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256" r:id="rId2"/>
    <p:sldId id="260" r:id="rId3"/>
    <p:sldId id="382" r:id="rId4"/>
    <p:sldId id="384" r:id="rId5"/>
    <p:sldId id="385" r:id="rId6"/>
    <p:sldId id="386" r:id="rId7"/>
    <p:sldId id="387" r:id="rId8"/>
    <p:sldId id="388" r:id="rId9"/>
    <p:sldId id="389" r:id="rId10"/>
    <p:sldId id="390" r:id="rId11"/>
    <p:sldId id="391" r:id="rId12"/>
    <p:sldId id="392" r:id="rId13"/>
    <p:sldId id="393" r:id="rId14"/>
    <p:sldId id="394" r:id="rId15"/>
    <p:sldId id="395" r:id="rId16"/>
    <p:sldId id="396" r:id="rId17"/>
    <p:sldId id="397" r:id="rId18"/>
    <p:sldId id="400" r:id="rId19"/>
    <p:sldId id="402" r:id="rId20"/>
    <p:sldId id="404" r:id="rId21"/>
    <p:sldId id="408" r:id="rId22"/>
    <p:sldId id="409" r:id="rId23"/>
    <p:sldId id="410" r:id="rId24"/>
    <p:sldId id="411" r:id="rId25"/>
    <p:sldId id="412" r:id="rId26"/>
    <p:sldId id="413" r:id="rId27"/>
    <p:sldId id="414" r:id="rId28"/>
    <p:sldId id="415"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432" r:id="rId46"/>
    <p:sldId id="433" r:id="rId47"/>
    <p:sldId id="434" r:id="rId48"/>
    <p:sldId id="364" r:id="rId49"/>
    <p:sldId id="366" r:id="rId50"/>
    <p:sldId id="365" r:id="rId51"/>
    <p:sldId id="367" r:id="rId52"/>
    <p:sldId id="370" r:id="rId53"/>
    <p:sldId id="368" r:id="rId54"/>
    <p:sldId id="369" r:id="rId55"/>
    <p:sldId id="371" r:id="rId56"/>
    <p:sldId id="372" r:id="rId57"/>
    <p:sldId id="373" r:id="rId58"/>
    <p:sldId id="374" r:id="rId59"/>
    <p:sldId id="375" r:id="rId60"/>
    <p:sldId id="376" r:id="rId61"/>
    <p:sldId id="377" r:id="rId62"/>
    <p:sldId id="378" r:id="rId63"/>
    <p:sldId id="379" r:id="rId64"/>
    <p:sldId id="380" r:id="rId65"/>
    <p:sldId id="416" r:id="rId66"/>
    <p:sldId id="417" r:id="rId67"/>
    <p:sldId id="418" r:id="rId68"/>
    <p:sldId id="419" r:id="rId69"/>
    <p:sldId id="420" r:id="rId70"/>
    <p:sldId id="421" r:id="rId71"/>
    <p:sldId id="422" r:id="rId72"/>
    <p:sldId id="423" r:id="rId73"/>
    <p:sldId id="424" r:id="rId74"/>
    <p:sldId id="425" r:id="rId75"/>
    <p:sldId id="426" r:id="rId76"/>
    <p:sldId id="427" r:id="rId77"/>
    <p:sldId id="428" r:id="rId78"/>
    <p:sldId id="429" r:id="rId79"/>
    <p:sldId id="430" r:id="rId80"/>
    <p:sldId id="431" r:id="rId8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kub Pecl" initials="JP" lastIdx="9" clrIdx="0">
    <p:extLst>
      <p:ext uri="{19B8F6BF-5375-455C-9EA6-DF929625EA0E}">
        <p15:presenceInfo xmlns:p15="http://schemas.microsoft.com/office/powerpoint/2012/main" userId="d3426c5f525901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3399"/>
    <a:srgbClr val="FFE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78821" autoAdjust="0"/>
  </p:normalViewPr>
  <p:slideViewPr>
    <p:cSldViewPr snapToGrid="0">
      <p:cViewPr varScale="1">
        <p:scale>
          <a:sx n="64" d="100"/>
          <a:sy n="64" d="100"/>
        </p:scale>
        <p:origin x="2184" y="8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c:style val="2"/>
  <c:chart>
    <c:title>
      <c:tx>
        <c:rich>
          <a:bodyPr lIns="0" tIns="0" rIns="0" bIns="0"/>
          <a:lstStyle/>
          <a:p>
            <a:pPr marL="0" marR="0" indent="0" algn="ctr" defTabSz="914400" fontAlgn="auto" hangingPunct="1">
              <a:lnSpc>
                <a:spcPct val="100000"/>
              </a:lnSpc>
              <a:spcBef>
                <a:spcPts val="0"/>
              </a:spcBef>
              <a:spcAft>
                <a:spcPts val="0"/>
              </a:spcAft>
              <a:tabLst/>
              <a:defRPr lang="cs-CZ" sz="1862" b="0" i="0" u="none" strike="noStrike" kern="1200" spc="0" baseline="0">
                <a:solidFill>
                  <a:srgbClr val="595959"/>
                </a:solidFill>
                <a:latin typeface="Calibri"/>
                <a:ea typeface=""/>
                <a:cs typeface=""/>
              </a:defRPr>
            </a:pPr>
            <a:r>
              <a:rPr lang="cs-CZ" sz="1862" b="0" i="0" u="none" strike="noStrike" kern="1200" cap="none" spc="0" baseline="0">
                <a:solidFill>
                  <a:srgbClr val="595959"/>
                </a:solidFill>
                <a:uFillTx/>
                <a:latin typeface="Calibri"/>
                <a:ea typeface=""/>
                <a:cs typeface=""/>
              </a:rPr>
              <a:t>Potravinová alergie</a:t>
            </a:r>
          </a:p>
        </c:rich>
      </c:tx>
      <c:layout>
        <c:manualLayout>
          <c:xMode val="edge"/>
          <c:yMode val="edge"/>
          <c:x val="0.24521334345771301"/>
          <c:y val="0.44401248956480904"/>
        </c:manualLayout>
      </c:layout>
      <c:overlay val="0"/>
      <c:spPr>
        <a:noFill/>
        <a:ln>
          <a:noFill/>
        </a:ln>
      </c:spPr>
    </c:title>
    <c:autoTitleDeleted val="0"/>
    <c:plotArea>
      <c:layout>
        <c:manualLayout>
          <c:xMode val="edge"/>
          <c:yMode val="edge"/>
          <c:x val="0.26126924938771012"/>
          <c:y val="0.57428356624090549"/>
          <c:w val="0.37235030992789458"/>
          <c:h val="0.42571616601846662"/>
        </c:manualLayout>
      </c:layout>
      <c:pieChart>
        <c:varyColors val="1"/>
        <c:ser>
          <c:idx val="0"/>
          <c:order val="0"/>
          <c:tx>
            <c:v>Prodej</c:v>
          </c:tx>
          <c:dPt>
            <c:idx val="0"/>
            <c:bubble3D val="0"/>
            <c:spPr>
              <a:solidFill>
                <a:srgbClr val="ED7D31"/>
              </a:solidFill>
              <a:ln w="19046">
                <a:solidFill>
                  <a:srgbClr val="FFFFFF"/>
                </a:solidFill>
                <a:prstDash val="solid"/>
                <a:round/>
              </a:ln>
            </c:spPr>
            <c:extLst>
              <c:ext xmlns:c16="http://schemas.microsoft.com/office/drawing/2014/chart" uri="{C3380CC4-5D6E-409C-BE32-E72D297353CC}">
                <c16:uniqueId val="{00000000-91FB-48FF-9239-A2917D59747A}"/>
              </c:ext>
            </c:extLst>
          </c:dPt>
          <c:dPt>
            <c:idx val="1"/>
            <c:bubble3D val="0"/>
            <c:spPr>
              <a:solidFill>
                <a:srgbClr val="FFC000"/>
              </a:solidFill>
              <a:ln w="19046">
                <a:solidFill>
                  <a:srgbClr val="FFFFFF"/>
                </a:solidFill>
                <a:prstDash val="solid"/>
                <a:round/>
              </a:ln>
            </c:spPr>
            <c:extLst>
              <c:ext xmlns:c16="http://schemas.microsoft.com/office/drawing/2014/chart" uri="{C3380CC4-5D6E-409C-BE32-E72D297353CC}">
                <c16:uniqueId val="{00000001-91FB-48FF-9239-A2917D59747A}"/>
              </c:ext>
            </c:extLst>
          </c:dPt>
          <c:dPt>
            <c:idx val="2"/>
            <c:bubble3D val="0"/>
            <c:spPr>
              <a:solidFill>
                <a:srgbClr val="70AD47"/>
              </a:solidFill>
              <a:ln w="19046">
                <a:solidFill>
                  <a:srgbClr val="FFFFFF"/>
                </a:solidFill>
                <a:prstDash val="solid"/>
                <a:round/>
              </a:ln>
            </c:spPr>
            <c:extLst>
              <c:ext xmlns:c16="http://schemas.microsoft.com/office/drawing/2014/chart" uri="{C3380CC4-5D6E-409C-BE32-E72D297353CC}">
                <c16:uniqueId val="{00000002-91FB-48FF-9239-A2917D59747A}"/>
              </c:ext>
            </c:extLst>
          </c:dPt>
          <c:dPt>
            <c:idx val="3"/>
            <c:bubble3D val="0"/>
            <c:spPr>
              <a:solidFill>
                <a:srgbClr val="9E480E"/>
              </a:solidFill>
              <a:ln w="19046">
                <a:solidFill>
                  <a:srgbClr val="FFFFFF"/>
                </a:solidFill>
                <a:prstDash val="solid"/>
                <a:round/>
              </a:ln>
            </c:spPr>
            <c:extLst>
              <c:ext xmlns:c16="http://schemas.microsoft.com/office/drawing/2014/chart" uri="{C3380CC4-5D6E-409C-BE32-E72D297353CC}">
                <c16:uniqueId val="{00000003-91FB-48FF-9239-A2917D59747A}"/>
              </c:ext>
            </c:extLst>
          </c:dPt>
          <c:cat>
            <c:strLit>
              <c:ptCount val="4"/>
              <c:pt idx="0">
                <c:v>1. čtvrt.</c:v>
              </c:pt>
              <c:pt idx="1">
                <c:v>2. čtvrt.</c:v>
              </c:pt>
            </c:strLit>
          </c:cat>
          <c:val>
            <c:numLit>
              <c:formatCode>General</c:formatCode>
              <c:ptCount val="4"/>
              <c:pt idx="0">
                <c:v>6</c:v>
              </c:pt>
              <c:pt idx="1">
                <c:v>4</c:v>
              </c:pt>
              <c:pt idx="2">
                <c:v>0</c:v>
              </c:pt>
              <c:pt idx="3">
                <c:v>0</c:v>
              </c:pt>
            </c:numLit>
          </c:val>
          <c:extLst>
            <c:ext xmlns:c16="http://schemas.microsoft.com/office/drawing/2014/chart" uri="{C3380CC4-5D6E-409C-BE32-E72D297353CC}">
              <c16:uniqueId val="{00000008-B0B5-4755-8D6C-FEC8C3BB206A}"/>
            </c:ext>
          </c:extLst>
        </c:ser>
        <c:dLbls>
          <c:showLegendKey val="0"/>
          <c:showVal val="0"/>
          <c:showCatName val="0"/>
          <c:showSerName val="0"/>
          <c:showPercent val="0"/>
          <c:showBubbleSize val="0"/>
          <c:showLeaderLines val="1"/>
        </c:dLbls>
        <c:firstSliceAng val="9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cs-CZ" sz="1197" b="0" i="0" u="none" strike="noStrike" kern="1200" baseline="0">
          <a:solidFill>
            <a:srgbClr val="000000"/>
          </a:solidFill>
          <a:latin typeface="Calibri"/>
          <a:ea typeface=""/>
          <a:cs typeface=""/>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c:style val="2"/>
  <c:chart>
    <c:title>
      <c:tx>
        <c:rich>
          <a:bodyPr lIns="0" tIns="0" rIns="0" bIns="0"/>
          <a:lstStyle/>
          <a:p>
            <a:pPr marL="0" marR="0" indent="0" algn="ctr" defTabSz="914400" fontAlgn="auto" hangingPunct="1">
              <a:lnSpc>
                <a:spcPct val="100000"/>
              </a:lnSpc>
              <a:spcBef>
                <a:spcPts val="0"/>
              </a:spcBef>
              <a:spcAft>
                <a:spcPts val="0"/>
              </a:spcAft>
              <a:tabLst/>
              <a:defRPr lang="cs-CZ" sz="1862" b="0" i="0" u="none" strike="noStrike" kern="1200" spc="0" baseline="0">
                <a:solidFill>
                  <a:srgbClr val="595959"/>
                </a:solidFill>
                <a:latin typeface="Calibri"/>
                <a:ea typeface=""/>
                <a:cs typeface=""/>
              </a:defRPr>
            </a:pPr>
            <a:r>
              <a:rPr lang="cs-CZ" sz="1862" b="0" i="0" u="none" strike="noStrike" kern="1200" cap="none" spc="0" baseline="0">
                <a:solidFill>
                  <a:srgbClr val="595959"/>
                </a:solidFill>
                <a:uFillTx/>
                <a:latin typeface="Calibri"/>
                <a:ea typeface=""/>
                <a:cs typeface=""/>
              </a:rPr>
              <a:t>Pylová alergie</a:t>
            </a:r>
          </a:p>
        </c:rich>
      </c:tx>
      <c:layout/>
      <c:overlay val="0"/>
      <c:spPr>
        <a:noFill/>
        <a:ln>
          <a:noFill/>
        </a:ln>
      </c:spPr>
    </c:title>
    <c:autoTitleDeleted val="0"/>
    <c:plotArea>
      <c:layout/>
      <c:pieChart>
        <c:varyColors val="1"/>
        <c:ser>
          <c:idx val="0"/>
          <c:order val="0"/>
          <c:tx>
            <c:v>Pylová alergie</c:v>
          </c:tx>
          <c:dPt>
            <c:idx val="0"/>
            <c:bubble3D val="0"/>
            <c:spPr>
              <a:solidFill>
                <a:srgbClr val="ED7D31"/>
              </a:solidFill>
              <a:ln w="19046">
                <a:solidFill>
                  <a:srgbClr val="FFFFFF"/>
                </a:solidFill>
                <a:prstDash val="solid"/>
                <a:round/>
              </a:ln>
            </c:spPr>
            <c:extLst>
              <c:ext xmlns:c16="http://schemas.microsoft.com/office/drawing/2014/chart" uri="{C3380CC4-5D6E-409C-BE32-E72D297353CC}">
                <c16:uniqueId val="{00000000-50C0-4C42-99D2-8FBAC418EE1C}"/>
              </c:ext>
            </c:extLst>
          </c:dPt>
          <c:dPt>
            <c:idx val="1"/>
            <c:bubble3D val="0"/>
            <c:spPr>
              <a:solidFill>
                <a:srgbClr val="A5A5A5"/>
              </a:solidFill>
              <a:ln w="19046">
                <a:solidFill>
                  <a:srgbClr val="FFFFFF"/>
                </a:solidFill>
                <a:prstDash val="solid"/>
                <a:round/>
              </a:ln>
            </c:spPr>
            <c:extLst>
              <c:ext xmlns:c16="http://schemas.microsoft.com/office/drawing/2014/chart" uri="{C3380CC4-5D6E-409C-BE32-E72D297353CC}">
                <c16:uniqueId val="{00000001-50C0-4C42-99D2-8FBAC418EE1C}"/>
              </c:ext>
            </c:extLst>
          </c:dPt>
          <c:dPt>
            <c:idx val="2"/>
            <c:bubble3D val="0"/>
            <c:spPr>
              <a:solidFill>
                <a:srgbClr val="4472C4"/>
              </a:solidFill>
              <a:ln w="19046">
                <a:solidFill>
                  <a:srgbClr val="FFFFFF"/>
                </a:solidFill>
                <a:prstDash val="solid"/>
                <a:round/>
              </a:ln>
            </c:spPr>
            <c:extLst>
              <c:ext xmlns:c16="http://schemas.microsoft.com/office/drawing/2014/chart" uri="{C3380CC4-5D6E-409C-BE32-E72D297353CC}">
                <c16:uniqueId val="{00000002-50C0-4C42-99D2-8FBAC418EE1C}"/>
              </c:ext>
            </c:extLst>
          </c:dPt>
          <c:dPt>
            <c:idx val="3"/>
            <c:bubble3D val="0"/>
            <c:spPr>
              <a:solidFill>
                <a:srgbClr val="255E91"/>
              </a:solidFill>
              <a:ln w="19046">
                <a:solidFill>
                  <a:srgbClr val="FFFFFF"/>
                </a:solidFill>
                <a:prstDash val="solid"/>
                <a:round/>
              </a:ln>
            </c:spPr>
            <c:extLst>
              <c:ext xmlns:c16="http://schemas.microsoft.com/office/drawing/2014/chart" uri="{C3380CC4-5D6E-409C-BE32-E72D297353CC}">
                <c16:uniqueId val="{00000003-50C0-4C42-99D2-8FBAC418EE1C}"/>
              </c:ext>
            </c:extLst>
          </c:dPt>
          <c:cat>
            <c:strLit>
              <c:ptCount val="4"/>
            </c:strLit>
          </c:cat>
          <c:val>
            <c:numLit>
              <c:formatCode>General</c:formatCode>
              <c:ptCount val="4"/>
              <c:pt idx="0">
                <c:v>2</c:v>
              </c:pt>
              <c:pt idx="1">
                <c:v>8</c:v>
              </c:pt>
              <c:pt idx="2">
                <c:v>0</c:v>
              </c:pt>
              <c:pt idx="3">
                <c:v>0</c:v>
              </c:pt>
            </c:numLit>
          </c:val>
          <c:extLst>
            <c:ext xmlns:c16="http://schemas.microsoft.com/office/drawing/2014/chart" uri="{C3380CC4-5D6E-409C-BE32-E72D297353CC}">
              <c16:uniqueId val="{00000008-D5CD-49F9-A783-AD90C6924ABD}"/>
            </c:ext>
          </c:extLst>
        </c:ser>
        <c:dLbls>
          <c:showLegendKey val="0"/>
          <c:showVal val="0"/>
          <c:showCatName val="0"/>
          <c:showSerName val="0"/>
          <c:showPercent val="0"/>
          <c:showBubbleSize val="0"/>
          <c:showLeaderLines val="1"/>
        </c:dLbls>
        <c:firstSliceAng val="9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cs-CZ" sz="1197" b="0" i="0" u="none" strike="noStrike" kern="1200" baseline="0">
          <a:solidFill>
            <a:srgbClr val="000000"/>
          </a:solidFill>
          <a:latin typeface="Calibri"/>
          <a:ea typeface=""/>
          <a:cs typeface=""/>
        </a:defRPr>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pubmed/?term=Sansotta%20N%5bAuthor%5d&amp;cauthor=true&amp;cauthor_uid=23287585"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ncbi.nlm.nih.gov/pubmed/23287585" TargetMode="External"/><Relationship Id="rId4" Type="http://schemas.openxmlformats.org/officeDocument/2006/relationships/hyperlink" Target="https://www.ncbi.nlm.nih.gov/pubmed/?term=Piacentini%20GL%5bAuthor%5d&amp;cauthor=true&amp;cauthor_uid=23287585"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36076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AA957F-D417-45CD-B324-F5E13E754F0F}" type="slidenum">
              <a:t>10</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165097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Doména nejmladších věkových kategorií… S věkem prevalence klesá (ALE realita atopického pochodu).</a:t>
            </a:r>
          </a:p>
          <a:p>
            <a:pPr lvl="0"/>
            <a:endParaRPr lang="cs-CZ"/>
          </a:p>
          <a:p>
            <a:pPr lvl="0"/>
            <a:r>
              <a:rPr lang="cs-CZ"/>
              <a:t>Často spojená s PA…</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E72339-A851-411E-B62A-88C7368D6195}" type="slidenum">
              <a:t>11</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407463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r>
              <a:rPr lang="cs-CZ"/>
              <a:t>Konkrétně s ABKM.</a:t>
            </a:r>
          </a:p>
          <a:p>
            <a:pPr lvl="0"/>
            <a:r>
              <a:rPr lang="cs-CZ"/>
              <a:t>Ještě častěji je ale AD spojená s pouhou senzibilizací na potravinové alergeny – terapeutická eliminace často zklamáním. </a:t>
            </a:r>
          </a:p>
          <a:p>
            <a:pPr lvl="0"/>
            <a:r>
              <a:rPr lang="cs-CZ"/>
              <a:t>A konkrétně u vaječných bílkovin se spíše jedná o obraz multi-proteinové senzibilizace než relevantní klinické reaktivity</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0A75EF-4B2D-4470-95A6-F6C9E7AC4203}" type="slidenum">
              <a:t>12</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935763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Obecně při AD sIgE a SPT často senzibilizace bez klinické PA – velký problém. V diagnostice nám pomáhá monokomponentní zavádění komplementární stravy k časné detekci alergenní potraviny. V praxi jsou často nutné eliminačně-expoziční testy, optimálně DBPCFC (u indukované AD nenahraditelné).</a:t>
            </a:r>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B2618F-2CED-430D-BDD8-E5FEF66A7847}" type="slidenum">
              <a:t>13</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127231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171450" lvl="0" indent="-171450">
              <a:lnSpc>
                <a:spcPct val="80000"/>
              </a:lnSpc>
              <a:buSzPct val="100000"/>
              <a:buFont typeface="Arial" pitchFamily="34"/>
              <a:buChar char="•"/>
            </a:pPr>
            <a:r>
              <a:rPr lang="cs-CZ"/>
              <a:t>Food protein-induced enterocolitis syndrome, FPIES</a:t>
            </a:r>
          </a:p>
          <a:p>
            <a:pPr marL="171450" lvl="0" indent="-171450">
              <a:lnSpc>
                <a:spcPct val="80000"/>
              </a:lnSpc>
              <a:buSzPct val="100000"/>
              <a:buFont typeface="Arial" pitchFamily="34"/>
              <a:buChar char="•"/>
            </a:pPr>
            <a:r>
              <a:rPr lang="cs-CZ"/>
              <a:t>v naprosté většině do 12 měsíců (do 2-3 let) věku, často nikdy nekojené, na běžných formulích</a:t>
            </a:r>
          </a:p>
          <a:p>
            <a:pPr marL="171450" lvl="0" indent="-171450">
              <a:lnSpc>
                <a:spcPct val="80000"/>
              </a:lnSpc>
              <a:buSzPct val="100000"/>
              <a:buFont typeface="Arial" pitchFamily="34"/>
              <a:buChar char="•"/>
            </a:pPr>
            <a:r>
              <a:rPr lang="cs-CZ"/>
              <a:t>oproti alergické proktokolitidě (někdy lze splést) </a:t>
            </a:r>
            <a:r>
              <a:rPr lang="cs-CZ" b="1"/>
              <a:t>větší podíl IgE etiologie </a:t>
            </a:r>
            <a:r>
              <a:rPr lang="cs-CZ"/>
              <a:t>– sIgE význam, ale přesto většinou negativní (negativní dg. nevylučuje)</a:t>
            </a:r>
          </a:p>
          <a:p>
            <a:pPr marL="171450" lvl="0" indent="-171450">
              <a:lnSpc>
                <a:spcPct val="80000"/>
              </a:lnSpc>
              <a:buSzPct val="100000"/>
              <a:buFont typeface="Arial" pitchFamily="34"/>
              <a:buChar char="•"/>
            </a:pPr>
            <a:r>
              <a:rPr lang="cs-CZ"/>
              <a:t>Dg biopsie, pokud není tak typický klinický obraz</a:t>
            </a:r>
          </a:p>
          <a:p>
            <a:pPr marL="171450" lvl="0" indent="-171450">
              <a:lnSpc>
                <a:spcPct val="80000"/>
              </a:lnSpc>
              <a:buSzPct val="100000"/>
              <a:buFont typeface="Arial" pitchFamily="34"/>
              <a:buChar char="•"/>
            </a:pPr>
            <a:r>
              <a:rPr lang="cs-CZ"/>
              <a:t>Příčinný alergen : KM (až 50%), sója (až 50%) – často obě dohromady (není zkřížená alergie!) , vaječný bílek, drůbeží maso, luštěniny, lepek, nelepkové obiloviny (rýže)</a:t>
            </a:r>
          </a:p>
          <a:p>
            <a:pPr marL="171450" lvl="0" indent="-171450">
              <a:lnSpc>
                <a:spcPct val="80000"/>
              </a:lnSpc>
              <a:buSzPct val="100000"/>
              <a:buFont typeface="Arial" pitchFamily="34"/>
              <a:buChar char="•"/>
            </a:pPr>
            <a:endParaRPr lang="cs-CZ"/>
          </a:p>
          <a:p>
            <a:pPr marL="171450" lvl="0" indent="-171450">
              <a:lnSpc>
                <a:spcPct val="80000"/>
              </a:lnSpc>
              <a:buSzPct val="100000"/>
              <a:buFont typeface="Arial" pitchFamily="34"/>
              <a:buChar char="•"/>
            </a:pPr>
            <a:r>
              <a:rPr lang="cs-CZ" b="1"/>
              <a:t>Klinika je poměrně typická</a:t>
            </a:r>
            <a:r>
              <a:rPr lang="cs-CZ"/>
              <a:t>: chronická expozice vede k nechutenství, nápadné je </a:t>
            </a:r>
            <a:r>
              <a:rPr lang="cs-CZ" b="1"/>
              <a:t>zvracení </a:t>
            </a:r>
            <a:r>
              <a:rPr lang="cs-CZ"/>
              <a:t>(mylně GER), dominují intermitentní </a:t>
            </a:r>
            <a:r>
              <a:rPr lang="cs-CZ" b="1"/>
              <a:t>průjmy </a:t>
            </a:r>
            <a:r>
              <a:rPr lang="cs-CZ"/>
              <a:t>s příměsí krve, letargie, poruchy prospívání a růstu…. </a:t>
            </a:r>
            <a:r>
              <a:rPr lang="cs-CZ" b="1"/>
              <a:t>často dlouhodobě mírná klinika a vzplanutí enterokolitidy po nekontrolované expozici po eliminaci eti. potraviny – do 2-4 hod explozivní zvracení, do 5-8 hod devastující průjmy </a:t>
            </a:r>
            <a:r>
              <a:rPr lang="cs-CZ" i="1"/>
              <a:t>(rychlá dehydratace a poruchy vnitř. prostř., hypotenze…podobné septické enteritidě ALE afebrilní průběh, nezánětlivá lab. a atopie v OA, negativní mikrobiolog.  stolice, rehydratace s výborným efektem)</a:t>
            </a:r>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86DAA39-830B-44CC-B5E2-4367161889F2}" type="slidenum">
              <a:t>14</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417568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171450" lvl="0" indent="-171450">
              <a:lnSpc>
                <a:spcPct val="80000"/>
              </a:lnSpc>
              <a:buSzPct val="100000"/>
              <a:buFont typeface="Arial" pitchFamily="34"/>
              <a:buChar char="•"/>
            </a:pPr>
            <a:r>
              <a:rPr lang="cs-CZ"/>
              <a:t>Ter. musí být rychlá a razantní – hrozí šok z dehydratace. L1V parenterální rehydratace a eliminace potraviny!</a:t>
            </a:r>
          </a:p>
          <a:p>
            <a:pPr lvl="0"/>
            <a:r>
              <a:rPr lang="cs-CZ" i="1"/>
              <a:t>Následná eliminační dieta po dobu 3 týdnů a OFC, eliminační dieta poté většinou do 2-3 let věku a reexpozice pod dohledem alergologa. Po třetím roce FPIES neexistuje – navození orální tolerance.</a:t>
            </a:r>
          </a:p>
          <a:p>
            <a:pPr lvl="0"/>
            <a:endParaRPr lang="cs-CZ"/>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40FB01-7627-4D83-8512-9BA88EAF3609}" type="slidenum">
              <a:t>15</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665666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171450" lvl="0" indent="-171450">
              <a:buSzPct val="100000"/>
              <a:buFont typeface="Arial" pitchFamily="34"/>
              <a:buChar char="•"/>
            </a:pPr>
            <a:r>
              <a:rPr lang="cs-CZ"/>
              <a:t>Realimentace bez respektování alerg. eti vede k recidivě!</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57A451-6123-45D1-BF83-3BBAD6181505}" type="slidenum">
              <a:t>16</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102431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171450" lvl="0" indent="-171450">
              <a:buSzPct val="100000"/>
              <a:buFont typeface="Arial" pitchFamily="34"/>
              <a:buChar char="•"/>
            </a:pPr>
            <a:r>
              <a:rPr lang="cs-CZ"/>
              <a:t>Klinická jednotka se kterou se každý PL ve své praxi nejednou setkal</a:t>
            </a:r>
          </a:p>
          <a:p>
            <a:pPr marL="171450" lvl="0" indent="-171450">
              <a:buSzPct val="100000"/>
              <a:buFont typeface="Arial" pitchFamily="34"/>
              <a:buChar char="•"/>
            </a:pPr>
            <a:r>
              <a:rPr lang="cs-CZ"/>
              <a:t>etiopatogen. nejasná: nejspíše nonIgE </a:t>
            </a:r>
            <a:r>
              <a:rPr lang="cs-CZ" b="1"/>
              <a:t>- opožděné navození orální tolerance nebo rychle vyhasínající zánět</a:t>
            </a:r>
          </a:p>
          <a:p>
            <a:pPr marL="171450" lvl="0" indent="-171450">
              <a:buSzPct val="100000"/>
              <a:buFont typeface="Arial" pitchFamily="34"/>
              <a:buChar char="•"/>
            </a:pPr>
            <a:r>
              <a:rPr lang="cs-CZ"/>
              <a:t>Velmi časté, benigní onemocnění hlavně normálně prospívajících kojenců do 2.-3. měsíců věku (vzácně do 6. měsíce)</a:t>
            </a:r>
          </a:p>
          <a:p>
            <a:pPr marL="171450" lvl="0" indent="-171450">
              <a:buSzPct val="100000"/>
              <a:buFont typeface="Arial" pitchFamily="34"/>
              <a:buChar char="•"/>
            </a:pPr>
            <a:r>
              <a:rPr lang="cs-CZ"/>
              <a:t>Většinou u kojených, ale i na umělé stravě</a:t>
            </a:r>
          </a:p>
          <a:p>
            <a:pPr marL="171450" lvl="0" indent="-171450">
              <a:buSzPct val="100000"/>
              <a:buFont typeface="Arial" pitchFamily="34"/>
              <a:buChar char="•"/>
            </a:pPr>
            <a:r>
              <a:rPr lang="cs-CZ"/>
              <a:t>Základním rysem jsou nejčastěji </a:t>
            </a:r>
            <a:r>
              <a:rPr lang="cs-CZ" b="1"/>
              <a:t>nitky krve na normální kojenecké stoličce, vzácněji lehce krví zabarvený hlen ve stolici, stolička gelovité, mazlavé konzistence</a:t>
            </a:r>
            <a:r>
              <a:rPr lang="cs-CZ"/>
              <a:t>, někdy neklid, většinou bez bolestí břicha, kolik, bez mrzutosti a vyčerpání, BEZ ovlivnění prospívání a růstu (rozdíl oproti FPIES), bez zvracení</a:t>
            </a:r>
          </a:p>
          <a:p>
            <a:pPr lvl="0"/>
            <a:endParaRPr lang="cs-CZ"/>
          </a:p>
          <a:p>
            <a:pPr lvl="0"/>
            <a:r>
              <a:rPr lang="cs-CZ"/>
              <a:t>Terapeutická eliminace bílkoviny KM:</a:t>
            </a:r>
          </a:p>
          <a:p>
            <a:pPr marL="171450" lvl="0" indent="-171450">
              <a:buSzPct val="100000"/>
              <a:buFont typeface="Arial" pitchFamily="34"/>
              <a:buChar char="•"/>
            </a:pPr>
            <a:r>
              <a:rPr lang="cs-CZ"/>
              <a:t>kojící matka eliminuje KM, sýry atd… a dostane 1000mg vápníku denně</a:t>
            </a:r>
          </a:p>
          <a:p>
            <a:pPr marL="171450" lvl="0" indent="-171450">
              <a:buSzPct val="100000"/>
              <a:buFont typeface="Arial" pitchFamily="34"/>
              <a:buChar char="•"/>
            </a:pPr>
            <a:r>
              <a:rPr lang="cs-CZ"/>
              <a:t>u nekojeného eHF </a:t>
            </a:r>
            <a:r>
              <a:rPr lang="cs-CZ" i="1"/>
              <a:t>(účinek v 80%)</a:t>
            </a:r>
            <a:r>
              <a:rPr lang="cs-CZ"/>
              <a:t> nebo AAF (nutné v 5-10%, když selže eHF po 7-14 dnech nebo je přítomna malabsorpce, anemie, známky zánětu, neprospívání atd.</a:t>
            </a:r>
          </a:p>
          <a:p>
            <a:pPr marL="628650" lvl="1" indent="-171450">
              <a:buSzPct val="100000"/>
              <a:buFont typeface="Arial" pitchFamily="34"/>
              <a:buChar char="•"/>
            </a:pPr>
            <a:r>
              <a:rPr lang="cs-CZ"/>
              <a:t>v 50% ústup krvácení do 48 – 72 hod </a:t>
            </a:r>
            <a:r>
              <a:rPr lang="cs-CZ" i="1"/>
              <a:t>(ALE u nekojených do 4-5 týdnů, u kojených může trvat příměsi krve nebo hlenu až 8 týdnů – může být důsledkem skryté bílkoviny KM v dietě matky nebo multiproteinová alergie (sója, mouka)</a:t>
            </a:r>
          </a:p>
          <a:p>
            <a:pPr marL="171450" lvl="0" indent="-171450">
              <a:buSzPct val="100000"/>
              <a:buFont typeface="Arial" pitchFamily="34"/>
              <a:buChar char="•"/>
            </a:pPr>
            <a:r>
              <a:rPr lang="cs-CZ" b="1"/>
              <a:t>Fenomén vyhasínání </a:t>
            </a:r>
            <a:r>
              <a:rPr lang="cs-CZ"/>
              <a:t>- tolerance BKM nejpozději do 1. roku, často mnohem dříve </a:t>
            </a:r>
            <a:r>
              <a:rPr lang="cs-CZ" i="1"/>
              <a:t>– </a:t>
            </a:r>
            <a:r>
              <a:rPr lang="cs-CZ"/>
              <a:t>obvykle ukončení eliminace mezi 9. a 12. měsícem, </a:t>
            </a:r>
          </a:p>
          <a:p>
            <a:pPr lvl="0"/>
            <a:r>
              <a:rPr lang="cs-CZ"/>
              <a:t>tolerance jiných potravin zcela běžná vč. mouky, vajec, ryb… NENÍ důvod k odkladu komplementární stravy!</a:t>
            </a:r>
          </a:p>
          <a:p>
            <a:pPr marL="171450" lvl="0" indent="-171450">
              <a:buSzPct val="100000"/>
              <a:buFont typeface="Arial" pitchFamily="34"/>
              <a:buChar char="•"/>
            </a:pPr>
            <a:r>
              <a:rPr lang="cs-CZ"/>
              <a:t>Problematika </a:t>
            </a:r>
            <a:r>
              <a:rPr lang="cs-CZ" b="1"/>
              <a:t>neodůvodněné eliminace </a:t>
            </a:r>
            <a:r>
              <a:rPr lang="cs-CZ"/>
              <a:t>– děti BKM tolerují často již měsíc po eliminaci! – důsledkem neodůvodněné eliminace může být malnutrice, podporování senzibilizace – absence indukce p.o. tolerance + problematika neodůvodněné ukončení laktace – </a:t>
            </a:r>
            <a:r>
              <a:rPr lang="cs-CZ" b="1"/>
              <a:t>u této diagnózy více než kde jinde je vhodné zvážit, zda není nejlepší šetrná pasivita</a:t>
            </a:r>
            <a:r>
              <a:rPr lang="cs-CZ"/>
              <a:t>….</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E177A2-C05F-4DE4-BE49-EC3F818EBA11}" type="slidenum">
              <a:t>17</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53838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Stanovení specifických IgE (myšleno k určité potravině specifické IgE), a kožní prick testy jsou vyšetřeními první linie, které prokazují přítomnost</a:t>
            </a:r>
            <a:r>
              <a:rPr lang="cs-CZ" b="1"/>
              <a:t> IgE senzibilizace </a:t>
            </a:r>
            <a:r>
              <a:rPr lang="cs-CZ"/>
              <a:t>vůči specifické potravině. </a:t>
            </a:r>
            <a:r>
              <a:rPr lang="cs-CZ" b="1"/>
              <a:t>Senzibilizace ale není vždy spojena s klinickou reakcí po podání potraviny. </a:t>
            </a:r>
          </a:p>
          <a:p>
            <a:pPr lvl="0"/>
            <a:r>
              <a:rPr lang="cs-CZ"/>
              <a:t>Proto pokud dané jídlo pacient toleruje, tak ani vysoké sIgE nejsou indikací k eliminaci dané potraviny z jídelníčku (mohli bychom uškodit bráněním rozvoje/indukci orální tolerance!) – při výběru vyšetřovaných alergenů a hodnocení výsledků je třeba brát na toto zřetel.</a:t>
            </a:r>
            <a:r>
              <a:rPr lang="cs-CZ" i="1"/>
              <a:t> </a:t>
            </a:r>
            <a:r>
              <a:rPr lang="cs-CZ"/>
              <a:t>Přínosem je možnost dlouhodobé monitorace hladin sIgE/velikosti pupenu – detekce vyhasínání alergie – např. u ABKM, alergie na vejce. </a:t>
            </a:r>
          </a:p>
          <a:p>
            <a:pPr lvl="0">
              <a:lnSpc>
                <a:spcPct val="70000"/>
              </a:lnSpc>
            </a:pPr>
            <a:r>
              <a:rPr lang="cs-CZ"/>
              <a:t>Náplasťové testy jsou vyvíjeny ve snaze o objektivizaci obtížně diagnostikovatelné non-IgE reakce – aktuálně použitelné spíše pro výzkumné účely, nízká senzitivita</a:t>
            </a:r>
          </a:p>
          <a:p>
            <a:pPr lvl="0"/>
            <a:r>
              <a:rPr lang="cs-CZ"/>
              <a:t>Pokud anamnéza a sIgE/SPT nejsou dostatečně průkazné, je nutné provést eliminačně-expoziční test. </a:t>
            </a:r>
            <a:r>
              <a:rPr lang="cs-CZ" b="1"/>
              <a:t>Jen tímto testem odlišíme přítomnou senzibilizaci od skutečné klinicky relevantní potravinové alergie.</a:t>
            </a:r>
            <a:r>
              <a:rPr lang="cs-CZ"/>
              <a:t> Po diagnostické eliminační dietě a následné kontrolované reexpozici se hodnotí reakce. Ideálně provedená jako…</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28E91C-7B5D-4250-9A98-52704633B4D2}" type="slidenum">
              <a:t>18</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727116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…vysoká míra falešné pozitivity diagnostických testů a dobrá dostupnost stanovení sIgE takto vede k výraznému </a:t>
            </a:r>
            <a:r>
              <a:rPr lang="cs-CZ" b="1"/>
              <a:t>„naddiagnostikování“ </a:t>
            </a:r>
            <a:r>
              <a:rPr lang="cs-CZ" i="1"/>
              <a:t>(tenhle výraz asi ne…)</a:t>
            </a:r>
            <a:r>
              <a:rPr lang="cs-CZ"/>
              <a:t> a následně k neindikovaným dietním restrikcím. Což hlavně u dětí může být velký problém.</a:t>
            </a:r>
          </a:p>
          <a:p>
            <a:pPr lvl="0"/>
            <a:endParaRPr lang="cs-CZ"/>
          </a:p>
          <a:p>
            <a:pPr lvl="0"/>
            <a:r>
              <a:rPr lang="cs-CZ" b="1"/>
              <a:t>S rostoucí mírou pozitivity sIgE (i SPT) roste pravděpodobnost klinicky relevantní alergie, nikoliv pouze senzibilizace.</a:t>
            </a:r>
          </a:p>
          <a:p>
            <a:pPr lvl="0"/>
            <a:endParaRPr lang="cs-CZ"/>
          </a:p>
          <a:p>
            <a:pPr lvl="0">
              <a:lnSpc>
                <a:spcPct val="70000"/>
              </a:lnSpc>
            </a:pPr>
            <a:r>
              <a:rPr lang="cs-CZ"/>
              <a:t>Jak tedy můžeme zlepšit výtěžnost těchto vyšetření?</a:t>
            </a:r>
          </a:p>
          <a:p>
            <a:pPr lvl="0">
              <a:lnSpc>
                <a:spcPct val="70000"/>
              </a:lnSpc>
            </a:pPr>
            <a:r>
              <a:rPr lang="cs-CZ"/>
              <a:t>Interpretace se zpřesní, když </a:t>
            </a:r>
            <a:r>
              <a:rPr lang="cs-CZ" b="1"/>
              <a:t>korelujeme výsledky s výsledky DBPCFT a stanovené hladiny sIgE (nebo i zjištěnou velikost pupenu při SPT) hodnotíme tak, aby výsledky těchto vyšetření odpovídaly co možná nejvyšší pozitivní prediktivní hodnotě (prediktivní míře pravděpodobnosti)</a:t>
            </a:r>
          </a:p>
          <a:p>
            <a:pPr lvl="0">
              <a:lnSpc>
                <a:spcPct val="70000"/>
              </a:lnSpc>
            </a:pPr>
            <a:r>
              <a:rPr lang="cs-CZ" i="1"/>
              <a:t>(DBPCFT cca 98 % PPV – taky není 100 %). </a:t>
            </a:r>
          </a:p>
          <a:p>
            <a:pPr lvl="0">
              <a:lnSpc>
                <a:spcPct val="70000"/>
              </a:lnSpc>
            </a:pPr>
            <a:endParaRPr lang="cs-CZ"/>
          </a:p>
          <a:p>
            <a:pPr lvl="0">
              <a:lnSpc>
                <a:spcPct val="70000"/>
              </a:lnSpc>
            </a:pPr>
            <a:r>
              <a:rPr lang="cs-CZ"/>
              <a:t>Tyto hodnoty se liší pro jednotlivé potraviny, bohužel i výsledky jednotlivých studií jsou poměrně rozmanité. Některé konkrétní výsledky uvádí tabulka… a jak vidíme, </a:t>
            </a:r>
            <a:r>
              <a:rPr lang="cs-CZ" b="1"/>
              <a:t>hranice kdy můžeme pacienta na základě výsledku stanovení specifických IgE s jistotou označit jako potravinového alergika (bude na 95% na daný potravinový alergen klinicky reagovat ve smyslu alergie) se výrazně liší od paušálně udávaných 0,35 kU/l. </a:t>
            </a:r>
            <a:r>
              <a:rPr lang="cs-CZ"/>
              <a:t>Jen sIgE nad 95% PPV opravňuje k zahájení terapeutické eliminační diety bez provedení eliminačně-expozičního testu!</a:t>
            </a:r>
          </a:p>
          <a:p>
            <a:pPr lvl="0">
              <a:lnSpc>
                <a:spcPct val="70000"/>
              </a:lnSpc>
            </a:pPr>
            <a:endParaRPr lang="cs-CZ" i="1"/>
          </a:p>
          <a:p>
            <a:pPr lvl="0">
              <a:lnSpc>
                <a:spcPct val="70000"/>
              </a:lnSpc>
            </a:pPr>
            <a:r>
              <a:rPr lang="cs-CZ" b="1" i="1"/>
              <a:t>ALE negativní sIgE (pod 0,35 kU/l) u arašídů až 20% šance reaktivity!</a:t>
            </a:r>
          </a:p>
          <a:p>
            <a:pPr lvl="0">
              <a:lnSpc>
                <a:spcPct val="70000"/>
              </a:lnSpc>
            </a:pPr>
            <a:endParaRPr lang="cs-CZ"/>
          </a:p>
          <a:p>
            <a:pPr lvl="0"/>
            <a:r>
              <a:rPr lang="cs-CZ" i="1"/>
              <a:t>ocitovat z http://www.medscape.com/viewarticle/732184_4</a:t>
            </a:r>
          </a:p>
          <a:p>
            <a:pPr lvl="0"/>
            <a:endParaRPr lang="cs-CZ"/>
          </a:p>
          <a:p>
            <a:pPr lvl="0"/>
            <a:endParaRPr lang="cs-CZ"/>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E7CC85-87A8-40DA-B209-B68890FC37BD}" type="slidenum">
              <a:t>19</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180880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cs-CZ" sz="2000" dirty="0">
              <a:effectLst/>
              <a:latin typeface="Arial" panose="020B0604020202020204" pitchFamily="34" charset="0"/>
            </a:endParaRPr>
          </a:p>
        </p:txBody>
      </p:sp>
    </p:spTree>
    <p:extLst>
      <p:ext uri="{BB962C8B-B14F-4D97-AF65-F5344CB8AC3E}">
        <p14:creationId xmlns:p14="http://schemas.microsoft.com/office/powerpoint/2010/main" val="362726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r>
              <a:rPr lang="cs-CZ"/>
              <a:t>Po určitém období diagnostické eliminace pacienta podezřelé potravině „</a:t>
            </a:r>
            <a:r>
              <a:rPr lang="cs-CZ" b="1"/>
              <a:t>exponujeme“</a:t>
            </a:r>
            <a:r>
              <a:rPr lang="cs-CZ"/>
              <a:t> podezřelou potravinou ve formě a úpravě jako při situaci, kdy vzniklo podezření. </a:t>
            </a:r>
          </a:p>
          <a:p>
            <a:pPr lvl="0"/>
            <a:r>
              <a:rPr lang="cs-CZ"/>
              <a:t>(např. fermentace, tepelná úprava – většinou snížení alergenicity – ovoce a zelenina, u arašídů pražením zvýšení alergenicity) Ideálně i spolu s kofaktory (např. FDEIA). </a:t>
            </a:r>
          </a:p>
          <a:p>
            <a:pPr lvl="0"/>
            <a:endParaRPr lang="cs-CZ"/>
          </a:p>
          <a:p>
            <a:pPr lvl="0"/>
            <a:r>
              <a:rPr lang="cs-CZ"/>
              <a:t>Podstatou reexpozičního testu je podávání postupně se zvyšujících dávek alergenu. V prvních hodinách probíhá test pod lékařským dohledem, kdy by měly být zachyceny nejzávažnější reakce vyžadující mimo přerušení testu i ev. medikaci </a:t>
            </a:r>
            <a:r>
              <a:rPr lang="cs-CZ" i="1"/>
              <a:t>(adrenalin u anafylaxe)</a:t>
            </a:r>
            <a:r>
              <a:rPr lang="cs-CZ"/>
              <a:t>.</a:t>
            </a:r>
          </a:p>
          <a:p>
            <a:pPr lvl="0"/>
            <a:endParaRPr lang="cs-CZ"/>
          </a:p>
          <a:p>
            <a:pPr lvl="0"/>
            <a:r>
              <a:rPr lang="cs-CZ" b="1"/>
              <a:t>Zde uvedené protokoly lze extrapolovat na další potravinové alergeny:</a:t>
            </a:r>
          </a:p>
          <a:p>
            <a:pPr lvl="0"/>
            <a:r>
              <a:rPr lang="cs-CZ"/>
              <a:t>Počáteční dávka individuální </a:t>
            </a:r>
            <a:r>
              <a:rPr lang="cs-CZ" i="1"/>
              <a:t>(0,1-1% celkové kumulativní dávky, tj. např. 0,1 ml mléka (kapky) až 100 mg pšeničné mouky) </a:t>
            </a:r>
            <a:r>
              <a:rPr lang="cs-CZ"/>
              <a:t>– různý obsah bílkovin v dané potravině. Dávky zvyšujeme vždy na 2 </a:t>
            </a:r>
            <a:r>
              <a:rPr lang="cs-CZ" i="1"/>
              <a:t>(u rizikových) </a:t>
            </a:r>
            <a:r>
              <a:rPr lang="cs-CZ"/>
              <a:t>až 10ti násobek </a:t>
            </a:r>
            <a:r>
              <a:rPr lang="cs-CZ" i="1"/>
              <a:t>(u oddálených reakcí) </a:t>
            </a:r>
            <a:r>
              <a:rPr lang="cs-CZ"/>
              <a:t>v 3-6 porcích v 15-30 min intervalech až do podání dávek kolem 3 g dané bílkoviny. Celkové kumulativní množství by mělo odpovídat množství alergenní bílkoviny v běžné porci jídla odpovídající věku. </a:t>
            </a:r>
          </a:p>
          <a:p>
            <a:pPr lvl="0"/>
            <a:endParaRPr lang="cs-CZ" i="1"/>
          </a:p>
          <a:p>
            <a:pPr lvl="0"/>
            <a:r>
              <a:rPr lang="cs-CZ" i="1"/>
              <a:t>Neříkám:</a:t>
            </a:r>
          </a:p>
          <a:p>
            <a:pPr marL="171450" lvl="0" indent="-171450">
              <a:buSzPct val="100000"/>
              <a:buChar char="-"/>
            </a:pPr>
            <a:r>
              <a:rPr lang="cs-CZ" i="1"/>
              <a:t>Nalačno (u kojenců 2 hod po posledním mléku) </a:t>
            </a:r>
          </a:p>
          <a:p>
            <a:pPr marL="171450" lvl="0" indent="-171450">
              <a:buSzPct val="100000"/>
              <a:buChar char="-"/>
            </a:pPr>
            <a:r>
              <a:rPr lang="cs-CZ" i="1"/>
              <a:t>Na úvod a na konec vždy spirometrie a TK</a:t>
            </a:r>
          </a:p>
          <a:p>
            <a:pPr marL="171450" lvl="0" indent="-171450">
              <a:buSzPct val="100000"/>
              <a:buChar char="-"/>
            </a:pPr>
            <a:r>
              <a:rPr lang="cs-CZ" i="1"/>
              <a:t>OFC lze doma i u rizikových (dle rodičů, povahy reakce, při zajištění úlevové léčby), rizikoví pacienti: do 3 let, déletrvající striktní dieta, těžká celk. reakce po nízké prahové dávce, AB, vysoké s IgE nad 50kU/l, ořechy, arašídy, semena, ryby a mořské plody, u malých někdy KM a vejce</a:t>
            </a:r>
          </a:p>
          <a:p>
            <a:pPr marL="171450" lvl="0" indent="-171450">
              <a:buSzPct val="100000"/>
              <a:buChar char="-"/>
            </a:pPr>
            <a:r>
              <a:rPr lang="cs-CZ" i="1"/>
              <a:t>U podezření na nemléčný spouštěč je třeba určité improvizace (začátek 1/200 jednoho arašídu atd.).</a:t>
            </a:r>
          </a:p>
          <a:p>
            <a:pPr marL="171450" lvl="0" indent="-171450">
              <a:buSzPct val="100000"/>
              <a:buChar char="-"/>
            </a:pPr>
            <a:r>
              <a:rPr lang="cs-CZ" i="1"/>
              <a:t>Celková kumulativní dávka u dětí – KM 1 jogurt, 150 ml mléka, 1 vařené vejce, 1 plátek chleba/1rohlík, 100 g masa/ryby, 25 g ořechů, 200ml ovocné šťávy, 1 hrnek luštěnin</a:t>
            </a:r>
          </a:p>
          <a:p>
            <a:pPr marL="171450" lvl="0" indent="-171450">
              <a:buSzPct val="100000"/>
              <a:buChar char="-"/>
            </a:pPr>
            <a:r>
              <a:rPr lang="cs-CZ" i="1"/>
              <a:t>Absolutní KI: anafylaxe  po dané potravině (ne pokud již dávno a pokles sIgE, SPT), relat. KI pylové sezóna u polinotiků, AB s FEV1 pod 70%, OLA, nestabilní AR, gravidita, syst. mastocytóza, onem. srdce s KI podání adrenalinu</a:t>
            </a:r>
          </a:p>
          <a:p>
            <a:pPr marL="171450" lvl="0" indent="-171450">
              <a:buSzPct val="100000"/>
              <a:buChar char="-"/>
            </a:pPr>
            <a:r>
              <a:rPr lang="cs-CZ" i="1"/>
              <a:t>Před OFC 12hod vysadit Nalcrom, den vysadit antileukotrieny, týden vysadit AH,  2 týdny p.o. KST, 3 týdny antidepresiva</a:t>
            </a:r>
          </a:p>
          <a:p>
            <a:pPr marL="171450" lvl="0" indent="-171450">
              <a:buSzPct val="100000"/>
              <a:buChar char="-"/>
            </a:pPr>
            <a:r>
              <a:rPr lang="cs-CZ" i="1"/>
              <a:t>Přešetření OFC většinou (u ABKM a vejce) </a:t>
            </a:r>
            <a:r>
              <a:rPr lang="cs-CZ" b="1" i="1"/>
              <a:t>á 6-12 měsíců </a:t>
            </a:r>
            <a:r>
              <a:rPr lang="cs-CZ" i="1"/>
              <a:t>(u mladších dětí nebo při nízkých s IgE/SPT) i častěji (u většiny dětí vyhasíná během let), u starších dětí a pro alergeny, které častěji perzistují (arašídy, ořechy, ryby, mořské plody) intervaly OFC delší a jen při absenci náhodné alergické reakce a výrazném poklesu s IgE/SPT (např. o 90%) – cca </a:t>
            </a:r>
            <a:r>
              <a:rPr lang="cs-CZ" b="1" i="1"/>
              <a:t>á 2 roky a více </a:t>
            </a:r>
            <a:r>
              <a:rPr lang="cs-CZ" i="1"/>
              <a:t>(spíše perzistuje)</a:t>
            </a:r>
          </a:p>
          <a:p>
            <a:pPr marL="171450" lvl="0" indent="-171450">
              <a:buSzPct val="100000"/>
              <a:buChar char="-"/>
            </a:pPr>
            <a:r>
              <a:rPr lang="cs-CZ" i="1"/>
              <a:t>V klinické praxi se z časových a etických důvodů po úspěšné eliminaci k diagnostické reexpozici tak často nepřistupuje.</a:t>
            </a:r>
          </a:p>
          <a:p>
            <a:pPr lvl="0"/>
            <a:endParaRPr lang="cs-CZ" i="1"/>
          </a:p>
          <a:p>
            <a:pPr lvl="0"/>
            <a:endParaRPr lang="cs-CZ"/>
          </a:p>
          <a:p>
            <a:pPr lvl="0"/>
            <a:endParaRPr lang="cs-CZ"/>
          </a:p>
          <a:p>
            <a:pPr marL="171450" lvl="0" indent="-171450">
              <a:buSzPct val="100000"/>
              <a:buChar char="-"/>
            </a:pPr>
            <a:endParaRPr lang="cs-CZ" i="1"/>
          </a:p>
          <a:p>
            <a:pPr lvl="0"/>
            <a:endParaRPr lang="cs-CZ"/>
          </a:p>
          <a:p>
            <a:pPr marL="171450" lvl="0" indent="-171450">
              <a:buSzPct val="100000"/>
              <a:buChar char="-"/>
            </a:pPr>
            <a:endParaRPr lang="cs-CZ" i="1"/>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2F9D65-42F3-4878-A16D-E3F37C80B6E2}" type="slidenum">
              <a:t>20</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267716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Nejčastejší potravinová alergie evropské populace - celková celoživotní prevalence u dětí do 18 let u pro alergii na kravské mléko je kolem 3% </a:t>
            </a:r>
            <a:r>
              <a:rPr lang="cs-CZ" i="1"/>
              <a:t>(hodnocení pacientů až 6%, OFC 0,6%). Nejvíce v Severní Evropě. Méně u kojených (0,5%)</a:t>
            </a:r>
          </a:p>
          <a:p>
            <a:pPr lvl="0"/>
            <a:endParaRPr lang="cs-CZ"/>
          </a:p>
          <a:p>
            <a:pPr lvl="0"/>
            <a:r>
              <a:rPr lang="cs-CZ" sz="1800"/>
              <a:t>Bílkoviny kravského mléka z mléčné žlázy nejsou v hovězím séru ani mase – při senzibilizaci na tyto bílkoviny nehrozí zkřížená reakce po hovězím mase. </a:t>
            </a:r>
          </a:p>
          <a:p>
            <a:pPr marL="285750" lvl="0" indent="-285750">
              <a:buSzPct val="100000"/>
              <a:buFont typeface="Arial" pitchFamily="34"/>
              <a:buChar char="•"/>
            </a:pPr>
            <a:r>
              <a:rPr lang="cs-CZ" sz="1800"/>
              <a:t>Z nich b</a:t>
            </a:r>
            <a:r>
              <a:rPr lang="cs-CZ"/>
              <a:t>ílkoviny syrovátky mají složitější strukturu - při tepelném zpracování či enzymatickým štěpením rychle ztrácí stabilitu. </a:t>
            </a:r>
          </a:p>
          <a:p>
            <a:pPr marL="285750" lvl="0" indent="-285750">
              <a:buSzPct val="100000"/>
              <a:buFont typeface="Arial" pitchFamily="34"/>
              <a:buChar char="•"/>
            </a:pPr>
            <a:r>
              <a:rPr lang="cs-CZ"/>
              <a:t>Naopak kaseiny jsou lineární bílkoviny, které varu a trávení odolávají více. </a:t>
            </a:r>
          </a:p>
          <a:p>
            <a:pPr marL="285750" lvl="0" indent="-285750">
              <a:buSzPct val="100000"/>
              <a:buFont typeface="Arial" pitchFamily="34"/>
              <a:buChar char="•"/>
            </a:pPr>
            <a:r>
              <a:rPr lang="cs-CZ"/>
              <a:t>Proto alergie na bílkoviny syrovátky většinou u dětí do 3 let, kdy není trávení zralé, alergie na kaseiny převažuje častěji perzistuje i v dospělosti.  </a:t>
            </a:r>
          </a:p>
          <a:p>
            <a:pPr marL="285750" lvl="0" indent="-285750">
              <a:buSzPct val="100000"/>
              <a:buFont typeface="Arial" pitchFamily="34"/>
              <a:buChar char="•"/>
            </a:pPr>
            <a:endParaRPr lang="cs-CZ"/>
          </a:p>
          <a:p>
            <a:pPr lvl="0"/>
            <a:r>
              <a:rPr lang="cs-CZ"/>
              <a:t>Bílkoviny kravského mléka, které jsou přítomné i v séru, mohou být zdrojem zkřížených reakcí (jsou v hovězím mase, kůže tzn. i v želatině – může být v očkovacích látkách!).</a:t>
            </a:r>
          </a:p>
          <a:p>
            <a:pPr lvl="0"/>
            <a:endParaRPr lang="cs-CZ" i="1"/>
          </a:p>
          <a:p>
            <a:pPr lvl="0"/>
            <a:r>
              <a:rPr lang="cs-CZ"/>
              <a:t>Výborná prognóza, nemá celoživotní charakter (non-IgE vyhasíná rychleji než IgE – čímž vyšší sIgE tím menší šance na vyhasnutí) - </a:t>
            </a:r>
            <a:r>
              <a:rPr lang="cs-CZ" b="1"/>
              <a:t>alergie během vývoje vyhasíná – dispozice nikoliv </a:t>
            </a:r>
            <a:r>
              <a:rPr lang="cs-CZ"/>
              <a:t>(více než 50% rozvoj respiračních alergií - polinóz, asthma bronchiale) – alergický pochod.</a:t>
            </a:r>
          </a:p>
          <a:p>
            <a:pPr lvl="0"/>
            <a:endParaRPr lang="cs-CZ" i="1"/>
          </a:p>
          <a:p>
            <a:pPr lvl="0"/>
            <a:r>
              <a:rPr lang="cs-CZ"/>
              <a:t>Jediný správný diagnostický přístup je dietní eliminace alergenu – všechny známé, viditelné i skryté zdroje bílkovin</a:t>
            </a:r>
            <a:r>
              <a:rPr lang="cs-CZ" i="1"/>
              <a:t>, na které je podezření na senzibilizaci (náhodná kontaminace při domácím nepořádku atd., číst etikety).</a:t>
            </a:r>
            <a:r>
              <a:rPr lang="cs-CZ"/>
              <a:t> Eliminace BKM u kojenců na umělé výživě je zásadní nutriční problém – musíme najít adekvátní náhradu…</a:t>
            </a:r>
            <a:endParaRPr lang="cs-CZ" i="1"/>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8E2965-C215-41AC-9AD4-BA2E3F314248}" type="slidenum">
              <a:t>21</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978209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lnSpc>
                <a:spcPct val="70000"/>
              </a:lnSpc>
            </a:pPr>
            <a:r>
              <a:rPr lang="cs-CZ" sz="1600"/>
              <a:t>Jaké máme možnosti?</a:t>
            </a:r>
          </a:p>
          <a:p>
            <a:pPr lvl="0">
              <a:lnSpc>
                <a:spcPct val="70000"/>
              </a:lnSpc>
            </a:pPr>
            <a:r>
              <a:rPr lang="cs-CZ" sz="1600"/>
              <a:t>Eliminace KM kojící matkou se substitucí Ca</a:t>
            </a:r>
          </a:p>
          <a:p>
            <a:pPr marL="171450" lvl="0" indent="-171450">
              <a:lnSpc>
                <a:spcPct val="70000"/>
              </a:lnSpc>
              <a:buSzPct val="100000"/>
              <a:buFont typeface="Arial" pitchFamily="34"/>
              <a:buChar char="•"/>
            </a:pPr>
            <a:r>
              <a:rPr lang="cs-CZ" sz="1600" i="1"/>
              <a:t>ALE mléko matky která konzumuje kravské mléko obsahuje prakticky identické množství zbytkové bílkoviny KM jako eHF. Z toho vyplývá, že </a:t>
            </a:r>
            <a:r>
              <a:rPr lang="cs-CZ" sz="1600" b="1" i="1"/>
              <a:t>eHF u kojeného dítěte, u kterého došlo k senzibilizaci, nepomůže </a:t>
            </a:r>
            <a:r>
              <a:rPr lang="cs-CZ" sz="1600" i="1"/>
              <a:t>– mají stejnou dívku imunogenních bílkovin. Navíc pokud je eHF dokrm pro malé množství MM a přízn. ABMK vymizí,  není nutné u matky držet bezmléčnou dietu. MM je eHF!</a:t>
            </a:r>
          </a:p>
          <a:p>
            <a:pPr lvl="0">
              <a:lnSpc>
                <a:spcPct val="70000"/>
              </a:lnSpc>
            </a:pPr>
            <a:r>
              <a:rPr lang="cs-CZ" sz="1600"/>
              <a:t>NEBO</a:t>
            </a:r>
          </a:p>
          <a:p>
            <a:pPr lvl="0">
              <a:lnSpc>
                <a:spcPct val="70000"/>
              </a:lnSpc>
            </a:pPr>
            <a:r>
              <a:rPr lang="cs-CZ" sz="1600"/>
              <a:t>U dětí na umělé výživě mléka s vysokou hydrolýzou (eHF)</a:t>
            </a:r>
          </a:p>
          <a:p>
            <a:pPr marL="285750" lvl="0" indent="-285750">
              <a:lnSpc>
                <a:spcPct val="70000"/>
              </a:lnSpc>
              <a:buSzPct val="100000"/>
              <a:buFont typeface="Arial" pitchFamily="34"/>
              <a:buChar char="•"/>
            </a:pPr>
            <a:r>
              <a:rPr lang="cs-CZ" sz="1600"/>
              <a:t>syrovátka rozštěpena na krátké peptidy, které ztrácejí schopnost alergizovat (nejsou rozpoznány jako antigeny), jsou mléky první volby jako alternativa běžným formulím/kravskému mléku.</a:t>
            </a:r>
          </a:p>
          <a:p>
            <a:pPr marL="171450" lvl="0" indent="-171450">
              <a:lnSpc>
                <a:spcPct val="70000"/>
              </a:lnSpc>
              <a:buSzPct val="100000"/>
              <a:buFont typeface="Arial" pitchFamily="34"/>
              <a:buChar char="•"/>
            </a:pPr>
            <a:r>
              <a:rPr lang="cs-CZ" i="1"/>
              <a:t>Obsah proteinů se zachovalou imunogenicitou pod 1 % všech dusíkatých látek</a:t>
            </a:r>
          </a:p>
          <a:p>
            <a:pPr marL="171450" lvl="0" indent="-171450">
              <a:lnSpc>
                <a:spcPct val="70000"/>
              </a:lnSpc>
              <a:buSzPct val="100000"/>
              <a:buFont typeface="Arial" pitchFamily="34"/>
              <a:buChar char="•"/>
            </a:pPr>
            <a:r>
              <a:rPr lang="cs-CZ"/>
              <a:t>Toleruje více než 90% dětí s ABKM</a:t>
            </a:r>
            <a:endParaRPr lang="cs-CZ" sz="1600"/>
          </a:p>
          <a:p>
            <a:pPr lvl="0">
              <a:lnSpc>
                <a:spcPct val="70000"/>
              </a:lnSpc>
            </a:pPr>
            <a:endParaRPr lang="cs-CZ" sz="1600"/>
          </a:p>
          <a:p>
            <a:pPr lvl="0">
              <a:lnSpc>
                <a:spcPct val="70000"/>
              </a:lnSpc>
            </a:pPr>
            <a:r>
              <a:rPr lang="cs-CZ" sz="1600"/>
              <a:t>AAF - Aminokyselový preparát</a:t>
            </a:r>
          </a:p>
          <a:p>
            <a:pPr marL="285750" lvl="0" indent="-285750">
              <a:lnSpc>
                <a:spcPct val="70000"/>
              </a:lnSpc>
              <a:buSzPct val="100000"/>
              <a:buFont typeface="Arial" pitchFamily="34"/>
              <a:buChar char="•"/>
            </a:pPr>
            <a:r>
              <a:rPr lang="cs-CZ" sz="1600"/>
              <a:t>nutný u 5-10% velmi citlivých, senzibilizovaných kojenců (v některých studiích až u 30%)</a:t>
            </a:r>
          </a:p>
          <a:p>
            <a:pPr marL="285750" lvl="0" indent="-285750">
              <a:lnSpc>
                <a:spcPct val="70000"/>
              </a:lnSpc>
              <a:buSzPct val="100000"/>
              <a:buFont typeface="Arial" pitchFamily="34"/>
              <a:buChar char="•"/>
            </a:pPr>
            <a:r>
              <a:rPr lang="cs-CZ" sz="1600" b="1"/>
              <a:t>jediná kompletně nealergenní formule, formule první volby u dětí s neprospíváním, oploštěním růstové křivky, u ABKM se závažnými příznaky a non-IgE mediovaných syndromů (FPIES, EoGE)</a:t>
            </a:r>
          </a:p>
          <a:p>
            <a:pPr lvl="0">
              <a:lnSpc>
                <a:spcPct val="70000"/>
              </a:lnSpc>
            </a:pPr>
            <a:endParaRPr lang="cs-CZ" sz="1600"/>
          </a:p>
          <a:p>
            <a:pPr lvl="0">
              <a:lnSpc>
                <a:spcPct val="70000"/>
              </a:lnSpc>
            </a:pPr>
            <a:r>
              <a:rPr lang="cs-CZ" sz="1600"/>
              <a:t>Nikdy mléka živočišná a rostlinná</a:t>
            </a:r>
          </a:p>
          <a:p>
            <a:pPr marL="285750" lvl="0" indent="-285750">
              <a:lnSpc>
                <a:spcPct val="70000"/>
              </a:lnSpc>
              <a:buSzPct val="100000"/>
              <a:buFont typeface="Arial" pitchFamily="34"/>
              <a:buChar char="•"/>
            </a:pPr>
            <a:r>
              <a:rPr lang="cs-CZ" sz="1600"/>
              <a:t>kozí, ovčí… vysoké riziko zkřížených reakcí – pro některé bílkoviny až 97,5% homologie! </a:t>
            </a:r>
          </a:p>
          <a:p>
            <a:pPr marL="285750" lvl="0" indent="-285750">
              <a:lnSpc>
                <a:spcPct val="70000"/>
              </a:lnSpc>
              <a:buSzPct val="100000"/>
              <a:buFont typeface="Arial" pitchFamily="34"/>
              <a:buChar char="•"/>
            </a:pPr>
            <a:r>
              <a:rPr lang="cs-CZ" sz="1600"/>
              <a:t>velbloudí a oslí mléko mají významně nižší homologii bílkovin…. menší riziko zkřížené reakce, stejně jako masové formule – t.č. nedostatek informací, aby se daly doporučit</a:t>
            </a:r>
          </a:p>
          <a:p>
            <a:pPr marL="285750" lvl="0" indent="-285750">
              <a:lnSpc>
                <a:spcPct val="70000"/>
              </a:lnSpc>
              <a:buSzPct val="100000"/>
              <a:buFont typeface="Arial" pitchFamily="34"/>
              <a:buChar char="•"/>
            </a:pPr>
            <a:r>
              <a:rPr lang="cs-CZ" sz="1600"/>
              <a:t>výjimečně v určitých indikacích mléka rostlinná (sójová - nutričně +/- adekvátní (rostlinné bílkoviny velmi odlišné od živočišných (nemají optimální spektrum AMK), málo Fe, vápníku, VitD, tuků), ale hůře tolerované než eHF + obsah fytátů a fytoestrogenů, možnost senzibilizace na rostlinné bílkoviny – nikdy před 6. měsícem, rýžová…  </a:t>
            </a:r>
          </a:p>
          <a:p>
            <a:pPr lvl="0">
              <a:lnSpc>
                <a:spcPct val="70000"/>
              </a:lnSpc>
            </a:pPr>
            <a:endParaRPr lang="cs-CZ" sz="1600"/>
          </a:p>
          <a:p>
            <a:pPr lvl="0">
              <a:lnSpc>
                <a:spcPct val="70000"/>
              </a:lnSpc>
            </a:pPr>
            <a:r>
              <a:rPr lang="cs-CZ" sz="1600"/>
              <a:t>Nikdy pHF (formule s částečně hydrolyzovanou bílkovinou – HA formule) </a:t>
            </a:r>
          </a:p>
          <a:p>
            <a:pPr marL="285750" lvl="0" indent="-285750">
              <a:lnSpc>
                <a:spcPct val="70000"/>
              </a:lnSpc>
              <a:buSzPct val="100000"/>
              <a:buFont typeface="Arial" pitchFamily="34"/>
              <a:buChar char="•"/>
            </a:pPr>
            <a:r>
              <a:rPr lang="cs-CZ" sz="1600"/>
              <a:t>nejsou léčba PA, určeny jen pro primární prevenci u kojenců do 6 měsíců při RA atopie bez senzibilizace a bez klinických projevů atopie (oproti eHF 1000x více nativních bílkovin)</a:t>
            </a:r>
          </a:p>
          <a:p>
            <a:pPr lvl="0">
              <a:lnSpc>
                <a:spcPct val="70000"/>
              </a:lnSpc>
            </a:pPr>
            <a:endParaRPr lang="cs-CZ" sz="1600"/>
          </a:p>
          <a:p>
            <a:pPr lvl="0">
              <a:lnSpc>
                <a:spcPct val="70000"/>
              </a:lnSpc>
            </a:pPr>
            <a:endParaRPr lang="cs-CZ" sz="1600"/>
          </a:p>
          <a:p>
            <a:pPr lvl="0">
              <a:lnSpc>
                <a:spcPct val="70000"/>
              </a:lnSpc>
            </a:pPr>
            <a:r>
              <a:rPr lang="cs-CZ" sz="1600" i="1"/>
              <a:t>Skryté alergeny – másla, margaríny, jogurty, sýry, krémy, pizza, zmrzlina, káva, karamel, pizza…</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77CF58-7A0D-4A7B-A07E-89631BE6E8C6}" type="slidenum">
              <a:t>22</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131474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marL="171450" lvl="0" indent="-171450">
              <a:buSzPct val="100000"/>
              <a:buFont typeface="Arial" pitchFamily="34"/>
              <a:buChar char="•"/>
            </a:pPr>
            <a:r>
              <a:rPr lang="cs-CZ" b="1"/>
              <a:t>2. nejčastější </a:t>
            </a:r>
            <a:r>
              <a:rPr lang="cs-CZ"/>
              <a:t>potravinová alergie dětí (nejvíce v Severní Evropě), spolu s ABKM nejčastěji u kojenců a batolat, s přesahem do předškolního věku</a:t>
            </a:r>
          </a:p>
          <a:p>
            <a:pPr marL="171450" lvl="0" indent="-171450">
              <a:buSzPct val="100000"/>
              <a:buFont typeface="Arial" pitchFamily="34"/>
              <a:buChar char="•"/>
            </a:pPr>
            <a:r>
              <a:rPr lang="cs-CZ"/>
              <a:t>v kojeneckém věku pozitivita sIgE častá při</a:t>
            </a:r>
            <a:r>
              <a:rPr lang="cs-CZ" b="1"/>
              <a:t> AD a spojená s problematikou</a:t>
            </a:r>
            <a:r>
              <a:rPr lang="cs-CZ"/>
              <a:t> </a:t>
            </a:r>
            <a:r>
              <a:rPr lang="cs-CZ" b="1"/>
              <a:t>pouhé senzibilizace</a:t>
            </a:r>
            <a:r>
              <a:rPr lang="cs-CZ"/>
              <a:t>– po eliminaci se ekzém málokdy zlepší</a:t>
            </a:r>
          </a:p>
          <a:p>
            <a:pPr marL="628650" lvl="1" indent="-171450">
              <a:buSzPct val="100000"/>
              <a:buFont typeface="Arial" pitchFamily="34"/>
              <a:buChar char="•"/>
            </a:pPr>
            <a:r>
              <a:rPr lang="cs-CZ"/>
              <a:t>Nícmění senzibilizace má prognostický význam – při pozitivitě sIgE na vaječné bílkoviny je riziko vzniku respirační alergózy více než 50% (více než u ABKM!) </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1641EC-0CA9-42F5-8B9A-2F51D5109796}" type="slidenum">
              <a:t>23</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354850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b="1"/>
              <a:t>Dobré zprávy:</a:t>
            </a:r>
            <a:endParaRPr lang="cs-CZ"/>
          </a:p>
          <a:p>
            <a:pPr marL="171450" lvl="0" indent="-171450">
              <a:buSzPct val="100000"/>
              <a:buFont typeface="Arial" pitchFamily="34"/>
              <a:buChar char="•"/>
            </a:pPr>
            <a:r>
              <a:rPr lang="cs-CZ"/>
              <a:t>¾ dětí s alergií na vejce toleruje vejce v těstech pekárenských výrobků</a:t>
            </a:r>
          </a:p>
          <a:p>
            <a:pPr marL="171450" lvl="0" indent="-171450">
              <a:buSzPct val="100000"/>
              <a:buFont typeface="Arial" pitchFamily="34"/>
              <a:buChar char="•"/>
            </a:pPr>
            <a:r>
              <a:rPr lang="cs-CZ" b="1"/>
              <a:t>Bílkoviny obsažené ve vejcích jsou termolabilní</a:t>
            </a:r>
            <a:r>
              <a:rPr lang="cs-CZ"/>
              <a:t> - tepelnou úpravou mizí antigenicita (ne u vajec sázených, volských ok atd.)</a:t>
            </a:r>
          </a:p>
          <a:p>
            <a:pPr marL="171450" lvl="0" indent="-171450">
              <a:buSzPct val="100000"/>
              <a:buFont typeface="Arial" pitchFamily="34"/>
              <a:buChar char="•"/>
            </a:pPr>
            <a:r>
              <a:rPr lang="cs-CZ"/>
              <a:t>Eliminační dieta není nutriční problém (oproti ABKM) – terapeutická eliminace bez nutné náhrady („egg-free diets“)</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825CFC3-2DA9-475D-9423-25776D290E59}" type="slidenum">
              <a:t>24</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722187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r>
              <a:rPr lang="cs-CZ" b="1"/>
              <a:t>ALE:</a:t>
            </a:r>
          </a:p>
          <a:p>
            <a:pPr marL="171450" lvl="0" indent="-171450">
              <a:buSzPct val="100000"/>
              <a:buFont typeface="Arial" pitchFamily="34"/>
              <a:buChar char="•"/>
            </a:pPr>
            <a:r>
              <a:rPr lang="cs-CZ" b="1"/>
              <a:t>Riziko zkřížených reakcí: „věčná otázka – vejce nebo slepice – u alergií je to jedno….“</a:t>
            </a:r>
          </a:p>
          <a:p>
            <a:pPr marL="628650" lvl="1" indent="-171450">
              <a:buSzPct val="100000"/>
              <a:buFont typeface="Arial" pitchFamily="34"/>
              <a:buChar char="•"/>
            </a:pPr>
            <a:r>
              <a:rPr lang="cs-CZ"/>
              <a:t>syndrom vejce-pták – alergické reakce na drůbeží maso, dokonce i peří (hlavně GIT a resp. projevy) </a:t>
            </a:r>
          </a:p>
          <a:p>
            <a:pPr marL="628650" lvl="1" indent="-171450">
              <a:buSzPct val="100000"/>
              <a:buFont typeface="Arial" pitchFamily="34"/>
              <a:buChar char="•"/>
            </a:pPr>
            <a:r>
              <a:rPr lang="cs-CZ"/>
              <a:t>zkřížené reakce mezi vejci různých druhů drůbeže (husí, křepelčí, pštrosí vejce,…)</a:t>
            </a:r>
          </a:p>
          <a:p>
            <a:pPr marL="628650" lvl="1" indent="-171450">
              <a:buSzPct val="100000"/>
              <a:buFont typeface="Arial" pitchFamily="34"/>
              <a:buChar char="•"/>
            </a:pPr>
            <a:r>
              <a:rPr lang="cs-CZ"/>
              <a:t>vysoká homologie bílkovin žloutku a bílku – nemá smysl oddělovat žloutek a bílek </a:t>
            </a:r>
          </a:p>
          <a:p>
            <a:pPr marL="171450" lvl="0" indent="-171450">
              <a:buSzPct val="100000"/>
              <a:buFont typeface="Arial" pitchFamily="34"/>
              <a:buChar char="•"/>
            </a:pPr>
            <a:r>
              <a:rPr lang="cs-CZ" b="1"/>
              <a:t>Problém skrytých alergií: „u potravin ale i dalších produktů, u kterých bychom přítomnost vajec nečekali…“</a:t>
            </a:r>
          </a:p>
          <a:p>
            <a:pPr marL="628650" lvl="1" indent="-171450">
              <a:buSzPct val="100000"/>
              <a:buFont typeface="Arial" pitchFamily="34"/>
              <a:buChar char="•"/>
            </a:pPr>
            <a:r>
              <a:rPr lang="cs-CZ"/>
              <a:t>vč. možného rizika anafylaxe!</a:t>
            </a:r>
          </a:p>
          <a:p>
            <a:pPr marL="628650" lvl="1" indent="-171450">
              <a:buSzPct val="100000"/>
              <a:buFont typeface="Arial" pitchFamily="34"/>
              <a:buChar char="•"/>
            </a:pPr>
            <a:r>
              <a:rPr lang="cs-CZ" i="1"/>
              <a:t>pizzy, krémy, guláše, bujóny, nápoje i ovocné, šejkry, sušenky, pečivo, cereálie, zmrzliny, marshmallow, salátové dressingy, majonéza, šampony, čokolády, máslo</a:t>
            </a:r>
          </a:p>
          <a:p>
            <a:pPr marL="171450" lvl="0" indent="-171450">
              <a:buSzPct val="100000"/>
              <a:buFont typeface="Arial" pitchFamily="34"/>
              <a:buChar char="•"/>
            </a:pPr>
            <a:r>
              <a:rPr lang="cs-CZ" b="1"/>
              <a:t>Problém vakcinace:</a:t>
            </a:r>
          </a:p>
          <a:p>
            <a:pPr marL="628650" lvl="1" indent="-171450">
              <a:buSzPct val="100000"/>
              <a:buFont typeface="Arial" pitchFamily="34"/>
              <a:buChar char="•"/>
            </a:pPr>
            <a:r>
              <a:rPr lang="cs-CZ"/>
              <a:t>Některé vakcíny mohou u pacientů s alergií na vaječné bílkoviny vést k projevům alergie až k anafylaxi. Vaječné komponenty mohou obsahovat </a:t>
            </a:r>
            <a:r>
              <a:rPr lang="cs-CZ" b="1"/>
              <a:t>vakcíny kultivované ve vaječném mediu</a:t>
            </a:r>
            <a:r>
              <a:rPr lang="cs-CZ"/>
              <a:t> – při zjištěné senzibilizaci k jakékoliv vaječné bílkovině (zejména gelatin, ve vakcíně jako stabilizátor) je na místě předchozí alergologické vyšetření a opatrnost při aplikaci očkování </a:t>
            </a:r>
            <a:r>
              <a:rPr lang="cs-CZ" b="1"/>
              <a:t>proti chřipce, varicele, klíšťové encefalitidě</a:t>
            </a:r>
            <a:r>
              <a:rPr lang="cs-CZ"/>
              <a:t>, dále kombinované živé vakcíny </a:t>
            </a:r>
            <a:r>
              <a:rPr lang="cs-CZ" b="1"/>
              <a:t>Priorix </a:t>
            </a:r>
            <a:r>
              <a:rPr lang="cs-CZ"/>
              <a:t>a další. </a:t>
            </a:r>
            <a:r>
              <a:rPr lang="cs-CZ" b="1"/>
              <a:t>Kontraindikované očkování ale není </a:t>
            </a:r>
            <a:r>
              <a:rPr lang="cs-CZ"/>
              <a:t>(jen chřipka u dětí po anafylaxi po vaječné bílkovině, ve vakcíně je vaječné bílkoviny málo).</a:t>
            </a:r>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7E3A3CD-63A3-44A1-9F60-9E76F32D56A1}" type="slidenum">
              <a:t>25</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192196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285750" lvl="0" indent="-285750">
              <a:lnSpc>
                <a:spcPct val="80000"/>
              </a:lnSpc>
              <a:buSzPct val="100000"/>
              <a:buFont typeface="Arial" pitchFamily="34"/>
              <a:buChar char="•"/>
            </a:pPr>
            <a:r>
              <a:rPr lang="cs-CZ"/>
              <a:t>Ke vzniku senzibilizace v kojeneckém věku nemalým dílem přispívá </a:t>
            </a:r>
            <a:r>
              <a:rPr lang="cs-CZ" b="1"/>
              <a:t>odkládání expozice lepkové mouce </a:t>
            </a:r>
            <a:r>
              <a:rPr lang="cs-CZ"/>
              <a:t>– tzv. období okna imunologické tolerance – 4. – 6 měsíc věku (narušení indukce orání tolerance)</a:t>
            </a:r>
          </a:p>
          <a:p>
            <a:pPr marL="285750" lvl="0" indent="-285750">
              <a:lnSpc>
                <a:spcPct val="80000"/>
              </a:lnSpc>
              <a:buSzPct val="100000"/>
              <a:buFont typeface="Arial" pitchFamily="34"/>
              <a:buChar char="•"/>
            </a:pPr>
            <a:endParaRPr lang="cs-CZ"/>
          </a:p>
          <a:p>
            <a:pPr lvl="0"/>
            <a:r>
              <a:rPr lang="cs-CZ" i="1"/>
              <a:t>„.. </a:t>
            </a:r>
            <a:r>
              <a:rPr lang="en-US" i="1"/>
              <a:t>recent guidelines propose a "window" approach for weaning practice starting at the 17th week and introducing almost all foods within the 27th week of life to reduce the risk of chronic diseases such as allergic ones and the celiac disease. Guidelines emphasize the role of breastfeeding during the weaning practice.</a:t>
            </a:r>
            <a:r>
              <a:rPr lang="cs-CZ" i="1"/>
              <a:t>“</a:t>
            </a:r>
            <a:r>
              <a:rPr lang="en-US" i="1"/>
              <a:t>Timing of introduction of solid food and risk of allergic disease development: understanding the evidence.</a:t>
            </a:r>
          </a:p>
          <a:p>
            <a:pPr lvl="0"/>
            <a:r>
              <a:rPr lang="en-US" i="1">
                <a:hlinkClick r:id="rId3"/>
              </a:rPr>
              <a:t>Sansotta N</a:t>
            </a:r>
            <a:r>
              <a:rPr lang="en-US" i="1" baseline="30000"/>
              <a:t>1</a:t>
            </a:r>
            <a:r>
              <a:rPr lang="en-US" i="1"/>
              <a:t>, </a:t>
            </a:r>
            <a:r>
              <a:rPr lang="en-US" i="1">
                <a:hlinkClick r:id="rId4"/>
              </a:rPr>
              <a:t>Piacentini GL</a:t>
            </a:r>
            <a:r>
              <a:rPr lang="en-US" i="1"/>
              <a:t>,</a:t>
            </a:r>
            <a:r>
              <a:rPr lang="cs-CZ" i="1"/>
              <a:t> et al. </a:t>
            </a:r>
            <a:r>
              <a:rPr lang="en-US" i="1">
                <a:hlinkClick r:id="rId5" tooltip="Allergologia et immunopathologia."/>
              </a:rPr>
              <a:t>Allergol Immunopathol (Madr).</a:t>
            </a:r>
            <a:r>
              <a:rPr lang="en-US" i="1"/>
              <a:t> 2013 Sep-Oct;41(5):337-45.</a:t>
            </a:r>
          </a:p>
          <a:p>
            <a:pPr marL="285750" lvl="0" indent="-285750">
              <a:lnSpc>
                <a:spcPct val="80000"/>
              </a:lnSpc>
              <a:buSzPct val="100000"/>
              <a:buFont typeface="Arial" pitchFamily="34"/>
              <a:buChar char="•"/>
            </a:pPr>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F76464-2980-4F95-8C67-DA553847D3CF}" type="slidenum">
              <a:t>26</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97818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Obiloviny - semeno (zrno) kulturních rostlin z jediné čeledi lipnicovitých</a:t>
            </a:r>
          </a:p>
          <a:p>
            <a:pPr marL="171450" lvl="0" indent="-171450">
              <a:buSzPct val="100000"/>
              <a:buFont typeface="Arial" pitchFamily="34"/>
              <a:buChar char="•"/>
            </a:pPr>
            <a:r>
              <a:rPr lang="cs-CZ" i="1"/>
              <a:t>Do lidské výživy před 10tisíci let a s tím vznikly podmínky pro rozvoj imunopatologických reakcí - výskyt nemocí spojených s expozicí lepkovým moukám stoupá (zejm. mouka pšeničná) </a:t>
            </a:r>
          </a:p>
          <a:p>
            <a:pPr marL="171450" lvl="0" indent="-171450">
              <a:buSzPct val="100000"/>
              <a:buFont typeface="Arial" pitchFamily="34"/>
              <a:buChar char="•"/>
            </a:pPr>
            <a:r>
              <a:rPr lang="cs-CZ"/>
              <a:t>Problém mnoha obilovin a mnoha různých bílkovin (lepkové (pšenice, žito, ječměn, oves) a bezlepkové (proso,rýže, kukuřice, brambory, pohanka…) - !!! více než 20 alergenů i v rýži a v kukuřici !!!!)</a:t>
            </a:r>
          </a:p>
          <a:p>
            <a:pPr marL="171450" lvl="0" indent="-171450">
              <a:buSzPct val="100000"/>
              <a:buFont typeface="Arial" pitchFamily="34"/>
              <a:buChar char="•"/>
            </a:pPr>
            <a:r>
              <a:rPr lang="cs-CZ"/>
              <a:t>Lepek jen jednou z mnoha bílkovin mouky – jakákoliv moučná bílkovina může vyvolat IgE i non-IgE reakce (kožní, GIT – i jako FPIES a EGID, resp.) </a:t>
            </a:r>
          </a:p>
          <a:p>
            <a:pPr marL="628650" lvl="1" indent="-171450">
              <a:buSzPct val="100000"/>
              <a:buFont typeface="Arial" pitchFamily="34"/>
              <a:buChar char="•"/>
            </a:pPr>
            <a:r>
              <a:rPr lang="cs-CZ" i="1"/>
              <a:t>Reakce imunitního systému na lepek: 1% intolerance – celiakie, </a:t>
            </a:r>
            <a:r>
              <a:rPr lang="cs-CZ" b="1" i="1"/>
              <a:t>1% alergie (až 100tisíc obyvatel v ČR, stejně jako celiakie)</a:t>
            </a:r>
            <a:r>
              <a:rPr lang="cs-CZ" i="1"/>
              <a:t>, až 6% neceliakální přecitlivělost na lepek – více klinických jednotek s různou účastí imunitního systému (excesivní zařazení lepku do jídelníčku od 16. století a GIT velké části lidí se ještě neadaptoval + v minulosti 10% podíl lepku v semenech, dnes u přešlechtěných kultivarů až 80% bílkoviny lepku)</a:t>
            </a:r>
          </a:p>
          <a:p>
            <a:pPr marL="628650" lvl="1" indent="-171450">
              <a:buSzPct val="100000"/>
              <a:buFont typeface="Arial" pitchFamily="34"/>
              <a:buChar char="•"/>
            </a:pPr>
            <a:endParaRPr lang="cs-CZ" i="1"/>
          </a:p>
          <a:p>
            <a:pPr marL="171450" lvl="0" indent="-171450">
              <a:buSzPct val="100000"/>
              <a:buFont typeface="Arial" pitchFamily="34"/>
              <a:buChar char="•"/>
            </a:pPr>
            <a:r>
              <a:rPr lang="cs-CZ"/>
              <a:t>Problematika </a:t>
            </a:r>
            <a:r>
              <a:rPr lang="cs-CZ" b="1"/>
              <a:t>současné přítomnosti pylové travní alergie</a:t>
            </a:r>
            <a:r>
              <a:rPr lang="cs-CZ"/>
              <a:t> (lipnicovité!) – častý fenomén zkřížené senzibilizace a proto </a:t>
            </a:r>
            <a:r>
              <a:rPr lang="cs-CZ" b="1"/>
              <a:t>vyšetření moučných SPT a sIgE ma </a:t>
            </a:r>
            <a:r>
              <a:rPr lang="cs-CZ" b="1" u="sng"/>
              <a:t>nejnižší specificitu</a:t>
            </a:r>
            <a:r>
              <a:rPr lang="cs-CZ" b="1"/>
              <a:t> mezi potravinami zvláště u polinotiků vůbec </a:t>
            </a:r>
            <a:r>
              <a:rPr lang="cs-CZ"/>
              <a:t>(častá falešná pozitivita, specificita hluboko pod 50%) – diagnostika je SPT s nativní moukou k průkazu IgE mechanismů, APT k průkazu non-IgE mechanismů (málo dostupné a též nespolehlivé), dále expoziční testy (usvědčí spouštěč - mouku, ale ne bílkovinu, málo dostupné s nejednotnou metodikou)</a:t>
            </a:r>
          </a:p>
          <a:p>
            <a:pPr marL="285750" lvl="0" indent="-285750">
              <a:lnSpc>
                <a:spcPct val="80000"/>
              </a:lnSpc>
              <a:buSzPct val="100000"/>
              <a:buFont typeface="Arial" pitchFamily="34"/>
              <a:buChar char="•"/>
            </a:pPr>
            <a:endParaRPr lang="cs-CZ"/>
          </a:p>
          <a:p>
            <a:pPr marL="285750" lvl="0" indent="-285750">
              <a:lnSpc>
                <a:spcPct val="80000"/>
              </a:lnSpc>
              <a:buSzPct val="100000"/>
              <a:buFont typeface="Arial" pitchFamily="34"/>
              <a:buChar char="•"/>
            </a:pPr>
            <a:r>
              <a:rPr lang="cs-CZ"/>
              <a:t>Obilné bílkoviny velmi</a:t>
            </a:r>
            <a:r>
              <a:rPr lang="cs-CZ" b="1"/>
              <a:t> termostabilní </a:t>
            </a:r>
            <a:r>
              <a:rPr lang="cs-CZ"/>
              <a:t>– kuchyňská úprava imunogenicitu moc neovlivní</a:t>
            </a:r>
          </a:p>
          <a:p>
            <a:pPr marL="285750" lvl="0" indent="-285750">
              <a:lnSpc>
                <a:spcPct val="80000"/>
              </a:lnSpc>
              <a:buSzPct val="100000"/>
              <a:buFont typeface="Arial" pitchFamily="34"/>
              <a:buChar char="•"/>
            </a:pPr>
            <a:r>
              <a:rPr lang="cs-CZ"/>
              <a:t>Léčbou je eliminační dieta – při alergii na lepek nelepkové obiloviny</a:t>
            </a:r>
          </a:p>
          <a:p>
            <a:pPr lvl="0"/>
            <a:endParaRPr lang="cs-CZ"/>
          </a:p>
          <a:p>
            <a:pPr marL="285750" lvl="0" indent="-285750">
              <a:lnSpc>
                <a:spcPct val="80000"/>
              </a:lnSpc>
              <a:buSzPct val="100000"/>
              <a:buFont typeface="Arial" pitchFamily="34"/>
              <a:buChar char="•"/>
            </a:pPr>
            <a:r>
              <a:rPr lang="cs-CZ" sz="1400" b="1"/>
              <a:t>WDEIA</a:t>
            </a:r>
            <a:r>
              <a:rPr lang="cs-CZ" sz="1400"/>
              <a:t> – celková reakce až anafylaxe po požití mouky s následnou námahou  </a:t>
            </a:r>
          </a:p>
          <a:p>
            <a:pPr marL="742950" lvl="1" indent="-285750">
              <a:lnSpc>
                <a:spcPct val="80000"/>
              </a:lnSpc>
              <a:buSzPct val="100000"/>
              <a:buFont typeface="Arial" pitchFamily="34"/>
              <a:buChar char="•"/>
            </a:pPr>
            <a:r>
              <a:rPr lang="cs-CZ" sz="1100" i="1"/>
              <a:t>Námahou aktivovaná slizniční tkáňová transglutamináza tzv. cross-linkingem spoji dvě molekuly gliadinu na stabilnější a imunogennější komplex s velkou afinitou k sIgE – námaha zvyšuje rizikou těžkých systémových reakcí</a:t>
            </a:r>
          </a:p>
          <a:p>
            <a:pPr marL="742950" lvl="1" indent="-285750">
              <a:lnSpc>
                <a:spcPct val="80000"/>
              </a:lnSpc>
              <a:buSzPct val="100000"/>
              <a:buFont typeface="Arial" pitchFamily="34"/>
              <a:buChar char="•"/>
            </a:pPr>
            <a:r>
              <a:rPr lang="cs-CZ" sz="1100"/>
              <a:t>Nebezpečná frakce omega-5 gliadin (je vyroben rekombinantní alergen tedy i sIgE (měl by se vždy vyšetřit u anafylaxe spojené s námahou)</a:t>
            </a:r>
          </a:p>
          <a:p>
            <a:pPr marL="285750" lvl="0" indent="-285750">
              <a:lnSpc>
                <a:spcPct val="80000"/>
              </a:lnSpc>
              <a:buSzPct val="100000"/>
              <a:buFont typeface="Arial" pitchFamily="34"/>
              <a:buChar char="•"/>
            </a:pPr>
            <a:endParaRPr lang="cs-CZ" sz="1400"/>
          </a:p>
          <a:p>
            <a:pPr marL="285750" lvl="0" indent="-285750">
              <a:lnSpc>
                <a:spcPct val="80000"/>
              </a:lnSpc>
              <a:buSzPct val="100000"/>
              <a:buFont typeface="Arial" pitchFamily="34"/>
              <a:buChar char="•"/>
            </a:pPr>
            <a:r>
              <a:rPr lang="cs-CZ" sz="1400" i="1"/>
              <a:t>Skryté alergeny - pečivo, těstoviny, cereálie, sušenky, tyčinky, mleté maso, salátové dressingy</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D0D929D-F0B1-4DE0-9D35-520602B6DDCD}" type="slidenum">
              <a:t>27</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386452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r>
              <a:rPr lang="cs-CZ" i="1"/>
              <a:t>(při těchto reakcích jsou sIgE a SPT bez významu – v těchto případech je při klinických potížích za nepřítomnosti sIgE rizikem neindikování diagnostické potažmo léčebné eliminační diety) </a:t>
            </a:r>
          </a:p>
          <a:p>
            <a:pPr lvl="0"/>
            <a:endParaRPr lang="cs-CZ" i="1"/>
          </a:p>
          <a:p>
            <a:pPr lvl="0"/>
            <a:r>
              <a:rPr lang="cs-CZ" i="1"/>
              <a:t>(multiproteinová senzibilizace bez klinické relevantní alergické reaktivity je častá u ekzematiků nebo OAS u starších dětí, vysoké sIgE bez typických klinických potíží s vazbou na příjem stravy by nemělo být důvodem k eliminaci)</a:t>
            </a:r>
          </a:p>
          <a:p>
            <a:pPr lvl="0"/>
            <a:endParaRPr lang="cs-CZ" i="1"/>
          </a:p>
          <a:p>
            <a:pPr lvl="0"/>
            <a:r>
              <a:rPr lang="cs-CZ" i="1"/>
              <a:t>100% diagnóza PA (téměř.. v 98%)  znamená provedení eliminačně-expozičních testů</a:t>
            </a:r>
            <a:endParaRPr lang="cs-CZ"/>
          </a:p>
          <a:p>
            <a:pPr lvl="0"/>
            <a:endParaRPr lang="cs-CZ"/>
          </a:p>
          <a:p>
            <a:pPr lvl="0"/>
            <a:r>
              <a:rPr lang="cs-CZ" i="1"/>
              <a:t>(eliminace BMK u kojenců – nutriční problém – nutnost adekvátní náhrady (negativní ovlivnění růstu a vývoje u dětí) </a:t>
            </a:r>
          </a:p>
          <a:p>
            <a:pPr lvl="0"/>
            <a:r>
              <a:rPr lang="cs-CZ" i="1"/>
              <a:t>(zabránění indukce perorální tolerance – imunologické okno (odklon od profylaktické eliminace k aktivní indukci perorální tolerance)</a:t>
            </a:r>
          </a:p>
          <a:p>
            <a:pPr lvl="0"/>
            <a:endParaRPr lang="cs-CZ" i="1"/>
          </a:p>
          <a:p>
            <a:pPr lvl="0"/>
            <a:r>
              <a:rPr lang="cs-CZ" i="1"/>
              <a:t>(možnost sledování hladin sIgE ke sledování fenoménu vyjasínání)</a:t>
            </a:r>
          </a:p>
          <a:p>
            <a:pPr lvl="0"/>
            <a:endParaRPr lang="cs-CZ" i="1"/>
          </a:p>
          <a:p>
            <a:pPr lvl="0"/>
            <a:r>
              <a:rPr lang="cs-CZ" i="1"/>
              <a:t>Odůvodněná eliminace (až na vyjímky) by měla být striktní - číst etikety, pozor na skryté alergeny! Vyhnout se např. i „Tento produkt může obsahovat stopová množství…“ a všemu kdy si nejsem jistý, ve škole jídelníček s uvedenými alergeny, zavést opatření k minimalizaci rizika náhodné kontaminace potravin při přípravě jinou potravinou atd.</a:t>
            </a:r>
          </a:p>
          <a:p>
            <a:pPr lvl="0"/>
            <a:endParaRPr lang="cs-CZ" i="1"/>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1CBA80-EE1C-46EB-9F4B-E961E75C3ECA}" type="slidenum">
              <a:t>28</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627417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54467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…čím se od sebe liší PA v různých zemích je relativní zastoupení spouštěčů, tzv. „triggery“. Obecně se hovoří o </a:t>
            </a:r>
            <a:r>
              <a:rPr lang="cs-CZ" b="1"/>
              <a:t>tzv. big 8 </a:t>
            </a:r>
            <a:r>
              <a:rPr lang="cs-CZ"/>
              <a:t>– naprostá většina </a:t>
            </a:r>
            <a:r>
              <a:rPr lang="cs-CZ" b="1"/>
              <a:t>(90%) </a:t>
            </a:r>
            <a:r>
              <a:rPr lang="cs-CZ"/>
              <a:t>alergických reakcí je způsobena těmito osmi typy potravin – </a:t>
            </a:r>
            <a:r>
              <a:rPr lang="cs-CZ" b="1"/>
              <a:t>relativně omezené spektrum příčinných potravin</a:t>
            </a:r>
            <a:r>
              <a:rPr lang="cs-CZ"/>
              <a:t>. </a:t>
            </a:r>
          </a:p>
          <a:p>
            <a:pPr lvl="0"/>
            <a:endParaRPr lang="cs-CZ"/>
          </a:p>
          <a:p>
            <a:pPr lvl="0"/>
            <a:r>
              <a:rPr lang="cs-CZ"/>
              <a:t> – u nás se jedná hlavně kravské mléko a vejce – senzibilizace na tyto potraviny je častější u menších dětí (</a:t>
            </a:r>
            <a:r>
              <a:rPr lang="cs-CZ" b="1"/>
              <a:t>kojenci a batolata</a:t>
            </a:r>
            <a:r>
              <a:rPr lang="cs-CZ"/>
              <a:t>) a alergii na tyto potraviny často provází </a:t>
            </a:r>
            <a:r>
              <a:rPr lang="cs-CZ" b="1"/>
              <a:t>vyhasínání senzibilizace</a:t>
            </a:r>
            <a:r>
              <a:rPr lang="cs-CZ"/>
              <a:t>.</a:t>
            </a:r>
          </a:p>
          <a:p>
            <a:pPr lvl="0"/>
            <a:endParaRPr lang="cs-CZ"/>
          </a:p>
          <a:p>
            <a:pPr lvl="0"/>
            <a:r>
              <a:rPr lang="cs-CZ"/>
              <a:t>- dále je to pšenice, ořechy (vlašské, lískové ale i mandle), arašídy. V přímořských státech jsou to hlavně ryby a další mořské plody, jižní ovoce, v Asii sója, atd. Tyto potraviny vyvolávají alergii spíše u starších dětí a je častěji spojená s celoživotní potravinovou alergií a vyšším rizikem rozvoje anafylaxe (zejména alergie na ořechy a arašídy).</a:t>
            </a:r>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F450D2-E2BF-4225-A3E5-56C0A836FF86}" type="slidenum">
              <a:t>3</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1603703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569475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604989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417253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76308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r>
              <a:rPr lang="cs-CZ"/>
              <a:t>Z praktického hlediska dělíme PA do tří skupin – </a:t>
            </a:r>
            <a:r>
              <a:rPr lang="cs-CZ" b="1"/>
              <a:t>dle mechanismu vzniku</a:t>
            </a:r>
            <a:r>
              <a:rPr lang="cs-CZ"/>
              <a:t> na IgE-mediované reakce, tzv. non-IgE reakce (zprostředkované buněčnou imunitou), případně reakce s podílem obou mechanismů na patogenezi.</a:t>
            </a:r>
          </a:p>
          <a:p>
            <a:pPr lvl="0"/>
            <a:endParaRPr lang="cs-CZ"/>
          </a:p>
          <a:p>
            <a:pPr lvl="0"/>
            <a:r>
              <a:rPr lang="cs-CZ"/>
              <a:t>Projevy přecitlivělosti prvního typu typicky nastupují velmi rychle (často v prvních minutách) a po expozici již velmi malému množství alergenu.</a:t>
            </a:r>
          </a:p>
          <a:p>
            <a:pPr lvl="0"/>
            <a:r>
              <a:rPr lang="cs-CZ"/>
              <a:t>U non-IgE mechanismů (reakce IV. typu přecitlivělosti), se na projevech podílí především buněčná imunita (selhání Tregs GIT?). Příznaky vznikají nejdříve 8 hod po expozici, ale není vzácné zpoždění za požitím alergenu i 72hod a po běžných porcích.</a:t>
            </a:r>
          </a:p>
          <a:p>
            <a:pPr lvl="0"/>
            <a:endParaRPr lang="cs-CZ"/>
          </a:p>
          <a:p>
            <a:pPr lvl="0"/>
            <a:r>
              <a:rPr lang="cs-CZ"/>
              <a:t>Projevy, na kterých se podílí u jednoho pacienta oba mechanismy vzniku se většinou rozvíjí do dvou hodin, ale v různé míře (podobně jako non-IgE reakce) přechází do chronicity. K jejich vyvolání též postačuje menší množství alergenu.</a:t>
            </a:r>
          </a:p>
          <a:p>
            <a:pPr lvl="0"/>
            <a:endParaRPr lang="cs-CZ"/>
          </a:p>
          <a:p>
            <a:pPr lvl="0"/>
            <a:r>
              <a:rPr lang="cs-CZ"/>
              <a:t>Důležité je, že non-IgE mediované reakce jsou odpovědné za nejméně polovinu dětských PA. </a:t>
            </a:r>
          </a:p>
          <a:p>
            <a:pPr lvl="0"/>
            <a:endParaRPr lang="cs-CZ"/>
          </a:p>
          <a:p>
            <a:pPr lvl="0"/>
            <a:endParaRPr lang="cs-CZ"/>
          </a:p>
          <a:p>
            <a:pPr lvl="0"/>
            <a:endParaRPr lang="cs-CZ"/>
          </a:p>
          <a:p>
            <a:pPr lvl="0"/>
            <a:endParaRPr lang="cs-CZ"/>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4DAFBE-C39C-42D0-BAB5-C737102D443B}" type="slidenum">
              <a:t>4</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3462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Mezi nejčastější časné projevy PA (IgE-mediované reakce) patří projevy gastrointestinální, které se velmi brzy po pozření alergenu projevují zvracením, kolikami, případně průjmy. </a:t>
            </a:r>
          </a:p>
          <a:p>
            <a:pPr lvl="0"/>
            <a:endParaRPr lang="cs-CZ"/>
          </a:p>
          <a:p>
            <a:pPr lvl="0"/>
            <a:r>
              <a:rPr lang="cs-CZ"/>
              <a:t>Akutním kožním projevem je zejména kopřivka, dále otoky v místě kontaktu s alergenem, nejčastěji v okolí úst, na krku… ale i generalizovaně. </a:t>
            </a:r>
          </a:p>
          <a:p>
            <a:pPr lvl="0"/>
            <a:endParaRPr lang="cs-CZ"/>
          </a:p>
          <a:p>
            <a:pPr lvl="0"/>
            <a:r>
              <a:rPr lang="cs-CZ"/>
              <a:t>….u malých dětí jsou relativně vzácnější respirační projevy PA. U starších dětí a dospělých jsou nejčastějšími akutními projevy.</a:t>
            </a:r>
          </a:p>
          <a:p>
            <a:pPr lvl="0">
              <a:lnSpc>
                <a:spcPct val="80000"/>
              </a:lnSpc>
            </a:pPr>
            <a:endParaRPr lang="cs-CZ"/>
          </a:p>
          <a:p>
            <a:pPr lvl="0">
              <a:lnSpc>
                <a:spcPct val="80000"/>
              </a:lnSpc>
            </a:pPr>
            <a:r>
              <a:rPr lang="cs-CZ"/>
              <a:t>Naštěstí relativně vzácně dochází k anafylaxi, rychlé progresivní multi-systémové reakci. Nejobávanější projev PA hlavně starších dětí, </a:t>
            </a:r>
          </a:p>
          <a:p>
            <a:pPr lvl="0">
              <a:lnSpc>
                <a:spcPct val="80000"/>
              </a:lnSpc>
            </a:pPr>
            <a:r>
              <a:rPr lang="cs-CZ"/>
              <a:t>adolescentů. Po několika hodinách až 3 dnech po expozici může u 20 % pacientů dojít k druhé vlně projevů – tzv. bifázická reakce.</a:t>
            </a:r>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91EDAA-A4FA-4A7A-8F8B-149FB9B86BA8}" type="slidenum">
              <a:t>5</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81114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lvl="0"/>
            <a:r>
              <a:rPr lang="cs-CZ"/>
              <a:t>Jako </a:t>
            </a:r>
            <a:r>
              <a:rPr lang="cs-CZ" b="1"/>
              <a:t>námahou indukovanou potravinou podmíněnou anafylaxi </a:t>
            </a:r>
            <a:r>
              <a:rPr lang="cs-CZ"/>
              <a:t>označujeme situaci, kdy požití stravy s alergenem s následnou fyzickou zátěží (v průměru po 4-5 hod) spustí alergické projevy s častou progresí až do anafylaxe. Bez následné námahy alergenní strava symptomy často nevyvolává. </a:t>
            </a:r>
          </a:p>
          <a:p>
            <a:pPr lvl="0"/>
            <a:r>
              <a:rPr lang="cs-CZ"/>
              <a:t>Tato situace se týká především větších dětí a adolescentů a často je tato reaktivita trvalá.</a:t>
            </a:r>
          </a:p>
          <a:p>
            <a:pPr lvl="0"/>
            <a:r>
              <a:rPr lang="cs-CZ"/>
              <a:t>Typickými spouštěči při FDEIA jsou pšenice, celer, mořské plody, rajčata, hrozny, kuře, mléčné výrobky, houby…</a:t>
            </a:r>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06B974-6BE4-4333-A1A6-9A747BE1F9A3}" type="slidenum">
              <a:t>6</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725943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171450" lvl="0" indent="-171450">
              <a:buSzPct val="100000"/>
              <a:buFont typeface="Arial" pitchFamily="34"/>
              <a:buChar char="•"/>
            </a:pPr>
            <a:r>
              <a:rPr lang="cs-CZ"/>
              <a:t>Orální alergický syndrom se též projevuje spíše u </a:t>
            </a:r>
            <a:r>
              <a:rPr lang="cs-CZ" b="1"/>
              <a:t>starších dětí </a:t>
            </a:r>
            <a:r>
              <a:rPr lang="cs-CZ"/>
              <a:t>(až 9% dětí s PA)</a:t>
            </a:r>
          </a:p>
          <a:p>
            <a:pPr marL="171450" lvl="0" indent="-171450">
              <a:buSzPct val="100000"/>
              <a:buFont typeface="Arial" pitchFamily="34"/>
              <a:buChar char="•"/>
            </a:pPr>
            <a:r>
              <a:rPr lang="cs-CZ"/>
              <a:t>Po vzniku IgE senzibilizace na aeroalergeny, dojde po expozici podobným alergenům v plodech, listech, kořenech rostlin v jídelníčku ke zkřížené reakci</a:t>
            </a:r>
          </a:p>
          <a:p>
            <a:pPr marL="171450" lvl="0" indent="-171450">
              <a:buSzPct val="100000"/>
              <a:buFont typeface="Arial" pitchFamily="34"/>
              <a:buChar char="•"/>
            </a:pPr>
            <a:r>
              <a:rPr lang="cs-CZ"/>
              <a:t>Za tento fenomén může právě ona </a:t>
            </a:r>
            <a:r>
              <a:rPr lang="cs-CZ" b="1"/>
              <a:t>podobnost bílkoviny, která senzibilizaci vyvolala (např. pyl) k bílkovině v ovoci atd. </a:t>
            </a:r>
            <a:r>
              <a:rPr lang="cs-CZ"/>
              <a:t>(mluvíme o tzv. </a:t>
            </a:r>
            <a:r>
              <a:rPr lang="cs-CZ" b="1"/>
              <a:t>homologii bílkovin </a:t>
            </a:r>
            <a:r>
              <a:rPr lang="cs-CZ"/>
              <a:t>- při 50+% homologii epitopů bílkovin mluvíme o zkřížené alergii). Jedná se o vývojově velmi konzervativní bílkoviny, jež jsou společné i zdánlivě nepříbuzným organismům (tzv. panalergeny) </a:t>
            </a:r>
          </a:p>
          <a:p>
            <a:pPr marL="171450" lvl="0" indent="-171450">
              <a:buSzPct val="100000"/>
              <a:buFont typeface="Arial" pitchFamily="34"/>
              <a:buChar char="•"/>
            </a:pPr>
            <a:r>
              <a:rPr lang="cs-CZ" b="1"/>
              <a:t>např. bříza a syrová jablka, hrušky, mrkev</a:t>
            </a:r>
          </a:p>
          <a:p>
            <a:pPr marL="171450" lvl="0" indent="-171450">
              <a:buSzPct val="100000"/>
              <a:buFont typeface="Arial" pitchFamily="34"/>
              <a:buChar char="•"/>
            </a:pPr>
            <a:r>
              <a:rPr lang="cs-CZ"/>
              <a:t>V typických případech dochází ke </a:t>
            </a:r>
            <a:r>
              <a:rPr lang="cs-CZ" b="1"/>
              <a:t>svědění, pálení, výsevu aft a otoku </a:t>
            </a:r>
            <a:r>
              <a:rPr lang="cs-CZ"/>
              <a:t>v naprosté většině případů omezenému na dutinu ústní, případně na krk, možná i dysfagie, bolesti uší a konjunktivitida (</a:t>
            </a:r>
            <a:r>
              <a:rPr lang="cs-CZ" b="1"/>
              <a:t>neutralizace alergenů v žaludku</a:t>
            </a:r>
            <a:r>
              <a:rPr lang="cs-CZ"/>
              <a:t>)</a:t>
            </a:r>
          </a:p>
          <a:p>
            <a:pPr marL="171450" lvl="0" indent="-171450">
              <a:buSzPct val="100000"/>
              <a:buFont typeface="Arial" pitchFamily="34"/>
              <a:buChar char="•"/>
            </a:pPr>
            <a:r>
              <a:rPr lang="cs-CZ"/>
              <a:t>Tento fenomén se vyskytuje u většiny dětí senzibilizovaných na aeroalergeny (až 75%). Naštěstí relativně vzácně (u 1-2%) dochází k rozvoji anafylaxe. Reálná je ale provokace astmatických záchvatů (dle některých studií až 8% záchvatů se spustí potravinovým alergenem).</a:t>
            </a:r>
          </a:p>
          <a:p>
            <a:pPr marL="171450" lvl="0" indent="-171450">
              <a:buSzPct val="100000"/>
              <a:buFont typeface="Arial" pitchFamily="34"/>
              <a:buChar char="•"/>
            </a:pPr>
            <a:r>
              <a:rPr lang="cs-CZ"/>
              <a:t>Dobrou zprávou je fakt, že </a:t>
            </a:r>
            <a:r>
              <a:rPr lang="cs-CZ" b="1"/>
              <a:t>alergenní bílkoviny v české zelenině a ovoci mají většinou konformační, složitou a tedy i termolabilní strukturu </a:t>
            </a:r>
            <a:r>
              <a:rPr lang="cs-CZ"/>
              <a:t>– po uvaření mizí alergenní potenciál upravené (např. kompoty, přesnídávky již zkřížené reakce často nevyvolávají)</a:t>
            </a:r>
          </a:p>
          <a:p>
            <a:pPr lvl="0"/>
            <a:r>
              <a:rPr lang="cs-CZ" i="1"/>
              <a:t>    (ne tak např. u lineárních bílkovin ryb, mléka a vejce). </a:t>
            </a:r>
          </a:p>
          <a:p>
            <a:pPr lvl="0"/>
            <a:r>
              <a:rPr lang="cs-CZ" i="1"/>
              <a:t>    ALE tepelnou úpravou mohou vzniknout i více alergenní epitopy tzv. neo-epitopy (pražené arašídy, smažený celer)</a:t>
            </a:r>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74AD19-048B-4317-8C72-3FC67F5D6443}" type="slidenum">
              <a:t>7</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36226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0" lvl="1"/>
            <a:r>
              <a:rPr lang="cs-CZ" b="1"/>
              <a:t>Mezi projevy smíšené IgE/non-IgE mediované</a:t>
            </a:r>
            <a:r>
              <a:rPr lang="cs-CZ"/>
              <a:t>, tedy kombinace atopické a neatopické etiologie, patří s eozinofily asociovaná onemocnění.</a:t>
            </a:r>
          </a:p>
          <a:p>
            <a:pPr marL="171450" lvl="1" indent="-171450">
              <a:buSzPct val="100000"/>
              <a:buChar char="-"/>
            </a:pPr>
            <a:r>
              <a:rPr lang="cs-CZ"/>
              <a:t>význam této relativně nové heterogenní skupiny onemocnění narůstá s tím jak narůstá jejich incidence ve všech věkových kategoriích – vělké téma hlavně v posledních letech</a:t>
            </a:r>
          </a:p>
          <a:p>
            <a:pPr marL="171450" lvl="1" indent="-171450">
              <a:buSzPct val="100000"/>
              <a:buChar char="-"/>
            </a:pPr>
            <a:r>
              <a:rPr lang="cs-CZ"/>
              <a:t>společným rysem - přítomností </a:t>
            </a:r>
            <a:r>
              <a:rPr lang="cs-CZ" b="1"/>
              <a:t>slizniční eozinofilie (histologická diagnóza)</a:t>
            </a:r>
          </a:p>
          <a:p>
            <a:pPr marL="171450" lvl="1" indent="-171450">
              <a:buSzPct val="100000"/>
              <a:buChar char="-"/>
            </a:pPr>
            <a:r>
              <a:rPr lang="cs-CZ"/>
              <a:t>mohou postihovat jakoukoliv část gastrointestinálního traktu – s tím souvisí často velmi pestré klinické potíže. Nejčastěji bývá eozinofilním zánětem postižen jícen – neléčená onemocnění pomalu progredují až do difůzního postižení GIT – eozinofilní gastroenteroproktokolitida, časté recidivy</a:t>
            </a:r>
          </a:p>
          <a:p>
            <a:pPr marL="171450" lvl="1" indent="-171450">
              <a:buSzPct val="100000"/>
              <a:buChar char="-"/>
            </a:pPr>
            <a:r>
              <a:rPr lang="cs-CZ"/>
              <a:t>Různorodé klinické potíže odpovídají místu postižení – při postižení horní části GIT nevolnost a zvracení po jídle, při postižení aborální části trávicí trubice průjmy nebo zácpa, enterorhagie – může v kojeneckém věku vést k zaměnění za alergickou proktokolitidu</a:t>
            </a:r>
          </a:p>
          <a:p>
            <a:pPr marL="171450" lvl="1" indent="-171450">
              <a:buSzPct val="100000"/>
              <a:buChar char="-"/>
            </a:pPr>
            <a:r>
              <a:rPr lang="cs-CZ"/>
              <a:t>Bez adekvátní léčby, kterou je přísná eliminační až elementární dieta (např. kukuřice+jablko+AAF), kortikoterapie, mají vážné, trvalé následky.  </a:t>
            </a:r>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5365A0-63FC-4190-938C-9CF2856475D1}" type="slidenum">
              <a:t>8</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80668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txBox="1">
            <a:spLocks noGrp="1"/>
          </p:cNvSpPr>
          <p:nvPr>
            <p:ph type="body" sz="quarter" idx="1"/>
          </p:nvPr>
        </p:nvSpPr>
        <p:spPr/>
        <p:txBody>
          <a:bodyPr/>
          <a:lstStyle/>
          <a:p>
            <a:pPr marL="171450" lvl="0" indent="-171450">
              <a:lnSpc>
                <a:spcPct val="70000"/>
              </a:lnSpc>
              <a:buSzPct val="100000"/>
              <a:buFont typeface="Arial" pitchFamily="34"/>
              <a:buChar char="•"/>
            </a:pPr>
            <a:r>
              <a:rPr lang="cs-CZ"/>
              <a:t>Nejčastější z eozinofilních gastrointestinálních onemocnění s narůstající incidencí – </a:t>
            </a:r>
            <a:r>
              <a:rPr lang="cs-CZ" b="1"/>
              <a:t>u dětí 2,5x větší incidence než IBD</a:t>
            </a:r>
            <a:r>
              <a:rPr lang="cs-CZ"/>
              <a:t>, v ČR zejm. u dětí významně poddiagnostikované onemmocnění (vyhýbání se GFS, mimoděk léčené při AB, disimulace či bagatelizace menších dysfag. potíží atd.)</a:t>
            </a:r>
          </a:p>
          <a:p>
            <a:pPr marL="171450" lvl="0" indent="-171450">
              <a:lnSpc>
                <a:spcPct val="70000"/>
              </a:lnSpc>
              <a:buSzPct val="100000"/>
              <a:buFont typeface="Arial" pitchFamily="34"/>
              <a:buChar char="•"/>
            </a:pPr>
            <a:r>
              <a:rPr lang="cs-CZ"/>
              <a:t>Z příznaků je prakticky u všech pacientů přítomno </a:t>
            </a:r>
            <a:r>
              <a:rPr lang="cs-CZ" b="1"/>
              <a:t>zvracení, bolestivé polykání s následným odmítáním stravy</a:t>
            </a:r>
            <a:r>
              <a:rPr lang="cs-CZ"/>
              <a:t>. </a:t>
            </a:r>
          </a:p>
          <a:p>
            <a:pPr marL="171450" lvl="0" indent="-171450">
              <a:lnSpc>
                <a:spcPct val="70000"/>
              </a:lnSpc>
              <a:buSzPct val="100000"/>
              <a:buFont typeface="Arial" pitchFamily="34"/>
              <a:buChar char="•"/>
            </a:pPr>
            <a:r>
              <a:rPr lang="cs-CZ" b="1"/>
              <a:t>Až 40% dětí s EoE má potravinovou alergii - p</a:t>
            </a:r>
            <a:r>
              <a:rPr lang="cs-CZ"/>
              <a:t>ři léčbě jsou </a:t>
            </a:r>
            <a:r>
              <a:rPr lang="cs-CZ" b="1"/>
              <a:t>výborné výsledky s eliminační dietou u kojenců</a:t>
            </a:r>
            <a:r>
              <a:rPr lang="cs-CZ"/>
              <a:t>, u kterých je vysoký podíl potravinové senzibilizace (úspěšnost až 98%)</a:t>
            </a:r>
          </a:p>
          <a:p>
            <a:pPr marL="171450" lvl="0" indent="-171450">
              <a:lnSpc>
                <a:spcPct val="70000"/>
              </a:lnSpc>
              <a:buSzPct val="100000"/>
              <a:buFont typeface="Arial" pitchFamily="34"/>
              <a:buChar char="•"/>
            </a:pPr>
            <a:r>
              <a:rPr lang="cs-CZ" b="1"/>
              <a:t>U starších až 80% má senzibilizaci na aeroalergeny (hlavně jarní pyly) </a:t>
            </a:r>
            <a:r>
              <a:rPr lang="cs-CZ"/>
              <a:t>– i zde indikována eliminace alergenních potravin, nicméně vzhledem k narůstajícímu podílu senzibilizace na aeroalergeny s nižší úspěšností (75%, NE KM, vejce, pšenice, sója, ořechy, ryby, moř. plody, rajčata, cibule…), v krajním případě i dieta elementární (bezbílkovinová – jen AAF, úspěšnost 95%).</a:t>
            </a:r>
          </a:p>
          <a:p>
            <a:pPr marL="171450" lvl="0" indent="-171450">
              <a:lnSpc>
                <a:spcPct val="70000"/>
              </a:lnSpc>
              <a:buSzPct val="100000"/>
              <a:buFont typeface="Arial" pitchFamily="34"/>
              <a:buChar char="•"/>
            </a:pPr>
            <a:r>
              <a:rPr lang="cs-CZ"/>
              <a:t>V léčbě dále indikujeme systémové </a:t>
            </a:r>
            <a:r>
              <a:rPr lang="cs-CZ" sz="1100"/>
              <a:t>KST, ideálně polykání inhalačních forem KST u spolupracujících dětí</a:t>
            </a:r>
            <a:endParaRPr lang="cs-CZ"/>
          </a:p>
          <a:p>
            <a:pPr lvl="0"/>
            <a:endParaRPr lang="cs-CZ"/>
          </a:p>
        </p:txBody>
      </p:sp>
      <p:sp>
        <p:nvSpPr>
          <p:cNvPr id="4" name="Zástupný symbol pro číslo snímku 3"/>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829EF7-560C-467F-9A11-AB1B93E1F774}" type="slidenum">
              <a:t>9</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769720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ázev a podtitul">
    <p:spTree>
      <p:nvGrpSpPr>
        <p:cNvPr id="1" name=""/>
        <p:cNvGrpSpPr/>
        <p:nvPr/>
      </p:nvGrpSpPr>
      <p:grpSpPr>
        <a:xfrm>
          <a:off x="0" y="0"/>
          <a:ext cx="0" cy="0"/>
          <a:chOff x="0" y="0"/>
          <a:chExt cx="0" cy="0"/>
        </a:xfrm>
      </p:grpSpPr>
      <p:pic>
        <p:nvPicPr>
          <p:cNvPr id="11" name="PwP_prezentacni_final.jpg" descr="PwP_prezentacni_final.jpg"/>
          <p:cNvPicPr>
            <a:picLocks noChangeAspect="1"/>
          </p:cNvPicPr>
          <p:nvPr/>
        </p:nvPicPr>
        <p:blipFill>
          <a:blip r:embed="rId2"/>
          <a:stretch>
            <a:fillRect/>
          </a:stretch>
        </p:blipFill>
        <p:spPr>
          <a:xfrm>
            <a:off x="-330556" y="-4006"/>
            <a:ext cx="13804363" cy="9761612"/>
          </a:xfrm>
          <a:prstGeom prst="rect">
            <a:avLst/>
          </a:prstGeom>
          <a:ln w="12700">
            <a:miter lim="400000"/>
          </a:ln>
        </p:spPr>
      </p:pic>
      <p:sp>
        <p:nvSpPr>
          <p:cNvPr id="12" name="Text názvu"/>
          <p:cNvSpPr txBox="1">
            <a:spLocks noGrp="1"/>
          </p:cNvSpPr>
          <p:nvPr>
            <p:ph type="title"/>
          </p:nvPr>
        </p:nvSpPr>
        <p:spPr>
          <a:xfrm>
            <a:off x="1270000" y="1638300"/>
            <a:ext cx="10464800" cy="3302000"/>
          </a:xfrm>
          <a:prstGeom prst="rect">
            <a:avLst/>
          </a:prstGeom>
        </p:spPr>
        <p:txBody>
          <a:bodyPr anchor="b"/>
          <a:lstStyle/>
          <a:p>
            <a:r>
              <a:t>Text názvu</a:t>
            </a:r>
          </a:p>
        </p:txBody>
      </p:sp>
      <p:sp>
        <p:nvSpPr>
          <p:cNvPr id="13" name="Text úrovně 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 úrovně 1</a:t>
            </a:r>
          </a:p>
          <a:p>
            <a:pPr lvl="1"/>
            <a:r>
              <a:t>Text úrovně 2</a:t>
            </a:r>
          </a:p>
          <a:p>
            <a:pPr lvl="2"/>
            <a:r>
              <a:t>Text úrovně 3</a:t>
            </a:r>
          </a:p>
          <a:p>
            <a:pPr lvl="3"/>
            <a:r>
              <a:t>Text úrovně 4</a:t>
            </a:r>
          </a:p>
          <a:p>
            <a:pPr lvl="4"/>
            <a:r>
              <a:t>Text úrovně 5</a:t>
            </a:r>
          </a:p>
        </p:txBody>
      </p:sp>
      <p:sp>
        <p:nvSpPr>
          <p:cNvPr id="14" name="Číslo snímku"/>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ázev - nahoře">
    <p:spTree>
      <p:nvGrpSpPr>
        <p:cNvPr id="1" name=""/>
        <p:cNvGrpSpPr/>
        <p:nvPr/>
      </p:nvGrpSpPr>
      <p:grpSpPr>
        <a:xfrm>
          <a:off x="0" y="0"/>
          <a:ext cx="0" cy="0"/>
          <a:chOff x="0" y="0"/>
          <a:chExt cx="0" cy="0"/>
        </a:xfrm>
      </p:grpSpPr>
      <p:sp>
        <p:nvSpPr>
          <p:cNvPr id="50" name="Text názvu"/>
          <p:cNvSpPr txBox="1">
            <a:spLocks noGrp="1"/>
          </p:cNvSpPr>
          <p:nvPr>
            <p:ph type="title"/>
          </p:nvPr>
        </p:nvSpPr>
        <p:spPr>
          <a:prstGeom prst="rect">
            <a:avLst/>
          </a:prstGeom>
        </p:spPr>
        <p:txBody>
          <a:bodyPr/>
          <a:lstStyle/>
          <a:p>
            <a:r>
              <a:t>Text názvu</a:t>
            </a:r>
          </a:p>
        </p:txBody>
      </p:sp>
      <p:sp>
        <p:nvSpPr>
          <p:cNvPr id="5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58" name="Text názvu"/>
          <p:cNvSpPr txBox="1">
            <a:spLocks noGrp="1"/>
          </p:cNvSpPr>
          <p:nvPr>
            <p:ph type="title"/>
          </p:nvPr>
        </p:nvSpPr>
        <p:spPr>
          <a:prstGeom prst="rect">
            <a:avLst/>
          </a:prstGeom>
        </p:spPr>
        <p:txBody>
          <a:bodyPr/>
          <a:lstStyle/>
          <a:p>
            <a:r>
              <a:t>Text názvu</a:t>
            </a:r>
          </a:p>
        </p:txBody>
      </p:sp>
      <p:sp>
        <p:nvSpPr>
          <p:cNvPr id="59"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6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Název, odrážky, fotka">
    <p:spTree>
      <p:nvGrpSpPr>
        <p:cNvPr id="1" name=""/>
        <p:cNvGrpSpPr/>
        <p:nvPr/>
      </p:nvGrpSpPr>
      <p:grpSpPr>
        <a:xfrm>
          <a:off x="0" y="0"/>
          <a:ext cx="0" cy="0"/>
          <a:chOff x="0" y="0"/>
          <a:chExt cx="0" cy="0"/>
        </a:xfrm>
      </p:grpSpPr>
      <p:pic>
        <p:nvPicPr>
          <p:cNvPr id="67" name="PwP_prezentacni_final.jpg" descr="PwP_prezentacni_final.jpg"/>
          <p:cNvPicPr>
            <a:picLocks noChangeAspect="1"/>
          </p:cNvPicPr>
          <p:nvPr/>
        </p:nvPicPr>
        <p:blipFill>
          <a:blip r:embed="rId2"/>
          <a:stretch>
            <a:fillRect/>
          </a:stretch>
        </p:blipFill>
        <p:spPr>
          <a:xfrm>
            <a:off x="-330556" y="-4006"/>
            <a:ext cx="13804363" cy="9761612"/>
          </a:xfrm>
          <a:prstGeom prst="rect">
            <a:avLst/>
          </a:prstGeom>
          <a:ln w="12700">
            <a:miter lim="400000"/>
          </a:ln>
        </p:spPr>
      </p:pic>
      <p:sp>
        <p:nvSpPr>
          <p:cNvPr id="68" name="Text názvu"/>
          <p:cNvSpPr txBox="1">
            <a:spLocks noGrp="1"/>
          </p:cNvSpPr>
          <p:nvPr>
            <p:ph type="title"/>
          </p:nvPr>
        </p:nvSpPr>
        <p:spPr>
          <a:prstGeom prst="rect">
            <a:avLst/>
          </a:prstGeom>
        </p:spPr>
        <p:txBody>
          <a:bodyPr/>
          <a:lstStyle/>
          <a:p>
            <a:r>
              <a:t>Text názvu</a:t>
            </a:r>
          </a:p>
        </p:txBody>
      </p:sp>
      <p:sp>
        <p:nvSpPr>
          <p:cNvPr id="69" name="Text úrovně 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 úrovně 1</a:t>
            </a:r>
          </a:p>
          <a:p>
            <a:pPr lvl="1"/>
            <a:r>
              <a:t>Text úrovně 2</a:t>
            </a:r>
          </a:p>
          <a:p>
            <a:pPr lvl="2"/>
            <a:r>
              <a:t>Text úrovně 3</a:t>
            </a:r>
          </a:p>
          <a:p>
            <a:pPr lvl="3"/>
            <a:r>
              <a:t>Text úrovně 4</a:t>
            </a:r>
          </a:p>
          <a:p>
            <a:pPr lvl="4"/>
            <a:r>
              <a:t>Text úrovně 5</a:t>
            </a:r>
          </a:p>
        </p:txBody>
      </p:sp>
      <p:sp>
        <p:nvSpPr>
          <p:cNvPr id="70" name="Číslo snímku"/>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ky – 3 na výšku">
    <p:spTree>
      <p:nvGrpSpPr>
        <p:cNvPr id="1" name=""/>
        <p:cNvGrpSpPr/>
        <p:nvPr/>
      </p:nvGrpSpPr>
      <p:grpSpPr>
        <a:xfrm>
          <a:off x="0" y="0"/>
          <a:ext cx="0" cy="0"/>
          <a:chOff x="0" y="0"/>
          <a:chExt cx="0" cy="0"/>
        </a:xfrm>
      </p:grpSpPr>
      <p:sp>
        <p:nvSpPr>
          <p:cNvPr id="8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3" name="–Josef Novák"/>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–Josef Novák</a:t>
            </a:r>
          </a:p>
        </p:txBody>
      </p:sp>
      <p:sp>
        <p:nvSpPr>
          <p:cNvPr id="94" name="„Sem napište citát.“"/>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„Sem napište citát.“ </a:t>
            </a:r>
          </a:p>
        </p:txBody>
      </p:sp>
      <p:sp>
        <p:nvSpPr>
          <p:cNvPr id="9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grafie">
    <p:spTree>
      <p:nvGrpSpPr>
        <p:cNvPr id="1" name=""/>
        <p:cNvGrpSpPr/>
        <p:nvPr/>
      </p:nvGrpSpPr>
      <p:grpSpPr>
        <a:xfrm>
          <a:off x="0" y="0"/>
          <a:ext cx="0" cy="0"/>
          <a:chOff x="0" y="0"/>
          <a:chExt cx="0" cy="0"/>
        </a:xfrm>
      </p:grpSpPr>
      <p:sp>
        <p:nvSpPr>
          <p:cNvPr id="10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0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cs-CZ"/>
              <a:t>Kliknutím lze upravit styl.</a:t>
            </a:r>
          </a:p>
        </p:txBody>
      </p:sp>
      <p:sp>
        <p:nvSpPr>
          <p:cNvPr id="3" name="Zástupný symbol pro obsah 2"/>
          <p:cNvSpPr txBox="1">
            <a:spLocks noGrp="1"/>
          </p:cNvSpPr>
          <p:nvPr>
            <p:ph idx="1"/>
          </p:nvPr>
        </p:nvSpPr>
        <p:spPr/>
        <p:txBody>
          <a:bodyPr/>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txBox="1">
            <a:spLocks noGrp="1"/>
          </p:cNvSpPr>
          <p:nvPr>
            <p:ph type="dt" sz="half" idx="7"/>
          </p:nvPr>
        </p:nvSpPr>
        <p:spPr/>
        <p:txBody>
          <a:bodyPr/>
          <a:lstStyle>
            <a:lvl1pPr>
              <a:defRPr/>
            </a:lvl1pPr>
          </a:lstStyle>
          <a:p>
            <a:pPr lvl="0"/>
            <a:fld id="{F207F9AE-D46C-4418-9D2E-11DE661EA785}" type="datetime1">
              <a:rPr lang="en-US"/>
              <a:pPr lvl="0"/>
              <a:t>4/4/2023</a:t>
            </a:fld>
            <a:endParaRPr lang="en-US"/>
          </a:p>
        </p:txBody>
      </p:sp>
      <p:sp>
        <p:nvSpPr>
          <p:cNvPr id="5" name="Zástupný symbol pro zápatí 4"/>
          <p:cNvSpPr txBox="1">
            <a:spLocks noGrp="1"/>
          </p:cNvSpPr>
          <p:nvPr>
            <p:ph type="ftr" sz="quarter" idx="9"/>
          </p:nvPr>
        </p:nvSpPr>
        <p:spPr/>
        <p:txBody>
          <a:bodyPr/>
          <a:lstStyle>
            <a:lvl1pPr>
              <a:defRPr/>
            </a:lvl1pPr>
          </a:lstStyle>
          <a:p>
            <a:pPr lvl="0"/>
            <a:endParaRPr lang="en-US"/>
          </a:p>
        </p:txBody>
      </p:sp>
      <p:sp>
        <p:nvSpPr>
          <p:cNvPr id="6" name="Zástupný symbol pro číslo snímku 5"/>
          <p:cNvSpPr txBox="1">
            <a:spLocks noGrp="1"/>
          </p:cNvSpPr>
          <p:nvPr>
            <p:ph type="sldNum" sz="quarter" idx="8"/>
          </p:nvPr>
        </p:nvSpPr>
        <p:spPr>
          <a:xfrm>
            <a:off x="6321882" y="9296400"/>
            <a:ext cx="354264" cy="348813"/>
          </a:xfrm>
        </p:spPr>
        <p:txBody>
          <a:bodyPr/>
          <a:lstStyle>
            <a:lvl1pPr>
              <a:defRPr/>
            </a:lvl1pPr>
          </a:lstStyle>
          <a:p>
            <a:pPr lvl="0"/>
            <a:fld id="{F74C7676-A3E0-47A7-B56F-470722DBD483}" type="slidenum">
              <a:t>‹#›</a:t>
            </a:fld>
            <a:endParaRPr lang="en-US"/>
          </a:p>
        </p:txBody>
      </p:sp>
    </p:spTree>
    <p:extLst>
      <p:ext uri="{BB962C8B-B14F-4D97-AF65-F5344CB8AC3E}">
        <p14:creationId xmlns:p14="http://schemas.microsoft.com/office/powerpoint/2010/main" val="408709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názvu</a:t>
            </a:r>
          </a:p>
        </p:txBody>
      </p:sp>
      <p:sp>
        <p:nvSpPr>
          <p:cNvPr id="3" name="Text úrovně 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úrovně 1</a:t>
            </a:r>
          </a:p>
          <a:p>
            <a:pPr lvl="1"/>
            <a:r>
              <a:t>Text úrovně 2</a:t>
            </a:r>
          </a:p>
          <a:p>
            <a:pPr lvl="2"/>
            <a:r>
              <a:t>Text úrovně 3</a:t>
            </a:r>
          </a:p>
          <a:p>
            <a:pPr lvl="3"/>
            <a:r>
              <a:t>Text úrovně 4</a:t>
            </a:r>
          </a:p>
          <a:p>
            <a:pPr lvl="4"/>
            <a:r>
              <a:t>Text úrovně 5</a:t>
            </a:r>
          </a:p>
        </p:txBody>
      </p:sp>
      <p:sp>
        <p:nvSpPr>
          <p:cNvPr id="4" name="Číslo snímku"/>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6.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5.jf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5360894" y="8725133"/>
            <a:ext cx="8283388" cy="124362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8" name="Název"/>
          <p:cNvSpPr txBox="1">
            <a:spLocks noGrp="1"/>
          </p:cNvSpPr>
          <p:nvPr>
            <p:ph type="ctrTitle"/>
          </p:nvPr>
        </p:nvSpPr>
        <p:spPr>
          <a:xfrm>
            <a:off x="-530942" y="2743200"/>
            <a:ext cx="14175224" cy="2133600"/>
          </a:xfrm>
          <a:prstGeom prst="rect">
            <a:avLst/>
          </a:prstGeom>
        </p:spPr>
        <p:txBody>
          <a:bodyPr>
            <a:normAutofit/>
          </a:bodyPr>
          <a:lstStyle/>
          <a:p>
            <a:r>
              <a:rPr lang="cs-CZ" sz="6700" b="1" dirty="0" smtClean="0">
                <a:solidFill>
                  <a:srgbClr val="002060"/>
                </a:solidFill>
                <a:latin typeface="+mj-lt"/>
              </a:rPr>
              <a:t>Přelet nad dětskou alergologií</a:t>
            </a:r>
            <a:endParaRPr dirty="0">
              <a:solidFill>
                <a:srgbClr val="002060"/>
              </a:solidFill>
              <a:latin typeface="+mj-lt"/>
            </a:endParaRPr>
          </a:p>
        </p:txBody>
      </p:sp>
      <p:sp>
        <p:nvSpPr>
          <p:cNvPr id="119" name="Text"/>
          <p:cNvSpPr txBox="1">
            <a:spLocks noGrp="1"/>
          </p:cNvSpPr>
          <p:nvPr>
            <p:ph type="subTitle" sz="quarter" idx="1"/>
          </p:nvPr>
        </p:nvSpPr>
        <p:spPr>
          <a:xfrm>
            <a:off x="-530942" y="6309360"/>
            <a:ext cx="14175224" cy="1805940"/>
          </a:xfrm>
          <a:prstGeom prst="rect">
            <a:avLst/>
          </a:prstGeom>
        </p:spPr>
        <p:txBody>
          <a:bodyPr>
            <a:normAutofit/>
          </a:bodyPr>
          <a:lstStyle/>
          <a:p>
            <a:pPr marL="0" indent="0">
              <a:lnSpc>
                <a:spcPct val="120000"/>
              </a:lnSpc>
              <a:buNone/>
            </a:pPr>
            <a:r>
              <a:rPr lang="cs-CZ" sz="4800" dirty="0">
                <a:solidFill>
                  <a:srgbClr val="002060"/>
                </a:solidFill>
                <a:latin typeface="Arial" panose="020B0604020202020204" pitchFamily="34" charset="0"/>
                <a:cs typeface="Arial" panose="020B0604020202020204" pitchFamily="34" charset="0"/>
              </a:rPr>
              <a:t>Jakub Pecl</a:t>
            </a:r>
            <a:endParaRPr lang="cs-CZ" sz="2400" b="1" dirty="0">
              <a:solidFill>
                <a:srgbClr val="002060"/>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360" y="8725133"/>
            <a:ext cx="3689766" cy="1037336"/>
          </a:xfrm>
          <a:prstGeom prst="rect">
            <a:avLst/>
          </a:prstGeom>
        </p:spPr>
      </p:pic>
      <p:sp>
        <p:nvSpPr>
          <p:cNvPr id="5" name="Obdélník 4"/>
          <p:cNvSpPr/>
          <p:nvPr/>
        </p:nvSpPr>
        <p:spPr>
          <a:xfrm>
            <a:off x="2301069" y="8725133"/>
            <a:ext cx="4422460" cy="461665"/>
          </a:xfrm>
          <a:prstGeom prst="rect">
            <a:avLst/>
          </a:prstGeom>
          <a:solidFill>
            <a:schemeClr val="bg1"/>
          </a:solidFill>
          <a:ln w="76200">
            <a:solidFill>
              <a:schemeClr val="bg1"/>
            </a:solidFill>
          </a:ln>
        </p:spPr>
        <p:txBody>
          <a:bodyPr wrap="square">
            <a:spAutoFit/>
          </a:bodyPr>
          <a:lstStyle/>
          <a:p>
            <a:pPr algn="l"/>
            <a:r>
              <a:rPr lang="cs-CZ" dirty="0">
                <a:solidFill>
                  <a:srgbClr val="002060"/>
                </a:solidFill>
                <a:latin typeface="Arial Black" panose="020B0A04020102020204" pitchFamily="34" charset="0"/>
                <a:cs typeface="Arial" panose="020B0604020202020204" pitchFamily="34" charset="0"/>
              </a:rPr>
              <a:t>PEDIATRICKÁ KLINIKA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961\Desktop\Obrázky z PA\AD.pn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574807" y="1219201"/>
            <a:ext cx="9855203" cy="7342119"/>
          </a:xfrm>
          <a:prstGeom prst="rect">
            <a:avLst/>
          </a:prstGeom>
          <a:noFill/>
          <a:ln>
            <a:noFill/>
          </a:ln>
        </p:spPr>
      </p:pic>
      <p:sp>
        <p:nvSpPr>
          <p:cNvPr id="3" name="Nadpis 6"/>
          <p:cNvSpPr txBox="1"/>
          <p:nvPr/>
        </p:nvSpPr>
        <p:spPr>
          <a:xfrm>
            <a:off x="2661972" y="2072356"/>
            <a:ext cx="5914260"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kern="1200">
                <a:latin typeface="Calibri"/>
                <a:ea typeface=""/>
                <a:cs typeface=""/>
              </a:rPr>
              <a:t>Atopická dermatitida</a:t>
            </a:r>
          </a:p>
        </p:txBody>
      </p:sp>
      <p:sp>
        <p:nvSpPr>
          <p:cNvPr id="4"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IgE/non-IgE</a:t>
            </a:r>
          </a:p>
        </p:txBody>
      </p:sp>
    </p:spTree>
    <p:extLst>
      <p:ext uri="{BB962C8B-B14F-4D97-AF65-F5344CB8AC3E}">
        <p14:creationId xmlns:p14="http://schemas.microsoft.com/office/powerpoint/2010/main" val="323383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961\Desktop\Obrázky z PA\AD.pn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574807" y="1219201"/>
            <a:ext cx="9855203" cy="7342119"/>
          </a:xfrm>
          <a:prstGeom prst="rect">
            <a:avLst/>
          </a:prstGeom>
          <a:noFill/>
          <a:ln>
            <a:noFill/>
          </a:ln>
        </p:spPr>
      </p:pic>
      <p:sp>
        <p:nvSpPr>
          <p:cNvPr id="3" name="Nadpis 6"/>
          <p:cNvSpPr txBox="1"/>
          <p:nvPr/>
        </p:nvSpPr>
        <p:spPr>
          <a:xfrm>
            <a:off x="2661972" y="2072356"/>
            <a:ext cx="5914260"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kern="1200">
                <a:latin typeface="Calibri"/>
                <a:ea typeface=""/>
                <a:cs typeface=""/>
              </a:rPr>
              <a:t>Atopická dermatitida</a:t>
            </a:r>
          </a:p>
        </p:txBody>
      </p:sp>
      <p:sp>
        <p:nvSpPr>
          <p:cNvPr id="5"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IgE/non-IgE</a:t>
            </a:r>
          </a:p>
        </p:txBody>
      </p:sp>
      <p:sp>
        <p:nvSpPr>
          <p:cNvPr id="7" name="Zástupný symbol pro obsah 2"/>
          <p:cNvSpPr txBox="1"/>
          <p:nvPr/>
        </p:nvSpPr>
        <p:spPr>
          <a:xfrm>
            <a:off x="894083" y="3166536"/>
            <a:ext cx="11216640" cy="1750117"/>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noAutofit/>
          </a:bodyPr>
          <a:lstStyle/>
          <a:p>
            <a:pPr defTabSz="975390" hangingPunct="1">
              <a:lnSpc>
                <a:spcPct val="90000"/>
              </a:lnSpc>
              <a:spcBef>
                <a:spcPts val="1067"/>
              </a:spcBef>
              <a:defRPr sz="1800" b="0" i="0" u="none" strike="noStrike" kern="0" cap="none" spc="0" baseline="0">
                <a:solidFill>
                  <a:srgbClr val="000000"/>
                </a:solidFill>
                <a:uFillTx/>
              </a:defRPr>
            </a:pPr>
            <a:r>
              <a:rPr lang="cs-CZ" sz="3413" kern="1200">
                <a:latin typeface="Calibri"/>
                <a:ea typeface=""/>
                <a:cs typeface=""/>
              </a:rPr>
              <a:t>Kojenci</a:t>
            </a:r>
          </a:p>
          <a:p>
            <a:pPr defTabSz="975390"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Význam v rámci atopického pochodu</a:t>
            </a:r>
          </a:p>
          <a:p>
            <a:pPr defTabSz="975390"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Středně těžká a težká forma AD ve </a:t>
            </a:r>
            <a:r>
              <a:rPr lang="cs-CZ" sz="3413" kern="1200">
                <a:latin typeface="Calibri"/>
                <a:ea typeface=""/>
                <a:cs typeface=""/>
              </a:rPr>
              <a:t>40 % spojená s</a:t>
            </a:r>
            <a:r>
              <a:rPr lang="cs-CZ" sz="3413" b="0" kern="1200">
                <a:latin typeface="Calibri"/>
                <a:ea typeface=""/>
                <a:cs typeface=""/>
              </a:rPr>
              <a:t> </a:t>
            </a:r>
            <a:r>
              <a:rPr lang="cs-CZ" sz="3413" kern="1200">
                <a:latin typeface="Calibri"/>
                <a:ea typeface=""/>
                <a:cs typeface=""/>
              </a:rPr>
              <a:t>PA</a:t>
            </a:r>
          </a:p>
        </p:txBody>
      </p:sp>
    </p:spTree>
    <p:extLst>
      <p:ext uri="{BB962C8B-B14F-4D97-AF65-F5344CB8AC3E}">
        <p14:creationId xmlns:p14="http://schemas.microsoft.com/office/powerpoint/2010/main" val="1092938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961\Desktop\Obrázky z PA\AD.pn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574807" y="1219201"/>
            <a:ext cx="9855203" cy="7342119"/>
          </a:xfrm>
          <a:prstGeom prst="rect">
            <a:avLst/>
          </a:prstGeom>
          <a:noFill/>
          <a:ln>
            <a:noFill/>
          </a:ln>
        </p:spPr>
      </p:pic>
      <p:sp>
        <p:nvSpPr>
          <p:cNvPr id="3" name="Nadpis 6"/>
          <p:cNvSpPr txBox="1"/>
          <p:nvPr/>
        </p:nvSpPr>
        <p:spPr>
          <a:xfrm>
            <a:off x="2661972" y="2072356"/>
            <a:ext cx="5914260"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kern="1200">
                <a:latin typeface="Calibri"/>
                <a:ea typeface=""/>
                <a:cs typeface=""/>
              </a:rPr>
              <a:t>Atopická dermatitida</a:t>
            </a:r>
          </a:p>
        </p:txBody>
      </p:sp>
      <p:sp>
        <p:nvSpPr>
          <p:cNvPr id="4"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IgE/non-IgE</a:t>
            </a:r>
          </a:p>
        </p:txBody>
      </p:sp>
      <p:pic>
        <p:nvPicPr>
          <p:cNvPr id="5" name="Picture 2" descr="C:\Users\961\Desktop\Potravinová alergie\ekzém a abkm.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8515117" y="5189686"/>
            <a:ext cx="4489679" cy="3344714"/>
          </a:xfrm>
          <a:prstGeom prst="rect">
            <a:avLst/>
          </a:prstGeom>
          <a:noFill/>
          <a:ln>
            <a:noFill/>
          </a:ln>
        </p:spPr>
      </p:pic>
      <p:sp>
        <p:nvSpPr>
          <p:cNvPr id="6" name="Obdélník 6"/>
          <p:cNvSpPr/>
          <p:nvPr/>
        </p:nvSpPr>
        <p:spPr>
          <a:xfrm>
            <a:off x="894083" y="5187735"/>
            <a:ext cx="7396476" cy="1017651"/>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413" kern="1200">
                <a:latin typeface="Calibri"/>
                <a:ea typeface=""/>
                <a:cs typeface=""/>
              </a:rPr>
              <a:t>Bílkovina kravského mléka</a:t>
            </a:r>
          </a:p>
          <a:p>
            <a:pPr defTabSz="975390" hangingPunct="1">
              <a:defRPr sz="1800" b="0" i="0" u="none" strike="noStrike" kern="0" cap="none" spc="0" baseline="0">
                <a:solidFill>
                  <a:srgbClr val="000000"/>
                </a:solidFill>
                <a:uFillTx/>
              </a:defRPr>
            </a:pPr>
            <a:r>
              <a:rPr lang="cs-CZ" sz="2560" b="0" kern="1200">
                <a:latin typeface="Calibri"/>
                <a:ea typeface=""/>
                <a:cs typeface=""/>
              </a:rPr>
              <a:t>(při středně těžké a težké formě AD </a:t>
            </a:r>
            <a:r>
              <a:rPr lang="cs-CZ" sz="2560" kern="1200">
                <a:latin typeface="Calibri"/>
                <a:ea typeface=""/>
                <a:cs typeface=""/>
              </a:rPr>
              <a:t>častěji perzistuje</a:t>
            </a:r>
            <a:r>
              <a:rPr lang="cs-CZ" sz="2560" b="0" kern="1200">
                <a:latin typeface="Calibri"/>
                <a:ea typeface=""/>
                <a:cs typeface=""/>
              </a:rPr>
              <a:t>)</a:t>
            </a:r>
          </a:p>
        </p:txBody>
      </p:sp>
      <p:sp>
        <p:nvSpPr>
          <p:cNvPr id="7" name="Obdélník 7"/>
          <p:cNvSpPr/>
          <p:nvPr/>
        </p:nvSpPr>
        <p:spPr>
          <a:xfrm>
            <a:off x="329135" y="7341008"/>
            <a:ext cx="8185982" cy="689420"/>
          </a:xfrm>
          <a:prstGeom prst="rect">
            <a:avLst/>
          </a:prstGeom>
          <a:solidFill>
            <a:srgbClr val="FFFFFF"/>
          </a:solidFill>
          <a:ln>
            <a:noFill/>
            <a:prstDash val="solid"/>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pl-PL" sz="1920" kern="1200">
                <a:latin typeface="Calibri"/>
                <a:ea typeface=""/>
                <a:cs typeface=""/>
              </a:rPr>
              <a:t>Alergie na bílkoviny kravského mléka. </a:t>
            </a:r>
            <a:r>
              <a:rPr lang="cs-CZ" sz="1920" kern="1200">
                <a:latin typeface="Calibri"/>
                <a:ea typeface=""/>
                <a:cs typeface=""/>
              </a:rPr>
              <a:t>Fuchs, Bělohlávková</a:t>
            </a:r>
            <a:r>
              <a:rPr lang="pl-PL" sz="1920" kern="1200">
                <a:latin typeface="Calibri"/>
                <a:ea typeface=""/>
                <a:cs typeface=""/>
              </a:rPr>
              <a:t> </a:t>
            </a:r>
          </a:p>
          <a:p>
            <a:pPr algn="l" defTabSz="975390" hangingPunct="1">
              <a:defRPr sz="1800" b="0" i="0" u="none" strike="noStrike" kern="0" cap="none" spc="0" baseline="0">
                <a:solidFill>
                  <a:srgbClr val="000000"/>
                </a:solidFill>
                <a:uFillTx/>
              </a:defRPr>
            </a:pPr>
            <a:r>
              <a:rPr lang="pl-PL" sz="1920" kern="1200">
                <a:latin typeface="Calibri"/>
                <a:ea typeface=""/>
                <a:cs typeface=""/>
              </a:rPr>
              <a:t>https://vzdelavani-o-vyzive.cz/project/alergie-na-bilkoviny-kravskeho-mleka/</a:t>
            </a:r>
            <a:endParaRPr lang="cs-CZ" sz="1920" kern="1200">
              <a:latin typeface="Calibri"/>
              <a:ea typeface=""/>
              <a:cs typeface=""/>
            </a:endParaRPr>
          </a:p>
        </p:txBody>
      </p:sp>
      <p:sp>
        <p:nvSpPr>
          <p:cNvPr id="8" name="Zástupný symbol pro obsah 2"/>
          <p:cNvSpPr txBox="1"/>
          <p:nvPr/>
        </p:nvSpPr>
        <p:spPr>
          <a:xfrm>
            <a:off x="894083" y="3166536"/>
            <a:ext cx="11216640" cy="1750117"/>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noAutofit/>
          </a:bodyPr>
          <a:lstStyle/>
          <a:p>
            <a:pPr defTabSz="975390" hangingPunct="1">
              <a:lnSpc>
                <a:spcPct val="90000"/>
              </a:lnSpc>
              <a:spcBef>
                <a:spcPts val="1067"/>
              </a:spcBef>
              <a:defRPr sz="1800" b="0" i="0" u="none" strike="noStrike" kern="0" cap="none" spc="0" baseline="0">
                <a:solidFill>
                  <a:srgbClr val="000000"/>
                </a:solidFill>
                <a:uFillTx/>
              </a:defRPr>
            </a:pPr>
            <a:r>
              <a:rPr lang="cs-CZ" sz="3413" kern="1200">
                <a:latin typeface="Calibri"/>
                <a:ea typeface=""/>
                <a:cs typeface=""/>
              </a:rPr>
              <a:t>Kojenci</a:t>
            </a:r>
          </a:p>
          <a:p>
            <a:pPr defTabSz="975390"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Význam v rámci atopického pochodu</a:t>
            </a:r>
          </a:p>
          <a:p>
            <a:pPr defTabSz="975390"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Středně těžká a težká forma AD ve </a:t>
            </a:r>
            <a:r>
              <a:rPr lang="cs-CZ" sz="3413" kern="1200">
                <a:latin typeface="Calibri"/>
                <a:ea typeface=""/>
                <a:cs typeface=""/>
              </a:rPr>
              <a:t>40 % spojená s</a:t>
            </a:r>
            <a:r>
              <a:rPr lang="cs-CZ" sz="3413" b="0" kern="1200">
                <a:latin typeface="Calibri"/>
                <a:ea typeface=""/>
                <a:cs typeface=""/>
              </a:rPr>
              <a:t> </a:t>
            </a:r>
            <a:r>
              <a:rPr lang="cs-CZ" sz="3413" kern="1200">
                <a:latin typeface="Calibri"/>
                <a:ea typeface=""/>
                <a:cs typeface=""/>
              </a:rPr>
              <a:t>PA</a:t>
            </a:r>
          </a:p>
        </p:txBody>
      </p:sp>
      <p:sp>
        <p:nvSpPr>
          <p:cNvPr id="9" name="Obdélník 10"/>
          <p:cNvSpPr/>
          <p:nvPr/>
        </p:nvSpPr>
        <p:spPr>
          <a:xfrm>
            <a:off x="894083" y="6342873"/>
            <a:ext cx="7396476" cy="623697"/>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spAutoFit/>
          </a:bodyPr>
          <a:lstStyle/>
          <a:p>
            <a:pPr algn="l" defTabSz="975390" hangingPunct="1">
              <a:defRPr sz="1800" b="0" i="0" u="none" strike="noStrike" kern="0" cap="none" spc="0" baseline="0">
                <a:solidFill>
                  <a:srgbClr val="000000"/>
                </a:solidFill>
                <a:uFillTx/>
              </a:defRPr>
            </a:pPr>
            <a:r>
              <a:rPr lang="cs-CZ" sz="3413">
                <a:latin typeface="Calibri"/>
                <a:ea typeface=""/>
                <a:cs typeface=""/>
              </a:rPr>
              <a:t>Vejce (?)</a:t>
            </a:r>
            <a:endParaRPr lang="cs-CZ" sz="3413" b="0" kern="1200">
              <a:latin typeface="Calibri"/>
              <a:ea typeface=""/>
              <a:cs typeface=""/>
            </a:endParaRPr>
          </a:p>
        </p:txBody>
      </p:sp>
    </p:spTree>
    <p:extLst>
      <p:ext uri="{BB962C8B-B14F-4D97-AF65-F5344CB8AC3E}">
        <p14:creationId xmlns:p14="http://schemas.microsoft.com/office/powerpoint/2010/main" val="235683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961\Desktop\Obrázky z PA\AD.pn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574807" y="1219201"/>
            <a:ext cx="9855203" cy="7342119"/>
          </a:xfrm>
          <a:prstGeom prst="rect">
            <a:avLst/>
          </a:prstGeom>
          <a:noFill/>
          <a:ln>
            <a:noFill/>
          </a:ln>
        </p:spPr>
      </p:pic>
      <p:sp>
        <p:nvSpPr>
          <p:cNvPr id="3" name="Nadpis 6"/>
          <p:cNvSpPr txBox="1"/>
          <p:nvPr/>
        </p:nvSpPr>
        <p:spPr>
          <a:xfrm>
            <a:off x="2661972" y="2072356"/>
            <a:ext cx="5914260"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kern="1200">
                <a:latin typeface="Calibri"/>
                <a:ea typeface=""/>
                <a:cs typeface=""/>
              </a:rPr>
              <a:t>Atopická dermatitida</a:t>
            </a:r>
          </a:p>
        </p:txBody>
      </p:sp>
      <p:sp>
        <p:nvSpPr>
          <p:cNvPr id="4"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IgE/non-IgE</a:t>
            </a:r>
          </a:p>
        </p:txBody>
      </p:sp>
      <p:pic>
        <p:nvPicPr>
          <p:cNvPr id="5" name="Picture 2" descr="C:\Users\961\Desktop\Potravinová alergie\ekzém a abkm.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8515117" y="5189686"/>
            <a:ext cx="4489679" cy="3344714"/>
          </a:xfrm>
          <a:prstGeom prst="rect">
            <a:avLst/>
          </a:prstGeom>
          <a:noFill/>
          <a:ln>
            <a:noFill/>
          </a:ln>
        </p:spPr>
      </p:pic>
      <p:sp>
        <p:nvSpPr>
          <p:cNvPr id="6" name="Obdélník 6"/>
          <p:cNvSpPr/>
          <p:nvPr/>
        </p:nvSpPr>
        <p:spPr>
          <a:xfrm>
            <a:off x="894083" y="5187735"/>
            <a:ext cx="7396476" cy="1017651"/>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413" kern="1200">
                <a:latin typeface="Calibri"/>
                <a:ea typeface=""/>
                <a:cs typeface=""/>
              </a:rPr>
              <a:t>Bílkovina kravského mléka</a:t>
            </a:r>
          </a:p>
          <a:p>
            <a:pPr defTabSz="975390" hangingPunct="1">
              <a:defRPr sz="1800" b="0" i="0" u="none" strike="noStrike" kern="0" cap="none" spc="0" baseline="0">
                <a:solidFill>
                  <a:srgbClr val="000000"/>
                </a:solidFill>
                <a:uFillTx/>
              </a:defRPr>
            </a:pPr>
            <a:r>
              <a:rPr lang="cs-CZ" sz="2560" b="0" kern="1200">
                <a:latin typeface="Calibri"/>
                <a:ea typeface=""/>
                <a:cs typeface=""/>
              </a:rPr>
              <a:t>(při středně těžké a težké formě AD </a:t>
            </a:r>
            <a:r>
              <a:rPr lang="cs-CZ" sz="2560" kern="1200">
                <a:latin typeface="Calibri"/>
                <a:ea typeface=""/>
                <a:cs typeface=""/>
              </a:rPr>
              <a:t>častěji perzistuje)</a:t>
            </a:r>
          </a:p>
        </p:txBody>
      </p:sp>
      <p:sp>
        <p:nvSpPr>
          <p:cNvPr id="7" name="Obdélník 10"/>
          <p:cNvSpPr/>
          <p:nvPr/>
        </p:nvSpPr>
        <p:spPr>
          <a:xfrm>
            <a:off x="894083" y="6336163"/>
            <a:ext cx="7396476" cy="623697"/>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spAutoFit/>
          </a:bodyPr>
          <a:lstStyle/>
          <a:p>
            <a:pPr algn="l" defTabSz="975390" hangingPunct="1">
              <a:defRPr sz="1800" b="0" i="0" u="none" strike="noStrike" kern="0" cap="none" spc="0" baseline="0">
                <a:solidFill>
                  <a:srgbClr val="000000"/>
                </a:solidFill>
                <a:uFillTx/>
              </a:defRPr>
            </a:pPr>
            <a:r>
              <a:rPr lang="cs-CZ" sz="3413">
                <a:latin typeface="Calibri"/>
                <a:ea typeface=""/>
                <a:cs typeface=""/>
              </a:rPr>
              <a:t>Vejce (?)</a:t>
            </a:r>
            <a:endParaRPr lang="cs-CZ" sz="3413" b="0" kern="1200">
              <a:latin typeface="Calibri"/>
              <a:ea typeface=""/>
              <a:cs typeface=""/>
            </a:endParaRPr>
          </a:p>
        </p:txBody>
      </p:sp>
      <p:sp>
        <p:nvSpPr>
          <p:cNvPr id="8" name="Obdélník 9"/>
          <p:cNvSpPr/>
          <p:nvPr/>
        </p:nvSpPr>
        <p:spPr>
          <a:xfrm>
            <a:off x="894083" y="7111204"/>
            <a:ext cx="7396476" cy="1148904"/>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spAutoFit/>
          </a:bodyPr>
          <a:lstStyle/>
          <a:p>
            <a:pPr algn="l" defTabSz="975390" hangingPunct="1">
              <a:defRPr sz="1800" b="0" i="0" u="none" strike="noStrike" kern="0" cap="none" spc="0" baseline="0">
                <a:solidFill>
                  <a:srgbClr val="000000"/>
                </a:solidFill>
                <a:uFillTx/>
              </a:defRPr>
            </a:pPr>
            <a:r>
              <a:rPr lang="cs-CZ" sz="3413" b="0" kern="1200">
                <a:latin typeface="Calibri"/>
                <a:ea typeface=""/>
                <a:cs typeface=""/>
              </a:rPr>
              <a:t>Zavádění komplementární stravy </a:t>
            </a:r>
            <a:r>
              <a:rPr lang="cs-CZ" sz="3413" kern="1200">
                <a:latin typeface="Calibri"/>
                <a:ea typeface=""/>
                <a:cs typeface=""/>
              </a:rPr>
              <a:t>monokomponentně, kontrolovaně</a:t>
            </a:r>
          </a:p>
        </p:txBody>
      </p:sp>
      <p:sp>
        <p:nvSpPr>
          <p:cNvPr id="11" name="Zástupný symbol pro obsah 2"/>
          <p:cNvSpPr txBox="1"/>
          <p:nvPr/>
        </p:nvSpPr>
        <p:spPr>
          <a:xfrm>
            <a:off x="894083" y="3166536"/>
            <a:ext cx="11216640" cy="1750117"/>
          </a:xfrm>
          <a:prstGeom prst="rect">
            <a:avLst/>
          </a:prstGeom>
          <a:solidFill>
            <a:srgbClr val="FFFFFF"/>
          </a:solidFill>
          <a:ln w="12701">
            <a:solidFill>
              <a:srgbClr val="000000"/>
            </a:solidFill>
            <a:prstDash val="solid"/>
            <a:miter/>
          </a:ln>
        </p:spPr>
        <p:txBody>
          <a:bodyPr vert="horz" wrap="square" lIns="97536" tIns="48768" rIns="97536" bIns="48768" anchor="t" anchorCtr="1" compatLnSpc="1">
            <a:noAutofit/>
          </a:bodyPr>
          <a:lstStyle/>
          <a:p>
            <a:pPr defTabSz="975390" hangingPunct="1">
              <a:lnSpc>
                <a:spcPct val="90000"/>
              </a:lnSpc>
              <a:spcBef>
                <a:spcPts val="1067"/>
              </a:spcBef>
              <a:defRPr sz="1800" b="0" i="0" u="none" strike="noStrike" kern="0" cap="none" spc="0" baseline="0">
                <a:solidFill>
                  <a:srgbClr val="000000"/>
                </a:solidFill>
                <a:uFillTx/>
              </a:defRPr>
            </a:pPr>
            <a:r>
              <a:rPr lang="cs-CZ" sz="3413" kern="1200">
                <a:latin typeface="Calibri"/>
                <a:ea typeface=""/>
                <a:cs typeface=""/>
              </a:rPr>
              <a:t>Kojenci</a:t>
            </a:r>
          </a:p>
          <a:p>
            <a:pPr defTabSz="975390"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Význam v rámci atopického pochodu</a:t>
            </a:r>
          </a:p>
          <a:p>
            <a:pPr defTabSz="975390"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Středně těžká a težká forma AD ve </a:t>
            </a:r>
            <a:r>
              <a:rPr lang="cs-CZ" sz="3413" kern="1200">
                <a:latin typeface="Calibri"/>
                <a:ea typeface=""/>
                <a:cs typeface=""/>
              </a:rPr>
              <a:t>40 % spojená s</a:t>
            </a:r>
            <a:r>
              <a:rPr lang="cs-CZ" sz="3413" b="0" kern="1200">
                <a:latin typeface="Calibri"/>
                <a:ea typeface=""/>
                <a:cs typeface=""/>
              </a:rPr>
              <a:t> </a:t>
            </a:r>
            <a:r>
              <a:rPr lang="cs-CZ" sz="3413" kern="1200">
                <a:latin typeface="Calibri"/>
                <a:ea typeface=""/>
                <a:cs typeface=""/>
              </a:rPr>
              <a:t>PA</a:t>
            </a:r>
          </a:p>
        </p:txBody>
      </p:sp>
    </p:spTree>
    <p:extLst>
      <p:ext uri="{BB962C8B-B14F-4D97-AF65-F5344CB8AC3E}">
        <p14:creationId xmlns:p14="http://schemas.microsoft.com/office/powerpoint/2010/main" val="2195181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nbrno.cz\tree\Home\961\My Pictures\fpie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6646025" y="4003774"/>
            <a:ext cx="6358771" cy="4530625"/>
          </a:xfrm>
          <a:prstGeom prst="rect">
            <a:avLst/>
          </a:prstGeom>
          <a:noFill/>
          <a:ln>
            <a:noFill/>
          </a:ln>
        </p:spPr>
      </p:pic>
      <p:sp>
        <p:nvSpPr>
          <p:cNvPr id="3" name="Zástupný symbol pro obsah 2"/>
          <p:cNvSpPr txBox="1">
            <a:spLocks noGrp="1"/>
          </p:cNvSpPr>
          <p:nvPr>
            <p:ph idx="1"/>
          </p:nvPr>
        </p:nvSpPr>
        <p:spPr>
          <a:xfrm>
            <a:off x="571453" y="3494247"/>
            <a:ext cx="6299596" cy="1007888"/>
          </a:xfrm>
          <a:solidFill>
            <a:srgbClr val="FFFFCC"/>
          </a:solidFill>
          <a:ln w="9528">
            <a:solidFill>
              <a:srgbClr val="000000"/>
            </a:solidFill>
            <a:prstDash val="solid"/>
          </a:ln>
        </p:spPr>
        <p:txBody>
          <a:bodyPr>
            <a:normAutofit fontScale="47500" lnSpcReduction="20000"/>
          </a:bodyPr>
          <a:lstStyle/>
          <a:p>
            <a:pPr marL="0" indent="0" algn="ctr">
              <a:buNone/>
            </a:pPr>
            <a:r>
              <a:rPr lang="cs-CZ" sz="3413" b="1"/>
              <a:t>Většinou kojenci</a:t>
            </a:r>
          </a:p>
          <a:p>
            <a:pPr marL="0" indent="0" algn="ctr">
              <a:buNone/>
            </a:pPr>
            <a:r>
              <a:rPr lang="cs-CZ" sz="2560"/>
              <a:t>Častěji děti nekojené </a:t>
            </a:r>
          </a:p>
          <a:p>
            <a:pPr lvl="0"/>
            <a:endParaRPr lang="cs-CZ"/>
          </a:p>
        </p:txBody>
      </p:sp>
      <p:sp>
        <p:nvSpPr>
          <p:cNvPr id="4" name="Nadpis 6"/>
          <p:cNvSpPr txBox="1"/>
          <p:nvPr/>
        </p:nvSpPr>
        <p:spPr>
          <a:xfrm>
            <a:off x="2661972" y="2072356"/>
            <a:ext cx="9524263"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b="0">
                <a:latin typeface="Calibri"/>
                <a:ea typeface=""/>
                <a:cs typeface=""/>
              </a:rPr>
              <a:t>Proteiny indukovaná enterokolitida</a:t>
            </a:r>
            <a:endParaRPr lang="cs-CZ" sz="4693" kern="1200">
              <a:latin typeface="Calibri"/>
              <a:ea typeface=""/>
              <a:cs typeface=""/>
            </a:endParaRPr>
          </a:p>
        </p:txBody>
      </p:sp>
      <p:sp>
        <p:nvSpPr>
          <p:cNvPr id="5"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a:latin typeface="Calibri"/>
                <a:ea typeface=""/>
                <a:cs typeface=""/>
              </a:rPr>
              <a:t>IgE/non-IgE</a:t>
            </a:r>
          </a:p>
        </p:txBody>
      </p:sp>
      <p:sp>
        <p:nvSpPr>
          <p:cNvPr id="6" name="Obdélník 5"/>
          <p:cNvSpPr/>
          <p:nvPr/>
        </p:nvSpPr>
        <p:spPr>
          <a:xfrm>
            <a:off x="7808146" y="3487857"/>
            <a:ext cx="4650585" cy="451342"/>
          </a:xfrm>
          <a:prstGeom prst="rect">
            <a:avLst/>
          </a:prstGeom>
          <a:solidFill>
            <a:srgbClr val="E46C0A"/>
          </a:solidFill>
          <a:ln w="9528">
            <a:solidFill>
              <a:srgbClr val="000000"/>
            </a:solidFill>
            <a:prstDash val="solid"/>
            <a:miter/>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293" kern="1200">
                <a:latin typeface="Calibri"/>
                <a:ea typeface=""/>
                <a:cs typeface=""/>
              </a:rPr>
              <a:t>KM (až 50%), sója (až 50%)… a další! </a:t>
            </a:r>
          </a:p>
        </p:txBody>
      </p:sp>
      <p:sp>
        <p:nvSpPr>
          <p:cNvPr id="7" name="Obdélník 6"/>
          <p:cNvSpPr/>
          <p:nvPr/>
        </p:nvSpPr>
        <p:spPr>
          <a:xfrm>
            <a:off x="324892" y="5184038"/>
            <a:ext cx="6502403" cy="3315267"/>
          </a:xfrm>
          <a:prstGeom prst="rect">
            <a:avLst/>
          </a:prstGeom>
          <a:noFill/>
          <a:ln>
            <a:noFill/>
            <a:prstDash val="solid"/>
          </a:ln>
        </p:spPr>
        <p:txBody>
          <a:bodyPr vert="horz" wrap="square" lIns="97536" tIns="48768" rIns="97536" bIns="48768" anchor="t" anchorCtr="0" compatLnSpc="1">
            <a:spAutoFit/>
          </a:bodyPr>
          <a:lstStyle/>
          <a:p>
            <a:pPr defTabSz="975390" hangingPunct="1">
              <a:defRPr sz="1800" b="0" i="0" u="none" strike="noStrike" kern="0" cap="none" spc="0" baseline="0">
                <a:solidFill>
                  <a:srgbClr val="000000"/>
                </a:solidFill>
                <a:uFillTx/>
              </a:defRPr>
            </a:pPr>
            <a:r>
              <a:rPr lang="cs-CZ" sz="2560" u="sng" kern="1200">
                <a:latin typeface="Calibri"/>
                <a:ea typeface=""/>
                <a:cs typeface=""/>
              </a:rPr>
              <a:t>Klinika typická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nechutenství, </a:t>
            </a:r>
            <a:r>
              <a:rPr lang="cs-CZ" sz="2293" kern="1200">
                <a:latin typeface="Calibri"/>
                <a:ea typeface=""/>
                <a:cs typeface=""/>
              </a:rPr>
              <a:t>zvracení</a:t>
            </a:r>
            <a:r>
              <a:rPr lang="cs-CZ" sz="2293" b="0" kern="1200">
                <a:latin typeface="Calibri"/>
                <a:ea typeface=""/>
                <a:cs typeface=""/>
              </a:rPr>
              <a:t>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intermitentní </a:t>
            </a:r>
            <a:r>
              <a:rPr lang="cs-CZ" sz="2293" kern="1200">
                <a:latin typeface="Calibri"/>
                <a:ea typeface=""/>
                <a:cs typeface=""/>
              </a:rPr>
              <a:t>průjmy </a:t>
            </a:r>
            <a:r>
              <a:rPr lang="cs-CZ" sz="2293" b="0" kern="1200">
                <a:latin typeface="Calibri"/>
                <a:ea typeface=""/>
                <a:cs typeface=""/>
              </a:rPr>
              <a:t>s příměsí krve</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letargie, poruchy prospívání a růstu….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často dlouhodobě mírné potíže a vzplanutí po nekontrolované expozici: </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do 2-4 hod explozivní zvracení</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do 5-8 hod devastující průjmy </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kern="1200">
                <a:solidFill>
                  <a:srgbClr val="C00000"/>
                </a:solidFill>
                <a:latin typeface="Calibri"/>
                <a:ea typeface=""/>
                <a:cs typeface=""/>
              </a:rPr>
              <a:t>dehydratace a rozvrat vnitřního prostředí</a:t>
            </a:r>
          </a:p>
        </p:txBody>
      </p:sp>
      <p:sp>
        <p:nvSpPr>
          <p:cNvPr id="8" name="Obdélník 10"/>
          <p:cNvSpPr/>
          <p:nvPr/>
        </p:nvSpPr>
        <p:spPr>
          <a:xfrm>
            <a:off x="5708060" y="3385845"/>
            <a:ext cx="1639238" cy="492443"/>
          </a:xfrm>
          <a:prstGeom prst="rect">
            <a:avLst/>
          </a:prstGeom>
          <a:solidFill>
            <a:srgbClr val="FFC000"/>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do 2-3 let</a:t>
            </a:r>
          </a:p>
        </p:txBody>
      </p:sp>
      <p:sp>
        <p:nvSpPr>
          <p:cNvPr id="9" name="Obdélník 12"/>
          <p:cNvSpPr/>
          <p:nvPr/>
        </p:nvSpPr>
        <p:spPr>
          <a:xfrm>
            <a:off x="1026537" y="4627274"/>
            <a:ext cx="4998548" cy="492443"/>
          </a:xfrm>
          <a:prstGeom prst="rect">
            <a:avLst/>
          </a:prstGeom>
          <a:solidFill>
            <a:srgbClr val="8EB4E3"/>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560" kern="1200">
                <a:latin typeface="Calibri"/>
                <a:ea typeface=""/>
                <a:cs typeface=""/>
              </a:rPr>
              <a:t>podíl IgE etiologie – sIgE má význam</a:t>
            </a:r>
            <a:endParaRPr lang="cs-CZ" sz="2560" b="0" kern="1200">
              <a:latin typeface="Calibri"/>
              <a:ea typeface=""/>
              <a:cs typeface=""/>
            </a:endParaRPr>
          </a:p>
        </p:txBody>
      </p:sp>
    </p:spTree>
    <p:extLst>
      <p:ext uri="{BB962C8B-B14F-4D97-AF65-F5344CB8AC3E}">
        <p14:creationId xmlns:p14="http://schemas.microsoft.com/office/powerpoint/2010/main" val="261214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nbrno.cz\tree\Home\961\My Pictures\fpie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6646025" y="4003774"/>
            <a:ext cx="6358771" cy="4530625"/>
          </a:xfrm>
          <a:prstGeom prst="rect">
            <a:avLst/>
          </a:prstGeom>
          <a:noFill/>
          <a:ln>
            <a:noFill/>
          </a:ln>
        </p:spPr>
      </p:pic>
      <p:sp>
        <p:nvSpPr>
          <p:cNvPr id="3" name="Zástupný symbol pro obsah 2"/>
          <p:cNvSpPr txBox="1">
            <a:spLocks noGrp="1"/>
          </p:cNvSpPr>
          <p:nvPr>
            <p:ph idx="1"/>
          </p:nvPr>
        </p:nvSpPr>
        <p:spPr>
          <a:xfrm>
            <a:off x="571453" y="3494247"/>
            <a:ext cx="6299596" cy="1007888"/>
          </a:xfrm>
          <a:solidFill>
            <a:srgbClr val="FFFFCC"/>
          </a:solidFill>
          <a:ln w="9528">
            <a:solidFill>
              <a:srgbClr val="000000"/>
            </a:solidFill>
            <a:prstDash val="solid"/>
          </a:ln>
        </p:spPr>
        <p:txBody>
          <a:bodyPr>
            <a:normAutofit fontScale="47500" lnSpcReduction="20000"/>
          </a:bodyPr>
          <a:lstStyle/>
          <a:p>
            <a:pPr marL="0" indent="0" algn="ctr">
              <a:buNone/>
            </a:pPr>
            <a:r>
              <a:rPr lang="cs-CZ" sz="3413" b="1"/>
              <a:t>Většinou kojenci</a:t>
            </a:r>
          </a:p>
          <a:p>
            <a:pPr marL="0" indent="0" algn="ctr">
              <a:buNone/>
            </a:pPr>
            <a:r>
              <a:rPr lang="cs-CZ" sz="2560"/>
              <a:t>Častěji děti nekojené </a:t>
            </a:r>
          </a:p>
          <a:p>
            <a:pPr lvl="0"/>
            <a:endParaRPr lang="cs-CZ"/>
          </a:p>
        </p:txBody>
      </p:sp>
      <p:sp>
        <p:nvSpPr>
          <p:cNvPr id="4" name="Nadpis 6"/>
          <p:cNvSpPr txBox="1"/>
          <p:nvPr/>
        </p:nvSpPr>
        <p:spPr>
          <a:xfrm>
            <a:off x="2661972" y="2072356"/>
            <a:ext cx="9524263"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b="0">
                <a:latin typeface="Calibri"/>
                <a:ea typeface=""/>
                <a:cs typeface=""/>
              </a:rPr>
              <a:t>Proteiny indukovaná enterokolitida</a:t>
            </a:r>
            <a:endParaRPr lang="cs-CZ" sz="4693" kern="1200">
              <a:latin typeface="Calibri"/>
              <a:ea typeface=""/>
              <a:cs typeface=""/>
            </a:endParaRPr>
          </a:p>
        </p:txBody>
      </p:sp>
      <p:sp>
        <p:nvSpPr>
          <p:cNvPr id="5"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a:latin typeface="Calibri"/>
                <a:ea typeface=""/>
                <a:cs typeface=""/>
              </a:rPr>
              <a:t>IgE/non-IgE</a:t>
            </a:r>
          </a:p>
        </p:txBody>
      </p:sp>
      <p:sp>
        <p:nvSpPr>
          <p:cNvPr id="6" name="Obdélník 5"/>
          <p:cNvSpPr/>
          <p:nvPr/>
        </p:nvSpPr>
        <p:spPr>
          <a:xfrm>
            <a:off x="7808146" y="3487857"/>
            <a:ext cx="4650585" cy="451342"/>
          </a:xfrm>
          <a:prstGeom prst="rect">
            <a:avLst/>
          </a:prstGeom>
          <a:solidFill>
            <a:srgbClr val="E46C0A"/>
          </a:solidFill>
          <a:ln w="9528">
            <a:solidFill>
              <a:srgbClr val="000000"/>
            </a:solidFill>
            <a:prstDash val="solid"/>
            <a:miter/>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293" kern="1200">
                <a:latin typeface="Calibri"/>
                <a:ea typeface=""/>
                <a:cs typeface=""/>
              </a:rPr>
              <a:t>KM (až 50%), sója (až 50%)… a další! </a:t>
            </a:r>
          </a:p>
        </p:txBody>
      </p:sp>
      <p:sp>
        <p:nvSpPr>
          <p:cNvPr id="7" name="Obdélník 6"/>
          <p:cNvSpPr/>
          <p:nvPr/>
        </p:nvSpPr>
        <p:spPr>
          <a:xfrm>
            <a:off x="324892" y="5184038"/>
            <a:ext cx="6502403" cy="3315267"/>
          </a:xfrm>
          <a:prstGeom prst="rect">
            <a:avLst/>
          </a:prstGeom>
          <a:noFill/>
          <a:ln>
            <a:noFill/>
            <a:prstDash val="solid"/>
          </a:ln>
        </p:spPr>
        <p:txBody>
          <a:bodyPr vert="horz" wrap="square" lIns="97536" tIns="48768" rIns="97536" bIns="48768" anchor="t" anchorCtr="0" compatLnSpc="1">
            <a:spAutoFit/>
          </a:bodyPr>
          <a:lstStyle/>
          <a:p>
            <a:pPr defTabSz="975390" hangingPunct="1">
              <a:defRPr sz="1800" b="0" i="0" u="none" strike="noStrike" kern="0" cap="none" spc="0" baseline="0">
                <a:solidFill>
                  <a:srgbClr val="000000"/>
                </a:solidFill>
                <a:uFillTx/>
              </a:defRPr>
            </a:pPr>
            <a:r>
              <a:rPr lang="cs-CZ" sz="2560" u="sng" kern="1200">
                <a:latin typeface="Calibri"/>
                <a:ea typeface=""/>
                <a:cs typeface=""/>
              </a:rPr>
              <a:t>Klinika typická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nechutenství, </a:t>
            </a:r>
            <a:r>
              <a:rPr lang="cs-CZ" sz="2293" kern="1200">
                <a:latin typeface="Calibri"/>
                <a:ea typeface=""/>
                <a:cs typeface=""/>
              </a:rPr>
              <a:t>zvracení</a:t>
            </a:r>
            <a:r>
              <a:rPr lang="cs-CZ" sz="2293" b="0" kern="1200">
                <a:latin typeface="Calibri"/>
                <a:ea typeface=""/>
                <a:cs typeface=""/>
              </a:rPr>
              <a:t>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intermitentní </a:t>
            </a:r>
            <a:r>
              <a:rPr lang="cs-CZ" sz="2293" kern="1200">
                <a:latin typeface="Calibri"/>
                <a:ea typeface=""/>
                <a:cs typeface=""/>
              </a:rPr>
              <a:t>průjmy </a:t>
            </a:r>
            <a:r>
              <a:rPr lang="cs-CZ" sz="2293" b="0" kern="1200">
                <a:latin typeface="Calibri"/>
                <a:ea typeface=""/>
                <a:cs typeface=""/>
              </a:rPr>
              <a:t>s příměsí krve</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letargie, poruchy prospívání a růstu….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často dlouhodobě mírné potíže a vzplanutí po nekontrolované expozici: </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do 2-4 hod explozivní zvracení</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do 5-8 hod devastující průjmy </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kern="1200">
                <a:solidFill>
                  <a:srgbClr val="C00000"/>
                </a:solidFill>
                <a:latin typeface="Calibri"/>
                <a:ea typeface=""/>
                <a:cs typeface=""/>
              </a:rPr>
              <a:t>dehydratace a rozvrat vnitřního prostředí</a:t>
            </a:r>
          </a:p>
        </p:txBody>
      </p:sp>
      <p:sp>
        <p:nvSpPr>
          <p:cNvPr id="8" name="Obdélník 10"/>
          <p:cNvSpPr/>
          <p:nvPr/>
        </p:nvSpPr>
        <p:spPr>
          <a:xfrm>
            <a:off x="5708060" y="3385845"/>
            <a:ext cx="1639238" cy="492443"/>
          </a:xfrm>
          <a:prstGeom prst="rect">
            <a:avLst/>
          </a:prstGeom>
          <a:solidFill>
            <a:srgbClr val="FFC000"/>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do 2-3 let</a:t>
            </a:r>
          </a:p>
        </p:txBody>
      </p:sp>
      <p:sp>
        <p:nvSpPr>
          <p:cNvPr id="9" name="Obdélník 11"/>
          <p:cNvSpPr/>
          <p:nvPr/>
        </p:nvSpPr>
        <p:spPr>
          <a:xfrm>
            <a:off x="7819197" y="4141075"/>
            <a:ext cx="4649072" cy="728789"/>
          </a:xfrm>
          <a:prstGeom prst="rect">
            <a:avLst/>
          </a:prstGeom>
          <a:solidFill>
            <a:srgbClr val="9BBB59"/>
          </a:solidFill>
          <a:ln w="9528">
            <a:solidFill>
              <a:srgbClr val="000000"/>
            </a:solidFill>
            <a:prstDash val="solid"/>
            <a:miter/>
          </a:ln>
        </p:spPr>
        <p:txBody>
          <a:bodyPr vert="horz" wrap="square" lIns="97536" tIns="48768" rIns="97536" bIns="48768" anchor="t" anchorCtr="1" compatLnSpc="1">
            <a:spAutoFit/>
          </a:bodyPr>
          <a:lstStyle/>
          <a:p>
            <a:pPr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parenterální rehydratace</a:t>
            </a:r>
          </a:p>
          <a:p>
            <a:pPr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eliminace potraviny</a:t>
            </a:r>
          </a:p>
        </p:txBody>
      </p:sp>
      <p:sp>
        <p:nvSpPr>
          <p:cNvPr id="10" name="Obdélník 12"/>
          <p:cNvSpPr/>
          <p:nvPr/>
        </p:nvSpPr>
        <p:spPr>
          <a:xfrm>
            <a:off x="1026537" y="4627274"/>
            <a:ext cx="4998548" cy="492443"/>
          </a:xfrm>
          <a:prstGeom prst="rect">
            <a:avLst/>
          </a:prstGeom>
          <a:solidFill>
            <a:srgbClr val="8EB4E3"/>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560" kern="1200">
                <a:latin typeface="Calibri"/>
                <a:ea typeface=""/>
                <a:cs typeface=""/>
              </a:rPr>
              <a:t>podíl IgE etiologie – sIgE má význam</a:t>
            </a:r>
            <a:endParaRPr lang="cs-CZ" sz="2560" b="0" kern="1200">
              <a:latin typeface="Calibri"/>
              <a:ea typeface=""/>
              <a:cs typeface=""/>
            </a:endParaRPr>
          </a:p>
        </p:txBody>
      </p:sp>
    </p:spTree>
    <p:extLst>
      <p:ext uri="{BB962C8B-B14F-4D97-AF65-F5344CB8AC3E}">
        <p14:creationId xmlns:p14="http://schemas.microsoft.com/office/powerpoint/2010/main" val="357380710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nbrno.cz\tree\Home\961\My Pictures\fpie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6646025" y="4003774"/>
            <a:ext cx="6358771" cy="4530625"/>
          </a:xfrm>
          <a:prstGeom prst="rect">
            <a:avLst/>
          </a:prstGeom>
          <a:noFill/>
          <a:ln>
            <a:noFill/>
          </a:ln>
        </p:spPr>
      </p:pic>
      <p:sp>
        <p:nvSpPr>
          <p:cNvPr id="3" name="Zástupný symbol pro obsah 2"/>
          <p:cNvSpPr txBox="1">
            <a:spLocks noGrp="1"/>
          </p:cNvSpPr>
          <p:nvPr>
            <p:ph idx="1"/>
          </p:nvPr>
        </p:nvSpPr>
        <p:spPr>
          <a:xfrm>
            <a:off x="571453" y="3494247"/>
            <a:ext cx="6299596" cy="1007888"/>
          </a:xfrm>
          <a:solidFill>
            <a:srgbClr val="FFFFCC"/>
          </a:solidFill>
          <a:ln w="9528">
            <a:solidFill>
              <a:srgbClr val="000000"/>
            </a:solidFill>
            <a:prstDash val="solid"/>
          </a:ln>
        </p:spPr>
        <p:txBody>
          <a:bodyPr>
            <a:normAutofit fontScale="47500" lnSpcReduction="20000"/>
          </a:bodyPr>
          <a:lstStyle/>
          <a:p>
            <a:pPr marL="0" indent="0" algn="ctr">
              <a:buNone/>
            </a:pPr>
            <a:r>
              <a:rPr lang="cs-CZ" sz="3413" b="1"/>
              <a:t>Většinou kojenci</a:t>
            </a:r>
          </a:p>
          <a:p>
            <a:pPr marL="0" indent="0" algn="ctr">
              <a:buNone/>
            </a:pPr>
            <a:r>
              <a:rPr lang="cs-CZ" sz="2560"/>
              <a:t>Častěji děti nekojené </a:t>
            </a:r>
          </a:p>
          <a:p>
            <a:pPr lvl="0"/>
            <a:endParaRPr lang="cs-CZ"/>
          </a:p>
        </p:txBody>
      </p:sp>
      <p:sp>
        <p:nvSpPr>
          <p:cNvPr id="4" name="Nadpis 6"/>
          <p:cNvSpPr txBox="1"/>
          <p:nvPr/>
        </p:nvSpPr>
        <p:spPr>
          <a:xfrm>
            <a:off x="2661972" y="2072356"/>
            <a:ext cx="9524263"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b="0">
                <a:latin typeface="Calibri"/>
                <a:ea typeface=""/>
                <a:cs typeface=""/>
              </a:rPr>
              <a:t>Proteiny indukovaná enterokolitida</a:t>
            </a:r>
            <a:endParaRPr lang="cs-CZ" sz="4693" kern="1200">
              <a:latin typeface="Calibri"/>
              <a:ea typeface=""/>
              <a:cs typeface=""/>
            </a:endParaRPr>
          </a:p>
        </p:txBody>
      </p:sp>
      <p:sp>
        <p:nvSpPr>
          <p:cNvPr id="5"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a:latin typeface="Calibri"/>
                <a:ea typeface=""/>
                <a:cs typeface=""/>
              </a:rPr>
              <a:t>IgE/non-IgE</a:t>
            </a:r>
          </a:p>
        </p:txBody>
      </p:sp>
      <p:sp>
        <p:nvSpPr>
          <p:cNvPr id="6" name="Obdélník 5"/>
          <p:cNvSpPr/>
          <p:nvPr/>
        </p:nvSpPr>
        <p:spPr>
          <a:xfrm>
            <a:off x="7808146" y="3487857"/>
            <a:ext cx="4650585" cy="451342"/>
          </a:xfrm>
          <a:prstGeom prst="rect">
            <a:avLst/>
          </a:prstGeom>
          <a:solidFill>
            <a:srgbClr val="E46C0A"/>
          </a:solidFill>
          <a:ln w="9528">
            <a:solidFill>
              <a:srgbClr val="000000"/>
            </a:solidFill>
            <a:prstDash val="solid"/>
            <a:miter/>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293" kern="1200">
                <a:latin typeface="Calibri"/>
                <a:ea typeface=""/>
                <a:cs typeface=""/>
              </a:rPr>
              <a:t>KM (až 50%), sója (až 50%)… a další! </a:t>
            </a:r>
          </a:p>
        </p:txBody>
      </p:sp>
      <p:sp>
        <p:nvSpPr>
          <p:cNvPr id="7" name="Obdélník 6"/>
          <p:cNvSpPr/>
          <p:nvPr/>
        </p:nvSpPr>
        <p:spPr>
          <a:xfrm>
            <a:off x="324892" y="5184038"/>
            <a:ext cx="6502403" cy="3315267"/>
          </a:xfrm>
          <a:prstGeom prst="rect">
            <a:avLst/>
          </a:prstGeom>
          <a:noFill/>
          <a:ln>
            <a:noFill/>
            <a:prstDash val="solid"/>
          </a:ln>
        </p:spPr>
        <p:txBody>
          <a:bodyPr vert="horz" wrap="square" lIns="97536" tIns="48768" rIns="97536" bIns="48768" anchor="t" anchorCtr="0" compatLnSpc="1">
            <a:spAutoFit/>
          </a:bodyPr>
          <a:lstStyle/>
          <a:p>
            <a:pPr defTabSz="975390" hangingPunct="1">
              <a:defRPr sz="1800" b="0" i="0" u="none" strike="noStrike" kern="0" cap="none" spc="0" baseline="0">
                <a:solidFill>
                  <a:srgbClr val="000000"/>
                </a:solidFill>
                <a:uFillTx/>
              </a:defRPr>
            </a:pPr>
            <a:r>
              <a:rPr lang="cs-CZ" sz="2560" u="sng" kern="1200">
                <a:latin typeface="Calibri"/>
                <a:ea typeface=""/>
                <a:cs typeface=""/>
              </a:rPr>
              <a:t>Klinika typická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nechutenství, </a:t>
            </a:r>
            <a:r>
              <a:rPr lang="cs-CZ" sz="2293" kern="1200">
                <a:latin typeface="Calibri"/>
                <a:ea typeface=""/>
                <a:cs typeface=""/>
              </a:rPr>
              <a:t>zvracení</a:t>
            </a:r>
            <a:r>
              <a:rPr lang="cs-CZ" sz="2293" b="0" kern="1200">
                <a:latin typeface="Calibri"/>
                <a:ea typeface=""/>
                <a:cs typeface=""/>
              </a:rPr>
              <a:t>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intermitentní </a:t>
            </a:r>
            <a:r>
              <a:rPr lang="cs-CZ" sz="2293" kern="1200">
                <a:latin typeface="Calibri"/>
                <a:ea typeface=""/>
                <a:cs typeface=""/>
              </a:rPr>
              <a:t>průjmy </a:t>
            </a:r>
            <a:r>
              <a:rPr lang="cs-CZ" sz="2293" b="0" kern="1200">
                <a:latin typeface="Calibri"/>
                <a:ea typeface=""/>
                <a:cs typeface=""/>
              </a:rPr>
              <a:t>s příměsí krve</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letargie, poruchy prospívání a růstu…. </a:t>
            </a:r>
          </a:p>
          <a:p>
            <a:pPr marL="182886"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často dlouhodobě mírné potíže a vzplanutí po nekontrolované expozici: </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do 2-4 hod explozivní zvracení</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b="0" kern="1200">
                <a:latin typeface="Calibri"/>
                <a:ea typeface=""/>
                <a:cs typeface=""/>
              </a:rPr>
              <a:t>do 5-8 hod devastující průjmy </a:t>
            </a:r>
          </a:p>
          <a:p>
            <a:pPr marL="670581" lvl="1" indent="-182886" algn="l" defTabSz="975390" hangingPunct="1">
              <a:buSzPct val="100000"/>
              <a:buFont typeface="Arial" pitchFamily="34"/>
              <a:buChar char="•"/>
              <a:defRPr sz="1800" b="0" i="0" u="none" strike="noStrike" kern="0" cap="none" spc="0" baseline="0">
                <a:solidFill>
                  <a:srgbClr val="000000"/>
                </a:solidFill>
                <a:uFillTx/>
              </a:defRPr>
            </a:pPr>
            <a:r>
              <a:rPr lang="cs-CZ" sz="2293" kern="1200">
                <a:solidFill>
                  <a:srgbClr val="C00000"/>
                </a:solidFill>
                <a:latin typeface="Calibri"/>
                <a:ea typeface=""/>
                <a:cs typeface=""/>
              </a:rPr>
              <a:t>dehydratace a rozvrat vnitřního prostředí</a:t>
            </a:r>
          </a:p>
        </p:txBody>
      </p:sp>
      <p:sp>
        <p:nvSpPr>
          <p:cNvPr id="8" name="Obdélník 10"/>
          <p:cNvSpPr/>
          <p:nvPr/>
        </p:nvSpPr>
        <p:spPr>
          <a:xfrm>
            <a:off x="5708060" y="3385845"/>
            <a:ext cx="1639238" cy="492443"/>
          </a:xfrm>
          <a:prstGeom prst="rect">
            <a:avLst/>
          </a:prstGeom>
          <a:solidFill>
            <a:srgbClr val="FFC000"/>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do 2-3 let</a:t>
            </a:r>
          </a:p>
        </p:txBody>
      </p:sp>
      <p:sp>
        <p:nvSpPr>
          <p:cNvPr id="9" name="Obdélník 11"/>
          <p:cNvSpPr/>
          <p:nvPr/>
        </p:nvSpPr>
        <p:spPr>
          <a:xfrm>
            <a:off x="7819197" y="4141075"/>
            <a:ext cx="4649072" cy="728789"/>
          </a:xfrm>
          <a:prstGeom prst="rect">
            <a:avLst/>
          </a:prstGeom>
          <a:solidFill>
            <a:srgbClr val="9BBB59"/>
          </a:solidFill>
          <a:ln w="9528">
            <a:solidFill>
              <a:srgbClr val="000000"/>
            </a:solidFill>
            <a:prstDash val="solid"/>
            <a:miter/>
          </a:ln>
        </p:spPr>
        <p:txBody>
          <a:bodyPr vert="horz" wrap="square" lIns="97536" tIns="48768" rIns="97536" bIns="48768" anchor="t" anchorCtr="1" compatLnSpc="1">
            <a:spAutoFit/>
          </a:bodyPr>
          <a:lstStyle/>
          <a:p>
            <a:pPr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parenterální rehydratace</a:t>
            </a:r>
          </a:p>
          <a:p>
            <a:pPr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eliminace potraviny</a:t>
            </a:r>
          </a:p>
        </p:txBody>
      </p:sp>
      <p:sp>
        <p:nvSpPr>
          <p:cNvPr id="10" name="Výbuch 2 13"/>
          <p:cNvSpPr/>
          <p:nvPr/>
        </p:nvSpPr>
        <p:spPr>
          <a:xfrm>
            <a:off x="7212388" y="5105785"/>
            <a:ext cx="5774998" cy="3204623"/>
          </a:xfrm>
          <a:custGeom>
            <a:avLst/>
            <a:gdLst>
              <a:gd name="f0" fmla="val 10800000"/>
              <a:gd name="f1" fmla="val 5400000"/>
              <a:gd name="f2" fmla="val 180"/>
              <a:gd name="f3" fmla="val w"/>
              <a:gd name="f4" fmla="val h"/>
              <a:gd name="f5" fmla="val 0"/>
              <a:gd name="f6" fmla="val 21600"/>
              <a:gd name="f7" fmla="val 11462"/>
              <a:gd name="f8" fmla="val 4342"/>
              <a:gd name="f9" fmla="val 14790"/>
              <a:gd name="f10" fmla="val 14525"/>
              <a:gd name="f11" fmla="val 5777"/>
              <a:gd name="f12" fmla="val 18007"/>
              <a:gd name="f13" fmla="val 3172"/>
              <a:gd name="f14" fmla="val 16380"/>
              <a:gd name="f15" fmla="val 6532"/>
              <a:gd name="f16" fmla="val 6645"/>
              <a:gd name="f17" fmla="val 16985"/>
              <a:gd name="f18" fmla="val 9402"/>
              <a:gd name="f19" fmla="val 18270"/>
              <a:gd name="f20" fmla="val 11290"/>
              <a:gd name="f21" fmla="val 12310"/>
              <a:gd name="f22" fmla="val 18877"/>
              <a:gd name="f23" fmla="val 15632"/>
              <a:gd name="f24" fmla="val 14640"/>
              <a:gd name="f25" fmla="val 14350"/>
              <a:gd name="f26" fmla="val 14942"/>
              <a:gd name="f27" fmla="val 17370"/>
              <a:gd name="f28" fmla="val 12180"/>
              <a:gd name="f29" fmla="val 15935"/>
              <a:gd name="f30" fmla="val 11612"/>
              <a:gd name="f31" fmla="val 18842"/>
              <a:gd name="f32" fmla="val 9872"/>
              <a:gd name="f33" fmla="val 8700"/>
              <a:gd name="f34" fmla="val 19712"/>
              <a:gd name="f35" fmla="val 7527"/>
              <a:gd name="f36" fmla="val 18125"/>
              <a:gd name="f37" fmla="val 4917"/>
              <a:gd name="f38" fmla="val 4805"/>
              <a:gd name="f39" fmla="val 18240"/>
              <a:gd name="f40" fmla="val 1285"/>
              <a:gd name="f41" fmla="val 17825"/>
              <a:gd name="f42" fmla="val 3330"/>
              <a:gd name="f43" fmla="val 15370"/>
              <a:gd name="f44" fmla="val 12877"/>
              <a:gd name="f45" fmla="val 3935"/>
              <a:gd name="f46" fmla="val 11592"/>
              <a:gd name="f47" fmla="val 1172"/>
              <a:gd name="f48" fmla="val 8270"/>
              <a:gd name="f49" fmla="val 5372"/>
              <a:gd name="f50" fmla="val 7817"/>
              <a:gd name="f51" fmla="val 4502"/>
              <a:gd name="f52" fmla="val 3625"/>
              <a:gd name="f53" fmla="val 8550"/>
              <a:gd name="f54" fmla="val 6382"/>
              <a:gd name="f55" fmla="val 9722"/>
              <a:gd name="f56" fmla="val 1887"/>
              <a:gd name="f57" fmla="+- 0 0 -360"/>
              <a:gd name="f58" fmla="+- 0 0 -270"/>
              <a:gd name="f59" fmla="+- 0 0 -180"/>
              <a:gd name="f60" fmla="+- 0 0 -90"/>
              <a:gd name="f61" fmla="*/ f3 1 21600"/>
              <a:gd name="f62" fmla="*/ f4 1 21600"/>
              <a:gd name="f63" fmla="+- f6 0 f5"/>
              <a:gd name="f64" fmla="*/ f57 f0 1"/>
              <a:gd name="f65" fmla="*/ f58 f0 1"/>
              <a:gd name="f66" fmla="*/ f59 f0 1"/>
              <a:gd name="f67" fmla="*/ f60 f0 1"/>
              <a:gd name="f68" fmla="*/ f63 1 21600"/>
              <a:gd name="f69" fmla="*/ f63 9722 1"/>
              <a:gd name="f70" fmla="*/ f63 5372 1"/>
              <a:gd name="f71" fmla="*/ f63 11612 1"/>
              <a:gd name="f72" fmla="*/ f63 14640 1"/>
              <a:gd name="f73" fmla="*/ f63 1887 1"/>
              <a:gd name="f74" fmla="*/ f63 6382 1"/>
              <a:gd name="f75" fmla="*/ f63 12877 1"/>
              <a:gd name="f76" fmla="*/ f63 18842 1"/>
              <a:gd name="f77" fmla="*/ f63 15935 1"/>
              <a:gd name="f78" fmla="*/ f63 6645 1"/>
              <a:gd name="f79" fmla="*/ f64 1 f2"/>
              <a:gd name="f80" fmla="*/ f65 1 f2"/>
              <a:gd name="f81" fmla="*/ f66 1 f2"/>
              <a:gd name="f82" fmla="*/ f67 1 f2"/>
              <a:gd name="f83" fmla="*/ f69 1 21600"/>
              <a:gd name="f84" fmla="*/ f70 1 21600"/>
              <a:gd name="f85" fmla="*/ f71 1 21600"/>
              <a:gd name="f86" fmla="*/ f72 1 21600"/>
              <a:gd name="f87" fmla="*/ f73 1 21600"/>
              <a:gd name="f88" fmla="*/ f74 1 21600"/>
              <a:gd name="f89" fmla="*/ f75 1 21600"/>
              <a:gd name="f90" fmla="*/ f76 1 21600"/>
              <a:gd name="f91" fmla="*/ f77 1 21600"/>
              <a:gd name="f92" fmla="*/ f78 1 21600"/>
              <a:gd name="f93" fmla="*/ f5 1 f68"/>
              <a:gd name="f94" fmla="*/ f6 1 f68"/>
              <a:gd name="f95" fmla="+- f79 0 f1"/>
              <a:gd name="f96" fmla="+- f80 0 f1"/>
              <a:gd name="f97" fmla="+- f81 0 f1"/>
              <a:gd name="f98" fmla="+- f82 0 f1"/>
              <a:gd name="f99" fmla="*/ f83 1 f68"/>
              <a:gd name="f100" fmla="*/ f87 1 f68"/>
              <a:gd name="f101" fmla="*/ f89 1 f68"/>
              <a:gd name="f102" fmla="*/ f85 1 f68"/>
              <a:gd name="f103" fmla="*/ f90 1 f68"/>
              <a:gd name="f104" fmla="*/ f92 1 f68"/>
              <a:gd name="f105" fmla="*/ f84 1 f68"/>
              <a:gd name="f106" fmla="*/ f86 1 f68"/>
              <a:gd name="f107" fmla="*/ f88 1 f68"/>
              <a:gd name="f108" fmla="*/ f91 1 f68"/>
              <a:gd name="f109" fmla="*/ f93 f61 1"/>
              <a:gd name="f110" fmla="*/ f94 f61 1"/>
              <a:gd name="f111" fmla="*/ f105 f61 1"/>
              <a:gd name="f112" fmla="*/ f106 f61 1"/>
              <a:gd name="f113" fmla="*/ f108 f62 1"/>
              <a:gd name="f114" fmla="*/ f107 f62 1"/>
              <a:gd name="f115" fmla="*/ f99 f61 1"/>
              <a:gd name="f116" fmla="*/ f100 f62 1"/>
              <a:gd name="f117" fmla="*/ f101 f62 1"/>
              <a:gd name="f118" fmla="*/ f102 f61 1"/>
              <a:gd name="f119" fmla="*/ f103 f62 1"/>
              <a:gd name="f120" fmla="*/ f104 f62 1"/>
            </a:gdLst>
            <a:ahLst/>
            <a:cxnLst>
              <a:cxn ang="3cd4">
                <a:pos x="hc" y="t"/>
              </a:cxn>
              <a:cxn ang="0">
                <a:pos x="r" y="vc"/>
              </a:cxn>
              <a:cxn ang="cd4">
                <a:pos x="hc" y="b"/>
              </a:cxn>
              <a:cxn ang="cd2">
                <a:pos x="l" y="vc"/>
              </a:cxn>
              <a:cxn ang="f95">
                <a:pos x="f115" y="f116"/>
              </a:cxn>
              <a:cxn ang="f96">
                <a:pos x="f109" y="f117"/>
              </a:cxn>
              <a:cxn ang="f97">
                <a:pos x="f118" y="f119"/>
              </a:cxn>
              <a:cxn ang="f98">
                <a:pos x="f110" y="f120"/>
              </a:cxn>
            </a:cxnLst>
            <a:rect l="f111" t="f114" r="f112" b="f113"/>
            <a:pathLst>
              <a:path w="21600" h="21600">
                <a:moveTo>
                  <a:pt x="f7" y="f8"/>
                </a:moveTo>
                <a:lnTo>
                  <a:pt x="f9" y="f5"/>
                </a:lnTo>
                <a:lnTo>
                  <a:pt x="f10" y="f11"/>
                </a:lnTo>
                <a:lnTo>
                  <a:pt x="f12" y="f13"/>
                </a:lnTo>
                <a:lnTo>
                  <a:pt x="f14" y="f15"/>
                </a:lnTo>
                <a:lnTo>
                  <a:pt x="f6" y="f16"/>
                </a:lnTo>
                <a:lnTo>
                  <a:pt x="f17" y="f18"/>
                </a:lnTo>
                <a:lnTo>
                  <a:pt x="f19" y="f20"/>
                </a:lnTo>
                <a:lnTo>
                  <a:pt x="f14" y="f21"/>
                </a:lnTo>
                <a:lnTo>
                  <a:pt x="f22" y="f23"/>
                </a:lnTo>
                <a:lnTo>
                  <a:pt x="f24" y="f25"/>
                </a:lnTo>
                <a:lnTo>
                  <a:pt x="f26" y="f27"/>
                </a:lnTo>
                <a:lnTo>
                  <a:pt x="f28" y="f29"/>
                </a:lnTo>
                <a:lnTo>
                  <a:pt x="f30" y="f31"/>
                </a:lnTo>
                <a:lnTo>
                  <a:pt x="f32" y="f27"/>
                </a:lnTo>
                <a:lnTo>
                  <a:pt x="f33" y="f34"/>
                </a:lnTo>
                <a:lnTo>
                  <a:pt x="f35" y="f36"/>
                </a:lnTo>
                <a:lnTo>
                  <a:pt x="f37" y="f6"/>
                </a:lnTo>
                <a:lnTo>
                  <a:pt x="f38" y="f39"/>
                </a:lnTo>
                <a:lnTo>
                  <a:pt x="f40" y="f41"/>
                </a:lnTo>
                <a:lnTo>
                  <a:pt x="f42" y="f43"/>
                </a:lnTo>
                <a:lnTo>
                  <a:pt x="f5" y="f44"/>
                </a:lnTo>
                <a:lnTo>
                  <a:pt x="f45" y="f46"/>
                </a:lnTo>
                <a:lnTo>
                  <a:pt x="f47" y="f48"/>
                </a:lnTo>
                <a:lnTo>
                  <a:pt x="f49" y="f50"/>
                </a:lnTo>
                <a:lnTo>
                  <a:pt x="f51" y="f52"/>
                </a:lnTo>
                <a:lnTo>
                  <a:pt x="f53" y="f54"/>
                </a:lnTo>
                <a:lnTo>
                  <a:pt x="f55" y="f56"/>
                </a:lnTo>
                <a:close/>
              </a:path>
            </a:pathLst>
          </a:custGeom>
          <a:solidFill>
            <a:srgbClr val="C00000"/>
          </a:solidFill>
          <a:ln w="25402">
            <a:solidFill>
              <a:srgbClr val="000000"/>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solidFill>
                <a:srgbClr val="C00000"/>
              </a:solidFill>
              <a:latin typeface="Calibri"/>
              <a:ea typeface=""/>
              <a:cs typeface=""/>
            </a:endParaRPr>
          </a:p>
        </p:txBody>
      </p:sp>
      <p:sp>
        <p:nvSpPr>
          <p:cNvPr id="11" name="Obdélník 14"/>
          <p:cNvSpPr/>
          <p:nvPr/>
        </p:nvSpPr>
        <p:spPr>
          <a:xfrm rot="20880736">
            <a:off x="7400028" y="6155779"/>
            <a:ext cx="5107023" cy="1043940"/>
          </a:xfrm>
          <a:prstGeom prst="rect">
            <a:avLst/>
          </a:prstGeom>
          <a:noFill/>
          <a:ln>
            <a:noFill/>
            <a:prstDash val="solid"/>
          </a:ln>
        </p:spPr>
        <p:txBody>
          <a:bodyPr vert="horz" wrap="square" lIns="97536" tIns="48768" rIns="97536" bIns="48768" anchor="t" anchorCtr="1" compatLnSpc="1">
            <a:spAutoFit/>
          </a:bodyPr>
          <a:lstStyle/>
          <a:p>
            <a:pPr defTabSz="975390" hangingPunct="1">
              <a:lnSpc>
                <a:spcPct val="80000"/>
              </a:lnSpc>
              <a:defRPr sz="1800" b="0" i="0" u="none" strike="noStrike" kern="0" cap="none" spc="0" baseline="0">
                <a:solidFill>
                  <a:srgbClr val="000000"/>
                </a:solidFill>
                <a:uFillTx/>
              </a:defRPr>
            </a:pPr>
            <a:r>
              <a:rPr lang="cs-CZ" sz="2560" kern="1200">
                <a:solidFill>
                  <a:srgbClr val="FFFFFF"/>
                </a:solidFill>
                <a:latin typeface="Calibri"/>
                <a:ea typeface=""/>
                <a:cs typeface=""/>
              </a:rPr>
              <a:t>realimentace </a:t>
            </a:r>
          </a:p>
          <a:p>
            <a:pPr defTabSz="975390" hangingPunct="1">
              <a:lnSpc>
                <a:spcPct val="80000"/>
              </a:lnSpc>
              <a:defRPr sz="1800" b="0" i="0" u="none" strike="noStrike" kern="0" cap="none" spc="0" baseline="0">
                <a:solidFill>
                  <a:srgbClr val="000000"/>
                </a:solidFill>
                <a:uFillTx/>
              </a:defRPr>
            </a:pPr>
            <a:r>
              <a:rPr lang="cs-CZ" sz="2560" kern="1200">
                <a:solidFill>
                  <a:srgbClr val="FFFFFF"/>
                </a:solidFill>
                <a:latin typeface="Calibri"/>
                <a:ea typeface=""/>
                <a:cs typeface=""/>
              </a:rPr>
              <a:t>bez respektování alergické příčiny </a:t>
            </a:r>
          </a:p>
          <a:p>
            <a:pPr defTabSz="975390" hangingPunct="1">
              <a:lnSpc>
                <a:spcPct val="80000"/>
              </a:lnSpc>
              <a:defRPr sz="1800" b="0" i="0" u="none" strike="noStrike" kern="0" cap="none" spc="0" baseline="0">
                <a:solidFill>
                  <a:srgbClr val="000000"/>
                </a:solidFill>
                <a:uFillTx/>
              </a:defRPr>
            </a:pPr>
            <a:r>
              <a:rPr lang="cs-CZ" sz="2560" kern="1200">
                <a:solidFill>
                  <a:srgbClr val="FFFFFF"/>
                </a:solidFill>
                <a:latin typeface="Calibri"/>
                <a:ea typeface=""/>
                <a:cs typeface=""/>
              </a:rPr>
              <a:t>vede k recidivě</a:t>
            </a:r>
          </a:p>
        </p:txBody>
      </p:sp>
      <p:sp>
        <p:nvSpPr>
          <p:cNvPr id="12" name="Obdélník 12"/>
          <p:cNvSpPr/>
          <p:nvPr/>
        </p:nvSpPr>
        <p:spPr>
          <a:xfrm>
            <a:off x="1026537" y="4627274"/>
            <a:ext cx="4998548" cy="492443"/>
          </a:xfrm>
          <a:prstGeom prst="rect">
            <a:avLst/>
          </a:prstGeom>
          <a:solidFill>
            <a:srgbClr val="8EB4E3"/>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560" kern="1200">
                <a:latin typeface="Calibri"/>
                <a:ea typeface=""/>
                <a:cs typeface=""/>
              </a:rPr>
              <a:t>podíl IgE etiologie – sIgE má význam</a:t>
            </a:r>
            <a:endParaRPr lang="cs-CZ" sz="2560" b="0" kern="1200">
              <a:latin typeface="Calibri"/>
              <a:ea typeface=""/>
              <a:cs typeface=""/>
            </a:endParaRPr>
          </a:p>
        </p:txBody>
      </p:sp>
    </p:spTree>
    <p:extLst>
      <p:ext uri="{BB962C8B-B14F-4D97-AF65-F5344CB8AC3E}">
        <p14:creationId xmlns:p14="http://schemas.microsoft.com/office/powerpoint/2010/main" val="20784272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nbrno.cz\tree\Home\961\My Pictures\milk bottle.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1219200"/>
            <a:ext cx="13004796" cy="7361207"/>
          </a:xfrm>
          <a:prstGeom prst="rect">
            <a:avLst/>
          </a:prstGeom>
          <a:noFill/>
          <a:ln>
            <a:noFill/>
          </a:ln>
        </p:spPr>
      </p:pic>
      <p:sp>
        <p:nvSpPr>
          <p:cNvPr id="3" name="Zástupný symbol pro obsah 2"/>
          <p:cNvSpPr txBox="1">
            <a:spLocks noGrp="1"/>
          </p:cNvSpPr>
          <p:nvPr>
            <p:ph idx="1"/>
          </p:nvPr>
        </p:nvSpPr>
        <p:spPr>
          <a:xfrm>
            <a:off x="1501098" y="3530023"/>
            <a:ext cx="5454700" cy="1369776"/>
          </a:xfrm>
          <a:solidFill>
            <a:srgbClr val="FFFFCC"/>
          </a:solidFill>
          <a:ln w="9528">
            <a:solidFill>
              <a:srgbClr val="000000"/>
            </a:solidFill>
            <a:prstDash val="solid"/>
          </a:ln>
        </p:spPr>
        <p:txBody>
          <a:bodyPr anchorCtr="1">
            <a:normAutofit fontScale="25000" lnSpcReduction="20000"/>
          </a:bodyPr>
          <a:lstStyle/>
          <a:p>
            <a:pPr marL="0" indent="0" algn="ctr">
              <a:buNone/>
            </a:pPr>
            <a:r>
              <a:rPr lang="cs-CZ" sz="2560" b="1"/>
              <a:t>Prospívající kojenci </a:t>
            </a:r>
          </a:p>
          <a:p>
            <a:pPr marL="0" indent="0" algn="ctr">
              <a:buNone/>
            </a:pPr>
            <a:r>
              <a:rPr lang="cs-CZ" sz="2133"/>
              <a:t>60% u kojených, 40% při umělé stravě</a:t>
            </a:r>
          </a:p>
          <a:p>
            <a:pPr marL="0" indent="0" algn="ctr">
              <a:buNone/>
            </a:pPr>
            <a:r>
              <a:rPr lang="cs-CZ" sz="2133"/>
              <a:t> </a:t>
            </a:r>
            <a:r>
              <a:rPr lang="cs-CZ" sz="2133" b="1"/>
              <a:t>BEZ</a:t>
            </a:r>
            <a:r>
              <a:rPr lang="cs-CZ" sz="2133"/>
              <a:t> zvracení, ovlivnění prospívání a růstu</a:t>
            </a:r>
          </a:p>
          <a:p>
            <a:pPr marL="182886" indent="-182886" algn="ctr"/>
            <a:endParaRPr lang="cs-CZ" sz="1920"/>
          </a:p>
          <a:p>
            <a:pPr marL="0" indent="0" algn="ctr">
              <a:buNone/>
            </a:pPr>
            <a:endParaRPr lang="cs-CZ" sz="1920"/>
          </a:p>
        </p:txBody>
      </p:sp>
      <p:sp>
        <p:nvSpPr>
          <p:cNvPr id="4" name="Nadpis 6"/>
          <p:cNvSpPr txBox="1"/>
          <p:nvPr/>
        </p:nvSpPr>
        <p:spPr>
          <a:xfrm>
            <a:off x="2661972" y="2072356"/>
            <a:ext cx="6664908"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kern="1200">
                <a:latin typeface="Calibri"/>
                <a:ea typeface=""/>
                <a:cs typeface=""/>
              </a:rPr>
              <a:t>Alergická proktokolitida</a:t>
            </a:r>
          </a:p>
        </p:txBody>
      </p:sp>
      <p:sp>
        <p:nvSpPr>
          <p:cNvPr id="5" name="TextovéPole 14"/>
          <p:cNvSpPr txBox="1"/>
          <p:nvPr/>
        </p:nvSpPr>
        <p:spPr>
          <a:xfrm>
            <a:off x="357713" y="1574035"/>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non-IgE</a:t>
            </a:r>
          </a:p>
        </p:txBody>
      </p:sp>
      <p:pic>
        <p:nvPicPr>
          <p:cNvPr id="6" name="Picture 2" descr="C:\Users\961\Desktop\Obrázky z PA\nitky krve na stoličce.jp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7995445" y="3564999"/>
            <a:ext cx="4601543" cy="3606276"/>
          </a:xfrm>
          <a:prstGeom prst="rect">
            <a:avLst/>
          </a:prstGeom>
          <a:noFill/>
          <a:ln>
            <a:noFill/>
          </a:ln>
        </p:spPr>
      </p:pic>
      <p:sp>
        <p:nvSpPr>
          <p:cNvPr id="7" name="Obdélník 5"/>
          <p:cNvSpPr/>
          <p:nvPr/>
        </p:nvSpPr>
        <p:spPr>
          <a:xfrm>
            <a:off x="5837090" y="3318779"/>
            <a:ext cx="1894246" cy="492443"/>
          </a:xfrm>
          <a:prstGeom prst="rect">
            <a:avLst/>
          </a:prstGeom>
          <a:solidFill>
            <a:srgbClr val="FFC000"/>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2. - 3. měsíc</a:t>
            </a:r>
          </a:p>
        </p:txBody>
      </p:sp>
      <p:sp>
        <p:nvSpPr>
          <p:cNvPr id="8" name="Obdélník 6"/>
          <p:cNvSpPr/>
          <p:nvPr/>
        </p:nvSpPr>
        <p:spPr>
          <a:xfrm>
            <a:off x="2963885" y="5135885"/>
            <a:ext cx="2698239" cy="492443"/>
          </a:xfrm>
          <a:prstGeom prst="rect">
            <a:avLst/>
          </a:prstGeom>
          <a:solidFill>
            <a:srgbClr val="8EB4E3"/>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560" kern="1200">
                <a:solidFill>
                  <a:srgbClr val="FFFFFF"/>
                </a:solidFill>
                <a:latin typeface="Calibri"/>
                <a:ea typeface=""/>
                <a:cs typeface=""/>
              </a:rPr>
              <a:t>sIgE/SPT negativní </a:t>
            </a:r>
          </a:p>
        </p:txBody>
      </p:sp>
      <p:sp>
        <p:nvSpPr>
          <p:cNvPr id="9" name="Obdélník 7"/>
          <p:cNvSpPr/>
          <p:nvPr/>
        </p:nvSpPr>
        <p:spPr>
          <a:xfrm>
            <a:off x="8464935" y="3567632"/>
            <a:ext cx="3681876" cy="1739643"/>
          </a:xfrm>
          <a:prstGeom prst="rect">
            <a:avLst/>
          </a:prstGeom>
          <a:noFill/>
          <a:ln>
            <a:noFill/>
            <a:prstDash val="solid"/>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nitky krve na normální kojenecké stoličce</a:t>
            </a:r>
          </a:p>
          <a:p>
            <a:pPr defTabSz="975390" hangingPunct="1">
              <a:defRPr sz="1800" b="0" i="0" u="none" strike="noStrike" kern="0" cap="none" spc="0" baseline="0">
                <a:solidFill>
                  <a:srgbClr val="000000"/>
                </a:solidFill>
                <a:uFillTx/>
              </a:defRPr>
            </a:pPr>
            <a:r>
              <a:rPr lang="cs-CZ" sz="2133" kern="1200">
                <a:latin typeface="Calibri"/>
                <a:ea typeface=""/>
                <a:cs typeface=""/>
              </a:rPr>
              <a:t>lehce krví zabarvený hlen ve stolici </a:t>
            </a:r>
          </a:p>
          <a:p>
            <a:pPr defTabSz="975390" hangingPunct="1">
              <a:defRPr sz="1800" b="0" i="0" u="none" strike="noStrike" kern="0" cap="none" spc="0" baseline="0">
                <a:solidFill>
                  <a:srgbClr val="000000"/>
                </a:solidFill>
                <a:uFillTx/>
              </a:defRPr>
            </a:pPr>
            <a:r>
              <a:rPr lang="cs-CZ" sz="2133" kern="1200">
                <a:latin typeface="Calibri"/>
                <a:ea typeface=""/>
                <a:cs typeface=""/>
              </a:rPr>
              <a:t>gelovitá, mazlavá konzistence</a:t>
            </a:r>
          </a:p>
        </p:txBody>
      </p:sp>
      <p:sp>
        <p:nvSpPr>
          <p:cNvPr id="10" name="Obdélník 10"/>
          <p:cNvSpPr/>
          <p:nvPr/>
        </p:nvSpPr>
        <p:spPr>
          <a:xfrm>
            <a:off x="977252" y="7095685"/>
            <a:ext cx="6502403" cy="820674"/>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Fenomén vyhasínání </a:t>
            </a:r>
          </a:p>
          <a:p>
            <a:pPr defTabSz="975390" hangingPunct="1">
              <a:defRPr sz="1800" b="0" i="0" u="none" strike="noStrike" kern="0" cap="none" spc="0" baseline="0">
                <a:solidFill>
                  <a:srgbClr val="000000"/>
                </a:solidFill>
                <a:uFillTx/>
              </a:defRPr>
            </a:pPr>
            <a:r>
              <a:rPr lang="cs-CZ" sz="2133" b="0" kern="1200">
                <a:latin typeface="Calibri"/>
                <a:ea typeface=""/>
                <a:cs typeface=""/>
              </a:rPr>
              <a:t>často zbytečně protrahovaná eliminace nejen KM  </a:t>
            </a:r>
          </a:p>
        </p:txBody>
      </p:sp>
      <p:sp>
        <p:nvSpPr>
          <p:cNvPr id="11" name="Obdélník 12"/>
          <p:cNvSpPr/>
          <p:nvPr/>
        </p:nvSpPr>
        <p:spPr>
          <a:xfrm>
            <a:off x="977252" y="5798504"/>
            <a:ext cx="6502403" cy="1083182"/>
          </a:xfrm>
          <a:prstGeom prst="rect">
            <a:avLst/>
          </a:prstGeom>
          <a:solidFill>
            <a:srgbClr val="9BBB59"/>
          </a:solidFill>
          <a:ln w="9528">
            <a:solidFill>
              <a:srgbClr val="000000"/>
            </a:solidFill>
            <a:prstDash val="solid"/>
            <a:miter/>
          </a:ln>
        </p:spPr>
        <p:txBody>
          <a:bodyPr vert="horz" wrap="square" lIns="97536" tIns="48768" rIns="97536" bIns="48768" anchor="t" anchorCtr="0" compatLnSpc="1">
            <a:spAutoFit/>
          </a:bodyPr>
          <a:lstStyle/>
          <a:p>
            <a:pPr marL="1341162" lvl="2" indent="-365771" algn="l" defTabSz="975390" hangingPunct="1">
              <a:buSzPct val="100000"/>
              <a:buFont typeface="Wingdings" pitchFamily="2"/>
              <a:buChar char="Ø"/>
              <a:defRPr sz="1800" b="0" i="0" u="none" strike="noStrike" kern="0" cap="none" spc="0" baseline="0">
                <a:solidFill>
                  <a:srgbClr val="000000"/>
                </a:solidFill>
                <a:uFillTx/>
              </a:defRPr>
            </a:pPr>
            <a:r>
              <a:rPr lang="cs-CZ" sz="2133" b="0" kern="1200">
                <a:latin typeface="Calibri"/>
                <a:ea typeface=""/>
                <a:cs typeface=""/>
              </a:rPr>
              <a:t>eliminace KM kojící matkou</a:t>
            </a:r>
          </a:p>
          <a:p>
            <a:pPr marL="1341162" lvl="2" indent="-365771" algn="l" defTabSz="975390" hangingPunct="1">
              <a:buSzPct val="100000"/>
              <a:buFont typeface="Wingdings" pitchFamily="2"/>
              <a:buChar char="Ø"/>
              <a:defRPr sz="1800" b="0" i="0" u="none" strike="noStrike" kern="0" cap="none" spc="0" baseline="0">
                <a:solidFill>
                  <a:srgbClr val="000000"/>
                </a:solidFill>
                <a:uFillTx/>
              </a:defRPr>
            </a:pPr>
            <a:r>
              <a:rPr lang="cs-CZ" sz="2133" b="0" kern="1200">
                <a:latin typeface="Calibri"/>
                <a:ea typeface=""/>
                <a:cs typeface=""/>
              </a:rPr>
              <a:t>u nekojeného eHF (účinek ve více než 80%) nebo AAF</a:t>
            </a:r>
          </a:p>
        </p:txBody>
      </p:sp>
      <p:sp>
        <p:nvSpPr>
          <p:cNvPr id="12" name="Vývojový diagram: vyjmutí 12"/>
          <p:cNvSpPr/>
          <p:nvPr/>
        </p:nvSpPr>
        <p:spPr>
          <a:xfrm rot="16200004">
            <a:off x="1225456" y="5911320"/>
            <a:ext cx="551293" cy="510083"/>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6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31" r="f30" b="f29"/>
            <a:pathLst>
              <a:path w="2" h="2">
                <a:moveTo>
                  <a:pt x="f5" y="f6"/>
                </a:moveTo>
                <a:lnTo>
                  <a:pt x="f7" y="f5"/>
                </a:lnTo>
                <a:lnTo>
                  <a:pt x="f6" y="f6"/>
                </a:lnTo>
                <a:close/>
              </a:path>
            </a:pathLst>
          </a:custGeom>
          <a:solidFill>
            <a:srgbClr val="000000"/>
          </a:solidFill>
          <a:ln w="12701">
            <a:solidFill>
              <a:srgbClr val="70AD47"/>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solidFill>
                <a:srgbClr val="FFFFFF"/>
              </a:solidFill>
              <a:latin typeface="Calibri"/>
              <a:ea typeface=""/>
              <a:cs typeface=""/>
            </a:endParaRPr>
          </a:p>
        </p:txBody>
      </p:sp>
    </p:spTree>
    <p:extLst>
      <p:ext uri="{BB962C8B-B14F-4D97-AF65-F5344CB8AC3E}">
        <p14:creationId xmlns:p14="http://schemas.microsoft.com/office/powerpoint/2010/main" val="134537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 y="1122679"/>
            <a:ext cx="13006815" cy="7411722"/>
          </a:xfrm>
          <a:prstGeom prst="rect">
            <a:avLst/>
          </a:prstGeom>
          <a:noFill/>
          <a:ln>
            <a:noFill/>
          </a:ln>
        </p:spPr>
      </p:pic>
      <p:sp>
        <p:nvSpPr>
          <p:cNvPr id="4" name="Nadpis 1"/>
          <p:cNvSpPr txBox="1"/>
          <p:nvPr/>
        </p:nvSpPr>
        <p:spPr>
          <a:xfrm>
            <a:off x="896101" y="1650845"/>
            <a:ext cx="11216640" cy="1152124"/>
          </a:xfrm>
          <a:prstGeom prst="rect">
            <a:avLst/>
          </a:prstGeom>
          <a:solidFill>
            <a:srgbClr val="FFFFFF"/>
          </a:solidFill>
          <a:ln w="9528">
            <a:solidFill>
              <a:srgbClr val="4F81BD"/>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5760">
                <a:solidFill>
                  <a:srgbClr val="376092"/>
                </a:solidFill>
                <a:latin typeface="Calibri"/>
                <a:ea typeface=""/>
                <a:cs typeface=""/>
              </a:rPr>
              <a:t>Diagnostika potravinové alergie</a:t>
            </a:r>
            <a:endParaRPr lang="cs-CZ" sz="5760" kern="1200">
              <a:solidFill>
                <a:srgbClr val="376092"/>
              </a:solidFill>
              <a:latin typeface="Calibri"/>
              <a:ea typeface=""/>
              <a:cs typeface=""/>
            </a:endParaRPr>
          </a:p>
        </p:txBody>
      </p:sp>
      <p:sp>
        <p:nvSpPr>
          <p:cNvPr id="5" name="Obdélník 9"/>
          <p:cNvSpPr/>
          <p:nvPr/>
        </p:nvSpPr>
        <p:spPr>
          <a:xfrm>
            <a:off x="896101" y="4028324"/>
            <a:ext cx="7385698" cy="3775008"/>
          </a:xfrm>
          <a:prstGeom prst="rect">
            <a:avLst/>
          </a:prstGeom>
          <a:solidFill>
            <a:srgbClr val="FFFFCC"/>
          </a:solidFill>
          <a:ln w="38103">
            <a:solidFill>
              <a:srgbClr val="1F497D"/>
            </a:solidFill>
            <a:prstDash val="solid"/>
            <a:miter/>
          </a:ln>
        </p:spPr>
        <p:txBody>
          <a:bodyPr vert="horz" wrap="square" lIns="97536" tIns="48768" rIns="97536" bIns="48768" anchor="t" anchorCtr="0" compatLnSpc="1">
            <a:spAutoFit/>
          </a:bodyPr>
          <a:lstStyle/>
          <a:p>
            <a:pPr marL="487695" indent="-487695" algn="l" defTabSz="975390" hangingPunct="1">
              <a:lnSpc>
                <a:spcPct val="150000"/>
              </a:lnSpc>
              <a:buSzPct val="100000"/>
              <a:buFont typeface="Wingdings" pitchFamily="2"/>
              <a:buChar char="ü"/>
              <a:defRPr sz="1800" b="0" i="0" u="none" strike="noStrike" kern="0" cap="none" spc="0" baseline="0">
                <a:solidFill>
                  <a:srgbClr val="000000"/>
                </a:solidFill>
                <a:uFillTx/>
              </a:defRPr>
            </a:pPr>
            <a:r>
              <a:rPr lang="cs-CZ" sz="3413" kern="1200">
                <a:latin typeface="Calibri"/>
                <a:ea typeface=""/>
                <a:cs typeface=""/>
              </a:rPr>
              <a:t>Specifické IgE</a:t>
            </a:r>
            <a:r>
              <a:rPr lang="cs-CZ" sz="3413">
                <a:latin typeface="Calibri"/>
                <a:ea typeface=""/>
                <a:cs typeface=""/>
              </a:rPr>
              <a:t> (</a:t>
            </a:r>
            <a:r>
              <a:rPr lang="cs-CZ" sz="3413" kern="1200">
                <a:latin typeface="Calibri"/>
                <a:ea typeface=""/>
                <a:cs typeface=""/>
              </a:rPr>
              <a:t>komponentové sIgE) </a:t>
            </a:r>
          </a:p>
          <a:p>
            <a:pPr marL="487695" indent="-487695" algn="l" defTabSz="975390" hangingPunct="1">
              <a:lnSpc>
                <a:spcPct val="150000"/>
              </a:lnSpc>
              <a:buSzPct val="100000"/>
              <a:buFont typeface="Wingdings" pitchFamily="2"/>
              <a:buChar char="ü"/>
              <a:defRPr sz="1800" b="0" i="0" u="none" strike="noStrike" kern="0" cap="none" spc="0" baseline="0">
                <a:solidFill>
                  <a:srgbClr val="000000"/>
                </a:solidFill>
                <a:uFillTx/>
              </a:defRPr>
            </a:pPr>
            <a:r>
              <a:rPr lang="cs-CZ" sz="3413" kern="1200">
                <a:latin typeface="Calibri"/>
                <a:ea typeface=""/>
                <a:cs typeface=""/>
              </a:rPr>
              <a:t>Kožní prick testy (SPT)</a:t>
            </a:r>
          </a:p>
          <a:p>
            <a:pPr marL="487695" indent="-487695" algn="l" defTabSz="975390" hangingPunct="1">
              <a:lnSpc>
                <a:spcPct val="200000"/>
              </a:lnSpc>
              <a:buSzPct val="100000"/>
              <a:buFont typeface="Wingdings" pitchFamily="2"/>
              <a:buChar char="ü"/>
              <a:defRPr sz="1800" b="0" i="0" u="none" strike="noStrike" kern="0" cap="none" spc="0" baseline="0">
                <a:solidFill>
                  <a:srgbClr val="000000"/>
                </a:solidFill>
                <a:uFillTx/>
              </a:defRPr>
            </a:pPr>
            <a:r>
              <a:rPr lang="cs-CZ" sz="3413" kern="1200">
                <a:latin typeface="Calibri"/>
                <a:ea typeface=""/>
                <a:cs typeface=""/>
              </a:rPr>
              <a:t>Epikutánní náplasťové testy (APT)</a:t>
            </a:r>
          </a:p>
          <a:p>
            <a:pPr marL="487695" indent="-487695" algn="l" defTabSz="975390" hangingPunct="1">
              <a:lnSpc>
                <a:spcPct val="200000"/>
              </a:lnSpc>
              <a:buSzPct val="100000"/>
              <a:buFont typeface="Wingdings" pitchFamily="2"/>
              <a:buChar char="ü"/>
              <a:defRPr sz="1800" b="0" i="0" u="none" strike="noStrike" kern="0" cap="none" spc="0" baseline="0">
                <a:solidFill>
                  <a:srgbClr val="000000"/>
                </a:solidFill>
                <a:uFillTx/>
              </a:defRPr>
            </a:pPr>
            <a:r>
              <a:rPr lang="cs-CZ" sz="3413" kern="1200">
                <a:latin typeface="Calibri"/>
                <a:ea typeface=""/>
                <a:cs typeface=""/>
              </a:rPr>
              <a:t>Eliminačně-expoziční testy</a:t>
            </a:r>
          </a:p>
        </p:txBody>
      </p:sp>
      <p:sp>
        <p:nvSpPr>
          <p:cNvPr id="6" name="Obdélník 6"/>
          <p:cNvSpPr/>
          <p:nvPr/>
        </p:nvSpPr>
        <p:spPr>
          <a:xfrm rot="2201464">
            <a:off x="7174716" y="3688662"/>
            <a:ext cx="5263179" cy="1871282"/>
          </a:xfrm>
          <a:prstGeom prst="rect">
            <a:avLst/>
          </a:prstGeom>
          <a:solidFill>
            <a:srgbClr val="C0504D"/>
          </a:solidFill>
          <a:ln w="9528">
            <a:solidFill>
              <a:srgbClr val="000000"/>
            </a:solidFill>
            <a:prstDash val="solid"/>
            <a:miter/>
          </a:ln>
        </p:spPr>
        <p:txBody>
          <a:bodyPr vert="horz" wrap="square" lIns="97536" tIns="48768" rIns="97536" bIns="48768" anchor="t" anchorCtr="1" compatLnSpc="1">
            <a:spAutoFit/>
          </a:bodyPr>
          <a:lstStyle/>
          <a:p>
            <a:pPr defTabSz="975390" hangingPunct="1">
              <a:lnSpc>
                <a:spcPct val="150000"/>
              </a:lnSpc>
              <a:defRPr sz="1800" b="0" i="0" u="none" strike="noStrike" kern="0" cap="none" spc="0" baseline="0">
                <a:solidFill>
                  <a:srgbClr val="000000"/>
                </a:solidFill>
                <a:uFillTx/>
              </a:defRPr>
            </a:pPr>
            <a:r>
              <a:rPr lang="cs-CZ" sz="3840" kern="1200">
                <a:latin typeface="Calibri"/>
                <a:ea typeface=""/>
                <a:cs typeface=""/>
              </a:rPr>
              <a:t>Problematika hodnocení výsledků</a:t>
            </a:r>
          </a:p>
        </p:txBody>
      </p:sp>
      <p:sp>
        <p:nvSpPr>
          <p:cNvPr id="7" name="TextovéPole 12"/>
          <p:cNvSpPr txBox="1"/>
          <p:nvPr/>
        </p:nvSpPr>
        <p:spPr>
          <a:xfrm>
            <a:off x="646741" y="3832736"/>
            <a:ext cx="844506" cy="492443"/>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IgE</a:t>
            </a:r>
            <a:endParaRPr lang="cs-CZ" sz="2987" kern="1200">
              <a:latin typeface="Calibri"/>
              <a:ea typeface=""/>
              <a:cs typeface=""/>
            </a:endParaRPr>
          </a:p>
        </p:txBody>
      </p:sp>
      <p:sp>
        <p:nvSpPr>
          <p:cNvPr id="8" name="TextovéPole 16"/>
          <p:cNvSpPr txBox="1"/>
          <p:nvPr/>
        </p:nvSpPr>
        <p:spPr>
          <a:xfrm>
            <a:off x="646742" y="5537558"/>
            <a:ext cx="1536172" cy="492443"/>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non-IgE</a:t>
            </a:r>
            <a:endParaRPr lang="cs-CZ" sz="2987" kern="1200">
              <a:latin typeface="Calibri"/>
              <a:ea typeface=""/>
              <a:cs typeface=""/>
            </a:endParaRPr>
          </a:p>
        </p:txBody>
      </p:sp>
      <p:sp>
        <p:nvSpPr>
          <p:cNvPr id="9" name="TextovéPole 16"/>
          <p:cNvSpPr txBox="1"/>
          <p:nvPr/>
        </p:nvSpPr>
        <p:spPr>
          <a:xfrm>
            <a:off x="646742" y="6584694"/>
            <a:ext cx="2079828" cy="492443"/>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IgE/non-IgE</a:t>
            </a:r>
            <a:endParaRPr lang="cs-CZ" sz="2987" kern="1200">
              <a:latin typeface="Calibri"/>
              <a:ea typeface=""/>
              <a:cs typeface=""/>
            </a:endParaRPr>
          </a:p>
        </p:txBody>
      </p:sp>
      <p:sp>
        <p:nvSpPr>
          <p:cNvPr id="10" name="Pěticípá hvězda 7"/>
          <p:cNvSpPr/>
          <p:nvPr/>
        </p:nvSpPr>
        <p:spPr>
          <a:xfrm>
            <a:off x="8047051" y="4498380"/>
            <a:ext cx="4830460" cy="3896221"/>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9098"/>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FBF131"/>
          </a:solidFill>
          <a:ln w="25402">
            <a:solidFill>
              <a:srgbClr val="385D8A"/>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2133" kern="1200">
              <a:latin typeface="Calibri"/>
              <a:ea typeface=""/>
              <a:cs typeface=""/>
            </a:endParaRPr>
          </a:p>
        </p:txBody>
      </p:sp>
      <p:sp>
        <p:nvSpPr>
          <p:cNvPr id="11" name="Obdélník 10"/>
          <p:cNvSpPr/>
          <p:nvPr/>
        </p:nvSpPr>
        <p:spPr>
          <a:xfrm>
            <a:off x="9190700" y="6028924"/>
            <a:ext cx="2704332" cy="1280351"/>
          </a:xfrm>
          <a:prstGeom prst="rect">
            <a:avLst/>
          </a:prstGeom>
          <a:noFill/>
          <a:ln>
            <a:noFill/>
            <a:prstDash val="solid"/>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1920">
                <a:latin typeface="Calibri"/>
                <a:ea typeface=""/>
                <a:cs typeface=""/>
              </a:rPr>
              <a:t>Dvojitě zaslepená placebem kontrolovaná expozice </a:t>
            </a:r>
          </a:p>
          <a:p>
            <a:pPr defTabSz="975390" hangingPunct="1">
              <a:defRPr sz="1800" b="0" i="0" u="none" strike="noStrike" kern="0" cap="none" spc="0" baseline="0">
                <a:solidFill>
                  <a:srgbClr val="000000"/>
                </a:solidFill>
                <a:uFillTx/>
              </a:defRPr>
            </a:pPr>
            <a:r>
              <a:rPr lang="cs-CZ" sz="1920">
                <a:latin typeface="Calibri"/>
                <a:ea typeface=""/>
                <a:cs typeface=""/>
              </a:rPr>
              <a:t>DBPCFC</a:t>
            </a:r>
          </a:p>
        </p:txBody>
      </p:sp>
    </p:spTree>
    <p:extLst>
      <p:ext uri="{BB962C8B-B14F-4D97-AF65-F5344CB8AC3E}">
        <p14:creationId xmlns:p14="http://schemas.microsoft.com/office/powerpoint/2010/main" val="50358781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 y="1122679"/>
            <a:ext cx="13006815" cy="7411722"/>
          </a:xfrm>
          <a:prstGeom prst="rect">
            <a:avLst/>
          </a:prstGeom>
          <a:noFill/>
          <a:ln>
            <a:noFill/>
          </a:ln>
        </p:spPr>
      </p:pic>
      <p:pic>
        <p:nvPicPr>
          <p:cNvPr id="4" name="Obrázek 2">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357635" y="1362256"/>
            <a:ext cx="12341551" cy="4954829"/>
          </a:xfrm>
          <a:prstGeom prst="rect">
            <a:avLst/>
          </a:prstGeom>
          <a:noFill/>
          <a:ln>
            <a:noFill/>
          </a:ln>
        </p:spPr>
      </p:pic>
      <p:sp>
        <p:nvSpPr>
          <p:cNvPr id="5" name="Obdélník 11"/>
          <p:cNvSpPr/>
          <p:nvPr/>
        </p:nvSpPr>
        <p:spPr>
          <a:xfrm>
            <a:off x="504164" y="6473981"/>
            <a:ext cx="11998478" cy="1477520"/>
          </a:xfrm>
          <a:prstGeom prst="rect">
            <a:avLst/>
          </a:prstGeom>
          <a:solidFill>
            <a:srgbClr val="F2DCDB"/>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987" kern="1200">
                <a:latin typeface="Calibri"/>
                <a:ea typeface=""/>
                <a:cs typeface=""/>
              </a:rPr>
              <a:t>„95 % PPV“ </a:t>
            </a:r>
          </a:p>
          <a:p>
            <a:pPr defTabSz="975390" hangingPunct="1">
              <a:defRPr sz="1800" b="0" i="0" u="none" strike="noStrike" kern="0" cap="none" spc="0" baseline="0">
                <a:solidFill>
                  <a:srgbClr val="000000"/>
                </a:solidFill>
                <a:uFillTx/>
              </a:defRPr>
            </a:pPr>
            <a:r>
              <a:rPr lang="cs-CZ" sz="2987" b="0" kern="1200">
                <a:latin typeface="Calibri"/>
                <a:ea typeface=""/>
                <a:cs typeface=""/>
              </a:rPr>
              <a:t>= hladiny sIgE, při kterých bude pacient s 95 % pravděpodobností klinicky reagovat ve smyslu alergie na daný potravinový alergen </a:t>
            </a:r>
          </a:p>
        </p:txBody>
      </p:sp>
      <p:sp>
        <p:nvSpPr>
          <p:cNvPr id="6" name="Obdélník 6"/>
          <p:cNvSpPr/>
          <p:nvPr/>
        </p:nvSpPr>
        <p:spPr>
          <a:xfrm>
            <a:off x="8656300" y="6182543"/>
            <a:ext cx="4032707" cy="558166"/>
          </a:xfrm>
          <a:prstGeom prst="rect">
            <a:avLst/>
          </a:prstGeom>
          <a:solidFill>
            <a:srgbClr val="DCE6F2"/>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987" b="0" kern="1200">
                <a:latin typeface="Calibri"/>
                <a:ea typeface=""/>
                <a:cs typeface=""/>
              </a:rPr>
              <a:t>Ryby 20 kU/l (100% PPV)</a:t>
            </a:r>
          </a:p>
        </p:txBody>
      </p:sp>
    </p:spTree>
    <p:extLst>
      <p:ext uri="{BB962C8B-B14F-4D97-AF65-F5344CB8AC3E}">
        <p14:creationId xmlns:p14="http://schemas.microsoft.com/office/powerpoint/2010/main" val="79629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sz="half" idx="1"/>
          </p:nvPr>
        </p:nvSpPr>
        <p:spPr/>
        <p:txBody>
          <a:bodyPr/>
          <a:lstStyle/>
          <a:p>
            <a:endParaRPr lang="cs-CZ"/>
          </a:p>
        </p:txBody>
      </p:sp>
      <p:sp>
        <p:nvSpPr>
          <p:cNvPr id="3" name="Nadpis 2"/>
          <p:cNvSpPr>
            <a:spLocks noGrp="1"/>
          </p:cNvSpPr>
          <p:nvPr>
            <p:ph type="title"/>
          </p:nvPr>
        </p:nvSpPr>
        <p:spPr/>
        <p:txBody>
          <a:bodyPr>
            <a:normAutofit fontScale="90000"/>
          </a:bodyPr>
          <a:lstStyle/>
          <a:p>
            <a:r>
              <a:rPr lang="cs-CZ" b="1" kern="1200" dirty="0">
                <a:solidFill>
                  <a:srgbClr val="002060"/>
                </a:solidFill>
                <a:latin typeface="Calibri"/>
                <a:ea typeface=""/>
                <a:cs typeface=""/>
              </a:rPr>
              <a:t>Atopický pochod</a:t>
            </a:r>
            <a:r>
              <a:rPr lang="cs-CZ" sz="6000" b="1" kern="1200" dirty="0">
                <a:solidFill>
                  <a:srgbClr val="002060"/>
                </a:solidFill>
                <a:latin typeface="Calibri"/>
                <a:ea typeface=""/>
                <a:cs typeface=""/>
              </a:rPr>
              <a:t/>
            </a:r>
            <a:br>
              <a:rPr lang="cs-CZ" sz="6000" b="1" kern="1200" dirty="0">
                <a:solidFill>
                  <a:srgbClr val="002060"/>
                </a:solidFill>
                <a:latin typeface="Calibri"/>
                <a:ea typeface=""/>
                <a:cs typeface=""/>
              </a:rPr>
            </a:br>
            <a:endParaRPr lang="cs-CZ" b="1" dirty="0">
              <a:solidFill>
                <a:srgbClr val="002060"/>
              </a:solidFill>
            </a:endParaRPr>
          </a:p>
        </p:txBody>
      </p:sp>
      <p:pic>
        <p:nvPicPr>
          <p:cNvPr id="6" name="Obrázek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19270" y="1608671"/>
            <a:ext cx="11541503" cy="6673657"/>
          </a:xfrm>
          <a:prstGeom prst="rect">
            <a:avLst/>
          </a:prstGeom>
          <a:noFill/>
          <a:ln>
            <a:noFill/>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5">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3"/>
          <a:stretch>
            <a:fillRect/>
          </a:stretch>
        </p:blipFill>
        <p:spPr>
          <a:xfrm>
            <a:off x="0" y="1113179"/>
            <a:ext cx="13004796" cy="7456148"/>
          </a:xfrm>
        </p:spPr>
      </p:pic>
      <p:sp>
        <p:nvSpPr>
          <p:cNvPr id="3" name="Obdélník 6"/>
          <p:cNvSpPr/>
          <p:nvPr/>
        </p:nvSpPr>
        <p:spPr>
          <a:xfrm>
            <a:off x="-89411" y="8210922"/>
            <a:ext cx="13232387" cy="393954"/>
          </a:xfrm>
          <a:prstGeom prst="rect">
            <a:avLst/>
          </a:prstGeom>
          <a:noFill/>
          <a:ln>
            <a:noFill/>
            <a:prstDash val="solid"/>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1920" b="0" kern="1200">
                <a:latin typeface="Calibri"/>
                <a:ea typeface=""/>
                <a:cs typeface=""/>
              </a:rPr>
              <a:t>Modifikovaně dle Isolauri E. Dětská alergologie, Petrů V., Fuchs M. MF 2012. Potravinová alergie a intolerance. Fuchs M. et al. 2016.</a:t>
            </a:r>
          </a:p>
        </p:txBody>
      </p:sp>
    </p:spTree>
    <p:extLst>
      <p:ext uri="{BB962C8B-B14F-4D97-AF65-F5344CB8AC3E}">
        <p14:creationId xmlns:p14="http://schemas.microsoft.com/office/powerpoint/2010/main" val="255036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83444\Desktop\milk.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1189988"/>
            <a:ext cx="13004796" cy="7458812"/>
          </a:xfrm>
          <a:prstGeom prst="rect">
            <a:avLst/>
          </a:prstGeom>
          <a:noFill/>
          <a:ln>
            <a:noFill/>
          </a:ln>
        </p:spPr>
      </p:pic>
      <p:sp>
        <p:nvSpPr>
          <p:cNvPr id="3" name="Nadpis 1"/>
          <p:cNvSpPr txBox="1">
            <a:spLocks noGrp="1"/>
          </p:cNvSpPr>
          <p:nvPr>
            <p:ph type="title"/>
          </p:nvPr>
        </p:nvSpPr>
        <p:spPr>
          <a:solidFill>
            <a:srgbClr val="31859C"/>
          </a:solidFill>
          <a:ln w="19046">
            <a:solidFill>
              <a:srgbClr val="000000"/>
            </a:solidFill>
            <a:prstDash val="solid"/>
          </a:ln>
        </p:spPr>
        <p:txBody>
          <a:bodyPr anchorCtr="1"/>
          <a:lstStyle/>
          <a:p>
            <a:pPr lvl="0" algn="ctr"/>
            <a:r>
              <a:rPr lang="cs-CZ" sz="5120">
                <a:solidFill>
                  <a:srgbClr val="FFFFFF"/>
                </a:solidFill>
                <a:latin typeface="Calibri" pitchFamily="34"/>
              </a:rPr>
              <a:t>Alergie na bílkoviny kravského mléka</a:t>
            </a:r>
          </a:p>
        </p:txBody>
      </p:sp>
      <p:sp>
        <p:nvSpPr>
          <p:cNvPr id="4" name="Zástupný symbol pro obsah 2"/>
          <p:cNvSpPr txBox="1">
            <a:spLocks noGrp="1"/>
          </p:cNvSpPr>
          <p:nvPr>
            <p:ph idx="1"/>
          </p:nvPr>
        </p:nvSpPr>
        <p:spPr>
          <a:xfrm>
            <a:off x="894072" y="3263817"/>
            <a:ext cx="8919657" cy="490108"/>
          </a:xfrm>
          <a:solidFill>
            <a:srgbClr val="DBEEF4"/>
          </a:solidFill>
          <a:ln w="9528">
            <a:solidFill>
              <a:srgbClr val="000000"/>
            </a:solidFill>
            <a:prstDash val="solid"/>
          </a:ln>
        </p:spPr>
        <p:txBody>
          <a:bodyPr anchorCtr="1">
            <a:normAutofit fontScale="85000" lnSpcReduction="10000"/>
          </a:bodyPr>
          <a:lstStyle/>
          <a:p>
            <a:pPr marL="0" indent="0" algn="ctr">
              <a:buNone/>
            </a:pPr>
            <a:r>
              <a:rPr lang="cs-CZ" sz="2560" b="1"/>
              <a:t>V 80 % vznik do 4 měsíců, téměř 95 % do konce 1. roku života</a:t>
            </a:r>
          </a:p>
        </p:txBody>
      </p:sp>
      <p:sp>
        <p:nvSpPr>
          <p:cNvPr id="5" name="Obdélník 3"/>
          <p:cNvSpPr/>
          <p:nvPr/>
        </p:nvSpPr>
        <p:spPr>
          <a:xfrm>
            <a:off x="9480704" y="3989505"/>
            <a:ext cx="3225954" cy="754950"/>
          </a:xfrm>
          <a:prstGeom prst="rect">
            <a:avLst/>
          </a:prstGeom>
          <a:solidFill>
            <a:srgbClr val="FFFF99"/>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do 1 roku života 2-5 % dětí</a:t>
            </a:r>
          </a:p>
          <a:p>
            <a:pPr defTabSz="975390" hangingPunct="1">
              <a:defRPr sz="1800" b="0" i="0" u="none" strike="noStrike" kern="0" cap="none" spc="0" baseline="0">
                <a:solidFill>
                  <a:srgbClr val="000000"/>
                </a:solidFill>
                <a:uFillTx/>
              </a:defRPr>
            </a:pPr>
            <a:r>
              <a:rPr lang="cs-CZ" sz="2133" kern="1200">
                <a:latin typeface="Calibri"/>
                <a:ea typeface=""/>
                <a:cs typeface=""/>
              </a:rPr>
              <a:t>v dospělosti 0,1-0,15 % </a:t>
            </a:r>
          </a:p>
        </p:txBody>
      </p:sp>
      <p:sp>
        <p:nvSpPr>
          <p:cNvPr id="6" name="Obdélník 4"/>
          <p:cNvSpPr/>
          <p:nvPr/>
        </p:nvSpPr>
        <p:spPr>
          <a:xfrm>
            <a:off x="9480704" y="5354452"/>
            <a:ext cx="3225954" cy="1739643"/>
          </a:xfrm>
          <a:prstGeom prst="rect">
            <a:avLst/>
          </a:prstGeom>
          <a:solidFill>
            <a:srgbClr val="FFFF99"/>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b="0" kern="1200">
                <a:latin typeface="Calibri"/>
                <a:ea typeface=""/>
                <a:cs typeface=""/>
              </a:rPr>
              <a:t>50 % vyhasíná do 1 roku věku</a:t>
            </a:r>
          </a:p>
          <a:p>
            <a:pPr defTabSz="975390" hangingPunct="1">
              <a:defRPr sz="1800" b="0" i="0" u="none" strike="noStrike" kern="0" cap="none" spc="0" baseline="0">
                <a:solidFill>
                  <a:srgbClr val="000000"/>
                </a:solidFill>
                <a:uFillTx/>
              </a:defRPr>
            </a:pPr>
            <a:r>
              <a:rPr lang="cs-CZ" sz="2133" b="0" kern="1200">
                <a:latin typeface="Calibri"/>
                <a:ea typeface=""/>
                <a:cs typeface=""/>
              </a:rPr>
              <a:t>70 % do 2 let</a:t>
            </a:r>
          </a:p>
          <a:p>
            <a:pPr defTabSz="975390" hangingPunct="1">
              <a:defRPr sz="1800" b="0" i="0" u="none" strike="noStrike" kern="0" cap="none" spc="0" baseline="0">
                <a:solidFill>
                  <a:srgbClr val="000000"/>
                </a:solidFill>
                <a:uFillTx/>
              </a:defRPr>
            </a:pPr>
            <a:r>
              <a:rPr lang="cs-CZ" sz="2133" b="0" kern="1200">
                <a:latin typeface="Calibri"/>
                <a:ea typeface=""/>
                <a:cs typeface=""/>
              </a:rPr>
              <a:t>90 % do 3 let</a:t>
            </a:r>
          </a:p>
          <a:p>
            <a:pPr defTabSz="975390" hangingPunct="1">
              <a:defRPr sz="1800" b="0" i="0" u="none" strike="noStrike" kern="0" cap="none" spc="0" baseline="0">
                <a:solidFill>
                  <a:srgbClr val="000000"/>
                </a:solidFill>
                <a:uFillTx/>
              </a:defRPr>
            </a:pPr>
            <a:r>
              <a:rPr lang="cs-CZ" sz="2133" b="0" kern="1200">
                <a:latin typeface="Calibri"/>
                <a:ea typeface=""/>
                <a:cs typeface=""/>
              </a:rPr>
              <a:t>97% do 15 let</a:t>
            </a:r>
          </a:p>
        </p:txBody>
      </p:sp>
      <p:sp>
        <p:nvSpPr>
          <p:cNvPr id="7" name="Obdélník 6"/>
          <p:cNvSpPr/>
          <p:nvPr/>
        </p:nvSpPr>
        <p:spPr>
          <a:xfrm>
            <a:off x="10808091" y="3562717"/>
            <a:ext cx="1898567" cy="426720"/>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Prevalence</a:t>
            </a:r>
          </a:p>
        </p:txBody>
      </p:sp>
      <p:sp>
        <p:nvSpPr>
          <p:cNvPr id="8" name="Obdélník 8"/>
          <p:cNvSpPr/>
          <p:nvPr/>
        </p:nvSpPr>
        <p:spPr>
          <a:xfrm>
            <a:off x="10813143" y="4927664"/>
            <a:ext cx="1898567" cy="426720"/>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Prognóza</a:t>
            </a:r>
          </a:p>
        </p:txBody>
      </p:sp>
      <p:sp>
        <p:nvSpPr>
          <p:cNvPr id="9" name="Zástupný symbol pro obsah 2"/>
          <p:cNvSpPr txBox="1"/>
          <p:nvPr/>
        </p:nvSpPr>
        <p:spPr>
          <a:xfrm>
            <a:off x="894072" y="3989506"/>
            <a:ext cx="8219817" cy="2645302"/>
          </a:xfrm>
          <a:prstGeom prst="rect">
            <a:avLst/>
          </a:prstGeom>
          <a:solidFill>
            <a:srgbClr val="DBEEF4"/>
          </a:solidFill>
          <a:ln w="9528">
            <a:solidFill>
              <a:srgbClr val="000000"/>
            </a:solidFill>
            <a:prstDash val="solid"/>
            <a:miter/>
          </a:ln>
        </p:spPr>
        <p:txBody>
          <a:bodyPr vert="horz" wrap="square" lIns="97536" tIns="48768" rIns="97536" bIns="48768" anchor="t" anchorCtr="0" compatLnSpc="1">
            <a:noAutofit/>
          </a:bodyPr>
          <a:lstStyle/>
          <a:p>
            <a:pPr algn="l" defTabSz="975390" hangingPunct="1">
              <a:lnSpc>
                <a:spcPct val="90000"/>
              </a:lnSpc>
              <a:spcBef>
                <a:spcPts val="1067"/>
              </a:spcBef>
              <a:defRPr sz="1800" b="0" i="0" u="none" strike="noStrike" kern="0" cap="none" spc="0" baseline="0">
                <a:solidFill>
                  <a:srgbClr val="000000"/>
                </a:solidFill>
                <a:uFillTx/>
              </a:defRPr>
            </a:pPr>
            <a:r>
              <a:rPr lang="cs-CZ" sz="2133" kern="1200">
                <a:latin typeface="Calibri"/>
                <a:ea typeface=""/>
                <a:cs typeface=""/>
              </a:rPr>
              <a:t>Bílkoviny kravského mléka </a:t>
            </a:r>
            <a:r>
              <a:rPr lang="cs-CZ" sz="2133" b="0" kern="1200">
                <a:latin typeface="Calibri"/>
                <a:ea typeface=""/>
                <a:cs typeface=""/>
              </a:rPr>
              <a:t>- více než 10 s imunogenním potenciálem</a:t>
            </a:r>
          </a:p>
          <a:p>
            <a:pPr marL="731543" lvl="1" indent="-243848" algn="l" defTabSz="975390" hangingPunct="1">
              <a:lnSpc>
                <a:spcPct val="90000"/>
              </a:lnSpc>
              <a:spcBef>
                <a:spcPts val="533"/>
              </a:spcBef>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z mléčné žlázy:</a:t>
            </a:r>
          </a:p>
          <a:p>
            <a:pPr marL="1219238" lvl="2" indent="-243848" algn="l" defTabSz="975390" hangingPunct="1">
              <a:lnSpc>
                <a:spcPct val="90000"/>
              </a:lnSpc>
              <a:spcBef>
                <a:spcPts val="533"/>
              </a:spcBef>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Bílkoviny syrovátky  - </a:t>
            </a:r>
            <a:r>
              <a:rPr lang="el-GR" sz="2133" kern="1200">
                <a:latin typeface="Calibri"/>
                <a:ea typeface=""/>
                <a:cs typeface=""/>
              </a:rPr>
              <a:t>α</a:t>
            </a:r>
            <a:r>
              <a:rPr lang="cs-CZ" sz="2133" kern="1200">
                <a:latin typeface="Calibri"/>
                <a:ea typeface=""/>
                <a:cs typeface=""/>
              </a:rPr>
              <a:t>-laktalbumin, </a:t>
            </a:r>
            <a:r>
              <a:rPr lang="el-GR" sz="2133">
                <a:latin typeface="Calibri"/>
                <a:ea typeface=""/>
                <a:cs typeface=""/>
              </a:rPr>
              <a:t>β</a:t>
            </a:r>
            <a:r>
              <a:rPr lang="cs-CZ" sz="2133" kern="1200">
                <a:latin typeface="Calibri"/>
                <a:ea typeface=""/>
                <a:cs typeface=""/>
              </a:rPr>
              <a:t>-laktoglobulin</a:t>
            </a:r>
          </a:p>
          <a:p>
            <a:pPr marL="1219238" lvl="2" indent="-243848" algn="l" defTabSz="975390" hangingPunct="1">
              <a:lnSpc>
                <a:spcPct val="90000"/>
              </a:lnSpc>
              <a:spcBef>
                <a:spcPts val="533"/>
              </a:spcBef>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Bílkoviny bílého tvarohu – </a:t>
            </a:r>
            <a:r>
              <a:rPr lang="cs-CZ" sz="2133" kern="1200">
                <a:latin typeface="Calibri"/>
                <a:ea typeface=""/>
                <a:cs typeface=""/>
              </a:rPr>
              <a:t>kaseiny (až 80 % BKM)</a:t>
            </a:r>
          </a:p>
          <a:p>
            <a:pPr marL="731543" lvl="1" indent="-243848" algn="l" defTabSz="975390" hangingPunct="1">
              <a:lnSpc>
                <a:spcPct val="90000"/>
              </a:lnSpc>
              <a:spcBef>
                <a:spcPts val="533"/>
              </a:spcBef>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ze séra: </a:t>
            </a:r>
          </a:p>
          <a:p>
            <a:pPr marL="1219238" lvl="2" indent="-243848" algn="l" defTabSz="975390" hangingPunct="1">
              <a:lnSpc>
                <a:spcPct val="90000"/>
              </a:lnSpc>
              <a:spcBef>
                <a:spcPts val="533"/>
              </a:spcBef>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gamaglobuliny, lipokalin, laktoferin, hovězí sérový albumin, fibrin, myoglobin, gelatin, inzulin, hemoglobin</a:t>
            </a:r>
          </a:p>
          <a:p>
            <a:pPr marL="243848" indent="-243848" algn="l" defTabSz="975390" hangingPunct="1">
              <a:lnSpc>
                <a:spcPct val="90000"/>
              </a:lnSpc>
              <a:spcBef>
                <a:spcPts val="1067"/>
              </a:spcBef>
              <a:buSzPct val="100000"/>
              <a:buFont typeface="Arial" pitchFamily="34"/>
              <a:buChar char="•"/>
              <a:defRPr sz="1800" b="0" i="0" u="none" strike="noStrike" kern="0" cap="none" spc="0" baseline="0">
                <a:solidFill>
                  <a:srgbClr val="000000"/>
                </a:solidFill>
                <a:uFillTx/>
              </a:defRPr>
            </a:pPr>
            <a:endParaRPr lang="cs-CZ" sz="2133" b="0" kern="1200">
              <a:latin typeface="Calibri"/>
              <a:ea typeface=""/>
              <a:cs typeface=""/>
            </a:endParaRPr>
          </a:p>
        </p:txBody>
      </p:sp>
      <p:sp>
        <p:nvSpPr>
          <p:cNvPr id="10" name="Obdélník 8"/>
          <p:cNvSpPr/>
          <p:nvPr/>
        </p:nvSpPr>
        <p:spPr>
          <a:xfrm>
            <a:off x="10651003" y="7874373"/>
            <a:ext cx="2051651" cy="426720"/>
          </a:xfrm>
          <a:prstGeom prst="rect">
            <a:avLst/>
          </a:prstGeom>
          <a:solidFill>
            <a:srgbClr val="FF0000"/>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Atopický pochod</a:t>
            </a:r>
          </a:p>
        </p:txBody>
      </p:sp>
      <p:sp>
        <p:nvSpPr>
          <p:cNvPr id="11" name="Obdélník 4"/>
          <p:cNvSpPr/>
          <p:nvPr/>
        </p:nvSpPr>
        <p:spPr>
          <a:xfrm>
            <a:off x="9501977" y="7447595"/>
            <a:ext cx="3225954" cy="426720"/>
          </a:xfrm>
          <a:prstGeom prst="rect">
            <a:avLst/>
          </a:prstGeom>
          <a:solidFill>
            <a:srgbClr val="FFFF99"/>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b="0" kern="1200">
                <a:latin typeface="Calibri"/>
                <a:ea typeface=""/>
                <a:cs typeface=""/>
              </a:rPr>
              <a:t>PA vyhasíná – atopie nikoliv</a:t>
            </a:r>
          </a:p>
        </p:txBody>
      </p:sp>
      <p:sp>
        <p:nvSpPr>
          <p:cNvPr id="12" name="Zástupný symbol pro obsah 2"/>
          <p:cNvSpPr txBox="1"/>
          <p:nvPr/>
        </p:nvSpPr>
        <p:spPr>
          <a:xfrm>
            <a:off x="894073" y="7287529"/>
            <a:ext cx="5742617" cy="1013633"/>
          </a:xfrm>
          <a:prstGeom prst="rect">
            <a:avLst/>
          </a:prstGeom>
          <a:solidFill>
            <a:srgbClr val="C3D69B"/>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560" kern="1200">
                <a:latin typeface="Calibri"/>
                <a:ea typeface=""/>
                <a:cs typeface=""/>
              </a:rPr>
              <a:t>Eliminace s </a:t>
            </a:r>
            <a:r>
              <a:rPr lang="cs-CZ" sz="2560" u="sng" kern="1200">
                <a:latin typeface="Calibri"/>
                <a:ea typeface=""/>
                <a:cs typeface=""/>
              </a:rPr>
              <a:t>adekvátní</a:t>
            </a:r>
            <a:r>
              <a:rPr lang="cs-CZ" sz="2560" kern="1200">
                <a:latin typeface="Calibri"/>
                <a:ea typeface=""/>
                <a:cs typeface=""/>
              </a:rPr>
              <a:t> náhradou </a:t>
            </a:r>
          </a:p>
          <a:p>
            <a:pPr defTabSz="975390" hangingPunct="1">
              <a:spcBef>
                <a:spcPts val="1067"/>
              </a:spcBef>
              <a:defRPr sz="1800" b="0" i="0" u="none" strike="noStrike" kern="0" cap="none" spc="0" baseline="0">
                <a:solidFill>
                  <a:srgbClr val="000000"/>
                </a:solidFill>
                <a:uFillTx/>
              </a:defRPr>
            </a:pPr>
            <a:r>
              <a:rPr lang="cs-CZ" sz="2133" b="0" kern="1200">
                <a:latin typeface="Calibri"/>
                <a:ea typeface=""/>
                <a:cs typeface=""/>
              </a:rPr>
              <a:t>! u nekojených do 6 měsíců věku životně důležitá !</a:t>
            </a:r>
          </a:p>
        </p:txBody>
      </p:sp>
      <p:sp>
        <p:nvSpPr>
          <p:cNvPr id="13" name="Obdélník 12"/>
          <p:cNvSpPr/>
          <p:nvPr/>
        </p:nvSpPr>
        <p:spPr>
          <a:xfrm>
            <a:off x="899708" y="6860740"/>
            <a:ext cx="839782" cy="426720"/>
          </a:xfrm>
          <a:prstGeom prst="rect">
            <a:avLst/>
          </a:prstGeom>
          <a:solidFill>
            <a:srgbClr val="F79646"/>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Léčba</a:t>
            </a:r>
            <a:endParaRPr lang="cs-CZ" sz="1920" kern="1200">
              <a:latin typeface="Calibri"/>
              <a:ea typeface=""/>
              <a:cs typeface=""/>
            </a:endParaRPr>
          </a:p>
        </p:txBody>
      </p:sp>
      <p:pic>
        <p:nvPicPr>
          <p:cNvPr id="14"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7398684">
            <a:off x="8691443" y="7407031"/>
            <a:ext cx="620972" cy="620972"/>
          </a:xfrm>
          <a:prstGeom prst="rect">
            <a:avLst/>
          </a:prstGeom>
          <a:noFill/>
          <a:ln>
            <a:noFill/>
          </a:ln>
        </p:spPr>
      </p:pic>
      <p:pic>
        <p:nvPicPr>
          <p:cNvPr id="15"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6593839">
            <a:off x="10019453" y="7957835"/>
            <a:ext cx="962543" cy="1112827"/>
          </a:xfrm>
          <a:prstGeom prst="rect">
            <a:avLst/>
          </a:prstGeom>
          <a:noFill/>
          <a:ln>
            <a:noFill/>
          </a:ln>
        </p:spPr>
      </p:pic>
      <p:sp>
        <p:nvSpPr>
          <p:cNvPr id="16" name="Šipka doprava 14"/>
          <p:cNvSpPr/>
          <p:nvPr/>
        </p:nvSpPr>
        <p:spPr>
          <a:xfrm rot="5400013">
            <a:off x="10763518" y="6915244"/>
            <a:ext cx="537657" cy="762048"/>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31859C"/>
          </a:solidFill>
          <a:ln w="25402">
            <a:solidFill>
              <a:srgbClr val="FFFFFF"/>
            </a:solidFill>
            <a:prstDash val="solid"/>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solidFill>
                <a:srgbClr val="FFFFFF"/>
              </a:solidFill>
              <a:latin typeface="Calibri"/>
              <a:ea typeface=""/>
              <a:cs typeface=""/>
            </a:endParaRPr>
          </a:p>
        </p:txBody>
      </p:sp>
      <p:sp>
        <p:nvSpPr>
          <p:cNvPr id="17" name="Obdélník 7"/>
          <p:cNvSpPr/>
          <p:nvPr/>
        </p:nvSpPr>
        <p:spPr>
          <a:xfrm>
            <a:off x="11447644" y="1606836"/>
            <a:ext cx="663069" cy="689420"/>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a:latin typeface="Calibri"/>
                <a:ea typeface=""/>
                <a:cs typeface=""/>
              </a:rPr>
              <a:t>1</a:t>
            </a:r>
            <a:r>
              <a:rPr lang="cs-CZ" sz="3840" kern="1200">
                <a:latin typeface="Calibri"/>
                <a:ea typeface=""/>
                <a:cs typeface=""/>
              </a:rPr>
              <a:t>.</a:t>
            </a:r>
          </a:p>
        </p:txBody>
      </p:sp>
      <p:pic>
        <p:nvPicPr>
          <p:cNvPr id="18"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7398684">
            <a:off x="8223104" y="7115633"/>
            <a:ext cx="458262" cy="458262"/>
          </a:xfrm>
          <a:prstGeom prst="rect">
            <a:avLst/>
          </a:prstGeom>
          <a:noFill/>
          <a:ln>
            <a:noFill/>
          </a:ln>
        </p:spPr>
      </p:pic>
      <p:pic>
        <p:nvPicPr>
          <p:cNvPr id="19"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7398684">
            <a:off x="9222682" y="7765368"/>
            <a:ext cx="740863" cy="740863"/>
          </a:xfrm>
          <a:prstGeom prst="rect">
            <a:avLst/>
          </a:prstGeom>
          <a:noFill/>
          <a:ln>
            <a:noFill/>
          </a:ln>
        </p:spPr>
      </p:pic>
    </p:spTree>
    <p:extLst>
      <p:ext uri="{BB962C8B-B14F-4D97-AF65-F5344CB8AC3E}">
        <p14:creationId xmlns:p14="http://schemas.microsoft.com/office/powerpoint/2010/main" val="192138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83444\Desktop\milk.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1219200"/>
            <a:ext cx="13004796" cy="7315200"/>
          </a:xfrm>
          <a:prstGeom prst="rect">
            <a:avLst/>
          </a:prstGeom>
          <a:solidFill>
            <a:srgbClr val="FFFFFF"/>
          </a:solidFill>
          <a:ln>
            <a:noFill/>
          </a:ln>
        </p:spPr>
      </p:pic>
      <p:sp>
        <p:nvSpPr>
          <p:cNvPr id="3" name="Nadpis 1"/>
          <p:cNvSpPr txBox="1">
            <a:spLocks noGrp="1"/>
          </p:cNvSpPr>
          <p:nvPr>
            <p:ph type="title"/>
          </p:nvPr>
        </p:nvSpPr>
        <p:spPr>
          <a:solidFill>
            <a:srgbClr val="31859C"/>
          </a:solidFill>
          <a:ln w="19046">
            <a:solidFill>
              <a:srgbClr val="000000"/>
            </a:solidFill>
            <a:prstDash val="solid"/>
          </a:ln>
        </p:spPr>
        <p:txBody>
          <a:bodyPr anchorCtr="1"/>
          <a:lstStyle/>
          <a:p>
            <a:pPr lvl="0" algn="ctr"/>
            <a:r>
              <a:rPr lang="cs-CZ" sz="5120">
                <a:solidFill>
                  <a:srgbClr val="FFFFFF"/>
                </a:solidFill>
                <a:latin typeface="Calibri" pitchFamily="34"/>
              </a:rPr>
              <a:t>Alergie na bílkoviny kravského mléka</a:t>
            </a:r>
          </a:p>
        </p:txBody>
      </p:sp>
      <p:sp>
        <p:nvSpPr>
          <p:cNvPr id="4" name="Obdélník 4"/>
          <p:cNvSpPr/>
          <p:nvPr/>
        </p:nvSpPr>
        <p:spPr>
          <a:xfrm>
            <a:off x="10753481" y="2628643"/>
            <a:ext cx="2251315" cy="755143"/>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4267" kern="1200">
                <a:latin typeface="Calibri"/>
                <a:ea typeface=""/>
                <a:cs typeface=""/>
              </a:rPr>
              <a:t>Léčba</a:t>
            </a:r>
          </a:p>
        </p:txBody>
      </p:sp>
      <p:sp>
        <p:nvSpPr>
          <p:cNvPr id="5" name="Zástupný symbol pro obsah 2"/>
          <p:cNvSpPr txBox="1">
            <a:spLocks noGrp="1"/>
          </p:cNvSpPr>
          <p:nvPr>
            <p:ph idx="1"/>
          </p:nvPr>
        </p:nvSpPr>
        <p:spPr>
          <a:xfrm>
            <a:off x="1139796" y="4059780"/>
            <a:ext cx="7666855" cy="450538"/>
          </a:xfrm>
          <a:solidFill>
            <a:srgbClr val="FFC000"/>
          </a:solidFill>
          <a:ln w="9528">
            <a:solidFill>
              <a:srgbClr val="000000"/>
            </a:solidFill>
            <a:prstDash val="solid"/>
          </a:ln>
        </p:spPr>
        <p:txBody>
          <a:bodyPr anchorCtr="1">
            <a:normAutofit fontScale="92500" lnSpcReduction="10000"/>
          </a:bodyPr>
          <a:lstStyle/>
          <a:p>
            <a:pPr marL="0" indent="0" algn="ctr">
              <a:buNone/>
            </a:pPr>
            <a:r>
              <a:rPr lang="cs-CZ" sz="2560" b="1"/>
              <a:t>Eliminace KM kojící matkou</a:t>
            </a:r>
          </a:p>
        </p:txBody>
      </p:sp>
      <p:sp>
        <p:nvSpPr>
          <p:cNvPr id="6" name="Zástupný symbol pro obsah 2"/>
          <p:cNvSpPr txBox="1"/>
          <p:nvPr/>
        </p:nvSpPr>
        <p:spPr>
          <a:xfrm>
            <a:off x="1139796" y="5680604"/>
            <a:ext cx="7666855" cy="450538"/>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noAutofit/>
          </a:bodyPr>
          <a:lstStyle/>
          <a:p>
            <a:pPr defTabSz="975390" hangingPunct="1">
              <a:lnSpc>
                <a:spcPct val="90000"/>
              </a:lnSpc>
              <a:spcBef>
                <a:spcPts val="1067"/>
              </a:spcBef>
              <a:defRPr sz="1800" b="0" i="0" u="none" strike="noStrike" kern="0" cap="none" spc="0" baseline="0">
                <a:solidFill>
                  <a:srgbClr val="000000"/>
                </a:solidFill>
                <a:uFillTx/>
              </a:defRPr>
            </a:pPr>
            <a:r>
              <a:rPr lang="cs-CZ" sz="2560" kern="1200">
                <a:latin typeface="Calibri"/>
                <a:ea typeface=""/>
                <a:cs typeface=""/>
              </a:rPr>
              <a:t>Aminokyselinová formule (AAF)</a:t>
            </a:r>
          </a:p>
        </p:txBody>
      </p:sp>
      <p:sp>
        <p:nvSpPr>
          <p:cNvPr id="7" name="Zástupný symbol pro obsah 2"/>
          <p:cNvSpPr txBox="1"/>
          <p:nvPr/>
        </p:nvSpPr>
        <p:spPr>
          <a:xfrm>
            <a:off x="1139796" y="7772215"/>
            <a:ext cx="7666855" cy="450538"/>
          </a:xfrm>
          <a:prstGeom prst="rect">
            <a:avLst/>
          </a:prstGeom>
          <a:solidFill>
            <a:srgbClr val="FF9999"/>
          </a:solidFill>
          <a:ln w="9528">
            <a:solidFill>
              <a:srgbClr val="000000"/>
            </a:solidFill>
            <a:prstDash val="solid"/>
            <a:miter/>
          </a:ln>
        </p:spPr>
        <p:txBody>
          <a:bodyPr vert="horz" wrap="square" lIns="97536" tIns="48768" rIns="97536" bIns="48768" anchor="t" anchorCtr="1" compatLnSpc="1">
            <a:noAutofit/>
          </a:bodyPr>
          <a:lstStyle/>
          <a:p>
            <a:pPr defTabSz="975390" hangingPunct="1">
              <a:lnSpc>
                <a:spcPct val="90000"/>
              </a:lnSpc>
              <a:spcBef>
                <a:spcPts val="1067"/>
              </a:spcBef>
              <a:defRPr sz="1800" b="0" i="0" u="none" strike="noStrike" kern="0" cap="none" spc="0" baseline="0">
                <a:solidFill>
                  <a:srgbClr val="000000"/>
                </a:solidFill>
                <a:uFillTx/>
              </a:defRPr>
            </a:pPr>
            <a:r>
              <a:rPr lang="cs-CZ" sz="2560" b="0" kern="1200">
                <a:latin typeface="Calibri"/>
                <a:ea typeface=""/>
                <a:cs typeface=""/>
              </a:rPr>
              <a:t>Formule s částečně hydrolyzovanou bílkovinou (pHF, HA)</a:t>
            </a:r>
          </a:p>
        </p:txBody>
      </p:sp>
      <p:sp>
        <p:nvSpPr>
          <p:cNvPr id="8" name="Zástupný symbol pro obsah 2"/>
          <p:cNvSpPr txBox="1"/>
          <p:nvPr/>
        </p:nvSpPr>
        <p:spPr>
          <a:xfrm>
            <a:off x="1139796" y="6937941"/>
            <a:ext cx="7666855" cy="450538"/>
          </a:xfrm>
          <a:prstGeom prst="rect">
            <a:avLst/>
          </a:prstGeom>
          <a:solidFill>
            <a:srgbClr val="FF9999"/>
          </a:solidFill>
          <a:ln w="9528">
            <a:solidFill>
              <a:srgbClr val="000000"/>
            </a:solidFill>
            <a:prstDash val="solid"/>
            <a:miter/>
          </a:ln>
        </p:spPr>
        <p:txBody>
          <a:bodyPr vert="horz" wrap="square" lIns="97536" tIns="48768" rIns="97536" bIns="48768" anchor="t" anchorCtr="1" compatLnSpc="1">
            <a:noAutofit/>
          </a:bodyPr>
          <a:lstStyle/>
          <a:p>
            <a:pPr defTabSz="975390" hangingPunct="1">
              <a:lnSpc>
                <a:spcPct val="90000"/>
              </a:lnSpc>
              <a:spcBef>
                <a:spcPts val="1067"/>
              </a:spcBef>
              <a:defRPr sz="1800" b="0" i="0" u="none" strike="noStrike" kern="0" cap="none" spc="0" baseline="0">
                <a:solidFill>
                  <a:srgbClr val="000000"/>
                </a:solidFill>
                <a:uFillTx/>
              </a:defRPr>
            </a:pPr>
            <a:r>
              <a:rPr lang="cs-CZ" sz="2560" b="0" kern="1200">
                <a:latin typeface="Calibri"/>
                <a:ea typeface=""/>
                <a:cs typeface=""/>
              </a:rPr>
              <a:t>Živočišná a rostlinná mléka</a:t>
            </a:r>
          </a:p>
        </p:txBody>
      </p:sp>
      <p:sp>
        <p:nvSpPr>
          <p:cNvPr id="9" name="Ovál 11"/>
          <p:cNvSpPr/>
          <p:nvPr/>
        </p:nvSpPr>
        <p:spPr>
          <a:xfrm>
            <a:off x="8107826" y="5294907"/>
            <a:ext cx="3014876" cy="128761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F4E79"/>
          </a:solidFill>
          <a:ln w="12701">
            <a:solidFill>
              <a:srgbClr val="41719C"/>
            </a:solidFill>
            <a:prstDash val="solid"/>
            <a:miter/>
          </a:ln>
        </p:spPr>
        <p:txBody>
          <a:bodyPr vert="horz" wrap="square" lIns="97536" tIns="48768" rIns="97536" bIns="48768" anchor="ctr" anchorCtr="1" compatLnSpc="1">
            <a:noAutofit/>
          </a:bodyPr>
          <a:lstStyle/>
          <a:p>
            <a:pPr marL="304810" indent="-304810" defTabSz="975390" hangingPunct="1">
              <a:buSzPct val="100000"/>
              <a:buFont typeface="Wingdings" pitchFamily="2"/>
              <a:buChar char="ü"/>
              <a:defRPr sz="1800" b="0" i="0" u="none" strike="noStrike" kern="0" cap="none" spc="0" baseline="0">
                <a:solidFill>
                  <a:srgbClr val="000000"/>
                </a:solidFill>
                <a:uFillTx/>
              </a:defRPr>
            </a:pPr>
            <a:r>
              <a:rPr lang="cs-CZ" sz="2560" kern="1200">
                <a:solidFill>
                  <a:srgbClr val="FFFFFF"/>
                </a:solidFill>
                <a:latin typeface="Calibri"/>
                <a:ea typeface=""/>
                <a:cs typeface=""/>
              </a:rPr>
              <a:t>zbylých </a:t>
            </a:r>
          </a:p>
          <a:p>
            <a:pPr defTabSz="975390" hangingPunct="1">
              <a:defRPr sz="1800" b="0" i="0" u="none" strike="noStrike" kern="0" cap="none" spc="0" baseline="0">
                <a:solidFill>
                  <a:srgbClr val="000000"/>
                </a:solidFill>
                <a:uFillTx/>
              </a:defRPr>
            </a:pPr>
            <a:r>
              <a:rPr lang="cs-CZ" sz="2560" kern="1200">
                <a:solidFill>
                  <a:srgbClr val="FFFFFF"/>
                </a:solidFill>
                <a:latin typeface="Calibri"/>
                <a:ea typeface=""/>
                <a:cs typeface=""/>
              </a:rPr>
              <a:t>5-10 % ABKM</a:t>
            </a:r>
          </a:p>
        </p:txBody>
      </p:sp>
      <p:sp>
        <p:nvSpPr>
          <p:cNvPr id="10" name="Ovál 19"/>
          <p:cNvSpPr/>
          <p:nvPr/>
        </p:nvSpPr>
        <p:spPr>
          <a:xfrm>
            <a:off x="9693654" y="6672730"/>
            <a:ext cx="1983540" cy="98095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a:solidFill>
              <a:srgbClr val="000000"/>
            </a:solidFill>
            <a:prstDash val="solid"/>
            <a:miter/>
          </a:ln>
        </p:spPr>
        <p:txBody>
          <a:bodyPr vert="horz" wrap="square" lIns="97536" tIns="48768" rIns="97536" bIns="48768" anchor="ctr" anchorCtr="1" compatLnSpc="1">
            <a:noAutofit/>
          </a:bodyPr>
          <a:lstStyle/>
          <a:p>
            <a:pPr marL="792505" lvl="1" indent="-304810" defTabSz="975390" hangingPunct="1">
              <a:lnSpc>
                <a:spcPct val="70000"/>
              </a:lnSpc>
              <a:buSzPct val="100000"/>
              <a:buFont typeface="Wingdings" pitchFamily="2"/>
              <a:buChar char="ü"/>
              <a:defRPr sz="1800" b="0" i="0" u="none" strike="noStrike" kern="0" cap="none" spc="0" baseline="0">
                <a:solidFill>
                  <a:srgbClr val="000000"/>
                </a:solidFill>
                <a:uFillTx/>
              </a:defRPr>
            </a:pPr>
            <a:endParaRPr lang="cs-CZ" sz="1920" kern="1200">
              <a:solidFill>
                <a:srgbClr val="FFFFFF"/>
              </a:solidFill>
              <a:latin typeface="Calibri"/>
              <a:ea typeface=""/>
              <a:cs typeface=""/>
            </a:endParaRPr>
          </a:p>
        </p:txBody>
      </p:sp>
      <p:pic>
        <p:nvPicPr>
          <p:cNvPr id="11" name="Obrázek 15">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0686239" y="6884315"/>
            <a:ext cx="650750" cy="557789"/>
          </a:xfrm>
          <a:prstGeom prst="rect">
            <a:avLst/>
          </a:prstGeom>
          <a:noFill/>
          <a:ln>
            <a:noFill/>
          </a:ln>
        </p:spPr>
      </p:pic>
      <p:pic>
        <p:nvPicPr>
          <p:cNvPr id="12" name="Obrázek 13">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0034913" y="6880754"/>
            <a:ext cx="564909" cy="564909"/>
          </a:xfrm>
          <a:prstGeom prst="rect">
            <a:avLst/>
          </a:prstGeom>
          <a:noFill/>
          <a:ln>
            <a:noFill/>
          </a:ln>
        </p:spPr>
      </p:pic>
      <p:sp>
        <p:nvSpPr>
          <p:cNvPr id="13" name="Zástupný symbol pro obsah 2"/>
          <p:cNvSpPr txBox="1"/>
          <p:nvPr/>
        </p:nvSpPr>
        <p:spPr>
          <a:xfrm>
            <a:off x="1139796" y="4629039"/>
            <a:ext cx="7666855" cy="450538"/>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noAutofit/>
          </a:bodyPr>
          <a:lstStyle/>
          <a:p>
            <a:pPr defTabSz="975390" hangingPunct="1">
              <a:lnSpc>
                <a:spcPct val="90000"/>
              </a:lnSpc>
              <a:spcBef>
                <a:spcPts val="1067"/>
              </a:spcBef>
              <a:defRPr sz="1800" b="0" i="0" u="none" strike="noStrike" kern="0" cap="none" spc="0" baseline="0">
                <a:solidFill>
                  <a:srgbClr val="000000"/>
                </a:solidFill>
                <a:uFillTx/>
              </a:defRPr>
            </a:pPr>
            <a:r>
              <a:rPr lang="cs-CZ" sz="2560" kern="1200">
                <a:latin typeface="Calibri"/>
                <a:ea typeface=""/>
                <a:cs typeface=""/>
              </a:rPr>
              <a:t>Formule s vysokou hydrolýzou (eHF)</a:t>
            </a:r>
          </a:p>
        </p:txBody>
      </p:sp>
      <p:sp>
        <p:nvSpPr>
          <p:cNvPr id="14" name="Šipka doleva a nahoru 14"/>
          <p:cNvSpPr/>
          <p:nvPr/>
        </p:nvSpPr>
        <p:spPr>
          <a:xfrm rot="8134328">
            <a:off x="490923" y="4161921"/>
            <a:ext cx="806154" cy="824032"/>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7 f34 1"/>
              <a:gd name="f43" fmla="*/ f38 f34 1"/>
              <a:gd name="f44" fmla="min f41 f40"/>
              <a:gd name="f45" fmla="*/ f44 f7 1"/>
              <a:gd name="f46" fmla="*/ f45 1 100000"/>
              <a:gd name="f47" fmla="*/ f45 1 50000"/>
              <a:gd name="f48" fmla="*/ f45 1 200000"/>
              <a:gd name="f49" fmla="+- f37 0 f47"/>
              <a:gd name="f50" fmla="+- f38 0 f47"/>
              <a:gd name="f51" fmla="+- f37 0 f46"/>
              <a:gd name="f52" fmla="+- f38 0 f46"/>
              <a:gd name="f53" fmla="*/ f48 f34 1"/>
              <a:gd name="f54" fmla="*/ f46 f34 1"/>
              <a:gd name="f55" fmla="+- f51 0 f48"/>
              <a:gd name="f56" fmla="+- f51 f48 0"/>
              <a:gd name="f57" fmla="+- f52 0 f48"/>
              <a:gd name="f58" fmla="+- f52 f48 0"/>
              <a:gd name="f59" fmla="*/ f51 f34 1"/>
              <a:gd name="f60" fmla="*/ f52 f34 1"/>
              <a:gd name="f61" fmla="*/ f50 f34 1"/>
              <a:gd name="f62" fmla="*/ f49 f34 1"/>
              <a:gd name="f63" fmla="+- f46 f56 0"/>
              <a:gd name="f64" fmla="+- f46 f58 0"/>
              <a:gd name="f65" fmla="*/ f57 f34 1"/>
              <a:gd name="f66" fmla="*/ f58 f34 1"/>
              <a:gd name="f67" fmla="*/ f55 f34 1"/>
              <a:gd name="f68" fmla="*/ f56 f34 1"/>
              <a:gd name="f69" fmla="*/ f63 1 2"/>
              <a:gd name="f70" fmla="*/ f64 1 2"/>
              <a:gd name="f71" fmla="*/ f69 f34 1"/>
              <a:gd name="f72" fmla="*/ f70 f34 1"/>
            </a:gdLst>
            <a:ahLst/>
            <a:cxnLst>
              <a:cxn ang="3cd4">
                <a:pos x="hc" y="t"/>
              </a:cxn>
              <a:cxn ang="0">
                <a:pos x="r" y="vc"/>
              </a:cxn>
              <a:cxn ang="cd4">
                <a:pos x="hc" y="b"/>
              </a:cxn>
              <a:cxn ang="cd2">
                <a:pos x="l" y="vc"/>
              </a:cxn>
              <a:cxn ang="f30">
                <a:pos x="f59" y="f39"/>
              </a:cxn>
              <a:cxn ang="f31">
                <a:pos x="f62" y="f54"/>
              </a:cxn>
              <a:cxn ang="f30">
                <a:pos x="f54" y="f61"/>
              </a:cxn>
              <a:cxn ang="f31">
                <a:pos x="f39" y="f60"/>
              </a:cxn>
              <a:cxn ang="f32">
                <a:pos x="f54" y="f43"/>
              </a:cxn>
              <a:cxn ang="f32">
                <a:pos x="f71" y="f66"/>
              </a:cxn>
              <a:cxn ang="f33">
                <a:pos x="f68" y="f72"/>
              </a:cxn>
              <a:cxn ang="f33">
                <a:pos x="f42" y="f54"/>
              </a:cxn>
            </a:cxnLst>
            <a:rect l="f53" t="f65" r="f59" b="f66"/>
            <a:pathLst>
              <a:path>
                <a:moveTo>
                  <a:pt x="f39" y="f60"/>
                </a:moveTo>
                <a:lnTo>
                  <a:pt x="f54" y="f61"/>
                </a:lnTo>
                <a:lnTo>
                  <a:pt x="f54" y="f65"/>
                </a:lnTo>
                <a:lnTo>
                  <a:pt x="f67" y="f65"/>
                </a:lnTo>
                <a:lnTo>
                  <a:pt x="f67" y="f54"/>
                </a:lnTo>
                <a:lnTo>
                  <a:pt x="f62" y="f54"/>
                </a:lnTo>
                <a:lnTo>
                  <a:pt x="f59" y="f39"/>
                </a:lnTo>
                <a:lnTo>
                  <a:pt x="f42" y="f54"/>
                </a:lnTo>
                <a:lnTo>
                  <a:pt x="f68" y="f54"/>
                </a:lnTo>
                <a:lnTo>
                  <a:pt x="f68" y="f66"/>
                </a:lnTo>
                <a:lnTo>
                  <a:pt x="f54" y="f66"/>
                </a:lnTo>
                <a:lnTo>
                  <a:pt x="f54" y="f43"/>
                </a:lnTo>
                <a:close/>
              </a:path>
            </a:pathLst>
          </a:custGeom>
          <a:solidFill>
            <a:srgbClr val="5B9BD5"/>
          </a:solidFill>
          <a:ln w="12701">
            <a:solidFill>
              <a:srgbClr val="41719C"/>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solidFill>
                <a:srgbClr val="FFFFFF"/>
              </a:solidFill>
              <a:latin typeface="Calibri"/>
              <a:ea typeface=""/>
              <a:cs typeface=""/>
            </a:endParaRPr>
          </a:p>
        </p:txBody>
      </p:sp>
      <p:sp>
        <p:nvSpPr>
          <p:cNvPr id="15" name="Šipka ve tvaru U 15"/>
          <p:cNvSpPr/>
          <p:nvPr/>
        </p:nvSpPr>
        <p:spPr>
          <a:xfrm rot="5400013">
            <a:off x="10623506" y="4799006"/>
            <a:ext cx="1650659" cy="1013613"/>
          </a:xfrm>
          <a:custGeom>
            <a:avLst/>
            <a:gdLst>
              <a:gd name="f0" fmla="val 10800000"/>
              <a:gd name="f1" fmla="val 5400000"/>
              <a:gd name="f2" fmla="val 16200000"/>
              <a:gd name="f3" fmla="val 180"/>
              <a:gd name="f4" fmla="val w"/>
              <a:gd name="f5" fmla="val h"/>
              <a:gd name="f6" fmla="val ss"/>
              <a:gd name="f7" fmla="val 0"/>
              <a:gd name="f8" fmla="+- 0 0 5400000"/>
              <a:gd name="f9" fmla="val 23328"/>
              <a:gd name="f10" fmla="val 25000"/>
              <a:gd name="f11" fmla="val 43750"/>
              <a:gd name="f12" fmla="val 75000"/>
              <a:gd name="f13" fmla="+- 0 0 -180"/>
              <a:gd name="f14" fmla="+- 0 0 -90"/>
              <a:gd name="f15" fmla="+- 0 0 -360"/>
              <a:gd name="f16" fmla="abs f4"/>
              <a:gd name="f17" fmla="abs f5"/>
              <a:gd name="f18" fmla="abs f6"/>
              <a:gd name="f19" fmla="*/ f13 f0 1"/>
              <a:gd name="f20" fmla="*/ f14 f0 1"/>
              <a:gd name="f21" fmla="*/ f15 f0 1"/>
              <a:gd name="f22" fmla="?: f16 f4 1"/>
              <a:gd name="f23" fmla="?: f17 f5 1"/>
              <a:gd name="f24" fmla="?: f18 f6 1"/>
              <a:gd name="f25" fmla="*/ f19 1 f3"/>
              <a:gd name="f26" fmla="*/ f20 1 f3"/>
              <a:gd name="f27" fmla="*/ f21 1 f3"/>
              <a:gd name="f28" fmla="*/ f22 1 21600"/>
              <a:gd name="f29" fmla="*/ f23 1 21600"/>
              <a:gd name="f30" fmla="*/ 21600 f22 1"/>
              <a:gd name="f31" fmla="*/ 21600 f23 1"/>
              <a:gd name="f32" fmla="+- f25 0 f1"/>
              <a:gd name="f33" fmla="+- f26 0 f1"/>
              <a:gd name="f34" fmla="+- f27 0 f1"/>
              <a:gd name="f35" fmla="min f29 f28"/>
              <a:gd name="f36" fmla="*/ f30 1 f24"/>
              <a:gd name="f37" fmla="*/ f31 1 f24"/>
              <a:gd name="f38" fmla="val f36"/>
              <a:gd name="f39" fmla="val f37"/>
              <a:gd name="f40" fmla="*/ f7 f35 1"/>
              <a:gd name="f41" fmla="+- f39 0 f7"/>
              <a:gd name="f42" fmla="+- f38 0 f7"/>
              <a:gd name="f43" fmla="*/ f38 f35 1"/>
              <a:gd name="f44" fmla="*/ f39 f35 1"/>
              <a:gd name="f45" fmla="min f42 f41"/>
              <a:gd name="f46" fmla="*/ f41 f12 1"/>
              <a:gd name="f47" fmla="*/ f45 f9 1"/>
              <a:gd name="f48" fmla="*/ f45 f10 1"/>
              <a:gd name="f49" fmla="*/ f46 1 100000"/>
              <a:gd name="f50" fmla="*/ f45 f11 1"/>
              <a:gd name="f51" fmla="*/ f47 1 100000"/>
              <a:gd name="f52" fmla="*/ f48 1 100000"/>
              <a:gd name="f53" fmla="*/ f50 1 100000"/>
              <a:gd name="f54" fmla="*/ f49 f35 1"/>
              <a:gd name="f55" fmla="*/ f51 1 2"/>
              <a:gd name="f56" fmla="+- f49 0 f52"/>
              <a:gd name="f57" fmla="+- f53 0 f51"/>
              <a:gd name="f58" fmla="+- f38 0 f52"/>
              <a:gd name="f59" fmla="*/ f53 f35 1"/>
              <a:gd name="f60" fmla="*/ f51 f35 1"/>
              <a:gd name="f61" fmla="+- f52 0 f55"/>
              <a:gd name="f62" fmla="max f57 0"/>
              <a:gd name="f63" fmla="+- f58 0 f52"/>
              <a:gd name="f64" fmla="*/ f56 f35 1"/>
              <a:gd name="f65" fmla="*/ f58 f35 1"/>
              <a:gd name="f66" fmla="*/ f55 f35 1"/>
              <a:gd name="f67" fmla="+- f38 0 f61"/>
              <a:gd name="f68" fmla="+- f51 f62 0"/>
              <a:gd name="f69" fmla="+- f63 f61 0"/>
              <a:gd name="f70" fmla="*/ f63 f35 1"/>
              <a:gd name="f71" fmla="*/ f62 f35 1"/>
              <a:gd name="f72" fmla="+- f67 0 f53"/>
              <a:gd name="f73" fmla="+- f51 f69 0"/>
              <a:gd name="f74" fmla="*/ f67 f35 1"/>
              <a:gd name="f75" fmla="*/ f69 f35 1"/>
              <a:gd name="f76" fmla="*/ f68 f35 1"/>
              <a:gd name="f77" fmla="*/ f73 1 2"/>
              <a:gd name="f78" fmla="*/ f72 f35 1"/>
              <a:gd name="f79" fmla="*/ f77 f35 1"/>
            </a:gdLst>
            <a:ahLst/>
            <a:cxnLst>
              <a:cxn ang="3cd4">
                <a:pos x="hc" y="t"/>
              </a:cxn>
              <a:cxn ang="0">
                <a:pos x="r" y="vc"/>
              </a:cxn>
              <a:cxn ang="cd4">
                <a:pos x="hc" y="b"/>
              </a:cxn>
              <a:cxn ang="cd2">
                <a:pos x="l" y="vc"/>
              </a:cxn>
              <a:cxn ang="f32">
                <a:pos x="f70" y="f64"/>
              </a:cxn>
              <a:cxn ang="f32">
                <a:pos x="f65" y="f54"/>
              </a:cxn>
              <a:cxn ang="f33">
                <a:pos x="f43" y="f64"/>
              </a:cxn>
              <a:cxn ang="f34">
                <a:pos x="f79" y="f40"/>
              </a:cxn>
              <a:cxn ang="f32">
                <a:pos x="f66" y="f44"/>
              </a:cxn>
            </a:cxnLst>
            <a:rect l="f40" t="f40" r="f43" b="f44"/>
            <a:pathLst>
              <a:path>
                <a:moveTo>
                  <a:pt x="f40" y="f44"/>
                </a:moveTo>
                <a:lnTo>
                  <a:pt x="f40" y="f59"/>
                </a:lnTo>
                <a:arcTo wR="f59" hR="f59" stAng="f0" swAng="f1"/>
                <a:lnTo>
                  <a:pt x="f78" y="f40"/>
                </a:lnTo>
                <a:arcTo wR="f59" hR="f59" stAng="f2" swAng="f1"/>
                <a:lnTo>
                  <a:pt x="f74" y="f64"/>
                </a:lnTo>
                <a:lnTo>
                  <a:pt x="f43" y="f64"/>
                </a:lnTo>
                <a:lnTo>
                  <a:pt x="f65" y="f54"/>
                </a:lnTo>
                <a:lnTo>
                  <a:pt x="f70" y="f64"/>
                </a:lnTo>
                <a:lnTo>
                  <a:pt x="f75" y="f64"/>
                </a:lnTo>
                <a:lnTo>
                  <a:pt x="f75" y="f76"/>
                </a:lnTo>
                <a:arcTo wR="f71" hR="f71" stAng="f7" swAng="f8"/>
                <a:lnTo>
                  <a:pt x="f76" y="f60"/>
                </a:lnTo>
                <a:arcTo wR="f71" hR="f71" stAng="f2" swAng="f8"/>
                <a:lnTo>
                  <a:pt x="f60" y="f44"/>
                </a:lnTo>
                <a:close/>
              </a:path>
            </a:pathLst>
          </a:custGeom>
          <a:solidFill>
            <a:srgbClr val="ED7D31"/>
          </a:solidFill>
          <a:ln w="12701">
            <a:solidFill>
              <a:srgbClr val="000000"/>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latin typeface="Calibri"/>
              <a:ea typeface=""/>
              <a:cs typeface=""/>
            </a:endParaRPr>
          </a:p>
        </p:txBody>
      </p:sp>
      <p:sp>
        <p:nvSpPr>
          <p:cNvPr id="16" name="Ovál 10"/>
          <p:cNvSpPr/>
          <p:nvPr/>
        </p:nvSpPr>
        <p:spPr>
          <a:xfrm>
            <a:off x="8107826" y="3944727"/>
            <a:ext cx="3014876" cy="125843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B9BD5"/>
          </a:solidFill>
          <a:ln w="12701">
            <a:solidFill>
              <a:srgbClr val="41719C"/>
            </a:solidFill>
            <a:prstDash val="solid"/>
            <a:miter/>
          </a:ln>
        </p:spPr>
        <p:txBody>
          <a:bodyPr vert="horz" wrap="square" lIns="97536" tIns="48768" rIns="97536" bIns="48768" anchor="ctr" anchorCtr="1" compatLnSpc="1">
            <a:noAutofit/>
          </a:bodyPr>
          <a:lstStyle/>
          <a:p>
            <a:pPr marL="304810" indent="-304810" defTabSz="975390" hangingPunct="1">
              <a:buSzPct val="100000"/>
              <a:buFont typeface="Wingdings" pitchFamily="2"/>
              <a:buChar char="ü"/>
              <a:defRPr sz="1800" b="0" i="0" u="none" strike="noStrike" kern="0" cap="none" spc="0" baseline="0">
                <a:solidFill>
                  <a:srgbClr val="000000"/>
                </a:solidFill>
                <a:uFillTx/>
              </a:defRPr>
            </a:pPr>
            <a:r>
              <a:rPr lang="cs-CZ" sz="2560" kern="1200">
                <a:solidFill>
                  <a:srgbClr val="FFFFFF"/>
                </a:solidFill>
                <a:latin typeface="Calibri"/>
                <a:ea typeface=""/>
                <a:cs typeface=""/>
              </a:rPr>
              <a:t>90% ABKM</a:t>
            </a:r>
          </a:p>
        </p:txBody>
      </p:sp>
      <p:sp>
        <p:nvSpPr>
          <p:cNvPr id="17" name="Ovál 19"/>
          <p:cNvSpPr/>
          <p:nvPr/>
        </p:nvSpPr>
        <p:spPr>
          <a:xfrm>
            <a:off x="7649787" y="6705326"/>
            <a:ext cx="1983540" cy="9483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D7D31"/>
          </a:solidFill>
          <a:ln w="12701">
            <a:solidFill>
              <a:srgbClr val="000000"/>
            </a:solidFill>
            <a:prstDash val="solid"/>
            <a:miter/>
          </a:ln>
        </p:spPr>
        <p:txBody>
          <a:bodyPr vert="horz" wrap="square" lIns="97536" tIns="48768" rIns="97536" bIns="48768" anchor="ctr" anchorCtr="1" compatLnSpc="1">
            <a:noAutofit/>
          </a:bodyPr>
          <a:lstStyle/>
          <a:p>
            <a:pPr marL="792505" lvl="1" indent="-304810" defTabSz="975390" hangingPunct="1">
              <a:lnSpc>
                <a:spcPct val="70000"/>
              </a:lnSpc>
              <a:buSzPct val="100000"/>
              <a:buFont typeface="Wingdings" pitchFamily="2"/>
              <a:buChar char="ü"/>
              <a:defRPr sz="1800" b="0" i="0" u="none" strike="noStrike" kern="0" cap="none" spc="0" baseline="0">
                <a:solidFill>
                  <a:srgbClr val="000000"/>
                </a:solidFill>
                <a:uFillTx/>
              </a:defRPr>
            </a:pPr>
            <a:endParaRPr lang="cs-CZ" sz="1920" kern="1200">
              <a:solidFill>
                <a:srgbClr val="FFFFFF"/>
              </a:solidFill>
              <a:latin typeface="Calibri"/>
              <a:ea typeface=""/>
              <a:cs typeface=""/>
            </a:endParaRPr>
          </a:p>
        </p:txBody>
      </p:sp>
      <p:pic>
        <p:nvPicPr>
          <p:cNvPr id="18" name="Obrázek 17">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8008222" y="6778409"/>
            <a:ext cx="653958" cy="613082"/>
          </a:xfrm>
          <a:prstGeom prst="rect">
            <a:avLst/>
          </a:prstGeom>
          <a:noFill/>
          <a:ln>
            <a:noFill/>
          </a:ln>
        </p:spPr>
      </p:pic>
      <p:pic>
        <p:nvPicPr>
          <p:cNvPr id="19" name="Obrázek 18">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8899488" y="6886821"/>
            <a:ext cx="463510" cy="361604"/>
          </a:xfrm>
          <a:prstGeom prst="rect">
            <a:avLst/>
          </a:prstGeom>
          <a:noFill/>
          <a:ln>
            <a:noFill/>
          </a:ln>
        </p:spPr>
      </p:pic>
      <p:pic>
        <p:nvPicPr>
          <p:cNvPr id="20" name="Obrázek 19">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8592054" y="7141508"/>
            <a:ext cx="426252" cy="389471"/>
          </a:xfrm>
          <a:prstGeom prst="rect">
            <a:avLst/>
          </a:prstGeom>
          <a:noFill/>
          <a:ln>
            <a:noFill/>
          </a:ln>
        </p:spPr>
      </p:pic>
      <p:sp>
        <p:nvSpPr>
          <p:cNvPr id="21" name="Obdélník 7"/>
          <p:cNvSpPr/>
          <p:nvPr/>
        </p:nvSpPr>
        <p:spPr>
          <a:xfrm>
            <a:off x="11447644" y="1606836"/>
            <a:ext cx="663069" cy="689420"/>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a:latin typeface="Calibri"/>
                <a:ea typeface=""/>
                <a:cs typeface=""/>
              </a:rPr>
              <a:t>1</a:t>
            </a:r>
            <a:r>
              <a:rPr lang="cs-CZ" sz="3840" kern="1200">
                <a:latin typeface="Calibri"/>
                <a:ea typeface=""/>
                <a:cs typeface=""/>
              </a:rPr>
              <a:t>.</a:t>
            </a:r>
          </a:p>
        </p:txBody>
      </p:sp>
    </p:spTree>
    <p:extLst>
      <p:ext uri="{BB962C8B-B14F-4D97-AF65-F5344CB8AC3E}">
        <p14:creationId xmlns:p14="http://schemas.microsoft.com/office/powerpoint/2010/main" val="300551308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83444\Desktop\egg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1219200"/>
            <a:ext cx="13004796" cy="7315200"/>
          </a:xfrm>
          <a:prstGeom prst="rect">
            <a:avLst/>
          </a:prstGeom>
          <a:noFill/>
          <a:ln>
            <a:noFill/>
          </a:ln>
        </p:spPr>
      </p:pic>
      <p:sp>
        <p:nvSpPr>
          <p:cNvPr id="3" name="Nadpis 1"/>
          <p:cNvSpPr txBox="1"/>
          <p:nvPr/>
        </p:nvSpPr>
        <p:spPr>
          <a:xfrm>
            <a:off x="894083" y="1608671"/>
            <a:ext cx="11216640" cy="1413930"/>
          </a:xfrm>
          <a:prstGeom prst="rect">
            <a:avLst/>
          </a:prstGeom>
          <a:solidFill>
            <a:srgbClr val="FFFF81"/>
          </a:solidFill>
          <a:ln w="19046">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pl-PL" sz="5760" b="0" kern="1200">
                <a:latin typeface="Calibri" pitchFamily="34"/>
                <a:ea typeface=""/>
                <a:cs typeface=""/>
              </a:rPr>
              <a:t>Alergie na vejce</a:t>
            </a:r>
          </a:p>
        </p:txBody>
      </p:sp>
      <p:sp>
        <p:nvSpPr>
          <p:cNvPr id="4" name="Obdélník 3"/>
          <p:cNvSpPr/>
          <p:nvPr/>
        </p:nvSpPr>
        <p:spPr>
          <a:xfrm>
            <a:off x="10433978" y="3270138"/>
            <a:ext cx="1572354" cy="689420"/>
          </a:xfrm>
          <a:prstGeom prst="rect">
            <a:avLst/>
          </a:prstGeom>
          <a:solidFill>
            <a:srgbClr val="FFFF99"/>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1920" kern="1200">
                <a:latin typeface="Calibri"/>
                <a:ea typeface=""/>
                <a:cs typeface=""/>
              </a:rPr>
              <a:t>děti 2,5 %</a:t>
            </a:r>
          </a:p>
          <a:p>
            <a:pPr defTabSz="975390" hangingPunct="1">
              <a:defRPr sz="1800" b="0" i="0" u="none" strike="noStrike" kern="0" cap="none" spc="0" baseline="0">
                <a:solidFill>
                  <a:srgbClr val="000000"/>
                </a:solidFill>
                <a:uFillTx/>
              </a:defRPr>
            </a:pPr>
            <a:r>
              <a:rPr lang="cs-CZ" sz="1920" kern="1200">
                <a:latin typeface="Calibri"/>
                <a:ea typeface=""/>
                <a:cs typeface=""/>
              </a:rPr>
              <a:t>dospělí 0,1 % </a:t>
            </a:r>
          </a:p>
        </p:txBody>
      </p:sp>
      <p:sp>
        <p:nvSpPr>
          <p:cNvPr id="5" name="Obdélník 6"/>
          <p:cNvSpPr/>
          <p:nvPr/>
        </p:nvSpPr>
        <p:spPr>
          <a:xfrm>
            <a:off x="10718974" y="2876180"/>
            <a:ext cx="1286954" cy="393954"/>
          </a:xfrm>
          <a:prstGeom prst="rect">
            <a:avLst/>
          </a:prstGeom>
          <a:solidFill>
            <a:srgbClr val="F79646"/>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1920" kern="1200">
                <a:latin typeface="Calibri"/>
                <a:ea typeface=""/>
                <a:cs typeface=""/>
              </a:rPr>
              <a:t>Prevalence</a:t>
            </a:r>
          </a:p>
        </p:txBody>
      </p:sp>
      <p:sp>
        <p:nvSpPr>
          <p:cNvPr id="6" name="Obdélník 7"/>
          <p:cNvSpPr/>
          <p:nvPr/>
        </p:nvSpPr>
        <p:spPr>
          <a:xfrm>
            <a:off x="11447644" y="1606836"/>
            <a:ext cx="663069" cy="689420"/>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2.</a:t>
            </a:r>
          </a:p>
        </p:txBody>
      </p:sp>
      <p:sp>
        <p:nvSpPr>
          <p:cNvPr id="7" name="Zástupný symbol pro obsah 2"/>
          <p:cNvSpPr txBox="1"/>
          <p:nvPr/>
        </p:nvSpPr>
        <p:spPr>
          <a:xfrm>
            <a:off x="894073" y="3777666"/>
            <a:ext cx="3996263" cy="363789"/>
          </a:xfrm>
          <a:prstGeom prst="rect">
            <a:avLst/>
          </a:prstGeom>
          <a:solidFill>
            <a:srgbClr val="FFFF81"/>
          </a:solidFill>
          <a:ln w="12701">
            <a:solidFill>
              <a:srgbClr val="000000"/>
            </a:solidFill>
            <a:prstDash val="solid"/>
            <a:miter/>
          </a:ln>
        </p:spPr>
        <p:txBody>
          <a:bodyPr vert="horz" wrap="square" lIns="97536" tIns="48768" rIns="97536" bIns="48768" anchor="t" anchorCtr="1" compatLnSpc="1">
            <a:noAutofit/>
          </a:bodyPr>
          <a:lstStyle/>
          <a:p>
            <a:pPr defTabSz="975390" hangingPunct="1">
              <a:lnSpc>
                <a:spcPct val="80000"/>
              </a:lnSpc>
              <a:spcBef>
                <a:spcPts val="1067"/>
              </a:spcBef>
              <a:defRPr sz="1800" b="0" i="0" u="none" strike="noStrike" kern="0" cap="none" spc="0" baseline="0">
                <a:solidFill>
                  <a:srgbClr val="000000"/>
                </a:solidFill>
                <a:uFillTx/>
              </a:defRPr>
            </a:pPr>
            <a:r>
              <a:rPr lang="cs-CZ" sz="2560" kern="1200">
                <a:latin typeface="Calibri"/>
                <a:ea typeface=""/>
                <a:cs typeface=""/>
              </a:rPr>
              <a:t>Kojenci – předškolní věk</a:t>
            </a:r>
          </a:p>
        </p:txBody>
      </p:sp>
      <p:sp>
        <p:nvSpPr>
          <p:cNvPr id="8" name="Zástupný symbol pro obsah 2"/>
          <p:cNvSpPr txBox="1"/>
          <p:nvPr/>
        </p:nvSpPr>
        <p:spPr>
          <a:xfrm>
            <a:off x="4890348" y="3777666"/>
            <a:ext cx="5299053" cy="1031686"/>
          </a:xfrm>
          <a:prstGeom prst="rect">
            <a:avLst/>
          </a:prstGeom>
          <a:solidFill>
            <a:srgbClr val="FFFFEB"/>
          </a:solidFill>
          <a:ln w="12701">
            <a:solidFill>
              <a:srgbClr val="000000"/>
            </a:solidFill>
            <a:prstDash val="solid"/>
            <a:miter/>
          </a:ln>
        </p:spPr>
        <p:txBody>
          <a:bodyPr vert="horz" wrap="square" lIns="97536" tIns="48768" rIns="97536" bIns="48768" anchor="t" anchorCtr="0" compatLnSpc="1">
            <a:noAutofit/>
          </a:bodyPr>
          <a:lstStyle/>
          <a:p>
            <a:pPr marL="243848" indent="-243848" algn="l" defTabSz="975390" hangingPunct="1">
              <a:spcBef>
                <a:spcPts val="1067"/>
              </a:spcBef>
              <a:buSzPct val="100000"/>
              <a:buFont typeface="Arial" pitchFamily="34"/>
              <a:buChar char="•"/>
              <a:defRPr sz="1800" b="0" i="0" u="none" strike="noStrike" kern="0" cap="none" spc="0" baseline="0">
                <a:solidFill>
                  <a:srgbClr val="000000"/>
                </a:solidFill>
                <a:uFillTx/>
              </a:defRPr>
            </a:pPr>
            <a:r>
              <a:rPr lang="cs-CZ" sz="2560" b="0" kern="1200">
                <a:latin typeface="Calibri"/>
                <a:ea typeface=""/>
                <a:cs typeface=""/>
              </a:rPr>
              <a:t>Souvislost s </a:t>
            </a:r>
            <a:r>
              <a:rPr lang="cs-CZ" sz="2560" kern="1200">
                <a:latin typeface="Calibri"/>
                <a:ea typeface=""/>
                <a:cs typeface=""/>
              </a:rPr>
              <a:t>atopickou dermatitidou</a:t>
            </a:r>
          </a:p>
          <a:p>
            <a:pPr marL="243848" indent="-243848" algn="l" defTabSz="975390" hangingPunct="1">
              <a:spcBef>
                <a:spcPts val="1067"/>
              </a:spcBef>
              <a:buSzPct val="100000"/>
              <a:buFont typeface="Arial" pitchFamily="34"/>
              <a:buChar char="•"/>
              <a:defRPr sz="1800" b="0" i="0" u="none" strike="noStrike" kern="0" cap="none" spc="0" baseline="0">
                <a:solidFill>
                  <a:srgbClr val="000000"/>
                </a:solidFill>
                <a:uFillTx/>
              </a:defRPr>
            </a:pPr>
            <a:r>
              <a:rPr lang="cs-CZ" sz="2560" b="0" kern="1200">
                <a:latin typeface="Calibri"/>
                <a:ea typeface=""/>
                <a:cs typeface=""/>
              </a:rPr>
              <a:t>Problematika „pouhé“ </a:t>
            </a:r>
            <a:r>
              <a:rPr lang="cs-CZ" sz="2560" kern="1200">
                <a:latin typeface="Calibri"/>
                <a:ea typeface=""/>
                <a:cs typeface=""/>
              </a:rPr>
              <a:t>senzibilizace</a:t>
            </a:r>
          </a:p>
        </p:txBody>
      </p:sp>
    </p:spTree>
    <p:extLst>
      <p:ext uri="{BB962C8B-B14F-4D97-AF65-F5344CB8AC3E}">
        <p14:creationId xmlns:p14="http://schemas.microsoft.com/office/powerpoint/2010/main" val="162244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83444\Desktop\egg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1219200"/>
            <a:ext cx="13004796" cy="7315200"/>
          </a:xfrm>
          <a:prstGeom prst="rect">
            <a:avLst/>
          </a:prstGeom>
          <a:noFill/>
          <a:ln>
            <a:noFill/>
          </a:ln>
        </p:spPr>
      </p:pic>
      <p:sp>
        <p:nvSpPr>
          <p:cNvPr id="3" name="Zástupný symbol pro obsah 2"/>
          <p:cNvSpPr txBox="1">
            <a:spLocks noGrp="1"/>
          </p:cNvSpPr>
          <p:nvPr>
            <p:ph idx="1"/>
          </p:nvPr>
        </p:nvSpPr>
        <p:spPr>
          <a:xfrm>
            <a:off x="4890348" y="5102831"/>
            <a:ext cx="6108397" cy="2287320"/>
          </a:xfrm>
          <a:solidFill>
            <a:srgbClr val="FFFFEB"/>
          </a:solidFill>
          <a:ln w="12701">
            <a:solidFill>
              <a:srgbClr val="000000"/>
            </a:solidFill>
            <a:prstDash val="solid"/>
          </a:ln>
        </p:spPr>
        <p:txBody>
          <a:bodyPr>
            <a:noAutofit/>
          </a:bodyPr>
          <a:lstStyle/>
          <a:p>
            <a:pPr lvl="0">
              <a:lnSpc>
                <a:spcPct val="100000"/>
              </a:lnSpc>
            </a:pPr>
            <a:r>
              <a:rPr lang="cs-CZ" sz="2000" dirty="0">
                <a:latin typeface="Calibri" pitchFamily="34"/>
              </a:rPr>
              <a:t>Relativně vyšší individuální prahová dávka</a:t>
            </a:r>
          </a:p>
          <a:p>
            <a:pPr lvl="0">
              <a:lnSpc>
                <a:spcPct val="100000"/>
              </a:lnSpc>
            </a:pPr>
            <a:r>
              <a:rPr lang="cs-CZ" sz="2000" dirty="0">
                <a:latin typeface="Calibri" pitchFamily="34"/>
              </a:rPr>
              <a:t>Termolabilní bílkoviny</a:t>
            </a:r>
          </a:p>
          <a:p>
            <a:pPr lvl="0">
              <a:lnSpc>
                <a:spcPct val="100000"/>
              </a:lnSpc>
            </a:pPr>
            <a:r>
              <a:rPr lang="cs-CZ" sz="2000" dirty="0">
                <a:latin typeface="Calibri" pitchFamily="34"/>
              </a:rPr>
              <a:t>Eliminace ≠ nutriční problém</a:t>
            </a:r>
          </a:p>
        </p:txBody>
      </p:sp>
      <p:sp>
        <p:nvSpPr>
          <p:cNvPr id="4" name="Nadpis 1"/>
          <p:cNvSpPr txBox="1"/>
          <p:nvPr/>
        </p:nvSpPr>
        <p:spPr>
          <a:xfrm>
            <a:off x="894083" y="1608671"/>
            <a:ext cx="11216640" cy="1413930"/>
          </a:xfrm>
          <a:prstGeom prst="rect">
            <a:avLst/>
          </a:prstGeom>
          <a:solidFill>
            <a:srgbClr val="FFFF81"/>
          </a:solidFill>
          <a:ln w="19046">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pl-PL" sz="5760" b="0" kern="1200">
                <a:latin typeface="Calibri" pitchFamily="34"/>
                <a:ea typeface=""/>
                <a:cs typeface=""/>
              </a:rPr>
              <a:t>Alergie na vejce</a:t>
            </a:r>
          </a:p>
        </p:txBody>
      </p:sp>
      <p:sp>
        <p:nvSpPr>
          <p:cNvPr id="5" name="Obdélník 3"/>
          <p:cNvSpPr/>
          <p:nvPr/>
        </p:nvSpPr>
        <p:spPr>
          <a:xfrm>
            <a:off x="10433978" y="3270138"/>
            <a:ext cx="1572354" cy="689420"/>
          </a:xfrm>
          <a:prstGeom prst="rect">
            <a:avLst/>
          </a:prstGeom>
          <a:solidFill>
            <a:srgbClr val="FFFF99"/>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1920" kern="1200">
                <a:latin typeface="Calibri"/>
                <a:ea typeface=""/>
                <a:cs typeface=""/>
              </a:rPr>
              <a:t>děti 2,5 %</a:t>
            </a:r>
          </a:p>
          <a:p>
            <a:pPr defTabSz="975390" hangingPunct="1">
              <a:defRPr sz="1800" b="0" i="0" u="none" strike="noStrike" kern="0" cap="none" spc="0" baseline="0">
                <a:solidFill>
                  <a:srgbClr val="000000"/>
                </a:solidFill>
                <a:uFillTx/>
              </a:defRPr>
            </a:pPr>
            <a:r>
              <a:rPr lang="cs-CZ" sz="1920" kern="1200">
                <a:latin typeface="Calibri"/>
                <a:ea typeface=""/>
                <a:cs typeface=""/>
              </a:rPr>
              <a:t>dospělí 0,1 % </a:t>
            </a:r>
          </a:p>
        </p:txBody>
      </p:sp>
      <p:sp>
        <p:nvSpPr>
          <p:cNvPr id="6" name="Obdélník 6"/>
          <p:cNvSpPr/>
          <p:nvPr/>
        </p:nvSpPr>
        <p:spPr>
          <a:xfrm>
            <a:off x="10718974" y="2876180"/>
            <a:ext cx="1286954" cy="393954"/>
          </a:xfrm>
          <a:prstGeom prst="rect">
            <a:avLst/>
          </a:prstGeom>
          <a:solidFill>
            <a:srgbClr val="F79646"/>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1920" kern="1200">
                <a:latin typeface="Calibri"/>
                <a:ea typeface=""/>
                <a:cs typeface=""/>
              </a:rPr>
              <a:t>Prevalence</a:t>
            </a:r>
          </a:p>
        </p:txBody>
      </p:sp>
      <p:sp>
        <p:nvSpPr>
          <p:cNvPr id="7" name="Obdélník 7"/>
          <p:cNvSpPr/>
          <p:nvPr/>
        </p:nvSpPr>
        <p:spPr>
          <a:xfrm>
            <a:off x="11447644" y="1606836"/>
            <a:ext cx="663069" cy="689420"/>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2.</a:t>
            </a:r>
          </a:p>
        </p:txBody>
      </p:sp>
      <p:sp>
        <p:nvSpPr>
          <p:cNvPr id="8" name="Zástupný symbol pro obsah 2"/>
          <p:cNvSpPr txBox="1"/>
          <p:nvPr/>
        </p:nvSpPr>
        <p:spPr>
          <a:xfrm>
            <a:off x="894073" y="3777666"/>
            <a:ext cx="3996263" cy="363789"/>
          </a:xfrm>
          <a:prstGeom prst="rect">
            <a:avLst/>
          </a:prstGeom>
          <a:solidFill>
            <a:srgbClr val="FFFF81"/>
          </a:solidFill>
          <a:ln w="12701">
            <a:solidFill>
              <a:srgbClr val="000000"/>
            </a:solidFill>
            <a:prstDash val="solid"/>
            <a:miter/>
          </a:ln>
        </p:spPr>
        <p:txBody>
          <a:bodyPr vert="horz" wrap="square" lIns="97536" tIns="48768" rIns="97536" bIns="48768" anchor="t" anchorCtr="1" compatLnSpc="1">
            <a:noAutofit/>
          </a:bodyPr>
          <a:lstStyle/>
          <a:p>
            <a:pPr defTabSz="975390" hangingPunct="1">
              <a:lnSpc>
                <a:spcPct val="80000"/>
              </a:lnSpc>
              <a:spcBef>
                <a:spcPts val="1067"/>
              </a:spcBef>
              <a:defRPr sz="1800" b="0" i="0" u="none" strike="noStrike" kern="0" cap="none" spc="0" baseline="0">
                <a:solidFill>
                  <a:srgbClr val="000000"/>
                </a:solidFill>
                <a:uFillTx/>
              </a:defRPr>
            </a:pPr>
            <a:r>
              <a:rPr lang="cs-CZ" sz="2560" kern="1200">
                <a:latin typeface="Calibri"/>
                <a:ea typeface=""/>
                <a:cs typeface=""/>
              </a:rPr>
              <a:t>Kojenci – předškolní věk</a:t>
            </a:r>
          </a:p>
        </p:txBody>
      </p:sp>
      <p:pic>
        <p:nvPicPr>
          <p:cNvPr id="9" name="Obrázek 12">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3373224" y="5102820"/>
            <a:ext cx="1517123" cy="1517123"/>
          </a:xfrm>
          <a:prstGeom prst="rect">
            <a:avLst/>
          </a:prstGeom>
          <a:noFill/>
          <a:ln>
            <a:noFill/>
          </a:ln>
        </p:spPr>
      </p:pic>
      <p:sp>
        <p:nvSpPr>
          <p:cNvPr id="10" name="Zástupný symbol pro obsah 2"/>
          <p:cNvSpPr txBox="1"/>
          <p:nvPr/>
        </p:nvSpPr>
        <p:spPr>
          <a:xfrm>
            <a:off x="4890348" y="3777666"/>
            <a:ext cx="5299053" cy="1031686"/>
          </a:xfrm>
          <a:prstGeom prst="rect">
            <a:avLst/>
          </a:prstGeom>
          <a:solidFill>
            <a:srgbClr val="FFFFEB"/>
          </a:solidFill>
          <a:ln w="12701">
            <a:solidFill>
              <a:srgbClr val="000000"/>
            </a:solidFill>
            <a:prstDash val="solid"/>
            <a:miter/>
          </a:ln>
        </p:spPr>
        <p:txBody>
          <a:bodyPr vert="horz" wrap="square" lIns="97536" tIns="48768" rIns="97536" bIns="48768" anchor="t" anchorCtr="0" compatLnSpc="1">
            <a:noAutofit/>
          </a:bodyPr>
          <a:lstStyle/>
          <a:p>
            <a:pPr marL="243848" indent="-243848" algn="l" defTabSz="975390" hangingPunct="1">
              <a:spcBef>
                <a:spcPts val="1067"/>
              </a:spcBef>
              <a:buSzPct val="100000"/>
              <a:buFont typeface="Arial" pitchFamily="34"/>
              <a:buChar char="•"/>
              <a:defRPr sz="1800" b="0" i="0" u="none" strike="noStrike" kern="0" cap="none" spc="0" baseline="0">
                <a:solidFill>
                  <a:srgbClr val="000000"/>
                </a:solidFill>
                <a:uFillTx/>
              </a:defRPr>
            </a:pPr>
            <a:r>
              <a:rPr lang="cs-CZ" sz="2560" b="0" kern="1200">
                <a:latin typeface="Calibri"/>
                <a:ea typeface=""/>
                <a:cs typeface=""/>
              </a:rPr>
              <a:t>Souvislost s </a:t>
            </a:r>
            <a:r>
              <a:rPr lang="cs-CZ" sz="2560" kern="1200">
                <a:latin typeface="Calibri"/>
                <a:ea typeface=""/>
                <a:cs typeface=""/>
              </a:rPr>
              <a:t>atopickou dermatitidou</a:t>
            </a:r>
          </a:p>
          <a:p>
            <a:pPr marL="243848" indent="-243848" algn="l" defTabSz="975390" hangingPunct="1">
              <a:spcBef>
                <a:spcPts val="1067"/>
              </a:spcBef>
              <a:buSzPct val="100000"/>
              <a:buFont typeface="Arial" pitchFamily="34"/>
              <a:buChar char="•"/>
              <a:defRPr sz="1800" b="0" i="0" u="none" strike="noStrike" kern="0" cap="none" spc="0" baseline="0">
                <a:solidFill>
                  <a:srgbClr val="000000"/>
                </a:solidFill>
                <a:uFillTx/>
              </a:defRPr>
            </a:pPr>
            <a:r>
              <a:rPr lang="cs-CZ" sz="2560" b="0" kern="1200">
                <a:latin typeface="Calibri"/>
                <a:ea typeface=""/>
                <a:cs typeface=""/>
              </a:rPr>
              <a:t>Problematika „pouhé“ </a:t>
            </a:r>
            <a:r>
              <a:rPr lang="cs-CZ" sz="2560" kern="1200">
                <a:latin typeface="Calibri"/>
                <a:ea typeface=""/>
                <a:cs typeface=""/>
              </a:rPr>
              <a:t>senzibilizace</a:t>
            </a:r>
          </a:p>
        </p:txBody>
      </p:sp>
    </p:spTree>
    <p:extLst>
      <p:ext uri="{BB962C8B-B14F-4D97-AF65-F5344CB8AC3E}">
        <p14:creationId xmlns:p14="http://schemas.microsoft.com/office/powerpoint/2010/main" val="356587974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83444\Desktop\egg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1219200"/>
            <a:ext cx="13004796" cy="7315200"/>
          </a:xfrm>
          <a:prstGeom prst="rect">
            <a:avLst/>
          </a:prstGeom>
          <a:noFill/>
          <a:ln>
            <a:noFill/>
          </a:ln>
        </p:spPr>
      </p:pic>
      <p:sp>
        <p:nvSpPr>
          <p:cNvPr id="3" name="Zástupný symbol pro obsah 2"/>
          <p:cNvSpPr txBox="1"/>
          <p:nvPr/>
        </p:nvSpPr>
        <p:spPr>
          <a:xfrm>
            <a:off x="3910150" y="6428179"/>
            <a:ext cx="5184496" cy="505051"/>
          </a:xfrm>
          <a:prstGeom prst="rect">
            <a:avLst/>
          </a:prstGeom>
          <a:solidFill>
            <a:srgbClr val="FF5050"/>
          </a:solidFill>
          <a:ln w="12701">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987" kern="1200">
                <a:latin typeface="Calibri"/>
                <a:ea typeface=""/>
                <a:cs typeface=""/>
              </a:rPr>
              <a:t>Očkování</a:t>
            </a:r>
            <a:endParaRPr lang="cs-CZ" sz="2987" kern="1200">
              <a:latin typeface="Calibri" pitchFamily="34"/>
              <a:ea typeface=""/>
              <a:cs typeface="Calibri" pitchFamily="34"/>
            </a:endParaRPr>
          </a:p>
        </p:txBody>
      </p:sp>
      <p:sp>
        <p:nvSpPr>
          <p:cNvPr id="4" name="Nadpis 1"/>
          <p:cNvSpPr txBox="1"/>
          <p:nvPr/>
        </p:nvSpPr>
        <p:spPr>
          <a:xfrm>
            <a:off x="894083" y="1608671"/>
            <a:ext cx="11216640" cy="1413930"/>
          </a:xfrm>
          <a:prstGeom prst="rect">
            <a:avLst/>
          </a:prstGeom>
          <a:solidFill>
            <a:srgbClr val="FFFF81"/>
          </a:solidFill>
          <a:ln w="19046">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pl-PL" sz="5760" b="0" kern="1200">
                <a:latin typeface="Calibri" pitchFamily="34"/>
                <a:ea typeface=""/>
                <a:cs typeface=""/>
              </a:rPr>
              <a:t>Alergie na vejce</a:t>
            </a:r>
          </a:p>
        </p:txBody>
      </p:sp>
      <p:sp>
        <p:nvSpPr>
          <p:cNvPr id="5" name="Obdélník 3"/>
          <p:cNvSpPr/>
          <p:nvPr/>
        </p:nvSpPr>
        <p:spPr>
          <a:xfrm>
            <a:off x="10433978" y="3270138"/>
            <a:ext cx="1572354" cy="689420"/>
          </a:xfrm>
          <a:prstGeom prst="rect">
            <a:avLst/>
          </a:prstGeom>
          <a:solidFill>
            <a:srgbClr val="FFFF99"/>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1920" kern="1200">
                <a:latin typeface="Calibri"/>
                <a:ea typeface=""/>
                <a:cs typeface=""/>
              </a:rPr>
              <a:t>děti 2,5 %</a:t>
            </a:r>
          </a:p>
          <a:p>
            <a:pPr defTabSz="975390" hangingPunct="1">
              <a:defRPr sz="1800" b="0" i="0" u="none" strike="noStrike" kern="0" cap="none" spc="0" baseline="0">
                <a:solidFill>
                  <a:srgbClr val="000000"/>
                </a:solidFill>
                <a:uFillTx/>
              </a:defRPr>
            </a:pPr>
            <a:r>
              <a:rPr lang="cs-CZ" sz="1920" kern="1200">
                <a:latin typeface="Calibri"/>
                <a:ea typeface=""/>
                <a:cs typeface=""/>
              </a:rPr>
              <a:t>dospělí 0,1 % </a:t>
            </a:r>
          </a:p>
        </p:txBody>
      </p:sp>
      <p:sp>
        <p:nvSpPr>
          <p:cNvPr id="6" name="Obdélník 6"/>
          <p:cNvSpPr/>
          <p:nvPr/>
        </p:nvSpPr>
        <p:spPr>
          <a:xfrm>
            <a:off x="10718974" y="2876180"/>
            <a:ext cx="1286954" cy="393954"/>
          </a:xfrm>
          <a:prstGeom prst="rect">
            <a:avLst/>
          </a:prstGeom>
          <a:solidFill>
            <a:srgbClr val="F79646"/>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1920" kern="1200">
                <a:latin typeface="Calibri"/>
                <a:ea typeface=""/>
                <a:cs typeface=""/>
              </a:rPr>
              <a:t>Prevalence</a:t>
            </a:r>
          </a:p>
        </p:txBody>
      </p:sp>
      <p:sp>
        <p:nvSpPr>
          <p:cNvPr id="7" name="Obdélník 7"/>
          <p:cNvSpPr/>
          <p:nvPr/>
        </p:nvSpPr>
        <p:spPr>
          <a:xfrm>
            <a:off x="11447644" y="1606836"/>
            <a:ext cx="663069" cy="689420"/>
          </a:xfrm>
          <a:prstGeom prst="rect">
            <a:avLst/>
          </a:prstGeom>
          <a:solidFill>
            <a:srgbClr val="F79646"/>
          </a:solidFill>
          <a:ln w="9528">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2.</a:t>
            </a:r>
          </a:p>
        </p:txBody>
      </p:sp>
      <p:sp>
        <p:nvSpPr>
          <p:cNvPr id="8" name="Zástupný symbol pro obsah 2"/>
          <p:cNvSpPr txBox="1"/>
          <p:nvPr/>
        </p:nvSpPr>
        <p:spPr>
          <a:xfrm>
            <a:off x="894073" y="3777666"/>
            <a:ext cx="3996263" cy="363789"/>
          </a:xfrm>
          <a:prstGeom prst="rect">
            <a:avLst/>
          </a:prstGeom>
          <a:solidFill>
            <a:srgbClr val="FFFF81"/>
          </a:solidFill>
          <a:ln w="12701">
            <a:solidFill>
              <a:srgbClr val="000000"/>
            </a:solidFill>
            <a:prstDash val="solid"/>
            <a:miter/>
          </a:ln>
        </p:spPr>
        <p:txBody>
          <a:bodyPr vert="horz" wrap="square" lIns="97536" tIns="48768" rIns="97536" bIns="48768" anchor="t" anchorCtr="1" compatLnSpc="1">
            <a:noAutofit/>
          </a:bodyPr>
          <a:lstStyle/>
          <a:p>
            <a:pPr defTabSz="975390" hangingPunct="1">
              <a:lnSpc>
                <a:spcPct val="80000"/>
              </a:lnSpc>
              <a:spcBef>
                <a:spcPts val="1067"/>
              </a:spcBef>
              <a:defRPr sz="1800" b="0" i="0" u="none" strike="noStrike" kern="0" cap="none" spc="0" baseline="0">
                <a:solidFill>
                  <a:srgbClr val="000000"/>
                </a:solidFill>
                <a:uFillTx/>
              </a:defRPr>
            </a:pPr>
            <a:r>
              <a:rPr lang="cs-CZ" sz="2560" kern="1200">
                <a:latin typeface="Calibri"/>
                <a:ea typeface=""/>
                <a:cs typeface=""/>
              </a:rPr>
              <a:t>Kojenci – předškolní věk</a:t>
            </a:r>
          </a:p>
        </p:txBody>
      </p:sp>
      <p:sp>
        <p:nvSpPr>
          <p:cNvPr id="9" name="Zástupný symbol pro obsah 2"/>
          <p:cNvSpPr txBox="1"/>
          <p:nvPr/>
        </p:nvSpPr>
        <p:spPr>
          <a:xfrm>
            <a:off x="4890348" y="3777666"/>
            <a:ext cx="5066448" cy="868841"/>
          </a:xfrm>
          <a:prstGeom prst="rect">
            <a:avLst/>
          </a:prstGeom>
          <a:solidFill>
            <a:srgbClr val="FFFFEB"/>
          </a:solidFill>
          <a:ln w="12701">
            <a:solidFill>
              <a:srgbClr val="000000"/>
            </a:solidFill>
            <a:prstDash val="solid"/>
            <a:miter/>
          </a:ln>
        </p:spPr>
        <p:txBody>
          <a:bodyPr vert="horz" wrap="square" lIns="97536" tIns="48768" rIns="97536" bIns="48768" anchor="t" anchorCtr="0" compatLnSpc="1">
            <a:noAutofit/>
          </a:bodyPr>
          <a:lstStyle/>
          <a:p>
            <a:pPr marL="243848" indent="-243848" algn="l" defTabSz="975390" hangingPunct="1">
              <a:spcBef>
                <a:spcPts val="1067"/>
              </a:spcBef>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Souvislost s </a:t>
            </a:r>
            <a:r>
              <a:rPr lang="cs-CZ" sz="2133" kern="1200">
                <a:latin typeface="Calibri"/>
                <a:ea typeface=""/>
                <a:cs typeface=""/>
              </a:rPr>
              <a:t>atopickou dermatitidou</a:t>
            </a:r>
          </a:p>
          <a:p>
            <a:pPr marL="243848" indent="-243848" algn="l" defTabSz="975390" hangingPunct="1">
              <a:spcBef>
                <a:spcPts val="1067"/>
              </a:spcBef>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Problematika „pouhé“ </a:t>
            </a:r>
            <a:r>
              <a:rPr lang="cs-CZ" sz="2133" kern="1200">
                <a:latin typeface="Calibri"/>
                <a:ea typeface=""/>
                <a:cs typeface=""/>
              </a:rPr>
              <a:t>senzibilizace</a:t>
            </a:r>
          </a:p>
        </p:txBody>
      </p:sp>
      <p:sp>
        <p:nvSpPr>
          <p:cNvPr id="10" name="Zástupný symbol pro obsah 2"/>
          <p:cNvSpPr txBox="1"/>
          <p:nvPr/>
        </p:nvSpPr>
        <p:spPr>
          <a:xfrm>
            <a:off x="3585598" y="4928582"/>
            <a:ext cx="5184496" cy="505051"/>
          </a:xfrm>
          <a:prstGeom prst="rect">
            <a:avLst/>
          </a:prstGeom>
          <a:solidFill>
            <a:srgbClr val="FF5050"/>
          </a:solidFill>
          <a:ln w="12701">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987" kern="1200">
                <a:latin typeface="Calibri"/>
                <a:ea typeface=""/>
                <a:cs typeface=""/>
              </a:rPr>
              <a:t>Riziko zkřížených reakcí</a:t>
            </a:r>
          </a:p>
        </p:txBody>
      </p:sp>
      <p:pic>
        <p:nvPicPr>
          <p:cNvPr id="11" name="Obrázek 14">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0392334" y="4060004"/>
            <a:ext cx="1655644" cy="1549515"/>
          </a:xfrm>
          <a:prstGeom prst="rect">
            <a:avLst/>
          </a:prstGeom>
          <a:noFill/>
          <a:ln>
            <a:noFill/>
          </a:ln>
        </p:spPr>
      </p:pic>
      <p:sp>
        <p:nvSpPr>
          <p:cNvPr id="12" name="Zástupný symbol pro obsah 2"/>
          <p:cNvSpPr txBox="1"/>
          <p:nvPr/>
        </p:nvSpPr>
        <p:spPr>
          <a:xfrm>
            <a:off x="7511802" y="6614306"/>
            <a:ext cx="2014138" cy="1574953"/>
          </a:xfrm>
          <a:prstGeom prst="rect">
            <a:avLst/>
          </a:prstGeom>
          <a:solidFill>
            <a:srgbClr val="FFC000"/>
          </a:solidFill>
          <a:ln w="12701">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1707" kern="1200">
                <a:latin typeface="Calibri"/>
                <a:ea typeface=""/>
                <a:cs typeface=""/>
              </a:rPr>
              <a:t>Chřipka</a:t>
            </a:r>
          </a:p>
          <a:p>
            <a:pPr defTabSz="975390" hangingPunct="1">
              <a:spcBef>
                <a:spcPts val="1067"/>
              </a:spcBef>
              <a:defRPr sz="1800" b="0" i="0" u="none" strike="noStrike" kern="0" cap="none" spc="0" baseline="0">
                <a:solidFill>
                  <a:srgbClr val="000000"/>
                </a:solidFill>
                <a:uFillTx/>
              </a:defRPr>
            </a:pPr>
            <a:r>
              <a:rPr lang="cs-CZ" sz="1707" kern="1200">
                <a:latin typeface="Calibri"/>
                <a:ea typeface=""/>
                <a:cs typeface=""/>
              </a:rPr>
              <a:t>Varicella</a:t>
            </a:r>
          </a:p>
          <a:p>
            <a:pPr defTabSz="975390" hangingPunct="1">
              <a:spcBef>
                <a:spcPts val="1067"/>
              </a:spcBef>
              <a:defRPr sz="1800" b="0" i="0" u="none" strike="noStrike" kern="0" cap="none" spc="0" baseline="0">
                <a:solidFill>
                  <a:srgbClr val="000000"/>
                </a:solidFill>
                <a:uFillTx/>
              </a:defRPr>
            </a:pPr>
            <a:r>
              <a:rPr lang="cs-CZ" sz="1707" kern="1200">
                <a:latin typeface="Calibri"/>
                <a:ea typeface=""/>
                <a:cs typeface=""/>
              </a:rPr>
              <a:t>MMR</a:t>
            </a:r>
          </a:p>
          <a:p>
            <a:pPr defTabSz="975390" hangingPunct="1">
              <a:spcBef>
                <a:spcPts val="1067"/>
              </a:spcBef>
              <a:defRPr sz="1800" b="0" i="0" u="none" strike="noStrike" kern="0" cap="none" spc="0" baseline="0">
                <a:solidFill>
                  <a:srgbClr val="000000"/>
                </a:solidFill>
                <a:uFillTx/>
              </a:defRPr>
            </a:pPr>
            <a:r>
              <a:rPr lang="cs-CZ" sz="1707" kern="1200">
                <a:latin typeface="Calibri"/>
                <a:ea typeface=""/>
                <a:cs typeface=""/>
              </a:rPr>
              <a:t>Klíšťová encefalitida</a:t>
            </a:r>
            <a:endParaRPr lang="cs-CZ" sz="1707" kern="1200">
              <a:latin typeface="Calibri" pitchFamily="34"/>
              <a:ea typeface=""/>
              <a:cs typeface="Calibri" pitchFamily="34"/>
            </a:endParaRPr>
          </a:p>
        </p:txBody>
      </p:sp>
      <p:pic>
        <p:nvPicPr>
          <p:cNvPr id="13" name="Obrázek 22">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9696375" y="5683910"/>
            <a:ext cx="3063693" cy="2505358"/>
          </a:xfrm>
          <a:prstGeom prst="rect">
            <a:avLst/>
          </a:prstGeom>
          <a:noFill/>
          <a:ln>
            <a:noFill/>
          </a:ln>
        </p:spPr>
      </p:pic>
      <p:pic>
        <p:nvPicPr>
          <p:cNvPr id="14" name="Obrázek 2">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332042" y="4555593"/>
            <a:ext cx="3253556" cy="2479209"/>
          </a:xfrm>
          <a:prstGeom prst="rect">
            <a:avLst/>
          </a:prstGeom>
          <a:noFill/>
          <a:ln>
            <a:noFill/>
          </a:ln>
        </p:spPr>
      </p:pic>
      <p:sp>
        <p:nvSpPr>
          <p:cNvPr id="15" name="Zástupný symbol pro obsah 2"/>
          <p:cNvSpPr txBox="1"/>
          <p:nvPr/>
        </p:nvSpPr>
        <p:spPr>
          <a:xfrm>
            <a:off x="4511879" y="5678380"/>
            <a:ext cx="5184496" cy="505051"/>
          </a:xfrm>
          <a:prstGeom prst="rect">
            <a:avLst/>
          </a:prstGeom>
          <a:solidFill>
            <a:srgbClr val="FF5050"/>
          </a:solidFill>
          <a:ln w="12701">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987" kern="1200">
                <a:latin typeface="Calibri"/>
                <a:ea typeface=""/>
                <a:cs typeface=""/>
              </a:rPr>
              <a:t>Skryté alergie</a:t>
            </a:r>
          </a:p>
        </p:txBody>
      </p:sp>
    </p:spTree>
    <p:extLst>
      <p:ext uri="{BB962C8B-B14F-4D97-AF65-F5344CB8AC3E}">
        <p14:creationId xmlns:p14="http://schemas.microsoft.com/office/powerpoint/2010/main" val="199198068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83444\Desktop\pšenice.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072" y="1219201"/>
            <a:ext cx="13001724" cy="7313473"/>
          </a:xfrm>
          <a:prstGeom prst="rect">
            <a:avLst/>
          </a:prstGeom>
          <a:noFill/>
          <a:ln>
            <a:noFill/>
          </a:ln>
        </p:spPr>
      </p:pic>
      <p:sp>
        <p:nvSpPr>
          <p:cNvPr id="3" name="Zástupný symbol pro obsah 2"/>
          <p:cNvSpPr txBox="1">
            <a:spLocks noGrp="1"/>
          </p:cNvSpPr>
          <p:nvPr>
            <p:ph idx="1"/>
          </p:nvPr>
        </p:nvSpPr>
        <p:spPr>
          <a:xfrm>
            <a:off x="895380" y="4013958"/>
            <a:ext cx="5085995" cy="555613"/>
          </a:xfrm>
          <a:solidFill>
            <a:srgbClr val="FFFFFF"/>
          </a:solidFill>
          <a:ln w="9528">
            <a:solidFill>
              <a:srgbClr val="000000"/>
            </a:solidFill>
            <a:prstDash val="solid"/>
          </a:ln>
        </p:spPr>
        <p:txBody>
          <a:bodyPr anchorCtr="1">
            <a:normAutofit fontScale="85000" lnSpcReduction="10000"/>
          </a:bodyPr>
          <a:lstStyle/>
          <a:p>
            <a:pPr marL="0" indent="0" algn="ctr">
              <a:buNone/>
            </a:pPr>
            <a:r>
              <a:rPr lang="cs-CZ" sz="2560" b="1">
                <a:solidFill>
                  <a:srgbClr val="FF0000"/>
                </a:solidFill>
              </a:rPr>
              <a:t>Odkládání expozice lepkové mouce </a:t>
            </a:r>
          </a:p>
        </p:txBody>
      </p:sp>
      <p:sp>
        <p:nvSpPr>
          <p:cNvPr id="4" name="Nadpis 1"/>
          <p:cNvSpPr txBox="1"/>
          <p:nvPr/>
        </p:nvSpPr>
        <p:spPr>
          <a:xfrm>
            <a:off x="894083" y="1608671"/>
            <a:ext cx="11216640" cy="1413930"/>
          </a:xfrm>
          <a:prstGeom prst="rect">
            <a:avLst/>
          </a:prstGeom>
          <a:solidFill>
            <a:srgbClr val="EEECE1"/>
          </a:solidFill>
          <a:ln w="19046">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pl-PL" sz="5760" b="0" kern="1200">
                <a:latin typeface="Calibri" pitchFamily="34"/>
                <a:ea typeface=""/>
                <a:cs typeface=""/>
              </a:rPr>
              <a:t>Alergie na mouky</a:t>
            </a:r>
          </a:p>
        </p:txBody>
      </p:sp>
      <p:sp>
        <p:nvSpPr>
          <p:cNvPr id="5" name="Obdélník 4"/>
          <p:cNvSpPr/>
          <p:nvPr/>
        </p:nvSpPr>
        <p:spPr>
          <a:xfrm>
            <a:off x="10685887" y="2878004"/>
            <a:ext cx="1409553" cy="426720"/>
          </a:xfrm>
          <a:prstGeom prst="rect">
            <a:avLst/>
          </a:prstGeom>
          <a:solidFill>
            <a:srgbClr val="F79646"/>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Prevalence</a:t>
            </a:r>
          </a:p>
        </p:txBody>
      </p:sp>
      <p:sp>
        <p:nvSpPr>
          <p:cNvPr id="6" name="Obdélník 3"/>
          <p:cNvSpPr/>
          <p:nvPr/>
        </p:nvSpPr>
        <p:spPr>
          <a:xfrm>
            <a:off x="11453686" y="3304792"/>
            <a:ext cx="655436" cy="426720"/>
          </a:xfrm>
          <a:prstGeom prst="rect">
            <a:avLst/>
          </a:prstGeom>
          <a:solidFill>
            <a:srgbClr val="FFFF99"/>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1 % </a:t>
            </a:r>
          </a:p>
        </p:txBody>
      </p:sp>
      <p:sp>
        <p:nvSpPr>
          <p:cNvPr id="7" name="Zástupný symbol pro obsah 2"/>
          <p:cNvSpPr txBox="1"/>
          <p:nvPr/>
        </p:nvSpPr>
        <p:spPr>
          <a:xfrm>
            <a:off x="894073" y="6624713"/>
            <a:ext cx="8931975" cy="479535"/>
          </a:xfrm>
          <a:prstGeom prst="rect">
            <a:avLst/>
          </a:prstGeom>
          <a:solidFill>
            <a:srgbClr val="FFFFFF"/>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560" kern="1200">
                <a:latin typeface="Calibri"/>
                <a:ea typeface=""/>
                <a:cs typeface=""/>
              </a:rPr>
              <a:t>Složitá problematika </a:t>
            </a:r>
            <a:r>
              <a:rPr lang="cs-CZ" sz="2560" b="0" kern="1200">
                <a:latin typeface="Calibri"/>
                <a:ea typeface=""/>
                <a:cs typeface=""/>
              </a:rPr>
              <a:t>– mnoho obilovin, mnoho bílkovin</a:t>
            </a:r>
          </a:p>
        </p:txBody>
      </p:sp>
      <p:sp>
        <p:nvSpPr>
          <p:cNvPr id="8" name="Zástupný symbol pro obsah 2"/>
          <p:cNvSpPr txBox="1"/>
          <p:nvPr/>
        </p:nvSpPr>
        <p:spPr>
          <a:xfrm>
            <a:off x="894083" y="7469609"/>
            <a:ext cx="7336589" cy="479535"/>
          </a:xfrm>
          <a:prstGeom prst="rect">
            <a:avLst/>
          </a:prstGeom>
          <a:solidFill>
            <a:srgbClr val="FFFFFF"/>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560" kern="1200">
                <a:solidFill>
                  <a:srgbClr val="FF0000"/>
                </a:solidFill>
                <a:latin typeface="Calibri"/>
                <a:ea typeface=""/>
                <a:cs typeface=""/>
              </a:rPr>
              <a:t>Wheat-dependent exercise-induced anaphylaxis</a:t>
            </a:r>
            <a:endParaRPr lang="cs-CZ" sz="2560" b="0" kern="1200">
              <a:solidFill>
                <a:srgbClr val="FF0000"/>
              </a:solidFill>
              <a:latin typeface="Calibri"/>
              <a:ea typeface=""/>
              <a:cs typeface=""/>
            </a:endParaRPr>
          </a:p>
        </p:txBody>
      </p:sp>
      <p:sp>
        <p:nvSpPr>
          <p:cNvPr id="9" name="Zástupný symbol pro obsah 2"/>
          <p:cNvSpPr txBox="1"/>
          <p:nvPr/>
        </p:nvSpPr>
        <p:spPr>
          <a:xfrm>
            <a:off x="9417939" y="6928245"/>
            <a:ext cx="3366699" cy="479535"/>
          </a:xfrm>
          <a:prstGeom prst="rect">
            <a:avLst/>
          </a:prstGeom>
          <a:solidFill>
            <a:srgbClr val="C6D9F1"/>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133" b="0" kern="1200">
                <a:latin typeface="Calibri" pitchFamily="34"/>
                <a:ea typeface=""/>
                <a:cs typeface="Calibri" pitchFamily="34"/>
              </a:rPr>
              <a:t>Eliminace ≠ nutriční problém</a:t>
            </a:r>
          </a:p>
        </p:txBody>
      </p:sp>
      <p:sp>
        <p:nvSpPr>
          <p:cNvPr id="10" name="Zástupný symbol pro obsah 2"/>
          <p:cNvSpPr txBox="1"/>
          <p:nvPr/>
        </p:nvSpPr>
        <p:spPr>
          <a:xfrm>
            <a:off x="9408351" y="6402263"/>
            <a:ext cx="3366699" cy="483739"/>
          </a:xfrm>
          <a:prstGeom prst="rect">
            <a:avLst/>
          </a:prstGeom>
          <a:solidFill>
            <a:srgbClr val="E6B9B8"/>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133" b="0" kern="1200">
                <a:latin typeface="Calibri"/>
                <a:ea typeface=""/>
                <a:cs typeface=""/>
              </a:rPr>
              <a:t>Termostabilní bílkoviny</a:t>
            </a:r>
          </a:p>
        </p:txBody>
      </p:sp>
      <p:sp>
        <p:nvSpPr>
          <p:cNvPr id="11" name="Zástupný symbol pro obsah 2"/>
          <p:cNvSpPr txBox="1"/>
          <p:nvPr/>
        </p:nvSpPr>
        <p:spPr>
          <a:xfrm>
            <a:off x="894083" y="5703007"/>
            <a:ext cx="8931966" cy="479535"/>
          </a:xfrm>
          <a:prstGeom prst="rect">
            <a:avLst/>
          </a:prstGeom>
          <a:solidFill>
            <a:srgbClr val="FFFFFF"/>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560" kern="1200">
                <a:latin typeface="Calibri"/>
                <a:ea typeface=""/>
                <a:cs typeface=""/>
              </a:rPr>
              <a:t>Lipnicovité -  </a:t>
            </a:r>
            <a:r>
              <a:rPr lang="cs-CZ" sz="2560" b="0" kern="1200">
                <a:latin typeface="Calibri"/>
                <a:ea typeface=""/>
                <a:cs typeface=""/>
              </a:rPr>
              <a:t>fenomén zkřížené senzibilizace – polinóza vs. PA</a:t>
            </a:r>
          </a:p>
        </p:txBody>
      </p:sp>
      <p:pic>
        <p:nvPicPr>
          <p:cNvPr id="12" name="Picture 2" descr="C:\Users\961\Desktop\window_transparent_png_by_absurdwordpreferred.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691040" y="3176222"/>
            <a:ext cx="5410253" cy="2238245"/>
          </a:xfrm>
          <a:prstGeom prst="rect">
            <a:avLst/>
          </a:prstGeom>
          <a:noFill/>
          <a:ln>
            <a:noFill/>
          </a:ln>
        </p:spPr>
      </p:pic>
      <p:sp>
        <p:nvSpPr>
          <p:cNvPr id="13" name="Ovál 15"/>
          <p:cNvSpPr/>
          <p:nvPr/>
        </p:nvSpPr>
        <p:spPr>
          <a:xfrm>
            <a:off x="7767552" y="7653806"/>
            <a:ext cx="2421662" cy="6793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a:solidFill>
              <a:srgbClr val="000000"/>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r>
              <a:rPr lang="cs-CZ" sz="1920" kern="1200">
                <a:solidFill>
                  <a:srgbClr val="FFFFFF"/>
                </a:solidFill>
                <a:latin typeface="Calibri"/>
                <a:ea typeface=""/>
                <a:cs typeface=""/>
              </a:rPr>
              <a:t>Omega-5-gliadin</a:t>
            </a:r>
          </a:p>
        </p:txBody>
      </p:sp>
    </p:spTree>
    <p:extLst>
      <p:ext uri="{BB962C8B-B14F-4D97-AF65-F5344CB8AC3E}">
        <p14:creationId xmlns:p14="http://schemas.microsoft.com/office/powerpoint/2010/main" val="3771221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83444\Desktop\pšenice.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072" y="1219201"/>
            <a:ext cx="13001724" cy="7313473"/>
          </a:xfrm>
          <a:prstGeom prst="rect">
            <a:avLst/>
          </a:prstGeom>
          <a:noFill/>
          <a:ln>
            <a:noFill/>
          </a:ln>
        </p:spPr>
      </p:pic>
      <p:sp>
        <p:nvSpPr>
          <p:cNvPr id="3" name="Zástupný symbol pro obsah 2"/>
          <p:cNvSpPr txBox="1">
            <a:spLocks noGrp="1"/>
          </p:cNvSpPr>
          <p:nvPr>
            <p:ph idx="1"/>
          </p:nvPr>
        </p:nvSpPr>
        <p:spPr>
          <a:xfrm>
            <a:off x="895380" y="4013958"/>
            <a:ext cx="5085995" cy="555613"/>
          </a:xfrm>
          <a:solidFill>
            <a:srgbClr val="FFFFFF"/>
          </a:solidFill>
          <a:ln w="9528">
            <a:solidFill>
              <a:srgbClr val="000000"/>
            </a:solidFill>
            <a:prstDash val="solid"/>
          </a:ln>
        </p:spPr>
        <p:txBody>
          <a:bodyPr anchorCtr="1">
            <a:normAutofit fontScale="85000" lnSpcReduction="10000"/>
          </a:bodyPr>
          <a:lstStyle/>
          <a:p>
            <a:pPr marL="0" indent="0" algn="ctr">
              <a:buNone/>
            </a:pPr>
            <a:r>
              <a:rPr lang="cs-CZ" sz="2560" b="1">
                <a:solidFill>
                  <a:srgbClr val="FF0000"/>
                </a:solidFill>
              </a:rPr>
              <a:t>Odkládání expozice lepkové mouce </a:t>
            </a:r>
          </a:p>
        </p:txBody>
      </p:sp>
      <p:sp>
        <p:nvSpPr>
          <p:cNvPr id="4" name="Nadpis 1"/>
          <p:cNvSpPr txBox="1"/>
          <p:nvPr/>
        </p:nvSpPr>
        <p:spPr>
          <a:xfrm>
            <a:off x="894083" y="1608671"/>
            <a:ext cx="11216640" cy="1413930"/>
          </a:xfrm>
          <a:prstGeom prst="rect">
            <a:avLst/>
          </a:prstGeom>
          <a:solidFill>
            <a:srgbClr val="EEECE1"/>
          </a:solidFill>
          <a:ln w="19046">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pl-PL" sz="5760" b="0" kern="1200">
                <a:latin typeface="Calibri" pitchFamily="34"/>
                <a:ea typeface=""/>
                <a:cs typeface=""/>
              </a:rPr>
              <a:t>Alergie na mouky</a:t>
            </a:r>
          </a:p>
        </p:txBody>
      </p:sp>
      <p:sp>
        <p:nvSpPr>
          <p:cNvPr id="5" name="Obdélník 4"/>
          <p:cNvSpPr/>
          <p:nvPr/>
        </p:nvSpPr>
        <p:spPr>
          <a:xfrm>
            <a:off x="10685887" y="2878004"/>
            <a:ext cx="1409553" cy="426720"/>
          </a:xfrm>
          <a:prstGeom prst="rect">
            <a:avLst/>
          </a:prstGeom>
          <a:solidFill>
            <a:srgbClr val="F79646"/>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Prevalence</a:t>
            </a:r>
          </a:p>
        </p:txBody>
      </p:sp>
      <p:sp>
        <p:nvSpPr>
          <p:cNvPr id="6" name="Obdélník 3"/>
          <p:cNvSpPr/>
          <p:nvPr/>
        </p:nvSpPr>
        <p:spPr>
          <a:xfrm>
            <a:off x="11453686" y="3304792"/>
            <a:ext cx="655436" cy="426720"/>
          </a:xfrm>
          <a:prstGeom prst="rect">
            <a:avLst/>
          </a:prstGeom>
          <a:solidFill>
            <a:srgbClr val="FFFF99"/>
          </a:solidFill>
          <a:ln w="9528">
            <a:solidFill>
              <a:srgbClr val="000000"/>
            </a:solidFill>
            <a:prstDash val="solid"/>
            <a:miter/>
          </a:ln>
        </p:spPr>
        <p:txBody>
          <a:bodyPr vert="horz" wrap="non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133" kern="1200">
                <a:latin typeface="Calibri"/>
                <a:ea typeface=""/>
                <a:cs typeface=""/>
              </a:rPr>
              <a:t>1 % </a:t>
            </a:r>
          </a:p>
        </p:txBody>
      </p:sp>
      <p:sp>
        <p:nvSpPr>
          <p:cNvPr id="7" name="Zástupný symbol pro obsah 2"/>
          <p:cNvSpPr txBox="1"/>
          <p:nvPr/>
        </p:nvSpPr>
        <p:spPr>
          <a:xfrm>
            <a:off x="894073" y="6624713"/>
            <a:ext cx="8931975" cy="479535"/>
          </a:xfrm>
          <a:prstGeom prst="rect">
            <a:avLst/>
          </a:prstGeom>
          <a:solidFill>
            <a:srgbClr val="FFFFFF"/>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560" kern="1200">
                <a:latin typeface="Calibri"/>
                <a:ea typeface=""/>
                <a:cs typeface=""/>
              </a:rPr>
              <a:t>Složitá problematika </a:t>
            </a:r>
            <a:r>
              <a:rPr lang="cs-CZ" sz="2560" b="0" kern="1200">
                <a:latin typeface="Calibri"/>
                <a:ea typeface=""/>
                <a:cs typeface=""/>
              </a:rPr>
              <a:t>– mnoho obilovin, mnoho bílkovin</a:t>
            </a:r>
          </a:p>
        </p:txBody>
      </p:sp>
      <p:sp>
        <p:nvSpPr>
          <p:cNvPr id="8" name="Zástupný symbol pro obsah 2"/>
          <p:cNvSpPr txBox="1"/>
          <p:nvPr/>
        </p:nvSpPr>
        <p:spPr>
          <a:xfrm>
            <a:off x="894083" y="7469609"/>
            <a:ext cx="7336589" cy="479535"/>
          </a:xfrm>
          <a:prstGeom prst="rect">
            <a:avLst/>
          </a:prstGeom>
          <a:solidFill>
            <a:srgbClr val="FFFFFF"/>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560" kern="1200">
                <a:solidFill>
                  <a:srgbClr val="FF0000"/>
                </a:solidFill>
                <a:latin typeface="Calibri"/>
                <a:ea typeface=""/>
                <a:cs typeface=""/>
              </a:rPr>
              <a:t>Wheat-dependent exercise-induced anaphylaxis</a:t>
            </a:r>
            <a:endParaRPr lang="cs-CZ" sz="2560" b="0" kern="1200">
              <a:solidFill>
                <a:srgbClr val="FF0000"/>
              </a:solidFill>
              <a:latin typeface="Calibri"/>
              <a:ea typeface=""/>
              <a:cs typeface=""/>
            </a:endParaRPr>
          </a:p>
        </p:txBody>
      </p:sp>
      <p:sp>
        <p:nvSpPr>
          <p:cNvPr id="9" name="Zástupný symbol pro obsah 2"/>
          <p:cNvSpPr txBox="1"/>
          <p:nvPr/>
        </p:nvSpPr>
        <p:spPr>
          <a:xfrm>
            <a:off x="9417939" y="6928245"/>
            <a:ext cx="3366699" cy="479535"/>
          </a:xfrm>
          <a:prstGeom prst="rect">
            <a:avLst/>
          </a:prstGeom>
          <a:solidFill>
            <a:srgbClr val="C6D9F1"/>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133" b="0" kern="1200">
                <a:latin typeface="Calibri" pitchFamily="34"/>
                <a:ea typeface=""/>
                <a:cs typeface="Calibri" pitchFamily="34"/>
              </a:rPr>
              <a:t>Eliminace ≠ nutriční problém</a:t>
            </a:r>
          </a:p>
        </p:txBody>
      </p:sp>
      <p:sp>
        <p:nvSpPr>
          <p:cNvPr id="10" name="Zástupný symbol pro obsah 2"/>
          <p:cNvSpPr txBox="1"/>
          <p:nvPr/>
        </p:nvSpPr>
        <p:spPr>
          <a:xfrm>
            <a:off x="9408351" y="6402263"/>
            <a:ext cx="3366699" cy="483739"/>
          </a:xfrm>
          <a:prstGeom prst="rect">
            <a:avLst/>
          </a:prstGeom>
          <a:solidFill>
            <a:srgbClr val="E6B9B8"/>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133" b="0" kern="1200">
                <a:latin typeface="Calibri"/>
                <a:ea typeface=""/>
                <a:cs typeface=""/>
              </a:rPr>
              <a:t>Termostabilní bílkoviny</a:t>
            </a:r>
          </a:p>
        </p:txBody>
      </p:sp>
      <p:sp>
        <p:nvSpPr>
          <p:cNvPr id="11" name="Zástupný symbol pro obsah 2"/>
          <p:cNvSpPr txBox="1"/>
          <p:nvPr/>
        </p:nvSpPr>
        <p:spPr>
          <a:xfrm>
            <a:off x="894083" y="5703007"/>
            <a:ext cx="8931966" cy="479535"/>
          </a:xfrm>
          <a:prstGeom prst="rect">
            <a:avLst/>
          </a:prstGeom>
          <a:solidFill>
            <a:srgbClr val="FFFFFF"/>
          </a:solidFill>
          <a:ln w="9528">
            <a:solidFill>
              <a:srgbClr val="000000"/>
            </a:solidFill>
            <a:prstDash val="solid"/>
            <a:miter/>
          </a:ln>
        </p:spPr>
        <p:txBody>
          <a:bodyPr vert="horz" wrap="square" lIns="97536" tIns="48768" rIns="97536" bIns="48768" anchor="t" anchorCtr="1" compatLnSpc="1">
            <a:noAutofit/>
          </a:bodyPr>
          <a:lstStyle/>
          <a:p>
            <a:pPr defTabSz="975390" hangingPunct="1">
              <a:spcBef>
                <a:spcPts val="1067"/>
              </a:spcBef>
              <a:defRPr sz="1800" b="0" i="0" u="none" strike="noStrike" kern="0" cap="none" spc="0" baseline="0">
                <a:solidFill>
                  <a:srgbClr val="000000"/>
                </a:solidFill>
                <a:uFillTx/>
              </a:defRPr>
            </a:pPr>
            <a:r>
              <a:rPr lang="cs-CZ" sz="2560" kern="1200">
                <a:latin typeface="Calibri"/>
                <a:ea typeface=""/>
                <a:cs typeface=""/>
              </a:rPr>
              <a:t>Lipnicovité -  </a:t>
            </a:r>
            <a:r>
              <a:rPr lang="cs-CZ" sz="2560" b="0" kern="1200">
                <a:latin typeface="Calibri"/>
                <a:ea typeface=""/>
                <a:cs typeface=""/>
              </a:rPr>
              <a:t>fenomén zkřížené senzibilizace – polinóza vs. PA</a:t>
            </a:r>
          </a:p>
        </p:txBody>
      </p:sp>
      <p:pic>
        <p:nvPicPr>
          <p:cNvPr id="12" name="Picture 2" descr="C:\Users\961\Desktop\window_transparent_png_by_absurdwordpreferred.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691040" y="3176222"/>
            <a:ext cx="5410253" cy="2238245"/>
          </a:xfrm>
          <a:prstGeom prst="rect">
            <a:avLst/>
          </a:prstGeom>
          <a:noFill/>
          <a:ln>
            <a:noFill/>
          </a:ln>
        </p:spPr>
      </p:pic>
      <p:sp>
        <p:nvSpPr>
          <p:cNvPr id="13" name="Obláček 15"/>
          <p:cNvSpPr/>
          <p:nvPr/>
        </p:nvSpPr>
        <p:spPr>
          <a:xfrm>
            <a:off x="7052019" y="3270138"/>
            <a:ext cx="2854849" cy="1899582"/>
          </a:xfrm>
          <a:custGeom>
            <a:avLst>
              <a:gd name="f0" fmla="val -6162"/>
              <a:gd name="f1" fmla="val 17388"/>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 0 f9 1"/>
              <a:gd name="f194" fmla="*/ f7 f2 1"/>
              <a:gd name="f195" fmla="*/ f179 f2 1"/>
              <a:gd name="f196" fmla="+- f8 0 f7"/>
              <a:gd name="f197" fmla="pin -2147483647 f0 2147483647"/>
              <a:gd name="f198" fmla="pin -2147483647 f1 2147483647"/>
              <a:gd name="f199" fmla="*/ f186 f2 1"/>
              <a:gd name="f200" fmla="*/ f187 f2 1"/>
              <a:gd name="f201" fmla="*/ f188 f2 1"/>
              <a:gd name="f202" fmla="*/ f189 f2 1"/>
              <a:gd name="f203" fmla="*/ f190 f2 1"/>
              <a:gd name="f204" fmla="val f197"/>
              <a:gd name="f205" fmla="val f198"/>
              <a:gd name="f206" fmla="*/ f193 1 f4"/>
              <a:gd name="f207" fmla="*/ f194 1 f4"/>
              <a:gd name="f208" fmla="*/ f195 1 f4"/>
              <a:gd name="f209" fmla="*/ f196 1 21600"/>
              <a:gd name="f210" fmla="*/ f197 f191 1"/>
              <a:gd name="f211" fmla="*/ f198 f192 1"/>
              <a:gd name="f212" fmla="*/ f199 1 f4"/>
              <a:gd name="f213" fmla="*/ f200 1 f4"/>
              <a:gd name="f214" fmla="*/ f201 1 f4"/>
              <a:gd name="f215" fmla="*/ f202 1 f4"/>
              <a:gd name="f216" fmla="*/ f203 1 f4"/>
              <a:gd name="f217" fmla="+- f204 0 10800"/>
              <a:gd name="f218" fmla="+- f205 0 10800"/>
              <a:gd name="f219" fmla="+- 0 0 f206"/>
              <a:gd name="f220" fmla="+- f207 0 f3"/>
              <a:gd name="f221" fmla="+- f208 0 f3"/>
              <a:gd name="f222" fmla="*/ 3000 f209 1"/>
              <a:gd name="f223" fmla="*/ 17110 f209 1"/>
              <a:gd name="f224" fmla="*/ 17330 f209 1"/>
              <a:gd name="f225" fmla="*/ 3320 f209 1"/>
              <a:gd name="f226" fmla="*/ 0 f209 1"/>
              <a:gd name="f227" fmla="*/ 10800 f209 1"/>
              <a:gd name="f228" fmla="*/ 21600 f209 1"/>
              <a:gd name="f229" fmla="+- f212 0 f3"/>
              <a:gd name="f230" fmla="+- f213 0 f3"/>
              <a:gd name="f231" fmla="+- f214 0 f3"/>
              <a:gd name="f232" fmla="+- f215 0 f3"/>
              <a:gd name="f233" fmla="*/ f204 f191 1"/>
              <a:gd name="f234" fmla="*/ f205 f192 1"/>
              <a:gd name="f235" fmla="+- f216 0 f3"/>
              <a:gd name="f236" fmla="+- 0 0 f218"/>
              <a:gd name="f237" fmla="+- 0 0 f217"/>
              <a:gd name="f238" fmla="*/ f219 f2 1"/>
              <a:gd name="f239" fmla="+- f221 0 f220"/>
              <a:gd name="f240" fmla="*/ f226 1 f209"/>
              <a:gd name="f241" fmla="*/ f227 1 f209"/>
              <a:gd name="f242" fmla="*/ f228 1 f209"/>
              <a:gd name="f243" fmla="*/ f222 1 f209"/>
              <a:gd name="f244" fmla="*/ f223 1 f209"/>
              <a:gd name="f245" fmla="*/ f225 1 f209"/>
              <a:gd name="f246" fmla="*/ f224 1 f209"/>
              <a:gd name="f247" fmla="*/ f238 1 f9"/>
              <a:gd name="f248" fmla="+- 0 0 f236"/>
              <a:gd name="f249" fmla="+- 0 0 f237"/>
              <a:gd name="f250" fmla="*/ f243 f191 1"/>
              <a:gd name="f251" fmla="*/ f244 f191 1"/>
              <a:gd name="f252" fmla="*/ f246 f192 1"/>
              <a:gd name="f253" fmla="*/ f245 f192 1"/>
              <a:gd name="f254" fmla="*/ f240 f191 1"/>
              <a:gd name="f255" fmla="*/ f241 f192 1"/>
              <a:gd name="f256" fmla="*/ f241 f191 1"/>
              <a:gd name="f257" fmla="*/ f242 f192 1"/>
              <a:gd name="f258" fmla="*/ f242 f191 1"/>
              <a:gd name="f259" fmla="*/ f240 f192 1"/>
              <a:gd name="f260" fmla="+- f247 0 f3"/>
              <a:gd name="f261" fmla="+- 0 0 f248"/>
              <a:gd name="f262" fmla="+- 0 0 f249"/>
              <a:gd name="f263" fmla="at2 f261 f262"/>
              <a:gd name="f264" fmla="+- f260 f3 0"/>
              <a:gd name="f265" fmla="+- f263 f3 0"/>
              <a:gd name="f266" fmla="*/ f264 f9 1"/>
              <a:gd name="f267" fmla="*/ f265 f9 1"/>
              <a:gd name="f268" fmla="*/ f266 1 f2"/>
              <a:gd name="f269" fmla="*/ f267 1 f2"/>
              <a:gd name="f270" fmla="+- 0 0 f268"/>
              <a:gd name="f271" fmla="+- 0 0 f269"/>
              <a:gd name="f272" fmla="+- 0 0 f270"/>
              <a:gd name="f273" fmla="val f271"/>
              <a:gd name="f274" fmla="*/ f272 f2 1"/>
              <a:gd name="f275" fmla="+- 0 0 f273"/>
              <a:gd name="f276" fmla="*/ f274 1 f9"/>
              <a:gd name="f277" fmla="*/ f275 f2 1"/>
              <a:gd name="f278" fmla="+- f276 0 f3"/>
              <a:gd name="f279" fmla="*/ f277 1 f9"/>
              <a:gd name="f280" fmla="cos 1 f278"/>
              <a:gd name="f281" fmla="sin 1 f278"/>
              <a:gd name="f282" fmla="+- f279 0 f3"/>
              <a:gd name="f283" fmla="+- 0 0 f280"/>
              <a:gd name="f284" fmla="+- 0 0 f281"/>
              <a:gd name="f285" fmla="+- 0 0 f283"/>
              <a:gd name="f286" fmla="+- 0 0 f284"/>
              <a:gd name="f287" fmla="+- f282 f3 0"/>
              <a:gd name="f288" fmla="val f285"/>
              <a:gd name="f289" fmla="val f286"/>
              <a:gd name="f290" fmla="*/ f287 f9 1"/>
              <a:gd name="f291" fmla="+- 0 0 f288"/>
              <a:gd name="f292" fmla="+- 0 0 f289"/>
              <a:gd name="f293" fmla="*/ f290 1 f2"/>
              <a:gd name="f294" fmla="*/ 1800 f291 1"/>
              <a:gd name="f295" fmla="*/ 1800 f292 1"/>
              <a:gd name="f296" fmla="*/ 1200 f291 1"/>
              <a:gd name="f297" fmla="*/ 1200 f292 1"/>
              <a:gd name="f298" fmla="*/ 700 f291 1"/>
              <a:gd name="f299" fmla="*/ 700 f292 1"/>
              <a:gd name="f300" fmla="+- 0 0 f293"/>
              <a:gd name="f301" fmla="*/ f294 f294 1"/>
              <a:gd name="f302" fmla="*/ f295 f295 1"/>
              <a:gd name="f303" fmla="*/ f296 f296 1"/>
              <a:gd name="f304" fmla="*/ f297 f297 1"/>
              <a:gd name="f305" fmla="*/ f298 f298 1"/>
              <a:gd name="f306" fmla="*/ f299 f299 1"/>
              <a:gd name="f307" fmla="+- 0 0 f300"/>
              <a:gd name="f308" fmla="+- f301 f302 0"/>
              <a:gd name="f309" fmla="+- f303 f304 0"/>
              <a:gd name="f310" fmla="+- f305 f306 0"/>
              <a:gd name="f311" fmla="*/ f307 f2 1"/>
              <a:gd name="f312" fmla="sqrt f308"/>
              <a:gd name="f313" fmla="sqrt f309"/>
              <a:gd name="f314" fmla="sqrt f310"/>
              <a:gd name="f315" fmla="*/ f311 1 f9"/>
              <a:gd name="f316" fmla="*/ f178 1 f312"/>
              <a:gd name="f317" fmla="*/ f181 1 f313"/>
              <a:gd name="f318" fmla="*/ f183 1 f314"/>
              <a:gd name="f319" fmla="+- f315 0 f3"/>
              <a:gd name="f320" fmla="*/ f291 f316 1"/>
              <a:gd name="f321" fmla="*/ f292 f316 1"/>
              <a:gd name="f322" fmla="*/ f291 f317 1"/>
              <a:gd name="f323" fmla="*/ f292 f317 1"/>
              <a:gd name="f324" fmla="*/ f291 f318 1"/>
              <a:gd name="f325" fmla="*/ f292 f318 1"/>
              <a:gd name="f326" fmla="sin 1 f319"/>
              <a:gd name="f327" fmla="cos 1 f319"/>
              <a:gd name="f328" fmla="+- 0 0 f326"/>
              <a:gd name="f329" fmla="+- 0 0 f327"/>
              <a:gd name="f330" fmla="+- f204 0 f324"/>
              <a:gd name="f331" fmla="+- f205 0 f325"/>
              <a:gd name="f332" fmla="+- 0 0 f328"/>
              <a:gd name="f333" fmla="+- 0 0 f329"/>
              <a:gd name="f334" fmla="val f332"/>
              <a:gd name="f335" fmla="val f333"/>
              <a:gd name="f336" fmla="+- 0 0 f334"/>
              <a:gd name="f337" fmla="+- 0 0 f335"/>
              <a:gd name="f338" fmla="*/ 10800 f336 1"/>
              <a:gd name="f339" fmla="*/ 10800 f337 1"/>
              <a:gd name="f340" fmla="+- f338 10800 0"/>
              <a:gd name="f341" fmla="+- f339 10800 0"/>
              <a:gd name="f342" fmla="*/ f338 1 12"/>
              <a:gd name="f343" fmla="*/ f339 1 12"/>
              <a:gd name="f344" fmla="+- f204 0 f340"/>
              <a:gd name="f345" fmla="+- f205 0 f341"/>
              <a:gd name="f346" fmla="*/ f344 1 3"/>
              <a:gd name="f347" fmla="*/ f345 1 3"/>
              <a:gd name="f348" fmla="*/ f344 2 1"/>
              <a:gd name="f349" fmla="*/ f345 2 1"/>
              <a:gd name="f350" fmla="*/ f348 1 3"/>
              <a:gd name="f351" fmla="*/ f349 1 3"/>
              <a:gd name="f352" fmla="+- f346 f340 0"/>
              <a:gd name="f353" fmla="+- f347 f341 0"/>
              <a:gd name="f354" fmla="+- f352 0 f342"/>
              <a:gd name="f355" fmla="+- f353 0 f343"/>
              <a:gd name="f356" fmla="+- f350 f340 0"/>
              <a:gd name="f357" fmla="+- f351 f341 0"/>
              <a:gd name="f358" fmla="+- f354 0 f320"/>
              <a:gd name="f359" fmla="+- f355 0 f321"/>
              <a:gd name="f360" fmla="+- f356 0 f322"/>
              <a:gd name="f361" fmla="+- f357 0 f323"/>
            </a:gdLst>
            <a:ahLst>
              <a:ahXY gdRefX="f0" minX="f185" maxX="f10" gdRefY="f1" minY="f185" maxY="f10">
                <a:pos x="f210" y="f211"/>
              </a:ahXY>
            </a:ahLst>
            <a:cxnLst>
              <a:cxn ang="3cd4">
                <a:pos x="hc" y="t"/>
              </a:cxn>
              <a:cxn ang="0">
                <a:pos x="r" y="vc"/>
              </a:cxn>
              <a:cxn ang="cd4">
                <a:pos x="hc" y="b"/>
              </a:cxn>
              <a:cxn ang="cd2">
                <a:pos x="l" y="vc"/>
              </a:cxn>
              <a:cxn ang="f229">
                <a:pos x="f254" y="f255"/>
              </a:cxn>
              <a:cxn ang="f230">
                <a:pos x="f256" y="f257"/>
              </a:cxn>
              <a:cxn ang="f231">
                <a:pos x="f258" y="f255"/>
              </a:cxn>
              <a:cxn ang="f232">
                <a:pos x="f256" y="f259"/>
              </a:cxn>
              <a:cxn ang="f235">
                <a:pos x="f233" y="f234"/>
              </a:cxn>
            </a:cxnLst>
            <a:rect l="f250" t="f253" r="f251" b="f252"/>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58" y="f359"/>
                </a:moveTo>
                <a:arcTo wR="f180" hR="f180" stAng="f220" swAng="f239"/>
                <a:close/>
              </a:path>
              <a:path w="21600" h="21600">
                <a:moveTo>
                  <a:pt x="f360" y="f361"/>
                </a:moveTo>
                <a:arcTo wR="f182" hR="f182" stAng="f220" swAng="f239"/>
                <a:close/>
              </a:path>
              <a:path w="21600" h="21600">
                <a:moveTo>
                  <a:pt x="f330" y="f331"/>
                </a:moveTo>
                <a:arcTo wR="f184" hR="f184" stAng="f220" swAng="f239"/>
                <a:close/>
              </a:path>
            </a:pathLst>
          </a:custGeom>
          <a:solidFill>
            <a:srgbClr val="8EB4E3"/>
          </a:solidFill>
          <a:ln w="25402">
            <a:solidFill>
              <a:srgbClr val="000000"/>
            </a:solidFill>
            <a:prstDash val="solid"/>
            <a:miter/>
          </a:ln>
        </p:spPr>
        <p:txBody>
          <a:bodyPr vert="horz" wrap="square" lIns="97536" tIns="48768" rIns="97536" bIns="48768" anchor="ctr" anchorCtr="1" compatLnSpc="1">
            <a:noAutofit/>
          </a:bodyPr>
          <a:lstStyle/>
          <a:p>
            <a:pPr defTabSz="975390" hangingPunct="1">
              <a:spcBef>
                <a:spcPts val="1067"/>
              </a:spcBef>
              <a:defRPr sz="1800" b="0" i="0" u="none" strike="noStrike" kern="0" cap="none" spc="0" baseline="0">
                <a:solidFill>
                  <a:srgbClr val="000000"/>
                </a:solidFill>
                <a:uFillTx/>
              </a:defRPr>
            </a:pPr>
            <a:endParaRPr lang="cs-CZ" sz="2133">
              <a:latin typeface="Calibri"/>
              <a:ea typeface=""/>
              <a:cs typeface=""/>
            </a:endParaRPr>
          </a:p>
        </p:txBody>
      </p:sp>
      <p:sp>
        <p:nvSpPr>
          <p:cNvPr id="14" name="Obdélník 14"/>
          <p:cNvSpPr/>
          <p:nvPr/>
        </p:nvSpPr>
        <p:spPr>
          <a:xfrm>
            <a:off x="7247324" y="3934660"/>
            <a:ext cx="2578724" cy="549831"/>
          </a:xfrm>
          <a:prstGeom prst="rect">
            <a:avLst/>
          </a:prstGeom>
          <a:noFill/>
          <a:ln>
            <a:noFill/>
            <a:prstDash val="solid"/>
          </a:ln>
        </p:spPr>
        <p:txBody>
          <a:bodyPr vert="horz" wrap="square" lIns="97536" tIns="48768" rIns="97536" bIns="48768" anchor="t" anchorCtr="0" compatLnSpc="1">
            <a:spAutoFit/>
          </a:bodyPr>
          <a:lstStyle/>
          <a:p>
            <a:pPr algn="l" defTabSz="975390" hangingPunct="1">
              <a:spcBef>
                <a:spcPts val="1067"/>
              </a:spcBef>
              <a:defRPr sz="1800" b="0" i="0" u="none" strike="noStrike" kern="0" cap="none" spc="0" baseline="0">
                <a:solidFill>
                  <a:srgbClr val="000000"/>
                </a:solidFill>
                <a:uFillTx/>
              </a:defRPr>
            </a:pPr>
            <a:r>
              <a:rPr lang="cs-CZ" sz="2933">
                <a:latin typeface="Calibri"/>
                <a:ea typeface=""/>
                <a:cs typeface=""/>
              </a:rPr>
              <a:t>17. – 27. týden</a:t>
            </a:r>
          </a:p>
        </p:txBody>
      </p:sp>
      <p:sp>
        <p:nvSpPr>
          <p:cNvPr id="15" name="Ovál 15"/>
          <p:cNvSpPr/>
          <p:nvPr/>
        </p:nvSpPr>
        <p:spPr>
          <a:xfrm>
            <a:off x="7767552" y="7653806"/>
            <a:ext cx="2421662" cy="6793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a:solidFill>
              <a:srgbClr val="000000"/>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r>
              <a:rPr lang="cs-CZ" sz="1920" kern="1200">
                <a:solidFill>
                  <a:srgbClr val="FFFFFF"/>
                </a:solidFill>
                <a:latin typeface="Calibri"/>
                <a:ea typeface=""/>
                <a:cs typeface=""/>
              </a:rPr>
              <a:t>Omega-5-gliadin</a:t>
            </a:r>
          </a:p>
        </p:txBody>
      </p:sp>
    </p:spTree>
    <p:extLst>
      <p:ext uri="{BB962C8B-B14F-4D97-AF65-F5344CB8AC3E}">
        <p14:creationId xmlns:p14="http://schemas.microsoft.com/office/powerpoint/2010/main" val="149963331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0" y="805951"/>
            <a:ext cx="13004796" cy="8677748"/>
          </a:xfrm>
          <a:prstGeom prst="rect">
            <a:avLst/>
          </a:prstGeom>
          <a:noFill/>
          <a:ln>
            <a:noFill/>
          </a:ln>
        </p:spPr>
      </p:pic>
      <p:sp>
        <p:nvSpPr>
          <p:cNvPr id="3" name="Nadpis 1"/>
          <p:cNvSpPr txBox="1"/>
          <p:nvPr/>
        </p:nvSpPr>
        <p:spPr>
          <a:xfrm>
            <a:off x="1625593" y="1650845"/>
            <a:ext cx="9753600" cy="1241028"/>
          </a:xfrm>
          <a:prstGeom prst="rect">
            <a:avLst/>
          </a:prstGeom>
          <a:solidFill>
            <a:srgbClr val="17375E"/>
          </a:solidFill>
          <a:ln w="9528">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7680" b="0" kern="1200">
                <a:solidFill>
                  <a:srgbClr val="FFFFFF"/>
                </a:solidFill>
                <a:latin typeface="Calibri" pitchFamily="34"/>
                <a:ea typeface=""/>
                <a:cs typeface=""/>
              </a:rPr>
              <a:t>Potravinová alergie</a:t>
            </a:r>
          </a:p>
        </p:txBody>
      </p:sp>
      <p:sp>
        <p:nvSpPr>
          <p:cNvPr id="4" name="Zástupný symbol pro obsah 2"/>
          <p:cNvSpPr txBox="1"/>
          <p:nvPr/>
        </p:nvSpPr>
        <p:spPr>
          <a:xfrm>
            <a:off x="2147285" y="3340628"/>
            <a:ext cx="8710218" cy="450538"/>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noAutofit/>
          </a:bodyPr>
          <a:lstStyle/>
          <a:p>
            <a:pPr algn="l" defTabSz="975390" hangingPunct="1">
              <a:defRPr sz="1800" b="0" i="0" u="none" strike="noStrike" kern="0" cap="none" spc="0" baseline="0">
                <a:solidFill>
                  <a:srgbClr val="000000"/>
                </a:solidFill>
                <a:uFillTx/>
              </a:defRPr>
            </a:pPr>
            <a:r>
              <a:rPr lang="cs-CZ" sz="2560">
                <a:latin typeface="Calibri"/>
                <a:ea typeface=""/>
                <a:cs typeface=""/>
              </a:rPr>
              <a:t>Problematické hodnocení sIgE a SPT </a:t>
            </a:r>
          </a:p>
        </p:txBody>
      </p:sp>
      <p:sp>
        <p:nvSpPr>
          <p:cNvPr id="5" name="Zástupný symbol pro obsah 2"/>
          <p:cNvSpPr txBox="1"/>
          <p:nvPr/>
        </p:nvSpPr>
        <p:spPr>
          <a:xfrm>
            <a:off x="2147274" y="3801485"/>
            <a:ext cx="8710227" cy="1085634"/>
          </a:xfrm>
          <a:prstGeom prst="rect">
            <a:avLst/>
          </a:prstGeom>
          <a:solidFill>
            <a:srgbClr val="FFEEB7"/>
          </a:solidFill>
          <a:ln w="9528">
            <a:solidFill>
              <a:srgbClr val="000000"/>
            </a:solidFill>
            <a:prstDash val="solid"/>
            <a:miter/>
          </a:ln>
        </p:spPr>
        <p:txBody>
          <a:bodyPr vert="horz" wrap="square" lIns="97536" tIns="48768" rIns="97536" bIns="48768" anchor="t" anchorCtr="1" compatLnSpc="1">
            <a:noAutofit/>
          </a:bodyPr>
          <a:lstStyle/>
          <a:p>
            <a:pPr marL="853467" lvl="1" indent="-365771" algn="l" defTabSz="975390" hangingPunct="1">
              <a:lnSpc>
                <a:spcPct val="150000"/>
              </a:lnSpc>
              <a:buSzPct val="100000"/>
              <a:buFont typeface="Arial" pitchFamily="34"/>
              <a:buChar char="•"/>
              <a:defRPr sz="1800" b="0" i="0" u="none" strike="noStrike" kern="0" cap="none" spc="0" baseline="0">
                <a:solidFill>
                  <a:srgbClr val="000000"/>
                </a:solidFill>
                <a:uFillTx/>
              </a:defRPr>
            </a:pPr>
            <a:r>
              <a:rPr lang="cs-CZ" sz="2133" b="0">
                <a:latin typeface="Calibri"/>
                <a:ea typeface=""/>
                <a:cs typeface=""/>
              </a:rPr>
              <a:t>non-IgE mechanismus u dětí odpovědný za ≥ ½ potravinových alergií</a:t>
            </a:r>
          </a:p>
          <a:p>
            <a:pPr marL="853467" lvl="1" indent="-365771" algn="l" defTabSz="975390" hangingPunct="1">
              <a:lnSpc>
                <a:spcPct val="150000"/>
              </a:lnSpc>
              <a:buSzPct val="100000"/>
              <a:buFont typeface="Arial" pitchFamily="34"/>
              <a:buChar char="•"/>
              <a:defRPr sz="1800" b="0" i="0" u="none" strike="noStrike" kern="0" cap="none" spc="0" baseline="0">
                <a:solidFill>
                  <a:srgbClr val="000000"/>
                </a:solidFill>
                <a:uFillTx/>
              </a:defRPr>
            </a:pPr>
            <a:r>
              <a:rPr lang="cs-CZ" sz="2133" b="0">
                <a:latin typeface="Calibri"/>
                <a:ea typeface=""/>
                <a:cs typeface=""/>
              </a:rPr>
              <a:t>průkaz senzibilizace ≠ klinicky relevantní potravinová alergie</a:t>
            </a:r>
          </a:p>
        </p:txBody>
      </p:sp>
      <p:sp>
        <p:nvSpPr>
          <p:cNvPr id="6" name="Zástupný symbol pro obsah 2"/>
          <p:cNvSpPr txBox="1"/>
          <p:nvPr/>
        </p:nvSpPr>
        <p:spPr>
          <a:xfrm>
            <a:off x="2147274" y="4953610"/>
            <a:ext cx="8720196" cy="450538"/>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noAutofit/>
          </a:bodyPr>
          <a:lstStyle/>
          <a:p>
            <a:pPr algn="l" defTabSz="975390" hangingPunct="1">
              <a:defRPr sz="1800" b="0" i="0" u="none" strike="noStrike" kern="0" cap="none" spc="0" baseline="0">
                <a:solidFill>
                  <a:srgbClr val="000000"/>
                </a:solidFill>
                <a:uFillTx/>
              </a:defRPr>
            </a:pPr>
            <a:r>
              <a:rPr lang="cs-CZ" sz="2560">
                <a:latin typeface="Calibri"/>
                <a:ea typeface=""/>
                <a:cs typeface=""/>
              </a:rPr>
              <a:t>100 % diagnóza potravinové alergie </a:t>
            </a:r>
            <a:r>
              <a:rPr lang="en-US" sz="2560">
                <a:latin typeface="Calibri"/>
                <a:ea typeface=""/>
                <a:cs typeface=""/>
              </a:rPr>
              <a:t>=</a:t>
            </a:r>
            <a:r>
              <a:rPr lang="cs-CZ" sz="2560">
                <a:latin typeface="Calibri"/>
                <a:ea typeface=""/>
                <a:cs typeface=""/>
              </a:rPr>
              <a:t> eliminačně-expoziční test</a:t>
            </a:r>
          </a:p>
        </p:txBody>
      </p:sp>
      <p:sp>
        <p:nvSpPr>
          <p:cNvPr id="7" name="Zástupný symbol pro obsah 2"/>
          <p:cNvSpPr txBox="1"/>
          <p:nvPr/>
        </p:nvSpPr>
        <p:spPr>
          <a:xfrm>
            <a:off x="2157243" y="5491266"/>
            <a:ext cx="8710218" cy="450538"/>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noAutofit/>
          </a:bodyPr>
          <a:lstStyle/>
          <a:p>
            <a:pPr algn="l" defTabSz="975390" hangingPunct="1">
              <a:defRPr sz="1800" b="0" i="0" u="none" strike="noStrike" kern="0" cap="none" spc="0" baseline="0">
                <a:solidFill>
                  <a:srgbClr val="000000"/>
                </a:solidFill>
                <a:uFillTx/>
              </a:defRPr>
            </a:pPr>
            <a:r>
              <a:rPr lang="cs-CZ" sz="2560">
                <a:latin typeface="Calibri"/>
                <a:ea typeface=""/>
                <a:cs typeface=""/>
              </a:rPr>
              <a:t>Problematika neodůvodněné eliminace</a:t>
            </a:r>
          </a:p>
        </p:txBody>
      </p:sp>
      <p:sp>
        <p:nvSpPr>
          <p:cNvPr id="8" name="Zástupný symbol pro obsah 2"/>
          <p:cNvSpPr txBox="1"/>
          <p:nvPr/>
        </p:nvSpPr>
        <p:spPr>
          <a:xfrm>
            <a:off x="2157243" y="5952114"/>
            <a:ext cx="8710227" cy="1085634"/>
          </a:xfrm>
          <a:prstGeom prst="rect">
            <a:avLst/>
          </a:prstGeom>
          <a:solidFill>
            <a:srgbClr val="FFEEB7"/>
          </a:solidFill>
          <a:ln w="9528">
            <a:solidFill>
              <a:srgbClr val="000000"/>
            </a:solidFill>
            <a:prstDash val="solid"/>
            <a:miter/>
          </a:ln>
        </p:spPr>
        <p:txBody>
          <a:bodyPr vert="horz" wrap="square" lIns="97536" tIns="48768" rIns="97536" bIns="48768" anchor="t" anchorCtr="1" compatLnSpc="1">
            <a:noAutofit/>
          </a:bodyPr>
          <a:lstStyle/>
          <a:p>
            <a:pPr marL="853467" lvl="1" indent="-365771" algn="l" defTabSz="975390" hangingPunct="1">
              <a:lnSpc>
                <a:spcPct val="150000"/>
              </a:lnSpc>
              <a:buSzPct val="100000"/>
              <a:buFont typeface="Arial" pitchFamily="34"/>
              <a:buChar char="•"/>
              <a:defRPr sz="1800" b="0" i="0" u="none" strike="noStrike" kern="0" cap="none" spc="0" baseline="0">
                <a:solidFill>
                  <a:srgbClr val="000000"/>
                </a:solidFill>
                <a:uFillTx/>
              </a:defRPr>
            </a:pPr>
            <a:r>
              <a:rPr lang="cs-CZ" sz="2133" b="0">
                <a:latin typeface="Calibri"/>
                <a:ea typeface=""/>
                <a:cs typeface=""/>
              </a:rPr>
              <a:t>nutriční problém u BKM</a:t>
            </a:r>
          </a:p>
          <a:p>
            <a:pPr marL="853467" lvl="1" indent="-365771" algn="l" defTabSz="975390" hangingPunct="1">
              <a:lnSpc>
                <a:spcPct val="150000"/>
              </a:lnSpc>
              <a:buSzPct val="100000"/>
              <a:buFont typeface="Arial" pitchFamily="34"/>
              <a:buChar char="•"/>
              <a:defRPr sz="1800" b="0" i="0" u="none" strike="noStrike" kern="0" cap="none" spc="0" baseline="0">
                <a:solidFill>
                  <a:srgbClr val="000000"/>
                </a:solidFill>
                <a:uFillTx/>
              </a:defRPr>
            </a:pPr>
            <a:r>
              <a:rPr lang="cs-CZ" sz="2133" b="0">
                <a:latin typeface="Calibri"/>
                <a:ea typeface=""/>
                <a:cs typeface=""/>
              </a:rPr>
              <a:t>zabránění indukce perorální tolerance</a:t>
            </a:r>
            <a:endParaRPr lang="cs-CZ" sz="2133" b="0" i="1">
              <a:latin typeface="Calibri"/>
              <a:ea typeface=""/>
              <a:cs typeface=""/>
            </a:endParaRPr>
          </a:p>
        </p:txBody>
      </p:sp>
      <p:sp>
        <p:nvSpPr>
          <p:cNvPr id="9" name="Zástupný symbol pro obsah 2"/>
          <p:cNvSpPr txBox="1"/>
          <p:nvPr/>
        </p:nvSpPr>
        <p:spPr>
          <a:xfrm>
            <a:off x="2147274" y="7104249"/>
            <a:ext cx="8710218" cy="450538"/>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noAutofit/>
          </a:bodyPr>
          <a:lstStyle/>
          <a:p>
            <a:pPr algn="l" defTabSz="975390" hangingPunct="1">
              <a:defRPr sz="1800" b="0" i="0" u="none" strike="noStrike" kern="0" cap="none" spc="0" baseline="0">
                <a:solidFill>
                  <a:srgbClr val="000000"/>
                </a:solidFill>
                <a:uFillTx/>
              </a:defRPr>
            </a:pPr>
            <a:r>
              <a:rPr lang="cs-CZ" sz="2560">
                <a:latin typeface="Calibri"/>
                <a:ea typeface=""/>
                <a:cs typeface=""/>
              </a:rPr>
              <a:t>Často vyhasíná – alergický pochod pokračuje</a:t>
            </a:r>
          </a:p>
        </p:txBody>
      </p:sp>
      <p:sp>
        <p:nvSpPr>
          <p:cNvPr id="10" name="Zástupný symbol pro obsah 2"/>
          <p:cNvSpPr txBox="1"/>
          <p:nvPr/>
        </p:nvSpPr>
        <p:spPr>
          <a:xfrm>
            <a:off x="2157253" y="7641906"/>
            <a:ext cx="8710218" cy="450538"/>
          </a:xfrm>
          <a:prstGeom prst="rect">
            <a:avLst/>
          </a:prstGeom>
          <a:solidFill>
            <a:srgbClr val="FFC000"/>
          </a:solidFill>
          <a:ln w="9528">
            <a:solidFill>
              <a:srgbClr val="000000"/>
            </a:solidFill>
            <a:prstDash val="solid"/>
            <a:miter/>
          </a:ln>
        </p:spPr>
        <p:txBody>
          <a:bodyPr vert="horz" wrap="square" lIns="97536" tIns="48768" rIns="97536" bIns="48768" anchor="t" anchorCtr="1" compatLnSpc="1">
            <a:noAutofit/>
          </a:bodyPr>
          <a:lstStyle/>
          <a:p>
            <a:pPr algn="l" defTabSz="975390" hangingPunct="1">
              <a:defRPr sz="1800" b="0" i="0" u="none" strike="noStrike" kern="0" cap="none" spc="0" baseline="0">
                <a:solidFill>
                  <a:srgbClr val="000000"/>
                </a:solidFill>
                <a:uFillTx/>
              </a:defRPr>
            </a:pPr>
            <a:r>
              <a:rPr lang="cs-CZ" sz="2560">
                <a:latin typeface="Calibri"/>
                <a:ea typeface=""/>
                <a:cs typeface=""/>
              </a:rPr>
              <a:t>Odůvodněná eliminace by měla být striktní</a:t>
            </a:r>
            <a:r>
              <a:rPr lang="cs-CZ" sz="2560" i="1">
                <a:latin typeface="Calibri"/>
                <a:ea typeface=""/>
                <a:cs typeface=""/>
              </a:rPr>
              <a:t> -</a:t>
            </a:r>
            <a:r>
              <a:rPr lang="cs-CZ" sz="2560">
                <a:latin typeface="Calibri"/>
                <a:ea typeface=""/>
                <a:cs typeface=""/>
              </a:rPr>
              <a:t> skryté alergeny! </a:t>
            </a:r>
          </a:p>
        </p:txBody>
      </p:sp>
      <p:pic>
        <p:nvPicPr>
          <p:cNvPr id="11"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7398684">
            <a:off x="10330799" y="7115623"/>
            <a:ext cx="458262" cy="458262"/>
          </a:xfrm>
          <a:prstGeom prst="rect">
            <a:avLst/>
          </a:prstGeom>
          <a:noFill/>
          <a:ln>
            <a:noFill/>
          </a:ln>
        </p:spPr>
      </p:pic>
      <p:pic>
        <p:nvPicPr>
          <p:cNvPr id="12"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7398684">
            <a:off x="10754475" y="7439092"/>
            <a:ext cx="620972" cy="620972"/>
          </a:xfrm>
          <a:prstGeom prst="rect">
            <a:avLst/>
          </a:prstGeom>
          <a:noFill/>
          <a:ln>
            <a:noFill/>
          </a:ln>
        </p:spPr>
      </p:pic>
      <p:pic>
        <p:nvPicPr>
          <p:cNvPr id="13"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7398684">
            <a:off x="11425230" y="7809132"/>
            <a:ext cx="740863" cy="740863"/>
          </a:xfrm>
          <a:prstGeom prst="rect">
            <a:avLst/>
          </a:prstGeom>
          <a:noFill/>
          <a:ln>
            <a:noFill/>
          </a:ln>
        </p:spPr>
      </p:pic>
      <p:pic>
        <p:nvPicPr>
          <p:cNvPr id="14" name="Picture 2" descr="C:\Users\11029\Desktop\foot-1318334_960_720.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rot="6593839">
            <a:off x="12246901" y="8133371"/>
            <a:ext cx="962543" cy="1112827"/>
          </a:xfrm>
          <a:prstGeom prst="rect">
            <a:avLst/>
          </a:prstGeom>
          <a:noFill/>
          <a:ln>
            <a:noFill/>
          </a:ln>
        </p:spPr>
      </p:pic>
    </p:spTree>
    <p:extLst>
      <p:ext uri="{BB962C8B-B14F-4D97-AF65-F5344CB8AC3E}">
        <p14:creationId xmlns:p14="http://schemas.microsoft.com/office/powerpoint/2010/main" val="394358870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2743" y="383766"/>
            <a:ext cx="11099800" cy="2159000"/>
          </a:xfrm>
        </p:spPr>
        <p:txBody>
          <a:bodyPr>
            <a:normAutofit fontScale="90000"/>
          </a:bodyPr>
          <a:lstStyle/>
          <a:p>
            <a:r>
              <a:rPr lang="cs-CZ" dirty="0"/>
              <a:t>Alergická rýma</a:t>
            </a:r>
            <a:br>
              <a:rPr lang="cs-CZ" dirty="0"/>
            </a:br>
            <a:endParaRPr lang="cs-CZ" dirty="0"/>
          </a:p>
        </p:txBody>
      </p:sp>
      <p:sp>
        <p:nvSpPr>
          <p:cNvPr id="3" name="Zástupný symbol pro text 2"/>
          <p:cNvSpPr>
            <a:spLocks noGrp="1"/>
          </p:cNvSpPr>
          <p:nvPr>
            <p:ph type="body" sz="half" idx="1"/>
          </p:nvPr>
        </p:nvSpPr>
        <p:spPr>
          <a:xfrm>
            <a:off x="404734" y="2590800"/>
            <a:ext cx="5881766" cy="6286500"/>
          </a:xfrm>
        </p:spPr>
        <p:txBody>
          <a:bodyPr>
            <a:normAutofit/>
          </a:bodyPr>
          <a:lstStyle/>
          <a:p>
            <a:pPr>
              <a:lnSpc>
                <a:spcPct val="110000"/>
              </a:lnSpc>
            </a:pPr>
            <a:endParaRPr lang="cs-CZ" dirty="0"/>
          </a:p>
          <a:p>
            <a:pPr>
              <a:lnSpc>
                <a:spcPct val="110000"/>
              </a:lnSpc>
            </a:pPr>
            <a:r>
              <a:rPr lang="cs-CZ" b="1" dirty="0"/>
              <a:t>eozinofilní zánět </a:t>
            </a:r>
            <a:r>
              <a:rPr lang="cs-CZ" b="1" dirty="0" smtClean="0"/>
              <a:t>nosní sliznice </a:t>
            </a:r>
            <a:r>
              <a:rPr lang="cs-CZ" dirty="0">
                <a:latin typeface="Calibri" panose="020F0502020204030204" pitchFamily="34" charset="0"/>
                <a:cs typeface="Calibri" panose="020F0502020204030204" pitchFamily="34" charset="0"/>
              </a:rPr>
              <a:t>→</a:t>
            </a:r>
            <a:r>
              <a:rPr lang="cs-CZ" sz="2400" dirty="0" smtClean="0"/>
              <a:t>Porucha </a:t>
            </a:r>
            <a:r>
              <a:rPr lang="cs-CZ" sz="2400" dirty="0"/>
              <a:t>normální funkce nosu: filtrace vzduchu, termoregulace, zvlhčení, čichové vjemy, iniciace imunitních reakcí (obranná </a:t>
            </a:r>
            <a:r>
              <a:rPr lang="cs-CZ" sz="2400" dirty="0" smtClean="0"/>
              <a:t>funkce)</a:t>
            </a:r>
            <a:endParaRPr lang="cs-CZ" sz="2400" dirty="0"/>
          </a:p>
          <a:p>
            <a:pPr lvl="1">
              <a:lnSpc>
                <a:spcPct val="110000"/>
              </a:lnSpc>
            </a:pPr>
            <a:r>
              <a:rPr lang="cs-CZ" sz="2600" b="1" dirty="0" smtClean="0"/>
              <a:t>Nosní </a:t>
            </a:r>
            <a:r>
              <a:rPr lang="cs-CZ" sz="2600" b="1" dirty="0" smtClean="0"/>
              <a:t>příznaky: </a:t>
            </a:r>
          </a:p>
          <a:p>
            <a:pPr marL="342900" lvl="1" indent="0">
              <a:lnSpc>
                <a:spcPct val="110000"/>
              </a:lnSpc>
              <a:buNone/>
            </a:pPr>
            <a:r>
              <a:rPr lang="cs-CZ" sz="2600" dirty="0" err="1" smtClean="0"/>
              <a:t>kýchání,svědění</a:t>
            </a:r>
            <a:r>
              <a:rPr lang="cs-CZ" sz="2600" dirty="0" smtClean="0"/>
              <a:t> </a:t>
            </a:r>
            <a:r>
              <a:rPr lang="cs-CZ" sz="2600" dirty="0" smtClean="0"/>
              <a:t>hypersekrece neprůchodnost nosu </a:t>
            </a:r>
          </a:p>
          <a:p>
            <a:pPr>
              <a:lnSpc>
                <a:spcPct val="110000"/>
              </a:lnSpc>
            </a:pPr>
            <a:endParaRPr lang="cs-CZ" dirty="0"/>
          </a:p>
        </p:txBody>
      </p:sp>
      <p:sp>
        <p:nvSpPr>
          <p:cNvPr id="4" name="Obdélník 3"/>
          <p:cNvSpPr/>
          <p:nvPr/>
        </p:nvSpPr>
        <p:spPr>
          <a:xfrm>
            <a:off x="6716217" y="3459149"/>
            <a:ext cx="6502400" cy="4893647"/>
          </a:xfrm>
          <a:prstGeom prst="rect">
            <a:avLst/>
          </a:prstGeom>
        </p:spPr>
        <p:txBody>
          <a:bodyPr>
            <a:spAutoFit/>
          </a:bodyPr>
          <a:lstStyle/>
          <a:p>
            <a:pPr algn="l">
              <a:lnSpc>
                <a:spcPct val="150000"/>
              </a:lnSpc>
            </a:pPr>
            <a:endParaRPr lang="cs-CZ" sz="2600" b="0" dirty="0">
              <a:latin typeface="+mj-lt"/>
            </a:endParaRPr>
          </a:p>
          <a:p>
            <a:pPr marL="342900" marR="62410" indent="-342900" algn="l">
              <a:lnSpc>
                <a:spcPct val="150000"/>
              </a:lnSpc>
              <a:buFont typeface="Arial" panose="020B0604020202020204" pitchFamily="34" charset="0"/>
              <a:buChar char="•"/>
            </a:pPr>
            <a:r>
              <a:rPr lang="cs-CZ" sz="2600" dirty="0" smtClean="0">
                <a:latin typeface="+mj-lt"/>
              </a:rPr>
              <a:t>Orgánové příznaky: </a:t>
            </a:r>
          </a:p>
          <a:p>
            <a:pPr marR="62410" algn="l">
              <a:lnSpc>
                <a:spcPct val="150000"/>
              </a:lnSpc>
            </a:pPr>
            <a:r>
              <a:rPr lang="cs-CZ" sz="2600" b="0" dirty="0" smtClean="0">
                <a:latin typeface="+mj-lt"/>
              </a:rPr>
              <a:t>(</a:t>
            </a:r>
            <a:r>
              <a:rPr lang="cs-CZ" sz="2600" b="0" dirty="0" err="1" smtClean="0">
                <a:latin typeface="+mj-lt"/>
              </a:rPr>
              <a:t>rino</a:t>
            </a:r>
            <a:r>
              <a:rPr lang="cs-CZ" sz="2600" b="0" dirty="0" smtClean="0">
                <a:latin typeface="+mj-lt"/>
              </a:rPr>
              <a:t>)konjunktivitida/sinusitida, faryngitida, BHR …… bolesti </a:t>
            </a:r>
            <a:r>
              <a:rPr lang="cs-CZ" sz="2600" b="0" dirty="0">
                <a:latin typeface="+mj-lt"/>
              </a:rPr>
              <a:t>hlavy, kloubů, ztráta čichu</a:t>
            </a:r>
            <a:r>
              <a:rPr lang="cs-CZ" sz="2600" b="0" dirty="0" smtClean="0">
                <a:latin typeface="+mj-lt"/>
              </a:rPr>
              <a:t>..</a:t>
            </a:r>
          </a:p>
          <a:p>
            <a:pPr marL="342900" marR="29360" indent="-342900" algn="l">
              <a:lnSpc>
                <a:spcPct val="150000"/>
              </a:lnSpc>
              <a:buFont typeface="Arial" panose="020B0604020202020204" pitchFamily="34" charset="0"/>
              <a:buChar char="•"/>
            </a:pPr>
            <a:r>
              <a:rPr lang="cs-CZ" sz="2600" dirty="0" smtClean="0">
                <a:latin typeface="+mj-lt"/>
              </a:rPr>
              <a:t>Systémové příznaky: </a:t>
            </a:r>
          </a:p>
          <a:p>
            <a:pPr marR="29360" algn="l">
              <a:lnSpc>
                <a:spcPct val="150000"/>
              </a:lnSpc>
            </a:pPr>
            <a:r>
              <a:rPr lang="cs-CZ" sz="2600" b="0" dirty="0" smtClean="0">
                <a:latin typeface="+mj-lt"/>
              </a:rPr>
              <a:t>únava</a:t>
            </a:r>
            <a:r>
              <a:rPr lang="cs-CZ" sz="2600" b="0" dirty="0">
                <a:latin typeface="+mj-lt"/>
              </a:rPr>
              <a:t>, ospalost, poruchy </a:t>
            </a:r>
            <a:r>
              <a:rPr lang="cs-CZ" sz="2600" b="0" dirty="0" smtClean="0">
                <a:latin typeface="+mj-lt"/>
              </a:rPr>
              <a:t>koncentrace, spánku</a:t>
            </a:r>
            <a:r>
              <a:rPr lang="cs-CZ" sz="2600" b="0" dirty="0">
                <a:latin typeface="+mj-lt"/>
              </a:rPr>
              <a:t>, pozornosti, změny nálady ,… </a:t>
            </a:r>
            <a:endParaRPr lang="cs-CZ" sz="2600" dirty="0">
              <a:latin typeface="+mj-lt"/>
            </a:endParaRPr>
          </a:p>
        </p:txBody>
      </p:sp>
      <p:pic>
        <p:nvPicPr>
          <p:cNvPr id="5" name="Obrázek 4"/>
          <p:cNvPicPr>
            <a:picLocks noChangeAspect="1"/>
          </p:cNvPicPr>
          <p:nvPr/>
        </p:nvPicPr>
        <p:blipFill>
          <a:blip r:embed="rId2"/>
          <a:stretch>
            <a:fillRect/>
          </a:stretch>
        </p:blipFill>
        <p:spPr>
          <a:xfrm>
            <a:off x="10055123" y="1002082"/>
            <a:ext cx="2949677" cy="2821858"/>
          </a:xfrm>
          <a:prstGeom prst="rect">
            <a:avLst/>
          </a:prstGeom>
        </p:spPr>
      </p:pic>
      <p:pic>
        <p:nvPicPr>
          <p:cNvPr id="6" name="Obrázek 5"/>
          <p:cNvPicPr>
            <a:picLocks noChangeAspect="1"/>
          </p:cNvPicPr>
          <p:nvPr/>
        </p:nvPicPr>
        <p:blipFill>
          <a:blip r:embed="rId3"/>
          <a:stretch>
            <a:fillRect/>
          </a:stretch>
        </p:blipFill>
        <p:spPr>
          <a:xfrm>
            <a:off x="6643901" y="1867321"/>
            <a:ext cx="2949677" cy="1956619"/>
          </a:xfrm>
          <a:prstGeom prst="rect">
            <a:avLst/>
          </a:prstGeom>
        </p:spPr>
      </p:pic>
      <p:sp>
        <p:nvSpPr>
          <p:cNvPr id="7" name="Obdélník 6"/>
          <p:cNvSpPr/>
          <p:nvPr/>
        </p:nvSpPr>
        <p:spPr>
          <a:xfrm>
            <a:off x="-65138" y="1612490"/>
            <a:ext cx="6502400" cy="1846659"/>
          </a:xfrm>
          <a:prstGeom prst="rect">
            <a:avLst/>
          </a:prstGeom>
        </p:spPr>
        <p:txBody>
          <a:bodyPr>
            <a:spAutoFit/>
          </a:bodyPr>
          <a:lstStyle/>
          <a:p>
            <a:pPr algn="l"/>
            <a:endParaRPr lang="cs-CZ" sz="1400" b="0" dirty="0">
              <a:latin typeface="+mj-lt"/>
            </a:endParaRPr>
          </a:p>
          <a:p>
            <a:r>
              <a:rPr lang="cs-CZ" sz="2800" dirty="0" smtClean="0">
                <a:latin typeface="+mj-lt"/>
              </a:rPr>
              <a:t>Prevalence</a:t>
            </a:r>
            <a:r>
              <a:rPr lang="pt-BR" sz="2800" dirty="0" smtClean="0">
                <a:latin typeface="+mj-lt"/>
              </a:rPr>
              <a:t>: </a:t>
            </a:r>
            <a:endParaRPr lang="cs-CZ" sz="2800" dirty="0" smtClean="0">
              <a:latin typeface="+mj-lt"/>
            </a:endParaRPr>
          </a:p>
          <a:p>
            <a:r>
              <a:rPr lang="cs-CZ" b="0" dirty="0" smtClean="0">
                <a:latin typeface="+mj-lt"/>
              </a:rPr>
              <a:t>23</a:t>
            </a:r>
            <a:r>
              <a:rPr lang="cs-CZ" b="0" dirty="0">
                <a:latin typeface="+mj-lt"/>
              </a:rPr>
              <a:t>% v Evropě (ARIA) </a:t>
            </a:r>
          </a:p>
          <a:p>
            <a:r>
              <a:rPr lang="cs-CZ" b="0" dirty="0" smtClean="0">
                <a:latin typeface="+mj-lt"/>
              </a:rPr>
              <a:t>20% </a:t>
            </a:r>
            <a:r>
              <a:rPr lang="cs-CZ" b="0" dirty="0">
                <a:latin typeface="+mj-lt"/>
              </a:rPr>
              <a:t>dospělé </a:t>
            </a:r>
            <a:r>
              <a:rPr lang="cs-CZ" b="0" dirty="0" smtClean="0">
                <a:latin typeface="+mj-lt"/>
              </a:rPr>
              <a:t>populace a až </a:t>
            </a:r>
            <a:r>
              <a:rPr lang="cs-CZ" b="0" dirty="0">
                <a:latin typeface="+mj-lt"/>
              </a:rPr>
              <a:t>40% </a:t>
            </a:r>
            <a:r>
              <a:rPr lang="cs-CZ" b="0" dirty="0" smtClean="0">
                <a:latin typeface="+mj-lt"/>
              </a:rPr>
              <a:t>dětí</a:t>
            </a:r>
          </a:p>
          <a:p>
            <a:r>
              <a:rPr lang="cs-CZ" b="0" dirty="0" smtClean="0">
                <a:latin typeface="+mj-lt"/>
              </a:rPr>
              <a:t>ČR: </a:t>
            </a:r>
            <a:r>
              <a:rPr lang="pl-PL" b="0" dirty="0" smtClean="0">
                <a:latin typeface="+mj-lt"/>
              </a:rPr>
              <a:t>více </a:t>
            </a:r>
            <a:r>
              <a:rPr lang="pl-PL" b="0" dirty="0">
                <a:latin typeface="+mj-lt"/>
              </a:rPr>
              <a:t>než 2 miliony lidí</a:t>
            </a:r>
            <a:endParaRPr lang="cs-CZ" b="0" dirty="0">
              <a:latin typeface="+mj-lt"/>
            </a:endParaRPr>
          </a:p>
        </p:txBody>
      </p:sp>
    </p:spTree>
    <p:extLst>
      <p:ext uri="{BB962C8B-B14F-4D97-AF65-F5344CB8AC3E}">
        <p14:creationId xmlns:p14="http://schemas.microsoft.com/office/powerpoint/2010/main" val="16374685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0" y="264157"/>
            <a:ext cx="13004796" cy="8677748"/>
          </a:xfrm>
          <a:prstGeom prst="rect">
            <a:avLst/>
          </a:prstGeom>
          <a:noFill/>
          <a:ln>
            <a:noFill/>
          </a:ln>
        </p:spPr>
      </p:pic>
      <p:sp>
        <p:nvSpPr>
          <p:cNvPr id="3" name="TextovéPole 4"/>
          <p:cNvSpPr txBox="1"/>
          <p:nvPr/>
        </p:nvSpPr>
        <p:spPr>
          <a:xfrm>
            <a:off x="-3149603" y="5669279"/>
            <a:ext cx="197042" cy="393954"/>
          </a:xfrm>
          <a:prstGeom prst="rect">
            <a:avLst/>
          </a:prstGeom>
          <a:noFill/>
          <a:ln>
            <a:noFill/>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endParaRPr lang="cs-CZ" sz="1920" b="0" kern="1200">
              <a:latin typeface="Calibri"/>
              <a:ea typeface=""/>
              <a:cs typeface=""/>
            </a:endParaRPr>
          </a:p>
        </p:txBody>
      </p:sp>
      <p:sp>
        <p:nvSpPr>
          <p:cNvPr id="4" name="Zaoblený obdélník 7"/>
          <p:cNvSpPr/>
          <p:nvPr/>
        </p:nvSpPr>
        <p:spPr>
          <a:xfrm>
            <a:off x="4620592" y="3441831"/>
            <a:ext cx="3763612" cy="445489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w="25402">
            <a:solidFill>
              <a:srgbClr val="000000"/>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r>
              <a:rPr lang="cs-CZ" sz="3413">
                <a:latin typeface="Calibri"/>
                <a:ea typeface=""/>
                <a:cs typeface=""/>
              </a:rPr>
              <a:t>Kravské mléko</a:t>
            </a:r>
          </a:p>
          <a:p>
            <a:pPr defTabSz="975390" hangingPunct="1">
              <a:defRPr sz="1800" b="0" i="0" u="none" strike="noStrike" kern="0" cap="none" spc="0" baseline="0">
                <a:solidFill>
                  <a:srgbClr val="000000"/>
                </a:solidFill>
                <a:uFillTx/>
              </a:defRPr>
            </a:pPr>
            <a:r>
              <a:rPr lang="cs-CZ" sz="3413">
                <a:latin typeface="Calibri"/>
                <a:ea typeface=""/>
                <a:cs typeface=""/>
              </a:rPr>
              <a:t>Vejce</a:t>
            </a:r>
          </a:p>
          <a:p>
            <a:pPr defTabSz="975390" hangingPunct="1">
              <a:defRPr sz="1800" b="0" i="0" u="none" strike="noStrike" kern="0" cap="none" spc="0" baseline="0">
                <a:solidFill>
                  <a:srgbClr val="000000"/>
                </a:solidFill>
                <a:uFillTx/>
              </a:defRPr>
            </a:pPr>
            <a:r>
              <a:rPr lang="cs-CZ" sz="3413" b="0">
                <a:latin typeface="Calibri"/>
                <a:ea typeface=""/>
                <a:cs typeface=""/>
              </a:rPr>
              <a:t>Pšenice</a:t>
            </a:r>
          </a:p>
          <a:p>
            <a:pPr defTabSz="975390" hangingPunct="1">
              <a:defRPr sz="1800" b="0" i="0" u="none" strike="noStrike" kern="0" cap="none" spc="0" baseline="0">
                <a:solidFill>
                  <a:srgbClr val="000000"/>
                </a:solidFill>
                <a:uFillTx/>
              </a:defRPr>
            </a:pPr>
            <a:r>
              <a:rPr lang="cs-CZ" sz="3413" b="0">
                <a:latin typeface="Calibri"/>
                <a:ea typeface=""/>
                <a:cs typeface=""/>
              </a:rPr>
              <a:t>Sója</a:t>
            </a:r>
          </a:p>
          <a:p>
            <a:pPr defTabSz="975390" hangingPunct="1">
              <a:defRPr sz="1800" b="0" i="0" u="none" strike="noStrike" kern="0" cap="none" spc="0" baseline="0">
                <a:solidFill>
                  <a:srgbClr val="000000"/>
                </a:solidFill>
                <a:uFillTx/>
              </a:defRPr>
            </a:pPr>
            <a:r>
              <a:rPr lang="cs-CZ" sz="3413" b="0">
                <a:latin typeface="Calibri"/>
                <a:ea typeface=""/>
                <a:cs typeface=""/>
              </a:rPr>
              <a:t>Arašídy</a:t>
            </a:r>
          </a:p>
          <a:p>
            <a:pPr defTabSz="975390" hangingPunct="1">
              <a:defRPr sz="1800" b="0" i="0" u="none" strike="noStrike" kern="0" cap="none" spc="0" baseline="0">
                <a:solidFill>
                  <a:srgbClr val="000000"/>
                </a:solidFill>
                <a:uFillTx/>
              </a:defRPr>
            </a:pPr>
            <a:r>
              <a:rPr lang="cs-CZ" sz="3413" b="0">
                <a:latin typeface="Calibri"/>
                <a:ea typeface=""/>
                <a:cs typeface=""/>
              </a:rPr>
              <a:t>Ořechy</a:t>
            </a:r>
          </a:p>
          <a:p>
            <a:pPr defTabSz="975390" hangingPunct="1">
              <a:defRPr sz="1800" b="0" i="0" u="none" strike="noStrike" kern="0" cap="none" spc="0" baseline="0">
                <a:solidFill>
                  <a:srgbClr val="000000"/>
                </a:solidFill>
                <a:uFillTx/>
              </a:defRPr>
            </a:pPr>
            <a:r>
              <a:rPr lang="cs-CZ" sz="3413" b="0">
                <a:latin typeface="Calibri"/>
                <a:ea typeface=""/>
                <a:cs typeface=""/>
              </a:rPr>
              <a:t>Ryby</a:t>
            </a:r>
          </a:p>
          <a:p>
            <a:pPr defTabSz="975390" hangingPunct="1">
              <a:defRPr sz="1800" b="0" i="0" u="none" strike="noStrike" kern="0" cap="none" spc="0" baseline="0">
                <a:solidFill>
                  <a:srgbClr val="000000"/>
                </a:solidFill>
                <a:uFillTx/>
              </a:defRPr>
            </a:pPr>
            <a:r>
              <a:rPr lang="cs-CZ" sz="3413" b="0">
                <a:latin typeface="Calibri"/>
                <a:ea typeface=""/>
                <a:cs typeface=""/>
              </a:rPr>
              <a:t>Mořské plody</a:t>
            </a:r>
          </a:p>
        </p:txBody>
      </p:sp>
      <p:sp>
        <p:nvSpPr>
          <p:cNvPr id="5" name="Nadpis 1"/>
          <p:cNvSpPr txBox="1"/>
          <p:nvPr/>
        </p:nvSpPr>
        <p:spPr>
          <a:xfrm>
            <a:off x="1625593" y="1650845"/>
            <a:ext cx="9753600" cy="1241028"/>
          </a:xfrm>
          <a:prstGeom prst="rect">
            <a:avLst/>
          </a:prstGeom>
          <a:solidFill>
            <a:srgbClr val="17375E"/>
          </a:solidFill>
          <a:ln w="9528">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7680" b="0" kern="1200">
                <a:solidFill>
                  <a:srgbClr val="FFFFFF"/>
                </a:solidFill>
                <a:latin typeface="Calibri" pitchFamily="34"/>
                <a:ea typeface=""/>
                <a:cs typeface=""/>
              </a:rPr>
              <a:t>Potravinová alergie</a:t>
            </a:r>
          </a:p>
        </p:txBody>
      </p:sp>
    </p:spTree>
    <p:extLst>
      <p:ext uri="{BB962C8B-B14F-4D97-AF65-F5344CB8AC3E}">
        <p14:creationId xmlns:p14="http://schemas.microsoft.com/office/powerpoint/2010/main" val="263726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32813" y="-1264920"/>
            <a:ext cx="13741918" cy="8382000"/>
          </a:xfrm>
          <a:prstGeom prst="rect">
            <a:avLst/>
          </a:prstGeom>
        </p:spPr>
      </p:pic>
      <p:sp>
        <p:nvSpPr>
          <p:cNvPr id="3" name="Zástupný symbol pro text 2"/>
          <p:cNvSpPr>
            <a:spLocks noGrp="1"/>
          </p:cNvSpPr>
          <p:nvPr>
            <p:ph type="body" sz="half" idx="1"/>
          </p:nvPr>
        </p:nvSpPr>
        <p:spPr>
          <a:xfrm>
            <a:off x="167640" y="7012692"/>
            <a:ext cx="4779114" cy="1346200"/>
          </a:xfrm>
        </p:spPr>
        <p:txBody>
          <a:bodyPr>
            <a:noAutofit/>
          </a:bodyPr>
          <a:lstStyle/>
          <a:p>
            <a:pPr marL="0" indent="0">
              <a:buNone/>
            </a:pPr>
            <a:r>
              <a:rPr lang="cs-CZ" sz="2400" b="1" dirty="0" smtClean="0">
                <a:solidFill>
                  <a:schemeClr val="tx1"/>
                </a:solidFill>
              </a:rPr>
              <a:t>INFILTRACE </a:t>
            </a:r>
            <a:r>
              <a:rPr lang="cs-CZ" sz="2400" dirty="0" err="1" smtClean="0">
                <a:solidFill>
                  <a:schemeClr val="tx1"/>
                </a:solidFill>
              </a:rPr>
              <a:t>eosinofily</a:t>
            </a:r>
            <a:r>
              <a:rPr lang="cs-CZ" sz="2400" dirty="0">
                <a:solidFill>
                  <a:schemeClr val="tx1"/>
                </a:solidFill>
              </a:rPr>
              <a:t>, žírné </a:t>
            </a:r>
            <a:r>
              <a:rPr lang="cs-CZ" sz="2400" dirty="0" err="1">
                <a:solidFill>
                  <a:schemeClr val="tx1"/>
                </a:solidFill>
              </a:rPr>
              <a:t>bb,T</a:t>
            </a:r>
            <a:r>
              <a:rPr lang="cs-CZ" sz="2400" dirty="0">
                <a:solidFill>
                  <a:schemeClr val="tx1"/>
                </a:solidFill>
              </a:rPr>
              <a:t> lymfo, mastocyty, </a:t>
            </a:r>
            <a:r>
              <a:rPr lang="cs-CZ" sz="2400" dirty="0" smtClean="0">
                <a:solidFill>
                  <a:schemeClr val="tx1"/>
                </a:solidFill>
              </a:rPr>
              <a:t>monocyty</a:t>
            </a:r>
            <a:endParaRPr lang="cs-CZ" sz="2400" dirty="0">
              <a:solidFill>
                <a:schemeClr val="tx1"/>
              </a:solidFill>
            </a:endParaRPr>
          </a:p>
        </p:txBody>
      </p:sp>
      <p:sp>
        <p:nvSpPr>
          <p:cNvPr id="5" name="Obdélník 4"/>
          <p:cNvSpPr/>
          <p:nvPr/>
        </p:nvSpPr>
        <p:spPr>
          <a:xfrm>
            <a:off x="5125720" y="7226052"/>
            <a:ext cx="8163560" cy="2308324"/>
          </a:xfrm>
          <a:prstGeom prst="rect">
            <a:avLst/>
          </a:prstGeom>
        </p:spPr>
        <p:txBody>
          <a:bodyPr wrap="square">
            <a:spAutoFit/>
          </a:bodyPr>
          <a:lstStyle/>
          <a:p>
            <a:r>
              <a:rPr lang="cs-CZ" dirty="0">
                <a:solidFill>
                  <a:schemeClr val="tx1"/>
                </a:solidFill>
              </a:rPr>
              <a:t>PROZÁNĚTLIVÉ MEDIÁTORY </a:t>
            </a:r>
          </a:p>
          <a:p>
            <a:r>
              <a:rPr lang="cs-CZ" b="0" dirty="0">
                <a:solidFill>
                  <a:schemeClr val="tx1"/>
                </a:solidFill>
              </a:rPr>
              <a:t>H</a:t>
            </a:r>
            <a:r>
              <a:rPr lang="en-US" b="0" dirty="0" err="1">
                <a:solidFill>
                  <a:schemeClr val="tx1"/>
                </a:solidFill>
              </a:rPr>
              <a:t>istamin</a:t>
            </a:r>
            <a:r>
              <a:rPr lang="en-US" b="0" dirty="0">
                <a:solidFill>
                  <a:schemeClr val="tx1"/>
                </a:solidFill>
              </a:rPr>
              <a:t>, LTR, Th2 </a:t>
            </a:r>
            <a:r>
              <a:rPr lang="en-US" b="0" dirty="0" err="1">
                <a:solidFill>
                  <a:schemeClr val="tx1"/>
                </a:solidFill>
              </a:rPr>
              <a:t>cytokiny</a:t>
            </a:r>
            <a:r>
              <a:rPr lang="en-US" b="0" dirty="0">
                <a:solidFill>
                  <a:schemeClr val="tx1"/>
                </a:solidFill>
              </a:rPr>
              <a:t> ( IL –4,5,13)</a:t>
            </a:r>
          </a:p>
          <a:p>
            <a:r>
              <a:rPr lang="cs-CZ" b="0" dirty="0" err="1">
                <a:solidFill>
                  <a:schemeClr val="tx1"/>
                </a:solidFill>
              </a:rPr>
              <a:t>Chemokiny</a:t>
            </a:r>
            <a:r>
              <a:rPr lang="cs-CZ" b="0" dirty="0">
                <a:solidFill>
                  <a:schemeClr val="tx1"/>
                </a:solidFill>
              </a:rPr>
              <a:t> (</a:t>
            </a:r>
            <a:r>
              <a:rPr lang="cs-CZ" b="0" dirty="0" err="1">
                <a:solidFill>
                  <a:schemeClr val="tx1"/>
                </a:solidFill>
              </a:rPr>
              <a:t>rantes</a:t>
            </a:r>
            <a:r>
              <a:rPr lang="cs-CZ" b="0" dirty="0">
                <a:solidFill>
                  <a:schemeClr val="tx1"/>
                </a:solidFill>
              </a:rPr>
              <a:t>, </a:t>
            </a:r>
            <a:r>
              <a:rPr lang="cs-CZ" b="0" dirty="0" err="1">
                <a:solidFill>
                  <a:schemeClr val="tx1"/>
                </a:solidFill>
              </a:rPr>
              <a:t>eotaxin</a:t>
            </a:r>
            <a:r>
              <a:rPr lang="cs-CZ" b="0" dirty="0">
                <a:solidFill>
                  <a:schemeClr val="tx1"/>
                </a:solidFill>
              </a:rPr>
              <a:t>) </a:t>
            </a:r>
          </a:p>
          <a:p>
            <a:r>
              <a:rPr lang="cs-CZ" b="0" dirty="0">
                <a:solidFill>
                  <a:schemeClr val="tx1"/>
                </a:solidFill>
              </a:rPr>
              <a:t>Exprese endoteliálních adhezivních molekul (ICAM-1)</a:t>
            </a:r>
          </a:p>
          <a:p>
            <a:r>
              <a:rPr lang="cs-CZ" b="0" dirty="0">
                <a:solidFill>
                  <a:schemeClr val="tx1"/>
                </a:solidFill>
              </a:rPr>
              <a:t>Desintegrace povrchu sliznice</a:t>
            </a:r>
          </a:p>
          <a:p>
            <a:endParaRPr lang="cs-CZ" b="0" dirty="0">
              <a:solidFill>
                <a:schemeClr val="tx1"/>
              </a:solidFill>
            </a:endParaRPr>
          </a:p>
        </p:txBody>
      </p:sp>
    </p:spTree>
    <p:extLst>
      <p:ext uri="{BB962C8B-B14F-4D97-AF65-F5344CB8AC3E}">
        <p14:creationId xmlns:p14="http://schemas.microsoft.com/office/powerpoint/2010/main" val="285307355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79266" y="1185843"/>
            <a:ext cx="7090556" cy="884003"/>
          </a:xfrm>
        </p:spPr>
        <p:txBody>
          <a:bodyPr>
            <a:noAutofit/>
          </a:bodyPr>
          <a:lstStyle/>
          <a:p>
            <a:r>
              <a:rPr lang="cs-CZ" sz="4400" b="1" dirty="0"/>
              <a:t>Spouštěče </a:t>
            </a:r>
            <a:r>
              <a:rPr lang="cs-CZ" sz="4400" b="1" dirty="0" smtClean="0"/>
              <a:t>alergické</a:t>
            </a:r>
            <a:br>
              <a:rPr lang="cs-CZ" sz="4400" b="1" dirty="0" smtClean="0"/>
            </a:br>
            <a:r>
              <a:rPr lang="cs-CZ" sz="4400" b="1" dirty="0" smtClean="0"/>
              <a:t> </a:t>
            </a:r>
            <a:r>
              <a:rPr lang="cs-CZ" sz="4400" b="1" dirty="0"/>
              <a:t>rýmy</a:t>
            </a:r>
            <a:r>
              <a:rPr lang="cs-CZ" sz="4400" dirty="0"/>
              <a:t/>
            </a:r>
            <a:br>
              <a:rPr lang="cs-CZ" sz="4400" dirty="0"/>
            </a:br>
            <a:endParaRPr lang="cs-CZ" sz="4400" dirty="0"/>
          </a:p>
        </p:txBody>
      </p:sp>
      <p:sp>
        <p:nvSpPr>
          <p:cNvPr id="3" name="Zástupný symbol pro text 2"/>
          <p:cNvSpPr>
            <a:spLocks noGrp="1"/>
          </p:cNvSpPr>
          <p:nvPr>
            <p:ph type="body" sz="half" idx="1"/>
          </p:nvPr>
        </p:nvSpPr>
        <p:spPr>
          <a:xfrm>
            <a:off x="7559039" y="1857634"/>
            <a:ext cx="5729857" cy="7781041"/>
          </a:xfrm>
        </p:spPr>
        <p:txBody>
          <a:bodyPr>
            <a:normAutofit fontScale="62500" lnSpcReduction="20000"/>
          </a:bodyPr>
          <a:lstStyle/>
          <a:p>
            <a:pPr>
              <a:lnSpc>
                <a:spcPct val="120000"/>
              </a:lnSpc>
            </a:pPr>
            <a:endParaRPr lang="cs-CZ" dirty="0"/>
          </a:p>
          <a:p>
            <a:pPr>
              <a:lnSpc>
                <a:spcPct val="120000"/>
              </a:lnSpc>
            </a:pPr>
            <a:r>
              <a:rPr lang="cs-CZ" sz="3600" b="1" dirty="0" smtClean="0"/>
              <a:t>Alergeny: </a:t>
            </a:r>
          </a:p>
          <a:p>
            <a:pPr marL="0" indent="0">
              <a:lnSpc>
                <a:spcPct val="120000"/>
              </a:lnSpc>
              <a:buNone/>
            </a:pPr>
            <a:r>
              <a:rPr lang="cs-CZ" sz="3300" dirty="0" smtClean="0"/>
              <a:t>domácí</a:t>
            </a:r>
            <a:r>
              <a:rPr lang="cs-CZ" sz="3300" dirty="0"/>
              <a:t>, venkovní, </a:t>
            </a:r>
            <a:r>
              <a:rPr lang="cs-CZ" sz="3300" dirty="0" smtClean="0"/>
              <a:t>profesní, sezónní</a:t>
            </a:r>
            <a:r>
              <a:rPr lang="cs-CZ" sz="3300" dirty="0"/>
              <a:t>, celoroční …</a:t>
            </a:r>
          </a:p>
          <a:p>
            <a:pPr>
              <a:lnSpc>
                <a:spcPct val="120000"/>
              </a:lnSpc>
            </a:pPr>
            <a:r>
              <a:rPr lang="cs-CZ" sz="3600" b="1" dirty="0"/>
              <a:t>Četné další faktory</a:t>
            </a:r>
          </a:p>
          <a:p>
            <a:pPr lvl="1">
              <a:lnSpc>
                <a:spcPct val="120000"/>
              </a:lnSpc>
            </a:pPr>
            <a:r>
              <a:rPr lang="cs-CZ" sz="2900" dirty="0"/>
              <a:t>znečištění ovzduší </a:t>
            </a:r>
          </a:p>
          <a:p>
            <a:pPr lvl="1">
              <a:lnSpc>
                <a:spcPct val="120000"/>
              </a:lnSpc>
            </a:pPr>
            <a:r>
              <a:rPr lang="cs-CZ" sz="2900" dirty="0"/>
              <a:t>změny teploty vzduchu</a:t>
            </a:r>
          </a:p>
          <a:p>
            <a:pPr lvl="1">
              <a:lnSpc>
                <a:spcPct val="120000"/>
              </a:lnSpc>
            </a:pPr>
            <a:r>
              <a:rPr lang="cs-CZ" sz="2900" dirty="0"/>
              <a:t>klimatické změny</a:t>
            </a:r>
          </a:p>
          <a:p>
            <a:pPr lvl="1">
              <a:lnSpc>
                <a:spcPct val="120000"/>
              </a:lnSpc>
            </a:pPr>
            <a:r>
              <a:rPr lang="cs-CZ" sz="2900" dirty="0"/>
              <a:t>dráždivé výpary</a:t>
            </a:r>
          </a:p>
          <a:p>
            <a:pPr lvl="1">
              <a:lnSpc>
                <a:spcPct val="120000"/>
              </a:lnSpc>
            </a:pPr>
            <a:r>
              <a:rPr lang="cs-CZ" sz="2900" dirty="0"/>
              <a:t>emoce</a:t>
            </a:r>
          </a:p>
          <a:p>
            <a:pPr lvl="1">
              <a:lnSpc>
                <a:spcPct val="120000"/>
              </a:lnSpc>
            </a:pPr>
            <a:r>
              <a:rPr lang="cs-CZ" sz="2900" dirty="0"/>
              <a:t>hormonální </a:t>
            </a:r>
            <a:r>
              <a:rPr lang="cs-CZ" sz="2900" dirty="0" err="1"/>
              <a:t>dysbalance</a:t>
            </a:r>
            <a:endParaRPr lang="cs-CZ" sz="2900" dirty="0"/>
          </a:p>
          <a:p>
            <a:pPr lvl="1">
              <a:lnSpc>
                <a:spcPct val="120000"/>
              </a:lnSpc>
            </a:pPr>
            <a:r>
              <a:rPr lang="cs-CZ" sz="2900" dirty="0"/>
              <a:t>léky …</a:t>
            </a:r>
          </a:p>
          <a:p>
            <a:pPr>
              <a:lnSpc>
                <a:spcPct val="120000"/>
              </a:lnSpc>
            </a:pPr>
            <a:endParaRPr lang="cs-CZ" dirty="0"/>
          </a:p>
        </p:txBody>
      </p:sp>
      <p:pic>
        <p:nvPicPr>
          <p:cNvPr id="5" name="Obrázek 4"/>
          <p:cNvPicPr>
            <a:picLocks noChangeAspect="1"/>
          </p:cNvPicPr>
          <p:nvPr/>
        </p:nvPicPr>
        <p:blipFill>
          <a:blip r:embed="rId2"/>
          <a:stretch>
            <a:fillRect/>
          </a:stretch>
        </p:blipFill>
        <p:spPr>
          <a:xfrm>
            <a:off x="-1" y="-509538"/>
            <a:ext cx="6379267" cy="4274767"/>
          </a:xfrm>
          <a:prstGeom prst="rect">
            <a:avLst/>
          </a:prstGeom>
        </p:spPr>
      </p:pic>
      <p:pic>
        <p:nvPicPr>
          <p:cNvPr id="6" name="Obrázek 5"/>
          <p:cNvPicPr>
            <a:picLocks noChangeAspect="1"/>
          </p:cNvPicPr>
          <p:nvPr/>
        </p:nvPicPr>
        <p:blipFill>
          <a:blip r:embed="rId3"/>
          <a:stretch>
            <a:fillRect/>
          </a:stretch>
        </p:blipFill>
        <p:spPr>
          <a:xfrm>
            <a:off x="0" y="3921949"/>
            <a:ext cx="6379267" cy="4556619"/>
          </a:xfrm>
          <a:prstGeom prst="rect">
            <a:avLst/>
          </a:prstGeom>
        </p:spPr>
      </p:pic>
    </p:spTree>
    <p:extLst>
      <p:ext uri="{BB962C8B-B14F-4D97-AF65-F5344CB8AC3E}">
        <p14:creationId xmlns:p14="http://schemas.microsoft.com/office/powerpoint/2010/main" val="1264261185"/>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half" idx="1"/>
          </p:nvPr>
        </p:nvSpPr>
        <p:spPr/>
        <p:txBody>
          <a:bodyPr/>
          <a:lstStyle/>
          <a:p>
            <a:endParaRPr lang="cs-CZ"/>
          </a:p>
        </p:txBody>
      </p:sp>
      <p:pic>
        <p:nvPicPr>
          <p:cNvPr id="4" name="Obrázek 3"/>
          <p:cNvPicPr>
            <a:picLocks noChangeAspect="1"/>
          </p:cNvPicPr>
          <p:nvPr/>
        </p:nvPicPr>
        <p:blipFill>
          <a:blip r:embed="rId2"/>
          <a:stretch>
            <a:fillRect/>
          </a:stretch>
        </p:blipFill>
        <p:spPr>
          <a:xfrm>
            <a:off x="0" y="254000"/>
            <a:ext cx="13146374" cy="9385484"/>
          </a:xfrm>
          <a:prstGeom prst="rect">
            <a:avLst/>
          </a:prstGeom>
        </p:spPr>
      </p:pic>
    </p:spTree>
    <p:extLst>
      <p:ext uri="{BB962C8B-B14F-4D97-AF65-F5344CB8AC3E}">
        <p14:creationId xmlns:p14="http://schemas.microsoft.com/office/powerpoint/2010/main" val="394055403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4400" dirty="0">
                <a:solidFill>
                  <a:srgbClr val="002060"/>
                </a:solidFill>
              </a:rPr>
              <a:t/>
            </a:r>
            <a:br>
              <a:rPr lang="cs-CZ" sz="4400" dirty="0">
                <a:solidFill>
                  <a:srgbClr val="002060"/>
                </a:solidFill>
              </a:rPr>
            </a:br>
            <a:r>
              <a:rPr lang="cs-CZ" sz="4400" b="1" dirty="0">
                <a:solidFill>
                  <a:srgbClr val="002060"/>
                </a:solidFill>
              </a:rPr>
              <a:t>Diagnostika alergické rýmy </a:t>
            </a:r>
            <a:r>
              <a:rPr lang="cs-CZ" sz="4400" b="1" dirty="0" smtClean="0">
                <a:solidFill>
                  <a:srgbClr val="002060"/>
                </a:solidFill>
              </a:rPr>
              <a:t>- alergolog</a:t>
            </a:r>
            <a:endParaRPr lang="cs-CZ" sz="4400" dirty="0">
              <a:solidFill>
                <a:srgbClr val="002060"/>
              </a:solidFill>
            </a:endParaRPr>
          </a:p>
        </p:txBody>
      </p:sp>
      <p:sp>
        <p:nvSpPr>
          <p:cNvPr id="3" name="Zástupný symbol pro text 2"/>
          <p:cNvSpPr>
            <a:spLocks noGrp="1"/>
          </p:cNvSpPr>
          <p:nvPr>
            <p:ph type="body" sz="half" idx="1"/>
          </p:nvPr>
        </p:nvSpPr>
        <p:spPr>
          <a:xfrm>
            <a:off x="952500" y="2590800"/>
            <a:ext cx="11099800" cy="5494421"/>
          </a:xfrm>
        </p:spPr>
        <p:txBody>
          <a:bodyPr>
            <a:normAutofit fontScale="92500" lnSpcReduction="20000"/>
          </a:bodyPr>
          <a:lstStyle/>
          <a:p>
            <a:r>
              <a:rPr lang="cs-CZ" b="1" dirty="0" smtClean="0">
                <a:solidFill>
                  <a:srgbClr val="002060"/>
                </a:solidFill>
              </a:rPr>
              <a:t>Anamnéza </a:t>
            </a:r>
            <a:r>
              <a:rPr lang="cs-CZ" b="1" dirty="0">
                <a:solidFill>
                  <a:srgbClr val="002060"/>
                </a:solidFill>
              </a:rPr>
              <a:t>osobní</a:t>
            </a:r>
          </a:p>
          <a:p>
            <a:pPr lvl="1"/>
            <a:r>
              <a:rPr lang="cs-CZ" dirty="0" smtClean="0">
                <a:solidFill>
                  <a:srgbClr val="002060"/>
                </a:solidFill>
              </a:rPr>
              <a:t>Podrobný </a:t>
            </a:r>
            <a:r>
              <a:rPr lang="cs-CZ" dirty="0">
                <a:solidFill>
                  <a:srgbClr val="002060"/>
                </a:solidFill>
              </a:rPr>
              <a:t>popis nosních potíží (charakter, intenzita potíží, frekvence výskytu)</a:t>
            </a:r>
          </a:p>
          <a:p>
            <a:pPr lvl="1"/>
            <a:r>
              <a:rPr lang="cs-CZ" dirty="0" smtClean="0">
                <a:solidFill>
                  <a:srgbClr val="002060"/>
                </a:solidFill>
              </a:rPr>
              <a:t>Závislost </a:t>
            </a:r>
            <a:r>
              <a:rPr lang="cs-CZ" dirty="0">
                <a:solidFill>
                  <a:srgbClr val="002060"/>
                </a:solidFill>
              </a:rPr>
              <a:t>na prostředí, činnosti, </a:t>
            </a:r>
            <a:r>
              <a:rPr lang="cs-CZ" dirty="0" smtClean="0">
                <a:solidFill>
                  <a:srgbClr val="002060"/>
                </a:solidFill>
              </a:rPr>
              <a:t>…. Sezónnost výskytu… Jiné </a:t>
            </a:r>
            <a:r>
              <a:rPr lang="cs-CZ" dirty="0">
                <a:solidFill>
                  <a:srgbClr val="002060"/>
                </a:solidFill>
              </a:rPr>
              <a:t>okolnosti vzniku (věk, hormonální cyklus, gravidita, infekce, apod.)</a:t>
            </a:r>
          </a:p>
          <a:p>
            <a:pPr lvl="1"/>
            <a:r>
              <a:rPr lang="cs-CZ" dirty="0" smtClean="0">
                <a:solidFill>
                  <a:srgbClr val="002060"/>
                </a:solidFill>
              </a:rPr>
              <a:t>Současná </a:t>
            </a:r>
            <a:r>
              <a:rPr lang="cs-CZ" dirty="0">
                <a:solidFill>
                  <a:srgbClr val="002060"/>
                </a:solidFill>
              </a:rPr>
              <a:t>přítomnost dalších symptomů ( kašel, dušnost, ekzém </a:t>
            </a:r>
            <a:r>
              <a:rPr lang="cs-CZ" dirty="0" smtClean="0">
                <a:solidFill>
                  <a:srgbClr val="002060"/>
                </a:solidFill>
              </a:rPr>
              <a:t>…) a další </a:t>
            </a:r>
            <a:r>
              <a:rPr lang="cs-CZ" dirty="0">
                <a:solidFill>
                  <a:srgbClr val="002060"/>
                </a:solidFill>
              </a:rPr>
              <a:t>onemocnění a jejich léčba</a:t>
            </a:r>
          </a:p>
          <a:p>
            <a:r>
              <a:rPr lang="cs-CZ" b="1" dirty="0" smtClean="0">
                <a:solidFill>
                  <a:srgbClr val="002060"/>
                </a:solidFill>
              </a:rPr>
              <a:t>Anamnéza rodinná, pracovní </a:t>
            </a:r>
            <a:r>
              <a:rPr lang="cs-CZ" b="1" dirty="0">
                <a:solidFill>
                  <a:srgbClr val="002060"/>
                </a:solidFill>
              </a:rPr>
              <a:t>a </a:t>
            </a:r>
            <a:r>
              <a:rPr lang="cs-CZ" b="1" dirty="0" smtClean="0">
                <a:solidFill>
                  <a:srgbClr val="002060"/>
                </a:solidFill>
              </a:rPr>
              <a:t>sociální </a:t>
            </a:r>
            <a:r>
              <a:rPr lang="cs-CZ" dirty="0" smtClean="0">
                <a:solidFill>
                  <a:srgbClr val="002060"/>
                </a:solidFill>
              </a:rPr>
              <a:t>- kontakt </a:t>
            </a:r>
            <a:r>
              <a:rPr lang="cs-CZ" dirty="0">
                <a:solidFill>
                  <a:srgbClr val="002060"/>
                </a:solidFill>
              </a:rPr>
              <a:t>s alergeny a jinými potenciálními spouštěči</a:t>
            </a:r>
          </a:p>
          <a:p>
            <a:r>
              <a:rPr lang="cs-CZ" b="1" dirty="0" smtClean="0">
                <a:solidFill>
                  <a:srgbClr val="002060"/>
                </a:solidFill>
              </a:rPr>
              <a:t>Kouření </a:t>
            </a:r>
            <a:r>
              <a:rPr lang="cs-CZ" b="1" dirty="0">
                <a:solidFill>
                  <a:srgbClr val="002060"/>
                </a:solidFill>
              </a:rPr>
              <a:t>aktivní, </a:t>
            </a:r>
            <a:r>
              <a:rPr lang="cs-CZ" b="1" dirty="0" smtClean="0">
                <a:solidFill>
                  <a:srgbClr val="002060"/>
                </a:solidFill>
              </a:rPr>
              <a:t>pasivní</a:t>
            </a:r>
            <a:endParaRPr lang="cs-CZ" b="1" dirty="0">
              <a:solidFill>
                <a:srgbClr val="002060"/>
              </a:solidFill>
            </a:endParaRPr>
          </a:p>
        </p:txBody>
      </p:sp>
    </p:spTree>
    <p:extLst>
      <p:ext uri="{BB962C8B-B14F-4D97-AF65-F5344CB8AC3E}">
        <p14:creationId xmlns:p14="http://schemas.microsoft.com/office/powerpoint/2010/main" val="35728796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2500" y="704538"/>
            <a:ext cx="11099800" cy="1288738"/>
          </a:xfrm>
        </p:spPr>
        <p:txBody>
          <a:bodyPr>
            <a:noAutofit/>
          </a:bodyPr>
          <a:lstStyle/>
          <a:p>
            <a:r>
              <a:rPr lang="cs-CZ" sz="3600" b="1" dirty="0" smtClean="0">
                <a:solidFill>
                  <a:srgbClr val="002060"/>
                </a:solidFill>
              </a:rPr>
              <a:t>Stanovení </a:t>
            </a:r>
            <a:r>
              <a:rPr lang="cs-CZ" sz="3600" b="1" dirty="0">
                <a:solidFill>
                  <a:srgbClr val="002060"/>
                </a:solidFill>
              </a:rPr>
              <a:t>kauzálního </a:t>
            </a:r>
            <a:r>
              <a:rPr lang="cs-CZ" sz="3600" b="1" dirty="0" smtClean="0">
                <a:solidFill>
                  <a:srgbClr val="002060"/>
                </a:solidFill>
              </a:rPr>
              <a:t>alergenu - skin </a:t>
            </a:r>
            <a:r>
              <a:rPr lang="cs-CZ" sz="3600" b="1" dirty="0" err="1">
                <a:solidFill>
                  <a:srgbClr val="002060"/>
                </a:solidFill>
              </a:rPr>
              <a:t>prick</a:t>
            </a:r>
            <a:r>
              <a:rPr lang="cs-CZ" sz="3600" b="1" dirty="0">
                <a:solidFill>
                  <a:srgbClr val="002060"/>
                </a:solidFill>
              </a:rPr>
              <a:t> test </a:t>
            </a:r>
            <a:endParaRPr lang="cs-CZ" sz="3600" dirty="0">
              <a:solidFill>
                <a:srgbClr val="002060"/>
              </a:solidFill>
            </a:endParaRPr>
          </a:p>
        </p:txBody>
      </p:sp>
      <p:sp>
        <p:nvSpPr>
          <p:cNvPr id="3" name="Zástupný symbol pro text 2"/>
          <p:cNvSpPr>
            <a:spLocks noGrp="1"/>
          </p:cNvSpPr>
          <p:nvPr>
            <p:ph type="body" sz="half" idx="1"/>
          </p:nvPr>
        </p:nvSpPr>
        <p:spPr>
          <a:xfrm>
            <a:off x="1094156" y="1556479"/>
            <a:ext cx="5334000" cy="6286500"/>
          </a:xfrm>
        </p:spPr>
        <p:txBody>
          <a:bodyPr>
            <a:normAutofit fontScale="77500" lnSpcReduction="20000"/>
          </a:bodyPr>
          <a:lstStyle/>
          <a:p>
            <a:endParaRPr lang="cs-CZ" dirty="0">
              <a:solidFill>
                <a:srgbClr val="002060"/>
              </a:solidFill>
            </a:endParaRPr>
          </a:p>
          <a:p>
            <a:r>
              <a:rPr lang="cs-CZ" b="1" dirty="0">
                <a:solidFill>
                  <a:srgbClr val="002060"/>
                </a:solidFill>
              </a:rPr>
              <a:t>Doporučený panel pro inhalační </a:t>
            </a:r>
            <a:r>
              <a:rPr lang="cs-CZ" b="1" dirty="0" smtClean="0">
                <a:solidFill>
                  <a:srgbClr val="002060"/>
                </a:solidFill>
              </a:rPr>
              <a:t>alergeny</a:t>
            </a:r>
            <a:r>
              <a:rPr lang="cs-CZ" b="1" dirty="0">
                <a:solidFill>
                  <a:srgbClr val="002060"/>
                </a:solidFill>
              </a:rPr>
              <a:t> </a:t>
            </a:r>
            <a:r>
              <a:rPr lang="cs-CZ" b="1" dirty="0" smtClean="0">
                <a:solidFill>
                  <a:srgbClr val="002060"/>
                </a:solidFill>
              </a:rPr>
              <a:t>(18 </a:t>
            </a:r>
            <a:r>
              <a:rPr lang="cs-CZ" b="1" dirty="0">
                <a:solidFill>
                  <a:srgbClr val="002060"/>
                </a:solidFill>
              </a:rPr>
              <a:t>alergenových extraktů)</a:t>
            </a:r>
            <a:endParaRPr lang="cs-CZ" dirty="0">
              <a:solidFill>
                <a:srgbClr val="002060"/>
              </a:solidFill>
            </a:endParaRPr>
          </a:p>
          <a:p>
            <a:r>
              <a:rPr lang="cs-CZ" dirty="0">
                <a:solidFill>
                  <a:srgbClr val="002060"/>
                </a:solidFill>
              </a:rPr>
              <a:t>Bříza, líska, olše, platan, cypřiš, oliva</a:t>
            </a:r>
          </a:p>
          <a:p>
            <a:r>
              <a:rPr lang="cs-CZ" dirty="0">
                <a:solidFill>
                  <a:srgbClr val="002060"/>
                </a:solidFill>
              </a:rPr>
              <a:t>Směs 6 trav, pelyněk, ambrosie, drnavec</a:t>
            </a:r>
          </a:p>
          <a:p>
            <a:r>
              <a:rPr lang="cs-CZ" dirty="0" err="1">
                <a:solidFill>
                  <a:srgbClr val="002060"/>
                </a:solidFill>
              </a:rPr>
              <a:t>Alternaria</a:t>
            </a:r>
            <a:r>
              <a:rPr lang="cs-CZ" dirty="0">
                <a:solidFill>
                  <a:srgbClr val="002060"/>
                </a:solidFill>
              </a:rPr>
              <a:t>, </a:t>
            </a:r>
            <a:r>
              <a:rPr lang="cs-CZ" dirty="0" err="1">
                <a:solidFill>
                  <a:srgbClr val="002060"/>
                </a:solidFill>
              </a:rPr>
              <a:t>Aspergillus</a:t>
            </a:r>
            <a:r>
              <a:rPr lang="cs-CZ" dirty="0">
                <a:solidFill>
                  <a:srgbClr val="002060"/>
                </a:solidFill>
              </a:rPr>
              <a:t>, </a:t>
            </a:r>
            <a:r>
              <a:rPr lang="cs-CZ" dirty="0" err="1">
                <a:solidFill>
                  <a:srgbClr val="002060"/>
                </a:solidFill>
              </a:rPr>
              <a:t>Cladosporium</a:t>
            </a:r>
            <a:endParaRPr lang="cs-CZ" dirty="0">
              <a:solidFill>
                <a:srgbClr val="002060"/>
              </a:solidFill>
            </a:endParaRPr>
          </a:p>
          <a:p>
            <a:r>
              <a:rPr lang="cs-CZ" dirty="0">
                <a:solidFill>
                  <a:srgbClr val="002060"/>
                </a:solidFill>
              </a:rPr>
              <a:t>Kočka, pes</a:t>
            </a:r>
          </a:p>
          <a:p>
            <a:r>
              <a:rPr lang="cs-CZ" dirty="0" err="1" smtClean="0">
                <a:solidFill>
                  <a:srgbClr val="002060"/>
                </a:solidFill>
              </a:rPr>
              <a:t>Dermatophagoides</a:t>
            </a:r>
            <a:r>
              <a:rPr lang="cs-CZ" dirty="0" smtClean="0">
                <a:solidFill>
                  <a:srgbClr val="002060"/>
                </a:solidFill>
              </a:rPr>
              <a:t> </a:t>
            </a:r>
            <a:r>
              <a:rPr lang="cs-CZ" dirty="0" err="1" smtClean="0">
                <a:solidFill>
                  <a:srgbClr val="002060"/>
                </a:solidFill>
              </a:rPr>
              <a:t>pteronyssinus</a:t>
            </a:r>
            <a:r>
              <a:rPr lang="cs-CZ" dirty="0">
                <a:solidFill>
                  <a:srgbClr val="002060"/>
                </a:solidFill>
              </a:rPr>
              <a:t>, </a:t>
            </a:r>
            <a:r>
              <a:rPr lang="cs-CZ" dirty="0" err="1" smtClean="0">
                <a:solidFill>
                  <a:srgbClr val="002060"/>
                </a:solidFill>
              </a:rPr>
              <a:t>D.farinae</a:t>
            </a:r>
            <a:r>
              <a:rPr lang="cs-CZ" dirty="0">
                <a:solidFill>
                  <a:srgbClr val="002060"/>
                </a:solidFill>
              </a:rPr>
              <a:t>, šváb</a:t>
            </a:r>
          </a:p>
          <a:p>
            <a:r>
              <a:rPr lang="cs-CZ" dirty="0">
                <a:solidFill>
                  <a:srgbClr val="002060"/>
                </a:solidFill>
              </a:rPr>
              <a:t>Individuálně doplnit dle anamnézy </a:t>
            </a:r>
            <a:r>
              <a:rPr lang="cs-CZ" dirty="0" smtClean="0">
                <a:solidFill>
                  <a:srgbClr val="002060"/>
                </a:solidFill>
              </a:rPr>
              <a:t>(nabídky</a:t>
            </a:r>
            <a:r>
              <a:rPr lang="cs-CZ" dirty="0">
                <a:solidFill>
                  <a:srgbClr val="002060"/>
                </a:solidFill>
              </a:rPr>
              <a:t>)</a:t>
            </a:r>
          </a:p>
        </p:txBody>
      </p:sp>
      <p:pic>
        <p:nvPicPr>
          <p:cNvPr id="4" name="Obrázek 3"/>
          <p:cNvPicPr>
            <a:picLocks noChangeAspect="1"/>
          </p:cNvPicPr>
          <p:nvPr/>
        </p:nvPicPr>
        <p:blipFill>
          <a:blip r:embed="rId2"/>
          <a:stretch>
            <a:fillRect/>
          </a:stretch>
        </p:blipFill>
        <p:spPr>
          <a:xfrm>
            <a:off x="7444781" y="2126829"/>
            <a:ext cx="4607519" cy="3104738"/>
          </a:xfrm>
          <a:prstGeom prst="rect">
            <a:avLst/>
          </a:prstGeom>
        </p:spPr>
      </p:pic>
      <p:pic>
        <p:nvPicPr>
          <p:cNvPr id="5" name="Obrázek 4"/>
          <p:cNvPicPr>
            <a:picLocks noChangeAspect="1"/>
          </p:cNvPicPr>
          <p:nvPr/>
        </p:nvPicPr>
        <p:blipFill>
          <a:blip r:embed="rId3"/>
          <a:stretch>
            <a:fillRect/>
          </a:stretch>
        </p:blipFill>
        <p:spPr>
          <a:xfrm>
            <a:off x="7444781" y="5383197"/>
            <a:ext cx="4574841" cy="2981314"/>
          </a:xfrm>
          <a:prstGeom prst="rect">
            <a:avLst/>
          </a:prstGeom>
        </p:spPr>
      </p:pic>
    </p:spTree>
    <p:extLst>
      <p:ext uri="{BB962C8B-B14F-4D97-AF65-F5344CB8AC3E}">
        <p14:creationId xmlns:p14="http://schemas.microsoft.com/office/powerpoint/2010/main" val="383871819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2499" y="688715"/>
            <a:ext cx="11099800" cy="2159000"/>
          </a:xfrm>
        </p:spPr>
        <p:txBody>
          <a:bodyPr>
            <a:normAutofit/>
          </a:bodyPr>
          <a:lstStyle/>
          <a:p>
            <a:r>
              <a:rPr lang="cs-CZ" sz="4800" b="1" dirty="0">
                <a:solidFill>
                  <a:srgbClr val="002060"/>
                </a:solidFill>
              </a:rPr>
              <a:t>Alergologické vyšetření in vitro</a:t>
            </a:r>
            <a:endParaRPr lang="cs-CZ" dirty="0">
              <a:solidFill>
                <a:srgbClr val="002060"/>
              </a:solidFill>
            </a:endParaRPr>
          </a:p>
        </p:txBody>
      </p:sp>
      <p:sp>
        <p:nvSpPr>
          <p:cNvPr id="3" name="Zástupný symbol pro text 2"/>
          <p:cNvSpPr>
            <a:spLocks noGrp="1"/>
          </p:cNvSpPr>
          <p:nvPr>
            <p:ph type="body" sz="half" idx="1"/>
          </p:nvPr>
        </p:nvSpPr>
        <p:spPr>
          <a:xfrm>
            <a:off x="952499" y="2590800"/>
            <a:ext cx="6467631" cy="6286500"/>
          </a:xfrm>
        </p:spPr>
        <p:txBody>
          <a:bodyPr>
            <a:normAutofit/>
          </a:bodyPr>
          <a:lstStyle/>
          <a:p>
            <a:r>
              <a:rPr lang="cs-CZ" b="1" dirty="0" smtClean="0">
                <a:solidFill>
                  <a:srgbClr val="002060"/>
                </a:solidFill>
              </a:rPr>
              <a:t>Stoupá </a:t>
            </a:r>
            <a:r>
              <a:rPr lang="cs-CZ" b="1" dirty="0">
                <a:solidFill>
                  <a:srgbClr val="002060"/>
                </a:solidFill>
              </a:rPr>
              <a:t>význam komponentové diagnostiky</a:t>
            </a:r>
            <a:endParaRPr lang="cs-CZ" dirty="0">
              <a:solidFill>
                <a:srgbClr val="002060"/>
              </a:solidFill>
            </a:endParaRPr>
          </a:p>
          <a:p>
            <a:pPr marL="0" indent="0">
              <a:buNone/>
            </a:pPr>
            <a:r>
              <a:rPr lang="cs-CZ" dirty="0" smtClean="0">
                <a:solidFill>
                  <a:srgbClr val="002060"/>
                </a:solidFill>
              </a:rPr>
              <a:t>- </a:t>
            </a:r>
            <a:r>
              <a:rPr lang="cs-CZ" sz="2400" dirty="0" smtClean="0">
                <a:solidFill>
                  <a:srgbClr val="002060"/>
                </a:solidFill>
              </a:rPr>
              <a:t>zpřesnění </a:t>
            </a:r>
            <a:r>
              <a:rPr lang="cs-CZ" sz="2400" dirty="0">
                <a:solidFill>
                  <a:srgbClr val="002060"/>
                </a:solidFill>
              </a:rPr>
              <a:t>diagnostiky </a:t>
            </a:r>
          </a:p>
          <a:p>
            <a:pPr marL="0" indent="0">
              <a:buNone/>
            </a:pPr>
            <a:r>
              <a:rPr lang="cs-CZ" sz="2400" dirty="0" smtClean="0">
                <a:solidFill>
                  <a:srgbClr val="002060"/>
                </a:solidFill>
              </a:rPr>
              <a:t>- rozlišení </a:t>
            </a:r>
            <a:r>
              <a:rPr lang="cs-CZ" sz="2400" dirty="0">
                <a:solidFill>
                  <a:srgbClr val="002060"/>
                </a:solidFill>
              </a:rPr>
              <a:t>primární a zkřížené reakce</a:t>
            </a:r>
          </a:p>
          <a:p>
            <a:pPr marL="0" indent="0">
              <a:buNone/>
            </a:pPr>
            <a:r>
              <a:rPr lang="cs-CZ" sz="2400" dirty="0" smtClean="0">
                <a:solidFill>
                  <a:srgbClr val="002060"/>
                </a:solidFill>
              </a:rPr>
              <a:t>- predikce </a:t>
            </a:r>
            <a:r>
              <a:rPr lang="cs-CZ" sz="2400" dirty="0">
                <a:solidFill>
                  <a:srgbClr val="002060"/>
                </a:solidFill>
              </a:rPr>
              <a:t>závažnosti onemocnění</a:t>
            </a:r>
          </a:p>
          <a:p>
            <a:pPr marL="0" indent="0">
              <a:buNone/>
            </a:pPr>
            <a:r>
              <a:rPr lang="cs-CZ" sz="2400" dirty="0" smtClean="0">
                <a:solidFill>
                  <a:srgbClr val="002060"/>
                </a:solidFill>
              </a:rPr>
              <a:t>- doporučení </a:t>
            </a:r>
            <a:r>
              <a:rPr lang="cs-CZ" sz="2400" dirty="0">
                <a:solidFill>
                  <a:srgbClr val="002060"/>
                </a:solidFill>
              </a:rPr>
              <a:t>eliminačních opatření</a:t>
            </a:r>
          </a:p>
          <a:p>
            <a:pPr marL="0" indent="0">
              <a:buNone/>
            </a:pPr>
            <a:r>
              <a:rPr lang="cs-CZ" sz="2400" dirty="0" smtClean="0">
                <a:solidFill>
                  <a:srgbClr val="002060"/>
                </a:solidFill>
              </a:rPr>
              <a:t>- význam </a:t>
            </a:r>
            <a:r>
              <a:rPr lang="cs-CZ" sz="2400" dirty="0">
                <a:solidFill>
                  <a:srgbClr val="002060"/>
                </a:solidFill>
              </a:rPr>
              <a:t>při indikaci AIT</a:t>
            </a:r>
          </a:p>
        </p:txBody>
      </p:sp>
      <p:pic>
        <p:nvPicPr>
          <p:cNvPr id="4" name="Obrázek 3"/>
          <p:cNvPicPr>
            <a:picLocks noChangeAspect="1"/>
          </p:cNvPicPr>
          <p:nvPr/>
        </p:nvPicPr>
        <p:blipFill>
          <a:blip r:embed="rId2"/>
          <a:stretch>
            <a:fillRect/>
          </a:stretch>
        </p:blipFill>
        <p:spPr>
          <a:xfrm>
            <a:off x="7420130" y="5734050"/>
            <a:ext cx="3572540" cy="2501462"/>
          </a:xfrm>
          <a:prstGeom prst="rect">
            <a:avLst/>
          </a:prstGeom>
        </p:spPr>
      </p:pic>
    </p:spTree>
    <p:extLst>
      <p:ext uri="{BB962C8B-B14F-4D97-AF65-F5344CB8AC3E}">
        <p14:creationId xmlns:p14="http://schemas.microsoft.com/office/powerpoint/2010/main" val="60311924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5400" b="1" dirty="0" smtClean="0">
                <a:solidFill>
                  <a:srgbClr val="002060"/>
                </a:solidFill>
              </a:rPr>
              <a:t>„</a:t>
            </a:r>
            <a:r>
              <a:rPr lang="cs-CZ" sz="5400" b="1" dirty="0" err="1">
                <a:solidFill>
                  <a:srgbClr val="002060"/>
                </a:solidFill>
              </a:rPr>
              <a:t>one</a:t>
            </a:r>
            <a:r>
              <a:rPr lang="cs-CZ" sz="5400" b="1" dirty="0">
                <a:solidFill>
                  <a:srgbClr val="002060"/>
                </a:solidFill>
              </a:rPr>
              <a:t> </a:t>
            </a:r>
            <a:r>
              <a:rPr lang="cs-CZ" sz="5400" b="1" dirty="0" err="1">
                <a:solidFill>
                  <a:srgbClr val="002060"/>
                </a:solidFill>
              </a:rPr>
              <a:t>airway-one</a:t>
            </a:r>
            <a:r>
              <a:rPr lang="cs-CZ" sz="5400" b="1" dirty="0">
                <a:solidFill>
                  <a:srgbClr val="002060"/>
                </a:solidFill>
              </a:rPr>
              <a:t> </a:t>
            </a:r>
            <a:r>
              <a:rPr lang="cs-CZ" sz="5400" b="1" dirty="0" err="1">
                <a:solidFill>
                  <a:srgbClr val="002060"/>
                </a:solidFill>
              </a:rPr>
              <a:t>disease</a:t>
            </a:r>
            <a:r>
              <a:rPr lang="cs-CZ" sz="5400" b="1" dirty="0">
                <a:solidFill>
                  <a:srgbClr val="002060"/>
                </a:solidFill>
              </a:rPr>
              <a:t>“</a:t>
            </a:r>
          </a:p>
        </p:txBody>
      </p:sp>
      <p:sp>
        <p:nvSpPr>
          <p:cNvPr id="3" name="Zástupný symbol pro text 2"/>
          <p:cNvSpPr>
            <a:spLocks noGrp="1"/>
          </p:cNvSpPr>
          <p:nvPr>
            <p:ph type="body" sz="half" idx="1"/>
          </p:nvPr>
        </p:nvSpPr>
        <p:spPr>
          <a:xfrm>
            <a:off x="952499" y="2590800"/>
            <a:ext cx="11594267" cy="5878644"/>
          </a:xfrm>
        </p:spPr>
        <p:txBody>
          <a:bodyPr>
            <a:normAutofit/>
          </a:bodyPr>
          <a:lstStyle/>
          <a:p>
            <a:r>
              <a:rPr lang="cs-CZ" dirty="0" smtClean="0">
                <a:solidFill>
                  <a:srgbClr val="002060"/>
                </a:solidFill>
              </a:rPr>
              <a:t>vždy </a:t>
            </a:r>
            <a:r>
              <a:rPr lang="cs-CZ" dirty="0">
                <a:solidFill>
                  <a:srgbClr val="002060"/>
                </a:solidFill>
              </a:rPr>
              <a:t>prokazatelné </a:t>
            </a:r>
            <a:r>
              <a:rPr lang="cs-CZ" dirty="0" smtClean="0">
                <a:solidFill>
                  <a:srgbClr val="002060"/>
                </a:solidFill>
              </a:rPr>
              <a:t>funkční a/nebo morfologické změny na </a:t>
            </a:r>
            <a:r>
              <a:rPr lang="cs-CZ" dirty="0">
                <a:solidFill>
                  <a:srgbClr val="002060"/>
                </a:solidFill>
              </a:rPr>
              <a:t>druhé etáži DC</a:t>
            </a:r>
          </a:p>
          <a:p>
            <a:r>
              <a:rPr lang="cs-CZ" b="1" dirty="0" smtClean="0">
                <a:solidFill>
                  <a:srgbClr val="002060"/>
                </a:solidFill>
              </a:rPr>
              <a:t>AB </a:t>
            </a:r>
            <a:r>
              <a:rPr lang="cs-CZ" b="1" dirty="0">
                <a:solidFill>
                  <a:srgbClr val="002060"/>
                </a:solidFill>
              </a:rPr>
              <a:t>u cca </a:t>
            </a:r>
            <a:r>
              <a:rPr lang="cs-CZ" b="1" dirty="0" smtClean="0">
                <a:solidFill>
                  <a:srgbClr val="002060"/>
                </a:solidFill>
              </a:rPr>
              <a:t>40 % pacientů </a:t>
            </a:r>
            <a:r>
              <a:rPr lang="cs-CZ" b="1" dirty="0">
                <a:solidFill>
                  <a:srgbClr val="002060"/>
                </a:solidFill>
              </a:rPr>
              <a:t>s </a:t>
            </a:r>
            <a:r>
              <a:rPr lang="cs-CZ" b="1" dirty="0" smtClean="0">
                <a:solidFill>
                  <a:srgbClr val="002060"/>
                </a:solidFill>
              </a:rPr>
              <a:t>AR </a:t>
            </a:r>
            <a:r>
              <a:rPr lang="cs-CZ" dirty="0" smtClean="0">
                <a:solidFill>
                  <a:srgbClr val="002060"/>
                </a:solidFill>
              </a:rPr>
              <a:t>(rýma </a:t>
            </a:r>
            <a:r>
              <a:rPr lang="cs-CZ" dirty="0">
                <a:solidFill>
                  <a:srgbClr val="002060"/>
                </a:solidFill>
              </a:rPr>
              <a:t>obvykle předchází </a:t>
            </a:r>
            <a:r>
              <a:rPr lang="cs-CZ" dirty="0" smtClean="0">
                <a:solidFill>
                  <a:srgbClr val="002060"/>
                </a:solidFill>
              </a:rPr>
              <a:t>astma)</a:t>
            </a:r>
            <a:endParaRPr lang="cs-CZ" dirty="0">
              <a:solidFill>
                <a:srgbClr val="002060"/>
              </a:solidFill>
            </a:endParaRPr>
          </a:p>
          <a:p>
            <a:pPr lvl="1"/>
            <a:r>
              <a:rPr lang="cs-CZ" sz="2000" b="1" dirty="0" smtClean="0">
                <a:solidFill>
                  <a:srgbClr val="002060"/>
                </a:solidFill>
              </a:rPr>
              <a:t>RF: </a:t>
            </a:r>
            <a:r>
              <a:rPr lang="cs-CZ" sz="2000" dirty="0" smtClean="0">
                <a:solidFill>
                  <a:srgbClr val="002060"/>
                </a:solidFill>
              </a:rPr>
              <a:t>Aspirin senzitivita, atopie </a:t>
            </a:r>
            <a:r>
              <a:rPr lang="pt-BR" sz="2000" dirty="0" smtClean="0">
                <a:solidFill>
                  <a:srgbClr val="002060"/>
                </a:solidFill>
              </a:rPr>
              <a:t>(</a:t>
            </a:r>
            <a:r>
              <a:rPr lang="cs-CZ" sz="2000" dirty="0" smtClean="0">
                <a:solidFill>
                  <a:srgbClr val="002060"/>
                </a:solidFill>
              </a:rPr>
              <a:t>zejm.</a:t>
            </a:r>
            <a:r>
              <a:rPr lang="pt-BR" sz="2000" dirty="0" smtClean="0">
                <a:solidFill>
                  <a:srgbClr val="002060"/>
                </a:solidFill>
              </a:rPr>
              <a:t> </a:t>
            </a:r>
            <a:r>
              <a:rPr lang="pt-BR" sz="2000" dirty="0">
                <a:solidFill>
                  <a:srgbClr val="002060"/>
                </a:solidFill>
              </a:rPr>
              <a:t>do 6 let věku</a:t>
            </a:r>
            <a:r>
              <a:rPr lang="pt-BR" sz="2000" dirty="0" smtClean="0">
                <a:solidFill>
                  <a:srgbClr val="002060"/>
                </a:solidFill>
              </a:rPr>
              <a:t>)</a:t>
            </a:r>
            <a:r>
              <a:rPr lang="cs-CZ" sz="2000" dirty="0" smtClean="0">
                <a:solidFill>
                  <a:srgbClr val="002060"/>
                </a:solidFill>
              </a:rPr>
              <a:t>, </a:t>
            </a:r>
            <a:r>
              <a:rPr lang="cs-CZ" sz="2000" dirty="0" err="1" smtClean="0">
                <a:solidFill>
                  <a:srgbClr val="002060"/>
                </a:solidFill>
              </a:rPr>
              <a:t>poz</a:t>
            </a:r>
            <a:r>
              <a:rPr lang="cs-CZ" sz="2000" dirty="0" smtClean="0">
                <a:solidFill>
                  <a:srgbClr val="002060"/>
                </a:solidFill>
              </a:rPr>
              <a:t>. RA</a:t>
            </a:r>
            <a:r>
              <a:rPr lang="pt-BR" sz="2000" dirty="0" smtClean="0">
                <a:solidFill>
                  <a:srgbClr val="002060"/>
                </a:solidFill>
              </a:rPr>
              <a:t> (</a:t>
            </a:r>
            <a:r>
              <a:rPr lang="cs-CZ" sz="2000" dirty="0" smtClean="0">
                <a:solidFill>
                  <a:srgbClr val="002060"/>
                </a:solidFill>
              </a:rPr>
              <a:t>AB,</a:t>
            </a:r>
            <a:r>
              <a:rPr lang="pt-BR" sz="2000" dirty="0" smtClean="0">
                <a:solidFill>
                  <a:srgbClr val="002060"/>
                </a:solidFill>
              </a:rPr>
              <a:t> </a:t>
            </a:r>
            <a:r>
              <a:rPr lang="pt-BR" sz="2000" dirty="0">
                <a:solidFill>
                  <a:srgbClr val="002060"/>
                </a:solidFill>
              </a:rPr>
              <a:t>AR</a:t>
            </a:r>
            <a:r>
              <a:rPr lang="pt-BR" sz="2000" dirty="0" smtClean="0">
                <a:solidFill>
                  <a:srgbClr val="002060"/>
                </a:solidFill>
              </a:rPr>
              <a:t>):</a:t>
            </a:r>
            <a:r>
              <a:rPr lang="cs-CZ" sz="2000" dirty="0" smtClean="0">
                <a:solidFill>
                  <a:srgbClr val="002060"/>
                </a:solidFill>
              </a:rPr>
              <a:t> 3-4x </a:t>
            </a:r>
            <a:r>
              <a:rPr lang="cs-CZ" sz="2000" dirty="0">
                <a:solidFill>
                  <a:srgbClr val="002060"/>
                </a:solidFill>
              </a:rPr>
              <a:t>vyšší riziko vzniku </a:t>
            </a:r>
            <a:r>
              <a:rPr lang="cs-CZ" sz="2000" dirty="0" smtClean="0">
                <a:solidFill>
                  <a:srgbClr val="002060"/>
                </a:solidFill>
              </a:rPr>
              <a:t>astmatu a 2-6x </a:t>
            </a:r>
            <a:r>
              <a:rPr lang="cs-CZ" sz="2000" dirty="0">
                <a:solidFill>
                  <a:srgbClr val="002060"/>
                </a:solidFill>
              </a:rPr>
              <a:t>vyšší riziko </a:t>
            </a:r>
            <a:r>
              <a:rPr lang="cs-CZ" sz="2000" dirty="0" smtClean="0">
                <a:solidFill>
                  <a:srgbClr val="002060"/>
                </a:solidFill>
              </a:rPr>
              <a:t>AR, </a:t>
            </a:r>
            <a:r>
              <a:rPr lang="cs-CZ" sz="2000" dirty="0" err="1" smtClean="0">
                <a:solidFill>
                  <a:srgbClr val="002060"/>
                </a:solidFill>
              </a:rPr>
              <a:t>senzib.aeroALG</a:t>
            </a:r>
            <a:r>
              <a:rPr lang="cs-CZ" sz="2000" dirty="0" smtClean="0">
                <a:solidFill>
                  <a:srgbClr val="002060"/>
                </a:solidFill>
              </a:rPr>
              <a:t>, expozice </a:t>
            </a:r>
            <a:r>
              <a:rPr lang="cs-CZ" sz="2000" dirty="0">
                <a:solidFill>
                  <a:srgbClr val="002060"/>
                </a:solidFill>
              </a:rPr>
              <a:t>agresivnímu prostředí (profese!)</a:t>
            </a:r>
          </a:p>
          <a:p>
            <a:r>
              <a:rPr lang="pt-BR" b="1" dirty="0" smtClean="0">
                <a:solidFill>
                  <a:srgbClr val="002060"/>
                </a:solidFill>
              </a:rPr>
              <a:t>AR </a:t>
            </a:r>
            <a:r>
              <a:rPr lang="pt-BR" b="1" dirty="0">
                <a:solidFill>
                  <a:srgbClr val="002060"/>
                </a:solidFill>
              </a:rPr>
              <a:t>u cca </a:t>
            </a:r>
            <a:r>
              <a:rPr lang="pt-BR" b="1" dirty="0" smtClean="0">
                <a:solidFill>
                  <a:srgbClr val="002060"/>
                </a:solidFill>
              </a:rPr>
              <a:t>80</a:t>
            </a:r>
            <a:r>
              <a:rPr lang="cs-CZ" b="1" dirty="0" smtClean="0">
                <a:solidFill>
                  <a:srgbClr val="002060"/>
                </a:solidFill>
              </a:rPr>
              <a:t> </a:t>
            </a:r>
            <a:r>
              <a:rPr lang="pt-BR" b="1" dirty="0" smtClean="0">
                <a:solidFill>
                  <a:srgbClr val="002060"/>
                </a:solidFill>
              </a:rPr>
              <a:t>% </a:t>
            </a:r>
            <a:r>
              <a:rPr lang="cs-CZ" b="1" dirty="0" smtClean="0">
                <a:solidFill>
                  <a:srgbClr val="002060"/>
                </a:solidFill>
              </a:rPr>
              <a:t>pacientů s AB</a:t>
            </a:r>
          </a:p>
          <a:p>
            <a:pPr lvl="1"/>
            <a:r>
              <a:rPr lang="cs-CZ" sz="2000" dirty="0">
                <a:solidFill>
                  <a:srgbClr val="002060"/>
                </a:solidFill>
              </a:rPr>
              <a:t>AR zhoršuje příznaky dalších alergických chorob, především astmatu.</a:t>
            </a:r>
          </a:p>
          <a:p>
            <a:pPr lvl="1"/>
            <a:r>
              <a:rPr lang="cs-CZ" sz="2000" dirty="0" smtClean="0">
                <a:solidFill>
                  <a:srgbClr val="002060"/>
                </a:solidFill>
              </a:rPr>
              <a:t>nosní polypy a sinusitidy </a:t>
            </a:r>
            <a:r>
              <a:rPr lang="cs-CZ" sz="2000" dirty="0">
                <a:solidFill>
                  <a:srgbClr val="002060"/>
                </a:solidFill>
              </a:rPr>
              <a:t>(90 % AB, 66 </a:t>
            </a:r>
            <a:r>
              <a:rPr lang="cs-CZ" sz="2000" dirty="0" smtClean="0">
                <a:solidFill>
                  <a:srgbClr val="002060"/>
                </a:solidFill>
              </a:rPr>
              <a:t>% AR, 33 % kontroly)</a:t>
            </a:r>
            <a:endParaRPr lang="cs-CZ" sz="2000" dirty="0">
              <a:solidFill>
                <a:srgbClr val="002060"/>
              </a:solidFill>
            </a:endParaRPr>
          </a:p>
        </p:txBody>
      </p:sp>
    </p:spTree>
    <p:extLst>
      <p:ext uri="{BB962C8B-B14F-4D97-AF65-F5344CB8AC3E}">
        <p14:creationId xmlns:p14="http://schemas.microsoft.com/office/powerpoint/2010/main" val="132242705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2500" y="254000"/>
            <a:ext cx="11099800" cy="2069475"/>
          </a:xfrm>
        </p:spPr>
        <p:txBody>
          <a:bodyPr>
            <a:normAutofit/>
          </a:bodyPr>
          <a:lstStyle/>
          <a:p>
            <a:r>
              <a:rPr lang="cs-CZ" sz="4800" b="1" dirty="0">
                <a:solidFill>
                  <a:srgbClr val="002060"/>
                </a:solidFill>
              </a:rPr>
              <a:t>Alergická reakce v </a:t>
            </a:r>
            <a:r>
              <a:rPr lang="cs-CZ" sz="4800" b="1" dirty="0" smtClean="0">
                <a:solidFill>
                  <a:srgbClr val="002060"/>
                </a:solidFill>
              </a:rPr>
              <a:t>oku</a:t>
            </a:r>
            <a:endParaRPr lang="cs-CZ" sz="4800" dirty="0">
              <a:solidFill>
                <a:srgbClr val="002060"/>
              </a:solidFill>
            </a:endParaRPr>
          </a:p>
        </p:txBody>
      </p:sp>
      <p:sp>
        <p:nvSpPr>
          <p:cNvPr id="3" name="Zástupný symbol pro text 2"/>
          <p:cNvSpPr>
            <a:spLocks noGrp="1"/>
          </p:cNvSpPr>
          <p:nvPr>
            <p:ph type="body" sz="half" idx="1"/>
          </p:nvPr>
        </p:nvSpPr>
        <p:spPr>
          <a:xfrm>
            <a:off x="952500" y="2141095"/>
            <a:ext cx="5334000" cy="6286500"/>
          </a:xfrm>
        </p:spPr>
        <p:txBody>
          <a:bodyPr>
            <a:normAutofit/>
          </a:bodyPr>
          <a:lstStyle/>
          <a:p>
            <a:r>
              <a:rPr lang="cs-CZ" sz="2400" dirty="0" smtClean="0">
                <a:solidFill>
                  <a:srgbClr val="002060"/>
                </a:solidFill>
              </a:rPr>
              <a:t>Nejčastější </a:t>
            </a:r>
            <a:r>
              <a:rPr lang="cs-CZ" sz="2400" dirty="0">
                <a:solidFill>
                  <a:srgbClr val="002060"/>
                </a:solidFill>
              </a:rPr>
              <a:t>komorbidita AR </a:t>
            </a:r>
            <a:r>
              <a:rPr lang="cs-CZ" sz="2400" dirty="0" smtClean="0">
                <a:solidFill>
                  <a:srgbClr val="002060"/>
                </a:solidFill>
              </a:rPr>
              <a:t>(především </a:t>
            </a:r>
            <a:r>
              <a:rPr lang="cs-CZ" sz="2400" dirty="0">
                <a:solidFill>
                  <a:srgbClr val="002060"/>
                </a:solidFill>
              </a:rPr>
              <a:t>pylové) </a:t>
            </a:r>
            <a:endParaRPr lang="cs-CZ" sz="2400" dirty="0" smtClean="0">
              <a:solidFill>
                <a:srgbClr val="002060"/>
              </a:solidFill>
            </a:endParaRPr>
          </a:p>
          <a:p>
            <a:r>
              <a:rPr lang="cs-CZ" sz="2400" dirty="0" smtClean="0">
                <a:solidFill>
                  <a:srgbClr val="002060"/>
                </a:solidFill>
              </a:rPr>
              <a:t>60 % </a:t>
            </a:r>
            <a:r>
              <a:rPr lang="cs-CZ" sz="2400" dirty="0">
                <a:solidFill>
                  <a:srgbClr val="002060"/>
                </a:solidFill>
              </a:rPr>
              <a:t>pacientů s AR </a:t>
            </a:r>
          </a:p>
          <a:p>
            <a:pPr marL="0" indent="0">
              <a:buNone/>
            </a:pPr>
            <a:r>
              <a:rPr lang="cs-CZ" sz="2400" b="1" dirty="0" smtClean="0">
                <a:solidFill>
                  <a:srgbClr val="002060"/>
                </a:solidFill>
              </a:rPr>
              <a:t>„</a:t>
            </a:r>
            <a:r>
              <a:rPr lang="cs-CZ" sz="2400" b="1" dirty="0">
                <a:solidFill>
                  <a:srgbClr val="002060"/>
                </a:solidFill>
              </a:rPr>
              <a:t>alergická </a:t>
            </a:r>
            <a:r>
              <a:rPr lang="cs-CZ" sz="2400" b="1" dirty="0" err="1" smtClean="0">
                <a:solidFill>
                  <a:srgbClr val="002060"/>
                </a:solidFill>
              </a:rPr>
              <a:t>rinokonjunktivitis</a:t>
            </a:r>
            <a:r>
              <a:rPr lang="cs-CZ" sz="2400" b="1" dirty="0">
                <a:solidFill>
                  <a:srgbClr val="002060"/>
                </a:solidFill>
              </a:rPr>
              <a:t>“ </a:t>
            </a:r>
            <a:endParaRPr lang="cs-CZ" sz="2400" b="1" dirty="0" smtClean="0">
              <a:solidFill>
                <a:srgbClr val="002060"/>
              </a:solidFill>
            </a:endParaRPr>
          </a:p>
          <a:p>
            <a:r>
              <a:rPr lang="cs-CZ" sz="2400" dirty="0" smtClean="0">
                <a:solidFill>
                  <a:srgbClr val="002060"/>
                </a:solidFill>
              </a:rPr>
              <a:t>zarudnutí</a:t>
            </a:r>
            <a:endParaRPr lang="cs-CZ" sz="2400" dirty="0">
              <a:solidFill>
                <a:srgbClr val="002060"/>
              </a:solidFill>
            </a:endParaRPr>
          </a:p>
          <a:p>
            <a:r>
              <a:rPr lang="cs-CZ" sz="2400" dirty="0">
                <a:solidFill>
                  <a:srgbClr val="002060"/>
                </a:solidFill>
              </a:rPr>
              <a:t>otok, </a:t>
            </a:r>
            <a:r>
              <a:rPr lang="cs-CZ" sz="2400" dirty="0" err="1">
                <a:solidFill>
                  <a:srgbClr val="002060"/>
                </a:solidFill>
              </a:rPr>
              <a:t>chemóza</a:t>
            </a:r>
            <a:endParaRPr lang="cs-CZ" sz="2400" dirty="0">
              <a:solidFill>
                <a:srgbClr val="002060"/>
              </a:solidFill>
            </a:endParaRPr>
          </a:p>
          <a:p>
            <a:r>
              <a:rPr lang="cs-CZ" sz="2400" dirty="0">
                <a:solidFill>
                  <a:srgbClr val="002060"/>
                </a:solidFill>
              </a:rPr>
              <a:t>slzení (produkce hlenu) </a:t>
            </a:r>
          </a:p>
          <a:p>
            <a:r>
              <a:rPr lang="cs-CZ" sz="2400" dirty="0">
                <a:solidFill>
                  <a:srgbClr val="002060"/>
                </a:solidFill>
              </a:rPr>
              <a:t>svědění, pálení</a:t>
            </a:r>
          </a:p>
        </p:txBody>
      </p:sp>
      <p:sp>
        <p:nvSpPr>
          <p:cNvPr id="4" name="Obdélník 3"/>
          <p:cNvSpPr/>
          <p:nvPr/>
        </p:nvSpPr>
        <p:spPr>
          <a:xfrm>
            <a:off x="6502400" y="1273746"/>
            <a:ext cx="6502400" cy="7779822"/>
          </a:xfrm>
          <a:prstGeom prst="rect">
            <a:avLst/>
          </a:prstGeom>
        </p:spPr>
        <p:txBody>
          <a:bodyPr>
            <a:spAutoFit/>
          </a:bodyPr>
          <a:lstStyle/>
          <a:p>
            <a:pPr algn="l">
              <a:lnSpc>
                <a:spcPct val="150000"/>
              </a:lnSpc>
            </a:pPr>
            <a:endParaRPr lang="cs-CZ" b="0" dirty="0">
              <a:solidFill>
                <a:srgbClr val="002060"/>
              </a:solidFill>
              <a:latin typeface="+mn-lt"/>
            </a:endParaRPr>
          </a:p>
          <a:p>
            <a:pPr algn="l">
              <a:lnSpc>
                <a:spcPct val="150000"/>
              </a:lnSpc>
            </a:pPr>
            <a:endParaRPr lang="cs-CZ" b="0" dirty="0">
              <a:solidFill>
                <a:srgbClr val="002060"/>
              </a:solidFill>
              <a:latin typeface="+mn-lt"/>
            </a:endParaRPr>
          </a:p>
          <a:p>
            <a:pPr algn="l">
              <a:lnSpc>
                <a:spcPct val="150000"/>
              </a:lnSpc>
            </a:pPr>
            <a:r>
              <a:rPr lang="cs-CZ" dirty="0">
                <a:solidFill>
                  <a:srgbClr val="002060"/>
                </a:solidFill>
                <a:latin typeface="+mn-lt"/>
              </a:rPr>
              <a:t>Hromadění mediátorů </a:t>
            </a:r>
            <a:endParaRPr lang="cs-CZ" dirty="0" smtClean="0">
              <a:solidFill>
                <a:srgbClr val="002060"/>
              </a:solidFill>
              <a:latin typeface="+mn-lt"/>
            </a:endParaRPr>
          </a:p>
          <a:p>
            <a:pPr marL="342900" indent="-342900" algn="l">
              <a:lnSpc>
                <a:spcPct val="150000"/>
              </a:lnSpc>
              <a:buFont typeface="Arial" panose="020B0604020202020204" pitchFamily="34" charset="0"/>
              <a:buChar char="•"/>
            </a:pPr>
            <a:r>
              <a:rPr lang="cs-CZ" b="0" dirty="0" smtClean="0">
                <a:solidFill>
                  <a:srgbClr val="002060"/>
                </a:solidFill>
                <a:latin typeface="+mn-lt"/>
              </a:rPr>
              <a:t>při </a:t>
            </a:r>
            <a:r>
              <a:rPr lang="cs-CZ" b="0" dirty="0">
                <a:solidFill>
                  <a:srgbClr val="002060"/>
                </a:solidFill>
                <a:latin typeface="+mn-lt"/>
              </a:rPr>
              <a:t>zablokování </a:t>
            </a:r>
            <a:r>
              <a:rPr lang="cs-CZ" b="0" dirty="0" err="1" smtClean="0">
                <a:solidFill>
                  <a:srgbClr val="002060"/>
                </a:solidFill>
                <a:latin typeface="+mn-lt"/>
              </a:rPr>
              <a:t>nazolakrimálního</a:t>
            </a:r>
            <a:r>
              <a:rPr lang="cs-CZ" b="0" dirty="0" smtClean="0">
                <a:solidFill>
                  <a:srgbClr val="002060"/>
                </a:solidFill>
                <a:latin typeface="+mn-lt"/>
              </a:rPr>
              <a:t> </a:t>
            </a:r>
            <a:r>
              <a:rPr lang="cs-CZ" b="0" dirty="0">
                <a:solidFill>
                  <a:srgbClr val="002060"/>
                </a:solidFill>
                <a:latin typeface="+mn-lt"/>
              </a:rPr>
              <a:t>duktu kongescí sliznice</a:t>
            </a:r>
          </a:p>
          <a:p>
            <a:pPr algn="l">
              <a:lnSpc>
                <a:spcPct val="150000"/>
              </a:lnSpc>
            </a:pPr>
            <a:r>
              <a:rPr lang="cs-CZ" dirty="0" smtClean="0">
                <a:solidFill>
                  <a:srgbClr val="002060"/>
                </a:solidFill>
                <a:latin typeface="+mn-lt"/>
              </a:rPr>
              <a:t>Reflux </a:t>
            </a:r>
            <a:r>
              <a:rPr lang="cs-CZ" dirty="0">
                <a:solidFill>
                  <a:srgbClr val="002060"/>
                </a:solidFill>
                <a:latin typeface="+mn-lt"/>
              </a:rPr>
              <a:t>alergenů </a:t>
            </a:r>
            <a:endParaRPr lang="cs-CZ" dirty="0" smtClean="0">
              <a:solidFill>
                <a:srgbClr val="002060"/>
              </a:solidFill>
              <a:latin typeface="+mn-lt"/>
            </a:endParaRPr>
          </a:p>
          <a:p>
            <a:pPr marL="342900" indent="-342900" algn="l">
              <a:lnSpc>
                <a:spcPct val="150000"/>
              </a:lnSpc>
              <a:buFont typeface="Arial" panose="020B0604020202020204" pitchFamily="34" charset="0"/>
              <a:buChar char="•"/>
            </a:pPr>
            <a:r>
              <a:rPr lang="cs-CZ" b="0" dirty="0" smtClean="0">
                <a:solidFill>
                  <a:srgbClr val="002060"/>
                </a:solidFill>
                <a:latin typeface="+mn-lt"/>
              </a:rPr>
              <a:t>cestou </a:t>
            </a:r>
            <a:r>
              <a:rPr lang="cs-CZ" b="0" dirty="0" err="1" smtClean="0">
                <a:solidFill>
                  <a:srgbClr val="002060"/>
                </a:solidFill>
                <a:latin typeface="+mn-lt"/>
              </a:rPr>
              <a:t>nazo</a:t>
            </a:r>
            <a:r>
              <a:rPr lang="cs-CZ" b="0" dirty="0" smtClean="0">
                <a:solidFill>
                  <a:srgbClr val="002060"/>
                </a:solidFill>
                <a:latin typeface="+mn-lt"/>
              </a:rPr>
              <a:t>-lakrimální ho duktu</a:t>
            </a:r>
            <a:endParaRPr lang="cs-CZ" b="0" dirty="0">
              <a:solidFill>
                <a:srgbClr val="002060"/>
              </a:solidFill>
              <a:latin typeface="+mn-lt"/>
            </a:endParaRPr>
          </a:p>
          <a:p>
            <a:pPr algn="l">
              <a:lnSpc>
                <a:spcPct val="150000"/>
              </a:lnSpc>
            </a:pPr>
            <a:r>
              <a:rPr lang="cs-CZ" dirty="0" err="1" smtClean="0">
                <a:solidFill>
                  <a:srgbClr val="002060"/>
                </a:solidFill>
                <a:latin typeface="+mn-lt"/>
              </a:rPr>
              <a:t>Nazo</a:t>
            </a:r>
            <a:r>
              <a:rPr lang="cs-CZ" dirty="0" smtClean="0">
                <a:solidFill>
                  <a:srgbClr val="002060"/>
                </a:solidFill>
                <a:latin typeface="+mn-lt"/>
              </a:rPr>
              <a:t>-okulární reflex</a:t>
            </a:r>
          </a:p>
          <a:p>
            <a:pPr marL="342900" indent="-342900" algn="l">
              <a:lnSpc>
                <a:spcPct val="150000"/>
              </a:lnSpc>
              <a:buFont typeface="Arial" panose="020B0604020202020204" pitchFamily="34" charset="0"/>
              <a:buChar char="•"/>
            </a:pPr>
            <a:r>
              <a:rPr lang="cs-CZ" b="0" dirty="0" smtClean="0">
                <a:solidFill>
                  <a:srgbClr val="002060"/>
                </a:solidFill>
                <a:latin typeface="+mn-lt"/>
              </a:rPr>
              <a:t>aktivace </a:t>
            </a:r>
            <a:r>
              <a:rPr lang="cs-CZ" b="0" dirty="0" err="1">
                <a:solidFill>
                  <a:srgbClr val="002060"/>
                </a:solidFill>
                <a:latin typeface="+mn-lt"/>
              </a:rPr>
              <a:t>senzit</a:t>
            </a:r>
            <a:r>
              <a:rPr lang="cs-CZ" b="0" dirty="0">
                <a:solidFill>
                  <a:srgbClr val="002060"/>
                </a:solidFill>
                <a:latin typeface="+mn-lt"/>
              </a:rPr>
              <a:t>. vláken na sliznici nosu histaminem </a:t>
            </a:r>
            <a:r>
              <a:rPr lang="cs-CZ" b="0" dirty="0" smtClean="0">
                <a:solidFill>
                  <a:srgbClr val="002060"/>
                </a:solidFill>
                <a:latin typeface="+mn-lt"/>
              </a:rPr>
              <a:t>po </a:t>
            </a:r>
            <a:r>
              <a:rPr lang="cs-CZ" b="0" dirty="0" err="1" smtClean="0">
                <a:solidFill>
                  <a:srgbClr val="002060"/>
                </a:solidFill>
                <a:latin typeface="+mn-lt"/>
              </a:rPr>
              <a:t>degranulaci</a:t>
            </a:r>
            <a:r>
              <a:rPr lang="cs-CZ" b="0" dirty="0" smtClean="0">
                <a:solidFill>
                  <a:srgbClr val="002060"/>
                </a:solidFill>
                <a:latin typeface="+mn-lt"/>
              </a:rPr>
              <a:t> mastocytů - aferentní </a:t>
            </a:r>
            <a:r>
              <a:rPr lang="cs-CZ" b="0" dirty="0">
                <a:solidFill>
                  <a:srgbClr val="002060"/>
                </a:solidFill>
                <a:latin typeface="+mn-lt"/>
              </a:rPr>
              <a:t>přenos vzruchu do mozku vlákny </a:t>
            </a:r>
            <a:r>
              <a:rPr lang="cs-CZ" b="0" dirty="0" smtClean="0">
                <a:solidFill>
                  <a:srgbClr val="002060"/>
                </a:solidFill>
                <a:latin typeface="+mn-lt"/>
              </a:rPr>
              <a:t>sympatiku - eferentní </a:t>
            </a:r>
            <a:r>
              <a:rPr lang="cs-CZ" b="0" dirty="0">
                <a:solidFill>
                  <a:srgbClr val="002060"/>
                </a:solidFill>
                <a:latin typeface="+mn-lt"/>
              </a:rPr>
              <a:t>přenos vlákny parasympatiku s podrážděním spojivky (a nosní sliznice)</a:t>
            </a:r>
          </a:p>
        </p:txBody>
      </p:sp>
    </p:spTree>
    <p:extLst>
      <p:ext uri="{BB962C8B-B14F-4D97-AF65-F5344CB8AC3E}">
        <p14:creationId xmlns:p14="http://schemas.microsoft.com/office/powerpoint/2010/main" val="328991544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6600" dirty="0">
                <a:solidFill>
                  <a:srgbClr val="002060"/>
                </a:solidFill>
              </a:rPr>
              <a:t>Léčba </a:t>
            </a:r>
            <a:r>
              <a:rPr lang="cs-CZ" sz="6600" dirty="0" smtClean="0">
                <a:solidFill>
                  <a:srgbClr val="002060"/>
                </a:solidFill>
              </a:rPr>
              <a:t>AR</a:t>
            </a:r>
            <a:endParaRPr lang="cs-CZ" sz="6600" dirty="0">
              <a:solidFill>
                <a:srgbClr val="002060"/>
              </a:solidFill>
            </a:endParaRPr>
          </a:p>
        </p:txBody>
      </p:sp>
      <p:sp>
        <p:nvSpPr>
          <p:cNvPr id="3" name="Zástupný symbol pro text 2"/>
          <p:cNvSpPr>
            <a:spLocks noGrp="1"/>
          </p:cNvSpPr>
          <p:nvPr>
            <p:ph type="body" sz="half" idx="1"/>
          </p:nvPr>
        </p:nvSpPr>
        <p:spPr>
          <a:xfrm>
            <a:off x="952500" y="2171076"/>
            <a:ext cx="11099800" cy="6286500"/>
          </a:xfrm>
        </p:spPr>
        <p:txBody>
          <a:bodyPr>
            <a:normAutofit/>
          </a:bodyPr>
          <a:lstStyle/>
          <a:p>
            <a:r>
              <a:rPr lang="pl-PL" dirty="0" smtClean="0">
                <a:solidFill>
                  <a:srgbClr val="002060"/>
                </a:solidFill>
              </a:rPr>
              <a:t>Odstranění </a:t>
            </a:r>
            <a:r>
              <a:rPr lang="pl-PL" dirty="0">
                <a:solidFill>
                  <a:srgbClr val="002060"/>
                </a:solidFill>
              </a:rPr>
              <a:t>příčiny, pokud je prokázána</a:t>
            </a:r>
          </a:p>
          <a:p>
            <a:r>
              <a:rPr lang="cs-CZ" dirty="0">
                <a:solidFill>
                  <a:srgbClr val="002060"/>
                </a:solidFill>
              </a:rPr>
              <a:t>Úprava prostředí </a:t>
            </a:r>
            <a:r>
              <a:rPr lang="cs-CZ" dirty="0" smtClean="0">
                <a:solidFill>
                  <a:srgbClr val="002060"/>
                </a:solidFill>
              </a:rPr>
              <a:t>– kouření</a:t>
            </a:r>
            <a:r>
              <a:rPr lang="cs-CZ" dirty="0">
                <a:solidFill>
                  <a:srgbClr val="002060"/>
                </a:solidFill>
              </a:rPr>
              <a:t>, dráždivé látky</a:t>
            </a:r>
          </a:p>
          <a:p>
            <a:pPr lvl="1"/>
            <a:r>
              <a:rPr lang="cs-CZ" dirty="0">
                <a:solidFill>
                  <a:srgbClr val="002060"/>
                </a:solidFill>
              </a:rPr>
              <a:t>SAIT v indikovaných případech</a:t>
            </a:r>
          </a:p>
          <a:p>
            <a:pPr lvl="1"/>
            <a:r>
              <a:rPr lang="cs-CZ" dirty="0">
                <a:solidFill>
                  <a:srgbClr val="002060"/>
                </a:solidFill>
              </a:rPr>
              <a:t>Základem terapie antihistaminika </a:t>
            </a:r>
            <a:r>
              <a:rPr lang="cs-CZ" dirty="0" smtClean="0">
                <a:solidFill>
                  <a:srgbClr val="002060"/>
                </a:solidFill>
              </a:rPr>
              <a:t>a </a:t>
            </a:r>
            <a:r>
              <a:rPr lang="cs-CZ" dirty="0">
                <a:solidFill>
                  <a:srgbClr val="002060"/>
                </a:solidFill>
              </a:rPr>
              <a:t>protizánětlivé léky </a:t>
            </a:r>
          </a:p>
          <a:p>
            <a:pPr lvl="1"/>
            <a:r>
              <a:rPr lang="pl-PL" dirty="0">
                <a:solidFill>
                  <a:srgbClr val="002060"/>
                </a:solidFill>
              </a:rPr>
              <a:t>Další medikace: podle charakteru obtíží</a:t>
            </a:r>
          </a:p>
          <a:p>
            <a:pPr lvl="3"/>
            <a:r>
              <a:rPr lang="cs-CZ" dirty="0">
                <a:solidFill>
                  <a:srgbClr val="002060"/>
                </a:solidFill>
              </a:rPr>
              <a:t>ATB podpůrná terapie</a:t>
            </a:r>
          </a:p>
          <a:p>
            <a:pPr lvl="3"/>
            <a:r>
              <a:rPr lang="cs-CZ" dirty="0">
                <a:solidFill>
                  <a:srgbClr val="002060"/>
                </a:solidFill>
              </a:rPr>
              <a:t>Chirurgický zásah </a:t>
            </a:r>
            <a:r>
              <a:rPr lang="cs-CZ" dirty="0" smtClean="0">
                <a:solidFill>
                  <a:srgbClr val="002060"/>
                </a:solidFill>
              </a:rPr>
              <a:t>- v </a:t>
            </a:r>
            <a:r>
              <a:rPr lang="cs-CZ" dirty="0">
                <a:solidFill>
                  <a:srgbClr val="002060"/>
                </a:solidFill>
              </a:rPr>
              <a:t>indikovaných případech</a:t>
            </a:r>
          </a:p>
        </p:txBody>
      </p:sp>
    </p:spTree>
    <p:extLst>
      <p:ext uri="{BB962C8B-B14F-4D97-AF65-F5344CB8AC3E}">
        <p14:creationId xmlns:p14="http://schemas.microsoft.com/office/powerpoint/2010/main" val="111465494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half" idx="1"/>
          </p:nvPr>
        </p:nvSpPr>
        <p:spPr/>
        <p:txBody>
          <a:bodyPr/>
          <a:lstStyle/>
          <a:p>
            <a:endParaRPr lang="cs-CZ"/>
          </a:p>
        </p:txBody>
      </p:sp>
      <p:pic>
        <p:nvPicPr>
          <p:cNvPr id="4" name="Obrázek 3"/>
          <p:cNvPicPr>
            <a:picLocks noChangeAspect="1"/>
          </p:cNvPicPr>
          <p:nvPr/>
        </p:nvPicPr>
        <p:blipFill>
          <a:blip r:embed="rId3"/>
          <a:stretch>
            <a:fillRect/>
          </a:stretch>
        </p:blipFill>
        <p:spPr>
          <a:xfrm>
            <a:off x="-352926" y="1"/>
            <a:ext cx="13527020" cy="9930062"/>
          </a:xfrm>
          <a:prstGeom prst="rect">
            <a:avLst/>
          </a:prstGeom>
        </p:spPr>
      </p:pic>
    </p:spTree>
    <p:extLst>
      <p:ext uri="{BB962C8B-B14F-4D97-AF65-F5344CB8AC3E}">
        <p14:creationId xmlns:p14="http://schemas.microsoft.com/office/powerpoint/2010/main" val="35623855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0" y="268294"/>
            <a:ext cx="13004796" cy="8677748"/>
          </a:xfrm>
          <a:prstGeom prst="rect">
            <a:avLst/>
          </a:prstGeom>
          <a:noFill/>
          <a:ln>
            <a:noFill/>
          </a:ln>
        </p:spPr>
      </p:pic>
      <p:sp>
        <p:nvSpPr>
          <p:cNvPr id="3" name="TextovéPole 4"/>
          <p:cNvSpPr txBox="1"/>
          <p:nvPr/>
        </p:nvSpPr>
        <p:spPr>
          <a:xfrm>
            <a:off x="-3149603" y="5669279"/>
            <a:ext cx="197042" cy="393954"/>
          </a:xfrm>
          <a:prstGeom prst="rect">
            <a:avLst/>
          </a:prstGeom>
          <a:noFill/>
          <a:ln>
            <a:noFill/>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endParaRPr lang="cs-CZ" sz="1920" b="0" kern="1200">
              <a:latin typeface="Calibri"/>
              <a:ea typeface=""/>
              <a:cs typeface=""/>
            </a:endParaRPr>
          </a:p>
        </p:txBody>
      </p:sp>
      <p:sp>
        <p:nvSpPr>
          <p:cNvPr id="4" name="TextovéPole 9"/>
          <p:cNvSpPr txBox="1"/>
          <p:nvPr/>
        </p:nvSpPr>
        <p:spPr>
          <a:xfrm>
            <a:off x="3277004" y="3574148"/>
            <a:ext cx="6067314" cy="1148904"/>
          </a:xfrm>
          <a:prstGeom prst="rect">
            <a:avLst/>
          </a:prstGeom>
          <a:solidFill>
            <a:srgbClr val="FFFFFF"/>
          </a:solidFill>
          <a:ln w="19046">
            <a:solidFill>
              <a:srgbClr val="000000"/>
            </a:solidFill>
            <a:prstDash val="solid"/>
            <a:miter/>
          </a:ln>
        </p:spPr>
        <p:txBody>
          <a:bodyPr vert="horz" wrap="square" lIns="97536" tIns="48768" rIns="97536" bIns="48768" anchor="t" anchorCtr="0" compatLnSpc="1">
            <a:spAutoFit/>
          </a:bodyPr>
          <a:lstStyle/>
          <a:p>
            <a:pPr marL="609619" indent="-609619" algn="l" defTabSz="975390" hangingPunct="1">
              <a:buSzPct val="100000"/>
              <a:buFont typeface="Arial" pitchFamily="34"/>
              <a:buChar char="•"/>
              <a:defRPr sz="1800" b="0" i="0" u="none" strike="noStrike" kern="0" cap="none" spc="0" baseline="0">
                <a:solidFill>
                  <a:srgbClr val="000000"/>
                </a:solidFill>
                <a:uFillTx/>
              </a:defRPr>
            </a:pPr>
            <a:r>
              <a:rPr lang="cs-CZ" sz="3413" kern="1200">
                <a:latin typeface="Calibri"/>
                <a:ea typeface=""/>
                <a:cs typeface=""/>
              </a:rPr>
              <a:t>do 2 hod</a:t>
            </a:r>
          </a:p>
          <a:p>
            <a:pPr marL="609619" indent="-609619" algn="l" defTabSz="975390" hangingPunct="1">
              <a:buSzPct val="100000"/>
              <a:buFont typeface="Arial" pitchFamily="34"/>
              <a:buChar char="•"/>
              <a:defRPr sz="1800" b="0" i="0" u="none" strike="noStrike" kern="0" cap="none" spc="0" baseline="0">
                <a:solidFill>
                  <a:srgbClr val="000000"/>
                </a:solidFill>
                <a:uFillTx/>
              </a:defRPr>
            </a:pPr>
            <a:r>
              <a:rPr lang="cs-CZ" sz="3413" kern="1200">
                <a:latin typeface="Calibri"/>
                <a:ea typeface=""/>
                <a:cs typeface=""/>
              </a:rPr>
              <a:t>malé množství alergenu</a:t>
            </a:r>
          </a:p>
        </p:txBody>
      </p:sp>
      <p:sp>
        <p:nvSpPr>
          <p:cNvPr id="5" name="TextovéPole 12"/>
          <p:cNvSpPr txBox="1"/>
          <p:nvPr/>
        </p:nvSpPr>
        <p:spPr>
          <a:xfrm>
            <a:off x="3070980" y="3024104"/>
            <a:ext cx="1127165" cy="623697"/>
          </a:xfrm>
          <a:prstGeom prst="rect">
            <a:avLst/>
          </a:prstGeom>
          <a:solidFill>
            <a:srgbClr val="FFC000"/>
          </a:solidFill>
          <a:ln w="19046">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413" kern="1200">
                <a:latin typeface="Calibri"/>
                <a:ea typeface=""/>
                <a:cs typeface=""/>
              </a:rPr>
              <a:t>IgE</a:t>
            </a:r>
            <a:endParaRPr lang="cs-CZ" sz="3840" kern="1200">
              <a:latin typeface="Calibri"/>
              <a:ea typeface=""/>
              <a:cs typeface=""/>
            </a:endParaRPr>
          </a:p>
        </p:txBody>
      </p:sp>
      <p:sp>
        <p:nvSpPr>
          <p:cNvPr id="6" name="TextovéPole 15"/>
          <p:cNvSpPr txBox="1"/>
          <p:nvPr/>
        </p:nvSpPr>
        <p:spPr>
          <a:xfrm>
            <a:off x="3277004" y="5418378"/>
            <a:ext cx="6067314" cy="1148904"/>
          </a:xfrm>
          <a:prstGeom prst="rect">
            <a:avLst/>
          </a:prstGeom>
          <a:solidFill>
            <a:srgbClr val="FFFFFF"/>
          </a:solidFill>
          <a:ln w="19046">
            <a:solidFill>
              <a:srgbClr val="000000"/>
            </a:solidFill>
            <a:prstDash val="solid"/>
            <a:miter/>
          </a:ln>
        </p:spPr>
        <p:txBody>
          <a:bodyPr vert="horz" wrap="square" lIns="97536" tIns="48768" rIns="97536" bIns="48768" anchor="t" anchorCtr="0" compatLnSpc="1">
            <a:spAutoFit/>
          </a:bodyPr>
          <a:lstStyle/>
          <a:p>
            <a:pPr marL="609619" indent="-609619" algn="l" defTabSz="975390" hangingPunct="1">
              <a:buSzPct val="100000"/>
              <a:buFont typeface="Arial" pitchFamily="34"/>
              <a:buChar char="•"/>
              <a:defRPr sz="1800" b="0" i="0" u="none" strike="noStrike" kern="0" cap="none" spc="0" baseline="0">
                <a:solidFill>
                  <a:srgbClr val="000000"/>
                </a:solidFill>
                <a:uFillTx/>
              </a:defRPr>
            </a:pPr>
            <a:r>
              <a:rPr lang="cs-CZ" sz="3413" kern="1200">
                <a:latin typeface="Calibri"/>
                <a:ea typeface=""/>
                <a:cs typeface=""/>
              </a:rPr>
              <a:t>2 - 8 hod</a:t>
            </a:r>
          </a:p>
          <a:p>
            <a:pPr marL="609619" indent="-609619" algn="l" defTabSz="975390" hangingPunct="1">
              <a:buSzPct val="100000"/>
              <a:buFont typeface="Arial" pitchFamily="34"/>
              <a:buChar char="•"/>
              <a:defRPr sz="1800" b="0" i="0" u="none" strike="noStrike" kern="0" cap="none" spc="0" baseline="0">
                <a:solidFill>
                  <a:srgbClr val="000000"/>
                </a:solidFill>
                <a:uFillTx/>
              </a:defRPr>
            </a:pPr>
            <a:r>
              <a:rPr lang="cs-CZ" sz="3413" kern="1200">
                <a:latin typeface="Calibri"/>
                <a:ea typeface=""/>
                <a:cs typeface=""/>
              </a:rPr>
              <a:t>menší množství alergenu</a:t>
            </a:r>
          </a:p>
        </p:txBody>
      </p:sp>
      <p:sp>
        <p:nvSpPr>
          <p:cNvPr id="7" name="TextovéPole 14"/>
          <p:cNvSpPr txBox="1"/>
          <p:nvPr/>
        </p:nvSpPr>
        <p:spPr>
          <a:xfrm>
            <a:off x="2968859" y="4867505"/>
            <a:ext cx="2611838" cy="623697"/>
          </a:xfrm>
          <a:prstGeom prst="rect">
            <a:avLst/>
          </a:prstGeom>
          <a:solidFill>
            <a:srgbClr val="FFC000"/>
          </a:solidFill>
          <a:ln w="19046">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413" kern="1200">
                <a:latin typeface="Calibri"/>
                <a:ea typeface=""/>
                <a:cs typeface=""/>
              </a:rPr>
              <a:t>IgE/non-IgE</a:t>
            </a:r>
          </a:p>
        </p:txBody>
      </p:sp>
      <p:sp>
        <p:nvSpPr>
          <p:cNvPr id="8" name="TextovéPole 17"/>
          <p:cNvSpPr txBox="1"/>
          <p:nvPr/>
        </p:nvSpPr>
        <p:spPr>
          <a:xfrm>
            <a:off x="3277004" y="7257868"/>
            <a:ext cx="6067314" cy="1148904"/>
          </a:xfrm>
          <a:prstGeom prst="rect">
            <a:avLst/>
          </a:prstGeom>
          <a:solidFill>
            <a:srgbClr val="FFFFFF"/>
          </a:solidFill>
          <a:ln w="19046">
            <a:solidFill>
              <a:srgbClr val="000000"/>
            </a:solidFill>
            <a:prstDash val="solid"/>
            <a:miter/>
          </a:ln>
        </p:spPr>
        <p:txBody>
          <a:bodyPr vert="horz" wrap="square" lIns="97536" tIns="48768" rIns="97536" bIns="48768" anchor="t" anchorCtr="0" compatLnSpc="1">
            <a:spAutoFit/>
          </a:bodyPr>
          <a:lstStyle/>
          <a:p>
            <a:pPr marL="609619" indent="-609619" algn="l" defTabSz="975390" hangingPunct="1">
              <a:buSzPct val="100000"/>
              <a:buFont typeface="Arial" pitchFamily="34"/>
              <a:buChar char="•"/>
              <a:defRPr sz="1800" b="0" i="0" u="none" strike="noStrike" kern="0" cap="none" spc="0" baseline="0">
                <a:solidFill>
                  <a:srgbClr val="000000"/>
                </a:solidFill>
                <a:uFillTx/>
              </a:defRPr>
            </a:pPr>
            <a:r>
              <a:rPr lang="cs-CZ" sz="3413" kern="1200">
                <a:latin typeface="Calibri"/>
                <a:ea typeface=""/>
                <a:cs typeface=""/>
              </a:rPr>
              <a:t>8 – 72 hod</a:t>
            </a:r>
          </a:p>
          <a:p>
            <a:pPr marL="609619" indent="-609619" algn="l" defTabSz="975390" hangingPunct="1">
              <a:buSzPct val="100000"/>
              <a:buFont typeface="Arial" pitchFamily="34"/>
              <a:buChar char="•"/>
              <a:defRPr sz="1800" b="0" i="0" u="none" strike="noStrike" kern="0" cap="none" spc="0" baseline="0">
                <a:solidFill>
                  <a:srgbClr val="000000"/>
                </a:solidFill>
                <a:uFillTx/>
              </a:defRPr>
            </a:pPr>
            <a:r>
              <a:rPr lang="cs-CZ" sz="3413" kern="1200">
                <a:latin typeface="Calibri"/>
                <a:ea typeface=""/>
                <a:cs typeface=""/>
              </a:rPr>
              <a:t>běžné porce alergenu</a:t>
            </a:r>
          </a:p>
        </p:txBody>
      </p:sp>
      <p:sp>
        <p:nvSpPr>
          <p:cNvPr id="9" name="TextovéPole 16"/>
          <p:cNvSpPr txBox="1"/>
          <p:nvPr/>
        </p:nvSpPr>
        <p:spPr>
          <a:xfrm>
            <a:off x="2917750" y="6710916"/>
            <a:ext cx="2048480" cy="623697"/>
          </a:xfrm>
          <a:prstGeom prst="rect">
            <a:avLst/>
          </a:prstGeom>
          <a:solidFill>
            <a:srgbClr val="FFC000"/>
          </a:solidFill>
          <a:ln w="19046">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413" kern="1200">
                <a:latin typeface="Calibri"/>
                <a:ea typeface=""/>
                <a:cs typeface=""/>
              </a:rPr>
              <a:t>non-IgE</a:t>
            </a:r>
          </a:p>
        </p:txBody>
      </p:sp>
      <p:sp>
        <p:nvSpPr>
          <p:cNvPr id="10" name="Ovál 11"/>
          <p:cNvSpPr/>
          <p:nvPr/>
        </p:nvSpPr>
        <p:spPr>
          <a:xfrm>
            <a:off x="9037081" y="6822409"/>
            <a:ext cx="2381068" cy="189482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0504D"/>
          </a:solidFill>
          <a:ln w="25402">
            <a:solidFill>
              <a:srgbClr val="000000"/>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r>
              <a:rPr lang="cs-CZ" sz="4267" kern="1200">
                <a:solidFill>
                  <a:srgbClr val="FFFFFF"/>
                </a:solidFill>
                <a:latin typeface="Calibri"/>
                <a:ea typeface=""/>
                <a:cs typeface=""/>
              </a:rPr>
              <a:t>&gt; 50 %</a:t>
            </a:r>
            <a:endParaRPr lang="cs-CZ" sz="1920" kern="1200">
              <a:solidFill>
                <a:srgbClr val="FFFFFF"/>
              </a:solidFill>
              <a:latin typeface="Calibri"/>
              <a:ea typeface=""/>
              <a:cs typeface=""/>
            </a:endParaRPr>
          </a:p>
        </p:txBody>
      </p:sp>
      <p:sp>
        <p:nvSpPr>
          <p:cNvPr id="11" name="Nadpis 1"/>
          <p:cNvSpPr txBox="1"/>
          <p:nvPr/>
        </p:nvSpPr>
        <p:spPr>
          <a:xfrm>
            <a:off x="2202206" y="1650845"/>
            <a:ext cx="9753600" cy="1241028"/>
          </a:xfrm>
          <a:prstGeom prst="rect">
            <a:avLst/>
          </a:prstGeom>
          <a:solidFill>
            <a:srgbClr val="17375E"/>
          </a:solidFill>
          <a:ln w="634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7680" b="0" kern="1200">
                <a:solidFill>
                  <a:srgbClr val="FFFFFF"/>
                </a:solidFill>
                <a:latin typeface="Calibri" pitchFamily="34"/>
                <a:ea typeface=""/>
                <a:cs typeface=""/>
              </a:rPr>
              <a:t>Potravinová alergie</a:t>
            </a:r>
          </a:p>
        </p:txBody>
      </p:sp>
      <p:pic>
        <p:nvPicPr>
          <p:cNvPr id="12" name="Picture 2" descr="C:\Users\83444\Desktop\475340-alarm-clock-128.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1010053" y="1662940"/>
            <a:ext cx="1191070" cy="1228933"/>
          </a:xfrm>
          <a:prstGeom prst="rect">
            <a:avLst/>
          </a:prstGeom>
          <a:solidFill>
            <a:srgbClr val="C6D9F1"/>
          </a:solidFill>
          <a:ln w="12701">
            <a:solidFill>
              <a:srgbClr val="000000"/>
            </a:solidFill>
            <a:prstDash val="solid"/>
          </a:ln>
        </p:spPr>
      </p:pic>
    </p:spTree>
    <p:extLst>
      <p:ext uri="{BB962C8B-B14F-4D97-AF65-F5344CB8AC3E}">
        <p14:creationId xmlns:p14="http://schemas.microsoft.com/office/powerpoint/2010/main" val="62187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3"/>
          <p:cNvPicPr>
            <a:picLocks noChangeAspect="1"/>
          </p:cNvPicPr>
          <p:nvPr/>
        </p:nvPicPr>
        <p:blipFill>
          <a:blip r:embed="rId2"/>
          <a:stretch>
            <a:fillRect/>
          </a:stretch>
        </p:blipFill>
        <p:spPr>
          <a:xfrm>
            <a:off x="839449" y="0"/>
            <a:ext cx="11587397" cy="8594975"/>
          </a:xfrm>
          <a:prstGeom prst="rect">
            <a:avLst/>
          </a:prstGeom>
        </p:spPr>
      </p:pic>
    </p:spTree>
    <p:extLst>
      <p:ext uri="{BB962C8B-B14F-4D97-AF65-F5344CB8AC3E}">
        <p14:creationId xmlns:p14="http://schemas.microsoft.com/office/powerpoint/2010/main" val="3538885551"/>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7646" y="254000"/>
            <a:ext cx="11834111" cy="2159000"/>
          </a:xfrm>
        </p:spPr>
        <p:txBody>
          <a:bodyPr>
            <a:noAutofit/>
          </a:bodyPr>
          <a:lstStyle/>
          <a:p>
            <a:r>
              <a:rPr lang="cs-CZ" sz="4400" b="1" dirty="0">
                <a:solidFill>
                  <a:srgbClr val="002060"/>
                </a:solidFill>
              </a:rPr>
              <a:t>Strategie </a:t>
            </a:r>
            <a:r>
              <a:rPr lang="cs-CZ" sz="4400" b="1" dirty="0" smtClean="0">
                <a:solidFill>
                  <a:srgbClr val="002060"/>
                </a:solidFill>
              </a:rPr>
              <a:t>farmakoterapie - stupňovitá léčba</a:t>
            </a:r>
            <a:endParaRPr lang="cs-CZ" sz="4400" b="1" dirty="0">
              <a:solidFill>
                <a:srgbClr val="002060"/>
              </a:solidFill>
            </a:endParaRPr>
          </a:p>
        </p:txBody>
      </p:sp>
      <p:sp>
        <p:nvSpPr>
          <p:cNvPr id="3" name="Zástupný symbol pro text 2"/>
          <p:cNvSpPr>
            <a:spLocks noGrp="1"/>
          </p:cNvSpPr>
          <p:nvPr>
            <p:ph type="body" sz="half" idx="1"/>
          </p:nvPr>
        </p:nvSpPr>
        <p:spPr>
          <a:xfrm>
            <a:off x="0" y="1965968"/>
            <a:ext cx="4706911" cy="6286500"/>
          </a:xfrm>
        </p:spPr>
        <p:txBody>
          <a:bodyPr>
            <a:normAutofit/>
          </a:bodyPr>
          <a:lstStyle/>
          <a:p>
            <a:r>
              <a:rPr lang="cs-CZ" sz="2000" dirty="0" smtClean="0">
                <a:solidFill>
                  <a:srgbClr val="002060"/>
                </a:solidFill>
              </a:rPr>
              <a:t>Při </a:t>
            </a:r>
            <a:r>
              <a:rPr lang="cs-CZ" sz="2000" dirty="0">
                <a:solidFill>
                  <a:srgbClr val="002060"/>
                </a:solidFill>
              </a:rPr>
              <a:t>intermitentních potížích léčba symptomatická</a:t>
            </a:r>
          </a:p>
          <a:p>
            <a:r>
              <a:rPr lang="cs-CZ" sz="2000" dirty="0" smtClean="0">
                <a:solidFill>
                  <a:srgbClr val="002060"/>
                </a:solidFill>
              </a:rPr>
              <a:t>Při </a:t>
            </a:r>
            <a:r>
              <a:rPr lang="cs-CZ" sz="2000" dirty="0">
                <a:solidFill>
                  <a:srgbClr val="002060"/>
                </a:solidFill>
              </a:rPr>
              <a:t>trvalých obtížích soustavná profylaxe</a:t>
            </a:r>
          </a:p>
          <a:p>
            <a:r>
              <a:rPr lang="cs-CZ" sz="2000" dirty="0" smtClean="0">
                <a:solidFill>
                  <a:srgbClr val="002060"/>
                </a:solidFill>
              </a:rPr>
              <a:t>Dosáhnout </a:t>
            </a:r>
            <a:r>
              <a:rPr lang="cs-CZ" sz="2000" dirty="0">
                <a:solidFill>
                  <a:srgbClr val="002060"/>
                </a:solidFill>
              </a:rPr>
              <a:t>kontroly onemocnění</a:t>
            </a:r>
          </a:p>
          <a:p>
            <a:r>
              <a:rPr lang="cs-CZ" sz="2000" dirty="0" smtClean="0">
                <a:solidFill>
                  <a:srgbClr val="002060"/>
                </a:solidFill>
              </a:rPr>
              <a:t>Pokračovat </a:t>
            </a:r>
            <a:r>
              <a:rPr lang="cs-CZ" sz="2000" dirty="0">
                <a:solidFill>
                  <a:srgbClr val="002060"/>
                </a:solidFill>
              </a:rPr>
              <a:t>v minimální dávce protizánětlivých </a:t>
            </a:r>
            <a:r>
              <a:rPr lang="pl-PL" sz="2000" dirty="0" smtClean="0">
                <a:solidFill>
                  <a:srgbClr val="002060"/>
                </a:solidFill>
              </a:rPr>
              <a:t>léků </a:t>
            </a:r>
            <a:r>
              <a:rPr lang="pl-PL" sz="2000" dirty="0">
                <a:solidFill>
                  <a:srgbClr val="002060"/>
                </a:solidFill>
              </a:rPr>
              <a:t>udržující nemoc pod kontrolou</a:t>
            </a:r>
          </a:p>
          <a:p>
            <a:r>
              <a:rPr lang="cs-CZ" sz="2000" dirty="0">
                <a:solidFill>
                  <a:srgbClr val="002060"/>
                </a:solidFill>
              </a:rPr>
              <a:t>Podle stavu zvýšit nebo snížit stupeň terapie </a:t>
            </a:r>
            <a:r>
              <a:rPr lang="cs-CZ" sz="2000" dirty="0" smtClean="0">
                <a:solidFill>
                  <a:srgbClr val="002060"/>
                </a:solidFill>
              </a:rPr>
              <a:t>a/nebo </a:t>
            </a:r>
            <a:r>
              <a:rPr lang="cs-CZ" sz="2000" dirty="0">
                <a:solidFill>
                  <a:srgbClr val="002060"/>
                </a:solidFill>
              </a:rPr>
              <a:t>přidat léky k potlačení </a:t>
            </a:r>
            <a:r>
              <a:rPr lang="cs-CZ" sz="2000" dirty="0" smtClean="0">
                <a:solidFill>
                  <a:srgbClr val="002060"/>
                </a:solidFill>
              </a:rPr>
              <a:t>symptomů</a:t>
            </a:r>
            <a:endParaRPr lang="cs-CZ" sz="2000" dirty="0">
              <a:solidFill>
                <a:srgbClr val="002060"/>
              </a:solidFill>
            </a:endParaRPr>
          </a:p>
        </p:txBody>
      </p:sp>
      <p:pic>
        <p:nvPicPr>
          <p:cNvPr id="4" name="Obrázek 3"/>
          <p:cNvPicPr>
            <a:picLocks noChangeAspect="1"/>
          </p:cNvPicPr>
          <p:nvPr/>
        </p:nvPicPr>
        <p:blipFill>
          <a:blip r:embed="rId2"/>
          <a:stretch>
            <a:fillRect/>
          </a:stretch>
        </p:blipFill>
        <p:spPr>
          <a:xfrm>
            <a:off x="4857068" y="2413000"/>
            <a:ext cx="8391525" cy="6353175"/>
          </a:xfrm>
          <a:prstGeom prst="rect">
            <a:avLst/>
          </a:prstGeom>
        </p:spPr>
      </p:pic>
    </p:spTree>
    <p:extLst>
      <p:ext uri="{BB962C8B-B14F-4D97-AF65-F5344CB8AC3E}">
        <p14:creationId xmlns:p14="http://schemas.microsoft.com/office/powerpoint/2010/main" val="3813362265"/>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t>Hodnocení podle VAS (0-10</a:t>
            </a:r>
            <a:r>
              <a:rPr lang="cs-CZ" sz="3200" b="1" dirty="0" smtClean="0"/>
              <a:t>) - pravidelné </a:t>
            </a:r>
            <a:r>
              <a:rPr lang="cs-CZ" sz="3200" b="1" dirty="0"/>
              <a:t>kontroly pacienta </a:t>
            </a:r>
            <a:r>
              <a:rPr lang="cs-CZ" sz="3200" b="1" dirty="0" smtClean="0"/>
              <a:t>lékařem + </a:t>
            </a:r>
            <a:r>
              <a:rPr lang="cs-CZ" sz="3200" b="1" dirty="0" err="1" smtClean="0"/>
              <a:t>self</a:t>
            </a:r>
            <a:r>
              <a:rPr lang="cs-CZ" sz="3200" b="1" dirty="0" smtClean="0"/>
              <a:t>-monitoring</a:t>
            </a:r>
            <a:r>
              <a:rPr lang="cs-CZ" sz="3200" dirty="0"/>
              <a:t/>
            </a:r>
            <a:br>
              <a:rPr lang="cs-CZ" sz="3200" dirty="0"/>
            </a:br>
            <a:endParaRPr lang="cs-CZ" sz="3200" dirty="0"/>
          </a:p>
        </p:txBody>
      </p:sp>
      <p:pic>
        <p:nvPicPr>
          <p:cNvPr id="4" name="Obrázek 3"/>
          <p:cNvPicPr>
            <a:picLocks noChangeAspect="1"/>
          </p:cNvPicPr>
          <p:nvPr/>
        </p:nvPicPr>
        <p:blipFill>
          <a:blip r:embed="rId2"/>
          <a:stretch>
            <a:fillRect/>
          </a:stretch>
        </p:blipFill>
        <p:spPr>
          <a:xfrm>
            <a:off x="-329784" y="2211715"/>
            <a:ext cx="6925456" cy="5313347"/>
          </a:xfrm>
          <a:prstGeom prst="rect">
            <a:avLst/>
          </a:prstGeom>
        </p:spPr>
      </p:pic>
      <p:pic>
        <p:nvPicPr>
          <p:cNvPr id="5" name="Obrázek 4"/>
          <p:cNvPicPr>
            <a:picLocks noChangeAspect="1"/>
          </p:cNvPicPr>
          <p:nvPr/>
        </p:nvPicPr>
        <p:blipFill>
          <a:blip r:embed="rId3"/>
          <a:stretch>
            <a:fillRect/>
          </a:stretch>
        </p:blipFill>
        <p:spPr>
          <a:xfrm>
            <a:off x="6595672" y="2211715"/>
            <a:ext cx="6898780" cy="5313347"/>
          </a:xfrm>
          <a:prstGeom prst="rect">
            <a:avLst/>
          </a:prstGeom>
        </p:spPr>
      </p:pic>
      <p:pic>
        <p:nvPicPr>
          <p:cNvPr id="6" name="Obrázek 5"/>
          <p:cNvPicPr>
            <a:picLocks noChangeAspect="1"/>
          </p:cNvPicPr>
          <p:nvPr/>
        </p:nvPicPr>
        <p:blipFill>
          <a:blip r:embed="rId4"/>
          <a:stretch>
            <a:fillRect/>
          </a:stretch>
        </p:blipFill>
        <p:spPr>
          <a:xfrm>
            <a:off x="7608235" y="7525062"/>
            <a:ext cx="4630610" cy="2228538"/>
          </a:xfrm>
          <a:prstGeom prst="rect">
            <a:avLst/>
          </a:prstGeom>
        </p:spPr>
      </p:pic>
    </p:spTree>
    <p:extLst>
      <p:ext uri="{BB962C8B-B14F-4D97-AF65-F5344CB8AC3E}">
        <p14:creationId xmlns:p14="http://schemas.microsoft.com/office/powerpoint/2010/main" val="92547863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59764" y="1"/>
            <a:ext cx="13850912" cy="9753600"/>
          </a:xfrm>
          <a:prstGeom prst="rect">
            <a:avLst/>
          </a:prstGeom>
        </p:spPr>
      </p:pic>
    </p:spTree>
    <p:extLst>
      <p:ext uri="{BB962C8B-B14F-4D97-AF65-F5344CB8AC3E}">
        <p14:creationId xmlns:p14="http://schemas.microsoft.com/office/powerpoint/2010/main" val="113326407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Průduškové astma</a:t>
            </a:r>
            <a:endParaRPr lang="cs-CZ" dirty="0">
              <a:solidFill>
                <a:srgbClr val="002060"/>
              </a:solidFill>
            </a:endParaRPr>
          </a:p>
        </p:txBody>
      </p:sp>
      <p:sp>
        <p:nvSpPr>
          <p:cNvPr id="3" name="Zástupný symbol pro text 2"/>
          <p:cNvSpPr>
            <a:spLocks noGrp="1"/>
          </p:cNvSpPr>
          <p:nvPr>
            <p:ph type="body" sz="half" idx="1"/>
          </p:nvPr>
        </p:nvSpPr>
        <p:spPr>
          <a:xfrm>
            <a:off x="952500" y="2590800"/>
            <a:ext cx="11099800" cy="6286500"/>
          </a:xfrm>
        </p:spPr>
        <p:txBody>
          <a:bodyPr>
            <a:normAutofit lnSpcReduction="10000"/>
          </a:bodyPr>
          <a:lstStyle/>
          <a:p>
            <a:pPr marL="0" indent="0">
              <a:buNone/>
            </a:pPr>
            <a:r>
              <a:rPr lang="cs-CZ" b="1" dirty="0" smtClean="0">
                <a:solidFill>
                  <a:srgbClr val="002060"/>
                </a:solidFill>
              </a:rPr>
              <a:t>GINA 2019 astmatické příznaky:</a:t>
            </a:r>
          </a:p>
          <a:p>
            <a:r>
              <a:rPr lang="cs-CZ" dirty="0" smtClean="0">
                <a:solidFill>
                  <a:srgbClr val="002060"/>
                </a:solidFill>
              </a:rPr>
              <a:t>80% - </a:t>
            </a:r>
            <a:r>
              <a:rPr lang="cs-CZ" b="1" dirty="0" smtClean="0">
                <a:solidFill>
                  <a:srgbClr val="002060"/>
                </a:solidFill>
              </a:rPr>
              <a:t>Kašel</a:t>
            </a:r>
            <a:r>
              <a:rPr lang="cs-CZ" dirty="0" smtClean="0">
                <a:solidFill>
                  <a:srgbClr val="002060"/>
                </a:solidFill>
              </a:rPr>
              <a:t> – opakovaný</a:t>
            </a:r>
            <a:r>
              <a:rPr lang="cs-CZ" dirty="0">
                <a:solidFill>
                  <a:srgbClr val="002060"/>
                </a:solidFill>
              </a:rPr>
              <a:t>, suchý, </a:t>
            </a:r>
            <a:r>
              <a:rPr lang="cs-CZ" dirty="0" smtClean="0">
                <a:solidFill>
                  <a:srgbClr val="002060"/>
                </a:solidFill>
              </a:rPr>
              <a:t>horší v </a:t>
            </a:r>
            <a:r>
              <a:rPr lang="cs-CZ" dirty="0">
                <a:solidFill>
                  <a:srgbClr val="002060"/>
                </a:solidFill>
              </a:rPr>
              <a:t>noci, </a:t>
            </a:r>
            <a:r>
              <a:rPr lang="cs-CZ" dirty="0" smtClean="0">
                <a:solidFill>
                  <a:srgbClr val="002060"/>
                </a:solidFill>
              </a:rPr>
              <a:t>někdy s pískoty a dušností. Objevuje se </a:t>
            </a:r>
            <a:r>
              <a:rPr lang="cs-CZ" dirty="0">
                <a:solidFill>
                  <a:srgbClr val="002060"/>
                </a:solidFill>
              </a:rPr>
              <a:t>se smíchem, pláčem, aktivitou, </a:t>
            </a:r>
            <a:r>
              <a:rPr lang="cs-CZ" dirty="0" smtClean="0">
                <a:solidFill>
                  <a:srgbClr val="002060"/>
                </a:solidFill>
              </a:rPr>
              <a:t>často zcela mimo respirační infekce</a:t>
            </a:r>
            <a:endParaRPr lang="cs-CZ" dirty="0">
              <a:solidFill>
                <a:srgbClr val="002060"/>
              </a:solidFill>
            </a:endParaRPr>
          </a:p>
          <a:p>
            <a:r>
              <a:rPr lang="cs-CZ" dirty="0" smtClean="0">
                <a:solidFill>
                  <a:srgbClr val="002060"/>
                </a:solidFill>
              </a:rPr>
              <a:t>50% - </a:t>
            </a:r>
            <a:r>
              <a:rPr lang="cs-CZ" b="1" dirty="0" smtClean="0">
                <a:solidFill>
                  <a:srgbClr val="002060"/>
                </a:solidFill>
              </a:rPr>
              <a:t>Pískoty </a:t>
            </a:r>
            <a:r>
              <a:rPr lang="cs-CZ" dirty="0" smtClean="0">
                <a:solidFill>
                  <a:srgbClr val="002060"/>
                </a:solidFill>
              </a:rPr>
              <a:t>– opakované</a:t>
            </a:r>
            <a:r>
              <a:rPr lang="cs-CZ" dirty="0">
                <a:solidFill>
                  <a:srgbClr val="002060"/>
                </a:solidFill>
              </a:rPr>
              <a:t>, </a:t>
            </a:r>
            <a:r>
              <a:rPr lang="cs-CZ" dirty="0" smtClean="0">
                <a:solidFill>
                  <a:srgbClr val="002060"/>
                </a:solidFill>
              </a:rPr>
              <a:t>často i ve spánku</a:t>
            </a:r>
            <a:r>
              <a:rPr lang="cs-CZ" dirty="0">
                <a:solidFill>
                  <a:srgbClr val="002060"/>
                </a:solidFill>
              </a:rPr>
              <a:t>, </a:t>
            </a:r>
            <a:r>
              <a:rPr lang="cs-CZ" dirty="0" smtClean="0">
                <a:solidFill>
                  <a:srgbClr val="002060"/>
                </a:solidFill>
              </a:rPr>
              <a:t>vyvolávané i emocemi nebo </a:t>
            </a:r>
            <a:r>
              <a:rPr lang="cs-CZ" dirty="0" smtClean="0">
                <a:solidFill>
                  <a:srgbClr val="002060"/>
                </a:solidFill>
                <a:latin typeface="Calibri" panose="020F0502020204030204" pitchFamily="34" charset="0"/>
              </a:rPr>
              <a:t>studeným vzduchem, tělesnou aktivitou</a:t>
            </a:r>
            <a:endParaRPr lang="cs-CZ" dirty="0">
              <a:solidFill>
                <a:srgbClr val="002060"/>
              </a:solidFill>
            </a:endParaRPr>
          </a:p>
          <a:p>
            <a:r>
              <a:rPr lang="cs-CZ" dirty="0" smtClean="0">
                <a:solidFill>
                  <a:srgbClr val="002060"/>
                </a:solidFill>
              </a:rPr>
              <a:t>20% - </a:t>
            </a:r>
            <a:r>
              <a:rPr lang="cs-CZ" b="1" dirty="0" smtClean="0">
                <a:solidFill>
                  <a:srgbClr val="002060"/>
                </a:solidFill>
              </a:rPr>
              <a:t>Dušnost nebo ztížené dýchání </a:t>
            </a:r>
            <a:r>
              <a:rPr lang="cs-CZ" dirty="0" smtClean="0">
                <a:solidFill>
                  <a:srgbClr val="002060"/>
                </a:solidFill>
              </a:rPr>
              <a:t>– vyvolané </a:t>
            </a:r>
            <a:r>
              <a:rPr lang="cs-CZ" dirty="0" smtClean="0">
                <a:solidFill>
                  <a:srgbClr val="002060"/>
                </a:solidFill>
              </a:rPr>
              <a:t>emocemi nebo aktivitou. Snížená tolerance </a:t>
            </a:r>
            <a:r>
              <a:rPr lang="cs-CZ" dirty="0">
                <a:solidFill>
                  <a:srgbClr val="002060"/>
                </a:solidFill>
              </a:rPr>
              <a:t>zátěže.</a:t>
            </a:r>
          </a:p>
          <a:p>
            <a:r>
              <a:rPr lang="cs-CZ" dirty="0" smtClean="0">
                <a:solidFill>
                  <a:srgbClr val="002060"/>
                </a:solidFill>
              </a:rPr>
              <a:t>Alergická anamnéza – vlastní nebo u prvostupňových příbuzných</a:t>
            </a:r>
            <a:r>
              <a:rPr lang="cs-CZ" dirty="0">
                <a:solidFill>
                  <a:srgbClr val="002060"/>
                </a:solidFill>
              </a:rPr>
              <a:t>.</a:t>
            </a:r>
          </a:p>
          <a:p>
            <a:r>
              <a:rPr lang="cs-CZ" dirty="0" smtClean="0">
                <a:solidFill>
                  <a:srgbClr val="002060"/>
                </a:solidFill>
              </a:rPr>
              <a:t>Terapeutický pokus podáním IKS </a:t>
            </a:r>
            <a:r>
              <a:rPr lang="cs-CZ" dirty="0">
                <a:solidFill>
                  <a:srgbClr val="002060"/>
                </a:solidFill>
              </a:rPr>
              <a:t>a beta-2 </a:t>
            </a:r>
            <a:r>
              <a:rPr lang="cs-CZ" dirty="0" smtClean="0">
                <a:solidFill>
                  <a:srgbClr val="002060"/>
                </a:solidFill>
              </a:rPr>
              <a:t>agonistů podle potřeby</a:t>
            </a:r>
            <a:r>
              <a:rPr lang="cs-CZ" dirty="0">
                <a:solidFill>
                  <a:srgbClr val="002060"/>
                </a:solidFill>
              </a:rPr>
              <a:t>.</a:t>
            </a:r>
          </a:p>
          <a:p>
            <a:endParaRPr lang="cs-CZ" dirty="0">
              <a:solidFill>
                <a:srgbClr val="002060"/>
              </a:solidFill>
            </a:endParaRPr>
          </a:p>
        </p:txBody>
      </p:sp>
    </p:spTree>
    <p:extLst>
      <p:ext uri="{BB962C8B-B14F-4D97-AF65-F5344CB8AC3E}">
        <p14:creationId xmlns:p14="http://schemas.microsoft.com/office/powerpoint/2010/main" val="311359500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Průduškové astma</a:t>
            </a:r>
            <a:endParaRPr lang="cs-CZ" dirty="0">
              <a:solidFill>
                <a:srgbClr val="002060"/>
              </a:solidFill>
            </a:endParaRPr>
          </a:p>
        </p:txBody>
      </p:sp>
      <p:sp>
        <p:nvSpPr>
          <p:cNvPr id="3" name="Zástupný symbol pro text 2"/>
          <p:cNvSpPr>
            <a:spLocks noGrp="1"/>
          </p:cNvSpPr>
          <p:nvPr>
            <p:ph type="body" sz="half" idx="1"/>
          </p:nvPr>
        </p:nvSpPr>
        <p:spPr>
          <a:xfrm>
            <a:off x="952500" y="2590800"/>
            <a:ext cx="11099800" cy="6286500"/>
          </a:xfrm>
        </p:spPr>
        <p:txBody>
          <a:bodyPr>
            <a:normAutofit lnSpcReduction="10000"/>
          </a:bodyPr>
          <a:lstStyle/>
          <a:p>
            <a:pPr marL="0" indent="0">
              <a:buNone/>
            </a:pPr>
            <a:r>
              <a:rPr lang="cs-CZ" b="1" dirty="0" smtClean="0">
                <a:solidFill>
                  <a:srgbClr val="002060"/>
                </a:solidFill>
              </a:rPr>
              <a:t>GINA 2019 astmatické příznaky:</a:t>
            </a:r>
          </a:p>
          <a:p>
            <a:r>
              <a:rPr lang="cs-CZ" dirty="0" smtClean="0">
                <a:solidFill>
                  <a:srgbClr val="002060"/>
                </a:solidFill>
              </a:rPr>
              <a:t>80% - </a:t>
            </a:r>
            <a:r>
              <a:rPr lang="cs-CZ" b="1" dirty="0" smtClean="0">
                <a:solidFill>
                  <a:srgbClr val="002060"/>
                </a:solidFill>
              </a:rPr>
              <a:t>Kašel</a:t>
            </a:r>
            <a:r>
              <a:rPr lang="cs-CZ" dirty="0" smtClean="0">
                <a:solidFill>
                  <a:srgbClr val="002060"/>
                </a:solidFill>
              </a:rPr>
              <a:t> – opakovaný</a:t>
            </a:r>
            <a:r>
              <a:rPr lang="cs-CZ" dirty="0">
                <a:solidFill>
                  <a:srgbClr val="002060"/>
                </a:solidFill>
              </a:rPr>
              <a:t>, suchý, </a:t>
            </a:r>
            <a:r>
              <a:rPr lang="cs-CZ" dirty="0" smtClean="0">
                <a:solidFill>
                  <a:srgbClr val="002060"/>
                </a:solidFill>
              </a:rPr>
              <a:t>horší v </a:t>
            </a:r>
            <a:r>
              <a:rPr lang="cs-CZ" dirty="0">
                <a:solidFill>
                  <a:srgbClr val="002060"/>
                </a:solidFill>
              </a:rPr>
              <a:t>noci, </a:t>
            </a:r>
            <a:r>
              <a:rPr lang="cs-CZ" dirty="0" smtClean="0">
                <a:solidFill>
                  <a:srgbClr val="002060"/>
                </a:solidFill>
              </a:rPr>
              <a:t>někdy s pískoty a dušností. Objevuje se </a:t>
            </a:r>
            <a:r>
              <a:rPr lang="cs-CZ" dirty="0">
                <a:solidFill>
                  <a:srgbClr val="002060"/>
                </a:solidFill>
              </a:rPr>
              <a:t>se smíchem, pláčem, aktivitou, </a:t>
            </a:r>
            <a:r>
              <a:rPr lang="cs-CZ" dirty="0" smtClean="0">
                <a:solidFill>
                  <a:srgbClr val="002060"/>
                </a:solidFill>
              </a:rPr>
              <a:t>často zcela mimo respirační infekce</a:t>
            </a:r>
            <a:endParaRPr lang="cs-CZ" dirty="0">
              <a:solidFill>
                <a:srgbClr val="002060"/>
              </a:solidFill>
            </a:endParaRPr>
          </a:p>
          <a:p>
            <a:r>
              <a:rPr lang="cs-CZ" dirty="0" smtClean="0">
                <a:solidFill>
                  <a:srgbClr val="002060"/>
                </a:solidFill>
              </a:rPr>
              <a:t>50% - </a:t>
            </a:r>
            <a:r>
              <a:rPr lang="cs-CZ" b="1" dirty="0" smtClean="0">
                <a:solidFill>
                  <a:srgbClr val="002060"/>
                </a:solidFill>
              </a:rPr>
              <a:t>Pískoty </a:t>
            </a:r>
            <a:r>
              <a:rPr lang="cs-CZ" dirty="0" smtClean="0">
                <a:solidFill>
                  <a:srgbClr val="002060"/>
                </a:solidFill>
              </a:rPr>
              <a:t>– opakované</a:t>
            </a:r>
            <a:r>
              <a:rPr lang="cs-CZ" dirty="0">
                <a:solidFill>
                  <a:srgbClr val="002060"/>
                </a:solidFill>
              </a:rPr>
              <a:t>, </a:t>
            </a:r>
            <a:r>
              <a:rPr lang="cs-CZ" dirty="0" smtClean="0">
                <a:solidFill>
                  <a:srgbClr val="002060"/>
                </a:solidFill>
              </a:rPr>
              <a:t>často i ve spánku</a:t>
            </a:r>
            <a:r>
              <a:rPr lang="cs-CZ" dirty="0">
                <a:solidFill>
                  <a:srgbClr val="002060"/>
                </a:solidFill>
              </a:rPr>
              <a:t>, </a:t>
            </a:r>
            <a:r>
              <a:rPr lang="cs-CZ" dirty="0" smtClean="0">
                <a:solidFill>
                  <a:srgbClr val="002060"/>
                </a:solidFill>
              </a:rPr>
              <a:t>vyvolávané i emocemi nebo </a:t>
            </a:r>
            <a:r>
              <a:rPr lang="cs-CZ" dirty="0" smtClean="0">
                <a:solidFill>
                  <a:srgbClr val="002060"/>
                </a:solidFill>
                <a:latin typeface="Calibri" panose="020F0502020204030204" pitchFamily="34" charset="0"/>
              </a:rPr>
              <a:t>studeným vzduchem, tělesnou aktivitou</a:t>
            </a:r>
            <a:endParaRPr lang="cs-CZ" dirty="0">
              <a:solidFill>
                <a:srgbClr val="002060"/>
              </a:solidFill>
            </a:endParaRPr>
          </a:p>
          <a:p>
            <a:r>
              <a:rPr lang="cs-CZ" dirty="0" smtClean="0">
                <a:solidFill>
                  <a:srgbClr val="002060"/>
                </a:solidFill>
              </a:rPr>
              <a:t>20% - </a:t>
            </a:r>
            <a:r>
              <a:rPr lang="cs-CZ" b="1" dirty="0" smtClean="0">
                <a:solidFill>
                  <a:srgbClr val="002060"/>
                </a:solidFill>
              </a:rPr>
              <a:t>Dušnost nebo ztížené dýchání </a:t>
            </a:r>
            <a:r>
              <a:rPr lang="cs-CZ" dirty="0" smtClean="0">
                <a:solidFill>
                  <a:srgbClr val="002060"/>
                </a:solidFill>
              </a:rPr>
              <a:t>–vyvolané emocemi nebo aktivitou. Snížená tolerance </a:t>
            </a:r>
            <a:r>
              <a:rPr lang="cs-CZ" dirty="0">
                <a:solidFill>
                  <a:srgbClr val="002060"/>
                </a:solidFill>
              </a:rPr>
              <a:t>zátěže.</a:t>
            </a:r>
          </a:p>
          <a:p>
            <a:r>
              <a:rPr lang="cs-CZ" dirty="0" smtClean="0">
                <a:solidFill>
                  <a:srgbClr val="002060"/>
                </a:solidFill>
              </a:rPr>
              <a:t>Alergická anamnéza – vlastní nebo u prvostupňových příbuzných</a:t>
            </a:r>
            <a:r>
              <a:rPr lang="cs-CZ" dirty="0">
                <a:solidFill>
                  <a:srgbClr val="002060"/>
                </a:solidFill>
              </a:rPr>
              <a:t>.</a:t>
            </a:r>
          </a:p>
          <a:p>
            <a:r>
              <a:rPr lang="cs-CZ" dirty="0" smtClean="0">
                <a:solidFill>
                  <a:srgbClr val="002060"/>
                </a:solidFill>
              </a:rPr>
              <a:t>Terapeutický pokus podáním IKS </a:t>
            </a:r>
            <a:r>
              <a:rPr lang="cs-CZ" dirty="0">
                <a:solidFill>
                  <a:srgbClr val="002060"/>
                </a:solidFill>
              </a:rPr>
              <a:t>a beta-2 </a:t>
            </a:r>
            <a:r>
              <a:rPr lang="cs-CZ" dirty="0" smtClean="0">
                <a:solidFill>
                  <a:srgbClr val="002060"/>
                </a:solidFill>
              </a:rPr>
              <a:t>agonistů podle potřeby</a:t>
            </a:r>
            <a:r>
              <a:rPr lang="cs-CZ" dirty="0">
                <a:solidFill>
                  <a:srgbClr val="002060"/>
                </a:solidFill>
              </a:rPr>
              <a:t>.</a:t>
            </a:r>
          </a:p>
          <a:p>
            <a:endParaRPr lang="cs-CZ" dirty="0">
              <a:solidFill>
                <a:srgbClr val="002060"/>
              </a:solidFill>
            </a:endParaRPr>
          </a:p>
        </p:txBody>
      </p:sp>
      <p:sp>
        <p:nvSpPr>
          <p:cNvPr id="6" name="Zaoblený obdélník 5"/>
          <p:cNvSpPr/>
          <p:nvPr/>
        </p:nvSpPr>
        <p:spPr>
          <a:xfrm>
            <a:off x="6535711" y="2590800"/>
            <a:ext cx="6940445" cy="2745698"/>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Obdélník 3"/>
          <p:cNvSpPr/>
          <p:nvPr/>
        </p:nvSpPr>
        <p:spPr>
          <a:xfrm>
            <a:off x="6678951" y="2794497"/>
            <a:ext cx="6527383" cy="2400657"/>
          </a:xfrm>
          <a:prstGeom prst="rect">
            <a:avLst/>
          </a:prstGeom>
        </p:spPr>
        <p:txBody>
          <a:bodyPr wrap="square">
            <a:spAutoFit/>
          </a:bodyPr>
          <a:lstStyle/>
          <a:p>
            <a:pPr>
              <a:lnSpc>
                <a:spcPct val="150000"/>
              </a:lnSpc>
            </a:pPr>
            <a:r>
              <a:rPr lang="cs-CZ" sz="2000" dirty="0" smtClean="0">
                <a:solidFill>
                  <a:schemeClr val="bg1"/>
                </a:solidFill>
                <a:latin typeface="Calibri" panose="020F0502020204030204" pitchFamily="34" charset="0"/>
              </a:rPr>
              <a:t>Do 5 let:</a:t>
            </a:r>
          </a:p>
          <a:p>
            <a:pPr>
              <a:lnSpc>
                <a:spcPct val="150000"/>
              </a:lnSpc>
            </a:pPr>
            <a:r>
              <a:rPr lang="cs-CZ" sz="2000" b="0" dirty="0" smtClean="0">
                <a:solidFill>
                  <a:schemeClr val="bg1"/>
                </a:solidFill>
                <a:latin typeface="Calibri" panose="020F0502020204030204" pitchFamily="34" charset="0"/>
              </a:rPr>
              <a:t>Opakovaně ATB pro </a:t>
            </a:r>
            <a:r>
              <a:rPr lang="cs-CZ" sz="2000" b="0" dirty="0">
                <a:solidFill>
                  <a:schemeClr val="bg1"/>
                </a:solidFill>
                <a:latin typeface="Calibri" panose="020F0502020204030204" pitchFamily="34" charset="0"/>
              </a:rPr>
              <a:t>“bronchitidy” </a:t>
            </a:r>
            <a:r>
              <a:rPr lang="cs-CZ" sz="2000" b="0" dirty="0" smtClean="0">
                <a:solidFill>
                  <a:schemeClr val="bg1"/>
                </a:solidFill>
                <a:latin typeface="Calibri" panose="020F0502020204030204" pitchFamily="34" charset="0"/>
              </a:rPr>
              <a:t>nebo “pneumonie”</a:t>
            </a:r>
            <a:endParaRPr lang="cs-CZ" sz="2000" b="0" dirty="0">
              <a:solidFill>
                <a:schemeClr val="bg1"/>
              </a:solidFill>
              <a:latin typeface="Calibri" panose="020F0502020204030204" pitchFamily="34" charset="0"/>
            </a:endParaRPr>
          </a:p>
          <a:p>
            <a:pPr marR="50900">
              <a:lnSpc>
                <a:spcPct val="150000"/>
              </a:lnSpc>
            </a:pPr>
            <a:r>
              <a:rPr lang="cs-CZ" sz="2000" b="0" dirty="0" smtClean="0">
                <a:solidFill>
                  <a:schemeClr val="bg1"/>
                </a:solidFill>
                <a:latin typeface="Calibri" panose="020F0502020204030204" pitchFamily="34" charset="0"/>
              </a:rPr>
              <a:t>Většina příznaků je nespecifického charakteru</a:t>
            </a:r>
            <a:r>
              <a:rPr lang="cs-CZ" sz="2000" b="0" dirty="0">
                <a:solidFill>
                  <a:schemeClr val="bg1"/>
                </a:solidFill>
                <a:latin typeface="Calibri" panose="020F0502020204030204" pitchFamily="34" charset="0"/>
              </a:rPr>
              <a:t>!</a:t>
            </a:r>
          </a:p>
          <a:p>
            <a:pPr marR="35290">
              <a:lnSpc>
                <a:spcPct val="150000"/>
              </a:lnSpc>
            </a:pPr>
            <a:r>
              <a:rPr lang="cs-CZ" sz="2000" b="0" dirty="0" smtClean="0">
                <a:solidFill>
                  <a:schemeClr val="bg1"/>
                </a:solidFill>
                <a:latin typeface="Calibri" panose="020F0502020204030204" pitchFamily="34" charset="0"/>
              </a:rPr>
              <a:t>Rodiče nerozeznávají pískoty dokud funkce plic neklesne </a:t>
            </a:r>
            <a:endParaRPr lang="cs-CZ" sz="2000" b="0" dirty="0" smtClean="0">
              <a:solidFill>
                <a:schemeClr val="bg1"/>
              </a:solidFill>
              <a:latin typeface="Calibri" panose="020F0502020204030204" pitchFamily="34" charset="0"/>
            </a:endParaRPr>
          </a:p>
          <a:p>
            <a:pPr marR="35290">
              <a:lnSpc>
                <a:spcPct val="150000"/>
              </a:lnSpc>
            </a:pPr>
            <a:r>
              <a:rPr lang="cs-CZ" sz="2000" dirty="0" smtClean="0">
                <a:solidFill>
                  <a:schemeClr val="bg1"/>
                </a:solidFill>
                <a:latin typeface="Calibri" panose="020F0502020204030204" pitchFamily="34" charset="0"/>
              </a:rPr>
              <a:t>o </a:t>
            </a:r>
            <a:r>
              <a:rPr lang="cs-CZ" sz="2000" dirty="0">
                <a:solidFill>
                  <a:schemeClr val="bg1"/>
                </a:solidFill>
                <a:latin typeface="Calibri" panose="020F0502020204030204" pitchFamily="34" charset="0"/>
              </a:rPr>
              <a:t>40 –50 %.</a:t>
            </a:r>
            <a:endParaRPr lang="cs-CZ" sz="2000" dirty="0">
              <a:solidFill>
                <a:schemeClr val="bg1"/>
              </a:solidFill>
            </a:endParaRPr>
          </a:p>
        </p:txBody>
      </p:sp>
    </p:spTree>
    <p:extLst>
      <p:ext uri="{BB962C8B-B14F-4D97-AF65-F5344CB8AC3E}">
        <p14:creationId xmlns:p14="http://schemas.microsoft.com/office/powerpoint/2010/main" val="322563909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Průduškové astma</a:t>
            </a:r>
            <a:endParaRPr lang="cs-CZ" dirty="0">
              <a:solidFill>
                <a:srgbClr val="002060"/>
              </a:solidFill>
            </a:endParaRPr>
          </a:p>
        </p:txBody>
      </p:sp>
      <p:sp>
        <p:nvSpPr>
          <p:cNvPr id="3" name="Zástupný symbol pro text 2"/>
          <p:cNvSpPr>
            <a:spLocks noGrp="1"/>
          </p:cNvSpPr>
          <p:nvPr>
            <p:ph type="body" sz="half" idx="1"/>
          </p:nvPr>
        </p:nvSpPr>
        <p:spPr>
          <a:xfrm>
            <a:off x="952500" y="2590800"/>
            <a:ext cx="11099800" cy="6286500"/>
          </a:xfrm>
        </p:spPr>
        <p:txBody>
          <a:bodyPr>
            <a:normAutofit lnSpcReduction="10000"/>
          </a:bodyPr>
          <a:lstStyle/>
          <a:p>
            <a:pPr marL="0" indent="0">
              <a:buNone/>
            </a:pPr>
            <a:r>
              <a:rPr lang="cs-CZ" b="1" dirty="0" smtClean="0">
                <a:solidFill>
                  <a:srgbClr val="002060"/>
                </a:solidFill>
              </a:rPr>
              <a:t>GINA 2019 astmatické příznaky:</a:t>
            </a:r>
          </a:p>
          <a:p>
            <a:r>
              <a:rPr lang="cs-CZ" dirty="0" smtClean="0">
                <a:solidFill>
                  <a:srgbClr val="002060"/>
                </a:solidFill>
              </a:rPr>
              <a:t>80% - </a:t>
            </a:r>
            <a:r>
              <a:rPr lang="cs-CZ" b="1" dirty="0" smtClean="0">
                <a:solidFill>
                  <a:srgbClr val="002060"/>
                </a:solidFill>
              </a:rPr>
              <a:t>Kašel</a:t>
            </a:r>
            <a:r>
              <a:rPr lang="cs-CZ" dirty="0" smtClean="0">
                <a:solidFill>
                  <a:srgbClr val="002060"/>
                </a:solidFill>
              </a:rPr>
              <a:t> – opakovaný</a:t>
            </a:r>
            <a:r>
              <a:rPr lang="cs-CZ" dirty="0">
                <a:solidFill>
                  <a:srgbClr val="002060"/>
                </a:solidFill>
              </a:rPr>
              <a:t>, suchý, </a:t>
            </a:r>
            <a:r>
              <a:rPr lang="cs-CZ" dirty="0" smtClean="0">
                <a:solidFill>
                  <a:srgbClr val="002060"/>
                </a:solidFill>
              </a:rPr>
              <a:t>horší v </a:t>
            </a:r>
            <a:r>
              <a:rPr lang="cs-CZ" dirty="0">
                <a:solidFill>
                  <a:srgbClr val="002060"/>
                </a:solidFill>
              </a:rPr>
              <a:t>noci, </a:t>
            </a:r>
            <a:r>
              <a:rPr lang="cs-CZ" dirty="0" smtClean="0">
                <a:solidFill>
                  <a:srgbClr val="002060"/>
                </a:solidFill>
              </a:rPr>
              <a:t>někdy s pískoty a dušností. Objevuje se </a:t>
            </a:r>
            <a:r>
              <a:rPr lang="cs-CZ" dirty="0">
                <a:solidFill>
                  <a:srgbClr val="002060"/>
                </a:solidFill>
              </a:rPr>
              <a:t>se smíchem, pláčem, aktivitou, </a:t>
            </a:r>
            <a:r>
              <a:rPr lang="cs-CZ" dirty="0" smtClean="0">
                <a:solidFill>
                  <a:srgbClr val="002060"/>
                </a:solidFill>
              </a:rPr>
              <a:t>často zcela mimo respirační infekce</a:t>
            </a:r>
            <a:endParaRPr lang="cs-CZ" dirty="0">
              <a:solidFill>
                <a:srgbClr val="002060"/>
              </a:solidFill>
            </a:endParaRPr>
          </a:p>
          <a:p>
            <a:r>
              <a:rPr lang="cs-CZ" dirty="0" smtClean="0">
                <a:solidFill>
                  <a:srgbClr val="002060"/>
                </a:solidFill>
              </a:rPr>
              <a:t>50% - </a:t>
            </a:r>
            <a:r>
              <a:rPr lang="cs-CZ" b="1" dirty="0" smtClean="0">
                <a:solidFill>
                  <a:srgbClr val="002060"/>
                </a:solidFill>
              </a:rPr>
              <a:t>Pískoty </a:t>
            </a:r>
            <a:r>
              <a:rPr lang="cs-CZ" dirty="0" smtClean="0">
                <a:solidFill>
                  <a:srgbClr val="002060"/>
                </a:solidFill>
              </a:rPr>
              <a:t>– opakované</a:t>
            </a:r>
            <a:r>
              <a:rPr lang="cs-CZ" dirty="0">
                <a:solidFill>
                  <a:srgbClr val="002060"/>
                </a:solidFill>
              </a:rPr>
              <a:t>, </a:t>
            </a:r>
            <a:r>
              <a:rPr lang="cs-CZ" dirty="0" smtClean="0">
                <a:solidFill>
                  <a:srgbClr val="002060"/>
                </a:solidFill>
              </a:rPr>
              <a:t>často i ve spánku</a:t>
            </a:r>
            <a:r>
              <a:rPr lang="cs-CZ" dirty="0">
                <a:solidFill>
                  <a:srgbClr val="002060"/>
                </a:solidFill>
              </a:rPr>
              <a:t>, </a:t>
            </a:r>
            <a:r>
              <a:rPr lang="cs-CZ" dirty="0" smtClean="0">
                <a:solidFill>
                  <a:srgbClr val="002060"/>
                </a:solidFill>
              </a:rPr>
              <a:t>vyvolávané i emocemi nebo </a:t>
            </a:r>
            <a:r>
              <a:rPr lang="cs-CZ" dirty="0" smtClean="0">
                <a:solidFill>
                  <a:srgbClr val="002060"/>
                </a:solidFill>
                <a:latin typeface="Calibri" panose="020F0502020204030204" pitchFamily="34" charset="0"/>
              </a:rPr>
              <a:t>studeným vzduchem, tělesnou aktivitou</a:t>
            </a:r>
            <a:endParaRPr lang="cs-CZ" dirty="0">
              <a:solidFill>
                <a:srgbClr val="002060"/>
              </a:solidFill>
            </a:endParaRPr>
          </a:p>
          <a:p>
            <a:r>
              <a:rPr lang="cs-CZ" dirty="0" smtClean="0">
                <a:solidFill>
                  <a:srgbClr val="002060"/>
                </a:solidFill>
              </a:rPr>
              <a:t>20% - </a:t>
            </a:r>
            <a:r>
              <a:rPr lang="cs-CZ" b="1" dirty="0" smtClean="0">
                <a:solidFill>
                  <a:srgbClr val="002060"/>
                </a:solidFill>
              </a:rPr>
              <a:t>Dušnost nebo ztížené dýchání </a:t>
            </a:r>
            <a:r>
              <a:rPr lang="cs-CZ" dirty="0" smtClean="0">
                <a:solidFill>
                  <a:srgbClr val="002060"/>
                </a:solidFill>
              </a:rPr>
              <a:t>–vyvolané emocemi nebo aktivitou. Snížená tolerance </a:t>
            </a:r>
            <a:r>
              <a:rPr lang="cs-CZ" dirty="0">
                <a:solidFill>
                  <a:srgbClr val="002060"/>
                </a:solidFill>
              </a:rPr>
              <a:t>zátěže.</a:t>
            </a:r>
          </a:p>
          <a:p>
            <a:r>
              <a:rPr lang="cs-CZ" dirty="0" smtClean="0">
                <a:solidFill>
                  <a:srgbClr val="002060"/>
                </a:solidFill>
              </a:rPr>
              <a:t>Alergická anamnéza – vlastní nebo u prvostupňových příbuzných</a:t>
            </a:r>
            <a:r>
              <a:rPr lang="cs-CZ" dirty="0">
                <a:solidFill>
                  <a:srgbClr val="002060"/>
                </a:solidFill>
              </a:rPr>
              <a:t>.</a:t>
            </a:r>
          </a:p>
          <a:p>
            <a:r>
              <a:rPr lang="cs-CZ" dirty="0" smtClean="0">
                <a:solidFill>
                  <a:srgbClr val="002060"/>
                </a:solidFill>
              </a:rPr>
              <a:t>Terapeutický pokus podáním IKS </a:t>
            </a:r>
            <a:r>
              <a:rPr lang="cs-CZ" dirty="0">
                <a:solidFill>
                  <a:srgbClr val="002060"/>
                </a:solidFill>
              </a:rPr>
              <a:t>a beta-2 </a:t>
            </a:r>
            <a:r>
              <a:rPr lang="cs-CZ" dirty="0" smtClean="0">
                <a:solidFill>
                  <a:srgbClr val="002060"/>
                </a:solidFill>
              </a:rPr>
              <a:t>agonistů podle potřeby</a:t>
            </a:r>
            <a:r>
              <a:rPr lang="cs-CZ" dirty="0">
                <a:solidFill>
                  <a:srgbClr val="002060"/>
                </a:solidFill>
              </a:rPr>
              <a:t>.</a:t>
            </a:r>
          </a:p>
          <a:p>
            <a:endParaRPr lang="cs-CZ" dirty="0">
              <a:solidFill>
                <a:srgbClr val="002060"/>
              </a:solidFill>
            </a:endParaRPr>
          </a:p>
        </p:txBody>
      </p:sp>
      <p:sp>
        <p:nvSpPr>
          <p:cNvPr id="6" name="Zaoblený obdélník 5"/>
          <p:cNvSpPr/>
          <p:nvPr/>
        </p:nvSpPr>
        <p:spPr>
          <a:xfrm>
            <a:off x="6502400" y="3729972"/>
            <a:ext cx="6940445" cy="2745698"/>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cs-CZ"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Obdélník 3"/>
          <p:cNvSpPr/>
          <p:nvPr/>
        </p:nvSpPr>
        <p:spPr>
          <a:xfrm>
            <a:off x="6382478" y="3729972"/>
            <a:ext cx="7060367" cy="2343655"/>
          </a:xfrm>
          <a:prstGeom prst="rect">
            <a:avLst/>
          </a:prstGeom>
        </p:spPr>
        <p:txBody>
          <a:bodyPr wrap="square">
            <a:spAutoFit/>
          </a:bodyPr>
          <a:lstStyle/>
          <a:p>
            <a:pPr>
              <a:lnSpc>
                <a:spcPct val="150000"/>
              </a:lnSpc>
            </a:pPr>
            <a:r>
              <a:rPr lang="cs-CZ" sz="2000" dirty="0">
                <a:solidFill>
                  <a:schemeClr val="bg1"/>
                </a:solidFill>
              </a:rPr>
              <a:t>Pískoty při dýchání:</a:t>
            </a:r>
          </a:p>
          <a:p>
            <a:pPr lvl="1">
              <a:lnSpc>
                <a:spcPct val="150000"/>
              </a:lnSpc>
            </a:pPr>
            <a:r>
              <a:rPr lang="cs-CZ" sz="2000" b="0" dirty="0">
                <a:solidFill>
                  <a:schemeClr val="bg1"/>
                </a:solidFill>
              </a:rPr>
              <a:t>10 –15 % dětí v prvním roce života</a:t>
            </a:r>
          </a:p>
          <a:p>
            <a:pPr lvl="1">
              <a:lnSpc>
                <a:spcPct val="150000"/>
              </a:lnSpc>
            </a:pPr>
            <a:r>
              <a:rPr lang="cs-CZ" sz="2000" b="0" dirty="0">
                <a:solidFill>
                  <a:schemeClr val="bg1"/>
                </a:solidFill>
              </a:rPr>
              <a:t>Až 50 % dětí ve věku do 5 let</a:t>
            </a:r>
          </a:p>
          <a:p>
            <a:pPr lvl="1">
              <a:lnSpc>
                <a:spcPct val="150000"/>
              </a:lnSpc>
            </a:pPr>
            <a:r>
              <a:rPr lang="pl-PL" sz="2000" b="0" dirty="0">
                <a:solidFill>
                  <a:schemeClr val="bg1"/>
                </a:solidFill>
              </a:rPr>
              <a:t>U 40 % z nich se potíže </a:t>
            </a:r>
            <a:r>
              <a:rPr lang="cs-CZ" sz="2000" b="0" dirty="0">
                <a:solidFill>
                  <a:schemeClr val="bg1"/>
                </a:solidFill>
              </a:rPr>
              <a:t>objevují i později v </a:t>
            </a:r>
            <a:r>
              <a:rPr lang="cs-CZ" sz="2000" b="0" dirty="0" smtClean="0">
                <a:solidFill>
                  <a:schemeClr val="bg1"/>
                </a:solidFill>
              </a:rPr>
              <a:t>dětství</a:t>
            </a:r>
            <a:endParaRPr lang="cs-CZ" sz="2000" b="0" dirty="0">
              <a:solidFill>
                <a:schemeClr val="bg1"/>
              </a:solidFill>
            </a:endParaRPr>
          </a:p>
          <a:p>
            <a:pPr lvl="1">
              <a:lnSpc>
                <a:spcPct val="150000"/>
              </a:lnSpc>
            </a:pPr>
            <a:r>
              <a:rPr lang="cs-CZ" sz="2000" b="0" dirty="0">
                <a:solidFill>
                  <a:schemeClr val="bg1"/>
                </a:solidFill>
              </a:rPr>
              <a:t>Často ve vazbě na tělesnou </a:t>
            </a:r>
            <a:r>
              <a:rPr lang="cs-CZ" sz="2000" b="0" dirty="0" smtClean="0">
                <a:solidFill>
                  <a:schemeClr val="bg1"/>
                </a:solidFill>
              </a:rPr>
              <a:t>námahu</a:t>
            </a:r>
            <a:endParaRPr lang="cs-CZ" sz="2000" b="0" dirty="0">
              <a:solidFill>
                <a:schemeClr val="bg1"/>
              </a:solidFill>
            </a:endParaRPr>
          </a:p>
        </p:txBody>
      </p:sp>
    </p:spTree>
    <p:extLst>
      <p:ext uri="{BB962C8B-B14F-4D97-AF65-F5344CB8AC3E}">
        <p14:creationId xmlns:p14="http://schemas.microsoft.com/office/powerpoint/2010/main" val="3406253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Průduškové astma</a:t>
            </a:r>
            <a:endParaRPr lang="cs-CZ" dirty="0">
              <a:solidFill>
                <a:srgbClr val="002060"/>
              </a:solidFill>
            </a:endParaRPr>
          </a:p>
        </p:txBody>
      </p:sp>
      <p:sp>
        <p:nvSpPr>
          <p:cNvPr id="3" name="Zástupný symbol pro text 2"/>
          <p:cNvSpPr>
            <a:spLocks noGrp="1"/>
          </p:cNvSpPr>
          <p:nvPr>
            <p:ph type="body" sz="half" idx="1"/>
          </p:nvPr>
        </p:nvSpPr>
        <p:spPr>
          <a:xfrm>
            <a:off x="952500" y="2590800"/>
            <a:ext cx="11099800" cy="6286500"/>
          </a:xfrm>
        </p:spPr>
        <p:txBody>
          <a:bodyPr>
            <a:normAutofit lnSpcReduction="10000"/>
          </a:bodyPr>
          <a:lstStyle/>
          <a:p>
            <a:pPr marL="0" indent="0">
              <a:buNone/>
            </a:pPr>
            <a:r>
              <a:rPr lang="cs-CZ" b="1" dirty="0" smtClean="0">
                <a:solidFill>
                  <a:srgbClr val="002060"/>
                </a:solidFill>
              </a:rPr>
              <a:t>GINA 2019 astmatické příznaky:</a:t>
            </a:r>
          </a:p>
          <a:p>
            <a:r>
              <a:rPr lang="cs-CZ" dirty="0" smtClean="0">
                <a:solidFill>
                  <a:srgbClr val="002060"/>
                </a:solidFill>
              </a:rPr>
              <a:t>80% - </a:t>
            </a:r>
            <a:r>
              <a:rPr lang="cs-CZ" b="1" dirty="0" smtClean="0">
                <a:solidFill>
                  <a:srgbClr val="002060"/>
                </a:solidFill>
              </a:rPr>
              <a:t>Kašel</a:t>
            </a:r>
            <a:r>
              <a:rPr lang="cs-CZ" dirty="0" smtClean="0">
                <a:solidFill>
                  <a:srgbClr val="002060"/>
                </a:solidFill>
              </a:rPr>
              <a:t> – opakovaný</a:t>
            </a:r>
            <a:r>
              <a:rPr lang="cs-CZ" dirty="0">
                <a:solidFill>
                  <a:srgbClr val="002060"/>
                </a:solidFill>
              </a:rPr>
              <a:t>, suchý, </a:t>
            </a:r>
            <a:r>
              <a:rPr lang="cs-CZ" dirty="0" smtClean="0">
                <a:solidFill>
                  <a:srgbClr val="002060"/>
                </a:solidFill>
              </a:rPr>
              <a:t>horší v </a:t>
            </a:r>
            <a:r>
              <a:rPr lang="cs-CZ" dirty="0">
                <a:solidFill>
                  <a:srgbClr val="002060"/>
                </a:solidFill>
              </a:rPr>
              <a:t>noci, </a:t>
            </a:r>
            <a:r>
              <a:rPr lang="cs-CZ" dirty="0" smtClean="0">
                <a:solidFill>
                  <a:srgbClr val="002060"/>
                </a:solidFill>
              </a:rPr>
              <a:t>někdy s pískoty a dušností. Objevuje se </a:t>
            </a:r>
            <a:r>
              <a:rPr lang="cs-CZ" dirty="0">
                <a:solidFill>
                  <a:srgbClr val="002060"/>
                </a:solidFill>
              </a:rPr>
              <a:t>se smíchem, pláčem, aktivitou, </a:t>
            </a:r>
            <a:r>
              <a:rPr lang="cs-CZ" dirty="0" smtClean="0">
                <a:solidFill>
                  <a:srgbClr val="002060"/>
                </a:solidFill>
              </a:rPr>
              <a:t>často zcela mimo respirační infekce</a:t>
            </a:r>
            <a:endParaRPr lang="cs-CZ" dirty="0">
              <a:solidFill>
                <a:srgbClr val="002060"/>
              </a:solidFill>
            </a:endParaRPr>
          </a:p>
          <a:p>
            <a:r>
              <a:rPr lang="cs-CZ" dirty="0" smtClean="0">
                <a:solidFill>
                  <a:srgbClr val="002060"/>
                </a:solidFill>
              </a:rPr>
              <a:t>50% - </a:t>
            </a:r>
            <a:r>
              <a:rPr lang="cs-CZ" b="1" dirty="0" smtClean="0">
                <a:solidFill>
                  <a:srgbClr val="002060"/>
                </a:solidFill>
              </a:rPr>
              <a:t>Pískoty </a:t>
            </a:r>
            <a:r>
              <a:rPr lang="cs-CZ" dirty="0" smtClean="0">
                <a:solidFill>
                  <a:srgbClr val="002060"/>
                </a:solidFill>
              </a:rPr>
              <a:t>– opakované</a:t>
            </a:r>
            <a:r>
              <a:rPr lang="cs-CZ" dirty="0">
                <a:solidFill>
                  <a:srgbClr val="002060"/>
                </a:solidFill>
              </a:rPr>
              <a:t>, </a:t>
            </a:r>
            <a:r>
              <a:rPr lang="cs-CZ" dirty="0" smtClean="0">
                <a:solidFill>
                  <a:srgbClr val="002060"/>
                </a:solidFill>
              </a:rPr>
              <a:t>často i ve spánku</a:t>
            </a:r>
            <a:r>
              <a:rPr lang="cs-CZ" dirty="0">
                <a:solidFill>
                  <a:srgbClr val="002060"/>
                </a:solidFill>
              </a:rPr>
              <a:t>, </a:t>
            </a:r>
            <a:r>
              <a:rPr lang="cs-CZ" dirty="0" smtClean="0">
                <a:solidFill>
                  <a:srgbClr val="002060"/>
                </a:solidFill>
              </a:rPr>
              <a:t>vyvolávané i emocemi nebo </a:t>
            </a:r>
            <a:r>
              <a:rPr lang="cs-CZ" dirty="0" smtClean="0">
                <a:solidFill>
                  <a:srgbClr val="002060"/>
                </a:solidFill>
                <a:latin typeface="Calibri" panose="020F0502020204030204" pitchFamily="34" charset="0"/>
              </a:rPr>
              <a:t>studeným vzduchem, tělesnou aktivitou</a:t>
            </a:r>
            <a:endParaRPr lang="cs-CZ" dirty="0">
              <a:solidFill>
                <a:srgbClr val="002060"/>
              </a:solidFill>
            </a:endParaRPr>
          </a:p>
          <a:p>
            <a:r>
              <a:rPr lang="cs-CZ" dirty="0" smtClean="0">
                <a:solidFill>
                  <a:srgbClr val="002060"/>
                </a:solidFill>
              </a:rPr>
              <a:t>20% - </a:t>
            </a:r>
            <a:r>
              <a:rPr lang="cs-CZ" b="1" dirty="0" smtClean="0">
                <a:solidFill>
                  <a:srgbClr val="002060"/>
                </a:solidFill>
              </a:rPr>
              <a:t>Dušnost nebo ztížené dýchání </a:t>
            </a:r>
            <a:r>
              <a:rPr lang="cs-CZ" dirty="0" smtClean="0">
                <a:solidFill>
                  <a:srgbClr val="002060"/>
                </a:solidFill>
              </a:rPr>
              <a:t>–vyvolané emocemi nebo aktivitou. Snížená tolerance </a:t>
            </a:r>
            <a:r>
              <a:rPr lang="cs-CZ" dirty="0">
                <a:solidFill>
                  <a:srgbClr val="002060"/>
                </a:solidFill>
              </a:rPr>
              <a:t>zátěže.</a:t>
            </a:r>
          </a:p>
          <a:p>
            <a:r>
              <a:rPr lang="cs-CZ" dirty="0" smtClean="0">
                <a:solidFill>
                  <a:srgbClr val="002060"/>
                </a:solidFill>
              </a:rPr>
              <a:t>Alergická anamnéza – vlastní nebo u prvostupňových příbuzných</a:t>
            </a:r>
            <a:r>
              <a:rPr lang="cs-CZ" dirty="0">
                <a:solidFill>
                  <a:srgbClr val="002060"/>
                </a:solidFill>
              </a:rPr>
              <a:t>.</a:t>
            </a:r>
          </a:p>
          <a:p>
            <a:r>
              <a:rPr lang="cs-CZ" dirty="0" smtClean="0">
                <a:solidFill>
                  <a:srgbClr val="002060"/>
                </a:solidFill>
              </a:rPr>
              <a:t>Terapeutický pokus podáním IKS </a:t>
            </a:r>
            <a:r>
              <a:rPr lang="cs-CZ" dirty="0">
                <a:solidFill>
                  <a:srgbClr val="002060"/>
                </a:solidFill>
              </a:rPr>
              <a:t>a beta-2 </a:t>
            </a:r>
            <a:r>
              <a:rPr lang="cs-CZ" dirty="0" smtClean="0">
                <a:solidFill>
                  <a:srgbClr val="002060"/>
                </a:solidFill>
              </a:rPr>
              <a:t>agonistů podle potřeby</a:t>
            </a:r>
            <a:r>
              <a:rPr lang="cs-CZ" dirty="0">
                <a:solidFill>
                  <a:srgbClr val="002060"/>
                </a:solidFill>
              </a:rPr>
              <a:t>.</a:t>
            </a:r>
          </a:p>
          <a:p>
            <a:endParaRPr lang="cs-CZ" dirty="0">
              <a:solidFill>
                <a:srgbClr val="002060"/>
              </a:solidFill>
            </a:endParaRPr>
          </a:p>
        </p:txBody>
      </p:sp>
    </p:spTree>
    <p:extLst>
      <p:ext uri="{BB962C8B-B14F-4D97-AF65-F5344CB8AC3E}">
        <p14:creationId xmlns:p14="http://schemas.microsoft.com/office/powerpoint/2010/main" val="78485886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half" idx="1"/>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13587662" cy="9723082"/>
          </a:xfrm>
          <a:prstGeom prst="rect">
            <a:avLst/>
          </a:prstGeom>
        </p:spPr>
      </p:pic>
      <p:pic>
        <p:nvPicPr>
          <p:cNvPr id="5" name="Obrázek 4"/>
          <p:cNvPicPr>
            <a:picLocks noChangeAspect="1"/>
          </p:cNvPicPr>
          <p:nvPr/>
        </p:nvPicPr>
        <p:blipFill>
          <a:blip r:embed="rId3"/>
          <a:stretch>
            <a:fillRect/>
          </a:stretch>
        </p:blipFill>
        <p:spPr>
          <a:xfrm>
            <a:off x="9307512" y="3553409"/>
            <a:ext cx="3533775" cy="3076575"/>
          </a:xfrm>
          <a:prstGeom prst="rect">
            <a:avLst/>
          </a:prstGeom>
        </p:spPr>
      </p:pic>
    </p:spTree>
    <p:extLst>
      <p:ext uri="{BB962C8B-B14F-4D97-AF65-F5344CB8AC3E}">
        <p14:creationId xmlns:p14="http://schemas.microsoft.com/office/powerpoint/2010/main" val="96985718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2500" y="23006"/>
            <a:ext cx="11099800" cy="2159000"/>
          </a:xfrm>
        </p:spPr>
        <p:txBody>
          <a:bodyPr>
            <a:noAutofit/>
          </a:bodyPr>
          <a:lstStyle/>
          <a:p>
            <a:r>
              <a:rPr lang="cs-CZ" sz="4800" dirty="0" smtClean="0">
                <a:solidFill>
                  <a:srgbClr val="002060"/>
                </a:solidFill>
              </a:rPr>
              <a:t>Klinické fenotypy předškolního astmatu</a:t>
            </a:r>
            <a:endParaRPr lang="cs-CZ" sz="4800" dirty="0">
              <a:solidFill>
                <a:srgbClr val="002060"/>
              </a:solidFill>
            </a:endParaRPr>
          </a:p>
        </p:txBody>
      </p:sp>
      <p:sp>
        <p:nvSpPr>
          <p:cNvPr id="3" name="Zástupný symbol pro text 2"/>
          <p:cNvSpPr>
            <a:spLocks noGrp="1"/>
          </p:cNvSpPr>
          <p:nvPr>
            <p:ph type="body" sz="half" idx="1"/>
          </p:nvPr>
        </p:nvSpPr>
        <p:spPr>
          <a:xfrm>
            <a:off x="952500" y="2413000"/>
            <a:ext cx="11099800" cy="6286500"/>
          </a:xfrm>
        </p:spPr>
        <p:txBody>
          <a:bodyPr>
            <a:normAutofit fontScale="55000" lnSpcReduction="20000"/>
          </a:bodyPr>
          <a:lstStyle/>
          <a:p>
            <a:r>
              <a:rPr lang="cs-CZ" sz="3600" b="1" dirty="0" smtClean="0">
                <a:solidFill>
                  <a:srgbClr val="002060"/>
                </a:solidFill>
              </a:rPr>
              <a:t>Klastr </a:t>
            </a:r>
            <a:r>
              <a:rPr lang="cs-CZ" sz="3600" b="1" dirty="0">
                <a:solidFill>
                  <a:srgbClr val="002060"/>
                </a:solidFill>
              </a:rPr>
              <a:t>1. Atopické (cca. 15 %): </a:t>
            </a:r>
            <a:endParaRPr lang="cs-CZ" sz="3600" b="1" dirty="0" smtClean="0">
              <a:solidFill>
                <a:srgbClr val="002060"/>
              </a:solidFill>
            </a:endParaRPr>
          </a:p>
          <a:p>
            <a:pPr lvl="1"/>
            <a:r>
              <a:rPr lang="cs-CZ" b="1" dirty="0" smtClean="0">
                <a:solidFill>
                  <a:srgbClr val="002060"/>
                </a:solidFill>
              </a:rPr>
              <a:t>Type </a:t>
            </a:r>
            <a:r>
              <a:rPr lang="cs-CZ" b="1" dirty="0">
                <a:solidFill>
                  <a:srgbClr val="002060"/>
                </a:solidFill>
              </a:rPr>
              <a:t>2-HIGH zánět</a:t>
            </a:r>
            <a:r>
              <a:rPr lang="cs-CZ" dirty="0">
                <a:solidFill>
                  <a:srgbClr val="002060"/>
                </a:solidFill>
              </a:rPr>
              <a:t>, atopický, vysoký t-</a:t>
            </a:r>
            <a:r>
              <a:rPr lang="cs-CZ" dirty="0" err="1">
                <a:solidFill>
                  <a:srgbClr val="002060"/>
                </a:solidFill>
              </a:rPr>
              <a:t>IgE</a:t>
            </a:r>
            <a:r>
              <a:rPr lang="cs-CZ" b="1" dirty="0">
                <a:solidFill>
                  <a:srgbClr val="002060"/>
                </a:solidFill>
              </a:rPr>
              <a:t>, senzibilizace</a:t>
            </a:r>
            <a:r>
              <a:rPr lang="cs-CZ" dirty="0">
                <a:solidFill>
                  <a:srgbClr val="002060"/>
                </a:solidFill>
              </a:rPr>
              <a:t>, vysoké </a:t>
            </a:r>
            <a:r>
              <a:rPr lang="cs-CZ" dirty="0" err="1">
                <a:solidFill>
                  <a:srgbClr val="002060"/>
                </a:solidFill>
              </a:rPr>
              <a:t>Eo</a:t>
            </a:r>
            <a:r>
              <a:rPr lang="cs-CZ" dirty="0">
                <a:solidFill>
                  <a:srgbClr val="002060"/>
                </a:solidFill>
              </a:rPr>
              <a:t>, vysoké dávky IKS, bakteriální / virová infekce méně aktivní. </a:t>
            </a:r>
          </a:p>
          <a:p>
            <a:r>
              <a:rPr lang="cs-CZ" sz="3600" b="1" dirty="0" smtClean="0">
                <a:solidFill>
                  <a:srgbClr val="002060"/>
                </a:solidFill>
              </a:rPr>
              <a:t>Klastr </a:t>
            </a:r>
            <a:r>
              <a:rPr lang="cs-CZ" sz="3600" b="1" dirty="0">
                <a:solidFill>
                  <a:srgbClr val="002060"/>
                </a:solidFill>
              </a:rPr>
              <a:t>2. Infekční </a:t>
            </a:r>
            <a:r>
              <a:rPr lang="cs-CZ" sz="3600" b="1" dirty="0" err="1" smtClean="0">
                <a:solidFill>
                  <a:srgbClr val="002060"/>
                </a:solidFill>
              </a:rPr>
              <a:t>neatopické</a:t>
            </a:r>
            <a:r>
              <a:rPr lang="cs-CZ" sz="3600" b="1" dirty="0" smtClean="0">
                <a:solidFill>
                  <a:srgbClr val="002060"/>
                </a:solidFill>
              </a:rPr>
              <a:t> (</a:t>
            </a:r>
            <a:r>
              <a:rPr lang="cs-CZ" sz="3600" b="1" dirty="0">
                <a:solidFill>
                  <a:srgbClr val="002060"/>
                </a:solidFill>
              </a:rPr>
              <a:t>cca. 25 %): </a:t>
            </a:r>
            <a:endParaRPr lang="cs-CZ" sz="3600" b="1" dirty="0" smtClean="0">
              <a:solidFill>
                <a:srgbClr val="002060"/>
              </a:solidFill>
            </a:endParaRPr>
          </a:p>
          <a:p>
            <a:pPr lvl="1"/>
            <a:r>
              <a:rPr lang="cs-CZ" dirty="0" smtClean="0">
                <a:solidFill>
                  <a:srgbClr val="002060"/>
                </a:solidFill>
              </a:rPr>
              <a:t>nízký </a:t>
            </a:r>
            <a:r>
              <a:rPr lang="cs-CZ" dirty="0">
                <a:solidFill>
                  <a:srgbClr val="002060"/>
                </a:solidFill>
              </a:rPr>
              <a:t>t-</a:t>
            </a:r>
            <a:r>
              <a:rPr lang="cs-CZ" dirty="0" err="1">
                <a:solidFill>
                  <a:srgbClr val="002060"/>
                </a:solidFill>
              </a:rPr>
              <a:t>IgE</a:t>
            </a:r>
            <a:r>
              <a:rPr lang="cs-CZ" dirty="0">
                <a:solidFill>
                  <a:srgbClr val="002060"/>
                </a:solidFill>
              </a:rPr>
              <a:t>, vysoké </a:t>
            </a:r>
            <a:r>
              <a:rPr lang="cs-CZ" b="1" dirty="0" err="1" smtClean="0">
                <a:solidFill>
                  <a:srgbClr val="002060"/>
                </a:solidFill>
              </a:rPr>
              <a:t>neutrofily</a:t>
            </a:r>
            <a:r>
              <a:rPr lang="cs-CZ" b="1" dirty="0" smtClean="0">
                <a:solidFill>
                  <a:srgbClr val="002060"/>
                </a:solidFill>
              </a:rPr>
              <a:t> v </a:t>
            </a:r>
            <a:r>
              <a:rPr lang="cs-CZ" b="1" dirty="0">
                <a:solidFill>
                  <a:srgbClr val="002060"/>
                </a:solidFill>
              </a:rPr>
              <a:t>BAL, vysoce aktivní bakteriální / virová infekce </a:t>
            </a:r>
            <a:r>
              <a:rPr lang="cs-CZ" dirty="0">
                <a:solidFill>
                  <a:srgbClr val="002060"/>
                </a:solidFill>
              </a:rPr>
              <a:t>(často h-</a:t>
            </a:r>
            <a:r>
              <a:rPr lang="cs-CZ" b="1" dirty="0">
                <a:solidFill>
                  <a:srgbClr val="002060"/>
                </a:solidFill>
              </a:rPr>
              <a:t>RV</a:t>
            </a:r>
            <a:r>
              <a:rPr lang="cs-CZ" dirty="0">
                <a:solidFill>
                  <a:srgbClr val="002060"/>
                </a:solidFill>
              </a:rPr>
              <a:t>), </a:t>
            </a:r>
            <a:r>
              <a:rPr lang="cs-CZ" dirty="0" err="1">
                <a:solidFill>
                  <a:srgbClr val="002060"/>
                </a:solidFill>
              </a:rPr>
              <a:t>broncho</a:t>
            </a:r>
            <a:r>
              <a:rPr lang="cs-CZ" dirty="0">
                <a:solidFill>
                  <a:srgbClr val="002060"/>
                </a:solidFill>
              </a:rPr>
              <a:t>-alveolitis.</a:t>
            </a:r>
          </a:p>
          <a:p>
            <a:r>
              <a:rPr lang="cs-CZ" sz="3600" b="1" dirty="0" smtClean="0">
                <a:solidFill>
                  <a:srgbClr val="002060"/>
                </a:solidFill>
              </a:rPr>
              <a:t>Klastr </a:t>
            </a:r>
            <a:r>
              <a:rPr lang="cs-CZ" sz="3600" b="1" dirty="0">
                <a:solidFill>
                  <a:srgbClr val="002060"/>
                </a:solidFill>
              </a:rPr>
              <a:t>3. </a:t>
            </a:r>
            <a:r>
              <a:rPr lang="cs-CZ" sz="3600" b="1" dirty="0" err="1" smtClean="0">
                <a:solidFill>
                  <a:srgbClr val="002060"/>
                </a:solidFill>
              </a:rPr>
              <a:t>Neatopické</a:t>
            </a:r>
            <a:r>
              <a:rPr lang="cs-CZ" sz="3600" b="1" dirty="0" smtClean="0">
                <a:solidFill>
                  <a:srgbClr val="002060"/>
                </a:solidFill>
              </a:rPr>
              <a:t> s </a:t>
            </a:r>
            <a:r>
              <a:rPr lang="cs-CZ" sz="3600" b="1" dirty="0" smtClean="0">
                <a:solidFill>
                  <a:srgbClr val="002060"/>
                </a:solidFill>
              </a:rPr>
              <a:t>nízkými </a:t>
            </a:r>
            <a:r>
              <a:rPr lang="cs-CZ" sz="3600" b="1" dirty="0" err="1" smtClean="0">
                <a:solidFill>
                  <a:srgbClr val="002060"/>
                </a:solidFill>
              </a:rPr>
              <a:t>neutrofily</a:t>
            </a:r>
            <a:r>
              <a:rPr lang="cs-CZ" sz="3600" b="1" dirty="0" smtClean="0">
                <a:solidFill>
                  <a:srgbClr val="002060"/>
                </a:solidFill>
              </a:rPr>
              <a:t> v </a:t>
            </a:r>
            <a:r>
              <a:rPr lang="cs-CZ" sz="3600" b="1" dirty="0">
                <a:solidFill>
                  <a:srgbClr val="002060"/>
                </a:solidFill>
              </a:rPr>
              <a:t>BAL (</a:t>
            </a:r>
            <a:r>
              <a:rPr lang="cs-CZ" sz="3600" b="1" dirty="0" smtClean="0">
                <a:solidFill>
                  <a:srgbClr val="002060"/>
                </a:solidFill>
              </a:rPr>
              <a:t>cca. </a:t>
            </a:r>
            <a:r>
              <a:rPr lang="cs-CZ" sz="3600" b="1" dirty="0">
                <a:solidFill>
                  <a:srgbClr val="002060"/>
                </a:solidFill>
              </a:rPr>
              <a:t>25 %): </a:t>
            </a:r>
            <a:endParaRPr lang="cs-CZ" sz="3600" b="1" dirty="0" smtClean="0">
              <a:solidFill>
                <a:srgbClr val="002060"/>
              </a:solidFill>
            </a:endParaRPr>
          </a:p>
          <a:p>
            <a:pPr lvl="1"/>
            <a:r>
              <a:rPr lang="cs-CZ" dirty="0" smtClean="0">
                <a:solidFill>
                  <a:srgbClr val="002060"/>
                </a:solidFill>
              </a:rPr>
              <a:t>nízká </a:t>
            </a:r>
            <a:r>
              <a:rPr lang="cs-CZ" dirty="0">
                <a:solidFill>
                  <a:srgbClr val="002060"/>
                </a:solidFill>
              </a:rPr>
              <a:t>účast infekce, minimální detekce bakterií / virů.</a:t>
            </a:r>
          </a:p>
          <a:p>
            <a:r>
              <a:rPr lang="cs-CZ" sz="3600" b="1" dirty="0" smtClean="0">
                <a:solidFill>
                  <a:srgbClr val="002060"/>
                </a:solidFill>
              </a:rPr>
              <a:t>Klastr </a:t>
            </a:r>
            <a:r>
              <a:rPr lang="cs-CZ" sz="3600" b="1" dirty="0">
                <a:solidFill>
                  <a:srgbClr val="002060"/>
                </a:solidFill>
              </a:rPr>
              <a:t>4. Strukturální abnormality (cca. 20 %): </a:t>
            </a:r>
            <a:endParaRPr lang="cs-CZ" sz="3600" b="1" dirty="0" smtClean="0">
              <a:solidFill>
                <a:srgbClr val="002060"/>
              </a:solidFill>
            </a:endParaRPr>
          </a:p>
          <a:p>
            <a:pPr lvl="1"/>
            <a:r>
              <a:rPr lang="cs-CZ" dirty="0" smtClean="0">
                <a:solidFill>
                  <a:srgbClr val="002060"/>
                </a:solidFill>
              </a:rPr>
              <a:t>nejčastěji </a:t>
            </a:r>
            <a:r>
              <a:rPr lang="cs-CZ" dirty="0" err="1" smtClean="0">
                <a:solidFill>
                  <a:srgbClr val="002060"/>
                </a:solidFill>
              </a:rPr>
              <a:t>tracheomalácie</a:t>
            </a:r>
            <a:r>
              <a:rPr lang="cs-CZ" b="1" dirty="0" smtClean="0">
                <a:solidFill>
                  <a:srgbClr val="002060"/>
                </a:solidFill>
              </a:rPr>
              <a:t> </a:t>
            </a:r>
            <a:r>
              <a:rPr lang="cs-CZ" dirty="0" smtClean="0">
                <a:solidFill>
                  <a:srgbClr val="002060"/>
                </a:solidFill>
              </a:rPr>
              <a:t>či</a:t>
            </a:r>
            <a:r>
              <a:rPr lang="cs-CZ" b="1" dirty="0" smtClean="0">
                <a:solidFill>
                  <a:srgbClr val="002060"/>
                </a:solidFill>
              </a:rPr>
              <a:t> </a:t>
            </a:r>
            <a:r>
              <a:rPr lang="cs-CZ" b="1" dirty="0" err="1" smtClean="0">
                <a:solidFill>
                  <a:srgbClr val="002060"/>
                </a:solidFill>
              </a:rPr>
              <a:t>malácie</a:t>
            </a:r>
            <a:r>
              <a:rPr lang="cs-CZ" b="1" dirty="0" smtClean="0">
                <a:solidFill>
                  <a:srgbClr val="002060"/>
                </a:solidFill>
              </a:rPr>
              <a:t> </a:t>
            </a:r>
            <a:r>
              <a:rPr lang="cs-CZ" dirty="0" smtClean="0">
                <a:solidFill>
                  <a:srgbClr val="002060"/>
                </a:solidFill>
              </a:rPr>
              <a:t>dýchacích </a:t>
            </a:r>
            <a:r>
              <a:rPr lang="cs-CZ" dirty="0">
                <a:solidFill>
                  <a:srgbClr val="002060"/>
                </a:solidFill>
              </a:rPr>
              <a:t>cest, charakterizován </a:t>
            </a:r>
            <a:r>
              <a:rPr lang="cs-CZ" b="1" dirty="0">
                <a:solidFill>
                  <a:srgbClr val="002060"/>
                </a:solidFill>
              </a:rPr>
              <a:t>časným</a:t>
            </a:r>
            <a:r>
              <a:rPr lang="cs-CZ" dirty="0">
                <a:solidFill>
                  <a:srgbClr val="002060"/>
                </a:solidFill>
              </a:rPr>
              <a:t> nástupem pískotů. Nízké </a:t>
            </a:r>
            <a:r>
              <a:rPr lang="cs-CZ" dirty="0" err="1">
                <a:solidFill>
                  <a:srgbClr val="002060"/>
                </a:solidFill>
              </a:rPr>
              <a:t>IgE</a:t>
            </a:r>
            <a:r>
              <a:rPr lang="cs-CZ" dirty="0">
                <a:solidFill>
                  <a:srgbClr val="002060"/>
                </a:solidFill>
              </a:rPr>
              <a:t>, </a:t>
            </a:r>
            <a:r>
              <a:rPr lang="cs-CZ" dirty="0" err="1" smtClean="0">
                <a:solidFill>
                  <a:srgbClr val="002060"/>
                </a:solidFill>
              </a:rPr>
              <a:t>agranulocytární</a:t>
            </a:r>
            <a:r>
              <a:rPr lang="cs-CZ" dirty="0" smtClean="0">
                <a:solidFill>
                  <a:srgbClr val="002060"/>
                </a:solidFill>
              </a:rPr>
              <a:t> BAL</a:t>
            </a:r>
            <a:r>
              <a:rPr lang="cs-CZ" dirty="0">
                <a:solidFill>
                  <a:srgbClr val="002060"/>
                </a:solidFill>
              </a:rPr>
              <a:t>.</a:t>
            </a:r>
          </a:p>
          <a:p>
            <a:r>
              <a:rPr lang="cs-CZ" sz="3600" b="1" dirty="0" smtClean="0">
                <a:solidFill>
                  <a:srgbClr val="002060"/>
                </a:solidFill>
              </a:rPr>
              <a:t>Klastr </a:t>
            </a:r>
            <a:r>
              <a:rPr lang="cs-CZ" sz="3600" b="1" dirty="0">
                <a:solidFill>
                  <a:srgbClr val="002060"/>
                </a:solidFill>
              </a:rPr>
              <a:t>5. Aspirace / GERD (cca. 15 %): </a:t>
            </a:r>
            <a:endParaRPr lang="cs-CZ" sz="3600" b="1" dirty="0" smtClean="0">
              <a:solidFill>
                <a:srgbClr val="002060"/>
              </a:solidFill>
            </a:endParaRPr>
          </a:p>
          <a:p>
            <a:pPr lvl="1"/>
            <a:r>
              <a:rPr lang="cs-CZ" b="1" dirty="0" smtClean="0">
                <a:solidFill>
                  <a:srgbClr val="002060"/>
                </a:solidFill>
              </a:rPr>
              <a:t>pozdní </a:t>
            </a:r>
            <a:r>
              <a:rPr lang="cs-CZ" dirty="0">
                <a:solidFill>
                  <a:srgbClr val="002060"/>
                </a:solidFill>
              </a:rPr>
              <a:t>nástup pískotů asociovaný s </a:t>
            </a:r>
            <a:r>
              <a:rPr lang="cs-CZ" dirty="0" err="1">
                <a:solidFill>
                  <a:srgbClr val="002060"/>
                </a:solidFill>
              </a:rPr>
              <a:t>mikroaspiracemi</a:t>
            </a:r>
            <a:r>
              <a:rPr lang="cs-CZ" dirty="0">
                <a:solidFill>
                  <a:srgbClr val="002060"/>
                </a:solidFill>
              </a:rPr>
              <a:t>, častý GER, minimální atopie, vysoké LLAM v BAL.</a:t>
            </a:r>
          </a:p>
          <a:p>
            <a:endParaRPr lang="cs-CZ" dirty="0">
              <a:solidFill>
                <a:srgbClr val="002060"/>
              </a:solidFill>
            </a:endParaRPr>
          </a:p>
        </p:txBody>
      </p:sp>
      <p:sp>
        <p:nvSpPr>
          <p:cNvPr id="4" name="Obdélník 3"/>
          <p:cNvSpPr/>
          <p:nvPr/>
        </p:nvSpPr>
        <p:spPr>
          <a:xfrm>
            <a:off x="8949129" y="9161489"/>
            <a:ext cx="4227226" cy="430887"/>
          </a:xfrm>
          <a:prstGeom prst="rect">
            <a:avLst/>
          </a:prstGeom>
        </p:spPr>
        <p:txBody>
          <a:bodyPr wrap="square">
            <a:spAutoFit/>
          </a:bodyPr>
          <a:lstStyle/>
          <a:p>
            <a:pPr algn="l"/>
            <a:endParaRPr lang="cs-CZ" sz="1100" b="0" dirty="0">
              <a:latin typeface="Arial" panose="020B0604020202020204" pitchFamily="34" charset="0"/>
            </a:endParaRPr>
          </a:p>
          <a:p>
            <a:pPr marR="2110" algn="l"/>
            <a:r>
              <a:rPr lang="cs-CZ" sz="1100" b="0" dirty="0" err="1">
                <a:latin typeface="Arial" panose="020B0604020202020204" pitchFamily="34" charset="0"/>
              </a:rPr>
              <a:t>FeleszkoW</a:t>
            </a:r>
            <a:r>
              <a:rPr lang="cs-CZ" sz="1100" b="0" dirty="0">
                <a:latin typeface="Arial" panose="020B0604020202020204" pitchFamily="34" charset="0"/>
              </a:rPr>
              <a:t> et al. CurrOpinAllergyClinImmunol2022, 22:107–114</a:t>
            </a:r>
            <a:endParaRPr lang="cs-CZ" sz="1100" dirty="0"/>
          </a:p>
        </p:txBody>
      </p:sp>
    </p:spTree>
    <p:extLst>
      <p:ext uri="{BB962C8B-B14F-4D97-AF65-F5344CB8AC3E}">
        <p14:creationId xmlns:p14="http://schemas.microsoft.com/office/powerpoint/2010/main" val="28919381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961\Desktop\Potravinová alergie\Potravinová alergie\angioedema.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6656012" y="1534134"/>
            <a:ext cx="1445327" cy="2036912"/>
          </a:xfrm>
          <a:prstGeom prst="rect">
            <a:avLst/>
          </a:prstGeom>
          <a:noFill/>
          <a:ln>
            <a:noFill/>
          </a:ln>
        </p:spPr>
      </p:pic>
      <p:sp>
        <p:nvSpPr>
          <p:cNvPr id="3" name="Nadpis 6"/>
          <p:cNvSpPr txBox="1">
            <a:spLocks noGrp="1"/>
          </p:cNvSpPr>
          <p:nvPr>
            <p:ph type="title"/>
          </p:nvPr>
        </p:nvSpPr>
        <p:spPr>
          <a:xfrm>
            <a:off x="1356229" y="2072356"/>
            <a:ext cx="3304061" cy="963870"/>
          </a:xfrm>
          <a:solidFill>
            <a:srgbClr val="FFFFFF"/>
          </a:solidFill>
          <a:ln w="28575">
            <a:solidFill>
              <a:srgbClr val="000000"/>
            </a:solidFill>
            <a:prstDash val="solid"/>
          </a:ln>
        </p:spPr>
        <p:txBody>
          <a:bodyPr anchorCtr="1">
            <a:normAutofit fontScale="90000"/>
          </a:bodyPr>
          <a:lstStyle/>
          <a:p>
            <a:pPr lvl="0" algn="ctr"/>
            <a:r>
              <a:rPr lang="cs-CZ" b="1">
                <a:latin typeface="Calibri"/>
              </a:rPr>
              <a:t>Projevy</a:t>
            </a:r>
          </a:p>
        </p:txBody>
      </p:sp>
      <p:sp>
        <p:nvSpPr>
          <p:cNvPr id="4" name="Zástupný symbol pro obsah 2"/>
          <p:cNvSpPr txBox="1">
            <a:spLocks noGrp="1"/>
          </p:cNvSpPr>
          <p:nvPr>
            <p:ph idx="1"/>
          </p:nvPr>
        </p:nvSpPr>
        <p:spPr>
          <a:xfrm>
            <a:off x="910371" y="3915757"/>
            <a:ext cx="6682337" cy="5216577"/>
          </a:xfrm>
          <a:solidFill>
            <a:srgbClr val="FFC000"/>
          </a:solidFill>
          <a:ln w="28575">
            <a:solidFill>
              <a:srgbClr val="000000"/>
            </a:solidFill>
            <a:prstDash val="solid"/>
          </a:ln>
        </p:spPr>
        <p:txBody>
          <a:bodyPr>
            <a:noAutofit/>
          </a:bodyPr>
          <a:lstStyle/>
          <a:p>
            <a:pPr lvl="0">
              <a:lnSpc>
                <a:spcPct val="100000"/>
              </a:lnSpc>
            </a:pPr>
            <a:r>
              <a:rPr lang="cs-CZ" sz="2800" dirty="0"/>
              <a:t>Gastrointestinální </a:t>
            </a:r>
            <a:r>
              <a:rPr lang="cs-CZ" sz="2800" dirty="0" smtClean="0"/>
              <a:t>- </a:t>
            </a:r>
            <a:r>
              <a:rPr lang="cs-CZ" sz="2000" dirty="0" smtClean="0"/>
              <a:t>otok </a:t>
            </a:r>
            <a:r>
              <a:rPr lang="cs-CZ" sz="2000" dirty="0"/>
              <a:t>jazyka, nauzea, zvracení, bolesti břicha, průjem</a:t>
            </a:r>
          </a:p>
          <a:p>
            <a:pPr lvl="0">
              <a:lnSpc>
                <a:spcPct val="100000"/>
              </a:lnSpc>
            </a:pPr>
            <a:r>
              <a:rPr lang="cs-CZ" sz="2800" dirty="0"/>
              <a:t>Kožní </a:t>
            </a:r>
            <a:r>
              <a:rPr lang="cs-CZ" sz="2800" dirty="0" smtClean="0"/>
              <a:t>- </a:t>
            </a:r>
            <a:r>
              <a:rPr lang="cs-CZ" sz="2000" dirty="0" smtClean="0"/>
              <a:t>erytém</a:t>
            </a:r>
            <a:r>
              <a:rPr lang="cs-CZ" sz="2000" dirty="0"/>
              <a:t>, </a:t>
            </a:r>
            <a:r>
              <a:rPr lang="cs-CZ" sz="2000" dirty="0" err="1"/>
              <a:t>urtika</a:t>
            </a:r>
            <a:r>
              <a:rPr lang="cs-CZ" sz="2000" dirty="0"/>
              <a:t>, </a:t>
            </a:r>
            <a:r>
              <a:rPr lang="cs-CZ" sz="2000" dirty="0" err="1"/>
              <a:t>angioedém</a:t>
            </a:r>
            <a:r>
              <a:rPr lang="cs-CZ" sz="2000" dirty="0"/>
              <a:t>, ekzém?</a:t>
            </a:r>
          </a:p>
          <a:p>
            <a:pPr lvl="0">
              <a:lnSpc>
                <a:spcPct val="100000"/>
              </a:lnSpc>
            </a:pPr>
            <a:r>
              <a:rPr lang="cs-CZ" sz="2800" dirty="0"/>
              <a:t>Respirační </a:t>
            </a:r>
            <a:r>
              <a:rPr lang="cs-CZ" sz="2800" dirty="0" smtClean="0"/>
              <a:t>- </a:t>
            </a:r>
            <a:r>
              <a:rPr lang="cs-CZ" sz="2000" dirty="0" smtClean="0"/>
              <a:t>sekrece </a:t>
            </a:r>
            <a:r>
              <a:rPr lang="cs-CZ" sz="2000" dirty="0"/>
              <a:t>z nosu a spojivek, kašel, pískoty, </a:t>
            </a:r>
            <a:r>
              <a:rPr lang="cs-CZ" sz="2000" dirty="0" err="1"/>
              <a:t>stridor</a:t>
            </a:r>
            <a:r>
              <a:rPr lang="cs-CZ" sz="2000" dirty="0"/>
              <a:t>, </a:t>
            </a:r>
            <a:r>
              <a:rPr lang="cs-CZ" sz="2000" dirty="0" err="1"/>
              <a:t>rinokonjunktitvitida</a:t>
            </a:r>
            <a:r>
              <a:rPr lang="cs-CZ" sz="2000" dirty="0"/>
              <a:t>, </a:t>
            </a:r>
            <a:r>
              <a:rPr lang="cs-CZ" sz="2000" dirty="0" err="1" smtClean="0"/>
              <a:t>laryngeální</a:t>
            </a:r>
            <a:r>
              <a:rPr lang="cs-CZ" sz="2000" dirty="0" smtClean="0"/>
              <a:t> </a:t>
            </a:r>
            <a:r>
              <a:rPr lang="cs-CZ" sz="2000" dirty="0"/>
              <a:t>edém</a:t>
            </a:r>
          </a:p>
          <a:p>
            <a:pPr lvl="0">
              <a:lnSpc>
                <a:spcPct val="100000"/>
              </a:lnSpc>
            </a:pPr>
            <a:r>
              <a:rPr lang="cs-CZ" sz="2800" dirty="0"/>
              <a:t>Celkové </a:t>
            </a:r>
            <a:r>
              <a:rPr lang="cs-CZ" dirty="0" smtClean="0"/>
              <a:t>- </a:t>
            </a:r>
            <a:r>
              <a:rPr lang="cs-CZ" sz="2000" dirty="0" smtClean="0"/>
              <a:t>Palpitace</a:t>
            </a:r>
            <a:r>
              <a:rPr lang="cs-CZ" sz="2000" dirty="0"/>
              <a:t>, kolaps, zmatenost… anafylaxe</a:t>
            </a:r>
            <a:r>
              <a:rPr lang="cs-CZ" sz="1800" dirty="0"/>
              <a:t>… </a:t>
            </a:r>
          </a:p>
          <a:p>
            <a:pPr marL="487695" lvl="1" indent="0">
              <a:buNone/>
            </a:pPr>
            <a:r>
              <a:rPr lang="cs-CZ" sz="1800" dirty="0"/>
              <a:t>				          </a:t>
            </a:r>
            <a:r>
              <a:rPr lang="cs-CZ" sz="1800" b="1" dirty="0" err="1"/>
              <a:t>bifázická</a:t>
            </a:r>
            <a:r>
              <a:rPr lang="cs-CZ" sz="1800" b="1" dirty="0"/>
              <a:t> reakce</a:t>
            </a:r>
            <a:r>
              <a:rPr lang="cs-CZ" sz="1800" b="1" dirty="0" smtClean="0"/>
              <a:t>!</a:t>
            </a:r>
            <a:endParaRPr lang="cs-CZ" sz="2800" dirty="0"/>
          </a:p>
        </p:txBody>
      </p:sp>
      <p:sp>
        <p:nvSpPr>
          <p:cNvPr id="5" name="TextovéPole 12"/>
          <p:cNvSpPr txBox="1"/>
          <p:nvPr/>
        </p:nvSpPr>
        <p:spPr>
          <a:xfrm>
            <a:off x="536682" y="1727645"/>
            <a:ext cx="1127165"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a:t>
            </a:r>
          </a:p>
        </p:txBody>
      </p:sp>
      <p:pic>
        <p:nvPicPr>
          <p:cNvPr id="6" name="Picture 3" descr="C:\Users\961\Desktop\Potravinová alergie\Potravinová alergie\urticaria-angioedema-natural-treatment-sytem-1.jp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8545977" y="1497226"/>
            <a:ext cx="3771424" cy="3771424"/>
          </a:xfrm>
          <a:prstGeom prst="rect">
            <a:avLst/>
          </a:prstGeom>
          <a:noFill/>
          <a:ln>
            <a:noFill/>
          </a:ln>
        </p:spPr>
      </p:pic>
      <p:pic>
        <p:nvPicPr>
          <p:cNvPr id="7" name="Picture 4" descr="C:\Users\961\Desktop\Potravinová alergie\Potravinová alergie\anaphylaxis.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8518443" y="5625632"/>
            <a:ext cx="3864542" cy="2576364"/>
          </a:xfrm>
          <a:prstGeom prst="rect">
            <a:avLst/>
          </a:prstGeom>
          <a:noFill/>
          <a:ln>
            <a:noFill/>
          </a:ln>
        </p:spPr>
      </p:pic>
    </p:spTree>
    <p:extLst>
      <p:ext uri="{BB962C8B-B14F-4D97-AF65-F5344CB8AC3E}">
        <p14:creationId xmlns:p14="http://schemas.microsoft.com/office/powerpoint/2010/main" val="1719749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5400" b="1" dirty="0" smtClean="0">
                <a:solidFill>
                  <a:srgbClr val="002060"/>
                </a:solidFill>
              </a:rPr>
              <a:t>KLÍČOVÉ</a:t>
            </a:r>
            <a:r>
              <a:rPr lang="cs-CZ" sz="5400" dirty="0" smtClean="0">
                <a:solidFill>
                  <a:srgbClr val="002060"/>
                </a:solidFill>
              </a:rPr>
              <a:t> </a:t>
            </a:r>
            <a:r>
              <a:rPr lang="cs-CZ" sz="5400" b="1" dirty="0" smtClean="0">
                <a:solidFill>
                  <a:srgbClr val="002060"/>
                </a:solidFill>
              </a:rPr>
              <a:t>BODY</a:t>
            </a:r>
            <a:endParaRPr lang="cs-CZ" sz="5400" b="1" dirty="0">
              <a:solidFill>
                <a:srgbClr val="002060"/>
              </a:solidFill>
            </a:endParaRPr>
          </a:p>
        </p:txBody>
      </p:sp>
      <p:sp>
        <p:nvSpPr>
          <p:cNvPr id="3" name="Zástupný symbol pro text 2"/>
          <p:cNvSpPr>
            <a:spLocks noGrp="1"/>
          </p:cNvSpPr>
          <p:nvPr>
            <p:ph type="body" sz="half" idx="1"/>
          </p:nvPr>
        </p:nvSpPr>
        <p:spPr>
          <a:xfrm>
            <a:off x="952499" y="2590800"/>
            <a:ext cx="11624511" cy="6286500"/>
          </a:xfrm>
        </p:spPr>
        <p:txBody>
          <a:bodyPr>
            <a:normAutofit fontScale="92500" lnSpcReduction="20000"/>
          </a:bodyPr>
          <a:lstStyle/>
          <a:p>
            <a:r>
              <a:rPr lang="cs-CZ" dirty="0" smtClean="0">
                <a:solidFill>
                  <a:srgbClr val="002060"/>
                </a:solidFill>
              </a:rPr>
              <a:t>Nejméně čtyři až pět různých klastrů pískotů bylo nedávno identifikováno v předškolním věku, s různou </a:t>
            </a:r>
            <a:r>
              <a:rPr lang="cs-CZ" dirty="0" err="1" smtClean="0">
                <a:solidFill>
                  <a:srgbClr val="002060"/>
                </a:solidFill>
              </a:rPr>
              <a:t>etiopatologií</a:t>
            </a:r>
            <a:r>
              <a:rPr lang="cs-CZ" dirty="0" smtClean="0">
                <a:solidFill>
                  <a:srgbClr val="002060"/>
                </a:solidFill>
              </a:rPr>
              <a:t> a s největší pravděpodobností i s různou reakcí na různé léčebné možnosti</a:t>
            </a:r>
            <a:r>
              <a:rPr lang="cs-CZ" dirty="0">
                <a:solidFill>
                  <a:srgbClr val="002060"/>
                </a:solidFill>
              </a:rPr>
              <a:t>.</a:t>
            </a:r>
          </a:p>
          <a:p>
            <a:r>
              <a:rPr lang="cs-CZ" b="1" dirty="0" smtClean="0">
                <a:solidFill>
                  <a:srgbClr val="002060"/>
                </a:solidFill>
              </a:rPr>
              <a:t>Mikrobiální biomarkery: </a:t>
            </a:r>
            <a:r>
              <a:rPr lang="cs-CZ" dirty="0" smtClean="0">
                <a:solidFill>
                  <a:srgbClr val="002060"/>
                </a:solidFill>
              </a:rPr>
              <a:t>Časná </a:t>
            </a:r>
            <a:r>
              <a:rPr lang="cs-CZ" b="1" dirty="0" smtClean="0">
                <a:solidFill>
                  <a:srgbClr val="002060"/>
                </a:solidFill>
              </a:rPr>
              <a:t>rinovirem </a:t>
            </a:r>
            <a:r>
              <a:rPr lang="cs-CZ" dirty="0" smtClean="0">
                <a:solidFill>
                  <a:srgbClr val="002060"/>
                </a:solidFill>
              </a:rPr>
              <a:t>indukovaná dušnost je považována za důležitý časný rizikový faktor pro astma školního věku. Kolonizace </a:t>
            </a:r>
            <a:r>
              <a:rPr lang="cs-CZ" b="1" dirty="0" err="1" smtClean="0">
                <a:solidFill>
                  <a:srgbClr val="002060"/>
                </a:solidFill>
              </a:rPr>
              <a:t>Moraxellou</a:t>
            </a:r>
            <a:r>
              <a:rPr lang="cs-CZ" b="1" dirty="0" smtClean="0">
                <a:solidFill>
                  <a:srgbClr val="002060"/>
                </a:solidFill>
              </a:rPr>
              <a:t> </a:t>
            </a:r>
            <a:r>
              <a:rPr lang="cs-CZ" dirty="0" smtClean="0">
                <a:solidFill>
                  <a:srgbClr val="002060"/>
                </a:solidFill>
              </a:rPr>
              <a:t>je spojená </a:t>
            </a:r>
            <a:r>
              <a:rPr lang="cs-CZ" dirty="0" smtClean="0">
                <a:solidFill>
                  <a:srgbClr val="002060"/>
                </a:solidFill>
              </a:rPr>
              <a:t>s těžkými </a:t>
            </a:r>
            <a:r>
              <a:rPr lang="cs-CZ" dirty="0" smtClean="0">
                <a:solidFill>
                  <a:srgbClr val="002060"/>
                </a:solidFill>
              </a:rPr>
              <a:t>obstrukcemi v dětství</a:t>
            </a:r>
            <a:r>
              <a:rPr lang="cs-CZ" dirty="0">
                <a:solidFill>
                  <a:srgbClr val="002060"/>
                </a:solidFill>
              </a:rPr>
              <a:t>.</a:t>
            </a:r>
          </a:p>
          <a:p>
            <a:r>
              <a:rPr lang="cs-CZ" b="1" dirty="0" smtClean="0">
                <a:solidFill>
                  <a:srgbClr val="002060"/>
                </a:solidFill>
              </a:rPr>
              <a:t>Prediktivní index astmatu, krevní eozinofilie a senzibilizace k alergenům </a:t>
            </a:r>
            <a:r>
              <a:rPr lang="cs-CZ" dirty="0" smtClean="0">
                <a:solidFill>
                  <a:srgbClr val="002060"/>
                </a:solidFill>
              </a:rPr>
              <a:t>jsou základními nástroji k rozlišení předškolních pískotů, které pravděpodobně zareagují </a:t>
            </a:r>
            <a:r>
              <a:rPr lang="cs-CZ" dirty="0" smtClean="0">
                <a:solidFill>
                  <a:srgbClr val="002060"/>
                </a:solidFill>
              </a:rPr>
              <a:t>nepravidelnou </a:t>
            </a:r>
            <a:r>
              <a:rPr lang="cs-CZ" dirty="0" smtClean="0">
                <a:solidFill>
                  <a:srgbClr val="002060"/>
                </a:solidFill>
              </a:rPr>
              <a:t>léčbu </a:t>
            </a:r>
            <a:r>
              <a:rPr lang="cs-CZ" b="1" dirty="0" smtClean="0">
                <a:solidFill>
                  <a:srgbClr val="002060"/>
                </a:solidFill>
              </a:rPr>
              <a:t>inhalačními kortikoidy </a:t>
            </a:r>
            <a:r>
              <a:rPr lang="cs-CZ" dirty="0" smtClean="0">
                <a:solidFill>
                  <a:srgbClr val="002060"/>
                </a:solidFill>
              </a:rPr>
              <a:t>(případně s dlouhodobě působícími beta2-agonisty; IKS/LABA), LTRA, intermitentní IKS nebo </a:t>
            </a:r>
            <a:r>
              <a:rPr lang="cs-CZ" dirty="0" err="1" smtClean="0">
                <a:solidFill>
                  <a:srgbClr val="002060"/>
                </a:solidFill>
              </a:rPr>
              <a:t>azithromycin</a:t>
            </a:r>
            <a:r>
              <a:rPr lang="cs-CZ" dirty="0">
                <a:solidFill>
                  <a:srgbClr val="002060"/>
                </a:solidFill>
              </a:rPr>
              <a:t>.</a:t>
            </a:r>
          </a:p>
          <a:p>
            <a:r>
              <a:rPr lang="cs-CZ" dirty="0" smtClean="0">
                <a:solidFill>
                  <a:srgbClr val="002060"/>
                </a:solidFill>
              </a:rPr>
              <a:t>Složení </a:t>
            </a:r>
            <a:r>
              <a:rPr lang="cs-CZ" b="1" dirty="0" err="1" smtClean="0">
                <a:solidFill>
                  <a:srgbClr val="002060"/>
                </a:solidFill>
              </a:rPr>
              <a:t>mikrobiomu</a:t>
            </a:r>
            <a:r>
              <a:rPr lang="cs-CZ" b="1" dirty="0" smtClean="0">
                <a:solidFill>
                  <a:srgbClr val="002060"/>
                </a:solidFill>
              </a:rPr>
              <a:t> </a:t>
            </a:r>
            <a:r>
              <a:rPr lang="cs-CZ" dirty="0" smtClean="0">
                <a:solidFill>
                  <a:srgbClr val="002060"/>
                </a:solidFill>
              </a:rPr>
              <a:t>v dýchacích cestách u předškolních pískotů se může brzy stát zajímavou cestou k identifikaci pacientů, kteří zareagují na perorální </a:t>
            </a:r>
            <a:r>
              <a:rPr lang="cs-CZ" b="1" dirty="0" err="1" smtClean="0">
                <a:solidFill>
                  <a:srgbClr val="002060"/>
                </a:solidFill>
              </a:rPr>
              <a:t>azithromycin</a:t>
            </a:r>
            <a:r>
              <a:rPr lang="cs-CZ" dirty="0">
                <a:solidFill>
                  <a:srgbClr val="002060"/>
                </a:solidFill>
              </a:rPr>
              <a:t>.</a:t>
            </a:r>
          </a:p>
        </p:txBody>
      </p:sp>
    </p:spTree>
    <p:extLst>
      <p:ext uri="{BB962C8B-B14F-4D97-AF65-F5344CB8AC3E}">
        <p14:creationId xmlns:p14="http://schemas.microsoft.com/office/powerpoint/2010/main" val="355595401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Prakticky…</a:t>
            </a:r>
            <a:endParaRPr lang="cs-CZ" dirty="0">
              <a:solidFill>
                <a:srgbClr val="002060"/>
              </a:solidFill>
            </a:endParaRPr>
          </a:p>
        </p:txBody>
      </p:sp>
      <p:sp>
        <p:nvSpPr>
          <p:cNvPr id="3" name="Zástupný symbol pro text 2"/>
          <p:cNvSpPr>
            <a:spLocks noGrp="1"/>
          </p:cNvSpPr>
          <p:nvPr>
            <p:ph type="body" sz="half" idx="1"/>
          </p:nvPr>
        </p:nvSpPr>
        <p:spPr>
          <a:xfrm>
            <a:off x="952500" y="2590800"/>
            <a:ext cx="11279474" cy="6286500"/>
          </a:xfrm>
        </p:spPr>
        <p:txBody>
          <a:bodyPr>
            <a:normAutofit/>
          </a:bodyPr>
          <a:lstStyle/>
          <a:p>
            <a:pPr marL="0" indent="0">
              <a:buNone/>
            </a:pPr>
            <a:r>
              <a:rPr lang="cs-CZ" b="1" dirty="0">
                <a:solidFill>
                  <a:srgbClr val="002060"/>
                </a:solidFill>
              </a:rPr>
              <a:t>Podle původu</a:t>
            </a:r>
          </a:p>
          <a:p>
            <a:pPr lvl="1"/>
            <a:r>
              <a:rPr lang="cs-CZ" dirty="0" smtClean="0">
                <a:solidFill>
                  <a:srgbClr val="002060"/>
                </a:solidFill>
              </a:rPr>
              <a:t>Mechanická obstrukce - Anatomické </a:t>
            </a:r>
            <a:r>
              <a:rPr lang="cs-CZ" dirty="0">
                <a:solidFill>
                  <a:srgbClr val="002060"/>
                </a:solidFill>
              </a:rPr>
              <a:t>příčiny</a:t>
            </a:r>
          </a:p>
          <a:p>
            <a:pPr lvl="1"/>
            <a:r>
              <a:rPr lang="cs-CZ" dirty="0">
                <a:solidFill>
                  <a:srgbClr val="002060"/>
                </a:solidFill>
              </a:rPr>
              <a:t>Virový zánět s </a:t>
            </a:r>
            <a:r>
              <a:rPr lang="cs-CZ" dirty="0" smtClean="0">
                <a:solidFill>
                  <a:srgbClr val="002060"/>
                </a:solidFill>
              </a:rPr>
              <a:t>obstrukcí - </a:t>
            </a:r>
            <a:r>
              <a:rPr lang="cs-CZ" dirty="0" err="1">
                <a:solidFill>
                  <a:srgbClr val="002060"/>
                </a:solidFill>
              </a:rPr>
              <a:t>Hagenův-Poiseuillův</a:t>
            </a:r>
            <a:r>
              <a:rPr lang="cs-CZ" dirty="0">
                <a:solidFill>
                  <a:srgbClr val="002060"/>
                </a:solidFill>
              </a:rPr>
              <a:t> vztah </a:t>
            </a:r>
          </a:p>
          <a:p>
            <a:pPr lvl="1"/>
            <a:r>
              <a:rPr lang="cs-CZ" dirty="0">
                <a:solidFill>
                  <a:srgbClr val="002060"/>
                </a:solidFill>
              </a:rPr>
              <a:t>Virově indukovaná </a:t>
            </a:r>
            <a:r>
              <a:rPr lang="cs-CZ" dirty="0" smtClean="0">
                <a:solidFill>
                  <a:srgbClr val="002060"/>
                </a:solidFill>
              </a:rPr>
              <a:t>BHR - po </a:t>
            </a:r>
            <a:r>
              <a:rPr lang="cs-CZ" dirty="0">
                <a:solidFill>
                  <a:srgbClr val="002060"/>
                </a:solidFill>
              </a:rPr>
              <a:t>RV, RSV</a:t>
            </a:r>
          </a:p>
          <a:p>
            <a:pPr lvl="1"/>
            <a:r>
              <a:rPr lang="cs-CZ" dirty="0" smtClean="0">
                <a:solidFill>
                  <a:srgbClr val="002060"/>
                </a:solidFill>
              </a:rPr>
              <a:t>Alergický </a:t>
            </a:r>
            <a:r>
              <a:rPr lang="cs-CZ" dirty="0">
                <a:solidFill>
                  <a:srgbClr val="002060"/>
                </a:solidFill>
              </a:rPr>
              <a:t>zánět a </a:t>
            </a:r>
            <a:r>
              <a:rPr lang="cs-CZ" dirty="0" smtClean="0">
                <a:solidFill>
                  <a:srgbClr val="002060"/>
                </a:solidFill>
              </a:rPr>
              <a:t>BHR - Eozinofilní </a:t>
            </a:r>
            <a:r>
              <a:rPr lang="cs-CZ" dirty="0">
                <a:solidFill>
                  <a:srgbClr val="002060"/>
                </a:solidFill>
              </a:rPr>
              <a:t>zánět</a:t>
            </a:r>
          </a:p>
          <a:p>
            <a:pPr lvl="1"/>
            <a:endParaRPr lang="cs-CZ" dirty="0">
              <a:solidFill>
                <a:srgbClr val="002060"/>
              </a:solidFill>
            </a:endParaRPr>
          </a:p>
          <a:p>
            <a:endParaRPr lang="cs-CZ" dirty="0">
              <a:solidFill>
                <a:srgbClr val="002060"/>
              </a:solidFill>
            </a:endParaRPr>
          </a:p>
        </p:txBody>
      </p:sp>
      <p:pic>
        <p:nvPicPr>
          <p:cNvPr id="4" name="Obrázek 3"/>
          <p:cNvPicPr>
            <a:picLocks noChangeAspect="1"/>
          </p:cNvPicPr>
          <p:nvPr/>
        </p:nvPicPr>
        <p:blipFill>
          <a:blip r:embed="rId2"/>
          <a:stretch>
            <a:fillRect/>
          </a:stretch>
        </p:blipFill>
        <p:spPr>
          <a:xfrm>
            <a:off x="10569132" y="4419287"/>
            <a:ext cx="1438406" cy="923421"/>
          </a:xfrm>
          <a:prstGeom prst="rect">
            <a:avLst/>
          </a:prstGeom>
        </p:spPr>
      </p:pic>
    </p:spTree>
    <p:extLst>
      <p:ext uri="{BB962C8B-B14F-4D97-AF65-F5344CB8AC3E}">
        <p14:creationId xmlns:p14="http://schemas.microsoft.com/office/powerpoint/2010/main" val="174571296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24589" y="0"/>
            <a:ext cx="13715999" cy="9775042"/>
          </a:xfrm>
          <a:prstGeom prst="rect">
            <a:avLst/>
          </a:prstGeom>
        </p:spPr>
      </p:pic>
    </p:spTree>
    <p:extLst>
      <p:ext uri="{BB962C8B-B14F-4D97-AF65-F5344CB8AC3E}">
        <p14:creationId xmlns:p14="http://schemas.microsoft.com/office/powerpoint/2010/main" val="327706838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4800" dirty="0" smtClean="0">
                <a:solidFill>
                  <a:srgbClr val="002060"/>
                </a:solidFill>
              </a:rPr>
              <a:t>Diferenciální </a:t>
            </a:r>
            <a:r>
              <a:rPr lang="cs-CZ" sz="4800" dirty="0">
                <a:solidFill>
                  <a:srgbClr val="002060"/>
                </a:solidFill>
              </a:rPr>
              <a:t>diagnózy u dítěte s pískoty</a:t>
            </a:r>
          </a:p>
        </p:txBody>
      </p:sp>
      <p:sp>
        <p:nvSpPr>
          <p:cNvPr id="3" name="Zástupný symbol pro text 2"/>
          <p:cNvSpPr>
            <a:spLocks noGrp="1"/>
          </p:cNvSpPr>
          <p:nvPr>
            <p:ph type="body" sz="half" idx="1"/>
          </p:nvPr>
        </p:nvSpPr>
        <p:spPr>
          <a:xfrm>
            <a:off x="952499" y="2590800"/>
            <a:ext cx="6282489" cy="5093368"/>
          </a:xfrm>
        </p:spPr>
        <p:txBody>
          <a:bodyPr>
            <a:normAutofit fontScale="92500" lnSpcReduction="20000"/>
          </a:bodyPr>
          <a:lstStyle/>
          <a:p>
            <a:endParaRPr lang="cs-CZ" dirty="0">
              <a:solidFill>
                <a:srgbClr val="002060"/>
              </a:solidFill>
            </a:endParaRPr>
          </a:p>
          <a:p>
            <a:endParaRPr lang="cs-CZ" dirty="0">
              <a:solidFill>
                <a:srgbClr val="002060"/>
              </a:solidFill>
            </a:endParaRPr>
          </a:p>
          <a:p>
            <a:r>
              <a:rPr lang="cs-CZ" dirty="0" err="1" smtClean="0">
                <a:solidFill>
                  <a:srgbClr val="002060"/>
                </a:solidFill>
              </a:rPr>
              <a:t>Asthma</a:t>
            </a:r>
            <a:r>
              <a:rPr lang="cs-CZ" dirty="0" smtClean="0">
                <a:solidFill>
                  <a:srgbClr val="002060"/>
                </a:solidFill>
              </a:rPr>
              <a:t> </a:t>
            </a:r>
            <a:r>
              <a:rPr lang="cs-CZ" dirty="0" err="1" smtClean="0">
                <a:solidFill>
                  <a:srgbClr val="002060"/>
                </a:solidFill>
              </a:rPr>
              <a:t>bronchiale</a:t>
            </a:r>
            <a:endParaRPr lang="cs-CZ" dirty="0">
              <a:solidFill>
                <a:srgbClr val="002060"/>
              </a:solidFill>
            </a:endParaRPr>
          </a:p>
          <a:p>
            <a:r>
              <a:rPr lang="cs-CZ" dirty="0" err="1" smtClean="0">
                <a:solidFill>
                  <a:srgbClr val="002060"/>
                </a:solidFill>
              </a:rPr>
              <a:t>Tracheomalacie</a:t>
            </a:r>
            <a:r>
              <a:rPr lang="cs-CZ" dirty="0">
                <a:solidFill>
                  <a:srgbClr val="002060"/>
                </a:solidFill>
              </a:rPr>
              <a:t>, </a:t>
            </a:r>
            <a:r>
              <a:rPr lang="cs-CZ" dirty="0" err="1">
                <a:solidFill>
                  <a:srgbClr val="002060"/>
                </a:solidFill>
              </a:rPr>
              <a:t>bronchomalacie</a:t>
            </a:r>
            <a:endParaRPr lang="cs-CZ" dirty="0">
              <a:solidFill>
                <a:srgbClr val="002060"/>
              </a:solidFill>
            </a:endParaRPr>
          </a:p>
          <a:p>
            <a:r>
              <a:rPr lang="cs-CZ" dirty="0" smtClean="0">
                <a:solidFill>
                  <a:srgbClr val="002060"/>
                </a:solidFill>
              </a:rPr>
              <a:t>Vrozené </a:t>
            </a:r>
            <a:r>
              <a:rPr lang="cs-CZ" dirty="0">
                <a:solidFill>
                  <a:srgbClr val="002060"/>
                </a:solidFill>
              </a:rPr>
              <a:t>malformace -cysty, cévní prstence</a:t>
            </a:r>
          </a:p>
          <a:p>
            <a:r>
              <a:rPr lang="cs-CZ" dirty="0" err="1" smtClean="0">
                <a:solidFill>
                  <a:srgbClr val="002060"/>
                </a:solidFill>
              </a:rPr>
              <a:t>Bronchiolitis</a:t>
            </a:r>
            <a:endParaRPr lang="cs-CZ" dirty="0">
              <a:solidFill>
                <a:srgbClr val="002060"/>
              </a:solidFill>
            </a:endParaRPr>
          </a:p>
          <a:p>
            <a:r>
              <a:rPr lang="cs-CZ" dirty="0" smtClean="0">
                <a:solidFill>
                  <a:srgbClr val="002060"/>
                </a:solidFill>
              </a:rPr>
              <a:t>Útvary </a:t>
            </a:r>
            <a:r>
              <a:rPr lang="cs-CZ" dirty="0">
                <a:solidFill>
                  <a:srgbClr val="002060"/>
                </a:solidFill>
              </a:rPr>
              <a:t>v mediastinu</a:t>
            </a:r>
          </a:p>
          <a:p>
            <a:endParaRPr lang="cs-CZ" dirty="0">
              <a:solidFill>
                <a:srgbClr val="002060"/>
              </a:solidFill>
            </a:endParaRPr>
          </a:p>
        </p:txBody>
      </p:sp>
      <p:sp>
        <p:nvSpPr>
          <p:cNvPr id="4" name="Obdélník 3"/>
          <p:cNvSpPr/>
          <p:nvPr/>
        </p:nvSpPr>
        <p:spPr>
          <a:xfrm>
            <a:off x="6876716" y="3518607"/>
            <a:ext cx="6502400" cy="4293483"/>
          </a:xfrm>
          <a:prstGeom prst="rect">
            <a:avLst/>
          </a:prstGeom>
        </p:spPr>
        <p:txBody>
          <a:bodyPr>
            <a:spAutoFit/>
          </a:bodyPr>
          <a:lstStyle/>
          <a:p>
            <a:pPr marL="342900" indent="-342900" algn="l">
              <a:lnSpc>
                <a:spcPct val="150000"/>
              </a:lnSpc>
              <a:buFont typeface="Arial" panose="020B0604020202020204" pitchFamily="34" charset="0"/>
              <a:buChar char="•"/>
            </a:pPr>
            <a:r>
              <a:rPr lang="cs-CZ" sz="2600" b="0" dirty="0">
                <a:solidFill>
                  <a:srgbClr val="002060"/>
                </a:solidFill>
              </a:rPr>
              <a:t>Bronchopulmonální dysplazie</a:t>
            </a:r>
          </a:p>
          <a:p>
            <a:pPr marL="342900" indent="-342900" algn="l">
              <a:lnSpc>
                <a:spcPct val="150000"/>
              </a:lnSpc>
              <a:buFont typeface="Arial" panose="020B0604020202020204" pitchFamily="34" charset="0"/>
              <a:buChar char="•"/>
            </a:pPr>
            <a:r>
              <a:rPr lang="cs-CZ" sz="2600" b="0" dirty="0">
                <a:solidFill>
                  <a:srgbClr val="002060"/>
                </a:solidFill>
              </a:rPr>
              <a:t>Aspirace cizího tělesa</a:t>
            </a:r>
          </a:p>
          <a:p>
            <a:pPr marL="342900" indent="-342900" algn="l">
              <a:lnSpc>
                <a:spcPct val="150000"/>
              </a:lnSpc>
              <a:buFont typeface="Arial" panose="020B0604020202020204" pitchFamily="34" charset="0"/>
              <a:buChar char="•"/>
            </a:pPr>
            <a:r>
              <a:rPr lang="cs-CZ" sz="2600" b="0" dirty="0" err="1">
                <a:solidFill>
                  <a:srgbClr val="002060"/>
                </a:solidFill>
              </a:rPr>
              <a:t>Gastroezofageální</a:t>
            </a:r>
            <a:r>
              <a:rPr lang="cs-CZ" sz="2600" b="0" dirty="0">
                <a:solidFill>
                  <a:srgbClr val="002060"/>
                </a:solidFill>
              </a:rPr>
              <a:t> </a:t>
            </a:r>
            <a:r>
              <a:rPr lang="cs-CZ" sz="2600" b="0" dirty="0" smtClean="0">
                <a:solidFill>
                  <a:srgbClr val="002060"/>
                </a:solidFill>
              </a:rPr>
              <a:t>reflux/opakované </a:t>
            </a:r>
            <a:r>
              <a:rPr lang="cs-CZ" sz="2600" b="0" dirty="0">
                <a:solidFill>
                  <a:srgbClr val="002060"/>
                </a:solidFill>
              </a:rPr>
              <a:t>aspirace</a:t>
            </a:r>
          </a:p>
          <a:p>
            <a:pPr marL="342900" indent="-342900" algn="l">
              <a:lnSpc>
                <a:spcPct val="150000"/>
              </a:lnSpc>
              <a:buFont typeface="Arial" panose="020B0604020202020204" pitchFamily="34" charset="0"/>
              <a:buChar char="•"/>
            </a:pPr>
            <a:r>
              <a:rPr lang="cs-CZ" sz="2600" b="0" dirty="0">
                <a:solidFill>
                  <a:srgbClr val="002060"/>
                </a:solidFill>
              </a:rPr>
              <a:t>Aspirace při poruchách polykání</a:t>
            </a:r>
          </a:p>
          <a:p>
            <a:pPr marL="342900" indent="-342900" algn="l">
              <a:lnSpc>
                <a:spcPct val="150000"/>
              </a:lnSpc>
              <a:buFont typeface="Arial" panose="020B0604020202020204" pitchFamily="34" charset="0"/>
              <a:buChar char="•"/>
            </a:pPr>
            <a:r>
              <a:rPr lang="cs-CZ" sz="2600" b="0" dirty="0">
                <a:solidFill>
                  <a:srgbClr val="002060"/>
                </a:solidFill>
              </a:rPr>
              <a:t>Cystická fibróza</a:t>
            </a:r>
          </a:p>
          <a:p>
            <a:pPr marL="342900" indent="-342900" algn="l">
              <a:lnSpc>
                <a:spcPct val="150000"/>
              </a:lnSpc>
              <a:buFont typeface="Arial" panose="020B0604020202020204" pitchFamily="34" charset="0"/>
              <a:buChar char="•"/>
            </a:pPr>
            <a:r>
              <a:rPr lang="cs-CZ" sz="2600" b="0" dirty="0">
                <a:solidFill>
                  <a:srgbClr val="002060"/>
                </a:solidFill>
              </a:rPr>
              <a:t>Ciliární dyskineze</a:t>
            </a:r>
          </a:p>
        </p:txBody>
      </p:sp>
      <p:sp>
        <p:nvSpPr>
          <p:cNvPr id="5" name="Obdélník 4"/>
          <p:cNvSpPr/>
          <p:nvPr/>
        </p:nvSpPr>
        <p:spPr>
          <a:xfrm>
            <a:off x="5739567" y="8012577"/>
            <a:ext cx="6502400" cy="830997"/>
          </a:xfrm>
          <a:prstGeom prst="rect">
            <a:avLst/>
          </a:prstGeom>
        </p:spPr>
        <p:txBody>
          <a:bodyPr>
            <a:spAutoFit/>
          </a:bodyPr>
          <a:lstStyle/>
          <a:p>
            <a:r>
              <a:rPr lang="cs-CZ" dirty="0">
                <a:solidFill>
                  <a:srgbClr val="002060"/>
                </a:solidFill>
              </a:rPr>
              <a:t>Relativně ČASNĚ a SPRÁVNĚ bronchoskopie</a:t>
            </a:r>
          </a:p>
        </p:txBody>
      </p:sp>
    </p:spTree>
    <p:extLst>
      <p:ext uri="{BB962C8B-B14F-4D97-AF65-F5344CB8AC3E}">
        <p14:creationId xmlns:p14="http://schemas.microsoft.com/office/powerpoint/2010/main" val="12863976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4800" dirty="0" smtClean="0">
                <a:solidFill>
                  <a:srgbClr val="002060"/>
                </a:solidFill>
              </a:rPr>
              <a:t>Diagnostický </a:t>
            </a:r>
            <a:r>
              <a:rPr lang="cs-CZ" sz="4800" dirty="0">
                <a:solidFill>
                  <a:srgbClr val="002060"/>
                </a:solidFill>
              </a:rPr>
              <a:t>postup u dítěte s obstrukcí</a:t>
            </a:r>
          </a:p>
        </p:txBody>
      </p:sp>
      <p:sp>
        <p:nvSpPr>
          <p:cNvPr id="4" name="Obdélník 3"/>
          <p:cNvSpPr/>
          <p:nvPr/>
        </p:nvSpPr>
        <p:spPr>
          <a:xfrm>
            <a:off x="952500" y="2336185"/>
            <a:ext cx="5418320" cy="4462760"/>
          </a:xfrm>
          <a:prstGeom prst="rect">
            <a:avLst/>
          </a:prstGeom>
        </p:spPr>
        <p:txBody>
          <a:bodyPr wrap="square">
            <a:spAutoFit/>
          </a:bodyPr>
          <a:lstStyle/>
          <a:p>
            <a:pPr algn="l"/>
            <a:r>
              <a:rPr lang="cs-CZ" sz="3200" dirty="0" smtClean="0">
                <a:solidFill>
                  <a:srgbClr val="002060"/>
                </a:solidFill>
              </a:rPr>
              <a:t>Základní vyšetření: </a:t>
            </a:r>
          </a:p>
          <a:p>
            <a:pPr marL="342900" indent="-342900" algn="l">
              <a:lnSpc>
                <a:spcPct val="150000"/>
              </a:lnSpc>
              <a:buFont typeface="Arial" panose="020B0604020202020204" pitchFamily="34" charset="0"/>
              <a:buChar char="•"/>
            </a:pPr>
            <a:r>
              <a:rPr lang="cs-CZ" sz="2000" b="0" dirty="0" smtClean="0">
                <a:solidFill>
                  <a:srgbClr val="002060"/>
                </a:solidFill>
              </a:rPr>
              <a:t>Anamnéza osobní i rodinná</a:t>
            </a:r>
          </a:p>
          <a:p>
            <a:pPr marL="342900" indent="-342900" algn="l">
              <a:lnSpc>
                <a:spcPct val="150000"/>
              </a:lnSpc>
              <a:buFont typeface="Arial" panose="020B0604020202020204" pitchFamily="34" charset="0"/>
              <a:buChar char="•"/>
            </a:pPr>
            <a:r>
              <a:rPr lang="cs-CZ" sz="2000" b="0" dirty="0" smtClean="0">
                <a:solidFill>
                  <a:srgbClr val="002060"/>
                </a:solidFill>
              </a:rPr>
              <a:t>Analýza zvukových projevů</a:t>
            </a:r>
          </a:p>
          <a:p>
            <a:pPr marL="342900" indent="-342900" algn="l">
              <a:lnSpc>
                <a:spcPct val="150000"/>
              </a:lnSpc>
              <a:buFont typeface="Arial" panose="020B0604020202020204" pitchFamily="34" charset="0"/>
              <a:buChar char="•"/>
            </a:pPr>
            <a:r>
              <a:rPr lang="cs-CZ" sz="2000" b="0" dirty="0" smtClean="0">
                <a:solidFill>
                  <a:srgbClr val="002060"/>
                </a:solidFill>
              </a:rPr>
              <a:t>Fyzikální vyšetření</a:t>
            </a:r>
          </a:p>
          <a:p>
            <a:pPr marL="342900" indent="-342900" algn="l">
              <a:lnSpc>
                <a:spcPct val="150000"/>
              </a:lnSpc>
              <a:buFont typeface="Arial" panose="020B0604020202020204" pitchFamily="34" charset="0"/>
              <a:buChar char="•"/>
            </a:pPr>
            <a:r>
              <a:rPr lang="cs-CZ" sz="2000" b="0" dirty="0" smtClean="0">
                <a:solidFill>
                  <a:srgbClr val="002060"/>
                </a:solidFill>
              </a:rPr>
              <a:t>Skiagram hrudníku</a:t>
            </a:r>
          </a:p>
          <a:p>
            <a:pPr marL="342900" indent="-342900" algn="l">
              <a:lnSpc>
                <a:spcPct val="150000"/>
              </a:lnSpc>
              <a:buFont typeface="Arial" panose="020B0604020202020204" pitchFamily="34" charset="0"/>
              <a:buChar char="•"/>
            </a:pPr>
            <a:r>
              <a:rPr lang="cs-CZ" sz="2000" b="0" dirty="0" smtClean="0">
                <a:solidFill>
                  <a:srgbClr val="002060"/>
                </a:solidFill>
              </a:rPr>
              <a:t>Funkční vyšetření plic (asi od tří let věku) - test reverzibility</a:t>
            </a:r>
          </a:p>
          <a:p>
            <a:pPr lvl="1" algn="l"/>
            <a:endParaRPr lang="cs-CZ" b="0" dirty="0" smtClean="0">
              <a:solidFill>
                <a:srgbClr val="002060"/>
              </a:solidFill>
            </a:endParaRPr>
          </a:p>
          <a:p>
            <a:pPr algn="l"/>
            <a:endParaRPr lang="cs-CZ" b="0" dirty="0" smtClean="0">
              <a:solidFill>
                <a:srgbClr val="002060"/>
              </a:solidFill>
            </a:endParaRPr>
          </a:p>
          <a:p>
            <a:pPr algn="l"/>
            <a:endParaRPr lang="cs-CZ" b="0" dirty="0">
              <a:solidFill>
                <a:srgbClr val="002060"/>
              </a:solidFill>
            </a:endParaRPr>
          </a:p>
        </p:txBody>
      </p:sp>
      <p:pic>
        <p:nvPicPr>
          <p:cNvPr id="6" name="Obrázek 5"/>
          <p:cNvPicPr>
            <a:picLocks noChangeAspect="1"/>
          </p:cNvPicPr>
          <p:nvPr/>
        </p:nvPicPr>
        <p:blipFill>
          <a:blip r:embed="rId2"/>
          <a:stretch>
            <a:fillRect/>
          </a:stretch>
        </p:blipFill>
        <p:spPr>
          <a:xfrm>
            <a:off x="1687018" y="5813903"/>
            <a:ext cx="3538951" cy="2613988"/>
          </a:xfrm>
          <a:prstGeom prst="rect">
            <a:avLst/>
          </a:prstGeom>
        </p:spPr>
      </p:pic>
      <p:sp>
        <p:nvSpPr>
          <p:cNvPr id="3" name="Obdélník 2"/>
          <p:cNvSpPr/>
          <p:nvPr/>
        </p:nvSpPr>
        <p:spPr>
          <a:xfrm>
            <a:off x="7103673" y="3641788"/>
            <a:ext cx="6502400" cy="5078313"/>
          </a:xfrm>
          <a:prstGeom prst="rect">
            <a:avLst/>
          </a:prstGeom>
        </p:spPr>
        <p:txBody>
          <a:bodyPr>
            <a:spAutoFit/>
          </a:bodyPr>
          <a:lstStyle/>
          <a:p>
            <a:pPr algn="l">
              <a:lnSpc>
                <a:spcPct val="150000"/>
              </a:lnSpc>
            </a:pPr>
            <a:r>
              <a:rPr lang="cs-CZ" b="0" dirty="0">
                <a:solidFill>
                  <a:srgbClr val="002060"/>
                </a:solidFill>
              </a:rPr>
              <a:t>Kardiologické vyšetření</a:t>
            </a:r>
          </a:p>
          <a:p>
            <a:pPr algn="l">
              <a:lnSpc>
                <a:spcPct val="150000"/>
              </a:lnSpc>
            </a:pPr>
            <a:r>
              <a:rPr lang="cs-CZ" b="0" dirty="0">
                <a:solidFill>
                  <a:srgbClr val="002060"/>
                </a:solidFill>
              </a:rPr>
              <a:t>Zátěžový test</a:t>
            </a:r>
          </a:p>
          <a:p>
            <a:pPr algn="l">
              <a:lnSpc>
                <a:spcPct val="150000"/>
              </a:lnSpc>
            </a:pPr>
            <a:r>
              <a:rPr lang="cs-CZ" b="0" dirty="0">
                <a:solidFill>
                  <a:srgbClr val="002060"/>
                </a:solidFill>
              </a:rPr>
              <a:t>Komorbidity</a:t>
            </a:r>
          </a:p>
          <a:p>
            <a:pPr algn="l">
              <a:lnSpc>
                <a:spcPct val="150000"/>
              </a:lnSpc>
            </a:pPr>
            <a:r>
              <a:rPr lang="cs-CZ" b="0" dirty="0">
                <a:solidFill>
                  <a:srgbClr val="002060"/>
                </a:solidFill>
              </a:rPr>
              <a:t>Chloridy v potu (cystická fibróza)</a:t>
            </a:r>
          </a:p>
          <a:p>
            <a:pPr algn="l">
              <a:lnSpc>
                <a:spcPct val="150000"/>
              </a:lnSpc>
            </a:pPr>
            <a:r>
              <a:rPr lang="cs-CZ" b="0" dirty="0">
                <a:solidFill>
                  <a:srgbClr val="002060"/>
                </a:solidFill>
              </a:rPr>
              <a:t>Imunologické a alergologické vyšetření</a:t>
            </a:r>
          </a:p>
          <a:p>
            <a:pPr algn="l">
              <a:lnSpc>
                <a:spcPct val="150000"/>
              </a:lnSpc>
            </a:pPr>
            <a:r>
              <a:rPr lang="cs-CZ" b="0" dirty="0" err="1">
                <a:solidFill>
                  <a:srgbClr val="002060"/>
                </a:solidFill>
              </a:rPr>
              <a:t>nNO</a:t>
            </a:r>
            <a:r>
              <a:rPr lang="cs-CZ" b="0" dirty="0">
                <a:solidFill>
                  <a:srgbClr val="002060"/>
                </a:solidFill>
              </a:rPr>
              <a:t>, vysokorychlostní </a:t>
            </a:r>
            <a:r>
              <a:rPr lang="cs-CZ" b="0" dirty="0" err="1">
                <a:solidFill>
                  <a:srgbClr val="002060"/>
                </a:solidFill>
              </a:rPr>
              <a:t>videomikroskopie</a:t>
            </a:r>
            <a:r>
              <a:rPr lang="cs-CZ" b="0" dirty="0">
                <a:solidFill>
                  <a:srgbClr val="002060"/>
                </a:solidFill>
              </a:rPr>
              <a:t> (ciliární dyskineze)</a:t>
            </a:r>
          </a:p>
          <a:p>
            <a:pPr algn="l">
              <a:lnSpc>
                <a:spcPct val="150000"/>
              </a:lnSpc>
            </a:pPr>
            <a:r>
              <a:rPr lang="cs-CZ" b="0" dirty="0">
                <a:solidFill>
                  <a:srgbClr val="002060"/>
                </a:solidFill>
              </a:rPr>
              <a:t>Bronchoskopie</a:t>
            </a:r>
          </a:p>
          <a:p>
            <a:pPr algn="l">
              <a:lnSpc>
                <a:spcPct val="150000"/>
              </a:lnSpc>
            </a:pPr>
            <a:r>
              <a:rPr lang="cs-CZ" b="0" dirty="0">
                <a:solidFill>
                  <a:srgbClr val="002060"/>
                </a:solidFill>
              </a:rPr>
              <a:t>Terapeutický test</a:t>
            </a:r>
          </a:p>
        </p:txBody>
      </p:sp>
    </p:spTree>
    <p:extLst>
      <p:ext uri="{BB962C8B-B14F-4D97-AF65-F5344CB8AC3E}">
        <p14:creationId xmlns:p14="http://schemas.microsoft.com/office/powerpoint/2010/main" val="378966652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6000" dirty="0">
                <a:solidFill>
                  <a:srgbClr val="002060"/>
                </a:solidFill>
              </a:rPr>
              <a:t>Alergologické </a:t>
            </a:r>
            <a:r>
              <a:rPr lang="cs-CZ" sz="6000" dirty="0" smtClean="0">
                <a:solidFill>
                  <a:srgbClr val="002060"/>
                </a:solidFill>
              </a:rPr>
              <a:t>vyšetření</a:t>
            </a:r>
            <a:endParaRPr lang="cs-CZ" sz="6000" dirty="0">
              <a:solidFill>
                <a:srgbClr val="002060"/>
              </a:solidFill>
            </a:endParaRPr>
          </a:p>
        </p:txBody>
      </p:sp>
      <p:sp>
        <p:nvSpPr>
          <p:cNvPr id="3" name="Zástupný symbol pro text 2"/>
          <p:cNvSpPr>
            <a:spLocks noGrp="1"/>
          </p:cNvSpPr>
          <p:nvPr>
            <p:ph type="body" sz="half" idx="1"/>
          </p:nvPr>
        </p:nvSpPr>
        <p:spPr>
          <a:xfrm>
            <a:off x="1522126" y="2413000"/>
            <a:ext cx="5334000" cy="5818682"/>
          </a:xfrm>
        </p:spPr>
        <p:txBody>
          <a:bodyPr>
            <a:normAutofit fontScale="92500" lnSpcReduction="10000"/>
          </a:bodyPr>
          <a:lstStyle/>
          <a:p>
            <a:pPr marL="0" indent="0">
              <a:buNone/>
            </a:pPr>
            <a:r>
              <a:rPr lang="cs-CZ" dirty="0" smtClean="0">
                <a:solidFill>
                  <a:srgbClr val="002060"/>
                </a:solidFill>
              </a:rPr>
              <a:t>Anamnéza</a:t>
            </a:r>
            <a:endParaRPr lang="cs-CZ" dirty="0">
              <a:solidFill>
                <a:srgbClr val="002060"/>
              </a:solidFill>
            </a:endParaRPr>
          </a:p>
          <a:p>
            <a:pPr marL="0" indent="0">
              <a:buNone/>
            </a:pPr>
            <a:r>
              <a:rPr lang="cs-CZ" dirty="0">
                <a:solidFill>
                  <a:srgbClr val="002060"/>
                </a:solidFill>
              </a:rPr>
              <a:t>Základní imunologické vyšetření</a:t>
            </a:r>
          </a:p>
          <a:p>
            <a:pPr marL="0" indent="0">
              <a:buNone/>
            </a:pPr>
            <a:r>
              <a:rPr lang="cs-CZ" dirty="0">
                <a:solidFill>
                  <a:srgbClr val="002060"/>
                </a:solidFill>
              </a:rPr>
              <a:t>Zhodnocení </a:t>
            </a:r>
            <a:r>
              <a:rPr lang="cs-CZ" dirty="0" smtClean="0">
                <a:solidFill>
                  <a:srgbClr val="002060"/>
                </a:solidFill>
              </a:rPr>
              <a:t>senzibilizace</a:t>
            </a:r>
          </a:p>
          <a:p>
            <a:r>
              <a:rPr lang="cs-CZ" dirty="0" smtClean="0">
                <a:solidFill>
                  <a:srgbClr val="002060"/>
                </a:solidFill>
              </a:rPr>
              <a:t>kožní </a:t>
            </a:r>
            <a:r>
              <a:rPr lang="cs-CZ" dirty="0">
                <a:solidFill>
                  <a:srgbClr val="002060"/>
                </a:solidFill>
              </a:rPr>
              <a:t>testy </a:t>
            </a:r>
          </a:p>
          <a:p>
            <a:r>
              <a:rPr lang="cs-CZ" dirty="0" err="1">
                <a:solidFill>
                  <a:srgbClr val="002060"/>
                </a:solidFill>
              </a:rPr>
              <a:t>IgE</a:t>
            </a:r>
            <a:endParaRPr lang="cs-CZ" dirty="0">
              <a:solidFill>
                <a:srgbClr val="002060"/>
              </a:solidFill>
            </a:endParaRPr>
          </a:p>
          <a:p>
            <a:r>
              <a:rPr lang="cs-CZ" dirty="0">
                <a:solidFill>
                  <a:srgbClr val="002060"/>
                </a:solidFill>
              </a:rPr>
              <a:t>specifické </a:t>
            </a:r>
            <a:r>
              <a:rPr lang="cs-CZ" dirty="0" err="1" smtClean="0">
                <a:solidFill>
                  <a:srgbClr val="002060"/>
                </a:solidFill>
              </a:rPr>
              <a:t>IgE</a:t>
            </a:r>
            <a:r>
              <a:rPr lang="cs-CZ" dirty="0" smtClean="0">
                <a:solidFill>
                  <a:srgbClr val="002060"/>
                </a:solidFill>
              </a:rPr>
              <a:t> (komponenty</a:t>
            </a:r>
            <a:r>
              <a:rPr lang="cs-CZ" dirty="0">
                <a:solidFill>
                  <a:srgbClr val="002060"/>
                </a:solidFill>
              </a:rPr>
              <a:t>)</a:t>
            </a:r>
          </a:p>
          <a:p>
            <a:pPr marL="0" indent="0">
              <a:buNone/>
            </a:pPr>
            <a:r>
              <a:rPr lang="cs-CZ" dirty="0" smtClean="0">
                <a:solidFill>
                  <a:srgbClr val="002060"/>
                </a:solidFill>
              </a:rPr>
              <a:t>&gt;&gt;&gt; </a:t>
            </a:r>
            <a:r>
              <a:rPr lang="cs-CZ" dirty="0">
                <a:solidFill>
                  <a:srgbClr val="002060"/>
                </a:solidFill>
              </a:rPr>
              <a:t>Úprava prostředí</a:t>
            </a:r>
          </a:p>
          <a:p>
            <a:pPr marL="0" indent="0">
              <a:buNone/>
            </a:pPr>
            <a:r>
              <a:rPr lang="cs-CZ" dirty="0">
                <a:solidFill>
                  <a:srgbClr val="002060"/>
                </a:solidFill>
              </a:rPr>
              <a:t>&gt;&gt;&gt; Alergenová imunoterapie</a:t>
            </a:r>
          </a:p>
        </p:txBody>
      </p:sp>
      <p:pic>
        <p:nvPicPr>
          <p:cNvPr id="4" name="Obrázek 3"/>
          <p:cNvPicPr>
            <a:picLocks noChangeAspect="1"/>
          </p:cNvPicPr>
          <p:nvPr/>
        </p:nvPicPr>
        <p:blipFill>
          <a:blip r:embed="rId2"/>
          <a:stretch>
            <a:fillRect/>
          </a:stretch>
        </p:blipFill>
        <p:spPr>
          <a:xfrm>
            <a:off x="7437336" y="2413000"/>
            <a:ext cx="4033753" cy="2893518"/>
          </a:xfrm>
          <a:prstGeom prst="rect">
            <a:avLst/>
          </a:prstGeom>
        </p:spPr>
      </p:pic>
      <p:pic>
        <p:nvPicPr>
          <p:cNvPr id="5" name="Obrázek 4"/>
          <p:cNvPicPr>
            <a:picLocks noChangeAspect="1"/>
          </p:cNvPicPr>
          <p:nvPr/>
        </p:nvPicPr>
        <p:blipFill>
          <a:blip r:embed="rId3"/>
          <a:stretch>
            <a:fillRect/>
          </a:stretch>
        </p:blipFill>
        <p:spPr>
          <a:xfrm>
            <a:off x="7437336" y="5515130"/>
            <a:ext cx="4033753" cy="2884815"/>
          </a:xfrm>
          <a:prstGeom prst="rect">
            <a:avLst/>
          </a:prstGeom>
        </p:spPr>
      </p:pic>
    </p:spTree>
    <p:extLst>
      <p:ext uri="{BB962C8B-B14F-4D97-AF65-F5344CB8AC3E}">
        <p14:creationId xmlns:p14="http://schemas.microsoft.com/office/powerpoint/2010/main" val="76514634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pl-PL" sz="4800" b="1" dirty="0">
                <a:solidFill>
                  <a:srgbClr val="002060"/>
                </a:solidFill>
              </a:rPr>
              <a:t>Cílem je astma pod dobrou </a:t>
            </a:r>
            <a:r>
              <a:rPr lang="pl-PL" sz="4800" b="1" dirty="0" smtClean="0">
                <a:solidFill>
                  <a:srgbClr val="002060"/>
                </a:solidFill>
              </a:rPr>
              <a:t>kontrolou</a:t>
            </a:r>
            <a:endParaRPr lang="cs-CZ" sz="4800" b="1" dirty="0">
              <a:solidFill>
                <a:srgbClr val="002060"/>
              </a:solidFill>
            </a:endParaRPr>
          </a:p>
        </p:txBody>
      </p:sp>
      <p:sp>
        <p:nvSpPr>
          <p:cNvPr id="3" name="Zástupný symbol pro text 2"/>
          <p:cNvSpPr>
            <a:spLocks noGrp="1"/>
          </p:cNvSpPr>
          <p:nvPr>
            <p:ph type="body" sz="half" idx="1"/>
          </p:nvPr>
        </p:nvSpPr>
        <p:spPr>
          <a:xfrm>
            <a:off x="0" y="2053652"/>
            <a:ext cx="6872366" cy="4052341"/>
          </a:xfrm>
        </p:spPr>
        <p:txBody>
          <a:bodyPr>
            <a:normAutofit/>
          </a:bodyPr>
          <a:lstStyle/>
          <a:p>
            <a:pPr marL="0" indent="0">
              <a:buNone/>
            </a:pPr>
            <a:r>
              <a:rPr lang="cs-CZ" sz="3200" b="1" dirty="0" smtClean="0">
                <a:solidFill>
                  <a:srgbClr val="002060"/>
                </a:solidFill>
              </a:rPr>
              <a:t>Podle </a:t>
            </a:r>
            <a:r>
              <a:rPr lang="cs-CZ" sz="3200" b="1" dirty="0">
                <a:solidFill>
                  <a:srgbClr val="002060"/>
                </a:solidFill>
              </a:rPr>
              <a:t>GINA</a:t>
            </a:r>
          </a:p>
          <a:p>
            <a:pPr lvl="1"/>
            <a:r>
              <a:rPr lang="cs-CZ" sz="2400" dirty="0">
                <a:solidFill>
                  <a:schemeClr val="accent3">
                    <a:lumMod val="75000"/>
                  </a:schemeClr>
                </a:solidFill>
              </a:rPr>
              <a:t>astma pod úplnou kontrolou</a:t>
            </a:r>
          </a:p>
          <a:p>
            <a:pPr lvl="1"/>
            <a:r>
              <a:rPr lang="cs-CZ" sz="2400" dirty="0">
                <a:solidFill>
                  <a:srgbClr val="FF9900"/>
                </a:solidFill>
              </a:rPr>
              <a:t>astma pod částečnou kontrolou</a:t>
            </a:r>
          </a:p>
          <a:p>
            <a:pPr lvl="1"/>
            <a:r>
              <a:rPr lang="cs-CZ" sz="2400" dirty="0">
                <a:solidFill>
                  <a:schemeClr val="accent5">
                    <a:lumMod val="75000"/>
                  </a:schemeClr>
                </a:solidFill>
              </a:rPr>
              <a:t>astma pod nedostatečnou </a:t>
            </a:r>
            <a:r>
              <a:rPr lang="cs-CZ" sz="2400" dirty="0" smtClean="0">
                <a:solidFill>
                  <a:schemeClr val="accent5">
                    <a:lumMod val="75000"/>
                  </a:schemeClr>
                </a:solidFill>
              </a:rPr>
              <a:t>kontrolou</a:t>
            </a:r>
            <a:endParaRPr lang="cs-CZ" sz="2400" dirty="0">
              <a:solidFill>
                <a:schemeClr val="accent5">
                  <a:lumMod val="75000"/>
                </a:schemeClr>
              </a:solidFill>
            </a:endParaRPr>
          </a:p>
        </p:txBody>
      </p:sp>
      <p:sp>
        <p:nvSpPr>
          <p:cNvPr id="4" name="Obdélník 3"/>
          <p:cNvSpPr/>
          <p:nvPr/>
        </p:nvSpPr>
        <p:spPr>
          <a:xfrm>
            <a:off x="6211133" y="2533337"/>
            <a:ext cx="6502400" cy="5632311"/>
          </a:xfrm>
          <a:prstGeom prst="rect">
            <a:avLst/>
          </a:prstGeom>
          <a:solidFill>
            <a:srgbClr val="002060"/>
          </a:solidFill>
        </p:spPr>
        <p:txBody>
          <a:bodyPr>
            <a:spAutoFit/>
          </a:bodyPr>
          <a:lstStyle/>
          <a:p>
            <a:pPr>
              <a:lnSpc>
                <a:spcPct val="150000"/>
              </a:lnSpc>
            </a:pPr>
            <a:endParaRPr lang="cs-CZ" dirty="0">
              <a:solidFill>
                <a:schemeClr val="bg1"/>
              </a:solidFill>
            </a:endParaRPr>
          </a:p>
          <a:p>
            <a:pPr>
              <a:lnSpc>
                <a:spcPct val="150000"/>
              </a:lnSpc>
            </a:pPr>
            <a:r>
              <a:rPr lang="cs-CZ" dirty="0" smtClean="0">
                <a:solidFill>
                  <a:schemeClr val="bg1"/>
                </a:solidFill>
              </a:rPr>
              <a:t>Denní příznaky </a:t>
            </a:r>
            <a:r>
              <a:rPr lang="cs-CZ" dirty="0">
                <a:solidFill>
                  <a:schemeClr val="bg1"/>
                </a:solidFill>
              </a:rPr>
              <a:t>maximálně 2x </a:t>
            </a:r>
            <a:r>
              <a:rPr lang="cs-CZ" dirty="0" smtClean="0">
                <a:solidFill>
                  <a:schemeClr val="bg1"/>
                </a:solidFill>
              </a:rPr>
              <a:t>týdně</a:t>
            </a:r>
            <a:endParaRPr lang="cs-CZ" dirty="0">
              <a:solidFill>
                <a:schemeClr val="bg1"/>
              </a:solidFill>
            </a:endParaRPr>
          </a:p>
          <a:p>
            <a:pPr>
              <a:lnSpc>
                <a:spcPct val="150000"/>
              </a:lnSpc>
            </a:pPr>
            <a:r>
              <a:rPr lang="cs-CZ" dirty="0">
                <a:solidFill>
                  <a:schemeClr val="bg1"/>
                </a:solidFill>
              </a:rPr>
              <a:t>záchranná medikace maximálně 2x týdně</a:t>
            </a:r>
          </a:p>
          <a:p>
            <a:pPr>
              <a:lnSpc>
                <a:spcPct val="150000"/>
              </a:lnSpc>
            </a:pPr>
            <a:r>
              <a:rPr lang="cs-CZ" dirty="0">
                <a:solidFill>
                  <a:schemeClr val="bg1"/>
                </a:solidFill>
              </a:rPr>
              <a:t>noční příznaky max. 1x za měsíc</a:t>
            </a:r>
          </a:p>
          <a:p>
            <a:pPr>
              <a:lnSpc>
                <a:spcPct val="150000"/>
              </a:lnSpc>
            </a:pPr>
            <a:r>
              <a:rPr lang="cs-CZ" dirty="0" smtClean="0">
                <a:solidFill>
                  <a:schemeClr val="bg1"/>
                </a:solidFill>
              </a:rPr>
              <a:t>žádné </a:t>
            </a:r>
            <a:r>
              <a:rPr lang="cs-CZ" dirty="0">
                <a:solidFill>
                  <a:schemeClr val="bg1"/>
                </a:solidFill>
              </a:rPr>
              <a:t>omezení fyzické aktivity</a:t>
            </a:r>
          </a:p>
          <a:p>
            <a:pPr>
              <a:lnSpc>
                <a:spcPct val="150000"/>
              </a:lnSpc>
            </a:pPr>
            <a:r>
              <a:rPr lang="cs-CZ" dirty="0" smtClean="0">
                <a:solidFill>
                  <a:schemeClr val="bg1"/>
                </a:solidFill>
              </a:rPr>
              <a:t>normální </a:t>
            </a:r>
            <a:r>
              <a:rPr lang="cs-CZ" dirty="0">
                <a:solidFill>
                  <a:schemeClr val="bg1"/>
                </a:solidFill>
              </a:rPr>
              <a:t>plicní </a:t>
            </a:r>
            <a:r>
              <a:rPr lang="cs-CZ" dirty="0" smtClean="0">
                <a:solidFill>
                  <a:schemeClr val="bg1"/>
                </a:solidFill>
              </a:rPr>
              <a:t>funkce (FEV1, PEF nad 80%)</a:t>
            </a:r>
            <a:endParaRPr lang="cs-CZ" dirty="0">
              <a:solidFill>
                <a:schemeClr val="bg1"/>
              </a:solidFill>
            </a:endParaRPr>
          </a:p>
          <a:p>
            <a:pPr>
              <a:lnSpc>
                <a:spcPct val="150000"/>
              </a:lnSpc>
            </a:pPr>
            <a:r>
              <a:rPr lang="cs-CZ" dirty="0">
                <a:solidFill>
                  <a:schemeClr val="bg1"/>
                </a:solidFill>
              </a:rPr>
              <a:t>maximálně 1 exacerbace za poslední rok</a:t>
            </a:r>
          </a:p>
          <a:p>
            <a:pPr>
              <a:lnSpc>
                <a:spcPct val="150000"/>
              </a:lnSpc>
            </a:pPr>
            <a:r>
              <a:rPr lang="cs-CZ" dirty="0">
                <a:solidFill>
                  <a:schemeClr val="bg1"/>
                </a:solidFill>
              </a:rPr>
              <a:t>zhodnocení budoucího rizika</a:t>
            </a:r>
          </a:p>
          <a:p>
            <a:pPr>
              <a:lnSpc>
                <a:spcPct val="150000"/>
              </a:lnSpc>
            </a:pPr>
            <a:endParaRPr lang="cs-CZ" dirty="0">
              <a:solidFill>
                <a:schemeClr val="bg1"/>
              </a:solidFill>
            </a:endParaRPr>
          </a:p>
        </p:txBody>
      </p:sp>
      <p:sp>
        <p:nvSpPr>
          <p:cNvPr id="5" name="Obdélník 4"/>
          <p:cNvSpPr/>
          <p:nvPr/>
        </p:nvSpPr>
        <p:spPr>
          <a:xfrm>
            <a:off x="7828460" y="7843234"/>
            <a:ext cx="4988130" cy="1261884"/>
          </a:xfrm>
          <a:prstGeom prst="rect">
            <a:avLst/>
          </a:prstGeom>
        </p:spPr>
        <p:txBody>
          <a:bodyPr wrap="square">
            <a:spAutoFit/>
          </a:bodyPr>
          <a:lstStyle/>
          <a:p>
            <a:pPr algn="l"/>
            <a:endParaRPr lang="cs-CZ" sz="1400" dirty="0">
              <a:solidFill>
                <a:schemeClr val="accent5">
                  <a:lumMod val="50000"/>
                </a:schemeClr>
              </a:solidFill>
              <a:latin typeface="Calibri" panose="020F0502020204030204" pitchFamily="34" charset="0"/>
            </a:endParaRPr>
          </a:p>
          <a:p>
            <a:endParaRPr lang="cs-CZ" sz="1400" dirty="0">
              <a:solidFill>
                <a:schemeClr val="accent5">
                  <a:lumMod val="50000"/>
                </a:schemeClr>
              </a:solidFill>
              <a:latin typeface="Calibri" panose="020F0502020204030204" pitchFamily="34" charset="0"/>
            </a:endParaRPr>
          </a:p>
          <a:p>
            <a:pPr algn="l"/>
            <a:r>
              <a:rPr lang="cs-CZ" dirty="0">
                <a:solidFill>
                  <a:schemeClr val="accent5">
                    <a:lumMod val="50000"/>
                  </a:schemeClr>
                </a:solidFill>
                <a:latin typeface="Calibri" panose="020F0502020204030204" pitchFamily="34" charset="0"/>
              </a:rPr>
              <a:t>Minimalizace vedlejších účinků léčby.</a:t>
            </a:r>
          </a:p>
          <a:p>
            <a:pPr algn="l"/>
            <a:endParaRPr lang="cs-CZ" dirty="0">
              <a:solidFill>
                <a:schemeClr val="accent5">
                  <a:lumMod val="50000"/>
                </a:schemeClr>
              </a:solidFill>
              <a:latin typeface="Calibri" panose="020F0502020204030204" pitchFamily="34" charset="0"/>
            </a:endParaRPr>
          </a:p>
        </p:txBody>
      </p:sp>
    </p:spTree>
    <p:extLst>
      <p:ext uri="{BB962C8B-B14F-4D97-AF65-F5344CB8AC3E}">
        <p14:creationId xmlns:p14="http://schemas.microsoft.com/office/powerpoint/2010/main" val="84147927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5400" b="1" dirty="0" smtClean="0">
                <a:solidFill>
                  <a:srgbClr val="002060"/>
                </a:solidFill>
              </a:rPr>
              <a:t>Režimová </a:t>
            </a:r>
            <a:r>
              <a:rPr lang="cs-CZ" sz="5400" b="1" dirty="0">
                <a:solidFill>
                  <a:srgbClr val="002060"/>
                </a:solidFill>
              </a:rPr>
              <a:t>opatření </a:t>
            </a:r>
            <a:endParaRPr lang="cs-CZ" sz="5400" dirty="0">
              <a:solidFill>
                <a:srgbClr val="002060"/>
              </a:solidFill>
            </a:endParaRPr>
          </a:p>
        </p:txBody>
      </p:sp>
      <p:sp>
        <p:nvSpPr>
          <p:cNvPr id="3" name="Zástupný symbol pro text 2"/>
          <p:cNvSpPr>
            <a:spLocks noGrp="1"/>
          </p:cNvSpPr>
          <p:nvPr>
            <p:ph type="body" sz="half" idx="1"/>
          </p:nvPr>
        </p:nvSpPr>
        <p:spPr>
          <a:xfrm>
            <a:off x="952500" y="2590800"/>
            <a:ext cx="10982826" cy="6286500"/>
          </a:xfrm>
        </p:spPr>
        <p:txBody>
          <a:bodyPr>
            <a:normAutofit lnSpcReduction="10000"/>
          </a:bodyPr>
          <a:lstStyle/>
          <a:p>
            <a:endParaRPr lang="cs-CZ" dirty="0">
              <a:solidFill>
                <a:srgbClr val="002060"/>
              </a:solidFill>
            </a:endParaRPr>
          </a:p>
          <a:p>
            <a:endParaRPr lang="cs-CZ" dirty="0">
              <a:solidFill>
                <a:srgbClr val="002060"/>
              </a:solidFill>
            </a:endParaRPr>
          </a:p>
          <a:p>
            <a:r>
              <a:rPr lang="cs-CZ" dirty="0" smtClean="0">
                <a:solidFill>
                  <a:srgbClr val="002060"/>
                </a:solidFill>
              </a:rPr>
              <a:t>odstranění </a:t>
            </a:r>
            <a:r>
              <a:rPr lang="cs-CZ" dirty="0">
                <a:solidFill>
                  <a:srgbClr val="002060"/>
                </a:solidFill>
              </a:rPr>
              <a:t>/ omezení alergenů </a:t>
            </a:r>
            <a:r>
              <a:rPr lang="cs-CZ" dirty="0" smtClean="0">
                <a:solidFill>
                  <a:srgbClr val="002060"/>
                </a:solidFill>
              </a:rPr>
              <a:t>- </a:t>
            </a:r>
            <a:r>
              <a:rPr lang="cs-CZ" sz="2400" dirty="0" smtClean="0">
                <a:solidFill>
                  <a:srgbClr val="002060"/>
                </a:solidFill>
              </a:rPr>
              <a:t>u </a:t>
            </a:r>
            <a:r>
              <a:rPr lang="cs-CZ" sz="2400" dirty="0">
                <a:solidFill>
                  <a:srgbClr val="002060"/>
                </a:solidFill>
              </a:rPr>
              <a:t>roztočové </a:t>
            </a:r>
            <a:r>
              <a:rPr lang="cs-CZ" sz="2400" dirty="0" smtClean="0">
                <a:solidFill>
                  <a:srgbClr val="002060"/>
                </a:solidFill>
              </a:rPr>
              <a:t>alergie, zvířata</a:t>
            </a:r>
          </a:p>
          <a:p>
            <a:r>
              <a:rPr lang="cs-CZ" dirty="0" smtClean="0">
                <a:solidFill>
                  <a:srgbClr val="002060"/>
                </a:solidFill>
              </a:rPr>
              <a:t>naopak </a:t>
            </a:r>
            <a:r>
              <a:rPr lang="cs-CZ" dirty="0">
                <a:solidFill>
                  <a:srgbClr val="002060"/>
                </a:solidFill>
              </a:rPr>
              <a:t>vysoušeče, větrání, </a:t>
            </a:r>
            <a:r>
              <a:rPr lang="cs-CZ" dirty="0" smtClean="0">
                <a:solidFill>
                  <a:srgbClr val="002060"/>
                </a:solidFill>
              </a:rPr>
              <a:t>relativní </a:t>
            </a:r>
            <a:r>
              <a:rPr lang="cs-CZ" dirty="0">
                <a:solidFill>
                  <a:srgbClr val="002060"/>
                </a:solidFill>
              </a:rPr>
              <a:t>vlhkost do 50 %</a:t>
            </a:r>
          </a:p>
          <a:p>
            <a:r>
              <a:rPr lang="cs-CZ" dirty="0" smtClean="0">
                <a:solidFill>
                  <a:srgbClr val="002060"/>
                </a:solidFill>
              </a:rPr>
              <a:t>odstranění </a:t>
            </a:r>
            <a:r>
              <a:rPr lang="cs-CZ" dirty="0">
                <a:solidFill>
                  <a:srgbClr val="002060"/>
                </a:solidFill>
              </a:rPr>
              <a:t>spouštěčů </a:t>
            </a:r>
            <a:r>
              <a:rPr lang="cs-CZ" dirty="0" smtClean="0">
                <a:solidFill>
                  <a:srgbClr val="002060"/>
                </a:solidFill>
              </a:rPr>
              <a:t>– kromě </a:t>
            </a:r>
            <a:r>
              <a:rPr lang="cs-CZ" dirty="0">
                <a:solidFill>
                  <a:srgbClr val="002060"/>
                </a:solidFill>
              </a:rPr>
              <a:t>pohybu!</a:t>
            </a:r>
          </a:p>
          <a:p>
            <a:r>
              <a:rPr lang="cs-CZ" dirty="0">
                <a:solidFill>
                  <a:srgbClr val="002060"/>
                </a:solidFill>
              </a:rPr>
              <a:t>zákaz kouření v bytě</a:t>
            </a:r>
          </a:p>
          <a:p>
            <a:r>
              <a:rPr lang="cs-CZ" dirty="0">
                <a:solidFill>
                  <a:srgbClr val="002060"/>
                </a:solidFill>
              </a:rPr>
              <a:t>vyvážená dieta </a:t>
            </a:r>
            <a:r>
              <a:rPr lang="cs-CZ" dirty="0" smtClean="0">
                <a:solidFill>
                  <a:srgbClr val="002060"/>
                </a:solidFill>
              </a:rPr>
              <a:t>– k </a:t>
            </a:r>
            <a:r>
              <a:rPr lang="cs-CZ" dirty="0">
                <a:solidFill>
                  <a:srgbClr val="002060"/>
                </a:solidFill>
              </a:rPr>
              <a:t>prevenci a léčbě obezity</a:t>
            </a:r>
          </a:p>
          <a:p>
            <a:r>
              <a:rPr lang="cs-CZ" dirty="0">
                <a:solidFill>
                  <a:srgbClr val="002060"/>
                </a:solidFill>
              </a:rPr>
              <a:t>zdravý životní styl</a:t>
            </a:r>
          </a:p>
          <a:p>
            <a:endParaRPr lang="cs-CZ" dirty="0">
              <a:solidFill>
                <a:srgbClr val="002060"/>
              </a:solidFill>
            </a:endParaRPr>
          </a:p>
          <a:p>
            <a:endParaRPr lang="cs-CZ" dirty="0">
              <a:solidFill>
                <a:srgbClr val="002060"/>
              </a:solidFill>
            </a:endParaRPr>
          </a:p>
        </p:txBody>
      </p:sp>
    </p:spTree>
    <p:extLst>
      <p:ext uri="{BB962C8B-B14F-4D97-AF65-F5344CB8AC3E}">
        <p14:creationId xmlns:p14="http://schemas.microsoft.com/office/powerpoint/2010/main" val="65683414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2500" y="254000"/>
            <a:ext cx="6167828" cy="2159000"/>
          </a:xfrm>
        </p:spPr>
        <p:txBody>
          <a:bodyPr>
            <a:normAutofit/>
          </a:bodyPr>
          <a:lstStyle/>
          <a:p>
            <a:r>
              <a:rPr lang="cs-CZ" sz="6000" dirty="0" smtClean="0">
                <a:solidFill>
                  <a:srgbClr val="002060"/>
                </a:solidFill>
              </a:rPr>
              <a:t>Farmakoterapie</a:t>
            </a:r>
            <a:endParaRPr lang="cs-CZ" sz="6000" dirty="0">
              <a:solidFill>
                <a:srgbClr val="002060"/>
              </a:solidFill>
            </a:endParaRPr>
          </a:p>
        </p:txBody>
      </p:sp>
      <p:sp>
        <p:nvSpPr>
          <p:cNvPr id="3" name="Zástupný symbol pro text 2"/>
          <p:cNvSpPr>
            <a:spLocks noGrp="1"/>
          </p:cNvSpPr>
          <p:nvPr>
            <p:ph type="body" sz="half" idx="1"/>
          </p:nvPr>
        </p:nvSpPr>
        <p:spPr>
          <a:xfrm>
            <a:off x="1507136" y="2007771"/>
            <a:ext cx="5334000" cy="6658756"/>
          </a:xfrm>
        </p:spPr>
        <p:txBody>
          <a:bodyPr>
            <a:noAutofit/>
          </a:bodyPr>
          <a:lstStyle/>
          <a:p>
            <a:endParaRPr lang="cs-CZ" sz="1600" dirty="0">
              <a:solidFill>
                <a:srgbClr val="002060"/>
              </a:solidFill>
            </a:endParaRPr>
          </a:p>
          <a:p>
            <a:pPr marL="0" indent="0">
              <a:buNone/>
            </a:pPr>
            <a:r>
              <a:rPr lang="cs-CZ" sz="2400" b="1" dirty="0" smtClean="0">
                <a:solidFill>
                  <a:srgbClr val="002060"/>
                </a:solidFill>
              </a:rPr>
              <a:t>Úlevová – bronchodilatační:</a:t>
            </a:r>
          </a:p>
          <a:p>
            <a:pPr lvl="1"/>
            <a:r>
              <a:rPr lang="cs-CZ" sz="1600" dirty="0" smtClean="0">
                <a:solidFill>
                  <a:srgbClr val="002060"/>
                </a:solidFill>
              </a:rPr>
              <a:t>beta2-agonisté – </a:t>
            </a:r>
            <a:r>
              <a:rPr lang="cs-CZ" sz="1600" dirty="0" err="1" smtClean="0">
                <a:solidFill>
                  <a:srgbClr val="002060"/>
                </a:solidFill>
              </a:rPr>
              <a:t>salbutamol</a:t>
            </a:r>
            <a:endParaRPr lang="cs-CZ" sz="1600" dirty="0">
              <a:solidFill>
                <a:srgbClr val="002060"/>
              </a:solidFill>
            </a:endParaRPr>
          </a:p>
          <a:p>
            <a:pPr lvl="1"/>
            <a:r>
              <a:rPr lang="cs-CZ" sz="1600" dirty="0" err="1" smtClean="0">
                <a:solidFill>
                  <a:srgbClr val="002060"/>
                </a:solidFill>
              </a:rPr>
              <a:t>Anticholinergika</a:t>
            </a:r>
            <a:r>
              <a:rPr lang="cs-CZ" sz="1600" dirty="0" smtClean="0">
                <a:solidFill>
                  <a:srgbClr val="002060"/>
                </a:solidFill>
              </a:rPr>
              <a:t> – </a:t>
            </a:r>
            <a:r>
              <a:rPr lang="cs-CZ" sz="1600" dirty="0" err="1" smtClean="0">
                <a:solidFill>
                  <a:srgbClr val="002060"/>
                </a:solidFill>
              </a:rPr>
              <a:t>ipratropiumbromid</a:t>
            </a:r>
            <a:endParaRPr lang="cs-CZ" sz="1600" dirty="0">
              <a:solidFill>
                <a:srgbClr val="002060"/>
              </a:solidFill>
            </a:endParaRPr>
          </a:p>
          <a:p>
            <a:pPr marL="0" indent="0">
              <a:buNone/>
            </a:pPr>
            <a:r>
              <a:rPr lang="cs-CZ" sz="2400" b="1" dirty="0" smtClean="0">
                <a:solidFill>
                  <a:srgbClr val="002060"/>
                </a:solidFill>
              </a:rPr>
              <a:t>Preventivní – protizánětlivá</a:t>
            </a:r>
          </a:p>
          <a:p>
            <a:pPr lvl="1"/>
            <a:r>
              <a:rPr lang="cs-CZ" sz="1600" dirty="0" smtClean="0">
                <a:solidFill>
                  <a:srgbClr val="002060"/>
                </a:solidFill>
              </a:rPr>
              <a:t>inhalační </a:t>
            </a:r>
            <a:r>
              <a:rPr lang="cs-CZ" sz="1600" dirty="0">
                <a:solidFill>
                  <a:srgbClr val="002060"/>
                </a:solidFill>
              </a:rPr>
              <a:t>kortikosteroidy </a:t>
            </a:r>
          </a:p>
          <a:p>
            <a:pPr lvl="1"/>
            <a:r>
              <a:rPr lang="cs-CZ" sz="1600" dirty="0" err="1">
                <a:solidFill>
                  <a:srgbClr val="002060"/>
                </a:solidFill>
              </a:rPr>
              <a:t>antileukotrieny</a:t>
            </a:r>
            <a:endParaRPr lang="cs-CZ" sz="1600" dirty="0">
              <a:solidFill>
                <a:srgbClr val="002060"/>
              </a:solidFill>
            </a:endParaRPr>
          </a:p>
          <a:p>
            <a:pPr lvl="1"/>
            <a:r>
              <a:rPr lang="cs-CZ" sz="1600" dirty="0">
                <a:solidFill>
                  <a:srgbClr val="002060"/>
                </a:solidFill>
              </a:rPr>
              <a:t>LABA –dlouhodobě působící beta-2 agonisté</a:t>
            </a:r>
          </a:p>
          <a:p>
            <a:pPr lvl="1"/>
            <a:r>
              <a:rPr lang="cs-CZ" sz="1600" dirty="0">
                <a:solidFill>
                  <a:srgbClr val="002060"/>
                </a:solidFill>
              </a:rPr>
              <a:t>Anti-</a:t>
            </a:r>
            <a:r>
              <a:rPr lang="cs-CZ" sz="1600" dirty="0" err="1">
                <a:solidFill>
                  <a:srgbClr val="002060"/>
                </a:solidFill>
              </a:rPr>
              <a:t>IgE</a:t>
            </a:r>
            <a:endParaRPr lang="cs-CZ" sz="1600" dirty="0">
              <a:solidFill>
                <a:srgbClr val="002060"/>
              </a:solidFill>
            </a:endParaRPr>
          </a:p>
          <a:p>
            <a:pPr lvl="1"/>
            <a:r>
              <a:rPr lang="cs-CZ" sz="1600" dirty="0">
                <a:solidFill>
                  <a:srgbClr val="002060"/>
                </a:solidFill>
              </a:rPr>
              <a:t>orální kortikosteroidy</a:t>
            </a:r>
          </a:p>
          <a:p>
            <a:pPr marL="0" indent="0">
              <a:buNone/>
            </a:pPr>
            <a:r>
              <a:rPr lang="cs-CZ" sz="1600" dirty="0" smtClean="0">
                <a:solidFill>
                  <a:srgbClr val="002060"/>
                </a:solidFill>
              </a:rPr>
              <a:t>	(</a:t>
            </a:r>
            <a:r>
              <a:rPr lang="cs-CZ" sz="1600" dirty="0">
                <a:solidFill>
                  <a:srgbClr val="002060"/>
                </a:solidFill>
              </a:rPr>
              <a:t>retardované teofyliny)</a:t>
            </a:r>
          </a:p>
          <a:p>
            <a:endParaRPr lang="cs-CZ" sz="1600" dirty="0">
              <a:solidFill>
                <a:srgbClr val="002060"/>
              </a:solidFill>
            </a:endParaRPr>
          </a:p>
        </p:txBody>
      </p:sp>
      <p:sp>
        <p:nvSpPr>
          <p:cNvPr id="4" name="Obdélník 3"/>
          <p:cNvSpPr/>
          <p:nvPr/>
        </p:nvSpPr>
        <p:spPr>
          <a:xfrm>
            <a:off x="6307528" y="6804479"/>
            <a:ext cx="6502400" cy="2046714"/>
          </a:xfrm>
          <a:prstGeom prst="rect">
            <a:avLst/>
          </a:prstGeom>
        </p:spPr>
        <p:txBody>
          <a:bodyPr>
            <a:spAutoFit/>
          </a:bodyPr>
          <a:lstStyle/>
          <a:p>
            <a:r>
              <a:rPr lang="cs-CZ" dirty="0">
                <a:solidFill>
                  <a:srgbClr val="002060"/>
                </a:solidFill>
              </a:rPr>
              <a:t>B</a:t>
            </a:r>
            <a:r>
              <a:rPr lang="cs-CZ" dirty="0" smtClean="0">
                <a:solidFill>
                  <a:srgbClr val="002060"/>
                </a:solidFill>
              </a:rPr>
              <a:t>iologická léčba:</a:t>
            </a:r>
          </a:p>
          <a:p>
            <a:r>
              <a:rPr lang="cs-CZ" sz="1600" b="0" dirty="0" smtClean="0">
                <a:solidFill>
                  <a:srgbClr val="002060"/>
                </a:solidFill>
              </a:rPr>
              <a:t>anti </a:t>
            </a:r>
            <a:r>
              <a:rPr lang="cs-CZ" sz="1600" b="0" dirty="0" err="1" smtClean="0">
                <a:solidFill>
                  <a:srgbClr val="002060"/>
                </a:solidFill>
              </a:rPr>
              <a:t>IgE</a:t>
            </a:r>
            <a:r>
              <a:rPr lang="cs-CZ" sz="1600" b="0" dirty="0" smtClean="0">
                <a:solidFill>
                  <a:srgbClr val="002060"/>
                </a:solidFill>
              </a:rPr>
              <a:t> - </a:t>
            </a:r>
            <a:r>
              <a:rPr lang="cs-CZ" sz="1600" b="0" dirty="0" err="1" smtClean="0">
                <a:solidFill>
                  <a:srgbClr val="002060"/>
                </a:solidFill>
              </a:rPr>
              <a:t>omalizumab</a:t>
            </a:r>
            <a:endParaRPr lang="cs-CZ" sz="1600" b="0" dirty="0">
              <a:solidFill>
                <a:srgbClr val="002060"/>
              </a:solidFill>
            </a:endParaRPr>
          </a:p>
          <a:p>
            <a:r>
              <a:rPr lang="cs-CZ" sz="1600" b="0" dirty="0">
                <a:solidFill>
                  <a:srgbClr val="002060"/>
                </a:solidFill>
              </a:rPr>
              <a:t>anti </a:t>
            </a:r>
            <a:r>
              <a:rPr lang="cs-CZ" sz="1600" b="0" dirty="0" smtClean="0">
                <a:solidFill>
                  <a:srgbClr val="002060"/>
                </a:solidFill>
              </a:rPr>
              <a:t>IL-5 </a:t>
            </a:r>
            <a:r>
              <a:rPr lang="cs-CZ" sz="1600" b="0" dirty="0">
                <a:solidFill>
                  <a:srgbClr val="002060"/>
                </a:solidFill>
              </a:rPr>
              <a:t>-</a:t>
            </a:r>
            <a:r>
              <a:rPr lang="cs-CZ" sz="1600" b="0" dirty="0" smtClean="0">
                <a:solidFill>
                  <a:srgbClr val="002060"/>
                </a:solidFill>
              </a:rPr>
              <a:t> </a:t>
            </a:r>
            <a:r>
              <a:rPr lang="cs-CZ" sz="1600" b="0" dirty="0" err="1" smtClean="0">
                <a:solidFill>
                  <a:srgbClr val="002060"/>
                </a:solidFill>
              </a:rPr>
              <a:t>mepolizumab</a:t>
            </a:r>
            <a:endParaRPr lang="cs-CZ" sz="1600" b="0" dirty="0">
              <a:solidFill>
                <a:srgbClr val="002060"/>
              </a:solidFill>
            </a:endParaRPr>
          </a:p>
          <a:p>
            <a:r>
              <a:rPr lang="cs-CZ" sz="1600" b="0" dirty="0">
                <a:solidFill>
                  <a:srgbClr val="002060"/>
                </a:solidFill>
              </a:rPr>
              <a:t>anti </a:t>
            </a:r>
            <a:r>
              <a:rPr lang="cs-CZ" sz="1600" b="0" dirty="0" smtClean="0">
                <a:solidFill>
                  <a:srgbClr val="002060"/>
                </a:solidFill>
              </a:rPr>
              <a:t>IL-4Ra - </a:t>
            </a:r>
            <a:r>
              <a:rPr lang="cs-CZ" sz="1600" b="0" dirty="0" err="1" smtClean="0">
                <a:solidFill>
                  <a:srgbClr val="002060"/>
                </a:solidFill>
              </a:rPr>
              <a:t>dupilumab</a:t>
            </a:r>
            <a:endParaRPr lang="cs-CZ" sz="1600" b="0" dirty="0">
              <a:solidFill>
                <a:srgbClr val="002060"/>
              </a:solidFill>
            </a:endParaRPr>
          </a:p>
          <a:p>
            <a:endParaRPr lang="cs-CZ" sz="1600" dirty="0">
              <a:solidFill>
                <a:srgbClr val="002060"/>
              </a:solidFill>
            </a:endParaRPr>
          </a:p>
          <a:p>
            <a:r>
              <a:rPr lang="cs-CZ" dirty="0">
                <a:solidFill>
                  <a:srgbClr val="002060"/>
                </a:solidFill>
              </a:rPr>
              <a:t>S</a:t>
            </a:r>
            <a:r>
              <a:rPr lang="cs-CZ" dirty="0" smtClean="0">
                <a:solidFill>
                  <a:srgbClr val="002060"/>
                </a:solidFill>
              </a:rPr>
              <a:t>pecifická </a:t>
            </a:r>
            <a:r>
              <a:rPr lang="cs-CZ" dirty="0">
                <a:solidFill>
                  <a:srgbClr val="002060"/>
                </a:solidFill>
              </a:rPr>
              <a:t>alergenová imunoterapie</a:t>
            </a:r>
          </a:p>
          <a:p>
            <a:endParaRPr lang="cs-CZ" sz="1600" dirty="0">
              <a:solidFill>
                <a:srgbClr val="002060"/>
              </a:solidFill>
            </a:endParaRPr>
          </a:p>
        </p:txBody>
      </p:sp>
      <p:pic>
        <p:nvPicPr>
          <p:cNvPr id="5" name="Obrázek 4"/>
          <p:cNvPicPr>
            <a:picLocks noChangeAspect="1"/>
          </p:cNvPicPr>
          <p:nvPr/>
        </p:nvPicPr>
        <p:blipFill>
          <a:blip r:embed="rId2"/>
          <a:stretch>
            <a:fillRect/>
          </a:stretch>
        </p:blipFill>
        <p:spPr>
          <a:xfrm>
            <a:off x="9799551" y="3993885"/>
            <a:ext cx="3359888" cy="2175641"/>
          </a:xfrm>
          <a:prstGeom prst="rect">
            <a:avLst/>
          </a:prstGeom>
        </p:spPr>
      </p:pic>
      <p:pic>
        <p:nvPicPr>
          <p:cNvPr id="6" name="Obrázek 5"/>
          <p:cNvPicPr>
            <a:picLocks noChangeAspect="1"/>
          </p:cNvPicPr>
          <p:nvPr/>
        </p:nvPicPr>
        <p:blipFill>
          <a:blip r:embed="rId3"/>
          <a:stretch>
            <a:fillRect/>
          </a:stretch>
        </p:blipFill>
        <p:spPr>
          <a:xfrm>
            <a:off x="9776918" y="254000"/>
            <a:ext cx="3382521" cy="3507542"/>
          </a:xfrm>
          <a:prstGeom prst="rect">
            <a:avLst/>
          </a:prstGeom>
        </p:spPr>
      </p:pic>
      <p:pic>
        <p:nvPicPr>
          <p:cNvPr id="7" name="Obrázek 6"/>
          <p:cNvPicPr>
            <a:picLocks noChangeAspect="1"/>
          </p:cNvPicPr>
          <p:nvPr/>
        </p:nvPicPr>
        <p:blipFill>
          <a:blip r:embed="rId4"/>
          <a:stretch>
            <a:fillRect/>
          </a:stretch>
        </p:blipFill>
        <p:spPr>
          <a:xfrm>
            <a:off x="6945299" y="2547196"/>
            <a:ext cx="2434353" cy="2324608"/>
          </a:xfrm>
          <a:prstGeom prst="rect">
            <a:avLst/>
          </a:prstGeom>
        </p:spPr>
      </p:pic>
    </p:spTree>
    <p:extLst>
      <p:ext uri="{BB962C8B-B14F-4D97-AF65-F5344CB8AC3E}">
        <p14:creationId xmlns:p14="http://schemas.microsoft.com/office/powerpoint/2010/main" val="302267343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half" idx="1"/>
          </p:nvPr>
        </p:nvSpPr>
        <p:spPr/>
        <p:txBody>
          <a:bodyPr/>
          <a:lstStyle/>
          <a:p>
            <a:endParaRPr lang="cs-CZ"/>
          </a:p>
        </p:txBody>
      </p:sp>
      <p:pic>
        <p:nvPicPr>
          <p:cNvPr id="4" name="Obrázek 3"/>
          <p:cNvPicPr>
            <a:picLocks noChangeAspect="1"/>
          </p:cNvPicPr>
          <p:nvPr/>
        </p:nvPicPr>
        <p:blipFill>
          <a:blip r:embed="rId2"/>
          <a:stretch>
            <a:fillRect/>
          </a:stretch>
        </p:blipFill>
        <p:spPr>
          <a:xfrm>
            <a:off x="-352926" y="1"/>
            <a:ext cx="13860379" cy="9753600"/>
          </a:xfrm>
          <a:prstGeom prst="rect">
            <a:avLst/>
          </a:prstGeom>
        </p:spPr>
      </p:pic>
    </p:spTree>
    <p:extLst>
      <p:ext uri="{BB962C8B-B14F-4D97-AF65-F5344CB8AC3E}">
        <p14:creationId xmlns:p14="http://schemas.microsoft.com/office/powerpoint/2010/main" val="9578224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961\Desktop\Potravinová alergie\Potravinová alergie\running kid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 y="1189988"/>
            <a:ext cx="13068848" cy="7398652"/>
          </a:xfrm>
          <a:prstGeom prst="rect">
            <a:avLst/>
          </a:prstGeom>
          <a:noFill/>
          <a:ln>
            <a:noFill/>
          </a:ln>
        </p:spPr>
      </p:pic>
      <p:sp>
        <p:nvSpPr>
          <p:cNvPr id="3" name="Nadpis 6"/>
          <p:cNvSpPr txBox="1">
            <a:spLocks noGrp="1"/>
          </p:cNvSpPr>
          <p:nvPr>
            <p:ph type="title"/>
          </p:nvPr>
        </p:nvSpPr>
        <p:spPr>
          <a:xfrm>
            <a:off x="1356229" y="2072356"/>
            <a:ext cx="3304061" cy="963870"/>
          </a:xfrm>
          <a:solidFill>
            <a:srgbClr val="FFFFFF"/>
          </a:solidFill>
          <a:ln w="28575">
            <a:solidFill>
              <a:srgbClr val="000000"/>
            </a:solidFill>
            <a:prstDash val="solid"/>
          </a:ln>
        </p:spPr>
        <p:txBody>
          <a:bodyPr anchorCtr="1">
            <a:normAutofit fontScale="90000"/>
          </a:bodyPr>
          <a:lstStyle/>
          <a:p>
            <a:pPr lvl="0" algn="ctr"/>
            <a:r>
              <a:rPr lang="cs-CZ" b="1">
                <a:latin typeface="Calibri"/>
              </a:rPr>
              <a:t>Projevy</a:t>
            </a:r>
          </a:p>
        </p:txBody>
      </p:sp>
      <p:sp>
        <p:nvSpPr>
          <p:cNvPr id="4" name="Zástupný symbol pro obsah 2"/>
          <p:cNvSpPr txBox="1">
            <a:spLocks noGrp="1"/>
          </p:cNvSpPr>
          <p:nvPr>
            <p:ph idx="1"/>
          </p:nvPr>
        </p:nvSpPr>
        <p:spPr>
          <a:xfrm>
            <a:off x="1893886" y="4031904"/>
            <a:ext cx="9524263" cy="1382553"/>
          </a:xfrm>
          <a:solidFill>
            <a:srgbClr val="FFC000"/>
          </a:solidFill>
          <a:ln w="28575">
            <a:solidFill>
              <a:srgbClr val="000000"/>
            </a:solidFill>
            <a:prstDash val="solid"/>
          </a:ln>
        </p:spPr>
        <p:txBody>
          <a:bodyPr anchorCtr="1">
            <a:normAutofit lnSpcReduction="10000"/>
          </a:bodyPr>
          <a:lstStyle/>
          <a:p>
            <a:pPr marL="0" indent="0" algn="ctr" fontAlgn="t">
              <a:buNone/>
            </a:pPr>
            <a:r>
              <a:rPr lang="cs-CZ" sz="4267"/>
              <a:t>Food-dependent exercise-induced anaphylaxis</a:t>
            </a:r>
          </a:p>
        </p:txBody>
      </p:sp>
      <p:sp>
        <p:nvSpPr>
          <p:cNvPr id="5" name="TextovéPole 12"/>
          <p:cNvSpPr txBox="1"/>
          <p:nvPr/>
        </p:nvSpPr>
        <p:spPr>
          <a:xfrm>
            <a:off x="536682" y="1727645"/>
            <a:ext cx="1127165"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a:t>
            </a:r>
          </a:p>
        </p:txBody>
      </p:sp>
      <p:sp>
        <p:nvSpPr>
          <p:cNvPr id="6" name="Obdélník 5"/>
          <p:cNvSpPr/>
          <p:nvPr/>
        </p:nvSpPr>
        <p:spPr>
          <a:xfrm>
            <a:off x="2124314" y="6643391"/>
            <a:ext cx="2920881" cy="558166"/>
          </a:xfrm>
          <a:prstGeom prst="rect">
            <a:avLst/>
          </a:prstGeom>
          <a:solidFill>
            <a:srgbClr val="EEECE1"/>
          </a:solidFill>
          <a:ln w="9528">
            <a:solidFill>
              <a:srgbClr val="000000"/>
            </a:solidFill>
            <a:prstDash val="solid"/>
            <a:miter/>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987" kern="1200">
                <a:latin typeface="Calibri"/>
                <a:ea typeface=""/>
                <a:cs typeface=""/>
              </a:rPr>
              <a:t>Alergen ve stravě</a:t>
            </a:r>
          </a:p>
        </p:txBody>
      </p:sp>
      <p:sp>
        <p:nvSpPr>
          <p:cNvPr id="7" name="Obdélník 6"/>
          <p:cNvSpPr/>
          <p:nvPr/>
        </p:nvSpPr>
        <p:spPr>
          <a:xfrm>
            <a:off x="5350269" y="5875315"/>
            <a:ext cx="2166875" cy="558166"/>
          </a:xfrm>
          <a:prstGeom prst="rect">
            <a:avLst/>
          </a:prstGeom>
          <a:solidFill>
            <a:srgbClr val="F4DA6C"/>
          </a:solidFill>
          <a:ln w="38103">
            <a:solidFill>
              <a:srgbClr val="C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987" kern="1200">
                <a:latin typeface="Calibri"/>
                <a:ea typeface=""/>
                <a:cs typeface=""/>
              </a:rPr>
              <a:t>Fyzická zátěž</a:t>
            </a:r>
          </a:p>
        </p:txBody>
      </p:sp>
      <p:sp>
        <p:nvSpPr>
          <p:cNvPr id="8" name="Obdélník 7"/>
          <p:cNvSpPr/>
          <p:nvPr/>
        </p:nvSpPr>
        <p:spPr>
          <a:xfrm>
            <a:off x="7884157" y="6643391"/>
            <a:ext cx="1705788" cy="558166"/>
          </a:xfrm>
          <a:prstGeom prst="rect">
            <a:avLst/>
          </a:prstGeom>
          <a:solidFill>
            <a:srgbClr val="EEECE1"/>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987" kern="1200">
                <a:latin typeface="Calibri"/>
                <a:ea typeface=""/>
                <a:cs typeface=""/>
              </a:rPr>
              <a:t>Anafylaxe</a:t>
            </a:r>
          </a:p>
        </p:txBody>
      </p:sp>
      <p:sp>
        <p:nvSpPr>
          <p:cNvPr id="9" name="Šipka nahoru 9"/>
          <p:cNvSpPr/>
          <p:nvPr/>
        </p:nvSpPr>
        <p:spPr>
          <a:xfrm rot="5400013">
            <a:off x="6303683" y="6016547"/>
            <a:ext cx="460847" cy="1868175"/>
          </a:xfrm>
          <a:custGeom>
            <a:avLst>
              <a:gd name="f0" fmla="val 2664"/>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f20 f19 1"/>
              <a:gd name="f28" fmla="*/ 21600 f21 1"/>
              <a:gd name="f29" fmla="*/ 0 f21 1"/>
              <a:gd name="f30" fmla="*/ f19 f12 1"/>
              <a:gd name="f31" fmla="*/ f20 f13 1"/>
              <a:gd name="f32" fmla="+- f24 0 f3"/>
              <a:gd name="f33" fmla="+- f25 0 f3"/>
              <a:gd name="f34" fmla="*/ f27 1 10800"/>
              <a:gd name="f35" fmla="*/ f29 1 f21"/>
              <a:gd name="f36" fmla="*/ f28 1 f21"/>
              <a:gd name="f37" fmla="*/ f26 f12 1"/>
              <a:gd name="f38" fmla="+- f20 0 f34"/>
              <a:gd name="f39" fmla="*/ f36 f13 1"/>
              <a:gd name="f40" fmla="*/ f35 f12 1"/>
              <a:gd name="f41" fmla="*/ f36 f12 1"/>
              <a:gd name="f42" fmla="*/ f38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42" r="f37" b="f39"/>
            <a:pathLst>
              <a:path w="21600" h="21600">
                <a:moveTo>
                  <a:pt x="f19" y="f8"/>
                </a:moveTo>
                <a:lnTo>
                  <a:pt x="f19" y="f20"/>
                </a:lnTo>
                <a:lnTo>
                  <a:pt x="f7" y="f20"/>
                </a:lnTo>
                <a:lnTo>
                  <a:pt x="f9" y="f7"/>
                </a:lnTo>
                <a:lnTo>
                  <a:pt x="f8" y="f20"/>
                </a:lnTo>
                <a:lnTo>
                  <a:pt x="f26" y="f20"/>
                </a:lnTo>
                <a:lnTo>
                  <a:pt x="f26" y="f8"/>
                </a:lnTo>
                <a:close/>
              </a:path>
            </a:pathLst>
          </a:custGeom>
          <a:solidFill>
            <a:srgbClr val="4F81BD"/>
          </a:solidFill>
          <a:ln w="25402">
            <a:solidFill>
              <a:srgbClr val="385D8A"/>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solidFill>
                <a:srgbClr val="FFFFFF"/>
              </a:solidFill>
              <a:latin typeface="Calibri"/>
              <a:ea typeface=""/>
              <a:cs typeface=""/>
            </a:endParaRPr>
          </a:p>
        </p:txBody>
      </p:sp>
    </p:spTree>
    <p:extLst>
      <p:ext uri="{BB962C8B-B14F-4D97-AF65-F5344CB8AC3E}">
        <p14:creationId xmlns:p14="http://schemas.microsoft.com/office/powerpoint/2010/main" val="2535983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4615" y="254000"/>
            <a:ext cx="11932171" cy="2159000"/>
          </a:xfrm>
        </p:spPr>
        <p:txBody>
          <a:bodyPr>
            <a:noAutofit/>
          </a:bodyPr>
          <a:lstStyle/>
          <a:p>
            <a:r>
              <a:rPr lang="cs-CZ" sz="4400" b="1" dirty="0">
                <a:solidFill>
                  <a:srgbClr val="002060"/>
                </a:solidFill>
              </a:rPr>
              <a:t/>
            </a:r>
            <a:br>
              <a:rPr lang="cs-CZ" sz="4400" b="1" dirty="0">
                <a:solidFill>
                  <a:srgbClr val="002060"/>
                </a:solidFill>
              </a:rPr>
            </a:br>
            <a:r>
              <a:rPr lang="cs-CZ" sz="4400" b="1" dirty="0">
                <a:solidFill>
                  <a:srgbClr val="002060"/>
                </a:solidFill>
              </a:rPr>
              <a:t>Kritéria zahájení preventivní farmakoterapie</a:t>
            </a:r>
          </a:p>
        </p:txBody>
      </p:sp>
      <p:sp>
        <p:nvSpPr>
          <p:cNvPr id="3" name="Zástupný symbol pro text 2"/>
          <p:cNvSpPr>
            <a:spLocks noGrp="1"/>
          </p:cNvSpPr>
          <p:nvPr>
            <p:ph type="body" sz="half" idx="1"/>
          </p:nvPr>
        </p:nvSpPr>
        <p:spPr>
          <a:xfrm>
            <a:off x="952499" y="2590800"/>
            <a:ext cx="11335753" cy="6286500"/>
          </a:xfrm>
        </p:spPr>
        <p:txBody>
          <a:bodyPr>
            <a:normAutofit fontScale="92500" lnSpcReduction="20000"/>
          </a:bodyPr>
          <a:lstStyle/>
          <a:p>
            <a:endParaRPr lang="cs-CZ" dirty="0">
              <a:solidFill>
                <a:srgbClr val="002060"/>
              </a:solidFill>
            </a:endParaRPr>
          </a:p>
          <a:p>
            <a:r>
              <a:rPr lang="cs-CZ" dirty="0" smtClean="0">
                <a:solidFill>
                  <a:srgbClr val="002060"/>
                </a:solidFill>
              </a:rPr>
              <a:t>Opakované </a:t>
            </a:r>
            <a:r>
              <a:rPr lang="cs-CZ" dirty="0">
                <a:solidFill>
                  <a:srgbClr val="002060"/>
                </a:solidFill>
              </a:rPr>
              <a:t>obstrukce s </a:t>
            </a:r>
            <a:r>
              <a:rPr lang="cs-CZ" b="1" dirty="0">
                <a:solidFill>
                  <a:srgbClr val="002060"/>
                </a:solidFill>
              </a:rPr>
              <a:t>těžším </a:t>
            </a:r>
            <a:r>
              <a:rPr lang="cs-CZ" dirty="0">
                <a:solidFill>
                  <a:srgbClr val="002060"/>
                </a:solidFill>
              </a:rPr>
              <a:t>průběhem (hypoxie).</a:t>
            </a:r>
          </a:p>
          <a:p>
            <a:r>
              <a:rPr lang="cs-CZ" dirty="0" smtClean="0">
                <a:solidFill>
                  <a:srgbClr val="002060"/>
                </a:solidFill>
              </a:rPr>
              <a:t>Obstrukční </a:t>
            </a:r>
            <a:r>
              <a:rPr lang="cs-CZ" dirty="0">
                <a:solidFill>
                  <a:srgbClr val="002060"/>
                </a:solidFill>
              </a:rPr>
              <a:t>stavy při potvrzeném alergickém </a:t>
            </a:r>
            <a:r>
              <a:rPr lang="cs-CZ" dirty="0" smtClean="0">
                <a:solidFill>
                  <a:srgbClr val="002060"/>
                </a:solidFill>
              </a:rPr>
              <a:t>riziku - </a:t>
            </a:r>
            <a:r>
              <a:rPr lang="cs-CZ" b="1" dirty="0" smtClean="0">
                <a:solidFill>
                  <a:srgbClr val="002060"/>
                </a:solidFill>
              </a:rPr>
              <a:t>index rizika </a:t>
            </a:r>
            <a:r>
              <a:rPr lang="cs-CZ" sz="2200" dirty="0" smtClean="0">
                <a:solidFill>
                  <a:srgbClr val="002060"/>
                </a:solidFill>
              </a:rPr>
              <a:t>(RA, atopická </a:t>
            </a:r>
            <a:r>
              <a:rPr lang="cs-CZ" sz="2200" dirty="0">
                <a:solidFill>
                  <a:srgbClr val="002060"/>
                </a:solidFill>
              </a:rPr>
              <a:t>dermatitida, </a:t>
            </a:r>
            <a:r>
              <a:rPr lang="cs-CZ" sz="2200" dirty="0" smtClean="0">
                <a:solidFill>
                  <a:srgbClr val="002060"/>
                </a:solidFill>
              </a:rPr>
              <a:t>senzibilizace, eozinofilie)</a:t>
            </a:r>
            <a:endParaRPr lang="cs-CZ" dirty="0">
              <a:solidFill>
                <a:srgbClr val="002060"/>
              </a:solidFill>
            </a:endParaRPr>
          </a:p>
          <a:p>
            <a:r>
              <a:rPr lang="pl-PL" dirty="0" smtClean="0">
                <a:solidFill>
                  <a:srgbClr val="002060"/>
                </a:solidFill>
              </a:rPr>
              <a:t>Obstrukční </a:t>
            </a:r>
            <a:r>
              <a:rPr lang="pl-PL" dirty="0">
                <a:solidFill>
                  <a:srgbClr val="002060"/>
                </a:solidFill>
              </a:rPr>
              <a:t>stavy s </a:t>
            </a:r>
            <a:r>
              <a:rPr lang="pl-PL" b="1" dirty="0">
                <a:solidFill>
                  <a:srgbClr val="002060"/>
                </a:solidFill>
              </a:rPr>
              <a:t>pozdějším </a:t>
            </a:r>
            <a:r>
              <a:rPr lang="pl-PL" dirty="0">
                <a:solidFill>
                  <a:srgbClr val="002060"/>
                </a:solidFill>
              </a:rPr>
              <a:t>nástupem (po 3. roce).</a:t>
            </a:r>
          </a:p>
          <a:p>
            <a:r>
              <a:rPr lang="cs-CZ" dirty="0" smtClean="0">
                <a:solidFill>
                  <a:srgbClr val="002060"/>
                </a:solidFill>
              </a:rPr>
              <a:t>Příznaky </a:t>
            </a:r>
            <a:r>
              <a:rPr lang="cs-CZ" dirty="0">
                <a:solidFill>
                  <a:srgbClr val="002060"/>
                </a:solidFill>
              </a:rPr>
              <a:t>+ prokázaná obstrukce při </a:t>
            </a:r>
            <a:r>
              <a:rPr lang="cs-CZ" b="1" dirty="0">
                <a:solidFill>
                  <a:srgbClr val="002060"/>
                </a:solidFill>
              </a:rPr>
              <a:t>funkčním vyšetření </a:t>
            </a:r>
            <a:r>
              <a:rPr lang="cs-CZ" b="1" dirty="0" smtClean="0">
                <a:solidFill>
                  <a:srgbClr val="002060"/>
                </a:solidFill>
              </a:rPr>
              <a:t>plic</a:t>
            </a:r>
            <a:r>
              <a:rPr lang="cs-CZ" dirty="0" smtClean="0">
                <a:solidFill>
                  <a:srgbClr val="002060"/>
                </a:solidFill>
              </a:rPr>
              <a:t> - průkaz </a:t>
            </a:r>
            <a:r>
              <a:rPr lang="cs-CZ" dirty="0">
                <a:solidFill>
                  <a:srgbClr val="002060"/>
                </a:solidFill>
              </a:rPr>
              <a:t>bronchiální reaktivity (BD test, BK test)</a:t>
            </a:r>
          </a:p>
          <a:p>
            <a:r>
              <a:rPr lang="cs-CZ" dirty="0" smtClean="0">
                <a:solidFill>
                  <a:srgbClr val="002060"/>
                </a:solidFill>
              </a:rPr>
              <a:t>Příznaky </a:t>
            </a:r>
            <a:r>
              <a:rPr lang="cs-CZ" dirty="0">
                <a:solidFill>
                  <a:srgbClr val="002060"/>
                </a:solidFill>
              </a:rPr>
              <a:t>+ průkaz alergického </a:t>
            </a:r>
            <a:r>
              <a:rPr lang="cs-CZ" dirty="0" smtClean="0">
                <a:solidFill>
                  <a:srgbClr val="002060"/>
                </a:solidFill>
              </a:rPr>
              <a:t>zánětu - senzibilizace</a:t>
            </a:r>
            <a:r>
              <a:rPr lang="cs-CZ" dirty="0">
                <a:solidFill>
                  <a:srgbClr val="002060"/>
                </a:solidFill>
              </a:rPr>
              <a:t>, eozinofilie</a:t>
            </a:r>
          </a:p>
          <a:p>
            <a:r>
              <a:rPr lang="cs-CZ" dirty="0" err="1" smtClean="0">
                <a:solidFill>
                  <a:srgbClr val="002060"/>
                </a:solidFill>
              </a:rPr>
              <a:t>FeNO</a:t>
            </a:r>
            <a:endParaRPr lang="cs-CZ" dirty="0">
              <a:solidFill>
                <a:srgbClr val="002060"/>
              </a:solidFill>
            </a:endParaRPr>
          </a:p>
          <a:p>
            <a:r>
              <a:rPr lang="cs-CZ" b="1" dirty="0" smtClean="0">
                <a:solidFill>
                  <a:srgbClr val="002060"/>
                </a:solidFill>
              </a:rPr>
              <a:t>Terapeutický </a:t>
            </a:r>
            <a:r>
              <a:rPr lang="cs-CZ" b="1" dirty="0">
                <a:solidFill>
                  <a:srgbClr val="002060"/>
                </a:solidFill>
              </a:rPr>
              <a:t>test (3 měsíce).</a:t>
            </a:r>
          </a:p>
          <a:p>
            <a:endParaRPr lang="cs-CZ" dirty="0">
              <a:solidFill>
                <a:srgbClr val="002060"/>
              </a:solidFill>
            </a:endParaRPr>
          </a:p>
        </p:txBody>
      </p:sp>
      <p:sp>
        <p:nvSpPr>
          <p:cNvPr id="4" name="Obdélník 3"/>
          <p:cNvSpPr/>
          <p:nvPr/>
        </p:nvSpPr>
        <p:spPr>
          <a:xfrm>
            <a:off x="6237482" y="7392371"/>
            <a:ext cx="2756616" cy="2031325"/>
          </a:xfrm>
          <a:prstGeom prst="rect">
            <a:avLst/>
          </a:prstGeom>
          <a:solidFill>
            <a:schemeClr val="accent1">
              <a:lumMod val="50000"/>
            </a:schemeClr>
          </a:solidFill>
        </p:spPr>
        <p:txBody>
          <a:bodyPr wrap="square">
            <a:spAutoFit/>
          </a:bodyPr>
          <a:lstStyle/>
          <a:p>
            <a:pPr algn="l"/>
            <a:r>
              <a:rPr lang="cs-CZ" sz="1800" dirty="0" err="1" smtClean="0">
                <a:solidFill>
                  <a:schemeClr val="bg1"/>
                </a:solidFill>
                <a:latin typeface="Calibri" panose="020F0502020204030204" pitchFamily="34" charset="0"/>
              </a:rPr>
              <a:t>Montelukast</a:t>
            </a:r>
            <a:r>
              <a:rPr lang="cs-CZ" sz="1800" dirty="0" smtClean="0">
                <a:solidFill>
                  <a:schemeClr val="bg1"/>
                </a:solidFill>
                <a:latin typeface="Calibri" panose="020F0502020204030204" pitchFamily="34" charset="0"/>
              </a:rPr>
              <a:t> 6 </a:t>
            </a:r>
            <a:r>
              <a:rPr lang="cs-CZ" sz="1800" dirty="0">
                <a:solidFill>
                  <a:schemeClr val="bg1"/>
                </a:solidFill>
                <a:latin typeface="Calibri" panose="020F0502020204030204" pitchFamily="34" charset="0"/>
              </a:rPr>
              <a:t>měsíců</a:t>
            </a:r>
          </a:p>
          <a:p>
            <a:pPr algn="l"/>
            <a:r>
              <a:rPr lang="cs-CZ" sz="1800" dirty="0" err="1" smtClean="0">
                <a:solidFill>
                  <a:schemeClr val="bg1"/>
                </a:solidFill>
                <a:latin typeface="Calibri" panose="020F0502020204030204" pitchFamily="34" charset="0"/>
              </a:rPr>
              <a:t>Fluticason</a:t>
            </a:r>
            <a:r>
              <a:rPr lang="cs-CZ" sz="1800" dirty="0" smtClean="0">
                <a:solidFill>
                  <a:schemeClr val="bg1"/>
                </a:solidFill>
                <a:latin typeface="Calibri" panose="020F0502020204030204" pitchFamily="34" charset="0"/>
              </a:rPr>
              <a:t> 1 </a:t>
            </a:r>
            <a:r>
              <a:rPr lang="cs-CZ" sz="1800" dirty="0">
                <a:solidFill>
                  <a:schemeClr val="bg1"/>
                </a:solidFill>
                <a:latin typeface="Calibri" panose="020F0502020204030204" pitchFamily="34" charset="0"/>
              </a:rPr>
              <a:t>rok</a:t>
            </a:r>
          </a:p>
          <a:p>
            <a:pPr algn="l"/>
            <a:r>
              <a:rPr lang="cs-CZ" sz="1800" dirty="0" smtClean="0">
                <a:solidFill>
                  <a:schemeClr val="bg1"/>
                </a:solidFill>
                <a:latin typeface="Calibri" panose="020F0502020204030204" pitchFamily="34" charset="0"/>
              </a:rPr>
              <a:t>Beclomethason2 </a:t>
            </a:r>
            <a:r>
              <a:rPr lang="cs-CZ" sz="1800" dirty="0">
                <a:solidFill>
                  <a:schemeClr val="bg1"/>
                </a:solidFill>
                <a:latin typeface="Calibri" panose="020F0502020204030204" pitchFamily="34" charset="0"/>
              </a:rPr>
              <a:t>roky</a:t>
            </a:r>
          </a:p>
          <a:p>
            <a:pPr algn="l"/>
            <a:r>
              <a:rPr lang="cs-CZ" sz="1800" dirty="0" err="1" smtClean="0">
                <a:solidFill>
                  <a:schemeClr val="bg1"/>
                </a:solidFill>
                <a:latin typeface="Calibri" panose="020F0502020204030204" pitchFamily="34" charset="0"/>
              </a:rPr>
              <a:t>Budesonid</a:t>
            </a:r>
            <a:r>
              <a:rPr lang="cs-CZ" sz="1800" dirty="0" smtClean="0">
                <a:solidFill>
                  <a:schemeClr val="bg1"/>
                </a:solidFill>
                <a:latin typeface="Calibri" panose="020F0502020204030204" pitchFamily="34" charset="0"/>
              </a:rPr>
              <a:t> </a:t>
            </a:r>
            <a:r>
              <a:rPr lang="cs-CZ" sz="1800" dirty="0">
                <a:solidFill>
                  <a:schemeClr val="bg1"/>
                </a:solidFill>
                <a:latin typeface="Calibri" panose="020F0502020204030204" pitchFamily="34" charset="0"/>
              </a:rPr>
              <a:t>NEB 6 měsíců</a:t>
            </a:r>
          </a:p>
          <a:p>
            <a:pPr algn="l"/>
            <a:r>
              <a:rPr lang="cs-CZ" sz="1800" dirty="0" err="1" smtClean="0">
                <a:solidFill>
                  <a:schemeClr val="bg1"/>
                </a:solidFill>
                <a:latin typeface="Calibri" panose="020F0502020204030204" pitchFamily="34" charset="0"/>
              </a:rPr>
              <a:t>Budesonid</a:t>
            </a:r>
            <a:r>
              <a:rPr lang="cs-CZ" sz="1800" dirty="0" smtClean="0">
                <a:solidFill>
                  <a:schemeClr val="bg1"/>
                </a:solidFill>
                <a:latin typeface="Calibri" panose="020F0502020204030204" pitchFamily="34" charset="0"/>
              </a:rPr>
              <a:t> DPI 5 </a:t>
            </a:r>
            <a:r>
              <a:rPr lang="cs-CZ" sz="1800" dirty="0">
                <a:solidFill>
                  <a:schemeClr val="bg1"/>
                </a:solidFill>
                <a:latin typeface="Calibri" panose="020F0502020204030204" pitchFamily="34" charset="0"/>
              </a:rPr>
              <a:t>let</a:t>
            </a:r>
          </a:p>
          <a:p>
            <a:pPr algn="l"/>
            <a:r>
              <a:rPr lang="cs-CZ" sz="1800" dirty="0" err="1" smtClean="0">
                <a:solidFill>
                  <a:schemeClr val="bg1"/>
                </a:solidFill>
                <a:latin typeface="Calibri" panose="020F0502020204030204" pitchFamily="34" charset="0"/>
              </a:rPr>
              <a:t>Budesonid</a:t>
            </a:r>
            <a:r>
              <a:rPr lang="cs-CZ" sz="1800" dirty="0" smtClean="0">
                <a:solidFill>
                  <a:schemeClr val="bg1"/>
                </a:solidFill>
                <a:latin typeface="Calibri" panose="020F0502020204030204" pitchFamily="34" charset="0"/>
              </a:rPr>
              <a:t> MDI 6 </a:t>
            </a:r>
            <a:r>
              <a:rPr lang="cs-CZ" sz="1800" dirty="0">
                <a:solidFill>
                  <a:schemeClr val="bg1"/>
                </a:solidFill>
                <a:latin typeface="Calibri" panose="020F0502020204030204" pitchFamily="34" charset="0"/>
              </a:rPr>
              <a:t>let</a:t>
            </a:r>
          </a:p>
          <a:p>
            <a:pPr algn="l"/>
            <a:r>
              <a:rPr lang="cs-CZ" sz="1800" dirty="0" err="1" smtClean="0">
                <a:solidFill>
                  <a:schemeClr val="bg1"/>
                </a:solidFill>
                <a:latin typeface="Calibri" panose="020F0502020204030204" pitchFamily="34" charset="0"/>
              </a:rPr>
              <a:t>Ciclesonid</a:t>
            </a:r>
            <a:r>
              <a:rPr lang="cs-CZ" sz="1800" dirty="0" smtClean="0">
                <a:solidFill>
                  <a:schemeClr val="bg1"/>
                </a:solidFill>
                <a:latin typeface="Calibri" panose="020F0502020204030204" pitchFamily="34" charset="0"/>
              </a:rPr>
              <a:t> 12 </a:t>
            </a:r>
            <a:r>
              <a:rPr lang="cs-CZ" sz="1800" dirty="0">
                <a:solidFill>
                  <a:schemeClr val="bg1"/>
                </a:solidFill>
                <a:latin typeface="Calibri" panose="020F0502020204030204" pitchFamily="34" charset="0"/>
              </a:rPr>
              <a:t>let</a:t>
            </a:r>
          </a:p>
        </p:txBody>
      </p:sp>
      <p:pic>
        <p:nvPicPr>
          <p:cNvPr id="5" name="Obrázek 4"/>
          <p:cNvPicPr>
            <a:picLocks noChangeAspect="1"/>
          </p:cNvPicPr>
          <p:nvPr/>
        </p:nvPicPr>
        <p:blipFill>
          <a:blip r:embed="rId3"/>
          <a:stretch>
            <a:fillRect/>
          </a:stretch>
        </p:blipFill>
        <p:spPr>
          <a:xfrm>
            <a:off x="9735946" y="2254267"/>
            <a:ext cx="2301363" cy="1283412"/>
          </a:xfrm>
          <a:prstGeom prst="rect">
            <a:avLst/>
          </a:prstGeom>
        </p:spPr>
      </p:pic>
      <p:pic>
        <p:nvPicPr>
          <p:cNvPr id="6" name="Obrázek 5"/>
          <p:cNvPicPr>
            <a:picLocks noChangeAspect="1"/>
          </p:cNvPicPr>
          <p:nvPr/>
        </p:nvPicPr>
        <p:blipFill>
          <a:blip r:embed="rId4"/>
          <a:stretch>
            <a:fillRect/>
          </a:stretch>
        </p:blipFill>
        <p:spPr>
          <a:xfrm>
            <a:off x="9173055" y="7392371"/>
            <a:ext cx="2757434" cy="2031325"/>
          </a:xfrm>
          <a:prstGeom prst="rect">
            <a:avLst/>
          </a:prstGeom>
        </p:spPr>
      </p:pic>
    </p:spTree>
    <p:extLst>
      <p:ext uri="{BB962C8B-B14F-4D97-AF65-F5344CB8AC3E}">
        <p14:creationId xmlns:p14="http://schemas.microsoft.com/office/powerpoint/2010/main" val="354038306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pl-PL" sz="5400" dirty="0" smtClean="0">
                <a:solidFill>
                  <a:srgbClr val="002060"/>
                </a:solidFill>
              </a:rPr>
              <a:t>Farmakoterapie </a:t>
            </a:r>
            <a:r>
              <a:rPr lang="pl-PL" sz="5400" dirty="0">
                <a:solidFill>
                  <a:srgbClr val="002060"/>
                </a:solidFill>
              </a:rPr>
              <a:t>u dětí od 0 </a:t>
            </a:r>
            <a:r>
              <a:rPr lang="pl-PL" sz="5400" dirty="0" smtClean="0">
                <a:solidFill>
                  <a:srgbClr val="002060"/>
                </a:solidFill>
              </a:rPr>
              <a:t>do 2 let</a:t>
            </a:r>
            <a:endParaRPr lang="cs-CZ" sz="5400" dirty="0">
              <a:solidFill>
                <a:srgbClr val="002060"/>
              </a:solidFill>
            </a:endParaRPr>
          </a:p>
        </p:txBody>
      </p:sp>
      <p:sp>
        <p:nvSpPr>
          <p:cNvPr id="3" name="Zástupný symbol pro text 2"/>
          <p:cNvSpPr>
            <a:spLocks noGrp="1"/>
          </p:cNvSpPr>
          <p:nvPr>
            <p:ph type="body" sz="half" idx="1"/>
          </p:nvPr>
        </p:nvSpPr>
        <p:spPr>
          <a:xfrm>
            <a:off x="1072421" y="4022749"/>
            <a:ext cx="5103526" cy="3528456"/>
          </a:xfrm>
        </p:spPr>
        <p:txBody>
          <a:bodyPr>
            <a:noAutofit/>
          </a:bodyPr>
          <a:lstStyle/>
          <a:p>
            <a:pPr marL="0" indent="0">
              <a:buNone/>
            </a:pPr>
            <a:r>
              <a:rPr lang="cs-CZ" sz="2000" b="1" dirty="0" smtClean="0">
                <a:solidFill>
                  <a:srgbClr val="002060"/>
                </a:solidFill>
              </a:rPr>
              <a:t>Intermitentní </a:t>
            </a:r>
            <a:r>
              <a:rPr lang="el-GR" sz="2000" b="1" dirty="0" smtClean="0">
                <a:solidFill>
                  <a:srgbClr val="002060"/>
                </a:solidFill>
              </a:rPr>
              <a:t>β2-</a:t>
            </a:r>
            <a:r>
              <a:rPr lang="cs-CZ" sz="2000" b="1" dirty="0">
                <a:solidFill>
                  <a:srgbClr val="002060"/>
                </a:solidFill>
              </a:rPr>
              <a:t>agonisté</a:t>
            </a:r>
            <a:r>
              <a:rPr lang="cs-CZ" sz="2000" dirty="0">
                <a:solidFill>
                  <a:srgbClr val="002060"/>
                </a:solidFill>
              </a:rPr>
              <a:t>	</a:t>
            </a:r>
            <a:endParaRPr lang="cs-CZ" sz="2000" dirty="0" smtClean="0">
              <a:solidFill>
                <a:srgbClr val="002060"/>
              </a:solidFill>
            </a:endParaRPr>
          </a:p>
          <a:p>
            <a:pPr lvl="1"/>
            <a:r>
              <a:rPr lang="cs-CZ" sz="2000" dirty="0" smtClean="0">
                <a:solidFill>
                  <a:srgbClr val="002060"/>
                </a:solidFill>
              </a:rPr>
              <a:t>První </a:t>
            </a:r>
            <a:r>
              <a:rPr lang="cs-CZ" sz="2000" dirty="0">
                <a:solidFill>
                  <a:srgbClr val="002060"/>
                </a:solidFill>
              </a:rPr>
              <a:t>volba při klinických příznacích.	</a:t>
            </a:r>
          </a:p>
          <a:p>
            <a:pPr marL="0" indent="0">
              <a:buNone/>
            </a:pPr>
            <a:r>
              <a:rPr lang="cs-CZ" sz="2000" b="1" dirty="0">
                <a:solidFill>
                  <a:srgbClr val="002060"/>
                </a:solidFill>
              </a:rPr>
              <a:t>LTRA</a:t>
            </a:r>
            <a:r>
              <a:rPr lang="cs-CZ" sz="2000" dirty="0">
                <a:solidFill>
                  <a:srgbClr val="002060"/>
                </a:solidFill>
              </a:rPr>
              <a:t>	</a:t>
            </a:r>
            <a:endParaRPr lang="cs-CZ" sz="2000" dirty="0" smtClean="0">
              <a:solidFill>
                <a:srgbClr val="002060"/>
              </a:solidFill>
            </a:endParaRPr>
          </a:p>
          <a:p>
            <a:pPr lvl="1"/>
            <a:r>
              <a:rPr lang="cs-CZ" sz="2000" dirty="0" smtClean="0">
                <a:solidFill>
                  <a:srgbClr val="002060"/>
                </a:solidFill>
              </a:rPr>
              <a:t>Každodenní </a:t>
            </a:r>
            <a:r>
              <a:rPr lang="cs-CZ" sz="2000" dirty="0">
                <a:solidFill>
                  <a:srgbClr val="002060"/>
                </a:solidFill>
              </a:rPr>
              <a:t>kontrolující terapie při obstrukci vázané více na infekční (virové) afekce	</a:t>
            </a:r>
          </a:p>
        </p:txBody>
      </p:sp>
      <p:sp>
        <p:nvSpPr>
          <p:cNvPr id="4" name="Obdélník 3"/>
          <p:cNvSpPr/>
          <p:nvPr/>
        </p:nvSpPr>
        <p:spPr>
          <a:xfrm>
            <a:off x="952500" y="2413000"/>
            <a:ext cx="11099800" cy="892552"/>
          </a:xfrm>
          <a:prstGeom prst="rect">
            <a:avLst/>
          </a:prstGeom>
        </p:spPr>
        <p:txBody>
          <a:bodyPr wrap="square">
            <a:spAutoFit/>
          </a:bodyPr>
          <a:lstStyle/>
          <a:p>
            <a:pPr marR="14150"/>
            <a:r>
              <a:rPr lang="cs-CZ" dirty="0" smtClean="0">
                <a:solidFill>
                  <a:srgbClr val="002060"/>
                </a:solidFill>
                <a:latin typeface="Calibri" panose="020F0502020204030204" pitchFamily="34" charset="0"/>
              </a:rPr>
              <a:t>Diagnóza </a:t>
            </a:r>
            <a:r>
              <a:rPr lang="cs-CZ" dirty="0">
                <a:solidFill>
                  <a:srgbClr val="002060"/>
                </a:solidFill>
                <a:latin typeface="Calibri" panose="020F0502020204030204" pitchFamily="34" charset="0"/>
              </a:rPr>
              <a:t>astmatu je suspektní </a:t>
            </a:r>
            <a:r>
              <a:rPr lang="cs-CZ" dirty="0" smtClean="0">
                <a:solidFill>
                  <a:srgbClr val="002060"/>
                </a:solidFill>
                <a:latin typeface="Calibri" panose="020F0502020204030204" pitchFamily="34" charset="0"/>
              </a:rPr>
              <a:t>při </a:t>
            </a:r>
            <a:r>
              <a:rPr lang="cs-CZ" u="sng" dirty="0" smtClean="0">
                <a:solidFill>
                  <a:srgbClr val="002060"/>
                </a:solidFill>
                <a:latin typeface="Calibri" panose="020F0502020204030204" pitchFamily="34" charset="0"/>
              </a:rPr>
              <a:t>&gt; </a:t>
            </a:r>
            <a:r>
              <a:rPr lang="cs-CZ" sz="2800" u="sng" dirty="0" smtClean="0">
                <a:solidFill>
                  <a:srgbClr val="002060"/>
                </a:solidFill>
                <a:latin typeface="Calibri" panose="020F0502020204030204" pitchFamily="34" charset="0"/>
              </a:rPr>
              <a:t>3 </a:t>
            </a:r>
            <a:r>
              <a:rPr lang="cs-CZ" u="sng" dirty="0" smtClean="0">
                <a:solidFill>
                  <a:srgbClr val="002060"/>
                </a:solidFill>
                <a:latin typeface="Calibri" panose="020F0502020204030204" pitchFamily="34" charset="0"/>
              </a:rPr>
              <a:t>epizodách</a:t>
            </a:r>
            <a:r>
              <a:rPr lang="cs-CZ" dirty="0" smtClean="0">
                <a:solidFill>
                  <a:srgbClr val="002060"/>
                </a:solidFill>
                <a:latin typeface="Calibri" panose="020F0502020204030204" pitchFamily="34" charset="0"/>
              </a:rPr>
              <a:t> </a:t>
            </a:r>
            <a:r>
              <a:rPr lang="cs-CZ" dirty="0">
                <a:solidFill>
                  <a:srgbClr val="002060"/>
                </a:solidFill>
                <a:latin typeface="Calibri" panose="020F0502020204030204" pitchFamily="34" charset="0"/>
              </a:rPr>
              <a:t>reverzibilní průduškové obstrukce v průběhu </a:t>
            </a:r>
            <a:r>
              <a:rPr lang="cs-CZ" u="sng" dirty="0">
                <a:solidFill>
                  <a:srgbClr val="002060"/>
                </a:solidFill>
                <a:latin typeface="Calibri" panose="020F0502020204030204" pitchFamily="34" charset="0"/>
              </a:rPr>
              <a:t>6 po sobě jdoucích měsíců</a:t>
            </a:r>
            <a:r>
              <a:rPr lang="cs-CZ" dirty="0">
                <a:solidFill>
                  <a:srgbClr val="002060"/>
                </a:solidFill>
                <a:latin typeface="Calibri" panose="020F0502020204030204" pitchFamily="34" charset="0"/>
              </a:rPr>
              <a:t>.</a:t>
            </a:r>
            <a:endParaRPr lang="cs-CZ" dirty="0">
              <a:solidFill>
                <a:srgbClr val="002060"/>
              </a:solidFill>
            </a:endParaRPr>
          </a:p>
        </p:txBody>
      </p:sp>
      <p:sp>
        <p:nvSpPr>
          <p:cNvPr id="5" name="Obdélník 4"/>
          <p:cNvSpPr/>
          <p:nvPr/>
        </p:nvSpPr>
        <p:spPr>
          <a:xfrm>
            <a:off x="6502400" y="4022749"/>
            <a:ext cx="5999397" cy="4555093"/>
          </a:xfrm>
          <a:prstGeom prst="rect">
            <a:avLst/>
          </a:prstGeom>
        </p:spPr>
        <p:txBody>
          <a:bodyPr wrap="square">
            <a:spAutoFit/>
          </a:bodyPr>
          <a:lstStyle/>
          <a:p>
            <a:pPr algn="l">
              <a:lnSpc>
                <a:spcPct val="150000"/>
              </a:lnSpc>
            </a:pPr>
            <a:r>
              <a:rPr lang="cs-CZ" sz="2000" dirty="0">
                <a:solidFill>
                  <a:srgbClr val="002060"/>
                </a:solidFill>
              </a:rPr>
              <a:t>Inhalační kortikosteroidy	</a:t>
            </a:r>
          </a:p>
          <a:p>
            <a:pPr marL="342900" lvl="5" indent="-342900" algn="l">
              <a:lnSpc>
                <a:spcPct val="150000"/>
              </a:lnSpc>
              <a:buFont typeface="Arial" panose="020B0604020202020204" pitchFamily="34" charset="0"/>
              <a:buChar char="•"/>
            </a:pPr>
            <a:r>
              <a:rPr lang="cs-CZ" sz="2000" b="0" dirty="0" smtClean="0">
                <a:solidFill>
                  <a:srgbClr val="002060"/>
                </a:solidFill>
              </a:rPr>
              <a:t>Pravidelná preventivní kontrolující léčba při perzistujícím astmatu.</a:t>
            </a:r>
            <a:endParaRPr lang="cs-CZ" sz="2000" b="0" dirty="0">
              <a:solidFill>
                <a:srgbClr val="002060"/>
              </a:solidFill>
            </a:endParaRPr>
          </a:p>
          <a:p>
            <a:pPr marL="342900" lvl="1" indent="-342900" algn="l">
              <a:lnSpc>
                <a:spcPct val="150000"/>
              </a:lnSpc>
              <a:buFont typeface="Arial" panose="020B0604020202020204" pitchFamily="34" charset="0"/>
              <a:buChar char="•"/>
            </a:pPr>
            <a:r>
              <a:rPr lang="cs-CZ" sz="2000" b="0" dirty="0">
                <a:solidFill>
                  <a:srgbClr val="002060"/>
                </a:solidFill>
              </a:rPr>
              <a:t>Léčba první volby při obstrukcích u dítěte s prokázanou atopii či alergii.	</a:t>
            </a:r>
            <a:endParaRPr lang="cs-CZ" sz="2000" b="0" dirty="0" smtClean="0">
              <a:solidFill>
                <a:srgbClr val="002060"/>
              </a:solidFill>
            </a:endParaRPr>
          </a:p>
          <a:p>
            <a:pPr marL="342900" lvl="1" indent="-342900" algn="l">
              <a:lnSpc>
                <a:spcPct val="150000"/>
              </a:lnSpc>
              <a:buFont typeface="Arial" panose="020B0604020202020204" pitchFamily="34" charset="0"/>
              <a:buChar char="•"/>
            </a:pPr>
            <a:endParaRPr lang="cs-CZ" sz="2000" b="0" dirty="0">
              <a:solidFill>
                <a:srgbClr val="002060"/>
              </a:solidFill>
            </a:endParaRPr>
          </a:p>
          <a:p>
            <a:pPr algn="l">
              <a:lnSpc>
                <a:spcPct val="150000"/>
              </a:lnSpc>
            </a:pPr>
            <a:r>
              <a:rPr lang="cs-CZ" sz="2000" dirty="0">
                <a:solidFill>
                  <a:srgbClr val="002060"/>
                </a:solidFill>
              </a:rPr>
              <a:t>Orální kortikosteroidy	</a:t>
            </a:r>
          </a:p>
          <a:p>
            <a:pPr marL="342900" lvl="2" indent="-342900" algn="l">
              <a:lnSpc>
                <a:spcPct val="150000"/>
              </a:lnSpc>
              <a:buFont typeface="Arial" panose="020B0604020202020204" pitchFamily="34" charset="0"/>
              <a:buChar char="•"/>
            </a:pPr>
            <a:r>
              <a:rPr lang="cs-CZ" sz="2000" b="0" dirty="0">
                <a:solidFill>
                  <a:srgbClr val="002060"/>
                </a:solidFill>
              </a:rPr>
              <a:t>Výjimečně a krátce, hlavně u akutní, těžší či často rekurentní obstrukce.	</a:t>
            </a:r>
          </a:p>
          <a:p>
            <a:pPr marL="342900" indent="-342900">
              <a:buFont typeface="Arial" panose="020B0604020202020204" pitchFamily="34" charset="0"/>
              <a:buChar char="•"/>
            </a:pPr>
            <a:endParaRPr lang="cs-CZ" sz="2000" dirty="0">
              <a:solidFill>
                <a:srgbClr val="002060"/>
              </a:solidFill>
            </a:endParaRPr>
          </a:p>
        </p:txBody>
      </p:sp>
    </p:spTree>
    <p:extLst>
      <p:ext uri="{BB962C8B-B14F-4D97-AF65-F5344CB8AC3E}">
        <p14:creationId xmlns:p14="http://schemas.microsoft.com/office/powerpoint/2010/main" val="405859195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half" idx="1"/>
          </p:nvPr>
        </p:nvSpPr>
        <p:spPr/>
        <p:txBody>
          <a:bodyPr/>
          <a:lstStyle/>
          <a:p>
            <a:endParaRPr lang="cs-CZ"/>
          </a:p>
        </p:txBody>
      </p:sp>
      <p:pic>
        <p:nvPicPr>
          <p:cNvPr id="4" name="Obrázek 3"/>
          <p:cNvPicPr>
            <a:picLocks noChangeAspect="1"/>
          </p:cNvPicPr>
          <p:nvPr/>
        </p:nvPicPr>
        <p:blipFill>
          <a:blip r:embed="rId2"/>
          <a:stretch>
            <a:fillRect/>
          </a:stretch>
        </p:blipFill>
        <p:spPr>
          <a:xfrm>
            <a:off x="-298701" y="0"/>
            <a:ext cx="13806154" cy="9711715"/>
          </a:xfrm>
          <a:prstGeom prst="rect">
            <a:avLst/>
          </a:prstGeom>
        </p:spPr>
      </p:pic>
      <p:pic>
        <p:nvPicPr>
          <p:cNvPr id="5" name="Obrázek 4"/>
          <p:cNvPicPr>
            <a:picLocks noChangeAspect="1"/>
          </p:cNvPicPr>
          <p:nvPr/>
        </p:nvPicPr>
        <p:blipFill>
          <a:blip r:embed="rId3"/>
          <a:stretch>
            <a:fillRect/>
          </a:stretch>
        </p:blipFill>
        <p:spPr>
          <a:xfrm>
            <a:off x="-7083274" y="254000"/>
            <a:ext cx="7083274" cy="3170285"/>
          </a:xfrm>
          <a:prstGeom prst="rect">
            <a:avLst/>
          </a:prstGeom>
        </p:spPr>
      </p:pic>
      <p:sp>
        <p:nvSpPr>
          <p:cNvPr id="6" name="Obdélník 5"/>
          <p:cNvSpPr/>
          <p:nvPr/>
        </p:nvSpPr>
        <p:spPr>
          <a:xfrm>
            <a:off x="-6970424" y="3244012"/>
            <a:ext cx="6558874" cy="3323987"/>
          </a:xfrm>
          <a:prstGeom prst="rect">
            <a:avLst/>
          </a:prstGeom>
        </p:spPr>
        <p:txBody>
          <a:bodyPr wrap="square">
            <a:spAutoFit/>
          </a:bodyPr>
          <a:lstStyle/>
          <a:p>
            <a:pPr algn="l"/>
            <a:endParaRPr lang="cs-CZ" sz="1800" b="0" dirty="0">
              <a:latin typeface="Arial" panose="020B0604020202020204" pitchFamily="34" charset="0"/>
            </a:endParaRPr>
          </a:p>
          <a:p>
            <a:pPr marR="71010" algn="l"/>
            <a:r>
              <a:rPr lang="cs-CZ" b="0" dirty="0">
                <a:latin typeface="Arial" panose="020B0604020202020204" pitchFamily="34" charset="0"/>
              </a:rPr>
              <a:t>Léčba jen SABA je riziková a málo účinná</a:t>
            </a:r>
          </a:p>
          <a:p>
            <a:pPr marR="16080" algn="l"/>
            <a:r>
              <a:rPr lang="cs-CZ" b="0" dirty="0">
                <a:latin typeface="Arial" panose="020B0604020202020204" pitchFamily="34" charset="0"/>
              </a:rPr>
              <a:t>Chybí zatím data o podání IKS –</a:t>
            </a:r>
            <a:r>
              <a:rPr lang="cs-CZ" b="0" dirty="0" err="1" smtClean="0">
                <a:latin typeface="Arial" panose="020B0604020202020204" pitchFamily="34" charset="0"/>
              </a:rPr>
              <a:t>Formoterol</a:t>
            </a:r>
            <a:r>
              <a:rPr lang="cs-CZ" b="0" dirty="0" smtClean="0">
                <a:latin typeface="Arial" panose="020B0604020202020204" pitchFamily="34" charset="0"/>
              </a:rPr>
              <a:t> podle </a:t>
            </a:r>
            <a:r>
              <a:rPr lang="cs-CZ" b="0" dirty="0">
                <a:latin typeface="Arial" panose="020B0604020202020204" pitchFamily="34" charset="0"/>
              </a:rPr>
              <a:t>potřeby bez preventivní léčby</a:t>
            </a:r>
          </a:p>
          <a:p>
            <a:pPr marR="67890" algn="l"/>
            <a:r>
              <a:rPr lang="cs-CZ" b="0" dirty="0" err="1" smtClean="0">
                <a:latin typeface="Arial" panose="020B0604020202020204" pitchFamily="34" charset="0"/>
              </a:rPr>
              <a:t>BUD+Formoterol</a:t>
            </a:r>
            <a:r>
              <a:rPr lang="cs-CZ" b="0" dirty="0" smtClean="0">
                <a:latin typeface="Arial" panose="020B0604020202020204" pitchFamily="34" charset="0"/>
              </a:rPr>
              <a:t> (denně + úlev) a IKS+SABA je </a:t>
            </a:r>
            <a:r>
              <a:rPr lang="cs-CZ" b="0" dirty="0" err="1" smtClean="0">
                <a:latin typeface="Arial" panose="020B0604020202020204" pitchFamily="34" charset="0"/>
              </a:rPr>
              <a:t>off</a:t>
            </a:r>
            <a:r>
              <a:rPr lang="cs-CZ" b="0" dirty="0" smtClean="0">
                <a:latin typeface="Arial" panose="020B0604020202020204" pitchFamily="34" charset="0"/>
              </a:rPr>
              <a:t> label</a:t>
            </a:r>
          </a:p>
          <a:p>
            <a:pPr marR="67890" algn="l"/>
            <a:endParaRPr lang="cs-CZ" b="0" dirty="0">
              <a:latin typeface="Arial" panose="020B0604020202020204" pitchFamily="34" charset="0"/>
            </a:endParaRPr>
          </a:p>
          <a:p>
            <a:pPr marR="67890" algn="l"/>
            <a:r>
              <a:rPr lang="cs-CZ" b="0" dirty="0" smtClean="0">
                <a:latin typeface="Arial" panose="020B0604020202020204" pitchFamily="34" charset="0"/>
              </a:rPr>
              <a:t>SMART </a:t>
            </a:r>
            <a:r>
              <a:rPr lang="cs-CZ" b="0" dirty="0">
                <a:latin typeface="Arial" panose="020B0604020202020204" pitchFamily="34" charset="0"/>
              </a:rPr>
              <a:t>&lt; 12 let </a:t>
            </a:r>
            <a:r>
              <a:rPr lang="cs-CZ" b="0" dirty="0" err="1" smtClean="0">
                <a:latin typeface="Arial" panose="020B0604020202020204" pitchFamily="34" charset="0"/>
              </a:rPr>
              <a:t>off</a:t>
            </a:r>
            <a:r>
              <a:rPr lang="cs-CZ" b="0" dirty="0" smtClean="0">
                <a:latin typeface="Arial" panose="020B0604020202020204" pitchFamily="34" charset="0"/>
              </a:rPr>
              <a:t>-label </a:t>
            </a:r>
            <a:r>
              <a:rPr lang="cs-CZ" b="0" dirty="0" smtClean="0">
                <a:latin typeface="Arial" panose="020B0604020202020204" pitchFamily="34" charset="0"/>
              </a:rPr>
              <a:t>ALE </a:t>
            </a:r>
            <a:r>
              <a:rPr lang="cs-CZ" b="0" dirty="0" smtClean="0"/>
              <a:t>- s</a:t>
            </a:r>
            <a:r>
              <a:rPr lang="cs-CZ" b="0" dirty="0" smtClean="0"/>
              <a:t>nížení exacerbací </a:t>
            </a:r>
            <a:r>
              <a:rPr lang="cs-CZ" b="0" dirty="0" smtClean="0"/>
              <a:t>o 75 </a:t>
            </a:r>
            <a:r>
              <a:rPr lang="cs-CZ" b="0" dirty="0"/>
              <a:t>% v porovnání s </a:t>
            </a:r>
            <a:r>
              <a:rPr lang="cs-CZ" b="0" dirty="0" smtClean="0"/>
              <a:t>IKS</a:t>
            </a:r>
            <a:endParaRPr lang="cs-CZ" dirty="0"/>
          </a:p>
        </p:txBody>
      </p:sp>
    </p:spTree>
    <p:extLst>
      <p:ext uri="{BB962C8B-B14F-4D97-AF65-F5344CB8AC3E}">
        <p14:creationId xmlns:p14="http://schemas.microsoft.com/office/powerpoint/2010/main" val="368012430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half" idx="1"/>
          </p:nvPr>
        </p:nvSpPr>
        <p:spPr/>
        <p:txBody>
          <a:bodyPr/>
          <a:lstStyle/>
          <a:p>
            <a:endParaRPr lang="cs-CZ"/>
          </a:p>
        </p:txBody>
      </p:sp>
      <p:pic>
        <p:nvPicPr>
          <p:cNvPr id="4" name="Obrázek 3"/>
          <p:cNvPicPr>
            <a:picLocks noChangeAspect="1"/>
          </p:cNvPicPr>
          <p:nvPr/>
        </p:nvPicPr>
        <p:blipFill>
          <a:blip r:embed="rId3"/>
          <a:stretch>
            <a:fillRect/>
          </a:stretch>
        </p:blipFill>
        <p:spPr>
          <a:xfrm>
            <a:off x="-316497" y="-1"/>
            <a:ext cx="13769940" cy="9753601"/>
          </a:xfrm>
          <a:prstGeom prst="rect">
            <a:avLst/>
          </a:prstGeom>
        </p:spPr>
      </p:pic>
    </p:spTree>
    <p:extLst>
      <p:ext uri="{BB962C8B-B14F-4D97-AF65-F5344CB8AC3E}">
        <p14:creationId xmlns:p14="http://schemas.microsoft.com/office/powerpoint/2010/main" val="1681571196"/>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4636168" y="1584366"/>
            <a:ext cx="8866606" cy="8169233"/>
          </a:xfrm>
          <a:prstGeom prst="rect">
            <a:avLst/>
          </a:prstGeom>
        </p:spPr>
      </p:pic>
      <p:pic>
        <p:nvPicPr>
          <p:cNvPr id="5" name="Obrázek 4"/>
          <p:cNvPicPr>
            <a:picLocks noChangeAspect="1"/>
          </p:cNvPicPr>
          <p:nvPr/>
        </p:nvPicPr>
        <p:blipFill>
          <a:blip r:embed="rId4"/>
          <a:stretch>
            <a:fillRect/>
          </a:stretch>
        </p:blipFill>
        <p:spPr>
          <a:xfrm>
            <a:off x="-354348" y="0"/>
            <a:ext cx="6943725" cy="2371725"/>
          </a:xfrm>
          <a:prstGeom prst="rect">
            <a:avLst/>
          </a:prstGeom>
        </p:spPr>
      </p:pic>
      <p:pic>
        <p:nvPicPr>
          <p:cNvPr id="2" name="Obrázek 1"/>
          <p:cNvPicPr>
            <a:picLocks noChangeAspect="1"/>
          </p:cNvPicPr>
          <p:nvPr/>
        </p:nvPicPr>
        <p:blipFill>
          <a:blip r:embed="rId5"/>
          <a:stretch>
            <a:fillRect/>
          </a:stretch>
        </p:blipFill>
        <p:spPr>
          <a:xfrm>
            <a:off x="-177174" y="2501185"/>
            <a:ext cx="4636168" cy="2374318"/>
          </a:xfrm>
          <a:prstGeom prst="rect">
            <a:avLst/>
          </a:prstGeom>
        </p:spPr>
      </p:pic>
      <p:sp>
        <p:nvSpPr>
          <p:cNvPr id="3" name="Obdélník 2"/>
          <p:cNvSpPr/>
          <p:nvPr/>
        </p:nvSpPr>
        <p:spPr>
          <a:xfrm>
            <a:off x="7545846" y="407463"/>
            <a:ext cx="3324949" cy="769441"/>
          </a:xfrm>
          <a:prstGeom prst="rect">
            <a:avLst/>
          </a:prstGeom>
        </p:spPr>
        <p:txBody>
          <a:bodyPr wrap="none">
            <a:spAutoFit/>
          </a:bodyPr>
          <a:lstStyle/>
          <a:p>
            <a:r>
              <a:rPr lang="cs-CZ" sz="4400" dirty="0">
                <a:solidFill>
                  <a:srgbClr val="002060"/>
                </a:solidFill>
              </a:rPr>
              <a:t>Exacerbace</a:t>
            </a:r>
          </a:p>
        </p:txBody>
      </p:sp>
    </p:spTree>
    <p:extLst>
      <p:ext uri="{BB962C8B-B14F-4D97-AF65-F5344CB8AC3E}">
        <p14:creationId xmlns:p14="http://schemas.microsoft.com/office/powerpoint/2010/main" val="414734196"/>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Anafylaxe</a:t>
            </a:r>
            <a:endParaRPr lang="cs-CZ" dirty="0">
              <a:solidFill>
                <a:srgbClr val="002060"/>
              </a:solidFill>
            </a:endParaRPr>
          </a:p>
        </p:txBody>
      </p:sp>
      <p:sp>
        <p:nvSpPr>
          <p:cNvPr id="4" name="Obdélník 3"/>
          <p:cNvSpPr/>
          <p:nvPr/>
        </p:nvSpPr>
        <p:spPr>
          <a:xfrm>
            <a:off x="952500" y="2578307"/>
            <a:ext cx="11099800" cy="3046988"/>
          </a:xfrm>
          <a:prstGeom prst="rect">
            <a:avLst/>
          </a:prstGeom>
        </p:spPr>
        <p:txBody>
          <a:bodyPr wrap="square">
            <a:spAutoFit/>
          </a:bodyPr>
          <a:lstStyle/>
          <a:p>
            <a:r>
              <a:rPr lang="cs-CZ" dirty="0">
                <a:solidFill>
                  <a:srgbClr val="002060"/>
                </a:solidFill>
              </a:rPr>
              <a:t>historie „</a:t>
            </a:r>
            <a:r>
              <a:rPr lang="cs-CZ" dirty="0" err="1">
                <a:solidFill>
                  <a:srgbClr val="002060"/>
                </a:solidFill>
              </a:rPr>
              <a:t>phylaxis</a:t>
            </a:r>
            <a:r>
              <a:rPr lang="cs-CZ" dirty="0">
                <a:solidFill>
                  <a:srgbClr val="002060"/>
                </a:solidFill>
              </a:rPr>
              <a:t>“ - chránit </a:t>
            </a:r>
            <a:endParaRPr lang="cs-CZ" dirty="0" smtClean="0">
              <a:solidFill>
                <a:srgbClr val="002060"/>
              </a:solidFill>
            </a:endParaRPr>
          </a:p>
          <a:p>
            <a:r>
              <a:rPr lang="cs-CZ" dirty="0" smtClean="0">
                <a:solidFill>
                  <a:srgbClr val="002060"/>
                </a:solidFill>
              </a:rPr>
              <a:t>profylaxe </a:t>
            </a:r>
            <a:r>
              <a:rPr lang="cs-CZ" dirty="0">
                <a:solidFill>
                  <a:srgbClr val="002060"/>
                </a:solidFill>
              </a:rPr>
              <a:t>- ochrana proti toxinům </a:t>
            </a:r>
            <a:endParaRPr lang="cs-CZ" dirty="0" smtClean="0">
              <a:solidFill>
                <a:srgbClr val="002060"/>
              </a:solidFill>
            </a:endParaRPr>
          </a:p>
          <a:p>
            <a:r>
              <a:rPr lang="cs-CZ" dirty="0" err="1" smtClean="0">
                <a:solidFill>
                  <a:srgbClr val="002060"/>
                </a:solidFill>
              </a:rPr>
              <a:t>afylaxe</a:t>
            </a:r>
            <a:r>
              <a:rPr lang="cs-CZ" dirty="0" smtClean="0">
                <a:solidFill>
                  <a:srgbClr val="002060"/>
                </a:solidFill>
              </a:rPr>
              <a:t> </a:t>
            </a:r>
            <a:r>
              <a:rPr lang="cs-CZ" dirty="0">
                <a:solidFill>
                  <a:srgbClr val="002060"/>
                </a:solidFill>
              </a:rPr>
              <a:t>….. anafylaxe </a:t>
            </a:r>
            <a:endParaRPr lang="cs-CZ" dirty="0" smtClean="0">
              <a:solidFill>
                <a:srgbClr val="002060"/>
              </a:solidFill>
            </a:endParaRPr>
          </a:p>
          <a:p>
            <a:endParaRPr lang="cs-CZ" dirty="0">
              <a:solidFill>
                <a:srgbClr val="002060"/>
              </a:solidFill>
            </a:endParaRPr>
          </a:p>
          <a:p>
            <a:r>
              <a:rPr lang="cs-CZ" dirty="0" err="1" smtClean="0">
                <a:solidFill>
                  <a:srgbClr val="002060"/>
                </a:solidFill>
              </a:rPr>
              <a:t>Richet</a:t>
            </a:r>
            <a:r>
              <a:rPr lang="cs-CZ" dirty="0" smtClean="0">
                <a:solidFill>
                  <a:srgbClr val="002060"/>
                </a:solidFill>
              </a:rPr>
              <a:t> </a:t>
            </a:r>
            <a:r>
              <a:rPr lang="cs-CZ" dirty="0">
                <a:solidFill>
                  <a:srgbClr val="002060"/>
                </a:solidFill>
              </a:rPr>
              <a:t>a </a:t>
            </a:r>
            <a:r>
              <a:rPr lang="cs-CZ" dirty="0" err="1">
                <a:solidFill>
                  <a:srgbClr val="002060"/>
                </a:solidFill>
              </a:rPr>
              <a:t>Portier</a:t>
            </a:r>
            <a:r>
              <a:rPr lang="cs-CZ" dirty="0">
                <a:solidFill>
                  <a:srgbClr val="002060"/>
                </a:solidFill>
              </a:rPr>
              <a:t> nebyli první! </a:t>
            </a:r>
            <a:endParaRPr lang="cs-CZ" dirty="0" smtClean="0">
              <a:solidFill>
                <a:srgbClr val="002060"/>
              </a:solidFill>
            </a:endParaRPr>
          </a:p>
          <a:p>
            <a:r>
              <a:rPr lang="cs-CZ" dirty="0" smtClean="0">
                <a:solidFill>
                  <a:srgbClr val="002060"/>
                </a:solidFill>
              </a:rPr>
              <a:t>1837 </a:t>
            </a:r>
            <a:r>
              <a:rPr lang="cs-CZ" dirty="0" err="1">
                <a:solidFill>
                  <a:srgbClr val="002060"/>
                </a:solidFill>
              </a:rPr>
              <a:t>Magendie</a:t>
            </a:r>
            <a:r>
              <a:rPr lang="cs-CZ" dirty="0">
                <a:solidFill>
                  <a:srgbClr val="002060"/>
                </a:solidFill>
              </a:rPr>
              <a:t>: králík- reakce na bílek </a:t>
            </a:r>
            <a:endParaRPr lang="cs-CZ" dirty="0" smtClean="0">
              <a:solidFill>
                <a:srgbClr val="002060"/>
              </a:solidFill>
            </a:endParaRPr>
          </a:p>
          <a:p>
            <a:r>
              <a:rPr lang="cs-CZ" dirty="0" smtClean="0">
                <a:solidFill>
                  <a:srgbClr val="002060"/>
                </a:solidFill>
              </a:rPr>
              <a:t>1894 </a:t>
            </a:r>
            <a:r>
              <a:rPr lang="cs-CZ" dirty="0" err="1">
                <a:solidFill>
                  <a:srgbClr val="002060"/>
                </a:solidFill>
              </a:rPr>
              <a:t>Flexner</a:t>
            </a:r>
            <a:r>
              <a:rPr lang="cs-CZ" dirty="0">
                <a:solidFill>
                  <a:srgbClr val="002060"/>
                </a:solidFill>
              </a:rPr>
              <a:t>: </a:t>
            </a:r>
            <a:r>
              <a:rPr lang="cs-CZ" dirty="0" smtClean="0">
                <a:solidFill>
                  <a:srgbClr val="002060"/>
                </a:solidFill>
              </a:rPr>
              <a:t>králík- reakce </a:t>
            </a:r>
            <a:r>
              <a:rPr lang="cs-CZ" dirty="0">
                <a:solidFill>
                  <a:srgbClr val="002060"/>
                </a:solidFill>
              </a:rPr>
              <a:t>na psí sérum </a:t>
            </a:r>
            <a:endParaRPr lang="cs-CZ" dirty="0" smtClean="0">
              <a:solidFill>
                <a:srgbClr val="002060"/>
              </a:solidFill>
            </a:endParaRPr>
          </a:p>
          <a:p>
            <a:r>
              <a:rPr lang="cs-CZ" dirty="0" smtClean="0">
                <a:solidFill>
                  <a:srgbClr val="002060"/>
                </a:solidFill>
              </a:rPr>
              <a:t>1896 </a:t>
            </a:r>
            <a:r>
              <a:rPr lang="cs-CZ" dirty="0" err="1">
                <a:solidFill>
                  <a:srgbClr val="002060"/>
                </a:solidFill>
              </a:rPr>
              <a:t>Gottstein</a:t>
            </a:r>
            <a:r>
              <a:rPr lang="cs-CZ" dirty="0">
                <a:solidFill>
                  <a:srgbClr val="002060"/>
                </a:solidFill>
              </a:rPr>
              <a:t>: úmrtí lidí po léčbě koňským protizáškrtovým sérem</a:t>
            </a:r>
          </a:p>
        </p:txBody>
      </p:sp>
      <p:sp>
        <p:nvSpPr>
          <p:cNvPr id="5" name="Obdélník 4"/>
          <p:cNvSpPr/>
          <p:nvPr/>
        </p:nvSpPr>
        <p:spPr>
          <a:xfrm>
            <a:off x="704538" y="5986671"/>
            <a:ext cx="11782269" cy="2108269"/>
          </a:xfrm>
          <a:prstGeom prst="rect">
            <a:avLst/>
          </a:prstGeom>
        </p:spPr>
        <p:txBody>
          <a:bodyPr wrap="square">
            <a:spAutoFit/>
          </a:bodyPr>
          <a:lstStyle/>
          <a:p>
            <a:endParaRPr lang="cs-CZ" sz="1100" b="0" dirty="0">
              <a:solidFill>
                <a:srgbClr val="002060"/>
              </a:solidFill>
              <a:latin typeface="Arial" panose="020B0604020202020204" pitchFamily="34" charset="0"/>
            </a:endParaRPr>
          </a:p>
          <a:p>
            <a:pPr marR="112240"/>
            <a:r>
              <a:rPr lang="cs-CZ" b="0" dirty="0">
                <a:solidFill>
                  <a:srgbClr val="002060"/>
                </a:solidFill>
                <a:latin typeface="Arial" panose="020B0604020202020204" pitchFamily="34" charset="0"/>
              </a:rPr>
              <a:t>WAO: </a:t>
            </a:r>
          </a:p>
          <a:p>
            <a:r>
              <a:rPr lang="cs-CZ" dirty="0">
                <a:solidFill>
                  <a:srgbClr val="002060"/>
                </a:solidFill>
                <a:latin typeface="Arial" panose="020B0604020202020204" pitchFamily="34" charset="0"/>
              </a:rPr>
              <a:t>Těžká život ohrožující generalizovaná nebo systémová hypersenzitivní reakce</a:t>
            </a:r>
          </a:p>
          <a:p>
            <a:endParaRPr lang="cs-CZ" b="0" dirty="0">
              <a:solidFill>
                <a:srgbClr val="002060"/>
              </a:solidFill>
              <a:latin typeface="Arial" panose="020B0604020202020204" pitchFamily="34" charset="0"/>
            </a:endParaRPr>
          </a:p>
          <a:p>
            <a:pPr marR="94330"/>
            <a:r>
              <a:rPr lang="cs-CZ" b="0" dirty="0">
                <a:solidFill>
                  <a:srgbClr val="002060"/>
                </a:solidFill>
                <a:latin typeface="Arial" panose="020B0604020202020204" pitchFamily="34" charset="0"/>
              </a:rPr>
              <a:t>NIAID (USA): </a:t>
            </a:r>
          </a:p>
          <a:p>
            <a:r>
              <a:rPr lang="cs-CZ" dirty="0">
                <a:solidFill>
                  <a:srgbClr val="002060"/>
                </a:solidFill>
                <a:latin typeface="Arial" panose="020B0604020202020204" pitchFamily="34" charset="0"/>
              </a:rPr>
              <a:t>Těžká alergická reakce, která může zapříčinit úmrtí</a:t>
            </a:r>
          </a:p>
        </p:txBody>
      </p:sp>
    </p:spTree>
    <p:extLst>
      <p:ext uri="{BB962C8B-B14F-4D97-AF65-F5344CB8AC3E}">
        <p14:creationId xmlns:p14="http://schemas.microsoft.com/office/powerpoint/2010/main" val="746307915"/>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solidFill>
                  <a:srgbClr val="002060"/>
                </a:solidFill>
              </a:rPr>
              <a:t/>
            </a:r>
            <a:br>
              <a:rPr lang="cs-CZ" dirty="0">
                <a:solidFill>
                  <a:srgbClr val="002060"/>
                </a:solidFill>
              </a:rPr>
            </a:br>
            <a:r>
              <a:rPr lang="cs-CZ" dirty="0">
                <a:solidFill>
                  <a:srgbClr val="002060"/>
                </a:solidFill>
              </a:rPr>
              <a:t>5.června 1901</a:t>
            </a:r>
          </a:p>
        </p:txBody>
      </p:sp>
      <p:sp>
        <p:nvSpPr>
          <p:cNvPr id="3" name="Zástupný symbol pro text 2"/>
          <p:cNvSpPr>
            <a:spLocks noGrp="1"/>
          </p:cNvSpPr>
          <p:nvPr>
            <p:ph type="body" sz="half" idx="1"/>
          </p:nvPr>
        </p:nvSpPr>
        <p:spPr>
          <a:xfrm>
            <a:off x="922835" y="2051154"/>
            <a:ext cx="5334000" cy="6286500"/>
          </a:xfrm>
        </p:spPr>
        <p:txBody>
          <a:bodyPr>
            <a:normAutofit fontScale="62500" lnSpcReduction="20000"/>
          </a:bodyPr>
          <a:lstStyle/>
          <a:p>
            <a:endParaRPr lang="cs-CZ" dirty="0">
              <a:solidFill>
                <a:srgbClr val="002060"/>
              </a:solidFill>
            </a:endParaRPr>
          </a:p>
          <a:p>
            <a:r>
              <a:rPr lang="cs-CZ" dirty="0">
                <a:solidFill>
                  <a:srgbClr val="002060"/>
                </a:solidFill>
              </a:rPr>
              <a:t>5.června 1901</a:t>
            </a:r>
          </a:p>
          <a:p>
            <a:r>
              <a:rPr lang="cs-CZ" dirty="0" err="1" smtClean="0">
                <a:solidFill>
                  <a:srgbClr val="002060"/>
                </a:solidFill>
              </a:rPr>
              <a:t>Oceanografická</a:t>
            </a:r>
            <a:r>
              <a:rPr lang="cs-CZ" dirty="0" smtClean="0">
                <a:solidFill>
                  <a:srgbClr val="002060"/>
                </a:solidFill>
              </a:rPr>
              <a:t> výprava</a:t>
            </a:r>
            <a:r>
              <a:rPr lang="cs-CZ" dirty="0">
                <a:solidFill>
                  <a:srgbClr val="002060"/>
                </a:solidFill>
              </a:rPr>
              <a:t>:</a:t>
            </a:r>
          </a:p>
          <a:p>
            <a:pPr marL="0" indent="0">
              <a:buNone/>
            </a:pPr>
            <a:r>
              <a:rPr lang="cs-CZ" dirty="0" smtClean="0">
                <a:solidFill>
                  <a:srgbClr val="002060"/>
                </a:solidFill>
              </a:rPr>
              <a:t>Monacký </a:t>
            </a:r>
            <a:r>
              <a:rPr lang="pt-BR" dirty="0" smtClean="0">
                <a:solidFill>
                  <a:srgbClr val="002060"/>
                </a:solidFill>
              </a:rPr>
              <a:t>Princ Abert</a:t>
            </a:r>
            <a:r>
              <a:rPr lang="cs-CZ" dirty="0" smtClean="0">
                <a:solidFill>
                  <a:srgbClr val="002060"/>
                </a:solidFill>
              </a:rPr>
              <a:t> </a:t>
            </a:r>
            <a:r>
              <a:rPr lang="pt-BR" dirty="0" smtClean="0">
                <a:solidFill>
                  <a:srgbClr val="002060"/>
                </a:solidFill>
              </a:rPr>
              <a:t>I.</a:t>
            </a:r>
            <a:r>
              <a:rPr lang="cs-CZ" dirty="0" smtClean="0">
                <a:solidFill>
                  <a:srgbClr val="002060"/>
                </a:solidFill>
              </a:rPr>
              <a:t> -</a:t>
            </a:r>
            <a:r>
              <a:rPr lang="pt-BR" dirty="0" smtClean="0">
                <a:solidFill>
                  <a:srgbClr val="002060"/>
                </a:solidFill>
              </a:rPr>
              <a:t> </a:t>
            </a:r>
            <a:r>
              <a:rPr lang="pt-BR" dirty="0">
                <a:solidFill>
                  <a:srgbClr val="002060"/>
                </a:solidFill>
              </a:rPr>
              <a:t>jachta „Princezna Alice“</a:t>
            </a:r>
          </a:p>
          <a:p>
            <a:pPr marL="0" indent="0">
              <a:buNone/>
            </a:pPr>
            <a:r>
              <a:rPr lang="cs-CZ" u="sng" dirty="0">
                <a:solidFill>
                  <a:srgbClr val="002060"/>
                </a:solidFill>
              </a:rPr>
              <a:t>Cíl:</a:t>
            </a:r>
          </a:p>
          <a:p>
            <a:r>
              <a:rPr lang="cs-CZ" dirty="0">
                <a:solidFill>
                  <a:srgbClr val="002060"/>
                </a:solidFill>
              </a:rPr>
              <a:t>Vytvoření očkovací látky proti toxinu mořských sasanek (medúz)</a:t>
            </a:r>
          </a:p>
          <a:p>
            <a:r>
              <a:rPr lang="cs-CZ" dirty="0" smtClean="0">
                <a:solidFill>
                  <a:srgbClr val="002060"/>
                </a:solidFill>
              </a:rPr>
              <a:t>1902 experimentální </a:t>
            </a:r>
            <a:r>
              <a:rPr lang="cs-CZ" dirty="0">
                <a:solidFill>
                  <a:srgbClr val="002060"/>
                </a:solidFill>
              </a:rPr>
              <a:t>navození </a:t>
            </a:r>
            <a:r>
              <a:rPr lang="cs-CZ" b="1" dirty="0">
                <a:solidFill>
                  <a:srgbClr val="002060"/>
                </a:solidFill>
              </a:rPr>
              <a:t>hypersenzitivity </a:t>
            </a:r>
          </a:p>
          <a:p>
            <a:pPr marL="0" indent="0">
              <a:buNone/>
            </a:pPr>
            <a:r>
              <a:rPr lang="cs-CZ" dirty="0" smtClean="0">
                <a:solidFill>
                  <a:srgbClr val="002060"/>
                </a:solidFill>
              </a:rPr>
              <a:t>	u </a:t>
            </a:r>
            <a:r>
              <a:rPr lang="cs-CZ" dirty="0">
                <a:solidFill>
                  <a:srgbClr val="002060"/>
                </a:solidFill>
              </a:rPr>
              <a:t>psa neurotoxinem sasanky mořské</a:t>
            </a:r>
          </a:p>
          <a:p>
            <a:r>
              <a:rPr lang="cs-CZ" dirty="0" smtClean="0">
                <a:solidFill>
                  <a:srgbClr val="002060"/>
                </a:solidFill>
              </a:rPr>
              <a:t>1913 </a:t>
            </a:r>
            <a:r>
              <a:rPr lang="cs-CZ" dirty="0" err="1" smtClean="0">
                <a:solidFill>
                  <a:srgbClr val="002060"/>
                </a:solidFill>
              </a:rPr>
              <a:t>Richet</a:t>
            </a:r>
            <a:r>
              <a:rPr lang="cs-CZ" dirty="0">
                <a:solidFill>
                  <a:srgbClr val="002060"/>
                </a:solidFill>
              </a:rPr>
              <a:t>: </a:t>
            </a:r>
            <a:endParaRPr lang="cs-CZ" dirty="0" smtClean="0">
              <a:solidFill>
                <a:srgbClr val="002060"/>
              </a:solidFill>
            </a:endParaRPr>
          </a:p>
          <a:p>
            <a:pPr marL="0" indent="0">
              <a:buNone/>
            </a:pPr>
            <a:r>
              <a:rPr lang="cs-CZ" dirty="0">
                <a:solidFill>
                  <a:srgbClr val="002060"/>
                </a:solidFill>
              </a:rPr>
              <a:t>	</a:t>
            </a:r>
            <a:r>
              <a:rPr lang="cs-CZ" dirty="0" smtClean="0">
                <a:solidFill>
                  <a:srgbClr val="002060"/>
                </a:solidFill>
              </a:rPr>
              <a:t>Nobelova </a:t>
            </a:r>
            <a:r>
              <a:rPr lang="cs-CZ" dirty="0">
                <a:solidFill>
                  <a:srgbClr val="002060"/>
                </a:solidFill>
              </a:rPr>
              <a:t>cena za medicínu a fyziologii</a:t>
            </a:r>
          </a:p>
        </p:txBody>
      </p:sp>
      <p:pic>
        <p:nvPicPr>
          <p:cNvPr id="5" name="Obrázek 4"/>
          <p:cNvPicPr>
            <a:picLocks noChangeAspect="1"/>
          </p:cNvPicPr>
          <p:nvPr/>
        </p:nvPicPr>
        <p:blipFill>
          <a:blip r:embed="rId2"/>
          <a:stretch>
            <a:fillRect/>
          </a:stretch>
        </p:blipFill>
        <p:spPr>
          <a:xfrm>
            <a:off x="6732732" y="2814444"/>
            <a:ext cx="3106994" cy="4424516"/>
          </a:xfrm>
          <a:prstGeom prst="rect">
            <a:avLst/>
          </a:prstGeom>
        </p:spPr>
      </p:pic>
      <p:pic>
        <p:nvPicPr>
          <p:cNvPr id="6" name="Obrázek 5"/>
          <p:cNvPicPr>
            <a:picLocks noChangeAspect="1"/>
          </p:cNvPicPr>
          <p:nvPr/>
        </p:nvPicPr>
        <p:blipFill>
          <a:blip r:embed="rId3"/>
          <a:stretch>
            <a:fillRect/>
          </a:stretch>
        </p:blipFill>
        <p:spPr>
          <a:xfrm>
            <a:off x="10030568" y="2824276"/>
            <a:ext cx="3106994" cy="4414684"/>
          </a:xfrm>
          <a:prstGeom prst="rect">
            <a:avLst/>
          </a:prstGeom>
        </p:spPr>
      </p:pic>
      <p:sp>
        <p:nvSpPr>
          <p:cNvPr id="4" name="Obdélník 3"/>
          <p:cNvSpPr/>
          <p:nvPr/>
        </p:nvSpPr>
        <p:spPr>
          <a:xfrm>
            <a:off x="6447677" y="7650236"/>
            <a:ext cx="7165781" cy="400110"/>
          </a:xfrm>
          <a:prstGeom prst="rect">
            <a:avLst/>
          </a:prstGeom>
        </p:spPr>
        <p:txBody>
          <a:bodyPr wrap="square">
            <a:spAutoFit/>
          </a:bodyPr>
          <a:lstStyle/>
          <a:p>
            <a:r>
              <a:rPr lang="fr-FR" sz="2000" dirty="0">
                <a:solidFill>
                  <a:srgbClr val="002060"/>
                </a:solidFill>
              </a:rPr>
              <a:t>Francouzští lékaři Charles Richet a Paul Portier</a:t>
            </a:r>
            <a:endParaRPr lang="cs-CZ" sz="2000" dirty="0">
              <a:solidFill>
                <a:srgbClr val="002060"/>
              </a:solidFill>
            </a:endParaRPr>
          </a:p>
        </p:txBody>
      </p:sp>
    </p:spTree>
    <p:extLst>
      <p:ext uri="{BB962C8B-B14F-4D97-AF65-F5344CB8AC3E}">
        <p14:creationId xmlns:p14="http://schemas.microsoft.com/office/powerpoint/2010/main" val="4057147813"/>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solidFill>
                  <a:srgbClr val="002060"/>
                </a:solidFill>
              </a:rPr>
              <a:t/>
            </a:r>
            <a:br>
              <a:rPr lang="cs-CZ" dirty="0">
                <a:solidFill>
                  <a:srgbClr val="002060"/>
                </a:solidFill>
              </a:rPr>
            </a:br>
            <a:r>
              <a:rPr lang="cs-CZ" dirty="0">
                <a:solidFill>
                  <a:srgbClr val="002060"/>
                </a:solidFill>
              </a:rPr>
              <a:t>První literární údaje</a:t>
            </a:r>
          </a:p>
        </p:txBody>
      </p:sp>
      <p:sp>
        <p:nvSpPr>
          <p:cNvPr id="3" name="Zástupný symbol pro text 2"/>
          <p:cNvSpPr>
            <a:spLocks noGrp="1"/>
          </p:cNvSpPr>
          <p:nvPr>
            <p:ph type="body" sz="half" idx="1"/>
          </p:nvPr>
        </p:nvSpPr>
        <p:spPr>
          <a:xfrm>
            <a:off x="952500" y="2728211"/>
            <a:ext cx="11099800" cy="5519502"/>
          </a:xfrm>
        </p:spPr>
        <p:txBody>
          <a:bodyPr>
            <a:normAutofit/>
          </a:bodyPr>
          <a:lstStyle/>
          <a:p>
            <a:r>
              <a:rPr lang="cs-CZ" dirty="0" smtClean="0">
                <a:solidFill>
                  <a:srgbClr val="002060"/>
                </a:solidFill>
              </a:rPr>
              <a:t>1905 </a:t>
            </a:r>
            <a:r>
              <a:rPr lang="cs-CZ" dirty="0" err="1">
                <a:solidFill>
                  <a:srgbClr val="002060"/>
                </a:solidFill>
              </a:rPr>
              <a:t>Finkelstein</a:t>
            </a:r>
            <a:endParaRPr lang="cs-CZ" dirty="0">
              <a:solidFill>
                <a:srgbClr val="002060"/>
              </a:solidFill>
            </a:endParaRPr>
          </a:p>
          <a:p>
            <a:pPr lvl="1"/>
            <a:r>
              <a:rPr lang="cs-CZ" dirty="0">
                <a:solidFill>
                  <a:srgbClr val="002060"/>
                </a:solidFill>
              </a:rPr>
              <a:t>Úmrtí dítěte po požití kravského mléka</a:t>
            </a:r>
          </a:p>
          <a:p>
            <a:r>
              <a:rPr lang="cs-CZ" dirty="0">
                <a:solidFill>
                  <a:srgbClr val="002060"/>
                </a:solidFill>
              </a:rPr>
              <a:t>1916 </a:t>
            </a:r>
            <a:r>
              <a:rPr lang="cs-CZ" dirty="0" err="1">
                <a:solidFill>
                  <a:srgbClr val="002060"/>
                </a:solidFill>
              </a:rPr>
              <a:t>vonStarck</a:t>
            </a:r>
            <a:endParaRPr lang="cs-CZ" dirty="0">
              <a:solidFill>
                <a:srgbClr val="002060"/>
              </a:solidFill>
            </a:endParaRPr>
          </a:p>
          <a:p>
            <a:pPr lvl="1"/>
            <a:r>
              <a:rPr lang="cs-CZ" dirty="0">
                <a:solidFill>
                  <a:srgbClr val="002060"/>
                </a:solidFill>
              </a:rPr>
              <a:t>Smrt 18timěsíčního batolete po hrachu</a:t>
            </a:r>
          </a:p>
          <a:p>
            <a:r>
              <a:rPr lang="cs-CZ" dirty="0">
                <a:solidFill>
                  <a:srgbClr val="002060"/>
                </a:solidFill>
              </a:rPr>
              <a:t>1924 </a:t>
            </a:r>
            <a:r>
              <a:rPr lang="cs-CZ" dirty="0" err="1">
                <a:solidFill>
                  <a:srgbClr val="002060"/>
                </a:solidFill>
              </a:rPr>
              <a:t>Lamson</a:t>
            </a:r>
            <a:endParaRPr lang="cs-CZ" dirty="0">
              <a:solidFill>
                <a:srgbClr val="002060"/>
              </a:solidFill>
            </a:endParaRPr>
          </a:p>
          <a:p>
            <a:pPr lvl="1"/>
            <a:r>
              <a:rPr lang="cs-CZ" dirty="0">
                <a:solidFill>
                  <a:srgbClr val="002060"/>
                </a:solidFill>
              </a:rPr>
              <a:t>Publikace o 41 případech úmrtí na </a:t>
            </a:r>
            <a:r>
              <a:rPr lang="cs-CZ" dirty="0" smtClean="0">
                <a:solidFill>
                  <a:srgbClr val="002060"/>
                </a:solidFill>
              </a:rPr>
              <a:t>anafylaxi v </a:t>
            </a:r>
            <a:r>
              <a:rPr lang="cs-CZ" dirty="0">
                <a:solidFill>
                  <a:srgbClr val="002060"/>
                </a:solidFill>
              </a:rPr>
              <a:t>letech 1895-1923</a:t>
            </a:r>
          </a:p>
        </p:txBody>
      </p:sp>
    </p:spTree>
    <p:extLst>
      <p:ext uri="{BB962C8B-B14F-4D97-AF65-F5344CB8AC3E}">
        <p14:creationId xmlns:p14="http://schemas.microsoft.com/office/powerpoint/2010/main" val="170358058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solidFill>
                  <a:srgbClr val="002060"/>
                </a:solidFill>
              </a:rPr>
              <a:t>Anafylaxe v </a:t>
            </a:r>
            <a:r>
              <a:rPr lang="cs-CZ" dirty="0" smtClean="0">
                <a:solidFill>
                  <a:srgbClr val="002060"/>
                </a:solidFill>
              </a:rPr>
              <a:t>Evropě</a:t>
            </a:r>
            <a:endParaRPr lang="cs-CZ" dirty="0">
              <a:solidFill>
                <a:srgbClr val="002060"/>
              </a:solidFill>
            </a:endParaRPr>
          </a:p>
        </p:txBody>
      </p:sp>
      <p:sp>
        <p:nvSpPr>
          <p:cNvPr id="3" name="Zástupný symbol pro text 2"/>
          <p:cNvSpPr>
            <a:spLocks noGrp="1"/>
          </p:cNvSpPr>
          <p:nvPr>
            <p:ph type="body" sz="half" idx="1"/>
          </p:nvPr>
        </p:nvSpPr>
        <p:spPr>
          <a:xfrm>
            <a:off x="952500" y="2590800"/>
            <a:ext cx="5013585" cy="6286500"/>
          </a:xfrm>
        </p:spPr>
        <p:txBody>
          <a:bodyPr>
            <a:noAutofit/>
          </a:bodyPr>
          <a:lstStyle/>
          <a:p>
            <a:pPr marL="0" indent="0">
              <a:lnSpc>
                <a:spcPct val="120000"/>
              </a:lnSpc>
              <a:buNone/>
            </a:pPr>
            <a:endParaRPr lang="cs-CZ" sz="2400" dirty="0">
              <a:solidFill>
                <a:srgbClr val="002060"/>
              </a:solidFill>
            </a:endParaRPr>
          </a:p>
          <a:p>
            <a:pPr marL="0" indent="0">
              <a:lnSpc>
                <a:spcPct val="120000"/>
              </a:lnSpc>
              <a:buNone/>
            </a:pPr>
            <a:r>
              <a:rPr lang="pl-PL" sz="2400" dirty="0" smtClean="0">
                <a:solidFill>
                  <a:srgbClr val="002060"/>
                </a:solidFill>
              </a:rPr>
              <a:t>Incidence</a:t>
            </a:r>
            <a:r>
              <a:rPr lang="pl-PL" sz="2400" dirty="0">
                <a:solidFill>
                  <a:srgbClr val="002060"/>
                </a:solidFill>
              </a:rPr>
              <a:t>: 1,5 –7,9/100 000 </a:t>
            </a:r>
            <a:r>
              <a:rPr lang="pl-PL" sz="2400" dirty="0" smtClean="0">
                <a:solidFill>
                  <a:srgbClr val="002060"/>
                </a:solidFill>
              </a:rPr>
              <a:t>osob/rok</a:t>
            </a:r>
            <a:endParaRPr lang="pl-PL" sz="2400" dirty="0">
              <a:solidFill>
                <a:srgbClr val="002060"/>
              </a:solidFill>
            </a:endParaRPr>
          </a:p>
          <a:p>
            <a:pPr marL="0" indent="0">
              <a:lnSpc>
                <a:spcPct val="120000"/>
              </a:lnSpc>
              <a:buNone/>
            </a:pPr>
            <a:r>
              <a:rPr lang="cs-CZ" sz="2400" dirty="0">
                <a:solidFill>
                  <a:srgbClr val="002060"/>
                </a:solidFill>
              </a:rPr>
              <a:t>Osobní zkušenost s proděláním reakce má 0,3% Evropanů</a:t>
            </a:r>
          </a:p>
          <a:p>
            <a:pPr marL="0" indent="0">
              <a:lnSpc>
                <a:spcPct val="120000"/>
              </a:lnSpc>
              <a:buNone/>
            </a:pPr>
            <a:r>
              <a:rPr lang="cs-CZ" sz="2400" dirty="0">
                <a:solidFill>
                  <a:srgbClr val="002060"/>
                </a:solidFill>
              </a:rPr>
              <a:t>Narůstá počet reakcí vyžadujících hospitalizaci:</a:t>
            </a:r>
          </a:p>
          <a:p>
            <a:pPr marL="0" indent="0">
              <a:lnSpc>
                <a:spcPct val="120000"/>
              </a:lnSpc>
              <a:buNone/>
            </a:pPr>
            <a:r>
              <a:rPr lang="cs-CZ" sz="2400" dirty="0" smtClean="0">
                <a:solidFill>
                  <a:srgbClr val="002060"/>
                </a:solidFill>
              </a:rPr>
              <a:t>1991 </a:t>
            </a:r>
            <a:r>
              <a:rPr lang="cs-CZ" sz="2400" dirty="0">
                <a:solidFill>
                  <a:srgbClr val="002060"/>
                </a:solidFill>
              </a:rPr>
              <a:t>–1992 </a:t>
            </a:r>
            <a:r>
              <a:rPr lang="cs-CZ" sz="2400" dirty="0" smtClean="0">
                <a:solidFill>
                  <a:srgbClr val="002060"/>
                </a:solidFill>
              </a:rPr>
              <a:t>	5,5/100 </a:t>
            </a:r>
            <a:r>
              <a:rPr lang="cs-CZ" sz="2400" dirty="0">
                <a:solidFill>
                  <a:srgbClr val="002060"/>
                </a:solidFill>
              </a:rPr>
              <a:t>000</a:t>
            </a:r>
          </a:p>
          <a:p>
            <a:pPr marL="0" indent="0">
              <a:lnSpc>
                <a:spcPct val="120000"/>
              </a:lnSpc>
              <a:buNone/>
            </a:pPr>
            <a:r>
              <a:rPr lang="cs-CZ" sz="2400" dirty="0">
                <a:solidFill>
                  <a:srgbClr val="002060"/>
                </a:solidFill>
              </a:rPr>
              <a:t>1994 –1995 </a:t>
            </a:r>
            <a:r>
              <a:rPr lang="cs-CZ" sz="2400" dirty="0" smtClean="0">
                <a:solidFill>
                  <a:srgbClr val="002060"/>
                </a:solidFill>
              </a:rPr>
              <a:t>	10,2/100 </a:t>
            </a:r>
            <a:r>
              <a:rPr lang="cs-CZ" sz="2400" dirty="0">
                <a:solidFill>
                  <a:srgbClr val="002060"/>
                </a:solidFill>
              </a:rPr>
              <a:t>000</a:t>
            </a:r>
          </a:p>
          <a:p>
            <a:pPr marL="0" indent="0">
              <a:lnSpc>
                <a:spcPct val="120000"/>
              </a:lnSpc>
              <a:buNone/>
            </a:pPr>
            <a:endParaRPr lang="cs-CZ" sz="2400" dirty="0">
              <a:solidFill>
                <a:srgbClr val="002060"/>
              </a:solidFill>
            </a:endParaRPr>
          </a:p>
          <a:p>
            <a:pPr marL="0" indent="0">
              <a:lnSpc>
                <a:spcPct val="120000"/>
              </a:lnSpc>
              <a:buNone/>
            </a:pPr>
            <a:endParaRPr lang="cs-CZ" sz="2400" dirty="0">
              <a:solidFill>
                <a:srgbClr val="002060"/>
              </a:solidFill>
            </a:endParaRPr>
          </a:p>
        </p:txBody>
      </p:sp>
      <p:sp>
        <p:nvSpPr>
          <p:cNvPr id="5" name="Obdélník 4"/>
          <p:cNvSpPr/>
          <p:nvPr/>
        </p:nvSpPr>
        <p:spPr>
          <a:xfrm>
            <a:off x="6337508" y="2590800"/>
            <a:ext cx="6502400" cy="3970318"/>
          </a:xfrm>
          <a:prstGeom prst="rect">
            <a:avLst/>
          </a:prstGeom>
        </p:spPr>
        <p:txBody>
          <a:bodyPr>
            <a:spAutoFit/>
          </a:bodyPr>
          <a:lstStyle/>
          <a:p>
            <a:pPr>
              <a:lnSpc>
                <a:spcPct val="150000"/>
              </a:lnSpc>
            </a:pPr>
            <a:r>
              <a:rPr lang="cs-CZ" dirty="0" smtClean="0">
                <a:solidFill>
                  <a:srgbClr val="002060"/>
                </a:solidFill>
              </a:rPr>
              <a:t>Česká republika: </a:t>
            </a:r>
          </a:p>
          <a:p>
            <a:pPr>
              <a:lnSpc>
                <a:spcPct val="150000"/>
              </a:lnSpc>
            </a:pPr>
            <a:r>
              <a:rPr lang="cs-CZ" b="0" dirty="0" smtClean="0">
                <a:solidFill>
                  <a:srgbClr val="002060"/>
                </a:solidFill>
              </a:rPr>
              <a:t>2000 </a:t>
            </a:r>
            <a:r>
              <a:rPr lang="cs-CZ" b="0" dirty="0">
                <a:solidFill>
                  <a:srgbClr val="002060"/>
                </a:solidFill>
              </a:rPr>
              <a:t>hospitalizací / rok </a:t>
            </a:r>
          </a:p>
          <a:p>
            <a:pPr>
              <a:lnSpc>
                <a:spcPct val="150000"/>
              </a:lnSpc>
            </a:pPr>
            <a:r>
              <a:rPr lang="cs-CZ" b="0" dirty="0">
                <a:solidFill>
                  <a:srgbClr val="002060"/>
                </a:solidFill>
              </a:rPr>
              <a:t>pro závažné alergické reakce</a:t>
            </a:r>
          </a:p>
          <a:p>
            <a:pPr>
              <a:lnSpc>
                <a:spcPct val="150000"/>
              </a:lnSpc>
            </a:pPr>
            <a:r>
              <a:rPr lang="cs-CZ" b="0" dirty="0" smtClean="0">
                <a:solidFill>
                  <a:srgbClr val="002060"/>
                </a:solidFill>
              </a:rPr>
              <a:t>5 </a:t>
            </a:r>
            <a:r>
              <a:rPr lang="cs-CZ" b="0" dirty="0">
                <a:solidFill>
                  <a:srgbClr val="002060"/>
                </a:solidFill>
              </a:rPr>
              <a:t>úmrtí / rok</a:t>
            </a:r>
          </a:p>
          <a:p>
            <a:pPr>
              <a:lnSpc>
                <a:spcPct val="150000"/>
              </a:lnSpc>
            </a:pPr>
            <a:r>
              <a:rPr lang="cs-CZ" b="0" dirty="0">
                <a:solidFill>
                  <a:srgbClr val="002060"/>
                </a:solidFill>
              </a:rPr>
              <a:t>Přesné údaje chybí,</a:t>
            </a:r>
          </a:p>
          <a:p>
            <a:pPr>
              <a:lnSpc>
                <a:spcPct val="150000"/>
              </a:lnSpc>
            </a:pPr>
            <a:r>
              <a:rPr lang="es-ES" b="0" dirty="0">
                <a:solidFill>
                  <a:srgbClr val="002060"/>
                </a:solidFill>
              </a:rPr>
              <a:t>ve světě i u nás !!</a:t>
            </a:r>
            <a:endParaRPr lang="cs-CZ" b="0" dirty="0">
              <a:solidFill>
                <a:srgbClr val="002060"/>
              </a:solidFill>
            </a:endParaRPr>
          </a:p>
          <a:p>
            <a:pPr>
              <a:lnSpc>
                <a:spcPct val="150000"/>
              </a:lnSpc>
            </a:pPr>
            <a:endParaRPr lang="cs-CZ" b="0" dirty="0">
              <a:solidFill>
                <a:srgbClr val="002060"/>
              </a:solidFill>
            </a:endParaRPr>
          </a:p>
        </p:txBody>
      </p:sp>
      <p:sp>
        <p:nvSpPr>
          <p:cNvPr id="4" name="Obdélník 3"/>
          <p:cNvSpPr/>
          <p:nvPr/>
        </p:nvSpPr>
        <p:spPr>
          <a:xfrm>
            <a:off x="6536407" y="7152210"/>
            <a:ext cx="5573962" cy="535531"/>
          </a:xfrm>
          <a:prstGeom prst="rect">
            <a:avLst/>
          </a:prstGeom>
        </p:spPr>
        <p:txBody>
          <a:bodyPr wrap="none">
            <a:spAutoFit/>
          </a:bodyPr>
          <a:lstStyle/>
          <a:p>
            <a:pPr>
              <a:lnSpc>
                <a:spcPct val="120000"/>
              </a:lnSpc>
            </a:pPr>
            <a:r>
              <a:rPr lang="cs-CZ" dirty="0">
                <a:solidFill>
                  <a:srgbClr val="002060"/>
                </a:solidFill>
              </a:rPr>
              <a:t>Úmrtnost je malá: méně než 0,0001%</a:t>
            </a:r>
          </a:p>
        </p:txBody>
      </p:sp>
    </p:spTree>
    <p:extLst>
      <p:ext uri="{BB962C8B-B14F-4D97-AF65-F5344CB8AC3E}">
        <p14:creationId xmlns:p14="http://schemas.microsoft.com/office/powerpoint/2010/main" val="398347331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3249" y="364617"/>
            <a:ext cx="11099800" cy="2159000"/>
          </a:xfrm>
        </p:spPr>
        <p:txBody>
          <a:bodyPr>
            <a:normAutofit fontScale="90000"/>
          </a:bodyPr>
          <a:lstStyle/>
          <a:p>
            <a:r>
              <a:rPr lang="cs-CZ" dirty="0">
                <a:solidFill>
                  <a:srgbClr val="002060"/>
                </a:solidFill>
                <a:latin typeface="Arial" panose="020B0604020202020204" pitchFamily="34" charset="0"/>
              </a:rPr>
              <a:t>Anafylaxe </a:t>
            </a:r>
            <a:r>
              <a:rPr lang="cs-CZ" dirty="0" smtClean="0">
                <a:solidFill>
                  <a:srgbClr val="002060"/>
                </a:solidFill>
                <a:latin typeface="Arial" panose="020B0604020202020204" pitchFamily="34" charset="0"/>
              </a:rPr>
              <a:t>– definice</a:t>
            </a:r>
            <a:r>
              <a:rPr lang="cs-CZ" dirty="0">
                <a:solidFill>
                  <a:srgbClr val="002060"/>
                </a:solidFill>
                <a:latin typeface="Arial" panose="020B0604020202020204" pitchFamily="34" charset="0"/>
              </a:rPr>
              <a:t/>
            </a:r>
            <a:br>
              <a:rPr lang="cs-CZ" dirty="0">
                <a:solidFill>
                  <a:srgbClr val="002060"/>
                </a:solidFill>
                <a:latin typeface="Arial" panose="020B0604020202020204" pitchFamily="34" charset="0"/>
              </a:rPr>
            </a:br>
            <a:endParaRPr lang="cs-CZ" dirty="0">
              <a:solidFill>
                <a:srgbClr val="002060"/>
              </a:solidFill>
            </a:endParaRPr>
          </a:p>
        </p:txBody>
      </p:sp>
      <p:sp>
        <p:nvSpPr>
          <p:cNvPr id="4" name="Obdélník 3"/>
          <p:cNvSpPr/>
          <p:nvPr/>
        </p:nvSpPr>
        <p:spPr>
          <a:xfrm>
            <a:off x="295536" y="1752549"/>
            <a:ext cx="10672996" cy="2846933"/>
          </a:xfrm>
          <a:prstGeom prst="rect">
            <a:avLst/>
          </a:prstGeom>
        </p:spPr>
        <p:txBody>
          <a:bodyPr wrap="square">
            <a:spAutoFit/>
          </a:bodyPr>
          <a:lstStyle/>
          <a:p>
            <a:pPr algn="l"/>
            <a:endParaRPr lang="cs-CZ" sz="1100" b="0" dirty="0">
              <a:solidFill>
                <a:srgbClr val="002060"/>
              </a:solidFill>
              <a:latin typeface="Arial" panose="020B0604020202020204" pitchFamily="34" charset="0"/>
            </a:endParaRPr>
          </a:p>
          <a:p>
            <a:pPr marR="19960" algn="l"/>
            <a:r>
              <a:rPr lang="cs-CZ" dirty="0" smtClean="0">
                <a:solidFill>
                  <a:srgbClr val="002060"/>
                </a:solidFill>
                <a:latin typeface="Arial" panose="020B0604020202020204" pitchFamily="34" charset="0"/>
              </a:rPr>
              <a:t>Klinická: </a:t>
            </a:r>
            <a:r>
              <a:rPr lang="cs-CZ" b="0" dirty="0" smtClean="0">
                <a:solidFill>
                  <a:srgbClr val="002060"/>
                </a:solidFill>
                <a:latin typeface="Arial" panose="020B0604020202020204" pitchFamily="34" charset="0"/>
              </a:rPr>
              <a:t>Souhrn náhle vzniklých </a:t>
            </a:r>
            <a:r>
              <a:rPr lang="cs-CZ" b="0" dirty="0">
                <a:solidFill>
                  <a:srgbClr val="002060"/>
                </a:solidFill>
                <a:latin typeface="Arial" panose="020B0604020202020204" pitchFamily="34" charset="0"/>
              </a:rPr>
              <a:t>závažných až život </a:t>
            </a:r>
          </a:p>
          <a:p>
            <a:pPr marR="27810" algn="l"/>
            <a:r>
              <a:rPr lang="cs-CZ" b="0" dirty="0">
                <a:solidFill>
                  <a:srgbClr val="002060"/>
                </a:solidFill>
                <a:latin typeface="Arial" panose="020B0604020202020204" pitchFamily="34" charset="0"/>
              </a:rPr>
              <a:t>ohrožujících symptomů, vyskytujících se</a:t>
            </a:r>
          </a:p>
          <a:p>
            <a:pPr marR="24860" algn="l"/>
            <a:r>
              <a:rPr lang="cs-CZ" b="0" dirty="0">
                <a:solidFill>
                  <a:srgbClr val="002060"/>
                </a:solidFill>
                <a:latin typeface="Arial" panose="020B0604020202020204" pitchFamily="34" charset="0"/>
              </a:rPr>
              <a:t>většinou současně na několika orgánech:</a:t>
            </a:r>
          </a:p>
          <a:p>
            <a:pPr marR="111010" algn="l"/>
            <a:r>
              <a:rPr lang="cs-CZ" b="0" dirty="0">
                <a:solidFill>
                  <a:srgbClr val="002060"/>
                </a:solidFill>
                <a:latin typeface="Arial" panose="020B0604020202020204" pitchFamily="34" charset="0"/>
              </a:rPr>
              <a:t>*kůži</a:t>
            </a:r>
          </a:p>
          <a:p>
            <a:pPr marR="49960" algn="l"/>
            <a:r>
              <a:rPr lang="cs-CZ" b="0" dirty="0">
                <a:solidFill>
                  <a:srgbClr val="002060"/>
                </a:solidFill>
                <a:latin typeface="Arial" panose="020B0604020202020204" pitchFamily="34" charset="0"/>
              </a:rPr>
              <a:t>*dýchacím a zažívacím traktu</a:t>
            </a:r>
          </a:p>
          <a:p>
            <a:pPr marR="12760" algn="l"/>
            <a:r>
              <a:rPr lang="cs-CZ" b="0" dirty="0">
                <a:solidFill>
                  <a:srgbClr val="002060"/>
                </a:solidFill>
                <a:latin typeface="Arial" panose="020B0604020202020204" pitchFamily="34" charset="0"/>
              </a:rPr>
              <a:t>*kardiovaskulárním a urogenitálním systému</a:t>
            </a:r>
          </a:p>
          <a:p>
            <a:pPr marR="15900" algn="l"/>
            <a:r>
              <a:rPr lang="cs-CZ" b="0" dirty="0">
                <a:solidFill>
                  <a:srgbClr val="002060"/>
                </a:solidFill>
                <a:latin typeface="Arial" panose="020B0604020202020204" pitchFamily="34" charset="0"/>
              </a:rPr>
              <a:t>Jejím nejtěžším projevem je anafylaktický šok</a:t>
            </a:r>
            <a:endParaRPr lang="cs-CZ" dirty="0">
              <a:solidFill>
                <a:srgbClr val="002060"/>
              </a:solidFill>
            </a:endParaRPr>
          </a:p>
        </p:txBody>
      </p:sp>
      <p:sp>
        <p:nvSpPr>
          <p:cNvPr id="5" name="Obdélník 4"/>
          <p:cNvSpPr/>
          <p:nvPr/>
        </p:nvSpPr>
        <p:spPr>
          <a:xfrm>
            <a:off x="295535" y="4599482"/>
            <a:ext cx="12335229" cy="3231654"/>
          </a:xfrm>
          <a:prstGeom prst="rect">
            <a:avLst/>
          </a:prstGeom>
        </p:spPr>
        <p:txBody>
          <a:bodyPr wrap="square">
            <a:spAutoFit/>
          </a:bodyPr>
          <a:lstStyle/>
          <a:p>
            <a:pPr algn="l"/>
            <a:endParaRPr lang="cs-CZ" sz="1100" b="0" dirty="0">
              <a:solidFill>
                <a:srgbClr val="002060"/>
              </a:solidFill>
              <a:latin typeface="Arial" panose="020B0604020202020204" pitchFamily="34" charset="0"/>
            </a:endParaRPr>
          </a:p>
          <a:p>
            <a:endParaRPr lang="cs-CZ" sz="1100" b="0" dirty="0">
              <a:solidFill>
                <a:srgbClr val="002060"/>
              </a:solidFill>
              <a:latin typeface="Arial" panose="020B0604020202020204" pitchFamily="34" charset="0"/>
            </a:endParaRPr>
          </a:p>
          <a:p>
            <a:pPr algn="l"/>
            <a:r>
              <a:rPr lang="cs-CZ" dirty="0" smtClean="0">
                <a:solidFill>
                  <a:srgbClr val="002060"/>
                </a:solidFill>
                <a:latin typeface="Arial" panose="020B0604020202020204" pitchFamily="34" charset="0"/>
              </a:rPr>
              <a:t>Patofyziologická: </a:t>
            </a:r>
            <a:r>
              <a:rPr lang="cs-CZ" b="0" dirty="0" smtClean="0">
                <a:solidFill>
                  <a:srgbClr val="002060"/>
                </a:solidFill>
                <a:latin typeface="Arial" panose="020B0604020202020204" pitchFamily="34" charset="0"/>
              </a:rPr>
              <a:t>Reakce </a:t>
            </a:r>
            <a:r>
              <a:rPr lang="cs-CZ" b="0" dirty="0">
                <a:solidFill>
                  <a:srgbClr val="002060"/>
                </a:solidFill>
                <a:latin typeface="Arial" panose="020B0604020202020204" pitchFamily="34" charset="0"/>
              </a:rPr>
              <a:t>vznikající na podkladě </a:t>
            </a:r>
            <a:r>
              <a:rPr lang="cs-CZ" dirty="0" smtClean="0">
                <a:solidFill>
                  <a:srgbClr val="002060"/>
                </a:solidFill>
                <a:latin typeface="Arial" panose="020B0604020202020204" pitchFamily="34" charset="0"/>
              </a:rPr>
              <a:t>senzibilizace</a:t>
            </a:r>
            <a:r>
              <a:rPr lang="cs-CZ" b="0" dirty="0" smtClean="0">
                <a:solidFill>
                  <a:srgbClr val="002060"/>
                </a:solidFill>
                <a:latin typeface="Arial" panose="020B0604020202020204" pitchFamily="34" charset="0"/>
              </a:rPr>
              <a:t> organismu </a:t>
            </a:r>
            <a:r>
              <a:rPr lang="cs-CZ" b="0" dirty="0">
                <a:solidFill>
                  <a:srgbClr val="002060"/>
                </a:solidFill>
                <a:latin typeface="Arial" panose="020B0604020202020204" pitchFamily="34" charset="0"/>
              </a:rPr>
              <a:t>vzniklé opakovaným kontaktem s alergenem</a:t>
            </a:r>
          </a:p>
          <a:p>
            <a:pPr algn="l"/>
            <a:r>
              <a:rPr lang="cs-CZ" b="0" dirty="0">
                <a:solidFill>
                  <a:srgbClr val="002060"/>
                </a:solidFill>
                <a:latin typeface="Arial" panose="020B0604020202020204" pitchFamily="34" charset="0"/>
              </a:rPr>
              <a:t>•Její podstatou je imunologická reakce zprostředkovaná </a:t>
            </a:r>
            <a:r>
              <a:rPr lang="cs-CZ" b="0" dirty="0" err="1" smtClean="0">
                <a:solidFill>
                  <a:srgbClr val="002060"/>
                </a:solidFill>
                <a:latin typeface="Arial" panose="020B0604020202020204" pitchFamily="34" charset="0"/>
              </a:rPr>
              <a:t>IgE</a:t>
            </a:r>
            <a:endParaRPr lang="cs-CZ" b="0" dirty="0" smtClean="0">
              <a:solidFill>
                <a:srgbClr val="002060"/>
              </a:solidFill>
              <a:latin typeface="Arial" panose="020B0604020202020204" pitchFamily="34" charset="0"/>
            </a:endParaRPr>
          </a:p>
          <a:p>
            <a:pPr algn="l"/>
            <a:r>
              <a:rPr lang="cs-CZ" b="0" dirty="0" smtClean="0">
                <a:solidFill>
                  <a:srgbClr val="002060"/>
                </a:solidFill>
                <a:latin typeface="Arial" panose="020B0604020202020204" pitchFamily="34" charset="0"/>
              </a:rPr>
              <a:t>•Výsledkem </a:t>
            </a:r>
            <a:r>
              <a:rPr lang="cs-CZ" b="0" dirty="0">
                <a:solidFill>
                  <a:srgbClr val="002060"/>
                </a:solidFill>
                <a:latin typeface="Arial" panose="020B0604020202020204" pitchFamily="34" charset="0"/>
              </a:rPr>
              <a:t>je uvolnění </a:t>
            </a:r>
            <a:r>
              <a:rPr lang="cs-CZ" b="0" dirty="0" smtClean="0">
                <a:solidFill>
                  <a:srgbClr val="002060"/>
                </a:solidFill>
                <a:latin typeface="Arial" panose="020B0604020202020204" pitchFamily="34" charset="0"/>
              </a:rPr>
              <a:t>mediátorů zodpovědných </a:t>
            </a:r>
            <a:r>
              <a:rPr lang="cs-CZ" b="0" dirty="0">
                <a:solidFill>
                  <a:srgbClr val="002060"/>
                </a:solidFill>
                <a:latin typeface="Arial" panose="020B0604020202020204" pitchFamily="34" charset="0"/>
              </a:rPr>
              <a:t>za klinický průběh </a:t>
            </a:r>
            <a:r>
              <a:rPr lang="cs-CZ" b="0" dirty="0" smtClean="0">
                <a:solidFill>
                  <a:srgbClr val="002060"/>
                </a:solidFill>
                <a:latin typeface="Arial" panose="020B0604020202020204" pitchFamily="34" charset="0"/>
              </a:rPr>
              <a:t>reakce </a:t>
            </a:r>
          </a:p>
          <a:p>
            <a:r>
              <a:rPr lang="cs-CZ" sz="1400" b="0" dirty="0" smtClean="0">
                <a:solidFill>
                  <a:srgbClr val="002060"/>
                </a:solidFill>
                <a:latin typeface="Arial" panose="020B0604020202020204" pitchFamily="34" charset="0"/>
              </a:rPr>
              <a:t>(</a:t>
            </a:r>
            <a:r>
              <a:rPr lang="cs-CZ" sz="1400" b="0" dirty="0" smtClean="0">
                <a:solidFill>
                  <a:srgbClr val="002060"/>
                </a:solidFill>
              </a:rPr>
              <a:t>histamin, neutrální </a:t>
            </a:r>
            <a:r>
              <a:rPr lang="cs-CZ" sz="1400" b="0" dirty="0">
                <a:solidFill>
                  <a:srgbClr val="002060"/>
                </a:solidFill>
              </a:rPr>
              <a:t>proteázy(alfa a beta </a:t>
            </a:r>
            <a:r>
              <a:rPr lang="cs-CZ" sz="1400" b="0" dirty="0" err="1">
                <a:solidFill>
                  <a:srgbClr val="002060"/>
                </a:solidFill>
              </a:rPr>
              <a:t>tryptáza</a:t>
            </a:r>
            <a:r>
              <a:rPr lang="cs-CZ" sz="1400" b="0" dirty="0" smtClean="0">
                <a:solidFill>
                  <a:srgbClr val="002060"/>
                </a:solidFill>
              </a:rPr>
              <a:t>), proteoglykany (heparin</a:t>
            </a:r>
            <a:r>
              <a:rPr lang="cs-CZ" sz="1400" b="0" dirty="0">
                <a:solidFill>
                  <a:srgbClr val="002060"/>
                </a:solidFill>
              </a:rPr>
              <a:t>, chondroitin </a:t>
            </a:r>
            <a:r>
              <a:rPr lang="cs-CZ" sz="1400" b="0" dirty="0" smtClean="0">
                <a:solidFill>
                  <a:srgbClr val="002060"/>
                </a:solidFill>
              </a:rPr>
              <a:t>sulfát), </a:t>
            </a:r>
            <a:r>
              <a:rPr lang="cs-CZ" sz="1400" b="0" dirty="0" err="1" smtClean="0">
                <a:solidFill>
                  <a:srgbClr val="002060"/>
                </a:solidFill>
              </a:rPr>
              <a:t>leukotrieny</a:t>
            </a:r>
            <a:r>
              <a:rPr lang="cs-CZ" sz="1400" b="0" dirty="0" smtClean="0">
                <a:solidFill>
                  <a:srgbClr val="002060"/>
                </a:solidFill>
              </a:rPr>
              <a:t> (</a:t>
            </a:r>
            <a:r>
              <a:rPr lang="cs-CZ" sz="1400" b="0" dirty="0" smtClean="0">
                <a:solidFill>
                  <a:srgbClr val="002060"/>
                </a:solidFill>
              </a:rPr>
              <a:t>LTC4</a:t>
            </a:r>
            <a:r>
              <a:rPr lang="cs-CZ" sz="1400" b="0" dirty="0">
                <a:solidFill>
                  <a:srgbClr val="002060"/>
                </a:solidFill>
              </a:rPr>
              <a:t>, </a:t>
            </a:r>
            <a:r>
              <a:rPr lang="cs-CZ" sz="1400" b="0" dirty="0" smtClean="0">
                <a:solidFill>
                  <a:srgbClr val="002060"/>
                </a:solidFill>
              </a:rPr>
              <a:t>LTD4), prostaglandiny (PGD2</a:t>
            </a:r>
            <a:r>
              <a:rPr lang="cs-CZ" sz="1400" b="0" dirty="0">
                <a:solidFill>
                  <a:srgbClr val="002060"/>
                </a:solidFill>
              </a:rPr>
              <a:t>)</a:t>
            </a:r>
            <a:endParaRPr lang="cs-CZ" sz="1400" b="0" dirty="0" smtClean="0">
              <a:solidFill>
                <a:srgbClr val="002060"/>
              </a:solidFill>
              <a:latin typeface="Arial" panose="020B0604020202020204" pitchFamily="34" charset="0"/>
            </a:endParaRPr>
          </a:p>
          <a:p>
            <a:pPr algn="l"/>
            <a:endParaRPr lang="cs-CZ" b="0" dirty="0">
              <a:solidFill>
                <a:srgbClr val="002060"/>
              </a:solidFill>
              <a:latin typeface="Arial" panose="020B0604020202020204" pitchFamily="34" charset="0"/>
            </a:endParaRPr>
          </a:p>
          <a:p>
            <a:pPr marR="30460" algn="l"/>
            <a:r>
              <a:rPr lang="cs-CZ" b="0" dirty="0">
                <a:solidFill>
                  <a:srgbClr val="002060"/>
                </a:solidFill>
                <a:latin typeface="Arial" panose="020B0604020202020204" pitchFamily="34" charset="0"/>
              </a:rPr>
              <a:t>Pravá anafylaxe (alergická, atopická)</a:t>
            </a:r>
          </a:p>
          <a:p>
            <a:pPr marR="34170" algn="l"/>
            <a:r>
              <a:rPr lang="cs-CZ" b="0" dirty="0" err="1">
                <a:solidFill>
                  <a:srgbClr val="002060"/>
                </a:solidFill>
                <a:latin typeface="Arial" panose="020B0604020202020204" pitchFamily="34" charset="0"/>
              </a:rPr>
              <a:t>IgE</a:t>
            </a:r>
            <a:r>
              <a:rPr lang="cs-CZ" b="0" dirty="0">
                <a:solidFill>
                  <a:srgbClr val="002060"/>
                </a:solidFill>
                <a:latin typeface="Arial" panose="020B0604020202020204" pitchFamily="34" charset="0"/>
              </a:rPr>
              <a:t>, </a:t>
            </a:r>
            <a:r>
              <a:rPr lang="cs-CZ" b="0" dirty="0" err="1">
                <a:solidFill>
                  <a:srgbClr val="002060"/>
                </a:solidFill>
                <a:latin typeface="Arial" panose="020B0604020202020204" pitchFamily="34" charset="0"/>
              </a:rPr>
              <a:t>Fc</a:t>
            </a:r>
            <a:r>
              <a:rPr lang="el-GR" b="0" dirty="0">
                <a:solidFill>
                  <a:srgbClr val="002060"/>
                </a:solidFill>
                <a:latin typeface="Arial" panose="020B0604020202020204" pitchFamily="34" charset="0"/>
              </a:rPr>
              <a:t>ε</a:t>
            </a:r>
            <a:r>
              <a:rPr lang="cs-CZ" b="0" dirty="0">
                <a:solidFill>
                  <a:srgbClr val="002060"/>
                </a:solidFill>
                <a:latin typeface="Arial" panose="020B0604020202020204" pitchFamily="34" charset="0"/>
              </a:rPr>
              <a:t>RI, mastocyt</a:t>
            </a:r>
            <a:r>
              <a:rPr lang="cs-CZ" b="0" dirty="0" smtClean="0">
                <a:solidFill>
                  <a:srgbClr val="002060"/>
                </a:solidFill>
                <a:latin typeface="Arial" panose="020B0604020202020204" pitchFamily="34" charset="0"/>
              </a:rPr>
              <a:t>, histamin</a:t>
            </a:r>
            <a:r>
              <a:rPr lang="cs-CZ" b="0" dirty="0">
                <a:solidFill>
                  <a:srgbClr val="002060"/>
                </a:solidFill>
                <a:latin typeface="Arial" panose="020B0604020202020204" pitchFamily="34" charset="0"/>
              </a:rPr>
              <a:t>, </a:t>
            </a:r>
            <a:r>
              <a:rPr lang="cs-CZ" b="0" dirty="0" smtClean="0">
                <a:solidFill>
                  <a:srgbClr val="002060"/>
                </a:solidFill>
                <a:latin typeface="Arial" panose="020B0604020202020204" pitchFamily="34" charset="0"/>
              </a:rPr>
              <a:t>PAF, malé </a:t>
            </a:r>
            <a:r>
              <a:rPr lang="cs-CZ" b="0" dirty="0">
                <a:solidFill>
                  <a:srgbClr val="002060"/>
                </a:solidFill>
                <a:latin typeface="Arial" panose="020B0604020202020204" pitchFamily="34" charset="0"/>
              </a:rPr>
              <a:t>množství antigenu</a:t>
            </a:r>
            <a:endParaRPr lang="cs-CZ" dirty="0">
              <a:solidFill>
                <a:srgbClr val="002060"/>
              </a:solidFill>
            </a:endParaRPr>
          </a:p>
        </p:txBody>
      </p:sp>
      <p:sp>
        <p:nvSpPr>
          <p:cNvPr id="7" name="Obdélník 6"/>
          <p:cNvSpPr/>
          <p:nvPr/>
        </p:nvSpPr>
        <p:spPr>
          <a:xfrm>
            <a:off x="8696168" y="7033289"/>
            <a:ext cx="4914901" cy="2308324"/>
          </a:xfrm>
          <a:prstGeom prst="rect">
            <a:avLst/>
          </a:prstGeom>
        </p:spPr>
        <p:txBody>
          <a:bodyPr wrap="square">
            <a:spAutoFit/>
          </a:bodyPr>
          <a:lstStyle/>
          <a:p>
            <a:pPr algn="l"/>
            <a:endParaRPr lang="cs-CZ" sz="1800" b="0" dirty="0">
              <a:solidFill>
                <a:srgbClr val="002060"/>
              </a:solidFill>
              <a:latin typeface="Arial" panose="020B0604020202020204" pitchFamily="34" charset="0"/>
            </a:endParaRPr>
          </a:p>
          <a:p>
            <a:pPr marR="40130" algn="l"/>
            <a:r>
              <a:rPr lang="cs-CZ" sz="1800" b="0" dirty="0">
                <a:solidFill>
                  <a:srgbClr val="002060"/>
                </a:solidFill>
                <a:latin typeface="Arial" panose="020B0604020202020204" pitchFamily="34" charset="0"/>
              </a:rPr>
              <a:t>Uvolnění </a:t>
            </a:r>
            <a:r>
              <a:rPr lang="cs-CZ" sz="1800" b="0" dirty="0" smtClean="0">
                <a:solidFill>
                  <a:srgbClr val="002060"/>
                </a:solidFill>
                <a:latin typeface="Arial" panose="020B0604020202020204" pitchFamily="34" charset="0"/>
              </a:rPr>
              <a:t>mediátorů imunologickou </a:t>
            </a:r>
            <a:endParaRPr lang="cs-CZ" sz="1800" b="0" dirty="0">
              <a:solidFill>
                <a:srgbClr val="002060"/>
              </a:solidFill>
              <a:latin typeface="Arial" panose="020B0604020202020204" pitchFamily="34" charset="0"/>
            </a:endParaRPr>
          </a:p>
          <a:p>
            <a:pPr marR="53530" algn="l"/>
            <a:r>
              <a:rPr lang="cs-CZ" sz="1800" b="0" dirty="0">
                <a:solidFill>
                  <a:srgbClr val="002060"/>
                </a:solidFill>
                <a:latin typeface="Arial" panose="020B0604020202020204" pitchFamily="34" charset="0"/>
              </a:rPr>
              <a:t>nebo neimunologickou cestou:</a:t>
            </a:r>
          </a:p>
          <a:p>
            <a:pPr marR="21230" algn="l"/>
            <a:r>
              <a:rPr lang="cs-CZ" sz="1800" b="0" dirty="0">
                <a:solidFill>
                  <a:srgbClr val="002060"/>
                </a:solidFill>
                <a:latin typeface="Arial" panose="020B0604020202020204" pitchFamily="34" charset="0"/>
              </a:rPr>
              <a:t>a) Imunologická reakce zprostředkovaná</a:t>
            </a:r>
          </a:p>
          <a:p>
            <a:pPr marR="36030" algn="l"/>
            <a:r>
              <a:rPr lang="cs-CZ" sz="1800" b="0" dirty="0">
                <a:solidFill>
                  <a:srgbClr val="002060"/>
                </a:solidFill>
                <a:latin typeface="Arial" panose="020B0604020202020204" pitchFamily="34" charset="0"/>
              </a:rPr>
              <a:t>-protilátkami </a:t>
            </a:r>
            <a:r>
              <a:rPr lang="cs-CZ" sz="1800" b="0" dirty="0" err="1">
                <a:solidFill>
                  <a:srgbClr val="002060"/>
                </a:solidFill>
                <a:latin typeface="Arial" panose="020B0604020202020204" pitchFamily="34" charset="0"/>
              </a:rPr>
              <a:t>IgE</a:t>
            </a:r>
            <a:r>
              <a:rPr lang="cs-CZ" sz="1800" b="0" dirty="0">
                <a:solidFill>
                  <a:srgbClr val="002060"/>
                </a:solidFill>
                <a:latin typeface="Arial" panose="020B0604020202020204" pitchFamily="34" charset="0"/>
              </a:rPr>
              <a:t>(pravá anafylaxe)</a:t>
            </a:r>
          </a:p>
          <a:p>
            <a:pPr marR="32280" algn="l"/>
            <a:r>
              <a:rPr lang="cs-CZ" sz="1800" b="0" dirty="0">
                <a:solidFill>
                  <a:srgbClr val="002060"/>
                </a:solidFill>
                <a:latin typeface="Arial" panose="020B0604020202020204" pitchFamily="34" charset="0"/>
              </a:rPr>
              <a:t>-jinými imunologickými mechanismy</a:t>
            </a:r>
          </a:p>
          <a:p>
            <a:pPr marR="59880" algn="l"/>
            <a:r>
              <a:rPr lang="cs-CZ" sz="1800" b="0" dirty="0">
                <a:solidFill>
                  <a:srgbClr val="002060"/>
                </a:solidFill>
                <a:latin typeface="Arial" panose="020B0604020202020204" pitchFamily="34" charset="0"/>
              </a:rPr>
              <a:t>b) Neimunologická reakce</a:t>
            </a:r>
          </a:p>
          <a:p>
            <a:pPr marR="12250" algn="l"/>
            <a:r>
              <a:rPr lang="cs-CZ" sz="1800" b="0" u="sng" dirty="0">
                <a:solidFill>
                  <a:srgbClr val="002060"/>
                </a:solidFill>
                <a:latin typeface="Arial" panose="020B0604020202020204" pitchFamily="34" charset="0"/>
              </a:rPr>
              <a:t>Klinické projevy ani léčebný postup se neliší!</a:t>
            </a:r>
            <a:endParaRPr lang="cs-CZ" sz="1800" dirty="0">
              <a:solidFill>
                <a:srgbClr val="002060"/>
              </a:solidFill>
            </a:endParaRPr>
          </a:p>
        </p:txBody>
      </p:sp>
      <p:pic>
        <p:nvPicPr>
          <p:cNvPr id="8" name="Obrázek 7"/>
          <p:cNvPicPr>
            <a:picLocks noChangeAspect="1"/>
          </p:cNvPicPr>
          <p:nvPr/>
        </p:nvPicPr>
        <p:blipFill>
          <a:blip r:embed="rId2"/>
          <a:stretch>
            <a:fillRect/>
          </a:stretch>
        </p:blipFill>
        <p:spPr>
          <a:xfrm>
            <a:off x="9306299" y="1875094"/>
            <a:ext cx="3324466" cy="2432401"/>
          </a:xfrm>
          <a:prstGeom prst="rect">
            <a:avLst/>
          </a:prstGeom>
        </p:spPr>
      </p:pic>
      <p:sp>
        <p:nvSpPr>
          <p:cNvPr id="10" name="Obdélník 9"/>
          <p:cNvSpPr/>
          <p:nvPr/>
        </p:nvSpPr>
        <p:spPr>
          <a:xfrm>
            <a:off x="14174033" y="829009"/>
            <a:ext cx="6502400" cy="5493812"/>
          </a:xfrm>
          <a:prstGeom prst="rect">
            <a:avLst/>
          </a:prstGeom>
        </p:spPr>
        <p:txBody>
          <a:bodyPr>
            <a:spAutoFit/>
          </a:bodyPr>
          <a:lstStyle/>
          <a:p>
            <a:pPr algn="l"/>
            <a:endParaRPr lang="cs-CZ" sz="1100" b="0" dirty="0">
              <a:solidFill>
                <a:srgbClr val="002060"/>
              </a:solidFill>
              <a:latin typeface="Arial" panose="020B0604020202020204" pitchFamily="34" charset="0"/>
            </a:endParaRPr>
          </a:p>
          <a:p>
            <a:pPr marR="68610" algn="l"/>
            <a:r>
              <a:rPr lang="cs-CZ" sz="2800" b="0" dirty="0">
                <a:solidFill>
                  <a:srgbClr val="002060"/>
                </a:solidFill>
                <a:latin typeface="Arial" panose="020B0604020202020204" pitchFamily="34" charset="0"/>
              </a:rPr>
              <a:t>Aktivace komplementu</a:t>
            </a:r>
          </a:p>
          <a:p>
            <a:pPr algn="l"/>
            <a:r>
              <a:rPr lang="cs-CZ" b="0" dirty="0">
                <a:solidFill>
                  <a:srgbClr val="002060"/>
                </a:solidFill>
                <a:latin typeface="Arial" panose="020B0604020202020204" pitchFamily="34" charset="0"/>
              </a:rPr>
              <a:t>krevní transfuze nebo aplikace </a:t>
            </a:r>
            <a:r>
              <a:rPr lang="cs-CZ" b="0" dirty="0" err="1">
                <a:solidFill>
                  <a:srgbClr val="002060"/>
                </a:solidFill>
                <a:latin typeface="Arial" panose="020B0604020202020204" pitchFamily="34" charset="0"/>
              </a:rPr>
              <a:t>gammaglobulinu</a:t>
            </a:r>
            <a:endParaRPr lang="cs-CZ" b="0" dirty="0">
              <a:solidFill>
                <a:srgbClr val="002060"/>
              </a:solidFill>
              <a:latin typeface="Arial" panose="020B0604020202020204" pitchFamily="34" charset="0"/>
            </a:endParaRPr>
          </a:p>
          <a:p>
            <a:pPr marR="21840" algn="l"/>
            <a:r>
              <a:rPr lang="cs-CZ" b="0" dirty="0" smtClean="0">
                <a:solidFill>
                  <a:srgbClr val="002060"/>
                </a:solidFill>
                <a:latin typeface="Arial" panose="020B0604020202020204" pitchFamily="34" charset="0"/>
              </a:rPr>
              <a:t>-</a:t>
            </a:r>
            <a:r>
              <a:rPr lang="cs-CZ" b="0" dirty="0">
                <a:solidFill>
                  <a:srgbClr val="002060"/>
                </a:solidFill>
                <a:latin typeface="Arial" panose="020B0604020202020204" pitchFamily="34" charset="0"/>
              </a:rPr>
              <a:t>vznik </a:t>
            </a:r>
            <a:r>
              <a:rPr lang="cs-CZ" b="0" dirty="0" err="1">
                <a:solidFill>
                  <a:srgbClr val="002060"/>
                </a:solidFill>
                <a:latin typeface="Arial" panose="020B0604020202020204" pitchFamily="34" charset="0"/>
              </a:rPr>
              <a:t>imunokomplexůIgA</a:t>
            </a:r>
            <a:r>
              <a:rPr lang="cs-CZ" b="0" dirty="0">
                <a:solidFill>
                  <a:srgbClr val="002060"/>
                </a:solidFill>
                <a:latin typeface="Arial" panose="020B0604020202020204" pitchFamily="34" charset="0"/>
              </a:rPr>
              <a:t>–</a:t>
            </a:r>
            <a:r>
              <a:rPr lang="cs-CZ" b="0" dirty="0" err="1">
                <a:solidFill>
                  <a:srgbClr val="002060"/>
                </a:solidFill>
                <a:latin typeface="Arial" panose="020B0604020202020204" pitchFamily="34" charset="0"/>
              </a:rPr>
              <a:t>IgGantiIgA</a:t>
            </a:r>
            <a:endParaRPr lang="cs-CZ" b="0" dirty="0">
              <a:solidFill>
                <a:srgbClr val="002060"/>
              </a:solidFill>
              <a:latin typeface="Arial" panose="020B0604020202020204" pitchFamily="34" charset="0"/>
            </a:endParaRPr>
          </a:p>
          <a:p>
            <a:pPr marR="28980" algn="l"/>
            <a:r>
              <a:rPr lang="cs-CZ" b="0" dirty="0">
                <a:solidFill>
                  <a:srgbClr val="002060"/>
                </a:solidFill>
                <a:latin typeface="Arial" panose="020B0604020202020204" pitchFamily="34" charset="0"/>
              </a:rPr>
              <a:t>-aktivace klasické cesty komplementu</a:t>
            </a:r>
          </a:p>
          <a:p>
            <a:pPr algn="l"/>
            <a:r>
              <a:rPr lang="cs-CZ" b="0" dirty="0">
                <a:solidFill>
                  <a:srgbClr val="002060"/>
                </a:solidFill>
                <a:latin typeface="Arial" panose="020B0604020202020204" pitchFamily="34" charset="0"/>
              </a:rPr>
              <a:t>dialyzační membrána (celulóza </a:t>
            </a:r>
            <a:r>
              <a:rPr lang="cs-CZ" b="0" dirty="0" err="1">
                <a:solidFill>
                  <a:srgbClr val="002060"/>
                </a:solidFill>
                <a:latin typeface="Arial" panose="020B0604020202020204" pitchFamily="34" charset="0"/>
              </a:rPr>
              <a:t>kuprofan</a:t>
            </a:r>
            <a:r>
              <a:rPr lang="cs-CZ" b="0" dirty="0">
                <a:solidFill>
                  <a:srgbClr val="002060"/>
                </a:solidFill>
                <a:latin typeface="Arial" panose="020B0604020202020204" pitchFamily="34" charset="0"/>
              </a:rPr>
              <a:t>)</a:t>
            </a:r>
          </a:p>
          <a:p>
            <a:pPr marR="21480" algn="l"/>
            <a:r>
              <a:rPr lang="cs-CZ" b="0" dirty="0" smtClean="0">
                <a:solidFill>
                  <a:srgbClr val="002060"/>
                </a:solidFill>
                <a:latin typeface="Arial" panose="020B0604020202020204" pitchFamily="34" charset="0"/>
              </a:rPr>
              <a:t>-</a:t>
            </a:r>
            <a:r>
              <a:rPr lang="cs-CZ" b="0" dirty="0">
                <a:solidFill>
                  <a:srgbClr val="002060"/>
                </a:solidFill>
                <a:latin typeface="Arial" panose="020B0604020202020204" pitchFamily="34" charset="0"/>
              </a:rPr>
              <a:t>aktivace alternativní cesty komplementu</a:t>
            </a:r>
          </a:p>
          <a:p>
            <a:pPr marR="38250" algn="l"/>
            <a:r>
              <a:rPr lang="cs-CZ" b="0" dirty="0">
                <a:solidFill>
                  <a:srgbClr val="002060"/>
                </a:solidFill>
                <a:latin typeface="Arial" panose="020B0604020202020204" pitchFamily="34" charset="0"/>
              </a:rPr>
              <a:t>-uvolnění anafylatoxinůC3a a </a:t>
            </a:r>
            <a:r>
              <a:rPr lang="cs-CZ" b="0" dirty="0" smtClean="0">
                <a:solidFill>
                  <a:srgbClr val="002060"/>
                </a:solidFill>
                <a:latin typeface="Arial" panose="020B0604020202020204" pitchFamily="34" charset="0"/>
              </a:rPr>
              <a:t>C5a</a:t>
            </a:r>
          </a:p>
          <a:p>
            <a:pPr marR="38250" algn="l"/>
            <a:endParaRPr lang="cs-CZ" b="0" dirty="0">
              <a:solidFill>
                <a:srgbClr val="002060"/>
              </a:solidFill>
              <a:latin typeface="Arial" panose="020B0604020202020204" pitchFamily="34" charset="0"/>
            </a:endParaRPr>
          </a:p>
          <a:p>
            <a:pPr algn="l"/>
            <a:r>
              <a:rPr lang="cs-CZ" b="0" dirty="0">
                <a:solidFill>
                  <a:srgbClr val="002060"/>
                </a:solidFill>
              </a:rPr>
              <a:t>Z</a:t>
            </a:r>
            <a:r>
              <a:rPr lang="cs-CZ" b="0" dirty="0" smtClean="0">
                <a:solidFill>
                  <a:srgbClr val="002060"/>
                </a:solidFill>
              </a:rPr>
              <a:t>ásah </a:t>
            </a:r>
            <a:r>
              <a:rPr lang="cs-CZ" b="0" dirty="0">
                <a:solidFill>
                  <a:srgbClr val="002060"/>
                </a:solidFill>
              </a:rPr>
              <a:t>do metabolismu </a:t>
            </a:r>
            <a:r>
              <a:rPr lang="cs-CZ" b="0" dirty="0" err="1">
                <a:solidFill>
                  <a:srgbClr val="002060"/>
                </a:solidFill>
              </a:rPr>
              <a:t>kys</a:t>
            </a:r>
            <a:r>
              <a:rPr lang="cs-CZ" b="0" dirty="0">
                <a:solidFill>
                  <a:srgbClr val="002060"/>
                </a:solidFill>
              </a:rPr>
              <a:t>. arachidonové</a:t>
            </a:r>
          </a:p>
          <a:p>
            <a:pPr algn="l"/>
            <a:r>
              <a:rPr lang="cs-CZ" b="0" dirty="0" smtClean="0">
                <a:solidFill>
                  <a:srgbClr val="002060"/>
                </a:solidFill>
              </a:rPr>
              <a:t>Přímé </a:t>
            </a:r>
            <a:r>
              <a:rPr lang="cs-CZ" b="0" dirty="0">
                <a:solidFill>
                  <a:srgbClr val="002060"/>
                </a:solidFill>
              </a:rPr>
              <a:t>uvolnění mediátorů</a:t>
            </a:r>
          </a:p>
          <a:p>
            <a:pPr algn="l"/>
            <a:r>
              <a:rPr lang="cs-CZ" b="0" dirty="0">
                <a:solidFill>
                  <a:srgbClr val="002060"/>
                </a:solidFill>
              </a:rPr>
              <a:t>F</a:t>
            </a:r>
            <a:r>
              <a:rPr lang="cs-CZ" b="0" dirty="0" smtClean="0">
                <a:solidFill>
                  <a:srgbClr val="002060"/>
                </a:solidFill>
              </a:rPr>
              <a:t>yzická </a:t>
            </a:r>
            <a:r>
              <a:rPr lang="cs-CZ" b="0" dirty="0">
                <a:solidFill>
                  <a:srgbClr val="002060"/>
                </a:solidFill>
              </a:rPr>
              <a:t>zátěž</a:t>
            </a:r>
          </a:p>
          <a:p>
            <a:pPr algn="l"/>
            <a:r>
              <a:rPr lang="cs-CZ" b="0" dirty="0">
                <a:solidFill>
                  <a:srgbClr val="002060"/>
                </a:solidFill>
              </a:rPr>
              <a:t>N</a:t>
            </a:r>
            <a:r>
              <a:rPr lang="cs-CZ" b="0" dirty="0" smtClean="0">
                <a:solidFill>
                  <a:srgbClr val="002060"/>
                </a:solidFill>
              </a:rPr>
              <a:t>eznámé </a:t>
            </a:r>
            <a:r>
              <a:rPr lang="cs-CZ" b="0" dirty="0">
                <a:solidFill>
                  <a:srgbClr val="002060"/>
                </a:solidFill>
              </a:rPr>
              <a:t>příčiny</a:t>
            </a:r>
          </a:p>
          <a:p>
            <a:pPr marR="38250" algn="l"/>
            <a:endParaRPr lang="cs-CZ" dirty="0">
              <a:solidFill>
                <a:srgbClr val="002060"/>
              </a:solidFill>
            </a:endParaRPr>
          </a:p>
        </p:txBody>
      </p:sp>
    </p:spTree>
    <p:extLst>
      <p:ext uri="{BB962C8B-B14F-4D97-AF65-F5344CB8AC3E}">
        <p14:creationId xmlns:p14="http://schemas.microsoft.com/office/powerpoint/2010/main" val="210826365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961\Desktop\Potravinová alergie\Potravinová alergie\otok rtu OA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295375" y="5410410"/>
            <a:ext cx="4566547" cy="2217344"/>
          </a:xfrm>
          <a:prstGeom prst="rect">
            <a:avLst/>
          </a:prstGeom>
          <a:noFill/>
          <a:ln>
            <a:noFill/>
          </a:ln>
        </p:spPr>
      </p:pic>
      <p:pic>
        <p:nvPicPr>
          <p:cNvPr id="3" name="Picture 3" descr="C:\Users\961\Desktop\Potravinová alergie\Potravinová alergie\zkřížená reaktivita.pn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7040060" y="1255259"/>
            <a:ext cx="5657507" cy="7279140"/>
          </a:xfrm>
          <a:prstGeom prst="rect">
            <a:avLst/>
          </a:prstGeom>
          <a:noFill/>
          <a:ln>
            <a:noFill/>
          </a:ln>
        </p:spPr>
      </p:pic>
      <p:sp>
        <p:nvSpPr>
          <p:cNvPr id="4" name="Nadpis 6"/>
          <p:cNvSpPr txBox="1">
            <a:spLocks noGrp="1"/>
          </p:cNvSpPr>
          <p:nvPr>
            <p:ph type="title"/>
          </p:nvPr>
        </p:nvSpPr>
        <p:spPr>
          <a:xfrm>
            <a:off x="1356229" y="2072356"/>
            <a:ext cx="3304061" cy="963870"/>
          </a:xfrm>
          <a:solidFill>
            <a:srgbClr val="FFFFFF"/>
          </a:solidFill>
          <a:ln w="28575">
            <a:solidFill>
              <a:srgbClr val="000000"/>
            </a:solidFill>
            <a:prstDash val="solid"/>
          </a:ln>
        </p:spPr>
        <p:txBody>
          <a:bodyPr anchorCtr="1">
            <a:normAutofit fontScale="90000"/>
          </a:bodyPr>
          <a:lstStyle/>
          <a:p>
            <a:pPr lvl="0" algn="ctr"/>
            <a:r>
              <a:rPr lang="cs-CZ" b="1">
                <a:latin typeface="Calibri"/>
              </a:rPr>
              <a:t>Projevy</a:t>
            </a:r>
          </a:p>
        </p:txBody>
      </p:sp>
      <p:sp>
        <p:nvSpPr>
          <p:cNvPr id="5" name="TextovéPole 12"/>
          <p:cNvSpPr txBox="1"/>
          <p:nvPr/>
        </p:nvSpPr>
        <p:spPr>
          <a:xfrm>
            <a:off x="536682" y="1727645"/>
            <a:ext cx="1127165"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a:t>
            </a:r>
          </a:p>
        </p:txBody>
      </p:sp>
      <p:sp>
        <p:nvSpPr>
          <p:cNvPr id="6" name="Zástupný symbol pro obsah 2"/>
          <p:cNvSpPr txBox="1"/>
          <p:nvPr/>
        </p:nvSpPr>
        <p:spPr>
          <a:xfrm>
            <a:off x="518921" y="4166951"/>
            <a:ext cx="6204138" cy="1305743"/>
          </a:xfrm>
          <a:prstGeom prst="rect">
            <a:avLst/>
          </a:prstGeom>
          <a:solidFill>
            <a:srgbClr val="FFC000"/>
          </a:solidFill>
          <a:ln w="28575">
            <a:solidFill>
              <a:srgbClr val="000000"/>
            </a:solidFill>
            <a:prstDash val="solid"/>
            <a:miter/>
          </a:ln>
        </p:spPr>
        <p:txBody>
          <a:bodyPr vert="horz" wrap="square" lIns="97536" tIns="48768" rIns="97536" bIns="48768" anchor="t" anchorCtr="1" compatLnSpc="1">
            <a:noAutofit/>
          </a:bodyPr>
          <a:lstStyle/>
          <a:p>
            <a:pPr defTabSz="975390" fontAlgn="t"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Orální alergický syndrom </a:t>
            </a:r>
          </a:p>
          <a:p>
            <a:pPr defTabSz="975390" fontAlgn="t" hangingPunct="1">
              <a:lnSpc>
                <a:spcPct val="90000"/>
              </a:lnSpc>
              <a:spcBef>
                <a:spcPts val="1067"/>
              </a:spcBef>
              <a:defRPr sz="1800" b="0" i="0" u="none" strike="noStrike" kern="0" cap="none" spc="0" baseline="0">
                <a:solidFill>
                  <a:srgbClr val="000000"/>
                </a:solidFill>
                <a:uFillTx/>
              </a:defRPr>
            </a:pPr>
            <a:r>
              <a:rPr lang="cs-CZ" sz="3413" b="0" kern="1200">
                <a:latin typeface="Calibri"/>
                <a:ea typeface=""/>
                <a:cs typeface=""/>
              </a:rPr>
              <a:t>(pollen food allergy syndrome)</a:t>
            </a:r>
          </a:p>
        </p:txBody>
      </p:sp>
      <p:pic>
        <p:nvPicPr>
          <p:cNvPr id="7" name="Picture 4">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9787484" y="8013226"/>
            <a:ext cx="3217322" cy="391743"/>
          </a:xfrm>
          <a:prstGeom prst="rect">
            <a:avLst/>
          </a:prstGeom>
          <a:noFill/>
          <a:ln>
            <a:noFill/>
          </a:ln>
        </p:spPr>
      </p:pic>
      <p:pic>
        <p:nvPicPr>
          <p:cNvPr id="8" name="Picture 2" descr="C:\Users\961\Desktop\Potravinová alergie\Obrázky z PA\OAS.jpg">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4693851" y="1420416"/>
            <a:ext cx="2420804" cy="2420804"/>
          </a:xfrm>
          <a:prstGeom prst="rect">
            <a:avLst/>
          </a:prstGeom>
          <a:noFill/>
          <a:ln>
            <a:noFill/>
          </a:ln>
        </p:spPr>
      </p:pic>
      <p:sp>
        <p:nvSpPr>
          <p:cNvPr id="9" name="Obdélník 8"/>
          <p:cNvSpPr/>
          <p:nvPr/>
        </p:nvSpPr>
        <p:spPr>
          <a:xfrm>
            <a:off x="7056467" y="3905185"/>
            <a:ext cx="1245202" cy="328231"/>
          </a:xfrm>
          <a:prstGeom prst="rect">
            <a:avLst/>
          </a:prstGeom>
          <a:solidFill>
            <a:srgbClr val="FFFFFF"/>
          </a:solidFill>
          <a:ln>
            <a:noFill/>
            <a:prstDash val="solid"/>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1493" kern="1200">
                <a:latin typeface="Calibri"/>
                <a:ea typeface=""/>
                <a:cs typeface=""/>
              </a:rPr>
              <a:t>Ambrózie</a:t>
            </a:r>
          </a:p>
        </p:txBody>
      </p:sp>
      <p:sp>
        <p:nvSpPr>
          <p:cNvPr id="10" name="Obdélník 9"/>
          <p:cNvSpPr/>
          <p:nvPr/>
        </p:nvSpPr>
        <p:spPr>
          <a:xfrm>
            <a:off x="7040060" y="5308543"/>
            <a:ext cx="921705" cy="328231"/>
          </a:xfrm>
          <a:prstGeom prst="rect">
            <a:avLst/>
          </a:prstGeom>
          <a:solidFill>
            <a:srgbClr val="FFFFFF"/>
          </a:solidFill>
          <a:ln>
            <a:noFill/>
            <a:prstDash val="solid"/>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1493" kern="1200">
                <a:latin typeface="Calibri"/>
                <a:ea typeface=""/>
                <a:cs typeface=""/>
              </a:rPr>
              <a:t>Pelyněk</a:t>
            </a:r>
          </a:p>
        </p:txBody>
      </p:sp>
      <p:sp>
        <p:nvSpPr>
          <p:cNvPr id="11" name="Obdélník 10"/>
          <p:cNvSpPr/>
          <p:nvPr/>
        </p:nvSpPr>
        <p:spPr>
          <a:xfrm>
            <a:off x="7114657" y="2607731"/>
            <a:ext cx="693490" cy="328231"/>
          </a:xfrm>
          <a:prstGeom prst="rect">
            <a:avLst/>
          </a:prstGeom>
          <a:solidFill>
            <a:srgbClr val="FFFFFF"/>
          </a:solidFill>
          <a:ln>
            <a:noFill/>
            <a:prstDash val="solid"/>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1493" kern="1200">
                <a:latin typeface="Calibri"/>
                <a:ea typeface=""/>
                <a:cs typeface=""/>
              </a:rPr>
              <a:t>Bříza</a:t>
            </a:r>
          </a:p>
        </p:txBody>
      </p:sp>
      <p:sp>
        <p:nvSpPr>
          <p:cNvPr id="12" name="Obdélník 11"/>
          <p:cNvSpPr/>
          <p:nvPr/>
        </p:nvSpPr>
        <p:spPr>
          <a:xfrm>
            <a:off x="522997" y="5798504"/>
            <a:ext cx="3421449" cy="426720"/>
          </a:xfrm>
          <a:prstGeom prst="rect">
            <a:avLst/>
          </a:prstGeom>
          <a:solidFill>
            <a:srgbClr val="EEECE1"/>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133" kern="1200">
                <a:latin typeface="Calibri"/>
                <a:ea typeface=""/>
                <a:cs typeface=""/>
              </a:rPr>
              <a:t>senzibilizace na aeroalergeny</a:t>
            </a:r>
          </a:p>
        </p:txBody>
      </p:sp>
      <p:sp>
        <p:nvSpPr>
          <p:cNvPr id="13" name="Obdélník 12"/>
          <p:cNvSpPr/>
          <p:nvPr/>
        </p:nvSpPr>
        <p:spPr>
          <a:xfrm>
            <a:off x="2741015" y="6518330"/>
            <a:ext cx="1562928" cy="426720"/>
          </a:xfrm>
          <a:prstGeom prst="rect">
            <a:avLst/>
          </a:prstGeom>
          <a:solidFill>
            <a:srgbClr val="EEECE1"/>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133" kern="1200">
                <a:latin typeface="Calibri"/>
                <a:ea typeface=""/>
                <a:cs typeface=""/>
              </a:rPr>
              <a:t>panalergeny</a:t>
            </a:r>
          </a:p>
        </p:txBody>
      </p:sp>
      <p:sp>
        <p:nvSpPr>
          <p:cNvPr id="14" name="Obdélník 13"/>
          <p:cNvSpPr/>
          <p:nvPr/>
        </p:nvSpPr>
        <p:spPr>
          <a:xfrm>
            <a:off x="2397609" y="7318604"/>
            <a:ext cx="2705421" cy="426720"/>
          </a:xfrm>
          <a:prstGeom prst="rect">
            <a:avLst/>
          </a:prstGeom>
          <a:solidFill>
            <a:srgbClr val="E46C0A"/>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133" kern="1200">
                <a:latin typeface="Calibri"/>
                <a:ea typeface=""/>
                <a:cs typeface=""/>
              </a:rPr>
              <a:t>Až u 2% OAS anafylaxe</a:t>
            </a:r>
          </a:p>
        </p:txBody>
      </p:sp>
      <p:sp>
        <p:nvSpPr>
          <p:cNvPr id="15" name="Obdélník 14"/>
          <p:cNvSpPr/>
          <p:nvPr/>
        </p:nvSpPr>
        <p:spPr>
          <a:xfrm>
            <a:off x="4693851" y="6095278"/>
            <a:ext cx="1910331" cy="426720"/>
          </a:xfrm>
          <a:prstGeom prst="rect">
            <a:avLst/>
          </a:prstGeom>
          <a:solidFill>
            <a:srgbClr val="EEECE1"/>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133" kern="1200">
                <a:latin typeface="Calibri"/>
                <a:ea typeface=""/>
                <a:cs typeface=""/>
              </a:rPr>
              <a:t>zkřížená alergie</a:t>
            </a:r>
          </a:p>
        </p:txBody>
      </p:sp>
      <p:sp>
        <p:nvSpPr>
          <p:cNvPr id="16" name="Obdélník 15"/>
          <p:cNvSpPr/>
          <p:nvPr/>
        </p:nvSpPr>
        <p:spPr>
          <a:xfrm>
            <a:off x="1902772" y="7799837"/>
            <a:ext cx="3683316" cy="426720"/>
          </a:xfrm>
          <a:prstGeom prst="rect">
            <a:avLst/>
          </a:prstGeom>
          <a:solidFill>
            <a:srgbClr val="FFC000"/>
          </a:solidFill>
          <a:ln w="9528">
            <a:solidFill>
              <a:srgbClr val="000000"/>
            </a:solidFill>
            <a:prstDash val="solid"/>
            <a:miter/>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133" kern="1200">
                <a:latin typeface="Calibri"/>
                <a:ea typeface=""/>
                <a:cs typeface=""/>
              </a:rPr>
              <a:t>Až 8% záchvatů AB spuštěno PA</a:t>
            </a:r>
          </a:p>
        </p:txBody>
      </p:sp>
      <p:sp>
        <p:nvSpPr>
          <p:cNvPr id="17" name="Zahnutá šipka nahoru 16"/>
          <p:cNvSpPr/>
          <p:nvPr/>
        </p:nvSpPr>
        <p:spPr>
          <a:xfrm rot="20317805">
            <a:off x="4462692" y="6771672"/>
            <a:ext cx="877921" cy="365584"/>
          </a:xfrm>
          <a:custGeom>
            <a:avLst/>
            <a:gdLst>
              <a:gd name="f0" fmla="val 10800000"/>
              <a:gd name="f1" fmla="val 5400000"/>
              <a:gd name="f2" fmla="val 180"/>
              <a:gd name="f3" fmla="val w"/>
              <a:gd name="f4" fmla="val h"/>
              <a:gd name="f5" fmla="val ss"/>
              <a:gd name="f6" fmla="val 0"/>
              <a:gd name="f7" fmla="*/ 5419351 1 1725033"/>
              <a:gd name="f8" fmla="+- 0 0 5400000"/>
              <a:gd name="f9" fmla="val 25000"/>
              <a:gd name="f10" fmla="val 50000"/>
              <a:gd name="f11" fmla="+- 0 0 -360"/>
              <a:gd name="f12" fmla="+- 0 0 -180"/>
              <a:gd name="f13" fmla="+- 0 0 -90"/>
              <a:gd name="f14" fmla="abs f3"/>
              <a:gd name="f15" fmla="abs f4"/>
              <a:gd name="f16" fmla="abs f5"/>
              <a:gd name="f17" fmla="*/ f11 f0 1"/>
              <a:gd name="f18" fmla="*/ f12 f0 1"/>
              <a:gd name="f19" fmla="*/ f13 f0 1"/>
              <a:gd name="f20" fmla="?: f14 f3 1"/>
              <a:gd name="f21" fmla="?: f15 f4 1"/>
              <a:gd name="f22" fmla="?: f16 f5 1"/>
              <a:gd name="f23" fmla="*/ f17 1 f2"/>
              <a:gd name="f24" fmla="*/ f18 1 f2"/>
              <a:gd name="f25" fmla="*/ f19 1 f2"/>
              <a:gd name="f26" fmla="*/ f20 1 21600"/>
              <a:gd name="f27" fmla="*/ f21 1 21600"/>
              <a:gd name="f28" fmla="*/ 21600 f20 1"/>
              <a:gd name="f29" fmla="*/ 21600 f21 1"/>
              <a:gd name="f30" fmla="+- f23 0 f1"/>
              <a:gd name="f31" fmla="+- f24 0 f1"/>
              <a:gd name="f32" fmla="+- f25 0 f1"/>
              <a:gd name="f33" fmla="min f27 f26"/>
              <a:gd name="f34" fmla="*/ f28 1 f22"/>
              <a:gd name="f35" fmla="*/ f29 1 f22"/>
              <a:gd name="f36" fmla="val f34"/>
              <a:gd name="f37" fmla="val f35"/>
              <a:gd name="f38" fmla="*/ f6 f33 1"/>
              <a:gd name="f39" fmla="+- f37 0 f6"/>
              <a:gd name="f40" fmla="+- f36 0 f6"/>
              <a:gd name="f41" fmla="*/ f36 f33 1"/>
              <a:gd name="f42" fmla="*/ f37 f33 1"/>
              <a:gd name="f43" fmla="*/ f40 1 2"/>
              <a:gd name="f44" fmla="min f40 f39"/>
              <a:gd name="f45" fmla="*/ f39 f39 1"/>
              <a:gd name="f46" fmla="*/ f39 f33 1"/>
              <a:gd name="f47" fmla="*/ f44 f9 1"/>
              <a:gd name="f48" fmla="*/ f44 f10 1"/>
              <a:gd name="f49" fmla="*/ f47 1 100000"/>
              <a:gd name="f50" fmla="*/ f48 1 100000"/>
              <a:gd name="f51" fmla="+- f49 f50 0"/>
              <a:gd name="f52" fmla="*/ f49 f49 1"/>
              <a:gd name="f53" fmla="+- f50 0 f49"/>
              <a:gd name="f54" fmla="*/ f50 1 2"/>
              <a:gd name="f55" fmla="+- f6 f49 0"/>
              <a:gd name="f56" fmla="+- 0 0 f49"/>
              <a:gd name="f57" fmla="*/ f49 1 2"/>
              <a:gd name="f58" fmla="*/ f49 f33 1"/>
              <a:gd name="f59" fmla="*/ f51 1 4"/>
              <a:gd name="f60" fmla="+- f45 0 f52"/>
              <a:gd name="f61" fmla="*/ f53 1 2"/>
              <a:gd name="f62" fmla="+- f36 0 f54"/>
              <a:gd name="f63" fmla="+- 0 0 f57"/>
              <a:gd name="f64" fmla="+- 0 0 f56"/>
              <a:gd name="f65" fmla="*/ f55 f33 1"/>
              <a:gd name="f66" fmla="*/ f57 f33 1"/>
              <a:gd name="f67" fmla="+- f43 0 f59"/>
              <a:gd name="f68" fmla="sqrt f60"/>
              <a:gd name="f69" fmla="+- 0 0 f63"/>
              <a:gd name="f70" fmla="*/ f62 f33 1"/>
              <a:gd name="f71" fmla="*/ f67 2 1"/>
              <a:gd name="f72" fmla="+- f67 f49 0"/>
              <a:gd name="f73" fmla="*/ f68 f67 1"/>
              <a:gd name="f74" fmla="*/ f67 f33 1"/>
              <a:gd name="f75" fmla="*/ f71 f71 1"/>
              <a:gd name="f76" fmla="*/ f73 1 f39"/>
              <a:gd name="f77" fmla="+- f67 f72 0"/>
              <a:gd name="f78" fmla="+- f75 0 f52"/>
              <a:gd name="f79" fmla="+- f67 f76 0"/>
              <a:gd name="f80" fmla="+- f72 f76 0"/>
              <a:gd name="f81" fmla="+- 0 0 f76"/>
              <a:gd name="f82" fmla="*/ f77 1 2"/>
              <a:gd name="f83" fmla="sqrt f78"/>
              <a:gd name="f84" fmla="+- f79 0 f61"/>
              <a:gd name="f85" fmla="+- f80 f61 0"/>
              <a:gd name="f86" fmla="+- 0 0 f81"/>
              <a:gd name="f87" fmla="*/ f80 f33 1"/>
              <a:gd name="f88" fmla="*/ f82 f33 1"/>
              <a:gd name="f89" fmla="*/ f83 f39 1"/>
              <a:gd name="f90" fmla="at2 f64 f86"/>
              <a:gd name="f91" fmla="*/ f85 f33 1"/>
              <a:gd name="f92" fmla="*/ f84 f33 1"/>
              <a:gd name="f93" fmla="+- f90 f1 0"/>
              <a:gd name="f94" fmla="*/ f89 1 f71"/>
              <a:gd name="f95" fmla="*/ f93 f7 1"/>
              <a:gd name="f96" fmla="+- f6 f94 0"/>
              <a:gd name="f97" fmla="+- 0 0 f94"/>
              <a:gd name="f98" fmla="*/ f95 1 f0"/>
              <a:gd name="f99" fmla="+- 0 0 f97"/>
              <a:gd name="f100" fmla="*/ f96 f33 1"/>
              <a:gd name="f101" fmla="+- 0 0 f98"/>
              <a:gd name="f102" fmla="at2 f99 f69"/>
              <a:gd name="f103" fmla="val f101"/>
              <a:gd name="f104" fmla="+- f102 f1 0"/>
              <a:gd name="f105" fmla="+- 0 0 f103"/>
              <a:gd name="f106" fmla="*/ f104 f7 1"/>
              <a:gd name="f107" fmla="*/ f105 f0 1"/>
              <a:gd name="f108" fmla="*/ f106 1 f0"/>
              <a:gd name="f109" fmla="*/ f107 1 f7"/>
              <a:gd name="f110" fmla="+- 0 0 f108"/>
              <a:gd name="f111" fmla="+- f109 0 f1"/>
              <a:gd name="f112" fmla="val f110"/>
              <a:gd name="f113" fmla="+- 0 0 f112"/>
              <a:gd name="f114" fmla="+- f1 0 f111"/>
              <a:gd name="f115" fmla="*/ f113 f0 1"/>
              <a:gd name="f116" fmla="*/ f115 1 f7"/>
              <a:gd name="f117" fmla="+- f116 0 f1"/>
              <a:gd name="f118" fmla="+- f117 0 f111"/>
              <a:gd name="f119" fmla="+- f111 f117 0"/>
              <a:gd name="f120" fmla="+- f1 0 f117"/>
            </a:gdLst>
            <a:ahLst/>
            <a:cxnLst>
              <a:cxn ang="3cd4">
                <a:pos x="hc" y="t"/>
              </a:cxn>
              <a:cxn ang="0">
                <a:pos x="r" y="vc"/>
              </a:cxn>
              <a:cxn ang="cd4">
                <a:pos x="hc" y="b"/>
              </a:cxn>
              <a:cxn ang="cd2">
                <a:pos x="l" y="vc"/>
              </a:cxn>
              <a:cxn ang="f30">
                <a:pos x="f70" y="f38"/>
              </a:cxn>
              <a:cxn ang="f30">
                <a:pos x="f92" y="f65"/>
              </a:cxn>
              <a:cxn ang="f30">
                <a:pos x="f66" y="f38"/>
              </a:cxn>
              <a:cxn ang="f31">
                <a:pos x="f88" y="f42"/>
              </a:cxn>
              <a:cxn ang="f32">
                <a:pos x="f91" y="f65"/>
              </a:cxn>
            </a:cxnLst>
            <a:rect l="f38" t="f38" r="f41" b="f42"/>
            <a:pathLst>
              <a:path stroke="0">
                <a:moveTo>
                  <a:pt x="f70" y="f38"/>
                </a:moveTo>
                <a:lnTo>
                  <a:pt x="f91" y="f65"/>
                </a:lnTo>
                <a:lnTo>
                  <a:pt x="f87" y="f65"/>
                </a:lnTo>
                <a:arcTo wR="f74" hR="f46" stAng="f114" swAng="f119"/>
                <a:arcTo wR="f74" hR="f46" stAng="f120" swAng="f118"/>
                <a:lnTo>
                  <a:pt x="f92" y="f65"/>
                </a:lnTo>
                <a:close/>
              </a:path>
              <a:path stroke="0">
                <a:moveTo>
                  <a:pt x="f74" y="f42"/>
                </a:moveTo>
                <a:arcTo wR="f74" hR="f46" stAng="f1" swAng="f1"/>
                <a:lnTo>
                  <a:pt x="f58" y="f38"/>
                </a:lnTo>
                <a:arcTo wR="f74" hR="f46" stAng="f0" swAng="f8"/>
                <a:close/>
              </a:path>
              <a:path fill="none">
                <a:moveTo>
                  <a:pt x="f88" y="f100"/>
                </a:moveTo>
                <a:arcTo wR="f74" hR="f46" stAng="f120" swAng="f118"/>
                <a:lnTo>
                  <a:pt x="f92" y="f65"/>
                </a:lnTo>
                <a:lnTo>
                  <a:pt x="f70" y="f38"/>
                </a:lnTo>
                <a:lnTo>
                  <a:pt x="f91" y="f65"/>
                </a:lnTo>
                <a:lnTo>
                  <a:pt x="f87" y="f65"/>
                </a:lnTo>
                <a:arcTo wR="f74" hR="f46" stAng="f114" swAng="f111"/>
                <a:lnTo>
                  <a:pt x="f74" y="f42"/>
                </a:lnTo>
                <a:arcTo wR="f74" hR="f46" stAng="f1" swAng="f1"/>
                <a:lnTo>
                  <a:pt x="f58" y="f38"/>
                </a:lnTo>
                <a:arcTo wR="f74" hR="f46" stAng="f0" swAng="f8"/>
              </a:path>
            </a:pathLst>
          </a:custGeom>
          <a:solidFill>
            <a:srgbClr val="4F81BD"/>
          </a:solidFill>
          <a:ln w="25402">
            <a:solidFill>
              <a:srgbClr val="385D8A"/>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latin typeface="Calibri"/>
              <a:ea typeface=""/>
              <a:cs typeface=""/>
            </a:endParaRPr>
          </a:p>
        </p:txBody>
      </p:sp>
      <p:sp>
        <p:nvSpPr>
          <p:cNvPr id="18" name="Zahnutá šipka nahoru 17"/>
          <p:cNvSpPr/>
          <p:nvPr/>
        </p:nvSpPr>
        <p:spPr>
          <a:xfrm rot="2311128">
            <a:off x="1676328" y="6545673"/>
            <a:ext cx="897360" cy="353636"/>
          </a:xfrm>
          <a:custGeom>
            <a:avLst/>
            <a:gdLst>
              <a:gd name="f0" fmla="val 10800000"/>
              <a:gd name="f1" fmla="val 5400000"/>
              <a:gd name="f2" fmla="val 180"/>
              <a:gd name="f3" fmla="val w"/>
              <a:gd name="f4" fmla="val h"/>
              <a:gd name="f5" fmla="val ss"/>
              <a:gd name="f6" fmla="val 0"/>
              <a:gd name="f7" fmla="*/ 5419351 1 1725033"/>
              <a:gd name="f8" fmla="+- 0 0 5400000"/>
              <a:gd name="f9" fmla="val 25000"/>
              <a:gd name="f10" fmla="val 50000"/>
              <a:gd name="f11" fmla="+- 0 0 -360"/>
              <a:gd name="f12" fmla="+- 0 0 -180"/>
              <a:gd name="f13" fmla="+- 0 0 -90"/>
              <a:gd name="f14" fmla="abs f3"/>
              <a:gd name="f15" fmla="abs f4"/>
              <a:gd name="f16" fmla="abs f5"/>
              <a:gd name="f17" fmla="*/ f11 f0 1"/>
              <a:gd name="f18" fmla="*/ f12 f0 1"/>
              <a:gd name="f19" fmla="*/ f13 f0 1"/>
              <a:gd name="f20" fmla="?: f14 f3 1"/>
              <a:gd name="f21" fmla="?: f15 f4 1"/>
              <a:gd name="f22" fmla="?: f16 f5 1"/>
              <a:gd name="f23" fmla="*/ f17 1 f2"/>
              <a:gd name="f24" fmla="*/ f18 1 f2"/>
              <a:gd name="f25" fmla="*/ f19 1 f2"/>
              <a:gd name="f26" fmla="*/ f20 1 21600"/>
              <a:gd name="f27" fmla="*/ f21 1 21600"/>
              <a:gd name="f28" fmla="*/ 21600 f20 1"/>
              <a:gd name="f29" fmla="*/ 21600 f21 1"/>
              <a:gd name="f30" fmla="+- f23 0 f1"/>
              <a:gd name="f31" fmla="+- f24 0 f1"/>
              <a:gd name="f32" fmla="+- f25 0 f1"/>
              <a:gd name="f33" fmla="min f27 f26"/>
              <a:gd name="f34" fmla="*/ f28 1 f22"/>
              <a:gd name="f35" fmla="*/ f29 1 f22"/>
              <a:gd name="f36" fmla="val f34"/>
              <a:gd name="f37" fmla="val f35"/>
              <a:gd name="f38" fmla="*/ f6 f33 1"/>
              <a:gd name="f39" fmla="+- f37 0 f6"/>
              <a:gd name="f40" fmla="+- f36 0 f6"/>
              <a:gd name="f41" fmla="*/ f36 f33 1"/>
              <a:gd name="f42" fmla="*/ f37 f33 1"/>
              <a:gd name="f43" fmla="*/ f40 1 2"/>
              <a:gd name="f44" fmla="min f40 f39"/>
              <a:gd name="f45" fmla="*/ f39 f39 1"/>
              <a:gd name="f46" fmla="*/ f39 f33 1"/>
              <a:gd name="f47" fmla="*/ f44 f9 1"/>
              <a:gd name="f48" fmla="*/ f44 f10 1"/>
              <a:gd name="f49" fmla="*/ f47 1 100000"/>
              <a:gd name="f50" fmla="*/ f48 1 100000"/>
              <a:gd name="f51" fmla="+- f49 f50 0"/>
              <a:gd name="f52" fmla="*/ f49 f49 1"/>
              <a:gd name="f53" fmla="+- f50 0 f49"/>
              <a:gd name="f54" fmla="*/ f50 1 2"/>
              <a:gd name="f55" fmla="+- f6 f49 0"/>
              <a:gd name="f56" fmla="+- 0 0 f49"/>
              <a:gd name="f57" fmla="*/ f49 1 2"/>
              <a:gd name="f58" fmla="*/ f49 f33 1"/>
              <a:gd name="f59" fmla="*/ f51 1 4"/>
              <a:gd name="f60" fmla="+- f45 0 f52"/>
              <a:gd name="f61" fmla="*/ f53 1 2"/>
              <a:gd name="f62" fmla="+- f36 0 f54"/>
              <a:gd name="f63" fmla="+- 0 0 f57"/>
              <a:gd name="f64" fmla="+- 0 0 f56"/>
              <a:gd name="f65" fmla="*/ f55 f33 1"/>
              <a:gd name="f66" fmla="*/ f57 f33 1"/>
              <a:gd name="f67" fmla="+- f43 0 f59"/>
              <a:gd name="f68" fmla="sqrt f60"/>
              <a:gd name="f69" fmla="+- 0 0 f63"/>
              <a:gd name="f70" fmla="*/ f62 f33 1"/>
              <a:gd name="f71" fmla="*/ f67 2 1"/>
              <a:gd name="f72" fmla="+- f67 f49 0"/>
              <a:gd name="f73" fmla="*/ f68 f67 1"/>
              <a:gd name="f74" fmla="*/ f67 f33 1"/>
              <a:gd name="f75" fmla="*/ f71 f71 1"/>
              <a:gd name="f76" fmla="*/ f73 1 f39"/>
              <a:gd name="f77" fmla="+- f67 f72 0"/>
              <a:gd name="f78" fmla="+- f75 0 f52"/>
              <a:gd name="f79" fmla="+- f67 f76 0"/>
              <a:gd name="f80" fmla="+- f72 f76 0"/>
              <a:gd name="f81" fmla="+- 0 0 f76"/>
              <a:gd name="f82" fmla="*/ f77 1 2"/>
              <a:gd name="f83" fmla="sqrt f78"/>
              <a:gd name="f84" fmla="+- f79 0 f61"/>
              <a:gd name="f85" fmla="+- f80 f61 0"/>
              <a:gd name="f86" fmla="+- 0 0 f81"/>
              <a:gd name="f87" fmla="*/ f80 f33 1"/>
              <a:gd name="f88" fmla="*/ f82 f33 1"/>
              <a:gd name="f89" fmla="*/ f83 f39 1"/>
              <a:gd name="f90" fmla="at2 f64 f86"/>
              <a:gd name="f91" fmla="*/ f85 f33 1"/>
              <a:gd name="f92" fmla="*/ f84 f33 1"/>
              <a:gd name="f93" fmla="+- f90 f1 0"/>
              <a:gd name="f94" fmla="*/ f89 1 f71"/>
              <a:gd name="f95" fmla="*/ f93 f7 1"/>
              <a:gd name="f96" fmla="+- f6 f94 0"/>
              <a:gd name="f97" fmla="+- 0 0 f94"/>
              <a:gd name="f98" fmla="*/ f95 1 f0"/>
              <a:gd name="f99" fmla="+- 0 0 f97"/>
              <a:gd name="f100" fmla="*/ f96 f33 1"/>
              <a:gd name="f101" fmla="+- 0 0 f98"/>
              <a:gd name="f102" fmla="at2 f99 f69"/>
              <a:gd name="f103" fmla="val f101"/>
              <a:gd name="f104" fmla="+- f102 f1 0"/>
              <a:gd name="f105" fmla="+- 0 0 f103"/>
              <a:gd name="f106" fmla="*/ f104 f7 1"/>
              <a:gd name="f107" fmla="*/ f105 f0 1"/>
              <a:gd name="f108" fmla="*/ f106 1 f0"/>
              <a:gd name="f109" fmla="*/ f107 1 f7"/>
              <a:gd name="f110" fmla="+- 0 0 f108"/>
              <a:gd name="f111" fmla="+- f109 0 f1"/>
              <a:gd name="f112" fmla="val f110"/>
              <a:gd name="f113" fmla="+- 0 0 f112"/>
              <a:gd name="f114" fmla="+- f1 0 f111"/>
              <a:gd name="f115" fmla="*/ f113 f0 1"/>
              <a:gd name="f116" fmla="*/ f115 1 f7"/>
              <a:gd name="f117" fmla="+- f116 0 f1"/>
              <a:gd name="f118" fmla="+- f117 0 f111"/>
              <a:gd name="f119" fmla="+- f111 f117 0"/>
              <a:gd name="f120" fmla="+- f1 0 f117"/>
            </a:gdLst>
            <a:ahLst/>
            <a:cxnLst>
              <a:cxn ang="3cd4">
                <a:pos x="hc" y="t"/>
              </a:cxn>
              <a:cxn ang="0">
                <a:pos x="r" y="vc"/>
              </a:cxn>
              <a:cxn ang="cd4">
                <a:pos x="hc" y="b"/>
              </a:cxn>
              <a:cxn ang="cd2">
                <a:pos x="l" y="vc"/>
              </a:cxn>
              <a:cxn ang="f30">
                <a:pos x="f70" y="f38"/>
              </a:cxn>
              <a:cxn ang="f30">
                <a:pos x="f92" y="f65"/>
              </a:cxn>
              <a:cxn ang="f30">
                <a:pos x="f66" y="f38"/>
              </a:cxn>
              <a:cxn ang="f31">
                <a:pos x="f88" y="f42"/>
              </a:cxn>
              <a:cxn ang="f32">
                <a:pos x="f91" y="f65"/>
              </a:cxn>
            </a:cxnLst>
            <a:rect l="f38" t="f38" r="f41" b="f42"/>
            <a:pathLst>
              <a:path stroke="0">
                <a:moveTo>
                  <a:pt x="f70" y="f38"/>
                </a:moveTo>
                <a:lnTo>
                  <a:pt x="f91" y="f65"/>
                </a:lnTo>
                <a:lnTo>
                  <a:pt x="f87" y="f65"/>
                </a:lnTo>
                <a:arcTo wR="f74" hR="f46" stAng="f114" swAng="f119"/>
                <a:arcTo wR="f74" hR="f46" stAng="f120" swAng="f118"/>
                <a:lnTo>
                  <a:pt x="f92" y="f65"/>
                </a:lnTo>
                <a:close/>
              </a:path>
              <a:path stroke="0">
                <a:moveTo>
                  <a:pt x="f74" y="f42"/>
                </a:moveTo>
                <a:arcTo wR="f74" hR="f46" stAng="f1" swAng="f1"/>
                <a:lnTo>
                  <a:pt x="f58" y="f38"/>
                </a:lnTo>
                <a:arcTo wR="f74" hR="f46" stAng="f0" swAng="f8"/>
                <a:close/>
              </a:path>
              <a:path fill="none">
                <a:moveTo>
                  <a:pt x="f88" y="f100"/>
                </a:moveTo>
                <a:arcTo wR="f74" hR="f46" stAng="f120" swAng="f118"/>
                <a:lnTo>
                  <a:pt x="f92" y="f65"/>
                </a:lnTo>
                <a:lnTo>
                  <a:pt x="f70" y="f38"/>
                </a:lnTo>
                <a:lnTo>
                  <a:pt x="f91" y="f65"/>
                </a:lnTo>
                <a:lnTo>
                  <a:pt x="f87" y="f65"/>
                </a:lnTo>
                <a:arcTo wR="f74" hR="f46" stAng="f114" swAng="f111"/>
                <a:lnTo>
                  <a:pt x="f74" y="f42"/>
                </a:lnTo>
                <a:arcTo wR="f74" hR="f46" stAng="f1" swAng="f1"/>
                <a:lnTo>
                  <a:pt x="f58" y="f38"/>
                </a:lnTo>
                <a:arcTo wR="f74" hR="f46" stAng="f0" swAng="f8"/>
              </a:path>
            </a:pathLst>
          </a:custGeom>
          <a:solidFill>
            <a:srgbClr val="4F81BD"/>
          </a:solidFill>
          <a:ln w="25402">
            <a:solidFill>
              <a:srgbClr val="385D8A"/>
            </a:solidFill>
            <a:prstDash val="solid"/>
            <a:miter/>
          </a:ln>
        </p:spPr>
        <p:txBody>
          <a:bodyPr vert="horz" wrap="square" lIns="97536" tIns="48768" rIns="97536" bIns="48768" anchor="ctr" anchorCtr="1" compatLnSpc="1">
            <a:noAutofit/>
          </a:bodyPr>
          <a:lstStyle/>
          <a:p>
            <a:pPr defTabSz="975390" hangingPunct="1">
              <a:defRPr sz="1800" b="0" i="0" u="none" strike="noStrike" kern="0" cap="none" spc="0" baseline="0">
                <a:solidFill>
                  <a:srgbClr val="000000"/>
                </a:solidFill>
                <a:uFillTx/>
              </a:defRPr>
            </a:pPr>
            <a:endParaRPr lang="cs-CZ" sz="1920" b="0" kern="1200">
              <a:solidFill>
                <a:srgbClr val="FF0000"/>
              </a:solidFill>
              <a:latin typeface="Calibri"/>
              <a:ea typeface=""/>
              <a:cs typeface=""/>
            </a:endParaRPr>
          </a:p>
        </p:txBody>
      </p:sp>
    </p:spTree>
    <p:extLst>
      <p:ext uri="{BB962C8B-B14F-4D97-AF65-F5344CB8AC3E}">
        <p14:creationId xmlns:p14="http://schemas.microsoft.com/office/powerpoint/2010/main" val="25826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659567"/>
            <a:ext cx="8782704" cy="7281754"/>
          </a:xfrm>
          <a:prstGeom prst="rect">
            <a:avLst/>
          </a:prstGeom>
        </p:spPr>
      </p:pic>
      <p:sp>
        <p:nvSpPr>
          <p:cNvPr id="5" name="Obdélník 4"/>
          <p:cNvSpPr/>
          <p:nvPr/>
        </p:nvSpPr>
        <p:spPr>
          <a:xfrm>
            <a:off x="9157324" y="961619"/>
            <a:ext cx="4078991" cy="7525137"/>
          </a:xfrm>
          <a:prstGeom prst="rect">
            <a:avLst/>
          </a:prstGeom>
        </p:spPr>
        <p:txBody>
          <a:bodyPr wrap="square">
            <a:spAutoFit/>
          </a:bodyPr>
          <a:lstStyle/>
          <a:p>
            <a:pPr algn="l"/>
            <a:endParaRPr lang="cs-CZ" sz="1100" b="0" dirty="0">
              <a:solidFill>
                <a:srgbClr val="002060"/>
              </a:solidFill>
              <a:latin typeface="Arial" panose="020B0604020202020204" pitchFamily="34" charset="0"/>
              <a:cs typeface="Arial" panose="020B0604020202020204" pitchFamily="34" charset="0"/>
            </a:endParaRPr>
          </a:p>
          <a:p>
            <a:pPr marR="103030" algn="l"/>
            <a:r>
              <a:rPr lang="cs-CZ" sz="3600" b="0" dirty="0">
                <a:solidFill>
                  <a:srgbClr val="002060"/>
                </a:solidFill>
                <a:latin typeface="Arial" panose="020B0604020202020204" pitchFamily="34" charset="0"/>
                <a:cs typeface="Arial" panose="020B0604020202020204" pitchFamily="34" charset="0"/>
              </a:rPr>
              <a:t>Histamin</a:t>
            </a:r>
          </a:p>
          <a:p>
            <a:pPr marR="7880" algn="l"/>
            <a:r>
              <a:rPr lang="pt-BR" sz="2000" b="0" dirty="0">
                <a:solidFill>
                  <a:srgbClr val="002060"/>
                </a:solidFill>
                <a:latin typeface="Arial" panose="020B0604020202020204" pitchFamily="34" charset="0"/>
                <a:cs typeface="Arial" panose="020B0604020202020204" pitchFamily="34" charset="0"/>
              </a:rPr>
              <a:t>Okamžité uvolnění + stimulace H1+ </a:t>
            </a:r>
            <a:r>
              <a:rPr lang="pt-BR" sz="2000" b="0" dirty="0" smtClean="0">
                <a:solidFill>
                  <a:srgbClr val="002060"/>
                </a:solidFill>
                <a:latin typeface="Arial" panose="020B0604020202020204" pitchFamily="34" charset="0"/>
                <a:cs typeface="Arial" panose="020B0604020202020204" pitchFamily="34" charset="0"/>
              </a:rPr>
              <a:t>H2</a:t>
            </a:r>
            <a:r>
              <a:rPr lang="cs-CZ" sz="2000" b="0" dirty="0" smtClean="0">
                <a:solidFill>
                  <a:srgbClr val="002060"/>
                </a:solidFill>
                <a:latin typeface="Arial" panose="020B0604020202020204" pitchFamily="34" charset="0"/>
                <a:cs typeface="Arial" panose="020B0604020202020204" pitchFamily="34" charset="0"/>
              </a:rPr>
              <a:t> </a:t>
            </a:r>
            <a:r>
              <a:rPr lang="pt-BR" sz="2000" b="0" dirty="0" smtClean="0">
                <a:solidFill>
                  <a:srgbClr val="002060"/>
                </a:solidFill>
                <a:latin typeface="Arial" panose="020B0604020202020204" pitchFamily="34" charset="0"/>
                <a:cs typeface="Arial" panose="020B0604020202020204" pitchFamily="34" charset="0"/>
              </a:rPr>
              <a:t>receptorů</a:t>
            </a:r>
            <a:r>
              <a:rPr lang="pt-BR" sz="2000" b="0" dirty="0">
                <a:solidFill>
                  <a:srgbClr val="002060"/>
                </a:solidFill>
                <a:latin typeface="Arial" panose="020B0604020202020204" pitchFamily="34" charset="0"/>
                <a:cs typeface="Arial" panose="020B0604020202020204" pitchFamily="34" charset="0"/>
              </a:rPr>
              <a:t>:</a:t>
            </a:r>
          </a:p>
          <a:p>
            <a:pPr marL="285750" marR="51060" indent="-285750" algn="l">
              <a:buFont typeface="Arial" panose="020B0604020202020204" pitchFamily="34" charset="0"/>
              <a:buChar char="•"/>
            </a:pPr>
            <a:r>
              <a:rPr lang="cs-CZ" sz="2000" b="0" dirty="0">
                <a:solidFill>
                  <a:srgbClr val="002060"/>
                </a:solidFill>
                <a:latin typeface="Arial" panose="020B0604020202020204" pitchFamily="34" charset="0"/>
                <a:cs typeface="Arial" panose="020B0604020202020204" pitchFamily="34" charset="0"/>
              </a:rPr>
              <a:t>v</a:t>
            </a:r>
            <a:r>
              <a:rPr lang="cs-CZ" sz="2000" b="0" dirty="0" smtClean="0">
                <a:solidFill>
                  <a:srgbClr val="002060"/>
                </a:solidFill>
                <a:latin typeface="Arial" panose="020B0604020202020204" pitchFamily="34" charset="0"/>
                <a:cs typeface="Arial" panose="020B0604020202020204" pitchFamily="34" charset="0"/>
              </a:rPr>
              <a:t>azodilatace</a:t>
            </a:r>
            <a:endParaRPr lang="cs-CZ" sz="2000" b="0" dirty="0" smtClean="0">
              <a:solidFill>
                <a:srgbClr val="002060"/>
              </a:solidFill>
              <a:latin typeface="Arial" panose="020B0604020202020204" pitchFamily="34" charset="0"/>
              <a:cs typeface="Arial" panose="020B0604020202020204" pitchFamily="34" charset="0"/>
            </a:endParaRPr>
          </a:p>
          <a:p>
            <a:pPr marL="285750" marR="51060" indent="-285750" algn="l">
              <a:buFont typeface="Arial" panose="020B0604020202020204" pitchFamily="34" charset="0"/>
              <a:buChar char="•"/>
            </a:pPr>
            <a:r>
              <a:rPr lang="cs-CZ" sz="2000" b="0" dirty="0" smtClean="0">
                <a:solidFill>
                  <a:srgbClr val="002060"/>
                </a:solidFill>
                <a:latin typeface="Arial" panose="020B0604020202020204" pitchFamily="34" charset="0"/>
                <a:cs typeface="Arial" panose="020B0604020202020204" pitchFamily="34" charset="0"/>
              </a:rPr>
              <a:t>hypotenze</a:t>
            </a:r>
            <a:endParaRPr lang="cs-CZ" sz="2000" b="0" dirty="0">
              <a:solidFill>
                <a:srgbClr val="002060"/>
              </a:solidFill>
              <a:latin typeface="Arial" panose="020B0604020202020204" pitchFamily="34" charset="0"/>
              <a:cs typeface="Arial" panose="020B0604020202020204" pitchFamily="34" charset="0"/>
            </a:endParaRPr>
          </a:p>
          <a:p>
            <a:pPr marL="285750" marR="94960" indent="-285750" algn="l">
              <a:buFont typeface="Arial" panose="020B0604020202020204" pitchFamily="34" charset="0"/>
              <a:buChar char="•"/>
            </a:pPr>
            <a:r>
              <a:rPr lang="cs-CZ" sz="2000" b="0" dirty="0">
                <a:solidFill>
                  <a:srgbClr val="002060"/>
                </a:solidFill>
                <a:latin typeface="Arial" panose="020B0604020202020204" pitchFamily="34" charset="0"/>
                <a:cs typeface="Arial" panose="020B0604020202020204" pitchFamily="34" charset="0"/>
              </a:rPr>
              <a:t>tachykardie</a:t>
            </a:r>
          </a:p>
          <a:p>
            <a:pPr marL="285750" marR="78110" indent="-285750" algn="l">
              <a:buFont typeface="Arial" panose="020B0604020202020204" pitchFamily="34" charset="0"/>
              <a:buChar char="•"/>
            </a:pPr>
            <a:r>
              <a:rPr lang="cs-CZ" sz="2000" b="0" dirty="0" err="1">
                <a:solidFill>
                  <a:srgbClr val="002060"/>
                </a:solidFill>
                <a:latin typeface="Arial" panose="020B0604020202020204" pitchFamily="34" charset="0"/>
                <a:cs typeface="Arial" panose="020B0604020202020204" pitchFamily="34" charset="0"/>
              </a:rPr>
              <a:t>bronchokonstrikce</a:t>
            </a:r>
            <a:endParaRPr lang="cs-CZ" sz="2000" b="0" dirty="0">
              <a:solidFill>
                <a:srgbClr val="002060"/>
              </a:solidFill>
              <a:latin typeface="Arial" panose="020B0604020202020204" pitchFamily="34" charset="0"/>
              <a:cs typeface="Arial" panose="020B0604020202020204" pitchFamily="34" charset="0"/>
            </a:endParaRPr>
          </a:p>
          <a:p>
            <a:pPr marL="285750" marR="58230" indent="-285750" algn="l">
              <a:buFont typeface="Arial" panose="020B0604020202020204" pitchFamily="34" charset="0"/>
              <a:buChar char="•"/>
            </a:pPr>
            <a:r>
              <a:rPr lang="cs-CZ" sz="2000" b="0" dirty="0">
                <a:solidFill>
                  <a:srgbClr val="002060"/>
                </a:solidFill>
                <a:latin typeface="Arial" panose="020B0604020202020204" pitchFamily="34" charset="0"/>
                <a:cs typeface="Arial" panose="020B0604020202020204" pitchFamily="34" charset="0"/>
              </a:rPr>
              <a:t>zvýšení střevní peristaltiky</a:t>
            </a:r>
          </a:p>
          <a:p>
            <a:pPr marL="285750" marR="60610" indent="-285750" algn="l">
              <a:buFont typeface="Arial" panose="020B0604020202020204" pitchFamily="34" charset="0"/>
              <a:buChar char="•"/>
            </a:pPr>
            <a:r>
              <a:rPr lang="cs-CZ" sz="2000" b="0" dirty="0">
                <a:solidFill>
                  <a:srgbClr val="002060"/>
                </a:solidFill>
                <a:latin typeface="Arial" panose="020B0604020202020204" pitchFamily="34" charset="0"/>
                <a:cs typeface="Arial" panose="020B0604020202020204" pitchFamily="34" charset="0"/>
              </a:rPr>
              <a:t>glandulární </a:t>
            </a:r>
            <a:r>
              <a:rPr lang="cs-CZ" sz="2000" b="0" dirty="0" smtClean="0">
                <a:solidFill>
                  <a:srgbClr val="002060"/>
                </a:solidFill>
                <a:latin typeface="Arial" panose="020B0604020202020204" pitchFamily="34" charset="0"/>
                <a:cs typeface="Arial" panose="020B0604020202020204" pitchFamily="34" charset="0"/>
              </a:rPr>
              <a:t>hypersekrece</a:t>
            </a:r>
          </a:p>
          <a:p>
            <a:pPr marR="11030"/>
            <a:r>
              <a:rPr lang="cs-CZ" sz="1600" b="0" dirty="0" smtClean="0">
                <a:solidFill>
                  <a:srgbClr val="002060"/>
                </a:solidFill>
                <a:latin typeface="Arial" panose="020B0604020202020204" pitchFamily="34" charset="0"/>
                <a:cs typeface="Arial" panose="020B0604020202020204" pitchFamily="34" charset="0"/>
              </a:rPr>
              <a:t>Krátký </a:t>
            </a:r>
            <a:r>
              <a:rPr lang="cs-CZ" sz="1600" b="0" dirty="0">
                <a:solidFill>
                  <a:srgbClr val="002060"/>
                </a:solidFill>
                <a:latin typeface="Arial" panose="020B0604020202020204" pitchFamily="34" charset="0"/>
                <a:cs typeface="Arial" panose="020B0604020202020204" pitchFamily="34" charset="0"/>
              </a:rPr>
              <a:t>poločas, nelze využít pro dg. </a:t>
            </a:r>
            <a:r>
              <a:rPr lang="cs-CZ" sz="1600" b="0" dirty="0">
                <a:solidFill>
                  <a:srgbClr val="002060"/>
                </a:solidFill>
                <a:latin typeface="Arial" panose="020B0604020202020204" pitchFamily="34" charset="0"/>
                <a:cs typeface="Arial" panose="020B0604020202020204" pitchFamily="34" charset="0"/>
              </a:rPr>
              <a:t>a</a:t>
            </a:r>
            <a:r>
              <a:rPr lang="cs-CZ" sz="1600" b="0" dirty="0" smtClean="0">
                <a:solidFill>
                  <a:srgbClr val="002060"/>
                </a:solidFill>
                <a:latin typeface="Arial" panose="020B0604020202020204" pitchFamily="34" charset="0"/>
                <a:cs typeface="Arial" panose="020B0604020202020204" pitchFamily="34" charset="0"/>
              </a:rPr>
              <a:t>nafylaxe</a:t>
            </a:r>
            <a:endParaRPr lang="cs-CZ" sz="1600" b="0" dirty="0" smtClean="0">
              <a:solidFill>
                <a:srgbClr val="002060"/>
              </a:solidFill>
              <a:latin typeface="Arial" panose="020B0604020202020204" pitchFamily="34" charset="0"/>
              <a:cs typeface="Arial" panose="020B0604020202020204" pitchFamily="34" charset="0"/>
            </a:endParaRPr>
          </a:p>
          <a:p>
            <a:endParaRPr lang="cs-CZ" b="0" dirty="0">
              <a:solidFill>
                <a:srgbClr val="002060"/>
              </a:solidFill>
              <a:latin typeface="Arial" panose="020B0604020202020204" pitchFamily="34" charset="0"/>
              <a:cs typeface="Arial" panose="020B0604020202020204" pitchFamily="34" charset="0"/>
            </a:endParaRPr>
          </a:p>
          <a:p>
            <a:pPr algn="l"/>
            <a:r>
              <a:rPr lang="cs-CZ" sz="3600" b="0" dirty="0" err="1">
                <a:solidFill>
                  <a:srgbClr val="002060"/>
                </a:solidFill>
                <a:latin typeface="Arial" panose="020B0604020202020204" pitchFamily="34" charset="0"/>
                <a:cs typeface="Arial" panose="020B0604020202020204" pitchFamily="34" charset="0"/>
              </a:rPr>
              <a:t>Tryptáza</a:t>
            </a:r>
            <a:endParaRPr lang="cs-CZ" sz="3600" b="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cs-CZ" sz="2000" b="0" dirty="0">
                <a:solidFill>
                  <a:srgbClr val="002060"/>
                </a:solidFill>
                <a:latin typeface="Arial" panose="020B0604020202020204" pitchFamily="34" charset="0"/>
                <a:cs typeface="Arial" panose="020B0604020202020204" pitchFamily="34" charset="0"/>
              </a:rPr>
              <a:t>rychlá inaktivace fibrinogenu </a:t>
            </a:r>
            <a:r>
              <a:rPr lang="cs-CZ" sz="2000" b="0" dirty="0" smtClean="0">
                <a:solidFill>
                  <a:srgbClr val="002060"/>
                </a:solidFill>
                <a:latin typeface="Arial" panose="020B0604020202020204" pitchFamily="34" charset="0"/>
                <a:cs typeface="Arial" panose="020B0604020202020204" pitchFamily="34" charset="0"/>
              </a:rPr>
              <a:t>- inhibice </a:t>
            </a:r>
            <a:r>
              <a:rPr lang="cs-CZ" sz="2000" b="0" dirty="0">
                <a:solidFill>
                  <a:srgbClr val="002060"/>
                </a:solidFill>
                <a:latin typeface="Arial" panose="020B0604020202020204" pitchFamily="34" charset="0"/>
                <a:cs typeface="Arial" panose="020B0604020202020204" pitchFamily="34" charset="0"/>
              </a:rPr>
              <a:t>koagulace</a:t>
            </a:r>
          </a:p>
          <a:p>
            <a:pPr marL="342900" indent="-342900" algn="l">
              <a:buFont typeface="Arial" panose="020B0604020202020204" pitchFamily="34" charset="0"/>
              <a:buChar char="•"/>
            </a:pPr>
            <a:r>
              <a:rPr lang="cs-CZ" sz="2000" b="0" dirty="0">
                <a:solidFill>
                  <a:srgbClr val="002060"/>
                </a:solidFill>
                <a:latin typeface="Arial" panose="020B0604020202020204" pitchFamily="34" charset="0"/>
                <a:cs typeface="Arial" panose="020B0604020202020204" pitchFamily="34" charset="0"/>
              </a:rPr>
              <a:t>snížení </a:t>
            </a:r>
            <a:r>
              <a:rPr lang="cs-CZ" sz="2000" b="0" dirty="0" smtClean="0">
                <a:solidFill>
                  <a:srgbClr val="002060"/>
                </a:solidFill>
                <a:latin typeface="Arial" panose="020B0604020202020204" pitchFamily="34" charset="0"/>
                <a:cs typeface="Arial" panose="020B0604020202020204" pitchFamily="34" charset="0"/>
              </a:rPr>
              <a:t>bronchodilatační aktivity </a:t>
            </a:r>
            <a:r>
              <a:rPr lang="cs-CZ" sz="2000" b="0" dirty="0" smtClean="0">
                <a:solidFill>
                  <a:srgbClr val="002060"/>
                </a:solidFill>
                <a:latin typeface="Arial" panose="020B0604020202020204" pitchFamily="34" charset="0"/>
                <a:cs typeface="Arial" panose="020B0604020202020204" pitchFamily="34" charset="0"/>
              </a:rPr>
              <a:t>neuropeptidů (</a:t>
            </a:r>
            <a:r>
              <a:rPr lang="cs-CZ" sz="2000" b="0" dirty="0">
                <a:solidFill>
                  <a:srgbClr val="002060"/>
                </a:solidFill>
                <a:latin typeface="Arial" panose="020B0604020202020204" pitchFamily="34" charset="0"/>
                <a:cs typeface="Arial" panose="020B0604020202020204" pitchFamily="34" charset="0"/>
              </a:rPr>
              <a:t>VIP</a:t>
            </a:r>
            <a:r>
              <a:rPr lang="cs-CZ" sz="2000" b="0" dirty="0" smtClean="0">
                <a:solidFill>
                  <a:srgbClr val="002060"/>
                </a:solidFill>
                <a:latin typeface="Arial" panose="020B0604020202020204" pitchFamily="34" charset="0"/>
                <a:cs typeface="Arial" panose="020B0604020202020204" pitchFamily="34" charset="0"/>
              </a:rPr>
              <a:t>) - indukce </a:t>
            </a:r>
            <a:r>
              <a:rPr lang="cs-CZ" sz="2000" b="0" dirty="0" err="1" smtClean="0">
                <a:solidFill>
                  <a:srgbClr val="002060"/>
                </a:solidFill>
                <a:latin typeface="Arial" panose="020B0604020202020204" pitchFamily="34" charset="0"/>
                <a:cs typeface="Arial" panose="020B0604020202020204" pitchFamily="34" charset="0"/>
              </a:rPr>
              <a:t>bronchokonstrikce</a:t>
            </a:r>
            <a:endParaRPr lang="cs-CZ" sz="2000" b="0" dirty="0">
              <a:solidFill>
                <a:srgbClr val="00206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cs-CZ" sz="2000" b="0" dirty="0">
                <a:solidFill>
                  <a:srgbClr val="002060"/>
                </a:solidFill>
                <a:latin typeface="Arial" panose="020B0604020202020204" pitchFamily="34" charset="0"/>
                <a:cs typeface="Arial" panose="020B0604020202020204" pitchFamily="34" charset="0"/>
              </a:rPr>
              <a:t>má </a:t>
            </a:r>
            <a:r>
              <a:rPr lang="cs-CZ" sz="2000" dirty="0">
                <a:solidFill>
                  <a:srgbClr val="002060"/>
                </a:solidFill>
                <a:latin typeface="Arial" panose="020B0604020202020204" pitchFamily="34" charset="0"/>
                <a:cs typeface="Arial" panose="020B0604020202020204" pitchFamily="34" charset="0"/>
              </a:rPr>
              <a:t>delší poločas </a:t>
            </a:r>
            <a:r>
              <a:rPr lang="cs-CZ" sz="2000" b="0" dirty="0">
                <a:solidFill>
                  <a:srgbClr val="002060"/>
                </a:solidFill>
                <a:latin typeface="Arial" panose="020B0604020202020204" pitchFamily="34" charset="0"/>
                <a:cs typeface="Arial" panose="020B0604020202020204" pitchFamily="34" charset="0"/>
              </a:rPr>
              <a:t>než histamin</a:t>
            </a:r>
          </a:p>
          <a:p>
            <a:r>
              <a:rPr lang="pl-PL" sz="1600" b="0" dirty="0" smtClean="0">
                <a:solidFill>
                  <a:srgbClr val="002060"/>
                </a:solidFill>
                <a:latin typeface="Arial" panose="020B0604020202020204" pitchFamily="34" charset="0"/>
                <a:cs typeface="Arial" panose="020B0604020202020204" pitchFamily="34" charset="0"/>
              </a:rPr>
              <a:t>prokazatelná </a:t>
            </a:r>
            <a:r>
              <a:rPr lang="pl-PL" sz="1600" b="0" dirty="0">
                <a:solidFill>
                  <a:srgbClr val="002060"/>
                </a:solidFill>
                <a:latin typeface="Arial" panose="020B0604020202020204" pitchFamily="34" charset="0"/>
                <a:cs typeface="Arial" panose="020B0604020202020204" pitchFamily="34" charset="0"/>
              </a:rPr>
              <a:t>i za 60 minut </a:t>
            </a:r>
            <a:r>
              <a:rPr lang="pl-PL" sz="1600" b="0" dirty="0" smtClean="0">
                <a:solidFill>
                  <a:srgbClr val="002060"/>
                </a:solidFill>
                <a:latin typeface="Arial" panose="020B0604020202020204" pitchFamily="34" charset="0"/>
                <a:cs typeface="Arial" panose="020B0604020202020204" pitchFamily="34" charset="0"/>
              </a:rPr>
              <a:t>po </a:t>
            </a:r>
            <a:r>
              <a:rPr lang="pl-PL" sz="1600" b="0" dirty="0">
                <a:solidFill>
                  <a:srgbClr val="002060"/>
                </a:solidFill>
                <a:latin typeface="Arial" panose="020B0604020202020204" pitchFamily="34" charset="0"/>
                <a:cs typeface="Arial" panose="020B0604020202020204" pitchFamily="34" charset="0"/>
              </a:rPr>
              <a:t>vzniku </a:t>
            </a:r>
            <a:r>
              <a:rPr lang="pl-PL" sz="1600" b="0" dirty="0" smtClean="0">
                <a:solidFill>
                  <a:srgbClr val="002060"/>
                </a:solidFill>
                <a:latin typeface="Arial" panose="020B0604020202020204" pitchFamily="34" charset="0"/>
                <a:cs typeface="Arial" panose="020B0604020202020204" pitchFamily="34" charset="0"/>
              </a:rPr>
              <a:t>reakce (</a:t>
            </a:r>
            <a:r>
              <a:rPr lang="cs-CZ" sz="1600" b="0" dirty="0" smtClean="0">
                <a:solidFill>
                  <a:srgbClr val="002060"/>
                </a:solidFill>
                <a:latin typeface="Arial" panose="020B0604020202020204" pitchFamily="34" charset="0"/>
                <a:cs typeface="Arial" panose="020B0604020202020204" pitchFamily="34" charset="0"/>
              </a:rPr>
              <a:t>lineární korelace </a:t>
            </a:r>
            <a:r>
              <a:rPr lang="cs-CZ" sz="1600" b="0" dirty="0">
                <a:solidFill>
                  <a:srgbClr val="002060"/>
                </a:solidFill>
                <a:latin typeface="Arial" panose="020B0604020202020204" pitchFamily="34" charset="0"/>
                <a:cs typeface="Arial" panose="020B0604020202020204" pitchFamily="34" charset="0"/>
              </a:rPr>
              <a:t>s </a:t>
            </a:r>
            <a:r>
              <a:rPr lang="cs-CZ" sz="1600" b="0" dirty="0" smtClean="0">
                <a:solidFill>
                  <a:srgbClr val="002060"/>
                </a:solidFill>
                <a:latin typeface="Arial" panose="020B0604020202020204" pitchFamily="34" charset="0"/>
                <a:cs typeface="Arial" panose="020B0604020202020204" pitchFamily="34" charset="0"/>
              </a:rPr>
              <a:t>histaminem </a:t>
            </a:r>
            <a:r>
              <a:rPr lang="cs-CZ" sz="1600" b="0" dirty="0">
                <a:solidFill>
                  <a:srgbClr val="002060"/>
                </a:solidFill>
                <a:latin typeface="Arial" panose="020B0604020202020204" pitchFamily="34" charset="0"/>
                <a:cs typeface="Arial" panose="020B0604020202020204" pitchFamily="34" charset="0"/>
              </a:rPr>
              <a:t>i </a:t>
            </a:r>
            <a:r>
              <a:rPr lang="cs-CZ" sz="1600" b="0" dirty="0" smtClean="0">
                <a:solidFill>
                  <a:srgbClr val="002060"/>
                </a:solidFill>
                <a:latin typeface="Arial" panose="020B0604020202020204" pitchFamily="34" charset="0"/>
                <a:cs typeface="Arial" panose="020B0604020202020204" pitchFamily="34" charset="0"/>
              </a:rPr>
              <a:t>symptomy)</a:t>
            </a:r>
            <a:endParaRPr lang="cs-CZ"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10431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Potraviny</a:t>
            </a:r>
            <a:endParaRPr lang="cs-CZ" dirty="0">
              <a:solidFill>
                <a:srgbClr val="002060"/>
              </a:solidFill>
            </a:endParaRPr>
          </a:p>
        </p:txBody>
      </p:sp>
      <p:sp>
        <p:nvSpPr>
          <p:cNvPr id="3" name="Zástupný symbol pro text 2"/>
          <p:cNvSpPr>
            <a:spLocks noGrp="1"/>
          </p:cNvSpPr>
          <p:nvPr>
            <p:ph type="body" sz="half" idx="1"/>
          </p:nvPr>
        </p:nvSpPr>
        <p:spPr>
          <a:xfrm>
            <a:off x="952500" y="2216046"/>
            <a:ext cx="11099800" cy="6286500"/>
          </a:xfrm>
        </p:spPr>
        <p:txBody>
          <a:bodyPr>
            <a:noAutofit/>
          </a:bodyPr>
          <a:lstStyle/>
          <a:p>
            <a:r>
              <a:rPr lang="cs-CZ" sz="2000" dirty="0" smtClean="0">
                <a:solidFill>
                  <a:srgbClr val="002060"/>
                </a:solidFill>
              </a:rPr>
              <a:t>nejčastější </a:t>
            </a:r>
            <a:r>
              <a:rPr lang="cs-CZ" sz="2000" dirty="0">
                <a:solidFill>
                  <a:srgbClr val="002060"/>
                </a:solidFill>
              </a:rPr>
              <a:t>příčina </a:t>
            </a:r>
            <a:r>
              <a:rPr lang="cs-CZ" sz="2000" b="1" dirty="0">
                <a:solidFill>
                  <a:srgbClr val="002060"/>
                </a:solidFill>
              </a:rPr>
              <a:t>anafylaxe u </a:t>
            </a:r>
            <a:r>
              <a:rPr lang="cs-CZ" sz="2000" b="1" dirty="0" smtClean="0">
                <a:solidFill>
                  <a:srgbClr val="002060"/>
                </a:solidFill>
              </a:rPr>
              <a:t>dětí </a:t>
            </a:r>
            <a:r>
              <a:rPr lang="cs-CZ" sz="2000" dirty="0" smtClean="0">
                <a:solidFill>
                  <a:srgbClr val="002060"/>
                </a:solidFill>
              </a:rPr>
              <a:t>(</a:t>
            </a:r>
            <a:r>
              <a:rPr lang="cs-CZ" sz="2000" dirty="0" smtClean="0">
                <a:solidFill>
                  <a:srgbClr val="002060"/>
                </a:solidFill>
              </a:rPr>
              <a:t>50 % </a:t>
            </a:r>
            <a:r>
              <a:rPr lang="cs-CZ" sz="2000" dirty="0" smtClean="0">
                <a:solidFill>
                  <a:srgbClr val="002060"/>
                </a:solidFill>
              </a:rPr>
              <a:t>všech </a:t>
            </a:r>
            <a:r>
              <a:rPr lang="cs-CZ" sz="2000" dirty="0">
                <a:solidFill>
                  <a:srgbClr val="002060"/>
                </a:solidFill>
              </a:rPr>
              <a:t>anafylaktických </a:t>
            </a:r>
            <a:r>
              <a:rPr lang="cs-CZ" sz="2000" dirty="0" smtClean="0">
                <a:solidFill>
                  <a:srgbClr val="002060"/>
                </a:solidFill>
              </a:rPr>
              <a:t>reakcí).</a:t>
            </a:r>
            <a:endParaRPr lang="cs-CZ" sz="2000" dirty="0">
              <a:solidFill>
                <a:srgbClr val="002060"/>
              </a:solidFill>
            </a:endParaRPr>
          </a:p>
          <a:p>
            <a:r>
              <a:rPr lang="cs-CZ" sz="2000" dirty="0">
                <a:solidFill>
                  <a:srgbClr val="002060"/>
                </a:solidFill>
              </a:rPr>
              <a:t>Závažnější reakce </a:t>
            </a:r>
            <a:r>
              <a:rPr lang="cs-CZ" sz="2000" b="1" dirty="0">
                <a:solidFill>
                  <a:srgbClr val="002060"/>
                </a:solidFill>
              </a:rPr>
              <a:t>u dětí </a:t>
            </a:r>
            <a:r>
              <a:rPr lang="cs-CZ" sz="2000" dirty="0">
                <a:solidFill>
                  <a:srgbClr val="002060"/>
                </a:solidFill>
              </a:rPr>
              <a:t>a </a:t>
            </a:r>
            <a:r>
              <a:rPr lang="cs-CZ" sz="2000" b="1" dirty="0">
                <a:solidFill>
                  <a:srgbClr val="002060"/>
                </a:solidFill>
              </a:rPr>
              <a:t>po </a:t>
            </a:r>
            <a:r>
              <a:rPr lang="cs-CZ" sz="2000" b="1" dirty="0" smtClean="0">
                <a:solidFill>
                  <a:srgbClr val="002060"/>
                </a:solidFill>
              </a:rPr>
              <a:t>fyzické </a:t>
            </a:r>
            <a:r>
              <a:rPr lang="cs-CZ" sz="2000" b="1" dirty="0" smtClean="0">
                <a:solidFill>
                  <a:srgbClr val="002060"/>
                </a:solidFill>
              </a:rPr>
              <a:t>námaze</a:t>
            </a:r>
            <a:r>
              <a:rPr lang="cs-CZ" sz="2000" dirty="0">
                <a:solidFill>
                  <a:srgbClr val="002060"/>
                </a:solidFill>
              </a:rPr>
              <a:t>.</a:t>
            </a:r>
          </a:p>
          <a:p>
            <a:pPr lvl="1"/>
            <a:r>
              <a:rPr lang="cs-CZ" sz="2000" dirty="0">
                <a:solidFill>
                  <a:srgbClr val="002060"/>
                </a:solidFill>
              </a:rPr>
              <a:t>Ořechy (lískový, vlašský, kešu, </a:t>
            </a:r>
            <a:r>
              <a:rPr lang="cs-CZ" sz="2000" dirty="0" smtClean="0">
                <a:solidFill>
                  <a:srgbClr val="002060"/>
                </a:solidFill>
              </a:rPr>
              <a:t>pistácie, para</a:t>
            </a:r>
            <a:r>
              <a:rPr lang="cs-CZ" sz="2000" dirty="0">
                <a:solidFill>
                  <a:srgbClr val="002060"/>
                </a:solidFill>
              </a:rPr>
              <a:t>, mandle, pekan</a:t>
            </a:r>
            <a:r>
              <a:rPr lang="cs-CZ" sz="2000" dirty="0" smtClean="0">
                <a:solidFill>
                  <a:srgbClr val="002060"/>
                </a:solidFill>
              </a:rPr>
              <a:t>) a semena (mák, sezam)</a:t>
            </a:r>
            <a:endParaRPr lang="cs-CZ" sz="2000" dirty="0">
              <a:solidFill>
                <a:srgbClr val="002060"/>
              </a:solidFill>
            </a:endParaRPr>
          </a:p>
          <a:p>
            <a:pPr lvl="1"/>
            <a:r>
              <a:rPr lang="cs-CZ" sz="2000" dirty="0">
                <a:solidFill>
                  <a:srgbClr val="002060"/>
                </a:solidFill>
              </a:rPr>
              <a:t>Luštěniny </a:t>
            </a:r>
            <a:r>
              <a:rPr lang="cs-CZ" sz="2000" dirty="0" smtClean="0">
                <a:solidFill>
                  <a:srgbClr val="002060"/>
                </a:solidFill>
              </a:rPr>
              <a:t>- arašídy</a:t>
            </a:r>
            <a:r>
              <a:rPr lang="cs-CZ" sz="2000" dirty="0">
                <a:solidFill>
                  <a:srgbClr val="002060"/>
                </a:solidFill>
              </a:rPr>
              <a:t>, sója</a:t>
            </a:r>
          </a:p>
          <a:p>
            <a:pPr lvl="1"/>
            <a:r>
              <a:rPr lang="cs-CZ" sz="2000" dirty="0">
                <a:solidFill>
                  <a:srgbClr val="002060"/>
                </a:solidFill>
              </a:rPr>
              <a:t>Ryby, korýši, mléko, vejce</a:t>
            </a:r>
          </a:p>
          <a:p>
            <a:pPr lvl="1"/>
            <a:r>
              <a:rPr lang="cs-CZ" sz="2000" dirty="0">
                <a:solidFill>
                  <a:srgbClr val="002060"/>
                </a:solidFill>
              </a:rPr>
              <a:t>Celer, exotické ovoce</a:t>
            </a:r>
          </a:p>
          <a:p>
            <a:pPr lvl="1"/>
            <a:r>
              <a:rPr lang="cs-CZ" sz="2000" dirty="0">
                <a:solidFill>
                  <a:srgbClr val="002060"/>
                </a:solidFill>
              </a:rPr>
              <a:t>Aditiva, barviva, konzervační látky</a:t>
            </a:r>
          </a:p>
          <a:p>
            <a:r>
              <a:rPr lang="cs-CZ" sz="2000" dirty="0">
                <a:solidFill>
                  <a:srgbClr val="002060"/>
                </a:solidFill>
              </a:rPr>
              <a:t>Sledovat složení na etiketě obalu!</a:t>
            </a:r>
          </a:p>
        </p:txBody>
      </p:sp>
    </p:spTree>
    <p:extLst>
      <p:ext uri="{BB962C8B-B14F-4D97-AF65-F5344CB8AC3E}">
        <p14:creationId xmlns:p14="http://schemas.microsoft.com/office/powerpoint/2010/main" val="420265524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Hmyzí jedy</a:t>
            </a:r>
            <a:endParaRPr lang="cs-CZ" dirty="0">
              <a:solidFill>
                <a:srgbClr val="002060"/>
              </a:solidFill>
            </a:endParaRPr>
          </a:p>
        </p:txBody>
      </p:sp>
      <p:sp>
        <p:nvSpPr>
          <p:cNvPr id="3" name="Zástupný symbol pro text 2"/>
          <p:cNvSpPr>
            <a:spLocks noGrp="1"/>
          </p:cNvSpPr>
          <p:nvPr>
            <p:ph type="body" sz="half" idx="1"/>
          </p:nvPr>
        </p:nvSpPr>
        <p:spPr>
          <a:xfrm>
            <a:off x="952500" y="2590800"/>
            <a:ext cx="10739828" cy="6286500"/>
          </a:xfrm>
        </p:spPr>
        <p:txBody>
          <a:bodyPr>
            <a:normAutofit/>
          </a:bodyPr>
          <a:lstStyle/>
          <a:p>
            <a:r>
              <a:rPr lang="cs-CZ" dirty="0" smtClean="0">
                <a:solidFill>
                  <a:srgbClr val="002060"/>
                </a:solidFill>
              </a:rPr>
              <a:t>nejčastější </a:t>
            </a:r>
            <a:r>
              <a:rPr lang="cs-CZ" dirty="0">
                <a:solidFill>
                  <a:srgbClr val="002060"/>
                </a:solidFill>
              </a:rPr>
              <a:t>příčina anafylaxe </a:t>
            </a:r>
            <a:r>
              <a:rPr lang="cs-CZ" b="1" dirty="0">
                <a:solidFill>
                  <a:srgbClr val="002060"/>
                </a:solidFill>
              </a:rPr>
              <a:t>u dospělých</a:t>
            </a:r>
          </a:p>
          <a:p>
            <a:r>
              <a:rPr lang="cs-CZ" dirty="0">
                <a:solidFill>
                  <a:srgbClr val="002060"/>
                </a:solidFill>
              </a:rPr>
              <a:t>Větší riziko v dospělosti než u dětí:</a:t>
            </a:r>
          </a:p>
          <a:p>
            <a:r>
              <a:rPr lang="cs-CZ" b="1" i="1" dirty="0">
                <a:solidFill>
                  <a:srgbClr val="002060"/>
                </a:solidFill>
              </a:rPr>
              <a:t>Včela (čmelák</a:t>
            </a:r>
            <a:r>
              <a:rPr lang="cs-CZ" b="1" i="1" dirty="0" smtClean="0">
                <a:solidFill>
                  <a:srgbClr val="002060"/>
                </a:solidFill>
              </a:rPr>
              <a:t>): </a:t>
            </a:r>
            <a:r>
              <a:rPr lang="cs-CZ" dirty="0" smtClean="0">
                <a:solidFill>
                  <a:srgbClr val="002060"/>
                </a:solidFill>
              </a:rPr>
              <a:t>fosfolipáza A2 </a:t>
            </a:r>
            <a:r>
              <a:rPr lang="cs-CZ" dirty="0">
                <a:solidFill>
                  <a:srgbClr val="002060"/>
                </a:solidFill>
              </a:rPr>
              <a:t>(</a:t>
            </a:r>
            <a:r>
              <a:rPr lang="cs-CZ" dirty="0" smtClean="0">
                <a:solidFill>
                  <a:srgbClr val="002060"/>
                </a:solidFill>
              </a:rPr>
              <a:t>Api </a:t>
            </a:r>
            <a:r>
              <a:rPr lang="cs-CZ" dirty="0">
                <a:solidFill>
                  <a:srgbClr val="002060"/>
                </a:solidFill>
              </a:rPr>
              <a:t>m 1), </a:t>
            </a:r>
            <a:r>
              <a:rPr lang="cs-CZ" dirty="0" err="1" smtClean="0">
                <a:solidFill>
                  <a:srgbClr val="002060"/>
                </a:solidFill>
              </a:rPr>
              <a:t>hyaluronidáza</a:t>
            </a:r>
            <a:r>
              <a:rPr lang="cs-CZ" dirty="0" smtClean="0">
                <a:solidFill>
                  <a:srgbClr val="002060"/>
                </a:solidFill>
              </a:rPr>
              <a:t>(Api m </a:t>
            </a:r>
            <a:r>
              <a:rPr lang="cs-CZ" dirty="0">
                <a:solidFill>
                  <a:srgbClr val="002060"/>
                </a:solidFill>
              </a:rPr>
              <a:t>2), </a:t>
            </a:r>
            <a:r>
              <a:rPr lang="cs-CZ" dirty="0" smtClean="0">
                <a:solidFill>
                  <a:srgbClr val="002060"/>
                </a:solidFill>
              </a:rPr>
              <a:t>kyselá fosfatáza</a:t>
            </a:r>
            <a:r>
              <a:rPr lang="cs-CZ" dirty="0">
                <a:solidFill>
                  <a:srgbClr val="002060"/>
                </a:solidFill>
              </a:rPr>
              <a:t>, </a:t>
            </a:r>
            <a:r>
              <a:rPr lang="cs-CZ" dirty="0" err="1" smtClean="0">
                <a:solidFill>
                  <a:srgbClr val="002060"/>
                </a:solidFill>
              </a:rPr>
              <a:t>melitin</a:t>
            </a:r>
            <a:r>
              <a:rPr lang="cs-CZ" dirty="0" smtClean="0">
                <a:solidFill>
                  <a:srgbClr val="002060"/>
                </a:solidFill>
              </a:rPr>
              <a:t> (Api m </a:t>
            </a:r>
            <a:r>
              <a:rPr lang="cs-CZ" dirty="0">
                <a:solidFill>
                  <a:srgbClr val="002060"/>
                </a:solidFill>
              </a:rPr>
              <a:t>4)</a:t>
            </a:r>
          </a:p>
          <a:p>
            <a:r>
              <a:rPr lang="cs-CZ" b="1" i="1" dirty="0">
                <a:solidFill>
                  <a:srgbClr val="002060"/>
                </a:solidFill>
              </a:rPr>
              <a:t>Vosa (</a:t>
            </a:r>
            <a:r>
              <a:rPr lang="cs-CZ" b="1" i="1" dirty="0" smtClean="0">
                <a:solidFill>
                  <a:srgbClr val="002060"/>
                </a:solidFill>
              </a:rPr>
              <a:t>sršeň): </a:t>
            </a:r>
            <a:r>
              <a:rPr lang="cs-CZ" dirty="0" smtClean="0">
                <a:solidFill>
                  <a:srgbClr val="002060"/>
                </a:solidFill>
              </a:rPr>
              <a:t>antigen </a:t>
            </a:r>
            <a:r>
              <a:rPr lang="cs-CZ" dirty="0">
                <a:solidFill>
                  <a:srgbClr val="002060"/>
                </a:solidFill>
              </a:rPr>
              <a:t>5 (Ves v 5), fosfolipázaA1(Ves V 1</a:t>
            </a:r>
            <a:r>
              <a:rPr lang="cs-CZ" dirty="0" smtClean="0">
                <a:solidFill>
                  <a:srgbClr val="002060"/>
                </a:solidFill>
              </a:rPr>
              <a:t>), </a:t>
            </a:r>
            <a:r>
              <a:rPr lang="cs-CZ" dirty="0" err="1" smtClean="0">
                <a:solidFill>
                  <a:srgbClr val="002060"/>
                </a:solidFill>
              </a:rPr>
              <a:t>hyaluronidáza</a:t>
            </a:r>
            <a:r>
              <a:rPr lang="cs-CZ" dirty="0" smtClean="0">
                <a:solidFill>
                  <a:srgbClr val="002060"/>
                </a:solidFill>
              </a:rPr>
              <a:t> (</a:t>
            </a:r>
            <a:r>
              <a:rPr lang="cs-CZ" dirty="0" smtClean="0">
                <a:solidFill>
                  <a:srgbClr val="002060"/>
                </a:solidFill>
              </a:rPr>
              <a:t>Ves </a:t>
            </a:r>
            <a:r>
              <a:rPr lang="cs-CZ" dirty="0">
                <a:solidFill>
                  <a:srgbClr val="002060"/>
                </a:solidFill>
              </a:rPr>
              <a:t>v 2), kyselá fosfatáza</a:t>
            </a:r>
          </a:p>
          <a:p>
            <a:r>
              <a:rPr lang="cs-CZ" dirty="0">
                <a:solidFill>
                  <a:srgbClr val="002060"/>
                </a:solidFill>
              </a:rPr>
              <a:t>Toxická reakce: 50 -100 bodnutí</a:t>
            </a:r>
          </a:p>
          <a:p>
            <a:r>
              <a:rPr lang="pl-PL" b="1" dirty="0">
                <a:solidFill>
                  <a:srgbClr val="002060"/>
                </a:solidFill>
              </a:rPr>
              <a:t>Anafylaktická reakce: i po jednom vpichu! </a:t>
            </a:r>
            <a:endParaRPr lang="cs-CZ" b="1" dirty="0">
              <a:solidFill>
                <a:srgbClr val="002060"/>
              </a:solidFill>
            </a:endParaRPr>
          </a:p>
        </p:txBody>
      </p:sp>
      <p:pic>
        <p:nvPicPr>
          <p:cNvPr id="4" name="Obrázek 3"/>
          <p:cNvPicPr>
            <a:picLocks noChangeAspect="1"/>
          </p:cNvPicPr>
          <p:nvPr/>
        </p:nvPicPr>
        <p:blipFill>
          <a:blip r:embed="rId2"/>
          <a:stretch>
            <a:fillRect/>
          </a:stretch>
        </p:blipFill>
        <p:spPr>
          <a:xfrm>
            <a:off x="9456584" y="2403007"/>
            <a:ext cx="2595716" cy="1838632"/>
          </a:xfrm>
          <a:prstGeom prst="rect">
            <a:avLst/>
          </a:prstGeom>
        </p:spPr>
      </p:pic>
      <p:pic>
        <p:nvPicPr>
          <p:cNvPr id="5" name="Obrázek 4"/>
          <p:cNvPicPr>
            <a:picLocks noChangeAspect="1"/>
          </p:cNvPicPr>
          <p:nvPr/>
        </p:nvPicPr>
        <p:blipFill>
          <a:blip r:embed="rId3"/>
          <a:stretch>
            <a:fillRect/>
          </a:stretch>
        </p:blipFill>
        <p:spPr>
          <a:xfrm>
            <a:off x="9001083" y="7064557"/>
            <a:ext cx="3696929" cy="2340077"/>
          </a:xfrm>
          <a:prstGeom prst="rect">
            <a:avLst/>
          </a:prstGeom>
        </p:spPr>
      </p:pic>
    </p:spTree>
    <p:extLst>
      <p:ext uri="{BB962C8B-B14F-4D97-AF65-F5344CB8AC3E}">
        <p14:creationId xmlns:p14="http://schemas.microsoft.com/office/powerpoint/2010/main" val="347925854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Léky</a:t>
            </a:r>
            <a:endParaRPr lang="cs-CZ" dirty="0">
              <a:solidFill>
                <a:srgbClr val="002060"/>
              </a:solidFill>
            </a:endParaRPr>
          </a:p>
        </p:txBody>
      </p:sp>
      <p:sp>
        <p:nvSpPr>
          <p:cNvPr id="3" name="Zástupný symbol pro text 2"/>
          <p:cNvSpPr>
            <a:spLocks noGrp="1"/>
          </p:cNvSpPr>
          <p:nvPr>
            <p:ph type="body" sz="half" idx="1"/>
          </p:nvPr>
        </p:nvSpPr>
        <p:spPr/>
        <p:txBody>
          <a:bodyPr>
            <a:normAutofit fontScale="85000" lnSpcReduction="20000"/>
          </a:bodyPr>
          <a:lstStyle/>
          <a:p>
            <a:endParaRPr lang="cs-CZ" dirty="0">
              <a:solidFill>
                <a:srgbClr val="002060"/>
              </a:solidFill>
            </a:endParaRPr>
          </a:p>
          <a:p>
            <a:r>
              <a:rPr lang="cs-CZ" dirty="0" smtClean="0">
                <a:solidFill>
                  <a:srgbClr val="002060"/>
                </a:solidFill>
              </a:rPr>
              <a:t>další </a:t>
            </a:r>
            <a:r>
              <a:rPr lang="cs-CZ" dirty="0">
                <a:solidFill>
                  <a:srgbClr val="002060"/>
                </a:solidFill>
              </a:rPr>
              <a:t>častá příčina anafylaxe</a:t>
            </a:r>
          </a:p>
          <a:p>
            <a:r>
              <a:rPr lang="cs-CZ" dirty="0">
                <a:solidFill>
                  <a:srgbClr val="002060"/>
                </a:solidFill>
              </a:rPr>
              <a:t>Antibiotika (peniciliny, cefalosporiny), sulfonamidy</a:t>
            </a:r>
          </a:p>
          <a:p>
            <a:r>
              <a:rPr lang="cs-CZ" dirty="0" err="1">
                <a:solidFill>
                  <a:srgbClr val="002060"/>
                </a:solidFill>
              </a:rPr>
              <a:t>Myorelaxancia</a:t>
            </a:r>
            <a:r>
              <a:rPr lang="cs-CZ" dirty="0">
                <a:solidFill>
                  <a:srgbClr val="002060"/>
                </a:solidFill>
              </a:rPr>
              <a:t>, antikonvulziva</a:t>
            </a:r>
          </a:p>
          <a:p>
            <a:r>
              <a:rPr lang="cs-CZ" dirty="0">
                <a:solidFill>
                  <a:srgbClr val="002060"/>
                </a:solidFill>
              </a:rPr>
              <a:t>Lokální anestetika</a:t>
            </a:r>
          </a:p>
          <a:p>
            <a:r>
              <a:rPr lang="cs-CZ" dirty="0">
                <a:solidFill>
                  <a:srgbClr val="002060"/>
                </a:solidFill>
              </a:rPr>
              <a:t>Aspirin a nesteroidní antiflogistika</a:t>
            </a:r>
          </a:p>
          <a:p>
            <a:r>
              <a:rPr lang="cs-CZ" dirty="0">
                <a:solidFill>
                  <a:srgbClr val="002060"/>
                </a:solidFill>
              </a:rPr>
              <a:t>Hypnotika, analgetika</a:t>
            </a:r>
          </a:p>
          <a:p>
            <a:r>
              <a:rPr lang="cs-CZ" dirty="0">
                <a:solidFill>
                  <a:srgbClr val="002060"/>
                </a:solidFill>
              </a:rPr>
              <a:t>Hormony (ACTH, inzulin), enzymy</a:t>
            </a:r>
          </a:p>
          <a:p>
            <a:r>
              <a:rPr lang="cs-CZ" dirty="0">
                <a:solidFill>
                  <a:srgbClr val="002060"/>
                </a:solidFill>
              </a:rPr>
              <a:t>Jodové kontrastní látky</a:t>
            </a:r>
          </a:p>
          <a:p>
            <a:endParaRPr lang="cs-CZ" dirty="0">
              <a:solidFill>
                <a:srgbClr val="002060"/>
              </a:solidFill>
            </a:endParaRPr>
          </a:p>
        </p:txBody>
      </p:sp>
      <p:pic>
        <p:nvPicPr>
          <p:cNvPr id="4" name="Obrázek 3"/>
          <p:cNvPicPr>
            <a:picLocks noChangeAspect="1"/>
          </p:cNvPicPr>
          <p:nvPr/>
        </p:nvPicPr>
        <p:blipFill>
          <a:blip r:embed="rId2"/>
          <a:stretch>
            <a:fillRect/>
          </a:stretch>
        </p:blipFill>
        <p:spPr>
          <a:xfrm>
            <a:off x="952500" y="620471"/>
            <a:ext cx="2123768" cy="1877961"/>
          </a:xfrm>
          <a:prstGeom prst="rect">
            <a:avLst/>
          </a:prstGeom>
        </p:spPr>
      </p:pic>
      <p:sp>
        <p:nvSpPr>
          <p:cNvPr id="5" name="Obdélník 4"/>
          <p:cNvSpPr/>
          <p:nvPr/>
        </p:nvSpPr>
        <p:spPr>
          <a:xfrm>
            <a:off x="6713928" y="2590800"/>
            <a:ext cx="6502400" cy="3308598"/>
          </a:xfrm>
          <a:prstGeom prst="rect">
            <a:avLst/>
          </a:prstGeom>
        </p:spPr>
        <p:txBody>
          <a:bodyPr>
            <a:spAutoFit/>
          </a:bodyPr>
          <a:lstStyle/>
          <a:p>
            <a:pPr algn="l"/>
            <a:endParaRPr lang="cs-CZ" sz="1100" b="0" dirty="0">
              <a:solidFill>
                <a:srgbClr val="FF0000"/>
              </a:solidFill>
              <a:latin typeface="Arial" panose="020B0604020202020204" pitchFamily="34" charset="0"/>
            </a:endParaRPr>
          </a:p>
          <a:p>
            <a:pPr marR="2930" algn="l"/>
            <a:r>
              <a:rPr lang="cs-CZ" sz="3600" b="0" dirty="0" smtClean="0">
                <a:solidFill>
                  <a:srgbClr val="FF0000"/>
                </a:solidFill>
                <a:latin typeface="Arial" panose="020B0604020202020204" pitchFamily="34" charset="0"/>
              </a:rPr>
              <a:t>Anafylaxe-anti-COVID </a:t>
            </a:r>
            <a:r>
              <a:rPr lang="cs-CZ" sz="3600" b="0" dirty="0">
                <a:solidFill>
                  <a:srgbClr val="FF0000"/>
                </a:solidFill>
                <a:latin typeface="Arial" panose="020B0604020202020204" pitchFamily="34" charset="0"/>
              </a:rPr>
              <a:t>vakcíny </a:t>
            </a:r>
          </a:p>
          <a:p>
            <a:pPr marR="90580" algn="l"/>
            <a:r>
              <a:rPr lang="cs-CZ" sz="1800" b="0" dirty="0">
                <a:solidFill>
                  <a:srgbClr val="FF0000"/>
                </a:solidFill>
                <a:latin typeface="Arial" panose="020B0604020202020204" pitchFamily="34" charset="0"/>
              </a:rPr>
              <a:t>(23.12.2020-první aplikace)</a:t>
            </a:r>
          </a:p>
          <a:p>
            <a:pPr marR="104030" algn="l"/>
            <a:r>
              <a:rPr lang="cs-CZ" b="0" dirty="0">
                <a:solidFill>
                  <a:srgbClr val="FF0000"/>
                </a:solidFill>
                <a:latin typeface="Arial" panose="020B0604020202020204" pitchFamily="34" charset="0"/>
              </a:rPr>
              <a:t>Příčina </a:t>
            </a:r>
            <a:r>
              <a:rPr lang="cs-CZ" b="0" dirty="0" smtClean="0">
                <a:solidFill>
                  <a:srgbClr val="FF0000"/>
                </a:solidFill>
                <a:latin typeface="Arial" panose="020B0604020202020204" pitchFamily="34" charset="0"/>
              </a:rPr>
              <a:t>reakce-antigenní </a:t>
            </a:r>
            <a:r>
              <a:rPr lang="cs-CZ" b="0" dirty="0">
                <a:solidFill>
                  <a:srgbClr val="FF0000"/>
                </a:solidFill>
                <a:latin typeface="Arial" panose="020B0604020202020204" pitchFamily="34" charset="0"/>
              </a:rPr>
              <a:t>složka (</a:t>
            </a:r>
            <a:r>
              <a:rPr lang="cs-CZ" sz="1600" b="0" dirty="0">
                <a:solidFill>
                  <a:srgbClr val="FF0000"/>
                </a:solidFill>
                <a:latin typeface="Arial" panose="020B0604020202020204" pitchFamily="34" charset="0"/>
              </a:rPr>
              <a:t>dvouvláknová RNA, adenovirový </a:t>
            </a:r>
            <a:r>
              <a:rPr lang="cs-CZ" sz="1600" b="0" dirty="0" smtClean="0">
                <a:solidFill>
                  <a:srgbClr val="FF0000"/>
                </a:solidFill>
                <a:latin typeface="Arial" panose="020B0604020202020204" pitchFamily="34" charset="0"/>
              </a:rPr>
              <a:t>vektor</a:t>
            </a:r>
            <a:r>
              <a:rPr lang="cs-CZ" b="0" dirty="0" smtClean="0">
                <a:solidFill>
                  <a:srgbClr val="FF0000"/>
                </a:solidFill>
                <a:latin typeface="Arial" panose="020B0604020202020204" pitchFamily="34" charset="0"/>
              </a:rPr>
              <a:t>), reziduální </a:t>
            </a:r>
            <a:r>
              <a:rPr lang="cs-CZ" b="0" dirty="0" smtClean="0">
                <a:solidFill>
                  <a:srgbClr val="FF0000"/>
                </a:solidFill>
                <a:latin typeface="Arial" panose="020B0604020202020204" pitchFamily="34" charset="0"/>
              </a:rPr>
              <a:t>nehumánní proteiny, konzervační látky, stabilizátory a adjuvans:</a:t>
            </a:r>
          </a:p>
          <a:p>
            <a:pPr algn="l"/>
            <a:r>
              <a:rPr lang="cs-CZ" b="0" dirty="0" err="1" smtClean="0">
                <a:solidFill>
                  <a:srgbClr val="FF0000"/>
                </a:solidFill>
                <a:latin typeface="Arial" panose="020B0604020202020204" pitchFamily="34" charset="0"/>
              </a:rPr>
              <a:t>polyethylenglykol</a:t>
            </a:r>
            <a:r>
              <a:rPr lang="cs-CZ" b="0" dirty="0" smtClean="0">
                <a:solidFill>
                  <a:srgbClr val="FF0000"/>
                </a:solidFill>
                <a:latin typeface="Arial" panose="020B0604020202020204" pitchFamily="34" charset="0"/>
              </a:rPr>
              <a:t>(PEG</a:t>
            </a:r>
            <a:r>
              <a:rPr lang="cs-CZ" b="0" dirty="0">
                <a:solidFill>
                  <a:srgbClr val="FF0000"/>
                </a:solidFill>
                <a:latin typeface="Arial" panose="020B0604020202020204" pitchFamily="34" charset="0"/>
              </a:rPr>
              <a:t>, </a:t>
            </a:r>
            <a:r>
              <a:rPr lang="cs-CZ" b="0" dirty="0" err="1">
                <a:solidFill>
                  <a:srgbClr val="FF0000"/>
                </a:solidFill>
                <a:latin typeface="Arial" panose="020B0604020202020204" pitchFamily="34" charset="0"/>
              </a:rPr>
              <a:t>makrogol</a:t>
            </a:r>
            <a:r>
              <a:rPr lang="cs-CZ" b="0" dirty="0" smtClean="0">
                <a:solidFill>
                  <a:srgbClr val="FF0000"/>
                </a:solidFill>
                <a:latin typeface="Arial" panose="020B0604020202020204" pitchFamily="34" charset="0"/>
              </a:rPr>
              <a:t>)+</a:t>
            </a:r>
            <a:r>
              <a:rPr lang="cs-CZ" b="0" dirty="0" err="1" smtClean="0">
                <a:solidFill>
                  <a:srgbClr val="FF0000"/>
                </a:solidFill>
                <a:latin typeface="Arial" panose="020B0604020202020204" pitchFamily="34" charset="0"/>
              </a:rPr>
              <a:t>polysorbát</a:t>
            </a:r>
            <a:r>
              <a:rPr lang="cs-CZ" b="0" dirty="0" smtClean="0">
                <a:solidFill>
                  <a:srgbClr val="FF0000"/>
                </a:solidFill>
                <a:latin typeface="Arial" panose="020B0604020202020204" pitchFamily="34" charset="0"/>
              </a:rPr>
              <a:t>(Tween80)-CROSS!</a:t>
            </a:r>
            <a:endParaRPr lang="cs-CZ" b="0" dirty="0">
              <a:solidFill>
                <a:srgbClr val="FF0000"/>
              </a:solidFill>
              <a:latin typeface="Arial" panose="020B0604020202020204" pitchFamily="34" charset="0"/>
            </a:endParaRPr>
          </a:p>
        </p:txBody>
      </p:sp>
    </p:spTree>
    <p:extLst>
      <p:ext uri="{BB962C8B-B14F-4D97-AF65-F5344CB8AC3E}">
        <p14:creationId xmlns:p14="http://schemas.microsoft.com/office/powerpoint/2010/main" val="402679581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7411" y="883587"/>
            <a:ext cx="11099800" cy="2159000"/>
          </a:xfrm>
        </p:spPr>
        <p:txBody>
          <a:bodyPr>
            <a:normAutofit fontScale="90000"/>
          </a:bodyPr>
          <a:lstStyle/>
          <a:p>
            <a:r>
              <a:rPr lang="cs-CZ" dirty="0" smtClean="0">
                <a:solidFill>
                  <a:srgbClr val="002060"/>
                </a:solidFill>
              </a:rPr>
              <a:t>Projevy </a:t>
            </a:r>
            <a:r>
              <a:rPr lang="cs-CZ" dirty="0">
                <a:solidFill>
                  <a:srgbClr val="002060"/>
                </a:solidFill>
              </a:rPr>
              <a:t>anafylaxe</a:t>
            </a:r>
            <a:br>
              <a:rPr lang="cs-CZ" dirty="0">
                <a:solidFill>
                  <a:srgbClr val="002060"/>
                </a:solidFill>
              </a:rPr>
            </a:br>
            <a:endParaRPr lang="cs-CZ" dirty="0">
              <a:solidFill>
                <a:srgbClr val="002060"/>
              </a:solidFill>
            </a:endParaRPr>
          </a:p>
        </p:txBody>
      </p:sp>
      <p:sp>
        <p:nvSpPr>
          <p:cNvPr id="3" name="Zástupný symbol pro text 2"/>
          <p:cNvSpPr>
            <a:spLocks noGrp="1"/>
          </p:cNvSpPr>
          <p:nvPr>
            <p:ph type="body" sz="half" idx="1"/>
          </p:nvPr>
        </p:nvSpPr>
        <p:spPr>
          <a:xfrm>
            <a:off x="1087411" y="2533337"/>
            <a:ext cx="11099800" cy="5519503"/>
          </a:xfrm>
        </p:spPr>
        <p:txBody>
          <a:bodyPr>
            <a:normAutofit/>
          </a:bodyPr>
          <a:lstStyle/>
          <a:p>
            <a:r>
              <a:rPr lang="cs-CZ" dirty="0" smtClean="0">
                <a:solidFill>
                  <a:srgbClr val="002060"/>
                </a:solidFill>
              </a:rPr>
              <a:t>Kožní: pruritus</a:t>
            </a:r>
            <a:r>
              <a:rPr lang="cs-CZ" dirty="0">
                <a:solidFill>
                  <a:srgbClr val="002060"/>
                </a:solidFill>
              </a:rPr>
              <a:t>, erytém, </a:t>
            </a:r>
            <a:r>
              <a:rPr lang="cs-CZ" dirty="0" err="1">
                <a:solidFill>
                  <a:srgbClr val="002060"/>
                </a:solidFill>
              </a:rPr>
              <a:t>exantém</a:t>
            </a:r>
            <a:r>
              <a:rPr lang="cs-CZ" dirty="0">
                <a:solidFill>
                  <a:srgbClr val="002060"/>
                </a:solidFill>
              </a:rPr>
              <a:t>, </a:t>
            </a:r>
            <a:r>
              <a:rPr lang="cs-CZ" dirty="0" err="1">
                <a:solidFill>
                  <a:srgbClr val="002060"/>
                </a:solidFill>
              </a:rPr>
              <a:t>urtikarie</a:t>
            </a:r>
            <a:r>
              <a:rPr lang="cs-CZ" dirty="0">
                <a:solidFill>
                  <a:srgbClr val="002060"/>
                </a:solidFill>
              </a:rPr>
              <a:t>, </a:t>
            </a:r>
            <a:r>
              <a:rPr lang="cs-CZ" dirty="0" smtClean="0">
                <a:solidFill>
                  <a:srgbClr val="002060"/>
                </a:solidFill>
              </a:rPr>
              <a:t>edém</a:t>
            </a:r>
            <a:endParaRPr lang="cs-CZ" dirty="0">
              <a:solidFill>
                <a:srgbClr val="002060"/>
              </a:solidFill>
            </a:endParaRPr>
          </a:p>
          <a:p>
            <a:r>
              <a:rPr lang="cs-CZ" dirty="0" smtClean="0">
                <a:solidFill>
                  <a:srgbClr val="002060"/>
                </a:solidFill>
              </a:rPr>
              <a:t>Dýchací: rýma</a:t>
            </a:r>
            <a:r>
              <a:rPr lang="cs-CZ" dirty="0">
                <a:solidFill>
                  <a:srgbClr val="002060"/>
                </a:solidFill>
              </a:rPr>
              <a:t>, chrapot, kašel, astmatická </a:t>
            </a:r>
            <a:r>
              <a:rPr lang="cs-CZ" dirty="0" smtClean="0">
                <a:solidFill>
                  <a:srgbClr val="002060"/>
                </a:solidFill>
              </a:rPr>
              <a:t>dušnost</a:t>
            </a:r>
            <a:endParaRPr lang="cs-CZ" dirty="0">
              <a:solidFill>
                <a:srgbClr val="002060"/>
              </a:solidFill>
            </a:endParaRPr>
          </a:p>
          <a:p>
            <a:r>
              <a:rPr lang="cs-CZ" dirty="0" smtClean="0">
                <a:solidFill>
                  <a:srgbClr val="002060"/>
                </a:solidFill>
              </a:rPr>
              <a:t>Zažívací: nauzea</a:t>
            </a:r>
            <a:r>
              <a:rPr lang="cs-CZ" dirty="0">
                <a:solidFill>
                  <a:srgbClr val="002060"/>
                </a:solidFill>
              </a:rPr>
              <a:t>, bolest břicha, </a:t>
            </a:r>
            <a:r>
              <a:rPr lang="cs-CZ" dirty="0" err="1">
                <a:solidFill>
                  <a:srgbClr val="002060"/>
                </a:solidFill>
              </a:rPr>
              <a:t>zvracení,průjem</a:t>
            </a:r>
            <a:endParaRPr lang="cs-CZ" dirty="0">
              <a:solidFill>
                <a:srgbClr val="002060"/>
              </a:solidFill>
            </a:endParaRPr>
          </a:p>
          <a:p>
            <a:r>
              <a:rPr lang="cs-CZ" dirty="0" smtClean="0">
                <a:solidFill>
                  <a:srgbClr val="002060"/>
                </a:solidFill>
              </a:rPr>
              <a:t>Oběhové: </a:t>
            </a:r>
            <a:r>
              <a:rPr lang="nl-NL" dirty="0" smtClean="0">
                <a:solidFill>
                  <a:srgbClr val="002060"/>
                </a:solidFill>
              </a:rPr>
              <a:t>bledost</a:t>
            </a:r>
            <a:r>
              <a:rPr lang="nl-NL" dirty="0">
                <a:solidFill>
                  <a:srgbClr val="002060"/>
                </a:solidFill>
              </a:rPr>
              <a:t>, pocení, slabý puls, hypotenze, </a:t>
            </a:r>
            <a:r>
              <a:rPr lang="cs-CZ" dirty="0">
                <a:solidFill>
                  <a:srgbClr val="002060"/>
                </a:solidFill>
              </a:rPr>
              <a:t>arytmie</a:t>
            </a:r>
          </a:p>
          <a:p>
            <a:r>
              <a:rPr lang="cs-CZ" dirty="0" smtClean="0">
                <a:solidFill>
                  <a:srgbClr val="002060"/>
                </a:solidFill>
              </a:rPr>
              <a:t>Urogenitální</a:t>
            </a:r>
            <a:r>
              <a:rPr lang="cs-CZ" dirty="0">
                <a:solidFill>
                  <a:srgbClr val="002060"/>
                </a:solidFill>
              </a:rPr>
              <a:t>: spazmy dělohy, moč. měchýře, kolika</a:t>
            </a:r>
          </a:p>
          <a:p>
            <a:r>
              <a:rPr lang="cs-CZ" dirty="0" smtClean="0">
                <a:solidFill>
                  <a:srgbClr val="002060"/>
                </a:solidFill>
              </a:rPr>
              <a:t>Nervové: strach</a:t>
            </a:r>
            <a:r>
              <a:rPr lang="cs-CZ" dirty="0">
                <a:solidFill>
                  <a:srgbClr val="002060"/>
                </a:solidFill>
              </a:rPr>
              <a:t>, neklid, bolest hlavy, křeče, </a:t>
            </a:r>
            <a:r>
              <a:rPr lang="cs-CZ" dirty="0" smtClean="0">
                <a:solidFill>
                  <a:srgbClr val="002060"/>
                </a:solidFill>
              </a:rPr>
              <a:t>porucha </a:t>
            </a:r>
            <a:r>
              <a:rPr lang="cs-CZ" dirty="0">
                <a:solidFill>
                  <a:srgbClr val="002060"/>
                </a:solidFill>
              </a:rPr>
              <a:t>vědomí</a:t>
            </a:r>
          </a:p>
        </p:txBody>
      </p:sp>
    </p:spTree>
    <p:extLst>
      <p:ext uri="{BB962C8B-B14F-4D97-AF65-F5344CB8AC3E}">
        <p14:creationId xmlns:p14="http://schemas.microsoft.com/office/powerpoint/2010/main" val="67823478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7203" y="808636"/>
            <a:ext cx="11099800" cy="2159000"/>
          </a:xfrm>
        </p:spPr>
        <p:txBody>
          <a:bodyPr>
            <a:normAutofit fontScale="90000"/>
          </a:bodyPr>
          <a:lstStyle/>
          <a:p>
            <a:r>
              <a:rPr lang="cs-CZ" dirty="0">
                <a:solidFill>
                  <a:srgbClr val="002060"/>
                </a:solidFill>
              </a:rPr>
              <a:t>Celkové projevy anafylaxe</a:t>
            </a:r>
            <a:br>
              <a:rPr lang="cs-CZ" dirty="0">
                <a:solidFill>
                  <a:srgbClr val="002060"/>
                </a:solidFill>
              </a:rPr>
            </a:br>
            <a:endParaRPr lang="cs-CZ" dirty="0">
              <a:solidFill>
                <a:srgbClr val="002060"/>
              </a:solidFill>
            </a:endParaRPr>
          </a:p>
        </p:txBody>
      </p:sp>
      <p:sp>
        <p:nvSpPr>
          <p:cNvPr id="3" name="Zástupný symbol pro text 2"/>
          <p:cNvSpPr>
            <a:spLocks noGrp="1"/>
          </p:cNvSpPr>
          <p:nvPr>
            <p:ph type="body" sz="half" idx="1"/>
          </p:nvPr>
        </p:nvSpPr>
        <p:spPr>
          <a:xfrm>
            <a:off x="952499" y="3430250"/>
            <a:ext cx="10484995" cy="1651416"/>
          </a:xfrm>
        </p:spPr>
        <p:txBody>
          <a:bodyPr>
            <a:noAutofit/>
          </a:bodyPr>
          <a:lstStyle/>
          <a:p>
            <a:r>
              <a:rPr lang="cs-CZ" dirty="0" smtClean="0">
                <a:solidFill>
                  <a:srgbClr val="002060"/>
                </a:solidFill>
              </a:rPr>
              <a:t>Vystupňování </a:t>
            </a:r>
            <a:r>
              <a:rPr lang="cs-CZ" dirty="0">
                <a:solidFill>
                  <a:srgbClr val="002060"/>
                </a:solidFill>
              </a:rPr>
              <a:t>a kombinace projevů místních</a:t>
            </a:r>
          </a:p>
          <a:p>
            <a:r>
              <a:rPr lang="cs-CZ" dirty="0">
                <a:solidFill>
                  <a:srgbClr val="002060"/>
                </a:solidFill>
              </a:rPr>
              <a:t>Rozvoj šokového </a:t>
            </a:r>
            <a:r>
              <a:rPr lang="cs-CZ" dirty="0" smtClean="0">
                <a:solidFill>
                  <a:srgbClr val="002060"/>
                </a:solidFill>
              </a:rPr>
              <a:t>stavu (bezvědomí</a:t>
            </a:r>
            <a:r>
              <a:rPr lang="cs-CZ" dirty="0">
                <a:solidFill>
                  <a:srgbClr val="002060"/>
                </a:solidFill>
              </a:rPr>
              <a:t>, křeče, povolení svěračů)</a:t>
            </a:r>
          </a:p>
          <a:p>
            <a:r>
              <a:rPr lang="cs-CZ" dirty="0">
                <a:solidFill>
                  <a:srgbClr val="002060"/>
                </a:solidFill>
              </a:rPr>
              <a:t>Selhání respiračního a kardiálního systému</a:t>
            </a:r>
          </a:p>
          <a:p>
            <a:endParaRPr lang="cs-CZ" dirty="0">
              <a:solidFill>
                <a:srgbClr val="002060"/>
              </a:solidFill>
            </a:endParaRPr>
          </a:p>
        </p:txBody>
      </p:sp>
      <p:sp>
        <p:nvSpPr>
          <p:cNvPr id="4" name="Obdélník 3"/>
          <p:cNvSpPr/>
          <p:nvPr/>
        </p:nvSpPr>
        <p:spPr>
          <a:xfrm>
            <a:off x="509666" y="5246558"/>
            <a:ext cx="12351895" cy="2723823"/>
          </a:xfrm>
          <a:prstGeom prst="rect">
            <a:avLst/>
          </a:prstGeom>
        </p:spPr>
        <p:txBody>
          <a:bodyPr wrap="square">
            <a:spAutoFit/>
          </a:bodyPr>
          <a:lstStyle/>
          <a:p>
            <a:pPr algn="l"/>
            <a:endParaRPr lang="cs-CZ" sz="1100" b="0" dirty="0">
              <a:solidFill>
                <a:srgbClr val="002060"/>
              </a:solidFill>
              <a:latin typeface="Arial" panose="020B0604020202020204" pitchFamily="34" charset="0"/>
            </a:endParaRPr>
          </a:p>
          <a:p>
            <a:pPr marR="28680" algn="l"/>
            <a:r>
              <a:rPr lang="cs-CZ" sz="2800" dirty="0" smtClean="0">
                <a:solidFill>
                  <a:srgbClr val="002060"/>
                </a:solidFill>
                <a:latin typeface="Arial" panose="020B0604020202020204" pitchFamily="34" charset="0"/>
              </a:rPr>
              <a:t>Průběh: </a:t>
            </a:r>
            <a:endParaRPr lang="cs-CZ" sz="2800" dirty="0" smtClean="0">
              <a:solidFill>
                <a:srgbClr val="002060"/>
              </a:solidFill>
              <a:latin typeface="Arial" panose="020B0604020202020204" pitchFamily="34" charset="0"/>
            </a:endParaRPr>
          </a:p>
          <a:p>
            <a:pPr marR="28680" algn="l"/>
            <a:r>
              <a:rPr lang="cs-CZ" sz="2800" b="0" dirty="0" smtClean="0">
                <a:solidFill>
                  <a:srgbClr val="002060"/>
                </a:solidFill>
                <a:latin typeface="Arial" panose="020B0604020202020204" pitchFamily="34" charset="0"/>
              </a:rPr>
              <a:t>Jednofázový </a:t>
            </a:r>
            <a:r>
              <a:rPr lang="cs-CZ" sz="2800" b="0" dirty="0">
                <a:solidFill>
                  <a:srgbClr val="002060"/>
                </a:solidFill>
                <a:latin typeface="Arial" panose="020B0604020202020204" pitchFamily="34" charset="0"/>
              </a:rPr>
              <a:t>(krátkodobý či prolongovaný</a:t>
            </a:r>
            <a:r>
              <a:rPr lang="cs-CZ" sz="2800" b="0" dirty="0" smtClean="0">
                <a:solidFill>
                  <a:srgbClr val="002060"/>
                </a:solidFill>
                <a:latin typeface="Arial" panose="020B0604020202020204" pitchFamily="34" charset="0"/>
              </a:rPr>
              <a:t>) ev. </a:t>
            </a:r>
            <a:r>
              <a:rPr lang="cs-CZ" sz="2800" b="0" dirty="0">
                <a:solidFill>
                  <a:srgbClr val="002060"/>
                </a:solidFill>
                <a:latin typeface="Arial" panose="020B0604020202020204" pitchFamily="34" charset="0"/>
              </a:rPr>
              <a:t>d</a:t>
            </a:r>
            <a:r>
              <a:rPr lang="cs-CZ" sz="2800" b="0" dirty="0" smtClean="0">
                <a:solidFill>
                  <a:srgbClr val="002060"/>
                </a:solidFill>
                <a:latin typeface="Arial" panose="020B0604020202020204" pitchFamily="34" charset="0"/>
              </a:rPr>
              <a:t>voufázový </a:t>
            </a:r>
            <a:r>
              <a:rPr lang="pl-PL" sz="2800" b="0" dirty="0" smtClean="0">
                <a:solidFill>
                  <a:srgbClr val="002060"/>
                </a:solidFill>
                <a:latin typeface="Arial" panose="020B0604020202020204" pitchFamily="34" charset="0"/>
              </a:rPr>
              <a:t>u 1-20 % - </a:t>
            </a:r>
            <a:r>
              <a:rPr lang="pt-BR" sz="2800" b="0" dirty="0" smtClean="0">
                <a:solidFill>
                  <a:srgbClr val="002060"/>
                </a:solidFill>
                <a:latin typeface="Arial" panose="020B0604020202020204" pitchFamily="34" charset="0"/>
              </a:rPr>
              <a:t>recidiva </a:t>
            </a:r>
            <a:r>
              <a:rPr lang="pt-BR" sz="2800" b="0" dirty="0">
                <a:solidFill>
                  <a:srgbClr val="002060"/>
                </a:solidFill>
                <a:latin typeface="Arial" panose="020B0604020202020204" pitchFamily="34" charset="0"/>
              </a:rPr>
              <a:t>za </a:t>
            </a:r>
            <a:r>
              <a:rPr lang="pt-BR" sz="2800" b="0" dirty="0" smtClean="0">
                <a:solidFill>
                  <a:srgbClr val="002060"/>
                </a:solidFill>
                <a:latin typeface="Arial" panose="020B0604020202020204" pitchFamily="34" charset="0"/>
              </a:rPr>
              <a:t>1-78 </a:t>
            </a:r>
            <a:r>
              <a:rPr lang="pt-BR" sz="2800" b="0" dirty="0">
                <a:solidFill>
                  <a:srgbClr val="002060"/>
                </a:solidFill>
                <a:latin typeface="Arial" panose="020B0604020202020204" pitchFamily="34" charset="0"/>
              </a:rPr>
              <a:t>hodin (většinou do 24 hodin</a:t>
            </a:r>
            <a:r>
              <a:rPr lang="pt-BR" sz="2800" b="0" dirty="0" smtClean="0">
                <a:solidFill>
                  <a:srgbClr val="002060"/>
                </a:solidFill>
                <a:latin typeface="Arial" panose="020B0604020202020204" pitchFamily="34" charset="0"/>
              </a:rPr>
              <a:t>)</a:t>
            </a:r>
            <a:r>
              <a:rPr lang="cs-CZ" sz="2800" b="0" dirty="0" smtClean="0">
                <a:solidFill>
                  <a:srgbClr val="002060"/>
                </a:solidFill>
                <a:latin typeface="Arial" panose="020B0604020202020204" pitchFamily="34" charset="0"/>
              </a:rPr>
              <a:t> - mírnější </a:t>
            </a:r>
            <a:r>
              <a:rPr lang="cs-CZ" sz="2800" b="0" dirty="0">
                <a:solidFill>
                  <a:srgbClr val="002060"/>
                </a:solidFill>
                <a:latin typeface="Arial" panose="020B0604020202020204" pitchFamily="34" charset="0"/>
              </a:rPr>
              <a:t>průběh</a:t>
            </a:r>
          </a:p>
          <a:p>
            <a:pPr marL="342900" marR="67080" indent="-342900" algn="l">
              <a:buFont typeface="Arial" panose="020B0604020202020204" pitchFamily="34" charset="0"/>
              <a:buChar char="•"/>
            </a:pPr>
            <a:r>
              <a:rPr lang="cs-CZ" b="0" dirty="0">
                <a:solidFill>
                  <a:srgbClr val="002060"/>
                </a:solidFill>
                <a:latin typeface="Arial" panose="020B0604020202020204" pitchFamily="34" charset="0"/>
              </a:rPr>
              <a:t>příčina je zcela </a:t>
            </a:r>
            <a:r>
              <a:rPr lang="cs-CZ" b="0" dirty="0" smtClean="0">
                <a:solidFill>
                  <a:srgbClr val="002060"/>
                </a:solidFill>
                <a:latin typeface="Arial" panose="020B0604020202020204" pitchFamily="34" charset="0"/>
              </a:rPr>
              <a:t>neznámá (prodleva </a:t>
            </a:r>
            <a:r>
              <a:rPr lang="cs-CZ" b="0" dirty="0">
                <a:solidFill>
                  <a:srgbClr val="002060"/>
                </a:solidFill>
                <a:latin typeface="Arial" panose="020B0604020202020204" pitchFamily="34" charset="0"/>
              </a:rPr>
              <a:t>v aplikaci adrenalinu?)</a:t>
            </a:r>
          </a:p>
          <a:p>
            <a:pPr marL="342900" marR="50610" indent="-342900" algn="l">
              <a:buFont typeface="Arial" panose="020B0604020202020204" pitchFamily="34" charset="0"/>
              <a:buChar char="•"/>
            </a:pPr>
            <a:r>
              <a:rPr lang="cs-CZ" b="0" dirty="0">
                <a:solidFill>
                  <a:srgbClr val="002060"/>
                </a:solidFill>
                <a:latin typeface="Arial" panose="020B0604020202020204" pitchFamily="34" charset="0"/>
              </a:rPr>
              <a:t>lze stav ovlivnit kortikosteroidy?</a:t>
            </a:r>
          </a:p>
          <a:p>
            <a:pPr marR="44800" algn="l"/>
            <a:r>
              <a:rPr lang="cs-CZ" sz="2800" b="0" dirty="0">
                <a:solidFill>
                  <a:srgbClr val="002060"/>
                </a:solidFill>
                <a:latin typeface="Arial" panose="020B0604020202020204" pitchFamily="34" charset="0"/>
              </a:rPr>
              <a:t>Nutnost dlouhodobější observace!</a:t>
            </a:r>
            <a:endParaRPr lang="cs-CZ" sz="2800" dirty="0">
              <a:solidFill>
                <a:srgbClr val="002060"/>
              </a:solidFill>
            </a:endParaRPr>
          </a:p>
        </p:txBody>
      </p:sp>
    </p:spTree>
    <p:extLst>
      <p:ext uri="{BB962C8B-B14F-4D97-AF65-F5344CB8AC3E}">
        <p14:creationId xmlns:p14="http://schemas.microsoft.com/office/powerpoint/2010/main" val="288491618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2500" y="254000"/>
            <a:ext cx="11099800" cy="1274997"/>
          </a:xfrm>
        </p:spPr>
        <p:txBody>
          <a:bodyPr>
            <a:normAutofit fontScale="90000"/>
          </a:bodyPr>
          <a:lstStyle/>
          <a:p>
            <a:r>
              <a:rPr lang="cs-CZ" dirty="0" smtClean="0">
                <a:solidFill>
                  <a:srgbClr val="002060"/>
                </a:solidFill>
              </a:rPr>
              <a:t>Léčba </a:t>
            </a:r>
            <a:r>
              <a:rPr lang="cs-CZ" dirty="0">
                <a:solidFill>
                  <a:srgbClr val="002060"/>
                </a:solidFill>
              </a:rPr>
              <a:t>anafylaxe</a:t>
            </a:r>
          </a:p>
        </p:txBody>
      </p:sp>
      <p:sp>
        <p:nvSpPr>
          <p:cNvPr id="3" name="Zástupný symbol pro text 2"/>
          <p:cNvSpPr>
            <a:spLocks noGrp="1"/>
          </p:cNvSpPr>
          <p:nvPr>
            <p:ph type="body" sz="half" idx="1"/>
          </p:nvPr>
        </p:nvSpPr>
        <p:spPr>
          <a:xfrm>
            <a:off x="-119921" y="434715"/>
            <a:ext cx="13917743" cy="10014678"/>
          </a:xfrm>
        </p:spPr>
        <p:txBody>
          <a:bodyPr>
            <a:normAutofit/>
          </a:bodyPr>
          <a:lstStyle/>
          <a:p>
            <a:r>
              <a:rPr lang="cs-CZ" sz="1600" dirty="0" smtClean="0">
                <a:solidFill>
                  <a:srgbClr val="002060"/>
                </a:solidFill>
                <a:latin typeface="Arial" panose="020B0604020202020204" pitchFamily="34" charset="0"/>
                <a:cs typeface="Arial" panose="020B0604020202020204" pitchFamily="34" charset="0"/>
              </a:rPr>
              <a:t>Léčebný </a:t>
            </a:r>
            <a:r>
              <a:rPr lang="cs-CZ" sz="1600" dirty="0">
                <a:solidFill>
                  <a:srgbClr val="002060"/>
                </a:solidFill>
                <a:latin typeface="Arial" panose="020B0604020202020204" pitchFamily="34" charset="0"/>
                <a:cs typeface="Arial" panose="020B0604020202020204" pitchFamily="34" charset="0"/>
              </a:rPr>
              <a:t>zákrok I. linie: </a:t>
            </a:r>
            <a:r>
              <a:rPr lang="cs-CZ" sz="1600" dirty="0" smtClean="0">
                <a:solidFill>
                  <a:srgbClr val="002060"/>
                </a:solidFill>
                <a:latin typeface="Arial" panose="020B0604020202020204" pitchFamily="34" charset="0"/>
                <a:cs typeface="Arial" panose="020B0604020202020204" pitchFamily="34" charset="0"/>
              </a:rPr>
              <a:t>ADRENALIN </a:t>
            </a:r>
            <a:r>
              <a:rPr lang="cs-CZ" sz="1600" dirty="0" err="1" smtClean="0">
                <a:solidFill>
                  <a:srgbClr val="002060"/>
                </a:solidFill>
                <a:latin typeface="Arial" panose="020B0604020202020204" pitchFamily="34" charset="0"/>
                <a:cs typeface="Arial" panose="020B0604020202020204" pitchFamily="34" charset="0"/>
              </a:rPr>
              <a:t>i.m</a:t>
            </a:r>
            <a:r>
              <a:rPr lang="cs-CZ" sz="1600" dirty="0" smtClean="0">
                <a:solidFill>
                  <a:srgbClr val="002060"/>
                </a:solidFill>
                <a:latin typeface="Arial" panose="020B0604020202020204" pitchFamily="34" charset="0"/>
                <a:cs typeface="Arial" panose="020B0604020202020204" pitchFamily="34" charset="0"/>
              </a:rPr>
              <a:t>. - absolutní kontraindikace </a:t>
            </a:r>
            <a:r>
              <a:rPr lang="cs-CZ" sz="1600" dirty="0">
                <a:solidFill>
                  <a:srgbClr val="002060"/>
                </a:solidFill>
                <a:latin typeface="Arial" panose="020B0604020202020204" pitchFamily="34" charset="0"/>
                <a:cs typeface="Arial" panose="020B0604020202020204" pitchFamily="34" charset="0"/>
              </a:rPr>
              <a:t>jeho </a:t>
            </a:r>
            <a:r>
              <a:rPr lang="cs-CZ" sz="1600" dirty="0" smtClean="0">
                <a:solidFill>
                  <a:srgbClr val="002060"/>
                </a:solidFill>
                <a:latin typeface="Arial" panose="020B0604020202020204" pitchFamily="34" charset="0"/>
                <a:cs typeface="Arial" panose="020B0604020202020204" pitchFamily="34" charset="0"/>
              </a:rPr>
              <a:t>podání NEEXISTUJE</a:t>
            </a:r>
            <a:endParaRPr lang="cs-CZ" sz="1600" dirty="0">
              <a:solidFill>
                <a:srgbClr val="002060"/>
              </a:solidFill>
              <a:latin typeface="Arial" panose="020B0604020202020204" pitchFamily="34" charset="0"/>
              <a:cs typeface="Arial" panose="020B0604020202020204" pitchFamily="34" charset="0"/>
            </a:endParaRPr>
          </a:p>
          <a:p>
            <a:pPr lvl="1"/>
            <a:r>
              <a:rPr lang="cs-CZ" sz="1600" dirty="0" err="1" smtClean="0">
                <a:solidFill>
                  <a:srgbClr val="002060"/>
                </a:solidFill>
                <a:latin typeface="Arial" panose="020B0604020202020204" pitchFamily="34" charset="0"/>
                <a:cs typeface="Arial" panose="020B0604020202020204" pitchFamily="34" charset="0"/>
              </a:rPr>
              <a:t>Chronotropní</a:t>
            </a:r>
            <a:r>
              <a:rPr lang="cs-CZ" sz="1600" dirty="0" smtClean="0">
                <a:solidFill>
                  <a:srgbClr val="002060"/>
                </a:solidFill>
                <a:latin typeface="Arial" panose="020B0604020202020204" pitchFamily="34" charset="0"/>
                <a:cs typeface="Arial" panose="020B0604020202020204" pitchFamily="34" charset="0"/>
              </a:rPr>
              <a:t>, </a:t>
            </a:r>
            <a:r>
              <a:rPr lang="cs-CZ" sz="1600" dirty="0" err="1" smtClean="0">
                <a:solidFill>
                  <a:srgbClr val="002060"/>
                </a:solidFill>
                <a:latin typeface="Arial" panose="020B0604020202020204" pitchFamily="34" charset="0"/>
                <a:cs typeface="Arial" panose="020B0604020202020204" pitchFamily="34" charset="0"/>
              </a:rPr>
              <a:t>inotropní</a:t>
            </a:r>
            <a:r>
              <a:rPr lang="cs-CZ" sz="1600" dirty="0" smtClean="0">
                <a:solidFill>
                  <a:srgbClr val="002060"/>
                </a:solidFill>
                <a:latin typeface="Arial" panose="020B0604020202020204" pitchFamily="34" charset="0"/>
                <a:cs typeface="Arial" panose="020B0604020202020204" pitchFamily="34" charset="0"/>
              </a:rPr>
              <a:t> účinek </a:t>
            </a:r>
            <a:r>
              <a:rPr lang="cs-CZ" sz="1600" dirty="0">
                <a:solidFill>
                  <a:srgbClr val="002060"/>
                </a:solidFill>
                <a:latin typeface="Arial" panose="020B0604020202020204" pitchFamily="34" charset="0"/>
                <a:cs typeface="Arial" panose="020B0604020202020204" pitchFamily="34" charset="0"/>
              </a:rPr>
              <a:t>na </a:t>
            </a:r>
            <a:r>
              <a:rPr lang="cs-CZ" sz="1600" dirty="0" smtClean="0">
                <a:solidFill>
                  <a:srgbClr val="002060"/>
                </a:solidFill>
                <a:latin typeface="Arial" panose="020B0604020202020204" pitchFamily="34" charset="0"/>
                <a:cs typeface="Arial" panose="020B0604020202020204" pitchFamily="34" charset="0"/>
              </a:rPr>
              <a:t>myokard, vasokonstrikce, zvýšení </a:t>
            </a:r>
            <a:r>
              <a:rPr lang="cs-CZ" sz="1600" dirty="0">
                <a:solidFill>
                  <a:srgbClr val="002060"/>
                </a:solidFill>
                <a:latin typeface="Arial" panose="020B0604020202020204" pitchFamily="34" charset="0"/>
                <a:cs typeface="Arial" panose="020B0604020202020204" pitchFamily="34" charset="0"/>
              </a:rPr>
              <a:t>systolického </a:t>
            </a:r>
            <a:r>
              <a:rPr lang="cs-CZ" sz="1600" dirty="0" smtClean="0">
                <a:solidFill>
                  <a:srgbClr val="002060"/>
                </a:solidFill>
                <a:latin typeface="Arial" panose="020B0604020202020204" pitchFamily="34" charset="0"/>
                <a:cs typeface="Arial" panose="020B0604020202020204" pitchFamily="34" charset="0"/>
              </a:rPr>
              <a:t>TK, </a:t>
            </a:r>
            <a:r>
              <a:rPr lang="cs-CZ" sz="1600" dirty="0" err="1" smtClean="0">
                <a:solidFill>
                  <a:srgbClr val="002060"/>
                </a:solidFill>
                <a:latin typeface="Arial" panose="020B0604020202020204" pitchFamily="34" charset="0"/>
                <a:cs typeface="Arial" panose="020B0604020202020204" pitchFamily="34" charset="0"/>
              </a:rPr>
              <a:t>bronchodilatace</a:t>
            </a:r>
            <a:r>
              <a:rPr lang="cs-CZ" sz="1600" dirty="0" smtClean="0">
                <a:solidFill>
                  <a:srgbClr val="002060"/>
                </a:solidFill>
                <a:latin typeface="Arial" panose="020B0604020202020204" pitchFamily="34" charset="0"/>
                <a:cs typeface="Arial" panose="020B0604020202020204" pitchFamily="34" charset="0"/>
              </a:rPr>
              <a:t>, prevence </a:t>
            </a:r>
            <a:r>
              <a:rPr lang="cs-CZ" sz="1600" dirty="0">
                <a:solidFill>
                  <a:srgbClr val="002060"/>
                </a:solidFill>
                <a:latin typeface="Arial" panose="020B0604020202020204" pitchFamily="34" charset="0"/>
                <a:cs typeface="Arial" panose="020B0604020202020204" pitchFamily="34" charset="0"/>
              </a:rPr>
              <a:t>další </a:t>
            </a:r>
            <a:r>
              <a:rPr lang="cs-CZ" sz="1600" dirty="0" err="1" smtClean="0">
                <a:solidFill>
                  <a:srgbClr val="002060"/>
                </a:solidFill>
                <a:latin typeface="Arial" panose="020B0604020202020204" pitchFamily="34" charset="0"/>
                <a:cs typeface="Arial" panose="020B0604020202020204" pitchFamily="34" charset="0"/>
              </a:rPr>
              <a:t>degranulace</a:t>
            </a:r>
            <a:r>
              <a:rPr lang="cs-CZ" sz="1600" dirty="0" smtClean="0">
                <a:solidFill>
                  <a:srgbClr val="002060"/>
                </a:solidFill>
                <a:latin typeface="Arial" panose="020B0604020202020204" pitchFamily="34" charset="0"/>
                <a:cs typeface="Arial" panose="020B0604020202020204" pitchFamily="34" charset="0"/>
              </a:rPr>
              <a:t> žírných </a:t>
            </a:r>
            <a:r>
              <a:rPr lang="cs-CZ" sz="1600" dirty="0" err="1" smtClean="0">
                <a:solidFill>
                  <a:srgbClr val="002060"/>
                </a:solidFill>
                <a:latin typeface="Arial" panose="020B0604020202020204" pitchFamily="34" charset="0"/>
                <a:cs typeface="Arial" panose="020B0604020202020204" pitchFamily="34" charset="0"/>
              </a:rPr>
              <a:t>bb</a:t>
            </a:r>
            <a:r>
              <a:rPr lang="cs-CZ" sz="1600" dirty="0" smtClean="0">
                <a:solidFill>
                  <a:srgbClr val="002060"/>
                </a:solidFill>
                <a:latin typeface="Arial" panose="020B0604020202020204" pitchFamily="34" charset="0"/>
                <a:cs typeface="Arial" panose="020B0604020202020204" pitchFamily="34" charset="0"/>
              </a:rPr>
              <a:t>. a </a:t>
            </a:r>
            <a:r>
              <a:rPr lang="cs-CZ" sz="1600" dirty="0" err="1">
                <a:solidFill>
                  <a:srgbClr val="002060"/>
                </a:solidFill>
                <a:latin typeface="Arial" panose="020B0604020202020204" pitchFamily="34" charset="0"/>
                <a:cs typeface="Arial" panose="020B0604020202020204" pitchFamily="34" charset="0"/>
              </a:rPr>
              <a:t>bazofilů</a:t>
            </a:r>
            <a:endParaRPr lang="cs-CZ" sz="1600" dirty="0" smtClean="0">
              <a:solidFill>
                <a:srgbClr val="002060"/>
              </a:solidFill>
              <a:latin typeface="Arial" panose="020B0604020202020204" pitchFamily="34" charset="0"/>
              <a:cs typeface="Arial" panose="020B0604020202020204" pitchFamily="34" charset="0"/>
            </a:endParaRPr>
          </a:p>
          <a:p>
            <a:r>
              <a:rPr lang="cs-CZ" sz="1600" dirty="0" smtClean="0">
                <a:solidFill>
                  <a:srgbClr val="002060"/>
                </a:solidFill>
                <a:latin typeface="Arial" panose="020B0604020202020204" pitchFamily="34" charset="0"/>
                <a:cs typeface="Arial" panose="020B0604020202020204" pitchFamily="34" charset="0"/>
              </a:rPr>
              <a:t>Léčebný </a:t>
            </a:r>
            <a:r>
              <a:rPr lang="cs-CZ" sz="1600" dirty="0">
                <a:solidFill>
                  <a:srgbClr val="002060"/>
                </a:solidFill>
                <a:latin typeface="Arial" panose="020B0604020202020204" pitchFamily="34" charset="0"/>
                <a:cs typeface="Arial" panose="020B0604020202020204" pitchFamily="34" charset="0"/>
              </a:rPr>
              <a:t>zákrok II. linie: </a:t>
            </a:r>
            <a:r>
              <a:rPr lang="cs-CZ" sz="1600" dirty="0" smtClean="0">
                <a:solidFill>
                  <a:srgbClr val="002060"/>
                </a:solidFill>
                <a:latin typeface="Arial" panose="020B0604020202020204" pitchFamily="34" charset="0"/>
                <a:cs typeface="Arial" panose="020B0604020202020204" pitchFamily="34" charset="0"/>
              </a:rPr>
              <a:t> odstranění </a:t>
            </a:r>
            <a:r>
              <a:rPr lang="cs-CZ" sz="1600" dirty="0">
                <a:solidFill>
                  <a:srgbClr val="002060"/>
                </a:solidFill>
                <a:latin typeface="Arial" panose="020B0604020202020204" pitchFamily="34" charset="0"/>
                <a:cs typeface="Arial" panose="020B0604020202020204" pitchFamily="34" charset="0"/>
              </a:rPr>
              <a:t>spouštěče </a:t>
            </a:r>
            <a:r>
              <a:rPr lang="cs-CZ" sz="1600" dirty="0" smtClean="0">
                <a:solidFill>
                  <a:srgbClr val="002060"/>
                </a:solidFill>
                <a:latin typeface="Arial" panose="020B0604020202020204" pitchFamily="34" charset="0"/>
                <a:cs typeface="Arial" panose="020B0604020202020204" pitchFamily="34" charset="0"/>
              </a:rPr>
              <a:t>anafylaxe, 155, poloha, O2, tekutiny </a:t>
            </a:r>
            <a:r>
              <a:rPr lang="cs-CZ" sz="1600" dirty="0" err="1">
                <a:solidFill>
                  <a:srgbClr val="002060"/>
                </a:solidFill>
                <a:latin typeface="Arial" panose="020B0604020202020204" pitchFamily="34" charset="0"/>
                <a:cs typeface="Arial" panose="020B0604020202020204" pitchFamily="34" charset="0"/>
              </a:rPr>
              <a:t>i.v</a:t>
            </a:r>
            <a:r>
              <a:rPr lang="cs-CZ" sz="1600" dirty="0" smtClean="0">
                <a:solidFill>
                  <a:srgbClr val="002060"/>
                </a:solidFill>
                <a:latin typeface="Arial" panose="020B0604020202020204" pitchFamily="34" charset="0"/>
                <a:cs typeface="Arial" panose="020B0604020202020204" pitchFamily="34" charset="0"/>
              </a:rPr>
              <a:t>., inhalace </a:t>
            </a:r>
            <a:r>
              <a:rPr lang="cs-CZ" sz="1600" dirty="0">
                <a:solidFill>
                  <a:srgbClr val="002060"/>
                </a:solidFill>
                <a:latin typeface="Arial" panose="020B0604020202020204" pitchFamily="34" charset="0"/>
                <a:cs typeface="Arial" panose="020B0604020202020204" pitchFamily="34" charset="0"/>
              </a:rPr>
              <a:t>SABA </a:t>
            </a:r>
            <a:endParaRPr lang="cs-CZ" sz="1600" dirty="0" smtClean="0">
              <a:solidFill>
                <a:srgbClr val="002060"/>
              </a:solidFill>
              <a:latin typeface="Arial" panose="020B0604020202020204" pitchFamily="34" charset="0"/>
              <a:cs typeface="Arial" panose="020B0604020202020204" pitchFamily="34" charset="0"/>
            </a:endParaRPr>
          </a:p>
          <a:p>
            <a:r>
              <a:rPr lang="cs-CZ" sz="1600" dirty="0" smtClean="0">
                <a:solidFill>
                  <a:srgbClr val="002060"/>
                </a:solidFill>
                <a:latin typeface="Arial" panose="020B0604020202020204" pitchFamily="34" charset="0"/>
                <a:cs typeface="Arial" panose="020B0604020202020204" pitchFamily="34" charset="0"/>
              </a:rPr>
              <a:t>Léčebný </a:t>
            </a:r>
            <a:r>
              <a:rPr lang="cs-CZ" sz="1600" dirty="0">
                <a:solidFill>
                  <a:srgbClr val="002060"/>
                </a:solidFill>
                <a:latin typeface="Arial" panose="020B0604020202020204" pitchFamily="34" charset="0"/>
                <a:cs typeface="Arial" panose="020B0604020202020204" pitchFamily="34" charset="0"/>
              </a:rPr>
              <a:t>zákrok III. linie</a:t>
            </a:r>
            <a:r>
              <a:rPr lang="cs-CZ" sz="1600" dirty="0" smtClean="0">
                <a:solidFill>
                  <a:srgbClr val="002060"/>
                </a:solidFill>
                <a:latin typeface="Arial" panose="020B0604020202020204" pitchFamily="34" charset="0"/>
                <a:cs typeface="Arial" panose="020B0604020202020204" pitchFamily="34" charset="0"/>
              </a:rPr>
              <a:t>:</a:t>
            </a:r>
          </a:p>
          <a:p>
            <a:pPr lvl="1"/>
            <a:r>
              <a:rPr lang="cs-CZ" sz="1600" dirty="0" smtClean="0">
                <a:solidFill>
                  <a:srgbClr val="002060"/>
                </a:solidFill>
                <a:latin typeface="Arial" panose="020B0604020202020204" pitchFamily="34" charset="0"/>
                <a:cs typeface="Arial" panose="020B0604020202020204" pitchFamily="34" charset="0"/>
              </a:rPr>
              <a:t>Antihistaminika - blokují </a:t>
            </a:r>
            <a:r>
              <a:rPr lang="cs-CZ" sz="1600" dirty="0">
                <a:solidFill>
                  <a:srgbClr val="002060"/>
                </a:solidFill>
                <a:latin typeface="Arial" panose="020B0604020202020204" pitchFamily="34" charset="0"/>
                <a:cs typeface="Arial" panose="020B0604020202020204" pitchFamily="34" charset="0"/>
              </a:rPr>
              <a:t>působení histaminu</a:t>
            </a:r>
          </a:p>
          <a:p>
            <a:pPr lvl="2"/>
            <a:r>
              <a:rPr lang="cs-CZ" sz="1600" dirty="0">
                <a:solidFill>
                  <a:srgbClr val="002060"/>
                </a:solidFill>
                <a:latin typeface="Arial" panose="020B0604020202020204" pitchFamily="34" charset="0"/>
                <a:cs typeface="Arial" panose="020B0604020202020204" pitchFamily="34" charset="0"/>
              </a:rPr>
              <a:t>H1 antagonisté </a:t>
            </a:r>
            <a:r>
              <a:rPr lang="cs-CZ" sz="1600" b="1" dirty="0">
                <a:solidFill>
                  <a:srgbClr val="002060"/>
                </a:solidFill>
                <a:latin typeface="Arial" panose="020B0604020202020204" pitchFamily="34" charset="0"/>
                <a:cs typeface="Arial" panose="020B0604020202020204" pitchFamily="34" charset="0"/>
              </a:rPr>
              <a:t>(</a:t>
            </a:r>
            <a:r>
              <a:rPr lang="cs-CZ" sz="1600" b="1" dirty="0" err="1">
                <a:solidFill>
                  <a:srgbClr val="002060"/>
                </a:solidFill>
                <a:latin typeface="Arial" panose="020B0604020202020204" pitchFamily="34" charset="0"/>
                <a:cs typeface="Arial" panose="020B0604020202020204" pitchFamily="34" charset="0"/>
              </a:rPr>
              <a:t>I.generace</a:t>
            </a:r>
            <a:r>
              <a:rPr lang="cs-CZ" sz="1600" b="1" dirty="0" smtClean="0">
                <a:solidFill>
                  <a:srgbClr val="002060"/>
                </a:solidFill>
                <a:latin typeface="Arial" panose="020B0604020202020204" pitchFamily="34" charset="0"/>
                <a:cs typeface="Arial" panose="020B0604020202020204" pitchFamily="34" charset="0"/>
              </a:rPr>
              <a:t>): </a:t>
            </a:r>
            <a:r>
              <a:rPr lang="cs-CZ" sz="1600" dirty="0" err="1" smtClean="0">
                <a:solidFill>
                  <a:srgbClr val="002060"/>
                </a:solidFill>
                <a:latin typeface="Arial" panose="020B0604020202020204" pitchFamily="34" charset="0"/>
                <a:cs typeface="Arial" panose="020B0604020202020204" pitchFamily="34" charset="0"/>
              </a:rPr>
              <a:t>Dithiaden</a:t>
            </a:r>
            <a:r>
              <a:rPr lang="cs-CZ" sz="1600" dirty="0" smtClean="0">
                <a:solidFill>
                  <a:srgbClr val="002060"/>
                </a:solidFill>
                <a:latin typeface="Arial" panose="020B0604020202020204" pitchFamily="34" charset="0"/>
                <a:cs typeface="Arial" panose="020B0604020202020204" pitchFamily="34" charset="0"/>
              </a:rPr>
              <a:t> (děti </a:t>
            </a:r>
            <a:r>
              <a:rPr lang="cs-CZ" sz="1600" dirty="0">
                <a:solidFill>
                  <a:srgbClr val="002060"/>
                </a:solidFill>
                <a:latin typeface="Arial" panose="020B0604020202020204" pitchFamily="34" charset="0"/>
                <a:cs typeface="Arial" panose="020B0604020202020204" pitchFamily="34" charset="0"/>
              </a:rPr>
              <a:t>do 6 let 1 ml, nad 6 let 2 ml </a:t>
            </a:r>
            <a:r>
              <a:rPr lang="cs-CZ" sz="1600" dirty="0" err="1">
                <a:solidFill>
                  <a:srgbClr val="002060"/>
                </a:solidFill>
                <a:latin typeface="Arial" panose="020B0604020202020204" pitchFamily="34" charset="0"/>
                <a:cs typeface="Arial" panose="020B0604020202020204" pitchFamily="34" charset="0"/>
              </a:rPr>
              <a:t>i.v</a:t>
            </a:r>
            <a:r>
              <a:rPr lang="cs-CZ" sz="1600" dirty="0">
                <a:solidFill>
                  <a:srgbClr val="002060"/>
                </a:solidFill>
                <a:latin typeface="Arial" panose="020B0604020202020204" pitchFamily="34" charset="0"/>
                <a:cs typeface="Arial" panose="020B0604020202020204" pitchFamily="34" charset="0"/>
              </a:rPr>
              <a:t>./</a:t>
            </a:r>
            <a:r>
              <a:rPr lang="cs-CZ" sz="1600" dirty="0" err="1">
                <a:solidFill>
                  <a:srgbClr val="002060"/>
                </a:solidFill>
                <a:latin typeface="Arial" panose="020B0604020202020204" pitchFamily="34" charset="0"/>
                <a:cs typeface="Arial" panose="020B0604020202020204" pitchFamily="34" charset="0"/>
              </a:rPr>
              <a:t>i.m</a:t>
            </a:r>
            <a:r>
              <a:rPr lang="cs-CZ" sz="1600" dirty="0">
                <a:solidFill>
                  <a:srgbClr val="002060"/>
                </a:solidFill>
                <a:latin typeface="Arial" panose="020B0604020202020204" pitchFamily="34" charset="0"/>
                <a:cs typeface="Arial" panose="020B0604020202020204" pitchFamily="34" charset="0"/>
              </a:rPr>
              <a:t>.)</a:t>
            </a:r>
          </a:p>
          <a:p>
            <a:pPr lvl="2"/>
            <a:r>
              <a:rPr lang="cs-CZ" sz="1600" dirty="0">
                <a:solidFill>
                  <a:srgbClr val="002060"/>
                </a:solidFill>
                <a:latin typeface="Arial" panose="020B0604020202020204" pitchFamily="34" charset="0"/>
                <a:cs typeface="Arial" panose="020B0604020202020204" pitchFamily="34" charset="0"/>
              </a:rPr>
              <a:t>H2 antagonisté –účinek </a:t>
            </a:r>
            <a:r>
              <a:rPr lang="cs-CZ" sz="1600" dirty="0" smtClean="0">
                <a:solidFill>
                  <a:srgbClr val="002060"/>
                </a:solidFill>
                <a:latin typeface="Arial" panose="020B0604020202020204" pitchFamily="34" charset="0"/>
                <a:cs typeface="Arial" panose="020B0604020202020204" pitchFamily="34" charset="0"/>
              </a:rPr>
              <a:t>??? </a:t>
            </a:r>
            <a:r>
              <a:rPr lang="pt-BR" sz="1600" dirty="0" smtClean="0">
                <a:solidFill>
                  <a:srgbClr val="002060"/>
                </a:solidFill>
                <a:latin typeface="Arial" panose="020B0604020202020204" pitchFamily="34" charset="0"/>
                <a:cs typeface="Arial" panose="020B0604020202020204" pitchFamily="34" charset="0"/>
              </a:rPr>
              <a:t>event</a:t>
            </a:r>
            <a:r>
              <a:rPr lang="pt-BR" sz="1600" dirty="0">
                <a:solidFill>
                  <a:srgbClr val="002060"/>
                </a:solidFill>
                <a:latin typeface="Arial" panose="020B0604020202020204" pitchFamily="34" charset="0"/>
                <a:cs typeface="Arial" panose="020B0604020202020204" pitchFamily="34" charset="0"/>
              </a:rPr>
              <a:t>. v kombinaci s H1 </a:t>
            </a:r>
            <a:r>
              <a:rPr lang="pt-BR" sz="1600" dirty="0" smtClean="0">
                <a:solidFill>
                  <a:srgbClr val="002060"/>
                </a:solidFill>
                <a:latin typeface="Arial" panose="020B0604020202020204" pitchFamily="34" charset="0"/>
                <a:cs typeface="Arial" panose="020B0604020202020204" pitchFamily="34" charset="0"/>
              </a:rPr>
              <a:t>antagonisty</a:t>
            </a:r>
            <a:r>
              <a:rPr lang="cs-CZ" sz="1600" dirty="0" smtClean="0">
                <a:solidFill>
                  <a:srgbClr val="002060"/>
                </a:solidFill>
                <a:latin typeface="Arial" panose="020B0604020202020204" pitchFamily="34" charset="0"/>
                <a:cs typeface="Arial" panose="020B0604020202020204" pitchFamily="34" charset="0"/>
              </a:rPr>
              <a:t> (př.Ranital1 </a:t>
            </a:r>
            <a:r>
              <a:rPr lang="cs-CZ" sz="1600" dirty="0">
                <a:solidFill>
                  <a:srgbClr val="002060"/>
                </a:solidFill>
                <a:latin typeface="Arial" panose="020B0604020202020204" pitchFamily="34" charset="0"/>
                <a:cs typeface="Arial" panose="020B0604020202020204" pitchFamily="34" charset="0"/>
              </a:rPr>
              <a:t>mg/kg ve 20ml 5% glukózy)</a:t>
            </a:r>
            <a:endParaRPr lang="cs-CZ" sz="1600" dirty="0" smtClean="0">
              <a:solidFill>
                <a:srgbClr val="002060"/>
              </a:solidFill>
              <a:latin typeface="Arial" panose="020B0604020202020204" pitchFamily="34" charset="0"/>
              <a:cs typeface="Arial" panose="020B0604020202020204" pitchFamily="34" charset="0"/>
            </a:endParaRPr>
          </a:p>
          <a:p>
            <a:pPr lvl="1"/>
            <a:r>
              <a:rPr lang="cs-CZ" sz="1600" dirty="0" smtClean="0">
                <a:solidFill>
                  <a:srgbClr val="002060"/>
                </a:solidFill>
                <a:latin typeface="Arial" panose="020B0604020202020204" pitchFamily="34" charset="0"/>
                <a:cs typeface="Arial" panose="020B0604020202020204" pitchFamily="34" charset="0"/>
              </a:rPr>
              <a:t>Kortikosteroidy  - neovlivní </a:t>
            </a:r>
            <a:r>
              <a:rPr lang="cs-CZ" sz="1600" dirty="0">
                <a:solidFill>
                  <a:srgbClr val="002060"/>
                </a:solidFill>
                <a:latin typeface="Arial" panose="020B0604020202020204" pitchFamily="34" charset="0"/>
                <a:cs typeface="Arial" panose="020B0604020202020204" pitchFamily="34" charset="0"/>
              </a:rPr>
              <a:t>akutní </a:t>
            </a:r>
            <a:r>
              <a:rPr lang="cs-CZ" sz="1600" dirty="0" smtClean="0">
                <a:solidFill>
                  <a:srgbClr val="002060"/>
                </a:solidFill>
                <a:latin typeface="Arial" panose="020B0604020202020204" pitchFamily="34" charset="0"/>
                <a:cs typeface="Arial" panose="020B0604020202020204" pitchFamily="34" charset="0"/>
              </a:rPr>
              <a:t>projevy - význam </a:t>
            </a:r>
            <a:r>
              <a:rPr lang="cs-CZ" sz="1600" dirty="0">
                <a:solidFill>
                  <a:srgbClr val="002060"/>
                </a:solidFill>
                <a:latin typeface="Arial" panose="020B0604020202020204" pitchFamily="34" charset="0"/>
                <a:cs typeface="Arial" panose="020B0604020202020204" pitchFamily="34" charset="0"/>
              </a:rPr>
              <a:t>pro léčbu pozdní </a:t>
            </a:r>
            <a:r>
              <a:rPr lang="cs-CZ" sz="1600" dirty="0" smtClean="0">
                <a:solidFill>
                  <a:srgbClr val="002060"/>
                </a:solidFill>
                <a:latin typeface="Arial" panose="020B0604020202020204" pitchFamily="34" charset="0"/>
                <a:cs typeface="Arial" panose="020B0604020202020204" pitchFamily="34" charset="0"/>
              </a:rPr>
              <a:t>fáze </a:t>
            </a:r>
          </a:p>
          <a:p>
            <a:pPr lvl="2"/>
            <a:r>
              <a:rPr lang="cs-CZ" sz="1600" dirty="0" smtClean="0">
                <a:solidFill>
                  <a:srgbClr val="002060"/>
                </a:solidFill>
                <a:latin typeface="Arial" panose="020B0604020202020204" pitchFamily="34" charset="0"/>
                <a:cs typeface="Arial" panose="020B0604020202020204" pitchFamily="34" charset="0"/>
              </a:rPr>
              <a:t>Parenterálně: </a:t>
            </a:r>
            <a:r>
              <a:rPr lang="cs-CZ" sz="1600" dirty="0" err="1" smtClean="0">
                <a:solidFill>
                  <a:srgbClr val="002060"/>
                </a:solidFill>
                <a:latin typeface="Arial" panose="020B0604020202020204" pitchFamily="34" charset="0"/>
                <a:cs typeface="Arial" panose="020B0604020202020204" pitchFamily="34" charset="0"/>
              </a:rPr>
              <a:t>Solumedrol</a:t>
            </a:r>
            <a:r>
              <a:rPr lang="cs-CZ" sz="1600" dirty="0" smtClean="0">
                <a:solidFill>
                  <a:srgbClr val="002060"/>
                </a:solidFill>
                <a:latin typeface="Arial" panose="020B0604020202020204" pitchFamily="34" charset="0"/>
                <a:cs typeface="Arial" panose="020B0604020202020204" pitchFamily="34" charset="0"/>
              </a:rPr>
              <a:t> 40 mg </a:t>
            </a:r>
            <a:r>
              <a:rPr lang="cs-CZ" sz="1600" dirty="0" err="1" smtClean="0">
                <a:solidFill>
                  <a:srgbClr val="002060"/>
                </a:solidFill>
                <a:latin typeface="Arial" panose="020B0604020202020204" pitchFamily="34" charset="0"/>
                <a:cs typeface="Arial" panose="020B0604020202020204" pitchFamily="34" charset="0"/>
              </a:rPr>
              <a:t>Dexamed</a:t>
            </a:r>
            <a:r>
              <a:rPr lang="cs-CZ" sz="1600" dirty="0" smtClean="0">
                <a:solidFill>
                  <a:srgbClr val="002060"/>
                </a:solidFill>
                <a:latin typeface="Arial" panose="020B0604020202020204" pitchFamily="34" charset="0"/>
                <a:cs typeface="Arial" panose="020B0604020202020204" pitchFamily="34" charset="0"/>
              </a:rPr>
              <a:t> 8 mg </a:t>
            </a:r>
            <a:r>
              <a:rPr lang="cs-CZ" sz="1600" dirty="0" err="1" smtClean="0">
                <a:solidFill>
                  <a:srgbClr val="002060"/>
                </a:solidFill>
                <a:latin typeface="Arial" panose="020B0604020202020204" pitchFamily="34" charset="0"/>
                <a:cs typeface="Arial" panose="020B0604020202020204" pitchFamily="34" charset="0"/>
              </a:rPr>
              <a:t>Hydrocortison</a:t>
            </a:r>
            <a:r>
              <a:rPr lang="cs-CZ" sz="1600" dirty="0" smtClean="0">
                <a:solidFill>
                  <a:srgbClr val="002060"/>
                </a:solidFill>
                <a:latin typeface="Arial" panose="020B0604020202020204" pitchFamily="34" charset="0"/>
                <a:cs typeface="Arial" panose="020B0604020202020204" pitchFamily="34" charset="0"/>
              </a:rPr>
              <a:t> 200 mg </a:t>
            </a:r>
          </a:p>
          <a:p>
            <a:pPr marR="54870" lvl="1"/>
            <a:r>
              <a:rPr lang="cs-CZ" sz="1600" dirty="0" err="1">
                <a:solidFill>
                  <a:srgbClr val="002060"/>
                </a:solidFill>
                <a:latin typeface="Arial" panose="020B0604020202020204" pitchFamily="34" charset="0"/>
                <a:cs typeface="Arial" panose="020B0604020202020204" pitchFamily="34" charset="0"/>
              </a:rPr>
              <a:t>Glukagon</a:t>
            </a:r>
            <a:r>
              <a:rPr lang="cs-CZ" sz="1600" dirty="0">
                <a:solidFill>
                  <a:srgbClr val="002060"/>
                </a:solidFill>
                <a:latin typeface="Arial" panose="020B0604020202020204" pitchFamily="34" charset="0"/>
                <a:cs typeface="Arial" panose="020B0604020202020204" pitchFamily="34" charset="0"/>
              </a:rPr>
              <a:t> - Při neúčinné léčbě adrenalinem u pacientů na terapii beta-blokátory - pozitivní </a:t>
            </a:r>
            <a:r>
              <a:rPr lang="cs-CZ" sz="1600" dirty="0" err="1">
                <a:solidFill>
                  <a:srgbClr val="002060"/>
                </a:solidFill>
                <a:latin typeface="Arial" panose="020B0604020202020204" pitchFamily="34" charset="0"/>
                <a:cs typeface="Arial" panose="020B0604020202020204" pitchFamily="34" charset="0"/>
              </a:rPr>
              <a:t>chronotropní</a:t>
            </a:r>
            <a:r>
              <a:rPr lang="cs-CZ" sz="1600" dirty="0">
                <a:solidFill>
                  <a:srgbClr val="002060"/>
                </a:solidFill>
                <a:latin typeface="Arial" panose="020B0604020202020204" pitchFamily="34" charset="0"/>
                <a:cs typeface="Arial" panose="020B0604020202020204" pitchFamily="34" charset="0"/>
              </a:rPr>
              <a:t> a </a:t>
            </a:r>
            <a:r>
              <a:rPr lang="cs-CZ" sz="1600" dirty="0" err="1">
                <a:solidFill>
                  <a:srgbClr val="002060"/>
                </a:solidFill>
                <a:latin typeface="Arial" panose="020B0604020202020204" pitchFamily="34" charset="0"/>
                <a:cs typeface="Arial" panose="020B0604020202020204" pitchFamily="34" charset="0"/>
              </a:rPr>
              <a:t>inotropní</a:t>
            </a:r>
            <a:r>
              <a:rPr lang="cs-CZ" sz="1600" dirty="0">
                <a:solidFill>
                  <a:srgbClr val="002060"/>
                </a:solidFill>
                <a:latin typeface="Arial" panose="020B0604020202020204" pitchFamily="34" charset="0"/>
                <a:cs typeface="Arial" panose="020B0604020202020204" pitchFamily="34" charset="0"/>
              </a:rPr>
              <a:t> účinek nezávislý na </a:t>
            </a:r>
            <a:r>
              <a:rPr lang="cs-CZ" sz="1600" dirty="0" smtClean="0">
                <a:solidFill>
                  <a:srgbClr val="002060"/>
                </a:solidFill>
                <a:latin typeface="Arial" panose="020B0604020202020204" pitchFamily="34" charset="0"/>
                <a:cs typeface="Arial" panose="020B0604020202020204" pitchFamily="34" charset="0"/>
              </a:rPr>
              <a:t>			katecholaminech</a:t>
            </a:r>
            <a:r>
              <a:rPr lang="cs-CZ" sz="1600" dirty="0">
                <a:solidFill>
                  <a:srgbClr val="002060"/>
                </a:solidFill>
                <a:latin typeface="Arial" panose="020B0604020202020204" pitchFamily="34" charset="0"/>
                <a:cs typeface="Arial" panose="020B0604020202020204" pitchFamily="34" charset="0"/>
              </a:rPr>
              <a:t>, proto není alterován beta-blokátory!</a:t>
            </a:r>
          </a:p>
          <a:p>
            <a:pPr marR="106380" lvl="2"/>
            <a:r>
              <a:rPr lang="cs-CZ" sz="1600" dirty="0" err="1">
                <a:solidFill>
                  <a:srgbClr val="002060"/>
                </a:solidFill>
                <a:latin typeface="Arial" panose="020B0604020202020204" pitchFamily="34" charset="0"/>
                <a:cs typeface="Arial" panose="020B0604020202020204" pitchFamily="34" charset="0"/>
              </a:rPr>
              <a:t>Glucagen</a:t>
            </a:r>
            <a:r>
              <a:rPr lang="cs-CZ" sz="1600" dirty="0">
                <a:solidFill>
                  <a:srgbClr val="002060"/>
                </a:solidFill>
                <a:latin typeface="Arial" panose="020B0604020202020204" pitchFamily="34" charset="0"/>
                <a:cs typeface="Arial" panose="020B0604020202020204" pitchFamily="34" charset="0"/>
              </a:rPr>
              <a:t>: 20-30 </a:t>
            </a:r>
            <a:r>
              <a:rPr lang="cs-CZ" sz="1600" dirty="0" err="1">
                <a:solidFill>
                  <a:srgbClr val="002060"/>
                </a:solidFill>
                <a:latin typeface="Arial" panose="020B0604020202020204" pitchFamily="34" charset="0"/>
                <a:cs typeface="Arial" panose="020B0604020202020204" pitchFamily="34" charset="0"/>
              </a:rPr>
              <a:t>ug</a:t>
            </a:r>
            <a:r>
              <a:rPr lang="cs-CZ" sz="1600" dirty="0">
                <a:solidFill>
                  <a:srgbClr val="002060"/>
                </a:solidFill>
                <a:latin typeface="Arial" panose="020B0604020202020204" pitchFamily="34" charset="0"/>
                <a:cs typeface="Arial" panose="020B0604020202020204" pitchFamily="34" charset="0"/>
              </a:rPr>
              <a:t>/kg (max. 1 mg) bolus </a:t>
            </a:r>
            <a:r>
              <a:rPr lang="cs-CZ" sz="1600" dirty="0" err="1">
                <a:solidFill>
                  <a:srgbClr val="002060"/>
                </a:solidFill>
                <a:latin typeface="Arial" panose="020B0604020202020204" pitchFamily="34" charset="0"/>
                <a:cs typeface="Arial" panose="020B0604020202020204" pitchFamily="34" charset="0"/>
              </a:rPr>
              <a:t>i.v</a:t>
            </a:r>
            <a:r>
              <a:rPr lang="cs-CZ" sz="1600" dirty="0">
                <a:solidFill>
                  <a:srgbClr val="002060"/>
                </a:solidFill>
                <a:latin typeface="Arial" panose="020B0604020202020204" pitchFamily="34" charset="0"/>
                <a:cs typeface="Arial" panose="020B0604020202020204" pitchFamily="34" charset="0"/>
              </a:rPr>
              <a:t>., pak v infúzi v dávce 5-15 </a:t>
            </a:r>
            <a:r>
              <a:rPr lang="cs-CZ" sz="1600" dirty="0" err="1">
                <a:solidFill>
                  <a:srgbClr val="002060"/>
                </a:solidFill>
                <a:latin typeface="Arial" panose="020B0604020202020204" pitchFamily="34" charset="0"/>
                <a:cs typeface="Arial" panose="020B0604020202020204" pitchFamily="34" charset="0"/>
              </a:rPr>
              <a:t>ug</a:t>
            </a:r>
            <a:r>
              <a:rPr lang="cs-CZ" sz="1600" dirty="0">
                <a:solidFill>
                  <a:srgbClr val="002060"/>
                </a:solidFill>
                <a:latin typeface="Arial" panose="020B0604020202020204" pitchFamily="34" charset="0"/>
                <a:cs typeface="Arial" panose="020B0604020202020204" pitchFamily="34" charset="0"/>
              </a:rPr>
              <a:t>/min. dle </a:t>
            </a:r>
            <a:r>
              <a:rPr lang="cs-CZ" sz="1600" dirty="0" smtClean="0">
                <a:solidFill>
                  <a:srgbClr val="002060"/>
                </a:solidFill>
                <a:latin typeface="Arial" panose="020B0604020202020204" pitchFamily="34" charset="0"/>
                <a:cs typeface="Arial" panose="020B0604020202020204" pitchFamily="34" charset="0"/>
              </a:rPr>
              <a:t>TK Efekt </a:t>
            </a:r>
            <a:r>
              <a:rPr lang="cs-CZ" sz="1600" dirty="0">
                <a:solidFill>
                  <a:srgbClr val="002060"/>
                </a:solidFill>
                <a:latin typeface="Arial" panose="020B0604020202020204" pitchFamily="34" charset="0"/>
                <a:cs typeface="Arial" panose="020B0604020202020204" pitchFamily="34" charset="0"/>
              </a:rPr>
              <a:t>během 5-15 minut !</a:t>
            </a:r>
          </a:p>
          <a:p>
            <a:r>
              <a:rPr lang="cs-CZ" sz="1600" dirty="0" smtClean="0">
                <a:solidFill>
                  <a:srgbClr val="002060"/>
                </a:solidFill>
                <a:latin typeface="Arial" panose="020B0604020202020204" pitchFamily="34" charset="0"/>
                <a:cs typeface="Arial" panose="020B0604020202020204" pitchFamily="34" charset="0"/>
              </a:rPr>
              <a:t>Dlouhodobá opatření – prevence a AIT</a:t>
            </a:r>
            <a:endParaRPr lang="cs-CZ" sz="1600" dirty="0">
              <a:solidFill>
                <a:srgbClr val="002060"/>
              </a:solidFill>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a:stretch>
            <a:fillRect/>
          </a:stretch>
        </p:blipFill>
        <p:spPr>
          <a:xfrm>
            <a:off x="11185086" y="254000"/>
            <a:ext cx="1887794" cy="1868129"/>
          </a:xfrm>
          <a:prstGeom prst="rect">
            <a:avLst/>
          </a:prstGeom>
        </p:spPr>
      </p:pic>
      <p:pic>
        <p:nvPicPr>
          <p:cNvPr id="5" name="Obrázek 4"/>
          <p:cNvPicPr>
            <a:picLocks noChangeAspect="1"/>
          </p:cNvPicPr>
          <p:nvPr/>
        </p:nvPicPr>
        <p:blipFill>
          <a:blip r:embed="rId3"/>
          <a:stretch>
            <a:fillRect/>
          </a:stretch>
        </p:blipFill>
        <p:spPr>
          <a:xfrm>
            <a:off x="15275998" y="1333500"/>
            <a:ext cx="2359742" cy="3195484"/>
          </a:xfrm>
          <a:prstGeom prst="rect">
            <a:avLst/>
          </a:prstGeom>
        </p:spPr>
      </p:pic>
    </p:spTree>
    <p:extLst>
      <p:ext uri="{BB962C8B-B14F-4D97-AF65-F5344CB8AC3E}">
        <p14:creationId xmlns:p14="http://schemas.microsoft.com/office/powerpoint/2010/main" val="131976344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002060"/>
                </a:solidFill>
              </a:rPr>
              <a:t>Léčba anafylaxe</a:t>
            </a:r>
            <a:endParaRPr lang="cs-CZ" dirty="0"/>
          </a:p>
        </p:txBody>
      </p:sp>
      <p:sp>
        <p:nvSpPr>
          <p:cNvPr id="4" name="Obdélník 3"/>
          <p:cNvSpPr/>
          <p:nvPr/>
        </p:nvSpPr>
        <p:spPr>
          <a:xfrm>
            <a:off x="239843" y="2886100"/>
            <a:ext cx="5966085" cy="3031599"/>
          </a:xfrm>
          <a:prstGeom prst="rect">
            <a:avLst/>
          </a:prstGeom>
        </p:spPr>
        <p:txBody>
          <a:bodyPr wrap="square">
            <a:spAutoFit/>
          </a:bodyPr>
          <a:lstStyle/>
          <a:p>
            <a:endParaRPr lang="cs-CZ" sz="1100" b="0" dirty="0">
              <a:solidFill>
                <a:srgbClr val="002060"/>
              </a:solidFill>
              <a:latin typeface="Arial" panose="020B0604020202020204" pitchFamily="34" charset="0"/>
            </a:endParaRPr>
          </a:p>
          <a:p>
            <a:pPr marR="45740"/>
            <a:r>
              <a:rPr lang="cs-CZ" sz="3600" b="0" dirty="0">
                <a:solidFill>
                  <a:srgbClr val="002060"/>
                </a:solidFill>
                <a:latin typeface="Arial" panose="020B0604020202020204" pitchFamily="34" charset="0"/>
              </a:rPr>
              <a:t>Udržení oběhu</a:t>
            </a:r>
          </a:p>
          <a:p>
            <a:pPr marR="21610"/>
            <a:r>
              <a:rPr lang="cs-CZ" b="0" dirty="0">
                <a:solidFill>
                  <a:srgbClr val="002060"/>
                </a:solidFill>
                <a:latin typeface="Arial" panose="020B0604020202020204" pitchFamily="34" charset="0"/>
              </a:rPr>
              <a:t>Zvýšení prostupnosti stěny cév –</a:t>
            </a:r>
            <a:r>
              <a:rPr lang="cs-CZ" dirty="0">
                <a:solidFill>
                  <a:srgbClr val="002060"/>
                </a:solidFill>
                <a:latin typeface="Arial" panose="020B0604020202020204" pitchFamily="34" charset="0"/>
              </a:rPr>
              <a:t>hypotenze!!</a:t>
            </a:r>
          </a:p>
          <a:p>
            <a:r>
              <a:rPr lang="cs-CZ" b="0" dirty="0">
                <a:solidFill>
                  <a:srgbClr val="002060"/>
                </a:solidFill>
                <a:latin typeface="Arial" panose="020B0604020202020204" pitchFamily="34" charset="0"/>
              </a:rPr>
              <a:t>solné roztoky </a:t>
            </a:r>
            <a:r>
              <a:rPr lang="cs-CZ" b="0" dirty="0" smtClean="0">
                <a:solidFill>
                  <a:srgbClr val="002060"/>
                </a:solidFill>
                <a:latin typeface="Arial" panose="020B0604020202020204" pitchFamily="34" charset="0"/>
              </a:rPr>
              <a:t>30ml/kg </a:t>
            </a:r>
            <a:r>
              <a:rPr lang="cs-CZ" b="0" dirty="0">
                <a:solidFill>
                  <a:srgbClr val="002060"/>
                </a:solidFill>
                <a:latin typeface="Arial" panose="020B0604020202020204" pitchFamily="34" charset="0"/>
              </a:rPr>
              <a:t>během 1 </a:t>
            </a:r>
            <a:r>
              <a:rPr lang="cs-CZ" b="0" dirty="0" smtClean="0">
                <a:solidFill>
                  <a:srgbClr val="002060"/>
                </a:solidFill>
                <a:latin typeface="Arial" panose="020B0604020202020204" pitchFamily="34" charset="0"/>
              </a:rPr>
              <a:t>hodiny, koloidy (albumin</a:t>
            </a:r>
            <a:r>
              <a:rPr lang="cs-CZ" b="0" dirty="0">
                <a:solidFill>
                  <a:srgbClr val="002060"/>
                </a:solidFill>
                <a:latin typeface="Arial" panose="020B0604020202020204" pitchFamily="34" charset="0"/>
              </a:rPr>
              <a:t>, dextran)</a:t>
            </a:r>
          </a:p>
          <a:p>
            <a:r>
              <a:rPr lang="cs-CZ" b="0" dirty="0">
                <a:solidFill>
                  <a:srgbClr val="002060"/>
                </a:solidFill>
                <a:latin typeface="Arial" panose="020B0604020202020204" pitchFamily="34" charset="0"/>
              </a:rPr>
              <a:t>dopamin</a:t>
            </a:r>
            <a:r>
              <a:rPr lang="cs-CZ" b="0" dirty="0" smtClean="0">
                <a:solidFill>
                  <a:srgbClr val="002060"/>
                </a:solidFill>
                <a:latin typeface="Arial" panose="020B0604020202020204" pitchFamily="34" charset="0"/>
              </a:rPr>
              <a:t>, noradrenalin </a:t>
            </a:r>
            <a:r>
              <a:rPr lang="cs-CZ" b="0" dirty="0" err="1">
                <a:solidFill>
                  <a:srgbClr val="002060"/>
                </a:solidFill>
                <a:latin typeface="Arial" panose="020B0604020202020204" pitchFamily="34" charset="0"/>
              </a:rPr>
              <a:t>i.v</a:t>
            </a:r>
            <a:r>
              <a:rPr lang="cs-CZ" b="0" dirty="0">
                <a:solidFill>
                  <a:srgbClr val="002060"/>
                </a:solidFill>
                <a:latin typeface="Arial" panose="020B0604020202020204" pitchFamily="34" charset="0"/>
              </a:rPr>
              <a:t>.</a:t>
            </a:r>
          </a:p>
          <a:p>
            <a:pPr marR="29400"/>
            <a:r>
              <a:rPr lang="cs-CZ" b="0" dirty="0" smtClean="0">
                <a:solidFill>
                  <a:srgbClr val="002060"/>
                </a:solidFill>
                <a:latin typeface="Arial" panose="020B0604020202020204" pitchFamily="34" charset="0"/>
              </a:rPr>
              <a:t>(</a:t>
            </a:r>
            <a:r>
              <a:rPr lang="cs-CZ" b="0" dirty="0" smtClean="0">
                <a:solidFill>
                  <a:srgbClr val="002060"/>
                </a:solidFill>
                <a:latin typeface="Arial" panose="020B0604020202020204" pitchFamily="34" charset="0"/>
              </a:rPr>
              <a:t>dávkování dle systol.TK: nad 90 </a:t>
            </a:r>
            <a:r>
              <a:rPr lang="cs-CZ" b="0" dirty="0" err="1" smtClean="0">
                <a:solidFill>
                  <a:srgbClr val="002060"/>
                </a:solidFill>
                <a:latin typeface="Arial" panose="020B0604020202020204" pitchFamily="34" charset="0"/>
              </a:rPr>
              <a:t>mmHg</a:t>
            </a:r>
            <a:r>
              <a:rPr lang="cs-CZ" b="0" dirty="0" smtClean="0">
                <a:solidFill>
                  <a:srgbClr val="002060"/>
                </a:solidFill>
                <a:latin typeface="Arial" panose="020B0604020202020204" pitchFamily="34" charset="0"/>
              </a:rPr>
              <a:t>)</a:t>
            </a:r>
            <a:endParaRPr lang="cs-CZ" dirty="0">
              <a:solidFill>
                <a:srgbClr val="002060"/>
              </a:solidFill>
            </a:endParaRPr>
          </a:p>
        </p:txBody>
      </p:sp>
      <p:sp>
        <p:nvSpPr>
          <p:cNvPr id="5" name="Obdélník 4"/>
          <p:cNvSpPr/>
          <p:nvPr/>
        </p:nvSpPr>
        <p:spPr>
          <a:xfrm>
            <a:off x="6835515" y="2886100"/>
            <a:ext cx="5216785" cy="5247590"/>
          </a:xfrm>
          <a:prstGeom prst="rect">
            <a:avLst/>
          </a:prstGeom>
        </p:spPr>
        <p:txBody>
          <a:bodyPr wrap="square">
            <a:spAutoFit/>
          </a:bodyPr>
          <a:lstStyle/>
          <a:p>
            <a:endParaRPr lang="cs-CZ" sz="1100" b="0" dirty="0">
              <a:solidFill>
                <a:srgbClr val="002060"/>
              </a:solidFill>
              <a:latin typeface="Arial" panose="020B0604020202020204" pitchFamily="34" charset="0"/>
            </a:endParaRPr>
          </a:p>
          <a:p>
            <a:pPr marR="35230"/>
            <a:r>
              <a:rPr lang="cs-CZ" sz="3600" b="0" dirty="0" smtClean="0">
                <a:solidFill>
                  <a:srgbClr val="002060"/>
                </a:solidFill>
                <a:latin typeface="Arial" panose="020B0604020202020204" pitchFamily="34" charset="0"/>
              </a:rPr>
              <a:t>Protišokový balíček</a:t>
            </a:r>
            <a:endParaRPr lang="cs-CZ" sz="3600" b="0" dirty="0">
              <a:solidFill>
                <a:srgbClr val="002060"/>
              </a:solidFill>
              <a:latin typeface="Arial" panose="020B0604020202020204" pitchFamily="34" charset="0"/>
            </a:endParaRPr>
          </a:p>
          <a:p>
            <a:r>
              <a:rPr lang="cs-CZ" b="0" dirty="0">
                <a:solidFill>
                  <a:srgbClr val="002060"/>
                </a:solidFill>
                <a:latin typeface="Arial" panose="020B0604020202020204" pitchFamily="34" charset="0"/>
              </a:rPr>
              <a:t>Adrenalin </a:t>
            </a:r>
            <a:endParaRPr lang="cs-CZ" b="0" dirty="0" smtClean="0">
              <a:solidFill>
                <a:srgbClr val="002060"/>
              </a:solidFill>
              <a:latin typeface="Arial" panose="020B0604020202020204" pitchFamily="34" charset="0"/>
            </a:endParaRPr>
          </a:p>
          <a:p>
            <a:r>
              <a:rPr lang="cs-CZ" b="0" dirty="0" smtClean="0">
                <a:solidFill>
                  <a:srgbClr val="002060"/>
                </a:solidFill>
                <a:latin typeface="Arial" panose="020B0604020202020204" pitchFamily="34" charset="0"/>
              </a:rPr>
              <a:t>(</a:t>
            </a:r>
            <a:r>
              <a:rPr lang="cs-CZ" b="0" dirty="0" err="1">
                <a:solidFill>
                  <a:srgbClr val="002060"/>
                </a:solidFill>
                <a:latin typeface="Arial" panose="020B0604020202020204" pitchFamily="34" charset="0"/>
              </a:rPr>
              <a:t>Epipen</a:t>
            </a:r>
            <a:r>
              <a:rPr lang="cs-CZ" b="0" dirty="0">
                <a:solidFill>
                  <a:srgbClr val="002060"/>
                </a:solidFill>
                <a:latin typeface="Arial" panose="020B0604020202020204" pitchFamily="34" charset="0"/>
              </a:rPr>
              <a:t>, </a:t>
            </a:r>
            <a:r>
              <a:rPr lang="cs-CZ" b="0" dirty="0" err="1" smtClean="0">
                <a:solidFill>
                  <a:srgbClr val="002060"/>
                </a:solidFill>
                <a:latin typeface="Arial" panose="020B0604020202020204" pitchFamily="34" charset="0"/>
              </a:rPr>
              <a:t>Emerade</a:t>
            </a:r>
            <a:r>
              <a:rPr lang="cs-CZ" b="0" dirty="0" smtClean="0">
                <a:solidFill>
                  <a:srgbClr val="002060"/>
                </a:solidFill>
                <a:latin typeface="Arial" panose="020B0604020202020204" pitchFamily="34" charset="0"/>
              </a:rPr>
              <a:t> autoinjektor</a:t>
            </a:r>
            <a:r>
              <a:rPr lang="cs-CZ" b="0" dirty="0" smtClean="0">
                <a:solidFill>
                  <a:srgbClr val="002060"/>
                </a:solidFill>
                <a:latin typeface="Arial" panose="020B0604020202020204" pitchFamily="34" charset="0"/>
              </a:rPr>
              <a:t>)</a:t>
            </a:r>
          </a:p>
          <a:p>
            <a:r>
              <a:rPr lang="cs-CZ" b="0" dirty="0" smtClean="0">
                <a:solidFill>
                  <a:srgbClr val="002060"/>
                </a:solidFill>
              </a:rPr>
              <a:t>Váha </a:t>
            </a:r>
            <a:r>
              <a:rPr lang="cs-CZ" b="0" dirty="0">
                <a:solidFill>
                  <a:srgbClr val="002060"/>
                </a:solidFill>
              </a:rPr>
              <a:t>7,5 –25 kg: </a:t>
            </a:r>
          </a:p>
          <a:p>
            <a:r>
              <a:rPr lang="cs-CZ" b="0" dirty="0">
                <a:solidFill>
                  <a:srgbClr val="002060"/>
                </a:solidFill>
              </a:rPr>
              <a:t>0,15 mg (150 </a:t>
            </a:r>
            <a:r>
              <a:rPr lang="cs-CZ" b="0" dirty="0" err="1">
                <a:solidFill>
                  <a:srgbClr val="002060"/>
                </a:solidFill>
              </a:rPr>
              <a:t>ug</a:t>
            </a:r>
            <a:r>
              <a:rPr lang="cs-CZ" b="0" dirty="0">
                <a:solidFill>
                  <a:srgbClr val="002060"/>
                </a:solidFill>
              </a:rPr>
              <a:t>)</a:t>
            </a:r>
          </a:p>
          <a:p>
            <a:r>
              <a:rPr lang="cs-CZ" b="0" dirty="0">
                <a:solidFill>
                  <a:srgbClr val="002060"/>
                </a:solidFill>
              </a:rPr>
              <a:t>Váha nad 25 kg: </a:t>
            </a:r>
          </a:p>
          <a:p>
            <a:r>
              <a:rPr lang="cs-CZ" b="0" dirty="0">
                <a:solidFill>
                  <a:srgbClr val="002060"/>
                </a:solidFill>
              </a:rPr>
              <a:t>0,30 mg (300 </a:t>
            </a:r>
            <a:r>
              <a:rPr lang="cs-CZ" b="0" dirty="0" err="1">
                <a:solidFill>
                  <a:srgbClr val="002060"/>
                </a:solidFill>
              </a:rPr>
              <a:t>ug</a:t>
            </a:r>
            <a:r>
              <a:rPr lang="cs-CZ" b="0" dirty="0">
                <a:solidFill>
                  <a:srgbClr val="002060"/>
                </a:solidFill>
              </a:rPr>
              <a:t>)</a:t>
            </a:r>
            <a:endParaRPr lang="cs-CZ" b="0" dirty="0">
              <a:solidFill>
                <a:srgbClr val="002060"/>
              </a:solidFill>
              <a:latin typeface="Arial" panose="020B0604020202020204" pitchFamily="34" charset="0"/>
            </a:endParaRPr>
          </a:p>
          <a:p>
            <a:endParaRPr lang="cs-CZ" b="0" dirty="0">
              <a:solidFill>
                <a:srgbClr val="002060"/>
              </a:solidFill>
              <a:latin typeface="Arial" panose="020B0604020202020204" pitchFamily="34" charset="0"/>
            </a:endParaRPr>
          </a:p>
          <a:p>
            <a:r>
              <a:rPr lang="cs-CZ" b="0" dirty="0" smtClean="0">
                <a:solidFill>
                  <a:srgbClr val="002060"/>
                </a:solidFill>
                <a:latin typeface="Arial" panose="020B0604020202020204" pitchFamily="34" charset="0"/>
              </a:rPr>
              <a:t>Perorální </a:t>
            </a:r>
            <a:r>
              <a:rPr lang="cs-CZ" b="0" dirty="0">
                <a:solidFill>
                  <a:srgbClr val="002060"/>
                </a:solidFill>
                <a:latin typeface="Arial" panose="020B0604020202020204" pitchFamily="34" charset="0"/>
              </a:rPr>
              <a:t>nebo rektální kortikosteroid</a:t>
            </a:r>
          </a:p>
          <a:p>
            <a:r>
              <a:rPr lang="cs-CZ" b="0" dirty="0">
                <a:solidFill>
                  <a:srgbClr val="002060"/>
                </a:solidFill>
                <a:latin typeface="Arial" panose="020B0604020202020204" pitchFamily="34" charset="0"/>
              </a:rPr>
              <a:t>Perorální antihistaminikum </a:t>
            </a:r>
            <a:endParaRPr lang="cs-CZ" b="0" dirty="0" smtClean="0">
              <a:solidFill>
                <a:srgbClr val="002060"/>
              </a:solidFill>
              <a:latin typeface="Arial" panose="020B0604020202020204" pitchFamily="34" charset="0"/>
            </a:endParaRPr>
          </a:p>
          <a:p>
            <a:r>
              <a:rPr lang="cs-CZ" b="0" dirty="0" smtClean="0">
                <a:solidFill>
                  <a:srgbClr val="002060"/>
                </a:solidFill>
                <a:latin typeface="Arial" panose="020B0604020202020204" pitchFamily="34" charset="0"/>
              </a:rPr>
              <a:t>(</a:t>
            </a:r>
            <a:r>
              <a:rPr lang="cs-CZ" b="0" dirty="0" err="1" smtClean="0">
                <a:solidFill>
                  <a:srgbClr val="002060"/>
                </a:solidFill>
                <a:latin typeface="Arial" panose="020B0604020202020204" pitchFamily="34" charset="0"/>
              </a:rPr>
              <a:t>gtt</a:t>
            </a:r>
            <a:r>
              <a:rPr lang="cs-CZ" b="0" dirty="0" smtClean="0">
                <a:solidFill>
                  <a:srgbClr val="002060"/>
                </a:solidFill>
                <a:latin typeface="Arial" panose="020B0604020202020204" pitchFamily="34" charset="0"/>
              </a:rPr>
              <a:t> - pod </a:t>
            </a:r>
            <a:r>
              <a:rPr lang="cs-CZ" b="0" dirty="0">
                <a:solidFill>
                  <a:srgbClr val="002060"/>
                </a:solidFill>
                <a:latin typeface="Arial" panose="020B0604020202020204" pitchFamily="34" charset="0"/>
              </a:rPr>
              <a:t>jazyk)</a:t>
            </a:r>
          </a:p>
          <a:p>
            <a:r>
              <a:rPr lang="cs-CZ" b="0" dirty="0">
                <a:solidFill>
                  <a:srgbClr val="002060"/>
                </a:solidFill>
                <a:latin typeface="Arial" panose="020B0604020202020204" pitchFamily="34" charset="0"/>
              </a:rPr>
              <a:t>Inhalační beta-2 </a:t>
            </a:r>
            <a:r>
              <a:rPr lang="cs-CZ" b="0" dirty="0" err="1">
                <a:solidFill>
                  <a:srgbClr val="002060"/>
                </a:solidFill>
                <a:latin typeface="Arial" panose="020B0604020202020204" pitchFamily="34" charset="0"/>
              </a:rPr>
              <a:t>mimetikum</a:t>
            </a:r>
            <a:endParaRPr lang="cs-CZ" b="0" dirty="0">
              <a:solidFill>
                <a:srgbClr val="002060"/>
              </a:solidFill>
              <a:latin typeface="Arial" panose="020B0604020202020204" pitchFamily="34" charset="0"/>
            </a:endParaRPr>
          </a:p>
          <a:p>
            <a:r>
              <a:rPr lang="cs-CZ" b="0" dirty="0">
                <a:solidFill>
                  <a:srgbClr val="002060"/>
                </a:solidFill>
                <a:latin typeface="Arial" panose="020B0604020202020204" pitchFamily="34" charset="0"/>
              </a:rPr>
              <a:t>Návod k použití</a:t>
            </a:r>
          </a:p>
        </p:txBody>
      </p:sp>
      <p:pic>
        <p:nvPicPr>
          <p:cNvPr id="6" name="Obrázek 5"/>
          <p:cNvPicPr>
            <a:picLocks noChangeAspect="1"/>
          </p:cNvPicPr>
          <p:nvPr/>
        </p:nvPicPr>
        <p:blipFill>
          <a:blip r:embed="rId2"/>
          <a:stretch>
            <a:fillRect/>
          </a:stretch>
        </p:blipFill>
        <p:spPr>
          <a:xfrm>
            <a:off x="239842" y="7749706"/>
            <a:ext cx="4886793" cy="1871421"/>
          </a:xfrm>
          <a:prstGeom prst="rect">
            <a:avLst/>
          </a:prstGeom>
        </p:spPr>
      </p:pic>
      <p:pic>
        <p:nvPicPr>
          <p:cNvPr id="7" name="Obrázek 6"/>
          <p:cNvPicPr>
            <a:picLocks noChangeAspect="1"/>
          </p:cNvPicPr>
          <p:nvPr/>
        </p:nvPicPr>
        <p:blipFill>
          <a:blip r:embed="rId3"/>
          <a:stretch>
            <a:fillRect/>
          </a:stretch>
        </p:blipFill>
        <p:spPr>
          <a:xfrm>
            <a:off x="564117" y="6050172"/>
            <a:ext cx="4238241" cy="1699534"/>
          </a:xfrm>
          <a:prstGeom prst="rect">
            <a:avLst/>
          </a:prstGeom>
        </p:spPr>
      </p:pic>
    </p:spTree>
    <p:extLst>
      <p:ext uri="{BB962C8B-B14F-4D97-AF65-F5344CB8AC3E}">
        <p14:creationId xmlns:p14="http://schemas.microsoft.com/office/powerpoint/2010/main" val="1699896634"/>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002060"/>
                </a:solidFill>
              </a:rPr>
              <a:t>Léčba anafylaxe</a:t>
            </a:r>
            <a:endParaRPr lang="cs-CZ" dirty="0"/>
          </a:p>
        </p:txBody>
      </p:sp>
      <p:sp>
        <p:nvSpPr>
          <p:cNvPr id="3" name="Zástupný symbol pro text 2"/>
          <p:cNvSpPr>
            <a:spLocks noGrp="1"/>
          </p:cNvSpPr>
          <p:nvPr>
            <p:ph type="body" sz="half" idx="1"/>
          </p:nvPr>
        </p:nvSpPr>
        <p:spPr/>
        <p:txBody>
          <a:bodyPr>
            <a:normAutofit fontScale="92500" lnSpcReduction="10000"/>
          </a:bodyPr>
          <a:lstStyle/>
          <a:p>
            <a:endParaRPr lang="cs-CZ" dirty="0">
              <a:solidFill>
                <a:srgbClr val="002060"/>
              </a:solidFill>
            </a:endParaRPr>
          </a:p>
          <a:p>
            <a:r>
              <a:rPr lang="cs-CZ" dirty="0" err="1" smtClean="0">
                <a:solidFill>
                  <a:srgbClr val="002060"/>
                </a:solidFill>
              </a:rPr>
              <a:t>Epipen</a:t>
            </a:r>
            <a:r>
              <a:rPr lang="cs-CZ" dirty="0" smtClean="0">
                <a:solidFill>
                  <a:srgbClr val="002060"/>
                </a:solidFill>
              </a:rPr>
              <a:t> (</a:t>
            </a:r>
            <a:r>
              <a:rPr lang="cs-CZ" dirty="0">
                <a:solidFill>
                  <a:srgbClr val="002060"/>
                </a:solidFill>
              </a:rPr>
              <a:t>0,3 mg)</a:t>
            </a:r>
          </a:p>
          <a:p>
            <a:r>
              <a:rPr lang="cs-CZ" dirty="0" err="1" smtClean="0">
                <a:solidFill>
                  <a:srgbClr val="002060"/>
                </a:solidFill>
              </a:rPr>
              <a:t>Epipen</a:t>
            </a:r>
            <a:r>
              <a:rPr lang="cs-CZ" dirty="0" smtClean="0">
                <a:solidFill>
                  <a:srgbClr val="002060"/>
                </a:solidFill>
              </a:rPr>
              <a:t> Junior </a:t>
            </a:r>
            <a:r>
              <a:rPr lang="cs-CZ" dirty="0">
                <a:solidFill>
                  <a:srgbClr val="002060"/>
                </a:solidFill>
              </a:rPr>
              <a:t>(0,15 mg)</a:t>
            </a:r>
          </a:p>
          <a:p>
            <a:pPr lvl="1"/>
            <a:r>
              <a:rPr lang="cs-CZ" dirty="0">
                <a:solidFill>
                  <a:srgbClr val="002060"/>
                </a:solidFill>
              </a:rPr>
              <a:t>jednorázové </a:t>
            </a:r>
            <a:r>
              <a:rPr lang="cs-CZ" dirty="0" smtClean="0">
                <a:solidFill>
                  <a:srgbClr val="002060"/>
                </a:solidFill>
              </a:rPr>
              <a:t>použití</a:t>
            </a:r>
          </a:p>
          <a:p>
            <a:pPr lvl="1"/>
            <a:r>
              <a:rPr lang="cs-CZ" dirty="0" smtClean="0">
                <a:solidFill>
                  <a:srgbClr val="002060"/>
                </a:solidFill>
              </a:rPr>
              <a:t>aplikovat </a:t>
            </a:r>
            <a:r>
              <a:rPr lang="cs-CZ" dirty="0">
                <a:solidFill>
                  <a:srgbClr val="002060"/>
                </a:solidFill>
              </a:rPr>
              <a:t>přes oděv do stehna</a:t>
            </a:r>
          </a:p>
          <a:p>
            <a:pPr lvl="1"/>
            <a:r>
              <a:rPr lang="cs-CZ" dirty="0">
                <a:solidFill>
                  <a:srgbClr val="002060"/>
                </a:solidFill>
              </a:rPr>
              <a:t>po aplikaci místo vpichu 10 </a:t>
            </a:r>
            <a:r>
              <a:rPr lang="cs-CZ" dirty="0" smtClean="0">
                <a:solidFill>
                  <a:srgbClr val="002060"/>
                </a:solidFill>
              </a:rPr>
              <a:t>s </a:t>
            </a:r>
            <a:r>
              <a:rPr lang="cs-CZ" dirty="0">
                <a:solidFill>
                  <a:srgbClr val="002060"/>
                </a:solidFill>
              </a:rPr>
              <a:t>masírovat</a:t>
            </a:r>
          </a:p>
          <a:p>
            <a:pPr lvl="1"/>
            <a:r>
              <a:rPr lang="cs-CZ" dirty="0">
                <a:solidFill>
                  <a:srgbClr val="002060"/>
                </a:solidFill>
              </a:rPr>
              <a:t>uchovávat při pokojové teplotě</a:t>
            </a:r>
          </a:p>
          <a:p>
            <a:pPr lvl="1"/>
            <a:r>
              <a:rPr lang="cs-CZ" dirty="0">
                <a:solidFill>
                  <a:srgbClr val="002060"/>
                </a:solidFill>
              </a:rPr>
              <a:t>exspirační doba 18 měsíců</a:t>
            </a:r>
          </a:p>
          <a:p>
            <a:endParaRPr lang="cs-CZ" dirty="0"/>
          </a:p>
        </p:txBody>
      </p:sp>
      <p:pic>
        <p:nvPicPr>
          <p:cNvPr id="4" name="Obrázek 3"/>
          <p:cNvPicPr>
            <a:picLocks noChangeAspect="1"/>
          </p:cNvPicPr>
          <p:nvPr/>
        </p:nvPicPr>
        <p:blipFill>
          <a:blip r:embed="rId2"/>
          <a:stretch>
            <a:fillRect/>
          </a:stretch>
        </p:blipFill>
        <p:spPr>
          <a:xfrm>
            <a:off x="6286500" y="2825720"/>
            <a:ext cx="6852974" cy="6229380"/>
          </a:xfrm>
          <a:prstGeom prst="rect">
            <a:avLst/>
          </a:prstGeom>
        </p:spPr>
      </p:pic>
    </p:spTree>
    <p:extLst>
      <p:ext uri="{BB962C8B-B14F-4D97-AF65-F5344CB8AC3E}">
        <p14:creationId xmlns:p14="http://schemas.microsoft.com/office/powerpoint/2010/main" val="92583187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2060"/>
                </a:solidFill>
              </a:rPr>
              <a:t>SAIT</a:t>
            </a:r>
            <a:endParaRPr lang="cs-CZ" dirty="0">
              <a:solidFill>
                <a:srgbClr val="002060"/>
              </a:solidFill>
            </a:endParaRPr>
          </a:p>
        </p:txBody>
      </p:sp>
      <p:sp>
        <p:nvSpPr>
          <p:cNvPr id="3" name="Zástupný symbol pro text 2"/>
          <p:cNvSpPr>
            <a:spLocks noGrp="1"/>
          </p:cNvSpPr>
          <p:nvPr>
            <p:ph type="body" sz="half" idx="1"/>
          </p:nvPr>
        </p:nvSpPr>
        <p:spPr>
          <a:xfrm>
            <a:off x="952500" y="2590800"/>
            <a:ext cx="6707474" cy="6286500"/>
          </a:xfrm>
        </p:spPr>
        <p:txBody>
          <a:bodyPr>
            <a:normAutofit/>
          </a:bodyPr>
          <a:lstStyle/>
          <a:p>
            <a:pPr algn="ctr"/>
            <a:r>
              <a:rPr lang="fi-FI" dirty="0" smtClean="0">
                <a:solidFill>
                  <a:srgbClr val="002060"/>
                </a:solidFill>
              </a:rPr>
              <a:t>Účinnost</a:t>
            </a:r>
            <a:r>
              <a:rPr lang="fi-FI" dirty="0">
                <a:solidFill>
                  <a:srgbClr val="002060"/>
                </a:solidFill>
              </a:rPr>
              <a:t>: vosa </a:t>
            </a:r>
            <a:r>
              <a:rPr lang="fi-FI" dirty="0" smtClean="0">
                <a:solidFill>
                  <a:srgbClr val="002060"/>
                </a:solidFill>
              </a:rPr>
              <a:t>90</a:t>
            </a:r>
            <a:r>
              <a:rPr lang="cs-CZ" dirty="0" smtClean="0">
                <a:solidFill>
                  <a:srgbClr val="002060"/>
                </a:solidFill>
              </a:rPr>
              <a:t> </a:t>
            </a:r>
            <a:r>
              <a:rPr lang="fi-FI" dirty="0" smtClean="0">
                <a:solidFill>
                  <a:srgbClr val="002060"/>
                </a:solidFill>
              </a:rPr>
              <a:t>%, </a:t>
            </a:r>
            <a:r>
              <a:rPr lang="fi-FI" dirty="0">
                <a:solidFill>
                  <a:srgbClr val="002060"/>
                </a:solidFill>
              </a:rPr>
              <a:t>včela </a:t>
            </a:r>
            <a:r>
              <a:rPr lang="fi-FI" dirty="0" smtClean="0">
                <a:solidFill>
                  <a:srgbClr val="002060"/>
                </a:solidFill>
              </a:rPr>
              <a:t>75-80</a:t>
            </a:r>
            <a:r>
              <a:rPr lang="cs-CZ" dirty="0" smtClean="0">
                <a:solidFill>
                  <a:srgbClr val="002060"/>
                </a:solidFill>
              </a:rPr>
              <a:t> </a:t>
            </a:r>
            <a:r>
              <a:rPr lang="fi-FI" dirty="0" smtClean="0">
                <a:solidFill>
                  <a:srgbClr val="002060"/>
                </a:solidFill>
              </a:rPr>
              <a:t>%</a:t>
            </a:r>
            <a:endParaRPr lang="fi-FI" dirty="0">
              <a:solidFill>
                <a:srgbClr val="002060"/>
              </a:solidFill>
            </a:endParaRPr>
          </a:p>
          <a:p>
            <a:pPr algn="ctr"/>
            <a:r>
              <a:rPr lang="cs-CZ" dirty="0">
                <a:solidFill>
                  <a:srgbClr val="002060"/>
                </a:solidFill>
              </a:rPr>
              <a:t>Injekční aplikace standardizovaných vakcín </a:t>
            </a:r>
          </a:p>
          <a:p>
            <a:pPr algn="ctr"/>
            <a:r>
              <a:rPr lang="pl-PL" dirty="0">
                <a:solidFill>
                  <a:srgbClr val="002060"/>
                </a:solidFill>
              </a:rPr>
              <a:t>(Alutard) po dobu minimálně 3 </a:t>
            </a:r>
            <a:r>
              <a:rPr lang="pl-PL" dirty="0" smtClean="0">
                <a:solidFill>
                  <a:srgbClr val="002060"/>
                </a:solidFill>
              </a:rPr>
              <a:t>let</a:t>
            </a:r>
          </a:p>
          <a:p>
            <a:pPr lvl="1" algn="ctr"/>
            <a:r>
              <a:rPr lang="cs-CZ" dirty="0" smtClean="0">
                <a:solidFill>
                  <a:srgbClr val="002060"/>
                </a:solidFill>
              </a:rPr>
              <a:t>klasický </a:t>
            </a:r>
            <a:r>
              <a:rPr lang="cs-CZ" dirty="0">
                <a:solidFill>
                  <a:srgbClr val="002060"/>
                </a:solidFill>
              </a:rPr>
              <a:t>postup</a:t>
            </a:r>
          </a:p>
          <a:p>
            <a:pPr lvl="1" algn="ctr"/>
            <a:r>
              <a:rPr lang="cs-CZ" dirty="0" smtClean="0">
                <a:solidFill>
                  <a:srgbClr val="002060"/>
                </a:solidFill>
              </a:rPr>
              <a:t>zrychlený </a:t>
            </a:r>
            <a:r>
              <a:rPr lang="cs-CZ" dirty="0">
                <a:solidFill>
                  <a:srgbClr val="002060"/>
                </a:solidFill>
              </a:rPr>
              <a:t>postup (shlukový cluster, </a:t>
            </a:r>
            <a:r>
              <a:rPr lang="cs-CZ" dirty="0" err="1">
                <a:solidFill>
                  <a:srgbClr val="002060"/>
                </a:solidFill>
              </a:rPr>
              <a:t>rush</a:t>
            </a:r>
            <a:r>
              <a:rPr lang="cs-CZ" dirty="0">
                <a:solidFill>
                  <a:srgbClr val="002060"/>
                </a:solidFill>
              </a:rPr>
              <a:t>)</a:t>
            </a:r>
          </a:p>
          <a:p>
            <a:pPr marL="0" indent="0" algn="ctr">
              <a:buNone/>
            </a:pPr>
            <a:r>
              <a:rPr lang="cs-CZ" dirty="0">
                <a:solidFill>
                  <a:srgbClr val="002060"/>
                </a:solidFill>
              </a:rPr>
              <a:t>Úplné selhání léčby je zcela výjimečné !!</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667" y="2732113"/>
            <a:ext cx="3689633" cy="3114050"/>
          </a:xfrm>
          <a:prstGeom prst="rect">
            <a:avLst/>
          </a:prstGeom>
        </p:spPr>
      </p:pic>
    </p:spTree>
    <p:extLst>
      <p:ext uri="{BB962C8B-B14F-4D97-AF65-F5344CB8AC3E}">
        <p14:creationId xmlns:p14="http://schemas.microsoft.com/office/powerpoint/2010/main" val="19354935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961\Desktop\Obrázky z PA\Bx EoE">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1219200"/>
            <a:ext cx="13004796" cy="7315200"/>
          </a:xfrm>
          <a:prstGeom prst="rect">
            <a:avLst/>
          </a:prstGeom>
          <a:noFill/>
          <a:ln>
            <a:noFill/>
          </a:ln>
        </p:spPr>
      </p:pic>
      <p:sp>
        <p:nvSpPr>
          <p:cNvPr id="3" name="Nadpis 6"/>
          <p:cNvSpPr txBox="1"/>
          <p:nvPr/>
        </p:nvSpPr>
        <p:spPr>
          <a:xfrm>
            <a:off x="2679080" y="1561726"/>
            <a:ext cx="10027734" cy="1493363"/>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algn="l" defTabSz="975390" hangingPunct="1">
              <a:defRPr sz="1800" b="0" i="0" u="none" strike="noStrike" kern="0" cap="none" spc="0" baseline="0">
                <a:solidFill>
                  <a:srgbClr val="000000"/>
                </a:solidFill>
                <a:uFillTx/>
              </a:defRPr>
            </a:pPr>
            <a:r>
              <a:rPr lang="cs-CZ" sz="4693" b="0" kern="1200">
                <a:latin typeface="Calibri"/>
                <a:ea typeface=""/>
                <a:cs typeface=""/>
              </a:rPr>
              <a:t>S eozinofily asociovaná onemocnění (EGID)</a:t>
            </a:r>
          </a:p>
        </p:txBody>
      </p:sp>
      <p:sp>
        <p:nvSpPr>
          <p:cNvPr id="4" name="Zástupný symbol pro obsah 2"/>
          <p:cNvSpPr txBox="1">
            <a:spLocks noGrp="1"/>
          </p:cNvSpPr>
          <p:nvPr>
            <p:ph idx="1"/>
          </p:nvPr>
        </p:nvSpPr>
        <p:spPr>
          <a:xfrm>
            <a:off x="1056646" y="3491652"/>
            <a:ext cx="7863840" cy="1120980"/>
          </a:xfrm>
          <a:solidFill>
            <a:srgbClr val="7030A0"/>
          </a:solidFill>
          <a:ln w="12701">
            <a:solidFill>
              <a:srgbClr val="000000"/>
            </a:solidFill>
            <a:prstDash val="solid"/>
          </a:ln>
        </p:spPr>
        <p:txBody>
          <a:bodyPr anchorCtr="1">
            <a:normAutofit fontScale="55000" lnSpcReduction="20000"/>
          </a:bodyPr>
          <a:lstStyle/>
          <a:p>
            <a:pPr marL="487695" lvl="1" indent="0" algn="ctr">
              <a:buNone/>
            </a:pPr>
            <a:r>
              <a:rPr lang="cs-CZ" sz="3413" b="1">
                <a:solidFill>
                  <a:srgbClr val="FFFFFF"/>
                </a:solidFill>
              </a:rPr>
              <a:t>Heterogenní skupina onemocnění </a:t>
            </a:r>
          </a:p>
          <a:p>
            <a:pPr marL="487695" lvl="1" indent="0" algn="ctr">
              <a:buNone/>
            </a:pPr>
            <a:r>
              <a:rPr lang="cs-CZ" sz="3413" b="1">
                <a:solidFill>
                  <a:srgbClr val="FFFFFF"/>
                </a:solidFill>
              </a:rPr>
              <a:t>slizniční eozinofilie</a:t>
            </a:r>
          </a:p>
        </p:txBody>
      </p:sp>
      <p:sp>
        <p:nvSpPr>
          <p:cNvPr id="5" name="TextovéPole 14"/>
          <p:cNvSpPr txBox="1"/>
          <p:nvPr/>
        </p:nvSpPr>
        <p:spPr>
          <a:xfrm>
            <a:off x="343980" y="1546561"/>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IgE/non-IgE</a:t>
            </a:r>
          </a:p>
        </p:txBody>
      </p:sp>
      <p:sp>
        <p:nvSpPr>
          <p:cNvPr id="6" name="Obdélník 7"/>
          <p:cNvSpPr/>
          <p:nvPr/>
        </p:nvSpPr>
        <p:spPr>
          <a:xfrm>
            <a:off x="9107229" y="3491652"/>
            <a:ext cx="3599585" cy="1673920"/>
          </a:xfrm>
          <a:prstGeom prst="rect">
            <a:avLst/>
          </a:prstGeom>
          <a:solidFill>
            <a:srgbClr val="FFFFFF"/>
          </a:solidFill>
          <a:ln w="12701">
            <a:solidFill>
              <a:srgbClr val="000000"/>
            </a:solidFill>
            <a:prstDash val="solid"/>
            <a:miter/>
          </a:ln>
        </p:spPr>
        <p:txBody>
          <a:bodyPr vert="horz" wrap="square" lIns="97536" tIns="48768" rIns="97536" bIns="48768" anchor="t" anchorCtr="0" compatLnSpc="1">
            <a:spAutoFit/>
          </a:bodyPr>
          <a:lstStyle/>
          <a:p>
            <a:pPr algn="l" defTabSz="975390" hangingPunct="1">
              <a:lnSpc>
                <a:spcPct val="80000"/>
              </a:lnSpc>
              <a:defRPr sz="1800" b="0" i="0" u="none" strike="noStrike" kern="0" cap="none" spc="0" baseline="0">
                <a:solidFill>
                  <a:srgbClr val="000000"/>
                </a:solidFill>
                <a:uFillTx/>
              </a:defRPr>
            </a:pPr>
            <a:r>
              <a:rPr lang="cs-CZ" sz="2133" b="0" kern="1200">
                <a:latin typeface="Calibri"/>
                <a:ea typeface=""/>
                <a:cs typeface=""/>
              </a:rPr>
              <a:t>Eozinofilní...</a:t>
            </a:r>
          </a:p>
          <a:p>
            <a:pPr marL="304810" indent="-304810" algn="l" defTabSz="975390" hangingPunct="1">
              <a:lnSpc>
                <a:spcPct val="80000"/>
              </a:lnSpc>
              <a:buSzPct val="100000"/>
              <a:buFont typeface="Arial" pitchFamily="34"/>
              <a:buChar char="•"/>
              <a:defRPr sz="1800" b="0" i="0" u="none" strike="noStrike" kern="0" cap="none" spc="0" baseline="0">
                <a:solidFill>
                  <a:srgbClr val="000000"/>
                </a:solidFill>
                <a:uFillTx/>
              </a:defRPr>
            </a:pPr>
            <a:r>
              <a:rPr lang="cs-CZ" sz="2133" kern="1200">
                <a:latin typeface="Calibri"/>
                <a:ea typeface=""/>
                <a:cs typeface=""/>
              </a:rPr>
              <a:t>ezofagitida</a:t>
            </a:r>
          </a:p>
          <a:p>
            <a:pPr marL="304810" indent="-304810" algn="l" defTabSz="975390" hangingPunct="1">
              <a:lnSpc>
                <a:spcPct val="80000"/>
              </a:lnSpc>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gastritida</a:t>
            </a:r>
          </a:p>
          <a:p>
            <a:pPr marL="304810" indent="-304810" algn="l" defTabSz="975390" hangingPunct="1">
              <a:lnSpc>
                <a:spcPct val="80000"/>
              </a:lnSpc>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gastronteritida</a:t>
            </a:r>
          </a:p>
          <a:p>
            <a:pPr marL="304810" indent="-304810" algn="l" defTabSz="975390" hangingPunct="1">
              <a:lnSpc>
                <a:spcPct val="80000"/>
              </a:lnSpc>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enterokolitida</a:t>
            </a:r>
          </a:p>
          <a:p>
            <a:pPr marL="304810" indent="-304810" algn="l" defTabSz="975390" hangingPunct="1">
              <a:lnSpc>
                <a:spcPct val="80000"/>
              </a:lnSpc>
              <a:buSzPct val="100000"/>
              <a:buFont typeface="Arial" pitchFamily="34"/>
              <a:buChar char="•"/>
              <a:defRPr sz="1800" b="0" i="0" u="none" strike="noStrike" kern="0" cap="none" spc="0" baseline="0">
                <a:solidFill>
                  <a:srgbClr val="000000"/>
                </a:solidFill>
                <a:uFillTx/>
              </a:defRPr>
            </a:pPr>
            <a:r>
              <a:rPr lang="cs-CZ" sz="2133" b="0" kern="1200">
                <a:latin typeface="Calibri"/>
                <a:ea typeface=""/>
                <a:cs typeface=""/>
              </a:rPr>
              <a:t>gastroenteroproktokolitida</a:t>
            </a:r>
          </a:p>
        </p:txBody>
      </p:sp>
      <p:sp>
        <p:nvSpPr>
          <p:cNvPr id="7" name="Obdélník 6"/>
          <p:cNvSpPr/>
          <p:nvPr/>
        </p:nvSpPr>
        <p:spPr>
          <a:xfrm>
            <a:off x="1056646" y="4755387"/>
            <a:ext cx="7863840" cy="1989391"/>
          </a:xfrm>
          <a:prstGeom prst="rect">
            <a:avLst/>
          </a:prstGeom>
          <a:solidFill>
            <a:srgbClr val="FFFFFF"/>
          </a:solidFill>
          <a:ln w="9528">
            <a:solidFill>
              <a:srgbClr val="000000"/>
            </a:solidFill>
            <a:prstDash val="solid"/>
            <a:miter/>
          </a:ln>
        </p:spPr>
        <p:txBody>
          <a:bodyPr vert="horz" wrap="square" lIns="97536" tIns="48768" rIns="97536" bIns="48768" anchor="t" anchorCtr="0" compatLnSpc="1">
            <a:spAutoFit/>
          </a:bodyPr>
          <a:lstStyle/>
          <a:p>
            <a:pPr algn="l"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Nevolnost, zvracení</a:t>
            </a:r>
          </a:p>
          <a:p>
            <a:pPr algn="l"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Bolesti břicha, koliky</a:t>
            </a:r>
          </a:p>
          <a:p>
            <a:pPr algn="l"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Průjmy, krev ve stolici </a:t>
            </a:r>
          </a:p>
          <a:p>
            <a:pPr algn="l"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Zácpa, pseudoobstrukce</a:t>
            </a:r>
          </a:p>
          <a:p>
            <a:pPr algn="l"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Serositidy (až ascites)</a:t>
            </a:r>
          </a:p>
          <a:p>
            <a:pPr algn="l" defTabSz="975390" hangingPunct="1">
              <a:lnSpc>
                <a:spcPct val="80000"/>
              </a:lnSpc>
              <a:defRPr sz="1800" b="0" i="0" u="none" strike="noStrike" kern="0" cap="none" spc="0" baseline="0">
                <a:solidFill>
                  <a:srgbClr val="000000"/>
                </a:solidFill>
                <a:uFillTx/>
              </a:defRPr>
            </a:pPr>
            <a:r>
              <a:rPr lang="cs-CZ" sz="2560" kern="1200">
                <a:latin typeface="Calibri"/>
                <a:ea typeface=""/>
                <a:cs typeface=""/>
              </a:rPr>
              <a:t>Hypoproteinemické (exsudativní) enteropatie</a:t>
            </a:r>
          </a:p>
        </p:txBody>
      </p:sp>
      <p:sp>
        <p:nvSpPr>
          <p:cNvPr id="8" name="Obdélník 7"/>
          <p:cNvSpPr/>
          <p:nvPr/>
        </p:nvSpPr>
        <p:spPr>
          <a:xfrm>
            <a:off x="1056646" y="7691933"/>
            <a:ext cx="10688316" cy="413639"/>
          </a:xfrm>
          <a:prstGeom prst="rect">
            <a:avLst/>
          </a:prstGeom>
          <a:solidFill>
            <a:srgbClr val="C00000"/>
          </a:solidFill>
          <a:ln w="9528">
            <a:solidFill>
              <a:srgbClr val="000000"/>
            </a:solidFill>
            <a:prstDash val="solid"/>
            <a:miter/>
          </a:ln>
        </p:spPr>
        <p:txBody>
          <a:bodyPr vert="horz" wrap="square" lIns="97536" tIns="48768" rIns="97536" bIns="48768" anchor="t" anchorCtr="0" compatLnSpc="1">
            <a:spAutoFit/>
          </a:bodyPr>
          <a:lstStyle/>
          <a:p>
            <a:pPr algn="l" defTabSz="975390" hangingPunct="1">
              <a:lnSpc>
                <a:spcPct val="80000"/>
              </a:lnSpc>
              <a:defRPr sz="1800" b="0" i="0" u="none" strike="noStrike" kern="0" cap="none" spc="0" baseline="0">
                <a:solidFill>
                  <a:srgbClr val="000000"/>
                </a:solidFill>
                <a:uFillTx/>
              </a:defRPr>
            </a:pPr>
            <a:r>
              <a:rPr lang="cs-CZ" sz="2560" kern="1200">
                <a:solidFill>
                  <a:srgbClr val="FFFFFF"/>
                </a:solidFill>
                <a:latin typeface="Calibri"/>
                <a:ea typeface=""/>
                <a:cs typeface=""/>
              </a:rPr>
              <a:t>Sekundární malabsorpce,  malnutrice, neprospívání, porucha růstu a vývoje</a:t>
            </a:r>
          </a:p>
        </p:txBody>
      </p:sp>
      <p:sp>
        <p:nvSpPr>
          <p:cNvPr id="9" name="Obdélník 8"/>
          <p:cNvSpPr/>
          <p:nvPr/>
        </p:nvSpPr>
        <p:spPr>
          <a:xfrm>
            <a:off x="1056647" y="7001436"/>
            <a:ext cx="6449382" cy="492443"/>
          </a:xfrm>
          <a:prstGeom prst="rect">
            <a:avLst/>
          </a:prstGeom>
          <a:solidFill>
            <a:srgbClr val="70AD47"/>
          </a:solidFill>
          <a:ln w="9528">
            <a:solidFill>
              <a:srgbClr val="000000"/>
            </a:solidFill>
            <a:prstDash val="solid"/>
            <a:miter/>
          </a:ln>
        </p:spPr>
        <p:txBody>
          <a:bodyPr vert="horz" wrap="squar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2560" kern="1200">
                <a:solidFill>
                  <a:srgbClr val="FFFFFF"/>
                </a:solidFill>
                <a:latin typeface="Calibri"/>
                <a:ea typeface=""/>
                <a:cs typeface=""/>
              </a:rPr>
              <a:t>Eliminační dieta, p.o. KST/IKS, antileukotrieny </a:t>
            </a:r>
          </a:p>
        </p:txBody>
      </p:sp>
    </p:spTree>
    <p:extLst>
      <p:ext uri="{BB962C8B-B14F-4D97-AF65-F5344CB8AC3E}">
        <p14:creationId xmlns:p14="http://schemas.microsoft.com/office/powerpoint/2010/main" val="941771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002060"/>
                </a:solidFill>
              </a:rPr>
              <a:t>Závěr</a:t>
            </a:r>
            <a:endParaRPr lang="cs-CZ" b="1" dirty="0">
              <a:solidFill>
                <a:srgbClr val="002060"/>
              </a:solidFill>
            </a:endParaRPr>
          </a:p>
        </p:txBody>
      </p:sp>
      <p:sp>
        <p:nvSpPr>
          <p:cNvPr id="3" name="Zástupný symbol pro text 2"/>
          <p:cNvSpPr>
            <a:spLocks noGrp="1"/>
          </p:cNvSpPr>
          <p:nvPr>
            <p:ph type="body" sz="half" idx="1"/>
          </p:nvPr>
        </p:nvSpPr>
        <p:spPr>
          <a:xfrm>
            <a:off x="952499" y="2590800"/>
            <a:ext cx="11099801" cy="6286500"/>
          </a:xfrm>
        </p:spPr>
        <p:txBody>
          <a:bodyPr>
            <a:normAutofit/>
          </a:bodyPr>
          <a:lstStyle/>
          <a:p>
            <a:pPr>
              <a:lnSpc>
                <a:spcPct val="200000"/>
              </a:lnSpc>
            </a:pPr>
            <a:r>
              <a:rPr lang="cs-CZ" dirty="0" smtClean="0">
                <a:solidFill>
                  <a:srgbClr val="002060"/>
                </a:solidFill>
              </a:rPr>
              <a:t>Anafylaxe </a:t>
            </a:r>
            <a:r>
              <a:rPr lang="cs-CZ" dirty="0">
                <a:solidFill>
                  <a:srgbClr val="002060"/>
                </a:solidFill>
              </a:rPr>
              <a:t>má ze všech šokových situací </a:t>
            </a:r>
            <a:r>
              <a:rPr lang="cs-CZ" dirty="0" smtClean="0">
                <a:solidFill>
                  <a:srgbClr val="002060"/>
                </a:solidFill>
              </a:rPr>
              <a:t>nejlepší prognózu</a:t>
            </a:r>
            <a:endParaRPr lang="cs-CZ" dirty="0">
              <a:solidFill>
                <a:srgbClr val="002060"/>
              </a:solidFill>
            </a:endParaRPr>
          </a:p>
          <a:p>
            <a:pPr>
              <a:lnSpc>
                <a:spcPct val="200000"/>
              </a:lnSpc>
            </a:pPr>
            <a:r>
              <a:rPr lang="cs-CZ" dirty="0">
                <a:solidFill>
                  <a:srgbClr val="002060"/>
                </a:solidFill>
              </a:rPr>
              <a:t>Prognóza je přímo úměrná kvalitě a rychlosti diagnostiky a terapie</a:t>
            </a:r>
          </a:p>
          <a:p>
            <a:pPr>
              <a:lnSpc>
                <a:spcPct val="200000"/>
              </a:lnSpc>
            </a:pPr>
            <a:r>
              <a:rPr lang="cs-CZ" dirty="0">
                <a:solidFill>
                  <a:srgbClr val="002060"/>
                </a:solidFill>
              </a:rPr>
              <a:t>Adrenalin včas a správně aplikovaný snižuje letalitu anafylaxe na </a:t>
            </a:r>
            <a:r>
              <a:rPr lang="cs-CZ" dirty="0" smtClean="0">
                <a:solidFill>
                  <a:srgbClr val="002060"/>
                </a:solidFill>
              </a:rPr>
              <a:t>minimum + absolutní </a:t>
            </a:r>
            <a:r>
              <a:rPr lang="cs-CZ" dirty="0">
                <a:solidFill>
                  <a:srgbClr val="002060"/>
                </a:solidFill>
              </a:rPr>
              <a:t>kontraindikace jeho podání při anafylaxi neexistuje</a:t>
            </a:r>
          </a:p>
          <a:p>
            <a:pPr>
              <a:lnSpc>
                <a:spcPct val="200000"/>
              </a:lnSpc>
            </a:pPr>
            <a:endParaRPr lang="cs-CZ" dirty="0">
              <a:solidFill>
                <a:srgbClr val="002060"/>
              </a:solidFill>
            </a:endParaRPr>
          </a:p>
        </p:txBody>
      </p:sp>
    </p:spTree>
    <p:extLst>
      <p:ext uri="{BB962C8B-B14F-4D97-AF65-F5344CB8AC3E}">
        <p14:creationId xmlns:p14="http://schemas.microsoft.com/office/powerpoint/2010/main" val="5717208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961\Desktop\Obrázky z PA\Mayo EoE.pn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6324" y="1168433"/>
            <a:ext cx="13031121" cy="7489233"/>
          </a:xfrm>
          <a:prstGeom prst="rect">
            <a:avLst/>
          </a:prstGeom>
          <a:noFill/>
          <a:ln>
            <a:noFill/>
          </a:ln>
        </p:spPr>
      </p:pic>
      <p:sp>
        <p:nvSpPr>
          <p:cNvPr id="3" name="Nadpis 6"/>
          <p:cNvSpPr txBox="1"/>
          <p:nvPr/>
        </p:nvSpPr>
        <p:spPr>
          <a:xfrm>
            <a:off x="2707823" y="1653624"/>
            <a:ext cx="7988091" cy="963870"/>
          </a:xfrm>
          <a:prstGeom prst="rect">
            <a:avLst/>
          </a:prstGeom>
          <a:solidFill>
            <a:srgbClr val="FFFFFF"/>
          </a:solidFill>
          <a:ln w="28575">
            <a:solidFill>
              <a:srgbClr val="000000"/>
            </a:solidFill>
            <a:prstDash val="solid"/>
            <a:miter/>
          </a:ln>
        </p:spPr>
        <p:txBody>
          <a:bodyPr vert="horz" wrap="square" lIns="97536" tIns="48768" rIns="97536" bIns="48768" anchor="ctr" anchorCtr="1" compatLnSpc="1">
            <a:noAutofit/>
          </a:bodyPr>
          <a:lstStyle/>
          <a:p>
            <a:pPr defTabSz="975390" hangingPunct="1">
              <a:lnSpc>
                <a:spcPct val="90000"/>
              </a:lnSpc>
              <a:defRPr sz="1800" b="0" i="0" u="none" strike="noStrike" kern="0" cap="none" spc="0" baseline="0">
                <a:solidFill>
                  <a:srgbClr val="000000"/>
                </a:solidFill>
                <a:uFillTx/>
              </a:defRPr>
            </a:pPr>
            <a:r>
              <a:rPr lang="cs-CZ" sz="4693" b="0">
                <a:latin typeface="Calibri"/>
                <a:ea typeface=""/>
                <a:cs typeface=""/>
              </a:rPr>
              <a:t>Eozinofilní ezofagitida (EoE)</a:t>
            </a:r>
            <a:endParaRPr lang="cs-CZ" sz="4693" kern="1200">
              <a:latin typeface="Calibri"/>
              <a:ea typeface=""/>
              <a:cs typeface=""/>
            </a:endParaRPr>
          </a:p>
        </p:txBody>
      </p:sp>
      <p:sp>
        <p:nvSpPr>
          <p:cNvPr id="4" name="TextovéPole 14"/>
          <p:cNvSpPr txBox="1"/>
          <p:nvPr/>
        </p:nvSpPr>
        <p:spPr>
          <a:xfrm>
            <a:off x="357713" y="1574036"/>
            <a:ext cx="2611838" cy="689420"/>
          </a:xfrm>
          <a:prstGeom prst="rect">
            <a:avLst/>
          </a:prstGeom>
          <a:solidFill>
            <a:srgbClr val="FFC000"/>
          </a:solidFill>
          <a:ln w="38103">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3840" kern="1200">
                <a:latin typeface="Calibri"/>
                <a:ea typeface=""/>
                <a:cs typeface=""/>
              </a:rPr>
              <a:t>IgE/non-IgE</a:t>
            </a:r>
          </a:p>
        </p:txBody>
      </p:sp>
      <p:graphicFrame>
        <p:nvGraphicFramePr>
          <p:cNvPr id="5" name="Graf 10"/>
          <p:cNvGraphicFramePr/>
          <p:nvPr/>
        </p:nvGraphicFramePr>
        <p:xfrm>
          <a:off x="-426719" y="1532778"/>
          <a:ext cx="4673603" cy="39839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f 18"/>
          <p:cNvGraphicFramePr/>
          <p:nvPr/>
        </p:nvGraphicFramePr>
        <p:xfrm>
          <a:off x="357713" y="5708518"/>
          <a:ext cx="2716924" cy="2653321"/>
        </p:xfrm>
        <a:graphic>
          <a:graphicData uri="http://schemas.openxmlformats.org/drawingml/2006/chart">
            <c:chart xmlns:c="http://schemas.openxmlformats.org/drawingml/2006/chart" xmlns:r="http://schemas.openxmlformats.org/officeDocument/2006/relationships" r:id="rId5"/>
          </a:graphicData>
        </a:graphic>
      </p:graphicFrame>
      <p:sp>
        <p:nvSpPr>
          <p:cNvPr id="7" name="Obdélník 20"/>
          <p:cNvSpPr/>
          <p:nvPr/>
        </p:nvSpPr>
        <p:spPr>
          <a:xfrm>
            <a:off x="3915398" y="3313444"/>
            <a:ext cx="7477119" cy="2462213"/>
          </a:xfrm>
          <a:prstGeom prst="rect">
            <a:avLst/>
          </a:prstGeom>
          <a:solidFill>
            <a:srgbClr val="FFFFFF"/>
          </a:solidFill>
          <a:ln w="9528">
            <a:solidFill>
              <a:srgbClr val="000000"/>
            </a:solidFill>
            <a:prstDash val="solid"/>
            <a:miter/>
          </a:ln>
        </p:spPr>
        <p:txBody>
          <a:bodyPr vert="horz" wrap="square" lIns="97536" tIns="48768" rIns="97536" bIns="48768" anchor="t" anchorCtr="1" compatLnSpc="1">
            <a:spAutoFit/>
          </a:bodyPr>
          <a:lstStyle/>
          <a:p>
            <a:pPr marL="487695" lvl="1" indent="0" defTabSz="975390" hangingPunct="1">
              <a:defRPr sz="1800" b="0" i="0" u="none" strike="noStrike" kern="0" cap="none" spc="0" baseline="0">
                <a:solidFill>
                  <a:srgbClr val="000000"/>
                </a:solidFill>
                <a:uFillTx/>
              </a:defRPr>
            </a:pPr>
            <a:r>
              <a:rPr lang="cs-CZ" sz="2560" kern="1200">
                <a:latin typeface="Calibri"/>
                <a:ea typeface=""/>
                <a:cs typeface=""/>
              </a:rPr>
              <a:t>Zvracení</a:t>
            </a:r>
            <a:r>
              <a:rPr lang="cs-CZ" sz="2560" b="0" kern="1200">
                <a:latin typeface="Calibri"/>
                <a:ea typeface=""/>
                <a:cs typeface=""/>
              </a:rPr>
              <a:t> (až 100%!), regurgitace, příznaky GER </a:t>
            </a:r>
          </a:p>
          <a:p>
            <a:pPr marL="487695" lvl="1" indent="0" defTabSz="975390" hangingPunct="1">
              <a:defRPr sz="1800" b="0" i="0" u="none" strike="noStrike" kern="0" cap="none" spc="0" baseline="0">
                <a:solidFill>
                  <a:srgbClr val="000000"/>
                </a:solidFill>
                <a:uFillTx/>
              </a:defRPr>
            </a:pPr>
            <a:r>
              <a:rPr lang="cs-CZ" sz="2560" b="0" kern="1200">
                <a:latin typeface="Calibri"/>
                <a:ea typeface=""/>
                <a:cs typeface=""/>
              </a:rPr>
              <a:t>Odmítání stravy pro </a:t>
            </a:r>
            <a:r>
              <a:rPr lang="cs-CZ" sz="2560" kern="1200">
                <a:latin typeface="Calibri"/>
                <a:ea typeface=""/>
                <a:cs typeface=""/>
              </a:rPr>
              <a:t>dys-/odynofagii</a:t>
            </a:r>
            <a:r>
              <a:rPr lang="cs-CZ" sz="2560" b="0" kern="1200">
                <a:latin typeface="Calibri"/>
                <a:ea typeface=""/>
                <a:cs typeface=""/>
              </a:rPr>
              <a:t> </a:t>
            </a:r>
          </a:p>
          <a:p>
            <a:pPr marL="487695" lvl="1" indent="0" defTabSz="975390" hangingPunct="1">
              <a:defRPr sz="1800" b="0" i="0" u="none" strike="noStrike" kern="0" cap="none" spc="0" baseline="0">
                <a:solidFill>
                  <a:srgbClr val="000000"/>
                </a:solidFill>
                <a:uFillTx/>
              </a:defRPr>
            </a:pPr>
            <a:r>
              <a:rPr lang="cs-CZ" sz="2560" b="0" kern="1200">
                <a:latin typeface="Calibri"/>
                <a:ea typeface=""/>
                <a:cs typeface=""/>
              </a:rPr>
              <a:t>Pocity váznutí sousta </a:t>
            </a:r>
          </a:p>
          <a:p>
            <a:pPr marL="487695" lvl="1" indent="0" defTabSz="975390" hangingPunct="1">
              <a:defRPr sz="1800" b="0" i="0" u="none" strike="noStrike" kern="0" cap="none" spc="0" baseline="0">
                <a:solidFill>
                  <a:srgbClr val="000000"/>
                </a:solidFill>
                <a:uFillTx/>
              </a:defRPr>
            </a:pPr>
            <a:r>
              <a:rPr lang="cs-CZ" sz="2560" b="0" kern="1200">
                <a:latin typeface="Calibri"/>
                <a:ea typeface=""/>
                <a:cs typeface=""/>
              </a:rPr>
              <a:t>Bolest na hrudi (pyróza ne!)</a:t>
            </a:r>
          </a:p>
          <a:p>
            <a:pPr marL="487695" lvl="1" indent="0" defTabSz="975390" hangingPunct="1">
              <a:defRPr sz="1800" b="0" i="0" u="none" strike="noStrike" kern="0" cap="none" spc="0" baseline="0">
                <a:solidFill>
                  <a:srgbClr val="000000"/>
                </a:solidFill>
                <a:uFillTx/>
              </a:defRPr>
            </a:pPr>
            <a:r>
              <a:rPr lang="cs-CZ" sz="2560" b="0" kern="1200">
                <a:latin typeface="Calibri"/>
                <a:ea typeface=""/>
                <a:cs typeface=""/>
              </a:rPr>
              <a:t>Bolesti břicha a průjmy</a:t>
            </a:r>
          </a:p>
          <a:p>
            <a:pPr marL="487695" lvl="1" indent="0" defTabSz="975390" hangingPunct="1">
              <a:defRPr sz="1800" b="0" i="0" u="none" strike="noStrike" kern="0" cap="none" spc="0" baseline="0">
                <a:solidFill>
                  <a:srgbClr val="000000"/>
                </a:solidFill>
                <a:uFillTx/>
              </a:defRPr>
            </a:pPr>
            <a:endParaRPr lang="cs-CZ" sz="2560" b="0" kern="1200">
              <a:latin typeface="Calibri"/>
              <a:ea typeface=""/>
              <a:cs typeface=""/>
            </a:endParaRPr>
          </a:p>
        </p:txBody>
      </p:sp>
      <p:sp>
        <p:nvSpPr>
          <p:cNvPr id="8" name="Obdélník 23"/>
          <p:cNvSpPr/>
          <p:nvPr/>
        </p:nvSpPr>
        <p:spPr>
          <a:xfrm>
            <a:off x="3915398" y="5384854"/>
            <a:ext cx="7477119" cy="413639"/>
          </a:xfrm>
          <a:prstGeom prst="rect">
            <a:avLst/>
          </a:prstGeom>
          <a:solidFill>
            <a:srgbClr val="C00000"/>
          </a:solidFill>
          <a:ln w="9528">
            <a:solidFill>
              <a:srgbClr val="000000"/>
            </a:solidFill>
            <a:prstDash val="solid"/>
            <a:miter/>
          </a:ln>
        </p:spPr>
        <p:txBody>
          <a:bodyPr vert="horz" wrap="square" lIns="97536" tIns="48768" rIns="97536" bIns="48768" anchor="t" anchorCtr="1" compatLnSpc="1">
            <a:spAutoFit/>
          </a:bodyPr>
          <a:lstStyle/>
          <a:p>
            <a:pPr defTabSz="975390" hangingPunct="1">
              <a:lnSpc>
                <a:spcPct val="80000"/>
              </a:lnSpc>
              <a:defRPr sz="1800" b="0" i="0" u="none" strike="noStrike" kern="0" cap="none" spc="0" baseline="0">
                <a:solidFill>
                  <a:srgbClr val="000000"/>
                </a:solidFill>
                <a:uFillTx/>
              </a:defRPr>
            </a:pPr>
            <a:r>
              <a:rPr lang="cs-CZ" sz="2560" kern="1200">
                <a:solidFill>
                  <a:srgbClr val="FFFFFF"/>
                </a:solidFill>
                <a:latin typeface="Calibri"/>
                <a:ea typeface=""/>
                <a:cs typeface=""/>
              </a:rPr>
              <a:t>Striktury jícnu, poruchy pasáže, neprospívání</a:t>
            </a:r>
          </a:p>
        </p:txBody>
      </p:sp>
      <p:sp>
        <p:nvSpPr>
          <p:cNvPr id="9" name="Obdélník 24"/>
          <p:cNvSpPr/>
          <p:nvPr/>
        </p:nvSpPr>
        <p:spPr>
          <a:xfrm>
            <a:off x="3915398" y="6178048"/>
            <a:ext cx="7477119" cy="492443"/>
          </a:xfrm>
          <a:prstGeom prst="rect">
            <a:avLst/>
          </a:prstGeom>
          <a:solidFill>
            <a:srgbClr val="70AD47"/>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Nutná spolupráce alergologa a gastroenterologa!</a:t>
            </a:r>
          </a:p>
        </p:txBody>
      </p:sp>
      <p:sp>
        <p:nvSpPr>
          <p:cNvPr id="10" name="Obdélník 27"/>
          <p:cNvSpPr/>
          <p:nvPr/>
        </p:nvSpPr>
        <p:spPr>
          <a:xfrm>
            <a:off x="3915398" y="6950630"/>
            <a:ext cx="7477119" cy="886397"/>
          </a:xfrm>
          <a:prstGeom prst="rect">
            <a:avLst/>
          </a:prstGeom>
          <a:solidFill>
            <a:srgbClr val="92D050"/>
          </a:solidFill>
          <a:ln w="12701">
            <a:solidFill>
              <a:srgbClr val="000000"/>
            </a:solidFill>
            <a:prstDash val="solid"/>
            <a:miter/>
          </a:ln>
        </p:spPr>
        <p:txBody>
          <a:bodyPr vert="horz" wrap="square" lIns="97536" tIns="48768" rIns="97536" bIns="48768" anchor="t" anchorCtr="1" compatLnSpc="1">
            <a:spAutoFit/>
          </a:bodyPr>
          <a:lstStyle/>
          <a:p>
            <a:pPr defTabSz="975390" hangingPunct="1">
              <a:defRPr sz="1800" b="0" i="0" u="none" strike="noStrike" kern="0" cap="none" spc="0" baseline="0">
                <a:solidFill>
                  <a:srgbClr val="000000"/>
                </a:solidFill>
                <a:uFillTx/>
              </a:defRPr>
            </a:pPr>
            <a:r>
              <a:rPr lang="cs-CZ" sz="2560" kern="1200">
                <a:latin typeface="Calibri"/>
                <a:ea typeface=""/>
                <a:cs typeface=""/>
              </a:rPr>
              <a:t>Eliminační/elementární dieta</a:t>
            </a:r>
          </a:p>
          <a:p>
            <a:pPr defTabSz="975390" hangingPunct="1">
              <a:defRPr sz="1800" b="0" i="0" u="none" strike="noStrike" kern="0" cap="none" spc="0" baseline="0">
                <a:solidFill>
                  <a:srgbClr val="000000"/>
                </a:solidFill>
                <a:uFillTx/>
              </a:defRPr>
            </a:pPr>
            <a:r>
              <a:rPr lang="cs-CZ" sz="2560">
                <a:latin typeface="Calibri"/>
                <a:ea typeface=""/>
                <a:cs typeface=""/>
              </a:rPr>
              <a:t>Kortikosteroidy</a:t>
            </a:r>
          </a:p>
        </p:txBody>
      </p:sp>
      <p:sp>
        <p:nvSpPr>
          <p:cNvPr id="11" name="Obdélník 10"/>
          <p:cNvSpPr/>
          <p:nvPr/>
        </p:nvSpPr>
        <p:spPr>
          <a:xfrm>
            <a:off x="1376434" y="4150596"/>
            <a:ext cx="679481" cy="393954"/>
          </a:xfrm>
          <a:prstGeom prst="rect">
            <a:avLst/>
          </a:prstGeom>
          <a:noFill/>
          <a:ln>
            <a:noFill/>
            <a:prstDash val="solid"/>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1920" kern="1200">
                <a:latin typeface="Calibri"/>
                <a:ea typeface=""/>
                <a:cs typeface=""/>
              </a:rPr>
              <a:t>40 %</a:t>
            </a:r>
            <a:endParaRPr lang="cs-CZ" sz="1920" b="0" kern="1200">
              <a:latin typeface="Calibri"/>
              <a:ea typeface=""/>
              <a:cs typeface=""/>
            </a:endParaRPr>
          </a:p>
        </p:txBody>
      </p:sp>
      <p:sp>
        <p:nvSpPr>
          <p:cNvPr id="12" name="Obdélník 11"/>
          <p:cNvSpPr/>
          <p:nvPr/>
        </p:nvSpPr>
        <p:spPr>
          <a:xfrm>
            <a:off x="1376434" y="6496268"/>
            <a:ext cx="679481" cy="393954"/>
          </a:xfrm>
          <a:prstGeom prst="rect">
            <a:avLst/>
          </a:prstGeom>
          <a:noFill/>
          <a:ln>
            <a:noFill/>
            <a:prstDash val="solid"/>
          </a:ln>
        </p:spPr>
        <p:txBody>
          <a:bodyPr vert="horz" wrap="none" lIns="97536" tIns="48768" rIns="97536" bIns="48768" anchor="t" anchorCtr="0" compatLnSpc="1">
            <a:spAutoFit/>
          </a:bodyPr>
          <a:lstStyle/>
          <a:p>
            <a:pPr algn="l" defTabSz="975390" hangingPunct="1">
              <a:defRPr sz="1800" b="0" i="0" u="none" strike="noStrike" kern="0" cap="none" spc="0" baseline="0">
                <a:solidFill>
                  <a:srgbClr val="000000"/>
                </a:solidFill>
                <a:uFillTx/>
              </a:defRPr>
            </a:pPr>
            <a:r>
              <a:rPr lang="cs-CZ" sz="1920" kern="1200" dirty="0">
                <a:latin typeface="Calibri"/>
                <a:ea typeface=""/>
                <a:cs typeface=""/>
              </a:rPr>
              <a:t>80 %</a:t>
            </a:r>
            <a:endParaRPr lang="cs-CZ" sz="1920" b="0" kern="1200" dirty="0">
              <a:latin typeface="Calibri"/>
              <a:ea typeface=""/>
              <a:cs typeface=""/>
            </a:endParaRPr>
          </a:p>
        </p:txBody>
      </p:sp>
    </p:spTree>
    <p:extLst>
      <p:ext uri="{BB962C8B-B14F-4D97-AF65-F5344CB8AC3E}">
        <p14:creationId xmlns:p14="http://schemas.microsoft.com/office/powerpoint/2010/main" val="858609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1683</TotalTime>
  <Words>8793</Words>
  <Application>Microsoft Office PowerPoint</Application>
  <PresentationFormat>Vlastní</PresentationFormat>
  <Paragraphs>993</Paragraphs>
  <Slides>80</Slides>
  <Notes>33</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80</vt:i4>
      </vt:variant>
    </vt:vector>
  </HeadingPairs>
  <TitlesOfParts>
    <vt:vector size="90" baseType="lpstr">
      <vt:lpstr>Arial</vt:lpstr>
      <vt:lpstr>Arial Black</vt:lpstr>
      <vt:lpstr>Calibri</vt:lpstr>
      <vt:lpstr>Helvetica Light</vt:lpstr>
      <vt:lpstr>Helvetica Neue</vt:lpstr>
      <vt:lpstr>Helvetica Neue Light</vt:lpstr>
      <vt:lpstr>Helvetica Neue Medium</vt:lpstr>
      <vt:lpstr>Helvetica Neue Thin</vt:lpstr>
      <vt:lpstr>Wingdings</vt:lpstr>
      <vt:lpstr>White</vt:lpstr>
      <vt:lpstr>Přelet nad dětskou alergologií</vt:lpstr>
      <vt:lpstr>Atopický pochod </vt:lpstr>
      <vt:lpstr>Prezentace aplikace PowerPoint</vt:lpstr>
      <vt:lpstr>Prezentace aplikace PowerPoint</vt:lpstr>
      <vt:lpstr>Projevy</vt:lpstr>
      <vt:lpstr>Projevy</vt:lpstr>
      <vt:lpstr>Projevy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Alergie na bílkoviny kravského mléka</vt:lpstr>
      <vt:lpstr>Alergie na bílkoviny kravského mléka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Alergická rýma </vt:lpstr>
      <vt:lpstr>Prezentace aplikace PowerPoint</vt:lpstr>
      <vt:lpstr>Spouštěče alergické  rýmy </vt:lpstr>
      <vt:lpstr>Prezentace aplikace PowerPoint</vt:lpstr>
      <vt:lpstr> Diagnostika alergické rýmy - alergolog</vt:lpstr>
      <vt:lpstr>Stanovení kauzálního alergenu - skin prick test </vt:lpstr>
      <vt:lpstr>Alergologické vyšetření in vitro</vt:lpstr>
      <vt:lpstr>„one airway-one disease“</vt:lpstr>
      <vt:lpstr>Alergická reakce v oku</vt:lpstr>
      <vt:lpstr>Léčba AR</vt:lpstr>
      <vt:lpstr>Prezentace aplikace PowerPoint</vt:lpstr>
      <vt:lpstr>Prezentace aplikace PowerPoint</vt:lpstr>
      <vt:lpstr>Strategie farmakoterapie - stupňovitá léčba</vt:lpstr>
      <vt:lpstr>Hodnocení podle VAS (0-10) - pravidelné kontroly pacienta lékařem + self-monitoring </vt:lpstr>
      <vt:lpstr>Prezentace aplikace PowerPoint</vt:lpstr>
      <vt:lpstr>Průduškové astma</vt:lpstr>
      <vt:lpstr>Průduškové astma</vt:lpstr>
      <vt:lpstr>Průduškové astma</vt:lpstr>
      <vt:lpstr>Průduškové astma</vt:lpstr>
      <vt:lpstr>Prezentace aplikace PowerPoint</vt:lpstr>
      <vt:lpstr>Klinické fenotypy předškolního astmatu</vt:lpstr>
      <vt:lpstr>KLÍČOVÉ BODY</vt:lpstr>
      <vt:lpstr>Prakticky…</vt:lpstr>
      <vt:lpstr>Prezentace aplikace PowerPoint</vt:lpstr>
      <vt:lpstr>Diferenciální diagnózy u dítěte s pískoty</vt:lpstr>
      <vt:lpstr>Diagnostický postup u dítěte s obstrukcí</vt:lpstr>
      <vt:lpstr>Alergologické vyšetření</vt:lpstr>
      <vt:lpstr>Cílem je astma pod dobrou kontrolou</vt:lpstr>
      <vt:lpstr>Režimová opatření </vt:lpstr>
      <vt:lpstr>Farmakoterapie</vt:lpstr>
      <vt:lpstr>Prezentace aplikace PowerPoint</vt:lpstr>
      <vt:lpstr> Kritéria zahájení preventivní farmakoterapie</vt:lpstr>
      <vt:lpstr>Farmakoterapie u dětí od 0 do 2 let</vt:lpstr>
      <vt:lpstr>Prezentace aplikace PowerPoint</vt:lpstr>
      <vt:lpstr>Prezentace aplikace PowerPoint</vt:lpstr>
      <vt:lpstr>Prezentace aplikace PowerPoint</vt:lpstr>
      <vt:lpstr>Anafylaxe</vt:lpstr>
      <vt:lpstr> 5.června 1901</vt:lpstr>
      <vt:lpstr> První literární údaje</vt:lpstr>
      <vt:lpstr>Anafylaxe v Evropě</vt:lpstr>
      <vt:lpstr>Anafylaxe – definice </vt:lpstr>
      <vt:lpstr>Prezentace aplikace PowerPoint</vt:lpstr>
      <vt:lpstr>Potraviny</vt:lpstr>
      <vt:lpstr>Hmyzí jedy</vt:lpstr>
      <vt:lpstr>Léky</vt:lpstr>
      <vt:lpstr>Projevy anafylaxe </vt:lpstr>
      <vt:lpstr>Celkové projevy anafylaxe </vt:lpstr>
      <vt:lpstr>Léčba anafylaxe</vt:lpstr>
      <vt:lpstr>Léčba anafylaxe</vt:lpstr>
      <vt:lpstr>Léčba anafylaxe</vt:lpstr>
      <vt:lpstr>SAIT</vt:lpstr>
      <vt:lpstr>Závěr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Eosinofilní ezofagitida 10 let zkušeností pěti českých pediatrických endoskopických center</dc:title>
  <dc:creator>Jakub Pecl</dc:creator>
  <cp:lastModifiedBy>Pecl Jakub</cp:lastModifiedBy>
  <cp:revision>242</cp:revision>
  <dcterms:modified xsi:type="dcterms:W3CDTF">2023-04-04T07:05:28Z</dcterms:modified>
</cp:coreProperties>
</file>