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70" r:id="rId2"/>
    <p:sldId id="272" r:id="rId3"/>
    <p:sldId id="313" r:id="rId4"/>
    <p:sldId id="267" r:id="rId5"/>
    <p:sldId id="258" r:id="rId6"/>
    <p:sldId id="322" r:id="rId7"/>
    <p:sldId id="311" r:id="rId8"/>
    <p:sldId id="308" r:id="rId9"/>
    <p:sldId id="271" r:id="rId10"/>
    <p:sldId id="260" r:id="rId11"/>
    <p:sldId id="273" r:id="rId12"/>
    <p:sldId id="266" r:id="rId13"/>
    <p:sldId id="269" r:id="rId14"/>
    <p:sldId id="299" r:id="rId15"/>
    <p:sldId id="298" r:id="rId16"/>
    <p:sldId id="301" r:id="rId17"/>
    <p:sldId id="286" r:id="rId18"/>
    <p:sldId id="287" r:id="rId19"/>
    <p:sldId id="288" r:id="rId20"/>
    <p:sldId id="257" r:id="rId21"/>
    <p:sldId id="292" r:id="rId22"/>
    <p:sldId id="289" r:id="rId23"/>
    <p:sldId id="304" r:id="rId24"/>
    <p:sldId id="305" r:id="rId25"/>
    <p:sldId id="290" r:id="rId26"/>
    <p:sldId id="291" r:id="rId27"/>
    <p:sldId id="293" r:id="rId28"/>
    <p:sldId id="325" r:id="rId29"/>
    <p:sldId id="294" r:id="rId30"/>
    <p:sldId id="295" r:id="rId31"/>
    <p:sldId id="296" r:id="rId32"/>
    <p:sldId id="264" r:id="rId33"/>
    <p:sldId id="284" r:id="rId34"/>
    <p:sldId id="274" r:id="rId35"/>
    <p:sldId id="275" r:id="rId36"/>
    <p:sldId id="277" r:id="rId37"/>
    <p:sldId id="278" r:id="rId38"/>
    <p:sldId id="281" r:id="rId39"/>
    <p:sldId id="279" r:id="rId40"/>
    <p:sldId id="276" r:id="rId41"/>
    <p:sldId id="307" r:id="rId42"/>
    <p:sldId id="315" r:id="rId43"/>
    <p:sldId id="314" r:id="rId44"/>
    <p:sldId id="318" r:id="rId45"/>
    <p:sldId id="317" r:id="rId46"/>
    <p:sldId id="320" r:id="rId47"/>
    <p:sldId id="323" r:id="rId48"/>
    <p:sldId id="316" r:id="rId49"/>
    <p:sldId id="324" r:id="rId5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9"/>
    <p:restoredTop sz="86477"/>
  </p:normalViewPr>
  <p:slideViewPr>
    <p:cSldViewPr snapToGrid="0" snapToObjects="1">
      <p:cViewPr varScale="1">
        <p:scale>
          <a:sx n="88" d="100"/>
          <a:sy n="88" d="100"/>
        </p:scale>
        <p:origin x="312" y="184"/>
      </p:cViewPr>
      <p:guideLst/>
    </p:cSldViewPr>
  </p:slideViewPr>
  <p:outlineViewPr>
    <p:cViewPr>
      <p:scale>
        <a:sx n="33" d="100"/>
        <a:sy n="33" d="100"/>
      </p:scale>
      <p:origin x="0" y="-818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8F86F8-57AC-534C-9FEA-D0F2F3C76111}" type="datetimeFigureOut">
              <a:rPr lang="cs-CZ" smtClean="0"/>
              <a:t>20.03.19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9E658A-B275-234E-9653-9CC490FC78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1150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%C5%BDlu%C4%8Dov%C3%A9_kyseliny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E658A-B275-234E-9653-9CC490FC78AB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2919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- Známky připravenosti dítěte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kojení jsou jeho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bdělost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aktivita,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otevíráni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úst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hledáni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prsu.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Plác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 je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pozdním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příznakem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hladu.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dostatečná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výživya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(6-8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pomočených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plen, 3-6 stolice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prvních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týdnu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̊ s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pozdějši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možnou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několikadenni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absencí stolice).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Kojene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díte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 dosahuje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porodni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hmotnosti mezi 2. a 3.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týdnem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Průměrny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přírůstek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prvních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měsícu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̊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života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pohybuje od 125 g do 200 g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týdne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̌. </a:t>
            </a:r>
            <a:endParaRPr lang="cs-CZ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E658A-B275-234E-9653-9CC490FC78AB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4297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Mléčna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žláza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skláda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z 15–25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oddílu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̊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navzájem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oddělených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vazivovými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přepážkami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Každy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oddíl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tvořen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asi stovkou alveolů, kde se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tvoři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mléko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se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shromažďuje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vtakzvaných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dále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tzv.) sinech (sinus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lactiferus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Zalveolu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̊ se formují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mlékovody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(duktus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lactiferus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vyúsťuji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drobnými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otvůrky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vrcholu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prsni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bradavky. Produkce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mléka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nezáleži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na velikosti a tvaru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prsni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žlázy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pokud tedy nejde o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skutečny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extrém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E658A-B275-234E-9653-9CC490FC78AB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6390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Oxytocin -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zadni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lalok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hypofýzy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Stah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myoepiteliálních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buněk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vytvoři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tzv.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vypuzovaci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́, let-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down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reflex,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zajišťuje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tento hormon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uvolňováni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jiz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vytvořeného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mléka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Let-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down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reflex je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zpočátku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nepodmíněny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́.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Postupne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 se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však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stáva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reflexem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podmíněným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Pokud matka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pociťuje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bolest, je ve stresu,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strach, tak se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působeni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oxytocinu blokuje, blokuje se i let-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down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reflex a zpomaluje se tak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uvolněni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mléka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prsu. </a:t>
            </a:r>
            <a:endParaRPr lang="cs-C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E658A-B275-234E-9653-9CC490FC78AB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3973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Druhým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důležitým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hormonem,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podílejícím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na produkci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mléka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je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proklatin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je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produkován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předním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lalokem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hypofýzy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Uz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 v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průběhutěhotenstvi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zvlášte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 pak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vposledním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trimestru,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působi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na tvorbu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malého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množstvi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mléka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tzv. kolostra - mleziva,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odlišne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složeni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nez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pozdějši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– zralé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mléko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Účinek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prolaktinu je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však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vtěhotenstvi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blokován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zvlášte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gestageny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považujeme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 tzv.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těhotenske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hormony. Po porodu placenty tento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tlumivy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vliv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mizi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a hladina prolaktinu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začne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výrazne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 stoupat.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Nejsilnějším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podnětem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 jeho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vylučováni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do krve je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opět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sáni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novorozencem,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zvlášte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 v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prvni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půlhodine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 po porodu. Proto je tak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významne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́, aby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prvni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přiloženi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dítěte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matčine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 prsu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proběhlo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práve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 v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této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dobe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̌.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Jiz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 nikdy v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celém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průběhu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obdobi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kojení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neni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vyplavení prolaktinu tak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významne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jako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práve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vtéto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dobe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̌. prolaktin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uvádi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matky do stavu „pohotovosti“ a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měni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strukturu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spánku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kojících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matek.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Spánek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povrchnějši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a matce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umožni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rychlou reakci na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potřeby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dítěte</a:t>
            </a:r>
            <a:r>
              <a:rPr lang="cs-CZ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cs-C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E658A-B275-234E-9653-9CC490FC78AB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1635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hustá, nažloutlá tekutina,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Lactoferin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spolu s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hlavním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sacharidem MM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laktózou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tvoři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příznive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prostředi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pro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růst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bakteriálního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kmene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Lactobacillus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bifidus,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zabraňuje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usídlováni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patogenních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bakterií ve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střeve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̌. , poměr… - projímavý činek - smolka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E658A-B275-234E-9653-9CC490FC78AB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44750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Nabídka bílkovin v MM je </a:t>
            </a:r>
            <a:r>
              <a:rPr lang="cs-CZ" dirty="0" err="1"/>
              <a:t>uspůsobena</a:t>
            </a:r>
            <a:r>
              <a:rPr lang="cs-CZ" dirty="0"/>
              <a:t> enzymatické výbavě kojence a nedochází k zbytečně vysokému přívodu AMK</a:t>
            </a:r>
          </a:p>
          <a:p>
            <a:endParaRPr lang="cs-CZ" dirty="0"/>
          </a:p>
          <a:p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Lactoferin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spolu s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hlavním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sacharidem MM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laktózou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tvoři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příznive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prostředi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pro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růst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bakteriálního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kmene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Lactobacillus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bifidus,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zabraňuje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usídlováni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patogenních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bakterií ve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střeve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E658A-B275-234E-9653-9CC490FC78AB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00852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Lipáza se aktivuje </a:t>
            </a:r>
            <a:r>
              <a:rPr lang="cs-CZ" dirty="0">
                <a:hlinkClick r:id="rId3" tooltip="Žlučové kyseliny"/>
              </a:rPr>
              <a:t>žlučovými kyselinami</a:t>
            </a:r>
            <a:r>
              <a:rPr lang="cs-CZ" dirty="0"/>
              <a:t> ve střevě, je termolabilní, převařením se znehodnotí.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E658A-B275-234E-9653-9CC490FC78AB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46152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Nejvíce </a:t>
            </a:r>
            <a:r>
              <a:rPr lang="cs-CZ" dirty="0" err="1"/>
              <a:t>laktozy</a:t>
            </a:r>
            <a:r>
              <a:rPr lang="cs-CZ" dirty="0"/>
              <a:t> v porovnání s ostatními mléky,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zvýhodňuje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pomnožení 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lactobacil|us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bifidus a brzdí růst E.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Následkem jsou kyselé stolice, méně dráždí kůží.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Obsahuje MM oligosacharidy, které zabraňují vazbě patogenních kmenů na receptory a tím podporují růst střevních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bifidogenních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bakterií</a:t>
            </a:r>
          </a:p>
          <a:p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E658A-B275-234E-9653-9CC490FC78AB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93442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komplex biologicko- -</a:t>
            </a:r>
            <a:r>
              <a:rPr lang="cs-CZ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aktivních</a:t>
            </a: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látek</a:t>
            </a: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jako jsou sacharidy (</a:t>
            </a:r>
            <a:r>
              <a:rPr lang="cs-CZ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zejména</a:t>
            </a: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oligosacharidy), aminokyseliny, vitaminy, </a:t>
            </a:r>
            <a:r>
              <a:rPr lang="cs-CZ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minerály</a:t>
            </a: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cs-CZ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dalši</a:t>
            </a: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esenciálni</a:t>
            </a: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živiny</a:t>
            </a: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ktere</a:t>
            </a: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pozitivne</a:t>
            </a: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 </a:t>
            </a:r>
            <a:r>
              <a:rPr lang="cs-CZ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působi</a:t>
            </a: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na </a:t>
            </a:r>
            <a:r>
              <a:rPr lang="cs-CZ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vývoj</a:t>
            </a: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střevni</a:t>
            </a: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mikrobioty</a:t>
            </a: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během</a:t>
            </a: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raného</a:t>
            </a: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dětstvi</a:t>
            </a: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a </a:t>
            </a:r>
            <a:r>
              <a:rPr lang="cs-CZ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práve</a:t>
            </a: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 proto je </a:t>
            </a:r>
            <a:r>
              <a:rPr lang="cs-CZ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často</a:t>
            </a: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označováno</a:t>
            </a: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jako zlatý standart pro </a:t>
            </a:r>
            <a:r>
              <a:rPr lang="cs-CZ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výživu</a:t>
            </a: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kojencu</a:t>
            </a:r>
            <a:r>
              <a:rPr lang="cs-CZ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̊. </a:t>
            </a:r>
            <a:r>
              <a:rPr lang="cs-CZ" dirty="0" err="1"/>
              <a:t>prebiotikum</a:t>
            </a:r>
            <a:r>
              <a:rPr lang="cs-CZ" dirty="0"/>
              <a:t> = </a:t>
            </a:r>
            <a:r>
              <a:rPr lang="cs-CZ" dirty="0" err="1"/>
              <a:t>látka</a:t>
            </a:r>
            <a:r>
              <a:rPr lang="cs-CZ" dirty="0"/>
              <a:t>, </a:t>
            </a:r>
            <a:r>
              <a:rPr lang="cs-CZ" dirty="0" err="1"/>
              <a:t>ktera</a:t>
            </a:r>
            <a:r>
              <a:rPr lang="cs-CZ" dirty="0"/>
              <a:t>́ </a:t>
            </a:r>
            <a:r>
              <a:rPr lang="cs-CZ" dirty="0" err="1"/>
              <a:t>selektivne</a:t>
            </a:r>
            <a:r>
              <a:rPr lang="cs-CZ" dirty="0"/>
              <a:t>̌ stimuluje </a:t>
            </a:r>
            <a:r>
              <a:rPr lang="cs-CZ" dirty="0" err="1"/>
              <a:t>růst</a:t>
            </a:r>
            <a:r>
              <a:rPr lang="cs-CZ" dirty="0"/>
              <a:t> a aktivitu </a:t>
            </a:r>
            <a:r>
              <a:rPr lang="cs-CZ" dirty="0" err="1"/>
              <a:t>potenciálne</a:t>
            </a:r>
            <a:r>
              <a:rPr lang="cs-CZ" dirty="0"/>
              <a:t>̌ </a:t>
            </a:r>
            <a:r>
              <a:rPr lang="cs-CZ" dirty="0" err="1"/>
              <a:t>prospěšných</a:t>
            </a:r>
            <a:r>
              <a:rPr lang="cs-CZ" dirty="0"/>
              <a:t> bakterií </a:t>
            </a:r>
            <a:r>
              <a:rPr lang="cs-CZ" dirty="0" err="1"/>
              <a:t>nejčastěji</a:t>
            </a:r>
            <a:r>
              <a:rPr lang="cs-CZ" dirty="0"/>
              <a:t> z rodu </a:t>
            </a:r>
            <a:r>
              <a:rPr lang="cs-CZ" i="1" dirty="0" err="1"/>
              <a:t>Bifidobacterium</a:t>
            </a:r>
            <a:r>
              <a:rPr lang="cs-CZ" i="1" dirty="0"/>
              <a:t> </a:t>
            </a:r>
            <a:r>
              <a:rPr lang="cs-CZ" dirty="0"/>
              <a:t>a </a:t>
            </a:r>
            <a:r>
              <a:rPr lang="cs-CZ" i="1" dirty="0" err="1"/>
              <a:t>Lactobacillus</a:t>
            </a:r>
            <a:r>
              <a:rPr lang="cs-CZ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E658A-B275-234E-9653-9CC490FC78AB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08215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Vit K + D v MM nedostatečně - substituce</a:t>
            </a:r>
          </a:p>
          <a:p>
            <a:r>
              <a:rPr lang="cs-CZ" dirty="0"/>
              <a:t>vit E závislý na příjmu </a:t>
            </a:r>
            <a:r>
              <a:rPr lang="cs-CZ" dirty="0" err="1"/>
              <a:t>nenas.MK</a:t>
            </a:r>
            <a:r>
              <a:rPr lang="cs-CZ" dirty="0"/>
              <a:t> matkou, </a:t>
            </a:r>
          </a:p>
          <a:p>
            <a:r>
              <a:rPr lang="cs-CZ" dirty="0" err="1"/>
              <a:t>Ost</a:t>
            </a:r>
            <a:r>
              <a:rPr lang="cs-CZ" dirty="0"/>
              <a:t>. C, B1, B2, B6, B12, k listová</a:t>
            </a:r>
          </a:p>
          <a:p>
            <a:r>
              <a:rPr lang="cs-CZ" dirty="0" err="1"/>
              <a:t>vegetariaská</a:t>
            </a:r>
            <a:r>
              <a:rPr lang="cs-CZ" dirty="0"/>
              <a:t> strava a vit B12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E658A-B275-234E-9653-9CC490FC78AB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6774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E658A-B275-234E-9653-9CC490FC78AB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91502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obecně v mnohem </a:t>
            </a:r>
            <a:r>
              <a:rPr lang="cs-CZ" dirty="0" err="1"/>
              <a:t>meším</a:t>
            </a:r>
            <a:r>
              <a:rPr lang="cs-CZ" dirty="0"/>
              <a:t> množství než v KM. Důležitější než hodnoty je biologická dostupnost těchto látek – což zn. využitelnost pro organismus, </a:t>
            </a:r>
            <a:r>
              <a:rPr lang="cs-CZ" dirty="0" err="1"/>
              <a:t>např</a:t>
            </a:r>
            <a:r>
              <a:rPr lang="cs-CZ" dirty="0"/>
              <a:t> využitelnost </a:t>
            </a:r>
            <a:r>
              <a:rPr lang="cs-CZ" dirty="0" err="1"/>
              <a:t>Fe</a:t>
            </a:r>
            <a:r>
              <a:rPr lang="cs-CZ" dirty="0"/>
              <a:t> z MM je 49%, z KM pouze 10% z umělé výživy pouze 4 %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Nižší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osrnolarita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tím i menší nebezpečí hypertonické dehydratace při  ztrátách vody. Vápník, zinek a Železo se resorbují u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kojených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dětí lépe.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E658A-B275-234E-9653-9CC490FC78AB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21774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cs-CZ" sz="1200" dirty="0" err="1"/>
              <a:t>Karbamizol</a:t>
            </a:r>
            <a:r>
              <a:rPr lang="cs-CZ" sz="1200" dirty="0"/>
              <a:t> - kojení je </a:t>
            </a:r>
            <a:r>
              <a:rPr lang="cs-CZ" sz="1200" dirty="0" err="1"/>
              <a:t>možne</a:t>
            </a:r>
            <a:r>
              <a:rPr lang="cs-CZ" sz="1200" dirty="0"/>
              <a:t>́ do 20 mg v </a:t>
            </a:r>
            <a:r>
              <a:rPr lang="cs-CZ" sz="1200" dirty="0" err="1"/>
              <a:t>jedne</a:t>
            </a:r>
            <a:r>
              <a:rPr lang="cs-CZ" sz="1200" dirty="0"/>
              <a:t>́ </a:t>
            </a:r>
            <a:r>
              <a:rPr lang="cs-CZ" sz="1200" dirty="0" err="1"/>
              <a:t>denni</a:t>
            </a:r>
            <a:r>
              <a:rPr lang="cs-CZ" sz="1200" dirty="0"/>
              <a:t>́ </a:t>
            </a:r>
            <a:r>
              <a:rPr lang="cs-CZ" sz="1200" dirty="0" err="1"/>
              <a:t>dávce</a:t>
            </a:r>
            <a:r>
              <a:rPr lang="cs-CZ" sz="1200" dirty="0"/>
              <a:t>, </a:t>
            </a:r>
            <a:r>
              <a:rPr lang="cs-CZ" sz="1200" dirty="0" err="1"/>
              <a:t>nejdříve</a:t>
            </a:r>
            <a:r>
              <a:rPr lang="cs-CZ" sz="1200" dirty="0"/>
              <a:t> </a:t>
            </a:r>
            <a:r>
              <a:rPr lang="cs-CZ" sz="1200" dirty="0" err="1"/>
              <a:t>však</a:t>
            </a:r>
            <a:r>
              <a:rPr lang="cs-CZ" sz="1200" dirty="0"/>
              <a:t> 4 hod. po </a:t>
            </a:r>
            <a:r>
              <a:rPr lang="cs-CZ" sz="1200" dirty="0" err="1"/>
              <a:t>podáni</a:t>
            </a:r>
            <a:r>
              <a:rPr lang="cs-CZ" sz="1200" dirty="0"/>
              <a:t>́ a </a:t>
            </a:r>
            <a:r>
              <a:rPr lang="cs-CZ" sz="1200" dirty="0" err="1"/>
              <a:t>při</a:t>
            </a:r>
            <a:r>
              <a:rPr lang="cs-CZ" sz="1200" dirty="0"/>
              <a:t> </a:t>
            </a:r>
            <a:r>
              <a:rPr lang="cs-CZ" sz="1200" dirty="0" err="1"/>
              <a:t>sledováni</a:t>
            </a:r>
            <a:r>
              <a:rPr lang="cs-CZ" sz="1200" dirty="0"/>
              <a:t>́ </a:t>
            </a:r>
            <a:r>
              <a:rPr lang="cs-CZ" sz="1200" dirty="0" err="1"/>
              <a:t>thyreoidálních</a:t>
            </a:r>
            <a:r>
              <a:rPr lang="cs-CZ" sz="1200" dirty="0"/>
              <a:t> funkcí u </a:t>
            </a:r>
            <a:r>
              <a:rPr lang="cs-CZ" sz="1200" dirty="0" err="1"/>
              <a:t>dítěte</a:t>
            </a:r>
            <a:r>
              <a:rPr lang="cs-CZ" sz="1200" dirty="0"/>
              <a:t>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E658A-B275-234E-9653-9CC490FC78AB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36837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ovlivněním </a:t>
            </a:r>
            <a:r>
              <a:rPr lang="cs-CZ" dirty="0" err="1"/>
              <a:t>selektinů</a:t>
            </a:r>
            <a:r>
              <a:rPr lang="cs-CZ" dirty="0"/>
              <a:t>, </a:t>
            </a:r>
            <a:r>
              <a:rPr lang="cs-CZ" dirty="0" err="1"/>
              <a:t>integrinů</a:t>
            </a:r>
            <a:r>
              <a:rPr lang="cs-CZ" dirty="0"/>
              <a:t> a </a:t>
            </a:r>
            <a:r>
              <a:rPr lang="cs-CZ" dirty="0" err="1"/>
              <a:t>toll</a:t>
            </a:r>
            <a:r>
              <a:rPr lang="cs-CZ" dirty="0"/>
              <a:t> </a:t>
            </a:r>
            <a:r>
              <a:rPr lang="cs-CZ" dirty="0" err="1"/>
              <a:t>like</a:t>
            </a:r>
            <a:r>
              <a:rPr lang="cs-CZ" dirty="0"/>
              <a:t> receptorů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jednoznačně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prokazatelny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efekt na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sn.žen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prevalence alergie v prvních2 letech života má pln. kojen. do 4–6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měs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věku.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E658A-B275-234E-9653-9CC490FC78AB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84448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Mléko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matky novorozence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snízkou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porodni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hmotností se 4-6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týdnu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̊ po </a:t>
            </a:r>
            <a:endParaRPr lang="cs-CZ" dirty="0">
              <a:effectLst/>
            </a:endParaRPr>
          </a:p>
          <a:p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předčasném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porodu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liši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od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mléka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zralého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dítěte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cs-CZ" dirty="0">
              <a:effectLst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  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Mléko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matky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nedonošeného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novorozence a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donošeného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dítěte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velky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rozdíl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cs-CZ" dirty="0">
              <a:effectLst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množstvi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kalorií </a:t>
            </a:r>
            <a:endParaRPr lang="cs-CZ" dirty="0">
              <a:effectLst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E658A-B275-234E-9653-9CC490FC78AB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28158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imunoglobulin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sekrečni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pokrýva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nezralé,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výrazne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propustne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střevo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dítěte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tak jej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chráni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před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usídlením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průnikem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infekce. Tohoto imunoglobulinu je v kolostru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přítomno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2x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více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nez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 ve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mléce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zralém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cs-C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Celkova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koncentrace imunoglobulinu (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dále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A, lysozymu a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laktoferinu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významne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vyšši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dokonce i v tzv.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předtermínovém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mléku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tudíz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mléku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matek,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porodily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předčasne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̌, oproti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termínovému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kolostru.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IgG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MM obsahuje v obou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případech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stejne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množstvi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́.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Avšak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počet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makrofágu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̊, lymfocytů a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neutrofilu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̊ jsou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zásadne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vyšši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v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předtermínovém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kolostru. 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E658A-B275-234E-9653-9CC490FC78AB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57801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je prokázána, je pozorovatelný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E658A-B275-234E-9653-9CC490FC78AB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7285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Dárkyně MM se získávají na porodnicích nebo ve spolupráci s praktickými lékaři pro děti a dorost.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Láhev nemusí být sterilní, ale před použitím musí být vypláchnutá horkou vodou, při umývání v myčce se volí jeden cyklus s teplotou nad 80°C.</a:t>
            </a:r>
            <a:br>
              <a:rPr lang="cs-CZ" dirty="0"/>
            </a:b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Prvních 10 ml odstříkaného mléka se odstříká mimo sběrnou láhev, protože prvních 10 ml je více kontaminováno bakteriemi.</a:t>
            </a:r>
            <a:br>
              <a:rPr lang="cs-CZ" dirty="0"/>
            </a:b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Láhev nesmí být úplně plná, je nutné ponechat 2,5 cm od víčka, protože mléko se mrazením rozpíná.</a:t>
            </a:r>
            <a:r>
              <a:rPr lang="cs-CZ" dirty="0"/>
              <a:t> (beta hemolytický streptokok, S. aureus, </a:t>
            </a:r>
            <a:r>
              <a:rPr lang="cs-CZ" dirty="0" err="1"/>
              <a:t>coliformní</a:t>
            </a:r>
            <a:r>
              <a:rPr lang="cs-CZ" dirty="0"/>
              <a:t> bakterie, </a:t>
            </a:r>
            <a:r>
              <a:rPr lang="cs-CZ" dirty="0" err="1"/>
              <a:t>Pseudomonas</a:t>
            </a:r>
            <a:r>
              <a:rPr lang="cs-CZ" dirty="0"/>
              <a:t> </a:t>
            </a:r>
            <a:r>
              <a:rPr lang="cs-CZ" dirty="0" err="1"/>
              <a:t>aeruginoza</a:t>
            </a:r>
            <a:r>
              <a:rPr lang="cs-CZ" dirty="0"/>
              <a:t>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E658A-B275-234E-9653-9CC490FC78AB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86770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Výživa dítěte </a:t>
            </a:r>
            <a:r>
              <a:rPr lang="cs-CZ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prvních 1 000 dnech života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hraje klíčovou roli pro jeho zdraví v dospělosti. Právě v období raného dětství mohou rodiče ovlivnit, do jaké míry bude dítě odolné vůči vnějším vlivům, zejména civilizačním onemocněním. Geny totiž ovlivňují zdraví jen z 20 %. Mnohem významnější roli hraje vnější prostředí, a to především výživa.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E658A-B275-234E-9653-9CC490FC78AB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9034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zvyšujícím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tlakem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komerčního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trhu ze strany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výrobcu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̊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náhrad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mateřského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mléka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byl v roce 1981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přijat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Světovou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zdravotnickou organizací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Mezinárodni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kodex marketingu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náhrad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mateřského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mléka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jako ochrana kojení.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Zeme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tento kodex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přijaly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poukazují na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příznivy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vliv kodexu na kojení. 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E658A-B275-234E-9653-9CC490FC78AB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330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Nízká míra kojení u dětí ve věku 6 a 12 měsíců naznačuje, že mnoho matek nepokračujte</a:t>
            </a:r>
          </a:p>
          <a:p>
            <a:r>
              <a:rPr lang="cs-CZ" dirty="0"/>
              <a:t> v kojení podle doporučení. Navzdory dobré iniciaci kojení se délka kojení prodlužuje pomalu.  Vysoká iniciace kojení </a:t>
            </a:r>
          </a:p>
          <a:p>
            <a:r>
              <a:rPr lang="cs-CZ" dirty="0"/>
              <a:t>ukazuje, že české maminky chtějí kojit. Mnoho maminek však nepokračuje v kojení podle doporučení, což může z části svědčit i o nedostatečné podpoře, kterou potřebují dostat od zdravotníků, rodinných příslušníků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E658A-B275-234E-9653-9CC490FC78AB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7933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E658A-B275-234E-9653-9CC490FC78AB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9719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E658A-B275-234E-9653-9CC490FC78AB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9913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E658A-B275-234E-9653-9CC490FC78AB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4649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přijaly 10 kroků  k </a:t>
            </a:r>
            <a:r>
              <a:rPr lang="cs-CZ" dirty="0" err="1"/>
              <a:t>uspěšnému</a:t>
            </a:r>
            <a:r>
              <a:rPr lang="cs-CZ" dirty="0"/>
              <a:t> kojení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E658A-B275-234E-9653-9CC490FC78AB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735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E658A-B275-234E-9653-9CC490FC78AB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5354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D839BF-E4ED-FF4F-A308-541E833678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0A47C64-12D3-C942-B4CB-0C2230F00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E721F4-5F3A-9B43-B837-3B1043BD0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F0FAB-B77B-F441-BE0A-06069EF60934}" type="datetime1">
              <a:rPr lang="cs-CZ" smtClean="0"/>
              <a:t>20.03.19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B1C8495-031C-5F4D-9412-03232606F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5A964E-AEE4-FB40-92BF-83C128C46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98B3-0876-2E48-B989-E3409EC929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8341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11EFB9-B232-5B43-8C5B-C5D0A1315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774FE7F-ECD6-4B4C-BC41-194E259ED6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CFDBC33-46DE-FD40-8904-304C86031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07F75-96E2-AF46-8E82-2E935693DC57}" type="datetime1">
              <a:rPr lang="cs-CZ" smtClean="0"/>
              <a:t>20.03.19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D1113E-08BC-944A-B487-E7778DD64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BA31664-2493-E34B-95A9-2ABAC32BD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98B3-0876-2E48-B989-E3409EC929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9312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027160E-B866-CF44-B7FF-9163D766EF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A33FFA1-B349-8B48-AB8B-C7C117140B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CF6BE89-A6A8-7440-B5FE-07F97239A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911FB-318B-CF43-B7ED-3C5417C04471}" type="datetime1">
              <a:rPr lang="cs-CZ" smtClean="0"/>
              <a:t>20.03.19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08B4197-5CCE-394F-B6F9-C3116C725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6ADED5-8A38-214B-98B1-AEF8D9B7F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98B3-0876-2E48-B989-E3409EC929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1721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7BECF7-AE82-6643-833A-640B4D74D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4D1345D-3CF9-0343-AC19-030BB5869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CEB3267-E0AE-FF49-A4BA-53D99EB18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DC0B-7ADC-214F-95FA-E5EDFA5BC580}" type="datetime1">
              <a:rPr lang="cs-CZ" smtClean="0"/>
              <a:t>20.03.19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7B6B7F2-816E-194C-9871-AD14BF63C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5687B6E-0968-1B49-A4FE-2B6452F6A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98B3-0876-2E48-B989-E3409EC929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374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D77E11-1C19-1F43-AC26-B447A30F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1E449A7-3905-254B-9304-638345A3D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A51B389-11B3-464C-9BA0-91B9B72DC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AC11E-A393-EC41-8052-DE2B2A769717}" type="datetime1">
              <a:rPr lang="cs-CZ" smtClean="0"/>
              <a:t>20.03.19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8E62A20-B0A8-D44F-9C74-2D31CA30F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1D9F9B4-1448-0C4C-885D-6469FA15E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98B3-0876-2E48-B989-E3409EC929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5823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281086-92DE-5340-A7BF-745C93135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A9271C0-746A-FC45-9F29-52D4745631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E4FFBCC-41C1-B840-A7F2-0B1E7FC021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6EB143C-A9BE-F644-9996-79964410D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F1FD-2431-844E-86CD-9FA6827C79E3}" type="datetime1">
              <a:rPr lang="cs-CZ" smtClean="0"/>
              <a:t>20.03.19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A3DF875-52A7-EA40-9828-72D7317AC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2E64FBB-0E93-1E40-A773-6445EF0BE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98B3-0876-2E48-B989-E3409EC929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1937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48F82C-EAD8-4C4F-8896-05F854A8C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ACD661B-CAFD-EC41-9104-60044095B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7EEA3BB-045B-974E-B06C-86719EFDA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9D580539-C33E-D743-B65D-75DCB335AA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1750F496-C504-C545-836A-3034D98C88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E56D2FF-41C6-264D-9BE9-23E00731B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BB24A-7140-8A40-BC2C-1FDF0FF4713F}" type="datetime1">
              <a:rPr lang="cs-CZ" smtClean="0"/>
              <a:t>20.03.19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A9E44FB-D3AA-7F44-9684-673FA226B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831EC90-1C18-B74F-A2D7-B00EED9E0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98B3-0876-2E48-B989-E3409EC929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0812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8B3310-E9B7-544F-8677-898A1EB66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A87B003-168B-9A4F-9CF9-17754AA39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E6136-F3D5-1047-96D3-0431CA90140B}" type="datetime1">
              <a:rPr lang="cs-CZ" smtClean="0"/>
              <a:t>20.03.19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ADEACCF-C49B-B945-9361-00D308599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3B69184-058E-564E-98C6-FF3C6BF6F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98B3-0876-2E48-B989-E3409EC929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3768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4140017-5D9F-2B4D-B461-1F23CBD75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E7174-27F2-0449-8C73-90022DD2F24D}" type="datetime1">
              <a:rPr lang="cs-CZ" smtClean="0"/>
              <a:t>20.03.19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B4A5E40-3213-9C42-830C-8A942E153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5E197F0-2698-8B41-ADBA-96142D3E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98B3-0876-2E48-B989-E3409EC929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5428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6C6E04-6EE8-9D49-BA16-368C1BA9B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9BC1E4E-6E31-9D41-8DDD-A812B87E2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FD6258C-54A6-E84E-B35B-0E990E82B4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F55C8D6-5E28-3541-ABE2-9DF8CC734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B1AE8-8C53-FC46-BD2A-70E9CD45F6CB}" type="datetime1">
              <a:rPr lang="cs-CZ" smtClean="0"/>
              <a:t>20.03.19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7E978FC-93A6-FC47-AEFC-07EA579BA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E82236A-CA1D-354E-8B99-F89C492BC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98B3-0876-2E48-B989-E3409EC929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8318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6A15B0-9AF0-BC45-8470-E0D9CFB4B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71CADAE-BF15-3A4F-8E24-425FAAC6DB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F5EC894-F356-B142-8A6A-84708765E3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F1B7F77-3D58-224A-8DF9-517217C31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662C7-47B2-2D42-9942-383490652F63}" type="datetime1">
              <a:rPr lang="cs-CZ" smtClean="0"/>
              <a:t>20.03.19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816492C-09D6-834E-A3FF-374B34691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5E4286-FC05-EB46-B25B-B46C21CA4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98B3-0876-2E48-B989-E3409EC929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8470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0DC5C97-D3EA-7F45-96DB-9B3B68C65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ADFFCAA-A21E-4A49-BBB1-74CB77C33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4D37784-C826-EB40-8733-782BE4D0E5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8A11F-5575-A04C-8B2A-CDD33C34CB39}" type="datetime1">
              <a:rPr lang="cs-CZ" smtClean="0"/>
              <a:t>20.03.19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A73EBC-C1FA-404B-9704-10656E90A7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F1DE7F-EBE2-204C-8F28-475FB06FC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198B3-0876-2E48-B989-E3409EC929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9634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Prolaktin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hyperlink" Target="https://www.wikiskripta.eu/w/Oxytocin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kiskripta.eu/w/Vitamin_E" TargetMode="External"/><Relationship Id="rId3" Type="http://schemas.openxmlformats.org/officeDocument/2006/relationships/hyperlink" Target="https://www.wikiskripta.eu/w/Imunoglobulin" TargetMode="External"/><Relationship Id="rId7" Type="http://schemas.openxmlformats.org/officeDocument/2006/relationships/hyperlink" Target="https://www.wikiskripta.eu/w/Vitamin_A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ikiskripta.eu/w/Lakt%C3%A1za" TargetMode="External"/><Relationship Id="rId11" Type="http://schemas.openxmlformats.org/officeDocument/2006/relationships/image" Target="../media/image26.tiff"/><Relationship Id="rId5" Type="http://schemas.openxmlformats.org/officeDocument/2006/relationships/hyperlink" Target="https://www.wikiskripta.eu/w/Novorozenec" TargetMode="External"/><Relationship Id="rId10" Type="http://schemas.openxmlformats.org/officeDocument/2006/relationships/hyperlink" Target="https://www.wikiskripta.eu/w/Hemoragie" TargetMode="External"/><Relationship Id="rId4" Type="http://schemas.openxmlformats.org/officeDocument/2006/relationships/hyperlink" Target="https://www.wikiskripta.eu/w/Imunitn%C3%AD_syst%C3%A9m" TargetMode="External"/><Relationship Id="rId9" Type="http://schemas.openxmlformats.org/officeDocument/2006/relationships/hyperlink" Target="https://www.wikiskripta.eu/w/Vitamin_K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Kasein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ikiskripta.eu/w/Taurin" TargetMode="External"/><Relationship Id="rId5" Type="http://schemas.openxmlformats.org/officeDocument/2006/relationships/hyperlink" Target="https://www.wikiskripta.eu/w/Antigen" TargetMode="External"/><Relationship Id="rId4" Type="http://schemas.openxmlformats.org/officeDocument/2006/relationships/hyperlink" Target="https://www.wikiskripta.eu/w/IgA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Lip%C3%A1za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ikiskripta.eu/w/Cholesterol" TargetMode="External"/><Relationship Id="rId4" Type="http://schemas.openxmlformats.org/officeDocument/2006/relationships/hyperlink" Target="https://www.wikiskripta.eu/w/Enzym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Lakt%C3%B3za" TargetMode="External"/><Relationship Id="rId7" Type="http://schemas.openxmlformats.org/officeDocument/2006/relationships/hyperlink" Target="https://www.wikiskripta.eu/index.php?title=Oligosacharidy&amp;action=edit&amp;redlink=1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ikiskripta.eu/index.php?title=Lactobacillus_bifidus&amp;action=edit&amp;redlink=1" TargetMode="External"/><Relationship Id="rId5" Type="http://schemas.openxmlformats.org/officeDocument/2006/relationships/hyperlink" Target="https://www.wikiskripta.eu/w/%C5%BDelezo" TargetMode="External"/><Relationship Id="rId4" Type="http://schemas.openxmlformats.org/officeDocument/2006/relationships/hyperlink" Target="https://www.wikiskripta.eu/w/CNS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Vitamin_A" TargetMode="External"/><Relationship Id="rId7" Type="http://schemas.openxmlformats.org/officeDocument/2006/relationships/hyperlink" Target="https://www.wikiskripta.eu/w/Vitaminy_rozpustn%C3%A9_ve_vod%C4%9B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ikiskripta.eu/w/Vitamin_D" TargetMode="External"/><Relationship Id="rId5" Type="http://schemas.openxmlformats.org/officeDocument/2006/relationships/hyperlink" Target="https://www.wikiskripta.eu/w/Hemoragick%C3%A1_nemoc_novorozence" TargetMode="External"/><Relationship Id="rId4" Type="http://schemas.openxmlformats.org/officeDocument/2006/relationships/hyperlink" Target="https://www.wikiskripta.eu/w/Vitamin_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Kalciu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ikiskripta.eu/w/Zinek" TargetMode="External"/><Relationship Id="rId5" Type="http://schemas.openxmlformats.org/officeDocument/2006/relationships/hyperlink" Target="https://www.wikiskripta.eu/w/%C5%BDelezo" TargetMode="External"/><Relationship Id="rId4" Type="http://schemas.openxmlformats.org/officeDocument/2006/relationships/hyperlink" Target="https://www.wikiskripta.eu/w/Kalcium#hypokalc.C3.A9mie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809D8C1A-6EAD-AC46-BCCF-C1A63153EC16}"/>
              </a:ext>
            </a:extLst>
          </p:cNvPr>
          <p:cNvSpPr txBox="1">
            <a:spLocks/>
          </p:cNvSpPr>
          <p:nvPr/>
        </p:nvSpPr>
        <p:spPr>
          <a:xfrm>
            <a:off x="830806" y="120977"/>
            <a:ext cx="10878729" cy="1952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C00000"/>
                </a:solidFill>
              </a:rPr>
              <a:t>KOJENÍ, KONTRAINDIKACE KOJENÍ, SLOŽENÍ MATEŘSKÉHO MLÉKA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FB180DF-FFA7-C247-8A09-2FD83BD3E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462" y="1224518"/>
            <a:ext cx="4621622" cy="540398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938A0B0-DB63-E441-8AB3-6F5EB70AC909}"/>
              </a:ext>
            </a:extLst>
          </p:cNvPr>
          <p:cNvSpPr txBox="1"/>
          <p:nvPr/>
        </p:nvSpPr>
        <p:spPr>
          <a:xfrm>
            <a:off x="915684" y="1897879"/>
            <a:ext cx="296747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Kateřina Slabá</a:t>
            </a:r>
          </a:p>
          <a:p>
            <a:r>
              <a:rPr lang="cs-CZ" sz="2800" dirty="0"/>
              <a:t>Pediatrická klinika </a:t>
            </a:r>
          </a:p>
          <a:p>
            <a:r>
              <a:rPr lang="cs-CZ" sz="2800" dirty="0"/>
              <a:t>LF MU a FN Brno</a:t>
            </a:r>
          </a:p>
          <a:p>
            <a:endParaRPr lang="cs-CZ" sz="2800" b="1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65C9E63-C2F7-5C4D-BF00-E9D8E685C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06" y="5229464"/>
            <a:ext cx="3704590" cy="131675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9E3D577-01FC-5946-8010-C4CA0A62F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684" y="3347920"/>
            <a:ext cx="2015562" cy="200660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E4BDA33-AFE8-2B44-B14D-E7923CC0A683}"/>
              </a:ext>
            </a:extLst>
          </p:cNvPr>
          <p:cNvSpPr txBox="1"/>
          <p:nvPr/>
        </p:nvSpPr>
        <p:spPr>
          <a:xfrm>
            <a:off x="6096000" y="6320725"/>
            <a:ext cx="654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Unicef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925196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F4546269-3087-7141-A132-DA60EC8E680B}"/>
              </a:ext>
            </a:extLst>
          </p:cNvPr>
          <p:cNvSpPr txBox="1"/>
          <p:nvPr/>
        </p:nvSpPr>
        <p:spPr>
          <a:xfrm>
            <a:off x="644740" y="817122"/>
            <a:ext cx="61878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>Faktory, </a:t>
            </a:r>
            <a:r>
              <a:rPr lang="cs-CZ" sz="3600" dirty="0" err="1">
                <a:solidFill>
                  <a:srgbClr val="C00000"/>
                </a:solidFill>
              </a:rPr>
              <a:t>kterými</a:t>
            </a:r>
            <a:r>
              <a:rPr lang="cs-CZ" sz="3600" dirty="0">
                <a:solidFill>
                  <a:srgbClr val="C00000"/>
                </a:solidFill>
              </a:rPr>
              <a:t> </a:t>
            </a:r>
            <a:r>
              <a:rPr lang="cs-CZ" sz="3600" dirty="0" err="1">
                <a:solidFill>
                  <a:srgbClr val="C00000"/>
                </a:solidFill>
              </a:rPr>
              <a:t>zdravotníci</a:t>
            </a:r>
            <a:r>
              <a:rPr lang="cs-CZ" sz="3600" dirty="0">
                <a:solidFill>
                  <a:srgbClr val="C00000"/>
                </a:solidFill>
              </a:rPr>
              <a:t> </a:t>
            </a:r>
          </a:p>
          <a:p>
            <a:r>
              <a:rPr lang="cs-CZ" sz="3600" dirty="0" err="1">
                <a:solidFill>
                  <a:srgbClr val="C00000"/>
                </a:solidFill>
              </a:rPr>
              <a:t>nejvíce</a:t>
            </a:r>
            <a:r>
              <a:rPr lang="cs-CZ" sz="3600" dirty="0">
                <a:solidFill>
                  <a:srgbClr val="C00000"/>
                </a:solidFill>
              </a:rPr>
              <a:t> </a:t>
            </a:r>
            <a:r>
              <a:rPr lang="cs-CZ" sz="3600" dirty="0" err="1">
                <a:solidFill>
                  <a:srgbClr val="C00000"/>
                </a:solidFill>
              </a:rPr>
              <a:t>ovlivňuji</a:t>
            </a:r>
            <a:r>
              <a:rPr lang="cs-CZ" sz="3600" dirty="0">
                <a:solidFill>
                  <a:srgbClr val="C00000"/>
                </a:solidFill>
              </a:rPr>
              <a:t>́ </a:t>
            </a:r>
            <a:r>
              <a:rPr lang="cs-CZ" sz="3600" dirty="0" err="1">
                <a:solidFill>
                  <a:srgbClr val="C00000"/>
                </a:solidFill>
              </a:rPr>
              <a:t>úspěch</a:t>
            </a:r>
            <a:r>
              <a:rPr lang="cs-CZ" sz="3600" dirty="0">
                <a:solidFill>
                  <a:srgbClr val="C00000"/>
                </a:solidFill>
              </a:rPr>
              <a:t> </a:t>
            </a:r>
          </a:p>
          <a:p>
            <a:r>
              <a:rPr lang="cs-CZ" sz="3600" dirty="0">
                <a:solidFill>
                  <a:srgbClr val="C00000"/>
                </a:solidFill>
              </a:rPr>
              <a:t>kojení, shrnuje:</a:t>
            </a:r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D6C85EB-7F65-A24B-8A4B-F14E499CE4BF}"/>
              </a:ext>
            </a:extLst>
          </p:cNvPr>
          <p:cNvSpPr txBox="1"/>
          <p:nvPr/>
        </p:nvSpPr>
        <p:spPr>
          <a:xfrm>
            <a:off x="450612" y="3113160"/>
            <a:ext cx="61878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C00000"/>
                </a:solidFill>
              </a:rPr>
              <a:t>1989 OCHRANA, PROSAZOVÁNÍ A PODPORA KOJENÍ </a:t>
            </a:r>
          </a:p>
          <a:p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3DC7405-5B55-B942-AB1C-4537A4CEF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471" y="-639926"/>
            <a:ext cx="5753099" cy="813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5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35751-80EF-294A-8821-AB467AAEF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BABY FRIENDLY HOSPITAL INITIATIVE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C82A24E-1D01-4A48-8331-8B123BC28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cs-CZ" dirty="0"/>
              <a:t>WHO/UNICEF </a:t>
            </a:r>
            <a:r>
              <a:rPr lang="cs-CZ" dirty="0" err="1"/>
              <a:t>označila</a:t>
            </a:r>
            <a:r>
              <a:rPr lang="cs-CZ" dirty="0"/>
              <a:t> nemocnice jako </a:t>
            </a:r>
            <a:r>
              <a:rPr lang="cs-CZ" dirty="0" err="1"/>
              <a:t>nejdůležitějši</a:t>
            </a:r>
            <a:r>
              <a:rPr lang="cs-CZ" dirty="0"/>
              <a:t>́ </a:t>
            </a:r>
            <a:r>
              <a:rPr lang="cs-CZ" dirty="0" err="1"/>
              <a:t>článek</a:t>
            </a:r>
            <a:r>
              <a:rPr lang="cs-CZ" dirty="0"/>
              <a:t> v </a:t>
            </a:r>
            <a:r>
              <a:rPr lang="cs-CZ" dirty="0" err="1"/>
              <a:t>podpoře</a:t>
            </a:r>
            <a:r>
              <a:rPr lang="cs-CZ" dirty="0"/>
              <a:t> kojení. </a:t>
            </a:r>
          </a:p>
          <a:p>
            <a:r>
              <a:rPr lang="cs-CZ" dirty="0" err="1"/>
              <a:t>Uz</a:t>
            </a:r>
            <a:r>
              <a:rPr lang="cs-CZ" dirty="0"/>
              <a:t>̌ </a:t>
            </a:r>
            <a:r>
              <a:rPr lang="cs-CZ" dirty="0" err="1"/>
              <a:t>během</a:t>
            </a:r>
            <a:r>
              <a:rPr lang="cs-CZ" dirty="0"/>
              <a:t> </a:t>
            </a:r>
            <a:r>
              <a:rPr lang="cs-CZ" dirty="0" err="1"/>
              <a:t>těhotenství</a:t>
            </a:r>
            <a:r>
              <a:rPr lang="cs-CZ" dirty="0"/>
              <a:t> by </a:t>
            </a:r>
            <a:r>
              <a:rPr lang="cs-CZ" dirty="0" err="1"/>
              <a:t>žena</a:t>
            </a:r>
            <a:r>
              <a:rPr lang="cs-CZ" dirty="0"/>
              <a:t> </a:t>
            </a:r>
            <a:r>
              <a:rPr lang="cs-CZ" dirty="0" err="1"/>
              <a:t>měla</a:t>
            </a:r>
            <a:r>
              <a:rPr lang="cs-CZ" dirty="0"/>
              <a:t> </a:t>
            </a:r>
            <a:r>
              <a:rPr lang="cs-CZ" dirty="0" err="1"/>
              <a:t>být</a:t>
            </a:r>
            <a:r>
              <a:rPr lang="cs-CZ" dirty="0"/>
              <a:t> </a:t>
            </a:r>
            <a:r>
              <a:rPr lang="cs-CZ" dirty="0" err="1"/>
              <a:t>informována</a:t>
            </a:r>
            <a:r>
              <a:rPr lang="cs-CZ" dirty="0"/>
              <a:t> o </a:t>
            </a:r>
            <a:r>
              <a:rPr lang="cs-CZ" dirty="0" err="1"/>
              <a:t>zásadách</a:t>
            </a:r>
            <a:r>
              <a:rPr lang="cs-CZ" dirty="0"/>
              <a:t> kojení a po </a:t>
            </a:r>
            <a:r>
              <a:rPr lang="cs-CZ" dirty="0" err="1"/>
              <a:t>propuštěni</a:t>
            </a:r>
            <a:r>
              <a:rPr lang="cs-CZ" dirty="0"/>
              <a:t>́ z porodnice by PLDD </a:t>
            </a:r>
            <a:r>
              <a:rPr lang="cs-CZ" dirty="0" err="1"/>
              <a:t>měl</a:t>
            </a:r>
            <a:r>
              <a:rPr lang="cs-CZ" dirty="0"/>
              <a:t> </a:t>
            </a:r>
            <a:r>
              <a:rPr lang="cs-CZ" dirty="0" err="1"/>
              <a:t>znát</a:t>
            </a:r>
            <a:r>
              <a:rPr lang="cs-CZ" dirty="0"/>
              <a:t> hlavní </a:t>
            </a:r>
            <a:r>
              <a:rPr lang="cs-CZ" dirty="0" err="1"/>
              <a:t>zásady</a:t>
            </a:r>
            <a:r>
              <a:rPr lang="cs-CZ" dirty="0"/>
              <a:t> </a:t>
            </a:r>
            <a:r>
              <a:rPr lang="cs-CZ" dirty="0" err="1"/>
              <a:t>úspěšného</a:t>
            </a:r>
            <a:r>
              <a:rPr lang="cs-CZ" dirty="0"/>
              <a:t> kojení a </a:t>
            </a:r>
            <a:r>
              <a:rPr lang="cs-CZ" dirty="0" err="1"/>
              <a:t>umět</a:t>
            </a:r>
            <a:r>
              <a:rPr lang="cs-CZ" dirty="0"/>
              <a:t> </a:t>
            </a:r>
            <a:r>
              <a:rPr lang="cs-CZ" dirty="0" err="1"/>
              <a:t>řešit</a:t>
            </a:r>
            <a:r>
              <a:rPr lang="cs-CZ" dirty="0"/>
              <a:t> </a:t>
            </a:r>
            <a:r>
              <a:rPr lang="cs-CZ" dirty="0" err="1"/>
              <a:t>problémy</a:t>
            </a:r>
            <a:r>
              <a:rPr lang="cs-CZ" dirty="0"/>
              <a:t> </a:t>
            </a:r>
            <a:r>
              <a:rPr lang="cs-CZ" dirty="0" err="1"/>
              <a:t>při</a:t>
            </a:r>
            <a:r>
              <a:rPr lang="cs-CZ" dirty="0"/>
              <a:t> kojení. 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B8B178E-E4F4-3C41-AF51-F8538C91D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167704"/>
            <a:ext cx="5146070" cy="214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98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96E77C8-1777-9F45-8756-F28F063D94DF}"/>
              </a:ext>
            </a:extLst>
          </p:cNvPr>
          <p:cNvSpPr txBox="1"/>
          <p:nvPr/>
        </p:nvSpPr>
        <p:spPr>
          <a:xfrm>
            <a:off x="252073" y="136384"/>
            <a:ext cx="10402207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  <a:p>
            <a:endParaRPr lang="cs-CZ" dirty="0"/>
          </a:p>
          <a:p>
            <a:r>
              <a:rPr lang="cs-CZ" sz="3200" dirty="0"/>
              <a:t>Komise pro kojení ČR</a:t>
            </a:r>
          </a:p>
          <a:p>
            <a:r>
              <a:rPr lang="cs-CZ" sz="3200" dirty="0" err="1"/>
              <a:t>Laktační</a:t>
            </a:r>
            <a:r>
              <a:rPr lang="cs-CZ" sz="3200" dirty="0"/>
              <a:t> liga se </a:t>
            </a:r>
            <a:r>
              <a:rPr lang="cs-CZ" sz="3200" dirty="0" err="1"/>
              <a:t>ztotožňuje</a:t>
            </a:r>
            <a:r>
              <a:rPr lang="cs-CZ" sz="3200" dirty="0"/>
              <a:t> s </a:t>
            </a:r>
            <a:r>
              <a:rPr lang="cs-CZ" sz="3200" dirty="0" err="1"/>
              <a:t>doporučením</a:t>
            </a:r>
            <a:r>
              <a:rPr lang="cs-CZ" sz="3200" dirty="0"/>
              <a:t> WHO</a:t>
            </a:r>
          </a:p>
          <a:p>
            <a:r>
              <a:rPr lang="en" sz="3200" dirty="0"/>
              <a:t>International Baby Food Action Network (IBFAN) </a:t>
            </a:r>
          </a:p>
          <a:p>
            <a:r>
              <a:rPr lang="cs-CZ" sz="3200" dirty="0" err="1"/>
              <a:t>Mezinárodní</a:t>
            </a:r>
            <a:r>
              <a:rPr lang="cs-CZ" sz="3200" dirty="0"/>
              <a:t> liga La </a:t>
            </a:r>
            <a:r>
              <a:rPr lang="cs-CZ" sz="3200" dirty="0" err="1"/>
              <a:t>Leche</a:t>
            </a:r>
            <a:r>
              <a:rPr lang="cs-CZ" sz="3200" dirty="0"/>
              <a:t> </a:t>
            </a:r>
          </a:p>
          <a:p>
            <a:r>
              <a:rPr lang="cs-CZ" sz="3200" dirty="0" err="1"/>
              <a:t>Mezinárodní</a:t>
            </a:r>
            <a:r>
              <a:rPr lang="cs-CZ" sz="3200" dirty="0"/>
              <a:t> asociace </a:t>
            </a:r>
            <a:r>
              <a:rPr lang="cs-CZ" sz="3200" dirty="0" err="1"/>
              <a:t>laktačních</a:t>
            </a:r>
            <a:r>
              <a:rPr lang="cs-CZ" sz="3200" dirty="0"/>
              <a:t> konzultantů </a:t>
            </a:r>
          </a:p>
          <a:p>
            <a:r>
              <a:rPr lang="en" sz="3200" dirty="0" err="1"/>
              <a:t>Wellstart</a:t>
            </a:r>
            <a:r>
              <a:rPr lang="en" sz="3200" dirty="0"/>
              <a:t> International a Academy of Breastfeeding Medicine </a:t>
            </a:r>
          </a:p>
          <a:p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D270F99-CB03-F14B-AE5B-EDEBCF611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73" y="4014369"/>
            <a:ext cx="1996467" cy="254825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43EC522-24B7-5B41-883B-2437ACD6E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6715" y="3998883"/>
            <a:ext cx="2271956" cy="251728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43E60AD-1C55-6A4D-8663-48BDAE565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9394" y="4014369"/>
            <a:ext cx="1996467" cy="251728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2BC7F4F-6DDD-134D-983B-B44C0CC11C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8787" y="3987017"/>
            <a:ext cx="2529151" cy="252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921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766F07D-E77E-8A4D-96E4-242940873370}"/>
              </a:ext>
            </a:extLst>
          </p:cNvPr>
          <p:cNvSpPr txBox="1"/>
          <p:nvPr/>
        </p:nvSpPr>
        <p:spPr>
          <a:xfrm>
            <a:off x="330741" y="233463"/>
            <a:ext cx="79111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solidFill>
                  <a:srgbClr val="C00000"/>
                </a:solidFill>
              </a:rPr>
              <a:t>HLAVNÍ ZÁSADY (úspěšného) KOJENÍ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DB55711-104E-C749-A5CA-A4DF405C763A}"/>
              </a:ext>
            </a:extLst>
          </p:cNvPr>
          <p:cNvSpPr txBox="1"/>
          <p:nvPr/>
        </p:nvSpPr>
        <p:spPr>
          <a:xfrm>
            <a:off x="0" y="941349"/>
            <a:ext cx="1219200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sz="2500" b="1" i="1" dirty="0" err="1"/>
              <a:t>zahájit</a:t>
            </a:r>
            <a:r>
              <a:rPr lang="cs-CZ" sz="2500" b="1" i="1" dirty="0"/>
              <a:t> kojení do </a:t>
            </a:r>
            <a:r>
              <a:rPr lang="cs-CZ" sz="2500" b="1" i="1" dirty="0" err="1"/>
              <a:t>půl</a:t>
            </a:r>
            <a:r>
              <a:rPr lang="cs-CZ" sz="2500" b="1" i="1" dirty="0"/>
              <a:t> hodiny po porodu </a:t>
            </a:r>
          </a:p>
          <a:p>
            <a:pPr marL="342900" indent="-342900">
              <a:buFontTx/>
              <a:buChar char="-"/>
            </a:pPr>
            <a:r>
              <a:rPr lang="cs-CZ" sz="2500" b="1" i="1" dirty="0"/>
              <a:t>neomezovat délku a frekvenci kojení </a:t>
            </a:r>
            <a:r>
              <a:rPr lang="cs-CZ" sz="2500" dirty="0"/>
              <a:t>-  přikládání k prsu 8-12x za den</a:t>
            </a:r>
          </a:p>
          <a:p>
            <a:pPr marL="285750" indent="-285750">
              <a:buFontTx/>
              <a:buChar char="-"/>
            </a:pPr>
            <a:r>
              <a:rPr lang="cs-CZ" sz="2500" b="1" i="1" dirty="0" err="1"/>
              <a:t>Rooming</a:t>
            </a:r>
            <a:r>
              <a:rPr lang="cs-CZ" sz="2500" b="1" i="1" dirty="0"/>
              <a:t>-in </a:t>
            </a:r>
            <a:r>
              <a:rPr lang="cs-CZ" sz="2500" dirty="0"/>
              <a:t>celých 24 hodin</a:t>
            </a:r>
          </a:p>
          <a:p>
            <a:pPr marL="285750" indent="-285750">
              <a:buFontTx/>
              <a:buChar char="-"/>
            </a:pPr>
            <a:r>
              <a:rPr lang="cs-CZ" sz="2500" b="1" i="1" dirty="0"/>
              <a:t>do rozvinutí laktace kojit z obou prsů </a:t>
            </a:r>
            <a:r>
              <a:rPr lang="cs-CZ" sz="2500" dirty="0"/>
              <a:t>během jednoho kojení, po té prsa střídat</a:t>
            </a:r>
          </a:p>
          <a:p>
            <a:pPr marL="285750" indent="-285750">
              <a:buFontTx/>
              <a:buChar char="-"/>
            </a:pPr>
            <a:r>
              <a:rPr lang="cs-CZ" sz="2500" dirty="0"/>
              <a:t>při nutnosti </a:t>
            </a:r>
            <a:r>
              <a:rPr lang="cs-CZ" sz="2500" dirty="0" err="1"/>
              <a:t>dokrmu</a:t>
            </a:r>
            <a:r>
              <a:rPr lang="cs-CZ" sz="2500" dirty="0"/>
              <a:t> – alternativní způsob podání – lžíce, sonda, prst, stříkačka,…</a:t>
            </a:r>
          </a:p>
          <a:p>
            <a:pPr marL="285750" indent="-285750">
              <a:buFontTx/>
              <a:buChar char="-"/>
            </a:pPr>
            <a:r>
              <a:rPr lang="cs-CZ" sz="2500" dirty="0"/>
              <a:t>lahve, dudlíky kazí </a:t>
            </a:r>
            <a:r>
              <a:rPr lang="cs-CZ" sz="2500" dirty="0" err="1"/>
              <a:t>tehniku</a:t>
            </a:r>
            <a:r>
              <a:rPr lang="cs-CZ" sz="2500" dirty="0"/>
              <a:t> kojení – příčina předčasného ukončení kojení</a:t>
            </a:r>
          </a:p>
          <a:p>
            <a:r>
              <a:rPr lang="cs-CZ" sz="2500" dirty="0"/>
              <a:t>	                                                     - ragády, retence, mastitidy </a:t>
            </a:r>
          </a:p>
          <a:p>
            <a:pPr marL="285750" indent="-285750">
              <a:buFontTx/>
              <a:buChar char="-"/>
            </a:pPr>
            <a:r>
              <a:rPr lang="cs-CZ" sz="2500" dirty="0"/>
              <a:t>růstové spurty dítěte</a:t>
            </a:r>
          </a:p>
          <a:p>
            <a:pPr marL="285750" indent="-285750">
              <a:buFontTx/>
              <a:buChar char="-"/>
            </a:pPr>
            <a:r>
              <a:rPr lang="cs-CZ" sz="2500" dirty="0"/>
              <a:t>znaky </a:t>
            </a:r>
            <a:r>
              <a:rPr lang="cs-CZ" sz="2500" dirty="0" err="1"/>
              <a:t>dostatečne</a:t>
            </a:r>
            <a:r>
              <a:rPr lang="cs-CZ" sz="2500" dirty="0"/>
              <a:t>́ </a:t>
            </a:r>
            <a:r>
              <a:rPr lang="cs-CZ" sz="2500" dirty="0" err="1"/>
              <a:t>výživy</a:t>
            </a:r>
            <a:r>
              <a:rPr lang="cs-CZ" sz="2500" dirty="0"/>
              <a:t> a hydratace dítěte</a:t>
            </a:r>
          </a:p>
          <a:p>
            <a:pPr marL="285750" indent="-285750">
              <a:buFontTx/>
              <a:buChar char="-"/>
            </a:pPr>
            <a:r>
              <a:rPr lang="cs-CZ" sz="2500" dirty="0"/>
              <a:t>kojení ve speciálních situacích (SC, vícečetné porody, ↓PH, VVV)</a:t>
            </a:r>
          </a:p>
          <a:p>
            <a:pPr marL="285750" indent="-285750">
              <a:buFontTx/>
              <a:buChar char="-"/>
            </a:pPr>
            <a:r>
              <a:rPr lang="cs-CZ" sz="2500" dirty="0" err="1"/>
              <a:t>nabídnout</a:t>
            </a:r>
            <a:r>
              <a:rPr lang="cs-CZ" sz="2500" dirty="0"/>
              <a:t> </a:t>
            </a:r>
            <a:r>
              <a:rPr lang="cs-CZ" sz="2500" dirty="0" err="1"/>
              <a:t>matkám</a:t>
            </a:r>
            <a:r>
              <a:rPr lang="cs-CZ" sz="2500" dirty="0"/>
              <a:t> pomoc </a:t>
            </a:r>
            <a:r>
              <a:rPr lang="cs-CZ" sz="2500" dirty="0" err="1"/>
              <a:t>při</a:t>
            </a:r>
            <a:r>
              <a:rPr lang="cs-CZ" sz="2500" dirty="0"/>
              <a:t> kojení po </a:t>
            </a:r>
            <a:r>
              <a:rPr lang="cs-CZ" sz="2500" dirty="0" err="1"/>
              <a:t>propuštění</a:t>
            </a:r>
            <a:r>
              <a:rPr lang="cs-CZ" sz="2500" dirty="0"/>
              <a:t> z porodnice (horká linka) </a:t>
            </a:r>
          </a:p>
          <a:p>
            <a:pPr marL="285750" indent="-285750">
              <a:buFontTx/>
              <a:buChar char="-"/>
            </a:pPr>
            <a:r>
              <a:rPr lang="cs-CZ" sz="2500" dirty="0"/>
              <a:t>nedovolit propagaci </a:t>
            </a:r>
            <a:r>
              <a:rPr lang="cs-CZ" sz="2500" dirty="0" err="1"/>
              <a:t>volných</a:t>
            </a:r>
            <a:r>
              <a:rPr lang="cs-CZ" sz="2500" dirty="0"/>
              <a:t> </a:t>
            </a:r>
            <a:r>
              <a:rPr lang="cs-CZ" sz="2500" dirty="0" err="1"/>
              <a:t>výrobku</a:t>
            </a:r>
            <a:r>
              <a:rPr lang="cs-CZ" sz="2500" dirty="0"/>
              <a:t>̊ </a:t>
            </a:r>
            <a:r>
              <a:rPr lang="cs-CZ" sz="2500" dirty="0" err="1"/>
              <a:t>uměle</a:t>
            </a:r>
            <a:r>
              <a:rPr lang="cs-CZ" sz="2500" dirty="0"/>
              <a:t>́ </a:t>
            </a:r>
            <a:r>
              <a:rPr lang="cs-CZ" sz="2500" dirty="0" err="1"/>
              <a:t>kojenecke</a:t>
            </a:r>
            <a:r>
              <a:rPr lang="cs-CZ" sz="2500" dirty="0"/>
              <a:t>́ </a:t>
            </a:r>
            <a:r>
              <a:rPr lang="cs-CZ" sz="2500" dirty="0" err="1"/>
              <a:t>výživy</a:t>
            </a:r>
            <a:r>
              <a:rPr lang="cs-CZ" sz="2500" dirty="0"/>
              <a:t>, </a:t>
            </a:r>
            <a:r>
              <a:rPr lang="cs-CZ" sz="2500" dirty="0" err="1"/>
              <a:t>dudlíku</a:t>
            </a:r>
            <a:r>
              <a:rPr lang="cs-CZ" sz="2500" dirty="0"/>
              <a:t>̊ a </a:t>
            </a:r>
            <a:r>
              <a:rPr lang="cs-CZ" sz="2500" dirty="0" err="1"/>
              <a:t>kojeneckých</a:t>
            </a:r>
            <a:r>
              <a:rPr lang="cs-CZ" sz="2500" dirty="0"/>
              <a:t> lahví, (</a:t>
            </a:r>
            <a:r>
              <a:rPr lang="cs-CZ" sz="2500" dirty="0" err="1"/>
              <a:t>Mezinárodním</a:t>
            </a:r>
            <a:r>
              <a:rPr lang="cs-CZ" sz="2500" dirty="0"/>
              <a:t> kodex marketingu </a:t>
            </a:r>
            <a:r>
              <a:rPr lang="cs-CZ" sz="2500" dirty="0" err="1"/>
              <a:t>náhrad</a:t>
            </a:r>
            <a:r>
              <a:rPr lang="cs-CZ" sz="2500" dirty="0"/>
              <a:t> </a:t>
            </a:r>
            <a:r>
              <a:rPr lang="cs-CZ" sz="2500" dirty="0" err="1"/>
              <a:t>mateřského</a:t>
            </a:r>
            <a:r>
              <a:rPr lang="cs-CZ" sz="2500" dirty="0"/>
              <a:t> </a:t>
            </a:r>
            <a:r>
              <a:rPr lang="cs-CZ" sz="2500" dirty="0" err="1"/>
              <a:t>mléka</a:t>
            </a:r>
            <a:r>
              <a:rPr lang="cs-CZ" sz="2500" dirty="0"/>
              <a:t>) </a:t>
            </a:r>
          </a:p>
          <a:p>
            <a:pPr marL="285750" indent="-285750">
              <a:buFontTx/>
              <a:buChar char="-"/>
            </a:pPr>
            <a:endParaRPr lang="cs-CZ" sz="2500" dirty="0"/>
          </a:p>
          <a:p>
            <a:pPr marL="285750" indent="-285750">
              <a:buFontTx/>
              <a:buChar char="-"/>
            </a:pPr>
            <a:endParaRPr lang="cs-CZ" dirty="0"/>
          </a:p>
          <a:p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7385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DAEAE91-877B-EA44-AB20-983E87DB13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529" r="4" b="19189"/>
          <a:stretch/>
        </p:blipFill>
        <p:spPr>
          <a:xfrm>
            <a:off x="641276" y="643469"/>
            <a:ext cx="4013020" cy="204596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15DC100-46B5-F148-8CB1-3F9337ACE2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5646"/>
          <a:stretch/>
        </p:blipFill>
        <p:spPr>
          <a:xfrm>
            <a:off x="643467" y="2831252"/>
            <a:ext cx="4010830" cy="338328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5A50067-221A-7049-A5DA-3368F47136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391" r="1" b="3573"/>
          <a:stretch/>
        </p:blipFill>
        <p:spPr>
          <a:xfrm>
            <a:off x="4812633" y="643466"/>
            <a:ext cx="67359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90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FD404E-8ED9-E547-9E58-6DDEEF667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760" y="443128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SPRÁVNÁ TECHNIKA KOJENÍ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FA6A24B-18BD-B242-965E-EFEBD941AD87}"/>
              </a:ext>
            </a:extLst>
          </p:cNvPr>
          <p:cNvSpPr txBox="1"/>
          <p:nvPr/>
        </p:nvSpPr>
        <p:spPr>
          <a:xfrm>
            <a:off x="324348" y="1867226"/>
            <a:ext cx="10732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= Prevence ragád a následných infekčních komplikací – mykózy, mastitidy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6945B49-72AF-464D-80ED-7E4F79BFD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752" y="3151762"/>
            <a:ext cx="8651167" cy="300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99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342504B0-A0CB-AD44-B08B-063E47E3E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842" y="157083"/>
            <a:ext cx="7142393" cy="557106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0750470-4F7D-E141-B42C-2139F31F10E0}"/>
              </a:ext>
            </a:extLst>
          </p:cNvPr>
          <p:cNvSpPr txBox="1"/>
          <p:nvPr/>
        </p:nvSpPr>
        <p:spPr>
          <a:xfrm>
            <a:off x="5935541" y="5343429"/>
            <a:ext cx="5828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>
                <a:solidFill>
                  <a:srgbClr val="C00000"/>
                </a:solidFill>
              </a:rPr>
              <a:t>ANATOMIE PRSNÍ ŽLÁZY</a:t>
            </a:r>
          </a:p>
        </p:txBody>
      </p:sp>
    </p:spTree>
    <p:extLst>
      <p:ext uri="{BB962C8B-B14F-4D97-AF65-F5344CB8AC3E}">
        <p14:creationId xmlns:p14="http://schemas.microsoft.com/office/powerpoint/2010/main" val="2274670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D38263-23B9-844C-B0F6-8E868B77E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6156820" cy="1264848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FYZIOLOGIE LAKTACE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CFD2FED-C769-4644-9853-CB04C99AA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095" y="1894115"/>
            <a:ext cx="6586489" cy="3785419"/>
          </a:xfrm>
        </p:spPr>
        <p:txBody>
          <a:bodyPr>
            <a:normAutofit/>
          </a:bodyPr>
          <a:lstStyle/>
          <a:p>
            <a:r>
              <a:rPr lang="cs-CZ" sz="2400" dirty="0"/>
              <a:t>Vliv </a:t>
            </a:r>
            <a:r>
              <a:rPr lang="cs-CZ" sz="2400" b="1" i="1" dirty="0"/>
              <a:t>estrogenů</a:t>
            </a:r>
            <a:r>
              <a:rPr lang="cs-CZ" sz="2400" dirty="0"/>
              <a:t> na mléčnou žlázu během těhotenství</a:t>
            </a:r>
          </a:p>
          <a:p>
            <a:r>
              <a:rPr lang="cs-CZ" sz="2400" dirty="0"/>
              <a:t>Po porodu je odstraněn </a:t>
            </a:r>
            <a:r>
              <a:rPr lang="cs-CZ" sz="2400" b="1" i="1" dirty="0"/>
              <a:t>blokující vliv placenty </a:t>
            </a:r>
            <a:r>
              <a:rPr lang="cs-CZ" sz="2400" dirty="0"/>
              <a:t>a účinkem </a:t>
            </a:r>
            <a:r>
              <a:rPr lang="cs-CZ" sz="2400" dirty="0">
                <a:hlinkClick r:id="rId3" tooltip="Prolakti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prolaktinu</a:t>
            </a:r>
            <a:r>
              <a:rPr lang="cs-CZ" sz="2400" dirty="0"/>
              <a:t> se začne tvořit mléko. </a:t>
            </a:r>
          </a:p>
          <a:p>
            <a:r>
              <a:rPr lang="cs-CZ" sz="2400" dirty="0"/>
              <a:t>Laktaci zvyšuje stimulace prsních bradavek sáním dítěte. </a:t>
            </a:r>
          </a:p>
          <a:p>
            <a:r>
              <a:rPr lang="cs-CZ" sz="2400" dirty="0"/>
              <a:t>Vypuzování vytvořeného mléka při kojení je způsobeno kontrakcí </a:t>
            </a:r>
            <a:r>
              <a:rPr lang="cs-CZ" sz="2400" dirty="0" err="1"/>
              <a:t>myoepiteliálních</a:t>
            </a:r>
            <a:r>
              <a:rPr lang="cs-CZ" sz="2400" dirty="0"/>
              <a:t> buněk mlékovodů účinkem </a:t>
            </a:r>
            <a:r>
              <a:rPr lang="cs-CZ" sz="2400" dirty="0">
                <a:hlinkClick r:id="rId4" tooltip="Oxytoci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oxytocinu</a:t>
            </a:r>
            <a:r>
              <a:rPr lang="cs-CZ" sz="2400" dirty="0"/>
              <a:t>.</a:t>
            </a:r>
          </a:p>
        </p:txBody>
      </p:sp>
      <p:pic>
        <p:nvPicPr>
          <p:cNvPr id="4" name="Obrázek 3" descr="Obsah obrázku text&#10;&#10;&#10;&#10;Popis se vygeneroval automaticky.">
            <a:extLst>
              <a:ext uri="{FF2B5EF4-FFF2-40B4-BE49-F238E27FC236}">
                <a16:creationId xmlns:a16="http://schemas.microsoft.com/office/drawing/2014/main" id="{C0BCBC8A-6FA7-9547-9969-E339F55865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97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88652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62F8F4A-60B9-394E-BB5D-1B1B5677C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0530" y="0"/>
            <a:ext cx="8510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53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8308290-A0E6-7F48-9262-807BF3302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219" y="693693"/>
            <a:ext cx="5243832" cy="547061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C642B3E-FF55-C348-93E6-026AA9D38AF5}"/>
              </a:ext>
            </a:extLst>
          </p:cNvPr>
          <p:cNvSpPr txBox="1"/>
          <p:nvPr/>
        </p:nvSpPr>
        <p:spPr>
          <a:xfrm>
            <a:off x="404949" y="358090"/>
            <a:ext cx="5353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solidFill>
                  <a:srgbClr val="C00000"/>
                </a:solidFill>
              </a:rPr>
              <a:t>VÝŽIVA MATKY BĚHEM KOJENÍ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9EE3345-D78C-EE46-B5C5-93DA3559ABE4}"/>
              </a:ext>
            </a:extLst>
          </p:cNvPr>
          <p:cNvSpPr txBox="1"/>
          <p:nvPr/>
        </p:nvSpPr>
        <p:spPr>
          <a:xfrm>
            <a:off x="214009" y="1192038"/>
            <a:ext cx="632921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600" dirty="0"/>
              <a:t> Množství MM nelze ovlivnit stravou či příjmem tekutin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600" dirty="0"/>
              <a:t> Strava vyvážená, pestrá,  pravidelná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600" dirty="0"/>
              <a:t>sine luštěniny, brukvovitá zelenina, česnek, cibule, smažená, uzená jídla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600" dirty="0" err="1"/>
              <a:t>Cave</a:t>
            </a:r>
            <a:r>
              <a:rPr lang="cs-CZ" sz="2600" dirty="0"/>
              <a:t>! kofein, alkohol</a:t>
            </a:r>
          </a:p>
          <a:p>
            <a:pPr marL="285750" indent="-285750">
              <a:buFontTx/>
              <a:buChar char="-"/>
            </a:pPr>
            <a:endParaRPr lang="cs-CZ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600" b="1" dirty="0">
                <a:solidFill>
                  <a:srgbClr val="C00000"/>
                </a:solidFill>
              </a:rPr>
              <a:t>Veganská a vegetariánská strava  !!!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400" dirty="0"/>
              <a:t>deficit vit. B12, nedostatek </a:t>
            </a:r>
            <a:r>
              <a:rPr lang="cs-CZ" sz="2400" dirty="0" err="1"/>
              <a:t>Fe</a:t>
            </a:r>
            <a:r>
              <a:rPr lang="cs-CZ" sz="2400" dirty="0"/>
              <a:t> a </a:t>
            </a:r>
            <a:r>
              <a:rPr lang="cs-CZ" sz="2400" dirty="0" err="1"/>
              <a:t>k.listové</a:t>
            </a:r>
            <a:endParaRPr lang="cs-CZ" sz="24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400" dirty="0"/>
              <a:t>jaterní zásoby – často postižené až 2. dítě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400" dirty="0" err="1"/>
              <a:t>irreversibilní</a:t>
            </a:r>
            <a:r>
              <a:rPr lang="cs-CZ" sz="2400" dirty="0"/>
              <a:t> atrofie CNS </a:t>
            </a:r>
          </a:p>
          <a:p>
            <a:pPr marL="742950" lvl="1" indent="-285750">
              <a:buFontTx/>
              <a:buChar char="-"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774680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A4EA86-B3EF-B143-A7AA-0E07B5380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644" y="314633"/>
            <a:ext cx="6422849" cy="730568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TROCHU historie…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B840DAC-CC72-1C4E-A562-3A43C6B99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08247"/>
            <a:ext cx="7556409" cy="5503838"/>
          </a:xfrm>
        </p:spPr>
        <p:txBody>
          <a:bodyPr>
            <a:normAutofit/>
          </a:bodyPr>
          <a:lstStyle/>
          <a:p>
            <a:r>
              <a:rPr lang="cs-CZ" sz="3200" dirty="0" err="1"/>
              <a:t>Jiz</a:t>
            </a:r>
            <a:r>
              <a:rPr lang="cs-CZ" sz="3200" dirty="0"/>
              <a:t>̌ 3000 let </a:t>
            </a:r>
            <a:r>
              <a:rPr lang="cs-CZ" sz="3200" dirty="0" err="1"/>
              <a:t>před</a:t>
            </a:r>
            <a:r>
              <a:rPr lang="cs-CZ" sz="3200" dirty="0"/>
              <a:t> </a:t>
            </a:r>
            <a:r>
              <a:rPr lang="cs-CZ" sz="3200" dirty="0" err="1"/>
              <a:t>naším</a:t>
            </a:r>
            <a:r>
              <a:rPr lang="cs-CZ" sz="3200" dirty="0"/>
              <a:t> </a:t>
            </a:r>
            <a:r>
              <a:rPr lang="cs-CZ" sz="3200" dirty="0" err="1"/>
              <a:t>letopočtem</a:t>
            </a:r>
            <a:r>
              <a:rPr lang="cs-CZ" sz="3200" dirty="0"/>
              <a:t> vznikaly první dokumenty, </a:t>
            </a:r>
            <a:r>
              <a:rPr lang="cs-CZ" sz="3200" dirty="0" err="1"/>
              <a:t>ktere</a:t>
            </a:r>
            <a:r>
              <a:rPr lang="cs-CZ" sz="3200" dirty="0"/>
              <a:t>́ se </a:t>
            </a:r>
            <a:r>
              <a:rPr lang="cs-CZ" sz="3200" dirty="0" err="1"/>
              <a:t>zabývaly</a:t>
            </a:r>
            <a:r>
              <a:rPr lang="cs-CZ" sz="3200" dirty="0"/>
              <a:t> </a:t>
            </a:r>
            <a:r>
              <a:rPr lang="cs-CZ" sz="3200" dirty="0" err="1"/>
              <a:t>výživou</a:t>
            </a:r>
            <a:r>
              <a:rPr lang="cs-CZ" sz="3200" dirty="0"/>
              <a:t> </a:t>
            </a:r>
            <a:r>
              <a:rPr lang="cs-CZ" sz="3200" dirty="0" err="1"/>
              <a:t>děti</a:t>
            </a:r>
            <a:r>
              <a:rPr lang="cs-CZ" sz="3200" dirty="0"/>
              <a:t>́ </a:t>
            </a:r>
          </a:p>
          <a:p>
            <a:r>
              <a:rPr lang="cs-CZ" sz="3200" b="1" dirty="0"/>
              <a:t>Starověk a středověk </a:t>
            </a:r>
            <a:r>
              <a:rPr lang="cs-CZ" sz="3200" dirty="0"/>
              <a:t>– nájemné kojné, MM jako lék na </a:t>
            </a:r>
            <a:r>
              <a:rPr lang="cs-CZ" sz="3200" dirty="0" err="1"/>
              <a:t>kašel</a:t>
            </a:r>
            <a:r>
              <a:rPr lang="cs-CZ" sz="3200" dirty="0"/>
              <a:t>, </a:t>
            </a:r>
            <a:r>
              <a:rPr lang="cs-CZ" sz="3200" dirty="0" err="1"/>
              <a:t>střevni</a:t>
            </a:r>
            <a:r>
              <a:rPr lang="cs-CZ" sz="3200" dirty="0"/>
              <a:t>́ </a:t>
            </a:r>
            <a:r>
              <a:rPr lang="cs-CZ" sz="3200" dirty="0" err="1"/>
              <a:t>obtíže</a:t>
            </a:r>
            <a:r>
              <a:rPr lang="cs-CZ" sz="3200" dirty="0"/>
              <a:t> a </a:t>
            </a:r>
            <a:r>
              <a:rPr lang="cs-CZ" sz="3200" dirty="0" err="1"/>
              <a:t>oční</a:t>
            </a:r>
            <a:r>
              <a:rPr lang="cs-CZ" sz="3200" dirty="0"/>
              <a:t> nemoci. </a:t>
            </a:r>
          </a:p>
          <a:p>
            <a:r>
              <a:rPr lang="cs-CZ" sz="3200" b="1" dirty="0"/>
              <a:t>18. stol. </a:t>
            </a:r>
            <a:r>
              <a:rPr lang="cs-CZ" sz="3200" dirty="0"/>
              <a:t>-  kojení = úloha chudých</a:t>
            </a:r>
          </a:p>
          <a:p>
            <a:r>
              <a:rPr lang="cs-CZ" sz="3200" b="1" dirty="0"/>
              <a:t>19. stol </a:t>
            </a:r>
            <a:r>
              <a:rPr lang="cs-CZ" sz="3200" dirty="0"/>
              <a:t>– propagace kojení lékaři a porodními asistentkami, kojení = svatá povinnost</a:t>
            </a:r>
          </a:p>
          <a:p>
            <a:endParaRPr lang="cs-CZ" dirty="0"/>
          </a:p>
          <a:p>
            <a:endParaRPr lang="cs-CZ" dirty="0"/>
          </a:p>
          <a:p>
            <a:endParaRPr lang="cs-CZ" sz="24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1C59EDF-5A1E-404D-B55D-8AEA5D8D6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410" y="0"/>
            <a:ext cx="46360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ounded Rectangle 9">
            <a:extLst>
              <a:ext uri="{FF2B5EF4-FFF2-40B4-BE49-F238E27FC236}">
                <a16:creationId xmlns:a16="http://schemas.microsoft.com/office/drawing/2014/main" id="{FEE0385D-4151-43AA-9C6B-0365E1031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1042" y="484632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5" name="Picture 1" descr="page21image1275279600">
            <a:extLst>
              <a:ext uri="{FF2B5EF4-FFF2-40B4-BE49-F238E27FC236}">
                <a16:creationId xmlns:a16="http://schemas.microsoft.com/office/drawing/2014/main" id="{A7610B50-D242-0244-991B-22EE834E2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082" y="1359834"/>
            <a:ext cx="3026664" cy="398878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040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944E19-0017-D947-9190-1ADF574B7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SLOŽENÍ MATEŘSKÉHO MLÉKA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577C364-AC06-EF43-B26C-E9B80B782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Mění</a:t>
            </a:r>
            <a:r>
              <a:rPr lang="cs-CZ" dirty="0"/>
              <a:t> se dle </a:t>
            </a:r>
            <a:r>
              <a:rPr lang="cs-CZ" dirty="0" err="1"/>
              <a:t>potřeb</a:t>
            </a:r>
            <a:r>
              <a:rPr lang="cs-CZ" dirty="0"/>
              <a:t> </a:t>
            </a:r>
            <a:r>
              <a:rPr lang="cs-CZ" dirty="0" err="1"/>
              <a:t>dítěte</a:t>
            </a:r>
            <a:r>
              <a:rPr lang="cs-CZ" dirty="0"/>
              <a:t> </a:t>
            </a:r>
          </a:p>
          <a:p>
            <a:r>
              <a:rPr lang="cs-CZ" dirty="0"/>
              <a:t>V </a:t>
            </a:r>
            <a:r>
              <a:rPr lang="cs-CZ" dirty="0" err="1"/>
              <a:t>prvních</a:t>
            </a:r>
            <a:r>
              <a:rPr lang="cs-CZ" dirty="0"/>
              <a:t> dnech po porodu – kolostrum</a:t>
            </a:r>
          </a:p>
          <a:p>
            <a:r>
              <a:rPr lang="cs-CZ" dirty="0"/>
              <a:t>Kolostrum se </a:t>
            </a:r>
            <a:r>
              <a:rPr lang="cs-CZ" dirty="0" err="1"/>
              <a:t>postupne</a:t>
            </a:r>
            <a:r>
              <a:rPr lang="cs-CZ" dirty="0"/>
              <a:t>̌ </a:t>
            </a:r>
            <a:r>
              <a:rPr lang="cs-CZ" dirty="0" err="1"/>
              <a:t>mění</a:t>
            </a:r>
            <a:r>
              <a:rPr lang="cs-CZ" dirty="0"/>
              <a:t> v </a:t>
            </a:r>
            <a:r>
              <a:rPr lang="cs-CZ" dirty="0" err="1"/>
              <a:t>mléko</a:t>
            </a:r>
            <a:r>
              <a:rPr lang="cs-CZ" dirty="0"/>
              <a:t> </a:t>
            </a:r>
            <a:r>
              <a:rPr lang="cs-CZ" dirty="0" err="1"/>
              <a:t>přechodne</a:t>
            </a:r>
            <a:r>
              <a:rPr lang="cs-CZ" dirty="0"/>
              <a:t>́ a </a:t>
            </a:r>
            <a:r>
              <a:rPr lang="cs-CZ" dirty="0" err="1"/>
              <a:t>později</a:t>
            </a:r>
            <a:r>
              <a:rPr lang="cs-CZ" dirty="0"/>
              <a:t> v </a:t>
            </a:r>
            <a:r>
              <a:rPr lang="cs-CZ" dirty="0" err="1"/>
              <a:t>mléko</a:t>
            </a:r>
            <a:r>
              <a:rPr lang="cs-CZ" dirty="0"/>
              <a:t> zralé. </a:t>
            </a:r>
          </a:p>
          <a:p>
            <a:r>
              <a:rPr lang="cs-CZ" dirty="0"/>
              <a:t>U </a:t>
            </a:r>
            <a:r>
              <a:rPr lang="cs-CZ" dirty="0" err="1"/>
              <a:t>děti</a:t>
            </a:r>
            <a:r>
              <a:rPr lang="cs-CZ" dirty="0"/>
              <a:t>́ </a:t>
            </a:r>
            <a:r>
              <a:rPr lang="cs-CZ" dirty="0" err="1"/>
              <a:t>předčasne</a:t>
            </a:r>
            <a:r>
              <a:rPr lang="cs-CZ" dirty="0"/>
              <a:t>̌ </a:t>
            </a:r>
            <a:r>
              <a:rPr lang="cs-CZ" dirty="0" err="1"/>
              <a:t>narozených</a:t>
            </a:r>
            <a:r>
              <a:rPr lang="cs-CZ" dirty="0"/>
              <a:t> je </a:t>
            </a:r>
            <a:r>
              <a:rPr lang="cs-CZ" dirty="0" err="1"/>
              <a:t>složeni</a:t>
            </a:r>
            <a:r>
              <a:rPr lang="cs-CZ" dirty="0"/>
              <a:t>́ </a:t>
            </a:r>
            <a:r>
              <a:rPr lang="cs-CZ" dirty="0" err="1"/>
              <a:t>mléka</a:t>
            </a:r>
            <a:r>
              <a:rPr lang="cs-CZ" dirty="0"/>
              <a:t> </a:t>
            </a:r>
            <a:r>
              <a:rPr lang="cs-CZ" dirty="0" err="1"/>
              <a:t>odlišne</a:t>
            </a:r>
            <a:r>
              <a:rPr lang="cs-CZ" dirty="0"/>
              <a:t>́ a respektuje </a:t>
            </a:r>
            <a:r>
              <a:rPr lang="cs-CZ" dirty="0" err="1"/>
              <a:t>výživove</a:t>
            </a:r>
            <a:r>
              <a:rPr lang="cs-CZ" dirty="0"/>
              <a:t>́ </a:t>
            </a:r>
            <a:r>
              <a:rPr lang="cs-CZ" dirty="0" err="1"/>
              <a:t>potřeby</a:t>
            </a:r>
            <a:r>
              <a:rPr lang="cs-CZ" dirty="0"/>
              <a:t> </a:t>
            </a:r>
            <a:r>
              <a:rPr lang="cs-CZ" dirty="0" err="1"/>
              <a:t>těchto</a:t>
            </a:r>
            <a:r>
              <a:rPr lang="cs-CZ" dirty="0"/>
              <a:t> </a:t>
            </a:r>
            <a:r>
              <a:rPr lang="cs-CZ" dirty="0" err="1"/>
              <a:t>děti</a:t>
            </a:r>
            <a:r>
              <a:rPr lang="cs-CZ" dirty="0"/>
              <a:t>́. </a:t>
            </a:r>
          </a:p>
          <a:p>
            <a:r>
              <a:rPr lang="cs-CZ" dirty="0"/>
              <a:t>Přední a zadní mléko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2795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D9726B-B1FE-3843-8040-012B55203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64" y="53879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C00000"/>
                </a:solidFill>
              </a:rPr>
              <a:t>KOLOSTRUM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36E89A8-3540-0C41-BFF8-0C35C94EB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264" y="1121028"/>
            <a:ext cx="11427823" cy="5254822"/>
          </a:xfrm>
        </p:spPr>
        <p:txBody>
          <a:bodyPr>
            <a:normAutofit/>
          </a:bodyPr>
          <a:lstStyle/>
          <a:p>
            <a:r>
              <a:rPr lang="cs-CZ" dirty="0"/>
              <a:t>do 4. dne po porodu,</a:t>
            </a:r>
          </a:p>
          <a:p>
            <a:r>
              <a:rPr lang="cs-CZ" dirty="0" err="1"/>
              <a:t>Poměr</a:t>
            </a:r>
            <a:r>
              <a:rPr lang="cs-CZ" dirty="0"/>
              <a:t> laktalbuminu a kaseinu 90:10 </a:t>
            </a:r>
          </a:p>
          <a:p>
            <a:r>
              <a:rPr lang="cs-CZ" dirty="0"/>
              <a:t>významná </a:t>
            </a:r>
            <a:r>
              <a:rPr lang="cs-CZ" dirty="0" err="1"/>
              <a:t>imonologická</a:t>
            </a:r>
            <a:r>
              <a:rPr lang="cs-CZ" dirty="0"/>
              <a:t> funkce</a:t>
            </a:r>
          </a:p>
          <a:p>
            <a:r>
              <a:rPr lang="cs-CZ" dirty="0"/>
              <a:t>nižší energetický obsah (56kcal/100ml)</a:t>
            </a:r>
          </a:p>
          <a:p>
            <a:r>
              <a:rPr lang="cs-CZ" dirty="0"/>
              <a:t>Produkce v prvních hodinách po porodu</a:t>
            </a:r>
          </a:p>
          <a:p>
            <a:r>
              <a:rPr lang="cs-CZ" dirty="0"/>
              <a:t>obsahuje</a:t>
            </a:r>
            <a:r>
              <a:rPr lang="cs-CZ" i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i="1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imunoglobuliny</a:t>
            </a:r>
            <a:r>
              <a:rPr lang="cs-CZ" dirty="0"/>
              <a:t> ( 50% </a:t>
            </a:r>
            <a:r>
              <a:rPr lang="cs-CZ" dirty="0" err="1"/>
              <a:t>sIgA</a:t>
            </a:r>
            <a:r>
              <a:rPr lang="cs-CZ" dirty="0"/>
              <a:t>), složky </a:t>
            </a:r>
          </a:p>
          <a:p>
            <a:pPr marL="0" indent="0">
              <a:buNone/>
            </a:pPr>
            <a:r>
              <a:rPr lang="cs-CZ" i="1" u="sng" dirty="0">
                <a:solidFill>
                  <a:srgbClr val="C00000"/>
                </a:solidFill>
                <a:hlinkClick r:id="rId4" tooltip="Imunitní systé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buněčné</a:t>
            </a:r>
            <a:r>
              <a:rPr lang="cs-CZ" i="1" u="sng" dirty="0">
                <a:hlinkClick r:id="rId4" tooltip="Imunitní systé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i="1" u="sng" dirty="0">
                <a:solidFill>
                  <a:srgbClr val="C00000"/>
                </a:solidFill>
                <a:hlinkClick r:id="rId4" tooltip="Imunitní systé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imunity</a:t>
            </a:r>
            <a:r>
              <a:rPr lang="cs-CZ" i="1" dirty="0">
                <a:solidFill>
                  <a:srgbClr val="C00000"/>
                </a:solidFill>
              </a:rPr>
              <a:t> (lymfocyty, makrofágy, </a:t>
            </a:r>
            <a:r>
              <a:rPr lang="cs-CZ" i="1" dirty="0" err="1">
                <a:solidFill>
                  <a:srgbClr val="C00000"/>
                </a:solidFill>
              </a:rPr>
              <a:t>polymorfonukleáry</a:t>
            </a:r>
            <a:r>
              <a:rPr lang="cs-CZ" dirty="0"/>
              <a:t>),   </a:t>
            </a:r>
            <a:r>
              <a:rPr lang="cs-CZ" i="1" u="sng" dirty="0">
                <a:solidFill>
                  <a:srgbClr val="C00000"/>
                </a:solidFill>
              </a:rPr>
              <a:t>vitamíny</a:t>
            </a:r>
            <a:r>
              <a:rPr lang="cs-CZ" dirty="0"/>
              <a:t> (A, E, K), růstové faktory, </a:t>
            </a:r>
            <a:r>
              <a:rPr lang="cs-CZ" dirty="0" err="1"/>
              <a:t>cytokiny</a:t>
            </a:r>
            <a:endParaRPr lang="cs-CZ" dirty="0"/>
          </a:p>
          <a:p>
            <a:r>
              <a:rPr lang="cs-CZ" dirty="0"/>
              <a:t> u </a:t>
            </a:r>
            <a:r>
              <a:rPr lang="cs-CZ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novorozence</a:t>
            </a:r>
            <a:r>
              <a:rPr lang="cs-CZ" dirty="0"/>
              <a:t> – ledviny ještě nejsou schopny vyloučit nálož tekutiny, nízká produkce </a:t>
            </a:r>
            <a:r>
              <a:rPr lang="cs-CZ" i="1" dirty="0">
                <a:hlinkClick r:id="rId6" tooltip="Laktáz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laktázy</a:t>
            </a:r>
            <a:r>
              <a:rPr lang="cs-CZ" dirty="0"/>
              <a:t> ve střevě, </a:t>
            </a:r>
            <a:r>
              <a:rPr lang="cs-CZ" i="1" dirty="0">
                <a:hlinkClick r:id="rId7" tooltip="Vitamin 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vitamin A</a:t>
            </a:r>
            <a:r>
              <a:rPr lang="cs-CZ" i="1" dirty="0"/>
              <a:t> a </a:t>
            </a:r>
            <a:r>
              <a:rPr lang="cs-CZ" i="1" dirty="0">
                <a:hlinkClick r:id="rId8" tooltip="Vitamin 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</a:t>
            </a:r>
            <a:r>
              <a:rPr lang="cs-CZ" dirty="0"/>
              <a:t> chrání před oxidačním stresem, </a:t>
            </a:r>
            <a:r>
              <a:rPr lang="cs-CZ" i="1" dirty="0">
                <a:hlinkClick r:id="rId9" tooltip="Vitamin 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vitamin K</a:t>
            </a:r>
            <a:r>
              <a:rPr lang="cs-CZ" dirty="0"/>
              <a:t> snižuje riziko </a:t>
            </a:r>
            <a:r>
              <a:rPr lang="cs-CZ" i="1" dirty="0">
                <a:hlinkClick r:id="rId10" tooltip="Hemoragi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hemoragie</a:t>
            </a:r>
            <a:r>
              <a:rPr lang="cs-CZ" dirty="0"/>
              <a:t>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D1471F-F0FD-7F46-91E9-604E572282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0479" y="818821"/>
            <a:ext cx="4192657" cy="292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72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424B50-534D-9B4F-A196-B1A8DA95B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dirty="0">
                <a:solidFill>
                  <a:srgbClr val="C00000"/>
                </a:solidFill>
              </a:rPr>
              <a:t>PŘECHODNÉ (tranzitorní) MLÉKO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DF6014A-45AB-8B4E-B244-6CE386FAE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874" y="1253331"/>
            <a:ext cx="10515600" cy="4351338"/>
          </a:xfrm>
        </p:spPr>
        <p:txBody>
          <a:bodyPr/>
          <a:lstStyle/>
          <a:p>
            <a:r>
              <a:rPr lang="cs-CZ" dirty="0"/>
              <a:t> 5.-10. den života ( postupně se začíná tvořit již cca od 40. hod. po porodu)</a:t>
            </a:r>
          </a:p>
          <a:p>
            <a:r>
              <a:rPr lang="cs-CZ" dirty="0"/>
              <a:t>vyšší energetický obsah 60 kcal/100ml,</a:t>
            </a:r>
          </a:p>
          <a:p>
            <a:r>
              <a:rPr lang="cs-CZ" dirty="0"/>
              <a:t> vyšší obsah tuku a uhlovodanů,</a:t>
            </a:r>
          </a:p>
          <a:p>
            <a:r>
              <a:rPr lang="cs-CZ" dirty="0"/>
              <a:t> nižší obsah bílkovin.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9096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40A900-A98D-2C4B-B10A-57246E050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71" y="221434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C00000"/>
                </a:solidFill>
              </a:rPr>
              <a:t>ZRALÉ MATEŘSKÉ MLÉKO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C37B4A5-B8B9-D349-B7DA-C2E6C9BF9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377" y="1546997"/>
            <a:ext cx="10515600" cy="4351338"/>
          </a:xfrm>
        </p:spPr>
        <p:txBody>
          <a:bodyPr/>
          <a:lstStyle/>
          <a:p>
            <a:r>
              <a:rPr lang="cs-CZ" dirty="0"/>
              <a:t>Od 11. dne života</a:t>
            </a:r>
          </a:p>
          <a:p>
            <a:r>
              <a:rPr lang="cs-CZ" dirty="0"/>
              <a:t>Vyšší energetický obsah 68 kcal/100ml MM</a:t>
            </a:r>
          </a:p>
          <a:p>
            <a:r>
              <a:rPr lang="cs-CZ" dirty="0"/>
              <a:t>Vyšší obsah tuku</a:t>
            </a:r>
          </a:p>
          <a:p>
            <a:r>
              <a:rPr lang="cs-CZ" dirty="0"/>
              <a:t>Obsah uhlovodanů již podobný jako u mléka tranzitorního</a:t>
            </a:r>
          </a:p>
          <a:p>
            <a:r>
              <a:rPr lang="cs-CZ" dirty="0"/>
              <a:t>Nižší obsah bílkovin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C2DCA2D-B236-C844-AEE4-64E9AE38E67B}"/>
              </a:ext>
            </a:extLst>
          </p:cNvPr>
          <p:cNvSpPr txBox="1"/>
          <p:nvPr/>
        </p:nvSpPr>
        <p:spPr>
          <a:xfrm>
            <a:off x="6906638" y="6166890"/>
            <a:ext cx="12458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/>
              <a:t>zdroj: Pediatrie, MUNTAU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752D810-250D-7D41-ACE9-A08A06B88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77" y="4222070"/>
            <a:ext cx="7502671" cy="241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0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65DF53B-9466-BC42-A6DF-EC4F75494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11" y="210447"/>
            <a:ext cx="7378897" cy="557106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55CFB33-05DD-F84D-A7CC-8EB6C52BF754}"/>
              </a:ext>
            </a:extLst>
          </p:cNvPr>
          <p:cNvSpPr txBox="1"/>
          <p:nvPr/>
        </p:nvSpPr>
        <p:spPr>
          <a:xfrm>
            <a:off x="357976" y="5781514"/>
            <a:ext cx="110850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Těžká dystrofie u 8 měsíčního kojence krmeného pouze kravským mlékem</a:t>
            </a:r>
          </a:p>
          <a:p>
            <a:r>
              <a:rPr lang="cs-CZ" sz="1000" dirty="0"/>
              <a:t>Zdroj: Pediatrie, MUNTAU</a:t>
            </a:r>
          </a:p>
        </p:txBody>
      </p:sp>
    </p:spTree>
    <p:extLst>
      <p:ext uri="{BB962C8B-B14F-4D97-AF65-F5344CB8AC3E}">
        <p14:creationId xmlns:p14="http://schemas.microsoft.com/office/powerpoint/2010/main" val="2998253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2BC6C237-E0CF-D646-8DD6-7E54ACD5746E}"/>
              </a:ext>
            </a:extLst>
          </p:cNvPr>
          <p:cNvSpPr txBox="1"/>
          <p:nvPr/>
        </p:nvSpPr>
        <p:spPr>
          <a:xfrm>
            <a:off x="525294" y="466927"/>
            <a:ext cx="66062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solidFill>
                  <a:srgbClr val="C00000"/>
                </a:solidFill>
              </a:rPr>
              <a:t>ZRALÉ MATEŘSKÉ MLÉKO A </a:t>
            </a:r>
            <a:r>
              <a:rPr lang="cs-CZ" sz="3200" b="1" i="1" dirty="0">
                <a:solidFill>
                  <a:srgbClr val="C00000"/>
                </a:solidFill>
              </a:rPr>
              <a:t>BÍLKOVINY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D44B553-DD3F-4540-B5CC-4B7CEA7C793B}"/>
              </a:ext>
            </a:extLst>
          </p:cNvPr>
          <p:cNvSpPr txBox="1"/>
          <p:nvPr/>
        </p:nvSpPr>
        <p:spPr>
          <a:xfrm>
            <a:off x="0" y="1245140"/>
            <a:ext cx="2761566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- 7-10% kalorické hodnoty, ¼ obranné látky</a:t>
            </a:r>
          </a:p>
          <a:p>
            <a:r>
              <a:rPr lang="cs-CZ" sz="2800" dirty="0"/>
              <a:t>- Lidské mléko má nejméně bílkovin ze všech živočišných druhů </a:t>
            </a:r>
          </a:p>
          <a:p>
            <a:r>
              <a:rPr lang="cs-CZ" sz="2800" dirty="0"/>
              <a:t>- </a:t>
            </a:r>
            <a:r>
              <a:rPr lang="cs-CZ" sz="2800" b="1" dirty="0"/>
              <a:t>11,3–20,7 g/l</a:t>
            </a:r>
            <a:r>
              <a:rPr lang="cs-CZ" sz="2800" dirty="0"/>
              <a:t> MM</a:t>
            </a:r>
          </a:p>
          <a:p>
            <a:r>
              <a:rPr lang="cs-CZ" sz="2800" dirty="0"/>
              <a:t>- působením kyseliny –  vysráží se </a:t>
            </a:r>
            <a:r>
              <a:rPr lang="cs-CZ" sz="2800" i="1" dirty="0">
                <a:hlinkClick r:id="rId3" tooltip="Kasei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kasein</a:t>
            </a:r>
            <a:r>
              <a:rPr lang="cs-CZ" sz="2800" dirty="0"/>
              <a:t> a oddělí se žlutá tekutina bohatá</a:t>
            </a:r>
          </a:p>
          <a:p>
            <a:r>
              <a:rPr lang="cs-CZ" sz="2800" dirty="0"/>
              <a:t>   na bílkoviny (</a:t>
            </a:r>
            <a:r>
              <a:rPr lang="cs-CZ" sz="2800" i="1" u="sng" dirty="0"/>
              <a:t>syrovátka</a:t>
            </a:r>
            <a:r>
              <a:rPr lang="cs-CZ" sz="2800" dirty="0"/>
              <a:t>).</a:t>
            </a:r>
          </a:p>
          <a:p>
            <a:r>
              <a:rPr lang="cs-CZ" sz="2800" b="1" dirty="0"/>
              <a:t>    ! Poměr kaseinu a syrovátky</a:t>
            </a:r>
            <a:r>
              <a:rPr lang="cs-CZ" sz="2800" dirty="0"/>
              <a:t> je v KM 80:20, </a:t>
            </a:r>
            <a:r>
              <a:rPr lang="cs-CZ" sz="2800" b="1" dirty="0"/>
              <a:t>v MM </a:t>
            </a:r>
            <a:r>
              <a:rPr lang="cs-CZ" sz="2800" dirty="0"/>
              <a:t> </a:t>
            </a:r>
            <a:r>
              <a:rPr lang="cs-CZ" sz="2800" b="1" dirty="0"/>
              <a:t>20:80</a:t>
            </a:r>
            <a:r>
              <a:rPr lang="cs-CZ" sz="2800" dirty="0"/>
              <a:t>. </a:t>
            </a:r>
            <a:r>
              <a:rPr lang="cs-CZ" sz="2800" b="1" dirty="0"/>
              <a:t>!</a:t>
            </a:r>
          </a:p>
          <a:p>
            <a:r>
              <a:rPr lang="cs-CZ" sz="2800" dirty="0"/>
              <a:t>      syrovátka MM:   </a:t>
            </a:r>
            <a:r>
              <a:rPr lang="el-GR" sz="2800" i="1" u="sng" dirty="0"/>
              <a:t>α-</a:t>
            </a:r>
            <a:r>
              <a:rPr lang="cs-CZ" sz="2800" i="1" u="sng" dirty="0"/>
              <a:t>laktoglobulin, </a:t>
            </a:r>
            <a:r>
              <a:rPr lang="cs-CZ" sz="2800" i="1" u="sng" dirty="0" err="1"/>
              <a:t>laktoferin</a:t>
            </a:r>
            <a:r>
              <a:rPr lang="cs-CZ" sz="2800" i="1" u="sng" dirty="0"/>
              <a:t> a </a:t>
            </a:r>
            <a:r>
              <a:rPr lang="cs-CZ" sz="2800" i="1" u="sng" dirty="0">
                <a:hlinkClick r:id="rId4" tooltip="Ig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IgA</a:t>
            </a:r>
            <a:r>
              <a:rPr lang="cs-CZ" sz="2800" dirty="0"/>
              <a:t>, </a:t>
            </a:r>
          </a:p>
          <a:p>
            <a:r>
              <a:rPr lang="cs-CZ" sz="2800" dirty="0"/>
              <a:t>      syrovátka u KM:  </a:t>
            </a:r>
            <a:r>
              <a:rPr lang="el-GR" sz="2800" i="1" u="sng" dirty="0"/>
              <a:t>β-</a:t>
            </a:r>
            <a:r>
              <a:rPr lang="cs-CZ" sz="2800" i="1" u="sng" dirty="0"/>
              <a:t>laktoglobulin </a:t>
            </a:r>
            <a:r>
              <a:rPr lang="cs-CZ" sz="2800" dirty="0"/>
              <a:t>(hlavní  </a:t>
            </a:r>
            <a:r>
              <a:rPr lang="cs-CZ" sz="2800" dirty="0">
                <a:hlinkClick r:id="rId5" tooltip="Antige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antigenní</a:t>
            </a:r>
            <a:r>
              <a:rPr lang="cs-CZ" sz="2800" dirty="0"/>
              <a:t> složka).</a:t>
            </a:r>
          </a:p>
          <a:p>
            <a:r>
              <a:rPr lang="cs-CZ" sz="2800" dirty="0"/>
              <a:t>- vysoké koncentrace </a:t>
            </a:r>
            <a:r>
              <a:rPr lang="cs-CZ" sz="2800" i="1" u="sng" dirty="0"/>
              <a:t>volných AMK</a:t>
            </a:r>
            <a:r>
              <a:rPr lang="cs-CZ" sz="2800" dirty="0"/>
              <a:t> – důležitý poměr </a:t>
            </a:r>
            <a:r>
              <a:rPr lang="cs-CZ" sz="2800" dirty="0" err="1"/>
              <a:t>cystin:methionin</a:t>
            </a:r>
            <a:r>
              <a:rPr lang="cs-CZ" sz="2800" dirty="0"/>
              <a:t> → </a:t>
            </a:r>
          </a:p>
          <a:p>
            <a:r>
              <a:rPr lang="cs-CZ" sz="2800" dirty="0"/>
              <a:t>                                    2:1 (v živočišné říši je to unikátní – podobá se rostlinnému).</a:t>
            </a:r>
          </a:p>
          <a:p>
            <a:pPr lvl="1"/>
            <a:r>
              <a:rPr lang="cs-CZ" sz="2800" dirty="0"/>
              <a:t>			   Cystin je esenciální AMK pro plod a nezralé dítě.</a:t>
            </a:r>
          </a:p>
          <a:p>
            <a:r>
              <a:rPr lang="cs-CZ" sz="2800" dirty="0"/>
              <a:t>- vysoká koncentrace </a:t>
            </a:r>
            <a:r>
              <a:rPr lang="cs-CZ" sz="2800" i="1" u="sng" dirty="0">
                <a:hlinkClick r:id="rId6" tooltip="Tauri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taurinu</a:t>
            </a:r>
            <a:r>
              <a:rPr lang="cs-CZ" sz="2800" i="1" u="sng" dirty="0"/>
              <a:t> </a:t>
            </a:r>
            <a:r>
              <a:rPr lang="cs-CZ" sz="2800" dirty="0"/>
              <a:t>(</a:t>
            </a:r>
            <a:r>
              <a:rPr lang="cs-CZ" sz="2800" dirty="0" err="1"/>
              <a:t>neutransmiter</a:t>
            </a:r>
            <a:r>
              <a:rPr lang="cs-CZ" sz="2800" dirty="0"/>
              <a:t>, vstřebání tuků, </a:t>
            </a:r>
            <a:r>
              <a:rPr lang="cs-CZ" sz="2800" dirty="0" err="1"/>
              <a:t>semiesenciální</a:t>
            </a:r>
            <a:r>
              <a:rPr lang="cs-CZ" sz="2800" dirty="0"/>
              <a:t>).</a:t>
            </a:r>
          </a:p>
          <a:p>
            <a:br>
              <a:rPr lang="cs-CZ" sz="2800" b="1" dirty="0"/>
            </a:br>
            <a:endParaRPr lang="cs-CZ" sz="28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18391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009883-D2A8-AB47-8962-31917E6E0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solidFill>
                  <a:srgbClr val="C00000"/>
                </a:solidFill>
              </a:rPr>
              <a:t>ZRALÉ MM A </a:t>
            </a:r>
            <a:r>
              <a:rPr lang="cs-CZ" sz="3200" b="1" i="1" dirty="0">
                <a:solidFill>
                  <a:srgbClr val="C00000"/>
                </a:solidFill>
              </a:rPr>
              <a:t>TUKY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210EF5D-B594-9F44-831F-9247D32E7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549" y="1439693"/>
            <a:ext cx="10515600" cy="5053181"/>
          </a:xfrm>
        </p:spPr>
        <p:txBody>
          <a:bodyPr>
            <a:normAutofit fontScale="92500"/>
          </a:bodyPr>
          <a:lstStyle/>
          <a:p>
            <a:r>
              <a:rPr lang="cs-CZ" dirty="0"/>
              <a:t>Koncentrace je asi 40–45 g/l (v kolostru 20 g/l).</a:t>
            </a:r>
          </a:p>
          <a:p>
            <a:r>
              <a:rPr lang="cs-CZ" dirty="0"/>
              <a:t>nejvariabilnější složka.</a:t>
            </a:r>
          </a:p>
          <a:p>
            <a:r>
              <a:rPr lang="cs-CZ" dirty="0"/>
              <a:t>Spektrum FFA:  42 % nasycených, 57 % nenasycených.</a:t>
            </a:r>
          </a:p>
          <a:p>
            <a:r>
              <a:rPr lang="cs-CZ" dirty="0"/>
              <a:t>Významné </a:t>
            </a:r>
            <a:r>
              <a:rPr lang="cs-CZ" u="sng" dirty="0"/>
              <a:t>polynenasycené </a:t>
            </a:r>
            <a:r>
              <a:rPr lang="cs-CZ" i="1" u="sng" dirty="0"/>
              <a:t>MK</a:t>
            </a:r>
            <a:r>
              <a:rPr lang="cs-CZ" dirty="0"/>
              <a:t> – </a:t>
            </a:r>
            <a:r>
              <a:rPr lang="cs-CZ" dirty="0" err="1"/>
              <a:t>esenc</a:t>
            </a:r>
            <a:r>
              <a:rPr lang="cs-CZ" dirty="0"/>
              <a:t>. pro </a:t>
            </a:r>
            <a:r>
              <a:rPr lang="cs-CZ" i="1" dirty="0"/>
              <a:t>vývoj mozku a </a:t>
            </a:r>
            <a:r>
              <a:rPr lang="cs-CZ" i="1" dirty="0" err="1"/>
              <a:t>myelinizaci</a:t>
            </a:r>
            <a:r>
              <a:rPr lang="cs-CZ" i="1" dirty="0"/>
              <a:t>.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err="1"/>
              <a:t>Kys</a:t>
            </a:r>
            <a:r>
              <a:rPr lang="cs-CZ" dirty="0"/>
              <a:t>. arachidonová a linolová, kyselina </a:t>
            </a:r>
            <a:r>
              <a:rPr lang="cs-CZ" dirty="0" err="1"/>
              <a:t>linolenová</a:t>
            </a:r>
            <a:r>
              <a:rPr lang="cs-CZ" dirty="0"/>
              <a:t> a </a:t>
            </a:r>
            <a:r>
              <a:rPr lang="cs-CZ" dirty="0" err="1"/>
              <a:t>dokohexaenová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                  (v MM je jich asi 4 × ↑ než v KM)     	</a:t>
            </a:r>
          </a:p>
          <a:p>
            <a:r>
              <a:rPr lang="cs-CZ" dirty="0"/>
              <a:t>35–50 % denní energetické potřeby.</a:t>
            </a:r>
          </a:p>
          <a:p>
            <a:r>
              <a:rPr lang="cs-CZ" dirty="0"/>
              <a:t>Lidé a gorily jsou jediní savci, kteří mají v mléce též </a:t>
            </a:r>
            <a:r>
              <a:rPr lang="cs-CZ" dirty="0">
                <a:hlinkClick r:id="rId3" tooltip="Lipáz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lipázu</a:t>
            </a:r>
            <a:r>
              <a:rPr lang="cs-CZ" dirty="0"/>
              <a:t> (mají tedy </a:t>
            </a:r>
            <a:r>
              <a:rPr lang="cs-CZ" dirty="0">
                <a:hlinkClick r:id="rId4" tooltip="Enzy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enzym</a:t>
            </a:r>
            <a:r>
              <a:rPr lang="cs-CZ" dirty="0"/>
              <a:t> i substrát), protože sekrece </a:t>
            </a:r>
            <a:r>
              <a:rPr lang="cs-CZ" dirty="0">
                <a:hlinkClick r:id="rId3" tooltip="Lipáz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pankreatické lipázy</a:t>
            </a:r>
            <a:r>
              <a:rPr lang="cs-CZ" dirty="0"/>
              <a:t> není ještě dostatečná.</a:t>
            </a:r>
          </a:p>
          <a:p>
            <a:r>
              <a:rPr lang="cs-CZ" dirty="0"/>
              <a:t>Vysoký obsah </a:t>
            </a:r>
            <a:r>
              <a:rPr lang="cs-CZ" dirty="0">
                <a:hlinkClick r:id="rId5" tooltip="Cholestero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cholesterolu</a:t>
            </a:r>
            <a:r>
              <a:rPr lang="cs-CZ" dirty="0"/>
              <a:t>  (až 160 mg/l, prevence </a:t>
            </a:r>
            <a:r>
              <a:rPr lang="cs-CZ" dirty="0" err="1"/>
              <a:t>aterosklézy</a:t>
            </a:r>
            <a:r>
              <a:rPr lang="cs-CZ" dirty="0"/>
              <a:t> a KV on.)</a:t>
            </a:r>
          </a:p>
        </p:txBody>
      </p:sp>
    </p:spTree>
    <p:extLst>
      <p:ext uri="{BB962C8B-B14F-4D97-AF65-F5344CB8AC3E}">
        <p14:creationId xmlns:p14="http://schemas.microsoft.com/office/powerpoint/2010/main" val="29185662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EB5ED8-B7B2-5B4B-A07B-673202C0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578" y="658315"/>
            <a:ext cx="10515600" cy="340268"/>
          </a:xfrm>
        </p:spPr>
        <p:txBody>
          <a:bodyPr>
            <a:normAutofit fontScale="90000"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>ZRALÉ MATEŘSKÉ MLÉKO A </a:t>
            </a:r>
            <a:r>
              <a:rPr lang="cs-CZ" sz="3600" b="1" i="1" dirty="0">
                <a:solidFill>
                  <a:srgbClr val="C00000"/>
                </a:solidFill>
              </a:rPr>
              <a:t>SACHARIDY</a:t>
            </a:r>
            <a:br>
              <a:rPr lang="cs-CZ" b="1" i="1" dirty="0">
                <a:solidFill>
                  <a:srgbClr val="C00000"/>
                </a:solidFill>
              </a:rPr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B3FB431-7433-BE46-AA82-CC2D573DC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464" y="828449"/>
            <a:ext cx="11120336" cy="5527612"/>
          </a:xfrm>
        </p:spPr>
        <p:txBody>
          <a:bodyPr>
            <a:normAutofit fontScale="25000" lnSpcReduction="20000"/>
          </a:bodyPr>
          <a:lstStyle/>
          <a:p>
            <a:r>
              <a:rPr lang="cs-CZ" sz="9600" dirty="0">
                <a:hlinkClick r:id="rId3" tooltip="Laktóz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asi 7g/ 100ml, 40% kalorického příjmu</a:t>
            </a:r>
          </a:p>
          <a:p>
            <a:r>
              <a:rPr lang="cs-CZ" sz="9600" i="1" dirty="0">
                <a:solidFill>
                  <a:srgbClr val="C00000"/>
                </a:solidFill>
                <a:hlinkClick r:id="rId3" tooltip="Laktóz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Laktóza</a:t>
            </a:r>
            <a:r>
              <a:rPr lang="cs-CZ" sz="9600" i="1" dirty="0">
                <a:solidFill>
                  <a:srgbClr val="C00000"/>
                </a:solidFill>
              </a:rPr>
              <a:t> </a:t>
            </a:r>
            <a:r>
              <a:rPr lang="cs-CZ" sz="9600" i="1" dirty="0"/>
              <a:t>– </a:t>
            </a:r>
            <a:r>
              <a:rPr lang="cs-CZ" sz="9600" dirty="0"/>
              <a:t>zákl. sacharid MM (</a:t>
            </a:r>
            <a:r>
              <a:rPr lang="cs-CZ" sz="9600" dirty="0" err="1"/>
              <a:t>glc</a:t>
            </a:r>
            <a:r>
              <a:rPr lang="cs-CZ" sz="9600" dirty="0"/>
              <a:t> + </a:t>
            </a:r>
            <a:r>
              <a:rPr lang="cs-CZ" sz="9600" dirty="0" err="1"/>
              <a:t>gal</a:t>
            </a:r>
            <a:r>
              <a:rPr lang="cs-CZ" sz="9600" dirty="0"/>
              <a:t>)</a:t>
            </a:r>
          </a:p>
          <a:p>
            <a:pPr lvl="1"/>
            <a:r>
              <a:rPr lang="cs-CZ" sz="9200" i="1" u="sng" dirty="0">
                <a:solidFill>
                  <a:srgbClr val="C00000"/>
                </a:solidFill>
              </a:rPr>
              <a:t>Galaktóza </a:t>
            </a:r>
          </a:p>
          <a:p>
            <a:pPr marL="0" indent="0">
              <a:buNone/>
            </a:pPr>
            <a:r>
              <a:rPr lang="cs-CZ" sz="9600" dirty="0"/>
              <a:t>          –  syntéza </a:t>
            </a:r>
            <a:r>
              <a:rPr lang="cs-CZ" sz="9600" dirty="0" err="1"/>
              <a:t>galaktolipidů</a:t>
            </a:r>
            <a:r>
              <a:rPr lang="cs-CZ" sz="9600" dirty="0"/>
              <a:t> při tvorbě </a:t>
            </a:r>
            <a:r>
              <a:rPr lang="cs-CZ" sz="9600" dirty="0">
                <a:hlinkClick r:id="rId4" tooltip="CN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CNS</a:t>
            </a:r>
            <a:r>
              <a:rPr lang="cs-CZ" sz="9600" dirty="0"/>
              <a:t>.</a:t>
            </a:r>
          </a:p>
          <a:p>
            <a:pPr marL="457200" lvl="1" indent="0">
              <a:buNone/>
            </a:pPr>
            <a:r>
              <a:rPr lang="cs-CZ" sz="9600" dirty="0"/>
              <a:t>    - Zlepšuje vstřebávání Ca a </a:t>
            </a:r>
            <a:r>
              <a:rPr lang="cs-CZ" sz="9600" dirty="0">
                <a:hlinkClick r:id="rId5" tooltip="Želez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</a:t>
            </a:r>
            <a:r>
              <a:rPr lang="cs-CZ" sz="9600" dirty="0"/>
              <a:t>, podporuje růst </a:t>
            </a:r>
            <a:r>
              <a:rPr lang="cs-CZ" sz="9600" i="1" dirty="0">
                <a:hlinkClick r:id="rId6" tooltip="Lactobacillus bifidus (stránka neexistuje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Lactobacillus bifidus</a:t>
            </a:r>
            <a:r>
              <a:rPr lang="cs-CZ" sz="9600" dirty="0"/>
              <a:t> (vytváří ve střevě kyselé  prostředí a brání růstu  bakterií).</a:t>
            </a:r>
          </a:p>
          <a:p>
            <a:pPr marL="457200" lvl="1" indent="0">
              <a:buNone/>
            </a:pPr>
            <a:r>
              <a:rPr lang="cs-CZ" sz="9600" dirty="0"/>
              <a:t>   → Kojenci živení modifikovaných kravský mlékem jsou kolonizovaní koliformní      mikroflórou, pH stolice mají vyšší než kojení.</a:t>
            </a:r>
          </a:p>
          <a:p>
            <a:pPr lvl="1"/>
            <a:endParaRPr lang="cs-CZ" sz="9600" dirty="0"/>
          </a:p>
          <a:p>
            <a:r>
              <a:rPr lang="cs-CZ" sz="9600" i="1" dirty="0">
                <a:solidFill>
                  <a:srgbClr val="C00000"/>
                </a:solidFill>
                <a:hlinkClick r:id="rId7" tooltip="Oligosacharidy (stránka neexistuje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Oligosacharidy</a:t>
            </a:r>
            <a:r>
              <a:rPr lang="cs-CZ" sz="9600" dirty="0"/>
              <a:t>  </a:t>
            </a:r>
          </a:p>
          <a:p>
            <a:pPr lvl="1"/>
            <a:r>
              <a:rPr lang="cs-CZ" sz="9600" dirty="0"/>
              <a:t>mají význam při udržování složení ekosystému střeva, metabolický substrát pro růst bakterií</a:t>
            </a:r>
          </a:p>
          <a:p>
            <a:pPr lvl="1"/>
            <a:r>
              <a:rPr lang="cs-CZ" sz="9600" dirty="0"/>
              <a:t>Charakter falešných receptorů a brání adherenci </a:t>
            </a:r>
            <a:r>
              <a:rPr lang="cs-CZ" sz="9600" dirty="0" err="1"/>
              <a:t>kolifomních</a:t>
            </a:r>
            <a:r>
              <a:rPr lang="cs-CZ" sz="9600" dirty="0"/>
              <a:t> bakterií na střevní epitel.</a:t>
            </a:r>
          </a:p>
          <a:p>
            <a:pPr lvl="1"/>
            <a:r>
              <a:rPr lang="cs-CZ" sz="9600" b="1" i="1" dirty="0"/>
              <a:t>Bifidus faktor</a:t>
            </a:r>
          </a:p>
          <a:p>
            <a:pPr marL="457200" lvl="1" indent="0">
              <a:buNone/>
            </a:pPr>
            <a:endParaRPr lang="cs-CZ" sz="9600" i="1" dirty="0">
              <a:solidFill>
                <a:srgbClr val="C00000"/>
              </a:solidFill>
              <a:hlinkClick r:id="rId3" tooltip="Laktóza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cs-CZ" sz="9600" i="1" dirty="0">
                <a:solidFill>
                  <a:srgbClr val="C00000"/>
                </a:solidFill>
                <a:hlinkClick r:id="rId3" tooltip="Laktóz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Fruktóza</a:t>
            </a:r>
          </a:p>
          <a:p>
            <a:pPr marL="457200" lvl="1" indent="0">
              <a:buNone/>
            </a:pPr>
            <a:endParaRPr lang="cs-CZ" sz="6000" dirty="0"/>
          </a:p>
          <a:p>
            <a:pPr marL="0" indent="0">
              <a:buNone/>
            </a:pPr>
            <a:br>
              <a:rPr lang="cs-CZ" sz="6000" b="1" dirty="0"/>
            </a:br>
            <a:endParaRPr lang="cs-CZ" sz="60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9628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705B66-FA2A-6B44-806A-4753FA303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98" y="126782"/>
            <a:ext cx="5276702" cy="1325563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OLIGOSACHARIDY MM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>
                <a:extLst>
                  <a:ext uri="{FF2B5EF4-FFF2-40B4-BE49-F238E27FC236}">
                    <a16:creationId xmlns:a16="http://schemas.microsoft.com/office/drawing/2014/main" id="{E1E7E808-65B7-884B-925E-D59CD2941D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2898" y="1452345"/>
                <a:ext cx="5133044" cy="4351338"/>
              </a:xfrm>
            </p:spPr>
            <p:txBody>
              <a:bodyPr>
                <a:normAutofit/>
              </a:bodyPr>
              <a:lstStyle/>
              <a:p>
                <a:r>
                  <a:rPr lang="cs-CZ" sz="2000" dirty="0"/>
                  <a:t>přes 200 </a:t>
                </a:r>
                <a:r>
                  <a:rPr lang="cs-CZ" sz="2000" dirty="0" err="1"/>
                  <a:t>různých</a:t>
                </a:r>
                <a:r>
                  <a:rPr lang="cs-CZ" sz="2000" dirty="0"/>
                  <a:t> struktur oligosacharidů </a:t>
                </a:r>
              </a:p>
              <a:p>
                <a:r>
                  <a:rPr lang="cs-CZ" sz="2000" dirty="0"/>
                  <a:t>skupina </a:t>
                </a:r>
                <a:r>
                  <a:rPr lang="cs-CZ" sz="2000" dirty="0" err="1"/>
                  <a:t>složitých</a:t>
                </a:r>
                <a:r>
                  <a:rPr lang="cs-CZ" sz="2000" dirty="0"/>
                  <a:t> glykanů,  </a:t>
                </a:r>
                <a:r>
                  <a:rPr lang="cs-CZ" sz="2000" dirty="0" err="1"/>
                  <a:t>odolne</a:t>
                </a:r>
                <a:r>
                  <a:rPr lang="cs-CZ" sz="2000" dirty="0"/>
                  <a:t>́ </a:t>
                </a:r>
                <a:r>
                  <a:rPr lang="cs-CZ" sz="2000" dirty="0" err="1"/>
                  <a:t>vůči</a:t>
                </a:r>
                <a:r>
                  <a:rPr lang="cs-CZ" sz="2000" dirty="0"/>
                  <a:t> </a:t>
                </a:r>
                <a:r>
                  <a:rPr lang="cs-CZ" sz="2000" dirty="0" err="1"/>
                  <a:t>gastrointestinálnímu</a:t>
                </a:r>
                <a:r>
                  <a:rPr lang="cs-CZ" sz="2000" dirty="0"/>
                  <a:t> </a:t>
                </a:r>
                <a:r>
                  <a:rPr lang="cs-CZ" sz="2000" dirty="0" err="1"/>
                  <a:t>tráveni</a:t>
                </a:r>
                <a:r>
                  <a:rPr lang="cs-CZ" sz="2000" dirty="0"/>
                  <a:t>́, </a:t>
                </a:r>
                <a:r>
                  <a:rPr lang="cs-CZ" sz="2000" dirty="0" err="1"/>
                  <a:t>přecházejí</a:t>
                </a:r>
                <a:r>
                  <a:rPr lang="cs-CZ" sz="2000" dirty="0"/>
                  <a:t> do </a:t>
                </a:r>
                <a:r>
                  <a:rPr lang="cs-CZ" sz="2000" dirty="0" err="1"/>
                  <a:t>tlustého</a:t>
                </a:r>
                <a:r>
                  <a:rPr lang="cs-CZ" sz="2000" dirty="0"/>
                  <a:t> </a:t>
                </a:r>
                <a:r>
                  <a:rPr lang="cs-CZ" sz="2000" dirty="0" err="1"/>
                  <a:t>střeva</a:t>
                </a:r>
                <a:r>
                  <a:rPr lang="cs-CZ" sz="2000" dirty="0"/>
                  <a:t> </a:t>
                </a:r>
                <a14:m>
                  <m:oMath xmlns:m="http://schemas.openxmlformats.org/officeDocument/2006/math">
                    <m:r>
                      <a:rPr lang="cs-CZ" sz="2000" b="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cs-CZ" sz="2000" b="0" dirty="0"/>
                  <a:t> probiotický efekt</a:t>
                </a:r>
              </a:p>
              <a:p>
                <a:r>
                  <a:rPr lang="cs-CZ" sz="2000" dirty="0" err="1"/>
                  <a:t>antiadhezivni</a:t>
                </a:r>
                <a:r>
                  <a:rPr lang="cs-CZ" sz="2000" dirty="0"/>
                  <a:t>́ </a:t>
                </a:r>
                <a:r>
                  <a:rPr lang="cs-CZ" sz="2000" dirty="0" err="1"/>
                  <a:t>antimikrobiálni</a:t>
                </a:r>
                <a:r>
                  <a:rPr lang="cs-CZ" sz="2000" dirty="0"/>
                  <a:t>́ </a:t>
                </a:r>
                <a:r>
                  <a:rPr lang="cs-CZ" sz="2000" dirty="0" err="1"/>
                  <a:t>látky</a:t>
                </a:r>
                <a:r>
                  <a:rPr lang="cs-CZ" sz="2000" dirty="0"/>
                  <a:t>, </a:t>
                </a:r>
                <a:r>
                  <a:rPr lang="cs-CZ" sz="2000" dirty="0" err="1"/>
                  <a:t>zabraňuji</a:t>
                </a:r>
                <a:r>
                  <a:rPr lang="cs-CZ" sz="2000" dirty="0"/>
                  <a:t>́ </a:t>
                </a:r>
                <a:r>
                  <a:rPr lang="cs-CZ" sz="2000" dirty="0" err="1"/>
                  <a:t>patogenům</a:t>
                </a:r>
                <a:r>
                  <a:rPr lang="cs-CZ" sz="2000" dirty="0"/>
                  <a:t> uchytit se na povrch sliznice a </a:t>
                </a:r>
                <a:r>
                  <a:rPr lang="cs-CZ" sz="2000" dirty="0" err="1"/>
                  <a:t>snižujítak</a:t>
                </a:r>
                <a:r>
                  <a:rPr lang="cs-CZ" sz="2000" dirty="0"/>
                  <a:t> riziko infekcí. </a:t>
                </a:r>
              </a:p>
              <a:p>
                <a:r>
                  <a:rPr lang="cs-CZ" sz="2000" dirty="0"/>
                  <a:t>Modulace </a:t>
                </a:r>
                <a:r>
                  <a:rPr lang="cs-CZ" sz="2000" dirty="0" err="1"/>
                  <a:t>epiteliální</a:t>
                </a:r>
                <a:r>
                  <a:rPr lang="cs-CZ" sz="2000" dirty="0"/>
                  <a:t> a </a:t>
                </a:r>
                <a:r>
                  <a:rPr lang="cs-CZ" sz="2000" dirty="0" err="1"/>
                  <a:t>buněčné</a:t>
                </a:r>
                <a:r>
                  <a:rPr lang="cs-CZ" sz="2000" dirty="0"/>
                  <a:t> </a:t>
                </a:r>
                <a:r>
                  <a:rPr lang="cs-CZ" sz="2000" dirty="0" err="1"/>
                  <a:t>imunitni</a:t>
                </a:r>
                <a:r>
                  <a:rPr lang="cs-CZ" sz="2000" dirty="0"/>
                  <a:t>́ </a:t>
                </a:r>
                <a:r>
                  <a:rPr lang="cs-CZ" sz="2000" dirty="0" err="1"/>
                  <a:t>odpovědi</a:t>
                </a:r>
                <a:r>
                  <a:rPr lang="cs-CZ" sz="2000" dirty="0"/>
                  <a:t>  </a:t>
                </a:r>
              </a:p>
              <a:p>
                <a:r>
                  <a:rPr lang="cs-CZ" sz="2000" dirty="0"/>
                  <a:t>k. sialová – rozvoj CNS (množství ovlivněno geneticky i výživou) – </a:t>
                </a:r>
                <a:r>
                  <a:rPr lang="cs-CZ" sz="2000" dirty="0" err="1"/>
                  <a:t>sialyzace</a:t>
                </a:r>
                <a:r>
                  <a:rPr lang="cs-CZ" sz="2000" dirty="0"/>
                  <a:t> </a:t>
                </a:r>
                <a:r>
                  <a:rPr lang="cs-CZ" sz="2000" dirty="0" err="1"/>
                  <a:t>mozk</a:t>
                </a:r>
                <a:r>
                  <a:rPr lang="cs-CZ" sz="2000" dirty="0"/>
                  <a:t>. gangliosidů, glykoproteinů….</a:t>
                </a:r>
              </a:p>
              <a:p>
                <a:endParaRPr lang="cs-CZ" sz="2000" dirty="0"/>
              </a:p>
            </p:txBody>
          </p:sp>
        </mc:Choice>
        <mc:Fallback xmlns="">
          <p:sp>
            <p:nvSpPr>
              <p:cNvPr id="3" name="Zástupný symbol pro obsah 2">
                <a:extLst>
                  <a:ext uri="{FF2B5EF4-FFF2-40B4-BE49-F238E27FC236}">
                    <a16:creationId xmlns:a16="http://schemas.microsoft.com/office/drawing/2014/main" id="{E1E7E808-65B7-884B-925E-D59CD2941D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2898" y="1452345"/>
                <a:ext cx="5133044" cy="4351338"/>
              </a:xfrm>
              <a:blipFill>
                <a:blip r:embed="rId3"/>
                <a:stretch>
                  <a:fillRect l="-988" t="-145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ázek 3">
            <a:extLst>
              <a:ext uri="{FF2B5EF4-FFF2-40B4-BE49-F238E27FC236}">
                <a16:creationId xmlns:a16="http://schemas.microsoft.com/office/drawing/2014/main" id="{94771557-712E-114A-8DA6-650D949AD0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5" r="8030" b="3"/>
          <a:stretch/>
        </p:blipFill>
        <p:spPr>
          <a:xfrm>
            <a:off x="5545942" y="1060430"/>
            <a:ext cx="6233160" cy="42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069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25BB1F-9D7F-C549-911E-D92B7F740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132" y="216988"/>
            <a:ext cx="10515600" cy="928098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C00000"/>
                </a:solidFill>
              </a:rPr>
              <a:t>ZRALÉ MATEŘSKÉ MLÉKO A </a:t>
            </a:r>
            <a:r>
              <a:rPr lang="cs-CZ" sz="3200" b="1" i="1" dirty="0">
                <a:solidFill>
                  <a:srgbClr val="C00000"/>
                </a:solidFill>
              </a:rPr>
              <a:t>VITAMÍNY</a:t>
            </a: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811CF8D-1FD0-7A40-B78A-5D4A01FC3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60" y="1253331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vitamin A</a:t>
            </a:r>
            <a:r>
              <a:rPr lang="cs-CZ" dirty="0"/>
              <a:t> –  množství podstatně vyšší v MM než v KM,  v 2x větší koncentraci v kolostru.</a:t>
            </a:r>
          </a:p>
          <a:p>
            <a:r>
              <a:rPr lang="cs-CZ" dirty="0">
                <a:solidFill>
                  <a:srgbClr val="C00000"/>
                </a:solidFill>
                <a:hlinkClick r:id="rId4" tooltip="Vitamin 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vitamin K</a:t>
            </a:r>
            <a:r>
              <a:rPr lang="cs-CZ" dirty="0">
                <a:solidFill>
                  <a:srgbClr val="C00000"/>
                </a:solidFill>
              </a:rPr>
              <a:t> </a:t>
            </a:r>
            <a:r>
              <a:rPr lang="cs-CZ" dirty="0"/>
              <a:t>– obsah vysoký v kolostru, po dvou týdnech ho začínají tvořit bakterie ve střevě. Po narození dostane každý donošený novorozenec 1 mg </a:t>
            </a:r>
            <a:r>
              <a:rPr lang="cs-CZ" dirty="0" err="1"/>
              <a:t>i.m</a:t>
            </a:r>
            <a:r>
              <a:rPr lang="cs-CZ" dirty="0"/>
              <a:t>. vitaminu K k prevenci </a:t>
            </a:r>
            <a:r>
              <a:rPr lang="cs-CZ" dirty="0">
                <a:hlinkClick r:id="rId5" tooltip="Hemoragická nemoc novorozenc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krvácení z nedostatku vitaminu K</a:t>
            </a:r>
            <a:r>
              <a:rPr lang="cs-CZ" dirty="0"/>
              <a:t>. </a:t>
            </a:r>
          </a:p>
          <a:p>
            <a:r>
              <a:rPr lang="cs-CZ" dirty="0">
                <a:solidFill>
                  <a:srgbClr val="C00000"/>
                </a:solidFill>
                <a:hlinkClick r:id="rId6" tooltip="Vitamin 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vitamin D</a:t>
            </a:r>
            <a:r>
              <a:rPr lang="cs-CZ" dirty="0"/>
              <a:t> – jeho obsah je v mateřském mléce nízký. Dětem kojeným i dětem živeným kojeneckou formulí se od 2. týdne života preventivně podává  vit. D (cholekalciferol) </a:t>
            </a:r>
          </a:p>
          <a:p>
            <a:r>
              <a:rPr lang="cs-CZ" dirty="0"/>
              <a:t>obsah </a:t>
            </a:r>
            <a:r>
              <a:rPr lang="cs-CZ" dirty="0">
                <a:solidFill>
                  <a:srgbClr val="C00000"/>
                </a:solidFill>
                <a:hlinkClick r:id="rId7" tooltip="Vitaminy rozpustné ve vodě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vitaminů rozpustných ve vodě</a:t>
            </a:r>
            <a:r>
              <a:rPr lang="cs-CZ" dirty="0"/>
              <a:t> kolísá dle příjmu matkou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9672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EAC9466-FEBC-2B4A-8C1D-B21F3BCAD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53012"/>
            <a:ext cx="11697714" cy="576840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b="1" dirty="0"/>
              <a:t>r. 1867 </a:t>
            </a:r>
            <a:r>
              <a:rPr lang="cs-CZ" dirty="0" err="1"/>
              <a:t>Henri</a:t>
            </a:r>
            <a:r>
              <a:rPr lang="cs-CZ" dirty="0"/>
              <a:t> Nestlé – první umělá sušená mléčná výživa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/>
              <a:t>    </a:t>
            </a:r>
            <a:r>
              <a:rPr lang="cs-CZ" dirty="0" err="1"/>
              <a:t>zvyšuje</a:t>
            </a:r>
            <a:r>
              <a:rPr lang="cs-CZ" dirty="0"/>
              <a:t> se tlak </a:t>
            </a:r>
            <a:r>
              <a:rPr lang="cs-CZ" dirty="0" err="1"/>
              <a:t>komerčního</a:t>
            </a:r>
            <a:r>
              <a:rPr lang="cs-CZ" dirty="0"/>
              <a:t> trhu ze strany </a:t>
            </a:r>
            <a:r>
              <a:rPr lang="cs-CZ" dirty="0" err="1"/>
              <a:t>výrobcu</a:t>
            </a:r>
            <a:r>
              <a:rPr lang="cs-CZ" dirty="0"/>
              <a:t>̊ </a:t>
            </a:r>
            <a:r>
              <a:rPr lang="cs-CZ" dirty="0" err="1"/>
              <a:t>náhrad</a:t>
            </a:r>
            <a:r>
              <a:rPr lang="cs-CZ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/>
              <a:t>    </a:t>
            </a:r>
            <a:r>
              <a:rPr lang="cs-CZ" dirty="0" err="1"/>
              <a:t>mateřského</a:t>
            </a:r>
            <a:r>
              <a:rPr lang="cs-CZ" dirty="0"/>
              <a:t> </a:t>
            </a:r>
            <a:r>
              <a:rPr lang="cs-CZ" dirty="0" err="1"/>
              <a:t>mléka</a:t>
            </a:r>
            <a:r>
              <a:rPr lang="cs-CZ" dirty="0"/>
              <a:t>, agresivní propagace</a:t>
            </a:r>
          </a:p>
          <a:p>
            <a:pPr>
              <a:spcBef>
                <a:spcPts val="0"/>
              </a:spcBef>
            </a:pPr>
            <a:endParaRPr lang="cs-CZ" dirty="0"/>
          </a:p>
          <a:p>
            <a:pPr>
              <a:spcBef>
                <a:spcPts val="0"/>
              </a:spcBef>
            </a:pPr>
            <a:r>
              <a:rPr lang="cs-CZ" dirty="0"/>
              <a:t> </a:t>
            </a:r>
            <a:r>
              <a:rPr lang="cs-CZ" b="1" dirty="0"/>
              <a:t>zač. 20. století </a:t>
            </a:r>
            <a:r>
              <a:rPr lang="cs-CZ" dirty="0"/>
              <a:t>– propagace kojení vídeňským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dirty="0"/>
              <a:t>    ministerstvem vnitra, nedostatek kvalitních potravin,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dirty="0"/>
              <a:t>    úmrtnost kojených dětí 7x nižší</a:t>
            </a:r>
          </a:p>
          <a:p>
            <a:pPr>
              <a:spcBef>
                <a:spcPts val="0"/>
              </a:spcBef>
            </a:pPr>
            <a:endParaRPr lang="cs-CZ" dirty="0"/>
          </a:p>
          <a:p>
            <a:pPr>
              <a:spcBef>
                <a:spcPts val="0"/>
              </a:spcBef>
            </a:pPr>
            <a:r>
              <a:rPr lang="cs-CZ" dirty="0"/>
              <a:t>od </a:t>
            </a:r>
            <a:r>
              <a:rPr lang="cs-CZ" b="1" dirty="0"/>
              <a:t>r. 1987 </a:t>
            </a:r>
            <a:r>
              <a:rPr lang="cs-CZ" dirty="0"/>
              <a:t>není v ČR dovoleno na doporučení WHO,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dirty="0"/>
              <a:t>   aby dítě kojila cizí žena, </a:t>
            </a:r>
            <a:r>
              <a:rPr lang="cs-CZ" dirty="0" err="1"/>
              <a:t>zakládany</a:t>
            </a:r>
            <a:r>
              <a:rPr lang="cs-CZ" dirty="0"/>
              <a:t> banky MM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EA61AD9-0012-0C4E-837B-70CE7B01BF49}"/>
              </a:ext>
            </a:extLst>
          </p:cNvPr>
          <p:cNvSpPr txBox="1"/>
          <p:nvPr/>
        </p:nvSpPr>
        <p:spPr>
          <a:xfrm>
            <a:off x="405827" y="-214313"/>
            <a:ext cx="7168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>
                <a:solidFill>
                  <a:srgbClr val="C00000"/>
                </a:solidFill>
              </a:rPr>
              <a:t>….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9E5F51A-CFC7-3541-9867-771BB8BF4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1792" y="170407"/>
            <a:ext cx="2774381" cy="39211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B9D10D2-23F5-8C45-9BAF-42445EA93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379" y="4506187"/>
            <a:ext cx="4237037" cy="224232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763376D-85A9-414D-8AE0-C9A835814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2652" y="4198816"/>
            <a:ext cx="2717905" cy="271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3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E72D0A-016C-C54E-842F-A45ED86B1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131" y="75220"/>
            <a:ext cx="10515600" cy="982872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C00000"/>
                </a:solidFill>
              </a:rPr>
              <a:t>ZRALÉ MM A </a:t>
            </a:r>
            <a:r>
              <a:rPr lang="cs-CZ" sz="3200" b="1" i="1" dirty="0">
                <a:solidFill>
                  <a:srgbClr val="C00000"/>
                </a:solidFill>
              </a:rPr>
              <a:t>MINERÁLNÍ LÁTKY </a:t>
            </a:r>
            <a:r>
              <a:rPr lang="cs-CZ" sz="3200" dirty="0">
                <a:solidFill>
                  <a:srgbClr val="C00000"/>
                </a:solidFill>
              </a:rPr>
              <a:t>A </a:t>
            </a:r>
            <a:r>
              <a:rPr lang="cs-CZ" sz="3200" b="1" i="1" dirty="0">
                <a:solidFill>
                  <a:srgbClr val="C00000"/>
                </a:solidFill>
              </a:rPr>
              <a:t>STOPOVÉ PRVKY</a:t>
            </a: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A2FE7FC-2B31-8D4C-BB12-C3B2E7B0F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417" y="698137"/>
            <a:ext cx="10515600" cy="595666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sz="9600" dirty="0">
                <a:solidFill>
                  <a:srgbClr val="C00000"/>
                </a:solidFill>
                <a:hlinkClick r:id="rId3" tooltip="Kalciu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Kalcium</a:t>
            </a:r>
            <a:r>
              <a:rPr lang="cs-CZ" sz="9600" dirty="0">
                <a:solidFill>
                  <a:srgbClr val="C00000"/>
                </a:solidFill>
              </a:rPr>
              <a:t> </a:t>
            </a:r>
            <a:r>
              <a:rPr lang="cs-CZ" sz="9600" dirty="0"/>
              <a:t>se lépe vstřebává z MM (lepší poměr k fosforu – 2:1).</a:t>
            </a:r>
          </a:p>
          <a:p>
            <a:pPr lvl="1"/>
            <a:r>
              <a:rPr lang="cs-CZ" sz="9600" dirty="0"/>
              <a:t>Vysoká koncentrace fosfátů v kravském mléce vede k jejich preferenční resorpci a ke sklonům k </a:t>
            </a:r>
            <a:r>
              <a:rPr lang="cs-CZ" sz="9600" dirty="0">
                <a:hlinkClick r:id="rId4" tooltip="Kalciu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hypokalcémii</a:t>
            </a:r>
            <a:r>
              <a:rPr lang="cs-CZ" sz="9600" dirty="0"/>
              <a:t>.</a:t>
            </a:r>
          </a:p>
          <a:p>
            <a:pPr lvl="1"/>
            <a:r>
              <a:rPr lang="cs-CZ" sz="9600" dirty="0"/>
              <a:t>MM poskytuje dostatečný příjem vápníku v prvních 6 měsících, poté je nutná jeho dodávka např. z bílého jogurtu.</a:t>
            </a:r>
          </a:p>
          <a:p>
            <a:pPr lvl="1"/>
            <a:endParaRPr lang="cs-CZ" sz="9600" dirty="0"/>
          </a:p>
          <a:p>
            <a:r>
              <a:rPr lang="cs-CZ" sz="9600" dirty="0">
                <a:solidFill>
                  <a:srgbClr val="C00000"/>
                </a:solidFill>
                <a:hlinkClick r:id="rId5" tooltip="Želez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Železo</a:t>
            </a:r>
            <a:r>
              <a:rPr lang="cs-CZ" sz="9600" dirty="0">
                <a:solidFill>
                  <a:srgbClr val="C00000"/>
                </a:solidFill>
              </a:rPr>
              <a:t> </a:t>
            </a:r>
            <a:endParaRPr lang="cs-CZ" sz="9600" dirty="0"/>
          </a:p>
          <a:p>
            <a:pPr lvl="1"/>
            <a:r>
              <a:rPr lang="cs-CZ" sz="9600" dirty="0"/>
              <a:t>lepší využitelnost z MM</a:t>
            </a:r>
          </a:p>
          <a:p>
            <a:pPr lvl="1"/>
            <a:r>
              <a:rPr lang="cs-CZ" sz="9600" dirty="0"/>
              <a:t>kyselost prostředí- </a:t>
            </a:r>
            <a:r>
              <a:rPr lang="cs-CZ" sz="9600" dirty="0" err="1"/>
              <a:t>Ph</a:t>
            </a:r>
            <a:r>
              <a:rPr lang="cs-CZ" sz="9600" dirty="0"/>
              <a:t> ve střevě</a:t>
            </a:r>
          </a:p>
          <a:p>
            <a:pPr lvl="1"/>
            <a:r>
              <a:rPr lang="cs-CZ" sz="9600" dirty="0" err="1"/>
              <a:t>Laktoferin</a:t>
            </a:r>
            <a:r>
              <a:rPr lang="cs-CZ" sz="9600" dirty="0"/>
              <a:t> v mateřském mléce nese železo a brání jeho vychytávání bakteriemi.</a:t>
            </a:r>
          </a:p>
          <a:p>
            <a:endParaRPr lang="cs-CZ" sz="9600" dirty="0">
              <a:hlinkClick r:id="rId6" tooltip="Zinek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cs-CZ" sz="9600" dirty="0">
                <a:solidFill>
                  <a:srgbClr val="C00000"/>
                </a:solidFill>
                <a:hlinkClick r:id="rId6" tooltip="Zine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Zinek</a:t>
            </a:r>
            <a:r>
              <a:rPr lang="cs-CZ" sz="9600" dirty="0"/>
              <a:t> je součástí 78 </a:t>
            </a:r>
            <a:r>
              <a:rPr lang="cs-CZ" sz="9600" dirty="0" err="1"/>
              <a:t>metaloenzymů</a:t>
            </a:r>
            <a:r>
              <a:rPr lang="cs-CZ" sz="9600" dirty="0"/>
              <a:t> účastnících se metabolismu a imunity.</a:t>
            </a:r>
          </a:p>
          <a:p>
            <a:endParaRPr lang="cs-CZ" sz="9600" dirty="0"/>
          </a:p>
          <a:p>
            <a:r>
              <a:rPr lang="cs-CZ" sz="9600" dirty="0"/>
              <a:t>V mateřském mléce je nízký obsah </a:t>
            </a:r>
            <a:r>
              <a:rPr lang="cs-CZ" sz="9600" u="sng" dirty="0">
                <a:solidFill>
                  <a:srgbClr val="C00000"/>
                </a:solidFill>
              </a:rPr>
              <a:t>fluoru</a:t>
            </a:r>
            <a:r>
              <a:rPr lang="cs-CZ" sz="9600" dirty="0"/>
              <a:t>, proto se kojícím matkám doporučuje užívat 200 </a:t>
            </a:r>
            <a:r>
              <a:rPr lang="el-GR" sz="9600" dirty="0"/>
              <a:t>μ</a:t>
            </a:r>
            <a:r>
              <a:rPr lang="cs-CZ" sz="9600" dirty="0"/>
              <a:t>g jodu denně, pokud nekonzumují alespoň 2 porce mořských ryb týdně.</a:t>
            </a:r>
          </a:p>
          <a:p>
            <a:endParaRPr lang="cs-CZ" sz="9600" dirty="0"/>
          </a:p>
          <a:p>
            <a:pPr marL="0" indent="0">
              <a:buNone/>
            </a:pPr>
            <a:br>
              <a:rPr lang="cs-CZ" sz="3800" b="1" dirty="0"/>
            </a:br>
            <a:endParaRPr lang="cs-CZ" sz="38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51848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533BC88-ECC0-0947-B1C9-A17C0D3DD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374" y="931679"/>
            <a:ext cx="9379131" cy="592632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83E45B9-4F9A-4E44-9CDC-EE0A788CF660}"/>
              </a:ext>
            </a:extLst>
          </p:cNvPr>
          <p:cNvSpPr txBox="1"/>
          <p:nvPr/>
        </p:nvSpPr>
        <p:spPr>
          <a:xfrm>
            <a:off x="376877" y="232351"/>
            <a:ext cx="4750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C00000"/>
                </a:solidFill>
              </a:rPr>
              <a:t>NENUTRITIVNÍ SOUČÁSTI MM:</a:t>
            </a:r>
          </a:p>
        </p:txBody>
      </p:sp>
    </p:spTree>
    <p:extLst>
      <p:ext uri="{BB962C8B-B14F-4D97-AF65-F5344CB8AC3E}">
        <p14:creationId xmlns:p14="http://schemas.microsoft.com/office/powerpoint/2010/main" val="470586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698E1E-68FB-4E47-B0CA-AB342CF44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40" y="365125"/>
            <a:ext cx="10718260" cy="957837"/>
          </a:xfrm>
        </p:spPr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KONTRAINDIKACE KOJENÍ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CBBF1A2-B0F8-E645-AEFF-E6616723E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374" y="1322962"/>
            <a:ext cx="11284086" cy="5350212"/>
          </a:xfrm>
        </p:spPr>
        <p:txBody>
          <a:bodyPr>
            <a:normAutofit fontScale="85000" lnSpcReduction="20000"/>
          </a:bodyPr>
          <a:lstStyle/>
          <a:p>
            <a:r>
              <a:rPr lang="cs-CZ" sz="3200" b="1" i="1" dirty="0">
                <a:solidFill>
                  <a:srgbClr val="C00000"/>
                </a:solidFill>
              </a:rPr>
              <a:t>Absolutní kontraindikace kojení</a:t>
            </a:r>
          </a:p>
          <a:p>
            <a:pPr marL="0" indent="0">
              <a:buNone/>
            </a:pPr>
            <a:r>
              <a:rPr lang="cs-CZ" sz="3200" b="1" i="1" dirty="0">
                <a:solidFill>
                  <a:srgbClr val="C00000"/>
                </a:solidFill>
              </a:rPr>
              <a:t> </a:t>
            </a:r>
          </a:p>
          <a:p>
            <a:pPr marL="0" indent="0">
              <a:buNone/>
            </a:pPr>
            <a:r>
              <a:rPr lang="cs-CZ" sz="3200" b="1" i="1" dirty="0"/>
              <a:t>ze strany dítěte </a:t>
            </a:r>
            <a:r>
              <a:rPr lang="cs-CZ" sz="3200" b="1" i="1" dirty="0">
                <a:solidFill>
                  <a:srgbClr val="C00000"/>
                </a:solidFill>
              </a:rPr>
              <a:t>– </a:t>
            </a:r>
            <a:r>
              <a:rPr lang="cs-CZ" sz="3200" b="1" i="1" dirty="0" err="1">
                <a:solidFill>
                  <a:srgbClr val="C00000"/>
                </a:solidFill>
              </a:rPr>
              <a:t>Galaktosémie</a:t>
            </a:r>
            <a:endParaRPr lang="cs-CZ" sz="3200" b="1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s-CZ" sz="3200" b="1" i="1" dirty="0"/>
              <a:t> </a:t>
            </a:r>
            <a:r>
              <a:rPr lang="cs-CZ" sz="3300" b="1" i="1" dirty="0"/>
              <a:t>- </a:t>
            </a:r>
            <a:r>
              <a:rPr lang="cs-CZ" sz="3300" dirty="0"/>
              <a:t> s nulovou aktivitou gal-1-puridyltransferázy v erytrocytech</a:t>
            </a:r>
          </a:p>
          <a:p>
            <a:pPr marL="0" indent="0">
              <a:buNone/>
            </a:pPr>
            <a:r>
              <a:rPr lang="cs-CZ" sz="3300" b="1" i="1" dirty="0"/>
              <a:t> -</a:t>
            </a:r>
            <a:r>
              <a:rPr lang="cs-CZ" sz="3300" b="1" i="1" dirty="0">
                <a:solidFill>
                  <a:srgbClr val="C00000"/>
                </a:solidFill>
              </a:rPr>
              <a:t> </a:t>
            </a:r>
            <a:r>
              <a:rPr lang="cs-CZ" sz="3300" dirty="0"/>
              <a:t>u donošeného příznaky od 3.-10. dne života</a:t>
            </a:r>
          </a:p>
          <a:p>
            <a:pPr marL="0" indent="0">
              <a:buNone/>
            </a:pPr>
            <a:r>
              <a:rPr lang="cs-CZ" sz="3300" dirty="0">
                <a:solidFill>
                  <a:srgbClr val="C00000"/>
                </a:solidFill>
              </a:rPr>
              <a:t> </a:t>
            </a:r>
            <a:r>
              <a:rPr lang="cs-CZ" sz="3300" dirty="0"/>
              <a:t>- apatie, zvracení, odmítání kojení, spavost, HPM, </a:t>
            </a:r>
            <a:r>
              <a:rPr lang="cs-CZ" sz="3300" dirty="0" err="1"/>
              <a:t>progredující</a:t>
            </a:r>
            <a:r>
              <a:rPr lang="cs-CZ" sz="3300" dirty="0"/>
              <a:t> </a:t>
            </a:r>
            <a:r>
              <a:rPr lang="cs-CZ" sz="3300" dirty="0" err="1"/>
              <a:t>icterus</a:t>
            </a:r>
            <a:r>
              <a:rPr lang="cs-CZ" sz="3300" dirty="0"/>
              <a:t>, edém  mozku, </a:t>
            </a:r>
            <a:r>
              <a:rPr lang="cs-CZ" sz="3300" dirty="0" err="1"/>
              <a:t>koagulopatie</a:t>
            </a:r>
            <a:r>
              <a:rPr lang="cs-CZ" sz="3300" dirty="0"/>
              <a:t>, sepse E. coli, ledvinové selhání - po vypití cca 300ml mléka (100ml MM- 7g laktózy, 	3,5 g galaktózy)</a:t>
            </a:r>
          </a:p>
          <a:p>
            <a:pPr marL="0" indent="0">
              <a:buNone/>
            </a:pPr>
            <a:r>
              <a:rPr lang="cs-CZ" sz="3300" dirty="0"/>
              <a:t>- novorozenecký </a:t>
            </a:r>
            <a:r>
              <a:rPr lang="cs-CZ" sz="3300" dirty="0" err="1"/>
              <a:t>screening</a:t>
            </a:r>
            <a:endParaRPr lang="cs-CZ" sz="3300" dirty="0"/>
          </a:p>
          <a:p>
            <a:pPr marL="0" indent="0">
              <a:buNone/>
            </a:pPr>
            <a:r>
              <a:rPr lang="cs-CZ" sz="3200" dirty="0"/>
              <a:t>   </a:t>
            </a:r>
          </a:p>
          <a:p>
            <a:pPr marL="0" indent="0">
              <a:buNone/>
            </a:pPr>
            <a:r>
              <a:rPr lang="cs-CZ" sz="3200" b="1" i="1" dirty="0"/>
              <a:t>ze strany matky </a:t>
            </a:r>
          </a:p>
          <a:p>
            <a:pPr marL="0" indent="0">
              <a:buNone/>
            </a:pPr>
            <a:r>
              <a:rPr lang="cs-CZ" sz="3200" dirty="0"/>
              <a:t>    </a:t>
            </a:r>
            <a:r>
              <a:rPr lang="cs-CZ" sz="3300" dirty="0"/>
              <a:t>HIV/AIDS</a:t>
            </a:r>
          </a:p>
          <a:p>
            <a:pPr marL="0" indent="0">
              <a:buNone/>
            </a:pPr>
            <a:r>
              <a:rPr lang="cs-CZ" sz="3300" dirty="0"/>
              <a:t>    infekce virem HTLV 1, 2.</a:t>
            </a:r>
            <a:r>
              <a:rPr lang="cs-CZ" sz="3200" dirty="0"/>
              <a:t>	  	</a:t>
            </a:r>
          </a:p>
        </p:txBody>
      </p:sp>
    </p:spTree>
    <p:extLst>
      <p:ext uri="{BB962C8B-B14F-4D97-AF65-F5344CB8AC3E}">
        <p14:creationId xmlns:p14="http://schemas.microsoft.com/office/powerpoint/2010/main" val="32893162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AC5C4426-15F6-164E-8321-BA856D8C9B59}"/>
              </a:ext>
            </a:extLst>
          </p:cNvPr>
          <p:cNvSpPr/>
          <p:nvPr/>
        </p:nvSpPr>
        <p:spPr>
          <a:xfrm>
            <a:off x="622570" y="642026"/>
            <a:ext cx="852143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i="1" dirty="0">
                <a:solidFill>
                  <a:srgbClr val="C00000"/>
                </a:solidFill>
              </a:rPr>
              <a:t>Částečná kontraindikace kojení</a:t>
            </a:r>
          </a:p>
          <a:p>
            <a:endParaRPr lang="cs-CZ" sz="3200" b="1" i="1" dirty="0"/>
          </a:p>
          <a:p>
            <a:r>
              <a:rPr lang="cs-CZ" sz="3200" b="1" i="1" dirty="0"/>
              <a:t>Ze strany dítěte</a:t>
            </a:r>
            <a:r>
              <a:rPr lang="cs-CZ" sz="3200" dirty="0"/>
              <a:t>  - </a:t>
            </a:r>
            <a:r>
              <a:rPr lang="cs-CZ" sz="3200" b="1" dirty="0"/>
              <a:t>PKU</a:t>
            </a:r>
            <a:r>
              <a:rPr lang="cs-CZ" sz="3200" dirty="0"/>
              <a:t> –  dle hladiny </a:t>
            </a:r>
            <a:r>
              <a:rPr lang="cs-CZ" sz="3200" dirty="0" err="1"/>
              <a:t>Phe</a:t>
            </a:r>
            <a:endParaRPr lang="cs-CZ" sz="3200" dirty="0"/>
          </a:p>
          <a:p>
            <a:endParaRPr lang="cs-CZ" sz="3200" dirty="0"/>
          </a:p>
          <a:p>
            <a:r>
              <a:rPr lang="cs-CZ" sz="3200" b="1" i="1" dirty="0"/>
              <a:t>Ze strany matky: </a:t>
            </a:r>
            <a:r>
              <a:rPr lang="cs-CZ" sz="3200" dirty="0"/>
              <a:t>- Abusus drog</a:t>
            </a:r>
          </a:p>
          <a:p>
            <a:r>
              <a:rPr lang="cs-CZ" sz="2400" dirty="0"/>
              <a:t> 	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F44FC21-D8D5-094A-9D09-7F863A4EE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207" y="3429000"/>
            <a:ext cx="3472586" cy="30842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E610927-7750-AC4C-B219-B023031DB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273" y="3565903"/>
            <a:ext cx="4789285" cy="265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345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94C608-B7B5-4A4B-B63B-4FD595243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DOČASNÉ KONTRAIDIKACE: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F4E516E-6F3A-7C49-8DAB-2587DAD96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10000"/>
          </a:bodyPr>
          <a:lstStyle/>
          <a:p>
            <a:r>
              <a:rPr lang="cs-CZ" b="1" i="1" dirty="0"/>
              <a:t>HSV</a:t>
            </a:r>
            <a:r>
              <a:rPr lang="cs-CZ" dirty="0"/>
              <a:t> na prsu (možno kojit z druhého prsa)</a:t>
            </a:r>
          </a:p>
          <a:p>
            <a:r>
              <a:rPr lang="cs-CZ" b="1" i="1" dirty="0"/>
              <a:t>HZV</a:t>
            </a:r>
          </a:p>
          <a:p>
            <a:r>
              <a:rPr lang="cs-CZ" b="1" i="1" dirty="0" err="1"/>
              <a:t>Varicella</a:t>
            </a:r>
            <a:r>
              <a:rPr lang="cs-CZ" dirty="0"/>
              <a:t>, </a:t>
            </a:r>
            <a:r>
              <a:rPr lang="cs-CZ" dirty="0" err="1"/>
              <a:t>kt</a:t>
            </a:r>
            <a:r>
              <a:rPr lang="cs-CZ" dirty="0"/>
              <a:t>. se objeví 5 dnů před a 2 dny po porodu, izolace matky  	   	od dítěte, </a:t>
            </a:r>
            <a:r>
              <a:rPr lang="cs-CZ" dirty="0" err="1"/>
              <a:t>varicella-zoster</a:t>
            </a:r>
            <a:r>
              <a:rPr lang="cs-CZ" dirty="0"/>
              <a:t> </a:t>
            </a:r>
            <a:r>
              <a:rPr lang="cs-CZ" dirty="0" err="1"/>
              <a:t>či</a:t>
            </a:r>
            <a:r>
              <a:rPr lang="cs-CZ" dirty="0"/>
              <a:t> standartní imunoglobulin, mléko  	matky lze dítěti podávat</a:t>
            </a:r>
          </a:p>
          <a:p>
            <a:r>
              <a:rPr lang="cs-CZ" b="1" i="1" dirty="0"/>
              <a:t>Aktivní TBC </a:t>
            </a:r>
            <a:r>
              <a:rPr lang="cs-CZ" dirty="0"/>
              <a:t>– izolace dítěte, očkování + chemoprofylaxe dítěte, mléko 	matky lze dítěti podávat</a:t>
            </a:r>
          </a:p>
          <a:p>
            <a:r>
              <a:rPr lang="cs-CZ" b="1" i="1" dirty="0"/>
              <a:t>Radioaktivní izotopy</a:t>
            </a:r>
          </a:p>
          <a:p>
            <a:r>
              <a:rPr lang="cs-CZ" b="1" i="1" dirty="0"/>
              <a:t>Chemoterapie</a:t>
            </a:r>
          </a:p>
          <a:p>
            <a:r>
              <a:rPr lang="cs-CZ" b="1" i="1" dirty="0"/>
              <a:t>Narkóza</a:t>
            </a:r>
          </a:p>
          <a:p>
            <a:r>
              <a:rPr lang="cs-CZ" b="1" i="1" dirty="0"/>
              <a:t>Některé léky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62210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44E287-1214-EB48-833A-11B4A2CE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32" y="26151"/>
            <a:ext cx="6586491" cy="1257900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C00000"/>
                </a:solidFill>
              </a:rPr>
              <a:t>Léky během kojení: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3655B2-B43A-8841-965E-28044DB8D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187" y="1284051"/>
            <a:ext cx="7237379" cy="5547798"/>
          </a:xfrm>
        </p:spPr>
        <p:txBody>
          <a:bodyPr>
            <a:normAutofit fontScale="92500" lnSpcReduction="10000"/>
          </a:bodyPr>
          <a:lstStyle/>
          <a:p>
            <a:pPr marL="0">
              <a:spcBef>
                <a:spcPts val="0"/>
              </a:spcBef>
            </a:pPr>
            <a:r>
              <a:rPr lang="cs-CZ" sz="2400" dirty="0" err="1"/>
              <a:t>pravidelne</a:t>
            </a:r>
            <a:r>
              <a:rPr lang="cs-CZ" sz="2400" dirty="0"/>
              <a:t>̌ aktualizovány lékové KI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400" dirty="0"/>
              <a:t>    WHO, UNICEF a  AAP</a:t>
            </a:r>
          </a:p>
          <a:p>
            <a:pPr marL="0" indent="0">
              <a:spcBef>
                <a:spcPts val="0"/>
              </a:spcBef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• </a:t>
            </a:r>
            <a:r>
              <a:rPr lang="cs-CZ" sz="2400" dirty="0" err="1"/>
              <a:t>Nesměšovat</a:t>
            </a:r>
            <a:r>
              <a:rPr lang="cs-CZ" sz="2400" dirty="0"/>
              <a:t> </a:t>
            </a:r>
            <a:r>
              <a:rPr lang="cs-CZ" sz="2400" dirty="0" err="1"/>
              <a:t>podáváni</a:t>
            </a:r>
            <a:r>
              <a:rPr lang="cs-CZ" sz="2400" dirty="0"/>
              <a:t>́ </a:t>
            </a:r>
            <a:r>
              <a:rPr lang="cs-CZ" sz="2400" dirty="0" err="1"/>
              <a:t>léku</a:t>
            </a:r>
            <a:r>
              <a:rPr lang="cs-CZ" sz="2400" dirty="0"/>
              <a:t>̊ v </a:t>
            </a:r>
            <a:r>
              <a:rPr lang="cs-CZ" sz="2400" dirty="0" err="1"/>
              <a:t>těhotenstvi</a:t>
            </a:r>
            <a:r>
              <a:rPr lang="cs-CZ" sz="2400" dirty="0"/>
              <a:t>́ a </a:t>
            </a:r>
            <a:r>
              <a:rPr lang="cs-CZ" sz="2400" dirty="0" err="1"/>
              <a:t>při</a:t>
            </a:r>
            <a:r>
              <a:rPr lang="cs-CZ" sz="2400" dirty="0"/>
              <a:t>   kojení.</a:t>
            </a:r>
          </a:p>
          <a:p>
            <a:pPr marL="0" indent="0">
              <a:buNone/>
            </a:pPr>
            <a:br>
              <a:rPr lang="cs-CZ" sz="2400" dirty="0"/>
            </a:br>
            <a:r>
              <a:rPr lang="cs-CZ" sz="2400" dirty="0"/>
              <a:t>• Posoudit </a:t>
            </a:r>
            <a:r>
              <a:rPr lang="cs-CZ" sz="2400" dirty="0" err="1"/>
              <a:t>výhody</a:t>
            </a:r>
            <a:r>
              <a:rPr lang="cs-CZ" sz="2400" dirty="0"/>
              <a:t> kojení pro matku a </a:t>
            </a:r>
            <a:r>
              <a:rPr lang="cs-CZ" sz="2400" dirty="0" err="1"/>
              <a:t>díte</a:t>
            </a:r>
            <a:r>
              <a:rPr lang="cs-CZ" sz="2400" dirty="0"/>
              <a:t>̌ a rizika expozice.</a:t>
            </a:r>
          </a:p>
          <a:p>
            <a:pPr marL="0" indent="0">
              <a:buNone/>
            </a:pPr>
            <a:br>
              <a:rPr lang="cs-CZ" sz="2400" dirty="0"/>
            </a:br>
            <a:r>
              <a:rPr lang="cs-CZ" sz="2400" dirty="0"/>
              <a:t>• Firemní informace </a:t>
            </a:r>
            <a:r>
              <a:rPr lang="cs-CZ" sz="2400" dirty="0" err="1"/>
              <a:t>bývaji</a:t>
            </a:r>
            <a:r>
              <a:rPr lang="cs-CZ" sz="2400" dirty="0"/>
              <a:t>́ </a:t>
            </a:r>
            <a:r>
              <a:rPr lang="cs-CZ" sz="2400" dirty="0" err="1"/>
              <a:t>často</a:t>
            </a:r>
            <a:r>
              <a:rPr lang="cs-CZ" sz="2400" dirty="0"/>
              <a:t> </a:t>
            </a:r>
            <a:r>
              <a:rPr lang="cs-CZ" sz="2400" dirty="0" err="1"/>
              <a:t>přespřílis</a:t>
            </a:r>
            <a:r>
              <a:rPr lang="cs-CZ" sz="2400" dirty="0"/>
              <a:t>̌  </a:t>
            </a:r>
            <a:r>
              <a:rPr lang="cs-CZ" sz="2400" dirty="0" err="1"/>
              <a:t>opatrne</a:t>
            </a:r>
            <a:r>
              <a:rPr lang="cs-CZ" sz="2400" dirty="0"/>
              <a:t>́.</a:t>
            </a:r>
          </a:p>
          <a:p>
            <a:pPr marL="0" indent="0">
              <a:buNone/>
            </a:pPr>
            <a:br>
              <a:rPr lang="cs-CZ" sz="2400" dirty="0"/>
            </a:br>
            <a:r>
              <a:rPr lang="cs-CZ" sz="2400" dirty="0"/>
              <a:t>• </a:t>
            </a:r>
            <a:r>
              <a:rPr lang="cs-CZ" sz="2400" dirty="0" err="1"/>
              <a:t>Vybírat</a:t>
            </a:r>
            <a:r>
              <a:rPr lang="cs-CZ" sz="2400" dirty="0"/>
              <a:t> </a:t>
            </a:r>
            <a:r>
              <a:rPr lang="cs-CZ" sz="2400" dirty="0" err="1"/>
              <a:t>spíše</a:t>
            </a:r>
            <a:r>
              <a:rPr lang="cs-CZ" sz="2400" dirty="0"/>
              <a:t> </a:t>
            </a:r>
            <a:r>
              <a:rPr lang="cs-CZ" sz="2400" dirty="0" err="1"/>
              <a:t>léky</a:t>
            </a:r>
            <a:r>
              <a:rPr lang="cs-CZ" sz="2400" dirty="0"/>
              <a:t> </a:t>
            </a:r>
            <a:r>
              <a:rPr lang="cs-CZ" sz="2400" dirty="0" err="1"/>
              <a:t>starší</a:t>
            </a:r>
            <a:r>
              <a:rPr lang="cs-CZ" sz="2400" dirty="0"/>
              <a:t> a </a:t>
            </a:r>
            <a:r>
              <a:rPr lang="cs-CZ" sz="2400" dirty="0" err="1"/>
              <a:t>osvědčene</a:t>
            </a:r>
            <a:r>
              <a:rPr lang="cs-CZ" sz="2400" dirty="0"/>
              <a:t>́.</a:t>
            </a:r>
          </a:p>
          <a:p>
            <a:pPr marL="0" indent="0">
              <a:buNone/>
            </a:pPr>
            <a:br>
              <a:rPr lang="cs-CZ" sz="2400" dirty="0"/>
            </a:br>
            <a:r>
              <a:rPr lang="cs-CZ" sz="2400" dirty="0"/>
              <a:t>• </a:t>
            </a:r>
            <a:r>
              <a:rPr lang="cs-CZ" sz="2400" dirty="0" err="1"/>
              <a:t>Podávat</a:t>
            </a:r>
            <a:r>
              <a:rPr lang="cs-CZ" sz="2400" dirty="0"/>
              <a:t> </a:t>
            </a:r>
            <a:r>
              <a:rPr lang="cs-CZ" sz="2400" dirty="0" err="1"/>
              <a:t>léky</a:t>
            </a:r>
            <a:r>
              <a:rPr lang="cs-CZ" sz="2400" dirty="0"/>
              <a:t> </a:t>
            </a:r>
            <a:r>
              <a:rPr lang="cs-CZ" sz="2400" dirty="0" err="1"/>
              <a:t>nezbytne</a:t>
            </a:r>
            <a:r>
              <a:rPr lang="cs-CZ" sz="2400" dirty="0"/>
              <a:t>̌ </a:t>
            </a:r>
            <a:r>
              <a:rPr lang="cs-CZ" sz="2400" dirty="0" err="1"/>
              <a:t>nutne</a:t>
            </a:r>
            <a:r>
              <a:rPr lang="cs-CZ" sz="2400" dirty="0"/>
              <a:t>́, </a:t>
            </a:r>
            <a:r>
              <a:rPr lang="cs-CZ" sz="2400" dirty="0" err="1"/>
              <a:t>správne</a:t>
            </a:r>
            <a:r>
              <a:rPr lang="cs-CZ" sz="2400" dirty="0"/>
              <a:t>́ </a:t>
            </a:r>
            <a:r>
              <a:rPr lang="cs-CZ" sz="2400" dirty="0" err="1"/>
              <a:t>indikovane</a:t>
            </a:r>
            <a:r>
              <a:rPr lang="cs-CZ" sz="2400" dirty="0"/>
              <a:t>́ a v co </a:t>
            </a:r>
            <a:r>
              <a:rPr lang="cs-CZ" sz="2400" dirty="0" err="1"/>
              <a:t>nejnižších</a:t>
            </a:r>
            <a:r>
              <a:rPr lang="cs-CZ" sz="2400" dirty="0"/>
              <a:t> </a:t>
            </a:r>
            <a:r>
              <a:rPr lang="cs-CZ" sz="2400" dirty="0" err="1"/>
              <a:t>účinných</a:t>
            </a:r>
            <a:r>
              <a:rPr lang="cs-CZ" sz="2400" dirty="0"/>
              <a:t> </a:t>
            </a:r>
            <a:r>
              <a:rPr lang="cs-CZ" sz="2400" dirty="0" err="1"/>
              <a:t>dávkách</a:t>
            </a:r>
            <a:r>
              <a:rPr lang="cs-CZ" sz="2400" dirty="0"/>
              <a:t>. 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• </a:t>
            </a:r>
            <a:r>
              <a:rPr lang="cs-CZ" sz="2400" dirty="0" err="1"/>
              <a:t>Nutna</a:t>
            </a:r>
            <a:r>
              <a:rPr lang="cs-CZ" sz="2400" dirty="0"/>
              <a:t>́ je i </a:t>
            </a:r>
            <a:r>
              <a:rPr lang="cs-CZ" sz="2400" dirty="0" err="1"/>
              <a:t>spolupráce</a:t>
            </a:r>
            <a:r>
              <a:rPr lang="cs-CZ" sz="2400" dirty="0"/>
              <a:t> s matkou, </a:t>
            </a:r>
            <a:r>
              <a:rPr lang="cs-CZ" sz="2400" dirty="0" err="1"/>
              <a:t>ktera</a:t>
            </a:r>
            <a:r>
              <a:rPr lang="cs-CZ" sz="2400" dirty="0"/>
              <a:t>́ </a:t>
            </a:r>
            <a:r>
              <a:rPr lang="cs-CZ" sz="2400" dirty="0" err="1"/>
              <a:t>ma</a:t>
            </a:r>
            <a:r>
              <a:rPr lang="cs-CZ" sz="2400" dirty="0"/>
              <a:t>́ </a:t>
            </a:r>
            <a:r>
              <a:rPr lang="cs-CZ" sz="2400" dirty="0" err="1"/>
              <a:t>být</a:t>
            </a:r>
            <a:r>
              <a:rPr lang="cs-CZ" sz="2400" dirty="0"/>
              <a:t> </a:t>
            </a:r>
            <a:r>
              <a:rPr lang="cs-CZ" sz="2400" dirty="0" err="1"/>
              <a:t>dobře</a:t>
            </a:r>
            <a:r>
              <a:rPr lang="cs-CZ" sz="2400" dirty="0"/>
              <a:t> </a:t>
            </a:r>
            <a:r>
              <a:rPr lang="cs-CZ" sz="2400" dirty="0" err="1"/>
              <a:t>poučena</a:t>
            </a:r>
            <a:r>
              <a:rPr lang="cs-CZ" sz="2400" dirty="0"/>
              <a:t> o </a:t>
            </a:r>
            <a:r>
              <a:rPr lang="cs-CZ" sz="2400" dirty="0" err="1"/>
              <a:t>nežádoucích</a:t>
            </a:r>
            <a:r>
              <a:rPr lang="cs-CZ" sz="2400" dirty="0"/>
              <a:t> </a:t>
            </a:r>
            <a:r>
              <a:rPr lang="cs-CZ" sz="2400" dirty="0" err="1"/>
              <a:t>účincích</a:t>
            </a:r>
            <a:r>
              <a:rPr lang="cs-CZ" sz="2400" dirty="0"/>
              <a:t>. </a:t>
            </a:r>
          </a:p>
          <a:p>
            <a:endParaRPr lang="cs-CZ" sz="2400" dirty="0"/>
          </a:p>
          <a:p>
            <a:pPr marL="0" indent="0">
              <a:buNone/>
            </a:pPr>
            <a:endParaRPr lang="cs-CZ" sz="2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39110EA-3FC0-CE4F-8015-985676368A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875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86450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62E75B4A-D690-E44C-A6B8-F6172C9B22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6364237"/>
              </p:ext>
            </p:extLst>
          </p:nvPr>
        </p:nvGraphicFramePr>
        <p:xfrm>
          <a:off x="155643" y="622569"/>
          <a:ext cx="11809378" cy="6043769"/>
        </p:xfrm>
        <a:graphic>
          <a:graphicData uri="http://schemas.openxmlformats.org/drawingml/2006/table">
            <a:tbl>
              <a:tblPr firstRow="1" bandRow="1"/>
              <a:tblGrid>
                <a:gridCol w="5623773">
                  <a:extLst>
                    <a:ext uri="{9D8B030D-6E8A-4147-A177-3AD203B41FA5}">
                      <a16:colId xmlns:a16="http://schemas.microsoft.com/office/drawing/2014/main" val="958354707"/>
                    </a:ext>
                  </a:extLst>
                </a:gridCol>
                <a:gridCol w="1879319">
                  <a:extLst>
                    <a:ext uri="{9D8B030D-6E8A-4147-A177-3AD203B41FA5}">
                      <a16:colId xmlns:a16="http://schemas.microsoft.com/office/drawing/2014/main" val="1974107963"/>
                    </a:ext>
                  </a:extLst>
                </a:gridCol>
                <a:gridCol w="4306286">
                  <a:extLst>
                    <a:ext uri="{9D8B030D-6E8A-4147-A177-3AD203B41FA5}">
                      <a16:colId xmlns:a16="http://schemas.microsoft.com/office/drawing/2014/main" val="3229111797"/>
                    </a:ext>
                  </a:extLst>
                </a:gridCol>
              </a:tblGrid>
              <a:tr h="441163">
                <a:tc>
                  <a:txBody>
                    <a:bodyPr/>
                    <a:lstStyle/>
                    <a:p>
                      <a:r>
                        <a:rPr lang="cs-CZ" sz="1400" b="1" dirty="0">
                          <a:effectLst/>
                          <a:latin typeface="MyriadPro"/>
                        </a:rPr>
                        <a:t>Skupiny </a:t>
                      </a:r>
                      <a:r>
                        <a:rPr lang="cs-CZ" sz="1400" b="1" dirty="0" err="1">
                          <a:effectLst/>
                          <a:latin typeface="MyriadPro"/>
                        </a:rPr>
                        <a:t>léku</a:t>
                      </a:r>
                      <a:r>
                        <a:rPr lang="cs-CZ" sz="1400" b="1" dirty="0">
                          <a:effectLst/>
                          <a:latin typeface="MyriadPro"/>
                        </a:rPr>
                        <a:t>̊  -</a:t>
                      </a:r>
                      <a:endParaRPr lang="cs-CZ" sz="1400" dirty="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D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220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effectLst/>
                          <a:latin typeface="MyriadPro"/>
                        </a:rPr>
                        <a:t>Vliv na novorozence </a:t>
                      </a:r>
                      <a:endParaRPr lang="cs-CZ" sz="1400" dirty="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2753035"/>
                  </a:ext>
                </a:extLst>
              </a:tr>
              <a:tr h="441163">
                <a:tc rowSpan="3">
                  <a:txBody>
                    <a:bodyPr/>
                    <a:lstStyle/>
                    <a:p>
                      <a:r>
                        <a:rPr lang="cs-CZ" sz="1400" b="1" dirty="0">
                          <a:effectLst/>
                          <a:latin typeface="MyriadPro"/>
                        </a:rPr>
                        <a:t>Cytostatika a </a:t>
                      </a:r>
                      <a:r>
                        <a:rPr lang="cs-CZ" sz="1400" b="1" dirty="0" err="1">
                          <a:effectLst/>
                          <a:latin typeface="MyriadPro"/>
                        </a:rPr>
                        <a:t>imunosupresiva</a:t>
                      </a:r>
                      <a:r>
                        <a:rPr lang="cs-CZ" sz="1400" b="1" dirty="0">
                          <a:effectLst/>
                          <a:latin typeface="MyriadPro"/>
                        </a:rPr>
                        <a:t> </a:t>
                      </a:r>
                      <a:endParaRPr lang="cs-CZ" sz="1400" dirty="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D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400" dirty="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  <a:latin typeface="MyriadPro"/>
                        </a:rPr>
                        <a:t>Mohou ovlivnit </a:t>
                      </a:r>
                      <a:r>
                        <a:rPr lang="cs-CZ" sz="1400" dirty="0" err="1">
                          <a:effectLst/>
                          <a:latin typeface="MyriadPro"/>
                        </a:rPr>
                        <a:t>růst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, </a:t>
                      </a:r>
                      <a:r>
                        <a:rPr lang="cs-CZ" sz="1400" dirty="0" err="1">
                          <a:effectLst/>
                          <a:latin typeface="MyriadPro"/>
                        </a:rPr>
                        <a:t>způsobit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 imunosupresi a </a:t>
                      </a:r>
                      <a:r>
                        <a:rPr lang="cs-CZ" sz="1400" dirty="0" err="1">
                          <a:effectLst/>
                          <a:latin typeface="MyriadPro"/>
                        </a:rPr>
                        <a:t>neutropenii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 </a:t>
                      </a:r>
                      <a:endParaRPr lang="cs-CZ" sz="1400" dirty="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4182125"/>
                  </a:ext>
                </a:extLst>
              </a:tr>
              <a:tr h="32205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  <a:latin typeface="MyriadPro"/>
                        </a:rPr>
                        <a:t>Metotrexát </a:t>
                      </a:r>
                      <a:endParaRPr lang="cs-CZ" sz="140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 err="1">
                          <a:effectLst/>
                          <a:latin typeface="MyriadPro"/>
                        </a:rPr>
                        <a:t>Nízke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́ </a:t>
                      </a:r>
                      <a:r>
                        <a:rPr lang="cs-CZ" sz="1400" dirty="0" err="1">
                          <a:effectLst/>
                          <a:latin typeface="MyriadPro"/>
                        </a:rPr>
                        <a:t>dávky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 – kojit lze </a:t>
                      </a:r>
                      <a:endParaRPr lang="cs-CZ" sz="1400" dirty="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0129566"/>
                  </a:ext>
                </a:extLst>
              </a:tr>
              <a:tr h="32205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  <a:latin typeface="MyriadPro"/>
                        </a:rPr>
                        <a:t>Cyklosporiny </a:t>
                      </a:r>
                      <a:endParaRPr lang="cs-CZ" sz="140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 err="1">
                          <a:effectLst/>
                          <a:latin typeface="MyriadPro"/>
                        </a:rPr>
                        <a:t>Neprokázány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 </a:t>
                      </a:r>
                      <a:r>
                        <a:rPr lang="cs-CZ" sz="1400" dirty="0" err="1">
                          <a:effectLst/>
                          <a:latin typeface="MyriadPro"/>
                        </a:rPr>
                        <a:t>nežádouci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́ </a:t>
                      </a:r>
                      <a:r>
                        <a:rPr lang="cs-CZ" sz="1400" dirty="0" err="1">
                          <a:effectLst/>
                          <a:latin typeface="MyriadPro"/>
                        </a:rPr>
                        <a:t>účinky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 </a:t>
                      </a:r>
                      <a:endParaRPr lang="cs-CZ" sz="1400" dirty="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9118123"/>
                  </a:ext>
                </a:extLst>
              </a:tr>
              <a:tr h="322050">
                <a:tc>
                  <a:txBody>
                    <a:bodyPr/>
                    <a:lstStyle/>
                    <a:p>
                      <a:r>
                        <a:rPr lang="cs-CZ" sz="1400" b="1" dirty="0">
                          <a:effectLst/>
                          <a:latin typeface="MyriadPro"/>
                        </a:rPr>
                        <a:t>Soli lithia </a:t>
                      </a:r>
                      <a:endParaRPr lang="cs-CZ" sz="1400" dirty="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  <a:latin typeface="MyriadPro"/>
                        </a:rPr>
                        <a:t>Lithium </a:t>
                      </a:r>
                      <a:endParaRPr lang="cs-CZ" sz="140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  <a:latin typeface="MyriadPro"/>
                        </a:rPr>
                        <a:t>Vliv na CNS, </a:t>
                      </a:r>
                      <a:r>
                        <a:rPr lang="cs-CZ" sz="1400" dirty="0" err="1">
                          <a:effectLst/>
                          <a:latin typeface="MyriadPro"/>
                        </a:rPr>
                        <a:t>vysoke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́ koncentrace v </a:t>
                      </a:r>
                      <a:r>
                        <a:rPr lang="cs-CZ" sz="1400" dirty="0" err="1">
                          <a:effectLst/>
                          <a:latin typeface="MyriadPro"/>
                        </a:rPr>
                        <a:t>mléce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 </a:t>
                      </a:r>
                      <a:endParaRPr lang="cs-CZ" sz="1400" dirty="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2555129"/>
                  </a:ext>
                </a:extLst>
              </a:tr>
              <a:tr h="441163">
                <a:tc>
                  <a:txBody>
                    <a:bodyPr/>
                    <a:lstStyle/>
                    <a:p>
                      <a:r>
                        <a:rPr lang="cs-CZ" sz="1400" b="1" dirty="0">
                          <a:effectLst/>
                          <a:latin typeface="MyriadPro"/>
                        </a:rPr>
                        <a:t>Soli zlata </a:t>
                      </a:r>
                      <a:endParaRPr lang="cs-CZ" sz="1400" dirty="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D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40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  <a:latin typeface="MyriadPro"/>
                        </a:rPr>
                        <a:t>Kojení se </a:t>
                      </a:r>
                      <a:r>
                        <a:rPr lang="cs-CZ" sz="1400" dirty="0" err="1">
                          <a:effectLst/>
                          <a:latin typeface="MyriadPro"/>
                        </a:rPr>
                        <a:t>nedoporučuje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, </a:t>
                      </a:r>
                      <a:r>
                        <a:rPr lang="cs-CZ" sz="1400" dirty="0" err="1">
                          <a:effectLst/>
                          <a:latin typeface="MyriadPro"/>
                        </a:rPr>
                        <a:t>variabilni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́ koncentrace </a:t>
                      </a:r>
                      <a:endParaRPr lang="cs-CZ" sz="1400" dirty="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1928549"/>
                  </a:ext>
                </a:extLst>
              </a:tr>
              <a:tr h="441163">
                <a:tc>
                  <a:txBody>
                    <a:bodyPr/>
                    <a:lstStyle/>
                    <a:p>
                      <a:r>
                        <a:rPr lang="cs-CZ" sz="1400" b="1" dirty="0" err="1">
                          <a:effectLst/>
                          <a:latin typeface="MyriadPro"/>
                        </a:rPr>
                        <a:t>Návykove</a:t>
                      </a:r>
                      <a:r>
                        <a:rPr lang="cs-CZ" sz="1400" b="1" dirty="0">
                          <a:effectLst/>
                          <a:latin typeface="MyriadPro"/>
                        </a:rPr>
                        <a:t>́ </a:t>
                      </a:r>
                      <a:r>
                        <a:rPr lang="cs-CZ" sz="1400" b="1" dirty="0" err="1">
                          <a:effectLst/>
                          <a:latin typeface="MyriadPro"/>
                        </a:rPr>
                        <a:t>látky</a:t>
                      </a:r>
                      <a:r>
                        <a:rPr lang="cs-CZ" sz="1400" b="1" dirty="0">
                          <a:effectLst/>
                          <a:latin typeface="MyriadPro"/>
                        </a:rPr>
                        <a:t> </a:t>
                      </a:r>
                      <a:endParaRPr lang="cs-CZ" sz="1400" dirty="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D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40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  <a:latin typeface="MyriadPro"/>
                        </a:rPr>
                        <a:t>Vliv na CNS a </a:t>
                      </a:r>
                      <a:r>
                        <a:rPr lang="cs-CZ" sz="1400" dirty="0" err="1">
                          <a:effectLst/>
                          <a:latin typeface="MyriadPro"/>
                        </a:rPr>
                        <a:t>mateřske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́ </a:t>
                      </a:r>
                      <a:r>
                        <a:rPr lang="cs-CZ" sz="1400" dirty="0" err="1">
                          <a:effectLst/>
                          <a:latin typeface="MyriadPro"/>
                        </a:rPr>
                        <a:t>chování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, kojení se </a:t>
                      </a:r>
                      <a:r>
                        <a:rPr lang="cs-CZ" sz="1400" dirty="0" err="1">
                          <a:effectLst/>
                          <a:latin typeface="MyriadPro"/>
                        </a:rPr>
                        <a:t>nedoporučuje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 </a:t>
                      </a:r>
                      <a:endParaRPr lang="cs-CZ" sz="1400" dirty="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8941795"/>
                  </a:ext>
                </a:extLst>
              </a:tr>
              <a:tr h="322050">
                <a:tc>
                  <a:txBody>
                    <a:bodyPr/>
                    <a:lstStyle/>
                    <a:p>
                      <a:r>
                        <a:rPr lang="cs-CZ" sz="1400" b="1" dirty="0" err="1">
                          <a:effectLst/>
                          <a:latin typeface="MyriadPro"/>
                        </a:rPr>
                        <a:t>Radioaktivni</a:t>
                      </a:r>
                      <a:r>
                        <a:rPr lang="cs-CZ" sz="1400" b="1" dirty="0">
                          <a:effectLst/>
                          <a:latin typeface="MyriadPro"/>
                        </a:rPr>
                        <a:t>́ </a:t>
                      </a:r>
                      <a:endParaRPr lang="cs-CZ" sz="1400" dirty="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  <a:latin typeface="MyriadPro"/>
                        </a:rPr>
                        <a:t>Terapeuticky </a:t>
                      </a:r>
                      <a:endParaRPr lang="cs-CZ" sz="140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  <a:latin typeface="MyriadPro"/>
                        </a:rPr>
                        <a:t>Kojení je </a:t>
                      </a:r>
                      <a:r>
                        <a:rPr lang="cs-CZ" sz="1400" dirty="0" err="1">
                          <a:effectLst/>
                          <a:latin typeface="MyriadPro"/>
                        </a:rPr>
                        <a:t>kontraindikováno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 </a:t>
                      </a:r>
                      <a:endParaRPr lang="cs-CZ" sz="1400" dirty="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310533"/>
                  </a:ext>
                </a:extLst>
              </a:tr>
              <a:tr h="322050">
                <a:tc>
                  <a:txBody>
                    <a:bodyPr/>
                    <a:lstStyle/>
                    <a:p>
                      <a:r>
                        <a:rPr lang="cs-CZ" sz="1400" b="1" dirty="0">
                          <a:effectLst/>
                          <a:latin typeface="MyriadPro"/>
                        </a:rPr>
                        <a:t>Izotopy </a:t>
                      </a:r>
                      <a:endParaRPr lang="cs-CZ" sz="1400" dirty="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  <a:latin typeface="MyriadPro"/>
                        </a:rPr>
                        <a:t>Diagnosticky </a:t>
                      </a:r>
                      <a:endParaRPr lang="cs-CZ" sz="140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  <a:latin typeface="MyriadPro"/>
                        </a:rPr>
                        <a:t>Přerušit kojení na 4–5 eliminačních poločasů </a:t>
                      </a:r>
                      <a:endParaRPr lang="cs-CZ" sz="140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4042462"/>
                  </a:ext>
                </a:extLst>
              </a:tr>
              <a:tr h="322050">
                <a:tc>
                  <a:txBody>
                    <a:bodyPr/>
                    <a:lstStyle/>
                    <a:p>
                      <a:r>
                        <a:rPr lang="cs-CZ" sz="1400" b="1" dirty="0" err="1">
                          <a:effectLst/>
                          <a:latin typeface="MyriadPro"/>
                        </a:rPr>
                        <a:t>Námelove</a:t>
                      </a:r>
                      <a:r>
                        <a:rPr lang="cs-CZ" sz="1400" b="1" dirty="0">
                          <a:effectLst/>
                          <a:latin typeface="MyriadPro"/>
                        </a:rPr>
                        <a:t>́ </a:t>
                      </a:r>
                      <a:endParaRPr lang="cs-CZ" sz="1400" dirty="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  <a:latin typeface="MyriadPro"/>
                        </a:rPr>
                        <a:t>Ergotamin </a:t>
                      </a:r>
                      <a:endParaRPr lang="cs-CZ" sz="140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  <a:latin typeface="MyriadPro"/>
                        </a:rPr>
                        <a:t>Zvracení, průjem, křeče </a:t>
                      </a:r>
                      <a:endParaRPr lang="cs-CZ" sz="140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774145"/>
                  </a:ext>
                </a:extLst>
              </a:tr>
              <a:tr h="322050">
                <a:tc>
                  <a:txBody>
                    <a:bodyPr/>
                    <a:lstStyle/>
                    <a:p>
                      <a:r>
                        <a:rPr lang="cs-CZ" sz="1400" b="1" dirty="0">
                          <a:effectLst/>
                          <a:latin typeface="MyriadPro"/>
                        </a:rPr>
                        <a:t>Alkaloidy </a:t>
                      </a:r>
                      <a:endParaRPr lang="cs-CZ" sz="1400" dirty="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  <a:latin typeface="MyriadPro"/>
                        </a:rPr>
                        <a:t>Bromokriptin </a:t>
                      </a:r>
                      <a:endParaRPr lang="cs-CZ" sz="140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 err="1">
                          <a:effectLst/>
                          <a:latin typeface="MyriadPro"/>
                        </a:rPr>
                        <a:t>Výrazne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̌ </a:t>
                      </a:r>
                      <a:r>
                        <a:rPr lang="cs-CZ" sz="1400" dirty="0" err="1">
                          <a:effectLst/>
                          <a:latin typeface="MyriadPro"/>
                        </a:rPr>
                        <a:t>snižuje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 laktaci </a:t>
                      </a:r>
                      <a:endParaRPr lang="cs-CZ" sz="1400" dirty="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3650294"/>
                  </a:ext>
                </a:extLst>
              </a:tr>
              <a:tr h="521500">
                <a:tc>
                  <a:txBody>
                    <a:bodyPr/>
                    <a:lstStyle/>
                    <a:p>
                      <a:r>
                        <a:rPr lang="cs-CZ" sz="1400" b="1" dirty="0">
                          <a:effectLst/>
                          <a:latin typeface="MyriadPro"/>
                        </a:rPr>
                        <a:t>Estrogeny a </a:t>
                      </a:r>
                      <a:r>
                        <a:rPr lang="cs-CZ" sz="1400" b="1" dirty="0" err="1">
                          <a:effectLst/>
                          <a:latin typeface="MyriadPro"/>
                        </a:rPr>
                        <a:t>orálni</a:t>
                      </a:r>
                      <a:r>
                        <a:rPr lang="cs-CZ" sz="1400" b="1" dirty="0">
                          <a:effectLst/>
                          <a:latin typeface="MyriadPro"/>
                        </a:rPr>
                        <a:t>́ </a:t>
                      </a:r>
                      <a:r>
                        <a:rPr lang="cs-CZ" sz="1400" b="1" dirty="0" err="1">
                          <a:effectLst/>
                          <a:latin typeface="MyriadPro"/>
                        </a:rPr>
                        <a:t>kontraceptiva</a:t>
                      </a:r>
                      <a:r>
                        <a:rPr lang="cs-CZ" sz="1400" b="1" dirty="0">
                          <a:effectLst/>
                          <a:latin typeface="MyriadPro"/>
                        </a:rPr>
                        <a:t> </a:t>
                      </a:r>
                      <a:endParaRPr lang="cs-CZ" sz="1400" dirty="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D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40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  <a:latin typeface="MyriadPro"/>
                        </a:rPr>
                        <a:t>Výrazně snižují laktaci, po porodu do 6 týdnů se nedoporučují </a:t>
                      </a:r>
                      <a:endParaRPr lang="cs-CZ" sz="140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2172991"/>
                  </a:ext>
                </a:extLst>
              </a:tr>
              <a:tr h="441163">
                <a:tc>
                  <a:txBody>
                    <a:bodyPr/>
                    <a:lstStyle/>
                    <a:p>
                      <a:r>
                        <a:rPr lang="cs-CZ" sz="1400" b="1" dirty="0" err="1">
                          <a:effectLst/>
                          <a:latin typeface="MyriadPro"/>
                        </a:rPr>
                        <a:t>Iodidy</a:t>
                      </a:r>
                      <a:r>
                        <a:rPr lang="cs-CZ" sz="1400" b="1" dirty="0">
                          <a:effectLst/>
                          <a:latin typeface="MyriadPro"/>
                        </a:rPr>
                        <a:t> </a:t>
                      </a:r>
                      <a:endParaRPr lang="cs-CZ" sz="1400" dirty="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D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40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  <a:latin typeface="MyriadPro"/>
                        </a:rPr>
                        <a:t>Ve </a:t>
                      </a:r>
                      <a:r>
                        <a:rPr lang="cs-CZ" sz="1400" dirty="0" err="1">
                          <a:effectLst/>
                          <a:latin typeface="MyriadPro"/>
                        </a:rPr>
                        <a:t>vysokých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 </a:t>
                      </a:r>
                      <a:r>
                        <a:rPr lang="cs-CZ" sz="1400" dirty="0" err="1">
                          <a:effectLst/>
                          <a:latin typeface="MyriadPro"/>
                        </a:rPr>
                        <a:t>dávkách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 </a:t>
                      </a:r>
                      <a:r>
                        <a:rPr lang="cs-CZ" sz="1400" dirty="0" err="1">
                          <a:effectLst/>
                          <a:latin typeface="MyriadPro"/>
                        </a:rPr>
                        <a:t>kontraindikovány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 </a:t>
                      </a:r>
                      <a:endParaRPr lang="cs-CZ" sz="1400" dirty="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4511517"/>
                  </a:ext>
                </a:extLst>
              </a:tr>
              <a:tr h="441163">
                <a:tc>
                  <a:txBody>
                    <a:bodyPr/>
                    <a:lstStyle/>
                    <a:p>
                      <a:r>
                        <a:rPr lang="cs-CZ" sz="1400" b="1" dirty="0" err="1">
                          <a:effectLst/>
                          <a:latin typeface="MyriadPro"/>
                        </a:rPr>
                        <a:t>Iodove</a:t>
                      </a:r>
                      <a:r>
                        <a:rPr lang="cs-CZ" sz="1400" b="1" dirty="0">
                          <a:effectLst/>
                          <a:latin typeface="MyriadPro"/>
                        </a:rPr>
                        <a:t>́ </a:t>
                      </a:r>
                      <a:r>
                        <a:rPr lang="cs-CZ" sz="1400" b="1" dirty="0" err="1">
                          <a:effectLst/>
                          <a:latin typeface="MyriadPro"/>
                        </a:rPr>
                        <a:t>kontrastni</a:t>
                      </a:r>
                      <a:r>
                        <a:rPr lang="cs-CZ" sz="1400" b="1" dirty="0">
                          <a:effectLst/>
                          <a:latin typeface="MyriadPro"/>
                        </a:rPr>
                        <a:t>́ </a:t>
                      </a:r>
                      <a:r>
                        <a:rPr lang="cs-CZ" sz="1400" b="1" dirty="0" err="1">
                          <a:effectLst/>
                          <a:latin typeface="MyriadPro"/>
                        </a:rPr>
                        <a:t>látky</a:t>
                      </a:r>
                      <a:r>
                        <a:rPr lang="cs-CZ" sz="1400" b="1" dirty="0">
                          <a:effectLst/>
                          <a:latin typeface="MyriadPro"/>
                        </a:rPr>
                        <a:t> </a:t>
                      </a:r>
                      <a:endParaRPr lang="cs-CZ" sz="1400" dirty="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D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40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  <a:latin typeface="MyriadPro"/>
                        </a:rPr>
                        <a:t>Minimální přechod do mateřského mléka,lze kojit </a:t>
                      </a:r>
                      <a:endParaRPr lang="cs-CZ" sz="140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4693150"/>
                  </a:ext>
                </a:extLst>
              </a:tr>
              <a:tr h="333783">
                <a:tc>
                  <a:txBody>
                    <a:bodyPr/>
                    <a:lstStyle/>
                    <a:p>
                      <a:r>
                        <a:rPr lang="cs-CZ" sz="1400" b="1" dirty="0">
                          <a:effectLst/>
                          <a:latin typeface="MyriadPro"/>
                        </a:rPr>
                        <a:t>Sulfonamidy, chloramfenikol, nitrofurantoin, </a:t>
                      </a:r>
                      <a:r>
                        <a:rPr lang="cs-CZ" sz="1400" b="1" dirty="0" err="1">
                          <a:effectLst/>
                          <a:latin typeface="MyriadPro"/>
                        </a:rPr>
                        <a:t>salicyláty</a:t>
                      </a:r>
                      <a:r>
                        <a:rPr lang="cs-CZ" sz="1400" b="1" dirty="0">
                          <a:effectLst/>
                          <a:latin typeface="MyriadPro"/>
                        </a:rPr>
                        <a:t> + deficit glukózo-6-fosfát </a:t>
                      </a:r>
                      <a:r>
                        <a:rPr lang="cs-CZ" sz="1400" b="1" dirty="0" err="1">
                          <a:effectLst/>
                          <a:latin typeface="MyriadPro"/>
                        </a:rPr>
                        <a:t>dehydrogenázy</a:t>
                      </a:r>
                      <a:r>
                        <a:rPr lang="cs-CZ" sz="1400" b="1" dirty="0">
                          <a:effectLst/>
                          <a:latin typeface="MyriadPro"/>
                        </a:rPr>
                        <a:t> </a:t>
                      </a:r>
                      <a:endParaRPr lang="cs-CZ" sz="1400" dirty="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D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40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  <a:latin typeface="MyriadPro"/>
                        </a:rPr>
                        <a:t>Mohou vyvolat </a:t>
                      </a:r>
                      <a:r>
                        <a:rPr lang="cs-CZ" sz="1400" dirty="0" err="1">
                          <a:effectLst/>
                          <a:latin typeface="MyriadPro"/>
                        </a:rPr>
                        <a:t>těžkou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 </a:t>
                      </a:r>
                      <a:r>
                        <a:rPr lang="cs-CZ" sz="1400" dirty="0" err="1">
                          <a:effectLst/>
                          <a:latin typeface="MyriadPro"/>
                        </a:rPr>
                        <a:t>hemolýzu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 </a:t>
                      </a:r>
                      <a:endParaRPr lang="cs-CZ" sz="1400" dirty="0">
                        <a:effectLst/>
                      </a:endParaRPr>
                    </a:p>
                  </a:txBody>
                  <a:tcPr marL="101149" marR="101149" marT="50574" marB="5057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8744258"/>
                  </a:ext>
                </a:extLst>
              </a:tr>
            </a:tbl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D463D944-4901-5141-9C83-36F93CB5355C}"/>
              </a:ext>
            </a:extLst>
          </p:cNvPr>
          <p:cNvSpPr txBox="1"/>
          <p:nvPr/>
        </p:nvSpPr>
        <p:spPr>
          <a:xfrm>
            <a:off x="155643" y="0"/>
            <a:ext cx="4409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Léky kontraindikované při kojení:</a:t>
            </a:r>
          </a:p>
        </p:txBody>
      </p:sp>
    </p:spTree>
    <p:extLst>
      <p:ext uri="{BB962C8B-B14F-4D97-AF65-F5344CB8AC3E}">
        <p14:creationId xmlns:p14="http://schemas.microsoft.com/office/powerpoint/2010/main" val="1953130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1F2827E6-2AA8-A845-AC54-62A1470DB8C6}"/>
              </a:ext>
            </a:extLst>
          </p:cNvPr>
          <p:cNvSpPr txBox="1"/>
          <p:nvPr/>
        </p:nvSpPr>
        <p:spPr>
          <a:xfrm>
            <a:off x="291830" y="12645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68173AA-2E60-FF4D-BE7D-3E42985F509A}"/>
              </a:ext>
            </a:extLst>
          </p:cNvPr>
          <p:cNvSpPr txBox="1"/>
          <p:nvPr/>
        </p:nvSpPr>
        <p:spPr>
          <a:xfrm>
            <a:off x="291830" y="6809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CCE6444D-A2EC-B34A-B61B-4C50CD306B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51971"/>
              </p:ext>
            </p:extLst>
          </p:nvPr>
        </p:nvGraphicFramePr>
        <p:xfrm>
          <a:off x="143692" y="680937"/>
          <a:ext cx="11863578" cy="6066836"/>
        </p:xfrm>
        <a:graphic>
          <a:graphicData uri="http://schemas.openxmlformats.org/drawingml/2006/table">
            <a:tbl>
              <a:tblPr/>
              <a:tblGrid>
                <a:gridCol w="3070798">
                  <a:extLst>
                    <a:ext uri="{9D8B030D-6E8A-4147-A177-3AD203B41FA5}">
                      <a16:colId xmlns:a16="http://schemas.microsoft.com/office/drawing/2014/main" val="783453019"/>
                    </a:ext>
                  </a:extLst>
                </a:gridCol>
                <a:gridCol w="3858113">
                  <a:extLst>
                    <a:ext uri="{9D8B030D-6E8A-4147-A177-3AD203B41FA5}">
                      <a16:colId xmlns:a16="http://schemas.microsoft.com/office/drawing/2014/main" val="2814099378"/>
                    </a:ext>
                  </a:extLst>
                </a:gridCol>
                <a:gridCol w="4934667">
                  <a:extLst>
                    <a:ext uri="{9D8B030D-6E8A-4147-A177-3AD203B41FA5}">
                      <a16:colId xmlns:a16="http://schemas.microsoft.com/office/drawing/2014/main" val="499734822"/>
                    </a:ext>
                  </a:extLst>
                </a:gridCol>
              </a:tblGrid>
              <a:tr h="307625">
                <a:tc>
                  <a:txBody>
                    <a:bodyPr/>
                    <a:lstStyle/>
                    <a:p>
                      <a:r>
                        <a:rPr lang="cs-CZ" sz="1400" b="1" dirty="0">
                          <a:effectLst/>
                          <a:latin typeface="MyriadPro"/>
                        </a:rPr>
                        <a:t>Skupiny </a:t>
                      </a:r>
                      <a:r>
                        <a:rPr lang="cs-CZ" sz="1400" b="1" dirty="0" err="1">
                          <a:effectLst/>
                          <a:latin typeface="MyriadPro"/>
                        </a:rPr>
                        <a:t>léku</a:t>
                      </a:r>
                      <a:r>
                        <a:rPr lang="cs-CZ" sz="1400" b="1" dirty="0">
                          <a:effectLst/>
                          <a:latin typeface="MyriadPro"/>
                        </a:rPr>
                        <a:t>̊ </a:t>
                      </a:r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D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 err="1">
                          <a:effectLst/>
                          <a:latin typeface="MyriadPro"/>
                        </a:rPr>
                        <a:t>Nežádouci</a:t>
                      </a:r>
                      <a:r>
                        <a:rPr lang="cs-CZ" sz="1400" b="1" dirty="0">
                          <a:effectLst/>
                          <a:latin typeface="MyriadPro"/>
                        </a:rPr>
                        <a:t>́ </a:t>
                      </a:r>
                      <a:r>
                        <a:rPr lang="cs-CZ" sz="1400" b="1" dirty="0" err="1">
                          <a:effectLst/>
                          <a:latin typeface="MyriadPro"/>
                        </a:rPr>
                        <a:t>účinky</a:t>
                      </a:r>
                      <a:r>
                        <a:rPr lang="cs-CZ" sz="1400" b="1" dirty="0">
                          <a:effectLst/>
                          <a:latin typeface="MyriadPro"/>
                        </a:rPr>
                        <a:t> </a:t>
                      </a:r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927144"/>
                  </a:ext>
                </a:extLst>
              </a:tr>
              <a:tr h="269876">
                <a:tc gridSpan="3">
                  <a:txBody>
                    <a:bodyPr/>
                    <a:lstStyle/>
                    <a:p>
                      <a:r>
                        <a:rPr lang="cs-CZ" sz="1400" b="1" dirty="0" err="1">
                          <a:effectLst/>
                          <a:latin typeface="MyriadPro"/>
                        </a:rPr>
                        <a:t>Léky</a:t>
                      </a:r>
                      <a:r>
                        <a:rPr lang="cs-CZ" sz="1400" b="1" dirty="0">
                          <a:effectLst/>
                          <a:latin typeface="MyriadPro"/>
                        </a:rPr>
                        <a:t> </a:t>
                      </a:r>
                      <a:r>
                        <a:rPr lang="cs-CZ" sz="1400" b="1" dirty="0" err="1">
                          <a:effectLst/>
                          <a:latin typeface="MyriadPro"/>
                        </a:rPr>
                        <a:t>ovlivňujíci</a:t>
                      </a:r>
                      <a:r>
                        <a:rPr lang="cs-CZ" sz="1400" b="1" dirty="0">
                          <a:effectLst/>
                          <a:latin typeface="MyriadPro"/>
                        </a:rPr>
                        <a:t>́ CNS </a:t>
                      </a:r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891587"/>
                  </a:ext>
                </a:extLst>
              </a:tr>
              <a:tr h="401231">
                <a:tc>
                  <a:txBody>
                    <a:bodyPr/>
                    <a:lstStyle/>
                    <a:p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  <a:latin typeface="MyriadPro"/>
                        </a:rPr>
                        <a:t>Antidepresiva </a:t>
                      </a:r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 err="1">
                          <a:effectLst/>
                          <a:latin typeface="MyriadPro"/>
                        </a:rPr>
                        <a:t>Dráždivost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, neklid, </a:t>
                      </a:r>
                      <a:r>
                        <a:rPr lang="cs-CZ" sz="1400" dirty="0" err="1">
                          <a:effectLst/>
                          <a:latin typeface="MyriadPro"/>
                        </a:rPr>
                        <a:t>neprospíváni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́ </a:t>
                      </a:r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9482612"/>
                  </a:ext>
                </a:extLst>
              </a:tr>
              <a:tr h="269876"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  <a:latin typeface="MyriadPro"/>
                        </a:rPr>
                        <a:t>Psychofarmaka </a:t>
                      </a:r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  <a:latin typeface="MyriadPro"/>
                        </a:rPr>
                        <a:t>Anxiolytika </a:t>
                      </a:r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  <a:latin typeface="MyriadPro"/>
                        </a:rPr>
                        <a:t>Letargie, spavost, </a:t>
                      </a:r>
                      <a:r>
                        <a:rPr lang="cs-CZ" sz="1400" dirty="0" err="1">
                          <a:effectLst/>
                          <a:latin typeface="MyriadPro"/>
                        </a:rPr>
                        <a:t>váhovy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́ </a:t>
                      </a:r>
                      <a:r>
                        <a:rPr lang="cs-CZ" sz="1400" dirty="0" err="1">
                          <a:effectLst/>
                          <a:latin typeface="MyriadPro"/>
                        </a:rPr>
                        <a:t>úbytek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 </a:t>
                      </a:r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8691031"/>
                  </a:ext>
                </a:extLst>
              </a:tr>
              <a:tr h="477836">
                <a:tc>
                  <a:txBody>
                    <a:bodyPr/>
                    <a:lstStyle/>
                    <a:p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  <a:latin typeface="MyriadPro"/>
                        </a:rPr>
                        <a:t>Neuroleptika </a:t>
                      </a:r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 err="1">
                          <a:effectLst/>
                          <a:latin typeface="MyriadPro"/>
                        </a:rPr>
                        <a:t>Clozapin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 – </a:t>
                      </a:r>
                      <a:r>
                        <a:rPr lang="cs-CZ" sz="1400" dirty="0" err="1">
                          <a:effectLst/>
                          <a:latin typeface="MyriadPro"/>
                        </a:rPr>
                        <a:t>zvýšena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́ </a:t>
                      </a:r>
                      <a:r>
                        <a:rPr lang="cs-CZ" sz="1400" dirty="0" err="1">
                          <a:effectLst/>
                          <a:latin typeface="MyriadPro"/>
                        </a:rPr>
                        <a:t>dráždivost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, </a:t>
                      </a:r>
                      <a:r>
                        <a:rPr lang="cs-CZ" sz="1400" dirty="0" err="1">
                          <a:effectLst/>
                          <a:latin typeface="MyriadPro"/>
                        </a:rPr>
                        <a:t>křeče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 </a:t>
                      </a:r>
                      <a:r>
                        <a:rPr lang="cs-CZ" sz="1400" dirty="0" err="1">
                          <a:effectLst/>
                          <a:latin typeface="MyriadPro"/>
                        </a:rPr>
                        <a:t>Fenothiaziny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 – spavost, </a:t>
                      </a:r>
                      <a:r>
                        <a:rPr lang="cs-CZ" sz="1400" dirty="0" err="1">
                          <a:effectLst/>
                          <a:latin typeface="MyriadPro"/>
                        </a:rPr>
                        <a:t>diskineze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 </a:t>
                      </a:r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4614547"/>
                  </a:ext>
                </a:extLst>
              </a:tr>
              <a:tr h="307625"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  <a:latin typeface="MyriadPro"/>
                        </a:rPr>
                        <a:t>Antiepileptika </a:t>
                      </a:r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140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  <a:latin typeface="MyriadPro"/>
                        </a:rPr>
                        <a:t>Spavost, </a:t>
                      </a:r>
                      <a:r>
                        <a:rPr lang="cs-CZ" sz="1400" dirty="0" err="1">
                          <a:effectLst/>
                          <a:latin typeface="MyriadPro"/>
                        </a:rPr>
                        <a:t>neprospíváni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́ </a:t>
                      </a:r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9215130"/>
                  </a:ext>
                </a:extLst>
              </a:tr>
              <a:tr h="437807"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  <a:latin typeface="MyriadPro"/>
                        </a:rPr>
                        <a:t>Fenobarbital </a:t>
                      </a:r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140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 err="1">
                          <a:effectLst/>
                          <a:latin typeface="MyriadPro"/>
                        </a:rPr>
                        <a:t>Kumulativni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́ efekt, </a:t>
                      </a:r>
                      <a:r>
                        <a:rPr lang="cs-CZ" sz="1400" dirty="0" err="1">
                          <a:effectLst/>
                          <a:latin typeface="MyriadPro"/>
                        </a:rPr>
                        <a:t>sedace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, </a:t>
                      </a:r>
                      <a:r>
                        <a:rPr lang="cs-CZ" sz="1400" dirty="0" err="1">
                          <a:effectLst/>
                          <a:latin typeface="MyriadPro"/>
                        </a:rPr>
                        <a:t>methemoglobinémie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 </a:t>
                      </a:r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56033"/>
                  </a:ext>
                </a:extLst>
              </a:tr>
              <a:tr h="269876">
                <a:tc gridSpan="3">
                  <a:txBody>
                    <a:bodyPr/>
                    <a:lstStyle/>
                    <a:p>
                      <a:r>
                        <a:rPr lang="cs-CZ" sz="1400" b="1" dirty="0" err="1">
                          <a:effectLst/>
                          <a:latin typeface="MyriadPro"/>
                        </a:rPr>
                        <a:t>Léky</a:t>
                      </a:r>
                      <a:r>
                        <a:rPr lang="cs-CZ" sz="1400" b="1" dirty="0">
                          <a:effectLst/>
                          <a:latin typeface="MyriadPro"/>
                        </a:rPr>
                        <a:t> s </a:t>
                      </a:r>
                      <a:r>
                        <a:rPr lang="cs-CZ" sz="1400" b="1" dirty="0" err="1">
                          <a:effectLst/>
                          <a:latin typeface="MyriadPro"/>
                        </a:rPr>
                        <a:t>výraznými</a:t>
                      </a:r>
                      <a:r>
                        <a:rPr lang="cs-CZ" sz="1400" b="1" dirty="0">
                          <a:effectLst/>
                          <a:latin typeface="MyriadPro"/>
                        </a:rPr>
                        <a:t> </a:t>
                      </a:r>
                      <a:r>
                        <a:rPr lang="cs-CZ" sz="1400" b="1" dirty="0" err="1">
                          <a:effectLst/>
                          <a:latin typeface="MyriadPro"/>
                        </a:rPr>
                        <a:t>nežádoucími</a:t>
                      </a:r>
                      <a:r>
                        <a:rPr lang="cs-CZ" sz="1400" b="1" dirty="0">
                          <a:effectLst/>
                          <a:latin typeface="MyriadPro"/>
                        </a:rPr>
                        <a:t> </a:t>
                      </a:r>
                      <a:r>
                        <a:rPr lang="cs-CZ" sz="1400" b="1" dirty="0" err="1">
                          <a:effectLst/>
                          <a:latin typeface="MyriadPro"/>
                        </a:rPr>
                        <a:t>účinky</a:t>
                      </a:r>
                      <a:r>
                        <a:rPr lang="cs-CZ" sz="1400" b="1" dirty="0">
                          <a:effectLst/>
                          <a:latin typeface="MyriadPro"/>
                        </a:rPr>
                        <a:t> </a:t>
                      </a:r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3788379"/>
                  </a:ext>
                </a:extLst>
              </a:tr>
              <a:tr h="307625">
                <a:tc>
                  <a:txBody>
                    <a:bodyPr/>
                    <a:lstStyle/>
                    <a:p>
                      <a:r>
                        <a:rPr lang="cs-CZ" sz="1400" dirty="0" err="1">
                          <a:effectLst/>
                          <a:latin typeface="MyriadPro"/>
                        </a:rPr>
                        <a:t>Betablokátory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 </a:t>
                      </a:r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  <a:latin typeface="MyriadPro"/>
                        </a:rPr>
                        <a:t>Bradykardie, tachypnoe, </a:t>
                      </a:r>
                      <a:r>
                        <a:rPr lang="cs-CZ" sz="1400" dirty="0" err="1">
                          <a:effectLst/>
                          <a:latin typeface="MyriadPro"/>
                        </a:rPr>
                        <a:t>cyanóza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 </a:t>
                      </a:r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026139"/>
                  </a:ext>
                </a:extLst>
              </a:tr>
              <a:tr h="307625">
                <a:tc>
                  <a:txBody>
                    <a:bodyPr/>
                    <a:lstStyle/>
                    <a:p>
                      <a:r>
                        <a:rPr lang="cs-CZ" sz="1400" dirty="0" err="1">
                          <a:effectLst/>
                          <a:latin typeface="MyriadPro"/>
                        </a:rPr>
                        <a:t>Carbamazepin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 </a:t>
                      </a:r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 err="1">
                          <a:effectLst/>
                          <a:latin typeface="MyriadPro"/>
                        </a:rPr>
                        <a:t>Sedace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, </a:t>
                      </a:r>
                      <a:r>
                        <a:rPr lang="cs-CZ" sz="1400" dirty="0" err="1">
                          <a:effectLst/>
                          <a:latin typeface="MyriadPro"/>
                        </a:rPr>
                        <a:t>hyperexcitabilita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, </a:t>
                      </a:r>
                      <a:r>
                        <a:rPr lang="cs-CZ" sz="1400" dirty="0" err="1">
                          <a:effectLst/>
                          <a:latin typeface="MyriadPro"/>
                        </a:rPr>
                        <a:t>cholestáza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 </a:t>
                      </a:r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0185784"/>
                  </a:ext>
                </a:extLst>
              </a:tr>
              <a:tr h="307625">
                <a:tc>
                  <a:txBody>
                    <a:bodyPr/>
                    <a:lstStyle/>
                    <a:p>
                      <a:r>
                        <a:rPr lang="cs-CZ" sz="1400" dirty="0" err="1">
                          <a:effectLst/>
                          <a:latin typeface="MyriadPro"/>
                        </a:rPr>
                        <a:t>Clemastin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 </a:t>
                      </a:r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140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 err="1">
                          <a:effectLst/>
                          <a:latin typeface="MyriadPro"/>
                        </a:rPr>
                        <a:t>Hyperexcitabilita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, ospalost </a:t>
                      </a:r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0196041"/>
                  </a:ext>
                </a:extLst>
              </a:tr>
              <a:tr h="307625"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  <a:latin typeface="MyriadPro"/>
                        </a:rPr>
                        <a:t>Fenobarbital </a:t>
                      </a:r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 err="1">
                          <a:effectLst/>
                          <a:latin typeface="MyriadPro"/>
                        </a:rPr>
                        <a:t>Kumulativni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́ efekt, </a:t>
                      </a:r>
                      <a:r>
                        <a:rPr lang="cs-CZ" sz="1400" dirty="0" err="1">
                          <a:effectLst/>
                          <a:latin typeface="MyriadPro"/>
                        </a:rPr>
                        <a:t>sedace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, </a:t>
                      </a:r>
                      <a:r>
                        <a:rPr lang="cs-CZ" sz="1400" dirty="0" err="1">
                          <a:effectLst/>
                          <a:latin typeface="MyriadPro"/>
                        </a:rPr>
                        <a:t>methemoglobinémie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 </a:t>
                      </a:r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876536"/>
                  </a:ext>
                </a:extLst>
              </a:tr>
              <a:tr h="307625">
                <a:tc>
                  <a:txBody>
                    <a:bodyPr/>
                    <a:lstStyle/>
                    <a:p>
                      <a:r>
                        <a:rPr lang="cs-CZ" sz="1400" dirty="0" err="1">
                          <a:effectLst/>
                          <a:latin typeface="MyriadPro"/>
                        </a:rPr>
                        <a:t>Clindamycin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 </a:t>
                      </a:r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140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 err="1">
                          <a:effectLst/>
                          <a:latin typeface="MyriadPro"/>
                        </a:rPr>
                        <a:t>Průjem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 </a:t>
                      </a:r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7681217"/>
                  </a:ext>
                </a:extLst>
              </a:tr>
              <a:tr h="307625">
                <a:tc>
                  <a:txBody>
                    <a:bodyPr/>
                    <a:lstStyle/>
                    <a:p>
                      <a:r>
                        <a:rPr lang="cs-CZ" sz="1400" dirty="0" err="1">
                          <a:effectLst/>
                          <a:latin typeface="MyriadPro"/>
                        </a:rPr>
                        <a:t>Indometacin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 </a:t>
                      </a:r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 err="1">
                          <a:effectLst/>
                          <a:latin typeface="MyriadPro"/>
                        </a:rPr>
                        <a:t>Křeče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 </a:t>
                      </a:r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7150860"/>
                  </a:ext>
                </a:extLst>
              </a:tr>
              <a:tr h="269876">
                <a:tc gridSpan="3">
                  <a:txBody>
                    <a:bodyPr/>
                    <a:lstStyle/>
                    <a:p>
                      <a:r>
                        <a:rPr lang="cs-CZ" sz="1400" b="1" dirty="0" err="1">
                          <a:effectLst/>
                          <a:latin typeface="MyriadPro"/>
                        </a:rPr>
                        <a:t>Léky</a:t>
                      </a:r>
                      <a:r>
                        <a:rPr lang="cs-CZ" sz="1400" b="1" dirty="0">
                          <a:effectLst/>
                          <a:latin typeface="MyriadPro"/>
                        </a:rPr>
                        <a:t> s </a:t>
                      </a:r>
                      <a:r>
                        <a:rPr lang="cs-CZ" sz="1400" b="1" dirty="0" err="1">
                          <a:effectLst/>
                          <a:latin typeface="MyriadPro"/>
                        </a:rPr>
                        <a:t>předpokládaným</a:t>
                      </a:r>
                      <a:r>
                        <a:rPr lang="cs-CZ" sz="1400" b="1" dirty="0">
                          <a:effectLst/>
                          <a:latin typeface="MyriadPro"/>
                        </a:rPr>
                        <a:t> rizikem </a:t>
                      </a:r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646807"/>
                  </a:ext>
                </a:extLst>
              </a:tr>
              <a:tr h="307625">
                <a:tc>
                  <a:txBody>
                    <a:bodyPr/>
                    <a:lstStyle/>
                    <a:p>
                      <a:r>
                        <a:rPr lang="cs-CZ" sz="1400" dirty="0" err="1">
                          <a:effectLst/>
                          <a:latin typeface="MyriadPro"/>
                        </a:rPr>
                        <a:t>Fluorochinolony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 </a:t>
                      </a:r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140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 err="1">
                          <a:effectLst/>
                          <a:latin typeface="MyriadPro"/>
                        </a:rPr>
                        <a:t>Poškozeni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́ </a:t>
                      </a:r>
                      <a:r>
                        <a:rPr lang="cs-CZ" sz="1400" dirty="0" err="1">
                          <a:effectLst/>
                          <a:latin typeface="MyriadPro"/>
                        </a:rPr>
                        <a:t>kloubních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 chrupavek </a:t>
                      </a:r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2940957"/>
                  </a:ext>
                </a:extLst>
              </a:tr>
              <a:tr h="307625">
                <a:tc>
                  <a:txBody>
                    <a:bodyPr/>
                    <a:lstStyle/>
                    <a:p>
                      <a:r>
                        <a:rPr lang="cs-CZ" sz="1400" dirty="0" err="1">
                          <a:effectLst/>
                          <a:latin typeface="MyriadPro"/>
                        </a:rPr>
                        <a:t>Metronidazol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 </a:t>
                      </a:r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140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 err="1">
                          <a:effectLst/>
                          <a:latin typeface="MyriadPro"/>
                        </a:rPr>
                        <a:t>Potencionálne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̌ </a:t>
                      </a:r>
                      <a:r>
                        <a:rPr lang="cs-CZ" sz="1400" dirty="0" err="1">
                          <a:effectLst/>
                          <a:latin typeface="MyriadPro"/>
                        </a:rPr>
                        <a:t>kancerogenni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́ </a:t>
                      </a:r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3442205"/>
                  </a:ext>
                </a:extLst>
              </a:tr>
              <a:tr h="269876">
                <a:tc>
                  <a:txBody>
                    <a:bodyPr/>
                    <a:lstStyle/>
                    <a:p>
                      <a:r>
                        <a:rPr lang="cs-CZ" sz="1400" dirty="0" err="1">
                          <a:effectLst/>
                          <a:latin typeface="MyriadPro"/>
                        </a:rPr>
                        <a:t>Thyreostatika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 </a:t>
                      </a:r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 err="1">
                          <a:effectLst/>
                          <a:latin typeface="MyriadPro"/>
                        </a:rPr>
                        <a:t>Carbimazol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 </a:t>
                      </a:r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 err="1">
                          <a:effectLst/>
                          <a:latin typeface="MyriadPro"/>
                        </a:rPr>
                        <a:t>Ovlivněni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́ </a:t>
                      </a:r>
                      <a:r>
                        <a:rPr lang="cs-CZ" sz="1400" dirty="0" err="1">
                          <a:effectLst/>
                          <a:latin typeface="MyriadPro"/>
                        </a:rPr>
                        <a:t>thyreoidálních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 funkcí novorozence </a:t>
                      </a:r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6590251"/>
                  </a:ext>
                </a:extLst>
              </a:tr>
              <a:tr h="182830">
                <a:tc>
                  <a:txBody>
                    <a:bodyPr/>
                    <a:lstStyle/>
                    <a:p>
                      <a:r>
                        <a:rPr lang="cs-CZ" sz="1400" dirty="0" err="1">
                          <a:effectLst/>
                          <a:latin typeface="MyriadPro"/>
                        </a:rPr>
                        <a:t>Sulfosalazin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 </a:t>
                      </a:r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140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 err="1">
                          <a:effectLst/>
                          <a:latin typeface="MyriadPro"/>
                        </a:rPr>
                        <a:t>Průjmy</a:t>
                      </a:r>
                      <a:r>
                        <a:rPr lang="cs-CZ" sz="1400" dirty="0">
                          <a:effectLst/>
                          <a:latin typeface="MyriadPro"/>
                        </a:rPr>
                        <a:t> </a:t>
                      </a:r>
                      <a:endParaRPr lang="cs-CZ" sz="1400" dirty="0">
                        <a:effectLst/>
                      </a:endParaRPr>
                    </a:p>
                  </a:txBody>
                  <a:tcPr marL="63523" marR="63523" marT="31762" marB="3176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4199003"/>
                  </a:ext>
                </a:extLst>
              </a:tr>
            </a:tbl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9DF05A3D-6A89-D146-9281-2F8682357E78}"/>
              </a:ext>
            </a:extLst>
          </p:cNvPr>
          <p:cNvSpPr txBox="1"/>
          <p:nvPr/>
        </p:nvSpPr>
        <p:spPr>
          <a:xfrm>
            <a:off x="0" y="126938"/>
            <a:ext cx="482696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rgbClr val="C00000"/>
                </a:solidFill>
              </a:rPr>
              <a:t>Léky</a:t>
            </a:r>
            <a:r>
              <a:rPr lang="cs-CZ" sz="2400" b="1" dirty="0">
                <a:solidFill>
                  <a:srgbClr val="C00000"/>
                </a:solidFill>
              </a:rPr>
              <a:t> </a:t>
            </a:r>
            <a:r>
              <a:rPr lang="cs-CZ" sz="2400" b="1" dirty="0" err="1">
                <a:solidFill>
                  <a:srgbClr val="C00000"/>
                </a:solidFill>
              </a:rPr>
              <a:t>vyžadující</a:t>
            </a:r>
            <a:r>
              <a:rPr lang="cs-CZ" sz="2400" b="1" dirty="0">
                <a:solidFill>
                  <a:srgbClr val="C00000"/>
                </a:solidFill>
              </a:rPr>
              <a:t> opatrnost </a:t>
            </a:r>
            <a:r>
              <a:rPr lang="cs-CZ" sz="2400" b="1" dirty="0" err="1">
                <a:solidFill>
                  <a:srgbClr val="C00000"/>
                </a:solidFill>
              </a:rPr>
              <a:t>při</a:t>
            </a:r>
            <a:r>
              <a:rPr lang="cs-CZ" sz="2400" b="1" dirty="0">
                <a:solidFill>
                  <a:srgbClr val="C00000"/>
                </a:solidFill>
              </a:rPr>
              <a:t> kojení: </a:t>
            </a:r>
            <a:endParaRPr lang="cs-CZ" sz="2400" dirty="0">
              <a:solidFill>
                <a:srgbClr val="C00000"/>
              </a:solidFill>
            </a:endParaRPr>
          </a:p>
          <a:p>
            <a:endParaRPr lang="cs-CZ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0ABF525F-6D23-7147-82F3-019F75036D58}"/>
              </a:ext>
            </a:extLst>
          </p:cNvPr>
          <p:cNvSpPr/>
          <p:nvPr/>
        </p:nvSpPr>
        <p:spPr>
          <a:xfrm>
            <a:off x="143692" y="1264596"/>
            <a:ext cx="11904616" cy="1217347"/>
          </a:xfrm>
          <a:prstGeom prst="rect">
            <a:avLst/>
          </a:prstGeom>
          <a:noFill/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640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C7F1B10-9A49-3049-BFE8-A9C8F056AFFD}"/>
              </a:ext>
            </a:extLst>
          </p:cNvPr>
          <p:cNvSpPr txBox="1"/>
          <p:nvPr/>
        </p:nvSpPr>
        <p:spPr>
          <a:xfrm>
            <a:off x="175098" y="1004663"/>
            <a:ext cx="1165373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Obecnou limitací je nedostatek klinických studií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Nezbytná </a:t>
            </a:r>
            <a:r>
              <a:rPr lang="cs-CZ" sz="2800" dirty="0" err="1"/>
              <a:t>spolupráce</a:t>
            </a:r>
            <a:r>
              <a:rPr lang="cs-CZ" sz="2800" dirty="0"/>
              <a:t> gynekologa, </a:t>
            </a:r>
            <a:r>
              <a:rPr lang="cs-CZ" sz="2800" dirty="0" err="1"/>
              <a:t>porodníka</a:t>
            </a:r>
            <a:r>
              <a:rPr lang="cs-CZ" sz="2800" dirty="0"/>
              <a:t>, psychiatra a </a:t>
            </a:r>
            <a:r>
              <a:rPr lang="cs-CZ" sz="2800" dirty="0" err="1"/>
              <a:t>neonatologa</a:t>
            </a:r>
            <a:endParaRPr lang="cs-CZ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Poučit matku o NÚ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Volit </a:t>
            </a:r>
            <a:r>
              <a:rPr lang="cs-CZ" sz="2800" dirty="0" err="1"/>
              <a:t>nejnižši</a:t>
            </a:r>
            <a:r>
              <a:rPr lang="cs-CZ" sz="2800" dirty="0"/>
              <a:t>́ </a:t>
            </a:r>
            <a:r>
              <a:rPr lang="cs-CZ" sz="2800" dirty="0" err="1"/>
              <a:t>možne</a:t>
            </a:r>
            <a:r>
              <a:rPr lang="cs-CZ" sz="2800" dirty="0"/>
              <a:t>́ </a:t>
            </a:r>
            <a:r>
              <a:rPr lang="cs-CZ" sz="2800" dirty="0" err="1"/>
              <a:t>dávkováni</a:t>
            </a:r>
            <a:r>
              <a:rPr lang="cs-CZ" sz="2800" dirty="0"/>
              <a:t>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err="1"/>
              <a:t>Poddávkování</a:t>
            </a:r>
            <a:r>
              <a:rPr lang="cs-CZ" sz="2800" dirty="0"/>
              <a:t> – riziko relapsu, zanedbávání péče, kouření, alkoholismus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Preferována </a:t>
            </a:r>
            <a:r>
              <a:rPr lang="cs-CZ" sz="2800" dirty="0" err="1"/>
              <a:t>monoterapie</a:t>
            </a:r>
            <a:endParaRPr lang="cs-CZ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Podání léku </a:t>
            </a:r>
            <a:r>
              <a:rPr lang="cs-CZ" sz="2800" dirty="0" err="1"/>
              <a:t>před</a:t>
            </a:r>
            <a:r>
              <a:rPr lang="cs-CZ" sz="2800" dirty="0"/>
              <a:t> </a:t>
            </a:r>
            <a:r>
              <a:rPr lang="cs-CZ" sz="2800" dirty="0" err="1"/>
              <a:t>nejdelši</a:t>
            </a:r>
            <a:r>
              <a:rPr lang="cs-CZ" sz="2800" dirty="0"/>
              <a:t>́ </a:t>
            </a:r>
            <a:r>
              <a:rPr lang="cs-CZ" sz="2800" dirty="0" err="1"/>
              <a:t>spánkovou</a:t>
            </a:r>
            <a:r>
              <a:rPr lang="cs-CZ" sz="2800" dirty="0"/>
              <a:t> periodou </a:t>
            </a:r>
            <a:r>
              <a:rPr lang="cs-CZ" sz="2800" dirty="0" err="1"/>
              <a:t>dítěte</a:t>
            </a:r>
            <a:endParaRPr lang="cs-CZ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dirty="0"/>
          </a:p>
          <a:p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/>
              <a:t>Anxiolytika CAVE! Diazepam </a:t>
            </a:r>
            <a:r>
              <a:rPr lang="cs-CZ" sz="2800" dirty="0"/>
              <a:t>– kumulativní efekt</a:t>
            </a:r>
          </a:p>
          <a:p>
            <a:pPr marL="342900" indent="-342900">
              <a:buFontTx/>
              <a:buChar char="-"/>
            </a:pPr>
            <a:endParaRPr lang="cs-CZ" sz="24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02D4AC3-4AAE-FB44-B1F7-37C3CC724E05}"/>
              </a:ext>
            </a:extLst>
          </p:cNvPr>
          <p:cNvSpPr txBox="1"/>
          <p:nvPr/>
        </p:nvSpPr>
        <p:spPr>
          <a:xfrm>
            <a:off x="350196" y="272374"/>
            <a:ext cx="86966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solidFill>
                  <a:srgbClr val="C00000"/>
                </a:solidFill>
              </a:rPr>
              <a:t>LÉČBA PSYCHOFARMAKY BĚHEM KOJENÍ</a:t>
            </a:r>
          </a:p>
        </p:txBody>
      </p:sp>
    </p:spTree>
    <p:extLst>
      <p:ext uri="{BB962C8B-B14F-4D97-AF65-F5344CB8AC3E}">
        <p14:creationId xmlns:p14="http://schemas.microsoft.com/office/powerpoint/2010/main" val="19518921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E035F4BA-B9E0-C44E-843B-A8C5798F8142}"/>
              </a:ext>
            </a:extLst>
          </p:cNvPr>
          <p:cNvSpPr txBox="1"/>
          <p:nvPr/>
        </p:nvSpPr>
        <p:spPr>
          <a:xfrm>
            <a:off x="0" y="-10159"/>
            <a:ext cx="3362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</a:rPr>
              <a:t>Léky běžně užívané při kojení: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A9968D4-5012-8140-9DC2-B791B610E2CB}"/>
              </a:ext>
            </a:extLst>
          </p:cNvPr>
          <p:cNvSpPr txBox="1"/>
          <p:nvPr/>
        </p:nvSpPr>
        <p:spPr>
          <a:xfrm>
            <a:off x="466928" y="9922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F90FEFC2-D9C9-9D42-BFF5-42DB2AB0D5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585918"/>
              </p:ext>
            </p:extLst>
          </p:nvPr>
        </p:nvGraphicFramePr>
        <p:xfrm>
          <a:off x="0" y="307711"/>
          <a:ext cx="12192000" cy="6572250"/>
        </p:xfrm>
        <a:graphic>
          <a:graphicData uri="http://schemas.openxmlformats.org/drawingml/2006/table">
            <a:tbl>
              <a:tblPr/>
              <a:tblGrid>
                <a:gridCol w="1605775">
                  <a:extLst>
                    <a:ext uri="{9D8B030D-6E8A-4147-A177-3AD203B41FA5}">
                      <a16:colId xmlns:a16="http://schemas.microsoft.com/office/drawing/2014/main" val="3914003748"/>
                    </a:ext>
                  </a:extLst>
                </a:gridCol>
                <a:gridCol w="2868947">
                  <a:extLst>
                    <a:ext uri="{9D8B030D-6E8A-4147-A177-3AD203B41FA5}">
                      <a16:colId xmlns:a16="http://schemas.microsoft.com/office/drawing/2014/main" val="1627360087"/>
                    </a:ext>
                  </a:extLst>
                </a:gridCol>
                <a:gridCol w="7717278">
                  <a:extLst>
                    <a:ext uri="{9D8B030D-6E8A-4147-A177-3AD203B41FA5}">
                      <a16:colId xmlns:a16="http://schemas.microsoft.com/office/drawing/2014/main" val="133941653"/>
                    </a:ext>
                  </a:extLst>
                </a:gridCol>
              </a:tblGrid>
              <a:tr h="472190">
                <a:tc>
                  <a:txBody>
                    <a:bodyPr/>
                    <a:lstStyle/>
                    <a:p>
                      <a:r>
                        <a:rPr lang="cs-CZ" sz="1400" b="1" dirty="0">
                          <a:effectLst/>
                          <a:latin typeface="MyriadPro"/>
                        </a:rPr>
                        <a:t>Skupina </a:t>
                      </a:r>
                      <a:r>
                        <a:rPr lang="cs-CZ" sz="1400" b="1" dirty="0" err="1">
                          <a:effectLst/>
                          <a:latin typeface="MyriadPro"/>
                        </a:rPr>
                        <a:t>léku</a:t>
                      </a:r>
                      <a:r>
                        <a:rPr lang="cs-CZ" sz="1400" b="1" dirty="0">
                          <a:effectLst/>
                          <a:latin typeface="MyriadPro"/>
                        </a:rPr>
                        <a:t>̊ </a:t>
                      </a:r>
                      <a:endParaRPr lang="cs-CZ" sz="1400" dirty="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D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10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effectLst/>
                          <a:latin typeface="MyriadPro"/>
                        </a:rPr>
                        <a:t>Vliv na novorozence </a:t>
                      </a:r>
                      <a:endParaRPr lang="cs-CZ" sz="1400" dirty="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504483"/>
                  </a:ext>
                </a:extLst>
              </a:tr>
              <a:tr h="205040">
                <a:tc rowSpan="5">
                  <a:txBody>
                    <a:bodyPr/>
                    <a:lstStyle/>
                    <a:p>
                      <a:r>
                        <a:rPr lang="cs-CZ" sz="1400" b="1" dirty="0">
                          <a:effectLst/>
                          <a:latin typeface="MyriadPro"/>
                        </a:rPr>
                        <a:t>Analgetika, antipyretika </a:t>
                      </a:r>
                      <a:endParaRPr lang="cs-CZ" sz="1400" dirty="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50" dirty="0">
                          <a:effectLst/>
                          <a:latin typeface="MyriadPro"/>
                        </a:rPr>
                        <a:t>Kyselina </a:t>
                      </a:r>
                      <a:r>
                        <a:rPr lang="cs-CZ" sz="1050" dirty="0" err="1">
                          <a:effectLst/>
                          <a:latin typeface="MyriadPro"/>
                        </a:rPr>
                        <a:t>acetylsalicylova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́ </a:t>
                      </a:r>
                      <a:endParaRPr lang="cs-CZ" sz="1050" dirty="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50">
                          <a:effectLst/>
                          <a:latin typeface="MyriadPro"/>
                        </a:rPr>
                        <a:t>Po vysokých dávkách metabolická acidóza </a:t>
                      </a:r>
                      <a:endParaRPr lang="cs-CZ" sz="105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945937"/>
                  </a:ext>
                </a:extLst>
              </a:tr>
              <a:tr h="20504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050" dirty="0">
                          <a:effectLst/>
                          <a:latin typeface="MyriadPro"/>
                        </a:rPr>
                        <a:t>Paracetamol </a:t>
                      </a:r>
                      <a:endParaRPr lang="cs-CZ" sz="1050" dirty="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50" dirty="0">
                          <a:effectLst/>
                          <a:latin typeface="MyriadPro"/>
                        </a:rPr>
                        <a:t>V </a:t>
                      </a:r>
                      <a:r>
                        <a:rPr lang="cs-CZ" sz="1050" dirty="0" err="1">
                          <a:effectLst/>
                          <a:latin typeface="MyriadPro"/>
                        </a:rPr>
                        <a:t>běžných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 </a:t>
                      </a:r>
                      <a:r>
                        <a:rPr lang="cs-CZ" sz="1050" dirty="0" err="1">
                          <a:effectLst/>
                          <a:latin typeface="MyriadPro"/>
                        </a:rPr>
                        <a:t>dávkách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 </a:t>
                      </a:r>
                      <a:r>
                        <a:rPr lang="cs-CZ" sz="1050" dirty="0" err="1">
                          <a:effectLst/>
                          <a:latin typeface="MyriadPro"/>
                        </a:rPr>
                        <a:t>bezpečny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́ </a:t>
                      </a:r>
                      <a:endParaRPr lang="cs-CZ" sz="1050" dirty="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9853807"/>
                  </a:ext>
                </a:extLst>
              </a:tr>
              <a:tr h="20504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050">
                          <a:effectLst/>
                          <a:latin typeface="MyriadPro"/>
                        </a:rPr>
                        <a:t>Nesteroidní antirevmatika </a:t>
                      </a:r>
                      <a:endParaRPr lang="cs-CZ" sz="105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50" dirty="0" err="1">
                          <a:effectLst/>
                          <a:latin typeface="MyriadPro"/>
                        </a:rPr>
                        <a:t>Podávat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 </a:t>
                      </a:r>
                      <a:r>
                        <a:rPr lang="cs-CZ" sz="1050" dirty="0" err="1">
                          <a:effectLst/>
                          <a:latin typeface="MyriadPro"/>
                        </a:rPr>
                        <a:t>krátkodobe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̌ </a:t>
                      </a:r>
                      <a:r>
                        <a:rPr lang="cs-CZ" sz="1050" dirty="0" err="1">
                          <a:effectLst/>
                          <a:latin typeface="MyriadPro"/>
                        </a:rPr>
                        <a:t>působíci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́ nebo </a:t>
                      </a:r>
                      <a:r>
                        <a:rPr lang="cs-CZ" sz="1050" dirty="0" err="1">
                          <a:effectLst/>
                          <a:latin typeface="MyriadPro"/>
                        </a:rPr>
                        <a:t>intermitentne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̌ </a:t>
                      </a:r>
                      <a:endParaRPr lang="cs-CZ" sz="1050" dirty="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6417552"/>
                  </a:ext>
                </a:extLst>
              </a:tr>
              <a:tr h="20504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050" dirty="0">
                          <a:effectLst/>
                          <a:latin typeface="MyriadPro"/>
                        </a:rPr>
                        <a:t>Kodein </a:t>
                      </a:r>
                      <a:endParaRPr lang="cs-CZ" sz="1050" dirty="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50" dirty="0">
                          <a:effectLst/>
                          <a:latin typeface="MyriadPro"/>
                        </a:rPr>
                        <a:t>Pouze </a:t>
                      </a:r>
                      <a:r>
                        <a:rPr lang="cs-CZ" sz="1050" dirty="0" err="1">
                          <a:effectLst/>
                          <a:latin typeface="MyriadPro"/>
                        </a:rPr>
                        <a:t>krátkodoba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́ </a:t>
                      </a:r>
                      <a:r>
                        <a:rPr lang="cs-CZ" sz="1050" dirty="0" err="1">
                          <a:effectLst/>
                          <a:latin typeface="MyriadPro"/>
                        </a:rPr>
                        <a:t>léčba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 </a:t>
                      </a:r>
                      <a:endParaRPr lang="cs-CZ" sz="1050" dirty="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133673"/>
                  </a:ext>
                </a:extLst>
              </a:tr>
              <a:tr h="20504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050" dirty="0">
                          <a:effectLst/>
                          <a:latin typeface="MyriadPro"/>
                        </a:rPr>
                        <a:t>Morfin </a:t>
                      </a:r>
                      <a:endParaRPr lang="cs-CZ" sz="1050" dirty="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50" dirty="0">
                          <a:effectLst/>
                          <a:latin typeface="MyriadPro"/>
                        </a:rPr>
                        <a:t>U </a:t>
                      </a:r>
                      <a:r>
                        <a:rPr lang="cs-CZ" sz="1050" dirty="0" err="1">
                          <a:effectLst/>
                          <a:latin typeface="MyriadPro"/>
                        </a:rPr>
                        <a:t>novorozencu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̊ </a:t>
                      </a:r>
                      <a:r>
                        <a:rPr lang="cs-CZ" sz="1050" dirty="0" err="1">
                          <a:effectLst/>
                          <a:latin typeface="MyriadPro"/>
                        </a:rPr>
                        <a:t>delši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́ </a:t>
                      </a:r>
                      <a:r>
                        <a:rPr lang="cs-CZ" sz="1050" dirty="0" err="1">
                          <a:effectLst/>
                          <a:latin typeface="MyriadPro"/>
                        </a:rPr>
                        <a:t>eliminačni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́ </a:t>
                      </a:r>
                      <a:r>
                        <a:rPr lang="cs-CZ" sz="1050" dirty="0" err="1">
                          <a:effectLst/>
                          <a:latin typeface="MyriadPro"/>
                        </a:rPr>
                        <a:t>poločas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, kojení je </a:t>
                      </a:r>
                      <a:r>
                        <a:rPr lang="cs-CZ" sz="1050" dirty="0" err="1">
                          <a:effectLst/>
                          <a:latin typeface="MyriadPro"/>
                        </a:rPr>
                        <a:t>doporučováno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 </a:t>
                      </a:r>
                      <a:endParaRPr lang="cs-CZ" sz="1050" dirty="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4983690"/>
                  </a:ext>
                </a:extLst>
              </a:tr>
              <a:tr h="319680">
                <a:tc rowSpan="5">
                  <a:txBody>
                    <a:bodyPr/>
                    <a:lstStyle/>
                    <a:p>
                      <a:r>
                        <a:rPr lang="cs-CZ" sz="1400" b="1" dirty="0">
                          <a:effectLst/>
                          <a:latin typeface="MyriadPro"/>
                        </a:rPr>
                        <a:t>Antibiotika </a:t>
                      </a:r>
                      <a:endParaRPr lang="cs-CZ" sz="1400" dirty="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D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050" dirty="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50" dirty="0">
                          <a:effectLst/>
                          <a:latin typeface="MyriadPro"/>
                        </a:rPr>
                        <a:t>Riziko senzibilizace </a:t>
                      </a:r>
                      <a:r>
                        <a:rPr lang="cs-CZ" sz="1050" dirty="0" err="1">
                          <a:effectLst/>
                          <a:latin typeface="MyriadPro"/>
                        </a:rPr>
                        <a:t>az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̌ riziko </a:t>
                      </a:r>
                      <a:r>
                        <a:rPr lang="cs-CZ" sz="1050" dirty="0" err="1">
                          <a:effectLst/>
                          <a:latin typeface="MyriadPro"/>
                        </a:rPr>
                        <a:t>alergicke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́ reakce u kojence, vliv na </a:t>
                      </a:r>
                      <a:r>
                        <a:rPr lang="cs-CZ" sz="1050" dirty="0" err="1">
                          <a:effectLst/>
                          <a:latin typeface="MyriadPro"/>
                        </a:rPr>
                        <a:t>flóru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 GIT, interference </a:t>
                      </a:r>
                      <a:r>
                        <a:rPr lang="cs-CZ" sz="1050" dirty="0" err="1">
                          <a:effectLst/>
                          <a:latin typeface="MyriadPro"/>
                        </a:rPr>
                        <a:t>při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 </a:t>
                      </a:r>
                      <a:r>
                        <a:rPr lang="cs-CZ" sz="1050" dirty="0" err="1">
                          <a:effectLst/>
                          <a:latin typeface="MyriadPro"/>
                        </a:rPr>
                        <a:t>kultivačních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 </a:t>
                      </a:r>
                      <a:r>
                        <a:rPr lang="cs-CZ" sz="1050" dirty="0" err="1">
                          <a:effectLst/>
                          <a:latin typeface="MyriadPro"/>
                        </a:rPr>
                        <a:t>vyšetřeních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 </a:t>
                      </a:r>
                      <a:endParaRPr lang="cs-CZ" sz="1050" dirty="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6479055"/>
                  </a:ext>
                </a:extLst>
              </a:tr>
              <a:tr h="20504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050" dirty="0" err="1">
                          <a:effectLst/>
                          <a:latin typeface="MyriadPro"/>
                        </a:rPr>
                        <a:t>Betalaktamy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 i s inhibitory </a:t>
                      </a:r>
                      <a:r>
                        <a:rPr lang="cs-CZ" sz="1050" dirty="0" err="1">
                          <a:effectLst/>
                          <a:latin typeface="MyriadPro"/>
                        </a:rPr>
                        <a:t>betalaktamázy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 </a:t>
                      </a:r>
                      <a:endParaRPr lang="cs-CZ" sz="1050" dirty="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50">
                          <a:effectLst/>
                          <a:latin typeface="MyriadPro"/>
                        </a:rPr>
                        <a:t>Bezpečné </a:t>
                      </a:r>
                      <a:endParaRPr lang="cs-CZ" sz="105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5105540"/>
                  </a:ext>
                </a:extLst>
              </a:tr>
              <a:tr h="20504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050">
                          <a:effectLst/>
                          <a:latin typeface="MyriadPro"/>
                        </a:rPr>
                        <a:t>Cefalosporiny, aminoglykosidy </a:t>
                      </a:r>
                      <a:endParaRPr lang="cs-CZ" sz="105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50">
                          <a:effectLst/>
                          <a:latin typeface="MyriadPro"/>
                        </a:rPr>
                        <a:t>Průjmy </a:t>
                      </a:r>
                      <a:endParaRPr lang="cs-CZ" sz="105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4071233"/>
                  </a:ext>
                </a:extLst>
              </a:tr>
              <a:tr h="20504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050">
                          <a:effectLst/>
                          <a:latin typeface="MyriadPro"/>
                        </a:rPr>
                        <a:t>Makrolidy </a:t>
                      </a:r>
                      <a:endParaRPr lang="cs-CZ" sz="105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" sz="1050" dirty="0">
                          <a:effectLst/>
                          <a:latin typeface="MyriadPro"/>
                        </a:rPr>
                        <a:t>Obecně považovány za bezpečné </a:t>
                      </a:r>
                      <a:endParaRPr lang="pl" sz="1050" dirty="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6304850"/>
                  </a:ext>
                </a:extLst>
              </a:tr>
              <a:tr h="20504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050">
                          <a:effectLst/>
                          <a:latin typeface="MyriadPro"/>
                        </a:rPr>
                        <a:t>Sulfonamidy </a:t>
                      </a:r>
                      <a:endParaRPr lang="cs-CZ" sz="105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" sz="1050">
                          <a:effectLst/>
                          <a:latin typeface="MyriadPro"/>
                        </a:rPr>
                        <a:t>Ne u dětí se žloutenkou </a:t>
                      </a:r>
                      <a:endParaRPr lang="fr" sz="105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4615615"/>
                  </a:ext>
                </a:extLst>
              </a:tr>
              <a:tr h="205040">
                <a:tc rowSpan="3">
                  <a:txBody>
                    <a:bodyPr/>
                    <a:lstStyle/>
                    <a:p>
                      <a:r>
                        <a:rPr lang="cs-CZ" sz="1400" b="1" dirty="0" err="1">
                          <a:effectLst/>
                          <a:latin typeface="MyriadPro"/>
                        </a:rPr>
                        <a:t>Antiastmatika</a:t>
                      </a:r>
                      <a:r>
                        <a:rPr lang="cs-CZ" sz="1400" b="1" dirty="0">
                          <a:effectLst/>
                          <a:latin typeface="MyriadPro"/>
                        </a:rPr>
                        <a:t> </a:t>
                      </a:r>
                      <a:endParaRPr lang="cs-CZ" sz="1400" dirty="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50">
                          <a:effectLst/>
                          <a:latin typeface="MyriadPro"/>
                        </a:rPr>
                        <a:t>Aminofylin, teofylin </a:t>
                      </a:r>
                      <a:endParaRPr lang="cs-CZ" sz="105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50" dirty="0" err="1">
                          <a:effectLst/>
                          <a:latin typeface="MyriadPro"/>
                        </a:rPr>
                        <a:t>Běžne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́ </a:t>
                      </a:r>
                      <a:r>
                        <a:rPr lang="cs-CZ" sz="1050" dirty="0" err="1">
                          <a:effectLst/>
                          <a:latin typeface="MyriadPro"/>
                        </a:rPr>
                        <a:t>dávky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 jsou </a:t>
                      </a:r>
                      <a:r>
                        <a:rPr lang="cs-CZ" sz="1050" dirty="0" err="1">
                          <a:effectLst/>
                          <a:latin typeface="MyriadPro"/>
                        </a:rPr>
                        <a:t>bezpečne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́ </a:t>
                      </a:r>
                      <a:endParaRPr lang="cs-CZ" sz="1050" dirty="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3369347"/>
                  </a:ext>
                </a:extLst>
              </a:tr>
              <a:tr h="20504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050">
                          <a:effectLst/>
                          <a:latin typeface="MyriadPro"/>
                        </a:rPr>
                        <a:t>Sympatikomimetika </a:t>
                      </a:r>
                      <a:endParaRPr lang="cs-CZ" sz="105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50" dirty="0" err="1">
                          <a:effectLst/>
                          <a:latin typeface="MyriadPro"/>
                        </a:rPr>
                        <a:t>Málo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 </a:t>
                      </a:r>
                      <a:r>
                        <a:rPr lang="cs-CZ" sz="1050" dirty="0" err="1">
                          <a:effectLst/>
                          <a:latin typeface="MyriadPro"/>
                        </a:rPr>
                        <a:t>údaju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̊ </a:t>
                      </a:r>
                      <a:endParaRPr lang="cs-CZ" sz="1050" dirty="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846581"/>
                  </a:ext>
                </a:extLst>
              </a:tr>
              <a:tr h="20504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050">
                          <a:effectLst/>
                          <a:latin typeface="MyriadPro"/>
                        </a:rPr>
                        <a:t>Imunoprofylaktika </a:t>
                      </a:r>
                      <a:endParaRPr lang="cs-CZ" sz="105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50" dirty="0" err="1">
                          <a:effectLst/>
                          <a:latin typeface="MyriadPro"/>
                        </a:rPr>
                        <a:t>Kromoglykát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 </a:t>
                      </a:r>
                      <a:r>
                        <a:rPr lang="cs-CZ" sz="1050" dirty="0" err="1">
                          <a:effectLst/>
                          <a:latin typeface="MyriadPro"/>
                        </a:rPr>
                        <a:t>považován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 za </a:t>
                      </a:r>
                      <a:r>
                        <a:rPr lang="cs-CZ" sz="1050" dirty="0" err="1">
                          <a:effectLst/>
                          <a:latin typeface="MyriadPro"/>
                        </a:rPr>
                        <a:t>bezpečny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́ </a:t>
                      </a:r>
                      <a:endParaRPr lang="cs-CZ" sz="1050" dirty="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1958572"/>
                  </a:ext>
                </a:extLst>
              </a:tr>
              <a:tr h="205040">
                <a:tc rowSpan="2">
                  <a:txBody>
                    <a:bodyPr/>
                    <a:lstStyle/>
                    <a:p>
                      <a:r>
                        <a:rPr lang="cs-CZ" sz="1400" b="1" dirty="0">
                          <a:effectLst/>
                          <a:latin typeface="MyriadPro"/>
                        </a:rPr>
                        <a:t>Antihistaminika </a:t>
                      </a:r>
                      <a:endParaRPr lang="cs-CZ" sz="1400" dirty="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50">
                          <a:effectLst/>
                          <a:latin typeface="MyriadPro"/>
                        </a:rPr>
                        <a:t>Klemastin </a:t>
                      </a:r>
                      <a:endParaRPr lang="cs-CZ" sz="105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50" dirty="0">
                          <a:effectLst/>
                          <a:latin typeface="MyriadPro"/>
                        </a:rPr>
                        <a:t>Poruchy </a:t>
                      </a:r>
                      <a:r>
                        <a:rPr lang="cs-CZ" sz="1050" dirty="0" err="1">
                          <a:effectLst/>
                          <a:latin typeface="MyriadPro"/>
                        </a:rPr>
                        <a:t>spánku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, </a:t>
                      </a:r>
                      <a:r>
                        <a:rPr lang="cs-CZ" sz="1050" dirty="0" err="1">
                          <a:effectLst/>
                          <a:latin typeface="MyriadPro"/>
                        </a:rPr>
                        <a:t>hyperexcitabilita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 </a:t>
                      </a:r>
                      <a:endParaRPr lang="cs-CZ" sz="1050" dirty="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8475186"/>
                  </a:ext>
                </a:extLst>
              </a:tr>
              <a:tr h="20504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050">
                          <a:effectLst/>
                          <a:latin typeface="MyriadPro"/>
                        </a:rPr>
                        <a:t>Nesedativní antihistaminika </a:t>
                      </a:r>
                      <a:endParaRPr lang="cs-CZ" sz="105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50">
                          <a:effectLst/>
                          <a:latin typeface="MyriadPro"/>
                        </a:rPr>
                        <a:t>Vhodná při kojení </a:t>
                      </a:r>
                      <a:endParaRPr lang="cs-CZ" sz="105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5406421"/>
                  </a:ext>
                </a:extLst>
              </a:tr>
              <a:tr h="205040">
                <a:tc rowSpan="5">
                  <a:txBody>
                    <a:bodyPr/>
                    <a:lstStyle/>
                    <a:p>
                      <a:r>
                        <a:rPr lang="cs-CZ" sz="1400" b="1" dirty="0">
                          <a:effectLst/>
                          <a:latin typeface="MyriadPro"/>
                        </a:rPr>
                        <a:t>Antihypertenziva </a:t>
                      </a:r>
                      <a:endParaRPr lang="cs-CZ" sz="1400" dirty="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50">
                          <a:effectLst/>
                          <a:latin typeface="MyriadPro"/>
                        </a:rPr>
                        <a:t>Betablokátory </a:t>
                      </a:r>
                      <a:endParaRPr lang="cs-CZ" sz="105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50" dirty="0">
                          <a:effectLst/>
                          <a:latin typeface="MyriadPro"/>
                        </a:rPr>
                        <a:t>Bradykardie, </a:t>
                      </a:r>
                      <a:r>
                        <a:rPr lang="cs-CZ" sz="1050" dirty="0" err="1">
                          <a:effectLst/>
                          <a:latin typeface="MyriadPro"/>
                        </a:rPr>
                        <a:t>cyanóza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, hypotenze, </a:t>
                      </a:r>
                      <a:r>
                        <a:rPr lang="cs-CZ" sz="1050" dirty="0" err="1">
                          <a:effectLst/>
                          <a:latin typeface="MyriadPro"/>
                        </a:rPr>
                        <a:t>přechodna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́ tachypnoe </a:t>
                      </a:r>
                      <a:endParaRPr lang="cs-CZ" sz="1050" dirty="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71666"/>
                  </a:ext>
                </a:extLst>
              </a:tr>
              <a:tr h="20504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050">
                          <a:effectLst/>
                          <a:latin typeface="MyriadPro"/>
                        </a:rPr>
                        <a:t>Propranolol, metoprolol, labetalol </a:t>
                      </a:r>
                      <a:endParaRPr lang="cs-CZ" sz="105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50" dirty="0" err="1">
                          <a:effectLst/>
                          <a:latin typeface="MyriadPro"/>
                        </a:rPr>
                        <a:t>Nejvhodnějši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́ </a:t>
                      </a:r>
                      <a:r>
                        <a:rPr lang="cs-CZ" sz="1050" dirty="0" err="1">
                          <a:effectLst/>
                          <a:latin typeface="MyriadPro"/>
                        </a:rPr>
                        <a:t>při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 kojení </a:t>
                      </a:r>
                      <a:endParaRPr lang="cs-CZ" sz="1050" dirty="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6389630"/>
                  </a:ext>
                </a:extLst>
              </a:tr>
              <a:tr h="20504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050">
                          <a:effectLst/>
                          <a:latin typeface="MyriadPro"/>
                        </a:rPr>
                        <a:t>ACE, blokátory Ca kanálů </a:t>
                      </a:r>
                      <a:endParaRPr lang="cs-CZ" sz="105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" sz="1050" dirty="0">
                          <a:effectLst/>
                          <a:latin typeface="MyriadPro"/>
                        </a:rPr>
                        <a:t>Lze je podávat při kojení </a:t>
                      </a:r>
                      <a:endParaRPr lang="pl" sz="1050" dirty="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7688072"/>
                  </a:ext>
                </a:extLst>
              </a:tr>
              <a:tr h="20504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050">
                          <a:effectLst/>
                          <a:latin typeface="MyriadPro"/>
                        </a:rPr>
                        <a:t>Diuretika </a:t>
                      </a:r>
                      <a:endParaRPr lang="cs-CZ" sz="105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50" dirty="0">
                          <a:effectLst/>
                          <a:latin typeface="MyriadPro"/>
                        </a:rPr>
                        <a:t>Mohou </a:t>
                      </a:r>
                      <a:r>
                        <a:rPr lang="cs-CZ" sz="1050" dirty="0" err="1">
                          <a:effectLst/>
                          <a:latin typeface="MyriadPro"/>
                        </a:rPr>
                        <a:t>snižovat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 laktaci </a:t>
                      </a:r>
                      <a:endParaRPr lang="cs-CZ" sz="1050" dirty="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5808787"/>
                  </a:ext>
                </a:extLst>
              </a:tr>
              <a:tr h="20504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050">
                          <a:effectLst/>
                          <a:latin typeface="MyriadPro"/>
                        </a:rPr>
                        <a:t>Lokální </a:t>
                      </a:r>
                      <a:endParaRPr lang="cs-CZ" sz="105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50" dirty="0" err="1">
                          <a:effectLst/>
                          <a:latin typeface="MyriadPro"/>
                        </a:rPr>
                        <a:t>Nevýznamne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́ </a:t>
                      </a:r>
                      <a:endParaRPr lang="cs-CZ" sz="1050" dirty="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5412973"/>
                  </a:ext>
                </a:extLst>
              </a:tr>
              <a:tr h="205040">
                <a:tc rowSpan="2">
                  <a:txBody>
                    <a:bodyPr/>
                    <a:lstStyle/>
                    <a:p>
                      <a:r>
                        <a:rPr lang="cs-CZ" sz="1400" b="1" dirty="0">
                          <a:effectLst/>
                          <a:latin typeface="MyriadPro"/>
                        </a:rPr>
                        <a:t>Kortikoidy </a:t>
                      </a:r>
                      <a:endParaRPr lang="cs-CZ" sz="1400" dirty="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50">
                          <a:effectLst/>
                          <a:latin typeface="MyriadPro"/>
                        </a:rPr>
                        <a:t>Inhalační </a:t>
                      </a:r>
                      <a:endParaRPr lang="cs-CZ" sz="105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50" dirty="0" err="1">
                          <a:effectLst/>
                          <a:latin typeface="MyriadPro"/>
                        </a:rPr>
                        <a:t>Nevýznamne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́ </a:t>
                      </a:r>
                      <a:endParaRPr lang="cs-CZ" sz="1050" dirty="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6016953"/>
                  </a:ext>
                </a:extLst>
              </a:tr>
              <a:tr h="20504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050">
                          <a:effectLst/>
                          <a:latin typeface="MyriadPro"/>
                        </a:rPr>
                        <a:t>Celkové </a:t>
                      </a:r>
                      <a:endParaRPr lang="cs-CZ" sz="105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50" dirty="0">
                          <a:effectLst/>
                          <a:latin typeface="MyriadPro"/>
                        </a:rPr>
                        <a:t>Jen malé </a:t>
                      </a:r>
                      <a:r>
                        <a:rPr lang="cs-CZ" sz="1050" dirty="0" err="1">
                          <a:effectLst/>
                          <a:latin typeface="MyriadPro"/>
                        </a:rPr>
                        <a:t>dávky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 (</a:t>
                      </a:r>
                      <a:r>
                        <a:rPr lang="cs-CZ" sz="1050" dirty="0" err="1">
                          <a:effectLst/>
                          <a:latin typeface="MyriadPro"/>
                        </a:rPr>
                        <a:t>prednison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 do 5 mg/den, kortizon do 25 mg/den) </a:t>
                      </a:r>
                      <a:endParaRPr lang="cs-CZ" sz="1050" dirty="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8448041"/>
                  </a:ext>
                </a:extLst>
              </a:tr>
              <a:tr h="205040">
                <a:tc rowSpan="2">
                  <a:txBody>
                    <a:bodyPr/>
                    <a:lstStyle/>
                    <a:p>
                      <a:r>
                        <a:rPr lang="cs-CZ" sz="1400" b="1" dirty="0">
                          <a:effectLst/>
                          <a:latin typeface="MyriadPro"/>
                        </a:rPr>
                        <a:t>Antikoagulancia </a:t>
                      </a:r>
                      <a:endParaRPr lang="cs-CZ" sz="1400" dirty="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50">
                          <a:effectLst/>
                          <a:latin typeface="MyriadPro"/>
                        </a:rPr>
                        <a:t>Heparin a nízkomolekulární hepariny </a:t>
                      </a:r>
                      <a:endParaRPr lang="cs-CZ" sz="105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50" dirty="0" err="1">
                          <a:effectLst/>
                          <a:latin typeface="MyriadPro"/>
                        </a:rPr>
                        <a:t>Přestup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 do </a:t>
                      </a:r>
                      <a:r>
                        <a:rPr lang="cs-CZ" sz="1050" dirty="0" err="1">
                          <a:effectLst/>
                          <a:latin typeface="MyriadPro"/>
                        </a:rPr>
                        <a:t>mléka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 </a:t>
                      </a:r>
                      <a:r>
                        <a:rPr lang="cs-CZ" sz="1050" dirty="0" err="1">
                          <a:effectLst/>
                          <a:latin typeface="MyriadPro"/>
                        </a:rPr>
                        <a:t>minimálni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́ </a:t>
                      </a:r>
                      <a:endParaRPr lang="cs-CZ" sz="1050" dirty="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6908015"/>
                  </a:ext>
                </a:extLst>
              </a:tr>
              <a:tr h="31968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050">
                          <a:effectLst/>
                          <a:latin typeface="MyriadPro"/>
                        </a:rPr>
                        <a:t>Warfarin </a:t>
                      </a:r>
                      <a:endParaRPr lang="cs-CZ" sz="105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1050" dirty="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9897856"/>
                  </a:ext>
                </a:extLst>
              </a:tr>
              <a:tr h="205040">
                <a:tc rowSpan="3">
                  <a:txBody>
                    <a:bodyPr/>
                    <a:lstStyle/>
                    <a:p>
                      <a:r>
                        <a:rPr lang="cs-CZ" sz="1400" b="1" dirty="0" err="1">
                          <a:effectLst/>
                          <a:latin typeface="MyriadPro"/>
                        </a:rPr>
                        <a:t>Návykove</a:t>
                      </a:r>
                      <a:r>
                        <a:rPr lang="cs-CZ" sz="1400" b="1" dirty="0">
                          <a:effectLst/>
                          <a:latin typeface="MyriadPro"/>
                        </a:rPr>
                        <a:t>́ </a:t>
                      </a:r>
                      <a:r>
                        <a:rPr lang="cs-CZ" sz="1400" b="1" dirty="0" err="1">
                          <a:effectLst/>
                          <a:latin typeface="MyriadPro"/>
                        </a:rPr>
                        <a:t>Látky</a:t>
                      </a:r>
                      <a:r>
                        <a:rPr lang="cs-CZ" sz="1400" b="1" dirty="0">
                          <a:effectLst/>
                          <a:latin typeface="MyriadPro"/>
                        </a:rPr>
                        <a:t> </a:t>
                      </a:r>
                      <a:endParaRPr lang="cs-CZ" sz="1400" dirty="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50">
                          <a:effectLst/>
                          <a:latin typeface="MyriadPro"/>
                        </a:rPr>
                        <a:t>Nikotin </a:t>
                      </a:r>
                      <a:endParaRPr lang="cs-CZ" sz="105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50" dirty="0" err="1">
                          <a:effectLst/>
                          <a:latin typeface="MyriadPro"/>
                        </a:rPr>
                        <a:t>snižuje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 laktaci, </a:t>
                      </a:r>
                      <a:r>
                        <a:rPr lang="cs-CZ" sz="1050" dirty="0" err="1">
                          <a:effectLst/>
                          <a:latin typeface="MyriadPro"/>
                        </a:rPr>
                        <a:t>zvyšuje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 </a:t>
                      </a:r>
                      <a:r>
                        <a:rPr lang="cs-CZ" sz="1050" dirty="0" err="1">
                          <a:effectLst/>
                          <a:latin typeface="MyriadPro"/>
                        </a:rPr>
                        <a:t>výskyt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 SIDS a </a:t>
                      </a:r>
                      <a:r>
                        <a:rPr lang="cs-CZ" sz="1050" dirty="0" err="1">
                          <a:effectLst/>
                          <a:latin typeface="MyriadPro"/>
                        </a:rPr>
                        <a:t>kojeneckých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 kolik </a:t>
                      </a:r>
                      <a:endParaRPr lang="cs-CZ" sz="1050" dirty="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2993582"/>
                  </a:ext>
                </a:extLst>
              </a:tr>
              <a:tr h="20504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050">
                          <a:effectLst/>
                          <a:latin typeface="MyriadPro"/>
                        </a:rPr>
                        <a:t>Alkohol </a:t>
                      </a:r>
                      <a:endParaRPr lang="cs-CZ" sz="105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50" dirty="0" err="1">
                          <a:effectLst/>
                          <a:latin typeface="MyriadPro"/>
                        </a:rPr>
                        <a:t>Chronicke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́ </a:t>
                      </a:r>
                      <a:r>
                        <a:rPr lang="cs-CZ" sz="1050" dirty="0" err="1">
                          <a:effectLst/>
                          <a:latin typeface="MyriadPro"/>
                        </a:rPr>
                        <a:t>užíváni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́ – riziko </a:t>
                      </a:r>
                      <a:r>
                        <a:rPr lang="cs-CZ" sz="1050" dirty="0" err="1">
                          <a:effectLst/>
                          <a:latin typeface="MyriadPro"/>
                        </a:rPr>
                        <a:t>psychomotoricke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́ retardace </a:t>
                      </a:r>
                      <a:endParaRPr lang="cs-CZ" sz="1050" dirty="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899622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050" dirty="0">
                          <a:effectLst/>
                          <a:latin typeface="MyriadPro"/>
                        </a:rPr>
                        <a:t>Kofein </a:t>
                      </a:r>
                      <a:endParaRPr lang="cs-CZ" sz="1050" dirty="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50" dirty="0" err="1">
                          <a:effectLst/>
                          <a:latin typeface="MyriadPro"/>
                        </a:rPr>
                        <a:t>hyperexcitabilita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, poruchy </a:t>
                      </a:r>
                      <a:r>
                        <a:rPr lang="cs-CZ" sz="1050" dirty="0" err="1">
                          <a:effectLst/>
                          <a:latin typeface="MyriadPro"/>
                        </a:rPr>
                        <a:t>spánku</a:t>
                      </a:r>
                      <a:r>
                        <a:rPr lang="cs-CZ" sz="1050" dirty="0">
                          <a:effectLst/>
                          <a:latin typeface="MyriadPro"/>
                        </a:rPr>
                        <a:t> </a:t>
                      </a:r>
                      <a:endParaRPr lang="cs-CZ" sz="1050" dirty="0">
                        <a:effectLst/>
                      </a:endParaRPr>
                    </a:p>
                  </a:txBody>
                  <a:tcPr marL="58407" marR="58407" marT="29204" marB="2920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50662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6048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029FD170-9B3E-2147-8FDA-093E43ECF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22" y="491103"/>
            <a:ext cx="11280156" cy="930362"/>
          </a:xfrm>
        </p:spPr>
        <p:txBody>
          <a:bodyPr>
            <a:normAutofit fontScale="90000"/>
          </a:bodyPr>
          <a:lstStyle/>
          <a:p>
            <a:r>
              <a:rPr lang="cs-CZ" altLang="cs-CZ" b="1" dirty="0">
                <a:solidFill>
                  <a:srgbClr val="C00000"/>
                </a:solidFill>
              </a:rPr>
              <a:t>MEZINÁRODNÍ KODEX MARKETINGU NÁHRAD MATEŘSKÉHO MLÉKA (*1981)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BECF8CEF-EF7E-7649-AEA4-FD42865C4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03" y="1736035"/>
            <a:ext cx="8116957" cy="1468920"/>
          </a:xfrm>
        </p:spPr>
        <p:txBody>
          <a:bodyPr>
            <a:noAutofit/>
          </a:bodyPr>
          <a:lstStyle/>
          <a:p>
            <a:r>
              <a:rPr lang="cs-CZ" altLang="cs-CZ" dirty="0"/>
              <a:t>Soubor doporučení WHO k regulaci marketingu </a:t>
            </a:r>
          </a:p>
          <a:p>
            <a:pPr lvl="1"/>
            <a:r>
              <a:rPr lang="cs-CZ" altLang="cs-CZ" sz="2800" dirty="0">
                <a:solidFill>
                  <a:schemeClr val="tx2"/>
                </a:solidFill>
              </a:rPr>
              <a:t>kojeneckých lahví, saviček, dudlíků</a:t>
            </a:r>
          </a:p>
          <a:p>
            <a:pPr lvl="1"/>
            <a:r>
              <a:rPr lang="cs-CZ" altLang="cs-CZ" sz="2800" dirty="0">
                <a:solidFill>
                  <a:schemeClr val="tx2"/>
                </a:solidFill>
              </a:rPr>
              <a:t>veškerých náhrad mateřského mléka (umělá kojenecká výživa, voda, čaje, kaše, příkrmy…)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3379E5AA-1A7D-614E-BBCF-6AE6EE3350B3}"/>
              </a:ext>
            </a:extLst>
          </p:cNvPr>
          <p:cNvSpPr txBox="1">
            <a:spLocks/>
          </p:cNvSpPr>
          <p:nvPr/>
        </p:nvSpPr>
        <p:spPr bwMode="auto">
          <a:xfrm>
            <a:off x="331303" y="3653046"/>
            <a:ext cx="7644108" cy="2260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55588" eaLnBrk="0" hangingPunct="0">
              <a:spcBef>
                <a:spcPts val="300"/>
              </a:spcBef>
              <a:buClr>
                <a:srgbClr val="C32D2E"/>
              </a:buClr>
              <a:buFont typeface="Georgia" pitchFamily="18" charset="0"/>
              <a:buChar char="•"/>
              <a:defRPr/>
            </a:pPr>
            <a:r>
              <a:rPr lang="cs-CZ" sz="2800" dirty="0">
                <a:latin typeface="+mn-lt"/>
                <a:cs typeface="+mn-cs"/>
              </a:rPr>
              <a:t>Nezakazuje produkty vyrábět, zakazuje však jejich reklamu, propagaci, vzorky zdarma…</a:t>
            </a:r>
          </a:p>
          <a:p>
            <a:pPr marL="365125" indent="-255588" eaLnBrk="0" hangingPunct="0">
              <a:spcBef>
                <a:spcPts val="300"/>
              </a:spcBef>
              <a:buClr>
                <a:srgbClr val="C32D2E"/>
              </a:buClr>
              <a:buFont typeface="Georgia" pitchFamily="18" charset="0"/>
              <a:buChar char="•"/>
              <a:defRPr/>
            </a:pPr>
            <a:r>
              <a:rPr lang="cs-CZ" sz="2800" dirty="0">
                <a:latin typeface="+mn-lt"/>
                <a:cs typeface="+mn-cs"/>
              </a:rPr>
              <a:t>Nástroj podpory, ochrany a prosazování kojení</a:t>
            </a:r>
          </a:p>
          <a:p>
            <a:pPr marL="365125" indent="-255588" eaLnBrk="0" hangingPunct="0">
              <a:spcBef>
                <a:spcPts val="300"/>
              </a:spcBef>
              <a:buClr>
                <a:srgbClr val="C32D2E"/>
              </a:buClr>
              <a:buFont typeface="Georgia" pitchFamily="18" charset="0"/>
              <a:buChar char="•"/>
              <a:defRPr/>
            </a:pPr>
            <a:r>
              <a:rPr lang="cs-CZ" sz="2800" dirty="0">
                <a:latin typeface="+mn-lt"/>
                <a:cs typeface="+mn-cs"/>
              </a:rPr>
              <a:t>Cíl = bezpečná a vhodná výživa kojenců a malých dětí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BA0453D-40B1-1B44-B546-62F6F74B6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641" y="1242674"/>
            <a:ext cx="3412437" cy="482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7796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849923-9722-1245-A9E5-20BF65F6D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Kojení není kontraindikováno: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8053208-3FE2-CB40-9DBB-7B1453C6E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102" y="1690688"/>
            <a:ext cx="10515600" cy="5014271"/>
          </a:xfrm>
        </p:spPr>
        <p:txBody>
          <a:bodyPr/>
          <a:lstStyle/>
          <a:p>
            <a:pPr marL="0" indent="0">
              <a:buNone/>
            </a:pPr>
            <a:r>
              <a:rPr lang="cs-CZ" sz="3000" dirty="0"/>
              <a:t>• hepatitida A, B, C,</a:t>
            </a:r>
            <a:br>
              <a:rPr lang="cs-CZ" sz="3000" dirty="0"/>
            </a:br>
            <a:r>
              <a:rPr lang="cs-CZ" sz="3000" dirty="0"/>
              <a:t>• </a:t>
            </a:r>
            <a:r>
              <a:rPr lang="cs-CZ" sz="3000" dirty="0" err="1"/>
              <a:t>horečnate</a:t>
            </a:r>
            <a:r>
              <a:rPr lang="cs-CZ" sz="3000" dirty="0"/>
              <a:t>́ stavy, </a:t>
            </a:r>
            <a:r>
              <a:rPr lang="cs-CZ" sz="3000" dirty="0" err="1"/>
              <a:t>virózy</a:t>
            </a:r>
            <a:r>
              <a:rPr lang="cs-CZ" sz="3000" dirty="0"/>
              <a:t>,</a:t>
            </a:r>
            <a:br>
              <a:rPr lang="cs-CZ" sz="3000" dirty="0"/>
            </a:br>
            <a:r>
              <a:rPr lang="cs-CZ" sz="3000" dirty="0"/>
              <a:t>• mastitida,</a:t>
            </a:r>
            <a:br>
              <a:rPr lang="cs-CZ" sz="3000" dirty="0"/>
            </a:br>
            <a:r>
              <a:rPr lang="cs-CZ" sz="3000" dirty="0"/>
              <a:t>• </a:t>
            </a:r>
            <a:r>
              <a:rPr lang="cs-CZ" sz="3000" dirty="0" err="1"/>
              <a:t>očkováni</a:t>
            </a:r>
            <a:r>
              <a:rPr lang="cs-CZ" sz="3000" dirty="0"/>
              <a:t>́ </a:t>
            </a:r>
            <a:r>
              <a:rPr lang="cs-CZ" sz="3000" dirty="0" err="1"/>
              <a:t>dítěte</a:t>
            </a:r>
            <a:r>
              <a:rPr lang="cs-CZ" sz="3000" dirty="0"/>
              <a:t>,</a:t>
            </a:r>
            <a:br>
              <a:rPr lang="cs-CZ" sz="3000" dirty="0"/>
            </a:br>
            <a:r>
              <a:rPr lang="cs-CZ" sz="3000" dirty="0"/>
              <a:t>• </a:t>
            </a:r>
            <a:r>
              <a:rPr lang="cs-CZ" sz="3000" dirty="0" err="1"/>
              <a:t>onemocněni</a:t>
            </a:r>
            <a:r>
              <a:rPr lang="cs-CZ" sz="3000" dirty="0"/>
              <a:t>́ </a:t>
            </a:r>
            <a:r>
              <a:rPr lang="cs-CZ" sz="3000" dirty="0" err="1"/>
              <a:t>zažívacího</a:t>
            </a:r>
            <a:r>
              <a:rPr lang="cs-CZ" sz="3000" dirty="0"/>
              <a:t> a </a:t>
            </a:r>
            <a:r>
              <a:rPr lang="cs-CZ" sz="3000" dirty="0" err="1"/>
              <a:t>uropoetického</a:t>
            </a:r>
            <a:r>
              <a:rPr lang="cs-CZ" sz="3000" dirty="0"/>
              <a:t> traktu, </a:t>
            </a:r>
          </a:p>
          <a:p>
            <a:r>
              <a:rPr lang="cs-CZ" sz="3000" dirty="0" err="1"/>
              <a:t>kouření</a:t>
            </a:r>
            <a:r>
              <a:rPr lang="cs-CZ" sz="3000" dirty="0"/>
              <a:t> matky s </a:t>
            </a:r>
            <a:r>
              <a:rPr lang="cs-CZ" sz="3000" dirty="0" err="1"/>
              <a:t>doporučením</a:t>
            </a:r>
            <a:r>
              <a:rPr lang="cs-CZ" sz="3000" dirty="0"/>
              <a:t> </a:t>
            </a:r>
            <a:r>
              <a:rPr lang="cs-CZ" sz="3000" dirty="0" err="1"/>
              <a:t>ukončeni</a:t>
            </a:r>
            <a:r>
              <a:rPr lang="cs-CZ" sz="3000" dirty="0"/>
              <a:t>́ </a:t>
            </a:r>
            <a:r>
              <a:rPr lang="cs-CZ" sz="3000" dirty="0" err="1"/>
              <a:t>kouření</a:t>
            </a:r>
            <a:r>
              <a:rPr lang="cs-CZ" sz="3000" dirty="0"/>
              <a:t> s ohledem na jeho </a:t>
            </a:r>
            <a:r>
              <a:rPr lang="cs-CZ" sz="3000" dirty="0" err="1"/>
              <a:t>škodlive</a:t>
            </a:r>
            <a:r>
              <a:rPr lang="cs-CZ" sz="3000" dirty="0"/>
              <a:t>́ </a:t>
            </a:r>
            <a:r>
              <a:rPr lang="cs-CZ" sz="3000" dirty="0" err="1"/>
              <a:t>účinky</a:t>
            </a:r>
            <a:r>
              <a:rPr lang="cs-CZ" sz="3000" dirty="0"/>
              <a:t> na zdraví matky i </a:t>
            </a:r>
            <a:r>
              <a:rPr lang="cs-CZ" sz="3000" dirty="0" err="1"/>
              <a:t>dítěte</a:t>
            </a:r>
            <a:r>
              <a:rPr lang="cs-CZ" sz="3000" dirty="0"/>
              <a:t>, </a:t>
            </a:r>
          </a:p>
          <a:p>
            <a:r>
              <a:rPr lang="cs-CZ" sz="3000" dirty="0" err="1"/>
              <a:t>léky</a:t>
            </a:r>
            <a:r>
              <a:rPr lang="cs-CZ" sz="3000" dirty="0"/>
              <a:t> kompatibilní s </a:t>
            </a:r>
            <a:r>
              <a:rPr lang="cs-CZ" sz="3000" dirty="0" err="1"/>
              <a:t>kojením</a:t>
            </a:r>
            <a:r>
              <a:rPr lang="cs-CZ" sz="3000" dirty="0"/>
              <a:t>, </a:t>
            </a:r>
          </a:p>
          <a:p>
            <a:r>
              <a:rPr lang="cs-CZ" sz="3000" dirty="0" err="1"/>
              <a:t>příležitostne</a:t>
            </a:r>
            <a:r>
              <a:rPr lang="cs-CZ" sz="3000" dirty="0"/>
              <a:t>́ </a:t>
            </a:r>
            <a:r>
              <a:rPr lang="cs-CZ" sz="3000" dirty="0" err="1"/>
              <a:t>požití</a:t>
            </a:r>
            <a:r>
              <a:rPr lang="cs-CZ" sz="3000" dirty="0"/>
              <a:t> alkoholu s </a:t>
            </a:r>
            <a:r>
              <a:rPr lang="cs-CZ" sz="3000" dirty="0" err="1"/>
              <a:t>dvouhodinovým</a:t>
            </a:r>
            <a:r>
              <a:rPr lang="cs-CZ" sz="3000" dirty="0"/>
              <a:t> odstupem od </a:t>
            </a:r>
            <a:r>
              <a:rPr lang="cs-CZ" sz="3000" dirty="0" err="1"/>
              <a:t>dalšího</a:t>
            </a:r>
            <a:r>
              <a:rPr lang="cs-CZ" sz="3000" dirty="0"/>
              <a:t> kojení. 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83197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0720D0-A91B-4E47-992A-880386789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KOJENÍ A CELIAKIE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2464B80-84EE-FC4E-825C-9499A6BF1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Metaanalýza</a:t>
            </a:r>
            <a:r>
              <a:rPr lang="cs-CZ" dirty="0"/>
              <a:t> – </a:t>
            </a:r>
          </a:p>
          <a:p>
            <a:pPr marL="0" indent="0">
              <a:buNone/>
            </a:pPr>
            <a:r>
              <a:rPr lang="cs-CZ" dirty="0"/>
              <a:t>hodnoceno 21 studií vč. </a:t>
            </a:r>
          </a:p>
          <a:p>
            <a:pPr marL="0" indent="0">
              <a:buNone/>
            </a:pPr>
            <a:r>
              <a:rPr lang="cs-CZ" dirty="0"/>
              <a:t>rozsáhlých randomizovaných </a:t>
            </a:r>
          </a:p>
          <a:p>
            <a:pPr marL="0" indent="0">
              <a:buNone/>
            </a:pPr>
            <a:r>
              <a:rPr lang="cs-CZ" dirty="0"/>
              <a:t>studií, hodnocení výlučného </a:t>
            </a:r>
          </a:p>
          <a:p>
            <a:pPr marL="0" indent="0">
              <a:buNone/>
            </a:pPr>
            <a:r>
              <a:rPr lang="cs-CZ" dirty="0"/>
              <a:t>kojení do 6. měsíce a kojení s expozicí lepku (ve 4. měsíci)</a:t>
            </a:r>
          </a:p>
          <a:p>
            <a:endParaRPr lang="cs-CZ" dirty="0"/>
          </a:p>
          <a:p>
            <a:r>
              <a:rPr lang="cs-CZ" sz="3200" b="1" dirty="0"/>
              <a:t>Závěr: časná expozice lepku nesnižuje riziko rozvoje </a:t>
            </a:r>
            <a:r>
              <a:rPr lang="cs-CZ" sz="3200" b="1" dirty="0" err="1"/>
              <a:t>celiakie</a:t>
            </a:r>
            <a:endParaRPr lang="cs-CZ" sz="3200" b="1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032256F-7238-014D-98A7-29B048543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775" y="488982"/>
            <a:ext cx="6104106" cy="305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675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29C4D3-1726-A246-9089-CFBF9C6FC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KOJENÍ A ALERGIE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F8C8CF0-F5E0-C941-ADA7-C23FD6818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4351338"/>
          </a:xfrm>
        </p:spPr>
        <p:txBody>
          <a:bodyPr/>
          <a:lstStyle/>
          <a:p>
            <a:r>
              <a:rPr lang="cs-CZ" dirty="0"/>
              <a:t>Světová prevalence 14%</a:t>
            </a:r>
          </a:p>
          <a:p>
            <a:r>
              <a:rPr lang="cs-CZ" dirty="0" err="1"/>
              <a:t>dysmikrobie</a:t>
            </a:r>
            <a:r>
              <a:rPr lang="cs-CZ" dirty="0"/>
              <a:t>, složení střevní mikroflóry u dětí s vyjádřeným astmatem</a:t>
            </a:r>
          </a:p>
          <a:p>
            <a:r>
              <a:rPr lang="cs-CZ" dirty="0"/>
              <a:t>Oligosacharidy – přímý vliv na imunitní systém </a:t>
            </a:r>
          </a:p>
          <a:p>
            <a:r>
              <a:rPr lang="cs-CZ" dirty="0"/>
              <a:t>imunologické okno – navození imunologické tolerance</a:t>
            </a:r>
          </a:p>
          <a:p>
            <a:r>
              <a:rPr lang="cs-CZ" dirty="0"/>
              <a:t>ABKM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29231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2BD0E8-A510-0543-A59A-5E4926F88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093" y="239447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PŘEDČASNĚ NAROZENÉ DĚTI 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0E9BC4D-28B9-2A48-AD01-7D6C6921D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093" y="1616959"/>
            <a:ext cx="10515600" cy="4351338"/>
          </a:xfrm>
        </p:spPr>
        <p:txBody>
          <a:bodyPr>
            <a:noAutofit/>
          </a:bodyPr>
          <a:lstStyle/>
          <a:p>
            <a:r>
              <a:rPr lang="cs-CZ" dirty="0" err="1"/>
              <a:t>Kangaroo</a:t>
            </a:r>
            <a:r>
              <a:rPr lang="cs-CZ" dirty="0"/>
              <a:t> </a:t>
            </a:r>
            <a:r>
              <a:rPr lang="cs-CZ" dirty="0" err="1"/>
              <a:t>mother</a:t>
            </a:r>
            <a:r>
              <a:rPr lang="cs-CZ" dirty="0"/>
              <a:t> care</a:t>
            </a:r>
          </a:p>
          <a:p>
            <a:r>
              <a:rPr lang="cs-CZ" dirty="0"/>
              <a:t>Pravidelné </a:t>
            </a:r>
            <a:r>
              <a:rPr lang="cs-CZ" dirty="0" err="1"/>
              <a:t>odstříkávaní</a:t>
            </a:r>
            <a:r>
              <a:rPr lang="cs-CZ" dirty="0"/>
              <a:t> MM - NGS</a:t>
            </a:r>
          </a:p>
          <a:p>
            <a:r>
              <a:rPr lang="cs-CZ" dirty="0"/>
              <a:t>Skladování MM</a:t>
            </a:r>
          </a:p>
          <a:p>
            <a:r>
              <a:rPr lang="cs-CZ" dirty="0" err="1"/>
              <a:t>Potřeba</a:t>
            </a:r>
            <a:r>
              <a:rPr lang="cs-CZ" dirty="0"/>
              <a:t> </a:t>
            </a:r>
            <a:r>
              <a:rPr lang="cs-CZ" dirty="0" err="1"/>
              <a:t>více</a:t>
            </a:r>
            <a:r>
              <a:rPr lang="cs-CZ" dirty="0"/>
              <a:t> energie (110–120 kcal/kg/den), </a:t>
            </a:r>
          </a:p>
          <a:p>
            <a:pPr marL="0" indent="0">
              <a:buNone/>
            </a:pPr>
            <a:r>
              <a:rPr lang="cs-CZ" dirty="0"/>
              <a:t>nemocný novorozenec  </a:t>
            </a:r>
            <a:r>
              <a:rPr lang="cs-CZ" dirty="0" err="1"/>
              <a:t>az</a:t>
            </a:r>
            <a:r>
              <a:rPr lang="cs-CZ" dirty="0"/>
              <a:t>̌ 150 kcal/kg/den</a:t>
            </a:r>
          </a:p>
          <a:p>
            <a:r>
              <a:rPr lang="cs-CZ" dirty="0"/>
              <a:t>Kojení </a:t>
            </a:r>
            <a:r>
              <a:rPr lang="cs-CZ" dirty="0" err="1"/>
              <a:t>vlastním</a:t>
            </a:r>
            <a:r>
              <a:rPr lang="cs-CZ" dirty="0"/>
              <a:t> </a:t>
            </a:r>
            <a:r>
              <a:rPr lang="cs-CZ" dirty="0" err="1"/>
              <a:t>mlékem</a:t>
            </a:r>
            <a:r>
              <a:rPr lang="cs-CZ" dirty="0"/>
              <a:t> + fortifikace </a:t>
            </a:r>
            <a:r>
              <a:rPr lang="cs-CZ" dirty="0" err="1"/>
              <a:t>mléka</a:t>
            </a:r>
            <a:endParaRPr lang="cs-CZ" dirty="0"/>
          </a:p>
          <a:p>
            <a:r>
              <a:rPr lang="pl" dirty="0"/>
              <a:t>kolostrum až do 10.-14. dne </a:t>
            </a:r>
          </a:p>
          <a:p>
            <a:pPr marL="0" indent="0">
              <a:buNone/>
            </a:pPr>
            <a:endParaRPr lang="cs-CZ" sz="3200" dirty="0"/>
          </a:p>
          <a:p>
            <a:endParaRPr lang="cs-CZ" sz="3200" dirty="0"/>
          </a:p>
          <a:p>
            <a:pPr marL="0" indent="0">
              <a:buNone/>
            </a:pPr>
            <a:endParaRPr lang="cs-CZ" sz="3200" dirty="0"/>
          </a:p>
          <a:p>
            <a:pPr marL="0" indent="0">
              <a:buNone/>
            </a:pPr>
            <a:r>
              <a:rPr lang="cs-CZ" sz="3200" dirty="0"/>
              <a:t> </a:t>
            </a:r>
          </a:p>
          <a:p>
            <a:pPr marL="0" indent="0">
              <a:buNone/>
            </a:pPr>
            <a:endParaRPr lang="cs-CZ" sz="3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2C4E71A-C426-1447-A5FE-BA462DBF8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094" y="239447"/>
            <a:ext cx="4590884" cy="332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038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8EEC8F-563A-CB4F-8E2A-C211BE75E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429" y="307068"/>
            <a:ext cx="10515600" cy="1325563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VÝHODY KOJENÍ U PŘEDČASNĚ NAROZENÉHO NOVOROZENCE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CB4449F-965E-9544-B593-8D0E39DD8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429" y="1753054"/>
            <a:ext cx="10515600" cy="4351338"/>
          </a:xfrm>
        </p:spPr>
        <p:txBody>
          <a:bodyPr/>
          <a:lstStyle/>
          <a:p>
            <a:r>
              <a:rPr lang="cs-CZ" b="1" dirty="0"/>
              <a:t>Prevence NEC </a:t>
            </a:r>
            <a:r>
              <a:rPr lang="cs-CZ" dirty="0"/>
              <a:t>– významně snížené riziko</a:t>
            </a:r>
          </a:p>
          <a:p>
            <a:r>
              <a:rPr lang="cs-CZ" dirty="0"/>
              <a:t>Méně infekčních komplikací (</a:t>
            </a:r>
            <a:r>
              <a:rPr lang="cs-CZ" dirty="0" err="1"/>
              <a:t>sIgA</a:t>
            </a:r>
            <a:r>
              <a:rPr lang="cs-CZ" dirty="0"/>
              <a:t>)</a:t>
            </a:r>
          </a:p>
          <a:p>
            <a:r>
              <a:rPr lang="cs-CZ" dirty="0"/>
              <a:t>lepší </a:t>
            </a:r>
            <a:r>
              <a:rPr lang="cs-CZ" dirty="0" err="1"/>
              <a:t>neurokognitivní</a:t>
            </a:r>
            <a:r>
              <a:rPr lang="cs-CZ" dirty="0"/>
              <a:t> vývoj</a:t>
            </a:r>
          </a:p>
          <a:p>
            <a:r>
              <a:rPr lang="cs-CZ" dirty="0" err="1"/>
              <a:t>Prokázana</a:t>
            </a:r>
            <a:r>
              <a:rPr lang="cs-CZ" dirty="0"/>
              <a:t>́ </a:t>
            </a:r>
            <a:r>
              <a:rPr lang="cs-CZ" dirty="0" err="1"/>
              <a:t>snížena</a:t>
            </a:r>
            <a:r>
              <a:rPr lang="cs-CZ" dirty="0"/>
              <a:t>́ incidence </a:t>
            </a:r>
            <a:r>
              <a:rPr lang="cs-CZ" b="1" dirty="0"/>
              <a:t>retinopatie</a:t>
            </a:r>
            <a:r>
              <a:rPr lang="cs-CZ" dirty="0"/>
              <a:t> </a:t>
            </a:r>
          </a:p>
          <a:p>
            <a:r>
              <a:rPr lang="cs-CZ" dirty="0"/>
              <a:t>menší výskyt </a:t>
            </a:r>
            <a:r>
              <a:rPr lang="cs-CZ" b="1" dirty="0" err="1"/>
              <a:t>brochopulponální</a:t>
            </a:r>
            <a:r>
              <a:rPr lang="cs-CZ" b="1" dirty="0"/>
              <a:t> </a:t>
            </a:r>
            <a:r>
              <a:rPr lang="cs-CZ" b="1" dirty="0" err="1"/>
              <a:t>dysplázie</a:t>
            </a:r>
            <a:endParaRPr lang="cs-CZ" b="1" dirty="0"/>
          </a:p>
          <a:p>
            <a:r>
              <a:rPr lang="cs-CZ" dirty="0"/>
              <a:t>menší zátěž pro ledviny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36BC284-CCB5-BA4A-93E1-3B9D20555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952" y="4411436"/>
            <a:ext cx="6880619" cy="21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869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D141DB-CD39-F642-8BCF-AE43948FD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81" y="0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VÝVOJ REFLEXŮ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3C488B5B-8646-8B4E-B449-CEE600E16B24}"/>
              </a:ext>
            </a:extLst>
          </p:cNvPr>
          <p:cNvSpPr/>
          <p:nvPr/>
        </p:nvSpPr>
        <p:spPr>
          <a:xfrm>
            <a:off x="376521" y="1137292"/>
            <a:ext cx="10515600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i="1" dirty="0"/>
              <a:t>Sací a polykací reflex </a:t>
            </a:r>
            <a:r>
              <a:rPr lang="cs-CZ" sz="3200" dirty="0"/>
              <a:t>– 32. - 33. týden gest. stáří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i="1" dirty="0"/>
              <a:t>Hledací reflex </a:t>
            </a:r>
            <a:r>
              <a:rPr lang="cs-CZ" sz="3200" b="1" dirty="0"/>
              <a:t>- </a:t>
            </a:r>
            <a:r>
              <a:rPr lang="cs-CZ" sz="3200" dirty="0"/>
              <a:t>od 32. </a:t>
            </a:r>
            <a:r>
              <a:rPr lang="cs-CZ" sz="3200" dirty="0" err="1"/>
              <a:t>týdne</a:t>
            </a:r>
            <a:endParaRPr lang="cs-CZ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Od 28.–30. </a:t>
            </a:r>
            <a:r>
              <a:rPr lang="cs-CZ" sz="3200" dirty="0" err="1"/>
              <a:t>týdne</a:t>
            </a:r>
            <a:r>
              <a:rPr lang="cs-CZ" sz="3200" dirty="0"/>
              <a:t> gestace je </a:t>
            </a:r>
            <a:r>
              <a:rPr lang="cs-CZ" sz="3200" dirty="0" err="1"/>
              <a:t>možno</a:t>
            </a:r>
            <a:r>
              <a:rPr lang="cs-CZ" sz="3200" dirty="0"/>
              <a:t> hradit </a:t>
            </a:r>
            <a:r>
              <a:rPr lang="cs-CZ" sz="3200" dirty="0" err="1"/>
              <a:t>část</a:t>
            </a:r>
            <a:r>
              <a:rPr lang="cs-CZ" sz="3200" dirty="0"/>
              <a:t> </a:t>
            </a:r>
            <a:r>
              <a:rPr lang="cs-CZ" sz="3200" dirty="0" err="1"/>
              <a:t>výživy</a:t>
            </a:r>
            <a:r>
              <a:rPr lang="cs-CZ" sz="3200" dirty="0"/>
              <a:t> </a:t>
            </a:r>
            <a:r>
              <a:rPr lang="cs-CZ" sz="3200" dirty="0" err="1"/>
              <a:t>kojením</a:t>
            </a:r>
            <a:r>
              <a:rPr lang="cs-CZ" sz="3200" dirty="0"/>
              <a:t> nebo </a:t>
            </a:r>
            <a:r>
              <a:rPr lang="cs-CZ" sz="3200" dirty="0" err="1"/>
              <a:t>krmením</a:t>
            </a:r>
            <a:r>
              <a:rPr lang="cs-CZ" sz="3200" dirty="0"/>
              <a:t> </a:t>
            </a:r>
            <a:r>
              <a:rPr lang="cs-CZ" sz="3200" dirty="0" err="1"/>
              <a:t>mateřským</a:t>
            </a:r>
            <a:r>
              <a:rPr lang="cs-CZ" sz="3200" dirty="0"/>
              <a:t> </a:t>
            </a:r>
            <a:r>
              <a:rPr lang="cs-CZ" sz="3200" dirty="0" err="1"/>
              <a:t>mlékem</a:t>
            </a:r>
            <a:r>
              <a:rPr lang="cs-CZ" sz="3200" dirty="0"/>
              <a:t> </a:t>
            </a:r>
            <a:r>
              <a:rPr lang="cs-CZ" sz="3200" dirty="0" err="1"/>
              <a:t>alternativním</a:t>
            </a:r>
            <a:r>
              <a:rPr lang="cs-CZ" sz="3200" dirty="0"/>
              <a:t> </a:t>
            </a:r>
            <a:r>
              <a:rPr lang="cs-CZ" sz="3200" dirty="0" err="1"/>
              <a:t>způsobem</a:t>
            </a:r>
            <a:r>
              <a:rPr lang="cs-CZ" sz="32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 err="1"/>
              <a:t>vzájemna</a:t>
            </a:r>
            <a:r>
              <a:rPr lang="cs-CZ" sz="3200" dirty="0"/>
              <a:t>́ koordinace </a:t>
            </a:r>
            <a:r>
              <a:rPr lang="cs-CZ" sz="3200" dirty="0" err="1"/>
              <a:t>sáni</a:t>
            </a:r>
            <a:r>
              <a:rPr lang="cs-CZ" sz="3200" dirty="0"/>
              <a:t>́, </a:t>
            </a:r>
            <a:r>
              <a:rPr lang="cs-CZ" sz="3200" dirty="0" err="1"/>
              <a:t>polykání</a:t>
            </a:r>
            <a:r>
              <a:rPr lang="cs-CZ" sz="3200" dirty="0"/>
              <a:t> a </a:t>
            </a:r>
            <a:r>
              <a:rPr lang="cs-CZ" sz="3200" dirty="0" err="1"/>
              <a:t>dýcháni</a:t>
            </a:r>
            <a:r>
              <a:rPr lang="cs-CZ" sz="3200" dirty="0"/>
              <a:t>́ </a:t>
            </a:r>
            <a:r>
              <a:rPr lang="cs-CZ" sz="3200" dirty="0" err="1"/>
              <a:t>přítomna</a:t>
            </a:r>
            <a:r>
              <a:rPr lang="cs-CZ" sz="3200" dirty="0"/>
              <a:t> od 32.–35. </a:t>
            </a:r>
            <a:r>
              <a:rPr lang="cs-CZ" sz="3200" dirty="0" err="1"/>
              <a:t>týdne</a:t>
            </a:r>
            <a:r>
              <a:rPr lang="cs-CZ" sz="3200" dirty="0"/>
              <a:t> gestace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po 34. </a:t>
            </a:r>
            <a:r>
              <a:rPr lang="cs-CZ" sz="3200" dirty="0" err="1"/>
              <a:t>týdnu</a:t>
            </a:r>
            <a:r>
              <a:rPr lang="cs-CZ" sz="3200" dirty="0"/>
              <a:t> gestace  - zralé reflexy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i="1" dirty="0">
                <a:solidFill>
                  <a:srgbClr val="C00000"/>
                </a:solidFill>
              </a:rPr>
              <a:t>Lipáza</a:t>
            </a:r>
            <a:r>
              <a:rPr lang="cs-CZ" sz="3200" dirty="0"/>
              <a:t> – 26. </a:t>
            </a:r>
            <a:r>
              <a:rPr lang="cs-CZ" sz="3200" dirty="0" err="1"/>
              <a:t>tt</a:t>
            </a:r>
            <a:endParaRPr lang="cs-CZ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 err="1"/>
              <a:t>Kartáčovy</a:t>
            </a:r>
            <a:r>
              <a:rPr lang="cs-CZ" sz="3200" dirty="0"/>
              <a:t>́ lem sliznice a </a:t>
            </a:r>
            <a:r>
              <a:rPr lang="cs-CZ" sz="3200" dirty="0" err="1"/>
              <a:t>přítomnost</a:t>
            </a:r>
            <a:r>
              <a:rPr lang="cs-CZ" sz="3200" dirty="0"/>
              <a:t> </a:t>
            </a:r>
            <a:r>
              <a:rPr lang="cs-CZ" sz="3200" i="1" dirty="0" err="1">
                <a:solidFill>
                  <a:srgbClr val="C00000"/>
                </a:solidFill>
              </a:rPr>
              <a:t>laktázy</a:t>
            </a:r>
            <a:r>
              <a:rPr lang="cs-CZ" sz="3200" dirty="0"/>
              <a:t> - od 24. </a:t>
            </a:r>
            <a:r>
              <a:rPr lang="cs-CZ" sz="3200" dirty="0" err="1"/>
              <a:t>týdne</a:t>
            </a:r>
            <a:r>
              <a:rPr lang="cs-CZ" sz="3200" dirty="0"/>
              <a:t> gestace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3200" dirty="0"/>
          </a:p>
          <a:p>
            <a:r>
              <a:rPr lang="cs-CZ" sz="32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2005218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FC4625-D952-B34E-A27A-7B76733D9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86" y="-204121"/>
            <a:ext cx="6586491" cy="1676603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BANKY MM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37D6117-0F21-C442-90DA-7C6144C30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987" y="1472482"/>
            <a:ext cx="7357421" cy="5210629"/>
          </a:xfrm>
        </p:spPr>
        <p:txBody>
          <a:bodyPr>
            <a:noAutofit/>
          </a:bodyPr>
          <a:lstStyle/>
          <a:p>
            <a:r>
              <a:rPr lang="cs-CZ" sz="2000" dirty="0"/>
              <a:t> Od roku 1987 je v ČR zakázáno dle doporučení WHO kojit dítě cizí matkou či krmit dítě cizím neošetřeným MM</a:t>
            </a:r>
          </a:p>
          <a:p>
            <a:r>
              <a:rPr lang="cs-CZ" sz="2000" dirty="0"/>
              <a:t>v roce 1907 - 1. banka MM ve Vídni (Dr. </a:t>
            </a:r>
            <a:r>
              <a:rPr lang="cs-CZ" sz="2000" dirty="0" err="1"/>
              <a:t>Epstein</a:t>
            </a:r>
            <a:r>
              <a:rPr lang="cs-CZ" sz="2000" dirty="0"/>
              <a:t>)</a:t>
            </a:r>
          </a:p>
          <a:p>
            <a:r>
              <a:rPr lang="cs-CZ" sz="2000" dirty="0"/>
              <a:t>Celkem 5 bank v ČR</a:t>
            </a:r>
          </a:p>
          <a:p>
            <a:r>
              <a:rPr lang="cs-CZ" sz="2000" dirty="0"/>
              <a:t>Pasterizace mléka – 62,5 st. C 30 min – inaktivace HIV a CMC</a:t>
            </a:r>
          </a:p>
          <a:p>
            <a:pPr>
              <a:spcBef>
                <a:spcPts val="0"/>
              </a:spcBef>
            </a:pPr>
            <a:r>
              <a:rPr lang="cs-CZ" sz="2000" dirty="0"/>
              <a:t>Dárkyně musí být zdravá (potvrzení od lékaře) a vyšetřena na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/>
              <a:t>    HIV, </a:t>
            </a:r>
            <a:r>
              <a:rPr lang="cs-CZ" sz="2000" dirty="0" err="1"/>
              <a:t>HBsAg</a:t>
            </a:r>
            <a:r>
              <a:rPr lang="cs-CZ" sz="2000" dirty="0"/>
              <a:t>, BWR, AST, ALT, výtěry – krk, stolice, vyšetření moče,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/>
              <a:t>    dodržování základních hygienických požadavků</a:t>
            </a:r>
          </a:p>
          <a:p>
            <a:r>
              <a:rPr lang="cs-CZ" sz="2000" b="1" dirty="0"/>
              <a:t>Mikrobiologické vyšetření</a:t>
            </a:r>
            <a:endParaRPr lang="cs-CZ" sz="2000" dirty="0"/>
          </a:p>
          <a:p>
            <a:pPr lvl="1"/>
            <a:r>
              <a:rPr lang="cs-CZ" sz="2000" dirty="0"/>
              <a:t>žádné potencionální patogeny nesmí být přítomny</a:t>
            </a:r>
          </a:p>
          <a:p>
            <a:pPr lvl="1"/>
            <a:r>
              <a:rPr lang="cs-CZ" sz="2000" dirty="0"/>
              <a:t>počet bakterií nesmí překročit 10 na 5/ml</a:t>
            </a:r>
          </a:p>
          <a:p>
            <a:pPr marL="0" indent="0">
              <a:buNone/>
            </a:pPr>
            <a:br>
              <a:rPr lang="cs-CZ" sz="2000" dirty="0"/>
            </a:br>
            <a:endParaRPr lang="cs-CZ" sz="2000" dirty="0"/>
          </a:p>
        </p:txBody>
      </p:sp>
      <p:pic>
        <p:nvPicPr>
          <p:cNvPr id="4" name="Obrázek 3" descr="Obsah obrázku interiér, skříňka, zeď, dveře&#10;&#10;&#10;&#10;Popis se vygeneroval automaticky.">
            <a:extLst>
              <a:ext uri="{FF2B5EF4-FFF2-40B4-BE49-F238E27FC236}">
                <a16:creationId xmlns:a16="http://schemas.microsoft.com/office/drawing/2014/main" id="{49F7B1A7-ED1C-014D-8DDA-916395C26B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1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381795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2A7873-DA95-0D44-95FB-D7928F6A3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50" y="188128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VYUŽITÍ MLÉKA Z BANKY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62ABCC-468B-D944-B78B-AB656498E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850" y="1513691"/>
            <a:ext cx="6099629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2600" b="1" dirty="0"/>
              <a:t>Nutriční</a:t>
            </a:r>
          </a:p>
          <a:p>
            <a:r>
              <a:rPr lang="cs-CZ" sz="2600" dirty="0"/>
              <a:t>nedonošené děti-k zahájení enterálního krmení</a:t>
            </a:r>
          </a:p>
          <a:p>
            <a:r>
              <a:rPr lang="cs-CZ" sz="2600" dirty="0"/>
              <a:t>neprospívání</a:t>
            </a:r>
          </a:p>
          <a:p>
            <a:r>
              <a:rPr lang="cs-CZ" sz="2600" dirty="0"/>
              <a:t>bronchopulmonální dysplazie (BPD)</a:t>
            </a:r>
          </a:p>
          <a:p>
            <a:r>
              <a:rPr lang="cs-CZ" sz="2600" dirty="0"/>
              <a:t>intolerance stravy</a:t>
            </a:r>
          </a:p>
          <a:p>
            <a:r>
              <a:rPr lang="cs-CZ" sz="2600" dirty="0"/>
              <a:t>pooperační stavy</a:t>
            </a:r>
          </a:p>
          <a:p>
            <a:r>
              <a:rPr lang="cs-CZ" sz="2600" dirty="0"/>
              <a:t>syndrom krátkého střeva</a:t>
            </a:r>
          </a:p>
          <a:p>
            <a:r>
              <a:rPr lang="cs-CZ" sz="2600" dirty="0"/>
              <a:t>renální selhání</a:t>
            </a:r>
          </a:p>
          <a:p>
            <a:r>
              <a:rPr lang="cs-CZ" sz="2600" dirty="0"/>
              <a:t>popáleniny</a:t>
            </a:r>
          </a:p>
          <a:p>
            <a:r>
              <a:rPr lang="cs-CZ" sz="2600" dirty="0"/>
              <a:t>vrozené poruchy metabolizmu</a:t>
            </a:r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248D2C5-DBA1-7B41-8F3B-D270D881D466}"/>
              </a:ext>
            </a:extLst>
          </p:cNvPr>
          <p:cNvSpPr txBox="1"/>
          <p:nvPr/>
        </p:nvSpPr>
        <p:spPr>
          <a:xfrm>
            <a:off x="6096000" y="365373"/>
            <a:ext cx="5888150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Terapeutické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infekce (průjmy, sepse)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pooperační stavy (</a:t>
            </a:r>
            <a:r>
              <a:rPr lang="cs-CZ" sz="2400" dirty="0" err="1"/>
              <a:t>omfalokéla</a:t>
            </a:r>
            <a:r>
              <a:rPr lang="cs-CZ" sz="2400" dirty="0"/>
              <a:t>, </a:t>
            </a:r>
            <a:r>
              <a:rPr lang="cs-CZ" sz="2400" dirty="0" err="1"/>
              <a:t>gastroschiza</a:t>
            </a:r>
            <a:r>
              <a:rPr lang="cs-CZ" sz="2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imunodeficitní stavy (těžké alergie, </a:t>
            </a:r>
            <a:r>
              <a:rPr lang="cs-CZ" sz="2400" dirty="0" err="1"/>
              <a:t>IgA</a:t>
            </a:r>
            <a:r>
              <a:rPr lang="cs-CZ" sz="2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vrozené poruchy metabolizmu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orgánové transplantace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neinfekční intestinální onemocnění </a:t>
            </a:r>
          </a:p>
          <a:p>
            <a:r>
              <a:rPr lang="cs-CZ" sz="2400" dirty="0"/>
              <a:t>     (</a:t>
            </a:r>
            <a:r>
              <a:rPr lang="cs-CZ" sz="2400" dirty="0" err="1"/>
              <a:t>sy</a:t>
            </a:r>
            <a:r>
              <a:rPr lang="cs-CZ" sz="2400" dirty="0"/>
              <a:t>. dráždivého tračníku, ulcerózní kolitidy)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8DBBCFA-1049-164D-B4F1-9CFA8C4CC999}"/>
              </a:ext>
            </a:extLst>
          </p:cNvPr>
          <p:cNvSpPr txBox="1"/>
          <p:nvPr/>
        </p:nvSpPr>
        <p:spPr>
          <a:xfrm>
            <a:off x="6096000" y="3907304"/>
            <a:ext cx="579774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Preventivní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nekrotizující enterokolitida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Crohnova nemoc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kolitidy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alergie na bílkovinu kravského mléka a sóji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během imunosupresivní terapie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77842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3B6B7D-1710-D048-9F77-5EF991B36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b="1">
                <a:solidFill>
                  <a:srgbClr val="C00000"/>
                </a:solidFill>
              </a:rPr>
              <a:t>INICIATIVA 1000 DNÍ DO ŽIVOTA </a:t>
            </a:r>
            <a:br>
              <a:rPr lang="cs-CZ" b="1">
                <a:solidFill>
                  <a:srgbClr val="C00000"/>
                </a:solidFill>
              </a:rPr>
            </a:br>
            <a:r>
              <a:rPr lang="cs-CZ" sz="3200" b="1">
                <a:solidFill>
                  <a:srgbClr val="C00000"/>
                </a:solidFill>
              </a:rPr>
              <a:t>(www.1000dni.cz)</a:t>
            </a:r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F0D9C53-CF81-0B46-A9D7-DA8F0A789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cs-CZ" dirty="0"/>
              <a:t>výživa dítěte v </a:t>
            </a:r>
            <a:r>
              <a:rPr lang="cs-CZ" b="1" dirty="0"/>
              <a:t>PRVNÍCH 1 000 DNECH ŽIVOTA</a:t>
            </a:r>
            <a:r>
              <a:rPr lang="cs-CZ" dirty="0"/>
              <a:t> hraje klíčovou roli pro zdraví v dospělosti. </a:t>
            </a:r>
          </a:p>
          <a:p>
            <a:r>
              <a:rPr lang="cs-CZ" dirty="0"/>
              <a:t>semináře </a:t>
            </a:r>
            <a:r>
              <a:rPr lang="cs-CZ" b="1" i="1" dirty="0"/>
              <a:t>Výživa dětí v časném věku</a:t>
            </a:r>
          </a:p>
          <a:p>
            <a:r>
              <a:rPr lang="cs-CZ" dirty="0"/>
              <a:t>stravovací návyky se formují v časném věku</a:t>
            </a:r>
          </a:p>
          <a:p>
            <a:r>
              <a:rPr lang="cs-CZ" dirty="0"/>
              <a:t>ovlivnění metabolických reakcí rámci tzv. </a:t>
            </a:r>
          </a:p>
          <a:p>
            <a:pPr marL="0" indent="0">
              <a:buNone/>
            </a:pPr>
            <a:r>
              <a:rPr lang="cs-CZ" dirty="0"/>
              <a:t>   </a:t>
            </a:r>
            <a:r>
              <a:rPr lang="cs-CZ" b="1" i="1" dirty="0"/>
              <a:t>nutričního programování</a:t>
            </a:r>
          </a:p>
          <a:p>
            <a:r>
              <a:rPr lang="cs-CZ" b="1" i="1" dirty="0"/>
              <a:t>výživa → složení </a:t>
            </a:r>
            <a:r>
              <a:rPr lang="cs-CZ" b="1" i="1" dirty="0" err="1"/>
              <a:t>mikrobiomu</a:t>
            </a:r>
            <a:r>
              <a:rPr lang="cs-CZ" b="1" i="1" dirty="0"/>
              <a:t> 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8308332-CF8E-0D4E-BA29-4858CBA63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982" y="2591254"/>
            <a:ext cx="4035010" cy="390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313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17953C-5A91-5944-8CFC-F7625B6B2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814" y="1079208"/>
            <a:ext cx="6586491" cy="1676603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DĚKUJI ZA POZORNOST </a:t>
            </a:r>
            <a:r>
              <a:rPr lang="cs-CZ" b="1" dirty="0">
                <a:solidFill>
                  <a:srgbClr val="C00000"/>
                </a:solidFill>
                <a:sym typeface="Wingdings" pitchFamily="2" charset="2"/>
              </a:rPr>
              <a:t></a:t>
            </a:r>
            <a:endParaRPr lang="cs-CZ" b="1" dirty="0">
              <a:solidFill>
                <a:srgbClr val="C00000"/>
              </a:solidFill>
            </a:endParaRPr>
          </a:p>
        </p:txBody>
      </p:sp>
      <p:pic>
        <p:nvPicPr>
          <p:cNvPr id="4" name="Obrázek 3" descr="Obsah obrázku dítě, interiér, osoba, zeď&#10;&#10;&#10;&#10;Popis se vygeneroval automaticky.">
            <a:extLst>
              <a:ext uri="{FF2B5EF4-FFF2-40B4-BE49-F238E27FC236}">
                <a16:creationId xmlns:a16="http://schemas.microsoft.com/office/drawing/2014/main" id="{44C2E578-503A-B745-B3AC-C241417415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00" r="24650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06207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E5055E4F-AA6C-104C-A654-7157E5E44C91}"/>
              </a:ext>
            </a:extLst>
          </p:cNvPr>
          <p:cNvSpPr txBox="1"/>
          <p:nvPr/>
        </p:nvSpPr>
        <p:spPr>
          <a:xfrm>
            <a:off x="648929" y="629266"/>
            <a:ext cx="5127031" cy="167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KOJENÍ</a:t>
            </a:r>
            <a:r>
              <a:rPr lang="en-US" sz="4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– PRÁVO DÍTĚTE </a:t>
            </a:r>
            <a:r>
              <a:rPr lang="en-US" sz="44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4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MATKY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sz="24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úmluva</a:t>
            </a:r>
            <a:r>
              <a:rPr lang="en-US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o </a:t>
            </a:r>
            <a:r>
              <a:rPr lang="en-US" sz="24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právech</a:t>
            </a:r>
            <a:r>
              <a:rPr lang="en-US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dítěte</a:t>
            </a:r>
            <a:r>
              <a:rPr lang="en-US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z </a:t>
            </a:r>
            <a:r>
              <a:rPr lang="en-US" sz="24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roku</a:t>
            </a:r>
            <a:r>
              <a:rPr lang="en-US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1991)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C8CDDAE9-8AD4-1F49-903F-6C65DD5EE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663" y="1915886"/>
            <a:ext cx="5776379" cy="3785419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/>
            <a:endParaRPr lang="en-US" sz="2600" dirty="0"/>
          </a:p>
          <a:p>
            <a:r>
              <a:rPr lang="en-US" sz="2600" dirty="0" err="1"/>
              <a:t>Optimálni</a:t>
            </a:r>
            <a:r>
              <a:rPr lang="en-US" sz="2600" dirty="0"/>
              <a:t>́ </a:t>
            </a:r>
            <a:r>
              <a:rPr lang="en-US" sz="2600" dirty="0" err="1"/>
              <a:t>způsob</a:t>
            </a:r>
            <a:r>
              <a:rPr lang="en-US" sz="2600" dirty="0"/>
              <a:t> </a:t>
            </a:r>
            <a:r>
              <a:rPr lang="en-US" sz="2600" dirty="0" err="1"/>
              <a:t>výživy</a:t>
            </a:r>
            <a:r>
              <a:rPr lang="en-US" sz="2600" dirty="0"/>
              <a:t> </a:t>
            </a:r>
            <a:r>
              <a:rPr lang="en-US" sz="2600" dirty="0" err="1"/>
              <a:t>dítěte</a:t>
            </a:r>
            <a:r>
              <a:rPr lang="en-US" sz="2600" dirty="0"/>
              <a:t> v </a:t>
            </a:r>
            <a:r>
              <a:rPr lang="en-US" sz="2600" dirty="0" err="1"/>
              <a:t>prvních</a:t>
            </a:r>
            <a:r>
              <a:rPr lang="en-US" sz="2600" dirty="0"/>
              <a:t> </a:t>
            </a:r>
            <a:r>
              <a:rPr lang="en-US" sz="2600" dirty="0" err="1"/>
              <a:t>měsících</a:t>
            </a:r>
            <a:r>
              <a:rPr lang="en-US" sz="2600" dirty="0"/>
              <a:t> </a:t>
            </a:r>
            <a:r>
              <a:rPr lang="en-US" sz="2600" dirty="0" err="1"/>
              <a:t>života</a:t>
            </a:r>
            <a:r>
              <a:rPr lang="en-US" sz="2600" dirty="0"/>
              <a:t> </a:t>
            </a:r>
          </a:p>
          <a:p>
            <a:r>
              <a:rPr lang="en-US" sz="2600" dirty="0" err="1"/>
              <a:t>Mateřske</a:t>
            </a:r>
            <a:r>
              <a:rPr lang="en-US" sz="2600" dirty="0"/>
              <a:t>́ </a:t>
            </a:r>
            <a:r>
              <a:rPr lang="en-US" sz="2600" dirty="0" err="1"/>
              <a:t>mléko</a:t>
            </a:r>
            <a:r>
              <a:rPr lang="en-US" sz="2600" dirty="0"/>
              <a:t> </a:t>
            </a:r>
            <a:r>
              <a:rPr lang="en-US" sz="2600" dirty="0" err="1"/>
              <a:t>plne</a:t>
            </a:r>
            <a:r>
              <a:rPr lang="en-US" sz="2600" dirty="0"/>
              <a:t>̌ </a:t>
            </a:r>
            <a:r>
              <a:rPr lang="en-US" sz="2600" dirty="0" err="1"/>
              <a:t>zajisti</a:t>
            </a:r>
            <a:r>
              <a:rPr lang="en-US" sz="2600" dirty="0"/>
              <a:t>́ </a:t>
            </a:r>
            <a:r>
              <a:rPr lang="en-US" sz="2600" dirty="0" err="1"/>
              <a:t>dodávku</a:t>
            </a:r>
            <a:r>
              <a:rPr lang="en-US" sz="2600" dirty="0"/>
              <a:t> </a:t>
            </a:r>
            <a:r>
              <a:rPr lang="en-US" sz="2600" dirty="0" err="1"/>
              <a:t>potřebných</a:t>
            </a:r>
            <a:r>
              <a:rPr lang="en-US" sz="2600" dirty="0"/>
              <a:t> </a:t>
            </a:r>
            <a:r>
              <a:rPr lang="en-US" sz="2600" dirty="0" err="1"/>
              <a:t>živin</a:t>
            </a:r>
            <a:r>
              <a:rPr lang="en-US" sz="2600" dirty="0"/>
              <a:t> a </a:t>
            </a:r>
            <a:r>
              <a:rPr lang="en-US" sz="2600" dirty="0" err="1"/>
              <a:t>vody</a:t>
            </a:r>
            <a:r>
              <a:rPr lang="en-US" sz="2600" dirty="0"/>
              <a:t> </a:t>
            </a:r>
          </a:p>
          <a:p>
            <a:r>
              <a:rPr lang="en-US" sz="2600" dirty="0" err="1"/>
              <a:t>Splňuje</a:t>
            </a:r>
            <a:r>
              <a:rPr lang="en-US" sz="2600" dirty="0"/>
              <a:t> </a:t>
            </a:r>
            <a:r>
              <a:rPr lang="en-US" sz="2600" dirty="0" err="1"/>
              <a:t>jak</a:t>
            </a:r>
            <a:r>
              <a:rPr lang="en-US" sz="2600" dirty="0"/>
              <a:t> </a:t>
            </a:r>
            <a:r>
              <a:rPr lang="en-US" sz="2600" dirty="0" err="1"/>
              <a:t>výživove</a:t>
            </a:r>
            <a:r>
              <a:rPr lang="en-US" sz="2600" dirty="0"/>
              <a:t>́, </a:t>
            </a:r>
            <a:r>
              <a:rPr lang="en-US" sz="2600" dirty="0" err="1"/>
              <a:t>tak</a:t>
            </a:r>
            <a:r>
              <a:rPr lang="en-US" sz="2600" dirty="0"/>
              <a:t> </a:t>
            </a:r>
            <a:r>
              <a:rPr lang="en-US" sz="2600" dirty="0" err="1"/>
              <a:t>emočni</a:t>
            </a:r>
            <a:r>
              <a:rPr lang="en-US" sz="2600" dirty="0"/>
              <a:t>́ </a:t>
            </a:r>
            <a:r>
              <a:rPr lang="en-US" sz="2600" dirty="0" err="1"/>
              <a:t>potřeby</a:t>
            </a:r>
            <a:r>
              <a:rPr lang="en-US" sz="2600" dirty="0"/>
              <a:t> </a:t>
            </a:r>
            <a:r>
              <a:rPr lang="en-US" sz="2600" dirty="0" err="1"/>
              <a:t>dítěte</a:t>
            </a:r>
            <a:endParaRPr lang="en-US" sz="2600" dirty="0"/>
          </a:p>
          <a:p>
            <a:r>
              <a:rPr lang="en-US" sz="2600" dirty="0"/>
              <a:t>98% </a:t>
            </a:r>
            <a:r>
              <a:rPr lang="en-US" sz="2600" dirty="0" err="1"/>
              <a:t>žen</a:t>
            </a:r>
            <a:r>
              <a:rPr lang="en-US" sz="2600" dirty="0"/>
              <a:t> </a:t>
            </a:r>
            <a:r>
              <a:rPr lang="en-US" sz="2600" dirty="0" err="1"/>
              <a:t>je</a:t>
            </a:r>
            <a:r>
              <a:rPr lang="en-US" sz="2600" dirty="0"/>
              <a:t> </a:t>
            </a:r>
            <a:r>
              <a:rPr lang="en-US" sz="2600" dirty="0" err="1"/>
              <a:t>schopno</a:t>
            </a:r>
            <a:r>
              <a:rPr lang="en-US" sz="2600" dirty="0"/>
              <a:t> </a:t>
            </a:r>
            <a:r>
              <a:rPr lang="en-US" sz="2600" dirty="0" err="1"/>
              <a:t>kojit</a:t>
            </a:r>
            <a:r>
              <a:rPr lang="en-US" sz="2600" dirty="0"/>
              <a:t> </a:t>
            </a:r>
          </a:p>
          <a:p>
            <a:r>
              <a:rPr lang="cs-CZ" sz="2600" dirty="0" err="1"/>
              <a:t>Součást</a:t>
            </a:r>
            <a:r>
              <a:rPr lang="cs-CZ" sz="2600" dirty="0"/>
              <a:t> </a:t>
            </a:r>
            <a:r>
              <a:rPr lang="cs-CZ" sz="2600" dirty="0" err="1"/>
              <a:t>našeho</a:t>
            </a:r>
            <a:r>
              <a:rPr lang="cs-CZ" sz="2600" dirty="0"/>
              <a:t> </a:t>
            </a:r>
            <a:r>
              <a:rPr lang="cs-CZ" sz="2600" b="1" i="1" dirty="0" err="1"/>
              <a:t>Národního</a:t>
            </a:r>
            <a:r>
              <a:rPr lang="cs-CZ" sz="2600" b="1" i="1" dirty="0"/>
              <a:t> programu podpory </a:t>
            </a:r>
            <a:r>
              <a:rPr lang="cs-CZ" sz="2600" b="1" i="1" dirty="0" err="1"/>
              <a:t>zdravi</a:t>
            </a:r>
            <a:r>
              <a:rPr lang="cs-CZ" sz="2600" b="1" i="1" dirty="0"/>
              <a:t>́ </a:t>
            </a:r>
            <a:r>
              <a:rPr lang="cs-CZ" sz="2600" dirty="0"/>
              <a:t>a </a:t>
            </a:r>
            <a:r>
              <a:rPr lang="cs-CZ" sz="2600" dirty="0" err="1"/>
              <a:t>součásti</a:t>
            </a:r>
            <a:r>
              <a:rPr lang="cs-CZ" sz="2600" dirty="0"/>
              <a:t>́ </a:t>
            </a:r>
            <a:r>
              <a:rPr lang="cs-CZ" sz="2600" b="1" i="1" dirty="0" err="1"/>
              <a:t>preventivních</a:t>
            </a:r>
            <a:r>
              <a:rPr lang="cs-CZ" sz="2600" b="1" i="1" dirty="0"/>
              <a:t> programů </a:t>
            </a:r>
            <a:r>
              <a:rPr lang="cs-CZ" sz="2600" dirty="0"/>
              <a:t>pro 21. </a:t>
            </a:r>
            <a:r>
              <a:rPr lang="cs-CZ" sz="2600" dirty="0" err="1"/>
              <a:t>stoleti</a:t>
            </a:r>
            <a:r>
              <a:rPr lang="cs-CZ" sz="2600" dirty="0"/>
              <a:t>́. </a:t>
            </a:r>
          </a:p>
          <a:p>
            <a:endParaRPr lang="en-US" sz="2600" dirty="0"/>
          </a:p>
          <a:p>
            <a:pPr marL="0"/>
            <a:endParaRPr lang="en-US" sz="2600" dirty="0"/>
          </a:p>
          <a:p>
            <a:endParaRPr lang="en-US" sz="2600" dirty="0"/>
          </a:p>
        </p:txBody>
      </p:sp>
      <p:pic>
        <p:nvPicPr>
          <p:cNvPr id="9" name="Obrázek 8" descr="Obsah obrázku voda, exteriér, obloha, fotka&#10;&#10;&#10;&#10;Popis se vygeneroval automaticky.">
            <a:extLst>
              <a:ext uri="{FF2B5EF4-FFF2-40B4-BE49-F238E27FC236}">
                <a16:creationId xmlns:a16="http://schemas.microsoft.com/office/drawing/2014/main" id="{8D575EEE-DD75-FB4B-9054-2B0AD24A0C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27" r="1049" b="-1"/>
          <a:stretch/>
        </p:blipFill>
        <p:spPr>
          <a:xfrm>
            <a:off x="6632575" y="835297"/>
            <a:ext cx="5079420" cy="518740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96096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94C2121-6831-DD4A-BA42-34CB24B99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8" y="958036"/>
            <a:ext cx="5525872" cy="5334000"/>
          </a:xfrm>
        </p:spPr>
        <p:txBody>
          <a:bodyPr>
            <a:normAutofit fontScale="92500" lnSpcReduction="20000"/>
          </a:bodyPr>
          <a:lstStyle/>
          <a:p>
            <a:endParaRPr lang="cs-CZ" b="1" dirty="0"/>
          </a:p>
          <a:p>
            <a:pPr marL="0" indent="0">
              <a:buNone/>
            </a:pPr>
            <a:r>
              <a:rPr lang="cs-CZ" b="1" dirty="0"/>
              <a:t>Po roce kojené děti:</a:t>
            </a:r>
            <a:endParaRPr lang="cs-CZ" dirty="0"/>
          </a:p>
          <a:p>
            <a:r>
              <a:rPr lang="cs-CZ" dirty="0"/>
              <a:t>ČR        15%</a:t>
            </a:r>
          </a:p>
          <a:p>
            <a:r>
              <a:rPr lang="cs-CZ" dirty="0"/>
              <a:t>Norsko  35%</a:t>
            </a:r>
          </a:p>
          <a:p>
            <a:r>
              <a:rPr lang="cs-CZ" dirty="0"/>
              <a:t>Anglie  0,5%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b="1" u="sng" dirty="0"/>
              <a:t>Anglie </a:t>
            </a:r>
            <a:endParaRPr lang="cs-CZ" dirty="0"/>
          </a:p>
          <a:p>
            <a:r>
              <a:rPr lang="cs-CZ" dirty="0"/>
              <a:t>81% kojení zahájí, </a:t>
            </a:r>
          </a:p>
          <a:p>
            <a:r>
              <a:rPr lang="cs-CZ" dirty="0"/>
              <a:t>v 6 měsících kojeno 34%</a:t>
            </a:r>
          </a:p>
          <a:p>
            <a:r>
              <a:rPr lang="cs-CZ" dirty="0"/>
              <a:t>od roku 2008 finanční podpora</a:t>
            </a:r>
          </a:p>
          <a:p>
            <a:pPr marL="0" indent="0">
              <a:buNone/>
            </a:pPr>
            <a:r>
              <a:rPr lang="cs-CZ" dirty="0"/>
              <a:t>    kojení od Vlády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5C05DE5-F5FC-AF4D-B802-E077564D550B}"/>
              </a:ext>
            </a:extLst>
          </p:cNvPr>
          <p:cNvSpPr txBox="1"/>
          <p:nvPr/>
        </p:nvSpPr>
        <p:spPr>
          <a:xfrm>
            <a:off x="571500" y="311705"/>
            <a:ext cx="8466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>
                <a:solidFill>
                  <a:srgbClr val="C00000"/>
                </a:solidFill>
              </a:rPr>
              <a:t>JAK ŽENY KOJÍ V RŮZNÝCH ZEMÍCH EVROPY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DF4E57A-6E3F-5441-BD34-3A7C8CE8C3B2}"/>
              </a:ext>
            </a:extLst>
          </p:cNvPr>
          <p:cNvSpPr txBox="1"/>
          <p:nvPr/>
        </p:nvSpPr>
        <p:spPr>
          <a:xfrm>
            <a:off x="5125823" y="1243786"/>
            <a:ext cx="6612195" cy="557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600" b="1" u="sng" dirty="0"/>
              <a:t>Norsko</a:t>
            </a:r>
            <a:r>
              <a:rPr lang="cs-CZ" sz="2600" u="sng" dirty="0"/>
              <a:t>  </a:t>
            </a:r>
            <a:endParaRPr lang="cs-CZ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600" dirty="0"/>
              <a:t>99% zahájí kojení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600" dirty="0"/>
              <a:t>v 6  měsících kojeno 71%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600" dirty="0"/>
              <a:t>do roku  1999 kojení podporováno finančně </a:t>
            </a:r>
          </a:p>
          <a:p>
            <a:r>
              <a:rPr lang="cs-CZ" sz="2600" dirty="0"/>
              <a:t>      vládou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600" dirty="0"/>
              <a:t>od roku 2005 </a:t>
            </a:r>
            <a:r>
              <a:rPr lang="cs-CZ" sz="2600" i="1" dirty="0" err="1"/>
              <a:t>National</a:t>
            </a:r>
            <a:r>
              <a:rPr lang="cs-CZ" sz="2600" i="1" dirty="0"/>
              <a:t> </a:t>
            </a:r>
            <a:r>
              <a:rPr lang="cs-CZ" sz="2600" i="1" dirty="0" err="1"/>
              <a:t>resource</a:t>
            </a:r>
            <a:r>
              <a:rPr lang="cs-CZ" sz="2600" i="1" dirty="0"/>
              <a:t>  center </a:t>
            </a:r>
            <a:r>
              <a:rPr lang="cs-CZ" sz="2600" i="1" dirty="0" err="1"/>
              <a:t>for</a:t>
            </a:r>
            <a:r>
              <a:rPr lang="cs-CZ" sz="2600" i="1" dirty="0"/>
              <a:t> </a:t>
            </a:r>
          </a:p>
          <a:p>
            <a:r>
              <a:rPr lang="cs-CZ" sz="2600" i="1" dirty="0"/>
              <a:t>                                </a:t>
            </a:r>
            <a:r>
              <a:rPr lang="cs-CZ" sz="2600" i="1" dirty="0" err="1"/>
              <a:t>breastfeeding</a:t>
            </a:r>
            <a:endParaRPr lang="cs-CZ" sz="2600" b="1" u="sng" dirty="0"/>
          </a:p>
          <a:p>
            <a:r>
              <a:rPr lang="cs-CZ" sz="2600" b="1" u="sng" dirty="0"/>
              <a:t>ČR </a:t>
            </a:r>
            <a:endParaRPr lang="cs-CZ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600" dirty="0"/>
              <a:t>Zahájí 95,1% zahájí kojení  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600" dirty="0"/>
              <a:t>v 6 </a:t>
            </a:r>
            <a:r>
              <a:rPr lang="cs-CZ" sz="2600" dirty="0" err="1"/>
              <a:t>měs</a:t>
            </a:r>
            <a:r>
              <a:rPr lang="cs-CZ" sz="2600" dirty="0"/>
              <a:t>.  kojeno 36,9% (2015)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600" dirty="0"/>
              <a:t>Podpora kojení – </a:t>
            </a:r>
            <a:r>
              <a:rPr lang="cs-CZ" sz="2600" i="1" dirty="0"/>
              <a:t>Národní laktační centrum/</a:t>
            </a:r>
          </a:p>
          <a:p>
            <a:r>
              <a:rPr lang="cs-CZ" sz="2600" i="1" dirty="0"/>
              <a:t>                                     Laktační liga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600" dirty="0"/>
              <a:t>systematická finanční podpora chybí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2348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73809EC-D8E4-D745-A27C-79274D5D24B4}"/>
              </a:ext>
            </a:extLst>
          </p:cNvPr>
          <p:cNvSpPr txBox="1"/>
          <p:nvPr/>
        </p:nvSpPr>
        <p:spPr>
          <a:xfrm>
            <a:off x="2898843" y="2645924"/>
            <a:ext cx="56813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0" b="1" u="sng" dirty="0">
                <a:solidFill>
                  <a:srgbClr val="C00000"/>
                </a:solidFill>
              </a:rPr>
              <a:t>VÝHODY KOJENÍ?</a:t>
            </a:r>
          </a:p>
        </p:txBody>
      </p:sp>
    </p:spTree>
    <p:extLst>
      <p:ext uri="{BB962C8B-B14F-4D97-AF65-F5344CB8AC3E}">
        <p14:creationId xmlns:p14="http://schemas.microsoft.com/office/powerpoint/2010/main" val="1193933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6674E9-9090-5148-94E5-72150665B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309"/>
            <a:ext cx="10515600" cy="993412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C00000"/>
                </a:solidFill>
              </a:rPr>
              <a:t>VÝHODY KOJENÍ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D632C61-9B80-7543-B45F-38534DAD5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377" y="1253331"/>
            <a:ext cx="10515600" cy="540936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b="1" dirty="0">
                <a:latin typeface="NimbusSanLEE"/>
              </a:rPr>
              <a:t>DÍTĚ: </a:t>
            </a:r>
          </a:p>
          <a:p>
            <a:r>
              <a:rPr lang="cs-CZ" dirty="0">
                <a:latin typeface="NimbusSanLEE"/>
              </a:rPr>
              <a:t>Nižší výskyt infekcí (OMA, DCD, GIT, IMC)</a:t>
            </a:r>
          </a:p>
          <a:p>
            <a:r>
              <a:rPr lang="cs-CZ" dirty="0">
                <a:latin typeface="NimbusSanLEE"/>
              </a:rPr>
              <a:t>Alergie</a:t>
            </a:r>
          </a:p>
          <a:p>
            <a:r>
              <a:rPr lang="cs-CZ" dirty="0">
                <a:latin typeface="NimbusSanLEE"/>
              </a:rPr>
              <a:t>Pouto a harmonický vztah mezi matkou a </a:t>
            </a:r>
            <a:r>
              <a:rPr lang="cs-CZ" dirty="0" err="1">
                <a:latin typeface="NimbusSanLEE"/>
              </a:rPr>
              <a:t>dítětem</a:t>
            </a:r>
            <a:endParaRPr lang="cs-CZ" dirty="0">
              <a:latin typeface="NimbusSanLEE"/>
            </a:endParaRPr>
          </a:p>
          <a:p>
            <a:r>
              <a:rPr lang="cs-CZ" dirty="0">
                <a:latin typeface="NimbusSanLEE"/>
              </a:rPr>
              <a:t>AIO</a:t>
            </a:r>
          </a:p>
          <a:p>
            <a:r>
              <a:rPr lang="cs-CZ" dirty="0">
                <a:latin typeface="NimbusSanLEE"/>
              </a:rPr>
              <a:t>SIDS</a:t>
            </a:r>
          </a:p>
          <a:p>
            <a:r>
              <a:rPr lang="cs-CZ" dirty="0"/>
              <a:t>nižší výskyt obezity, ↑TK, ↑</a:t>
            </a:r>
            <a:r>
              <a:rPr lang="cs-CZ" dirty="0" err="1"/>
              <a:t>chol</a:t>
            </a:r>
            <a:r>
              <a:rPr lang="cs-CZ" dirty="0"/>
              <a:t> (ve vyšším věku)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>
                <a:latin typeface="NimbusSanLEE"/>
              </a:rPr>
              <a:t>MATKA:</a:t>
            </a:r>
          </a:p>
          <a:p>
            <a:r>
              <a:rPr lang="cs-CZ" dirty="0">
                <a:latin typeface="NimbusSanLEE"/>
              </a:rPr>
              <a:t>Prevence poporodní deprese</a:t>
            </a:r>
          </a:p>
          <a:p>
            <a:r>
              <a:rPr lang="cs-CZ" dirty="0">
                <a:latin typeface="NimbusSanLEE"/>
              </a:rPr>
              <a:t>Nižší výskyt ca prsu, vaječníků u žen</a:t>
            </a:r>
          </a:p>
          <a:p>
            <a:r>
              <a:rPr lang="cs-CZ" dirty="0">
                <a:latin typeface="NimbusSanLEE"/>
              </a:rPr>
              <a:t>DM II. typu</a:t>
            </a:r>
          </a:p>
          <a:p>
            <a:r>
              <a:rPr lang="cs-CZ" dirty="0">
                <a:latin typeface="NimbusSanLEE"/>
              </a:rPr>
              <a:t>pohodlnost</a:t>
            </a:r>
          </a:p>
          <a:p>
            <a:endParaRPr lang="cs-CZ" dirty="0">
              <a:latin typeface="NimbusSanLEE"/>
            </a:endParaRPr>
          </a:p>
          <a:p>
            <a:r>
              <a:rPr lang="cs-CZ" b="1" dirty="0">
                <a:latin typeface="NimbusSanLEE"/>
              </a:rPr>
              <a:t>Není ekonomicky nákladné</a:t>
            </a:r>
            <a:endParaRPr lang="cs-CZ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BD9CA87-0860-9942-A5F9-2778FDCDC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556" y="1614791"/>
            <a:ext cx="5732835" cy="524320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5AF5CAD-6EE2-C143-87BF-0040379F9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830" y="1614791"/>
            <a:ext cx="6657114" cy="524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55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46EE62-DC46-484A-836B-66B1921A8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71845"/>
          </a:xfrm>
        </p:spPr>
        <p:txBody>
          <a:bodyPr/>
          <a:lstStyle/>
          <a:p>
            <a:r>
              <a:rPr lang="cs-CZ" b="1" dirty="0">
                <a:solidFill>
                  <a:srgbClr val="C00000"/>
                </a:solidFill>
              </a:rPr>
              <a:t>WHO/UNICEF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88710D4-6A2A-8F49-8BF9-7F8907FD14CD}"/>
              </a:ext>
            </a:extLst>
          </p:cNvPr>
          <p:cNvSpPr txBox="1"/>
          <p:nvPr/>
        </p:nvSpPr>
        <p:spPr>
          <a:xfrm>
            <a:off x="620486" y="1383784"/>
            <a:ext cx="11083483" cy="5109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i="1" dirty="0" err="1"/>
              <a:t>výlučne</a:t>
            </a:r>
            <a:r>
              <a:rPr lang="cs-CZ" sz="2800" b="1" i="1" dirty="0"/>
              <a:t>́ kojení po dobu 6 </a:t>
            </a:r>
            <a:r>
              <a:rPr lang="cs-CZ" sz="2800" b="1" i="1" dirty="0" err="1"/>
              <a:t>měsícu</a:t>
            </a:r>
            <a:r>
              <a:rPr lang="cs-CZ" sz="2800" b="1" i="1" dirty="0"/>
              <a:t>̊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dále v kojení </a:t>
            </a:r>
            <a:r>
              <a:rPr lang="cs-CZ" sz="2800" dirty="0" err="1"/>
              <a:t>pokračovat</a:t>
            </a:r>
            <a:r>
              <a:rPr lang="cs-CZ" sz="2800" dirty="0"/>
              <a:t> s </a:t>
            </a:r>
            <a:r>
              <a:rPr lang="cs-CZ" sz="2800" dirty="0" err="1"/>
              <a:t>postupne</a:t>
            </a:r>
            <a:r>
              <a:rPr lang="cs-CZ" sz="2800" dirty="0"/>
              <a:t>̌ </a:t>
            </a:r>
            <a:r>
              <a:rPr lang="cs-CZ" sz="2800" dirty="0" err="1"/>
              <a:t>zaváděným</a:t>
            </a:r>
            <a:r>
              <a:rPr lang="cs-CZ" sz="2800" dirty="0"/>
              <a:t> </a:t>
            </a:r>
            <a:r>
              <a:rPr lang="cs-CZ" sz="2800" b="1" i="1" dirty="0" err="1"/>
              <a:t>příkrmem</a:t>
            </a:r>
            <a:r>
              <a:rPr lang="cs-CZ" sz="2800" b="1" i="1" dirty="0"/>
              <a:t> </a:t>
            </a:r>
            <a:r>
              <a:rPr lang="cs-CZ" sz="2800" dirty="0"/>
              <a:t>do dvou let</a:t>
            </a:r>
          </a:p>
          <a:p>
            <a:r>
              <a:rPr lang="cs-CZ" sz="2800" dirty="0"/>
              <a:t>     </a:t>
            </a:r>
            <a:r>
              <a:rPr lang="cs-CZ" sz="2800" dirty="0" err="1"/>
              <a:t>věku</a:t>
            </a:r>
            <a:r>
              <a:rPr lang="cs-CZ" sz="2800" dirty="0"/>
              <a:t> </a:t>
            </a:r>
            <a:r>
              <a:rPr lang="cs-CZ" sz="2800" dirty="0" err="1"/>
              <a:t>dítěte</a:t>
            </a:r>
            <a:r>
              <a:rPr lang="cs-CZ" sz="2800" dirty="0"/>
              <a:t> i </a:t>
            </a:r>
            <a:r>
              <a:rPr lang="cs-CZ" sz="2800" dirty="0" err="1"/>
              <a:t>déle</a:t>
            </a:r>
            <a:r>
              <a:rPr lang="cs-CZ" sz="2800" dirty="0"/>
              <a:t>.  ( </a:t>
            </a:r>
            <a:r>
              <a:rPr lang="cs-CZ" sz="2800" dirty="0" err="1"/>
              <a:t>Globální</a:t>
            </a:r>
            <a:r>
              <a:rPr lang="cs-CZ" sz="2800" dirty="0"/>
              <a:t> strategie </a:t>
            </a:r>
            <a:r>
              <a:rPr lang="cs-CZ" sz="2800" dirty="0" err="1"/>
              <a:t>výživy</a:t>
            </a:r>
            <a:r>
              <a:rPr lang="cs-CZ" sz="2800" dirty="0"/>
              <a:t> </a:t>
            </a:r>
            <a:r>
              <a:rPr lang="cs-CZ" sz="2800" dirty="0" err="1"/>
              <a:t>kojencu</a:t>
            </a:r>
            <a:r>
              <a:rPr lang="cs-CZ" sz="2800" dirty="0"/>
              <a:t>̊ a </a:t>
            </a:r>
          </a:p>
          <a:p>
            <a:r>
              <a:rPr lang="cs-CZ" sz="2800" dirty="0"/>
              <a:t>     </a:t>
            </a:r>
            <a:r>
              <a:rPr lang="cs-CZ" sz="2800" dirty="0" err="1"/>
              <a:t>malých</a:t>
            </a:r>
            <a:r>
              <a:rPr lang="cs-CZ" sz="2800" dirty="0"/>
              <a:t> </a:t>
            </a:r>
            <a:r>
              <a:rPr lang="cs-CZ" sz="2800" dirty="0" err="1"/>
              <a:t>dětí</a:t>
            </a:r>
            <a:r>
              <a:rPr lang="cs-CZ" sz="2800" dirty="0"/>
              <a:t> ke </a:t>
            </a:r>
            <a:r>
              <a:rPr lang="cs-CZ" sz="2800" dirty="0" err="1"/>
              <a:t>zkvalitněni</a:t>
            </a:r>
            <a:r>
              <a:rPr lang="cs-CZ" sz="2800" dirty="0"/>
              <a:t>́ </a:t>
            </a:r>
            <a:r>
              <a:rPr lang="cs-CZ" sz="2800" dirty="0" err="1"/>
              <a:t>výživy</a:t>
            </a:r>
            <a:r>
              <a:rPr lang="cs-CZ" sz="2800" dirty="0"/>
              <a:t> dětí z roku 2012 si </a:t>
            </a:r>
            <a:r>
              <a:rPr lang="cs-CZ" sz="2800" dirty="0" err="1"/>
              <a:t>celosvětove</a:t>
            </a:r>
            <a:r>
              <a:rPr lang="cs-CZ" sz="2800" dirty="0"/>
              <a:t>̌ klade </a:t>
            </a:r>
          </a:p>
          <a:p>
            <a:r>
              <a:rPr lang="cs-CZ" sz="2800" dirty="0"/>
              <a:t>      za </a:t>
            </a:r>
            <a:r>
              <a:rPr lang="cs-CZ" sz="2800" dirty="0" err="1"/>
              <a:t>cíl</a:t>
            </a:r>
            <a:r>
              <a:rPr lang="cs-CZ" sz="2800" dirty="0"/>
              <a:t> do roku 2025 </a:t>
            </a:r>
            <a:r>
              <a:rPr lang="cs-CZ" sz="2800" dirty="0" err="1"/>
              <a:t>dosáhnout</a:t>
            </a:r>
            <a:r>
              <a:rPr lang="cs-CZ" sz="2800" dirty="0"/>
              <a:t> 50 % </a:t>
            </a:r>
            <a:r>
              <a:rPr lang="cs-CZ" sz="2800" dirty="0" err="1"/>
              <a:t>kojených</a:t>
            </a:r>
            <a:r>
              <a:rPr lang="cs-CZ" sz="2800" dirty="0"/>
              <a:t> </a:t>
            </a:r>
            <a:r>
              <a:rPr lang="cs-CZ" sz="2800" dirty="0" err="1"/>
              <a:t>dětí</a:t>
            </a:r>
            <a:r>
              <a:rPr lang="cs-CZ" sz="2800" dirty="0"/>
              <a:t> ve </a:t>
            </a:r>
            <a:r>
              <a:rPr lang="cs-CZ" sz="2800" dirty="0" err="1"/>
              <a:t>věku</a:t>
            </a:r>
            <a:r>
              <a:rPr lang="cs-CZ" sz="2800" dirty="0"/>
              <a:t> 6 </a:t>
            </a:r>
            <a:r>
              <a:rPr lang="cs-CZ" sz="2800" dirty="0" err="1"/>
              <a:t>měsícu</a:t>
            </a:r>
            <a:r>
              <a:rPr lang="cs-CZ" sz="2800" dirty="0"/>
              <a:t>̊. )</a:t>
            </a:r>
          </a:p>
          <a:p>
            <a:endParaRPr lang="cs-CZ" sz="2800" dirty="0"/>
          </a:p>
          <a:p>
            <a:r>
              <a:rPr lang="cs-CZ" sz="2800" dirty="0">
                <a:solidFill>
                  <a:srgbClr val="C00000"/>
                </a:solidFill>
              </a:rPr>
              <a:t>ESPGHAN </a:t>
            </a:r>
            <a:r>
              <a:rPr lang="cs-CZ" sz="2800" dirty="0"/>
              <a:t>–</a:t>
            </a:r>
            <a:r>
              <a:rPr lang="cs-CZ" sz="2800" dirty="0">
                <a:solidFill>
                  <a:srgbClr val="C00000"/>
                </a:solidFill>
              </a:rPr>
              <a:t> </a:t>
            </a:r>
            <a:r>
              <a:rPr lang="cs-CZ" sz="2800" dirty="0"/>
              <a:t>2012 - </a:t>
            </a:r>
            <a:r>
              <a:rPr lang="cs-CZ" sz="2800" dirty="0" err="1"/>
              <a:t>příkrmy</a:t>
            </a:r>
            <a:r>
              <a:rPr lang="cs-CZ" sz="2800" dirty="0"/>
              <a:t> lze </a:t>
            </a:r>
            <a:r>
              <a:rPr lang="cs-CZ" sz="2800" dirty="0" err="1"/>
              <a:t>zavádět</a:t>
            </a:r>
            <a:r>
              <a:rPr lang="cs-CZ" sz="2800" dirty="0"/>
              <a:t> mezi </a:t>
            </a:r>
            <a:r>
              <a:rPr lang="cs-CZ" sz="2800" dirty="0" err="1"/>
              <a:t>ukončeným</a:t>
            </a:r>
            <a:r>
              <a:rPr lang="cs-CZ" sz="2800" dirty="0"/>
              <a:t> 4. a </a:t>
            </a:r>
            <a:r>
              <a:rPr lang="cs-CZ" sz="2800" dirty="0" err="1"/>
              <a:t>ukončeným</a:t>
            </a:r>
            <a:r>
              <a:rPr lang="cs-CZ" sz="2800" dirty="0"/>
              <a:t> 6. </a:t>
            </a:r>
          </a:p>
          <a:p>
            <a:r>
              <a:rPr lang="cs-CZ" sz="2800" dirty="0" err="1"/>
              <a:t>měsícem</a:t>
            </a:r>
            <a:r>
              <a:rPr lang="cs-CZ" sz="2800" dirty="0"/>
              <a:t> </a:t>
            </a:r>
            <a:r>
              <a:rPr lang="cs-CZ" sz="2800" dirty="0" err="1"/>
              <a:t>věku</a:t>
            </a:r>
            <a:r>
              <a:rPr lang="cs-CZ" sz="2800" dirty="0"/>
              <a:t> </a:t>
            </a:r>
            <a:r>
              <a:rPr lang="cs-CZ" sz="2800" dirty="0" err="1"/>
              <a:t>dítěte</a:t>
            </a:r>
            <a:r>
              <a:rPr lang="cs-CZ" sz="2800" dirty="0"/>
              <a:t> (navození </a:t>
            </a:r>
            <a:r>
              <a:rPr lang="cs-CZ" sz="2800" dirty="0" err="1"/>
              <a:t>časne</a:t>
            </a:r>
            <a:r>
              <a:rPr lang="cs-CZ" sz="2800" dirty="0"/>
              <a:t>́  „</a:t>
            </a:r>
            <a:r>
              <a:rPr lang="cs-CZ" sz="2800" dirty="0" err="1"/>
              <a:t>imunologicke</a:t>
            </a:r>
            <a:r>
              <a:rPr lang="cs-CZ" sz="2800" dirty="0"/>
              <a:t>́ tolerance“ </a:t>
            </a:r>
          </a:p>
          <a:p>
            <a:r>
              <a:rPr lang="cs-CZ" sz="2800" dirty="0"/>
              <a:t>(tzn. </a:t>
            </a:r>
            <a:r>
              <a:rPr lang="cs-CZ" sz="2800" dirty="0" err="1"/>
              <a:t>cíleny</a:t>
            </a:r>
            <a:r>
              <a:rPr lang="cs-CZ" sz="2800" dirty="0"/>
              <a:t>́ kontakt s </a:t>
            </a:r>
            <a:r>
              <a:rPr lang="cs-CZ" sz="2800" dirty="0" err="1"/>
              <a:t>běžnými</a:t>
            </a:r>
            <a:r>
              <a:rPr lang="cs-CZ" sz="2800" dirty="0"/>
              <a:t> </a:t>
            </a:r>
            <a:r>
              <a:rPr lang="cs-CZ" sz="2800" dirty="0" err="1"/>
              <a:t>potravinovými</a:t>
            </a:r>
            <a:r>
              <a:rPr lang="cs-CZ" sz="2800" dirty="0"/>
              <a:t> antigeny u </a:t>
            </a:r>
            <a:r>
              <a:rPr lang="cs-CZ" sz="2800" dirty="0" err="1"/>
              <a:t>všech</a:t>
            </a:r>
            <a:r>
              <a:rPr lang="cs-CZ" sz="2800" dirty="0"/>
              <a:t> </a:t>
            </a:r>
            <a:r>
              <a:rPr lang="cs-CZ" sz="2800" dirty="0" err="1"/>
              <a:t>kojencu</a:t>
            </a:r>
            <a:r>
              <a:rPr lang="cs-CZ" sz="2800" dirty="0"/>
              <a:t>̊</a:t>
            </a:r>
          </a:p>
          <a:p>
            <a:r>
              <a:rPr lang="cs-CZ" sz="2800" dirty="0"/>
              <a:t> </a:t>
            </a:r>
            <a:r>
              <a:rPr lang="cs-CZ" sz="2800" dirty="0" err="1"/>
              <a:t>vždy</a:t>
            </a:r>
            <a:r>
              <a:rPr lang="cs-CZ" sz="2800" dirty="0"/>
              <a:t> </a:t>
            </a:r>
            <a:r>
              <a:rPr lang="cs-CZ" sz="2800" dirty="0" err="1"/>
              <a:t>jiz</a:t>
            </a:r>
            <a:r>
              <a:rPr lang="cs-CZ" sz="2800" dirty="0"/>
              <a:t>̌ od </a:t>
            </a:r>
            <a:r>
              <a:rPr lang="cs-CZ" sz="2800" dirty="0" err="1"/>
              <a:t>ukončeného</a:t>
            </a:r>
            <a:r>
              <a:rPr lang="cs-CZ" sz="2800" dirty="0"/>
              <a:t> 4. </a:t>
            </a:r>
            <a:r>
              <a:rPr lang="cs-CZ" sz="2800" dirty="0" err="1"/>
              <a:t>měsíce</a:t>
            </a:r>
            <a:r>
              <a:rPr lang="cs-CZ" sz="2800" dirty="0"/>
              <a:t>), </a:t>
            </a:r>
          </a:p>
          <a:p>
            <a:r>
              <a:rPr lang="cs-CZ" sz="2800" dirty="0"/>
              <a:t>                   - 2018 – opět se přiklání k názoru WHO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744512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3953</Words>
  <Application>Microsoft Macintosh PowerPoint</Application>
  <PresentationFormat>Širokoúhlá obrazovka</PresentationFormat>
  <Paragraphs>589</Paragraphs>
  <Slides>49</Slides>
  <Notes>27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7" baseType="lpstr">
      <vt:lpstr>Arial</vt:lpstr>
      <vt:lpstr>Calibri</vt:lpstr>
      <vt:lpstr>Calibri Light</vt:lpstr>
      <vt:lpstr>Cambria Math</vt:lpstr>
      <vt:lpstr>Georgia</vt:lpstr>
      <vt:lpstr>MyriadPro</vt:lpstr>
      <vt:lpstr>NimbusSanLEE</vt:lpstr>
      <vt:lpstr>Motiv Office</vt:lpstr>
      <vt:lpstr>Prezentace aplikace PowerPoint</vt:lpstr>
      <vt:lpstr>TROCHU historie…</vt:lpstr>
      <vt:lpstr>Prezentace aplikace PowerPoint</vt:lpstr>
      <vt:lpstr>MEZINÁRODNÍ KODEX MARKETINGU NÁHRAD MATEŘSKÉHO MLÉKA (*1981)</vt:lpstr>
      <vt:lpstr>Prezentace aplikace PowerPoint</vt:lpstr>
      <vt:lpstr>Prezentace aplikace PowerPoint</vt:lpstr>
      <vt:lpstr>Prezentace aplikace PowerPoint</vt:lpstr>
      <vt:lpstr>VÝHODY KOJENÍ</vt:lpstr>
      <vt:lpstr>WHO/UNICEF</vt:lpstr>
      <vt:lpstr>Prezentace aplikace PowerPoint</vt:lpstr>
      <vt:lpstr>BABY FRIENDLY HOSPITAL INITIATIVE</vt:lpstr>
      <vt:lpstr>Prezentace aplikace PowerPoint</vt:lpstr>
      <vt:lpstr>Prezentace aplikace PowerPoint</vt:lpstr>
      <vt:lpstr>Prezentace aplikace PowerPoint</vt:lpstr>
      <vt:lpstr>SPRÁVNÁ TECHNIKA KOJENÍ</vt:lpstr>
      <vt:lpstr>Prezentace aplikace PowerPoint</vt:lpstr>
      <vt:lpstr>FYZIOLOGIE LAKTACE</vt:lpstr>
      <vt:lpstr>Prezentace aplikace PowerPoint</vt:lpstr>
      <vt:lpstr>Prezentace aplikace PowerPoint</vt:lpstr>
      <vt:lpstr>SLOŽENÍ MATEŘSKÉHO MLÉKA</vt:lpstr>
      <vt:lpstr>KOLOSTRUM</vt:lpstr>
      <vt:lpstr>PŘECHODNÉ (tranzitorní) MLÉKO </vt:lpstr>
      <vt:lpstr>ZRALÉ MATEŘSKÉ MLÉKO</vt:lpstr>
      <vt:lpstr>Prezentace aplikace PowerPoint</vt:lpstr>
      <vt:lpstr>Prezentace aplikace PowerPoint</vt:lpstr>
      <vt:lpstr>ZRALÉ MM A TUKY</vt:lpstr>
      <vt:lpstr>ZRALÉ MATEŘSKÉ MLÉKO A SACHARIDY </vt:lpstr>
      <vt:lpstr>OLIGOSACHARIDY MM</vt:lpstr>
      <vt:lpstr>ZRALÉ MATEŘSKÉ MLÉKO A VITAMÍNY</vt:lpstr>
      <vt:lpstr>ZRALÉ MM A MINERÁLNÍ LÁTKY A STOPOVÉ PRVKY</vt:lpstr>
      <vt:lpstr>Prezentace aplikace PowerPoint</vt:lpstr>
      <vt:lpstr>KONTRAINDIKACE KOJENÍ</vt:lpstr>
      <vt:lpstr>Prezentace aplikace PowerPoint</vt:lpstr>
      <vt:lpstr>DOČASNÉ KONTRAIDIKACE:</vt:lpstr>
      <vt:lpstr>Léky během kojení:</vt:lpstr>
      <vt:lpstr>Prezentace aplikace PowerPoint</vt:lpstr>
      <vt:lpstr>Prezentace aplikace PowerPoint</vt:lpstr>
      <vt:lpstr>Prezentace aplikace PowerPoint</vt:lpstr>
      <vt:lpstr>Prezentace aplikace PowerPoint</vt:lpstr>
      <vt:lpstr>Kojení není kontraindikováno:</vt:lpstr>
      <vt:lpstr>KOJENÍ A CELIAKIE</vt:lpstr>
      <vt:lpstr>KOJENÍ A ALERGIE</vt:lpstr>
      <vt:lpstr>PŘEDČASNĚ NAROZENÉ DĚTI  </vt:lpstr>
      <vt:lpstr>VÝHODY KOJENÍ U PŘEDČASNĚ NAROZENÉHO NOVOROZENCE</vt:lpstr>
      <vt:lpstr>VÝVOJ REFLEXŮ</vt:lpstr>
      <vt:lpstr>BANKY MM</vt:lpstr>
      <vt:lpstr>VYUŽITÍ MLÉKA Z BANKY</vt:lpstr>
      <vt:lpstr>INICIATIVA 1000 DNÍ DO ŽIVOTA  (www.1000dni.cz)</vt:lpstr>
      <vt:lpstr>DĚKUJI ZA POZORNOST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Ondřej Slabý</dc:creator>
  <cp:lastModifiedBy>Ondřej Slabý</cp:lastModifiedBy>
  <cp:revision>16</cp:revision>
  <dcterms:created xsi:type="dcterms:W3CDTF">2019-03-06T18:19:30Z</dcterms:created>
  <dcterms:modified xsi:type="dcterms:W3CDTF">2019-03-20T07:55:44Z</dcterms:modified>
</cp:coreProperties>
</file>