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65" r:id="rId6"/>
    <p:sldId id="260" r:id="rId7"/>
    <p:sldId id="263" r:id="rId8"/>
    <p:sldId id="266" r:id="rId9"/>
    <p:sldId id="267" r:id="rId10"/>
    <p:sldId id="264" r:id="rId11"/>
    <p:sldId id="270" r:id="rId12"/>
    <p:sldId id="259" r:id="rId13"/>
    <p:sldId id="261" r:id="rId14"/>
    <p:sldId id="276" r:id="rId15"/>
    <p:sldId id="277" r:id="rId16"/>
    <p:sldId id="272" r:id="rId17"/>
    <p:sldId id="268" r:id="rId18"/>
    <p:sldId id="271" r:id="rId19"/>
    <p:sldId id="273" r:id="rId20"/>
    <p:sldId id="274" r:id="rId21"/>
    <p:sldId id="275" r:id="rId22"/>
    <p:sldId id="278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6429" autoAdjust="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1732\Desktop\COVID_KICH_do_1.2.2021%20-%20statistika_9.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'[COVID_KICH_do_1.2.2021 - statistika_9.2.xlsx]grafy (tabulky bez propojeni!)'!$B$13</c:f>
              <c:strCache>
                <c:ptCount val="1"/>
                <c:pt idx="0">
                  <c:v>počet pacientů celkem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'[COVID_KICH_do_1.2.2021 - statistika_9.2.xlsx]grafy (tabulky bez propojeni!)'!$A$14:$A$25</c:f>
              <c:strCache>
                <c:ptCount val="12"/>
                <c:pt idx="0">
                  <c:v>únor</c:v>
                </c:pt>
                <c:pt idx="1">
                  <c:v>březen</c:v>
                </c:pt>
                <c:pt idx="2">
                  <c:v>duben</c:v>
                </c:pt>
                <c:pt idx="3">
                  <c:v>květen</c:v>
                </c:pt>
                <c:pt idx="4">
                  <c:v>červen</c:v>
                </c:pt>
                <c:pt idx="5">
                  <c:v>červenec</c:v>
                </c:pt>
                <c:pt idx="6">
                  <c:v>srpen</c:v>
                </c:pt>
                <c:pt idx="7">
                  <c:v>září</c:v>
                </c:pt>
                <c:pt idx="8">
                  <c:v>říjen</c:v>
                </c:pt>
                <c:pt idx="9">
                  <c:v>listopad</c:v>
                </c:pt>
                <c:pt idx="10">
                  <c:v>prosinec</c:v>
                </c:pt>
                <c:pt idx="11">
                  <c:v>leden</c:v>
                </c:pt>
              </c:strCache>
            </c:strRef>
          </c:cat>
          <c:val>
            <c:numRef>
              <c:f>'[COVID_KICH_do_1.2.2021 - statistika_9.2.xlsx]grafy (tabulky bez propojeni!)'!$B$14:$B$25</c:f>
              <c:numCache>
                <c:formatCode>General</c:formatCode>
                <c:ptCount val="12"/>
                <c:pt idx="0">
                  <c:v>0</c:v>
                </c:pt>
                <c:pt idx="1">
                  <c:v>18</c:v>
                </c:pt>
                <c:pt idx="2">
                  <c:v>25</c:v>
                </c:pt>
                <c:pt idx="3">
                  <c:v>8</c:v>
                </c:pt>
                <c:pt idx="4">
                  <c:v>14</c:v>
                </c:pt>
                <c:pt idx="5">
                  <c:v>16</c:v>
                </c:pt>
                <c:pt idx="6">
                  <c:v>31</c:v>
                </c:pt>
                <c:pt idx="7">
                  <c:v>101</c:v>
                </c:pt>
                <c:pt idx="8">
                  <c:v>288</c:v>
                </c:pt>
                <c:pt idx="9">
                  <c:v>182</c:v>
                </c:pt>
                <c:pt idx="10">
                  <c:v>206</c:v>
                </c:pt>
                <c:pt idx="11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3-4170-A6D6-B3F922E35794}"/>
            </c:ext>
          </c:extLst>
        </c:ser>
        <c:ser>
          <c:idx val="1"/>
          <c:order val="1"/>
          <c:tx>
            <c:strRef>
              <c:f>'[COVID_KICH_do_1.2.2021 - statistika_9.2.xlsx]grafy (tabulky bez propojeni!)'!$C$13</c:f>
              <c:strCache>
                <c:ptCount val="1"/>
                <c:pt idx="0">
                  <c:v>počet léčených remdesivirem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'[COVID_KICH_do_1.2.2021 - statistika_9.2.xlsx]grafy (tabulky bez propojeni!)'!$A$14:$A$25</c:f>
              <c:strCache>
                <c:ptCount val="12"/>
                <c:pt idx="0">
                  <c:v>únor</c:v>
                </c:pt>
                <c:pt idx="1">
                  <c:v>březen</c:v>
                </c:pt>
                <c:pt idx="2">
                  <c:v>duben</c:v>
                </c:pt>
                <c:pt idx="3">
                  <c:v>květen</c:v>
                </c:pt>
                <c:pt idx="4">
                  <c:v>červen</c:v>
                </c:pt>
                <c:pt idx="5">
                  <c:v>červenec</c:v>
                </c:pt>
                <c:pt idx="6">
                  <c:v>srpen</c:v>
                </c:pt>
                <c:pt idx="7">
                  <c:v>září</c:v>
                </c:pt>
                <c:pt idx="8">
                  <c:v>říjen</c:v>
                </c:pt>
                <c:pt idx="9">
                  <c:v>listopad</c:v>
                </c:pt>
                <c:pt idx="10">
                  <c:v>prosinec</c:v>
                </c:pt>
                <c:pt idx="11">
                  <c:v>leden</c:v>
                </c:pt>
              </c:strCache>
            </c:strRef>
          </c:cat>
          <c:val>
            <c:numRef>
              <c:f>'[COVID_KICH_do_1.2.2021 - statistika_9.2.xlsx]grafy (tabulky bez propojeni!)'!$C$14:$C$25</c:f>
              <c:numCache>
                <c:formatCode>General</c:formatCode>
                <c:ptCount val="12"/>
                <c:pt idx="5">
                  <c:v>1</c:v>
                </c:pt>
                <c:pt idx="6">
                  <c:v>20</c:v>
                </c:pt>
                <c:pt idx="7">
                  <c:v>32</c:v>
                </c:pt>
                <c:pt idx="8">
                  <c:v>31</c:v>
                </c:pt>
                <c:pt idx="9">
                  <c:v>16</c:v>
                </c:pt>
                <c:pt idx="10">
                  <c:v>24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03-4170-A6D6-B3F922E35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657696"/>
        <c:axId val="321664256"/>
      </c:barChart>
      <c:lineChart>
        <c:grouping val="standard"/>
        <c:varyColors val="0"/>
        <c:ser>
          <c:idx val="2"/>
          <c:order val="2"/>
          <c:tx>
            <c:strRef>
              <c:f>'[COVID_KICH_do_1.2.2021 - statistika_9.2.xlsx]grafy (tabulky bez propojeni!)'!$D$13</c:f>
              <c:strCache>
                <c:ptCount val="1"/>
                <c:pt idx="0">
                  <c:v>počet úmrtí v měsíci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'[COVID_KICH_do_1.2.2021 - statistika_9.2.xlsx]grafy (tabulky bez propojeni!)'!$A$14:$A$25</c:f>
              <c:strCache>
                <c:ptCount val="12"/>
                <c:pt idx="0">
                  <c:v>únor</c:v>
                </c:pt>
                <c:pt idx="1">
                  <c:v>březen</c:v>
                </c:pt>
                <c:pt idx="2">
                  <c:v>duben</c:v>
                </c:pt>
                <c:pt idx="3">
                  <c:v>květen</c:v>
                </c:pt>
                <c:pt idx="4">
                  <c:v>červen</c:v>
                </c:pt>
                <c:pt idx="5">
                  <c:v>červenec</c:v>
                </c:pt>
                <c:pt idx="6">
                  <c:v>srpen</c:v>
                </c:pt>
                <c:pt idx="7">
                  <c:v>září</c:v>
                </c:pt>
                <c:pt idx="8">
                  <c:v>říjen</c:v>
                </c:pt>
                <c:pt idx="9">
                  <c:v>listopad</c:v>
                </c:pt>
                <c:pt idx="10">
                  <c:v>prosinec</c:v>
                </c:pt>
                <c:pt idx="11">
                  <c:v>leden</c:v>
                </c:pt>
              </c:strCache>
            </c:strRef>
          </c:cat>
          <c:val>
            <c:numRef>
              <c:f>'[COVID_KICH_do_1.2.2021 - statistika_9.2.xlsx]grafy (tabulky bez propojeni!)'!$D$14:$D$25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11</c:v>
                </c:pt>
                <c:pt idx="8">
                  <c:v>32</c:v>
                </c:pt>
                <c:pt idx="9">
                  <c:v>29</c:v>
                </c:pt>
                <c:pt idx="10">
                  <c:v>25</c:v>
                </c:pt>
                <c:pt idx="11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03-4170-A6D6-B3F922E35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657696"/>
        <c:axId val="321664256"/>
      </c:lineChart>
      <c:catAx>
        <c:axId val="32165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1664256"/>
        <c:crosses val="autoZero"/>
        <c:auto val="1"/>
        <c:lblAlgn val="ctr"/>
        <c:lblOffset val="100"/>
        <c:noMultiLvlLbl val="0"/>
      </c:catAx>
      <c:valAx>
        <c:axId val="321664256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165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CCBB3-8A56-4059-A7E2-5620DFC4D1A4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C1C62-790C-4F6A-9145-4158427D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43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Konzervanty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ochrana před kontaminací u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vícedávkových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balení vakcín. Nejčastěji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2-phenoxyethanol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roky používán ve vakcínách a různých dětských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produktech bez průkazu významné toxicity pro lidi.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Stabilizátory –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stabilizují složky vakcíny,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aby nedocházelo ke vzájemným reakcím a k přilnutí k obalu vakcíny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Surfa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–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udržují složky smíchané (například lecitin čokoládě)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Residua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zbytky z výroby, například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stopy vaječné bílkoviny, kvasinek nebo antibiotik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Rozpouštědlo –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tekutiny k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dosažení objemu vhodného k aplikaci, většinou sterilní voda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Přídavné látky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u některých vakcín,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stimulují imunitní buňky k větší odpovědí, pak stačí menší dávka vakcíny, většinou různé sloučeniny hliníku v množství menším než v potravě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C1C62-790C-4F6A-9145-4158427DC1C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08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077-4DC7-4A7B-9701-88FB98E709E5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9E33-5C18-46C4-A413-6C221E401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82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077-4DC7-4A7B-9701-88FB98E709E5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9E33-5C18-46C4-A413-6C221E401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14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077-4DC7-4A7B-9701-88FB98E709E5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9E33-5C18-46C4-A413-6C221E401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0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077-4DC7-4A7B-9701-88FB98E709E5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9E33-5C18-46C4-A413-6C221E401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96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077-4DC7-4A7B-9701-88FB98E709E5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9E33-5C18-46C4-A413-6C221E401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8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077-4DC7-4A7B-9701-88FB98E709E5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9E33-5C18-46C4-A413-6C221E401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15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077-4DC7-4A7B-9701-88FB98E709E5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9E33-5C18-46C4-A413-6C221E401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84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077-4DC7-4A7B-9701-88FB98E709E5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9E33-5C18-46C4-A413-6C221E401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54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077-4DC7-4A7B-9701-88FB98E709E5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9E33-5C18-46C4-A413-6C221E401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02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077-4DC7-4A7B-9701-88FB98E709E5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9E33-5C18-46C4-A413-6C221E401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35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4077-4DC7-4A7B-9701-88FB98E709E5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9E33-5C18-46C4-A413-6C221E401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21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84077-4DC7-4A7B-9701-88FB98E709E5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9E33-5C18-46C4-A413-6C221E401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13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live-work-travel-eu/coronavirus-response/safe-covid-19-vaccines-europeans/how-do-vaccines-work_en#vaccines-bought-by-the-european-commiss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Očkování a COVID-19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96190" y="5478379"/>
            <a:ext cx="9144000" cy="1191126"/>
          </a:xfrm>
        </p:spPr>
        <p:txBody>
          <a:bodyPr/>
          <a:lstStyle/>
          <a:p>
            <a:pPr algn="r"/>
            <a:r>
              <a:rPr lang="cs-CZ" dirty="0" smtClean="0"/>
              <a:t>Matúš Mihalčin</a:t>
            </a:r>
          </a:p>
          <a:p>
            <a:pPr algn="r"/>
            <a:r>
              <a:rPr lang="cs-CZ" dirty="0" smtClean="0"/>
              <a:t>Klinika infekčních chorob FN Brno a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6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Vakcíny proti COVID-19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826615"/>
              </p:ext>
            </p:extLst>
          </p:nvPr>
        </p:nvGraphicFramePr>
        <p:xfrm>
          <a:off x="2510588" y="2654971"/>
          <a:ext cx="7074571" cy="2927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4479">
                  <a:extLst>
                    <a:ext uri="{9D8B030D-6E8A-4147-A177-3AD203B41FA5}">
                      <a16:colId xmlns:a16="http://schemas.microsoft.com/office/drawing/2014/main" val="1804922515"/>
                    </a:ext>
                  </a:extLst>
                </a:gridCol>
                <a:gridCol w="1730046">
                  <a:extLst>
                    <a:ext uri="{9D8B030D-6E8A-4147-A177-3AD203B41FA5}">
                      <a16:colId xmlns:a16="http://schemas.microsoft.com/office/drawing/2014/main" val="3604544286"/>
                    </a:ext>
                  </a:extLst>
                </a:gridCol>
                <a:gridCol w="1730046">
                  <a:extLst>
                    <a:ext uri="{9D8B030D-6E8A-4147-A177-3AD203B41FA5}">
                      <a16:colId xmlns:a16="http://schemas.microsoft.com/office/drawing/2014/main" val="1483847296"/>
                    </a:ext>
                  </a:extLst>
                </a:gridCol>
              </a:tblGrid>
              <a:tr h="2661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 </a:t>
                      </a:r>
                      <a:r>
                        <a:rPr lang="cs-CZ" sz="1400" b="1" u="none" strike="noStrike" dirty="0" smtClean="0">
                          <a:effectLst/>
                        </a:rPr>
                        <a:t>Platforma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 smtClean="0">
                          <a:effectLst/>
                        </a:rPr>
                        <a:t>Kandidátní vakcíny (počet a </a:t>
                      </a:r>
                      <a:r>
                        <a:rPr lang="cs-CZ" sz="1400" b="1" u="none" strike="noStrike" dirty="0">
                          <a:effectLst/>
                        </a:rPr>
                        <a:t>%)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171450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063640"/>
                  </a:ext>
                </a:extLst>
              </a:tr>
              <a:tr h="266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Protein subunit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32%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4546441"/>
                  </a:ext>
                </a:extLst>
              </a:tr>
              <a:tr h="266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 err="1">
                          <a:effectLst/>
                        </a:rPr>
                        <a:t>Viral</a:t>
                      </a:r>
                      <a:r>
                        <a:rPr lang="cs-CZ" sz="1400" u="none" strike="noStrike" dirty="0">
                          <a:effectLst/>
                        </a:rPr>
                        <a:t> </a:t>
                      </a:r>
                      <a:r>
                        <a:rPr lang="cs-CZ" sz="1400" u="none" strike="noStrike" dirty="0" err="1">
                          <a:effectLst/>
                        </a:rPr>
                        <a:t>Vector</a:t>
                      </a:r>
                      <a:r>
                        <a:rPr lang="cs-CZ" sz="1400" u="none" strike="noStrike" dirty="0">
                          <a:effectLst/>
                        </a:rPr>
                        <a:t> (non-</a:t>
                      </a:r>
                      <a:r>
                        <a:rPr lang="cs-CZ" sz="1400" u="none" strike="noStrike" dirty="0" err="1">
                          <a:effectLst/>
                        </a:rPr>
                        <a:t>replicating</a:t>
                      </a:r>
                      <a:r>
                        <a:rPr lang="cs-CZ" sz="1400" u="none" strike="noStrike" dirty="0">
                          <a:effectLst/>
                        </a:rPr>
                        <a:t>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16%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9239667"/>
                  </a:ext>
                </a:extLst>
              </a:tr>
              <a:tr h="266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DNA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13%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7389635"/>
                  </a:ext>
                </a:extLst>
              </a:tr>
              <a:tr h="266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Inactivated Virus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14%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7503821"/>
                  </a:ext>
                </a:extLst>
              </a:tr>
              <a:tr h="266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RNA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11%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5317756"/>
                  </a:ext>
                </a:extLst>
              </a:tr>
              <a:tr h="266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 err="1">
                          <a:effectLst/>
                        </a:rPr>
                        <a:t>Viral</a:t>
                      </a:r>
                      <a:r>
                        <a:rPr lang="cs-CZ" sz="1400" u="none" strike="noStrike" dirty="0">
                          <a:effectLst/>
                        </a:rPr>
                        <a:t> </a:t>
                      </a:r>
                      <a:r>
                        <a:rPr lang="cs-CZ" sz="1400" u="none" strike="noStrike" dirty="0" err="1">
                          <a:effectLst/>
                        </a:rPr>
                        <a:t>Vector</a:t>
                      </a:r>
                      <a:r>
                        <a:rPr lang="cs-CZ" sz="1400" u="none" strike="noStrike" dirty="0">
                          <a:effectLst/>
                        </a:rPr>
                        <a:t> (</a:t>
                      </a:r>
                      <a:r>
                        <a:rPr lang="cs-CZ" sz="1400" u="none" strike="noStrike" dirty="0" err="1">
                          <a:effectLst/>
                        </a:rPr>
                        <a:t>replicating</a:t>
                      </a:r>
                      <a:r>
                        <a:rPr lang="cs-CZ" sz="1400" u="none" strike="noStrike" dirty="0">
                          <a:effectLst/>
                        </a:rPr>
                        <a:t>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5%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9173418"/>
                  </a:ext>
                </a:extLst>
              </a:tr>
              <a:tr h="266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Virus Like Particle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1270619"/>
                  </a:ext>
                </a:extLst>
              </a:tr>
              <a:tr h="266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VVr + Antigen Presenting Cell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718174"/>
                  </a:ext>
                </a:extLst>
              </a:tr>
              <a:tr h="266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Live Attenuated Virus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6736250"/>
                  </a:ext>
                </a:extLst>
              </a:tr>
              <a:tr h="266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VVnr + Antigen Presenting Cell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8707356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235242" y="1804737"/>
            <a:ext cx="878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únoru 2021 je ve vývoji 240 vakcín proti COVID-19 (63 klinická fáze, 177 preklinická fáze)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86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Vakcíny v EU, únor 2021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150725"/>
              </p:ext>
            </p:extLst>
          </p:nvPr>
        </p:nvGraphicFramePr>
        <p:xfrm>
          <a:off x="585536" y="2513388"/>
          <a:ext cx="10840452" cy="2255520"/>
        </p:xfrm>
        <a:graphic>
          <a:graphicData uri="http://schemas.openxmlformats.org/drawingml/2006/table">
            <a:tbl>
              <a:tblPr/>
              <a:tblGrid>
                <a:gridCol w="2542675">
                  <a:extLst>
                    <a:ext uri="{9D8B030D-6E8A-4147-A177-3AD203B41FA5}">
                      <a16:colId xmlns:a16="http://schemas.microsoft.com/office/drawing/2014/main" val="2126145347"/>
                    </a:ext>
                  </a:extLst>
                </a:gridCol>
                <a:gridCol w="2877551">
                  <a:extLst>
                    <a:ext uri="{9D8B030D-6E8A-4147-A177-3AD203B41FA5}">
                      <a16:colId xmlns:a16="http://schemas.microsoft.com/office/drawing/2014/main" val="615137907"/>
                    </a:ext>
                  </a:extLst>
                </a:gridCol>
                <a:gridCol w="2710113">
                  <a:extLst>
                    <a:ext uri="{9D8B030D-6E8A-4147-A177-3AD203B41FA5}">
                      <a16:colId xmlns:a16="http://schemas.microsoft.com/office/drawing/2014/main" val="983052467"/>
                    </a:ext>
                  </a:extLst>
                </a:gridCol>
                <a:gridCol w="2710113">
                  <a:extLst>
                    <a:ext uri="{9D8B030D-6E8A-4147-A177-3AD203B41FA5}">
                      <a16:colId xmlns:a16="http://schemas.microsoft.com/office/drawing/2014/main" val="39056598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+mn-lt"/>
                        </a:rPr>
                        <a:t>BioNTech and Pfizer</a:t>
                      </a:r>
                      <a:endParaRPr lang="cs-CZ" sz="160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/>
                        </a:rPr>
                        <a:t>mRNA</a:t>
                      </a:r>
                      <a:endParaRPr lang="cs-CZ" sz="16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dirty="0">
                          <a:effectLst/>
                          <a:latin typeface="+mn-lt"/>
                        </a:rPr>
                        <a:t>2 </a:t>
                      </a:r>
                      <a:r>
                        <a:rPr lang="cs-CZ" sz="1600" dirty="0" smtClean="0">
                          <a:effectLst/>
                          <a:latin typeface="+mn-lt"/>
                        </a:rPr>
                        <a:t>dávky</a:t>
                      </a:r>
                      <a:endParaRPr lang="cs-CZ" sz="1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dirty="0" smtClean="0">
                          <a:effectLst/>
                          <a:latin typeface="+mn-lt"/>
                        </a:rPr>
                        <a:t>schválena</a:t>
                      </a:r>
                      <a:endParaRPr lang="cs-CZ" sz="1600" b="1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40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+mn-lt"/>
                        </a:rPr>
                        <a:t>Moderna</a:t>
                      </a:r>
                      <a:endParaRPr lang="cs-CZ" sz="160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/>
                        </a:rPr>
                        <a:t>mRNA</a:t>
                      </a:r>
                      <a:endParaRPr lang="cs-CZ" sz="1600" u="non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dirty="0">
                          <a:effectLst/>
                          <a:latin typeface="+mn-lt"/>
                        </a:rPr>
                        <a:t>2 </a:t>
                      </a:r>
                      <a:r>
                        <a:rPr lang="cs-CZ" sz="1600" dirty="0" smtClean="0">
                          <a:effectLst/>
                          <a:latin typeface="+mn-lt"/>
                        </a:rPr>
                        <a:t>dávky</a:t>
                      </a:r>
                      <a:endParaRPr lang="cs-CZ" sz="1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dirty="0" smtClean="0">
                          <a:effectLst/>
                          <a:latin typeface="+mn-lt"/>
                        </a:rPr>
                        <a:t>schválena</a:t>
                      </a:r>
                      <a:endParaRPr lang="cs-CZ" sz="1600" b="1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659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dirty="0" err="1">
                          <a:effectLst/>
                          <a:latin typeface="+mn-lt"/>
                        </a:rPr>
                        <a:t>CureVac</a:t>
                      </a:r>
                      <a:endParaRPr lang="cs-CZ" sz="1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/>
                        </a:rPr>
                        <a:t>mRNA</a:t>
                      </a:r>
                      <a:endParaRPr lang="cs-CZ" sz="1600" u="non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dirty="0">
                          <a:effectLst/>
                          <a:latin typeface="+mn-lt"/>
                        </a:rPr>
                        <a:t>2 </a:t>
                      </a:r>
                      <a:r>
                        <a:rPr lang="cs-CZ" sz="1600" dirty="0" smtClean="0">
                          <a:effectLst/>
                          <a:latin typeface="+mn-lt"/>
                        </a:rPr>
                        <a:t>dávky</a:t>
                      </a:r>
                      <a:endParaRPr lang="cs-CZ" sz="1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dirty="0" smtClean="0">
                          <a:effectLst/>
                          <a:latin typeface="+mn-lt"/>
                        </a:rPr>
                        <a:t>ve vývoji</a:t>
                      </a:r>
                      <a:endParaRPr lang="cs-CZ" sz="1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2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+mn-lt"/>
                        </a:rPr>
                        <a:t>AstraZeneca</a:t>
                      </a:r>
                      <a:endParaRPr lang="cs-CZ" sz="160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/>
                        </a:rPr>
                        <a:t>adenovirus</a:t>
                      </a:r>
                      <a:endParaRPr lang="cs-CZ" sz="1600" u="non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dirty="0">
                          <a:effectLst/>
                          <a:latin typeface="+mn-lt"/>
                        </a:rPr>
                        <a:t>2 </a:t>
                      </a:r>
                      <a:r>
                        <a:rPr lang="cs-CZ" sz="1600" dirty="0" smtClean="0">
                          <a:effectLst/>
                          <a:latin typeface="+mn-lt"/>
                        </a:rPr>
                        <a:t>dávky</a:t>
                      </a:r>
                      <a:endParaRPr lang="cs-CZ" sz="1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dirty="0" smtClean="0">
                          <a:effectLst/>
                          <a:latin typeface="+mn-lt"/>
                        </a:rPr>
                        <a:t>schválena</a:t>
                      </a:r>
                      <a:endParaRPr lang="cs-CZ" sz="1600" b="1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229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dirty="0">
                          <a:effectLst/>
                          <a:latin typeface="+mn-lt"/>
                        </a:rPr>
                        <a:t>Johnson &amp; </a:t>
                      </a:r>
                      <a:r>
                        <a:rPr lang="cs-CZ" sz="1600" b="1" dirty="0" smtClean="0">
                          <a:effectLst/>
                          <a:latin typeface="+mn-lt"/>
                        </a:rPr>
                        <a:t>Johnson / </a:t>
                      </a:r>
                      <a:r>
                        <a:rPr lang="cs-CZ" sz="1600" b="1" dirty="0" err="1" smtClean="0">
                          <a:effectLst/>
                          <a:latin typeface="+mn-lt"/>
                        </a:rPr>
                        <a:t>Janssen</a:t>
                      </a:r>
                      <a:r>
                        <a:rPr lang="cs-CZ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600" b="1" dirty="0" err="1">
                          <a:effectLst/>
                          <a:latin typeface="+mn-lt"/>
                        </a:rPr>
                        <a:t>Pharmaceuticals</a:t>
                      </a:r>
                      <a:endParaRPr lang="cs-CZ" sz="1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/>
                        </a:rPr>
                        <a:t>adenovirus</a:t>
                      </a:r>
                      <a:endParaRPr lang="cs-CZ" sz="1600" u="non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dirty="0">
                          <a:effectLst/>
                          <a:latin typeface="+mn-lt"/>
                        </a:rPr>
                        <a:t>1 </a:t>
                      </a:r>
                      <a:r>
                        <a:rPr lang="cs-CZ" sz="1600" dirty="0" smtClean="0">
                          <a:effectLst/>
                          <a:latin typeface="+mn-lt"/>
                        </a:rPr>
                        <a:t>dávka</a:t>
                      </a:r>
                      <a:endParaRPr lang="cs-CZ" sz="1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dirty="0" smtClean="0">
                          <a:effectLst/>
                          <a:latin typeface="+mn-lt"/>
                        </a:rPr>
                        <a:t>ve vývoji</a:t>
                      </a:r>
                      <a:endParaRPr lang="cs-CZ" sz="1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506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+mn-lt"/>
                        </a:rPr>
                        <a:t>Sanofi-GSK</a:t>
                      </a:r>
                      <a:endParaRPr lang="cs-CZ" sz="160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/>
                        </a:rPr>
                        <a:t>protein</a:t>
                      </a:r>
                      <a:endParaRPr lang="cs-CZ" sz="16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dirty="0">
                          <a:effectLst/>
                          <a:latin typeface="+mn-lt"/>
                        </a:rPr>
                        <a:t>2 </a:t>
                      </a:r>
                      <a:r>
                        <a:rPr lang="cs-CZ" sz="1600" dirty="0" smtClean="0">
                          <a:effectLst/>
                          <a:latin typeface="+mn-lt"/>
                        </a:rPr>
                        <a:t>dávky</a:t>
                      </a:r>
                      <a:endParaRPr lang="cs-CZ" sz="1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dirty="0" smtClean="0">
                          <a:effectLst/>
                          <a:latin typeface="+mn-lt"/>
                        </a:rPr>
                        <a:t>ve vývoji</a:t>
                      </a:r>
                      <a:endParaRPr lang="cs-CZ" sz="1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957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0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accines Topics Four images working 05 DNA RNA 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112" y="-160526"/>
            <a:ext cx="4809970" cy="28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mRNA</a:t>
            </a:r>
            <a:r>
              <a:rPr lang="cs-CZ" dirty="0" smtClean="0"/>
              <a:t> vakcíny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674768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Vakcíny firem </a:t>
            </a:r>
            <a:r>
              <a:rPr lang="cs-CZ" dirty="0" err="1" smtClean="0"/>
              <a:t>BioNTech</a:t>
            </a:r>
            <a:r>
              <a:rPr lang="cs-CZ" dirty="0" smtClean="0"/>
              <a:t>/</a:t>
            </a:r>
            <a:r>
              <a:rPr lang="cs-CZ" dirty="0" err="1" smtClean="0"/>
              <a:t>Pfizer</a:t>
            </a:r>
            <a:r>
              <a:rPr lang="cs-CZ" dirty="0" smtClean="0"/>
              <a:t> </a:t>
            </a:r>
            <a:r>
              <a:rPr lang="cs-CZ" dirty="0"/>
              <a:t>a Moderna patří mezi </a:t>
            </a:r>
            <a:r>
              <a:rPr lang="cs-CZ" dirty="0" err="1"/>
              <a:t>mRNA</a:t>
            </a:r>
            <a:r>
              <a:rPr lang="cs-CZ" dirty="0"/>
              <a:t> vakcíny. </a:t>
            </a:r>
            <a:endParaRPr lang="cs-CZ" dirty="0" smtClean="0"/>
          </a:p>
          <a:p>
            <a:r>
              <a:rPr lang="cs-CZ" dirty="0" smtClean="0"/>
              <a:t>Vývoj posledních cca 30 let (infekce, nádory).</a:t>
            </a:r>
          </a:p>
          <a:p>
            <a:endParaRPr lang="cs-CZ" dirty="0" smtClean="0"/>
          </a:p>
          <a:p>
            <a:r>
              <a:rPr lang="cs-CZ" dirty="0" err="1" smtClean="0"/>
              <a:t>mRNA</a:t>
            </a:r>
            <a:r>
              <a:rPr lang="cs-CZ" dirty="0" smtClean="0"/>
              <a:t> </a:t>
            </a:r>
            <a:r>
              <a:rPr lang="cs-CZ" dirty="0"/>
              <a:t>se dá jednoduše popsat jako nosič informace s pokynem pro </a:t>
            </a:r>
            <a:r>
              <a:rPr lang="cs-CZ" dirty="0" smtClean="0"/>
              <a:t>buňky </a:t>
            </a:r>
            <a:r>
              <a:rPr lang="cs-CZ" dirty="0"/>
              <a:t>svalové, kožní a specializované imunitní buňky (dendritické), aby vyrobily kousek tzv. </a:t>
            </a:r>
            <a:r>
              <a:rPr lang="cs-CZ" dirty="0" err="1"/>
              <a:t>spike</a:t>
            </a:r>
            <a:r>
              <a:rPr lang="cs-CZ" dirty="0"/>
              <a:t> </a:t>
            </a:r>
            <a:r>
              <a:rPr lang="cs-CZ" dirty="0" smtClean="0"/>
              <a:t>proteinu, který </a:t>
            </a:r>
            <a:r>
              <a:rPr lang="cs-CZ" dirty="0"/>
              <a:t>je jedinečný pro </a:t>
            </a:r>
            <a:r>
              <a:rPr lang="cs-CZ" dirty="0" smtClean="0"/>
              <a:t>SARS-CoV-2.</a:t>
            </a:r>
          </a:p>
          <a:p>
            <a:endParaRPr lang="cs-CZ" dirty="0"/>
          </a:p>
          <a:p>
            <a:r>
              <a:rPr lang="cs-CZ" dirty="0"/>
              <a:t>Rozpoznání </a:t>
            </a:r>
            <a:r>
              <a:rPr lang="cs-CZ" dirty="0" smtClean="0"/>
              <a:t>buněk, obsahujících </a:t>
            </a:r>
            <a:r>
              <a:rPr lang="cs-CZ" dirty="0" err="1"/>
              <a:t>vakcinální</a:t>
            </a:r>
            <a:r>
              <a:rPr lang="cs-CZ" dirty="0"/>
              <a:t> </a:t>
            </a:r>
            <a:r>
              <a:rPr lang="cs-CZ" dirty="0" err="1" smtClean="0"/>
              <a:t>mRNA</a:t>
            </a:r>
            <a:r>
              <a:rPr lang="cs-CZ" dirty="0" smtClean="0"/>
              <a:t>, </a:t>
            </a:r>
            <a:r>
              <a:rPr lang="cs-CZ" dirty="0"/>
              <a:t>jako </a:t>
            </a:r>
            <a:r>
              <a:rPr lang="cs-CZ" dirty="0" smtClean="0"/>
              <a:t>cizí, </a:t>
            </a:r>
            <a:r>
              <a:rPr lang="cs-CZ" dirty="0"/>
              <a:t>vede k indukci komplexní imunitní </a:t>
            </a:r>
            <a:r>
              <a:rPr lang="cs-CZ" dirty="0" smtClean="0"/>
              <a:t>odpovědi se stimulaci B-lymfocytů, </a:t>
            </a:r>
            <a:r>
              <a:rPr lang="cs-CZ" dirty="0"/>
              <a:t>které vytváří protilátky</a:t>
            </a:r>
            <a:r>
              <a:rPr lang="cs-CZ" dirty="0" smtClean="0"/>
              <a:t> a současně T-lymfocytů, </a:t>
            </a:r>
            <a:r>
              <a:rPr lang="cs-CZ" dirty="0"/>
              <a:t>které stimulují diferenciaci a tvorbu specializovaných B buněk a současně stimulují i buněčnou odpověď.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7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Proč </a:t>
            </a:r>
            <a:r>
              <a:rPr lang="cs-CZ" b="1" dirty="0" err="1"/>
              <a:t>mRNA</a:t>
            </a:r>
            <a:r>
              <a:rPr lang="cs-CZ" b="1" dirty="0"/>
              <a:t> vakcíny nemohou změnit váš genetický materiál?</a:t>
            </a:r>
          </a:p>
          <a:p>
            <a:pPr marL="457200" lvl="1" indent="0">
              <a:buNone/>
            </a:pPr>
            <a:r>
              <a:rPr lang="cs-CZ" dirty="0" smtClean="0"/>
              <a:t>Protože je uložená ve formě DNA v jádře každé buňky a </a:t>
            </a:r>
            <a:r>
              <a:rPr lang="cs-CZ" dirty="0" err="1" smtClean="0"/>
              <a:t>mRNA</a:t>
            </a:r>
            <a:r>
              <a:rPr lang="cs-CZ" dirty="0" smtClean="0"/>
              <a:t> </a:t>
            </a:r>
            <a:r>
              <a:rPr lang="cs-CZ" dirty="0"/>
              <a:t>do jádra neumí vstoupit</a:t>
            </a:r>
            <a:r>
              <a:rPr lang="cs-CZ" dirty="0" smtClean="0"/>
              <a:t>.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Výhody </a:t>
            </a:r>
            <a:r>
              <a:rPr lang="cs-CZ" b="1" dirty="0" err="1"/>
              <a:t>mRNA</a:t>
            </a:r>
            <a:r>
              <a:rPr lang="cs-CZ" b="1" dirty="0"/>
              <a:t> vakcín</a:t>
            </a:r>
            <a:r>
              <a:rPr lang="cs-CZ" dirty="0" smtClean="0"/>
              <a:t>:</a:t>
            </a:r>
          </a:p>
          <a:p>
            <a:pPr marL="457200" lvl="1" indent="0">
              <a:buNone/>
            </a:pPr>
            <a:r>
              <a:rPr lang="cs-CZ" dirty="0" smtClean="0"/>
              <a:t>- neobsahuje žádnou </a:t>
            </a:r>
            <a:r>
              <a:rPr lang="cs-CZ" dirty="0"/>
              <a:t>infekční </a:t>
            </a:r>
            <a:r>
              <a:rPr lang="cs-CZ" dirty="0" smtClean="0"/>
              <a:t>částici</a:t>
            </a:r>
          </a:p>
          <a:p>
            <a:pPr marL="457200" lvl="1" indent="0">
              <a:buNone/>
            </a:pPr>
            <a:r>
              <a:rPr lang="cs-CZ" dirty="0" smtClean="0"/>
              <a:t>- vakcínu </a:t>
            </a:r>
            <a:r>
              <a:rPr lang="cs-CZ" dirty="0"/>
              <a:t>lze vyrobit v kratší době než tradiční </a:t>
            </a:r>
            <a:r>
              <a:rPr lang="cs-CZ" dirty="0" smtClean="0"/>
              <a:t>vakcíny</a:t>
            </a:r>
          </a:p>
          <a:p>
            <a:pPr marL="457200" lvl="1" indent="0">
              <a:buNone/>
            </a:pPr>
            <a:r>
              <a:rPr lang="cs-CZ" dirty="0" smtClean="0"/>
              <a:t>- v </a:t>
            </a:r>
            <a:r>
              <a:rPr lang="cs-CZ" dirty="0"/>
              <a:t>těle </a:t>
            </a:r>
            <a:r>
              <a:rPr lang="cs-CZ" dirty="0" smtClean="0"/>
              <a:t>se rozpadají </a:t>
            </a:r>
            <a:r>
              <a:rPr lang="cs-CZ" dirty="0"/>
              <a:t>během několika hodin, což může snížit pravděpodobnost dlouhodobých vedlejších účinků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- v </a:t>
            </a:r>
            <a:r>
              <a:rPr lang="cs-CZ" dirty="0"/>
              <a:t>budoucnosti může vést technologie </a:t>
            </a:r>
            <a:r>
              <a:rPr lang="cs-CZ" dirty="0" err="1"/>
              <a:t>mRNA</a:t>
            </a:r>
            <a:r>
              <a:rPr lang="cs-CZ" dirty="0"/>
              <a:t> k vývoji jedné vakcíny proti více </a:t>
            </a:r>
            <a:r>
              <a:rPr lang="cs-CZ" dirty="0" smtClean="0"/>
              <a:t>nemocem nebo výrobě vakcíny proti novém viru ve velmi krátkém čase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0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Comirnaty</a:t>
            </a:r>
            <a:r>
              <a:rPr lang="cs-CZ" dirty="0" smtClean="0"/>
              <a:t> (ale i jiné vakcíny proti COVID-19)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720138" cy="4799764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cs-CZ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b="1" dirty="0" smtClean="0"/>
              <a:t>Jaká je účinnost vakcíny?</a:t>
            </a:r>
          </a:p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dirty="0" smtClean="0"/>
              <a:t>- Více jak 90 % </a:t>
            </a:r>
            <a:r>
              <a:rPr lang="cs-CZ" dirty="0"/>
              <a:t>snížení počtu symptomatických </a:t>
            </a:r>
            <a:r>
              <a:rPr lang="cs-CZ" dirty="0" smtClean="0"/>
              <a:t>případů.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b="1" dirty="0"/>
              <a:t>Jak dlouho potrvá ochrana navozená vakcínou </a:t>
            </a:r>
            <a:r>
              <a:rPr lang="cs-CZ" b="1" dirty="0" err="1"/>
              <a:t>Comirnaty</a:t>
            </a:r>
            <a:r>
              <a:rPr lang="cs-CZ" b="1" dirty="0" smtClean="0"/>
              <a:t>?</a:t>
            </a:r>
          </a:p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dirty="0" smtClean="0"/>
              <a:t>- Zatím není známo.</a:t>
            </a:r>
            <a:r>
              <a:rPr lang="cs-CZ" b="1" dirty="0"/>
              <a:t>	</a:t>
            </a:r>
            <a:endParaRPr lang="cs-CZ" b="1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b="1" dirty="0" smtClean="0"/>
              <a:t>Může </a:t>
            </a:r>
            <a:r>
              <a:rPr lang="cs-CZ" b="1" dirty="0"/>
              <a:t>vakcína </a:t>
            </a:r>
            <a:r>
              <a:rPr lang="cs-CZ" b="1" dirty="0" err="1"/>
              <a:t>Comirnaty</a:t>
            </a:r>
            <a:r>
              <a:rPr lang="cs-CZ" b="1" dirty="0"/>
              <a:t> snižovat přenos viru z jedné osoby na druhou?</a:t>
            </a:r>
            <a:endParaRPr lang="cs-CZ" dirty="0" smtClean="0"/>
          </a:p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dirty="0" smtClean="0"/>
              <a:t>- Zatím </a:t>
            </a:r>
            <a:r>
              <a:rPr lang="cs-CZ" dirty="0"/>
              <a:t>není </a:t>
            </a:r>
            <a:r>
              <a:rPr lang="cs-CZ" dirty="0" smtClean="0"/>
              <a:t>známo.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b="1" dirty="0"/>
              <a:t>Mohou být osoby, které již prodělaly onemocnění COVID-19, očkovány vakcínou </a:t>
            </a:r>
            <a:r>
              <a:rPr lang="cs-CZ" b="1" dirty="0" err="1"/>
              <a:t>Comirnaty</a:t>
            </a:r>
            <a:r>
              <a:rPr lang="cs-CZ" b="1" dirty="0" smtClean="0"/>
              <a:t>?</a:t>
            </a:r>
          </a:p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dirty="0" smtClean="0"/>
              <a:t>- Je to doporučeno. </a:t>
            </a:r>
            <a:r>
              <a:rPr lang="cs-CZ" dirty="0"/>
              <a:t>Je pravděpodobné, že imunitní odpověď po aplikaci vakcíny bude silnější a </a:t>
            </a:r>
            <a:r>
              <a:rPr lang="cs-CZ" dirty="0" smtClean="0"/>
              <a:t>dlouhodobější.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b="1" dirty="0" smtClean="0"/>
              <a:t>Mohou </a:t>
            </a:r>
            <a:r>
              <a:rPr lang="cs-CZ" b="1" dirty="0"/>
              <a:t>se vakcínou </a:t>
            </a:r>
            <a:r>
              <a:rPr lang="cs-CZ" b="1" dirty="0" err="1"/>
              <a:t>Comirnaty</a:t>
            </a:r>
            <a:r>
              <a:rPr lang="cs-CZ" b="1" dirty="0"/>
              <a:t> očkovat lidé se sníženou imunitou?</a:t>
            </a:r>
            <a:endParaRPr lang="cs-CZ" dirty="0"/>
          </a:p>
          <a:p>
            <a:pPr lvl="1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cs-CZ" dirty="0" smtClean="0"/>
              <a:t>Nemusejí </a:t>
            </a:r>
            <a:r>
              <a:rPr lang="cs-CZ" dirty="0"/>
              <a:t>vykázat tak dobrou odpověď na vakcínu, z dosud dostupných údajů nevyplývají žádné zvláštní obavy ohledně její </a:t>
            </a:r>
            <a:r>
              <a:rPr lang="cs-CZ" dirty="0" smtClean="0"/>
              <a:t>bezpečnosti. Bez </a:t>
            </a:r>
            <a:r>
              <a:rPr lang="cs-CZ" dirty="0" err="1" smtClean="0"/>
              <a:t>očokování</a:t>
            </a:r>
            <a:r>
              <a:rPr lang="cs-CZ" dirty="0" smtClean="0"/>
              <a:t> mají vyšší </a:t>
            </a:r>
            <a:r>
              <a:rPr lang="cs-CZ" dirty="0"/>
              <a:t>riziko vzniku závažné formy onemocnění COVID-19</a:t>
            </a:r>
            <a:r>
              <a:rPr lang="cs-CZ" dirty="0" smtClean="0"/>
              <a:t>.</a:t>
            </a:r>
          </a:p>
          <a:p>
            <a:pPr lvl="1"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2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Comirnaty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0864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Existují pouze 2 důvody, proč byste vakcínu neměli dostat: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Jste </a:t>
            </a:r>
            <a:r>
              <a:rPr lang="cs-CZ" dirty="0"/>
              <a:t>mladší než 16 let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Máte </a:t>
            </a:r>
            <a:r>
              <a:rPr lang="cs-CZ" dirty="0"/>
              <a:t>v anamnéze závažnou reakci (například anafylaxi) na složku vakcíny.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+ odklad 3 měsíce po podání anti-SARS protilátek a během akutní infekce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4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Nežádoucí účinky vakcíny </a:t>
            </a:r>
            <a:r>
              <a:rPr lang="cs-CZ" dirty="0" err="1" smtClean="0"/>
              <a:t>Comirnaty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Velmi časté nežádoucí účinky: mohou postihnout </a:t>
            </a:r>
            <a:r>
              <a:rPr lang="cs-CZ" sz="1600" b="1" dirty="0"/>
              <a:t>více než 1 z 10 lidí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• v místě injekce: bolest, zduření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• </a:t>
            </a:r>
            <a:r>
              <a:rPr lang="cs-CZ" sz="1600" dirty="0" smtClean="0"/>
              <a:t>únava, bolest hlavy, bolest svalů a kloubů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• </a:t>
            </a:r>
            <a:r>
              <a:rPr lang="cs-CZ" sz="1600" dirty="0" smtClean="0"/>
              <a:t>zimnice</a:t>
            </a:r>
            <a:r>
              <a:rPr lang="cs-CZ" sz="1600" dirty="0"/>
              <a:t>, horečka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 smtClean="0"/>
              <a:t>Časté </a:t>
            </a:r>
            <a:r>
              <a:rPr lang="cs-CZ" sz="1600" dirty="0"/>
              <a:t>nežádoucí účinky: mohou postihnout až </a:t>
            </a:r>
            <a:r>
              <a:rPr lang="cs-CZ" sz="1600" b="1" dirty="0"/>
              <a:t>1 z 10 lidí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• zarudnutí v místě injekce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• pocit na zvracení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 smtClean="0"/>
              <a:t>Méně </a:t>
            </a:r>
            <a:r>
              <a:rPr lang="cs-CZ" sz="1600" dirty="0"/>
              <a:t>časté nežádoucí účinky: mohou postihnout až </a:t>
            </a:r>
            <a:r>
              <a:rPr lang="cs-CZ" sz="1600" b="1" dirty="0"/>
              <a:t>1 ze 100 lidí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• zvětšené mízní uzliny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• malátnost, nespavost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• bolest v </a:t>
            </a:r>
            <a:r>
              <a:rPr lang="cs-CZ" sz="1600" dirty="0" smtClean="0"/>
              <a:t>končetině, svědění </a:t>
            </a:r>
            <a:r>
              <a:rPr lang="cs-CZ" sz="1600" dirty="0"/>
              <a:t>v místě injekce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 smtClean="0"/>
              <a:t>Vzácné </a:t>
            </a:r>
            <a:r>
              <a:rPr lang="cs-CZ" sz="1600" dirty="0"/>
              <a:t>nežádoucí účinky: mohou postihnout až </a:t>
            </a:r>
            <a:r>
              <a:rPr lang="cs-CZ" sz="1600" b="1" dirty="0"/>
              <a:t>1 z 1 000 lidí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• dočasná jednostranná obrna lícního nervu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 smtClean="0"/>
              <a:t>Není </a:t>
            </a:r>
            <a:r>
              <a:rPr lang="cs-CZ" sz="1600" dirty="0"/>
              <a:t>známo </a:t>
            </a:r>
            <a:endParaRPr lang="cs-CZ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 smtClean="0"/>
              <a:t>• </a:t>
            </a:r>
            <a:r>
              <a:rPr lang="cs-CZ" sz="1600" dirty="0"/>
              <a:t>závažná alergická reakce </a:t>
            </a:r>
            <a:r>
              <a:rPr lang="cs-CZ" sz="1600" dirty="0" smtClean="0"/>
              <a:t>(doposud 11,1 </a:t>
            </a:r>
            <a:r>
              <a:rPr lang="cs-CZ" sz="1600" dirty="0"/>
              <a:t>případu/1 milion </a:t>
            </a:r>
            <a:r>
              <a:rPr lang="cs-CZ" sz="1600" dirty="0" smtClean="0"/>
              <a:t>očkovaných)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403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 proč se vlastně očkovat?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075714" cy="4351338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V roce 2020 zemřelo v </a:t>
            </a:r>
            <a:r>
              <a:rPr lang="cs-CZ" dirty="0"/>
              <a:t>ČR o </a:t>
            </a:r>
            <a:r>
              <a:rPr lang="cs-CZ" dirty="0" smtClean="0"/>
              <a:t>17 000 lidí víc </a:t>
            </a:r>
            <a:r>
              <a:rPr lang="cs-CZ" dirty="0"/>
              <a:t>než by odpovídalo demografickému </a:t>
            </a:r>
            <a:r>
              <a:rPr lang="cs-CZ" dirty="0" smtClean="0"/>
              <a:t>vývoji.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Drtivá </a:t>
            </a:r>
            <a:r>
              <a:rPr lang="pl-PL" dirty="0"/>
              <a:t>většina z nich zemřela ve dvou vlnách na přelomu října a listopadu a pak na konci </a:t>
            </a:r>
            <a:r>
              <a:rPr lang="pl-PL" dirty="0" smtClean="0"/>
              <a:t>roku.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Vlny následovaly nárůst počtu nemocných, co nelze vysvětlit nárustem počtů dopravních nehod (</a:t>
            </a:r>
            <a:r>
              <a:rPr lang="cs-CZ" dirty="0"/>
              <a:t>462 </a:t>
            </a:r>
            <a:r>
              <a:rPr lang="cs-CZ" dirty="0" smtClean="0"/>
              <a:t>lidí za rok 2020 = nejmíň za 60 let)</a:t>
            </a:r>
            <a:r>
              <a:rPr lang="pl-PL" dirty="0" smtClean="0"/>
              <a:t>, neřešením nádorů (jsou celoročně a jejich počet z týdne na týden nekolísá), úmrtím na smutek nebo opatřeními proti COVID.</a:t>
            </a:r>
            <a:endParaRPr lang="cs-CZ" dirty="0" smtClean="0"/>
          </a:p>
          <a:p>
            <a:pPr>
              <a:spcAft>
                <a:spcPts val="600"/>
              </a:spcAft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14" y="2202316"/>
            <a:ext cx="3795249" cy="12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 proč se vlastně očkovat?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942347" cy="4351338"/>
          </a:xfrm>
        </p:spPr>
        <p:txBody>
          <a:bodyPr/>
          <a:lstStyle/>
          <a:p>
            <a:r>
              <a:rPr lang="cs-CZ" dirty="0" smtClean="0"/>
              <a:t>Nemáme účinný lék…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726684"/>
              </p:ext>
            </p:extLst>
          </p:nvPr>
        </p:nvGraphicFramePr>
        <p:xfrm>
          <a:off x="1203159" y="2772890"/>
          <a:ext cx="6779042" cy="387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233111" y="2453287"/>
            <a:ext cx="271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Pacienti na KICH</a:t>
            </a:r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08200"/>
              </p:ext>
            </p:extLst>
          </p:nvPr>
        </p:nvGraphicFramePr>
        <p:xfrm>
          <a:off x="8951495" y="2637947"/>
          <a:ext cx="3007894" cy="2455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0595">
                  <a:extLst>
                    <a:ext uri="{9D8B030D-6E8A-4147-A177-3AD203B41FA5}">
                      <a16:colId xmlns:a16="http://schemas.microsoft.com/office/drawing/2014/main" val="2347279187"/>
                    </a:ext>
                  </a:extLst>
                </a:gridCol>
                <a:gridCol w="1787299">
                  <a:extLst>
                    <a:ext uri="{9D8B030D-6E8A-4147-A177-3AD203B41FA5}">
                      <a16:colId xmlns:a16="http://schemas.microsoft.com/office/drawing/2014/main" val="584965273"/>
                    </a:ext>
                  </a:extLst>
                </a:gridCol>
              </a:tblGrid>
              <a:tr h="2455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úmrtí celá </a:t>
                      </a:r>
                      <a:r>
                        <a:rPr lang="cs-CZ" sz="1200" b="1" u="none" strike="noStrike" dirty="0" smtClean="0">
                          <a:effectLst/>
                        </a:rPr>
                        <a:t>FNB do 2/2021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8308942"/>
                  </a:ext>
                </a:extLst>
              </a:tr>
              <a:tr h="2455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pod 30 let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8995734"/>
                  </a:ext>
                </a:extLst>
              </a:tr>
              <a:tr h="2455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30-39 let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1578835"/>
                  </a:ext>
                </a:extLst>
              </a:tr>
              <a:tr h="2455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40-49 let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0401491"/>
                  </a:ext>
                </a:extLst>
              </a:tr>
              <a:tr h="2455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50-59 let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7676376"/>
                  </a:ext>
                </a:extLst>
              </a:tr>
              <a:tr h="2455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60-69 let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32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5696963"/>
                  </a:ext>
                </a:extLst>
              </a:tr>
              <a:tr h="2455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70-79 let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95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3235870"/>
                  </a:ext>
                </a:extLst>
              </a:tr>
              <a:tr h="2455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80-89 let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119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0659905"/>
                  </a:ext>
                </a:extLst>
              </a:tr>
              <a:tr h="2455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90 let a více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52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8801994"/>
                  </a:ext>
                </a:extLst>
              </a:tr>
              <a:tr h="2455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spolu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317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4578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 proč se vlastně očkovat?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84217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 smtClean="0"/>
              <a:t>Bez očkování: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 smtClean="0"/>
              <a:t>Budou trvat celospolečenská opatření se svými důsledky (ekonomika, školství, volný čas …)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Samovolné </a:t>
            </a:r>
            <a:r>
              <a:rPr lang="cs-CZ" dirty="0" err="1"/>
              <a:t>promoření</a:t>
            </a:r>
            <a:r>
              <a:rPr lang="cs-CZ" dirty="0"/>
              <a:t> by mělo za následek velké množství </a:t>
            </a:r>
            <a:r>
              <a:rPr lang="cs-CZ" dirty="0" smtClean="0"/>
              <a:t>obětí.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Imunita po infekci není trvalá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 smtClean="0"/>
              <a:t>Bude </a:t>
            </a:r>
            <a:r>
              <a:rPr lang="cs-CZ" dirty="0"/>
              <a:t>virus mutovat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 smtClean="0"/>
              <a:t>Je riziko trvalých následků po prodělání COVID-19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3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Očkování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85000"/>
              <a:buNone/>
            </a:pPr>
            <a:r>
              <a:rPr lang="cs-CZ" altLang="cs-CZ" dirty="0">
                <a:solidFill>
                  <a:srgbClr val="000000"/>
                </a:solidFill>
                <a:latin typeface="Arial" charset="0"/>
                <a:cs typeface="Arial" charset="0"/>
              </a:rPr>
              <a:t>Cca 200 let (</a:t>
            </a:r>
            <a:r>
              <a:rPr lang="cs-CZ" altLang="cs-CZ" dirty="0" err="1">
                <a:solidFill>
                  <a:srgbClr val="000000"/>
                </a:solidFill>
                <a:latin typeface="Arial" charset="0"/>
                <a:cs typeface="Arial" charset="0"/>
              </a:rPr>
              <a:t>Jenner</a:t>
            </a:r>
            <a:r>
              <a:rPr lang="cs-CZ" altLang="cs-CZ" dirty="0">
                <a:solidFill>
                  <a:srgbClr val="000000"/>
                </a:solidFill>
                <a:latin typeface="Arial" charset="0"/>
                <a:cs typeface="Arial" charset="0"/>
              </a:rPr>
              <a:t> 1796, variola). </a:t>
            </a:r>
          </a:p>
          <a:p>
            <a:pPr marL="0" indent="0">
              <a:buSzPct val="85000"/>
              <a:buNone/>
            </a:pPr>
            <a:endParaRPr lang="cs-CZ" altLang="cs-CZ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SzPct val="85000"/>
              <a:buNone/>
            </a:pPr>
            <a:r>
              <a:rPr lang="cs-CZ" altLang="cs-CZ" dirty="0">
                <a:solidFill>
                  <a:srgbClr val="000000"/>
                </a:solidFill>
                <a:latin typeface="Arial" charset="0"/>
                <a:cs typeface="Arial" charset="0"/>
              </a:rPr>
              <a:t>Jedna z nejúspěšnějších a ekonomicky nejvýhodnějších metod ovlivnění zdraví jedince i celé populace. </a:t>
            </a:r>
          </a:p>
          <a:p>
            <a:pPr marL="0" indent="0">
              <a:buSzPct val="85000"/>
              <a:buNone/>
            </a:pPr>
            <a:endParaRPr lang="cs-CZ" altLang="cs-CZ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SzPct val="85000"/>
              <a:buNone/>
            </a:pPr>
            <a:r>
              <a:rPr lang="cs-CZ" altLang="cs-CZ" dirty="0">
                <a:solidFill>
                  <a:srgbClr val="000000"/>
                </a:solidFill>
                <a:latin typeface="Arial" charset="0"/>
                <a:cs typeface="Arial" charset="0"/>
              </a:rPr>
              <a:t>Podstatou a úkolem očkování je stimulace a aktivizace příslušných buněk imunitního systému, které začnou vytvářet příslušné protilátky a tzv. paměťové buňky.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97401"/>
            <a:ext cx="30829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7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COVID-19 není jen </a:t>
            </a:r>
            <a:r>
              <a:rPr lang="cs-CZ" dirty="0"/>
              <a:t>„další chřipka“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64622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Chřipka nemá </a:t>
            </a:r>
            <a:r>
              <a:rPr lang="cs-CZ" dirty="0"/>
              <a:t>na rozdíl od covid-19 bezpříznakový </a:t>
            </a:r>
            <a:r>
              <a:rPr lang="cs-CZ" dirty="0" smtClean="0"/>
              <a:t>průběh (40 %). </a:t>
            </a:r>
          </a:p>
          <a:p>
            <a:pPr marL="457200" lvl="1" indent="0">
              <a:buNone/>
            </a:pPr>
            <a:r>
              <a:rPr lang="cs-CZ" dirty="0" smtClean="0"/>
              <a:t>Každý </a:t>
            </a:r>
            <a:r>
              <a:rPr lang="cs-CZ" dirty="0"/>
              <a:t>člověk s chřipkou se dá v populaci snadno odhalit, tedy dá se i izolovat a tím se zabrání dalšímu šíření nemoci.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Rovněž </a:t>
            </a:r>
            <a:r>
              <a:rPr lang="cs-CZ" dirty="0"/>
              <a:t>smrtnost u </a:t>
            </a:r>
            <a:r>
              <a:rPr lang="cs-CZ" dirty="0" smtClean="0"/>
              <a:t>COVID-19 </a:t>
            </a:r>
            <a:r>
              <a:rPr lang="cs-CZ" dirty="0"/>
              <a:t>(tj. podíl zemřelých ze všech pozitivních) je ve srovnání s chřipkou 20x – 30x vyšší.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COVID-19 </a:t>
            </a:r>
            <a:r>
              <a:rPr lang="cs-CZ" dirty="0"/>
              <a:t>mívá také závažnější </a:t>
            </a:r>
            <a:r>
              <a:rPr lang="cs-CZ" dirty="0" smtClean="0"/>
              <a:t>následky: plicní embolie, plicní fibróza, systémové záněty, neurologické syndromy a další, co u </a:t>
            </a:r>
            <a:r>
              <a:rPr lang="cs-CZ" dirty="0"/>
              <a:t>chřipky </a:t>
            </a:r>
            <a:r>
              <a:rPr lang="cs-CZ" dirty="0" smtClean="0"/>
              <a:t>není běžné</a:t>
            </a:r>
            <a:r>
              <a:rPr lang="cs-CZ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583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 proč </a:t>
            </a:r>
            <a:r>
              <a:rPr lang="cs-CZ" dirty="0" smtClean="0"/>
              <a:t>se očkovat </a:t>
            </a:r>
            <a:r>
              <a:rPr lang="cs-CZ" dirty="0" smtClean="0"/>
              <a:t>i proti </a:t>
            </a:r>
            <a:r>
              <a:rPr lang="cs-CZ" dirty="0" smtClean="0"/>
              <a:t>chřipce?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</a:pPr>
            <a:r>
              <a:rPr lang="cs-CZ" dirty="0" smtClean="0"/>
              <a:t>Očkování nemá žádné významné nežádoucí účinky. </a:t>
            </a: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</a:pPr>
            <a:r>
              <a:rPr lang="cs-CZ" dirty="0" smtClean="0"/>
              <a:t>V případě cirkulace kmene, který vakcína obsahovala je významně menší riziko komplikovaného průběhu chřipky (za přijatelnou míru účinnosti očkování u chřipky se považuje 40 %).</a:t>
            </a: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</a:pPr>
            <a:r>
              <a:rPr lang="cs-CZ" dirty="0" smtClean="0"/>
              <a:t>Ušetří peníze (při chřipce PN cca týden)</a:t>
            </a: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</a:pPr>
            <a:r>
              <a:rPr lang="cs-CZ" dirty="0" smtClean="0"/>
              <a:t>Očkovaný jedinec nenakazí své okolí (kojence, 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625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5136" y="4957010"/>
            <a:ext cx="10511589" cy="984835"/>
          </a:xfrm>
        </p:spPr>
        <p:txBody>
          <a:bodyPr/>
          <a:lstStyle/>
          <a:p>
            <a:pPr algn="r"/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543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85000"/>
              <a:buNone/>
            </a:pPr>
            <a:r>
              <a:rPr lang="cs-CZ" altLang="cs-CZ" dirty="0">
                <a:solidFill>
                  <a:srgbClr val="000000"/>
                </a:solidFill>
                <a:latin typeface="Arial" charset="0"/>
                <a:cs typeface="Arial" charset="0"/>
              </a:rPr>
              <a:t>Žádná očkovací látka neobsahuje takovou hlavní složku, která by byla schopna vyvolat vlastní </a:t>
            </a:r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onemocnění.</a:t>
            </a:r>
            <a:endParaRPr lang="cs-CZ" altLang="cs-CZ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SzPct val="85000"/>
              <a:buNone/>
            </a:pPr>
            <a:endParaRPr lang="cs-CZ" altLang="cs-CZ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buSzPct val="85000"/>
              <a:buNone/>
            </a:pPr>
            <a:r>
              <a:rPr lang="cs-CZ" altLang="cs-CZ" dirty="0">
                <a:solidFill>
                  <a:srgbClr val="000000"/>
                </a:solidFill>
                <a:latin typeface="Arial" charset="0"/>
                <a:cs typeface="Arial" charset="0"/>
              </a:rPr>
              <a:t>Očkovací látky musí být dostatečně silné, proto </a:t>
            </a:r>
            <a:r>
              <a:rPr lang="cs-CZ" altLang="cs-CZ" u="sng" dirty="0">
                <a:solidFill>
                  <a:srgbClr val="000000"/>
                </a:solidFill>
                <a:latin typeface="Arial" charset="0"/>
                <a:cs typeface="Arial" charset="0"/>
              </a:rPr>
              <a:t>se mohou po jejich podání objevit nežádoucí účinky</a:t>
            </a:r>
            <a:r>
              <a:rPr lang="cs-CZ" altLang="cs-CZ" dirty="0">
                <a:solidFill>
                  <a:srgbClr val="000000"/>
                </a:solidFill>
                <a:latin typeface="Arial" charset="0"/>
                <a:cs typeface="Arial" charset="0"/>
              </a:rPr>
              <a:t>. Nejčastěji to bývá bolest, otok, zduření v místě vpichu nebo zvýšená teplota, únavnost, nevolnost.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6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dirty="0">
                <a:solidFill>
                  <a:srgbClr val="000000"/>
                </a:solidFill>
                <a:latin typeface="+mn-lt"/>
                <a:cs typeface="Arial" charset="0"/>
              </a:rPr>
              <a:t>Celoevropský trend odporu </a:t>
            </a:r>
            <a:r>
              <a:rPr lang="cs-CZ" altLang="cs-CZ" dirty="0" smtClean="0">
                <a:solidFill>
                  <a:srgbClr val="000000"/>
                </a:solidFill>
                <a:latin typeface="+mn-lt"/>
                <a:cs typeface="Arial" charset="0"/>
              </a:rPr>
              <a:t>vůči očkování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fontScale="85000" lnSpcReduction="20000"/>
          </a:bodyPr>
          <a:lstStyle/>
          <a:p>
            <a:pPr marL="0" indent="0">
              <a:buSzPct val="85000"/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Nejčastější mýty a legendy:</a:t>
            </a:r>
          </a:p>
          <a:p>
            <a:pPr lvl="2">
              <a:buSzPct val="75000"/>
              <a:buFont typeface="Wingdings 2" pitchFamily="16" charset="2"/>
              <a:buNone/>
            </a:pPr>
            <a:endParaRPr lang="cs-CZ" altLang="cs-CZ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>
              <a:buSzPct val="75000"/>
              <a:buFont typeface="Wingdings 2" pitchFamily="16" charset="2"/>
              <a:buChar char=""/>
            </a:pPr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Je bezpečnější nemoci v dětství prodělat, než se nechat očkovat. </a:t>
            </a:r>
          </a:p>
          <a:p>
            <a:pPr lvl="2">
              <a:buSzPct val="75000"/>
              <a:buFont typeface="Wingdings 2" pitchFamily="16" charset="2"/>
              <a:buNone/>
            </a:pPr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(dětská mozková obrna?, tetanus?, hepatitida B?, meningitidy?, …)</a:t>
            </a:r>
          </a:p>
          <a:p>
            <a:pPr lvl="2">
              <a:buSzPct val="75000"/>
              <a:buFont typeface="Wingdings 2" pitchFamily="16" charset="2"/>
              <a:buNone/>
            </a:pPr>
            <a:endParaRPr lang="cs-CZ" altLang="cs-CZ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>
              <a:buSzPct val="75000"/>
              <a:buFont typeface="Wingdings 2" pitchFamily="16" charset="2"/>
              <a:buChar char=""/>
            </a:pPr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Vakcíny způsobují autismus.</a:t>
            </a:r>
          </a:p>
          <a:p>
            <a:pPr lvl="2">
              <a:buClrTx/>
              <a:buSzPct val="75000"/>
              <a:buFontTx/>
              <a:buNone/>
            </a:pPr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(</a:t>
            </a:r>
            <a:r>
              <a:rPr lang="cs-CZ" altLang="cs-CZ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Wakefield</a:t>
            </a:r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et al. 1998 – 12 dětí  / </a:t>
            </a:r>
            <a:r>
              <a:rPr lang="cs-CZ" altLang="cs-CZ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Taylor</a:t>
            </a:r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et al., 2014 – 1,25mil. dětí )</a:t>
            </a:r>
          </a:p>
          <a:p>
            <a:pPr lvl="2">
              <a:buClrTx/>
              <a:buSzPct val="75000"/>
              <a:buFontTx/>
              <a:buNone/>
            </a:pPr>
            <a:endParaRPr lang="cs-CZ" altLang="cs-CZ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>
              <a:buSzPct val="75000"/>
              <a:buFont typeface="Wingdings 2" pitchFamily="16" charset="2"/>
              <a:buChar char=""/>
            </a:pPr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Nemoci vymizely kvůli zlepšení hygieny, nikoliv kvůli očkování. </a:t>
            </a:r>
          </a:p>
          <a:p>
            <a:pPr lvl="2">
              <a:buClrTx/>
              <a:buSzPct val="75000"/>
              <a:buFontTx/>
              <a:buNone/>
            </a:pPr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(rozhodně ne respiračně přenosné infekce - dávivý kašel, spalničky, zarděnky, příušnice nebo   chřipka)</a:t>
            </a:r>
          </a:p>
          <a:p>
            <a:pPr lvl="2">
              <a:buSzPct val="75000"/>
              <a:buFont typeface="Wingdings 2" pitchFamily="16" charset="2"/>
              <a:buNone/>
            </a:pPr>
            <a:endParaRPr lang="cs-CZ" altLang="cs-CZ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>
              <a:buSzPct val="75000"/>
              <a:buFont typeface="Wingdings 2" pitchFamily="16" charset="2"/>
              <a:buChar char=""/>
            </a:pPr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Do vakcín se přidávají jedovaté látky, jako: </a:t>
            </a:r>
          </a:p>
          <a:p>
            <a:pPr lvl="2">
              <a:buClrTx/>
              <a:buSzPct val="75000"/>
              <a:buFontTx/>
              <a:buNone/>
            </a:pPr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formaldehyd – běžně v potravinách, i endogenní</a:t>
            </a:r>
          </a:p>
          <a:p>
            <a:pPr lvl="2">
              <a:buClrTx/>
              <a:buSzPct val="75000"/>
              <a:buFontTx/>
              <a:buNone/>
            </a:pPr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rtuť (</a:t>
            </a:r>
            <a:r>
              <a:rPr lang="cs-CZ" altLang="cs-CZ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thiomersal</a:t>
            </a:r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 – již ne, cca od roku 2000</a:t>
            </a:r>
          </a:p>
          <a:p>
            <a:pPr lvl="2">
              <a:buClrTx/>
              <a:buSzPct val="75000"/>
              <a:buFontTx/>
              <a:buNone/>
            </a:pPr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hliník – max. 0,85 mg, již 90 let bez průkazu toxicity.</a:t>
            </a:r>
          </a:p>
          <a:p>
            <a:pPr lvl="2">
              <a:buSzPct val="75000"/>
              <a:buFont typeface="Wingdings 2" pitchFamily="16" charset="2"/>
              <a:buNone/>
            </a:pPr>
            <a:endParaRPr lang="cs-CZ" altLang="cs-CZ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>
              <a:buSzPct val="75000"/>
              <a:buFont typeface="Wingdings 2" pitchFamily="16" charset="2"/>
              <a:buChar char=""/>
            </a:pPr>
            <a:r>
              <a:rPr lang="cs-CZ" altLang="cs-CZ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Dědičné nemoci a vrozené malformace – snaha obvinit kohokoliv.</a:t>
            </a:r>
          </a:p>
        </p:txBody>
      </p:sp>
    </p:spTree>
    <p:extLst>
      <p:ext uri="{BB962C8B-B14F-4D97-AF65-F5344CB8AC3E}">
        <p14:creationId xmlns:p14="http://schemas.microsoft.com/office/powerpoint/2010/main" val="31728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Principy výroby vakcíny</a:t>
            </a:r>
            <a:endParaRPr lang="cs-CZ" dirty="0"/>
          </a:p>
        </p:txBody>
      </p:sp>
      <p:pic>
        <p:nvPicPr>
          <p:cNvPr id="1026" name="Picture 2" descr="Vaccines Topics Four images working 0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7" b="9787"/>
          <a:stretch/>
        </p:blipFill>
        <p:spPr bwMode="auto">
          <a:xfrm>
            <a:off x="1101469" y="1690688"/>
            <a:ext cx="9989062" cy="39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 nahoru 2"/>
          <p:cNvSpPr/>
          <p:nvPr/>
        </p:nvSpPr>
        <p:spPr>
          <a:xfrm>
            <a:off x="5967663" y="5438274"/>
            <a:ext cx="248653" cy="4812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>
            <a:off x="9007642" y="5438274"/>
            <a:ext cx="248653" cy="4812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554452" y="5919537"/>
            <a:ext cx="115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Comirnaty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48826" y="5919537"/>
            <a:ext cx="100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Vaxigrip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02837" y="6581001"/>
            <a:ext cx="5989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https://www.who.int/news-room/feature-stories/detail/how-are-vaccines-developed</a:t>
            </a:r>
          </a:p>
        </p:txBody>
      </p:sp>
    </p:spTree>
    <p:extLst>
      <p:ext uri="{BB962C8B-B14F-4D97-AF65-F5344CB8AC3E}">
        <p14:creationId xmlns:p14="http://schemas.microsoft.com/office/powerpoint/2010/main" val="12157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Principy výroby vakcíny</a:t>
            </a:r>
            <a:endParaRPr lang="cs-CZ" dirty="0"/>
          </a:p>
        </p:txBody>
      </p:sp>
      <p:pic>
        <p:nvPicPr>
          <p:cNvPr id="2050" name="Picture 2" descr="Vaccine Ingredients: Antigen, Adjuvant, Preservatives, Stabilizers, Surfactants, Residuals, Diluent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47" y="1295479"/>
            <a:ext cx="725100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2390775" y="2382287"/>
            <a:ext cx="1437976" cy="695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oblený obdélník 10"/>
          <p:cNvSpPr/>
          <p:nvPr/>
        </p:nvSpPr>
        <p:spPr>
          <a:xfrm>
            <a:off x="147635" y="1396613"/>
            <a:ext cx="3062289" cy="1572662"/>
          </a:xfrm>
          <a:prstGeom prst="roundRect">
            <a:avLst>
              <a:gd name="adj" fmla="val 250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4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Konzervanty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- </a:t>
            </a:r>
            <a:r>
              <a:rPr lang="cs-CZ" sz="1400" dirty="0">
                <a:solidFill>
                  <a:schemeClr val="tx1"/>
                </a:solidFill>
              </a:rPr>
              <a:t>ochrana před </a:t>
            </a:r>
            <a:r>
              <a:rPr lang="cs-CZ" sz="1400" dirty="0" smtClean="0">
                <a:solidFill>
                  <a:schemeClr val="tx1"/>
                </a:solidFill>
              </a:rPr>
              <a:t>bakteriální kontaminací </a:t>
            </a:r>
            <a:r>
              <a:rPr lang="cs-CZ" sz="1400" dirty="0">
                <a:solidFill>
                  <a:schemeClr val="tx1"/>
                </a:solidFill>
              </a:rPr>
              <a:t>u </a:t>
            </a:r>
            <a:r>
              <a:rPr lang="cs-CZ" sz="1400" dirty="0" err="1">
                <a:solidFill>
                  <a:schemeClr val="tx1"/>
                </a:solidFill>
              </a:rPr>
              <a:t>vícedávkových</a:t>
            </a:r>
            <a:r>
              <a:rPr lang="cs-CZ" sz="1400" dirty="0">
                <a:solidFill>
                  <a:schemeClr val="tx1"/>
                </a:solidFill>
              </a:rPr>
              <a:t> balení vakcín. </a:t>
            </a:r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Nejčastěji </a:t>
            </a:r>
            <a:r>
              <a:rPr lang="en-US" sz="1400" dirty="0" smtClean="0">
                <a:solidFill>
                  <a:schemeClr val="tx1"/>
                </a:solidFill>
              </a:rPr>
              <a:t>2-phenoxyethanol</a:t>
            </a:r>
            <a:r>
              <a:rPr lang="cs-CZ" sz="1400" dirty="0" smtClean="0">
                <a:solidFill>
                  <a:schemeClr val="tx1"/>
                </a:solidFill>
              </a:rPr>
              <a:t>, </a:t>
            </a:r>
            <a:r>
              <a:rPr lang="cs-CZ" sz="1400" dirty="0">
                <a:solidFill>
                  <a:schemeClr val="tx1"/>
                </a:solidFill>
              </a:rPr>
              <a:t>roky používán ve vakcínách a různých dětských produktech bez průkazu významné toxicity pro lidi. 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cs-CZ" sz="1400" dirty="0"/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2597623" y="3926921"/>
            <a:ext cx="1405178" cy="382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aoblený obdélník 16"/>
          <p:cNvSpPr/>
          <p:nvPr/>
        </p:nvSpPr>
        <p:spPr>
          <a:xfrm>
            <a:off x="135052" y="3629437"/>
            <a:ext cx="2493848" cy="1265238"/>
          </a:xfrm>
          <a:prstGeom prst="roundRect">
            <a:avLst>
              <a:gd name="adj" fmla="val 205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err="1">
                <a:solidFill>
                  <a:schemeClr val="tx1"/>
                </a:solidFill>
              </a:rPr>
              <a:t>Surfa</a:t>
            </a:r>
            <a:r>
              <a:rPr lang="cs-CZ" sz="1400" b="1" dirty="0">
                <a:solidFill>
                  <a:schemeClr val="tx1"/>
                </a:solidFill>
              </a:rPr>
              <a:t>k</a:t>
            </a:r>
            <a:r>
              <a:rPr lang="en-US" sz="1400" b="1" dirty="0">
                <a:solidFill>
                  <a:schemeClr val="tx1"/>
                </a:solidFill>
              </a:rPr>
              <a:t>ant</a:t>
            </a:r>
            <a:r>
              <a:rPr lang="cs-CZ" sz="1400" b="1" dirty="0">
                <a:solidFill>
                  <a:schemeClr val="tx1"/>
                </a:solidFill>
              </a:rPr>
              <a:t>y – </a:t>
            </a:r>
            <a:r>
              <a:rPr lang="cs-CZ" sz="1400" dirty="0">
                <a:solidFill>
                  <a:schemeClr val="tx1"/>
                </a:solidFill>
              </a:rPr>
              <a:t>udržují složky </a:t>
            </a:r>
            <a:r>
              <a:rPr lang="cs-CZ" sz="1400" dirty="0" smtClean="0">
                <a:solidFill>
                  <a:schemeClr val="tx1"/>
                </a:solidFill>
              </a:rPr>
              <a:t>smíchané.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Přímá spojnice se šipkou 17"/>
          <p:cNvCxnSpPr/>
          <p:nvPr/>
        </p:nvCxnSpPr>
        <p:spPr>
          <a:xfrm flipV="1">
            <a:off x="3533044" y="4809359"/>
            <a:ext cx="1078938" cy="837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élník 18"/>
          <p:cNvSpPr/>
          <p:nvPr/>
        </p:nvSpPr>
        <p:spPr>
          <a:xfrm>
            <a:off x="1243815" y="5533857"/>
            <a:ext cx="2584936" cy="1265238"/>
          </a:xfrm>
          <a:prstGeom prst="roundRect">
            <a:avLst>
              <a:gd name="adj" fmla="val 205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chemeClr val="tx1"/>
                </a:solidFill>
              </a:rPr>
              <a:t>Rozpouštědlo – </a:t>
            </a:r>
            <a:r>
              <a:rPr lang="cs-CZ" sz="1400" dirty="0">
                <a:solidFill>
                  <a:schemeClr val="tx1"/>
                </a:solidFill>
              </a:rPr>
              <a:t>tekutiny k dosažení objemu vhodného k aplikaci, většinou sterilní </a:t>
            </a:r>
            <a:r>
              <a:rPr lang="cs-CZ" sz="1400" dirty="0" smtClean="0">
                <a:solidFill>
                  <a:schemeClr val="tx1"/>
                </a:solidFill>
              </a:rPr>
              <a:t>voda.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970783" y="1721380"/>
            <a:ext cx="2742354" cy="660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aoblený obdélník 22"/>
          <p:cNvSpPr/>
          <p:nvPr/>
        </p:nvSpPr>
        <p:spPr>
          <a:xfrm>
            <a:off x="8581858" y="1185038"/>
            <a:ext cx="3356764" cy="1265238"/>
          </a:xfrm>
          <a:prstGeom prst="roundRect">
            <a:avLst>
              <a:gd name="adj" fmla="val 205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chemeClr val="tx1"/>
                </a:solidFill>
              </a:rPr>
              <a:t>Přídavné látky</a:t>
            </a:r>
            <a:r>
              <a:rPr lang="cs-CZ" sz="1400" dirty="0">
                <a:solidFill>
                  <a:schemeClr val="tx1"/>
                </a:solidFill>
              </a:rPr>
              <a:t> – u některých vakcín, stimulují imunitní buňky k větší odpovědí, pak stačí menší dávka vakcíny, většinou různé sloučeniny hliníku v množství menším než v </a:t>
            </a:r>
            <a:r>
              <a:rPr lang="cs-CZ" sz="1400" dirty="0" smtClean="0">
                <a:solidFill>
                  <a:schemeClr val="tx1"/>
                </a:solidFill>
              </a:rPr>
              <a:t>potravě.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5" name="Přímá spojnice se šipkou 24"/>
          <p:cNvCxnSpPr/>
          <p:nvPr/>
        </p:nvCxnSpPr>
        <p:spPr>
          <a:xfrm flipH="1" flipV="1">
            <a:off x="5757267" y="4288719"/>
            <a:ext cx="1343524" cy="1245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ený obdélník 25"/>
          <p:cNvSpPr/>
          <p:nvPr/>
        </p:nvSpPr>
        <p:spPr>
          <a:xfrm>
            <a:off x="6661411" y="5339225"/>
            <a:ext cx="2788392" cy="1265238"/>
          </a:xfrm>
          <a:prstGeom prst="roundRect">
            <a:avLst>
              <a:gd name="adj" fmla="val 205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Residua</a:t>
            </a:r>
            <a:r>
              <a:rPr lang="cs-CZ" sz="1400" b="1" dirty="0">
                <a:solidFill>
                  <a:schemeClr val="tx1"/>
                </a:solidFill>
              </a:rPr>
              <a:t> – </a:t>
            </a:r>
            <a:r>
              <a:rPr lang="cs-CZ" sz="1400" dirty="0">
                <a:solidFill>
                  <a:schemeClr val="tx1"/>
                </a:solidFill>
              </a:rPr>
              <a:t>zbytky z výroby, například stopy vaječné bílkoviny, kvasinek nebo </a:t>
            </a:r>
            <a:r>
              <a:rPr lang="cs-CZ" sz="1400" dirty="0" smtClean="0">
                <a:solidFill>
                  <a:schemeClr val="tx1"/>
                </a:solidFill>
              </a:rPr>
              <a:t>antibiotik.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7" name="Přímá spojnice se šipkou 26"/>
          <p:cNvCxnSpPr/>
          <p:nvPr/>
        </p:nvCxnSpPr>
        <p:spPr>
          <a:xfrm flipH="1" flipV="1">
            <a:off x="6294122" y="3196314"/>
            <a:ext cx="3209924" cy="284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aoblený obdélník 27"/>
          <p:cNvSpPr/>
          <p:nvPr/>
        </p:nvSpPr>
        <p:spPr>
          <a:xfrm>
            <a:off x="9449803" y="2915453"/>
            <a:ext cx="2656394" cy="1265238"/>
          </a:xfrm>
          <a:prstGeom prst="roundRect">
            <a:avLst>
              <a:gd name="adj" fmla="val 205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chemeClr val="tx1"/>
                </a:solidFill>
              </a:rPr>
              <a:t>Stabilizátory – </a:t>
            </a:r>
            <a:r>
              <a:rPr lang="cs-CZ" sz="1400" dirty="0">
                <a:solidFill>
                  <a:schemeClr val="tx1"/>
                </a:solidFill>
              </a:rPr>
              <a:t>stabilizují složky vakcíny, aby nedocházelo ke vzájemným reakcím a k přilnutí k obalu </a:t>
            </a:r>
            <a:r>
              <a:rPr lang="cs-CZ" sz="1400" dirty="0" smtClean="0">
                <a:solidFill>
                  <a:schemeClr val="tx1"/>
                </a:solidFill>
              </a:rPr>
              <a:t>vakcíny.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Etika vývoje vakcín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Buněčné </a:t>
            </a:r>
            <a:r>
              <a:rPr lang="cs-CZ" dirty="0"/>
              <a:t>kultury slouží jako hostitelské prostředí pro viry, které se na nich pomnoží do potřebného množství </a:t>
            </a:r>
            <a:r>
              <a:rPr lang="cs-CZ" dirty="0" smtClean="0"/>
              <a:t>(inaktivované vakcíny, např. </a:t>
            </a:r>
            <a:r>
              <a:rPr lang="cs-CZ" dirty="0" err="1" smtClean="0"/>
              <a:t>Priorix</a:t>
            </a:r>
            <a:r>
              <a:rPr lang="cs-CZ" dirty="0" smtClean="0"/>
              <a:t>).</a:t>
            </a:r>
          </a:p>
          <a:p>
            <a:r>
              <a:rPr lang="cs-CZ" dirty="0"/>
              <a:t>Jsou geneticky stabilní, schopné se reprodukovat a zachovat si vlastnosti původního kmene a to i po více než </a:t>
            </a:r>
            <a:r>
              <a:rPr lang="cs-CZ" dirty="0" smtClean="0"/>
              <a:t>1,5-letém </a:t>
            </a:r>
            <a:r>
              <a:rPr lang="cs-CZ" dirty="0"/>
              <a:t>zamrazení.</a:t>
            </a:r>
          </a:p>
          <a:p>
            <a:r>
              <a:rPr lang="cs-CZ" dirty="0" smtClean="0"/>
              <a:t>Z lidských </a:t>
            </a:r>
            <a:r>
              <a:rPr lang="cs-CZ" dirty="0"/>
              <a:t>buněk se používají dvě </a:t>
            </a:r>
            <a:r>
              <a:rPr lang="cs-CZ" dirty="0" smtClean="0"/>
              <a:t>linie, původní buněčná </a:t>
            </a:r>
            <a:r>
              <a:rPr lang="cs-CZ" dirty="0"/>
              <a:t>linie WI-38 </a:t>
            </a:r>
            <a:r>
              <a:rPr lang="cs-CZ" dirty="0" smtClean="0"/>
              <a:t>(od roku 1961) a </a:t>
            </a:r>
            <a:r>
              <a:rPr lang="cs-CZ" dirty="0"/>
              <a:t>později i </a:t>
            </a:r>
            <a:r>
              <a:rPr lang="cs-CZ" dirty="0" smtClean="0"/>
              <a:t>MRC-5 (od roku 1970), získány </a:t>
            </a:r>
            <a:r>
              <a:rPr lang="cs-CZ" dirty="0"/>
              <a:t>z </a:t>
            </a:r>
            <a:r>
              <a:rPr lang="cs-CZ" dirty="0" smtClean="0"/>
              <a:t>potracených </a:t>
            </a:r>
            <a:r>
              <a:rPr lang="cs-CZ" dirty="0"/>
              <a:t>lidských plodů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Buněčných </a:t>
            </a:r>
            <a:r>
              <a:rPr lang="cs-CZ" dirty="0"/>
              <a:t>linií (i těch lidských) existují </a:t>
            </a:r>
            <a:r>
              <a:rPr lang="cs-CZ" dirty="0" smtClean="0"/>
              <a:t>stovky</a:t>
            </a:r>
            <a:r>
              <a:rPr lang="cs-CZ" dirty="0"/>
              <a:t>, ale jen dvě našly </a:t>
            </a:r>
            <a:r>
              <a:rPr lang="cs-CZ" dirty="0" smtClean="0"/>
              <a:t>své </a:t>
            </a:r>
            <a:r>
              <a:rPr lang="cs-CZ" dirty="0"/>
              <a:t>uplatnění v přípravě </a:t>
            </a:r>
            <a:r>
              <a:rPr lang="cs-CZ" dirty="0" smtClean="0"/>
              <a:t>vakcín – ostatní při vývoji jiných léků.</a:t>
            </a:r>
          </a:p>
        </p:txBody>
      </p:sp>
    </p:spTree>
    <p:extLst>
      <p:ext uri="{BB962C8B-B14F-4D97-AF65-F5344CB8AC3E}">
        <p14:creationId xmlns:p14="http://schemas.microsoft.com/office/powerpoint/2010/main" val="7495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Principy výroby vakcíny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02837" y="6581001"/>
            <a:ext cx="5989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https://www.who.int/news-room/feature-stories/detail/how-are-vaccines-developed</a:t>
            </a:r>
          </a:p>
        </p:txBody>
      </p:sp>
      <p:pic>
        <p:nvPicPr>
          <p:cNvPr id="3074" name="Picture 2" descr="Topic Two CIinical Trials_Static 29 Oc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79" y="1280359"/>
            <a:ext cx="8832915" cy="530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42" y="253414"/>
            <a:ext cx="4348080" cy="652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 flipV="1">
            <a:off x="5962650" y="1904999"/>
            <a:ext cx="3943350" cy="12960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5181600" y="3200999"/>
            <a:ext cx="4724400" cy="147577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9825789" y="287783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Délka fází je stejná, probíhají ale souběžně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3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1595</Words>
  <Application>Microsoft Office PowerPoint</Application>
  <PresentationFormat>Širokoúhlá obrazovka</PresentationFormat>
  <Paragraphs>216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Candara</vt:lpstr>
      <vt:lpstr>Wingdings</vt:lpstr>
      <vt:lpstr>Wingdings 2</vt:lpstr>
      <vt:lpstr>Motiv Office</vt:lpstr>
      <vt:lpstr>Očkování a COVID-19</vt:lpstr>
      <vt:lpstr>Očkování</vt:lpstr>
      <vt:lpstr>Prezentace aplikace PowerPoint</vt:lpstr>
      <vt:lpstr>Celoevropský trend odporu vůči očkování</vt:lpstr>
      <vt:lpstr>Principy výroby vakcíny</vt:lpstr>
      <vt:lpstr>Principy výroby vakcíny</vt:lpstr>
      <vt:lpstr>Etika vývoje vakcín</vt:lpstr>
      <vt:lpstr>Principy výroby vakcíny</vt:lpstr>
      <vt:lpstr>Prezentace aplikace PowerPoint</vt:lpstr>
      <vt:lpstr>Vakcíny proti COVID-19</vt:lpstr>
      <vt:lpstr>Vakcíny v EU, únor 2021</vt:lpstr>
      <vt:lpstr>mRNA vakcíny</vt:lpstr>
      <vt:lpstr>Prezentace aplikace PowerPoint</vt:lpstr>
      <vt:lpstr>Comirnaty (ale i jiné vakcíny proti COVID-19)</vt:lpstr>
      <vt:lpstr>Comirnaty</vt:lpstr>
      <vt:lpstr>Nežádoucí účinky vakcíny Comirnaty</vt:lpstr>
      <vt:lpstr>A proč se vlastně očkovat?</vt:lpstr>
      <vt:lpstr>A proč se vlastně očkovat?</vt:lpstr>
      <vt:lpstr>A proč se vlastně očkovat?</vt:lpstr>
      <vt:lpstr>COVID-19 není jen „další chřipka“</vt:lpstr>
      <vt:lpstr>A proč se očkovat i proti chřipce?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Očkování a COVID-19</dc:title>
  <dc:creator>Mihalčin Matúš</dc:creator>
  <cp:lastModifiedBy>Mihalčin Matúš</cp:lastModifiedBy>
  <cp:revision>44</cp:revision>
  <dcterms:created xsi:type="dcterms:W3CDTF">2021-02-06T22:05:28Z</dcterms:created>
  <dcterms:modified xsi:type="dcterms:W3CDTF">2021-02-18T08:17:54Z</dcterms:modified>
</cp:coreProperties>
</file>