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32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22" r:id="rId13"/>
    <p:sldId id="268" r:id="rId14"/>
    <p:sldId id="269" r:id="rId15"/>
    <p:sldId id="270" r:id="rId16"/>
    <p:sldId id="323" r:id="rId17"/>
    <p:sldId id="324" r:id="rId18"/>
    <p:sldId id="273" r:id="rId19"/>
    <p:sldId id="274" r:id="rId20"/>
    <p:sldId id="293" r:id="rId21"/>
    <p:sldId id="275" r:id="rId22"/>
    <p:sldId id="276" r:id="rId23"/>
    <p:sldId id="277" r:id="rId24"/>
    <p:sldId id="278" r:id="rId25"/>
    <p:sldId id="325" r:id="rId26"/>
    <p:sldId id="326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9667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37A09D-151C-46D6-9914-1ABDADF460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B7628C-3793-4A7D-90D8-CA08DA2BB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4328FF-932C-4F86-9D30-1013604E34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21CA-448A-467B-92F3-E04A07818D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95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00B0FC6-9BDF-48DF-A095-EE35D676BC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dirty="0">
                <a:solidFill>
                  <a:srgbClr val="FFCC00"/>
                </a:solidFill>
              </a:rPr>
              <a:t>Rodinné lékařství II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2ABB0E1-7756-4691-84B5-E778B86DA14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3200" dirty="0">
                <a:solidFill>
                  <a:schemeClr val="bg1"/>
                </a:solidFill>
              </a:rPr>
              <a:t>Magisterské studium </a:t>
            </a:r>
          </a:p>
          <a:p>
            <a:pPr eaLnBrk="1" hangingPunct="1"/>
            <a:r>
              <a:rPr lang="cs-CZ" altLang="cs-CZ" sz="3200" dirty="0">
                <a:solidFill>
                  <a:schemeClr val="bg1"/>
                </a:solidFill>
              </a:rPr>
              <a:t>zdravotních věd</a:t>
            </a:r>
          </a:p>
        </p:txBody>
      </p:sp>
    </p:spTree>
  </p:cSld>
  <p:clrMapOvr>
    <a:masterClrMapping/>
  </p:clrMapOvr>
  <p:transition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E8EF164-E4DD-4712-8021-AA46E26C6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Etický kodex práv pacientů 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2E4BBD7-01A4-4B7E-B4E6-F034DFC230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1. Ohleduplná odborná péče 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2. Znát jméno lékaře, právo na soukromí a styk s rodinou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3. Znát informace  o diagnostice a léčbě své choroby, souhlas, poučení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4. Právo nemocného odmítnout léčbu a být poučen o následcích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5. Respektovat stud 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6. Právo na ochranu všech informací a dat o nemocném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C625214-B83A-4250-84B1-422D549FA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Etický kodex práv pacientů II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C4BEA0E-7C1D-43CF-A8C7-6EF3DFFED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7. Právo na péči ve zdravotnickém zařízení, odpovídající charakteru onemocnění, jinak právo na transfer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8. Právo na zajištění kontinuální péče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9. Právo na informace, pokud má být zvolen nestandardní postup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10. Právo na citlivý přístup všech zdravotníků v závěru života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chemeClr val="bg1"/>
                </a:solidFill>
              </a:rPr>
              <a:t>11. Právo i povinnost nemocného řídit se provozním řádem zdravotnického zařízení, právo znát účet za provedené úkony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D30AF19-5F82-4A3A-9F39-A2CE2119D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Další etické kodexy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55A65AC-7D0C-4193-8DAC-BEEF36E667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1. charta práv hospitalizovaného dítěte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2. charta práv pacientů seniorů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3. charta práv mentálně postižených 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4. charta práv tělesně postižených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Etické kodexy jsou morální práva pozitivně formulovaná pro dobro nemocného, nelze je soudně vymáhat </a:t>
            </a:r>
          </a:p>
        </p:txBody>
      </p:sp>
    </p:spTree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883B6E84-1973-4F20-A8E7-F3F3C64C1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Etické postoje a vlastnosti lékaře a zdravotnického pracovníka - předpoklad etického chování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D841C101-3C8E-4FB5-AEB9-C2417DA4EE2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34860" y="2415684"/>
            <a:ext cx="4038600" cy="4525963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trpělivost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obětavost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vlídnost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sociální cítění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nezištnost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velkorysost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taktnost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ohleduplnost</a:t>
            </a:r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33F91182-EF5E-4AA6-9614-839DA49E7DE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418542" y="2415684"/>
            <a:ext cx="4038600" cy="4525963"/>
          </a:xfrm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diskrétnost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poctivost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spolehlivost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ochota 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kolegialita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stavovská čest</a:t>
            </a:r>
          </a:p>
          <a:p>
            <a:pPr eaLnBrk="1" hangingPunct="1"/>
            <a:r>
              <a:rPr lang="cs-CZ" altLang="cs-CZ" b="1" dirty="0">
                <a:solidFill>
                  <a:srgbClr val="0000DC"/>
                </a:solidFill>
              </a:rPr>
              <a:t>osobní bezúhonnost</a:t>
            </a:r>
          </a:p>
        </p:txBody>
      </p:sp>
    </p:spTree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ABB94C-2739-4B5F-91D8-DEC50B86E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Etická problematika eutanázie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7C0BB22-54DC-41B0-B156-2353339B8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dva významy – 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dobrá, snadná, krásná smrt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usmrcení ze soucitu, útrpnosti a milosrdenství</a:t>
            </a:r>
          </a:p>
          <a:p>
            <a:pPr algn="ctr"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FFCC00"/>
                </a:solidFill>
              </a:rPr>
              <a:t> </a:t>
            </a:r>
            <a:r>
              <a:rPr lang="cs-CZ" altLang="cs-CZ" dirty="0">
                <a:solidFill>
                  <a:srgbClr val="0000DC"/>
                </a:solidFill>
              </a:rPr>
              <a:t>Má člověk právo na to, aby jej druhý člověk z milosrdenství usmrtil?</a:t>
            </a:r>
          </a:p>
          <a:p>
            <a:pPr algn="ctr"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chemeClr val="bg1"/>
                </a:solidFill>
              </a:rPr>
              <a:t>Potřebuje jiného člověka – lékaře.</a:t>
            </a:r>
          </a:p>
        </p:txBody>
      </p:sp>
    </p:spTree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5674BAF-3595-4EF1-ABCF-BDA3229BF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49"/>
            <a:ext cx="8229600" cy="79011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Vývoj pohledu na eutanázii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73438A5-223F-472F-BD6A-71790E0DAD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32923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dříve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aktivní eutanázie – přeplněná stříkačka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pasivní eutanázie – odkloněná stříkačka</a:t>
            </a:r>
          </a:p>
          <a:p>
            <a:pPr eaLnBrk="1" hangingPunct="1">
              <a:buClr>
                <a:schemeClr val="bg1"/>
              </a:buClr>
            </a:pPr>
            <a:r>
              <a:rPr lang="cs-CZ" altLang="cs-CZ" dirty="0">
                <a:solidFill>
                  <a:srgbClr val="0000DC"/>
                </a:solidFill>
              </a:rPr>
              <a:t>nyní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non </a:t>
            </a:r>
            <a:r>
              <a:rPr lang="cs-CZ" altLang="cs-CZ" dirty="0" err="1">
                <a:solidFill>
                  <a:srgbClr val="0000DC"/>
                </a:solidFill>
              </a:rPr>
              <a:t>voluntary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eutanasia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>
                <a:solidFill>
                  <a:schemeClr val="bg1"/>
                </a:solidFill>
              </a:rPr>
              <a:t>– pacient v bezvědomí – kdy odpojit přístroje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 err="1">
                <a:solidFill>
                  <a:srgbClr val="0000DC"/>
                </a:solidFill>
              </a:rPr>
              <a:t>voluntary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eutanasia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>
                <a:solidFill>
                  <a:schemeClr val="bg1"/>
                </a:solidFill>
              </a:rPr>
              <a:t>– pacient projevuje svou vůli zemřít – může být ovlivněn bolestí – nutná kvalitní paliativní péče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FFCC00"/>
                </a:solidFill>
              </a:rPr>
              <a:t>asistovaná sebevražda</a:t>
            </a:r>
            <a:r>
              <a:rPr lang="cs-CZ" altLang="cs-CZ" dirty="0">
                <a:solidFill>
                  <a:schemeClr val="bg1"/>
                </a:solidFill>
              </a:rPr>
              <a:t> – lékař opatří smrtící lék, nemocný jej užije sám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B034CC1-88E8-4AE5-969B-6C831EC130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Po ukončení kauzální léčby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A659334-A925-4B1A-B4D0-4E0C6AAE1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060576"/>
            <a:ext cx="8229600" cy="4525963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NTBR – not to </a:t>
            </a:r>
            <a:r>
              <a:rPr lang="cs-CZ" altLang="cs-CZ" dirty="0" err="1">
                <a:solidFill>
                  <a:srgbClr val="0000DC"/>
                </a:solidFill>
              </a:rPr>
              <a:t>be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reanimated</a:t>
            </a:r>
            <a:endParaRPr lang="cs-CZ" altLang="cs-CZ" dirty="0">
              <a:solidFill>
                <a:srgbClr val="0000DC"/>
              </a:solidFill>
            </a:endParaRP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DNR – do not </a:t>
            </a:r>
            <a:r>
              <a:rPr lang="cs-CZ" altLang="cs-CZ" dirty="0" err="1">
                <a:solidFill>
                  <a:srgbClr val="0000DC"/>
                </a:solidFill>
              </a:rPr>
              <a:t>resuscitate</a:t>
            </a:r>
            <a:endParaRPr lang="cs-CZ" altLang="cs-CZ" dirty="0">
              <a:solidFill>
                <a:srgbClr val="0000DC"/>
              </a:solidFill>
            </a:endParaRP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CMO – </a:t>
            </a:r>
            <a:r>
              <a:rPr lang="cs-CZ" altLang="cs-CZ" dirty="0" err="1">
                <a:solidFill>
                  <a:srgbClr val="0000DC"/>
                </a:solidFill>
              </a:rPr>
              <a:t>comfort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measures</a:t>
            </a:r>
            <a:r>
              <a:rPr lang="cs-CZ" altLang="cs-CZ" dirty="0">
                <a:solidFill>
                  <a:srgbClr val="0000DC"/>
                </a:solidFill>
              </a:rPr>
              <a:t> </a:t>
            </a:r>
            <a:r>
              <a:rPr lang="cs-CZ" altLang="cs-CZ" dirty="0" err="1">
                <a:solidFill>
                  <a:srgbClr val="0000DC"/>
                </a:solidFill>
              </a:rPr>
              <a:t>only</a:t>
            </a:r>
            <a:endParaRPr lang="cs-CZ" altLang="cs-CZ" dirty="0">
              <a:solidFill>
                <a:srgbClr val="0000DC"/>
              </a:solidFill>
            </a:endParaRPr>
          </a:p>
          <a:p>
            <a:pPr eaLnBrk="1" hangingPunct="1">
              <a:buClr>
                <a:schemeClr val="bg1"/>
              </a:buClr>
            </a:pPr>
            <a:r>
              <a:rPr lang="cs-CZ" altLang="cs-CZ" dirty="0">
                <a:solidFill>
                  <a:srgbClr val="0000DC"/>
                </a:solidFill>
              </a:rPr>
              <a:t>uvedeno v dokumentaci nemocného, je to rozhodnutí celého týmu i po konzultaci s nemocným a jeho rodinou</a:t>
            </a:r>
          </a:p>
        </p:txBody>
      </p:sp>
    </p:spTree>
  </p:cSld>
  <p:clrMapOvr>
    <a:masterClrMapping/>
  </p:clrMapOvr>
  <p:transition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FC30E30-2EF7-44A0-A4A2-52B5A53B8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Situace v ostatních zemích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6CD9EE7-B292-405C-867C-8A0ACD3CE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pouze v Holandsku uzákoněno, ročně 5000-8000 lidí, další země projednávají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kritéria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nevyléčitelně nemocný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špatná prognóza nemoci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neztišitelné bolesti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opakovaná žádost nemocného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lékař provádějící eutanázii musí dát případ k posouzení dalšímu specialistovi</a:t>
            </a:r>
          </a:p>
        </p:txBody>
      </p:sp>
    </p:spTree>
  </p:cSld>
  <p:clrMapOvr>
    <a:masterClrMapping/>
  </p:clrMapOvr>
  <p:transition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64D8907-293A-4A5E-823C-A9251F788F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Situace v ČR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8D59004-DF5E-4016-8AD0-611B7038E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060576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eutanázie je diskutovaná v odborných kruzích, je zvažován podíl kvalitní paliativní péče na frekvenci žádostí nemocných o ukončení života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diskuze laické veřejnosti emotivní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převažuje obava ze zneužití </a:t>
            </a:r>
          </a:p>
        </p:txBody>
      </p:sp>
    </p:spTree>
  </p:cSld>
  <p:clrMapOvr>
    <a:masterClrMapping/>
  </p:clrMapOvr>
  <p:transition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BB067C8-0F74-497C-8774-C71B91E89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Eutanázie a praktický lékař I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2F4ED0A-6BAE-4885-994A-E3AFD48C7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pečuje o těžce a nevyléčitelně nemocné 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často se do péče praktického lékaře vrací nemocní v terminálním stadiu ze specializovaných pracovišť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péče o nevyléčitelně nemocné klade velké nároky na  odborný přístup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současně je v kontaktu s nemocným a jeho rodinou nezbytný hluboce lidský přístup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chemeClr val="bg1"/>
                </a:solidFill>
              </a:rPr>
              <a:t>nevyléčitelně nemocný má právo se rozhodnout, že chce být ošetřován doma</a:t>
            </a:r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C0C7E90-E14A-4BA6-9EF5-1F4E3F670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Etické problémy v primární péči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55E28A6-E6C9-4B0F-AF85-0C409050C3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11450" y="1989138"/>
            <a:ext cx="8229600" cy="4525962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dirty="0">
                <a:solidFill>
                  <a:srgbClr val="0000DC"/>
                </a:solidFill>
              </a:rPr>
              <a:t>Hippokratova přísaha </a:t>
            </a:r>
            <a:r>
              <a:rPr lang="cs-CZ" altLang="cs-CZ" dirty="0">
                <a:solidFill>
                  <a:schemeClr val="bg1"/>
                </a:solidFill>
              </a:rPr>
              <a:t>– 5. stol. př. n . l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konat jen dobro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nepodat jedu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chovat se nezištně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neustále se vzdělávat</a:t>
            </a:r>
          </a:p>
        </p:txBody>
      </p:sp>
    </p:spTree>
  </p:cSld>
  <p:clrMapOvr>
    <a:masterClrMapping/>
  </p:clrMapOvr>
  <p:transition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0BA189EC-96EB-4C7E-BC8B-C955DD3D7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Eutanázie a praktický lékař II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CDD6E37-2F73-4CC6-9DDC-5D8E1E684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89138"/>
            <a:ext cx="8229600" cy="4525962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 péči o nevyléčitelně nemocné nutno využít všechny možnosti paliativní péče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největší rezervy jsou v léčbě bolesti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obava z použití </a:t>
            </a:r>
            <a:r>
              <a:rPr lang="cs-CZ" altLang="cs-CZ" dirty="0" err="1">
                <a:solidFill>
                  <a:srgbClr val="0000DC"/>
                </a:solidFill>
              </a:rPr>
              <a:t>opioidů</a:t>
            </a:r>
            <a:endParaRPr lang="cs-CZ" altLang="cs-CZ" dirty="0">
              <a:solidFill>
                <a:srgbClr val="0000DC"/>
              </a:solidFill>
            </a:endParaRP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poučení rodiny  - při zhoršení nevolat RZP, volat PL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využívání služeb mobilních hospiců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35EAC27-EA24-4477-80AC-6CF2AD02E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Etická problematika AIDS I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39F193C-8DA1-40EC-92AE-008D9D5509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060576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charakteristika nemocných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abnormální způsoby chování, sexuální promiskuita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narkomanie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kombinace obojího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přenos z matky na plod</a:t>
            </a:r>
          </a:p>
        </p:txBody>
      </p:sp>
    </p:spTree>
  </p:cSld>
  <p:clrMapOvr>
    <a:masterClrMapping/>
  </p:clrMapOvr>
  <p:transition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023AE6A-168F-4218-A5D0-368E16502C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Etická problematika AIDS II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9BFE9E-2766-41A8-94FC-FFD4D8C85D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po zjištění infekce prochází nemocný obtížným obdobím: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život ve strachu a úzkosti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tělesné a psychické strádání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strach z choroby, z bolesti,  ze smrti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obavy o blízké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obavy o zaměstnání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strach z izolace, ze samoty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chemeClr val="bg1"/>
                </a:solidFill>
              </a:rPr>
              <a:t>často pocity viny z předčasné, zbytečné smrti</a:t>
            </a:r>
          </a:p>
        </p:txBody>
      </p:sp>
    </p:spTree>
  </p:cSld>
  <p:clrMapOvr>
    <a:masterClrMapping/>
  </p:clrMapOvr>
  <p:transition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D983EDE-020F-48E5-9B8A-ACA794E367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Etická problematika AIDS III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DD7E0DB-0F5D-49A4-ACBF-7B35D87CA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891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pravidla pro přístup k HIV pozitivním (vyhláška MZCR 1992)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povinnost léčit (povinnost personálu se chránit)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zachování důvěrnosti – problém sdělení blízkým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sdělení pravdy – dilema chtění být informován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klinický výzkum – placebo?</a:t>
            </a:r>
          </a:p>
        </p:txBody>
      </p:sp>
    </p:spTree>
  </p:cSld>
  <p:clrMapOvr>
    <a:masterClrMapping/>
  </p:clrMapOvr>
  <p:transition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498FA38-3B66-493A-B597-B97CBC127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Etická problematika AIDS IV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81132A1-C45E-4C71-98B8-593E04071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676" y="1688084"/>
            <a:ext cx="8229600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depistáž protilátek HIV – povinná jen u dárců krve a spermatu 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 err="1">
                <a:solidFill>
                  <a:srgbClr val="0000DC"/>
                </a:solidFill>
              </a:rPr>
              <a:t>triage</a:t>
            </a:r>
            <a:r>
              <a:rPr lang="cs-CZ" altLang="cs-CZ" dirty="0">
                <a:solidFill>
                  <a:srgbClr val="0000DC"/>
                </a:solidFill>
              </a:rPr>
              <a:t> – třídění nemocných při nízké dostupnosti léků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povinnosti HIV pozitivních – § o zabránění šíření infekčních chorob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edukace – školy, rodiny (kondomy a stříkačky jsou již východiska z nouze) 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vztah k umírajícím – odpor okolí vytržení ze společnosti, pocit viny, strach ze smrti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podpora hospicového hnutí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E169CDB-931D-4C58-8677-9D1FA5006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Shrnutí základních pravidel lékařské etiky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69B5404-A5A5-476D-8B71-D120B7E7C3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933576"/>
            <a:ext cx="8229600" cy="4924425"/>
          </a:xfrm>
        </p:spPr>
        <p:txBody>
          <a:bodyPr/>
          <a:lstStyle/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1. autonomie - nezávislost  ( dodržování lidských práv, respektování svobody, důstojnosti)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2.  non  </a:t>
            </a:r>
            <a:r>
              <a:rPr lang="cs-CZ" altLang="cs-CZ" dirty="0" err="1">
                <a:solidFill>
                  <a:srgbClr val="0000DC"/>
                </a:solidFill>
              </a:rPr>
              <a:t>maleficience</a:t>
            </a:r>
            <a:r>
              <a:rPr lang="cs-CZ" altLang="cs-CZ" dirty="0">
                <a:solidFill>
                  <a:srgbClr val="0000DC"/>
                </a:solidFill>
              </a:rPr>
              <a:t>   (nepoškozování  včetně ochrany dat a informací)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3.  </a:t>
            </a:r>
            <a:r>
              <a:rPr lang="cs-CZ" altLang="cs-CZ" dirty="0" err="1">
                <a:solidFill>
                  <a:srgbClr val="0000DC"/>
                </a:solidFill>
              </a:rPr>
              <a:t>beneficience</a:t>
            </a:r>
            <a:r>
              <a:rPr lang="cs-CZ" altLang="cs-CZ" dirty="0">
                <a:solidFill>
                  <a:srgbClr val="0000DC"/>
                </a:solidFill>
              </a:rPr>
              <a:t>  (směřování k dobru)</a:t>
            </a:r>
          </a:p>
          <a:p>
            <a:pPr marL="609600" indent="-609600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4. justice  (spravedlnost)</a:t>
            </a:r>
          </a:p>
        </p:txBody>
      </p:sp>
    </p:spTree>
  </p:cSld>
  <p:clrMapOvr>
    <a:masterClrMapping/>
  </p:clrMapOvr>
  <p:transition>
    <p:circl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303F3A9-AD8D-4E42-86EE-DCB1EA3DF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 mezi zdravotnickým pracovníkem a nemocným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B778055-9B47-4EF6-99BA-9148FC91D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9786" y="2180274"/>
            <a:ext cx="10753200" cy="4139998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zcela specifická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může ovlivnit spolupráci nemocného na léčbě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působí terapeuticky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nemocný potřebuje pocit porozumění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mluvit s nemocným neznamená plýtvat časem</a:t>
            </a:r>
          </a:p>
        </p:txBody>
      </p:sp>
    </p:spTree>
  </p:cSld>
  <p:clrMapOvr>
    <a:masterClrMapping/>
  </p:clrMapOvr>
  <p:transition>
    <p:circl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7D793AB8-0DC9-4DE4-A84D-894EB49BC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5A06280-64D7-4EE8-81E2-3A948D3A45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schopnosti komunikace je třeba se učit a zdokonalovat ji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komunikací se pokoušíme vidět věci jeho očima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úcta k názoru nemocného podporuje vznik jeho důvěry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86% stížností na péči je založeno na chybách v komunikaci</a:t>
            </a:r>
          </a:p>
        </p:txBody>
      </p:sp>
    </p:spTree>
  </p:cSld>
  <p:clrMapOvr>
    <a:masterClrMapping/>
  </p:clrMapOvr>
  <p:transition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E956C18-920A-4C3D-9F8A-9AECFDE34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Zásady správné komunikace s nemocnými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CA8B163-4D50-4798-919E-43E7C8059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nikoli paternalistický přístup – nemocný není pasivním objektem našeho konání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rovnocenný partnerský vztah, vzájemná důvěra a úcta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schopnost zdravotníka vcítit se do problémů nemocného – empatie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individuální přístup, volba vhodného typu ko</a:t>
            </a:r>
            <a:r>
              <a:rPr lang="cs-CZ" altLang="cs-CZ" dirty="0">
                <a:solidFill>
                  <a:schemeClr val="bg1"/>
                </a:solidFill>
              </a:rPr>
              <a:t>munikace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3829A7F-DBE9-4982-8A90-1AB91FCEA5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25414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Základní pravidla pro komunikaci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E1EF8E8-8258-4555-9818-1813B043F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5421" y="975451"/>
            <a:ext cx="10715348" cy="5400675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1. jednat jako s rovnocenným partnerem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2. oslovení dle přání nemocného, většinou „paní/pane“, nikoliv „dědy/babi“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3. zpočátku nechat nemocného vypovědět svoje problémy, později řízený rozhovor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4. nepřerušovat nemocného, udržovat oční kontakt, oči ve stejné úrovni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5. sledovat nonverbální projevy, ale i nemocný sleduje nonverbální projevy zdravotníka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C0D8C0B-CADB-45E7-8CD7-6C146D626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Kodex práv pacientů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121D5C6-8B02-4125-BFC0-AAAEAAEE6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2133601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první kodex sestavil lékárník David Anderson ve Virginii 1971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nyní existují kodexy ve všech zemích, nutno sladit se systémem zákonů dané země, aby mohly být pro zdravotníky závazné</a:t>
            </a:r>
          </a:p>
        </p:txBody>
      </p:sp>
    </p:spTree>
  </p:cSld>
  <p:clrMapOvr>
    <a:masterClrMapping/>
  </p:clrMapOvr>
  <p:transition>
    <p:circl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A83142B-46E5-48E9-BD54-E4F9B179A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Základní pravidla pro komunikaci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5C92740-8787-4EA1-BB75-D9D3C2925B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6. doplňující otázky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7. klidné prostředí, věnovat se jen nemocnému, nezapisovat, nekontrolovat nálezy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8. uspořádání stolu – nemocný sedí do „L“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9. zachovat intimitu, </a:t>
            </a:r>
            <a:r>
              <a:rPr lang="cs-CZ" altLang="cs-CZ" dirty="0" err="1">
                <a:solidFill>
                  <a:srgbClr val="0000DC"/>
                </a:solidFill>
              </a:rPr>
              <a:t>respoktovat</a:t>
            </a:r>
            <a:r>
              <a:rPr lang="cs-CZ" altLang="cs-CZ" dirty="0">
                <a:solidFill>
                  <a:srgbClr val="0000DC"/>
                </a:solidFill>
              </a:rPr>
              <a:t> stud, dávat jasné pokyny nemocnému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10. prodiskutovat hypotézy, nastínit plán vyšetření a dalšího postupu, zeptat se na názor nemocného </a:t>
            </a:r>
          </a:p>
        </p:txBody>
      </p:sp>
    </p:spTree>
  </p:cSld>
  <p:clrMapOvr>
    <a:masterClrMapping/>
  </p:clrMapOvr>
  <p:transition>
    <p:circl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E75865F-4C9D-43F9-8B02-8FF73C4F0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Základní pravidla pro komunikaci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CECCB6B-4193-4845-9472-27662D9B4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11. nechat nemocného zopakovat léčebná opatření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12. umožnit nemocnému ventilovat negativní pocity a obavy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13. ukončení rozhovoru – stručné shrnutí, domluva další návštěvy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nepoužívat cizích slov a slangových výrazů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klidné jednání, upravený zevnějšek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</p:spTree>
  </p:cSld>
  <p:clrMapOvr>
    <a:masterClrMapping/>
  </p:clrMapOvr>
  <p:transition>
    <p:circl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F6514EE-1BED-4AF1-9BF8-3A00028DA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Úskalí komunikace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984CD27-1B04-4ACA-95D4-F1063D779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hněv, negativizmus a agresivita mohou být výrazem zoufalství, nikoli nevychovanost nebo nevděčnost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syndrom „vyhoření“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komunikace s dětmi – dítě není nedokonalý dospělý, nutno volit metody přiměřené věku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limitace medicíny vedou ke skepsi zdravotníků – nepřenášet na nemocné!!</a:t>
            </a:r>
          </a:p>
        </p:txBody>
      </p:sp>
    </p:spTree>
  </p:cSld>
  <p:clrMapOvr>
    <a:masterClrMapping/>
  </p:clrMapOvr>
  <p:transition>
    <p:circl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1BAD17C-60EF-4396-939D-A61BEBB282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 s handicapovanými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05B2DDF-8879-4392-AAC7-FF48A6478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18446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při nerespektování handicapu riziko neporozumění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handicapovaní přijímají informace jinými cestami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je nutno se přizpůsobit jejich možnostem komunikace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při necitlivém přístupu riziko non </a:t>
            </a:r>
            <a:r>
              <a:rPr lang="cs-CZ" altLang="cs-CZ" dirty="0" err="1">
                <a:solidFill>
                  <a:srgbClr val="0000DC"/>
                </a:solidFill>
              </a:rPr>
              <a:t>compliance</a:t>
            </a:r>
            <a:endParaRPr lang="cs-CZ" altLang="cs-CZ" dirty="0">
              <a:solidFill>
                <a:srgbClr val="0000D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vyšší riziko </a:t>
            </a:r>
            <a:r>
              <a:rPr lang="cs-CZ" altLang="cs-CZ" dirty="0" err="1">
                <a:solidFill>
                  <a:srgbClr val="0000DC"/>
                </a:solidFill>
              </a:rPr>
              <a:t>iatropatogenizace</a:t>
            </a:r>
            <a:endParaRPr lang="cs-CZ" altLang="cs-CZ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0A42E6D-657B-4A31-A103-B31EA349F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 s mentálně postiženými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2BF80CD-BC91-4F14-AE1B-729478473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nejednat s nemocným jako s dítětem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hovořit s ním, i když je přítomen    průvodce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být tolerantní a trpělivý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přizpůsobit se stupni mentálnímu postižení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podle potřeby často opakovat otázky a doporučení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projevovat úctu a respekt</a:t>
            </a:r>
          </a:p>
        </p:txBody>
      </p:sp>
    </p:spTree>
  </p:cSld>
  <p:clrMapOvr>
    <a:masterClrMapping/>
  </p:clrMapOvr>
  <p:transition>
    <p:circl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8538357-750A-4392-9265-7E9BA8B8C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 s tělesně postiženými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FD1B733-8817-49E6-8867-EB5BC8CC9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vytvořit bezbariérové prostředí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nevytýkat to, co nemůže ovlivnit, vzhledem ke svému postižení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nestát nad nemocným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věnovat nemocnému více času a pozorně jej vnímat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předpokládat, že nemocný je inteligentní </a:t>
            </a:r>
          </a:p>
        </p:txBody>
      </p:sp>
    </p:spTree>
  </p:cSld>
  <p:clrMapOvr>
    <a:masterClrMapping/>
  </p:clrMapOvr>
  <p:transition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215B642-83C0-4EDD-B0AD-731DC1EA6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 se sluchově postiženými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D1BED8B-6326-41DA-8997-7B77BF850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46989" y="1749441"/>
            <a:ext cx="8229600" cy="4525962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zřetelně vyslovovat a umožnit odezírání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mluvit pomalu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používat jednoduché věty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mít osvětlený obličej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neprojevovat netrpělivost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povzbudit nemocného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využít podle potřeby tlumočníka do znakové řeči</a:t>
            </a:r>
          </a:p>
        </p:txBody>
      </p:sp>
    </p:spTree>
  </p:cSld>
  <p:clrMapOvr>
    <a:masterClrMapping/>
  </p:clrMapOvr>
  <p:transition>
    <p:circl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CA28201-2D82-4F8C-91FA-EBA0CEC63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Komunikace se zrakově postiženými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E6013AE-8F4C-4DA1-9158-9D8B2A550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dirty="0">
                <a:solidFill>
                  <a:srgbClr val="0000DC"/>
                </a:solidFill>
              </a:rPr>
              <a:t>představit se a uvést své služební zařazení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využívat slovních informací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předpokládat, že nevidomí jsou zcela normální lidé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jednat vždy s nevidomými, i když mají s sebou průvodce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upravit ordinaci podle zásad prevence úrazů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nepohybovat se tiše po místnosti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informovat předem o bolestivých zákrocích</a:t>
            </a:r>
          </a:p>
          <a:p>
            <a:pPr eaLnBrk="1" hangingPunct="1">
              <a:lnSpc>
                <a:spcPct val="10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 vyvarovat se projevů soucitu</a:t>
            </a:r>
          </a:p>
        </p:txBody>
      </p:sp>
    </p:spTree>
  </p:cSld>
  <p:clrMapOvr>
    <a:masterClrMapping/>
  </p:clrMapOvr>
  <p:transition>
    <p:circl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24F0E44-A944-4B2A-9667-50E4340DB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Děkuji za pozornost</a:t>
            </a:r>
          </a:p>
        </p:txBody>
      </p:sp>
      <p:pic>
        <p:nvPicPr>
          <p:cNvPr id="39939" name="Picture 6" descr="DSCF0046">
            <a:extLst>
              <a:ext uri="{FF2B5EF4-FFF2-40B4-BE49-F238E27FC236}">
                <a16:creationId xmlns:a16="http://schemas.microsoft.com/office/drawing/2014/main" id="{9BD81673-5C27-40B3-8640-3DA296C37B90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40013" y="1377951"/>
            <a:ext cx="6769100" cy="5076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24BA7B6-1169-486A-9EFB-84FC42A58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Etika</a:t>
            </a:r>
            <a:r>
              <a:rPr lang="cs-CZ" altLang="cs-CZ" dirty="0">
                <a:solidFill>
                  <a:srgbClr val="FFCC00"/>
                </a:solidFill>
              </a:rPr>
              <a:t> </a:t>
            </a:r>
            <a:r>
              <a:rPr lang="cs-CZ" altLang="cs-CZ" dirty="0">
                <a:solidFill>
                  <a:srgbClr val="0000DC"/>
                </a:solidFill>
              </a:rPr>
              <a:t>u nás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FE9C41D-95C3-475B-9787-2E08533E3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2082620"/>
            <a:ext cx="10753200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před 1989 – odkaz na vrozenou mravnost a svědomí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1991 – ustanovena lékařská etika jako vědní obor, ustanoveny etické komice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1992 – Centrální etická komise vydala Etický kodex práv pacientů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1993 – Charta práv postižených dětí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0000DC"/>
                </a:solidFill>
              </a:rPr>
              <a:t>1993 – Etické kodexy mentálně a tělesně postižených 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166E6C-BF6B-4A31-A002-C49034490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Aktuální situace u nás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FC389CA-62F2-4A6F-BD7F-744D58E264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rozvolnění systému zdravotnictví i do komerčních aktivit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aktivity nestátních zařízení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nadstandardní péče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výuka komunikačních dovedností jako podkladu etické chování zdravotníků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etika – samostatný  obor na LF</a:t>
            </a:r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7A9A5A6-6CAA-45F1-A579-6E6759DDB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4905" y="942255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Hlavní okruhy etických problémů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A763CCC-B377-4E7A-A300-E8763F43C1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1. Scientistické zaměření medicíny 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2. Etické problémy při ošetřování chronicky nemocných , starých a handicapovaných  občanů, onkologicky nemocných a nemocných v terminálním stadiu</a:t>
            </a:r>
          </a:p>
          <a:p>
            <a:pPr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3. Etické problémy při sdělování pravdy a závažných skutečností</a:t>
            </a:r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12D3539-DB37-4F07-B2FC-D205E6FDB0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Scientistické zaměření medicíny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D7107A1-57E4-4DDD-BE6B-E0225AAE4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vede k tendenci přeceňovat roli přístrojových vyšetření a laboratorních metod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není věnován dostatek času pohovoru s nemocným – „sdělená bolest je poloviční bolest“ (zdánlivý nepoměr přínosu informace)</a:t>
            </a:r>
          </a:p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mizí lidský rozměr a celostní pohled</a:t>
            </a:r>
          </a:p>
          <a:p>
            <a:pPr eaLnBrk="1" hangingPunct="1"/>
            <a:endParaRPr lang="cs-CZ" alt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C710A1C-E6CC-4834-88E4-6C47CED8BB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Péče o chronicky a nevyléčitelně nemocné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1212ED7-B454-4239-A0DE-D77D4CBD8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nutný individuální přístup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choroba je vždy léčitelná, i když je nevyléčitelná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nebrat nemocnému naději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celý pečující tým by se měl vzájemně informovat, zda a v jakém rozsahu je nemocný o své chorobě informován</a:t>
            </a:r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BCCF9DA-A6DD-4F0C-BA19-B3BA36677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DC"/>
                </a:solidFill>
              </a:rPr>
              <a:t>Problémy při sdělování pravdy a závažných skutečností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0AF86C1-DBF5-48F5-930F-C850EF82A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9864" y="2132860"/>
            <a:ext cx="9630792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" NON NOCERE !  Neuškoď !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povinnost lékaře sdělit pravdu nemocnému o jeho    onemocnění, ale neuškodit mu tím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nemocný má právo na pravdu, ale má také právo rozhodnout o tom, zda chce být informován a kdo z jeho okolí má být informován</a:t>
            </a:r>
          </a:p>
          <a:p>
            <a:pPr eaLnBrk="1" hangingPunct="1">
              <a:lnSpc>
                <a:spcPct val="90000"/>
              </a:lnSpc>
              <a:buClr>
                <a:srgbClr val="66FF33"/>
              </a:buClr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DC"/>
                </a:solidFill>
              </a:rPr>
              <a:t>povinnost mlčenlivosti zdravotníků o skutečnostech, které se při ošetřování nemocného dozvěděli</a:t>
            </a:r>
          </a:p>
        </p:txBody>
      </p:sp>
    </p:spTree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427</TotalTime>
  <Words>1583</Words>
  <Application>Microsoft Office PowerPoint</Application>
  <PresentationFormat>Širokoúhlá obrazovka</PresentationFormat>
  <Paragraphs>231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Tahoma</vt:lpstr>
      <vt:lpstr>Wingdings</vt:lpstr>
      <vt:lpstr>Prezentace_MU_CZ</vt:lpstr>
      <vt:lpstr>Rodinné lékařství II</vt:lpstr>
      <vt:lpstr>Etické problémy v primární péči</vt:lpstr>
      <vt:lpstr>Kodex práv pacientů</vt:lpstr>
      <vt:lpstr>Etika u nás</vt:lpstr>
      <vt:lpstr>Aktuální situace u nás</vt:lpstr>
      <vt:lpstr>Hlavní okruhy etických problémů</vt:lpstr>
      <vt:lpstr>Scientistické zaměření medicíny</vt:lpstr>
      <vt:lpstr>Péče o chronicky a nevyléčitelně nemocné</vt:lpstr>
      <vt:lpstr>Problémy při sdělování pravdy a závažných skutečností</vt:lpstr>
      <vt:lpstr>Etický kodex práv pacientů I</vt:lpstr>
      <vt:lpstr>Etický kodex práv pacientů II</vt:lpstr>
      <vt:lpstr>Další etické kodexy</vt:lpstr>
      <vt:lpstr>Etické postoje a vlastnosti lékaře a zdravotnického pracovníka - předpoklad etického chování</vt:lpstr>
      <vt:lpstr>Etická problematika eutanázie</vt:lpstr>
      <vt:lpstr>Vývoj pohledu na eutanázii</vt:lpstr>
      <vt:lpstr>Po ukončení kauzální léčby</vt:lpstr>
      <vt:lpstr>Situace v ostatních zemích</vt:lpstr>
      <vt:lpstr>Situace v ČR</vt:lpstr>
      <vt:lpstr>Eutanázie a praktický lékař I</vt:lpstr>
      <vt:lpstr>Eutanázie a praktický lékař II</vt:lpstr>
      <vt:lpstr>Etická problematika AIDS I</vt:lpstr>
      <vt:lpstr>Etická problematika AIDS II</vt:lpstr>
      <vt:lpstr>Etická problematika AIDS III</vt:lpstr>
      <vt:lpstr>Etická problematika AIDS IV</vt:lpstr>
      <vt:lpstr>Shrnutí základních pravidel lékařské etiky</vt:lpstr>
      <vt:lpstr>Komunikace mezi zdravotnickým pracovníkem a nemocným</vt:lpstr>
      <vt:lpstr>Komunikace</vt:lpstr>
      <vt:lpstr>Zásady správné komunikace s nemocnými</vt:lpstr>
      <vt:lpstr>Základní pravidla pro komunikaci</vt:lpstr>
      <vt:lpstr>Základní pravidla pro komunikaci</vt:lpstr>
      <vt:lpstr>Základní pravidla pro komunikaci</vt:lpstr>
      <vt:lpstr>Úskalí komunikace</vt:lpstr>
      <vt:lpstr>Komunikace s handicapovanými</vt:lpstr>
      <vt:lpstr>Komunikace s mentálně postiženými</vt:lpstr>
      <vt:lpstr>Komunikace s tělesně postiženými</vt:lpstr>
      <vt:lpstr>Komunikace se sluchově postiženými</vt:lpstr>
      <vt:lpstr>Komunikace se zrakově postiženými</vt:lpstr>
      <vt:lpstr>Děkuji za pozornost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35</cp:revision>
  <cp:lastPrinted>1601-01-01T00:00:00Z</cp:lastPrinted>
  <dcterms:created xsi:type="dcterms:W3CDTF">2021-04-27T07:29:37Z</dcterms:created>
  <dcterms:modified xsi:type="dcterms:W3CDTF">2022-02-12T19:47:57Z</dcterms:modified>
</cp:coreProperties>
</file>