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4"/>
  </p:notesMasterIdLst>
  <p:handoutMasterIdLst>
    <p:handoutMasterId r:id="rId35"/>
  </p:handoutMasterIdLst>
  <p:sldIdLst>
    <p:sldId id="256" r:id="rId2"/>
    <p:sldId id="292" r:id="rId3"/>
    <p:sldId id="293" r:id="rId4"/>
    <p:sldId id="294" r:id="rId5"/>
    <p:sldId id="295" r:id="rId6"/>
    <p:sldId id="296" r:id="rId7"/>
    <p:sldId id="298" r:id="rId8"/>
    <p:sldId id="299" r:id="rId9"/>
    <p:sldId id="300" r:id="rId10"/>
    <p:sldId id="301" r:id="rId11"/>
    <p:sldId id="302" r:id="rId12"/>
    <p:sldId id="303" r:id="rId13"/>
    <p:sldId id="289" r:id="rId14"/>
    <p:sldId id="257" r:id="rId15"/>
    <p:sldId id="258" r:id="rId16"/>
    <p:sldId id="259" r:id="rId17"/>
    <p:sldId id="260" r:id="rId18"/>
    <p:sldId id="262" r:id="rId19"/>
    <p:sldId id="324" r:id="rId20"/>
    <p:sldId id="265" r:id="rId21"/>
    <p:sldId id="325" r:id="rId22"/>
    <p:sldId id="266" r:id="rId23"/>
    <p:sldId id="268" r:id="rId24"/>
    <p:sldId id="269" r:id="rId25"/>
    <p:sldId id="270" r:id="rId26"/>
    <p:sldId id="274" r:id="rId27"/>
    <p:sldId id="275" r:id="rId28"/>
    <p:sldId id="281" r:id="rId29"/>
    <p:sldId id="287" r:id="rId30"/>
    <p:sldId id="283" r:id="rId31"/>
    <p:sldId id="326" r:id="rId32"/>
    <p:sldId id="327" r:id="rId3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7378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07534D-54C1-45F1-848D-D131E25FFB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2" y="423331"/>
            <a:ext cx="3636264" cy="10692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97C0165F-2D7A-4224-A2CE-15A0E11D30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C62DBBD6-EEE7-4E17-A9E1-BAAE2E1BAF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E460895-9029-4EAC-AE49-B3E1E904B9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EFA240-1600-4C90-ABDA-5BB3C7B63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30BC3D-8311-4B42-9A72-001E3518E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48047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1273EA-F61C-4A0A-ABCC-7E5F2CB626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2014200"/>
            <a:ext cx="962324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F7FA14-14A5-4DCA-B8AD-8498232FED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21DF10-473D-4E96-A670-09E4C5F363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6862AE-6883-4588-9837-BB3EE0B6F5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F29D6-45DC-4559-A1DF-0A208EBF074E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190470540"/>
      </p:ext>
    </p:extLst>
  </p:cSld>
  <p:clrMapOvr>
    <a:masterClrMapping/>
  </p:clrMapOvr>
  <p:transition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25E3B3-B2DB-4D19-8008-8070DC9F22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D73140-980E-447C-941F-CC8502026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8868AB-E815-471D-80A8-410CDD91F6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EE46A-3587-462A-913E-F8455268F200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360909269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EF0DE5D-1D11-40AF-8BC3-66C889BF38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BF20EB-641E-4534-901F-806964C0D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0DBDC94-BB85-4907-A8F5-C3DE8CF75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4966F0-BF21-46C2-AE3F-D341C26FCB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D2882E9-4E25-42CE-9CDC-AB2AC9B8A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A3C484C-9B44-4494-874D-664939972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BBFAC4E-6185-43C9-B0DE-6943663CB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59FD55-BC96-4BB0-A974-ED3755CC0C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5" r:id="rId15"/>
    <p:sldLayoutId id="2147483696" r:id="rId16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D6E48-A098-416D-9446-53B52CE2E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489201"/>
            <a:ext cx="11361600" cy="939800"/>
          </a:xfrm>
        </p:spPr>
        <p:txBody>
          <a:bodyPr/>
          <a:lstStyle/>
          <a:p>
            <a:r>
              <a:rPr lang="cs-CZ" altLang="cs-CZ" sz="5400" dirty="0"/>
              <a:t>Specifické rysy chorob ve vyšším věku</a:t>
            </a:r>
            <a:br>
              <a:rPr lang="cs-CZ" altLang="cs-CZ" sz="5400" dirty="0"/>
            </a:br>
            <a:br>
              <a:rPr lang="cs-CZ" altLang="cs-CZ" sz="5400" dirty="0"/>
            </a:br>
            <a:r>
              <a:rPr lang="cs-CZ" altLang="cs-CZ" sz="5400" dirty="0">
                <a:solidFill>
                  <a:schemeClr val="tx1"/>
                </a:solidFill>
              </a:rPr>
              <a:t>Riziko mylné diagnózy</a:t>
            </a:r>
            <a:endParaRPr lang="cs-CZ" altLang="cs-CZ" sz="5000" dirty="0">
              <a:latin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CC89B0A-7F52-4C9F-8B8B-3AB1A9218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643319"/>
            <a:ext cx="11361600" cy="2114013"/>
          </a:xfrm>
        </p:spPr>
        <p:txBody>
          <a:bodyPr/>
          <a:lstStyle/>
          <a:p>
            <a:r>
              <a:rPr lang="cs-CZ" dirty="0">
                <a:solidFill>
                  <a:srgbClr val="FFFFFF"/>
                </a:solidFill>
              </a:rPr>
              <a:t>diagnostikou a léčbou hormonálních poruch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39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D22A0C70-A5CE-4AD2-ABA0-D081A69C22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cs-CZ" altLang="cs-CZ" b="1"/>
              <a:t>Imobilita</a:t>
            </a:r>
            <a:endParaRPr lang="cs-CZ" altLang="cs-CZ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FEB1226-153B-4DEF-ACA3-FA1472A1B7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7772400" cy="4114800"/>
          </a:xfrm>
        </p:spPr>
        <p:txBody>
          <a:bodyPr/>
          <a:lstStyle/>
          <a:p>
            <a:r>
              <a:rPr lang="cs-CZ" altLang="cs-CZ" sz="3600" b="1"/>
              <a:t>následky úrazů</a:t>
            </a:r>
          </a:p>
          <a:p>
            <a:r>
              <a:rPr lang="cs-CZ" altLang="cs-CZ" sz="3600" b="1"/>
              <a:t>závažná osteoporóza se zlomeninami</a:t>
            </a:r>
          </a:p>
          <a:p>
            <a:r>
              <a:rPr lang="cs-CZ" altLang="cs-CZ" sz="3600" b="1"/>
              <a:t>následky mozkových příhod</a:t>
            </a:r>
          </a:p>
          <a:p>
            <a:r>
              <a:rPr lang="cs-CZ" altLang="cs-CZ" sz="3600" b="1"/>
              <a:t>kloubní onemocnění</a:t>
            </a:r>
          </a:p>
          <a:p>
            <a:r>
              <a:rPr lang="cs-CZ" altLang="cs-CZ" sz="3600" b="1"/>
              <a:t>chronická interní onemocnění</a:t>
            </a:r>
          </a:p>
          <a:p>
            <a:endParaRPr lang="cs-CZ" altLang="cs-CZ"/>
          </a:p>
          <a:p>
            <a:pPr algn="ctr">
              <a:buFontTx/>
              <a:buChar char=" "/>
            </a:pPr>
            <a:r>
              <a:rPr lang="cs-CZ" altLang="cs-CZ" sz="4400" b="1">
                <a:solidFill>
                  <a:srgbClr val="FF9933"/>
                </a:solidFill>
              </a:rPr>
              <a:t>imobilizační syndrom</a:t>
            </a: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BCEC1696-157F-4A43-9F2F-C9C4D504A6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Inkontinence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5AAA6EC-5713-4E55-8719-3D1E3D2CCC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95600" y="2362200"/>
            <a:ext cx="7772400" cy="4114800"/>
          </a:xfrm>
        </p:spPr>
        <p:txBody>
          <a:bodyPr/>
          <a:lstStyle/>
          <a:p>
            <a:r>
              <a:rPr lang="cs-CZ" altLang="cs-CZ" sz="4000" b="1"/>
              <a:t>vždy snaha o řešení - urologie, gynekologie</a:t>
            </a:r>
          </a:p>
          <a:p>
            <a:pPr>
              <a:buClr>
                <a:srgbClr val="FF9933"/>
              </a:buClr>
              <a:buFont typeface="Symbol" panose="05050102010706020507" pitchFamily="18" charset="2"/>
              <a:buChar char="Þ"/>
            </a:pPr>
            <a:r>
              <a:rPr lang="cs-CZ" altLang="cs-CZ" sz="3600" b="1"/>
              <a:t>problém ošetřovatelský</a:t>
            </a:r>
          </a:p>
          <a:p>
            <a:pPr>
              <a:buClr>
                <a:srgbClr val="FF9933"/>
              </a:buClr>
              <a:buFont typeface="Symbol" panose="05050102010706020507" pitchFamily="18" charset="2"/>
              <a:buChar char="Þ"/>
            </a:pPr>
            <a:r>
              <a:rPr lang="cs-CZ" altLang="cs-CZ" sz="3600" b="1"/>
              <a:t>problém společenský</a:t>
            </a:r>
          </a:p>
          <a:p>
            <a:pPr>
              <a:buClr>
                <a:srgbClr val="FF9933"/>
              </a:buClr>
              <a:buFont typeface="Symbol" panose="05050102010706020507" pitchFamily="18" charset="2"/>
              <a:buChar char="Þ"/>
            </a:pPr>
            <a:r>
              <a:rPr lang="cs-CZ" altLang="cs-CZ" sz="3600" b="1"/>
              <a:t>problém ekonomický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1D9333C8-E8BE-46BD-8121-A22936509B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408373"/>
            <a:ext cx="7772400" cy="1143000"/>
          </a:xfrm>
        </p:spPr>
        <p:txBody>
          <a:bodyPr/>
          <a:lstStyle/>
          <a:p>
            <a:r>
              <a:rPr lang="cs-CZ" altLang="cs-CZ" b="1" dirty="0"/>
              <a:t>Poruchy integrity kůže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49C28BA-3C18-4C57-BF56-5C07951981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95600" y="1676400"/>
            <a:ext cx="7772400" cy="4114800"/>
          </a:xfrm>
        </p:spPr>
        <p:txBody>
          <a:bodyPr/>
          <a:lstStyle/>
          <a:p>
            <a:r>
              <a:rPr lang="cs-CZ" altLang="cs-CZ" sz="4000" b="1">
                <a:solidFill>
                  <a:srgbClr val="FF9933"/>
                </a:solidFill>
              </a:rPr>
              <a:t>dekubity, bércové vředy</a:t>
            </a:r>
            <a:endParaRPr lang="cs-CZ" altLang="cs-CZ" b="1"/>
          </a:p>
          <a:p>
            <a:r>
              <a:rPr lang="cs-CZ" altLang="cs-CZ" sz="3600" b="1"/>
              <a:t>zpomalené obnovování kůže</a:t>
            </a:r>
          </a:p>
          <a:p>
            <a:r>
              <a:rPr lang="cs-CZ" altLang="cs-CZ" sz="3600" b="1"/>
              <a:t>snížení bariérové funkce kůže</a:t>
            </a:r>
          </a:p>
          <a:p>
            <a:r>
              <a:rPr lang="cs-CZ" altLang="cs-CZ" sz="3600" b="1"/>
              <a:t>zpomalené hojení ran</a:t>
            </a:r>
          </a:p>
          <a:p>
            <a:r>
              <a:rPr lang="cs-CZ" altLang="cs-CZ" sz="3600" b="1"/>
              <a:t>snížená imunologická odpověď</a:t>
            </a:r>
          </a:p>
          <a:p>
            <a:r>
              <a:rPr lang="cs-CZ" altLang="cs-CZ" sz="3600" b="1"/>
              <a:t>méně účinná termoregulace</a:t>
            </a:r>
          </a:p>
          <a:p>
            <a:r>
              <a:rPr lang="cs-CZ" altLang="cs-CZ" sz="3600" b="1"/>
              <a:t>snížená mechanická odolnost kůže</a:t>
            </a:r>
            <a:endParaRPr lang="cs-CZ" altLang="cs-CZ" b="1"/>
          </a:p>
          <a:p>
            <a:endParaRPr lang="cs-CZ" altLang="cs-CZ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4DB90AFE-541B-466E-8E3F-B891352DE93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1600200"/>
            <a:ext cx="7772400" cy="1143000"/>
          </a:xfrm>
        </p:spPr>
        <p:txBody>
          <a:bodyPr anchor="ctr"/>
          <a:lstStyle/>
          <a:p>
            <a:r>
              <a:rPr lang="cs-CZ" altLang="cs-CZ"/>
              <a:t>Zvláštnosti a úskalí farmakoterapie ve stáří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3C229FB-8A90-4CE0-A82D-530D9991A9E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/>
          <a:lstStyle/>
          <a:p>
            <a:r>
              <a:rPr lang="cs-CZ" altLang="cs-CZ" sz="3200" b="1">
                <a:solidFill>
                  <a:schemeClr val="accent2"/>
                </a:solidFill>
              </a:rPr>
              <a:t>Problémové oblasti</a:t>
            </a:r>
          </a:p>
          <a:p>
            <a:r>
              <a:rPr lang="cs-CZ" altLang="cs-CZ" sz="3200" b="1">
                <a:solidFill>
                  <a:schemeClr val="accent2"/>
                </a:solidFill>
              </a:rPr>
              <a:t>Farmakokinetika</a:t>
            </a:r>
          </a:p>
          <a:p>
            <a:r>
              <a:rPr lang="cs-CZ" altLang="cs-CZ" sz="3200" b="1">
                <a:solidFill>
                  <a:schemeClr val="accent2"/>
                </a:solidFill>
              </a:rPr>
              <a:t>Compliance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874822D-3143-4A4F-98A7-27595AD05F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457200"/>
            <a:ext cx="7772400" cy="1143000"/>
          </a:xfrm>
        </p:spPr>
        <p:txBody>
          <a:bodyPr/>
          <a:lstStyle/>
          <a:p>
            <a:r>
              <a:rPr lang="cs-CZ" altLang="cs-CZ" b="1"/>
              <a:t>Problémové oblasti medikace starších nemocných</a:t>
            </a:r>
            <a:endParaRPr lang="cs-CZ" altLang="cs-CZ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D58BE65-47F0-4C9C-B918-5D1A5BA608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29000" y="1828800"/>
            <a:ext cx="7772400" cy="4114800"/>
          </a:xfrm>
        </p:spPr>
        <p:txBody>
          <a:bodyPr/>
          <a:lstStyle/>
          <a:p>
            <a:r>
              <a:rPr lang="cs-CZ" altLang="cs-CZ" b="1">
                <a:solidFill>
                  <a:schemeClr val="accent2"/>
                </a:solidFill>
              </a:rPr>
              <a:t>farmakokinetika, farmakodynamika</a:t>
            </a:r>
          </a:p>
          <a:p>
            <a:r>
              <a:rPr lang="cs-CZ" altLang="cs-CZ" b="1">
                <a:solidFill>
                  <a:schemeClr val="accent2"/>
                </a:solidFill>
              </a:rPr>
              <a:t>compliance</a:t>
            </a:r>
          </a:p>
          <a:p>
            <a:r>
              <a:rPr lang="cs-CZ" altLang="cs-CZ" b="1">
                <a:solidFill>
                  <a:schemeClr val="accent2"/>
                </a:solidFill>
              </a:rPr>
              <a:t>polymorbidita</a:t>
            </a:r>
          </a:p>
          <a:p>
            <a:r>
              <a:rPr lang="cs-CZ" altLang="cs-CZ" b="1">
                <a:solidFill>
                  <a:schemeClr val="accent2"/>
                </a:solidFill>
              </a:rPr>
              <a:t>polypragmázie</a:t>
            </a:r>
          </a:p>
          <a:p>
            <a:r>
              <a:rPr lang="cs-CZ" altLang="cs-CZ" b="1">
                <a:solidFill>
                  <a:schemeClr val="accent2"/>
                </a:solidFill>
              </a:rPr>
              <a:t>zastoupení léků na trhu</a:t>
            </a:r>
          </a:p>
          <a:p>
            <a:r>
              <a:rPr lang="cs-CZ" altLang="cs-CZ" b="1">
                <a:solidFill>
                  <a:schemeClr val="accent2"/>
                </a:solidFill>
              </a:rPr>
              <a:t>přání nemocného</a:t>
            </a:r>
          </a:p>
          <a:p>
            <a:r>
              <a:rPr lang="cs-CZ" altLang="cs-CZ" b="1">
                <a:solidFill>
                  <a:schemeClr val="accent2"/>
                </a:solidFill>
              </a:rPr>
              <a:t>koordinace léčby</a:t>
            </a:r>
          </a:p>
          <a:p>
            <a:r>
              <a:rPr lang="cs-CZ" altLang="cs-CZ" b="1">
                <a:solidFill>
                  <a:schemeClr val="accent2"/>
                </a:solidFill>
              </a:rPr>
              <a:t>vnější vlivy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0AF4713-67D4-41DA-AA96-B587795D60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66331"/>
            <a:ext cx="7772400" cy="1143000"/>
          </a:xfrm>
        </p:spPr>
        <p:txBody>
          <a:bodyPr/>
          <a:lstStyle/>
          <a:p>
            <a:r>
              <a:rPr lang="cs-CZ" altLang="cs-CZ" b="1" dirty="0"/>
              <a:t>Farmakokinetika</a:t>
            </a:r>
            <a:endParaRPr lang="cs-CZ" altLang="cs-CZ" dirty="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05A101A-390F-4336-B3CF-2B0730FE48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02636" y="1541015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chemeClr val="accent2"/>
                </a:solidFill>
              </a:rPr>
              <a:t>snížení žaludečního pH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chemeClr val="accent2"/>
                </a:solidFill>
              </a:rPr>
              <a:t>snížení motility žaludku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chemeClr val="accent2"/>
                </a:solidFill>
              </a:rPr>
              <a:t>snížené prokrvení GIT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chemeClr val="accent2"/>
                </a:solidFill>
              </a:rPr>
              <a:t>zpomalené vstřebávání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chemeClr val="accent2"/>
                </a:solidFill>
              </a:rPr>
              <a:t>zmenšený distribuční objem pro </a:t>
            </a:r>
            <a:r>
              <a:rPr lang="cs-CZ" altLang="cs-CZ" b="1" dirty="0" err="1">
                <a:solidFill>
                  <a:schemeClr val="accent2"/>
                </a:solidFill>
              </a:rPr>
              <a:t>hydrosolubilní</a:t>
            </a:r>
            <a:r>
              <a:rPr lang="cs-CZ" altLang="cs-CZ" b="1" dirty="0">
                <a:solidFill>
                  <a:schemeClr val="accent2"/>
                </a:solidFill>
              </a:rPr>
              <a:t> látky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chemeClr val="accent2"/>
                </a:solidFill>
              </a:rPr>
              <a:t>zvětšený distribuční objem pro </a:t>
            </a:r>
            <a:r>
              <a:rPr lang="cs-CZ" altLang="cs-CZ" b="1" dirty="0" err="1">
                <a:solidFill>
                  <a:schemeClr val="accent2"/>
                </a:solidFill>
              </a:rPr>
              <a:t>liposolubilní</a:t>
            </a:r>
            <a:r>
              <a:rPr lang="cs-CZ" altLang="cs-CZ" b="1" dirty="0">
                <a:solidFill>
                  <a:schemeClr val="accent2"/>
                </a:solidFill>
              </a:rPr>
              <a:t> látky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chemeClr val="accent2"/>
                </a:solidFill>
              </a:rPr>
              <a:t>snížená funkce jater a ledvin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chemeClr val="accent2"/>
                </a:solidFill>
              </a:rPr>
              <a:t>snížená koncentrace albuminu</a:t>
            </a:r>
          </a:p>
          <a:p>
            <a:endParaRPr lang="cs-CZ" altLang="cs-CZ" b="1" dirty="0">
              <a:solidFill>
                <a:srgbClr val="FF99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8925676-CC87-4AC2-A773-1AADCFBE69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cs-CZ" altLang="cs-CZ" b="1"/>
              <a:t>Compliance </a:t>
            </a:r>
            <a:br>
              <a:rPr lang="cs-CZ" altLang="cs-CZ" b="1"/>
            </a:br>
            <a:r>
              <a:rPr lang="cs-CZ" altLang="cs-CZ" b="1"/>
              <a:t>a její změny ve stáří</a:t>
            </a:r>
            <a:endParaRPr lang="cs-CZ" altLang="cs-CZ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C5615A8-8E3E-49C4-B0B9-2DFF832FF9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95600" y="16764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chemeClr val="accent2"/>
                </a:solidFill>
              </a:rPr>
              <a:t>nepřímá závislost </a:t>
            </a:r>
            <a:r>
              <a:rPr lang="cs-CZ" altLang="cs-CZ" b="1" dirty="0" err="1">
                <a:solidFill>
                  <a:schemeClr val="accent2"/>
                </a:solidFill>
              </a:rPr>
              <a:t>compliance</a:t>
            </a:r>
            <a:r>
              <a:rPr lang="cs-CZ" altLang="cs-CZ" b="1" dirty="0">
                <a:solidFill>
                  <a:schemeClr val="accent2"/>
                </a:solidFill>
              </a:rPr>
              <a:t> na počtu užívaných léků – 5 léků přesně užívá 33-44%, 10 léků pouze 10-20%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chemeClr val="accent2"/>
                </a:solidFill>
              </a:rPr>
              <a:t>vliv příbuzných a pečovatelů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chemeClr val="accent2"/>
                </a:solidFill>
              </a:rPr>
              <a:t>závislost na odborné kontrole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chemeClr val="accent2"/>
                </a:solidFill>
              </a:rPr>
              <a:t>vliv ceny léku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chemeClr val="accent2"/>
                </a:solidFill>
              </a:rPr>
              <a:t>uživatelský komfort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chemeClr val="accent2"/>
                </a:solidFill>
              </a:rPr>
              <a:t>vzhled léku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chemeClr val="accent2"/>
                </a:solidFill>
              </a:rPr>
              <a:t>znění příbalového letáku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0666935-2911-4F9B-BDA8-E91E5C02E4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Polypragmázie?</a:t>
            </a:r>
            <a:endParaRPr lang="cs-CZ" altLang="cs-CZ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3CF0EEA-4E4A-4830-B8AE-F1B9D55703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95600" y="2362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>
                <a:solidFill>
                  <a:schemeClr val="accent2"/>
                </a:solidFill>
              </a:rPr>
              <a:t>řešit zásadní problémy nemocného</a:t>
            </a:r>
          </a:p>
          <a:p>
            <a:pPr>
              <a:lnSpc>
                <a:spcPct val="90000"/>
              </a:lnSpc>
            </a:pPr>
            <a:r>
              <a:rPr lang="cs-CZ" altLang="cs-CZ" b="1">
                <a:solidFill>
                  <a:schemeClr val="accent2"/>
                </a:solidFill>
              </a:rPr>
              <a:t>řešit kvalitu života</a:t>
            </a:r>
          </a:p>
          <a:p>
            <a:pPr>
              <a:lnSpc>
                <a:spcPct val="90000"/>
              </a:lnSpc>
            </a:pPr>
            <a:r>
              <a:rPr lang="cs-CZ" altLang="cs-CZ" b="1">
                <a:solidFill>
                  <a:schemeClr val="accent2"/>
                </a:solidFill>
              </a:rPr>
              <a:t>profylaktické léky</a:t>
            </a:r>
          </a:p>
          <a:p>
            <a:pPr>
              <a:lnSpc>
                <a:spcPct val="90000"/>
              </a:lnSpc>
            </a:pPr>
            <a:r>
              <a:rPr lang="cs-CZ" altLang="cs-CZ" b="1">
                <a:solidFill>
                  <a:schemeClr val="accent2"/>
                </a:solidFill>
              </a:rPr>
              <a:t>limitace počtu léků?</a:t>
            </a:r>
          </a:p>
          <a:p>
            <a:pPr>
              <a:lnSpc>
                <a:spcPct val="90000"/>
              </a:lnSpc>
            </a:pPr>
            <a:r>
              <a:rPr lang="cs-CZ" altLang="cs-CZ" b="1">
                <a:solidFill>
                  <a:schemeClr val="accent2"/>
                </a:solidFill>
              </a:rPr>
              <a:t>respektování doporučení odborných společností</a:t>
            </a:r>
          </a:p>
          <a:p>
            <a:pPr>
              <a:lnSpc>
                <a:spcPct val="90000"/>
              </a:lnSpc>
            </a:pPr>
            <a:r>
              <a:rPr lang="cs-CZ" altLang="cs-CZ" b="1">
                <a:solidFill>
                  <a:schemeClr val="accent2"/>
                </a:solidFill>
              </a:rPr>
              <a:t>symptomy navozené léčbou má 24-28% nemocných, 90% předpověditelných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B83BEB6-7472-4B03-88D1-BD788E412A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Zastoupení léků </a:t>
            </a:r>
            <a:br>
              <a:rPr lang="cs-CZ" altLang="cs-CZ" b="1"/>
            </a:br>
            <a:r>
              <a:rPr lang="cs-CZ" altLang="cs-CZ" b="1"/>
              <a:t>na trhu</a:t>
            </a:r>
            <a:endParaRPr lang="cs-CZ" altLang="cs-CZ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3D9D74A-2F9D-419D-884A-36B00DE3C4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95600" y="2427288"/>
            <a:ext cx="7772400" cy="4114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altLang="cs-CZ" b="1">
                <a:solidFill>
                  <a:schemeClr val="accent2"/>
                </a:solidFill>
              </a:rPr>
              <a:t>mnoho názvů pro stejná generika</a:t>
            </a:r>
          </a:p>
          <a:p>
            <a:pPr>
              <a:lnSpc>
                <a:spcPct val="120000"/>
              </a:lnSpc>
            </a:pPr>
            <a:r>
              <a:rPr lang="cs-CZ" altLang="cs-CZ" b="1">
                <a:solidFill>
                  <a:schemeClr val="accent2"/>
                </a:solidFill>
              </a:rPr>
              <a:t>fixace staršího člověka na vzhled</a:t>
            </a:r>
          </a:p>
          <a:p>
            <a:pPr>
              <a:lnSpc>
                <a:spcPct val="120000"/>
              </a:lnSpc>
            </a:pPr>
            <a:r>
              <a:rPr lang="cs-CZ" altLang="cs-CZ" b="1">
                <a:solidFill>
                  <a:schemeClr val="accent2"/>
                </a:solidFill>
              </a:rPr>
              <a:t>nepříznivé pro konkurenci</a:t>
            </a:r>
          </a:p>
          <a:p>
            <a:pPr>
              <a:lnSpc>
                <a:spcPct val="120000"/>
              </a:lnSpc>
            </a:pPr>
            <a:r>
              <a:rPr lang="cs-CZ" altLang="cs-CZ" b="1">
                <a:solidFill>
                  <a:schemeClr val="accent2"/>
                </a:solidFill>
              </a:rPr>
              <a:t>vliv reklamy, okolí „me too“</a:t>
            </a:r>
          </a:p>
          <a:p>
            <a:endParaRPr lang="cs-CZ" altLang="cs-CZ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C64E5CA-2CC9-46A9-9DB9-F25C9ED110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Podíl seniorů na konzumaci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5F4C35D-0410-4891-92CA-B584EE96A7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66988" y="2492375"/>
            <a:ext cx="7772400" cy="4114800"/>
          </a:xfrm>
        </p:spPr>
        <p:txBody>
          <a:bodyPr/>
          <a:lstStyle/>
          <a:p>
            <a:r>
              <a:rPr lang="cs-CZ" altLang="cs-CZ"/>
              <a:t>věková skupina 60-75 let tvoří 15% populace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Ø"/>
            </a:pPr>
            <a:r>
              <a:rPr lang="cs-CZ" altLang="cs-CZ"/>
              <a:t>zkonzumuje 33% léků na recept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Ø"/>
            </a:pPr>
            <a:r>
              <a:rPr lang="cs-CZ" altLang="cs-CZ"/>
              <a:t>zkonzumuje 40% léků volně prodejných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20034F4E-9F4B-4E0D-9951-64072241AF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Oligosymptomatologie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20D5EFD-733C-421F-A628-370E695D5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/>
              <a:t>vyjádření jen některých typických příznaků</a:t>
            </a:r>
          </a:p>
          <a:p>
            <a:pPr>
              <a:buClr>
                <a:srgbClr val="FF9933"/>
              </a:buClr>
              <a:buFont typeface="Symbol" panose="05050102010706020507" pitchFamily="18" charset="2"/>
              <a:buChar char="Þ"/>
            </a:pPr>
            <a:r>
              <a:rPr lang="cs-CZ" altLang="cs-CZ" b="1"/>
              <a:t>peritonitida bez defence musculaire</a:t>
            </a:r>
          </a:p>
          <a:p>
            <a:pPr>
              <a:buClr>
                <a:srgbClr val="FF9933"/>
              </a:buClr>
              <a:buFont typeface="Symbol" panose="05050102010706020507" pitchFamily="18" charset="2"/>
              <a:buChar char="Þ"/>
            </a:pPr>
            <a:r>
              <a:rPr lang="cs-CZ" altLang="cs-CZ" b="1"/>
              <a:t>pneumonie bez teploty</a:t>
            </a:r>
          </a:p>
          <a:p>
            <a:pPr>
              <a:buClr>
                <a:srgbClr val="FF9933"/>
              </a:buClr>
              <a:buFont typeface="Symbol" panose="05050102010706020507" pitchFamily="18" charset="2"/>
              <a:buChar char="Þ"/>
            </a:pPr>
            <a:r>
              <a:rPr lang="cs-CZ" altLang="cs-CZ" b="1"/>
              <a:t>cystitida s častým močením, ale bez bolesti</a:t>
            </a:r>
          </a:p>
          <a:p>
            <a:pPr>
              <a:buClr>
                <a:srgbClr val="FF9933"/>
              </a:buClr>
              <a:buFont typeface="Symbol" panose="05050102010706020507" pitchFamily="18" charset="2"/>
              <a:buChar char="Þ"/>
            </a:pPr>
            <a:r>
              <a:rPr lang="cs-CZ" altLang="cs-CZ" b="1"/>
              <a:t>tachyfibrilace při hypertyreóze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09DD76A-3F85-48D1-B83B-47FCE1E919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94878" y="223051"/>
            <a:ext cx="7772400" cy="1143000"/>
          </a:xfrm>
        </p:spPr>
        <p:txBody>
          <a:bodyPr/>
          <a:lstStyle/>
          <a:p>
            <a:r>
              <a:rPr lang="cs-CZ" altLang="cs-CZ" b="1" dirty="0"/>
              <a:t>Vlastní šetření</a:t>
            </a:r>
            <a:endParaRPr lang="cs-CZ" altLang="cs-CZ" dirty="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E1E22C9-22F9-4EBA-BA66-01205004A9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3962" y="794551"/>
            <a:ext cx="7772400" cy="4114800"/>
          </a:xfrm>
        </p:spPr>
        <p:txBody>
          <a:bodyPr/>
          <a:lstStyle/>
          <a:p>
            <a:r>
              <a:rPr lang="cs-CZ" altLang="cs-CZ" b="1" dirty="0"/>
              <a:t>anamnéza</a:t>
            </a:r>
          </a:p>
          <a:p>
            <a:r>
              <a:rPr lang="cs-CZ" altLang="cs-CZ" b="1" dirty="0"/>
              <a:t>fyzikální vyšetření</a:t>
            </a:r>
          </a:p>
          <a:p>
            <a:r>
              <a:rPr lang="cs-CZ" altLang="cs-CZ" b="1" dirty="0"/>
              <a:t>psychický stav</a:t>
            </a:r>
          </a:p>
          <a:p>
            <a:r>
              <a:rPr lang="cs-CZ" altLang="cs-CZ" b="1" dirty="0"/>
              <a:t>soběstačnost (ADL, IADL)</a:t>
            </a:r>
          </a:p>
          <a:p>
            <a:r>
              <a:rPr lang="cs-CZ" altLang="cs-CZ" b="1" dirty="0"/>
              <a:t>kognitivní poruchy (MMSE)</a:t>
            </a:r>
          </a:p>
          <a:p>
            <a:r>
              <a:rPr lang="cs-CZ" altLang="cs-CZ" b="1" dirty="0"/>
              <a:t>jednotný protokol o 103 položkách</a:t>
            </a:r>
          </a:p>
          <a:p>
            <a:r>
              <a:rPr lang="cs-CZ" altLang="cs-CZ" b="1" dirty="0"/>
              <a:t>spolupráce několika fakult</a:t>
            </a:r>
          </a:p>
          <a:p>
            <a:r>
              <a:rPr lang="cs-CZ" altLang="cs-CZ" b="1" dirty="0"/>
              <a:t>spolupráce s praktickými lékaři a studenty 6. ročníku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VI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7E894F3-8EC0-4C2F-97AE-3F6755696F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304800"/>
            <a:ext cx="7772400" cy="1143000"/>
          </a:xfrm>
        </p:spPr>
        <p:txBody>
          <a:bodyPr/>
          <a:lstStyle/>
          <a:p>
            <a:r>
              <a:rPr lang="en-US" altLang="cs-CZ" b="1"/>
              <a:t>Dotazy </a:t>
            </a:r>
            <a:br>
              <a:rPr lang="en-US" altLang="cs-CZ" b="1"/>
            </a:br>
            <a:r>
              <a:rPr lang="en-US" altLang="cs-CZ" b="1"/>
              <a:t>k farmakoterapii</a:t>
            </a:r>
            <a:endParaRPr lang="en-US" altLang="cs-CZ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0FB86CD-112A-42AC-AF72-5ADA679C8F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95600" y="1981200"/>
            <a:ext cx="7772400" cy="4114800"/>
          </a:xfrm>
        </p:spPr>
        <p:txBody>
          <a:bodyPr/>
          <a:lstStyle/>
          <a:p>
            <a:endParaRPr lang="en-US" altLang="cs-CZ"/>
          </a:p>
          <a:p>
            <a:r>
              <a:rPr lang="en-US" altLang="cs-CZ" b="1"/>
              <a:t>Pokud berete léky na spaní, které to jsou? …………………………………</a:t>
            </a:r>
          </a:p>
          <a:p>
            <a:r>
              <a:rPr lang="en-US" altLang="cs-CZ" b="1"/>
              <a:t>Užíváte pravidelně léky? Pokud ano, uveďte název a dávkování……..……</a:t>
            </a:r>
          </a:p>
          <a:p>
            <a:r>
              <a:rPr lang="en-US" altLang="cs-CZ" b="1"/>
              <a:t>Celkový počet užívaných léků                                                ………………………………………..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E35FAFF-B399-40D4-8081-08A7423C48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b="1"/>
              <a:t>Charakteristika souboru</a:t>
            </a:r>
            <a:endParaRPr lang="en-US" altLang="cs-CZ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E6671C1-3019-477D-850E-DAF357E5CE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cs-CZ"/>
          </a:p>
          <a:p>
            <a:r>
              <a:rPr lang="en-US" altLang="cs-CZ" b="1"/>
              <a:t>časové rozpětí sledování:  1996 - 1998</a:t>
            </a:r>
          </a:p>
          <a:p>
            <a:r>
              <a:rPr lang="en-US" altLang="cs-CZ" b="1"/>
              <a:t>zúčastněné fakulty:  Hradec Králové, Olomouc, Praha, Brno</a:t>
            </a:r>
          </a:p>
          <a:p>
            <a:r>
              <a:rPr lang="en-US" altLang="cs-CZ" b="1"/>
              <a:t>věkové složení souboru:        75 let a starší </a:t>
            </a:r>
          </a:p>
          <a:p>
            <a:r>
              <a:rPr lang="en-US" altLang="cs-CZ" b="1"/>
              <a:t>velikost souboru:               1510 probandů</a:t>
            </a:r>
          </a:p>
          <a:p>
            <a:endParaRPr lang="en-US" altLang="cs-CZ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F953228-C194-4E0D-B788-DA3DABB380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b="1" dirty="0" err="1"/>
              <a:t>Počet</a:t>
            </a:r>
            <a:r>
              <a:rPr lang="en-US" altLang="cs-CZ" b="1" dirty="0"/>
              <a:t> </a:t>
            </a:r>
            <a:r>
              <a:rPr lang="en-US" altLang="cs-CZ" b="1" dirty="0" err="1"/>
              <a:t>užívaných</a:t>
            </a:r>
            <a:r>
              <a:rPr lang="cs-CZ" altLang="cs-CZ" dirty="0"/>
              <a:t> </a:t>
            </a:r>
            <a:r>
              <a:rPr lang="en-US" altLang="cs-CZ" b="1" dirty="0" err="1"/>
              <a:t>druhů</a:t>
            </a:r>
            <a:r>
              <a:rPr lang="en-US" altLang="cs-CZ" b="1" dirty="0"/>
              <a:t> </a:t>
            </a:r>
            <a:r>
              <a:rPr lang="en-US" altLang="cs-CZ" b="1" dirty="0" err="1"/>
              <a:t>léků</a:t>
            </a:r>
            <a:endParaRPr lang="en-US" altLang="cs-CZ" dirty="0"/>
          </a:p>
        </p:txBody>
      </p:sp>
      <p:graphicFrame>
        <p:nvGraphicFramePr>
          <p:cNvPr id="24579" name="Object 3">
            <a:extLst>
              <a:ext uri="{FF2B5EF4-FFF2-40B4-BE49-F238E27FC236}">
                <a16:creationId xmlns:a16="http://schemas.microsoft.com/office/drawing/2014/main" id="{A13C4DD4-2620-47DC-9D43-7AF3A3E83F20}"/>
              </a:ext>
            </a:extLst>
          </p:cNvPr>
          <p:cNvGraphicFramePr>
            <a:graphicFrameLocks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991657941"/>
              </p:ext>
            </p:extLst>
          </p:nvPr>
        </p:nvGraphicFramePr>
        <p:xfrm>
          <a:off x="1376039" y="1539706"/>
          <a:ext cx="9565797" cy="5065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Graf" r:id="rId3" imgW="9715722" imgH="5143500" progId="MSGraph.Chart.8">
                  <p:embed followColorScheme="full"/>
                </p:oleObj>
              </mc:Choice>
              <mc:Fallback>
                <p:oleObj name="Graf" r:id="rId3" imgW="9715722" imgH="5143500" progId="MSGraph.Chart.8">
                  <p:embed followColorScheme="full"/>
                  <p:pic>
                    <p:nvPicPr>
                      <p:cNvPr id="24579" name="Object 3">
                        <a:extLst>
                          <a:ext uri="{FF2B5EF4-FFF2-40B4-BE49-F238E27FC236}">
                            <a16:creationId xmlns:a16="http://schemas.microsoft.com/office/drawing/2014/main" id="{A13C4DD4-2620-47DC-9D43-7AF3A3E83F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6039" y="1539706"/>
                        <a:ext cx="9565797" cy="50652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76ECB4E-8EDA-49F3-9010-137F193045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b="1"/>
              <a:t>Počet užívaných druhů léků podle věku</a:t>
            </a:r>
            <a:endParaRPr lang="en-US" altLang="cs-CZ"/>
          </a:p>
        </p:txBody>
      </p:sp>
      <p:graphicFrame>
        <p:nvGraphicFramePr>
          <p:cNvPr id="25603" name="Object 3">
            <a:extLst>
              <a:ext uri="{FF2B5EF4-FFF2-40B4-BE49-F238E27FC236}">
                <a16:creationId xmlns:a16="http://schemas.microsoft.com/office/drawing/2014/main" id="{B1786C1E-96DD-46B5-A3EB-26614ADBE1AD}"/>
              </a:ext>
            </a:extLst>
          </p:cNvPr>
          <p:cNvGraphicFramePr>
            <a:graphicFrameLocks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292144032"/>
              </p:ext>
            </p:extLst>
          </p:nvPr>
        </p:nvGraphicFramePr>
        <p:xfrm>
          <a:off x="1074198" y="1386191"/>
          <a:ext cx="9885715" cy="52276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Graf" r:id="rId3" imgW="9715722" imgH="5143500" progId="MSGraph.Chart.8">
                  <p:embed followColorScheme="full"/>
                </p:oleObj>
              </mc:Choice>
              <mc:Fallback>
                <p:oleObj name="Graf" r:id="rId3" imgW="9715722" imgH="5143500" progId="MSGraph.Chart.8">
                  <p:embed followColorScheme="full"/>
                  <p:pic>
                    <p:nvPicPr>
                      <p:cNvPr id="25603" name="Object 3">
                        <a:extLst>
                          <a:ext uri="{FF2B5EF4-FFF2-40B4-BE49-F238E27FC236}">
                            <a16:creationId xmlns:a16="http://schemas.microsoft.com/office/drawing/2014/main" id="{B1786C1E-96DD-46B5-A3EB-26614ADBE1A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198" y="1386191"/>
                        <a:ext cx="9885715" cy="52276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53619AF-EF51-4E55-A82E-EF5862BC7A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b="1"/>
              <a:t>Počet užívaných druhů léků podle pohlaví</a:t>
            </a:r>
            <a:endParaRPr lang="en-US" altLang="cs-CZ"/>
          </a:p>
        </p:txBody>
      </p:sp>
      <p:graphicFrame>
        <p:nvGraphicFramePr>
          <p:cNvPr id="26627" name="Object 3">
            <a:extLst>
              <a:ext uri="{FF2B5EF4-FFF2-40B4-BE49-F238E27FC236}">
                <a16:creationId xmlns:a16="http://schemas.microsoft.com/office/drawing/2014/main" id="{36F06B55-F846-464E-83CD-327D101257A8}"/>
              </a:ext>
            </a:extLst>
          </p:cNvPr>
          <p:cNvGraphicFramePr>
            <a:graphicFrameLocks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071826044"/>
              </p:ext>
            </p:extLst>
          </p:nvPr>
        </p:nvGraphicFramePr>
        <p:xfrm>
          <a:off x="1154097" y="1422184"/>
          <a:ext cx="9720678" cy="5147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Graf" r:id="rId3" imgW="9715722" imgH="5143500" progId="MSGraph.Chart.8">
                  <p:embed followColorScheme="full"/>
                </p:oleObj>
              </mc:Choice>
              <mc:Fallback>
                <p:oleObj name="Graf" r:id="rId3" imgW="9715722" imgH="5143500" progId="MSGraph.Chart.8">
                  <p:embed followColorScheme="full"/>
                  <p:pic>
                    <p:nvPicPr>
                      <p:cNvPr id="26627" name="Object 3">
                        <a:extLst>
                          <a:ext uri="{FF2B5EF4-FFF2-40B4-BE49-F238E27FC236}">
                            <a16:creationId xmlns:a16="http://schemas.microsoft.com/office/drawing/2014/main" id="{36F06B55-F846-464E-83CD-327D101257A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4097" y="1422184"/>
                        <a:ext cx="9720678" cy="51472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2C203069-63D2-4598-A258-F29D7CB1CF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b="1"/>
              <a:t>Průměrný starší nemocný</a:t>
            </a:r>
            <a:endParaRPr lang="en-US" altLang="cs-CZ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44DC26E-ACA6-466F-B8C9-E2EA574D817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 altLang="cs-CZ"/>
          </a:p>
          <a:p>
            <a:r>
              <a:rPr lang="en-US" altLang="cs-CZ" b="1"/>
              <a:t>hypertenze              -</a:t>
            </a:r>
          </a:p>
          <a:p>
            <a:r>
              <a:rPr lang="en-US" altLang="cs-CZ" b="1"/>
              <a:t>ICHS                        -</a:t>
            </a:r>
          </a:p>
          <a:p>
            <a:r>
              <a:rPr lang="en-US" altLang="cs-CZ" b="1"/>
              <a:t>diabetes mellitus     -     </a:t>
            </a:r>
          </a:p>
          <a:p>
            <a:r>
              <a:rPr lang="en-US" altLang="cs-CZ" b="1"/>
              <a:t>HLP                         -</a:t>
            </a:r>
          </a:p>
          <a:p>
            <a:r>
              <a:rPr lang="en-US" altLang="cs-CZ" b="1"/>
              <a:t>bolesti kloubů, zad  -            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B4F09B15-C783-45D5-A4B3-2C9249CEC3E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altLang="cs-CZ"/>
          </a:p>
          <a:p>
            <a:pPr>
              <a:buFontTx/>
              <a:buChar char=" "/>
            </a:pPr>
            <a:r>
              <a:rPr lang="en-US" altLang="cs-CZ" b="1"/>
              <a:t>ACE inhibitor</a:t>
            </a:r>
          </a:p>
          <a:p>
            <a:pPr>
              <a:buFontTx/>
              <a:buChar char=" "/>
            </a:pPr>
            <a:r>
              <a:rPr lang="en-US" altLang="cs-CZ" b="1"/>
              <a:t>nitráty, ASA</a:t>
            </a:r>
          </a:p>
          <a:p>
            <a:pPr>
              <a:buFontTx/>
              <a:buChar char=" "/>
            </a:pPr>
            <a:r>
              <a:rPr lang="en-US" altLang="cs-CZ" b="1"/>
              <a:t>PAD</a:t>
            </a:r>
          </a:p>
          <a:p>
            <a:pPr>
              <a:buFontTx/>
              <a:buChar char=" "/>
            </a:pPr>
            <a:r>
              <a:rPr lang="en-US" altLang="cs-CZ" b="1"/>
              <a:t>hypolipidemika</a:t>
            </a:r>
          </a:p>
          <a:p>
            <a:pPr>
              <a:buFontTx/>
              <a:buChar char=" "/>
            </a:pPr>
            <a:r>
              <a:rPr lang="en-US" altLang="cs-CZ" b="1"/>
              <a:t>NSAID, analgetika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5FD2415-7187-410A-8874-5D3F1A3174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b="1"/>
              <a:t>Průměrná starší nemocná</a:t>
            </a:r>
            <a:endParaRPr lang="en-US" altLang="cs-CZ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AC395F3E-D104-4985-BE4A-FD2B240AA2D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45219" y="1676400"/>
            <a:ext cx="5026981" cy="4114800"/>
          </a:xfrm>
        </p:spPr>
        <p:txBody>
          <a:bodyPr/>
          <a:lstStyle/>
          <a:p>
            <a:endParaRPr lang="en-US" altLang="cs-CZ" dirty="0"/>
          </a:p>
          <a:p>
            <a:endParaRPr lang="en-US" altLang="cs-CZ" dirty="0"/>
          </a:p>
          <a:p>
            <a:r>
              <a:rPr lang="en-US" altLang="cs-CZ" b="1" dirty="0"/>
              <a:t>ICHS                  -  </a:t>
            </a:r>
          </a:p>
          <a:p>
            <a:r>
              <a:rPr lang="en-US" altLang="cs-CZ" b="1" dirty="0" err="1"/>
              <a:t>hypochromní</a:t>
            </a:r>
            <a:r>
              <a:rPr lang="en-US" altLang="cs-CZ" b="1" dirty="0"/>
              <a:t> </a:t>
            </a:r>
            <a:r>
              <a:rPr lang="en-US" altLang="cs-CZ" b="1" dirty="0" err="1"/>
              <a:t>anemie</a:t>
            </a:r>
            <a:r>
              <a:rPr lang="en-US" altLang="cs-CZ" b="1" dirty="0"/>
              <a:t>             -</a:t>
            </a:r>
          </a:p>
          <a:p>
            <a:r>
              <a:rPr lang="en-US" altLang="cs-CZ" b="1" dirty="0" err="1"/>
              <a:t>osteoporóza</a:t>
            </a:r>
            <a:r>
              <a:rPr lang="en-US" altLang="cs-CZ" b="1" dirty="0"/>
              <a:t>        -</a:t>
            </a:r>
            <a:endParaRPr lang="en-US" altLang="cs-CZ" dirty="0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751DC47E-F06E-4517-A254-606CA936364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248400" y="1676400"/>
            <a:ext cx="3810000" cy="4114800"/>
          </a:xfrm>
        </p:spPr>
        <p:txBody>
          <a:bodyPr/>
          <a:lstStyle/>
          <a:p>
            <a:endParaRPr lang="en-US" altLang="cs-CZ" dirty="0"/>
          </a:p>
          <a:p>
            <a:endParaRPr lang="en-US" altLang="cs-CZ" dirty="0"/>
          </a:p>
          <a:p>
            <a:r>
              <a:rPr lang="en-US" altLang="cs-CZ" b="1" dirty="0" err="1"/>
              <a:t>nitráty</a:t>
            </a:r>
            <a:r>
              <a:rPr lang="en-US" altLang="cs-CZ" b="1" dirty="0"/>
              <a:t>, ASA</a:t>
            </a:r>
          </a:p>
          <a:p>
            <a:r>
              <a:rPr lang="en-US" altLang="cs-CZ" b="1" dirty="0" err="1"/>
              <a:t>preparáty</a:t>
            </a:r>
            <a:r>
              <a:rPr lang="en-US" altLang="cs-CZ" b="1" dirty="0"/>
              <a:t> </a:t>
            </a:r>
            <a:r>
              <a:rPr lang="en-US" altLang="cs-CZ" b="1" dirty="0" err="1"/>
              <a:t>železa</a:t>
            </a:r>
            <a:endParaRPr lang="en-US" altLang="cs-CZ" b="1" dirty="0"/>
          </a:p>
          <a:p>
            <a:r>
              <a:rPr lang="en-US" altLang="cs-CZ" b="1" dirty="0" err="1"/>
              <a:t>vápník</a:t>
            </a:r>
            <a:r>
              <a:rPr lang="en-US" altLang="cs-CZ" b="1" dirty="0"/>
              <a:t>, </a:t>
            </a:r>
            <a:r>
              <a:rPr lang="en-US" altLang="cs-CZ" b="1" dirty="0" err="1"/>
              <a:t>fluor</a:t>
            </a:r>
            <a:r>
              <a:rPr lang="en-US" altLang="cs-CZ" b="1" dirty="0"/>
              <a:t>,    </a:t>
            </a:r>
            <a:r>
              <a:rPr lang="cs-CZ" altLang="cs-CZ" b="1" dirty="0"/>
              <a:t>  </a:t>
            </a:r>
            <a:r>
              <a:rPr lang="en-US" altLang="cs-CZ" b="1" dirty="0"/>
              <a:t>vitamin D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0C5A867-3564-4EB3-87D7-E18322C4DA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Domácí stravovací zvyklosti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A0E5A49-1487-43FD-9C0F-EF725279A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62200" y="2209800"/>
            <a:ext cx="7772400" cy="4114800"/>
          </a:xfrm>
        </p:spPr>
        <p:txBody>
          <a:bodyPr/>
          <a:lstStyle/>
          <a:p>
            <a:r>
              <a:rPr lang="cs-CZ" altLang="cs-CZ" b="1"/>
              <a:t>senioři nad 65 let krátce po přijetí </a:t>
            </a:r>
          </a:p>
          <a:p>
            <a:r>
              <a:rPr lang="cs-CZ" altLang="cs-CZ" b="1"/>
              <a:t>nemoc primárně nesouvisící s GIT</a:t>
            </a:r>
          </a:p>
          <a:p>
            <a:r>
              <a:rPr lang="cs-CZ" altLang="cs-CZ" b="1"/>
              <a:t>kognitivní funkce dovolující řízený rozhovor</a:t>
            </a:r>
          </a:p>
          <a:p>
            <a:r>
              <a:rPr lang="cs-CZ" altLang="cs-CZ" b="1"/>
              <a:t>vyšetření základního laboratorního souboru + Ca, Mg, P, Fe, Zn, folát, B12,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AD3C002-67DB-4E85-ABFC-B815C73962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Výsledky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1F633B5-BA6F-4486-8EB6-7F9C1C182E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/>
              <a:t>35% nemocných hypochromie</a:t>
            </a:r>
          </a:p>
          <a:p>
            <a:r>
              <a:rPr lang="cs-CZ" altLang="cs-CZ" b="1"/>
              <a:t>31% nemocných snížení Zn</a:t>
            </a:r>
          </a:p>
          <a:p>
            <a:r>
              <a:rPr lang="cs-CZ" altLang="cs-CZ" b="1"/>
              <a:t>25% nemocných snížení folátu, B12, Mg</a:t>
            </a:r>
          </a:p>
          <a:p>
            <a:endParaRPr lang="cs-CZ" altLang="cs-CZ" b="1"/>
          </a:p>
          <a:p>
            <a:r>
              <a:rPr lang="cs-CZ" altLang="cs-CZ" b="1"/>
              <a:t>polovina nemocných 2 a více deficitů</a:t>
            </a:r>
          </a:p>
          <a:p>
            <a:r>
              <a:rPr lang="cs-CZ" altLang="cs-CZ" b="1"/>
              <a:t>pouze 2 nemocní bez deficitů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5DCBA601-9817-404B-9E58-1DECB1A30F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Mikrosymptomatologie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C422FA5-1540-4FA4-8248-715BD1BEBB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96248"/>
            <a:ext cx="7772400" cy="4114800"/>
          </a:xfrm>
        </p:spPr>
        <p:txBody>
          <a:bodyPr/>
          <a:lstStyle/>
          <a:p>
            <a:r>
              <a:rPr lang="cs-CZ" altLang="cs-CZ" b="1" dirty="0" err="1"/>
              <a:t>uroinfekce</a:t>
            </a:r>
            <a:r>
              <a:rPr lang="cs-CZ" altLang="cs-CZ" b="1" dirty="0"/>
              <a:t> se </a:t>
            </a:r>
            <a:r>
              <a:rPr lang="cs-CZ" altLang="cs-CZ" b="1" dirty="0" err="1"/>
              <a:t>subfebriliemi</a:t>
            </a:r>
            <a:endParaRPr lang="cs-CZ" altLang="cs-CZ" b="1" dirty="0"/>
          </a:p>
          <a:p>
            <a:r>
              <a:rPr lang="cs-CZ" altLang="cs-CZ" b="1" dirty="0"/>
              <a:t>nedokonalá symptomatologie zánětu</a:t>
            </a:r>
          </a:p>
          <a:p>
            <a:r>
              <a:rPr lang="cs-CZ" altLang="cs-CZ" b="1" dirty="0"/>
              <a:t>infarkt myokardu s tíhou na hrudi, bez typické stenokardie</a:t>
            </a:r>
          </a:p>
          <a:p>
            <a:r>
              <a:rPr lang="cs-CZ" altLang="cs-CZ" b="1" dirty="0"/>
              <a:t>floridní vředová choroba s dyspeptickými obtížení, ale bez bolesti</a:t>
            </a:r>
          </a:p>
          <a:p>
            <a:r>
              <a:rPr lang="cs-CZ" altLang="cs-CZ" b="1" dirty="0"/>
              <a:t>chybí leukocytóza u zánětů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3D4B86A7-6560-4974-A985-ECE49275EB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r>
              <a:rPr lang="cs-CZ" altLang="cs-CZ" b="1"/>
              <a:t>Možné důsledky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BE98B62-F026-4E20-ABB8-CE5B8D3509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95600" y="1219200"/>
            <a:ext cx="7772400" cy="4114800"/>
          </a:xfrm>
        </p:spPr>
        <p:txBody>
          <a:bodyPr/>
          <a:lstStyle/>
          <a:p>
            <a:r>
              <a:rPr lang="cs-CZ" altLang="cs-CZ" b="1"/>
              <a:t>zinek a apoptóza</a:t>
            </a:r>
          </a:p>
          <a:p>
            <a:r>
              <a:rPr lang="cs-CZ" altLang="cs-CZ" b="1"/>
              <a:t>zinek a imunita</a:t>
            </a:r>
          </a:p>
          <a:p>
            <a:r>
              <a:rPr lang="cs-CZ" altLang="cs-CZ" b="1"/>
              <a:t>zinek a DNA</a:t>
            </a:r>
          </a:p>
          <a:p>
            <a:r>
              <a:rPr lang="cs-CZ" altLang="cs-CZ" b="1"/>
              <a:t>folát a homocystein</a:t>
            </a:r>
          </a:p>
          <a:p>
            <a:r>
              <a:rPr lang="cs-CZ" altLang="cs-CZ" b="1"/>
              <a:t>folát, B12 a psychózy</a:t>
            </a:r>
          </a:p>
          <a:p>
            <a:r>
              <a:rPr lang="cs-CZ" altLang="cs-CZ" b="1"/>
              <a:t>B12 a demence</a:t>
            </a:r>
          </a:p>
          <a:p>
            <a:r>
              <a:rPr lang="cs-CZ" altLang="cs-CZ" b="1"/>
              <a:t>magnézium a neuropatie, PHN</a:t>
            </a:r>
          </a:p>
          <a:p>
            <a:r>
              <a:rPr lang="cs-CZ" altLang="cs-CZ" b="1"/>
              <a:t>magnézium a střevní imunita</a:t>
            </a:r>
          </a:p>
          <a:p>
            <a:r>
              <a:rPr lang="cs-CZ" altLang="cs-CZ" b="1"/>
              <a:t>kalcium a hyperparathyreoidismus</a:t>
            </a: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F35F1A9F-493C-4A0A-9FE5-91D883119B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304800"/>
            <a:ext cx="7772400" cy="1371600"/>
          </a:xfrm>
        </p:spPr>
        <p:txBody>
          <a:bodyPr/>
          <a:lstStyle/>
          <a:p>
            <a:r>
              <a:rPr lang="cs-CZ" altLang="cs-CZ" b="1" dirty="0"/>
              <a:t>Nefarmakologická léčba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A1DA0166-6DF7-4C21-8929-9005FFD026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0" y="1676400"/>
            <a:ext cx="7772400" cy="4114800"/>
          </a:xfrm>
        </p:spPr>
        <p:txBody>
          <a:bodyPr/>
          <a:lstStyle/>
          <a:p>
            <a:r>
              <a:rPr lang="cs-CZ" altLang="cs-CZ" b="1"/>
              <a:t>pozitivní alternativa polypragmázie</a:t>
            </a:r>
          </a:p>
          <a:p>
            <a:r>
              <a:rPr lang="cs-CZ" altLang="cs-CZ" b="1"/>
              <a:t>režimová opatření - rytmus spánek bdění, lůžko používat pouze ke spánku, pravidelnost v denním a týdenním režimu</a:t>
            </a:r>
          </a:p>
          <a:p>
            <a:r>
              <a:rPr lang="cs-CZ" altLang="cs-CZ" b="1"/>
              <a:t>omezit zlozvyky</a:t>
            </a:r>
          </a:p>
          <a:p>
            <a:r>
              <a:rPr lang="cs-CZ" altLang="cs-CZ" b="1"/>
              <a:t>úprava stravovacích zvyklostí - pravidelný příjem teplého  jídla, stav chrupu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1A0601E1-5977-40A8-8AC8-3A3E91A51A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3" y="333375"/>
            <a:ext cx="7772400" cy="1143000"/>
          </a:xfrm>
        </p:spPr>
        <p:txBody>
          <a:bodyPr/>
          <a:lstStyle/>
          <a:p>
            <a:r>
              <a:rPr lang="cs-CZ" altLang="cs-CZ" b="1"/>
              <a:t>Děkuji za pozornost</a:t>
            </a:r>
          </a:p>
        </p:txBody>
      </p:sp>
      <p:pic>
        <p:nvPicPr>
          <p:cNvPr id="33795" name="Picture 7" descr="DSCF0091">
            <a:extLst>
              <a:ext uri="{FF2B5EF4-FFF2-40B4-BE49-F238E27FC236}">
                <a16:creationId xmlns:a16="http://schemas.microsoft.com/office/drawing/2014/main" id="{3BC55CD1-5B89-4019-9FE9-96EEEE36CD05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82888" y="1446213"/>
            <a:ext cx="6769100" cy="5078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4FA4E646-F1B2-4FA2-A3F4-B2AA20D64A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„Pláče druhý orgán“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4693962-A21F-41B5-ACF9-05E4FCC69C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/>
              <a:t>probíhajícím onemocněním jsou postiženy sekundárně nejkřehčí orgány</a:t>
            </a:r>
          </a:p>
          <a:p>
            <a:pPr>
              <a:buClr>
                <a:srgbClr val="FF9933"/>
              </a:buClr>
              <a:buFont typeface="Symbol" panose="05050102010706020507" pitchFamily="18" charset="2"/>
              <a:buChar char="Þ"/>
            </a:pPr>
            <a:r>
              <a:rPr lang="cs-CZ" altLang="cs-CZ" b="1"/>
              <a:t>srdeční selhání při nepříliš závažné pneumonii</a:t>
            </a:r>
          </a:p>
          <a:p>
            <a:pPr>
              <a:buClr>
                <a:srgbClr val="FF9933"/>
              </a:buClr>
              <a:buFont typeface="Symbol" panose="05050102010706020507" pitchFamily="18" charset="2"/>
              <a:buChar char="Þ"/>
            </a:pPr>
            <a:r>
              <a:rPr lang="cs-CZ" altLang="cs-CZ" b="1"/>
              <a:t>zmatenost při sepsi, urosepsi</a:t>
            </a:r>
          </a:p>
          <a:p>
            <a:pPr>
              <a:buClr>
                <a:srgbClr val="FF9933"/>
              </a:buClr>
              <a:buFont typeface="Symbol" panose="05050102010706020507" pitchFamily="18" charset="2"/>
              <a:buChar char="Þ"/>
            </a:pPr>
            <a:r>
              <a:rPr lang="cs-CZ" altLang="cs-CZ" b="1"/>
              <a:t>stenokardie zvýrazněné při anemii</a:t>
            </a:r>
          </a:p>
          <a:p>
            <a:pPr>
              <a:buClr>
                <a:srgbClr val="FF9933"/>
              </a:buClr>
              <a:buFont typeface="Symbol" panose="05050102010706020507" pitchFamily="18" charset="2"/>
              <a:buChar char="Þ"/>
            </a:pPr>
            <a:r>
              <a:rPr lang="cs-CZ" altLang="cs-CZ" b="1"/>
              <a:t>TIA při anemii, srdečním selhání, IM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619504A5-97B2-455E-898C-48A899558A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24288"/>
            <a:ext cx="7772400" cy="1371600"/>
          </a:xfrm>
        </p:spPr>
        <p:txBody>
          <a:bodyPr/>
          <a:lstStyle/>
          <a:p>
            <a:r>
              <a:rPr lang="cs-CZ" altLang="cs-CZ" b="1" dirty="0" err="1"/>
              <a:t>Polymorbidita</a:t>
            </a:r>
            <a:endParaRPr lang="cs-CZ" altLang="cs-CZ" b="1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AF5326A-3300-4375-BC85-FFF14ED3A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371600"/>
            <a:ext cx="7772400" cy="4114800"/>
          </a:xfrm>
        </p:spPr>
        <p:txBody>
          <a:bodyPr/>
          <a:lstStyle/>
          <a:p>
            <a:r>
              <a:rPr lang="cs-CZ" altLang="cs-CZ" b="1"/>
              <a:t>s věkem narůstá počet chronických chorob</a:t>
            </a:r>
          </a:p>
          <a:p>
            <a:r>
              <a:rPr lang="cs-CZ" altLang="cs-CZ" b="1"/>
              <a:t>ve věku nad 80 let má 80% pacientů více než jednu chronickou chorobu</a:t>
            </a:r>
          </a:p>
          <a:p>
            <a:r>
              <a:rPr lang="cs-CZ" altLang="cs-CZ" b="1"/>
              <a:t>choroby se vzájemně ovlivňují častěji negativně</a:t>
            </a:r>
          </a:p>
          <a:p>
            <a:r>
              <a:rPr lang="cs-CZ" altLang="cs-CZ" b="1"/>
              <a:t>polypragmázie, compliance, interakce</a:t>
            </a:r>
          </a:p>
          <a:p>
            <a:r>
              <a:rPr lang="cs-CZ" altLang="cs-CZ" b="1"/>
              <a:t>dlouhodobá rekonvalescence</a:t>
            </a:r>
          </a:p>
          <a:p>
            <a:r>
              <a:rPr lang="cs-CZ" altLang="cs-CZ" b="1"/>
              <a:t>riziko imobilizačního syndromu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2B9A79FA-4B9A-4753-A6C5-2022E6409E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Příznak ledovce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0415970-1766-4FFF-8172-0C3A81D558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98450" y="2023200"/>
            <a:ext cx="7772400" cy="4114800"/>
          </a:xfrm>
        </p:spPr>
        <p:txBody>
          <a:bodyPr/>
          <a:lstStyle/>
          <a:p>
            <a:r>
              <a:rPr lang="cs-CZ" altLang="cs-CZ" b="1" dirty="0"/>
              <a:t>zjevná symptomatologie je pouze malou částí toho, co se ve skutečnosti děje</a:t>
            </a:r>
          </a:p>
          <a:p>
            <a:r>
              <a:rPr lang="cs-CZ" altLang="cs-CZ" b="1" dirty="0"/>
              <a:t>dušnost u IM</a:t>
            </a:r>
          </a:p>
          <a:p>
            <a:r>
              <a:rPr lang="cs-CZ" altLang="cs-CZ" b="1" dirty="0"/>
              <a:t>zmatenost u srdečního selhání</a:t>
            </a:r>
          </a:p>
          <a:p>
            <a:r>
              <a:rPr lang="cs-CZ" altLang="cs-CZ" b="1" dirty="0"/>
              <a:t>zmatenost u NPB</a:t>
            </a:r>
          </a:p>
          <a:p>
            <a:r>
              <a:rPr lang="cs-CZ" altLang="cs-CZ" b="1" dirty="0"/>
              <a:t>zhoršení demence při déletrvající bolesti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14B6F677-7007-48D2-88A7-D71F2B2E85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Interdisciplinární problémy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EAD88B3-52DA-46DC-9E7C-263288AF7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Char char=" "/>
            </a:pPr>
            <a:r>
              <a:rPr lang="cs-CZ" altLang="cs-CZ" sz="4000" b="1">
                <a:solidFill>
                  <a:srgbClr val="FF9933"/>
                </a:solidFill>
              </a:rPr>
              <a:t>giganti geriatrie „4 I“</a:t>
            </a:r>
            <a:endParaRPr lang="cs-CZ" altLang="cs-CZ" sz="4000" b="1"/>
          </a:p>
          <a:p>
            <a:pPr algn="ctr">
              <a:buFontTx/>
              <a:buChar char=" "/>
            </a:pPr>
            <a:r>
              <a:rPr lang="cs-CZ" altLang="cs-CZ" sz="4000" b="1"/>
              <a:t>instabilita</a:t>
            </a:r>
          </a:p>
          <a:p>
            <a:pPr algn="ctr">
              <a:buFontTx/>
              <a:buChar char=" "/>
            </a:pPr>
            <a:r>
              <a:rPr lang="cs-CZ" altLang="cs-CZ" sz="4000" b="1"/>
              <a:t>intelektové poruchy</a:t>
            </a:r>
          </a:p>
          <a:p>
            <a:pPr algn="ctr">
              <a:buFontTx/>
              <a:buChar char=" "/>
            </a:pPr>
            <a:r>
              <a:rPr lang="cs-CZ" altLang="cs-CZ" sz="4000" b="1"/>
              <a:t>imobilizace</a:t>
            </a:r>
          </a:p>
          <a:p>
            <a:pPr algn="ctr">
              <a:buFontTx/>
              <a:buChar char=" "/>
            </a:pPr>
            <a:r>
              <a:rPr lang="cs-CZ" altLang="cs-CZ" sz="4000" b="1"/>
              <a:t>inkontinence, poruchy integrity kůže</a:t>
            </a:r>
            <a:endParaRPr lang="cs-CZ" altLang="cs-CZ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23C1F49D-7FD6-4BAF-8EC4-2ECECD5BF4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Instabilita a pády</a:t>
            </a:r>
            <a:endParaRPr lang="cs-CZ" altLang="cs-CZ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5526183-2992-485E-BC76-22B23B9E0A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95600" y="2362200"/>
            <a:ext cx="7772400" cy="4114800"/>
          </a:xfrm>
        </p:spPr>
        <p:txBody>
          <a:bodyPr/>
          <a:lstStyle/>
          <a:p>
            <a:r>
              <a:rPr lang="cs-CZ" altLang="cs-CZ" sz="3600" b="1"/>
              <a:t>vertebrogenní etiologie</a:t>
            </a:r>
          </a:p>
          <a:p>
            <a:r>
              <a:rPr lang="cs-CZ" altLang="cs-CZ" sz="3600" b="1"/>
              <a:t>vaskulární etiologie</a:t>
            </a:r>
          </a:p>
          <a:p>
            <a:r>
              <a:rPr lang="cs-CZ" altLang="cs-CZ" sz="3600" b="1"/>
              <a:t>kardiální etiologie</a:t>
            </a:r>
          </a:p>
          <a:p>
            <a:r>
              <a:rPr lang="cs-CZ" altLang="cs-CZ" sz="3600" b="1"/>
              <a:t>neurologická etiologie</a:t>
            </a:r>
          </a:p>
          <a:p>
            <a:r>
              <a:rPr lang="cs-CZ" altLang="cs-CZ" sz="3600" b="1"/>
              <a:t>zevní prostředí</a:t>
            </a:r>
          </a:p>
          <a:p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8583FDDD-56E2-422E-890D-AAB8C96903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Poruchy intelektu</a:t>
            </a:r>
            <a:endParaRPr lang="cs-CZ" altLang="cs-CZ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421BE37-DD17-498E-9BFC-1F75C29047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9933"/>
              </a:buClr>
              <a:buFontTx/>
              <a:buChar char="»"/>
            </a:pPr>
            <a:r>
              <a:rPr lang="cs-CZ" altLang="cs-CZ" b="1"/>
              <a:t>demence atroficko - degenerativní</a:t>
            </a:r>
            <a:r>
              <a:rPr lang="cs-CZ" altLang="cs-CZ"/>
              <a:t> (Alzheimerova, Lewyho tělísek. M. Parkinson) </a:t>
            </a:r>
          </a:p>
          <a:p>
            <a:pPr>
              <a:buClr>
                <a:srgbClr val="FF9933"/>
              </a:buClr>
              <a:buFontTx/>
              <a:buChar char="»"/>
            </a:pPr>
            <a:r>
              <a:rPr lang="cs-CZ" altLang="cs-CZ" b="1"/>
              <a:t>demence ischemicko-vaskulární</a:t>
            </a:r>
            <a:r>
              <a:rPr lang="cs-CZ" altLang="cs-CZ"/>
              <a:t> (multiinfarktová, vaskulární, Binwangerove)</a:t>
            </a:r>
          </a:p>
          <a:p>
            <a:pPr>
              <a:buClr>
                <a:srgbClr val="FF9933"/>
              </a:buClr>
              <a:buFontTx/>
              <a:buChar char="»"/>
            </a:pPr>
            <a:r>
              <a:rPr lang="cs-CZ" altLang="cs-CZ" b="1"/>
              <a:t>demence sekundární</a:t>
            </a:r>
            <a:r>
              <a:rPr lang="cs-CZ" altLang="cs-CZ"/>
              <a:t> (poúrazová, poinfekční, BSE, metabolické a karenční, endokrinní)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autoUpdateAnimBg="0"/>
    </p:bld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93CEC68-B0E2-4F50-9397-CF56FB426367}" vid="{25042F54-EE2F-4CAA-B106-EE257721CFC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prezentace-med-cz-fnbrno-v02</Template>
  <TotalTime>412</TotalTime>
  <Words>796</Words>
  <Application>Microsoft Office PowerPoint</Application>
  <PresentationFormat>Širokoúhlá obrazovka</PresentationFormat>
  <Paragraphs>191</Paragraphs>
  <Slides>32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Symbol</vt:lpstr>
      <vt:lpstr>Tahoma</vt:lpstr>
      <vt:lpstr>Wingdings</vt:lpstr>
      <vt:lpstr>Prezentace_MU_CZ</vt:lpstr>
      <vt:lpstr>graf aplikace Microsoft Graph 97</vt:lpstr>
      <vt:lpstr>Specifické rysy chorob ve vyšším věku  Riziko mylné diagnózy</vt:lpstr>
      <vt:lpstr>Oligosymptomatologie</vt:lpstr>
      <vt:lpstr>Mikrosymptomatologie</vt:lpstr>
      <vt:lpstr>„Pláče druhý orgán“</vt:lpstr>
      <vt:lpstr>Polymorbidita</vt:lpstr>
      <vt:lpstr>Příznak ledovce</vt:lpstr>
      <vt:lpstr>Interdisciplinární problémy</vt:lpstr>
      <vt:lpstr>Instabilita a pády</vt:lpstr>
      <vt:lpstr>Poruchy intelektu</vt:lpstr>
      <vt:lpstr>Imobilita</vt:lpstr>
      <vt:lpstr>Inkontinence </vt:lpstr>
      <vt:lpstr>Poruchy integrity kůže</vt:lpstr>
      <vt:lpstr>Zvláštnosti a úskalí farmakoterapie ve stáří</vt:lpstr>
      <vt:lpstr>Problémové oblasti medikace starších nemocných</vt:lpstr>
      <vt:lpstr>Farmakokinetika</vt:lpstr>
      <vt:lpstr>Compliance  a její změny ve stáří</vt:lpstr>
      <vt:lpstr>Polypragmázie?</vt:lpstr>
      <vt:lpstr>Zastoupení léků  na trhu</vt:lpstr>
      <vt:lpstr>Podíl seniorů na konzumaci</vt:lpstr>
      <vt:lpstr>Vlastní šetření</vt:lpstr>
      <vt:lpstr>Dotazy  k farmakoterapii</vt:lpstr>
      <vt:lpstr>Charakteristika souboru</vt:lpstr>
      <vt:lpstr>Počet užívaných druhů léků</vt:lpstr>
      <vt:lpstr>Počet užívaných druhů léků podle věku</vt:lpstr>
      <vt:lpstr>Počet užívaných druhů léků podle pohlaví</vt:lpstr>
      <vt:lpstr>Průměrný starší nemocný</vt:lpstr>
      <vt:lpstr>Průměrná starší nemocná</vt:lpstr>
      <vt:lpstr>Domácí stravovací zvyklosti</vt:lpstr>
      <vt:lpstr>Výsledky</vt:lpstr>
      <vt:lpstr>Možné důsledky</vt:lpstr>
      <vt:lpstr>Nefarmakologická léčba</vt:lpstr>
      <vt:lpstr>Děkuji za pozornost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Skládaná</dc:creator>
  <cp:lastModifiedBy>Hana Matějovská Kubešová</cp:lastModifiedBy>
  <cp:revision>34</cp:revision>
  <cp:lastPrinted>1601-01-01T00:00:00Z</cp:lastPrinted>
  <dcterms:created xsi:type="dcterms:W3CDTF">2021-04-27T07:29:37Z</dcterms:created>
  <dcterms:modified xsi:type="dcterms:W3CDTF">2022-02-12T20:00:31Z</dcterms:modified>
</cp:coreProperties>
</file>