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91" r:id="rId3"/>
    <p:sldId id="257" r:id="rId4"/>
    <p:sldId id="293" r:id="rId5"/>
    <p:sldId id="292" r:id="rId6"/>
    <p:sldId id="443" r:id="rId7"/>
    <p:sldId id="259" r:id="rId8"/>
    <p:sldId id="409" r:id="rId9"/>
    <p:sldId id="437" r:id="rId10"/>
    <p:sldId id="427" r:id="rId11"/>
    <p:sldId id="428" r:id="rId12"/>
    <p:sldId id="438" r:id="rId13"/>
    <p:sldId id="408" r:id="rId14"/>
    <p:sldId id="262" r:id="rId15"/>
    <p:sldId id="267" r:id="rId16"/>
    <p:sldId id="263" r:id="rId17"/>
    <p:sldId id="264" r:id="rId18"/>
    <p:sldId id="265" r:id="rId19"/>
    <p:sldId id="268" r:id="rId20"/>
    <p:sldId id="269" r:id="rId21"/>
    <p:sldId id="391" r:id="rId22"/>
    <p:sldId id="450" r:id="rId23"/>
    <p:sldId id="271" r:id="rId24"/>
    <p:sldId id="449" r:id="rId25"/>
    <p:sldId id="448" r:id="rId26"/>
    <p:sldId id="454" r:id="rId27"/>
    <p:sldId id="451" r:id="rId28"/>
    <p:sldId id="452" r:id="rId29"/>
    <p:sldId id="453" r:id="rId30"/>
    <p:sldId id="270" r:id="rId31"/>
    <p:sldId id="455" r:id="rId32"/>
    <p:sldId id="294" r:id="rId33"/>
    <p:sldId id="273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442" r:id="rId42"/>
    <p:sldId id="274" r:id="rId43"/>
    <p:sldId id="275" r:id="rId44"/>
    <p:sldId id="276" r:id="rId45"/>
    <p:sldId id="444" r:id="rId46"/>
    <p:sldId id="445" r:id="rId47"/>
    <p:sldId id="446" r:id="rId48"/>
    <p:sldId id="447" r:id="rId49"/>
    <p:sldId id="284" r:id="rId50"/>
    <p:sldId id="286" r:id="rId51"/>
    <p:sldId id="285" r:id="rId52"/>
    <p:sldId id="287" r:id="rId53"/>
    <p:sldId id="440" r:id="rId54"/>
    <p:sldId id="456" r:id="rId55"/>
    <p:sldId id="441" r:id="rId56"/>
    <p:sldId id="458" r:id="rId57"/>
    <p:sldId id="288" r:id="rId58"/>
    <p:sldId id="289" r:id="rId59"/>
    <p:sldId id="457" r:id="rId6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0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02.04.2023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654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02.04.2023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169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02.04.2023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886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02.04.2023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977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02.04.2023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9089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02.04.2023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6560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02.04.2023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906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02.04.2023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158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02.04.2023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0993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02.04.2023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396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02.04.2023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029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02.04.2023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4122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02.04.2023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shade val="50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165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02.04.2023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6445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02.04.2023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446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02.04.2023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486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02.04.2023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542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02.04.2023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592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02.04.2023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4756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02.04.2023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754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02.04.2023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492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02.04.2023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shade val="50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670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02.04.2023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318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02.04.2023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5292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gjUuW_gaBU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vGazyH6fQQ4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zerCK0lRjp8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OOsfkM-nGQ&amp;ab_channel=RavenChai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Vj0F1X4bLQ" TargetMode="External"/><Relationship Id="rId2" Type="http://schemas.openxmlformats.org/officeDocument/2006/relationships/hyperlink" Target="https://www.youtube.com/watch?v=20Smx_nD9cw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emBVWQmGos" TargetMode="External"/><Relationship Id="rId2" Type="http://schemas.openxmlformats.org/officeDocument/2006/relationships/hyperlink" Target="https://www.youtube.com/watch?v=JwwclyVYTkk&amp;ab_channel=twmann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ainpop.com/games/pavlovsdo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Sociální psychologie 2</a:t>
            </a:r>
            <a:br>
              <a:rPr lang="cs-CZ" dirty="0"/>
            </a:br>
            <a:r>
              <a:rPr lang="cs-CZ" dirty="0"/>
              <a:t>Socializace a učení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5301208"/>
            <a:ext cx="8077200" cy="1024048"/>
          </a:xfrm>
        </p:spPr>
        <p:txBody>
          <a:bodyPr/>
          <a:lstStyle/>
          <a:p>
            <a:pPr lvl="0"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cs-CZ" dirty="0">
                <a:solidFill>
                  <a:schemeClr val="tx1"/>
                </a:solidFill>
              </a:rPr>
              <a:t>Mgr. Jan Krása, Ph.D.</a:t>
            </a:r>
          </a:p>
          <a:p>
            <a:pPr lvl="0"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cs-CZ" dirty="0">
                <a:solidFill>
                  <a:schemeClr val="tx1"/>
                </a:solidFill>
              </a:rPr>
              <a:t>Katedra psychologie, PED MUNI</a:t>
            </a:r>
          </a:p>
        </p:txBody>
      </p:sp>
    </p:spTree>
    <p:extLst>
      <p:ext uri="{BB962C8B-B14F-4D97-AF65-F5344CB8AC3E}">
        <p14:creationId xmlns:p14="http://schemas.microsoft.com/office/powerpoint/2010/main" val="2150961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 descr="https://i.pinimg.com/736x/2a/0e/24/2a0e245f806f897bd3c20e6348438d4a--school-psychology-maltese-dog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60" y="176036"/>
            <a:ext cx="8172400" cy="630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868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1.1 Klasické </a:t>
            </a:r>
            <a:r>
              <a:rPr lang="cs-CZ" b="1" dirty="0"/>
              <a:t>podmiňování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Tento druh učení nazývá </a:t>
            </a:r>
            <a:r>
              <a:rPr lang="cs-CZ" dirty="0" err="1"/>
              <a:t>Helus</a:t>
            </a:r>
            <a:r>
              <a:rPr lang="cs-CZ" dirty="0"/>
              <a:t> (2007) </a:t>
            </a:r>
            <a:r>
              <a:rPr lang="cs-CZ" b="1" dirty="0"/>
              <a:t>emocionálně vegetativním</a:t>
            </a:r>
            <a:r>
              <a:rPr lang="cs-CZ" dirty="0"/>
              <a:t>, protože při něm zásadní roli hrají emoce a/nebo vegetativní procesy.</a:t>
            </a:r>
          </a:p>
          <a:p>
            <a:endParaRPr lang="cs-CZ" dirty="0"/>
          </a:p>
          <a:p>
            <a:r>
              <a:rPr lang="cs-CZ" dirty="0"/>
              <a:t>Téměř každý organismus (zvíře i člověk, dokonce i Ploštěnci, resp. </a:t>
            </a:r>
            <a:r>
              <a:rPr lang="cs-CZ" dirty="0" err="1"/>
              <a:t>Platyzoa</a:t>
            </a:r>
            <a:r>
              <a:rPr lang="cs-CZ" dirty="0"/>
              <a:t>) je tomuto druhu učení zcela podroben. Jsme vůči němu zcela pasivní. </a:t>
            </a:r>
          </a:p>
          <a:p>
            <a:endParaRPr lang="cs-CZ" dirty="0"/>
          </a:p>
          <a:p>
            <a:r>
              <a:rPr lang="cs-CZ" dirty="0"/>
              <a:t>Srov. metody mučení vězňů v procesech v 50. letech.</a:t>
            </a:r>
          </a:p>
          <a:p>
            <a:r>
              <a:rPr lang="cs-CZ" dirty="0"/>
              <a:t>Příklady? Např. když se dítě netěší do školy (cítí-li úzkost). Posléze se třeba i samotné slovo „škola“ stane spouštěčem úzkosti. Nebo i něco podobného škole (=proces generalizace).</a:t>
            </a:r>
          </a:p>
        </p:txBody>
      </p:sp>
    </p:spTree>
    <p:extLst>
      <p:ext uri="{BB962C8B-B14F-4D97-AF65-F5344CB8AC3E}">
        <p14:creationId xmlns:p14="http://schemas.microsoft.com/office/powerpoint/2010/main" val="3566210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Behaviorismus</a:t>
            </a:r>
            <a:br>
              <a:rPr lang="cs-CZ" dirty="0"/>
            </a:br>
            <a:r>
              <a:rPr lang="cs-CZ" sz="2000" dirty="0">
                <a:solidFill>
                  <a:srgbClr val="F0AD00">
                    <a:satMod val="150000"/>
                  </a:srgbClr>
                </a:solidFill>
              </a:rPr>
              <a:t>(americký přístup v psychologii)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J. Watson (1878 – 1958)</a:t>
            </a:r>
          </a:p>
          <a:p>
            <a:r>
              <a:rPr lang="cs-CZ" dirty="0"/>
              <a:t>B. F. </a:t>
            </a:r>
            <a:r>
              <a:rPr lang="cs-CZ" dirty="0" err="1"/>
              <a:t>Skinner</a:t>
            </a:r>
            <a:r>
              <a:rPr lang="cs-CZ" dirty="0"/>
              <a:t> (1904 – 1990)</a:t>
            </a:r>
          </a:p>
          <a:p>
            <a:r>
              <a:rPr lang="cs-CZ" dirty="0"/>
              <a:t>Behaviorismus byl dominantním přístupem v psychologii (hlavně v USA) po několik desetiletí. </a:t>
            </a:r>
            <a:r>
              <a:rPr lang="cs-CZ" dirty="0" err="1"/>
              <a:t>Skinner</a:t>
            </a:r>
            <a:r>
              <a:rPr lang="cs-CZ" dirty="0"/>
              <a:t> tvrdil, že </a:t>
            </a:r>
            <a:r>
              <a:rPr lang="cs-CZ" b="1" dirty="0"/>
              <a:t>chování lidí lze vysvětlit velmi jednoduchými zákony pravděpodobnosti </a:t>
            </a:r>
            <a:r>
              <a:rPr lang="cs-CZ" dirty="0"/>
              <a:t>zesilovanými či tlumenými odměnou, nedostatkem odměny a trestem. Tj. výskyt určitého chování po určitém stimulu lze jednoduše předpovědět – je pravděpodobnostní funkcí.</a:t>
            </a:r>
          </a:p>
          <a:p>
            <a:r>
              <a:rPr lang="cs-CZ" dirty="0"/>
              <a:t>Přesun </a:t>
            </a:r>
            <a:r>
              <a:rPr lang="cs-CZ" b="1" dirty="0"/>
              <a:t>od experimentů s lidmi k experimentům se zvířaty</a:t>
            </a:r>
            <a:r>
              <a:rPr lang="cs-CZ" dirty="0"/>
              <a:t> (krysy, kočky apod.). Otázkou je však míra zobecnění na člověka.</a:t>
            </a:r>
          </a:p>
        </p:txBody>
      </p:sp>
    </p:spTree>
    <p:extLst>
      <p:ext uri="{BB962C8B-B14F-4D97-AF65-F5344CB8AC3E}">
        <p14:creationId xmlns:p14="http://schemas.microsoft.com/office/powerpoint/2010/main" val="2805109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1.2 Operantní </a:t>
            </a:r>
            <a:r>
              <a:rPr lang="cs-CZ" b="1" dirty="0"/>
              <a:t>podmiňování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19251"/>
            <a:ext cx="8229600" cy="4781550"/>
          </a:xfrm>
        </p:spPr>
        <p:txBody>
          <a:bodyPr>
            <a:normAutofit fontScale="92500"/>
          </a:bodyPr>
          <a:lstStyle/>
          <a:p>
            <a:pPr marL="118872" indent="0">
              <a:buNone/>
            </a:pPr>
            <a:r>
              <a:rPr lang="cs-CZ" b="1" dirty="0"/>
              <a:t>Teorie operantního učení </a:t>
            </a:r>
            <a:r>
              <a:rPr lang="cs-CZ" dirty="0"/>
              <a:t>bere do hry aktivitu organismu – zpevněno je to spontánní chování, které vede k naplnění nějaké </a:t>
            </a:r>
            <a:r>
              <a:rPr lang="cs-CZ" b="1" dirty="0"/>
              <a:t>potřeby</a:t>
            </a:r>
            <a:r>
              <a:rPr lang="cs-CZ" dirty="0"/>
              <a:t> organismu. </a:t>
            </a:r>
          </a:p>
          <a:p>
            <a:pPr marL="118872" indent="0">
              <a:buNone/>
            </a:pPr>
            <a:r>
              <a:rPr lang="cs-CZ" dirty="0" err="1"/>
              <a:t>Skinner</a:t>
            </a:r>
            <a:r>
              <a:rPr lang="cs-CZ" dirty="0"/>
              <a:t>  rozlišoval: 1. </a:t>
            </a:r>
            <a:r>
              <a:rPr lang="cs-CZ" b="1" dirty="0" err="1"/>
              <a:t>pozit</a:t>
            </a:r>
            <a:r>
              <a:rPr lang="cs-CZ" b="1" dirty="0"/>
              <a:t>. zpevnění </a:t>
            </a:r>
            <a:r>
              <a:rPr lang="cs-CZ" dirty="0"/>
              <a:t>(např. pamlsek), 2. </a:t>
            </a:r>
            <a:r>
              <a:rPr lang="cs-CZ" b="1" dirty="0" err="1"/>
              <a:t>negat</a:t>
            </a:r>
            <a:r>
              <a:rPr lang="cs-CZ" b="1" dirty="0"/>
              <a:t>. zpevnění </a:t>
            </a:r>
            <a:r>
              <a:rPr lang="cs-CZ" dirty="0"/>
              <a:t>(vyhnutí se ostrému světlu či el. šoku) a 3. </a:t>
            </a:r>
            <a:r>
              <a:rPr lang="cs-CZ" b="1" dirty="0"/>
              <a:t>trest</a:t>
            </a:r>
            <a:r>
              <a:rPr lang="cs-CZ" dirty="0"/>
              <a:t> (el. šok, dojde k útlumu trestaného chování).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Všimněte si, že pochvala buduje, zatímco trest zastavuje, ale nic nevytváří (Matějček).</a:t>
            </a:r>
          </a:p>
        </p:txBody>
      </p:sp>
    </p:spTree>
    <p:extLst>
      <p:ext uri="{BB962C8B-B14F-4D97-AF65-F5344CB8AC3E}">
        <p14:creationId xmlns:p14="http://schemas.microsoft.com/office/powerpoint/2010/main" val="577249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6347048" cy="1252728"/>
          </a:xfrm>
        </p:spPr>
        <p:txBody>
          <a:bodyPr>
            <a:normAutofit fontScale="90000"/>
          </a:bodyPr>
          <a:lstStyle/>
          <a:p>
            <a:pPr marL="137160"/>
            <a:r>
              <a:rPr lang="cs-CZ" dirty="0"/>
              <a:t>Edward </a:t>
            </a:r>
            <a:r>
              <a:rPr lang="cs-CZ" dirty="0" err="1"/>
              <a:t>Thorndike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(1874-1949)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5040560"/>
          </a:xfrm>
        </p:spPr>
        <p:txBody>
          <a:bodyPr>
            <a:normAutofit fontScale="55000" lnSpcReduction="20000"/>
          </a:bodyPr>
          <a:lstStyle/>
          <a:p>
            <a:pPr marL="137160" indent="0">
              <a:buNone/>
            </a:pPr>
            <a:r>
              <a:rPr lang="cs-CZ" sz="4500" dirty="0"/>
              <a:t>první behaviorista. Pracoval se zvířaty, </a:t>
            </a:r>
          </a:p>
          <a:p>
            <a:pPr marL="137160" indent="0">
              <a:buNone/>
            </a:pPr>
            <a:r>
              <a:rPr lang="cs-CZ" sz="4500" dirty="0"/>
              <a:t>hlavně s kočkami: „problémové boxy“, </a:t>
            </a:r>
          </a:p>
          <a:p>
            <a:pPr marL="137160" indent="0">
              <a:buNone/>
            </a:pPr>
            <a:r>
              <a:rPr lang="cs-CZ" sz="4500" dirty="0"/>
              <a:t>kde musela kočka většinou zatáhnout </a:t>
            </a:r>
          </a:p>
          <a:p>
            <a:pPr marL="137160" indent="0">
              <a:buNone/>
            </a:pPr>
            <a:r>
              <a:rPr lang="cs-CZ" sz="4500" dirty="0"/>
              <a:t>za páčku, aby dostala jídlo.</a:t>
            </a:r>
          </a:p>
          <a:p>
            <a:pPr marL="137160" indent="0">
              <a:buNone/>
            </a:pPr>
            <a:endParaRPr lang="cs-CZ" sz="4500" dirty="0"/>
          </a:p>
          <a:p>
            <a:pPr marL="137160" indent="0">
              <a:buNone/>
            </a:pPr>
            <a:r>
              <a:rPr lang="cs-CZ" sz="4500" b="1" dirty="0"/>
              <a:t>Z jeho výzkumů i výzkumů jeho následovníků pro učitele vyplývá (</a:t>
            </a:r>
            <a:r>
              <a:rPr lang="cs-CZ" sz="4500" b="1" dirty="0" err="1"/>
              <a:t>Petty</a:t>
            </a:r>
            <a:r>
              <a:rPr lang="cs-CZ" sz="4500" b="1" dirty="0"/>
              <a:t>, 1996,s. 15):</a:t>
            </a:r>
          </a:p>
          <a:p>
            <a:r>
              <a:rPr lang="cs-CZ" sz="4500" b="1" dirty="0"/>
              <a:t>Odměna je mnohem lepším prostředkem zpevnění než trest.</a:t>
            </a:r>
          </a:p>
          <a:p>
            <a:r>
              <a:rPr lang="cs-CZ" sz="4500" b="1" dirty="0"/>
              <a:t>Žáci potřebují za to, že se něčemu učí, odměnu.</a:t>
            </a:r>
          </a:p>
          <a:p>
            <a:r>
              <a:rPr lang="cs-CZ" sz="4500" b="1" dirty="0"/>
              <a:t>Odměna by měla následovat co nejdříve po správné reakci.</a:t>
            </a:r>
          </a:p>
          <a:p>
            <a:r>
              <a:rPr lang="cs-CZ" sz="4500" b="1" dirty="0"/>
              <a:t>Výsledky učení se vlivem opakovaných úspěchů zlepšují.</a:t>
            </a:r>
          </a:p>
          <a:p>
            <a:r>
              <a:rPr lang="cs-CZ" sz="4500" b="1" dirty="0"/>
              <a:t>Nezapomínáme na to, co si opakujeme.</a:t>
            </a:r>
          </a:p>
          <a:p>
            <a:pPr marL="137160" indent="0">
              <a:buNone/>
            </a:pPr>
            <a:r>
              <a:rPr lang="cs-CZ" dirty="0"/>
              <a:t> </a:t>
            </a:r>
          </a:p>
        </p:txBody>
      </p:sp>
      <p:pic>
        <p:nvPicPr>
          <p:cNvPr id="4" name="Picture 2" descr="PSM V80 D211 Edward Lee Thorndik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197" y="-24702"/>
            <a:ext cx="223080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7CA40E7-6310-44F3-A18D-AF1590507EDB}"/>
              </a:ext>
            </a:extLst>
          </p:cNvPr>
          <p:cNvSpPr txBox="1"/>
          <p:nvPr/>
        </p:nvSpPr>
        <p:spPr>
          <a:xfrm>
            <a:off x="7920372" y="2650627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Credit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: Wikipedie</a:t>
            </a:r>
          </a:p>
        </p:txBody>
      </p:sp>
    </p:spTree>
    <p:extLst>
      <p:ext uri="{BB962C8B-B14F-4D97-AF65-F5344CB8AC3E}">
        <p14:creationId xmlns:p14="http://schemas.microsoft.com/office/powerpoint/2010/main" val="3568421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/>
              <a:t>1.2 Operantní podmiňování</a:t>
            </a:r>
            <a:endParaRPr lang="cs-CZ" dirty="0"/>
          </a:p>
        </p:txBody>
      </p:sp>
      <p:pic>
        <p:nvPicPr>
          <p:cNvPr id="12298" name="Picture 10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31" y="1628800"/>
            <a:ext cx="8879338" cy="472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010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1.2 Operantní podmiňování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37160" indent="0">
              <a:buNone/>
            </a:pPr>
            <a:r>
              <a:rPr lang="cs-CZ" dirty="0"/>
              <a:t>Čili: určité chování (spontánní i iniciované zvenku) se zpevňuje, pokud je odměněno. 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/>
              <a:t>Pro člověka je typická až přímo </a:t>
            </a:r>
            <a:r>
              <a:rPr lang="cs-CZ" b="1" dirty="0"/>
              <a:t>závislost na sociální podpoře a ocenění (srov. roli pochvaly v přednášce Socializace)</a:t>
            </a:r>
            <a:r>
              <a:rPr lang="cs-CZ" dirty="0"/>
              <a:t>. Různé formy sociální akceptace (úsměv, pohlazení, vlídné či vstřícné slovo, pochvala, dobrá známka) mají na chování většiny dětí posilující účinek, neboť uspokojují sociální potřebu člověka být přijímán a akceptován. 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/>
              <a:t>To je ostatně recept na získání srdce (každého?) žáka.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8578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1.2 Operantní </a:t>
            </a:r>
            <a:r>
              <a:rPr lang="cs-CZ" b="1" dirty="0"/>
              <a:t>podmiňování</a:t>
            </a:r>
            <a:endParaRPr lang="cs-CZ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1229" y="1556792"/>
            <a:ext cx="6841541" cy="3688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323528" y="5215320"/>
            <a:ext cx="8363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2.-4. úroveň lze nazvat sociálními potřebami.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I základní potřeby jsou však naplňovány v sociálním kontextu. </a:t>
            </a:r>
          </a:p>
        </p:txBody>
      </p:sp>
      <p:sp>
        <p:nvSpPr>
          <p:cNvPr id="5" name="Levá složená závorka 4">
            <a:extLst>
              <a:ext uri="{FF2B5EF4-FFF2-40B4-BE49-F238E27FC236}">
                <a16:creationId xmlns:a16="http://schemas.microsoft.com/office/drawing/2014/main" id="{E5383418-7085-DCED-252B-C88BDE0374EE}"/>
              </a:ext>
            </a:extLst>
          </p:cNvPr>
          <p:cNvSpPr/>
          <p:nvPr/>
        </p:nvSpPr>
        <p:spPr>
          <a:xfrm>
            <a:off x="1183342" y="2883088"/>
            <a:ext cx="218365" cy="2183616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4113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90D055-067A-4A01-ABBD-3C0406ACB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448"/>
            <a:ext cx="4762872" cy="1252728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Burrhus</a:t>
            </a:r>
            <a:r>
              <a:rPr lang="cs-CZ" dirty="0"/>
              <a:t> F. </a:t>
            </a:r>
            <a:r>
              <a:rPr lang="cs-CZ" dirty="0" err="1"/>
              <a:t>Skinner</a:t>
            </a:r>
            <a:r>
              <a:rPr lang="cs-CZ" dirty="0"/>
              <a:t> (1904 – 1990)</a:t>
            </a:r>
          </a:p>
        </p:txBody>
      </p:sp>
      <p:pic>
        <p:nvPicPr>
          <p:cNvPr id="1026" name="Picture 2" descr="B.F. Skinner at Harvard circa 1950.jpg">
            <a:extLst>
              <a:ext uri="{FF2B5EF4-FFF2-40B4-BE49-F238E27FC236}">
                <a16:creationId xmlns:a16="http://schemas.microsoft.com/office/drawing/2014/main" id="{7DA1DF61-889C-4EE9-BA34-322711B63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183" y="6979"/>
            <a:ext cx="2088817" cy="229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A538475-4834-4A6C-831D-FC0DCEAE90C8}"/>
              </a:ext>
            </a:extLst>
          </p:cNvPr>
          <p:cNvSpPr txBox="1"/>
          <p:nvPr/>
        </p:nvSpPr>
        <p:spPr>
          <a:xfrm>
            <a:off x="7920372" y="2021557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Credit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: Wikipedie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CCCB69-05F0-4FDB-981C-12F1FC194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060848"/>
            <a:ext cx="7272808" cy="4464496"/>
          </a:xfrm>
        </p:spPr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r>
              <a:rPr lang="cs-CZ" dirty="0"/>
              <a:t>Radikální behaviorista: Chování organismu je důsledkem historie prostředí, v němž žijí, a to cestou zpevnění.</a:t>
            </a:r>
          </a:p>
          <a:p>
            <a:pPr marL="118872" indent="0">
              <a:buNone/>
            </a:pPr>
            <a:r>
              <a:rPr lang="cs-CZ" dirty="0"/>
              <a:t>Využití holubů: </a:t>
            </a:r>
            <a:r>
              <a:rPr lang="cs-CZ" dirty="0">
                <a:hlinkClick r:id="rId3"/>
              </a:rPr>
              <a:t>https://www.youtube.com/watch?v=QgjUuW_gaBU</a:t>
            </a:r>
            <a:r>
              <a:rPr lang="cs-CZ" dirty="0"/>
              <a:t> </a:t>
            </a:r>
          </a:p>
          <a:p>
            <a:pPr marL="118872" indent="0">
              <a:buNone/>
            </a:pPr>
            <a:r>
              <a:rPr lang="cs-CZ" dirty="0"/>
              <a:t>Holuby hrají hru:</a:t>
            </a:r>
          </a:p>
          <a:p>
            <a:pPr marL="118872" indent="0">
              <a:buNone/>
            </a:pPr>
            <a:r>
              <a:rPr lang="cs-CZ" dirty="0">
                <a:hlinkClick r:id="rId4"/>
              </a:rPr>
              <a:t>https://www.youtube.com/watch?v=vGazyH6fQQ4</a:t>
            </a:r>
            <a:r>
              <a:rPr lang="cs-CZ" dirty="0"/>
              <a:t> 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Jedinec generuje </a:t>
            </a:r>
            <a:r>
              <a:rPr lang="cs-CZ" dirty="0" err="1"/>
              <a:t>operanty</a:t>
            </a:r>
            <a:r>
              <a:rPr lang="cs-CZ" dirty="0"/>
              <a:t> (</a:t>
            </a:r>
            <a:r>
              <a:rPr lang="cs-CZ" i="1" dirty="0"/>
              <a:t>různá chování</a:t>
            </a:r>
            <a:r>
              <a:rPr lang="cs-CZ" dirty="0"/>
              <a:t>) a prostředí dělá </a:t>
            </a:r>
            <a:r>
              <a:rPr lang="cs-CZ" i="1" dirty="0"/>
              <a:t>selekci</a:t>
            </a:r>
            <a:r>
              <a:rPr lang="cs-CZ" dirty="0"/>
              <a:t> (asi jako Darwinova teorie přirozeného výběru).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2288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cs-CZ" b="1" dirty="0"/>
              <a:t>Kdy se uplatňuje klasické a operantní podmiňování ve školní výuce, popř. ve výchově vůbec?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Dominuje učení do jednoho roku </a:t>
            </a:r>
          </a:p>
          <a:p>
            <a:pPr marL="118872" indent="0">
              <a:buNone/>
            </a:pPr>
            <a:r>
              <a:rPr lang="cs-CZ" dirty="0"/>
              <a:t>Při pochvale</a:t>
            </a:r>
          </a:p>
          <a:p>
            <a:pPr marL="118872" indent="0">
              <a:buNone/>
            </a:pPr>
            <a:r>
              <a:rPr lang="cs-CZ" dirty="0"/>
              <a:t>Při hrůzovládě</a:t>
            </a:r>
          </a:p>
          <a:p>
            <a:pPr marL="118872" indent="0">
              <a:buNone/>
            </a:pPr>
            <a:r>
              <a:rPr lang="cs-CZ" dirty="0"/>
              <a:t>Při zvonění</a:t>
            </a:r>
          </a:p>
          <a:p>
            <a:pPr marL="118872" indent="0">
              <a:buNone/>
            </a:pPr>
            <a:r>
              <a:rPr lang="cs-CZ" dirty="0"/>
              <a:t>Speciální pedagogika (práce s MP, s PAS atd.).</a:t>
            </a:r>
          </a:p>
          <a:p>
            <a:pPr marL="118872" indent="0">
              <a:buNone/>
            </a:pPr>
            <a:r>
              <a:rPr lang="cs-CZ" dirty="0"/>
              <a:t>Vůně třídy, školy, opakované vtipy atp.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245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Socializace a učení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19251"/>
            <a:ext cx="8229600" cy="4781550"/>
          </a:xfrm>
        </p:spPr>
        <p:txBody>
          <a:bodyPr>
            <a:noAutofit/>
          </a:bodyPr>
          <a:lstStyle/>
          <a:p>
            <a:r>
              <a:rPr lang="cs-CZ" sz="2800" dirty="0"/>
              <a:t>V předchozí prezentaci bylo řečeno, že socializace spočívá v učení a učení se.</a:t>
            </a:r>
          </a:p>
          <a:p>
            <a:r>
              <a:rPr lang="cs-CZ" sz="2800" dirty="0"/>
              <a:t>Bylo také řečeno, že učení a vyučování je jednou ze základních adaptací lidského rodu (</a:t>
            </a:r>
            <a:r>
              <a:rPr lang="cs-CZ" sz="2800" dirty="0" err="1"/>
              <a:t>homininů</a:t>
            </a:r>
            <a:r>
              <a:rPr lang="cs-CZ" sz="2800" dirty="0"/>
              <a:t>).</a:t>
            </a:r>
          </a:p>
          <a:p>
            <a:pPr marL="137160" indent="0">
              <a:buNone/>
            </a:pPr>
            <a:endParaRPr lang="cs-CZ" sz="2800" dirty="0"/>
          </a:p>
          <a:p>
            <a:pPr marL="137160" indent="0">
              <a:buNone/>
            </a:pPr>
            <a:r>
              <a:rPr lang="cs-CZ" sz="2800" dirty="0"/>
              <a:t>Produktem socializace (učení) jsou různé </a:t>
            </a:r>
            <a:r>
              <a:rPr lang="cs-CZ" sz="2800" b="1" dirty="0"/>
              <a:t>vzorce chování (naučené chování)</a:t>
            </a:r>
            <a:r>
              <a:rPr lang="cs-CZ" sz="2800" dirty="0"/>
              <a:t>, </a:t>
            </a:r>
            <a:r>
              <a:rPr lang="cs-CZ" sz="2800" b="1" dirty="0"/>
              <a:t>různé  kategorie a reprezentace </a:t>
            </a:r>
            <a:r>
              <a:rPr lang="cs-CZ" sz="2800" dirty="0"/>
              <a:t>(čili </a:t>
            </a:r>
            <a:r>
              <a:rPr lang="cs-CZ" sz="2800" b="1" dirty="0"/>
              <a:t>znalosti</a:t>
            </a:r>
            <a:r>
              <a:rPr lang="cs-CZ" sz="2800" dirty="0"/>
              <a:t>), soc. </a:t>
            </a:r>
            <a:r>
              <a:rPr lang="cs-CZ" sz="2800" b="1" dirty="0"/>
              <a:t>role</a:t>
            </a:r>
            <a:r>
              <a:rPr lang="cs-CZ" sz="2800" dirty="0"/>
              <a:t> (rolové chování), </a:t>
            </a:r>
            <a:r>
              <a:rPr lang="cs-CZ" sz="2800" b="1" dirty="0"/>
              <a:t>postoje</a:t>
            </a:r>
            <a:r>
              <a:rPr lang="cs-CZ" sz="2800" dirty="0"/>
              <a:t>, </a:t>
            </a:r>
            <a:r>
              <a:rPr lang="cs-CZ" sz="2800" b="1" dirty="0"/>
              <a:t>hodnoty</a:t>
            </a:r>
            <a:r>
              <a:rPr lang="cs-CZ" sz="2800" dirty="0"/>
              <a:t>, </a:t>
            </a:r>
            <a:r>
              <a:rPr lang="cs-CZ" sz="2800" b="1" dirty="0"/>
              <a:t>ideály</a:t>
            </a:r>
            <a:r>
              <a:rPr lang="cs-CZ" sz="2800" dirty="0"/>
              <a:t>, postupy, tabu, hry ad. </a:t>
            </a:r>
          </a:p>
          <a:p>
            <a:pPr marL="137160" indent="0">
              <a:buNone/>
            </a:pPr>
            <a:endParaRPr lang="cs-CZ" sz="2200" dirty="0"/>
          </a:p>
          <a:p>
            <a:pPr marL="137160" indent="0">
              <a:buNone/>
            </a:pPr>
            <a:r>
              <a:rPr lang="cs-CZ" sz="2800" dirty="0"/>
              <a:t>To všechno jsou produkty učení.</a:t>
            </a:r>
          </a:p>
        </p:txBody>
      </p:sp>
    </p:spTree>
    <p:extLst>
      <p:ext uri="{BB962C8B-B14F-4D97-AF65-F5344CB8AC3E}">
        <p14:creationId xmlns:p14="http://schemas.microsoft.com/office/powerpoint/2010/main" val="16378984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špatně s behaviorismem?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4055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cs-CZ" dirty="0"/>
              <a:t>Lze si položit otázku:</a:t>
            </a:r>
          </a:p>
          <a:p>
            <a:pPr marL="118872" indent="0">
              <a:buNone/>
            </a:pPr>
            <a:r>
              <a:rPr lang="cs-CZ" b="1" dirty="0"/>
              <a:t>Jsou v repertoáru našeho chování pouze ty projevy, za které jsme byli nějak odměněny?</a:t>
            </a:r>
            <a:r>
              <a:rPr lang="cs-CZ" dirty="0"/>
              <a:t> (</a:t>
            </a:r>
            <a:r>
              <a:rPr lang="cs-CZ" dirty="0" err="1"/>
              <a:t>Helus</a:t>
            </a:r>
            <a:r>
              <a:rPr lang="cs-CZ" dirty="0"/>
              <a:t>, 2007)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0450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A8BB6F-3863-FFAE-1C57-CC35842EC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špatně s behaviorismem?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F22C25-AC45-BABD-ABD0-03CB0DB8E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Že je to vzhledem k moci jedince vnější (téměř až fyzikální) proces, který není nijak závislý na vnitřních procesech jedince (jako je paměť, vůle, předjímání událostí apod.).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2521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Co je špatně s behaviorismem?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2575"/>
            <a:ext cx="8229600" cy="5019675"/>
          </a:xfrm>
        </p:spPr>
        <p:txBody>
          <a:bodyPr>
            <a:normAutofit/>
          </a:bodyPr>
          <a:lstStyle/>
          <a:p>
            <a:r>
              <a:rPr lang="cs-CZ" dirty="0"/>
              <a:t>Učení popisované behaviorismem se vlastně neděje se záměrem jedince, ale tak nějak </a:t>
            </a:r>
            <a:r>
              <a:rPr lang="cs-CZ" b="1" dirty="0"/>
              <a:t>automaticky</a:t>
            </a:r>
            <a:r>
              <a:rPr lang="cs-CZ" dirty="0"/>
              <a:t>. Jedná se tudíž o </a:t>
            </a:r>
            <a:r>
              <a:rPr lang="cs-CZ" b="1" dirty="0"/>
              <a:t>nevědomé</a:t>
            </a:r>
            <a:r>
              <a:rPr lang="cs-CZ" dirty="0"/>
              <a:t> a tedy i neovlivnitelné procesy. </a:t>
            </a:r>
          </a:p>
          <a:p>
            <a:r>
              <a:rPr lang="cs-CZ" dirty="0"/>
              <a:t>My sice můžeme vědomím sledovat tento proces učení se: např. že se něco ne/naučíme rychle,</a:t>
            </a:r>
          </a:p>
          <a:p>
            <a:r>
              <a:rPr lang="cs-CZ" dirty="0"/>
              <a:t>ale tento automatický systém si např. nemůžeme vypnout.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59508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B98C51-FCED-58D9-C663-82CA29F7B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špatně s behaviorismem?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53E795-1C73-96CD-81D3-1A06400C0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Takové učení </a:t>
            </a:r>
            <a:r>
              <a:rPr lang="cs-CZ" b="1" dirty="0"/>
              <a:t>není individuálně specifické </a:t>
            </a:r>
            <a:r>
              <a:rPr lang="cs-CZ" dirty="0"/>
              <a:t>(stejné podmínky vedou ke shodným výsledkům; téměř i mezidruhově). </a:t>
            </a:r>
          </a:p>
          <a:p>
            <a:endParaRPr lang="cs-CZ" dirty="0"/>
          </a:p>
          <a:p>
            <a:r>
              <a:rPr lang="cs-CZ" dirty="0"/>
              <a:t>Proces školního vzdělávání ale takto jednoduchý není.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5386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DBBEBD-08C3-5556-A0A3-212F90200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špatně s behaviorismem?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4E732C-86A9-E8E6-A4CA-30BACEB1D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Navíc behaviorismus nepracoval s myšlenkou vývoje psychiky – stejné zákony platily pro dítě i dospělé (měnila se jen intenzita nikoli struktura).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8928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EE5089-306A-DF82-E0F1-924ABF20B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špatně s behaviorismem?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7F4FFD-891A-2872-253D-3F671B19D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to takový </a:t>
            </a:r>
            <a:r>
              <a:rPr lang="cs-CZ" dirty="0" err="1"/>
              <a:t>fyzikalismus</a:t>
            </a:r>
            <a:r>
              <a:rPr lang="cs-CZ" dirty="0"/>
              <a:t> v psychologii.</a:t>
            </a:r>
          </a:p>
          <a:p>
            <a:pPr marL="118872" indent="0">
              <a:buNone/>
            </a:pPr>
            <a:r>
              <a:rPr lang="cs-CZ" dirty="0"/>
              <a:t>Je přespříliš zjednodušující (nevyhovuje to současnému poznání komplexity lidské mysli):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24001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658ACA-32D5-CC34-85AE-4B7013220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špatně s behaviorismem?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D3C4B5-C342-1A59-D05E-64BC20BBF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18872" indent="0">
              <a:buNone/>
            </a:pPr>
            <a:r>
              <a:rPr lang="cs-CZ" dirty="0"/>
              <a:t>Daniel </a:t>
            </a:r>
            <a:r>
              <a:rPr lang="cs-CZ" dirty="0" err="1"/>
              <a:t>Dennet</a:t>
            </a:r>
            <a:r>
              <a:rPr lang="cs-CZ" dirty="0"/>
              <a:t> (2017, s. 97-99) píše o čtyřech stupních vědomí:</a:t>
            </a:r>
          </a:p>
          <a:p>
            <a:pPr marL="118872" indent="0">
              <a:buNone/>
            </a:pPr>
            <a:r>
              <a:rPr lang="cs-CZ" b="1" dirty="0"/>
              <a:t>1. Darwinovští tvorové </a:t>
            </a:r>
            <a:r>
              <a:rPr lang="cs-CZ" dirty="0"/>
              <a:t>– jejich kompetence jsou </a:t>
            </a:r>
            <a:r>
              <a:rPr lang="cs-CZ" b="1" dirty="0"/>
              <a:t>geneticky</a:t>
            </a:r>
            <a:r>
              <a:rPr lang="cs-CZ" dirty="0"/>
              <a:t> předdefinovány a fixovány. Jejich genotyp je testován přirozeným a pohlavním výběrem skrze fenotyp.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b="1" dirty="0"/>
              <a:t>2. </a:t>
            </a:r>
            <a:r>
              <a:rPr lang="cs-CZ" b="1" dirty="0" err="1"/>
              <a:t>Skinnerovští</a:t>
            </a:r>
            <a:r>
              <a:rPr lang="cs-CZ" b="1" dirty="0"/>
              <a:t> tvorové </a:t>
            </a:r>
            <a:r>
              <a:rPr lang="cs-CZ" dirty="0"/>
              <a:t>– ke své hard-</a:t>
            </a:r>
            <a:r>
              <a:rPr lang="cs-CZ" dirty="0" err="1"/>
              <a:t>wired</a:t>
            </a:r>
            <a:r>
              <a:rPr lang="cs-CZ" dirty="0"/>
              <a:t> struktuře mají i schopnost měnit své chování na základě </a:t>
            </a:r>
            <a:r>
              <a:rPr lang="cs-CZ" b="1" dirty="0"/>
              <a:t>vlivu zpevnění </a:t>
            </a:r>
            <a:r>
              <a:rPr lang="cs-CZ" dirty="0"/>
              <a:t>(tj. pochvaly a vyhnutí se nepříjemnému). Tato kompetence nevyžaduje žádné porozumění. Je to učení se pokus-omyl. </a:t>
            </a:r>
          </a:p>
          <a:p>
            <a:pPr marL="118872" indent="0">
              <a:buNone/>
            </a:pPr>
            <a:r>
              <a:rPr lang="cs-CZ" dirty="0"/>
              <a:t>Optimalizují se nedokonalosti genomu.</a:t>
            </a:r>
          </a:p>
          <a:p>
            <a:pPr marL="118872" indent="0">
              <a:buNone/>
            </a:pP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40205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F0BC7-E479-321C-9914-8A365AAED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špatně s behaviorismem?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DFB233-A52B-CF4F-ADA4-3AFED3E1A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18872" indent="0">
              <a:buNone/>
            </a:pPr>
            <a:r>
              <a:rPr lang="cs-CZ" b="1" dirty="0"/>
              <a:t>3. Popperovští tvorové </a:t>
            </a:r>
            <a:r>
              <a:rPr lang="cs-CZ" dirty="0"/>
              <a:t>– tvoří si </a:t>
            </a:r>
            <a:r>
              <a:rPr lang="cs-CZ" b="1" dirty="0"/>
              <a:t>reprezentaci světa </a:t>
            </a:r>
            <a:r>
              <a:rPr lang="cs-CZ" dirty="0"/>
              <a:t>v</a:t>
            </a:r>
            <a:r>
              <a:rPr lang="cs-CZ" b="1" dirty="0"/>
              <a:t> </a:t>
            </a:r>
            <a:r>
              <a:rPr lang="cs-CZ" dirty="0"/>
              <a:t>takové podrobnosti, že jim to umožňuje dopředu testovat výsledky určitého chování. Těží z prostředí informace.</a:t>
            </a:r>
          </a:p>
          <a:p>
            <a:pPr marL="118872" indent="0">
              <a:buNone/>
            </a:pPr>
            <a:r>
              <a:rPr lang="cs-CZ" dirty="0"/>
              <a:t>Ačkoli vždy musí nakonec jít do reálného světa a tam dané chování testovat, nezkoušejí svoje chování úplně naslepo, ale s „</a:t>
            </a:r>
            <a:r>
              <a:rPr lang="cs-CZ" dirty="0" err="1"/>
              <a:t>promyšlením</a:t>
            </a:r>
            <a:r>
              <a:rPr lang="cs-CZ" dirty="0"/>
              <a:t> situace dopředu vzhledem k ziskům a rizikům“. Prohlédne místo dopadu, než vyskočí. Batole, dávno předtím, než zjistí, že to tak dělá, umí těžit z této kompetence, aniž by to vyžadovalo porozumění (je to automatické!).</a:t>
            </a:r>
          </a:p>
          <a:p>
            <a:pPr marL="118872" indent="0">
              <a:buNone/>
            </a:pPr>
            <a:r>
              <a:rPr lang="cs-CZ" dirty="0"/>
              <a:t>Již potřebují sémantickou paměť. </a:t>
            </a:r>
          </a:p>
        </p:txBody>
      </p:sp>
    </p:spTree>
    <p:extLst>
      <p:ext uri="{BB962C8B-B14F-4D97-AF65-F5344CB8AC3E}">
        <p14:creationId xmlns:p14="http://schemas.microsoft.com/office/powerpoint/2010/main" val="37095239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F231D9-90D8-0C56-CE05-CFBF8FA96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špatně s behaviorismem?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926789-E875-7525-A20E-6AE502152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8331958" cy="4625609"/>
          </a:xfrm>
        </p:spPr>
        <p:txBody>
          <a:bodyPr>
            <a:normAutofit fontScale="92500" lnSpcReduction="10000"/>
          </a:bodyPr>
          <a:lstStyle/>
          <a:p>
            <a:pPr marL="118872" indent="0">
              <a:buNone/>
            </a:pPr>
            <a:r>
              <a:rPr lang="cs-CZ" b="1" dirty="0"/>
              <a:t>4. </a:t>
            </a:r>
            <a:r>
              <a:rPr lang="cs-CZ" b="1" dirty="0" err="1"/>
              <a:t>Gregoryovští</a:t>
            </a:r>
            <a:r>
              <a:rPr lang="cs-CZ" b="1" dirty="0"/>
              <a:t> tvorové </a:t>
            </a:r>
            <a:r>
              <a:rPr lang="cs-CZ" dirty="0"/>
              <a:t>(Richard Gregory) – my, lidé (+ v zajetí chovaní inteligentní tvorové?).</a:t>
            </a:r>
          </a:p>
          <a:p>
            <a:pPr marL="118872" indent="0">
              <a:buNone/>
            </a:pPr>
            <a:r>
              <a:rPr lang="cs-CZ" dirty="0"/>
              <a:t>Naši mysl a náš svět jsme vybavili abstraktními i hmatatelnými </a:t>
            </a:r>
            <a:r>
              <a:rPr lang="cs-CZ" b="1" dirty="0"/>
              <a:t>nástroji myšlení </a:t>
            </a:r>
            <a:r>
              <a:rPr lang="cs-CZ" dirty="0"/>
              <a:t>(</a:t>
            </a:r>
            <a:r>
              <a:rPr lang="cs-CZ" i="1" dirty="0" err="1"/>
              <a:t>thinking</a:t>
            </a:r>
            <a:r>
              <a:rPr lang="cs-CZ" i="1" dirty="0"/>
              <a:t> </a:t>
            </a:r>
            <a:r>
              <a:rPr lang="cs-CZ" i="1" dirty="0" err="1"/>
              <a:t>tools</a:t>
            </a:r>
            <a:r>
              <a:rPr lang="cs-CZ" dirty="0"/>
              <a:t>): uzel na kapesníku, vrubovka, mapy, aritmetika, encyklopedie, knihovny, demokracie, mikroskopy, zápisník, počítač… systematické zkoumání možných řešení jednoho problému, práce s pamětí a s reprezentacemi vyššího řádu (specifické vyhledávání, pamatování …).</a:t>
            </a:r>
          </a:p>
        </p:txBody>
      </p:sp>
    </p:spTree>
    <p:extLst>
      <p:ext uri="{BB962C8B-B14F-4D97-AF65-F5344CB8AC3E}">
        <p14:creationId xmlns:p14="http://schemas.microsoft.com/office/powerpoint/2010/main" val="15683897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špatně s behaviorismem?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45760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To, co zkoumal behaviorismus je sice více méně platné, ale nedostačující. Proto je vhodné znát i něco více než behaviorismus.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Behavioristické pojetí bylo kritizováno na počátku 60. let minulého století. Konec behaviorismu vedl k tzv. </a:t>
            </a:r>
            <a:r>
              <a:rPr lang="cs-CZ" b="1" dirty="0"/>
              <a:t>kognitivní revoluci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5842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se v této prezentaci dozvíte: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Jaké existují druhy učení.</a:t>
            </a:r>
          </a:p>
          <a:p>
            <a:r>
              <a:rPr lang="cs-CZ" dirty="0"/>
              <a:t>Jak se různé druhy učení podílí na socializaci.</a:t>
            </a:r>
          </a:p>
          <a:p>
            <a:r>
              <a:rPr lang="cs-CZ" dirty="0"/>
              <a:t>V čem je behavioristický přístup k učení nedostatečný.</a:t>
            </a:r>
          </a:p>
          <a:p>
            <a:r>
              <a:rPr lang="cs-CZ" dirty="0"/>
              <a:t>Co je to </a:t>
            </a:r>
            <a:r>
              <a:rPr lang="cs-CZ" b="1" dirty="0"/>
              <a:t>sociální učení</a:t>
            </a:r>
            <a:r>
              <a:rPr lang="cs-CZ" dirty="0"/>
              <a:t>.</a:t>
            </a:r>
          </a:p>
          <a:p>
            <a:r>
              <a:rPr lang="cs-CZ" dirty="0"/>
              <a:t>Co je to přehnaná imitace (</a:t>
            </a:r>
            <a:r>
              <a:rPr lang="cs-CZ" b="1" i="1" dirty="0" err="1"/>
              <a:t>overimitation</a:t>
            </a:r>
            <a:r>
              <a:rPr lang="cs-CZ" dirty="0"/>
              <a:t>) a u jakých druhů se s ní lze setkat.</a:t>
            </a:r>
          </a:p>
        </p:txBody>
      </p:sp>
    </p:spTree>
    <p:extLst>
      <p:ext uri="{BB962C8B-B14F-4D97-AF65-F5344CB8AC3E}">
        <p14:creationId xmlns:p14="http://schemas.microsoft.com/office/powerpoint/2010/main" val="5839880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D99E75-33B9-0ACD-684F-F4158FC5F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91F6A8-FB04-A8EC-ED4F-7E22AE8A5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Do zhruba 60. let 20. století byla psychologie v USA ovládána </a:t>
            </a:r>
            <a:r>
              <a:rPr lang="cs-CZ" b="1" dirty="0"/>
              <a:t>behaviorismem</a:t>
            </a:r>
            <a:r>
              <a:rPr lang="cs-CZ" dirty="0"/>
              <a:t>. Behaviorismus torpédoval nejprve N. </a:t>
            </a:r>
            <a:r>
              <a:rPr lang="cs-CZ" dirty="0" err="1"/>
              <a:t>Chomsky</a:t>
            </a:r>
            <a:r>
              <a:rPr lang="cs-CZ" dirty="0"/>
              <a:t> (1959): behavioristická teorie nemůže vysvětlit osvojení si řeči. </a:t>
            </a:r>
          </a:p>
          <a:p>
            <a:r>
              <a:rPr lang="cs-CZ" dirty="0"/>
              <a:t>Př. </a:t>
            </a:r>
            <a:r>
              <a:rPr lang="cs-CZ" i="1" dirty="0" err="1"/>
              <a:t>overregulation</a:t>
            </a:r>
            <a:r>
              <a:rPr lang="cs-CZ" i="1" dirty="0"/>
              <a:t> </a:t>
            </a:r>
            <a:r>
              <a:rPr lang="cs-CZ" i="1" dirty="0" err="1"/>
              <a:t>error</a:t>
            </a:r>
            <a:r>
              <a:rPr lang="cs-CZ" dirty="0"/>
              <a:t>: Můžu si to </a:t>
            </a:r>
            <a:r>
              <a:rPr lang="cs-CZ" dirty="0" err="1"/>
              <a:t>vezmout</a:t>
            </a:r>
            <a:r>
              <a:rPr lang="cs-CZ" dirty="0"/>
              <a:t>? Já budu jít. Ona tam </a:t>
            </a:r>
            <a:r>
              <a:rPr lang="cs-CZ" dirty="0" err="1"/>
              <a:t>šela</a:t>
            </a:r>
            <a:r>
              <a:rPr lang="cs-CZ" dirty="0"/>
              <a:t>. Plurál hrochy (místo hroši). </a:t>
            </a:r>
            <a:r>
              <a:rPr lang="cs-CZ" dirty="0" err="1"/>
              <a:t>Kůňátko</a:t>
            </a:r>
            <a:r>
              <a:rPr lang="cs-CZ" dirty="0"/>
              <a:t>, </a:t>
            </a:r>
            <a:r>
              <a:rPr lang="cs-CZ" dirty="0" err="1"/>
              <a:t>slepátko</a:t>
            </a:r>
            <a:r>
              <a:rPr lang="cs-CZ" dirty="0"/>
              <a:t>, </a:t>
            </a:r>
            <a:r>
              <a:rPr lang="cs-CZ" dirty="0" err="1"/>
              <a:t>ovčátko</a:t>
            </a:r>
            <a:r>
              <a:rPr lang="cs-CZ" dirty="0"/>
              <a:t>, </a:t>
            </a:r>
            <a:r>
              <a:rPr lang="cs-CZ" dirty="0" err="1"/>
              <a:t>kravátko</a:t>
            </a:r>
            <a:r>
              <a:rPr lang="cs-CZ" dirty="0"/>
              <a:t>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Dalším „úderem“ pro behaviorismus pak byly výzkumy A. Bandury (1961): </a:t>
            </a:r>
            <a:r>
              <a:rPr lang="cs-CZ" b="1" dirty="0"/>
              <a:t>děti se učí i jen prostým pozorováním okolí, aniž by muselo docházet ke zpevňování (opakováním či odměnou)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32711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učení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Termín </a:t>
            </a:r>
            <a:r>
              <a:rPr lang="cs-CZ" b="1" i="1" dirty="0"/>
              <a:t>sociální učení </a:t>
            </a:r>
            <a:r>
              <a:rPr lang="cs-CZ" dirty="0"/>
              <a:t>překonává behavioristické teorie, podle kterých bylo chování výhradně výsledkem zpevňování (opakování a odměna).</a:t>
            </a:r>
          </a:p>
          <a:p>
            <a:r>
              <a:rPr lang="cs-CZ" dirty="0"/>
              <a:t>V širším významu znamená soc. učení každé učení v sociálním kontextu.</a:t>
            </a:r>
          </a:p>
          <a:p>
            <a:r>
              <a:rPr lang="cs-CZ" dirty="0"/>
              <a:t>V užším významu znamená soc. učení jen imitaci (výzkumy A. Bandury).</a:t>
            </a:r>
          </a:p>
        </p:txBody>
      </p:sp>
    </p:spTree>
    <p:extLst>
      <p:ext uri="{BB962C8B-B14F-4D97-AF65-F5344CB8AC3E}">
        <p14:creationId xmlns:p14="http://schemas.microsoft.com/office/powerpoint/2010/main" val="32343184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sociálního učení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5112568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/>
              <a:t>Sociální učení </a:t>
            </a:r>
            <a:r>
              <a:rPr lang="cs-CZ" dirty="0"/>
              <a:t>v širším významu je proces, který probíhá v sociálním kontextu skrze </a:t>
            </a:r>
            <a:r>
              <a:rPr lang="cs-CZ" b="1" dirty="0"/>
              <a:t>imitaci</a:t>
            </a:r>
            <a:r>
              <a:rPr lang="cs-CZ" dirty="0"/>
              <a:t> či přímou </a:t>
            </a:r>
            <a:r>
              <a:rPr lang="cs-CZ" b="1" dirty="0"/>
              <a:t>verbální instrukci</a:t>
            </a:r>
            <a:r>
              <a:rPr lang="cs-CZ" dirty="0"/>
              <a:t>, často bez </a:t>
            </a:r>
            <a:r>
              <a:rPr lang="cs-CZ" b="1" dirty="0"/>
              <a:t>opakování</a:t>
            </a:r>
            <a:r>
              <a:rPr lang="cs-CZ" dirty="0"/>
              <a:t> (oproti teorii </a:t>
            </a:r>
            <a:r>
              <a:rPr lang="cs-CZ" b="1" dirty="0"/>
              <a:t>klasického podmiňování</a:t>
            </a:r>
            <a:r>
              <a:rPr lang="cs-CZ" dirty="0"/>
              <a:t>) či bez </a:t>
            </a:r>
            <a:r>
              <a:rPr lang="cs-CZ" b="1" dirty="0"/>
              <a:t>odměny a trestu </a:t>
            </a:r>
            <a:r>
              <a:rPr lang="cs-CZ" dirty="0"/>
              <a:t>(oproti teorii </a:t>
            </a:r>
            <a:r>
              <a:rPr lang="cs-CZ" b="1" dirty="0"/>
              <a:t>operantního učení</a:t>
            </a:r>
            <a:r>
              <a:rPr lang="cs-CZ" dirty="0"/>
              <a:t>).</a:t>
            </a:r>
          </a:p>
          <a:p>
            <a:r>
              <a:rPr lang="cs-CZ" dirty="0"/>
              <a:t>Tzn. že dítěti (komukoli) stačí, aby vidělo nějakou činnost (postoj, roli, apod.) třeba jen jednou a reprodukuje ji (resp. umí ji), aniž by ji opakovalo, či za její vykonáni bylo odměňováno.</a:t>
            </a:r>
          </a:p>
          <a:p>
            <a:r>
              <a:rPr lang="cs-CZ" dirty="0"/>
              <a:t>Dokonce se jedinec naučí upravit svoje chování, když jen vidí, jak je někdo jiný za nějakou činnost odměněn či potrestán. (Takto komplexní proces nelze </a:t>
            </a:r>
            <a:r>
              <a:rPr lang="cs-CZ" b="1" dirty="0"/>
              <a:t>behavioristickou teorií učení </a:t>
            </a:r>
            <a:r>
              <a:rPr lang="cs-CZ" dirty="0"/>
              <a:t>nijak vysvětlit!)</a:t>
            </a:r>
          </a:p>
        </p:txBody>
      </p:sp>
    </p:spTree>
    <p:extLst>
      <p:ext uri="{BB962C8B-B14F-4D97-AF65-F5344CB8AC3E}">
        <p14:creationId xmlns:p14="http://schemas.microsoft.com/office/powerpoint/2010/main" val="33288477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800" i="1"/>
              <a:t>Social learning theory</a:t>
            </a:r>
            <a:br>
              <a:rPr lang="cs-CZ" sz="3800"/>
            </a:br>
            <a:r>
              <a:rPr lang="cs-CZ" sz="3800"/>
              <a:t>teorie sociálního (observačního) učení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199" y="1773936"/>
            <a:ext cx="4401403" cy="462381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sz="2400" b="1" dirty="0"/>
              <a:t>Albert Bandura (1925 – 1921) </a:t>
            </a:r>
          </a:p>
          <a:p>
            <a:pPr>
              <a:spcAft>
                <a:spcPts val="600"/>
              </a:spcAft>
            </a:pPr>
            <a:endParaRPr lang="cs-CZ" sz="2400" dirty="0"/>
          </a:p>
          <a:p>
            <a:pPr>
              <a:spcAft>
                <a:spcPts val="600"/>
              </a:spcAft>
            </a:pPr>
            <a:r>
              <a:rPr lang="cs-CZ" sz="2400" dirty="0"/>
              <a:t>Výzkumy (1961, 1963, 1971).</a:t>
            </a:r>
          </a:p>
          <a:p>
            <a:pPr marL="118872" indent="0">
              <a:spcAft>
                <a:spcPts val="600"/>
              </a:spcAft>
              <a:buNone/>
            </a:pPr>
            <a:endParaRPr lang="cs-CZ" dirty="0"/>
          </a:p>
        </p:txBody>
      </p:sp>
      <p:pic>
        <p:nvPicPr>
          <p:cNvPr id="1026" name="Picture 2" descr="ALBERT BANDURA | Psychologist | Social Psychology | Stanford University |  California">
            <a:extLst>
              <a:ext uri="{FF2B5EF4-FFF2-40B4-BE49-F238E27FC236}">
                <a16:creationId xmlns:a16="http://schemas.microsoft.com/office/drawing/2014/main" id="{2C2BE2C3-F83E-7E62-2576-A57E79A53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7928" y="1773936"/>
            <a:ext cx="3419143" cy="4623816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6809702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Bandura (1961) – </a:t>
            </a:r>
            <a:r>
              <a:rPr lang="cs-CZ" dirty="0" err="1"/>
              <a:t>Bobo</a:t>
            </a:r>
            <a:r>
              <a:rPr lang="cs-CZ" dirty="0"/>
              <a:t> </a:t>
            </a:r>
            <a:r>
              <a:rPr lang="cs-CZ" dirty="0" err="1"/>
              <a:t>doll</a:t>
            </a:r>
            <a:r>
              <a:rPr lang="cs-CZ" dirty="0"/>
              <a:t> experiment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cs-CZ" dirty="0">
                <a:hlinkClick r:id="rId2"/>
              </a:rPr>
              <a:t>https://www.youtube.com/watch?v=zerCK0lRjp8</a:t>
            </a:r>
            <a:endParaRPr lang="cs-CZ" dirty="0"/>
          </a:p>
          <a:p>
            <a:pPr marL="137160" indent="0">
              <a:buNone/>
            </a:pPr>
            <a:endParaRPr lang="cs-CZ" dirty="0"/>
          </a:p>
        </p:txBody>
      </p:sp>
      <p:pic>
        <p:nvPicPr>
          <p:cNvPr id="4" name="Picture 2" descr="http://stanford.edu/dept/psychology/bandura/images/bandura-bobo_do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08920"/>
            <a:ext cx="6793235" cy="398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0495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VÃ½sledek obrÃ¡zku pro bandura experimen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55" y="1774825"/>
            <a:ext cx="8227089" cy="462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4049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301208"/>
          </a:xfrm>
        </p:spPr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cs-CZ" sz="3200" b="1" dirty="0"/>
              <a:t>Albert Bandura </a:t>
            </a:r>
            <a:r>
              <a:rPr lang="cs-CZ" sz="3200" dirty="0"/>
              <a:t>(1961, 1963): </a:t>
            </a:r>
          </a:p>
          <a:p>
            <a:pPr marL="137160" indent="0">
              <a:buNone/>
            </a:pPr>
            <a:r>
              <a:rPr lang="cs-CZ" dirty="0"/>
              <a:t>Lidé se učí nejen odměnou/trestem za nějaké chování a opakováním (behaviorismus a podmiňování), ale i tím, že vidí, jak se někdo druhý v určité situaci chová (popř. i jak je někdo odměňován/trestán za určité chování).                 = </a:t>
            </a:r>
            <a:r>
              <a:rPr lang="cs-CZ" b="1" dirty="0"/>
              <a:t>observační učení </a:t>
            </a:r>
            <a:r>
              <a:rPr lang="cs-CZ" dirty="0"/>
              <a:t>(mj. se předpokládá komplexní kognitivní systém).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/>
              <a:t>Podstatou popperovského tvora je i schopnost vhledu do situace pro klíčové informace: např. sledovat někoho jiného, jak vykoná plánovanou činnost. 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cs-CZ" dirty="0"/>
              <a:t>A. Bandura – </a:t>
            </a:r>
            <a:r>
              <a:rPr lang="cs-CZ" dirty="0" err="1"/>
              <a:t>Bobo</a:t>
            </a:r>
            <a:r>
              <a:rPr lang="cs-CZ" dirty="0"/>
              <a:t> </a:t>
            </a:r>
            <a:r>
              <a:rPr lang="cs-CZ" dirty="0" err="1"/>
              <a:t>doll</a:t>
            </a:r>
            <a:r>
              <a:rPr lang="cs-CZ" dirty="0"/>
              <a:t> experiment</a:t>
            </a:r>
          </a:p>
        </p:txBody>
      </p:sp>
    </p:spTree>
    <p:extLst>
      <p:ext uri="{BB962C8B-B14F-4D97-AF65-F5344CB8AC3E}">
        <p14:creationId xmlns:p14="http://schemas.microsoft.com/office/powerpoint/2010/main" val="4736793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SouvisejÃ­cÃ­ obrÃ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017" y="1774825"/>
            <a:ext cx="6167966" cy="462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7815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2" name="Picture 4" descr="SouvisejÃ­cÃ­ obrÃ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017" y="1774825"/>
            <a:ext cx="6167966" cy="462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9094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to, že děti nejsou stále agresivnější, když zobrazovaného násilí v médiích přibývá?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7896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učení a sociální učení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5037220"/>
          </a:xfrm>
        </p:spPr>
        <p:txBody>
          <a:bodyPr>
            <a:normAutofit fontScale="70000" lnSpcReduction="20000"/>
          </a:bodyPr>
          <a:lstStyle/>
          <a:p>
            <a:pPr marL="137160" indent="0">
              <a:buNone/>
            </a:pPr>
            <a:r>
              <a:rPr lang="cs-CZ" dirty="0"/>
              <a:t>Známy jsou tyto základní typy a mechanismy učení:</a:t>
            </a:r>
          </a:p>
          <a:p>
            <a:pPr marL="137160" indent="0">
              <a:buNone/>
            </a:pPr>
            <a:endParaRPr lang="cs-CZ" dirty="0"/>
          </a:p>
          <a:p>
            <a:pPr marL="651510" indent="-514350">
              <a:buClrTx/>
              <a:buAutoNum type="arabicPeriod"/>
            </a:pPr>
            <a:r>
              <a:rPr lang="cs-CZ" b="1" dirty="0"/>
              <a:t>Klasické podmiňování</a:t>
            </a:r>
            <a:r>
              <a:rPr lang="cs-CZ" dirty="0"/>
              <a:t> čili</a:t>
            </a:r>
            <a:r>
              <a:rPr lang="cs-CZ" b="1" dirty="0"/>
              <a:t> emocionálně vegetativní učení</a:t>
            </a:r>
            <a:r>
              <a:rPr lang="cs-CZ" dirty="0"/>
              <a:t>: I. P. Pavlov.</a:t>
            </a:r>
          </a:p>
          <a:p>
            <a:pPr marL="651510" indent="-514350">
              <a:buClrTx/>
              <a:buAutoNum type="arabicPeriod"/>
            </a:pPr>
            <a:r>
              <a:rPr lang="cs-CZ" b="1" dirty="0"/>
              <a:t>Operantní učení </a:t>
            </a:r>
            <a:r>
              <a:rPr lang="cs-CZ" dirty="0"/>
              <a:t>(role sociálního </a:t>
            </a:r>
            <a:r>
              <a:rPr lang="cs-CZ" b="1" dirty="0"/>
              <a:t>zpevnění</a:t>
            </a:r>
            <a:r>
              <a:rPr lang="cs-CZ" dirty="0"/>
              <a:t> – srov. roli pochvaly v socializaci): B. F. </a:t>
            </a:r>
            <a:r>
              <a:rPr lang="cs-CZ" dirty="0" err="1"/>
              <a:t>Skinner</a:t>
            </a:r>
            <a:r>
              <a:rPr lang="cs-CZ" dirty="0"/>
              <a:t>.</a:t>
            </a:r>
          </a:p>
          <a:p>
            <a:pPr marL="137160" indent="0">
              <a:buClrTx/>
              <a:buNone/>
            </a:pPr>
            <a:endParaRPr lang="cs-CZ" b="1" dirty="0"/>
          </a:p>
          <a:p>
            <a:pPr marL="137160" indent="0">
              <a:buClrTx/>
              <a:buNone/>
            </a:pPr>
            <a:r>
              <a:rPr lang="cs-CZ" b="1" dirty="0">
                <a:solidFill>
                  <a:srgbClr val="0070C0"/>
                </a:solidFill>
              </a:rPr>
              <a:t>Komplexnější formy učení:</a:t>
            </a:r>
          </a:p>
          <a:p>
            <a:pPr marL="651510" indent="-514350">
              <a:buClrTx/>
              <a:buFont typeface="+mj-lt"/>
              <a:buAutoNum type="arabicPeriod" startAt="3"/>
            </a:pPr>
            <a:r>
              <a:rPr lang="cs-CZ" b="1" dirty="0">
                <a:solidFill>
                  <a:srgbClr val="0070C0"/>
                </a:solidFill>
              </a:rPr>
              <a:t>Nápodoba (imitace </a:t>
            </a:r>
            <a:r>
              <a:rPr lang="cs-CZ" dirty="0">
                <a:solidFill>
                  <a:srgbClr val="0070C0"/>
                </a:solidFill>
              </a:rPr>
              <a:t>chování</a:t>
            </a:r>
            <a:r>
              <a:rPr lang="cs-CZ" b="1" dirty="0">
                <a:solidFill>
                  <a:srgbClr val="0070C0"/>
                </a:solidFill>
              </a:rPr>
              <a:t>)</a:t>
            </a:r>
            <a:r>
              <a:rPr lang="cs-CZ" dirty="0">
                <a:solidFill>
                  <a:srgbClr val="0070C0"/>
                </a:solidFill>
              </a:rPr>
              <a:t>: vybírá se část chování modelu: A. Bandura.</a:t>
            </a:r>
          </a:p>
          <a:p>
            <a:pPr marL="651510" indent="-514350">
              <a:buClrTx/>
              <a:buAutoNum type="arabicPeriod" startAt="3"/>
            </a:pPr>
            <a:r>
              <a:rPr lang="cs-CZ" b="1" dirty="0">
                <a:solidFill>
                  <a:srgbClr val="0070C0"/>
                </a:solidFill>
              </a:rPr>
              <a:t>Identifikace </a:t>
            </a:r>
            <a:r>
              <a:rPr lang="cs-CZ" dirty="0">
                <a:solidFill>
                  <a:srgbClr val="0070C0"/>
                </a:solidFill>
              </a:rPr>
              <a:t>se vzory (imitace sociální role): vybírá se model.</a:t>
            </a:r>
          </a:p>
          <a:p>
            <a:pPr marL="651510" indent="-514350">
              <a:buClrTx/>
              <a:buFont typeface="Wingdings 2"/>
              <a:buAutoNum type="arabicPeriod" startAt="3"/>
            </a:pPr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Verbální a pojmové učení</a:t>
            </a:r>
            <a:r>
              <a:rPr lang="cs-CZ" dirty="0">
                <a:solidFill>
                  <a:srgbClr val="0070C0"/>
                </a:solidFill>
              </a:rPr>
              <a:t>. Skrze verbální instrukci, tj. klasické školní „učení“, skrze poslouchání návodů (senzomotorická, verbální, konceptuální a narativní složka kultury). </a:t>
            </a:r>
          </a:p>
          <a:p>
            <a:pPr marL="651510" indent="-514350">
              <a:buClrTx/>
              <a:buFont typeface="Wingdings 2"/>
              <a:buAutoNum type="arabicPeriod" startAt="3"/>
            </a:pPr>
            <a:r>
              <a:rPr lang="cs-CZ" b="1" dirty="0">
                <a:solidFill>
                  <a:srgbClr val="0070C0"/>
                </a:solidFill>
              </a:rPr>
              <a:t>„Čtení“ médií (knih, filmů, videí, dramat, modelů atd.).</a:t>
            </a:r>
          </a:p>
          <a:p>
            <a:pPr marL="651510" indent="-514350">
              <a:buClrTx/>
              <a:buFont typeface="Wingdings 2"/>
              <a:buAutoNum type="arabicPeriod" startAt="3"/>
            </a:pPr>
            <a:r>
              <a:rPr lang="cs-CZ" b="1" dirty="0">
                <a:solidFill>
                  <a:srgbClr val="0070C0"/>
                </a:solidFill>
              </a:rPr>
              <a:t>Kognitivní mapy, učení vhledem ad.</a:t>
            </a:r>
          </a:p>
          <a:p>
            <a:pPr marL="137160" indent="0">
              <a:buClrTx/>
              <a:buNone/>
            </a:pPr>
            <a:endParaRPr lang="cs-CZ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6030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Imitace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cs-CZ" dirty="0"/>
              <a:t>Dítě napodobuje cokoli, zvláště pohyby a postupy které vedou k naplnění jeho </a:t>
            </a:r>
            <a:r>
              <a:rPr lang="cs-CZ" b="1" dirty="0"/>
              <a:t>potřeb</a:t>
            </a:r>
            <a:r>
              <a:rPr lang="cs-CZ" dirty="0"/>
              <a:t>. Napodobuje i zdánlivě neúčelné vzorce chování, které používá v rámci hry nebo explorace okolí. </a:t>
            </a:r>
          </a:p>
          <a:p>
            <a:pPr marL="137160" indent="0">
              <a:buNone/>
            </a:pPr>
            <a:r>
              <a:rPr lang="cs-CZ" dirty="0"/>
              <a:t>Nápodoba může být vědomá, ale i nevědomá.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/>
              <a:t>Srov. nevědomou </a:t>
            </a:r>
            <a:r>
              <a:rPr lang="cs-CZ" i="1" dirty="0"/>
              <a:t>pohybovou konformitu </a:t>
            </a:r>
            <a:r>
              <a:rPr lang="cs-CZ" dirty="0"/>
              <a:t>v davu (</a:t>
            </a:r>
            <a:r>
              <a:rPr lang="cs-CZ" i="1" dirty="0" err="1"/>
              <a:t>elevator</a:t>
            </a:r>
            <a:r>
              <a:rPr lang="cs-CZ" i="1" dirty="0"/>
              <a:t> experiment</a:t>
            </a:r>
            <a:r>
              <a:rPr lang="cs-CZ" dirty="0"/>
              <a:t>). </a:t>
            </a:r>
            <a:r>
              <a:rPr lang="cs-CZ" dirty="0">
                <a:hlinkClick r:id="rId2"/>
              </a:rPr>
              <a:t>https://www.youtube.com/watch?v=aOOsfkM-nGQ&amp;ab_channel=RavenChai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12341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dirty="0"/>
              <a:t>Ontogeneze imitace – novorozenci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145760"/>
          </a:xfrm>
        </p:spPr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r>
              <a:rPr lang="cs-CZ" sz="3200" b="1" dirty="0"/>
              <a:t>3. Nápodoba (imitace), typ sociálního učení.</a:t>
            </a:r>
          </a:p>
          <a:p>
            <a:pPr marL="137160" indent="0">
              <a:buNone/>
            </a:pPr>
            <a:r>
              <a:rPr lang="cs-CZ" dirty="0"/>
              <a:t>Dítě imituje chování dospělého (často bez odměňování).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/>
              <a:t>Nejprve reflexivně (1. a 2. </a:t>
            </a:r>
            <a:r>
              <a:rPr lang="cs-CZ" dirty="0" err="1"/>
              <a:t>měs</a:t>
            </a:r>
            <a:r>
              <a:rPr lang="cs-CZ" dirty="0"/>
              <a:t>.): </a:t>
            </a:r>
            <a:r>
              <a:rPr lang="cs-CZ" b="1" dirty="0"/>
              <a:t>novorozenecká imitace</a:t>
            </a:r>
            <a:r>
              <a:rPr lang="cs-CZ" dirty="0"/>
              <a:t>: dítě opakuje grimasy obličeje (hlavně vyplazení jazyka – </a:t>
            </a:r>
            <a:r>
              <a:rPr lang="cs-CZ" dirty="0" err="1"/>
              <a:t>Meltzoff</a:t>
            </a:r>
            <a:r>
              <a:rPr lang="cs-CZ" dirty="0"/>
              <a:t> &amp; </a:t>
            </a:r>
            <a:r>
              <a:rPr lang="cs-CZ" dirty="0" err="1"/>
              <a:t>Moore</a:t>
            </a:r>
            <a:r>
              <a:rPr lang="cs-CZ" dirty="0"/>
              <a:t>, 1977; </a:t>
            </a:r>
            <a:r>
              <a:rPr lang="cs-CZ" dirty="0" err="1"/>
              <a:t>Abravanel</a:t>
            </a:r>
            <a:r>
              <a:rPr lang="cs-CZ" dirty="0"/>
              <a:t> &amp; </a:t>
            </a:r>
            <a:r>
              <a:rPr lang="cs-CZ" dirty="0" err="1"/>
              <a:t>Sigafoos</a:t>
            </a:r>
            <a:r>
              <a:rPr lang="cs-CZ" dirty="0"/>
              <a:t>, 1984). Brzo mizí.</a:t>
            </a:r>
          </a:p>
          <a:p>
            <a:pPr marL="137160" indent="0">
              <a:buNone/>
            </a:pPr>
            <a:r>
              <a:rPr lang="cs-CZ" dirty="0"/>
              <a:t>Vyskytuje se i u primátů (Bard, 2007; Ferrari et al., 2006). </a:t>
            </a:r>
          </a:p>
          <a:p>
            <a:pPr marL="137160" indent="0">
              <a:buNone/>
            </a:pPr>
            <a:endParaRPr lang="cs-CZ" b="1" dirty="0"/>
          </a:p>
          <a:p>
            <a:pPr marL="137160" indent="0">
              <a:buNone/>
            </a:pPr>
            <a:r>
              <a:rPr lang="cs-CZ" b="1" dirty="0"/>
              <a:t>Význam?</a:t>
            </a:r>
            <a:r>
              <a:rPr lang="cs-CZ" dirty="0"/>
              <a:t>: Má se za to, že je to adaptace na sociální život ve chvíli, kdy dítě nemá jiné prostředky soc. komunikace (zrcadlí chování matky, čímž upoutává její pozornost – </a:t>
            </a:r>
            <a:r>
              <a:rPr lang="cs-CZ" dirty="0" err="1"/>
              <a:t>Bjorklund</a:t>
            </a:r>
            <a:r>
              <a:rPr lang="cs-CZ" dirty="0"/>
              <a:t>, 1997). Děti, které více imitují, mají více soc. interakcí s matkou (</a:t>
            </a:r>
            <a:r>
              <a:rPr lang="cs-CZ" dirty="0" err="1"/>
              <a:t>Heimann</a:t>
            </a:r>
            <a:r>
              <a:rPr lang="cs-CZ" dirty="0"/>
              <a:t>, 1989).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26229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Výsledek obrázku pro mirror neuro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20" y="620688"/>
            <a:ext cx="7355160" cy="597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441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Role zrcadlových neuronů v mozku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62AB07-8EFA-744E-C120-5C8368DFC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718412"/>
            <a:ext cx="8229600" cy="682388"/>
          </a:xfrm>
        </p:spPr>
        <p:txBody>
          <a:bodyPr>
            <a:normAutofit fontScale="92500"/>
          </a:bodyPr>
          <a:lstStyle/>
          <a:p>
            <a:pPr marL="118872" indent="0">
              <a:buNone/>
            </a:pPr>
            <a:r>
              <a:rPr lang="cs-CZ" dirty="0" err="1"/>
              <a:t>Gratacós</a:t>
            </a:r>
            <a:r>
              <a:rPr lang="cs-CZ" dirty="0"/>
              <a:t>, 2022, www.ernestoprietogratacos.com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2B8721E-3BE3-1DA2-60E3-D12CA9E49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222612"/>
            <a:ext cx="80391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4450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E265FE-13BE-B585-03AF-9EA04F860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/>
              <a:t>Ontogeneze imitace – starší kojenci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BD3412-1CA4-71D8-10D0-1BDB891F6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/>
              <a:t>Starší kojenci se zapojují do vzájemné imitace (</a:t>
            </a:r>
            <a:r>
              <a:rPr lang="cs-CZ" i="1" dirty="0" err="1"/>
              <a:t>mutual</a:t>
            </a:r>
            <a:r>
              <a:rPr lang="cs-CZ" i="1" dirty="0"/>
              <a:t> </a:t>
            </a:r>
            <a:r>
              <a:rPr lang="cs-CZ" i="1" dirty="0" err="1"/>
              <a:t>imitation</a:t>
            </a:r>
            <a:r>
              <a:rPr lang="cs-CZ" dirty="0"/>
              <a:t>), kdy rodič napodobí dítě, a to napodobí rodiče atd. (</a:t>
            </a:r>
            <a:r>
              <a:rPr lang="cs-CZ" dirty="0" err="1"/>
              <a:t>Piaget</a:t>
            </a:r>
            <a:r>
              <a:rPr lang="cs-CZ" dirty="0"/>
              <a:t>, 1962). Dítě se neučí nic nového, ale posiluje soc. vazbu s rodičem (Nagy &amp; </a:t>
            </a:r>
            <a:r>
              <a:rPr lang="cs-CZ" dirty="0" err="1"/>
              <a:t>Molnar</a:t>
            </a:r>
            <a:r>
              <a:rPr lang="cs-CZ" dirty="0"/>
              <a:t>, 2004).</a:t>
            </a:r>
          </a:p>
        </p:txBody>
      </p:sp>
    </p:spTree>
    <p:extLst>
      <p:ext uri="{BB962C8B-B14F-4D97-AF65-F5344CB8AC3E}">
        <p14:creationId xmlns:p14="http://schemas.microsoft.com/office/powerpoint/2010/main" val="3004162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BDDB8C-D5EA-EAB7-A607-F0B73BF76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dirty="0"/>
              <a:t>Ontogeneze imitace – starší kojenci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7252D8-91B7-BAA1-354B-4DDC62449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Jakmile kojenec pochopí intencionalitu (záměrnost) chování druhých, začne imitovat takové chování, které je záměrné:</a:t>
            </a:r>
          </a:p>
          <a:p>
            <a:r>
              <a:rPr lang="cs-CZ" dirty="0"/>
              <a:t>Výzkum (</a:t>
            </a:r>
            <a:r>
              <a:rPr lang="cs-CZ" dirty="0" err="1"/>
              <a:t>Carpenter</a:t>
            </a:r>
            <a:r>
              <a:rPr lang="cs-CZ" dirty="0"/>
              <a:t> et al., 1998): 14-18 měsíční batolata sledovala dospělého, který něco dělal s objektem. Nějaké činnosti vzhledem k objektu byly záměrné a jiné nezáměrné, což dospělý určil verbálně. Batolata imitovala dvakrát více záměrné činnosti oproti nezáměrným.</a:t>
            </a:r>
          </a:p>
        </p:txBody>
      </p:sp>
    </p:spTree>
    <p:extLst>
      <p:ext uri="{BB962C8B-B14F-4D97-AF65-F5344CB8AC3E}">
        <p14:creationId xmlns:p14="http://schemas.microsoft.com/office/powerpoint/2010/main" val="1701218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E337F8-8C6E-F9D6-8B0A-EDCCF3B37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/>
              <a:t>Ontogeneze imitace – dvouletí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E43B6F-A42B-04AE-C570-FAB338D55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30325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Mnoho dvouletých a většina mladších dětí je v sociálním učení selektivních: nejprve rozpozná cíl modelu a nekopíruje nutně všechny nadbytečné činnosti k dosažení cíle (</a:t>
            </a:r>
            <a:r>
              <a:rPr lang="cs-CZ" dirty="0" err="1"/>
              <a:t>Machluf</a:t>
            </a:r>
            <a:r>
              <a:rPr lang="cs-CZ" dirty="0"/>
              <a:t> &amp; </a:t>
            </a:r>
            <a:r>
              <a:rPr lang="cs-CZ" dirty="0" err="1"/>
              <a:t>Bjorklund</a:t>
            </a:r>
            <a:r>
              <a:rPr lang="cs-CZ" dirty="0"/>
              <a:t>, 2015; </a:t>
            </a:r>
            <a:r>
              <a:rPr lang="cs-CZ" dirty="0" err="1"/>
              <a:t>McGuinan</a:t>
            </a:r>
            <a:r>
              <a:rPr lang="cs-CZ" dirty="0"/>
              <a:t> &amp; </a:t>
            </a:r>
            <a:r>
              <a:rPr lang="cs-CZ" dirty="0" err="1"/>
              <a:t>Whiten</a:t>
            </a:r>
            <a:r>
              <a:rPr lang="cs-CZ" dirty="0"/>
              <a:t>, 2005).</a:t>
            </a:r>
          </a:p>
          <a:p>
            <a:r>
              <a:rPr lang="cs-CZ" dirty="0"/>
              <a:t>Tomu se říká </a:t>
            </a:r>
            <a:r>
              <a:rPr lang="cs-CZ" b="1" dirty="0"/>
              <a:t>emulace</a:t>
            </a:r>
            <a:r>
              <a:rPr lang="cs-CZ" dirty="0"/>
              <a:t> (oproti </a:t>
            </a:r>
            <a:r>
              <a:rPr lang="cs-CZ" b="1" dirty="0"/>
              <a:t>imitaci</a:t>
            </a:r>
            <a:r>
              <a:rPr lang="cs-CZ" dirty="0"/>
              <a:t>). Někdy je to překážkou osvojení si složitějšího chování.</a:t>
            </a:r>
          </a:p>
          <a:p>
            <a:r>
              <a:rPr lang="cs-CZ" dirty="0"/>
              <a:t>Stejně postupují i šimpanzi (</a:t>
            </a:r>
            <a:r>
              <a:rPr lang="cs-CZ" dirty="0" err="1"/>
              <a:t>Horner</a:t>
            </a:r>
            <a:r>
              <a:rPr lang="cs-CZ" dirty="0"/>
              <a:t> &amp; </a:t>
            </a:r>
            <a:r>
              <a:rPr lang="cs-CZ" dirty="0" err="1"/>
              <a:t>Whiten</a:t>
            </a:r>
            <a:r>
              <a:rPr lang="cs-CZ" dirty="0"/>
              <a:t>, 2005).</a:t>
            </a:r>
          </a:p>
          <a:p>
            <a:r>
              <a:rPr lang="cs-CZ" dirty="0"/>
              <a:t>Co a kdy jako učitelé chceme po žácích: emulaci či imitaci?</a:t>
            </a:r>
          </a:p>
        </p:txBody>
      </p:sp>
    </p:spTree>
    <p:extLst>
      <p:ext uri="{BB962C8B-B14F-4D97-AF65-F5344CB8AC3E}">
        <p14:creationId xmlns:p14="http://schemas.microsoft.com/office/powerpoint/2010/main" val="35535436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F6B2F8-DA4B-365B-DD00-CA4353048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Ontogeneze imitace – tříletí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12F0A8-C1F6-3245-85FC-06FDEC3EE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8359254" cy="4816678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Během třetího roku se situace mění: tříletí již začínají imitovat chování modelu včetně irelevantních činností vzhledem k cíli (</a:t>
            </a:r>
            <a:r>
              <a:rPr lang="cs-CZ" dirty="0" err="1"/>
              <a:t>Horner</a:t>
            </a:r>
            <a:r>
              <a:rPr lang="cs-CZ" dirty="0"/>
              <a:t> &amp; </a:t>
            </a:r>
            <a:r>
              <a:rPr lang="cs-CZ" dirty="0" err="1"/>
              <a:t>Whiten</a:t>
            </a:r>
            <a:r>
              <a:rPr lang="cs-CZ" dirty="0"/>
              <a:t>, 2005; </a:t>
            </a:r>
            <a:r>
              <a:rPr lang="cs-CZ" dirty="0" err="1"/>
              <a:t>Lyons</a:t>
            </a:r>
            <a:r>
              <a:rPr lang="cs-CZ" dirty="0"/>
              <a:t> et al., 2007). </a:t>
            </a:r>
          </a:p>
          <a:p>
            <a:r>
              <a:rPr lang="cs-CZ" dirty="0"/>
              <a:t>Dochází k </a:t>
            </a:r>
            <a:r>
              <a:rPr lang="cs-CZ" i="1" dirty="0" err="1"/>
              <a:t>overimitation</a:t>
            </a:r>
            <a:r>
              <a:rPr lang="cs-CZ" dirty="0"/>
              <a:t> (</a:t>
            </a:r>
            <a:r>
              <a:rPr lang="cs-CZ" b="1" dirty="0"/>
              <a:t>přehnané imitaci</a:t>
            </a:r>
            <a:r>
              <a:rPr lang="cs-CZ" dirty="0"/>
              <a:t>).</a:t>
            </a:r>
          </a:p>
          <a:p>
            <a:r>
              <a:rPr lang="cs-CZ" dirty="0"/>
              <a:t>Ta převládá během předškolního věku a trvá v určitém kontextu až do dospělosti (</a:t>
            </a:r>
            <a:r>
              <a:rPr lang="cs-CZ" dirty="0" err="1"/>
              <a:t>McGuinan</a:t>
            </a:r>
            <a:r>
              <a:rPr lang="cs-CZ" dirty="0"/>
              <a:t> et al., 2011).</a:t>
            </a:r>
          </a:p>
          <a:p>
            <a:r>
              <a:rPr lang="cs-CZ" dirty="0"/>
              <a:t>U primátů se setkáváme s jen emulací, nikoli s přehnanou imitací. Jedná se tedy asi o adaptaci specifickou pro člověka (resp. všechny </a:t>
            </a:r>
            <a:r>
              <a:rPr lang="cs-CZ" b="1" dirty="0" err="1"/>
              <a:t>homininy</a:t>
            </a:r>
            <a:r>
              <a:rPr lang="cs-CZ" dirty="0"/>
              <a:t>).</a:t>
            </a:r>
          </a:p>
          <a:p>
            <a:r>
              <a:rPr lang="cs-CZ" dirty="0"/>
              <a:t>Srov. když se dítě naučí zcela náhodné chování, které jsme udělali mimoděk (např. zvuk, obličej, pohyb ruky).</a:t>
            </a:r>
          </a:p>
        </p:txBody>
      </p:sp>
    </p:spTree>
    <p:extLst>
      <p:ext uri="{BB962C8B-B14F-4D97-AF65-F5344CB8AC3E}">
        <p14:creationId xmlns:p14="http://schemas.microsoft.com/office/powerpoint/2010/main" val="18610639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Overimitation</a:t>
            </a:r>
            <a:r>
              <a:rPr lang="cs-CZ" dirty="0"/>
              <a:t> u člověka!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27361"/>
          </a:xfrm>
        </p:spPr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cs-CZ" dirty="0"/>
              <a:t>Přehnaná imitace (</a:t>
            </a:r>
            <a:r>
              <a:rPr lang="cs-CZ" i="1" dirty="0" err="1"/>
              <a:t>overimitation</a:t>
            </a:r>
            <a:r>
              <a:rPr lang="cs-CZ" dirty="0"/>
              <a:t>) = imitace i zcela zbytečných pohybů při učení se (napodobování) nějaké činnosti. 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 err="1"/>
              <a:t>Overimitation</a:t>
            </a:r>
            <a:r>
              <a:rPr lang="cs-CZ" dirty="0"/>
              <a:t> u dítěte:</a:t>
            </a:r>
            <a:endParaRPr lang="cs-CZ" dirty="0">
              <a:hlinkClick r:id="rId2"/>
            </a:endParaRPr>
          </a:p>
          <a:p>
            <a:r>
              <a:rPr lang="cs-CZ" dirty="0">
                <a:hlinkClick r:id="rId2"/>
              </a:rPr>
              <a:t>https://www.youtube.com/watch?v=20Smx_nD9cw</a:t>
            </a:r>
            <a:r>
              <a:rPr lang="cs-CZ" dirty="0"/>
              <a:t> (</a:t>
            </a:r>
            <a:r>
              <a:rPr lang="cs-CZ" dirty="0" err="1"/>
              <a:t>Lyons</a:t>
            </a:r>
            <a:r>
              <a:rPr lang="cs-CZ" dirty="0"/>
              <a:t> et al., 2007)</a:t>
            </a:r>
          </a:p>
          <a:p>
            <a:endParaRPr lang="cs-CZ" dirty="0">
              <a:hlinkClick r:id="rId3"/>
            </a:endParaRPr>
          </a:p>
          <a:p>
            <a:r>
              <a:rPr lang="cs-CZ" dirty="0">
                <a:hlinkClick r:id="rId3"/>
              </a:rPr>
              <a:t>https://www.youtube.com/watch?v=uVj0F1X4bLQ</a:t>
            </a:r>
            <a:r>
              <a:rPr lang="cs-CZ" dirty="0"/>
              <a:t> (přednáška Dereka </a:t>
            </a:r>
            <a:r>
              <a:rPr lang="cs-CZ" dirty="0" err="1"/>
              <a:t>Lyonse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81243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Overimitation</a:t>
            </a:r>
            <a:r>
              <a:rPr lang="cs-CZ" dirty="0"/>
              <a:t> u ostatních primátů?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62087"/>
          </a:xfrm>
        </p:spPr>
        <p:txBody>
          <a:bodyPr>
            <a:normAutofit fontScale="77500" lnSpcReduction="20000"/>
          </a:bodyPr>
          <a:lstStyle/>
          <a:p>
            <a:pPr marL="118872" indent="0">
              <a:buNone/>
            </a:pPr>
            <a:r>
              <a:rPr lang="cs-CZ" dirty="0"/>
              <a:t>Rozdíl mezi šimpanzem a člověkem a ne/průhlednou situací:</a:t>
            </a:r>
          </a:p>
          <a:p>
            <a:pPr marL="118872" indent="0">
              <a:buNone/>
            </a:pPr>
            <a:r>
              <a:rPr lang="cs-CZ" dirty="0">
                <a:hlinkClick r:id="rId2"/>
              </a:rPr>
              <a:t>https://www.youtube.com/watch?v=JwwclyVYTkk&amp;ab_channel=twmanne</a:t>
            </a:r>
            <a:r>
              <a:rPr lang="cs-CZ" dirty="0"/>
              <a:t> 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Mladý </a:t>
            </a:r>
            <a:r>
              <a:rPr lang="cs-CZ" dirty="0" err="1"/>
              <a:t>bonobo</a:t>
            </a:r>
            <a:r>
              <a:rPr lang="cs-CZ" dirty="0"/>
              <a:t>:</a:t>
            </a:r>
          </a:p>
          <a:p>
            <a:pPr marL="118872" indent="0">
              <a:buNone/>
            </a:pPr>
            <a:r>
              <a:rPr lang="cs-CZ" dirty="0">
                <a:hlinkClick r:id="rId3"/>
              </a:rPr>
              <a:t>https://www.youtube.com/watch?v=4emBVWQmGos</a:t>
            </a:r>
            <a:r>
              <a:rPr lang="cs-CZ" dirty="0"/>
              <a:t>  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U ostatních primátů ani jiných tvorů (pes, holub) nedochází k </a:t>
            </a:r>
            <a:r>
              <a:rPr lang="cs-CZ" b="1" i="1" dirty="0" err="1"/>
              <a:t>overimitation</a:t>
            </a:r>
            <a:r>
              <a:rPr lang="cs-CZ" dirty="0"/>
              <a:t>.</a:t>
            </a:r>
          </a:p>
          <a:p>
            <a:pPr marL="118872" indent="0">
              <a:buNone/>
            </a:pPr>
            <a:r>
              <a:rPr lang="cs-CZ" dirty="0" err="1"/>
              <a:t>Bonobové</a:t>
            </a:r>
            <a:r>
              <a:rPr lang="cs-CZ" dirty="0"/>
              <a:t> imitují, ale pouze akce nezbytné k získání potravy.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Jsou tedy primáti mazanější než lidé?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Srov. dítě v 1.-2. roce: také se při učení nechá unést příliš svými potřebami a žádostmi.</a:t>
            </a:r>
          </a:p>
        </p:txBody>
      </p:sp>
    </p:spTree>
    <p:extLst>
      <p:ext uri="{BB962C8B-B14F-4D97-AF65-F5344CB8AC3E}">
        <p14:creationId xmlns:p14="http://schemas.microsoft.com/office/powerpoint/2010/main" val="3536016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dlouhodobé paměti</a:t>
            </a:r>
          </a:p>
        </p:txBody>
      </p:sp>
      <p:pic>
        <p:nvPicPr>
          <p:cNvPr id="1028" name="Picture 4" descr="VÃ½sledek obrÃ¡zku pro memory syste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9264"/>
            <a:ext cx="8229600" cy="419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339752" y="630932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dle: Thompson &amp; Kim, 1996</a:t>
            </a:r>
          </a:p>
        </p:txBody>
      </p:sp>
      <p:sp>
        <p:nvSpPr>
          <p:cNvPr id="3" name="Ovál 2"/>
          <p:cNvSpPr/>
          <p:nvPr/>
        </p:nvSpPr>
        <p:spPr>
          <a:xfrm>
            <a:off x="5295901" y="3476625"/>
            <a:ext cx="1504950" cy="923925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7FA63F48-8A51-8CD0-021E-FD5F32A400E4}"/>
              </a:ext>
            </a:extLst>
          </p:cNvPr>
          <p:cNvSpPr/>
          <p:nvPr/>
        </p:nvSpPr>
        <p:spPr>
          <a:xfrm>
            <a:off x="457200" y="3429000"/>
            <a:ext cx="839337" cy="556016"/>
          </a:xfrm>
          <a:prstGeom prst="ellipse">
            <a:avLst/>
          </a:prstGeom>
          <a:noFill/>
          <a:ln w="57150"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31528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Overimitation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Jedná se o kulturní univerzálii – i např. děti jihoafrických Křováků uplatňují </a:t>
            </a:r>
            <a:r>
              <a:rPr lang="cs-CZ" i="1" dirty="0" err="1"/>
              <a:t>overimitation</a:t>
            </a:r>
            <a:r>
              <a:rPr lang="cs-CZ" i="1" dirty="0"/>
              <a:t> </a:t>
            </a:r>
            <a:r>
              <a:rPr lang="cs-CZ" dirty="0"/>
              <a:t>(</a:t>
            </a:r>
            <a:r>
              <a:rPr lang="cs-CZ" dirty="0" err="1"/>
              <a:t>Nielsen</a:t>
            </a:r>
            <a:r>
              <a:rPr lang="cs-CZ" dirty="0"/>
              <a:t> &amp; </a:t>
            </a:r>
            <a:r>
              <a:rPr lang="cs-CZ" dirty="0" err="1"/>
              <a:t>Tomaselli</a:t>
            </a:r>
            <a:r>
              <a:rPr lang="cs-CZ" dirty="0"/>
              <a:t>, 2010).</a:t>
            </a:r>
          </a:p>
          <a:p>
            <a:r>
              <a:rPr lang="cs-CZ" dirty="0"/>
              <a:t>Starší děti (6-13) </a:t>
            </a:r>
            <a:r>
              <a:rPr lang="cs-CZ" b="1" dirty="0"/>
              <a:t>imitují více </a:t>
            </a:r>
            <a:r>
              <a:rPr lang="cs-CZ" dirty="0"/>
              <a:t>než mladší děti (2-5)! (</a:t>
            </a:r>
            <a:r>
              <a:rPr lang="cs-CZ" dirty="0" err="1"/>
              <a:t>Frick</a:t>
            </a:r>
            <a:r>
              <a:rPr lang="cs-CZ" dirty="0"/>
              <a:t>, </a:t>
            </a:r>
            <a:r>
              <a:rPr lang="cs-CZ" dirty="0" err="1"/>
              <a:t>Clément</a:t>
            </a:r>
            <a:r>
              <a:rPr lang="cs-CZ" dirty="0"/>
              <a:t> &amp; Gruber, 2017)</a:t>
            </a:r>
          </a:p>
          <a:p>
            <a:r>
              <a:rPr lang="cs-CZ" dirty="0"/>
              <a:t>Chlapci imitují více než děvčata (</a:t>
            </a:r>
            <a:r>
              <a:rPr lang="cs-CZ" dirty="0" err="1"/>
              <a:t>Frick</a:t>
            </a:r>
            <a:r>
              <a:rPr lang="cs-CZ" dirty="0"/>
              <a:t>, </a:t>
            </a:r>
            <a:r>
              <a:rPr lang="cs-CZ" dirty="0" err="1"/>
              <a:t>Clément</a:t>
            </a:r>
            <a:r>
              <a:rPr lang="cs-CZ" dirty="0"/>
              <a:t> &amp; Gruber, 2017).</a:t>
            </a:r>
          </a:p>
          <a:p>
            <a:r>
              <a:rPr lang="cs-CZ" dirty="0"/>
              <a:t>Ačkoli děti jsou schopny rozeznat zbytečnost akcí, mají za to, že to tak měly udělat (vliv sociální konformity?).</a:t>
            </a:r>
          </a:p>
        </p:txBody>
      </p:sp>
    </p:spTree>
    <p:extLst>
      <p:ext uri="{BB962C8B-B14F-4D97-AF65-F5344CB8AC3E}">
        <p14:creationId xmlns:p14="http://schemas.microsoft.com/office/powerpoint/2010/main" val="13826191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Proč u lidí dochází k </a:t>
            </a:r>
            <a:r>
              <a:rPr lang="cs-CZ" dirty="0" err="1"/>
              <a:t>overimitation</a:t>
            </a:r>
            <a:r>
              <a:rPr lang="cs-CZ" dirty="0"/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Při sociálním učení jde sice o to „jaký cíl“, ale hlavně jde o to „jakou cestou“.</a:t>
            </a:r>
          </a:p>
          <a:p>
            <a:endParaRPr lang="cs-CZ" dirty="0"/>
          </a:p>
          <a:p>
            <a:r>
              <a:rPr lang="cs-CZ" dirty="0"/>
              <a:t>Celá kultura je o tom dělat věci rituálním (=socializovaným) způsobem. Srov. hry. Např. získání poháru na olympiádě.</a:t>
            </a:r>
          </a:p>
          <a:p>
            <a:r>
              <a:rPr lang="cs-CZ" dirty="0"/>
              <a:t>Transmise kultury je díky přehnané imitaci u člověka mnohem efektivnější než u primátů.</a:t>
            </a:r>
          </a:p>
          <a:p>
            <a:r>
              <a:rPr lang="cs-CZ" dirty="0"/>
              <a:t>Souvisí to se sociální konformitou (viz prezentaci Sociální konformita).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409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D19CF2-00BB-4DD4-8E85-3197F1D6B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Místo imitace v lidském životě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EF256F-98A9-4BCC-907A-C0FA9CA72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295"/>
            <a:ext cx="8229600" cy="4625609"/>
          </a:xfrm>
        </p:spPr>
        <p:txBody>
          <a:bodyPr>
            <a:normAutofit/>
          </a:bodyPr>
          <a:lstStyle/>
          <a:p>
            <a:r>
              <a:rPr lang="cs-CZ" dirty="0"/>
              <a:t>Kultura dnešní je imitace kultury předešlé (našich rodičů, učitelů a dalších známých osob). </a:t>
            </a:r>
          </a:p>
          <a:p>
            <a:r>
              <a:rPr lang="cs-CZ" dirty="0"/>
              <a:t>Proto se kultury mění, protože imitace čehokoli podléhá přirozenému (nikoli pohlavnímu) výběru.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29980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F8E88A-CB34-CFB0-F49C-4FADBAB10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Místo imitace v lidském životě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C01FB1-E5AC-0941-4158-A76753438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/>
              <a:t>Imitace sociálního chování:</a:t>
            </a:r>
          </a:p>
          <a:p>
            <a:r>
              <a:rPr lang="cs-CZ" dirty="0"/>
              <a:t> Během svého života imitujeme různě velké prvky chování od druhých (od jednoduchých grimas a gest po složité způsoby komunikace, vyjednávání nebo sebeprezentace).</a:t>
            </a:r>
          </a:p>
          <a:p>
            <a:endParaRPr lang="cs-CZ" dirty="0"/>
          </a:p>
          <a:p>
            <a:r>
              <a:rPr lang="cs-CZ" dirty="0"/>
              <a:t>Dalo by se říci, že jsme složeninou imitací druhých (samozřejmě vedle některých vlastních autentických projevů).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50982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EC32FE-F107-4013-A0AC-8D72E4430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Místo imitace v profesním životě učitele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39EF00-F3FC-42D9-BD61-C94BD4BCD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Imitace souvisí s hraním rolí a tedy i s </a:t>
            </a:r>
            <a:r>
              <a:rPr lang="cs-CZ" b="1" dirty="0"/>
              <a:t>herectvím</a:t>
            </a:r>
            <a:r>
              <a:rPr lang="cs-CZ" dirty="0"/>
              <a:t>.</a:t>
            </a:r>
          </a:p>
          <a:p>
            <a:r>
              <a:rPr lang="cs-CZ" dirty="0"/>
              <a:t>Učitel je jedna z nejšíře známých profesních rolí, neboť každý má s touto profesí dlouholetou zkušenost (každý chodí do školy). Tzn. že každý má mnoho vzorů profesní role učitele, které může imitovat: může si vybírat. Jiné profesní role nejsou tak dobře známé.</a:t>
            </a:r>
          </a:p>
          <a:p>
            <a:r>
              <a:rPr lang="cs-CZ" dirty="0"/>
              <a:t>Je vhodné (např. z hlediska duševního zdraví i z hlediska vývoje sociální kompetence) roli učitele hrát, než se s rolí učitele identifikovat. Umožňuje nám to odstup od role, svobodu střídat role a tím být autentický/á.</a:t>
            </a:r>
          </a:p>
          <a:p>
            <a:r>
              <a:rPr lang="cs-CZ" dirty="0"/>
              <a:t>Učitelé, protože jsou všem na očích a musí se pořád nějak chovat, mohou mít tendenci k identifikaci s rolí.</a:t>
            </a:r>
          </a:p>
        </p:txBody>
      </p:sp>
    </p:spTree>
    <p:extLst>
      <p:ext uri="{BB962C8B-B14F-4D97-AF65-F5344CB8AC3E}">
        <p14:creationId xmlns:p14="http://schemas.microsoft.com/office/powerpoint/2010/main" val="26907645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C68F1E-C351-DA64-4801-B4E572B82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88E9FF-15AB-922C-98CC-606B1838A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/>
              <a:t>Odbornost učitele se v jednom z aspektů blíží odbornosti herce (znalost scénáře hodiny, slov, akčnost, gestická a mimická zdatnost, schopnost reagovat na nečekané události). Srov. přípravu učitelů v Čes. Budějovicích.</a:t>
            </a:r>
          </a:p>
          <a:p>
            <a:r>
              <a:rPr lang="cs-CZ" sz="3200" dirty="0"/>
              <a:t>Herectví dává svobodu být kýmkoli, jakýmkoli učitelem.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74078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cs-CZ" sz="4000" dirty="0"/>
              <a:t>4. Identifikace </a:t>
            </a:r>
            <a:br>
              <a:rPr lang="cs-CZ" sz="4000" dirty="0"/>
            </a:br>
            <a:r>
              <a:rPr lang="cs-CZ" sz="4000" dirty="0"/>
              <a:t>(pojem z psychoanalýzy)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r>
              <a:rPr lang="cs-CZ" sz="3200" dirty="0"/>
              <a:t>Primární identifikace s </a:t>
            </a:r>
            <a:r>
              <a:rPr lang="cs-CZ" sz="3200" b="1" dirty="0"/>
              <a:t>objektem</a:t>
            </a:r>
            <a:r>
              <a:rPr lang="cs-CZ" sz="3200" dirty="0"/>
              <a:t> – s prsem, </a:t>
            </a:r>
            <a:r>
              <a:rPr lang="cs-CZ" dirty="0"/>
              <a:t>s matkou, s </a:t>
            </a:r>
            <a:r>
              <a:rPr lang="cs-CZ" sz="3200" dirty="0"/>
              <a:t>okolím (srov. příběh </a:t>
            </a:r>
            <a:r>
              <a:rPr lang="cs-CZ" sz="3200" dirty="0" err="1"/>
              <a:t>seberozpoznání</a:t>
            </a:r>
            <a:r>
              <a:rPr lang="cs-CZ" sz="3200" dirty="0"/>
              <a:t> šimpanzice </a:t>
            </a:r>
            <a:r>
              <a:rPr lang="cs-CZ" sz="3200" dirty="0" err="1"/>
              <a:t>Washoe</a:t>
            </a:r>
            <a:r>
              <a:rPr lang="cs-CZ" sz="3200" dirty="0"/>
              <a:t>).</a:t>
            </a:r>
          </a:p>
          <a:p>
            <a:pPr marL="137160" indent="0">
              <a:buNone/>
            </a:pPr>
            <a:endParaRPr lang="cs-CZ" sz="3200" dirty="0"/>
          </a:p>
          <a:p>
            <a:pPr marL="137160" indent="0">
              <a:buNone/>
            </a:pPr>
            <a:r>
              <a:rPr lang="cs-CZ" sz="3200" dirty="0"/>
              <a:t>Sekundární identifikace (opuštěním primární identifikace při separaci od </a:t>
            </a:r>
            <a:r>
              <a:rPr lang="cs-CZ" sz="3200" b="1" dirty="0"/>
              <a:t>objektu</a:t>
            </a:r>
            <a:r>
              <a:rPr lang="cs-CZ" sz="3200" dirty="0"/>
              <a:t> a vzniku </a:t>
            </a:r>
            <a:r>
              <a:rPr lang="cs-CZ" sz="3200" b="1" dirty="0" err="1"/>
              <a:t>self</a:t>
            </a:r>
            <a:r>
              <a:rPr lang="cs-CZ" sz="3200" dirty="0"/>
              <a:t>). </a:t>
            </a:r>
          </a:p>
          <a:p>
            <a:pPr marL="651510" indent="-514350">
              <a:buAutoNum type="arabicPeriod"/>
            </a:pPr>
            <a:r>
              <a:rPr lang="cs-CZ" sz="3200" dirty="0"/>
              <a:t>Narcistická (forma regrese = id. se ztraceným objektem)</a:t>
            </a:r>
          </a:p>
          <a:p>
            <a:pPr marL="651510" indent="-514350">
              <a:buAutoNum type="arabicPeriod"/>
            </a:pPr>
            <a:r>
              <a:rPr lang="cs-CZ" sz="3200" b="1" dirty="0"/>
              <a:t>Částečná </a:t>
            </a:r>
            <a:r>
              <a:rPr lang="cs-CZ" sz="3200" dirty="0"/>
              <a:t>(id. s vůdcem a id. s druhými na základě obdivu či společné vlastnosti, např. poslechu </a:t>
            </a:r>
            <a:r>
              <a:rPr lang="cs-CZ" sz="3200" dirty="0" err="1"/>
              <a:t>urč</a:t>
            </a:r>
            <a:r>
              <a:rPr lang="cs-CZ" sz="3200" dirty="0"/>
              <a:t>. typu hudby, se skupinou, srov. sociální </a:t>
            </a:r>
            <a:r>
              <a:rPr lang="cs-CZ" sz="3200" dirty="0" err="1"/>
              <a:t>sebekategorizaci</a:t>
            </a:r>
            <a:r>
              <a:rPr lang="cs-CZ" sz="3200" dirty="0"/>
              <a:t>) – vznik charakteru ega (osobnosti). Částečná id. hraje zásadní roli v sociální psychologii: např. soc. koheze, soc. konformita …</a:t>
            </a:r>
          </a:p>
          <a:p>
            <a:pPr marL="137160" indent="0">
              <a:buNone/>
            </a:pP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7113113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Batolata, předškolní i mladší školní děti se častěji identifikují s různými idealizovanými postavami. Např. z filmů, knih, her. Takto tráví většinu svého řasu ponořeny do různých postav (princezen, králů, kouzelníků atd.). </a:t>
            </a:r>
          </a:p>
          <a:p>
            <a:endParaRPr lang="cs-CZ" dirty="0"/>
          </a:p>
          <a:p>
            <a:r>
              <a:rPr lang="cs-CZ" dirty="0"/>
              <a:t>Srov. velmi častou identifikaci batolat se zvířaty. Kde se bere? Čemu slouží? – Je pozoruhodná.</a:t>
            </a:r>
          </a:p>
        </p:txBody>
      </p:sp>
    </p:spTree>
    <p:extLst>
      <p:ext uri="{BB962C8B-B14F-4D97-AF65-F5344CB8AC3E}">
        <p14:creationId xmlns:p14="http://schemas.microsoft.com/office/powerpoint/2010/main" val="14595071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875F39-810D-1611-F07B-21EFD8B49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402543-F5D1-7A5D-A449-844CCB344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0279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1. Učení </a:t>
            </a:r>
            <a:r>
              <a:rPr lang="cs-CZ" b="1" dirty="0"/>
              <a:t>podmiňováním</a:t>
            </a:r>
            <a:r>
              <a:rPr lang="cs-CZ" dirty="0"/>
              <a:t> a asociativní učení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Asociativní učení</a:t>
            </a:r>
            <a:r>
              <a:rPr lang="cs-CZ" dirty="0"/>
              <a:t> je model učení, který mluví o vytvoření spojení (</a:t>
            </a:r>
            <a:r>
              <a:rPr lang="cs-CZ" b="1" dirty="0"/>
              <a:t>asociace</a:t>
            </a:r>
            <a:r>
              <a:rPr lang="cs-CZ" dirty="0"/>
              <a:t>) mezi dvěma stimuly nebo mezi vlastním chováním a stimulem. 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b="1" dirty="0"/>
              <a:t>Behavioristické teorie učení</a:t>
            </a:r>
            <a:r>
              <a:rPr lang="cs-CZ" dirty="0"/>
              <a:t> popisují dva druhy tohoto učení:</a:t>
            </a:r>
          </a:p>
          <a:p>
            <a:pPr>
              <a:buNone/>
            </a:pPr>
            <a:r>
              <a:rPr lang="cs-CZ" b="1" dirty="0"/>
              <a:t>1.1 klasické</a:t>
            </a:r>
            <a:r>
              <a:rPr lang="cs-CZ" dirty="0"/>
              <a:t> a </a:t>
            </a:r>
            <a:r>
              <a:rPr lang="cs-CZ" b="1" dirty="0"/>
              <a:t>1.2</a:t>
            </a:r>
            <a:r>
              <a:rPr lang="cs-CZ" dirty="0"/>
              <a:t> </a:t>
            </a:r>
            <a:r>
              <a:rPr lang="cs-CZ" b="1" dirty="0"/>
              <a:t>operantní podmiňování</a:t>
            </a:r>
            <a:r>
              <a:rPr lang="cs-CZ" dirty="0"/>
              <a:t>. </a:t>
            </a:r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0741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Asocianismus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Vlastně velmi stará představa, že se zkušenost člověka rozvíjí tak, že se vytvářejí asociace mezi jednotlivými počitky. </a:t>
            </a:r>
          </a:p>
          <a:p>
            <a:r>
              <a:rPr lang="cs-CZ" dirty="0"/>
              <a:t>Učení je chápáno jako upevňování asociací. </a:t>
            </a:r>
            <a:r>
              <a:rPr lang="cs-CZ" dirty="0" err="1"/>
              <a:t>Ebbinghaus</a:t>
            </a:r>
            <a:r>
              <a:rPr lang="cs-CZ" dirty="0"/>
              <a:t> svými pokusy s pamětí dokázal, že opakování upevňuje asociace.</a:t>
            </a:r>
          </a:p>
          <a:p>
            <a:r>
              <a:rPr lang="cs-CZ" dirty="0"/>
              <a:t>První pádný doklad asociačního učení nabídl I. P. Pavlov v </a:t>
            </a:r>
            <a:r>
              <a:rPr lang="cs-CZ" b="1" dirty="0"/>
              <a:t>teorii klasického podmiňování</a:t>
            </a:r>
            <a:r>
              <a:rPr lang="cs-CZ" dirty="0"/>
              <a:t>. I behaviorismus mluví o tvorbě asociací mezi stimulem a odpovědí.</a:t>
            </a:r>
          </a:p>
        </p:txBody>
      </p:sp>
    </p:spTree>
    <p:extLst>
      <p:ext uri="{BB962C8B-B14F-4D97-AF65-F5344CB8AC3E}">
        <p14:creationId xmlns:p14="http://schemas.microsoft.com/office/powerpoint/2010/main" val="2327265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Asociační zákony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118872" indent="0">
              <a:buNone/>
            </a:pPr>
            <a:r>
              <a:rPr lang="cs-CZ" dirty="0"/>
              <a:t>Nejdůležitějšími asociačními zákony jsou podobnost, kontrast, dotyk v čase a prostoru a princip kauzality:</a:t>
            </a:r>
          </a:p>
          <a:p>
            <a:r>
              <a:rPr lang="cs-CZ" b="1" dirty="0"/>
              <a:t>Zákon podobnosti </a:t>
            </a:r>
            <a:r>
              <a:rPr lang="cs-CZ" dirty="0"/>
              <a:t>– projevuje se například tím, že se nám při pohledu na obraz nějakého známého malíře vybaví představy jeho dalších děl.</a:t>
            </a:r>
          </a:p>
          <a:p>
            <a:r>
              <a:rPr lang="cs-CZ" b="1" dirty="0"/>
              <a:t>Zákon kontrastu </a:t>
            </a:r>
            <a:r>
              <a:rPr lang="cs-CZ" dirty="0"/>
              <a:t>– podle něho je představa bílé barvy asociována s černou barvou, podobně jako jsou spojeny představy dne a noci, světla a stínu.</a:t>
            </a:r>
          </a:p>
          <a:p>
            <a:r>
              <a:rPr lang="cs-CZ" b="1" dirty="0"/>
              <a:t>Zákon dotyku (kontiguity) v prostoru </a:t>
            </a:r>
            <a:r>
              <a:rPr lang="cs-CZ" dirty="0"/>
              <a:t>– podle něho existují spoje mezi představami, které vznikly na stejném místě. Například potkáme-li člověka, s nímž jsme byli minulý rok u moře, začnou se nám vybavovat zážitky z loňské dovolené.</a:t>
            </a:r>
          </a:p>
          <a:p>
            <a:r>
              <a:rPr lang="cs-CZ" b="1" dirty="0"/>
              <a:t>Zákon dotyku v čase </a:t>
            </a:r>
            <a:r>
              <a:rPr lang="cs-CZ" dirty="0"/>
              <a:t>– podle něho jsou vzájemně propojeny představy, které vznikly buď současně (dotyk simultánní), nebo v časové následnosti (dotyk sukcesivní).</a:t>
            </a:r>
          </a:p>
          <a:p>
            <a:r>
              <a:rPr lang="cs-CZ" b="1" dirty="0"/>
              <a:t>Zákon příčinnosti (kauzality) </a:t>
            </a:r>
            <a:r>
              <a:rPr lang="cs-CZ" dirty="0"/>
              <a:t>– říká, že si při pohledu na určitý jev snadno vybavíme jeho příčinu. Například vidíme-li hromadu nařezaného dříví, představíme si pilu nebo osoby, které ho pořezaly.</a:t>
            </a:r>
          </a:p>
          <a:p>
            <a:pPr marL="1033272" lvl="3" indent="0">
              <a:buNone/>
            </a:pPr>
            <a:r>
              <a:rPr lang="cs-CZ" dirty="0"/>
              <a:t>					(source: </a:t>
            </a:r>
            <a:r>
              <a:rPr lang="cs-CZ" dirty="0" err="1"/>
              <a:t>wikipedia</a:t>
            </a:r>
            <a:r>
              <a:rPr lang="cs-CZ" dirty="0"/>
              <a:t>: Asocianismus)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5230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Klasické </a:t>
            </a:r>
            <a:r>
              <a:rPr lang="cs-CZ" b="1" dirty="0"/>
              <a:t>podmiňování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/>
              <a:t>Klasické podmiňování (</a:t>
            </a:r>
            <a:r>
              <a:rPr lang="cs-CZ" b="1" i="1" dirty="0" err="1"/>
              <a:t>classical</a:t>
            </a:r>
            <a:r>
              <a:rPr lang="cs-CZ" b="1" i="1" dirty="0"/>
              <a:t> </a:t>
            </a:r>
            <a:r>
              <a:rPr lang="cs-CZ" b="1" i="1" dirty="0" err="1"/>
              <a:t>conditioning</a:t>
            </a:r>
            <a:r>
              <a:rPr lang="cs-CZ" b="1" dirty="0"/>
              <a:t>)</a:t>
            </a:r>
            <a:r>
              <a:rPr lang="cs-CZ" dirty="0"/>
              <a:t>: když pes vidí potravu (NS=Nepodmíněný Stimulus), tak slintá (NR). Když nějaký NS (třeba žrádlo) spojíme s PS (=Podmíněný stimulus), třeba se zvukem zvonku či modrým světlem, tak po dostatečně dlouhém opakování dojde k nové (=Podmíněné) </a:t>
            </a:r>
            <a:r>
              <a:rPr lang="cs-CZ" b="1" dirty="0"/>
              <a:t>asociaci</a:t>
            </a:r>
            <a:r>
              <a:rPr lang="cs-CZ" dirty="0"/>
              <a:t> mezi PS a NR a vznikne PR = </a:t>
            </a:r>
            <a:r>
              <a:rPr lang="cs-CZ" b="1" dirty="0"/>
              <a:t>podmíněný reflex </a:t>
            </a:r>
            <a:r>
              <a:rPr lang="cs-CZ" dirty="0"/>
              <a:t>(srov. </a:t>
            </a:r>
            <a:r>
              <a:rPr lang="cs-CZ" dirty="0" err="1"/>
              <a:t>Thorndike</a:t>
            </a:r>
            <a:r>
              <a:rPr lang="cs-CZ" dirty="0"/>
              <a:t>, Pavlov).</a:t>
            </a:r>
          </a:p>
          <a:p>
            <a:r>
              <a:rPr lang="cs-CZ" dirty="0">
                <a:hlinkClick r:id="rId2"/>
              </a:rPr>
              <a:t>https://www.brainpop.com/games/pavlovsdog/</a:t>
            </a:r>
            <a:r>
              <a:rPr lang="cs-CZ" dirty="0"/>
              <a:t> </a:t>
            </a:r>
          </a:p>
          <a:p>
            <a:r>
              <a:rPr lang="cs-CZ" dirty="0"/>
              <a:t>Dojde k nahrazení stimulu. Všimněte si, že </a:t>
            </a:r>
            <a:r>
              <a:rPr lang="cs-CZ" b="1" dirty="0"/>
              <a:t>odpověď</a:t>
            </a:r>
            <a:r>
              <a:rPr lang="cs-CZ" dirty="0"/>
              <a:t> (</a:t>
            </a:r>
            <a:r>
              <a:rPr lang="cs-CZ" i="1" dirty="0"/>
              <a:t>response</a:t>
            </a:r>
            <a:r>
              <a:rPr lang="cs-CZ" dirty="0"/>
              <a:t>) </a:t>
            </a:r>
            <a:r>
              <a:rPr lang="cs-CZ" b="1" dirty="0"/>
              <a:t>je</a:t>
            </a:r>
            <a:r>
              <a:rPr lang="cs-CZ" dirty="0"/>
              <a:t> </a:t>
            </a:r>
            <a:r>
              <a:rPr lang="cs-CZ" b="1" dirty="0"/>
              <a:t>neovlivněna</a:t>
            </a:r>
            <a:r>
              <a:rPr lang="cs-CZ" dirty="0"/>
              <a:t> (proto se někdy označuje jako </a:t>
            </a:r>
            <a:r>
              <a:rPr lang="cs-CZ" b="1" dirty="0"/>
              <a:t>teorie </a:t>
            </a:r>
            <a:r>
              <a:rPr lang="cs-CZ" b="1" i="1" dirty="0"/>
              <a:t>nahrazení stimulu</a:t>
            </a:r>
            <a:r>
              <a:rPr lang="cs-CZ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035828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11371</TotalTime>
  <Words>3654</Words>
  <Application>Microsoft Office PowerPoint</Application>
  <PresentationFormat>Předvádění na obrazovce (4:3)</PresentationFormat>
  <Paragraphs>257</Paragraphs>
  <Slides>58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58</vt:i4>
      </vt:variant>
    </vt:vector>
  </HeadingPairs>
  <TitlesOfParts>
    <vt:vector size="65" baseType="lpstr">
      <vt:lpstr>Arial</vt:lpstr>
      <vt:lpstr>Corbel</vt:lpstr>
      <vt:lpstr>Wingdings</vt:lpstr>
      <vt:lpstr>Wingdings 2</vt:lpstr>
      <vt:lpstr>Wingdings 3</vt:lpstr>
      <vt:lpstr>Modul</vt:lpstr>
      <vt:lpstr>1_Modul</vt:lpstr>
      <vt:lpstr>Sociální psychologie 2 Socializace a učení</vt:lpstr>
      <vt:lpstr>Socializace a učení</vt:lpstr>
      <vt:lpstr>Co se v této prezentaci dozvíte:</vt:lpstr>
      <vt:lpstr>Druhy učení a sociální učení</vt:lpstr>
      <vt:lpstr>Druhy dlouhodobé paměti</vt:lpstr>
      <vt:lpstr>1. Učení podmiňováním a asociativní učení</vt:lpstr>
      <vt:lpstr>Asocianismus</vt:lpstr>
      <vt:lpstr>Asociační zákony</vt:lpstr>
      <vt:lpstr>Klasické podmiňování </vt:lpstr>
      <vt:lpstr>Prezentace aplikace PowerPoint</vt:lpstr>
      <vt:lpstr>1.1 Klasické podmiňování</vt:lpstr>
      <vt:lpstr>Behaviorismus (americký přístup v psychologii)</vt:lpstr>
      <vt:lpstr>1.2 Operantní podmiňování</vt:lpstr>
      <vt:lpstr>Edward Thorndike  (1874-1949) </vt:lpstr>
      <vt:lpstr>1.2 Operantní podmiňování</vt:lpstr>
      <vt:lpstr>1.2 Operantní podmiňování</vt:lpstr>
      <vt:lpstr>1.2 Operantní podmiňování</vt:lpstr>
      <vt:lpstr>Burrhus F. Skinner (1904 – 1990)</vt:lpstr>
      <vt:lpstr>Prezentace aplikace PowerPoint</vt:lpstr>
      <vt:lpstr>Co je špatně s behaviorismem?</vt:lpstr>
      <vt:lpstr>Co je špatně s behaviorismem?</vt:lpstr>
      <vt:lpstr>Co je špatně s behaviorismem? </vt:lpstr>
      <vt:lpstr>Co je špatně s behaviorismem? </vt:lpstr>
      <vt:lpstr>Co je špatně s behaviorismem? </vt:lpstr>
      <vt:lpstr>Co je špatně s behaviorismem?</vt:lpstr>
      <vt:lpstr>Co je špatně s behaviorismem?</vt:lpstr>
      <vt:lpstr>Co je špatně s behaviorismem?</vt:lpstr>
      <vt:lpstr>Co je špatně s behaviorismem?</vt:lpstr>
      <vt:lpstr>Co je špatně s behaviorismem?</vt:lpstr>
      <vt:lpstr>Prezentace aplikace PowerPoint</vt:lpstr>
      <vt:lpstr>Sociální učení</vt:lpstr>
      <vt:lpstr>Teorie sociálního učení</vt:lpstr>
      <vt:lpstr>Social learning theory teorie sociálního (observačního) učení</vt:lpstr>
      <vt:lpstr>Bandura (1961) – Bobo doll experiment</vt:lpstr>
      <vt:lpstr>Prezentace aplikace PowerPoint</vt:lpstr>
      <vt:lpstr>A. Bandura – Bobo doll experiment</vt:lpstr>
      <vt:lpstr>Prezentace aplikace PowerPoint</vt:lpstr>
      <vt:lpstr>Prezentace aplikace PowerPoint</vt:lpstr>
      <vt:lpstr>Otázka</vt:lpstr>
      <vt:lpstr>3. Imitace </vt:lpstr>
      <vt:lpstr>Ontogeneze imitace – novorozenci</vt:lpstr>
      <vt:lpstr>Prezentace aplikace PowerPoint</vt:lpstr>
      <vt:lpstr>Role zrcadlových neuronů v mozku</vt:lpstr>
      <vt:lpstr>Ontogeneze imitace – starší kojenci</vt:lpstr>
      <vt:lpstr>Ontogeneze imitace – starší kojenci </vt:lpstr>
      <vt:lpstr>Ontogeneze imitace – dvouletí</vt:lpstr>
      <vt:lpstr>Ontogeneze imitace – tříletí </vt:lpstr>
      <vt:lpstr>Overimitation u člověka!</vt:lpstr>
      <vt:lpstr>Overimitation u ostatních primátů?</vt:lpstr>
      <vt:lpstr>Overimitation </vt:lpstr>
      <vt:lpstr>Proč u lidí dochází k overimitation?</vt:lpstr>
      <vt:lpstr>Místo imitace v lidském životě</vt:lpstr>
      <vt:lpstr>Místo imitace v lidském životě</vt:lpstr>
      <vt:lpstr>Místo imitace v profesním životě učitele</vt:lpstr>
      <vt:lpstr>Prezentace aplikace PowerPoint</vt:lpstr>
      <vt:lpstr>4. Identifikace  (pojem z psychoanalýzy)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psychologie 2 Socializace a učení</dc:title>
  <dc:creator>Jan Krása</dc:creator>
  <cp:lastModifiedBy>Jan Krása</cp:lastModifiedBy>
  <cp:revision>57</cp:revision>
  <dcterms:created xsi:type="dcterms:W3CDTF">2020-02-11T14:12:49Z</dcterms:created>
  <dcterms:modified xsi:type="dcterms:W3CDTF">2023-04-02T20:00:51Z</dcterms:modified>
</cp:coreProperties>
</file>