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7" r:id="rId2"/>
    <p:sldMasterId id="2147483653" r:id="rId3"/>
    <p:sldMasterId id="2147483667" r:id="rId4"/>
  </p:sldMasterIdLst>
  <p:notesMasterIdLst>
    <p:notesMasterId r:id="rId85"/>
  </p:notesMasterIdLst>
  <p:handoutMasterIdLst>
    <p:handoutMasterId r:id="rId86"/>
  </p:handoutMasterIdLst>
  <p:sldIdLst>
    <p:sldId id="25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41" r:id="rId70"/>
    <p:sldId id="332" r:id="rId71"/>
    <p:sldId id="333" r:id="rId72"/>
    <p:sldId id="334" r:id="rId73"/>
    <p:sldId id="336" r:id="rId74"/>
    <p:sldId id="337" r:id="rId75"/>
    <p:sldId id="338" r:id="rId76"/>
    <p:sldId id="339" r:id="rId77"/>
    <p:sldId id="340" r:id="rId78"/>
    <p:sldId id="327" r:id="rId79"/>
    <p:sldId id="328" r:id="rId80"/>
    <p:sldId id="329" r:id="rId81"/>
    <p:sldId id="330" r:id="rId82"/>
    <p:sldId id="331" r:id="rId83"/>
    <p:sldId id="258" r:id="rId84"/>
  </p:sldIdLst>
  <p:sldSz cx="12192000" cy="6858000"/>
  <p:notesSz cx="6858000" cy="9874250"/>
  <p:custDataLst>
    <p:tags r:id="rId87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27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0" autoAdjust="0"/>
    <p:restoredTop sz="94660"/>
  </p:normalViewPr>
  <p:slideViewPr>
    <p:cSldViewPr snapToGrid="0">
      <p:cViewPr varScale="1">
        <p:scale>
          <a:sx n="87" d="100"/>
          <a:sy n="87" d="100"/>
        </p:scale>
        <p:origin x="-78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tags" Target="tags/tag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E5D0D-B074-4B50-9391-81185D42D203}" type="datetimeFigureOut">
              <a:rPr lang="cs-CZ" smtClean="0"/>
              <a:t>4.3.2020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94B24-9190-4E82-AD45-2E7C5A36B2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846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6E14C-4E03-4916-AA4A-C71FD969A264}" type="datetimeFigureOut">
              <a:rPr lang="cs-CZ" smtClean="0"/>
              <a:t>4.3.2020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14AAF-4D54-4CAF-BD13-F4BDF68652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205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 userDrawn="1"/>
        </p:nvGrpSpPr>
        <p:grpSpPr>
          <a:xfrm>
            <a:off x="0" y="1947063"/>
            <a:ext cx="12192000" cy="2913692"/>
            <a:chOff x="0" y="1947063"/>
            <a:chExt cx="12192000" cy="2913692"/>
          </a:xfrm>
        </p:grpSpPr>
        <p:sp>
          <p:nvSpPr>
            <p:cNvPr id="17" name="Rovnoramenný trojúhelník 16"/>
            <p:cNvSpPr/>
            <p:nvPr userDrawn="1"/>
          </p:nvSpPr>
          <p:spPr>
            <a:xfrm rot="10800000">
              <a:off x="5844965" y="1947063"/>
              <a:ext cx="497306" cy="250223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 userDrawn="1"/>
          </p:nvSpPr>
          <p:spPr>
            <a:xfrm rot="10800000">
              <a:off x="0" y="2030408"/>
              <a:ext cx="12192000" cy="2830347"/>
            </a:xfrm>
            <a:custGeom>
              <a:avLst/>
              <a:gdLst>
                <a:gd name="connsiteX0" fmla="*/ 12192000 w 12192000"/>
                <a:gd name="connsiteY0" fmla="*/ 2830347 h 2830347"/>
                <a:gd name="connsiteX1" fmla="*/ 6364094 w 12192000"/>
                <a:gd name="connsiteY1" fmla="*/ 2830347 h 2830347"/>
                <a:gd name="connsiteX2" fmla="*/ 6096000 w 12192000"/>
                <a:gd name="connsiteY2" fmla="*/ 2562253 h 2830347"/>
                <a:gd name="connsiteX3" fmla="*/ 5827906 w 12192000"/>
                <a:gd name="connsiteY3" fmla="*/ 2830347 h 2830347"/>
                <a:gd name="connsiteX4" fmla="*/ 0 w 12192000"/>
                <a:gd name="connsiteY4" fmla="*/ 2830347 h 2830347"/>
                <a:gd name="connsiteX5" fmla="*/ 0 w 12192000"/>
                <a:gd name="connsiteY5" fmla="*/ 224996 h 2830347"/>
                <a:gd name="connsiteX6" fmla="*/ 5872416 w 12192000"/>
                <a:gd name="connsiteY6" fmla="*/ 224996 h 2830347"/>
                <a:gd name="connsiteX7" fmla="*/ 6096000 w 12192000"/>
                <a:gd name="connsiteY7" fmla="*/ 0 h 2830347"/>
                <a:gd name="connsiteX8" fmla="*/ 6319584 w 12192000"/>
                <a:gd name="connsiteY8" fmla="*/ 224996 h 2830347"/>
                <a:gd name="connsiteX9" fmla="*/ 12192000 w 12192000"/>
                <a:gd name="connsiteY9" fmla="*/ 224996 h 283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2000" h="2830347">
                  <a:moveTo>
                    <a:pt x="12192000" y="2830347"/>
                  </a:moveTo>
                  <a:lnTo>
                    <a:pt x="6364094" y="2830347"/>
                  </a:lnTo>
                  <a:lnTo>
                    <a:pt x="6096000" y="2562253"/>
                  </a:lnTo>
                  <a:lnTo>
                    <a:pt x="5827906" y="2830347"/>
                  </a:lnTo>
                  <a:lnTo>
                    <a:pt x="0" y="2830347"/>
                  </a:lnTo>
                  <a:lnTo>
                    <a:pt x="0" y="224996"/>
                  </a:lnTo>
                  <a:lnTo>
                    <a:pt x="5872416" y="224996"/>
                  </a:lnTo>
                  <a:lnTo>
                    <a:pt x="6096000" y="0"/>
                  </a:lnTo>
                  <a:lnTo>
                    <a:pt x="6319584" y="224996"/>
                  </a:lnTo>
                  <a:lnTo>
                    <a:pt x="12192000" y="22499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524000" y="2503485"/>
            <a:ext cx="9144000" cy="1006477"/>
          </a:xfrm>
        </p:spPr>
        <p:txBody>
          <a:bodyPr anchor="b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2078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115" y="328863"/>
            <a:ext cx="5890017" cy="130678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712" y="5172056"/>
            <a:ext cx="1925588" cy="518625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="" xmlns:a16="http://schemas.microsoft.com/office/drawing/2014/main" id="{67FBB03B-C0A3-E840-8FD6-5390E84778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51" y="5035880"/>
            <a:ext cx="1068810" cy="82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1644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 userDrawn="1"/>
        </p:nvGrpSpPr>
        <p:grpSpPr>
          <a:xfrm>
            <a:off x="0" y="1947063"/>
            <a:ext cx="12192000" cy="2913692"/>
            <a:chOff x="0" y="1947063"/>
            <a:chExt cx="12192000" cy="2913692"/>
          </a:xfrm>
        </p:grpSpPr>
        <p:sp>
          <p:nvSpPr>
            <p:cNvPr id="17" name="Rovnoramenný trojúhelník 16"/>
            <p:cNvSpPr/>
            <p:nvPr userDrawn="1"/>
          </p:nvSpPr>
          <p:spPr>
            <a:xfrm rot="10800000">
              <a:off x="5844965" y="1947063"/>
              <a:ext cx="497306" cy="250223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 userDrawn="1"/>
          </p:nvSpPr>
          <p:spPr>
            <a:xfrm rot="10800000">
              <a:off x="0" y="2030408"/>
              <a:ext cx="12192000" cy="2830347"/>
            </a:xfrm>
            <a:custGeom>
              <a:avLst/>
              <a:gdLst>
                <a:gd name="connsiteX0" fmla="*/ 12192000 w 12192000"/>
                <a:gd name="connsiteY0" fmla="*/ 2830347 h 2830347"/>
                <a:gd name="connsiteX1" fmla="*/ 6364094 w 12192000"/>
                <a:gd name="connsiteY1" fmla="*/ 2830347 h 2830347"/>
                <a:gd name="connsiteX2" fmla="*/ 6096000 w 12192000"/>
                <a:gd name="connsiteY2" fmla="*/ 2562253 h 2830347"/>
                <a:gd name="connsiteX3" fmla="*/ 5827906 w 12192000"/>
                <a:gd name="connsiteY3" fmla="*/ 2830347 h 2830347"/>
                <a:gd name="connsiteX4" fmla="*/ 0 w 12192000"/>
                <a:gd name="connsiteY4" fmla="*/ 2830347 h 2830347"/>
                <a:gd name="connsiteX5" fmla="*/ 0 w 12192000"/>
                <a:gd name="connsiteY5" fmla="*/ 224996 h 2830347"/>
                <a:gd name="connsiteX6" fmla="*/ 5872416 w 12192000"/>
                <a:gd name="connsiteY6" fmla="*/ 224996 h 2830347"/>
                <a:gd name="connsiteX7" fmla="*/ 6096000 w 12192000"/>
                <a:gd name="connsiteY7" fmla="*/ 0 h 2830347"/>
                <a:gd name="connsiteX8" fmla="*/ 6319584 w 12192000"/>
                <a:gd name="connsiteY8" fmla="*/ 224996 h 2830347"/>
                <a:gd name="connsiteX9" fmla="*/ 12192000 w 12192000"/>
                <a:gd name="connsiteY9" fmla="*/ 224996 h 283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2000" h="2830347">
                  <a:moveTo>
                    <a:pt x="12192000" y="2830347"/>
                  </a:moveTo>
                  <a:lnTo>
                    <a:pt x="6364094" y="2830347"/>
                  </a:lnTo>
                  <a:lnTo>
                    <a:pt x="6096000" y="2562253"/>
                  </a:lnTo>
                  <a:lnTo>
                    <a:pt x="5827906" y="2830347"/>
                  </a:lnTo>
                  <a:lnTo>
                    <a:pt x="0" y="2830347"/>
                  </a:lnTo>
                  <a:lnTo>
                    <a:pt x="0" y="224996"/>
                  </a:lnTo>
                  <a:lnTo>
                    <a:pt x="5872416" y="224996"/>
                  </a:lnTo>
                  <a:lnTo>
                    <a:pt x="6096000" y="0"/>
                  </a:lnTo>
                  <a:lnTo>
                    <a:pt x="6319584" y="224996"/>
                  </a:lnTo>
                  <a:lnTo>
                    <a:pt x="12192000" y="22499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524000" y="2503485"/>
            <a:ext cx="9144000" cy="1006477"/>
          </a:xfrm>
        </p:spPr>
        <p:txBody>
          <a:bodyPr anchor="b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2078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Kliknutím lze upravit styl předlohy.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116" y="328863"/>
            <a:ext cx="5890015" cy="130678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36" y="5172056"/>
            <a:ext cx="1925588" cy="518625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="" xmlns:a16="http://schemas.microsoft.com/office/drawing/2014/main" id="{30C1B1A6-FBD1-EC40-83B1-7B68DFBD15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369" y="5035880"/>
            <a:ext cx="1068810" cy="82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0196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6356352"/>
            <a:ext cx="10866266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638548" y="6356352"/>
            <a:ext cx="413084" cy="3651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ED732A6C-44CC-4176-9DC7-172AB8B9DF9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382" y="6292986"/>
            <a:ext cx="460050" cy="50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67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-1" y="2193631"/>
            <a:ext cx="7764379" cy="275122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1850" y="2406315"/>
            <a:ext cx="6643771" cy="167640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082715"/>
            <a:ext cx="6643771" cy="86213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8" name="Obdélník 7"/>
          <p:cNvSpPr/>
          <p:nvPr userDrawn="1"/>
        </p:nvSpPr>
        <p:spPr>
          <a:xfrm>
            <a:off x="7832556" y="2193631"/>
            <a:ext cx="152400" cy="2751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8053134" y="2193630"/>
            <a:ext cx="152400" cy="27512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8273712" y="2193630"/>
            <a:ext cx="152400" cy="27512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 userDrawn="1"/>
        </p:nvSpPr>
        <p:spPr>
          <a:xfrm>
            <a:off x="8494290" y="2193629"/>
            <a:ext cx="152400" cy="27512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8714868" y="2193629"/>
            <a:ext cx="152400" cy="27512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885" y="4948988"/>
            <a:ext cx="5890015" cy="13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04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638548" y="6356352"/>
            <a:ext cx="413084" cy="3651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ED732A6C-44CC-4176-9DC7-172AB8B9DF9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6356352"/>
            <a:ext cx="10866266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382" y="6292986"/>
            <a:ext cx="460050" cy="50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46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11638548" y="6356352"/>
            <a:ext cx="413084" cy="3651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ED732A6C-44CC-4176-9DC7-172AB8B9DF9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Obdélník 11"/>
          <p:cNvSpPr/>
          <p:nvPr userDrawn="1"/>
        </p:nvSpPr>
        <p:spPr>
          <a:xfrm>
            <a:off x="0" y="6356352"/>
            <a:ext cx="10866266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382" y="6292986"/>
            <a:ext cx="460050" cy="50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70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638548" y="6356352"/>
            <a:ext cx="413084" cy="3651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ED732A6C-44CC-4176-9DC7-172AB8B9DF9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0" y="6356352"/>
            <a:ext cx="10866266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382" y="6292986"/>
            <a:ext cx="460050" cy="50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59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638548" y="6356352"/>
            <a:ext cx="413084" cy="3651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ED732A6C-44CC-4176-9DC7-172AB8B9DF9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6356352"/>
            <a:ext cx="10866266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382" y="6292986"/>
            <a:ext cx="460050" cy="50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53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638548" y="6356352"/>
            <a:ext cx="413084" cy="3651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ED732A6C-44CC-4176-9DC7-172AB8B9DF9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6356352"/>
            <a:ext cx="10866266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382" y="6292986"/>
            <a:ext cx="460050" cy="50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6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638548" y="6356352"/>
            <a:ext cx="413084" cy="3651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ED732A6C-44CC-4176-9DC7-172AB8B9DF9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6356352"/>
            <a:ext cx="10866266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382" y="6292986"/>
            <a:ext cx="460050" cy="50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96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 userDrawn="1"/>
        </p:nvGrpSpPr>
        <p:grpSpPr>
          <a:xfrm>
            <a:off x="0" y="1947063"/>
            <a:ext cx="12192000" cy="2913692"/>
            <a:chOff x="0" y="1947063"/>
            <a:chExt cx="12192000" cy="2913692"/>
          </a:xfrm>
        </p:grpSpPr>
        <p:sp>
          <p:nvSpPr>
            <p:cNvPr id="17" name="Rovnoramenný trojúhelník 16"/>
            <p:cNvSpPr/>
            <p:nvPr userDrawn="1"/>
          </p:nvSpPr>
          <p:spPr>
            <a:xfrm rot="10800000">
              <a:off x="5844965" y="1947063"/>
              <a:ext cx="497306" cy="250223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 userDrawn="1"/>
          </p:nvSpPr>
          <p:spPr>
            <a:xfrm rot="10800000">
              <a:off x="0" y="2030408"/>
              <a:ext cx="12192000" cy="2830347"/>
            </a:xfrm>
            <a:custGeom>
              <a:avLst/>
              <a:gdLst>
                <a:gd name="connsiteX0" fmla="*/ 12192000 w 12192000"/>
                <a:gd name="connsiteY0" fmla="*/ 2830347 h 2830347"/>
                <a:gd name="connsiteX1" fmla="*/ 6364094 w 12192000"/>
                <a:gd name="connsiteY1" fmla="*/ 2830347 h 2830347"/>
                <a:gd name="connsiteX2" fmla="*/ 6096000 w 12192000"/>
                <a:gd name="connsiteY2" fmla="*/ 2562253 h 2830347"/>
                <a:gd name="connsiteX3" fmla="*/ 5827906 w 12192000"/>
                <a:gd name="connsiteY3" fmla="*/ 2830347 h 2830347"/>
                <a:gd name="connsiteX4" fmla="*/ 0 w 12192000"/>
                <a:gd name="connsiteY4" fmla="*/ 2830347 h 2830347"/>
                <a:gd name="connsiteX5" fmla="*/ 0 w 12192000"/>
                <a:gd name="connsiteY5" fmla="*/ 224996 h 2830347"/>
                <a:gd name="connsiteX6" fmla="*/ 5872416 w 12192000"/>
                <a:gd name="connsiteY6" fmla="*/ 224996 h 2830347"/>
                <a:gd name="connsiteX7" fmla="*/ 6096000 w 12192000"/>
                <a:gd name="connsiteY7" fmla="*/ 0 h 2830347"/>
                <a:gd name="connsiteX8" fmla="*/ 6319584 w 12192000"/>
                <a:gd name="connsiteY8" fmla="*/ 224996 h 2830347"/>
                <a:gd name="connsiteX9" fmla="*/ 12192000 w 12192000"/>
                <a:gd name="connsiteY9" fmla="*/ 224996 h 283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2000" h="2830347">
                  <a:moveTo>
                    <a:pt x="12192000" y="2830347"/>
                  </a:moveTo>
                  <a:lnTo>
                    <a:pt x="6364094" y="2830347"/>
                  </a:lnTo>
                  <a:lnTo>
                    <a:pt x="6096000" y="2562253"/>
                  </a:lnTo>
                  <a:lnTo>
                    <a:pt x="5827906" y="2830347"/>
                  </a:lnTo>
                  <a:lnTo>
                    <a:pt x="0" y="2830347"/>
                  </a:lnTo>
                  <a:lnTo>
                    <a:pt x="0" y="224996"/>
                  </a:lnTo>
                  <a:lnTo>
                    <a:pt x="5872416" y="224996"/>
                  </a:lnTo>
                  <a:lnTo>
                    <a:pt x="6096000" y="0"/>
                  </a:lnTo>
                  <a:lnTo>
                    <a:pt x="6319584" y="224996"/>
                  </a:lnTo>
                  <a:lnTo>
                    <a:pt x="12192000" y="22499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524000" y="2503485"/>
            <a:ext cx="9144000" cy="1006477"/>
          </a:xfrm>
        </p:spPr>
        <p:txBody>
          <a:bodyPr anchor="b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2078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Kliknutím lze upravit styl předlohy.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363" y="369045"/>
            <a:ext cx="5293897" cy="1396860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36" y="5172056"/>
            <a:ext cx="1925588" cy="5186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="" xmlns:a16="http://schemas.microsoft.com/office/drawing/2014/main" id="{6E500A2F-AC63-0040-80B7-469D1FECAD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369" y="5035880"/>
            <a:ext cx="1068810" cy="82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394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6356352"/>
            <a:ext cx="10866266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7" name="Zástupný symbol pro text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638548" y="6356352"/>
            <a:ext cx="413084" cy="3651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ED732A6C-44CC-4176-9DC7-172AB8B9DF9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382" y="6292986"/>
            <a:ext cx="460050" cy="50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00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6356352"/>
            <a:ext cx="9344526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638548" y="6356352"/>
            <a:ext cx="413084" cy="3651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ED732A6C-44CC-4176-9DC7-172AB8B9DF9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551" y="6290852"/>
            <a:ext cx="2031586" cy="51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28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-1" y="2193631"/>
            <a:ext cx="7764379" cy="275122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1850" y="2406315"/>
            <a:ext cx="6643771" cy="167640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082715"/>
            <a:ext cx="6643771" cy="86213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8" name="Obdélník 7"/>
          <p:cNvSpPr/>
          <p:nvPr userDrawn="1"/>
        </p:nvSpPr>
        <p:spPr>
          <a:xfrm>
            <a:off x="7832556" y="2193631"/>
            <a:ext cx="152400" cy="2751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8053134" y="2193630"/>
            <a:ext cx="152400" cy="27512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8273712" y="2193630"/>
            <a:ext cx="152400" cy="27512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 userDrawn="1"/>
        </p:nvSpPr>
        <p:spPr>
          <a:xfrm>
            <a:off x="8494290" y="2193629"/>
            <a:ext cx="152400" cy="27512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8714868" y="2193629"/>
            <a:ext cx="152400" cy="27512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738" y="4940967"/>
            <a:ext cx="3409020" cy="85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61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Obdélník 7"/>
          <p:cNvSpPr/>
          <p:nvPr userDrawn="1"/>
        </p:nvSpPr>
        <p:spPr>
          <a:xfrm>
            <a:off x="0" y="6356352"/>
            <a:ext cx="9344526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638548" y="6356352"/>
            <a:ext cx="413084" cy="3651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ED732A6C-44CC-4176-9DC7-172AB8B9DF9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551" y="6290852"/>
            <a:ext cx="2031586" cy="51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26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" name="Obdélník 9"/>
          <p:cNvSpPr/>
          <p:nvPr userDrawn="1"/>
        </p:nvSpPr>
        <p:spPr>
          <a:xfrm>
            <a:off x="0" y="6356352"/>
            <a:ext cx="9344526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11638548" y="6356352"/>
            <a:ext cx="413084" cy="3651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ED732A6C-44CC-4176-9DC7-172AB8B9DF9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551" y="6290852"/>
            <a:ext cx="2031586" cy="51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24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Obdélník 5"/>
          <p:cNvSpPr/>
          <p:nvPr userDrawn="1"/>
        </p:nvSpPr>
        <p:spPr>
          <a:xfrm>
            <a:off x="0" y="6356352"/>
            <a:ext cx="9344526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638548" y="6356352"/>
            <a:ext cx="413084" cy="3651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ED732A6C-44CC-4176-9DC7-172AB8B9DF9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551" y="6290852"/>
            <a:ext cx="2031586" cy="51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86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 userDrawn="1"/>
        </p:nvSpPr>
        <p:spPr>
          <a:xfrm>
            <a:off x="0" y="6356352"/>
            <a:ext cx="9344526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638548" y="6356352"/>
            <a:ext cx="413084" cy="3651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ED732A6C-44CC-4176-9DC7-172AB8B9DF9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551" y="6290852"/>
            <a:ext cx="2031586" cy="51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780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Obdélník 7"/>
          <p:cNvSpPr/>
          <p:nvPr userDrawn="1"/>
        </p:nvSpPr>
        <p:spPr>
          <a:xfrm>
            <a:off x="0" y="6356352"/>
            <a:ext cx="9344526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638548" y="6356352"/>
            <a:ext cx="413084" cy="3651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ED732A6C-44CC-4176-9DC7-172AB8B9DF9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551" y="6290852"/>
            <a:ext cx="2031586" cy="51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422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Obdélník 7"/>
          <p:cNvSpPr/>
          <p:nvPr userDrawn="1"/>
        </p:nvSpPr>
        <p:spPr>
          <a:xfrm>
            <a:off x="0" y="6356352"/>
            <a:ext cx="9344526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638548" y="6356352"/>
            <a:ext cx="413084" cy="3651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ED732A6C-44CC-4176-9DC7-172AB8B9DF9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551" y="6290852"/>
            <a:ext cx="2031586" cy="51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33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809217-C3FF-4B6A-BEF7-18C883DFA62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97627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EE309E-196C-4000-86D2-6D2F1416128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20409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-1" y="2193631"/>
            <a:ext cx="7764379" cy="275122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1850" y="2406315"/>
            <a:ext cx="6643771" cy="167640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082715"/>
            <a:ext cx="6643771" cy="86213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Obdélník 7"/>
          <p:cNvSpPr/>
          <p:nvPr userDrawn="1"/>
        </p:nvSpPr>
        <p:spPr>
          <a:xfrm>
            <a:off x="7832556" y="2193631"/>
            <a:ext cx="152400" cy="2751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8053134" y="2193630"/>
            <a:ext cx="152400" cy="27512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8273712" y="2193630"/>
            <a:ext cx="152400" cy="27512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 userDrawn="1"/>
        </p:nvSpPr>
        <p:spPr>
          <a:xfrm>
            <a:off x="8494290" y="2193629"/>
            <a:ext cx="152400" cy="27512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8714868" y="2193629"/>
            <a:ext cx="152400" cy="27512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884" y="4948988"/>
            <a:ext cx="5890017" cy="13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71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 userDrawn="1"/>
        </p:nvGrpSpPr>
        <p:grpSpPr>
          <a:xfrm>
            <a:off x="0" y="1947063"/>
            <a:ext cx="12192000" cy="2913692"/>
            <a:chOff x="0" y="1947063"/>
            <a:chExt cx="12192000" cy="2913692"/>
          </a:xfrm>
          <a:solidFill>
            <a:schemeClr val="bg2">
              <a:lumMod val="75000"/>
            </a:schemeClr>
          </a:solidFill>
        </p:grpSpPr>
        <p:sp>
          <p:nvSpPr>
            <p:cNvPr id="17" name="Rovnoramenný trojúhelník 16"/>
            <p:cNvSpPr/>
            <p:nvPr userDrawn="1"/>
          </p:nvSpPr>
          <p:spPr>
            <a:xfrm rot="10800000">
              <a:off x="5844965" y="1947063"/>
              <a:ext cx="497306" cy="25022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 userDrawn="1"/>
          </p:nvSpPr>
          <p:spPr>
            <a:xfrm rot="10800000">
              <a:off x="0" y="2030408"/>
              <a:ext cx="12192000" cy="2830347"/>
            </a:xfrm>
            <a:custGeom>
              <a:avLst/>
              <a:gdLst>
                <a:gd name="connsiteX0" fmla="*/ 12192000 w 12192000"/>
                <a:gd name="connsiteY0" fmla="*/ 2830347 h 2830347"/>
                <a:gd name="connsiteX1" fmla="*/ 6364094 w 12192000"/>
                <a:gd name="connsiteY1" fmla="*/ 2830347 h 2830347"/>
                <a:gd name="connsiteX2" fmla="*/ 6096000 w 12192000"/>
                <a:gd name="connsiteY2" fmla="*/ 2562253 h 2830347"/>
                <a:gd name="connsiteX3" fmla="*/ 5827906 w 12192000"/>
                <a:gd name="connsiteY3" fmla="*/ 2830347 h 2830347"/>
                <a:gd name="connsiteX4" fmla="*/ 0 w 12192000"/>
                <a:gd name="connsiteY4" fmla="*/ 2830347 h 2830347"/>
                <a:gd name="connsiteX5" fmla="*/ 0 w 12192000"/>
                <a:gd name="connsiteY5" fmla="*/ 224996 h 2830347"/>
                <a:gd name="connsiteX6" fmla="*/ 5872416 w 12192000"/>
                <a:gd name="connsiteY6" fmla="*/ 224996 h 2830347"/>
                <a:gd name="connsiteX7" fmla="*/ 6096000 w 12192000"/>
                <a:gd name="connsiteY7" fmla="*/ 0 h 2830347"/>
                <a:gd name="connsiteX8" fmla="*/ 6319584 w 12192000"/>
                <a:gd name="connsiteY8" fmla="*/ 224996 h 2830347"/>
                <a:gd name="connsiteX9" fmla="*/ 12192000 w 12192000"/>
                <a:gd name="connsiteY9" fmla="*/ 224996 h 283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2000" h="2830347">
                  <a:moveTo>
                    <a:pt x="12192000" y="2830347"/>
                  </a:moveTo>
                  <a:lnTo>
                    <a:pt x="6364094" y="2830347"/>
                  </a:lnTo>
                  <a:lnTo>
                    <a:pt x="6096000" y="2562253"/>
                  </a:lnTo>
                  <a:lnTo>
                    <a:pt x="5827906" y="2830347"/>
                  </a:lnTo>
                  <a:lnTo>
                    <a:pt x="0" y="2830347"/>
                  </a:lnTo>
                  <a:lnTo>
                    <a:pt x="0" y="224996"/>
                  </a:lnTo>
                  <a:lnTo>
                    <a:pt x="5872416" y="224996"/>
                  </a:lnTo>
                  <a:lnTo>
                    <a:pt x="6096000" y="0"/>
                  </a:lnTo>
                  <a:lnTo>
                    <a:pt x="6319584" y="224996"/>
                  </a:lnTo>
                  <a:lnTo>
                    <a:pt x="12192000" y="22499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524000" y="2503485"/>
            <a:ext cx="9144000" cy="1006477"/>
          </a:xfrm>
        </p:spPr>
        <p:txBody>
          <a:bodyPr anchor="b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2078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Kliknutím lze upravit styl předlohy.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632" y="369045"/>
            <a:ext cx="5121820" cy="139686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712" y="5172056"/>
            <a:ext cx="1925588" cy="518625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="" xmlns:a16="http://schemas.microsoft.com/office/drawing/2014/main" id="{DEDAB949-8B73-7347-B2D5-F42150515D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51" y="5035880"/>
            <a:ext cx="1068810" cy="82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343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6356352"/>
            <a:ext cx="9344526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638548" y="6356352"/>
            <a:ext cx="413084" cy="3651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ED732A6C-44CC-4176-9DC7-172AB8B9DF9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551" y="6292986"/>
            <a:ext cx="2031586" cy="50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403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-1" y="2193631"/>
            <a:ext cx="7764379" cy="275122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1850" y="2406315"/>
            <a:ext cx="6643771" cy="167640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082715"/>
            <a:ext cx="6643771" cy="86213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8" name="Obdélník 7"/>
          <p:cNvSpPr/>
          <p:nvPr userDrawn="1"/>
        </p:nvSpPr>
        <p:spPr>
          <a:xfrm>
            <a:off x="7832556" y="2193631"/>
            <a:ext cx="152400" cy="2751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8053134" y="2193630"/>
            <a:ext cx="152400" cy="27512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8273712" y="2193630"/>
            <a:ext cx="152400" cy="27512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 userDrawn="1"/>
        </p:nvSpPr>
        <p:spPr>
          <a:xfrm>
            <a:off x="8494290" y="2193629"/>
            <a:ext cx="152400" cy="27512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8714868" y="2193629"/>
            <a:ext cx="152400" cy="27512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507" y="5028444"/>
            <a:ext cx="3409020" cy="68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756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Obdélník 7"/>
          <p:cNvSpPr/>
          <p:nvPr userDrawn="1"/>
        </p:nvSpPr>
        <p:spPr>
          <a:xfrm>
            <a:off x="0" y="6356352"/>
            <a:ext cx="9344526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638548" y="6356352"/>
            <a:ext cx="413084" cy="3651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ED732A6C-44CC-4176-9DC7-172AB8B9DF9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551" y="6292986"/>
            <a:ext cx="2031586" cy="50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925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" name="Obdélník 9"/>
          <p:cNvSpPr/>
          <p:nvPr userDrawn="1"/>
        </p:nvSpPr>
        <p:spPr>
          <a:xfrm>
            <a:off x="0" y="6356352"/>
            <a:ext cx="9344526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11638548" y="6356352"/>
            <a:ext cx="413084" cy="3651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ED732A6C-44CC-4176-9DC7-172AB8B9DF9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551" y="6292986"/>
            <a:ext cx="2031586" cy="50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066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Obdélník 5"/>
          <p:cNvSpPr/>
          <p:nvPr userDrawn="1"/>
        </p:nvSpPr>
        <p:spPr>
          <a:xfrm>
            <a:off x="0" y="6356352"/>
            <a:ext cx="9344526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638548" y="6356352"/>
            <a:ext cx="413084" cy="3651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ED732A6C-44CC-4176-9DC7-172AB8B9DF9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551" y="6292986"/>
            <a:ext cx="2031586" cy="50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30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 userDrawn="1"/>
        </p:nvSpPr>
        <p:spPr>
          <a:xfrm>
            <a:off x="0" y="6356352"/>
            <a:ext cx="9344526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638548" y="6356352"/>
            <a:ext cx="413084" cy="3651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ED732A6C-44CC-4176-9DC7-172AB8B9DF9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551" y="6292986"/>
            <a:ext cx="2031586" cy="50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973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Obdélník 7"/>
          <p:cNvSpPr/>
          <p:nvPr userDrawn="1"/>
        </p:nvSpPr>
        <p:spPr>
          <a:xfrm>
            <a:off x="0" y="6356352"/>
            <a:ext cx="9344526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638548" y="6356352"/>
            <a:ext cx="413084" cy="3651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ED732A6C-44CC-4176-9DC7-172AB8B9DF9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551" y="6292986"/>
            <a:ext cx="2031586" cy="50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661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Obdélník 7"/>
          <p:cNvSpPr/>
          <p:nvPr userDrawn="1"/>
        </p:nvSpPr>
        <p:spPr>
          <a:xfrm>
            <a:off x="0" y="6356352"/>
            <a:ext cx="9344526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638548" y="6356352"/>
            <a:ext cx="413084" cy="3651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ED732A6C-44CC-4176-9DC7-172AB8B9DF9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551" y="6292986"/>
            <a:ext cx="2031586" cy="50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88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638548" y="6356352"/>
            <a:ext cx="413084" cy="3651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ED732A6C-44CC-4176-9DC7-172AB8B9DF9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6356352"/>
            <a:ext cx="10866266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382" y="6292986"/>
            <a:ext cx="460050" cy="50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38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11638548" y="6356352"/>
            <a:ext cx="413084" cy="3651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ED732A6C-44CC-4176-9DC7-172AB8B9DF9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Obdélník 11"/>
          <p:cNvSpPr/>
          <p:nvPr userDrawn="1"/>
        </p:nvSpPr>
        <p:spPr>
          <a:xfrm>
            <a:off x="0" y="6356352"/>
            <a:ext cx="10866266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382" y="6292986"/>
            <a:ext cx="460050" cy="50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71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638548" y="6356352"/>
            <a:ext cx="413084" cy="3651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ED732A6C-44CC-4176-9DC7-172AB8B9DF9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0" y="6356352"/>
            <a:ext cx="10866266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382" y="6292986"/>
            <a:ext cx="460050" cy="50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0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638548" y="6356352"/>
            <a:ext cx="413084" cy="3651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ED732A6C-44CC-4176-9DC7-172AB8B9DF9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6356352"/>
            <a:ext cx="10866266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382" y="6292986"/>
            <a:ext cx="460050" cy="50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97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638548" y="6356352"/>
            <a:ext cx="413084" cy="3651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ED732A6C-44CC-4176-9DC7-172AB8B9DF9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6356352"/>
            <a:ext cx="10866266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382" y="6292986"/>
            <a:ext cx="460050" cy="50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34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638548" y="6356352"/>
            <a:ext cx="413084" cy="3651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ED732A6C-44CC-4176-9DC7-172AB8B9DF9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6356352"/>
            <a:ext cx="10866266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382" y="6292986"/>
            <a:ext cx="460050" cy="50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40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C504747C-3149-4443-886C-22E35E1B4B54}" type="datetimeFigureOut">
              <a:rPr lang="cs-CZ" smtClean="0"/>
              <a:pPr/>
              <a:t>4.3.2020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36231" y="6356352"/>
            <a:ext cx="6208295" cy="365125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599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C1273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C504747C-3149-4443-886C-22E35E1B4B54}" type="datetimeFigureOut">
              <a:rPr lang="cs-CZ" smtClean="0"/>
              <a:pPr/>
              <a:t>4.3.2020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36231" y="6356352"/>
            <a:ext cx="6208295" cy="365125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187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C1273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C504747C-3149-4443-886C-22E35E1B4B54}" type="datetimeFigureOut">
              <a:rPr lang="cs-CZ" smtClean="0"/>
              <a:pPr/>
              <a:t>4.3.2020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36231" y="6356352"/>
            <a:ext cx="6208295" cy="365125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66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97" r:id="rId10"/>
    <p:sldLayoutId id="214748369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C1273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C504747C-3149-4443-886C-22E35E1B4B54}" type="datetimeFigureOut">
              <a:rPr lang="cs-CZ" smtClean="0"/>
              <a:pPr/>
              <a:t>4.3.2020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36231" y="6356352"/>
            <a:ext cx="6208295" cy="365125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94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C1273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6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4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4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4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51.xml"/><Relationship Id="rId4" Type="http://schemas.openxmlformats.org/officeDocument/2006/relationships/image" Target="../media/image2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5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5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6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6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6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6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6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6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4.pn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6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6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6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6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7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7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7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73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9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Farmakologie </a:t>
            </a:r>
            <a:r>
              <a:rPr lang="cs-CZ" smtClean="0"/>
              <a:t>anesteziologik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doc. MUDr. Petr Štourač, Ph.D.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697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FF0000"/>
                </a:solidFill>
              </a:rPr>
              <a:t>Farmakokinetika - distribuce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200" dirty="0" smtClean="0"/>
              <a:t>Velikost molekuly</a:t>
            </a:r>
          </a:p>
          <a:p>
            <a:pPr lvl="1" eaLnBrk="1" hangingPunct="1"/>
            <a:r>
              <a:rPr lang="cs-CZ" altLang="cs-CZ" sz="2800" dirty="0" smtClean="0"/>
              <a:t>čím menší a </a:t>
            </a:r>
            <a:r>
              <a:rPr lang="cs-CZ" altLang="cs-CZ" sz="2800" dirty="0" err="1" smtClean="0"/>
              <a:t>liposolubilnější</a:t>
            </a:r>
            <a:endParaRPr lang="cs-CZ" altLang="cs-CZ" sz="2800" dirty="0" smtClean="0"/>
          </a:p>
          <a:p>
            <a:pPr eaLnBrk="1" hangingPunct="1"/>
            <a:r>
              <a:rPr lang="cs-CZ" altLang="cs-CZ" sz="3200" dirty="0" smtClean="0"/>
              <a:t>Ionizace a polarizace </a:t>
            </a:r>
          </a:p>
          <a:p>
            <a:pPr lvl="1" eaLnBrk="1" hangingPunct="1"/>
            <a:r>
              <a:rPr lang="cs-CZ" altLang="cs-CZ" sz="2800" dirty="0" smtClean="0"/>
              <a:t>při ionizaci těžko prostupné, významné pro lokální anestetika</a:t>
            </a:r>
          </a:p>
          <a:p>
            <a:pPr eaLnBrk="1" hangingPunct="1"/>
            <a:r>
              <a:rPr lang="cs-CZ" altLang="cs-CZ" sz="3200" dirty="0" smtClean="0"/>
              <a:t>Rozpustnost v tucích</a:t>
            </a:r>
          </a:p>
          <a:p>
            <a:pPr eaLnBrk="1" hangingPunct="1"/>
            <a:r>
              <a:rPr lang="cs-CZ" altLang="cs-CZ" sz="3200" dirty="0" smtClean="0"/>
              <a:t>Vazba na bílkoviny </a:t>
            </a:r>
          </a:p>
          <a:p>
            <a:pPr lvl="1" eaLnBrk="1" hangingPunct="1"/>
            <a:r>
              <a:rPr lang="cs-CZ" altLang="cs-CZ" sz="2800" dirty="0" smtClean="0"/>
              <a:t>jen volná frakce prostupuje, snížení hladiny bílkovin zvyšuje volnou frakci a účinnost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045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FF0000"/>
                </a:solidFill>
              </a:rPr>
              <a:t>Farmakokinetika – distribuce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800" dirty="0" smtClean="0"/>
              <a:t>Úvodní distribuční objem</a:t>
            </a:r>
          </a:p>
          <a:p>
            <a:pPr lvl="1"/>
            <a:r>
              <a:rPr lang="cs-CZ" altLang="cs-CZ" sz="2500" dirty="0" err="1" smtClean="0"/>
              <a:t>Vss</a:t>
            </a:r>
            <a:endParaRPr lang="cs-CZ" altLang="cs-CZ" sz="2500" dirty="0" smtClean="0"/>
          </a:p>
          <a:p>
            <a:pPr eaLnBrk="1" hangingPunct="1"/>
            <a:r>
              <a:rPr lang="cs-CZ" altLang="cs-CZ" sz="2800" dirty="0" smtClean="0"/>
              <a:t>Redistribuce</a:t>
            </a:r>
          </a:p>
          <a:p>
            <a:pPr lvl="1"/>
            <a:r>
              <a:rPr lang="cs-CZ" altLang="cs-CZ" sz="2500" dirty="0" smtClean="0"/>
              <a:t>lipofilní farmaka rychle přecházejí do dobře </a:t>
            </a:r>
            <a:r>
              <a:rPr lang="cs-CZ" altLang="cs-CZ" sz="2500" dirty="0" err="1" smtClean="0"/>
              <a:t>perfundovaných</a:t>
            </a:r>
            <a:r>
              <a:rPr lang="cs-CZ" altLang="cs-CZ" sz="2500" dirty="0" smtClean="0"/>
              <a:t> tkání (srdce, mozek) a stejně rychle je opouštějí</a:t>
            </a:r>
          </a:p>
          <a:p>
            <a:pPr eaLnBrk="1" hangingPunct="1"/>
            <a:r>
              <a:rPr lang="cs-CZ" altLang="cs-CZ" sz="2800" dirty="0" smtClean="0"/>
              <a:t>Redistribuce je principem účinku ultrakrátce působících anestetik</a:t>
            </a:r>
          </a:p>
          <a:p>
            <a:pPr eaLnBrk="1" hangingPunct="1"/>
            <a:endParaRPr lang="cs-CZ" altLang="cs-CZ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147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FF0000"/>
                </a:solidFill>
              </a:rPr>
              <a:t>Farmakokinetika - eliminace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200" dirty="0" smtClean="0"/>
              <a:t>Vylučování nezměněné látky plícemi nebo ledvinami – inhalační anestetika</a:t>
            </a:r>
          </a:p>
          <a:p>
            <a:pPr eaLnBrk="1" hangingPunct="1"/>
            <a:r>
              <a:rPr lang="cs-CZ" altLang="cs-CZ" sz="3200" dirty="0" smtClean="0"/>
              <a:t>Biotransformace – ledviny, játra, plazma</a:t>
            </a:r>
          </a:p>
          <a:p>
            <a:pPr eaLnBrk="1" hangingPunct="1"/>
            <a:r>
              <a:rPr lang="cs-CZ" altLang="cs-CZ" sz="3200" dirty="0" smtClean="0"/>
              <a:t>Spontánní rozpad v plazmě – plazmatické esterázy, hydrolýza</a:t>
            </a:r>
          </a:p>
          <a:p>
            <a:pPr eaLnBrk="1" hangingPunct="1"/>
            <a:r>
              <a:rPr lang="cs-CZ" altLang="cs-CZ" sz="3200" dirty="0" smtClean="0"/>
              <a:t>Kinetika 0. řádu – etanol, </a:t>
            </a:r>
            <a:r>
              <a:rPr lang="cs-CZ" altLang="cs-CZ" sz="3200" b="1" dirty="0" err="1" smtClean="0"/>
              <a:t>remifentanil</a:t>
            </a:r>
            <a:endParaRPr lang="cs-CZ" altLang="cs-CZ" sz="3200" b="1" dirty="0" smtClean="0"/>
          </a:p>
          <a:p>
            <a:pPr eaLnBrk="1" hangingPunct="1"/>
            <a:r>
              <a:rPr lang="cs-CZ" altLang="cs-CZ" sz="3200" dirty="0" smtClean="0"/>
              <a:t>Kinetika 1. řádu – exponenciální průběh, změna závisí na aktuální koncentraci</a:t>
            </a:r>
          </a:p>
        </p:txBody>
      </p:sp>
      <p:pic>
        <p:nvPicPr>
          <p:cNvPr id="15364" name="Picture 4" descr="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468" y="735460"/>
            <a:ext cx="7704137" cy="586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943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>
                <a:solidFill>
                  <a:srgbClr val="FF0000"/>
                </a:solidFill>
              </a:rPr>
              <a:t>Farmakokinetika - </a:t>
            </a:r>
            <a:r>
              <a:rPr lang="cs-CZ" altLang="cs-CZ" sz="3200" dirty="0" err="1">
                <a:solidFill>
                  <a:srgbClr val="FF0000"/>
                </a:solidFill>
              </a:rPr>
              <a:t>kompartmenty</a:t>
            </a:r>
            <a:endParaRPr lang="cs-CZ" altLang="cs-CZ" sz="3200" dirty="0">
              <a:solidFill>
                <a:srgbClr val="FF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200" dirty="0" err="1" smtClean="0"/>
              <a:t>Jednokompartmentový</a:t>
            </a:r>
            <a:r>
              <a:rPr lang="cs-CZ" altLang="cs-CZ" sz="3200" dirty="0" smtClean="0"/>
              <a:t> model</a:t>
            </a:r>
          </a:p>
          <a:p>
            <a:pPr eaLnBrk="1" hangingPunct="1"/>
            <a:r>
              <a:rPr lang="cs-CZ" altLang="cs-CZ" sz="3200" dirty="0" err="1" smtClean="0"/>
              <a:t>Dvoukompartmentový</a:t>
            </a:r>
            <a:r>
              <a:rPr lang="cs-CZ" altLang="cs-CZ" sz="3200" dirty="0" smtClean="0"/>
              <a:t> model</a:t>
            </a:r>
          </a:p>
          <a:p>
            <a:pPr eaLnBrk="1" hangingPunct="1"/>
            <a:r>
              <a:rPr lang="cs-CZ" altLang="cs-CZ" sz="3200" dirty="0" err="1" smtClean="0"/>
              <a:t>Multikompartmentový</a:t>
            </a:r>
            <a:r>
              <a:rPr lang="cs-CZ" altLang="cs-CZ" sz="3200" dirty="0" smtClean="0"/>
              <a:t> model</a:t>
            </a:r>
          </a:p>
          <a:p>
            <a:pPr eaLnBrk="1" hangingPunct="1"/>
            <a:r>
              <a:rPr lang="cs-CZ" altLang="cs-CZ" sz="3200" dirty="0" smtClean="0"/>
              <a:t>Kontext-senzitivní poločas – neprodlužuje se u </a:t>
            </a:r>
            <a:r>
              <a:rPr lang="cs-CZ" altLang="cs-CZ" sz="3200" dirty="0" err="1" smtClean="0"/>
              <a:t>remifentanilu</a:t>
            </a:r>
            <a:r>
              <a:rPr lang="cs-CZ" altLang="cs-CZ" sz="3200" dirty="0" smtClean="0"/>
              <a:t>, významné prodloužení u </a:t>
            </a:r>
            <a:r>
              <a:rPr lang="cs-CZ" altLang="cs-CZ" sz="3200" dirty="0" err="1" smtClean="0"/>
              <a:t>fentanylu</a:t>
            </a:r>
            <a:r>
              <a:rPr lang="cs-CZ" altLang="cs-CZ" sz="3200" dirty="0" smtClean="0"/>
              <a:t> a </a:t>
            </a:r>
            <a:r>
              <a:rPr lang="cs-CZ" altLang="cs-CZ" sz="3200" dirty="0" err="1" smtClean="0"/>
              <a:t>thiopentalu</a:t>
            </a:r>
            <a:r>
              <a:rPr lang="cs-CZ" altLang="cs-CZ" sz="3200" dirty="0" smtClean="0"/>
              <a:t>, jde o čas nutný k 50% poklesu koncentrace farmaka po přerušení jeho infúze</a:t>
            </a:r>
          </a:p>
        </p:txBody>
      </p:sp>
      <p:pic>
        <p:nvPicPr>
          <p:cNvPr id="16388" name="Picture 4" descr="frca_img_thal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404814"/>
            <a:ext cx="8137525" cy="630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975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>
                <a:solidFill>
                  <a:srgbClr val="FF0000"/>
                </a:solidFill>
              </a:rPr>
              <a:t>Farmakokinetika – inhalační anestetika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200" dirty="0"/>
              <a:t>Hloubka anestezie dobře řiditelná</a:t>
            </a:r>
          </a:p>
          <a:p>
            <a:pPr eaLnBrk="1" hangingPunct="1"/>
            <a:r>
              <a:rPr lang="cs-CZ" altLang="cs-CZ" sz="3200" dirty="0"/>
              <a:t>Nástup účinku vyjma </a:t>
            </a:r>
            <a:r>
              <a:rPr lang="cs-CZ" altLang="cs-CZ" sz="3200" dirty="0" err="1"/>
              <a:t>desflurane</a:t>
            </a:r>
            <a:r>
              <a:rPr lang="cs-CZ" altLang="cs-CZ" sz="3200" dirty="0"/>
              <a:t> a </a:t>
            </a:r>
            <a:r>
              <a:rPr lang="cs-CZ" altLang="cs-CZ" sz="3200" dirty="0" err="1"/>
              <a:t>sevoflurane</a:t>
            </a:r>
            <a:r>
              <a:rPr lang="cs-CZ" altLang="cs-CZ" sz="3200" dirty="0"/>
              <a:t> dlouhá a doprovázená excitačním stádiem</a:t>
            </a:r>
          </a:p>
          <a:p>
            <a:pPr eaLnBrk="1" hangingPunct="1"/>
            <a:r>
              <a:rPr lang="cs-CZ" altLang="cs-CZ" sz="3200" dirty="0"/>
              <a:t>K dostatečnému plnému anestetickému účinku je mnohdy třeba koncentrací, jež vedou k nežádoucím účinkům</a:t>
            </a:r>
          </a:p>
          <a:p>
            <a:pPr eaLnBrk="1" hangingPunct="1"/>
            <a:r>
              <a:rPr lang="cs-CZ" altLang="cs-CZ" sz="3200" dirty="0"/>
              <a:t>Proto vhodné kombinace s jinými látkami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387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FF0000"/>
                </a:solidFill>
              </a:rPr>
              <a:t>Fyzikálně – chemické vlastnosti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Plyn (oxid dusný), kapalina (dietyléter, </a:t>
            </a:r>
            <a:r>
              <a:rPr lang="cs-CZ" altLang="cs-CZ" sz="2800" dirty="0" err="1"/>
              <a:t>halotan</a:t>
            </a:r>
            <a:r>
              <a:rPr lang="cs-CZ" altLang="cs-CZ" sz="2800" dirty="0"/>
              <a:t>, </a:t>
            </a:r>
            <a:r>
              <a:rPr lang="cs-CZ" altLang="cs-CZ" sz="2800" dirty="0" err="1"/>
              <a:t>izofluran</a:t>
            </a:r>
            <a:r>
              <a:rPr lang="cs-CZ" altLang="cs-CZ" sz="2800" dirty="0"/>
              <a:t>, </a:t>
            </a:r>
            <a:r>
              <a:rPr lang="cs-CZ" altLang="cs-CZ" sz="2800" dirty="0" err="1"/>
              <a:t>desfluran</a:t>
            </a:r>
            <a:r>
              <a:rPr lang="cs-CZ" altLang="cs-CZ" sz="2800" dirty="0"/>
              <a:t>, </a:t>
            </a:r>
            <a:r>
              <a:rPr lang="cs-CZ" altLang="cs-CZ" sz="2800" dirty="0" err="1"/>
              <a:t>sevofluran</a:t>
            </a:r>
            <a:r>
              <a:rPr lang="cs-CZ" altLang="cs-CZ" sz="2800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Kapalná anestetika je třeba převést do prchavé (</a:t>
            </a:r>
            <a:r>
              <a:rPr lang="cs-CZ" altLang="cs-CZ" sz="2800" dirty="0" err="1"/>
              <a:t>volatilní</a:t>
            </a:r>
            <a:r>
              <a:rPr lang="cs-CZ" altLang="cs-CZ" sz="2800" dirty="0"/>
              <a:t>) formy – odpařovače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Nasycovací koncentrace – každé anestetikum má svůj individuální tlak par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Daltonův zákon – jednotlivé parciální tlaky plynů ve směsi se sčítají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Henryho rovnice – množství rozpuštěného plynu je přímo úměrné parciálnímu tlaku</a:t>
            </a:r>
          </a:p>
        </p:txBody>
      </p:sp>
      <p:pic>
        <p:nvPicPr>
          <p:cNvPr id="21509" name="Picture 5" descr="ong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7" y="1"/>
            <a:ext cx="2847976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neemo_loi_dalton_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4473576"/>
            <a:ext cx="6011862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Vaporizers0721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188914"/>
            <a:ext cx="4608512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586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FF0000"/>
                </a:solidFill>
              </a:rPr>
              <a:t>Příjem a distribuce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200" dirty="0" smtClean="0"/>
              <a:t>Čím vyšší rozpustnost, tím delší úvod do CA</a:t>
            </a:r>
          </a:p>
          <a:p>
            <a:pPr eaLnBrk="1" hangingPunct="1"/>
            <a:r>
              <a:rPr lang="cs-CZ" altLang="cs-CZ" sz="3200" dirty="0" smtClean="0"/>
              <a:t>Inspirační a alveolární koncentrace</a:t>
            </a:r>
          </a:p>
          <a:p>
            <a:pPr lvl="1" eaLnBrk="1" hangingPunct="1"/>
            <a:r>
              <a:rPr lang="cs-CZ" altLang="cs-CZ" sz="2800" dirty="0" smtClean="0"/>
              <a:t>totožná po dosažení nasycení tkání</a:t>
            </a:r>
          </a:p>
          <a:p>
            <a:pPr eaLnBrk="1" hangingPunct="1"/>
            <a:r>
              <a:rPr lang="cs-CZ" altLang="cs-CZ" sz="3200" dirty="0" smtClean="0"/>
              <a:t>Při setrvalé koncentraci anestetika a volném dýchání se brzy vyrovná</a:t>
            </a:r>
          </a:p>
          <a:p>
            <a:pPr eaLnBrk="1" hangingPunct="1"/>
            <a:r>
              <a:rPr lang="cs-CZ" altLang="cs-CZ" sz="3200" dirty="0" smtClean="0"/>
              <a:t>Změnou ventilace či inspirační koncentrace lze měnit promptně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621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FF0000"/>
                </a:solidFill>
              </a:rPr>
              <a:t>Příjem a distribuce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3200" dirty="0" smtClean="0"/>
              <a:t>Rozpustnost anestetika – rozdělovací koeficient – kolikrát větší koncentrace v rovnovážném stavu při stejných parciálních tlacích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200" dirty="0" smtClean="0"/>
              <a:t>V úvodu do anestezie se podává anestetikum ve vyšší koncentraci než je nutné k udržování anestezie z důvodu dosažení nasycovací koncentrace</a:t>
            </a:r>
          </a:p>
        </p:txBody>
      </p:sp>
      <p:pic>
        <p:nvPicPr>
          <p:cNvPr id="23557" name="Picture 5" descr="vtextu20060519110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844676"/>
            <a:ext cx="8424862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501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FF0000"/>
                </a:solidFill>
              </a:rPr>
              <a:t>Příjem a distribuce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600" dirty="0"/>
              <a:t>Rozdělovací koeficient tkáň/krev</a:t>
            </a:r>
          </a:p>
          <a:p>
            <a:pPr eaLnBrk="1" hangingPunct="1"/>
            <a:r>
              <a:rPr lang="cs-CZ" altLang="cs-CZ" sz="3600" dirty="0" err="1"/>
              <a:t>Perfuze</a:t>
            </a:r>
            <a:r>
              <a:rPr lang="cs-CZ" altLang="cs-CZ" sz="3600" dirty="0"/>
              <a:t> tkání je významná pro zvýšení koncentrace</a:t>
            </a:r>
          </a:p>
          <a:p>
            <a:pPr eaLnBrk="1" hangingPunct="1"/>
            <a:r>
              <a:rPr lang="cs-CZ" altLang="cs-CZ" sz="3600" dirty="0"/>
              <a:t>Po nasycení rychlých </a:t>
            </a:r>
            <a:r>
              <a:rPr lang="cs-CZ" altLang="cs-CZ" sz="3600" dirty="0" err="1"/>
              <a:t>kompartmentů</a:t>
            </a:r>
            <a:r>
              <a:rPr lang="cs-CZ" altLang="cs-CZ" sz="3600" dirty="0"/>
              <a:t> dochází k </a:t>
            </a:r>
            <a:r>
              <a:rPr lang="cs-CZ" altLang="cs-CZ" sz="3600" dirty="0" err="1"/>
              <a:t>vysycování</a:t>
            </a:r>
            <a:r>
              <a:rPr lang="cs-CZ" altLang="cs-CZ" sz="3600" dirty="0"/>
              <a:t> málo </a:t>
            </a:r>
            <a:r>
              <a:rPr lang="cs-CZ" altLang="cs-CZ" sz="3600" dirty="0" err="1"/>
              <a:t>perfundovaných</a:t>
            </a:r>
            <a:r>
              <a:rPr lang="cs-CZ" altLang="cs-CZ" sz="3600" dirty="0"/>
              <a:t> tkání (kůže, kosterní svalstvo, tuková tkáň)</a:t>
            </a:r>
          </a:p>
          <a:p>
            <a:pPr eaLnBrk="1" hangingPunct="1"/>
            <a:r>
              <a:rPr lang="cs-CZ" altLang="cs-CZ" sz="3600" dirty="0"/>
              <a:t>Redistribuce z pomalých </a:t>
            </a:r>
            <a:r>
              <a:rPr lang="cs-CZ" altLang="cs-CZ" sz="3600" dirty="0" err="1"/>
              <a:t>kompartmentů</a:t>
            </a:r>
            <a:r>
              <a:rPr lang="cs-CZ" altLang="cs-CZ" sz="3600" dirty="0"/>
              <a:t> probíhá dlouho, u dobře rozpustných látek </a:t>
            </a:r>
          </a:p>
        </p:txBody>
      </p:sp>
      <p:pic>
        <p:nvPicPr>
          <p:cNvPr id="24581" name="Picture 5" descr="vtextu200605191111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247650"/>
            <a:ext cx="786765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299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FF0000"/>
                </a:solidFill>
              </a:rPr>
              <a:t>Eliminace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200" dirty="0" smtClean="0"/>
              <a:t>Plícemi – hlavní eliminační cesta, závislost na délce anestezie, rozdílné parciální tlaky v tkáních</a:t>
            </a:r>
          </a:p>
          <a:p>
            <a:pPr eaLnBrk="1" hangingPunct="1"/>
            <a:r>
              <a:rPr lang="cs-CZ" altLang="cs-CZ" sz="3200" dirty="0" smtClean="0"/>
              <a:t>Metabolismus – primárně v játrech, jen malý podíl</a:t>
            </a:r>
          </a:p>
          <a:p>
            <a:pPr eaLnBrk="1" hangingPunct="1"/>
            <a:r>
              <a:rPr lang="cs-CZ" altLang="cs-CZ" sz="3200" dirty="0" err="1" smtClean="0"/>
              <a:t>Halotan</a:t>
            </a:r>
            <a:r>
              <a:rPr lang="cs-CZ" altLang="cs-CZ" sz="3200" dirty="0" smtClean="0"/>
              <a:t> 10-20%, </a:t>
            </a:r>
            <a:r>
              <a:rPr lang="cs-CZ" altLang="cs-CZ" sz="3200" dirty="0" err="1" smtClean="0"/>
              <a:t>sevofluran</a:t>
            </a:r>
            <a:r>
              <a:rPr lang="cs-CZ" altLang="cs-CZ" sz="3200" dirty="0" smtClean="0"/>
              <a:t> 3-5%, </a:t>
            </a:r>
            <a:r>
              <a:rPr lang="cs-CZ" altLang="cs-CZ" sz="3200" dirty="0" err="1" smtClean="0"/>
              <a:t>izofluran</a:t>
            </a:r>
            <a:r>
              <a:rPr lang="cs-CZ" altLang="cs-CZ" sz="3200" dirty="0" smtClean="0"/>
              <a:t> 0,2%, </a:t>
            </a:r>
            <a:r>
              <a:rPr lang="cs-CZ" altLang="cs-CZ" sz="3200" dirty="0" err="1" smtClean="0"/>
              <a:t>desfluran</a:t>
            </a:r>
            <a:r>
              <a:rPr lang="cs-CZ" altLang="cs-CZ" sz="3200" dirty="0" smtClean="0"/>
              <a:t> 0,02%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338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FF0000"/>
                </a:solidFill>
              </a:rPr>
              <a:t>Souhrn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4013" y="1827214"/>
            <a:ext cx="7313612" cy="48418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sz="3200" dirty="0" smtClean="0"/>
              <a:t>Úvod</a:t>
            </a:r>
          </a:p>
          <a:p>
            <a:pPr lvl="1"/>
            <a:r>
              <a:rPr lang="cs-CZ" altLang="cs-CZ" sz="2900" dirty="0" smtClean="0"/>
              <a:t>Balancovaná (doplňovaná) anestezie, anatomie, teorie</a:t>
            </a:r>
          </a:p>
          <a:p>
            <a:pPr eaLnBrk="1" hangingPunct="1"/>
            <a:r>
              <a:rPr lang="cs-CZ" altLang="cs-CZ" sz="3200" dirty="0" smtClean="0"/>
              <a:t>Farmakokinetika</a:t>
            </a:r>
          </a:p>
          <a:p>
            <a:pPr lvl="1"/>
            <a:r>
              <a:rPr lang="cs-CZ" altLang="cs-CZ" sz="2900" dirty="0" smtClean="0"/>
              <a:t>Základní principy</a:t>
            </a:r>
          </a:p>
          <a:p>
            <a:pPr eaLnBrk="1" hangingPunct="1"/>
            <a:r>
              <a:rPr lang="cs-CZ" altLang="cs-CZ" sz="3200" dirty="0" err="1" smtClean="0"/>
              <a:t>Anesteziologika</a:t>
            </a:r>
            <a:endParaRPr lang="cs-CZ" altLang="cs-CZ" sz="3200" dirty="0" smtClean="0"/>
          </a:p>
          <a:p>
            <a:pPr lvl="1"/>
            <a:r>
              <a:rPr lang="cs-CZ" altLang="cs-CZ" sz="2900" dirty="0" smtClean="0"/>
              <a:t>Inhalační anestetika</a:t>
            </a:r>
          </a:p>
          <a:p>
            <a:pPr lvl="1"/>
            <a:r>
              <a:rPr lang="cs-CZ" altLang="cs-CZ" sz="2900" dirty="0" smtClean="0"/>
              <a:t>Intravenózní anestetika</a:t>
            </a:r>
          </a:p>
          <a:p>
            <a:pPr lvl="1"/>
            <a:r>
              <a:rPr lang="cs-CZ" altLang="cs-CZ" sz="2900" dirty="0" err="1" smtClean="0"/>
              <a:t>Opioidy</a:t>
            </a:r>
            <a:endParaRPr lang="cs-CZ" altLang="cs-CZ" sz="2900" dirty="0" smtClean="0"/>
          </a:p>
          <a:p>
            <a:pPr lvl="1"/>
            <a:r>
              <a:rPr lang="cs-CZ" altLang="cs-CZ" sz="2900" dirty="0" smtClean="0"/>
              <a:t>Benzodiazepiny</a:t>
            </a:r>
          </a:p>
          <a:p>
            <a:pPr lvl="1"/>
            <a:r>
              <a:rPr lang="cs-CZ" altLang="cs-CZ" sz="2900" dirty="0" err="1" smtClean="0"/>
              <a:t>Myorelaxancia</a:t>
            </a:r>
            <a:endParaRPr lang="cs-CZ" altLang="cs-CZ" sz="29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375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FF0000"/>
                </a:solidFill>
              </a:rPr>
              <a:t>Mohutnost účinku - MAC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200" dirty="0"/>
              <a:t>Založená na vztahu alveolární koncentrace a koncentrace anestetika v mozku – v rovnovážném stavu identická</a:t>
            </a:r>
          </a:p>
          <a:p>
            <a:pPr eaLnBrk="1" hangingPunct="1"/>
            <a:r>
              <a:rPr lang="cs-CZ" altLang="cs-CZ" sz="3200" dirty="0"/>
              <a:t>Alveolární koncentrace, při níž 50% pacientů nereaguje obrannou reakcí na kožní řez</a:t>
            </a:r>
          </a:p>
          <a:p>
            <a:pPr eaLnBrk="1" hangingPunct="1"/>
            <a:r>
              <a:rPr lang="cs-CZ" altLang="cs-CZ" sz="3200" dirty="0" err="1"/>
              <a:t>Halotan</a:t>
            </a:r>
            <a:r>
              <a:rPr lang="cs-CZ" altLang="cs-CZ" sz="3200" dirty="0"/>
              <a:t> 0,75, </a:t>
            </a:r>
            <a:r>
              <a:rPr lang="cs-CZ" altLang="cs-CZ" sz="3200" dirty="0" err="1"/>
              <a:t>izofluran</a:t>
            </a:r>
            <a:r>
              <a:rPr lang="cs-CZ" altLang="cs-CZ" sz="3200" dirty="0"/>
              <a:t> 1,28, </a:t>
            </a:r>
            <a:r>
              <a:rPr lang="cs-CZ" altLang="cs-CZ" sz="3200" dirty="0" err="1"/>
              <a:t>sevofluran</a:t>
            </a:r>
            <a:r>
              <a:rPr lang="cs-CZ" altLang="cs-CZ" sz="3200" dirty="0"/>
              <a:t> 2,05, </a:t>
            </a:r>
            <a:r>
              <a:rPr lang="cs-CZ" altLang="cs-CZ" sz="3200" dirty="0" err="1"/>
              <a:t>desfluran</a:t>
            </a:r>
            <a:r>
              <a:rPr lang="cs-CZ" altLang="cs-CZ" sz="3200" dirty="0"/>
              <a:t> 6-7 při 100% </a:t>
            </a:r>
            <a:r>
              <a:rPr lang="cs-CZ" altLang="cs-CZ" sz="3200" dirty="0" smtClean="0"/>
              <a:t>kyslíku</a:t>
            </a:r>
            <a:endParaRPr lang="cs-CZ" altLang="cs-CZ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588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FF0000"/>
                </a:solidFill>
              </a:rPr>
              <a:t>MAC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200" dirty="0" smtClean="0"/>
              <a:t>Faktory snižující</a:t>
            </a:r>
          </a:p>
          <a:p>
            <a:pPr lvl="1"/>
            <a:r>
              <a:rPr lang="cs-CZ" altLang="cs-CZ" sz="2900" dirty="0" smtClean="0"/>
              <a:t>věk, tělesná teplota, těhotenství, </a:t>
            </a:r>
            <a:r>
              <a:rPr lang="cs-CZ" altLang="cs-CZ" sz="2900" dirty="0" err="1" smtClean="0"/>
              <a:t>opioidy</a:t>
            </a:r>
            <a:r>
              <a:rPr lang="cs-CZ" altLang="cs-CZ" sz="2900" dirty="0" smtClean="0"/>
              <a:t>, sedativa, anestetika, těžká hypoxie, těžká hypotenze, anemie, akutní intoxikace alkoholem</a:t>
            </a:r>
          </a:p>
          <a:p>
            <a:pPr eaLnBrk="1" hangingPunct="1"/>
            <a:r>
              <a:rPr lang="cs-CZ" altLang="cs-CZ" sz="3200" dirty="0" smtClean="0"/>
              <a:t>Faktory zvyšující</a:t>
            </a:r>
          </a:p>
          <a:p>
            <a:pPr lvl="1"/>
            <a:r>
              <a:rPr lang="cs-CZ" altLang="cs-CZ" sz="2900" dirty="0" smtClean="0"/>
              <a:t>abusus alkoholu, hypertermie, hypertyreóza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596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4048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mtClean="0"/>
              <a:t>Guedelovo schéma</a:t>
            </a:r>
            <a:br>
              <a:rPr lang="cs-CZ" altLang="cs-CZ" smtClean="0"/>
            </a:br>
            <a:r>
              <a:rPr lang="cs-CZ" altLang="cs-CZ" smtClean="0"/>
              <a:t>- stadia </a:t>
            </a:r>
            <a:r>
              <a:rPr lang="cs-CZ" altLang="cs-CZ" sz="2100"/>
              <a:t>/nepremedikovaní,v etherové anestezii/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5527" y="1921164"/>
            <a:ext cx="8716386" cy="4028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3200" dirty="0" smtClean="0"/>
              <a:t>1.analgezie, amnesie, usínání</a:t>
            </a:r>
          </a:p>
          <a:p>
            <a:pPr marL="0" indent="0">
              <a:buNone/>
            </a:pPr>
            <a:r>
              <a:rPr lang="cs-CZ" altLang="cs-CZ" sz="3200" dirty="0" smtClean="0"/>
              <a:t>2.excitace, delirium, opojení, inkoordinace (automatické dýchání, </a:t>
            </a:r>
            <a:r>
              <a:rPr lang="cs-CZ" altLang="cs-CZ" sz="3200" dirty="0" err="1" smtClean="0"/>
              <a:t>mydriasa</a:t>
            </a:r>
            <a:r>
              <a:rPr lang="cs-CZ" altLang="cs-CZ" sz="3200" dirty="0" smtClean="0"/>
              <a:t>, zvýšená reflexní dráždivost, motorický neklid)</a:t>
            </a:r>
          </a:p>
          <a:p>
            <a:pPr marL="0" indent="0">
              <a:buNone/>
            </a:pPr>
            <a:r>
              <a:rPr lang="cs-CZ" altLang="cs-CZ" sz="3200" dirty="0" smtClean="0"/>
              <a:t>3.tolerance chirurgického výkonu /I-IV/</a:t>
            </a:r>
          </a:p>
          <a:p>
            <a:pPr marL="0" indent="0">
              <a:buNone/>
            </a:pPr>
            <a:r>
              <a:rPr lang="cs-CZ" altLang="cs-CZ" sz="3200" dirty="0" smtClean="0"/>
              <a:t>4.paralytické, areflexie, intoxikace (selhání základních vitálních funkcí)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971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FF0000"/>
                </a:solidFill>
              </a:rPr>
              <a:t>Inhalační anestetika: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94013" y="1827213"/>
            <a:ext cx="358775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200" dirty="0"/>
              <a:t>Dietyléter</a:t>
            </a:r>
          </a:p>
          <a:p>
            <a:pPr eaLnBrk="1" hangingPunct="1"/>
            <a:r>
              <a:rPr lang="cs-CZ" altLang="cs-CZ" sz="3200" dirty="0"/>
              <a:t>N</a:t>
            </a:r>
            <a:r>
              <a:rPr lang="cs-CZ" altLang="cs-CZ" sz="3200" baseline="-25000" dirty="0"/>
              <a:t>2</a:t>
            </a:r>
            <a:r>
              <a:rPr lang="cs-CZ" altLang="cs-CZ" sz="3200" dirty="0"/>
              <a:t>0</a:t>
            </a:r>
          </a:p>
          <a:p>
            <a:pPr eaLnBrk="1" hangingPunct="1"/>
            <a:r>
              <a:rPr lang="cs-CZ" altLang="cs-CZ" sz="3200" dirty="0" err="1"/>
              <a:t>Enfluran</a:t>
            </a:r>
            <a:endParaRPr lang="cs-CZ" altLang="cs-CZ" sz="3200" dirty="0"/>
          </a:p>
          <a:p>
            <a:pPr eaLnBrk="1" hangingPunct="1"/>
            <a:r>
              <a:rPr lang="cs-CZ" altLang="cs-CZ" sz="3200" dirty="0" err="1"/>
              <a:t>Halotan</a:t>
            </a:r>
            <a:endParaRPr lang="cs-CZ" altLang="cs-CZ" sz="3200" dirty="0"/>
          </a:p>
          <a:p>
            <a:pPr eaLnBrk="1" hangingPunct="1"/>
            <a:r>
              <a:rPr lang="cs-CZ" altLang="cs-CZ" sz="3200" dirty="0" err="1" smtClean="0"/>
              <a:t>Isoflurane</a:t>
            </a:r>
            <a:endParaRPr lang="cs-CZ" altLang="cs-CZ" sz="3200" dirty="0"/>
          </a:p>
          <a:p>
            <a:pPr eaLnBrk="1" hangingPunct="1"/>
            <a:r>
              <a:rPr lang="cs-CZ" altLang="cs-CZ" sz="3200" dirty="0" err="1" smtClean="0"/>
              <a:t>Sevoflurane</a:t>
            </a:r>
            <a:endParaRPr lang="cs-CZ" altLang="cs-CZ" sz="3200" dirty="0"/>
          </a:p>
          <a:p>
            <a:pPr eaLnBrk="1" hangingPunct="1"/>
            <a:r>
              <a:rPr lang="cs-CZ" altLang="cs-CZ" sz="3200" dirty="0" err="1"/>
              <a:t>Desfluran</a:t>
            </a:r>
            <a:endParaRPr lang="cs-CZ" altLang="cs-CZ" sz="3200" dirty="0"/>
          </a:p>
          <a:p>
            <a:pPr eaLnBrk="1" hangingPunct="1"/>
            <a:endParaRPr lang="cs-CZ" altLang="cs-CZ" sz="3200" dirty="0"/>
          </a:p>
        </p:txBody>
      </p:sp>
      <p:pic>
        <p:nvPicPr>
          <p:cNvPr id="25604" name="Picture 4" descr="j02810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09800"/>
            <a:ext cx="46482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678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199" y="113722"/>
            <a:ext cx="10515600" cy="1325563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FF0000"/>
                </a:solidFill>
              </a:rPr>
              <a:t>Éter /</a:t>
            </a:r>
            <a:r>
              <a:rPr lang="cs-CZ" altLang="cs-CZ" dirty="0" err="1" smtClean="0">
                <a:solidFill>
                  <a:srgbClr val="FF0000"/>
                </a:solidFill>
              </a:rPr>
              <a:t>diethyléter</a:t>
            </a:r>
            <a:r>
              <a:rPr lang="cs-CZ" altLang="cs-CZ" dirty="0" smtClean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8194" y="1023650"/>
            <a:ext cx="4744459" cy="4601296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bezbarvý, páchnoucí, hořlavý, výbušný, špatně rozpustný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tlumí retikulární ascendentní systém a </a:t>
            </a:r>
            <a:r>
              <a:rPr lang="cs-CZ" altLang="cs-CZ" sz="2800" dirty="0" err="1"/>
              <a:t>neokortex</a:t>
            </a:r>
            <a:endParaRPr lang="cs-CZ" altLang="cs-CZ" sz="28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mocné </a:t>
            </a:r>
            <a:r>
              <a:rPr lang="cs-CZ" altLang="cs-CZ" sz="2800" dirty="0" err="1"/>
              <a:t>anestetikum,analgetikum</a:t>
            </a:r>
            <a:r>
              <a:rPr lang="cs-CZ" altLang="cs-CZ" sz="2800" dirty="0"/>
              <a:t>, </a:t>
            </a:r>
            <a:r>
              <a:rPr lang="cs-CZ" altLang="cs-CZ" sz="2800" dirty="0" err="1"/>
              <a:t>bronchodilatans</a:t>
            </a:r>
            <a:r>
              <a:rPr lang="cs-CZ" altLang="cs-CZ" sz="2800" dirty="0"/>
              <a:t>, </a:t>
            </a:r>
            <a:r>
              <a:rPr lang="cs-CZ" altLang="cs-CZ" sz="2800" dirty="0" err="1"/>
              <a:t>myorelaxační</a:t>
            </a:r>
            <a:r>
              <a:rPr lang="cs-CZ" altLang="cs-CZ" sz="2800" dirty="0"/>
              <a:t> účinek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bezpečná šíře, levná výroba, možnost pro rozvojové země???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dirty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945620" y="1023650"/>
            <a:ext cx="5408179" cy="483220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sympatomimetikum s </a:t>
            </a:r>
            <a:r>
              <a:rPr lang="cs-CZ" altLang="cs-CZ" sz="2800" dirty="0" err="1"/>
              <a:t>kardiodepresivním</a:t>
            </a:r>
            <a:r>
              <a:rPr lang="cs-CZ" altLang="cs-CZ" sz="2800" dirty="0"/>
              <a:t>  a </a:t>
            </a:r>
            <a:r>
              <a:rPr lang="cs-CZ" altLang="cs-CZ" sz="2800" dirty="0" err="1"/>
              <a:t>vagolytickým</a:t>
            </a:r>
            <a:r>
              <a:rPr lang="cs-CZ" altLang="cs-CZ" sz="2800" dirty="0"/>
              <a:t> účinkem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err="1"/>
              <a:t>hepatotoxicita</a:t>
            </a:r>
            <a:r>
              <a:rPr lang="cs-CZ" altLang="cs-CZ" sz="2800" dirty="0"/>
              <a:t>, </a:t>
            </a:r>
            <a:r>
              <a:rPr lang="cs-CZ" altLang="cs-CZ" sz="2800" dirty="0" err="1"/>
              <a:t>bronchosekrece</a:t>
            </a:r>
            <a:r>
              <a:rPr lang="cs-CZ" altLang="cs-CZ" sz="2800" dirty="0"/>
              <a:t>, hyperglykémie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snížená </a:t>
            </a:r>
            <a:r>
              <a:rPr lang="cs-CZ" altLang="cs-CZ" sz="2800" dirty="0" err="1"/>
              <a:t>perfuze</a:t>
            </a:r>
            <a:r>
              <a:rPr lang="cs-CZ" altLang="cs-CZ" sz="2800" dirty="0"/>
              <a:t> ledvin a </a:t>
            </a:r>
            <a:r>
              <a:rPr lang="cs-CZ" altLang="cs-CZ" sz="2800" dirty="0" err="1"/>
              <a:t>splanchnické</a:t>
            </a:r>
            <a:r>
              <a:rPr lang="cs-CZ" altLang="cs-CZ" sz="2800" dirty="0"/>
              <a:t> oblasti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zvracení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089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FF0000"/>
                </a:solidFill>
              </a:rPr>
              <a:t>N</a:t>
            </a:r>
            <a:r>
              <a:rPr lang="cs-CZ" altLang="cs-CZ" baseline="-25000" dirty="0" smtClean="0">
                <a:solidFill>
                  <a:srgbClr val="FF0000"/>
                </a:solidFill>
              </a:rPr>
              <a:t>2</a:t>
            </a:r>
            <a:r>
              <a:rPr lang="cs-CZ" altLang="cs-CZ" dirty="0" smtClean="0">
                <a:solidFill>
                  <a:srgbClr val="FF0000"/>
                </a:solidFill>
              </a:rPr>
              <a:t>0 (oxid dusný)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199" y="1577831"/>
            <a:ext cx="4823691" cy="474907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3200" dirty="0"/>
              <a:t>slabé anestetikum, podáván v směsi s kyslíkem v podílu 50-70% jako nosná směs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200" dirty="0"/>
              <a:t>negativně </a:t>
            </a:r>
            <a:r>
              <a:rPr lang="cs-CZ" altLang="cs-CZ" sz="3200" dirty="0" err="1"/>
              <a:t>inotropní</a:t>
            </a:r>
            <a:r>
              <a:rPr lang="cs-CZ" altLang="cs-CZ" sz="3200" dirty="0"/>
              <a:t> účinky (kardiaci!)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200" dirty="0"/>
              <a:t>snižuje MAC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200" dirty="0"/>
              <a:t>interferuje s metabolismem vit.B12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800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499802" y="1690689"/>
            <a:ext cx="4971762" cy="4174401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200" dirty="0"/>
              <a:t>difuze z krve do tělesných vzduchem naplněných dutin </a:t>
            </a:r>
            <a:r>
              <a:rPr lang="cs-CZ" altLang="cs-CZ" sz="3200" dirty="0" err="1"/>
              <a:t>CAVE:ileus</a:t>
            </a:r>
            <a:r>
              <a:rPr lang="cs-CZ" altLang="cs-CZ" sz="3200" dirty="0"/>
              <a:t>, PNO, středouší, </a:t>
            </a:r>
            <a:r>
              <a:rPr lang="cs-CZ" altLang="cs-CZ" sz="3200" dirty="0" err="1"/>
              <a:t>pneumoperitoneum</a:t>
            </a:r>
            <a:r>
              <a:rPr lang="cs-CZ" altLang="cs-CZ" sz="3200" dirty="0"/>
              <a:t>, manžeta TK</a:t>
            </a:r>
          </a:p>
          <a:p>
            <a:pPr eaLnBrk="1" hangingPunct="1"/>
            <a:r>
              <a:rPr lang="cs-CZ" altLang="cs-CZ" sz="3200" dirty="0" err="1"/>
              <a:t>postanestetická</a:t>
            </a:r>
            <a:r>
              <a:rPr lang="cs-CZ" altLang="cs-CZ" sz="3200" dirty="0"/>
              <a:t> difuzní hypoxie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955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7637" y="320964"/>
            <a:ext cx="9259454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 err="1">
                <a:solidFill>
                  <a:srgbClr val="FF0000"/>
                </a:solidFill>
              </a:rPr>
              <a:t>Halotan</a:t>
            </a:r>
            <a:r>
              <a:rPr lang="cs-CZ" altLang="cs-CZ" sz="4000" dirty="0">
                <a:solidFill>
                  <a:srgbClr val="FF0000"/>
                </a:solidFill>
              </a:rPr>
              <a:t> </a:t>
            </a:r>
            <a:r>
              <a:rPr lang="cs-CZ" altLang="cs-CZ" sz="2900" dirty="0">
                <a:solidFill>
                  <a:srgbClr val="FF0000"/>
                </a:solidFill>
              </a:rPr>
              <a:t>/</a:t>
            </a:r>
            <a:r>
              <a:rPr lang="cs-CZ" altLang="cs-CZ" sz="2900" dirty="0" err="1">
                <a:solidFill>
                  <a:srgbClr val="FF0000"/>
                </a:solidFill>
              </a:rPr>
              <a:t>trifluorchlorbrommethan</a:t>
            </a:r>
            <a:r>
              <a:rPr lang="cs-CZ" altLang="cs-CZ" sz="2900" dirty="0">
                <a:solidFill>
                  <a:srgbClr val="FF0000"/>
                </a:solidFill>
              </a:rPr>
              <a:t>/ r.1952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741" y="1370589"/>
            <a:ext cx="9390350" cy="5307301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hypnotický, 0 analgetický účinek, rozpustný v gumě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err="1"/>
              <a:t>parasympatomimetikum</a:t>
            </a:r>
            <a:r>
              <a:rPr lang="cs-CZ" altLang="cs-CZ" sz="2400" dirty="0"/>
              <a:t>, </a:t>
            </a:r>
            <a:r>
              <a:rPr lang="cs-CZ" altLang="cs-CZ" sz="2400" dirty="0">
                <a:sym typeface="Symbol" panose="05050102010706020507" pitchFamily="18" charset="2"/>
              </a:rPr>
              <a:t>TK, CO, vodivost, kontraktilita</a:t>
            </a:r>
            <a:r>
              <a:rPr lang="cs-CZ" altLang="cs-CZ" sz="2400" dirty="0">
                <a:sym typeface="Monotype Sorts" pitchFamily="2" charset="2"/>
              </a:rPr>
              <a:t></a:t>
            </a:r>
            <a:r>
              <a:rPr lang="cs-CZ" altLang="cs-CZ" sz="2400" dirty="0">
                <a:sym typeface="Symbol" panose="05050102010706020507" pitchFamily="18" charset="2"/>
              </a:rPr>
              <a:t>, ICP, průtok krve mozkem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err="1"/>
              <a:t>bronchodilatace</a:t>
            </a:r>
            <a:r>
              <a:rPr lang="cs-CZ" altLang="cs-CZ" sz="2400" dirty="0"/>
              <a:t> /</a:t>
            </a:r>
            <a:r>
              <a:rPr lang="cs-CZ" altLang="cs-CZ" sz="2400" dirty="0">
                <a:sym typeface="Symbol" panose="05050102010706020507" pitchFamily="18" charset="2"/>
              </a:rPr>
              <a:t>tonus </a:t>
            </a:r>
            <a:r>
              <a:rPr lang="cs-CZ" altLang="cs-CZ" sz="2400" dirty="0" err="1">
                <a:sym typeface="Symbol" panose="05050102010706020507" pitchFamily="18" charset="2"/>
              </a:rPr>
              <a:t>sval.bronchů</a:t>
            </a:r>
            <a:r>
              <a:rPr lang="cs-CZ" altLang="cs-CZ" sz="2400" dirty="0">
                <a:sym typeface="Symbol" panose="05050102010706020507" pitchFamily="18" charset="2"/>
              </a:rPr>
              <a:t>/ s výhodou u COPD, </a:t>
            </a:r>
            <a:r>
              <a:rPr lang="cs-CZ" altLang="cs-CZ" sz="2400" dirty="0" err="1">
                <a:sym typeface="Symbol" panose="05050102010706020507" pitchFamily="18" charset="2"/>
              </a:rPr>
              <a:t>perfuze</a:t>
            </a:r>
            <a:r>
              <a:rPr lang="cs-CZ" altLang="cs-CZ" sz="2400" dirty="0">
                <a:sym typeface="Symbol" panose="05050102010706020507" pitchFamily="18" charset="2"/>
              </a:rPr>
              <a:t> ledvin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senzibilizace vůči </a:t>
            </a:r>
            <a:r>
              <a:rPr lang="cs-CZ" altLang="cs-CZ" sz="2400" dirty="0" err="1"/>
              <a:t>endo</a:t>
            </a:r>
            <a:r>
              <a:rPr lang="cs-CZ" altLang="cs-CZ" sz="2400" dirty="0"/>
              <a:t>-exogenním katecholaminům (</a:t>
            </a:r>
            <a:r>
              <a:rPr lang="cs-CZ" altLang="cs-CZ" sz="2400" dirty="0" err="1"/>
              <a:t>cave</a:t>
            </a:r>
            <a:r>
              <a:rPr lang="cs-CZ" altLang="cs-CZ" sz="2400" dirty="0"/>
              <a:t> adrenalin pro </a:t>
            </a:r>
            <a:r>
              <a:rPr lang="cs-CZ" altLang="cs-CZ" sz="2400" dirty="0" err="1"/>
              <a:t>tachyarytmie</a:t>
            </a:r>
            <a:r>
              <a:rPr lang="cs-CZ" altLang="cs-CZ" sz="2400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prochází </a:t>
            </a:r>
            <a:r>
              <a:rPr lang="cs-CZ" altLang="cs-CZ" sz="2400" dirty="0" err="1"/>
              <a:t>fetoplacentární</a:t>
            </a:r>
            <a:r>
              <a:rPr lang="cs-CZ" altLang="cs-CZ" sz="2400" dirty="0"/>
              <a:t> bariérou, relaxace děložní svaloviny, periferní vazodilatace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vyvolává pooperační </a:t>
            </a:r>
            <a:r>
              <a:rPr lang="cs-CZ" altLang="cs-CZ" sz="2400" dirty="0" err="1"/>
              <a:t>halotanový</a:t>
            </a:r>
            <a:r>
              <a:rPr lang="cs-CZ" altLang="cs-CZ" sz="2400" dirty="0"/>
              <a:t> třes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err="1"/>
              <a:t>halotanová</a:t>
            </a:r>
            <a:r>
              <a:rPr lang="cs-CZ" altLang="cs-CZ" sz="2400" dirty="0"/>
              <a:t> hepatitis (</a:t>
            </a:r>
            <a:r>
              <a:rPr lang="cs-CZ" altLang="cs-CZ" sz="2400" dirty="0" err="1"/>
              <a:t>jat.nekrózy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icterus</a:t>
            </a:r>
            <a:r>
              <a:rPr lang="cs-CZ" altLang="cs-CZ" sz="2400" dirty="0"/>
              <a:t>) 1:36572 u </a:t>
            </a:r>
            <a:r>
              <a:rPr lang="cs-CZ" altLang="cs-CZ" sz="2400" dirty="0">
                <a:sym typeface="Arial Special G2" pitchFamily="34" charset="2"/>
              </a:rPr>
              <a:t>, obezita, </a:t>
            </a:r>
            <a:r>
              <a:rPr lang="cs-CZ" altLang="cs-CZ" sz="2400" dirty="0" err="1">
                <a:sym typeface="Arial Special G2" pitchFamily="34" charset="2"/>
              </a:rPr>
              <a:t>polymorbidita</a:t>
            </a:r>
            <a:r>
              <a:rPr lang="cs-CZ" altLang="cs-CZ" sz="2400" dirty="0">
                <a:sym typeface="Arial Special G2" pitchFamily="34" charset="2"/>
              </a:rPr>
              <a:t>…AIO?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spouštěč maligní hypertermie</a:t>
            </a:r>
            <a:r>
              <a:rPr lang="cs-CZ" altLang="cs-CZ" sz="2400" dirty="0" smtClean="0"/>
              <a:t>..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078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FF0000"/>
                </a:solidFill>
              </a:rPr>
              <a:t>Maligní hypertermie</a:t>
            </a:r>
            <a:br>
              <a:rPr lang="cs-CZ" altLang="cs-CZ" dirty="0" smtClean="0">
                <a:solidFill>
                  <a:srgbClr val="FF0000"/>
                </a:solidFill>
              </a:rPr>
            </a:br>
            <a:r>
              <a:rPr lang="cs-CZ" altLang="cs-CZ" sz="2300" dirty="0">
                <a:solidFill>
                  <a:srgbClr val="FF0000"/>
                </a:solidFill>
              </a:rPr>
              <a:t>(genetický defekt metabolismu kalcia v svalech)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 b="1" dirty="0"/>
              <a:t>vyvolána: </a:t>
            </a:r>
            <a:r>
              <a:rPr lang="cs-CZ" altLang="cs-CZ" sz="2800" dirty="0"/>
              <a:t>inhalační anestetika, SCHJ, </a:t>
            </a:r>
            <a:r>
              <a:rPr lang="cs-CZ" altLang="cs-CZ" sz="2800" dirty="0" err="1"/>
              <a:t>ketamin</a:t>
            </a:r>
            <a:r>
              <a:rPr lang="cs-CZ" altLang="cs-CZ" sz="2800" dirty="0"/>
              <a:t>, stres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 b="1" dirty="0" err="1"/>
              <a:t>anamnesa</a:t>
            </a:r>
            <a:r>
              <a:rPr lang="cs-CZ" altLang="cs-CZ" sz="2800" b="1" dirty="0"/>
              <a:t>: </a:t>
            </a:r>
            <a:r>
              <a:rPr lang="cs-CZ" altLang="cs-CZ" sz="2800" dirty="0"/>
              <a:t>spontánní křeče, </a:t>
            </a:r>
            <a:r>
              <a:rPr lang="cs-CZ" altLang="cs-CZ" sz="2800" dirty="0" err="1"/>
              <a:t>ptosa</a:t>
            </a:r>
            <a:r>
              <a:rPr lang="cs-CZ" altLang="cs-CZ" sz="2800" dirty="0"/>
              <a:t>, strabismus, </a:t>
            </a:r>
            <a:r>
              <a:rPr lang="cs-CZ" altLang="cs-CZ" sz="2800" dirty="0" err="1"/>
              <a:t>skoliosa</a:t>
            </a:r>
            <a:r>
              <a:rPr lang="cs-CZ" altLang="cs-CZ" sz="2800" dirty="0"/>
              <a:t>, námahová </a:t>
            </a:r>
            <a:r>
              <a:rPr lang="cs-CZ" altLang="cs-CZ" sz="2800" dirty="0" err="1"/>
              <a:t>myoglobinurie</a:t>
            </a:r>
            <a:r>
              <a:rPr lang="cs-CZ" altLang="cs-CZ" sz="2800" dirty="0"/>
              <a:t>, </a:t>
            </a:r>
            <a:r>
              <a:rPr lang="cs-CZ" altLang="cs-CZ" sz="2800" dirty="0">
                <a:sym typeface="Symbol" panose="05050102010706020507" pitchFamily="18" charset="2"/>
              </a:rPr>
              <a:t>TT při námaze, kofeinový test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 b="1" dirty="0"/>
              <a:t>klinika: </a:t>
            </a:r>
            <a:r>
              <a:rPr lang="cs-CZ" altLang="cs-CZ" sz="2800" dirty="0">
                <a:sym typeface="Symbol" panose="05050102010706020507" pitchFamily="18" charset="2"/>
              </a:rPr>
              <a:t>TT, </a:t>
            </a:r>
            <a:r>
              <a:rPr lang="cs-CZ" altLang="cs-CZ" sz="2800" dirty="0" err="1">
                <a:sym typeface="Symbol" panose="05050102010706020507" pitchFamily="18" charset="2"/>
              </a:rPr>
              <a:t>rigor</a:t>
            </a:r>
            <a:r>
              <a:rPr lang="cs-CZ" altLang="cs-CZ" sz="2800" dirty="0">
                <a:sym typeface="Symbol" panose="05050102010706020507" pitchFamily="18" charset="2"/>
              </a:rPr>
              <a:t>, tachykardie, nestabilita TK, komorové arytmie, </a:t>
            </a:r>
            <a:r>
              <a:rPr lang="cs-CZ" altLang="cs-CZ" sz="2800" dirty="0" err="1">
                <a:sym typeface="Symbol" panose="05050102010706020507" pitchFamily="18" charset="2"/>
              </a:rPr>
              <a:t>cyanoza</a:t>
            </a:r>
            <a:r>
              <a:rPr lang="cs-CZ" altLang="cs-CZ" sz="2800" dirty="0">
                <a:sym typeface="Symbol" panose="05050102010706020507" pitchFamily="18" charset="2"/>
              </a:rPr>
              <a:t>, pocení, CK, K, SpO2, ETCO2, laktát, paCO2&gt;8kPa,BE až –7mmol/l, </a:t>
            </a:r>
            <a:r>
              <a:rPr lang="cs-CZ" altLang="cs-CZ" sz="2800" dirty="0" err="1">
                <a:sym typeface="Symbol" panose="05050102010706020507" pitchFamily="18" charset="2"/>
              </a:rPr>
              <a:t>dg.svalová</a:t>
            </a:r>
            <a:r>
              <a:rPr lang="cs-CZ" altLang="cs-CZ" sz="2800" dirty="0">
                <a:sym typeface="Symbol" panose="05050102010706020507" pitchFamily="18" charset="2"/>
              </a:rPr>
              <a:t> biopsie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 b="1" dirty="0" err="1">
                <a:sym typeface="Symbol" panose="05050102010706020507" pitchFamily="18" charset="2"/>
              </a:rPr>
              <a:t>diff.dg</a:t>
            </a:r>
            <a:r>
              <a:rPr lang="cs-CZ" altLang="cs-CZ" sz="2800" b="1" dirty="0">
                <a:sym typeface="Symbol" panose="05050102010706020507" pitchFamily="18" charset="2"/>
              </a:rPr>
              <a:t>.: </a:t>
            </a:r>
            <a:r>
              <a:rPr lang="cs-CZ" altLang="cs-CZ" sz="2800" dirty="0" err="1">
                <a:sym typeface="Symbol" panose="05050102010706020507" pitchFamily="18" charset="2"/>
              </a:rPr>
              <a:t>tyreotoxická</a:t>
            </a:r>
            <a:r>
              <a:rPr lang="cs-CZ" altLang="cs-CZ" sz="2800" dirty="0">
                <a:sym typeface="Symbol" panose="05050102010706020507" pitchFamily="18" charset="2"/>
              </a:rPr>
              <a:t> krize, maligní </a:t>
            </a:r>
            <a:r>
              <a:rPr lang="cs-CZ" altLang="cs-CZ" sz="2800" dirty="0" err="1">
                <a:sym typeface="Symbol" panose="05050102010706020507" pitchFamily="18" charset="2"/>
              </a:rPr>
              <a:t>neuroleptický</a:t>
            </a:r>
            <a:r>
              <a:rPr lang="cs-CZ" altLang="cs-CZ" sz="2800" dirty="0">
                <a:sym typeface="Symbol" panose="05050102010706020507" pitchFamily="18" charset="2"/>
              </a:rPr>
              <a:t> syndrom, febrilní katatonie, </a:t>
            </a:r>
            <a:r>
              <a:rPr lang="cs-CZ" altLang="cs-CZ" sz="2800" dirty="0" err="1">
                <a:sym typeface="Symbol" panose="05050102010706020507" pitchFamily="18" charset="2"/>
              </a:rPr>
              <a:t>feochromocytom</a:t>
            </a:r>
            <a:endParaRPr lang="cs-CZ" altLang="cs-CZ" sz="28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 b="1" dirty="0" err="1">
                <a:sym typeface="Symbol" panose="05050102010706020507" pitchFamily="18" charset="2"/>
              </a:rPr>
              <a:t>therapie</a:t>
            </a:r>
            <a:r>
              <a:rPr lang="cs-CZ" altLang="cs-CZ" sz="2800" b="1" dirty="0">
                <a:sym typeface="Symbol" panose="05050102010706020507" pitchFamily="18" charset="2"/>
              </a:rPr>
              <a:t>: </a:t>
            </a:r>
            <a:r>
              <a:rPr lang="cs-CZ" altLang="cs-CZ" sz="2800" dirty="0">
                <a:sym typeface="Symbol" panose="05050102010706020507" pitchFamily="18" charset="2"/>
              </a:rPr>
              <a:t>stop anestezie, DANTROLEN(1mg/kg), ochlazování, bikarbonát, korekce </a:t>
            </a:r>
            <a:r>
              <a:rPr lang="cs-CZ" altLang="cs-CZ" sz="2800" dirty="0" err="1">
                <a:sym typeface="Symbol" panose="05050102010706020507" pitchFamily="18" charset="2"/>
              </a:rPr>
              <a:t>hyperkalemie</a:t>
            </a:r>
            <a:r>
              <a:rPr lang="cs-CZ" altLang="cs-CZ" sz="2800" dirty="0">
                <a:sym typeface="Symbol" panose="05050102010706020507" pitchFamily="18" charset="2"/>
              </a:rPr>
              <a:t>, forsírovaná diuréza</a:t>
            </a:r>
            <a:endParaRPr lang="cs-CZ" altLang="cs-CZ" sz="2800" b="1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8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800" b="1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841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>
                <a:solidFill>
                  <a:srgbClr val="FF0000"/>
                </a:solidFill>
              </a:rPr>
              <a:t>Izofluran</a:t>
            </a:r>
            <a:r>
              <a:rPr lang="cs-CZ" altLang="cs-CZ" dirty="0" smtClean="0">
                <a:solidFill>
                  <a:srgbClr val="FF0000"/>
                </a:solidFill>
              </a:rPr>
              <a:t> </a:t>
            </a:r>
            <a:r>
              <a:rPr lang="cs-CZ" altLang="cs-CZ" sz="2500" dirty="0">
                <a:solidFill>
                  <a:srgbClr val="FF0000"/>
                </a:solidFill>
              </a:rPr>
              <a:t>r.1984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200" dirty="0"/>
              <a:t>úvodní koncentrace 2-3 </a:t>
            </a:r>
            <a:r>
              <a:rPr lang="cs-CZ" altLang="cs-CZ" sz="3200" dirty="0" err="1"/>
              <a:t>obj</a:t>
            </a:r>
            <a:r>
              <a:rPr lang="cs-CZ" altLang="cs-CZ" sz="3200" dirty="0"/>
              <a:t>.% (1-1.5), pokles TK v úvodní fázi nekoreluje s hloubkou anestezie</a:t>
            </a:r>
          </a:p>
          <a:p>
            <a:pPr eaLnBrk="1" hangingPunct="1"/>
            <a:r>
              <a:rPr lang="cs-CZ" altLang="cs-CZ" sz="3200" dirty="0">
                <a:sym typeface="Symbol" panose="05050102010706020507" pitchFamily="18" charset="2"/>
              </a:rPr>
              <a:t>TK, periferního cévního odporu, kontraktility, dilatace koronárního řečiště – </a:t>
            </a:r>
            <a:r>
              <a:rPr lang="cs-CZ" altLang="cs-CZ" sz="3200" i="1" dirty="0" err="1">
                <a:sym typeface="Symbol" panose="05050102010706020507" pitchFamily="18" charset="2"/>
              </a:rPr>
              <a:t>coronary</a:t>
            </a:r>
            <a:r>
              <a:rPr lang="cs-CZ" altLang="cs-CZ" sz="3200" i="1" dirty="0">
                <a:sym typeface="Symbol" panose="05050102010706020507" pitchFamily="18" charset="2"/>
              </a:rPr>
              <a:t> </a:t>
            </a:r>
            <a:r>
              <a:rPr lang="cs-CZ" altLang="cs-CZ" sz="3200" i="1" dirty="0" err="1">
                <a:sym typeface="Symbol" panose="05050102010706020507" pitchFamily="18" charset="2"/>
              </a:rPr>
              <a:t>steal</a:t>
            </a:r>
            <a:r>
              <a:rPr lang="cs-CZ" altLang="cs-CZ" sz="3200" i="1" dirty="0">
                <a:sym typeface="Symbol" panose="05050102010706020507" pitchFamily="18" charset="2"/>
              </a:rPr>
              <a:t> </a:t>
            </a:r>
            <a:r>
              <a:rPr lang="cs-CZ" altLang="cs-CZ" sz="3200" i="1" dirty="0" err="1">
                <a:sym typeface="Symbol" panose="05050102010706020507" pitchFamily="18" charset="2"/>
              </a:rPr>
              <a:t>sy</a:t>
            </a:r>
            <a:r>
              <a:rPr lang="cs-CZ" altLang="cs-CZ" sz="3200" i="1" dirty="0">
                <a:sym typeface="Symbol" panose="05050102010706020507" pitchFamily="18" charset="2"/>
              </a:rPr>
              <a:t> </a:t>
            </a:r>
            <a:r>
              <a:rPr lang="cs-CZ" altLang="cs-CZ" sz="3200" dirty="0">
                <a:sym typeface="Symbol" panose="05050102010706020507" pitchFamily="18" charset="2"/>
              </a:rPr>
              <a:t>(laktát)</a:t>
            </a:r>
          </a:p>
          <a:p>
            <a:pPr eaLnBrk="1" hangingPunct="1"/>
            <a:r>
              <a:rPr lang="cs-CZ" altLang="cs-CZ" sz="3200" dirty="0" err="1">
                <a:sym typeface="Symbol" panose="05050102010706020507" pitchFamily="18" charset="2"/>
              </a:rPr>
              <a:t>bronchodilatace</a:t>
            </a:r>
            <a:r>
              <a:rPr lang="cs-CZ" altLang="cs-CZ" sz="3200" dirty="0">
                <a:sym typeface="Symbol" panose="05050102010706020507" pitchFamily="18" charset="2"/>
              </a:rPr>
              <a:t>, relaxace </a:t>
            </a:r>
            <a:r>
              <a:rPr lang="cs-CZ" altLang="cs-CZ" sz="3200" dirty="0" err="1">
                <a:sym typeface="Symbol" panose="05050102010706020507" pitchFamily="18" charset="2"/>
              </a:rPr>
              <a:t>koster.svalstva</a:t>
            </a:r>
            <a:r>
              <a:rPr lang="cs-CZ" altLang="cs-CZ" sz="3200" dirty="0">
                <a:sym typeface="Symbol" panose="05050102010706020507" pitchFamily="18" charset="2"/>
              </a:rPr>
              <a:t>, </a:t>
            </a:r>
            <a:r>
              <a:rPr lang="cs-CZ" altLang="cs-CZ" sz="3200" dirty="0" err="1">
                <a:sym typeface="Symbol" panose="05050102010706020507" pitchFamily="18" charset="2"/>
              </a:rPr>
              <a:t>dech.útlum</a:t>
            </a:r>
            <a:endParaRPr lang="cs-CZ" altLang="cs-CZ" sz="3200" dirty="0">
              <a:sym typeface="Symbol" panose="05050102010706020507" pitchFamily="18" charset="2"/>
            </a:endParaRPr>
          </a:p>
          <a:p>
            <a:pPr eaLnBrk="1" hangingPunct="1"/>
            <a:r>
              <a:rPr lang="cs-CZ" altLang="cs-CZ" sz="3200" dirty="0">
                <a:sym typeface="Symbol" panose="05050102010706020507" pitchFamily="18" charset="2"/>
              </a:rPr>
              <a:t>nesenzibilizuje </a:t>
            </a:r>
            <a:r>
              <a:rPr lang="cs-CZ" altLang="cs-CZ" sz="3200" dirty="0">
                <a:sym typeface="Monotype Sorts" pitchFamily="2" charset="2"/>
              </a:rPr>
              <a:t> ke katecholaminům, </a:t>
            </a:r>
            <a:r>
              <a:rPr lang="cs-CZ" altLang="cs-CZ" sz="3200" dirty="0" err="1">
                <a:sym typeface="Monotype Sorts" pitchFamily="2" charset="2"/>
              </a:rPr>
              <a:t>arytmogenní</a:t>
            </a:r>
            <a:r>
              <a:rPr lang="cs-CZ" altLang="cs-CZ" sz="3200" dirty="0">
                <a:sym typeface="Monotype Sorts" pitchFamily="2" charset="2"/>
              </a:rPr>
              <a:t> potenciál minimální</a:t>
            </a:r>
          </a:p>
          <a:p>
            <a:pPr eaLnBrk="1" hangingPunct="1"/>
            <a:r>
              <a:rPr lang="cs-CZ" altLang="cs-CZ" sz="3200" dirty="0">
                <a:sym typeface="Monotype Sorts" pitchFamily="2" charset="2"/>
              </a:rPr>
              <a:t>v neurochirurgii anestetikem </a:t>
            </a:r>
            <a:r>
              <a:rPr lang="cs-CZ" altLang="cs-CZ" sz="3200" dirty="0" smtClean="0">
                <a:sym typeface="Monotype Sorts" pitchFamily="2" charset="2"/>
              </a:rPr>
              <a:t>volby ???</a:t>
            </a:r>
            <a:endParaRPr lang="cs-CZ" altLang="cs-CZ" sz="3200" dirty="0">
              <a:sym typeface="Symbol" panose="05050102010706020507" pitchFamily="18" charset="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932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>
                <a:solidFill>
                  <a:srgbClr val="FF0000"/>
                </a:solidFill>
              </a:rPr>
              <a:t>Sevorane</a:t>
            </a:r>
            <a:r>
              <a:rPr lang="cs-CZ" altLang="cs-CZ" dirty="0" smtClean="0">
                <a:solidFill>
                  <a:srgbClr val="FF0000"/>
                </a:solidFill>
              </a:rPr>
              <a:t> – prakticky výhradní anestetikum</a:t>
            </a:r>
            <a:endParaRPr lang="cs-CZ" altLang="cs-CZ" sz="2500" dirty="0">
              <a:solidFill>
                <a:srgbClr val="FF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nedráždí dýchací cesty, příjemná ovocná vůně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možný inhalační úvod do 2 minut (5-7%)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na </a:t>
            </a:r>
            <a:r>
              <a:rPr lang="cs-CZ" altLang="cs-CZ" sz="2800" dirty="0" err="1"/>
              <a:t>kadiovaskulární</a:t>
            </a:r>
            <a:r>
              <a:rPr lang="cs-CZ" altLang="cs-CZ" sz="2800" dirty="0"/>
              <a:t> systém účinky podobné </a:t>
            </a:r>
            <a:r>
              <a:rPr lang="cs-CZ" altLang="cs-CZ" sz="2800" dirty="0" err="1"/>
              <a:t>izofluranu</a:t>
            </a:r>
            <a:endParaRPr lang="cs-CZ" altLang="cs-CZ" sz="28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nesenzibilizuje </a:t>
            </a:r>
            <a:r>
              <a:rPr lang="cs-CZ" altLang="cs-CZ" sz="2800" dirty="0">
                <a:sym typeface="Monotype Sorts" pitchFamily="2" charset="2"/>
              </a:rPr>
              <a:t> ke katecholaminům, spotřeba </a:t>
            </a:r>
            <a:r>
              <a:rPr lang="cs-CZ" altLang="cs-CZ" sz="2800" dirty="0" err="1">
                <a:sym typeface="Monotype Sorts" pitchFamily="2" charset="2"/>
              </a:rPr>
              <a:t>nedepolarizujících</a:t>
            </a:r>
            <a:r>
              <a:rPr lang="cs-CZ" altLang="cs-CZ" sz="2800" dirty="0">
                <a:sym typeface="Monotype Sorts" pitchFamily="2" charset="2"/>
              </a:rPr>
              <a:t> </a:t>
            </a:r>
            <a:r>
              <a:rPr lang="cs-CZ" altLang="cs-CZ" sz="2800" dirty="0" err="1">
                <a:sym typeface="Monotype Sorts" pitchFamily="2" charset="2"/>
              </a:rPr>
              <a:t>myorelaxans</a:t>
            </a:r>
            <a:r>
              <a:rPr lang="cs-CZ" altLang="cs-CZ" sz="2800" dirty="0">
                <a:sym typeface="Monotype Sorts" pitchFamily="2" charset="2"/>
              </a:rPr>
              <a:t> </a:t>
            </a:r>
            <a:r>
              <a:rPr lang="cs-CZ" altLang="cs-CZ" sz="2800" dirty="0">
                <a:sym typeface="Symbol" panose="05050102010706020507" pitchFamily="18" charset="2"/>
              </a:rPr>
              <a:t> na ½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>
                <a:sym typeface="Symbol" panose="05050102010706020507" pitchFamily="18" charset="2"/>
              </a:rPr>
              <a:t> středního arteriálního TK, systémovou rezistenci, do 1.5 MAC nezvyšuje TF, nezvyšuje aktivitu sympatiku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>
                <a:sym typeface="Symbol" panose="05050102010706020507" pitchFamily="18" charset="2"/>
              </a:rPr>
              <a:t>není </a:t>
            </a:r>
            <a:r>
              <a:rPr lang="cs-CZ" altLang="cs-CZ" sz="2800" dirty="0" err="1">
                <a:sym typeface="Symbol" panose="05050102010706020507" pitchFamily="18" charset="2"/>
              </a:rPr>
              <a:t>proarytmogenní,tolerován</a:t>
            </a:r>
            <a:r>
              <a:rPr lang="cs-CZ" altLang="cs-CZ" sz="2800" dirty="0">
                <a:sym typeface="Symbol" panose="05050102010706020507" pitchFamily="18" charset="2"/>
              </a:rPr>
              <a:t> </a:t>
            </a:r>
            <a:r>
              <a:rPr lang="cs-CZ" altLang="cs-CZ" sz="2800" dirty="0" err="1">
                <a:sym typeface="Symbol" panose="05050102010706020507" pitchFamily="18" charset="2"/>
              </a:rPr>
              <a:t>asthmatiky</a:t>
            </a:r>
            <a:endParaRPr lang="cs-CZ" altLang="cs-CZ" sz="28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>
                <a:sym typeface="Symbol" panose="05050102010706020507" pitchFamily="18" charset="2"/>
              </a:rPr>
              <a:t>libovolný typ anesteziologického okruhu, běžný odpařovač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82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FF0000"/>
                </a:solidFill>
              </a:rPr>
              <a:t>Úvod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200" dirty="0" smtClean="0"/>
              <a:t>Cíle</a:t>
            </a:r>
          </a:p>
          <a:p>
            <a:pPr lvl="1"/>
            <a:r>
              <a:rPr lang="cs-CZ" altLang="cs-CZ" sz="2900" dirty="0" smtClean="0"/>
              <a:t>umožnění tolerance chirurgických výkonů</a:t>
            </a:r>
          </a:p>
          <a:p>
            <a:pPr eaLnBrk="1" hangingPunct="1"/>
            <a:r>
              <a:rPr lang="cs-CZ" altLang="cs-CZ" sz="3200" dirty="0" smtClean="0"/>
              <a:t>Prostředky</a:t>
            </a:r>
          </a:p>
          <a:p>
            <a:pPr lvl="1"/>
            <a:r>
              <a:rPr lang="cs-CZ" altLang="cs-CZ" sz="2900" dirty="0" smtClean="0"/>
              <a:t>farmaka</a:t>
            </a:r>
          </a:p>
          <a:p>
            <a:pPr eaLnBrk="1" hangingPunct="1"/>
            <a:r>
              <a:rPr lang="cs-CZ" altLang="cs-CZ" sz="3200" dirty="0" smtClean="0"/>
              <a:t>Metoda</a:t>
            </a:r>
          </a:p>
          <a:p>
            <a:pPr lvl="1"/>
            <a:r>
              <a:rPr lang="cs-CZ" altLang="cs-CZ" sz="2900" dirty="0" err="1" smtClean="0"/>
              <a:t>farmakoanestezie</a:t>
            </a:r>
            <a:endParaRPr lang="cs-CZ" altLang="cs-CZ" sz="2900" dirty="0" smtClean="0"/>
          </a:p>
          <a:p>
            <a:pPr eaLnBrk="1" hangingPunct="1"/>
            <a:r>
              <a:rPr lang="cs-CZ" altLang="cs-CZ" sz="3200" dirty="0" err="1" smtClean="0"/>
              <a:t>Elektroanestezie</a:t>
            </a:r>
            <a:r>
              <a:rPr lang="cs-CZ" altLang="cs-CZ" sz="3200" dirty="0" smtClean="0"/>
              <a:t>, hypnóza</a:t>
            </a:r>
          </a:p>
          <a:p>
            <a:pPr lvl="1"/>
            <a:r>
              <a:rPr lang="cs-CZ" altLang="cs-CZ" sz="2900" dirty="0" smtClean="0"/>
              <a:t>klinicky nepoužívána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45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>
                <a:solidFill>
                  <a:srgbClr val="FF0000"/>
                </a:solidFill>
              </a:rPr>
              <a:t>Desflurane</a:t>
            </a:r>
            <a:endParaRPr lang="cs-CZ" altLang="cs-CZ" dirty="0" smtClean="0">
              <a:solidFill>
                <a:srgbClr val="FF000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3043"/>
            <a:ext cx="10515600" cy="506470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éterická vůně s pronikavým zápachem, dráždí DC, nízký bod varu, nejnižší rozpustnost ve vodě (větší než N</a:t>
            </a:r>
            <a:r>
              <a:rPr lang="cs-CZ" altLang="cs-CZ" sz="2400" baseline="-25000" dirty="0"/>
              <a:t>2</a:t>
            </a:r>
            <a:r>
              <a:rPr lang="cs-CZ" altLang="cs-CZ" sz="2400" dirty="0"/>
              <a:t>0), vyžaduje </a:t>
            </a:r>
            <a:r>
              <a:rPr lang="cs-CZ" altLang="cs-CZ" sz="2400" dirty="0" err="1"/>
              <a:t>spec.odpařovač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20% potence </a:t>
            </a:r>
            <a:r>
              <a:rPr lang="cs-CZ" altLang="cs-CZ" sz="2400" dirty="0" err="1"/>
              <a:t>izofluranu</a:t>
            </a:r>
            <a:r>
              <a:rPr lang="cs-CZ" altLang="cs-CZ" sz="2400" dirty="0"/>
              <a:t>, je řiditelnější, s možností použití </a:t>
            </a:r>
            <a:r>
              <a:rPr lang="cs-CZ" altLang="cs-CZ" sz="2400" dirty="0" err="1"/>
              <a:t>low-flow</a:t>
            </a:r>
            <a:r>
              <a:rPr lang="cs-CZ" altLang="cs-CZ" sz="2400" dirty="0"/>
              <a:t> od začátku operace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sycení do 5 </a:t>
            </a:r>
            <a:r>
              <a:rPr lang="cs-CZ" altLang="cs-CZ" sz="2400" dirty="0" err="1"/>
              <a:t>obj</a:t>
            </a:r>
            <a:r>
              <a:rPr lang="cs-CZ" altLang="cs-CZ" sz="2400" dirty="0"/>
              <a:t>.% při </a:t>
            </a:r>
            <a:r>
              <a:rPr lang="cs-CZ" altLang="cs-CZ" sz="2400" dirty="0" err="1"/>
              <a:t>low-flow</a:t>
            </a:r>
            <a:r>
              <a:rPr lang="cs-CZ" altLang="cs-CZ" sz="2400" dirty="0"/>
              <a:t> O</a:t>
            </a:r>
            <a:r>
              <a:rPr lang="cs-CZ" altLang="cs-CZ" sz="2400" baseline="-25000" dirty="0"/>
              <a:t>2</a:t>
            </a:r>
            <a:r>
              <a:rPr lang="cs-CZ" altLang="cs-CZ" sz="2400" dirty="0"/>
              <a:t>, rychlé změny koncentrace aktivují sympatikus </a:t>
            </a:r>
            <a:r>
              <a:rPr lang="cs-CZ" altLang="cs-CZ" sz="2400" b="1" dirty="0">
                <a:sym typeface="Symbol" panose="05050102010706020507" pitchFamily="18" charset="2"/>
              </a:rPr>
              <a:t>TK, TF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sym typeface="Symbol" panose="05050102010706020507" pitchFamily="18" charset="2"/>
              </a:rPr>
              <a:t>dostatečná </a:t>
            </a:r>
            <a:r>
              <a:rPr lang="cs-CZ" altLang="cs-CZ" sz="2400" dirty="0" err="1">
                <a:sym typeface="Symbol" panose="05050102010706020507" pitchFamily="18" charset="2"/>
              </a:rPr>
              <a:t>hloubká</a:t>
            </a:r>
            <a:r>
              <a:rPr lang="cs-CZ" altLang="cs-CZ" sz="2400" dirty="0">
                <a:sym typeface="Symbol" panose="05050102010706020507" pitchFamily="18" charset="2"/>
              </a:rPr>
              <a:t> anestezie při 5% ve vydechované frakci, dle </a:t>
            </a:r>
            <a:r>
              <a:rPr lang="cs-CZ" altLang="cs-CZ" sz="2400" dirty="0" err="1">
                <a:sym typeface="Symbol" panose="05050102010706020507" pitchFamily="18" charset="2"/>
              </a:rPr>
              <a:t>flow</a:t>
            </a:r>
            <a:r>
              <a:rPr lang="cs-CZ" altLang="cs-CZ" sz="2400" dirty="0">
                <a:sym typeface="Symbol" panose="05050102010706020507" pitchFamily="18" charset="2"/>
              </a:rPr>
              <a:t> za 20-60 minut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sym typeface="Symbol" panose="05050102010706020507" pitchFamily="18" charset="2"/>
              </a:rPr>
              <a:t>mozkovou </a:t>
            </a:r>
            <a:r>
              <a:rPr lang="cs-CZ" altLang="cs-CZ" sz="2400" dirty="0" err="1">
                <a:sym typeface="Symbol" panose="05050102010706020507" pitchFamily="18" charset="2"/>
              </a:rPr>
              <a:t>perfůzi</a:t>
            </a:r>
            <a:r>
              <a:rPr lang="cs-CZ" altLang="cs-CZ" sz="2400" dirty="0">
                <a:sym typeface="Symbol" panose="05050102010706020507" pitchFamily="18" charset="2"/>
              </a:rPr>
              <a:t>, mozková vazodilatace, ICP,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b="1" dirty="0"/>
              <a:t>     </a:t>
            </a:r>
            <a:r>
              <a:rPr lang="cs-CZ" altLang="cs-CZ" sz="2400" dirty="0"/>
              <a:t>nepůsobí výraznou </a:t>
            </a:r>
            <a:r>
              <a:rPr lang="cs-CZ" altLang="cs-CZ" sz="2400" dirty="0">
                <a:sym typeface="Monotype Sorts" pitchFamily="2" charset="2"/>
              </a:rPr>
              <a:t>depresi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err="1">
                <a:sym typeface="Monotype Sorts" pitchFamily="2" charset="2"/>
              </a:rPr>
              <a:t>kontraindikace:WPWsy</a:t>
            </a:r>
            <a:r>
              <a:rPr lang="cs-CZ" altLang="cs-CZ" sz="2400" dirty="0">
                <a:sym typeface="Monotype Sorts" pitchFamily="2" charset="2"/>
              </a:rPr>
              <a:t>, ICHS, </a:t>
            </a:r>
            <a:r>
              <a:rPr lang="cs-CZ" altLang="cs-CZ" sz="2400" dirty="0" err="1">
                <a:sym typeface="Monotype Sorts" pitchFamily="2" charset="2"/>
              </a:rPr>
              <a:t>dekomp.hypertenze</a:t>
            </a:r>
            <a:endParaRPr lang="cs-CZ" altLang="cs-CZ" sz="2400" dirty="0">
              <a:sym typeface="Monotype Sorts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sym typeface="Monotype Sorts" pitchFamily="2" charset="2"/>
              </a:rPr>
              <a:t>vhodný pro dlouhé (krátké ambulantní) </a:t>
            </a:r>
            <a:r>
              <a:rPr lang="cs-CZ" altLang="cs-CZ" sz="2400" dirty="0" smtClean="0">
                <a:sym typeface="Monotype Sorts" pitchFamily="2" charset="2"/>
              </a:rPr>
              <a:t>výkony</a:t>
            </a:r>
            <a:endParaRPr lang="cs-CZ" altLang="cs-CZ" sz="2400" dirty="0">
              <a:sym typeface="Monotype Sorts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079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FF0000"/>
                </a:solidFill>
              </a:rPr>
              <a:t>Intravenózní anestetika - dělení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800" b="1" dirty="0" smtClean="0"/>
              <a:t>Barbiturátová</a:t>
            </a:r>
          </a:p>
          <a:p>
            <a:pPr lvl="1"/>
            <a:r>
              <a:rPr lang="cs-CZ" altLang="cs-CZ" sz="2500" dirty="0" err="1" smtClean="0"/>
              <a:t>thiopental</a:t>
            </a:r>
            <a:r>
              <a:rPr lang="cs-CZ" altLang="cs-CZ" sz="2500" dirty="0" smtClean="0"/>
              <a:t>, </a:t>
            </a:r>
            <a:r>
              <a:rPr lang="cs-CZ" altLang="cs-CZ" sz="2500" dirty="0" err="1" smtClean="0"/>
              <a:t>metohexital</a:t>
            </a:r>
            <a:r>
              <a:rPr lang="cs-CZ" altLang="cs-CZ" sz="2500" dirty="0" smtClean="0"/>
              <a:t>, pentobarbital</a:t>
            </a:r>
          </a:p>
          <a:p>
            <a:pPr eaLnBrk="1" hangingPunct="1"/>
            <a:r>
              <a:rPr lang="cs-CZ" altLang="cs-CZ" sz="2800" b="1" dirty="0" smtClean="0"/>
              <a:t>Nebarbiturátová</a:t>
            </a:r>
          </a:p>
          <a:p>
            <a:pPr lvl="1"/>
            <a:r>
              <a:rPr lang="cs-CZ" altLang="cs-CZ" sz="2500" dirty="0" err="1" smtClean="0"/>
              <a:t>ketamin</a:t>
            </a:r>
            <a:r>
              <a:rPr lang="cs-CZ" altLang="cs-CZ" sz="2500" dirty="0" smtClean="0"/>
              <a:t>, </a:t>
            </a:r>
            <a:r>
              <a:rPr lang="cs-CZ" altLang="cs-CZ" sz="2500" dirty="0" err="1" smtClean="0"/>
              <a:t>dexketamin</a:t>
            </a:r>
            <a:r>
              <a:rPr lang="cs-CZ" altLang="cs-CZ" sz="2500" dirty="0" smtClean="0"/>
              <a:t>, </a:t>
            </a:r>
            <a:r>
              <a:rPr lang="cs-CZ" altLang="cs-CZ" sz="2500" dirty="0" err="1" smtClean="0"/>
              <a:t>etomidát</a:t>
            </a:r>
            <a:r>
              <a:rPr lang="cs-CZ" altLang="cs-CZ" sz="2500" dirty="0" smtClean="0"/>
              <a:t>, </a:t>
            </a:r>
            <a:r>
              <a:rPr lang="cs-CZ" altLang="cs-CZ" sz="2500" dirty="0" err="1" smtClean="0"/>
              <a:t>propofol</a:t>
            </a:r>
            <a:r>
              <a:rPr lang="cs-CZ" altLang="cs-CZ" sz="2500" dirty="0" smtClean="0"/>
              <a:t>, </a:t>
            </a:r>
            <a:r>
              <a:rPr lang="cs-CZ" altLang="cs-CZ" sz="2500" dirty="0" err="1" smtClean="0"/>
              <a:t>propanidid</a:t>
            </a:r>
            <a:r>
              <a:rPr lang="cs-CZ" altLang="cs-CZ" sz="2500" dirty="0" smtClean="0"/>
              <a:t>, </a:t>
            </a:r>
            <a:r>
              <a:rPr lang="cs-CZ" altLang="cs-CZ" sz="2500" dirty="0" err="1" smtClean="0"/>
              <a:t>pregnanolon</a:t>
            </a:r>
            <a:r>
              <a:rPr lang="cs-CZ" altLang="cs-CZ" sz="2500" dirty="0" smtClean="0"/>
              <a:t> (</a:t>
            </a:r>
            <a:r>
              <a:rPr lang="cs-CZ" altLang="cs-CZ" sz="2500" dirty="0" err="1" smtClean="0"/>
              <a:t>eltanolon</a:t>
            </a:r>
            <a:r>
              <a:rPr lang="cs-CZ" altLang="cs-CZ" sz="2500" dirty="0" smtClean="0"/>
              <a:t>)</a:t>
            </a:r>
          </a:p>
          <a:p>
            <a:pPr eaLnBrk="1" hangingPunct="1"/>
            <a:r>
              <a:rPr lang="cs-CZ" altLang="cs-CZ" sz="2800" i="1" dirty="0" smtClean="0"/>
              <a:t>Benzodiazepinová hypnotika - midazolam, </a:t>
            </a:r>
            <a:r>
              <a:rPr lang="cs-CZ" altLang="cs-CZ" sz="2800" i="1" dirty="0" err="1" smtClean="0"/>
              <a:t>flunitrazepam</a:t>
            </a:r>
            <a:r>
              <a:rPr lang="cs-CZ" altLang="cs-CZ" sz="2800" i="1" dirty="0" smtClean="0"/>
              <a:t>, diazepam, lorazepam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846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FF0000"/>
                </a:solidFill>
              </a:rPr>
              <a:t>Intravenózní anestetika - </a:t>
            </a:r>
            <a:r>
              <a:rPr lang="cs-CZ" altLang="cs-CZ" dirty="0" err="1" smtClean="0">
                <a:solidFill>
                  <a:srgbClr val="FF0000"/>
                </a:solidFill>
              </a:rPr>
              <a:t>Thiopental</a:t>
            </a:r>
            <a:endParaRPr lang="cs-CZ" altLang="cs-CZ" dirty="0" smtClean="0">
              <a:solidFill>
                <a:srgbClr val="FF00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600" dirty="0" smtClean="0"/>
              <a:t>Celosvětově nejužívanější - ????</a:t>
            </a:r>
          </a:p>
          <a:p>
            <a:pPr eaLnBrk="1" hangingPunct="1"/>
            <a:r>
              <a:rPr lang="cs-CZ" altLang="cs-CZ" sz="3600" dirty="0" smtClean="0"/>
              <a:t>Vzniká </a:t>
            </a:r>
            <a:r>
              <a:rPr lang="cs-CZ" altLang="cs-CZ" sz="3600" dirty="0" err="1" smtClean="0"/>
              <a:t>sulfurací</a:t>
            </a:r>
            <a:r>
              <a:rPr lang="cs-CZ" altLang="cs-CZ" sz="3600" dirty="0" smtClean="0"/>
              <a:t> pentobarbitalu</a:t>
            </a:r>
          </a:p>
          <a:p>
            <a:pPr eaLnBrk="1" hangingPunct="1"/>
            <a:r>
              <a:rPr lang="cs-CZ" altLang="cs-CZ" sz="3600" dirty="0" smtClean="0"/>
              <a:t>Žlutý prášek hořké chuti,  sirnatého zápachu</a:t>
            </a:r>
          </a:p>
          <a:p>
            <a:pPr eaLnBrk="1" hangingPunct="1"/>
            <a:r>
              <a:rPr lang="cs-CZ" altLang="cs-CZ" sz="3600" dirty="0" smtClean="0"/>
              <a:t>Podává se jako 2,5% roztok, pH 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491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>
                <a:solidFill>
                  <a:srgbClr val="FF0000"/>
                </a:solidFill>
              </a:rPr>
              <a:t>Thiopental</a:t>
            </a:r>
            <a:r>
              <a:rPr lang="cs-CZ" altLang="cs-CZ" dirty="0" smtClean="0">
                <a:solidFill>
                  <a:srgbClr val="FF0000"/>
                </a:solidFill>
              </a:rPr>
              <a:t> - účinky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22400"/>
            <a:ext cx="10515600" cy="5273964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200" dirty="0" smtClean="0"/>
              <a:t>CNS</a:t>
            </a:r>
          </a:p>
          <a:p>
            <a:pPr lvl="1"/>
            <a:r>
              <a:rPr lang="cs-CZ" altLang="cs-CZ" sz="2100" dirty="0" smtClean="0"/>
              <a:t>útlum </a:t>
            </a:r>
            <a:r>
              <a:rPr lang="cs-CZ" altLang="cs-CZ" sz="2100" dirty="0" err="1"/>
              <a:t>formatio</a:t>
            </a:r>
            <a:r>
              <a:rPr lang="cs-CZ" altLang="cs-CZ" sz="2100" dirty="0"/>
              <a:t> </a:t>
            </a:r>
            <a:r>
              <a:rPr lang="cs-CZ" altLang="cs-CZ" sz="2100" dirty="0" err="1"/>
              <a:t>reticularis</a:t>
            </a:r>
            <a:r>
              <a:rPr lang="cs-CZ" altLang="cs-CZ" sz="2100" dirty="0"/>
              <a:t> v </a:t>
            </a:r>
            <a:r>
              <a:rPr lang="cs-CZ" altLang="cs-CZ" sz="2100" dirty="0" smtClean="0"/>
              <a:t>kmeni</a:t>
            </a:r>
          </a:p>
          <a:p>
            <a:pPr lvl="1"/>
            <a:r>
              <a:rPr lang="cs-CZ" altLang="cs-CZ" sz="2100" dirty="0" smtClean="0"/>
              <a:t>spánek </a:t>
            </a:r>
            <a:r>
              <a:rPr lang="cs-CZ" altLang="cs-CZ" sz="2100" dirty="0"/>
              <a:t>do 10-20 s</a:t>
            </a:r>
          </a:p>
          <a:p>
            <a:pPr eaLnBrk="1" hangingPunct="1"/>
            <a:r>
              <a:rPr lang="cs-CZ" altLang="cs-CZ" sz="3200" dirty="0"/>
              <a:t>Známky </a:t>
            </a:r>
            <a:r>
              <a:rPr lang="cs-CZ" altLang="cs-CZ" sz="3200" dirty="0" smtClean="0"/>
              <a:t>anestezie</a:t>
            </a:r>
          </a:p>
          <a:p>
            <a:pPr lvl="1"/>
            <a:r>
              <a:rPr lang="cs-CZ" altLang="cs-CZ" sz="2100" dirty="0" smtClean="0"/>
              <a:t>mióza</a:t>
            </a:r>
            <a:r>
              <a:rPr lang="cs-CZ" altLang="cs-CZ" sz="2100" dirty="0"/>
              <a:t>, střední postavení </a:t>
            </a:r>
            <a:r>
              <a:rPr lang="cs-CZ" altLang="cs-CZ" sz="2100" dirty="0" smtClean="0"/>
              <a:t>bulbů</a:t>
            </a:r>
          </a:p>
          <a:p>
            <a:pPr lvl="1"/>
            <a:r>
              <a:rPr lang="cs-CZ" altLang="cs-CZ" sz="2100" dirty="0" smtClean="0"/>
              <a:t>vymizení </a:t>
            </a:r>
            <a:r>
              <a:rPr lang="cs-CZ" altLang="cs-CZ" sz="2100" dirty="0"/>
              <a:t>reflexů – korneální, víčkový</a:t>
            </a:r>
          </a:p>
          <a:p>
            <a:pPr eaLnBrk="1" hangingPunct="1"/>
            <a:r>
              <a:rPr lang="cs-CZ" altLang="cs-CZ" sz="3200" dirty="0"/>
              <a:t>Analgezie - </a:t>
            </a:r>
            <a:r>
              <a:rPr lang="cs-CZ" altLang="cs-CZ" sz="2400" dirty="0"/>
              <a:t>prakticky není</a:t>
            </a:r>
            <a:r>
              <a:rPr lang="cs-CZ" altLang="cs-CZ" sz="3200" dirty="0"/>
              <a:t> </a:t>
            </a:r>
          </a:p>
          <a:p>
            <a:pPr eaLnBrk="1" hangingPunct="1"/>
            <a:r>
              <a:rPr lang="cs-CZ" altLang="cs-CZ" sz="3200" dirty="0" smtClean="0"/>
              <a:t>KVS</a:t>
            </a:r>
          </a:p>
          <a:p>
            <a:pPr lvl="1"/>
            <a:r>
              <a:rPr lang="cs-CZ" altLang="cs-CZ" sz="2100" dirty="0" smtClean="0">
                <a:sym typeface="Symbol" panose="05050102010706020507" pitchFamily="18" charset="2"/>
              </a:rPr>
              <a:t></a:t>
            </a:r>
            <a:r>
              <a:rPr lang="cs-CZ" altLang="cs-CZ" sz="2100" dirty="0" smtClean="0"/>
              <a:t> </a:t>
            </a:r>
            <a:r>
              <a:rPr lang="cs-CZ" altLang="cs-CZ" sz="2100" dirty="0"/>
              <a:t>TK, </a:t>
            </a:r>
            <a:r>
              <a:rPr lang="cs-CZ" altLang="cs-CZ" sz="2100" dirty="0">
                <a:sym typeface="Symbol" panose="05050102010706020507" pitchFamily="18" charset="2"/>
              </a:rPr>
              <a:t></a:t>
            </a:r>
            <a:r>
              <a:rPr lang="cs-CZ" altLang="cs-CZ" sz="2100" dirty="0"/>
              <a:t> </a:t>
            </a:r>
            <a:r>
              <a:rPr lang="cs-CZ" altLang="cs-CZ" sz="2100" dirty="0" smtClean="0"/>
              <a:t>TF</a:t>
            </a:r>
          </a:p>
          <a:p>
            <a:pPr lvl="1"/>
            <a:r>
              <a:rPr lang="cs-CZ" altLang="cs-CZ" sz="2100" dirty="0" smtClean="0"/>
              <a:t>periferní </a:t>
            </a:r>
            <a:r>
              <a:rPr lang="cs-CZ" altLang="cs-CZ" sz="2100" dirty="0"/>
              <a:t>cévní odpor se nemění, rozšíření kapacitních cév    	      	</a:t>
            </a:r>
            <a:endParaRPr lang="cs-CZ" altLang="cs-CZ" sz="2100" dirty="0" smtClean="0"/>
          </a:p>
          <a:p>
            <a:pPr lvl="1"/>
            <a:r>
              <a:rPr lang="cs-CZ" altLang="cs-CZ" sz="2100" dirty="0" smtClean="0"/>
              <a:t>negativně </a:t>
            </a:r>
            <a:r>
              <a:rPr lang="cs-CZ" altLang="cs-CZ" sz="2100" dirty="0" err="1"/>
              <a:t>inotropní</a:t>
            </a:r>
            <a:r>
              <a:rPr lang="cs-CZ" altLang="cs-CZ" sz="2100" dirty="0"/>
              <a:t> efekt na myokard, </a:t>
            </a:r>
            <a:r>
              <a:rPr lang="cs-CZ" altLang="cs-CZ" sz="2100" dirty="0">
                <a:sym typeface="Symbol" panose="05050102010706020507" pitchFamily="18" charset="2"/>
              </a:rPr>
              <a:t></a:t>
            </a:r>
            <a:r>
              <a:rPr lang="cs-CZ" altLang="cs-CZ" sz="2100" dirty="0"/>
              <a:t> </a:t>
            </a:r>
            <a:r>
              <a:rPr lang="cs-CZ" altLang="cs-CZ" sz="2100" dirty="0" smtClean="0"/>
              <a:t>CO</a:t>
            </a:r>
          </a:p>
          <a:p>
            <a:pPr lvl="1"/>
            <a:r>
              <a:rPr lang="cs-CZ" altLang="cs-CZ" sz="2100" dirty="0" smtClean="0">
                <a:sym typeface="Symbol" panose="05050102010706020507" pitchFamily="18" charset="2"/>
              </a:rPr>
              <a:t></a:t>
            </a:r>
            <a:r>
              <a:rPr lang="cs-CZ" altLang="cs-CZ" sz="2100" dirty="0" smtClean="0"/>
              <a:t> </a:t>
            </a:r>
            <a:r>
              <a:rPr lang="cs-CZ" altLang="cs-CZ" sz="2100" dirty="0"/>
              <a:t>spotřeba O</a:t>
            </a:r>
            <a:r>
              <a:rPr lang="cs-CZ" altLang="cs-CZ" sz="2100" baseline="-25000" dirty="0"/>
              <a:t>2</a:t>
            </a:r>
            <a:r>
              <a:rPr lang="cs-CZ" altLang="cs-CZ" sz="2100" dirty="0"/>
              <a:t> v myokardu až o 50</a:t>
            </a:r>
            <a:r>
              <a:rPr lang="cs-CZ" altLang="cs-CZ" sz="2100" dirty="0" smtClean="0"/>
              <a:t>%</a:t>
            </a:r>
          </a:p>
          <a:p>
            <a:pPr lvl="1"/>
            <a:r>
              <a:rPr lang="cs-CZ" altLang="cs-CZ" sz="2100" dirty="0" smtClean="0"/>
              <a:t>arytmie </a:t>
            </a:r>
            <a:r>
              <a:rPr lang="cs-CZ" altLang="cs-CZ" sz="2100" dirty="0"/>
              <a:t>- KES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33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>
                <a:solidFill>
                  <a:srgbClr val="FF0000"/>
                </a:solidFill>
              </a:rPr>
              <a:t>Thiopental</a:t>
            </a:r>
            <a:r>
              <a:rPr lang="cs-CZ" altLang="cs-CZ" dirty="0" smtClean="0">
                <a:solidFill>
                  <a:srgbClr val="FF0000"/>
                </a:solidFill>
              </a:rPr>
              <a:t> - účinky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cs-CZ" altLang="cs-CZ" sz="3600" dirty="0" smtClean="0"/>
              <a:t>Dýchání</a:t>
            </a:r>
          </a:p>
          <a:p>
            <a:pPr lvl="1"/>
            <a:r>
              <a:rPr lang="cs-CZ" altLang="cs-CZ" sz="2400" dirty="0" smtClean="0"/>
              <a:t>tlumí </a:t>
            </a:r>
            <a:r>
              <a:rPr lang="cs-CZ" altLang="cs-CZ" sz="2400" dirty="0"/>
              <a:t>dechové centrum v závislosti na </a:t>
            </a:r>
            <a:r>
              <a:rPr lang="cs-CZ" altLang="cs-CZ" sz="2400" dirty="0" smtClean="0"/>
              <a:t>dávce</a:t>
            </a:r>
          </a:p>
          <a:p>
            <a:pPr lvl="1"/>
            <a:r>
              <a:rPr lang="cs-CZ" altLang="cs-CZ" sz="2400" dirty="0" smtClean="0"/>
              <a:t>snížená </a:t>
            </a:r>
            <a:r>
              <a:rPr lang="cs-CZ" altLang="cs-CZ" sz="2400" dirty="0"/>
              <a:t>až vymizelá reakce na </a:t>
            </a:r>
            <a:r>
              <a:rPr lang="cs-CZ" altLang="cs-CZ" sz="2400" dirty="0" err="1"/>
              <a:t>hyperkapnii</a:t>
            </a:r>
            <a:r>
              <a:rPr lang="cs-CZ" altLang="cs-CZ" sz="2400" dirty="0"/>
              <a:t> a </a:t>
            </a:r>
            <a:r>
              <a:rPr lang="cs-CZ" altLang="cs-CZ" sz="2400" dirty="0" smtClean="0"/>
              <a:t>hypoxii</a:t>
            </a:r>
          </a:p>
          <a:p>
            <a:pPr lvl="1"/>
            <a:r>
              <a:rPr lang="cs-CZ" altLang="cs-CZ" sz="2400" dirty="0" smtClean="0"/>
              <a:t>vzestup </a:t>
            </a:r>
            <a:r>
              <a:rPr lang="cs-CZ" altLang="cs-CZ" sz="2400" dirty="0"/>
              <a:t>dechového objemu na 2-3 vdechy, poté </a:t>
            </a:r>
            <a:r>
              <a:rPr lang="cs-CZ" altLang="cs-CZ" sz="2400" dirty="0" smtClean="0"/>
              <a:t>apnoe</a:t>
            </a:r>
          </a:p>
          <a:p>
            <a:pPr lvl="1"/>
            <a:r>
              <a:rPr lang="cs-CZ" altLang="cs-CZ" sz="2400" dirty="0" smtClean="0"/>
              <a:t>kašel</a:t>
            </a:r>
            <a:r>
              <a:rPr lang="cs-CZ" altLang="cs-CZ" sz="2400" dirty="0"/>
              <a:t>, laryngospasmus, bronchospasmus</a:t>
            </a:r>
          </a:p>
          <a:p>
            <a:pPr eaLnBrk="1" hangingPunct="1"/>
            <a:r>
              <a:rPr lang="cs-CZ" altLang="cs-CZ" sz="3600" dirty="0" smtClean="0"/>
              <a:t>Ledviny</a:t>
            </a:r>
          </a:p>
          <a:p>
            <a:pPr lvl="1"/>
            <a:r>
              <a:rPr lang="cs-CZ" altLang="cs-CZ" sz="2400" dirty="0" smtClean="0">
                <a:sym typeface="Symbol" panose="05050102010706020507" pitchFamily="18" charset="2"/>
              </a:rPr>
              <a:t> prokrvení</a:t>
            </a:r>
          </a:p>
          <a:p>
            <a:pPr lvl="1"/>
            <a:r>
              <a:rPr lang="cs-CZ" altLang="cs-CZ" sz="2400" dirty="0" smtClean="0"/>
              <a:t>omezená </a:t>
            </a:r>
            <a:r>
              <a:rPr lang="cs-CZ" altLang="cs-CZ" sz="2400" dirty="0"/>
              <a:t>činnost</a:t>
            </a:r>
          </a:p>
          <a:p>
            <a:pPr eaLnBrk="1" hangingPunct="1"/>
            <a:r>
              <a:rPr lang="cs-CZ" altLang="cs-CZ" sz="3600" dirty="0" smtClean="0"/>
              <a:t>Játra</a:t>
            </a:r>
          </a:p>
          <a:p>
            <a:pPr lvl="1"/>
            <a:r>
              <a:rPr lang="cs-CZ" altLang="cs-CZ" sz="2400" dirty="0" smtClean="0"/>
              <a:t>indukce </a:t>
            </a:r>
            <a:r>
              <a:rPr lang="cs-CZ" altLang="cs-CZ" sz="2400" dirty="0" err="1"/>
              <a:t>mikrosomálních</a:t>
            </a:r>
            <a:r>
              <a:rPr lang="cs-CZ" altLang="cs-CZ" sz="2400" dirty="0"/>
              <a:t> enzymů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205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FF0000"/>
                </a:solidFill>
              </a:rPr>
              <a:t>Intravenózní anestetika – </a:t>
            </a:r>
            <a:r>
              <a:rPr lang="cs-CZ" altLang="cs-CZ" dirty="0" err="1" smtClean="0">
                <a:solidFill>
                  <a:srgbClr val="FF0000"/>
                </a:solidFill>
              </a:rPr>
              <a:t>Metohexital</a:t>
            </a:r>
            <a:r>
              <a:rPr lang="cs-CZ" altLang="cs-CZ" dirty="0" smtClean="0">
                <a:solidFill>
                  <a:srgbClr val="FF0000"/>
                </a:solidFill>
              </a:rPr>
              <a:t> (</a:t>
            </a:r>
            <a:r>
              <a:rPr lang="cs-CZ" altLang="cs-CZ" dirty="0" err="1" smtClean="0">
                <a:solidFill>
                  <a:srgbClr val="FF0000"/>
                </a:solidFill>
              </a:rPr>
              <a:t>Brietal</a:t>
            </a:r>
            <a:r>
              <a:rPr lang="cs-CZ" altLang="cs-CZ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200" dirty="0" err="1" smtClean="0"/>
              <a:t>Metylovaný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oxybarbiturát</a:t>
            </a:r>
            <a:endParaRPr lang="cs-CZ" altLang="cs-CZ" sz="3200" dirty="0" smtClean="0"/>
          </a:p>
          <a:p>
            <a:pPr eaLnBrk="1" hangingPunct="1"/>
            <a:r>
              <a:rPr lang="cs-CZ" altLang="cs-CZ" sz="3200" dirty="0" smtClean="0"/>
              <a:t>1% roztok ke klinickému užití</a:t>
            </a:r>
          </a:p>
          <a:p>
            <a:pPr eaLnBrk="1" hangingPunct="1"/>
            <a:r>
              <a:rPr lang="cs-CZ" altLang="cs-CZ" sz="3200" dirty="0" smtClean="0"/>
              <a:t>pH 11</a:t>
            </a:r>
          </a:p>
          <a:p>
            <a:pPr eaLnBrk="1" hangingPunct="1"/>
            <a:r>
              <a:rPr lang="cs-CZ" altLang="cs-CZ" sz="3200" dirty="0" smtClean="0"/>
              <a:t>Nejrychlejší indukce anestezie</a:t>
            </a:r>
          </a:p>
          <a:p>
            <a:pPr eaLnBrk="1" hangingPunct="1"/>
            <a:r>
              <a:rPr lang="cs-CZ" altLang="cs-CZ" sz="3200" dirty="0" smtClean="0"/>
              <a:t>Degradace výhradně v játrech</a:t>
            </a:r>
          </a:p>
          <a:p>
            <a:pPr eaLnBrk="1" hangingPunct="1"/>
            <a:r>
              <a:rPr lang="cs-CZ" altLang="cs-CZ" sz="3200" dirty="0" smtClean="0"/>
              <a:t>Kratší účinek proti </a:t>
            </a:r>
            <a:r>
              <a:rPr lang="cs-CZ" altLang="cs-CZ" sz="3200" dirty="0" err="1" smtClean="0"/>
              <a:t>Thiopentalu</a:t>
            </a:r>
            <a:endParaRPr lang="cs-CZ" altLang="cs-CZ" sz="3200" dirty="0" smtClean="0"/>
          </a:p>
        </p:txBody>
      </p:sp>
    </p:spTree>
    <p:extLst>
      <p:ext uri="{BB962C8B-B14F-4D97-AF65-F5344CB8AC3E}">
        <p14:creationId xmlns:p14="http://schemas.microsoft.com/office/powerpoint/2010/main" val="386230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>
                <a:solidFill>
                  <a:srgbClr val="FF0000"/>
                </a:solidFill>
              </a:rPr>
              <a:t>Thiopental</a:t>
            </a:r>
            <a:r>
              <a:rPr lang="cs-CZ" altLang="cs-CZ" dirty="0" smtClean="0">
                <a:solidFill>
                  <a:srgbClr val="FF0000"/>
                </a:solidFill>
              </a:rPr>
              <a:t> - užití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200" dirty="0" smtClean="0"/>
              <a:t>Úvod do CA</a:t>
            </a:r>
          </a:p>
          <a:p>
            <a:pPr eaLnBrk="1" hangingPunct="1"/>
            <a:r>
              <a:rPr lang="cs-CZ" altLang="cs-CZ" sz="3200" dirty="0" smtClean="0"/>
              <a:t>Krátké výkony s oxidem dusným</a:t>
            </a:r>
          </a:p>
          <a:p>
            <a:pPr eaLnBrk="1" hangingPunct="1"/>
            <a:r>
              <a:rPr lang="cs-CZ" altLang="cs-CZ" sz="3200" dirty="0" err="1" smtClean="0"/>
              <a:t>Monoanestezie</a:t>
            </a:r>
            <a:endParaRPr lang="cs-CZ" altLang="cs-CZ" sz="3200" dirty="0" smtClean="0"/>
          </a:p>
          <a:p>
            <a:pPr lvl="1"/>
            <a:r>
              <a:rPr lang="cs-CZ" altLang="cs-CZ" sz="2800" dirty="0" err="1" smtClean="0"/>
              <a:t>Kardioverze</a:t>
            </a:r>
            <a:endParaRPr lang="cs-CZ" altLang="cs-CZ" sz="2800" dirty="0" smtClean="0"/>
          </a:p>
          <a:p>
            <a:pPr lvl="1"/>
            <a:r>
              <a:rPr lang="cs-CZ" altLang="cs-CZ" sz="2800" dirty="0" err="1" smtClean="0"/>
              <a:t>Elektrokonvulze</a:t>
            </a:r>
            <a:endParaRPr lang="cs-CZ" altLang="cs-CZ" sz="2800" dirty="0" smtClean="0"/>
          </a:p>
          <a:p>
            <a:pPr eaLnBrk="1" hangingPunct="1"/>
            <a:endParaRPr lang="cs-CZ" altLang="cs-CZ" sz="32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77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FF0000"/>
                </a:solidFill>
              </a:rPr>
              <a:t>Intravenózní anestetika - </a:t>
            </a:r>
            <a:r>
              <a:rPr lang="cs-CZ" altLang="cs-CZ" dirty="0" err="1" smtClean="0">
                <a:solidFill>
                  <a:srgbClr val="FF0000"/>
                </a:solidFill>
              </a:rPr>
              <a:t>etomidát</a:t>
            </a:r>
            <a:endParaRPr lang="cs-CZ" altLang="cs-CZ" dirty="0" smtClean="0">
              <a:solidFill>
                <a:srgbClr val="FF0000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cs-CZ" altLang="cs-CZ" sz="2800" dirty="0" smtClean="0"/>
          </a:p>
          <a:p>
            <a:pPr eaLnBrk="1" hangingPunct="1"/>
            <a:r>
              <a:rPr lang="cs-CZ" altLang="cs-CZ" sz="2800" dirty="0" smtClean="0"/>
              <a:t>Karboxylovaný derivát imidazolu</a:t>
            </a:r>
          </a:p>
          <a:p>
            <a:pPr eaLnBrk="1" hangingPunct="1"/>
            <a:endParaRPr lang="cs-CZ" altLang="cs-CZ" sz="2800" dirty="0" smtClean="0"/>
          </a:p>
          <a:p>
            <a:pPr eaLnBrk="1" hangingPunct="1"/>
            <a:r>
              <a:rPr lang="cs-CZ" altLang="cs-CZ" sz="2800" dirty="0" smtClean="0"/>
              <a:t>Syntetizován 1965 firmou </a:t>
            </a:r>
            <a:r>
              <a:rPr lang="cs-CZ" altLang="cs-CZ" sz="2800" dirty="0" err="1" smtClean="0"/>
              <a:t>Roche</a:t>
            </a:r>
            <a:endParaRPr lang="cs-CZ" altLang="cs-CZ" sz="2800" dirty="0" smtClean="0"/>
          </a:p>
          <a:p>
            <a:pPr eaLnBrk="1" hangingPunct="1"/>
            <a:endParaRPr lang="cs-CZ" altLang="cs-CZ" sz="2800" dirty="0" smtClean="0"/>
          </a:p>
          <a:p>
            <a:pPr eaLnBrk="1" hangingPunct="1"/>
            <a:r>
              <a:rPr lang="cs-CZ" altLang="cs-CZ" sz="2800" dirty="0" smtClean="0"/>
              <a:t>Komerční preparát </a:t>
            </a:r>
            <a:r>
              <a:rPr lang="cs-CZ" altLang="cs-CZ" sz="2800" dirty="0" err="1" smtClean="0"/>
              <a:t>Hypnomidate</a:t>
            </a:r>
            <a:endParaRPr lang="cs-CZ" altLang="cs-CZ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640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>
                <a:solidFill>
                  <a:srgbClr val="FF0000"/>
                </a:solidFill>
              </a:rPr>
              <a:t>Etomidát</a:t>
            </a:r>
            <a:r>
              <a:rPr lang="cs-CZ" altLang="cs-CZ" dirty="0" smtClean="0">
                <a:solidFill>
                  <a:srgbClr val="FF0000"/>
                </a:solidFill>
              </a:rPr>
              <a:t> - účinky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200" dirty="0" smtClean="0"/>
              <a:t>CNS</a:t>
            </a:r>
          </a:p>
          <a:p>
            <a:pPr lvl="1"/>
            <a:r>
              <a:rPr lang="cs-CZ" altLang="cs-CZ" sz="2400" dirty="0" smtClean="0"/>
              <a:t>tlumivý </a:t>
            </a:r>
            <a:r>
              <a:rPr lang="cs-CZ" altLang="cs-CZ" sz="2400" dirty="0"/>
              <a:t>na retikulární formaci </a:t>
            </a:r>
            <a:r>
              <a:rPr lang="cs-CZ" altLang="cs-CZ" sz="2400" dirty="0" smtClean="0"/>
              <a:t>kmene</a:t>
            </a:r>
          </a:p>
          <a:p>
            <a:pPr lvl="1"/>
            <a:r>
              <a:rPr lang="cs-CZ" altLang="cs-CZ" sz="2400" dirty="0" smtClean="0"/>
              <a:t>spánek </a:t>
            </a:r>
            <a:r>
              <a:rPr lang="cs-CZ" altLang="cs-CZ" sz="2400" dirty="0"/>
              <a:t>do 1 min., do 2-3 min. pacienti </a:t>
            </a:r>
            <a:r>
              <a:rPr lang="cs-CZ" altLang="cs-CZ" sz="2400" dirty="0" err="1" smtClean="0"/>
              <a:t>oslovitelní</a:t>
            </a:r>
            <a:endParaRPr lang="cs-CZ" altLang="cs-CZ" sz="2400" dirty="0" smtClean="0"/>
          </a:p>
          <a:p>
            <a:pPr lvl="1"/>
            <a:r>
              <a:rPr lang="cs-CZ" altLang="cs-CZ" sz="2400" dirty="0" smtClean="0"/>
              <a:t>nemá </a:t>
            </a:r>
            <a:r>
              <a:rPr lang="cs-CZ" altLang="cs-CZ" sz="2400" dirty="0"/>
              <a:t>analgetické </a:t>
            </a:r>
            <a:r>
              <a:rPr lang="cs-CZ" altLang="cs-CZ" sz="2400" dirty="0" smtClean="0"/>
              <a:t>schopnosti</a:t>
            </a:r>
          </a:p>
          <a:p>
            <a:pPr lvl="1"/>
            <a:r>
              <a:rPr lang="cs-CZ" altLang="cs-CZ" sz="2400" dirty="0" smtClean="0"/>
              <a:t>myoklonie </a:t>
            </a:r>
            <a:r>
              <a:rPr lang="cs-CZ" altLang="cs-CZ" sz="2400" dirty="0"/>
              <a:t>a </a:t>
            </a:r>
            <a:r>
              <a:rPr lang="cs-CZ" altLang="cs-CZ" sz="2400" dirty="0" err="1"/>
              <a:t>dyskinézy</a:t>
            </a:r>
            <a:r>
              <a:rPr lang="cs-CZ" altLang="cs-CZ" sz="2400" dirty="0"/>
              <a:t> (zmírnění opiáty či benzodiazepiny)</a:t>
            </a:r>
          </a:p>
          <a:p>
            <a:pPr eaLnBrk="1" hangingPunct="1"/>
            <a:r>
              <a:rPr lang="cs-CZ" altLang="cs-CZ" sz="3200" dirty="0" smtClean="0"/>
              <a:t>Účinky nejvíce kopírují fyziologické pochody při usínání</a:t>
            </a:r>
          </a:p>
          <a:p>
            <a:pPr eaLnBrk="1" hangingPunct="1"/>
            <a:r>
              <a:rPr lang="cs-CZ" altLang="cs-CZ" sz="3200" dirty="0" smtClean="0"/>
              <a:t>KVS </a:t>
            </a:r>
          </a:p>
          <a:p>
            <a:pPr lvl="1"/>
            <a:r>
              <a:rPr lang="cs-CZ" altLang="cs-CZ" sz="2400" dirty="0" smtClean="0"/>
              <a:t>mírné </a:t>
            </a:r>
            <a:r>
              <a:rPr lang="cs-CZ" altLang="cs-CZ" sz="2400" dirty="0">
                <a:sym typeface="Symbol" panose="05050102010706020507" pitchFamily="18" charset="2"/>
              </a:rPr>
              <a:t></a:t>
            </a:r>
            <a:r>
              <a:rPr lang="cs-CZ" altLang="cs-CZ" sz="2400" dirty="0"/>
              <a:t>  periferního cévního </a:t>
            </a:r>
            <a:r>
              <a:rPr lang="cs-CZ" altLang="cs-CZ" sz="2400" dirty="0" smtClean="0"/>
              <a:t>odporu</a:t>
            </a:r>
          </a:p>
          <a:p>
            <a:pPr lvl="1"/>
            <a:r>
              <a:rPr lang="cs-CZ" altLang="cs-CZ" sz="2400" dirty="0" smtClean="0">
                <a:sym typeface="Symbol" panose="05050102010706020507" pitchFamily="18" charset="2"/>
              </a:rPr>
              <a:t></a:t>
            </a:r>
            <a:r>
              <a:rPr lang="cs-CZ" altLang="cs-CZ" sz="2400" dirty="0" smtClean="0"/>
              <a:t> MSV</a:t>
            </a:r>
          </a:p>
          <a:p>
            <a:pPr lvl="1"/>
            <a:r>
              <a:rPr lang="cs-CZ" altLang="cs-CZ" sz="2400" dirty="0" smtClean="0">
                <a:sym typeface="Symbol" panose="05050102010706020507" pitchFamily="18" charset="2"/>
              </a:rPr>
              <a:t>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koronárního průtoku o 20% - luxusní </a:t>
            </a:r>
            <a:r>
              <a:rPr lang="cs-CZ" altLang="cs-CZ" sz="2400" dirty="0" err="1"/>
              <a:t>perfuze</a:t>
            </a:r>
            <a:endParaRPr lang="cs-CZ" altLang="cs-CZ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481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>
                <a:solidFill>
                  <a:srgbClr val="FF0000"/>
                </a:solidFill>
              </a:rPr>
              <a:t>Etomidát</a:t>
            </a:r>
            <a:r>
              <a:rPr lang="cs-CZ" altLang="cs-CZ" dirty="0" smtClean="0">
                <a:solidFill>
                  <a:srgbClr val="FF0000"/>
                </a:solidFill>
              </a:rPr>
              <a:t> - užití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3200" dirty="0" smtClean="0"/>
              <a:t>Úvod do celkové anestezie u rizikových a geriatrických pacientů</a:t>
            </a:r>
          </a:p>
          <a:p>
            <a:pPr eaLnBrk="1" hangingPunct="1">
              <a:lnSpc>
                <a:spcPct val="90000"/>
              </a:lnSpc>
            </a:pPr>
            <a:endParaRPr lang="cs-CZ" altLang="cs-CZ" sz="32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3200" dirty="0" smtClean="0"/>
              <a:t>Nevýhody</a:t>
            </a:r>
          </a:p>
          <a:p>
            <a:pPr lvl="1"/>
            <a:r>
              <a:rPr lang="cs-CZ" altLang="cs-CZ" sz="2400" dirty="0" smtClean="0"/>
              <a:t>není </a:t>
            </a:r>
            <a:r>
              <a:rPr lang="cs-CZ" altLang="cs-CZ" sz="2400" dirty="0"/>
              <a:t>analgetický účinek (doplnit analgetikum</a:t>
            </a:r>
            <a:r>
              <a:rPr lang="cs-CZ" altLang="cs-CZ" sz="2400" dirty="0" smtClean="0"/>
              <a:t>)</a:t>
            </a:r>
          </a:p>
          <a:p>
            <a:pPr lvl="1"/>
            <a:r>
              <a:rPr lang="cs-CZ" altLang="cs-CZ" sz="2400" dirty="0" smtClean="0"/>
              <a:t>nedostatečné </a:t>
            </a:r>
            <a:r>
              <a:rPr lang="cs-CZ" altLang="cs-CZ" sz="2400" dirty="0"/>
              <a:t>potlačení reflexních </a:t>
            </a:r>
            <a:r>
              <a:rPr lang="cs-CZ" altLang="cs-CZ" sz="2400" dirty="0" smtClean="0"/>
              <a:t>reakcí</a:t>
            </a:r>
          </a:p>
          <a:p>
            <a:pPr lvl="1"/>
            <a:r>
              <a:rPr lang="cs-CZ" altLang="cs-CZ" sz="2400" dirty="0" smtClean="0"/>
              <a:t>myoklonie </a:t>
            </a:r>
            <a:r>
              <a:rPr lang="cs-CZ" altLang="cs-CZ" sz="2400" dirty="0"/>
              <a:t>a mimovolní </a:t>
            </a:r>
            <a:r>
              <a:rPr lang="cs-CZ" altLang="cs-CZ" sz="2400" dirty="0" smtClean="0"/>
              <a:t>pohyby</a:t>
            </a:r>
          </a:p>
          <a:p>
            <a:pPr lvl="1"/>
            <a:r>
              <a:rPr lang="cs-CZ" altLang="cs-CZ" sz="2400" dirty="0" smtClean="0"/>
              <a:t>nevhodný </a:t>
            </a:r>
            <a:r>
              <a:rPr lang="cs-CZ" altLang="cs-CZ" sz="2400" dirty="0"/>
              <a:t>ke kontinuální infuzi</a:t>
            </a:r>
          </a:p>
          <a:p>
            <a:pPr eaLnBrk="1" hangingPunct="1">
              <a:lnSpc>
                <a:spcPct val="90000"/>
              </a:lnSpc>
            </a:pPr>
            <a:endParaRPr lang="cs-CZ" altLang="cs-CZ" sz="32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3200" dirty="0" smtClean="0"/>
              <a:t>Dávkování - 0,15-0,3 mg/kg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5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>
                <a:solidFill>
                  <a:srgbClr val="FF0000"/>
                </a:solidFill>
              </a:rPr>
              <a:t>Balancovaná (doplňovaná) anestezie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96320"/>
            <a:ext cx="10515600" cy="435133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200" dirty="0" err="1" smtClean="0"/>
              <a:t>Amnezie</a:t>
            </a:r>
            <a:r>
              <a:rPr lang="cs-CZ" altLang="cs-CZ" sz="3200" dirty="0" smtClean="0"/>
              <a:t>, bezvědomí</a:t>
            </a:r>
          </a:p>
          <a:p>
            <a:pPr lvl="1"/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i.v</a:t>
            </a:r>
            <a:r>
              <a:rPr lang="cs-CZ" altLang="cs-CZ" sz="2800" dirty="0" smtClean="0"/>
              <a:t>. či inhalační anestetiky</a:t>
            </a:r>
          </a:p>
          <a:p>
            <a:pPr eaLnBrk="1" hangingPunct="1"/>
            <a:r>
              <a:rPr lang="cs-CZ" altLang="cs-CZ" sz="3200" dirty="0" smtClean="0"/>
              <a:t>Analgezie</a:t>
            </a:r>
          </a:p>
          <a:p>
            <a:pPr lvl="1"/>
            <a:r>
              <a:rPr lang="cs-CZ" altLang="cs-CZ" sz="2800" dirty="0" err="1" smtClean="0"/>
              <a:t>opioidy</a:t>
            </a:r>
            <a:r>
              <a:rPr lang="cs-CZ" altLang="cs-CZ" sz="2800" dirty="0" smtClean="0"/>
              <a:t> (</a:t>
            </a:r>
            <a:r>
              <a:rPr lang="cs-CZ" altLang="cs-CZ" sz="2800" dirty="0" err="1" smtClean="0"/>
              <a:t>neopioidní</a:t>
            </a:r>
            <a:r>
              <a:rPr lang="cs-CZ" altLang="cs-CZ" sz="2800" dirty="0" smtClean="0"/>
              <a:t> analgetika či </a:t>
            </a:r>
            <a:r>
              <a:rPr lang="cs-CZ" altLang="cs-CZ" sz="2800" dirty="0" err="1" smtClean="0"/>
              <a:t>ketamin</a:t>
            </a:r>
            <a:r>
              <a:rPr lang="cs-CZ" altLang="cs-CZ" sz="2800" dirty="0" smtClean="0"/>
              <a:t> a inhalační anestetika)</a:t>
            </a:r>
          </a:p>
          <a:p>
            <a:pPr eaLnBrk="1" hangingPunct="1"/>
            <a:r>
              <a:rPr lang="cs-CZ" altLang="cs-CZ" sz="3200" dirty="0" smtClean="0"/>
              <a:t>Vyřazení somatických, viscerálních a vegetativních reakcí</a:t>
            </a:r>
          </a:p>
          <a:p>
            <a:pPr lvl="1"/>
            <a:r>
              <a:rPr lang="cs-CZ" altLang="cs-CZ" sz="2800" dirty="0" smtClean="0"/>
              <a:t>vysoké koncentrace </a:t>
            </a:r>
            <a:r>
              <a:rPr lang="cs-CZ" altLang="cs-CZ" sz="2800" dirty="0" err="1" smtClean="0"/>
              <a:t>i.v</a:t>
            </a:r>
            <a:r>
              <a:rPr lang="cs-CZ" altLang="cs-CZ" sz="2800" dirty="0" smtClean="0"/>
              <a:t>. či inhalačních anestetik</a:t>
            </a:r>
          </a:p>
          <a:p>
            <a:pPr eaLnBrk="1" hangingPunct="1"/>
            <a:r>
              <a:rPr lang="cs-CZ" altLang="cs-CZ" sz="3200" dirty="0" smtClean="0"/>
              <a:t>Svalová relaxace</a:t>
            </a:r>
          </a:p>
          <a:p>
            <a:pPr lvl="1"/>
            <a:r>
              <a:rPr lang="cs-CZ" altLang="cs-CZ" sz="2800" dirty="0" smtClean="0"/>
              <a:t>periferní </a:t>
            </a:r>
            <a:r>
              <a:rPr lang="cs-CZ" altLang="cs-CZ" sz="2800" dirty="0" err="1" smtClean="0"/>
              <a:t>myorelaxancia</a:t>
            </a:r>
            <a:endParaRPr lang="cs-CZ" altLang="cs-CZ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385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FF0000"/>
                </a:solidFill>
              </a:rPr>
              <a:t>Intravenózní anestetika - </a:t>
            </a:r>
            <a:r>
              <a:rPr lang="cs-CZ" altLang="cs-CZ" dirty="0" err="1" smtClean="0">
                <a:solidFill>
                  <a:srgbClr val="FF0000"/>
                </a:solidFill>
              </a:rPr>
              <a:t>Propofol</a:t>
            </a:r>
            <a:endParaRPr lang="cs-CZ" altLang="cs-CZ" dirty="0" smtClean="0">
              <a:solidFill>
                <a:srgbClr val="FF000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200" dirty="0" smtClean="0"/>
              <a:t>2,6 </a:t>
            </a:r>
            <a:r>
              <a:rPr lang="cs-CZ" altLang="cs-CZ" sz="3200" dirty="0" err="1" smtClean="0"/>
              <a:t>diizopropylfenol</a:t>
            </a:r>
            <a:endParaRPr lang="cs-CZ" altLang="cs-CZ" sz="3200" dirty="0" smtClean="0"/>
          </a:p>
          <a:p>
            <a:pPr eaLnBrk="1" hangingPunct="1"/>
            <a:r>
              <a:rPr lang="cs-CZ" altLang="cs-CZ" sz="3200" dirty="0" smtClean="0"/>
              <a:t>Zaveden do klinické praxe v 80. letech</a:t>
            </a:r>
          </a:p>
          <a:p>
            <a:pPr eaLnBrk="1" hangingPunct="1"/>
            <a:r>
              <a:rPr lang="cs-CZ" altLang="cs-CZ" sz="3200" dirty="0" smtClean="0"/>
              <a:t>Firemní přípravek </a:t>
            </a:r>
            <a:r>
              <a:rPr lang="cs-CZ" altLang="cs-CZ" sz="3200" dirty="0" err="1" smtClean="0"/>
              <a:t>Diprivan</a:t>
            </a:r>
            <a:r>
              <a:rPr lang="cs-CZ" altLang="cs-CZ" sz="3200" dirty="0" smtClean="0"/>
              <a:t> - </a:t>
            </a:r>
            <a:r>
              <a:rPr lang="cs-CZ" altLang="cs-CZ" sz="3200" dirty="0" err="1" smtClean="0"/>
              <a:t>AstraZeneca</a:t>
            </a:r>
            <a:endParaRPr lang="cs-CZ" altLang="cs-CZ" sz="3200" dirty="0" smtClean="0"/>
          </a:p>
          <a:p>
            <a:pPr eaLnBrk="1" hangingPunct="1"/>
            <a:r>
              <a:rPr lang="cs-CZ" altLang="cs-CZ" sz="3200" dirty="0" smtClean="0"/>
              <a:t>Dostupné 1% i 2% emulze</a:t>
            </a:r>
          </a:p>
          <a:p>
            <a:pPr eaLnBrk="1" hangingPunct="1"/>
            <a:r>
              <a:rPr lang="cs-CZ" altLang="cs-CZ" sz="3200" b="1" dirty="0" smtClean="0"/>
              <a:t>Prakticky výhradní intravenózní anestetikum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637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>
                <a:solidFill>
                  <a:srgbClr val="FF0000"/>
                </a:solidFill>
              </a:rPr>
              <a:t>Propofol</a:t>
            </a:r>
            <a:r>
              <a:rPr lang="cs-CZ" altLang="cs-CZ" dirty="0" smtClean="0">
                <a:solidFill>
                  <a:srgbClr val="FF0000"/>
                </a:solidFill>
              </a:rPr>
              <a:t> - účinky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96291"/>
            <a:ext cx="10515600" cy="4680672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800" b="1" dirty="0" smtClean="0"/>
              <a:t>CNS</a:t>
            </a:r>
            <a:r>
              <a:rPr lang="cs-CZ" altLang="cs-CZ" sz="2800" dirty="0" smtClean="0"/>
              <a:t> </a:t>
            </a:r>
          </a:p>
          <a:p>
            <a:pPr lvl="1"/>
            <a:r>
              <a:rPr lang="cs-CZ" altLang="cs-CZ" sz="2000" dirty="0" smtClean="0"/>
              <a:t>do </a:t>
            </a:r>
            <a:r>
              <a:rPr lang="cs-CZ" altLang="cs-CZ" sz="2000" dirty="0"/>
              <a:t>25-40s </a:t>
            </a:r>
            <a:r>
              <a:rPr lang="cs-CZ" altLang="cs-CZ" sz="2000" dirty="0" err="1"/>
              <a:t>ztáta</a:t>
            </a:r>
            <a:r>
              <a:rPr lang="cs-CZ" altLang="cs-CZ" sz="2000" dirty="0"/>
              <a:t> </a:t>
            </a:r>
            <a:r>
              <a:rPr lang="cs-CZ" altLang="cs-CZ" sz="2000" dirty="0" smtClean="0"/>
              <a:t>vědomí</a:t>
            </a:r>
          </a:p>
          <a:p>
            <a:pPr lvl="1"/>
            <a:r>
              <a:rPr lang="cs-CZ" altLang="cs-CZ" sz="2000" dirty="0" smtClean="0"/>
              <a:t>probuzení </a:t>
            </a:r>
            <a:r>
              <a:rPr lang="cs-CZ" altLang="cs-CZ" sz="2000" dirty="0"/>
              <a:t>do 4-8min</a:t>
            </a:r>
            <a:r>
              <a:rPr lang="cs-CZ" altLang="cs-CZ" sz="2000" dirty="0" smtClean="0"/>
              <a:t>.</a:t>
            </a:r>
          </a:p>
          <a:p>
            <a:pPr lvl="1"/>
            <a:r>
              <a:rPr lang="cs-CZ" altLang="cs-CZ" sz="2000" dirty="0" smtClean="0"/>
              <a:t>nemá </a:t>
            </a:r>
            <a:r>
              <a:rPr lang="cs-CZ" altLang="cs-CZ" sz="2000" dirty="0"/>
              <a:t>žádné analgetické vlastnosti</a:t>
            </a:r>
          </a:p>
          <a:p>
            <a:pPr eaLnBrk="1" hangingPunct="1"/>
            <a:r>
              <a:rPr lang="cs-CZ" altLang="cs-CZ" sz="2800" b="1" dirty="0" smtClean="0"/>
              <a:t>KVS</a:t>
            </a:r>
          </a:p>
          <a:p>
            <a:pPr lvl="1"/>
            <a:r>
              <a:rPr lang="cs-CZ" altLang="cs-CZ" sz="2000" dirty="0" smtClean="0"/>
              <a:t>lehké </a:t>
            </a:r>
            <a:r>
              <a:rPr lang="cs-CZ" altLang="cs-CZ" sz="2000" dirty="0">
                <a:sym typeface="Symbol" panose="05050102010706020507" pitchFamily="18" charset="2"/>
              </a:rPr>
              <a:t></a:t>
            </a:r>
            <a:r>
              <a:rPr lang="cs-CZ" altLang="cs-CZ" sz="2000" dirty="0"/>
              <a:t> </a:t>
            </a:r>
            <a:r>
              <a:rPr lang="cs-CZ" altLang="cs-CZ" sz="2000" dirty="0" smtClean="0"/>
              <a:t>TF</a:t>
            </a:r>
          </a:p>
          <a:p>
            <a:pPr lvl="1"/>
            <a:r>
              <a:rPr lang="cs-CZ" altLang="cs-CZ" sz="2000" dirty="0" smtClean="0">
                <a:sym typeface="Symbol" panose="05050102010706020507" pitchFamily="18" charset="2"/>
              </a:rPr>
              <a:t></a:t>
            </a:r>
            <a:r>
              <a:rPr lang="cs-CZ" altLang="cs-CZ" sz="2000" dirty="0" smtClean="0"/>
              <a:t> </a:t>
            </a:r>
            <a:r>
              <a:rPr lang="cs-CZ" altLang="cs-CZ" sz="2000" dirty="0"/>
              <a:t>STK o 10-20 </a:t>
            </a:r>
            <a:r>
              <a:rPr lang="cs-CZ" altLang="cs-CZ" sz="2000" dirty="0" err="1" smtClean="0"/>
              <a:t>mmHg</a:t>
            </a:r>
            <a:endParaRPr lang="cs-CZ" altLang="cs-CZ" sz="2000" dirty="0" smtClean="0"/>
          </a:p>
          <a:p>
            <a:pPr lvl="1"/>
            <a:r>
              <a:rPr lang="cs-CZ" altLang="cs-CZ" sz="2000" dirty="0" smtClean="0"/>
              <a:t>negativně </a:t>
            </a:r>
            <a:r>
              <a:rPr lang="cs-CZ" altLang="cs-CZ" sz="2000" dirty="0" err="1"/>
              <a:t>inotropní</a:t>
            </a:r>
            <a:r>
              <a:rPr lang="cs-CZ" altLang="cs-CZ" sz="2000" dirty="0"/>
              <a:t> </a:t>
            </a:r>
            <a:r>
              <a:rPr lang="cs-CZ" altLang="cs-CZ" sz="2000" dirty="0" smtClean="0"/>
              <a:t>efekt</a:t>
            </a:r>
          </a:p>
          <a:p>
            <a:pPr lvl="1"/>
            <a:r>
              <a:rPr lang="cs-CZ" altLang="cs-CZ" sz="2000" dirty="0" smtClean="0"/>
              <a:t>periferní vasodilatace</a:t>
            </a:r>
          </a:p>
          <a:p>
            <a:pPr lvl="1"/>
            <a:r>
              <a:rPr lang="cs-CZ" altLang="cs-CZ" sz="2000" dirty="0" smtClean="0">
                <a:sym typeface="Symbol" panose="05050102010706020507" pitchFamily="18" charset="2"/>
              </a:rPr>
              <a:t> </a:t>
            </a:r>
            <a:r>
              <a:rPr lang="cs-CZ" altLang="cs-CZ" sz="2000" dirty="0">
                <a:sym typeface="Symbol" panose="05050102010706020507" pitchFamily="18" charset="2"/>
              </a:rPr>
              <a:t>CO</a:t>
            </a:r>
            <a:endParaRPr lang="cs-CZ" altLang="cs-CZ" sz="2000" dirty="0"/>
          </a:p>
          <a:p>
            <a:pPr eaLnBrk="1" hangingPunct="1"/>
            <a:r>
              <a:rPr lang="cs-CZ" altLang="cs-CZ" sz="2800" b="1" dirty="0" smtClean="0"/>
              <a:t>Dýchání</a:t>
            </a:r>
          </a:p>
          <a:p>
            <a:pPr lvl="1"/>
            <a:r>
              <a:rPr lang="cs-CZ" altLang="cs-CZ" sz="2000" dirty="0" smtClean="0"/>
              <a:t>přechodná </a:t>
            </a:r>
            <a:r>
              <a:rPr lang="cs-CZ" altLang="cs-CZ" sz="2000" dirty="0"/>
              <a:t>apnoe do 1 min.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892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FF0000"/>
                </a:solidFill>
              </a:rPr>
              <a:t>Intravenózní anestetika - </a:t>
            </a:r>
            <a:r>
              <a:rPr lang="cs-CZ" altLang="cs-CZ" dirty="0" err="1" smtClean="0">
                <a:solidFill>
                  <a:srgbClr val="FF0000"/>
                </a:solidFill>
              </a:rPr>
              <a:t>ketamin</a:t>
            </a:r>
            <a:endParaRPr lang="cs-CZ" altLang="cs-CZ" dirty="0" smtClean="0">
              <a:solidFill>
                <a:srgbClr val="FF0000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cs-CZ" altLang="cs-CZ" sz="3200" dirty="0" smtClean="0"/>
          </a:p>
          <a:p>
            <a:pPr eaLnBrk="1" hangingPunct="1"/>
            <a:r>
              <a:rPr lang="cs-CZ" altLang="cs-CZ" sz="3200" dirty="0" smtClean="0"/>
              <a:t>Derivát fencyklidinu</a:t>
            </a:r>
          </a:p>
          <a:p>
            <a:pPr eaLnBrk="1" hangingPunct="1"/>
            <a:endParaRPr lang="cs-CZ" altLang="cs-CZ" sz="3200" dirty="0" smtClean="0"/>
          </a:p>
          <a:p>
            <a:pPr eaLnBrk="1" hangingPunct="1"/>
            <a:r>
              <a:rPr lang="cs-CZ" altLang="cs-CZ" sz="3200" dirty="0" smtClean="0"/>
              <a:t>Ve vodě rozpustný bílý krystalický prášek</a:t>
            </a:r>
          </a:p>
          <a:p>
            <a:pPr eaLnBrk="1" hangingPunct="1"/>
            <a:endParaRPr lang="cs-CZ" altLang="cs-CZ" sz="3200" dirty="0" smtClean="0"/>
          </a:p>
          <a:p>
            <a:pPr eaLnBrk="1" hangingPunct="1"/>
            <a:r>
              <a:rPr lang="cs-CZ" altLang="cs-CZ" sz="3200" dirty="0" smtClean="0"/>
              <a:t>1% či 5% roztok</a:t>
            </a:r>
          </a:p>
          <a:p>
            <a:pPr eaLnBrk="1" hangingPunct="1"/>
            <a:endParaRPr lang="cs-CZ" altLang="cs-CZ" sz="32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043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>
                <a:solidFill>
                  <a:srgbClr val="FF0000"/>
                </a:solidFill>
              </a:rPr>
              <a:t>Ketamin</a:t>
            </a:r>
            <a:r>
              <a:rPr lang="cs-CZ" altLang="cs-CZ" dirty="0" smtClean="0">
                <a:solidFill>
                  <a:srgbClr val="FF0000"/>
                </a:solidFill>
              </a:rPr>
              <a:t> - užití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cs-CZ" sz="3200" dirty="0" smtClean="0"/>
              <a:t>Menší chirurgické výkony na povrchu těla</a:t>
            </a:r>
          </a:p>
          <a:p>
            <a:pPr eaLnBrk="1" hangingPunct="1"/>
            <a:r>
              <a:rPr lang="cs-CZ" altLang="cs-CZ" sz="3200" dirty="0" smtClean="0"/>
              <a:t>Popáleniny - možno i </a:t>
            </a:r>
            <a:r>
              <a:rPr lang="cs-CZ" altLang="cs-CZ" sz="3200" dirty="0" err="1" smtClean="0"/>
              <a:t>i.m</a:t>
            </a:r>
            <a:r>
              <a:rPr lang="cs-CZ" altLang="cs-CZ" sz="3200" dirty="0" smtClean="0"/>
              <a:t>. </a:t>
            </a:r>
          </a:p>
          <a:p>
            <a:pPr eaLnBrk="1" hangingPunct="1"/>
            <a:r>
              <a:rPr lang="cs-CZ" altLang="cs-CZ" sz="3200" dirty="0" smtClean="0"/>
              <a:t>Nespolupracující dítě</a:t>
            </a:r>
          </a:p>
          <a:p>
            <a:pPr eaLnBrk="1" hangingPunct="1"/>
            <a:r>
              <a:rPr lang="cs-CZ" altLang="cs-CZ" sz="3200" dirty="0" smtClean="0"/>
              <a:t>Šok – úvod do CA</a:t>
            </a:r>
            <a:r>
              <a:rPr lang="cs-CZ" altLang="cs-CZ" sz="2800" dirty="0"/>
              <a:t> </a:t>
            </a:r>
            <a:endParaRPr lang="cs-CZ" altLang="cs-CZ" sz="3200" dirty="0" smtClean="0"/>
          </a:p>
          <a:p>
            <a:pPr eaLnBrk="1" hangingPunct="1"/>
            <a:r>
              <a:rPr lang="cs-CZ" altLang="cs-CZ" sz="3200" dirty="0" smtClean="0"/>
              <a:t>Přednemocniční péče</a:t>
            </a:r>
          </a:p>
          <a:p>
            <a:pPr lvl="1"/>
            <a:r>
              <a:rPr lang="cs-CZ" altLang="cs-CZ" sz="2500" dirty="0" err="1" smtClean="0"/>
              <a:t>Polytrauma</a:t>
            </a:r>
            <a:endParaRPr lang="cs-CZ" altLang="cs-CZ" sz="2500" dirty="0" smtClean="0"/>
          </a:p>
          <a:p>
            <a:pPr lvl="1"/>
            <a:r>
              <a:rPr lang="cs-CZ" altLang="cs-CZ" sz="2500" dirty="0" smtClean="0"/>
              <a:t>Bolestivém zaklínění</a:t>
            </a:r>
          </a:p>
          <a:p>
            <a:pPr lvl="1"/>
            <a:r>
              <a:rPr lang="cs-CZ" altLang="cs-CZ" sz="2500" dirty="0" smtClean="0"/>
              <a:t>Vyprošťování</a:t>
            </a:r>
            <a:endParaRPr lang="cs-CZ" altLang="cs-CZ" sz="2500" dirty="0"/>
          </a:p>
          <a:p>
            <a:pPr eaLnBrk="1" hangingPunct="1"/>
            <a:r>
              <a:rPr lang="cs-CZ" altLang="cs-CZ" sz="3200" dirty="0" smtClean="0"/>
              <a:t>Vzácně u rizikových nemocných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236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>
                <a:solidFill>
                  <a:srgbClr val="FF0000"/>
                </a:solidFill>
              </a:rPr>
              <a:t>Ketamin</a:t>
            </a:r>
            <a:r>
              <a:rPr lang="cs-CZ" altLang="cs-CZ" dirty="0" smtClean="0">
                <a:solidFill>
                  <a:srgbClr val="FF0000"/>
                </a:solidFill>
              </a:rPr>
              <a:t> - dávkování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200" dirty="0" smtClean="0"/>
              <a:t>Analgezie 0,5mg/kg</a:t>
            </a:r>
          </a:p>
          <a:p>
            <a:pPr eaLnBrk="1" hangingPunct="1"/>
            <a:r>
              <a:rPr lang="cs-CZ" altLang="cs-CZ" sz="3200" dirty="0" smtClean="0"/>
              <a:t>1-2 mg/kg </a:t>
            </a:r>
            <a:r>
              <a:rPr lang="cs-CZ" altLang="cs-CZ" sz="3200" dirty="0" err="1" smtClean="0"/>
              <a:t>i.v</a:t>
            </a:r>
            <a:r>
              <a:rPr lang="cs-CZ" altLang="cs-CZ" sz="3200" dirty="0" smtClean="0"/>
              <a:t>. 1</a:t>
            </a:r>
            <a:r>
              <a:rPr lang="en-US" altLang="cs-CZ" sz="3200" dirty="0" smtClean="0"/>
              <a:t>% </a:t>
            </a:r>
            <a:r>
              <a:rPr lang="en-US" altLang="cs-CZ" sz="3200" dirty="0" err="1" smtClean="0"/>
              <a:t>ro</a:t>
            </a:r>
            <a:r>
              <a:rPr lang="cs-CZ" altLang="cs-CZ" sz="3200" dirty="0" err="1" smtClean="0"/>
              <a:t>ztok</a:t>
            </a:r>
            <a:endParaRPr lang="cs-CZ" altLang="cs-CZ" sz="3200" dirty="0" smtClean="0"/>
          </a:p>
          <a:p>
            <a:pPr eaLnBrk="1" hangingPunct="1"/>
            <a:r>
              <a:rPr lang="cs-CZ" altLang="cs-CZ" sz="3200" dirty="0" smtClean="0"/>
              <a:t>5-12 mg/kg </a:t>
            </a:r>
            <a:r>
              <a:rPr lang="cs-CZ" altLang="cs-CZ" sz="3200" dirty="0" err="1" smtClean="0"/>
              <a:t>i.m</a:t>
            </a:r>
            <a:r>
              <a:rPr lang="cs-CZ" altLang="cs-CZ" sz="3200" dirty="0" smtClean="0"/>
              <a:t>. 5</a:t>
            </a:r>
            <a:r>
              <a:rPr lang="en-US" altLang="cs-CZ" sz="3200" dirty="0" smtClean="0"/>
              <a:t>% </a:t>
            </a:r>
            <a:r>
              <a:rPr lang="en-US" altLang="cs-CZ" sz="3200" dirty="0" err="1" smtClean="0"/>
              <a:t>ro</a:t>
            </a:r>
            <a:r>
              <a:rPr lang="cs-CZ" altLang="cs-CZ" sz="3200" dirty="0" err="1" smtClean="0"/>
              <a:t>ztok</a:t>
            </a:r>
            <a:r>
              <a:rPr lang="cs-CZ" altLang="cs-CZ" sz="3200" dirty="0" smtClean="0"/>
              <a:t> !!</a:t>
            </a:r>
          </a:p>
          <a:p>
            <a:pPr eaLnBrk="1" hangingPunct="1"/>
            <a:r>
              <a:rPr lang="cs-CZ" altLang="cs-CZ" sz="3200" dirty="0" smtClean="0"/>
              <a:t>Analgezie v tísňových situacích 0,2-0,5mg/kg</a:t>
            </a:r>
          </a:p>
          <a:p>
            <a:pPr eaLnBrk="1" hangingPunct="1"/>
            <a:r>
              <a:rPr lang="cs-CZ" altLang="cs-CZ" sz="3200" dirty="0" smtClean="0"/>
              <a:t>Dávky vyšší 6mg/kg </a:t>
            </a:r>
            <a:r>
              <a:rPr lang="cs-CZ" altLang="cs-CZ" sz="3200" dirty="0" err="1" smtClean="0"/>
              <a:t>i.v</a:t>
            </a:r>
            <a:r>
              <a:rPr lang="cs-CZ" altLang="cs-CZ" sz="3200" dirty="0" smtClean="0"/>
              <a:t>. prodlouží probouzení o několik hodin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762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342900" y="496454"/>
            <a:ext cx="586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cs-C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OPIOIDY</a:t>
            </a:r>
            <a:endParaRPr lang="cs-CZ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8135" name="Text Box 8"/>
          <p:cNvSpPr txBox="1">
            <a:spLocks noChangeArrowheads="1"/>
          </p:cNvSpPr>
          <p:nvPr/>
        </p:nvSpPr>
        <p:spPr bwMode="auto">
          <a:xfrm>
            <a:off x="1022926" y="1290202"/>
            <a:ext cx="8536709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8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Silně </a:t>
            </a:r>
            <a:r>
              <a:rPr lang="cs-CZ" altLang="cs-CZ" sz="28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působící analgetika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cs-CZ" altLang="cs-CZ" sz="2800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8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Přirozené </a:t>
            </a:r>
            <a:r>
              <a:rPr lang="cs-CZ" altLang="cs-CZ" sz="28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i syntetické </a:t>
            </a:r>
            <a:r>
              <a:rPr lang="cs-CZ" altLang="cs-CZ" sz="2800" b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látky,které</a:t>
            </a:r>
            <a:r>
              <a:rPr lang="cs-CZ" altLang="cs-CZ" sz="28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se váží na  </a:t>
            </a:r>
            <a:r>
              <a:rPr lang="cs-CZ" altLang="cs-CZ" sz="28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specifické </a:t>
            </a:r>
            <a:r>
              <a:rPr lang="cs-CZ" altLang="cs-CZ" sz="2800" b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opioidní</a:t>
            </a:r>
            <a:r>
              <a:rPr lang="cs-CZ" altLang="cs-CZ" sz="28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receptory.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cs-CZ" altLang="cs-CZ" sz="2800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8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Mají </a:t>
            </a:r>
            <a:r>
              <a:rPr lang="cs-CZ" altLang="cs-CZ" sz="28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podobné účinky jako morfin nebo   </a:t>
            </a:r>
            <a:r>
              <a:rPr lang="cs-CZ" altLang="cs-CZ" sz="28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endogenní </a:t>
            </a:r>
            <a:r>
              <a:rPr lang="cs-CZ" altLang="cs-CZ" sz="2800" b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opioidní</a:t>
            </a:r>
            <a:r>
              <a:rPr lang="cs-CZ" altLang="cs-CZ" sz="28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peptidy       		         (</a:t>
            </a:r>
            <a:r>
              <a:rPr lang="cs-CZ" altLang="cs-CZ" sz="2800" b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endorfiny,enkefakiny,dynorfiny</a:t>
            </a:r>
            <a:r>
              <a:rPr lang="cs-CZ" altLang="cs-CZ" sz="28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313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521855" y="350939"/>
            <a:ext cx="100630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Dělení </a:t>
            </a:r>
            <a:r>
              <a:rPr lang="cs-CZ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opioidů</a:t>
            </a: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dle působení na </a:t>
            </a:r>
            <a:r>
              <a:rPr lang="cs-CZ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opioidní</a:t>
            </a: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receptory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49159" name="Text Box 8"/>
          <p:cNvSpPr txBox="1">
            <a:spLocks noChangeArrowheads="1"/>
          </p:cNvSpPr>
          <p:nvPr/>
        </p:nvSpPr>
        <p:spPr bwMode="auto">
          <a:xfrm>
            <a:off x="771237" y="1203037"/>
            <a:ext cx="10644908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800" b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Opioidní</a:t>
            </a:r>
            <a:r>
              <a:rPr lang="cs-CZ" altLang="cs-CZ" sz="28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cs-CZ" altLang="cs-CZ" sz="28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agonisté:</a:t>
            </a:r>
          </a:p>
          <a:p>
            <a:pPr>
              <a:spcBef>
                <a:spcPct val="50000"/>
              </a:spcBef>
            </a:pPr>
            <a:r>
              <a:rPr lang="cs-CZ" altLang="cs-CZ" sz="24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morfin, </a:t>
            </a:r>
            <a:r>
              <a:rPr lang="cs-CZ" altLang="cs-CZ" sz="240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fentanyl</a:t>
            </a:r>
            <a:r>
              <a:rPr lang="cs-CZ" altLang="cs-CZ" sz="24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(</a:t>
            </a:r>
            <a:r>
              <a:rPr lang="cs-CZ" altLang="cs-CZ" sz="24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FENTANYL), </a:t>
            </a:r>
            <a:r>
              <a:rPr lang="cs-CZ" altLang="cs-CZ" sz="240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sufentanil</a:t>
            </a:r>
            <a:r>
              <a:rPr lang="cs-CZ" altLang="cs-CZ" sz="24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(</a:t>
            </a:r>
            <a:r>
              <a:rPr lang="cs-CZ" altLang="cs-CZ" sz="24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SUFENTA</a:t>
            </a:r>
            <a:r>
              <a:rPr lang="cs-CZ" altLang="cs-CZ" sz="24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), </a:t>
            </a:r>
            <a:r>
              <a:rPr lang="cs-CZ" altLang="cs-CZ" sz="240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alfentanil</a:t>
            </a:r>
            <a:r>
              <a:rPr lang="cs-CZ" altLang="cs-CZ" sz="24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(</a:t>
            </a:r>
            <a:r>
              <a:rPr lang="cs-CZ" altLang="cs-CZ" sz="24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RAPIFEN</a:t>
            </a:r>
            <a:r>
              <a:rPr lang="cs-CZ" altLang="cs-CZ" sz="24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), </a:t>
            </a:r>
            <a:r>
              <a:rPr lang="cs-CZ" altLang="cs-CZ" sz="240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remifentanil</a:t>
            </a:r>
            <a:r>
              <a:rPr lang="cs-CZ" altLang="cs-CZ" sz="24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(ULTIVA</a:t>
            </a:r>
            <a:r>
              <a:rPr lang="cs-CZ" altLang="cs-CZ" sz="24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), </a:t>
            </a:r>
            <a:r>
              <a:rPr lang="cs-CZ" altLang="cs-CZ" sz="24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petidin</a:t>
            </a:r>
            <a:r>
              <a:rPr lang="cs-CZ" altLang="cs-CZ" sz="24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(DOLSIN</a:t>
            </a:r>
            <a:r>
              <a:rPr lang="cs-CZ" altLang="cs-CZ" sz="24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), </a:t>
            </a:r>
            <a:r>
              <a:rPr lang="cs-CZ" altLang="cs-CZ" sz="240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piritramidum</a:t>
            </a:r>
            <a:r>
              <a:rPr lang="cs-CZ" altLang="cs-CZ" sz="24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(DIPIDOLOR</a:t>
            </a:r>
            <a:r>
              <a:rPr lang="cs-CZ" altLang="cs-CZ" sz="24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),       </a:t>
            </a:r>
            <a:r>
              <a:rPr lang="cs-CZ" altLang="cs-CZ" sz="24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codein</a:t>
            </a:r>
            <a:r>
              <a:rPr lang="cs-CZ" altLang="cs-CZ" sz="24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, tilidin (VALORON), </a:t>
            </a:r>
            <a:r>
              <a:rPr lang="cs-CZ" altLang="cs-CZ" sz="240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tramadol</a:t>
            </a:r>
            <a:r>
              <a:rPr lang="cs-CZ" altLang="cs-CZ" sz="24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(TRAMAL</a:t>
            </a:r>
            <a:r>
              <a:rPr lang="cs-CZ" altLang="cs-CZ" sz="24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cs-CZ" altLang="cs-CZ" sz="2800" b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parcialní</a:t>
            </a:r>
            <a:r>
              <a:rPr lang="cs-CZ" altLang="cs-CZ" sz="28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cs-CZ" altLang="cs-CZ" sz="28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agonisté/antagonisté:</a:t>
            </a:r>
            <a:r>
              <a:rPr lang="cs-CZ" altLang="cs-CZ" sz="24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endParaRPr lang="cs-CZ" altLang="cs-CZ" sz="2400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cs-CZ" altLang="cs-CZ" sz="24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Buprenorfin (</a:t>
            </a:r>
            <a:r>
              <a:rPr lang="cs-CZ" altLang="cs-CZ" sz="24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TEMGESIC</a:t>
            </a:r>
            <a:r>
              <a:rPr lang="cs-CZ" altLang="cs-CZ" sz="24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), pentazocin (FORTRAL), </a:t>
            </a:r>
            <a:r>
              <a:rPr lang="cs-CZ" altLang="cs-CZ" sz="240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butorfanol</a:t>
            </a:r>
            <a:r>
              <a:rPr lang="cs-CZ" altLang="cs-CZ" sz="24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(</a:t>
            </a:r>
            <a:r>
              <a:rPr lang="cs-CZ" altLang="cs-CZ" sz="24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BEFORAL</a:t>
            </a:r>
            <a:r>
              <a:rPr lang="cs-CZ" altLang="cs-CZ" sz="24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), </a:t>
            </a:r>
            <a:r>
              <a:rPr lang="cs-CZ" altLang="cs-CZ" sz="240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nalbufin</a:t>
            </a:r>
            <a:r>
              <a:rPr lang="cs-CZ" altLang="cs-CZ" sz="24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(NUBAIN</a:t>
            </a:r>
            <a:r>
              <a:rPr lang="cs-CZ" altLang="cs-CZ" sz="24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cs-CZ" altLang="cs-CZ" sz="28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antagonisté:</a:t>
            </a:r>
          </a:p>
          <a:p>
            <a:pPr>
              <a:spcBef>
                <a:spcPct val="50000"/>
              </a:spcBef>
            </a:pPr>
            <a:r>
              <a:rPr lang="cs-CZ" altLang="cs-CZ" sz="240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naloxon</a:t>
            </a:r>
            <a:endParaRPr lang="cs-CZ" altLang="cs-CZ" sz="24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endParaRPr lang="cs-CZ" altLang="cs-CZ" sz="24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068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2" name="Picture 7" descr="fentanyl obr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710" y="0"/>
            <a:ext cx="7772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289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6" name="Picture 7" descr="Ob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508" y="-526472"/>
            <a:ext cx="77724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098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817418" y="521927"/>
            <a:ext cx="609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cs-C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MORFIN</a:t>
            </a:r>
            <a:endParaRPr lang="cs-CZ" sz="4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893618" y="1275335"/>
            <a:ext cx="769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cs-CZ" sz="24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Forma  : 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soli </a:t>
            </a:r>
            <a:r>
              <a:rPr lang="cs-CZ" sz="24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hydrochoridu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 a síranu, bílý </a:t>
            </a:r>
            <a:r>
              <a:rPr lang="cs-CZ" sz="24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mikrokrystal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. 	 	</a:t>
            </a:r>
            <a:r>
              <a:rPr lang="cs-CZ" sz="24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prášek,bez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 zápach ,hořké chuti</a:t>
            </a:r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817418" y="3350595"/>
            <a:ext cx="77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cs-CZ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  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Podání: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cs-CZ" sz="24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iv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. , </a:t>
            </a:r>
            <a:r>
              <a:rPr lang="cs-CZ" sz="24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i.m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 , </a:t>
            </a:r>
            <a:r>
              <a:rPr lang="cs-CZ" sz="24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s.c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. , </a:t>
            </a:r>
            <a:r>
              <a:rPr lang="cs-CZ" sz="24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p.o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. , </a:t>
            </a:r>
            <a:r>
              <a:rPr lang="cs-CZ" sz="24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sublinguáně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 , bukálně ,              	rektálně </a:t>
            </a:r>
          </a:p>
        </p:txBody>
      </p:sp>
      <p:sp>
        <p:nvSpPr>
          <p:cNvPr id="52233" name="Text Box 10"/>
          <p:cNvSpPr txBox="1">
            <a:spLocks noChangeArrowheads="1"/>
          </p:cNvSpPr>
          <p:nvPr/>
        </p:nvSpPr>
        <p:spPr bwMode="auto">
          <a:xfrm>
            <a:off x="3352800" y="3048000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cs-CZ" altLang="cs-CZ" sz="2400" b="1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817418" y="2182533"/>
            <a:ext cx="7772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cs-CZ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Výhody  :   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silný, dlouhý analgetický </a:t>
            </a:r>
            <a:r>
              <a:rPr lang="cs-CZ" sz="24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efekt,nízká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 cena 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cs-CZ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            velká pestrost </a:t>
            </a:r>
            <a:r>
              <a:rPr lang="cs-CZ" sz="24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aplik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. </a:t>
            </a:r>
            <a:r>
              <a:rPr lang="cs-CZ" sz="24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cest,stabilita,dlouholetá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 praxe</a:t>
            </a:r>
          </a:p>
        </p:txBody>
      </p:sp>
      <p:pic>
        <p:nvPicPr>
          <p:cNvPr id="83980" name="Picture 12" descr="morph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10800" y="196850"/>
            <a:ext cx="1781175" cy="1190625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/>
            </a:outerShdw>
          </a:effectLst>
        </p:spPr>
      </p:pic>
      <p:sp>
        <p:nvSpPr>
          <p:cNvPr id="52236" name="Rectangle 13"/>
          <p:cNvSpPr>
            <a:spLocks noChangeArrowheads="1"/>
          </p:cNvSpPr>
          <p:nvPr/>
        </p:nvSpPr>
        <p:spPr bwMode="auto">
          <a:xfrm>
            <a:off x="893618" y="4228222"/>
            <a:ext cx="7133684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Biotransformace: játra ,ledviny(10%nezměněné formě)</a:t>
            </a:r>
          </a:p>
          <a:p>
            <a:pPr>
              <a:spcBef>
                <a:spcPct val="50000"/>
              </a:spcBef>
            </a:pPr>
            <a:r>
              <a:rPr lang="cs-CZ" altLang="cs-CZ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        metabolit: morfin -6-glukuronid (5%) </a:t>
            </a:r>
            <a:r>
              <a:rPr lang="cs-CZ" altLang="cs-CZ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cs-CZ" altLang="cs-CZ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učinek</a:t>
            </a:r>
            <a:r>
              <a:rPr lang="cs-CZ" altLang="cs-CZ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40x</a:t>
            </a:r>
          </a:p>
          <a:p>
            <a:pPr>
              <a:spcBef>
                <a:spcPct val="50000"/>
              </a:spcBef>
            </a:pPr>
            <a:r>
              <a:rPr lang="cs-CZ" altLang="cs-CZ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        T 1/2 2hod, účinná analgezie  4-6hod</a:t>
            </a:r>
          </a:p>
          <a:p>
            <a:pPr>
              <a:spcBef>
                <a:spcPct val="50000"/>
              </a:spcBef>
            </a:pPr>
            <a:r>
              <a:rPr lang="cs-CZ" altLang="cs-CZ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       nástup účinku  -  </a:t>
            </a:r>
            <a:r>
              <a:rPr lang="cs-CZ" altLang="cs-CZ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i.v</a:t>
            </a:r>
            <a:r>
              <a:rPr lang="cs-CZ" altLang="cs-CZ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. :20min ,  </a:t>
            </a:r>
            <a:r>
              <a:rPr lang="cs-CZ" altLang="cs-CZ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s.c</a:t>
            </a:r>
            <a:r>
              <a:rPr lang="cs-CZ" altLang="cs-CZ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.  : 60-90min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58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FF0000"/>
                </a:solidFill>
              </a:rPr>
              <a:t>Anatomické působení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3896" y="2363066"/>
            <a:ext cx="9107631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800" dirty="0" smtClean="0"/>
              <a:t>Mozková kůra – změny EEG dle změny koncentrace anestetik</a:t>
            </a:r>
          </a:p>
          <a:p>
            <a:pPr eaLnBrk="1" hangingPunct="1"/>
            <a:r>
              <a:rPr lang="cs-CZ" altLang="cs-CZ" sz="2800" dirty="0" smtClean="0"/>
              <a:t>Retikulární aktivační systém – podíl na ztrátě vědomí</a:t>
            </a:r>
          </a:p>
          <a:p>
            <a:pPr eaLnBrk="1" hangingPunct="1"/>
            <a:r>
              <a:rPr lang="cs-CZ" altLang="cs-CZ" sz="2800" dirty="0" smtClean="0"/>
              <a:t>Thalamus – senzorické dráhy zadních provazců, retikulární jádra</a:t>
            </a:r>
          </a:p>
          <a:p>
            <a:pPr eaLnBrk="1" hangingPunct="1"/>
            <a:r>
              <a:rPr lang="cs-CZ" altLang="cs-CZ" sz="2800" dirty="0" smtClean="0"/>
              <a:t>Mícha – lamina V, zadní kořeny míšní</a:t>
            </a:r>
          </a:p>
        </p:txBody>
      </p:sp>
      <p:pic>
        <p:nvPicPr>
          <p:cNvPr id="7172" name="Picture 5" descr="effects-anesthesia-brain-800X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951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Line 3"/>
          <p:cNvSpPr>
            <a:spLocks noChangeShapeType="1"/>
          </p:cNvSpPr>
          <p:nvPr/>
        </p:nvSpPr>
        <p:spPr bwMode="auto">
          <a:xfrm>
            <a:off x="8458200" y="6400800"/>
            <a:ext cx="1600200" cy="0"/>
          </a:xfrm>
          <a:prstGeom prst="line">
            <a:avLst/>
          </a:prstGeom>
          <a:noFill/>
          <a:ln w="76200" cmpd="tri">
            <a:solidFill>
              <a:srgbClr val="0A7AF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86020" name="Line 4"/>
          <p:cNvSpPr>
            <a:spLocks noChangeShapeType="1"/>
          </p:cNvSpPr>
          <p:nvPr/>
        </p:nvSpPr>
        <p:spPr bwMode="auto">
          <a:xfrm flipV="1">
            <a:off x="10058400" y="5029200"/>
            <a:ext cx="0" cy="1371600"/>
          </a:xfrm>
          <a:prstGeom prst="line">
            <a:avLst/>
          </a:prstGeom>
          <a:noFill/>
          <a:ln w="76200" cmpd="tri">
            <a:solidFill>
              <a:srgbClr val="0A7AF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 flipH="1">
            <a:off x="7162800" y="6553200"/>
            <a:ext cx="3048000" cy="0"/>
          </a:xfrm>
          <a:prstGeom prst="line">
            <a:avLst/>
          </a:prstGeom>
          <a:noFill/>
          <a:ln w="76200" cmpd="tri">
            <a:solidFill>
              <a:srgbClr val="0A7AF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86022" name="Line 6"/>
          <p:cNvSpPr>
            <a:spLocks noChangeShapeType="1"/>
          </p:cNvSpPr>
          <p:nvPr/>
        </p:nvSpPr>
        <p:spPr bwMode="auto">
          <a:xfrm flipV="1">
            <a:off x="10210800" y="3733800"/>
            <a:ext cx="0" cy="2819400"/>
          </a:xfrm>
          <a:prstGeom prst="line">
            <a:avLst/>
          </a:prstGeom>
          <a:noFill/>
          <a:ln w="76200" cmpd="tri">
            <a:solidFill>
              <a:srgbClr val="0A7AF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53254" name="Picture 7" descr="koupelna 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7772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542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1362364" y="245745"/>
            <a:ext cx="533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cs-C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FENTANYL</a:t>
            </a:r>
          </a:p>
        </p:txBody>
      </p:sp>
      <p:pic>
        <p:nvPicPr>
          <p:cNvPr id="87048" name="Picture 8" descr="fentany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9666" y="304800"/>
            <a:ext cx="971550" cy="1828800"/>
          </a:xfrm>
          <a:prstGeom prst="rect">
            <a:avLst/>
          </a:prstGeom>
          <a:noFill/>
          <a:effectLst>
            <a:outerShdw dist="107763" dir="13500000" algn="ctr" rotWithShape="0">
              <a:srgbClr val="808080"/>
            </a:outerShdw>
          </a:effectLst>
        </p:spPr>
      </p:pic>
      <p:sp>
        <p:nvSpPr>
          <p:cNvPr id="54280" name="Text Box 9"/>
          <p:cNvSpPr txBox="1">
            <a:spLocks noChangeArrowheads="1"/>
          </p:cNvSpPr>
          <p:nvPr/>
        </p:nvSpPr>
        <p:spPr bwMode="auto">
          <a:xfrm>
            <a:off x="3048000" y="1219200"/>
            <a:ext cx="579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cs-CZ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1362364" y="1013460"/>
            <a:ext cx="80772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cs-CZ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Syntetizován- Belgie 50.léta </a:t>
            </a:r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cs-CZ" sz="2800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fenylpiperidin</a:t>
            </a:r>
            <a:endParaRPr lang="cs-CZ" sz="2400" dirty="0">
              <a:solidFill>
                <a:schemeClr val="tx1">
                  <a:lumMod val="50000"/>
                </a:schemeClr>
              </a:solidFill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cs-CZ" sz="28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vlastnosti : 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50-100x </a:t>
            </a:r>
            <a:r>
              <a:rPr lang="cs-CZ" sz="24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účinější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 než morfin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cs-CZ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                       rychlý nástup účinku(1-2min)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cs-CZ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                       vysoká vazba na proteiny,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cs-CZ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                      vysoce </a:t>
            </a:r>
            <a:r>
              <a:rPr lang="cs-CZ" sz="24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lipofilmí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, T1/2 : 2 - 5 hod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cs-CZ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                                  </a:t>
            </a:r>
            <a:r>
              <a:rPr lang="cs-CZ" sz="24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kardiovaskul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. </a:t>
            </a:r>
            <a:r>
              <a:rPr lang="cs-CZ" sz="24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stabilita,rigidita</a:t>
            </a:r>
            <a:endParaRPr lang="cs-CZ" sz="2400" dirty="0">
              <a:solidFill>
                <a:schemeClr val="tx1">
                  <a:lumMod val="50000"/>
                </a:schemeClr>
              </a:solidFill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cs-CZ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                                  bez </a:t>
            </a:r>
            <a:r>
              <a:rPr lang="cs-CZ" sz="24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histaminogenního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 efektu	</a:t>
            </a:r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2733964" y="4953000"/>
            <a:ext cx="4953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cs-CZ" sz="28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formy: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     </a:t>
            </a:r>
            <a:r>
              <a:rPr lang="cs-CZ" sz="24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i.v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 ,</a:t>
            </a:r>
            <a:r>
              <a:rPr lang="cs-CZ" sz="24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transdermálně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       </a:t>
            </a:r>
            <a:r>
              <a:rPr lang="cs-CZ" sz="24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intranazálně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cs-CZ" sz="24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epidurálně,spinálně</a:t>
            </a:r>
            <a:endParaRPr lang="cs-CZ" sz="2400" dirty="0">
              <a:solidFill>
                <a:schemeClr val="tx1">
                  <a:lumMod val="50000"/>
                </a:schemeClr>
              </a:solidFill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cs-CZ" sz="24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fentanyl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. lízátka</a:t>
            </a:r>
          </a:p>
          <a:p>
            <a:pPr eaLnBrk="0" hangingPunct="0">
              <a:spcBef>
                <a:spcPct val="50000"/>
              </a:spcBef>
              <a:defRPr/>
            </a:pPr>
            <a:endParaRPr lang="cs-CZ" sz="2400" dirty="0">
              <a:solidFill>
                <a:schemeClr val="tx1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54283" name="Picture 12" descr="class_al_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2438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84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Line 3"/>
          <p:cNvSpPr>
            <a:spLocks noChangeShapeType="1"/>
          </p:cNvSpPr>
          <p:nvPr/>
        </p:nvSpPr>
        <p:spPr bwMode="auto">
          <a:xfrm>
            <a:off x="8458200" y="6400800"/>
            <a:ext cx="1600200" cy="0"/>
          </a:xfrm>
          <a:prstGeom prst="line">
            <a:avLst/>
          </a:prstGeom>
          <a:noFill/>
          <a:ln w="76200" cmpd="tri">
            <a:solidFill>
              <a:srgbClr val="0A7AF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90116" name="Line 4"/>
          <p:cNvSpPr>
            <a:spLocks noChangeShapeType="1"/>
          </p:cNvSpPr>
          <p:nvPr/>
        </p:nvSpPr>
        <p:spPr bwMode="auto">
          <a:xfrm flipV="1">
            <a:off x="10058400" y="5029200"/>
            <a:ext cx="0" cy="1371600"/>
          </a:xfrm>
          <a:prstGeom prst="line">
            <a:avLst/>
          </a:prstGeom>
          <a:noFill/>
          <a:ln w="76200" cmpd="tri">
            <a:solidFill>
              <a:srgbClr val="0A7AF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90117" name="Line 5"/>
          <p:cNvSpPr>
            <a:spLocks noChangeShapeType="1"/>
          </p:cNvSpPr>
          <p:nvPr/>
        </p:nvSpPr>
        <p:spPr bwMode="auto">
          <a:xfrm flipH="1">
            <a:off x="7162800" y="6553200"/>
            <a:ext cx="3048000" cy="0"/>
          </a:xfrm>
          <a:prstGeom prst="line">
            <a:avLst/>
          </a:prstGeom>
          <a:noFill/>
          <a:ln w="76200" cmpd="tri">
            <a:solidFill>
              <a:srgbClr val="0A7AF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90118" name="Line 6"/>
          <p:cNvSpPr>
            <a:spLocks noChangeShapeType="1"/>
          </p:cNvSpPr>
          <p:nvPr/>
        </p:nvSpPr>
        <p:spPr bwMode="auto">
          <a:xfrm flipV="1">
            <a:off x="10210800" y="3733800"/>
            <a:ext cx="0" cy="2819400"/>
          </a:xfrm>
          <a:prstGeom prst="line">
            <a:avLst/>
          </a:prstGeom>
          <a:noFill/>
          <a:ln w="76200" cmpd="tri">
            <a:solidFill>
              <a:srgbClr val="0A7AF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55302" name="Picture 7" descr="Ob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-533400"/>
            <a:ext cx="7772400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228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1519382" y="304801"/>
            <a:ext cx="571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SUFENTANIL</a:t>
            </a:r>
          </a:p>
        </p:txBody>
      </p:sp>
      <p:pic>
        <p:nvPicPr>
          <p:cNvPr id="91145" name="Picture 9" descr="sufentanyl obr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78654" y="307110"/>
            <a:ext cx="1295400" cy="2247900"/>
          </a:xfrm>
          <a:prstGeom prst="rect">
            <a:avLst/>
          </a:prstGeom>
          <a:noFill/>
          <a:effectLst>
            <a:outerShdw dist="107763" dir="13500000" algn="ctr" rotWithShape="0">
              <a:srgbClr val="808080"/>
            </a:outerShdw>
          </a:effectLst>
        </p:spPr>
      </p:pic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1427018" y="1057563"/>
            <a:ext cx="5715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cs-CZ" sz="24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thienylový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derivát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cs-CZ" sz="24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fentanylu</a:t>
            </a:r>
            <a:endParaRPr lang="cs-CZ" sz="2400" dirty="0">
              <a:solidFill>
                <a:schemeClr val="tx1">
                  <a:lumMod val="50000"/>
                </a:schemeClr>
              </a:solidFill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cs-CZ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                     7-10x větší analgetický účinek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cs-CZ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       30x  vyšší </a:t>
            </a:r>
            <a:r>
              <a:rPr lang="cs-CZ" sz="24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affinitu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 k  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sym typeface="Symbol" pitchFamily="18" charset="2"/>
              </a:rPr>
              <a:t></a:t>
            </a:r>
            <a:r>
              <a:rPr lang="cs-CZ" sz="1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1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 receptorům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cs-CZ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       2x </a:t>
            </a:r>
            <a:r>
              <a:rPr lang="cs-CZ" sz="24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lipofilnější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 než </a:t>
            </a:r>
            <a:r>
              <a:rPr lang="cs-CZ" sz="24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fentanyl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  (HEB)</a:t>
            </a:r>
          </a:p>
        </p:txBody>
      </p:sp>
      <p:sp>
        <p:nvSpPr>
          <p:cNvPr id="56330" name="Text Box 11"/>
          <p:cNvSpPr txBox="1">
            <a:spLocks noChangeArrowheads="1"/>
          </p:cNvSpPr>
          <p:nvPr/>
        </p:nvSpPr>
        <p:spPr bwMode="auto">
          <a:xfrm>
            <a:off x="1884218" y="3267363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kratší biolog. poločas : 2,5hod , kratší dech. deprese </a:t>
            </a:r>
          </a:p>
        </p:txBody>
      </p:sp>
      <p:sp>
        <p:nvSpPr>
          <p:cNvPr id="91148" name="Text Box 12"/>
          <p:cNvSpPr txBox="1">
            <a:spLocks noChangeArrowheads="1"/>
          </p:cNvSpPr>
          <p:nvPr/>
        </p:nvSpPr>
        <p:spPr bwMode="auto">
          <a:xfrm>
            <a:off x="1274618" y="4334164"/>
            <a:ext cx="7086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cs-CZ" sz="24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Využití :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 rozsáhlé </a:t>
            </a:r>
            <a:r>
              <a:rPr lang="cs-CZ" sz="24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chir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. výkony, hrudní ,ortopedie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cs-CZ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               </a:t>
            </a:r>
            <a:r>
              <a:rPr lang="cs-CZ" sz="24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kardiochirurgie,popápeniny</a:t>
            </a:r>
            <a:endParaRPr lang="cs-CZ" sz="2400" dirty="0">
              <a:solidFill>
                <a:schemeClr val="tx1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91150" name="Text Box 14"/>
          <p:cNvSpPr txBox="1">
            <a:spLocks noChangeArrowheads="1"/>
          </p:cNvSpPr>
          <p:nvPr/>
        </p:nvSpPr>
        <p:spPr bwMode="auto">
          <a:xfrm>
            <a:off x="1350818" y="1590963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cs-CZ" sz="240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cs-CZ" sz="240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Vlastnosti :</a:t>
            </a:r>
          </a:p>
        </p:txBody>
      </p:sp>
      <p:sp>
        <p:nvSpPr>
          <p:cNvPr id="91151" name="Text Box 15"/>
          <p:cNvSpPr txBox="1">
            <a:spLocks noChangeArrowheads="1"/>
          </p:cNvSpPr>
          <p:nvPr/>
        </p:nvSpPr>
        <p:spPr bwMode="auto">
          <a:xfrm>
            <a:off x="1274618" y="5629563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cs-CZ" sz="240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Formy :</a:t>
            </a:r>
            <a:r>
              <a:rPr lang="cs-CZ" sz="240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 i.v.,intranalzálně, epiduralně, spinálně </a:t>
            </a:r>
          </a:p>
        </p:txBody>
      </p:sp>
      <p:sp>
        <p:nvSpPr>
          <p:cNvPr id="56335" name="Text Box 16"/>
          <p:cNvSpPr txBox="1">
            <a:spLocks noChangeArrowheads="1"/>
          </p:cNvSpPr>
          <p:nvPr/>
        </p:nvSpPr>
        <p:spPr bwMode="auto">
          <a:xfrm>
            <a:off x="1808018" y="3800763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kardiostabilita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455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Line 3"/>
          <p:cNvSpPr>
            <a:spLocks noChangeShapeType="1"/>
          </p:cNvSpPr>
          <p:nvPr/>
        </p:nvSpPr>
        <p:spPr bwMode="auto">
          <a:xfrm>
            <a:off x="8458200" y="6400800"/>
            <a:ext cx="1600200" cy="0"/>
          </a:xfrm>
          <a:prstGeom prst="line">
            <a:avLst/>
          </a:prstGeom>
          <a:noFill/>
          <a:ln w="76200" cmpd="tri">
            <a:solidFill>
              <a:srgbClr val="0A7AF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95236" name="Line 4"/>
          <p:cNvSpPr>
            <a:spLocks noChangeShapeType="1"/>
          </p:cNvSpPr>
          <p:nvPr/>
        </p:nvSpPr>
        <p:spPr bwMode="auto">
          <a:xfrm flipV="1">
            <a:off x="10058400" y="5029200"/>
            <a:ext cx="0" cy="1371600"/>
          </a:xfrm>
          <a:prstGeom prst="line">
            <a:avLst/>
          </a:prstGeom>
          <a:noFill/>
          <a:ln w="76200" cmpd="tri">
            <a:solidFill>
              <a:srgbClr val="0A7AF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95237" name="Line 5"/>
          <p:cNvSpPr>
            <a:spLocks noChangeShapeType="1"/>
          </p:cNvSpPr>
          <p:nvPr/>
        </p:nvSpPr>
        <p:spPr bwMode="auto">
          <a:xfrm flipH="1">
            <a:off x="7162800" y="6553200"/>
            <a:ext cx="3048000" cy="0"/>
          </a:xfrm>
          <a:prstGeom prst="line">
            <a:avLst/>
          </a:prstGeom>
          <a:noFill/>
          <a:ln w="76200" cmpd="tri">
            <a:solidFill>
              <a:srgbClr val="0A7AF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95238" name="Line 6"/>
          <p:cNvSpPr>
            <a:spLocks noChangeShapeType="1"/>
          </p:cNvSpPr>
          <p:nvPr/>
        </p:nvSpPr>
        <p:spPr bwMode="auto">
          <a:xfrm flipV="1">
            <a:off x="10210800" y="3733800"/>
            <a:ext cx="0" cy="2819400"/>
          </a:xfrm>
          <a:prstGeom prst="line">
            <a:avLst/>
          </a:prstGeom>
          <a:noFill/>
          <a:ln w="76200" cmpd="tri">
            <a:solidFill>
              <a:srgbClr val="0A7AF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57350" name="Picture 7" descr="Ob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-762000"/>
            <a:ext cx="77724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683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1489364" y="303821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cs-C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ALFENTANIL</a:t>
            </a: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1489364" y="1071418"/>
            <a:ext cx="8001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Syntetizován v 70.letech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cs-CZ" sz="24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vlastnosti  :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  ultrakrátce působící </a:t>
            </a:r>
            <a:r>
              <a:rPr lang="cs-CZ" sz="2400" dirty="0" err="1">
                <a:solidFill>
                  <a:schemeClr val="tx1">
                    <a:lumMod val="50000"/>
                  </a:schemeClr>
                </a:solidFill>
              </a:rPr>
              <a:t>opioid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               rychlý nástup účinku  ( 60 sec. )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délka účinku 3x kratší než ekvivalentní dávka </a:t>
            </a:r>
            <a:r>
              <a:rPr lang="cs-CZ" sz="2400" dirty="0" err="1">
                <a:solidFill>
                  <a:schemeClr val="tx1">
                    <a:lumMod val="50000"/>
                  </a:schemeClr>
                </a:solidFill>
              </a:rPr>
              <a:t>fentanylu</a:t>
            </a:r>
            <a:endParaRPr lang="cs-CZ" sz="2400" dirty="0">
              <a:solidFill>
                <a:schemeClr val="tx1">
                  <a:lumMod val="50000"/>
                </a:schemeClr>
              </a:solidFill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              analgetický účinek 4x nižší než </a:t>
            </a:r>
            <a:r>
              <a:rPr lang="cs-CZ" sz="2400" dirty="0" err="1">
                <a:solidFill>
                  <a:schemeClr val="tx1">
                    <a:lumMod val="50000"/>
                  </a:schemeClr>
                </a:solidFill>
              </a:rPr>
              <a:t>fentanyl</a:t>
            </a:r>
            <a:endParaRPr lang="cs-CZ" sz="2400" dirty="0">
              <a:solidFill>
                <a:schemeClr val="tx1">
                  <a:lumMod val="50000"/>
                </a:schemeClr>
              </a:solidFill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respiračně depresivní účinky jako </a:t>
            </a:r>
            <a:r>
              <a:rPr lang="cs-CZ" sz="2400" dirty="0" err="1">
                <a:solidFill>
                  <a:schemeClr val="tx1">
                    <a:lumMod val="50000"/>
                  </a:schemeClr>
                </a:solidFill>
              </a:rPr>
              <a:t>fentanyl,ale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 kratší dobu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vysoká vazba na proteiny a malý distribuční objem =  			dobrá řiditelnost účinku</a:t>
            </a:r>
          </a:p>
        </p:txBody>
      </p:sp>
      <p:pic>
        <p:nvPicPr>
          <p:cNvPr id="96266" name="Picture 10" descr="alfentan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88600" y="271895"/>
            <a:ext cx="1371600" cy="2409825"/>
          </a:xfrm>
          <a:prstGeom prst="rect">
            <a:avLst/>
          </a:prstGeom>
          <a:noFill/>
          <a:effectLst>
            <a:outerShdw dist="107763" dir="13500000" algn="ctr" rotWithShape="0">
              <a:srgbClr val="808080"/>
            </a:outerShdw>
          </a:effectLst>
        </p:spPr>
      </p:pic>
      <p:sp>
        <p:nvSpPr>
          <p:cNvPr id="96268" name="Text Box 12"/>
          <p:cNvSpPr txBox="1">
            <a:spLocks noChangeArrowheads="1"/>
          </p:cNvSpPr>
          <p:nvPr/>
        </p:nvSpPr>
        <p:spPr bwMode="auto">
          <a:xfrm>
            <a:off x="1413164" y="5414819"/>
            <a:ext cx="7086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cs-CZ" sz="24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využití: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 ambulantní chirurgie :gynekologie, urologie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		    stomatologie ,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796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-480291" y="513304"/>
            <a:ext cx="647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LOFENTANIL</a:t>
            </a:r>
            <a:endParaRPr lang="cs-CZ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9399" name="Text Box 8"/>
          <p:cNvSpPr txBox="1">
            <a:spLocks noChangeArrowheads="1"/>
          </p:cNvSpPr>
          <p:nvPr/>
        </p:nvSpPr>
        <p:spPr bwMode="auto">
          <a:xfrm>
            <a:off x="1064491" y="1324878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dlouhodobý účinek , špatně řiditelný</a:t>
            </a:r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1433946" y="2758281"/>
            <a:ext cx="449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CARFENTANIL</a:t>
            </a:r>
          </a:p>
        </p:txBody>
      </p:sp>
      <p:sp>
        <p:nvSpPr>
          <p:cNvPr id="59401" name="Text Box 10"/>
          <p:cNvSpPr txBox="1">
            <a:spLocks noChangeArrowheads="1"/>
          </p:cNvSpPr>
          <p:nvPr/>
        </p:nvSpPr>
        <p:spPr bwMode="auto">
          <a:xfrm>
            <a:off x="1064491" y="3724563"/>
            <a:ext cx="5029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    mnohonásobně vyšší účinek 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    10 000 x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    veterinární medicína</a:t>
            </a:r>
          </a:p>
        </p:txBody>
      </p:sp>
      <p:pic>
        <p:nvPicPr>
          <p:cNvPr id="99339" name="Picture 11" descr="carfentanil prav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110" y="3791528"/>
            <a:ext cx="12954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871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Line 3"/>
          <p:cNvSpPr>
            <a:spLocks noChangeShapeType="1"/>
          </p:cNvSpPr>
          <p:nvPr/>
        </p:nvSpPr>
        <p:spPr bwMode="auto">
          <a:xfrm>
            <a:off x="8458200" y="6400800"/>
            <a:ext cx="1600200" cy="0"/>
          </a:xfrm>
          <a:prstGeom prst="line">
            <a:avLst/>
          </a:prstGeom>
          <a:noFill/>
          <a:ln w="76200" cmpd="tri">
            <a:solidFill>
              <a:srgbClr val="0A7AF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00356" name="Line 4"/>
          <p:cNvSpPr>
            <a:spLocks noChangeShapeType="1"/>
          </p:cNvSpPr>
          <p:nvPr/>
        </p:nvSpPr>
        <p:spPr bwMode="auto">
          <a:xfrm flipV="1">
            <a:off x="10058400" y="5029200"/>
            <a:ext cx="0" cy="1371600"/>
          </a:xfrm>
          <a:prstGeom prst="line">
            <a:avLst/>
          </a:prstGeom>
          <a:noFill/>
          <a:ln w="76200" cmpd="tri">
            <a:solidFill>
              <a:srgbClr val="0A7AF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00357" name="Line 5"/>
          <p:cNvSpPr>
            <a:spLocks noChangeShapeType="1"/>
          </p:cNvSpPr>
          <p:nvPr/>
        </p:nvSpPr>
        <p:spPr bwMode="auto">
          <a:xfrm flipH="1">
            <a:off x="7162800" y="6553200"/>
            <a:ext cx="3048000" cy="0"/>
          </a:xfrm>
          <a:prstGeom prst="line">
            <a:avLst/>
          </a:prstGeom>
          <a:noFill/>
          <a:ln w="76200" cmpd="tri">
            <a:solidFill>
              <a:srgbClr val="0A7AF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00358" name="Line 6"/>
          <p:cNvSpPr>
            <a:spLocks noChangeShapeType="1"/>
          </p:cNvSpPr>
          <p:nvPr/>
        </p:nvSpPr>
        <p:spPr bwMode="auto">
          <a:xfrm flipV="1">
            <a:off x="10210800" y="3733800"/>
            <a:ext cx="0" cy="2819400"/>
          </a:xfrm>
          <a:prstGeom prst="line">
            <a:avLst/>
          </a:prstGeom>
          <a:noFill/>
          <a:ln w="76200" cmpd="tri">
            <a:solidFill>
              <a:srgbClr val="0A7AF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60422" name="Picture 7" descr="koupelna 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7772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715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1085273" y="420255"/>
            <a:ext cx="746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cs-CZ" sz="2400" b="1" dirty="0">
                <a:latin typeface="Times New Roman" pitchFamily="18" charset="0"/>
              </a:rPr>
              <a:t>     </a:t>
            </a: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REMIFENTANIL</a:t>
            </a:r>
          </a:p>
        </p:txBody>
      </p:sp>
      <p:pic>
        <p:nvPicPr>
          <p:cNvPr id="101385" name="Picture 9" descr="remifentanil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1746" y="300038"/>
            <a:ext cx="4048125" cy="1781175"/>
          </a:xfrm>
          <a:prstGeom prst="rect">
            <a:avLst/>
          </a:prstGeom>
          <a:noFill/>
          <a:effectLst>
            <a:outerShdw dist="107763" dir="13500000" algn="ctr" rotWithShape="0">
              <a:srgbClr val="808080"/>
            </a:outerShdw>
          </a:effectLst>
        </p:spPr>
      </p:pic>
      <p:sp>
        <p:nvSpPr>
          <p:cNvPr id="61450" name="Text Box 11"/>
          <p:cNvSpPr txBox="1">
            <a:spLocks noChangeArrowheads="1"/>
          </p:cNvSpPr>
          <p:nvPr/>
        </p:nvSpPr>
        <p:spPr bwMode="auto">
          <a:xfrm>
            <a:off x="1387764" y="2657763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cs-CZ" altLang="cs-CZ" sz="240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1451" name="Text Box 12"/>
          <p:cNvSpPr txBox="1">
            <a:spLocks noChangeArrowheads="1"/>
          </p:cNvSpPr>
          <p:nvPr/>
        </p:nvSpPr>
        <p:spPr bwMode="auto">
          <a:xfrm>
            <a:off x="1197264" y="1890713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Syntetizován - 80.léta   </a:t>
            </a:r>
            <a:r>
              <a:rPr lang="cs-CZ" altLang="cs-CZ" sz="24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Feldmann</a:t>
            </a:r>
            <a:r>
              <a:rPr lang="cs-CZ" altLang="cs-CZ" sz="24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     (</a:t>
            </a:r>
            <a:r>
              <a:rPr lang="cs-CZ" altLang="cs-CZ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methylester</a:t>
            </a:r>
            <a:r>
              <a:rPr lang="cs-CZ" altLang="cs-CZ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)</a:t>
            </a:r>
            <a:endParaRPr lang="cs-CZ" altLang="cs-CZ" sz="24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1389" name="Text Box 13"/>
          <p:cNvSpPr txBox="1">
            <a:spLocks noChangeArrowheads="1"/>
          </p:cNvSpPr>
          <p:nvPr/>
        </p:nvSpPr>
        <p:spPr bwMode="auto">
          <a:xfrm>
            <a:off x="1197263" y="2407936"/>
            <a:ext cx="73556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cs-CZ" sz="24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Vlastnost :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 rychle štěpen </a:t>
            </a:r>
            <a:r>
              <a:rPr lang="cs-CZ" sz="2400" dirty="0" err="1">
                <a:solidFill>
                  <a:schemeClr val="tx1">
                    <a:lumMod val="50000"/>
                  </a:schemeClr>
                </a:solidFill>
              </a:rPr>
              <a:t>nespecif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. esterázami</a:t>
            </a:r>
          </a:p>
        </p:txBody>
      </p:sp>
      <p:sp>
        <p:nvSpPr>
          <p:cNvPr id="61453" name="Text Box 14"/>
          <p:cNvSpPr txBox="1">
            <a:spLocks noChangeArrowheads="1"/>
          </p:cNvSpPr>
          <p:nvPr/>
        </p:nvSpPr>
        <p:spPr bwMode="auto">
          <a:xfrm>
            <a:off x="1121064" y="2965894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Velmi dobrá řiditelnost, rychlý nástup + odeznění</a:t>
            </a:r>
          </a:p>
        </p:txBody>
      </p:sp>
      <p:sp>
        <p:nvSpPr>
          <p:cNvPr id="61454" name="Text Box 15"/>
          <p:cNvSpPr txBox="1">
            <a:spLocks noChangeArrowheads="1"/>
          </p:cNvSpPr>
          <p:nvPr/>
        </p:nvSpPr>
        <p:spPr bwMode="auto">
          <a:xfrm>
            <a:off x="1121064" y="3570452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Při kont. infuzi nebo opak. bolusech  - bez kumulace</a:t>
            </a:r>
          </a:p>
        </p:txBody>
      </p:sp>
      <p:sp>
        <p:nvSpPr>
          <p:cNvPr id="61455" name="Text Box 16"/>
          <p:cNvSpPr txBox="1">
            <a:spLocks noChangeArrowheads="1"/>
          </p:cNvSpPr>
          <p:nvPr/>
        </p:nvSpPr>
        <p:spPr bwMode="auto">
          <a:xfrm>
            <a:off x="1141267" y="417501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Metabolismus bez závislosti na </a:t>
            </a:r>
            <a:r>
              <a:rPr lang="cs-CZ" altLang="cs-CZ" sz="24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fci</a:t>
            </a:r>
            <a:r>
              <a:rPr lang="cs-CZ" altLang="cs-CZ" sz="24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. jater a ledvin</a:t>
            </a:r>
          </a:p>
        </p:txBody>
      </p:sp>
      <p:sp>
        <p:nvSpPr>
          <p:cNvPr id="61456" name="Text Box 17"/>
          <p:cNvSpPr txBox="1">
            <a:spLocks noChangeArrowheads="1"/>
          </p:cNvSpPr>
          <p:nvPr/>
        </p:nvSpPr>
        <p:spPr bwMode="auto">
          <a:xfrm>
            <a:off x="1197263" y="4779568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Kardiovaskulární stabilita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455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304800" y="396803"/>
            <a:ext cx="685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cs-CZ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</a:t>
            </a: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NALOXON</a:t>
            </a:r>
            <a:endParaRPr lang="cs-CZ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2471" name="Text Box 8"/>
          <p:cNvSpPr txBox="1">
            <a:spLocks noChangeArrowheads="1"/>
          </p:cNvSpPr>
          <p:nvPr/>
        </p:nvSpPr>
        <p:spPr bwMode="auto">
          <a:xfrm>
            <a:off x="982517" y="1253692"/>
            <a:ext cx="1047981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   Čistý antagonista  (převaha účinku na </a:t>
            </a:r>
            <a:r>
              <a:rPr lang="cs-CZ" altLang="cs-CZ" sz="2800" dirty="0">
                <a:solidFill>
                  <a:schemeClr val="tx1">
                    <a:lumMod val="50000"/>
                  </a:schemeClr>
                </a:solidFill>
                <a:latin typeface="+mn-lt"/>
                <a:sym typeface="Symbol" panose="05050102010706020507" pitchFamily="18" charset="2"/>
              </a:rPr>
              <a:t></a:t>
            </a:r>
            <a:r>
              <a:rPr lang="cs-CZ" altLang="cs-CZ" sz="1200" dirty="0">
                <a:solidFill>
                  <a:schemeClr val="tx1">
                    <a:lumMod val="50000"/>
                  </a:schemeClr>
                </a:solidFill>
                <a:latin typeface="+mn-lt"/>
                <a:sym typeface="Symbol" panose="05050102010706020507" pitchFamily="18" charset="2"/>
              </a:rPr>
              <a:t>1 </a:t>
            </a:r>
            <a:r>
              <a:rPr lang="cs-CZ" altLang="cs-CZ" sz="2800" dirty="0">
                <a:solidFill>
                  <a:schemeClr val="tx1">
                    <a:lumMod val="50000"/>
                  </a:schemeClr>
                </a:solidFill>
                <a:latin typeface="+mn-lt"/>
                <a:sym typeface="Symbol" panose="05050102010706020507" pitchFamily="18" charset="2"/>
              </a:rPr>
              <a:t>)</a:t>
            </a:r>
            <a:endParaRPr lang="cs-CZ" altLang="cs-CZ" sz="28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   Užití : odstranění </a:t>
            </a:r>
            <a:r>
              <a:rPr lang="cs-CZ" altLang="cs-CZ" sz="28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opioidy</a:t>
            </a:r>
            <a:r>
              <a:rPr lang="cs-CZ" altLang="cs-CZ" sz="2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indukované  respir</a:t>
            </a:r>
            <a:r>
              <a:rPr lang="cs-CZ" altLang="cs-CZ" sz="28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. a  KV deprese </a:t>
            </a:r>
            <a:endParaRPr lang="cs-CZ" altLang="cs-CZ" sz="28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    NÚ: </a:t>
            </a:r>
            <a:r>
              <a:rPr lang="cs-CZ" altLang="cs-CZ" sz="28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hypertenze,tachykardie,tachypnoe</a:t>
            </a:r>
            <a:r>
              <a:rPr lang="cs-CZ" altLang="cs-CZ" sz="28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, kom. </a:t>
            </a:r>
            <a:r>
              <a:rPr lang="cs-CZ" altLang="cs-CZ" sz="2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arytmie 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    0,1 - 0,4 mg </a:t>
            </a:r>
            <a:r>
              <a:rPr lang="cs-CZ" altLang="cs-CZ" sz="28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i.v</a:t>
            </a:r>
            <a:r>
              <a:rPr lang="cs-CZ" altLang="cs-CZ" sz="2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. </a:t>
            </a:r>
            <a:r>
              <a:rPr lang="cs-CZ" altLang="cs-CZ" sz="28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frakcionovaně</a:t>
            </a:r>
            <a:endParaRPr lang="cs-CZ" altLang="cs-CZ" sz="28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    nástup účinku do  1 -2  min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    délka účinku   30 sec.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210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FF0000"/>
                </a:solidFill>
              </a:rPr>
              <a:t>Neurofyziologie CNS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200" dirty="0" smtClean="0"/>
              <a:t>Zmenšení excitability neuronů změnou klidového potenciálu nebo ovlivnění vzniku akčního potenciálu</a:t>
            </a:r>
          </a:p>
          <a:p>
            <a:pPr eaLnBrk="1" hangingPunct="1"/>
            <a:r>
              <a:rPr lang="cs-CZ" altLang="cs-CZ" sz="3200" dirty="0" smtClean="0"/>
              <a:t>Snížení aktivity excitačně působících synapsí a zvýšení aktivity inhibičních</a:t>
            </a:r>
          </a:p>
          <a:p>
            <a:pPr eaLnBrk="1" hangingPunct="1"/>
            <a:r>
              <a:rPr lang="cs-CZ" altLang="cs-CZ" sz="3200" dirty="0" smtClean="0"/>
              <a:t>Útlum neuronů tvořících vzruchy a rytmické aktivity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845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43477"/>
            <a:ext cx="8458200" cy="11430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cs-CZ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Benzodiazepiny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3300" dirty="0"/>
              <a:t>Anxiolytický</a:t>
            </a:r>
          </a:p>
          <a:p>
            <a:pPr eaLnBrk="1" hangingPunct="1"/>
            <a:r>
              <a:rPr lang="cs-CZ" altLang="cs-CZ" sz="3300" dirty="0"/>
              <a:t>anterográdně amnestický</a:t>
            </a:r>
          </a:p>
          <a:p>
            <a:pPr eaLnBrk="1" hangingPunct="1"/>
            <a:r>
              <a:rPr lang="cs-CZ" altLang="cs-CZ" sz="3300" dirty="0"/>
              <a:t>centrálně svalově relaxační</a:t>
            </a:r>
          </a:p>
          <a:p>
            <a:pPr eaLnBrk="1" hangingPunct="1"/>
            <a:r>
              <a:rPr lang="cs-CZ" altLang="cs-CZ" sz="3300" dirty="0"/>
              <a:t>antikonvulzívní</a:t>
            </a:r>
          </a:p>
          <a:p>
            <a:pPr eaLnBrk="1" hangingPunct="1"/>
            <a:r>
              <a:rPr lang="cs-CZ" altLang="cs-CZ" sz="3300" dirty="0" err="1"/>
              <a:t>sedatívní</a:t>
            </a:r>
            <a:endParaRPr lang="cs-CZ" altLang="cs-CZ" sz="3300" dirty="0"/>
          </a:p>
          <a:p>
            <a:pPr eaLnBrk="1" hangingPunct="1"/>
            <a:r>
              <a:rPr lang="cs-CZ" altLang="cs-CZ" sz="3300" dirty="0"/>
              <a:t>hypnotický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403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12404" y="1093066"/>
            <a:ext cx="9869632" cy="5638800"/>
          </a:xfrm>
          <a:effectLst/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cs-CZ" sz="2800" kern="0" dirty="0" smtClean="0">
                <a:ln>
                  <a:solidFill>
                    <a:sysClr val="windowText" lastClr="000000"/>
                  </a:solidFill>
                </a:ln>
                <a:effectLst/>
                <a:cs typeface="Times New Roman" pitchFamily="18" charset="0"/>
              </a:rPr>
              <a:t>Anxiolytický a anterográdně</a:t>
            </a:r>
            <a:r>
              <a:rPr lang="cs-CZ" sz="2800" kern="0" dirty="0" smtClean="0">
                <a:effectLst/>
                <a:cs typeface="Times New Roman" pitchFamily="18" charset="0"/>
              </a:rPr>
              <a:t> amnestický již po velmi nízkých dávkách při obsazení 20-30% BD receptorů  v CNS.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cs-CZ" sz="2800" kern="0" dirty="0" smtClean="0">
                <a:effectLst/>
                <a:cs typeface="Times New Roman" pitchFamily="18" charset="0"/>
              </a:rPr>
              <a:t>Antikonvulzívních účinků využíváme při léčbě epilepsie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cs-CZ" sz="2800" kern="0" dirty="0" smtClean="0">
                <a:effectLst/>
                <a:cs typeface="Times New Roman" pitchFamily="18" charset="0"/>
              </a:rPr>
              <a:t>k navození hypnotických účinků je třeba nejvyššího dávkování - individuálně velmi rozdílné ( k indukci anestezie se používají BD většinou v kombinaci s barbituráty, </a:t>
            </a:r>
            <a:r>
              <a:rPr lang="cs-CZ" sz="2800" kern="0" dirty="0" err="1" smtClean="0">
                <a:effectLst/>
                <a:cs typeface="Times New Roman" pitchFamily="18" charset="0"/>
              </a:rPr>
              <a:t>opioidy</a:t>
            </a:r>
            <a:r>
              <a:rPr lang="cs-CZ" sz="2800" kern="0" dirty="0" smtClean="0">
                <a:effectLst/>
                <a:cs typeface="Times New Roman" pitchFamily="18" charset="0"/>
              </a:rPr>
              <a:t>, </a:t>
            </a:r>
            <a:r>
              <a:rPr lang="cs-CZ" sz="2800" kern="0" dirty="0" err="1" smtClean="0">
                <a:effectLst/>
                <a:cs typeface="Times New Roman" pitchFamily="18" charset="0"/>
              </a:rPr>
              <a:t>propofolem</a:t>
            </a:r>
            <a:r>
              <a:rPr lang="cs-CZ" sz="2800" kern="0" dirty="0" smtClean="0">
                <a:effectLst/>
                <a:cs typeface="Times New Roman" pitchFamily="18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598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4013" y="304801"/>
            <a:ext cx="7313612" cy="892175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cs-CZ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Dormicum</a:t>
            </a:r>
            <a:endParaRPr lang="cs-CZ" sz="3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5327" y="1263073"/>
            <a:ext cx="9769764" cy="480060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200" dirty="0"/>
              <a:t>nejčastěji používaný</a:t>
            </a:r>
          </a:p>
          <a:p>
            <a:pPr eaLnBrk="1" hangingPunct="1"/>
            <a:r>
              <a:rPr lang="cs-CZ" altLang="cs-CZ" sz="3200" dirty="0"/>
              <a:t>rychlý nástup účinku, titrace dávky dle účinku, poměrně krátký klinický úč. bez delšího přespávání</a:t>
            </a:r>
          </a:p>
          <a:p>
            <a:pPr eaLnBrk="1" hangingPunct="1"/>
            <a:r>
              <a:rPr lang="cs-CZ" altLang="cs-CZ" sz="3200" dirty="0"/>
              <a:t>rozpustný ve vodě, krátký biologický poločas</a:t>
            </a:r>
          </a:p>
          <a:p>
            <a:pPr eaLnBrk="1" hangingPunct="1"/>
            <a:r>
              <a:rPr lang="cs-CZ" altLang="cs-CZ" sz="3200" dirty="0"/>
              <a:t>kompatibilita s ostatními ve vodě </a:t>
            </a:r>
            <a:r>
              <a:rPr lang="cs-CZ" altLang="cs-CZ" sz="3200" dirty="0" err="1"/>
              <a:t>rozpustými</a:t>
            </a:r>
            <a:r>
              <a:rPr lang="cs-CZ" altLang="cs-CZ" sz="3200" dirty="0"/>
              <a:t> farmaky (možnost smíchat v jedné stříkačce s např. </a:t>
            </a:r>
            <a:r>
              <a:rPr lang="cs-CZ" altLang="cs-CZ" sz="3200" dirty="0" err="1"/>
              <a:t>ketaminem</a:t>
            </a:r>
            <a:r>
              <a:rPr lang="cs-CZ" altLang="cs-CZ" sz="3200" dirty="0"/>
              <a:t>) </a:t>
            </a:r>
          </a:p>
          <a:p>
            <a:pPr eaLnBrk="1" hangingPunct="1"/>
            <a:r>
              <a:rPr lang="cs-CZ" altLang="cs-CZ" sz="3200" dirty="0" err="1"/>
              <a:t>intantní</a:t>
            </a:r>
            <a:r>
              <a:rPr lang="cs-CZ" altLang="cs-CZ" sz="3200" dirty="0"/>
              <a:t> injekční forma - nemusí být použito rozpouštědlo</a:t>
            </a:r>
          </a:p>
          <a:p>
            <a:pPr eaLnBrk="1" hangingPunct="1"/>
            <a:r>
              <a:rPr lang="cs-CZ" altLang="cs-CZ" sz="3200" dirty="0"/>
              <a:t>výborná místní snášenlivost i při </a:t>
            </a:r>
            <a:r>
              <a:rPr lang="cs-CZ" altLang="cs-CZ" sz="3200" dirty="0" err="1"/>
              <a:t>im</a:t>
            </a:r>
            <a:r>
              <a:rPr lang="cs-CZ" altLang="cs-CZ" sz="3200" dirty="0"/>
              <a:t>. aplikaci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966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0000"/>
                </a:solidFill>
              </a:rPr>
              <a:t>Benzodiazepiny v anestezii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3300" dirty="0" err="1"/>
              <a:t>sedace</a:t>
            </a:r>
            <a:r>
              <a:rPr lang="cs-CZ" sz="3300" dirty="0"/>
              <a:t>  při vědomí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3300" dirty="0" err="1"/>
              <a:t>analgosedace</a:t>
            </a:r>
            <a:endParaRPr lang="cs-CZ" sz="33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sz="3300" dirty="0"/>
              <a:t>premedikace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3300" dirty="0"/>
              <a:t>indukce anestezie, </a:t>
            </a:r>
            <a:r>
              <a:rPr lang="cs-CZ" sz="3300" dirty="0" err="1"/>
              <a:t>ev</a:t>
            </a:r>
            <a:r>
              <a:rPr lang="cs-CZ" sz="3300" dirty="0"/>
              <a:t> . kombinace s jinými farmaky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3300" dirty="0"/>
              <a:t>k navození </a:t>
            </a:r>
            <a:r>
              <a:rPr lang="cs-CZ" sz="3300" dirty="0" err="1"/>
              <a:t>anxiolýzy</a:t>
            </a:r>
            <a:r>
              <a:rPr lang="cs-CZ" sz="3300" dirty="0"/>
              <a:t>, </a:t>
            </a:r>
            <a:r>
              <a:rPr lang="cs-CZ" sz="3300" dirty="0" err="1"/>
              <a:t>sedace</a:t>
            </a:r>
            <a:r>
              <a:rPr lang="cs-CZ" sz="3300" dirty="0"/>
              <a:t> a </a:t>
            </a:r>
            <a:r>
              <a:rPr lang="cs-CZ" sz="3300" dirty="0" err="1"/>
              <a:t>amnezie</a:t>
            </a:r>
            <a:r>
              <a:rPr lang="cs-CZ" sz="3300" dirty="0"/>
              <a:t> u pacientů v intenzívní péči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077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0468" y="332509"/>
            <a:ext cx="7772400" cy="11430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cs-CZ" dirty="0" err="1" smtClean="0">
                <a:solidFill>
                  <a:srgbClr val="FF0000"/>
                </a:solidFill>
              </a:rPr>
              <a:t>Analgosedace</a:t>
            </a:r>
            <a:endParaRPr lang="cs-CZ" dirty="0" smtClean="0">
              <a:solidFill>
                <a:srgbClr val="FF0000"/>
              </a:solidFill>
            </a:endParaRP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0468" y="1752311"/>
            <a:ext cx="9669896" cy="4491471"/>
          </a:xfrm>
          <a:effectLst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dirty="0" smtClean="0"/>
              <a:t>Kombinace analgetika s BD</a:t>
            </a:r>
          </a:p>
          <a:p>
            <a:pPr eaLnBrk="1" hangingPunct="1">
              <a:defRPr/>
            </a:pPr>
            <a:r>
              <a:rPr lang="cs-CZ" sz="3200" dirty="0" smtClean="0"/>
              <a:t>účinky </a:t>
            </a:r>
            <a:r>
              <a:rPr lang="cs-CZ" sz="3200" dirty="0" err="1" smtClean="0"/>
              <a:t>dormica</a:t>
            </a:r>
            <a:r>
              <a:rPr lang="cs-CZ" sz="3200" dirty="0" smtClean="0"/>
              <a:t> s </a:t>
            </a:r>
            <a:r>
              <a:rPr lang="cs-CZ" sz="3200" dirty="0" err="1" smtClean="0"/>
              <a:t>opioidy</a:t>
            </a:r>
            <a:r>
              <a:rPr lang="cs-CZ" sz="3200" dirty="0" smtClean="0"/>
              <a:t> se výrazně potencují, výrazný synergismus v navození hypnotického účinku, </a:t>
            </a:r>
            <a:r>
              <a:rPr lang="cs-CZ" sz="3200" dirty="0" err="1" smtClean="0"/>
              <a:t>supraaditívní</a:t>
            </a:r>
            <a:r>
              <a:rPr lang="cs-CZ" sz="3200" dirty="0" smtClean="0"/>
              <a:t> účinek na dýchání</a:t>
            </a:r>
          </a:p>
          <a:p>
            <a:pPr eaLnBrk="1" hangingPunct="1">
              <a:defRPr/>
            </a:pPr>
            <a:r>
              <a:rPr lang="cs-CZ" sz="3200" dirty="0" smtClean="0"/>
              <a:t>nejčastěji kombinace </a:t>
            </a:r>
            <a:r>
              <a:rPr lang="cs-CZ" sz="3200" dirty="0" err="1" smtClean="0"/>
              <a:t>dormicum</a:t>
            </a:r>
            <a:r>
              <a:rPr lang="cs-CZ" sz="3200" dirty="0" smtClean="0"/>
              <a:t> + </a:t>
            </a:r>
            <a:r>
              <a:rPr lang="cs-CZ" sz="3200" dirty="0" err="1" smtClean="0"/>
              <a:t>alfetanyl</a:t>
            </a:r>
            <a:r>
              <a:rPr lang="cs-CZ" sz="3200" dirty="0" smtClean="0"/>
              <a:t> (</a:t>
            </a:r>
            <a:r>
              <a:rPr lang="cs-CZ" sz="3200" dirty="0" err="1" smtClean="0"/>
              <a:t>rapifen</a:t>
            </a:r>
            <a:r>
              <a:rPr lang="cs-CZ" sz="3200" dirty="0" smtClean="0"/>
              <a:t>) nebo  </a:t>
            </a:r>
            <a:r>
              <a:rPr lang="cs-CZ" sz="3200" dirty="0" err="1" smtClean="0"/>
              <a:t>sufentanil</a:t>
            </a:r>
            <a:endParaRPr lang="cs-CZ" sz="32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187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0000"/>
                </a:solidFill>
              </a:rPr>
              <a:t>Použití v celkové anestezii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>
              <a:lnSpc>
                <a:spcPct val="140000"/>
              </a:lnSpc>
              <a:defRPr/>
            </a:pPr>
            <a:r>
              <a:rPr lang="cs-CZ" sz="3300" dirty="0"/>
              <a:t>premedikace</a:t>
            </a:r>
          </a:p>
          <a:p>
            <a:pPr>
              <a:lnSpc>
                <a:spcPct val="140000"/>
              </a:lnSpc>
              <a:defRPr/>
            </a:pPr>
            <a:r>
              <a:rPr lang="cs-CZ" sz="3300" dirty="0"/>
              <a:t>navození </a:t>
            </a:r>
            <a:r>
              <a:rPr lang="cs-CZ" sz="3300" dirty="0" err="1"/>
              <a:t>anxiolýzy</a:t>
            </a:r>
            <a:r>
              <a:rPr lang="cs-CZ" sz="3300" dirty="0"/>
              <a:t> před indukcí anestezie</a:t>
            </a:r>
          </a:p>
          <a:p>
            <a:pPr>
              <a:lnSpc>
                <a:spcPct val="140000"/>
              </a:lnSpc>
              <a:defRPr/>
            </a:pPr>
            <a:r>
              <a:rPr lang="cs-CZ" sz="3300" dirty="0"/>
              <a:t>k indukci anestezie</a:t>
            </a:r>
          </a:p>
          <a:p>
            <a:pPr>
              <a:lnSpc>
                <a:spcPct val="140000"/>
              </a:lnSpc>
              <a:defRPr/>
            </a:pPr>
            <a:r>
              <a:rPr lang="cs-CZ" sz="3300" dirty="0"/>
              <a:t>hypnotická komponenta TIVA</a:t>
            </a:r>
          </a:p>
          <a:p>
            <a:pPr eaLnBrk="1" hangingPunct="1">
              <a:lnSpc>
                <a:spcPct val="140000"/>
              </a:lnSpc>
              <a:defRPr/>
            </a:pPr>
            <a:endParaRPr lang="cs-CZ" sz="3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136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10491" y="2794291"/>
            <a:ext cx="10515600" cy="1325563"/>
          </a:xfrm>
        </p:spPr>
        <p:txBody>
          <a:bodyPr/>
          <a:lstStyle/>
          <a:p>
            <a:r>
              <a:rPr lang="cs-CZ" dirty="0" smtClean="0"/>
              <a:t>Svalová relaxans</a:t>
            </a:r>
            <a:endParaRPr lang="cs-CZ" dirty="0"/>
          </a:p>
        </p:txBody>
      </p:sp>
      <p:pic>
        <p:nvPicPr>
          <p:cNvPr id="3" name="Picture 5" descr="ndblock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32" y="1469571"/>
            <a:ext cx="6431368" cy="48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55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712978"/>
            <a:ext cx="618109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>
                <a:solidFill>
                  <a:srgbClr val="C12731"/>
                </a:solidFill>
              </a:rPr>
              <a:t>Kurare </a:t>
            </a:r>
            <a:r>
              <a:rPr sz="3300" dirty="0">
                <a:solidFill>
                  <a:srgbClr val="C12731"/>
                </a:solidFill>
              </a:rPr>
              <a:t>– </a:t>
            </a:r>
            <a:r>
              <a:rPr sz="3300" spc="-20" dirty="0">
                <a:solidFill>
                  <a:srgbClr val="C12731"/>
                </a:solidFill>
              </a:rPr>
              <a:t>šípový </a:t>
            </a:r>
            <a:r>
              <a:rPr sz="3300" spc="-5" dirty="0">
                <a:solidFill>
                  <a:srgbClr val="C12731"/>
                </a:solidFill>
              </a:rPr>
              <a:t>jed</a:t>
            </a:r>
            <a:r>
              <a:rPr sz="3300" spc="-35" dirty="0">
                <a:solidFill>
                  <a:srgbClr val="C12731"/>
                </a:solidFill>
              </a:rPr>
              <a:t> </a:t>
            </a:r>
            <a:r>
              <a:rPr sz="3300" spc="-5" dirty="0">
                <a:solidFill>
                  <a:srgbClr val="C12731"/>
                </a:solidFill>
              </a:rPr>
              <a:t>indiánů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425981" y="1375089"/>
            <a:ext cx="6200775" cy="5034712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355600" marR="5080" indent="-342900">
              <a:lnSpc>
                <a:spcPct val="70000"/>
              </a:lnSpc>
              <a:spcBef>
                <a:spcPts val="7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A3838"/>
                </a:solidFill>
                <a:latin typeface="Arial"/>
                <a:cs typeface="Arial"/>
              </a:rPr>
              <a:t>Kurare </a:t>
            </a:r>
            <a:r>
              <a:rPr sz="2400" spc="-10" dirty="0">
                <a:solidFill>
                  <a:srgbClr val="3A3838"/>
                </a:solidFill>
                <a:latin typeface="Arial"/>
                <a:cs typeface="Arial"/>
              </a:rPr>
              <a:t>bylo </a:t>
            </a:r>
            <a:r>
              <a:rPr sz="2400" spc="-5" dirty="0">
                <a:solidFill>
                  <a:srgbClr val="3A3838"/>
                </a:solidFill>
                <a:latin typeface="Arial"/>
                <a:cs typeface="Arial"/>
              </a:rPr>
              <a:t>tradičně využíváno </a:t>
            </a:r>
            <a:r>
              <a:rPr sz="2400" spc="-10" dirty="0">
                <a:solidFill>
                  <a:srgbClr val="3A3838"/>
                </a:solidFill>
                <a:latin typeface="Arial"/>
                <a:cs typeface="Arial"/>
              </a:rPr>
              <a:t>jihoamerickými </a:t>
            </a:r>
            <a:r>
              <a:rPr sz="2400" spc="-5" dirty="0">
                <a:solidFill>
                  <a:srgbClr val="3A3838"/>
                </a:solidFill>
                <a:latin typeface="Arial"/>
                <a:cs typeface="Arial"/>
              </a:rPr>
              <a:t>Indiány  z </a:t>
            </a:r>
            <a:r>
              <a:rPr sz="2400" spc="-10" dirty="0">
                <a:solidFill>
                  <a:srgbClr val="3A3838"/>
                </a:solidFill>
                <a:latin typeface="Arial"/>
                <a:cs typeface="Arial"/>
              </a:rPr>
              <a:t>povodí </a:t>
            </a:r>
            <a:r>
              <a:rPr sz="2400" spc="-5" dirty="0">
                <a:solidFill>
                  <a:srgbClr val="3A3838"/>
                </a:solidFill>
                <a:latin typeface="Arial"/>
                <a:cs typeface="Arial"/>
              </a:rPr>
              <a:t>Amazonky a Orinoka </a:t>
            </a:r>
            <a:r>
              <a:rPr sz="2400" spc="-10" dirty="0">
                <a:solidFill>
                  <a:srgbClr val="3A3838"/>
                </a:solidFill>
                <a:latin typeface="Arial"/>
                <a:cs typeface="Arial"/>
              </a:rPr>
              <a:t>jako </a:t>
            </a:r>
            <a:r>
              <a:rPr sz="2400" spc="-5" dirty="0">
                <a:solidFill>
                  <a:srgbClr val="3A3838"/>
                </a:solidFill>
                <a:latin typeface="Arial"/>
                <a:cs typeface="Arial"/>
              </a:rPr>
              <a:t>šípový</a:t>
            </a:r>
            <a:r>
              <a:rPr sz="2400" spc="3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A3838"/>
                </a:solidFill>
                <a:latin typeface="Arial"/>
                <a:cs typeface="Arial"/>
              </a:rPr>
              <a:t>jed.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ts val="1939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3A3838"/>
                </a:solidFill>
                <a:latin typeface="Arial"/>
                <a:cs typeface="Arial"/>
              </a:rPr>
              <a:t>Vniknutí </a:t>
            </a:r>
            <a:r>
              <a:rPr sz="2400" spc="-5" dirty="0">
                <a:solidFill>
                  <a:srgbClr val="3A3838"/>
                </a:solidFill>
                <a:latin typeface="Arial"/>
                <a:cs typeface="Arial"/>
              </a:rPr>
              <a:t>malého množství do krevního </a:t>
            </a:r>
            <a:r>
              <a:rPr sz="2400" spc="-5" dirty="0" err="1">
                <a:solidFill>
                  <a:srgbClr val="3A3838"/>
                </a:solidFill>
                <a:latin typeface="Arial"/>
                <a:cs typeface="Arial"/>
              </a:rPr>
              <a:t>oběhu</a:t>
            </a:r>
            <a:r>
              <a:rPr sz="2400" spc="20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400" spc="-5" dirty="0" err="1" smtClean="0">
                <a:solidFill>
                  <a:srgbClr val="3A3838"/>
                </a:solidFill>
                <a:latin typeface="Arial"/>
                <a:cs typeface="Arial"/>
              </a:rPr>
              <a:t>způsobí</a:t>
            </a:r>
            <a:r>
              <a:rPr lang="cs-CZ" sz="2400" spc="-5" dirty="0" smtClean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400" spc="-5" dirty="0" err="1" smtClean="0">
                <a:solidFill>
                  <a:srgbClr val="3A3838"/>
                </a:solidFill>
                <a:latin typeface="Arial"/>
                <a:cs typeface="Arial"/>
              </a:rPr>
              <a:t>ochrnutí</a:t>
            </a:r>
            <a:r>
              <a:rPr sz="2400" spc="-5" dirty="0" smtClean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A3838"/>
                </a:solidFill>
                <a:latin typeface="Arial"/>
                <a:cs typeface="Arial"/>
              </a:rPr>
              <a:t>svalstva a </a:t>
            </a:r>
            <a:r>
              <a:rPr sz="2400" spc="-10" dirty="0">
                <a:solidFill>
                  <a:srgbClr val="3A3838"/>
                </a:solidFill>
                <a:latin typeface="Arial"/>
                <a:cs typeface="Arial"/>
              </a:rPr>
              <a:t>oběť hyne </a:t>
            </a:r>
            <a:r>
              <a:rPr sz="2400" spc="-5" dirty="0">
                <a:solidFill>
                  <a:srgbClr val="3A3838"/>
                </a:solidFill>
                <a:latin typeface="Arial"/>
                <a:cs typeface="Arial"/>
              </a:rPr>
              <a:t>zástavou dýchání  (nebylo známo</a:t>
            </a:r>
            <a:r>
              <a:rPr sz="2400" spc="5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A3838"/>
                </a:solidFill>
                <a:latin typeface="Arial"/>
                <a:cs typeface="Arial"/>
              </a:rPr>
              <a:t>antidotum).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ts val="2175"/>
              </a:lnSpc>
              <a:spcBef>
                <a:spcPts val="12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A3838"/>
                </a:solidFill>
                <a:latin typeface="Arial"/>
                <a:cs typeface="Arial"/>
              </a:rPr>
              <a:t>Klasifikace Rudolfa Boehma z rok</a:t>
            </a:r>
            <a:r>
              <a:rPr sz="2400" spc="12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A3838"/>
                </a:solidFill>
                <a:latin typeface="Arial"/>
                <a:cs typeface="Arial"/>
              </a:rPr>
              <a:t>1895</a:t>
            </a:r>
            <a:endParaRPr sz="2400" dirty="0">
              <a:latin typeface="Arial"/>
              <a:cs typeface="Arial"/>
            </a:endParaRPr>
          </a:p>
          <a:p>
            <a:pPr marL="870585" lvl="1" indent="-343535">
              <a:lnSpc>
                <a:spcPts val="1830"/>
              </a:lnSpc>
              <a:buChar char="•"/>
              <a:tabLst>
                <a:tab pos="870585" algn="l"/>
                <a:tab pos="871219" algn="l"/>
              </a:tabLst>
            </a:pPr>
            <a:r>
              <a:rPr sz="2000" dirty="0">
                <a:solidFill>
                  <a:srgbClr val="3A3838"/>
                </a:solidFill>
                <a:latin typeface="Arial"/>
                <a:cs typeface="Arial"/>
              </a:rPr>
              <a:t>tubokurare </a:t>
            </a:r>
            <a:r>
              <a:rPr sz="2000" spc="-5" dirty="0">
                <a:solidFill>
                  <a:srgbClr val="3A3838"/>
                </a:solidFill>
                <a:latin typeface="Arial"/>
                <a:cs typeface="Arial"/>
              </a:rPr>
              <a:t>(bambusové kurare, </a:t>
            </a:r>
            <a:r>
              <a:rPr sz="2000" dirty="0">
                <a:solidFill>
                  <a:srgbClr val="3A3838"/>
                </a:solidFill>
                <a:latin typeface="Arial"/>
                <a:cs typeface="Arial"/>
              </a:rPr>
              <a:t>curare de</a:t>
            </a:r>
            <a:r>
              <a:rPr sz="2000" spc="4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A3838"/>
                </a:solidFill>
                <a:latin typeface="Arial"/>
                <a:cs typeface="Arial"/>
              </a:rPr>
              <a:t>tubo)</a:t>
            </a:r>
            <a:endParaRPr sz="2000" dirty="0">
              <a:latin typeface="Arial"/>
              <a:cs typeface="Arial"/>
            </a:endParaRPr>
          </a:p>
          <a:p>
            <a:pPr marL="870585" lvl="1" indent="-343535">
              <a:lnSpc>
                <a:spcPts val="1830"/>
              </a:lnSpc>
              <a:buChar char="•"/>
              <a:tabLst>
                <a:tab pos="870585" algn="l"/>
                <a:tab pos="871219" algn="l"/>
              </a:tabLst>
            </a:pPr>
            <a:r>
              <a:rPr sz="2000" spc="-5" dirty="0">
                <a:solidFill>
                  <a:srgbClr val="3A3838"/>
                </a:solidFill>
                <a:latin typeface="Arial"/>
                <a:cs typeface="Arial"/>
              </a:rPr>
              <a:t>hrncové </a:t>
            </a:r>
            <a:r>
              <a:rPr sz="2000" dirty="0">
                <a:solidFill>
                  <a:srgbClr val="3A3838"/>
                </a:solidFill>
                <a:latin typeface="Arial"/>
                <a:cs typeface="Arial"/>
              </a:rPr>
              <a:t>kurare </a:t>
            </a:r>
            <a:r>
              <a:rPr sz="2000" spc="-5" dirty="0">
                <a:solidFill>
                  <a:srgbClr val="3A3838"/>
                </a:solidFill>
                <a:latin typeface="Arial"/>
                <a:cs typeface="Arial"/>
              </a:rPr>
              <a:t>(curare </a:t>
            </a:r>
            <a:r>
              <a:rPr sz="2000" dirty="0">
                <a:solidFill>
                  <a:srgbClr val="3A3838"/>
                </a:solidFill>
                <a:latin typeface="Arial"/>
                <a:cs typeface="Arial"/>
              </a:rPr>
              <a:t>de</a:t>
            </a:r>
            <a:r>
              <a:rPr sz="2000" spc="1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A3838"/>
                </a:solidFill>
                <a:latin typeface="Arial"/>
                <a:cs typeface="Arial"/>
              </a:rPr>
              <a:t>poto)</a:t>
            </a:r>
            <a:endParaRPr sz="2000" dirty="0">
              <a:latin typeface="Arial"/>
              <a:cs typeface="Arial"/>
            </a:endParaRPr>
          </a:p>
          <a:p>
            <a:pPr marL="870585" lvl="1" indent="-343535">
              <a:lnSpc>
                <a:spcPts val="1939"/>
              </a:lnSpc>
              <a:buChar char="•"/>
              <a:tabLst>
                <a:tab pos="870585" algn="l"/>
                <a:tab pos="871219" algn="l"/>
              </a:tabLst>
            </a:pPr>
            <a:r>
              <a:rPr sz="2000" spc="-5" dirty="0">
                <a:solidFill>
                  <a:srgbClr val="3A3838"/>
                </a:solidFill>
                <a:latin typeface="Arial"/>
                <a:cs typeface="Arial"/>
              </a:rPr>
              <a:t>tykvové </a:t>
            </a:r>
            <a:r>
              <a:rPr sz="2000" dirty="0">
                <a:solidFill>
                  <a:srgbClr val="3A3838"/>
                </a:solidFill>
                <a:latin typeface="Arial"/>
                <a:cs typeface="Arial"/>
              </a:rPr>
              <a:t>kurare (curare de</a:t>
            </a:r>
            <a:r>
              <a:rPr sz="2000" spc="1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A3838"/>
                </a:solidFill>
                <a:latin typeface="Arial"/>
                <a:cs typeface="Arial"/>
              </a:rPr>
              <a:t>calebasa)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3A3838"/>
              </a:buClr>
              <a:buFont typeface="Arial"/>
              <a:buChar char="•"/>
            </a:pPr>
            <a:endParaRPr sz="3200" dirty="0">
              <a:latin typeface="Arial"/>
              <a:cs typeface="Arial"/>
            </a:endParaRPr>
          </a:p>
          <a:p>
            <a:pPr marL="355600" marR="73660" indent="-342900">
              <a:lnSpc>
                <a:spcPct val="7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A3838"/>
                </a:solidFill>
                <a:latin typeface="Arial"/>
                <a:cs typeface="Arial"/>
              </a:rPr>
              <a:t>Poprvé popsán </a:t>
            </a:r>
            <a:r>
              <a:rPr sz="2400" spc="-10" dirty="0">
                <a:solidFill>
                  <a:srgbClr val="3A3838"/>
                </a:solidFill>
                <a:latin typeface="Arial"/>
                <a:cs typeface="Arial"/>
              </a:rPr>
              <a:t>britským </a:t>
            </a:r>
            <a:r>
              <a:rPr sz="2400" spc="-5" dirty="0" err="1">
                <a:solidFill>
                  <a:srgbClr val="3A3838"/>
                </a:solidFill>
                <a:latin typeface="Arial"/>
                <a:cs typeface="Arial"/>
              </a:rPr>
              <a:t>spisovatelem</a:t>
            </a:r>
            <a:r>
              <a:rPr sz="2400" spc="-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lang="cs-CZ" sz="2400" spc="-5" dirty="0" smtClean="0">
                <a:solidFill>
                  <a:srgbClr val="3A3838"/>
                </a:solidFill>
                <a:latin typeface="Arial"/>
                <a:cs typeface="Arial"/>
              </a:rPr>
              <a:t/>
            </a:r>
            <a:br>
              <a:rPr lang="cs-CZ" sz="2400" spc="-5" dirty="0" smtClean="0">
                <a:solidFill>
                  <a:srgbClr val="3A3838"/>
                </a:solidFill>
                <a:latin typeface="Arial"/>
                <a:cs typeface="Arial"/>
              </a:rPr>
            </a:br>
            <a:r>
              <a:rPr sz="2400" spc="-5" dirty="0" smtClean="0">
                <a:solidFill>
                  <a:srgbClr val="3A3838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3A3838"/>
                </a:solidFill>
                <a:latin typeface="Arial"/>
                <a:cs typeface="Arial"/>
              </a:rPr>
              <a:t>cestovatelem  </a:t>
            </a:r>
            <a:r>
              <a:rPr sz="2400" spc="-15" dirty="0">
                <a:solidFill>
                  <a:srgbClr val="3A3838"/>
                </a:solidFill>
                <a:latin typeface="Arial"/>
                <a:cs typeface="Arial"/>
              </a:rPr>
              <a:t>Walter </a:t>
            </a:r>
            <a:r>
              <a:rPr sz="2400" spc="-5" dirty="0">
                <a:solidFill>
                  <a:srgbClr val="3A3838"/>
                </a:solidFill>
                <a:latin typeface="Arial"/>
                <a:cs typeface="Arial"/>
              </a:rPr>
              <a:t>Raleigh</a:t>
            </a:r>
            <a:r>
              <a:rPr sz="2400" spc="8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A3838"/>
                </a:solidFill>
                <a:latin typeface="Arial"/>
                <a:cs typeface="Arial"/>
              </a:rPr>
              <a:t>(1617)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3A3838"/>
              </a:buClr>
              <a:buFont typeface="Arial"/>
              <a:buChar char="•"/>
            </a:pP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ts val="1939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A3838"/>
                </a:solidFill>
                <a:latin typeface="Arial"/>
                <a:cs typeface="Arial"/>
              </a:rPr>
              <a:t>Výzkumu </a:t>
            </a:r>
            <a:r>
              <a:rPr sz="2400" dirty="0">
                <a:solidFill>
                  <a:srgbClr val="3A3838"/>
                </a:solidFill>
                <a:latin typeface="Arial"/>
                <a:cs typeface="Arial"/>
              </a:rPr>
              <a:t>kurare </a:t>
            </a:r>
            <a:r>
              <a:rPr sz="2400" spc="-5" dirty="0">
                <a:solidFill>
                  <a:srgbClr val="3A3838"/>
                </a:solidFill>
                <a:latin typeface="Arial"/>
                <a:cs typeface="Arial"/>
              </a:rPr>
              <a:t>se věnoval český </a:t>
            </a:r>
            <a:r>
              <a:rPr sz="2400" spc="-5" dirty="0" err="1">
                <a:solidFill>
                  <a:srgbClr val="3A3838"/>
                </a:solidFill>
                <a:latin typeface="Arial"/>
                <a:cs typeface="Arial"/>
              </a:rPr>
              <a:t>cestovatel</a:t>
            </a:r>
            <a:r>
              <a:rPr sz="2400" spc="2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400" spc="-10" dirty="0" smtClean="0">
                <a:solidFill>
                  <a:srgbClr val="3A3838"/>
                </a:solidFill>
                <a:latin typeface="Arial"/>
                <a:cs typeface="Arial"/>
              </a:rPr>
              <a:t>Alberto</a:t>
            </a:r>
            <a:r>
              <a:rPr lang="cs-CZ" sz="2400" spc="-10" dirty="0" smtClean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400" spc="-25" dirty="0" err="1" smtClean="0">
                <a:solidFill>
                  <a:srgbClr val="3A3838"/>
                </a:solidFill>
                <a:latin typeface="Arial"/>
                <a:cs typeface="Arial"/>
              </a:rPr>
              <a:t>Vojtěch</a:t>
            </a:r>
            <a:r>
              <a:rPr sz="2400" spc="-25" dirty="0" smtClean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A3838"/>
                </a:solidFill>
                <a:latin typeface="Arial"/>
                <a:cs typeface="Arial"/>
              </a:rPr>
              <a:t>Frič. Vzorek </a:t>
            </a:r>
            <a:r>
              <a:rPr sz="2400" spc="-10" dirty="0">
                <a:solidFill>
                  <a:srgbClr val="3A3838"/>
                </a:solidFill>
                <a:latin typeface="Arial"/>
                <a:cs typeface="Arial"/>
              </a:rPr>
              <a:t>uložen </a:t>
            </a:r>
            <a:r>
              <a:rPr sz="2400" spc="-5" dirty="0">
                <a:solidFill>
                  <a:srgbClr val="3A3838"/>
                </a:solidFill>
                <a:latin typeface="Arial"/>
                <a:cs typeface="Arial"/>
              </a:rPr>
              <a:t>v Náprstkově muzeu v  Praze.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90458" y="164338"/>
            <a:ext cx="20040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756F6F"/>
                </a:solidFill>
                <a:latin typeface="Arial"/>
                <a:cs typeface="Arial"/>
              </a:rPr>
              <a:t>Kulčiba</a:t>
            </a:r>
            <a:r>
              <a:rPr sz="1800" spc="-25" dirty="0">
                <a:solidFill>
                  <a:srgbClr val="756F6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756F6F"/>
                </a:solidFill>
                <a:latin typeface="Arial"/>
                <a:cs typeface="Arial"/>
              </a:rPr>
              <a:t>jedodárná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756F6F"/>
                </a:solidFill>
                <a:latin typeface="Arial"/>
                <a:cs typeface="Arial"/>
              </a:rPr>
              <a:t>(Strychnos </a:t>
            </a:r>
            <a:r>
              <a:rPr sz="1800" spc="-5" dirty="0">
                <a:solidFill>
                  <a:srgbClr val="756F6F"/>
                </a:solidFill>
                <a:latin typeface="Arial"/>
                <a:cs typeface="Arial"/>
              </a:rPr>
              <a:t>toxifera)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6699" y="6477440"/>
            <a:ext cx="50203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Rogozov </a:t>
            </a:r>
            <a:r>
              <a:rPr sz="1800" spc="-85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V.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et </a:t>
            </a:r>
            <a:r>
              <a:rPr sz="1800" spc="-5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al. Anesthesia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&amp; </a:t>
            </a:r>
            <a:r>
              <a:rPr sz="1800" spc="-5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Anaesthesia</a:t>
            </a:r>
            <a:r>
              <a:rPr sz="1800" spc="-75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2008</a:t>
            </a:r>
            <a:endParaRPr sz="1800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117080" y="137160"/>
            <a:ext cx="5074920" cy="6720840"/>
            <a:chOff x="7117080" y="137160"/>
            <a:chExt cx="5074919" cy="6720836"/>
          </a:xfrm>
        </p:grpSpPr>
        <p:sp>
          <p:nvSpPr>
            <p:cNvPr id="7" name="object 7"/>
            <p:cNvSpPr/>
            <p:nvPr/>
          </p:nvSpPr>
          <p:spPr>
            <a:xfrm>
              <a:off x="7117080" y="2310383"/>
              <a:ext cx="5074919" cy="454761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030968" y="137160"/>
              <a:ext cx="2095500" cy="29245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922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56092" y="1306067"/>
            <a:ext cx="3712463" cy="5155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712978"/>
            <a:ext cx="932688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35" dirty="0">
                <a:solidFill>
                  <a:srgbClr val="C12731"/>
                </a:solidFill>
              </a:rPr>
              <a:t>První </a:t>
            </a:r>
            <a:r>
              <a:rPr sz="3300" dirty="0">
                <a:solidFill>
                  <a:srgbClr val="C12731"/>
                </a:solidFill>
              </a:rPr>
              <a:t>milník – </a:t>
            </a:r>
            <a:r>
              <a:rPr sz="3300" spc="-5" dirty="0">
                <a:solidFill>
                  <a:srgbClr val="C12731"/>
                </a:solidFill>
              </a:rPr>
              <a:t>podání </a:t>
            </a:r>
            <a:r>
              <a:rPr sz="3300" spc="-15" dirty="0">
                <a:solidFill>
                  <a:srgbClr val="C12731"/>
                </a:solidFill>
              </a:rPr>
              <a:t>svalového</a:t>
            </a:r>
            <a:r>
              <a:rPr sz="3300" spc="-90" dirty="0">
                <a:solidFill>
                  <a:srgbClr val="C12731"/>
                </a:solidFill>
              </a:rPr>
              <a:t> </a:t>
            </a:r>
            <a:r>
              <a:rPr sz="3300" dirty="0">
                <a:solidFill>
                  <a:srgbClr val="C12731"/>
                </a:solidFill>
              </a:rPr>
              <a:t>relaxans</a:t>
            </a:r>
            <a:endParaRPr sz="3300"/>
          </a:p>
        </p:txBody>
      </p:sp>
      <p:sp>
        <p:nvSpPr>
          <p:cNvPr id="4" name="object 4"/>
          <p:cNvSpPr txBox="1"/>
          <p:nvPr/>
        </p:nvSpPr>
        <p:spPr>
          <a:xfrm>
            <a:off x="916939" y="1749682"/>
            <a:ext cx="7109459" cy="4938916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45"/>
              </a:spcBef>
              <a:buChar char="•"/>
              <a:tabLst>
                <a:tab pos="356235" algn="l"/>
              </a:tabLst>
            </a:pPr>
            <a:r>
              <a:rPr sz="2400" spc="-5" dirty="0">
                <a:solidFill>
                  <a:srgbClr val="3A3838"/>
                </a:solidFill>
                <a:latin typeface="Arial"/>
                <a:cs typeface="Arial"/>
              </a:rPr>
              <a:t>D-tubokurain (Intocostrin) používán po </a:t>
            </a:r>
            <a:r>
              <a:rPr sz="2400" spc="-5" dirty="0" err="1">
                <a:solidFill>
                  <a:srgbClr val="3A3838"/>
                </a:solidFill>
                <a:latin typeface="Arial"/>
                <a:cs typeface="Arial"/>
              </a:rPr>
              <a:t>léta</a:t>
            </a:r>
            <a:r>
              <a:rPr sz="2400" spc="-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lang="cs-CZ" sz="2400" spc="-5" dirty="0" smtClean="0">
                <a:solidFill>
                  <a:srgbClr val="3A3838"/>
                </a:solidFill>
                <a:latin typeface="Arial"/>
                <a:cs typeface="Arial"/>
              </a:rPr>
              <a:t/>
            </a:r>
            <a:br>
              <a:rPr lang="cs-CZ" sz="2400" spc="-5" dirty="0" smtClean="0">
                <a:solidFill>
                  <a:srgbClr val="3A3838"/>
                </a:solidFill>
                <a:latin typeface="Arial"/>
                <a:cs typeface="Arial"/>
              </a:rPr>
            </a:br>
            <a:r>
              <a:rPr sz="2400" dirty="0" smtClean="0">
                <a:solidFill>
                  <a:srgbClr val="3A3838"/>
                </a:solidFill>
                <a:latin typeface="Arial"/>
                <a:cs typeface="Arial"/>
              </a:rPr>
              <a:t>v</a:t>
            </a:r>
            <a:r>
              <a:rPr sz="2400" spc="-40" dirty="0" smtClean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A3838"/>
                </a:solidFill>
                <a:latin typeface="Arial"/>
                <a:cs typeface="Arial"/>
              </a:rPr>
              <a:t>psychiatrii</a:t>
            </a:r>
            <a:endParaRPr sz="2400" dirty="0">
              <a:latin typeface="Arial"/>
              <a:cs typeface="Arial"/>
            </a:endParaRPr>
          </a:p>
          <a:p>
            <a:pPr marL="355600" marR="5080" indent="-343535">
              <a:lnSpc>
                <a:spcPct val="90100"/>
              </a:lnSpc>
              <a:spcBef>
                <a:spcPts val="805"/>
              </a:spcBef>
              <a:buChar char="•"/>
              <a:tabLst>
                <a:tab pos="356235" algn="l"/>
              </a:tabLst>
            </a:pPr>
            <a:r>
              <a:rPr sz="2400" spc="-5" dirty="0">
                <a:solidFill>
                  <a:srgbClr val="3A3838"/>
                </a:solidFill>
                <a:latin typeface="Arial"/>
                <a:cs typeface="Arial"/>
              </a:rPr>
              <a:t>Leden 1942 </a:t>
            </a:r>
            <a:r>
              <a:rPr sz="2400" dirty="0">
                <a:solidFill>
                  <a:srgbClr val="3A3838"/>
                </a:solidFill>
                <a:latin typeface="Arial"/>
                <a:cs typeface="Arial"/>
              </a:rPr>
              <a:t>– </a:t>
            </a:r>
            <a:r>
              <a:rPr sz="2400" spc="-10" dirty="0">
                <a:solidFill>
                  <a:srgbClr val="3A3838"/>
                </a:solidFill>
                <a:latin typeface="Arial"/>
                <a:cs typeface="Arial"/>
              </a:rPr>
              <a:t>objednán </a:t>
            </a:r>
            <a:r>
              <a:rPr sz="2400" spc="-5" dirty="0">
                <a:solidFill>
                  <a:srgbClr val="3A3838"/>
                </a:solidFill>
                <a:latin typeface="Arial"/>
                <a:cs typeface="Arial"/>
              </a:rPr>
              <a:t>Haroldem </a:t>
            </a:r>
            <a:r>
              <a:rPr sz="2400" spc="-5" dirty="0" err="1">
                <a:solidFill>
                  <a:srgbClr val="3A3838"/>
                </a:solidFill>
                <a:latin typeface="Arial"/>
                <a:cs typeface="Arial"/>
              </a:rPr>
              <a:t>Griffithem</a:t>
            </a:r>
            <a:r>
              <a:rPr sz="2400" spc="-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lang="cs-CZ" sz="2400" spc="-5" dirty="0" smtClean="0">
                <a:solidFill>
                  <a:srgbClr val="3A3838"/>
                </a:solidFill>
                <a:latin typeface="Arial"/>
                <a:cs typeface="Arial"/>
              </a:rPr>
              <a:t/>
            </a:r>
            <a:br>
              <a:rPr lang="cs-CZ" sz="2400" spc="-5" dirty="0" smtClean="0">
                <a:solidFill>
                  <a:srgbClr val="3A3838"/>
                </a:solidFill>
                <a:latin typeface="Arial"/>
                <a:cs typeface="Arial"/>
              </a:rPr>
            </a:br>
            <a:r>
              <a:rPr sz="2400" dirty="0" smtClean="0">
                <a:solidFill>
                  <a:srgbClr val="3A3838"/>
                </a:solidFill>
                <a:latin typeface="Arial"/>
                <a:cs typeface="Arial"/>
              </a:rPr>
              <a:t>a </a:t>
            </a:r>
            <a:r>
              <a:rPr sz="2400" spc="-10" dirty="0">
                <a:solidFill>
                  <a:srgbClr val="3A3838"/>
                </a:solidFill>
                <a:latin typeface="Arial"/>
                <a:cs typeface="Arial"/>
              </a:rPr>
              <a:t>podán </a:t>
            </a:r>
            <a:r>
              <a:rPr sz="2400" spc="-5" dirty="0">
                <a:solidFill>
                  <a:srgbClr val="3A3838"/>
                </a:solidFill>
                <a:latin typeface="Arial"/>
                <a:cs typeface="Arial"/>
              </a:rPr>
              <a:t>pro </a:t>
            </a:r>
            <a:r>
              <a:rPr sz="2400" spc="-5" dirty="0" err="1" smtClean="0">
                <a:solidFill>
                  <a:srgbClr val="3A3838"/>
                </a:solidFill>
                <a:latin typeface="Arial"/>
                <a:cs typeface="Arial"/>
              </a:rPr>
              <a:t>svalovou</a:t>
            </a:r>
            <a:r>
              <a:rPr sz="2400" spc="-5" dirty="0" smtClean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A3838"/>
                </a:solidFill>
                <a:latin typeface="Arial"/>
                <a:cs typeface="Arial"/>
              </a:rPr>
              <a:t>relaxaci při zajištění dýchacích </a:t>
            </a:r>
            <a:r>
              <a:rPr sz="2400" dirty="0">
                <a:solidFill>
                  <a:srgbClr val="3A3838"/>
                </a:solidFill>
                <a:latin typeface="Arial"/>
                <a:cs typeface="Arial"/>
              </a:rPr>
              <a:t>cest a </a:t>
            </a:r>
            <a:r>
              <a:rPr sz="2400" spc="-5" dirty="0">
                <a:solidFill>
                  <a:srgbClr val="3A3838"/>
                </a:solidFill>
                <a:latin typeface="Arial"/>
                <a:cs typeface="Arial"/>
              </a:rPr>
              <a:t>relaxaci </a:t>
            </a:r>
            <a:r>
              <a:rPr sz="2400" dirty="0">
                <a:solidFill>
                  <a:srgbClr val="3A3838"/>
                </a:solidFill>
                <a:latin typeface="Arial"/>
                <a:cs typeface="Arial"/>
              </a:rPr>
              <a:t>v  </a:t>
            </a:r>
            <a:r>
              <a:rPr sz="2400" spc="-5" dirty="0">
                <a:solidFill>
                  <a:srgbClr val="3A3838"/>
                </a:solidFill>
                <a:latin typeface="Arial"/>
                <a:cs typeface="Arial"/>
              </a:rPr>
              <a:t>průběhu operačního výkonu </a:t>
            </a:r>
            <a:r>
              <a:rPr sz="2400" dirty="0">
                <a:solidFill>
                  <a:srgbClr val="3A3838"/>
                </a:solidFill>
                <a:latin typeface="Arial"/>
                <a:cs typeface="Arial"/>
              </a:rPr>
              <a:t>v</a:t>
            </a:r>
            <a:r>
              <a:rPr sz="2400" spc="-4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A3838"/>
                </a:solidFill>
                <a:latin typeface="Arial"/>
                <a:cs typeface="Arial"/>
              </a:rPr>
              <a:t>Montrealu</a:t>
            </a:r>
            <a:endParaRPr sz="2400" dirty="0">
              <a:latin typeface="Arial"/>
              <a:cs typeface="Arial"/>
            </a:endParaRPr>
          </a:p>
          <a:p>
            <a:pPr marL="355600" indent="-343535" algn="just">
              <a:lnSpc>
                <a:spcPct val="100000"/>
              </a:lnSpc>
              <a:spcBef>
                <a:spcPts val="550"/>
              </a:spcBef>
              <a:buChar char="•"/>
              <a:tabLst>
                <a:tab pos="356235" algn="l"/>
              </a:tabLst>
            </a:pPr>
            <a:r>
              <a:rPr sz="2400" spc="-10" dirty="0">
                <a:solidFill>
                  <a:srgbClr val="3A3838"/>
                </a:solidFill>
                <a:latin typeface="Arial"/>
                <a:cs typeface="Arial"/>
              </a:rPr>
              <a:t>Červenec </a:t>
            </a:r>
            <a:r>
              <a:rPr sz="2400" spc="-5" dirty="0">
                <a:solidFill>
                  <a:srgbClr val="3A3838"/>
                </a:solidFill>
                <a:latin typeface="Arial"/>
                <a:cs typeface="Arial"/>
              </a:rPr>
              <a:t>1942 </a:t>
            </a:r>
            <a:r>
              <a:rPr sz="2400" dirty="0">
                <a:solidFill>
                  <a:srgbClr val="3A3838"/>
                </a:solidFill>
                <a:latin typeface="Arial"/>
                <a:cs typeface="Arial"/>
              </a:rPr>
              <a:t>– </a:t>
            </a:r>
            <a:r>
              <a:rPr sz="2400" spc="-5" dirty="0">
                <a:solidFill>
                  <a:srgbClr val="3A3838"/>
                </a:solidFill>
                <a:latin typeface="Arial"/>
                <a:cs typeface="Arial"/>
              </a:rPr>
              <a:t>publikace </a:t>
            </a:r>
            <a:r>
              <a:rPr sz="2400" dirty="0">
                <a:solidFill>
                  <a:srgbClr val="3A3838"/>
                </a:solidFill>
                <a:latin typeface="Arial"/>
                <a:cs typeface="Arial"/>
              </a:rPr>
              <a:t>v</a:t>
            </a:r>
            <a:r>
              <a:rPr sz="2400" spc="-13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A3838"/>
                </a:solidFill>
                <a:latin typeface="Arial"/>
                <a:cs typeface="Arial"/>
              </a:rPr>
              <a:t>Anesthesiology</a:t>
            </a:r>
            <a:endParaRPr sz="2400" dirty="0">
              <a:latin typeface="Arial"/>
              <a:cs typeface="Arial"/>
            </a:endParaRPr>
          </a:p>
          <a:p>
            <a:pPr marL="355600" indent="-343535" algn="just">
              <a:lnSpc>
                <a:spcPts val="2395"/>
              </a:lnSpc>
              <a:spcBef>
                <a:spcPts val="540"/>
              </a:spcBef>
              <a:buChar char="•"/>
              <a:tabLst>
                <a:tab pos="356235" algn="l"/>
              </a:tabLst>
            </a:pPr>
            <a:r>
              <a:rPr sz="2400" spc="-5" dirty="0">
                <a:solidFill>
                  <a:srgbClr val="3A3838"/>
                </a:solidFill>
                <a:latin typeface="Arial"/>
                <a:cs typeface="Arial"/>
              </a:rPr>
              <a:t>Popisováno promptní zotavení </a:t>
            </a:r>
            <a:r>
              <a:rPr sz="2400" spc="-10" dirty="0">
                <a:solidFill>
                  <a:srgbClr val="3A3838"/>
                </a:solidFill>
                <a:latin typeface="Arial"/>
                <a:cs typeface="Arial"/>
              </a:rPr>
              <a:t>po </a:t>
            </a:r>
            <a:r>
              <a:rPr sz="2400" spc="-5" dirty="0">
                <a:solidFill>
                  <a:srgbClr val="3A3838"/>
                </a:solidFill>
                <a:latin typeface="Arial"/>
                <a:cs typeface="Arial"/>
              </a:rPr>
              <a:t>bolusové</a:t>
            </a:r>
            <a:r>
              <a:rPr sz="2400" spc="-4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A3838"/>
                </a:solidFill>
                <a:latin typeface="Arial"/>
                <a:cs typeface="Arial"/>
              </a:rPr>
              <a:t>dávce</a:t>
            </a:r>
            <a:endParaRPr sz="2400" dirty="0">
              <a:latin typeface="Arial"/>
              <a:cs typeface="Arial"/>
            </a:endParaRPr>
          </a:p>
          <a:p>
            <a:pPr marL="355600" algn="just">
              <a:lnSpc>
                <a:spcPts val="2395"/>
              </a:lnSpc>
            </a:pPr>
            <a:r>
              <a:rPr sz="2400" spc="-5" dirty="0">
                <a:solidFill>
                  <a:srgbClr val="3A3838"/>
                </a:solidFill>
                <a:latin typeface="Arial"/>
                <a:cs typeface="Arial"/>
              </a:rPr>
              <a:t>(10-15</a:t>
            </a:r>
            <a:r>
              <a:rPr sz="2400" dirty="0">
                <a:solidFill>
                  <a:srgbClr val="3A3838"/>
                </a:solidFill>
                <a:latin typeface="Arial"/>
                <a:cs typeface="Arial"/>
              </a:rPr>
              <a:t> min.)</a:t>
            </a:r>
            <a:endParaRPr sz="2400" dirty="0">
              <a:latin typeface="Arial"/>
              <a:cs typeface="Arial"/>
            </a:endParaRPr>
          </a:p>
          <a:p>
            <a:pPr marL="355600" marR="1270635" indent="-343535">
              <a:lnSpc>
                <a:spcPts val="2270"/>
              </a:lnSpc>
              <a:spcBef>
                <a:spcPts val="83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 err="1">
                <a:solidFill>
                  <a:srgbClr val="3A3838"/>
                </a:solidFill>
                <a:latin typeface="Arial"/>
                <a:cs typeface="Arial"/>
              </a:rPr>
              <a:t>Prodlužování</a:t>
            </a:r>
            <a:r>
              <a:rPr sz="2400" spc="-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400" spc="-5" dirty="0" err="1" smtClean="0">
                <a:solidFill>
                  <a:srgbClr val="3A3838"/>
                </a:solidFill>
                <a:latin typeface="Arial"/>
                <a:cs typeface="Arial"/>
              </a:rPr>
              <a:t>kontext</a:t>
            </a:r>
            <a:r>
              <a:rPr lang="cs-CZ" sz="2400" spc="-5" dirty="0" smtClean="0">
                <a:solidFill>
                  <a:srgbClr val="3A3838"/>
                </a:solidFill>
                <a:latin typeface="Arial"/>
                <a:cs typeface="Arial"/>
              </a:rPr>
              <a:t>-</a:t>
            </a:r>
            <a:r>
              <a:rPr sz="2400" spc="-5" dirty="0" err="1" smtClean="0">
                <a:solidFill>
                  <a:srgbClr val="3A3838"/>
                </a:solidFill>
                <a:latin typeface="Arial"/>
                <a:cs typeface="Arial"/>
              </a:rPr>
              <a:t>senzitivního</a:t>
            </a:r>
            <a:r>
              <a:rPr lang="cs-CZ" sz="2400" spc="-5" dirty="0" smtClean="0">
                <a:solidFill>
                  <a:srgbClr val="3A3838"/>
                </a:solidFill>
                <a:latin typeface="Arial"/>
                <a:cs typeface="Arial"/>
              </a:rPr>
              <a:t> p</a:t>
            </a:r>
            <a:r>
              <a:rPr sz="2400" spc="-5" dirty="0" err="1" smtClean="0">
                <a:solidFill>
                  <a:srgbClr val="3A3838"/>
                </a:solidFill>
                <a:latin typeface="Arial"/>
                <a:cs typeface="Arial"/>
              </a:rPr>
              <a:t>oločasu</a:t>
            </a:r>
            <a:r>
              <a:rPr sz="2400" spc="-5" dirty="0" smtClean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A3838"/>
                </a:solidFill>
                <a:latin typeface="Arial"/>
                <a:cs typeface="Arial"/>
              </a:rPr>
              <a:t>po  </a:t>
            </a:r>
            <a:r>
              <a:rPr sz="2400" spc="-10" dirty="0">
                <a:solidFill>
                  <a:srgbClr val="3A3838"/>
                </a:solidFill>
                <a:latin typeface="Arial"/>
                <a:cs typeface="Arial"/>
              </a:rPr>
              <a:t>opakovaném</a:t>
            </a:r>
            <a:r>
              <a:rPr sz="2400" spc="-1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A3838"/>
                </a:solidFill>
                <a:latin typeface="Arial"/>
                <a:cs typeface="Arial"/>
              </a:rPr>
              <a:t>podání</a:t>
            </a:r>
            <a:endParaRPr sz="24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2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3A3838"/>
                </a:solidFill>
                <a:latin typeface="Arial"/>
                <a:cs typeface="Arial"/>
              </a:rPr>
              <a:t>Reziduální </a:t>
            </a:r>
            <a:r>
              <a:rPr sz="2400" spc="-10" dirty="0">
                <a:solidFill>
                  <a:srgbClr val="3A3838"/>
                </a:solidFill>
                <a:latin typeface="Arial"/>
                <a:cs typeface="Arial"/>
              </a:rPr>
              <a:t>nervosvalová </a:t>
            </a:r>
            <a:r>
              <a:rPr sz="2400" spc="-5" dirty="0">
                <a:solidFill>
                  <a:srgbClr val="3A3838"/>
                </a:solidFill>
                <a:latin typeface="Arial"/>
                <a:cs typeface="Arial"/>
              </a:rPr>
              <a:t>blokáda</a:t>
            </a:r>
            <a:r>
              <a:rPr sz="2400" spc="-3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A3838"/>
                </a:solidFill>
                <a:latin typeface="Arial"/>
                <a:cs typeface="Arial"/>
              </a:rPr>
              <a:t>nepopsána</a:t>
            </a:r>
            <a:endParaRPr sz="24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4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3A3838"/>
                </a:solidFill>
                <a:latin typeface="Arial"/>
                <a:cs typeface="Arial"/>
              </a:rPr>
              <a:t>Prakticky </a:t>
            </a:r>
            <a:r>
              <a:rPr sz="2400" spc="-5" dirty="0">
                <a:solidFill>
                  <a:srgbClr val="3A3838"/>
                </a:solidFill>
                <a:latin typeface="Arial"/>
                <a:cs typeface="Arial"/>
              </a:rPr>
              <a:t>okamžitě </a:t>
            </a:r>
            <a:r>
              <a:rPr sz="2400" spc="-10" dirty="0">
                <a:solidFill>
                  <a:srgbClr val="3A3838"/>
                </a:solidFill>
                <a:latin typeface="Arial"/>
                <a:cs typeface="Arial"/>
              </a:rPr>
              <a:t>hledání</a:t>
            </a:r>
            <a:r>
              <a:rPr sz="2400" spc="-4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A3838"/>
                </a:solidFill>
                <a:latin typeface="Arial"/>
                <a:cs typeface="Arial"/>
              </a:rPr>
              <a:t>„antidota“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948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712978"/>
            <a:ext cx="423926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>
                <a:solidFill>
                  <a:srgbClr val="C12731"/>
                </a:solidFill>
              </a:rPr>
              <a:t>Hledání</a:t>
            </a:r>
            <a:r>
              <a:rPr sz="3300" spc="-35" dirty="0">
                <a:solidFill>
                  <a:srgbClr val="C12731"/>
                </a:solidFill>
              </a:rPr>
              <a:t> </a:t>
            </a:r>
            <a:r>
              <a:rPr sz="3300" spc="-5" dirty="0">
                <a:solidFill>
                  <a:srgbClr val="C12731"/>
                </a:solidFill>
              </a:rPr>
              <a:t>„antidota“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675131" y="1528009"/>
            <a:ext cx="7872983" cy="5176417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4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3A3838"/>
                </a:solidFill>
                <a:latin typeface="Arial"/>
                <a:cs typeface="Arial"/>
              </a:rPr>
              <a:t>Prakticky </a:t>
            </a:r>
            <a:r>
              <a:rPr sz="2400" spc="-5" dirty="0">
                <a:solidFill>
                  <a:srgbClr val="3A3838"/>
                </a:solidFill>
                <a:latin typeface="Arial"/>
                <a:cs typeface="Arial"/>
              </a:rPr>
              <a:t>okamžitě po </a:t>
            </a:r>
            <a:r>
              <a:rPr sz="2400" spc="-10" dirty="0">
                <a:solidFill>
                  <a:srgbClr val="3A3838"/>
                </a:solidFill>
                <a:latin typeface="Arial"/>
                <a:cs typeface="Arial"/>
              </a:rPr>
              <a:t>podání </a:t>
            </a:r>
            <a:r>
              <a:rPr sz="2400" spc="-5" dirty="0">
                <a:solidFill>
                  <a:srgbClr val="3A3838"/>
                </a:solidFill>
                <a:latin typeface="Arial"/>
                <a:cs typeface="Arial"/>
              </a:rPr>
              <a:t>kurare </a:t>
            </a:r>
            <a:r>
              <a:rPr sz="2400" dirty="0">
                <a:solidFill>
                  <a:srgbClr val="3A3838"/>
                </a:solidFill>
                <a:latin typeface="Arial"/>
                <a:cs typeface="Arial"/>
              </a:rPr>
              <a:t>v roce </a:t>
            </a:r>
            <a:r>
              <a:rPr sz="2400" spc="-5" dirty="0">
                <a:solidFill>
                  <a:srgbClr val="3A3838"/>
                </a:solidFill>
                <a:latin typeface="Arial"/>
                <a:cs typeface="Arial"/>
              </a:rPr>
              <a:t>1942 začalo </a:t>
            </a:r>
            <a:r>
              <a:rPr sz="2400" spc="-10" dirty="0">
                <a:solidFill>
                  <a:srgbClr val="3A3838"/>
                </a:solidFill>
                <a:latin typeface="Arial"/>
                <a:cs typeface="Arial"/>
              </a:rPr>
              <a:t>hledání</a:t>
            </a:r>
            <a:r>
              <a:rPr sz="2400" spc="-1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A3838"/>
                </a:solidFill>
                <a:latin typeface="Arial"/>
                <a:cs typeface="Arial"/>
              </a:rPr>
              <a:t>antidota</a:t>
            </a:r>
            <a:endParaRPr sz="24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5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3A3838"/>
                </a:solidFill>
                <a:latin typeface="Arial"/>
                <a:cs typeface="Arial"/>
              </a:rPr>
              <a:t>Klinické</a:t>
            </a:r>
            <a:r>
              <a:rPr sz="2400" spc="-4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A3838"/>
                </a:solidFill>
                <a:latin typeface="Arial"/>
                <a:cs typeface="Arial"/>
              </a:rPr>
              <a:t>důvody</a:t>
            </a:r>
            <a:endParaRPr sz="2400" dirty="0">
              <a:latin typeface="Arial"/>
              <a:cs typeface="Arial"/>
            </a:endParaRPr>
          </a:p>
          <a:p>
            <a:pPr marL="870585" lvl="1" indent="-343535">
              <a:lnSpc>
                <a:spcPct val="100000"/>
              </a:lnSpc>
              <a:spcBef>
                <a:spcPts val="195"/>
              </a:spcBef>
              <a:buChar char="•"/>
              <a:tabLst>
                <a:tab pos="870585" algn="l"/>
                <a:tab pos="871219" algn="l"/>
              </a:tabLst>
            </a:pPr>
            <a:r>
              <a:rPr sz="2000" dirty="0">
                <a:solidFill>
                  <a:srgbClr val="3A3838"/>
                </a:solidFill>
                <a:latin typeface="Arial"/>
                <a:cs typeface="Arial"/>
              </a:rPr>
              <a:t>Obtížně </a:t>
            </a:r>
            <a:r>
              <a:rPr sz="2000" spc="-5" dirty="0">
                <a:solidFill>
                  <a:srgbClr val="3A3838"/>
                </a:solidFill>
                <a:latin typeface="Arial"/>
                <a:cs typeface="Arial"/>
              </a:rPr>
              <a:t>predikovatelná délka účinku</a:t>
            </a:r>
            <a:r>
              <a:rPr sz="2000" spc="3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A3838"/>
                </a:solidFill>
                <a:latin typeface="Arial"/>
                <a:cs typeface="Arial"/>
              </a:rPr>
              <a:t>relaxans</a:t>
            </a:r>
            <a:endParaRPr sz="2000" dirty="0">
              <a:latin typeface="Arial"/>
              <a:cs typeface="Arial"/>
            </a:endParaRPr>
          </a:p>
          <a:p>
            <a:pPr marL="870585" lvl="1" indent="-343535">
              <a:lnSpc>
                <a:spcPct val="100000"/>
              </a:lnSpc>
              <a:spcBef>
                <a:spcPts val="180"/>
              </a:spcBef>
              <a:buChar char="•"/>
              <a:tabLst>
                <a:tab pos="870585" algn="l"/>
                <a:tab pos="871219" algn="l"/>
              </a:tabLst>
            </a:pPr>
            <a:r>
              <a:rPr sz="2000" spc="-5" dirty="0">
                <a:solidFill>
                  <a:srgbClr val="3A3838"/>
                </a:solidFill>
                <a:latin typeface="Arial"/>
                <a:cs typeface="Arial"/>
              </a:rPr>
              <a:t>Komplikace spojené </a:t>
            </a:r>
            <a:r>
              <a:rPr sz="2000" dirty="0">
                <a:solidFill>
                  <a:srgbClr val="3A3838"/>
                </a:solidFill>
                <a:latin typeface="Arial"/>
                <a:cs typeface="Arial"/>
              </a:rPr>
              <a:t>s </a:t>
            </a:r>
            <a:r>
              <a:rPr sz="2000" spc="-5" dirty="0">
                <a:solidFill>
                  <a:srgbClr val="3A3838"/>
                </a:solidFill>
                <a:latin typeface="Arial"/>
                <a:cs typeface="Arial"/>
              </a:rPr>
              <a:t>inkompletním </a:t>
            </a:r>
            <a:r>
              <a:rPr sz="2000" dirty="0">
                <a:solidFill>
                  <a:srgbClr val="3A3838"/>
                </a:solidFill>
                <a:latin typeface="Arial"/>
                <a:cs typeface="Arial"/>
              </a:rPr>
              <a:t>zvratem</a:t>
            </a:r>
            <a:r>
              <a:rPr sz="2000" spc="4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A3838"/>
                </a:solidFill>
                <a:latin typeface="Arial"/>
                <a:cs typeface="Arial"/>
              </a:rPr>
              <a:t>blokády</a:t>
            </a:r>
            <a:endParaRPr sz="20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4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3A3838"/>
                </a:solidFill>
                <a:latin typeface="Arial"/>
                <a:cs typeface="Arial"/>
              </a:rPr>
              <a:t>Fyziologický </a:t>
            </a:r>
            <a:r>
              <a:rPr sz="2400" dirty="0">
                <a:solidFill>
                  <a:srgbClr val="3A3838"/>
                </a:solidFill>
                <a:latin typeface="Arial"/>
                <a:cs typeface="Arial"/>
              </a:rPr>
              <a:t>mechanismus vzniku </a:t>
            </a:r>
            <a:r>
              <a:rPr sz="2400" spc="-5" dirty="0">
                <a:solidFill>
                  <a:srgbClr val="3A3838"/>
                </a:solidFill>
                <a:latin typeface="Arial"/>
                <a:cs typeface="Arial"/>
              </a:rPr>
              <a:t>svalové paralýzy</a:t>
            </a:r>
            <a:r>
              <a:rPr sz="2400" spc="-8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A3838"/>
                </a:solidFill>
                <a:latin typeface="Arial"/>
                <a:cs typeface="Arial"/>
              </a:rPr>
              <a:t>znám</a:t>
            </a:r>
            <a:endParaRPr sz="24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5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3A3838"/>
                </a:solidFill>
                <a:latin typeface="Arial"/>
                <a:cs typeface="Arial"/>
              </a:rPr>
              <a:t>Dlouhodobě </a:t>
            </a:r>
            <a:r>
              <a:rPr sz="2400" dirty="0">
                <a:solidFill>
                  <a:srgbClr val="3A3838"/>
                </a:solidFill>
                <a:latin typeface="Arial"/>
                <a:cs typeface="Arial"/>
              </a:rPr>
              <a:t>se </a:t>
            </a:r>
            <a:r>
              <a:rPr sz="2400" spc="-10" dirty="0">
                <a:solidFill>
                  <a:srgbClr val="3A3838"/>
                </a:solidFill>
                <a:latin typeface="Arial"/>
                <a:cs typeface="Arial"/>
              </a:rPr>
              <a:t>používají </a:t>
            </a:r>
            <a:r>
              <a:rPr sz="2400" spc="-5" dirty="0">
                <a:solidFill>
                  <a:srgbClr val="3A3838"/>
                </a:solidFill>
                <a:latin typeface="Arial"/>
                <a:cs typeface="Arial"/>
              </a:rPr>
              <a:t>inhibitory</a:t>
            </a:r>
            <a:r>
              <a:rPr sz="2400" spc="-14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A3838"/>
                </a:solidFill>
                <a:latin typeface="Arial"/>
                <a:cs typeface="Arial"/>
              </a:rPr>
              <a:t>ACHE</a:t>
            </a:r>
            <a:endParaRPr sz="24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5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3A3838"/>
                </a:solidFill>
                <a:latin typeface="Arial"/>
                <a:cs typeface="Arial"/>
              </a:rPr>
              <a:t>U </a:t>
            </a:r>
            <a:r>
              <a:rPr sz="2400" spc="-5" dirty="0">
                <a:solidFill>
                  <a:srgbClr val="3A3838"/>
                </a:solidFill>
                <a:latin typeface="Arial"/>
                <a:cs typeface="Arial"/>
              </a:rPr>
              <a:t>nás </a:t>
            </a:r>
            <a:r>
              <a:rPr sz="2400" spc="-10" dirty="0" err="1">
                <a:solidFill>
                  <a:srgbClr val="3A3838"/>
                </a:solidFill>
                <a:latin typeface="Arial"/>
                <a:cs typeface="Arial"/>
              </a:rPr>
              <a:t>nejpoužívanější</a:t>
            </a:r>
            <a:r>
              <a:rPr sz="2400" spc="-1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400" spc="-5" dirty="0" smtClean="0">
                <a:solidFill>
                  <a:srgbClr val="3A3838"/>
                </a:solidFill>
                <a:latin typeface="Arial"/>
                <a:cs typeface="Arial"/>
              </a:rPr>
              <a:t>ne</a:t>
            </a:r>
            <a:r>
              <a:rPr lang="cs-CZ" sz="2400" spc="-5" dirty="0" smtClean="0">
                <a:solidFill>
                  <a:srgbClr val="3A3838"/>
                </a:solidFill>
                <a:latin typeface="Arial"/>
                <a:cs typeface="Arial"/>
              </a:rPr>
              <a:t>o</a:t>
            </a:r>
            <a:r>
              <a:rPr sz="2400" spc="-5" dirty="0" err="1" smtClean="0">
                <a:solidFill>
                  <a:srgbClr val="3A3838"/>
                </a:solidFill>
                <a:latin typeface="Arial"/>
                <a:cs typeface="Arial"/>
              </a:rPr>
              <a:t>stigmin</a:t>
            </a:r>
            <a:r>
              <a:rPr sz="2400" spc="5" dirty="0" smtClean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A3838"/>
                </a:solidFill>
                <a:latin typeface="Arial"/>
                <a:cs typeface="Arial"/>
              </a:rPr>
              <a:t>(Syntostigmin)</a:t>
            </a:r>
            <a:endParaRPr sz="24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4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3A3838"/>
                </a:solidFill>
                <a:latin typeface="Arial"/>
                <a:cs typeface="Arial"/>
              </a:rPr>
              <a:t>Nevýhodou nemožnost </a:t>
            </a:r>
            <a:r>
              <a:rPr sz="2400" spc="-10" dirty="0">
                <a:solidFill>
                  <a:srgbClr val="3A3838"/>
                </a:solidFill>
                <a:latin typeface="Arial"/>
                <a:cs typeface="Arial"/>
              </a:rPr>
              <a:t>podat </a:t>
            </a:r>
            <a:r>
              <a:rPr sz="2400" dirty="0">
                <a:solidFill>
                  <a:srgbClr val="3A3838"/>
                </a:solidFill>
                <a:latin typeface="Arial"/>
                <a:cs typeface="Arial"/>
              </a:rPr>
              <a:t>v </a:t>
            </a:r>
            <a:r>
              <a:rPr sz="2400" spc="-5" dirty="0">
                <a:solidFill>
                  <a:srgbClr val="3A3838"/>
                </a:solidFill>
                <a:latin typeface="Arial"/>
                <a:cs typeface="Arial"/>
              </a:rPr>
              <a:t>kterékoli </a:t>
            </a:r>
            <a:r>
              <a:rPr sz="2400" dirty="0">
                <a:solidFill>
                  <a:srgbClr val="3A3838"/>
                </a:solidFill>
                <a:latin typeface="Arial"/>
                <a:cs typeface="Arial"/>
              </a:rPr>
              <a:t>fázi</a:t>
            </a:r>
            <a:r>
              <a:rPr sz="2400" spc="-3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A3838"/>
                </a:solidFill>
                <a:latin typeface="Arial"/>
                <a:cs typeface="Arial"/>
              </a:rPr>
              <a:t>bloku</a:t>
            </a:r>
            <a:endParaRPr sz="24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5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3A3838"/>
                </a:solidFill>
                <a:latin typeface="Arial"/>
                <a:cs typeface="Arial"/>
              </a:rPr>
              <a:t>Dle Czech Anaesthesia Day</a:t>
            </a:r>
            <a:r>
              <a:rPr sz="2400" spc="-15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A3838"/>
                </a:solidFill>
                <a:latin typeface="Arial"/>
                <a:cs typeface="Arial"/>
              </a:rPr>
              <a:t>2010</a:t>
            </a:r>
            <a:endParaRPr sz="2400" dirty="0">
              <a:latin typeface="Arial"/>
              <a:cs typeface="Arial"/>
            </a:endParaRPr>
          </a:p>
          <a:p>
            <a:pPr marL="870585" lvl="1" indent="-343535">
              <a:lnSpc>
                <a:spcPct val="100000"/>
              </a:lnSpc>
              <a:spcBef>
                <a:spcPts val="195"/>
              </a:spcBef>
              <a:buChar char="•"/>
              <a:tabLst>
                <a:tab pos="870585" algn="l"/>
                <a:tab pos="871219" algn="l"/>
              </a:tabLst>
            </a:pPr>
            <a:r>
              <a:rPr sz="2000" spc="-10" dirty="0">
                <a:solidFill>
                  <a:srgbClr val="3A3838"/>
                </a:solidFill>
                <a:latin typeface="Arial"/>
                <a:cs typeface="Arial"/>
              </a:rPr>
              <a:t>Minimální podávání </a:t>
            </a:r>
            <a:r>
              <a:rPr sz="2000" spc="-5" dirty="0">
                <a:solidFill>
                  <a:srgbClr val="3A3838"/>
                </a:solidFill>
                <a:latin typeface="Arial"/>
                <a:cs typeface="Arial"/>
              </a:rPr>
              <a:t>aktivní reverze</a:t>
            </a:r>
            <a:r>
              <a:rPr sz="2000" spc="6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A3838"/>
                </a:solidFill>
                <a:latin typeface="Arial"/>
                <a:cs typeface="Arial"/>
              </a:rPr>
              <a:t>(24%)</a:t>
            </a:r>
            <a:endParaRPr sz="2000" dirty="0">
              <a:latin typeface="Arial"/>
              <a:cs typeface="Arial"/>
            </a:endParaRPr>
          </a:p>
          <a:p>
            <a:pPr marL="870585" lvl="1" indent="-343535">
              <a:lnSpc>
                <a:spcPct val="100000"/>
              </a:lnSpc>
              <a:spcBef>
                <a:spcPts val="180"/>
              </a:spcBef>
              <a:buChar char="•"/>
              <a:tabLst>
                <a:tab pos="870585" algn="l"/>
                <a:tab pos="871219" algn="l"/>
              </a:tabLst>
            </a:pPr>
            <a:r>
              <a:rPr sz="2000" spc="-5" dirty="0">
                <a:solidFill>
                  <a:srgbClr val="3A3838"/>
                </a:solidFill>
                <a:latin typeface="Arial"/>
                <a:cs typeface="Arial"/>
              </a:rPr>
              <a:t>Minimální monitorace</a:t>
            </a:r>
            <a:r>
              <a:rPr sz="2000" spc="3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A3838"/>
                </a:solidFill>
                <a:latin typeface="Arial"/>
                <a:cs typeface="Arial"/>
              </a:rPr>
              <a:t>(5%)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81843" y="135636"/>
            <a:ext cx="1905000" cy="190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8404859" y="3326891"/>
            <a:ext cx="3787140" cy="3531235"/>
            <a:chOff x="8404859" y="3326891"/>
            <a:chExt cx="3787140" cy="3531235"/>
          </a:xfrm>
        </p:grpSpPr>
        <p:sp>
          <p:nvSpPr>
            <p:cNvPr id="6" name="object 6"/>
            <p:cNvSpPr/>
            <p:nvPr/>
          </p:nvSpPr>
          <p:spPr>
            <a:xfrm>
              <a:off x="8404859" y="3326891"/>
              <a:ext cx="3787139" cy="353110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50451" y="4495799"/>
              <a:ext cx="281940" cy="1554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733787" y="4396739"/>
              <a:ext cx="379475" cy="2087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323831" y="4291583"/>
              <a:ext cx="379475" cy="2087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479023" y="4291583"/>
              <a:ext cx="379475" cy="2087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73867" y="4523231"/>
              <a:ext cx="379475" cy="2087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992867" y="4094987"/>
              <a:ext cx="381000" cy="2103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764267" y="4602479"/>
              <a:ext cx="379475" cy="2087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323831" y="4870703"/>
              <a:ext cx="379475" cy="2103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875390" y="4372025"/>
              <a:ext cx="431135" cy="34061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2053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FF0000"/>
                </a:solidFill>
              </a:rPr>
              <a:t>Iontové kanály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4568" y="1349232"/>
            <a:ext cx="6413932" cy="5399087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800" dirty="0"/>
              <a:t>Napěťově řízené kanály</a:t>
            </a:r>
          </a:p>
          <a:p>
            <a:pPr lvl="1" eaLnBrk="1" hangingPunct="1"/>
            <a:r>
              <a:rPr lang="cs-CZ" altLang="cs-CZ" sz="2400" dirty="0"/>
              <a:t>Na, K – nízká citlivost vůči anestetikům</a:t>
            </a:r>
          </a:p>
          <a:p>
            <a:pPr eaLnBrk="1" hangingPunct="1"/>
            <a:r>
              <a:rPr lang="cs-CZ" altLang="cs-CZ" sz="2800" dirty="0"/>
              <a:t>Závislé na ligandech – zásadní</a:t>
            </a:r>
          </a:p>
          <a:p>
            <a:pPr lvl="1" eaLnBrk="1" hangingPunct="1"/>
            <a:r>
              <a:rPr lang="cs-CZ" altLang="cs-CZ" sz="2400" dirty="0"/>
              <a:t>Aktivované glutamátem – (</a:t>
            </a:r>
            <a:r>
              <a:rPr lang="cs-CZ" altLang="cs-CZ" sz="2400" dirty="0" err="1"/>
              <a:t>kainát</a:t>
            </a:r>
            <a:r>
              <a:rPr lang="cs-CZ" altLang="cs-CZ" sz="2400" dirty="0"/>
              <a:t> a AMPA – barbituráty, NMDA - </a:t>
            </a:r>
            <a:r>
              <a:rPr lang="cs-CZ" altLang="cs-CZ" sz="2400" dirty="0" err="1"/>
              <a:t>ketamin</a:t>
            </a:r>
            <a:endParaRPr lang="cs-CZ" altLang="cs-CZ" sz="2400" dirty="0"/>
          </a:p>
          <a:p>
            <a:pPr lvl="1" eaLnBrk="1" hangingPunct="1"/>
            <a:r>
              <a:rPr lang="cs-CZ" altLang="cs-CZ" sz="2400" dirty="0"/>
              <a:t>GABA – gama-</a:t>
            </a:r>
            <a:r>
              <a:rPr lang="cs-CZ" altLang="cs-CZ" sz="2400" dirty="0" err="1"/>
              <a:t>amino</a:t>
            </a:r>
            <a:r>
              <a:rPr lang="cs-CZ" altLang="cs-CZ" sz="2400" dirty="0"/>
              <a:t> máselná kyselina hlavní inhibiční </a:t>
            </a:r>
            <a:r>
              <a:rPr lang="cs-CZ" altLang="cs-CZ" sz="2400" dirty="0" err="1"/>
              <a:t>transmiter</a:t>
            </a:r>
            <a:r>
              <a:rPr lang="cs-CZ" altLang="cs-CZ" sz="2400" dirty="0"/>
              <a:t> – receptory A modulují – prchavá anestetika, barbituráty, steroidní anestetika, </a:t>
            </a:r>
            <a:r>
              <a:rPr lang="cs-CZ" altLang="cs-CZ" sz="2400" dirty="0" err="1"/>
              <a:t>propofol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etomidát</a:t>
            </a:r>
            <a:r>
              <a:rPr lang="cs-CZ" altLang="cs-CZ" sz="2400" dirty="0"/>
              <a:t>, benzodiazepiny</a:t>
            </a:r>
          </a:p>
          <a:p>
            <a:pPr lvl="1" eaLnBrk="1" hangingPunct="1"/>
            <a:r>
              <a:rPr lang="cs-CZ" altLang="cs-CZ" sz="2400" dirty="0"/>
              <a:t>Glycinové receptory – </a:t>
            </a:r>
            <a:r>
              <a:rPr lang="cs-CZ" altLang="cs-CZ" sz="2400" dirty="0" err="1"/>
              <a:t>propofol</a:t>
            </a:r>
            <a:r>
              <a:rPr lang="cs-CZ" altLang="cs-CZ" sz="2400" dirty="0"/>
              <a:t>, prchavá anestetika</a:t>
            </a:r>
          </a:p>
        </p:txBody>
      </p:sp>
      <p:pic>
        <p:nvPicPr>
          <p:cNvPr id="10245" name="Picture 5" descr="hrl_rcpt_sys_NM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3695700"/>
            <a:ext cx="51435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gaba_recep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140493"/>
            <a:ext cx="42862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122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C00000"/>
                </a:solidFill>
              </a:rPr>
              <a:t>Svalová relaxans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7194" y="1556119"/>
            <a:ext cx="6245993" cy="488318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altLang="cs-CZ" sz="3200" dirty="0" err="1"/>
              <a:t>Depolarizující</a:t>
            </a:r>
            <a:r>
              <a:rPr lang="cs-CZ" altLang="cs-CZ" sz="3200" dirty="0"/>
              <a:t> vs. </a:t>
            </a:r>
            <a:r>
              <a:rPr lang="cs-CZ" altLang="cs-CZ" sz="3200" dirty="0" err="1" smtClean="0"/>
              <a:t>nedepolarizující</a:t>
            </a:r>
            <a:endParaRPr lang="cs-CZ" altLang="cs-CZ" sz="3200" dirty="0"/>
          </a:p>
          <a:p>
            <a:pPr eaLnBrk="1" hangingPunct="1"/>
            <a:r>
              <a:rPr lang="cs-CZ" altLang="cs-CZ" sz="3200" dirty="0"/>
              <a:t>Umožnila revoluci v chirurgii</a:t>
            </a:r>
          </a:p>
          <a:p>
            <a:pPr eaLnBrk="1" hangingPunct="1"/>
            <a:r>
              <a:rPr lang="cs-CZ" altLang="cs-CZ" sz="3200" b="1" dirty="0"/>
              <a:t>Nesmí být </a:t>
            </a:r>
            <a:r>
              <a:rPr lang="cs-CZ" altLang="cs-CZ" sz="3200" b="1" dirty="0" smtClean="0"/>
              <a:t>zástěrkou </a:t>
            </a:r>
            <a:r>
              <a:rPr lang="cs-CZ" altLang="cs-CZ" sz="3200" b="1" dirty="0"/>
              <a:t>pro mělkou </a:t>
            </a:r>
            <a:r>
              <a:rPr lang="cs-CZ" altLang="cs-CZ" sz="3200" b="1" dirty="0" smtClean="0"/>
              <a:t>anestezii či </a:t>
            </a:r>
            <a:r>
              <a:rPr lang="cs-CZ" altLang="cs-CZ" sz="3200" b="1" dirty="0" err="1" smtClean="0"/>
              <a:t>sedaci</a:t>
            </a:r>
            <a:endParaRPr lang="cs-CZ" altLang="cs-CZ" sz="3200" b="1" dirty="0"/>
          </a:p>
          <a:p>
            <a:pPr eaLnBrk="1" hangingPunct="1"/>
            <a:r>
              <a:rPr lang="cs-CZ" altLang="cs-CZ" sz="3200" dirty="0"/>
              <a:t>Účinek zprostředkován </a:t>
            </a:r>
            <a:r>
              <a:rPr lang="cs-CZ" altLang="cs-CZ" sz="3200" dirty="0" err="1" smtClean="0"/>
              <a:t>ACHe</a:t>
            </a:r>
            <a:r>
              <a:rPr lang="cs-CZ" altLang="cs-CZ" sz="3200" dirty="0" smtClean="0"/>
              <a:t> </a:t>
            </a:r>
            <a:r>
              <a:rPr lang="cs-CZ" altLang="cs-CZ" sz="3200" dirty="0"/>
              <a:t>receptorem na nervosvalové ploténce</a:t>
            </a:r>
          </a:p>
          <a:p>
            <a:pPr eaLnBrk="1" hangingPunct="1"/>
            <a:r>
              <a:rPr lang="cs-CZ" altLang="cs-CZ" sz="3200" dirty="0"/>
              <a:t>Z 5 podjednotek musí být obsazeny 2 alfa</a:t>
            </a:r>
          </a:p>
          <a:p>
            <a:pPr eaLnBrk="1" hangingPunct="1"/>
            <a:r>
              <a:rPr lang="cs-CZ" altLang="cs-CZ" sz="3200" dirty="0" smtClean="0"/>
              <a:t>Vhodná objektivizace hloubky blokády </a:t>
            </a:r>
            <a:r>
              <a:rPr lang="cs-CZ" altLang="cs-CZ" sz="3200" dirty="0" err="1"/>
              <a:t>relaxometrem</a:t>
            </a:r>
            <a:endParaRPr lang="cs-CZ" altLang="cs-CZ" sz="3200" dirty="0"/>
          </a:p>
        </p:txBody>
      </p:sp>
      <p:pic>
        <p:nvPicPr>
          <p:cNvPr id="139269" name="Picture 5" descr="ndblo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863" y="86628"/>
            <a:ext cx="5487137" cy="411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343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>
                <a:solidFill>
                  <a:srgbClr val="C00000"/>
                </a:solidFill>
              </a:rPr>
              <a:t>Depolarizující</a:t>
            </a:r>
            <a:r>
              <a:rPr lang="cs-CZ" altLang="cs-CZ" dirty="0" smtClean="0">
                <a:solidFill>
                  <a:srgbClr val="C00000"/>
                </a:solidFill>
              </a:rPr>
              <a:t> </a:t>
            </a:r>
            <a:r>
              <a:rPr lang="cs-CZ" altLang="cs-CZ" dirty="0" err="1" smtClean="0">
                <a:solidFill>
                  <a:srgbClr val="C00000"/>
                </a:solidFill>
              </a:rPr>
              <a:t>myorelaxans</a:t>
            </a:r>
            <a:endParaRPr lang="cs-CZ" altLang="cs-CZ" dirty="0" smtClean="0">
              <a:solidFill>
                <a:srgbClr val="C00000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7213"/>
            <a:ext cx="9369425" cy="448151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3200" dirty="0" err="1" smtClean="0"/>
              <a:t>Suxametonium</a:t>
            </a:r>
            <a:endParaRPr lang="cs-CZ" altLang="cs-CZ" sz="3200" dirty="0" smtClean="0"/>
          </a:p>
          <a:p>
            <a:pPr lvl="1"/>
            <a:r>
              <a:rPr lang="cs-CZ" altLang="cs-CZ" sz="2900" dirty="0" smtClean="0"/>
              <a:t>Ultrakrátce nastupující účinek doprovázený viditelnými fascikulacemi, dobré intubační podmínky do cca 1 min. při dávce 1mg/kg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200" dirty="0" smtClean="0"/>
              <a:t>Inaktivován </a:t>
            </a:r>
            <a:r>
              <a:rPr lang="cs-CZ" altLang="cs-CZ" sz="3200" dirty="0" err="1" smtClean="0"/>
              <a:t>pseudocholinesterázou</a:t>
            </a:r>
            <a:r>
              <a:rPr lang="cs-CZ" altLang="cs-CZ" sz="3200" dirty="0" smtClean="0"/>
              <a:t> (</a:t>
            </a:r>
            <a:r>
              <a:rPr lang="cs-CZ" altLang="cs-CZ" sz="3200" dirty="0" err="1" smtClean="0"/>
              <a:t>butyrylcholinesteráza</a:t>
            </a:r>
            <a:r>
              <a:rPr lang="cs-CZ" altLang="cs-CZ" sz="32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200" dirty="0" smtClean="0"/>
              <a:t>CAVE: </a:t>
            </a:r>
            <a:r>
              <a:rPr lang="cs-CZ" altLang="cs-CZ" sz="3200" dirty="0" err="1" smtClean="0"/>
              <a:t>hyperkalémie</a:t>
            </a:r>
            <a:r>
              <a:rPr lang="cs-CZ" altLang="cs-CZ" sz="3200" dirty="0" smtClean="0"/>
              <a:t> (popáleniny, míšní trauma, peritonitis), sinusová bradykardie (nikotinové receptory), duální blok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200" b="1" dirty="0" smtClean="0"/>
              <a:t>Nevhodné pro péči o kriticky nemocné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230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>
                <a:solidFill>
                  <a:srgbClr val="C00000"/>
                </a:solidFill>
              </a:rPr>
              <a:t>Nedepolarizující</a:t>
            </a:r>
            <a:r>
              <a:rPr lang="cs-CZ" altLang="cs-CZ" dirty="0" smtClean="0">
                <a:solidFill>
                  <a:srgbClr val="C00000"/>
                </a:solidFill>
              </a:rPr>
              <a:t> </a:t>
            </a:r>
            <a:r>
              <a:rPr lang="cs-CZ" altLang="cs-CZ" dirty="0" err="1" smtClean="0">
                <a:solidFill>
                  <a:srgbClr val="C00000"/>
                </a:solidFill>
              </a:rPr>
              <a:t>myorelaxans</a:t>
            </a:r>
            <a:endParaRPr lang="cs-CZ" altLang="cs-CZ" dirty="0" smtClean="0">
              <a:solidFill>
                <a:srgbClr val="C00000"/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200" dirty="0" smtClean="0"/>
              <a:t>Vychází ze šípového jedu indiánů</a:t>
            </a:r>
          </a:p>
          <a:p>
            <a:pPr lvl="1"/>
            <a:r>
              <a:rPr lang="cs-CZ" altLang="cs-CZ" sz="2800" dirty="0" smtClean="0"/>
              <a:t>kurare, proto </a:t>
            </a:r>
            <a:r>
              <a:rPr lang="cs-CZ" altLang="cs-CZ" sz="2800" dirty="0" err="1" smtClean="0"/>
              <a:t>kurarimimetika</a:t>
            </a:r>
            <a:endParaRPr lang="cs-CZ" altLang="cs-CZ" sz="2800" dirty="0" smtClean="0"/>
          </a:p>
          <a:p>
            <a:pPr eaLnBrk="1" hangingPunct="1"/>
            <a:r>
              <a:rPr lang="cs-CZ" altLang="cs-CZ" sz="3200" dirty="0" err="1" smtClean="0"/>
              <a:t>Benzylisochinolony</a:t>
            </a:r>
            <a:endParaRPr lang="cs-CZ" altLang="cs-CZ" sz="3200" dirty="0" smtClean="0"/>
          </a:p>
          <a:p>
            <a:pPr lvl="1"/>
            <a:r>
              <a:rPr lang="cs-CZ" altLang="cs-CZ" sz="2800" dirty="0" err="1" smtClean="0"/>
              <a:t>mivacurium</a:t>
            </a:r>
            <a:r>
              <a:rPr lang="cs-CZ" altLang="cs-CZ" sz="2800" dirty="0" smtClean="0"/>
              <a:t> (</a:t>
            </a:r>
            <a:r>
              <a:rPr lang="cs-CZ" altLang="cs-CZ" sz="2800" dirty="0" err="1" smtClean="0"/>
              <a:t>pseudocholinesteráza</a:t>
            </a:r>
            <a:r>
              <a:rPr lang="cs-CZ" altLang="cs-CZ" sz="2800" dirty="0" smtClean="0"/>
              <a:t>), </a:t>
            </a:r>
            <a:r>
              <a:rPr lang="cs-CZ" altLang="cs-CZ" sz="2800" dirty="0" err="1" smtClean="0"/>
              <a:t>atracurium</a:t>
            </a:r>
            <a:r>
              <a:rPr lang="cs-CZ" altLang="cs-CZ" sz="2800" dirty="0" smtClean="0"/>
              <a:t>, </a:t>
            </a:r>
            <a:r>
              <a:rPr lang="cs-CZ" altLang="cs-CZ" sz="2800" b="1" dirty="0" smtClean="0"/>
              <a:t>cis-</a:t>
            </a:r>
            <a:r>
              <a:rPr lang="cs-CZ" altLang="cs-CZ" sz="2800" b="1" dirty="0" err="1" smtClean="0"/>
              <a:t>atracurium</a:t>
            </a:r>
            <a:r>
              <a:rPr lang="cs-CZ" altLang="cs-CZ" sz="2800" dirty="0" smtClean="0"/>
              <a:t> (Hoffmanova reakce)</a:t>
            </a:r>
          </a:p>
          <a:p>
            <a:pPr eaLnBrk="1" hangingPunct="1"/>
            <a:r>
              <a:rPr lang="cs-CZ" altLang="cs-CZ" sz="3200" dirty="0" err="1" smtClean="0"/>
              <a:t>Aminosteroidy</a:t>
            </a:r>
            <a:endParaRPr lang="cs-CZ" altLang="cs-CZ" sz="3200" dirty="0" smtClean="0"/>
          </a:p>
          <a:p>
            <a:pPr lvl="1"/>
            <a:r>
              <a:rPr lang="cs-CZ" altLang="cs-CZ" sz="2800" dirty="0" err="1" smtClean="0"/>
              <a:t>pancuronium</a:t>
            </a:r>
            <a:r>
              <a:rPr lang="cs-CZ" altLang="cs-CZ" sz="2800" dirty="0" smtClean="0"/>
              <a:t>, </a:t>
            </a:r>
            <a:r>
              <a:rPr lang="cs-CZ" altLang="cs-CZ" sz="2800" dirty="0" err="1" smtClean="0"/>
              <a:t>pipecurium</a:t>
            </a:r>
            <a:r>
              <a:rPr lang="cs-CZ" altLang="cs-CZ" sz="2800" dirty="0" smtClean="0"/>
              <a:t>, </a:t>
            </a:r>
            <a:r>
              <a:rPr lang="cs-CZ" altLang="cs-CZ" sz="2800" dirty="0" err="1" smtClean="0"/>
              <a:t>vecuronium</a:t>
            </a:r>
            <a:r>
              <a:rPr lang="cs-CZ" altLang="cs-CZ" sz="2800" dirty="0" smtClean="0"/>
              <a:t>, </a:t>
            </a:r>
            <a:r>
              <a:rPr lang="cs-CZ" altLang="cs-CZ" sz="2800" b="1" dirty="0" err="1" smtClean="0"/>
              <a:t>rocuronium</a:t>
            </a:r>
            <a:r>
              <a:rPr lang="cs-CZ" altLang="cs-CZ" sz="2800" dirty="0" smtClean="0"/>
              <a:t> – nižší </a:t>
            </a:r>
            <a:r>
              <a:rPr lang="cs-CZ" altLang="cs-CZ" sz="2800" dirty="0" err="1" smtClean="0"/>
              <a:t>histaminogenita</a:t>
            </a:r>
            <a:endParaRPr lang="cs-CZ" altLang="cs-CZ" sz="2800" dirty="0" smtClean="0"/>
          </a:p>
          <a:p>
            <a:pPr eaLnBrk="1" hangingPunct="1"/>
            <a:endParaRPr lang="cs-CZ" altLang="cs-CZ" sz="3200" dirty="0" smtClean="0"/>
          </a:p>
          <a:p>
            <a:pPr eaLnBrk="1" hangingPunct="1"/>
            <a:endParaRPr lang="cs-CZ" altLang="cs-CZ" sz="32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589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C00000"/>
                </a:solidFill>
              </a:rPr>
              <a:t>Myorelaxans</a:t>
            </a:r>
            <a:r>
              <a:rPr lang="cs-CZ" dirty="0" smtClean="0">
                <a:solidFill>
                  <a:srgbClr val="C00000"/>
                </a:solidFill>
              </a:rPr>
              <a:t> vhodná a </a:t>
            </a:r>
            <a:r>
              <a:rPr lang="cs-CZ" dirty="0" smtClean="0">
                <a:solidFill>
                  <a:srgbClr val="C00000"/>
                </a:solidFill>
              </a:rPr>
              <a:t>nevhodná k ICU</a:t>
            </a:r>
            <a:r>
              <a:rPr lang="cs-CZ" dirty="0" smtClean="0">
                <a:solidFill>
                  <a:srgbClr val="C00000"/>
                </a:solidFill>
              </a:rPr>
              <a:t/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 smtClean="0">
                <a:solidFill>
                  <a:srgbClr val="C00000"/>
                </a:solidFill>
              </a:rPr>
              <a:t>Monitorace nervosvalové blokády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Historicky dlouhodobě působící s nízkým potenciálem k anafylaxi</a:t>
            </a:r>
          </a:p>
          <a:p>
            <a:pPr lvl="1"/>
            <a:r>
              <a:rPr lang="cs-CZ" sz="2400" i="1" dirty="0" err="1" smtClean="0"/>
              <a:t>Pipecuronium</a:t>
            </a:r>
            <a:r>
              <a:rPr lang="cs-CZ" sz="2400" i="1" dirty="0" smtClean="0"/>
              <a:t>, </a:t>
            </a:r>
            <a:r>
              <a:rPr lang="cs-CZ" sz="2400" i="1" dirty="0" err="1" smtClean="0"/>
              <a:t>pancuronium</a:t>
            </a:r>
            <a:endParaRPr lang="cs-CZ" sz="2400" i="1" dirty="0" smtClean="0"/>
          </a:p>
          <a:p>
            <a:pPr lvl="1"/>
            <a:r>
              <a:rPr lang="cs-CZ" sz="2400" dirty="0" smtClean="0"/>
              <a:t>Zabránění </a:t>
            </a:r>
            <a:r>
              <a:rPr lang="cs-CZ" sz="2400" dirty="0" err="1" smtClean="0"/>
              <a:t>asynchronie</a:t>
            </a:r>
            <a:r>
              <a:rPr lang="cs-CZ" sz="2400" dirty="0" smtClean="0"/>
              <a:t> s ventilátorem</a:t>
            </a:r>
          </a:p>
          <a:p>
            <a:pPr lvl="1"/>
            <a:r>
              <a:rPr lang="cs-CZ" sz="2400" dirty="0" smtClean="0"/>
              <a:t>Transport pacienta na UPV</a:t>
            </a:r>
          </a:p>
          <a:p>
            <a:r>
              <a:rPr lang="cs-CZ" sz="2800" dirty="0" smtClean="0"/>
              <a:t>Současnost - především řiditelná </a:t>
            </a:r>
          </a:p>
          <a:p>
            <a:pPr lvl="1"/>
            <a:r>
              <a:rPr lang="cs-CZ" sz="2400" dirty="0" err="1" smtClean="0"/>
              <a:t>Nedepolarizující</a:t>
            </a:r>
            <a:r>
              <a:rPr lang="cs-CZ" sz="2400" dirty="0" smtClean="0"/>
              <a:t>, středně době působící</a:t>
            </a:r>
          </a:p>
          <a:p>
            <a:pPr lvl="1"/>
            <a:r>
              <a:rPr lang="cs-CZ" sz="2400" dirty="0" smtClean="0"/>
              <a:t>Možnost specifické </a:t>
            </a:r>
            <a:r>
              <a:rPr lang="cs-CZ" sz="2400" dirty="0" err="1" smtClean="0"/>
              <a:t>antagonizace</a:t>
            </a:r>
            <a:endParaRPr lang="cs-CZ" sz="2400" dirty="0" smtClean="0"/>
          </a:p>
          <a:p>
            <a:pPr lvl="1"/>
            <a:r>
              <a:rPr lang="cs-CZ" sz="2400" dirty="0" smtClean="0"/>
              <a:t>Nezávislost na orgánové biotransformaci </a:t>
            </a:r>
          </a:p>
          <a:p>
            <a:pPr lvl="1"/>
            <a:r>
              <a:rPr lang="cs-CZ" sz="2400" dirty="0"/>
              <a:t>Objektivní monitorace hloubky nervosvalové blokády</a:t>
            </a:r>
          </a:p>
          <a:p>
            <a:pPr lvl="2"/>
            <a:r>
              <a:rPr lang="cs-CZ" sz="2100" dirty="0" smtClean="0"/>
              <a:t>Elektrická stimulace, vyhodnocení odpovědi </a:t>
            </a:r>
            <a:r>
              <a:rPr lang="cs-CZ" sz="2100" dirty="0" err="1" smtClean="0"/>
              <a:t>akcelerometricky</a:t>
            </a:r>
            <a:endParaRPr lang="cs-CZ" sz="21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3625"/>
            <a:ext cx="1225867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60330"/>
            <a:ext cx="10515600" cy="1325563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Objektivizace hloubky nervosvalové blokády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9465" y="1410586"/>
            <a:ext cx="7886700" cy="435133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Standard </a:t>
            </a:r>
            <a:r>
              <a:rPr lang="cs-CZ" sz="2400" dirty="0" err="1" smtClean="0">
                <a:solidFill>
                  <a:schemeClr val="tx1">
                    <a:lumMod val="50000"/>
                  </a:schemeClr>
                </a:solidFill>
              </a:rPr>
              <a:t>akcelerometrie</a:t>
            </a:r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 na m. adduktor </a:t>
            </a:r>
            <a:r>
              <a:rPr lang="cs-CZ" sz="2400" dirty="0" err="1" smtClean="0">
                <a:solidFill>
                  <a:schemeClr val="tx1">
                    <a:lumMod val="50000"/>
                  </a:schemeClr>
                </a:solidFill>
              </a:rPr>
              <a:t>poll</a:t>
            </a:r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marL="855663" lvl="1" indent="-342900"/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Od cca 2 let věku bez praktických obtíží</a:t>
            </a:r>
          </a:p>
          <a:p>
            <a:pPr marL="855663" lvl="1" indent="-342900"/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Dle výrobce bez limitace vč. stimulačního proudu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Zajištění DC – Single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Twitch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Průběh blokády – PTC, TOF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Zotavení z blokády - TOF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TOF</a:t>
            </a:r>
          </a:p>
          <a:p>
            <a:pPr marL="855663" lvl="1" indent="-342900"/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Nebolestivé</a:t>
            </a:r>
          </a:p>
          <a:p>
            <a:pPr marL="855663" lvl="1" indent="-342900"/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Bez kalibrace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Středně hluboká</a:t>
            </a:r>
          </a:p>
          <a:p>
            <a:pPr marL="855663" lvl="1" indent="-342900"/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PTC 1-4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Limitace</a:t>
            </a:r>
          </a:p>
          <a:p>
            <a:pPr marL="855663" lvl="1" indent="-342900"/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Kalibrace</a:t>
            </a:r>
          </a:p>
          <a:p>
            <a:pPr marL="855663" lvl="1" indent="-342900"/>
            <a:r>
              <a:rPr lang="cs-CZ" sz="2000" b="1" dirty="0" smtClean="0">
                <a:solidFill>
                  <a:schemeClr val="tx1">
                    <a:lumMod val="50000"/>
                  </a:schemeClr>
                </a:solidFill>
              </a:rPr>
              <a:t>Neužívá se</a:t>
            </a:r>
            <a:endParaRPr lang="cs-CZ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146" y="3941280"/>
            <a:ext cx="5102854" cy="286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891" y="1260923"/>
            <a:ext cx="1379827" cy="259026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260924"/>
            <a:ext cx="1370595" cy="260041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1416147" y="2107815"/>
            <a:ext cx="153020" cy="26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46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Rocuronium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800" dirty="0" smtClean="0"/>
              <a:t>Při dávce 1,0-1,2mg/kg obdobně rychlý nástup účinku jako SCCHJ</a:t>
            </a:r>
          </a:p>
          <a:p>
            <a:pPr eaLnBrk="1" hangingPunct="1"/>
            <a:r>
              <a:rPr lang="cs-CZ" altLang="cs-CZ" sz="2800" dirty="0" smtClean="0"/>
              <a:t>Specifický antagonista</a:t>
            </a:r>
          </a:p>
          <a:p>
            <a:pPr lvl="1"/>
            <a:r>
              <a:rPr lang="cs-CZ" altLang="cs-CZ" sz="2500" dirty="0" err="1" smtClean="0"/>
              <a:t>suggamadex</a:t>
            </a:r>
            <a:r>
              <a:rPr lang="cs-CZ" altLang="cs-CZ" sz="2500" dirty="0" smtClean="0"/>
              <a:t> (</a:t>
            </a:r>
            <a:r>
              <a:rPr lang="cs-CZ" altLang="cs-CZ" sz="2500" dirty="0" err="1" smtClean="0"/>
              <a:t>Bridion</a:t>
            </a:r>
            <a:r>
              <a:rPr lang="cs-CZ" altLang="cs-CZ" sz="2500" dirty="0" smtClean="0"/>
              <a:t>™)</a:t>
            </a:r>
          </a:p>
          <a:p>
            <a:pPr eaLnBrk="1" hangingPunct="1"/>
            <a:r>
              <a:rPr lang="cs-CZ" altLang="cs-CZ" sz="2800" dirty="0" smtClean="0"/>
              <a:t>Nespecifická </a:t>
            </a:r>
            <a:r>
              <a:rPr lang="cs-CZ" altLang="cs-CZ" sz="2800" dirty="0" err="1" smtClean="0"/>
              <a:t>antagonizace</a:t>
            </a:r>
            <a:endParaRPr lang="cs-CZ" altLang="cs-CZ" sz="2800" dirty="0" smtClean="0"/>
          </a:p>
          <a:p>
            <a:pPr lvl="1"/>
            <a:r>
              <a:rPr lang="cs-CZ" altLang="cs-CZ" sz="2500" dirty="0" smtClean="0"/>
              <a:t>blokátor </a:t>
            </a:r>
            <a:r>
              <a:rPr lang="cs-CZ" altLang="cs-CZ" sz="2500" dirty="0" err="1" smtClean="0"/>
              <a:t>cholinesterázy</a:t>
            </a:r>
            <a:r>
              <a:rPr lang="cs-CZ" altLang="cs-CZ" sz="2500" dirty="0" smtClean="0"/>
              <a:t> (</a:t>
            </a:r>
            <a:r>
              <a:rPr lang="cs-CZ" altLang="cs-CZ" sz="2500" dirty="0" err="1" smtClean="0"/>
              <a:t>neostigmin</a:t>
            </a:r>
            <a:r>
              <a:rPr lang="cs-CZ" altLang="cs-CZ" sz="2500" dirty="0" smtClean="0"/>
              <a:t>) + atropin – kompetitivní </a:t>
            </a:r>
            <a:r>
              <a:rPr lang="cs-CZ" altLang="cs-CZ" sz="2500" dirty="0" err="1" smtClean="0"/>
              <a:t>antagonizace</a:t>
            </a:r>
            <a:endParaRPr lang="cs-CZ" altLang="cs-CZ" sz="2500" dirty="0" smtClean="0"/>
          </a:p>
        </p:txBody>
      </p:sp>
      <p:pic>
        <p:nvPicPr>
          <p:cNvPr id="72708" name="Picture 5" descr="ANd9GcRRjlmjBnU8ws6SZhqz8kdMc_ypq-bbqZdV6Va6y-HpOJ_d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25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/>
          </p:cNvSpPr>
          <p:nvPr>
            <p:ph type="title"/>
          </p:nvPr>
        </p:nvSpPr>
        <p:spPr>
          <a:xfrm>
            <a:off x="0" y="-314211"/>
            <a:ext cx="11919857" cy="1325563"/>
          </a:xfrm>
        </p:spPr>
        <p:txBody>
          <a:bodyPr/>
          <a:lstStyle/>
          <a:p>
            <a:r>
              <a:rPr lang="cs-CZ" altLang="cs-CZ" dirty="0">
                <a:latin typeface="Arial" pitchFamily="34" charset="0"/>
              </a:rPr>
              <a:t>Nervosvalový přenos a jeho blokáda (fyziologie, patofyziologie)</a:t>
            </a:r>
          </a:p>
        </p:txBody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dirty="0"/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20714"/>
            <a:ext cx="8316913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340351" y="479425"/>
            <a:ext cx="5616575" cy="327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s-CZ" altLang="cs-CZ" dirty="0">
                <a:solidFill>
                  <a:srgbClr val="000000"/>
                </a:solidFill>
              </a:rPr>
              <a:t> </a:t>
            </a:r>
            <a:r>
              <a:rPr lang="cs-CZ" altLang="cs-CZ" dirty="0" err="1">
                <a:solidFill>
                  <a:srgbClr val="000000"/>
                </a:solidFill>
              </a:rPr>
              <a:t>Presynapticky</a:t>
            </a:r>
            <a:r>
              <a:rPr lang="cs-CZ" altLang="cs-CZ" dirty="0">
                <a:solidFill>
                  <a:srgbClr val="000000"/>
                </a:solidFill>
              </a:rPr>
              <a:t> (CNS, PNS)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1400" dirty="0">
                <a:solidFill>
                  <a:srgbClr val="000000"/>
                </a:solidFill>
              </a:rPr>
              <a:t> </a:t>
            </a:r>
            <a:r>
              <a:rPr lang="en-US" altLang="cs-CZ" sz="1400" b="1" dirty="0">
                <a:solidFill>
                  <a:srgbClr val="000000"/>
                </a:solidFill>
              </a:rPr>
              <a:t>Spin</a:t>
            </a:r>
            <a:r>
              <a:rPr lang="cs-CZ" altLang="cs-CZ" sz="1400" b="1" dirty="0">
                <a:solidFill>
                  <a:srgbClr val="000000"/>
                </a:solidFill>
              </a:rPr>
              <a:t>á</a:t>
            </a:r>
            <a:r>
              <a:rPr lang="en-US" altLang="cs-CZ" sz="1400" b="1" dirty="0">
                <a:solidFill>
                  <a:srgbClr val="000000"/>
                </a:solidFill>
              </a:rPr>
              <a:t>ln</a:t>
            </a:r>
            <a:r>
              <a:rPr lang="cs-CZ" altLang="cs-CZ" sz="1400" b="1" dirty="0">
                <a:solidFill>
                  <a:srgbClr val="000000"/>
                </a:solidFill>
              </a:rPr>
              <a:t>í</a:t>
            </a:r>
            <a:r>
              <a:rPr lang="en-US" altLang="cs-CZ" sz="1400" b="1" dirty="0">
                <a:solidFill>
                  <a:srgbClr val="000000"/>
                </a:solidFill>
              </a:rPr>
              <a:t> </a:t>
            </a:r>
            <a:r>
              <a:rPr lang="en-US" altLang="cs-CZ" sz="1400" b="1" dirty="0" err="1">
                <a:solidFill>
                  <a:srgbClr val="000000"/>
                </a:solidFill>
              </a:rPr>
              <a:t>svalov</a:t>
            </a:r>
            <a:r>
              <a:rPr lang="cs-CZ" altLang="cs-CZ" sz="1400" b="1" dirty="0">
                <a:solidFill>
                  <a:srgbClr val="000000"/>
                </a:solidFill>
              </a:rPr>
              <a:t>á</a:t>
            </a:r>
            <a:r>
              <a:rPr lang="en-US" altLang="cs-CZ" sz="1400" b="1" dirty="0">
                <a:solidFill>
                  <a:srgbClr val="000000"/>
                </a:solidFill>
              </a:rPr>
              <a:t> d</a:t>
            </a:r>
            <a:r>
              <a:rPr lang="cs-CZ" altLang="cs-CZ" sz="1400" b="1" dirty="0">
                <a:solidFill>
                  <a:srgbClr val="000000"/>
                </a:solidFill>
              </a:rPr>
              <a:t>y</a:t>
            </a:r>
            <a:r>
              <a:rPr lang="en-US" altLang="cs-CZ" sz="1400" b="1" dirty="0" err="1">
                <a:solidFill>
                  <a:srgbClr val="000000"/>
                </a:solidFill>
              </a:rPr>
              <a:t>strofie</a:t>
            </a:r>
            <a:r>
              <a:rPr lang="cs-CZ" altLang="cs-CZ" sz="1400" b="1" dirty="0">
                <a:solidFill>
                  <a:srgbClr val="000000"/>
                </a:solidFill>
              </a:rPr>
              <a:t> (</a:t>
            </a:r>
            <a:r>
              <a:rPr lang="cs-CZ" altLang="cs-CZ" sz="1400" dirty="0">
                <a:solidFill>
                  <a:srgbClr val="000000"/>
                </a:solidFill>
              </a:rPr>
              <a:t>I., II, </a:t>
            </a:r>
            <a:r>
              <a:rPr lang="cs-CZ" altLang="cs-CZ" sz="1400" b="1" dirty="0">
                <a:solidFill>
                  <a:srgbClr val="000000"/>
                </a:solidFill>
              </a:rPr>
              <a:t>III. </a:t>
            </a:r>
            <a:r>
              <a:rPr lang="cs-CZ" altLang="cs-CZ" sz="1400" dirty="0">
                <a:solidFill>
                  <a:srgbClr val="000000"/>
                </a:solidFill>
              </a:rPr>
              <a:t>a IV. typ</a:t>
            </a:r>
            <a:r>
              <a:rPr lang="cs-CZ" altLang="cs-CZ" sz="1400" b="1" dirty="0">
                <a:solidFill>
                  <a:srgbClr val="000000"/>
                </a:solidFill>
              </a:rPr>
              <a:t>)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1400" b="1" dirty="0">
                <a:solidFill>
                  <a:srgbClr val="000000"/>
                </a:solidFill>
              </a:rPr>
              <a:t> Familiární spastická paraplegie (</a:t>
            </a:r>
            <a:r>
              <a:rPr lang="cs-CZ" altLang="cs-CZ" sz="1400" b="1" dirty="0" err="1">
                <a:solidFill>
                  <a:srgbClr val="000000"/>
                </a:solidFill>
              </a:rPr>
              <a:t>Strumpell-Lorrain</a:t>
            </a:r>
            <a:r>
              <a:rPr lang="cs-CZ" altLang="cs-CZ" sz="1400" b="1" dirty="0">
                <a:solidFill>
                  <a:srgbClr val="000000"/>
                </a:solidFill>
              </a:rPr>
              <a:t>)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1400" b="1" dirty="0">
                <a:solidFill>
                  <a:srgbClr val="000000"/>
                </a:solidFill>
              </a:rPr>
              <a:t> Amyotrofická laterální skleróza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1400" dirty="0">
                <a:solidFill>
                  <a:srgbClr val="000000"/>
                </a:solidFill>
              </a:rPr>
              <a:t> </a:t>
            </a:r>
            <a:r>
              <a:rPr lang="cs-CZ" altLang="cs-CZ" sz="1400" b="1" dirty="0" err="1">
                <a:solidFill>
                  <a:srgbClr val="000000"/>
                </a:solidFill>
              </a:rPr>
              <a:t>Huntingtonova</a:t>
            </a:r>
            <a:r>
              <a:rPr lang="cs-CZ" altLang="cs-CZ" sz="1400" b="1" dirty="0">
                <a:solidFill>
                  <a:srgbClr val="000000"/>
                </a:solidFill>
              </a:rPr>
              <a:t> chorea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1400" b="1" dirty="0">
                <a:solidFill>
                  <a:srgbClr val="000000"/>
                </a:solidFill>
              </a:rPr>
              <a:t> </a:t>
            </a:r>
            <a:r>
              <a:rPr lang="cs-CZ" altLang="cs-CZ" sz="1400" b="1" dirty="0" err="1">
                <a:solidFill>
                  <a:srgbClr val="000000"/>
                </a:solidFill>
              </a:rPr>
              <a:t>Neuromyelitis</a:t>
            </a:r>
            <a:r>
              <a:rPr lang="cs-CZ" altLang="cs-CZ" sz="1400" b="1" dirty="0">
                <a:solidFill>
                  <a:srgbClr val="000000"/>
                </a:solidFill>
              </a:rPr>
              <a:t> </a:t>
            </a:r>
            <a:r>
              <a:rPr lang="cs-CZ" altLang="cs-CZ" sz="1400" b="1" dirty="0" err="1">
                <a:solidFill>
                  <a:srgbClr val="000000"/>
                </a:solidFill>
              </a:rPr>
              <a:t>optica</a:t>
            </a:r>
            <a:endParaRPr lang="cs-CZ" altLang="cs-CZ" sz="1400" b="1" dirty="0">
              <a:solidFill>
                <a:srgbClr val="000000"/>
              </a:solidFill>
            </a:endParaRP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1400" dirty="0">
                <a:solidFill>
                  <a:srgbClr val="000000"/>
                </a:solidFill>
              </a:rPr>
              <a:t> </a:t>
            </a:r>
            <a:r>
              <a:rPr lang="en-US" altLang="cs-CZ" sz="1400" dirty="0">
                <a:solidFill>
                  <a:srgbClr val="000000"/>
                </a:solidFill>
              </a:rPr>
              <a:t>Friedrich</a:t>
            </a:r>
            <a:r>
              <a:rPr lang="cs-CZ" altLang="cs-CZ" sz="1400" dirty="0">
                <a:solidFill>
                  <a:srgbClr val="000000"/>
                </a:solidFill>
              </a:rPr>
              <a:t>ova</a:t>
            </a:r>
            <a:r>
              <a:rPr lang="en-US" altLang="cs-CZ" sz="1400" dirty="0">
                <a:solidFill>
                  <a:srgbClr val="000000"/>
                </a:solidFill>
              </a:rPr>
              <a:t> </a:t>
            </a:r>
            <a:r>
              <a:rPr lang="en-US" altLang="cs-CZ" sz="1400" dirty="0" err="1">
                <a:solidFill>
                  <a:srgbClr val="000000"/>
                </a:solidFill>
              </a:rPr>
              <a:t>ataxi</a:t>
            </a:r>
            <a:r>
              <a:rPr lang="cs-CZ" altLang="cs-CZ" sz="1400" dirty="0">
                <a:solidFill>
                  <a:srgbClr val="000000"/>
                </a:solidFill>
              </a:rPr>
              <a:t>e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1400" dirty="0">
                <a:solidFill>
                  <a:srgbClr val="000000"/>
                </a:solidFill>
              </a:rPr>
              <a:t> </a:t>
            </a:r>
            <a:r>
              <a:rPr lang="en-US" altLang="cs-CZ" sz="1400" dirty="0">
                <a:solidFill>
                  <a:srgbClr val="000000"/>
                </a:solidFill>
              </a:rPr>
              <a:t>Charcot-Marie-Tooth</a:t>
            </a:r>
            <a:r>
              <a:rPr lang="cs-CZ" altLang="cs-CZ" sz="1400" dirty="0">
                <a:solidFill>
                  <a:srgbClr val="000000"/>
                </a:solidFill>
              </a:rPr>
              <a:t> syndrom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1400" dirty="0">
                <a:solidFill>
                  <a:srgbClr val="000000"/>
                </a:solidFill>
              </a:rPr>
              <a:t> </a:t>
            </a:r>
            <a:r>
              <a:rPr lang="cs-CZ" altLang="cs-CZ" sz="1400" dirty="0" err="1">
                <a:solidFill>
                  <a:srgbClr val="000000"/>
                </a:solidFill>
              </a:rPr>
              <a:t>Guillain-Barré</a:t>
            </a:r>
            <a:r>
              <a:rPr lang="cs-CZ" altLang="cs-CZ" sz="1400" dirty="0">
                <a:solidFill>
                  <a:srgbClr val="000000"/>
                </a:solidFill>
              </a:rPr>
              <a:t> syndrom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1400" dirty="0">
                <a:solidFill>
                  <a:srgbClr val="000000"/>
                </a:solidFill>
              </a:rPr>
              <a:t> </a:t>
            </a:r>
            <a:r>
              <a:rPr lang="cs-CZ" altLang="cs-CZ" sz="1400" dirty="0" err="1">
                <a:solidFill>
                  <a:srgbClr val="000000"/>
                </a:solidFill>
              </a:rPr>
              <a:t>Multiple</a:t>
            </a:r>
            <a:r>
              <a:rPr lang="cs-CZ" altLang="cs-CZ" sz="1400" dirty="0">
                <a:solidFill>
                  <a:srgbClr val="000000"/>
                </a:solidFill>
              </a:rPr>
              <a:t> </a:t>
            </a:r>
            <a:r>
              <a:rPr lang="cs-CZ" altLang="cs-CZ" sz="1400" dirty="0" err="1">
                <a:solidFill>
                  <a:srgbClr val="000000"/>
                </a:solidFill>
              </a:rPr>
              <a:t>sclerosis</a:t>
            </a:r>
            <a:endParaRPr lang="cs-CZ" altLang="cs-CZ" sz="1400" b="1" dirty="0">
              <a:solidFill>
                <a:srgbClr val="000000"/>
              </a:solidFill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808663" y="3933826"/>
            <a:ext cx="38163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s-CZ" altLang="cs-CZ" dirty="0">
                <a:solidFill>
                  <a:srgbClr val="000000"/>
                </a:solidFill>
              </a:rPr>
              <a:t> Nikotinový receptor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cs-CZ" altLang="cs-CZ" dirty="0">
                <a:solidFill>
                  <a:srgbClr val="000000"/>
                </a:solidFill>
              </a:rPr>
              <a:t> </a:t>
            </a:r>
            <a:r>
              <a:rPr lang="cs-CZ" altLang="cs-CZ" sz="2000" b="1" dirty="0" err="1">
                <a:solidFill>
                  <a:srgbClr val="000000"/>
                </a:solidFill>
              </a:rPr>
              <a:t>Myastenia</a:t>
            </a:r>
            <a:r>
              <a:rPr lang="cs-CZ" altLang="cs-CZ" sz="2000" b="1" dirty="0">
                <a:solidFill>
                  <a:srgbClr val="000000"/>
                </a:solidFill>
              </a:rPr>
              <a:t> gravis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096001" y="4868864"/>
            <a:ext cx="41052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s-CZ" altLang="cs-CZ" dirty="0">
                <a:solidFill>
                  <a:srgbClr val="000000"/>
                </a:solidFill>
              </a:rPr>
              <a:t> Příčně pruhovaný sval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cs-CZ" altLang="cs-CZ" dirty="0">
                <a:solidFill>
                  <a:srgbClr val="000000"/>
                </a:solidFill>
              </a:rPr>
              <a:t> </a:t>
            </a:r>
            <a:r>
              <a:rPr lang="cs-CZ" altLang="cs-CZ" sz="1400" b="1" dirty="0" err="1">
                <a:solidFill>
                  <a:srgbClr val="000000"/>
                </a:solidFill>
              </a:rPr>
              <a:t>Duchenneova</a:t>
            </a:r>
            <a:r>
              <a:rPr lang="cs-CZ" altLang="cs-CZ" sz="1400" b="1" dirty="0">
                <a:solidFill>
                  <a:srgbClr val="000000"/>
                </a:solidFill>
              </a:rPr>
              <a:t> svalová dystrofie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1400" b="1" dirty="0">
                <a:solidFill>
                  <a:srgbClr val="000000"/>
                </a:solidFill>
              </a:rPr>
              <a:t> </a:t>
            </a:r>
            <a:r>
              <a:rPr lang="cs-CZ" altLang="cs-CZ" sz="1400" b="1" dirty="0" err="1">
                <a:solidFill>
                  <a:srgbClr val="000000"/>
                </a:solidFill>
              </a:rPr>
              <a:t>Beckerova</a:t>
            </a:r>
            <a:r>
              <a:rPr lang="cs-CZ" altLang="cs-CZ" sz="1400" b="1" dirty="0">
                <a:solidFill>
                  <a:srgbClr val="000000"/>
                </a:solidFill>
              </a:rPr>
              <a:t> svalová dystrofie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1400" b="1" dirty="0">
                <a:solidFill>
                  <a:srgbClr val="000000"/>
                </a:solidFill>
              </a:rPr>
              <a:t> </a:t>
            </a:r>
            <a:r>
              <a:rPr lang="cs-CZ" altLang="cs-CZ" sz="1400" b="1" dirty="0" err="1">
                <a:solidFill>
                  <a:srgbClr val="000000"/>
                </a:solidFill>
              </a:rPr>
              <a:t>Myotonia</a:t>
            </a:r>
            <a:r>
              <a:rPr lang="cs-CZ" altLang="cs-CZ" sz="1400" b="1" dirty="0">
                <a:solidFill>
                  <a:srgbClr val="000000"/>
                </a:solidFill>
              </a:rPr>
              <a:t> </a:t>
            </a:r>
            <a:r>
              <a:rPr lang="cs-CZ" altLang="cs-CZ" sz="1400" b="1" dirty="0" err="1">
                <a:solidFill>
                  <a:srgbClr val="000000"/>
                </a:solidFill>
              </a:rPr>
              <a:t>congenita</a:t>
            </a:r>
            <a:endParaRPr lang="en-US" altLang="cs-CZ" sz="1400" b="1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864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2" grpId="0"/>
      <p:bldP spid="1946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/>
          </p:cNvSpPr>
          <p:nvPr>
            <p:ph type="title"/>
          </p:nvPr>
        </p:nvSpPr>
        <p:spPr>
          <a:xfrm>
            <a:off x="2209006" y="-280932"/>
            <a:ext cx="7886700" cy="1325563"/>
          </a:xfrm>
        </p:spPr>
        <p:txBody>
          <a:bodyPr/>
          <a:lstStyle/>
          <a:p>
            <a:r>
              <a:rPr lang="cs-CZ" altLang="cs-CZ" dirty="0">
                <a:solidFill>
                  <a:srgbClr val="FF0000"/>
                </a:solidFill>
                <a:latin typeface="Arial" pitchFamily="34" charset="0"/>
              </a:rPr>
              <a:t>Spontánní reverze nervosvalové blokády </a:t>
            </a:r>
          </a:p>
        </p:txBody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>
          <a:xfrm>
            <a:off x="5627689" y="762000"/>
            <a:ext cx="4824413" cy="5759450"/>
          </a:xfrm>
        </p:spPr>
        <p:txBody>
          <a:bodyPr/>
          <a:lstStyle/>
          <a:p>
            <a:r>
              <a:rPr lang="cs-CZ" altLang="cs-CZ" sz="2400" dirty="0">
                <a:solidFill>
                  <a:srgbClr val="000000"/>
                </a:solidFill>
              </a:rPr>
              <a:t>Intermediární </a:t>
            </a:r>
            <a:r>
              <a:rPr lang="cs-CZ" altLang="cs-CZ" sz="2400" dirty="0" err="1">
                <a:solidFill>
                  <a:srgbClr val="000000"/>
                </a:solidFill>
              </a:rPr>
              <a:t>nedepolarizující</a:t>
            </a:r>
            <a:r>
              <a:rPr lang="cs-CZ" altLang="cs-CZ" sz="2400" dirty="0">
                <a:solidFill>
                  <a:srgbClr val="000000"/>
                </a:solidFill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</a:rPr>
              <a:t>myorelaxans</a:t>
            </a:r>
            <a:endParaRPr lang="cs-CZ" altLang="cs-CZ" sz="2400" dirty="0">
              <a:solidFill>
                <a:srgbClr val="000000"/>
              </a:solidFill>
            </a:endParaRPr>
          </a:p>
          <a:p>
            <a:pPr lvl="1"/>
            <a:r>
              <a:rPr lang="cs-CZ" altLang="cs-CZ" sz="2000" dirty="0" err="1">
                <a:solidFill>
                  <a:srgbClr val="000000"/>
                </a:solidFill>
              </a:rPr>
              <a:t>Benzylisochinolony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lvl="1"/>
            <a:r>
              <a:rPr lang="cs-CZ" altLang="cs-CZ" sz="2000" b="1" dirty="0" err="1">
                <a:solidFill>
                  <a:srgbClr val="000000"/>
                </a:solidFill>
              </a:rPr>
              <a:t>Aminosteroidy</a:t>
            </a:r>
            <a:endParaRPr lang="cs-CZ" altLang="cs-CZ" sz="2000" b="1" dirty="0">
              <a:solidFill>
                <a:srgbClr val="000000"/>
              </a:solidFill>
            </a:endParaRPr>
          </a:p>
          <a:p>
            <a:r>
              <a:rPr lang="cs-CZ" altLang="cs-CZ" sz="2400" dirty="0" err="1">
                <a:solidFill>
                  <a:srgbClr val="000000"/>
                </a:solidFill>
              </a:rPr>
              <a:t>Nepredikabilní</a:t>
            </a:r>
            <a:r>
              <a:rPr lang="cs-CZ" altLang="cs-CZ" sz="2400" dirty="0">
                <a:solidFill>
                  <a:srgbClr val="000000"/>
                </a:solidFill>
              </a:rPr>
              <a:t> délka zotavení</a:t>
            </a:r>
            <a:r>
              <a:rPr lang="cs-CZ" altLang="cs-CZ" sz="2400" baseline="30000" dirty="0">
                <a:solidFill>
                  <a:srgbClr val="000000"/>
                </a:solidFill>
              </a:rPr>
              <a:t>+</a:t>
            </a:r>
            <a:endParaRPr lang="cs-CZ" altLang="cs-CZ" sz="2400" dirty="0">
              <a:solidFill>
                <a:srgbClr val="000000"/>
              </a:solidFill>
            </a:endParaRPr>
          </a:p>
          <a:p>
            <a:pPr lvl="1"/>
            <a:r>
              <a:rPr lang="cs-CZ" altLang="cs-CZ" sz="2000" dirty="0">
                <a:solidFill>
                  <a:srgbClr val="000000"/>
                </a:solidFill>
              </a:rPr>
              <a:t>Prohloubená základním onemocněním</a:t>
            </a:r>
          </a:p>
          <a:p>
            <a:r>
              <a:rPr lang="cs-CZ" altLang="cs-CZ" sz="2400" dirty="0">
                <a:solidFill>
                  <a:srgbClr val="000000"/>
                </a:solidFill>
              </a:rPr>
              <a:t>Vysoký výskyt reziduální nervosvalové blokády*</a:t>
            </a:r>
          </a:p>
          <a:p>
            <a:r>
              <a:rPr lang="cs-CZ" altLang="cs-CZ" sz="2400" dirty="0">
                <a:solidFill>
                  <a:srgbClr val="000000"/>
                </a:solidFill>
              </a:rPr>
              <a:t>Často nutná UPV do zotavení se z nervosvalové blokády</a:t>
            </a:r>
          </a:p>
          <a:p>
            <a:r>
              <a:rPr lang="cs-CZ" altLang="cs-CZ" sz="2400" dirty="0">
                <a:solidFill>
                  <a:srgbClr val="000000"/>
                </a:solidFill>
              </a:rPr>
              <a:t>Vhodná monitorace hloubky nervosvalové blokády v průběhu zotavení</a:t>
            </a:r>
          </a:p>
        </p:txBody>
      </p:sp>
      <p:sp>
        <p:nvSpPr>
          <p:cNvPr id="97284" name="Text Box 7"/>
          <p:cNvSpPr txBox="1">
            <a:spLocks noChangeArrowheads="1"/>
          </p:cNvSpPr>
          <p:nvPr/>
        </p:nvSpPr>
        <p:spPr bwMode="auto">
          <a:xfrm>
            <a:off x="1631950" y="6627812"/>
            <a:ext cx="8713788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900" b="1" dirty="0"/>
              <a:t>*</a:t>
            </a:r>
            <a:r>
              <a:rPr lang="cs-CZ" altLang="cs-CZ" sz="900" b="1" dirty="0" err="1"/>
              <a:t>Plaud</a:t>
            </a:r>
            <a:r>
              <a:rPr lang="cs-CZ" altLang="cs-CZ" sz="900" b="1" dirty="0"/>
              <a:t> B., </a:t>
            </a:r>
            <a:r>
              <a:rPr lang="cs-CZ" altLang="cs-CZ" sz="900" b="1" dirty="0" err="1"/>
              <a:t>Debaene</a:t>
            </a:r>
            <a:r>
              <a:rPr lang="cs-CZ" altLang="cs-CZ" sz="900" b="1" dirty="0"/>
              <a:t> B., </a:t>
            </a:r>
            <a:r>
              <a:rPr lang="cs-CZ" altLang="cs-CZ" sz="900" b="1" dirty="0" err="1"/>
              <a:t>Donati</a:t>
            </a:r>
            <a:r>
              <a:rPr lang="cs-CZ" altLang="cs-CZ" sz="900" b="1" dirty="0"/>
              <a:t> F. et Al. </a:t>
            </a:r>
            <a:r>
              <a:rPr lang="cs-CZ" altLang="cs-CZ" sz="900" b="1" dirty="0" err="1"/>
              <a:t>Residual</a:t>
            </a:r>
            <a:r>
              <a:rPr lang="cs-CZ" altLang="cs-CZ" sz="900" b="1" dirty="0"/>
              <a:t> </a:t>
            </a:r>
            <a:r>
              <a:rPr lang="cs-CZ" altLang="cs-CZ" sz="900" b="1" dirty="0" err="1"/>
              <a:t>paralysis</a:t>
            </a:r>
            <a:r>
              <a:rPr lang="cs-CZ" altLang="cs-CZ" sz="900" b="1" dirty="0"/>
              <a:t> </a:t>
            </a:r>
            <a:r>
              <a:rPr lang="cs-CZ" altLang="cs-CZ" sz="900" b="1" dirty="0" err="1"/>
              <a:t>after</a:t>
            </a:r>
            <a:r>
              <a:rPr lang="cs-CZ" altLang="cs-CZ" sz="900" b="1" dirty="0"/>
              <a:t> emergence </a:t>
            </a:r>
            <a:r>
              <a:rPr lang="cs-CZ" altLang="cs-CZ" sz="900" b="1" dirty="0" err="1"/>
              <a:t>from</a:t>
            </a:r>
            <a:r>
              <a:rPr lang="cs-CZ" altLang="cs-CZ" sz="900" b="1" dirty="0"/>
              <a:t> </a:t>
            </a:r>
            <a:r>
              <a:rPr lang="cs-CZ" altLang="cs-CZ" sz="900" b="1" dirty="0" err="1"/>
              <a:t>anesthesia</a:t>
            </a:r>
            <a:r>
              <a:rPr lang="cs-CZ" altLang="cs-CZ" sz="900" b="1" dirty="0"/>
              <a:t>. </a:t>
            </a:r>
            <a:r>
              <a:rPr lang="cs-CZ" altLang="cs-CZ" sz="900" b="1" dirty="0" err="1"/>
              <a:t>Anesthesiology</a:t>
            </a:r>
            <a:r>
              <a:rPr lang="cs-CZ" altLang="cs-CZ" sz="900" b="1" dirty="0"/>
              <a:t>, 2010, 112, 4, p. 1013-22</a:t>
            </a:r>
          </a:p>
        </p:txBody>
      </p:sp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6" y="549276"/>
            <a:ext cx="192722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552451"/>
            <a:ext cx="1836738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1709450" y="6259512"/>
            <a:ext cx="89646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sz="900" baseline="30000" dirty="0"/>
              <a:t>+</a:t>
            </a:r>
            <a:r>
              <a:rPr lang="cs-CZ" altLang="cs-CZ" sz="900" b="1" dirty="0"/>
              <a:t>Adamus M, Hrabalek L,  </a:t>
            </a:r>
            <a:r>
              <a:rPr lang="cs-CZ" altLang="cs-CZ" sz="900" b="1" dirty="0" err="1"/>
              <a:t>Wanek</a:t>
            </a:r>
            <a:r>
              <a:rPr lang="cs-CZ" altLang="cs-CZ" sz="900" b="1" dirty="0"/>
              <a:t> T, </a:t>
            </a:r>
            <a:r>
              <a:rPr lang="cs-CZ" altLang="cs-CZ" sz="900" b="1" dirty="0" err="1"/>
              <a:t>Gabrhelik</a:t>
            </a:r>
            <a:r>
              <a:rPr lang="cs-CZ" altLang="cs-CZ" sz="900" b="1" dirty="0"/>
              <a:t> T et Al:. INFLUENCE OF AGE AND GENDER ON THE PHARMACODYNAMIC PARAMETERS OF ROCURONIUM DURING TOTAL INTRAVENOUS ANESTHESIA:</a:t>
            </a:r>
            <a:r>
              <a:rPr lang="en-US" altLang="cs-CZ" sz="900" b="1" dirty="0"/>
              <a:t>;</a:t>
            </a:r>
            <a:r>
              <a:rPr lang="cs-CZ" altLang="cs-CZ" sz="900" b="1" dirty="0"/>
              <a:t> </a:t>
            </a:r>
            <a:r>
              <a:rPr lang="cs-CZ" altLang="cs-CZ" sz="900" b="1" i="1" dirty="0" err="1"/>
              <a:t>Biomed</a:t>
            </a:r>
            <a:r>
              <a:rPr lang="cs-CZ" altLang="cs-CZ" sz="900" b="1" i="1" dirty="0"/>
              <a:t> </a:t>
            </a:r>
            <a:r>
              <a:rPr lang="cs-CZ" altLang="cs-CZ" sz="900" b="1" i="1" dirty="0" err="1"/>
              <a:t>Pap</a:t>
            </a:r>
            <a:r>
              <a:rPr lang="cs-CZ" altLang="cs-CZ" sz="900" b="1" i="1" dirty="0"/>
              <a:t> Med </a:t>
            </a:r>
            <a:r>
              <a:rPr lang="cs-CZ" altLang="cs-CZ" sz="900" b="1" i="1" dirty="0" err="1"/>
              <a:t>Fac</a:t>
            </a:r>
            <a:r>
              <a:rPr lang="cs-CZ" altLang="cs-CZ" sz="900" b="1" i="1" dirty="0"/>
              <a:t> </a:t>
            </a:r>
            <a:r>
              <a:rPr lang="cs-CZ" altLang="cs-CZ" sz="900" b="1" i="1" dirty="0" err="1"/>
              <a:t>Univ</a:t>
            </a:r>
            <a:r>
              <a:rPr lang="cs-CZ" altLang="cs-CZ" sz="900" b="1" i="1" dirty="0"/>
              <a:t> </a:t>
            </a:r>
            <a:r>
              <a:rPr lang="cs-CZ" altLang="cs-CZ" sz="900" b="1" i="1" dirty="0" err="1"/>
              <a:t>Palacky</a:t>
            </a:r>
            <a:r>
              <a:rPr lang="cs-CZ" altLang="cs-CZ" sz="900" b="1" i="1" dirty="0"/>
              <a:t> Olomouc Czech </a:t>
            </a:r>
            <a:r>
              <a:rPr lang="cs-CZ" altLang="cs-CZ" sz="900" b="1" i="1" dirty="0" err="1"/>
              <a:t>Repub</a:t>
            </a:r>
            <a:r>
              <a:rPr lang="cs-CZ" altLang="cs-CZ" sz="900" b="1" i="1" dirty="0"/>
              <a:t>. 2011</a:t>
            </a:r>
          </a:p>
        </p:txBody>
      </p:sp>
      <p:pic>
        <p:nvPicPr>
          <p:cNvPr id="9728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3" y="2889250"/>
            <a:ext cx="2940050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ál 1"/>
          <p:cNvSpPr/>
          <p:nvPr/>
        </p:nvSpPr>
        <p:spPr>
          <a:xfrm>
            <a:off x="1984376" y="3281363"/>
            <a:ext cx="627063" cy="3603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2611438" y="3068638"/>
            <a:ext cx="627062" cy="3603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3790951" y="3573463"/>
            <a:ext cx="627063" cy="3603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9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20714"/>
            <a:ext cx="8316913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1" y="3213101"/>
            <a:ext cx="4746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3035300"/>
            <a:ext cx="319088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3021013"/>
            <a:ext cx="319088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4" y="3021013"/>
            <a:ext cx="31908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9" y="3560763"/>
            <a:ext cx="31908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5" y="2825751"/>
            <a:ext cx="319088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14" y="3495675"/>
            <a:ext cx="31908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4" y="3822701"/>
            <a:ext cx="319087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7908">
            <a:off x="4840289" y="3327401"/>
            <a:ext cx="319087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318" name="Rectangle 3"/>
          <p:cNvSpPr txBox="1">
            <a:spLocks/>
          </p:cNvSpPr>
          <p:nvPr/>
        </p:nvSpPr>
        <p:spPr bwMode="auto">
          <a:xfrm>
            <a:off x="6456364" y="823120"/>
            <a:ext cx="3906837" cy="594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U mnoha hereditárních nervosvalových onemocnění kontraindikována</a:t>
            </a:r>
          </a:p>
          <a:p>
            <a:pPr>
              <a:spcBef>
                <a:spcPct val="2000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Vytváří nefyziologické poměry na nervosvalové ploténce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–"/>
            </a:pPr>
            <a:r>
              <a:rPr lang="cs-CZ" altLang="cs-CZ" sz="2000" dirty="0">
                <a:solidFill>
                  <a:srgbClr val="000000"/>
                </a:solidFill>
              </a:rPr>
              <a:t>Přebytek dostupného acetylcholinu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–"/>
            </a:pPr>
            <a:r>
              <a:rPr lang="cs-CZ" altLang="cs-CZ" sz="2000" dirty="0" err="1">
                <a:solidFill>
                  <a:srgbClr val="000000"/>
                </a:solidFill>
              </a:rPr>
              <a:t>Kompetice</a:t>
            </a:r>
            <a:r>
              <a:rPr lang="cs-CZ" altLang="cs-CZ" sz="2000" dirty="0">
                <a:solidFill>
                  <a:srgbClr val="000000"/>
                </a:solidFill>
              </a:rPr>
              <a:t> na alfa subjednotkách nikotinového receptoru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–"/>
            </a:pPr>
            <a:r>
              <a:rPr lang="cs-CZ" altLang="cs-CZ" sz="2000" dirty="0">
                <a:solidFill>
                  <a:srgbClr val="000000"/>
                </a:solidFill>
              </a:rPr>
              <a:t>Schopnost vyvolat např. myotonickou krizi</a:t>
            </a:r>
          </a:p>
          <a:p>
            <a:pPr>
              <a:spcBef>
                <a:spcPct val="2000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Délka zotavení prodloužena oproti aktivní selektivní reverzi</a:t>
            </a:r>
          </a:p>
          <a:p>
            <a:pPr>
              <a:spcBef>
                <a:spcPct val="2000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Možno účinně aplikovat jen ve fázi mělkého bloku</a:t>
            </a:r>
          </a:p>
          <a:p>
            <a:pPr>
              <a:spcBef>
                <a:spcPct val="2000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Vhodná monitorace zotavení z nervosvalové blokády</a:t>
            </a:r>
          </a:p>
        </p:txBody>
      </p:sp>
      <p:sp>
        <p:nvSpPr>
          <p:cNvPr id="98306" name="Nadpis 1"/>
          <p:cNvSpPr>
            <a:spLocks noGrp="1"/>
          </p:cNvSpPr>
          <p:nvPr>
            <p:ph type="title"/>
          </p:nvPr>
        </p:nvSpPr>
        <p:spPr>
          <a:xfrm>
            <a:off x="2152650" y="-157979"/>
            <a:ext cx="7886700" cy="1325563"/>
          </a:xfrm>
        </p:spPr>
        <p:txBody>
          <a:bodyPr/>
          <a:lstStyle/>
          <a:p>
            <a:r>
              <a:rPr lang="cs-CZ" altLang="cs-CZ" dirty="0">
                <a:solidFill>
                  <a:srgbClr val="FF0000"/>
                </a:solidFill>
                <a:latin typeface="Arial" pitchFamily="34" charset="0"/>
              </a:rPr>
              <a:t>Aktivní reverze inhibitory </a:t>
            </a:r>
            <a:r>
              <a:rPr lang="cs-CZ" altLang="cs-CZ" dirty="0" err="1">
                <a:solidFill>
                  <a:srgbClr val="FF0000"/>
                </a:solidFill>
                <a:latin typeface="Arial" pitchFamily="34" charset="0"/>
              </a:rPr>
              <a:t>cholinesterázy</a:t>
            </a:r>
            <a:endParaRPr lang="cs-CZ" altLang="cs-CZ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794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20714"/>
            <a:ext cx="8316913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Bridion Ope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33576">
            <a:off x="5119688" y="3294064"/>
            <a:ext cx="84455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Bridion Open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33576">
            <a:off x="3656013" y="2776538"/>
            <a:ext cx="8445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Bridion Open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33576">
            <a:off x="3030538" y="2955925"/>
            <a:ext cx="8445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6" name="Rectangle 3"/>
          <p:cNvSpPr txBox="1">
            <a:spLocks/>
          </p:cNvSpPr>
          <p:nvPr/>
        </p:nvSpPr>
        <p:spPr bwMode="auto">
          <a:xfrm>
            <a:off x="6248401" y="1002766"/>
            <a:ext cx="4240213" cy="558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cs-CZ" altLang="cs-CZ" sz="2400" dirty="0">
                <a:solidFill>
                  <a:srgbClr val="000000"/>
                </a:solidFill>
              </a:rPr>
              <a:t>Obnovuje (pato)fyziologické poměry na nervosvalové ploténce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cs-CZ" altLang="cs-CZ" sz="2400" dirty="0">
                <a:solidFill>
                  <a:srgbClr val="000000"/>
                </a:solidFill>
              </a:rPr>
              <a:t>Inaktivuje </a:t>
            </a:r>
            <a:r>
              <a:rPr lang="cs-CZ" altLang="cs-CZ" sz="2400" dirty="0" err="1">
                <a:solidFill>
                  <a:srgbClr val="000000"/>
                </a:solidFill>
              </a:rPr>
              <a:t>rokuronium</a:t>
            </a:r>
            <a:r>
              <a:rPr lang="cs-CZ" altLang="cs-CZ" sz="2400" dirty="0">
                <a:solidFill>
                  <a:srgbClr val="000000"/>
                </a:solidFill>
              </a:rPr>
              <a:t> </a:t>
            </a:r>
            <a:br>
              <a:rPr lang="cs-CZ" altLang="cs-CZ" sz="2400" dirty="0">
                <a:solidFill>
                  <a:srgbClr val="000000"/>
                </a:solidFill>
              </a:rPr>
            </a:br>
            <a:r>
              <a:rPr lang="cs-CZ" altLang="cs-CZ" sz="2400" dirty="0">
                <a:solidFill>
                  <a:srgbClr val="000000"/>
                </a:solidFill>
              </a:rPr>
              <a:t>či </a:t>
            </a:r>
            <a:r>
              <a:rPr lang="cs-CZ" altLang="cs-CZ" sz="2400" dirty="0" err="1">
                <a:solidFill>
                  <a:srgbClr val="000000"/>
                </a:solidFill>
              </a:rPr>
              <a:t>vekuronium</a:t>
            </a:r>
            <a:endParaRPr lang="cs-CZ" altLang="cs-CZ" sz="24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cs-CZ" altLang="cs-CZ" sz="2400" dirty="0">
                <a:solidFill>
                  <a:srgbClr val="000000"/>
                </a:solidFill>
              </a:rPr>
              <a:t>Možno použít k reverzi jakkoli hlubokého bloku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cs-CZ" altLang="cs-CZ" sz="2400" dirty="0">
                <a:solidFill>
                  <a:srgbClr val="000000"/>
                </a:solidFill>
              </a:rPr>
              <a:t>I přes vysokou spolehlivost reverze blokády je zejména v těchto indikacích vhodná monitorace zotavení </a:t>
            </a:r>
            <a:br>
              <a:rPr lang="cs-CZ" altLang="cs-CZ" sz="2400" dirty="0">
                <a:solidFill>
                  <a:srgbClr val="000000"/>
                </a:solidFill>
              </a:rPr>
            </a:br>
            <a:r>
              <a:rPr lang="cs-CZ" altLang="cs-CZ" sz="2400" dirty="0">
                <a:solidFill>
                  <a:srgbClr val="000000"/>
                </a:solidFill>
              </a:rPr>
              <a:t>z nervosvalové blokády*</a:t>
            </a:r>
          </a:p>
        </p:txBody>
      </p:sp>
      <p:sp>
        <p:nvSpPr>
          <p:cNvPr id="99337" name="TextovéPole 11"/>
          <p:cNvSpPr txBox="1">
            <a:spLocks noChangeArrowheads="1"/>
          </p:cNvSpPr>
          <p:nvPr/>
        </p:nvSpPr>
        <p:spPr bwMode="auto">
          <a:xfrm>
            <a:off x="2424113" y="6048376"/>
            <a:ext cx="8064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sz="1200" dirty="0"/>
              <a:t>*</a:t>
            </a:r>
            <a:r>
              <a:rPr lang="cs-CZ" altLang="cs-CZ" sz="1200" dirty="0" err="1"/>
              <a:t>Kotake</a:t>
            </a:r>
            <a:r>
              <a:rPr lang="cs-CZ" altLang="cs-CZ" sz="1200" dirty="0"/>
              <a:t> Y, </a:t>
            </a:r>
            <a:r>
              <a:rPr lang="cs-CZ" altLang="cs-CZ" sz="1200" dirty="0" err="1"/>
              <a:t>Ochiai</a:t>
            </a:r>
            <a:r>
              <a:rPr lang="cs-CZ" altLang="cs-CZ" sz="1200" dirty="0"/>
              <a:t> R, Suzuki T et Al. </a:t>
            </a:r>
            <a:r>
              <a:rPr lang="cs-CZ" altLang="cs-CZ" sz="1200" dirty="0" err="1"/>
              <a:t>Reversal</a:t>
            </a:r>
            <a:r>
              <a:rPr lang="cs-CZ" altLang="cs-CZ" sz="1200" dirty="0"/>
              <a:t> </a:t>
            </a:r>
            <a:r>
              <a:rPr lang="cs-CZ" altLang="cs-CZ" sz="1200" dirty="0" err="1"/>
              <a:t>with</a:t>
            </a:r>
            <a:r>
              <a:rPr lang="cs-CZ" altLang="cs-CZ" sz="1200" dirty="0"/>
              <a:t> </a:t>
            </a:r>
            <a:r>
              <a:rPr lang="cs-CZ" altLang="cs-CZ" sz="1200" dirty="0" err="1"/>
              <a:t>Sugammadex</a:t>
            </a:r>
            <a:r>
              <a:rPr lang="cs-CZ" altLang="cs-CZ" sz="1200" dirty="0"/>
              <a:t> in </a:t>
            </a:r>
            <a:r>
              <a:rPr lang="cs-CZ" altLang="cs-CZ" sz="1200" dirty="0" err="1"/>
              <a:t>the</a:t>
            </a:r>
            <a:r>
              <a:rPr lang="cs-CZ" altLang="cs-CZ" sz="1200" dirty="0"/>
              <a:t> Absence </a:t>
            </a:r>
            <a:r>
              <a:rPr lang="cs-CZ" altLang="cs-CZ" sz="1200" dirty="0" err="1"/>
              <a:t>of</a:t>
            </a:r>
            <a:r>
              <a:rPr lang="cs-CZ" altLang="cs-CZ" sz="1200" dirty="0"/>
              <a:t> Monitoring </a:t>
            </a:r>
            <a:r>
              <a:rPr lang="cs-CZ" altLang="cs-CZ" sz="1200" dirty="0" err="1"/>
              <a:t>Did</a:t>
            </a:r>
            <a:r>
              <a:rPr lang="cs-CZ" altLang="cs-CZ" sz="1200" dirty="0"/>
              <a:t> Not </a:t>
            </a:r>
            <a:r>
              <a:rPr lang="cs-CZ" altLang="cs-CZ" sz="1200" dirty="0" err="1"/>
              <a:t>Preclude</a:t>
            </a:r>
            <a:r>
              <a:rPr lang="cs-CZ" altLang="cs-CZ" sz="1200" dirty="0"/>
              <a:t> </a:t>
            </a:r>
            <a:r>
              <a:rPr lang="cs-CZ" altLang="cs-CZ" sz="1200" dirty="0" err="1"/>
              <a:t>Residual</a:t>
            </a:r>
            <a:r>
              <a:rPr lang="cs-CZ" altLang="cs-CZ" sz="1200" dirty="0"/>
              <a:t> </a:t>
            </a:r>
            <a:r>
              <a:rPr lang="cs-CZ" altLang="cs-CZ" sz="1200" dirty="0" err="1"/>
              <a:t>Neuromuscular</a:t>
            </a:r>
            <a:r>
              <a:rPr lang="cs-CZ" altLang="cs-CZ" sz="1200" dirty="0"/>
              <a:t> </a:t>
            </a:r>
            <a:r>
              <a:rPr lang="cs-CZ" altLang="cs-CZ" sz="1200" dirty="0" err="1"/>
              <a:t>Block</a:t>
            </a:r>
            <a:r>
              <a:rPr lang="cs-CZ" altLang="cs-CZ" sz="1200" dirty="0"/>
              <a:t>. </a:t>
            </a:r>
            <a:r>
              <a:rPr lang="cs-CZ" altLang="cs-CZ" sz="1200" dirty="0" err="1"/>
              <a:t>Anesth</a:t>
            </a:r>
            <a:r>
              <a:rPr lang="cs-CZ" altLang="cs-CZ" sz="1200" dirty="0"/>
              <a:t> </a:t>
            </a:r>
            <a:r>
              <a:rPr lang="cs-CZ" altLang="cs-CZ" sz="1200" dirty="0" err="1"/>
              <a:t>Analg</a:t>
            </a:r>
            <a:r>
              <a:rPr lang="cs-CZ" altLang="cs-CZ" sz="1200" dirty="0"/>
              <a:t> August 2013 117:345-351; doi:10.1213/ANE.0b013e3182999672</a:t>
            </a:r>
          </a:p>
        </p:txBody>
      </p:sp>
      <p:sp>
        <p:nvSpPr>
          <p:cNvPr id="99330" name="Nadpis 1"/>
          <p:cNvSpPr>
            <a:spLocks noGrp="1"/>
          </p:cNvSpPr>
          <p:nvPr>
            <p:ph type="title"/>
          </p:nvPr>
        </p:nvSpPr>
        <p:spPr>
          <a:xfrm>
            <a:off x="2196328" y="-180304"/>
            <a:ext cx="7886700" cy="1325563"/>
          </a:xfrm>
        </p:spPr>
        <p:txBody>
          <a:bodyPr/>
          <a:lstStyle/>
          <a:p>
            <a:r>
              <a:rPr lang="cs-CZ" altLang="cs-CZ" dirty="0">
                <a:solidFill>
                  <a:srgbClr val="FF0000"/>
                </a:solidFill>
                <a:latin typeface="Arial" pitchFamily="34" charset="0"/>
              </a:rPr>
              <a:t>Specifická reverze </a:t>
            </a:r>
            <a:r>
              <a:rPr lang="cs-CZ" altLang="cs-CZ" dirty="0" err="1" smtClean="0">
                <a:solidFill>
                  <a:srgbClr val="FF0000"/>
                </a:solidFill>
                <a:latin typeface="Arial" pitchFamily="34" charset="0"/>
              </a:rPr>
              <a:t>sugammadexem</a:t>
            </a:r>
            <a:endParaRPr lang="cs-CZ" altLang="cs-CZ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314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FF0000"/>
                </a:solidFill>
              </a:rPr>
              <a:t>Molekulové účinky anestetik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600" dirty="0" err="1"/>
              <a:t>Meyerovo</a:t>
            </a:r>
            <a:r>
              <a:rPr lang="cs-CZ" altLang="cs-CZ" sz="3600" dirty="0"/>
              <a:t> – </a:t>
            </a:r>
            <a:r>
              <a:rPr lang="cs-CZ" altLang="cs-CZ" sz="3600" dirty="0" err="1"/>
              <a:t>Overtonovo</a:t>
            </a:r>
            <a:r>
              <a:rPr lang="cs-CZ" altLang="cs-CZ" sz="3600" dirty="0"/>
              <a:t> pravidlo – lineární vztah mezi rozdělovacím koeficientem oktanol/voda, stanovuje potenci plynných a prchavých anestetik, výjimky </a:t>
            </a:r>
          </a:p>
          <a:p>
            <a:pPr lvl="1" eaLnBrk="1" hangingPunct="1"/>
            <a:r>
              <a:rPr lang="cs-CZ" altLang="cs-CZ" sz="3200" dirty="0"/>
              <a:t>Lipidová teorie – rozpuštění látky v lipidové dvojvrstvě a interakce hydrofilní části vedoucí ke změnám iontů</a:t>
            </a:r>
          </a:p>
          <a:p>
            <a:pPr lvl="1" eaLnBrk="1" hangingPunct="1"/>
            <a:r>
              <a:rPr lang="cs-CZ" altLang="cs-CZ" sz="3200" dirty="0"/>
              <a:t>Proteinová teorie – interakce hydrofobních částí anestetika v membráně – možné vysvětlení </a:t>
            </a:r>
            <a:r>
              <a:rPr lang="cs-CZ" altLang="cs-CZ" sz="3200" dirty="0" smtClean="0"/>
              <a:t>výjimek</a:t>
            </a:r>
            <a:endParaRPr lang="cs-CZ" altLang="cs-CZ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390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 sejdeme se </a:t>
            </a:r>
            <a:br>
              <a:rPr lang="cs-CZ" dirty="0" smtClean="0"/>
            </a:br>
            <a:r>
              <a:rPr lang="cs-CZ" dirty="0" smtClean="0"/>
              <a:t>na AKUTNĚ.CZ …</a:t>
            </a:r>
            <a:endParaRPr lang="cs-CZ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XII. konference AKUTNĚ.CZ</a:t>
            </a:r>
          </a:p>
          <a:p>
            <a:r>
              <a:rPr lang="cs-CZ" dirty="0" smtClean="0"/>
              <a:t>21. listopadu 2020, Brno, Univerzitní kampus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864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FF0000"/>
                </a:solidFill>
              </a:rPr>
              <a:t>Farmakokinetika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200" dirty="0" smtClean="0"/>
              <a:t>Změny koncentrace léku v organismu v závislosti na čase</a:t>
            </a:r>
          </a:p>
          <a:p>
            <a:pPr eaLnBrk="1" hangingPunct="1"/>
            <a:r>
              <a:rPr lang="cs-CZ" altLang="cs-CZ" sz="3200" dirty="0" smtClean="0"/>
              <a:t>Intravenózní vs. inhalační</a:t>
            </a:r>
          </a:p>
          <a:p>
            <a:pPr eaLnBrk="1" hangingPunct="1"/>
            <a:r>
              <a:rPr lang="cs-CZ" altLang="cs-CZ" sz="3200" dirty="0" smtClean="0"/>
              <a:t>Zásady farmakokinetiky usnadní dokonalejší pochopení působení anestetik a podpoří jejich racionální užívání v denní klinické praxi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795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Farmakologie anestetik 2019[20190322125758452].mdb"/>
  <p:tag name="ARS_RESPONSE_PERSONNUM" val="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5"/>
  <p:tag name="ARS_SLIDE_PARTICIPANTNUM" val="5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5"/>
  <p:tag name="ARS_SLIDE_PARTICIPANTNUM" val="5"/>
  <p:tag name="ARS_SLIDE_SUBMITNUM" val="0"/>
  <p:tag name="ARS_SLIDE_CORRECTNUM" val="0"/>
  <p:tag name="ARS_SLIDE_VOTEMEAN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5"/>
  <p:tag name="ARS_SLIDE_PARTICIPANTNUM" val="5"/>
  <p:tag name="ARS_SLIDE_SUBMITNUM" val="0"/>
  <p:tag name="ARS_SLIDE_CORRECTNUM" val="0"/>
  <p:tag name="ARS_SLIDE_VOTEMEAN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5"/>
  <p:tag name="ARS_SLIDE_PARTICIPANTNUM" val="5"/>
  <p:tag name="ARS_SLIDE_SUBMITNUM" val="0"/>
  <p:tag name="ARS_SLIDE_CORRECTNUM" val="0"/>
  <p:tag name="ARS_SLIDE_VOTEMEAN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5"/>
  <p:tag name="ARS_SLIDE_PARTICIPANTNUM" val="5"/>
  <p:tag name="ARS_SLIDE_SUBMITNUM" val="0"/>
  <p:tag name="ARS_SLIDE_CORRECTNUM" val="0"/>
  <p:tag name="ARS_SLIDE_VOTEMEAN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5"/>
  <p:tag name="ARS_SLIDE_PARTICIPANTNUM" val="5"/>
  <p:tag name="ARS_SLIDE_SUBMITNUM" val="0"/>
  <p:tag name="ARS_SLIDE_CORRECTNUM" val="0"/>
  <p:tag name="ARS_SLIDE_VOTEMEAN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5"/>
  <p:tag name="ARS_SLIDE_PARTICIPANTNUM" val="5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5"/>
  <p:tag name="ARS_SLIDE_PARTICIPANTNUM" val="5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5"/>
  <p:tag name="ARS_SLIDE_PARTICIPANTNUM" val="5"/>
  <p:tag name="ARS_SLIDE_SUBMITNUM" val="0"/>
  <p:tag name="ARS_SLIDE_CORRECTNUM" val="0"/>
  <p:tag name="ARS_SLIDE_VOTEMEAN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5"/>
  <p:tag name="ARS_SLIDE_PARTICIPANTNUM" val="5"/>
  <p:tag name="ARS_SLIDE_SUBMITNUM" val="0"/>
  <p:tag name="ARS_SLIDE_CORRECTNUM" val="0"/>
  <p:tag name="ARS_SLIDE_VOTEMEAN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5"/>
  <p:tag name="ARS_SLIDE_PARTICIPANTNUM" val="5"/>
  <p:tag name="ARS_SLIDE_SUBMITNUM" val="0"/>
  <p:tag name="ARS_SLIDE_CORRECTNUM" val="0"/>
  <p:tag name="ARS_SLIDE_VOTEMEAN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5"/>
  <p:tag name="ARS_SLIDE_PARTICIPANTNUM" val="5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heme/theme1.xml><?xml version="1.0" encoding="utf-8"?>
<a:theme xmlns:a="http://schemas.openxmlformats.org/drawingml/2006/main" name="KDAR-PowerPoint-16_9">
  <a:themeElements>
    <a:clrScheme name="KDAR">
      <a:dk1>
        <a:srgbClr val="757070"/>
      </a:dk1>
      <a:lt1>
        <a:sysClr val="window" lastClr="FFFFFF"/>
      </a:lt1>
      <a:dk2>
        <a:srgbClr val="EC6167"/>
      </a:dk2>
      <a:lt2>
        <a:srgbClr val="92CFCC"/>
      </a:lt2>
      <a:accent1>
        <a:srgbClr val="EFED7A"/>
      </a:accent1>
      <a:accent2>
        <a:srgbClr val="ADCBD4"/>
      </a:accent2>
      <a:accent3>
        <a:srgbClr val="AACAB5"/>
      </a:accent3>
      <a:accent4>
        <a:srgbClr val="D7ADCF"/>
      </a:accent4>
      <a:accent5>
        <a:srgbClr val="92CFCC"/>
      </a:accent5>
      <a:accent6>
        <a:srgbClr val="EC6167"/>
      </a:accent6>
      <a:hlink>
        <a:srgbClr val="5B9BD5"/>
      </a:hlink>
      <a:folHlink>
        <a:srgbClr val="C490AA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KDAR-PowerPoint-16_9" id="{2DD3BB36-248C-5F4F-886D-65EF71782B94}" vid="{52F538B6-696A-574B-8A98-9FA8D8D45F5B}"/>
    </a:ext>
  </a:extLst>
</a:theme>
</file>

<file path=ppt/theme/theme2.xml><?xml version="1.0" encoding="utf-8"?>
<a:theme xmlns:a="http://schemas.openxmlformats.org/drawingml/2006/main" name="LF FN KDAR - en">
  <a:themeElements>
    <a:clrScheme name="KDAR">
      <a:dk1>
        <a:srgbClr val="757070"/>
      </a:dk1>
      <a:lt1>
        <a:sysClr val="window" lastClr="FFFFFF"/>
      </a:lt1>
      <a:dk2>
        <a:srgbClr val="EC6167"/>
      </a:dk2>
      <a:lt2>
        <a:srgbClr val="92CFCC"/>
      </a:lt2>
      <a:accent1>
        <a:srgbClr val="EFED7A"/>
      </a:accent1>
      <a:accent2>
        <a:srgbClr val="ADCBD4"/>
      </a:accent2>
      <a:accent3>
        <a:srgbClr val="AACAB5"/>
      </a:accent3>
      <a:accent4>
        <a:srgbClr val="D7ADCF"/>
      </a:accent4>
      <a:accent5>
        <a:srgbClr val="92CFCC"/>
      </a:accent5>
      <a:accent6>
        <a:srgbClr val="EC6167"/>
      </a:accent6>
      <a:hlink>
        <a:srgbClr val="5B9BD5"/>
      </a:hlink>
      <a:folHlink>
        <a:srgbClr val="C490AA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KDAR-PowerPoint-16_9" id="{2DD3BB36-248C-5F4F-886D-65EF71782B94}" vid="{7DEA1621-B727-954C-8BEE-5B52204BD02A}"/>
    </a:ext>
  </a:extLst>
</a:theme>
</file>

<file path=ppt/theme/theme3.xml><?xml version="1.0" encoding="utf-8"?>
<a:theme xmlns:a="http://schemas.openxmlformats.org/drawingml/2006/main" name="LF FN KDAR - cs">
  <a:themeElements>
    <a:clrScheme name="KDAR">
      <a:dk1>
        <a:srgbClr val="757070"/>
      </a:dk1>
      <a:lt1>
        <a:sysClr val="window" lastClr="FFFFFF"/>
      </a:lt1>
      <a:dk2>
        <a:srgbClr val="EC6167"/>
      </a:dk2>
      <a:lt2>
        <a:srgbClr val="92CFCC"/>
      </a:lt2>
      <a:accent1>
        <a:srgbClr val="EFED7A"/>
      </a:accent1>
      <a:accent2>
        <a:srgbClr val="ADCBD4"/>
      </a:accent2>
      <a:accent3>
        <a:srgbClr val="AACAB5"/>
      </a:accent3>
      <a:accent4>
        <a:srgbClr val="D7ADCF"/>
      </a:accent4>
      <a:accent5>
        <a:srgbClr val="92CFCC"/>
      </a:accent5>
      <a:accent6>
        <a:srgbClr val="EC6167"/>
      </a:accent6>
      <a:hlink>
        <a:srgbClr val="5B9BD5"/>
      </a:hlink>
      <a:folHlink>
        <a:srgbClr val="C490AA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KDAR-PowerPoint-16_9" id="{2DD3BB36-248C-5F4F-886D-65EF71782B94}" vid="{7FF90080-8A04-FB4A-8BE7-7E9A06ED0631}"/>
    </a:ext>
  </a:extLst>
</a:theme>
</file>

<file path=ppt/theme/theme4.xml><?xml version="1.0" encoding="utf-8"?>
<a:theme xmlns:a="http://schemas.openxmlformats.org/drawingml/2006/main" name="FN LF KDAR - cs">
  <a:themeElements>
    <a:clrScheme name="KDAR">
      <a:dk1>
        <a:srgbClr val="757070"/>
      </a:dk1>
      <a:lt1>
        <a:sysClr val="window" lastClr="FFFFFF"/>
      </a:lt1>
      <a:dk2>
        <a:srgbClr val="EC6167"/>
      </a:dk2>
      <a:lt2>
        <a:srgbClr val="92CFCC"/>
      </a:lt2>
      <a:accent1>
        <a:srgbClr val="EFED7A"/>
      </a:accent1>
      <a:accent2>
        <a:srgbClr val="ADCBD4"/>
      </a:accent2>
      <a:accent3>
        <a:srgbClr val="AACAB5"/>
      </a:accent3>
      <a:accent4>
        <a:srgbClr val="D7ADCF"/>
      </a:accent4>
      <a:accent5>
        <a:srgbClr val="92CFCC"/>
      </a:accent5>
      <a:accent6>
        <a:srgbClr val="EC6167"/>
      </a:accent6>
      <a:hlink>
        <a:srgbClr val="5B9BD5"/>
      </a:hlink>
      <a:folHlink>
        <a:srgbClr val="C490AA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KDAR-PowerPoint-16_9" id="{2DD3BB36-248C-5F4F-886D-65EF71782B94}" vid="{677B14FB-09B6-F047-B522-2D1A085E668A}"/>
    </a:ext>
  </a:extLst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KDAR-PowerPoint-16_9</Template>
  <TotalTime>1812</TotalTime>
  <Words>3270</Words>
  <Application>Microsoft Office PowerPoint</Application>
  <PresentationFormat>Vlastní</PresentationFormat>
  <Paragraphs>543</Paragraphs>
  <Slides>80</Slides>
  <Notes>0</Notes>
  <HiddenSlides>1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80</vt:i4>
      </vt:variant>
    </vt:vector>
  </HeadingPairs>
  <TitlesOfParts>
    <vt:vector size="84" baseType="lpstr">
      <vt:lpstr>KDAR-PowerPoint-16_9</vt:lpstr>
      <vt:lpstr>LF FN KDAR - en</vt:lpstr>
      <vt:lpstr>LF FN KDAR - cs</vt:lpstr>
      <vt:lpstr>FN LF KDAR - cs</vt:lpstr>
      <vt:lpstr>Farmakologie anesteziologik</vt:lpstr>
      <vt:lpstr>Souhrn</vt:lpstr>
      <vt:lpstr>Úvod</vt:lpstr>
      <vt:lpstr>Balancovaná (doplňovaná) anestezie</vt:lpstr>
      <vt:lpstr>Anatomické působení</vt:lpstr>
      <vt:lpstr>Neurofyziologie CNS</vt:lpstr>
      <vt:lpstr>Iontové kanály</vt:lpstr>
      <vt:lpstr>Molekulové účinky anestetik</vt:lpstr>
      <vt:lpstr>Farmakokinetika</vt:lpstr>
      <vt:lpstr>Farmakokinetika - distribuce</vt:lpstr>
      <vt:lpstr>Farmakokinetika – distribuce</vt:lpstr>
      <vt:lpstr>Farmakokinetika - eliminace</vt:lpstr>
      <vt:lpstr>Farmakokinetika - kompartmenty</vt:lpstr>
      <vt:lpstr>Farmakokinetika – inhalační anestetika</vt:lpstr>
      <vt:lpstr>Fyzikálně – chemické vlastnosti</vt:lpstr>
      <vt:lpstr>Příjem a distribuce</vt:lpstr>
      <vt:lpstr>Příjem a distribuce</vt:lpstr>
      <vt:lpstr>Příjem a distribuce</vt:lpstr>
      <vt:lpstr>Eliminace</vt:lpstr>
      <vt:lpstr>Mohutnost účinku - MAC</vt:lpstr>
      <vt:lpstr>MAC</vt:lpstr>
      <vt:lpstr>Guedelovo schéma - stadia /nepremedikovaní,v etherové anestezii/</vt:lpstr>
      <vt:lpstr>Inhalační anestetika:</vt:lpstr>
      <vt:lpstr>Éter /diethyléter/</vt:lpstr>
      <vt:lpstr>N20 (oxid dusný)</vt:lpstr>
      <vt:lpstr>Halotan /trifluorchlorbrommethan/ r.1952</vt:lpstr>
      <vt:lpstr>Maligní hypertermie (genetický defekt metabolismu kalcia v svalech)</vt:lpstr>
      <vt:lpstr>Izofluran r.1984</vt:lpstr>
      <vt:lpstr>Sevorane – prakticky výhradní anestetikum</vt:lpstr>
      <vt:lpstr>Desflurane</vt:lpstr>
      <vt:lpstr>Intravenózní anestetika - dělení</vt:lpstr>
      <vt:lpstr>Intravenózní anestetika - Thiopental</vt:lpstr>
      <vt:lpstr>Thiopental - účinky</vt:lpstr>
      <vt:lpstr>Thiopental - účinky</vt:lpstr>
      <vt:lpstr>Intravenózní anestetika – Metohexital (Brietal)</vt:lpstr>
      <vt:lpstr>Thiopental - užití</vt:lpstr>
      <vt:lpstr>Intravenózní anestetika - etomidát</vt:lpstr>
      <vt:lpstr>Etomidát - účinky</vt:lpstr>
      <vt:lpstr>Etomidát - užití</vt:lpstr>
      <vt:lpstr>Intravenózní anestetika - Propofol</vt:lpstr>
      <vt:lpstr>Propofol - účinky</vt:lpstr>
      <vt:lpstr>Intravenózní anestetika - ketamin</vt:lpstr>
      <vt:lpstr>Ketamin - užití</vt:lpstr>
      <vt:lpstr>Ketamin - dávkování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Benzodiazepiny</vt:lpstr>
      <vt:lpstr>Prezentace aplikace PowerPoint</vt:lpstr>
      <vt:lpstr>Dormicum</vt:lpstr>
      <vt:lpstr>Benzodiazepiny v anestezii</vt:lpstr>
      <vt:lpstr>Analgosedace</vt:lpstr>
      <vt:lpstr>Použití v celkové anestezii</vt:lpstr>
      <vt:lpstr>Svalová relaxans</vt:lpstr>
      <vt:lpstr>Kurare – šípový jed indiánů</vt:lpstr>
      <vt:lpstr>První milník – podání svalového relaxans</vt:lpstr>
      <vt:lpstr>Hledání „antidota“</vt:lpstr>
      <vt:lpstr>Svalová relaxans</vt:lpstr>
      <vt:lpstr>Depolarizující myorelaxans</vt:lpstr>
      <vt:lpstr>Nedepolarizující myorelaxans</vt:lpstr>
      <vt:lpstr>Myorelaxans vhodná a nevhodná k ICU Monitorace nervosvalové blokády</vt:lpstr>
      <vt:lpstr>Objektivizace hloubky nervosvalové blokády</vt:lpstr>
      <vt:lpstr>Rocuronium</vt:lpstr>
      <vt:lpstr>Nervosvalový přenos a jeho blokáda (fyziologie, patofyziologie)</vt:lpstr>
      <vt:lpstr>Spontánní reverze nervosvalové blokády </vt:lpstr>
      <vt:lpstr>Aktivní reverze inhibitory cholinesterázy</vt:lpstr>
      <vt:lpstr>Specifická reverze sugammadexem</vt:lpstr>
      <vt:lpstr>… sejdeme se  na AKUTNĚ.CZ …</vt:lpstr>
    </vt:vector>
  </TitlesOfParts>
  <Company>FN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Stourac Petr</dc:creator>
  <cp:lastModifiedBy>Stourac Petr</cp:lastModifiedBy>
  <cp:revision>55</cp:revision>
  <cp:lastPrinted>2019-01-29T18:27:24Z</cp:lastPrinted>
  <dcterms:created xsi:type="dcterms:W3CDTF">2019-01-18T17:25:48Z</dcterms:created>
  <dcterms:modified xsi:type="dcterms:W3CDTF">2020-03-04T12:10:55Z</dcterms:modified>
</cp:coreProperties>
</file>