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41" r:id="rId2"/>
    <p:sldId id="381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72" r:id="rId11"/>
    <p:sldId id="373" r:id="rId12"/>
    <p:sldId id="343" r:id="rId13"/>
    <p:sldId id="344" r:id="rId14"/>
    <p:sldId id="345" r:id="rId15"/>
    <p:sldId id="346" r:id="rId16"/>
    <p:sldId id="347" r:id="rId17"/>
    <p:sldId id="348" r:id="rId18"/>
    <p:sldId id="350" r:id="rId19"/>
    <p:sldId id="351" r:id="rId20"/>
    <p:sldId id="352" r:id="rId21"/>
    <p:sldId id="353" r:id="rId22"/>
    <p:sldId id="38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1806" y="11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20.02.2023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76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20.02.2023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20.02.2023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20.02.2023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20.02.2023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emf"/><Relationship Id="rId9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emf"/><Relationship Id="rId9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>
                <a:latin typeface="Arial" charset="0"/>
                <a:cs typeface="Arial" charset="0"/>
              </a:rPr>
            </a:br>
            <a:r>
              <a:rPr lang="cs-CZ" i="1" dirty="0">
                <a:latin typeface="Arial" charset="0"/>
                <a:cs typeface="Arial" charset="0"/>
              </a:rPr>
              <a:t>J. Jarkovský, L. Dušek, S. Littnerová,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111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1. Statistická analýza dat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>
                <a:latin typeface="Arial" charset="0"/>
                <a:cs typeface="Arial" charset="0"/>
              </a:rPr>
            </a:br>
            <a:r>
              <a:rPr lang="cs-CZ" i="1" dirty="0">
                <a:latin typeface="Arial" charset="0"/>
                <a:cs typeface="Arial" charset="0"/>
              </a:rPr>
              <a:t>J. Jarkovský, L. Dušek,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45232"/>
            <a:ext cx="7772400" cy="1371600"/>
          </a:xfrm>
          <a:noFill/>
        </p:spPr>
        <p:txBody>
          <a:bodyPr>
            <a:spAutoFit/>
          </a:bodyPr>
          <a:lstStyle/>
          <a:p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1a. Teoretické pozadí statistické analýzy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Anotace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/>
              <a:t>Základním principem statistiky je pravděpodobnost výskytu nějaké události. Prostřednictvím vzorkování se snažíme odhadnout skutečnou pravděpodobnost událostí. </a:t>
            </a:r>
          </a:p>
          <a:p>
            <a:r>
              <a:rPr lang="cs-CZ" dirty="0"/>
              <a:t>Klíčovou otázkou je velikost vzorku, čím větší vzorek, tím větší šance na projevení se skutečné pravděpodobnosti výskytu jevu (a tím je také nákladnější analýza).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0981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098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09812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09812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2987824" y="5529892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/>
              <a:t>m = 0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= n. s.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4499992" y="5529892"/>
            <a:ext cx="11521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4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/>
              <a:t>m = 0,25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= 0,22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6012160" y="5529892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9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/>
              <a:t>m = 0,22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 = 0,14</a:t>
            </a:r>
            <a:endParaRPr lang="cs-CZ" dirty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7596336" y="5529892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16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/>
              <a:t>m = 0,19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 = 0,10</a:t>
            </a:r>
            <a:endParaRPr lang="cs-CZ" dirty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Šipka doprava 14"/>
          <p:cNvSpPr/>
          <p:nvPr/>
        </p:nvSpPr>
        <p:spPr>
          <a:xfrm rot="3112117">
            <a:off x="2467606" y="4337595"/>
            <a:ext cx="770290" cy="288032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 rot="914911">
            <a:off x="2595963" y="4273667"/>
            <a:ext cx="2023388" cy="576000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16174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423340">
            <a:off x="2692441" y="4171872"/>
            <a:ext cx="3398337" cy="100745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Šipka doprava 17"/>
          <p:cNvSpPr/>
          <p:nvPr/>
        </p:nvSpPr>
        <p:spPr>
          <a:xfrm rot="189447">
            <a:off x="2486490" y="3929061"/>
            <a:ext cx="5126513" cy="153281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Náhodný jev</a:t>
            </a:r>
            <a:r>
              <a:rPr lang="cs-CZ" b="0" i="0" dirty="0"/>
              <a:t>	značíme velkým latinským písmenem, např. A. Jde o jev, pro který požadujeme tzv. statistickou stabilitu, tj. aby při n opakování pokusu platilo pro relativní četnost výsledku:</a:t>
            </a:r>
          </a:p>
          <a:p>
            <a:pPr marL="1619250" indent="-1619250" eaLnBrk="0" hangingPunct="0"/>
            <a:endParaRPr lang="cs-CZ" b="0" i="0" dirty="0"/>
          </a:p>
          <a:p>
            <a:pPr marL="1619250" indent="-1619250" eaLnBrk="0" hangingPunct="0"/>
            <a:endParaRPr lang="cs-CZ" i="0" dirty="0"/>
          </a:p>
          <a:p>
            <a:pPr marL="1619250" indent="-1619250" eaLnBrk="0" hangingPunct="0"/>
            <a:endParaRPr lang="cs-CZ" i="0" dirty="0"/>
          </a:p>
          <a:p>
            <a:pPr marL="1619250" indent="-1619250" eaLnBrk="0" hangingPunct="0"/>
            <a:endParaRPr lang="cs-CZ" i="0" dirty="0"/>
          </a:p>
          <a:p>
            <a:pPr marL="3140075" indent="-3140075" algn="just" eaLnBrk="0" hangingPunct="0"/>
            <a:r>
              <a:rPr lang="cs-CZ" dirty="0"/>
              <a:t>Elementární jev	nejjemnější možný náhodný jev, tj. náhodný jev, který nelze vyjádřit jako sjednocení dvou jiných neprázdných náhodných jevů. Značí se obvykle </a:t>
            </a:r>
            <a:r>
              <a:rPr lang="el-GR" dirty="0"/>
              <a:t>ω</a:t>
            </a:r>
            <a:r>
              <a:rPr lang="cs-CZ" dirty="0"/>
              <a:t>.</a:t>
            </a:r>
          </a:p>
          <a:p>
            <a:pPr marL="3140075" indent="-3140075" algn="just" eaLnBrk="0" hangingPunct="0"/>
            <a:endParaRPr lang="cs-CZ" i="0" dirty="0"/>
          </a:p>
          <a:p>
            <a:pPr marL="3140075" indent="-3140075" algn="just" eaLnBrk="0" hangingPunct="0"/>
            <a:r>
              <a:rPr lang="cs-CZ" i="0" dirty="0"/>
              <a:t>Prostor elementárních jevů 	</a:t>
            </a:r>
            <a:r>
              <a:rPr lang="cs-CZ" b="0" i="0" dirty="0"/>
              <a:t>značíme obvykle </a:t>
            </a:r>
            <a:r>
              <a:rPr lang="el-GR" b="0" i="0" dirty="0"/>
              <a:t>Ω</a:t>
            </a:r>
            <a:r>
              <a:rPr lang="cs-CZ" b="0" i="0" dirty="0"/>
              <a:t>, jde o libovolnou neprázdnou množinu (její prvky nazýváme elementárními jevy).</a:t>
            </a:r>
          </a:p>
          <a:p>
            <a:pPr marL="3679825" indent="-3679825" algn="just" eaLnBrk="0" hangingPunct="0"/>
            <a:endParaRPr lang="cs-CZ" b="0" i="0" dirty="0"/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780928"/>
            <a:ext cx="2952750" cy="561975"/>
          </a:xfrm>
          <a:prstGeom prst="rect">
            <a:avLst/>
          </a:prstGeom>
          <a:noFill/>
        </p:spPr>
      </p:pic>
      <p:sp>
        <p:nvSpPr>
          <p:cNvPr id="9" name="Zaoblený obdélník 8"/>
          <p:cNvSpPr/>
          <p:nvPr/>
        </p:nvSpPr>
        <p:spPr>
          <a:xfrm>
            <a:off x="251520" y="5301208"/>
            <a:ext cx="8640960" cy="10081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Platí tedy, že elementární jevy jsou prvky prostoru elementárních jevů, rovněž jsou prvky náhodných jevů a náhodné jevy jsou podmnožiny prostoru elementárních jevů.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611560" y="1772816"/>
            <a:ext cx="7920880" cy="432048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1619672" y="2276872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3347864" y="3573016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4139952" y="4509120"/>
            <a:ext cx="1656184" cy="1368152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331640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prostor</a:t>
            </a:r>
          </a:p>
          <a:p>
            <a:pPr marL="1619250" indent="-1619250" algn="just" eaLnBrk="0" hangingPunct="0"/>
            <a:r>
              <a:rPr lang="cs-CZ" b="0" i="0" dirty="0"/>
              <a:t>elementárních</a:t>
            </a:r>
          </a:p>
          <a:p>
            <a:pPr marL="1619250" indent="-1619250" algn="just" eaLnBrk="0" hangingPunct="0"/>
            <a:r>
              <a:rPr lang="cs-CZ" b="0" i="0" dirty="0"/>
              <a:t>jevů</a:t>
            </a:r>
            <a:endParaRPr lang="cs-CZ" i="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724128" y="458112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A</a:t>
            </a:r>
            <a:r>
              <a:rPr lang="cs-CZ" b="0" i="0" dirty="0"/>
              <a:t> – náhodný jev</a:t>
            </a:r>
            <a:endParaRPr lang="cs-CZ" i="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3888" y="31409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084168" y="328498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148064" y="49411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012160" y="422108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20" name="Elipsa 19"/>
          <p:cNvSpPr/>
          <p:nvPr/>
        </p:nvSpPr>
        <p:spPr>
          <a:xfrm>
            <a:off x="2771800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Elipsa 20"/>
          <p:cNvSpPr/>
          <p:nvPr/>
        </p:nvSpPr>
        <p:spPr>
          <a:xfrm>
            <a:off x="3491880" y="3356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Elipsa 21"/>
          <p:cNvSpPr/>
          <p:nvPr/>
        </p:nvSpPr>
        <p:spPr>
          <a:xfrm>
            <a:off x="5076056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Elipsa 22"/>
          <p:cNvSpPr/>
          <p:nvPr/>
        </p:nvSpPr>
        <p:spPr>
          <a:xfrm>
            <a:off x="5868144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5940152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95936" y="206084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A</a:t>
            </a:r>
            <a:r>
              <a:rPr lang="cs-CZ" b="0" i="0" dirty="0"/>
              <a:t> – náhodný jev</a:t>
            </a:r>
            <a:endParaRPr lang="cs-CZ" i="0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228184" y="3789040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A</a:t>
            </a:r>
            <a:r>
              <a:rPr lang="cs-CZ" b="0" i="0" dirty="0"/>
              <a:t> – náhodný jev</a:t>
            </a:r>
            <a:endParaRPr lang="cs-CZ" i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el-GR" i="0" dirty="0"/>
              <a:t>σ</a:t>
            </a:r>
            <a:r>
              <a:rPr lang="cs-CZ" i="0" dirty="0"/>
              <a:t>-algebra</a:t>
            </a:r>
            <a:r>
              <a:rPr lang="cs-CZ" b="0" i="0" dirty="0"/>
              <a:t>	systém (množina) podmnožin prostoru elementárních jevů A (označujeme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/>
              <a:t>), </a:t>
            </a:r>
            <a:r>
              <a:rPr lang="cs-CZ" b="0" i="0" dirty="0">
                <a:latin typeface="+mj-lt"/>
              </a:rPr>
              <a:t>splňující </a:t>
            </a:r>
            <a:r>
              <a:rPr lang="cs-CZ" b="0" i="0" dirty="0">
                <a:latin typeface="+mj-lt"/>
                <a:cs typeface="Arial" pitchFamily="34" charset="0"/>
              </a:rPr>
              <a:t>následující podmínky: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je </a:t>
            </a:r>
            <a:r>
              <a:rPr lang="cs-CZ" b="0" i="0" dirty="0"/>
              <a:t>neprázdná množina,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/>
              <a:t>A  ∈  </a:t>
            </a:r>
            <a:r>
              <a:rPr lang="cs-CZ" b="0" i="0" dirty="0">
                <a:latin typeface="Old English Text MT" pitchFamily="66" charset="0"/>
              </a:rPr>
              <a:t>A 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 </a:t>
            </a:r>
            <a:r>
              <a:rPr lang="cs-CZ" i="0" dirty="0"/>
              <a:t>⇒   </a:t>
            </a:r>
            <a:r>
              <a:rPr lang="cs-CZ" b="0" i="0" dirty="0">
                <a:latin typeface="Old English Text MT" pitchFamily="66" charset="0"/>
              </a:rPr>
              <a:t>A \</a:t>
            </a:r>
            <a:r>
              <a:rPr lang="cs-CZ" b="0" i="0" dirty="0"/>
              <a:t>A  ∈ 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</a:t>
            </a:r>
            <a:endParaRPr lang="cs-CZ" b="0" i="0" dirty="0"/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/>
              <a:t>sjednocení libovolného počtu A</a:t>
            </a:r>
            <a:r>
              <a:rPr lang="cs-CZ" b="0" i="0" baseline="-25000" dirty="0"/>
              <a:t>i</a:t>
            </a:r>
            <a:r>
              <a:rPr lang="cs-CZ" b="0" i="0" dirty="0"/>
              <a:t> ∈ 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.</a:t>
            </a:r>
            <a:endParaRPr lang="cs-CZ" b="0" i="0" baseline="-25000" dirty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b="0" i="0" dirty="0"/>
          </a:p>
          <a:p>
            <a:pPr marL="1520825" indent="-1520825" eaLnBrk="0" hangingPunct="0"/>
            <a:r>
              <a:rPr lang="cs-CZ" i="0" dirty="0"/>
              <a:t>Jevové pole	</a:t>
            </a:r>
            <a:r>
              <a:rPr lang="cs-CZ" b="0" i="0" dirty="0"/>
              <a:t>uspořádaná dvojice prostoru elementárních jevů a na něm definované </a:t>
            </a:r>
            <a:r>
              <a:rPr lang="el-GR" b="0" i="0" dirty="0"/>
              <a:t>σ</a:t>
            </a:r>
            <a:r>
              <a:rPr lang="cs-CZ" b="0" i="0" dirty="0"/>
              <a:t>-algebry (</a:t>
            </a:r>
            <a:r>
              <a:rPr lang="el-GR" b="0" i="0" dirty="0"/>
              <a:t>Ω</a:t>
            </a:r>
            <a:r>
              <a:rPr lang="cs-CZ" b="0" i="0" dirty="0"/>
              <a:t>,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). </a:t>
            </a:r>
            <a:r>
              <a:rPr lang="cs-CZ" b="0" i="0" dirty="0">
                <a:latin typeface="+mj-lt"/>
                <a:cs typeface="Arial" pitchFamily="34" charset="0"/>
              </a:rPr>
              <a:t>Jevové pole se také někdy nazývá měřitelný prostor.</a:t>
            </a:r>
          </a:p>
          <a:p>
            <a:pPr marL="1520825" indent="-1520825" eaLnBrk="0" hangingPunct="0"/>
            <a:endParaRPr lang="cs-CZ" b="0" i="0" dirty="0">
              <a:latin typeface="Arial" pitchFamily="34" charset="0"/>
              <a:cs typeface="Arial" pitchFamily="34" charset="0"/>
            </a:endParaRPr>
          </a:p>
          <a:p>
            <a:pPr marL="2147888" indent="-2147888" eaLnBrk="0" hangingPunct="0">
              <a:spcAft>
                <a:spcPts val="1200"/>
              </a:spcAft>
            </a:pPr>
            <a:r>
              <a:rPr lang="cs-CZ" i="0" dirty="0">
                <a:latin typeface="+mj-lt"/>
                <a:cs typeface="Arial" pitchFamily="34" charset="0"/>
              </a:rPr>
              <a:t>Pravděpodobnost 	</a:t>
            </a:r>
            <a:r>
              <a:rPr lang="cs-CZ" b="0" i="0" dirty="0">
                <a:latin typeface="+mj-lt"/>
                <a:cs typeface="Arial" pitchFamily="34" charset="0"/>
              </a:rPr>
              <a:t>reálná množinová funkce P definovaná na množině </a:t>
            </a:r>
            <a:r>
              <a:rPr lang="cs-CZ" b="0" i="0" dirty="0">
                <a:latin typeface="+mj-lt"/>
              </a:rPr>
              <a:t>A </a:t>
            </a:r>
            <a:r>
              <a:rPr lang="el-GR" b="0" i="0" dirty="0">
                <a:latin typeface="+mj-lt"/>
              </a:rPr>
              <a:t>σ</a:t>
            </a:r>
            <a:r>
              <a:rPr lang="cs-CZ" b="0" i="0" dirty="0">
                <a:latin typeface="+mj-lt"/>
              </a:rPr>
              <a:t>-algebry </a:t>
            </a:r>
            <a:br>
              <a:rPr lang="cs-CZ" b="0" i="0" dirty="0">
                <a:latin typeface="+mj-lt"/>
              </a:rPr>
            </a:br>
            <a:r>
              <a:rPr lang="cs-CZ" b="0" i="0" dirty="0">
                <a:latin typeface="+mj-lt"/>
              </a:rPr>
              <a:t>(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,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+mj-lt"/>
                <a:cs typeface="Arial" pitchFamily="34" charset="0"/>
              </a:rPr>
              <a:t>) tak, že jsou dodrženy následující podmínky: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P(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  <a:cs typeface="Arial" pitchFamily="34" charset="0"/>
              </a:rPr>
              <a:t>) = 1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>
                <a:latin typeface="+mj-lt"/>
              </a:rPr>
              <a:t>∀</a:t>
            </a:r>
            <a:r>
              <a:rPr lang="cs-CZ" dirty="0">
                <a:latin typeface="+mj-lt"/>
              </a:rPr>
              <a:t> </a:t>
            </a:r>
            <a:r>
              <a:rPr lang="cs-CZ" b="0" i="0" dirty="0">
                <a:latin typeface="+mj-lt"/>
                <a:cs typeface="Arial" pitchFamily="34" charset="0"/>
              </a:rPr>
              <a:t>A</a:t>
            </a:r>
            <a:r>
              <a:rPr lang="cs-CZ" b="0" i="0" dirty="0">
                <a:latin typeface="+mj-lt"/>
              </a:rPr>
              <a:t> ∈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+mj-lt"/>
                <a:cs typeface="Arial" pitchFamily="34" charset="0"/>
              </a:rPr>
              <a:t>:  P(A) ≥ 0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pravděpodobnost součtu neslučitelných jevů je rovna součtu pravděpodobnosti těchto neslučitelných jevů.</a:t>
            </a:r>
          </a:p>
          <a:p>
            <a:pPr marL="4395788" indent="-4395788" eaLnBrk="0" hangingPunct="0"/>
            <a:endParaRPr lang="cs-CZ" i="0" dirty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cs-CZ" sz="1400" i="0" dirty="0"/>
              <a:t>(podle Kolmogorova)</a:t>
            </a:r>
            <a:r>
              <a:rPr lang="cs-CZ" sz="1400" b="0" i="0" dirty="0"/>
              <a:t>	</a:t>
            </a:r>
            <a:endParaRPr lang="cs-CZ" sz="1400" i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27388" indent="-3227388" eaLnBrk="0" hangingPunct="0"/>
            <a:r>
              <a:rPr lang="cs-CZ" i="0" dirty="0"/>
              <a:t>Pravděpodobnostní prostor	</a:t>
            </a:r>
            <a:r>
              <a:rPr lang="cs-CZ" b="0" i="0" dirty="0"/>
              <a:t>uspořádaná trojice prostoru elementárních jevů, na něm definované </a:t>
            </a:r>
            <a:r>
              <a:rPr lang="el-GR" b="0" i="0" dirty="0"/>
              <a:t>σ</a:t>
            </a:r>
            <a:r>
              <a:rPr lang="cs-CZ" b="0" i="0" dirty="0"/>
              <a:t>-algebry a jim příslušné pravděpodobnostní funkce (</a:t>
            </a:r>
            <a:r>
              <a:rPr lang="el-GR" b="0" i="0" dirty="0"/>
              <a:t>Ω</a:t>
            </a:r>
            <a:r>
              <a:rPr lang="cs-CZ" b="0" i="0" dirty="0"/>
              <a:t>,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, P).</a:t>
            </a:r>
          </a:p>
          <a:p>
            <a:pPr marL="1520825" indent="-1520825" eaLnBrk="0" hangingPunct="0"/>
            <a:endParaRPr lang="cs-CZ" b="0" i="0" dirty="0">
              <a:latin typeface="Arial" pitchFamily="34" charset="0"/>
              <a:cs typeface="Arial" pitchFamily="34" charset="0"/>
            </a:endParaRPr>
          </a:p>
          <a:p>
            <a:pPr marL="2600325" indent="-2600325" eaLnBrk="0" hangingPunct="0">
              <a:spcAft>
                <a:spcPts val="1200"/>
              </a:spcAft>
            </a:pPr>
            <a:r>
              <a:rPr lang="cs-CZ" i="0" dirty="0">
                <a:latin typeface="+mj-lt"/>
                <a:cs typeface="Arial" pitchFamily="34" charset="0"/>
              </a:rPr>
              <a:t>Borelovská</a:t>
            </a:r>
            <a:r>
              <a:rPr lang="cs-CZ" i="0" dirty="0">
                <a:latin typeface="Arial" pitchFamily="34" charset="0"/>
                <a:cs typeface="Arial" pitchFamily="34" charset="0"/>
              </a:rPr>
              <a:t> </a:t>
            </a:r>
            <a:r>
              <a:rPr lang="el-GR" i="0" dirty="0"/>
              <a:t>σ</a:t>
            </a:r>
            <a:r>
              <a:rPr lang="cs-CZ" i="0" dirty="0"/>
              <a:t>-algebra</a:t>
            </a:r>
            <a:r>
              <a:rPr lang="cs-CZ" b="0" i="0" dirty="0"/>
              <a:t>	je </a:t>
            </a:r>
            <a:r>
              <a:rPr lang="el-GR" b="0" i="0" dirty="0"/>
              <a:t>σ</a:t>
            </a:r>
            <a:r>
              <a:rPr lang="cs-CZ" b="0" i="0" dirty="0"/>
              <a:t>-algebra </a:t>
            </a:r>
            <a:r>
              <a:rPr lang="cs-CZ" b="0" i="0" dirty="0">
                <a:latin typeface="Old English Text MT" pitchFamily="66" charset="0"/>
              </a:rPr>
              <a:t>B</a:t>
            </a:r>
            <a:r>
              <a:rPr lang="cs-CZ" b="0" i="0" dirty="0"/>
              <a:t> generovaná systémem borelovských množin S, tj. množin splňujících podmínku: </a:t>
            </a:r>
          </a:p>
          <a:p>
            <a:pPr marL="3051175" indent="-176213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 S = (</a:t>
            </a:r>
            <a:r>
              <a:rPr lang="cs-CZ" dirty="0">
                <a:latin typeface="+mj-lt"/>
                <a:cs typeface="Arial" pitchFamily="34" charset="0"/>
              </a:rPr>
              <a:t>–</a:t>
            </a:r>
            <a:r>
              <a:rPr lang="cs-CZ" b="0" i="0" dirty="0">
                <a:latin typeface="+mj-lt"/>
                <a:cs typeface="Arial" pitchFamily="34" charset="0"/>
              </a:rPr>
              <a:t>∞,x⟩, kde x </a:t>
            </a:r>
            <a:r>
              <a:rPr lang="cs-CZ" b="0" i="0" dirty="0">
                <a:latin typeface="+mj-lt"/>
              </a:rPr>
              <a:t>∈ ℝ.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i="0" dirty="0">
                <a:latin typeface="+mj-lt"/>
                <a:cs typeface="Arial" pitchFamily="34" charset="0"/>
              </a:rPr>
              <a:t>Náhodná veličina	</a:t>
            </a:r>
            <a:r>
              <a:rPr lang="cs-CZ" b="0" i="0" dirty="0">
                <a:latin typeface="+mj-lt"/>
                <a:cs typeface="Arial" pitchFamily="34" charset="0"/>
              </a:rPr>
              <a:t>reálná množinová funkce X definovaná na prostoru elementárních jevů 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 nějakého pravděpodobnostního prostoru </a:t>
            </a:r>
            <a:r>
              <a:rPr lang="cs-CZ" b="0" i="0" dirty="0"/>
              <a:t>(</a:t>
            </a:r>
            <a:r>
              <a:rPr lang="el-GR" b="0" i="0" dirty="0"/>
              <a:t>Ω</a:t>
            </a:r>
            <a:r>
              <a:rPr lang="cs-CZ" b="0" i="0" dirty="0"/>
              <a:t>,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+mj-lt"/>
                <a:cs typeface="Arial" pitchFamily="34" charset="0"/>
              </a:rPr>
              <a:t>, P), splňující pro nějakou borelovskou </a:t>
            </a:r>
            <a:r>
              <a:rPr lang="el-GR" b="0" i="0" dirty="0">
                <a:latin typeface="+mj-lt"/>
              </a:rPr>
              <a:t>σ</a:t>
            </a:r>
            <a:r>
              <a:rPr lang="cs-CZ" b="0" i="0" dirty="0">
                <a:latin typeface="+mj-lt"/>
              </a:rPr>
              <a:t>-algebru </a:t>
            </a:r>
            <a:r>
              <a:rPr lang="cs-CZ" b="0" i="0" dirty="0">
                <a:latin typeface="Old English Text MT" pitchFamily="66" charset="0"/>
              </a:rPr>
              <a:t>B</a:t>
            </a:r>
            <a:r>
              <a:rPr lang="cs-CZ" b="0" i="0" dirty="0"/>
              <a:t> </a:t>
            </a:r>
            <a:r>
              <a:rPr lang="cs-CZ" b="0" i="0" dirty="0">
                <a:latin typeface="+mj-lt"/>
                <a:cs typeface="Arial" pitchFamily="34" charset="0"/>
              </a:rPr>
              <a:t>předpoklad:</a:t>
            </a:r>
          </a:p>
          <a:p>
            <a:pPr marL="2687638" indent="-26352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B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/>
              <a:t>∈ </a:t>
            </a:r>
            <a:r>
              <a:rPr lang="cs-CZ" b="0" i="0" dirty="0">
                <a:latin typeface="Old English Text MT" pitchFamily="66" charset="0"/>
              </a:rPr>
              <a:t>B</a:t>
            </a:r>
            <a:r>
              <a:rPr lang="cs-CZ" b="0" i="0" dirty="0"/>
              <a:t>  </a:t>
            </a:r>
            <a:r>
              <a:rPr lang="cs-CZ" b="0" i="0" dirty="0">
                <a:latin typeface="+mj-lt"/>
              </a:rPr>
              <a:t> </a:t>
            </a:r>
            <a:r>
              <a:rPr lang="cs-CZ" i="0" dirty="0">
                <a:latin typeface="+mj-lt"/>
              </a:rPr>
              <a:t>⇒   </a:t>
            </a:r>
            <a:r>
              <a:rPr lang="cs-CZ" b="0" i="0" dirty="0">
                <a:latin typeface="+mj-lt"/>
              </a:rPr>
              <a:t>{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 ∈ 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:  X(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) ∈ B} ∈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b="0" i="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2776538" indent="-176213" eaLnBrk="0" hangingPunct="0">
              <a:spcAft>
                <a:spcPts val="1200"/>
              </a:spcAft>
              <a:buFont typeface="+mj-lt"/>
              <a:buAutoNum type="arabicPeriod"/>
            </a:pPr>
            <a:endParaRPr lang="cs-CZ" b="0" i="0" dirty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10" name="Zaoblený obdélník 9"/>
          <p:cNvSpPr/>
          <p:nvPr/>
        </p:nvSpPr>
        <p:spPr>
          <a:xfrm>
            <a:off x="251520" y="5517232"/>
            <a:ext cx="8640960" cy="7920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Pravděpodobnostní prostor je měřitelný prostor s přidanou funkcí pravděpodobnosti.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9" name="Zaoblený obdélník 8"/>
          <p:cNvSpPr/>
          <p:nvPr/>
        </p:nvSpPr>
        <p:spPr>
          <a:xfrm>
            <a:off x="251520" y="4437112"/>
            <a:ext cx="8640960" cy="18722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Náhodná veličina přiřazuje náhodným jevům měřitelné hodnoty (reálná čísla), rozdělení pravděpodobnosti pak každé takové hodnotě (reprezentované nějakou borelovskou množinou B) přiřazuje pravděpodobnost, tj. hodnotu mezi 0 a 1 takovou, že jsou dodrženy předpoklady po definici pravděpodobnosti</a:t>
            </a:r>
            <a:b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uvedené dříve.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Náhodná veličina se někdy také nazývá náhodná proměnná nebo měřitelná funkce, borelovské množiny se někdy též nazývají měřitelné množiny.</a:t>
            </a:r>
          </a:p>
          <a:p>
            <a:pPr eaLnBrk="0" hangingPunct="0"/>
            <a:endParaRPr lang="cs-CZ" b="0" i="0" dirty="0">
              <a:latin typeface="+mj-lt"/>
              <a:cs typeface="Arial" pitchFamily="34" charset="0"/>
            </a:endParaRPr>
          </a:p>
          <a:p>
            <a:pPr eaLnBrk="0" hangingPunct="0"/>
            <a:r>
              <a:rPr lang="cs-CZ" b="0" i="0" dirty="0">
                <a:latin typeface="+mj-lt"/>
                <a:cs typeface="Arial" pitchFamily="34" charset="0"/>
              </a:rPr>
              <a:t>Lze ukázat, že dostatečnou podmínkou pro to, aby X byla náhodná veličina je vztah </a:t>
            </a:r>
            <a:r>
              <a:rPr lang="cs-CZ" b="0" i="0" dirty="0"/>
              <a:t>∀x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/>
              <a:t>∈ ℝ: {X &lt; x} ∈ </a:t>
            </a:r>
            <a:r>
              <a:rPr lang="cs-CZ" b="0" i="0" dirty="0">
                <a:latin typeface="Old English Text MT" pitchFamily="66" charset="0"/>
              </a:rPr>
              <a:t>A.</a:t>
            </a:r>
          </a:p>
          <a:p>
            <a:pPr eaLnBrk="0" hangingPunct="0"/>
            <a:endParaRPr lang="cs-CZ" b="0" i="0" dirty="0">
              <a:latin typeface="Old English Text MT" pitchFamily="66" charset="0"/>
              <a:cs typeface="Arial" pitchFamily="34" charset="0"/>
            </a:endParaRPr>
          </a:p>
          <a:p>
            <a:pPr marL="3316288" indent="-3316288" eaLnBrk="0" hangingPunct="0"/>
            <a:r>
              <a:rPr lang="cs-CZ" i="0" dirty="0">
                <a:latin typeface="+mj-lt"/>
                <a:cs typeface="Arial" pitchFamily="34" charset="0"/>
              </a:rPr>
              <a:t>Rozdělení pravděpodobnosti	</a:t>
            </a:r>
            <a:r>
              <a:rPr lang="cs-CZ" b="0" i="0" dirty="0">
                <a:latin typeface="+mj-lt"/>
                <a:cs typeface="Arial" pitchFamily="34" charset="0"/>
              </a:rPr>
              <a:t>množinová funkce </a:t>
            </a:r>
            <a:r>
              <a:rPr lang="cs-CZ" dirty="0">
                <a:cs typeface="Arial" pitchFamily="34" charset="0"/>
              </a:rPr>
              <a:t>P</a:t>
            </a:r>
            <a:r>
              <a:rPr lang="cs-CZ" baseline="-25000" dirty="0">
                <a:cs typeface="Arial" pitchFamily="34" charset="0"/>
              </a:rPr>
              <a:t>X</a:t>
            </a:r>
            <a:r>
              <a:rPr lang="cs-CZ" b="0" i="0" dirty="0">
                <a:latin typeface="+mj-lt"/>
                <a:cs typeface="Arial" pitchFamily="34" charset="0"/>
              </a:rPr>
              <a:t>, která každé borelovské množině B přiřadí pravděpodobnost tak, že je dodržena následující podmínka:</a:t>
            </a:r>
          </a:p>
          <a:p>
            <a:pPr marL="3856038" indent="-265113" eaLnBrk="0" hangingPunct="0">
              <a:buFont typeface="+mj-lt"/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P</a:t>
            </a:r>
            <a:r>
              <a:rPr lang="cs-CZ" b="0" i="0" baseline="-25000" dirty="0">
                <a:latin typeface="+mj-lt"/>
                <a:cs typeface="Arial" pitchFamily="34" charset="0"/>
              </a:rPr>
              <a:t>X</a:t>
            </a:r>
            <a:r>
              <a:rPr lang="cs-CZ" b="0" i="0" dirty="0">
                <a:latin typeface="+mj-lt"/>
                <a:cs typeface="Arial" pitchFamily="34" charset="0"/>
              </a:rPr>
              <a:t>(B) = P({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 ∈ 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:  X(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) ∈ B}</a:t>
            </a:r>
            <a:r>
              <a:rPr lang="cs-CZ" dirty="0"/>
              <a:t>)</a:t>
            </a:r>
            <a:r>
              <a:rPr lang="cs-CZ" b="0" i="0" dirty="0">
                <a:latin typeface="+mj-lt"/>
              </a:rPr>
              <a:t> pro B ∈ </a:t>
            </a:r>
            <a:r>
              <a:rPr lang="cs-CZ" b="0" i="0" dirty="0">
                <a:latin typeface="Old English Text MT" pitchFamily="66" charset="0"/>
              </a:rPr>
              <a:t>B.</a:t>
            </a:r>
            <a:endParaRPr lang="cs-CZ" b="0" i="0" dirty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Šipka doprava 54"/>
          <p:cNvSpPr/>
          <p:nvPr/>
        </p:nvSpPr>
        <p:spPr>
          <a:xfrm rot="10800000">
            <a:off x="899592" y="4005063"/>
            <a:ext cx="6552728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3" name="Šipka doprava 52"/>
          <p:cNvSpPr/>
          <p:nvPr/>
        </p:nvSpPr>
        <p:spPr>
          <a:xfrm rot="1946214">
            <a:off x="3583876" y="3148585"/>
            <a:ext cx="4220749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tx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4" name="Šipka doprava 43"/>
          <p:cNvSpPr/>
          <p:nvPr/>
        </p:nvSpPr>
        <p:spPr>
          <a:xfrm rot="8391948">
            <a:off x="549347" y="2929923"/>
            <a:ext cx="3290841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rgbClr val="D1634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1331640" y="1772816"/>
            <a:ext cx="5544616" cy="144016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2987824" y="2204864"/>
            <a:ext cx="936104" cy="864096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3568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prostor</a:t>
            </a:r>
          </a:p>
          <a:p>
            <a:pPr marL="1619250" indent="-1619250" algn="just" eaLnBrk="0" hangingPunct="0"/>
            <a:r>
              <a:rPr lang="cs-CZ" b="0" i="0" dirty="0"/>
              <a:t>elementárních</a:t>
            </a:r>
          </a:p>
          <a:p>
            <a:pPr marL="1619250" indent="-1619250" algn="just" eaLnBrk="0" hangingPunct="0"/>
            <a:r>
              <a:rPr lang="cs-CZ" b="0" i="0" dirty="0"/>
              <a:t>jevů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23928" y="227687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23" name="Elipsa 22"/>
          <p:cNvSpPr/>
          <p:nvPr/>
        </p:nvSpPr>
        <p:spPr>
          <a:xfrm>
            <a:off x="3563888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3491880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843808" y="184482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A</a:t>
            </a:r>
            <a:r>
              <a:rPr lang="cs-CZ" b="0" i="0" dirty="0"/>
              <a:t> – náhodný jev</a:t>
            </a:r>
            <a:endParaRPr lang="cs-CZ" i="0" dirty="0"/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899592" y="3140968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39552" y="2996952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1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39552" y="558924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0</a:t>
            </a:r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7452320" y="4293096"/>
            <a:ext cx="0" cy="151216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7884368" y="3212976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8316416" y="4653136"/>
            <a:ext cx="0" cy="115212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8748464" y="3717032"/>
            <a:ext cx="0" cy="2088232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6660232" y="54452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sz="3000" dirty="0">
                <a:latin typeface="Arial" pitchFamily="34" charset="0"/>
                <a:cs typeface="Arial" pitchFamily="34" charset="0"/>
              </a:rPr>
              <a:t>–</a:t>
            </a:r>
            <a:r>
              <a:rPr lang="cs-CZ" sz="2800" b="0" i="0" dirty="0">
                <a:latin typeface="Arial" pitchFamily="34" charset="0"/>
                <a:cs typeface="Arial" pitchFamily="34" charset="0"/>
              </a:rPr>
              <a:t>∞</a:t>
            </a:r>
            <a:endParaRPr lang="cs-CZ" sz="2800" i="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228184" y="5949280"/>
            <a:ext cx="27363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B</a:t>
            </a:r>
            <a:r>
              <a:rPr lang="cs-CZ" b="0" i="0" dirty="0"/>
              <a:t> – borelovské množiny</a:t>
            </a:r>
            <a:endParaRPr lang="cs-CZ" i="0" dirty="0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164288" y="242088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>
                <a:latin typeface="Old English Text MT" pitchFamily="66" charset="0"/>
              </a:rPr>
              <a:t>B</a:t>
            </a:r>
            <a:r>
              <a:rPr lang="cs-CZ" b="0" i="0" dirty="0"/>
              <a:t> – </a:t>
            </a:r>
            <a:r>
              <a:rPr lang="cs-CZ" b="0" i="0" dirty="0" err="1"/>
              <a:t>borelovská</a:t>
            </a:r>
            <a:br>
              <a:rPr lang="cs-CZ" b="0" i="0" dirty="0"/>
            </a:br>
            <a:r>
              <a:rPr lang="el-GR" b="0" i="0" dirty="0"/>
              <a:t>σ</a:t>
            </a:r>
            <a:r>
              <a:rPr lang="cs-CZ" b="0" i="0" dirty="0"/>
              <a:t>-algebra </a:t>
            </a:r>
            <a:endParaRPr lang="cs-CZ" i="0" dirty="0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 rot="19179492">
            <a:off x="1084343" y="3446603"/>
            <a:ext cx="23762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/>
              <a:t>P</a:t>
            </a:r>
            <a:r>
              <a:rPr lang="cs-CZ" b="0" i="0" dirty="0"/>
              <a:t> – pravděpodobnost</a:t>
            </a:r>
            <a:endParaRPr lang="cs-CZ" i="0" dirty="0"/>
          </a:p>
        </p:txBody>
      </p:sp>
      <p:cxnSp>
        <p:nvCxnSpPr>
          <p:cNvPr id="47" name="Přímá spojovací šipka 46"/>
          <p:cNvCxnSpPr/>
          <p:nvPr/>
        </p:nvCxnSpPr>
        <p:spPr>
          <a:xfrm>
            <a:off x="3635896" y="285293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>
            <a:off x="3635896" y="249289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940152" y="134076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>
                <a:latin typeface="Old English Text MT" pitchFamily="66" charset="0"/>
              </a:rPr>
              <a:t>A</a:t>
            </a:r>
            <a:r>
              <a:rPr lang="cs-CZ" b="0" i="0" dirty="0"/>
              <a:t> – množinová</a:t>
            </a:r>
            <a:br>
              <a:rPr lang="cs-CZ" b="0" i="0" dirty="0"/>
            </a:br>
            <a:r>
              <a:rPr lang="el-GR" b="0" i="0" dirty="0"/>
              <a:t>σ</a:t>
            </a:r>
            <a:r>
              <a:rPr lang="cs-CZ" b="0" i="0" dirty="0"/>
              <a:t>-algebra </a:t>
            </a:r>
            <a:endParaRPr lang="cs-CZ" i="0" dirty="0"/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 rot="1947158">
            <a:off x="4996345" y="3762822"/>
            <a:ext cx="2437987" cy="4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/>
              <a:t>X</a:t>
            </a:r>
            <a:r>
              <a:rPr lang="cs-CZ" b="0" i="0" dirty="0"/>
              <a:t> – náhodná veličina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995936" y="263691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2483768" y="4581128"/>
            <a:ext cx="448648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/>
              <a:t>P</a:t>
            </a:r>
            <a:r>
              <a:rPr lang="cs-CZ" i="0" baseline="-25000" dirty="0"/>
              <a:t>X</a:t>
            </a:r>
            <a:r>
              <a:rPr lang="cs-CZ" b="0" i="0" dirty="0"/>
              <a:t> – rozdělení pravděpodobnosti</a:t>
            </a:r>
            <a:endParaRPr lang="cs-CZ" i="0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419872" y="1412776"/>
            <a:ext cx="16478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Jevové pole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12028098-E714-4CC5-AED7-269E6555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091" y="3175470"/>
            <a:ext cx="1597208" cy="9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r>
              <a:rPr lang="cs-CZ" i="0" dirty="0"/>
              <a:t>B – </a:t>
            </a:r>
            <a:r>
              <a:rPr lang="cs-CZ" i="0" dirty="0" err="1"/>
              <a:t>borelovská</a:t>
            </a:r>
            <a:endParaRPr lang="cs-CZ" i="0" dirty="0"/>
          </a:p>
          <a:p>
            <a:pPr marL="1619250" indent="-1619250" eaLnBrk="0" hangingPunct="0"/>
            <a:r>
              <a:rPr lang="cs-CZ" i="0" dirty="0"/>
              <a:t>množina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353060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4372043" imgH="2866935" progId="MSGraph.Chart.8">
                  <p:embed followColorScheme="full"/>
                </p:oleObj>
              </mc:Choice>
              <mc:Fallback>
                <p:oleObj name="Graf" r:id="rId3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3060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365125"/>
            <a:ext cx="8985250" cy="542925"/>
          </a:xfrm>
          <a:noFill/>
        </p:spPr>
        <p:txBody>
          <a:bodyPr/>
          <a:lstStyle/>
          <a:p>
            <a:r>
              <a:rPr lang="cs-CZ"/>
              <a:t>JAK vznikají informace ? </a:t>
            </a: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904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„Empirical approach“</a:t>
            </a: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rot="-1625931">
            <a:off x="3330575" y="256540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>
            <a:off x="5476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„Classical approach“</a:t>
            </a:r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3433763" y="275590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1035" name="AutoShape 8"/>
          <p:cNvSpPr>
            <a:spLocks noChangeArrowheads="1"/>
          </p:cNvSpPr>
          <p:nvPr/>
        </p:nvSpPr>
        <p:spPr bwMode="auto">
          <a:xfrm rot="10800000">
            <a:off x="1600200" y="2192338"/>
            <a:ext cx="901700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1 w 21600"/>
              <a:gd name="T13" fmla="*/ 3701 h 21600"/>
              <a:gd name="T14" fmla="*/ 17899 w 21600"/>
              <a:gd name="T15" fmla="*/ 1789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02" y="21600"/>
                </a:lnTo>
                <a:lnTo>
                  <a:pt x="1779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6" name="AutoShape 9"/>
          <p:cNvSpPr>
            <a:spLocks noChangeArrowheads="1"/>
          </p:cNvSpPr>
          <p:nvPr/>
        </p:nvSpPr>
        <p:spPr bwMode="auto">
          <a:xfrm rot="10800000">
            <a:off x="6392863" y="2211388"/>
            <a:ext cx="693737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rot="-4500000">
            <a:off x="1805781" y="246141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 rot="-4500000">
            <a:off x="6522244" y="244236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9" name="Oval 12"/>
          <p:cNvSpPr>
            <a:spLocks noChangeArrowheads="1"/>
          </p:cNvSpPr>
          <p:nvPr/>
        </p:nvSpPr>
        <p:spPr bwMode="auto">
          <a:xfrm>
            <a:off x="2481263" y="25733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0" name="Oval 13"/>
          <p:cNvSpPr>
            <a:spLocks noChangeArrowheads="1"/>
          </p:cNvSpPr>
          <p:nvPr/>
        </p:nvSpPr>
        <p:spPr bwMode="auto">
          <a:xfrm>
            <a:off x="2481263" y="22955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1" name="Oval 14"/>
          <p:cNvSpPr>
            <a:spLocks noChangeArrowheads="1"/>
          </p:cNvSpPr>
          <p:nvPr/>
        </p:nvSpPr>
        <p:spPr bwMode="auto">
          <a:xfrm rot="5400000">
            <a:off x="2149475" y="2087563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2" name="Oval 15"/>
          <p:cNvSpPr>
            <a:spLocks noChangeArrowheads="1"/>
          </p:cNvSpPr>
          <p:nvPr/>
        </p:nvSpPr>
        <p:spPr bwMode="auto">
          <a:xfrm>
            <a:off x="7110413" y="25352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3" name="Oval 16"/>
          <p:cNvSpPr>
            <a:spLocks noChangeArrowheads="1"/>
          </p:cNvSpPr>
          <p:nvPr/>
        </p:nvSpPr>
        <p:spPr bwMode="auto">
          <a:xfrm>
            <a:off x="7167563" y="22574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4" name="Oval 17"/>
          <p:cNvSpPr>
            <a:spLocks noChangeArrowheads="1"/>
          </p:cNvSpPr>
          <p:nvPr/>
        </p:nvSpPr>
        <p:spPr bwMode="auto">
          <a:xfrm rot="5400000">
            <a:off x="6797675" y="2058988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1568450" y="528320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1046" name="Text Box 19"/>
          <p:cNvSpPr txBox="1">
            <a:spLocks noChangeArrowheads="1"/>
          </p:cNvSpPr>
          <p:nvPr/>
        </p:nvSpPr>
        <p:spPr bwMode="auto">
          <a:xfrm>
            <a:off x="5491163" y="528320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1047" name="Text Box 20"/>
          <p:cNvSpPr txBox="1">
            <a:spLocks noChangeArrowheads="1"/>
          </p:cNvSpPr>
          <p:nvPr/>
        </p:nvSpPr>
        <p:spPr bwMode="auto">
          <a:xfrm>
            <a:off x="228600" y="337820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48" name="Text Box 21"/>
          <p:cNvSpPr txBox="1">
            <a:spLocks noChangeArrowheads="1"/>
          </p:cNvSpPr>
          <p:nvPr/>
        </p:nvSpPr>
        <p:spPr bwMode="auto">
          <a:xfrm>
            <a:off x="1641475" y="335597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1049" name="Line 22"/>
          <p:cNvSpPr>
            <a:spLocks noChangeShapeType="1"/>
          </p:cNvSpPr>
          <p:nvPr/>
        </p:nvSpPr>
        <p:spPr bwMode="auto">
          <a:xfrm rot="-1625931">
            <a:off x="292100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0" name="Line 23"/>
          <p:cNvSpPr>
            <a:spLocks noChangeShapeType="1"/>
          </p:cNvSpPr>
          <p:nvPr/>
        </p:nvSpPr>
        <p:spPr bwMode="auto">
          <a:xfrm flipV="1">
            <a:off x="120967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1" name="Line 24"/>
          <p:cNvSpPr>
            <a:spLocks noChangeShapeType="1"/>
          </p:cNvSpPr>
          <p:nvPr/>
        </p:nvSpPr>
        <p:spPr bwMode="auto">
          <a:xfrm flipV="1">
            <a:off x="183832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2" name="Line 25"/>
          <p:cNvSpPr>
            <a:spLocks noChangeShapeType="1"/>
          </p:cNvSpPr>
          <p:nvPr/>
        </p:nvSpPr>
        <p:spPr bwMode="auto">
          <a:xfrm flipV="1">
            <a:off x="2152650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3" name="Line 26"/>
          <p:cNvSpPr>
            <a:spLocks noChangeShapeType="1"/>
          </p:cNvSpPr>
          <p:nvPr/>
        </p:nvSpPr>
        <p:spPr bwMode="auto">
          <a:xfrm flipV="1">
            <a:off x="2466975" y="3683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4" name="Line 27"/>
          <p:cNvSpPr>
            <a:spLocks noChangeShapeType="1"/>
          </p:cNvSpPr>
          <p:nvPr/>
        </p:nvSpPr>
        <p:spPr bwMode="auto">
          <a:xfrm flipV="1">
            <a:off x="2762250" y="3759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3503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5" imgW="4372043" imgH="2866935" progId="MSGraph.Chart.8">
                  <p:embed followColorScheme="full"/>
                </p:oleObj>
              </mc:Choice>
              <mc:Fallback>
                <p:oleObj name="Graf" r:id="rId5" imgW="4372043" imgH="2866935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Text Box 29"/>
          <p:cNvSpPr txBox="1">
            <a:spLocks noChangeArrowheads="1"/>
          </p:cNvSpPr>
          <p:nvPr/>
        </p:nvSpPr>
        <p:spPr bwMode="auto">
          <a:xfrm>
            <a:off x="3198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56" name="Text Box 30"/>
          <p:cNvSpPr txBox="1">
            <a:spLocks noChangeArrowheads="1"/>
          </p:cNvSpPr>
          <p:nvPr/>
        </p:nvSpPr>
        <p:spPr bwMode="auto">
          <a:xfrm>
            <a:off x="4611688" y="335597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057" name="Line 31"/>
          <p:cNvSpPr>
            <a:spLocks noChangeShapeType="1"/>
          </p:cNvSpPr>
          <p:nvPr/>
        </p:nvSpPr>
        <p:spPr bwMode="auto">
          <a:xfrm rot="-1625931">
            <a:off x="3262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8" name="Line 32"/>
          <p:cNvSpPr>
            <a:spLocks noChangeShapeType="1"/>
          </p:cNvSpPr>
          <p:nvPr/>
        </p:nvSpPr>
        <p:spPr bwMode="auto">
          <a:xfrm flipV="1">
            <a:off x="4179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9" name="Line 33"/>
          <p:cNvSpPr>
            <a:spLocks noChangeShapeType="1"/>
          </p:cNvSpPr>
          <p:nvPr/>
        </p:nvSpPr>
        <p:spPr bwMode="auto">
          <a:xfrm flipV="1">
            <a:off x="480853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0" name="Line 34"/>
          <p:cNvSpPr>
            <a:spLocks noChangeShapeType="1"/>
          </p:cNvSpPr>
          <p:nvPr/>
        </p:nvSpPr>
        <p:spPr bwMode="auto">
          <a:xfrm flipV="1">
            <a:off x="5122863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1" name="Line 35"/>
          <p:cNvSpPr>
            <a:spLocks noChangeShapeType="1"/>
          </p:cNvSpPr>
          <p:nvPr/>
        </p:nvSpPr>
        <p:spPr bwMode="auto">
          <a:xfrm flipV="1">
            <a:off x="5437188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2" name="Line 36"/>
          <p:cNvSpPr>
            <a:spLocks noChangeShapeType="1"/>
          </p:cNvSpPr>
          <p:nvPr/>
        </p:nvSpPr>
        <p:spPr bwMode="auto">
          <a:xfrm flipV="1">
            <a:off x="5732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8" name="Object 37"/>
          <p:cNvGraphicFramePr>
            <a:graphicFrameLocks noChangeAspect="1"/>
          </p:cNvGraphicFramePr>
          <p:nvPr/>
        </p:nvGraphicFramePr>
        <p:xfrm>
          <a:off x="6551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7" imgW="4372043" imgH="2866935" progId="MSGraph.Chart.8">
                  <p:embed followColorScheme="full"/>
                </p:oleObj>
              </mc:Choice>
              <mc:Fallback>
                <p:oleObj name="Graf" r:id="rId7" imgW="4372043" imgH="2866935" progId="MSGraph.Chart.8">
                  <p:embed followColorScheme="full"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Text Box 38"/>
          <p:cNvSpPr txBox="1">
            <a:spLocks noChangeArrowheads="1"/>
          </p:cNvSpPr>
          <p:nvPr/>
        </p:nvSpPr>
        <p:spPr bwMode="auto">
          <a:xfrm>
            <a:off x="6246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64" name="Text Box 39"/>
          <p:cNvSpPr txBox="1">
            <a:spLocks noChangeArrowheads="1"/>
          </p:cNvSpPr>
          <p:nvPr/>
        </p:nvSpPr>
        <p:spPr bwMode="auto">
          <a:xfrm>
            <a:off x="7694613" y="335280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1065" name="Line 40"/>
          <p:cNvSpPr>
            <a:spLocks noChangeShapeType="1"/>
          </p:cNvSpPr>
          <p:nvPr/>
        </p:nvSpPr>
        <p:spPr bwMode="auto">
          <a:xfrm rot="-1625931">
            <a:off x="6310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6" name="Line 41"/>
          <p:cNvSpPr>
            <a:spLocks noChangeShapeType="1"/>
          </p:cNvSpPr>
          <p:nvPr/>
        </p:nvSpPr>
        <p:spPr bwMode="auto">
          <a:xfrm flipV="1">
            <a:off x="7227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7" name="Line 42"/>
          <p:cNvSpPr>
            <a:spLocks noChangeShapeType="1"/>
          </p:cNvSpPr>
          <p:nvPr/>
        </p:nvSpPr>
        <p:spPr bwMode="auto">
          <a:xfrm flipV="1">
            <a:off x="785653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8" name="Line 43"/>
          <p:cNvSpPr>
            <a:spLocks noChangeShapeType="1"/>
          </p:cNvSpPr>
          <p:nvPr/>
        </p:nvSpPr>
        <p:spPr bwMode="auto">
          <a:xfrm flipV="1">
            <a:off x="81708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9" name="Line 44"/>
          <p:cNvSpPr>
            <a:spLocks noChangeShapeType="1"/>
          </p:cNvSpPr>
          <p:nvPr/>
        </p:nvSpPr>
        <p:spPr bwMode="auto">
          <a:xfrm flipV="1">
            <a:off x="84851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0" name="Line 45"/>
          <p:cNvSpPr>
            <a:spLocks noChangeShapeType="1"/>
          </p:cNvSpPr>
          <p:nvPr/>
        </p:nvSpPr>
        <p:spPr bwMode="auto">
          <a:xfrm flipV="1">
            <a:off x="8780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1" name="Line 46"/>
          <p:cNvSpPr>
            <a:spLocks noChangeShapeType="1"/>
          </p:cNvSpPr>
          <p:nvPr/>
        </p:nvSpPr>
        <p:spPr bwMode="auto">
          <a:xfrm flipV="1">
            <a:off x="448468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2" name="Line 47"/>
          <p:cNvSpPr>
            <a:spLocks noChangeShapeType="1"/>
          </p:cNvSpPr>
          <p:nvPr/>
        </p:nvSpPr>
        <p:spPr bwMode="auto">
          <a:xfrm flipV="1">
            <a:off x="75326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73" name="Picture 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284480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" name="Text Box 49"/>
          <p:cNvSpPr txBox="1">
            <a:spLocks noChangeArrowheads="1"/>
          </p:cNvSpPr>
          <p:nvPr/>
        </p:nvSpPr>
        <p:spPr bwMode="auto">
          <a:xfrm>
            <a:off x="107950" y="5805488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0" i="0" dirty="0">
                <a:latin typeface="Arial Black" pitchFamily="34" charset="0"/>
              </a:rPr>
              <a:t>U složitých stochastických systémů se pravdě blížíme až po odvedení značného množství experimentální práce: musíme dát systému šanci se projevit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224155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4372043" imgH="2866935" progId="MSGraph.Chart.8">
                  <p:embed followColorScheme="full"/>
                </p:oleObj>
              </mc:Choice>
              <mc:Fallback>
                <p:oleObj name="Graf" r:id="rId3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4155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293688"/>
            <a:ext cx="8985250" cy="542925"/>
          </a:xfrm>
          <a:noFill/>
        </p:spPr>
        <p:txBody>
          <a:bodyPr/>
          <a:lstStyle/>
          <a:p>
            <a:r>
              <a:rPr lang="cs-CZ"/>
              <a:t>JAK vznikají informace ? </a:t>
            </a:r>
          </a:p>
        </p:txBody>
      </p:sp>
      <p:sp>
        <p:nvSpPr>
          <p:cNvPr id="2055" name="Line 4"/>
          <p:cNvSpPr>
            <a:spLocks noChangeShapeType="1"/>
          </p:cNvSpPr>
          <p:nvPr/>
        </p:nvSpPr>
        <p:spPr bwMode="auto">
          <a:xfrm rot="-1625931">
            <a:off x="3330575" y="127635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433763" y="146685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1568450" y="399415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5491163" y="399415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228600" y="208915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41475" y="20669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rot="-1625931">
            <a:off x="292100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2" name="Line 11"/>
          <p:cNvSpPr>
            <a:spLocks noChangeShapeType="1"/>
          </p:cNvSpPr>
          <p:nvPr/>
        </p:nvSpPr>
        <p:spPr bwMode="auto">
          <a:xfrm flipV="1">
            <a:off x="120967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V="1">
            <a:off x="183832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V="1">
            <a:off x="2152650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5" name="Line 14"/>
          <p:cNvSpPr>
            <a:spLocks noChangeShapeType="1"/>
          </p:cNvSpPr>
          <p:nvPr/>
        </p:nvSpPr>
        <p:spPr bwMode="auto">
          <a:xfrm flipV="1">
            <a:off x="2466975" y="23939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 flipV="1">
            <a:off x="2762250" y="247015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3503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5" imgW="4372043" imgH="2866935" progId="MSGraph.Chart.8">
                  <p:embed followColorScheme="full"/>
                </p:oleObj>
              </mc:Choice>
              <mc:Fallback>
                <p:oleObj name="Graf" r:id="rId5" imgW="4372043" imgH="2866935" progId="MSGraph.Chart.8">
                  <p:embed followColorScheme="full"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3198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4611688" y="206692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069" name="Line 19"/>
          <p:cNvSpPr>
            <a:spLocks noChangeShapeType="1"/>
          </p:cNvSpPr>
          <p:nvPr/>
        </p:nvSpPr>
        <p:spPr bwMode="auto">
          <a:xfrm rot="-1625931">
            <a:off x="3262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0" name="Line 20"/>
          <p:cNvSpPr>
            <a:spLocks noChangeShapeType="1"/>
          </p:cNvSpPr>
          <p:nvPr/>
        </p:nvSpPr>
        <p:spPr bwMode="auto">
          <a:xfrm flipV="1">
            <a:off x="4179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1" name="Line 21"/>
          <p:cNvSpPr>
            <a:spLocks noChangeShapeType="1"/>
          </p:cNvSpPr>
          <p:nvPr/>
        </p:nvSpPr>
        <p:spPr bwMode="auto">
          <a:xfrm flipV="1">
            <a:off x="480853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2" name="Line 22"/>
          <p:cNvSpPr>
            <a:spLocks noChangeShapeType="1"/>
          </p:cNvSpPr>
          <p:nvPr/>
        </p:nvSpPr>
        <p:spPr bwMode="auto">
          <a:xfrm flipV="1">
            <a:off x="5122863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3" name="Line 23"/>
          <p:cNvSpPr>
            <a:spLocks noChangeShapeType="1"/>
          </p:cNvSpPr>
          <p:nvPr/>
        </p:nvSpPr>
        <p:spPr bwMode="auto">
          <a:xfrm flipV="1">
            <a:off x="5437188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4" name="Line 24"/>
          <p:cNvSpPr>
            <a:spLocks noChangeShapeType="1"/>
          </p:cNvSpPr>
          <p:nvPr/>
        </p:nvSpPr>
        <p:spPr bwMode="auto">
          <a:xfrm flipV="1">
            <a:off x="5732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2" name="Object 25"/>
          <p:cNvGraphicFramePr>
            <a:graphicFrameLocks noChangeAspect="1"/>
          </p:cNvGraphicFramePr>
          <p:nvPr/>
        </p:nvGraphicFramePr>
        <p:xfrm>
          <a:off x="6551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7" imgW="4372043" imgH="2866935" progId="MSGraph.Chart.8">
                  <p:embed followColorScheme="full"/>
                </p:oleObj>
              </mc:Choice>
              <mc:Fallback>
                <p:oleObj name="Graf" r:id="rId7" imgW="4372043" imgH="2866935" progId="MSGraph.Chart.8">
                  <p:embed followColorScheme="full"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246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694613" y="206375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2077" name="Line 28"/>
          <p:cNvSpPr>
            <a:spLocks noChangeShapeType="1"/>
          </p:cNvSpPr>
          <p:nvPr/>
        </p:nvSpPr>
        <p:spPr bwMode="auto">
          <a:xfrm rot="-1625931">
            <a:off x="6310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8" name="Line 29"/>
          <p:cNvSpPr>
            <a:spLocks noChangeShapeType="1"/>
          </p:cNvSpPr>
          <p:nvPr/>
        </p:nvSpPr>
        <p:spPr bwMode="auto">
          <a:xfrm flipV="1">
            <a:off x="7227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9" name="Line 30"/>
          <p:cNvSpPr>
            <a:spLocks noChangeShapeType="1"/>
          </p:cNvSpPr>
          <p:nvPr/>
        </p:nvSpPr>
        <p:spPr bwMode="auto">
          <a:xfrm flipV="1">
            <a:off x="785653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0" name="Line 31"/>
          <p:cNvSpPr>
            <a:spLocks noChangeShapeType="1"/>
          </p:cNvSpPr>
          <p:nvPr/>
        </p:nvSpPr>
        <p:spPr bwMode="auto">
          <a:xfrm flipV="1">
            <a:off x="81708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1" name="Line 32"/>
          <p:cNvSpPr>
            <a:spLocks noChangeShapeType="1"/>
          </p:cNvSpPr>
          <p:nvPr/>
        </p:nvSpPr>
        <p:spPr bwMode="auto">
          <a:xfrm flipV="1">
            <a:off x="84851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2" name="Line 33"/>
          <p:cNvSpPr>
            <a:spLocks noChangeShapeType="1"/>
          </p:cNvSpPr>
          <p:nvPr/>
        </p:nvSpPr>
        <p:spPr bwMode="auto">
          <a:xfrm flipV="1">
            <a:off x="8780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3" name="Line 34"/>
          <p:cNvSpPr>
            <a:spLocks noChangeShapeType="1"/>
          </p:cNvSpPr>
          <p:nvPr/>
        </p:nvSpPr>
        <p:spPr bwMode="auto">
          <a:xfrm flipV="1">
            <a:off x="448468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4" name="Line 35"/>
          <p:cNvSpPr>
            <a:spLocks noChangeShapeType="1"/>
          </p:cNvSpPr>
          <p:nvPr/>
        </p:nvSpPr>
        <p:spPr bwMode="auto">
          <a:xfrm flipV="1">
            <a:off x="75326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155575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37" name="AutoShape 37"/>
          <p:cNvSpPr>
            <a:spLocks noChangeArrowheads="1"/>
          </p:cNvSpPr>
          <p:nvPr/>
        </p:nvSpPr>
        <p:spPr bwMode="auto">
          <a:xfrm>
            <a:off x="457200" y="5238750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2087" name="Text Box 38"/>
          <p:cNvSpPr txBox="1">
            <a:spLocks noChangeArrowheads="1"/>
          </p:cNvSpPr>
          <p:nvPr/>
        </p:nvSpPr>
        <p:spPr bwMode="auto">
          <a:xfrm>
            <a:off x="2268538" y="4781550"/>
            <a:ext cx="669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0" i="0" dirty="0"/>
              <a:t>Při realizaci náhodného experimentu roste se zvyšujícím se počtem opakování pravdivá znalost systému (výsledky se stávají stabilnější) …diskutabilní je ale ovšem míra zobecnění konkrétního experimentu</a:t>
            </a:r>
            <a:endParaRPr lang="en-GB" sz="2000" b="0" i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/>
              <a:t>Sběr a vyhodnocování dat je způsobem k uchopení a pochopení reality. </a:t>
            </a:r>
          </a:p>
        </p:txBody>
      </p:sp>
      <p:pic>
        <p:nvPicPr>
          <p:cNvPr id="140290" name="Picture 2" descr="http://2.bp.blogspot.com/_SqkFcytz7qE/SxczexsFRpI/AAAAAAAAAJw/-AaQYwUgdKA/s640/platosCave%25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46902"/>
            <a:ext cx="4871864" cy="365389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323528" y="2420888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700" dirty="0"/>
              <a:t>Chápání reality je vždy nedokonalé a nepřesné.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700" dirty="0"/>
              <a:t>Statistika umožňuje vnést do pochopení reality určitou spolehlivost a ukázat, jak je velká.</a:t>
            </a: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75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177800"/>
            <a:ext cx="8985250" cy="617538"/>
          </a:xfrm>
          <a:noFill/>
        </p:spPr>
        <p:txBody>
          <a:bodyPr/>
          <a:lstStyle/>
          <a:p>
            <a:r>
              <a:rPr lang="cs-CZ"/>
              <a:t>Empirický zákon velkých čísel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44463" y="1417638"/>
            <a:ext cx="8748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/>
              <a:t>Při opětovné nezávislé realizaci téhož náhodného experimentu se podíl výskytů sledovaného jevu mezi všemi dosud provedenými realizacemi zpravidla ustaluje kolem konstanty.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9063" y="2282825"/>
            <a:ext cx="87014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 dirty="0"/>
              <a:t>Pravděpodobnost je libovolná reálná funkce definovaná na jevovém poli A, která každému jevu A přiřadí nezáporné reálné číslo P(A) z intervalu 0 - 1.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1143000" y="3059113"/>
            <a:ext cx="2209800" cy="1219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478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286000" y="30210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.B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828800" y="33639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362200" y="34401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.D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2766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A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1984375" y="4205288"/>
            <a:ext cx="571500" cy="269875"/>
          </a:xfrm>
          <a:prstGeom prst="downArrow">
            <a:avLst>
              <a:gd name="adj1" fmla="val 46111"/>
              <a:gd name="adj2" fmla="val 5706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667000" y="4014788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P(A)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33400" y="4473575"/>
            <a:ext cx="3952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6858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43434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33400" y="453707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0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191000" y="455612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1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5076825" y="3175000"/>
            <a:ext cx="3810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Z praktického hlediska je pravděpodobnost</a:t>
            </a:r>
          </a:p>
          <a:p>
            <a:pPr eaLnBrk="0" hangingPunct="0"/>
            <a:r>
              <a:rPr lang="cs-CZ" sz="2000" i="0">
                <a:solidFill>
                  <a:schemeClr val="accent2"/>
                </a:solidFill>
              </a:rPr>
              <a:t>idealizovaná relativní četnost</a:t>
            </a:r>
            <a:r>
              <a:rPr lang="cs-CZ" sz="2000" b="0" i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143000" y="4876800"/>
            <a:ext cx="7086600" cy="15748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981200" y="4886325"/>
            <a:ext cx="5934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1</a:t>
            </a:r>
            <a:r>
              <a:rPr lang="cs-CZ" sz="1600" b="0" i="0"/>
              <a:t> …………………………… jev jistý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990725" y="5172075"/>
            <a:ext cx="62388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0</a:t>
            </a:r>
            <a:r>
              <a:rPr lang="cs-CZ" sz="1600" b="0" i="0"/>
              <a:t> …………………………… jev nemožný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981200" y="5792788"/>
            <a:ext cx="5257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(B/A)</a:t>
            </a:r>
            <a:r>
              <a:rPr lang="cs-CZ" sz="1600" b="0" i="0"/>
              <a:t>  …..……závislé jevy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990725" y="5483225"/>
            <a:ext cx="5629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(B)</a:t>
            </a:r>
            <a:r>
              <a:rPr lang="cs-CZ" sz="1600" b="0" i="0"/>
              <a:t>………….  nezávislé jevy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981200" y="6116638"/>
            <a:ext cx="6629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/ B) = 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/ P (B)</a:t>
            </a:r>
            <a:r>
              <a:rPr lang="cs-CZ" sz="1600" b="0" i="0"/>
              <a:t> ……….podmíněná pravděpodobnost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/>
              <a:t>Pravděpodobnost výskytu jevu – rozložení dat</a:t>
            </a:r>
          </a:p>
        </p:txBody>
      </p:sp>
      <p:sp>
        <p:nvSpPr>
          <p:cNvPr id="39940" name="Freeform 3"/>
          <p:cNvSpPr>
            <a:spLocks/>
          </p:cNvSpPr>
          <p:nvPr/>
        </p:nvSpPr>
        <p:spPr bwMode="auto">
          <a:xfrm>
            <a:off x="5486400" y="3575050"/>
            <a:ext cx="3000375" cy="2066925"/>
          </a:xfrm>
          <a:custGeom>
            <a:avLst/>
            <a:gdLst>
              <a:gd name="T0" fmla="*/ 0 w 311"/>
              <a:gd name="T1" fmla="*/ 2147483647 h 217"/>
              <a:gd name="T2" fmla="*/ 2147483647 w 311"/>
              <a:gd name="T3" fmla="*/ 2147483647 h 217"/>
              <a:gd name="T4" fmla="*/ 2147483647 w 311"/>
              <a:gd name="T5" fmla="*/ 2147483647 h 217"/>
              <a:gd name="T6" fmla="*/ 2147483647 w 311"/>
              <a:gd name="T7" fmla="*/ 2147483647 h 217"/>
              <a:gd name="T8" fmla="*/ 2147483647 w 311"/>
              <a:gd name="T9" fmla="*/ 2147483647 h 217"/>
              <a:gd name="T10" fmla="*/ 2147483647 w 311"/>
              <a:gd name="T11" fmla="*/ 2147483647 h 217"/>
              <a:gd name="T12" fmla="*/ 2147483647 w 311"/>
              <a:gd name="T13" fmla="*/ 2147483647 h 217"/>
              <a:gd name="T14" fmla="*/ 2147483647 w 311"/>
              <a:gd name="T15" fmla="*/ 2147483647 h 217"/>
              <a:gd name="T16" fmla="*/ 2147483647 w 311"/>
              <a:gd name="T17" fmla="*/ 2147483647 h 217"/>
              <a:gd name="T18" fmla="*/ 2147483647 w 311"/>
              <a:gd name="T19" fmla="*/ 2147483647 h 217"/>
              <a:gd name="T20" fmla="*/ 2147483647 w 311"/>
              <a:gd name="T21" fmla="*/ 2147483647 h 217"/>
              <a:gd name="T22" fmla="*/ 2147483647 w 311"/>
              <a:gd name="T23" fmla="*/ 2147483647 h 217"/>
              <a:gd name="T24" fmla="*/ 2147483647 w 311"/>
              <a:gd name="T25" fmla="*/ 2147483647 h 217"/>
              <a:gd name="T26" fmla="*/ 2147483647 w 311"/>
              <a:gd name="T27" fmla="*/ 2147483647 h 217"/>
              <a:gd name="T28" fmla="*/ 2147483647 w 311"/>
              <a:gd name="T29" fmla="*/ 2147483647 h 217"/>
              <a:gd name="T30" fmla="*/ 2147483647 w 311"/>
              <a:gd name="T31" fmla="*/ 2147483647 h 217"/>
              <a:gd name="T32" fmla="*/ 2147483647 w 311"/>
              <a:gd name="T33" fmla="*/ 2147483647 h 217"/>
              <a:gd name="T34" fmla="*/ 2147483647 w 311"/>
              <a:gd name="T35" fmla="*/ 2147483647 h 217"/>
              <a:gd name="T36" fmla="*/ 2147483647 w 311"/>
              <a:gd name="T37" fmla="*/ 2147483647 h 217"/>
              <a:gd name="T38" fmla="*/ 2147483647 w 311"/>
              <a:gd name="T39" fmla="*/ 2147483647 h 217"/>
              <a:gd name="T40" fmla="*/ 2147483647 w 311"/>
              <a:gd name="T41" fmla="*/ 2147483647 h 217"/>
              <a:gd name="T42" fmla="*/ 2147483647 w 311"/>
              <a:gd name="T43" fmla="*/ 2147483647 h 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1"/>
              <a:gd name="T67" fmla="*/ 0 h 217"/>
              <a:gd name="T68" fmla="*/ 311 w 311"/>
              <a:gd name="T69" fmla="*/ 217 h 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1" h="217">
                <a:moveTo>
                  <a:pt x="0" y="212"/>
                </a:moveTo>
                <a:cubicBezTo>
                  <a:pt x="3" y="209"/>
                  <a:pt x="11" y="203"/>
                  <a:pt x="11" y="203"/>
                </a:cubicBezTo>
                <a:cubicBezTo>
                  <a:pt x="12" y="199"/>
                  <a:pt x="19" y="194"/>
                  <a:pt x="19" y="194"/>
                </a:cubicBezTo>
                <a:cubicBezTo>
                  <a:pt x="21" y="188"/>
                  <a:pt x="28" y="181"/>
                  <a:pt x="32" y="175"/>
                </a:cubicBezTo>
                <a:cubicBezTo>
                  <a:pt x="34" y="172"/>
                  <a:pt x="39" y="166"/>
                  <a:pt x="39" y="166"/>
                </a:cubicBezTo>
                <a:cubicBezTo>
                  <a:pt x="40" y="161"/>
                  <a:pt x="43" y="156"/>
                  <a:pt x="46" y="151"/>
                </a:cubicBezTo>
                <a:cubicBezTo>
                  <a:pt x="48" y="145"/>
                  <a:pt x="51" y="137"/>
                  <a:pt x="55" y="132"/>
                </a:cubicBezTo>
                <a:cubicBezTo>
                  <a:pt x="58" y="118"/>
                  <a:pt x="69" y="105"/>
                  <a:pt x="74" y="92"/>
                </a:cubicBezTo>
                <a:cubicBezTo>
                  <a:pt x="81" y="74"/>
                  <a:pt x="87" y="56"/>
                  <a:pt x="96" y="39"/>
                </a:cubicBezTo>
                <a:cubicBezTo>
                  <a:pt x="101" y="29"/>
                  <a:pt x="108" y="13"/>
                  <a:pt x="120" y="11"/>
                </a:cubicBezTo>
                <a:cubicBezTo>
                  <a:pt x="141" y="0"/>
                  <a:pt x="168" y="2"/>
                  <a:pt x="187" y="15"/>
                </a:cubicBezTo>
                <a:cubicBezTo>
                  <a:pt x="190" y="21"/>
                  <a:pt x="196" y="23"/>
                  <a:pt x="198" y="29"/>
                </a:cubicBezTo>
                <a:cubicBezTo>
                  <a:pt x="201" y="36"/>
                  <a:pt x="208" y="50"/>
                  <a:pt x="214" y="56"/>
                </a:cubicBezTo>
                <a:cubicBezTo>
                  <a:pt x="216" y="64"/>
                  <a:pt x="222" y="77"/>
                  <a:pt x="227" y="84"/>
                </a:cubicBezTo>
                <a:cubicBezTo>
                  <a:pt x="231" y="101"/>
                  <a:pt x="241" y="119"/>
                  <a:pt x="250" y="134"/>
                </a:cubicBezTo>
                <a:cubicBezTo>
                  <a:pt x="253" y="139"/>
                  <a:pt x="252" y="145"/>
                  <a:pt x="258" y="148"/>
                </a:cubicBezTo>
                <a:cubicBezTo>
                  <a:pt x="260" y="154"/>
                  <a:pt x="265" y="167"/>
                  <a:pt x="270" y="170"/>
                </a:cubicBezTo>
                <a:cubicBezTo>
                  <a:pt x="274" y="176"/>
                  <a:pt x="280" y="187"/>
                  <a:pt x="286" y="190"/>
                </a:cubicBezTo>
                <a:cubicBezTo>
                  <a:pt x="288" y="195"/>
                  <a:pt x="287" y="193"/>
                  <a:pt x="290" y="195"/>
                </a:cubicBezTo>
                <a:cubicBezTo>
                  <a:pt x="292" y="199"/>
                  <a:pt x="294" y="201"/>
                  <a:pt x="298" y="204"/>
                </a:cubicBezTo>
                <a:cubicBezTo>
                  <a:pt x="299" y="207"/>
                  <a:pt x="299" y="208"/>
                  <a:pt x="302" y="209"/>
                </a:cubicBezTo>
                <a:cubicBezTo>
                  <a:pt x="304" y="213"/>
                  <a:pt x="306" y="217"/>
                  <a:pt x="311" y="217"/>
                </a:cubicBezTo>
              </a:path>
            </a:pathLst>
          </a:custGeom>
          <a:gradFill rotWithShape="0">
            <a:gsLst>
              <a:gs pos="0">
                <a:srgbClr val="937600"/>
              </a:gs>
              <a:gs pos="50000">
                <a:srgbClr val="FFCC00"/>
              </a:gs>
              <a:gs pos="100000">
                <a:srgbClr val="937600"/>
              </a:gs>
            </a:gsLst>
            <a:lin ang="18900000" scaled="1"/>
          </a:gradFill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838200" y="18855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„vše je možné“: pouze jev s pravděpodobností 0 nikdy nenastane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838200" y="1485528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 dirty="0"/>
              <a:t>existuje pravděpodobnost výskytu jevů (nedeterministické závěry)</a:t>
            </a:r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2873375" y="3562350"/>
            <a:ext cx="247650" cy="2057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3435350" y="4200525"/>
            <a:ext cx="247650" cy="14097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2301875" y="4000500"/>
            <a:ext cx="247650" cy="16097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1730375" y="4695825"/>
            <a:ext cx="247650" cy="9239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1301750" y="5095875"/>
            <a:ext cx="209550" cy="5238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3978275" y="4972050"/>
            <a:ext cx="247650" cy="6381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1111250" y="5695950"/>
            <a:ext cx="533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0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 flipV="1">
            <a:off x="1292225" y="3133725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rot="5365031" flipV="1">
            <a:off x="3040062" y="3871913"/>
            <a:ext cx="28575" cy="3524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196850" y="2740025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pravděpodobnost výskytu</a:t>
            </a:r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45720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1720850" y="5695950"/>
            <a:ext cx="43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1</a:t>
            </a:r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 flipH="1">
            <a:off x="1301750" y="551497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H="1">
            <a:off x="18542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762000" y="5962650"/>
            <a:ext cx="457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i="0" dirty="0"/>
              <a:t>počet chlapců v rodině s 5 dětmi</a:t>
            </a:r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 flipH="1">
            <a:off x="41021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 flipH="1">
            <a:off x="24257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 flipH="1">
            <a:off x="299720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H="1">
            <a:off x="354965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2" name="Text Box 25"/>
          <p:cNvSpPr txBox="1">
            <a:spLocks noChangeArrowheads="1"/>
          </p:cNvSpPr>
          <p:nvPr/>
        </p:nvSpPr>
        <p:spPr bwMode="auto">
          <a:xfrm>
            <a:off x="2254250" y="5695950"/>
            <a:ext cx="381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2</a:t>
            </a:r>
          </a:p>
        </p:txBody>
      </p:sp>
      <p:sp>
        <p:nvSpPr>
          <p:cNvPr id="39963" name="Text Box 26"/>
          <p:cNvSpPr txBox="1">
            <a:spLocks noChangeArrowheads="1"/>
          </p:cNvSpPr>
          <p:nvPr/>
        </p:nvSpPr>
        <p:spPr bwMode="auto">
          <a:xfrm>
            <a:off x="2863850" y="5695950"/>
            <a:ext cx="485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3</a:t>
            </a:r>
          </a:p>
        </p:txBody>
      </p:sp>
      <p:sp>
        <p:nvSpPr>
          <p:cNvPr id="39964" name="Text Box 27"/>
          <p:cNvSpPr txBox="1">
            <a:spLocks noChangeArrowheads="1"/>
          </p:cNvSpPr>
          <p:nvPr/>
        </p:nvSpPr>
        <p:spPr bwMode="auto">
          <a:xfrm>
            <a:off x="3397250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4</a:t>
            </a:r>
          </a:p>
        </p:txBody>
      </p:sp>
      <p:sp>
        <p:nvSpPr>
          <p:cNvPr id="39965" name="Text Box 28"/>
          <p:cNvSpPr txBox="1">
            <a:spLocks noChangeArrowheads="1"/>
          </p:cNvSpPr>
          <p:nvPr/>
        </p:nvSpPr>
        <p:spPr bwMode="auto">
          <a:xfrm>
            <a:off x="3930650" y="56959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5</a:t>
            </a:r>
          </a:p>
        </p:txBody>
      </p:sp>
      <p:sp>
        <p:nvSpPr>
          <p:cNvPr id="39966" name="Text Box 29"/>
          <p:cNvSpPr txBox="1">
            <a:spLocks noChangeArrowheads="1"/>
          </p:cNvSpPr>
          <p:nvPr/>
        </p:nvSpPr>
        <p:spPr bwMode="auto">
          <a:xfrm>
            <a:off x="4667250" y="2981325"/>
            <a:ext cx="781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39967" name="Line 30"/>
          <p:cNvSpPr>
            <a:spLocks noChangeShapeType="1"/>
          </p:cNvSpPr>
          <p:nvPr/>
        </p:nvSpPr>
        <p:spPr bwMode="auto">
          <a:xfrm flipV="1">
            <a:off x="5457825" y="3122613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8" name="Line 31"/>
          <p:cNvSpPr>
            <a:spLocks noChangeShapeType="1"/>
          </p:cNvSpPr>
          <p:nvPr/>
        </p:nvSpPr>
        <p:spPr bwMode="auto">
          <a:xfrm rot="5365031" flipV="1">
            <a:off x="7039769" y="4031456"/>
            <a:ext cx="26988" cy="3190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9" name="Text Box 32"/>
          <p:cNvSpPr txBox="1">
            <a:spLocks noChangeArrowheads="1"/>
          </p:cNvSpPr>
          <p:nvPr/>
        </p:nvSpPr>
        <p:spPr bwMode="auto">
          <a:xfrm>
            <a:off x="82296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70" name="Text Box 33"/>
          <p:cNvSpPr txBox="1">
            <a:spLocks noChangeArrowheads="1"/>
          </p:cNvSpPr>
          <p:nvPr/>
        </p:nvSpPr>
        <p:spPr bwMode="auto">
          <a:xfrm>
            <a:off x="5881688" y="5924550"/>
            <a:ext cx="2362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sz="2000" i="0"/>
              <a:t>výška postavy</a:t>
            </a:r>
          </a:p>
        </p:txBody>
      </p:sp>
      <p:sp>
        <p:nvSpPr>
          <p:cNvPr id="39971" name="Text Box 34" descr="Tmavý šikmo nahoru"/>
          <p:cNvSpPr txBox="1">
            <a:spLocks noChangeArrowheads="1"/>
          </p:cNvSpPr>
          <p:nvPr/>
        </p:nvSpPr>
        <p:spPr bwMode="auto">
          <a:xfrm>
            <a:off x="5791200" y="2876550"/>
            <a:ext cx="3352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plocha = pravděpodobnost 	  výskytu</a:t>
            </a:r>
          </a:p>
        </p:txBody>
      </p:sp>
      <p:sp>
        <p:nvSpPr>
          <p:cNvPr id="39972" name="Line 35"/>
          <p:cNvSpPr>
            <a:spLocks noChangeShapeType="1"/>
          </p:cNvSpPr>
          <p:nvPr/>
        </p:nvSpPr>
        <p:spPr bwMode="auto">
          <a:xfrm>
            <a:off x="6400800" y="3181350"/>
            <a:ext cx="609600" cy="809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73" name="AutoShape 36"/>
          <p:cNvSpPr>
            <a:spLocks noChangeArrowheads="1"/>
          </p:cNvSpPr>
          <p:nvPr/>
        </p:nvSpPr>
        <p:spPr bwMode="auto">
          <a:xfrm>
            <a:off x="304800" y="15236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4" name="AutoShape 37"/>
          <p:cNvSpPr>
            <a:spLocks noChangeArrowheads="1"/>
          </p:cNvSpPr>
          <p:nvPr/>
        </p:nvSpPr>
        <p:spPr bwMode="auto">
          <a:xfrm>
            <a:off x="304800" y="19427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5" name="Text Box 38"/>
          <p:cNvSpPr txBox="1">
            <a:spLocks noChangeArrowheads="1"/>
          </p:cNvSpPr>
          <p:nvPr/>
        </p:nvSpPr>
        <p:spPr bwMode="auto">
          <a:xfrm>
            <a:off x="838200" y="23046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pravděpodobnost lze zkoumat retrospektivně i prospektivně</a:t>
            </a:r>
          </a:p>
        </p:txBody>
      </p:sp>
      <p:sp>
        <p:nvSpPr>
          <p:cNvPr id="39976" name="AutoShape 39"/>
          <p:cNvSpPr>
            <a:spLocks noChangeArrowheads="1"/>
          </p:cNvSpPr>
          <p:nvPr/>
        </p:nvSpPr>
        <p:spPr bwMode="auto">
          <a:xfrm>
            <a:off x="304800" y="23618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/>
              <a:t>Centrální limitní věta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18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Pokud lze náhodnou veličinu X vyjádřit jako součet náhodných veličin X</a:t>
            </a:r>
            <a:r>
              <a:rPr lang="cs-CZ" sz="2400" b="0" i="0" baseline="-25000" dirty="0"/>
              <a:t>1</a:t>
            </a:r>
            <a:r>
              <a:rPr lang="cs-CZ" sz="2400" b="0" i="0" dirty="0"/>
              <a:t>, X</a:t>
            </a:r>
            <a:r>
              <a:rPr lang="cs-CZ" sz="2400" b="0" i="0" baseline="-25000" dirty="0"/>
              <a:t>2</a:t>
            </a:r>
            <a:r>
              <a:rPr lang="cs-CZ" sz="2400" b="0" i="0" dirty="0"/>
              <a:t>,…, </a:t>
            </a:r>
            <a:r>
              <a:rPr lang="cs-CZ" sz="2400" b="0" i="0" dirty="0" err="1"/>
              <a:t>X</a:t>
            </a:r>
            <a:r>
              <a:rPr lang="cs-CZ" sz="2400" b="0" i="0" baseline="-25000" dirty="0" err="1"/>
              <a:t>n</a:t>
            </a:r>
            <a:r>
              <a:rPr lang="cs-CZ" sz="2400" b="0" i="0" dirty="0"/>
              <a:t>, které mají shodné rozdělení, konečnou střední hodnotu a konečný rozptyl, platí, že rozdělení veličiny X se vzrůstajícím n konverguje (poměrně rychle) k normálnímu rozdělení. 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4832781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4832780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2211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2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 </a:t>
            </a:r>
            <a:r>
              <a:rPr lang="cs-CZ" dirty="0">
                <a:latin typeface="Arial" charset="0"/>
                <a:cs typeface="Arial" charset="0"/>
              </a:rPr>
              <a:t>S. Littnerová, </a:t>
            </a:r>
            <a:r>
              <a:rPr lang="cs-CZ" dirty="0"/>
              <a:t>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/>
              <a:t>Realita je variabilní a statistika je věda zabývající se variabilitou.</a:t>
            </a:r>
          </a:p>
          <a:p>
            <a:r>
              <a:rPr lang="cs-CZ" sz="2000" dirty="0"/>
              <a:t>Korektní analýza variability a její pochopení přináší užitečné informace o realitě.</a:t>
            </a:r>
          </a:p>
          <a:p>
            <a:r>
              <a:rPr lang="cs-CZ" sz="2000" dirty="0"/>
              <a:t>V případě deterministického světa by statistická analýza nebyla potřebná.</a:t>
            </a:r>
          </a:p>
          <a:p>
            <a:r>
              <a:rPr lang="cs-CZ" sz="2000" dirty="0"/>
              <a:t>V případě zcela chaotického světa by nebyla možná.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35727"/>
          <a:stretch/>
        </p:blipFill>
        <p:spPr bwMode="auto">
          <a:xfrm>
            <a:off x="611560" y="3356993"/>
            <a:ext cx="48965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77675"/>
              </p:ext>
            </p:extLst>
          </p:nvPr>
        </p:nvGraphicFramePr>
        <p:xfrm>
          <a:off x="5947379" y="3465296"/>
          <a:ext cx="2441045" cy="26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472720" imgH="5891760" progId="Photoshop.Image.12">
                  <p:embed/>
                </p:oleObj>
              </mc:Choice>
              <mc:Fallback>
                <p:oleObj name="Image" r:id="rId3" imgW="5472720" imgH="5891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7379" y="3465296"/>
                        <a:ext cx="2441045" cy="2628000"/>
                      </a:xfrm>
                      <a:prstGeom prst="rect">
                        <a:avLst/>
                      </a:prstGeom>
                      <a:ln w="127000" cmpd="tri">
                        <a:solidFill>
                          <a:schemeClr val="tx1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/>
              <a:t>Dva hlavní přístupy k variabilitě: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407" y="2204864"/>
            <a:ext cx="6734969" cy="395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/>
              <a:t>Statistika není schopna činit závěry o jevech neobsažených ve zkoumaném vzorku.</a:t>
            </a:r>
          </a:p>
          <a:p>
            <a:r>
              <a:rPr lang="cs-CZ" sz="2400" dirty="0"/>
              <a:t>Statistika je nasazena v procesu získání informací ze vzorkovaných dat a je podporou v získání znalosti a pochopení problému.</a:t>
            </a:r>
          </a:p>
          <a:p>
            <a:r>
              <a:rPr lang="cs-CZ" sz="2400" dirty="0"/>
              <a:t>Statistika není náhradou naší inteligence!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910132" cy="44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/>
              <a:t>Cílem analýzy není pouhý popis a analýza vzorku, ale zobecnění výsledků ze vzorku na jeho cílovou populaci.</a:t>
            </a:r>
          </a:p>
          <a:p>
            <a:endParaRPr lang="cs-CZ" sz="2400" dirty="0"/>
          </a:p>
          <a:p>
            <a:r>
              <a:rPr lang="cs-CZ" sz="2400" dirty="0"/>
              <a:t>Pokud vzorek nereprezentuje cílovou populaci, vede zobecnění k chybným závěrům.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1844"/>
            <a:ext cx="1973585" cy="472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2513137" y="1700808"/>
            <a:ext cx="22028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i="1" dirty="0"/>
              <a:t>Neznámá cílová populace </a:t>
            </a:r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  <a:p>
            <a:r>
              <a:rPr lang="cs-CZ" b="1" i="1" dirty="0"/>
              <a:t>Vzorek </a:t>
            </a:r>
          </a:p>
          <a:p>
            <a:endParaRPr lang="cs-CZ" b="1" i="1" dirty="0"/>
          </a:p>
          <a:p>
            <a:r>
              <a:rPr lang="cs-CZ" b="1" i="1" dirty="0"/>
              <a:t>Analýza </a:t>
            </a:r>
          </a:p>
          <a:p>
            <a:endParaRPr lang="cs-CZ" b="1" i="1" dirty="0"/>
          </a:p>
          <a:p>
            <a:endParaRPr lang="cs-CZ" b="1" i="1" dirty="0"/>
          </a:p>
          <a:p>
            <a:r>
              <a:rPr lang="cs-CZ" b="1" i="1" dirty="0"/>
              <a:t>Díky zobecnění výsledků známe vlastnosti cílové populace </a:t>
            </a:r>
            <a:r>
              <a:rPr lang="cs-CZ" sz="1500" b="1" i="1" dirty="0">
                <a:solidFill>
                  <a:schemeClr val="bg1">
                    <a:lumMod val="65000"/>
                  </a:schemeClr>
                </a:solidFill>
              </a:rPr>
              <a:t>(s určitou pravděpodobností chyby)</a:t>
            </a: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Význam vzorkování ve statistice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866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Velikost vzorku a přesnost statistických výstupů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372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556792"/>
            <a:ext cx="4680520" cy="4680520"/>
          </a:xfrm>
        </p:spPr>
        <p:txBody>
          <a:bodyPr/>
          <a:lstStyle/>
          <a:p>
            <a:r>
              <a:rPr lang="cs-CZ" sz="1800" dirty="0"/>
              <a:t>Existuje skutečné rozložení a skutečný průměr měřené proměnné </a:t>
            </a:r>
          </a:p>
          <a:p>
            <a:endParaRPr lang="cs-CZ" sz="1800" dirty="0"/>
          </a:p>
          <a:p>
            <a:r>
              <a:rPr lang="pl-PL" sz="1800" dirty="0"/>
              <a:t>Z jednoho měření nezjistíme nic </a:t>
            </a:r>
          </a:p>
          <a:p>
            <a:endParaRPr lang="pl-PL" sz="1800" dirty="0"/>
          </a:p>
          <a:p>
            <a:endParaRPr lang="pl-PL" sz="1800" dirty="0"/>
          </a:p>
          <a:p>
            <a:r>
              <a:rPr lang="cs-CZ" sz="1800" dirty="0"/>
              <a:t>Vzorek určité velikosti poskytuje odhad reálné hodnoty s definovanou spolehlivostí 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Vzorkování všech existujících objektů poskytne skutečnou hodnotu dané popisné statistiky, nicméně tento přístup je ve většině případů nereálný. </a:t>
            </a:r>
          </a:p>
          <a:p>
            <a:endParaRPr lang="cs-CZ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Obecné schéma aplikace statistické analýzy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36632"/>
            <a:ext cx="8784976" cy="49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2699792" y="1340768"/>
            <a:ext cx="6264696" cy="446449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1600" dirty="0"/>
              <a:t>Jak velký vzorek je nezbytný pro statisticky relevantní výsledky?</a:t>
            </a:r>
          </a:p>
          <a:p>
            <a:pPr>
              <a:spcBef>
                <a:spcPts val="0"/>
              </a:spcBef>
              <a:buNone/>
            </a:pPr>
            <a:r>
              <a:rPr lang="cs-CZ" sz="1600" dirty="0"/>
              <a:t>Klíčová stratifikační kritéria cílové populace.</a:t>
            </a:r>
          </a:p>
          <a:p>
            <a:pPr>
              <a:spcBef>
                <a:spcPts val="0"/>
              </a:spcBef>
              <a:buNone/>
            </a:pPr>
            <a:endParaRPr lang="cs-CZ" sz="1600" b="1" dirty="0"/>
          </a:p>
          <a:p>
            <a:pPr>
              <a:spcBef>
                <a:spcPts val="0"/>
              </a:spcBef>
              <a:buNone/>
            </a:pPr>
            <a:r>
              <a:rPr lang="cs-CZ" sz="1600" dirty="0"/>
              <a:t>Vzorkovací plán zabezpečující náhodnost a reprezentativnost vzorku.</a:t>
            </a:r>
          </a:p>
          <a:p>
            <a:pPr>
              <a:spcBef>
                <a:spcPts val="0"/>
              </a:spcBef>
              <a:buNone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Uložení dat ve vhodné formě a jejich vyčištění předcházející vlastní analýze je klíčovým krokem statistické analýzy.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Grafická inspekce dat je nezbytným krokem analýzy vzhledem ke schopnosti lidského mozku primárně akceptovat obrazová data. Poskytne vhled do dat, představu o jejich rozložení, vazbách proměnných apod.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Popisná analýza umožňuje vyhodnotit srovnáním s existující literaturou realističnost naměřených rozsahů dat.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Testování vazeb mezi různými proměnnými s cílem navzájem vysvětlit jejich variabilitu a tím přispět k pochopení řešeného problému.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Možným vyvrcholením analýzy je využití získaných znalostí a pochopení problému k vytvoření prediktivních modelů.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4639</TotalTime>
  <Words>1956</Words>
  <Application>Microsoft Office PowerPoint</Application>
  <PresentationFormat>Předvádění na obrazovce (4:3)</PresentationFormat>
  <Paragraphs>232</Paragraphs>
  <Slides>22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Old English Text MT</vt:lpstr>
      <vt:lpstr>Symbol</vt:lpstr>
      <vt:lpstr>Wingdings</vt:lpstr>
      <vt:lpstr>Wingdings 2</vt:lpstr>
      <vt:lpstr>01_Klin_dat_upravyM</vt:lpstr>
      <vt:lpstr>Image</vt:lpstr>
      <vt:lpstr>Graf</vt:lpstr>
      <vt:lpstr>1. Statistická analýza dat</vt:lpstr>
      <vt:lpstr>Význam statistické analýzy dat</vt:lpstr>
      <vt:lpstr>Význam statistické analýzy dat</vt:lpstr>
      <vt:lpstr>Práce s variabilitou v analýze dat</vt:lpstr>
      <vt:lpstr>Práce s variabilitou v analýze dat</vt:lpstr>
      <vt:lpstr>Práce s variabilitou v analýze dat</vt:lpstr>
      <vt:lpstr>Význam vzorkování ve statistice</vt:lpstr>
      <vt:lpstr>Velikost vzorku a přesnost statistických výstupů</vt:lpstr>
      <vt:lpstr>Obecné schéma aplikace statistické analýzy</vt:lpstr>
      <vt:lpstr>1a. Teoretické pozadí statistické analýzy</vt:lpstr>
      <vt:lpstr>Anotace</vt:lpstr>
      <vt:lpstr>Definice</vt:lpstr>
      <vt:lpstr>Definice</vt:lpstr>
      <vt:lpstr>Definice</vt:lpstr>
      <vt:lpstr>Definice</vt:lpstr>
      <vt:lpstr>Definice</vt:lpstr>
      <vt:lpstr>Definice</vt:lpstr>
      <vt:lpstr>JAK vznikají informace ? </vt:lpstr>
      <vt:lpstr>JAK vznikají informace ? </vt:lpstr>
      <vt:lpstr>Empirický zákon velkých čísel</vt:lpstr>
      <vt:lpstr>Pravděpodobnost výskytu jevu – rozložení dat</vt:lpstr>
      <vt:lpstr>Centrální limitní věta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Jiří Kalina</cp:lastModifiedBy>
  <cp:revision>81</cp:revision>
  <dcterms:created xsi:type="dcterms:W3CDTF">2011-03-10T15:44:21Z</dcterms:created>
  <dcterms:modified xsi:type="dcterms:W3CDTF">2023-02-20T12:57:10Z</dcterms:modified>
</cp:coreProperties>
</file>