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79" r:id="rId9"/>
    <p:sldId id="263" r:id="rId10"/>
    <p:sldId id="273" r:id="rId11"/>
    <p:sldId id="264" r:id="rId12"/>
    <p:sldId id="275" r:id="rId13"/>
    <p:sldId id="266" r:id="rId14"/>
    <p:sldId id="267" r:id="rId15"/>
    <p:sldId id="276" r:id="rId16"/>
    <p:sldId id="269" r:id="rId17"/>
    <p:sldId id="270" r:id="rId18"/>
    <p:sldId id="280" r:id="rId19"/>
    <p:sldId id="27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636" y="9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FE-4A96-9C30-6A1106F2DD4A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13.350000000000017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FE-4A96-9C30-6A1106F2D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53824"/>
        <c:axId val="103456128"/>
      </c:scatterChart>
      <c:valAx>
        <c:axId val="103453824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03456128"/>
        <c:crossesAt val="-35"/>
        <c:crossBetween val="midCat"/>
        <c:majorUnit val="30"/>
      </c:valAx>
      <c:valAx>
        <c:axId val="103456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03453824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49"/>
          <c:w val="0.2993232638888898"/>
          <c:h val="0.11757271682963839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80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05.03.2018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05.03.2018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05.03.2018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05.03.2018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3. Příprava dat,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Umožňuje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ukotvení libovolných řádků a sloupců pro pohodlné vkládání a prohlížení dat v tabulce.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Umožňuje 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číst řádky/sloupce ze začátku tabulky i po přesunutí se dále.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Záložka „Zobrazení“ → „Ukotvit příčky“.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dirty="0" smtClean="0"/>
              <a:t>Ukotvit příčky – ukotví řádky</a:t>
            </a:r>
            <a:br>
              <a:rPr lang="cs-CZ" dirty="0" smtClean="0"/>
            </a:br>
            <a:r>
              <a:rPr lang="cs-CZ" dirty="0" smtClean="0"/>
              <a:t>nad označenou buňkou a</a:t>
            </a:r>
            <a:br>
              <a:rPr lang="cs-CZ" dirty="0" smtClean="0"/>
            </a:br>
            <a:r>
              <a:rPr lang="cs-CZ" dirty="0" smtClean="0"/>
              <a:t>sloupce vlevo od označené</a:t>
            </a:r>
            <a:br>
              <a:rPr lang="cs-CZ" dirty="0" smtClean="0"/>
            </a:br>
            <a:r>
              <a:rPr lang="cs-CZ" dirty="0" smtClean="0"/>
              <a:t>buňky.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dirty="0" smtClean="0"/>
              <a:t>Ukotvit horní řádek.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dirty="0" smtClean="0"/>
              <a:t>Ukotvit první sloupec.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dirty="0" smtClean="0"/>
              <a:t>Ukotvení </a:t>
            </a:r>
            <a:r>
              <a:rPr lang="cs-CZ" dirty="0" smtClean="0"/>
              <a:t>zrušíme opětovným</a:t>
            </a:r>
            <a:br>
              <a:rPr lang="cs-CZ" dirty="0" smtClean="0"/>
            </a:br>
            <a:r>
              <a:rPr lang="cs-CZ" dirty="0" err="1" smtClean="0"/>
              <a:t>odkliknutím</a:t>
            </a:r>
            <a:r>
              <a:rPr lang="cs-CZ" dirty="0" smtClean="0"/>
              <a:t> možnosti ukotvení příček.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886889" y="3288267"/>
            <a:ext cx="5122773" cy="215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</a:t>
            </a:r>
            <a:r>
              <a:rPr lang="cs-CZ" dirty="0" smtClean="0"/>
              <a:t>formulář</a:t>
            </a:r>
            <a:endParaRPr lang="cs-CZ" dirty="0" smtClean="0"/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45030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475630" y="5173817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923853" y="4716617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339528" y="5965980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923853" y="5678642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652641" y="2941792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797103" y="3446617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587678" y="3446617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36749" t="61319" r="32801" b="25241"/>
          <a:stretch>
            <a:fillRect/>
          </a:stretch>
        </p:blipFill>
        <p:spPr bwMode="auto">
          <a:xfrm>
            <a:off x="648841" y="229290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Seznamy</a:t>
            </a:r>
            <a:endParaRPr lang="cs-CZ" dirty="0" smtClean="0"/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60600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pacientů).</a:t>
            </a:r>
          </a:p>
          <a:p>
            <a:r>
              <a:rPr lang="cs-CZ" sz="1600" dirty="0" smtClean="0"/>
              <a:t>Funkce automaticky rozezná hlavičky sloupců v souvislé oblasti buněk.</a:t>
            </a:r>
          </a:p>
          <a:p>
            <a:r>
              <a:rPr lang="cs-CZ" sz="1600" dirty="0" smtClean="0"/>
              <a:t>Čísla filtrovaných řádků jsou zobrazena modře.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čísel).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067559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223" y="3645024"/>
            <a:ext cx="2630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7" name="AutoShape 10"/>
          <p:cNvSpPr>
            <a:spLocks noChangeArrowheads="1"/>
          </p:cNvSpPr>
          <p:nvPr/>
        </p:nvSpPr>
        <p:spPr bwMode="auto">
          <a:xfrm rot="10800000">
            <a:off x="5411375" y="4149080"/>
            <a:ext cx="1584176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5987439" y="4653136"/>
            <a:ext cx="1008112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139567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2209786">
            <a:off x="6000994" y="5078216"/>
            <a:ext cx="1110897" cy="299031"/>
          </a:xfrm>
          <a:prstGeom prst="rightArrow">
            <a:avLst>
              <a:gd name="adj1" fmla="val 516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39567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statistického software. Předpokladem úspěchu je správné uložení dat v definované formě.</a:t>
            </a:r>
          </a:p>
          <a:p>
            <a:r>
              <a:rPr lang="cs-CZ" dirty="0" smtClean="0"/>
              <a:t>Nejčastěji jde o databázové tabulky umožňující zpracování dat v celé škále různých aplikací.</a:t>
            </a:r>
          </a:p>
          <a:p>
            <a:r>
              <a:rPr lang="cs-CZ" dirty="0" smtClean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800"/>
            <a:ext cx="8785100" cy="4460850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vhodné ukládat data v tabulární formě.</a:t>
            </a:r>
          </a:p>
          <a:p>
            <a:r>
              <a:rPr lang="cs-CZ" sz="1800" dirty="0" smtClean="0"/>
              <a:t>Nejvhodnějším způsobem je uložení dat ve formě databázové tabulky:</a:t>
            </a:r>
          </a:p>
          <a:p>
            <a:pPr lvl="1"/>
            <a:r>
              <a:rPr lang="cs-CZ" sz="1600" dirty="0" smtClean="0"/>
              <a:t>každý sloupec obsahuje pouze jediný typ dat, identifikovaný hlavičkou sloupce;</a:t>
            </a:r>
          </a:p>
          <a:p>
            <a:pPr lvl="1"/>
            <a:r>
              <a:rPr lang="cs-CZ" sz="1600" dirty="0" smtClean="0"/>
              <a:t>každý řádek obsahuje minimální jednotku dat (např. pacient, měření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(kategoriálních)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kalendářní data u nichž je nezbytné kontrolovat, zda jsou uložena v korektním formátu (dle aplikace).</a:t>
            </a:r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MS Office.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První verze programu 30. 9. 1985 (Macintosh).</a:t>
            </a:r>
          </a:p>
          <a:p>
            <a:r>
              <a:rPr lang="cs-CZ" sz="2400" dirty="0" smtClean="0"/>
              <a:t>Součást balíku kancelářských aplikací MS Office.</a:t>
            </a:r>
          </a:p>
          <a:p>
            <a:r>
              <a:rPr lang="cs-CZ" sz="2400" dirty="0" smtClean="0"/>
              <a:t>Aktualizace každé 2 až 3 roky; nové funkce, rozšíření počtu řádků a sloupců, změna formátu.</a:t>
            </a:r>
          </a:p>
          <a:p>
            <a:r>
              <a:rPr lang="cs-CZ" sz="2400" dirty="0" smtClean="0"/>
              <a:t>Nejnovější formát Office XML je zazipovaný XML dokument, přípona .</a:t>
            </a:r>
            <a:r>
              <a:rPr lang="cs-CZ" sz="2400" dirty="0" err="1" smtClean="0"/>
              <a:t>xlsx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Aktuální verze 2016 umožňuje ukládat tabulku až o 1 048 576 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  <a:p>
            <a:r>
              <a:rPr lang="cs-CZ" sz="2400" dirty="0" smtClean="0"/>
              <a:t>Excel umožňuje práci se širokou škálou dalších formátů.</a:t>
            </a:r>
          </a:p>
          <a:p>
            <a:endParaRPr lang="cs-CZ" sz="24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pomocí zabudovaných funkcí.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tiskových sestav.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Makra – zautomatizování častých činností.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aplikací (</a:t>
            </a:r>
            <a:r>
              <a:rPr lang="cs-CZ" sz="2400" dirty="0" err="1" smtClean="0">
                <a:solidFill>
                  <a:srgbClr val="000000"/>
                </a:solidFill>
              </a:rPr>
              <a:t>Visual</a:t>
            </a:r>
            <a:r>
              <a:rPr lang="cs-CZ" sz="2400" dirty="0" smtClean="0">
                <a:solidFill>
                  <a:srgbClr val="000000"/>
                </a:solidFill>
              </a:rPr>
              <a:t> Basic </a:t>
            </a:r>
            <a:r>
              <a:rPr lang="cs-CZ" sz="2400" dirty="0" err="1" smtClean="0">
                <a:solidFill>
                  <a:srgbClr val="000000"/>
                </a:solidFill>
              </a:rPr>
              <a:t>for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Aplications</a:t>
            </a:r>
            <a:r>
              <a:rPr lang="cs-CZ" sz="2400" dirty="0" smtClean="0">
                <a:solidFill>
                  <a:srgbClr val="000000"/>
                </a:solidFill>
              </a:rPr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800" dirty="0" smtClean="0"/>
              <a:t>manuální zadávání;</a:t>
            </a:r>
          </a:p>
          <a:p>
            <a:pPr lvl="1"/>
            <a:r>
              <a:rPr lang="cs-CZ" sz="1800" dirty="0" smtClean="0"/>
              <a:t>import </a:t>
            </a:r>
            <a:r>
              <a:rPr lang="cs-CZ" sz="1800" dirty="0" smtClean="0"/>
              <a:t>souborů – </a:t>
            </a:r>
            <a:r>
              <a:rPr lang="cs-CZ" sz="1800" dirty="0" smtClean="0"/>
              <a:t>podpora importu ze starších verzí Excelu, textových souborů, databází apod.;</a:t>
            </a:r>
          </a:p>
          <a:p>
            <a:pPr lvl="1"/>
            <a:r>
              <a:rPr lang="cs-CZ" sz="1800" dirty="0" smtClean="0"/>
              <a:t>kopírování přes schránku Windows – vkládání z nejrůznějších aplikací – MS Office, </a:t>
            </a:r>
            <a:r>
              <a:rPr lang="cs-CZ" sz="1800" dirty="0" err="1" smtClean="0"/>
              <a:t>Statistica</a:t>
            </a:r>
            <a:r>
              <a:rPr lang="cs-CZ" sz="1800" dirty="0" smtClean="0"/>
              <a:t>, přímo z HTML apod.;</a:t>
            </a:r>
          </a:p>
          <a:p>
            <a:pPr lvl="1"/>
            <a:r>
              <a:rPr lang="cs-CZ" sz="1800" dirty="0" smtClean="0"/>
              <a:t>využití textových souborů jako kompatibilního formátu pro přenos dat mezi různými aplikacemi</a:t>
            </a:r>
            <a:r>
              <a:rPr lang="cs-CZ" sz="1800" dirty="0" smtClean="0"/>
              <a:t>;</a:t>
            </a:r>
          </a:p>
          <a:p>
            <a:pPr lvl="1"/>
            <a:r>
              <a:rPr lang="cs-CZ" sz="1800" dirty="0"/>
              <a:t>i</a:t>
            </a:r>
            <a:r>
              <a:rPr lang="cs-CZ" sz="1800" dirty="0" smtClean="0"/>
              <a:t>mport z připojených databází (ODBC);</a:t>
            </a:r>
            <a:endParaRPr lang="cs-CZ" sz="1800" dirty="0" smtClean="0"/>
          </a:p>
          <a:p>
            <a:pPr lvl="1"/>
            <a:r>
              <a:rPr lang="cs-CZ" sz="1800" dirty="0" smtClean="0"/>
              <a:t>načítání dat z webové stránky.</a:t>
            </a: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800" dirty="0" smtClean="0"/>
              <a:t>ukládáním souborů ve formátech podporovaných jinými SW, časté jsou textové soubory, </a:t>
            </a:r>
            <a:r>
              <a:rPr lang="cs-CZ" sz="1800" dirty="0" err="1" smtClean="0"/>
              <a:t>dbf</a:t>
            </a:r>
            <a:r>
              <a:rPr lang="cs-CZ" sz="1800" dirty="0" smtClean="0"/>
              <a:t> soubory nebo starší verze Excelu;</a:t>
            </a:r>
          </a:p>
          <a:p>
            <a:pPr lvl="1"/>
            <a:r>
              <a:rPr lang="cs-CZ" sz="1800" dirty="0" smtClean="0"/>
              <a:t>přímé kopírování přes schránku Windows.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Nejčastější datové formáty používané v MS Excel</a:t>
            </a:r>
            <a:endParaRPr lang="cs-CZ" sz="2200" b="1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současný Office Open XML formát od verze MS Excel 2007;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starší binární varianta listů MS Excel (více verzí), stále používaná,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comma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nejjednodušší tabulkový formát, 2 varianty,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formát </a:t>
            </a:r>
            <a:r>
              <a:rPr lang="cs-CZ" dirty="0" err="1" smtClean="0"/>
              <a:t>dBase</a:t>
            </a:r>
            <a:r>
              <a:rPr lang="cs-CZ" dirty="0" smtClean="0"/>
              <a:t>, široce využívaný formát pro velké databáze;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Paradox </a:t>
            </a:r>
            <a:r>
              <a:rPr lang="cs-CZ" dirty="0" err="1" smtClean="0"/>
              <a:t>database</a:t>
            </a:r>
            <a:r>
              <a:rPr lang="cs-CZ" dirty="0" smtClean="0"/>
              <a:t>, starší databázový systém;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LinK</a:t>
            </a:r>
            <a:r>
              <a:rPr lang="cs-CZ" dirty="0" smtClean="0"/>
              <a:t> (SYLK) formát pro výměnu dat mezi aplikacemi Microsoft, neveřejný;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základní textový formát, často jediná možnost výměny dat s MS Excel.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objektů.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data z jiné aplikace;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1414</Words>
  <Application>Microsoft Office PowerPoint</Application>
  <PresentationFormat>Předvádění na obrazovce (4:3)</PresentationFormat>
  <Paragraphs>200</Paragraphs>
  <Slides>19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Wingdings 2</vt:lpstr>
      <vt:lpstr>Administrativní</vt:lpstr>
      <vt:lpstr>Visio</vt:lpstr>
      <vt:lpstr>3. Příprava dat, Excel</vt:lpstr>
      <vt:lpstr>Anotace</vt:lpstr>
      <vt:lpstr>Prezentace aplikace PowerPoint</vt:lpstr>
      <vt:lpstr>Zásady pro ukládání dat</vt:lpstr>
      <vt:lpstr>MS Excel</vt:lpstr>
      <vt:lpstr>Možnosti MS Excel</vt:lpstr>
      <vt:lpstr>Import a export dat</vt:lpstr>
      <vt:lpstr>Import a export dat</vt:lpstr>
      <vt:lpstr>Tipy a triky</vt:lpstr>
      <vt:lpstr>Ukotvení příček</vt:lpstr>
      <vt:lpstr>Databázová struktura dat v Excelu</vt:lpstr>
      <vt:lpstr>Automatický zadávací formulář</vt:lpstr>
      <vt:lpstr>Automatické seznamy</vt:lpstr>
      <vt:lpstr>Automatická kontrola dat</vt:lpstr>
      <vt:lpstr>Seznamy</vt:lpstr>
      <vt:lpstr>Řazení dat</vt:lpstr>
      <vt:lpstr>Automatický filtr</vt:lpstr>
      <vt:lpstr>Rozšířený filtr</vt:lpstr>
      <vt:lpstr>Automatické dokončování hodnot buněk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Jiří Kalina</cp:lastModifiedBy>
  <cp:revision>57</cp:revision>
  <dcterms:created xsi:type="dcterms:W3CDTF">2011-03-03T07:28:24Z</dcterms:created>
  <dcterms:modified xsi:type="dcterms:W3CDTF">2018-03-05T11:52:09Z</dcterms:modified>
</cp:coreProperties>
</file>