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27"/>
  </p:notesMasterIdLst>
  <p:handoutMasterIdLst>
    <p:handoutMasterId r:id="rId28"/>
  </p:handoutMasterIdLst>
  <p:sldIdLst>
    <p:sldId id="304" r:id="rId2"/>
    <p:sldId id="325" r:id="rId3"/>
    <p:sldId id="326"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7" r:id="rId23"/>
    <p:sldId id="328" r:id="rId24"/>
    <p:sldId id="323" r:id="rId25"/>
    <p:sldId id="324"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58">
          <p15:clr>
            <a:srgbClr val="A4A3A4"/>
          </p15:clr>
        </p15:guide>
        <p15:guide id="2" pos="256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BAE1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howGuides="1">
      <p:cViewPr varScale="1">
        <p:scale>
          <a:sx n="107" d="100"/>
          <a:sy n="107" d="100"/>
        </p:scale>
        <p:origin x="1770" y="108"/>
      </p:cViewPr>
      <p:guideLst>
        <p:guide orient="horz" pos="3158"/>
        <p:guide pos="2562"/>
      </p:guideLst>
    </p:cSldViewPr>
  </p:slideViewPr>
  <p:notesTextViewPr>
    <p:cViewPr>
      <p:scale>
        <a:sx n="100" d="100"/>
        <a:sy n="100" d="100"/>
      </p:scale>
      <p:origin x="0" y="0"/>
    </p:cViewPr>
  </p:notesTextViewPr>
  <p:notesViewPr>
    <p:cSldViewPr>
      <p:cViewPr varScale="1">
        <p:scale>
          <a:sx n="65" d="100"/>
          <a:sy n="65" d="100"/>
        </p:scale>
        <p:origin x="-332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A91EF7-FA68-4794-BBC8-E3DEADE36ECA}" type="datetimeFigureOut">
              <a:rPr lang="cs-CZ" smtClean="0"/>
              <a:pPr/>
              <a:t>23.05.2023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B6EAFE-857B-4238-9ADF-29BAF7AC94EF}" type="slidenum">
              <a:rPr lang="cs-CZ" smtClean="0"/>
              <a:pPr/>
              <a:t>‹#›</a:t>
            </a:fld>
            <a:endParaRPr lang="cs-CZ"/>
          </a:p>
        </p:txBody>
      </p:sp>
    </p:spTree>
    <p:extLst>
      <p:ext uri="{BB962C8B-B14F-4D97-AF65-F5344CB8AC3E}">
        <p14:creationId xmlns:p14="http://schemas.microsoft.com/office/powerpoint/2010/main" val="2880748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55ADBB-E233-4708-8AF0-6898721049EF}" type="datetimeFigureOut">
              <a:rPr lang="cs-CZ" smtClean="0"/>
              <a:pPr/>
              <a:t>23.05.2023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60E00A-DC81-4D4F-9BF7-C4CF18613DA5}" type="slidenum">
              <a:rPr lang="cs-CZ" smtClean="0"/>
              <a:pPr/>
              <a:t>‹#›</a:t>
            </a:fld>
            <a:endParaRPr lang="cs-CZ"/>
          </a:p>
        </p:txBody>
      </p:sp>
    </p:spTree>
    <p:extLst>
      <p:ext uri="{BB962C8B-B14F-4D97-AF65-F5344CB8AC3E}">
        <p14:creationId xmlns:p14="http://schemas.microsoft.com/office/powerpoint/2010/main" val="1808406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a:noFill/>
          <a:ln/>
        </p:spPr>
        <p:txBody>
          <a:bodyPr/>
          <a:lstStyle/>
          <a:p>
            <a:pPr eaLnBrk="1" hangingPunct="1"/>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a:noFill/>
          <a:ln/>
        </p:spPr>
        <p:txBody>
          <a:bodyPr/>
          <a:lstStyle/>
          <a:p>
            <a:pPr eaLnBrk="1" hangingPunct="1"/>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a:noFill/>
          <a:ln/>
        </p:spPr>
        <p:txBody>
          <a:bodyPr/>
          <a:lstStyle/>
          <a:p>
            <a:pPr eaLnBrk="1" hangingPunct="1"/>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dirty="0"/>
              <a:t>Klepnutím lze upravit styl předlohy podnadpisů.</a:t>
            </a:r>
          </a:p>
        </p:txBody>
      </p:sp>
      <p:sp>
        <p:nvSpPr>
          <p:cNvPr id="4" name="Zástupný symbol pro datum 3"/>
          <p:cNvSpPr>
            <a:spLocks noGrp="1"/>
          </p:cNvSpPr>
          <p:nvPr>
            <p:ph type="dt" sz="half" idx="10"/>
          </p:nvPr>
        </p:nvSpPr>
        <p:spPr/>
        <p:txBody>
          <a:bodyPr/>
          <a:lstStyle>
            <a:lvl1pPr>
              <a:defRPr/>
            </a:lvl1pPr>
          </a:lstStyle>
          <a:p>
            <a:pPr>
              <a:defRPr/>
            </a:pPr>
            <a:fld id="{115A505B-EEF2-4C44-A833-DEA8611A9C05}" type="datetime1">
              <a:rPr lang="cs-CZ"/>
              <a:pPr>
                <a:defRPr/>
              </a:pPr>
              <a:t>23.05.2023</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a:noFill/>
        </p:spPr>
        <p:txBody>
          <a:bodyPr/>
          <a:lstStyle>
            <a:lvl1pPr>
              <a:defRPr/>
            </a:lvl1pPr>
          </a:lstStyle>
          <a:p>
            <a:pPr>
              <a:defRPr/>
            </a:pPr>
            <a:fld id="{6B54CB28-37AA-4D70-ADE3-7034C1957A21}" type="slidenum">
              <a:rPr lang="cs-CZ">
                <a:solidFill>
                  <a:srgbClr val="FFFFFF">
                    <a:shade val="75000"/>
                  </a:srgbClr>
                </a:solidFill>
              </a:rPr>
              <a:pPr>
                <a:defRPr/>
              </a:pPr>
              <a:t>‹#›</a:t>
            </a:fld>
            <a:endParaRPr lang="cs-CZ" dirty="0">
              <a:solidFill>
                <a:srgbClr val="FFFFFF">
                  <a:shade val="75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2425" y="228600"/>
            <a:ext cx="2133600" cy="5894388"/>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301625" y="228600"/>
            <a:ext cx="6248400" cy="5894388"/>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AEC4EC-C01A-49B3-BD7F-40D39E8906AA}" type="datetime1">
              <a:rPr lang="cs-CZ"/>
              <a:pPr>
                <a:defRPr/>
              </a:pPr>
              <a:t>23.05.2023</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0F1B2D5-1C9D-4622-AF85-CEBAD704955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C0F82979-D645-4813-A47B-B8ADA69564AF}" type="datetime1">
              <a:rPr lang="cs-CZ"/>
              <a:pPr>
                <a:defRPr/>
              </a:pPr>
              <a:t>23.05.2023</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dirty="0"/>
              <a:t>Vytvořil Institut biostatistiky a analýz, Masarykova univerzita</a:t>
            </a:r>
          </a:p>
          <a:p>
            <a:pPr>
              <a:defRPr/>
            </a:pPr>
            <a:r>
              <a:rPr lang="cs-CZ" dirty="0"/>
              <a:t>M. Cvanová</a:t>
            </a:r>
          </a:p>
        </p:txBody>
      </p:sp>
      <p:sp>
        <p:nvSpPr>
          <p:cNvPr id="6" name="Zástupný symbol pro číslo snímku 5"/>
          <p:cNvSpPr>
            <a:spLocks noGrp="1"/>
          </p:cNvSpPr>
          <p:nvPr>
            <p:ph type="sldNum" sz="quarter" idx="12"/>
          </p:nvPr>
        </p:nvSpPr>
        <p:spPr/>
        <p:txBody>
          <a:bodyPr/>
          <a:lstStyle>
            <a:lvl1pPr>
              <a:defRPr/>
            </a:lvl1pPr>
          </a:lstStyle>
          <a:p>
            <a:pPr>
              <a:defRPr/>
            </a:pPr>
            <a:fld id="{800F4756-EA36-45BA-9E72-7CF21DE0F8F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8CAE3876-68F8-4326-BCE9-035770CF6FE2}" type="datetime1">
              <a:rPr lang="cs-CZ"/>
              <a:pPr>
                <a:defRPr/>
              </a:pPr>
              <a:t>23.05.2023</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5D876BB-2039-4925-989D-21E6B392BB1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3016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50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lvl1pPr>
              <a:defRPr/>
            </a:lvl1pPr>
          </a:lstStyle>
          <a:p>
            <a:pPr>
              <a:defRPr/>
            </a:pPr>
            <a:fld id="{52EF6F01-601A-481C-A758-EDF180C2844E}" type="datetime1">
              <a:rPr lang="cs-CZ"/>
              <a:pPr>
                <a:defRPr/>
              </a:pPr>
              <a:t>23.05.2023</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AEF16E5F-45CF-4B74-99D2-FB3D20D8BE56}"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lvl1pPr>
              <a:defRPr/>
            </a:lvl1pPr>
          </a:lstStyle>
          <a:p>
            <a:pPr>
              <a:defRPr/>
            </a:pPr>
            <a:fld id="{CD4688F5-5E4E-46D7-B266-46B6357016AC}" type="datetime1">
              <a:rPr lang="cs-CZ"/>
              <a:pPr>
                <a:defRPr/>
              </a:pPr>
              <a:t>23.05.2023</a:t>
            </a:fld>
            <a:endParaRPr lang="cs-CZ"/>
          </a:p>
        </p:txBody>
      </p:sp>
      <p:sp>
        <p:nvSpPr>
          <p:cNvPr id="8" name="Zástupný symbol pro zápatí 7"/>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9" name="Zástupný symbol pro číslo snímku 8"/>
          <p:cNvSpPr>
            <a:spLocks noGrp="1"/>
          </p:cNvSpPr>
          <p:nvPr>
            <p:ph type="sldNum" sz="quarter" idx="12"/>
          </p:nvPr>
        </p:nvSpPr>
        <p:spPr/>
        <p:txBody>
          <a:bodyPr/>
          <a:lstStyle>
            <a:lvl1pPr>
              <a:defRPr/>
            </a:lvl1pPr>
          </a:lstStyle>
          <a:p>
            <a:pPr>
              <a:defRPr/>
            </a:pPr>
            <a:fld id="{DDD31CAC-EB0C-4904-96D4-B4B0B5BBB53E}"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lvl1pPr>
              <a:defRPr/>
            </a:lvl1pPr>
          </a:lstStyle>
          <a:p>
            <a:pPr>
              <a:defRPr/>
            </a:pPr>
            <a:fld id="{76DD9F46-AA44-4641-84CC-7449012ECB98}" type="datetime1">
              <a:rPr lang="cs-CZ"/>
              <a:pPr>
                <a:defRPr/>
              </a:pPr>
              <a:t>23.05.2023</a:t>
            </a:fld>
            <a:endParaRPr lang="cs-CZ"/>
          </a:p>
        </p:txBody>
      </p:sp>
      <p:sp>
        <p:nvSpPr>
          <p:cNvPr id="4" name="Zástupný symbol pro zápatí 3"/>
          <p:cNvSpPr>
            <a:spLocks noGrp="1"/>
          </p:cNvSpPr>
          <p:nvPr>
            <p:ph type="ftr" sz="quarter" idx="11"/>
          </p:nvPr>
        </p:nvSpPr>
        <p:spPr/>
        <p:txBody>
          <a:bodyPr/>
          <a:lstStyle>
            <a:lvl1pPr>
              <a:defRPr>
                <a:latin typeface="Arial" pitchFamily="34" charset="0"/>
              </a:defRPr>
            </a:lvl1pPr>
          </a:lstStyle>
          <a:p>
            <a:pPr>
              <a:defRPr/>
            </a:pPr>
            <a:r>
              <a:rPr lang="cs-CZ" dirty="0"/>
              <a:t>Vytvořil Institut biostatistiky a analýz, Masarykova univerzita</a:t>
            </a:r>
          </a:p>
          <a:p>
            <a:pPr>
              <a:defRPr/>
            </a:pPr>
            <a:r>
              <a:rPr lang="cs-CZ" dirty="0"/>
              <a:t>M. Cvanová</a:t>
            </a:r>
          </a:p>
          <a:p>
            <a:pPr>
              <a:defRPr/>
            </a:pPr>
            <a:endParaRPr lang="cs-CZ" dirty="0"/>
          </a:p>
        </p:txBody>
      </p:sp>
      <p:sp>
        <p:nvSpPr>
          <p:cNvPr id="5" name="Zástupný symbol pro číslo snímku 4"/>
          <p:cNvSpPr>
            <a:spLocks noGrp="1"/>
          </p:cNvSpPr>
          <p:nvPr>
            <p:ph type="sldNum" sz="quarter" idx="12"/>
          </p:nvPr>
        </p:nvSpPr>
        <p:spPr/>
        <p:txBody>
          <a:bodyPr/>
          <a:lstStyle>
            <a:lvl1pPr>
              <a:defRPr/>
            </a:lvl1pPr>
          </a:lstStyle>
          <a:p>
            <a:pPr>
              <a:defRPr/>
            </a:pPr>
            <a:fld id="{081B5B89-89BE-4201-89A5-6309C02D6DA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9AAE05B9-9A1F-4F28-82A0-17BA94675E07}" type="datetime1">
              <a:rPr lang="cs-CZ"/>
              <a:pPr>
                <a:defRPr/>
              </a:pPr>
              <a:t>23.05.2023</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8D0763BF-394C-4444-BA73-757A959D78D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D59D4FDD-718C-467D-9D9D-7980392FE2DD}" type="datetime1">
              <a:rPr lang="cs-CZ"/>
              <a:pPr>
                <a:defRPr/>
              </a:pPr>
              <a:t>23.05.2023</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1C4ED308-BDA4-4104-82A0-01B4EF8F6DD2}"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8870661-1936-40AA-B564-6F074F74A6BF}" type="datetime1">
              <a:rPr lang="cs-CZ"/>
              <a:pPr>
                <a:defRPr/>
              </a:pPr>
              <a:t>23.05.2023</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996BD44-637C-4CD7-87EC-1A633E97A429}"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srgbClr val="000000"/>
              </a:solidFill>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srgbClr val="000000"/>
              </a:solidFill>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srgbClr val="000000"/>
              </a:solidFill>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7179"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a:t>Klepnutím lze upravit styl předlohy nadpisů.</a:t>
            </a:r>
            <a:endParaRPr lang="en-US"/>
          </a:p>
        </p:txBody>
      </p:sp>
      <p:sp>
        <p:nvSpPr>
          <p:cNvPr id="7180"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20" name="Zástupný symbol pro datum 2"/>
          <p:cNvSpPr>
            <a:spLocks noGrp="1"/>
          </p:cNvSpPr>
          <p:nvPr>
            <p:ph type="dt" sz="half" idx="2"/>
          </p:nvPr>
        </p:nvSpPr>
        <p:spPr>
          <a:xfrm>
            <a:off x="5791200" y="6405563"/>
            <a:ext cx="3044825" cy="365125"/>
          </a:xfrm>
          <a:prstGeom prst="rect">
            <a:avLst/>
          </a:prstGeom>
        </p:spPr>
        <p:txBody>
          <a:bodyPr vert="horz"/>
          <a:lstStyle>
            <a:lvl1pPr algn="r" fontAlgn="auto">
              <a:spcBef>
                <a:spcPts val="0"/>
              </a:spcBef>
              <a:spcAft>
                <a:spcPts val="0"/>
              </a:spcAft>
              <a:defRPr sz="1400" b="0" i="0">
                <a:solidFill>
                  <a:srgbClr val="FFFFFF"/>
                </a:solidFill>
                <a:latin typeface="+mn-lt"/>
                <a:cs typeface="+mn-cs"/>
              </a:defRPr>
            </a:lvl1pPr>
          </a:lstStyle>
          <a:p>
            <a:pPr>
              <a:defRPr/>
            </a:pPr>
            <a:fld id="{4EAB6FCA-F22B-40D1-965D-06682A144701}" type="datetime1">
              <a:rPr lang="cs-CZ"/>
              <a:pPr>
                <a:defRPr/>
              </a:pPr>
              <a:t>23.05.2023</a:t>
            </a:fld>
            <a:endParaRPr lang="cs-CZ"/>
          </a:p>
        </p:txBody>
      </p:sp>
      <p:sp>
        <p:nvSpPr>
          <p:cNvPr id="21" name="Zástupný symbol pro zápatí 3"/>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900" b="0" i="0">
                <a:solidFill>
                  <a:srgbClr val="607B7C"/>
                </a:solidFill>
                <a:latin typeface="Calibri" pitchFamily="34" charset="0"/>
                <a:cs typeface="Arial" pitchFamily="34" charset="0"/>
              </a:defRPr>
            </a:lvl1pPr>
          </a:lstStyle>
          <a:p>
            <a:pPr fontAlgn="base">
              <a:spcBef>
                <a:spcPct val="0"/>
              </a:spcBef>
              <a:spcAft>
                <a:spcPct val="0"/>
              </a:spcAft>
              <a:defRPr/>
            </a:pPr>
            <a:r>
              <a:rPr lang="cs-CZ"/>
              <a:t>Vytvořil Institut biostatistiky a analýz, Masarykova univerzita</a:t>
            </a:r>
          </a:p>
          <a:p>
            <a:pPr fontAlgn="base">
              <a:spcBef>
                <a:spcPct val="0"/>
              </a:spcBef>
              <a:spcAft>
                <a:spcPct val="0"/>
              </a:spcAft>
              <a:defRPr/>
            </a:pPr>
            <a:endParaRPr lang="cs-CZ"/>
          </a:p>
        </p:txBody>
      </p:sp>
      <p:sp>
        <p:nvSpPr>
          <p:cNvPr id="24" name="Zástupný symbol pro číslo snímku 4"/>
          <p:cNvSpPr>
            <a:spLocks noGrp="1"/>
          </p:cNvSpPr>
          <p:nvPr>
            <p:ph type="sldNum" sz="quarter" idx="4"/>
          </p:nvPr>
        </p:nvSpPr>
        <p:spPr>
          <a:xfrm>
            <a:off x="4343400" y="1036638"/>
            <a:ext cx="457200" cy="441325"/>
          </a:xfrm>
          <a:prstGeom prst="rect">
            <a:avLst/>
          </a:prstGeom>
        </p:spPr>
        <p:txBody>
          <a:bodyPr vert="horz" lIns="45720" rIns="45720" anchor="ctr">
            <a:normAutofit/>
          </a:bodyPr>
          <a:lstStyle>
            <a:lvl1pPr algn="ctr" fontAlgn="auto">
              <a:spcBef>
                <a:spcPts val="0"/>
              </a:spcBef>
              <a:spcAft>
                <a:spcPts val="0"/>
              </a:spcAft>
              <a:defRPr sz="1600" b="0" i="0">
                <a:solidFill>
                  <a:schemeClr val="accent3">
                    <a:shade val="75000"/>
                  </a:schemeClr>
                </a:solidFill>
                <a:latin typeface="+mn-lt"/>
                <a:cs typeface="+mn-cs"/>
              </a:defRPr>
            </a:lvl1pPr>
          </a:lstStyle>
          <a:p>
            <a:pPr>
              <a:defRPr/>
            </a:pPr>
            <a:fld id="{25E96BBF-22B3-4AC5-9994-9E8EE9B8C38B}" type="slidenum">
              <a:rPr lang="cs-CZ">
                <a:solidFill>
                  <a:srgbClr val="FFFFFF">
                    <a:shade val="75000"/>
                  </a:srgbClr>
                </a:solidFill>
              </a:rPr>
              <a:pPr>
                <a:defRPr/>
              </a:pPr>
              <a:t>‹#›</a:t>
            </a:fld>
            <a:endParaRPr lang="cs-CZ">
              <a:solidFill>
                <a:srgbClr val="FFFFFF">
                  <a:shade val="75000"/>
                </a:srgbClr>
              </a:solidFill>
            </a:endParaRPr>
          </a:p>
        </p:txBody>
      </p:sp>
      <p:pic>
        <p:nvPicPr>
          <p:cNvPr id="7184" name="Picture 16" descr="logo-IBA"/>
          <p:cNvPicPr>
            <a:picLocks noChangeAspect="1" noChangeArrowheads="1"/>
          </p:cNvPicPr>
          <p:nvPr userDrawn="1"/>
        </p:nvPicPr>
        <p:blipFill>
          <a:blip r:embed="rId12" cstate="print"/>
          <a:srcRect/>
          <a:stretch>
            <a:fillRect/>
          </a:stretch>
        </p:blipFill>
        <p:spPr bwMode="auto">
          <a:xfrm>
            <a:off x="4170363" y="6453188"/>
            <a:ext cx="360362" cy="341312"/>
          </a:xfrm>
          <a:prstGeom prst="rect">
            <a:avLst/>
          </a:prstGeom>
          <a:noFill/>
          <a:ln w="9525">
            <a:noFill/>
            <a:miter lim="800000"/>
            <a:headEnd/>
            <a:tailEnd/>
          </a:ln>
        </p:spPr>
      </p:pic>
      <p:pic>
        <p:nvPicPr>
          <p:cNvPr id="7185" name="Picture 17" descr="logomuni"/>
          <p:cNvPicPr>
            <a:picLocks noChangeAspect="1" noChangeArrowheads="1"/>
          </p:cNvPicPr>
          <p:nvPr userDrawn="1"/>
        </p:nvPicPr>
        <p:blipFill>
          <a:blip r:embed="rId13"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Lst>
  <p:hf sldNum="0" hdr="0" dt="0"/>
  <p:txStyles>
    <p:titleStyle>
      <a:lvl1pPr algn="ctr" rtl="0" eaLnBrk="0" fontAlgn="base" hangingPunct="0">
        <a:spcBef>
          <a:spcPct val="0"/>
        </a:spcBef>
        <a:spcAft>
          <a:spcPct val="0"/>
        </a:spcAft>
        <a:defRPr sz="3300" b="1">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cs typeface="Arial" charset="0"/>
        </a:defRPr>
      </a:lvl2pPr>
      <a:lvl3pPr algn="ctr" rtl="0" eaLnBrk="0" fontAlgn="base" hangingPunct="0">
        <a:spcBef>
          <a:spcPct val="0"/>
        </a:spcBef>
        <a:spcAft>
          <a:spcPct val="0"/>
        </a:spcAft>
        <a:defRPr sz="3300" b="1">
          <a:solidFill>
            <a:srgbClr val="7B9899"/>
          </a:solidFill>
          <a:latin typeface="Calibri" pitchFamily="34" charset="0"/>
          <a:cs typeface="Arial" charset="0"/>
        </a:defRPr>
      </a:lvl3pPr>
      <a:lvl4pPr algn="ctr" rtl="0" eaLnBrk="0" fontAlgn="base" hangingPunct="0">
        <a:spcBef>
          <a:spcPct val="0"/>
        </a:spcBef>
        <a:spcAft>
          <a:spcPct val="0"/>
        </a:spcAft>
        <a:defRPr sz="3300" b="1">
          <a:solidFill>
            <a:srgbClr val="7B9899"/>
          </a:solidFill>
          <a:latin typeface="Calibri" pitchFamily="34" charset="0"/>
          <a:cs typeface="Arial" charset="0"/>
        </a:defRPr>
      </a:lvl4pPr>
      <a:lvl5pPr algn="ctr" rtl="0" eaLnBrk="0" fontAlgn="base" hangingPunct="0">
        <a:spcBef>
          <a:spcPct val="0"/>
        </a:spcBef>
        <a:spcAft>
          <a:spcPct val="0"/>
        </a:spcAft>
        <a:defRPr sz="3300" b="1">
          <a:solidFill>
            <a:srgbClr val="7B9899"/>
          </a:solidFill>
          <a:latin typeface="Calibri" pitchFamily="34" charset="0"/>
          <a:cs typeface="Arial" charset="0"/>
        </a:defRPr>
      </a:lvl5pPr>
      <a:lvl6pPr marL="457200" algn="ctr" rtl="0" fontAlgn="base">
        <a:spcBef>
          <a:spcPct val="0"/>
        </a:spcBef>
        <a:spcAft>
          <a:spcPct val="0"/>
        </a:spcAft>
        <a:defRPr sz="3300" b="1">
          <a:solidFill>
            <a:srgbClr val="7B9899"/>
          </a:solidFill>
          <a:latin typeface="Calibri" pitchFamily="34" charset="0"/>
          <a:cs typeface="Arial" charset="0"/>
        </a:defRPr>
      </a:lvl6pPr>
      <a:lvl7pPr marL="914400" algn="ctr" rtl="0" fontAlgn="base">
        <a:spcBef>
          <a:spcPct val="0"/>
        </a:spcBef>
        <a:spcAft>
          <a:spcPct val="0"/>
        </a:spcAft>
        <a:defRPr sz="3300" b="1">
          <a:solidFill>
            <a:srgbClr val="7B9899"/>
          </a:solidFill>
          <a:latin typeface="Calibri" pitchFamily="34" charset="0"/>
          <a:cs typeface="Arial" charset="0"/>
        </a:defRPr>
      </a:lvl7pPr>
      <a:lvl8pPr marL="1371600" algn="ctr" rtl="0" fontAlgn="base">
        <a:spcBef>
          <a:spcPct val="0"/>
        </a:spcBef>
        <a:spcAft>
          <a:spcPct val="0"/>
        </a:spcAft>
        <a:defRPr sz="3300" b="1">
          <a:solidFill>
            <a:srgbClr val="7B9899"/>
          </a:solidFill>
          <a:latin typeface="Calibri" pitchFamily="34" charset="0"/>
          <a:cs typeface="Arial" charset="0"/>
        </a:defRPr>
      </a:lvl8pPr>
      <a:lvl9pPr marL="1828800" algn="ctr" rtl="0" fontAlgn="base">
        <a:spcBef>
          <a:spcPct val="0"/>
        </a:spcBef>
        <a:spcAft>
          <a:spcPct val="0"/>
        </a:spcAft>
        <a:defRPr sz="3300" b="1">
          <a:solidFill>
            <a:srgbClr val="7B9899"/>
          </a:solidFill>
          <a:latin typeface="Calibri" pitchFamily="34" charset="0"/>
          <a:cs typeface="Arial"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a:solidFill>
            <a:schemeClr val="tx1"/>
          </a:solidFill>
          <a:latin typeface="+mn-lt"/>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a:solidFill>
            <a:schemeClr val="tx2"/>
          </a:solidFill>
          <a:latin typeface="+mn-lt"/>
          <a:cs typeface="+mn-cs"/>
        </a:defRPr>
      </a:lvl4pPr>
      <a:lvl5pPr marL="1371600" indent="-228600" algn="l" rtl="0" eaLnBrk="0" fontAlgn="base" hangingPunct="0">
        <a:spcBef>
          <a:spcPct val="20000"/>
        </a:spcBef>
        <a:spcAft>
          <a:spcPct val="0"/>
        </a:spcAft>
        <a:buClr>
          <a:srgbClr val="8FB08C"/>
        </a:buClr>
        <a:buChar char="•"/>
        <a:defRPr>
          <a:solidFill>
            <a:schemeClr val="tx1"/>
          </a:solidFill>
          <a:latin typeface="+mn-lt"/>
          <a:cs typeface="+mn-cs"/>
        </a:defRPr>
      </a:lvl5pPr>
      <a:lvl6pPr marL="1828800" indent="-228600" algn="l" rtl="0" fontAlgn="base">
        <a:spcBef>
          <a:spcPct val="20000"/>
        </a:spcBef>
        <a:spcAft>
          <a:spcPct val="0"/>
        </a:spcAft>
        <a:buClr>
          <a:srgbClr val="8FB08C"/>
        </a:buClr>
        <a:buChar char="•"/>
        <a:defRPr>
          <a:solidFill>
            <a:schemeClr val="tx1"/>
          </a:solidFill>
          <a:latin typeface="+mn-lt"/>
          <a:cs typeface="+mn-cs"/>
        </a:defRPr>
      </a:lvl6pPr>
      <a:lvl7pPr marL="2286000" indent="-228600" algn="l" rtl="0" fontAlgn="base">
        <a:spcBef>
          <a:spcPct val="20000"/>
        </a:spcBef>
        <a:spcAft>
          <a:spcPct val="0"/>
        </a:spcAft>
        <a:buClr>
          <a:srgbClr val="8FB08C"/>
        </a:buClr>
        <a:buChar char="•"/>
        <a:defRPr>
          <a:solidFill>
            <a:schemeClr val="tx1"/>
          </a:solidFill>
          <a:latin typeface="+mn-lt"/>
          <a:cs typeface="+mn-cs"/>
        </a:defRPr>
      </a:lvl7pPr>
      <a:lvl8pPr marL="2743200" indent="-228600" algn="l" rtl="0" fontAlgn="base">
        <a:spcBef>
          <a:spcPct val="20000"/>
        </a:spcBef>
        <a:spcAft>
          <a:spcPct val="0"/>
        </a:spcAft>
        <a:buClr>
          <a:srgbClr val="8FB08C"/>
        </a:buClr>
        <a:buChar char="•"/>
        <a:defRPr>
          <a:solidFill>
            <a:schemeClr val="tx1"/>
          </a:solidFill>
          <a:latin typeface="+mn-lt"/>
          <a:cs typeface="+mn-cs"/>
        </a:defRPr>
      </a:lvl8pPr>
      <a:lvl9pPr marL="3200400" indent="-228600" algn="l" rtl="0" fontAlgn="base">
        <a:spcBef>
          <a:spcPct val="20000"/>
        </a:spcBef>
        <a:spcAft>
          <a:spcPct val="0"/>
        </a:spcAft>
        <a:buClr>
          <a:srgbClr val="8FB08C"/>
        </a:buClr>
        <a:buChar char="•"/>
        <a:defRPr>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6.x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image" Target="../media/image5.png"/><Relationship Id="rId1" Type="http://schemas.openxmlformats.org/officeDocument/2006/relationships/slideLayout" Target="../slideLayouts/slideLayout6.xml"/><Relationship Id="rId6" Type="http://schemas.openxmlformats.org/officeDocument/2006/relationships/image" Target="../media/image7.wmf"/><Relationship Id="rId5" Type="http://schemas.openxmlformats.org/officeDocument/2006/relationships/oleObject" Target="../embeddings/oleObject4.bin"/><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6.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oleObject" Target="../embeddings/oleObject6.bin"/><Relationship Id="rId1" Type="http://schemas.openxmlformats.org/officeDocument/2006/relationships/slideLayout" Target="../slideLayouts/slideLayout6.xml"/><Relationship Id="rId5" Type="http://schemas.openxmlformats.org/officeDocument/2006/relationships/image" Target="../media/image21.emf"/><Relationship Id="rId4" Type="http://schemas.openxmlformats.org/officeDocument/2006/relationships/oleObject" Target="../embeddings/oleObject7.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76483" name="Podnadpis 2"/>
          <p:cNvSpPr>
            <a:spLocks noGrp="1"/>
          </p:cNvSpPr>
          <p:nvPr>
            <p:ph type="subTitle" idx="4294967295"/>
          </p:nvPr>
        </p:nvSpPr>
        <p:spPr>
          <a:xfrm>
            <a:off x="251520" y="3356992"/>
            <a:ext cx="8572500" cy="2234458"/>
          </a:xfrm>
        </p:spPr>
        <p:txBody>
          <a:bodyPr>
            <a:spAutoFit/>
          </a:bodyPr>
          <a:lstStyle/>
          <a:p>
            <a:pPr marL="0" indent="0" algn="ctr">
              <a:buFont typeface="Wingdings 2" pitchFamily="18" charset="2"/>
              <a:buNone/>
            </a:pPr>
            <a:r>
              <a:rPr lang="cs-CZ" sz="2400" b="1" dirty="0">
                <a:solidFill>
                  <a:schemeClr val="tx2"/>
                </a:solidFill>
                <a:latin typeface="Arial" pitchFamily="34" charset="0"/>
              </a:rPr>
              <a:t>Parametrická analýza rozptylu</a:t>
            </a:r>
          </a:p>
          <a:p>
            <a:pPr marL="0" indent="0" algn="ctr">
              <a:buFont typeface="Wingdings 2" pitchFamily="18" charset="2"/>
              <a:buNone/>
            </a:pPr>
            <a:r>
              <a:rPr lang="cs-CZ" sz="2400" b="1" dirty="0">
                <a:solidFill>
                  <a:schemeClr val="tx2"/>
                </a:solidFill>
                <a:latin typeface="Arial" pitchFamily="34" charset="0"/>
              </a:rPr>
              <a:t>Post hoc testy</a:t>
            </a:r>
          </a:p>
          <a:p>
            <a:pPr marL="0" indent="0" algn="ctr">
              <a:buNone/>
            </a:pPr>
            <a:r>
              <a:rPr lang="cs-CZ" sz="2400" b="1" dirty="0" err="1">
                <a:solidFill>
                  <a:schemeClr val="tx2"/>
                </a:solidFill>
                <a:latin typeface="Arial" pitchFamily="34" charset="0"/>
              </a:rPr>
              <a:t>Kruskal</a:t>
            </a:r>
            <a:r>
              <a:rPr lang="cs-CZ" sz="2400" b="1" dirty="0">
                <a:solidFill>
                  <a:schemeClr val="tx2"/>
                </a:solidFill>
                <a:latin typeface="Arial" pitchFamily="34" charset="0"/>
              </a:rPr>
              <a:t>-</a:t>
            </a:r>
            <a:r>
              <a:rPr lang="cs-CZ" sz="2400" b="1" dirty="0" err="1">
                <a:solidFill>
                  <a:schemeClr val="tx2"/>
                </a:solidFill>
                <a:latin typeface="Arial" pitchFamily="34" charset="0"/>
              </a:rPr>
              <a:t>Wallisův</a:t>
            </a:r>
            <a:r>
              <a:rPr lang="cs-CZ" sz="2400" b="1" dirty="0">
                <a:solidFill>
                  <a:schemeClr val="tx2"/>
                </a:solidFill>
                <a:latin typeface="Arial" pitchFamily="34" charset="0"/>
              </a:rPr>
              <a:t> test</a:t>
            </a:r>
          </a:p>
          <a:p>
            <a:pPr marL="0" indent="0" algn="ctr">
              <a:buNone/>
            </a:pPr>
            <a:r>
              <a:rPr lang="cs-CZ" sz="2400" b="1" dirty="0" err="1">
                <a:solidFill>
                  <a:schemeClr val="tx2"/>
                </a:solidFill>
                <a:latin typeface="Arial" pitchFamily="34" charset="0"/>
              </a:rPr>
              <a:t>Friedmanův</a:t>
            </a:r>
            <a:r>
              <a:rPr lang="cs-CZ" sz="2400" b="1" dirty="0">
                <a:solidFill>
                  <a:schemeClr val="tx2"/>
                </a:solidFill>
                <a:latin typeface="Arial" pitchFamily="34" charset="0"/>
              </a:rPr>
              <a:t> test</a:t>
            </a:r>
          </a:p>
          <a:p>
            <a:pPr marL="0" indent="0" algn="ctr">
              <a:buFont typeface="Wingdings 2" pitchFamily="18" charset="2"/>
              <a:buNone/>
            </a:pPr>
            <a:endParaRPr lang="cs-CZ" sz="2400" b="1" dirty="0">
              <a:solidFill>
                <a:schemeClr val="tx2"/>
              </a:solidFill>
              <a:latin typeface="Arial" pitchFamily="34" charset="0"/>
            </a:endParaRPr>
          </a:p>
        </p:txBody>
      </p:sp>
      <p:sp>
        <p:nvSpPr>
          <p:cNvPr id="276484" name="Nadpis 1"/>
          <p:cNvSpPr>
            <a:spLocks noGrp="1"/>
          </p:cNvSpPr>
          <p:nvPr>
            <p:ph type="ctrTitle" idx="4294967295"/>
          </p:nvPr>
        </p:nvSpPr>
        <p:spPr>
          <a:xfrm>
            <a:off x="683568" y="332656"/>
            <a:ext cx="7772400" cy="646331"/>
          </a:xfrm>
          <a:noFill/>
        </p:spPr>
        <p:txBody>
          <a:bodyPr>
            <a:spAutoFit/>
          </a:bodyPr>
          <a:lstStyle/>
          <a:p>
            <a:r>
              <a:rPr lang="cs-CZ" sz="3600" dirty="0">
                <a:solidFill>
                  <a:schemeClr val="accent1"/>
                </a:solidFill>
                <a:latin typeface="Arial" pitchFamily="34" charset="0"/>
              </a:rPr>
              <a:t>11. Analýza rozptylu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1603" name="Rectangle 2"/>
          <p:cNvSpPr>
            <a:spLocks noGrp="1" noChangeArrowheads="1"/>
          </p:cNvSpPr>
          <p:nvPr>
            <p:ph type="title" idx="4294967295"/>
          </p:nvPr>
        </p:nvSpPr>
        <p:spPr>
          <a:xfrm>
            <a:off x="990600" y="0"/>
            <a:ext cx="7772400" cy="762000"/>
          </a:xfrm>
          <a:noFill/>
        </p:spPr>
        <p:txBody>
          <a:bodyPr anchor="ctr"/>
          <a:lstStyle/>
          <a:p>
            <a:r>
              <a:rPr lang="cs-CZ"/>
              <a:t>Analýza rozptylu - ANOVA</a:t>
            </a:r>
          </a:p>
        </p:txBody>
      </p:sp>
      <p:sp>
        <p:nvSpPr>
          <p:cNvPr id="281604" name="Text Box 3"/>
          <p:cNvSpPr txBox="1">
            <a:spLocks noChangeArrowheads="1"/>
          </p:cNvSpPr>
          <p:nvPr/>
        </p:nvSpPr>
        <p:spPr bwMode="auto">
          <a:xfrm>
            <a:off x="0" y="914400"/>
            <a:ext cx="9144000" cy="533400"/>
          </a:xfrm>
          <a:prstGeom prst="rect">
            <a:avLst/>
          </a:prstGeom>
          <a:solidFill>
            <a:srgbClr val="FFFFFF"/>
          </a:solidFill>
          <a:ln w="9525">
            <a:noFill/>
            <a:miter lim="800000"/>
            <a:headEnd/>
            <a:tailEnd/>
          </a:ln>
        </p:spPr>
        <p:txBody>
          <a:bodyPr anchor="ctr"/>
          <a:lstStyle/>
          <a:p>
            <a:pPr algn="ct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1605" name="text 78"/>
          <p:cNvSpPr txBox="1">
            <a:spLocks noChangeArrowheads="1"/>
          </p:cNvSpPr>
          <p:nvPr/>
        </p:nvSpPr>
        <p:spPr bwMode="auto">
          <a:xfrm>
            <a:off x="179388" y="1030288"/>
            <a:ext cx="8785225"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Předpoklady analýzy rozptylu jsou nezbytné pro dosažení síly testu</a:t>
            </a:r>
          </a:p>
        </p:txBody>
      </p:sp>
      <p:sp>
        <p:nvSpPr>
          <p:cNvPr id="281606" name="Text Box 5"/>
          <p:cNvSpPr txBox="1">
            <a:spLocks noChangeArrowheads="1"/>
          </p:cNvSpPr>
          <p:nvPr/>
        </p:nvSpPr>
        <p:spPr bwMode="auto">
          <a:xfrm>
            <a:off x="304800" y="1600200"/>
            <a:ext cx="4114800"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Symetrické rozložení hodnot</a:t>
            </a:r>
            <a:r>
              <a:rPr lang="cs-CZ" sz="1200" b="1"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 normalita odchylek</a:t>
            </a:r>
            <a:r>
              <a:rPr lang="cs-CZ" sz="12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p:txBody>
      </p:sp>
      <p:sp>
        <p:nvSpPr>
          <p:cNvPr id="281607" name="Text Box 6"/>
          <p:cNvSpPr txBox="1">
            <a:spLocks noChangeArrowheads="1"/>
          </p:cNvSpPr>
          <p:nvPr/>
        </p:nvSpPr>
        <p:spPr bwMode="auto">
          <a:xfrm>
            <a:off x="4724400" y="1600200"/>
            <a:ext cx="4105275"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Homogenita rozptylu</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p:txBody>
      </p:sp>
      <p:sp>
        <p:nvSpPr>
          <p:cNvPr id="281608" name="Text Box 7"/>
          <p:cNvSpPr txBox="1">
            <a:spLocks noChangeArrowheads="1"/>
          </p:cNvSpPr>
          <p:nvPr/>
        </p:nvSpPr>
        <p:spPr bwMode="auto">
          <a:xfrm>
            <a:off x="304800" y="4057650"/>
            <a:ext cx="4114800" cy="22479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Statistická nezávislost reziduí</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 </a:t>
            </a:r>
          </a:p>
        </p:txBody>
      </p:sp>
      <p:sp>
        <p:nvSpPr>
          <p:cNvPr id="281609" name="Text Box 8"/>
          <p:cNvSpPr txBox="1">
            <a:spLocks noChangeArrowheads="1"/>
          </p:cNvSpPr>
          <p:nvPr/>
        </p:nvSpPr>
        <p:spPr bwMode="auto">
          <a:xfrm>
            <a:off x="4724400" y="4062413"/>
            <a:ext cx="4105275" cy="2243137"/>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Aditivita</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2627" name="Rectangle 2"/>
          <p:cNvSpPr>
            <a:spLocks noGrp="1" noChangeArrowheads="1"/>
          </p:cNvSpPr>
          <p:nvPr>
            <p:ph type="title" idx="4294967295"/>
          </p:nvPr>
        </p:nvSpPr>
        <p:spPr>
          <a:xfrm>
            <a:off x="990600" y="74613"/>
            <a:ext cx="7772400" cy="762000"/>
          </a:xfrm>
          <a:noFill/>
        </p:spPr>
        <p:txBody>
          <a:bodyPr anchor="ctr"/>
          <a:lstStyle/>
          <a:p>
            <a:r>
              <a:rPr lang="cs-CZ"/>
              <a:t>Analýza rozptylu - ANOVA</a:t>
            </a:r>
          </a:p>
        </p:txBody>
      </p:sp>
      <p:sp>
        <p:nvSpPr>
          <p:cNvPr id="282628" name="Text Box 3"/>
          <p:cNvSpPr txBox="1">
            <a:spLocks noChangeArrowheads="1"/>
          </p:cNvSpPr>
          <p:nvPr/>
        </p:nvSpPr>
        <p:spPr bwMode="auto">
          <a:xfrm>
            <a:off x="0" y="914400"/>
            <a:ext cx="91440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2629" name="text 78"/>
          <p:cNvSpPr txBox="1">
            <a:spLocks noChangeArrowheads="1"/>
          </p:cNvSpPr>
          <p:nvPr/>
        </p:nvSpPr>
        <p:spPr bwMode="auto">
          <a:xfrm>
            <a:off x="179388" y="1027113"/>
            <a:ext cx="8783637"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Omezení aplikace ANOVA lze řešit</a:t>
            </a:r>
          </a:p>
        </p:txBody>
      </p:sp>
      <p:sp>
        <p:nvSpPr>
          <p:cNvPr id="282630" name="Text Box 5"/>
          <p:cNvSpPr txBox="1">
            <a:spLocks noChangeArrowheads="1"/>
          </p:cNvSpPr>
          <p:nvPr/>
        </p:nvSpPr>
        <p:spPr bwMode="auto">
          <a:xfrm>
            <a:off x="466725" y="1541463"/>
            <a:ext cx="4029075" cy="10953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Chybějící data.</a:t>
            </a:r>
            <a:r>
              <a:rPr lang="cs-CZ" sz="1400">
                <a:solidFill>
                  <a:prstClr val="black"/>
                </a:solidFill>
                <a:latin typeface="Arial" pitchFamily="34" charset="0"/>
                <a:cs typeface="Arial" pitchFamily="34" charset="0"/>
              </a:rPr>
              <a:t> Vážným problémem jsou chybějící údaje o celé skupině kombinací testovaných látek, například u faktoriálních pokusů, kdy je znemožněno hodnocení experimentu jako celku.</a:t>
            </a:r>
          </a:p>
        </p:txBody>
      </p:sp>
      <p:sp>
        <p:nvSpPr>
          <p:cNvPr id="282631" name="Text Box 6"/>
          <p:cNvSpPr txBox="1">
            <a:spLocks noChangeArrowheads="1"/>
          </p:cNvSpPr>
          <p:nvPr/>
        </p:nvSpPr>
        <p:spPr bwMode="auto">
          <a:xfrm>
            <a:off x="466725" y="2690813"/>
            <a:ext cx="4029075" cy="17430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dirty="0">
                <a:solidFill>
                  <a:prstClr val="black"/>
                </a:solidFill>
                <a:latin typeface="Arial" pitchFamily="34" charset="0"/>
                <a:cs typeface="Arial" pitchFamily="34" charset="0"/>
              </a:rPr>
              <a:t> </a:t>
            </a:r>
            <a:r>
              <a:rPr lang="cs-CZ" sz="1400" b="1" u="sng" dirty="0">
                <a:solidFill>
                  <a:prstClr val="black"/>
                </a:solidFill>
                <a:latin typeface="Arial" pitchFamily="34" charset="0"/>
                <a:cs typeface="Arial" pitchFamily="34" charset="0"/>
              </a:rPr>
              <a:t>Různé počty opakování</a:t>
            </a:r>
            <a:r>
              <a:rPr lang="cs-CZ" sz="1400" dirty="0">
                <a:solidFill>
                  <a:prstClr val="black"/>
                </a:solidFill>
                <a:latin typeface="Arial" pitchFamily="34" charset="0"/>
                <a:cs typeface="Arial" pitchFamily="34" charset="0"/>
              </a:rPr>
              <a:t> Jde o typický jev pro experimentální datové soubory. Při různých počtech opakování v experimentálních variantách jsou testy ANOVA citlivější na </a:t>
            </a:r>
            <a:r>
              <a:rPr lang="cs-CZ" sz="1400" dirty="0" err="1">
                <a:solidFill>
                  <a:prstClr val="black"/>
                </a:solidFill>
                <a:latin typeface="Arial" pitchFamily="34" charset="0"/>
                <a:cs typeface="Arial" pitchFamily="34" charset="0"/>
              </a:rPr>
              <a:t>nenormalitu</a:t>
            </a:r>
            <a:r>
              <a:rPr lang="cs-CZ" sz="1400" dirty="0">
                <a:solidFill>
                  <a:prstClr val="black"/>
                </a:solidFill>
                <a:latin typeface="Arial" pitchFamily="34" charset="0"/>
                <a:cs typeface="Arial" pitchFamily="34" charset="0"/>
              </a:rPr>
              <a:t> dat. Pokud jsou počty opakování zcela odlišné (až řádové rozdíly), je nutno použít neparametrické techniky nebo analýzu rozptylu nevyvážených pokusů.</a:t>
            </a:r>
          </a:p>
        </p:txBody>
      </p:sp>
      <p:sp>
        <p:nvSpPr>
          <p:cNvPr id="282632" name="Text Box 7"/>
          <p:cNvSpPr txBox="1">
            <a:spLocks noChangeArrowheads="1"/>
          </p:cNvSpPr>
          <p:nvPr/>
        </p:nvSpPr>
        <p:spPr bwMode="auto">
          <a:xfrm>
            <a:off x="4810125" y="1555750"/>
            <a:ext cx="3895725" cy="10668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Nehomogenita rozptylu.</a:t>
            </a:r>
            <a:r>
              <a:rPr lang="cs-CZ" sz="1400">
                <a:solidFill>
                  <a:prstClr val="black"/>
                </a:solidFill>
                <a:latin typeface="Arial" pitchFamily="34" charset="0"/>
                <a:cs typeface="Arial" pitchFamily="34" charset="0"/>
              </a:rPr>
              <a:t> Velmi častý nedostatek experimentálních dat, často související s nenormalitou rozložení nebo s odlehlými hodnotami.</a:t>
            </a:r>
          </a:p>
        </p:txBody>
      </p:sp>
      <p:sp>
        <p:nvSpPr>
          <p:cNvPr id="282633" name="Text Box 8"/>
          <p:cNvSpPr txBox="1">
            <a:spLocks noChangeArrowheads="1"/>
          </p:cNvSpPr>
          <p:nvPr/>
        </p:nvSpPr>
        <p:spPr bwMode="auto">
          <a:xfrm>
            <a:off x="466725" y="4510088"/>
            <a:ext cx="4029075" cy="633412"/>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Odlehlé hodnoty.</a:t>
            </a:r>
            <a:r>
              <a:rPr lang="cs-CZ" sz="1400">
                <a:solidFill>
                  <a:prstClr val="black"/>
                </a:solidFill>
                <a:latin typeface="Arial" pitchFamily="34" charset="0"/>
                <a:cs typeface="Arial" pitchFamily="34" charset="0"/>
              </a:rPr>
              <a:t> Ojedinělé odlehlé hodnoty musí být před parametrickou analýzou rozptylu vyloučeny.</a:t>
            </a:r>
          </a:p>
        </p:txBody>
      </p:sp>
      <p:sp>
        <p:nvSpPr>
          <p:cNvPr id="282634" name="Text Box 9"/>
          <p:cNvSpPr txBox="1">
            <a:spLocks noChangeArrowheads="1"/>
          </p:cNvSpPr>
          <p:nvPr/>
        </p:nvSpPr>
        <p:spPr bwMode="auto">
          <a:xfrm>
            <a:off x="466725" y="5210175"/>
            <a:ext cx="4029075" cy="1143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Nedostatek nezávislosti mezi rezidui modelu.</a:t>
            </a:r>
            <a:r>
              <a:rPr lang="cs-CZ" sz="1400">
                <a:solidFill>
                  <a:prstClr val="black"/>
                </a:solidFill>
                <a:latin typeface="Arial" pitchFamily="34" charset="0"/>
                <a:cs typeface="Arial" pitchFamily="34" charset="0"/>
              </a:rPr>
              <a:t> Jde o závažný nedostatek, zkreslující výsledek F-testu. Velmi často je tato skutečnost důsledkem špatného provedení nebo naplánování experimentu.</a:t>
            </a:r>
          </a:p>
        </p:txBody>
      </p:sp>
      <p:sp>
        <p:nvSpPr>
          <p:cNvPr id="282635" name="Text Box 10"/>
          <p:cNvSpPr txBox="1">
            <a:spLocks noChangeArrowheads="1"/>
          </p:cNvSpPr>
          <p:nvPr/>
        </p:nvSpPr>
        <p:spPr bwMode="auto">
          <a:xfrm>
            <a:off x="4810125" y="2667000"/>
            <a:ext cx="3895725" cy="762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Nenormalita dat.</a:t>
            </a:r>
            <a:r>
              <a:rPr lang="cs-CZ" sz="1400">
                <a:solidFill>
                  <a:prstClr val="black"/>
                </a:solidFill>
                <a:latin typeface="Arial" pitchFamily="34" charset="0"/>
                <a:cs typeface="Arial" pitchFamily="34" charset="0"/>
              </a:rPr>
              <a:t> I v tomto případě lz situaci upravit vyloučením odlehlých hodnot nebo normalizující transformací.</a:t>
            </a:r>
          </a:p>
        </p:txBody>
      </p:sp>
      <p:sp>
        <p:nvSpPr>
          <p:cNvPr id="282636" name="Text Box 11"/>
          <p:cNvSpPr txBox="1">
            <a:spLocks noChangeArrowheads="1"/>
          </p:cNvSpPr>
          <p:nvPr/>
        </p:nvSpPr>
        <p:spPr bwMode="auto">
          <a:xfrm>
            <a:off x="4810125" y="3514725"/>
            <a:ext cx="3895725" cy="17526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Neaditivita kombinovaného vlivu více pokusných</a:t>
            </a:r>
            <a:r>
              <a:rPr lang="cs-CZ" sz="1400"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zásahů.</a:t>
            </a:r>
            <a:r>
              <a:rPr lang="cs-CZ" sz="1400">
                <a:solidFill>
                  <a:prstClr val="black"/>
                </a:solidFill>
                <a:latin typeface="Arial" pitchFamily="34" charset="0"/>
                <a:cs typeface="Arial" pitchFamily="34" charset="0"/>
              </a:rPr>
              <a:t> Tuto situaci lze testovat jednak speciálními testy aditivity nebo přímo F testem kontrolujícím významnost vlivu interakce pokusných zásahů. Při významné interakci je nutné prozkoumat především její charakter ve vhodném experimentálním uspořádání.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7285" name="Rectangle 2"/>
          <p:cNvSpPr>
            <a:spLocks noGrp="1" noChangeArrowheads="1"/>
          </p:cNvSpPr>
          <p:nvPr>
            <p:ph type="title" idx="4294967295"/>
          </p:nvPr>
        </p:nvSpPr>
        <p:spPr>
          <a:xfrm>
            <a:off x="990600" y="115888"/>
            <a:ext cx="7772400" cy="762000"/>
          </a:xfrm>
          <a:noFill/>
        </p:spPr>
        <p:txBody>
          <a:bodyPr anchor="ctr"/>
          <a:lstStyle/>
          <a:p>
            <a:r>
              <a:rPr lang="cs-CZ"/>
              <a:t>Modely analýzy rozptylu</a:t>
            </a:r>
          </a:p>
        </p:txBody>
      </p:sp>
      <p:sp>
        <p:nvSpPr>
          <p:cNvPr id="97286" name="Text Box 3"/>
          <p:cNvSpPr txBox="1">
            <a:spLocks noChangeArrowheads="1"/>
          </p:cNvSpPr>
          <p:nvPr/>
        </p:nvSpPr>
        <p:spPr bwMode="auto">
          <a:xfrm>
            <a:off x="533400" y="838200"/>
            <a:ext cx="36195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97287" name="text 78"/>
          <p:cNvSpPr txBox="1">
            <a:spLocks noChangeArrowheads="1"/>
          </p:cNvSpPr>
          <p:nvPr/>
        </p:nvSpPr>
        <p:spPr bwMode="auto">
          <a:xfrm>
            <a:off x="533400" y="903288"/>
            <a:ext cx="36576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 Pevný model</a:t>
            </a:r>
          </a:p>
        </p:txBody>
      </p:sp>
      <p:sp>
        <p:nvSpPr>
          <p:cNvPr id="97288" name="Text Box 5"/>
          <p:cNvSpPr txBox="1">
            <a:spLocks noChangeArrowheads="1"/>
          </p:cNvSpPr>
          <p:nvPr/>
        </p:nvSpPr>
        <p:spPr bwMode="auto">
          <a:xfrm>
            <a:off x="4876800" y="903288"/>
            <a:ext cx="3619500" cy="438150"/>
          </a:xfrm>
          <a:prstGeom prst="rect">
            <a:avLst/>
          </a:prstGeom>
          <a:noFill/>
          <a:ln w="9525">
            <a:noFill/>
            <a:miter lim="800000"/>
            <a:headEnd/>
            <a:tailEnd/>
          </a:ln>
        </p:spPr>
        <p:txBody>
          <a:bodyPr/>
          <a:lstStyle/>
          <a:p>
            <a:pPr eaLnBrk="0" fontAlgn="base" hangingPunct="0">
              <a:spcBef>
                <a:spcPct val="0"/>
              </a:spcBef>
              <a:spcAft>
                <a:spcPct val="0"/>
              </a:spcAft>
            </a:pPr>
            <a:endParaRPr lang="en-GB" sz="2400">
              <a:solidFill>
                <a:prstClr val="white"/>
              </a:solidFill>
              <a:latin typeface="Arial" pitchFamily="34" charset="0"/>
              <a:cs typeface="Arial" pitchFamily="34" charset="0"/>
            </a:endParaRPr>
          </a:p>
        </p:txBody>
      </p:sp>
      <p:sp>
        <p:nvSpPr>
          <p:cNvPr id="97289" name="text 78"/>
          <p:cNvSpPr txBox="1">
            <a:spLocks noChangeArrowheads="1"/>
          </p:cNvSpPr>
          <p:nvPr/>
        </p:nvSpPr>
        <p:spPr bwMode="auto">
          <a:xfrm>
            <a:off x="4951413" y="896938"/>
            <a:ext cx="35814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II. Náhodný model</a:t>
            </a:r>
          </a:p>
        </p:txBody>
      </p:sp>
      <p:sp>
        <p:nvSpPr>
          <p:cNvPr id="97290" name="text 78"/>
          <p:cNvSpPr txBox="1">
            <a:spLocks noChangeArrowheads="1"/>
          </p:cNvSpPr>
          <p:nvPr/>
        </p:nvSpPr>
        <p:spPr bwMode="auto">
          <a:xfrm>
            <a:off x="1285875" y="1295400"/>
            <a:ext cx="533400"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0</a:t>
            </a:r>
          </a:p>
        </p:txBody>
      </p:sp>
      <p:sp>
        <p:nvSpPr>
          <p:cNvPr id="97291" name="Text Box 8"/>
          <p:cNvSpPr txBox="1">
            <a:spLocks noChangeArrowheads="1"/>
          </p:cNvSpPr>
          <p:nvPr/>
        </p:nvSpPr>
        <p:spPr bwMode="auto">
          <a:xfrm>
            <a:off x="1400175" y="1571625"/>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2" name="Group 9"/>
          <p:cNvGrpSpPr>
            <a:grpSpLocks/>
          </p:cNvGrpSpPr>
          <p:nvPr/>
        </p:nvGrpSpPr>
        <p:grpSpPr bwMode="auto">
          <a:xfrm>
            <a:off x="1181100" y="1724025"/>
            <a:ext cx="123825" cy="1981200"/>
            <a:chOff x="31" y="169"/>
            <a:chExt cx="13" cy="255"/>
          </a:xfrm>
        </p:grpSpPr>
        <p:sp>
          <p:nvSpPr>
            <p:cNvPr id="97379" name="Line 1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0" name="Line 1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1" name="Line 1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293" name="Text Box 13"/>
          <p:cNvSpPr txBox="1">
            <a:spLocks noChangeArrowheads="1"/>
          </p:cNvSpPr>
          <p:nvPr/>
        </p:nvSpPr>
        <p:spPr bwMode="auto">
          <a:xfrm>
            <a:off x="1752600" y="1562100"/>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4" name="text 78"/>
          <p:cNvSpPr txBox="1">
            <a:spLocks noChangeArrowheads="1"/>
          </p:cNvSpPr>
          <p:nvPr/>
        </p:nvSpPr>
        <p:spPr bwMode="auto">
          <a:xfrm>
            <a:off x="19812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2</a:t>
            </a:r>
          </a:p>
        </p:txBody>
      </p:sp>
      <p:sp>
        <p:nvSpPr>
          <p:cNvPr id="97295" name="Text Box 15"/>
          <p:cNvSpPr txBox="1">
            <a:spLocks noChangeArrowheads="1"/>
          </p:cNvSpPr>
          <p:nvPr/>
        </p:nvSpPr>
        <p:spPr bwMode="auto">
          <a:xfrm>
            <a:off x="2095500" y="1571625"/>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6" name="text 78"/>
          <p:cNvSpPr txBox="1">
            <a:spLocks noChangeArrowheads="1"/>
          </p:cNvSpPr>
          <p:nvPr/>
        </p:nvSpPr>
        <p:spPr bwMode="auto">
          <a:xfrm>
            <a:off x="2343150"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3</a:t>
            </a:r>
          </a:p>
        </p:txBody>
      </p:sp>
      <p:sp>
        <p:nvSpPr>
          <p:cNvPr id="97297" name="Text Box 17"/>
          <p:cNvSpPr txBox="1">
            <a:spLocks noChangeArrowheads="1"/>
          </p:cNvSpPr>
          <p:nvPr/>
        </p:nvSpPr>
        <p:spPr bwMode="auto">
          <a:xfrm>
            <a:off x="2447925" y="156210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8" name="text 78"/>
          <p:cNvSpPr txBox="1">
            <a:spLocks noChangeArrowheads="1"/>
          </p:cNvSpPr>
          <p:nvPr/>
        </p:nvSpPr>
        <p:spPr bwMode="auto">
          <a:xfrm>
            <a:off x="2695575"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4</a:t>
            </a:r>
          </a:p>
        </p:txBody>
      </p:sp>
      <p:sp>
        <p:nvSpPr>
          <p:cNvPr id="97299" name="Text Box 19"/>
          <p:cNvSpPr txBox="1">
            <a:spLocks noChangeArrowheads="1"/>
          </p:cNvSpPr>
          <p:nvPr/>
        </p:nvSpPr>
        <p:spPr bwMode="auto">
          <a:xfrm>
            <a:off x="2809875" y="158115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3" name="Group 20"/>
          <p:cNvGrpSpPr>
            <a:grpSpLocks/>
          </p:cNvGrpSpPr>
          <p:nvPr/>
        </p:nvGrpSpPr>
        <p:grpSpPr bwMode="auto">
          <a:xfrm flipH="1">
            <a:off x="3086100" y="1724025"/>
            <a:ext cx="114300" cy="2028825"/>
            <a:chOff x="31" y="169"/>
            <a:chExt cx="13" cy="255"/>
          </a:xfrm>
        </p:grpSpPr>
        <p:sp>
          <p:nvSpPr>
            <p:cNvPr id="97376" name="Line 21"/>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7" name="Line 22"/>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8" name="Line 23"/>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1" name="text 78"/>
          <p:cNvSpPr txBox="1">
            <a:spLocks noChangeArrowheads="1"/>
          </p:cNvSpPr>
          <p:nvPr/>
        </p:nvSpPr>
        <p:spPr bwMode="auto">
          <a:xfrm>
            <a:off x="57531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a:t>
            </a:r>
          </a:p>
        </p:txBody>
      </p:sp>
      <p:sp>
        <p:nvSpPr>
          <p:cNvPr id="97302" name="text 78"/>
          <p:cNvSpPr txBox="1">
            <a:spLocks noChangeArrowheads="1"/>
          </p:cNvSpPr>
          <p:nvPr/>
        </p:nvSpPr>
        <p:spPr bwMode="auto">
          <a:xfrm>
            <a:off x="60960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B</a:t>
            </a:r>
          </a:p>
        </p:txBody>
      </p:sp>
      <p:sp>
        <p:nvSpPr>
          <p:cNvPr id="97303" name="text 78"/>
          <p:cNvSpPr txBox="1">
            <a:spLocks noChangeArrowheads="1"/>
          </p:cNvSpPr>
          <p:nvPr/>
        </p:nvSpPr>
        <p:spPr bwMode="auto">
          <a:xfrm>
            <a:off x="6448425"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C</a:t>
            </a:r>
          </a:p>
        </p:txBody>
      </p:sp>
      <p:sp>
        <p:nvSpPr>
          <p:cNvPr id="97304" name="text 78"/>
          <p:cNvSpPr txBox="1">
            <a:spLocks noChangeArrowheads="1"/>
          </p:cNvSpPr>
          <p:nvPr/>
        </p:nvSpPr>
        <p:spPr bwMode="auto">
          <a:xfrm>
            <a:off x="6810375"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D</a:t>
            </a:r>
          </a:p>
        </p:txBody>
      </p:sp>
      <p:sp>
        <p:nvSpPr>
          <p:cNvPr id="97305" name="text 78"/>
          <p:cNvSpPr txBox="1">
            <a:spLocks noChangeArrowheads="1"/>
          </p:cNvSpPr>
          <p:nvPr/>
        </p:nvSpPr>
        <p:spPr bwMode="auto">
          <a:xfrm>
            <a:off x="7162800"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E</a:t>
            </a:r>
          </a:p>
        </p:txBody>
      </p:sp>
      <p:graphicFrame>
        <p:nvGraphicFramePr>
          <p:cNvPr id="97282" name="Object 29"/>
          <p:cNvGraphicFramePr>
            <a:graphicFrameLocks noChangeAspect="1"/>
          </p:cNvGraphicFramePr>
          <p:nvPr/>
        </p:nvGraphicFramePr>
        <p:xfrm>
          <a:off x="1257300" y="3857625"/>
          <a:ext cx="1924050" cy="485775"/>
        </p:xfrm>
        <a:graphic>
          <a:graphicData uri="http://schemas.openxmlformats.org/presentationml/2006/ole">
            <mc:AlternateContent xmlns:mc="http://schemas.openxmlformats.org/markup-compatibility/2006">
              <mc:Choice xmlns:v="urn:schemas-microsoft-com:vml" Requires="v">
                <p:oleObj name="Rovnice" r:id="rId2" imgW="1363680" imgH="352440" progId="Equation.3">
                  <p:embed/>
                </p:oleObj>
              </mc:Choice>
              <mc:Fallback>
                <p:oleObj name="Rovnice" r:id="rId2" imgW="1363680" imgH="352440" progId="Equation.3">
                  <p:embed/>
                  <p:pic>
                    <p:nvPicPr>
                      <p:cNvPr id="97282" name="Object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7300" y="3857625"/>
                        <a:ext cx="1924050"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7306" name="Text Box 30"/>
          <p:cNvSpPr txBox="1">
            <a:spLocks noChangeArrowheads="1"/>
          </p:cNvSpPr>
          <p:nvPr/>
        </p:nvSpPr>
        <p:spPr bwMode="auto">
          <a:xfrm>
            <a:off x="5829300" y="1614488"/>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4" name="Group 31"/>
          <p:cNvGrpSpPr>
            <a:grpSpLocks/>
          </p:cNvGrpSpPr>
          <p:nvPr/>
        </p:nvGrpSpPr>
        <p:grpSpPr bwMode="auto">
          <a:xfrm>
            <a:off x="5619750" y="1728788"/>
            <a:ext cx="123825" cy="1981200"/>
            <a:chOff x="31" y="169"/>
            <a:chExt cx="13" cy="255"/>
          </a:xfrm>
        </p:grpSpPr>
        <p:sp>
          <p:nvSpPr>
            <p:cNvPr id="97373" name="Line 32"/>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4" name="Line 33"/>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5" name="Line 34"/>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8" name="Text Box 35"/>
          <p:cNvSpPr txBox="1">
            <a:spLocks noChangeArrowheads="1"/>
          </p:cNvSpPr>
          <p:nvPr/>
        </p:nvSpPr>
        <p:spPr bwMode="auto">
          <a:xfrm>
            <a:off x="6181725" y="1604963"/>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09" name="Text Box 36"/>
          <p:cNvSpPr txBox="1">
            <a:spLocks noChangeArrowheads="1"/>
          </p:cNvSpPr>
          <p:nvPr/>
        </p:nvSpPr>
        <p:spPr bwMode="auto">
          <a:xfrm>
            <a:off x="6524625" y="1614488"/>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0" name="Text Box 37"/>
          <p:cNvSpPr txBox="1">
            <a:spLocks noChangeArrowheads="1"/>
          </p:cNvSpPr>
          <p:nvPr/>
        </p:nvSpPr>
        <p:spPr bwMode="auto">
          <a:xfrm>
            <a:off x="6877050" y="160496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1" name="Text Box 38"/>
          <p:cNvSpPr txBox="1">
            <a:spLocks noChangeArrowheads="1"/>
          </p:cNvSpPr>
          <p:nvPr/>
        </p:nvSpPr>
        <p:spPr bwMode="auto">
          <a:xfrm>
            <a:off x="7239000" y="162401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5" name="Group 39"/>
          <p:cNvGrpSpPr>
            <a:grpSpLocks/>
          </p:cNvGrpSpPr>
          <p:nvPr/>
        </p:nvGrpSpPr>
        <p:grpSpPr bwMode="auto">
          <a:xfrm flipH="1">
            <a:off x="7467600" y="1719263"/>
            <a:ext cx="114300" cy="2028825"/>
            <a:chOff x="31" y="169"/>
            <a:chExt cx="13" cy="255"/>
          </a:xfrm>
        </p:grpSpPr>
        <p:sp>
          <p:nvSpPr>
            <p:cNvPr id="97370" name="Line 4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1" name="Line 4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2" name="Line 4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aphicFrame>
        <p:nvGraphicFramePr>
          <p:cNvPr id="97283" name="Object 43"/>
          <p:cNvGraphicFramePr>
            <a:graphicFrameLocks noChangeAspect="1"/>
          </p:cNvGraphicFramePr>
          <p:nvPr/>
        </p:nvGraphicFramePr>
        <p:xfrm>
          <a:off x="5667375" y="3824288"/>
          <a:ext cx="1924050" cy="519112"/>
        </p:xfrm>
        <a:graphic>
          <a:graphicData uri="http://schemas.openxmlformats.org/presentationml/2006/ole">
            <mc:AlternateContent xmlns:mc="http://schemas.openxmlformats.org/markup-compatibility/2006">
              <mc:Choice xmlns:v="urn:schemas-microsoft-com:vml" Requires="v">
                <p:oleObj name="Rovnice" r:id="rId4" imgW="1362240" imgH="352440" progId="Equation.3">
                  <p:embed/>
                </p:oleObj>
              </mc:Choice>
              <mc:Fallback>
                <p:oleObj name="Rovnice" r:id="rId4" imgW="1362240" imgH="352440" progId="Equation.3">
                  <p:embed/>
                  <p:pic>
                    <p:nvPicPr>
                      <p:cNvPr id="97283" name="Object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67375" y="3824288"/>
                        <a:ext cx="1924050" cy="519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7313" name="text 78"/>
          <p:cNvSpPr txBox="1">
            <a:spLocks noChangeArrowheads="1"/>
          </p:cNvSpPr>
          <p:nvPr/>
        </p:nvSpPr>
        <p:spPr bwMode="auto">
          <a:xfrm>
            <a:off x="16383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1</a:t>
            </a:r>
          </a:p>
        </p:txBody>
      </p:sp>
      <p:sp>
        <p:nvSpPr>
          <p:cNvPr id="97314" name="Line 45"/>
          <p:cNvSpPr>
            <a:spLocks noChangeShapeType="1"/>
          </p:cNvSpPr>
          <p:nvPr/>
        </p:nvSpPr>
        <p:spPr bwMode="auto">
          <a:xfrm flipH="1">
            <a:off x="1219200" y="4543425"/>
            <a:ext cx="0" cy="16002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5" name="Line 46"/>
          <p:cNvSpPr>
            <a:spLocks noChangeShapeType="1"/>
          </p:cNvSpPr>
          <p:nvPr/>
        </p:nvSpPr>
        <p:spPr bwMode="auto">
          <a:xfrm flipH="1">
            <a:off x="221932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6" name="Line 47"/>
          <p:cNvSpPr>
            <a:spLocks noChangeShapeType="1"/>
          </p:cNvSpPr>
          <p:nvPr/>
        </p:nvSpPr>
        <p:spPr bwMode="auto">
          <a:xfrm>
            <a:off x="1228725" y="6134100"/>
            <a:ext cx="2463800" cy="1588"/>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7" name="Line 48"/>
          <p:cNvSpPr>
            <a:spLocks noChangeShapeType="1"/>
          </p:cNvSpPr>
          <p:nvPr/>
        </p:nvSpPr>
        <p:spPr bwMode="auto">
          <a:xfrm flipH="1">
            <a:off x="17526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8" name="Rectangle 49"/>
          <p:cNvSpPr>
            <a:spLocks noChangeArrowheads="1"/>
          </p:cNvSpPr>
          <p:nvPr/>
        </p:nvSpPr>
        <p:spPr bwMode="auto">
          <a:xfrm>
            <a:off x="1228725" y="6149975"/>
            <a:ext cx="523875"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X0</a:t>
            </a:r>
          </a:p>
        </p:txBody>
      </p:sp>
      <p:sp>
        <p:nvSpPr>
          <p:cNvPr id="97319" name="Rectangle 50"/>
          <p:cNvSpPr>
            <a:spLocks noChangeArrowheads="1"/>
          </p:cNvSpPr>
          <p:nvPr/>
        </p:nvSpPr>
        <p:spPr bwMode="auto">
          <a:xfrm>
            <a:off x="1657350" y="6157913"/>
            <a:ext cx="5524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X1</a:t>
            </a:r>
          </a:p>
        </p:txBody>
      </p:sp>
      <p:sp>
        <p:nvSpPr>
          <p:cNvPr id="97320" name="Rectangle 51"/>
          <p:cNvSpPr>
            <a:spLocks noChangeArrowheads="1"/>
          </p:cNvSpPr>
          <p:nvPr/>
        </p:nvSpPr>
        <p:spPr bwMode="auto">
          <a:xfrm>
            <a:off x="2114550" y="6149975"/>
            <a:ext cx="6286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X2</a:t>
            </a:r>
          </a:p>
        </p:txBody>
      </p:sp>
      <p:sp>
        <p:nvSpPr>
          <p:cNvPr id="97321" name="Line 52"/>
          <p:cNvSpPr>
            <a:spLocks noChangeShapeType="1"/>
          </p:cNvSpPr>
          <p:nvPr/>
        </p:nvSpPr>
        <p:spPr bwMode="auto">
          <a:xfrm flipH="1">
            <a:off x="315277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2" name="Line 53"/>
          <p:cNvSpPr>
            <a:spLocks noChangeShapeType="1"/>
          </p:cNvSpPr>
          <p:nvPr/>
        </p:nvSpPr>
        <p:spPr bwMode="auto">
          <a:xfrm flipH="1">
            <a:off x="268605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3" name="Rectangle 54"/>
          <p:cNvSpPr>
            <a:spLocks noChangeArrowheads="1"/>
          </p:cNvSpPr>
          <p:nvPr/>
        </p:nvSpPr>
        <p:spPr bwMode="auto">
          <a:xfrm>
            <a:off x="25908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X3</a:t>
            </a:r>
          </a:p>
        </p:txBody>
      </p:sp>
      <p:sp>
        <p:nvSpPr>
          <p:cNvPr id="97324" name="Rectangle 55"/>
          <p:cNvSpPr>
            <a:spLocks noChangeArrowheads="1"/>
          </p:cNvSpPr>
          <p:nvPr/>
        </p:nvSpPr>
        <p:spPr bwMode="auto">
          <a:xfrm>
            <a:off x="30480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X4</a:t>
            </a:r>
          </a:p>
        </p:txBody>
      </p:sp>
      <p:sp>
        <p:nvSpPr>
          <p:cNvPr id="97325" name="Rectangle 56"/>
          <p:cNvSpPr>
            <a:spLocks noChangeArrowheads="1"/>
          </p:cNvSpPr>
          <p:nvPr/>
        </p:nvSpPr>
        <p:spPr bwMode="auto">
          <a:xfrm>
            <a:off x="762000" y="4238625"/>
            <a:ext cx="330200" cy="37465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26" name="Line 57"/>
          <p:cNvSpPr>
            <a:spLocks noChangeShapeType="1"/>
          </p:cNvSpPr>
          <p:nvPr/>
        </p:nvSpPr>
        <p:spPr bwMode="auto">
          <a:xfrm flipH="1">
            <a:off x="13335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7" name="Rectangle 58"/>
          <p:cNvSpPr>
            <a:spLocks noChangeArrowheads="1"/>
          </p:cNvSpPr>
          <p:nvPr/>
        </p:nvSpPr>
        <p:spPr bwMode="auto">
          <a:xfrm>
            <a:off x="1190625" y="49895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8" name="Rectangle 59"/>
          <p:cNvSpPr>
            <a:spLocks noChangeArrowheads="1"/>
          </p:cNvSpPr>
          <p:nvPr/>
        </p:nvSpPr>
        <p:spPr bwMode="auto">
          <a:xfrm>
            <a:off x="1619250" y="4870450"/>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9" name="Rectangle 60"/>
          <p:cNvSpPr>
            <a:spLocks noChangeArrowheads="1"/>
          </p:cNvSpPr>
          <p:nvPr/>
        </p:nvSpPr>
        <p:spPr bwMode="auto">
          <a:xfrm>
            <a:off x="2057400" y="47863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0" name="Rectangle 61"/>
          <p:cNvSpPr>
            <a:spLocks noChangeArrowheads="1"/>
          </p:cNvSpPr>
          <p:nvPr/>
        </p:nvSpPr>
        <p:spPr bwMode="auto">
          <a:xfrm>
            <a:off x="2547938" y="4637088"/>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1" name="Rectangle 62"/>
          <p:cNvSpPr>
            <a:spLocks noChangeArrowheads="1"/>
          </p:cNvSpPr>
          <p:nvPr/>
        </p:nvSpPr>
        <p:spPr bwMode="auto">
          <a:xfrm>
            <a:off x="3019425" y="4384675"/>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2" name="Line 63"/>
          <p:cNvSpPr>
            <a:spLocks noChangeShapeType="1"/>
          </p:cNvSpPr>
          <p:nvPr/>
        </p:nvSpPr>
        <p:spPr bwMode="auto">
          <a:xfrm>
            <a:off x="5638800" y="4467225"/>
            <a:ext cx="0" cy="16764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3" name="Line 64"/>
          <p:cNvSpPr>
            <a:spLocks noChangeShapeType="1"/>
          </p:cNvSpPr>
          <p:nvPr/>
        </p:nvSpPr>
        <p:spPr bwMode="auto">
          <a:xfrm>
            <a:off x="5638800" y="6135688"/>
            <a:ext cx="2771775" cy="0"/>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4" name="Line 65"/>
          <p:cNvSpPr>
            <a:spLocks noChangeShapeType="1"/>
          </p:cNvSpPr>
          <p:nvPr/>
        </p:nvSpPr>
        <p:spPr bwMode="auto">
          <a:xfrm flipH="1">
            <a:off x="64770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5" name="Rectangle 66"/>
          <p:cNvSpPr>
            <a:spLocks noChangeArrowheads="1"/>
          </p:cNvSpPr>
          <p:nvPr/>
        </p:nvSpPr>
        <p:spPr bwMode="auto">
          <a:xfrm>
            <a:off x="5886450" y="6072188"/>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A</a:t>
            </a:r>
          </a:p>
        </p:txBody>
      </p:sp>
      <p:sp>
        <p:nvSpPr>
          <p:cNvPr id="97336" name="Rectangle 67"/>
          <p:cNvSpPr>
            <a:spLocks noChangeArrowheads="1"/>
          </p:cNvSpPr>
          <p:nvPr/>
        </p:nvSpPr>
        <p:spPr bwMode="auto">
          <a:xfrm>
            <a:off x="6338888"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B</a:t>
            </a:r>
          </a:p>
        </p:txBody>
      </p:sp>
      <p:sp>
        <p:nvSpPr>
          <p:cNvPr id="97337" name="Rectangle 68"/>
          <p:cNvSpPr>
            <a:spLocks noChangeArrowheads="1"/>
          </p:cNvSpPr>
          <p:nvPr/>
        </p:nvSpPr>
        <p:spPr bwMode="auto">
          <a:xfrm>
            <a:off x="6767513"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C</a:t>
            </a:r>
          </a:p>
        </p:txBody>
      </p:sp>
      <p:sp>
        <p:nvSpPr>
          <p:cNvPr id="97338" name="Line 69"/>
          <p:cNvSpPr>
            <a:spLocks noChangeShapeType="1"/>
          </p:cNvSpPr>
          <p:nvPr/>
        </p:nvSpPr>
        <p:spPr bwMode="auto">
          <a:xfrm flipH="1">
            <a:off x="7877175"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9" name="Line 70"/>
          <p:cNvSpPr>
            <a:spLocks noChangeShapeType="1"/>
          </p:cNvSpPr>
          <p:nvPr/>
        </p:nvSpPr>
        <p:spPr bwMode="auto">
          <a:xfrm flipH="1">
            <a:off x="741045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0" name="Rectangle 71"/>
          <p:cNvSpPr>
            <a:spLocks noChangeArrowheads="1"/>
          </p:cNvSpPr>
          <p:nvPr/>
        </p:nvSpPr>
        <p:spPr bwMode="auto">
          <a:xfrm>
            <a:off x="7239000"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D</a:t>
            </a:r>
          </a:p>
        </p:txBody>
      </p:sp>
      <p:sp>
        <p:nvSpPr>
          <p:cNvPr id="97341" name="Rectangle 72"/>
          <p:cNvSpPr>
            <a:spLocks noChangeArrowheads="1"/>
          </p:cNvSpPr>
          <p:nvPr/>
        </p:nvSpPr>
        <p:spPr bwMode="auto">
          <a:xfrm>
            <a:off x="7705725"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E</a:t>
            </a:r>
          </a:p>
        </p:txBody>
      </p:sp>
      <p:sp>
        <p:nvSpPr>
          <p:cNvPr id="97342" name="Rectangle 73"/>
          <p:cNvSpPr>
            <a:spLocks noChangeArrowheads="1"/>
          </p:cNvSpPr>
          <p:nvPr/>
        </p:nvSpPr>
        <p:spPr bwMode="auto">
          <a:xfrm>
            <a:off x="5181600" y="4238625"/>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43" name="Line 74"/>
          <p:cNvSpPr>
            <a:spLocks noChangeShapeType="1"/>
          </p:cNvSpPr>
          <p:nvPr/>
        </p:nvSpPr>
        <p:spPr bwMode="auto">
          <a:xfrm flipH="1">
            <a:off x="60579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4" name="Rectangle 75" descr="Tmavý šikmo nahoru"/>
          <p:cNvSpPr>
            <a:spLocks noChangeArrowheads="1"/>
          </p:cNvSpPr>
          <p:nvPr/>
        </p:nvSpPr>
        <p:spPr bwMode="auto">
          <a:xfrm>
            <a:off x="5905500" y="5400675"/>
            <a:ext cx="304800" cy="7239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6" name="Group 76"/>
          <p:cNvGrpSpPr>
            <a:grpSpLocks/>
          </p:cNvGrpSpPr>
          <p:nvPr/>
        </p:nvGrpSpPr>
        <p:grpSpPr bwMode="auto">
          <a:xfrm>
            <a:off x="5991225" y="5176838"/>
            <a:ext cx="114300" cy="371475"/>
            <a:chOff x="584" y="504"/>
            <a:chExt cx="12" cy="39"/>
          </a:xfrm>
        </p:grpSpPr>
        <p:sp>
          <p:nvSpPr>
            <p:cNvPr id="97367" name="Line 7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8" name="Line 7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9" name="Line 7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6" name="Rectangle 80" descr="Tmavý šikmo nahoru"/>
          <p:cNvSpPr>
            <a:spLocks noChangeArrowheads="1"/>
          </p:cNvSpPr>
          <p:nvPr/>
        </p:nvSpPr>
        <p:spPr bwMode="auto">
          <a:xfrm>
            <a:off x="6324600" y="5210175"/>
            <a:ext cx="304800" cy="9144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7" name="Group 81"/>
          <p:cNvGrpSpPr>
            <a:grpSpLocks/>
          </p:cNvGrpSpPr>
          <p:nvPr/>
        </p:nvGrpSpPr>
        <p:grpSpPr bwMode="auto">
          <a:xfrm>
            <a:off x="6400800" y="4995863"/>
            <a:ext cx="114300" cy="371475"/>
            <a:chOff x="584" y="504"/>
            <a:chExt cx="12" cy="39"/>
          </a:xfrm>
        </p:grpSpPr>
        <p:sp>
          <p:nvSpPr>
            <p:cNvPr id="97364" name="Line 8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5" name="Line 8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6" name="Line 8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8" name="Rectangle 85" descr="Tmavý šikmo nahoru"/>
          <p:cNvSpPr>
            <a:spLocks noChangeArrowheads="1"/>
          </p:cNvSpPr>
          <p:nvPr/>
        </p:nvSpPr>
        <p:spPr bwMode="auto">
          <a:xfrm>
            <a:off x="6781800" y="5010150"/>
            <a:ext cx="304800" cy="111442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8" name="Group 86"/>
          <p:cNvGrpSpPr>
            <a:grpSpLocks/>
          </p:cNvGrpSpPr>
          <p:nvPr/>
        </p:nvGrpSpPr>
        <p:grpSpPr bwMode="auto">
          <a:xfrm>
            <a:off x="6877050" y="4795838"/>
            <a:ext cx="114300" cy="371475"/>
            <a:chOff x="584" y="504"/>
            <a:chExt cx="12" cy="39"/>
          </a:xfrm>
        </p:grpSpPr>
        <p:sp>
          <p:nvSpPr>
            <p:cNvPr id="97361" name="Line 8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2" name="Line 8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3" name="Line 8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0" name="Rectangle 90" descr="Tmavý šikmo nahoru"/>
          <p:cNvSpPr>
            <a:spLocks noChangeArrowheads="1"/>
          </p:cNvSpPr>
          <p:nvPr/>
        </p:nvSpPr>
        <p:spPr bwMode="auto">
          <a:xfrm>
            <a:off x="7248525" y="5486400"/>
            <a:ext cx="304800" cy="63817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9" name="Group 91"/>
          <p:cNvGrpSpPr>
            <a:grpSpLocks/>
          </p:cNvGrpSpPr>
          <p:nvPr/>
        </p:nvGrpSpPr>
        <p:grpSpPr bwMode="auto">
          <a:xfrm>
            <a:off x="7343775" y="5281613"/>
            <a:ext cx="114300" cy="371475"/>
            <a:chOff x="584" y="504"/>
            <a:chExt cx="12" cy="39"/>
          </a:xfrm>
        </p:grpSpPr>
        <p:sp>
          <p:nvSpPr>
            <p:cNvPr id="97358" name="Line 9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9" name="Line 9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0" name="Line 9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2" name="Rectangle 95" descr="Tmavý šikmo nahoru"/>
          <p:cNvSpPr>
            <a:spLocks noChangeArrowheads="1"/>
          </p:cNvSpPr>
          <p:nvPr/>
        </p:nvSpPr>
        <p:spPr bwMode="auto">
          <a:xfrm>
            <a:off x="7715250" y="5153025"/>
            <a:ext cx="304800" cy="97155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10" name="Group 96"/>
          <p:cNvGrpSpPr>
            <a:grpSpLocks/>
          </p:cNvGrpSpPr>
          <p:nvPr/>
        </p:nvGrpSpPr>
        <p:grpSpPr bwMode="auto">
          <a:xfrm>
            <a:off x="7810500" y="4948238"/>
            <a:ext cx="114300" cy="371475"/>
            <a:chOff x="584" y="504"/>
            <a:chExt cx="12" cy="39"/>
          </a:xfrm>
        </p:grpSpPr>
        <p:sp>
          <p:nvSpPr>
            <p:cNvPr id="97355" name="Line 9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6" name="Line 9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7" name="Line 9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4" name="Line 100"/>
          <p:cNvSpPr>
            <a:spLocks noChangeShapeType="1"/>
          </p:cNvSpPr>
          <p:nvPr/>
        </p:nvSpPr>
        <p:spPr bwMode="auto">
          <a:xfrm>
            <a:off x="6934200" y="6081713"/>
            <a:ext cx="0" cy="90487"/>
          </a:xfrm>
          <a:prstGeom prst="line">
            <a:avLst/>
          </a:prstGeom>
          <a:noFill/>
          <a:ln w="1905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8310" name="Rectangle 2"/>
          <p:cNvSpPr>
            <a:spLocks noGrp="1" noChangeArrowheads="1"/>
          </p:cNvSpPr>
          <p:nvPr>
            <p:ph type="title" idx="4294967295"/>
          </p:nvPr>
        </p:nvSpPr>
        <p:spPr>
          <a:noFill/>
        </p:spPr>
        <p:txBody>
          <a:bodyPr anchor="ctr"/>
          <a:lstStyle/>
          <a:p>
            <a:r>
              <a:rPr lang="cs-CZ"/>
              <a:t>ANOVA – základní výpočet</a:t>
            </a:r>
          </a:p>
        </p:txBody>
      </p:sp>
      <p:sp>
        <p:nvSpPr>
          <p:cNvPr id="98311" name="Rectangle 3"/>
          <p:cNvSpPr>
            <a:spLocks noGrp="1" noChangeArrowheads="1"/>
          </p:cNvSpPr>
          <p:nvPr>
            <p:ph type="body" idx="4294967295"/>
          </p:nvPr>
        </p:nvSpPr>
        <p:spPr>
          <a:xfrm>
            <a:off x="107950" y="1382713"/>
            <a:ext cx="8785225" cy="1223962"/>
          </a:xfrm>
          <a:noFill/>
        </p:spPr>
        <p:txBody>
          <a:bodyPr/>
          <a:lstStyle/>
          <a:p>
            <a:r>
              <a:rPr lang="cs-CZ" sz="1800"/>
              <a:t>Základním principem ANOVY je porovnání rozptylu připadajícího na:</a:t>
            </a:r>
          </a:p>
          <a:p>
            <a:pPr lvl="1"/>
            <a:r>
              <a:rPr lang="cs-CZ" sz="1500"/>
              <a:t>Rozdělení dat do skupin (tzv. effect, variance between groups)</a:t>
            </a:r>
          </a:p>
          <a:p>
            <a:pPr lvl="1"/>
            <a:r>
              <a:rPr lang="cs-CZ" sz="1500"/>
              <a:t>Variabilitu objektů uvnitř skupin (tzv. error, variance within groups), předpokládá se, že jde o náhodnou variabilitu (=error)</a:t>
            </a:r>
          </a:p>
        </p:txBody>
      </p:sp>
      <p:sp>
        <p:nvSpPr>
          <p:cNvPr id="983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a:pPr>
            <a:r>
              <a:rPr lang="cs-CZ" sz="1400">
                <a:solidFill>
                  <a:prstClr val="black"/>
                </a:solidFill>
                <a:latin typeface="Arial" pitchFamily="34" charset="0"/>
                <a:cs typeface="Arial" pitchFamily="34" charset="0"/>
              </a:rPr>
              <a:t>Variabilita mezi skupinami</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celkový průměr (tzv. grand mean) a průměry v jednotlivých skupinách dat</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skupin (= počet skupin -1)</a:t>
            </a:r>
          </a:p>
        </p:txBody>
      </p:sp>
      <p:sp>
        <p:nvSpPr>
          <p:cNvPr id="983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startAt="2"/>
            </a:pPr>
            <a:r>
              <a:rPr lang="cs-CZ" sz="1400">
                <a:solidFill>
                  <a:prstClr val="black"/>
                </a:solidFill>
                <a:latin typeface="Arial" pitchFamily="34" charset="0"/>
                <a:cs typeface="Arial" pitchFamily="34" charset="0"/>
              </a:rPr>
              <a:t>Variabilita uvnitř skupin</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průměry jednotlivých skupin a objekty uvnitř příslušných, celková variabilita je pak sečtena pro všechny skupiny</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hodnot (= počet hodnot - počet skupin)</a:t>
            </a:r>
          </a:p>
        </p:txBody>
      </p:sp>
      <p:pic>
        <p:nvPicPr>
          <p:cNvPr id="98314" name="Picture 6" descr="ANOVA"/>
          <p:cNvPicPr>
            <a:picLocks noChangeAspect="1" noChangeArrowheads="1"/>
          </p:cNvPicPr>
          <p:nvPr/>
        </p:nvPicPr>
        <p:blipFill>
          <a:blip r:embed="rId2" cstate="print"/>
          <a:srcRect/>
          <a:stretch>
            <a:fillRect/>
          </a:stretch>
        </p:blipFill>
        <p:spPr bwMode="auto">
          <a:xfrm>
            <a:off x="3419475" y="2349500"/>
            <a:ext cx="3111500" cy="4005263"/>
          </a:xfrm>
          <a:prstGeom prst="rect">
            <a:avLst/>
          </a:prstGeom>
          <a:noFill/>
          <a:ln w="9525">
            <a:noFill/>
            <a:miter lim="800000"/>
            <a:headEnd/>
            <a:tailEnd/>
          </a:ln>
        </p:spPr>
      </p:pic>
      <p:graphicFrame>
        <p:nvGraphicFramePr>
          <p:cNvPr id="98306" name="Object 7"/>
          <p:cNvGraphicFramePr>
            <a:graphicFrameLocks noChangeAspect="1"/>
          </p:cNvGraphicFramePr>
          <p:nvPr/>
        </p:nvGraphicFramePr>
        <p:xfrm>
          <a:off x="4954588" y="3379788"/>
          <a:ext cx="1539875" cy="568325"/>
        </p:xfrm>
        <a:graphic>
          <a:graphicData uri="http://schemas.openxmlformats.org/presentationml/2006/ole">
            <mc:AlternateContent xmlns:mc="http://schemas.openxmlformats.org/markup-compatibility/2006">
              <mc:Choice xmlns:v="urn:schemas-microsoft-com:vml" Requires="v">
                <p:oleObj name="Rovnice" r:id="rId3" imgW="583920" imgH="215640" progId="Equation.3">
                  <p:embed/>
                </p:oleObj>
              </mc:Choice>
              <mc:Fallback>
                <p:oleObj name="Rovnice" r:id="rId3" imgW="583920" imgH="215640" progId="Equation.3">
                  <p:embed/>
                  <p:pic>
                    <p:nvPicPr>
                      <p:cNvPr id="98306"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4588" y="3379788"/>
                        <a:ext cx="1539875"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8307" name="Object 8"/>
          <p:cNvGraphicFramePr>
            <a:graphicFrameLocks noChangeAspect="1"/>
          </p:cNvGraphicFramePr>
          <p:nvPr/>
        </p:nvGraphicFramePr>
        <p:xfrm>
          <a:off x="4854575" y="5180013"/>
          <a:ext cx="1673225" cy="568325"/>
        </p:xfrm>
        <a:graphic>
          <a:graphicData uri="http://schemas.openxmlformats.org/presentationml/2006/ole">
            <mc:AlternateContent xmlns:mc="http://schemas.openxmlformats.org/markup-compatibility/2006">
              <mc:Choice xmlns:v="urn:schemas-microsoft-com:vml" Requires="v">
                <p:oleObj name="Rovnice" r:id="rId5" imgW="634680" imgH="215640" progId="Equation.3">
                  <p:embed/>
                </p:oleObj>
              </mc:Choice>
              <mc:Fallback>
                <p:oleObj name="Rovnice" r:id="rId5" imgW="634680" imgH="215640" progId="Equation.3">
                  <p:embed/>
                  <p:pic>
                    <p:nvPicPr>
                      <p:cNvPr id="98307"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54575" y="5180013"/>
                        <a:ext cx="1673225"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15"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98308" name="Object 10"/>
          <p:cNvGraphicFramePr>
            <a:graphicFrameLocks noChangeAspect="1"/>
          </p:cNvGraphicFramePr>
          <p:nvPr/>
        </p:nvGraphicFramePr>
        <p:xfrm>
          <a:off x="7019925" y="2781300"/>
          <a:ext cx="1908175" cy="573088"/>
        </p:xfrm>
        <a:graphic>
          <a:graphicData uri="http://schemas.openxmlformats.org/presentationml/2006/ole">
            <mc:AlternateContent xmlns:mc="http://schemas.openxmlformats.org/markup-compatibility/2006">
              <mc:Choice xmlns:v="urn:schemas-microsoft-com:vml" Requires="v">
                <p:oleObj name="Rovnice" r:id="rId7" imgW="1396800" imgH="419040" progId="Equation.3">
                  <p:embed/>
                </p:oleObj>
              </mc:Choice>
              <mc:Fallback>
                <p:oleObj name="Rovnice" r:id="rId7" imgW="1396800" imgH="419040" progId="Equation.3">
                  <p:embed/>
                  <p:pic>
                    <p:nvPicPr>
                      <p:cNvPr id="98308"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9925" y="2781300"/>
                        <a:ext cx="1908175" cy="573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16"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fontAlgn="base">
              <a:spcBef>
                <a:spcPct val="50000"/>
              </a:spcBef>
              <a:spcAft>
                <a:spcPct val="0"/>
              </a:spcAft>
            </a:pPr>
            <a:r>
              <a:rPr lang="cs-CZ" sz="1400" u="sng">
                <a:solidFill>
                  <a:prstClr val="black"/>
                </a:solidFill>
                <a:latin typeface="Arial" pitchFamily="34" charset="0"/>
                <a:cs typeface="Arial" pitchFamily="34" charset="0"/>
              </a:rPr>
              <a:t>Výsledný poměr (F) porovnáme s tabulkami F rozložení pro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1</a:t>
            </a:r>
            <a:r>
              <a:rPr lang="cs-CZ" sz="1400" u="sng">
                <a:solidFill>
                  <a:prstClr val="black"/>
                </a:solidFill>
                <a:latin typeface="Arial" pitchFamily="34" charset="0"/>
                <a:cs typeface="Arial" pitchFamily="34" charset="0"/>
              </a:rPr>
              <a:t> a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2</a:t>
            </a:r>
            <a:r>
              <a:rPr lang="cs-CZ" sz="1400" u="sng">
                <a:solidFill>
                  <a:prstClr val="black"/>
                </a:solidFill>
                <a:latin typeface="Arial" pitchFamily="34" charset="0"/>
                <a:cs typeface="Arial" pitchFamily="34" charset="0"/>
              </a:rPr>
              <a:t> stupňů volnosti</a:t>
            </a:r>
          </a:p>
        </p:txBody>
      </p:sp>
      <p:sp>
        <p:nvSpPr>
          <p:cNvPr id="98317"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p>
            <a:pPr algn="ctr" fontAlgn="base">
              <a:spcBef>
                <a:spcPct val="50000"/>
              </a:spcBef>
              <a:spcAft>
                <a:spcPct val="0"/>
              </a:spcAft>
            </a:pPr>
            <a:r>
              <a:rPr lang="cs-CZ">
                <a:solidFill>
                  <a:prstClr val="black"/>
                </a:solidFill>
                <a:latin typeface="Arial" pitchFamily="34" charset="0"/>
                <a:cs typeface="Arial" pitchFamily="34" charset="0"/>
              </a:rPr>
              <a:t>SS=sum of squares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3651" name="Rectangle 2"/>
          <p:cNvSpPr>
            <a:spLocks noGrp="1"/>
          </p:cNvSpPr>
          <p:nvPr>
            <p:ph type="title" idx="4294967295"/>
          </p:nvPr>
        </p:nvSpPr>
        <p:spPr/>
        <p:txBody>
          <a:bodyPr/>
          <a:lstStyle/>
          <a:p>
            <a:r>
              <a:rPr lang="cs-CZ"/>
              <a:t>Jednoduchý ANOVA design</a:t>
            </a:r>
          </a:p>
        </p:txBody>
      </p:sp>
      <p:pic>
        <p:nvPicPr>
          <p:cNvPr id="283652" name="Picture 3"/>
          <p:cNvPicPr>
            <a:picLocks noGrp="1" noChangeAspect="1" noChangeArrowheads="1"/>
          </p:cNvPicPr>
          <p:nvPr>
            <p:ph idx="4294967295"/>
          </p:nvPr>
        </p:nvPicPr>
        <p:blipFill>
          <a:blip r:embed="rId3" cstate="print"/>
          <a:srcRect/>
          <a:stretch>
            <a:fillRect/>
          </a:stretch>
        </p:blipFill>
        <p:spPr>
          <a:xfrm>
            <a:off x="725488" y="3741738"/>
            <a:ext cx="7842250" cy="2424112"/>
          </a:xfrm>
          <a:noFill/>
        </p:spPr>
      </p:pic>
      <p:sp>
        <p:nvSpPr>
          <p:cNvPr id="283653" name="Text Box 4"/>
          <p:cNvSpPr txBox="1">
            <a:spLocks noChangeArrowheads="1"/>
          </p:cNvSpPr>
          <p:nvPr/>
        </p:nvSpPr>
        <p:spPr bwMode="auto">
          <a:xfrm>
            <a:off x="468313" y="1557338"/>
            <a:ext cx="8351837" cy="64135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Nejjednodušším případem ANOVA designu je rozdělení na skupiny podle jednoho parametru.</a:t>
            </a:r>
          </a:p>
        </p:txBody>
      </p:sp>
      <p:pic>
        <p:nvPicPr>
          <p:cNvPr id="283654" name="Picture 5"/>
          <p:cNvPicPr>
            <a:picLocks noChangeAspect="1" noChangeArrowheads="1"/>
          </p:cNvPicPr>
          <p:nvPr/>
        </p:nvPicPr>
        <p:blipFill>
          <a:blip r:embed="rId4" cstate="print"/>
          <a:srcRect/>
          <a:stretch>
            <a:fillRect/>
          </a:stretch>
        </p:blipFill>
        <p:spPr bwMode="auto">
          <a:xfrm>
            <a:off x="2987675" y="2141538"/>
            <a:ext cx="2663825" cy="1358900"/>
          </a:xfrm>
          <a:prstGeom prst="rect">
            <a:avLst/>
          </a:prstGeom>
          <a:noFill/>
          <a:ln w="9525" algn="ctr">
            <a:noFill/>
            <a:miter lim="800000"/>
            <a:headEnd/>
            <a:tailEnd/>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4675" name="Rectangle 2"/>
          <p:cNvSpPr>
            <a:spLocks noGrp="1"/>
          </p:cNvSpPr>
          <p:nvPr>
            <p:ph type="title" idx="4294967295"/>
          </p:nvPr>
        </p:nvSpPr>
        <p:spPr/>
        <p:txBody>
          <a:bodyPr/>
          <a:lstStyle/>
          <a:p>
            <a:r>
              <a:rPr lang="cs-CZ" dirty="0" err="1"/>
              <a:t>Nested</a:t>
            </a:r>
            <a:r>
              <a:rPr lang="cs-CZ" dirty="0"/>
              <a:t> ANOVA (hierarchická ANOVA) </a:t>
            </a:r>
          </a:p>
        </p:txBody>
      </p:sp>
      <p:sp>
        <p:nvSpPr>
          <p:cNvPr id="284676" name="Text Box 3"/>
          <p:cNvSpPr txBox="1">
            <a:spLocks noChangeArrowheads="1"/>
          </p:cNvSpPr>
          <p:nvPr/>
        </p:nvSpPr>
        <p:spPr bwMode="auto">
          <a:xfrm>
            <a:off x="323850" y="1557338"/>
            <a:ext cx="8351838" cy="3277820"/>
          </a:xfrm>
          <a:prstGeom prst="rect">
            <a:avLst/>
          </a:prstGeom>
          <a:noFill/>
          <a:ln w="9525" algn="ctr">
            <a:noFill/>
            <a:miter lim="800000"/>
            <a:headEnd/>
            <a:tailEnd/>
          </a:ln>
        </p:spPr>
        <p:txBody>
          <a:bodyPr>
            <a:spAutoFit/>
          </a:bodyPr>
          <a:lstStyle/>
          <a:p>
            <a:pPr marL="176213" indent="-176213"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Rozdělení skupin na náhodné podskupiny (např. opakování experimentu), podskupiny jsou vždy v jedné skupině (ne kartézský součin) – v podstatě přidání další (kategoriální) nezávislé proměnné.</a:t>
            </a: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Cílem je zjistit, zda data v jedné skupině nejsou pouhou náhodou</a:t>
            </a: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Nejprve je testována shoda podskupin v hlavních skupinách, </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jsou shodné, je vše v pořádku</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nejsou, stále lze zjišťovat, zda se variabilita uvnitř hlavních skupin liší od celkové variability</a:t>
            </a:r>
          </a:p>
          <a:p>
            <a:pPr defTabSz="1095375" eaLnBrk="0" fontAlgn="base" hangingPunct="0">
              <a:spcBef>
                <a:spcPct val="50000"/>
              </a:spcBef>
              <a:spcAft>
                <a:spcPct val="0"/>
              </a:spcAft>
            </a:pPr>
            <a:endParaRPr kumimoji="1" lang="cs-CZ" dirty="0">
              <a:solidFill>
                <a:prstClr val="black"/>
              </a:solidFill>
              <a:latin typeface="Arial" pitchFamily="34" charset="0"/>
              <a:cs typeface="Arial" pitchFamily="34" charset="0"/>
            </a:endParaRPr>
          </a:p>
        </p:txBody>
      </p:sp>
      <p:pic>
        <p:nvPicPr>
          <p:cNvPr id="284677" name="Picture 4"/>
          <p:cNvPicPr>
            <a:picLocks noChangeAspect="1" noChangeArrowheads="1"/>
          </p:cNvPicPr>
          <p:nvPr/>
        </p:nvPicPr>
        <p:blipFill>
          <a:blip r:embed="rId3" cstate="print"/>
          <a:srcRect/>
          <a:stretch>
            <a:fillRect/>
          </a:stretch>
        </p:blipFill>
        <p:spPr bwMode="auto">
          <a:xfrm>
            <a:off x="827088" y="4310211"/>
            <a:ext cx="2297112" cy="962025"/>
          </a:xfrm>
          <a:prstGeom prst="rect">
            <a:avLst/>
          </a:prstGeom>
          <a:noFill/>
          <a:ln w="9525" algn="ctr">
            <a:noFill/>
            <a:miter lim="800000"/>
            <a:headEnd/>
            <a:tailEnd/>
          </a:ln>
        </p:spPr>
      </p:pic>
      <p:pic>
        <p:nvPicPr>
          <p:cNvPr id="284678" name="Picture 5"/>
          <p:cNvPicPr>
            <a:picLocks noChangeAspect="1" noChangeArrowheads="1"/>
          </p:cNvPicPr>
          <p:nvPr/>
        </p:nvPicPr>
        <p:blipFill>
          <a:blip r:embed="rId4" cstate="print"/>
          <a:srcRect/>
          <a:stretch>
            <a:fillRect/>
          </a:stretch>
        </p:blipFill>
        <p:spPr bwMode="auto">
          <a:xfrm>
            <a:off x="5580063" y="4310211"/>
            <a:ext cx="2232025" cy="2143125"/>
          </a:xfrm>
          <a:prstGeom prst="rect">
            <a:avLst/>
          </a:prstGeom>
          <a:noFill/>
          <a:ln w="9525" algn="ctr">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5699" name="Rectangle 2"/>
          <p:cNvSpPr>
            <a:spLocks noGrp="1"/>
          </p:cNvSpPr>
          <p:nvPr>
            <p:ph type="title" idx="4294967295"/>
          </p:nvPr>
        </p:nvSpPr>
        <p:spPr>
          <a:noFill/>
        </p:spPr>
        <p:txBody>
          <a:bodyPr/>
          <a:lstStyle/>
          <a:p>
            <a:r>
              <a:rPr lang="cs-CZ"/>
              <a:t>Two way ANOVA</a:t>
            </a:r>
          </a:p>
        </p:txBody>
      </p:sp>
      <p:sp>
        <p:nvSpPr>
          <p:cNvPr id="285700" name="Text Box 3"/>
          <p:cNvSpPr txBox="1">
            <a:spLocks noChangeArrowheads="1"/>
          </p:cNvSpPr>
          <p:nvPr/>
        </p:nvSpPr>
        <p:spPr bwMode="auto">
          <a:xfrm>
            <a:off x="250825" y="1628775"/>
            <a:ext cx="8281988" cy="1754326"/>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Pro rozdělení do kategorií je zde více parametrů (možné jsou všechny varianty kartézského součinu).</a:t>
            </a: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Na rozdíl od </a:t>
            </a:r>
            <a:r>
              <a:rPr kumimoji="1" lang="cs-CZ" dirty="0" err="1">
                <a:solidFill>
                  <a:prstClr val="black"/>
                </a:solidFill>
                <a:latin typeface="Arial" pitchFamily="34" charset="0"/>
                <a:cs typeface="Arial" pitchFamily="34" charset="0"/>
              </a:rPr>
              <a:t>nested</a:t>
            </a:r>
            <a:r>
              <a:rPr kumimoji="1" lang="cs-CZ" dirty="0">
                <a:solidFill>
                  <a:prstClr val="black"/>
                </a:solidFill>
                <a:latin typeface="Arial" pitchFamily="34" charset="0"/>
                <a:cs typeface="Arial" pitchFamily="34" charset="0"/>
              </a:rPr>
              <a:t> ANOVY nejde o náhodná opakování experimentu, ale o řízené zásahy (</a:t>
            </a:r>
            <a:r>
              <a:rPr kumimoji="1" lang="cs-CZ" dirty="0" err="1">
                <a:solidFill>
                  <a:prstClr val="black"/>
                </a:solidFill>
                <a:latin typeface="Arial" pitchFamily="34" charset="0"/>
                <a:cs typeface="Arial" pitchFamily="34" charset="0"/>
              </a:rPr>
              <a:t>např.vliv</a:t>
            </a:r>
            <a:r>
              <a:rPr kumimoji="1" lang="cs-CZ" dirty="0">
                <a:solidFill>
                  <a:prstClr val="black"/>
                </a:solidFill>
                <a:latin typeface="Arial" pitchFamily="34" charset="0"/>
                <a:cs typeface="Arial" pitchFamily="34" charset="0"/>
              </a:rPr>
              <a:t> pH a koncentrace O</a:t>
            </a:r>
            <a:r>
              <a:rPr kumimoji="1" lang="cs-CZ" baseline="-25000" dirty="0">
                <a:solidFill>
                  <a:prstClr val="black"/>
                </a:solidFill>
                <a:latin typeface="Arial" pitchFamily="34" charset="0"/>
                <a:cs typeface="Arial" pitchFamily="34" charset="0"/>
              </a:rPr>
              <a:t>2</a:t>
            </a:r>
            <a:r>
              <a:rPr kumimoji="1" lang="cs-CZ" dirty="0">
                <a:solidFill>
                  <a:prstClr val="black"/>
                </a:solidFill>
                <a:latin typeface="Arial" pitchFamily="34" charset="0"/>
                <a:cs typeface="Arial" pitchFamily="34" charset="0"/>
              </a:rPr>
              <a:t>)</a:t>
            </a: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Kromě vlivu hlavních faktorů se uplatňuje i jejich interakce</a:t>
            </a:r>
          </a:p>
        </p:txBody>
      </p:sp>
      <p:pic>
        <p:nvPicPr>
          <p:cNvPr id="285701" name="Picture 4"/>
          <p:cNvPicPr>
            <a:picLocks noChangeAspect="1" noChangeArrowheads="1"/>
          </p:cNvPicPr>
          <p:nvPr/>
        </p:nvPicPr>
        <p:blipFill>
          <a:blip r:embed="rId3" cstate="print"/>
          <a:srcRect/>
          <a:stretch>
            <a:fillRect/>
          </a:stretch>
        </p:blipFill>
        <p:spPr bwMode="auto">
          <a:xfrm>
            <a:off x="1674813" y="3356992"/>
            <a:ext cx="5776912" cy="3028950"/>
          </a:xfrm>
          <a:prstGeom prst="rect">
            <a:avLst/>
          </a:prstGeom>
          <a:noFill/>
          <a:ln w="9525" algn="ctr">
            <a:noFill/>
            <a:miter lim="800000"/>
            <a:headEnd/>
            <a:tailEnd/>
          </a:ln>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6723" name="Rectangle 2"/>
          <p:cNvSpPr>
            <a:spLocks noGrp="1" noChangeArrowheads="1"/>
          </p:cNvSpPr>
          <p:nvPr>
            <p:ph type="title" idx="4294967295"/>
          </p:nvPr>
        </p:nvSpPr>
        <p:spPr>
          <a:xfrm>
            <a:off x="900113" y="3175"/>
            <a:ext cx="7772400" cy="762000"/>
          </a:xfrm>
          <a:noFill/>
        </p:spPr>
        <p:txBody>
          <a:bodyPr anchor="ctr"/>
          <a:lstStyle/>
          <a:p>
            <a:r>
              <a:rPr lang="cs-CZ"/>
              <a:t>Modely analýzy rozptylu -  základní výstup</a:t>
            </a:r>
          </a:p>
        </p:txBody>
      </p:sp>
      <p:sp>
        <p:nvSpPr>
          <p:cNvPr id="286724" name="text 78"/>
          <p:cNvSpPr txBox="1">
            <a:spLocks noChangeArrowheads="1"/>
          </p:cNvSpPr>
          <p:nvPr/>
        </p:nvSpPr>
        <p:spPr bwMode="auto">
          <a:xfrm>
            <a:off x="179388" y="863600"/>
            <a:ext cx="8785225" cy="838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Základním výstupem analýzy rozptylu je </a:t>
            </a:r>
          </a:p>
          <a:p>
            <a:pPr algn="ctr" eaLnBrk="0" fontAlgn="base" hangingPunct="0">
              <a:spcBef>
                <a:spcPct val="0"/>
              </a:spcBef>
              <a:spcAft>
                <a:spcPct val="0"/>
              </a:spcAft>
            </a:pPr>
            <a:r>
              <a:rPr lang="cs-CZ" sz="2400" b="1" i="1" u="sng">
                <a:solidFill>
                  <a:prstClr val="white"/>
                </a:solidFill>
                <a:latin typeface="Times New Roman" pitchFamily="18" charset="0"/>
                <a:cs typeface="Arial" pitchFamily="34" charset="0"/>
              </a:rPr>
              <a:t>Tabulka ANOVA</a:t>
            </a:r>
            <a:r>
              <a:rPr lang="cs-CZ" sz="2400" b="1" i="1">
                <a:solidFill>
                  <a:prstClr val="white"/>
                </a:solidFill>
                <a:latin typeface="Times New Roman" pitchFamily="18" charset="0"/>
                <a:cs typeface="Arial" pitchFamily="34" charset="0"/>
              </a:rPr>
              <a:t> - frakcionace komponent rozptylu </a:t>
            </a:r>
          </a:p>
        </p:txBody>
      </p:sp>
      <p:sp>
        <p:nvSpPr>
          <p:cNvPr id="286725" name="Text Box 4"/>
          <p:cNvSpPr txBox="1">
            <a:spLocks noChangeArrowheads="1"/>
          </p:cNvSpPr>
          <p:nvPr/>
        </p:nvSpPr>
        <p:spPr bwMode="auto">
          <a:xfrm>
            <a:off x="1438275" y="2138363"/>
            <a:ext cx="1609725" cy="6572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Zdroj rozptylu</a:t>
            </a:r>
          </a:p>
        </p:txBody>
      </p:sp>
      <p:grpSp>
        <p:nvGrpSpPr>
          <p:cNvPr id="2" name="Group 5"/>
          <p:cNvGrpSpPr>
            <a:grpSpLocks/>
          </p:cNvGrpSpPr>
          <p:nvPr/>
        </p:nvGrpSpPr>
        <p:grpSpPr bwMode="auto">
          <a:xfrm>
            <a:off x="1447800" y="2133600"/>
            <a:ext cx="6315075" cy="1828800"/>
            <a:chOff x="40" y="140"/>
            <a:chExt cx="550" cy="161"/>
          </a:xfrm>
        </p:grpSpPr>
        <p:sp>
          <p:nvSpPr>
            <p:cNvPr id="286737" name="Line 6"/>
            <p:cNvSpPr>
              <a:spLocks noChangeShapeType="1"/>
            </p:cNvSpPr>
            <p:nvPr/>
          </p:nvSpPr>
          <p:spPr bwMode="auto">
            <a:xfrm>
              <a:off x="40" y="140"/>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8" name="Line 7"/>
            <p:cNvSpPr>
              <a:spLocks noChangeShapeType="1"/>
            </p:cNvSpPr>
            <p:nvPr/>
          </p:nvSpPr>
          <p:spPr bwMode="auto">
            <a:xfrm>
              <a:off x="40" y="175"/>
              <a:ext cx="549" cy="0"/>
            </a:xfrm>
            <a:prstGeom prst="line">
              <a:avLst/>
            </a:prstGeom>
            <a:noFill/>
            <a:ln w="127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9" name="Line 8"/>
            <p:cNvSpPr>
              <a:spLocks noChangeShapeType="1"/>
            </p:cNvSpPr>
            <p:nvPr/>
          </p:nvSpPr>
          <p:spPr bwMode="auto">
            <a:xfrm>
              <a:off x="41" y="301"/>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86727" name="Text Box 9"/>
          <p:cNvSpPr txBox="1">
            <a:spLocks noChangeArrowheads="1"/>
          </p:cNvSpPr>
          <p:nvPr/>
        </p:nvSpPr>
        <p:spPr bwMode="auto">
          <a:xfrm>
            <a:off x="1438275" y="2695575"/>
            <a:ext cx="1533525" cy="347662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Pok. zásah</a:t>
            </a:r>
          </a:p>
          <a:p>
            <a:pPr eaLnBrk="0" fontAlgn="base" hangingPunct="0">
              <a:spcBef>
                <a:spcPct val="0"/>
              </a:spcBef>
              <a:spcAft>
                <a:spcPct val="0"/>
              </a:spcAft>
            </a:pPr>
            <a:r>
              <a:rPr lang="cs-CZ" sz="1400">
                <a:solidFill>
                  <a:prstClr val="black"/>
                </a:solidFill>
                <a:latin typeface="Arial" pitchFamily="34" charset="0"/>
                <a:cs typeface="Arial" pitchFamily="34" charset="0"/>
              </a:rPr>
              <a:t>(mezi skupinami)</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Uvnitř skupin</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Celkem</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2000">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T</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T</a:t>
            </a:r>
          </a:p>
        </p:txBody>
      </p:sp>
      <p:sp>
        <p:nvSpPr>
          <p:cNvPr id="286728" name="Text Box 10"/>
          <p:cNvSpPr txBox="1">
            <a:spLocks noChangeArrowheads="1"/>
          </p:cNvSpPr>
          <p:nvPr/>
        </p:nvSpPr>
        <p:spPr bwMode="auto">
          <a:xfrm>
            <a:off x="3043238" y="2100263"/>
            <a:ext cx="1466850"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St. v.</a:t>
            </a:r>
          </a:p>
        </p:txBody>
      </p:sp>
      <p:sp>
        <p:nvSpPr>
          <p:cNvPr id="286729" name="Text Box 11"/>
          <p:cNvSpPr txBox="1">
            <a:spLocks noChangeArrowheads="1"/>
          </p:cNvSpPr>
          <p:nvPr/>
        </p:nvSpPr>
        <p:spPr bwMode="auto">
          <a:xfrm>
            <a:off x="3152775" y="2657475"/>
            <a:ext cx="5219700" cy="16287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 -1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/(a -1)        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E</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 a                       SS</a:t>
            </a:r>
            <a:r>
              <a:rPr lang="cs-CZ" sz="1400" b="1" baseline="-25000">
                <a:solidFill>
                  <a:prstClr val="black"/>
                </a:solidFill>
                <a:latin typeface="Arial" pitchFamily="34" charset="0"/>
                <a:cs typeface="Arial" pitchFamily="34" charset="0"/>
              </a:rPr>
              <a:t>E </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E</a:t>
            </a:r>
            <a:r>
              <a:rPr lang="cs-CZ" sz="1400" b="1">
                <a:solidFill>
                  <a:prstClr val="black"/>
                </a:solidFill>
                <a:latin typeface="Arial" pitchFamily="34" charset="0"/>
                <a:cs typeface="Arial" pitchFamily="34" charset="0"/>
              </a:rPr>
              <a:t>/(N - a)</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-1                        SS</a:t>
            </a:r>
            <a:r>
              <a:rPr lang="cs-CZ" sz="1400" b="1" baseline="-25000">
                <a:solidFill>
                  <a:prstClr val="black"/>
                </a:solidFill>
                <a:latin typeface="Arial" pitchFamily="34" charset="0"/>
                <a:cs typeface="Arial" pitchFamily="34" charset="0"/>
              </a:rPr>
              <a:t>T</a:t>
            </a:r>
          </a:p>
        </p:txBody>
      </p:sp>
      <p:sp>
        <p:nvSpPr>
          <p:cNvPr id="286730" name="Text Box 12"/>
          <p:cNvSpPr txBox="1">
            <a:spLocks noChangeArrowheads="1"/>
          </p:cNvSpPr>
          <p:nvPr/>
        </p:nvSpPr>
        <p:spPr bwMode="auto">
          <a:xfrm>
            <a:off x="4572000" y="2114550"/>
            <a:ext cx="14954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SS</a:t>
            </a:r>
          </a:p>
        </p:txBody>
      </p:sp>
      <p:sp>
        <p:nvSpPr>
          <p:cNvPr id="286731" name="Text Box 13"/>
          <p:cNvSpPr txBox="1">
            <a:spLocks noChangeArrowheads="1"/>
          </p:cNvSpPr>
          <p:nvPr/>
        </p:nvSpPr>
        <p:spPr bwMode="auto">
          <a:xfrm>
            <a:off x="55626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MS</a:t>
            </a:r>
          </a:p>
        </p:txBody>
      </p:sp>
      <p:sp>
        <p:nvSpPr>
          <p:cNvPr id="286732" name="Text Box 14"/>
          <p:cNvSpPr txBox="1">
            <a:spLocks noChangeArrowheads="1"/>
          </p:cNvSpPr>
          <p:nvPr/>
        </p:nvSpPr>
        <p:spPr bwMode="auto">
          <a:xfrm>
            <a:off x="67818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F</a:t>
            </a:r>
          </a:p>
        </p:txBody>
      </p:sp>
      <p:sp>
        <p:nvSpPr>
          <p:cNvPr id="286733"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4"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5" name="Text Box 17"/>
          <p:cNvSpPr txBox="1">
            <a:spLocks noChangeArrowheads="1"/>
          </p:cNvSpPr>
          <p:nvPr/>
        </p:nvSpPr>
        <p:spPr bwMode="auto">
          <a:xfrm>
            <a:off x="3200400" y="4953000"/>
            <a:ext cx="5943600" cy="600075"/>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Kvantifikovaný podíl rozdílu mezi pokusnými zásahy na celkovém rozptylu</a:t>
            </a:r>
          </a:p>
        </p:txBody>
      </p:sp>
      <p:sp>
        <p:nvSpPr>
          <p:cNvPr id="286736" name="Text Box 18"/>
          <p:cNvSpPr txBox="1">
            <a:spLocks noChangeArrowheads="1"/>
          </p:cNvSpPr>
          <p:nvPr/>
        </p:nvSpPr>
        <p:spPr bwMode="auto">
          <a:xfrm>
            <a:off x="3200400" y="5715000"/>
            <a:ext cx="3714750" cy="4572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Statistická významnost rozdílu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7747" name="Rectangle 2"/>
          <p:cNvSpPr>
            <a:spLocks noGrp="1" noChangeArrowheads="1"/>
          </p:cNvSpPr>
          <p:nvPr>
            <p:ph type="title" idx="4294967295"/>
          </p:nvPr>
        </p:nvSpPr>
        <p:spPr>
          <a:xfrm>
            <a:off x="990600" y="146050"/>
            <a:ext cx="7772400" cy="762000"/>
          </a:xfrm>
          <a:noFill/>
        </p:spPr>
        <p:txBody>
          <a:bodyPr anchor="ctr"/>
          <a:lstStyle/>
          <a:p>
            <a:r>
              <a:rPr lang="cs-CZ"/>
              <a:t>Analýza rozptylu -  obecný F test</a:t>
            </a:r>
          </a:p>
        </p:txBody>
      </p:sp>
      <p:sp>
        <p:nvSpPr>
          <p:cNvPr id="287748" name="text 25"/>
          <p:cNvSpPr txBox="1">
            <a:spLocks noChangeArrowheads="1"/>
          </p:cNvSpPr>
          <p:nvPr/>
        </p:nvSpPr>
        <p:spPr bwMode="auto">
          <a:xfrm>
            <a:off x="5003800" y="1989138"/>
            <a:ext cx="3816350" cy="838200"/>
          </a:xfrm>
          <a:prstGeom prst="rect">
            <a:avLst/>
          </a:prstGeom>
          <a:solidFill>
            <a:srgbClr val="CCFFCC"/>
          </a:solidFill>
          <a:ln w="0">
            <a:solidFill>
              <a:srgbClr val="000000"/>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 </a:t>
            </a:r>
            <a:r>
              <a:rPr lang="cs-CZ" sz="2000" b="1">
                <a:solidFill>
                  <a:prstClr val="black"/>
                </a:solidFill>
                <a:latin typeface="Arial" pitchFamily="34" charset="0"/>
                <a:cs typeface="Arial" pitchFamily="34" charset="0"/>
              </a:rPr>
              <a:t>obecný F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H</a:t>
            </a:r>
            <a:r>
              <a:rPr lang="cs-CZ" sz="2000" b="1" baseline="-25000">
                <a:solidFill>
                  <a:prstClr val="black"/>
                </a:solidFill>
                <a:latin typeface="Arial" pitchFamily="34" charset="0"/>
                <a:cs typeface="Arial" pitchFamily="34" charset="0"/>
              </a:rPr>
              <a:t>0</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1</a:t>
            </a:r>
            <a:r>
              <a:rPr lang="cs-CZ" sz="2000" b="1">
                <a:solidFill>
                  <a:prstClr val="black"/>
                </a:solidFill>
                <a:latin typeface="Arial" pitchFamily="34" charset="0"/>
                <a:cs typeface="Arial" pitchFamily="34" charset="0"/>
              </a:rPr>
              <a:t> = m</a:t>
            </a:r>
            <a:r>
              <a:rPr lang="cs-CZ" sz="2000" b="1" baseline="-25000">
                <a:solidFill>
                  <a:prstClr val="black"/>
                </a:solidFill>
                <a:latin typeface="Arial" pitchFamily="34" charset="0"/>
                <a:cs typeface="Arial" pitchFamily="34" charset="0"/>
              </a:rPr>
              <a:t>2 </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3</a:t>
            </a:r>
            <a:r>
              <a:rPr lang="cs-CZ" sz="2000" b="1">
                <a:solidFill>
                  <a:prstClr val="black"/>
                </a:solidFill>
                <a:latin typeface="Arial" pitchFamily="34" charset="0"/>
                <a:cs typeface="Arial" pitchFamily="34" charset="0"/>
              </a:rPr>
              <a:t> = .... = m</a:t>
            </a:r>
            <a:r>
              <a:rPr lang="cs-CZ" sz="2000" b="1" baseline="-25000">
                <a:solidFill>
                  <a:prstClr val="black"/>
                </a:solidFill>
                <a:latin typeface="Arial" pitchFamily="34" charset="0"/>
                <a:cs typeface="Arial" pitchFamily="34" charset="0"/>
              </a:rPr>
              <a:t>p</a:t>
            </a:r>
          </a:p>
        </p:txBody>
      </p:sp>
      <p:sp>
        <p:nvSpPr>
          <p:cNvPr id="287749" name="text 2"/>
          <p:cNvSpPr txBox="1">
            <a:spLocks noChangeArrowheads="1"/>
          </p:cNvSpPr>
          <p:nvPr/>
        </p:nvSpPr>
        <p:spPr bwMode="auto">
          <a:xfrm rot="-5400000">
            <a:off x="397669" y="2812257"/>
            <a:ext cx="2033587"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7750" name="text 3"/>
          <p:cNvSpPr txBox="1">
            <a:spLocks noChangeArrowheads="1"/>
          </p:cNvSpPr>
          <p:nvPr/>
        </p:nvSpPr>
        <p:spPr bwMode="auto">
          <a:xfrm rot="-5400000">
            <a:off x="1107282" y="2769394"/>
            <a:ext cx="2024062"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7751" name="text 6"/>
          <p:cNvSpPr txBox="1">
            <a:spLocks noChangeArrowheads="1"/>
          </p:cNvSpPr>
          <p:nvPr/>
        </p:nvSpPr>
        <p:spPr bwMode="auto">
          <a:xfrm rot="-5400000">
            <a:off x="2095500" y="2747963"/>
            <a:ext cx="2019300" cy="4191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7752" name="text 7"/>
          <p:cNvSpPr txBox="1">
            <a:spLocks noChangeArrowheads="1"/>
          </p:cNvSpPr>
          <p:nvPr/>
        </p:nvSpPr>
        <p:spPr bwMode="auto">
          <a:xfrm>
            <a:off x="3295650" y="3557588"/>
            <a:ext cx="1000125" cy="447675"/>
          </a:xfrm>
          <a:prstGeom prst="rect">
            <a:avLst/>
          </a:prstGeom>
          <a:no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7753" name="text 8"/>
          <p:cNvSpPr txBox="1">
            <a:spLocks noChangeArrowheads="1"/>
          </p:cNvSpPr>
          <p:nvPr/>
        </p:nvSpPr>
        <p:spPr bwMode="auto">
          <a:xfrm rot="-5400000">
            <a:off x="3459956" y="2755107"/>
            <a:ext cx="1995487"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7754" name="Line 9"/>
          <p:cNvSpPr>
            <a:spLocks noChangeShapeType="1"/>
          </p:cNvSpPr>
          <p:nvPr/>
        </p:nvSpPr>
        <p:spPr bwMode="auto">
          <a:xfrm>
            <a:off x="990600" y="3700463"/>
            <a:ext cx="0" cy="6858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5" name="Line 10"/>
          <p:cNvSpPr>
            <a:spLocks noChangeShapeType="1"/>
          </p:cNvSpPr>
          <p:nvPr/>
        </p:nvSpPr>
        <p:spPr bwMode="auto">
          <a:xfrm>
            <a:off x="990600" y="4386263"/>
            <a:ext cx="39624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6" name="Line 11"/>
          <p:cNvSpPr>
            <a:spLocks noChangeShapeType="1"/>
          </p:cNvSpPr>
          <p:nvPr/>
        </p:nvSpPr>
        <p:spPr bwMode="auto">
          <a:xfrm flipV="1">
            <a:off x="4953000" y="3700463"/>
            <a:ext cx="0" cy="6953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7" name="text 76"/>
          <p:cNvSpPr txBox="1">
            <a:spLocks noChangeArrowheads="1"/>
          </p:cNvSpPr>
          <p:nvPr/>
        </p:nvSpPr>
        <p:spPr bwMode="auto">
          <a:xfrm>
            <a:off x="1933575" y="4119563"/>
            <a:ext cx="1914525" cy="4095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F test: H</a:t>
            </a:r>
            <a:r>
              <a:rPr lang="cs-CZ" sz="2400" b="1" baseline="-25000">
                <a:solidFill>
                  <a:prstClr val="black"/>
                </a:solidFill>
                <a:latin typeface="Arial" pitchFamily="34" charset="0"/>
                <a:cs typeface="Arial" pitchFamily="34" charset="0"/>
              </a:rPr>
              <a:t>0</a:t>
            </a:r>
          </a:p>
        </p:txBody>
      </p:sp>
      <p:sp>
        <p:nvSpPr>
          <p:cNvPr id="287758" name="text 5"/>
          <p:cNvSpPr txBox="1">
            <a:spLocks noChangeArrowheads="1"/>
          </p:cNvSpPr>
          <p:nvPr/>
        </p:nvSpPr>
        <p:spPr bwMode="auto">
          <a:xfrm rot="-5400000">
            <a:off x="1595437" y="2771776"/>
            <a:ext cx="2028825"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7759" name="text 81"/>
          <p:cNvSpPr txBox="1">
            <a:spLocks noChangeArrowheads="1"/>
          </p:cNvSpPr>
          <p:nvPr/>
        </p:nvSpPr>
        <p:spPr bwMode="auto">
          <a:xfrm>
            <a:off x="990600" y="5943600"/>
            <a:ext cx="274320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nepůsobí</a:t>
            </a:r>
          </a:p>
        </p:txBody>
      </p:sp>
      <p:sp>
        <p:nvSpPr>
          <p:cNvPr id="287760" name="Line 15"/>
          <p:cNvSpPr>
            <a:spLocks noChangeShapeType="1"/>
          </p:cNvSpPr>
          <p:nvPr/>
        </p:nvSpPr>
        <p:spPr bwMode="auto">
          <a:xfrm flipH="1">
            <a:off x="2159000" y="4533900"/>
            <a:ext cx="609600" cy="795338"/>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1" name="Line 16"/>
          <p:cNvSpPr>
            <a:spLocks noChangeShapeType="1"/>
          </p:cNvSpPr>
          <p:nvPr/>
        </p:nvSpPr>
        <p:spPr bwMode="auto">
          <a:xfrm>
            <a:off x="2743200" y="4538663"/>
            <a:ext cx="2667000" cy="795337"/>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2" name="text 84"/>
          <p:cNvSpPr txBox="1">
            <a:spLocks noChangeArrowheads="1"/>
          </p:cNvSpPr>
          <p:nvPr/>
        </p:nvSpPr>
        <p:spPr bwMode="auto">
          <a:xfrm>
            <a:off x="4953000" y="5410200"/>
            <a:ext cx="1600200" cy="4476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neplatí</a:t>
            </a:r>
          </a:p>
        </p:txBody>
      </p:sp>
      <p:sp>
        <p:nvSpPr>
          <p:cNvPr id="287763" name="text 85"/>
          <p:cNvSpPr txBox="1">
            <a:spLocks noChangeArrowheads="1"/>
          </p:cNvSpPr>
          <p:nvPr/>
        </p:nvSpPr>
        <p:spPr bwMode="auto">
          <a:xfrm>
            <a:off x="4800600" y="5943600"/>
            <a:ext cx="230505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působí</a:t>
            </a:r>
          </a:p>
        </p:txBody>
      </p:sp>
      <p:sp>
        <p:nvSpPr>
          <p:cNvPr id="287764" name="kreslení 87"/>
          <p:cNvSpPr>
            <a:spLocks/>
          </p:cNvSpPr>
          <p:nvPr/>
        </p:nvSpPr>
        <p:spPr bwMode="auto">
          <a:xfrm>
            <a:off x="7162800" y="5410200"/>
            <a:ext cx="304800" cy="895350"/>
          </a:xfrm>
          <a:custGeom>
            <a:avLst/>
            <a:gdLst>
              <a:gd name="T0" fmla="*/ 0 w 16384"/>
              <a:gd name="T1" fmla="*/ 0 h 16384"/>
              <a:gd name="T2" fmla="*/ 0 w 16384"/>
              <a:gd name="T3" fmla="*/ 16384 h 16384"/>
              <a:gd name="T4" fmla="*/ 16384 w 16384"/>
              <a:gd name="T5" fmla="*/ 8192 h 16384"/>
              <a:gd name="T6" fmla="*/ 0 w 16384"/>
              <a:gd name="T7" fmla="*/ 0 h 16384"/>
              <a:gd name="T8" fmla="*/ 0 60000 65536"/>
              <a:gd name="T9" fmla="*/ 0 60000 65536"/>
              <a:gd name="T10" fmla="*/ 0 60000 65536"/>
              <a:gd name="T11" fmla="*/ 0 60000 65536"/>
              <a:gd name="T12" fmla="*/ 0 w 16384"/>
              <a:gd name="T13" fmla="*/ 0 h 16384"/>
              <a:gd name="T14" fmla="*/ 16384 w 16384"/>
              <a:gd name="T15" fmla="*/ 16384 h 16384"/>
            </a:gdLst>
            <a:ahLst/>
            <a:cxnLst>
              <a:cxn ang="T8">
                <a:pos x="T0" y="T1"/>
              </a:cxn>
              <a:cxn ang="T9">
                <a:pos x="T2" y="T3"/>
              </a:cxn>
              <a:cxn ang="T10">
                <a:pos x="T4" y="T5"/>
              </a:cxn>
              <a:cxn ang="T11">
                <a:pos x="T6" y="T7"/>
              </a:cxn>
            </a:cxnLst>
            <a:rect l="T12" t="T13" r="T14" b="T15"/>
            <a:pathLst>
              <a:path w="16384" h="16384">
                <a:moveTo>
                  <a:pt x="0" y="0"/>
                </a:moveTo>
                <a:lnTo>
                  <a:pt x="0" y="16384"/>
                </a:lnTo>
                <a:lnTo>
                  <a:pt x="16384" y="8192"/>
                </a:lnTo>
                <a:lnTo>
                  <a:pt x="0" y="0"/>
                </a:lnTo>
                <a:close/>
              </a:path>
            </a:pathLst>
          </a:custGeom>
          <a:solidFill>
            <a:srgbClr val="000000"/>
          </a:solidFill>
          <a:ln w="9525">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5" name="text 88"/>
          <p:cNvSpPr txBox="1">
            <a:spLocks noChangeArrowheads="1"/>
          </p:cNvSpPr>
          <p:nvPr/>
        </p:nvSpPr>
        <p:spPr bwMode="auto">
          <a:xfrm>
            <a:off x="7696200" y="5448300"/>
            <a:ext cx="1219200" cy="838200"/>
          </a:xfrm>
          <a:prstGeom prst="rect">
            <a:avLst/>
          </a:prstGeom>
          <a:solidFill>
            <a:srgbClr val="000099"/>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Další analýzy</a:t>
            </a:r>
          </a:p>
        </p:txBody>
      </p:sp>
      <p:sp>
        <p:nvSpPr>
          <p:cNvPr id="287766" name="text 79"/>
          <p:cNvSpPr txBox="1">
            <a:spLocks noChangeArrowheads="1"/>
          </p:cNvSpPr>
          <p:nvPr/>
        </p:nvSpPr>
        <p:spPr bwMode="auto">
          <a:xfrm>
            <a:off x="1117600" y="5410200"/>
            <a:ext cx="1485900" cy="4191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platí</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8771" name="Rectangle 2"/>
          <p:cNvSpPr>
            <a:spLocks noGrp="1" noChangeArrowheads="1"/>
          </p:cNvSpPr>
          <p:nvPr>
            <p:ph type="title" idx="4294967295"/>
          </p:nvPr>
        </p:nvSpPr>
        <p:spPr>
          <a:xfrm>
            <a:off x="900113" y="146050"/>
            <a:ext cx="7772400" cy="762000"/>
          </a:xfrm>
          <a:noFill/>
        </p:spPr>
        <p:txBody>
          <a:bodyPr anchor="ctr"/>
          <a:lstStyle/>
          <a:p>
            <a:r>
              <a:rPr lang="cs-CZ"/>
              <a:t>Analýza rozptylu -  Testy kontrastů</a:t>
            </a:r>
          </a:p>
        </p:txBody>
      </p:sp>
      <p:sp>
        <p:nvSpPr>
          <p:cNvPr id="288772" name="Freeform 3"/>
          <p:cNvSpPr>
            <a:spLocks/>
          </p:cNvSpPr>
          <p:nvPr/>
        </p:nvSpPr>
        <p:spPr bwMode="auto">
          <a:xfrm>
            <a:off x="304800" y="1447800"/>
            <a:ext cx="8610600" cy="5029200"/>
          </a:xfrm>
          <a:custGeom>
            <a:avLst/>
            <a:gdLst>
              <a:gd name="T0" fmla="*/ 0 w 5424"/>
              <a:gd name="T1" fmla="*/ 3168 h 3168"/>
              <a:gd name="T2" fmla="*/ 5424 w 5424"/>
              <a:gd name="T3" fmla="*/ 3168 h 3168"/>
              <a:gd name="T4" fmla="*/ 5424 w 5424"/>
              <a:gd name="T5" fmla="*/ 0 h 3168"/>
              <a:gd name="T6" fmla="*/ 4128 w 5424"/>
              <a:gd name="T7" fmla="*/ 0 h 3168"/>
              <a:gd name="T8" fmla="*/ 2592 w 5424"/>
              <a:gd name="T9" fmla="*/ 2304 h 3168"/>
              <a:gd name="T10" fmla="*/ 0 w 5424"/>
              <a:gd name="T11" fmla="*/ 2304 h 3168"/>
              <a:gd name="T12" fmla="*/ 0 w 5424"/>
              <a:gd name="T13" fmla="*/ 3168 h 3168"/>
              <a:gd name="T14" fmla="*/ 0 60000 65536"/>
              <a:gd name="T15" fmla="*/ 0 60000 65536"/>
              <a:gd name="T16" fmla="*/ 0 60000 65536"/>
              <a:gd name="T17" fmla="*/ 0 60000 65536"/>
              <a:gd name="T18" fmla="*/ 0 60000 65536"/>
              <a:gd name="T19" fmla="*/ 0 60000 65536"/>
              <a:gd name="T20" fmla="*/ 0 60000 65536"/>
              <a:gd name="T21" fmla="*/ 0 w 5424"/>
              <a:gd name="T22" fmla="*/ 0 h 3168"/>
              <a:gd name="T23" fmla="*/ 5424 w 5424"/>
              <a:gd name="T24" fmla="*/ 3168 h 3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24" h="3168">
                <a:moveTo>
                  <a:pt x="0" y="3168"/>
                </a:moveTo>
                <a:lnTo>
                  <a:pt x="5424" y="3168"/>
                </a:lnTo>
                <a:lnTo>
                  <a:pt x="5424" y="0"/>
                </a:lnTo>
                <a:lnTo>
                  <a:pt x="4128" y="0"/>
                </a:lnTo>
                <a:lnTo>
                  <a:pt x="2592" y="2304"/>
                </a:lnTo>
                <a:lnTo>
                  <a:pt x="0" y="2304"/>
                </a:lnTo>
                <a:lnTo>
                  <a:pt x="0" y="3168"/>
                </a:lnTo>
                <a:close/>
              </a:path>
            </a:pathLst>
          </a:custGeom>
          <a:solidFill>
            <a:srgbClr val="DDDDDD"/>
          </a:solid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3" name="text 25"/>
          <p:cNvSpPr txBox="1">
            <a:spLocks noChangeArrowheads="1"/>
          </p:cNvSpPr>
          <p:nvPr/>
        </p:nvSpPr>
        <p:spPr bwMode="auto">
          <a:xfrm>
            <a:off x="965200" y="838200"/>
            <a:ext cx="2819400" cy="762000"/>
          </a:xfrm>
          <a:prstGeom prst="rect">
            <a:avLst/>
          </a:prstGeom>
          <a:solidFill>
            <a:srgbClr val="CCFFCC"/>
          </a:solidFill>
          <a:ln w="0">
            <a:solidFill>
              <a:schemeClr val="tx1"/>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ANOVA:H</a:t>
            </a:r>
            <a:r>
              <a:rPr lang="cs-CZ" sz="2000" baseline="-25000">
                <a:solidFill>
                  <a:prstClr val="black"/>
                </a:solidFill>
                <a:latin typeface="Arial" pitchFamily="34" charset="0"/>
                <a:cs typeface="Arial" pitchFamily="34" charset="0"/>
              </a:rPr>
              <a:t>0</a:t>
            </a:r>
            <a:r>
              <a:rPr lang="cs-CZ" sz="2000">
                <a:solidFill>
                  <a:prstClr val="black"/>
                </a:solidFill>
                <a:latin typeface="Arial" pitchFamily="34" charset="0"/>
                <a:cs typeface="Arial" pitchFamily="34" charset="0"/>
              </a:rPr>
              <a:t> zamítnuta</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Testy kontrastů</a:t>
            </a:r>
          </a:p>
        </p:txBody>
      </p:sp>
      <p:sp>
        <p:nvSpPr>
          <p:cNvPr id="288774" name="text 7"/>
          <p:cNvSpPr txBox="1">
            <a:spLocks noChangeArrowheads="1"/>
          </p:cNvSpPr>
          <p:nvPr/>
        </p:nvSpPr>
        <p:spPr bwMode="auto">
          <a:xfrm>
            <a:off x="2794000" y="3200400"/>
            <a:ext cx="1095375" cy="381000"/>
          </a:xfrm>
          <a:prstGeom prst="rect">
            <a:avLst/>
          </a:prstGeom>
          <a:solidFill>
            <a:srgbClr val="FFFFFF"/>
          </a:solid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8775" name="Line 6"/>
          <p:cNvSpPr>
            <a:spLocks noChangeShapeType="1"/>
          </p:cNvSpPr>
          <p:nvPr/>
        </p:nvSpPr>
        <p:spPr bwMode="auto">
          <a:xfrm>
            <a:off x="355600"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6" name="Line 7"/>
          <p:cNvSpPr>
            <a:spLocks noChangeShapeType="1"/>
          </p:cNvSpPr>
          <p:nvPr/>
        </p:nvSpPr>
        <p:spPr bwMode="auto">
          <a:xfrm flipV="1">
            <a:off x="355600" y="4343400"/>
            <a:ext cx="1343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7" name="Line 8"/>
          <p:cNvSpPr>
            <a:spLocks noChangeShapeType="1"/>
          </p:cNvSpPr>
          <p:nvPr/>
        </p:nvSpPr>
        <p:spPr bwMode="auto">
          <a:xfrm flipV="1">
            <a:off x="1679575"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8" name="Line 9"/>
          <p:cNvSpPr>
            <a:spLocks noChangeShapeType="1"/>
          </p:cNvSpPr>
          <p:nvPr/>
        </p:nvSpPr>
        <p:spPr bwMode="auto">
          <a:xfrm>
            <a:off x="993775" y="3719513"/>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9" name="Line 10"/>
          <p:cNvSpPr>
            <a:spLocks noChangeShapeType="1"/>
          </p:cNvSpPr>
          <p:nvPr/>
        </p:nvSpPr>
        <p:spPr bwMode="auto">
          <a:xfrm flipV="1">
            <a:off x="984250" y="4476750"/>
            <a:ext cx="12668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0" name="Line 11"/>
          <p:cNvSpPr>
            <a:spLocks noChangeShapeType="1"/>
          </p:cNvSpPr>
          <p:nvPr/>
        </p:nvSpPr>
        <p:spPr bwMode="auto">
          <a:xfrm>
            <a:off x="2132013" y="4089400"/>
            <a:ext cx="0" cy="6572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1" name="Line 12"/>
          <p:cNvSpPr>
            <a:spLocks noChangeShapeType="1"/>
          </p:cNvSpPr>
          <p:nvPr/>
        </p:nvSpPr>
        <p:spPr bwMode="auto">
          <a:xfrm flipV="1">
            <a:off x="2136775" y="4733925"/>
            <a:ext cx="15240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2" name="Line 13"/>
          <p:cNvSpPr>
            <a:spLocks noChangeShapeType="1"/>
          </p:cNvSpPr>
          <p:nvPr/>
        </p:nvSpPr>
        <p:spPr bwMode="auto">
          <a:xfrm flipV="1">
            <a:off x="3644900" y="40528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3" name="Line 14"/>
          <p:cNvSpPr>
            <a:spLocks noChangeShapeType="1"/>
          </p:cNvSpPr>
          <p:nvPr/>
        </p:nvSpPr>
        <p:spPr bwMode="auto">
          <a:xfrm>
            <a:off x="2828925" y="42195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4" name="Line 15"/>
          <p:cNvSpPr>
            <a:spLocks noChangeShapeType="1"/>
          </p:cNvSpPr>
          <p:nvPr/>
        </p:nvSpPr>
        <p:spPr bwMode="auto">
          <a:xfrm flipV="1">
            <a:off x="2822575" y="4886325"/>
            <a:ext cx="15716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5" name="Line 16"/>
          <p:cNvSpPr>
            <a:spLocks noChangeShapeType="1"/>
          </p:cNvSpPr>
          <p:nvPr/>
        </p:nvSpPr>
        <p:spPr bwMode="auto">
          <a:xfrm flipV="1">
            <a:off x="4379913" y="42052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6" name="Line 17"/>
          <p:cNvSpPr>
            <a:spLocks noChangeShapeType="1"/>
          </p:cNvSpPr>
          <p:nvPr/>
        </p:nvSpPr>
        <p:spPr bwMode="auto">
          <a:xfrm>
            <a:off x="517525" y="4167188"/>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7" name="Line 18"/>
          <p:cNvSpPr>
            <a:spLocks noChangeShapeType="1"/>
          </p:cNvSpPr>
          <p:nvPr/>
        </p:nvSpPr>
        <p:spPr bwMode="auto">
          <a:xfrm>
            <a:off x="508000" y="4829175"/>
            <a:ext cx="2105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8" name="Line 19"/>
          <p:cNvSpPr>
            <a:spLocks noChangeShapeType="1"/>
          </p:cNvSpPr>
          <p:nvPr/>
        </p:nvSpPr>
        <p:spPr bwMode="auto">
          <a:xfrm flipV="1">
            <a:off x="2598738" y="4152900"/>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35924" name="kreslení 101"/>
          <p:cNvSpPr>
            <a:spLocks/>
          </p:cNvSpPr>
          <p:nvPr/>
        </p:nvSpPr>
        <p:spPr bwMode="auto">
          <a:xfrm>
            <a:off x="889000" y="5257800"/>
            <a:ext cx="2895600" cy="371475"/>
          </a:xfrm>
          <a:custGeom>
            <a:avLst/>
            <a:gdLst/>
            <a:ahLst/>
            <a:cxnLst>
              <a:cxn ang="0">
                <a:pos x="0" y="0"/>
              </a:cxn>
              <a:cxn ang="0">
                <a:pos x="11349" y="0"/>
              </a:cxn>
              <a:cxn ang="0">
                <a:pos x="16384" y="0"/>
              </a:cxn>
              <a:cxn ang="0">
                <a:pos x="8192" y="16384"/>
              </a:cxn>
              <a:cxn ang="0">
                <a:pos x="0" y="0"/>
              </a:cxn>
            </a:cxnLst>
            <a:rect l="0" t="0" r="r" b="b"/>
            <a:pathLst>
              <a:path w="16384" h="16384">
                <a:moveTo>
                  <a:pt x="0" y="0"/>
                </a:moveTo>
                <a:lnTo>
                  <a:pt x="11349" y="0"/>
                </a:lnTo>
                <a:lnTo>
                  <a:pt x="16384" y="0"/>
                </a:lnTo>
                <a:lnTo>
                  <a:pt x="8192" y="16384"/>
                </a:lnTo>
                <a:lnTo>
                  <a:pt x="0" y="0"/>
                </a:lnTo>
                <a:close/>
              </a:path>
            </a:pathLst>
          </a:custGeom>
          <a:solidFill>
            <a:schemeClr val="tx1"/>
          </a:solidFill>
          <a:ln w="9525" cap="flat" cmpd="sng">
            <a:solidFill>
              <a:srgbClr val="000000"/>
            </a:solidFill>
            <a:prstDash val="solid"/>
            <a:round/>
            <a:headEnd/>
            <a:tailEnd/>
          </a:ln>
          <a:effectLst>
            <a:outerShdw dist="35921" dir="2700000" algn="ctr" rotWithShape="0">
              <a:srgbClr val="000000"/>
            </a:outerShdw>
          </a:effectLst>
        </p:spPr>
        <p:txBody>
          <a:bodyPr/>
          <a:lstStyle/>
          <a:p>
            <a:pPr fontAlgn="base">
              <a:spcBef>
                <a:spcPct val="0"/>
              </a:spcBef>
              <a:spcAft>
                <a:spcPct val="0"/>
              </a:spcAft>
              <a:defRPr/>
            </a:pPr>
            <a:endParaRPr lang="cs-CZ" b="1" i="1">
              <a:solidFill>
                <a:prstClr val="black"/>
              </a:solidFill>
              <a:latin typeface="Arial" pitchFamily="34" charset="0"/>
              <a:cs typeface="Arial" pitchFamily="34" charset="0"/>
            </a:endParaRPr>
          </a:p>
        </p:txBody>
      </p:sp>
      <p:sp>
        <p:nvSpPr>
          <p:cNvPr id="288790" name="text 2"/>
          <p:cNvSpPr txBox="1">
            <a:spLocks noChangeArrowheads="1"/>
          </p:cNvSpPr>
          <p:nvPr/>
        </p:nvSpPr>
        <p:spPr bwMode="auto">
          <a:xfrm rot="-5400000">
            <a:off x="-356394" y="2616994"/>
            <a:ext cx="2033588"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8791" name="text 3"/>
          <p:cNvSpPr txBox="1">
            <a:spLocks noChangeArrowheads="1"/>
          </p:cNvSpPr>
          <p:nvPr/>
        </p:nvSpPr>
        <p:spPr bwMode="auto">
          <a:xfrm rot="-5400000">
            <a:off x="372268" y="2574132"/>
            <a:ext cx="2024063"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8792" name="text 6"/>
          <p:cNvSpPr txBox="1">
            <a:spLocks noChangeArrowheads="1"/>
          </p:cNvSpPr>
          <p:nvPr/>
        </p:nvSpPr>
        <p:spPr bwMode="auto">
          <a:xfrm rot="-5400000">
            <a:off x="1536700" y="2552700"/>
            <a:ext cx="2019300" cy="4191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8793" name="text 8"/>
          <p:cNvSpPr txBox="1">
            <a:spLocks noChangeArrowheads="1"/>
          </p:cNvSpPr>
          <p:nvPr/>
        </p:nvSpPr>
        <p:spPr bwMode="auto">
          <a:xfrm rot="-5400000">
            <a:off x="3053556" y="2559844"/>
            <a:ext cx="1995488"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8794" name="text 5"/>
          <p:cNvSpPr txBox="1">
            <a:spLocks noChangeArrowheads="1"/>
          </p:cNvSpPr>
          <p:nvPr/>
        </p:nvSpPr>
        <p:spPr bwMode="auto">
          <a:xfrm rot="-5400000">
            <a:off x="950912" y="2576513"/>
            <a:ext cx="2028825"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8795" name="text 76"/>
          <p:cNvSpPr txBox="1">
            <a:spLocks noChangeArrowheads="1"/>
          </p:cNvSpPr>
          <p:nvPr/>
        </p:nvSpPr>
        <p:spPr bwMode="auto">
          <a:xfrm>
            <a:off x="965200" y="5715000"/>
            <a:ext cx="2828925" cy="685800"/>
          </a:xfrm>
          <a:prstGeom prst="rect">
            <a:avLst/>
          </a:prstGeom>
          <a:solidFill>
            <a:srgbClr val="C0C0C0"/>
          </a:solidFill>
          <a:ln w="24765">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Rozdíly v smysluplných kombinacích ?</a:t>
            </a:r>
          </a:p>
        </p:txBody>
      </p:sp>
      <p:sp>
        <p:nvSpPr>
          <p:cNvPr id="288796" name="text 84"/>
          <p:cNvSpPr>
            <a:spLocks noChangeArrowheads="1"/>
          </p:cNvSpPr>
          <p:nvPr/>
        </p:nvSpPr>
        <p:spPr bwMode="auto">
          <a:xfrm>
            <a:off x="5486400" y="4714875"/>
            <a:ext cx="3028950" cy="8477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Testování kontrastů</a:t>
            </a:r>
          </a:p>
          <a:p>
            <a:pPr algn="ctr" eaLnBrk="0" fontAlgn="base" hangingPunct="0">
              <a:spcBef>
                <a:spcPct val="0"/>
              </a:spcBef>
              <a:spcAft>
                <a:spcPct val="0"/>
              </a:spcAft>
            </a:pPr>
            <a:r>
              <a:rPr lang="cs-CZ">
                <a:solidFill>
                  <a:prstClr val="white"/>
                </a:solidFill>
                <a:latin typeface="Arial" pitchFamily="34" charset="0"/>
                <a:cs typeface="Arial" pitchFamily="34" charset="0"/>
              </a:rPr>
              <a:t>"Multiple range testy"</a:t>
            </a:r>
          </a:p>
        </p:txBody>
      </p:sp>
      <p:sp>
        <p:nvSpPr>
          <p:cNvPr id="288797" name="text 103"/>
          <p:cNvSpPr>
            <a:spLocks noChangeArrowheads="1"/>
          </p:cNvSpPr>
          <p:nvPr/>
        </p:nvSpPr>
        <p:spPr bwMode="auto">
          <a:xfrm>
            <a:off x="4419600" y="5857875"/>
            <a:ext cx="18288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Parametrické</a:t>
            </a:r>
          </a:p>
        </p:txBody>
      </p:sp>
      <p:sp>
        <p:nvSpPr>
          <p:cNvPr id="288798" name="text 104"/>
          <p:cNvSpPr>
            <a:spLocks noChangeArrowheads="1"/>
          </p:cNvSpPr>
          <p:nvPr/>
        </p:nvSpPr>
        <p:spPr bwMode="auto">
          <a:xfrm>
            <a:off x="6477000" y="5857875"/>
            <a:ext cx="20002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Neparametrické</a:t>
            </a:r>
          </a:p>
        </p:txBody>
      </p:sp>
      <p:sp>
        <p:nvSpPr>
          <p:cNvPr id="288799" name="text 105"/>
          <p:cNvSpPr>
            <a:spLocks noChangeArrowheads="1"/>
          </p:cNvSpPr>
          <p:nvPr/>
        </p:nvSpPr>
        <p:spPr bwMode="auto">
          <a:xfrm>
            <a:off x="7029450" y="2505075"/>
            <a:ext cx="14287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Plánované</a:t>
            </a:r>
          </a:p>
        </p:txBody>
      </p:sp>
      <p:sp>
        <p:nvSpPr>
          <p:cNvPr id="288800" name="text 106"/>
          <p:cNvSpPr>
            <a:spLocks noChangeArrowheads="1"/>
          </p:cNvSpPr>
          <p:nvPr/>
        </p:nvSpPr>
        <p:spPr bwMode="auto">
          <a:xfrm>
            <a:off x="6629400" y="3133725"/>
            <a:ext cx="18669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Neplánované</a:t>
            </a:r>
          </a:p>
        </p:txBody>
      </p:sp>
      <p:sp>
        <p:nvSpPr>
          <p:cNvPr id="288801" name="text 109"/>
          <p:cNvSpPr>
            <a:spLocks noChangeArrowheads="1"/>
          </p:cNvSpPr>
          <p:nvPr/>
        </p:nvSpPr>
        <p:spPr bwMode="auto">
          <a:xfrm>
            <a:off x="6096000" y="3829050"/>
            <a:ext cx="2390775" cy="571500"/>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Pro srovnání variant s kontrolou</a:t>
            </a:r>
          </a:p>
        </p:txBody>
      </p:sp>
      <p:sp>
        <p:nvSpPr>
          <p:cNvPr id="288802" name="Line 33"/>
          <p:cNvSpPr>
            <a:spLocks noChangeShapeType="1"/>
          </p:cNvSpPr>
          <p:nvPr/>
        </p:nvSpPr>
        <p:spPr bwMode="auto">
          <a:xfrm flipV="1">
            <a:off x="2260600" y="3733800"/>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Shrnutí statistických testů</a:t>
            </a:r>
          </a:p>
        </p:txBody>
      </p:sp>
      <p:graphicFrame>
        <p:nvGraphicFramePr>
          <p:cNvPr id="14" name="Group 4"/>
          <p:cNvGraphicFramePr>
            <a:graphicFrameLocks noGrp="1"/>
          </p:cNvGraphicFramePr>
          <p:nvPr>
            <p:extLst>
              <p:ext uri="{D42A27DB-BD31-4B8C-83A1-F6EECF244321}">
                <p14:modId xmlns:p14="http://schemas.microsoft.com/office/powerpoint/2010/main" val="2472085325"/>
              </p:ext>
            </p:extLst>
          </p:nvPr>
        </p:nvGraphicFramePr>
        <p:xfrm>
          <a:off x="395536" y="1628800"/>
          <a:ext cx="8353426" cy="4674433"/>
        </p:xfrm>
        <a:graphic>
          <a:graphicData uri="http://schemas.openxmlformats.org/drawingml/2006/table">
            <a:tbl>
              <a:tblPr/>
              <a:tblGrid>
                <a:gridCol w="2184201">
                  <a:extLst>
                    <a:ext uri="{9D8B030D-6E8A-4147-A177-3AD203B41FA5}">
                      <a16:colId xmlns:a16="http://schemas.microsoft.com/office/drawing/2014/main" val="20000"/>
                    </a:ext>
                  </a:extLst>
                </a:gridCol>
                <a:gridCol w="2352303">
                  <a:extLst>
                    <a:ext uri="{9D8B030D-6E8A-4147-A177-3AD203B41FA5}">
                      <a16:colId xmlns:a16="http://schemas.microsoft.com/office/drawing/2014/main" val="20001"/>
                    </a:ext>
                  </a:extLst>
                </a:gridCol>
                <a:gridCol w="1908461">
                  <a:extLst>
                    <a:ext uri="{9D8B030D-6E8A-4147-A177-3AD203B41FA5}">
                      <a16:colId xmlns:a16="http://schemas.microsoft.com/office/drawing/2014/main" val="20002"/>
                    </a:ext>
                  </a:extLst>
                </a:gridCol>
                <a:gridCol w="1908461">
                  <a:extLst>
                    <a:ext uri="{9D8B030D-6E8A-4147-A177-3AD203B41FA5}">
                      <a16:colId xmlns:a16="http://schemas.microsoft.com/office/drawing/2014/main" val="20003"/>
                    </a:ext>
                  </a:extLst>
                </a:gridCol>
              </a:tblGrid>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Typ srovnání</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Nulová hypotéza</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Parametrický test</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a:ln>
                            <a:noFill/>
                          </a:ln>
                          <a:solidFill>
                            <a:schemeClr val="tx1"/>
                          </a:solidFill>
                          <a:effectLst/>
                          <a:latin typeface="Calibri" pitchFamily="34" charset="0"/>
                          <a:cs typeface="Arial" pitchFamily="34" charset="0"/>
                        </a:rPr>
                        <a:t>Neparametrický</a:t>
                      </a:r>
                      <a:r>
                        <a:rPr kumimoji="0" lang="cs-CZ" sz="1400" b="1" i="0" u="none" strike="noStrike" cap="none" normalizeH="0" baseline="0" dirty="0">
                          <a:ln>
                            <a:noFill/>
                          </a:ln>
                          <a:solidFill>
                            <a:schemeClr val="tx1"/>
                          </a:solidFill>
                          <a:effectLst/>
                          <a:latin typeface="Calibri" pitchFamily="34" charset="0"/>
                          <a:cs typeface="Arial" pitchFamily="34" charset="0"/>
                        </a:rPr>
                        <a:t> test</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1 skupina dat vs. etalon</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stealth"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Střední hodnota je rovna hodnotě etalonu.</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rPr>
                        <a:t>jednovýběrový</a:t>
                      </a:r>
                      <a:r>
                        <a:rPr kumimoji="0" lang="cs-CZ" sz="1400" b="0" i="0" u="none" strike="noStrike" cap="none" normalizeH="0" baseline="0" dirty="0">
                          <a:ln>
                            <a:noFill/>
                          </a:ln>
                          <a:solidFill>
                            <a:schemeClr val="tx1"/>
                          </a:solidFill>
                          <a:effectLst/>
                          <a:latin typeface="Calibri" pitchFamily="34" charset="0"/>
                        </a:rPr>
                        <a:t> t-test</a:t>
                      </a:r>
                    </a:p>
                  </a:txBody>
                  <a:tcPr marL="90000" marR="90000" marT="46800" marB="46800" anchor="ctr" horzOverflow="overflow">
                    <a:lnL>
                      <a:noFill/>
                    </a:lnL>
                    <a:lnR>
                      <a:noFill/>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Wilcoxonův</a:t>
                      </a:r>
                      <a:r>
                        <a:rPr kumimoji="0" lang="cs-CZ" sz="1400" b="0" i="0" u="none" strike="noStrike" cap="none" normalizeH="0" baseline="0" dirty="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noFill/>
                  </a:tcPr>
                </a:tc>
                <a:extLst>
                  <a:ext uri="{0D108BD9-81ED-4DB2-BD59-A6C34878D82A}">
                    <a16:rowId xmlns:a16="http://schemas.microsoft.com/office/drawing/2014/main" val="10001"/>
                  </a:ext>
                </a:extLst>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2 skupiny dat nepárově</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Obě skupiny hodnot pochází ze stejného rozdělení.</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cs typeface="Arial" pitchFamily="34" charset="0"/>
                        </a:rPr>
                        <a:t>nepárový t-test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a:noFill/>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Mann</a:t>
                      </a:r>
                      <a:r>
                        <a:rPr kumimoji="0" lang="cs-CZ" sz="1400" b="0" i="0" u="none" strike="noStrike" cap="none" normalizeH="0" baseline="0" dirty="0">
                          <a:ln>
                            <a:noFill/>
                          </a:ln>
                          <a:solidFill>
                            <a:schemeClr val="tx1"/>
                          </a:solidFill>
                          <a:effectLst/>
                          <a:latin typeface="Calibri" pitchFamily="34" charset="0"/>
                          <a:cs typeface="Arial" pitchFamily="34" charset="0"/>
                        </a:rPr>
                        <a:t>-</a:t>
                      </a:r>
                      <a:r>
                        <a:rPr kumimoji="0" lang="cs-CZ" sz="1400" b="0" i="0" u="none" strike="noStrike" cap="none" normalizeH="0" baseline="0" dirty="0" err="1">
                          <a:ln>
                            <a:noFill/>
                          </a:ln>
                          <a:solidFill>
                            <a:schemeClr val="tx1"/>
                          </a:solidFill>
                          <a:effectLst/>
                          <a:latin typeface="Calibri" pitchFamily="34" charset="0"/>
                          <a:cs typeface="Arial" pitchFamily="34" charset="0"/>
                        </a:rPr>
                        <a:t>Whitneyův</a:t>
                      </a:r>
                      <a:r>
                        <a:rPr kumimoji="0" lang="cs-CZ" sz="1400" b="0" i="0" u="none" strike="noStrike" cap="none" normalizeH="0" baseline="0" dirty="0">
                          <a:ln>
                            <a:noFill/>
                          </a:ln>
                          <a:solidFill>
                            <a:schemeClr val="tx1"/>
                          </a:solidFill>
                          <a:effectLst/>
                          <a:latin typeface="Calibri" pitchFamily="34" charset="0"/>
                          <a:cs typeface="Arial" pitchFamily="34" charset="0"/>
                        </a:rPr>
                        <a:t> 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2 skupiny dat párově</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Zkoumaný efekt mezi páry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cs typeface="Arial" pitchFamily="34" charset="0"/>
                        </a:rPr>
                        <a:t>Párový t-test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Wilcoxonův</a:t>
                      </a:r>
                      <a:r>
                        <a:rPr kumimoji="0" lang="cs-CZ" sz="1400" b="0" i="0" u="none" strike="noStrike" cap="none" normalizeH="0" baseline="0" dirty="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shoda rozdělení</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rozdělení dat ve skupině odpovídá teoretickému (vybranému) rozdělení.</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rPr>
                        <a:t>Shapiro</a:t>
                      </a:r>
                      <a:r>
                        <a:rPr kumimoji="0" lang="cs-CZ" sz="1400" b="0" i="0" u="none" strike="noStrike" cap="none" normalizeH="0" baseline="0" dirty="0">
                          <a:ln>
                            <a:noFill/>
                          </a:ln>
                          <a:solidFill>
                            <a:schemeClr val="tx1"/>
                          </a:solidFill>
                          <a:effectLst/>
                          <a:latin typeface="Calibri" pitchFamily="34" charset="0"/>
                        </a:rPr>
                        <a:t>-</a:t>
                      </a:r>
                      <a:r>
                        <a:rPr kumimoji="0" lang="cs-CZ" sz="1400" b="0" i="0" u="none" strike="noStrike" cap="none" normalizeH="0" baseline="0" dirty="0" err="1">
                          <a:ln>
                            <a:noFill/>
                          </a:ln>
                          <a:solidFill>
                            <a:schemeClr val="tx1"/>
                          </a:solidFill>
                          <a:effectLst/>
                          <a:latin typeface="Calibri" pitchFamily="34" charset="0"/>
                        </a:rPr>
                        <a:t>Wilkův</a:t>
                      </a:r>
                      <a:r>
                        <a:rPr kumimoji="0" lang="cs-CZ" sz="1400" b="0" i="0" u="none" strike="noStrike" cap="none" normalizeH="0" baseline="0" dirty="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rPr>
                        <a:t>Kolmogorovův</a:t>
                      </a:r>
                      <a:r>
                        <a:rPr kumimoji="0" lang="cs-CZ" sz="1400" b="0" i="0" u="none" strike="noStrike" cap="none" normalizeH="0" baseline="0" dirty="0">
                          <a:ln>
                            <a:noFill/>
                          </a:ln>
                          <a:solidFill>
                            <a:schemeClr val="tx1"/>
                          </a:solidFill>
                          <a:effectLst/>
                          <a:latin typeface="Calibri" pitchFamily="34" charset="0"/>
                        </a:rPr>
                        <a:t>-</a:t>
                      </a:r>
                      <a:r>
                        <a:rPr kumimoji="0" lang="cs-CZ" sz="1400" b="0" i="0" u="none" strike="noStrike" cap="none" normalizeH="0" baseline="0" dirty="0" err="1">
                          <a:ln>
                            <a:noFill/>
                          </a:ln>
                          <a:solidFill>
                            <a:schemeClr val="tx1"/>
                          </a:solidFill>
                          <a:effectLst/>
                          <a:latin typeface="Calibri" pitchFamily="34" charset="0"/>
                        </a:rPr>
                        <a:t>Smirnovův</a:t>
                      </a:r>
                      <a:r>
                        <a:rPr kumimoji="0" lang="cs-CZ" sz="1400" b="0" i="0" u="none" strike="noStrike" cap="none" normalizeH="0" baseline="0" dirty="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rPr>
                        <a:t>Lilieforsův</a:t>
                      </a:r>
                      <a:r>
                        <a:rPr kumimoji="0" lang="cs-CZ" sz="1400" b="0" i="0" u="none" strike="noStrike" cap="none" normalizeH="0" baseline="0" dirty="0">
                          <a:ln>
                            <a:noFill/>
                          </a:ln>
                          <a:solidFill>
                            <a:schemeClr val="tx1"/>
                          </a:solidFill>
                          <a:effectLst/>
                          <a:latin typeface="Calibri" pitchFamily="34" charset="0"/>
                        </a:rPr>
                        <a:t> test</a:t>
                      </a:r>
                    </a:p>
                  </a:txBody>
                  <a:tcPr marL="90000" marR="90000" marT="46800" marB="46800" anchor="ctr" horzOverflow="overflow">
                    <a:lnL>
                      <a:noFill/>
                    </a:lnL>
                    <a:lnR>
                      <a:noFill/>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el-GR" sz="1400" b="0" i="0" u="none" strike="noStrike" cap="none" normalizeH="0" baseline="0" dirty="0">
                          <a:ln>
                            <a:noFill/>
                          </a:ln>
                          <a:solidFill>
                            <a:schemeClr val="tx1"/>
                          </a:solidFill>
                          <a:effectLst/>
                          <a:latin typeface="Calibri" pitchFamily="34" charset="0"/>
                        </a:rPr>
                        <a:t>χ2 </a:t>
                      </a:r>
                      <a:r>
                        <a:rPr kumimoji="0" lang="cs-CZ" sz="1400" b="0" i="0" u="none" strike="noStrike" cap="none" normalizeH="0" baseline="0" dirty="0">
                          <a:ln>
                            <a:noFill/>
                          </a:ln>
                          <a:solidFill>
                            <a:schemeClr val="tx1"/>
                          </a:solidFill>
                          <a:effectLst/>
                          <a:latin typeface="Calibri" pitchFamily="34" charset="0"/>
                        </a:rPr>
                        <a:t>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rPr>
                        <a:t>test dobré shody</a:t>
                      </a: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4"/>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a:ln>
                            <a:noFill/>
                          </a:ln>
                          <a:solidFill>
                            <a:schemeClr val="tx1"/>
                          </a:solidFill>
                          <a:effectLst/>
                          <a:latin typeface="Calibri" pitchFamily="34" charset="0"/>
                        </a:rPr>
                        <a:t>homoskedasticita</a:t>
                      </a:r>
                      <a:endParaRPr kumimoji="0" lang="cs-CZ" sz="1400" b="1" i="0" u="none" strike="noStrike" cap="none" normalizeH="0" baseline="0" dirty="0">
                        <a:ln>
                          <a:noFill/>
                        </a:ln>
                        <a:solidFill>
                          <a:schemeClr val="tx1"/>
                        </a:solidFill>
                        <a:effectLst/>
                        <a:latin typeface="Calibri" pitchFamily="34" charset="0"/>
                      </a:endParaRP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(shoda rozptylů)</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rozptyl obou (všech) skupin je shodný.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rPr>
                        <a:t>F test</a:t>
                      </a:r>
                      <a:br>
                        <a:rPr kumimoji="0" lang="cs-CZ" sz="1400" b="0" i="0" u="none" strike="noStrike" cap="none" normalizeH="0" baseline="0" dirty="0">
                          <a:ln>
                            <a:noFill/>
                          </a:ln>
                          <a:solidFill>
                            <a:schemeClr val="tx1"/>
                          </a:solidFill>
                          <a:effectLst/>
                          <a:latin typeface="Calibri" pitchFamily="34" charset="0"/>
                        </a:rPr>
                      </a:br>
                      <a:r>
                        <a:rPr kumimoji="0" lang="cs-CZ" sz="1400" b="0" i="0" u="none" strike="noStrike" cap="none" normalizeH="0" baseline="0" dirty="0" err="1">
                          <a:ln>
                            <a:noFill/>
                          </a:ln>
                          <a:solidFill>
                            <a:schemeClr val="tx1"/>
                          </a:solidFill>
                          <a:effectLst/>
                          <a:latin typeface="Calibri" pitchFamily="34" charset="0"/>
                        </a:rPr>
                        <a:t>Levenův</a:t>
                      </a:r>
                      <a:r>
                        <a:rPr kumimoji="0" lang="cs-CZ" sz="1400" b="0" i="0" u="none" strike="noStrike" cap="none" normalizeH="0" baseline="0" dirty="0">
                          <a:ln>
                            <a:noFill/>
                          </a:ln>
                          <a:solidFill>
                            <a:schemeClr val="tx1"/>
                          </a:solidFill>
                          <a:effectLst/>
                          <a:latin typeface="Calibri" pitchFamily="34" charset="0"/>
                        </a:rPr>
                        <a:t> test</a:t>
                      </a:r>
                    </a:p>
                  </a:txBody>
                  <a:tcPr marL="90000" marR="90000" marT="46800" marB="4680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0" i="0" u="none" strike="noStrike" cap="none" normalizeH="0" baseline="0" dirty="0" err="1">
                          <a:ln>
                            <a:noFill/>
                          </a:ln>
                          <a:solidFill>
                            <a:schemeClr val="tx1"/>
                          </a:solidFill>
                          <a:effectLst/>
                          <a:latin typeface="Calibri" pitchFamily="34" charset="0"/>
                        </a:rPr>
                        <a:t>Levenův</a:t>
                      </a:r>
                      <a:r>
                        <a:rPr kumimoji="0" lang="cs-CZ" sz="1400" b="0" i="0" u="none" strike="noStrike" cap="none" normalizeH="0" baseline="0" dirty="0">
                          <a:ln>
                            <a:noFill/>
                          </a:ln>
                          <a:solidFill>
                            <a:schemeClr val="tx1"/>
                          </a:solidFill>
                          <a:effectLst/>
                          <a:latin typeface="Calibri" pitchFamily="34" charset="0"/>
                        </a:rPr>
                        <a:t> test</a:t>
                      </a: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více skupin (ne)párově</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1" i="0" u="none" strike="noStrike" cap="none" normalizeH="0" baseline="0" dirty="0">
                          <a:ln>
                            <a:noFill/>
                          </a:ln>
                          <a:solidFill>
                            <a:schemeClr val="tx1"/>
                          </a:solidFill>
                          <a:effectLst/>
                          <a:latin typeface="Calibri" pitchFamily="34" charset="0"/>
                        </a:rPr>
                        <a:t>Zkoumaný efekt mezi skupinami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cs typeface="Arial" pitchFamily="34" charset="0"/>
                        </a:rPr>
                        <a:t>ANOVA</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a:noFill/>
                    </a:lnR>
                    <a:lnT>
                      <a:noFill/>
                    </a:lnT>
                    <a:lnB>
                      <a:noFill/>
                    </a:lnB>
                    <a:lnTlToBr>
                      <a:noFill/>
                    </a:lnTlToBr>
                    <a:lnBlToTr>
                      <a:noFill/>
                    </a:lnBlToTr>
                    <a:solidFill>
                      <a:schemeClr val="accent1">
                        <a:lumMod val="60000"/>
                        <a:lumOff val="40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Kruskal</a:t>
                      </a:r>
                      <a:r>
                        <a:rPr kumimoji="0" lang="cs-CZ" sz="1400" b="0" i="0" u="none" strike="noStrike" cap="none" normalizeH="0" baseline="0" dirty="0">
                          <a:ln>
                            <a:noFill/>
                          </a:ln>
                          <a:solidFill>
                            <a:schemeClr val="tx1"/>
                          </a:solidFill>
                          <a:effectLst/>
                          <a:latin typeface="Calibri" pitchFamily="34" charset="0"/>
                          <a:cs typeface="Arial" pitchFamily="34" charset="0"/>
                        </a:rPr>
                        <a:t>- </a:t>
                      </a:r>
                      <a:r>
                        <a:rPr kumimoji="0" lang="cs-CZ" sz="1400" b="0" i="0" u="none" strike="noStrike" cap="none" normalizeH="0" baseline="0" dirty="0" err="1">
                          <a:ln>
                            <a:noFill/>
                          </a:ln>
                          <a:solidFill>
                            <a:schemeClr val="tx1"/>
                          </a:solidFill>
                          <a:effectLst/>
                          <a:latin typeface="Calibri" pitchFamily="34" charset="0"/>
                          <a:cs typeface="Arial" pitchFamily="34" charset="0"/>
                        </a:rPr>
                        <a:t>Wallisův</a:t>
                      </a:r>
                      <a:r>
                        <a:rPr kumimoji="0" lang="cs-CZ" sz="1400" b="0" i="0" u="none" strike="noStrike" cap="none" normalizeH="0" baseline="0" dirty="0">
                          <a:ln>
                            <a:noFill/>
                          </a:ln>
                          <a:solidFill>
                            <a:schemeClr val="tx1"/>
                          </a:solidFill>
                          <a:effectLst/>
                          <a:latin typeface="Calibri" pitchFamily="34" charset="0"/>
                          <a:cs typeface="Arial" pitchFamily="34" charset="0"/>
                        </a:rPr>
                        <a:t> 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accent1">
                        <a:lumMod val="20000"/>
                        <a:lumOff val="80000"/>
                      </a:schemeClr>
                    </a:solidFill>
                  </a:tcPr>
                </a:tc>
                <a:extLst>
                  <a:ext uri="{0D108BD9-81ED-4DB2-BD59-A6C34878D82A}">
                    <a16:rowId xmlns:a16="http://schemas.microsoft.com/office/drawing/2014/main" val="10006"/>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korelace</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Neexistuje (příčinná, důsledková) vazba mezi skupinami hodnot.</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Pearsonův</a:t>
                      </a:r>
                      <a:r>
                        <a:rPr kumimoji="0" lang="cs-CZ" sz="1400" b="0" i="0" u="none" strike="noStrike" cap="none" normalizeH="0" baseline="0" dirty="0">
                          <a:ln>
                            <a:noFill/>
                          </a:ln>
                          <a:solidFill>
                            <a:schemeClr val="tx1"/>
                          </a:solidFill>
                          <a:effectLst/>
                          <a:latin typeface="Calibri" pitchFamily="34" charset="0"/>
                          <a:cs typeface="Arial" pitchFamily="34" charset="0"/>
                        </a:rPr>
                        <a:t> koeficient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Spearmanův</a:t>
                      </a:r>
                      <a:r>
                        <a:rPr kumimoji="0" lang="cs-CZ" sz="1400" b="0" i="0" u="none" strike="noStrike" cap="none" normalizeH="0" baseline="0" dirty="0">
                          <a:ln>
                            <a:noFill/>
                          </a:ln>
                          <a:solidFill>
                            <a:schemeClr val="tx1"/>
                          </a:solidFill>
                          <a:effectLst/>
                          <a:latin typeface="Calibri" pitchFamily="34" charset="0"/>
                          <a:cs typeface="Arial" pitchFamily="34" charset="0"/>
                        </a:rPr>
                        <a:t> koeficient;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Kendallův</a:t>
                      </a:r>
                      <a:r>
                        <a:rPr kumimoji="0" lang="cs-CZ" sz="1400" b="0" i="0" u="none" strike="noStrike" cap="none" normalizeH="0" baseline="0" dirty="0">
                          <a:ln>
                            <a:noFill/>
                          </a:ln>
                          <a:solidFill>
                            <a:schemeClr val="tx1"/>
                          </a:solidFill>
                          <a:effectLst/>
                          <a:latin typeface="Calibri" pitchFamily="34" charset="0"/>
                          <a:cs typeface="Arial" pitchFamily="34" charset="0"/>
                        </a:rPr>
                        <a:t> koeficient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9795" name="Rectangle 2"/>
          <p:cNvSpPr>
            <a:spLocks noGrp="1" noChangeArrowheads="1"/>
          </p:cNvSpPr>
          <p:nvPr>
            <p:ph type="title" idx="4294967295"/>
          </p:nvPr>
        </p:nvSpPr>
        <p:spPr>
          <a:xfrm>
            <a:off x="990600" y="146050"/>
            <a:ext cx="7772400" cy="762000"/>
          </a:xfrm>
          <a:noFill/>
        </p:spPr>
        <p:txBody>
          <a:bodyPr anchor="ctr"/>
          <a:lstStyle/>
          <a:p>
            <a:r>
              <a:rPr lang="cs-CZ"/>
              <a:t>Příklad: Anova - One way</a:t>
            </a:r>
          </a:p>
        </p:txBody>
      </p:sp>
      <p:sp>
        <p:nvSpPr>
          <p:cNvPr id="289796" name="Text Box 3"/>
          <p:cNvSpPr txBox="1">
            <a:spLocks noChangeArrowheads="1"/>
          </p:cNvSpPr>
          <p:nvPr/>
        </p:nvSpPr>
        <p:spPr bwMode="auto">
          <a:xfrm>
            <a:off x="838200" y="1462088"/>
            <a:ext cx="7848600" cy="56388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Dávka rostlinného stimulátoru  (0, 4, 8, 12  mg/l)</a:t>
            </a:r>
          </a:p>
          <a:p>
            <a:pPr eaLnBrk="0" fontAlgn="base" hangingPunct="0">
              <a:spcBef>
                <a:spcPct val="0"/>
              </a:spcBef>
              <a:spcAft>
                <a:spcPct val="0"/>
              </a:spcAft>
            </a:pPr>
            <a:r>
              <a:rPr lang="cs-CZ" sz="1600">
                <a:solidFill>
                  <a:prstClr val="black"/>
                </a:solidFill>
                <a:latin typeface="Arial" pitchFamily="34" charset="0"/>
                <a:cs typeface="Arial" pitchFamily="34" charset="0"/>
              </a:rPr>
              <a:t>A = 4 ; n = 8</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      ANOVA</a:t>
            </a:r>
          </a:p>
          <a:p>
            <a:pPr eaLnBrk="0" fontAlgn="base" hangingPunct="0">
              <a:spcBef>
                <a:spcPct val="0"/>
              </a:spcBef>
              <a:spcAft>
                <a:spcPct val="0"/>
              </a:spcAft>
            </a:pPr>
            <a:r>
              <a:rPr lang="cs-CZ" sz="1600">
                <a:solidFill>
                  <a:prstClr val="black"/>
                </a:solidFill>
                <a:latin typeface="Arial" pitchFamily="34" charset="0"/>
                <a:cs typeface="Arial" pitchFamily="34" charset="0"/>
              </a:rPr>
              <a:t>Bartlett's test:        P = 0,9847</a:t>
            </a:r>
          </a:p>
          <a:p>
            <a:pPr eaLnBrk="0" fontAlgn="base" hangingPunct="0">
              <a:spcBef>
                <a:spcPct val="0"/>
              </a:spcBef>
              <a:spcAft>
                <a:spcPct val="0"/>
              </a:spcAft>
            </a:pPr>
            <a:r>
              <a:rPr lang="cs-CZ" sz="1600">
                <a:solidFill>
                  <a:prstClr val="black"/>
                </a:solidFill>
                <a:latin typeface="Arial" pitchFamily="34" charset="0"/>
                <a:cs typeface="Arial" pitchFamily="34" charset="0"/>
              </a:rPr>
              <a:t>K-S test:                P = 0,482 - 0,6525  pro jednotlivé kategorie</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Source   </a:t>
            </a:r>
            <a:r>
              <a:rPr lang="cs-CZ"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D. f.</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SS             MS            F </a:t>
            </a:r>
          </a:p>
          <a:p>
            <a:pPr eaLnBrk="0" fontAlgn="base" hangingPunct="0">
              <a:spcBef>
                <a:spcPct val="0"/>
              </a:spcBef>
              <a:spcAft>
                <a:spcPct val="0"/>
              </a:spcAft>
            </a:pPr>
            <a:r>
              <a:rPr lang="cs-CZ" sz="1600" b="1">
                <a:solidFill>
                  <a:prstClr val="black"/>
                </a:solidFill>
                <a:latin typeface="Arial" pitchFamily="34" charset="0"/>
                <a:cs typeface="Arial" pitchFamily="34" charset="0"/>
              </a:rPr>
              <a:t>Between Groups</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3                305,8         101,9       8,56 </a:t>
            </a:r>
          </a:p>
          <a:p>
            <a:pPr eaLnBrk="0" fontAlgn="base" hangingPunct="0">
              <a:spcBef>
                <a:spcPct val="0"/>
              </a:spcBef>
              <a:spcAft>
                <a:spcPct val="0"/>
              </a:spcAft>
            </a:pPr>
            <a:r>
              <a:rPr lang="cs-CZ" sz="1600" b="1">
                <a:solidFill>
                  <a:prstClr val="black"/>
                </a:solidFill>
                <a:latin typeface="Arial" pitchFamily="34" charset="0"/>
                <a:cs typeface="Arial" pitchFamily="34" charset="0"/>
              </a:rPr>
              <a:t>Within Groups</a:t>
            </a:r>
            <a:r>
              <a:rPr lang="cs-CZ" sz="1600">
                <a:solidFill>
                  <a:prstClr val="black"/>
                </a:solidFill>
                <a:latin typeface="Arial" pitchFamily="34" charset="0"/>
                <a:cs typeface="Arial" pitchFamily="34" charset="0"/>
              </a:rPr>
              <a:t>             28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322,2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11,9  </a:t>
            </a:r>
          </a:p>
          <a:p>
            <a:pPr eaLnBrk="0" fontAlgn="base" hangingPunct="0">
              <a:spcBef>
                <a:spcPct val="0"/>
              </a:spcBef>
              <a:spcAft>
                <a:spcPct val="0"/>
              </a:spcAft>
            </a:pPr>
            <a:r>
              <a:rPr lang="cs-CZ" sz="1600" b="1">
                <a:solidFill>
                  <a:prstClr val="black"/>
                </a:solidFill>
                <a:latin typeface="Arial" pitchFamily="34" charset="0"/>
                <a:cs typeface="Arial" pitchFamily="34" charset="0"/>
              </a:rPr>
              <a:t>Total (corr.)</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31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638,0   </a:t>
            </a:r>
            <a:r>
              <a:rPr lang="en-US" sz="1600">
                <a:solidFill>
                  <a:prstClr val="black"/>
                </a:solidFill>
                <a:latin typeface="Arial" pitchFamily="34" charset="0"/>
                <a:cs typeface="Arial" pitchFamily="34" charset="0"/>
              </a:rPr>
              <a:t> </a:t>
            </a:r>
            <a:endParaRPr lang="cs-CZ" sz="1600">
              <a:solidFill>
                <a:prstClr val="black"/>
              </a:solidFill>
              <a:latin typeface="Arial" pitchFamily="34" charset="0"/>
              <a:cs typeface="Arial" pitchFamily="34" charset="0"/>
            </a:endParaRP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II.     Multiple Range Test</a:t>
            </a:r>
          </a:p>
          <a:p>
            <a:pPr eaLnBrk="0" fontAlgn="base" hangingPunct="0">
              <a:spcBef>
                <a:spcPct val="0"/>
              </a:spcBef>
              <a:spcAft>
                <a:spcPct val="0"/>
              </a:spcAft>
            </a:pPr>
            <a:r>
              <a:rPr lang="cs-CZ" sz="1600">
                <a:solidFill>
                  <a:prstClr val="black"/>
                </a:solidFill>
                <a:latin typeface="Arial" pitchFamily="34" charset="0"/>
                <a:cs typeface="Arial" pitchFamily="34" charset="0"/>
              </a:rPr>
              <a:t>NKS -test</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Level           Average         Homogenous Groups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0                  34,8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4                  41,4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41,8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8                  52,6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p:txBody>
      </p:sp>
      <p:sp>
        <p:nvSpPr>
          <p:cNvPr id="289797" name="Line 4"/>
          <p:cNvSpPr>
            <a:spLocks noChangeShapeType="1"/>
          </p:cNvSpPr>
          <p:nvPr/>
        </p:nvSpPr>
        <p:spPr bwMode="auto">
          <a:xfrm flipV="1">
            <a:off x="965200" y="3471863"/>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8" name="Line 5"/>
          <p:cNvSpPr>
            <a:spLocks noChangeShapeType="1"/>
          </p:cNvSpPr>
          <p:nvPr/>
        </p:nvSpPr>
        <p:spPr bwMode="auto">
          <a:xfrm flipV="1">
            <a:off x="965200" y="3957638"/>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9" name="Line 6"/>
          <p:cNvSpPr>
            <a:spLocks noChangeShapeType="1"/>
          </p:cNvSpPr>
          <p:nvPr/>
        </p:nvSpPr>
        <p:spPr bwMode="auto">
          <a:xfrm rot="5400000" flipH="1" flipV="1">
            <a:off x="2200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0" name="Line 7"/>
          <p:cNvSpPr>
            <a:spLocks noChangeShapeType="1"/>
          </p:cNvSpPr>
          <p:nvPr/>
        </p:nvSpPr>
        <p:spPr bwMode="auto">
          <a:xfrm rot="5400000" flipH="1" flipV="1">
            <a:off x="3343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1" name="Line 8"/>
          <p:cNvSpPr>
            <a:spLocks noChangeShapeType="1"/>
          </p:cNvSpPr>
          <p:nvPr/>
        </p:nvSpPr>
        <p:spPr bwMode="auto">
          <a:xfrm rot="5400000" flipH="1" flipV="1">
            <a:off x="45624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2" name="Line 9"/>
          <p:cNvSpPr>
            <a:spLocks noChangeShapeType="1"/>
          </p:cNvSpPr>
          <p:nvPr/>
        </p:nvSpPr>
        <p:spPr bwMode="auto">
          <a:xfrm rot="5400000" flipH="1" flipV="1">
            <a:off x="536892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3" name="Line 10"/>
          <p:cNvSpPr>
            <a:spLocks noChangeShapeType="1"/>
          </p:cNvSpPr>
          <p:nvPr/>
        </p:nvSpPr>
        <p:spPr bwMode="auto">
          <a:xfrm flipV="1">
            <a:off x="914400" y="5426075"/>
            <a:ext cx="52292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4" name="Line 12"/>
          <p:cNvSpPr>
            <a:spLocks noChangeShapeType="1"/>
          </p:cNvSpPr>
          <p:nvPr/>
        </p:nvSpPr>
        <p:spPr bwMode="auto">
          <a:xfrm rot="16200000" flipV="1">
            <a:off x="1327944" y="5734844"/>
            <a:ext cx="1154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0819" name="Rectangle 2"/>
          <p:cNvSpPr>
            <a:spLocks noGrp="1" noChangeArrowheads="1"/>
          </p:cNvSpPr>
          <p:nvPr>
            <p:ph type="title" idx="4294967295"/>
          </p:nvPr>
        </p:nvSpPr>
        <p:spPr>
          <a:xfrm>
            <a:off x="990600" y="0"/>
            <a:ext cx="7772400" cy="762000"/>
          </a:xfrm>
          <a:noFill/>
        </p:spPr>
        <p:txBody>
          <a:bodyPr anchor="ctr"/>
          <a:lstStyle/>
          <a:p>
            <a:r>
              <a:rPr lang="cs-CZ"/>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Srovnáváni variant po celkovém testu ANOVA</a:t>
            </a:r>
          </a:p>
        </p:txBody>
      </p:sp>
      <p:sp>
        <p:nvSpPr>
          <p:cNvPr id="290821" name="kreslení 101"/>
          <p:cNvSpPr>
            <a:spLocks/>
          </p:cNvSpPr>
          <p:nvPr/>
        </p:nvSpPr>
        <p:spPr bwMode="auto">
          <a:xfrm>
            <a:off x="2933700" y="1544638"/>
            <a:ext cx="2895600" cy="371475"/>
          </a:xfrm>
          <a:custGeom>
            <a:avLst/>
            <a:gdLst>
              <a:gd name="T0" fmla="*/ 0 w 16384"/>
              <a:gd name="T1" fmla="*/ 0 h 16384"/>
              <a:gd name="T2" fmla="*/ 11349 w 16384"/>
              <a:gd name="T3" fmla="*/ 0 h 16384"/>
              <a:gd name="T4" fmla="*/ 16384 w 16384"/>
              <a:gd name="T5" fmla="*/ 0 h 16384"/>
              <a:gd name="T6" fmla="*/ 8192 w 16384"/>
              <a:gd name="T7" fmla="*/ 16384 h 16384"/>
              <a:gd name="T8" fmla="*/ 0 w 16384"/>
              <a:gd name="T9" fmla="*/ 0 h 16384"/>
              <a:gd name="T10" fmla="*/ 0 60000 65536"/>
              <a:gd name="T11" fmla="*/ 0 60000 65536"/>
              <a:gd name="T12" fmla="*/ 0 60000 65536"/>
              <a:gd name="T13" fmla="*/ 0 60000 65536"/>
              <a:gd name="T14" fmla="*/ 0 60000 65536"/>
              <a:gd name="T15" fmla="*/ 0 w 16384"/>
              <a:gd name="T16" fmla="*/ 0 h 16384"/>
              <a:gd name="T17" fmla="*/ 16384 w 16384"/>
              <a:gd name="T18" fmla="*/ 16384 h 16384"/>
            </a:gdLst>
            <a:ahLst/>
            <a:cxnLst>
              <a:cxn ang="T10">
                <a:pos x="T0" y="T1"/>
              </a:cxn>
              <a:cxn ang="T11">
                <a:pos x="T2" y="T3"/>
              </a:cxn>
              <a:cxn ang="T12">
                <a:pos x="T4" y="T5"/>
              </a:cxn>
              <a:cxn ang="T13">
                <a:pos x="T6" y="T7"/>
              </a:cxn>
              <a:cxn ang="T14">
                <a:pos x="T8" y="T9"/>
              </a:cxn>
            </a:cxnLst>
            <a:rect l="T15" t="T16" r="T17" b="T18"/>
            <a:pathLst>
              <a:path w="16384" h="16384">
                <a:moveTo>
                  <a:pt x="0" y="0"/>
                </a:moveTo>
                <a:lnTo>
                  <a:pt x="11349" y="0"/>
                </a:lnTo>
                <a:lnTo>
                  <a:pt x="16384" y="0"/>
                </a:lnTo>
                <a:lnTo>
                  <a:pt x="8192" y="16384"/>
                </a:lnTo>
                <a:lnTo>
                  <a:pt x="0" y="0"/>
                </a:lnTo>
                <a:close/>
              </a:path>
            </a:pathLst>
          </a:custGeom>
          <a:solidFill>
            <a:srgbClr val="808080"/>
          </a:solidFill>
          <a:ln w="9525" cap="flat" cmpd="sng">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2" name="Rectangle 5"/>
          <p:cNvSpPr>
            <a:spLocks noChangeArrowheads="1"/>
          </p:cNvSpPr>
          <p:nvPr/>
        </p:nvSpPr>
        <p:spPr bwMode="auto">
          <a:xfrm>
            <a:off x="1219200" y="2085975"/>
            <a:ext cx="6629400" cy="6572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Mnoho existujících algoritmů není vhodných </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pro konkrétní případ</a:t>
            </a:r>
          </a:p>
        </p:txBody>
      </p:sp>
      <p:sp>
        <p:nvSpPr>
          <p:cNvPr id="290823" name="Rectangle 6"/>
          <p:cNvSpPr>
            <a:spLocks noChangeArrowheads="1"/>
          </p:cNvSpPr>
          <p:nvPr/>
        </p:nvSpPr>
        <p:spPr bwMode="auto">
          <a:xfrm>
            <a:off x="2571750" y="2952750"/>
            <a:ext cx="3724275" cy="581025"/>
          </a:xfrm>
          <a:prstGeom prst="rect">
            <a:avLst/>
          </a:prstGeom>
          <a:solidFill>
            <a:srgbClr val="FFFFFF"/>
          </a:soli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4" name="Rectangle 7"/>
          <p:cNvSpPr>
            <a:spLocks noChangeArrowheads="1"/>
          </p:cNvSpPr>
          <p:nvPr/>
        </p:nvSpPr>
        <p:spPr bwMode="auto">
          <a:xfrm>
            <a:off x="2571750" y="2952750"/>
            <a:ext cx="3724275" cy="5810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Day and Quin</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Ecological Monographs,1989</a:t>
            </a:r>
          </a:p>
        </p:txBody>
      </p:sp>
      <p:sp>
        <p:nvSpPr>
          <p:cNvPr id="290825" name="Rectangle 8"/>
          <p:cNvSpPr>
            <a:spLocks noChangeArrowheads="1"/>
          </p:cNvSpPr>
          <p:nvPr/>
        </p:nvSpPr>
        <p:spPr bwMode="auto">
          <a:xfrm>
            <a:off x="152400" y="3573463"/>
            <a:ext cx="4405313" cy="2633662"/>
          </a:xfrm>
          <a:prstGeom prst="rect">
            <a:avLst/>
          </a:prstGeom>
          <a:no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6" name="Text Box 9"/>
          <p:cNvSpPr txBox="1">
            <a:spLocks noChangeArrowheads="1"/>
          </p:cNvSpPr>
          <p:nvPr/>
        </p:nvSpPr>
        <p:spPr bwMode="auto">
          <a:xfrm>
            <a:off x="317500"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a:t>
            </a:r>
          </a:p>
        </p:txBody>
      </p:sp>
      <p:sp>
        <p:nvSpPr>
          <p:cNvPr id="290827" name="Text Box 10"/>
          <p:cNvSpPr txBox="1">
            <a:spLocks noChangeArrowheads="1"/>
          </p:cNvSpPr>
          <p:nvPr/>
        </p:nvSpPr>
        <p:spPr bwMode="auto">
          <a:xfrm>
            <a:off x="1698625"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Využití</a:t>
            </a:r>
          </a:p>
        </p:txBody>
      </p:sp>
      <p:sp>
        <p:nvSpPr>
          <p:cNvPr id="290828" name="Text Box 11"/>
          <p:cNvSpPr txBox="1">
            <a:spLocks noChangeArrowheads="1"/>
          </p:cNvSpPr>
          <p:nvPr/>
        </p:nvSpPr>
        <p:spPr bwMode="auto">
          <a:xfrm>
            <a:off x="3098800" y="3727450"/>
            <a:ext cx="1397000"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Poznámka</a:t>
            </a:r>
          </a:p>
        </p:txBody>
      </p:sp>
      <p:sp>
        <p:nvSpPr>
          <p:cNvPr id="290829" name="Text Box 12"/>
          <p:cNvSpPr txBox="1">
            <a:spLocks noChangeArrowheads="1"/>
          </p:cNvSpPr>
          <p:nvPr/>
        </p:nvSpPr>
        <p:spPr bwMode="auto">
          <a:xfrm>
            <a:off x="317500"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Dunnett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Williams</a:t>
            </a:r>
          </a:p>
        </p:txBody>
      </p:sp>
      <p:sp>
        <p:nvSpPr>
          <p:cNvPr id="290830" name="Text Box 13"/>
          <p:cNvSpPr txBox="1">
            <a:spLocks noChangeArrowheads="1"/>
          </p:cNvSpPr>
          <p:nvPr/>
        </p:nvSpPr>
        <p:spPr bwMode="auto">
          <a:xfrm>
            <a:off x="1698625"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Srovnání s kontrolou</a:t>
            </a:r>
          </a:p>
        </p:txBody>
      </p:sp>
      <p:sp>
        <p:nvSpPr>
          <p:cNvPr id="290831" name="Text Box 14"/>
          <p:cNvSpPr txBox="1">
            <a:spLocks noChangeArrowheads="1"/>
          </p:cNvSpPr>
          <p:nvPr/>
        </p:nvSpPr>
        <p:spPr bwMode="auto">
          <a:xfrm>
            <a:off x="3098800" y="4378325"/>
            <a:ext cx="1397000" cy="476250"/>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Ex. i modifikace pro různá n.</a:t>
            </a:r>
          </a:p>
        </p:txBody>
      </p:sp>
      <p:sp>
        <p:nvSpPr>
          <p:cNvPr id="290832" name="Text Box 15"/>
          <p:cNvSpPr txBox="1">
            <a:spLocks noChangeArrowheads="1"/>
          </p:cNvSpPr>
          <p:nvPr/>
        </p:nvSpPr>
        <p:spPr bwMode="auto">
          <a:xfrm>
            <a:off x="317500"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ANOVA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testy (F)</a:t>
            </a:r>
          </a:p>
        </p:txBody>
      </p:sp>
      <p:sp>
        <p:nvSpPr>
          <p:cNvPr id="290833" name="Text Box 16"/>
          <p:cNvSpPr txBox="1">
            <a:spLocks noChangeArrowheads="1"/>
          </p:cNvSpPr>
          <p:nvPr/>
        </p:nvSpPr>
        <p:spPr bwMode="auto">
          <a:xfrm>
            <a:off x="1698625"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Orthogonální kontrasty</a:t>
            </a:r>
          </a:p>
        </p:txBody>
      </p:sp>
      <p:sp>
        <p:nvSpPr>
          <p:cNvPr id="290834" name="Text Box 17"/>
          <p:cNvSpPr txBox="1">
            <a:spLocks noChangeArrowheads="1"/>
          </p:cNvSpPr>
          <p:nvPr/>
        </p:nvSpPr>
        <p:spPr bwMode="auto">
          <a:xfrm>
            <a:off x="3098800" y="4984750"/>
            <a:ext cx="1397000"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Plánovaná srovnání</a:t>
            </a:r>
          </a:p>
        </p:txBody>
      </p:sp>
      <p:sp>
        <p:nvSpPr>
          <p:cNvPr id="290835" name="Text Box 18"/>
          <p:cNvSpPr txBox="1">
            <a:spLocks noChangeArrowheads="1"/>
          </p:cNvSpPr>
          <p:nvPr/>
        </p:nvSpPr>
        <p:spPr bwMode="auto">
          <a:xfrm>
            <a:off x="317500"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Ryan Q test</a:t>
            </a:r>
          </a:p>
        </p:txBody>
      </p:sp>
      <p:sp>
        <p:nvSpPr>
          <p:cNvPr id="290836" name="Text Box 19"/>
          <p:cNvSpPr txBox="1">
            <a:spLocks noChangeArrowheads="1"/>
          </p:cNvSpPr>
          <p:nvPr/>
        </p:nvSpPr>
        <p:spPr bwMode="auto">
          <a:xfrm>
            <a:off x="1698625"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Jednoduché kontrasty</a:t>
            </a:r>
          </a:p>
        </p:txBody>
      </p:sp>
      <p:sp>
        <p:nvSpPr>
          <p:cNvPr id="290837" name="Text Box 20"/>
          <p:cNvSpPr txBox="1">
            <a:spLocks noChangeArrowheads="1"/>
          </p:cNvSpPr>
          <p:nvPr/>
        </p:nvSpPr>
        <p:spPr bwMode="auto">
          <a:xfrm>
            <a:off x="3098800" y="5591175"/>
            <a:ext cx="1397000" cy="477838"/>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Vyhodnocen jako nejlepší test</a:t>
            </a:r>
          </a:p>
        </p:txBody>
      </p:sp>
      <p:sp>
        <p:nvSpPr>
          <p:cNvPr id="290838" name="Rectangle 21"/>
          <p:cNvSpPr>
            <a:spLocks noChangeArrowheads="1"/>
          </p:cNvSpPr>
          <p:nvPr/>
        </p:nvSpPr>
        <p:spPr bwMode="auto">
          <a:xfrm>
            <a:off x="4772025" y="3573463"/>
            <a:ext cx="4219575" cy="2619375"/>
          </a:xfrm>
          <a:prstGeom prst="rect">
            <a:avLst/>
          </a:prstGeom>
          <a:gradFill rotWithShape="0">
            <a:gsLst>
              <a:gs pos="0">
                <a:srgbClr val="FFFFFF"/>
              </a:gs>
              <a:gs pos="100000">
                <a:srgbClr val="F5F5F5"/>
              </a:gs>
            </a:gsLst>
            <a:path path="shape">
              <a:fillToRect l="50000" t="50000" r="50000" b="50000"/>
            </a:path>
          </a:gra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39" name="Text Box 22"/>
          <p:cNvSpPr txBox="1">
            <a:spLocks noChangeArrowheads="1"/>
          </p:cNvSpPr>
          <p:nvPr/>
        </p:nvSpPr>
        <p:spPr bwMode="auto">
          <a:xfrm>
            <a:off x="4838700" y="3644900"/>
            <a:ext cx="4076700"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pro jednoduché kontrasty</a:t>
            </a:r>
          </a:p>
        </p:txBody>
      </p:sp>
      <p:sp>
        <p:nvSpPr>
          <p:cNvPr id="290840" name="Text Box 23"/>
          <p:cNvSpPr txBox="1">
            <a:spLocks noChangeArrowheads="1"/>
          </p:cNvSpPr>
          <p:nvPr/>
        </p:nvSpPr>
        <p:spPr bwMode="auto">
          <a:xfrm>
            <a:off x="4838700"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Scheffe</a:t>
            </a:r>
          </a:p>
        </p:txBody>
      </p:sp>
      <p:sp>
        <p:nvSpPr>
          <p:cNvPr id="290841" name="Text Box 24"/>
          <p:cNvSpPr txBox="1">
            <a:spLocks noChangeArrowheads="1"/>
          </p:cNvSpPr>
          <p:nvPr/>
        </p:nvSpPr>
        <p:spPr bwMode="auto">
          <a:xfrm>
            <a:off x="6219825"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Tukey</a:t>
            </a:r>
          </a:p>
        </p:txBody>
      </p:sp>
      <p:sp>
        <p:nvSpPr>
          <p:cNvPr id="290842" name="Text Box 25"/>
          <p:cNvSpPr txBox="1">
            <a:spLocks noChangeArrowheads="1"/>
          </p:cNvSpPr>
          <p:nvPr/>
        </p:nvSpPr>
        <p:spPr bwMode="auto">
          <a:xfrm>
            <a:off x="7620000" y="39973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LSD</a:t>
            </a:r>
          </a:p>
        </p:txBody>
      </p:sp>
      <p:sp>
        <p:nvSpPr>
          <p:cNvPr id="290843" name="Text Box 26"/>
          <p:cNvSpPr txBox="1">
            <a:spLocks noChangeArrowheads="1"/>
          </p:cNvSpPr>
          <p:nvPr/>
        </p:nvSpPr>
        <p:spPr bwMode="auto">
          <a:xfrm>
            <a:off x="4838700" y="4549775"/>
            <a:ext cx="1314450"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Bonferroni</a:t>
            </a:r>
          </a:p>
        </p:txBody>
      </p:sp>
      <p:sp>
        <p:nvSpPr>
          <p:cNvPr id="290844" name="Text Box 27"/>
          <p:cNvSpPr txBox="1">
            <a:spLocks noChangeArrowheads="1"/>
          </p:cNvSpPr>
          <p:nvPr/>
        </p:nvSpPr>
        <p:spPr bwMode="auto">
          <a:xfrm>
            <a:off x="6219825" y="454977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700" b="1">
                <a:solidFill>
                  <a:prstClr val="black"/>
                </a:solidFill>
                <a:latin typeface="Arial" pitchFamily="34" charset="0"/>
                <a:cs typeface="Arial" pitchFamily="34" charset="0"/>
              </a:rPr>
              <a:t>Dunn-Sidák</a:t>
            </a:r>
          </a:p>
        </p:txBody>
      </p:sp>
      <p:sp>
        <p:nvSpPr>
          <p:cNvPr id="290845" name="Text Box 28"/>
          <p:cNvSpPr txBox="1">
            <a:spLocks noChangeArrowheads="1"/>
          </p:cNvSpPr>
          <p:nvPr/>
        </p:nvSpPr>
        <p:spPr bwMode="auto">
          <a:xfrm>
            <a:off x="7620000" y="45593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Kramer</a:t>
            </a:r>
          </a:p>
        </p:txBody>
      </p:sp>
      <p:sp>
        <p:nvSpPr>
          <p:cNvPr id="290846" name="Text Box 29"/>
          <p:cNvSpPr txBox="1">
            <a:spLocks noChangeArrowheads="1"/>
          </p:cNvSpPr>
          <p:nvPr/>
        </p:nvSpPr>
        <p:spPr bwMode="auto">
          <a:xfrm>
            <a:off x="4848225" y="5673725"/>
            <a:ext cx="11715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Duncan</a:t>
            </a:r>
          </a:p>
        </p:txBody>
      </p:sp>
      <p:sp>
        <p:nvSpPr>
          <p:cNvPr id="290847" name="Text Box 30"/>
          <p:cNvSpPr txBox="1">
            <a:spLocks noChangeArrowheads="1"/>
          </p:cNvSpPr>
          <p:nvPr/>
        </p:nvSpPr>
        <p:spPr bwMode="auto">
          <a:xfrm>
            <a:off x="6096000" y="5673725"/>
            <a:ext cx="14382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Student - Newmann-Keuls</a:t>
            </a:r>
          </a:p>
        </p:txBody>
      </p:sp>
      <p:sp>
        <p:nvSpPr>
          <p:cNvPr id="290848" name="Text Box 31"/>
          <p:cNvSpPr txBox="1">
            <a:spLocks noChangeArrowheads="1"/>
          </p:cNvSpPr>
          <p:nvPr/>
        </p:nvSpPr>
        <p:spPr bwMode="auto">
          <a:xfrm>
            <a:off x="7616825" y="56737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Waller-Duncan k ratio</a:t>
            </a:r>
          </a:p>
        </p:txBody>
      </p:sp>
      <p:sp>
        <p:nvSpPr>
          <p:cNvPr id="290849" name="Text Box 32"/>
          <p:cNvSpPr txBox="1">
            <a:spLocks noChangeArrowheads="1"/>
          </p:cNvSpPr>
          <p:nvPr/>
        </p:nvSpPr>
        <p:spPr bwMode="auto">
          <a:xfrm>
            <a:off x="4838700" y="5292725"/>
            <a:ext cx="4086225"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nevhodné</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9" name="Rectangle 2"/>
          <p:cNvSpPr>
            <a:spLocks noGrp="1" noChangeArrowheads="1"/>
          </p:cNvSpPr>
          <p:nvPr>
            <p:ph type="title" idx="4294967295"/>
          </p:nvPr>
        </p:nvSpPr>
        <p:spPr>
          <a:xfrm>
            <a:off x="990600" y="0"/>
            <a:ext cx="7772400" cy="762000"/>
          </a:xfrm>
          <a:noFill/>
        </p:spPr>
        <p:txBody>
          <a:bodyPr anchor="ctr"/>
          <a:lstStyle/>
          <a:p>
            <a:r>
              <a:rPr lang="cs-CZ"/>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dirty="0">
                <a:solidFill>
                  <a:prstClr val="white"/>
                </a:solidFill>
                <a:latin typeface="Times New Roman" pitchFamily="18" charset="0"/>
                <a:cs typeface="Arial" pitchFamily="34" charset="0"/>
              </a:rPr>
              <a:t>Výhody a nevýhody jednotlivých post-hoc testů</a:t>
            </a:r>
          </a:p>
        </p:txBody>
      </p:sp>
      <p:sp>
        <p:nvSpPr>
          <p:cNvPr id="290822" name="Rectangle 5"/>
          <p:cNvSpPr>
            <a:spLocks noChangeArrowheads="1"/>
          </p:cNvSpPr>
          <p:nvPr/>
        </p:nvSpPr>
        <p:spPr bwMode="auto">
          <a:xfrm>
            <a:off x="179387" y="1628801"/>
            <a:ext cx="8785225" cy="4536504"/>
          </a:xfrm>
          <a:prstGeom prst="rect">
            <a:avLst/>
          </a:prstGeom>
          <a:noFill/>
          <a:ln w="9525">
            <a:noFill/>
            <a:miter lim="800000"/>
            <a:headEnd/>
            <a:tailEnd/>
          </a:ln>
        </p:spPr>
        <p:txBody>
          <a:bodyPr anchor="t"/>
          <a:lstStyle/>
          <a:p>
            <a:pPr eaLnBrk="0" fontAlgn="base" hangingPunct="0">
              <a:spcBef>
                <a:spcPct val="0"/>
              </a:spcBef>
              <a:spcAft>
                <a:spcPts val="1200"/>
              </a:spcAft>
            </a:pPr>
            <a:r>
              <a:rPr lang="en-US" sz="2000" b="1" dirty="0">
                <a:solidFill>
                  <a:srgbClr val="C00000"/>
                </a:solidFill>
              </a:rPr>
              <a:t>Fisher</a:t>
            </a:r>
            <a:r>
              <a:rPr lang="cs-CZ" sz="2000" b="1" dirty="0" err="1">
                <a:solidFill>
                  <a:srgbClr val="C00000"/>
                </a:solidFill>
              </a:rPr>
              <a:t>ův</a:t>
            </a:r>
            <a:r>
              <a:rPr lang="cs-CZ" sz="2000" b="1" dirty="0">
                <a:solidFill>
                  <a:srgbClr val="C00000"/>
                </a:solidFill>
              </a:rPr>
              <a:t> nejmenší významný rozdíl</a:t>
            </a:r>
            <a:r>
              <a:rPr lang="en-US" sz="2000" b="1" dirty="0">
                <a:solidFill>
                  <a:srgbClr val="C00000"/>
                </a:solidFill>
              </a:rPr>
              <a:t> (LSD)</a:t>
            </a:r>
            <a:r>
              <a:rPr lang="cs-CZ" sz="2000" b="1" dirty="0">
                <a:solidFill>
                  <a:srgbClr val="C00000"/>
                </a:solidFill>
              </a:rPr>
              <a:t>:</a:t>
            </a:r>
            <a:r>
              <a:rPr lang="cs-CZ" sz="2000" b="1" dirty="0"/>
              <a:t> </a:t>
            </a:r>
            <a:r>
              <a:rPr lang="cs-CZ" sz="2000" dirty="0"/>
              <a:t>sada t-testů pouze s upraveným výpočtem celkového rozptylu. Relativně slabý test vyžadující splnění podmínek.</a:t>
            </a:r>
          </a:p>
          <a:p>
            <a:pPr eaLnBrk="0" fontAlgn="base" hangingPunct="0">
              <a:spcBef>
                <a:spcPct val="0"/>
              </a:spcBef>
              <a:spcAft>
                <a:spcPts val="1200"/>
              </a:spcAft>
            </a:pPr>
            <a:r>
              <a:rPr lang="cs-CZ" sz="2000" b="1" dirty="0" err="1">
                <a:solidFill>
                  <a:srgbClr val="C00000"/>
                </a:solidFill>
              </a:rPr>
              <a:t>Bonferroniho</a:t>
            </a:r>
            <a:r>
              <a:rPr lang="cs-CZ" sz="2000" b="1" dirty="0">
                <a:solidFill>
                  <a:srgbClr val="C00000"/>
                </a:solidFill>
              </a:rPr>
              <a:t> test: </a:t>
            </a:r>
            <a:r>
              <a:rPr lang="cs-CZ" sz="2000" dirty="0"/>
              <a:t>sada t-testů s korekcí p-hodnoty podle počtu hypotéz. Jednoduchý na výpočet, ale velmi slabý. Velmi univerzální přístup (nejen ANOVA).</a:t>
            </a:r>
          </a:p>
          <a:p>
            <a:pPr eaLnBrk="0" fontAlgn="base" hangingPunct="0">
              <a:spcBef>
                <a:spcPct val="0"/>
              </a:spcBef>
              <a:spcAft>
                <a:spcPts val="1200"/>
              </a:spcAft>
            </a:pPr>
            <a:r>
              <a:rPr lang="cs-CZ" sz="2000" b="1" dirty="0">
                <a:solidFill>
                  <a:srgbClr val="C00000"/>
                </a:solidFill>
              </a:rPr>
              <a:t>Studentova-</a:t>
            </a:r>
            <a:r>
              <a:rPr lang="cs-CZ" sz="2000" b="1" dirty="0" err="1">
                <a:solidFill>
                  <a:srgbClr val="C00000"/>
                </a:solidFill>
              </a:rPr>
              <a:t>Newmanova</a:t>
            </a:r>
            <a:r>
              <a:rPr lang="cs-CZ" sz="2000" b="1" dirty="0">
                <a:solidFill>
                  <a:srgbClr val="C00000"/>
                </a:solidFill>
              </a:rPr>
              <a:t>-</a:t>
            </a:r>
            <a:r>
              <a:rPr lang="cs-CZ" sz="2000" b="1" dirty="0" err="1">
                <a:solidFill>
                  <a:srgbClr val="C00000"/>
                </a:solidFill>
              </a:rPr>
              <a:t>Keulsova</a:t>
            </a:r>
            <a:r>
              <a:rPr lang="cs-CZ" sz="2000" b="1" dirty="0">
                <a:solidFill>
                  <a:srgbClr val="C00000"/>
                </a:solidFill>
              </a:rPr>
              <a:t> metoda: </a:t>
            </a:r>
            <a:r>
              <a:rPr lang="cs-CZ" sz="2000" dirty="0"/>
              <a:t>velmi silný test, který ale tíhne k chybám 1. druhu. Populární v 50. letech 20. století, ustoupila </a:t>
            </a:r>
            <a:r>
              <a:rPr lang="cs-CZ" sz="2000" dirty="0" err="1"/>
              <a:t>Tukeyovým</a:t>
            </a:r>
            <a:r>
              <a:rPr lang="cs-CZ" sz="2000" dirty="0"/>
              <a:t> testům.</a:t>
            </a:r>
          </a:p>
          <a:p>
            <a:pPr eaLnBrk="0" fontAlgn="base" hangingPunct="0">
              <a:spcBef>
                <a:spcPct val="0"/>
              </a:spcBef>
              <a:spcAft>
                <a:spcPts val="1200"/>
              </a:spcAft>
            </a:pPr>
            <a:r>
              <a:rPr lang="cs-CZ" sz="2000" b="1" dirty="0" err="1">
                <a:solidFill>
                  <a:srgbClr val="C00000"/>
                </a:solidFill>
              </a:rPr>
              <a:t>Duncanův</a:t>
            </a:r>
            <a:r>
              <a:rPr lang="cs-CZ" sz="2000" b="1" dirty="0">
                <a:solidFill>
                  <a:srgbClr val="C00000"/>
                </a:solidFill>
              </a:rPr>
              <a:t> test: </a:t>
            </a:r>
            <a:r>
              <a:rPr lang="cs-CZ" sz="2000" dirty="0"/>
              <a:t>vylepšení Studentovy-</a:t>
            </a:r>
            <a:r>
              <a:rPr lang="cs-CZ" sz="2000" dirty="0" err="1"/>
              <a:t>Newmanovy</a:t>
            </a:r>
            <a:r>
              <a:rPr lang="cs-CZ" sz="2000" dirty="0"/>
              <a:t>-</a:t>
            </a:r>
            <a:r>
              <a:rPr lang="cs-CZ" sz="2000" dirty="0" err="1"/>
              <a:t>Keulsovy</a:t>
            </a:r>
            <a:r>
              <a:rPr lang="cs-CZ" sz="2000" dirty="0"/>
              <a:t> metody – je velmi silný, ale má vysoké riziko chyby 1. druhu. Tradičně oblíbený v agronomii.</a:t>
            </a:r>
          </a:p>
          <a:p>
            <a:pPr eaLnBrk="0" fontAlgn="base" hangingPunct="0">
              <a:spcBef>
                <a:spcPct val="0"/>
              </a:spcBef>
              <a:spcAft>
                <a:spcPts val="1200"/>
              </a:spcAft>
            </a:pPr>
            <a:r>
              <a:rPr lang="cs-CZ" sz="2000" b="1" dirty="0" err="1">
                <a:solidFill>
                  <a:srgbClr val="C00000"/>
                </a:solidFill>
              </a:rPr>
              <a:t>Rodgerův</a:t>
            </a:r>
            <a:r>
              <a:rPr lang="cs-CZ" sz="2000" b="1" dirty="0">
                <a:solidFill>
                  <a:srgbClr val="C00000"/>
                </a:solidFill>
              </a:rPr>
              <a:t> test:</a:t>
            </a:r>
            <a:br>
              <a:rPr lang="cs-CZ" sz="2000" dirty="0"/>
            </a:br>
            <a:r>
              <a:rPr lang="cs-CZ" sz="2000" dirty="0"/>
              <a:t>h</a:t>
            </a:r>
          </a:p>
          <a:p>
            <a:pPr eaLnBrk="0" fontAlgn="base" hangingPunct="0">
              <a:spcBef>
                <a:spcPct val="0"/>
              </a:spcBef>
              <a:spcAft>
                <a:spcPts val="1200"/>
              </a:spcAft>
            </a:pPr>
            <a:r>
              <a:rPr lang="cs-CZ" sz="2000" b="1" dirty="0" err="1">
                <a:solidFill>
                  <a:srgbClr val="C00000"/>
                </a:solidFill>
              </a:rPr>
              <a:t>Scheffého</a:t>
            </a:r>
            <a:r>
              <a:rPr lang="cs-CZ" sz="2000" b="1" dirty="0">
                <a:solidFill>
                  <a:srgbClr val="C00000"/>
                </a:solidFill>
              </a:rPr>
              <a:t> test: </a:t>
            </a:r>
            <a:r>
              <a:rPr lang="cs-CZ" sz="2000" dirty="0"/>
              <a:t>velmi flexibilní, protože netestuje dvojice skupin navzájem, ale vždy jednu skupinu proti ostatním. Tíhne ale k chybám I. i II. druhu.</a:t>
            </a:r>
          </a:p>
          <a:p>
            <a:pPr eaLnBrk="0" fontAlgn="base" hangingPunct="0">
              <a:spcBef>
                <a:spcPct val="0"/>
              </a:spcBef>
              <a:spcAft>
                <a:spcPts val="1200"/>
              </a:spcAft>
            </a:pPr>
            <a:endParaRPr lang="cs-CZ" sz="2000" dirty="0"/>
          </a:p>
          <a:p>
            <a:pPr eaLnBrk="0" fontAlgn="base" hangingPunct="0">
              <a:spcBef>
                <a:spcPct val="0"/>
              </a:spcBef>
              <a:spcAft>
                <a:spcPts val="1200"/>
              </a:spcAft>
            </a:pPr>
            <a:endParaRPr lang="cs-CZ" sz="2000" dirty="0"/>
          </a:p>
          <a:p>
            <a:pPr eaLnBrk="0" fontAlgn="base" hangingPunct="0">
              <a:spcBef>
                <a:spcPct val="0"/>
              </a:spcBef>
              <a:spcAft>
                <a:spcPts val="1200"/>
              </a:spcAft>
            </a:pPr>
            <a:endParaRPr lang="en-US" sz="2000" dirty="0"/>
          </a:p>
          <a:p>
            <a:pPr eaLnBrk="0" fontAlgn="base" hangingPunct="0">
              <a:spcBef>
                <a:spcPct val="0"/>
              </a:spcBef>
              <a:spcAft>
                <a:spcPct val="0"/>
              </a:spcAft>
            </a:pPr>
            <a:endParaRPr lang="cs-CZ"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89213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9" name="Rectangle 2"/>
          <p:cNvSpPr>
            <a:spLocks noGrp="1" noChangeArrowheads="1"/>
          </p:cNvSpPr>
          <p:nvPr>
            <p:ph type="title" idx="4294967295"/>
          </p:nvPr>
        </p:nvSpPr>
        <p:spPr>
          <a:xfrm>
            <a:off x="990600" y="0"/>
            <a:ext cx="7772400" cy="762000"/>
          </a:xfrm>
          <a:noFill/>
        </p:spPr>
        <p:txBody>
          <a:bodyPr anchor="ctr"/>
          <a:lstStyle/>
          <a:p>
            <a:r>
              <a:rPr lang="cs-CZ"/>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dirty="0">
                <a:solidFill>
                  <a:prstClr val="white"/>
                </a:solidFill>
                <a:latin typeface="Times New Roman" pitchFamily="18" charset="0"/>
                <a:cs typeface="Arial" pitchFamily="34" charset="0"/>
              </a:rPr>
              <a:t>Výhody a nevýhody jednotlivých post-hoc testů</a:t>
            </a:r>
          </a:p>
        </p:txBody>
      </p:sp>
      <p:sp>
        <p:nvSpPr>
          <p:cNvPr id="290822" name="Rectangle 5"/>
          <p:cNvSpPr>
            <a:spLocks noChangeArrowheads="1"/>
          </p:cNvSpPr>
          <p:nvPr/>
        </p:nvSpPr>
        <p:spPr bwMode="auto">
          <a:xfrm>
            <a:off x="179387" y="1628801"/>
            <a:ext cx="8785225" cy="4536504"/>
          </a:xfrm>
          <a:prstGeom prst="rect">
            <a:avLst/>
          </a:prstGeom>
          <a:noFill/>
          <a:ln w="9525">
            <a:noFill/>
            <a:miter lim="800000"/>
            <a:headEnd/>
            <a:tailEnd/>
          </a:ln>
        </p:spPr>
        <p:txBody>
          <a:bodyPr anchor="t"/>
          <a:lstStyle/>
          <a:p>
            <a:pPr eaLnBrk="0" fontAlgn="base" hangingPunct="0">
              <a:spcBef>
                <a:spcPct val="0"/>
              </a:spcBef>
              <a:spcAft>
                <a:spcPts val="1200"/>
              </a:spcAft>
            </a:pPr>
            <a:r>
              <a:rPr lang="cs-CZ" sz="2000" b="1" dirty="0" err="1">
                <a:solidFill>
                  <a:srgbClr val="C00000"/>
                </a:solidFill>
              </a:rPr>
              <a:t>Tukeyův</a:t>
            </a:r>
            <a:r>
              <a:rPr lang="cs-CZ" sz="2000" b="1" dirty="0">
                <a:solidFill>
                  <a:srgbClr val="C00000"/>
                </a:solidFill>
              </a:rPr>
              <a:t> poctivý významný rozdíl </a:t>
            </a:r>
            <a:r>
              <a:rPr lang="en-US" sz="2000" b="1" dirty="0">
                <a:solidFill>
                  <a:srgbClr val="C00000"/>
                </a:solidFill>
              </a:rPr>
              <a:t>(</a:t>
            </a:r>
            <a:r>
              <a:rPr lang="cs-CZ" sz="2000" b="1" dirty="0">
                <a:solidFill>
                  <a:srgbClr val="C00000"/>
                </a:solidFill>
              </a:rPr>
              <a:t>H</a:t>
            </a:r>
            <a:r>
              <a:rPr lang="en-US" sz="2000" b="1" dirty="0">
                <a:solidFill>
                  <a:srgbClr val="C00000"/>
                </a:solidFill>
              </a:rPr>
              <a:t>SD)</a:t>
            </a:r>
            <a:r>
              <a:rPr lang="cs-CZ" sz="2000" b="1" dirty="0">
                <a:solidFill>
                  <a:srgbClr val="C00000"/>
                </a:solidFill>
              </a:rPr>
              <a:t>:</a:t>
            </a:r>
            <a:r>
              <a:rPr lang="cs-CZ" sz="2000" b="1" dirty="0"/>
              <a:t> </a:t>
            </a:r>
            <a:r>
              <a:rPr lang="cs-CZ" sz="2000" dirty="0"/>
              <a:t>nejvhodnější test pro nestejně velké počty jednotek ve skupinách, velmi vhodný i pro stejně velké vzorky (lepší je </a:t>
            </a:r>
            <a:r>
              <a:rPr lang="cs-CZ" sz="2000" dirty="0" err="1"/>
              <a:t>Scheffého</a:t>
            </a:r>
            <a:r>
              <a:rPr lang="cs-CZ" sz="2000" dirty="0"/>
              <a:t>).</a:t>
            </a:r>
          </a:p>
          <a:p>
            <a:pPr eaLnBrk="0" fontAlgn="base" hangingPunct="0">
              <a:spcBef>
                <a:spcPct val="0"/>
              </a:spcBef>
              <a:spcAft>
                <a:spcPts val="1200"/>
              </a:spcAft>
            </a:pPr>
            <a:r>
              <a:rPr lang="cs-CZ" sz="2000" b="1" dirty="0" err="1">
                <a:solidFill>
                  <a:srgbClr val="C00000"/>
                </a:solidFill>
              </a:rPr>
              <a:t>Dunnettův</a:t>
            </a:r>
            <a:r>
              <a:rPr lang="cs-CZ" sz="2000" b="1" dirty="0">
                <a:solidFill>
                  <a:srgbClr val="C00000"/>
                </a:solidFill>
              </a:rPr>
              <a:t> test: </a:t>
            </a:r>
            <a:r>
              <a:rPr lang="cs-CZ" sz="2000" dirty="0"/>
              <a:t>efektivnější, protože testuje každou skupinu vůči teoretické referenční skupině. Tradičně oblíbený v lékařství. Může být silnější díky menšímu počtu porovnání.</a:t>
            </a:r>
          </a:p>
          <a:p>
            <a:pPr eaLnBrk="0" fontAlgn="base" hangingPunct="0">
              <a:spcBef>
                <a:spcPct val="0"/>
              </a:spcBef>
              <a:spcAft>
                <a:spcPts val="1200"/>
              </a:spcAft>
            </a:pPr>
            <a:endParaRPr lang="cs-CZ" sz="2000" dirty="0"/>
          </a:p>
          <a:p>
            <a:pPr eaLnBrk="0" fontAlgn="base" hangingPunct="0">
              <a:spcBef>
                <a:spcPct val="0"/>
              </a:spcBef>
              <a:spcAft>
                <a:spcPts val="1200"/>
              </a:spcAft>
            </a:pPr>
            <a:endParaRPr lang="cs-CZ" sz="2000" dirty="0"/>
          </a:p>
          <a:p>
            <a:pPr eaLnBrk="0" fontAlgn="base" hangingPunct="0">
              <a:spcBef>
                <a:spcPct val="0"/>
              </a:spcBef>
              <a:spcAft>
                <a:spcPts val="1200"/>
              </a:spcAft>
            </a:pPr>
            <a:endParaRPr lang="en-US" sz="2000" dirty="0"/>
          </a:p>
          <a:p>
            <a:pPr eaLnBrk="0" fontAlgn="base" hangingPunct="0">
              <a:spcBef>
                <a:spcPct val="0"/>
              </a:spcBef>
              <a:spcAft>
                <a:spcPct val="0"/>
              </a:spcAft>
            </a:pPr>
            <a:endParaRPr lang="cs-CZ"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24359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1843" name="Rectangle 2"/>
          <p:cNvSpPr>
            <a:spLocks noGrp="1" noChangeArrowheads="1"/>
          </p:cNvSpPr>
          <p:nvPr>
            <p:ph type="title" idx="4294967295"/>
          </p:nvPr>
        </p:nvSpPr>
        <p:spPr>
          <a:xfrm>
            <a:off x="301625" y="463550"/>
            <a:ext cx="8534400" cy="373063"/>
          </a:xfrm>
          <a:noFill/>
        </p:spPr>
        <p:txBody>
          <a:bodyPr anchor="ctr"/>
          <a:lstStyle/>
          <a:p>
            <a:r>
              <a:rPr lang="cs-CZ"/>
              <a:t>Řada post-hoc testů v různých SW</a:t>
            </a:r>
          </a:p>
        </p:txBody>
      </p:sp>
      <p:pic>
        <p:nvPicPr>
          <p:cNvPr id="291844" name="Picture 3"/>
          <p:cNvPicPr>
            <a:picLocks noChangeAspect="1" noChangeArrowheads="1"/>
          </p:cNvPicPr>
          <p:nvPr/>
        </p:nvPicPr>
        <p:blipFill>
          <a:blip r:embed="rId2" cstate="print"/>
          <a:srcRect/>
          <a:stretch>
            <a:fillRect/>
          </a:stretch>
        </p:blipFill>
        <p:spPr bwMode="auto">
          <a:xfrm>
            <a:off x="250825" y="1366838"/>
            <a:ext cx="4033838" cy="3214687"/>
          </a:xfrm>
          <a:prstGeom prst="rect">
            <a:avLst/>
          </a:prstGeom>
          <a:noFill/>
          <a:ln w="9525">
            <a:noFill/>
            <a:miter lim="800000"/>
            <a:headEnd/>
            <a:tailEnd/>
          </a:ln>
        </p:spPr>
      </p:pic>
      <p:pic>
        <p:nvPicPr>
          <p:cNvPr id="291845" name="Picture 4"/>
          <p:cNvPicPr>
            <a:picLocks noChangeAspect="1" noChangeArrowheads="1"/>
          </p:cNvPicPr>
          <p:nvPr/>
        </p:nvPicPr>
        <p:blipFill>
          <a:blip r:embed="rId3" cstate="print"/>
          <a:srcRect/>
          <a:stretch>
            <a:fillRect/>
          </a:stretch>
        </p:blipFill>
        <p:spPr bwMode="auto">
          <a:xfrm>
            <a:off x="5219700" y="1417638"/>
            <a:ext cx="3351213" cy="2928937"/>
          </a:xfrm>
          <a:prstGeom prst="rect">
            <a:avLst/>
          </a:prstGeom>
          <a:noFill/>
          <a:ln w="9525">
            <a:noFill/>
            <a:miter lim="800000"/>
            <a:headEnd/>
            <a:tailEnd/>
          </a:ln>
        </p:spPr>
      </p:pic>
      <p:pic>
        <p:nvPicPr>
          <p:cNvPr id="291846" name="Picture 5"/>
          <p:cNvPicPr>
            <a:picLocks noChangeAspect="1" noChangeArrowheads="1"/>
          </p:cNvPicPr>
          <p:nvPr/>
        </p:nvPicPr>
        <p:blipFill>
          <a:blip r:embed="rId4" cstate="print"/>
          <a:srcRect/>
          <a:stretch>
            <a:fillRect/>
          </a:stretch>
        </p:blipFill>
        <p:spPr bwMode="auto">
          <a:xfrm>
            <a:off x="2771775" y="3573463"/>
            <a:ext cx="4191000" cy="2733675"/>
          </a:xfrm>
          <a:prstGeom prst="rect">
            <a:avLst/>
          </a:prstGeom>
          <a:noFill/>
          <a:ln w="9525">
            <a:noFill/>
            <a:miter lim="800000"/>
            <a:headEnd/>
            <a:tailEnd/>
          </a:ln>
        </p:spPr>
      </p:pic>
      <p:pic>
        <p:nvPicPr>
          <p:cNvPr id="291847" name="Picture 6" descr="logo"/>
          <p:cNvPicPr>
            <a:picLocks noChangeAspect="1" noChangeArrowheads="1"/>
          </p:cNvPicPr>
          <p:nvPr/>
        </p:nvPicPr>
        <p:blipFill>
          <a:blip r:embed="rId5" cstate="print"/>
          <a:srcRect/>
          <a:stretch>
            <a:fillRect/>
          </a:stretch>
        </p:blipFill>
        <p:spPr bwMode="auto">
          <a:xfrm>
            <a:off x="4427538" y="5661025"/>
            <a:ext cx="431800" cy="431800"/>
          </a:xfrm>
          <a:prstGeom prst="rect">
            <a:avLst/>
          </a:prstGeom>
          <a:noFill/>
          <a:ln w="9525">
            <a:noFill/>
            <a:miter lim="800000"/>
            <a:headEnd/>
            <a:tailEnd/>
          </a:ln>
        </p:spPr>
      </p:pic>
      <p:pic>
        <p:nvPicPr>
          <p:cNvPr id="291848" name="Picture 7" descr="statsoft"/>
          <p:cNvPicPr>
            <a:picLocks noChangeAspect="1" noChangeArrowheads="1"/>
          </p:cNvPicPr>
          <p:nvPr/>
        </p:nvPicPr>
        <p:blipFill>
          <a:blip r:embed="rId6" cstate="print"/>
          <a:srcRect/>
          <a:stretch>
            <a:fillRect/>
          </a:stretch>
        </p:blipFill>
        <p:spPr bwMode="auto">
          <a:xfrm>
            <a:off x="7164388" y="2924175"/>
            <a:ext cx="1368425" cy="352425"/>
          </a:xfrm>
          <a:prstGeom prst="rect">
            <a:avLst/>
          </a:prstGeom>
          <a:noFill/>
          <a:ln w="9525">
            <a:noFill/>
            <a:miter lim="800000"/>
            <a:headEnd/>
            <a:tailEnd/>
          </a:ln>
        </p:spPr>
      </p:pic>
      <p:pic>
        <p:nvPicPr>
          <p:cNvPr id="291849" name="Picture 8"/>
          <p:cNvPicPr>
            <a:picLocks noChangeAspect="1" noChangeArrowheads="1"/>
          </p:cNvPicPr>
          <p:nvPr/>
        </p:nvPicPr>
        <p:blipFill>
          <a:blip r:embed="rId7" cstate="print"/>
          <a:srcRect/>
          <a:stretch>
            <a:fillRect/>
          </a:stretch>
        </p:blipFill>
        <p:spPr bwMode="auto">
          <a:xfrm>
            <a:off x="2987675" y="2133600"/>
            <a:ext cx="1200150" cy="33337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0357" name="Title 1"/>
          <p:cNvSpPr>
            <a:spLocks noGrp="1"/>
          </p:cNvSpPr>
          <p:nvPr>
            <p:ph type="title" idx="4294967295"/>
          </p:nvPr>
        </p:nvSpPr>
        <p:spPr/>
        <p:txBody>
          <a:bodyPr anchor="ctr"/>
          <a:lstStyle/>
          <a:p>
            <a:pPr eaLnBrk="1" hangingPunct="1"/>
            <a:r>
              <a:rPr lang="cs-CZ"/>
              <a:t>ANCOVA</a:t>
            </a:r>
          </a:p>
        </p:txBody>
      </p:sp>
      <p:sp>
        <p:nvSpPr>
          <p:cNvPr id="100358" name="Content Placeholder 2"/>
          <p:cNvSpPr>
            <a:spLocks noGrp="1"/>
          </p:cNvSpPr>
          <p:nvPr>
            <p:ph idx="4294967295"/>
          </p:nvPr>
        </p:nvSpPr>
        <p:spPr>
          <a:xfrm>
            <a:off x="493713" y="1484313"/>
            <a:ext cx="8650287" cy="4897437"/>
          </a:xfrm>
        </p:spPr>
        <p:txBody>
          <a:bodyPr/>
          <a:lstStyle/>
          <a:p>
            <a:pPr eaLnBrk="1" hangingPunct="1"/>
            <a:r>
              <a:rPr lang="cs-CZ" sz="2300" dirty="0"/>
              <a:t>Rozšíření ANOVA</a:t>
            </a:r>
          </a:p>
          <a:p>
            <a:pPr eaLnBrk="1" hangingPunct="1"/>
            <a:r>
              <a:rPr lang="cs-CZ" sz="2300" dirty="0"/>
              <a:t>Současná analýza kategoriálních a spojitých prediktorů</a:t>
            </a:r>
          </a:p>
          <a:p>
            <a:pPr eaLnBrk="1" hangingPunct="1"/>
            <a:r>
              <a:rPr lang="cs-CZ" sz="2300" dirty="0"/>
              <a:t>Testování hypotézy paralelismu regresních vztahů</a:t>
            </a:r>
          </a:p>
        </p:txBody>
      </p:sp>
      <p:graphicFrame>
        <p:nvGraphicFramePr>
          <p:cNvPr id="100354" name="Object 2"/>
          <p:cNvGraphicFramePr>
            <a:graphicFrameLocks noChangeAspect="1"/>
          </p:cNvGraphicFramePr>
          <p:nvPr/>
        </p:nvGraphicFramePr>
        <p:xfrm>
          <a:off x="1042988" y="2997200"/>
          <a:ext cx="2714625" cy="1962150"/>
        </p:xfrm>
        <a:graphic>
          <a:graphicData uri="http://schemas.openxmlformats.org/presentationml/2006/ole">
            <mc:AlternateContent xmlns:mc="http://schemas.openxmlformats.org/markup-compatibility/2006">
              <mc:Choice xmlns:v="urn:schemas-microsoft-com:vml" Requires="v">
                <p:oleObj name="Chart" r:id="rId2" imgW="2714557" imgH="1962240" progId="MSGraph.Chart.8">
                  <p:embed followColorScheme="full"/>
                </p:oleObj>
              </mc:Choice>
              <mc:Fallback>
                <p:oleObj name="Chart" r:id="rId2" imgW="2714557" imgH="1962240" progId="MSGraph.Chart.8">
                  <p:embed followColorScheme="full"/>
                  <p:pic>
                    <p:nvPicPr>
                      <p:cNvPr id="100354"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2997200"/>
                        <a:ext cx="2714625" cy="196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78" name="Text Box 6"/>
          <p:cNvSpPr txBox="1">
            <a:spLocks noChangeArrowheads="1"/>
          </p:cNvSpPr>
          <p:nvPr/>
        </p:nvSpPr>
        <p:spPr bwMode="auto">
          <a:xfrm>
            <a:off x="1676400" y="4940300"/>
            <a:ext cx="1455738"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79" name="Text Box 7"/>
          <p:cNvSpPr txBox="1">
            <a:spLocks noChangeArrowheads="1"/>
          </p:cNvSpPr>
          <p:nvPr/>
        </p:nvSpPr>
        <p:spPr bwMode="auto">
          <a:xfrm rot="-5400000">
            <a:off x="-204787"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0" name="Text Box 8"/>
          <p:cNvSpPr txBox="1">
            <a:spLocks noChangeArrowheads="1"/>
          </p:cNvSpPr>
          <p:nvPr/>
        </p:nvSpPr>
        <p:spPr bwMode="auto">
          <a:xfrm>
            <a:off x="3298825" y="3484563"/>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1" name="Line 9"/>
          <p:cNvSpPr>
            <a:spLocks noChangeShapeType="1"/>
          </p:cNvSpPr>
          <p:nvPr/>
        </p:nvSpPr>
        <p:spPr bwMode="auto">
          <a:xfrm flipH="1" flipV="1">
            <a:off x="3059113" y="3357563"/>
            <a:ext cx="217487" cy="217487"/>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3" name="Line 11"/>
          <p:cNvSpPr>
            <a:spLocks noChangeShapeType="1"/>
          </p:cNvSpPr>
          <p:nvPr/>
        </p:nvSpPr>
        <p:spPr bwMode="auto">
          <a:xfrm flipH="1">
            <a:off x="3059113" y="3644900"/>
            <a:ext cx="217487" cy="144463"/>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graphicFrame>
        <p:nvGraphicFramePr>
          <p:cNvPr id="100355" name="Object 3"/>
          <p:cNvGraphicFramePr>
            <a:graphicFrameLocks noChangeAspect="1"/>
          </p:cNvGraphicFramePr>
          <p:nvPr/>
        </p:nvGraphicFramePr>
        <p:xfrm>
          <a:off x="5435600" y="2997200"/>
          <a:ext cx="2714625" cy="1962150"/>
        </p:xfrm>
        <a:graphic>
          <a:graphicData uri="http://schemas.openxmlformats.org/presentationml/2006/ole">
            <mc:AlternateContent xmlns:mc="http://schemas.openxmlformats.org/markup-compatibility/2006">
              <mc:Choice xmlns:v="urn:schemas-microsoft-com:vml" Requires="v">
                <p:oleObj name="Chart" r:id="rId4" imgW="2714557" imgH="1962240" progId="MSGraph.Chart.8">
                  <p:embed followColorScheme="full"/>
                </p:oleObj>
              </mc:Choice>
              <mc:Fallback>
                <p:oleObj name="Chart" r:id="rId4" imgW="2714557" imgH="1962240" progId="MSGraph.Chart.8">
                  <p:embed followColorScheme="full"/>
                  <p:pic>
                    <p:nvPicPr>
                      <p:cNvPr id="10035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5600" y="2997200"/>
                        <a:ext cx="2714625" cy="196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85" name="Text Box 13"/>
          <p:cNvSpPr txBox="1">
            <a:spLocks noChangeArrowheads="1"/>
          </p:cNvSpPr>
          <p:nvPr/>
        </p:nvSpPr>
        <p:spPr bwMode="auto">
          <a:xfrm>
            <a:off x="6069013" y="4940300"/>
            <a:ext cx="1455737"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86" name="Text Box 14"/>
          <p:cNvSpPr txBox="1">
            <a:spLocks noChangeArrowheads="1"/>
          </p:cNvSpPr>
          <p:nvPr/>
        </p:nvSpPr>
        <p:spPr bwMode="auto">
          <a:xfrm rot="-5400000">
            <a:off x="4187825"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7" name="Text Box 15"/>
          <p:cNvSpPr txBox="1">
            <a:spLocks noChangeArrowheads="1"/>
          </p:cNvSpPr>
          <p:nvPr/>
        </p:nvSpPr>
        <p:spPr bwMode="auto">
          <a:xfrm>
            <a:off x="7740650" y="3213100"/>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8" name="Line 16"/>
          <p:cNvSpPr>
            <a:spLocks noChangeShapeType="1"/>
          </p:cNvSpPr>
          <p:nvPr/>
        </p:nvSpPr>
        <p:spPr bwMode="auto">
          <a:xfrm flipH="1" flipV="1">
            <a:off x="7451725" y="3357563"/>
            <a:ext cx="360363" cy="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9" name="Line 17"/>
          <p:cNvSpPr>
            <a:spLocks noChangeShapeType="1"/>
          </p:cNvSpPr>
          <p:nvPr/>
        </p:nvSpPr>
        <p:spPr bwMode="auto">
          <a:xfrm flipH="1">
            <a:off x="7451725" y="3429000"/>
            <a:ext cx="360363" cy="73025"/>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0" name="Text Box 18"/>
          <p:cNvSpPr txBox="1">
            <a:spLocks noChangeArrowheads="1"/>
          </p:cNvSpPr>
          <p:nvPr/>
        </p:nvSpPr>
        <p:spPr bwMode="auto">
          <a:xfrm>
            <a:off x="68421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neovlivňuje vztah proměnných </a:t>
            </a:r>
          </a:p>
        </p:txBody>
      </p:sp>
      <p:sp>
        <p:nvSpPr>
          <p:cNvPr id="28692" name="Text Box 20"/>
          <p:cNvSpPr txBox="1">
            <a:spLocks noChangeArrowheads="1"/>
          </p:cNvSpPr>
          <p:nvPr/>
        </p:nvSpPr>
        <p:spPr bwMode="auto">
          <a:xfrm>
            <a:off x="514826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ovlivňuje vztah proměnných </a:t>
            </a:r>
          </a:p>
        </p:txBody>
      </p:sp>
      <p:sp>
        <p:nvSpPr>
          <p:cNvPr id="28693" name="AutoShape 21"/>
          <p:cNvSpPr>
            <a:spLocks noChangeArrowheads="1"/>
          </p:cNvSpPr>
          <p:nvPr/>
        </p:nvSpPr>
        <p:spPr bwMode="auto">
          <a:xfrm rot="10800000">
            <a:off x="1835150"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4" name="AutoShape 22"/>
          <p:cNvSpPr>
            <a:spLocks noChangeArrowheads="1"/>
          </p:cNvSpPr>
          <p:nvPr/>
        </p:nvSpPr>
        <p:spPr bwMode="auto">
          <a:xfrm rot="10800000">
            <a:off x="6227763"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Shrnutí statistických testů</a:t>
            </a:r>
          </a:p>
        </p:txBody>
      </p:sp>
      <p:sp>
        <p:nvSpPr>
          <p:cNvPr id="4" name="Obdélník 3"/>
          <p:cNvSpPr/>
          <p:nvPr/>
        </p:nvSpPr>
        <p:spPr>
          <a:xfrm>
            <a:off x="179512" y="1556792"/>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179512" y="3140968"/>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179512" y="3933056"/>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179512" y="2348880"/>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79512" y="4725144"/>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179512" y="5517232"/>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3" name="Skupina 157"/>
          <p:cNvGrpSpPr/>
          <p:nvPr/>
        </p:nvGrpSpPr>
        <p:grpSpPr>
          <a:xfrm>
            <a:off x="251520" y="2420888"/>
            <a:ext cx="4104456" cy="3816424"/>
            <a:chOff x="251520" y="2420888"/>
            <a:chExt cx="4104456" cy="3816424"/>
          </a:xfrm>
          <a:solidFill>
            <a:srgbClr val="D16349">
              <a:alpha val="28000"/>
            </a:srgbClr>
          </a:solidFill>
        </p:grpSpPr>
        <p:sp>
          <p:nvSpPr>
            <p:cNvPr id="133" name="Obdélník 132"/>
            <p:cNvSpPr/>
            <p:nvPr/>
          </p:nvSpPr>
          <p:spPr>
            <a:xfrm>
              <a:off x="251520" y="2420888"/>
              <a:ext cx="2736304" cy="38164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6" name="Obdélník 135"/>
            <p:cNvSpPr/>
            <p:nvPr/>
          </p:nvSpPr>
          <p:spPr>
            <a:xfrm>
              <a:off x="2987824" y="2420888"/>
              <a:ext cx="468000" cy="316835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7" name="Obdélník 136"/>
            <p:cNvSpPr/>
            <p:nvPr/>
          </p:nvSpPr>
          <p:spPr>
            <a:xfrm>
              <a:off x="3456000" y="2420888"/>
              <a:ext cx="899976" cy="38164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11" name="Zaoblený obdélník 10"/>
          <p:cNvSpPr/>
          <p:nvPr/>
        </p:nvSpPr>
        <p:spPr>
          <a:xfrm>
            <a:off x="323528" y="1700808"/>
            <a:ext cx="115212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Jsou data normálně rozdělená?</a:t>
            </a:r>
            <a:endParaRPr lang="cs-CZ" sz="1000" dirty="0"/>
          </a:p>
        </p:txBody>
      </p:sp>
      <p:sp>
        <p:nvSpPr>
          <p:cNvPr id="12" name="Zaoblený obdélník 11"/>
          <p:cNvSpPr/>
          <p:nvPr/>
        </p:nvSpPr>
        <p:spPr>
          <a:xfrm>
            <a:off x="2123728" y="1700808"/>
            <a:ext cx="115212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Lze použít transformaci?</a:t>
            </a:r>
            <a:endParaRPr lang="cs-CZ" sz="1000" dirty="0"/>
          </a:p>
        </p:txBody>
      </p:sp>
      <p:sp>
        <p:nvSpPr>
          <p:cNvPr id="17" name="Zaoblený obdélník 16"/>
          <p:cNvSpPr/>
          <p:nvPr/>
        </p:nvSpPr>
        <p:spPr>
          <a:xfrm>
            <a:off x="323528" y="2492896"/>
            <a:ext cx="100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Kolik je skupin?</a:t>
            </a:r>
            <a:endParaRPr lang="cs-CZ" sz="1000" dirty="0"/>
          </a:p>
        </p:txBody>
      </p:sp>
      <p:sp>
        <p:nvSpPr>
          <p:cNvPr id="18" name="Zaoblený obdélník 17"/>
          <p:cNvSpPr/>
          <p:nvPr/>
        </p:nvSpPr>
        <p:spPr>
          <a:xfrm>
            <a:off x="1187624"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sp>
        <p:nvSpPr>
          <p:cNvPr id="19" name="Zaoblený obdélník 18"/>
          <p:cNvSpPr/>
          <p:nvPr/>
        </p:nvSpPr>
        <p:spPr>
          <a:xfrm>
            <a:off x="324000" y="4077072"/>
            <a:ext cx="71960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20" name="Zaoblený obdélník 19"/>
          <p:cNvSpPr/>
          <p:nvPr/>
        </p:nvSpPr>
        <p:spPr>
          <a:xfrm>
            <a:off x="2483768" y="4869160"/>
            <a:ext cx="64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b="0" i="0" dirty="0">
                <a:solidFill>
                  <a:schemeClr val="tx1"/>
                </a:solidFill>
                <a:latin typeface="Arial Unicode MS" pitchFamily="34" charset="-128"/>
                <a:ea typeface="Arial Unicode MS" pitchFamily="34" charset="-128"/>
                <a:cs typeface="Arial Unicode MS" pitchFamily="34" charset="-128"/>
              </a:rPr>
              <a:t>Mají </a:t>
            </a:r>
            <a:r>
              <a:rPr lang="cs-CZ" sz="800" b="0" i="0" dirty="0" err="1">
                <a:solidFill>
                  <a:schemeClr val="tx1"/>
                </a:solidFill>
                <a:latin typeface="Arial Unicode MS" pitchFamily="34" charset="-128"/>
                <a:ea typeface="Arial Unicode MS" pitchFamily="34" charset="-128"/>
                <a:cs typeface="Arial Unicode MS" pitchFamily="34" charset="-128"/>
              </a:rPr>
              <a:t>sku</a:t>
            </a:r>
            <a:r>
              <a:rPr lang="cs-CZ" sz="800" b="0" i="0" dirty="0">
                <a:solidFill>
                  <a:schemeClr val="tx1"/>
                </a:solidFill>
                <a:latin typeface="Arial Unicode MS" pitchFamily="34" charset="-128"/>
                <a:ea typeface="Arial Unicode MS" pitchFamily="34" charset="-128"/>
                <a:cs typeface="Arial Unicode MS" pitchFamily="34" charset="-128"/>
              </a:rPr>
              <a:t>- </a:t>
            </a:r>
            <a:r>
              <a:rPr lang="cs-CZ" sz="800" b="0" i="0" spc="-50" dirty="0">
                <a:solidFill>
                  <a:schemeClr val="tx1"/>
                </a:solidFill>
                <a:latin typeface="Arial Unicode MS" pitchFamily="34" charset="-128"/>
                <a:ea typeface="Arial Unicode MS" pitchFamily="34" charset="-128"/>
                <a:cs typeface="Arial Unicode MS" pitchFamily="34" charset="-128"/>
              </a:rPr>
              <a:t>piny stejný </a:t>
            </a:r>
            <a:r>
              <a:rPr lang="cs-CZ" sz="800" b="0" i="0" dirty="0">
                <a:solidFill>
                  <a:schemeClr val="tx1"/>
                </a:solidFill>
                <a:latin typeface="Arial Unicode MS" pitchFamily="34" charset="-128"/>
                <a:ea typeface="Arial Unicode MS" pitchFamily="34" charset="-128"/>
                <a:cs typeface="Arial Unicode MS" pitchFamily="34" charset="-128"/>
              </a:rPr>
              <a:t>rozptyl?</a:t>
            </a:r>
            <a:endParaRPr lang="cs-CZ" sz="800" dirty="0"/>
          </a:p>
        </p:txBody>
      </p:sp>
      <p:sp>
        <p:nvSpPr>
          <p:cNvPr id="21" name="Zaoblený obdélník 20"/>
          <p:cNvSpPr/>
          <p:nvPr/>
        </p:nvSpPr>
        <p:spPr>
          <a:xfrm>
            <a:off x="32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cxnSp>
        <p:nvCxnSpPr>
          <p:cNvPr id="23" name="Přímá spojovací šipka 22"/>
          <p:cNvCxnSpPr>
            <a:stCxn id="11" idx="3"/>
            <a:endCxn id="12" idx="1"/>
          </p:cNvCxnSpPr>
          <p:nvPr/>
        </p:nvCxnSpPr>
        <p:spPr>
          <a:xfrm>
            <a:off x="1475656" y="1952836"/>
            <a:ext cx="648072"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TextovéPole 23"/>
          <p:cNvSpPr txBox="1"/>
          <p:nvPr/>
        </p:nvSpPr>
        <p:spPr>
          <a:xfrm>
            <a:off x="1619672" y="1742619"/>
            <a:ext cx="432048"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25" name="Přímá spojovací šipka 24"/>
          <p:cNvCxnSpPr/>
          <p:nvPr/>
        </p:nvCxnSpPr>
        <p:spPr>
          <a:xfrm>
            <a:off x="971600" y="2204864"/>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3" name="TextovéPole 32"/>
          <p:cNvSpPr txBox="1"/>
          <p:nvPr/>
        </p:nvSpPr>
        <p:spPr>
          <a:xfrm>
            <a:off x="467544" y="2204864"/>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34" name="Přímá spojovací šipka 33"/>
          <p:cNvCxnSpPr/>
          <p:nvPr/>
        </p:nvCxnSpPr>
        <p:spPr>
          <a:xfrm>
            <a:off x="971600" y="1412776"/>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ovací čára 35"/>
          <p:cNvCxnSpPr/>
          <p:nvPr/>
        </p:nvCxnSpPr>
        <p:spPr>
          <a:xfrm>
            <a:off x="971600" y="1412776"/>
            <a:ext cx="18002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Přímá spojovací čára 38"/>
          <p:cNvCxnSpPr/>
          <p:nvPr/>
        </p:nvCxnSpPr>
        <p:spPr>
          <a:xfrm>
            <a:off x="2771800" y="1412776"/>
            <a:ext cx="0" cy="28803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TextovéPole 39"/>
          <p:cNvSpPr txBox="1"/>
          <p:nvPr/>
        </p:nvSpPr>
        <p:spPr>
          <a:xfrm>
            <a:off x="1619672" y="1196752"/>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43" name="Přímá spojovací šipka 42"/>
          <p:cNvCxnSpPr/>
          <p:nvPr/>
        </p:nvCxnSpPr>
        <p:spPr>
          <a:xfrm>
            <a:off x="668469" y="2996952"/>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4" name="TextovéPole 43"/>
          <p:cNvSpPr txBox="1"/>
          <p:nvPr/>
        </p:nvSpPr>
        <p:spPr>
          <a:xfrm rot="16200000">
            <a:off x="452445" y="3053861"/>
            <a:ext cx="216024"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1</a:t>
            </a:r>
          </a:p>
        </p:txBody>
      </p:sp>
      <p:cxnSp>
        <p:nvCxnSpPr>
          <p:cNvPr id="46" name="Přímá spojovací šipka 45"/>
          <p:cNvCxnSpPr/>
          <p:nvPr/>
        </p:nvCxnSpPr>
        <p:spPr>
          <a:xfrm>
            <a:off x="539552"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7" name="TextovéPole 46"/>
          <p:cNvSpPr txBox="1"/>
          <p:nvPr/>
        </p:nvSpPr>
        <p:spPr>
          <a:xfrm>
            <a:off x="251520"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49" name="Přímá spojovací šipka 48"/>
          <p:cNvCxnSpPr>
            <a:endCxn id="93" idx="0"/>
          </p:cNvCxnSpPr>
          <p:nvPr/>
        </p:nvCxnSpPr>
        <p:spPr>
          <a:xfrm>
            <a:off x="773528" y="4581128"/>
            <a:ext cx="19800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1" name="TextovéPole 50"/>
          <p:cNvSpPr txBox="1"/>
          <p:nvPr/>
        </p:nvSpPr>
        <p:spPr>
          <a:xfrm rot="10077002">
            <a:off x="849644" y="4752550"/>
            <a:ext cx="338554" cy="72008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cxnSp>
        <p:nvCxnSpPr>
          <p:cNvPr id="52" name="Přímá spojovací šipka 51"/>
          <p:cNvCxnSpPr/>
          <p:nvPr/>
        </p:nvCxnSpPr>
        <p:spPr>
          <a:xfrm>
            <a:off x="899592" y="2996952"/>
            <a:ext cx="4320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4" name="TextovéPole 53"/>
          <p:cNvSpPr txBox="1"/>
          <p:nvPr/>
        </p:nvSpPr>
        <p:spPr>
          <a:xfrm rot="2301422">
            <a:off x="1096693" y="2965400"/>
            <a:ext cx="216024"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2</a:t>
            </a:r>
          </a:p>
        </p:txBody>
      </p:sp>
      <p:cxnSp>
        <p:nvCxnSpPr>
          <p:cNvPr id="55" name="Přímá spojovací šipka 54"/>
          <p:cNvCxnSpPr/>
          <p:nvPr/>
        </p:nvCxnSpPr>
        <p:spPr>
          <a:xfrm>
            <a:off x="1187624" y="2996952"/>
            <a:ext cx="22322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7" name="TextovéPole 56"/>
          <p:cNvSpPr txBox="1"/>
          <p:nvPr/>
        </p:nvSpPr>
        <p:spPr>
          <a:xfrm rot="397747">
            <a:off x="1711509" y="2869943"/>
            <a:ext cx="443976"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více</a:t>
            </a:r>
          </a:p>
        </p:txBody>
      </p:sp>
      <p:sp>
        <p:nvSpPr>
          <p:cNvPr id="58" name="Zaoblený obdélník 57"/>
          <p:cNvSpPr/>
          <p:nvPr/>
        </p:nvSpPr>
        <p:spPr>
          <a:xfrm>
            <a:off x="1187624"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59" name="Zaoblený obdélník 58"/>
          <p:cNvSpPr/>
          <p:nvPr/>
        </p:nvSpPr>
        <p:spPr>
          <a:xfrm>
            <a:off x="2051720"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93" name="Zaoblený obdélník 92"/>
          <p:cNvSpPr/>
          <p:nvPr/>
        </p:nvSpPr>
        <p:spPr>
          <a:xfrm>
            <a:off x="773528" y="5661248"/>
            <a:ext cx="396000" cy="504000"/>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Jedno-</a:t>
            </a:r>
            <a:r>
              <a:rPr lang="cs-CZ" sz="700" b="0" i="0" dirty="0" err="1">
                <a:solidFill>
                  <a:schemeClr val="tx1"/>
                </a:solidFill>
                <a:latin typeface="Arial Unicode MS" pitchFamily="34" charset="-128"/>
                <a:ea typeface="Arial Unicode MS" pitchFamily="34" charset="-128"/>
                <a:cs typeface="Arial Unicode MS" pitchFamily="34" charset="-128"/>
              </a:rPr>
              <a:t>výběro</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vý</a:t>
            </a:r>
            <a:r>
              <a:rPr lang="cs-CZ" sz="700" b="0" i="0" dirty="0">
                <a:solidFill>
                  <a:schemeClr val="tx1"/>
                </a:solidFill>
                <a:latin typeface="Arial Unicode MS" pitchFamily="34" charset="-128"/>
                <a:ea typeface="Arial Unicode MS" pitchFamily="34" charset="-128"/>
                <a:cs typeface="Arial Unicode MS" pitchFamily="34" charset="-128"/>
              </a:rPr>
              <a:t> t-test</a:t>
            </a:r>
            <a:endParaRPr lang="cs-CZ" sz="700" dirty="0"/>
          </a:p>
        </p:txBody>
      </p:sp>
      <p:sp>
        <p:nvSpPr>
          <p:cNvPr id="94" name="Zaoblený obdélník 93"/>
          <p:cNvSpPr/>
          <p:nvPr/>
        </p:nvSpPr>
        <p:spPr>
          <a:xfrm>
            <a:off x="16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Párový t-test</a:t>
            </a:r>
            <a:endParaRPr lang="cs-CZ" sz="700" dirty="0"/>
          </a:p>
        </p:txBody>
      </p:sp>
      <p:sp>
        <p:nvSpPr>
          <p:cNvPr id="95" name="Zaoblený obdélník 94"/>
          <p:cNvSpPr/>
          <p:nvPr/>
        </p:nvSpPr>
        <p:spPr>
          <a:xfrm>
            <a:off x="21233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96" name="Zaoblený obdélník 95"/>
          <p:cNvSpPr/>
          <p:nvPr/>
        </p:nvSpPr>
        <p:spPr>
          <a:xfrm>
            <a:off x="25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Dvouvý</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err="1">
                <a:solidFill>
                  <a:schemeClr val="tx1"/>
                </a:solidFill>
                <a:latin typeface="Arial Unicode MS" pitchFamily="34" charset="-128"/>
                <a:ea typeface="Arial Unicode MS" pitchFamily="34" charset="-128"/>
                <a:cs typeface="Arial Unicode MS" pitchFamily="34" charset="-128"/>
              </a:rPr>
              <a:t>běrový</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a:solidFill>
                  <a:schemeClr val="tx1"/>
                </a:solidFill>
                <a:latin typeface="Arial Unicode MS" pitchFamily="34" charset="-128"/>
                <a:ea typeface="Arial Unicode MS" pitchFamily="34" charset="-128"/>
                <a:cs typeface="Arial Unicode MS" pitchFamily="34" charset="-128"/>
              </a:rPr>
              <a:t>t-test</a:t>
            </a:r>
            <a:endParaRPr lang="cs-CZ" sz="700" dirty="0"/>
          </a:p>
        </p:txBody>
      </p:sp>
      <p:sp>
        <p:nvSpPr>
          <p:cNvPr id="97" name="Zaoblený obdélník 96"/>
          <p:cNvSpPr/>
          <p:nvPr/>
        </p:nvSpPr>
        <p:spPr>
          <a:xfrm>
            <a:off x="30233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Mann-</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err="1">
                <a:solidFill>
                  <a:schemeClr val="tx1"/>
                </a:solidFill>
                <a:latin typeface="Arial Unicode MS" pitchFamily="34" charset="-128"/>
                <a:ea typeface="Arial Unicode MS" pitchFamily="34" charset="-128"/>
                <a:cs typeface="Arial Unicode MS" pitchFamily="34" charset="-128"/>
              </a:rPr>
              <a:t>Whitney</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a:solidFill>
                  <a:schemeClr val="tx1"/>
                </a:solidFill>
                <a:latin typeface="Arial Unicode MS" pitchFamily="34" charset="-128"/>
                <a:ea typeface="Arial Unicode MS" pitchFamily="34" charset="-128"/>
                <a:cs typeface="Arial Unicode MS" pitchFamily="34" charset="-128"/>
              </a:rPr>
              <a:t>U-test</a:t>
            </a:r>
            <a:endParaRPr lang="cs-CZ" sz="700" dirty="0"/>
          </a:p>
        </p:txBody>
      </p:sp>
      <p:sp>
        <p:nvSpPr>
          <p:cNvPr id="98" name="Zaoblený obdélník 97"/>
          <p:cNvSpPr/>
          <p:nvPr/>
        </p:nvSpPr>
        <p:spPr>
          <a:xfrm>
            <a:off x="34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Sada </a:t>
            </a:r>
            <a:r>
              <a:rPr lang="cs-CZ" sz="700" b="0" i="0" dirty="0" err="1">
                <a:solidFill>
                  <a:schemeClr val="tx1"/>
                </a:solidFill>
                <a:latin typeface="Arial Unicode MS" pitchFamily="34" charset="-128"/>
                <a:ea typeface="Arial Unicode MS" pitchFamily="34" charset="-128"/>
                <a:cs typeface="Arial Unicode MS" pitchFamily="34" charset="-128"/>
              </a:rPr>
              <a:t>Pears</a:t>
            </a:r>
            <a:r>
              <a:rPr lang="cs-CZ" sz="700" b="0" i="0" dirty="0">
                <a:solidFill>
                  <a:schemeClr val="tx1"/>
                </a:solidFill>
                <a:latin typeface="Arial Unicode MS" pitchFamily="34" charset="-128"/>
                <a:ea typeface="Arial Unicode MS" pitchFamily="34" charset="-128"/>
                <a:cs typeface="Arial Unicode MS" pitchFamily="34" charset="-128"/>
              </a:rPr>
              <a:t>.</a:t>
            </a:r>
          </a:p>
          <a:p>
            <a:pPr algn="ctr"/>
            <a:r>
              <a:rPr lang="cs-CZ" sz="700" b="0" i="0" dirty="0" err="1">
                <a:solidFill>
                  <a:schemeClr val="tx1"/>
                </a:solidFill>
                <a:latin typeface="Arial Unicode MS" pitchFamily="34" charset="-128"/>
                <a:ea typeface="Arial Unicode MS" pitchFamily="34" charset="-128"/>
                <a:cs typeface="Arial Unicode MS" pitchFamily="34" charset="-128"/>
              </a:rPr>
              <a:t>kor</a:t>
            </a:r>
            <a:r>
              <a:rPr lang="cs-CZ" sz="700" b="0" i="0" dirty="0">
                <a:solidFill>
                  <a:schemeClr val="tx1"/>
                </a:solidFill>
                <a:latin typeface="Arial Unicode MS" pitchFamily="34" charset="-128"/>
                <a:ea typeface="Arial Unicode MS" pitchFamily="34" charset="-128"/>
                <a:cs typeface="Arial Unicode MS" pitchFamily="34" charset="-128"/>
              </a:rPr>
              <a:t>. </a:t>
            </a:r>
            <a:r>
              <a:rPr lang="cs-CZ" sz="700" b="0" i="0" dirty="0" err="1">
                <a:solidFill>
                  <a:schemeClr val="tx1"/>
                </a:solidFill>
                <a:latin typeface="Arial Unicode MS" pitchFamily="34" charset="-128"/>
                <a:ea typeface="Arial Unicode MS" pitchFamily="34" charset="-128"/>
                <a:cs typeface="Arial Unicode MS" pitchFamily="34" charset="-128"/>
              </a:rPr>
              <a:t>koef</a:t>
            </a:r>
            <a:r>
              <a:rPr lang="cs-CZ" sz="700" b="0" i="0" dirty="0">
                <a:solidFill>
                  <a:schemeClr val="tx1"/>
                </a:solidFill>
                <a:latin typeface="Arial Unicode MS" pitchFamily="34" charset="-128"/>
                <a:ea typeface="Arial Unicode MS" pitchFamily="34" charset="-128"/>
                <a:cs typeface="Arial Unicode MS" pitchFamily="34" charset="-128"/>
              </a:rPr>
              <a:t>.</a:t>
            </a:r>
            <a:endParaRPr lang="cs-CZ" sz="700" dirty="0"/>
          </a:p>
        </p:txBody>
      </p:sp>
      <p:sp>
        <p:nvSpPr>
          <p:cNvPr id="100" name="Zaoblený obdélník 99"/>
          <p:cNvSpPr/>
          <p:nvPr/>
        </p:nvSpPr>
        <p:spPr>
          <a:xfrm>
            <a:off x="39235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ANOVA</a:t>
            </a:r>
            <a:endParaRPr lang="cs-CZ" sz="700" dirty="0"/>
          </a:p>
        </p:txBody>
      </p:sp>
      <p:sp>
        <p:nvSpPr>
          <p:cNvPr id="101" name="Zaoblený obdélník 100"/>
          <p:cNvSpPr/>
          <p:nvPr/>
        </p:nvSpPr>
        <p:spPr>
          <a:xfrm>
            <a:off x="43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Kruskal</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Wallisův</a:t>
            </a:r>
            <a:endParaRPr lang="cs-CZ" sz="700" b="0" i="0" dirty="0">
              <a:solidFill>
                <a:schemeClr val="tx1"/>
              </a:solidFill>
              <a:latin typeface="Arial Unicode MS" pitchFamily="34" charset="-128"/>
              <a:ea typeface="Arial Unicode MS" pitchFamily="34" charset="-128"/>
              <a:cs typeface="Arial Unicode MS" pitchFamily="34" charset="-128"/>
            </a:endParaRPr>
          </a:p>
          <a:p>
            <a:pPr algn="ctr"/>
            <a:r>
              <a:rPr lang="cs-CZ" sz="700" b="0" i="0" dirty="0">
                <a:solidFill>
                  <a:schemeClr val="tx1"/>
                </a:solidFill>
                <a:latin typeface="Arial Unicode MS" pitchFamily="34" charset="-128"/>
                <a:ea typeface="Arial Unicode MS" pitchFamily="34" charset="-128"/>
                <a:cs typeface="Arial Unicode MS" pitchFamily="34" charset="-128"/>
              </a:rPr>
              <a:t>test</a:t>
            </a:r>
            <a:endParaRPr lang="cs-CZ" sz="700" dirty="0"/>
          </a:p>
        </p:txBody>
      </p:sp>
      <p:sp>
        <p:nvSpPr>
          <p:cNvPr id="102" name="Zaoblený obdélník 101"/>
          <p:cNvSpPr/>
          <p:nvPr/>
        </p:nvSpPr>
        <p:spPr>
          <a:xfrm>
            <a:off x="48235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3" name="Zaoblený obdélník 102"/>
          <p:cNvSpPr/>
          <p:nvPr/>
        </p:nvSpPr>
        <p:spPr>
          <a:xfrm>
            <a:off x="52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Wilco</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xonův</a:t>
            </a:r>
            <a:endParaRPr lang="cs-CZ" sz="700" b="0" i="0" dirty="0">
              <a:solidFill>
                <a:schemeClr val="tx1"/>
              </a:solidFill>
              <a:latin typeface="Arial Unicode MS" pitchFamily="34" charset="-128"/>
              <a:ea typeface="Arial Unicode MS" pitchFamily="34" charset="-128"/>
              <a:cs typeface="Arial Unicode MS" pitchFamily="34" charset="-128"/>
            </a:endParaRPr>
          </a:p>
          <a:p>
            <a:pPr algn="ctr"/>
            <a:r>
              <a:rPr lang="cs-CZ" sz="700" b="0" i="0" dirty="0">
                <a:solidFill>
                  <a:schemeClr val="tx1"/>
                </a:solidFill>
                <a:latin typeface="Arial Unicode MS" pitchFamily="34" charset="-128"/>
                <a:ea typeface="Arial Unicode MS" pitchFamily="34" charset="-128"/>
                <a:cs typeface="Arial Unicode MS" pitchFamily="34" charset="-128"/>
              </a:rPr>
              <a:t>test</a:t>
            </a:r>
            <a:endParaRPr lang="cs-CZ" sz="700" dirty="0"/>
          </a:p>
        </p:txBody>
      </p:sp>
      <p:sp>
        <p:nvSpPr>
          <p:cNvPr id="104" name="Zaoblený obdélník 103"/>
          <p:cNvSpPr/>
          <p:nvPr/>
        </p:nvSpPr>
        <p:spPr>
          <a:xfrm>
            <a:off x="57237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Spear</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manův</a:t>
            </a:r>
            <a:r>
              <a:rPr lang="cs-CZ" sz="700" b="0" i="0" dirty="0">
                <a:solidFill>
                  <a:schemeClr val="tx1"/>
                </a:solidFill>
                <a:latin typeface="Arial Unicode MS" pitchFamily="34" charset="-128"/>
                <a:ea typeface="Arial Unicode MS" pitchFamily="34" charset="-128"/>
                <a:cs typeface="Arial Unicode MS" pitchFamily="34" charset="-128"/>
              </a:rPr>
              <a:t>/</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spc="-40" dirty="0" err="1">
                <a:solidFill>
                  <a:schemeClr val="tx1"/>
                </a:solidFill>
                <a:latin typeface="Arial Unicode MS" pitchFamily="34" charset="-128"/>
                <a:ea typeface="Arial Unicode MS" pitchFamily="34" charset="-128"/>
                <a:cs typeface="Arial Unicode MS" pitchFamily="34" charset="-128"/>
              </a:rPr>
              <a:t>Kendallův</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a:solidFill>
                  <a:schemeClr val="tx1"/>
                </a:solidFill>
                <a:latin typeface="Arial Unicode MS" pitchFamily="34" charset="-128"/>
                <a:ea typeface="Arial Unicode MS" pitchFamily="34" charset="-128"/>
                <a:cs typeface="Arial Unicode MS" pitchFamily="34" charset="-128"/>
              </a:rPr>
              <a:t>k. k.</a:t>
            </a:r>
            <a:endParaRPr lang="cs-CZ" sz="700" dirty="0"/>
          </a:p>
        </p:txBody>
      </p:sp>
      <p:sp>
        <p:nvSpPr>
          <p:cNvPr id="105" name="Zaoblený obdélník 104"/>
          <p:cNvSpPr/>
          <p:nvPr/>
        </p:nvSpPr>
        <p:spPr>
          <a:xfrm>
            <a:off x="61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Wilco</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xonův</a:t>
            </a:r>
            <a:r>
              <a:rPr lang="cs-CZ" sz="700" b="0" i="0" dirty="0">
                <a:solidFill>
                  <a:schemeClr val="tx1"/>
                </a:solidFill>
                <a:latin typeface="Arial Unicode MS" pitchFamily="34" charset="-128"/>
                <a:ea typeface="Arial Unicode MS" pitchFamily="34" charset="-128"/>
                <a:cs typeface="Arial Unicode MS" pitchFamily="34" charset="-128"/>
              </a:rPr>
              <a:t> test</a:t>
            </a:r>
            <a:endParaRPr lang="cs-CZ" sz="700" dirty="0"/>
          </a:p>
        </p:txBody>
      </p:sp>
      <p:sp>
        <p:nvSpPr>
          <p:cNvPr id="106" name="Zaoblený obdélník 105"/>
          <p:cNvSpPr/>
          <p:nvPr/>
        </p:nvSpPr>
        <p:spPr>
          <a:xfrm>
            <a:off x="84239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8" name="Zaoblený obdélník 107"/>
          <p:cNvSpPr/>
          <p:nvPr/>
        </p:nvSpPr>
        <p:spPr>
          <a:xfrm>
            <a:off x="66237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9" name="Zaoblený obdélník 108"/>
          <p:cNvSpPr/>
          <p:nvPr/>
        </p:nvSpPr>
        <p:spPr>
          <a:xfrm>
            <a:off x="79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Kuskal</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Wallisův</a:t>
            </a:r>
            <a:r>
              <a:rPr lang="cs-CZ" sz="700" b="0" i="0" dirty="0">
                <a:solidFill>
                  <a:schemeClr val="tx1"/>
                </a:solidFill>
                <a:latin typeface="Arial Unicode MS" pitchFamily="34" charset="-128"/>
                <a:ea typeface="Arial Unicode MS" pitchFamily="34" charset="-128"/>
                <a:cs typeface="Arial Unicode MS" pitchFamily="34" charset="-128"/>
              </a:rPr>
              <a:t> test</a:t>
            </a:r>
            <a:endParaRPr lang="cs-CZ" sz="700" dirty="0"/>
          </a:p>
        </p:txBody>
      </p:sp>
      <p:sp>
        <p:nvSpPr>
          <p:cNvPr id="110" name="Zaoblený obdélník 109"/>
          <p:cNvSpPr/>
          <p:nvPr/>
        </p:nvSpPr>
        <p:spPr>
          <a:xfrm>
            <a:off x="12231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Pearso</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nův</a:t>
            </a:r>
            <a:r>
              <a:rPr lang="cs-CZ" sz="700" b="0" i="0" dirty="0">
                <a:solidFill>
                  <a:schemeClr val="tx1"/>
                </a:solidFill>
                <a:latin typeface="Arial Unicode MS" pitchFamily="34" charset="-128"/>
                <a:ea typeface="Arial Unicode MS" pitchFamily="34" charset="-128"/>
                <a:cs typeface="Arial Unicode MS" pitchFamily="34" charset="-128"/>
              </a:rPr>
              <a:t> </a:t>
            </a:r>
            <a:r>
              <a:rPr lang="cs-CZ" sz="700" b="0" i="0" dirty="0" err="1">
                <a:solidFill>
                  <a:schemeClr val="tx1"/>
                </a:solidFill>
                <a:latin typeface="Arial Unicode MS" pitchFamily="34" charset="-128"/>
                <a:ea typeface="Arial Unicode MS" pitchFamily="34" charset="-128"/>
                <a:cs typeface="Arial Unicode MS" pitchFamily="34" charset="-128"/>
              </a:rPr>
              <a:t>kor</a:t>
            </a:r>
            <a:r>
              <a:rPr lang="cs-CZ" sz="700" b="0" i="0" dirty="0">
                <a:solidFill>
                  <a:schemeClr val="tx1"/>
                </a:solidFill>
                <a:latin typeface="Arial Unicode MS" pitchFamily="34" charset="-128"/>
                <a:ea typeface="Arial Unicode MS" pitchFamily="34" charset="-128"/>
                <a:cs typeface="Arial Unicode MS" pitchFamily="34" charset="-128"/>
              </a:rPr>
              <a:t>. </a:t>
            </a:r>
            <a:r>
              <a:rPr lang="cs-CZ" sz="700" b="0" i="0" dirty="0" err="1">
                <a:solidFill>
                  <a:schemeClr val="tx1"/>
                </a:solidFill>
                <a:latin typeface="Arial Unicode MS" pitchFamily="34" charset="-128"/>
                <a:ea typeface="Arial Unicode MS" pitchFamily="34" charset="-128"/>
                <a:cs typeface="Arial Unicode MS" pitchFamily="34" charset="-128"/>
              </a:rPr>
              <a:t>koef</a:t>
            </a:r>
            <a:r>
              <a:rPr lang="cs-CZ" sz="700" b="0" i="0" dirty="0">
                <a:solidFill>
                  <a:schemeClr val="tx1"/>
                </a:solidFill>
                <a:latin typeface="Arial Unicode MS" pitchFamily="34" charset="-128"/>
                <a:ea typeface="Arial Unicode MS" pitchFamily="34" charset="-128"/>
                <a:cs typeface="Arial Unicode MS" pitchFamily="34" charset="-128"/>
              </a:rPr>
              <a:t>.</a:t>
            </a:r>
            <a:endParaRPr lang="cs-CZ" sz="700" dirty="0"/>
          </a:p>
        </p:txBody>
      </p:sp>
      <p:cxnSp>
        <p:nvCxnSpPr>
          <p:cNvPr id="113" name="Přímá spojovací šipka 112"/>
          <p:cNvCxnSpPr/>
          <p:nvPr/>
        </p:nvCxnSpPr>
        <p:spPr>
          <a:xfrm>
            <a:off x="1691680"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4" name="TextovéPole 113"/>
          <p:cNvSpPr txBox="1"/>
          <p:nvPr/>
        </p:nvSpPr>
        <p:spPr>
          <a:xfrm>
            <a:off x="1187624" y="3789040"/>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115" name="Přímá spojovací šipka 114"/>
          <p:cNvCxnSpPr/>
          <p:nvPr/>
        </p:nvCxnSpPr>
        <p:spPr>
          <a:xfrm>
            <a:off x="14036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 name="TextovéPole 115"/>
          <p:cNvSpPr txBox="1"/>
          <p:nvPr/>
        </p:nvSpPr>
        <p:spPr>
          <a:xfrm>
            <a:off x="1115616"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117" name="Přímá spojovací šipka 116"/>
          <p:cNvCxnSpPr>
            <a:endCxn id="94" idx="0"/>
          </p:cNvCxnSpPr>
          <p:nvPr/>
        </p:nvCxnSpPr>
        <p:spPr>
          <a:xfrm>
            <a:off x="1691680" y="4581128"/>
            <a:ext cx="179848"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8" name="TextovéPole 117"/>
          <p:cNvSpPr txBox="1"/>
          <p:nvPr/>
        </p:nvSpPr>
        <p:spPr>
          <a:xfrm rot="10171862">
            <a:off x="1722571" y="4745777"/>
            <a:ext cx="338554" cy="72008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cxnSp>
        <p:nvCxnSpPr>
          <p:cNvPr id="119" name="Přímá spojovací šipka 118"/>
          <p:cNvCxnSpPr/>
          <p:nvPr/>
        </p:nvCxnSpPr>
        <p:spPr>
          <a:xfrm>
            <a:off x="1907704" y="3789040"/>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0" name="TextovéPole 119"/>
          <p:cNvSpPr txBox="1"/>
          <p:nvPr/>
        </p:nvSpPr>
        <p:spPr>
          <a:xfrm>
            <a:off x="2051720" y="3746571"/>
            <a:ext cx="432048"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123" name="Přímá spojovací šipka 122"/>
          <p:cNvCxnSpPr/>
          <p:nvPr/>
        </p:nvCxnSpPr>
        <p:spPr>
          <a:xfrm>
            <a:off x="2322000"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24" name="TextovéPole 123"/>
          <p:cNvSpPr txBox="1"/>
          <p:nvPr/>
        </p:nvSpPr>
        <p:spPr>
          <a:xfrm>
            <a:off x="2051720"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125" name="Přímá spojovací šipka 124"/>
          <p:cNvCxnSpPr/>
          <p:nvPr/>
        </p:nvCxnSpPr>
        <p:spPr>
          <a:xfrm>
            <a:off x="2699792" y="5373216"/>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6" name="TextovéPole 125"/>
          <p:cNvSpPr txBox="1"/>
          <p:nvPr/>
        </p:nvSpPr>
        <p:spPr>
          <a:xfrm>
            <a:off x="2267744" y="5373216"/>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127" name="Přímá spojovací šipka 126"/>
          <p:cNvCxnSpPr>
            <a:endCxn id="97" idx="0"/>
          </p:cNvCxnSpPr>
          <p:nvPr/>
        </p:nvCxnSpPr>
        <p:spPr>
          <a:xfrm>
            <a:off x="3023368" y="5373216"/>
            <a:ext cx="198000"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8" name="TextovéPole 127"/>
          <p:cNvSpPr txBox="1"/>
          <p:nvPr/>
        </p:nvSpPr>
        <p:spPr>
          <a:xfrm>
            <a:off x="3123905" y="5373216"/>
            <a:ext cx="367975"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131" name="Přímá spojovací šipka 130"/>
          <p:cNvCxnSpPr/>
          <p:nvPr/>
        </p:nvCxnSpPr>
        <p:spPr>
          <a:xfrm>
            <a:off x="2483768" y="4581128"/>
            <a:ext cx="144016"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34" name="TextovéPole 133"/>
          <p:cNvSpPr txBox="1"/>
          <p:nvPr/>
        </p:nvSpPr>
        <p:spPr>
          <a:xfrm rot="5400000">
            <a:off x="2645933" y="4455261"/>
            <a:ext cx="492443" cy="47937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sp>
        <p:nvSpPr>
          <p:cNvPr id="135" name="Zaoblený obdélník 134"/>
          <p:cNvSpPr/>
          <p:nvPr/>
        </p:nvSpPr>
        <p:spPr>
          <a:xfrm>
            <a:off x="3347865"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cxnSp>
        <p:nvCxnSpPr>
          <p:cNvPr id="139" name="Přímá spojovací šipka 138"/>
          <p:cNvCxnSpPr/>
          <p:nvPr/>
        </p:nvCxnSpPr>
        <p:spPr>
          <a:xfrm>
            <a:off x="3707904"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0" name="TextovéPole 139"/>
          <p:cNvSpPr txBox="1"/>
          <p:nvPr/>
        </p:nvSpPr>
        <p:spPr>
          <a:xfrm>
            <a:off x="3203848" y="3789040"/>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141" name="Přímá spojovací šipka 140"/>
          <p:cNvCxnSpPr/>
          <p:nvPr/>
        </p:nvCxnSpPr>
        <p:spPr>
          <a:xfrm>
            <a:off x="3995936" y="3789040"/>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2" name="TextovéPole 141"/>
          <p:cNvSpPr txBox="1"/>
          <p:nvPr/>
        </p:nvSpPr>
        <p:spPr>
          <a:xfrm>
            <a:off x="4139952" y="3758843"/>
            <a:ext cx="462543"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sp>
        <p:nvSpPr>
          <p:cNvPr id="143" name="Zaoblený obdélník 142"/>
          <p:cNvSpPr/>
          <p:nvPr/>
        </p:nvSpPr>
        <p:spPr>
          <a:xfrm>
            <a:off x="4014000" y="4869160"/>
            <a:ext cx="64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b="0" i="0" dirty="0">
                <a:solidFill>
                  <a:schemeClr val="tx1"/>
                </a:solidFill>
                <a:latin typeface="Arial Unicode MS" pitchFamily="34" charset="-128"/>
                <a:ea typeface="Arial Unicode MS" pitchFamily="34" charset="-128"/>
                <a:cs typeface="Arial Unicode MS" pitchFamily="34" charset="-128"/>
              </a:rPr>
              <a:t>Mají </a:t>
            </a:r>
            <a:r>
              <a:rPr lang="cs-CZ" sz="800" b="0" i="0" dirty="0" err="1">
                <a:solidFill>
                  <a:schemeClr val="tx1"/>
                </a:solidFill>
                <a:latin typeface="Arial Unicode MS" pitchFamily="34" charset="-128"/>
                <a:ea typeface="Arial Unicode MS" pitchFamily="34" charset="-128"/>
                <a:cs typeface="Arial Unicode MS" pitchFamily="34" charset="-128"/>
              </a:rPr>
              <a:t>sku</a:t>
            </a:r>
            <a:r>
              <a:rPr lang="cs-CZ" sz="800" b="0" i="0" dirty="0">
                <a:solidFill>
                  <a:schemeClr val="tx1"/>
                </a:solidFill>
                <a:latin typeface="Arial Unicode MS" pitchFamily="34" charset="-128"/>
                <a:ea typeface="Arial Unicode MS" pitchFamily="34" charset="-128"/>
                <a:cs typeface="Arial Unicode MS" pitchFamily="34" charset="-128"/>
              </a:rPr>
              <a:t>- </a:t>
            </a:r>
            <a:r>
              <a:rPr lang="cs-CZ" sz="800" b="0" i="0" spc="-50" dirty="0">
                <a:solidFill>
                  <a:schemeClr val="tx1"/>
                </a:solidFill>
                <a:latin typeface="Arial Unicode MS" pitchFamily="34" charset="-128"/>
                <a:ea typeface="Arial Unicode MS" pitchFamily="34" charset="-128"/>
                <a:cs typeface="Arial Unicode MS" pitchFamily="34" charset="-128"/>
              </a:rPr>
              <a:t>piny stejný </a:t>
            </a:r>
            <a:r>
              <a:rPr lang="cs-CZ" sz="800" b="0" i="0" dirty="0">
                <a:solidFill>
                  <a:schemeClr val="tx1"/>
                </a:solidFill>
                <a:latin typeface="Arial Unicode MS" pitchFamily="34" charset="-128"/>
                <a:ea typeface="Arial Unicode MS" pitchFamily="34" charset="-128"/>
                <a:cs typeface="Arial Unicode MS" pitchFamily="34" charset="-128"/>
              </a:rPr>
              <a:t>rozptyl?</a:t>
            </a:r>
            <a:endParaRPr lang="cs-CZ" sz="800" dirty="0"/>
          </a:p>
        </p:txBody>
      </p:sp>
      <p:cxnSp>
        <p:nvCxnSpPr>
          <p:cNvPr id="144" name="Přímá spojovací šipka 143"/>
          <p:cNvCxnSpPr/>
          <p:nvPr/>
        </p:nvCxnSpPr>
        <p:spPr>
          <a:xfrm flipH="1">
            <a:off x="3672000" y="4581128"/>
            <a:ext cx="17992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46" name="Přímá spojovací šipka 145"/>
          <p:cNvCxnSpPr/>
          <p:nvPr/>
        </p:nvCxnSpPr>
        <p:spPr>
          <a:xfrm flipH="1">
            <a:off x="4139951" y="5373216"/>
            <a:ext cx="72008"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7" name="TextovéPole 146"/>
          <p:cNvSpPr txBox="1"/>
          <p:nvPr/>
        </p:nvSpPr>
        <p:spPr>
          <a:xfrm>
            <a:off x="3707904" y="5373216"/>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148" name="Přímá spojovací šipka 147"/>
          <p:cNvCxnSpPr/>
          <p:nvPr/>
        </p:nvCxnSpPr>
        <p:spPr>
          <a:xfrm>
            <a:off x="4437601" y="5373216"/>
            <a:ext cx="125991"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9" name="TextovéPole 148"/>
          <p:cNvSpPr txBox="1"/>
          <p:nvPr/>
        </p:nvSpPr>
        <p:spPr>
          <a:xfrm>
            <a:off x="4492057" y="5373216"/>
            <a:ext cx="367975"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150" name="Přímá spojovací šipka 149"/>
          <p:cNvCxnSpPr/>
          <p:nvPr/>
        </p:nvCxnSpPr>
        <p:spPr>
          <a:xfrm>
            <a:off x="3942000" y="4581128"/>
            <a:ext cx="144016"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1" name="TextovéPole 150"/>
          <p:cNvSpPr txBox="1"/>
          <p:nvPr/>
        </p:nvSpPr>
        <p:spPr>
          <a:xfrm rot="5400000">
            <a:off x="4086093" y="4464000"/>
            <a:ext cx="492443" cy="479370"/>
          </a:xfrm>
          <a:prstGeom prst="rect">
            <a:avLst/>
          </a:prstGeom>
          <a:noFill/>
        </p:spPr>
        <p:txBody>
          <a:bodyPr vert="vert270" wrap="square" rtlCol="0">
            <a:spAutoFit/>
          </a:bodyPr>
          <a:lstStyle/>
          <a:p>
            <a:pPr algn="ctr"/>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sp>
        <p:nvSpPr>
          <p:cNvPr id="152" name="Zaoblený obdélník 151"/>
          <p:cNvSpPr/>
          <p:nvPr/>
        </p:nvSpPr>
        <p:spPr>
          <a:xfrm>
            <a:off x="4355976" y="4077072"/>
            <a:ext cx="68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53" name="Přímá spojovací šipka 152"/>
          <p:cNvCxnSpPr>
            <a:endCxn id="102" idx="0"/>
          </p:cNvCxnSpPr>
          <p:nvPr/>
        </p:nvCxnSpPr>
        <p:spPr>
          <a:xfrm>
            <a:off x="4860032" y="4581128"/>
            <a:ext cx="16153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4" name="TextovéPole 153"/>
          <p:cNvSpPr txBox="1"/>
          <p:nvPr/>
        </p:nvSpPr>
        <p:spPr>
          <a:xfrm rot="21050346">
            <a:off x="4693804" y="4845883"/>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156" name="Přímá spojovací šipka 155"/>
          <p:cNvCxnSpPr/>
          <p:nvPr/>
        </p:nvCxnSpPr>
        <p:spPr>
          <a:xfrm flipH="1">
            <a:off x="4572016" y="4581128"/>
            <a:ext cx="144000" cy="2880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9" name="Zaoblený obdélník 158"/>
          <p:cNvSpPr/>
          <p:nvPr/>
        </p:nvSpPr>
        <p:spPr>
          <a:xfrm>
            <a:off x="5076056"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60" name="Přímá spojovací šipka 159"/>
          <p:cNvCxnSpPr>
            <a:endCxn id="102" idx="0"/>
          </p:cNvCxnSpPr>
          <p:nvPr/>
        </p:nvCxnSpPr>
        <p:spPr>
          <a:xfrm flipH="1">
            <a:off x="5021568" y="4581128"/>
            <a:ext cx="270512"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3" name="Zaoblený obdélník 162"/>
          <p:cNvSpPr/>
          <p:nvPr/>
        </p:nvSpPr>
        <p:spPr>
          <a:xfrm>
            <a:off x="5076056" y="2492896"/>
            <a:ext cx="100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Kolik je skupin?</a:t>
            </a:r>
            <a:endParaRPr lang="cs-CZ" sz="1000" dirty="0"/>
          </a:p>
        </p:txBody>
      </p:sp>
      <p:cxnSp>
        <p:nvCxnSpPr>
          <p:cNvPr id="164" name="Přímá spojovací šipka 163"/>
          <p:cNvCxnSpPr/>
          <p:nvPr/>
        </p:nvCxnSpPr>
        <p:spPr>
          <a:xfrm>
            <a:off x="3275856" y="1988840"/>
            <a:ext cx="1944216" cy="50405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6" name="TextovéPole 165"/>
          <p:cNvSpPr txBox="1"/>
          <p:nvPr/>
        </p:nvSpPr>
        <p:spPr>
          <a:xfrm rot="1012466">
            <a:off x="4166387" y="2045253"/>
            <a:ext cx="432048"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167" name="Přímá spojovací šipka 166"/>
          <p:cNvCxnSpPr/>
          <p:nvPr/>
        </p:nvCxnSpPr>
        <p:spPr>
          <a:xfrm>
            <a:off x="5508104" y="2996952"/>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8" name="TextovéPole 167"/>
          <p:cNvSpPr txBox="1"/>
          <p:nvPr/>
        </p:nvSpPr>
        <p:spPr>
          <a:xfrm rot="16200000">
            <a:off x="5276981" y="3053861"/>
            <a:ext cx="216024"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1</a:t>
            </a:r>
          </a:p>
        </p:txBody>
      </p:sp>
      <p:sp>
        <p:nvSpPr>
          <p:cNvPr id="169" name="TextovéPole 168"/>
          <p:cNvSpPr txBox="1"/>
          <p:nvPr/>
        </p:nvSpPr>
        <p:spPr>
          <a:xfrm rot="11682863">
            <a:off x="5101941" y="4835609"/>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170" name="Přímá spojovací šipka 169"/>
          <p:cNvCxnSpPr/>
          <p:nvPr/>
        </p:nvCxnSpPr>
        <p:spPr>
          <a:xfrm>
            <a:off x="5472000"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1" name="TextovéPole 170"/>
          <p:cNvSpPr txBox="1"/>
          <p:nvPr/>
        </p:nvSpPr>
        <p:spPr>
          <a:xfrm rot="10800000">
            <a:off x="5385574" y="4797151"/>
            <a:ext cx="338554" cy="72008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sp>
        <p:nvSpPr>
          <p:cNvPr id="172" name="Zaoblený obdélník 171"/>
          <p:cNvSpPr/>
          <p:nvPr/>
        </p:nvSpPr>
        <p:spPr>
          <a:xfrm>
            <a:off x="5868144"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73" name="Přímá spojovací šipka 172"/>
          <p:cNvCxnSpPr>
            <a:endCxn id="104" idx="0"/>
          </p:cNvCxnSpPr>
          <p:nvPr/>
        </p:nvCxnSpPr>
        <p:spPr>
          <a:xfrm flipH="1">
            <a:off x="5921712" y="4581128"/>
            <a:ext cx="90448"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4" name="TextovéPole 173"/>
          <p:cNvSpPr txBox="1"/>
          <p:nvPr/>
        </p:nvSpPr>
        <p:spPr>
          <a:xfrm rot="299125">
            <a:off x="5707939" y="4776244"/>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177" name="Přímá spojovací šipka 176"/>
          <p:cNvCxnSpPr>
            <a:endCxn id="105" idx="0"/>
          </p:cNvCxnSpPr>
          <p:nvPr/>
        </p:nvCxnSpPr>
        <p:spPr>
          <a:xfrm flipH="1">
            <a:off x="6371528" y="4581128"/>
            <a:ext cx="672"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9" name="TextovéPole 178"/>
          <p:cNvSpPr txBox="1"/>
          <p:nvPr/>
        </p:nvSpPr>
        <p:spPr>
          <a:xfrm rot="10800000">
            <a:off x="6300192" y="4797151"/>
            <a:ext cx="338554" cy="72008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sp>
        <p:nvSpPr>
          <p:cNvPr id="180" name="Zaoblený obdélník 179"/>
          <p:cNvSpPr/>
          <p:nvPr/>
        </p:nvSpPr>
        <p:spPr>
          <a:xfrm>
            <a:off x="5940248"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sp>
        <p:nvSpPr>
          <p:cNvPr id="181" name="TextovéPole 180"/>
          <p:cNvSpPr txBox="1"/>
          <p:nvPr/>
        </p:nvSpPr>
        <p:spPr>
          <a:xfrm rot="2301422">
            <a:off x="5921229" y="2965399"/>
            <a:ext cx="216024"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2</a:t>
            </a:r>
          </a:p>
        </p:txBody>
      </p:sp>
      <p:cxnSp>
        <p:nvCxnSpPr>
          <p:cNvPr id="182" name="Přímá spojovací šipka 181"/>
          <p:cNvCxnSpPr/>
          <p:nvPr/>
        </p:nvCxnSpPr>
        <p:spPr>
          <a:xfrm>
            <a:off x="6300192"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3" name="TextovéPole 182"/>
          <p:cNvSpPr txBox="1"/>
          <p:nvPr/>
        </p:nvSpPr>
        <p:spPr>
          <a:xfrm>
            <a:off x="5796136" y="3789040"/>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184" name="Přímá spojovací šipka 183"/>
          <p:cNvCxnSpPr>
            <a:endCxn id="211" idx="0"/>
          </p:cNvCxnSpPr>
          <p:nvPr/>
        </p:nvCxnSpPr>
        <p:spPr>
          <a:xfrm>
            <a:off x="6588224" y="3789040"/>
            <a:ext cx="360040"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5" name="TextovéPole 184"/>
          <p:cNvSpPr txBox="1"/>
          <p:nvPr/>
        </p:nvSpPr>
        <p:spPr>
          <a:xfrm>
            <a:off x="6868321" y="3789040"/>
            <a:ext cx="367975"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186" name="Přímá spojovací šipka 185"/>
          <p:cNvCxnSpPr/>
          <p:nvPr/>
        </p:nvCxnSpPr>
        <p:spPr>
          <a:xfrm>
            <a:off x="5724128" y="2996952"/>
            <a:ext cx="4320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87" name="Zaoblený obdélník 186"/>
          <p:cNvSpPr/>
          <p:nvPr/>
        </p:nvSpPr>
        <p:spPr>
          <a:xfrm>
            <a:off x="7380312"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cxnSp>
        <p:nvCxnSpPr>
          <p:cNvPr id="188" name="Přímá spojovací šipka 187"/>
          <p:cNvCxnSpPr/>
          <p:nvPr/>
        </p:nvCxnSpPr>
        <p:spPr>
          <a:xfrm>
            <a:off x="6012160" y="2996952"/>
            <a:ext cx="1440160"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90" name="TextovéPole 189"/>
          <p:cNvSpPr txBox="1"/>
          <p:nvPr/>
        </p:nvSpPr>
        <p:spPr>
          <a:xfrm rot="639236">
            <a:off x="6483907" y="2924225"/>
            <a:ext cx="443976"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více</a:t>
            </a:r>
          </a:p>
        </p:txBody>
      </p:sp>
      <p:sp>
        <p:nvSpPr>
          <p:cNvPr id="193" name="Zaoblený obdélník 192"/>
          <p:cNvSpPr/>
          <p:nvPr/>
        </p:nvSpPr>
        <p:spPr>
          <a:xfrm>
            <a:off x="75239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94" name="Zaoblený obdélník 193"/>
          <p:cNvSpPr/>
          <p:nvPr/>
        </p:nvSpPr>
        <p:spPr>
          <a:xfrm>
            <a:off x="70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Mann</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Whitney</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a:solidFill>
                  <a:schemeClr val="tx1"/>
                </a:solidFill>
                <a:latin typeface="Arial Unicode MS" pitchFamily="34" charset="-128"/>
                <a:ea typeface="Arial Unicode MS" pitchFamily="34" charset="-128"/>
                <a:cs typeface="Arial Unicode MS" pitchFamily="34" charset="-128"/>
              </a:rPr>
              <a:t>U-test</a:t>
            </a:r>
            <a:endParaRPr lang="cs-CZ" sz="700" dirty="0"/>
          </a:p>
        </p:txBody>
      </p:sp>
      <p:sp>
        <p:nvSpPr>
          <p:cNvPr id="211" name="Zaoblený obdélník 210"/>
          <p:cNvSpPr/>
          <p:nvPr/>
        </p:nvSpPr>
        <p:spPr>
          <a:xfrm>
            <a:off x="6588224"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212" name="Přímá spojovací šipka 211"/>
          <p:cNvCxnSpPr/>
          <p:nvPr/>
        </p:nvCxnSpPr>
        <p:spPr>
          <a:xfrm>
            <a:off x="68042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3" name="TextovéPole 212"/>
          <p:cNvSpPr txBox="1"/>
          <p:nvPr/>
        </p:nvSpPr>
        <p:spPr>
          <a:xfrm>
            <a:off x="6537702" y="4776244"/>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214" name="Přímá spojovací šipka 213"/>
          <p:cNvCxnSpPr>
            <a:endCxn id="194" idx="0"/>
          </p:cNvCxnSpPr>
          <p:nvPr/>
        </p:nvCxnSpPr>
        <p:spPr>
          <a:xfrm>
            <a:off x="7182312" y="4581128"/>
            <a:ext cx="8921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5" name="TextovéPole 214"/>
          <p:cNvSpPr txBox="1"/>
          <p:nvPr/>
        </p:nvSpPr>
        <p:spPr>
          <a:xfrm rot="10561092">
            <a:off x="7161181" y="4753179"/>
            <a:ext cx="338554" cy="72008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sp>
        <p:nvSpPr>
          <p:cNvPr id="216" name="Zaoblený obdélník 215"/>
          <p:cNvSpPr/>
          <p:nvPr/>
        </p:nvSpPr>
        <p:spPr>
          <a:xfrm>
            <a:off x="7380312"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217" name="Zaoblený obdélník 216"/>
          <p:cNvSpPr/>
          <p:nvPr/>
        </p:nvSpPr>
        <p:spPr>
          <a:xfrm>
            <a:off x="8172400"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219" name="Přímá spojovací šipka 218"/>
          <p:cNvCxnSpPr/>
          <p:nvPr/>
        </p:nvCxnSpPr>
        <p:spPr>
          <a:xfrm>
            <a:off x="7740351" y="3789041"/>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0" name="TextovéPole 219"/>
          <p:cNvSpPr txBox="1"/>
          <p:nvPr/>
        </p:nvSpPr>
        <p:spPr>
          <a:xfrm>
            <a:off x="7236295" y="3789041"/>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221" name="Přímá spojovací šipka 220"/>
          <p:cNvCxnSpPr/>
          <p:nvPr/>
        </p:nvCxnSpPr>
        <p:spPr>
          <a:xfrm>
            <a:off x="8028383" y="3789041"/>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2" name="TextovéPole 221"/>
          <p:cNvSpPr txBox="1"/>
          <p:nvPr/>
        </p:nvSpPr>
        <p:spPr>
          <a:xfrm>
            <a:off x="8316416" y="3758843"/>
            <a:ext cx="432048"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224" name="Přímá spojovací šipka 223"/>
          <p:cNvCxnSpPr/>
          <p:nvPr/>
        </p:nvCxnSpPr>
        <p:spPr>
          <a:xfrm flipH="1">
            <a:off x="8172400" y="4581128"/>
            <a:ext cx="30605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5" name="Přímá spojovací šipka 224"/>
          <p:cNvCxnSpPr/>
          <p:nvPr/>
        </p:nvCxnSpPr>
        <p:spPr>
          <a:xfrm>
            <a:off x="7866400" y="4581128"/>
            <a:ext cx="30600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7" name="Přímá spojovací šipka 226"/>
          <p:cNvCxnSpPr/>
          <p:nvPr/>
        </p:nvCxnSpPr>
        <p:spPr>
          <a:xfrm>
            <a:off x="86044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28" name="TextovéPole 227"/>
          <p:cNvSpPr txBox="1"/>
          <p:nvPr/>
        </p:nvSpPr>
        <p:spPr>
          <a:xfrm rot="10800000">
            <a:off x="8532440"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229" name="Přímá spojovací šipka 228"/>
          <p:cNvCxnSpPr/>
          <p:nvPr/>
        </p:nvCxnSpPr>
        <p:spPr>
          <a:xfrm>
            <a:off x="7740352"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30" name="TextovéPole 229"/>
          <p:cNvSpPr txBox="1"/>
          <p:nvPr/>
        </p:nvSpPr>
        <p:spPr>
          <a:xfrm>
            <a:off x="7452320"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sp>
        <p:nvSpPr>
          <p:cNvPr id="244" name="TextovéPole 243"/>
          <p:cNvSpPr txBox="1"/>
          <p:nvPr/>
        </p:nvSpPr>
        <p:spPr>
          <a:xfrm rot="5400000">
            <a:off x="7949840" y="4527269"/>
            <a:ext cx="492443" cy="479370"/>
          </a:xfrm>
          <a:prstGeom prst="rect">
            <a:avLst/>
          </a:prstGeom>
          <a:noFill/>
        </p:spPr>
        <p:txBody>
          <a:bodyPr vert="vert270" wrap="square" rtlCol="0">
            <a:spAutoFit/>
          </a:bodyPr>
          <a:lstStyle/>
          <a:p>
            <a:pPr algn="ctr"/>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cxnSp>
        <p:nvCxnSpPr>
          <p:cNvPr id="246" name="Přímá spojovací šipka 245"/>
          <p:cNvCxnSpPr/>
          <p:nvPr/>
        </p:nvCxnSpPr>
        <p:spPr>
          <a:xfrm>
            <a:off x="539552" y="1124744"/>
            <a:ext cx="216024" cy="57606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7" name="TextovéPole 156"/>
          <p:cNvSpPr txBox="1"/>
          <p:nvPr/>
        </p:nvSpPr>
        <p:spPr>
          <a:xfrm>
            <a:off x="2627784" y="2494637"/>
            <a:ext cx="1656184" cy="646331"/>
          </a:xfrm>
          <a:prstGeom prst="rect">
            <a:avLst/>
          </a:prstGeom>
          <a:noFill/>
        </p:spPr>
        <p:txBody>
          <a:bodyPr wrap="square" rtlCol="0">
            <a:spAutoFit/>
          </a:bodyPr>
          <a:lstStyle/>
          <a:p>
            <a:r>
              <a:rPr lang="cs-CZ" dirty="0">
                <a:solidFill>
                  <a:schemeClr val="bg1">
                    <a:lumMod val="95000"/>
                  </a:schemeClr>
                </a:solidFill>
              </a:rPr>
              <a:t>Parametrické testy</a:t>
            </a:r>
          </a:p>
        </p:txBody>
      </p:sp>
      <p:sp>
        <p:nvSpPr>
          <p:cNvPr id="161" name="Zaoblený obdélníkový popisek 160"/>
          <p:cNvSpPr/>
          <p:nvPr/>
        </p:nvSpPr>
        <p:spPr>
          <a:xfrm>
            <a:off x="1547664" y="2348880"/>
            <a:ext cx="1080120" cy="432048"/>
          </a:xfrm>
          <a:prstGeom prst="wedgeRoundRectCallout">
            <a:avLst>
              <a:gd name="adj1" fmla="val -69602"/>
              <a:gd name="adj2" fmla="val -10767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err="1">
                <a:solidFill>
                  <a:schemeClr val="bg1"/>
                </a:solidFill>
              </a:rPr>
              <a:t>Kolomogorovův</a:t>
            </a:r>
            <a:r>
              <a:rPr lang="cs-CZ" sz="800" i="0" dirty="0">
                <a:solidFill>
                  <a:schemeClr val="bg1"/>
                </a:solidFill>
              </a:rPr>
              <a:t>-</a:t>
            </a:r>
            <a:r>
              <a:rPr lang="cs-CZ" sz="800" i="0" dirty="0" err="1">
                <a:solidFill>
                  <a:schemeClr val="bg1"/>
                </a:solidFill>
              </a:rPr>
              <a:t>Smirnovův</a:t>
            </a:r>
            <a:r>
              <a:rPr lang="cs-CZ" sz="800" i="0" dirty="0">
                <a:solidFill>
                  <a:schemeClr val="bg1"/>
                </a:solidFill>
              </a:rPr>
              <a:t> test</a:t>
            </a:r>
          </a:p>
          <a:p>
            <a:pPr algn="ctr"/>
            <a:r>
              <a:rPr lang="cs-CZ" sz="800" i="0" dirty="0" err="1">
                <a:solidFill>
                  <a:schemeClr val="bg1"/>
                </a:solidFill>
              </a:rPr>
              <a:t>Shapiro</a:t>
            </a:r>
            <a:r>
              <a:rPr lang="cs-CZ" sz="800" i="0" dirty="0">
                <a:solidFill>
                  <a:schemeClr val="bg1"/>
                </a:solidFill>
              </a:rPr>
              <a:t>-</a:t>
            </a:r>
            <a:r>
              <a:rPr lang="cs-CZ" sz="800" i="0" dirty="0" err="1">
                <a:solidFill>
                  <a:schemeClr val="bg1"/>
                </a:solidFill>
              </a:rPr>
              <a:t>Wilkův</a:t>
            </a:r>
            <a:r>
              <a:rPr lang="cs-CZ" sz="800" i="0" dirty="0">
                <a:solidFill>
                  <a:schemeClr val="bg1"/>
                </a:solidFill>
              </a:rPr>
              <a:t> test</a:t>
            </a:r>
          </a:p>
        </p:txBody>
      </p:sp>
      <p:sp>
        <p:nvSpPr>
          <p:cNvPr id="162" name="Zaoblený obdélníkový popisek 161"/>
          <p:cNvSpPr/>
          <p:nvPr/>
        </p:nvSpPr>
        <p:spPr>
          <a:xfrm>
            <a:off x="3203848" y="5085184"/>
            <a:ext cx="360040" cy="144016"/>
          </a:xfrm>
          <a:prstGeom prst="wedgeRoundRectCallout">
            <a:avLst>
              <a:gd name="adj1" fmla="val -98753"/>
              <a:gd name="adj2" fmla="val 9399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a:solidFill>
                  <a:schemeClr val="bg1"/>
                </a:solidFill>
              </a:rPr>
              <a:t>F test</a:t>
            </a:r>
          </a:p>
        </p:txBody>
      </p:sp>
      <p:sp>
        <p:nvSpPr>
          <p:cNvPr id="165" name="Zaoblený obdélníkový popisek 164"/>
          <p:cNvSpPr/>
          <p:nvPr/>
        </p:nvSpPr>
        <p:spPr>
          <a:xfrm>
            <a:off x="3203848" y="4653136"/>
            <a:ext cx="504056" cy="288032"/>
          </a:xfrm>
          <a:prstGeom prst="wedgeRoundRectCallout">
            <a:avLst>
              <a:gd name="adj1" fmla="val 130747"/>
              <a:gd name="adj2" fmla="val 4607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err="1">
                <a:solidFill>
                  <a:schemeClr val="bg1"/>
                </a:solidFill>
              </a:rPr>
              <a:t>Levenův</a:t>
            </a:r>
            <a:r>
              <a:rPr lang="cs-CZ" sz="800" i="0" dirty="0">
                <a:solidFill>
                  <a:schemeClr val="bg1"/>
                </a:solidFill>
              </a:rPr>
              <a:t> test</a:t>
            </a:r>
          </a:p>
        </p:txBody>
      </p:sp>
      <p:sp>
        <p:nvSpPr>
          <p:cNvPr id="138" name="Zaoblený obdélník 137"/>
          <p:cNvSpPr/>
          <p:nvPr/>
        </p:nvSpPr>
        <p:spPr>
          <a:xfrm>
            <a:off x="3635896"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145" name="TextovéPole 144"/>
          <p:cNvSpPr txBox="1"/>
          <p:nvPr/>
        </p:nvSpPr>
        <p:spPr>
          <a:xfrm rot="502825">
            <a:off x="3532052"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sp>
        <p:nvSpPr>
          <p:cNvPr id="175" name="Zaoblený obdélníkový popisek 174"/>
          <p:cNvSpPr/>
          <p:nvPr/>
        </p:nvSpPr>
        <p:spPr>
          <a:xfrm>
            <a:off x="3635896" y="1556792"/>
            <a:ext cx="432048" cy="288032"/>
          </a:xfrm>
          <a:prstGeom prst="wedgeRoundRectCallout">
            <a:avLst>
              <a:gd name="adj1" fmla="val -156655"/>
              <a:gd name="adj2" fmla="val 72026"/>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a:solidFill>
                  <a:schemeClr val="bg1"/>
                </a:solidFill>
              </a:rPr>
              <a:t>log</a:t>
            </a:r>
          </a:p>
          <a:p>
            <a:pPr algn="ctr"/>
            <a:r>
              <a:rPr lang="cs-CZ" sz="800" i="0" dirty="0" err="1">
                <a:solidFill>
                  <a:schemeClr val="bg1"/>
                </a:solidFill>
              </a:rPr>
              <a:t>arcsin</a:t>
            </a:r>
            <a:endParaRPr lang="cs-CZ" sz="800" i="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a:t>Anotace</a:t>
            </a:r>
          </a:p>
        </p:txBody>
      </p:sp>
      <p:sp>
        <p:nvSpPr>
          <p:cNvPr id="293892" name="Rectangle 3"/>
          <p:cNvSpPr>
            <a:spLocks noGrp="1"/>
          </p:cNvSpPr>
          <p:nvPr>
            <p:ph type="body" idx="4294967295"/>
          </p:nvPr>
        </p:nvSpPr>
        <p:spPr/>
        <p:txBody>
          <a:bodyPr/>
          <a:lstStyle/>
          <a:p>
            <a:r>
              <a:rPr lang="cs-CZ" sz="2400" b="1" dirty="0"/>
              <a:t>t-test </a:t>
            </a:r>
            <a:r>
              <a:rPr lang="cs-CZ" sz="2400" dirty="0"/>
              <a:t>slouží pro porovnání průměrů spojité proměnné ve dvou (diskrétních) skupinách.</a:t>
            </a:r>
          </a:p>
          <a:p>
            <a:r>
              <a:rPr lang="cs-CZ" sz="2400" b="1" dirty="0"/>
              <a:t>Analýza rozptylu (ANOVA) </a:t>
            </a:r>
            <a:r>
              <a:rPr lang="cs-CZ" sz="2400" dirty="0"/>
              <a:t>umožňuje totéž porovnání provést pro větší počet (diskrétních) skupin.</a:t>
            </a:r>
          </a:p>
          <a:p>
            <a:r>
              <a:rPr lang="cs-CZ" sz="2400" b="1" dirty="0"/>
              <a:t>Korelační analýza</a:t>
            </a:r>
            <a:r>
              <a:rPr lang="cs-CZ" sz="2400" dirty="0"/>
              <a:t> je využívána pro vyhodnocení míry vztahu dvou spojitých proměnných. </a:t>
            </a:r>
          </a:p>
          <a:p>
            <a:r>
              <a:rPr lang="cs-CZ" sz="2400" b="1" dirty="0"/>
              <a:t>Regresní analýza</a:t>
            </a:r>
            <a:r>
              <a:rPr lang="cs-CZ" sz="2400" dirty="0"/>
              <a:t> vytváří model vztahu dvou nebo více proměnných, tedy jakým způsobem jedna proměnná (vysvětlovaná) závisí na jiných proměnných (</a:t>
            </a:r>
            <a:r>
              <a:rPr lang="cs-CZ" sz="2400" dirty="0" err="1"/>
              <a:t>prediktorech</a:t>
            </a:r>
            <a:r>
              <a:rPr lang="cs-CZ" sz="2400" dirty="0"/>
              <a:t>). </a:t>
            </a:r>
          </a:p>
          <a:p>
            <a:pPr marL="0" indent="0">
              <a:buNone/>
            </a:pPr>
            <a:r>
              <a:rPr lang="cs-CZ" sz="2400" dirty="0">
                <a:solidFill>
                  <a:srgbClr val="C00000"/>
                </a:solidFill>
              </a:rPr>
              <a:t>Regresní analýza je obdobně jako ANOVA nástrojem pro vysvětlení variability hodnocené proměnné.</a:t>
            </a:r>
          </a:p>
          <a:p>
            <a:pPr marL="0" indent="0">
              <a:buNone/>
            </a:pPr>
            <a:r>
              <a:rPr lang="cs-CZ" sz="2400" dirty="0">
                <a:solidFill>
                  <a:srgbClr val="C00000"/>
                </a:solidFill>
              </a:rPr>
              <a:t>Existují rovněž neparametrické varianty t-testu, </a:t>
            </a:r>
            <a:r>
              <a:rPr lang="cs-CZ" sz="2400" dirty="0" err="1">
                <a:solidFill>
                  <a:srgbClr val="C00000"/>
                </a:solidFill>
              </a:rPr>
              <a:t>ANOVy</a:t>
            </a:r>
            <a:r>
              <a:rPr lang="cs-CZ" sz="2400" dirty="0">
                <a:solidFill>
                  <a:srgbClr val="C00000"/>
                </a:solidFill>
              </a:rPr>
              <a:t> a korelace.</a:t>
            </a:r>
          </a:p>
          <a:p>
            <a:pPr marL="0" indent="0">
              <a:buNone/>
            </a:pPr>
            <a:endParaRPr lang="cs-CZ"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a:t>Analýza rozptylu - ANOVA</a:t>
            </a:r>
          </a:p>
        </p:txBody>
      </p:sp>
      <p:sp>
        <p:nvSpPr>
          <p:cNvPr id="293892" name="Rectangle 3"/>
          <p:cNvSpPr>
            <a:spLocks noGrp="1"/>
          </p:cNvSpPr>
          <p:nvPr>
            <p:ph type="body" idx="4294967295"/>
          </p:nvPr>
        </p:nvSpPr>
        <p:spPr/>
        <p:txBody>
          <a:bodyPr/>
          <a:lstStyle/>
          <a:p>
            <a:r>
              <a:rPr lang="cs-CZ" dirty="0"/>
              <a:t>Zobecnění </a:t>
            </a:r>
            <a:r>
              <a:rPr lang="cs-CZ" dirty="0" err="1"/>
              <a:t>dvouvýběrového</a:t>
            </a:r>
            <a:r>
              <a:rPr lang="cs-CZ" dirty="0"/>
              <a:t> t-testu</a:t>
            </a:r>
          </a:p>
          <a:p>
            <a:r>
              <a:rPr lang="cs-CZ" dirty="0"/>
              <a:t>ANOVA je základním nástrojem pro analýzu rozdílů mezi průměry v několika skupinách</a:t>
            </a:r>
          </a:p>
          <a:p>
            <a:r>
              <a:rPr lang="cs-CZ" dirty="0"/>
              <a:t>H</a:t>
            </a:r>
            <a:r>
              <a:rPr lang="cs-CZ" baseline="-25000" dirty="0"/>
              <a:t>0</a:t>
            </a:r>
            <a:r>
              <a:rPr lang="cs-CZ" dirty="0"/>
              <a:t>: všechny střední hodnoty jsou stejné</a:t>
            </a:r>
            <a:br>
              <a:rPr lang="cs-CZ" dirty="0"/>
            </a:br>
            <a:r>
              <a:rPr lang="cs-CZ" dirty="0"/>
              <a:t>H</a:t>
            </a:r>
            <a:r>
              <a:rPr lang="cs-CZ" baseline="-25000" dirty="0"/>
              <a:t>A</a:t>
            </a:r>
            <a:r>
              <a:rPr lang="cs-CZ" dirty="0"/>
              <a:t>: alespoň jedna dvojice středních hodnot se liší</a:t>
            </a:r>
          </a:p>
          <a:p>
            <a:r>
              <a:rPr lang="cs-CZ" dirty="0"/>
              <a:t>Předpoklady: normální rozložení ve skupinách, nezávislost skupin, shoda rozptylů (</a:t>
            </a:r>
            <a:r>
              <a:rPr lang="cs-CZ" dirty="0" err="1"/>
              <a:t>Levenův</a:t>
            </a:r>
            <a:r>
              <a:rPr lang="cs-CZ" dirty="0"/>
              <a:t> či </a:t>
            </a:r>
            <a:r>
              <a:rPr lang="cs-CZ" dirty="0" err="1"/>
              <a:t>Bartlettův</a:t>
            </a:r>
            <a:r>
              <a:rPr lang="cs-CZ" dirty="0"/>
              <a:t> test)</a:t>
            </a:r>
          </a:p>
          <a:p>
            <a:r>
              <a:rPr lang="cs-CZ" dirty="0"/>
              <a:t>Pokud H</a:t>
            </a:r>
            <a:r>
              <a:rPr lang="cs-CZ" baseline="-25000" dirty="0"/>
              <a:t>0</a:t>
            </a:r>
            <a:r>
              <a:rPr lang="cs-CZ" dirty="0"/>
              <a:t> zamítáme na hl. </a:t>
            </a:r>
            <a:r>
              <a:rPr lang="cs-CZ" dirty="0" err="1"/>
              <a:t>význ</a:t>
            </a:r>
            <a:r>
              <a:rPr lang="cs-CZ" dirty="0"/>
              <a:t>. </a:t>
            </a:r>
            <a:r>
              <a:rPr lang="el-GR" dirty="0"/>
              <a:t>α</a:t>
            </a:r>
            <a:r>
              <a:rPr lang="cs-CZ" dirty="0"/>
              <a:t> → nás zajímá, která dvojice středních hodnot se od sebe liší</a:t>
            </a:r>
          </a:p>
          <a:p>
            <a:pPr lvl="1"/>
            <a:r>
              <a:rPr lang="cs-CZ" dirty="0"/>
              <a:t>metody mnohonásobného testování (tzv. post hoc testy), např. </a:t>
            </a:r>
            <a:r>
              <a:rPr lang="cs-CZ" dirty="0" err="1"/>
              <a:t>Scheffého</a:t>
            </a:r>
            <a:r>
              <a:rPr lang="cs-CZ" dirty="0"/>
              <a:t>, </a:t>
            </a:r>
            <a:r>
              <a:rPr lang="cs-CZ" dirty="0" err="1"/>
              <a:t>Tukeyova</a:t>
            </a:r>
            <a:r>
              <a:rPr lang="cs-CZ" dirty="0"/>
              <a:t> metoda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7507" name="Rectangle 2"/>
          <p:cNvSpPr>
            <a:spLocks noGrp="1"/>
          </p:cNvSpPr>
          <p:nvPr>
            <p:ph type="title" idx="4294967295"/>
          </p:nvPr>
        </p:nvSpPr>
        <p:spPr/>
        <p:txBody>
          <a:bodyPr/>
          <a:lstStyle/>
          <a:p>
            <a:r>
              <a:rPr lang="cs-CZ"/>
              <a:t>Anotace</a:t>
            </a:r>
          </a:p>
        </p:txBody>
      </p:sp>
      <p:sp>
        <p:nvSpPr>
          <p:cNvPr id="277508" name="Rectangle 3"/>
          <p:cNvSpPr>
            <a:spLocks noGrp="1"/>
          </p:cNvSpPr>
          <p:nvPr>
            <p:ph type="body" idx="4294967295"/>
          </p:nvPr>
        </p:nvSpPr>
        <p:spPr/>
        <p:txBody>
          <a:bodyPr/>
          <a:lstStyle/>
          <a:p>
            <a:r>
              <a:rPr lang="cs-CZ" dirty="0"/>
              <a:t>Základní myšlenka, na níž je ANOVA založena, je rozdělení celkové variability v datech (neznámé, dané pouze náhodným rozložením) na část systematickou (spjatou s kategoriemi pacientů, vysvětlená variabilita) a část náhodnou. Pokud systematická, tedy nenáhodná a vysvětlitelná část variability převažuje, považujeme daný kategoriální faktor za významný pro vysvětlení variability dat.</a:t>
            </a:r>
          </a:p>
          <a:p>
            <a:r>
              <a:rPr lang="cs-CZ" dirty="0"/>
              <a:t>Analýza rozptylu vyhodnocuje pouze celkový vliv faktoru na variabilitu, v případě analýzy jednotlivých kategorií je třeba využít tzv. post-hoc testy.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8531" name="Rectangle 2"/>
          <p:cNvSpPr>
            <a:spLocks noGrp="1" noChangeArrowheads="1"/>
          </p:cNvSpPr>
          <p:nvPr>
            <p:ph type="title" idx="4294967295"/>
          </p:nvPr>
        </p:nvSpPr>
        <p:spPr>
          <a:xfrm>
            <a:off x="900113" y="146050"/>
            <a:ext cx="7772400" cy="762000"/>
          </a:xfrm>
          <a:noFill/>
        </p:spPr>
        <p:txBody>
          <a:bodyPr anchor="ctr"/>
          <a:lstStyle/>
          <a:p>
            <a:r>
              <a:rPr lang="cs-CZ"/>
              <a:t>Analýza rozptylu - ANOVA</a:t>
            </a:r>
          </a:p>
        </p:txBody>
      </p:sp>
      <p:sp>
        <p:nvSpPr>
          <p:cNvPr id="278532" name="text 25"/>
          <p:cNvSpPr txBox="1">
            <a:spLocks noChangeArrowheads="1"/>
          </p:cNvSpPr>
          <p:nvPr/>
        </p:nvSpPr>
        <p:spPr bwMode="auto">
          <a:xfrm>
            <a:off x="304800" y="1587500"/>
            <a:ext cx="3048000" cy="211455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Základní technika sloužící </a:t>
            </a:r>
          </a:p>
          <a:p>
            <a:pPr algn="ctr" eaLnBrk="0" fontAlgn="base" hangingPunct="0">
              <a:spcBef>
                <a:spcPct val="0"/>
              </a:spcBef>
              <a:spcAft>
                <a:spcPct val="0"/>
              </a:spcAft>
            </a:pPr>
            <a:r>
              <a:rPr lang="cs-CZ" sz="2400">
                <a:solidFill>
                  <a:prstClr val="white"/>
                </a:solidFill>
                <a:latin typeface="Arial" pitchFamily="34" charset="0"/>
                <a:cs typeface="Arial" pitchFamily="34" charset="0"/>
              </a:rPr>
              <a:t>k posouzení rozdílů mezi více úrovněmi pokusného zásahu</a:t>
            </a:r>
          </a:p>
        </p:txBody>
      </p:sp>
      <p:sp>
        <p:nvSpPr>
          <p:cNvPr id="278533" name="text 2"/>
          <p:cNvSpPr txBox="1">
            <a:spLocks noChangeArrowheads="1"/>
          </p:cNvSpPr>
          <p:nvPr/>
        </p:nvSpPr>
        <p:spPr bwMode="auto">
          <a:xfrm rot="-5400000">
            <a:off x="3100388" y="2373312"/>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8534" name="text 3"/>
          <p:cNvSpPr txBox="1">
            <a:spLocks noChangeArrowheads="1"/>
          </p:cNvSpPr>
          <p:nvPr/>
        </p:nvSpPr>
        <p:spPr bwMode="auto">
          <a:xfrm rot="-5400000">
            <a:off x="4400551" y="2335212"/>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8535" name="text 6"/>
          <p:cNvSpPr txBox="1">
            <a:spLocks noChangeArrowheads="1"/>
          </p:cNvSpPr>
          <p:nvPr/>
        </p:nvSpPr>
        <p:spPr bwMode="auto">
          <a:xfrm rot="-5400000">
            <a:off x="5324475" y="2359025"/>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8536" name="text 7"/>
          <p:cNvSpPr txBox="1">
            <a:spLocks noChangeArrowheads="1"/>
          </p:cNvSpPr>
          <p:nvPr/>
        </p:nvSpPr>
        <p:spPr bwMode="auto">
          <a:xfrm>
            <a:off x="6553200" y="2730500"/>
            <a:ext cx="1447800"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8537" name="text 8"/>
          <p:cNvSpPr txBox="1">
            <a:spLocks noChangeArrowheads="1"/>
          </p:cNvSpPr>
          <p:nvPr/>
        </p:nvSpPr>
        <p:spPr bwMode="auto">
          <a:xfrm rot="-5400000">
            <a:off x="7162800" y="2349500"/>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8538" name="text 10"/>
          <p:cNvSpPr txBox="1">
            <a:spLocks noChangeArrowheads="1"/>
          </p:cNvSpPr>
          <p:nvPr/>
        </p:nvSpPr>
        <p:spPr bwMode="auto">
          <a:xfrm>
            <a:off x="3810000" y="3797300"/>
            <a:ext cx="4667250"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8539" name="text 63"/>
          <p:cNvSpPr txBox="1">
            <a:spLocks noChangeArrowheads="1"/>
          </p:cNvSpPr>
          <p:nvPr/>
        </p:nvSpPr>
        <p:spPr bwMode="auto">
          <a:xfrm>
            <a:off x="2209800" y="4329113"/>
            <a:ext cx="6629400" cy="58102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Celkově významné změny v reakci biologického systému </a:t>
            </a:r>
          </a:p>
        </p:txBody>
      </p:sp>
      <p:sp>
        <p:nvSpPr>
          <p:cNvPr id="278540" name="text 66"/>
          <p:cNvSpPr txBox="1">
            <a:spLocks noChangeArrowheads="1"/>
          </p:cNvSpPr>
          <p:nvPr/>
        </p:nvSpPr>
        <p:spPr bwMode="auto">
          <a:xfrm>
            <a:off x="2209800" y="5153025"/>
            <a:ext cx="5791200" cy="40957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Vzájemné rozdíly účinku jednotlivých dávek</a:t>
            </a:r>
          </a:p>
        </p:txBody>
      </p:sp>
      <p:sp>
        <p:nvSpPr>
          <p:cNvPr id="278541" name="text 69"/>
          <p:cNvSpPr txBox="1">
            <a:spLocks noChangeArrowheads="1"/>
          </p:cNvSpPr>
          <p:nvPr/>
        </p:nvSpPr>
        <p:spPr bwMode="auto">
          <a:xfrm>
            <a:off x="2209800" y="5876925"/>
            <a:ext cx="5181600" cy="400050"/>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Rozdíly účinku dávek od kontroly</a:t>
            </a:r>
          </a:p>
        </p:txBody>
      </p:sp>
      <p:sp>
        <p:nvSpPr>
          <p:cNvPr id="278542" name="Line 13"/>
          <p:cNvSpPr>
            <a:spLocks noChangeShapeType="1"/>
          </p:cNvSpPr>
          <p:nvPr/>
        </p:nvSpPr>
        <p:spPr bwMode="auto">
          <a:xfrm flipV="1">
            <a:off x="3810000" y="3644900"/>
            <a:ext cx="45720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3" name="text 5"/>
          <p:cNvSpPr txBox="1">
            <a:spLocks noChangeArrowheads="1"/>
          </p:cNvSpPr>
          <p:nvPr/>
        </p:nvSpPr>
        <p:spPr bwMode="auto">
          <a:xfrm rot="-5400000">
            <a:off x="4881563" y="2344737"/>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8544" name="AutoShape 15"/>
          <p:cNvSpPr>
            <a:spLocks noChangeArrowheads="1"/>
          </p:cNvSpPr>
          <p:nvPr/>
        </p:nvSpPr>
        <p:spPr bwMode="auto">
          <a:xfrm>
            <a:off x="1371600" y="43815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5" name="AutoShape 16"/>
          <p:cNvSpPr>
            <a:spLocks noChangeArrowheads="1"/>
          </p:cNvSpPr>
          <p:nvPr/>
        </p:nvSpPr>
        <p:spPr bwMode="auto">
          <a:xfrm>
            <a:off x="1371600" y="5133975"/>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6" name="AutoShape 17"/>
          <p:cNvSpPr>
            <a:spLocks noChangeArrowheads="1"/>
          </p:cNvSpPr>
          <p:nvPr/>
        </p:nvSpPr>
        <p:spPr bwMode="auto">
          <a:xfrm>
            <a:off x="1371600" y="58674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9555" name="Rectangle 2"/>
          <p:cNvSpPr>
            <a:spLocks noGrp="1" noChangeArrowheads="1"/>
          </p:cNvSpPr>
          <p:nvPr>
            <p:ph type="title" idx="4294967295"/>
          </p:nvPr>
        </p:nvSpPr>
        <p:spPr>
          <a:xfrm>
            <a:off x="990600" y="74613"/>
            <a:ext cx="7772400" cy="762000"/>
          </a:xfrm>
          <a:noFill/>
        </p:spPr>
        <p:txBody>
          <a:bodyPr anchor="ctr"/>
          <a:lstStyle/>
          <a:p>
            <a:r>
              <a:rPr lang="cs-CZ"/>
              <a:t>Analýza rozptylu - ANOVA</a:t>
            </a:r>
          </a:p>
        </p:txBody>
      </p:sp>
      <p:sp>
        <p:nvSpPr>
          <p:cNvPr id="279556" name="text 25"/>
          <p:cNvSpPr txBox="1">
            <a:spLocks noChangeArrowheads="1"/>
          </p:cNvSpPr>
          <p:nvPr/>
        </p:nvSpPr>
        <p:spPr bwMode="auto">
          <a:xfrm>
            <a:off x="295275" y="1433513"/>
            <a:ext cx="3057525" cy="190500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Významné kroky analýzy, vedoucí k efektivnímu srovnání variant</a:t>
            </a:r>
          </a:p>
        </p:txBody>
      </p:sp>
      <p:sp>
        <p:nvSpPr>
          <p:cNvPr id="279557" name="text 7"/>
          <p:cNvSpPr txBox="1">
            <a:spLocks noChangeArrowheads="1"/>
          </p:cNvSpPr>
          <p:nvPr/>
        </p:nvSpPr>
        <p:spPr bwMode="auto">
          <a:xfrm>
            <a:off x="6553200" y="2719388"/>
            <a:ext cx="1438275"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9558" name="Line 5"/>
          <p:cNvSpPr>
            <a:spLocks noChangeShapeType="1"/>
          </p:cNvSpPr>
          <p:nvPr/>
        </p:nvSpPr>
        <p:spPr bwMode="auto">
          <a:xfrm flipV="1">
            <a:off x="3886200" y="3471863"/>
            <a:ext cx="44958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59" name="text 10"/>
          <p:cNvSpPr txBox="1">
            <a:spLocks noChangeArrowheads="1"/>
          </p:cNvSpPr>
          <p:nvPr/>
        </p:nvSpPr>
        <p:spPr bwMode="auto">
          <a:xfrm>
            <a:off x="3805238" y="3581400"/>
            <a:ext cx="4681537"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9560" name="text 63"/>
          <p:cNvSpPr txBox="1">
            <a:spLocks noChangeArrowheads="1"/>
          </p:cNvSpPr>
          <p:nvPr/>
        </p:nvSpPr>
        <p:spPr bwMode="auto">
          <a:xfrm>
            <a:off x="2800350" y="4071938"/>
            <a:ext cx="5581650" cy="5810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Splnění předpokladů analýzy</a:t>
            </a:r>
          </a:p>
          <a:p>
            <a:pPr eaLnBrk="0" fontAlgn="base" hangingPunct="0">
              <a:spcBef>
                <a:spcPct val="0"/>
              </a:spcBef>
              <a:spcAft>
                <a:spcPct val="0"/>
              </a:spcAft>
            </a:pPr>
            <a:r>
              <a:rPr lang="cs-CZ">
                <a:solidFill>
                  <a:prstClr val="black"/>
                </a:solidFill>
                <a:latin typeface="Arial" pitchFamily="34" charset="0"/>
                <a:cs typeface="Arial" pitchFamily="34" charset="0"/>
              </a:rPr>
              <a:t> Transformace dat</a:t>
            </a:r>
          </a:p>
        </p:txBody>
      </p:sp>
      <p:sp>
        <p:nvSpPr>
          <p:cNvPr id="279561" name="text 66"/>
          <p:cNvSpPr txBox="1">
            <a:spLocks noChangeArrowheads="1"/>
          </p:cNvSpPr>
          <p:nvPr/>
        </p:nvSpPr>
        <p:spPr bwMode="auto">
          <a:xfrm>
            <a:off x="2800350" y="4754563"/>
            <a:ext cx="5181600" cy="6191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Relevantnost kontroly</a:t>
            </a:r>
          </a:p>
          <a:p>
            <a:pPr eaLnBrk="0" fontAlgn="base" hangingPunct="0">
              <a:spcBef>
                <a:spcPct val="0"/>
              </a:spcBef>
              <a:spcAft>
                <a:spcPct val="0"/>
              </a:spcAft>
            </a:pPr>
            <a:r>
              <a:rPr lang="cs-CZ">
                <a:solidFill>
                  <a:prstClr val="black"/>
                </a:solidFill>
                <a:latin typeface="Arial" pitchFamily="34" charset="0"/>
                <a:cs typeface="Arial" pitchFamily="34" charset="0"/>
              </a:rPr>
              <a:t>(vliv vlastní aplikace látek)</a:t>
            </a:r>
          </a:p>
        </p:txBody>
      </p:sp>
      <p:sp>
        <p:nvSpPr>
          <p:cNvPr id="279562" name="text 69"/>
          <p:cNvSpPr txBox="1">
            <a:spLocks noChangeArrowheads="1"/>
          </p:cNvSpPr>
          <p:nvPr/>
        </p:nvSpPr>
        <p:spPr bwMode="auto">
          <a:xfrm>
            <a:off x="2800350" y="5395913"/>
            <a:ext cx="5581650" cy="57150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Vhodnost modelu ANOVA pro účely testu</a:t>
            </a:r>
          </a:p>
        </p:txBody>
      </p:sp>
      <p:sp>
        <p:nvSpPr>
          <p:cNvPr id="279563" name="text 69"/>
          <p:cNvSpPr txBox="1">
            <a:spLocks noChangeArrowheads="1"/>
          </p:cNvSpPr>
          <p:nvPr/>
        </p:nvSpPr>
        <p:spPr bwMode="auto">
          <a:xfrm>
            <a:off x="2800350" y="5795963"/>
            <a:ext cx="5181600" cy="59055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Vlastní srovnání variant</a:t>
            </a:r>
          </a:p>
          <a:p>
            <a:pPr eaLnBrk="0" fontAlgn="base" hangingPunct="0">
              <a:spcBef>
                <a:spcPct val="0"/>
              </a:spcBef>
              <a:spcAft>
                <a:spcPct val="0"/>
              </a:spcAft>
            </a:pPr>
            <a:r>
              <a:rPr lang="cs-CZ">
                <a:solidFill>
                  <a:prstClr val="black"/>
                </a:solidFill>
                <a:latin typeface="Arial" pitchFamily="34" charset="0"/>
                <a:cs typeface="Arial" pitchFamily="34" charset="0"/>
              </a:rPr>
              <a:t>Minimalizace chyb při ověřování hypotéz</a:t>
            </a:r>
          </a:p>
        </p:txBody>
      </p:sp>
      <p:sp>
        <p:nvSpPr>
          <p:cNvPr id="279564" name="text 2"/>
          <p:cNvSpPr txBox="1">
            <a:spLocks noChangeArrowheads="1"/>
          </p:cNvSpPr>
          <p:nvPr/>
        </p:nvSpPr>
        <p:spPr bwMode="auto">
          <a:xfrm rot="-5400000">
            <a:off x="3133726" y="2200275"/>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9565" name="text 3"/>
          <p:cNvSpPr txBox="1">
            <a:spLocks noChangeArrowheads="1"/>
          </p:cNvSpPr>
          <p:nvPr/>
        </p:nvSpPr>
        <p:spPr bwMode="auto">
          <a:xfrm rot="-5400000">
            <a:off x="4433888" y="2162175"/>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9566" name="text 6"/>
          <p:cNvSpPr txBox="1">
            <a:spLocks noChangeArrowheads="1"/>
          </p:cNvSpPr>
          <p:nvPr/>
        </p:nvSpPr>
        <p:spPr bwMode="auto">
          <a:xfrm rot="-5400000">
            <a:off x="5357813" y="2185988"/>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9567" name="text 8"/>
          <p:cNvSpPr txBox="1">
            <a:spLocks noChangeArrowheads="1"/>
          </p:cNvSpPr>
          <p:nvPr/>
        </p:nvSpPr>
        <p:spPr bwMode="auto">
          <a:xfrm rot="-5400000">
            <a:off x="7196138" y="2176463"/>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9568" name="text 5"/>
          <p:cNvSpPr txBox="1">
            <a:spLocks noChangeArrowheads="1"/>
          </p:cNvSpPr>
          <p:nvPr/>
        </p:nvSpPr>
        <p:spPr bwMode="auto">
          <a:xfrm rot="-5400000">
            <a:off x="4914901" y="2171700"/>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9569" name="AutoShape 16"/>
          <p:cNvSpPr>
            <a:spLocks noChangeArrowheads="1"/>
          </p:cNvSpPr>
          <p:nvPr/>
        </p:nvSpPr>
        <p:spPr bwMode="auto">
          <a:xfrm>
            <a:off x="1962150" y="4167188"/>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0" name="AutoShape 17"/>
          <p:cNvSpPr>
            <a:spLocks noChangeArrowheads="1"/>
          </p:cNvSpPr>
          <p:nvPr/>
        </p:nvSpPr>
        <p:spPr bwMode="auto">
          <a:xfrm>
            <a:off x="1962150" y="47307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1" name="AutoShape 18"/>
          <p:cNvSpPr>
            <a:spLocks noChangeArrowheads="1"/>
          </p:cNvSpPr>
          <p:nvPr/>
        </p:nvSpPr>
        <p:spPr bwMode="auto">
          <a:xfrm>
            <a:off x="1962150" y="529590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2" name="AutoShape 19"/>
          <p:cNvSpPr>
            <a:spLocks noChangeArrowheads="1"/>
          </p:cNvSpPr>
          <p:nvPr/>
        </p:nvSpPr>
        <p:spPr bwMode="auto">
          <a:xfrm>
            <a:off x="1962150" y="58610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0579" name="Rectangle 2"/>
          <p:cNvSpPr>
            <a:spLocks noGrp="1" noChangeArrowheads="1"/>
          </p:cNvSpPr>
          <p:nvPr>
            <p:ph type="title" idx="4294967295"/>
          </p:nvPr>
        </p:nvSpPr>
        <p:spPr>
          <a:xfrm>
            <a:off x="990600" y="0"/>
            <a:ext cx="7772400" cy="762000"/>
          </a:xfrm>
          <a:noFill/>
        </p:spPr>
        <p:txBody>
          <a:bodyPr anchor="ctr"/>
          <a:lstStyle/>
          <a:p>
            <a:r>
              <a:rPr lang="cs-CZ"/>
              <a:t>Analýza rozptylu - ANOVA</a:t>
            </a:r>
          </a:p>
        </p:txBody>
      </p:sp>
      <p:sp>
        <p:nvSpPr>
          <p:cNvPr id="280580" name="Oval 3"/>
          <p:cNvSpPr>
            <a:spLocks noChangeArrowheads="1"/>
          </p:cNvSpPr>
          <p:nvPr/>
        </p:nvSpPr>
        <p:spPr bwMode="auto">
          <a:xfrm>
            <a:off x="914400" y="1911350"/>
            <a:ext cx="7267575" cy="3752850"/>
          </a:xfrm>
          <a:prstGeom prst="ellipse">
            <a:avLst/>
          </a:prstGeom>
          <a:noFill/>
          <a:ln w="19050">
            <a:solidFill>
              <a:srgbClr val="000000"/>
            </a:solidFill>
            <a:prstDash val="dash"/>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0581" name="text 25"/>
          <p:cNvSpPr txBox="1">
            <a:spLocks noChangeArrowheads="1"/>
          </p:cNvSpPr>
          <p:nvPr/>
        </p:nvSpPr>
        <p:spPr bwMode="auto">
          <a:xfrm>
            <a:off x="838200" y="3168650"/>
            <a:ext cx="2828925" cy="1181100"/>
          </a:xfrm>
          <a:prstGeom prst="rect">
            <a:avLst/>
          </a:prstGeom>
          <a:noFill/>
          <a:ln w="0">
            <a:noFill/>
            <a:miter lim="800000"/>
            <a:headEnd/>
            <a:tailEnd/>
          </a:ln>
        </p:spPr>
        <p:txBody>
          <a:bodyPr anchor="ctr"/>
          <a:lstStyle/>
          <a:p>
            <a:pPr algn="ctr" eaLnBrk="0" fontAlgn="base" hangingPunct="0">
              <a:spcBef>
                <a:spcPct val="0"/>
              </a:spcBef>
              <a:spcAft>
                <a:spcPct val="0"/>
              </a:spcAft>
            </a:pPr>
            <a:r>
              <a:rPr lang="cs-CZ" sz="2400" b="1">
                <a:solidFill>
                  <a:srgbClr val="CC0000"/>
                </a:solidFill>
                <a:latin typeface="Arial" pitchFamily="34" charset="0"/>
                <a:cs typeface="Arial" pitchFamily="34" charset="0"/>
              </a:rPr>
              <a:t>ANOVA</a:t>
            </a:r>
          </a:p>
          <a:p>
            <a:pPr algn="ctr" eaLnBrk="0" fontAlgn="base" hangingPunct="0">
              <a:spcBef>
                <a:spcPct val="0"/>
              </a:spcBef>
              <a:spcAft>
                <a:spcPct val="0"/>
              </a:spcAft>
            </a:pPr>
            <a:r>
              <a:rPr lang="cs-CZ" sz="2400" b="1">
                <a:solidFill>
                  <a:srgbClr val="CC0000"/>
                </a:solidFill>
                <a:latin typeface="Arial" pitchFamily="34" charset="0"/>
                <a:cs typeface="Arial" pitchFamily="34" charset="0"/>
              </a:rPr>
              <a:t>= parametrická analýza dat</a:t>
            </a:r>
          </a:p>
        </p:txBody>
      </p:sp>
      <p:sp>
        <p:nvSpPr>
          <p:cNvPr id="280582" name="text 63"/>
          <p:cNvSpPr txBox="1">
            <a:spLocks noChangeArrowheads="1"/>
          </p:cNvSpPr>
          <p:nvPr/>
        </p:nvSpPr>
        <p:spPr bwMode="auto">
          <a:xfrm>
            <a:off x="3252788" y="2159000"/>
            <a:ext cx="3376612" cy="58102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Předpoklad nezávislosti </a:t>
            </a:r>
          </a:p>
          <a:p>
            <a:pPr eaLnBrk="0" fontAlgn="base" hangingPunct="0">
              <a:spcBef>
                <a:spcPct val="0"/>
              </a:spcBef>
              <a:spcAft>
                <a:spcPct val="0"/>
              </a:spcAft>
            </a:pPr>
            <a:r>
              <a:rPr lang="cs-CZ" b="1">
                <a:solidFill>
                  <a:prstClr val="black"/>
                </a:solidFill>
                <a:latin typeface="Arial" pitchFamily="34" charset="0"/>
                <a:cs typeface="Arial" pitchFamily="34" charset="0"/>
              </a:rPr>
              <a:t>opakování experimentu</a:t>
            </a:r>
          </a:p>
        </p:txBody>
      </p:sp>
      <p:sp>
        <p:nvSpPr>
          <p:cNvPr id="280583" name="text 66"/>
          <p:cNvSpPr txBox="1">
            <a:spLocks noChangeArrowheads="1"/>
          </p:cNvSpPr>
          <p:nvPr/>
        </p:nvSpPr>
        <p:spPr bwMode="auto">
          <a:xfrm>
            <a:off x="3252788" y="4673600"/>
            <a:ext cx="2828925" cy="685800"/>
          </a:xfrm>
          <a:prstGeom prst="rect">
            <a:avLst/>
          </a:prstGeom>
          <a:noFill/>
          <a:ln w="1">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Normalita rozložení </a:t>
            </a:r>
          </a:p>
          <a:p>
            <a:pPr eaLnBrk="0" fontAlgn="base" hangingPunct="0">
              <a:spcBef>
                <a:spcPct val="0"/>
              </a:spcBef>
              <a:spcAft>
                <a:spcPct val="0"/>
              </a:spcAft>
            </a:pPr>
            <a:r>
              <a:rPr lang="cs-CZ" b="1">
                <a:solidFill>
                  <a:prstClr val="black"/>
                </a:solidFill>
                <a:latin typeface="Arial" pitchFamily="34" charset="0"/>
                <a:cs typeface="Arial" pitchFamily="34" charset="0"/>
              </a:rPr>
              <a:t>v rámci pokusných variant</a:t>
            </a:r>
          </a:p>
        </p:txBody>
      </p:sp>
      <p:sp>
        <p:nvSpPr>
          <p:cNvPr id="280584" name="text 75"/>
          <p:cNvSpPr txBox="1">
            <a:spLocks noChangeArrowheads="1"/>
          </p:cNvSpPr>
          <p:nvPr/>
        </p:nvSpPr>
        <p:spPr bwMode="auto">
          <a:xfrm>
            <a:off x="5715000" y="3149600"/>
            <a:ext cx="2286000" cy="1200150"/>
          </a:xfrm>
          <a:prstGeom prst="rect">
            <a:avLst/>
          </a:prstGeom>
          <a:noFill/>
          <a:ln w="0">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Homogenita rozptylu v rámci pokusných variant</a:t>
            </a:r>
          </a:p>
        </p:txBody>
      </p:sp>
      <p:sp>
        <p:nvSpPr>
          <p:cNvPr id="280585" name="text 78"/>
          <p:cNvSpPr txBox="1">
            <a:spLocks noChangeArrowheads="1"/>
          </p:cNvSpPr>
          <p:nvPr/>
        </p:nvSpPr>
        <p:spPr bwMode="auto">
          <a:xfrm>
            <a:off x="179388" y="863600"/>
            <a:ext cx="8785225" cy="6858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SPLNĚNÍ PŘEDPOKLADŮ ANOVA JE NEZBYTNOU PODMÍNKOU</a:t>
            </a:r>
          </a:p>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POUŽITÍ TÉTO TECHNIKY</a:t>
            </a:r>
          </a:p>
        </p:txBody>
      </p:sp>
      <p:sp>
        <p:nvSpPr>
          <p:cNvPr id="280586" name="text 79"/>
          <p:cNvSpPr txBox="1">
            <a:spLocks noChangeArrowheads="1"/>
          </p:cNvSpPr>
          <p:nvPr/>
        </p:nvSpPr>
        <p:spPr bwMode="auto">
          <a:xfrm>
            <a:off x="179388" y="5810250"/>
            <a:ext cx="8785225" cy="498475"/>
          </a:xfrm>
          <a:prstGeom prst="rect">
            <a:avLst/>
          </a:prstGeom>
          <a:solidFill>
            <a:srgbClr val="00FFFF"/>
          </a:solidFill>
          <a:ln w="0">
            <a:no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ALTERNATIVOU JSOU NEPARAMETRICKÉ METODY</a:t>
            </a:r>
          </a:p>
        </p:txBody>
      </p:sp>
      <p:sp>
        <p:nvSpPr>
          <p:cNvPr id="280587" name="text 62"/>
          <p:cNvSpPr txBox="1">
            <a:spLocks noChangeArrowheads="1"/>
          </p:cNvSpPr>
          <p:nvPr/>
        </p:nvSpPr>
        <p:spPr bwMode="auto">
          <a:xfrm>
            <a:off x="2971800" y="2297113"/>
            <a:ext cx="361950" cy="3048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1.</a:t>
            </a:r>
          </a:p>
        </p:txBody>
      </p:sp>
      <p:sp>
        <p:nvSpPr>
          <p:cNvPr id="280588" name="text 65"/>
          <p:cNvSpPr txBox="1">
            <a:spLocks noChangeArrowheads="1"/>
          </p:cNvSpPr>
          <p:nvPr/>
        </p:nvSpPr>
        <p:spPr bwMode="auto">
          <a:xfrm>
            <a:off x="2971800" y="4949825"/>
            <a:ext cx="381000" cy="3810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3.</a:t>
            </a:r>
          </a:p>
        </p:txBody>
      </p:sp>
      <p:sp>
        <p:nvSpPr>
          <p:cNvPr id="280589" name="text 74"/>
          <p:cNvSpPr txBox="1">
            <a:spLocks noChangeArrowheads="1"/>
          </p:cNvSpPr>
          <p:nvPr/>
        </p:nvSpPr>
        <p:spPr bwMode="auto">
          <a:xfrm>
            <a:off x="5357813" y="3473450"/>
            <a:ext cx="361950" cy="36195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2.</a:t>
            </a:r>
          </a:p>
        </p:txBody>
      </p:sp>
    </p:spTree>
  </p:cSld>
  <p:clrMapOvr>
    <a:masterClrMapping/>
  </p:clrMapOvr>
</p:sld>
</file>

<file path=ppt/theme/theme1.xml><?xml version="1.0" encoding="utf-8"?>
<a:theme xmlns:a="http://schemas.openxmlformats.org/drawingml/2006/main" name="7_Administrativní">
  <a:themeElements>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fontScheme name="7_Administrativní">
      <a:majorFont>
        <a:latin typeface="Calibri"/>
        <a:ea typeface=""/>
        <a:cs typeface="Arial"/>
      </a:majorFont>
      <a:minorFont>
        <a:latin typeface="Calibri"/>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3694</TotalTime>
  <Words>2654</Words>
  <Application>Microsoft Office PowerPoint</Application>
  <PresentationFormat>Předvádění na obrazovce (4:3)</PresentationFormat>
  <Paragraphs>546</Paragraphs>
  <Slides>25</Slides>
  <Notes>3</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2</vt:i4>
      </vt:variant>
      <vt:variant>
        <vt:lpstr>Nadpisy snímků</vt:lpstr>
      </vt:variant>
      <vt:variant>
        <vt:i4>25</vt:i4>
      </vt:variant>
    </vt:vector>
  </HeadingPairs>
  <TitlesOfParts>
    <vt:vector size="35" baseType="lpstr">
      <vt:lpstr>Arial</vt:lpstr>
      <vt:lpstr>Arial Unicode MS</vt:lpstr>
      <vt:lpstr>Calibri</vt:lpstr>
      <vt:lpstr>Times New Roman</vt:lpstr>
      <vt:lpstr>Verdana</vt:lpstr>
      <vt:lpstr>Wingdings</vt:lpstr>
      <vt:lpstr>Wingdings 2</vt:lpstr>
      <vt:lpstr>7_Administrativní</vt:lpstr>
      <vt:lpstr>Rovnice</vt:lpstr>
      <vt:lpstr>Chart</vt:lpstr>
      <vt:lpstr>11. Analýza rozptylu</vt:lpstr>
      <vt:lpstr>Shrnutí statistických testů</vt:lpstr>
      <vt:lpstr>Shrnutí statistických testů</vt:lpstr>
      <vt:lpstr>Anotace</vt:lpstr>
      <vt:lpstr>Analýza rozptylu - ANOVA</vt:lpstr>
      <vt:lpstr>Anotace</vt:lpstr>
      <vt:lpstr>Analýza rozptylu - ANOVA</vt:lpstr>
      <vt:lpstr>Analýza rozptylu - ANOVA</vt:lpstr>
      <vt:lpstr>Analýza rozptylu - ANOVA</vt:lpstr>
      <vt:lpstr>Analýza rozptylu - ANOVA</vt:lpstr>
      <vt:lpstr>Analýza rozptylu - ANOVA</vt:lpstr>
      <vt:lpstr>Modely analýzy rozptylu</vt:lpstr>
      <vt:lpstr>ANOVA – základní výpočet</vt:lpstr>
      <vt:lpstr>Jednoduchý ANOVA design</vt:lpstr>
      <vt:lpstr>Nested ANOVA (hierarchická ANOVA) </vt:lpstr>
      <vt:lpstr>Two way ANOVA</vt:lpstr>
      <vt:lpstr>Modely analýzy rozptylu -  základní výstup</vt:lpstr>
      <vt:lpstr>Analýza rozptylu -  obecný F test</vt:lpstr>
      <vt:lpstr>Analýza rozptylu -  Testy kontrastů</vt:lpstr>
      <vt:lpstr>Příklad: Anova - One way</vt:lpstr>
      <vt:lpstr>Srovnání variant v testech</vt:lpstr>
      <vt:lpstr>Srovnání variant v testech</vt:lpstr>
      <vt:lpstr>Srovnání variant v testech</vt:lpstr>
      <vt:lpstr>Řada post-hoc testů v různých SW</vt:lpstr>
      <vt:lpstr>ANCOVA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Statistické testování – základní pojmy</dc:title>
  <dc:creator>cvanova</dc:creator>
  <cp:lastModifiedBy>Jiří Kalina</cp:lastModifiedBy>
  <cp:revision>39</cp:revision>
  <dcterms:created xsi:type="dcterms:W3CDTF">2011-05-12T08:01:25Z</dcterms:created>
  <dcterms:modified xsi:type="dcterms:W3CDTF">2023-05-24T06:51:12Z</dcterms:modified>
</cp:coreProperties>
</file>