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41" r:id="rId2"/>
    <p:sldId id="342" r:id="rId3"/>
    <p:sldId id="369" r:id="rId4"/>
    <p:sldId id="370" r:id="rId5"/>
    <p:sldId id="368" r:id="rId6"/>
    <p:sldId id="34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1" autoAdjust="0"/>
  </p:normalViewPr>
  <p:slideViewPr>
    <p:cSldViewPr showGuides="1">
      <p:cViewPr varScale="1">
        <p:scale>
          <a:sx n="102" d="100"/>
          <a:sy n="102" d="100"/>
        </p:scale>
        <p:origin x="180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897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846584" y="6410325"/>
            <a:ext cx="3581400" cy="366713"/>
          </a:xfrm>
        </p:spPr>
        <p:txBody>
          <a:bodyPr/>
          <a:lstStyle>
            <a:lvl1pPr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Dušek, M. Cvanová,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M. </a:t>
            </a:r>
            <a:r>
              <a:rPr lang="cs-CZ" dirty="0" err="1"/>
              <a:t>Cvanová</a:t>
            </a:r>
            <a:r>
              <a:rPr lang="cs-CZ" dirty="0"/>
              <a:t>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Lineární regrese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Neparametrické varianty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Nelineární regrese?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0111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14. Regrese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Fisherův</a:t>
            </a:r>
            <a:r>
              <a:rPr lang="cs-CZ" dirty="0"/>
              <a:t> exaktní (přímý) test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695895F-2E91-4887-8601-ABF9CD9D37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664298"/>
              </p:ext>
            </p:extLst>
          </p:nvPr>
        </p:nvGraphicFramePr>
        <p:xfrm>
          <a:off x="395536" y="1556792"/>
          <a:ext cx="8353428" cy="4599946"/>
        </p:xfrm>
        <a:graphic>
          <a:graphicData uri="http://schemas.openxmlformats.org/drawingml/2006/table">
            <a:tbl>
              <a:tblPr/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281">
                  <a:extLst>
                    <a:ext uri="{9D8B030D-6E8A-4147-A177-3AD203B41FA5}">
                      <a16:colId xmlns:a16="http://schemas.microsoft.com/office/drawing/2014/main" val="2330309646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regrese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Počet nezávislých proměnných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Počet závislých proměnných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Předpoklady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Funkce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Jednoduchá lineární regrese</a:t>
                      </a:r>
                      <a:b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(MNČ)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Gauss-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Markovova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věta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lineární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Vícenásobná lineární regrese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lineární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Neparametrické metody (</a:t>
                      </a: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Theil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-Sen, </a:t>
                      </a: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Siegel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Repeated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Medians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Gauss-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Markovova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věta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lineární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?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lineární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Zobecněné lineární modely (GLM)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Gauss-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Markovova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věta po transformaci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logistická, logaritmická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Zobecněné aditivní modely (GAM)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Lasso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regrese, </a:t>
                      </a: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Ridge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regrese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Bayesovské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metody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5028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Jednoduchá lineární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/>
              <a:t>V případě existence vzájemného vztahu (korelace) lze tento vztah podrobněji popsat.</a:t>
            </a:r>
          </a:p>
          <a:p>
            <a:r>
              <a:rPr lang="cs-CZ" dirty="0"/>
              <a:t>Cíl regresní analýzy: popsat závislost hodnot proměnné Y na hodnotách proměnné X.</a:t>
            </a:r>
          </a:p>
          <a:p>
            <a:r>
              <a:rPr lang="cs-CZ" dirty="0"/>
              <a:t>V případě lineární regrese je tento popis dán lineárním modelem tvaru y = </a:t>
            </a:r>
            <a:r>
              <a:rPr lang="cs-CZ" dirty="0" err="1"/>
              <a:t>ax</a:t>
            </a:r>
            <a:r>
              <a:rPr lang="cs-CZ" dirty="0"/>
              <a:t> +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Existují i techniky nelineární regrese.</a:t>
            </a:r>
          </a:p>
          <a:p>
            <a:r>
              <a:rPr lang="cs-CZ" dirty="0"/>
              <a:t>Nemáme-li dostatek informací k teoretickému souboru, snažíme se odhadnout typ funkce pomocí dvourozměrného diagramu.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 J. Kalina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Předpoklady lineární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dirty="0"/>
              <a:t>Hlavním předpokladem je splnění požadavků Gauss-</a:t>
            </a:r>
            <a:r>
              <a:rPr lang="cs-CZ" dirty="0" err="1"/>
              <a:t>Markovovy</a:t>
            </a:r>
            <a:r>
              <a:rPr lang="cs-CZ" dirty="0"/>
              <a:t> věty: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cs-CZ" dirty="0"/>
              <a:t>Splnění těchto předpokladů je zajištěno v případě, kdy jsou rezidua normálně rozdělena, nezávislá na </a:t>
            </a:r>
            <a:r>
              <a:rPr lang="cs-CZ" dirty="0" err="1"/>
              <a:t>prediktorech</a:t>
            </a:r>
            <a:r>
              <a:rPr lang="cs-CZ" dirty="0"/>
              <a:t> (které jsou nezávislé).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 J. Kalina</a:t>
            </a:r>
          </a:p>
          <a:p>
            <a:endParaRPr lang="cs-CZ" dirty="0"/>
          </a:p>
        </p:txBody>
      </p:sp>
      <p:pic>
        <p:nvPicPr>
          <p:cNvPr id="174082" name="Picture 2" descr="E(\varepsilon_i)=0,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36912"/>
            <a:ext cx="1368152" cy="334084"/>
          </a:xfrm>
          <a:prstGeom prst="rect">
            <a:avLst/>
          </a:prstGeom>
          <a:noFill/>
        </p:spPr>
      </p:pic>
      <p:pic>
        <p:nvPicPr>
          <p:cNvPr id="174084" name="Picture 4" descr="V(\varepsilon_i)= \sigma^2 &lt; \infty,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068960"/>
            <a:ext cx="2207202" cy="360040"/>
          </a:xfrm>
          <a:prstGeom prst="rect">
            <a:avLst/>
          </a:prstGeom>
          <a:noFill/>
        </p:spPr>
      </p:pic>
      <p:pic>
        <p:nvPicPr>
          <p:cNvPr id="174088" name="Picture 8" descr="{\rm cov}(\varepsilon_i,\varepsilon_j) = 0, \forall i \neq j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4170" y="3501008"/>
            <a:ext cx="2945782" cy="360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Jednoduchá lineární regrese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87E25F9-5F71-4A00-AF72-0FC596206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947" y="1556792"/>
            <a:ext cx="5897756" cy="44233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AA6817D9-03B5-4945-9C5D-005D5C41C5F8}"/>
                  </a:ext>
                </a:extLst>
              </p:cNvPr>
              <p:cNvSpPr txBox="1"/>
              <p:nvPr/>
            </p:nvSpPr>
            <p:spPr>
              <a:xfrm>
                <a:off x="313519" y="1556792"/>
                <a:ext cx="2657587" cy="4154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cs-CZ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7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7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l-GR" sz="27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l-GR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7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7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l-GR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7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cs-CZ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700" b="0" i="1" smtClean="0"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cs-CZ" sz="2700" dirty="0"/>
              </a:p>
            </p:txBody>
          </p:sp>
        </mc:Choice>
        <mc:Fallback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AA6817D9-03B5-4945-9C5D-005D5C41C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19" y="1556792"/>
                <a:ext cx="2657587" cy="4154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05129023-313F-4FD5-B78A-59FF596F1F18}"/>
                  </a:ext>
                </a:extLst>
              </p:cNvPr>
              <p:cNvSpPr txBox="1"/>
              <p:nvPr/>
            </p:nvSpPr>
            <p:spPr>
              <a:xfrm>
                <a:off x="5882880" y="5804624"/>
                <a:ext cx="2657587" cy="4154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70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cs-CZ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7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7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l-GR" sz="27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l-GR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7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7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l-GR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7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cs-CZ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700" b="0" i="1" smtClean="0"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cs-CZ" sz="2700" dirty="0"/>
              </a:p>
            </p:txBody>
          </p:sp>
        </mc:Choice>
        <mc:Fallback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05129023-313F-4FD5-B78A-59FF596F1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880" y="5804624"/>
                <a:ext cx="2657587" cy="415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3">
            <a:extLst>
              <a:ext uri="{FF2B5EF4-FFF2-40B4-BE49-F238E27FC236}">
                <a16:creationId xmlns:a16="http://schemas.microsoft.com/office/drawing/2014/main" id="{5FF56720-E3A1-457C-97D5-F2729B2B4336}"/>
              </a:ext>
            </a:extLst>
          </p:cNvPr>
          <p:cNvSpPr txBox="1">
            <a:spLocks/>
          </p:cNvSpPr>
          <p:nvPr/>
        </p:nvSpPr>
        <p:spPr bwMode="auto">
          <a:xfrm>
            <a:off x="301625" y="5756274"/>
            <a:ext cx="5710535" cy="36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cs-CZ" dirty="0"/>
              <a:t>Varianta bez </a:t>
            </a:r>
            <a:r>
              <a:rPr lang="cs-CZ" dirty="0" err="1"/>
              <a:t>interceptu</a:t>
            </a:r>
            <a:r>
              <a:rPr lang="cs-CZ" dirty="0"/>
              <a:t> (</a:t>
            </a:r>
            <a:r>
              <a:rPr lang="cs-CZ" dirty="0" err="1"/>
              <a:t>abs</a:t>
            </a:r>
            <a:r>
              <a:rPr lang="cs-CZ" dirty="0"/>
              <a:t>. členu)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6C783244-4C89-4240-A427-73FC4EEA4A94}"/>
                  </a:ext>
                </a:extLst>
              </p:cNvPr>
              <p:cNvSpPr txBox="1"/>
              <p:nvPr/>
            </p:nvSpPr>
            <p:spPr>
              <a:xfrm>
                <a:off x="3369710" y="1540677"/>
                <a:ext cx="2077556" cy="4267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cs-CZ" sz="27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7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lang="cs-CZ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7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7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l-GR" sz="27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l-GR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7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7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l-GR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700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cs-CZ" sz="2700" dirty="0"/>
              </a:p>
            </p:txBody>
          </p:sp>
        </mc:Choice>
        <mc:Fallback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6C783244-4C89-4240-A427-73FC4EEA4A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710" y="1540677"/>
                <a:ext cx="2077556" cy="4267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BD349678-043D-4217-8F60-91065D12140F}"/>
                  </a:ext>
                </a:extLst>
              </p:cNvPr>
              <p:cNvSpPr txBox="1"/>
              <p:nvPr/>
            </p:nvSpPr>
            <p:spPr>
              <a:xfrm>
                <a:off x="5845870" y="1556792"/>
                <a:ext cx="2890407" cy="4154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7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7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cs-CZ" sz="27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7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7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l-GR" sz="27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l-GR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7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7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l-GR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sz="27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sz="27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27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700" i="1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cs-CZ" sz="27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cs-CZ" sz="2700" dirty="0"/>
              </a:p>
            </p:txBody>
          </p:sp>
        </mc:Choice>
        <mc:Fallback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BD349678-043D-4217-8F60-91065D1214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5870" y="1556792"/>
                <a:ext cx="2890407" cy="4154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Vyjádření rizik ve </a:t>
            </a:r>
            <a:r>
              <a:rPr lang="cs-CZ" dirty="0" err="1"/>
              <a:t>čtyřpolní</a:t>
            </a:r>
            <a:r>
              <a:rPr lang="cs-CZ" dirty="0"/>
              <a:t> tabulce - motivace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968896"/>
          </a:xfrm>
        </p:spPr>
        <p:txBody>
          <a:bodyPr/>
          <a:lstStyle/>
          <a:p>
            <a:r>
              <a:rPr lang="cs-CZ" sz="2400" dirty="0"/>
              <a:t>Sledujeme souvislost věku matky a výskytu náhlého úmrtí kojence (SIDS). Výsledky dány v tabulce.</a:t>
            </a:r>
          </a:p>
          <a:p>
            <a:pPr lvl="0"/>
            <a:r>
              <a:rPr lang="cs-CZ" sz="2400" dirty="0"/>
              <a:t>Pomocí </a:t>
            </a:r>
            <a:r>
              <a:rPr lang="cs-CZ" sz="2400" dirty="0" err="1"/>
              <a:t>Pearsonova</a:t>
            </a:r>
            <a:r>
              <a:rPr lang="cs-CZ" sz="2400" dirty="0"/>
              <a:t> chí‐kvadrátu nebo </a:t>
            </a:r>
            <a:r>
              <a:rPr lang="cs-CZ" sz="2400" dirty="0" err="1"/>
              <a:t>Fisherova</a:t>
            </a:r>
            <a:r>
              <a:rPr lang="cs-CZ" sz="2400"/>
              <a:t> exaktního </a:t>
            </a:r>
            <a:r>
              <a:rPr lang="cs-CZ" sz="2400" dirty="0"/>
              <a:t>testu můžeme rozhodovat o závislosti/nezávislosti dvou sledovaných veličin. Testy ale neumožňují tento vztah kvantifikovat.</a:t>
            </a:r>
          </a:p>
          <a:p>
            <a:endParaRPr lang="cs-CZ" sz="2400" dirty="0"/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323528" y="3501008"/>
            <a:ext cx="331236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400" dirty="0" err="1"/>
              <a:t>Má</a:t>
            </a:r>
            <a:r>
              <a:rPr lang="cs-CZ" sz="2400" dirty="0"/>
              <a:t>‐li to smysl a </a:t>
            </a:r>
            <a:r>
              <a:rPr lang="cs-CZ" sz="2400" dirty="0" err="1"/>
              <a:t>chceme</a:t>
            </a:r>
            <a:r>
              <a:rPr lang="cs-CZ" sz="2400" dirty="0"/>
              <a:t>‐li kvantifikovat (rozhodovat o těsnosti této závislosti) můžeme použít tzv. relativní riziko a poměr šancí.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789040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5659</TotalTime>
  <Words>442</Words>
  <Application>Microsoft Office PowerPoint</Application>
  <PresentationFormat>Předvádění na obrazovce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Wingdings</vt:lpstr>
      <vt:lpstr>Wingdings 2</vt:lpstr>
      <vt:lpstr>01_Klin_dat_upravyM</vt:lpstr>
      <vt:lpstr>14. Regrese</vt:lpstr>
      <vt:lpstr>Fisherův exaktní (přímý) test</vt:lpstr>
      <vt:lpstr>Jednoduchá lineární regrese</vt:lpstr>
      <vt:lpstr>Předpoklady lineární regrese</vt:lpstr>
      <vt:lpstr>Jednoduchá lineární regrese</vt:lpstr>
      <vt:lpstr>Vyjádření rizik ve čtyřpolní tabulce - motivace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Jiří Kalina</cp:lastModifiedBy>
  <cp:revision>71</cp:revision>
  <dcterms:created xsi:type="dcterms:W3CDTF">2011-03-10T15:44:21Z</dcterms:created>
  <dcterms:modified xsi:type="dcterms:W3CDTF">2021-11-29T12:57:36Z</dcterms:modified>
</cp:coreProperties>
</file>