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84" r:id="rId4"/>
    <p:sldId id="285" r:id="rId5"/>
    <p:sldId id="315" r:id="rId6"/>
    <p:sldId id="317" r:id="rId7"/>
    <p:sldId id="318" r:id="rId8"/>
    <p:sldId id="289" r:id="rId9"/>
    <p:sldId id="290" r:id="rId10"/>
    <p:sldId id="291" r:id="rId11"/>
    <p:sldId id="312" r:id="rId12"/>
    <p:sldId id="294" r:id="rId13"/>
    <p:sldId id="327" r:id="rId14"/>
    <p:sldId id="295" r:id="rId15"/>
    <p:sldId id="303" r:id="rId16"/>
    <p:sldId id="320" r:id="rId17"/>
    <p:sldId id="311" r:id="rId18"/>
    <p:sldId id="328" r:id="rId19"/>
    <p:sldId id="296" r:id="rId20"/>
    <p:sldId id="297" r:id="rId21"/>
    <p:sldId id="298" r:id="rId22"/>
    <p:sldId id="329" r:id="rId23"/>
    <p:sldId id="300" r:id="rId24"/>
    <p:sldId id="301" r:id="rId25"/>
    <p:sldId id="302" r:id="rId26"/>
    <p:sldId id="304" r:id="rId27"/>
    <p:sldId id="321" r:id="rId28"/>
    <p:sldId id="305" r:id="rId29"/>
    <p:sldId id="325" r:id="rId30"/>
    <p:sldId id="326" r:id="rId31"/>
    <p:sldId id="306" r:id="rId32"/>
    <p:sldId id="307" r:id="rId33"/>
    <p:sldId id="308" r:id="rId34"/>
    <p:sldId id="322" r:id="rId35"/>
    <p:sldId id="309" r:id="rId36"/>
    <p:sldId id="323" r:id="rId37"/>
    <p:sldId id="324" r:id="rId38"/>
    <p:sldId id="310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21C83-16DD-4A37-A10B-C95CB5DE3C02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60E79-AA8B-4361-8DA3-58C9C36885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507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03C17C6-2922-4B81-B388-95984C17A165}" type="datetimeFigureOut">
              <a:rPr lang="cs-CZ" smtClean="0"/>
              <a:t>10. 9. 2014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36C4DA14-6020-4003-894B-4A7A0C2F1914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5400" b="1" dirty="0" smtClean="0"/>
              <a:t>Afektivní poruchy</a:t>
            </a:r>
            <a:endParaRPr lang="cs-CZ" sz="5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/>
              <a:t>J.Hüttlová</a:t>
            </a:r>
            <a:endParaRPr lang="cs-CZ" sz="2400" dirty="0" smtClean="0"/>
          </a:p>
          <a:p>
            <a:r>
              <a:rPr lang="cs-CZ" sz="2400" dirty="0" smtClean="0"/>
              <a:t>Psychiatrická klinika, </a:t>
            </a:r>
          </a:p>
          <a:p>
            <a:r>
              <a:rPr lang="cs-CZ" sz="2400" dirty="0" smtClean="0"/>
              <a:t>FN Brno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57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Depresivní epizoda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124744"/>
            <a:ext cx="7772400" cy="4209257"/>
          </a:xfrm>
        </p:spPr>
        <p:txBody>
          <a:bodyPr/>
          <a:lstStyle/>
          <a:p>
            <a:r>
              <a:rPr lang="cs-CZ" sz="2400" dirty="0" smtClean="0"/>
              <a:t>Klasifikace intenzity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553161"/>
              </p:ext>
            </p:extLst>
          </p:nvPr>
        </p:nvGraphicFramePr>
        <p:xfrm>
          <a:off x="-1" y="1700808"/>
          <a:ext cx="9144000" cy="471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227718"/>
                <a:gridCol w="1565533"/>
                <a:gridCol w="969139"/>
                <a:gridCol w="3552810"/>
              </a:tblGrid>
              <a:tr h="69837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Mírná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Středně těžká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Těžká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Těžká s psychotickými příznaky</a:t>
                      </a:r>
                    </a:p>
                    <a:p>
                      <a:endParaRPr lang="cs-CZ" dirty="0"/>
                    </a:p>
                  </a:txBody>
                  <a:tcPr/>
                </a:tc>
              </a:tr>
              <a:tr h="830411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znaků 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min.2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min.2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/>
                </a:tc>
              </a:tr>
              <a:tr h="830411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znaků B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+</a:t>
                      </a:r>
                      <a:r>
                        <a:rPr lang="cs-CZ" baseline="0" dirty="0" smtClean="0"/>
                        <a:t> další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+ další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+ další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+ další</a:t>
                      </a:r>
                      <a:endParaRPr lang="cs-CZ" dirty="0"/>
                    </a:p>
                  </a:txBody>
                  <a:tcPr/>
                </a:tc>
              </a:tr>
              <a:tr h="830411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znaků celkem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/>
                </a:tc>
              </a:tr>
              <a:tr h="1305577">
                <a:tc>
                  <a:txBody>
                    <a:bodyPr/>
                    <a:lstStyle/>
                    <a:p>
                      <a:r>
                        <a:rPr lang="cs-CZ" dirty="0" smtClean="0"/>
                        <a:t>Další charakteristiky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+ bludy nebo halucinace (většinou kongruentní s náladou)</a:t>
                      </a:r>
                    </a:p>
                    <a:p>
                      <a:r>
                        <a:rPr lang="cs-CZ" dirty="0" smtClean="0"/>
                        <a:t>nebo depresivní </a:t>
                      </a:r>
                      <a:r>
                        <a:rPr lang="cs-CZ" dirty="0" err="1" smtClean="0"/>
                        <a:t>stupor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4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080120"/>
          </a:xfrm>
        </p:spPr>
        <p:txBody>
          <a:bodyPr/>
          <a:lstStyle/>
          <a:p>
            <a:pPr algn="ctr"/>
            <a:r>
              <a:rPr lang="cs-CZ" b="1" dirty="0"/>
              <a:t>Somatický syndrom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424936" cy="4752528"/>
          </a:xfrm>
        </p:spPr>
        <p:txBody>
          <a:bodyPr>
            <a:normAutofit/>
          </a:bodyPr>
          <a:lstStyle/>
          <a:p>
            <a:r>
              <a:rPr lang="cs-CZ" sz="2400" dirty="0"/>
              <a:t>U lehké a středně těžké depresivní fáze</a:t>
            </a:r>
          </a:p>
          <a:p>
            <a:r>
              <a:rPr lang="cs-CZ" sz="2400" dirty="0"/>
              <a:t>Přítomnost min. 4 z následujících příznaků:</a:t>
            </a:r>
          </a:p>
          <a:p>
            <a:pPr marL="68580" indent="0">
              <a:buNone/>
            </a:pPr>
            <a:r>
              <a:rPr lang="cs-CZ" sz="2400" dirty="0" smtClean="0"/>
              <a:t>	1</a:t>
            </a:r>
            <a:r>
              <a:rPr lang="cs-CZ" sz="2400" dirty="0"/>
              <a:t>) zřetelná ztráta zájmů a radosti z aktivit</a:t>
            </a:r>
          </a:p>
          <a:p>
            <a:pPr marL="68580" indent="0">
              <a:buNone/>
            </a:pPr>
            <a:r>
              <a:rPr lang="cs-CZ" sz="2400" dirty="0" smtClean="0"/>
              <a:t>	2</a:t>
            </a:r>
            <a:r>
              <a:rPr lang="cs-CZ" sz="2400" dirty="0"/>
              <a:t>) absence emoční odezvy</a:t>
            </a:r>
          </a:p>
          <a:p>
            <a:pPr marL="68580" indent="0">
              <a:buNone/>
            </a:pPr>
            <a:r>
              <a:rPr lang="cs-CZ" sz="2400" dirty="0" smtClean="0"/>
              <a:t>	3</a:t>
            </a:r>
            <a:r>
              <a:rPr lang="cs-CZ" sz="2400" dirty="0"/>
              <a:t>) předčasné ranní buzení o více jak 2 hod.</a:t>
            </a:r>
          </a:p>
          <a:p>
            <a:pPr marL="68580" indent="0">
              <a:buNone/>
            </a:pPr>
            <a:r>
              <a:rPr lang="cs-CZ" sz="2400" dirty="0" smtClean="0"/>
              <a:t>	4</a:t>
            </a:r>
            <a:r>
              <a:rPr lang="cs-CZ" sz="2400" dirty="0"/>
              <a:t>) ranní </a:t>
            </a:r>
            <a:r>
              <a:rPr lang="cs-CZ" sz="2400" dirty="0" err="1"/>
              <a:t>pessimum</a:t>
            </a:r>
            <a:r>
              <a:rPr lang="cs-CZ" sz="2400" dirty="0"/>
              <a:t> nálady</a:t>
            </a:r>
          </a:p>
          <a:p>
            <a:pPr marL="68580" indent="0">
              <a:buNone/>
            </a:pPr>
            <a:r>
              <a:rPr lang="cs-CZ" sz="2400" dirty="0" smtClean="0"/>
              <a:t>	5</a:t>
            </a:r>
            <a:r>
              <a:rPr lang="cs-CZ" sz="2400" dirty="0"/>
              <a:t>) PM útlum nebo agitovanost</a:t>
            </a:r>
          </a:p>
          <a:p>
            <a:pPr marL="68580" indent="0">
              <a:buNone/>
            </a:pPr>
            <a:r>
              <a:rPr lang="cs-CZ" sz="2400" dirty="0" smtClean="0"/>
              <a:t>	6</a:t>
            </a:r>
            <a:r>
              <a:rPr lang="cs-CZ" sz="2400" dirty="0"/>
              <a:t>) ztráta chuti k jídlu</a:t>
            </a:r>
          </a:p>
          <a:p>
            <a:pPr marL="68580" indent="0">
              <a:buNone/>
            </a:pPr>
            <a:r>
              <a:rPr lang="cs-CZ" sz="2400" dirty="0" smtClean="0"/>
              <a:t>	7</a:t>
            </a:r>
            <a:r>
              <a:rPr lang="cs-CZ" sz="2400" dirty="0"/>
              <a:t>) úbytek hmotnosti o více než 5% za </a:t>
            </a:r>
            <a:r>
              <a:rPr lang="cs-CZ" sz="2400" dirty="0" smtClean="0"/>
              <a:t>měsíc</a:t>
            </a:r>
            <a:endParaRPr lang="cs-CZ" sz="2400" dirty="0"/>
          </a:p>
          <a:p>
            <a:pPr marL="68580" indent="0">
              <a:buNone/>
            </a:pPr>
            <a:r>
              <a:rPr lang="cs-CZ" sz="2400" dirty="0" smtClean="0"/>
              <a:t>	8</a:t>
            </a:r>
            <a:r>
              <a:rPr lang="cs-CZ" sz="2400" dirty="0"/>
              <a:t>) ztráta libida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89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b="1" dirty="0" smtClean="0"/>
              <a:t>Periodická depresivní porucha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cs-CZ" sz="2800" dirty="0" err="1" smtClean="0"/>
              <a:t>Dg.kritéria</a:t>
            </a:r>
            <a:r>
              <a:rPr lang="cs-CZ" sz="2800" dirty="0" smtClean="0"/>
              <a:t> dle MKN-10:</a:t>
            </a:r>
          </a:p>
          <a:p>
            <a:r>
              <a:rPr lang="cs-CZ" sz="2800" dirty="0" smtClean="0"/>
              <a:t>1) </a:t>
            </a:r>
            <a:r>
              <a:rPr lang="cs-CZ" sz="2800" dirty="0"/>
              <a:t>minulosti se vyskytla alespoň jedna </a:t>
            </a:r>
            <a:r>
              <a:rPr lang="cs-CZ" sz="2800" dirty="0" smtClean="0"/>
              <a:t>depresivní epizoda, oddělená </a:t>
            </a:r>
            <a:r>
              <a:rPr lang="cs-CZ" sz="2800" dirty="0"/>
              <a:t>od současné epizody obdobím alespoň 2 měsíců, kdy se nevyskytovaly žádné výrazné emoční </a:t>
            </a:r>
            <a:r>
              <a:rPr lang="cs-CZ" sz="2800" dirty="0" smtClean="0"/>
              <a:t>příznaky </a:t>
            </a:r>
            <a:endParaRPr lang="cs-CZ" sz="2800" dirty="0"/>
          </a:p>
          <a:p>
            <a:r>
              <a:rPr lang="cs-CZ" sz="2800" dirty="0" smtClean="0"/>
              <a:t>2) nikdy </a:t>
            </a:r>
            <a:r>
              <a:rPr lang="cs-CZ" sz="2800" dirty="0"/>
              <a:t>v minulosti se nevyskytla </a:t>
            </a:r>
            <a:r>
              <a:rPr lang="cs-CZ" sz="2800" dirty="0" smtClean="0"/>
              <a:t>epizoda </a:t>
            </a:r>
            <a:r>
              <a:rPr lang="cs-CZ" sz="2800" dirty="0" err="1" smtClean="0"/>
              <a:t>hypomanická</a:t>
            </a:r>
            <a:r>
              <a:rPr lang="cs-CZ" sz="2800" dirty="0" smtClean="0"/>
              <a:t> nebo manická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2819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b="1" dirty="0"/>
              <a:t>Periodická depresivní porucha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Dělení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231465"/>
              </p:ext>
            </p:extLst>
          </p:nvPr>
        </p:nvGraphicFramePr>
        <p:xfrm>
          <a:off x="0" y="2276872"/>
          <a:ext cx="9144000" cy="32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696"/>
                <a:gridCol w="1512168"/>
                <a:gridCol w="2016224"/>
                <a:gridCol w="1951112"/>
                <a:gridCol w="1828800"/>
              </a:tblGrid>
              <a:tr h="1420203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bg1"/>
                          </a:solidFill>
                        </a:rPr>
                        <a:t>Současná epizoda</a:t>
                      </a:r>
                      <a:endParaRPr lang="cs-CZ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Mírná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Středně těžká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Těžká bez psychotických příznaků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Těžká s psychotickými příznaky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820157">
                <a:tc>
                  <a:txBody>
                    <a:bodyPr/>
                    <a:lstStyle/>
                    <a:p>
                      <a:r>
                        <a:rPr lang="cs-CZ" b="1" dirty="0" smtClean="0"/>
                        <a:t>Diagnostika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viz.mírná</a:t>
                      </a:r>
                      <a:r>
                        <a:rPr lang="cs-CZ" dirty="0" smtClean="0"/>
                        <a:t> depresivní epizoda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viz.středně</a:t>
                      </a:r>
                      <a:r>
                        <a:rPr lang="cs-CZ" baseline="0" dirty="0" smtClean="0"/>
                        <a:t> těžká depresivní epizoda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viz.těžká</a:t>
                      </a:r>
                      <a:r>
                        <a:rPr lang="cs-CZ" dirty="0" smtClean="0"/>
                        <a:t> depresivní epizoda bez psychotických příznaků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viz.těžká</a:t>
                      </a:r>
                      <a:r>
                        <a:rPr lang="cs-CZ" dirty="0" smtClean="0"/>
                        <a:t> depresivní epizoda s psychotickými příznaky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566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b="1" dirty="0" smtClean="0"/>
              <a:t>Periodická depresivní porucha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cs-CZ" sz="2800" b="1" dirty="0" smtClean="0"/>
              <a:t>Epidemiologie:</a:t>
            </a:r>
          </a:p>
          <a:p>
            <a:pPr marL="68580" indent="0">
              <a:buNone/>
            </a:pPr>
            <a:endParaRPr lang="cs-CZ" sz="2800" dirty="0" smtClean="0"/>
          </a:p>
          <a:p>
            <a:r>
              <a:rPr lang="cs-CZ" sz="2800" dirty="0" smtClean="0"/>
              <a:t>Celoživotní riziko: 9-26% u žen</a:t>
            </a:r>
          </a:p>
          <a:p>
            <a:pPr marL="0" indent="0">
              <a:buNone/>
            </a:pPr>
            <a:r>
              <a:rPr lang="cs-CZ" sz="2800" dirty="0"/>
              <a:t>	</a:t>
            </a:r>
            <a:r>
              <a:rPr lang="cs-CZ" sz="2800" dirty="0" smtClean="0"/>
              <a:t>		     5-12% u mužů</a:t>
            </a:r>
          </a:p>
          <a:p>
            <a:r>
              <a:rPr lang="cs-CZ" sz="2800" dirty="0" smtClean="0"/>
              <a:t>U žen se vyskytuje 2-3x častěji než u mužů</a:t>
            </a:r>
          </a:p>
          <a:p>
            <a:r>
              <a:rPr lang="cs-CZ" sz="2800" dirty="0" smtClean="0"/>
              <a:t>Nejčastější počátek: mezi 25.-35.rokem věku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917642" y="5517232"/>
            <a:ext cx="222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Klinická psychiatrie, </a:t>
            </a:r>
            <a:r>
              <a:rPr lang="cs-CZ" dirty="0" err="1" smtClean="0"/>
              <a:t>Praško</a:t>
            </a:r>
            <a:r>
              <a:rPr lang="cs-CZ" dirty="0" smtClean="0"/>
              <a:t>, 2011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043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b="1" dirty="0"/>
              <a:t>Periodická depresivní porucha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600201"/>
            <a:ext cx="8458200" cy="3733800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cs-CZ" sz="2800" b="1" dirty="0" smtClean="0"/>
              <a:t>Průběh:</a:t>
            </a:r>
          </a:p>
          <a:p>
            <a:r>
              <a:rPr lang="cs-CZ" sz="2800" dirty="0" smtClean="0"/>
              <a:t>Většina – období remisí s dobrým fungováním</a:t>
            </a:r>
          </a:p>
          <a:p>
            <a:r>
              <a:rPr lang="cs-CZ" sz="2800" dirty="0" smtClean="0"/>
              <a:t>12% chronický obraz deprese</a:t>
            </a:r>
          </a:p>
          <a:p>
            <a:r>
              <a:rPr lang="cs-CZ" sz="2800" dirty="0" smtClean="0"/>
              <a:t>Po prodělání 1.depresivní epizody je riziko vzniku další epizody v průběhu života 50 %</a:t>
            </a:r>
          </a:p>
          <a:p>
            <a:r>
              <a:rPr lang="cs-CZ" sz="2800" dirty="0" smtClean="0"/>
              <a:t>Zvýšené riziko suicidálního jednání</a:t>
            </a:r>
          </a:p>
          <a:p>
            <a:r>
              <a:rPr lang="cs-CZ" sz="2800" dirty="0" smtClean="0"/>
              <a:t>10-25% sebevražd v ČR je důsledkem poruchy nálady (dle některých zdrojů o hodně více)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948264" y="5553535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Klinická psychiatrie, </a:t>
            </a:r>
            <a:r>
              <a:rPr lang="cs-CZ" dirty="0" err="1"/>
              <a:t>Praško</a:t>
            </a:r>
            <a:r>
              <a:rPr lang="cs-CZ" dirty="0"/>
              <a:t>, 2011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6737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b="1" dirty="0"/>
              <a:t>Periodická depresivní porucha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1"/>
            <a:ext cx="8820472" cy="373380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cs-CZ" sz="3200" b="1" dirty="0" smtClean="0"/>
              <a:t>Hodnocení – škály</a:t>
            </a:r>
          </a:p>
          <a:p>
            <a:pPr marL="68580" indent="0" algn="ctr">
              <a:buNone/>
            </a:pPr>
            <a:endParaRPr lang="cs-CZ" sz="3200" b="1" dirty="0" smtClean="0"/>
          </a:p>
          <a:p>
            <a:r>
              <a:rPr lang="cs-CZ" sz="2800" dirty="0" smtClean="0"/>
              <a:t>HAMD	</a:t>
            </a:r>
            <a:r>
              <a:rPr lang="cs-CZ" sz="2800" dirty="0" err="1" smtClean="0"/>
              <a:t>Hamiltonova</a:t>
            </a:r>
            <a:r>
              <a:rPr lang="cs-CZ" sz="2800" dirty="0" smtClean="0"/>
              <a:t> </a:t>
            </a:r>
            <a:r>
              <a:rPr lang="cs-CZ" sz="2800" dirty="0"/>
              <a:t>škála pro depresi </a:t>
            </a:r>
            <a:endParaRPr lang="cs-CZ" sz="2800" dirty="0" smtClean="0"/>
          </a:p>
          <a:p>
            <a:r>
              <a:rPr lang="cs-CZ" sz="2800" dirty="0" smtClean="0"/>
              <a:t>MADRS </a:t>
            </a:r>
            <a:r>
              <a:rPr lang="cs-CZ" sz="2800" dirty="0"/>
              <a:t>	Š</a:t>
            </a:r>
            <a:r>
              <a:rPr lang="cs-CZ" sz="2800" dirty="0" smtClean="0"/>
              <a:t>kála </a:t>
            </a:r>
            <a:r>
              <a:rPr lang="cs-CZ" sz="2800" dirty="0"/>
              <a:t>Montgomeryho a </a:t>
            </a:r>
            <a:r>
              <a:rPr lang="cs-CZ" sz="2800" dirty="0" err="1" smtClean="0"/>
              <a:t>Asbergové</a:t>
            </a:r>
            <a:r>
              <a:rPr lang="cs-CZ" sz="2800" dirty="0" smtClean="0"/>
              <a:t>	  	</a:t>
            </a:r>
          </a:p>
          <a:p>
            <a:r>
              <a:rPr lang="cs-CZ" sz="2800" dirty="0" smtClean="0"/>
              <a:t>BDI	Beckova </a:t>
            </a:r>
            <a:r>
              <a:rPr lang="cs-CZ" sz="2800" dirty="0" err="1"/>
              <a:t>sebeposuzovací</a:t>
            </a:r>
            <a:r>
              <a:rPr lang="cs-CZ" sz="2800" dirty="0"/>
              <a:t> škála </a:t>
            </a:r>
            <a:r>
              <a:rPr lang="cs-CZ" sz="2800" dirty="0" err="1" smtClean="0"/>
              <a:t>depresivity</a:t>
            </a:r>
            <a:r>
              <a:rPr lang="cs-CZ" sz="2800" dirty="0" smtClean="0"/>
              <a:t> 	    	    	</a:t>
            </a:r>
          </a:p>
        </p:txBody>
      </p:sp>
    </p:spTree>
    <p:extLst>
      <p:ext uri="{BB962C8B-B14F-4D97-AF65-F5344CB8AC3E}">
        <p14:creationId xmlns:p14="http://schemas.microsoft.com/office/powerpoint/2010/main" val="935875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b="1" dirty="0"/>
              <a:t>Periodická depresivní porucha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600201"/>
            <a:ext cx="8206680" cy="3845024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cs-CZ" sz="3200" b="1" dirty="0"/>
              <a:t>Léčba: </a:t>
            </a:r>
            <a:endParaRPr lang="cs-CZ" sz="3200" b="1" dirty="0" smtClean="0"/>
          </a:p>
          <a:p>
            <a:pPr marL="68580" indent="0" algn="ctr">
              <a:buNone/>
            </a:pPr>
            <a:endParaRPr lang="cs-CZ" b="1" dirty="0"/>
          </a:p>
          <a:p>
            <a:r>
              <a:rPr lang="cs-CZ" sz="3200" dirty="0"/>
              <a:t>Antidepresiva (1.volba – SSRI)</a:t>
            </a:r>
          </a:p>
          <a:p>
            <a:r>
              <a:rPr lang="cs-CZ" sz="3200" dirty="0"/>
              <a:t>D</a:t>
            </a:r>
            <a:r>
              <a:rPr lang="cs-CZ" sz="3200" dirty="0" smtClean="0"/>
              <a:t>alší </a:t>
            </a:r>
            <a:r>
              <a:rPr lang="cs-CZ" sz="3200" dirty="0"/>
              <a:t>biologická léčba: ECT, </a:t>
            </a:r>
            <a:r>
              <a:rPr lang="cs-CZ" sz="3200" dirty="0" err="1"/>
              <a:t>rTMS</a:t>
            </a:r>
            <a:r>
              <a:rPr lang="cs-CZ" sz="3200" dirty="0"/>
              <a:t>, DBS, spánková deprivace, fototerapie</a:t>
            </a:r>
          </a:p>
          <a:p>
            <a:r>
              <a:rPr lang="cs-CZ" sz="3200" dirty="0"/>
              <a:t>Psychoterapie: může být dostačující jen u některých lehkých epizod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852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Manická fáze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600200"/>
            <a:ext cx="8350696" cy="4349079"/>
          </a:xfrm>
        </p:spPr>
        <p:txBody>
          <a:bodyPr>
            <a:normAutofit fontScale="92500" lnSpcReduction="20000"/>
          </a:bodyPr>
          <a:lstStyle/>
          <a:p>
            <a:pPr marL="68580" indent="0" algn="ctr">
              <a:buNone/>
            </a:pPr>
            <a:r>
              <a:rPr lang="cs-CZ" sz="3300" b="1" dirty="0"/>
              <a:t>Prožitek </a:t>
            </a:r>
            <a:r>
              <a:rPr lang="cs-CZ" sz="3300" b="1" dirty="0" smtClean="0"/>
              <a:t>mánie</a:t>
            </a:r>
            <a:endParaRPr lang="cs-CZ" sz="3300" b="1" dirty="0"/>
          </a:p>
          <a:p>
            <a:r>
              <a:rPr lang="cs-CZ" altLang="cs-CZ" sz="2800" dirty="0"/>
              <a:t>Mánie znamená zoufale usilovat o život prožívaný naplno, přidávat si podruhé a někdy i potřetí jídla, alkoholu, drog, sexu a peněz, snažit se prožít celý život během jednoho dne. Čistá mánie je tak blízko smrti, jak je to jen možné… Moje šílená mysl překypuje rychle se střídajícími myšlenkami a potřebami. Moje hlava je přecpaná pestrými barvami, divokými představami, bizarními myšlenkami, přesnými detaily, tajnými kódy, symboly a cizími jazyky.</a:t>
            </a:r>
          </a:p>
          <a:p>
            <a:pPr algn="r">
              <a:buFont typeface="Wingdings" pitchFamily="2" charset="2"/>
              <a:buNone/>
            </a:pPr>
            <a:r>
              <a:rPr lang="cs-CZ" altLang="cs-CZ" sz="1800" dirty="0"/>
              <a:t>              A. </a:t>
            </a:r>
            <a:r>
              <a:rPr lang="cs-CZ" altLang="cs-CZ" sz="1800" dirty="0" err="1"/>
              <a:t>Behrman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Elektroboy</a:t>
            </a:r>
            <a:r>
              <a:rPr lang="cs-CZ" altLang="cs-CZ" sz="1800" dirty="0"/>
              <a:t>: Vzpomínky na mánii. Praha, Portál 2003.</a:t>
            </a:r>
          </a:p>
          <a:p>
            <a:endParaRPr lang="cs-CZ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640"/>
            <a:ext cx="9937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06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Manická fáze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cs-CZ" sz="2800" dirty="0" err="1"/>
              <a:t>Dg.kritéria</a:t>
            </a:r>
            <a:r>
              <a:rPr lang="cs-CZ" sz="2800" dirty="0"/>
              <a:t> dle </a:t>
            </a:r>
            <a:r>
              <a:rPr lang="cs-CZ" sz="2800" dirty="0" smtClean="0"/>
              <a:t>MKN-10:</a:t>
            </a:r>
          </a:p>
          <a:p>
            <a:r>
              <a:rPr lang="cs-CZ" sz="3200" b="1" dirty="0" smtClean="0"/>
              <a:t>A) </a:t>
            </a:r>
            <a:r>
              <a:rPr lang="cs-CZ" sz="3200" dirty="0" smtClean="0"/>
              <a:t>euforická </a:t>
            </a:r>
            <a:r>
              <a:rPr lang="cs-CZ" sz="3200" dirty="0"/>
              <a:t>nebo </a:t>
            </a:r>
            <a:r>
              <a:rPr lang="cs-CZ" sz="3200" dirty="0" smtClean="0"/>
              <a:t>podrážděná nálada, 	pro </a:t>
            </a:r>
            <a:r>
              <a:rPr lang="cs-CZ" sz="3200" dirty="0"/>
              <a:t>dotyčného jedince zcela </a:t>
            </a:r>
            <a:r>
              <a:rPr lang="cs-CZ" sz="3200" dirty="0" smtClean="0"/>
              <a:t>	nenormální</a:t>
            </a:r>
            <a:r>
              <a:rPr lang="cs-CZ" sz="3200" dirty="0"/>
              <a:t>, </a:t>
            </a:r>
            <a:r>
              <a:rPr lang="cs-CZ" sz="3200" dirty="0" smtClean="0"/>
              <a:t>trvající min.4 dny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9086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Afektivní poruchy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205063"/>
          </a:xfrm>
        </p:spPr>
        <p:txBody>
          <a:bodyPr>
            <a:normAutofit/>
          </a:bodyPr>
          <a:lstStyle/>
          <a:p>
            <a:r>
              <a:rPr lang="cs-CZ" sz="3200" dirty="0" smtClean="0"/>
              <a:t>Hlavním projevem: </a:t>
            </a:r>
            <a:r>
              <a:rPr lang="cs-CZ" sz="3200" b="1" dirty="0" smtClean="0"/>
              <a:t>změna </a:t>
            </a:r>
            <a:r>
              <a:rPr lang="cs-CZ" sz="3200" b="1" dirty="0"/>
              <a:t>nálady </a:t>
            </a:r>
            <a:r>
              <a:rPr lang="cs-CZ" sz="3200" dirty="0"/>
              <a:t>ve smyslu snížení (deprese) nebo zvýšení </a:t>
            </a:r>
            <a:r>
              <a:rPr lang="cs-CZ" sz="3200" dirty="0" smtClean="0"/>
              <a:t>(</a:t>
            </a:r>
            <a:r>
              <a:rPr lang="cs-CZ" sz="3200" dirty="0" err="1" smtClean="0"/>
              <a:t>manie</a:t>
            </a:r>
            <a:r>
              <a:rPr lang="cs-CZ" sz="3200" dirty="0" smtClean="0"/>
              <a:t>)</a:t>
            </a:r>
            <a:endParaRPr lang="cs-CZ" sz="3200" dirty="0"/>
          </a:p>
          <a:p>
            <a:r>
              <a:rPr lang="cs-CZ" sz="3200" b="1" dirty="0" smtClean="0"/>
              <a:t>Definice</a:t>
            </a:r>
            <a:r>
              <a:rPr lang="cs-CZ" sz="3200" dirty="0" smtClean="0"/>
              <a:t> nálady: déletrvající pohotovost k emočním reakcím určitého směru, déletrvající emoční nastavení nervového systému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1135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-243408"/>
            <a:ext cx="7772400" cy="1080120"/>
          </a:xfrm>
        </p:spPr>
        <p:txBody>
          <a:bodyPr>
            <a:normAutofit/>
          </a:bodyPr>
          <a:lstStyle/>
          <a:p>
            <a:pPr algn="r"/>
            <a:r>
              <a:rPr lang="cs-CZ" sz="2800" b="1" dirty="0"/>
              <a:t>Manická fáze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832648"/>
          </a:xfrm>
        </p:spPr>
        <p:txBody>
          <a:bodyPr>
            <a:normAutofit/>
          </a:bodyPr>
          <a:lstStyle/>
          <a:p>
            <a:r>
              <a:rPr lang="cs-CZ" sz="2800" b="1" dirty="0"/>
              <a:t>B) </a:t>
            </a:r>
            <a:r>
              <a:rPr lang="cs-CZ" sz="2800" dirty="0"/>
              <a:t>přítomnost minimálně 3 z následujících příznaků:</a:t>
            </a:r>
          </a:p>
          <a:p>
            <a:pPr marL="68580" indent="0">
              <a:buNone/>
            </a:pPr>
            <a:r>
              <a:rPr lang="cs-CZ" dirty="0" smtClean="0"/>
              <a:t>	</a:t>
            </a:r>
            <a:r>
              <a:rPr lang="cs-CZ" sz="2400" dirty="0" smtClean="0"/>
              <a:t>1) zvýšená </a:t>
            </a:r>
            <a:r>
              <a:rPr lang="cs-CZ" sz="2400" dirty="0"/>
              <a:t>aktivita nebo tělesný </a:t>
            </a:r>
            <a:r>
              <a:rPr lang="cs-CZ" sz="2400" dirty="0" smtClean="0"/>
              <a:t>neklid </a:t>
            </a:r>
            <a:endParaRPr lang="cs-CZ" sz="2400" dirty="0"/>
          </a:p>
          <a:p>
            <a:pPr marL="68580" indent="0">
              <a:buNone/>
            </a:pPr>
            <a:r>
              <a:rPr lang="cs-CZ" sz="2400" dirty="0" smtClean="0"/>
              <a:t>	2</a:t>
            </a:r>
            <a:r>
              <a:rPr lang="cs-CZ" sz="2400" dirty="0"/>
              <a:t>) zvýšená hovornost ("tlak řeči</a:t>
            </a:r>
            <a:r>
              <a:rPr lang="cs-CZ" sz="2400" dirty="0" smtClean="0"/>
              <a:t>") </a:t>
            </a:r>
          </a:p>
          <a:p>
            <a:pPr marL="68580" indent="0">
              <a:buNone/>
            </a:pPr>
            <a:r>
              <a:rPr lang="cs-CZ" sz="2400" dirty="0" smtClean="0"/>
              <a:t>	3) </a:t>
            </a:r>
            <a:r>
              <a:rPr lang="cs-CZ" sz="2400" dirty="0"/>
              <a:t>roztržitost, narušená koncentrace (v těžších případech </a:t>
            </a:r>
            <a:r>
              <a:rPr lang="cs-CZ" sz="2400" dirty="0" smtClean="0"/>
              <a:t>	stálé </a:t>
            </a:r>
            <a:r>
              <a:rPr lang="cs-CZ" sz="2400" dirty="0"/>
              <a:t>změny </a:t>
            </a:r>
            <a:r>
              <a:rPr lang="cs-CZ" sz="2400" dirty="0" smtClean="0"/>
              <a:t>aktivit </a:t>
            </a:r>
            <a:r>
              <a:rPr lang="cs-CZ" sz="2400" dirty="0"/>
              <a:t>a plánů) </a:t>
            </a:r>
            <a:endParaRPr lang="cs-CZ" sz="2400" dirty="0" smtClean="0"/>
          </a:p>
          <a:p>
            <a:pPr marL="68580" indent="0">
              <a:buNone/>
            </a:pPr>
            <a:r>
              <a:rPr lang="cs-CZ" sz="2400" dirty="0" smtClean="0"/>
              <a:t>	4) </a:t>
            </a:r>
            <a:r>
              <a:rPr lang="cs-CZ" sz="2400" dirty="0"/>
              <a:t>snížená potřeba </a:t>
            </a:r>
            <a:r>
              <a:rPr lang="cs-CZ" sz="2400" dirty="0" smtClean="0"/>
              <a:t>spánku</a:t>
            </a:r>
          </a:p>
          <a:p>
            <a:pPr marL="68580" indent="0">
              <a:buNone/>
            </a:pPr>
            <a:r>
              <a:rPr lang="cs-CZ" sz="2400" dirty="0" smtClean="0"/>
              <a:t>	5) </a:t>
            </a:r>
            <a:r>
              <a:rPr lang="cs-CZ" sz="2400" dirty="0"/>
              <a:t>zvýšená sexuální </a:t>
            </a:r>
            <a:r>
              <a:rPr lang="cs-CZ" sz="2400" dirty="0" smtClean="0"/>
              <a:t>energie</a:t>
            </a:r>
          </a:p>
          <a:p>
            <a:pPr marL="68580" indent="0">
              <a:buNone/>
            </a:pPr>
            <a:r>
              <a:rPr lang="cs-CZ" sz="2400" dirty="0" smtClean="0"/>
              <a:t>	6) </a:t>
            </a:r>
            <a:r>
              <a:rPr lang="cs-CZ" sz="2400" dirty="0"/>
              <a:t>lehkomyslné chování až nezodpovědné hazardování </a:t>
            </a:r>
          </a:p>
          <a:p>
            <a:pPr marL="68580" indent="0">
              <a:buNone/>
            </a:pPr>
            <a:r>
              <a:rPr lang="cs-CZ" sz="2400" dirty="0" smtClean="0"/>
              <a:t>	7) </a:t>
            </a:r>
            <a:r>
              <a:rPr lang="cs-CZ" sz="2400" dirty="0"/>
              <a:t>ztráta normálních sociálních </a:t>
            </a:r>
            <a:r>
              <a:rPr lang="cs-CZ" sz="2400" dirty="0" smtClean="0"/>
              <a:t>zábran</a:t>
            </a:r>
          </a:p>
          <a:p>
            <a:pPr marL="68580" indent="0">
              <a:buNone/>
            </a:pPr>
            <a:r>
              <a:rPr lang="cs-CZ" sz="2400" dirty="0" smtClean="0"/>
              <a:t>	8) myšlenkový trysk </a:t>
            </a:r>
            <a:endParaRPr lang="cs-CZ" sz="2400" dirty="0"/>
          </a:p>
          <a:p>
            <a:pPr marL="68580" indent="0">
              <a:buNone/>
            </a:pPr>
            <a:r>
              <a:rPr lang="cs-CZ" sz="2400" dirty="0" smtClean="0"/>
              <a:t>	9) </a:t>
            </a:r>
            <a:r>
              <a:rPr lang="cs-CZ" sz="2400" dirty="0"/>
              <a:t>zvýšené sebehodnocení nebo </a:t>
            </a:r>
            <a:r>
              <a:rPr lang="cs-CZ" sz="2400" dirty="0" smtClean="0"/>
              <a:t>velikášství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23552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Manická fáze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3993233"/>
          </a:xfrm>
        </p:spPr>
        <p:txBody>
          <a:bodyPr/>
          <a:lstStyle/>
          <a:p>
            <a:r>
              <a:rPr lang="cs-CZ" sz="2400" dirty="0"/>
              <a:t>Klasifikace intenzity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313679"/>
              </p:ext>
            </p:extLst>
          </p:nvPr>
        </p:nvGraphicFramePr>
        <p:xfrm>
          <a:off x="2" y="1844825"/>
          <a:ext cx="9143999" cy="4536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6721"/>
                <a:gridCol w="2066721"/>
                <a:gridCol w="2066721"/>
                <a:gridCol w="2943836"/>
              </a:tblGrid>
              <a:tr h="73754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err="1" smtClean="0">
                          <a:solidFill>
                            <a:schemeClr val="bg1"/>
                          </a:solidFill>
                        </a:rPr>
                        <a:t>Hypománie</a:t>
                      </a:r>
                      <a:endParaRPr lang="cs-CZ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solidFill>
                            <a:schemeClr val="bg1"/>
                          </a:solidFill>
                        </a:rPr>
                        <a:t>Mánie</a:t>
                      </a:r>
                      <a:endParaRPr lang="cs-CZ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Mánie s psychotickými příznaky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1628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Znak</a:t>
                      </a:r>
                      <a:r>
                        <a:rPr lang="cs-CZ" sz="2000" baseline="0" dirty="0" smtClean="0"/>
                        <a:t> 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splněno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splněno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splněno</a:t>
                      </a:r>
                      <a:endParaRPr lang="cs-CZ" sz="2000" dirty="0"/>
                    </a:p>
                  </a:txBody>
                  <a:tcPr/>
                </a:tc>
              </a:tr>
              <a:tr h="121755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Počet znaků B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min.3 (bod 1-7)</a:t>
                      </a:r>
                    </a:p>
                    <a:p>
                      <a:r>
                        <a:rPr lang="cs-CZ" dirty="0" smtClean="0"/>
                        <a:t>-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smtClean="0"/>
                        <a:t>určité narušení každodenního života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min.3 (bod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smtClean="0"/>
                        <a:t>1-9)</a:t>
                      </a:r>
                    </a:p>
                    <a:p>
                      <a:r>
                        <a:rPr lang="cs-CZ" dirty="0" smtClean="0"/>
                        <a:t>- těžké narušení každodenního života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min.3 (bod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smtClean="0"/>
                        <a:t>1-9)</a:t>
                      </a:r>
                    </a:p>
                    <a:p>
                      <a:r>
                        <a:rPr lang="cs-CZ" dirty="0" smtClean="0"/>
                        <a:t>- těžké narušení každodenního života</a:t>
                      </a:r>
                    </a:p>
                    <a:p>
                      <a:endParaRPr lang="cs-CZ" dirty="0"/>
                    </a:p>
                  </a:txBody>
                  <a:tcPr/>
                </a:tc>
              </a:tr>
              <a:tr h="103256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Délka trvání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min.4 dny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err="1" smtClean="0"/>
                        <a:t>min.týden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err="1" smtClean="0"/>
                        <a:t>min.týden</a:t>
                      </a:r>
                      <a:endParaRPr lang="cs-CZ" sz="2000" dirty="0"/>
                    </a:p>
                  </a:txBody>
                  <a:tcPr/>
                </a:tc>
              </a:tr>
              <a:tr h="103256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Další charakteristiky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+ bludy nebo halucinace (většinou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smtClean="0"/>
                        <a:t>kongruentní s náladou)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311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994122"/>
          </a:xfrm>
        </p:spPr>
        <p:txBody>
          <a:bodyPr/>
          <a:lstStyle/>
          <a:p>
            <a:pPr algn="ctr"/>
            <a:r>
              <a:rPr lang="cs-CZ" b="1" dirty="0" smtClean="0"/>
              <a:t>Manická fáze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412776"/>
            <a:ext cx="8458200" cy="4248472"/>
          </a:xfrm>
        </p:spPr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cs-CZ" altLang="cs-CZ" sz="3200" b="1" dirty="0">
                <a:latin typeface="Tahoma" pitchFamily="34" charset="0"/>
              </a:rPr>
              <a:t>Léčba </a:t>
            </a:r>
            <a:endParaRPr lang="cs-CZ" altLang="cs-CZ" sz="3200" b="1" dirty="0" smtClean="0">
              <a:latin typeface="Tahoma" pitchFamily="34" charset="0"/>
            </a:endParaRPr>
          </a:p>
          <a:p>
            <a:r>
              <a:rPr lang="cs-CZ" altLang="cs-CZ" sz="3200" dirty="0" err="1" smtClean="0">
                <a:latin typeface="Tahoma" pitchFamily="34" charset="0"/>
              </a:rPr>
              <a:t>Tymoprofylaktika</a:t>
            </a:r>
            <a:r>
              <a:rPr lang="cs-CZ" altLang="cs-CZ" sz="3200" dirty="0" smtClean="0">
                <a:latin typeface="Tahoma" pitchFamily="34" charset="0"/>
              </a:rPr>
              <a:t> (mají </a:t>
            </a:r>
            <a:r>
              <a:rPr lang="cs-CZ" altLang="cs-CZ" sz="3200" dirty="0">
                <a:latin typeface="Tahoma" pitchFamily="34" charset="0"/>
              </a:rPr>
              <a:t>antimanické </a:t>
            </a:r>
            <a:r>
              <a:rPr lang="cs-CZ" altLang="cs-CZ" sz="3200" dirty="0" smtClean="0">
                <a:latin typeface="Tahoma" pitchFamily="34" charset="0"/>
              </a:rPr>
              <a:t>působení)</a:t>
            </a:r>
          </a:p>
          <a:p>
            <a:r>
              <a:rPr lang="cs-CZ" altLang="cs-CZ" sz="3200" dirty="0" smtClean="0">
                <a:latin typeface="Tahoma" pitchFamily="34" charset="0"/>
              </a:rPr>
              <a:t>Antipsychotika </a:t>
            </a:r>
            <a:r>
              <a:rPr lang="cs-CZ" altLang="cs-CZ" sz="3200" dirty="0">
                <a:latin typeface="Tahoma" pitchFamily="34" charset="0"/>
              </a:rPr>
              <a:t>(při jejich volbě dávána přednost atypickým</a:t>
            </a:r>
            <a:r>
              <a:rPr lang="cs-CZ" altLang="cs-CZ" sz="3200" dirty="0" smtClean="0">
                <a:latin typeface="Tahoma" pitchFamily="34" charset="0"/>
              </a:rPr>
              <a:t>)</a:t>
            </a:r>
            <a:endParaRPr lang="cs-CZ" altLang="cs-CZ" sz="3200" dirty="0" smtClean="0">
              <a:latin typeface="Tahoma" pitchFamily="34" charset="0"/>
            </a:endParaRPr>
          </a:p>
          <a:p>
            <a:r>
              <a:rPr lang="cs-CZ" altLang="cs-CZ" sz="3200" dirty="0" err="1" smtClean="0">
                <a:latin typeface="Tahoma" pitchFamily="34" charset="0"/>
              </a:rPr>
              <a:t>Hypomanie</a:t>
            </a:r>
            <a:r>
              <a:rPr lang="cs-CZ" altLang="cs-CZ" sz="3200" dirty="0" smtClean="0">
                <a:latin typeface="Tahoma" pitchFamily="34" charset="0"/>
              </a:rPr>
              <a:t> </a:t>
            </a:r>
            <a:r>
              <a:rPr lang="cs-CZ" altLang="cs-CZ" sz="3200" dirty="0">
                <a:latin typeface="Tahoma" pitchFamily="34" charset="0"/>
              </a:rPr>
              <a:t>lze léčit ambulantně, </a:t>
            </a:r>
            <a:r>
              <a:rPr lang="cs-CZ" altLang="cs-CZ" sz="3200" dirty="0" err="1">
                <a:latin typeface="Tahoma" pitchFamily="34" charset="0"/>
              </a:rPr>
              <a:t>manie</a:t>
            </a:r>
            <a:r>
              <a:rPr lang="cs-CZ" altLang="cs-CZ" sz="3200" dirty="0">
                <a:latin typeface="Tahoma" pitchFamily="34" charset="0"/>
              </a:rPr>
              <a:t> a psychotické </a:t>
            </a:r>
            <a:r>
              <a:rPr lang="cs-CZ" altLang="cs-CZ" sz="3200" dirty="0" err="1">
                <a:latin typeface="Tahoma" pitchFamily="34" charset="0"/>
              </a:rPr>
              <a:t>manie</a:t>
            </a:r>
            <a:r>
              <a:rPr lang="cs-CZ" altLang="cs-CZ" sz="3200" dirty="0">
                <a:latin typeface="Tahoma" pitchFamily="34" charset="0"/>
              </a:rPr>
              <a:t> zpravidla vyžadují hospitalizaci.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693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Bipolární afektivní porucha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3200" dirty="0">
                <a:latin typeface="+mj-lt"/>
              </a:rPr>
              <a:t>V průběhu poruchy došlo k výskytu minimálně 2 episod opačné polarity </a:t>
            </a:r>
            <a:r>
              <a:rPr lang="cs-CZ" altLang="cs-CZ" sz="3200" dirty="0" smtClean="0">
                <a:latin typeface="+mj-lt"/>
              </a:rPr>
              <a:t>(depresivní </a:t>
            </a:r>
            <a:r>
              <a:rPr lang="cs-CZ" altLang="cs-CZ" sz="3200" dirty="0">
                <a:latin typeface="+mj-lt"/>
              </a:rPr>
              <a:t>a manické), či 2 episod manických. </a:t>
            </a:r>
            <a:endParaRPr lang="cs-CZ" altLang="cs-CZ" sz="3200" dirty="0" smtClean="0">
              <a:latin typeface="+mj-lt"/>
            </a:endParaRPr>
          </a:p>
          <a:p>
            <a:r>
              <a:rPr lang="cs-CZ" altLang="cs-CZ" sz="3200" dirty="0" smtClean="0">
                <a:latin typeface="+mj-lt"/>
              </a:rPr>
              <a:t>Fáze </a:t>
            </a:r>
            <a:r>
              <a:rPr lang="cs-CZ" altLang="cs-CZ" sz="3200" dirty="0">
                <a:latin typeface="+mj-lt"/>
              </a:rPr>
              <a:t>jsou alternovány různě dlouhými remisemi.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922465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Bipolární afektivní porucha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928992" cy="551723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BAP, </a:t>
            </a:r>
            <a:r>
              <a:rPr lang="cs-CZ" sz="2400" dirty="0"/>
              <a:t>současná epizoda </a:t>
            </a:r>
            <a:r>
              <a:rPr lang="cs-CZ" sz="2400" dirty="0" err="1"/>
              <a:t>hypomanická</a:t>
            </a:r>
            <a:r>
              <a:rPr lang="cs-CZ" sz="2400" dirty="0"/>
              <a:t> </a:t>
            </a:r>
          </a:p>
          <a:p>
            <a:r>
              <a:rPr lang="cs-CZ" sz="2400" dirty="0" smtClean="0"/>
              <a:t>BAP, </a:t>
            </a:r>
            <a:r>
              <a:rPr lang="cs-CZ" sz="2400" dirty="0"/>
              <a:t>současná epizoda manická </a:t>
            </a:r>
            <a:r>
              <a:rPr lang="cs-CZ" sz="2400" dirty="0" smtClean="0"/>
              <a:t> </a:t>
            </a:r>
          </a:p>
          <a:p>
            <a:pPr marL="68580" indent="0">
              <a:buNone/>
            </a:pPr>
            <a:r>
              <a:rPr lang="cs-CZ" sz="2400" dirty="0" smtClean="0"/>
              <a:t>	- bez </a:t>
            </a:r>
            <a:r>
              <a:rPr lang="cs-CZ" sz="2400" dirty="0"/>
              <a:t>psychotických příznaků </a:t>
            </a:r>
          </a:p>
          <a:p>
            <a:pPr marL="68580" indent="0">
              <a:buNone/>
            </a:pPr>
            <a:r>
              <a:rPr lang="cs-CZ" sz="2400" dirty="0"/>
              <a:t>	</a:t>
            </a:r>
            <a:r>
              <a:rPr lang="cs-CZ" sz="2400" dirty="0" smtClean="0"/>
              <a:t>- s </a:t>
            </a:r>
            <a:r>
              <a:rPr lang="cs-CZ" sz="2400" dirty="0"/>
              <a:t>psychotickými příznaky </a:t>
            </a:r>
          </a:p>
          <a:p>
            <a:r>
              <a:rPr lang="cs-CZ" sz="2400" dirty="0" smtClean="0"/>
              <a:t>BAP, </a:t>
            </a:r>
            <a:r>
              <a:rPr lang="cs-CZ" sz="2400" dirty="0"/>
              <a:t>současná epizoda středně těžké nebo mírné deprese </a:t>
            </a:r>
          </a:p>
          <a:p>
            <a:r>
              <a:rPr lang="cs-CZ" sz="2400" dirty="0" smtClean="0"/>
              <a:t>BAP, </a:t>
            </a:r>
            <a:r>
              <a:rPr lang="cs-CZ" sz="2400" dirty="0"/>
              <a:t>současná epizoda těžké </a:t>
            </a:r>
            <a:r>
              <a:rPr lang="cs-CZ" sz="2400" dirty="0" smtClean="0"/>
              <a:t>deprese</a:t>
            </a:r>
          </a:p>
          <a:p>
            <a:pPr marL="68580" indent="0">
              <a:buNone/>
            </a:pPr>
            <a:r>
              <a:rPr lang="cs-CZ" sz="2400" dirty="0" smtClean="0"/>
              <a:t>	- bez </a:t>
            </a:r>
            <a:r>
              <a:rPr lang="cs-CZ" sz="2400" dirty="0"/>
              <a:t>psychotických příznaků </a:t>
            </a:r>
          </a:p>
          <a:p>
            <a:pPr marL="68580" indent="0">
              <a:buNone/>
            </a:pPr>
            <a:r>
              <a:rPr lang="cs-CZ" sz="2400" dirty="0" smtClean="0"/>
              <a:t>	- s </a:t>
            </a:r>
            <a:r>
              <a:rPr lang="cs-CZ" sz="2400" dirty="0"/>
              <a:t>psychotickými příznaky </a:t>
            </a:r>
          </a:p>
          <a:p>
            <a:r>
              <a:rPr lang="cs-CZ" sz="2400" dirty="0" smtClean="0"/>
              <a:t>BAP, </a:t>
            </a:r>
            <a:r>
              <a:rPr lang="cs-CZ" sz="2400" dirty="0"/>
              <a:t>současná epizoda smíšená 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888746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Bipolární afektivní </a:t>
            </a:r>
            <a:r>
              <a:rPr lang="cs-CZ" b="1" dirty="0" smtClean="0"/>
              <a:t>porucha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cs-CZ" sz="3200" dirty="0" smtClean="0"/>
              <a:t>Smíšená epizoda: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smíšené </a:t>
            </a:r>
            <a:r>
              <a:rPr lang="cs-CZ" sz="3200" dirty="0" err="1" smtClean="0"/>
              <a:t>hypomanické</a:t>
            </a:r>
            <a:r>
              <a:rPr lang="cs-CZ" sz="3200" dirty="0" smtClean="0"/>
              <a:t>, manické a depresivní příznaky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nebo jejich rychlé střídání (</a:t>
            </a:r>
            <a:r>
              <a:rPr lang="cs-CZ" sz="3200" dirty="0" err="1" smtClean="0"/>
              <a:t>tj.během</a:t>
            </a:r>
            <a:r>
              <a:rPr lang="cs-CZ" sz="3200" dirty="0" smtClean="0"/>
              <a:t> několika hodin)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90525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Bipolární afektivní porucha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3921225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cs-CZ" sz="3200" b="1" dirty="0" smtClean="0"/>
              <a:t>Epidemiologie:</a:t>
            </a:r>
          </a:p>
          <a:p>
            <a:pPr marL="68580" indent="0" algn="ctr">
              <a:buNone/>
            </a:pPr>
            <a:endParaRPr lang="cs-CZ" sz="1200" b="1" dirty="0" smtClean="0"/>
          </a:p>
          <a:p>
            <a:r>
              <a:rPr lang="cs-CZ" sz="3200" dirty="0" smtClean="0"/>
              <a:t>Celoživotní prevalence: 3.9%</a:t>
            </a:r>
          </a:p>
          <a:p>
            <a:r>
              <a:rPr lang="cs-CZ" sz="3200" dirty="0" smtClean="0"/>
              <a:t>Počátek </a:t>
            </a:r>
            <a:r>
              <a:rPr lang="cs-CZ" sz="3200" dirty="0"/>
              <a:t>onemocnění: většinou 15-30 </a:t>
            </a:r>
            <a:r>
              <a:rPr lang="cs-CZ" sz="3200" dirty="0" smtClean="0"/>
              <a:t>let</a:t>
            </a:r>
          </a:p>
          <a:p>
            <a:r>
              <a:rPr lang="cs-CZ" sz="3200" dirty="0"/>
              <a:t>P</a:t>
            </a:r>
            <a:r>
              <a:rPr lang="cs-CZ" sz="3200" dirty="0" smtClean="0"/>
              <a:t>růměrný </a:t>
            </a:r>
            <a:r>
              <a:rPr lang="cs-CZ" sz="3200" dirty="0"/>
              <a:t>věk pro </a:t>
            </a:r>
            <a:r>
              <a:rPr lang="cs-CZ" sz="3200" dirty="0" smtClean="0"/>
              <a:t>1.epizodu: </a:t>
            </a:r>
            <a:r>
              <a:rPr lang="cs-CZ" sz="3200" dirty="0"/>
              <a:t>21 let </a:t>
            </a:r>
            <a:endParaRPr lang="cs-CZ" sz="3200" dirty="0" smtClean="0"/>
          </a:p>
          <a:p>
            <a:r>
              <a:rPr lang="cs-CZ" sz="3200" dirty="0" smtClean="0"/>
              <a:t>U </a:t>
            </a:r>
            <a:r>
              <a:rPr lang="cs-CZ" sz="3200" dirty="0"/>
              <a:t>žen častěji depresivní epizody, u mužů bývá poměr vyrovnanější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949396" y="5517232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Klinická psychiatrie, </a:t>
            </a:r>
            <a:r>
              <a:rPr lang="cs-CZ" dirty="0" err="1"/>
              <a:t>Praško</a:t>
            </a:r>
            <a:r>
              <a:rPr lang="cs-CZ" dirty="0"/>
              <a:t>, 2011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4579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Bipolární afektivní porucha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845023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cs-CZ" sz="3200" b="1" dirty="0"/>
              <a:t>Průběh</a:t>
            </a:r>
            <a:r>
              <a:rPr lang="cs-CZ" sz="3200" b="1" dirty="0" smtClean="0"/>
              <a:t>:</a:t>
            </a:r>
          </a:p>
          <a:p>
            <a:pPr marL="68580" indent="0" algn="ctr">
              <a:buNone/>
            </a:pPr>
            <a:endParaRPr lang="cs-CZ" sz="1200" b="1" dirty="0"/>
          </a:p>
          <a:p>
            <a:r>
              <a:rPr lang="cs-CZ" sz="3200" dirty="0"/>
              <a:t>Celoživotní onemocnění s opakujícími se epizodami</a:t>
            </a:r>
          </a:p>
          <a:p>
            <a:r>
              <a:rPr lang="cs-CZ" sz="3200" dirty="0"/>
              <a:t>Průměrně 11-15 epizod za </a:t>
            </a:r>
            <a:r>
              <a:rPr lang="cs-CZ" sz="3200" dirty="0" smtClean="0"/>
              <a:t>život</a:t>
            </a:r>
            <a:endParaRPr lang="cs-CZ" sz="3200" dirty="0"/>
          </a:p>
          <a:p>
            <a:r>
              <a:rPr lang="cs-CZ" sz="3200" dirty="0"/>
              <a:t>Většinou 1-2 depresivní epizody, než vznikne první manická fáze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948264" y="5506500"/>
            <a:ext cx="2339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Klinická psychiatrie, </a:t>
            </a:r>
            <a:r>
              <a:rPr lang="cs-CZ" dirty="0" err="1"/>
              <a:t>Praško</a:t>
            </a:r>
            <a:r>
              <a:rPr lang="cs-CZ" dirty="0"/>
              <a:t>, 2011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0878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Bipolární afektivní porucha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3849217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cs-CZ" sz="3200" b="1" dirty="0" smtClean="0"/>
              <a:t>Léčba:</a:t>
            </a:r>
          </a:p>
          <a:p>
            <a:r>
              <a:rPr lang="cs-CZ" sz="2800" u="sng" dirty="0" smtClean="0"/>
              <a:t>Akutní fáze léčby:</a:t>
            </a:r>
          </a:p>
          <a:p>
            <a:pPr marL="68580" indent="0">
              <a:buNone/>
            </a:pPr>
            <a:r>
              <a:rPr lang="cs-CZ" sz="2800" dirty="0" smtClean="0"/>
              <a:t>	- léčba příznaků akutní epizody + co 	nejrychlejší nasazení stabilizátorů nálady</a:t>
            </a:r>
          </a:p>
          <a:p>
            <a:r>
              <a:rPr lang="cs-CZ" sz="2800" u="sng" dirty="0" smtClean="0"/>
              <a:t>Udržovací </a:t>
            </a:r>
            <a:r>
              <a:rPr lang="cs-CZ" sz="2800" u="sng" dirty="0"/>
              <a:t>(</a:t>
            </a:r>
            <a:r>
              <a:rPr lang="cs-CZ" sz="2800" u="sng" dirty="0" smtClean="0"/>
              <a:t>profylaktická) fáze léčby:</a:t>
            </a:r>
          </a:p>
          <a:p>
            <a:pPr marL="68580" indent="0">
              <a:buNone/>
            </a:pPr>
            <a:r>
              <a:rPr lang="cs-CZ" sz="2800" dirty="0" smtClean="0"/>
              <a:t>	- prevence relapsů; </a:t>
            </a:r>
            <a:r>
              <a:rPr lang="cs-CZ" sz="2800" dirty="0" err="1" smtClean="0"/>
              <a:t>thymostabilizátory</a:t>
            </a:r>
            <a:endParaRPr lang="cs-CZ" sz="2800" dirty="0" smtClean="0"/>
          </a:p>
          <a:p>
            <a:r>
              <a:rPr lang="cs-CZ" sz="2800" u="sng" dirty="0" smtClean="0"/>
              <a:t>Další možnosti léčby:</a:t>
            </a:r>
          </a:p>
          <a:p>
            <a:pPr marL="68580" indent="0">
              <a:buNone/>
            </a:pPr>
            <a:r>
              <a:rPr lang="cs-CZ" sz="2800" dirty="0" smtClean="0"/>
              <a:t>	- ECT, psychoterapie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22592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…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1160" y="-575144"/>
            <a:ext cx="3039278" cy="418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28" y="3062054"/>
            <a:ext cx="278332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345" y="-541064"/>
            <a:ext cx="3029773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16022"/>
            <a:ext cx="2771801" cy="386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71393" y="3573016"/>
            <a:ext cx="2004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Tvorba pacientů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045791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b="1" dirty="0" smtClean="0"/>
              <a:t>Charakteristické rysy </a:t>
            </a:r>
            <a:r>
              <a:rPr lang="cs-CZ" b="1" dirty="0" err="1" smtClean="0"/>
              <a:t>patických</a:t>
            </a:r>
            <a:r>
              <a:rPr lang="cs-CZ" b="1" dirty="0" smtClean="0"/>
              <a:t> nálad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916832"/>
            <a:ext cx="7772400" cy="3960440"/>
          </a:xfrm>
        </p:spPr>
        <p:txBody>
          <a:bodyPr>
            <a:normAutofit/>
          </a:bodyPr>
          <a:lstStyle/>
          <a:p>
            <a:pPr lvl="0"/>
            <a:r>
              <a:rPr lang="cs-CZ" sz="2800" b="1" dirty="0" smtClean="0">
                <a:latin typeface="+mj-lt"/>
              </a:rPr>
              <a:t>Intenzita</a:t>
            </a:r>
            <a:r>
              <a:rPr lang="cs-CZ" sz="2800" dirty="0" smtClean="0">
                <a:latin typeface="+mj-lt"/>
              </a:rPr>
              <a:t> </a:t>
            </a:r>
            <a:r>
              <a:rPr lang="cs-CZ" sz="2800" dirty="0">
                <a:latin typeface="+mj-lt"/>
              </a:rPr>
              <a:t>– výrazně vyšší intenzita než odchylka normální </a:t>
            </a:r>
            <a:r>
              <a:rPr lang="cs-CZ" sz="2800" dirty="0" smtClean="0">
                <a:latin typeface="+mj-lt"/>
              </a:rPr>
              <a:t>nálady</a:t>
            </a:r>
          </a:p>
          <a:p>
            <a:pPr lvl="0"/>
            <a:r>
              <a:rPr lang="cs-CZ" sz="2800" b="1" dirty="0" smtClean="0">
                <a:latin typeface="+mj-lt"/>
              </a:rPr>
              <a:t>Trvání</a:t>
            </a:r>
            <a:r>
              <a:rPr lang="cs-CZ" sz="2800" dirty="0" smtClean="0">
                <a:latin typeface="+mj-lt"/>
              </a:rPr>
              <a:t> </a:t>
            </a:r>
            <a:r>
              <a:rPr lang="cs-CZ" sz="2800" dirty="0">
                <a:latin typeface="+mj-lt"/>
              </a:rPr>
              <a:t>– trvá většinou týdny, měsíce, i roky</a:t>
            </a:r>
          </a:p>
          <a:p>
            <a:pPr lvl="0"/>
            <a:r>
              <a:rPr lang="cs-CZ" sz="28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Nezávislost</a:t>
            </a:r>
            <a:r>
              <a:rPr lang="cs-CZ" sz="28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na </a:t>
            </a:r>
            <a:r>
              <a:rPr lang="cs-CZ" sz="2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psychogenních</a:t>
            </a:r>
            <a:r>
              <a:rPr lang="cs-CZ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podnětech</a:t>
            </a:r>
            <a:r>
              <a:rPr lang="cs-CZ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cs-CZ" sz="2800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patická</a:t>
            </a:r>
            <a:r>
              <a:rPr lang="cs-CZ" sz="2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nálada je na delší dobu </a:t>
            </a:r>
            <a:r>
              <a:rPr lang="cs-CZ" sz="2800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neodklonitelná</a:t>
            </a:r>
            <a:endParaRPr lang="cs-CZ" sz="28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cs-CZ" sz="2800" dirty="0">
                <a:latin typeface="+mj-lt"/>
              </a:rPr>
              <a:t>Vliv na </a:t>
            </a:r>
            <a:r>
              <a:rPr lang="cs-CZ" sz="2800" b="1" dirty="0">
                <a:latin typeface="+mj-lt"/>
              </a:rPr>
              <a:t>ostatní psychické funkce </a:t>
            </a:r>
            <a:r>
              <a:rPr lang="cs-CZ" sz="2800" dirty="0">
                <a:latin typeface="+mj-lt"/>
              </a:rPr>
              <a:t>– př. na myšlení, jednání, </a:t>
            </a:r>
            <a:r>
              <a:rPr lang="cs-CZ" sz="2800" dirty="0" smtClean="0">
                <a:latin typeface="+mj-lt"/>
              </a:rPr>
              <a:t>vzhled</a:t>
            </a:r>
            <a:endParaRPr lang="cs-CZ" sz="2800" dirty="0">
              <a:latin typeface="+mj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802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45719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88640"/>
            <a:ext cx="7772400" cy="514536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cs-CZ" sz="2800" dirty="0" smtClean="0"/>
              <a:t>Tvorba 1 pacientky v různých fázích nemoci</a:t>
            </a:r>
            <a:endParaRPr lang="cs-CZ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1418" y="193535"/>
            <a:ext cx="3424661" cy="471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1609" y="180451"/>
            <a:ext cx="3424662" cy="474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66" y="3529040"/>
            <a:ext cx="2450162" cy="337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1622" y="3604944"/>
            <a:ext cx="2784764" cy="381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153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Trvalé poruchy nálady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3921225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cs-CZ" sz="3200" b="1" dirty="0" smtClean="0"/>
              <a:t>Definice:</a:t>
            </a:r>
          </a:p>
          <a:p>
            <a:pPr marL="68580" indent="0" algn="ctr">
              <a:buNone/>
            </a:pPr>
            <a:endParaRPr lang="cs-CZ" sz="1200" b="1" dirty="0" smtClean="0"/>
          </a:p>
          <a:p>
            <a:r>
              <a:rPr lang="cs-CZ" sz="2800" dirty="0"/>
              <a:t>Stavy minimálně 2 roky </a:t>
            </a:r>
            <a:r>
              <a:rPr lang="cs-CZ" sz="2800" dirty="0" smtClean="0"/>
              <a:t>trvající změny nálady </a:t>
            </a:r>
            <a:r>
              <a:rPr lang="cs-CZ" sz="2800" dirty="0"/>
              <a:t>bez naplnění </a:t>
            </a:r>
            <a:r>
              <a:rPr lang="cs-CZ" sz="2800" dirty="0" err="1"/>
              <a:t>kriterií</a:t>
            </a:r>
            <a:r>
              <a:rPr lang="cs-CZ" sz="2800" dirty="0"/>
              <a:t> depresivní, či manické </a:t>
            </a:r>
            <a:r>
              <a:rPr lang="cs-CZ" sz="2800" dirty="0" smtClean="0"/>
              <a:t>episody.</a:t>
            </a:r>
            <a:endParaRPr lang="cs-CZ" sz="2800" dirty="0"/>
          </a:p>
          <a:p>
            <a:pPr marL="0" indent="0">
              <a:buNone/>
            </a:pPr>
            <a:endParaRPr lang="cs-CZ" sz="2800" dirty="0"/>
          </a:p>
          <a:p>
            <a:r>
              <a:rPr lang="cs-CZ" sz="2800" dirty="0" err="1" smtClean="0"/>
              <a:t>Dystymie</a:t>
            </a:r>
            <a:endParaRPr lang="cs-CZ" sz="2800" dirty="0" smtClean="0"/>
          </a:p>
          <a:p>
            <a:r>
              <a:rPr lang="cs-CZ" sz="2800" dirty="0" smtClean="0"/>
              <a:t>Cyklotymie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0047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96752"/>
          </a:xfrm>
        </p:spPr>
        <p:txBody>
          <a:bodyPr/>
          <a:lstStyle/>
          <a:p>
            <a:pPr algn="ctr"/>
            <a:r>
              <a:rPr lang="cs-CZ" b="1" dirty="0" err="1" smtClean="0"/>
              <a:t>Dysthymie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4536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sz="3300" dirty="0" smtClean="0"/>
              <a:t>Trvalá nebo stále se vracející </a:t>
            </a:r>
            <a:r>
              <a:rPr lang="cs-CZ" sz="3300" dirty="0" err="1" smtClean="0"/>
              <a:t>subdepresivní</a:t>
            </a:r>
            <a:r>
              <a:rPr lang="cs-CZ" sz="3300" dirty="0" smtClean="0"/>
              <a:t> symptomatologie</a:t>
            </a:r>
          </a:p>
          <a:p>
            <a:r>
              <a:rPr lang="cs-CZ" sz="3300" dirty="0" smtClean="0"/>
              <a:t>Dlouhodobá „podprahová“ deprese fluktuující nebo perzistentní povahy</a:t>
            </a:r>
          </a:p>
          <a:p>
            <a:r>
              <a:rPr lang="cs-CZ" sz="3300" dirty="0" smtClean="0"/>
              <a:t>Dispozice k „</a:t>
            </a:r>
            <a:r>
              <a:rPr lang="cs-CZ" sz="3300" dirty="0" err="1" smtClean="0"/>
              <a:t>nenáladě</a:t>
            </a:r>
            <a:r>
              <a:rPr lang="cs-CZ" sz="3300" dirty="0" smtClean="0"/>
              <a:t>“, </a:t>
            </a:r>
            <a:r>
              <a:rPr lang="cs-CZ" sz="3300" dirty="0" err="1" smtClean="0"/>
              <a:t>zachmuřelosti</a:t>
            </a:r>
            <a:r>
              <a:rPr lang="cs-CZ" sz="3300" dirty="0" smtClean="0"/>
              <a:t>, skepsi</a:t>
            </a:r>
          </a:p>
          <a:p>
            <a:r>
              <a:rPr lang="cs-CZ" sz="3300" dirty="0" smtClean="0"/>
              <a:t>Zabývání se výčitkami, příkořími z minulosti</a:t>
            </a:r>
          </a:p>
          <a:p>
            <a:r>
              <a:rPr lang="cs-CZ" sz="3300" dirty="0" smtClean="0"/>
              <a:t>Nedostatek energie a letargie</a:t>
            </a:r>
          </a:p>
          <a:p>
            <a:r>
              <a:rPr lang="cs-CZ" sz="3300" dirty="0" smtClean="0"/>
              <a:t>Nízké sebevědomí a zaobírání se selháními</a:t>
            </a:r>
          </a:p>
          <a:p>
            <a:r>
              <a:rPr lang="cs-CZ" sz="3300" dirty="0" smtClean="0"/>
              <a:t>Trápení pokládá za součást svého já</a:t>
            </a:r>
          </a:p>
          <a:p>
            <a:r>
              <a:rPr lang="cs-CZ" sz="3300" dirty="0" smtClean="0"/>
              <a:t>Horší kvalita života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0075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Dysthymie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12776"/>
            <a:ext cx="7918648" cy="3921225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cs-CZ" sz="3200" b="1" dirty="0" smtClean="0"/>
              <a:t>Epidemiologie</a:t>
            </a:r>
          </a:p>
          <a:p>
            <a:pPr marL="68580" indent="0" algn="ctr">
              <a:buNone/>
            </a:pPr>
            <a:endParaRPr lang="cs-CZ" sz="1200" b="1" dirty="0" smtClean="0"/>
          </a:p>
          <a:p>
            <a:r>
              <a:rPr lang="cs-CZ" sz="3200" dirty="0" smtClean="0"/>
              <a:t>Celoživotní prevalence: 3-5%</a:t>
            </a:r>
          </a:p>
          <a:p>
            <a:r>
              <a:rPr lang="cs-CZ" sz="3200" dirty="0" smtClean="0"/>
              <a:t>U žen: 2-3x vyšší riziko rozvoje </a:t>
            </a:r>
            <a:r>
              <a:rPr lang="cs-CZ" sz="3200" dirty="0" err="1" smtClean="0"/>
              <a:t>dysthymie</a:t>
            </a:r>
            <a:endParaRPr lang="cs-CZ" sz="3200" dirty="0" smtClean="0"/>
          </a:p>
          <a:p>
            <a:r>
              <a:rPr lang="cs-CZ" sz="3200" dirty="0" smtClean="0"/>
              <a:t>Začátek: většinou v rané dospělosti mezi 20-30 lety</a:t>
            </a:r>
          </a:p>
          <a:p>
            <a:r>
              <a:rPr lang="cs-CZ" sz="3200" dirty="0"/>
              <a:t>Možná komorbidita s depresivními epizodami („zdvojená deprese“)</a:t>
            </a:r>
          </a:p>
          <a:p>
            <a:endParaRPr lang="cs-CZ" sz="32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000973" y="558124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Klinická psychiatrie, </a:t>
            </a:r>
            <a:r>
              <a:rPr lang="cs-CZ" dirty="0" err="1"/>
              <a:t>Praško</a:t>
            </a:r>
            <a:r>
              <a:rPr lang="cs-CZ" dirty="0"/>
              <a:t>, 2011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598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Dysthymie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cs-CZ" sz="3200" b="1" dirty="0"/>
              <a:t>Léčba</a:t>
            </a:r>
            <a:r>
              <a:rPr lang="cs-CZ" sz="3200" b="1" dirty="0" smtClean="0"/>
              <a:t>:</a:t>
            </a:r>
          </a:p>
          <a:p>
            <a:pPr marL="68580" indent="0" algn="ctr">
              <a:buNone/>
            </a:pPr>
            <a:endParaRPr lang="cs-CZ" sz="3200" b="1" dirty="0"/>
          </a:p>
          <a:p>
            <a:r>
              <a:rPr lang="cs-CZ" sz="3200" dirty="0"/>
              <a:t>Antidepresiva ideálně + psychoterapie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765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Cyklothymie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Střídání pokleslé nálady s nadnesenou (nesplňuje </a:t>
            </a:r>
            <a:r>
              <a:rPr lang="cs-CZ" sz="3200" dirty="0" err="1" smtClean="0"/>
              <a:t>dg.kritéria</a:t>
            </a:r>
            <a:r>
              <a:rPr lang="cs-CZ" sz="3200" dirty="0" smtClean="0"/>
              <a:t> pro manickou, depresivní epizodu)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8398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Cyklothymie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600200"/>
            <a:ext cx="7918648" cy="4061048"/>
          </a:xfrm>
        </p:spPr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cs-CZ" sz="3500" b="1" dirty="0" smtClean="0"/>
              <a:t>Epidemiologie</a:t>
            </a:r>
          </a:p>
          <a:p>
            <a:pPr marL="68580" indent="0" algn="ctr">
              <a:buNone/>
            </a:pPr>
            <a:endParaRPr lang="cs-CZ" sz="1300" b="1" dirty="0" smtClean="0"/>
          </a:p>
          <a:p>
            <a:r>
              <a:rPr lang="cs-CZ" sz="3200" dirty="0" smtClean="0"/>
              <a:t>Prevalence</a:t>
            </a:r>
            <a:r>
              <a:rPr lang="cs-CZ" sz="3200" dirty="0"/>
              <a:t>: okolo 1</a:t>
            </a:r>
            <a:r>
              <a:rPr lang="cs-CZ" sz="3200" dirty="0" smtClean="0"/>
              <a:t>%</a:t>
            </a:r>
          </a:p>
          <a:p>
            <a:endParaRPr lang="cs-CZ" sz="1700" dirty="0"/>
          </a:p>
          <a:p>
            <a:pPr marL="68580" indent="0" algn="ctr">
              <a:buNone/>
            </a:pPr>
            <a:r>
              <a:rPr lang="cs-CZ" sz="3500" b="1" dirty="0" smtClean="0"/>
              <a:t>Průběh</a:t>
            </a:r>
          </a:p>
          <a:p>
            <a:pPr marL="68580" indent="0" algn="ctr">
              <a:buNone/>
            </a:pPr>
            <a:endParaRPr lang="cs-CZ" sz="1300" dirty="0" smtClean="0"/>
          </a:p>
          <a:p>
            <a:r>
              <a:rPr lang="cs-CZ" sz="3200" dirty="0"/>
              <a:t>P</a:t>
            </a:r>
            <a:r>
              <a:rPr lang="cs-CZ" sz="3200" dirty="0" smtClean="0"/>
              <a:t>očátky </a:t>
            </a:r>
            <a:r>
              <a:rPr lang="cs-CZ" sz="3200" dirty="0"/>
              <a:t>často v adolescenci. </a:t>
            </a:r>
            <a:endParaRPr lang="cs-CZ" sz="3200" dirty="0" smtClean="0"/>
          </a:p>
          <a:p>
            <a:r>
              <a:rPr lang="cs-CZ" sz="3200" dirty="0" smtClean="0"/>
              <a:t>U </a:t>
            </a:r>
            <a:r>
              <a:rPr lang="cs-CZ" sz="3200" dirty="0"/>
              <a:t>postižených zvýšené riziko rozvoje BAP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20576" y="558924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Klinická psychiatrie, </a:t>
            </a:r>
            <a:r>
              <a:rPr lang="cs-CZ" dirty="0" err="1"/>
              <a:t>Praško</a:t>
            </a:r>
            <a:r>
              <a:rPr lang="cs-CZ" dirty="0"/>
              <a:t>, 2011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061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Cyklothymie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cs-CZ" sz="3200" b="1" dirty="0"/>
              <a:t>Terapie: </a:t>
            </a:r>
            <a:endParaRPr lang="cs-CZ" sz="3200" b="1" dirty="0" smtClean="0"/>
          </a:p>
          <a:p>
            <a:pPr marL="68580" indent="0" algn="ctr">
              <a:buNone/>
            </a:pPr>
            <a:endParaRPr lang="cs-CZ" sz="1200" b="1" dirty="0" smtClean="0"/>
          </a:p>
          <a:p>
            <a:r>
              <a:rPr lang="cs-CZ" sz="3200" dirty="0" err="1" smtClean="0"/>
              <a:t>Thymoprofylaktika</a:t>
            </a:r>
            <a:r>
              <a:rPr lang="cs-CZ" sz="3200" dirty="0" smtClean="0"/>
              <a:t> + psychoterapie</a:t>
            </a:r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200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Literatura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268760"/>
            <a:ext cx="8458200" cy="4320479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cs-CZ" sz="3200" dirty="0" smtClean="0">
                <a:latin typeface="Tahoma" pitchFamily="34" charset="0"/>
              </a:rPr>
              <a:t>Mezinárodní </a:t>
            </a:r>
            <a:r>
              <a:rPr lang="cs-CZ" altLang="cs-CZ" sz="3200" dirty="0">
                <a:latin typeface="Tahoma" pitchFamily="34" charset="0"/>
              </a:rPr>
              <a:t>klasifikace nemocí, 10.revize: Duševní poruchy a poruchy chování. Popisy klinických příznaků a diagnostická </a:t>
            </a:r>
            <a:r>
              <a:rPr lang="cs-CZ" altLang="cs-CZ" sz="3200" dirty="0" smtClean="0">
                <a:latin typeface="Tahoma" pitchFamily="34" charset="0"/>
              </a:rPr>
              <a:t>vodítka, 1992</a:t>
            </a:r>
          </a:p>
          <a:p>
            <a:pPr>
              <a:lnSpc>
                <a:spcPct val="90000"/>
              </a:lnSpc>
            </a:pPr>
            <a:r>
              <a:rPr lang="cs-CZ" sz="3200" dirty="0"/>
              <a:t>Diagnostika a terapie duševních </a:t>
            </a:r>
            <a:r>
              <a:rPr lang="cs-CZ" sz="3200" dirty="0" smtClean="0"/>
              <a:t>poruch, Dušek et al., 2010</a:t>
            </a:r>
          </a:p>
          <a:p>
            <a:pPr>
              <a:lnSpc>
                <a:spcPct val="90000"/>
              </a:lnSpc>
            </a:pPr>
            <a:r>
              <a:rPr lang="cs-CZ" sz="3200" dirty="0" smtClean="0"/>
              <a:t>Psychiatrie, </a:t>
            </a:r>
            <a:r>
              <a:rPr lang="cs-CZ" sz="3200" dirty="0" err="1" smtClean="0"/>
              <a:t>Höschl</a:t>
            </a:r>
            <a:r>
              <a:rPr lang="cs-CZ" sz="3200" dirty="0" smtClean="0"/>
              <a:t> et al., 2004 </a:t>
            </a:r>
          </a:p>
          <a:p>
            <a:pPr>
              <a:lnSpc>
                <a:spcPct val="90000"/>
              </a:lnSpc>
            </a:pPr>
            <a:r>
              <a:rPr lang="cs-CZ" sz="3200" dirty="0"/>
              <a:t>Klinická psychiatrie, </a:t>
            </a:r>
            <a:r>
              <a:rPr lang="cs-CZ" sz="3200" dirty="0" err="1" smtClean="0"/>
              <a:t>Praško</a:t>
            </a:r>
            <a:r>
              <a:rPr lang="cs-CZ" sz="3200" dirty="0" smtClean="0"/>
              <a:t> et al.., </a:t>
            </a:r>
            <a:r>
              <a:rPr lang="cs-CZ" sz="3200" dirty="0" smtClean="0"/>
              <a:t>2011</a:t>
            </a:r>
          </a:p>
          <a:p>
            <a:pPr>
              <a:lnSpc>
                <a:spcPct val="90000"/>
              </a:lnSpc>
            </a:pPr>
            <a:r>
              <a:rPr lang="cs-CZ" sz="3200" dirty="0"/>
              <a:t>Vybrané kapitoly z biologické psychiatrie, Fišar </a:t>
            </a:r>
            <a:r>
              <a:rPr lang="cs-CZ" sz="3200" dirty="0" smtClean="0"/>
              <a:t>et al</a:t>
            </a:r>
            <a:r>
              <a:rPr lang="cs-CZ" sz="3200" dirty="0"/>
              <a:t>., 2009</a:t>
            </a:r>
          </a:p>
          <a:p>
            <a:pPr>
              <a:lnSpc>
                <a:spcPct val="90000"/>
              </a:lnSpc>
            </a:pPr>
            <a:endParaRPr lang="cs-CZ" sz="3200" dirty="0" smtClean="0"/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endParaRPr lang="cs-CZ" altLang="cs-CZ" dirty="0">
              <a:latin typeface="Tahoma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9619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Etiopatogeneze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772815"/>
            <a:ext cx="7772400" cy="3561185"/>
          </a:xfrm>
        </p:spPr>
        <p:txBody>
          <a:bodyPr/>
          <a:lstStyle/>
          <a:p>
            <a:r>
              <a:rPr lang="cs-CZ" sz="3200" dirty="0" smtClean="0"/>
              <a:t>Narušený </a:t>
            </a:r>
            <a:r>
              <a:rPr lang="cs-CZ" sz="3200" dirty="0"/>
              <a:t>přenos signálu v CNS, především na úrovni chemických synapsí – změny </a:t>
            </a:r>
            <a:r>
              <a:rPr lang="cs-CZ" sz="3200" dirty="0" err="1"/>
              <a:t>serotonergních</a:t>
            </a:r>
            <a:r>
              <a:rPr lang="cs-CZ" sz="3200" dirty="0"/>
              <a:t> a </a:t>
            </a:r>
            <a:r>
              <a:rPr lang="cs-CZ" sz="3200" dirty="0" err="1"/>
              <a:t>noradrenergních</a:t>
            </a:r>
            <a:r>
              <a:rPr lang="cs-CZ" sz="3200" dirty="0"/>
              <a:t> systémů (zvažovány i další </a:t>
            </a:r>
            <a:r>
              <a:rPr lang="cs-CZ" sz="3200" dirty="0" err="1"/>
              <a:t>neurotransmiterové</a:t>
            </a:r>
            <a:r>
              <a:rPr lang="cs-CZ" sz="3200" dirty="0"/>
              <a:t> systémy, př. </a:t>
            </a:r>
            <a:r>
              <a:rPr lang="cs-CZ" sz="3200" dirty="0" err="1"/>
              <a:t>cholinergní</a:t>
            </a:r>
            <a:r>
              <a:rPr lang="cs-CZ" sz="3200" dirty="0"/>
              <a:t>, GABA-</a:t>
            </a:r>
            <a:r>
              <a:rPr lang="cs-CZ" sz="3200" dirty="0" err="1"/>
              <a:t>ergní</a:t>
            </a:r>
            <a:r>
              <a:rPr lang="cs-CZ" sz="3200" dirty="0"/>
              <a:t>, </a:t>
            </a:r>
            <a:r>
              <a:rPr lang="cs-CZ" sz="3200" dirty="0" err="1" smtClean="0"/>
              <a:t>dopaminergní</a:t>
            </a:r>
            <a:r>
              <a:rPr lang="cs-CZ" sz="3200" dirty="0" smtClean="0"/>
              <a:t>)</a:t>
            </a:r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092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52736"/>
          </a:xfrm>
        </p:spPr>
        <p:txBody>
          <a:bodyPr/>
          <a:lstStyle/>
          <a:p>
            <a:pPr algn="ctr"/>
            <a:r>
              <a:rPr lang="cs-CZ" b="1" dirty="0"/>
              <a:t>Etiopatogeneze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705500"/>
              </p:ext>
            </p:extLst>
          </p:nvPr>
        </p:nvGraphicFramePr>
        <p:xfrm>
          <a:off x="0" y="980728"/>
          <a:ext cx="9144000" cy="5482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2424810"/>
                <a:gridCol w="4091406"/>
              </a:tblGrid>
              <a:tr h="820891">
                <a:tc>
                  <a:txBody>
                    <a:bodyPr/>
                    <a:lstStyle/>
                    <a:p>
                      <a:r>
                        <a:rPr lang="cs-CZ" sz="18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Hypotézy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Přístupy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Nálezy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Hereditární teorie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Genetika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Dědičnost a vulnerabilita</a:t>
                      </a: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 depresivní poruše.</a:t>
                      </a:r>
                      <a:endParaRPr lang="cs-CZ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Dysregulační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teorie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Stres</a:t>
                      </a:r>
                    </a:p>
                    <a:p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Chronobiologie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Zvýšená biologická citlivost po</a:t>
                      </a: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opakování určitých událostí.</a:t>
                      </a: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Desynchronizace biologických</a:t>
                      </a: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rytmů.</a:t>
                      </a:r>
                      <a:endParaRPr lang="cs-CZ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Neurochemická teorie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Neuromediátory</a:t>
                      </a:r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Receptory</a:t>
                      </a:r>
                    </a:p>
                    <a:p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Postreceptorové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procesy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Dostupnost, metabolismus.</a:t>
                      </a: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Počet, afinita, senzitivita.</a:t>
                      </a: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G-proteiny, systémy druhých</a:t>
                      </a: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poslů, fosforylace a</a:t>
                      </a: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defosforylace, transkripce.</a:t>
                      </a:r>
                      <a:endParaRPr lang="cs-CZ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Imunoneuroendokrinní</a:t>
                      </a:r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teorie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Osa 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hypothalamus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-hypofýza-kůra nadledvin</a:t>
                      </a: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Imunitní funkce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Zvýšená aktivita při depresi</a:t>
                      </a:r>
                    </a:p>
                    <a:p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Různé změny při depresi.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6228184" y="645333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Vybrané kapitoly z biologické psychiatrie, </a:t>
            </a:r>
            <a:r>
              <a:rPr lang="cs-CZ" sz="1200" smtClean="0">
                <a:solidFill>
                  <a:schemeClr val="bg1"/>
                </a:solidFill>
              </a:rPr>
              <a:t>Fišar </a:t>
            </a:r>
            <a:r>
              <a:rPr lang="cs-CZ" sz="1200" smtClean="0">
                <a:solidFill>
                  <a:schemeClr val="bg1"/>
                </a:solidFill>
              </a:rPr>
              <a:t>et al</a:t>
            </a:r>
            <a:r>
              <a:rPr lang="cs-CZ" sz="1200" dirty="0" smtClean="0">
                <a:solidFill>
                  <a:schemeClr val="bg1"/>
                </a:solidFill>
              </a:rPr>
              <a:t>., 2009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0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24744"/>
          </a:xfrm>
        </p:spPr>
        <p:txBody>
          <a:bodyPr/>
          <a:lstStyle/>
          <a:p>
            <a:pPr algn="ctr"/>
            <a:r>
              <a:rPr lang="cs-CZ" altLang="cs-CZ" b="1" dirty="0"/>
              <a:t>Nejdůležitější jednotky 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1919109"/>
              </p:ext>
            </p:extLst>
          </p:nvPr>
        </p:nvGraphicFramePr>
        <p:xfrm>
          <a:off x="24974" y="1332825"/>
          <a:ext cx="9144000" cy="5525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75962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Základní jednotky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bg1"/>
                          </a:solidFill>
                        </a:rPr>
                        <a:t>Podtypy</a:t>
                      </a:r>
                      <a:endParaRPr lang="cs-CZ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08214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Depresivní</a:t>
                      </a:r>
                      <a:r>
                        <a:rPr lang="cs-CZ" sz="2400" b="1" baseline="0" dirty="0" smtClean="0"/>
                        <a:t> epizoda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Mírná</a:t>
                      </a:r>
                      <a:endParaRPr lang="cs-CZ" sz="1800" dirty="0" smtClean="0"/>
                    </a:p>
                    <a:p>
                      <a:r>
                        <a:rPr lang="cs-CZ" sz="1800" dirty="0" smtClean="0"/>
                        <a:t>Středně</a:t>
                      </a:r>
                      <a:r>
                        <a:rPr lang="cs-CZ" sz="1800" baseline="0" dirty="0" smtClean="0"/>
                        <a:t> těžká</a:t>
                      </a:r>
                    </a:p>
                    <a:p>
                      <a:r>
                        <a:rPr lang="cs-CZ" sz="1800" baseline="0" dirty="0" smtClean="0"/>
                        <a:t>Těžká</a:t>
                      </a:r>
                    </a:p>
                    <a:p>
                      <a:r>
                        <a:rPr lang="cs-CZ" sz="1800" baseline="0" dirty="0" smtClean="0"/>
                        <a:t>Těžká s psychotickými příznaky</a:t>
                      </a:r>
                      <a:endParaRPr lang="cs-CZ" sz="1800" dirty="0"/>
                    </a:p>
                  </a:txBody>
                  <a:tcPr/>
                </a:tc>
              </a:tr>
              <a:tr h="1296144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Periodická</a:t>
                      </a:r>
                      <a:r>
                        <a:rPr lang="cs-CZ" sz="2400" b="1" baseline="0" dirty="0" smtClean="0"/>
                        <a:t> depresivní porucha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Fáze mírná</a:t>
                      </a:r>
                    </a:p>
                    <a:p>
                      <a:r>
                        <a:rPr lang="cs-CZ" sz="1800" dirty="0" smtClean="0"/>
                        <a:t>Fáze středně</a:t>
                      </a:r>
                      <a:r>
                        <a:rPr lang="cs-CZ" sz="1800" baseline="0" dirty="0" smtClean="0"/>
                        <a:t> těžká</a:t>
                      </a:r>
                    </a:p>
                    <a:p>
                      <a:r>
                        <a:rPr lang="cs-CZ" sz="1800" baseline="0" dirty="0" smtClean="0"/>
                        <a:t>Fáze těžká</a:t>
                      </a:r>
                    </a:p>
                    <a:p>
                      <a:r>
                        <a:rPr lang="cs-CZ" sz="1800" baseline="0" dirty="0" smtClean="0"/>
                        <a:t>Fáze těžká s psychotickými příznaky</a:t>
                      </a:r>
                      <a:endParaRPr lang="cs-CZ" sz="1800" dirty="0" smtClean="0"/>
                    </a:p>
                  </a:txBody>
                  <a:tcPr/>
                </a:tc>
              </a:tr>
              <a:tr h="8647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Manická epizoda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Hypománie</a:t>
                      </a:r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Mánie</a:t>
                      </a:r>
                    </a:p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Mánie s psychotickými příznaky</a:t>
                      </a:r>
                      <a:endParaRPr lang="cs-CZ" sz="1800" dirty="0"/>
                    </a:p>
                  </a:txBody>
                  <a:tcPr/>
                </a:tc>
              </a:tr>
              <a:tr h="1019732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Bipolární afektivní porucha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aseline="0" dirty="0" smtClean="0"/>
                        <a:t>Fáze manická</a:t>
                      </a:r>
                    </a:p>
                    <a:p>
                      <a:r>
                        <a:rPr lang="cs-CZ" sz="1800" baseline="0" dirty="0" smtClean="0"/>
                        <a:t>Fáze depresivní</a:t>
                      </a:r>
                    </a:p>
                    <a:p>
                      <a:r>
                        <a:rPr lang="cs-CZ" sz="1800" baseline="0" dirty="0" smtClean="0"/>
                        <a:t>Fáze smíšená</a:t>
                      </a:r>
                      <a:endParaRPr lang="cs-CZ" sz="1800" dirty="0"/>
                    </a:p>
                  </a:txBody>
                  <a:tcPr/>
                </a:tc>
              </a:tr>
              <a:tr h="710723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Trvalé poruchy nálady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Cyklothymie</a:t>
                      </a:r>
                    </a:p>
                    <a:p>
                      <a:r>
                        <a:rPr lang="cs-CZ" sz="1800" dirty="0" err="1" smtClean="0"/>
                        <a:t>Dysthymie</a:t>
                      </a:r>
                      <a:endParaRPr lang="cs-CZ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01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/>
              <a:t>Nejdůležitější jednotky 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15023"/>
            <a:ext cx="7056784" cy="526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372200" y="595397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Herman, 2003</a:t>
            </a:r>
          </a:p>
        </p:txBody>
      </p:sp>
    </p:spTree>
    <p:extLst>
      <p:ext uri="{BB962C8B-B14F-4D97-AF65-F5344CB8AC3E}">
        <p14:creationId xmlns:p14="http://schemas.microsoft.com/office/powerpoint/2010/main" val="1533982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Depresivní epizoda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268760"/>
            <a:ext cx="7772400" cy="4608512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cs-CZ" sz="2800" dirty="0" err="1" smtClean="0"/>
              <a:t>Dg.kritéria</a:t>
            </a:r>
            <a:r>
              <a:rPr lang="cs-CZ" sz="2800" dirty="0" smtClean="0"/>
              <a:t> dle MKN-10</a:t>
            </a:r>
          </a:p>
          <a:p>
            <a:r>
              <a:rPr lang="cs-CZ" altLang="cs-CZ" sz="2800" b="1" dirty="0" smtClean="0"/>
              <a:t>A) </a:t>
            </a:r>
            <a:r>
              <a:rPr lang="cs-CZ" altLang="cs-CZ" sz="2800" dirty="0" smtClean="0"/>
              <a:t>Přítomnost min. 2 z následujících příznaků:</a:t>
            </a:r>
          </a:p>
          <a:p>
            <a:pPr marL="0" indent="0">
              <a:buNone/>
            </a:pPr>
            <a:r>
              <a:rPr lang="cs-CZ" altLang="cs-CZ" sz="2800" dirty="0" smtClean="0"/>
              <a:t>        (min.2 týdny)</a:t>
            </a:r>
          </a:p>
          <a:p>
            <a:pPr marL="68580" indent="0">
              <a:buNone/>
            </a:pPr>
            <a:r>
              <a:rPr lang="cs-CZ" altLang="cs-CZ" sz="2800" dirty="0" smtClean="0"/>
              <a:t>           1) depresivní </a:t>
            </a:r>
            <a:r>
              <a:rPr lang="cs-CZ" altLang="cs-CZ" sz="2800" dirty="0"/>
              <a:t>(</a:t>
            </a:r>
            <a:r>
              <a:rPr lang="cs-CZ" altLang="cs-CZ" sz="2800" dirty="0" err="1"/>
              <a:t>paticky</a:t>
            </a:r>
            <a:r>
              <a:rPr lang="cs-CZ" altLang="cs-CZ" sz="2800" dirty="0"/>
              <a:t> pokleslá) nálada, </a:t>
            </a:r>
            <a:r>
              <a:rPr lang="cs-CZ" altLang="cs-CZ" sz="2800" dirty="0" smtClean="0"/>
              <a:t>  	       událostmi </a:t>
            </a:r>
            <a:r>
              <a:rPr lang="cs-CZ" altLang="cs-CZ" sz="2800" dirty="0" err="1" smtClean="0"/>
              <a:t>neodklonitelná</a:t>
            </a:r>
            <a:endParaRPr lang="cs-CZ" altLang="cs-CZ" sz="2800" dirty="0"/>
          </a:p>
          <a:p>
            <a:pPr marL="68580" indent="0">
              <a:buNone/>
            </a:pPr>
            <a:r>
              <a:rPr lang="cs-CZ" altLang="cs-CZ" sz="2800" dirty="0"/>
              <a:t>	 </a:t>
            </a:r>
            <a:r>
              <a:rPr lang="cs-CZ" altLang="cs-CZ" sz="2800" dirty="0" smtClean="0"/>
              <a:t> 2) </a:t>
            </a:r>
            <a:r>
              <a:rPr lang="cs-CZ" altLang="cs-CZ" sz="2800" dirty="0"/>
              <a:t>ztráta zájmu o aktivity, které obvykle </a:t>
            </a:r>
            <a:r>
              <a:rPr lang="cs-CZ" altLang="cs-CZ" sz="2800" dirty="0" smtClean="0"/>
              <a:t>  	      jedince těší</a:t>
            </a:r>
          </a:p>
          <a:p>
            <a:pPr marL="68580" indent="0">
              <a:buNone/>
            </a:pPr>
            <a:r>
              <a:rPr lang="cs-CZ" altLang="cs-CZ" sz="2800" dirty="0" smtClean="0"/>
              <a:t>	  3) </a:t>
            </a:r>
            <a:r>
              <a:rPr lang="cs-CZ" sz="2800" dirty="0"/>
              <a:t>snížená energie nebo zvýšená </a:t>
            </a:r>
            <a:r>
              <a:rPr lang="cs-CZ" sz="2800" dirty="0" smtClean="0"/>
              <a:t>	  	      únavnost </a:t>
            </a:r>
            <a:endParaRPr lang="cs-CZ" altLang="cs-CZ" sz="2800" dirty="0"/>
          </a:p>
          <a:p>
            <a:endParaRPr lang="cs-CZ" altLang="cs-CZ" dirty="0" smtClean="0"/>
          </a:p>
          <a:p>
            <a:pPr marL="0" indent="0">
              <a:buNone/>
            </a:pPr>
            <a:endParaRPr lang="cs-CZ" alt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835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80728"/>
          </a:xfrm>
        </p:spPr>
        <p:txBody>
          <a:bodyPr/>
          <a:lstStyle/>
          <a:p>
            <a:pPr algn="ctr"/>
            <a:r>
              <a:rPr lang="cs-CZ" b="1" dirty="0" smtClean="0"/>
              <a:t>Depresivní epizoda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184576"/>
          </a:xfrm>
        </p:spPr>
        <p:txBody>
          <a:bodyPr>
            <a:noAutofit/>
          </a:bodyPr>
          <a:lstStyle/>
          <a:p>
            <a:r>
              <a:rPr lang="cs-CZ" sz="2500" b="1" dirty="0" smtClean="0"/>
              <a:t>B) </a:t>
            </a:r>
            <a:r>
              <a:rPr lang="cs-CZ" sz="2500" dirty="0" smtClean="0"/>
              <a:t>Přítomnost dalšího/ch z následujících příznaků (celkem minimálně 4 příznaky):</a:t>
            </a:r>
          </a:p>
          <a:p>
            <a:pPr marL="68580" indent="0">
              <a:buNone/>
            </a:pPr>
            <a:r>
              <a:rPr lang="cs-CZ" sz="2500" dirty="0" smtClean="0"/>
              <a:t>	1) </a:t>
            </a:r>
            <a:r>
              <a:rPr lang="cs-CZ" sz="2500" dirty="0"/>
              <a:t>ztráta sebedůvěry a sebeúcty </a:t>
            </a:r>
            <a:endParaRPr lang="cs-CZ" sz="2500" dirty="0" smtClean="0"/>
          </a:p>
          <a:p>
            <a:pPr marL="68580" indent="0">
              <a:buNone/>
            </a:pPr>
            <a:r>
              <a:rPr lang="cs-CZ" sz="2500" dirty="0" smtClean="0"/>
              <a:t>	2) sebevýčitky, pocity viny</a:t>
            </a:r>
          </a:p>
          <a:p>
            <a:pPr marL="68580" indent="0">
              <a:buNone/>
            </a:pPr>
            <a:r>
              <a:rPr lang="cs-CZ" sz="2500" dirty="0" smtClean="0"/>
              <a:t>	3) </a:t>
            </a:r>
            <a:r>
              <a:rPr lang="cs-CZ" sz="2500" dirty="0"/>
              <a:t>myšlenky na smrt </a:t>
            </a:r>
            <a:r>
              <a:rPr lang="cs-CZ" sz="2500" dirty="0" smtClean="0"/>
              <a:t>či</a:t>
            </a:r>
            <a:r>
              <a:rPr lang="cs-CZ" sz="2500" dirty="0" smtClean="0"/>
              <a:t> sebevraždu, </a:t>
            </a:r>
            <a:r>
              <a:rPr lang="cs-CZ" sz="2500" dirty="0" err="1" smtClean="0"/>
              <a:t>sebevraž.jednání</a:t>
            </a:r>
            <a:endParaRPr lang="cs-CZ" sz="2500" dirty="0" smtClean="0"/>
          </a:p>
          <a:p>
            <a:pPr marL="68580" indent="0">
              <a:buNone/>
            </a:pPr>
            <a:r>
              <a:rPr lang="cs-CZ" sz="2500" dirty="0" smtClean="0"/>
              <a:t>	4) </a:t>
            </a:r>
            <a:r>
              <a:rPr lang="cs-CZ" sz="2500" dirty="0"/>
              <a:t>snížená schopnost </a:t>
            </a:r>
            <a:r>
              <a:rPr lang="cs-CZ" sz="2500" dirty="0" smtClean="0"/>
              <a:t>myslet, soustředit </a:t>
            </a:r>
            <a:r>
              <a:rPr lang="cs-CZ" sz="2500" dirty="0" smtClean="0"/>
              <a:t>se, 		  	    nerozhodnost</a:t>
            </a:r>
            <a:r>
              <a:rPr lang="cs-CZ" sz="2500" dirty="0" smtClean="0"/>
              <a:t>, </a:t>
            </a:r>
            <a:r>
              <a:rPr lang="cs-CZ" sz="2500" dirty="0" smtClean="0"/>
              <a:t>váhavost </a:t>
            </a:r>
            <a:endParaRPr lang="cs-CZ" sz="2500" dirty="0" smtClean="0"/>
          </a:p>
          <a:p>
            <a:pPr marL="68580" indent="0">
              <a:buNone/>
            </a:pPr>
            <a:r>
              <a:rPr lang="cs-CZ" sz="2500" dirty="0" smtClean="0"/>
              <a:t>	5) psychomotorický útlum nebo neklid</a:t>
            </a:r>
            <a:endParaRPr lang="cs-CZ" sz="2500" dirty="0"/>
          </a:p>
          <a:p>
            <a:pPr marL="68580" indent="0">
              <a:buNone/>
            </a:pPr>
            <a:r>
              <a:rPr lang="cs-CZ" sz="2500" dirty="0" smtClean="0"/>
              <a:t>	6) </a:t>
            </a:r>
            <a:r>
              <a:rPr lang="cs-CZ" sz="2500" dirty="0"/>
              <a:t>poruchy spánku </a:t>
            </a:r>
            <a:endParaRPr lang="cs-CZ" sz="2500" dirty="0" smtClean="0"/>
          </a:p>
          <a:p>
            <a:pPr marL="68580" indent="0">
              <a:buNone/>
            </a:pPr>
            <a:r>
              <a:rPr lang="cs-CZ" sz="2500" dirty="0" smtClean="0"/>
              <a:t>	7) </a:t>
            </a:r>
            <a:r>
              <a:rPr lang="cs-CZ" sz="2500" dirty="0"/>
              <a:t>změna chuti k jídlu </a:t>
            </a:r>
            <a:endParaRPr lang="cs-CZ" sz="2500" dirty="0" smtClean="0"/>
          </a:p>
        </p:txBody>
      </p:sp>
    </p:spTree>
    <p:extLst>
      <p:ext uri="{BB962C8B-B14F-4D97-AF65-F5344CB8AC3E}">
        <p14:creationId xmlns:p14="http://schemas.microsoft.com/office/powerpoint/2010/main" val="42478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TC101859862[[fn=Městská zábava]]</Template>
  <TotalTime>708</TotalTime>
  <Words>1132</Words>
  <Application>Microsoft Office PowerPoint</Application>
  <PresentationFormat>Předvádění na obrazovce (4:3)</PresentationFormat>
  <Paragraphs>316</Paragraphs>
  <Slides>38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Urban Pop</vt:lpstr>
      <vt:lpstr>Afektivní poruchy</vt:lpstr>
      <vt:lpstr>Afektivní poruchy</vt:lpstr>
      <vt:lpstr>Charakteristické rysy patických nálad</vt:lpstr>
      <vt:lpstr>Etiopatogeneze</vt:lpstr>
      <vt:lpstr>Etiopatogeneze</vt:lpstr>
      <vt:lpstr>Nejdůležitější jednotky </vt:lpstr>
      <vt:lpstr>Nejdůležitější jednotky </vt:lpstr>
      <vt:lpstr>Depresivní epizoda</vt:lpstr>
      <vt:lpstr>Depresivní epizoda</vt:lpstr>
      <vt:lpstr>Depresivní epizoda</vt:lpstr>
      <vt:lpstr>Somatický syndrom</vt:lpstr>
      <vt:lpstr>Periodická depresivní porucha</vt:lpstr>
      <vt:lpstr>Periodická depresivní porucha</vt:lpstr>
      <vt:lpstr>Periodická depresivní porucha</vt:lpstr>
      <vt:lpstr>Periodická depresivní porucha</vt:lpstr>
      <vt:lpstr>Periodická depresivní porucha</vt:lpstr>
      <vt:lpstr>Periodická depresivní porucha</vt:lpstr>
      <vt:lpstr>Manická fáze</vt:lpstr>
      <vt:lpstr>Manická fáze</vt:lpstr>
      <vt:lpstr>Manická fáze</vt:lpstr>
      <vt:lpstr>Manická fáze</vt:lpstr>
      <vt:lpstr>Manická fáze</vt:lpstr>
      <vt:lpstr>Bipolární afektivní porucha</vt:lpstr>
      <vt:lpstr>Bipolární afektivní porucha</vt:lpstr>
      <vt:lpstr>Bipolární afektivní porucha</vt:lpstr>
      <vt:lpstr>Bipolární afektivní porucha</vt:lpstr>
      <vt:lpstr>Bipolární afektivní porucha</vt:lpstr>
      <vt:lpstr>Bipolární afektivní porucha</vt:lpstr>
      <vt:lpstr>…</vt:lpstr>
      <vt:lpstr> </vt:lpstr>
      <vt:lpstr>Trvalé poruchy nálady</vt:lpstr>
      <vt:lpstr>Dysthymie</vt:lpstr>
      <vt:lpstr>Dysthymie</vt:lpstr>
      <vt:lpstr>Dysthymie</vt:lpstr>
      <vt:lpstr>Cyklothymie</vt:lpstr>
      <vt:lpstr>Cyklothymie</vt:lpstr>
      <vt:lpstr>Cyklothymie</vt:lpstr>
      <vt:lpstr>Literatura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 h</dc:creator>
  <cp:lastModifiedBy>j h</cp:lastModifiedBy>
  <cp:revision>119</cp:revision>
  <dcterms:created xsi:type="dcterms:W3CDTF">2014-07-16T15:06:41Z</dcterms:created>
  <dcterms:modified xsi:type="dcterms:W3CDTF">2014-09-10T18:14:29Z</dcterms:modified>
</cp:coreProperties>
</file>