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Override2.xml" ContentType="application/vnd.openxmlformats-officedocument.themeOverrid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697" r:id="rId2"/>
    <p:sldMasterId id="2147483699" r:id="rId3"/>
    <p:sldMasterId id="2147483864" r:id="rId4"/>
    <p:sldMasterId id="2147484191" r:id="rId5"/>
    <p:sldMasterId id="2147484241" r:id="rId6"/>
    <p:sldMasterId id="2147484330" r:id="rId7"/>
    <p:sldMasterId id="2147484549" r:id="rId8"/>
    <p:sldMasterId id="2147484561" r:id="rId9"/>
    <p:sldMasterId id="2147484635" r:id="rId10"/>
    <p:sldMasterId id="2147484699" r:id="rId11"/>
    <p:sldMasterId id="2147484711" r:id="rId12"/>
    <p:sldMasterId id="2147484740" r:id="rId13"/>
    <p:sldMasterId id="2147484752" r:id="rId14"/>
  </p:sldMasterIdLst>
  <p:notesMasterIdLst>
    <p:notesMasterId r:id="rId96"/>
  </p:notesMasterIdLst>
  <p:sldIdLst>
    <p:sldId id="381" r:id="rId15"/>
    <p:sldId id="555" r:id="rId16"/>
    <p:sldId id="558" r:id="rId17"/>
    <p:sldId id="565" r:id="rId18"/>
    <p:sldId id="570" r:id="rId19"/>
    <p:sldId id="571" r:id="rId20"/>
    <p:sldId id="572" r:id="rId21"/>
    <p:sldId id="566" r:id="rId22"/>
    <p:sldId id="602" r:id="rId23"/>
    <p:sldId id="560" r:id="rId24"/>
    <p:sldId id="614" r:id="rId25"/>
    <p:sldId id="563" r:id="rId26"/>
    <p:sldId id="564" r:id="rId27"/>
    <p:sldId id="615" r:id="rId28"/>
    <p:sldId id="573" r:id="rId29"/>
    <p:sldId id="556" r:id="rId30"/>
    <p:sldId id="529" r:id="rId31"/>
    <p:sldId id="530" r:id="rId32"/>
    <p:sldId id="575" r:id="rId33"/>
    <p:sldId id="576" r:id="rId34"/>
    <p:sldId id="537" r:id="rId35"/>
    <p:sldId id="540" r:id="rId36"/>
    <p:sldId id="413" r:id="rId37"/>
    <p:sldId id="559" r:id="rId38"/>
    <p:sldId id="465" r:id="rId39"/>
    <p:sldId id="543" r:id="rId40"/>
    <p:sldId id="497" r:id="rId41"/>
    <p:sldId id="498" r:id="rId42"/>
    <p:sldId id="499" r:id="rId43"/>
    <p:sldId id="272" r:id="rId44"/>
    <p:sldId id="273" r:id="rId45"/>
    <p:sldId id="274" r:id="rId46"/>
    <p:sldId id="275" r:id="rId47"/>
    <p:sldId id="276" r:id="rId48"/>
    <p:sldId id="616" r:id="rId49"/>
    <p:sldId id="578" r:id="rId50"/>
    <p:sldId id="581" r:id="rId51"/>
    <p:sldId id="586" r:id="rId52"/>
    <p:sldId id="587" r:id="rId53"/>
    <p:sldId id="591" r:id="rId54"/>
    <p:sldId id="592" r:id="rId55"/>
    <p:sldId id="593" r:id="rId56"/>
    <p:sldId id="594" r:id="rId57"/>
    <p:sldId id="588" r:id="rId58"/>
    <p:sldId id="589" r:id="rId59"/>
    <p:sldId id="595" r:id="rId60"/>
    <p:sldId id="257" r:id="rId61"/>
    <p:sldId id="259" r:id="rId62"/>
    <p:sldId id="261" r:id="rId63"/>
    <p:sldId id="262" r:id="rId64"/>
    <p:sldId id="596" r:id="rId65"/>
    <p:sldId id="263" r:id="rId66"/>
    <p:sldId id="264" r:id="rId67"/>
    <p:sldId id="265" r:id="rId68"/>
    <p:sldId id="266" r:id="rId69"/>
    <p:sldId id="617" r:id="rId70"/>
    <p:sldId id="647" r:id="rId71"/>
    <p:sldId id="650" r:id="rId72"/>
    <p:sldId id="651" r:id="rId73"/>
    <p:sldId id="599" r:id="rId74"/>
    <p:sldId id="600" r:id="rId75"/>
    <p:sldId id="267" r:id="rId76"/>
    <p:sldId id="268" r:id="rId77"/>
    <p:sldId id="269" r:id="rId78"/>
    <p:sldId id="270" r:id="rId79"/>
    <p:sldId id="271" r:id="rId80"/>
    <p:sldId id="618" r:id="rId81"/>
    <p:sldId id="619" r:id="rId82"/>
    <p:sldId id="613" r:id="rId83"/>
    <p:sldId id="603" r:id="rId84"/>
    <p:sldId id="605" r:id="rId85"/>
    <p:sldId id="606" r:id="rId86"/>
    <p:sldId id="608" r:id="rId87"/>
    <p:sldId id="611" r:id="rId88"/>
    <p:sldId id="620" r:id="rId89"/>
    <p:sldId id="277" r:id="rId90"/>
    <p:sldId id="278" r:id="rId91"/>
    <p:sldId id="279" r:id="rId92"/>
    <p:sldId id="280" r:id="rId93"/>
    <p:sldId id="598" r:id="rId94"/>
    <p:sldId id="648" r:id="rId9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57576E"/>
    <a:srgbClr val="333333"/>
    <a:srgbClr val="663300"/>
    <a:srgbClr val="FFFFFF"/>
    <a:srgbClr val="800000"/>
    <a:srgbClr val="000066"/>
    <a:srgbClr val="002AB0"/>
    <a:srgbClr val="6600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00" autoAdjust="0"/>
    <p:restoredTop sz="94660"/>
  </p:normalViewPr>
  <p:slideViewPr>
    <p:cSldViewPr>
      <p:cViewPr>
        <p:scale>
          <a:sx n="100" d="100"/>
          <a:sy n="100" d="100"/>
        </p:scale>
        <p:origin x="816" y="8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636363636363634E-2"/>
          <c:y val="4.0506329113924051E-2"/>
          <c:w val="0.69381818181818178"/>
          <c:h val="0.867088607594936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subj!$D$5</c:f>
              <c:strCache>
                <c:ptCount val="1"/>
                <c:pt idx="0">
                  <c:v>FATIGUE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invertIfNegative val="0"/>
          <c:cat>
            <c:strRef>
              <c:f>subj!$B$6:$B$11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subj!$D$6:$D$11</c:f>
              <c:numCache>
                <c:formatCode>0%</c:formatCode>
                <c:ptCount val="6"/>
                <c:pt idx="0">
                  <c:v>0.7</c:v>
                </c:pt>
                <c:pt idx="1">
                  <c:v>0.62</c:v>
                </c:pt>
                <c:pt idx="2">
                  <c:v>0.68</c:v>
                </c:pt>
                <c:pt idx="3">
                  <c:v>0.2</c:v>
                </c:pt>
                <c:pt idx="4">
                  <c:v>0.35</c:v>
                </c:pt>
                <c:pt idx="5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AF-48D5-B315-1F6FB9BF8647}"/>
            </c:ext>
          </c:extLst>
        </c:ser>
        <c:ser>
          <c:idx val="1"/>
          <c:order val="1"/>
          <c:tx>
            <c:strRef>
              <c:f>subj!$E$5</c:f>
              <c:strCache>
                <c:ptCount val="1"/>
                <c:pt idx="0">
                  <c:v>PAIN</c:v>
                </c:pt>
              </c:strCache>
            </c:strRef>
          </c:tx>
          <c:spPr>
            <a:solidFill>
              <a:srgbClr val="800000"/>
            </a:solidFill>
            <a:ln w="25400">
              <a:noFill/>
            </a:ln>
          </c:spPr>
          <c:invertIfNegative val="0"/>
          <c:cat>
            <c:strRef>
              <c:f>subj!$B$6:$B$11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subj!$E$6:$E$11</c:f>
              <c:numCache>
                <c:formatCode>0%</c:formatCode>
                <c:ptCount val="6"/>
                <c:pt idx="0">
                  <c:v>0.56000000000000005</c:v>
                </c:pt>
                <c:pt idx="1">
                  <c:v>0.43</c:v>
                </c:pt>
                <c:pt idx="2">
                  <c:v>0.35</c:v>
                </c:pt>
                <c:pt idx="3">
                  <c:v>0.18</c:v>
                </c:pt>
                <c:pt idx="4">
                  <c:v>0.31</c:v>
                </c:pt>
                <c:pt idx="5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AF-48D5-B315-1F6FB9BF8647}"/>
            </c:ext>
          </c:extLst>
        </c:ser>
        <c:ser>
          <c:idx val="2"/>
          <c:order val="2"/>
          <c:tx>
            <c:strRef>
              <c:f>subj!$F$5</c:f>
              <c:strCache>
                <c:ptCount val="1"/>
                <c:pt idx="0">
                  <c:v>DYSPNEA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</c:spPr>
          <c:invertIfNegative val="0"/>
          <c:cat>
            <c:strRef>
              <c:f>subj!$B$6:$B$11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subj!$F$6:$F$11</c:f>
              <c:numCache>
                <c:formatCode>0%</c:formatCode>
                <c:ptCount val="6"/>
                <c:pt idx="0">
                  <c:v>0.36</c:v>
                </c:pt>
                <c:pt idx="1">
                  <c:v>0.34</c:v>
                </c:pt>
                <c:pt idx="2">
                  <c:v>0.21</c:v>
                </c:pt>
                <c:pt idx="3">
                  <c:v>7.0000000000000007E-2</c:v>
                </c:pt>
                <c:pt idx="4">
                  <c:v>7.0000000000000007E-2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AF-48D5-B315-1F6FB9BF8647}"/>
            </c:ext>
          </c:extLst>
        </c:ser>
        <c:ser>
          <c:idx val="3"/>
          <c:order val="3"/>
          <c:tx>
            <c:strRef>
              <c:f>subj!$G$5</c:f>
              <c:strCache>
                <c:ptCount val="1"/>
                <c:pt idx="0">
                  <c:v>LOW GRADE FEVER</c:v>
                </c:pt>
              </c:strCache>
            </c:strRef>
          </c:tx>
          <c:spPr>
            <a:solidFill>
              <a:srgbClr val="339966"/>
            </a:solidFill>
            <a:ln w="25400">
              <a:noFill/>
            </a:ln>
          </c:spPr>
          <c:invertIfNegative val="0"/>
          <c:cat>
            <c:strRef>
              <c:f>subj!$B$6:$B$11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subj!$G$6:$G$11</c:f>
              <c:numCache>
                <c:formatCode>0%</c:formatCode>
                <c:ptCount val="6"/>
                <c:pt idx="0">
                  <c:v>0.37</c:v>
                </c:pt>
                <c:pt idx="1">
                  <c:v>0.22</c:v>
                </c:pt>
                <c:pt idx="2">
                  <c:v>7.0000000000000007E-2</c:v>
                </c:pt>
                <c:pt idx="3">
                  <c:v>0.03</c:v>
                </c:pt>
                <c:pt idx="4">
                  <c:v>0.08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AF-48D5-B315-1F6FB9BF8647}"/>
            </c:ext>
          </c:extLst>
        </c:ser>
        <c:ser>
          <c:idx val="4"/>
          <c:order val="4"/>
          <c:tx>
            <c:strRef>
              <c:f>subj!$H$5</c:f>
              <c:strCache>
                <c:ptCount val="1"/>
                <c:pt idx="0">
                  <c:v>PYREXIA</c:v>
                </c:pt>
              </c:strCache>
            </c:strRef>
          </c:tx>
          <c:spPr>
            <a:solidFill>
              <a:srgbClr val="969696"/>
            </a:solidFill>
            <a:ln w="25400">
              <a:noFill/>
            </a:ln>
          </c:spPr>
          <c:invertIfNegative val="0"/>
          <c:cat>
            <c:strRef>
              <c:f>subj!$B$6:$B$11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subj!$H$6:$H$11</c:f>
              <c:numCache>
                <c:formatCode>0%</c:formatCode>
                <c:ptCount val="6"/>
                <c:pt idx="0">
                  <c:v>0.1</c:v>
                </c:pt>
                <c:pt idx="1">
                  <c:v>0.21</c:v>
                </c:pt>
                <c:pt idx="2">
                  <c:v>0.32</c:v>
                </c:pt>
                <c:pt idx="3">
                  <c:v>0.03</c:v>
                </c:pt>
                <c:pt idx="4">
                  <c:v>7.0000000000000007E-2</c:v>
                </c:pt>
                <c:pt idx="5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AF-48D5-B315-1F6FB9BF8647}"/>
            </c:ext>
          </c:extLst>
        </c:ser>
        <c:ser>
          <c:idx val="5"/>
          <c:order val="5"/>
          <c:tx>
            <c:strRef>
              <c:f>subj!$I$5</c:f>
              <c:strCache>
                <c:ptCount val="1"/>
                <c:pt idx="0">
                  <c:v>LYMPHADENOPATHY</c:v>
                </c:pt>
              </c:strCache>
            </c:strRef>
          </c:tx>
          <c:spPr>
            <a:solidFill>
              <a:srgbClr val="FF8080"/>
            </a:solidFill>
            <a:ln w="25400">
              <a:noFill/>
            </a:ln>
          </c:spPr>
          <c:invertIfNegative val="0"/>
          <c:cat>
            <c:strRef>
              <c:f>subj!$B$6:$B$11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subj!$I$6:$I$11</c:f>
              <c:numCache>
                <c:formatCode>0%</c:formatCode>
                <c:ptCount val="6"/>
                <c:pt idx="0">
                  <c:v>0.14000000000000001</c:v>
                </c:pt>
                <c:pt idx="1">
                  <c:v>7.0000000000000007E-2</c:v>
                </c:pt>
                <c:pt idx="2">
                  <c:v>0.03</c:v>
                </c:pt>
                <c:pt idx="3">
                  <c:v>0.15</c:v>
                </c:pt>
                <c:pt idx="4">
                  <c:v>0.02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AF-48D5-B315-1F6FB9BF8647}"/>
            </c:ext>
          </c:extLst>
        </c:ser>
        <c:ser>
          <c:idx val="6"/>
          <c:order val="6"/>
          <c:tx>
            <c:strRef>
              <c:f>subj!$J$5</c:f>
              <c:strCache>
                <c:ptCount val="1"/>
                <c:pt idx="0">
                  <c:v>BLEEDING</c:v>
                </c:pt>
              </c:strCache>
            </c:strRef>
          </c:tx>
          <c:spPr>
            <a:solidFill>
              <a:srgbClr val="3366FF"/>
            </a:solidFill>
            <a:ln w="25400">
              <a:noFill/>
            </a:ln>
          </c:spPr>
          <c:invertIfNegative val="0"/>
          <c:cat>
            <c:strRef>
              <c:f>subj!$B$6:$B$11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subj!$J$6:$J$11</c:f>
              <c:numCache>
                <c:formatCode>0%</c:formatCode>
                <c:ptCount val="6"/>
                <c:pt idx="0">
                  <c:v>0.25</c:v>
                </c:pt>
                <c:pt idx="1">
                  <c:v>0.17</c:v>
                </c:pt>
                <c:pt idx="2">
                  <c:v>0.75</c:v>
                </c:pt>
                <c:pt idx="3">
                  <c:v>0.02</c:v>
                </c:pt>
                <c:pt idx="4">
                  <c:v>0.16</c:v>
                </c:pt>
                <c:pt idx="5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AF-48D5-B315-1F6FB9BF8647}"/>
            </c:ext>
          </c:extLst>
        </c:ser>
        <c:ser>
          <c:idx val="7"/>
          <c:order val="7"/>
          <c:tx>
            <c:strRef>
              <c:f>subj!$K$5</c:f>
              <c:strCache>
                <c:ptCount val="1"/>
                <c:pt idx="0">
                  <c:v>INFECTION</c:v>
                </c:pt>
              </c:strCache>
            </c:strRef>
          </c:tx>
          <c:spPr>
            <a:solidFill>
              <a:srgbClr val="000080"/>
            </a:solidFill>
            <a:ln w="25400">
              <a:noFill/>
            </a:ln>
          </c:spPr>
          <c:invertIfNegative val="0"/>
          <c:cat>
            <c:strRef>
              <c:f>subj!$B$6:$B$11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subj!$K$6:$K$11</c:f>
              <c:numCache>
                <c:formatCode>0%</c:formatCode>
                <c:ptCount val="6"/>
                <c:pt idx="0">
                  <c:v>0.3</c:v>
                </c:pt>
                <c:pt idx="1">
                  <c:v>0.3</c:v>
                </c:pt>
                <c:pt idx="2">
                  <c:v>0.24</c:v>
                </c:pt>
                <c:pt idx="3">
                  <c:v>0.14000000000000001</c:v>
                </c:pt>
                <c:pt idx="4">
                  <c:v>0.11</c:v>
                </c:pt>
                <c:pt idx="5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4AF-48D5-B315-1F6FB9BF8647}"/>
            </c:ext>
          </c:extLst>
        </c:ser>
        <c:ser>
          <c:idx val="8"/>
          <c:order val="8"/>
          <c:tx>
            <c:strRef>
              <c:f>subj!$L$5</c:f>
              <c:strCache>
                <c:ptCount val="1"/>
                <c:pt idx="0">
                  <c:v>B SYMPTOMS</c:v>
                </c:pt>
              </c:strCache>
            </c:strRef>
          </c:tx>
          <c:spPr>
            <a:solidFill>
              <a:srgbClr val="808000"/>
            </a:solidFill>
            <a:ln w="25400">
              <a:noFill/>
            </a:ln>
          </c:spPr>
          <c:invertIfNegative val="0"/>
          <c:cat>
            <c:strRef>
              <c:f>subj!$B$6:$B$11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subj!$L$6:$L$11</c:f>
              <c:numCache>
                <c:formatCode>0%</c:formatCode>
                <c:ptCount val="6"/>
                <c:pt idx="0">
                  <c:v>0.26</c:v>
                </c:pt>
                <c:pt idx="1">
                  <c:v>0.2</c:v>
                </c:pt>
                <c:pt idx="2">
                  <c:v>0.09</c:v>
                </c:pt>
                <c:pt idx="3">
                  <c:v>0.13</c:v>
                </c:pt>
                <c:pt idx="4">
                  <c:v>0.2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AF-48D5-B315-1F6FB9BF8647}"/>
            </c:ext>
          </c:extLst>
        </c:ser>
        <c:ser>
          <c:idx val="9"/>
          <c:order val="9"/>
          <c:tx>
            <c:strRef>
              <c:f>subj!$M$5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99CC00"/>
            </a:solidFill>
            <a:ln w="25400">
              <a:noFill/>
            </a:ln>
          </c:spPr>
          <c:invertIfNegative val="0"/>
          <c:cat>
            <c:strRef>
              <c:f>subj!$B$6:$B$11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subj!$M$6:$M$11</c:f>
              <c:numCache>
                <c:formatCode>0%</c:formatCode>
                <c:ptCount val="6"/>
                <c:pt idx="0">
                  <c:v>0.42452830188679247</c:v>
                </c:pt>
                <c:pt idx="1">
                  <c:v>0.46070460704607047</c:v>
                </c:pt>
                <c:pt idx="2">
                  <c:v>0.3108108108108108</c:v>
                </c:pt>
                <c:pt idx="3">
                  <c:v>0.18367346938775511</c:v>
                </c:pt>
                <c:pt idx="4">
                  <c:v>0.35772357723577236</c:v>
                </c:pt>
                <c:pt idx="5">
                  <c:v>0.36585365853658536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4AF-48D5-B315-1F6FB9BF8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19437568"/>
        <c:axId val="119447552"/>
      </c:barChart>
      <c:catAx>
        <c:axId val="11943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8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194475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9447552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 sz="875" b="1" i="0" u="none" strike="noStrike" baseline="0">
                    <a:solidFill>
                      <a:srgbClr val="8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dirty="0"/>
                  <a:t>% </a:t>
                </a:r>
                <a:r>
                  <a:rPr lang="cs-CZ" dirty="0" err="1"/>
                  <a:t>of</a:t>
                </a:r>
                <a:r>
                  <a:rPr lang="cs-CZ" dirty="0"/>
                  <a:t> </a:t>
                </a:r>
                <a:r>
                  <a:rPr lang="cs-CZ" dirty="0" err="1"/>
                  <a:t>cases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1.090909090909091E-2"/>
              <c:y val="0.41265822784810124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1"/>
        <c:majorTickMark val="out"/>
        <c:minorTickMark val="none"/>
        <c:tickLblPos val="nextTo"/>
        <c:spPr>
          <a:ln w="3175">
            <a:solidFill>
              <a:srgbClr val="800000"/>
            </a:solidFill>
            <a:prstDash val="solid"/>
          </a:ln>
        </c:spPr>
        <c:txPr>
          <a:bodyPr rot="0" vert="horz"/>
          <a:lstStyle/>
          <a:p>
            <a:pPr>
              <a:defRPr sz="925" b="1" i="0" u="none" strike="noStrike" baseline="0">
                <a:solidFill>
                  <a:srgbClr val="8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19437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890061668810129"/>
          <c:y val="4.0472740147506903E-2"/>
          <c:w val="0.22109938331189868"/>
          <c:h val="0.81404118025462147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8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952697708795269E-2"/>
          <c:y val="4.6896551724137932E-2"/>
          <c:w val="0.69327420546932739"/>
          <c:h val="0.85241379310344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obj!$C$3:$C$10</c:f>
              <c:strCache>
                <c:ptCount val="1"/>
                <c:pt idx="0">
                  <c:v>B SYMPTOMS</c:v>
                </c:pt>
              </c:strCache>
            </c:strRef>
          </c:tx>
          <c:spPr>
            <a:solidFill>
              <a:srgbClr val="808000"/>
            </a:solidFill>
            <a:ln w="25400">
              <a:noFill/>
            </a:ln>
          </c:spPr>
          <c:invertIfNegative val="0"/>
          <c:cat>
            <c:strRef>
              <c:f>obj!$B$11:$B$16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obj!$C$11:$C$16</c:f>
              <c:numCache>
                <c:formatCode>0%</c:formatCode>
                <c:ptCount val="6"/>
                <c:pt idx="0">
                  <c:v>0.27</c:v>
                </c:pt>
                <c:pt idx="1">
                  <c:v>0.17</c:v>
                </c:pt>
                <c:pt idx="2">
                  <c:v>0.05</c:v>
                </c:pt>
                <c:pt idx="3">
                  <c:v>0.12</c:v>
                </c:pt>
                <c:pt idx="4">
                  <c:v>0.15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96-4189-AF0A-3392CFCB3AEE}"/>
            </c:ext>
          </c:extLst>
        </c:ser>
        <c:ser>
          <c:idx val="1"/>
          <c:order val="1"/>
          <c:tx>
            <c:strRef>
              <c:f>obj!$D$3:$D$10</c:f>
              <c:strCache>
                <c:ptCount val="1"/>
                <c:pt idx="0">
                  <c:v>DYSPNEA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</c:spPr>
          <c:invertIfNegative val="0"/>
          <c:cat>
            <c:strRef>
              <c:f>obj!$B$11:$B$16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obj!$D$11:$D$16</c:f>
              <c:numCache>
                <c:formatCode>0%</c:formatCode>
                <c:ptCount val="6"/>
                <c:pt idx="0">
                  <c:v>0.36</c:v>
                </c:pt>
                <c:pt idx="1">
                  <c:v>0.27</c:v>
                </c:pt>
                <c:pt idx="2">
                  <c:v>0.16</c:v>
                </c:pt>
                <c:pt idx="3">
                  <c:v>0.06</c:v>
                </c:pt>
                <c:pt idx="4">
                  <c:v>0.09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96-4189-AF0A-3392CFCB3AEE}"/>
            </c:ext>
          </c:extLst>
        </c:ser>
        <c:ser>
          <c:idx val="2"/>
          <c:order val="2"/>
          <c:tx>
            <c:strRef>
              <c:f>obj!$E$3:$E$10</c:f>
              <c:strCache>
                <c:ptCount val="1"/>
                <c:pt idx="0">
                  <c:v>BLEEDINGS</c:v>
                </c:pt>
              </c:strCache>
            </c:strRef>
          </c:tx>
          <c:spPr>
            <a:solidFill>
              <a:srgbClr val="3366FF"/>
            </a:solidFill>
            <a:ln w="25400">
              <a:noFill/>
            </a:ln>
          </c:spPr>
          <c:invertIfNegative val="0"/>
          <c:cat>
            <c:strRef>
              <c:f>obj!$B$11:$B$16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obj!$E$11:$E$16</c:f>
              <c:numCache>
                <c:formatCode>0%</c:formatCode>
                <c:ptCount val="6"/>
                <c:pt idx="0">
                  <c:v>0.28000000000000003</c:v>
                </c:pt>
                <c:pt idx="1">
                  <c:v>0.18</c:v>
                </c:pt>
                <c:pt idx="2">
                  <c:v>0.77</c:v>
                </c:pt>
                <c:pt idx="3">
                  <c:v>0.02</c:v>
                </c:pt>
                <c:pt idx="4">
                  <c:v>0.15</c:v>
                </c:pt>
                <c:pt idx="5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96-4189-AF0A-3392CFCB3AEE}"/>
            </c:ext>
          </c:extLst>
        </c:ser>
        <c:ser>
          <c:idx val="3"/>
          <c:order val="3"/>
          <c:tx>
            <c:strRef>
              <c:f>obj!$F$3:$F$10</c:f>
              <c:strCache>
                <c:ptCount val="1"/>
                <c:pt idx="0">
                  <c:v>INFECTIONS</c:v>
                </c:pt>
              </c:strCache>
            </c:strRef>
          </c:tx>
          <c:spPr>
            <a:solidFill>
              <a:srgbClr val="000080"/>
            </a:solidFill>
            <a:ln w="25400">
              <a:noFill/>
            </a:ln>
          </c:spPr>
          <c:invertIfNegative val="0"/>
          <c:cat>
            <c:strRef>
              <c:f>obj!$B$11:$B$16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obj!$F$11:$F$16</c:f>
              <c:numCache>
                <c:formatCode>0%</c:formatCode>
                <c:ptCount val="6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  <c:pt idx="3">
                  <c:v>0.14000000000000001</c:v>
                </c:pt>
                <c:pt idx="4">
                  <c:v>0.13</c:v>
                </c:pt>
                <c:pt idx="5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96-4189-AF0A-3392CFCB3AEE}"/>
            </c:ext>
          </c:extLst>
        </c:ser>
        <c:ser>
          <c:idx val="4"/>
          <c:order val="4"/>
          <c:tx>
            <c:strRef>
              <c:f>obj!$G$3:$G$10</c:f>
              <c:strCache>
                <c:ptCount val="1"/>
                <c:pt idx="0">
                  <c:v>LYMPHADENOPATHY</c:v>
                </c:pt>
              </c:strCache>
            </c:strRef>
          </c:tx>
          <c:spPr>
            <a:solidFill>
              <a:srgbClr val="FFCC99"/>
            </a:solidFill>
            <a:ln w="25400">
              <a:noFill/>
            </a:ln>
          </c:spPr>
          <c:invertIfNegative val="0"/>
          <c:cat>
            <c:strRef>
              <c:f>obj!$B$11:$B$16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obj!$G$11:$G$16</c:f>
              <c:numCache>
                <c:formatCode>0%</c:formatCode>
                <c:ptCount val="6"/>
                <c:pt idx="0">
                  <c:v>0.2</c:v>
                </c:pt>
                <c:pt idx="1">
                  <c:v>0.09</c:v>
                </c:pt>
                <c:pt idx="2">
                  <c:v>0.05</c:v>
                </c:pt>
                <c:pt idx="3">
                  <c:v>0.24</c:v>
                </c:pt>
                <c:pt idx="4">
                  <c:v>0.02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96-4189-AF0A-3392CFCB3AEE}"/>
            </c:ext>
          </c:extLst>
        </c:ser>
        <c:ser>
          <c:idx val="5"/>
          <c:order val="5"/>
          <c:tx>
            <c:strRef>
              <c:f>obj!$H$3:$H$10</c:f>
              <c:strCache>
                <c:ptCount val="1"/>
                <c:pt idx="0">
                  <c:v>SPLENOMEGALY</c:v>
                </c:pt>
              </c:strCache>
            </c:strRef>
          </c:tx>
          <c:spPr>
            <a:solidFill>
              <a:srgbClr val="FF9900"/>
            </a:solidFill>
            <a:ln w="25400">
              <a:noFill/>
            </a:ln>
          </c:spPr>
          <c:invertIfNegative val="0"/>
          <c:cat>
            <c:strRef>
              <c:f>obj!$B$11:$B$16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obj!$H$11:$H$16</c:f>
              <c:numCache>
                <c:formatCode>0%</c:formatCode>
                <c:ptCount val="6"/>
                <c:pt idx="0">
                  <c:v>0.11</c:v>
                </c:pt>
                <c:pt idx="1">
                  <c:v>0.05</c:v>
                </c:pt>
                <c:pt idx="2">
                  <c:v>0</c:v>
                </c:pt>
                <c:pt idx="3">
                  <c:v>0.1</c:v>
                </c:pt>
                <c:pt idx="4">
                  <c:v>0.23</c:v>
                </c:pt>
                <c:pt idx="5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96-4189-AF0A-3392CFCB3AEE}"/>
            </c:ext>
          </c:extLst>
        </c:ser>
        <c:ser>
          <c:idx val="6"/>
          <c:order val="6"/>
          <c:tx>
            <c:strRef>
              <c:f>obj!$I$3:$I$10</c:f>
              <c:strCache>
                <c:ptCount val="1"/>
                <c:pt idx="0">
                  <c:v>HEPATOMEGALY</c:v>
                </c:pt>
              </c:strCache>
            </c:strRef>
          </c:tx>
          <c:spPr>
            <a:solidFill>
              <a:srgbClr val="800000"/>
            </a:solidFill>
            <a:ln w="25400">
              <a:noFill/>
            </a:ln>
          </c:spPr>
          <c:invertIfNegative val="0"/>
          <c:cat>
            <c:strRef>
              <c:f>obj!$B$11:$B$16</c:f>
              <c:strCache>
                <c:ptCount val="6"/>
                <c:pt idx="0">
                  <c:v>ALL</c:v>
                </c:pt>
                <c:pt idx="1">
                  <c:v>AML</c:v>
                </c:pt>
                <c:pt idx="2">
                  <c:v>APL</c:v>
                </c:pt>
                <c:pt idx="3">
                  <c:v>CLL</c:v>
                </c:pt>
                <c:pt idx="4">
                  <c:v>CML</c:v>
                </c:pt>
                <c:pt idx="5">
                  <c:v>HCL</c:v>
                </c:pt>
              </c:strCache>
            </c:strRef>
          </c:cat>
          <c:val>
            <c:numRef>
              <c:f>obj!$I$11:$I$16</c:f>
              <c:numCache>
                <c:formatCode>0%</c:formatCode>
                <c:ptCount val="6"/>
                <c:pt idx="0">
                  <c:v>0.18</c:v>
                </c:pt>
                <c:pt idx="1">
                  <c:v>7.0000000000000007E-2</c:v>
                </c:pt>
                <c:pt idx="2">
                  <c:v>0.01</c:v>
                </c:pt>
                <c:pt idx="3">
                  <c:v>7.0000000000000007E-2</c:v>
                </c:pt>
                <c:pt idx="4">
                  <c:v>0.08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96-4189-AF0A-3392CFCB3A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23075968"/>
        <c:axId val="120702080"/>
      </c:barChart>
      <c:catAx>
        <c:axId val="12307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8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207020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0702080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 sz="850" b="1" i="0" u="none" strike="noStrike" baseline="0">
                    <a:solidFill>
                      <a:srgbClr val="8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dirty="0"/>
                  <a:t>% </a:t>
                </a:r>
                <a:r>
                  <a:rPr lang="cs-CZ" dirty="0" err="1"/>
                  <a:t>of</a:t>
                </a:r>
                <a:r>
                  <a:rPr lang="cs-CZ" dirty="0"/>
                  <a:t> </a:t>
                </a:r>
                <a:r>
                  <a:rPr lang="cs-CZ" dirty="0" err="1"/>
                  <a:t>cases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1.1086474501108648E-2"/>
              <c:y val="0.41241379310344828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1"/>
        <c:majorTickMark val="out"/>
        <c:minorTickMark val="none"/>
        <c:tickLblPos val="nextTo"/>
        <c:spPr>
          <a:ln w="3175">
            <a:solidFill>
              <a:srgbClr val="800000"/>
            </a:solidFill>
            <a:prstDash val="solid"/>
          </a:ln>
        </c:spPr>
        <c:txPr>
          <a:bodyPr rot="0" vert="horz"/>
          <a:lstStyle/>
          <a:p>
            <a:pPr>
              <a:defRPr sz="1050" b="1" i="0" u="none" strike="noStrike" baseline="0">
                <a:solidFill>
                  <a:srgbClr val="8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23075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9157427937915747"/>
          <c:y val="1.2413793103448275E-2"/>
          <c:w val="0.20842574951496412"/>
          <c:h val="0.88137931034482764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8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92592592592593"/>
          <c:y val="8.3333333333333329E-2"/>
          <c:w val="0.65079365079365081"/>
          <c:h val="0.83673469387755106"/>
        </c:manualLayout>
      </c:layout>
      <c:pieChart>
        <c:varyColors val="1"/>
        <c:ser>
          <c:idx val="0"/>
          <c:order val="0"/>
          <c:tx>
            <c:strRef>
              <c:f>List2!$G$32</c:f>
              <c:strCache>
                <c:ptCount val="1"/>
                <c:pt idx="0">
                  <c:v>Lékař prvního kontaktu napoprvé provedl:             Vyšetření krevního obrazu          </c:v>
                </c:pt>
              </c:strCache>
            </c:strRef>
          </c:tx>
          <c:spPr>
            <a:solidFill>
              <a:srgbClr val="9999FF"/>
            </a:solidFill>
            <a:ln w="1155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800000"/>
              </a:solidFill>
              <a:ln w="23111">
                <a:noFill/>
              </a:ln>
            </c:spPr>
            <c:extLst>
              <c:ext xmlns:c16="http://schemas.microsoft.com/office/drawing/2014/chart" uri="{C3380CC4-5D6E-409C-BE32-E72D297353CC}">
                <c16:uniqueId val="{00000001-0F0D-4D30-AA7E-0B2097C429A6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 w="23111">
                <a:noFill/>
              </a:ln>
            </c:spPr>
            <c:extLst>
              <c:ext xmlns:c16="http://schemas.microsoft.com/office/drawing/2014/chart" uri="{C3380CC4-5D6E-409C-BE32-E72D297353CC}">
                <c16:uniqueId val="{00000003-0F0D-4D30-AA7E-0B2097C429A6}"/>
              </c:ext>
            </c:extLst>
          </c:dPt>
          <c:dLbls>
            <c:dLbl>
              <c:idx val="0"/>
              <c:layout>
                <c:manualLayout>
                  <c:x val="-0.21514327653523441"/>
                  <c:y val="-0.2011204140850705"/>
                </c:manualLayout>
              </c:layout>
              <c:tx>
                <c:rich>
                  <a:bodyPr/>
                  <a:lstStyle/>
                  <a:p>
                    <a:pPr>
                      <a:defRPr sz="1456" b="1" i="0" u="none" strike="noStrike" baseline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dirty="0"/>
                      <a:t>YES 80%</a:t>
                    </a:r>
                  </a:p>
                </c:rich>
              </c:tx>
              <c:spPr>
                <a:noFill/>
                <a:ln w="23111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F0D-4D30-AA7E-0B2097C429A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List2!$E$33:$E$34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List2!$G$33:$G$34</c:f>
              <c:numCache>
                <c:formatCode>General</c:formatCode>
                <c:ptCount val="2"/>
                <c:pt idx="0">
                  <c:v>99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0D-4D30-AA7E-0B2097C429A6}"/>
            </c:ext>
          </c:extLst>
        </c:ser>
        <c:ser>
          <c:idx val="1"/>
          <c:order val="1"/>
          <c:tx>
            <c:strRef>
              <c:f>List2!$G$32</c:f>
              <c:strCache>
                <c:ptCount val="1"/>
                <c:pt idx="0">
                  <c:v>Lékař prvního kontaktu napoprvé provedl:             Vyšetření krevního obrazu          </c:v>
                </c:pt>
              </c:strCache>
            </c:strRef>
          </c:tx>
          <c:spPr>
            <a:solidFill>
              <a:srgbClr val="993366"/>
            </a:solidFill>
            <a:ln w="1155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155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0F0D-4D30-AA7E-0B2097C429A6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7-0F0D-4D30-AA7E-0B2097C429A6}"/>
              </c:ext>
            </c:extLst>
          </c:dPt>
          <c:cat>
            <c:strRef>
              <c:f>List2!$E$33:$E$34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List2!$G$33:$G$34</c:f>
              <c:numCache>
                <c:formatCode>General</c:formatCode>
                <c:ptCount val="2"/>
                <c:pt idx="0">
                  <c:v>99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0D-4D30-AA7E-0B2097C42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3111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0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9106120612647"/>
          <c:y val="7.6593467580555061E-2"/>
          <c:w val="0.78154425612052736"/>
          <c:h val="0.8740458015267175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808000"/>
            </a:solidFill>
            <a:ln w="19863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173" b="1" i="0" u="none" strike="noStrike" baseline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000" dirty="0"/>
                      <a:t>YES </a:t>
                    </a:r>
                    <a:r>
                      <a:rPr lang="en-US" sz="1800" dirty="0"/>
                      <a:t>100%</a:t>
                    </a:r>
                  </a:p>
                </c:rich>
              </c:tx>
              <c:spPr>
                <a:noFill/>
                <a:ln w="19863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76C-4007-91E6-6DB9B5CADCE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6C-4007-91E6-6DB9B5CADCE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 w="9932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6C-4007-91E6-6DB9B5CADC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32512"/>
        <c:axId val="122034048"/>
      </c:barChart>
      <c:catAx>
        <c:axId val="12203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932">
            <a:solidFill>
              <a:srgbClr val="800000"/>
            </a:solidFill>
            <a:prstDash val="solid"/>
          </a:ln>
        </c:spPr>
        <c:txPr>
          <a:bodyPr rot="0" vert="horz"/>
          <a:lstStyle/>
          <a:p>
            <a:pPr>
              <a:defRPr sz="782" b="1" i="0" u="none" strike="noStrike" baseline="0">
                <a:solidFill>
                  <a:srgbClr val="8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220340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203404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ln w="9932">
            <a:solidFill>
              <a:srgbClr val="800000"/>
            </a:solidFill>
            <a:prstDash val="solid"/>
          </a:ln>
        </c:spPr>
        <c:txPr>
          <a:bodyPr rot="0" vert="horz"/>
          <a:lstStyle/>
          <a:p>
            <a:pPr>
              <a:defRPr sz="782" b="1" i="0" u="none" strike="noStrike" baseline="0">
                <a:solidFill>
                  <a:srgbClr val="8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22032512"/>
        <c:crosses val="autoZero"/>
        <c:crossBetween val="between"/>
      </c:valAx>
      <c:spPr>
        <a:noFill/>
        <a:ln w="1986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8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Klepnutím lze upravit styly předlohy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Třetí úroveň</a:t>
            </a:r>
          </a:p>
          <a:p>
            <a:pPr lvl="3"/>
            <a:r>
              <a:rPr lang="en-US" noProof="0"/>
              <a:t>Čtvrtá úroveň</a:t>
            </a:r>
          </a:p>
          <a:p>
            <a:pPr lvl="4"/>
            <a:r>
              <a:rPr lang="en-US" noProof="0"/>
              <a:t>Pátá úroveň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AF71461-0AA6-41C2-A95A-297DA8483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90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D43088-74DF-4F8F-9164-37DC952C5067}" type="slidenum">
              <a:rPr lang="cs-CZ" altLang="cs-CZ">
                <a:solidFill>
                  <a:prstClr val="black"/>
                </a:solidFill>
              </a:rPr>
              <a:pPr/>
              <a:t>10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B4319A-0AD2-497C-B9B8-9693706444E6}" type="slidenum">
              <a:rPr lang="cs-CZ" altLang="cs-CZ">
                <a:solidFill>
                  <a:prstClr val="black"/>
                </a:solidFill>
              </a:rPr>
              <a:pPr/>
              <a:t>11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4E4541-00BC-4E07-89CF-7FD4CC49F867}" type="slidenum">
              <a:rPr lang="cs-CZ" altLang="cs-CZ">
                <a:solidFill>
                  <a:prstClr val="black"/>
                </a:solidFill>
              </a:rPr>
              <a:pPr/>
              <a:t>12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6C2948-63E2-4410-A340-EB4F9A72BFCB}" type="slidenum">
              <a:rPr lang="cs-CZ" altLang="cs-CZ">
                <a:solidFill>
                  <a:prstClr val="black"/>
                </a:solidFill>
              </a:rPr>
              <a:pPr/>
              <a:t>13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275F32-3744-4173-BC83-78165D1DD77E}" type="slidenum">
              <a:rPr lang="ru-RU" altLang="cs-CZ" b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ru-RU" altLang="cs-CZ" b="1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8462487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046853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B7093-C900-4EA5-93CE-0172AFDC1B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011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00834-1B3E-4719-A361-4996ECF96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058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40600" cy="5791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6C1B-3125-41CC-AB85-837AE0EE57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028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914400" y="3398839"/>
            <a:ext cx="104648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69A6BAC-951C-4249-9B1A-BC78991AE70C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559AF13-AD00-4C84-9646-1D3867064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117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88ABEDA-401F-4462-B355-A2714D9A22DB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97BD951-67B4-4CED-A648-9B1D17D22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545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975784" y="4598989"/>
            <a:ext cx="104648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EC2B98B-56A4-4317-8B4B-FB3EEC336A49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DF2B61C-1EF0-4AAA-AE8A-54D0AB1B8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90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F9BDE4A-5DCA-47AA-ACA9-1CCCE88352FC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37F7122-1708-413A-A995-79E58DEBF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856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3742796" y="4045480"/>
            <a:ext cx="4708525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34C3BF1-7FA9-4DA0-A3ED-1C972706B29D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517224B-C8CE-4FE4-94F2-39A5EE4EE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599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CBF5688-C35E-45E8-8D4C-0B9A1FB30E59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C1FADE0-ADA8-4961-8ED6-AEAD187FF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728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58868E2-AA1A-4347-BF76-BA09938C71EE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C3230CB-C0A3-4040-85B4-1B284EB6F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5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198438"/>
            <a:ext cx="2743200" cy="6202362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98438"/>
            <a:ext cx="8026400" cy="620236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2250983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911754" y="3580343"/>
            <a:ext cx="5578475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AD511B3-7EA6-46A2-85D3-9D96B5B9639D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1079C70-1560-42D6-ACC2-BEEFC0030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657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59C88C4-2057-44AA-9DCD-C3356EDC8B5D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7421C39-9360-4248-898A-219CAA88F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84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CBB992F-B55B-4688-8776-190E15003DEC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AC3E475-D80F-43DC-BC47-C98FD1417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850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3DD4B87-E8ED-478E-A832-201122A5E903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A980FB0-0723-47B8-B36E-3F4F2C59C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150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DDE80FB-E787-4F3E-8F8D-9F52C82CF88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231070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9DB57-3923-4F4E-A336-D2A2312FE6DF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D59085-59F7-45BB-8E6F-CC263E38E378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784541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34185-B451-42C1-BB7C-7DFCEE999B63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CBB9CEB-79AD-4E4B-8152-76944AEE01B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352863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7695F-6E98-4AF1-AEBB-7056D5386969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379F73F-7D02-4D56-BEB4-D65159F271A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063281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11235-072D-4559-802A-5182D84E6AEA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C39453C-4DAB-40FB-97AF-65DC1A56813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886400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42D0B-7AA8-47F6-8B75-4E110659C3EB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3D7F91-0C93-4AF9-A23F-481D966B191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25400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74886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20A4A-B5D6-4AA7-B2E9-8963E8B4B226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7AD2E98-F628-4D1C-B724-28D53578E78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51345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DE967-0425-4603-AF8D-5C09EA85BD8C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1A9FFDC-ADF7-4B24-90B4-685A8EBDBCD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338620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088C4-6B8F-4DF7-814C-DFC9120046A4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1A6D021-D6D0-4BB0-A40F-7CB67248B6A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772328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71EB1-B446-41AA-884F-01E7D34C7D37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C9AA4F2-2A3B-453D-B7F3-8F052D68C53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689472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BD19-D849-48E6-8ADA-B5F87345A344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4ABDE8C-A171-435A-84AE-9C4B52DFCCB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14530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DCB7C-37C8-4692-9D64-2FED89BCC280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7232344-E3F7-4055-8FD1-3D0D1275920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892562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8952D-D9BD-49BB-B104-CA05F9412F7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363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57106-8BA7-4713-9356-E02A52D6400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936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D93F9-0DCA-47F4-867A-87444E6FBDA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096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CF8B5-832B-4EED-9107-CB2A5051782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58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9818068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7AE0E-459A-4FE9-AA2C-A9906B1287E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91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5A9BB-A4DA-448C-A39E-EC58E961EB4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229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46CD7-FFEF-4BEB-9A6B-E5B56DBFC0C2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601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749AB-5117-4036-8DF4-1A1A37F7C27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17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E2E14-DB5E-4369-BA9A-895CE807F9E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211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A0B97-C0AC-4A17-8D19-CCE37F9EB8F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196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EDD63-663C-49C2-BB81-AF1B8EDBE43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808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141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22.03.2023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85538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22.03.2023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0932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02739152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962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465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372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711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173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726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16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A2AA-AF34-490E-81B2-95BA662F3F1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D13D-0F47-4686-B9A4-CCFD10FD3B0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779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3191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47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94104256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6637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7818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8169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5508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9371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473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13060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7681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526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0828993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04285230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61499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701849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6240294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209310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7387033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4432876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 rot="5400000">
            <a:off x="10346134" y="1539003"/>
            <a:ext cx="34419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GB" altLang="cs-CZ" sz="1000">
                <a:latin typeface="Arial" pitchFamily="34" charset="0"/>
              </a:rPr>
              <a:t>BMS Confidential - Not for Further Copying or Distribution</a:t>
            </a:r>
          </a:p>
        </p:txBody>
      </p:sp>
      <p:sp>
        <p:nvSpPr>
          <p:cNvPr id="430082" name="Rectangle 2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609600" y="3886200"/>
            <a:ext cx="10972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09600" y="2286000"/>
            <a:ext cx="10972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36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00887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6967332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2254446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4755124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2343675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8569668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5555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053087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5316088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814906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6346441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0395459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914400" y="3398839"/>
            <a:ext cx="104648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69A6BAC-951C-4249-9B1A-BC78991AE70C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559AF13-AD00-4C84-9646-1D3867064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42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88ABEDA-401F-4462-B355-A2714D9A22DB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97BD951-67B4-4CED-A648-9B1D17D22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3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975784" y="4598989"/>
            <a:ext cx="104648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EC2B98B-56A4-4317-8B4B-FB3EEC336A49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DF2B61C-1EF0-4AAA-AE8A-54D0AB1B8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76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F9BDE4A-5DCA-47AA-ACA9-1CCCE88352FC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37F7122-1708-413A-A995-79E58DEBF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73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3742796" y="4045480"/>
            <a:ext cx="4708525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34C3BF1-7FA9-4DA0-A3ED-1C972706B29D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517224B-C8CE-4FE4-94F2-39A5EE4EE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9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CBF5688-C35E-45E8-8D4C-0B9A1FB30E59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C1FADE0-ADA8-4961-8ED6-AEAD187FF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7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9222508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58868E2-AA1A-4347-BF76-BA09938C71EE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C3230CB-C0A3-4040-85B4-1B284EB6F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5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911754" y="3580343"/>
            <a:ext cx="5578475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AD511B3-7EA6-46A2-85D3-9D96B5B9639D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1079C70-1560-42D6-ACC2-BEEFC0030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69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59C88C4-2057-44AA-9DCD-C3356EDC8B5D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7421C39-9360-4248-898A-219CAA88F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33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CBB992F-B55B-4688-8776-190E15003DEC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AC3E475-D80F-43DC-BC47-C98FD1417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77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3DD4B87-E8ED-478E-A832-201122A5E903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A980FB0-0723-47B8-B36E-3F4F2C59C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44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grpSp>
          <p:nvGrpSpPr>
            <p:cNvPr id="65539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65540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541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5542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543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544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5545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65546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547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548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549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550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551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555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76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cs-CZ" noProof="0"/>
              <a:t>Klepnutím lze upravit styl předlohy nadpisů.</a:t>
            </a:r>
          </a:p>
        </p:txBody>
      </p:sp>
      <p:sp>
        <p:nvSpPr>
          <p:cNvPr id="6555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cs-CZ" noProof="0"/>
              <a:t>Klepnutím lze upravit styl předlohy podnadpisů.</a:t>
            </a:r>
          </a:p>
        </p:txBody>
      </p:sp>
      <p:sp>
        <p:nvSpPr>
          <p:cNvPr id="65554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5555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5556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93F16FC-57FD-49B8-97AC-0A1F564B96D8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25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D7526-0A1B-4CB6-AAC2-255824B5591E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59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397FB-A400-4A62-A830-3F2D23FC62CF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8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47D19-AB6B-4EC6-A5E2-272EDABBC261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638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FBB58-1BE6-4B2F-81F1-11588F0CC2DE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6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88640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1A37-787A-407C-AF46-A2F6369BC0C9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84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CD844-C03A-4E4D-B7AD-F0C202F37FB9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37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6FF40-08E1-4535-83F9-E77051C29EF0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62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47A54-D189-43ED-B854-73C25C68A12A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95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9C925-58AF-4241-B75B-0F6F9E26C8B5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375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40600" cy="5791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B9ECB-64F4-443D-84A1-C8D42EC07505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85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DDE80FB-E787-4F3E-8F8D-9F52C82CF882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91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546" name="Group 2"/>
          <p:cNvGrpSpPr>
            <a:grpSpLocks/>
          </p:cNvGrpSpPr>
          <p:nvPr/>
        </p:nvGrpSpPr>
        <p:grpSpPr bwMode="auto">
          <a:xfrm>
            <a:off x="203201" y="2286001"/>
            <a:ext cx="1951567" cy="2182813"/>
            <a:chOff x="96" y="1440"/>
            <a:chExt cx="922" cy="1375"/>
          </a:xfrm>
        </p:grpSpPr>
        <p:grpSp>
          <p:nvGrpSpPr>
            <p:cNvPr id="492547" name="Group 3"/>
            <p:cNvGrpSpPr>
              <a:grpSpLocks/>
            </p:cNvGrpSpPr>
            <p:nvPr/>
          </p:nvGrpSpPr>
          <p:grpSpPr bwMode="auto">
            <a:xfrm>
              <a:off x="96" y="1440"/>
              <a:ext cx="913" cy="1375"/>
              <a:chOff x="96" y="1440"/>
              <a:chExt cx="913" cy="1375"/>
            </a:xfrm>
          </p:grpSpPr>
          <p:sp>
            <p:nvSpPr>
              <p:cNvPr id="492548" name="Freeform 4"/>
              <p:cNvSpPr>
                <a:spLocks/>
              </p:cNvSpPr>
              <p:nvPr/>
            </p:nvSpPr>
            <p:spPr bwMode="ltGray">
              <a:xfrm>
                <a:off x="181" y="1574"/>
                <a:ext cx="742" cy="1110"/>
              </a:xfrm>
              <a:custGeom>
                <a:avLst/>
                <a:gdLst>
                  <a:gd name="T0" fmla="*/ 370 w 742"/>
                  <a:gd name="T1" fmla="*/ 0 h 1110"/>
                  <a:gd name="T2" fmla="*/ 0 w 742"/>
                  <a:gd name="T3" fmla="*/ 554 h 1110"/>
                  <a:gd name="T4" fmla="*/ 370 w 742"/>
                  <a:gd name="T5" fmla="*/ 1109 h 1110"/>
                  <a:gd name="T6" fmla="*/ 741 w 742"/>
                  <a:gd name="T7" fmla="*/ 554 h 1110"/>
                  <a:gd name="T8" fmla="*/ 370 w 742"/>
                  <a:gd name="T9" fmla="*/ 0 h 1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2" h="1110">
                    <a:moveTo>
                      <a:pt x="370" y="0"/>
                    </a:moveTo>
                    <a:lnTo>
                      <a:pt x="0" y="554"/>
                    </a:lnTo>
                    <a:lnTo>
                      <a:pt x="370" y="1109"/>
                    </a:lnTo>
                    <a:lnTo>
                      <a:pt x="741" y="554"/>
                    </a:lnTo>
                    <a:lnTo>
                      <a:pt x="370" y="0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92549" name="Group 5"/>
              <p:cNvGrpSpPr>
                <a:grpSpLocks/>
              </p:cNvGrpSpPr>
              <p:nvPr/>
            </p:nvGrpSpPr>
            <p:grpSpPr bwMode="auto">
              <a:xfrm>
                <a:off x="96" y="1440"/>
                <a:ext cx="913" cy="688"/>
                <a:chOff x="96" y="1440"/>
                <a:chExt cx="913" cy="688"/>
              </a:xfrm>
            </p:grpSpPr>
            <p:sp>
              <p:nvSpPr>
                <p:cNvPr id="492550" name="Freeform 6"/>
                <p:cNvSpPr>
                  <a:spLocks/>
                </p:cNvSpPr>
                <p:nvPr/>
              </p:nvSpPr>
              <p:spPr bwMode="ltGray">
                <a:xfrm>
                  <a:off x="552" y="1440"/>
                  <a:ext cx="457" cy="688"/>
                </a:xfrm>
                <a:custGeom>
                  <a:avLst/>
                  <a:gdLst>
                    <a:gd name="T0" fmla="*/ 0 w 457"/>
                    <a:gd name="T1" fmla="*/ 136 h 688"/>
                    <a:gd name="T2" fmla="*/ 0 w 457"/>
                    <a:gd name="T3" fmla="*/ 0 h 688"/>
                    <a:gd name="T4" fmla="*/ 456 w 457"/>
                    <a:gd name="T5" fmla="*/ 687 h 688"/>
                    <a:gd name="T6" fmla="*/ 365 w 457"/>
                    <a:gd name="T7" fmla="*/ 687 h 688"/>
                    <a:gd name="T8" fmla="*/ 0 w 457"/>
                    <a:gd name="T9" fmla="*/ 136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688">
                      <a:moveTo>
                        <a:pt x="0" y="136"/>
                      </a:moveTo>
                      <a:lnTo>
                        <a:pt x="0" y="0"/>
                      </a:lnTo>
                      <a:lnTo>
                        <a:pt x="456" y="687"/>
                      </a:lnTo>
                      <a:lnTo>
                        <a:pt x="365" y="687"/>
                      </a:lnTo>
                      <a:lnTo>
                        <a:pt x="0" y="136"/>
                      </a:lnTo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92551" name="Freeform 7"/>
                <p:cNvSpPr>
                  <a:spLocks/>
                </p:cNvSpPr>
                <p:nvPr/>
              </p:nvSpPr>
              <p:spPr bwMode="ltGray">
                <a:xfrm>
                  <a:off x="96" y="1440"/>
                  <a:ext cx="457" cy="688"/>
                </a:xfrm>
                <a:custGeom>
                  <a:avLst/>
                  <a:gdLst>
                    <a:gd name="T0" fmla="*/ 456 w 457"/>
                    <a:gd name="T1" fmla="*/ 0 h 688"/>
                    <a:gd name="T2" fmla="*/ 456 w 457"/>
                    <a:gd name="T3" fmla="*/ 136 h 688"/>
                    <a:gd name="T4" fmla="*/ 90 w 457"/>
                    <a:gd name="T5" fmla="*/ 687 h 688"/>
                    <a:gd name="T6" fmla="*/ 0 w 457"/>
                    <a:gd name="T7" fmla="*/ 687 h 688"/>
                    <a:gd name="T8" fmla="*/ 456 w 457"/>
                    <a:gd name="T9" fmla="*/ 0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688">
                      <a:moveTo>
                        <a:pt x="456" y="0"/>
                      </a:moveTo>
                      <a:lnTo>
                        <a:pt x="456" y="136"/>
                      </a:lnTo>
                      <a:lnTo>
                        <a:pt x="90" y="687"/>
                      </a:lnTo>
                      <a:lnTo>
                        <a:pt x="0" y="687"/>
                      </a:lnTo>
                      <a:lnTo>
                        <a:pt x="456" y="0"/>
                      </a:lnTo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92552" name="Group 8"/>
              <p:cNvGrpSpPr>
                <a:grpSpLocks/>
              </p:cNvGrpSpPr>
              <p:nvPr/>
            </p:nvGrpSpPr>
            <p:grpSpPr bwMode="auto">
              <a:xfrm>
                <a:off x="96" y="2127"/>
                <a:ext cx="913" cy="688"/>
                <a:chOff x="96" y="2127"/>
                <a:chExt cx="913" cy="688"/>
              </a:xfrm>
            </p:grpSpPr>
            <p:sp>
              <p:nvSpPr>
                <p:cNvPr id="492553" name="Freeform 9"/>
                <p:cNvSpPr>
                  <a:spLocks/>
                </p:cNvSpPr>
                <p:nvPr/>
              </p:nvSpPr>
              <p:spPr bwMode="ltGray">
                <a:xfrm>
                  <a:off x="552" y="2127"/>
                  <a:ext cx="457" cy="688"/>
                </a:xfrm>
                <a:custGeom>
                  <a:avLst/>
                  <a:gdLst>
                    <a:gd name="T0" fmla="*/ 365 w 457"/>
                    <a:gd name="T1" fmla="*/ 0 h 688"/>
                    <a:gd name="T2" fmla="*/ 456 w 457"/>
                    <a:gd name="T3" fmla="*/ 0 h 688"/>
                    <a:gd name="T4" fmla="*/ 0 w 457"/>
                    <a:gd name="T5" fmla="*/ 687 h 688"/>
                    <a:gd name="T6" fmla="*/ 0 w 457"/>
                    <a:gd name="T7" fmla="*/ 550 h 688"/>
                    <a:gd name="T8" fmla="*/ 365 w 457"/>
                    <a:gd name="T9" fmla="*/ 0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688">
                      <a:moveTo>
                        <a:pt x="365" y="0"/>
                      </a:moveTo>
                      <a:lnTo>
                        <a:pt x="456" y="0"/>
                      </a:lnTo>
                      <a:lnTo>
                        <a:pt x="0" y="687"/>
                      </a:lnTo>
                      <a:lnTo>
                        <a:pt x="0" y="550"/>
                      </a:lnTo>
                      <a:lnTo>
                        <a:pt x="365" y="0"/>
                      </a:ln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92554" name="Freeform 10"/>
                <p:cNvSpPr>
                  <a:spLocks/>
                </p:cNvSpPr>
                <p:nvPr/>
              </p:nvSpPr>
              <p:spPr bwMode="ltGray">
                <a:xfrm>
                  <a:off x="96" y="2127"/>
                  <a:ext cx="457" cy="688"/>
                </a:xfrm>
                <a:custGeom>
                  <a:avLst/>
                  <a:gdLst>
                    <a:gd name="T0" fmla="*/ 90 w 457"/>
                    <a:gd name="T1" fmla="*/ 0 h 688"/>
                    <a:gd name="T2" fmla="*/ 456 w 457"/>
                    <a:gd name="T3" fmla="*/ 550 h 688"/>
                    <a:gd name="T4" fmla="*/ 456 w 457"/>
                    <a:gd name="T5" fmla="*/ 687 h 688"/>
                    <a:gd name="T6" fmla="*/ 0 w 457"/>
                    <a:gd name="T7" fmla="*/ 0 h 688"/>
                    <a:gd name="T8" fmla="*/ 90 w 457"/>
                    <a:gd name="T9" fmla="*/ 0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688">
                      <a:moveTo>
                        <a:pt x="90" y="0"/>
                      </a:moveTo>
                      <a:lnTo>
                        <a:pt x="456" y="550"/>
                      </a:lnTo>
                      <a:lnTo>
                        <a:pt x="456" y="687"/>
                      </a:lnTo>
                      <a:lnTo>
                        <a:pt x="0" y="0"/>
                      </a:lnTo>
                      <a:lnTo>
                        <a:pt x="90" y="0"/>
                      </a:ln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492555" name="Group 11"/>
            <p:cNvGrpSpPr>
              <a:grpSpLocks/>
            </p:cNvGrpSpPr>
            <p:nvPr/>
          </p:nvGrpSpPr>
          <p:grpSpPr bwMode="auto">
            <a:xfrm>
              <a:off x="493" y="1555"/>
              <a:ext cx="525" cy="480"/>
              <a:chOff x="493" y="1555"/>
              <a:chExt cx="525" cy="480"/>
            </a:xfrm>
          </p:grpSpPr>
          <p:sp>
            <p:nvSpPr>
              <p:cNvPr id="492556" name="Freeform 12"/>
              <p:cNvSpPr>
                <a:spLocks/>
              </p:cNvSpPr>
              <p:nvPr/>
            </p:nvSpPr>
            <p:spPr bwMode="gray">
              <a:xfrm>
                <a:off x="493" y="1555"/>
                <a:ext cx="525" cy="480"/>
              </a:xfrm>
              <a:custGeom>
                <a:avLst/>
                <a:gdLst>
                  <a:gd name="T0" fmla="*/ 225 w 525"/>
                  <a:gd name="T1" fmla="*/ 217 h 480"/>
                  <a:gd name="T2" fmla="*/ 133 w 525"/>
                  <a:gd name="T3" fmla="*/ 0 h 480"/>
                  <a:gd name="T4" fmla="*/ 263 w 525"/>
                  <a:gd name="T5" fmla="*/ 193 h 480"/>
                  <a:gd name="T6" fmla="*/ 393 w 525"/>
                  <a:gd name="T7" fmla="*/ 0 h 480"/>
                  <a:gd name="T8" fmla="*/ 299 w 525"/>
                  <a:gd name="T9" fmla="*/ 217 h 480"/>
                  <a:gd name="T10" fmla="*/ 524 w 525"/>
                  <a:gd name="T11" fmla="*/ 240 h 480"/>
                  <a:gd name="T12" fmla="*/ 298 w 525"/>
                  <a:gd name="T13" fmla="*/ 262 h 480"/>
                  <a:gd name="T14" fmla="*/ 393 w 525"/>
                  <a:gd name="T15" fmla="*/ 479 h 480"/>
                  <a:gd name="T16" fmla="*/ 263 w 525"/>
                  <a:gd name="T17" fmla="*/ 286 h 480"/>
                  <a:gd name="T18" fmla="*/ 133 w 525"/>
                  <a:gd name="T19" fmla="*/ 479 h 480"/>
                  <a:gd name="T20" fmla="*/ 224 w 525"/>
                  <a:gd name="T21" fmla="*/ 263 h 480"/>
                  <a:gd name="T22" fmla="*/ 0 w 525"/>
                  <a:gd name="T23" fmla="*/ 240 h 480"/>
                  <a:gd name="T24" fmla="*/ 225 w 525"/>
                  <a:gd name="T25" fmla="*/ 217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5" h="480">
                    <a:moveTo>
                      <a:pt x="225" y="217"/>
                    </a:moveTo>
                    <a:lnTo>
                      <a:pt x="133" y="0"/>
                    </a:lnTo>
                    <a:lnTo>
                      <a:pt x="263" y="193"/>
                    </a:lnTo>
                    <a:lnTo>
                      <a:pt x="393" y="0"/>
                    </a:lnTo>
                    <a:lnTo>
                      <a:pt x="299" y="217"/>
                    </a:lnTo>
                    <a:lnTo>
                      <a:pt x="524" y="240"/>
                    </a:lnTo>
                    <a:lnTo>
                      <a:pt x="298" y="262"/>
                    </a:lnTo>
                    <a:lnTo>
                      <a:pt x="393" y="479"/>
                    </a:lnTo>
                    <a:lnTo>
                      <a:pt x="263" y="286"/>
                    </a:lnTo>
                    <a:lnTo>
                      <a:pt x="133" y="479"/>
                    </a:lnTo>
                    <a:lnTo>
                      <a:pt x="224" y="263"/>
                    </a:lnTo>
                    <a:lnTo>
                      <a:pt x="0" y="240"/>
                    </a:lnTo>
                    <a:lnTo>
                      <a:pt x="225" y="217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492557" name="Freeform 13"/>
              <p:cNvSpPr>
                <a:spLocks/>
              </p:cNvSpPr>
              <p:nvPr/>
            </p:nvSpPr>
            <p:spPr bwMode="gray">
              <a:xfrm>
                <a:off x="565" y="1620"/>
                <a:ext cx="382" cy="350"/>
              </a:xfrm>
              <a:custGeom>
                <a:avLst/>
                <a:gdLst>
                  <a:gd name="T0" fmla="*/ 153 w 382"/>
                  <a:gd name="T1" fmla="*/ 153 h 350"/>
                  <a:gd name="T2" fmla="*/ 95 w 382"/>
                  <a:gd name="T3" fmla="*/ 0 h 350"/>
                  <a:gd name="T4" fmla="*/ 191 w 382"/>
                  <a:gd name="T5" fmla="*/ 128 h 350"/>
                  <a:gd name="T6" fmla="*/ 284 w 382"/>
                  <a:gd name="T7" fmla="*/ 0 h 350"/>
                  <a:gd name="T8" fmla="*/ 227 w 382"/>
                  <a:gd name="T9" fmla="*/ 153 h 350"/>
                  <a:gd name="T10" fmla="*/ 381 w 382"/>
                  <a:gd name="T11" fmla="*/ 175 h 350"/>
                  <a:gd name="T12" fmla="*/ 226 w 382"/>
                  <a:gd name="T13" fmla="*/ 196 h 350"/>
                  <a:gd name="T14" fmla="*/ 284 w 382"/>
                  <a:gd name="T15" fmla="*/ 349 h 350"/>
                  <a:gd name="T16" fmla="*/ 191 w 382"/>
                  <a:gd name="T17" fmla="*/ 221 h 350"/>
                  <a:gd name="T18" fmla="*/ 95 w 382"/>
                  <a:gd name="T19" fmla="*/ 349 h 350"/>
                  <a:gd name="T20" fmla="*/ 152 w 382"/>
                  <a:gd name="T21" fmla="*/ 198 h 350"/>
                  <a:gd name="T22" fmla="*/ 0 w 382"/>
                  <a:gd name="T23" fmla="*/ 175 h 350"/>
                  <a:gd name="T24" fmla="*/ 153 w 382"/>
                  <a:gd name="T25" fmla="*/ 153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2" h="350">
                    <a:moveTo>
                      <a:pt x="153" y="153"/>
                    </a:moveTo>
                    <a:lnTo>
                      <a:pt x="95" y="0"/>
                    </a:lnTo>
                    <a:lnTo>
                      <a:pt x="191" y="128"/>
                    </a:lnTo>
                    <a:lnTo>
                      <a:pt x="284" y="0"/>
                    </a:lnTo>
                    <a:lnTo>
                      <a:pt x="227" y="153"/>
                    </a:lnTo>
                    <a:lnTo>
                      <a:pt x="381" y="175"/>
                    </a:lnTo>
                    <a:lnTo>
                      <a:pt x="226" y="196"/>
                    </a:lnTo>
                    <a:lnTo>
                      <a:pt x="284" y="349"/>
                    </a:lnTo>
                    <a:lnTo>
                      <a:pt x="191" y="221"/>
                    </a:lnTo>
                    <a:lnTo>
                      <a:pt x="95" y="349"/>
                    </a:lnTo>
                    <a:lnTo>
                      <a:pt x="152" y="198"/>
                    </a:lnTo>
                    <a:lnTo>
                      <a:pt x="0" y="175"/>
                    </a:lnTo>
                    <a:lnTo>
                      <a:pt x="153" y="15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492558" name="Freeform 14"/>
              <p:cNvSpPr>
                <a:spLocks/>
              </p:cNvSpPr>
              <p:nvPr/>
            </p:nvSpPr>
            <p:spPr bwMode="gray">
              <a:xfrm>
                <a:off x="621" y="1629"/>
                <a:ext cx="270" cy="332"/>
              </a:xfrm>
              <a:custGeom>
                <a:avLst/>
                <a:gdLst>
                  <a:gd name="T0" fmla="*/ 0 w 270"/>
                  <a:gd name="T1" fmla="*/ 84 h 332"/>
                  <a:gd name="T2" fmla="*/ 122 w 270"/>
                  <a:gd name="T3" fmla="*/ 143 h 332"/>
                  <a:gd name="T4" fmla="*/ 135 w 270"/>
                  <a:gd name="T5" fmla="*/ 0 h 332"/>
                  <a:gd name="T6" fmla="*/ 147 w 270"/>
                  <a:gd name="T7" fmla="*/ 143 h 332"/>
                  <a:gd name="T8" fmla="*/ 268 w 270"/>
                  <a:gd name="T9" fmla="*/ 82 h 332"/>
                  <a:gd name="T10" fmla="*/ 159 w 270"/>
                  <a:gd name="T11" fmla="*/ 166 h 332"/>
                  <a:gd name="T12" fmla="*/ 269 w 270"/>
                  <a:gd name="T13" fmla="*/ 249 h 332"/>
                  <a:gd name="T14" fmla="*/ 147 w 270"/>
                  <a:gd name="T15" fmla="*/ 189 h 332"/>
                  <a:gd name="T16" fmla="*/ 135 w 270"/>
                  <a:gd name="T17" fmla="*/ 331 h 332"/>
                  <a:gd name="T18" fmla="*/ 122 w 270"/>
                  <a:gd name="T19" fmla="*/ 189 h 332"/>
                  <a:gd name="T20" fmla="*/ 0 w 270"/>
                  <a:gd name="T21" fmla="*/ 249 h 332"/>
                  <a:gd name="T22" fmla="*/ 110 w 270"/>
                  <a:gd name="T23" fmla="*/ 166 h 332"/>
                  <a:gd name="T24" fmla="*/ 0 w 270"/>
                  <a:gd name="T25" fmla="*/ 8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0" h="332">
                    <a:moveTo>
                      <a:pt x="0" y="84"/>
                    </a:moveTo>
                    <a:lnTo>
                      <a:pt x="122" y="143"/>
                    </a:lnTo>
                    <a:lnTo>
                      <a:pt x="135" y="0"/>
                    </a:lnTo>
                    <a:lnTo>
                      <a:pt x="147" y="143"/>
                    </a:lnTo>
                    <a:lnTo>
                      <a:pt x="268" y="82"/>
                    </a:lnTo>
                    <a:lnTo>
                      <a:pt x="159" y="166"/>
                    </a:lnTo>
                    <a:lnTo>
                      <a:pt x="269" y="249"/>
                    </a:lnTo>
                    <a:lnTo>
                      <a:pt x="147" y="189"/>
                    </a:lnTo>
                    <a:lnTo>
                      <a:pt x="135" y="331"/>
                    </a:lnTo>
                    <a:lnTo>
                      <a:pt x="122" y="189"/>
                    </a:lnTo>
                    <a:lnTo>
                      <a:pt x="0" y="249"/>
                    </a:lnTo>
                    <a:lnTo>
                      <a:pt x="110" y="166"/>
                    </a:lnTo>
                    <a:lnTo>
                      <a:pt x="0" y="84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492559" name="Freeform 15"/>
              <p:cNvSpPr>
                <a:spLocks/>
              </p:cNvSpPr>
              <p:nvPr/>
            </p:nvSpPr>
            <p:spPr bwMode="gray">
              <a:xfrm>
                <a:off x="722" y="1752"/>
                <a:ext cx="68" cy="85"/>
              </a:xfrm>
              <a:custGeom>
                <a:avLst/>
                <a:gdLst>
                  <a:gd name="T0" fmla="*/ 0 w 68"/>
                  <a:gd name="T1" fmla="*/ 20 h 85"/>
                  <a:gd name="T2" fmla="*/ 27 w 68"/>
                  <a:gd name="T3" fmla="*/ 30 h 85"/>
                  <a:gd name="T4" fmla="*/ 33 w 68"/>
                  <a:gd name="T5" fmla="*/ 0 h 85"/>
                  <a:gd name="T6" fmla="*/ 39 w 68"/>
                  <a:gd name="T7" fmla="*/ 30 h 85"/>
                  <a:gd name="T8" fmla="*/ 67 w 68"/>
                  <a:gd name="T9" fmla="*/ 20 h 85"/>
                  <a:gd name="T10" fmla="*/ 45 w 68"/>
                  <a:gd name="T11" fmla="*/ 42 h 85"/>
                  <a:gd name="T12" fmla="*/ 67 w 68"/>
                  <a:gd name="T13" fmla="*/ 62 h 85"/>
                  <a:gd name="T14" fmla="*/ 39 w 68"/>
                  <a:gd name="T15" fmla="*/ 52 h 85"/>
                  <a:gd name="T16" fmla="*/ 33 w 68"/>
                  <a:gd name="T17" fmla="*/ 84 h 85"/>
                  <a:gd name="T18" fmla="*/ 27 w 68"/>
                  <a:gd name="T19" fmla="*/ 52 h 85"/>
                  <a:gd name="T20" fmla="*/ 0 w 68"/>
                  <a:gd name="T21" fmla="*/ 62 h 85"/>
                  <a:gd name="T22" fmla="*/ 21 w 68"/>
                  <a:gd name="T23" fmla="*/ 42 h 85"/>
                  <a:gd name="T24" fmla="*/ 0 w 68"/>
                  <a:gd name="T25" fmla="*/ 2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85">
                    <a:moveTo>
                      <a:pt x="0" y="20"/>
                    </a:moveTo>
                    <a:lnTo>
                      <a:pt x="27" y="30"/>
                    </a:lnTo>
                    <a:lnTo>
                      <a:pt x="33" y="0"/>
                    </a:lnTo>
                    <a:lnTo>
                      <a:pt x="39" y="30"/>
                    </a:lnTo>
                    <a:lnTo>
                      <a:pt x="67" y="20"/>
                    </a:lnTo>
                    <a:lnTo>
                      <a:pt x="45" y="42"/>
                    </a:lnTo>
                    <a:lnTo>
                      <a:pt x="67" y="62"/>
                    </a:lnTo>
                    <a:lnTo>
                      <a:pt x="39" y="52"/>
                    </a:lnTo>
                    <a:lnTo>
                      <a:pt x="33" y="84"/>
                    </a:lnTo>
                    <a:lnTo>
                      <a:pt x="27" y="52"/>
                    </a:lnTo>
                    <a:lnTo>
                      <a:pt x="0" y="62"/>
                    </a:lnTo>
                    <a:lnTo>
                      <a:pt x="21" y="42"/>
                    </a:lnTo>
                    <a:lnTo>
                      <a:pt x="0" y="20"/>
                    </a:lnTo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9256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8266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Klepnutím lze upravit styl předlohy titulu.</a:t>
            </a:r>
          </a:p>
        </p:txBody>
      </p:sp>
      <p:sp>
        <p:nvSpPr>
          <p:cNvPr id="49256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114800"/>
            <a:ext cx="8534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podtitulu.</a:t>
            </a:r>
          </a:p>
        </p:txBody>
      </p:sp>
      <p:sp>
        <p:nvSpPr>
          <p:cNvPr id="492562" name="Rectangle 18"/>
          <p:cNvSpPr>
            <a:spLocks noGrp="1" noChangeArrowheads="1"/>
          </p:cNvSpPr>
          <p:nvPr>
            <p:ph type="dt" sz="quarter" idx="2"/>
          </p:nvPr>
        </p:nvSpPr>
        <p:spPr>
          <a:xfrm>
            <a:off x="1826684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2563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5077884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2564" name="Rectangle 2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649884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354F67B1-9CE4-4E10-9BC6-DA6BEDFAE2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897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E3926-14AD-4C09-92EC-2642C6319E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00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33075-F1DC-4B52-8259-A19076307A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6992013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74406-E661-426D-A2A8-86C116F2546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824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66218-F24E-4FF0-A67F-DEF64B225E2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032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5B8D1-5460-472D-9AEF-24B553499A6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961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0FCB4-5BBA-4364-8D33-E7A43F8381E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203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59476-4748-49B3-AB15-C6D4C5846A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30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CBFD-5FD8-45B2-AA3A-1E4B55E1755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13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1B70A-1732-4EB9-B502-66A4CF7DB7D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747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476250"/>
            <a:ext cx="2590800" cy="56197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476250"/>
            <a:ext cx="7569200" cy="56197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97208-E107-4A2B-B573-D7DDF1B25F4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027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476250"/>
            <a:ext cx="10363200" cy="561975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587D9C2-643A-40F2-9178-46ADABC8849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853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grpSp>
          <p:nvGrpSpPr>
            <p:cNvPr id="65539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65540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5541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5542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5543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5544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grpSp>
          <p:nvGrpSpPr>
            <p:cNvPr id="65545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65546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5547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5548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5549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5550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5551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555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76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Klepnutím lze upravit styl předlohy nadpisů.</a:t>
            </a:r>
          </a:p>
        </p:txBody>
      </p:sp>
      <p:sp>
        <p:nvSpPr>
          <p:cNvPr id="6555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Klepnutím lze upravit styl předlohy podnadpisů.</a:t>
            </a:r>
          </a:p>
        </p:txBody>
      </p:sp>
      <p:sp>
        <p:nvSpPr>
          <p:cNvPr id="65554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5555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5556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60CD726-544B-419E-8E19-81A2F81C70F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3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09842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DEF8-009C-40DC-993B-4D62A0188EB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012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E8292-17B4-4254-B3B6-ABFAC8886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92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4C177-4426-4C32-8DFA-10ECAB53D4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64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78BBC-709B-4A7F-95DA-C061DBB5D3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583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8BD66-EBCA-4EFF-B1A1-0A57358094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914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D51BF-7DE6-4605-99D4-F21B8BD80DE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936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7B11E-4819-4D0D-8B6F-A283FC0ECBE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943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7E045-4FEA-489C-B51B-C72C161714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4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CC73C-7455-4B60-AEEC-23D23708AE5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462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40600" cy="5791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3BC9F-ABE8-49BA-BE15-E16FEA2D23D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5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82825852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6583CE2-B968-42B8-9940-69E376A4BD3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399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7B155-3030-425B-92C3-7F1B204733C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373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F0750-9D27-4F19-871E-146CAFC0F0B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818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E35F3-D58F-4135-8248-C100DDE3755D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16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0D712-7660-49DA-BC09-E74101DBE42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905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8FB3C-D946-4A92-99B6-988F7DE895D6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266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B6BCF-B9D1-4DD6-87AF-09C2A5481775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027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4AE96-4769-4A2E-B229-D55301B994E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77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CFA4B-D985-46BC-9480-C60D74E07C9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712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5FE4C-539A-4D72-AD12-035238E70A0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8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5379327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FDB3B-B7E5-4114-B786-070D5572AD8F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473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6847-B0F5-4BDE-ABA9-11138BFA7C9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477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67A36-292B-4777-A540-AA81378132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495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8181-5FAA-4679-91A2-CDE220A219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72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31B5-91E4-4FFD-819A-ABC1E7D961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020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C26E4-55C3-41EE-A5C0-1F54394BF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973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C6140-1D4C-4B9C-A441-C9F6A4D09B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74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DABB-C0AD-4FFD-992A-5F878E6288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907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F84B6-4374-4222-A48D-CDCDDDF0203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081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3A82-0F83-4B25-943D-C61813779C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Master text styles</a:t>
            </a:r>
          </a:p>
          <a:p>
            <a:pPr lvl="1"/>
            <a:r>
              <a:rPr lang="en-GB" altLang="cs-CZ"/>
              <a:t>Second level</a:t>
            </a:r>
          </a:p>
          <a:p>
            <a:pPr lvl="2"/>
            <a:r>
              <a:rPr lang="en-GB" altLang="cs-CZ"/>
              <a:t>Third level</a:t>
            </a:r>
          </a:p>
          <a:p>
            <a:pPr lvl="3"/>
            <a:r>
              <a:rPr lang="en-GB" altLang="cs-CZ"/>
              <a:t>Fourth level</a:t>
            </a:r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609600" y="1371600"/>
            <a:ext cx="109728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84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Master title style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1"/>
            <a:ext cx="184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GB" sz="1000" b="1">
              <a:latin typeface="Arial" charset="0"/>
              <a:cs typeface="+mn-cs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553200"/>
            <a:ext cx="10118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cs-CZ" sz="1400" b="1">
                <a:latin typeface="Arial" pitchFamily="34" charset="0"/>
              </a:rPr>
              <a:t>ASH 2007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lr>
          <a:srgbClr val="FFFF00"/>
        </a:buClr>
        <a:buSzPct val="90000"/>
        <a:buFont typeface="Wingdings" pitchFamily="2" charset="2"/>
        <a:buChar char="l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1313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2400" b="1">
          <a:solidFill>
            <a:schemeClr val="tx1"/>
          </a:solidFill>
          <a:latin typeface="+mn-lt"/>
        </a:defRPr>
      </a:lvl2pPr>
      <a:lvl3pPr marL="1036638" indent="-349250" algn="l" rtl="0" eaLnBrk="0" fontAlgn="base" hangingPunct="0">
        <a:spcBef>
          <a:spcPct val="0"/>
        </a:spcBef>
        <a:spcAft>
          <a:spcPct val="20000"/>
        </a:spcAft>
        <a:buClr>
          <a:srgbClr val="FFFF00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3pPr>
      <a:lvl4pPr marL="1393825" indent="-355600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2400" b="1">
          <a:solidFill>
            <a:schemeClr val="tx1"/>
          </a:solidFill>
          <a:latin typeface="+mn-lt"/>
        </a:defRPr>
      </a:lvl4pPr>
      <a:lvl5pPr marL="1981200" indent="-585788" algn="r" rtl="0" eaLnBrk="0" fontAlgn="base" hangingPunct="0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</a:defRPr>
      </a:lvl5pPr>
      <a:lvl6pPr marL="24384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</a:defRPr>
      </a:lvl6pPr>
      <a:lvl7pPr marL="28956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</a:defRPr>
      </a:lvl7pPr>
      <a:lvl8pPr marL="33528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</a:defRPr>
      </a:lvl8pPr>
      <a:lvl9pPr marL="38100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9051"/>
            <a:ext cx="3860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B652E140-7DB5-4DB9-A20A-55B0BB099FDE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9051"/>
            <a:ext cx="54864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9051"/>
            <a:ext cx="14224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2F964B-3FDB-4BC3-9D0A-B5DA9C2E2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  <p:sldLayoutId id="214748464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657D68-7A5D-4AEB-8D48-775FC0BF1B21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A6CA5D-FF59-495E-AE77-D0B76BD5867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2278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0" r:id="rId1"/>
    <p:sldLayoutId id="2147484701" r:id="rId2"/>
    <p:sldLayoutId id="2147484702" r:id="rId3"/>
    <p:sldLayoutId id="2147484703" r:id="rId4"/>
    <p:sldLayoutId id="2147484704" r:id="rId5"/>
    <p:sldLayoutId id="2147484705" r:id="rId6"/>
    <p:sldLayoutId id="2147484706" r:id="rId7"/>
    <p:sldLayoutId id="2147484707" r:id="rId8"/>
    <p:sldLayoutId id="2147484708" r:id="rId9"/>
    <p:sldLayoutId id="2147484709" r:id="rId10"/>
    <p:sldLayoutId id="2147484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DC45CBE-7790-44F5-B72C-3DD5CEC03C08}" type="slidenum">
              <a:rPr lang="cs-CZ" altLang="cs-CZ" smtClean="0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cs-CZ" altLang="cs-CZ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5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  <p:sldLayoutId id="2147484720" r:id="rId9"/>
    <p:sldLayoutId id="2147484721" r:id="rId10"/>
    <p:sldLayoutId id="2147484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8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BA8DB11-C066-474D-804E-3F431078413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A7CB022-C1D2-4618-A825-3FDE9B1FB273}" type="datetimeFigureOut">
              <a:rPr lang="cs-CZ" smtClean="0"/>
              <a:t>22.03.2023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75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lr>
          <a:srgbClr val="FFFF00"/>
        </a:buClr>
        <a:buSzPct val="90000"/>
        <a:buFont typeface="Wingdings" pitchFamily="2" charset="2"/>
        <a:buChar char="l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1313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2400" b="1">
          <a:solidFill>
            <a:schemeClr val="tx1"/>
          </a:solidFill>
          <a:latin typeface="+mn-lt"/>
          <a:cs typeface="+mn-cs"/>
        </a:defRPr>
      </a:lvl2pPr>
      <a:lvl3pPr marL="1036638" indent="-349250" algn="l" rtl="0" eaLnBrk="0" fontAlgn="base" hangingPunct="0">
        <a:spcBef>
          <a:spcPct val="0"/>
        </a:spcBef>
        <a:spcAft>
          <a:spcPct val="20000"/>
        </a:spcAft>
        <a:buClr>
          <a:srgbClr val="FFFF00"/>
        </a:buClr>
        <a:buSzPct val="100000"/>
        <a:buChar char="•"/>
        <a:defRPr sz="2400" b="1">
          <a:solidFill>
            <a:schemeClr val="tx1"/>
          </a:solidFill>
          <a:latin typeface="+mn-lt"/>
          <a:cs typeface="+mn-cs"/>
        </a:defRPr>
      </a:lvl3pPr>
      <a:lvl4pPr marL="1393825" indent="-355600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2400" b="1">
          <a:solidFill>
            <a:schemeClr val="tx1"/>
          </a:solidFill>
          <a:latin typeface="+mn-lt"/>
          <a:cs typeface="+mn-cs"/>
        </a:defRPr>
      </a:lvl4pPr>
      <a:lvl5pPr marL="1981200" indent="-585788" algn="r" rtl="0" eaLnBrk="0" fontAlgn="base" hangingPunct="0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  <a:cs typeface="+mn-cs"/>
        </a:defRPr>
      </a:lvl5pPr>
      <a:lvl6pPr marL="24384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  <a:cs typeface="+mn-cs"/>
        </a:defRPr>
      </a:lvl6pPr>
      <a:lvl7pPr marL="28956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  <a:cs typeface="+mn-cs"/>
        </a:defRPr>
      </a:lvl7pPr>
      <a:lvl8pPr marL="33528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  <a:cs typeface="+mn-cs"/>
        </a:defRPr>
      </a:lvl8pPr>
      <a:lvl9pPr marL="38100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 rot="5400000">
            <a:off x="10346134" y="1539003"/>
            <a:ext cx="34419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GB" altLang="cs-CZ" sz="1000">
                <a:solidFill>
                  <a:srgbClr val="FFFFFF"/>
                </a:solidFill>
                <a:latin typeface="Arial" pitchFamily="34" charset="0"/>
              </a:rPr>
              <a:t>BMS Confidential - Not for Further Copying or Distribution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78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lr>
          <a:srgbClr val="FFFF00"/>
        </a:buClr>
        <a:buSzPct val="90000"/>
        <a:buFont typeface="Wingdings" pitchFamily="2" charset="2"/>
        <a:buChar char="l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1313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2400" b="1">
          <a:solidFill>
            <a:schemeClr val="tx1"/>
          </a:solidFill>
          <a:latin typeface="+mn-lt"/>
          <a:cs typeface="+mn-cs"/>
        </a:defRPr>
      </a:lvl2pPr>
      <a:lvl3pPr marL="1036638" indent="-349250" algn="l" rtl="0" eaLnBrk="0" fontAlgn="base" hangingPunct="0">
        <a:spcBef>
          <a:spcPct val="0"/>
        </a:spcBef>
        <a:spcAft>
          <a:spcPct val="20000"/>
        </a:spcAft>
        <a:buClr>
          <a:srgbClr val="FFFF00"/>
        </a:buClr>
        <a:buSzPct val="100000"/>
        <a:buChar char="•"/>
        <a:defRPr sz="2400" b="1">
          <a:solidFill>
            <a:schemeClr val="tx1"/>
          </a:solidFill>
          <a:latin typeface="+mn-lt"/>
          <a:cs typeface="+mn-cs"/>
        </a:defRPr>
      </a:lvl3pPr>
      <a:lvl4pPr marL="1393825" indent="-355600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2400" b="1">
          <a:solidFill>
            <a:schemeClr val="tx1"/>
          </a:solidFill>
          <a:latin typeface="+mn-lt"/>
          <a:cs typeface="+mn-cs"/>
        </a:defRPr>
      </a:lvl4pPr>
      <a:lvl5pPr marL="1981200" indent="-585788" algn="r" rtl="0" eaLnBrk="0" fontAlgn="base" hangingPunct="0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  <a:cs typeface="+mn-cs"/>
        </a:defRPr>
      </a:lvl5pPr>
      <a:lvl6pPr marL="24384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  <a:cs typeface="+mn-cs"/>
        </a:defRPr>
      </a:lvl6pPr>
      <a:lvl7pPr marL="28956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  <a:cs typeface="+mn-cs"/>
        </a:defRPr>
      </a:lvl7pPr>
      <a:lvl8pPr marL="33528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  <a:cs typeface="+mn-cs"/>
        </a:defRPr>
      </a:lvl8pPr>
      <a:lvl9pPr marL="3810000" indent="-585788" algn="r" rtl="0" fontAlgn="base">
        <a:spcBef>
          <a:spcPct val="0"/>
        </a:spcBef>
        <a:spcAft>
          <a:spcPct val="20000"/>
        </a:spcAft>
        <a:defRPr sz="12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9051"/>
            <a:ext cx="3860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B652E140-7DB5-4DB9-A20A-55B0BB099FDE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9051"/>
            <a:ext cx="54864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9051"/>
            <a:ext cx="14224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2F964B-3FDB-4BC3-9D0A-B5DA9C2E2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6451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1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4517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6451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51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45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1"/>
            <a:ext cx="10058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 předlohy nadpisů.</a:t>
            </a:r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styly předlohy textu.</a:t>
            </a:r>
          </a:p>
          <a:p>
            <a:pPr lvl="1"/>
            <a:r>
              <a:rPr lang="en-US" altLang="cs-CZ"/>
              <a:t>Druhá úroveň</a:t>
            </a:r>
          </a:p>
          <a:p>
            <a:pPr lvl="2"/>
            <a:r>
              <a:rPr lang="en-US" altLang="cs-CZ"/>
              <a:t>Třetí úroveň</a:t>
            </a:r>
          </a:p>
          <a:p>
            <a:pPr lvl="3"/>
            <a:r>
              <a:rPr lang="en-US" altLang="cs-CZ"/>
              <a:t>Čtvrtá úroveň</a:t>
            </a:r>
          </a:p>
          <a:p>
            <a:pPr lvl="4"/>
            <a:r>
              <a:rPr lang="en-US" altLang="cs-CZ"/>
              <a:t>Pátá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453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D006ED7-6A66-4300-8506-84DBC246E8C1}" type="slidenum">
              <a:rPr lang="en-US" altLang="cs-CZ">
                <a:solidFill>
                  <a:srgbClr val="FFFFFF"/>
                </a:solidFill>
              </a:rPr>
              <a:pPr/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965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22" name="Group 2"/>
          <p:cNvGrpSpPr>
            <a:grpSpLocks/>
          </p:cNvGrpSpPr>
          <p:nvPr/>
        </p:nvGrpSpPr>
        <p:grpSpPr bwMode="auto">
          <a:xfrm>
            <a:off x="270934" y="276225"/>
            <a:ext cx="1680633" cy="1601788"/>
            <a:chOff x="128" y="174"/>
            <a:chExt cx="794" cy="1009"/>
          </a:xfrm>
        </p:grpSpPr>
        <p:grpSp>
          <p:nvGrpSpPr>
            <p:cNvPr id="491523" name="Group 3"/>
            <p:cNvGrpSpPr>
              <a:grpSpLocks/>
            </p:cNvGrpSpPr>
            <p:nvPr/>
          </p:nvGrpSpPr>
          <p:grpSpPr bwMode="auto">
            <a:xfrm>
              <a:off x="128" y="174"/>
              <a:ext cx="737" cy="1009"/>
              <a:chOff x="128" y="174"/>
              <a:chExt cx="737" cy="1009"/>
            </a:xfrm>
          </p:grpSpPr>
          <p:sp>
            <p:nvSpPr>
              <p:cNvPr id="491524" name="Freeform 4"/>
              <p:cNvSpPr>
                <a:spLocks/>
              </p:cNvSpPr>
              <p:nvPr/>
            </p:nvSpPr>
            <p:spPr bwMode="ltGray">
              <a:xfrm>
                <a:off x="197" y="272"/>
                <a:ext cx="599" cy="815"/>
              </a:xfrm>
              <a:custGeom>
                <a:avLst/>
                <a:gdLst>
                  <a:gd name="T0" fmla="*/ 299 w 599"/>
                  <a:gd name="T1" fmla="*/ 0 h 815"/>
                  <a:gd name="T2" fmla="*/ 0 w 599"/>
                  <a:gd name="T3" fmla="*/ 407 h 815"/>
                  <a:gd name="T4" fmla="*/ 299 w 599"/>
                  <a:gd name="T5" fmla="*/ 814 h 815"/>
                  <a:gd name="T6" fmla="*/ 598 w 599"/>
                  <a:gd name="T7" fmla="*/ 407 h 815"/>
                  <a:gd name="T8" fmla="*/ 299 w 599"/>
                  <a:gd name="T9" fmla="*/ 0 h 8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9" h="815">
                    <a:moveTo>
                      <a:pt x="299" y="0"/>
                    </a:moveTo>
                    <a:lnTo>
                      <a:pt x="0" y="407"/>
                    </a:lnTo>
                    <a:lnTo>
                      <a:pt x="299" y="814"/>
                    </a:lnTo>
                    <a:lnTo>
                      <a:pt x="598" y="407"/>
                    </a:lnTo>
                    <a:lnTo>
                      <a:pt x="299" y="0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91525" name="Group 5"/>
              <p:cNvGrpSpPr>
                <a:grpSpLocks/>
              </p:cNvGrpSpPr>
              <p:nvPr/>
            </p:nvGrpSpPr>
            <p:grpSpPr bwMode="auto">
              <a:xfrm>
                <a:off x="128" y="174"/>
                <a:ext cx="737" cy="505"/>
                <a:chOff x="128" y="174"/>
                <a:chExt cx="737" cy="505"/>
              </a:xfrm>
            </p:grpSpPr>
            <p:sp>
              <p:nvSpPr>
                <p:cNvPr id="491526" name="Freeform 6"/>
                <p:cNvSpPr>
                  <a:spLocks/>
                </p:cNvSpPr>
                <p:nvPr/>
              </p:nvSpPr>
              <p:spPr bwMode="ltGray">
                <a:xfrm>
                  <a:off x="496" y="174"/>
                  <a:ext cx="369" cy="505"/>
                </a:xfrm>
                <a:custGeom>
                  <a:avLst/>
                  <a:gdLst>
                    <a:gd name="T0" fmla="*/ 0 w 369"/>
                    <a:gd name="T1" fmla="*/ 100 h 505"/>
                    <a:gd name="T2" fmla="*/ 0 w 369"/>
                    <a:gd name="T3" fmla="*/ 0 h 505"/>
                    <a:gd name="T4" fmla="*/ 368 w 369"/>
                    <a:gd name="T5" fmla="*/ 504 h 505"/>
                    <a:gd name="T6" fmla="*/ 295 w 369"/>
                    <a:gd name="T7" fmla="*/ 504 h 505"/>
                    <a:gd name="T8" fmla="*/ 0 w 369"/>
                    <a:gd name="T9" fmla="*/ 100 h 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505">
                      <a:moveTo>
                        <a:pt x="0" y="100"/>
                      </a:moveTo>
                      <a:lnTo>
                        <a:pt x="0" y="0"/>
                      </a:lnTo>
                      <a:lnTo>
                        <a:pt x="368" y="504"/>
                      </a:lnTo>
                      <a:lnTo>
                        <a:pt x="295" y="504"/>
                      </a:lnTo>
                      <a:lnTo>
                        <a:pt x="0" y="100"/>
                      </a:lnTo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91527" name="Freeform 7"/>
                <p:cNvSpPr>
                  <a:spLocks/>
                </p:cNvSpPr>
                <p:nvPr/>
              </p:nvSpPr>
              <p:spPr bwMode="ltGray">
                <a:xfrm>
                  <a:off x="128" y="174"/>
                  <a:ext cx="369" cy="505"/>
                </a:xfrm>
                <a:custGeom>
                  <a:avLst/>
                  <a:gdLst>
                    <a:gd name="T0" fmla="*/ 368 w 369"/>
                    <a:gd name="T1" fmla="*/ 0 h 505"/>
                    <a:gd name="T2" fmla="*/ 368 w 369"/>
                    <a:gd name="T3" fmla="*/ 100 h 505"/>
                    <a:gd name="T4" fmla="*/ 73 w 369"/>
                    <a:gd name="T5" fmla="*/ 504 h 505"/>
                    <a:gd name="T6" fmla="*/ 0 w 369"/>
                    <a:gd name="T7" fmla="*/ 504 h 505"/>
                    <a:gd name="T8" fmla="*/ 368 w 369"/>
                    <a:gd name="T9" fmla="*/ 0 h 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505">
                      <a:moveTo>
                        <a:pt x="368" y="0"/>
                      </a:moveTo>
                      <a:lnTo>
                        <a:pt x="368" y="100"/>
                      </a:lnTo>
                      <a:lnTo>
                        <a:pt x="73" y="504"/>
                      </a:lnTo>
                      <a:lnTo>
                        <a:pt x="0" y="504"/>
                      </a:lnTo>
                      <a:lnTo>
                        <a:pt x="368" y="0"/>
                      </a:lnTo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91528" name="Group 8"/>
              <p:cNvGrpSpPr>
                <a:grpSpLocks/>
              </p:cNvGrpSpPr>
              <p:nvPr/>
            </p:nvGrpSpPr>
            <p:grpSpPr bwMode="auto">
              <a:xfrm>
                <a:off x="128" y="678"/>
                <a:ext cx="737" cy="505"/>
                <a:chOff x="128" y="678"/>
                <a:chExt cx="737" cy="505"/>
              </a:xfrm>
            </p:grpSpPr>
            <p:sp>
              <p:nvSpPr>
                <p:cNvPr id="491529" name="Freeform 9"/>
                <p:cNvSpPr>
                  <a:spLocks/>
                </p:cNvSpPr>
                <p:nvPr/>
              </p:nvSpPr>
              <p:spPr bwMode="ltGray">
                <a:xfrm>
                  <a:off x="496" y="678"/>
                  <a:ext cx="369" cy="505"/>
                </a:xfrm>
                <a:custGeom>
                  <a:avLst/>
                  <a:gdLst>
                    <a:gd name="T0" fmla="*/ 295 w 369"/>
                    <a:gd name="T1" fmla="*/ 0 h 505"/>
                    <a:gd name="T2" fmla="*/ 368 w 369"/>
                    <a:gd name="T3" fmla="*/ 0 h 505"/>
                    <a:gd name="T4" fmla="*/ 0 w 369"/>
                    <a:gd name="T5" fmla="*/ 504 h 505"/>
                    <a:gd name="T6" fmla="*/ 0 w 369"/>
                    <a:gd name="T7" fmla="*/ 404 h 505"/>
                    <a:gd name="T8" fmla="*/ 295 w 369"/>
                    <a:gd name="T9" fmla="*/ 0 h 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505">
                      <a:moveTo>
                        <a:pt x="295" y="0"/>
                      </a:moveTo>
                      <a:lnTo>
                        <a:pt x="368" y="0"/>
                      </a:lnTo>
                      <a:lnTo>
                        <a:pt x="0" y="504"/>
                      </a:lnTo>
                      <a:lnTo>
                        <a:pt x="0" y="404"/>
                      </a:lnTo>
                      <a:lnTo>
                        <a:pt x="295" y="0"/>
                      </a:ln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91530" name="Freeform 10"/>
                <p:cNvSpPr>
                  <a:spLocks/>
                </p:cNvSpPr>
                <p:nvPr/>
              </p:nvSpPr>
              <p:spPr bwMode="ltGray">
                <a:xfrm>
                  <a:off x="128" y="678"/>
                  <a:ext cx="369" cy="505"/>
                </a:xfrm>
                <a:custGeom>
                  <a:avLst/>
                  <a:gdLst>
                    <a:gd name="T0" fmla="*/ 73 w 369"/>
                    <a:gd name="T1" fmla="*/ 0 h 505"/>
                    <a:gd name="T2" fmla="*/ 368 w 369"/>
                    <a:gd name="T3" fmla="*/ 404 h 505"/>
                    <a:gd name="T4" fmla="*/ 368 w 369"/>
                    <a:gd name="T5" fmla="*/ 504 h 505"/>
                    <a:gd name="T6" fmla="*/ 0 w 369"/>
                    <a:gd name="T7" fmla="*/ 0 h 505"/>
                    <a:gd name="T8" fmla="*/ 73 w 369"/>
                    <a:gd name="T9" fmla="*/ 0 h 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9" h="505">
                      <a:moveTo>
                        <a:pt x="73" y="0"/>
                      </a:moveTo>
                      <a:lnTo>
                        <a:pt x="368" y="404"/>
                      </a:lnTo>
                      <a:lnTo>
                        <a:pt x="368" y="504"/>
                      </a:lnTo>
                      <a:lnTo>
                        <a:pt x="0" y="0"/>
                      </a:lnTo>
                      <a:lnTo>
                        <a:pt x="73" y="0"/>
                      </a:ln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491531" name="Group 11"/>
            <p:cNvGrpSpPr>
              <a:grpSpLocks/>
            </p:cNvGrpSpPr>
            <p:nvPr/>
          </p:nvGrpSpPr>
          <p:grpSpPr bwMode="auto">
            <a:xfrm>
              <a:off x="397" y="211"/>
              <a:ext cx="525" cy="480"/>
              <a:chOff x="397" y="211"/>
              <a:chExt cx="525" cy="480"/>
            </a:xfrm>
          </p:grpSpPr>
          <p:sp>
            <p:nvSpPr>
              <p:cNvPr id="491532" name="Freeform 12"/>
              <p:cNvSpPr>
                <a:spLocks/>
              </p:cNvSpPr>
              <p:nvPr/>
            </p:nvSpPr>
            <p:spPr bwMode="gray">
              <a:xfrm>
                <a:off x="397" y="211"/>
                <a:ext cx="525" cy="480"/>
              </a:xfrm>
              <a:custGeom>
                <a:avLst/>
                <a:gdLst>
                  <a:gd name="T0" fmla="*/ 225 w 525"/>
                  <a:gd name="T1" fmla="*/ 217 h 480"/>
                  <a:gd name="T2" fmla="*/ 133 w 525"/>
                  <a:gd name="T3" fmla="*/ 0 h 480"/>
                  <a:gd name="T4" fmla="*/ 263 w 525"/>
                  <a:gd name="T5" fmla="*/ 193 h 480"/>
                  <a:gd name="T6" fmla="*/ 393 w 525"/>
                  <a:gd name="T7" fmla="*/ 0 h 480"/>
                  <a:gd name="T8" fmla="*/ 299 w 525"/>
                  <a:gd name="T9" fmla="*/ 217 h 480"/>
                  <a:gd name="T10" fmla="*/ 524 w 525"/>
                  <a:gd name="T11" fmla="*/ 240 h 480"/>
                  <a:gd name="T12" fmla="*/ 298 w 525"/>
                  <a:gd name="T13" fmla="*/ 262 h 480"/>
                  <a:gd name="T14" fmla="*/ 393 w 525"/>
                  <a:gd name="T15" fmla="*/ 479 h 480"/>
                  <a:gd name="T16" fmla="*/ 263 w 525"/>
                  <a:gd name="T17" fmla="*/ 286 h 480"/>
                  <a:gd name="T18" fmla="*/ 133 w 525"/>
                  <a:gd name="T19" fmla="*/ 479 h 480"/>
                  <a:gd name="T20" fmla="*/ 224 w 525"/>
                  <a:gd name="T21" fmla="*/ 263 h 480"/>
                  <a:gd name="T22" fmla="*/ 0 w 525"/>
                  <a:gd name="T23" fmla="*/ 240 h 480"/>
                  <a:gd name="T24" fmla="*/ 225 w 525"/>
                  <a:gd name="T25" fmla="*/ 217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5" h="480">
                    <a:moveTo>
                      <a:pt x="225" y="217"/>
                    </a:moveTo>
                    <a:lnTo>
                      <a:pt x="133" y="0"/>
                    </a:lnTo>
                    <a:lnTo>
                      <a:pt x="263" y="193"/>
                    </a:lnTo>
                    <a:lnTo>
                      <a:pt x="393" y="0"/>
                    </a:lnTo>
                    <a:lnTo>
                      <a:pt x="299" y="217"/>
                    </a:lnTo>
                    <a:lnTo>
                      <a:pt x="524" y="240"/>
                    </a:lnTo>
                    <a:lnTo>
                      <a:pt x="298" y="262"/>
                    </a:lnTo>
                    <a:lnTo>
                      <a:pt x="393" y="479"/>
                    </a:lnTo>
                    <a:lnTo>
                      <a:pt x="263" y="286"/>
                    </a:lnTo>
                    <a:lnTo>
                      <a:pt x="133" y="479"/>
                    </a:lnTo>
                    <a:lnTo>
                      <a:pt x="224" y="263"/>
                    </a:lnTo>
                    <a:lnTo>
                      <a:pt x="0" y="240"/>
                    </a:lnTo>
                    <a:lnTo>
                      <a:pt x="225" y="217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491533" name="Freeform 13"/>
              <p:cNvSpPr>
                <a:spLocks/>
              </p:cNvSpPr>
              <p:nvPr/>
            </p:nvSpPr>
            <p:spPr bwMode="gray">
              <a:xfrm>
                <a:off x="469" y="276"/>
                <a:ext cx="382" cy="350"/>
              </a:xfrm>
              <a:custGeom>
                <a:avLst/>
                <a:gdLst>
                  <a:gd name="T0" fmla="*/ 153 w 382"/>
                  <a:gd name="T1" fmla="*/ 153 h 350"/>
                  <a:gd name="T2" fmla="*/ 95 w 382"/>
                  <a:gd name="T3" fmla="*/ 0 h 350"/>
                  <a:gd name="T4" fmla="*/ 191 w 382"/>
                  <a:gd name="T5" fmla="*/ 128 h 350"/>
                  <a:gd name="T6" fmla="*/ 284 w 382"/>
                  <a:gd name="T7" fmla="*/ 0 h 350"/>
                  <a:gd name="T8" fmla="*/ 227 w 382"/>
                  <a:gd name="T9" fmla="*/ 153 h 350"/>
                  <a:gd name="T10" fmla="*/ 381 w 382"/>
                  <a:gd name="T11" fmla="*/ 175 h 350"/>
                  <a:gd name="T12" fmla="*/ 226 w 382"/>
                  <a:gd name="T13" fmla="*/ 196 h 350"/>
                  <a:gd name="T14" fmla="*/ 284 w 382"/>
                  <a:gd name="T15" fmla="*/ 349 h 350"/>
                  <a:gd name="T16" fmla="*/ 191 w 382"/>
                  <a:gd name="T17" fmla="*/ 221 h 350"/>
                  <a:gd name="T18" fmla="*/ 95 w 382"/>
                  <a:gd name="T19" fmla="*/ 349 h 350"/>
                  <a:gd name="T20" fmla="*/ 152 w 382"/>
                  <a:gd name="T21" fmla="*/ 198 h 350"/>
                  <a:gd name="T22" fmla="*/ 0 w 382"/>
                  <a:gd name="T23" fmla="*/ 175 h 350"/>
                  <a:gd name="T24" fmla="*/ 153 w 382"/>
                  <a:gd name="T25" fmla="*/ 153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2" h="350">
                    <a:moveTo>
                      <a:pt x="153" y="153"/>
                    </a:moveTo>
                    <a:lnTo>
                      <a:pt x="95" y="0"/>
                    </a:lnTo>
                    <a:lnTo>
                      <a:pt x="191" y="128"/>
                    </a:lnTo>
                    <a:lnTo>
                      <a:pt x="284" y="0"/>
                    </a:lnTo>
                    <a:lnTo>
                      <a:pt x="227" y="153"/>
                    </a:lnTo>
                    <a:lnTo>
                      <a:pt x="381" y="175"/>
                    </a:lnTo>
                    <a:lnTo>
                      <a:pt x="226" y="196"/>
                    </a:lnTo>
                    <a:lnTo>
                      <a:pt x="284" y="349"/>
                    </a:lnTo>
                    <a:lnTo>
                      <a:pt x="191" y="221"/>
                    </a:lnTo>
                    <a:lnTo>
                      <a:pt x="95" y="349"/>
                    </a:lnTo>
                    <a:lnTo>
                      <a:pt x="152" y="198"/>
                    </a:lnTo>
                    <a:lnTo>
                      <a:pt x="0" y="175"/>
                    </a:lnTo>
                    <a:lnTo>
                      <a:pt x="153" y="15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491534" name="Freeform 14"/>
              <p:cNvSpPr>
                <a:spLocks/>
              </p:cNvSpPr>
              <p:nvPr/>
            </p:nvSpPr>
            <p:spPr bwMode="gray">
              <a:xfrm>
                <a:off x="525" y="285"/>
                <a:ext cx="270" cy="332"/>
              </a:xfrm>
              <a:custGeom>
                <a:avLst/>
                <a:gdLst>
                  <a:gd name="T0" fmla="*/ 0 w 270"/>
                  <a:gd name="T1" fmla="*/ 84 h 332"/>
                  <a:gd name="T2" fmla="*/ 122 w 270"/>
                  <a:gd name="T3" fmla="*/ 143 h 332"/>
                  <a:gd name="T4" fmla="*/ 135 w 270"/>
                  <a:gd name="T5" fmla="*/ 0 h 332"/>
                  <a:gd name="T6" fmla="*/ 147 w 270"/>
                  <a:gd name="T7" fmla="*/ 143 h 332"/>
                  <a:gd name="T8" fmla="*/ 268 w 270"/>
                  <a:gd name="T9" fmla="*/ 82 h 332"/>
                  <a:gd name="T10" fmla="*/ 159 w 270"/>
                  <a:gd name="T11" fmla="*/ 166 h 332"/>
                  <a:gd name="T12" fmla="*/ 269 w 270"/>
                  <a:gd name="T13" fmla="*/ 249 h 332"/>
                  <a:gd name="T14" fmla="*/ 147 w 270"/>
                  <a:gd name="T15" fmla="*/ 189 h 332"/>
                  <a:gd name="T16" fmla="*/ 135 w 270"/>
                  <a:gd name="T17" fmla="*/ 331 h 332"/>
                  <a:gd name="T18" fmla="*/ 122 w 270"/>
                  <a:gd name="T19" fmla="*/ 189 h 332"/>
                  <a:gd name="T20" fmla="*/ 0 w 270"/>
                  <a:gd name="T21" fmla="*/ 249 h 332"/>
                  <a:gd name="T22" fmla="*/ 110 w 270"/>
                  <a:gd name="T23" fmla="*/ 166 h 332"/>
                  <a:gd name="T24" fmla="*/ 0 w 270"/>
                  <a:gd name="T25" fmla="*/ 8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0" h="332">
                    <a:moveTo>
                      <a:pt x="0" y="84"/>
                    </a:moveTo>
                    <a:lnTo>
                      <a:pt x="122" y="143"/>
                    </a:lnTo>
                    <a:lnTo>
                      <a:pt x="135" y="0"/>
                    </a:lnTo>
                    <a:lnTo>
                      <a:pt x="147" y="143"/>
                    </a:lnTo>
                    <a:lnTo>
                      <a:pt x="268" y="82"/>
                    </a:lnTo>
                    <a:lnTo>
                      <a:pt x="159" y="166"/>
                    </a:lnTo>
                    <a:lnTo>
                      <a:pt x="269" y="249"/>
                    </a:lnTo>
                    <a:lnTo>
                      <a:pt x="147" y="189"/>
                    </a:lnTo>
                    <a:lnTo>
                      <a:pt x="135" y="331"/>
                    </a:lnTo>
                    <a:lnTo>
                      <a:pt x="122" y="189"/>
                    </a:lnTo>
                    <a:lnTo>
                      <a:pt x="0" y="249"/>
                    </a:lnTo>
                    <a:lnTo>
                      <a:pt x="110" y="166"/>
                    </a:lnTo>
                    <a:lnTo>
                      <a:pt x="0" y="84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491535" name="Freeform 15"/>
              <p:cNvSpPr>
                <a:spLocks/>
              </p:cNvSpPr>
              <p:nvPr/>
            </p:nvSpPr>
            <p:spPr bwMode="gray">
              <a:xfrm>
                <a:off x="626" y="408"/>
                <a:ext cx="68" cy="85"/>
              </a:xfrm>
              <a:custGeom>
                <a:avLst/>
                <a:gdLst>
                  <a:gd name="T0" fmla="*/ 0 w 68"/>
                  <a:gd name="T1" fmla="*/ 20 h 85"/>
                  <a:gd name="T2" fmla="*/ 27 w 68"/>
                  <a:gd name="T3" fmla="*/ 30 h 85"/>
                  <a:gd name="T4" fmla="*/ 33 w 68"/>
                  <a:gd name="T5" fmla="*/ 0 h 85"/>
                  <a:gd name="T6" fmla="*/ 39 w 68"/>
                  <a:gd name="T7" fmla="*/ 30 h 85"/>
                  <a:gd name="T8" fmla="*/ 67 w 68"/>
                  <a:gd name="T9" fmla="*/ 20 h 85"/>
                  <a:gd name="T10" fmla="*/ 45 w 68"/>
                  <a:gd name="T11" fmla="*/ 42 h 85"/>
                  <a:gd name="T12" fmla="*/ 67 w 68"/>
                  <a:gd name="T13" fmla="*/ 62 h 85"/>
                  <a:gd name="T14" fmla="*/ 39 w 68"/>
                  <a:gd name="T15" fmla="*/ 52 h 85"/>
                  <a:gd name="T16" fmla="*/ 33 w 68"/>
                  <a:gd name="T17" fmla="*/ 84 h 85"/>
                  <a:gd name="T18" fmla="*/ 27 w 68"/>
                  <a:gd name="T19" fmla="*/ 52 h 85"/>
                  <a:gd name="T20" fmla="*/ 0 w 68"/>
                  <a:gd name="T21" fmla="*/ 62 h 85"/>
                  <a:gd name="T22" fmla="*/ 21 w 68"/>
                  <a:gd name="T23" fmla="*/ 42 h 85"/>
                  <a:gd name="T24" fmla="*/ 0 w 68"/>
                  <a:gd name="T25" fmla="*/ 2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85">
                    <a:moveTo>
                      <a:pt x="0" y="20"/>
                    </a:moveTo>
                    <a:lnTo>
                      <a:pt x="27" y="30"/>
                    </a:lnTo>
                    <a:lnTo>
                      <a:pt x="33" y="0"/>
                    </a:lnTo>
                    <a:lnTo>
                      <a:pt x="39" y="30"/>
                    </a:lnTo>
                    <a:lnTo>
                      <a:pt x="67" y="20"/>
                    </a:lnTo>
                    <a:lnTo>
                      <a:pt x="45" y="42"/>
                    </a:lnTo>
                    <a:lnTo>
                      <a:pt x="67" y="62"/>
                    </a:lnTo>
                    <a:lnTo>
                      <a:pt x="39" y="52"/>
                    </a:lnTo>
                    <a:lnTo>
                      <a:pt x="33" y="84"/>
                    </a:lnTo>
                    <a:lnTo>
                      <a:pt x="27" y="52"/>
                    </a:lnTo>
                    <a:lnTo>
                      <a:pt x="0" y="62"/>
                    </a:lnTo>
                    <a:lnTo>
                      <a:pt x="21" y="42"/>
                    </a:lnTo>
                    <a:lnTo>
                      <a:pt x="0" y="20"/>
                    </a:lnTo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91536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76250"/>
            <a:ext cx="94488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55" tIns="46029" rIns="92055" bIns="460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titulu.</a:t>
            </a:r>
          </a:p>
        </p:txBody>
      </p:sp>
      <p:sp>
        <p:nvSpPr>
          <p:cNvPr id="491537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55" tIns="46029" rIns="92055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91538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55" tIns="46029" rIns="92055" bIns="46029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53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55" tIns="46029" rIns="92055" bIns="46029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540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55" tIns="46029" rIns="92055" bIns="46029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CE546EBE-03F6-4AD3-9A17-739FC565053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161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  <p:sldLayoutId id="214748425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u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6451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451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grpSp>
          <p:nvGrpSpPr>
            <p:cNvPr id="64517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6451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1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45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1"/>
            <a:ext cx="10058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 předlohy nadpisů.</a:t>
            </a:r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453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FEE5350-23CF-4702-9061-4D79D6700A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722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11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11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11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D9132504-B8DD-4AC9-85AA-A06C56BFEFB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6451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451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grpSp>
          <p:nvGrpSpPr>
            <p:cNvPr id="15565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6451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1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6452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45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1"/>
            <a:ext cx="10058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 předlohy nadpisů.</a:t>
            </a:r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53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F332755-CA93-4939-8710-BF47D5135E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853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3592" y="1268761"/>
            <a:ext cx="6622504" cy="1927225"/>
          </a:xfrm>
        </p:spPr>
        <p:txBody>
          <a:bodyPr/>
          <a:lstStyle/>
          <a:p>
            <a:r>
              <a:rPr lang="en-US" dirty="0" smtClean="0"/>
              <a:t>Pathogenesis of </a:t>
            </a:r>
            <a:r>
              <a:rPr lang="en-US" dirty="0" err="1" smtClean="0"/>
              <a:t>leukemias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71217" y="3537012"/>
            <a:ext cx="7513215" cy="1752600"/>
          </a:xfrm>
        </p:spPr>
        <p:txBody>
          <a:bodyPr/>
          <a:lstStyle/>
          <a:p>
            <a:r>
              <a:rPr lang="cs-CZ" b="1" dirty="0"/>
              <a:t>František Folber</a:t>
            </a:r>
            <a:r>
              <a:rPr lang="cs-CZ" dirty="0"/>
              <a:t>, </a:t>
            </a:r>
            <a:r>
              <a:rPr lang="en-US" dirty="0"/>
              <a:t>J</a:t>
            </a:r>
            <a:r>
              <a:rPr lang="cs-CZ" dirty="0" err="1"/>
              <a:t>iří</a:t>
            </a:r>
            <a:r>
              <a:rPr lang="en-US" dirty="0"/>
              <a:t> Mayer</a:t>
            </a:r>
          </a:p>
          <a:p>
            <a:r>
              <a:rPr lang="en-US" dirty="0"/>
              <a:t>Dept. of Internal Med</a:t>
            </a:r>
            <a:r>
              <a:rPr lang="cs-CZ" dirty="0" err="1"/>
              <a:t>icine</a:t>
            </a:r>
            <a:r>
              <a:rPr lang="en-US" dirty="0"/>
              <a:t>, Hematology and Oncology</a:t>
            </a:r>
          </a:p>
          <a:p>
            <a:r>
              <a:rPr lang="en-US" dirty="0"/>
              <a:t>Univ</a:t>
            </a:r>
            <a:r>
              <a:rPr lang="cs-CZ" dirty="0" err="1"/>
              <a:t>ersity</a:t>
            </a:r>
            <a:r>
              <a:rPr lang="en-US" dirty="0"/>
              <a:t> Hospital </a:t>
            </a:r>
            <a:r>
              <a:rPr lang="cs-CZ" dirty="0"/>
              <a:t>Brno </a:t>
            </a:r>
            <a:r>
              <a:rPr lang="en-US" dirty="0"/>
              <a:t>and Masaryk University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5733256"/>
            <a:ext cx="4140461" cy="8127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3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524000" y="1412875"/>
            <a:ext cx="8604250" cy="338554"/>
          </a:xfrm>
          <a:prstGeom prst="rect">
            <a:avLst/>
          </a:prstGeom>
          <a:solidFill>
            <a:srgbClr val="800000"/>
          </a:solidFill>
          <a:ln w="38100" algn="ctr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cs-CZ" sz="1600" b="1" dirty="0">
                <a:solidFill>
                  <a:srgbClr val="FFFFFF"/>
                </a:solidFill>
                <a:latin typeface="Arial" charset="0"/>
              </a:rPr>
              <a:t>Number of analyzed cases (2004-2009) – 1007 pa</a:t>
            </a:r>
            <a:r>
              <a:rPr lang="cs-CZ" altLang="cs-CZ" sz="1600" b="1" dirty="0" err="1">
                <a:solidFill>
                  <a:srgbClr val="FFFFFF"/>
                </a:solidFill>
                <a:latin typeface="Arial" charset="0"/>
              </a:rPr>
              <a:t>tients</a:t>
            </a:r>
            <a:endParaRPr lang="en-US" altLang="cs-CZ" sz="16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3501790" y="283655"/>
            <a:ext cx="545303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cs-CZ" sz="4000" dirty="0">
                <a:solidFill>
                  <a:srgbClr val="800000"/>
                </a:solidFill>
              </a:rPr>
              <a:t>1000 leukemia cases</a:t>
            </a:r>
          </a:p>
        </p:txBody>
      </p:sp>
      <p:graphicFrame>
        <p:nvGraphicFramePr>
          <p:cNvPr id="4444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537838"/>
              </p:ext>
            </p:extLst>
          </p:nvPr>
        </p:nvGraphicFramePr>
        <p:xfrm>
          <a:off x="2992484" y="1751429"/>
          <a:ext cx="9000851" cy="6371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Graf" r:id="rId4" imgW="9458262" imgH="6415200" progId="MSGraph.Chart.8">
                  <p:embed followColorScheme="full"/>
                </p:oleObj>
              </mc:Choice>
              <mc:Fallback>
                <p:oleObj name="Graf" r:id="rId4" imgW="9458262" imgH="64152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84" y="1751429"/>
                        <a:ext cx="9000851" cy="63719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4421" name="Text Box 5"/>
          <p:cNvSpPr txBox="1">
            <a:spLocks noChangeArrowheads="1"/>
          </p:cNvSpPr>
          <p:nvPr/>
        </p:nvSpPr>
        <p:spPr bwMode="auto">
          <a:xfrm>
            <a:off x="6021398" y="566471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800000"/>
                </a:solidFill>
                <a:latin typeface="Arial" charset="0"/>
              </a:rPr>
              <a:t>AML</a:t>
            </a:r>
          </a:p>
        </p:txBody>
      </p:sp>
      <p:sp>
        <p:nvSpPr>
          <p:cNvPr id="444422" name="Text Box 6"/>
          <p:cNvSpPr txBox="1">
            <a:spLocks noChangeArrowheads="1"/>
          </p:cNvSpPr>
          <p:nvPr/>
        </p:nvSpPr>
        <p:spPr bwMode="auto">
          <a:xfrm>
            <a:off x="5809748" y="1989049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800000"/>
                </a:solidFill>
                <a:latin typeface="Arial" charset="0"/>
              </a:rPr>
              <a:t>CLL</a:t>
            </a:r>
          </a:p>
        </p:txBody>
      </p:sp>
      <p:sp>
        <p:nvSpPr>
          <p:cNvPr id="444423" name="Text Box 7"/>
          <p:cNvSpPr txBox="1">
            <a:spLocks noChangeArrowheads="1"/>
          </p:cNvSpPr>
          <p:nvPr/>
        </p:nvSpPr>
        <p:spPr bwMode="auto">
          <a:xfrm>
            <a:off x="8750719" y="3135635"/>
            <a:ext cx="936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800000"/>
                </a:solidFill>
                <a:latin typeface="Arial" charset="0"/>
              </a:rPr>
              <a:t>CML</a:t>
            </a:r>
          </a:p>
        </p:txBody>
      </p:sp>
      <p:sp>
        <p:nvSpPr>
          <p:cNvPr id="444424" name="Text Box 8"/>
          <p:cNvSpPr txBox="1">
            <a:spLocks noChangeArrowheads="1"/>
          </p:cNvSpPr>
          <p:nvPr/>
        </p:nvSpPr>
        <p:spPr bwMode="auto">
          <a:xfrm>
            <a:off x="3130723" y="2736287"/>
            <a:ext cx="93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800000"/>
                </a:solidFill>
                <a:latin typeface="Arial" charset="0"/>
              </a:rPr>
              <a:t>HCL</a:t>
            </a:r>
          </a:p>
        </p:txBody>
      </p:sp>
      <p:sp>
        <p:nvSpPr>
          <p:cNvPr id="444425" name="Text Box 9"/>
          <p:cNvSpPr txBox="1">
            <a:spLocks noChangeArrowheads="1"/>
          </p:cNvSpPr>
          <p:nvPr/>
        </p:nvSpPr>
        <p:spPr bwMode="auto">
          <a:xfrm>
            <a:off x="2687405" y="343342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800000"/>
                </a:solidFill>
                <a:latin typeface="Arial" charset="0"/>
              </a:rPr>
              <a:t>ALL</a:t>
            </a:r>
          </a:p>
        </p:txBody>
      </p:sp>
      <p:sp>
        <p:nvSpPr>
          <p:cNvPr id="2" name="Obdélník 1"/>
          <p:cNvSpPr/>
          <p:nvPr/>
        </p:nvSpPr>
        <p:spPr>
          <a:xfrm>
            <a:off x="1775521" y="6256667"/>
            <a:ext cx="57956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/>
              <a:t>Ráčil et al., </a:t>
            </a:r>
            <a:r>
              <a:rPr lang="en-US" sz="1400" i="1" dirty="0"/>
              <a:t>Am J </a:t>
            </a:r>
            <a:r>
              <a:rPr lang="en-US" sz="1400" i="1" dirty="0" err="1"/>
              <a:t>Hematol</a:t>
            </a:r>
            <a:r>
              <a:rPr lang="cs-CZ" sz="1400" i="1" dirty="0"/>
              <a:t> </a:t>
            </a:r>
            <a:r>
              <a:rPr lang="en-US" sz="1400" i="1" dirty="0"/>
              <a:t>86, 2011, 800–803</a:t>
            </a:r>
          </a:p>
        </p:txBody>
      </p:sp>
    </p:spTree>
    <p:extLst>
      <p:ext uri="{BB962C8B-B14F-4D97-AF65-F5344CB8AC3E}">
        <p14:creationId xmlns:p14="http://schemas.microsoft.com/office/powerpoint/2010/main" val="1766076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ChangeArrowheads="1"/>
          </p:cNvSpPr>
          <p:nvPr/>
        </p:nvSpPr>
        <p:spPr bwMode="auto">
          <a:xfrm>
            <a:off x="3755740" y="148071"/>
            <a:ext cx="4468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cs-CZ" sz="4000" dirty="0">
                <a:solidFill>
                  <a:srgbClr val="800000"/>
                </a:solidFill>
              </a:rPr>
              <a:t>Clinical symptoms</a:t>
            </a:r>
          </a:p>
        </p:txBody>
      </p:sp>
      <p:sp>
        <p:nvSpPr>
          <p:cNvPr id="594948" name="Text Box 4"/>
          <p:cNvSpPr txBox="1">
            <a:spLocks noChangeArrowheads="1"/>
          </p:cNvSpPr>
          <p:nvPr/>
        </p:nvSpPr>
        <p:spPr bwMode="auto">
          <a:xfrm>
            <a:off x="1524000" y="1125538"/>
            <a:ext cx="8604250" cy="338554"/>
          </a:xfrm>
          <a:prstGeom prst="rect">
            <a:avLst/>
          </a:prstGeom>
          <a:solidFill>
            <a:srgbClr val="800000"/>
          </a:solidFill>
          <a:ln w="38100" algn="ctr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cs-CZ" sz="1600" b="1" dirty="0">
                <a:solidFill>
                  <a:srgbClr val="FFFFFF"/>
                </a:solidFill>
                <a:latin typeface="Arial" charset="0"/>
              </a:rPr>
              <a:t>Subjective complaints of patients according to the history at diagnosis</a:t>
            </a: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444319"/>
              </p:ext>
            </p:extLst>
          </p:nvPr>
        </p:nvGraphicFramePr>
        <p:xfrm>
          <a:off x="1736726" y="1803401"/>
          <a:ext cx="8728075" cy="501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4952" name="Rectangle 8"/>
          <p:cNvSpPr>
            <a:spLocks noChangeArrowheads="1"/>
          </p:cNvSpPr>
          <p:nvPr/>
        </p:nvSpPr>
        <p:spPr bwMode="auto">
          <a:xfrm>
            <a:off x="2495550" y="1862545"/>
            <a:ext cx="2952750" cy="276999"/>
          </a:xfrm>
          <a:prstGeom prst="rect">
            <a:avLst/>
          </a:prstGeom>
          <a:solidFill>
            <a:srgbClr val="800000"/>
          </a:solidFill>
          <a:ln w="38100" algn="ctr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1200" b="1" dirty="0">
                <a:solidFill>
                  <a:srgbClr val="FFFFFF"/>
                </a:solidFill>
                <a:latin typeface="Arial" charset="0"/>
              </a:rPr>
              <a:t>ACUTE LEUKEMIAS</a:t>
            </a:r>
            <a:endParaRPr lang="en-US" altLang="cs-CZ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4953" name="Rectangle 9"/>
          <p:cNvSpPr>
            <a:spLocks noChangeArrowheads="1"/>
          </p:cNvSpPr>
          <p:nvPr/>
        </p:nvSpPr>
        <p:spPr bwMode="auto">
          <a:xfrm>
            <a:off x="5519738" y="1862545"/>
            <a:ext cx="2952750" cy="276999"/>
          </a:xfrm>
          <a:prstGeom prst="rect">
            <a:avLst/>
          </a:prstGeom>
          <a:solidFill>
            <a:srgbClr val="FF9900"/>
          </a:solidFill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1200" b="1" dirty="0">
                <a:solidFill>
                  <a:srgbClr val="FFFFFF"/>
                </a:solidFill>
                <a:latin typeface="Arial" charset="0"/>
              </a:rPr>
              <a:t>CHRONIC LEUKEMIAS</a:t>
            </a:r>
            <a:endParaRPr lang="en-US" altLang="cs-CZ" sz="12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94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ChangeArrowheads="1"/>
          </p:cNvSpPr>
          <p:nvPr/>
        </p:nvSpPr>
        <p:spPr bwMode="auto">
          <a:xfrm>
            <a:off x="3765626" y="125685"/>
            <a:ext cx="437075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4000" dirty="0" err="1">
                <a:solidFill>
                  <a:srgbClr val="800000"/>
                </a:solidFill>
              </a:rPr>
              <a:t>Objective</a:t>
            </a:r>
            <a:r>
              <a:rPr lang="cs-CZ" altLang="cs-CZ" sz="4000" dirty="0">
                <a:solidFill>
                  <a:srgbClr val="800000"/>
                </a:solidFill>
              </a:rPr>
              <a:t> </a:t>
            </a:r>
            <a:r>
              <a:rPr lang="cs-CZ" altLang="cs-CZ" sz="4000" dirty="0" err="1">
                <a:solidFill>
                  <a:srgbClr val="800000"/>
                </a:solidFill>
              </a:rPr>
              <a:t>findings</a:t>
            </a:r>
            <a:endParaRPr lang="en-US" altLang="cs-CZ" sz="4000" dirty="0">
              <a:solidFill>
                <a:srgbClr val="800000"/>
              </a:solidFill>
            </a:endParaRP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691931"/>
              </p:ext>
            </p:extLst>
          </p:nvPr>
        </p:nvGraphicFramePr>
        <p:xfrm>
          <a:off x="1803401" y="1946275"/>
          <a:ext cx="8594725" cy="460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1524000" y="1125538"/>
            <a:ext cx="8604250" cy="338554"/>
          </a:xfrm>
          <a:prstGeom prst="rect">
            <a:avLst/>
          </a:prstGeom>
          <a:solidFill>
            <a:srgbClr val="800000"/>
          </a:solidFill>
          <a:ln w="38100" algn="ctr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cs-CZ" sz="1600" b="1" dirty="0">
                <a:solidFill>
                  <a:srgbClr val="FFFFFF"/>
                </a:solidFill>
                <a:latin typeface="Arial" charset="0"/>
              </a:rPr>
              <a:t>Objective findings by the first visited physician</a:t>
            </a:r>
          </a:p>
        </p:txBody>
      </p:sp>
      <p:sp>
        <p:nvSpPr>
          <p:cNvPr id="499718" name="Text Box 6"/>
          <p:cNvSpPr txBox="1">
            <a:spLocks noChangeArrowheads="1"/>
          </p:cNvSpPr>
          <p:nvPr/>
        </p:nvSpPr>
        <p:spPr bwMode="auto">
          <a:xfrm>
            <a:off x="5087939" y="5445126"/>
            <a:ext cx="504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000" b="1">
                <a:solidFill>
                  <a:srgbClr val="FFFFFF"/>
                </a:solidFill>
                <a:latin typeface="Arial" charset="0"/>
              </a:rPr>
              <a:t>15%</a:t>
            </a:r>
            <a:endParaRPr lang="en-US" altLang="cs-CZ" sz="10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9719" name="Text Box 7"/>
          <p:cNvSpPr txBox="1">
            <a:spLocks noChangeArrowheads="1"/>
          </p:cNvSpPr>
          <p:nvPr/>
        </p:nvSpPr>
        <p:spPr bwMode="auto">
          <a:xfrm>
            <a:off x="9047164" y="5229226"/>
            <a:ext cx="504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000" b="1">
                <a:solidFill>
                  <a:srgbClr val="FFFFFF"/>
                </a:solidFill>
                <a:latin typeface="Arial" charset="0"/>
              </a:rPr>
              <a:t>26%</a:t>
            </a:r>
            <a:endParaRPr lang="en-US" altLang="cs-CZ" sz="10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9723" name="Rectangle 11"/>
          <p:cNvSpPr>
            <a:spLocks noChangeArrowheads="1"/>
          </p:cNvSpPr>
          <p:nvPr/>
        </p:nvSpPr>
        <p:spPr bwMode="auto">
          <a:xfrm>
            <a:off x="2495550" y="1862545"/>
            <a:ext cx="2952750" cy="276999"/>
          </a:xfrm>
          <a:prstGeom prst="rect">
            <a:avLst/>
          </a:prstGeom>
          <a:solidFill>
            <a:srgbClr val="800000"/>
          </a:solidFill>
          <a:ln w="38100" algn="ctr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1200" b="1" dirty="0">
                <a:solidFill>
                  <a:srgbClr val="FFFFFF"/>
                </a:solidFill>
                <a:latin typeface="Arial" charset="0"/>
              </a:rPr>
              <a:t>ACUTE LEUKEMIAS</a:t>
            </a:r>
            <a:endParaRPr lang="en-US" altLang="cs-CZ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9724" name="Rectangle 12"/>
          <p:cNvSpPr>
            <a:spLocks noChangeArrowheads="1"/>
          </p:cNvSpPr>
          <p:nvPr/>
        </p:nvSpPr>
        <p:spPr bwMode="auto">
          <a:xfrm>
            <a:off x="5519738" y="1862545"/>
            <a:ext cx="2952750" cy="276999"/>
          </a:xfrm>
          <a:prstGeom prst="rect">
            <a:avLst/>
          </a:prstGeom>
          <a:solidFill>
            <a:srgbClr val="FF9900"/>
          </a:solidFill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1200" b="1" dirty="0">
                <a:solidFill>
                  <a:srgbClr val="FFFFFF"/>
                </a:solidFill>
                <a:latin typeface="Arial" charset="0"/>
              </a:rPr>
              <a:t>CHRONIC LEUKEMIAS</a:t>
            </a:r>
            <a:endParaRPr lang="en-US" altLang="cs-CZ" sz="12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ChangeArrowheads="1"/>
          </p:cNvSpPr>
          <p:nvPr/>
        </p:nvSpPr>
        <p:spPr bwMode="auto">
          <a:xfrm>
            <a:off x="4416591" y="134595"/>
            <a:ext cx="308241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cs-CZ" sz="4000" dirty="0">
                <a:solidFill>
                  <a:srgbClr val="800000"/>
                </a:solidFill>
              </a:rPr>
              <a:t>Blood count</a:t>
            </a: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52427"/>
              </p:ext>
            </p:extLst>
          </p:nvPr>
        </p:nvGraphicFramePr>
        <p:xfrm>
          <a:off x="1446027" y="3176972"/>
          <a:ext cx="5205784" cy="3303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1900" name="Text Box 12"/>
          <p:cNvSpPr txBox="1">
            <a:spLocks noChangeArrowheads="1"/>
          </p:cNvSpPr>
          <p:nvPr/>
        </p:nvSpPr>
        <p:spPr bwMode="auto">
          <a:xfrm>
            <a:off x="1524000" y="1125538"/>
            <a:ext cx="8604250" cy="338554"/>
          </a:xfrm>
          <a:prstGeom prst="rect">
            <a:avLst/>
          </a:prstGeom>
          <a:solidFill>
            <a:srgbClr val="800000"/>
          </a:solidFill>
          <a:ln w="38100" algn="ctr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cs-CZ" sz="1600" b="1" dirty="0">
                <a:solidFill>
                  <a:srgbClr val="FFFFFF"/>
                </a:solidFill>
                <a:latin typeface="Arial" charset="0"/>
              </a:rPr>
              <a:t>Lab exam by the first visited physician</a:t>
            </a:r>
          </a:p>
        </p:txBody>
      </p:sp>
      <p:sp>
        <p:nvSpPr>
          <p:cNvPr id="421902" name="Text Box 14"/>
          <p:cNvSpPr txBox="1">
            <a:spLocks noChangeArrowheads="1"/>
          </p:cNvSpPr>
          <p:nvPr/>
        </p:nvSpPr>
        <p:spPr bwMode="auto">
          <a:xfrm>
            <a:off x="2825750" y="2374900"/>
            <a:ext cx="2446338" cy="338554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 dirty="0">
                <a:solidFill>
                  <a:srgbClr val="FF9900"/>
                </a:solidFill>
                <a:latin typeface="Arial" charset="0"/>
              </a:rPr>
              <a:t>PERFORMED?</a:t>
            </a:r>
          </a:p>
        </p:txBody>
      </p:sp>
      <p:sp>
        <p:nvSpPr>
          <p:cNvPr id="421903" name="Text Box 15"/>
          <p:cNvSpPr txBox="1">
            <a:spLocks noChangeArrowheads="1"/>
          </p:cNvSpPr>
          <p:nvPr/>
        </p:nvSpPr>
        <p:spPr bwMode="auto">
          <a:xfrm>
            <a:off x="6962775" y="2349500"/>
            <a:ext cx="2446338" cy="338554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 dirty="0">
                <a:solidFill>
                  <a:srgbClr val="FF9900"/>
                </a:solidFill>
                <a:latin typeface="Arial" charset="0"/>
              </a:rPr>
              <a:t>ABNORMALITY?</a:t>
            </a:r>
          </a:p>
        </p:txBody>
      </p:sp>
      <p:graphicFrame>
        <p:nvGraphicFramePr>
          <p:cNvPr id="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606066"/>
              </p:ext>
            </p:extLst>
          </p:nvPr>
        </p:nvGraphicFramePr>
        <p:xfrm>
          <a:off x="6494463" y="3104964"/>
          <a:ext cx="3382962" cy="3272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Šipka dolů 11"/>
          <p:cNvSpPr/>
          <p:nvPr/>
        </p:nvSpPr>
        <p:spPr>
          <a:xfrm rot="2086988">
            <a:off x="9273381" y="3060751"/>
            <a:ext cx="271462" cy="1764542"/>
          </a:xfrm>
          <a:prstGeom prst="down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363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9600" dirty="0"/>
              <a:t>CML</a:t>
            </a:r>
            <a:endParaRPr lang="en-US" sz="9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9820496-4F71-0CFC-7B5E-B0688643BBFC}"/>
              </a:ext>
            </a:extLst>
          </p:cNvPr>
          <p:cNvSpPr txBox="1"/>
          <p:nvPr/>
        </p:nvSpPr>
        <p:spPr>
          <a:xfrm>
            <a:off x="904208" y="3645024"/>
            <a:ext cx="83830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Chronic</a:t>
            </a:r>
            <a:r>
              <a:rPr lang="cs-CZ" sz="2800" b="1" dirty="0"/>
              <a:t> </a:t>
            </a:r>
            <a:r>
              <a:rPr lang="cs-CZ" sz="2800" b="1" dirty="0" err="1"/>
              <a:t>Myeloid</a:t>
            </a:r>
            <a:r>
              <a:rPr lang="cs-CZ" sz="2800" b="1" dirty="0"/>
              <a:t> </a:t>
            </a:r>
            <a:r>
              <a:rPr lang="cs-CZ" sz="2800" b="1" dirty="0" err="1"/>
              <a:t>Leukemia</a:t>
            </a:r>
            <a:endParaRPr lang="cs-CZ" sz="2800" b="1" dirty="0"/>
          </a:p>
          <a:p>
            <a:endParaRPr lang="cs-CZ" sz="2800" dirty="0"/>
          </a:p>
          <a:p>
            <a:r>
              <a:rPr lang="cs-CZ" sz="2800" dirty="0"/>
              <a:t>model </a:t>
            </a:r>
            <a:r>
              <a:rPr lang="cs-CZ" sz="2800" dirty="0" err="1"/>
              <a:t>disease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a </a:t>
            </a:r>
            <a:r>
              <a:rPr lang="cs-CZ" sz="2800" dirty="0">
                <a:solidFill>
                  <a:srgbClr val="C00000"/>
                </a:solidFill>
              </a:rPr>
              <a:t>single </a:t>
            </a:r>
            <a:r>
              <a:rPr lang="cs-CZ" sz="2800" dirty="0" err="1">
                <a:solidFill>
                  <a:srgbClr val="C00000"/>
                </a:solidFill>
              </a:rPr>
              <a:t>chromosomal</a:t>
            </a:r>
            <a:r>
              <a:rPr lang="cs-CZ" sz="2800" dirty="0">
                <a:solidFill>
                  <a:srgbClr val="C00000"/>
                </a:solidFill>
              </a:rPr>
              <a:t> abnormality</a:t>
            </a:r>
          </a:p>
        </p:txBody>
      </p:sp>
    </p:spTree>
    <p:extLst>
      <p:ext uri="{BB962C8B-B14F-4D97-AF65-F5344CB8AC3E}">
        <p14:creationId xmlns:p14="http://schemas.microsoft.com/office/powerpoint/2010/main" val="3481316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http://www.leukemia-cell.org/atlas/res/photogallery/cml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31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46" name="Group 46"/>
          <p:cNvGrpSpPr>
            <a:grpSpLocks/>
          </p:cNvGrpSpPr>
          <p:nvPr/>
        </p:nvGrpSpPr>
        <p:grpSpPr bwMode="auto">
          <a:xfrm>
            <a:off x="1771650" y="260351"/>
            <a:ext cx="8926514" cy="6481763"/>
            <a:chOff x="156" y="164"/>
            <a:chExt cx="5623" cy="4083"/>
          </a:xfrm>
        </p:grpSpPr>
        <p:sp>
          <p:nvSpPr>
            <p:cNvPr id="128002" name="Line 2"/>
            <p:cNvSpPr>
              <a:spLocks noChangeShapeType="1"/>
            </p:cNvSpPr>
            <p:nvPr/>
          </p:nvSpPr>
          <p:spPr bwMode="auto">
            <a:xfrm>
              <a:off x="521" y="618"/>
              <a:ext cx="0" cy="331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pic>
          <p:nvPicPr>
            <p:cNvPr id="128003" name="Picture 3" descr="zem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164"/>
              <a:ext cx="952" cy="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005" name="Picture 5" descr="trilobi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207"/>
              <a:ext cx="1079" cy="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007" name="Picture 7" descr="brontosauru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933"/>
              <a:ext cx="1088" cy="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008" name="Picture 8" descr="predchudce lid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704"/>
              <a:ext cx="771" cy="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009" name="Picture 9" descr="prvni clove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3475"/>
              <a:ext cx="774" cy="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010" name="Picture 10" descr="AML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3475"/>
              <a:ext cx="952" cy="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011" name="Line 11"/>
            <p:cNvSpPr>
              <a:spLocks noChangeShapeType="1"/>
            </p:cNvSpPr>
            <p:nvPr/>
          </p:nvSpPr>
          <p:spPr bwMode="auto">
            <a:xfrm>
              <a:off x="612" y="618"/>
              <a:ext cx="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12" name="Line 12"/>
            <p:cNvSpPr>
              <a:spLocks noChangeShapeType="1"/>
            </p:cNvSpPr>
            <p:nvPr/>
          </p:nvSpPr>
          <p:spPr bwMode="auto">
            <a:xfrm flipV="1">
              <a:off x="567" y="1434"/>
              <a:ext cx="453" cy="19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14" name="Line 14"/>
            <p:cNvSpPr>
              <a:spLocks noChangeShapeType="1"/>
            </p:cNvSpPr>
            <p:nvPr/>
          </p:nvSpPr>
          <p:spPr bwMode="auto">
            <a:xfrm flipV="1">
              <a:off x="567" y="2188"/>
              <a:ext cx="470" cy="1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15" name="Line 15"/>
            <p:cNvSpPr>
              <a:spLocks noChangeShapeType="1"/>
            </p:cNvSpPr>
            <p:nvPr/>
          </p:nvSpPr>
          <p:spPr bwMode="auto">
            <a:xfrm flipV="1">
              <a:off x="567" y="3113"/>
              <a:ext cx="499" cy="9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16" name="Line 16"/>
            <p:cNvSpPr>
              <a:spLocks noChangeShapeType="1"/>
            </p:cNvSpPr>
            <p:nvPr/>
          </p:nvSpPr>
          <p:spPr bwMode="auto">
            <a:xfrm flipV="1">
              <a:off x="567" y="3884"/>
              <a:ext cx="453" cy="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18" name="Text Box 18"/>
            <p:cNvSpPr txBox="1">
              <a:spLocks noChangeArrowheads="1"/>
            </p:cNvSpPr>
            <p:nvPr/>
          </p:nvSpPr>
          <p:spPr bwMode="auto">
            <a:xfrm rot="16200000">
              <a:off x="-16" y="2196"/>
              <a:ext cx="63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400" b="1" dirty="0" err="1">
                  <a:solidFill>
                    <a:srgbClr val="FFFFFF"/>
                  </a:solidFill>
                </a:rPr>
                <a:t>time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128034" name="Group 34"/>
            <p:cNvGrpSpPr>
              <a:grpSpLocks/>
            </p:cNvGrpSpPr>
            <p:nvPr/>
          </p:nvGrpSpPr>
          <p:grpSpPr bwMode="auto">
            <a:xfrm>
              <a:off x="3510" y="436"/>
              <a:ext cx="2269" cy="3693"/>
              <a:chOff x="3334" y="436"/>
              <a:chExt cx="2269" cy="3693"/>
            </a:xfrm>
          </p:grpSpPr>
          <p:sp>
            <p:nvSpPr>
              <p:cNvPr id="128017" name="Line 17"/>
              <p:cNvSpPr>
                <a:spLocks noChangeShapeType="1"/>
              </p:cNvSpPr>
              <p:nvPr/>
            </p:nvSpPr>
            <p:spPr bwMode="auto">
              <a:xfrm>
                <a:off x="3334" y="572"/>
                <a:ext cx="0" cy="3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28022" name="Text Box 22"/>
              <p:cNvSpPr txBox="1">
                <a:spLocks noChangeArrowheads="1"/>
              </p:cNvSpPr>
              <p:nvPr/>
            </p:nvSpPr>
            <p:spPr bwMode="auto">
              <a:xfrm>
                <a:off x="3651" y="436"/>
                <a:ext cx="1006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 b="1" dirty="0" err="1">
                    <a:solidFill>
                      <a:srgbClr val="FFFFFF"/>
                    </a:solidFill>
                  </a:rPr>
                  <a:t>leukemi</a:t>
                </a:r>
                <a:r>
                  <a:rPr lang="cs-CZ" sz="2400" b="1" dirty="0">
                    <a:solidFill>
                      <a:srgbClr val="FFFFFF"/>
                    </a:solidFill>
                  </a:rPr>
                  <a:t>a</a:t>
                </a:r>
              </a:p>
              <a:p>
                <a:r>
                  <a:rPr lang="cs-CZ" sz="2400" b="1" dirty="0">
                    <a:solidFill>
                      <a:srgbClr val="FFFFFF"/>
                    </a:solidFill>
                  </a:rPr>
                  <a:t>(1850)</a:t>
                </a:r>
                <a:endParaRPr lang="en-US" sz="2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8023" name="Text Box 23"/>
              <p:cNvSpPr txBox="1">
                <a:spLocks noChangeArrowheads="1"/>
              </p:cNvSpPr>
              <p:nvPr/>
            </p:nvSpPr>
            <p:spPr bwMode="auto">
              <a:xfrm>
                <a:off x="3606" y="1752"/>
                <a:ext cx="1517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 b="1" dirty="0" err="1">
                    <a:solidFill>
                      <a:srgbClr val="FFFFFF"/>
                    </a:solidFill>
                  </a:rPr>
                  <a:t>chemot</a:t>
                </a:r>
                <a:r>
                  <a:rPr lang="cs-CZ" sz="2400" b="1" dirty="0">
                    <a:solidFill>
                      <a:srgbClr val="FFFFFF"/>
                    </a:solidFill>
                  </a:rPr>
                  <a:t>h</a:t>
                </a:r>
                <a:r>
                  <a:rPr lang="en-US" sz="2400" b="1" dirty="0" err="1">
                    <a:solidFill>
                      <a:srgbClr val="FFFFFF"/>
                    </a:solidFill>
                  </a:rPr>
                  <a:t>erap</a:t>
                </a:r>
                <a:r>
                  <a:rPr lang="cs-CZ" sz="2400" b="1" dirty="0">
                    <a:solidFill>
                      <a:srgbClr val="FFFFFF"/>
                    </a:solidFill>
                  </a:rPr>
                  <a:t>y</a:t>
                </a:r>
              </a:p>
              <a:p>
                <a:r>
                  <a:rPr lang="cs-CZ" sz="2400" b="1" dirty="0">
                    <a:solidFill>
                      <a:srgbClr val="FFFFFF"/>
                    </a:solidFill>
                  </a:rPr>
                  <a:t>(1950)</a:t>
                </a:r>
                <a:endParaRPr lang="en-US" sz="2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8024" name="Text Box 24"/>
              <p:cNvSpPr txBox="1">
                <a:spLocks noChangeArrowheads="1"/>
              </p:cNvSpPr>
              <p:nvPr/>
            </p:nvSpPr>
            <p:spPr bwMode="auto">
              <a:xfrm>
                <a:off x="3606" y="2704"/>
                <a:ext cx="117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 b="1">
                    <a:solidFill>
                      <a:srgbClr val="FFFFFF"/>
                    </a:solidFill>
                  </a:rPr>
                  <a:t>BMT     IFN</a:t>
                </a:r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8025" name="Text Box 25"/>
              <p:cNvSpPr txBox="1">
                <a:spLocks noChangeArrowheads="1"/>
              </p:cNvSpPr>
              <p:nvPr/>
            </p:nvSpPr>
            <p:spPr bwMode="auto">
              <a:xfrm>
                <a:off x="3606" y="2251"/>
                <a:ext cx="118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 b="1">
                    <a:solidFill>
                      <a:srgbClr val="FFFFFF"/>
                    </a:solidFill>
                  </a:rPr>
                  <a:t>Ph</a:t>
                </a:r>
                <a:r>
                  <a:rPr lang="cs-CZ" sz="2400" b="1" baseline="30000">
                    <a:solidFill>
                      <a:srgbClr val="FFFFFF"/>
                    </a:solidFill>
                  </a:rPr>
                  <a:t>1  </a:t>
                </a:r>
                <a:r>
                  <a:rPr lang="cs-CZ" sz="2400" b="1">
                    <a:solidFill>
                      <a:srgbClr val="FFFFFF"/>
                    </a:solidFill>
                  </a:rPr>
                  <a:t>(1960)</a:t>
                </a:r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8027" name="Text Box 27"/>
              <p:cNvSpPr txBox="1">
                <a:spLocks noChangeArrowheads="1"/>
              </p:cNvSpPr>
              <p:nvPr/>
            </p:nvSpPr>
            <p:spPr bwMode="auto">
              <a:xfrm>
                <a:off x="3606" y="2976"/>
                <a:ext cx="16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 b="1">
                    <a:solidFill>
                      <a:srgbClr val="FFFFFF"/>
                    </a:solidFill>
                  </a:rPr>
                  <a:t>BCR/ABL     PCR</a:t>
                </a:r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8029" name="Text Box 29"/>
              <p:cNvSpPr txBox="1">
                <a:spLocks noChangeArrowheads="1"/>
              </p:cNvSpPr>
              <p:nvPr/>
            </p:nvSpPr>
            <p:spPr bwMode="auto">
              <a:xfrm>
                <a:off x="3606" y="3294"/>
                <a:ext cx="1997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 b="1" dirty="0" err="1">
                    <a:solidFill>
                      <a:srgbClr val="FF0000"/>
                    </a:solidFill>
                  </a:rPr>
                  <a:t>imatinib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, </a:t>
                </a:r>
                <a:r>
                  <a:rPr lang="cs-CZ" sz="2400" b="1" dirty="0" err="1">
                    <a:solidFill>
                      <a:srgbClr val="FF0000"/>
                    </a:solidFill>
                  </a:rPr>
                  <a:t>dasatinib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,</a:t>
                </a:r>
              </a:p>
              <a:p>
                <a:r>
                  <a:rPr lang="cs-CZ" sz="2400" b="1" dirty="0" err="1">
                    <a:solidFill>
                      <a:srgbClr val="FF0000"/>
                    </a:solidFill>
                  </a:rPr>
                  <a:t>nilotinib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8030" name="Text Box 30"/>
              <p:cNvSpPr txBox="1">
                <a:spLocks noChangeArrowheads="1"/>
              </p:cNvSpPr>
              <p:nvPr/>
            </p:nvSpPr>
            <p:spPr bwMode="auto">
              <a:xfrm>
                <a:off x="3606" y="3838"/>
                <a:ext cx="74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2400" b="1" dirty="0" err="1">
                    <a:solidFill>
                      <a:srgbClr val="FF0000"/>
                    </a:solidFill>
                  </a:rPr>
                  <a:t>others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8032" name="Line 32"/>
              <p:cNvSpPr>
                <a:spLocks noChangeShapeType="1"/>
              </p:cNvSpPr>
              <p:nvPr/>
            </p:nvSpPr>
            <p:spPr bwMode="auto">
              <a:xfrm flipV="1">
                <a:off x="3379" y="3566"/>
                <a:ext cx="272" cy="45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28033" name="Line 33"/>
              <p:cNvSpPr>
                <a:spLocks noChangeShapeType="1"/>
              </p:cNvSpPr>
              <p:nvPr/>
            </p:nvSpPr>
            <p:spPr bwMode="auto">
              <a:xfrm flipV="1">
                <a:off x="3379" y="4020"/>
                <a:ext cx="227" cy="4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8035" name="Text Box 35"/>
            <p:cNvSpPr txBox="1">
              <a:spLocks noChangeArrowheads="1"/>
            </p:cNvSpPr>
            <p:nvPr/>
          </p:nvSpPr>
          <p:spPr bwMode="auto">
            <a:xfrm rot="16200000">
              <a:off x="1345" y="2241"/>
              <a:ext cx="362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400" b="1" dirty="0">
                  <a:solidFill>
                    <a:srgbClr val="FF0000"/>
                  </a:solidFill>
                </a:rPr>
                <a:t>a lot </a:t>
              </a:r>
              <a:r>
                <a:rPr lang="cs-CZ" sz="2400" b="1" dirty="0" err="1">
                  <a:solidFill>
                    <a:srgbClr val="FF0000"/>
                  </a:solidFill>
                </a:rPr>
                <a:t>of</a:t>
              </a:r>
              <a:r>
                <a:rPr lang="en-US" sz="2400" b="1" dirty="0">
                  <a:solidFill>
                    <a:srgbClr val="FF0000"/>
                  </a:solidFill>
                </a:rPr>
                <a:t>                             </a:t>
              </a:r>
              <a:r>
                <a:rPr lang="cs-CZ" sz="2400" b="1" dirty="0">
                  <a:solidFill>
                    <a:srgbClr val="FF0000"/>
                  </a:solidFill>
                </a:rPr>
                <a:t>    </a:t>
              </a:r>
              <a:r>
                <a:rPr lang="cs-CZ" sz="2400" b="1" dirty="0"/>
                <a:t>„</a:t>
              </a:r>
              <a:r>
                <a:rPr lang="en-US" sz="2400" b="1" dirty="0">
                  <a:solidFill>
                    <a:srgbClr val="FFFFFF"/>
                  </a:solidFill>
                </a:rPr>
                <a:t>n</a:t>
              </a:r>
              <a:r>
                <a:rPr lang="cs-CZ" sz="2400" b="1" dirty="0" err="1">
                  <a:solidFill>
                    <a:srgbClr val="FFFFFF"/>
                  </a:solidFill>
                </a:rPr>
                <a:t>othing</a:t>
              </a:r>
              <a:r>
                <a:rPr lang="en-US" sz="2400" b="1" dirty="0">
                  <a:solidFill>
                    <a:srgbClr val="FFFFFF"/>
                  </a:solidFill>
                </a:rPr>
                <a:t>“</a:t>
              </a:r>
            </a:p>
          </p:txBody>
        </p:sp>
        <p:sp>
          <p:nvSpPr>
            <p:cNvPr id="128036" name="Rectangle 36"/>
            <p:cNvSpPr>
              <a:spLocks noChangeArrowheads="1"/>
            </p:cNvSpPr>
            <p:nvPr/>
          </p:nvSpPr>
          <p:spPr bwMode="auto">
            <a:xfrm>
              <a:off x="3016" y="3385"/>
              <a:ext cx="318" cy="8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37" name="Rectangle 37"/>
            <p:cNvSpPr>
              <a:spLocks noChangeArrowheads="1"/>
            </p:cNvSpPr>
            <p:nvPr/>
          </p:nvSpPr>
          <p:spPr bwMode="auto">
            <a:xfrm>
              <a:off x="3022" y="686"/>
              <a:ext cx="318" cy="964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38" name="Line 38"/>
            <p:cNvSpPr>
              <a:spLocks noChangeShapeType="1"/>
            </p:cNvSpPr>
            <p:nvPr/>
          </p:nvSpPr>
          <p:spPr bwMode="auto">
            <a:xfrm>
              <a:off x="521" y="3929"/>
              <a:ext cx="0" cy="27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39" name="Line 39"/>
            <p:cNvSpPr>
              <a:spLocks noChangeShapeType="1"/>
            </p:cNvSpPr>
            <p:nvPr/>
          </p:nvSpPr>
          <p:spPr bwMode="auto">
            <a:xfrm>
              <a:off x="3515" y="3929"/>
              <a:ext cx="0" cy="27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42" name="Line 42"/>
            <p:cNvSpPr>
              <a:spLocks noChangeShapeType="1"/>
            </p:cNvSpPr>
            <p:nvPr/>
          </p:nvSpPr>
          <p:spPr bwMode="auto">
            <a:xfrm>
              <a:off x="2143" y="601"/>
              <a:ext cx="16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43" name="Line 43"/>
            <p:cNvSpPr>
              <a:spLocks noChangeShapeType="1"/>
            </p:cNvSpPr>
            <p:nvPr/>
          </p:nvSpPr>
          <p:spPr bwMode="auto">
            <a:xfrm>
              <a:off x="2228" y="1508"/>
              <a:ext cx="1502" cy="3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44" name="Line 44"/>
            <p:cNvSpPr>
              <a:spLocks noChangeShapeType="1"/>
            </p:cNvSpPr>
            <p:nvPr/>
          </p:nvSpPr>
          <p:spPr bwMode="auto">
            <a:xfrm>
              <a:off x="2228" y="2188"/>
              <a:ext cx="1531" cy="6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045" name="Line 45"/>
            <p:cNvSpPr>
              <a:spLocks noChangeShapeType="1"/>
            </p:cNvSpPr>
            <p:nvPr/>
          </p:nvSpPr>
          <p:spPr bwMode="auto">
            <a:xfrm>
              <a:off x="1944" y="3096"/>
              <a:ext cx="1815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983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4800600" y="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cs-CZ" altLang="cs-CZ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4872038" y="0"/>
            <a:ext cx="579596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22895" name="Group 15"/>
          <p:cNvGrpSpPr>
            <a:grpSpLocks/>
          </p:cNvGrpSpPr>
          <p:nvPr/>
        </p:nvGrpSpPr>
        <p:grpSpPr bwMode="auto">
          <a:xfrm>
            <a:off x="1774826" y="188914"/>
            <a:ext cx="8753475" cy="6561137"/>
            <a:chOff x="158" y="119"/>
            <a:chExt cx="5514" cy="4133"/>
          </a:xfrm>
        </p:grpSpPr>
        <p:graphicFrame>
          <p:nvGraphicFramePr>
            <p:cNvPr id="122885" name="Object 5"/>
            <p:cNvGraphicFramePr>
              <a:graphicFrameLocks noChangeAspect="1"/>
            </p:cNvGraphicFramePr>
            <p:nvPr/>
          </p:nvGraphicFramePr>
          <p:xfrm>
            <a:off x="1184" y="697"/>
            <a:ext cx="3728" cy="2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Obrázek" r:id="rId3" imgW="2743200" imgH="1828800" progId="Word.Picture.8">
                    <p:embed/>
                  </p:oleObj>
                </mc:Choice>
                <mc:Fallback>
                  <p:oleObj name="Obrázek" r:id="rId3" imgW="2743200" imgH="18288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4" y="697"/>
                          <a:ext cx="3728" cy="2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888" name="Text Box 8"/>
            <p:cNvSpPr txBox="1">
              <a:spLocks noChangeArrowheads="1"/>
            </p:cNvSpPr>
            <p:nvPr/>
          </p:nvSpPr>
          <p:spPr bwMode="auto">
            <a:xfrm>
              <a:off x="2883" y="2840"/>
              <a:ext cx="2789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cs-CZ" sz="2400" dirty="0">
                  <a:solidFill>
                    <a:srgbClr val="292934">
                      <a:lumMod val="75000"/>
                      <a:lumOff val="25000"/>
                    </a:srgbClr>
                  </a:solidFill>
                </a:rPr>
                <a:t>…</a:t>
              </a:r>
              <a:r>
                <a:rPr lang="en-US" altLang="cs-CZ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the findings </a:t>
              </a:r>
              <a:r>
                <a:rPr lang="en-US" altLang="cs-CZ" sz="2400" b="1" dirty="0">
                  <a:solidFill>
                    <a:srgbClr val="D2533C"/>
                  </a:solidFill>
                  <a:latin typeface="Arial" panose="020B0604020202020204" pitchFamily="34" charset="0"/>
                </a:rPr>
                <a:t>suggest a causal relationship </a:t>
              </a:r>
              <a:r>
                <a:rPr lang="en-US" altLang="cs-CZ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between the chromosome abnormality observed and chronic granulocytic leukemia</a:t>
              </a:r>
              <a:r>
                <a:rPr lang="cs-CZ" altLang="cs-CZ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… </a:t>
              </a:r>
            </a:p>
          </p:txBody>
        </p:sp>
        <p:sp>
          <p:nvSpPr>
            <p:cNvPr id="122889" name="Text Box 9"/>
            <p:cNvSpPr txBox="1">
              <a:spLocks noChangeArrowheads="1"/>
            </p:cNvSpPr>
            <p:nvPr/>
          </p:nvSpPr>
          <p:spPr bwMode="auto">
            <a:xfrm>
              <a:off x="158" y="2659"/>
              <a:ext cx="2858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cs-CZ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 minute chromosome in human granulocytic leukemia. Science 132, 1960, 1497.</a:t>
              </a:r>
              <a:endParaRPr lang="cs-CZ" altLang="cs-CZ" sz="2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aphicFrame>
          <p:nvGraphicFramePr>
            <p:cNvPr id="122890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4542322"/>
                </p:ext>
              </p:extLst>
            </p:nvPr>
          </p:nvGraphicFramePr>
          <p:xfrm>
            <a:off x="295" y="119"/>
            <a:ext cx="2336" cy="2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1" name="Rastrový obrázek" r:id="rId5" imgW="2580952" imgH="2933333" progId="Paint.Picture">
                    <p:embed/>
                  </p:oleObj>
                </mc:Choice>
                <mc:Fallback>
                  <p:oleObj name="Rastrový obrázek" r:id="rId5" imgW="2580952" imgH="293333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119"/>
                          <a:ext cx="2336" cy="2448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891" name="Object 11"/>
            <p:cNvGraphicFramePr>
              <a:graphicFrameLocks noChangeAspect="1"/>
            </p:cNvGraphicFramePr>
            <p:nvPr/>
          </p:nvGraphicFramePr>
          <p:xfrm>
            <a:off x="2835" y="119"/>
            <a:ext cx="2544" cy="24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2" name="Rastrový obrázek" r:id="rId7" imgW="3180952" imgH="2991268" progId="Paint.Picture">
                    <p:embed/>
                  </p:oleObj>
                </mc:Choice>
                <mc:Fallback>
                  <p:oleObj name="Rastrový obrázek" r:id="rId7" imgW="3180952" imgH="2991268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" y="119"/>
                          <a:ext cx="2544" cy="2449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892" name="Text Box 12"/>
            <p:cNvSpPr txBox="1">
              <a:spLocks noChangeArrowheads="1"/>
            </p:cNvSpPr>
            <p:nvPr/>
          </p:nvSpPr>
          <p:spPr bwMode="auto">
            <a:xfrm>
              <a:off x="204" y="3657"/>
              <a:ext cx="2313" cy="595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cs-CZ" dirty="0">
                  <a:solidFill>
                    <a:srgbClr val="000000"/>
                  </a:solidFill>
                </a:rPr>
                <a:t>P.C. </a:t>
              </a:r>
              <a:r>
                <a:rPr lang="en-US" altLang="cs-CZ" dirty="0" err="1">
                  <a:solidFill>
                    <a:srgbClr val="000000"/>
                  </a:solidFill>
                </a:rPr>
                <a:t>Nowell</a:t>
              </a:r>
              <a:r>
                <a:rPr lang="en-US" altLang="cs-CZ" dirty="0">
                  <a:solidFill>
                    <a:srgbClr val="000000"/>
                  </a:solidFill>
                </a:rPr>
                <a:t>, D.A. Hungerford, University of Pennsylvania in </a:t>
              </a:r>
              <a:r>
                <a:rPr lang="en-US" altLang="cs-CZ" b="1" dirty="0">
                  <a:solidFill>
                    <a:srgbClr val="FF0000"/>
                  </a:solidFill>
                </a:rPr>
                <a:t>Ph</a:t>
              </a:r>
              <a:r>
                <a:rPr lang="en-US" altLang="cs-CZ" dirty="0">
                  <a:solidFill>
                    <a:srgbClr val="000000"/>
                  </a:solidFill>
                </a:rPr>
                <a:t>iladelphia</a:t>
              </a:r>
            </a:p>
          </p:txBody>
        </p:sp>
        <p:sp>
          <p:nvSpPr>
            <p:cNvPr id="122893" name="Rectangle 13"/>
            <p:cNvSpPr>
              <a:spLocks noChangeArrowheads="1"/>
            </p:cNvSpPr>
            <p:nvPr/>
          </p:nvSpPr>
          <p:spPr bwMode="auto">
            <a:xfrm>
              <a:off x="3107" y="2432"/>
              <a:ext cx="2177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894" name="Text Box 14"/>
            <p:cNvSpPr txBox="1">
              <a:spLocks noChangeArrowheads="1"/>
            </p:cNvSpPr>
            <p:nvPr/>
          </p:nvSpPr>
          <p:spPr bwMode="auto">
            <a:xfrm>
              <a:off x="4195" y="2024"/>
              <a:ext cx="113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cs-CZ" sz="4400" dirty="0">
                  <a:solidFill>
                    <a:srgbClr val="D2533C"/>
                  </a:solidFill>
                </a:rPr>
                <a:t>19</a:t>
              </a:r>
              <a:r>
                <a:rPr lang="cs-CZ" altLang="cs-CZ" sz="4400" dirty="0">
                  <a:solidFill>
                    <a:srgbClr val="D2533C"/>
                  </a:solidFill>
                </a:rPr>
                <a:t>60</a:t>
              </a:r>
              <a:endParaRPr lang="en-US" altLang="cs-CZ" sz="4400" dirty="0">
                <a:solidFill>
                  <a:srgbClr val="D253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98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0" y="333376"/>
            <a:ext cx="5976938" cy="1431925"/>
          </a:xfrm>
        </p:spPr>
        <p:txBody>
          <a:bodyPr>
            <a:normAutofit/>
          </a:bodyPr>
          <a:lstStyle/>
          <a:p>
            <a:r>
              <a:rPr lang="en-US" altLang="cs-CZ" dirty="0"/>
              <a:t>1973</a:t>
            </a:r>
            <a:r>
              <a:rPr lang="en-US" altLang="cs-CZ" dirty="0">
                <a:solidFill>
                  <a:schemeClr val="tx1"/>
                </a:solidFill>
              </a:rPr>
              <a:t>: </a:t>
            </a:r>
            <a:r>
              <a:rPr lang="en-US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translocation of chromosomal material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5775" y="1989138"/>
            <a:ext cx="5886450" cy="2520950"/>
          </a:xfrm>
        </p:spPr>
        <p:txBody>
          <a:bodyPr/>
          <a:lstStyle/>
          <a:p>
            <a:pPr marL="0" indent="0">
              <a:buNone/>
            </a:pPr>
            <a:r>
              <a:rPr lang="en-US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Rowley JD: A new consistent chromosomal abnormality in chronic </a:t>
            </a:r>
            <a:r>
              <a:rPr lang="en-US" altLang="cs-CZ" sz="2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myelogenous</a:t>
            </a:r>
            <a:r>
              <a:rPr lang="en-US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leukemia identified by </a:t>
            </a:r>
            <a:r>
              <a:rPr lang="en-US" altLang="cs-CZ" sz="2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quinacrine</a:t>
            </a:r>
            <a:r>
              <a:rPr lang="en-US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fluorescence and </a:t>
            </a:r>
            <a:r>
              <a:rPr lang="en-US" altLang="cs-CZ" sz="2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Giemsa</a:t>
            </a:r>
            <a:r>
              <a:rPr lang="en-US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staining. Nature, 243, 290-293, 1973</a:t>
            </a: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76250"/>
            <a:ext cx="2292350" cy="342080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218604" y="4724401"/>
            <a:ext cx="7800691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indent="0">
              <a:spcBef>
                <a:spcPct val="60000"/>
              </a:spcBef>
              <a:buClr>
                <a:srgbClr val="FFFFCC"/>
              </a:buClr>
              <a:buNone/>
            </a:pPr>
            <a:r>
              <a:rPr lang="en-US" altLang="cs-CZ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…suggesting that there may be a hitherto </a:t>
            </a:r>
            <a:r>
              <a:rPr lang="en-US" altLang="cs-CZ" sz="2600" dirty="0">
                <a:solidFill>
                  <a:schemeClr val="tx2"/>
                </a:solidFill>
                <a:effectLst/>
              </a:rPr>
              <a:t>undetected translocation </a:t>
            </a:r>
            <a:r>
              <a:rPr lang="en-US" altLang="cs-CZ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between the long arm of </a:t>
            </a:r>
            <a:r>
              <a:rPr lang="en-US" altLang="cs-CZ" sz="2600" dirty="0">
                <a:solidFill>
                  <a:schemeClr val="tx2"/>
                </a:solidFill>
                <a:effectLst/>
              </a:rPr>
              <a:t>22</a:t>
            </a:r>
            <a:r>
              <a:rPr lang="en-US" altLang="cs-CZ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altLang="cs-CZ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and the long arm of </a:t>
            </a:r>
            <a:r>
              <a:rPr lang="en-US" altLang="cs-CZ" sz="2600" dirty="0">
                <a:solidFill>
                  <a:schemeClr val="tx2"/>
                </a:solidFill>
                <a:effectLst/>
              </a:rPr>
              <a:t>9</a:t>
            </a:r>
            <a:r>
              <a:rPr lang="en-US" altLang="cs-CZ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producing the 9q+ chromosome…</a:t>
            </a:r>
            <a:endParaRPr lang="en-US" altLang="cs-CZ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90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http://www.leukemia-cell.org/atlas/res/photogallery/fi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3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7588" y="476672"/>
            <a:ext cx="7355160" cy="990600"/>
          </a:xfrm>
        </p:spPr>
        <p:txBody>
          <a:bodyPr/>
          <a:lstStyle/>
          <a:p>
            <a:r>
              <a:rPr lang="cs-CZ" dirty="0" err="1"/>
              <a:t>Outline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99556" y="1628800"/>
            <a:ext cx="8229600" cy="4876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Epidemiology</a:t>
            </a:r>
          </a:p>
          <a:p>
            <a:pPr>
              <a:spcAft>
                <a:spcPts val="600"/>
              </a:spcAft>
            </a:pPr>
            <a:r>
              <a:rPr lang="cs-CZ" dirty="0"/>
              <a:t>C</a:t>
            </a:r>
            <a:r>
              <a:rPr lang="en-US" dirty="0" err="1"/>
              <a:t>linical</a:t>
            </a:r>
            <a:r>
              <a:rPr lang="en-US" dirty="0"/>
              <a:t> signs</a:t>
            </a:r>
          </a:p>
          <a:p>
            <a:pPr>
              <a:spcAft>
                <a:spcPts val="600"/>
              </a:spcAft>
            </a:pPr>
            <a:r>
              <a:rPr lang="en-US" dirty="0"/>
              <a:t>Key subtypes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leukemias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Model disease</a:t>
            </a:r>
            <a:r>
              <a:rPr lang="cs-CZ" dirty="0"/>
              <a:t>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Elementary principles of pathogenesis</a:t>
            </a:r>
          </a:p>
          <a:p>
            <a:pPr>
              <a:spcAft>
                <a:spcPts val="600"/>
              </a:spcAft>
            </a:pPr>
            <a:r>
              <a:rPr lang="en-US" dirty="0"/>
              <a:t>Implications of these facts for diagnostics and therapy</a:t>
            </a:r>
          </a:p>
          <a:p>
            <a:pPr lvl="1">
              <a:spcAft>
                <a:spcPts val="600"/>
              </a:spcAft>
            </a:pPr>
            <a:r>
              <a:rPr lang="cs-CZ" dirty="0" err="1"/>
              <a:t>with</a:t>
            </a:r>
            <a:r>
              <a:rPr lang="cs-CZ" dirty="0"/>
              <a:t> </a:t>
            </a:r>
            <a:r>
              <a:rPr lang="en-US" dirty="0"/>
              <a:t>time relationships of different discoveries</a:t>
            </a:r>
          </a:p>
          <a:p>
            <a:pPr lvl="1">
              <a:spcAft>
                <a:spcPts val="600"/>
              </a:spcAft>
            </a:pPr>
            <a:r>
              <a:rPr lang="cs-CZ" dirty="0"/>
              <a:t>and </a:t>
            </a:r>
            <a:r>
              <a:rPr lang="en-US" dirty="0"/>
              <a:t>original data from the literature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Including</a:t>
            </a:r>
            <a:r>
              <a:rPr lang="cs-CZ" dirty="0"/>
              <a:t> case </a:t>
            </a:r>
            <a:r>
              <a:rPr lang="cs-CZ" dirty="0" err="1"/>
              <a:t>reports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44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http://www.leukemia-cell.org/atlas/res/photogallery/fig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354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00263" y="228601"/>
            <a:ext cx="8100193" cy="1431925"/>
          </a:xfrm>
        </p:spPr>
        <p:txBody>
          <a:bodyPr>
            <a:normAutofit/>
          </a:bodyPr>
          <a:lstStyle/>
          <a:p>
            <a:r>
              <a:rPr lang="en-US" altLang="cs-CZ" sz="3600" dirty="0"/>
              <a:t>1982</a:t>
            </a:r>
            <a:r>
              <a:rPr lang="en-US" altLang="cs-CZ" sz="3600" dirty="0">
                <a:solidFill>
                  <a:schemeClr val="tx1"/>
                </a:solidFill>
              </a:rPr>
              <a:t>: </a:t>
            </a:r>
            <a:r>
              <a:rPr lang="en-US" altLang="cs-CZ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abl</a:t>
            </a:r>
            <a:r>
              <a:rPr lang="en-US" altLang="cs-CZ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localized on chromosome 9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2663" y="1664805"/>
            <a:ext cx="7543800" cy="5008091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cs-CZ" sz="2500" i="1" dirty="0" err="1"/>
              <a:t>Heisterkamp</a:t>
            </a:r>
            <a:r>
              <a:rPr lang="cs-CZ" altLang="cs-CZ" sz="2500" i="1" dirty="0"/>
              <a:t> N et al.: </a:t>
            </a:r>
            <a:r>
              <a:rPr lang="en-US" altLang="cs-CZ" sz="2500" i="1" dirty="0"/>
              <a:t>Chromosomal localization of human cellular homologues of two viral oncogenes</a:t>
            </a:r>
            <a:r>
              <a:rPr lang="cs-CZ" altLang="cs-CZ" sz="2500" i="1" dirty="0"/>
              <a:t>. </a:t>
            </a:r>
            <a:r>
              <a:rPr lang="en-US" altLang="cs-CZ" sz="2500" i="1" dirty="0"/>
              <a:t>Nature 299, </a:t>
            </a:r>
            <a:r>
              <a:rPr lang="cs-CZ" altLang="cs-CZ" sz="2500" i="1" dirty="0"/>
              <a:t>1982, </a:t>
            </a:r>
            <a:r>
              <a:rPr lang="en-US" altLang="cs-CZ" sz="2500" i="1" dirty="0"/>
              <a:t>747-749</a:t>
            </a:r>
            <a:r>
              <a:rPr lang="cs-CZ" altLang="cs-CZ" sz="2500" i="1" dirty="0"/>
              <a:t>.</a:t>
            </a:r>
            <a:r>
              <a:rPr lang="en-US" altLang="cs-CZ" sz="2500" i="1" dirty="0"/>
              <a:t> </a:t>
            </a:r>
          </a:p>
          <a:p>
            <a:pPr>
              <a:lnSpc>
                <a:spcPct val="80000"/>
              </a:lnSpc>
              <a:spcBef>
                <a:spcPct val="60000"/>
              </a:spcBef>
              <a:spcAft>
                <a:spcPts val="600"/>
              </a:spcAft>
            </a:pPr>
            <a:r>
              <a:rPr lang="cs-CZ" altLang="cs-CZ" sz="2500" dirty="0"/>
              <a:t>…w</a:t>
            </a:r>
            <a:r>
              <a:rPr lang="en-US" altLang="cs-CZ" sz="2500" dirty="0"/>
              <a:t>e now show that the human equivalents of c-</a:t>
            </a:r>
            <a:r>
              <a:rPr lang="en-US" altLang="cs-CZ" sz="2500" dirty="0" err="1"/>
              <a:t>fes</a:t>
            </a:r>
            <a:r>
              <a:rPr lang="en-US" altLang="cs-CZ" sz="2500" dirty="0"/>
              <a:t> and </a:t>
            </a:r>
            <a:r>
              <a:rPr lang="en-US" altLang="cs-CZ" sz="2500" dirty="0">
                <a:solidFill>
                  <a:schemeClr val="tx2"/>
                </a:solidFill>
              </a:rPr>
              <a:t>c-</a:t>
            </a:r>
            <a:r>
              <a:rPr lang="en-US" altLang="cs-CZ" sz="2500" dirty="0" err="1">
                <a:solidFill>
                  <a:schemeClr val="tx2"/>
                </a:solidFill>
              </a:rPr>
              <a:t>abl</a:t>
            </a:r>
            <a:r>
              <a:rPr lang="en-US" altLang="cs-CZ" sz="2500" dirty="0">
                <a:solidFill>
                  <a:schemeClr val="tx2"/>
                </a:solidFill>
              </a:rPr>
              <a:t> are localized on human chromosomes </a:t>
            </a:r>
            <a:r>
              <a:rPr lang="en-US" altLang="cs-CZ" sz="2500" dirty="0"/>
              <a:t>15 and </a:t>
            </a:r>
            <a:r>
              <a:rPr lang="en-US" altLang="cs-CZ" sz="2500" dirty="0">
                <a:solidFill>
                  <a:schemeClr val="tx2"/>
                </a:solidFill>
              </a:rPr>
              <a:t>9</a:t>
            </a:r>
            <a:r>
              <a:rPr lang="en-US" altLang="cs-CZ" sz="2500" dirty="0"/>
              <a:t>, respectively. It is of interest that both of these </a:t>
            </a:r>
            <a:r>
              <a:rPr lang="en-US" altLang="cs-CZ" sz="2500" dirty="0">
                <a:solidFill>
                  <a:schemeClr val="tx2"/>
                </a:solidFill>
              </a:rPr>
              <a:t>chromosomes are involved in specific rearrangements found in certain forms of human cancer</a:t>
            </a:r>
            <a:r>
              <a:rPr lang="en-US" altLang="cs-CZ" sz="2500" dirty="0"/>
              <a:t>…</a:t>
            </a:r>
            <a:endParaRPr lang="cs-CZ" altLang="cs-CZ" sz="2500" dirty="0"/>
          </a:p>
          <a:p>
            <a:pPr>
              <a:lnSpc>
                <a:spcPct val="80000"/>
              </a:lnSpc>
              <a:spcBef>
                <a:spcPct val="60000"/>
              </a:spcBef>
              <a:spcAft>
                <a:spcPts val="600"/>
              </a:spcAft>
            </a:pPr>
            <a:r>
              <a:rPr lang="en-US" altLang="cs-CZ" sz="2500" i="1" dirty="0"/>
              <a:t>ABL </a:t>
            </a:r>
            <a:r>
              <a:rPr lang="en-US" altLang="cs-CZ" sz="2500" dirty="0"/>
              <a:t>gene = the human homologue of the </a:t>
            </a:r>
            <a:r>
              <a:rPr lang="en-US" altLang="cs-CZ" sz="2500" i="1" dirty="0"/>
              <a:t>v-</a:t>
            </a:r>
            <a:r>
              <a:rPr lang="en-US" altLang="cs-CZ" sz="2500" i="1" dirty="0" err="1"/>
              <a:t>abl</a:t>
            </a:r>
            <a:r>
              <a:rPr lang="en-US" altLang="cs-CZ" sz="2500" dirty="0"/>
              <a:t> oncogene of the Abelson murine leukemia virus. </a:t>
            </a:r>
            <a:r>
              <a:rPr lang="cs-CZ" altLang="cs-CZ" sz="2500" dirty="0" err="1">
                <a:solidFill>
                  <a:schemeClr val="tx2"/>
                </a:solidFill>
              </a:rPr>
              <a:t>Abelson</a:t>
            </a:r>
            <a:r>
              <a:rPr lang="cs-CZ" altLang="cs-CZ" sz="2500" dirty="0">
                <a:solidFill>
                  <a:schemeClr val="tx2"/>
                </a:solidFill>
              </a:rPr>
              <a:t> HT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Rabstein</a:t>
            </a:r>
            <a:r>
              <a:rPr lang="cs-CZ" altLang="cs-CZ" sz="2500" dirty="0"/>
              <a:t> LS: </a:t>
            </a:r>
            <a:r>
              <a:rPr lang="cs-CZ" altLang="cs-CZ" sz="2500" dirty="0" err="1"/>
              <a:t>Proc</a:t>
            </a:r>
            <a:r>
              <a:rPr lang="cs-CZ" altLang="cs-CZ" sz="2500" dirty="0"/>
              <a:t> </a:t>
            </a:r>
            <a:r>
              <a:rPr lang="cs-CZ" altLang="cs-CZ" sz="2500" dirty="0" err="1"/>
              <a:t>Am</a:t>
            </a:r>
            <a:r>
              <a:rPr lang="cs-CZ" altLang="cs-CZ" sz="2500" dirty="0"/>
              <a:t> </a:t>
            </a:r>
            <a:r>
              <a:rPr lang="cs-CZ" altLang="cs-CZ" sz="2500" dirty="0" err="1"/>
              <a:t>Assoc</a:t>
            </a:r>
            <a:r>
              <a:rPr lang="cs-CZ" altLang="cs-CZ" sz="2500" dirty="0"/>
              <a:t> </a:t>
            </a:r>
            <a:r>
              <a:rPr lang="cs-CZ" altLang="cs-CZ" sz="2500" dirty="0" err="1"/>
              <a:t>Cancer</a:t>
            </a:r>
            <a:r>
              <a:rPr lang="cs-CZ" altLang="cs-CZ" sz="2500" dirty="0"/>
              <a:t> Res 10: 1, </a:t>
            </a:r>
            <a:r>
              <a:rPr lang="cs-CZ" altLang="cs-CZ" sz="2500" dirty="0">
                <a:solidFill>
                  <a:schemeClr val="tx2"/>
                </a:solidFill>
              </a:rPr>
              <a:t>1969</a:t>
            </a:r>
            <a:endParaRPr lang="en-US" altLang="cs-CZ" sz="2500" i="1" dirty="0">
              <a:solidFill>
                <a:schemeClr val="tx2"/>
              </a:solidFill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2100263" y="4894264"/>
            <a:ext cx="7848600" cy="15843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17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612" y="440669"/>
            <a:ext cx="7164796" cy="1431925"/>
          </a:xfrm>
        </p:spPr>
        <p:txBody>
          <a:bodyPr/>
          <a:lstStyle/>
          <a:p>
            <a:r>
              <a:rPr lang="cs-CZ" altLang="cs-CZ" dirty="0"/>
              <a:t>1985</a:t>
            </a:r>
            <a:r>
              <a:rPr lang="cs-CZ" altLang="cs-CZ" dirty="0">
                <a:solidFill>
                  <a:schemeClr val="tx1"/>
                </a:solidFill>
              </a:rPr>
              <a:t>: </a:t>
            </a:r>
            <a:r>
              <a:rPr lang="en-US" altLang="cs-CZ" dirty="0">
                <a:solidFill>
                  <a:schemeClr val="tx1"/>
                </a:solidFill>
              </a:rPr>
              <a:t>fused</a:t>
            </a:r>
            <a:r>
              <a:rPr lang="cs-CZ" altLang="cs-CZ" dirty="0">
                <a:solidFill>
                  <a:schemeClr val="tx1"/>
                </a:solidFill>
              </a:rPr>
              <a:t> protein BCR::ABL</a:t>
            </a:r>
            <a:endParaRPr lang="en-US" altLang="cs-CZ" dirty="0">
              <a:solidFill>
                <a:schemeClr val="tx1"/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2523" y="2113521"/>
            <a:ext cx="7543800" cy="41148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cs-CZ" sz="2800" i="1" dirty="0" err="1"/>
              <a:t>Shtivelman</a:t>
            </a:r>
            <a:r>
              <a:rPr lang="en-US" altLang="cs-CZ" sz="2800" i="1" dirty="0"/>
              <a:t> </a:t>
            </a:r>
            <a:r>
              <a:rPr lang="cs-CZ" altLang="cs-CZ" sz="2800" i="1" dirty="0"/>
              <a:t>E et al.: </a:t>
            </a:r>
            <a:r>
              <a:rPr lang="en-US" altLang="cs-CZ" sz="2800" i="1" dirty="0"/>
              <a:t>Fused transcript of </a:t>
            </a:r>
            <a:r>
              <a:rPr lang="en-US" altLang="cs-CZ" sz="2800" i="1" dirty="0" err="1"/>
              <a:t>abl</a:t>
            </a:r>
            <a:r>
              <a:rPr lang="en-US" altLang="cs-CZ" sz="2800" i="1" dirty="0"/>
              <a:t> and </a:t>
            </a:r>
            <a:r>
              <a:rPr lang="en-US" altLang="cs-CZ" sz="2800" i="1" dirty="0" err="1"/>
              <a:t>bcr</a:t>
            </a:r>
            <a:r>
              <a:rPr lang="en-US" altLang="cs-CZ" sz="2800" i="1" dirty="0"/>
              <a:t> genes in chronic </a:t>
            </a:r>
            <a:r>
              <a:rPr lang="en-US" altLang="cs-CZ" sz="2800" i="1" dirty="0" err="1"/>
              <a:t>myelogenous</a:t>
            </a:r>
            <a:r>
              <a:rPr lang="en-US" altLang="cs-CZ" sz="2800" i="1" dirty="0"/>
              <a:t> </a:t>
            </a:r>
            <a:r>
              <a:rPr lang="en-US" altLang="cs-CZ" sz="2800" i="1" dirty="0" err="1"/>
              <a:t>leukaemia</a:t>
            </a:r>
            <a:r>
              <a:rPr lang="cs-CZ" altLang="cs-CZ" sz="2800" i="1" dirty="0"/>
              <a:t>. </a:t>
            </a:r>
            <a:r>
              <a:rPr lang="fr-FR" altLang="cs-CZ" sz="2800" i="1" dirty="0"/>
              <a:t>Nature 315, </a:t>
            </a:r>
            <a:r>
              <a:rPr lang="cs-CZ" altLang="cs-CZ" sz="2800" i="1" dirty="0"/>
              <a:t>1985, </a:t>
            </a:r>
            <a:r>
              <a:rPr lang="fr-FR" altLang="cs-CZ" sz="2800" i="1" dirty="0"/>
              <a:t>550-554</a:t>
            </a:r>
            <a:r>
              <a:rPr lang="cs-CZ" altLang="cs-CZ" sz="2800" i="1" dirty="0"/>
              <a:t>.</a:t>
            </a:r>
          </a:p>
          <a:p>
            <a:pPr>
              <a:lnSpc>
                <a:spcPct val="90000"/>
              </a:lnSpc>
              <a:spcBef>
                <a:spcPct val="60000"/>
              </a:spcBef>
            </a:pPr>
            <a:r>
              <a:rPr lang="cs-CZ" altLang="cs-CZ" sz="2800" dirty="0"/>
              <a:t>…c</a:t>
            </a:r>
            <a:r>
              <a:rPr lang="en-US" altLang="cs-CZ" sz="2800" dirty="0" err="1"/>
              <a:t>haracterization</a:t>
            </a:r>
            <a:r>
              <a:rPr lang="en-US" altLang="cs-CZ" sz="2800" dirty="0"/>
              <a:t> of an 8-kilobase RNA specific to chronic </a:t>
            </a:r>
            <a:r>
              <a:rPr lang="en-US" altLang="cs-CZ" sz="2800" dirty="0" err="1"/>
              <a:t>myelogenous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leukaemia</a:t>
            </a:r>
            <a:r>
              <a:rPr lang="en-US" altLang="cs-CZ" sz="2800" dirty="0"/>
              <a:t> shows it to </a:t>
            </a:r>
            <a:r>
              <a:rPr lang="en-US" altLang="cs-CZ" sz="2800" dirty="0">
                <a:solidFill>
                  <a:schemeClr val="tx2"/>
                </a:solidFill>
              </a:rPr>
              <a:t>be a </a:t>
            </a:r>
            <a:r>
              <a:rPr lang="en-US" altLang="cs-CZ" sz="2800" cap="all" dirty="0">
                <a:solidFill>
                  <a:schemeClr val="tx2"/>
                </a:solidFill>
              </a:rPr>
              <a:t>fused</a:t>
            </a:r>
            <a:r>
              <a:rPr lang="en-US" altLang="cs-CZ" sz="2800" dirty="0">
                <a:solidFill>
                  <a:schemeClr val="tx2"/>
                </a:solidFill>
              </a:rPr>
              <a:t> transcript of the two genes</a:t>
            </a:r>
            <a:r>
              <a:rPr lang="en-US" altLang="cs-CZ" sz="2800" dirty="0"/>
              <a:t>. The </a:t>
            </a:r>
            <a:r>
              <a:rPr lang="en-US" altLang="cs-CZ" sz="2800" cap="all" dirty="0">
                <a:solidFill>
                  <a:schemeClr val="tx2"/>
                </a:solidFill>
              </a:rPr>
              <a:t>fused</a:t>
            </a:r>
            <a:r>
              <a:rPr lang="en-US" altLang="cs-CZ" sz="2800" dirty="0">
                <a:solidFill>
                  <a:schemeClr val="tx2"/>
                </a:solidFill>
              </a:rPr>
              <a:t> protein that would be produced is probably involved in the malignant process</a:t>
            </a:r>
            <a:r>
              <a:rPr lang="en-US" altLang="cs-CZ" sz="2800" dirty="0"/>
              <a:t>…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507177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2" name="Picture 2" descr="Mechanismus STI z NEJ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63" name="Oval 3"/>
          <p:cNvSpPr>
            <a:spLocks noChangeArrowheads="1"/>
          </p:cNvSpPr>
          <p:nvPr/>
        </p:nvSpPr>
        <p:spPr bwMode="auto">
          <a:xfrm>
            <a:off x="6419850" y="3141664"/>
            <a:ext cx="1657350" cy="828675"/>
          </a:xfrm>
          <a:prstGeom prst="ellipse">
            <a:avLst/>
          </a:prstGeom>
          <a:solidFill>
            <a:schemeClr val="accent1">
              <a:alpha val="16000"/>
            </a:schemeClr>
          </a:solidFill>
          <a:ln w="57150">
            <a:solidFill>
              <a:srgbClr val="FF5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1523510" y="3051176"/>
            <a:ext cx="1657350" cy="828675"/>
          </a:xfrm>
          <a:prstGeom prst="ellipse">
            <a:avLst/>
          </a:prstGeom>
          <a:solidFill>
            <a:srgbClr val="D60093"/>
          </a:solidFill>
          <a:ln w="57150">
            <a:solidFill>
              <a:srgbClr val="FF5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526206" y="3266951"/>
            <a:ext cx="1755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rgbClr val="FFFFFF"/>
                </a:solidFill>
              </a:rPr>
              <a:t>Kinase</a:t>
            </a:r>
            <a:r>
              <a:rPr lang="cs-CZ" sz="1600" b="1" dirty="0">
                <a:solidFill>
                  <a:srgbClr val="FFFFFF"/>
                </a:solidFill>
              </a:rPr>
              <a:t> </a:t>
            </a:r>
            <a:r>
              <a:rPr lang="cs-CZ" sz="1600" b="1" dirty="0" err="1">
                <a:solidFill>
                  <a:srgbClr val="FFFFFF"/>
                </a:solidFill>
              </a:rPr>
              <a:t>activity</a:t>
            </a:r>
            <a:endParaRPr lang="cs-CZ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34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ext Box 29"/>
          <p:cNvSpPr txBox="1">
            <a:spLocks noChangeArrowheads="1"/>
          </p:cNvSpPr>
          <p:nvPr/>
        </p:nvSpPr>
        <p:spPr bwMode="auto">
          <a:xfrm>
            <a:off x="8469313" y="5661026"/>
            <a:ext cx="474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cs-CZ" altLang="cs-CZ" sz="1200" b="1">
                <a:solidFill>
                  <a:srgbClr val="000000"/>
                </a:solidFill>
                <a:latin typeface="Arial" charset="0"/>
                <a:cs typeface="Arial" charset="0"/>
              </a:rPr>
              <a:t>Rok</a:t>
            </a:r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2032000" y="381000"/>
            <a:ext cx="80200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D1000E"/>
              </a:buClr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Epidemiology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CML in Czechia</a:t>
            </a:r>
          </a:p>
        </p:txBody>
      </p:sp>
      <p:graphicFrame>
        <p:nvGraphicFramePr>
          <p:cNvPr id="419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207260"/>
              </p:ext>
            </p:extLst>
          </p:nvPr>
        </p:nvGraphicFramePr>
        <p:xfrm>
          <a:off x="2531605" y="1592796"/>
          <a:ext cx="9180661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Graf" r:id="rId4" imgW="6043555" imgH="6272235" progId="MSGraph.Chart.8">
                  <p:embed followColorScheme="full"/>
                </p:oleObj>
              </mc:Choice>
              <mc:Fallback>
                <p:oleObj name="Graf" r:id="rId4" imgW="6043555" imgH="627223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1605" y="1592796"/>
                        <a:ext cx="9180661" cy="6191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3" name="Text Box 7"/>
          <p:cNvSpPr txBox="1">
            <a:spLocks noChangeArrowheads="1"/>
          </p:cNvSpPr>
          <p:nvPr/>
        </p:nvSpPr>
        <p:spPr bwMode="auto">
          <a:xfrm>
            <a:off x="4361991" y="1033463"/>
            <a:ext cx="3311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Prevalence</a:t>
            </a:r>
          </a:p>
        </p:txBody>
      </p:sp>
      <p:sp>
        <p:nvSpPr>
          <p:cNvPr id="41994" name="Obdélník 19"/>
          <p:cNvSpPr>
            <a:spLocks noChangeArrowheads="1"/>
          </p:cNvSpPr>
          <p:nvPr/>
        </p:nvSpPr>
        <p:spPr bwMode="auto">
          <a:xfrm rot="16200000">
            <a:off x="532488" y="3147548"/>
            <a:ext cx="3252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cs-CZ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living persons with the disease per 100 000 inhabitants</a:t>
            </a:r>
          </a:p>
        </p:txBody>
      </p:sp>
      <p:sp>
        <p:nvSpPr>
          <p:cNvPr id="41995" name="Rectangle 15"/>
          <p:cNvSpPr>
            <a:spLocks noChangeArrowheads="1"/>
          </p:cNvSpPr>
          <p:nvPr/>
        </p:nvSpPr>
        <p:spPr bwMode="auto">
          <a:xfrm>
            <a:off x="4440238" y="6597651"/>
            <a:ext cx="3384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sz="1000" dirty="0">
                <a:solidFill>
                  <a:srgbClr val="000000"/>
                </a:solidFill>
                <a:latin typeface="Arial" charset="0"/>
                <a:cs typeface="Arial" charset="0"/>
              </a:rPr>
              <a:t>Source: </a:t>
            </a:r>
            <a:r>
              <a:rPr lang="cs-CZ" altLang="cs-CZ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National</a:t>
            </a:r>
            <a:r>
              <a:rPr lang="cs-CZ" altLang="cs-CZ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Cancer</a:t>
            </a:r>
            <a:r>
              <a:rPr lang="cs-CZ" altLang="cs-CZ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Registry, ÚZIS ČR</a:t>
            </a:r>
          </a:p>
        </p:txBody>
      </p:sp>
      <p:sp>
        <p:nvSpPr>
          <p:cNvPr id="41996" name="Text Box 4"/>
          <p:cNvSpPr txBox="1">
            <a:spLocks noChangeArrowheads="1"/>
          </p:cNvSpPr>
          <p:nvPr/>
        </p:nvSpPr>
        <p:spPr bwMode="auto">
          <a:xfrm>
            <a:off x="5516563" y="6092826"/>
            <a:ext cx="15327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cs-CZ" altLang="cs-CZ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trend </a:t>
            </a:r>
            <a:r>
              <a:rPr lang="cs-CZ" altLang="cs-CZ" sz="12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cs-CZ" altLang="cs-CZ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 2005-2014</a:t>
            </a:r>
          </a:p>
        </p:txBody>
      </p:sp>
      <p:sp>
        <p:nvSpPr>
          <p:cNvPr id="41997" name="Line 9"/>
          <p:cNvSpPr>
            <a:spLocks noChangeShapeType="1"/>
          </p:cNvSpPr>
          <p:nvPr/>
        </p:nvSpPr>
        <p:spPr bwMode="auto">
          <a:xfrm>
            <a:off x="4895851" y="6237288"/>
            <a:ext cx="3413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" name="Šipka dolů 18"/>
          <p:cNvSpPr/>
          <p:nvPr/>
        </p:nvSpPr>
        <p:spPr>
          <a:xfrm rot="7717990">
            <a:off x="7810013" y="2801938"/>
            <a:ext cx="269875" cy="12144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Šipka dolů 20"/>
          <p:cNvSpPr/>
          <p:nvPr/>
        </p:nvSpPr>
        <p:spPr>
          <a:xfrm rot="10800000">
            <a:off x="5381626" y="3717033"/>
            <a:ext cx="269875" cy="121443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364252" y="5481229"/>
            <a:ext cx="864096" cy="611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5381624" y="5607233"/>
            <a:ext cx="669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Year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582219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584326"/>
            <a:ext cx="7940675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1865313" y="361950"/>
            <a:ext cx="823595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Relationship between the number of malignant cells, therapy response, and </a:t>
            </a:r>
            <a:r>
              <a:rPr lang="en-US" sz="2600" i="1" dirty="0">
                <a:solidFill>
                  <a:srgbClr val="C00000"/>
                </a:solidFill>
                <a:latin typeface="Arial" panose="020B0604020202020204" pitchFamily="34" charset="0"/>
              </a:rPr>
              <a:t>B</a:t>
            </a:r>
            <a:r>
              <a:rPr lang="cs-CZ" sz="2600" i="1" dirty="0">
                <a:solidFill>
                  <a:srgbClr val="C00000"/>
                </a:solidFill>
                <a:latin typeface="Arial" panose="020B0604020202020204" pitchFamily="34" charset="0"/>
              </a:rPr>
              <a:t>C</a:t>
            </a:r>
            <a:r>
              <a:rPr lang="en-US" sz="2600" i="1" dirty="0">
                <a:solidFill>
                  <a:srgbClr val="C00000"/>
                </a:solidFill>
                <a:latin typeface="Arial" panose="020B0604020202020204" pitchFamily="34" charset="0"/>
              </a:rPr>
              <a:t>R-ABL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1676401" y="6467475"/>
            <a:ext cx="5580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i="1" dirty="0" err="1">
                <a:solidFill>
                  <a:srgbClr val="000000"/>
                </a:solidFill>
              </a:rPr>
              <a:t>Baccarani</a:t>
            </a:r>
            <a:r>
              <a:rPr lang="cs-CZ" sz="1400" i="1" dirty="0">
                <a:solidFill>
                  <a:srgbClr val="000000"/>
                </a:solidFill>
              </a:rPr>
              <a:t> et al.: </a:t>
            </a:r>
            <a:r>
              <a:rPr lang="cs-CZ" sz="1400" i="1" dirty="0" err="1">
                <a:solidFill>
                  <a:srgbClr val="000000"/>
                </a:solidFill>
              </a:rPr>
              <a:t>Blood</a:t>
            </a:r>
            <a:r>
              <a:rPr lang="cs-CZ" sz="1400" i="1" dirty="0">
                <a:solidFill>
                  <a:srgbClr val="000000"/>
                </a:solidFill>
              </a:rPr>
              <a:t> 108, 2006, 1809-1820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683732" y="5980819"/>
            <a:ext cx="4248472" cy="459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20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188914"/>
            <a:ext cx="7543800" cy="1431925"/>
          </a:xfrm>
        </p:spPr>
        <p:txBody>
          <a:bodyPr>
            <a:normAutofit/>
          </a:bodyPr>
          <a:lstStyle/>
          <a:p>
            <a:pPr algn="ctr"/>
            <a:r>
              <a:rPr lang="en-US" altLang="cs-CZ" dirty="0">
                <a:solidFill>
                  <a:schemeClr val="tx1"/>
                </a:solidFill>
              </a:rPr>
              <a:t>Crystal structure solved, </a:t>
            </a:r>
            <a:r>
              <a:rPr lang="en-US" altLang="cs-CZ" dirty="0" err="1">
                <a:solidFill>
                  <a:schemeClr val="tx1"/>
                </a:solidFill>
              </a:rPr>
              <a:t>bu</a:t>
            </a:r>
            <a:r>
              <a:rPr lang="cs-CZ" altLang="cs-CZ" dirty="0">
                <a:solidFill>
                  <a:schemeClr val="tx1"/>
                </a:solidFill>
              </a:rPr>
              <a:t>t</a:t>
            </a:r>
            <a:r>
              <a:rPr lang="en-US" altLang="cs-CZ" dirty="0">
                <a:solidFill>
                  <a:schemeClr val="tx1"/>
                </a:solidFill>
              </a:rPr>
              <a:t> resistance described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67438" y="1989139"/>
            <a:ext cx="4357054" cy="4535487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cs-CZ" sz="2600" dirty="0"/>
              <a:t>Schindler T et al.: </a:t>
            </a:r>
            <a:r>
              <a:rPr lang="en-US" altLang="cs-CZ" sz="2600" dirty="0">
                <a:solidFill>
                  <a:schemeClr val="tx2"/>
                </a:solidFill>
              </a:rPr>
              <a:t>Structural mechanism </a:t>
            </a:r>
            <a:r>
              <a:rPr lang="en-US" altLang="cs-CZ" sz="2600" dirty="0"/>
              <a:t>for STI-571 inhibition of Abelson tyrosine kinase. Science 289, </a:t>
            </a:r>
            <a:r>
              <a:rPr lang="en-US" altLang="cs-CZ" sz="2600" dirty="0">
                <a:solidFill>
                  <a:schemeClr val="tx2"/>
                </a:solidFill>
              </a:rPr>
              <a:t>2000</a:t>
            </a:r>
            <a:r>
              <a:rPr lang="en-US" altLang="cs-CZ" sz="2600" dirty="0"/>
              <a:t>, 1938-1942.</a:t>
            </a:r>
          </a:p>
          <a:p>
            <a:pPr>
              <a:lnSpc>
                <a:spcPct val="80000"/>
              </a:lnSpc>
              <a:spcBef>
                <a:spcPct val="60000"/>
              </a:spcBef>
            </a:pPr>
            <a:r>
              <a:rPr lang="en-US" altLang="cs-CZ" sz="2600" dirty="0" err="1"/>
              <a:t>Gorre</a:t>
            </a:r>
            <a:r>
              <a:rPr lang="en-US" altLang="cs-CZ" sz="2600" dirty="0"/>
              <a:t> ME et al.: </a:t>
            </a:r>
            <a:r>
              <a:rPr lang="en-US" altLang="cs-CZ" sz="2600" dirty="0">
                <a:solidFill>
                  <a:schemeClr val="tx2"/>
                </a:solidFill>
              </a:rPr>
              <a:t>Clinical resistance</a:t>
            </a:r>
            <a:r>
              <a:rPr lang="en-US" altLang="cs-CZ" sz="2600" dirty="0"/>
              <a:t> to STI-571 cancer therapy caused by BCR-ABL </a:t>
            </a:r>
            <a:r>
              <a:rPr lang="en-US" altLang="cs-CZ" sz="2600" cap="all" dirty="0">
                <a:solidFill>
                  <a:srgbClr val="FF0000"/>
                </a:solidFill>
              </a:rPr>
              <a:t>gene mutation </a:t>
            </a:r>
            <a:r>
              <a:rPr lang="en-US" altLang="cs-CZ" sz="2600" dirty="0"/>
              <a:t>or amplification. Science 293, </a:t>
            </a:r>
            <a:r>
              <a:rPr lang="en-US" altLang="cs-CZ" sz="2600" dirty="0">
                <a:solidFill>
                  <a:schemeClr val="tx2"/>
                </a:solidFill>
              </a:rPr>
              <a:t>2001</a:t>
            </a:r>
            <a:r>
              <a:rPr lang="en-US" altLang="cs-CZ" sz="2600" dirty="0"/>
              <a:t>, 876-880.</a:t>
            </a:r>
          </a:p>
        </p:txBody>
      </p:sp>
      <p:pic>
        <p:nvPicPr>
          <p:cNvPr id="125956" name="Picture 4" descr="ze Science podrobněj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4676"/>
            <a:ext cx="4356100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314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1774825" y="260351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cs-CZ" altLang="cs-CZ" sz="3200" dirty="0">
                <a:solidFill>
                  <a:srgbClr val="C00000"/>
                </a:solidFill>
                <a:latin typeface="Tahoma" pitchFamily="34" charset="0"/>
              </a:rPr>
              <a:t>Direct </a:t>
            </a:r>
            <a:r>
              <a:rPr lang="cs-CZ" altLang="cs-CZ" sz="3200" dirty="0" err="1">
                <a:solidFill>
                  <a:srgbClr val="C00000"/>
                </a:solidFill>
                <a:latin typeface="Tahoma" pitchFamily="34" charset="0"/>
              </a:rPr>
              <a:t>sequencing</a:t>
            </a:r>
            <a:endParaRPr lang="en-US" altLang="cs-CZ" sz="3200" dirty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628776"/>
            <a:ext cx="8229600" cy="4525963"/>
          </a:xfrm>
        </p:spPr>
        <p:txBody>
          <a:bodyPr/>
          <a:lstStyle/>
          <a:p>
            <a:r>
              <a:rPr lang="cs-CZ" altLang="cs-CZ" sz="2000"/>
              <a:t>BigDye v3.1  Termination kit (Applied Biosystems)</a:t>
            </a:r>
          </a:p>
        </p:txBody>
      </p:sp>
      <p:grpSp>
        <p:nvGrpSpPr>
          <p:cNvPr id="172036" name="Group 4"/>
          <p:cNvGrpSpPr>
            <a:grpSpLocks/>
          </p:cNvGrpSpPr>
          <p:nvPr/>
        </p:nvGrpSpPr>
        <p:grpSpPr bwMode="auto">
          <a:xfrm>
            <a:off x="1847850" y="2997201"/>
            <a:ext cx="7632700" cy="3027363"/>
            <a:chOff x="567" y="2024"/>
            <a:chExt cx="4808" cy="1907"/>
          </a:xfrm>
        </p:grpSpPr>
        <p:grpSp>
          <p:nvGrpSpPr>
            <p:cNvPr id="172037" name="Group 5"/>
            <p:cNvGrpSpPr>
              <a:grpSpLocks/>
            </p:cNvGrpSpPr>
            <p:nvPr/>
          </p:nvGrpSpPr>
          <p:grpSpPr bwMode="auto">
            <a:xfrm>
              <a:off x="4105" y="2387"/>
              <a:ext cx="1270" cy="250"/>
              <a:chOff x="4059" y="1752"/>
              <a:chExt cx="1270" cy="250"/>
            </a:xfrm>
          </p:grpSpPr>
          <p:sp>
            <p:nvSpPr>
              <p:cNvPr id="172038" name="Line 6"/>
              <p:cNvSpPr>
                <a:spLocks noChangeShapeType="1"/>
              </p:cNvSpPr>
              <p:nvPr/>
            </p:nvSpPr>
            <p:spPr bwMode="auto">
              <a:xfrm flipH="1">
                <a:off x="4059" y="1888"/>
                <a:ext cx="499" cy="0"/>
              </a:xfrm>
              <a:prstGeom prst="line">
                <a:avLst/>
              </a:prstGeom>
              <a:noFill/>
              <a:ln w="127000">
                <a:solidFill>
                  <a:srgbClr val="99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039" name="Text Box 7"/>
              <p:cNvSpPr txBox="1">
                <a:spLocks noChangeArrowheads="1"/>
              </p:cNvSpPr>
              <p:nvPr/>
            </p:nvSpPr>
            <p:spPr bwMode="auto">
              <a:xfrm>
                <a:off x="4558" y="1752"/>
                <a:ext cx="77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8" tIns="45709" rIns="91418" bIns="45709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000" b="1">
                    <a:solidFill>
                      <a:srgbClr val="993300"/>
                    </a:solidFill>
                  </a:rPr>
                  <a:t>R-</a:t>
                </a:r>
                <a:r>
                  <a:rPr lang="cs-CZ" altLang="cs-CZ" sz="2000" b="1" i="1">
                    <a:solidFill>
                      <a:srgbClr val="993300"/>
                    </a:solidFill>
                  </a:rPr>
                  <a:t>ABL</a:t>
                </a:r>
              </a:p>
            </p:txBody>
          </p:sp>
        </p:grpSp>
        <p:grpSp>
          <p:nvGrpSpPr>
            <p:cNvPr id="172040" name="Group 8"/>
            <p:cNvGrpSpPr>
              <a:grpSpLocks/>
            </p:cNvGrpSpPr>
            <p:nvPr/>
          </p:nvGrpSpPr>
          <p:grpSpPr bwMode="auto">
            <a:xfrm>
              <a:off x="567" y="2387"/>
              <a:ext cx="1179" cy="250"/>
              <a:chOff x="612" y="1752"/>
              <a:chExt cx="1179" cy="250"/>
            </a:xfrm>
          </p:grpSpPr>
          <p:sp>
            <p:nvSpPr>
              <p:cNvPr id="172041" name="Text Box 9"/>
              <p:cNvSpPr txBox="1">
                <a:spLocks noChangeArrowheads="1"/>
              </p:cNvSpPr>
              <p:nvPr/>
            </p:nvSpPr>
            <p:spPr bwMode="auto">
              <a:xfrm>
                <a:off x="612" y="1752"/>
                <a:ext cx="81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8" tIns="45709" rIns="91418" bIns="45709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000" b="1">
                    <a:solidFill>
                      <a:srgbClr val="9900FF"/>
                    </a:solidFill>
                  </a:rPr>
                  <a:t>F-</a:t>
                </a:r>
                <a:r>
                  <a:rPr lang="cs-CZ" altLang="cs-CZ" sz="2000" b="1" i="1">
                    <a:solidFill>
                      <a:srgbClr val="9900FF"/>
                    </a:solidFill>
                  </a:rPr>
                  <a:t>ABL</a:t>
                </a:r>
              </a:p>
            </p:txBody>
          </p:sp>
          <p:sp>
            <p:nvSpPr>
              <p:cNvPr id="172042" name="Line 10"/>
              <p:cNvSpPr>
                <a:spLocks noChangeShapeType="1"/>
              </p:cNvSpPr>
              <p:nvPr/>
            </p:nvSpPr>
            <p:spPr bwMode="auto">
              <a:xfrm>
                <a:off x="1292" y="1888"/>
                <a:ext cx="499" cy="0"/>
              </a:xfrm>
              <a:prstGeom prst="line">
                <a:avLst/>
              </a:prstGeom>
              <a:noFill/>
              <a:ln w="114300">
                <a:solidFill>
                  <a:srgbClr val="99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2043" name="Group 11"/>
            <p:cNvGrpSpPr>
              <a:grpSpLocks/>
            </p:cNvGrpSpPr>
            <p:nvPr/>
          </p:nvGrpSpPr>
          <p:grpSpPr bwMode="auto">
            <a:xfrm>
              <a:off x="1429" y="2024"/>
              <a:ext cx="2903" cy="453"/>
              <a:chOff x="1429" y="1389"/>
              <a:chExt cx="2903" cy="453"/>
            </a:xfrm>
          </p:grpSpPr>
          <p:sp>
            <p:nvSpPr>
              <p:cNvPr id="172044" name="AutoShape 12"/>
              <p:cNvSpPr>
                <a:spLocks noChangeArrowheads="1"/>
              </p:cNvSpPr>
              <p:nvPr/>
            </p:nvSpPr>
            <p:spPr bwMode="auto">
              <a:xfrm rot="-5400000">
                <a:off x="2654" y="164"/>
                <a:ext cx="453" cy="2903"/>
              </a:xfrm>
              <a:prstGeom prst="can">
                <a:avLst>
                  <a:gd name="adj" fmla="val 160210"/>
                </a:avLst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cs-CZ" altLang="cs-CZ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72045" name="Text Box 13"/>
              <p:cNvSpPr txBox="1">
                <a:spLocks noChangeArrowheads="1"/>
              </p:cNvSpPr>
              <p:nvPr/>
            </p:nvSpPr>
            <p:spPr bwMode="auto">
              <a:xfrm>
                <a:off x="2336" y="1389"/>
                <a:ext cx="145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8" tIns="45709" rIns="91418" bIns="45709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cs-CZ" altLang="cs-CZ" b="1">
                    <a:solidFill>
                      <a:srgbClr val="000000"/>
                    </a:solidFill>
                  </a:rPr>
                  <a:t> </a:t>
                </a:r>
                <a:r>
                  <a:rPr lang="cs-CZ" altLang="cs-CZ" b="1" i="1">
                    <a:solidFill>
                      <a:srgbClr val="000000"/>
                    </a:solidFill>
                  </a:rPr>
                  <a:t>ABL</a:t>
                </a:r>
                <a:r>
                  <a:rPr lang="cs-CZ" altLang="cs-CZ" b="1">
                    <a:solidFill>
                      <a:srgbClr val="000000"/>
                    </a:solidFill>
                  </a:rPr>
                  <a:t> KD 914 bp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cs-CZ" altLang="cs-CZ" sz="1400" b="1">
                    <a:solidFill>
                      <a:srgbClr val="000000"/>
                    </a:solidFill>
                  </a:rPr>
                  <a:t>(AA 235 – 505)</a:t>
                </a:r>
              </a:p>
            </p:txBody>
          </p:sp>
        </p:grpSp>
        <p:grpSp>
          <p:nvGrpSpPr>
            <p:cNvPr id="172046" name="Group 14"/>
            <p:cNvGrpSpPr>
              <a:grpSpLocks/>
            </p:cNvGrpSpPr>
            <p:nvPr/>
          </p:nvGrpSpPr>
          <p:grpSpPr bwMode="auto">
            <a:xfrm>
              <a:off x="1791" y="2478"/>
              <a:ext cx="1316" cy="953"/>
              <a:chOff x="1791" y="1842"/>
              <a:chExt cx="1316" cy="953"/>
            </a:xfrm>
          </p:grpSpPr>
          <p:sp>
            <p:nvSpPr>
              <p:cNvPr id="172047" name="Line 15"/>
              <p:cNvSpPr>
                <a:spLocks noChangeShapeType="1"/>
              </p:cNvSpPr>
              <p:nvPr/>
            </p:nvSpPr>
            <p:spPr bwMode="auto">
              <a:xfrm>
                <a:off x="1791" y="1842"/>
                <a:ext cx="0" cy="499"/>
              </a:xfrm>
              <a:prstGeom prst="line">
                <a:avLst/>
              </a:prstGeom>
              <a:noFill/>
              <a:ln w="76200">
                <a:solidFill>
                  <a:srgbClr val="9900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172048" name="Picture 16" descr="Sequenci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167" b="66667"/>
              <a:stretch>
                <a:fillRect/>
              </a:stretch>
            </p:blipFill>
            <p:spPr bwMode="auto">
              <a:xfrm>
                <a:off x="1791" y="2387"/>
                <a:ext cx="1316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2049" name="Rectangle 17"/>
              <p:cNvSpPr>
                <a:spLocks noChangeArrowheads="1"/>
              </p:cNvSpPr>
              <p:nvPr/>
            </p:nvSpPr>
            <p:spPr bwMode="auto">
              <a:xfrm>
                <a:off x="1791" y="2387"/>
                <a:ext cx="1316" cy="408"/>
              </a:xfrm>
              <a:prstGeom prst="rect">
                <a:avLst/>
              </a:prstGeom>
              <a:noFill/>
              <a:ln w="38100">
                <a:solidFill>
                  <a:srgbClr val="99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cs-CZ" altLang="cs-CZ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72050" name="Group 18"/>
            <p:cNvGrpSpPr>
              <a:grpSpLocks/>
            </p:cNvGrpSpPr>
            <p:nvPr/>
          </p:nvGrpSpPr>
          <p:grpSpPr bwMode="auto">
            <a:xfrm>
              <a:off x="2699" y="2478"/>
              <a:ext cx="1361" cy="1453"/>
              <a:chOff x="2699" y="1842"/>
              <a:chExt cx="1361" cy="1453"/>
            </a:xfrm>
          </p:grpSpPr>
          <p:sp>
            <p:nvSpPr>
              <p:cNvPr id="172051" name="Line 19"/>
              <p:cNvSpPr>
                <a:spLocks noChangeShapeType="1"/>
              </p:cNvSpPr>
              <p:nvPr/>
            </p:nvSpPr>
            <p:spPr bwMode="auto">
              <a:xfrm>
                <a:off x="4059" y="1842"/>
                <a:ext cx="0" cy="1044"/>
              </a:xfrm>
              <a:prstGeom prst="line">
                <a:avLst/>
              </a:prstGeom>
              <a:noFill/>
              <a:ln w="76200">
                <a:solidFill>
                  <a:srgbClr val="9933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172052" name="Picture 20" descr="Sequenci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11" t="33333" r="19749" b="33334"/>
              <a:stretch>
                <a:fillRect/>
              </a:stretch>
            </p:blipFill>
            <p:spPr bwMode="auto">
              <a:xfrm>
                <a:off x="2699" y="2886"/>
                <a:ext cx="1361" cy="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2053" name="Rectangle 21"/>
              <p:cNvSpPr>
                <a:spLocks noChangeArrowheads="1"/>
              </p:cNvSpPr>
              <p:nvPr/>
            </p:nvSpPr>
            <p:spPr bwMode="auto">
              <a:xfrm>
                <a:off x="2699" y="2886"/>
                <a:ext cx="1361" cy="409"/>
              </a:xfrm>
              <a:prstGeom prst="rect">
                <a:avLst/>
              </a:prstGeom>
              <a:noFill/>
              <a:ln w="38100">
                <a:solidFill>
                  <a:srgbClr val="99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cs-CZ" altLang="cs-CZ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</p:grpSp>
      <p:grpSp>
        <p:nvGrpSpPr>
          <p:cNvPr id="172054" name="Group 22"/>
          <p:cNvGrpSpPr>
            <a:grpSpLocks/>
          </p:cNvGrpSpPr>
          <p:nvPr/>
        </p:nvGrpSpPr>
        <p:grpSpPr bwMode="auto">
          <a:xfrm>
            <a:off x="8183563" y="765175"/>
            <a:ext cx="2951162" cy="2692400"/>
            <a:chOff x="1338" y="1117"/>
            <a:chExt cx="2676" cy="2441"/>
          </a:xfrm>
        </p:grpSpPr>
        <p:pic>
          <p:nvPicPr>
            <p:cNvPr id="172055" name="Picture 23" descr="ABI_310_Single_Capillary_Genetic_Analyz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117"/>
              <a:ext cx="1908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56" name="Text Box 24"/>
            <p:cNvSpPr txBox="1">
              <a:spLocks noChangeArrowheads="1"/>
            </p:cNvSpPr>
            <p:nvPr/>
          </p:nvSpPr>
          <p:spPr bwMode="auto">
            <a:xfrm>
              <a:off x="1338" y="2977"/>
              <a:ext cx="2676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>
                  <a:solidFill>
                    <a:srgbClr val="000000"/>
                  </a:solidFill>
                  <a:latin typeface="Tahoma" pitchFamily="34" charset="0"/>
                </a:rPr>
                <a:t>ABI 3100 (Applied Biosystems)</a:t>
              </a:r>
            </a:p>
          </p:txBody>
        </p:sp>
      </p:grp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72" y="6273316"/>
            <a:ext cx="2469501" cy="57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779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2289390" y="405114"/>
            <a:ext cx="7345363" cy="8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400" dirty="0" err="1">
                <a:solidFill>
                  <a:srgbClr val="C00000"/>
                </a:solidFill>
                <a:latin typeface="Tahoma" pitchFamily="34" charset="0"/>
              </a:rPr>
              <a:t>Mutation</a:t>
            </a:r>
            <a:r>
              <a:rPr lang="cs-CZ" altLang="cs-CZ" sz="2400" dirty="0">
                <a:solidFill>
                  <a:srgbClr val="C00000"/>
                </a:solidFill>
                <a:latin typeface="Tahoma" pitchFamily="34" charset="0"/>
              </a:rPr>
              <a:t> </a:t>
            </a:r>
            <a:r>
              <a:rPr lang="cs-CZ" altLang="cs-CZ" sz="2400" dirty="0" err="1">
                <a:solidFill>
                  <a:srgbClr val="C00000"/>
                </a:solidFill>
                <a:latin typeface="Tahoma" pitchFamily="34" charset="0"/>
              </a:rPr>
              <a:t>detection</a:t>
            </a:r>
            <a:r>
              <a:rPr lang="cs-CZ" altLang="cs-CZ" sz="2400" dirty="0">
                <a:solidFill>
                  <a:srgbClr val="C00000"/>
                </a:solidFill>
                <a:latin typeface="Tahoma" pitchFamily="34" charset="0"/>
              </a:rPr>
              <a:t> </a:t>
            </a:r>
            <a:r>
              <a:rPr lang="en-US" altLang="cs-CZ" sz="2400" dirty="0">
                <a:solidFill>
                  <a:srgbClr val="C00000"/>
                </a:solidFill>
                <a:latin typeface="Tahoma" pitchFamily="34" charset="0"/>
              </a:rPr>
              <a:t>- </a:t>
            </a:r>
            <a:r>
              <a:rPr lang="en-US" altLang="cs-CZ" sz="2400" dirty="0" err="1">
                <a:solidFill>
                  <a:srgbClr val="C00000"/>
                </a:solidFill>
                <a:latin typeface="Tahoma" pitchFamily="34" charset="0"/>
              </a:rPr>
              <a:t>MutationSurveyor</a:t>
            </a:r>
            <a:r>
              <a:rPr lang="en-US" altLang="cs-CZ" sz="2400" baseline="30000" dirty="0">
                <a:solidFill>
                  <a:srgbClr val="C00000"/>
                </a:solidFill>
                <a:latin typeface="Tahoma" pitchFamily="34" charset="0"/>
              </a:rPr>
              <a:t>®</a:t>
            </a:r>
            <a:r>
              <a:rPr lang="en-US" altLang="cs-CZ" sz="2400" dirty="0">
                <a:solidFill>
                  <a:srgbClr val="C00000"/>
                </a:solidFill>
                <a:latin typeface="Tahoma" pitchFamily="34" charset="0"/>
              </a:rPr>
              <a:t> software (</a:t>
            </a:r>
            <a:r>
              <a:rPr lang="en-US" altLang="cs-CZ" sz="2400" dirty="0" err="1">
                <a:solidFill>
                  <a:srgbClr val="C00000"/>
                </a:solidFill>
                <a:latin typeface="Tahoma" pitchFamily="34" charset="0"/>
              </a:rPr>
              <a:t>Softgenetics</a:t>
            </a:r>
            <a:r>
              <a:rPr lang="en-US" altLang="cs-CZ" sz="2400" dirty="0">
                <a:solidFill>
                  <a:srgbClr val="C00000"/>
                </a:solidFill>
                <a:latin typeface="Tahoma" pitchFamily="34" charset="0"/>
              </a:rPr>
              <a:t>)</a:t>
            </a:r>
          </a:p>
        </p:txBody>
      </p:sp>
      <p:grpSp>
        <p:nvGrpSpPr>
          <p:cNvPr id="173059" name="Group 5"/>
          <p:cNvGrpSpPr>
            <a:grpSpLocks/>
          </p:cNvGrpSpPr>
          <p:nvPr/>
        </p:nvGrpSpPr>
        <p:grpSpPr bwMode="auto">
          <a:xfrm>
            <a:off x="1919288" y="1700214"/>
            <a:ext cx="8748712" cy="4783137"/>
            <a:chOff x="204" y="1026"/>
            <a:chExt cx="4445" cy="2482"/>
          </a:xfrm>
        </p:grpSpPr>
        <p:pic>
          <p:nvPicPr>
            <p:cNvPr id="17306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0" t="86755" r="21411" b="9235"/>
            <a:stretch>
              <a:fillRect/>
            </a:stretch>
          </p:blipFill>
          <p:spPr bwMode="auto">
            <a:xfrm>
              <a:off x="250" y="3294"/>
              <a:ext cx="417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61" name="Rectangle 7"/>
            <p:cNvSpPr>
              <a:spLocks noChangeArrowheads="1"/>
            </p:cNvSpPr>
            <p:nvPr/>
          </p:nvSpPr>
          <p:spPr bwMode="auto">
            <a:xfrm>
              <a:off x="386" y="3294"/>
              <a:ext cx="3811" cy="21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cs-CZ" altLang="cs-CZ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pic>
          <p:nvPicPr>
            <p:cNvPr id="17306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0" t="7373" r="20694" b="49423"/>
            <a:stretch>
              <a:fillRect/>
            </a:stretch>
          </p:blipFill>
          <p:spPr bwMode="auto">
            <a:xfrm>
              <a:off x="204" y="1298"/>
              <a:ext cx="4218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63" name="Rectangle 9"/>
            <p:cNvSpPr>
              <a:spLocks noChangeArrowheads="1"/>
            </p:cNvSpPr>
            <p:nvPr/>
          </p:nvSpPr>
          <p:spPr bwMode="auto">
            <a:xfrm>
              <a:off x="2699" y="1253"/>
              <a:ext cx="590" cy="5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cs-CZ" altLang="cs-CZ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73064" name="Rectangle 10"/>
            <p:cNvSpPr>
              <a:spLocks noChangeArrowheads="1"/>
            </p:cNvSpPr>
            <p:nvPr/>
          </p:nvSpPr>
          <p:spPr bwMode="auto">
            <a:xfrm>
              <a:off x="2699" y="1978"/>
              <a:ext cx="590" cy="265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cs-CZ" altLang="cs-CZ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73065" name="Rectangle 11"/>
            <p:cNvSpPr>
              <a:spLocks noChangeArrowheads="1"/>
            </p:cNvSpPr>
            <p:nvPr/>
          </p:nvSpPr>
          <p:spPr bwMode="auto">
            <a:xfrm>
              <a:off x="2608" y="2477"/>
              <a:ext cx="748" cy="771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cs-CZ" altLang="cs-CZ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73066" name="Rectangle 12"/>
            <p:cNvSpPr>
              <a:spLocks noChangeArrowheads="1"/>
            </p:cNvSpPr>
            <p:nvPr/>
          </p:nvSpPr>
          <p:spPr bwMode="auto">
            <a:xfrm>
              <a:off x="2880" y="1253"/>
              <a:ext cx="227" cy="1995"/>
            </a:xfrm>
            <a:prstGeom prst="rect">
              <a:avLst/>
            </a:prstGeom>
            <a:solidFill>
              <a:srgbClr val="FFFF00">
                <a:alpha val="18039"/>
              </a:srgb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cs-CZ" altLang="cs-CZ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73067" name="Text Box 13"/>
            <p:cNvSpPr txBox="1">
              <a:spLocks noChangeArrowheads="1"/>
            </p:cNvSpPr>
            <p:nvPr/>
          </p:nvSpPr>
          <p:spPr bwMode="auto">
            <a:xfrm>
              <a:off x="3061" y="2296"/>
              <a:ext cx="453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0000"/>
                  </a:solidFill>
                </a:rPr>
                <a:t>T315I</a:t>
              </a:r>
            </a:p>
          </p:txBody>
        </p:sp>
        <p:sp>
          <p:nvSpPr>
            <p:cNvPr id="173068" name="Text Box 14"/>
            <p:cNvSpPr txBox="1">
              <a:spLocks noChangeArrowheads="1"/>
            </p:cNvSpPr>
            <p:nvPr/>
          </p:nvSpPr>
          <p:spPr bwMode="auto">
            <a:xfrm>
              <a:off x="2517" y="1026"/>
              <a:ext cx="113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FF0000"/>
                  </a:solidFill>
                </a:rPr>
                <a:t>Nucleotide change</a:t>
              </a:r>
            </a:p>
          </p:txBody>
        </p:sp>
        <p:sp>
          <p:nvSpPr>
            <p:cNvPr id="173069" name="Text Box 15"/>
            <p:cNvSpPr txBox="1">
              <a:spLocks noChangeArrowheads="1"/>
            </p:cNvSpPr>
            <p:nvPr/>
          </p:nvSpPr>
          <p:spPr bwMode="auto">
            <a:xfrm>
              <a:off x="3334" y="1842"/>
              <a:ext cx="131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1400" b="1">
                  <a:solidFill>
                    <a:srgbClr val="008000"/>
                  </a:solidFill>
                </a:rPr>
                <a:t>Amino acid change</a:t>
              </a:r>
            </a:p>
          </p:txBody>
        </p:sp>
      </p:grpSp>
      <p:sp>
        <p:nvSpPr>
          <p:cNvPr id="173070" name="Rectangle 16"/>
          <p:cNvSpPr>
            <a:spLocks noChangeArrowheads="1"/>
          </p:cNvSpPr>
          <p:nvPr/>
        </p:nvSpPr>
        <p:spPr bwMode="auto">
          <a:xfrm>
            <a:off x="1919289" y="1700214"/>
            <a:ext cx="8302625" cy="4897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cs-CZ" altLang="cs-CZ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3071" name="Text Box 17"/>
          <p:cNvSpPr txBox="1">
            <a:spLocks noChangeArrowheads="1"/>
          </p:cNvSpPr>
          <p:nvPr/>
        </p:nvSpPr>
        <p:spPr bwMode="auto">
          <a:xfrm>
            <a:off x="8112126" y="4191001"/>
            <a:ext cx="25558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000" b="1">
                <a:solidFill>
                  <a:srgbClr val="FF0000"/>
                </a:solidFill>
              </a:rPr>
              <a:t>reference sequence (GenBank M14752)</a:t>
            </a:r>
          </a:p>
        </p:txBody>
      </p:sp>
      <p:sp>
        <p:nvSpPr>
          <p:cNvPr id="173072" name="Text Box 18"/>
          <p:cNvSpPr txBox="1">
            <a:spLocks noChangeArrowheads="1"/>
          </p:cNvSpPr>
          <p:nvPr/>
        </p:nvSpPr>
        <p:spPr bwMode="auto">
          <a:xfrm>
            <a:off x="8112125" y="5092701"/>
            <a:ext cx="1301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000" b="1">
                <a:solidFill>
                  <a:srgbClr val="FF0000"/>
                </a:solidFill>
              </a:rPr>
              <a:t>sample sequence 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488" y="1079896"/>
            <a:ext cx="2469501" cy="57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04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6"/>
          <p:cNvSpPr>
            <a:spLocks noChangeArrowheads="1"/>
          </p:cNvSpPr>
          <p:nvPr/>
        </p:nvSpPr>
        <p:spPr bwMode="auto">
          <a:xfrm>
            <a:off x="8651876" y="4835525"/>
            <a:ext cx="18002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600" i="1">
                <a:solidFill>
                  <a:srgbClr val="000000"/>
                </a:solidFill>
                <a:latin typeface="Tahoma" pitchFamily="34" charset="0"/>
              </a:rPr>
              <a:t>Apperley JF: Lancet Oncol 8, 2007: 1018</a:t>
            </a:r>
            <a:endParaRPr lang="en-US" altLang="cs-CZ" sz="1600" i="1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57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35"/>
          <p:cNvGraphicFramePr>
            <a:graphicFrameLocks noChangeAspect="1"/>
          </p:cNvGraphicFramePr>
          <p:nvPr/>
        </p:nvGraphicFramePr>
        <p:xfrm>
          <a:off x="4686300" y="869951"/>
          <a:ext cx="5981700" cy="846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Graf" r:id="rId3" imgW="9343911" imgH="8858160" progId="MSGraph.Chart.8">
                  <p:embed followColorScheme="full"/>
                </p:oleObj>
              </mc:Choice>
              <mc:Fallback>
                <p:oleObj name="Graf" r:id="rId3" imgW="9343911" imgH="885816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869951"/>
                        <a:ext cx="5981700" cy="846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1524000" y="18891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Cancer incidence In Czechia, 2010-2014</a:t>
            </a:r>
          </a:p>
        </p:txBody>
      </p:sp>
      <p:sp>
        <p:nvSpPr>
          <p:cNvPr id="39940" name="Rectangle 15"/>
          <p:cNvSpPr>
            <a:spLocks noChangeArrowheads="1"/>
          </p:cNvSpPr>
          <p:nvPr/>
        </p:nvSpPr>
        <p:spPr bwMode="auto">
          <a:xfrm>
            <a:off x="4440238" y="6597651"/>
            <a:ext cx="3384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cs-CZ" altLang="cs-CZ" sz="1000" dirty="0">
                <a:solidFill>
                  <a:srgbClr val="000000"/>
                </a:solidFill>
                <a:latin typeface="Arial" charset="0"/>
                <a:cs typeface="Arial" charset="0"/>
              </a:rPr>
              <a:t>Source: </a:t>
            </a:r>
            <a:r>
              <a:rPr lang="en-US" altLang="cs-CZ" sz="1000" dirty="0">
                <a:solidFill>
                  <a:srgbClr val="000000"/>
                </a:solidFill>
                <a:latin typeface="Arial" charset="0"/>
                <a:cs typeface="Arial" charset="0"/>
              </a:rPr>
              <a:t>National Cancer Registry</a:t>
            </a:r>
            <a:r>
              <a:rPr lang="cs-CZ" altLang="cs-CZ" sz="1000" dirty="0">
                <a:solidFill>
                  <a:srgbClr val="000000"/>
                </a:solidFill>
                <a:latin typeface="Arial" charset="0"/>
                <a:cs typeface="Arial" charset="0"/>
              </a:rPr>
              <a:t>, ÚZIS ČR</a:t>
            </a:r>
            <a:endParaRPr lang="en-US" altLang="cs-CZ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41" name="Text Box 17"/>
          <p:cNvSpPr txBox="1">
            <a:spLocks noChangeArrowheads="1"/>
          </p:cNvSpPr>
          <p:nvPr/>
        </p:nvSpPr>
        <p:spPr bwMode="auto">
          <a:xfrm>
            <a:off x="8832851" y="251777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</a:pPr>
            <a:r>
              <a:rPr kumimoji="1" lang="cs-CZ" altLang="cs-CZ" sz="1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Males</a:t>
            </a:r>
            <a:endParaRPr kumimoji="1" lang="en-US" altLang="cs-CZ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endParaRPr kumimoji="1" lang="en-US" altLang="cs-CZ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kumimoji="1" lang="cs-CZ" altLang="cs-CZ" sz="1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Females</a:t>
            </a:r>
            <a:endParaRPr kumimoji="1" lang="en-US" altLang="cs-CZ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42" name="Rectangle 55"/>
          <p:cNvSpPr>
            <a:spLocks noChangeArrowheads="1"/>
          </p:cNvSpPr>
          <p:nvPr/>
        </p:nvSpPr>
        <p:spPr bwMode="auto">
          <a:xfrm>
            <a:off x="8686800" y="2541588"/>
            <a:ext cx="107950" cy="10795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cs-CZ" sz="1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43" name="Rectangle 56"/>
          <p:cNvSpPr>
            <a:spLocks noChangeArrowheads="1"/>
          </p:cNvSpPr>
          <p:nvPr/>
        </p:nvSpPr>
        <p:spPr bwMode="auto">
          <a:xfrm>
            <a:off x="8686800" y="2846388"/>
            <a:ext cx="107950" cy="10795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cs-CZ" sz="1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70047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837940"/>
              </p:ext>
            </p:extLst>
          </p:nvPr>
        </p:nvGraphicFramePr>
        <p:xfrm>
          <a:off x="1814514" y="1187451"/>
          <a:ext cx="2986087" cy="5367341"/>
        </p:xfrm>
        <a:graphic>
          <a:graphicData uri="http://schemas.openxmlformats.org/drawingml/2006/table">
            <a:tbl>
              <a:tblPr/>
              <a:tblGrid>
                <a:gridCol w="2986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other skin </a:t>
                      </a:r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</a:rPr>
                        <a:t>ca</a:t>
                      </a:r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 (C44)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colon, rectum (C18–C21)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breast, females (C50)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prostate (C61)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lung (C33, C34)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kidney (C64)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melanoma (C43)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urine bladder (C67)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pancreas (C25)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uterus (C54, C55)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stomach (C16)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oral cavity (C00–C14)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non-Hodgkin </a:t>
                      </a:r>
                      <a:r>
                        <a:rPr lang="en-US" sz="1000" b="1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lymp</a:t>
                      </a:r>
                      <a:r>
                        <a:rPr lang="cs-CZ" sz="10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  <a:r>
                        <a:rPr lang="en-US" sz="1000" b="1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oma</a:t>
                      </a:r>
                      <a:r>
                        <a:rPr lang="en-US" sz="10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(C82-C85,C96)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 noProof="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acute</a:t>
                      </a:r>
                      <a:r>
                        <a:rPr lang="cs-CZ" sz="10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noProof="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leuk</a:t>
                      </a:r>
                      <a:r>
                        <a:rPr lang="cs-CZ" sz="10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lang="en-US" sz="1000" b="1" i="0" u="none" strike="noStrike" noProof="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mias</a:t>
                      </a:r>
                      <a:r>
                        <a:rPr lang="en-US" sz="10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0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and CLL </a:t>
                      </a:r>
                      <a:r>
                        <a:rPr lang="en-US" sz="10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(C91–C95)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</a:rPr>
                        <a:t>ovarium</a:t>
                      </a:r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 (C56)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thyroid gland (C73)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cervix uteri (C53)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liver (C22)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gallbladder (C23, C24)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brain (C70–C72)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esophagus (C15)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larynx (C32)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multiple myeloma (C90)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testis (C62)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connective tissue (C47, C49)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Hodgkin lymphoma (C81)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Chronic myeloid leukemia</a:t>
                      </a:r>
                      <a:r>
                        <a:rPr lang="cs-CZ" sz="10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(C921)</a:t>
                      </a:r>
                      <a:endParaRPr lang="en-US" sz="1000" b="1" i="0" u="none" strike="noStrike" noProof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303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others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</a:rPr>
                        <a:t>ca</a:t>
                      </a:r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 in situ (D00–D09)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nonmalignant and uncertain tumors (D10–D36, D37–D48)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39975" name="Text Box 36"/>
          <p:cNvSpPr txBox="1">
            <a:spLocks noChangeArrowheads="1"/>
          </p:cNvSpPr>
          <p:nvPr/>
        </p:nvSpPr>
        <p:spPr bwMode="auto">
          <a:xfrm>
            <a:off x="2459038" y="590550"/>
            <a:ext cx="7740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cs-CZ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Average number of yearly diagnosed cases</a:t>
            </a:r>
          </a:p>
        </p:txBody>
      </p:sp>
      <p:sp>
        <p:nvSpPr>
          <p:cNvPr id="2" name="Šipka dolů 1"/>
          <p:cNvSpPr/>
          <p:nvPr/>
        </p:nvSpPr>
        <p:spPr>
          <a:xfrm rot="5400000">
            <a:off x="7346157" y="2051459"/>
            <a:ext cx="271462" cy="298767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Šipka dolů 12"/>
          <p:cNvSpPr/>
          <p:nvPr/>
        </p:nvSpPr>
        <p:spPr>
          <a:xfrm rot="5400000">
            <a:off x="7346951" y="4320505"/>
            <a:ext cx="269875" cy="298767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80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err="1"/>
              <a:t>older</a:t>
            </a:r>
            <a:r>
              <a:rPr lang="cs-CZ" sz="2800" dirty="0"/>
              <a:t> man, </a:t>
            </a:r>
            <a:r>
              <a:rPr lang="cs-CZ" sz="2800" dirty="0" err="1"/>
              <a:t>age</a:t>
            </a:r>
            <a:r>
              <a:rPr lang="cs-CZ" sz="2800" dirty="0"/>
              <a:t> 60</a:t>
            </a:r>
          </a:p>
          <a:p>
            <a:r>
              <a:rPr lang="cs-CZ" sz="2800" dirty="0" err="1"/>
              <a:t>history</a:t>
            </a:r>
            <a:r>
              <a:rPr lang="cs-CZ" sz="2800" dirty="0"/>
              <a:t>: </a:t>
            </a:r>
            <a:r>
              <a:rPr lang="cs-CZ" sz="2800" dirty="0" err="1"/>
              <a:t>hypertension</a:t>
            </a:r>
            <a:r>
              <a:rPr lang="cs-CZ" sz="2800" dirty="0"/>
              <a:t>, </a:t>
            </a:r>
            <a:r>
              <a:rPr lang="cs-CZ" sz="2800" dirty="0" err="1"/>
              <a:t>bronchial</a:t>
            </a:r>
            <a:r>
              <a:rPr lang="cs-CZ" sz="2800" dirty="0"/>
              <a:t> </a:t>
            </a:r>
            <a:r>
              <a:rPr lang="cs-CZ" sz="2800" dirty="0" err="1"/>
              <a:t>asthma</a:t>
            </a:r>
            <a:endParaRPr lang="cs-CZ" sz="2800" dirty="0"/>
          </a:p>
          <a:p>
            <a:r>
              <a:rPr lang="cs-CZ" sz="2800" dirty="0" err="1"/>
              <a:t>drugs</a:t>
            </a:r>
            <a:r>
              <a:rPr lang="cs-CZ" sz="2800" dirty="0"/>
              <a:t>: </a:t>
            </a:r>
            <a:r>
              <a:rPr lang="cs-CZ" sz="2800" dirty="0" err="1"/>
              <a:t>sartan</a:t>
            </a:r>
            <a:r>
              <a:rPr lang="cs-CZ" sz="2800" dirty="0"/>
              <a:t>, </a:t>
            </a:r>
            <a:r>
              <a:rPr lang="cs-CZ" sz="2800" dirty="0" err="1"/>
              <a:t>CaC</a:t>
            </a:r>
            <a:r>
              <a:rPr lang="cs-CZ" sz="2800" dirty="0"/>
              <a:t> </a:t>
            </a:r>
            <a:r>
              <a:rPr lang="cs-CZ" sz="2800" dirty="0" err="1"/>
              <a:t>blocker</a:t>
            </a:r>
            <a:endParaRPr lang="cs-CZ" sz="2800" dirty="0"/>
          </a:p>
          <a:p>
            <a:r>
              <a:rPr lang="cs-CZ" sz="2800" dirty="0" err="1"/>
              <a:t>occupation</a:t>
            </a:r>
            <a:r>
              <a:rPr lang="cs-CZ" sz="2800" dirty="0"/>
              <a:t>: </a:t>
            </a:r>
            <a:r>
              <a:rPr lang="cs-CZ" sz="2800" dirty="0" err="1"/>
              <a:t>office</a:t>
            </a:r>
            <a:r>
              <a:rPr lang="cs-CZ" sz="2800" dirty="0"/>
              <a:t> </a:t>
            </a:r>
            <a:r>
              <a:rPr lang="cs-CZ" sz="2800" dirty="0" err="1"/>
              <a:t>worker</a:t>
            </a:r>
            <a:endParaRPr lang="cs-CZ" sz="2800" dirty="0"/>
          </a:p>
          <a:p>
            <a:r>
              <a:rPr lang="cs-CZ" sz="2800" dirty="0"/>
              <a:t>abusus: no </a:t>
            </a:r>
            <a:r>
              <a:rPr lang="cs-CZ" sz="2800" dirty="0" err="1"/>
              <a:t>alcohol</a:t>
            </a:r>
            <a:r>
              <a:rPr lang="cs-CZ" sz="2800" dirty="0"/>
              <a:t>, </a:t>
            </a:r>
            <a:r>
              <a:rPr lang="cs-CZ" sz="2800" dirty="0" err="1"/>
              <a:t>smokes</a:t>
            </a:r>
            <a:r>
              <a:rPr lang="cs-CZ" sz="2800" dirty="0"/>
              <a:t> 5 c./</a:t>
            </a:r>
            <a:r>
              <a:rPr lang="cs-CZ" sz="2800" dirty="0" err="1"/>
              <a:t>day</a:t>
            </a:r>
            <a:endParaRPr lang="cs-CZ" sz="2800" dirty="0"/>
          </a:p>
          <a:p>
            <a:r>
              <a:rPr lang="cs-CZ" sz="2800" dirty="0" err="1"/>
              <a:t>current</a:t>
            </a:r>
            <a:r>
              <a:rPr lang="cs-CZ" sz="2800" dirty="0"/>
              <a:t> </a:t>
            </a:r>
            <a:r>
              <a:rPr lang="cs-CZ" sz="2800" dirty="0" err="1"/>
              <a:t>illnesses</a:t>
            </a:r>
            <a:r>
              <a:rPr lang="cs-CZ" sz="2800" dirty="0"/>
              <a:t>:</a:t>
            </a:r>
          </a:p>
          <a:p>
            <a:pPr lvl="1"/>
            <a:r>
              <a:rPr lang="cs-CZ" sz="2800" dirty="0"/>
              <a:t>no </a:t>
            </a:r>
            <a:r>
              <a:rPr lang="cs-CZ" sz="2800" dirty="0" err="1"/>
              <a:t>symptoms</a:t>
            </a:r>
            <a:endParaRPr lang="cs-CZ" sz="2800" dirty="0"/>
          </a:p>
          <a:p>
            <a:pPr lvl="1"/>
            <a:r>
              <a:rPr lang="cs-CZ" sz="2800" dirty="0" err="1"/>
              <a:t>maybe</a:t>
            </a:r>
            <a:r>
              <a:rPr lang="cs-CZ" sz="2800" dirty="0"/>
              <a:t> a bit </a:t>
            </a:r>
            <a:r>
              <a:rPr lang="cs-CZ" sz="2800" dirty="0" err="1"/>
              <a:t>tired</a:t>
            </a:r>
            <a:endParaRPr lang="cs-CZ" sz="2800" dirty="0"/>
          </a:p>
          <a:p>
            <a:pPr lvl="1"/>
            <a:r>
              <a:rPr lang="cs-CZ" sz="2800" dirty="0" err="1"/>
              <a:t>sent</a:t>
            </a:r>
            <a:r>
              <a:rPr lang="cs-CZ" sz="2800" dirty="0"/>
              <a:t> by his </a:t>
            </a:r>
            <a:r>
              <a:rPr lang="cs-CZ" sz="2800" b="1" dirty="0"/>
              <a:t>GP</a:t>
            </a:r>
            <a:r>
              <a:rPr lang="cs-CZ" sz="2800" dirty="0"/>
              <a:t> – </a:t>
            </a:r>
            <a:r>
              <a:rPr lang="cs-CZ" sz="2800" dirty="0" err="1"/>
              <a:t>leukocytosis</a:t>
            </a:r>
            <a:r>
              <a:rPr lang="cs-CZ" sz="2800" dirty="0"/>
              <a:t> 26 </a:t>
            </a:r>
            <a:r>
              <a:rPr lang="cs-CZ" sz="2800" dirty="0" err="1"/>
              <a:t>found</a:t>
            </a:r>
            <a:r>
              <a:rPr lang="cs-CZ" sz="2800" dirty="0"/>
              <a:t> </a:t>
            </a:r>
            <a:r>
              <a:rPr lang="cs-CZ" sz="2800" dirty="0" err="1"/>
              <a:t>at</a:t>
            </a:r>
            <a:r>
              <a:rPr lang="cs-CZ" sz="2800" dirty="0"/>
              <a:t> a </a:t>
            </a:r>
            <a:r>
              <a:rPr lang="cs-CZ" sz="2800" b="1" dirty="0" err="1"/>
              <a:t>routine</a:t>
            </a:r>
            <a:r>
              <a:rPr lang="cs-CZ" sz="2800" b="1" dirty="0"/>
              <a:t> </a:t>
            </a:r>
            <a:r>
              <a:rPr lang="cs-CZ" sz="2800" b="1" dirty="0" err="1"/>
              <a:t>check</a:t>
            </a:r>
            <a:r>
              <a:rPr lang="cs-CZ" sz="2800" b="1" dirty="0"/>
              <a:t>-up</a:t>
            </a:r>
          </a:p>
        </p:txBody>
      </p:sp>
    </p:spTree>
    <p:extLst>
      <p:ext uri="{BB962C8B-B14F-4D97-AF65-F5344CB8AC3E}">
        <p14:creationId xmlns:p14="http://schemas.microsoft.com/office/powerpoint/2010/main" val="3256559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0749" y="1600200"/>
            <a:ext cx="8363272" cy="4983162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CBC</a:t>
            </a:r>
          </a:p>
          <a:p>
            <a:pPr lvl="1"/>
            <a:r>
              <a:rPr lang="cs-CZ" sz="2400" dirty="0"/>
              <a:t>WBC </a:t>
            </a:r>
            <a:r>
              <a:rPr lang="cs-CZ" sz="2400" b="1" dirty="0"/>
              <a:t>26</a:t>
            </a:r>
            <a:r>
              <a:rPr lang="cs-CZ" sz="2400" dirty="0"/>
              <a:t> (4-10)</a:t>
            </a:r>
          </a:p>
          <a:p>
            <a:pPr lvl="1"/>
            <a:r>
              <a:rPr lang="cs-CZ" sz="2400" dirty="0" err="1"/>
              <a:t>Hb</a:t>
            </a:r>
            <a:r>
              <a:rPr lang="cs-CZ" sz="2400" dirty="0"/>
              <a:t> 143 (135-176)</a:t>
            </a:r>
          </a:p>
          <a:p>
            <a:pPr lvl="1"/>
            <a:r>
              <a:rPr lang="cs-CZ" sz="2400" dirty="0" err="1"/>
              <a:t>plt</a:t>
            </a:r>
            <a:r>
              <a:rPr lang="cs-CZ" sz="2400" dirty="0"/>
              <a:t> 207 (150-350)</a:t>
            </a:r>
          </a:p>
          <a:p>
            <a:r>
              <a:rPr lang="cs-CZ" sz="2400" dirty="0" err="1"/>
              <a:t>microscopic</a:t>
            </a:r>
            <a:r>
              <a:rPr lang="cs-CZ" sz="2400" dirty="0"/>
              <a:t> WBC </a:t>
            </a:r>
            <a:r>
              <a:rPr lang="cs-CZ" sz="2400" dirty="0" err="1"/>
              <a:t>differential</a:t>
            </a:r>
            <a:r>
              <a:rPr lang="cs-CZ" sz="2400" dirty="0"/>
              <a:t> </a:t>
            </a:r>
            <a:r>
              <a:rPr lang="cs-CZ" sz="2400" dirty="0" err="1"/>
              <a:t>count</a:t>
            </a:r>
            <a:endParaRPr lang="cs-CZ" sz="2400" dirty="0"/>
          </a:p>
          <a:p>
            <a:pPr lvl="1"/>
            <a:r>
              <a:rPr lang="cs-CZ" sz="2400" dirty="0" err="1"/>
              <a:t>neutrophils</a:t>
            </a:r>
            <a:r>
              <a:rPr lang="cs-CZ" sz="2400" dirty="0"/>
              <a:t> 53% (50-70)</a:t>
            </a:r>
          </a:p>
          <a:p>
            <a:pPr lvl="1"/>
            <a:r>
              <a:rPr lang="cs-CZ" sz="2400" dirty="0" err="1"/>
              <a:t>lymphocytes</a:t>
            </a:r>
            <a:r>
              <a:rPr lang="cs-CZ" sz="2400" dirty="0"/>
              <a:t> 23% (20-40)</a:t>
            </a:r>
          </a:p>
          <a:p>
            <a:pPr lvl="1"/>
            <a:r>
              <a:rPr lang="cs-CZ" sz="2400" dirty="0" err="1"/>
              <a:t>eosinophils</a:t>
            </a:r>
            <a:r>
              <a:rPr lang="cs-CZ" sz="2400" dirty="0"/>
              <a:t> 2% (0-5)</a:t>
            </a:r>
          </a:p>
          <a:p>
            <a:pPr lvl="1"/>
            <a:r>
              <a:rPr lang="cs-CZ" sz="2400" dirty="0" err="1"/>
              <a:t>basophils</a:t>
            </a:r>
            <a:r>
              <a:rPr lang="cs-CZ" sz="2400" dirty="0"/>
              <a:t> </a:t>
            </a:r>
            <a:r>
              <a:rPr lang="cs-CZ" sz="2400" b="1" dirty="0"/>
              <a:t>6%</a:t>
            </a:r>
            <a:r>
              <a:rPr lang="cs-CZ" sz="2400" dirty="0"/>
              <a:t> (0-1)</a:t>
            </a:r>
          </a:p>
          <a:p>
            <a:pPr lvl="1"/>
            <a:r>
              <a:rPr lang="cs-CZ" sz="2400" dirty="0" err="1"/>
              <a:t>metamyelocytes</a:t>
            </a:r>
            <a:r>
              <a:rPr lang="cs-CZ" sz="2400" dirty="0"/>
              <a:t> </a:t>
            </a:r>
            <a:r>
              <a:rPr lang="cs-CZ" sz="2400" b="1" dirty="0"/>
              <a:t>5%</a:t>
            </a:r>
            <a:r>
              <a:rPr lang="cs-CZ" sz="2400" dirty="0"/>
              <a:t> (0-0)</a:t>
            </a:r>
          </a:p>
          <a:p>
            <a:pPr lvl="1"/>
            <a:r>
              <a:rPr lang="cs-CZ" sz="2400" dirty="0" err="1"/>
              <a:t>myelocytes</a:t>
            </a:r>
            <a:r>
              <a:rPr lang="cs-CZ" sz="2400" dirty="0"/>
              <a:t> </a:t>
            </a:r>
            <a:r>
              <a:rPr lang="cs-CZ" sz="2400" b="1" dirty="0"/>
              <a:t>6%</a:t>
            </a:r>
            <a:r>
              <a:rPr lang="cs-CZ" sz="2400" dirty="0"/>
              <a:t> (0-0)</a:t>
            </a:r>
          </a:p>
          <a:p>
            <a:pPr lvl="1"/>
            <a:r>
              <a:rPr lang="cs-CZ" sz="2400" dirty="0" err="1"/>
              <a:t>blasts</a:t>
            </a:r>
            <a:r>
              <a:rPr lang="cs-CZ" sz="2400" dirty="0"/>
              <a:t> 0% (0-0)</a:t>
            </a:r>
          </a:p>
          <a:p>
            <a:r>
              <a:rPr lang="cs-CZ" sz="2400" dirty="0" err="1"/>
              <a:t>immature</a:t>
            </a:r>
            <a:r>
              <a:rPr lang="cs-CZ" sz="2400" dirty="0"/>
              <a:t> </a:t>
            </a:r>
            <a:r>
              <a:rPr lang="cs-CZ" sz="2400" dirty="0" err="1"/>
              <a:t>granulocytes</a:t>
            </a:r>
            <a:r>
              <a:rPr lang="cs-CZ" sz="2400" dirty="0"/>
              <a:t> = </a:t>
            </a:r>
            <a:r>
              <a:rPr lang="cs-CZ" sz="2400" b="1" dirty="0" err="1"/>
              <a:t>myeloproliferative</a:t>
            </a:r>
            <a:r>
              <a:rPr lang="cs-CZ" sz="2400" b="1" dirty="0"/>
              <a:t> </a:t>
            </a:r>
            <a:r>
              <a:rPr lang="cs-CZ" sz="2400" b="1" dirty="0" err="1"/>
              <a:t>disorder</a:t>
            </a:r>
            <a:r>
              <a:rPr lang="cs-CZ" sz="2400" b="1" dirty="0"/>
              <a:t> </a:t>
            </a:r>
            <a:r>
              <a:rPr lang="cs-CZ" sz="2400" dirty="0" err="1"/>
              <a:t>suspected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79759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0"/>
            <a:ext cx="10160000" cy="5069160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bone </a:t>
            </a:r>
            <a:r>
              <a:rPr lang="cs-CZ" sz="2400" dirty="0" err="1"/>
              <a:t>marrow</a:t>
            </a:r>
            <a:endParaRPr lang="cs-CZ" sz="2400" dirty="0"/>
          </a:p>
          <a:p>
            <a:pPr lvl="1"/>
            <a:r>
              <a:rPr lang="cs-CZ" sz="2400" dirty="0"/>
              <a:t>very </a:t>
            </a:r>
            <a:r>
              <a:rPr lang="cs-CZ" sz="2400" dirty="0" err="1"/>
              <a:t>increased</a:t>
            </a:r>
            <a:r>
              <a:rPr lang="cs-CZ" sz="2400" dirty="0"/>
              <a:t> </a:t>
            </a:r>
            <a:r>
              <a:rPr lang="cs-CZ" sz="2400" dirty="0" err="1"/>
              <a:t>cellularity</a:t>
            </a:r>
            <a:endParaRPr lang="cs-CZ" sz="2400" dirty="0"/>
          </a:p>
          <a:p>
            <a:pPr lvl="1"/>
            <a:r>
              <a:rPr lang="cs-CZ" sz="2400" dirty="0" err="1"/>
              <a:t>increased</a:t>
            </a:r>
            <a:r>
              <a:rPr lang="cs-CZ" sz="2400" dirty="0"/>
              <a:t> </a:t>
            </a:r>
            <a:r>
              <a:rPr lang="cs-CZ" sz="2400" b="1" dirty="0"/>
              <a:t>granulocyte </a:t>
            </a:r>
            <a:r>
              <a:rPr lang="cs-CZ" sz="2400" b="1" dirty="0" err="1"/>
              <a:t>lineage</a:t>
            </a:r>
            <a:endParaRPr lang="cs-CZ" sz="2400" b="1" dirty="0"/>
          </a:p>
          <a:p>
            <a:pPr lvl="1"/>
            <a:r>
              <a:rPr lang="cs-CZ" sz="2400" dirty="0" err="1"/>
              <a:t>blasts</a:t>
            </a:r>
            <a:r>
              <a:rPr lang="cs-CZ" sz="2400" dirty="0"/>
              <a:t> 1% (0.1-3.5)</a:t>
            </a:r>
          </a:p>
          <a:p>
            <a:pPr lvl="1"/>
            <a:r>
              <a:rPr lang="cs-CZ" sz="2400" dirty="0" err="1"/>
              <a:t>promyelocytes</a:t>
            </a:r>
            <a:r>
              <a:rPr lang="cs-CZ" sz="2400" dirty="0"/>
              <a:t> 2% (0.5-5)</a:t>
            </a:r>
          </a:p>
          <a:p>
            <a:pPr lvl="1"/>
            <a:r>
              <a:rPr lang="cs-CZ" sz="2400" dirty="0" err="1"/>
              <a:t>myelocytes</a:t>
            </a:r>
            <a:r>
              <a:rPr lang="cs-CZ" sz="2400" dirty="0"/>
              <a:t> </a:t>
            </a:r>
            <a:r>
              <a:rPr lang="cs-CZ" sz="2400" b="1" dirty="0"/>
              <a:t>28%</a:t>
            </a:r>
            <a:r>
              <a:rPr lang="cs-CZ" sz="2400" dirty="0"/>
              <a:t> (5-23)</a:t>
            </a:r>
          </a:p>
          <a:p>
            <a:pPr lvl="1"/>
            <a:r>
              <a:rPr lang="cs-CZ" sz="2400" dirty="0" err="1"/>
              <a:t>metamyelocytes</a:t>
            </a:r>
            <a:r>
              <a:rPr lang="cs-CZ" sz="2400" dirty="0"/>
              <a:t> 6% (10-30)</a:t>
            </a:r>
          </a:p>
          <a:p>
            <a:pPr lvl="1"/>
            <a:r>
              <a:rPr lang="cs-CZ" sz="2400" dirty="0" err="1"/>
              <a:t>bands</a:t>
            </a:r>
            <a:r>
              <a:rPr lang="cs-CZ" sz="2400" dirty="0"/>
              <a:t> </a:t>
            </a:r>
            <a:r>
              <a:rPr lang="cs-CZ" sz="2400" b="1" dirty="0"/>
              <a:t>15%</a:t>
            </a:r>
            <a:r>
              <a:rPr lang="cs-CZ" sz="2400" dirty="0"/>
              <a:t> (10-30)</a:t>
            </a:r>
          </a:p>
          <a:p>
            <a:pPr lvl="1"/>
            <a:r>
              <a:rPr lang="cs-CZ" sz="2400" dirty="0" err="1"/>
              <a:t>segments</a:t>
            </a:r>
            <a:r>
              <a:rPr lang="cs-CZ" sz="2400" dirty="0"/>
              <a:t> </a:t>
            </a:r>
            <a:r>
              <a:rPr lang="cs-CZ" sz="2400" b="1" dirty="0"/>
              <a:t>27%</a:t>
            </a:r>
            <a:r>
              <a:rPr lang="cs-CZ" sz="2400" dirty="0"/>
              <a:t> (7-25)</a:t>
            </a:r>
          </a:p>
          <a:p>
            <a:pPr lvl="1"/>
            <a:r>
              <a:rPr lang="cs-CZ" sz="2400" dirty="0"/>
              <a:t>= </a:t>
            </a:r>
            <a:r>
              <a:rPr lang="cs-CZ" sz="2400" b="1" dirty="0" err="1"/>
              <a:t>myeloproliferative</a:t>
            </a:r>
            <a:r>
              <a:rPr lang="cs-CZ" sz="2400" b="1" dirty="0"/>
              <a:t> </a:t>
            </a:r>
            <a:r>
              <a:rPr lang="cs-CZ" sz="2400" b="1" dirty="0" err="1"/>
              <a:t>disorder</a:t>
            </a:r>
            <a:r>
              <a:rPr lang="cs-CZ" sz="2400" b="1" dirty="0"/>
              <a:t> </a:t>
            </a:r>
            <a:r>
              <a:rPr lang="cs-CZ" sz="2400" dirty="0" err="1"/>
              <a:t>probable</a:t>
            </a:r>
            <a:endParaRPr lang="cs-CZ" sz="2400" dirty="0"/>
          </a:p>
          <a:p>
            <a:r>
              <a:rPr lang="cs-CZ" sz="2400" dirty="0" err="1"/>
              <a:t>mutations</a:t>
            </a:r>
            <a:r>
              <a:rPr lang="cs-CZ" sz="2400" dirty="0"/>
              <a:t>: </a:t>
            </a:r>
            <a:r>
              <a:rPr lang="cs-CZ" sz="2400" b="1" dirty="0"/>
              <a:t>BCR::ABL</a:t>
            </a:r>
            <a:r>
              <a:rPr lang="cs-CZ" sz="2400" dirty="0"/>
              <a:t> </a:t>
            </a:r>
            <a:r>
              <a:rPr lang="cs-CZ" sz="2400" dirty="0" err="1"/>
              <a:t>found</a:t>
            </a:r>
            <a:r>
              <a:rPr lang="cs-CZ" sz="2400" dirty="0"/>
              <a:t> by PCR</a:t>
            </a:r>
          </a:p>
          <a:p>
            <a:r>
              <a:rPr lang="cs-CZ" sz="2400" dirty="0" err="1"/>
              <a:t>cytogenetics</a:t>
            </a:r>
            <a:r>
              <a:rPr lang="cs-CZ" sz="2400" dirty="0"/>
              <a:t>: 46,XY,</a:t>
            </a:r>
            <a:r>
              <a:rPr lang="cs-CZ" sz="2400" b="1" dirty="0"/>
              <a:t>t(9;22)</a:t>
            </a:r>
            <a:r>
              <a:rPr lang="cs-CZ" sz="2400" dirty="0"/>
              <a:t> = </a:t>
            </a:r>
            <a:r>
              <a:rPr lang="cs-CZ" sz="2400" b="1" dirty="0"/>
              <a:t>Philadelphia chromosome</a:t>
            </a:r>
          </a:p>
          <a:p>
            <a:r>
              <a:rPr lang="cs-CZ" sz="2400" dirty="0"/>
              <a:t>Dg.: </a:t>
            </a:r>
            <a:r>
              <a:rPr lang="cs-CZ" sz="2400" b="1" dirty="0" err="1"/>
              <a:t>chronic</a:t>
            </a:r>
            <a:r>
              <a:rPr lang="cs-CZ" sz="2400" b="1" dirty="0"/>
              <a:t> </a:t>
            </a:r>
            <a:r>
              <a:rPr lang="cs-CZ" sz="2400" b="1" dirty="0" err="1"/>
              <a:t>myeloid</a:t>
            </a:r>
            <a:r>
              <a:rPr lang="cs-CZ" sz="2400" b="1" dirty="0"/>
              <a:t> </a:t>
            </a:r>
            <a:r>
              <a:rPr lang="cs-CZ" sz="2400" b="1" dirty="0" err="1"/>
              <a:t>leukemia</a:t>
            </a:r>
            <a:r>
              <a:rPr lang="cs-CZ" sz="2400" b="1" dirty="0"/>
              <a:t> </a:t>
            </a:r>
            <a:r>
              <a:rPr lang="cs-CZ" sz="2400" dirty="0"/>
              <a:t>in </a:t>
            </a:r>
            <a:r>
              <a:rPr lang="cs-CZ" sz="2400" dirty="0" err="1"/>
              <a:t>chronic</a:t>
            </a:r>
            <a:r>
              <a:rPr lang="cs-CZ" sz="2400" dirty="0"/>
              <a:t> </a:t>
            </a:r>
            <a:r>
              <a:rPr lang="cs-CZ" sz="2400" dirty="0" err="1"/>
              <a:t>phase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36560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CML </a:t>
            </a:r>
            <a:r>
              <a:rPr lang="cs-CZ" sz="2800" dirty="0" err="1"/>
              <a:t>is</a:t>
            </a:r>
            <a:r>
              <a:rPr lang="cs-CZ" sz="2800" dirty="0"/>
              <a:t> not </a:t>
            </a:r>
            <a:r>
              <a:rPr lang="cs-CZ" sz="2800" dirty="0" err="1"/>
              <a:t>an</a:t>
            </a:r>
            <a:r>
              <a:rPr lang="cs-CZ" sz="2800" dirty="0"/>
              <a:t> </a:t>
            </a:r>
            <a:r>
              <a:rPr lang="cs-CZ" sz="2800" dirty="0" err="1"/>
              <a:t>emergency</a:t>
            </a:r>
            <a:endParaRPr lang="cs-CZ" sz="2800" dirty="0"/>
          </a:p>
          <a:p>
            <a:pPr lvl="1"/>
            <a:r>
              <a:rPr lang="cs-CZ" sz="2800" dirty="0" err="1"/>
              <a:t>except</a:t>
            </a:r>
            <a:r>
              <a:rPr lang="cs-CZ" sz="2800" dirty="0"/>
              <a:t> </a:t>
            </a:r>
            <a:r>
              <a:rPr lang="cs-CZ" sz="2800" dirty="0" err="1"/>
              <a:t>hyperleukocytosis</a:t>
            </a:r>
            <a:r>
              <a:rPr lang="cs-CZ" sz="2800" dirty="0"/>
              <a:t> (</a:t>
            </a:r>
            <a:r>
              <a:rPr lang="cs-CZ" sz="2800" dirty="0" err="1"/>
              <a:t>e.g</a:t>
            </a:r>
            <a:r>
              <a:rPr lang="cs-CZ" sz="2800" dirty="0"/>
              <a:t>. </a:t>
            </a:r>
            <a:r>
              <a:rPr lang="cs-CZ" sz="2800" dirty="0" err="1"/>
              <a:t>priapism</a:t>
            </a:r>
            <a:r>
              <a:rPr lang="cs-CZ" sz="2800" dirty="0"/>
              <a:t>)</a:t>
            </a:r>
          </a:p>
          <a:p>
            <a:r>
              <a:rPr lang="cs-CZ" sz="2800" dirty="0"/>
              <a:t>standard </a:t>
            </a:r>
            <a:r>
              <a:rPr lang="cs-CZ" sz="2800" dirty="0" err="1"/>
              <a:t>treatment</a:t>
            </a:r>
            <a:endParaRPr lang="cs-CZ" sz="2800" dirty="0"/>
          </a:p>
          <a:p>
            <a:pPr lvl="1"/>
            <a:r>
              <a:rPr lang="cs-CZ" sz="2800" b="1" dirty="0"/>
              <a:t>tyrosine </a:t>
            </a:r>
            <a:r>
              <a:rPr lang="cs-CZ" sz="2800" b="1" dirty="0" err="1"/>
              <a:t>kinase</a:t>
            </a:r>
            <a:r>
              <a:rPr lang="cs-CZ" sz="2800" b="1" dirty="0"/>
              <a:t> </a:t>
            </a:r>
            <a:r>
              <a:rPr lang="cs-CZ" sz="2800" b="1" dirty="0" err="1"/>
              <a:t>inhibitors</a:t>
            </a:r>
            <a:r>
              <a:rPr lang="cs-CZ" sz="2800" b="1" dirty="0"/>
              <a:t> </a:t>
            </a:r>
            <a:r>
              <a:rPr lang="cs-CZ" sz="2800" dirty="0"/>
              <a:t>(</a:t>
            </a:r>
            <a:r>
              <a:rPr lang="cs-CZ" sz="2800" dirty="0" err="1"/>
              <a:t>TKIs</a:t>
            </a:r>
            <a:r>
              <a:rPr lang="cs-CZ" sz="2800" dirty="0"/>
              <a:t>)</a:t>
            </a:r>
          </a:p>
          <a:p>
            <a:pPr lvl="2"/>
            <a:r>
              <a:rPr lang="cs-CZ" sz="2400" dirty="0"/>
              <a:t>1st: </a:t>
            </a:r>
            <a:r>
              <a:rPr lang="cs-CZ" sz="2400" b="1" dirty="0" err="1"/>
              <a:t>imatinib</a:t>
            </a:r>
            <a:endParaRPr lang="cs-CZ" sz="2400" b="1" dirty="0"/>
          </a:p>
          <a:p>
            <a:pPr lvl="2"/>
            <a:r>
              <a:rPr lang="cs-CZ" sz="2400" dirty="0"/>
              <a:t>2nd: </a:t>
            </a:r>
            <a:r>
              <a:rPr lang="cs-CZ" sz="2400" dirty="0" err="1"/>
              <a:t>dasatinib</a:t>
            </a:r>
            <a:r>
              <a:rPr lang="cs-CZ" sz="2400" dirty="0"/>
              <a:t>, </a:t>
            </a:r>
            <a:r>
              <a:rPr lang="cs-CZ" sz="2400" dirty="0" err="1"/>
              <a:t>nilotinib</a:t>
            </a:r>
            <a:r>
              <a:rPr lang="cs-CZ" sz="2400" dirty="0"/>
              <a:t>, </a:t>
            </a:r>
            <a:r>
              <a:rPr lang="cs-CZ" sz="2400" dirty="0" err="1"/>
              <a:t>bosutinib</a:t>
            </a:r>
            <a:endParaRPr lang="cs-CZ" sz="2400" dirty="0"/>
          </a:p>
          <a:p>
            <a:pPr lvl="2"/>
            <a:r>
              <a:rPr lang="cs-CZ" sz="2400" dirty="0"/>
              <a:t>3rd: </a:t>
            </a:r>
            <a:r>
              <a:rPr lang="cs-CZ" sz="2400" dirty="0" err="1"/>
              <a:t>ponatinib</a:t>
            </a:r>
            <a:endParaRPr lang="cs-CZ" sz="2400" dirty="0"/>
          </a:p>
          <a:p>
            <a:pPr lvl="1"/>
            <a:r>
              <a:rPr lang="cs-CZ" sz="2800" b="1" dirty="0" err="1"/>
              <a:t>one</a:t>
            </a:r>
            <a:r>
              <a:rPr lang="cs-CZ" sz="2800" b="1" dirty="0"/>
              <a:t> </a:t>
            </a:r>
            <a:r>
              <a:rPr lang="cs-CZ" sz="2800" b="1" dirty="0" err="1"/>
              <a:t>pill</a:t>
            </a:r>
            <a:r>
              <a:rPr lang="cs-CZ" sz="2800" b="1" dirty="0"/>
              <a:t> </a:t>
            </a:r>
            <a:r>
              <a:rPr lang="cs-CZ" sz="2800" b="1" dirty="0" err="1"/>
              <a:t>every</a:t>
            </a:r>
            <a:r>
              <a:rPr lang="cs-CZ" sz="2800" b="1" dirty="0"/>
              <a:t> </a:t>
            </a:r>
            <a:r>
              <a:rPr lang="cs-CZ" sz="2800" b="1" dirty="0" err="1"/>
              <a:t>day</a:t>
            </a:r>
            <a:r>
              <a:rPr lang="cs-CZ" sz="2800" dirty="0"/>
              <a:t>, but </a:t>
            </a:r>
            <a:r>
              <a:rPr lang="cs-CZ" sz="2800" dirty="0" err="1"/>
              <a:t>forever</a:t>
            </a:r>
            <a:endParaRPr lang="cs-CZ" sz="2800" dirty="0"/>
          </a:p>
          <a:p>
            <a:r>
              <a:rPr lang="cs-CZ" sz="2800" dirty="0" err="1"/>
              <a:t>patient</a:t>
            </a:r>
            <a:r>
              <a:rPr lang="cs-CZ" sz="2800" dirty="0"/>
              <a:t> </a:t>
            </a:r>
            <a:r>
              <a:rPr lang="cs-CZ" sz="2800" dirty="0" err="1"/>
              <a:t>alive</a:t>
            </a:r>
            <a:r>
              <a:rPr lang="cs-CZ" sz="2800" dirty="0"/>
              <a:t> in CR</a:t>
            </a:r>
          </a:p>
        </p:txBody>
      </p:sp>
    </p:spTree>
    <p:extLst>
      <p:ext uri="{BB962C8B-B14F-4D97-AF65-F5344CB8AC3E}">
        <p14:creationId xmlns:p14="http://schemas.microsoft.com/office/powerpoint/2010/main" val="3722858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CML - </a:t>
            </a:r>
            <a:r>
              <a:rPr lang="cs-CZ" dirty="0" err="1"/>
              <a:t>Take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err="1"/>
              <a:t>chronic</a:t>
            </a:r>
            <a:r>
              <a:rPr lang="cs-CZ" sz="2800" dirty="0"/>
              <a:t> </a:t>
            </a:r>
            <a:r>
              <a:rPr lang="cs-CZ" sz="2800" dirty="0" err="1"/>
              <a:t>disease</a:t>
            </a:r>
            <a:endParaRPr lang="cs-CZ" sz="2800" dirty="0"/>
          </a:p>
          <a:p>
            <a:r>
              <a:rPr lang="cs-CZ" sz="2800" dirty="0" err="1"/>
              <a:t>usually</a:t>
            </a:r>
            <a:r>
              <a:rPr lang="cs-CZ" sz="2800" dirty="0"/>
              <a:t> </a:t>
            </a:r>
            <a:r>
              <a:rPr lang="cs-CZ" sz="2800" dirty="0" err="1"/>
              <a:t>found</a:t>
            </a:r>
            <a:r>
              <a:rPr lang="cs-CZ" sz="2800" dirty="0"/>
              <a:t> </a:t>
            </a:r>
            <a:r>
              <a:rPr lang="cs-CZ" sz="2800" b="1" dirty="0" err="1"/>
              <a:t>incidentally</a:t>
            </a:r>
            <a:endParaRPr lang="cs-CZ" sz="2800" b="1" dirty="0"/>
          </a:p>
          <a:p>
            <a:r>
              <a:rPr lang="cs-CZ" sz="2800" b="1" dirty="0" err="1"/>
              <a:t>Ph</a:t>
            </a:r>
            <a:r>
              <a:rPr lang="cs-CZ" sz="2800" b="1" dirty="0"/>
              <a:t> chromosome =&gt; BCR::ABL </a:t>
            </a:r>
            <a:r>
              <a:rPr lang="cs-CZ" sz="2800" b="1" dirty="0" err="1"/>
              <a:t>fusion</a:t>
            </a:r>
            <a:r>
              <a:rPr lang="cs-CZ" sz="2800" b="1" dirty="0"/>
              <a:t> gene</a:t>
            </a:r>
          </a:p>
          <a:p>
            <a:r>
              <a:rPr lang="cs-CZ" sz="2800" b="1" dirty="0"/>
              <a:t>TKI</a:t>
            </a:r>
            <a:r>
              <a:rPr lang="cs-CZ" sz="2800" dirty="0"/>
              <a:t> = </a:t>
            </a:r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pill</a:t>
            </a:r>
            <a:r>
              <a:rPr lang="cs-CZ" sz="2800" dirty="0"/>
              <a:t> a </a:t>
            </a:r>
            <a:r>
              <a:rPr lang="cs-CZ" sz="2800" dirty="0" err="1"/>
              <a:t>day</a:t>
            </a:r>
            <a:endParaRPr lang="cs-CZ" sz="2800" dirty="0"/>
          </a:p>
          <a:p>
            <a:r>
              <a:rPr lang="cs-CZ" sz="2800" b="1" dirty="0" err="1"/>
              <a:t>survival</a:t>
            </a:r>
            <a:r>
              <a:rPr lang="cs-CZ" sz="2800" b="1" dirty="0"/>
              <a:t> </a:t>
            </a:r>
            <a:r>
              <a:rPr lang="cs-CZ" sz="2800" b="1" dirty="0" err="1"/>
              <a:t>better</a:t>
            </a:r>
            <a:r>
              <a:rPr lang="cs-CZ" sz="2800" b="1" dirty="0"/>
              <a:t> </a:t>
            </a:r>
            <a:r>
              <a:rPr lang="cs-CZ" sz="2800" b="1" dirty="0" err="1"/>
              <a:t>than</a:t>
            </a:r>
            <a:r>
              <a:rPr lang="cs-CZ" sz="2800" b="1" dirty="0"/>
              <a:t> 95 %</a:t>
            </a:r>
          </a:p>
          <a:p>
            <a:pPr lvl="1"/>
            <a:r>
              <a:rPr lang="cs-CZ" sz="2800" dirty="0" err="1"/>
              <a:t>comparable</a:t>
            </a:r>
            <a:r>
              <a:rPr lang="cs-CZ" sz="2800" dirty="0"/>
              <a:t> to </a:t>
            </a:r>
            <a:r>
              <a:rPr lang="cs-CZ" sz="2800" dirty="0" err="1"/>
              <a:t>normal</a:t>
            </a:r>
            <a:r>
              <a:rPr lang="cs-CZ" sz="2800" dirty="0"/>
              <a:t> </a:t>
            </a:r>
            <a:r>
              <a:rPr lang="cs-CZ" sz="2800" dirty="0" err="1"/>
              <a:t>population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08142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9600" dirty="0"/>
              <a:t>AML</a:t>
            </a:r>
            <a:endParaRPr lang="en-US" sz="9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64563CC-DEB1-751E-82C2-F71225F679A2}"/>
              </a:ext>
            </a:extLst>
          </p:cNvPr>
          <p:cNvSpPr txBox="1"/>
          <p:nvPr/>
        </p:nvSpPr>
        <p:spPr>
          <a:xfrm>
            <a:off x="904208" y="3645024"/>
            <a:ext cx="755456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Acute</a:t>
            </a:r>
            <a:r>
              <a:rPr lang="cs-CZ" sz="2800" b="1" dirty="0"/>
              <a:t> </a:t>
            </a:r>
            <a:r>
              <a:rPr lang="cs-CZ" sz="2800" b="1" dirty="0" err="1"/>
              <a:t>Myeloid</a:t>
            </a:r>
            <a:r>
              <a:rPr lang="cs-CZ" sz="2800" b="1" dirty="0"/>
              <a:t> </a:t>
            </a:r>
            <a:r>
              <a:rPr lang="cs-CZ" sz="2800" b="1" dirty="0" err="1"/>
              <a:t>Leukemia</a:t>
            </a:r>
            <a:endParaRPr lang="cs-CZ" sz="2800" b="1" dirty="0"/>
          </a:p>
          <a:p>
            <a:endParaRPr lang="cs-CZ" sz="2800" dirty="0"/>
          </a:p>
          <a:p>
            <a:r>
              <a:rPr lang="cs-CZ" sz="2800" dirty="0"/>
              <a:t>model </a:t>
            </a:r>
            <a:r>
              <a:rPr lang="cs-CZ" sz="2800" dirty="0" err="1"/>
              <a:t>disease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>
                <a:solidFill>
                  <a:srgbClr val="C00000"/>
                </a:solidFill>
              </a:rPr>
              <a:t>heterogeneous</a:t>
            </a:r>
            <a:r>
              <a:rPr lang="cs-CZ" sz="2800" dirty="0"/>
              <a:t> </a:t>
            </a:r>
            <a:r>
              <a:rPr lang="cs-CZ" sz="2800" dirty="0" err="1"/>
              <a:t>abnormalities</a:t>
            </a:r>
            <a:endParaRPr lang="cs-CZ" sz="2800" dirty="0"/>
          </a:p>
          <a:p>
            <a:r>
              <a:rPr lang="cs-CZ" sz="2800" dirty="0"/>
              <a:t>and </a:t>
            </a:r>
            <a:r>
              <a:rPr lang="cs-CZ" sz="2800" dirty="0" err="1">
                <a:solidFill>
                  <a:srgbClr val="C00000"/>
                </a:solidFill>
              </a:rPr>
              <a:t>clonal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evolution</a:t>
            </a:r>
            <a:endParaRPr lang="cs-CZ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26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http://www.leukemia-cell.org/atlas/res/photogallery/aml-m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683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1584" y="404664"/>
            <a:ext cx="8229600" cy="990600"/>
          </a:xfrm>
        </p:spPr>
        <p:txBody>
          <a:bodyPr/>
          <a:lstStyle/>
          <a:p>
            <a:r>
              <a:rPr lang="en-US" dirty="0"/>
              <a:t>AML: outline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/>
              <a:t>Myeloid pattern </a:t>
            </a:r>
            <a:r>
              <a:rPr lang="en-US" dirty="0"/>
              <a:t>of the malignant cells</a:t>
            </a:r>
          </a:p>
          <a:p>
            <a:pPr>
              <a:spcAft>
                <a:spcPts val="1200"/>
              </a:spcAft>
            </a:pPr>
            <a:r>
              <a:rPr lang="cs-CZ" dirty="0" err="1"/>
              <a:t>Variable</a:t>
            </a:r>
            <a:r>
              <a:rPr lang="en-US" dirty="0"/>
              <a:t> maturation grade</a:t>
            </a:r>
          </a:p>
          <a:p>
            <a:pPr>
              <a:spcAft>
                <a:spcPts val="1200"/>
              </a:spcAft>
            </a:pPr>
            <a:r>
              <a:rPr lang="en-US" dirty="0"/>
              <a:t>Amazing </a:t>
            </a:r>
            <a:r>
              <a:rPr lang="en-US" b="1" dirty="0"/>
              <a:t>genetic heterogeneity </a:t>
            </a:r>
            <a:r>
              <a:rPr lang="en-US" dirty="0"/>
              <a:t>significantly influencing the prognosis</a:t>
            </a:r>
          </a:p>
          <a:p>
            <a:pPr>
              <a:spcAft>
                <a:spcPts val="1200"/>
              </a:spcAft>
            </a:pPr>
            <a:r>
              <a:rPr lang="en-US" b="1" dirty="0"/>
              <a:t>Prognostic stratification </a:t>
            </a:r>
            <a:r>
              <a:rPr lang="en-US" dirty="0"/>
              <a:t>used in clinical practice for selecting the best therapeutic strategy</a:t>
            </a:r>
          </a:p>
          <a:p>
            <a:pPr>
              <a:spcAft>
                <a:spcPts val="1200"/>
              </a:spcAft>
            </a:pPr>
            <a:r>
              <a:rPr lang="en-US" dirty="0"/>
              <a:t>New </a:t>
            </a:r>
            <a:r>
              <a:rPr lang="en-US" b="1" dirty="0"/>
              <a:t>molecular pathogenesis </a:t>
            </a:r>
            <a:r>
              <a:rPr lang="en-US" dirty="0"/>
              <a:t>findings lead to the development of new, targeted therapies very recently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95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72" y="1008303"/>
            <a:ext cx="7524836" cy="54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39516" y="648324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err="1"/>
              <a:t>Jaiswal</a:t>
            </a:r>
            <a:r>
              <a:rPr lang="en-US" sz="1400" i="1" dirty="0"/>
              <a:t> S et al. N </a:t>
            </a:r>
            <a:r>
              <a:rPr lang="en-US" sz="1400" i="1" dirty="0" err="1"/>
              <a:t>Engl</a:t>
            </a:r>
            <a:r>
              <a:rPr lang="en-US" sz="1400" i="1" dirty="0"/>
              <a:t> J Med 2014;371:2488-2498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14012" y="152012"/>
            <a:ext cx="522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+mj-lt"/>
              </a:rPr>
              <a:t>Clonal hematopoiesis</a:t>
            </a:r>
          </a:p>
        </p:txBody>
      </p:sp>
    </p:spTree>
    <p:extLst>
      <p:ext uri="{BB962C8B-B14F-4D97-AF65-F5344CB8AC3E}">
        <p14:creationId xmlns:p14="http://schemas.microsoft.com/office/powerpoint/2010/main" val="1792309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193800"/>
            <a:ext cx="7596844" cy="48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811524" y="638132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err="1"/>
              <a:t>Jaiswal</a:t>
            </a:r>
            <a:r>
              <a:rPr lang="en-US" sz="1400" i="1" dirty="0"/>
              <a:t> S et al. N </a:t>
            </a:r>
            <a:r>
              <a:rPr lang="en-US" sz="1400" i="1" dirty="0" err="1"/>
              <a:t>Engl</a:t>
            </a:r>
            <a:r>
              <a:rPr lang="en-US" sz="1400" i="1" dirty="0"/>
              <a:t> J Med 2014;371:2488-2498</a:t>
            </a:r>
          </a:p>
        </p:txBody>
      </p:sp>
      <p:sp>
        <p:nvSpPr>
          <p:cNvPr id="3" name="Obdélník 2"/>
          <p:cNvSpPr/>
          <p:nvPr/>
        </p:nvSpPr>
        <p:spPr>
          <a:xfrm>
            <a:off x="3503712" y="157059"/>
            <a:ext cx="5619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D2533C"/>
                </a:solidFill>
                <a:latin typeface="Arial"/>
              </a:rPr>
              <a:t>Clonal hematopoiesis</a:t>
            </a:r>
          </a:p>
        </p:txBody>
      </p:sp>
    </p:spTree>
    <p:extLst>
      <p:ext uri="{BB962C8B-B14F-4D97-AF65-F5344CB8AC3E}">
        <p14:creationId xmlns:p14="http://schemas.microsoft.com/office/powerpoint/2010/main" val="173864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Virchow leukem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9276"/>
            <a:ext cx="8316913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7" name="AutoShape 9"/>
          <p:cNvSpPr>
            <a:spLocks noChangeArrowheads="1"/>
          </p:cNvSpPr>
          <p:nvPr/>
        </p:nvSpPr>
        <p:spPr bwMode="auto">
          <a:xfrm rot="-24516877">
            <a:off x="5505406" y="3538262"/>
            <a:ext cx="936625" cy="576262"/>
          </a:xfrm>
          <a:prstGeom prst="rightArrow">
            <a:avLst>
              <a:gd name="adj1" fmla="val 50000"/>
              <a:gd name="adj2" fmla="val 4063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73738" name="Picture 10" descr="Vircho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4789" y="115888"/>
            <a:ext cx="2663825" cy="3168650"/>
          </a:xfrm>
          <a:noFill/>
          <a:ln/>
        </p:spPr>
      </p:pic>
      <p:pic>
        <p:nvPicPr>
          <p:cNvPr id="73746" name="Picture 18" descr="wirch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593726"/>
            <a:ext cx="3870325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5" name="AutoShape 7"/>
          <p:cNvSpPr>
            <a:spLocks noChangeArrowheads="1"/>
          </p:cNvSpPr>
          <p:nvPr/>
        </p:nvSpPr>
        <p:spPr bwMode="auto">
          <a:xfrm rot="-2988918">
            <a:off x="2053432" y="4231482"/>
            <a:ext cx="936625" cy="503238"/>
          </a:xfrm>
          <a:prstGeom prst="rightArrow">
            <a:avLst>
              <a:gd name="adj1" fmla="val 50000"/>
              <a:gd name="adj2" fmla="val 4653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3736" name="AutoShape 8"/>
          <p:cNvSpPr>
            <a:spLocks noChangeArrowheads="1"/>
          </p:cNvSpPr>
          <p:nvPr/>
        </p:nvSpPr>
        <p:spPr bwMode="auto">
          <a:xfrm rot="-10530545">
            <a:off x="3709989" y="6129338"/>
            <a:ext cx="936625" cy="576262"/>
          </a:xfrm>
          <a:prstGeom prst="rightArrow">
            <a:avLst>
              <a:gd name="adj1" fmla="val 50000"/>
              <a:gd name="adj2" fmla="val 4063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51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31604" y="368660"/>
            <a:ext cx="3142692" cy="990600"/>
          </a:xfrm>
        </p:spPr>
        <p:txBody>
          <a:bodyPr/>
          <a:lstStyle/>
          <a:p>
            <a:r>
              <a:rPr lang="cs-CZ" dirty="0"/>
              <a:t>DNMT3A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DNA (cytosine-5)-</a:t>
            </a:r>
            <a:r>
              <a:rPr lang="en-US" sz="2000" dirty="0" err="1"/>
              <a:t>methyltransferase</a:t>
            </a:r>
            <a:r>
              <a:rPr lang="en-US" sz="2000" dirty="0"/>
              <a:t> 3A is an enzyme that catalyzes the transfer of methyl groups to specific </a:t>
            </a:r>
            <a:r>
              <a:rPr lang="en-US" sz="2000" dirty="0" err="1"/>
              <a:t>CpG</a:t>
            </a:r>
            <a:r>
              <a:rPr lang="en-US" sz="2000" dirty="0"/>
              <a:t> structures in DNA, a process called </a:t>
            </a:r>
            <a:r>
              <a:rPr lang="en-US" sz="2000" dirty="0">
                <a:solidFill>
                  <a:srgbClr val="FF0000"/>
                </a:solidFill>
              </a:rPr>
              <a:t>DNA methylation</a:t>
            </a:r>
            <a:r>
              <a:rPr lang="en-US" sz="2000" dirty="0"/>
              <a:t>. The enzyme is encoded in humans by the DNMT3A gene.</a:t>
            </a:r>
          </a:p>
          <a:p>
            <a:endParaRPr lang="en-US" sz="2000" dirty="0"/>
          </a:p>
          <a:p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en-US" sz="2000" dirty="0"/>
              <a:t>is responsible for de novo DNA methylation. DNMT3A forms part of the family of DNA </a:t>
            </a:r>
            <a:r>
              <a:rPr lang="en-US" sz="2000" dirty="0" err="1"/>
              <a:t>methyltransferase</a:t>
            </a:r>
            <a:r>
              <a:rPr lang="en-US" sz="2000" dirty="0"/>
              <a:t> enzymes</a:t>
            </a:r>
            <a:r>
              <a:rPr lang="cs-CZ" sz="2000" dirty="0"/>
              <a:t>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While de novo DNA methylation modifies the information passed on by the parent to the progeny, it enables </a:t>
            </a:r>
            <a:r>
              <a:rPr lang="en-US" sz="2000" dirty="0">
                <a:solidFill>
                  <a:srgbClr val="FF0000"/>
                </a:solidFill>
              </a:rPr>
              <a:t>key epigenetic modifications essential for processes such as cellular differentiation and embryonic development, transcriptional regulation, heterochromatin formation, X-inactivation, imprinting and genome stability</a:t>
            </a:r>
            <a:r>
              <a:rPr lang="en-US" sz="2000" dirty="0"/>
              <a:t>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0757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8400" y="440668"/>
            <a:ext cx="8229600" cy="990600"/>
          </a:xfrm>
        </p:spPr>
        <p:txBody>
          <a:bodyPr/>
          <a:lstStyle/>
          <a:p>
            <a:r>
              <a:rPr lang="cs-CZ" dirty="0"/>
              <a:t>TET2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TET2 </a:t>
            </a:r>
            <a:r>
              <a:rPr lang="en-US" dirty="0" err="1"/>
              <a:t>tet</a:t>
            </a:r>
            <a:r>
              <a:rPr lang="en-US" dirty="0"/>
              <a:t> </a:t>
            </a:r>
            <a:r>
              <a:rPr lang="en-US" dirty="0" err="1"/>
              <a:t>methylcytosine</a:t>
            </a:r>
            <a:r>
              <a:rPr lang="en-US" dirty="0"/>
              <a:t> </a:t>
            </a:r>
            <a:r>
              <a:rPr lang="en-US" dirty="0" err="1"/>
              <a:t>dioxygenase</a:t>
            </a:r>
            <a:r>
              <a:rPr lang="en-US" dirty="0"/>
              <a:t> 2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/>
              <a:t>The protein </a:t>
            </a:r>
            <a:r>
              <a:rPr lang="cs-CZ" dirty="0" err="1"/>
              <a:t>is</a:t>
            </a:r>
            <a:r>
              <a:rPr lang="cs-CZ" dirty="0"/>
              <a:t> a</a:t>
            </a:r>
            <a:r>
              <a:rPr lang="en-US" dirty="0"/>
              <a:t> </a:t>
            </a:r>
            <a:r>
              <a:rPr lang="en-US" dirty="0" err="1"/>
              <a:t>methylcytosine</a:t>
            </a:r>
            <a:r>
              <a:rPr lang="en-US" dirty="0"/>
              <a:t> </a:t>
            </a:r>
            <a:r>
              <a:rPr lang="en-US" dirty="0" err="1"/>
              <a:t>dioxygenase</a:t>
            </a:r>
            <a:r>
              <a:rPr lang="en-US" dirty="0"/>
              <a:t> that catalyzes the </a:t>
            </a:r>
            <a:r>
              <a:rPr lang="en-US" dirty="0">
                <a:solidFill>
                  <a:srgbClr val="FF0000"/>
                </a:solidFill>
              </a:rPr>
              <a:t>conversion of </a:t>
            </a:r>
            <a:r>
              <a:rPr lang="en-US" dirty="0" err="1">
                <a:solidFill>
                  <a:srgbClr val="FF0000"/>
                </a:solidFill>
              </a:rPr>
              <a:t>methylcytosine</a:t>
            </a:r>
            <a:r>
              <a:rPr lang="en-US" dirty="0">
                <a:solidFill>
                  <a:srgbClr val="FF0000"/>
                </a:solidFill>
              </a:rPr>
              <a:t> to 5-hydroxymethylcytosine</a:t>
            </a:r>
            <a:r>
              <a:rPr lang="en-US" dirty="0"/>
              <a:t>.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/>
              <a:t>The encoded protein is involved in </a:t>
            </a:r>
            <a:r>
              <a:rPr lang="en-US" dirty="0" err="1">
                <a:solidFill>
                  <a:srgbClr val="FF0000"/>
                </a:solidFill>
              </a:rPr>
              <a:t>myelopoiesis</a:t>
            </a:r>
            <a:r>
              <a:rPr lang="en-US" dirty="0"/>
              <a:t>, and defects in this gene have been associated with several </a:t>
            </a:r>
            <a:r>
              <a:rPr lang="en-US" dirty="0" err="1"/>
              <a:t>myeloproliferative</a:t>
            </a:r>
            <a:r>
              <a:rPr lang="en-US" dirty="0"/>
              <a:t> disorders. </a:t>
            </a:r>
          </a:p>
        </p:txBody>
      </p:sp>
    </p:spTree>
    <p:extLst>
      <p:ext uri="{BB962C8B-B14F-4D97-AF65-F5344CB8AC3E}">
        <p14:creationId xmlns:p14="http://schemas.microsoft.com/office/powerpoint/2010/main" val="745054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31604" y="476672"/>
            <a:ext cx="8229600" cy="990600"/>
          </a:xfrm>
        </p:spPr>
        <p:txBody>
          <a:bodyPr/>
          <a:lstStyle/>
          <a:p>
            <a:r>
              <a:rPr lang="en-US" dirty="0"/>
              <a:t>ASXL1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ASXL1 gene provides instructions for making a protein that is involved in a process known as </a:t>
            </a:r>
            <a:r>
              <a:rPr lang="en-US" sz="2000" dirty="0">
                <a:solidFill>
                  <a:srgbClr val="FF0000"/>
                </a:solidFill>
              </a:rPr>
              <a:t>chromatin remodeling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Through its role in chromatin remodeling, the ASXL1 protein </a:t>
            </a:r>
            <a:r>
              <a:rPr lang="en-US" sz="2000" dirty="0">
                <a:solidFill>
                  <a:srgbClr val="FF0000"/>
                </a:solidFill>
              </a:rPr>
              <a:t>regulates the expression of many genes</a:t>
            </a:r>
            <a:r>
              <a:rPr lang="en-US" sz="2000" dirty="0"/>
              <a:t>, including a group of genes known as HOX genes</a:t>
            </a:r>
            <a:r>
              <a:rPr lang="cs-CZ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The ASXL1 protein may have an additional role in gene regulation by signaling to molecules to add a methyl group (a process called methylation) to an area near a gene called the promoter region, which controls gene activity. When a promoter region is methylated, gene activity is repressed, and when a promoter region is not methylated, the gene is active.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1050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12" y="70951"/>
            <a:ext cx="6336704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67508" y="646342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292934"/>
                </a:solidFill>
              </a:rPr>
              <a:t>Genovese G et al. N </a:t>
            </a:r>
            <a:r>
              <a:rPr lang="en-US" sz="1400" i="1" dirty="0" err="1">
                <a:solidFill>
                  <a:srgbClr val="292934"/>
                </a:solidFill>
              </a:rPr>
              <a:t>Engl</a:t>
            </a:r>
            <a:r>
              <a:rPr lang="en-US" sz="1400" i="1" dirty="0">
                <a:solidFill>
                  <a:srgbClr val="292934"/>
                </a:solidFill>
              </a:rPr>
              <a:t> J Med 2014;371:2477-2487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883532" y="5203209"/>
            <a:ext cx="8460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Clonal hematopoiesis: more frequent </a:t>
            </a:r>
            <a:r>
              <a:rPr lang="cs-CZ" sz="2400" dirty="0" err="1"/>
              <a:t>than</a:t>
            </a:r>
            <a:r>
              <a:rPr lang="cs-CZ" sz="2400" dirty="0"/>
              <a:t> </a:t>
            </a:r>
            <a:r>
              <a:rPr lang="en-US" sz="2400" dirty="0"/>
              <a:t>hematological malignancies, as well as cardiovascular diseases! Increase in total mortality.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531604" y="0"/>
            <a:ext cx="648072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1892533" y="4194842"/>
            <a:ext cx="774086" cy="10181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8217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2" y="364686"/>
            <a:ext cx="9144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979876" y="584126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292934"/>
                </a:solidFill>
              </a:rPr>
              <a:t>2016, n=1540</a:t>
            </a:r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 flipV="1">
            <a:off x="2495600" y="5144998"/>
            <a:ext cx="576064" cy="89777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1595500" y="6448840"/>
            <a:ext cx="5112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/>
              <a:t>Papaemmanuil</a:t>
            </a:r>
            <a:r>
              <a:rPr lang="cs-CZ" sz="1400" i="1" dirty="0"/>
              <a:t> E</a:t>
            </a:r>
            <a:r>
              <a:rPr lang="en-US" sz="1400" i="1" dirty="0"/>
              <a:t> et al. N </a:t>
            </a:r>
            <a:r>
              <a:rPr lang="en-US" sz="1400" i="1" dirty="0" err="1"/>
              <a:t>Engl</a:t>
            </a:r>
            <a:r>
              <a:rPr lang="en-US" sz="1400" i="1" dirty="0"/>
              <a:t> J Med 201</a:t>
            </a:r>
            <a:r>
              <a:rPr lang="cs-CZ" sz="1400" i="1" dirty="0"/>
              <a:t>6</a:t>
            </a:r>
            <a:r>
              <a:rPr lang="en-US" sz="1400" i="1" dirty="0"/>
              <a:t>;37</a:t>
            </a:r>
            <a:r>
              <a:rPr lang="cs-CZ" sz="1400" i="1" dirty="0"/>
              <a:t>4</a:t>
            </a:r>
            <a:r>
              <a:rPr lang="en-US" sz="1400" i="1" dirty="0"/>
              <a:t>:</a:t>
            </a:r>
            <a:r>
              <a:rPr lang="cs-CZ" sz="1400" i="1" dirty="0"/>
              <a:t>2209-2221</a:t>
            </a:r>
            <a:endParaRPr lang="en-US" sz="1400" i="1" dirty="0"/>
          </a:p>
        </p:txBody>
      </p:sp>
      <p:sp>
        <p:nvSpPr>
          <p:cNvPr id="6" name="Obdélník 5"/>
          <p:cNvSpPr/>
          <p:nvPr/>
        </p:nvSpPr>
        <p:spPr>
          <a:xfrm>
            <a:off x="1521272" y="188640"/>
            <a:ext cx="3262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49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776"/>
            <a:ext cx="903649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H="1">
            <a:off x="5303912" y="1304764"/>
            <a:ext cx="1080120" cy="12601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667508" y="6453337"/>
            <a:ext cx="5688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/>
              <a:t>Papaemmanuil</a:t>
            </a:r>
            <a:r>
              <a:rPr lang="en-US" sz="1400" i="1" dirty="0"/>
              <a:t> E et al. N </a:t>
            </a:r>
            <a:r>
              <a:rPr lang="en-US" sz="1400" i="1" dirty="0" err="1"/>
              <a:t>Engl</a:t>
            </a:r>
            <a:r>
              <a:rPr lang="en-US" sz="1400" i="1" dirty="0"/>
              <a:t> J Med 2016;374:2209-2221</a:t>
            </a:r>
          </a:p>
        </p:txBody>
      </p:sp>
    </p:spTree>
    <p:extLst>
      <p:ext uri="{BB962C8B-B14F-4D97-AF65-F5344CB8AC3E}">
        <p14:creationId xmlns:p14="http://schemas.microsoft.com/office/powerpoint/2010/main" val="3226256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65" y="467411"/>
            <a:ext cx="7200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31504" y="641733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292934"/>
                </a:solidFill>
              </a:rPr>
              <a:t>Genovese G et al. N </a:t>
            </a:r>
            <a:r>
              <a:rPr lang="en-US" sz="1400" i="1" dirty="0" err="1">
                <a:solidFill>
                  <a:srgbClr val="292934"/>
                </a:solidFill>
              </a:rPr>
              <a:t>Engl</a:t>
            </a:r>
            <a:r>
              <a:rPr lang="en-US" sz="1400" i="1" dirty="0">
                <a:solidFill>
                  <a:srgbClr val="292934"/>
                </a:solidFill>
              </a:rPr>
              <a:t> J Med 2014;371:2477-2487</a:t>
            </a:r>
          </a:p>
        </p:txBody>
      </p:sp>
    </p:spTree>
    <p:extLst>
      <p:ext uri="{BB962C8B-B14F-4D97-AF65-F5344CB8AC3E}">
        <p14:creationId xmlns:p14="http://schemas.microsoft.com/office/powerpoint/2010/main" val="2408900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404" y="1442194"/>
            <a:ext cx="7620000" cy="514116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young</a:t>
            </a:r>
            <a:r>
              <a:rPr lang="en-US" dirty="0"/>
              <a:t> man, </a:t>
            </a:r>
            <a:r>
              <a:rPr lang="cs-CZ" dirty="0" err="1"/>
              <a:t>age</a:t>
            </a:r>
            <a:r>
              <a:rPr lang="cs-CZ" dirty="0"/>
              <a:t> 24</a:t>
            </a:r>
            <a:endParaRPr lang="en-US" dirty="0"/>
          </a:p>
          <a:p>
            <a:r>
              <a:rPr lang="en-US" dirty="0"/>
              <a:t>history: none, no drugs taken</a:t>
            </a:r>
          </a:p>
          <a:p>
            <a:r>
              <a:rPr lang="en-US" dirty="0"/>
              <a:t>occupation: 1st factory worker, 2nd bartender</a:t>
            </a:r>
          </a:p>
          <a:p>
            <a:r>
              <a:rPr lang="en-US" dirty="0" err="1"/>
              <a:t>abusus</a:t>
            </a:r>
            <a:r>
              <a:rPr lang="en-US" dirty="0"/>
              <a:t>: alcohol, 10-20 cigarettes/day</a:t>
            </a:r>
          </a:p>
          <a:p>
            <a:r>
              <a:rPr lang="en-US" dirty="0"/>
              <a:t>current illnesses:</a:t>
            </a:r>
          </a:p>
          <a:p>
            <a:pPr lvl="1"/>
            <a:r>
              <a:rPr lang="cs-CZ" b="1" dirty="0" err="1"/>
              <a:t>weight</a:t>
            </a:r>
            <a:r>
              <a:rPr lang="cs-CZ" b="1" dirty="0"/>
              <a:t> </a:t>
            </a:r>
            <a:r>
              <a:rPr lang="cs-CZ" b="1" dirty="0" err="1"/>
              <a:t>loss</a:t>
            </a:r>
            <a:r>
              <a:rPr lang="cs-CZ" b="1" dirty="0"/>
              <a:t> </a:t>
            </a:r>
            <a:r>
              <a:rPr lang="cs-CZ" dirty="0"/>
              <a:t>5 kg in last </a:t>
            </a:r>
            <a:r>
              <a:rPr lang="cs-CZ" dirty="0" err="1"/>
              <a:t>month</a:t>
            </a:r>
            <a:endParaRPr lang="cs-CZ" dirty="0"/>
          </a:p>
          <a:p>
            <a:pPr lvl="1"/>
            <a:r>
              <a:rPr lang="en-US" dirty="0"/>
              <a:t>3 weeks </a:t>
            </a:r>
            <a:r>
              <a:rPr lang="en-US" b="1" dirty="0"/>
              <a:t>fatigue</a:t>
            </a:r>
          </a:p>
          <a:p>
            <a:pPr lvl="1"/>
            <a:r>
              <a:rPr lang="en-US" dirty="0"/>
              <a:t>2 weeks </a:t>
            </a:r>
            <a:r>
              <a:rPr lang="en-US" b="1" dirty="0"/>
              <a:t>fever</a:t>
            </a:r>
          </a:p>
          <a:p>
            <a:pPr lvl="1"/>
            <a:r>
              <a:rPr lang="en-US" b="1" dirty="0"/>
              <a:t>gum bleeding </a:t>
            </a:r>
            <a:r>
              <a:rPr lang="en-US" dirty="0"/>
              <a:t>– </a:t>
            </a:r>
            <a:r>
              <a:rPr lang="en-US" dirty="0" err="1"/>
              <a:t>stomatologist</a:t>
            </a:r>
            <a:r>
              <a:rPr lang="en-US" dirty="0"/>
              <a:t>: gingivitis, insufficient hygiene</a:t>
            </a:r>
          </a:p>
          <a:p>
            <a:pPr lvl="1"/>
            <a:r>
              <a:rPr lang="en-US" dirty="0"/>
              <a:t>1,5 weeks </a:t>
            </a:r>
            <a:r>
              <a:rPr lang="en-US" b="1" dirty="0"/>
              <a:t>cough</a:t>
            </a:r>
            <a:r>
              <a:rPr lang="en-US" dirty="0"/>
              <a:t> – GP: bronchitis – started ATB</a:t>
            </a:r>
          </a:p>
          <a:p>
            <a:pPr lvl="1"/>
            <a:r>
              <a:rPr lang="en-US" dirty="0"/>
              <a:t>1 week ago </a:t>
            </a:r>
            <a:r>
              <a:rPr lang="en-US" b="1" dirty="0"/>
              <a:t>blurry vision </a:t>
            </a:r>
            <a:r>
              <a:rPr lang="en-US" dirty="0"/>
              <a:t>left eye, then both eyes – ophthalmologist: retinal hemorrhage – sent to infectious dep.</a:t>
            </a:r>
          </a:p>
          <a:p>
            <a:pPr lvl="1"/>
            <a:r>
              <a:rPr lang="en-US" dirty="0"/>
              <a:t>infectious: WBC 320</a:t>
            </a:r>
          </a:p>
          <a:p>
            <a:pPr lvl="1"/>
            <a:r>
              <a:rPr lang="en-US" dirty="0"/>
              <a:t>hematologist: urgent transfer </a:t>
            </a:r>
            <a:r>
              <a:rPr lang="cs-CZ" dirty="0"/>
              <a:t>to </a:t>
            </a:r>
            <a:r>
              <a:rPr lang="cs-CZ" dirty="0" err="1"/>
              <a:t>our</a:t>
            </a:r>
            <a:r>
              <a:rPr lang="cs-CZ" dirty="0"/>
              <a:t>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592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CBC</a:t>
            </a:r>
          </a:p>
          <a:p>
            <a:pPr lvl="1"/>
            <a:r>
              <a:rPr lang="cs-CZ" dirty="0"/>
              <a:t>WBC </a:t>
            </a:r>
            <a:r>
              <a:rPr lang="cs-CZ" b="1" dirty="0"/>
              <a:t>321</a:t>
            </a:r>
            <a:r>
              <a:rPr lang="cs-CZ" dirty="0"/>
              <a:t> </a:t>
            </a:r>
            <a:r>
              <a:rPr lang="cs-CZ"/>
              <a:t>x10e9/l (normal range 4-10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Hb</a:t>
            </a:r>
            <a:r>
              <a:rPr lang="cs-CZ" dirty="0"/>
              <a:t> </a:t>
            </a:r>
            <a:r>
              <a:rPr lang="cs-CZ" b="1" dirty="0"/>
              <a:t>66</a:t>
            </a:r>
            <a:r>
              <a:rPr lang="cs-CZ" dirty="0"/>
              <a:t> g/l (135-176)</a:t>
            </a:r>
          </a:p>
          <a:p>
            <a:pPr lvl="1"/>
            <a:r>
              <a:rPr lang="cs-CZ" dirty="0" err="1"/>
              <a:t>plt</a:t>
            </a:r>
            <a:r>
              <a:rPr lang="cs-CZ" dirty="0"/>
              <a:t> </a:t>
            </a:r>
            <a:r>
              <a:rPr lang="cs-CZ" b="1" dirty="0"/>
              <a:t>89</a:t>
            </a:r>
            <a:r>
              <a:rPr lang="cs-CZ" dirty="0"/>
              <a:t> x10e9/l (150-350)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transfusion</a:t>
            </a:r>
            <a:endParaRPr lang="cs-CZ" dirty="0"/>
          </a:p>
          <a:p>
            <a:r>
              <a:rPr lang="cs-CZ" dirty="0" err="1"/>
              <a:t>microscopic</a:t>
            </a:r>
            <a:r>
              <a:rPr lang="cs-CZ" dirty="0"/>
              <a:t> WBC </a:t>
            </a:r>
            <a:r>
              <a:rPr lang="cs-CZ" dirty="0" err="1"/>
              <a:t>differential</a:t>
            </a:r>
            <a:r>
              <a:rPr lang="cs-CZ" dirty="0"/>
              <a:t> </a:t>
            </a:r>
            <a:r>
              <a:rPr lang="cs-CZ" dirty="0" err="1"/>
              <a:t>count</a:t>
            </a:r>
            <a:endParaRPr lang="cs-CZ" dirty="0"/>
          </a:p>
          <a:p>
            <a:pPr lvl="1"/>
            <a:r>
              <a:rPr lang="cs-CZ" dirty="0" err="1"/>
              <a:t>neutrophils</a:t>
            </a:r>
            <a:r>
              <a:rPr lang="cs-CZ" dirty="0"/>
              <a:t> 0.5% (50-70)</a:t>
            </a:r>
          </a:p>
          <a:p>
            <a:pPr lvl="1"/>
            <a:r>
              <a:rPr lang="cs-CZ" dirty="0" err="1"/>
              <a:t>lymphocytes</a:t>
            </a:r>
            <a:r>
              <a:rPr lang="cs-CZ" dirty="0"/>
              <a:t> 1.5% (20-40)</a:t>
            </a:r>
          </a:p>
          <a:p>
            <a:pPr lvl="1"/>
            <a:r>
              <a:rPr lang="cs-CZ" dirty="0" err="1"/>
              <a:t>monocytes</a:t>
            </a:r>
            <a:r>
              <a:rPr lang="cs-CZ" dirty="0"/>
              <a:t> 0.0% (2-12)</a:t>
            </a:r>
          </a:p>
          <a:p>
            <a:pPr lvl="1"/>
            <a:r>
              <a:rPr lang="cs-CZ" dirty="0" err="1"/>
              <a:t>blasts</a:t>
            </a:r>
            <a:r>
              <a:rPr lang="cs-CZ" dirty="0"/>
              <a:t> </a:t>
            </a:r>
            <a:r>
              <a:rPr lang="cs-CZ" b="1" dirty="0"/>
              <a:t>98.0%</a:t>
            </a:r>
            <a:r>
              <a:rPr lang="cs-CZ" dirty="0"/>
              <a:t> (0-0) </a:t>
            </a:r>
            <a:r>
              <a:rPr lang="cs-CZ"/>
              <a:t>= Dg. </a:t>
            </a:r>
            <a:r>
              <a:rPr lang="cs-CZ" b="1" dirty="0" err="1"/>
              <a:t>acute</a:t>
            </a:r>
            <a:r>
              <a:rPr lang="cs-CZ" b="1" dirty="0"/>
              <a:t> </a:t>
            </a:r>
            <a:r>
              <a:rPr lang="cs-CZ" b="1" dirty="0" err="1"/>
              <a:t>leukemia</a:t>
            </a:r>
            <a:endParaRPr lang="cs-CZ" b="1" dirty="0"/>
          </a:p>
          <a:p>
            <a:r>
              <a:rPr lang="cs-CZ" dirty="0" err="1"/>
              <a:t>coagulation</a:t>
            </a:r>
            <a:endParaRPr lang="cs-CZ" dirty="0"/>
          </a:p>
          <a:p>
            <a:pPr lvl="1"/>
            <a:r>
              <a:rPr lang="cs-CZ" dirty="0"/>
              <a:t>D </a:t>
            </a:r>
            <a:r>
              <a:rPr lang="cs-CZ" dirty="0" err="1"/>
              <a:t>dimers</a:t>
            </a:r>
            <a:r>
              <a:rPr lang="cs-CZ" dirty="0"/>
              <a:t> </a:t>
            </a:r>
            <a:r>
              <a:rPr lang="cs-CZ" b="1" dirty="0"/>
              <a:t>14</a:t>
            </a:r>
            <a:r>
              <a:rPr lang="cs-CZ" dirty="0"/>
              <a:t> </a:t>
            </a:r>
            <a:r>
              <a:rPr lang="cs-CZ" dirty="0" err="1"/>
              <a:t>ug</a:t>
            </a:r>
            <a:r>
              <a:rPr lang="cs-CZ" dirty="0"/>
              <a:t>/ml (0-0.5), </a:t>
            </a:r>
            <a:r>
              <a:rPr lang="cs-CZ" dirty="0" err="1"/>
              <a:t>otherwise</a:t>
            </a:r>
            <a:r>
              <a:rPr lang="cs-CZ" dirty="0"/>
              <a:t> </a:t>
            </a:r>
            <a:r>
              <a:rPr lang="cs-CZ" dirty="0" err="1"/>
              <a:t>normal</a:t>
            </a:r>
            <a:endParaRPr lang="cs-CZ" dirty="0"/>
          </a:p>
          <a:p>
            <a:r>
              <a:rPr lang="cs-CZ" dirty="0" err="1"/>
              <a:t>biochemistry</a:t>
            </a:r>
            <a:endParaRPr lang="cs-CZ" dirty="0"/>
          </a:p>
          <a:p>
            <a:pPr lvl="1"/>
            <a:r>
              <a:rPr lang="cs-CZ" dirty="0"/>
              <a:t>LDH </a:t>
            </a:r>
            <a:r>
              <a:rPr lang="cs-CZ" b="1" dirty="0"/>
              <a:t>9.88</a:t>
            </a:r>
            <a:r>
              <a:rPr lang="cs-CZ" dirty="0"/>
              <a:t> </a:t>
            </a:r>
            <a:r>
              <a:rPr lang="cs-CZ" dirty="0" err="1"/>
              <a:t>ukat</a:t>
            </a:r>
            <a:r>
              <a:rPr lang="cs-CZ" dirty="0"/>
              <a:t>/l (2.25-3.75), </a:t>
            </a:r>
            <a:r>
              <a:rPr lang="cs-CZ" dirty="0" err="1"/>
              <a:t>otherwise</a:t>
            </a:r>
            <a:r>
              <a:rPr lang="cs-CZ" dirty="0"/>
              <a:t> </a:t>
            </a:r>
            <a:r>
              <a:rPr lang="cs-CZ" dirty="0" err="1"/>
              <a:t>normal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62812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92796"/>
            <a:ext cx="8435280" cy="4800600"/>
          </a:xfrm>
        </p:spPr>
        <p:txBody>
          <a:bodyPr/>
          <a:lstStyle/>
          <a:p>
            <a:r>
              <a:rPr lang="cs-CZ" dirty="0"/>
              <a:t>bone </a:t>
            </a:r>
            <a:r>
              <a:rPr lang="cs-CZ" dirty="0" err="1"/>
              <a:t>marrow</a:t>
            </a:r>
            <a:r>
              <a:rPr lang="cs-CZ" dirty="0"/>
              <a:t> </a:t>
            </a:r>
            <a:r>
              <a:rPr lang="cs-CZ" dirty="0" err="1"/>
              <a:t>assessment</a:t>
            </a:r>
            <a:endParaRPr lang="cs-CZ" dirty="0"/>
          </a:p>
          <a:p>
            <a:pPr lvl="1"/>
            <a:r>
              <a:rPr lang="cs-CZ" dirty="0" err="1"/>
              <a:t>increased</a:t>
            </a:r>
            <a:r>
              <a:rPr lang="cs-CZ" dirty="0"/>
              <a:t> </a:t>
            </a:r>
            <a:r>
              <a:rPr lang="cs-CZ" dirty="0" err="1"/>
              <a:t>cellulatity</a:t>
            </a:r>
            <a:endParaRPr lang="cs-CZ" dirty="0"/>
          </a:p>
          <a:p>
            <a:pPr lvl="1"/>
            <a:r>
              <a:rPr lang="cs-CZ" dirty="0" err="1"/>
              <a:t>low</a:t>
            </a:r>
            <a:r>
              <a:rPr lang="cs-CZ" dirty="0"/>
              <a:t>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0-1%</a:t>
            </a:r>
          </a:p>
          <a:p>
            <a:pPr lvl="1"/>
            <a:r>
              <a:rPr lang="cs-CZ" dirty="0" err="1"/>
              <a:t>blasts</a:t>
            </a:r>
            <a:r>
              <a:rPr lang="cs-CZ" dirty="0"/>
              <a:t> </a:t>
            </a:r>
            <a:r>
              <a:rPr lang="cs-CZ" b="1" dirty="0"/>
              <a:t>93%</a:t>
            </a:r>
            <a:r>
              <a:rPr lang="cs-CZ" dirty="0"/>
              <a:t> (0-5)</a:t>
            </a:r>
          </a:p>
          <a:p>
            <a:r>
              <a:rPr lang="cs-CZ" dirty="0" err="1"/>
              <a:t>cytochemistry</a:t>
            </a:r>
            <a:endParaRPr lang="cs-CZ" dirty="0"/>
          </a:p>
          <a:p>
            <a:pPr lvl="1"/>
            <a:r>
              <a:rPr lang="cs-CZ" b="1" dirty="0"/>
              <a:t>POX</a:t>
            </a:r>
            <a:r>
              <a:rPr lang="cs-CZ" dirty="0"/>
              <a:t> (</a:t>
            </a:r>
            <a:r>
              <a:rPr lang="cs-CZ" dirty="0" err="1"/>
              <a:t>myeloperoxidase</a:t>
            </a:r>
            <a:r>
              <a:rPr lang="cs-CZ" dirty="0"/>
              <a:t>) positive</a:t>
            </a:r>
          </a:p>
          <a:p>
            <a:r>
              <a:rPr lang="cs-CZ" dirty="0" err="1"/>
              <a:t>Diagnosis</a:t>
            </a:r>
            <a:r>
              <a:rPr lang="cs-CZ" dirty="0"/>
              <a:t>: </a:t>
            </a:r>
            <a:r>
              <a:rPr lang="cs-CZ" b="1" dirty="0" err="1"/>
              <a:t>acute</a:t>
            </a:r>
            <a:r>
              <a:rPr lang="cs-CZ" b="1" dirty="0"/>
              <a:t> </a:t>
            </a:r>
            <a:r>
              <a:rPr lang="cs-CZ" b="1" dirty="0" err="1"/>
              <a:t>myeloid</a:t>
            </a:r>
            <a:r>
              <a:rPr lang="cs-CZ" b="1" dirty="0"/>
              <a:t> </a:t>
            </a:r>
            <a:r>
              <a:rPr lang="cs-CZ" b="1" dirty="0" err="1"/>
              <a:t>leukemia</a:t>
            </a:r>
            <a:endParaRPr lang="cs-CZ" b="1" dirty="0"/>
          </a:p>
          <a:p>
            <a:r>
              <a:rPr lang="cs-CZ" dirty="0" err="1"/>
              <a:t>work</a:t>
            </a:r>
            <a:r>
              <a:rPr lang="cs-CZ" dirty="0"/>
              <a:t>-up:</a:t>
            </a:r>
          </a:p>
          <a:p>
            <a:pPr lvl="1"/>
            <a:r>
              <a:rPr lang="cs-CZ" dirty="0" err="1"/>
              <a:t>mutations</a:t>
            </a:r>
            <a:r>
              <a:rPr lang="cs-CZ" dirty="0"/>
              <a:t>: </a:t>
            </a:r>
            <a:r>
              <a:rPr lang="cs-CZ" dirty="0" err="1"/>
              <a:t>none</a:t>
            </a:r>
            <a:r>
              <a:rPr lang="cs-CZ" dirty="0"/>
              <a:t> </a:t>
            </a:r>
            <a:r>
              <a:rPr lang="cs-CZ" dirty="0" err="1"/>
              <a:t>found</a:t>
            </a:r>
            <a:endParaRPr lang="cs-CZ" dirty="0"/>
          </a:p>
          <a:p>
            <a:pPr lvl="1"/>
            <a:r>
              <a:rPr lang="cs-CZ" dirty="0" err="1"/>
              <a:t>cytogenetics</a:t>
            </a:r>
            <a:r>
              <a:rPr lang="cs-CZ" dirty="0"/>
              <a:t>: </a:t>
            </a:r>
            <a:r>
              <a:rPr lang="cs-CZ" dirty="0" err="1"/>
              <a:t>several</a:t>
            </a:r>
            <a:r>
              <a:rPr lang="cs-CZ" dirty="0"/>
              <a:t> chromosome </a:t>
            </a:r>
            <a:r>
              <a:rPr lang="cs-CZ" dirty="0" err="1"/>
              <a:t>abnormalities</a:t>
            </a:r>
            <a:r>
              <a:rPr lang="cs-CZ" dirty="0"/>
              <a:t> (</a:t>
            </a:r>
            <a:r>
              <a:rPr lang="cs-CZ" b="1" dirty="0" err="1"/>
              <a:t>complex</a:t>
            </a:r>
            <a:r>
              <a:rPr lang="cs-CZ" b="1" dirty="0"/>
              <a:t> karyotype</a:t>
            </a:r>
            <a:r>
              <a:rPr lang="cs-CZ" dirty="0"/>
              <a:t>)</a:t>
            </a:r>
          </a:p>
          <a:p>
            <a:r>
              <a:rPr lang="cs-CZ" dirty="0"/>
              <a:t>risk </a:t>
            </a:r>
            <a:r>
              <a:rPr lang="cs-CZ" dirty="0" err="1"/>
              <a:t>group</a:t>
            </a:r>
            <a:r>
              <a:rPr lang="cs-CZ" dirty="0"/>
              <a:t>: </a:t>
            </a:r>
            <a:r>
              <a:rPr lang="cs-CZ" b="1" dirty="0"/>
              <a:t>very </a:t>
            </a:r>
            <a:r>
              <a:rPr lang="cs-CZ" b="1" dirty="0" err="1"/>
              <a:t>high</a:t>
            </a:r>
            <a:r>
              <a:rPr lang="cs-CZ" b="1" dirty="0"/>
              <a:t> risk </a:t>
            </a:r>
            <a:r>
              <a:rPr lang="cs-CZ" dirty="0"/>
              <a:t>(</a:t>
            </a:r>
            <a:r>
              <a:rPr lang="cs-CZ" dirty="0" err="1"/>
              <a:t>of</a:t>
            </a:r>
            <a:r>
              <a:rPr lang="cs-CZ" dirty="0"/>
              <a:t> relapse)</a:t>
            </a:r>
          </a:p>
          <a:p>
            <a:pPr lvl="1"/>
            <a:r>
              <a:rPr lang="cs-CZ" dirty="0" err="1"/>
              <a:t>hyperleukocytosis</a:t>
            </a:r>
            <a:r>
              <a:rPr lang="cs-CZ" dirty="0"/>
              <a:t> + </a:t>
            </a:r>
            <a:r>
              <a:rPr lang="cs-CZ" dirty="0" err="1"/>
              <a:t>adverse</a:t>
            </a:r>
            <a:r>
              <a:rPr lang="cs-CZ" dirty="0"/>
              <a:t> karyotype</a:t>
            </a:r>
          </a:p>
        </p:txBody>
      </p:sp>
    </p:spTree>
    <p:extLst>
      <p:ext uri="{BB962C8B-B14F-4D97-AF65-F5344CB8AC3E}">
        <p14:creationId xmlns:p14="http://schemas.microsoft.com/office/powerpoint/2010/main" val="217061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484784"/>
            <a:ext cx="8028892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7173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hyperleukocytosis</a:t>
            </a:r>
            <a:r>
              <a:rPr lang="cs-CZ" dirty="0"/>
              <a:t> + </a:t>
            </a:r>
            <a:r>
              <a:rPr lang="cs-CZ" dirty="0" err="1"/>
              <a:t>leukostasis</a:t>
            </a:r>
            <a:r>
              <a:rPr lang="cs-CZ" dirty="0"/>
              <a:t> = </a:t>
            </a:r>
            <a:r>
              <a:rPr lang="cs-CZ" b="1" dirty="0" err="1"/>
              <a:t>hematological</a:t>
            </a:r>
            <a:r>
              <a:rPr lang="cs-CZ" b="1" dirty="0"/>
              <a:t> </a:t>
            </a:r>
            <a:r>
              <a:rPr lang="cs-CZ" b="1" dirty="0" err="1"/>
              <a:t>emergency</a:t>
            </a:r>
            <a:endParaRPr lang="cs-CZ" b="1" dirty="0"/>
          </a:p>
          <a:p>
            <a:r>
              <a:rPr lang="cs-CZ" dirty="0" err="1"/>
              <a:t>emergency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  <a:p>
            <a:pPr lvl="1"/>
            <a:r>
              <a:rPr lang="cs-CZ" b="1" dirty="0" err="1"/>
              <a:t>leukapheresis</a:t>
            </a:r>
            <a:endParaRPr lang="cs-CZ" b="1" dirty="0"/>
          </a:p>
          <a:p>
            <a:pPr lvl="2"/>
            <a:r>
              <a:rPr lang="cs-CZ" dirty="0" err="1"/>
              <a:t>leuk</a:t>
            </a:r>
            <a:r>
              <a:rPr lang="cs-CZ" dirty="0"/>
              <a:t>- = </a:t>
            </a:r>
            <a:r>
              <a:rPr lang="cs-CZ" dirty="0" err="1"/>
              <a:t>leukocytes</a:t>
            </a:r>
            <a:endParaRPr lang="cs-CZ" dirty="0"/>
          </a:p>
          <a:p>
            <a:pPr lvl="2"/>
            <a:r>
              <a:rPr lang="cs-CZ" dirty="0"/>
              <a:t>-</a:t>
            </a:r>
            <a:r>
              <a:rPr lang="cs-CZ" dirty="0" err="1"/>
              <a:t>apheresis</a:t>
            </a:r>
            <a:r>
              <a:rPr lang="cs-CZ" dirty="0"/>
              <a:t> = </a:t>
            </a:r>
            <a:r>
              <a:rPr lang="cs-CZ" dirty="0" err="1"/>
              <a:t>removal</a:t>
            </a:r>
            <a:endParaRPr lang="cs-CZ" dirty="0"/>
          </a:p>
          <a:p>
            <a:pPr lvl="1"/>
            <a:r>
              <a:rPr lang="cs-CZ" dirty="0" err="1"/>
              <a:t>supportive</a:t>
            </a:r>
            <a:r>
              <a:rPr lang="cs-CZ" dirty="0"/>
              <a:t> </a:t>
            </a:r>
            <a:r>
              <a:rPr lang="cs-CZ" dirty="0" err="1"/>
              <a:t>measures</a:t>
            </a:r>
            <a:endParaRPr lang="cs-CZ" dirty="0"/>
          </a:p>
          <a:p>
            <a:r>
              <a:rPr lang="cs-CZ" dirty="0" err="1"/>
              <a:t>treatment</a:t>
            </a:r>
            <a:endParaRPr lang="cs-CZ" dirty="0"/>
          </a:p>
          <a:p>
            <a:pPr lvl="1"/>
            <a:r>
              <a:rPr lang="cs-CZ" b="1" dirty="0" err="1"/>
              <a:t>induction</a:t>
            </a:r>
            <a:r>
              <a:rPr lang="cs-CZ" dirty="0"/>
              <a:t>: 1 </a:t>
            </a:r>
            <a:r>
              <a:rPr lang="cs-CZ" dirty="0" err="1"/>
              <a:t>cycle</a:t>
            </a:r>
            <a:r>
              <a:rPr lang="cs-CZ" dirty="0"/>
              <a:t> – </a:t>
            </a:r>
            <a:r>
              <a:rPr lang="cs-CZ" dirty="0" err="1"/>
              <a:t>complete</a:t>
            </a:r>
            <a:r>
              <a:rPr lang="cs-CZ" dirty="0"/>
              <a:t> </a:t>
            </a:r>
            <a:r>
              <a:rPr lang="cs-CZ" dirty="0" err="1"/>
              <a:t>remission</a:t>
            </a:r>
            <a:endParaRPr lang="cs-CZ" dirty="0"/>
          </a:p>
          <a:p>
            <a:pPr lvl="2"/>
            <a:r>
              <a:rPr lang="cs-CZ" dirty="0" err="1"/>
              <a:t>Webster</a:t>
            </a:r>
            <a:r>
              <a:rPr lang="cs-CZ" dirty="0"/>
              <a:t>: to </a:t>
            </a:r>
            <a:r>
              <a:rPr lang="cs-CZ" dirty="0" err="1"/>
              <a:t>induce</a:t>
            </a:r>
            <a:r>
              <a:rPr lang="cs-CZ" dirty="0"/>
              <a:t> = </a:t>
            </a:r>
            <a:r>
              <a:rPr lang="en-US" dirty="0"/>
              <a:t>to cause (something) to happen or exist</a:t>
            </a:r>
            <a:endParaRPr lang="cs-CZ" dirty="0"/>
          </a:p>
          <a:p>
            <a:pPr lvl="1"/>
            <a:r>
              <a:rPr lang="cs-CZ" b="1" dirty="0" err="1"/>
              <a:t>consolidation</a:t>
            </a:r>
            <a:r>
              <a:rPr lang="cs-CZ" dirty="0"/>
              <a:t>: 2 </a:t>
            </a:r>
            <a:r>
              <a:rPr lang="cs-CZ" dirty="0" err="1"/>
              <a:t>cycles</a:t>
            </a:r>
            <a:endParaRPr lang="cs-CZ" dirty="0"/>
          </a:p>
          <a:p>
            <a:pPr lvl="2"/>
            <a:r>
              <a:rPr lang="cs-CZ" dirty="0" err="1"/>
              <a:t>Webster</a:t>
            </a:r>
            <a:r>
              <a:rPr lang="cs-CZ" dirty="0"/>
              <a:t>: to </a:t>
            </a:r>
            <a:r>
              <a:rPr lang="cs-CZ" dirty="0" err="1"/>
              <a:t>consolidate</a:t>
            </a:r>
            <a:r>
              <a:rPr lang="cs-CZ" dirty="0"/>
              <a:t> = </a:t>
            </a:r>
            <a:r>
              <a:rPr lang="en-US" dirty="0"/>
              <a:t>to make (something</a:t>
            </a:r>
            <a:r>
              <a:rPr lang="cs-CZ" dirty="0"/>
              <a:t>)</a:t>
            </a:r>
            <a:r>
              <a:rPr lang="en-US" dirty="0"/>
              <a:t> stronger</a:t>
            </a:r>
            <a:endParaRPr lang="cs-CZ" dirty="0"/>
          </a:p>
          <a:p>
            <a:pPr lvl="1"/>
            <a:r>
              <a:rPr lang="cs-CZ" dirty="0" err="1"/>
              <a:t>allogeneic</a:t>
            </a:r>
            <a:r>
              <a:rPr lang="cs-CZ" dirty="0"/>
              <a:t> stem cell </a:t>
            </a:r>
            <a:r>
              <a:rPr lang="cs-CZ" b="1" dirty="0" err="1"/>
              <a:t>transplantation</a:t>
            </a:r>
            <a:endParaRPr lang="cs-CZ" b="1" dirty="0"/>
          </a:p>
          <a:p>
            <a:r>
              <a:rPr lang="cs-CZ" dirty="0" err="1"/>
              <a:t>died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transplant</a:t>
            </a:r>
            <a:r>
              <a:rPr lang="cs-CZ" dirty="0"/>
              <a:t> </a:t>
            </a:r>
            <a:r>
              <a:rPr lang="cs-CZ" dirty="0" err="1"/>
              <a:t>related</a:t>
            </a:r>
            <a:r>
              <a:rPr lang="cs-CZ" dirty="0"/>
              <a:t> toxicity (</a:t>
            </a:r>
            <a:r>
              <a:rPr lang="cs-CZ" dirty="0" err="1"/>
              <a:t>infection</a:t>
            </a:r>
            <a:r>
              <a:rPr lang="cs-CZ" dirty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55292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907868" y="6453337"/>
            <a:ext cx="3492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/>
              <a:t>Licht</a:t>
            </a:r>
            <a:r>
              <a:rPr lang="cs-CZ" sz="1400" i="1" dirty="0"/>
              <a:t> JD</a:t>
            </a:r>
            <a:r>
              <a:rPr lang="en-US" sz="1400" i="1" dirty="0"/>
              <a:t> N </a:t>
            </a:r>
            <a:r>
              <a:rPr lang="en-US" sz="1400" i="1" dirty="0" err="1"/>
              <a:t>Engl</a:t>
            </a:r>
            <a:r>
              <a:rPr lang="en-US" sz="1400" i="1" dirty="0"/>
              <a:t> J Med 20</a:t>
            </a:r>
            <a:r>
              <a:rPr lang="cs-CZ" sz="1400" i="1" dirty="0"/>
              <a:t>09</a:t>
            </a:r>
            <a:r>
              <a:rPr lang="en-US" sz="1400" i="1" dirty="0"/>
              <a:t>;3</a:t>
            </a:r>
            <a:r>
              <a:rPr lang="cs-CZ" sz="1400" i="1" dirty="0"/>
              <a:t>60</a:t>
            </a:r>
            <a:r>
              <a:rPr lang="en-US" sz="1400" i="1" dirty="0"/>
              <a:t>:</a:t>
            </a:r>
            <a:r>
              <a:rPr lang="cs-CZ" sz="1400" i="1" dirty="0"/>
              <a:t>928-930</a:t>
            </a:r>
            <a:endParaRPr lang="en-US" sz="1400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063552" y="260648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tx2"/>
                </a:solidFill>
                <a:latin typeface="+mj-lt"/>
              </a:rPr>
              <a:t>APL</a:t>
            </a:r>
            <a:endParaRPr lang="en-US" sz="4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8576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b="1" dirty="0" err="1"/>
              <a:t>elderly</a:t>
            </a:r>
            <a:r>
              <a:rPr lang="cs-CZ" sz="2800" dirty="0"/>
              <a:t> man, </a:t>
            </a:r>
            <a:r>
              <a:rPr lang="cs-CZ" sz="2800" dirty="0" err="1"/>
              <a:t>age</a:t>
            </a:r>
            <a:r>
              <a:rPr lang="cs-CZ" sz="2800" dirty="0"/>
              <a:t> 70</a:t>
            </a:r>
          </a:p>
          <a:p>
            <a:r>
              <a:rPr lang="cs-CZ" sz="2800" dirty="0" err="1"/>
              <a:t>history</a:t>
            </a:r>
            <a:r>
              <a:rPr lang="cs-CZ" sz="2800" dirty="0"/>
              <a:t>: non-STEMI, type 2 diabetes, </a:t>
            </a:r>
            <a:r>
              <a:rPr lang="cs-CZ" sz="2800" dirty="0" err="1"/>
              <a:t>cataract</a:t>
            </a:r>
            <a:endParaRPr lang="cs-CZ" sz="2800" dirty="0"/>
          </a:p>
          <a:p>
            <a:r>
              <a:rPr lang="cs-CZ" sz="2800" dirty="0" err="1"/>
              <a:t>drugs</a:t>
            </a:r>
            <a:r>
              <a:rPr lang="cs-CZ" sz="2800" dirty="0"/>
              <a:t>: ACE-i, BB, ASA, </a:t>
            </a:r>
            <a:r>
              <a:rPr lang="cs-CZ" sz="2800" dirty="0" err="1"/>
              <a:t>statin</a:t>
            </a:r>
            <a:r>
              <a:rPr lang="cs-CZ" sz="2800" dirty="0"/>
              <a:t>, 3 </a:t>
            </a:r>
            <a:r>
              <a:rPr lang="cs-CZ" sz="2800" dirty="0" err="1"/>
              <a:t>PADs</a:t>
            </a:r>
            <a:r>
              <a:rPr lang="cs-CZ" sz="2800" dirty="0"/>
              <a:t>, </a:t>
            </a:r>
            <a:r>
              <a:rPr lang="cs-CZ" sz="2800" dirty="0" err="1"/>
              <a:t>eye</a:t>
            </a:r>
            <a:r>
              <a:rPr lang="cs-CZ" sz="2800" dirty="0"/>
              <a:t> drops</a:t>
            </a:r>
          </a:p>
          <a:p>
            <a:r>
              <a:rPr lang="cs-CZ" sz="2800" dirty="0" err="1"/>
              <a:t>occupation</a:t>
            </a:r>
            <a:r>
              <a:rPr lang="cs-CZ" sz="2800" dirty="0"/>
              <a:t>: </a:t>
            </a:r>
            <a:r>
              <a:rPr lang="cs-CZ" sz="2800" dirty="0" err="1"/>
              <a:t>retired</a:t>
            </a:r>
            <a:endParaRPr lang="cs-CZ" sz="2800" dirty="0"/>
          </a:p>
          <a:p>
            <a:r>
              <a:rPr lang="cs-CZ" sz="2800" dirty="0"/>
              <a:t>abusus: non-</a:t>
            </a:r>
            <a:r>
              <a:rPr lang="cs-CZ" sz="2800" dirty="0" err="1"/>
              <a:t>smoker</a:t>
            </a:r>
            <a:r>
              <a:rPr lang="cs-CZ" sz="2800" dirty="0"/>
              <a:t>, </a:t>
            </a:r>
            <a:r>
              <a:rPr lang="cs-CZ" sz="2800" dirty="0" err="1"/>
              <a:t>alcohol</a:t>
            </a:r>
            <a:r>
              <a:rPr lang="cs-CZ" sz="2800" dirty="0"/>
              <a:t> </a:t>
            </a:r>
            <a:r>
              <a:rPr lang="cs-CZ" sz="2800" dirty="0" err="1"/>
              <a:t>seldom</a:t>
            </a:r>
            <a:endParaRPr lang="cs-CZ" sz="2800" dirty="0"/>
          </a:p>
          <a:p>
            <a:r>
              <a:rPr lang="cs-CZ" sz="2800" dirty="0" err="1"/>
              <a:t>current</a:t>
            </a:r>
            <a:r>
              <a:rPr lang="cs-CZ" sz="2800" dirty="0"/>
              <a:t> </a:t>
            </a:r>
            <a:r>
              <a:rPr lang="cs-CZ" sz="2800" dirty="0" err="1"/>
              <a:t>illnesses</a:t>
            </a:r>
            <a:r>
              <a:rPr lang="cs-CZ" sz="2800" dirty="0"/>
              <a:t>:</a:t>
            </a:r>
          </a:p>
          <a:p>
            <a:pPr lvl="1"/>
            <a:r>
              <a:rPr lang="cs-CZ" sz="2800" dirty="0"/>
              <a:t>2 </a:t>
            </a:r>
            <a:r>
              <a:rPr lang="cs-CZ" sz="2800" dirty="0" err="1"/>
              <a:t>weeks</a:t>
            </a:r>
            <a:r>
              <a:rPr lang="cs-CZ" sz="2800" dirty="0"/>
              <a:t> </a:t>
            </a:r>
            <a:r>
              <a:rPr lang="cs-CZ" sz="2800" b="1" dirty="0" err="1"/>
              <a:t>shortness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breath</a:t>
            </a:r>
            <a:endParaRPr lang="cs-CZ" sz="2800" b="1" dirty="0"/>
          </a:p>
          <a:p>
            <a:pPr lvl="1"/>
            <a:r>
              <a:rPr lang="cs-CZ" sz="2800" dirty="0" err="1"/>
              <a:t>thought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heart</a:t>
            </a:r>
            <a:r>
              <a:rPr lang="cs-CZ" sz="2800" dirty="0"/>
              <a:t> </a:t>
            </a:r>
            <a:r>
              <a:rPr lang="cs-CZ" sz="2800" dirty="0" err="1"/>
              <a:t>problems</a:t>
            </a:r>
            <a:endParaRPr lang="cs-CZ" sz="2800" dirty="0"/>
          </a:p>
          <a:p>
            <a:pPr lvl="1"/>
            <a:r>
              <a:rPr lang="cs-CZ" sz="2800" dirty="0" err="1"/>
              <a:t>cardiologist</a:t>
            </a:r>
            <a:r>
              <a:rPr lang="cs-CZ" sz="2800" dirty="0"/>
              <a:t>: CBC – </a:t>
            </a:r>
            <a:r>
              <a:rPr lang="cs-CZ" sz="2800" dirty="0" err="1"/>
              <a:t>pancytopenia</a:t>
            </a:r>
            <a:endParaRPr lang="cs-CZ" sz="2800" dirty="0"/>
          </a:p>
          <a:p>
            <a:pPr lvl="1"/>
            <a:r>
              <a:rPr lang="cs-CZ" sz="2800" dirty="0"/>
              <a:t>no </a:t>
            </a:r>
            <a:r>
              <a:rPr lang="cs-CZ" sz="2800" dirty="0" err="1"/>
              <a:t>other</a:t>
            </a:r>
            <a:r>
              <a:rPr lang="cs-CZ" sz="2800" dirty="0"/>
              <a:t> </a:t>
            </a:r>
            <a:r>
              <a:rPr lang="cs-CZ" sz="2800" dirty="0" err="1"/>
              <a:t>symptoms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028247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404" y="1417638"/>
            <a:ext cx="8568952" cy="4997152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CBC</a:t>
            </a:r>
          </a:p>
          <a:p>
            <a:pPr lvl="1"/>
            <a:r>
              <a:rPr lang="cs-CZ" sz="2400" dirty="0"/>
              <a:t>WBC 2.10 (</a:t>
            </a:r>
            <a:r>
              <a:rPr lang="cs-CZ" sz="2400" dirty="0" err="1"/>
              <a:t>normal</a:t>
            </a:r>
            <a:r>
              <a:rPr lang="cs-CZ" sz="2400" dirty="0"/>
              <a:t> </a:t>
            </a:r>
            <a:r>
              <a:rPr lang="cs-CZ" sz="2400" dirty="0" err="1"/>
              <a:t>range</a:t>
            </a:r>
            <a:r>
              <a:rPr lang="cs-CZ" sz="2400" dirty="0"/>
              <a:t> 4-10)</a:t>
            </a:r>
          </a:p>
          <a:p>
            <a:pPr lvl="1"/>
            <a:r>
              <a:rPr lang="cs-CZ" sz="2400" dirty="0" err="1"/>
              <a:t>Hb</a:t>
            </a:r>
            <a:r>
              <a:rPr lang="cs-CZ" sz="2400" dirty="0"/>
              <a:t> 74 (135-176)</a:t>
            </a:r>
          </a:p>
          <a:p>
            <a:pPr lvl="1"/>
            <a:r>
              <a:rPr lang="cs-CZ" sz="2400" dirty="0" err="1"/>
              <a:t>plt</a:t>
            </a:r>
            <a:r>
              <a:rPr lang="cs-CZ" sz="2400" dirty="0"/>
              <a:t> 24 (150-350)</a:t>
            </a:r>
          </a:p>
          <a:p>
            <a:pPr lvl="1"/>
            <a:r>
              <a:rPr lang="cs-CZ" sz="2400" dirty="0"/>
              <a:t>= </a:t>
            </a:r>
            <a:r>
              <a:rPr lang="cs-CZ" sz="2400" b="1" dirty="0" err="1"/>
              <a:t>pancytopenia</a:t>
            </a:r>
            <a:endParaRPr lang="cs-CZ" sz="2400" b="1" dirty="0"/>
          </a:p>
          <a:p>
            <a:r>
              <a:rPr lang="cs-CZ" sz="2400" dirty="0" err="1"/>
              <a:t>microscopic</a:t>
            </a:r>
            <a:r>
              <a:rPr lang="cs-CZ" sz="2400" dirty="0"/>
              <a:t> WBC </a:t>
            </a:r>
            <a:r>
              <a:rPr lang="cs-CZ" sz="2400" dirty="0" err="1"/>
              <a:t>differential</a:t>
            </a:r>
            <a:r>
              <a:rPr lang="cs-CZ" sz="2400" dirty="0"/>
              <a:t> </a:t>
            </a:r>
            <a:r>
              <a:rPr lang="cs-CZ" sz="2400" dirty="0" err="1"/>
              <a:t>count</a:t>
            </a:r>
            <a:endParaRPr lang="cs-CZ" sz="2400" dirty="0"/>
          </a:p>
          <a:p>
            <a:pPr lvl="1"/>
            <a:r>
              <a:rPr lang="cs-CZ" sz="2400" dirty="0" err="1"/>
              <a:t>neutrophils</a:t>
            </a:r>
            <a:r>
              <a:rPr lang="cs-CZ" sz="2400" dirty="0"/>
              <a:t> 8% (50-70)</a:t>
            </a:r>
          </a:p>
          <a:p>
            <a:pPr lvl="1"/>
            <a:r>
              <a:rPr lang="cs-CZ" sz="2400" dirty="0" err="1"/>
              <a:t>lymphocytes</a:t>
            </a:r>
            <a:r>
              <a:rPr lang="cs-CZ" sz="2400" dirty="0"/>
              <a:t> 41% (20-40)</a:t>
            </a:r>
          </a:p>
          <a:p>
            <a:pPr lvl="1"/>
            <a:r>
              <a:rPr lang="cs-CZ" sz="2400" dirty="0" err="1"/>
              <a:t>monocytes</a:t>
            </a:r>
            <a:r>
              <a:rPr lang="cs-CZ" sz="2400" dirty="0"/>
              <a:t> 0.5% (2-12)</a:t>
            </a:r>
          </a:p>
          <a:p>
            <a:pPr lvl="1"/>
            <a:r>
              <a:rPr lang="cs-CZ" sz="2400" dirty="0" err="1"/>
              <a:t>blasts</a:t>
            </a:r>
            <a:r>
              <a:rPr lang="cs-CZ" sz="2400" dirty="0"/>
              <a:t> </a:t>
            </a:r>
            <a:r>
              <a:rPr lang="cs-CZ" sz="2400" b="1" dirty="0"/>
              <a:t>50%</a:t>
            </a:r>
            <a:r>
              <a:rPr lang="cs-CZ" sz="2400" dirty="0"/>
              <a:t> (0-0) = Dg. </a:t>
            </a:r>
            <a:r>
              <a:rPr lang="cs-CZ" sz="2400" b="1" dirty="0" err="1"/>
              <a:t>acute</a:t>
            </a:r>
            <a:r>
              <a:rPr lang="cs-CZ" sz="2400" b="1" dirty="0"/>
              <a:t> </a:t>
            </a:r>
            <a:r>
              <a:rPr lang="cs-CZ" sz="2400" b="1" dirty="0" err="1"/>
              <a:t>leukemia</a:t>
            </a:r>
            <a:endParaRPr lang="cs-CZ" sz="2400" b="1" dirty="0"/>
          </a:p>
          <a:p>
            <a:r>
              <a:rPr lang="cs-CZ" sz="2400" dirty="0" err="1"/>
              <a:t>coagulation</a:t>
            </a:r>
            <a:endParaRPr lang="cs-CZ" sz="2400" dirty="0"/>
          </a:p>
          <a:p>
            <a:pPr lvl="1"/>
            <a:r>
              <a:rPr lang="cs-CZ" sz="2400" dirty="0"/>
              <a:t>D </a:t>
            </a:r>
            <a:r>
              <a:rPr lang="cs-CZ" sz="2400" dirty="0" err="1"/>
              <a:t>dimers</a:t>
            </a:r>
            <a:r>
              <a:rPr lang="cs-CZ" sz="2400" dirty="0"/>
              <a:t> </a:t>
            </a:r>
            <a:r>
              <a:rPr lang="cs-CZ" sz="2400" b="1" dirty="0"/>
              <a:t>11.5</a:t>
            </a:r>
            <a:r>
              <a:rPr lang="cs-CZ" sz="2400" dirty="0"/>
              <a:t> (0-0.5), INR </a:t>
            </a:r>
            <a:r>
              <a:rPr lang="cs-CZ" sz="2400" b="1" dirty="0"/>
              <a:t>1.35</a:t>
            </a:r>
            <a:r>
              <a:rPr lang="cs-CZ" sz="2400" dirty="0"/>
              <a:t> (0.8-1.2), </a:t>
            </a:r>
            <a:r>
              <a:rPr lang="cs-CZ" sz="2400" dirty="0" err="1"/>
              <a:t>fbg</a:t>
            </a:r>
            <a:r>
              <a:rPr lang="cs-CZ" sz="2400" dirty="0"/>
              <a:t> </a:t>
            </a:r>
            <a:r>
              <a:rPr lang="cs-CZ" sz="2400" b="1" dirty="0"/>
              <a:t>1.7</a:t>
            </a:r>
            <a:r>
              <a:rPr lang="cs-CZ" sz="2400" dirty="0"/>
              <a:t> (1.8-4.2) = </a:t>
            </a:r>
            <a:r>
              <a:rPr lang="cs-CZ" sz="2400" b="1" dirty="0"/>
              <a:t>DIC</a:t>
            </a:r>
          </a:p>
          <a:p>
            <a:r>
              <a:rPr lang="cs-CZ" sz="2400" dirty="0" err="1"/>
              <a:t>biochemistry</a:t>
            </a:r>
            <a:r>
              <a:rPr lang="cs-CZ" sz="2400" dirty="0"/>
              <a:t>: </a:t>
            </a:r>
            <a:r>
              <a:rPr lang="cs-CZ" sz="2400" dirty="0" err="1"/>
              <a:t>normal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62998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3174"/>
            <a:ext cx="8435280" cy="5102170"/>
          </a:xfrm>
        </p:spPr>
        <p:txBody>
          <a:bodyPr>
            <a:normAutofit fontScale="92500"/>
          </a:bodyPr>
          <a:lstStyle/>
          <a:p>
            <a:r>
              <a:rPr lang="cs-CZ" sz="2400" dirty="0" err="1"/>
              <a:t>pancytopenia</a:t>
            </a:r>
            <a:r>
              <a:rPr lang="cs-CZ" sz="2400" dirty="0"/>
              <a:t> + DIC = APL </a:t>
            </a:r>
            <a:r>
              <a:rPr lang="cs-CZ" sz="2400" dirty="0" err="1"/>
              <a:t>suspected</a:t>
            </a:r>
            <a:r>
              <a:rPr lang="cs-CZ" sz="2400" dirty="0"/>
              <a:t> = </a:t>
            </a:r>
            <a:r>
              <a:rPr lang="cs-CZ" sz="2400" b="1" dirty="0" err="1"/>
              <a:t>hematological</a:t>
            </a:r>
            <a:r>
              <a:rPr lang="cs-CZ" sz="2400" dirty="0"/>
              <a:t> </a:t>
            </a:r>
            <a:r>
              <a:rPr lang="cs-CZ" sz="2400" b="1" dirty="0" err="1"/>
              <a:t>emergency</a:t>
            </a:r>
            <a:endParaRPr lang="cs-CZ" sz="2400" b="1" dirty="0"/>
          </a:p>
          <a:p>
            <a:r>
              <a:rPr lang="cs-CZ" sz="2400" dirty="0"/>
              <a:t>bone </a:t>
            </a:r>
            <a:r>
              <a:rPr lang="cs-CZ" sz="2400" dirty="0" err="1"/>
              <a:t>marrow</a:t>
            </a:r>
            <a:r>
              <a:rPr lang="cs-CZ" sz="2400" dirty="0"/>
              <a:t> </a:t>
            </a:r>
            <a:r>
              <a:rPr lang="cs-CZ" sz="2400" dirty="0" err="1"/>
              <a:t>assessment</a:t>
            </a:r>
            <a:endParaRPr lang="cs-CZ" sz="2400" dirty="0"/>
          </a:p>
          <a:p>
            <a:pPr lvl="1"/>
            <a:r>
              <a:rPr lang="cs-CZ" sz="2400" dirty="0" err="1"/>
              <a:t>increased</a:t>
            </a:r>
            <a:r>
              <a:rPr lang="cs-CZ" sz="2400" dirty="0"/>
              <a:t> </a:t>
            </a:r>
            <a:r>
              <a:rPr lang="cs-CZ" sz="2400" dirty="0" err="1"/>
              <a:t>cellularity</a:t>
            </a:r>
            <a:endParaRPr lang="cs-CZ" sz="2400" dirty="0"/>
          </a:p>
          <a:p>
            <a:pPr lvl="1"/>
            <a:r>
              <a:rPr lang="cs-CZ" sz="2400" dirty="0" err="1"/>
              <a:t>low</a:t>
            </a:r>
            <a:r>
              <a:rPr lang="cs-CZ" sz="2400" dirty="0"/>
              <a:t> %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normal</a:t>
            </a:r>
            <a:r>
              <a:rPr lang="cs-CZ" sz="2400" dirty="0"/>
              <a:t> </a:t>
            </a:r>
            <a:r>
              <a:rPr lang="cs-CZ" sz="2400" dirty="0" err="1"/>
              <a:t>cells</a:t>
            </a:r>
            <a:endParaRPr lang="cs-CZ" sz="2400" dirty="0"/>
          </a:p>
          <a:p>
            <a:pPr lvl="1"/>
            <a:r>
              <a:rPr lang="cs-CZ" sz="2400" dirty="0" err="1"/>
              <a:t>blasts</a:t>
            </a:r>
            <a:r>
              <a:rPr lang="cs-CZ" sz="2400" dirty="0"/>
              <a:t> </a:t>
            </a:r>
            <a:r>
              <a:rPr lang="cs-CZ" sz="2400" b="1" dirty="0"/>
              <a:t>26%</a:t>
            </a:r>
            <a:r>
              <a:rPr lang="cs-CZ" sz="2400" dirty="0"/>
              <a:t> (0-5)</a:t>
            </a:r>
          </a:p>
          <a:p>
            <a:pPr lvl="1"/>
            <a:r>
              <a:rPr lang="cs-CZ" sz="2400" dirty="0" err="1"/>
              <a:t>promyelocytes</a:t>
            </a:r>
            <a:r>
              <a:rPr lang="cs-CZ" sz="2400" dirty="0"/>
              <a:t> </a:t>
            </a:r>
            <a:r>
              <a:rPr lang="cs-CZ" sz="2400" b="1" dirty="0"/>
              <a:t>43%</a:t>
            </a:r>
            <a:r>
              <a:rPr lang="cs-CZ" sz="2400" dirty="0"/>
              <a:t> (0.1-5) = APL </a:t>
            </a:r>
            <a:r>
              <a:rPr lang="cs-CZ" sz="2400" dirty="0" err="1"/>
              <a:t>probable</a:t>
            </a:r>
            <a:endParaRPr lang="cs-CZ" sz="2400" dirty="0"/>
          </a:p>
          <a:p>
            <a:r>
              <a:rPr lang="cs-CZ" sz="2400" dirty="0" err="1"/>
              <a:t>cytochemistry</a:t>
            </a:r>
            <a:endParaRPr lang="cs-CZ" sz="2400" dirty="0"/>
          </a:p>
          <a:p>
            <a:pPr lvl="1"/>
            <a:r>
              <a:rPr lang="cs-CZ" sz="2400" dirty="0"/>
              <a:t>POX positive</a:t>
            </a:r>
          </a:p>
          <a:p>
            <a:r>
              <a:rPr lang="cs-CZ" sz="2400" dirty="0" err="1"/>
              <a:t>work</a:t>
            </a:r>
            <a:r>
              <a:rPr lang="cs-CZ" sz="2400" dirty="0"/>
              <a:t>-up:</a:t>
            </a:r>
          </a:p>
          <a:p>
            <a:pPr lvl="1"/>
            <a:r>
              <a:rPr lang="cs-CZ" sz="2400" dirty="0" err="1"/>
              <a:t>mutations</a:t>
            </a:r>
            <a:r>
              <a:rPr lang="cs-CZ" sz="2400" dirty="0"/>
              <a:t>: </a:t>
            </a:r>
            <a:r>
              <a:rPr lang="cs-CZ" sz="2400" b="1" dirty="0"/>
              <a:t>PML::</a:t>
            </a:r>
            <a:r>
              <a:rPr lang="cs-CZ" sz="2400" b="1" dirty="0" err="1"/>
              <a:t>RARa</a:t>
            </a:r>
            <a:r>
              <a:rPr lang="cs-CZ" sz="2400" dirty="0"/>
              <a:t> </a:t>
            </a:r>
            <a:r>
              <a:rPr lang="cs-CZ" sz="2400" dirty="0" err="1"/>
              <a:t>detected</a:t>
            </a:r>
            <a:r>
              <a:rPr lang="cs-CZ" sz="2400" dirty="0"/>
              <a:t> PCR = Dg. APL</a:t>
            </a:r>
          </a:p>
          <a:p>
            <a:pPr lvl="1"/>
            <a:r>
              <a:rPr lang="cs-CZ" sz="2400" dirty="0" err="1"/>
              <a:t>cytogenetics</a:t>
            </a:r>
            <a:r>
              <a:rPr lang="cs-CZ" sz="2400" dirty="0"/>
              <a:t>: 46,XY,</a:t>
            </a:r>
            <a:r>
              <a:rPr lang="cs-CZ" sz="2400" b="1" dirty="0"/>
              <a:t>t(15;17)</a:t>
            </a:r>
          </a:p>
          <a:p>
            <a:r>
              <a:rPr lang="cs-CZ" sz="2400" dirty="0"/>
              <a:t>risk </a:t>
            </a:r>
            <a:r>
              <a:rPr lang="cs-CZ" sz="2400" dirty="0" err="1"/>
              <a:t>group</a:t>
            </a:r>
            <a:r>
              <a:rPr lang="cs-CZ" sz="2400" dirty="0"/>
              <a:t>: </a:t>
            </a:r>
            <a:r>
              <a:rPr lang="cs-CZ" sz="2400" b="1" dirty="0" err="1"/>
              <a:t>favorable</a:t>
            </a:r>
            <a:r>
              <a:rPr lang="cs-CZ" sz="2400" dirty="0"/>
              <a:t> = very </a:t>
            </a:r>
            <a:r>
              <a:rPr lang="cs-CZ" sz="2400" dirty="0" err="1"/>
              <a:t>low</a:t>
            </a:r>
            <a:r>
              <a:rPr lang="cs-CZ" sz="2400" dirty="0"/>
              <a:t> risk </a:t>
            </a:r>
            <a:r>
              <a:rPr lang="cs-CZ" sz="2400" dirty="0" err="1"/>
              <a:t>of</a:t>
            </a:r>
            <a:r>
              <a:rPr lang="cs-CZ" sz="2400" dirty="0"/>
              <a:t> relapse</a:t>
            </a:r>
          </a:p>
        </p:txBody>
      </p:sp>
    </p:spTree>
    <p:extLst>
      <p:ext uri="{BB962C8B-B14F-4D97-AF65-F5344CB8AC3E}">
        <p14:creationId xmlns:p14="http://schemas.microsoft.com/office/powerpoint/2010/main" val="31617790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 err="1"/>
              <a:t>emergency</a:t>
            </a:r>
            <a:r>
              <a:rPr lang="cs-CZ" sz="2800" dirty="0"/>
              <a:t> </a:t>
            </a:r>
            <a:r>
              <a:rPr lang="cs-CZ" sz="2800" dirty="0" err="1"/>
              <a:t>treatment</a:t>
            </a:r>
            <a:endParaRPr lang="cs-CZ" sz="2800" dirty="0"/>
          </a:p>
          <a:p>
            <a:pPr lvl="1"/>
            <a:r>
              <a:rPr lang="cs-CZ" sz="2800" b="1" dirty="0"/>
              <a:t>ATRA</a:t>
            </a:r>
            <a:r>
              <a:rPr lang="cs-CZ" sz="2800" dirty="0"/>
              <a:t> as </a:t>
            </a:r>
            <a:r>
              <a:rPr lang="cs-CZ" sz="2800" dirty="0" err="1"/>
              <a:t>soon</a:t>
            </a:r>
            <a:r>
              <a:rPr lang="cs-CZ" sz="2800" dirty="0"/>
              <a:t> as </a:t>
            </a:r>
            <a:r>
              <a:rPr lang="cs-CZ" sz="2800" dirty="0" err="1"/>
              <a:t>possible</a:t>
            </a:r>
            <a:endParaRPr lang="cs-CZ" sz="2800" dirty="0"/>
          </a:p>
          <a:p>
            <a:pPr lvl="2"/>
            <a:r>
              <a:rPr lang="cs-CZ" sz="2400" dirty="0" err="1"/>
              <a:t>All</a:t>
            </a:r>
            <a:r>
              <a:rPr lang="cs-CZ" sz="2400" dirty="0"/>
              <a:t>-Trans </a:t>
            </a:r>
            <a:r>
              <a:rPr lang="cs-CZ" sz="2400" dirty="0" err="1"/>
              <a:t>Retinoic</a:t>
            </a:r>
            <a:r>
              <a:rPr lang="cs-CZ" sz="2400" dirty="0"/>
              <a:t> Acid (vitamin A </a:t>
            </a:r>
            <a:r>
              <a:rPr lang="cs-CZ" sz="2400" dirty="0" err="1"/>
              <a:t>derivative</a:t>
            </a:r>
            <a:r>
              <a:rPr lang="cs-CZ" sz="2400" dirty="0"/>
              <a:t>)</a:t>
            </a:r>
          </a:p>
          <a:p>
            <a:r>
              <a:rPr lang="cs-CZ" sz="2800" dirty="0"/>
              <a:t>standard </a:t>
            </a:r>
            <a:r>
              <a:rPr lang="cs-CZ" sz="2800" dirty="0" err="1"/>
              <a:t>treatment</a:t>
            </a:r>
            <a:endParaRPr lang="cs-CZ" sz="2800" dirty="0"/>
          </a:p>
          <a:p>
            <a:pPr lvl="1"/>
            <a:r>
              <a:rPr lang="cs-CZ" sz="2800" dirty="0" err="1"/>
              <a:t>induction</a:t>
            </a:r>
            <a:r>
              <a:rPr lang="cs-CZ" sz="2800" dirty="0"/>
              <a:t>: </a:t>
            </a:r>
            <a:r>
              <a:rPr lang="cs-CZ" sz="2800" b="1" dirty="0"/>
              <a:t>ATRA</a:t>
            </a:r>
            <a:r>
              <a:rPr lang="cs-CZ" sz="2800" dirty="0"/>
              <a:t> + </a:t>
            </a:r>
            <a:r>
              <a:rPr lang="cs-CZ" sz="2800" dirty="0" err="1"/>
              <a:t>chemo</a:t>
            </a:r>
            <a:endParaRPr lang="cs-CZ" sz="2800" dirty="0"/>
          </a:p>
          <a:p>
            <a:pPr lvl="1"/>
            <a:r>
              <a:rPr lang="cs-CZ" sz="2800" dirty="0" err="1"/>
              <a:t>consolidation</a:t>
            </a:r>
            <a:r>
              <a:rPr lang="cs-CZ" sz="2800" dirty="0"/>
              <a:t>: </a:t>
            </a:r>
            <a:r>
              <a:rPr lang="cs-CZ" sz="2800" b="1" dirty="0"/>
              <a:t>ATRA</a:t>
            </a:r>
            <a:r>
              <a:rPr lang="cs-CZ" sz="2800" dirty="0"/>
              <a:t> + </a:t>
            </a:r>
            <a:r>
              <a:rPr lang="cs-CZ" sz="2800" dirty="0" err="1"/>
              <a:t>chemo</a:t>
            </a:r>
            <a:endParaRPr lang="cs-CZ" sz="2800" dirty="0"/>
          </a:p>
          <a:p>
            <a:pPr lvl="1"/>
            <a:r>
              <a:rPr lang="cs-CZ" sz="2800" dirty="0" err="1"/>
              <a:t>maintenance</a:t>
            </a:r>
            <a:r>
              <a:rPr lang="cs-CZ" sz="2800" dirty="0"/>
              <a:t>: </a:t>
            </a:r>
            <a:r>
              <a:rPr lang="cs-CZ" sz="2800" b="1" dirty="0"/>
              <a:t>ATRA</a:t>
            </a:r>
            <a:r>
              <a:rPr lang="cs-CZ" sz="2800" dirty="0"/>
              <a:t> </a:t>
            </a:r>
            <a:r>
              <a:rPr lang="cs-CZ" sz="2800" dirty="0" err="1"/>
              <a:t>alone</a:t>
            </a:r>
            <a:endParaRPr lang="cs-CZ" sz="2800" dirty="0"/>
          </a:p>
          <a:p>
            <a:pPr lvl="1"/>
            <a:r>
              <a:rPr lang="cs-CZ" sz="2800" dirty="0"/>
              <a:t>no </a:t>
            </a:r>
            <a:r>
              <a:rPr lang="cs-CZ" sz="2800" dirty="0" err="1"/>
              <a:t>transplant</a:t>
            </a:r>
            <a:r>
              <a:rPr lang="cs-CZ" sz="2800" dirty="0"/>
              <a:t> </a:t>
            </a:r>
            <a:r>
              <a:rPr lang="cs-CZ" sz="2800" dirty="0" err="1"/>
              <a:t>necessary</a:t>
            </a:r>
            <a:endParaRPr lang="cs-CZ" sz="2800" dirty="0"/>
          </a:p>
          <a:p>
            <a:r>
              <a:rPr lang="cs-CZ" sz="3000" dirty="0" err="1"/>
              <a:t>option</a:t>
            </a:r>
            <a:r>
              <a:rPr lang="cs-CZ" sz="3000" dirty="0"/>
              <a:t> </a:t>
            </a:r>
            <a:r>
              <a:rPr lang="cs-CZ" sz="3000" dirty="0" err="1"/>
              <a:t>for</a:t>
            </a:r>
            <a:r>
              <a:rPr lang="cs-CZ" sz="3000" dirty="0"/>
              <a:t> </a:t>
            </a:r>
            <a:r>
              <a:rPr lang="cs-CZ" sz="3000" dirty="0" err="1"/>
              <a:t>chemo</a:t>
            </a:r>
            <a:r>
              <a:rPr lang="cs-CZ" sz="3000" dirty="0"/>
              <a:t>-free </a:t>
            </a:r>
            <a:r>
              <a:rPr lang="cs-CZ" sz="3000" dirty="0" err="1"/>
              <a:t>therapy</a:t>
            </a:r>
            <a:r>
              <a:rPr lang="cs-CZ" sz="3000" dirty="0"/>
              <a:t>: ATRA + ATO (As</a:t>
            </a:r>
            <a:r>
              <a:rPr lang="cs-CZ" sz="3000" baseline="-25000" dirty="0"/>
              <a:t>2</a:t>
            </a:r>
            <a:r>
              <a:rPr lang="cs-CZ" sz="3000" dirty="0"/>
              <a:t>O</a:t>
            </a:r>
            <a:r>
              <a:rPr lang="cs-CZ" sz="3000" baseline="-25000" dirty="0"/>
              <a:t>3</a:t>
            </a:r>
            <a:r>
              <a:rPr lang="cs-CZ" sz="3000" dirty="0"/>
              <a:t>)</a:t>
            </a:r>
          </a:p>
          <a:p>
            <a:r>
              <a:rPr lang="cs-CZ" sz="2800" b="1" dirty="0" err="1"/>
              <a:t>remission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7911326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9600" dirty="0"/>
              <a:t>ALL</a:t>
            </a:r>
            <a:endParaRPr lang="en-US" sz="9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7D1BA15-2A15-0074-3C00-3B4CAB2AF53E}"/>
              </a:ext>
            </a:extLst>
          </p:cNvPr>
          <p:cNvSpPr txBox="1"/>
          <p:nvPr/>
        </p:nvSpPr>
        <p:spPr>
          <a:xfrm>
            <a:off x="904208" y="3645024"/>
            <a:ext cx="97822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Acute</a:t>
            </a:r>
            <a:r>
              <a:rPr lang="cs-CZ" sz="2800" b="1" dirty="0"/>
              <a:t> </a:t>
            </a:r>
            <a:r>
              <a:rPr lang="cs-CZ" sz="2800" b="1" dirty="0" err="1"/>
              <a:t>Lymphoblastic</a:t>
            </a:r>
            <a:r>
              <a:rPr lang="cs-CZ" sz="2800" b="1" dirty="0"/>
              <a:t> </a:t>
            </a:r>
            <a:r>
              <a:rPr lang="cs-CZ" sz="2800" b="1" dirty="0" err="1"/>
              <a:t>Leukemia</a:t>
            </a:r>
            <a:endParaRPr lang="cs-CZ" sz="2800" b="1" dirty="0"/>
          </a:p>
          <a:p>
            <a:endParaRPr lang="cs-CZ" sz="2800" dirty="0"/>
          </a:p>
          <a:p>
            <a:r>
              <a:rPr lang="cs-CZ" sz="2800" dirty="0"/>
              <a:t>model </a:t>
            </a:r>
            <a:r>
              <a:rPr lang="cs-CZ" sz="2800" dirty="0" err="1"/>
              <a:t>disease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child</a:t>
            </a:r>
            <a:r>
              <a:rPr lang="cs-CZ" sz="2800" dirty="0"/>
              <a:t> </a:t>
            </a:r>
            <a:r>
              <a:rPr lang="cs-CZ" sz="2800" dirty="0" err="1"/>
              <a:t>malignancies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>
                <a:solidFill>
                  <a:srgbClr val="C00000"/>
                </a:solidFill>
              </a:rPr>
              <a:t>first</a:t>
            </a:r>
            <a:r>
              <a:rPr lang="cs-CZ" sz="2800" dirty="0">
                <a:solidFill>
                  <a:srgbClr val="C00000"/>
                </a:solidFill>
              </a:rPr>
              <a:t> and second hit</a:t>
            </a:r>
          </a:p>
        </p:txBody>
      </p:sp>
    </p:spTree>
    <p:extLst>
      <p:ext uri="{BB962C8B-B14F-4D97-AF65-F5344CB8AC3E}">
        <p14:creationId xmlns:p14="http://schemas.microsoft.com/office/powerpoint/2010/main" val="1193226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EE921-F42F-183A-4C44-F317BAEEA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372635-E7D3-A82B-C2CC-AE9593310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ED4EB3D-30B6-E21A-F8B0-33CC3572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0"/>
            <a:ext cx="8848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1619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ALL: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diagnosis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448780"/>
            <a:ext cx="10801200" cy="523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33021" y="5301208"/>
            <a:ext cx="10525958" cy="1325811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pain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fatigue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fever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smtClean="0"/>
              <a:t>dyspnoe</a:t>
            </a:r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weight</a:t>
            </a:r>
            <a:r>
              <a:rPr lang="cs-CZ" sz="1400" dirty="0" smtClean="0"/>
              <a:t> </a:t>
            </a:r>
            <a:r>
              <a:rPr lang="cs-CZ" sz="1400" dirty="0" err="1" smtClean="0"/>
              <a:t>loss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weakness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sweating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anorexia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bleeding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lymph</a:t>
            </a:r>
            <a:r>
              <a:rPr lang="cs-CZ" sz="1400" dirty="0" smtClean="0"/>
              <a:t> </a:t>
            </a:r>
            <a:r>
              <a:rPr lang="cs-CZ" sz="1400" dirty="0" err="1" smtClean="0"/>
              <a:t>nodes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smtClean="0"/>
              <a:t>skin </a:t>
            </a:r>
            <a:r>
              <a:rPr lang="cs-CZ" sz="1400" dirty="0" err="1" smtClean="0"/>
              <a:t>infiltrates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cough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vertigo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smtClean="0"/>
              <a:t>vision </a:t>
            </a:r>
            <a:r>
              <a:rPr lang="cs-CZ" sz="1400" dirty="0" err="1" smtClean="0"/>
              <a:t>problems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vomiting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nausea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oedema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diarrhoea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obstipation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polyuria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insomnia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jaundice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restlessness</a:t>
            </a:r>
            <a:endParaRPr lang="cs-CZ" sz="1400" dirty="0" smtClean="0"/>
          </a:p>
          <a:p>
            <a:pPr algn="r"/>
            <a:endParaRPr lang="cs-CZ" sz="1400" dirty="0" smtClean="0"/>
          </a:p>
          <a:p>
            <a:pPr algn="r"/>
            <a:r>
              <a:rPr lang="cs-CZ" sz="1400" dirty="0" err="1" smtClean="0"/>
              <a:t>other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20830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ALL: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r>
              <a:rPr lang="cs-CZ" dirty="0" smtClean="0"/>
              <a:t> to </a:t>
            </a:r>
            <a:r>
              <a:rPr lang="cs-CZ" dirty="0" err="1" smtClean="0"/>
              <a:t>diagnosis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12" y="1524000"/>
            <a:ext cx="9109012" cy="5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31404" y="5445224"/>
            <a:ext cx="9048631" cy="951606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pPr algn="r"/>
            <a:endParaRPr lang="cs-CZ" sz="1600" dirty="0" smtClean="0"/>
          </a:p>
          <a:p>
            <a:pPr algn="r"/>
            <a:endParaRPr lang="cs-CZ" sz="1600" dirty="0"/>
          </a:p>
          <a:p>
            <a:pPr algn="r"/>
            <a:endParaRPr lang="cs-CZ" sz="1600" dirty="0" smtClean="0"/>
          </a:p>
          <a:p>
            <a:pPr algn="r"/>
            <a:endParaRPr lang="cs-CZ" sz="1600" dirty="0" smtClean="0"/>
          </a:p>
          <a:p>
            <a:pPr algn="r"/>
            <a:endParaRPr lang="cs-CZ" sz="1600" dirty="0"/>
          </a:p>
          <a:p>
            <a:pPr algn="r"/>
            <a:r>
              <a:rPr lang="cs-CZ" sz="1600" dirty="0" err="1" smtClean="0"/>
              <a:t>incidental</a:t>
            </a:r>
            <a:endParaRPr lang="cs-CZ" sz="1600" dirty="0" smtClean="0"/>
          </a:p>
          <a:p>
            <a:pPr algn="r"/>
            <a:endParaRPr lang="cs-CZ" sz="1600" dirty="0"/>
          </a:p>
          <a:p>
            <a:pPr algn="r"/>
            <a:r>
              <a:rPr lang="cs-CZ" sz="1600" dirty="0" smtClean="0"/>
              <a:t>3 </a:t>
            </a:r>
            <a:r>
              <a:rPr lang="cs-CZ" sz="1600" dirty="0" err="1" smtClean="0"/>
              <a:t>days</a:t>
            </a:r>
            <a:endParaRPr lang="cs-CZ" sz="1600" dirty="0" smtClean="0"/>
          </a:p>
          <a:p>
            <a:pPr algn="r"/>
            <a:endParaRPr lang="cs-CZ" sz="1600" dirty="0"/>
          </a:p>
          <a:p>
            <a:pPr algn="r"/>
            <a:r>
              <a:rPr lang="cs-CZ" sz="1600" dirty="0" smtClean="0"/>
              <a:t>5 </a:t>
            </a:r>
            <a:r>
              <a:rPr lang="cs-CZ" sz="1600" dirty="0" err="1" smtClean="0"/>
              <a:t>days</a:t>
            </a:r>
            <a:endParaRPr lang="cs-CZ" sz="1600" dirty="0" smtClean="0"/>
          </a:p>
          <a:p>
            <a:pPr algn="r"/>
            <a:endParaRPr lang="cs-CZ" sz="1600" dirty="0"/>
          </a:p>
          <a:p>
            <a:pPr algn="r"/>
            <a:r>
              <a:rPr lang="cs-CZ" sz="1600" dirty="0" smtClean="0"/>
              <a:t>1 </a:t>
            </a:r>
            <a:r>
              <a:rPr lang="cs-CZ" sz="1600" dirty="0" err="1" smtClean="0"/>
              <a:t>week</a:t>
            </a:r>
            <a:endParaRPr lang="cs-CZ" sz="1600" dirty="0" smtClean="0"/>
          </a:p>
          <a:p>
            <a:pPr algn="r"/>
            <a:endParaRPr lang="cs-CZ" sz="1600" dirty="0" smtClean="0"/>
          </a:p>
          <a:p>
            <a:pPr algn="r"/>
            <a:endParaRPr lang="cs-CZ" sz="1600" dirty="0"/>
          </a:p>
          <a:p>
            <a:pPr algn="r"/>
            <a:endParaRPr lang="cs-CZ" sz="1600" dirty="0" smtClean="0"/>
          </a:p>
          <a:p>
            <a:pPr algn="r"/>
            <a:endParaRPr lang="cs-CZ" sz="1600" dirty="0"/>
          </a:p>
          <a:p>
            <a:pPr algn="r"/>
            <a:r>
              <a:rPr lang="cs-CZ" sz="1600" dirty="0" smtClean="0"/>
              <a:t>2 </a:t>
            </a:r>
            <a:r>
              <a:rPr lang="cs-CZ" sz="1600" dirty="0" err="1" smtClean="0"/>
              <a:t>weeks</a:t>
            </a:r>
            <a:endParaRPr lang="cs-CZ" sz="1600" dirty="0" smtClean="0"/>
          </a:p>
          <a:p>
            <a:pPr algn="r"/>
            <a:endParaRPr lang="cs-CZ" sz="1600" dirty="0"/>
          </a:p>
          <a:p>
            <a:pPr algn="r"/>
            <a:r>
              <a:rPr lang="cs-CZ" sz="1600" dirty="0" smtClean="0"/>
              <a:t>3 </a:t>
            </a:r>
            <a:r>
              <a:rPr lang="cs-CZ" sz="1600" dirty="0" err="1" smtClean="0"/>
              <a:t>weeks</a:t>
            </a:r>
            <a:endParaRPr lang="cs-CZ" sz="1600" dirty="0" smtClean="0"/>
          </a:p>
          <a:p>
            <a:pPr algn="r"/>
            <a:endParaRPr lang="cs-CZ" sz="1600" dirty="0" smtClean="0"/>
          </a:p>
          <a:p>
            <a:pPr algn="r"/>
            <a:r>
              <a:rPr lang="cs-CZ" sz="1600" dirty="0" smtClean="0"/>
              <a:t>1 </a:t>
            </a:r>
            <a:r>
              <a:rPr lang="cs-CZ" sz="1600" dirty="0" err="1" smtClean="0"/>
              <a:t>month</a:t>
            </a:r>
            <a:endParaRPr lang="cs-CZ" sz="1600" dirty="0" smtClean="0"/>
          </a:p>
          <a:p>
            <a:pPr algn="r"/>
            <a:endParaRPr lang="cs-CZ" sz="1600" dirty="0"/>
          </a:p>
          <a:p>
            <a:pPr algn="r"/>
            <a:r>
              <a:rPr lang="cs-CZ" sz="1600" dirty="0" smtClean="0"/>
              <a:t>2 </a:t>
            </a:r>
            <a:r>
              <a:rPr lang="cs-CZ" sz="1600" dirty="0" err="1" smtClean="0"/>
              <a:t>months</a:t>
            </a:r>
            <a:endParaRPr lang="cs-CZ" sz="1600" dirty="0" smtClean="0"/>
          </a:p>
          <a:p>
            <a:pPr algn="r"/>
            <a:endParaRPr lang="cs-CZ" sz="1600" dirty="0"/>
          </a:p>
          <a:p>
            <a:pPr algn="r"/>
            <a:r>
              <a:rPr lang="cs-CZ" sz="1600" dirty="0" smtClean="0"/>
              <a:t>3 </a:t>
            </a:r>
            <a:r>
              <a:rPr lang="cs-CZ" sz="1600" dirty="0" err="1" smtClean="0"/>
              <a:t>months</a:t>
            </a:r>
            <a:endParaRPr lang="cs-CZ" sz="1600" dirty="0" smtClean="0"/>
          </a:p>
          <a:p>
            <a:pPr algn="r"/>
            <a:endParaRPr lang="cs-CZ" sz="1600" dirty="0" smtClean="0"/>
          </a:p>
          <a:p>
            <a:pPr algn="r"/>
            <a:endParaRPr lang="cs-CZ" sz="1600" dirty="0"/>
          </a:p>
          <a:p>
            <a:pPr algn="r"/>
            <a:endParaRPr lang="cs-CZ" sz="1600" dirty="0" smtClean="0"/>
          </a:p>
          <a:p>
            <a:pPr algn="r"/>
            <a:endParaRPr lang="cs-CZ" sz="1600" dirty="0" smtClean="0"/>
          </a:p>
          <a:p>
            <a:pPr algn="r"/>
            <a:endParaRPr lang="cs-CZ" sz="1600" dirty="0"/>
          </a:p>
          <a:p>
            <a:pPr algn="r"/>
            <a:endParaRPr lang="cs-CZ" sz="1600" dirty="0"/>
          </a:p>
          <a:p>
            <a:pPr algn="r"/>
            <a:r>
              <a:rPr lang="cs-CZ" sz="1600" dirty="0" smtClean="0"/>
              <a:t>6 </a:t>
            </a:r>
            <a:r>
              <a:rPr lang="cs-CZ" sz="1600" dirty="0" err="1" smtClean="0"/>
              <a:t>months</a:t>
            </a:r>
            <a:endParaRPr lang="cs-CZ" sz="1600" dirty="0" smtClean="0"/>
          </a:p>
          <a:p>
            <a:pPr algn="r"/>
            <a:endParaRPr lang="cs-CZ" sz="1600" dirty="0"/>
          </a:p>
          <a:p>
            <a:pPr algn="r"/>
            <a:r>
              <a:rPr lang="cs-CZ" sz="1600" dirty="0" smtClean="0"/>
              <a:t>1 </a:t>
            </a:r>
            <a:r>
              <a:rPr lang="cs-CZ" sz="1600" dirty="0" err="1" smtClean="0"/>
              <a:t>year</a:t>
            </a:r>
            <a:endParaRPr lang="cs-CZ" sz="1600" dirty="0" smtClean="0"/>
          </a:p>
          <a:p>
            <a:pPr algn="r"/>
            <a:endParaRPr lang="cs-CZ" sz="1600" dirty="0"/>
          </a:p>
          <a:p>
            <a:pPr algn="r"/>
            <a:r>
              <a:rPr lang="cs-CZ" sz="1600" dirty="0" err="1" smtClean="0"/>
              <a:t>unknown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1465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16" y="333072"/>
            <a:ext cx="8568952" cy="627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lů 2"/>
          <p:cNvSpPr/>
          <p:nvPr/>
        </p:nvSpPr>
        <p:spPr>
          <a:xfrm rot="14323381">
            <a:off x="3674295" y="1455013"/>
            <a:ext cx="269875" cy="1214438"/>
          </a:xfrm>
          <a:prstGeom prst="down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9757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/>
          <p:cNvSpPr/>
          <p:nvPr/>
        </p:nvSpPr>
        <p:spPr>
          <a:xfrm>
            <a:off x="2427234" y="1592990"/>
            <a:ext cx="1008112" cy="9001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1773440" y="25686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ALL</a:t>
            </a:r>
            <a:endParaRPr lang="en-US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39816" y="2564917"/>
            <a:ext cx="105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at</a:t>
            </a:r>
            <a:r>
              <a:rPr lang="cs-CZ" b="1" dirty="0"/>
              <a:t> 4,1 y</a:t>
            </a:r>
            <a:endParaRPr lang="en-US" b="1" dirty="0"/>
          </a:p>
        </p:txBody>
      </p:sp>
      <p:sp>
        <p:nvSpPr>
          <p:cNvPr id="6" name="Obdélník 5"/>
          <p:cNvSpPr/>
          <p:nvPr/>
        </p:nvSpPr>
        <p:spPr>
          <a:xfrm>
            <a:off x="2423592" y="2571840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b="1" dirty="0" err="1">
                <a:solidFill>
                  <a:srgbClr val="292934"/>
                </a:solidFill>
              </a:rPr>
              <a:t>at</a:t>
            </a:r>
            <a:r>
              <a:rPr lang="cs-CZ" b="1" dirty="0">
                <a:solidFill>
                  <a:srgbClr val="292934"/>
                </a:solidFill>
              </a:rPr>
              <a:t> 3,8 y</a:t>
            </a:r>
            <a:endParaRPr lang="en-US" b="1" dirty="0">
              <a:solidFill>
                <a:srgbClr val="292934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988731" y="3091882"/>
            <a:ext cx="19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chemotherapy</a:t>
            </a:r>
            <a:r>
              <a:rPr lang="cs-CZ" b="1" dirty="0"/>
              <a:t>, </a:t>
            </a:r>
            <a:r>
              <a:rPr lang="cs-CZ" b="1" dirty="0" err="1"/>
              <a:t>transplantation</a:t>
            </a:r>
            <a:endParaRPr lang="en-US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6992" y="3815143"/>
            <a:ext cx="19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relapse, </a:t>
            </a:r>
            <a:r>
              <a:rPr lang="cs-CZ" b="1" dirty="0" err="1"/>
              <a:t>death</a:t>
            </a:r>
            <a:endParaRPr lang="en-US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411627" y="3830307"/>
            <a:ext cx="115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living</a:t>
            </a:r>
            <a:endParaRPr lang="en-US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859013" y="4933800"/>
            <a:ext cx="407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solidFill>
                  <a:srgbClr val="FF0000"/>
                </a:solidFill>
              </a:rPr>
              <a:t>identical</a:t>
            </a:r>
            <a:r>
              <a:rPr lang="cs-CZ" b="1" dirty="0"/>
              <a:t> </a:t>
            </a:r>
            <a:r>
              <a:rPr lang="cs-CZ" b="1" dirty="0" err="1"/>
              <a:t>germinal</a:t>
            </a:r>
            <a:r>
              <a:rPr lang="cs-CZ" b="1" dirty="0"/>
              <a:t> </a:t>
            </a:r>
            <a:r>
              <a:rPr lang="cs-CZ" b="1" dirty="0" err="1"/>
              <a:t>translocation</a:t>
            </a:r>
            <a:endParaRPr lang="en-US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859013" y="5647398"/>
            <a:ext cx="202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hyperdiploidity</a:t>
            </a:r>
            <a:endParaRPr lang="en-US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036870" y="5651956"/>
            <a:ext cx="195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IKZF1 </a:t>
            </a:r>
            <a:r>
              <a:rPr lang="cs-CZ" b="1" dirty="0" err="1"/>
              <a:t>deletion</a:t>
            </a:r>
            <a:endParaRPr lang="en-US" b="1" dirty="0"/>
          </a:p>
        </p:txBody>
      </p:sp>
      <p:sp>
        <p:nvSpPr>
          <p:cNvPr id="15" name="Obdélník 14"/>
          <p:cNvSpPr/>
          <p:nvPr/>
        </p:nvSpPr>
        <p:spPr>
          <a:xfrm>
            <a:off x="6506921" y="3073775"/>
            <a:ext cx="1230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b="1" dirty="0" err="1">
                <a:solidFill>
                  <a:srgbClr val="292934"/>
                </a:solidFill>
              </a:rPr>
              <a:t>therapy</a:t>
            </a:r>
            <a:r>
              <a:rPr lang="cs-CZ" b="1" dirty="0">
                <a:solidFill>
                  <a:srgbClr val="292934"/>
                </a:solidFill>
              </a:rPr>
              <a:t>, relapse, </a:t>
            </a:r>
            <a:r>
              <a:rPr lang="cs-CZ" b="1" dirty="0" err="1">
                <a:solidFill>
                  <a:srgbClr val="292934"/>
                </a:solidFill>
              </a:rPr>
              <a:t>death</a:t>
            </a:r>
            <a:endParaRPr lang="en-US" b="1" dirty="0">
              <a:solidFill>
                <a:srgbClr val="292934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6357378" y="2561826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b="1" dirty="0">
                <a:solidFill>
                  <a:srgbClr val="292934"/>
                </a:solidFill>
              </a:rPr>
              <a:t>ALL </a:t>
            </a:r>
            <a:r>
              <a:rPr lang="cs-CZ" b="1" dirty="0" err="1">
                <a:solidFill>
                  <a:srgbClr val="292934"/>
                </a:solidFill>
              </a:rPr>
              <a:t>at</a:t>
            </a:r>
            <a:r>
              <a:rPr lang="cs-CZ" b="1" dirty="0">
                <a:solidFill>
                  <a:srgbClr val="292934"/>
                </a:solidFill>
              </a:rPr>
              <a:t> 5 y</a:t>
            </a:r>
            <a:endParaRPr lang="en-US" b="1" dirty="0">
              <a:solidFill>
                <a:srgbClr val="292934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8625542" y="2544683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b="1" dirty="0">
                <a:solidFill>
                  <a:srgbClr val="292934"/>
                </a:solidFill>
              </a:rPr>
              <a:t>no ALL</a:t>
            </a:r>
            <a:endParaRPr lang="en-US" b="1" dirty="0">
              <a:solidFill>
                <a:srgbClr val="292934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8591525" y="3323688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living</a:t>
            </a:r>
            <a:endParaRPr lang="en-US" b="1" dirty="0"/>
          </a:p>
        </p:txBody>
      </p:sp>
      <p:sp>
        <p:nvSpPr>
          <p:cNvPr id="19" name="Obdélník 18"/>
          <p:cNvSpPr/>
          <p:nvPr/>
        </p:nvSpPr>
        <p:spPr>
          <a:xfrm>
            <a:off x="6185698" y="4926261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b="1" dirty="0" err="1">
                <a:solidFill>
                  <a:srgbClr val="FF0000"/>
                </a:solidFill>
              </a:rPr>
              <a:t>identical</a:t>
            </a:r>
            <a:r>
              <a:rPr lang="cs-CZ" b="1" dirty="0">
                <a:solidFill>
                  <a:srgbClr val="292934"/>
                </a:solidFill>
              </a:rPr>
              <a:t> </a:t>
            </a:r>
            <a:r>
              <a:rPr lang="cs-CZ" b="1" dirty="0" err="1">
                <a:solidFill>
                  <a:srgbClr val="292934"/>
                </a:solidFill>
              </a:rPr>
              <a:t>germinal</a:t>
            </a:r>
            <a:r>
              <a:rPr lang="cs-CZ" b="1" dirty="0">
                <a:solidFill>
                  <a:srgbClr val="292934"/>
                </a:solidFill>
              </a:rPr>
              <a:t> </a:t>
            </a:r>
            <a:r>
              <a:rPr lang="cs-CZ" b="1" dirty="0" err="1">
                <a:solidFill>
                  <a:srgbClr val="292934"/>
                </a:solidFill>
              </a:rPr>
              <a:t>translocation</a:t>
            </a:r>
            <a:r>
              <a:rPr lang="cs-CZ" b="1" dirty="0">
                <a:solidFill>
                  <a:srgbClr val="292934"/>
                </a:solidFill>
              </a:rPr>
              <a:t> </a:t>
            </a:r>
            <a:r>
              <a:rPr lang="cs-CZ" b="1" dirty="0" err="1">
                <a:solidFill>
                  <a:srgbClr val="292934"/>
                </a:solidFill>
              </a:rPr>
              <a:t>from</a:t>
            </a:r>
            <a:r>
              <a:rPr lang="cs-CZ" b="1" dirty="0">
                <a:solidFill>
                  <a:srgbClr val="292934"/>
                </a:solidFill>
              </a:rPr>
              <a:t> </a:t>
            </a:r>
            <a:r>
              <a:rPr lang="cs-CZ" b="1" dirty="0" err="1"/>
              <a:t>Guthri</a:t>
            </a:r>
            <a:r>
              <a:rPr lang="cs-CZ" b="1" dirty="0"/>
              <a:t> </a:t>
            </a:r>
            <a:r>
              <a:rPr lang="cs-CZ" b="1" dirty="0" err="1"/>
              <a:t>cards</a:t>
            </a:r>
            <a:endParaRPr lang="en-US" b="1" dirty="0"/>
          </a:p>
        </p:txBody>
      </p:sp>
      <p:sp>
        <p:nvSpPr>
          <p:cNvPr id="21" name="Obdélník 20"/>
          <p:cNvSpPr/>
          <p:nvPr/>
        </p:nvSpPr>
        <p:spPr>
          <a:xfrm>
            <a:off x="6125009" y="5631300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b="1" dirty="0">
                <a:solidFill>
                  <a:srgbClr val="292934"/>
                </a:solidFill>
              </a:rPr>
              <a:t>IKZF1 </a:t>
            </a:r>
            <a:r>
              <a:rPr lang="cs-CZ" b="1" dirty="0" err="1">
                <a:solidFill>
                  <a:srgbClr val="292934"/>
                </a:solidFill>
              </a:rPr>
              <a:t>deletion</a:t>
            </a:r>
            <a:endParaRPr lang="en-US" b="1" dirty="0">
              <a:solidFill>
                <a:srgbClr val="292934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8365763" y="5629067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normal</a:t>
            </a:r>
            <a:r>
              <a:rPr lang="cs-CZ" b="1" dirty="0"/>
              <a:t> IKZF1</a:t>
            </a:r>
            <a:endParaRPr lang="en-US" b="1" dirty="0"/>
          </a:p>
        </p:txBody>
      </p:sp>
      <p:sp>
        <p:nvSpPr>
          <p:cNvPr id="23" name="Obdélník 22"/>
          <p:cNvSpPr/>
          <p:nvPr/>
        </p:nvSpPr>
        <p:spPr>
          <a:xfrm>
            <a:off x="1592796" y="6453337"/>
            <a:ext cx="53492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/>
              <a:t>According</a:t>
            </a:r>
            <a:r>
              <a:rPr lang="cs-CZ" sz="1400" i="1" dirty="0"/>
              <a:t> to: </a:t>
            </a:r>
            <a:r>
              <a:rPr lang="cs-CZ" sz="1400" i="1" dirty="0" err="1"/>
              <a:t>Cazzaniga</a:t>
            </a:r>
            <a:r>
              <a:rPr lang="cs-CZ" sz="1400" i="1" dirty="0"/>
              <a:t> G </a:t>
            </a:r>
            <a:r>
              <a:rPr lang="en-US" sz="1400" i="1" dirty="0"/>
              <a:t>et al. </a:t>
            </a:r>
            <a:r>
              <a:rPr lang="cs-CZ" sz="1400" i="1" dirty="0" err="1"/>
              <a:t>Blood</a:t>
            </a:r>
            <a:r>
              <a:rPr lang="cs-CZ" sz="1400" i="1" dirty="0"/>
              <a:t> 118, 2011, 5559-5564</a:t>
            </a:r>
            <a:endParaRPr lang="en-US" sz="1400" i="1" dirty="0"/>
          </a:p>
        </p:txBody>
      </p:sp>
      <p:sp>
        <p:nvSpPr>
          <p:cNvPr id="24" name="Ovál 23"/>
          <p:cNvSpPr/>
          <p:nvPr/>
        </p:nvSpPr>
        <p:spPr>
          <a:xfrm>
            <a:off x="4449541" y="1587418"/>
            <a:ext cx="1008112" cy="9001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ál 24"/>
          <p:cNvSpPr/>
          <p:nvPr/>
        </p:nvSpPr>
        <p:spPr>
          <a:xfrm>
            <a:off x="6506920" y="1546006"/>
            <a:ext cx="1008112" cy="9001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ál 25"/>
          <p:cNvSpPr/>
          <p:nvPr/>
        </p:nvSpPr>
        <p:spPr>
          <a:xfrm>
            <a:off x="8557640" y="1532104"/>
            <a:ext cx="1008112" cy="9001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Přímá spojnice 27"/>
          <p:cNvCxnSpPr/>
          <p:nvPr/>
        </p:nvCxnSpPr>
        <p:spPr>
          <a:xfrm>
            <a:off x="6023992" y="1232756"/>
            <a:ext cx="54006" cy="5148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3968369" y="420801"/>
            <a:ext cx="4370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err="1">
                <a:solidFill>
                  <a:schemeClr val="tx2"/>
                </a:solidFill>
                <a:latin typeface="+mj-lt"/>
              </a:rPr>
              <a:t>Monozygotic</a:t>
            </a:r>
            <a:r>
              <a:rPr lang="cs-CZ" sz="40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000" dirty="0" err="1">
                <a:solidFill>
                  <a:schemeClr val="tx2"/>
                </a:solidFill>
                <a:latin typeface="+mj-lt"/>
              </a:rPr>
              <a:t>twins</a:t>
            </a:r>
            <a:endParaRPr lang="en-US" sz="4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4474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7588" y="296652"/>
            <a:ext cx="1990564" cy="990600"/>
          </a:xfrm>
        </p:spPr>
        <p:txBody>
          <a:bodyPr>
            <a:normAutofit/>
          </a:bodyPr>
          <a:lstStyle/>
          <a:p>
            <a:r>
              <a:rPr lang="cs-CZ" dirty="0"/>
              <a:t>IKZF1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5540" y="1268760"/>
            <a:ext cx="8229600" cy="529258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/>
              <a:t>DNA-binding protein </a:t>
            </a:r>
            <a:r>
              <a:rPr lang="en-US" sz="2000" dirty="0" err="1"/>
              <a:t>Ikaros</a:t>
            </a:r>
            <a:r>
              <a:rPr lang="en-US" sz="2000" dirty="0"/>
              <a:t> also known as </a:t>
            </a:r>
            <a:r>
              <a:rPr lang="en-US" sz="2000" dirty="0" err="1">
                <a:solidFill>
                  <a:srgbClr val="FF0000"/>
                </a:solidFill>
              </a:rPr>
              <a:t>Ikaros</a:t>
            </a:r>
            <a:r>
              <a:rPr lang="en-US" sz="2000" dirty="0">
                <a:solidFill>
                  <a:srgbClr val="FF0000"/>
                </a:solidFill>
              </a:rPr>
              <a:t> family zinc finger protein 1 </a:t>
            </a:r>
            <a:r>
              <a:rPr lang="en-US" sz="2000" dirty="0"/>
              <a:t>is a protein that in humans is encoded by the IKZF1 gene.</a:t>
            </a:r>
            <a:endParaRPr lang="cs-CZ" sz="2000" dirty="0"/>
          </a:p>
          <a:p>
            <a:pPr>
              <a:spcAft>
                <a:spcPts val="1200"/>
              </a:spcAft>
            </a:pPr>
            <a:r>
              <a:rPr lang="en-US" sz="2000" dirty="0"/>
              <a:t>This gene encodes a </a:t>
            </a:r>
            <a:r>
              <a:rPr lang="en-US" sz="2000" dirty="0">
                <a:solidFill>
                  <a:srgbClr val="FF0000"/>
                </a:solidFill>
              </a:rPr>
              <a:t>transcription factor </a:t>
            </a:r>
            <a:r>
              <a:rPr lang="en-US" sz="2000" dirty="0"/>
              <a:t>that belongs to the family of zinc-finger DNA-binding proteins associated with chromatin remodeling. </a:t>
            </a:r>
            <a:endParaRPr lang="cs-CZ" sz="2000" dirty="0"/>
          </a:p>
          <a:p>
            <a:pPr>
              <a:spcAft>
                <a:spcPts val="1200"/>
              </a:spcAft>
            </a:pPr>
            <a:r>
              <a:rPr lang="en-US" sz="2000" dirty="0" err="1"/>
              <a:t>Ikaros</a:t>
            </a:r>
            <a:r>
              <a:rPr lang="en-US" sz="2000" dirty="0"/>
              <a:t> displays </a:t>
            </a:r>
            <a:r>
              <a:rPr lang="en-US" sz="2000" dirty="0">
                <a:solidFill>
                  <a:srgbClr val="FF0000"/>
                </a:solidFill>
              </a:rPr>
              <a:t>crucial functions in the hematopoietic system </a:t>
            </a:r>
            <a:r>
              <a:rPr lang="en-US" sz="2000" dirty="0"/>
              <a:t>and its loss of function has been linked to the development of lymphoid leukemia.</a:t>
            </a:r>
            <a:endParaRPr lang="cs-CZ" sz="2000" dirty="0"/>
          </a:p>
          <a:p>
            <a:pPr>
              <a:spcAft>
                <a:spcPts val="1200"/>
              </a:spcAft>
            </a:pPr>
            <a:r>
              <a:rPr lang="en-US" sz="2000" dirty="0" err="1"/>
              <a:t>Ikaros</a:t>
            </a:r>
            <a:r>
              <a:rPr lang="en-US" sz="2000" dirty="0"/>
              <a:t> point mutant </a:t>
            </a:r>
            <a:r>
              <a:rPr lang="en-US" sz="2000" dirty="0">
                <a:solidFill>
                  <a:srgbClr val="FF0000"/>
                </a:solidFill>
              </a:rPr>
              <a:t>mice are embryonic lethal </a:t>
            </a:r>
            <a:r>
              <a:rPr lang="en-US" sz="2000" dirty="0"/>
              <a:t>due to anemia; they have severe defects in terminal erythrocyte and granulocyte differentiation, and excessive macrophage formation.</a:t>
            </a:r>
            <a:endParaRPr lang="cs-CZ" sz="2000" dirty="0"/>
          </a:p>
          <a:p>
            <a:pPr>
              <a:spcAft>
                <a:spcPts val="1200"/>
              </a:spcAft>
            </a:pPr>
            <a:r>
              <a:rPr lang="en-US" sz="2000" dirty="0"/>
              <a:t>The expression of this protein is </a:t>
            </a:r>
            <a:r>
              <a:rPr lang="en-US" sz="2000" dirty="0">
                <a:solidFill>
                  <a:srgbClr val="FF0000"/>
                </a:solidFill>
              </a:rPr>
              <a:t>restricted to the fetal and adult </a:t>
            </a:r>
            <a:r>
              <a:rPr lang="en-US" sz="2000" dirty="0" err="1">
                <a:solidFill>
                  <a:srgbClr val="FF0000"/>
                </a:solidFill>
              </a:rPr>
              <a:t>hemo-lymphopoietic</a:t>
            </a:r>
            <a:r>
              <a:rPr lang="en-US" sz="2000" dirty="0"/>
              <a:t> system, and it functions as a </a:t>
            </a:r>
            <a:r>
              <a:rPr lang="en-US" sz="2000" dirty="0">
                <a:solidFill>
                  <a:srgbClr val="FF0000"/>
                </a:solidFill>
              </a:rPr>
              <a:t>regulator of lymphocyte differentiation. </a:t>
            </a:r>
            <a:endParaRPr lang="cs-CZ" sz="2000" dirty="0">
              <a:solidFill>
                <a:srgbClr val="FF0000"/>
              </a:solidFill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357689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0"/>
            <a:ext cx="10160000" cy="4983162"/>
          </a:xfrm>
        </p:spPr>
        <p:txBody>
          <a:bodyPr>
            <a:normAutofit/>
          </a:bodyPr>
          <a:lstStyle/>
          <a:p>
            <a:r>
              <a:rPr lang="cs-CZ" sz="2400" b="1" dirty="0" err="1"/>
              <a:t>young</a:t>
            </a:r>
            <a:r>
              <a:rPr lang="cs-CZ" sz="2400" b="1" dirty="0"/>
              <a:t> </a:t>
            </a:r>
            <a:r>
              <a:rPr lang="cs-CZ" sz="2400" b="1" dirty="0" err="1"/>
              <a:t>adult</a:t>
            </a:r>
            <a:r>
              <a:rPr lang="cs-CZ" sz="2400" dirty="0"/>
              <a:t> man, </a:t>
            </a:r>
            <a:r>
              <a:rPr lang="cs-CZ" sz="2400" dirty="0" err="1"/>
              <a:t>age</a:t>
            </a:r>
            <a:r>
              <a:rPr lang="cs-CZ" sz="2400" dirty="0"/>
              <a:t> 25</a:t>
            </a:r>
          </a:p>
          <a:p>
            <a:r>
              <a:rPr lang="cs-CZ" sz="2400" dirty="0" err="1"/>
              <a:t>history</a:t>
            </a:r>
            <a:r>
              <a:rPr lang="cs-CZ" sz="2400" dirty="0"/>
              <a:t>: </a:t>
            </a:r>
            <a:r>
              <a:rPr lang="cs-CZ" sz="2400" dirty="0" err="1"/>
              <a:t>none</a:t>
            </a:r>
            <a:r>
              <a:rPr lang="cs-CZ" sz="2400" dirty="0"/>
              <a:t>, no </a:t>
            </a:r>
            <a:r>
              <a:rPr lang="cs-CZ" sz="2400" dirty="0" err="1"/>
              <a:t>drugs</a:t>
            </a:r>
            <a:endParaRPr lang="cs-CZ" sz="2400" dirty="0"/>
          </a:p>
          <a:p>
            <a:r>
              <a:rPr lang="cs-CZ" sz="2400" dirty="0" err="1"/>
              <a:t>occupation</a:t>
            </a:r>
            <a:r>
              <a:rPr lang="cs-CZ" sz="2400" dirty="0"/>
              <a:t>: </a:t>
            </a:r>
            <a:r>
              <a:rPr lang="cs-CZ" sz="2400" dirty="0" err="1"/>
              <a:t>construction</a:t>
            </a:r>
            <a:r>
              <a:rPr lang="cs-CZ" sz="2400" dirty="0"/>
              <a:t> </a:t>
            </a:r>
            <a:r>
              <a:rPr lang="cs-CZ" sz="2400" dirty="0" err="1"/>
              <a:t>worker</a:t>
            </a:r>
            <a:endParaRPr lang="cs-CZ" sz="2400" dirty="0"/>
          </a:p>
          <a:p>
            <a:r>
              <a:rPr lang="cs-CZ" sz="2400" dirty="0"/>
              <a:t>abusus: </a:t>
            </a:r>
            <a:r>
              <a:rPr lang="cs-CZ" sz="2400" dirty="0" err="1"/>
              <a:t>alcohol</a:t>
            </a:r>
            <a:r>
              <a:rPr lang="cs-CZ" sz="2400" dirty="0"/>
              <a:t> </a:t>
            </a:r>
            <a:r>
              <a:rPr lang="cs-CZ" sz="2400" dirty="0" err="1"/>
              <a:t>sometimes</a:t>
            </a:r>
            <a:r>
              <a:rPr lang="cs-CZ" sz="2400" dirty="0"/>
              <a:t>, </a:t>
            </a:r>
            <a:r>
              <a:rPr lang="cs-CZ" sz="2400" dirty="0" err="1"/>
              <a:t>smokes</a:t>
            </a:r>
            <a:r>
              <a:rPr lang="cs-CZ" sz="2400" dirty="0"/>
              <a:t> 10/</a:t>
            </a:r>
            <a:r>
              <a:rPr lang="cs-CZ" sz="2400" dirty="0" err="1"/>
              <a:t>day</a:t>
            </a:r>
            <a:endParaRPr lang="cs-CZ" sz="2400" dirty="0"/>
          </a:p>
          <a:p>
            <a:r>
              <a:rPr lang="cs-CZ" sz="2400" dirty="0" err="1"/>
              <a:t>current</a:t>
            </a:r>
            <a:r>
              <a:rPr lang="cs-CZ" sz="2400" dirty="0"/>
              <a:t> </a:t>
            </a:r>
            <a:r>
              <a:rPr lang="cs-CZ" sz="2400" dirty="0" err="1"/>
              <a:t>illnesses</a:t>
            </a:r>
            <a:r>
              <a:rPr lang="cs-CZ" sz="2400" dirty="0"/>
              <a:t>:</a:t>
            </a:r>
          </a:p>
          <a:p>
            <a:pPr lvl="1"/>
            <a:r>
              <a:rPr lang="cs-CZ" sz="2400" b="1" dirty="0" err="1"/>
              <a:t>weight</a:t>
            </a:r>
            <a:r>
              <a:rPr lang="cs-CZ" sz="2400" b="1" dirty="0"/>
              <a:t> </a:t>
            </a:r>
            <a:r>
              <a:rPr lang="cs-CZ" sz="2400" b="1" dirty="0" err="1"/>
              <a:t>loss</a:t>
            </a:r>
            <a:r>
              <a:rPr lang="cs-CZ" sz="2400" b="1" dirty="0"/>
              <a:t> </a:t>
            </a:r>
            <a:r>
              <a:rPr lang="cs-CZ" sz="2400" dirty="0"/>
              <a:t>10 kg in last 6 </a:t>
            </a:r>
            <a:r>
              <a:rPr lang="cs-CZ" sz="2400" dirty="0" err="1"/>
              <a:t>months</a:t>
            </a:r>
            <a:endParaRPr lang="cs-CZ" sz="2400" dirty="0"/>
          </a:p>
          <a:p>
            <a:pPr lvl="1"/>
            <a:r>
              <a:rPr lang="cs-CZ" sz="2400" dirty="0" err="1"/>
              <a:t>several</a:t>
            </a:r>
            <a:r>
              <a:rPr lang="cs-CZ" sz="2400" dirty="0"/>
              <a:t> </a:t>
            </a:r>
            <a:r>
              <a:rPr lang="cs-CZ" sz="2400" dirty="0" err="1"/>
              <a:t>weeks</a:t>
            </a:r>
            <a:r>
              <a:rPr lang="cs-CZ" sz="2400" dirty="0"/>
              <a:t> </a:t>
            </a:r>
            <a:r>
              <a:rPr lang="cs-CZ" sz="2400" b="1" dirty="0" err="1"/>
              <a:t>fatigue</a:t>
            </a:r>
            <a:endParaRPr lang="cs-CZ" sz="2400" b="1" dirty="0"/>
          </a:p>
          <a:p>
            <a:pPr lvl="1"/>
            <a:r>
              <a:rPr lang="cs-CZ" sz="2400" dirty="0"/>
              <a:t>10 </a:t>
            </a:r>
            <a:r>
              <a:rPr lang="cs-CZ" sz="2400" dirty="0" err="1"/>
              <a:t>days</a:t>
            </a:r>
            <a:r>
              <a:rPr lang="cs-CZ" sz="2400" dirty="0"/>
              <a:t> feeling </a:t>
            </a:r>
            <a:r>
              <a:rPr lang="cs-CZ" sz="2400" b="1" dirty="0" err="1"/>
              <a:t>common</a:t>
            </a:r>
            <a:r>
              <a:rPr lang="cs-CZ" sz="2400" b="1" dirty="0"/>
              <a:t> </a:t>
            </a:r>
            <a:r>
              <a:rPr lang="cs-CZ" sz="2400" b="1" dirty="0" err="1"/>
              <a:t>cold</a:t>
            </a:r>
            <a:r>
              <a:rPr lang="cs-CZ" sz="2400" b="1" dirty="0"/>
              <a:t>, </a:t>
            </a:r>
            <a:r>
              <a:rPr lang="cs-CZ" sz="2400" b="1" dirty="0" err="1"/>
              <a:t>cough</a:t>
            </a:r>
            <a:endParaRPr lang="cs-CZ" sz="2400" b="1" dirty="0"/>
          </a:p>
          <a:p>
            <a:pPr lvl="1"/>
            <a:r>
              <a:rPr lang="cs-CZ" sz="2400" dirty="0"/>
              <a:t>3 </a:t>
            </a:r>
            <a:r>
              <a:rPr lang="cs-CZ" sz="2400" dirty="0" err="1"/>
              <a:t>days</a:t>
            </a:r>
            <a:r>
              <a:rPr lang="cs-CZ" sz="2400" dirty="0"/>
              <a:t> ago </a:t>
            </a:r>
            <a:r>
              <a:rPr lang="cs-CZ" sz="2400" b="1" dirty="0" err="1"/>
              <a:t>fainting</a:t>
            </a:r>
            <a:r>
              <a:rPr lang="cs-CZ" sz="2400" dirty="0"/>
              <a:t> – </a:t>
            </a:r>
            <a:r>
              <a:rPr lang="cs-CZ" sz="2400" dirty="0" err="1"/>
              <a:t>local</a:t>
            </a:r>
            <a:r>
              <a:rPr lang="cs-CZ" sz="2400" dirty="0"/>
              <a:t> </a:t>
            </a:r>
            <a:r>
              <a:rPr lang="cs-CZ" sz="2400" dirty="0" err="1"/>
              <a:t>internal</a:t>
            </a:r>
            <a:r>
              <a:rPr lang="cs-CZ" sz="2400" dirty="0"/>
              <a:t> </a:t>
            </a:r>
            <a:r>
              <a:rPr lang="cs-CZ" sz="2400" dirty="0" err="1"/>
              <a:t>dept</a:t>
            </a:r>
            <a:r>
              <a:rPr lang="cs-CZ" sz="2400" dirty="0"/>
              <a:t>.: </a:t>
            </a:r>
            <a:r>
              <a:rPr lang="cs-CZ" sz="2400" dirty="0" err="1"/>
              <a:t>orthostasis</a:t>
            </a:r>
            <a:endParaRPr lang="cs-CZ" sz="2400" dirty="0"/>
          </a:p>
          <a:p>
            <a:pPr lvl="1"/>
            <a:r>
              <a:rPr lang="cs-CZ" sz="2400" dirty="0" err="1"/>
              <a:t>yesterday</a:t>
            </a:r>
            <a:r>
              <a:rPr lang="cs-CZ" sz="2400" dirty="0"/>
              <a:t> </a:t>
            </a:r>
            <a:r>
              <a:rPr lang="cs-CZ" sz="2400" dirty="0" err="1"/>
              <a:t>at</a:t>
            </a:r>
            <a:r>
              <a:rPr lang="cs-CZ" sz="2400" dirty="0"/>
              <a:t> GP: „</a:t>
            </a:r>
            <a:r>
              <a:rPr lang="cs-CZ" sz="2400" dirty="0" err="1"/>
              <a:t>bad</a:t>
            </a:r>
            <a:r>
              <a:rPr lang="cs-CZ" sz="2400" dirty="0"/>
              <a:t>“ 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count</a:t>
            </a:r>
            <a:r>
              <a:rPr lang="cs-CZ" sz="2400" dirty="0"/>
              <a:t> – </a:t>
            </a:r>
            <a:r>
              <a:rPr lang="cs-CZ" sz="2400" dirty="0" err="1"/>
              <a:t>sent</a:t>
            </a:r>
            <a:r>
              <a:rPr lang="cs-CZ" sz="2400" dirty="0"/>
              <a:t> to </a:t>
            </a:r>
            <a:r>
              <a:rPr lang="cs-CZ" sz="2400" dirty="0" err="1"/>
              <a:t>local</a:t>
            </a:r>
            <a:r>
              <a:rPr lang="cs-CZ" sz="2400" dirty="0"/>
              <a:t> </a:t>
            </a:r>
            <a:r>
              <a:rPr lang="cs-CZ" sz="2400" dirty="0" err="1"/>
              <a:t>internal</a:t>
            </a:r>
            <a:r>
              <a:rPr lang="cs-CZ" sz="2400" dirty="0"/>
              <a:t> </a:t>
            </a:r>
            <a:r>
              <a:rPr lang="cs-CZ" sz="2400" dirty="0" err="1"/>
              <a:t>dept</a:t>
            </a:r>
            <a:r>
              <a:rPr lang="cs-CZ" sz="2400" dirty="0"/>
              <a:t>.</a:t>
            </a:r>
          </a:p>
          <a:p>
            <a:pPr lvl="1"/>
            <a:r>
              <a:rPr lang="cs-CZ" sz="2400" dirty="0" err="1"/>
              <a:t>anemia</a:t>
            </a:r>
            <a:r>
              <a:rPr lang="cs-CZ" sz="2400" dirty="0"/>
              <a:t>, </a:t>
            </a:r>
            <a:r>
              <a:rPr lang="cs-CZ" sz="2400" dirty="0" err="1"/>
              <a:t>lymphocytosis</a:t>
            </a:r>
            <a:r>
              <a:rPr lang="cs-CZ" sz="2400" dirty="0"/>
              <a:t>, </a:t>
            </a:r>
            <a:r>
              <a:rPr lang="cs-CZ" sz="2400" dirty="0" err="1"/>
              <a:t>blasts</a:t>
            </a:r>
            <a:r>
              <a:rPr lang="cs-CZ" sz="2400" dirty="0"/>
              <a:t>: </a:t>
            </a:r>
            <a:r>
              <a:rPr lang="cs-CZ" sz="2400" dirty="0" err="1"/>
              <a:t>transferred</a:t>
            </a:r>
            <a:r>
              <a:rPr lang="cs-CZ" sz="2400" dirty="0"/>
              <a:t> to </a:t>
            </a:r>
            <a:r>
              <a:rPr lang="cs-CZ" sz="2400" dirty="0" err="1"/>
              <a:t>our</a:t>
            </a:r>
            <a:r>
              <a:rPr lang="cs-CZ" sz="2400" dirty="0"/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5288016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/>
              <a:t>CBC</a:t>
            </a:r>
          </a:p>
          <a:p>
            <a:pPr lvl="1"/>
            <a:r>
              <a:rPr lang="cs-CZ" sz="2400" dirty="0"/>
              <a:t>WBC </a:t>
            </a:r>
            <a:r>
              <a:rPr lang="cs-CZ" sz="2400" b="1" dirty="0"/>
              <a:t>7.49</a:t>
            </a:r>
            <a:r>
              <a:rPr lang="cs-CZ" sz="2400" dirty="0"/>
              <a:t> (4-10)</a:t>
            </a:r>
          </a:p>
          <a:p>
            <a:pPr lvl="2"/>
            <a:r>
              <a:rPr lang="cs-CZ" sz="2000" dirty="0" err="1"/>
              <a:t>automated</a:t>
            </a:r>
            <a:r>
              <a:rPr lang="cs-CZ" sz="2000" dirty="0"/>
              <a:t> </a:t>
            </a:r>
            <a:r>
              <a:rPr lang="cs-CZ" sz="2000" dirty="0" err="1"/>
              <a:t>diff</a:t>
            </a:r>
            <a:r>
              <a:rPr lang="cs-CZ" sz="2000" dirty="0"/>
              <a:t>: </a:t>
            </a:r>
            <a:r>
              <a:rPr lang="cs-CZ" sz="2000" dirty="0" err="1"/>
              <a:t>Lympho</a:t>
            </a:r>
            <a:r>
              <a:rPr lang="cs-CZ" sz="2000" dirty="0"/>
              <a:t> </a:t>
            </a:r>
            <a:r>
              <a:rPr lang="cs-CZ" sz="2000" b="1" dirty="0"/>
              <a:t>49%</a:t>
            </a:r>
            <a:r>
              <a:rPr lang="cs-CZ" sz="2000" dirty="0"/>
              <a:t> (20-40)</a:t>
            </a:r>
          </a:p>
          <a:p>
            <a:pPr lvl="1"/>
            <a:r>
              <a:rPr lang="cs-CZ" sz="2400" dirty="0" err="1"/>
              <a:t>Hb</a:t>
            </a:r>
            <a:r>
              <a:rPr lang="cs-CZ" sz="2400" dirty="0"/>
              <a:t> 75 (135-175)</a:t>
            </a:r>
          </a:p>
          <a:p>
            <a:pPr lvl="1"/>
            <a:r>
              <a:rPr lang="cs-CZ" sz="2400" dirty="0" err="1"/>
              <a:t>plt</a:t>
            </a:r>
            <a:r>
              <a:rPr lang="cs-CZ" sz="2400" dirty="0"/>
              <a:t> 134 (150-350)</a:t>
            </a:r>
          </a:p>
          <a:p>
            <a:r>
              <a:rPr lang="cs-CZ" sz="2400" b="1" dirty="0" err="1"/>
              <a:t>microscopic</a:t>
            </a:r>
            <a:r>
              <a:rPr lang="cs-CZ" sz="2400" dirty="0"/>
              <a:t> WBC </a:t>
            </a:r>
            <a:r>
              <a:rPr lang="cs-CZ" sz="2400" dirty="0" err="1"/>
              <a:t>differential</a:t>
            </a:r>
            <a:r>
              <a:rPr lang="cs-CZ" sz="2400" dirty="0"/>
              <a:t> </a:t>
            </a:r>
            <a:r>
              <a:rPr lang="cs-CZ" sz="2400" dirty="0" err="1"/>
              <a:t>count</a:t>
            </a:r>
            <a:endParaRPr lang="cs-CZ" sz="2400" dirty="0"/>
          </a:p>
          <a:p>
            <a:pPr lvl="1"/>
            <a:r>
              <a:rPr lang="cs-CZ" sz="2400" dirty="0" err="1"/>
              <a:t>neutrophils</a:t>
            </a:r>
            <a:r>
              <a:rPr lang="cs-CZ" sz="2400" dirty="0"/>
              <a:t> 31.5% (47-70)</a:t>
            </a:r>
          </a:p>
          <a:p>
            <a:pPr lvl="1"/>
            <a:r>
              <a:rPr lang="cs-CZ" sz="2400" dirty="0" err="1"/>
              <a:t>lymphocytes</a:t>
            </a:r>
            <a:r>
              <a:rPr lang="cs-CZ" sz="2400" dirty="0"/>
              <a:t> </a:t>
            </a:r>
            <a:r>
              <a:rPr lang="cs-CZ" sz="2400" b="1" dirty="0"/>
              <a:t>10%</a:t>
            </a:r>
            <a:r>
              <a:rPr lang="cs-CZ" sz="2400" dirty="0"/>
              <a:t> (20-45)</a:t>
            </a:r>
          </a:p>
          <a:p>
            <a:pPr lvl="1"/>
            <a:r>
              <a:rPr lang="cs-CZ" sz="2400" dirty="0" err="1"/>
              <a:t>monocytes</a:t>
            </a:r>
            <a:r>
              <a:rPr lang="cs-CZ" sz="2400" dirty="0"/>
              <a:t> 0% (2-12)</a:t>
            </a:r>
          </a:p>
          <a:p>
            <a:pPr lvl="1"/>
            <a:r>
              <a:rPr lang="cs-CZ" sz="2400" dirty="0" err="1"/>
              <a:t>blasts</a:t>
            </a:r>
            <a:r>
              <a:rPr lang="cs-CZ" sz="2400" dirty="0"/>
              <a:t> </a:t>
            </a:r>
            <a:r>
              <a:rPr lang="cs-CZ" sz="2400" b="1" dirty="0"/>
              <a:t>55%</a:t>
            </a:r>
            <a:r>
              <a:rPr lang="cs-CZ" sz="2400" dirty="0"/>
              <a:t> (0-0) = Dg. </a:t>
            </a:r>
            <a:r>
              <a:rPr lang="cs-CZ" sz="2400" b="1" dirty="0" err="1"/>
              <a:t>acute</a:t>
            </a:r>
            <a:r>
              <a:rPr lang="cs-CZ" sz="2400" b="1" dirty="0"/>
              <a:t> </a:t>
            </a:r>
            <a:r>
              <a:rPr lang="cs-CZ" sz="2400" b="1" dirty="0" err="1"/>
              <a:t>leukemia</a:t>
            </a:r>
            <a:endParaRPr lang="cs-CZ" sz="2400" b="1" dirty="0"/>
          </a:p>
          <a:p>
            <a:r>
              <a:rPr lang="cs-CZ" sz="2400" dirty="0" err="1"/>
              <a:t>coagulation</a:t>
            </a:r>
            <a:r>
              <a:rPr lang="cs-CZ" sz="2400" dirty="0"/>
              <a:t>: </a:t>
            </a:r>
            <a:r>
              <a:rPr lang="cs-CZ" sz="2400" dirty="0" err="1"/>
              <a:t>normal</a:t>
            </a:r>
            <a:endParaRPr lang="cs-CZ" sz="2400" dirty="0"/>
          </a:p>
          <a:p>
            <a:r>
              <a:rPr lang="cs-CZ" sz="2400" dirty="0" err="1"/>
              <a:t>biochemistry</a:t>
            </a:r>
            <a:r>
              <a:rPr lang="cs-CZ" sz="2400" dirty="0"/>
              <a:t>: </a:t>
            </a:r>
            <a:r>
              <a:rPr lang="cs-CZ" sz="2400" dirty="0" err="1"/>
              <a:t>normal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085208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5400" y="1628800"/>
            <a:ext cx="9505056" cy="4800600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bone </a:t>
            </a:r>
            <a:r>
              <a:rPr lang="cs-CZ" sz="2400" dirty="0" err="1"/>
              <a:t>marrow</a:t>
            </a:r>
            <a:endParaRPr lang="cs-CZ" sz="2400" dirty="0"/>
          </a:p>
          <a:p>
            <a:pPr lvl="1"/>
            <a:r>
              <a:rPr lang="cs-CZ" sz="2400" dirty="0" err="1"/>
              <a:t>increased</a:t>
            </a:r>
            <a:r>
              <a:rPr lang="cs-CZ" sz="2400" dirty="0"/>
              <a:t> </a:t>
            </a:r>
            <a:r>
              <a:rPr lang="cs-CZ" sz="2400" dirty="0" err="1"/>
              <a:t>cellularity</a:t>
            </a:r>
            <a:endParaRPr lang="cs-CZ" sz="2400" dirty="0"/>
          </a:p>
          <a:p>
            <a:pPr lvl="1"/>
            <a:r>
              <a:rPr lang="cs-CZ" sz="2400" dirty="0" err="1"/>
              <a:t>low</a:t>
            </a:r>
            <a:r>
              <a:rPr lang="cs-CZ" sz="2400" dirty="0"/>
              <a:t> %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normal</a:t>
            </a:r>
            <a:r>
              <a:rPr lang="cs-CZ" sz="2400" dirty="0"/>
              <a:t> </a:t>
            </a:r>
            <a:r>
              <a:rPr lang="cs-CZ" sz="2400" dirty="0" err="1"/>
              <a:t>cells</a:t>
            </a:r>
            <a:endParaRPr lang="cs-CZ" sz="2400" dirty="0"/>
          </a:p>
          <a:p>
            <a:pPr lvl="1"/>
            <a:r>
              <a:rPr lang="cs-CZ" sz="2400" dirty="0" err="1"/>
              <a:t>blasts</a:t>
            </a:r>
            <a:r>
              <a:rPr lang="cs-CZ" sz="2400" dirty="0"/>
              <a:t> 60% (0-5)</a:t>
            </a:r>
          </a:p>
          <a:p>
            <a:r>
              <a:rPr lang="cs-CZ" sz="2400" dirty="0" err="1"/>
              <a:t>cytochemistry</a:t>
            </a:r>
            <a:endParaRPr lang="cs-CZ" sz="2400" dirty="0"/>
          </a:p>
          <a:p>
            <a:pPr lvl="1"/>
            <a:r>
              <a:rPr lang="cs-CZ" sz="2400" dirty="0"/>
              <a:t>POX negative</a:t>
            </a:r>
          </a:p>
          <a:p>
            <a:r>
              <a:rPr lang="cs-CZ" sz="2400" dirty="0" err="1"/>
              <a:t>flowcytometry</a:t>
            </a:r>
            <a:r>
              <a:rPr lang="cs-CZ" sz="2400" dirty="0"/>
              <a:t> (</a:t>
            </a:r>
            <a:r>
              <a:rPr lang="cs-CZ" sz="2400" dirty="0" err="1"/>
              <a:t>immunophenotyping</a:t>
            </a:r>
            <a:r>
              <a:rPr lang="cs-CZ" sz="2400" dirty="0"/>
              <a:t>)</a:t>
            </a:r>
          </a:p>
          <a:p>
            <a:pPr lvl="1"/>
            <a:r>
              <a:rPr lang="cs-CZ" sz="2400" b="1" dirty="0"/>
              <a:t>CD10-19+</a:t>
            </a:r>
            <a:r>
              <a:rPr lang="cs-CZ" sz="2400" dirty="0"/>
              <a:t>20-22+</a:t>
            </a:r>
            <a:r>
              <a:rPr lang="cs-CZ" sz="2400" b="1" dirty="0"/>
              <a:t>34+</a:t>
            </a:r>
            <a:r>
              <a:rPr lang="cs-CZ" sz="2400" dirty="0"/>
              <a:t>38+c79a+</a:t>
            </a:r>
            <a:r>
              <a:rPr lang="cs-CZ" sz="2400" b="1" dirty="0"/>
              <a:t>cTdT+</a:t>
            </a:r>
            <a:r>
              <a:rPr lang="cs-CZ" sz="2400" dirty="0"/>
              <a:t>cIgM-sIgM- = </a:t>
            </a:r>
            <a:r>
              <a:rPr lang="cs-CZ" sz="2400" b="1" dirty="0"/>
              <a:t>pro-B </a:t>
            </a:r>
            <a:r>
              <a:rPr lang="cs-CZ" sz="2400" b="1" dirty="0" err="1"/>
              <a:t>immunophenotype</a:t>
            </a:r>
            <a:endParaRPr lang="cs-CZ" sz="2400" b="1" dirty="0"/>
          </a:p>
          <a:p>
            <a:pPr lvl="1"/>
            <a:r>
              <a:rPr lang="cs-CZ" sz="2400" dirty="0"/>
              <a:t>= Dg. </a:t>
            </a:r>
            <a:r>
              <a:rPr lang="cs-CZ" sz="2400" b="1" dirty="0" err="1"/>
              <a:t>Acute</a:t>
            </a:r>
            <a:r>
              <a:rPr lang="cs-CZ" sz="2400" b="1" dirty="0"/>
              <a:t> B-</a:t>
            </a:r>
            <a:r>
              <a:rPr lang="cs-CZ" sz="2400" b="1" dirty="0" err="1"/>
              <a:t>lymphoblastic</a:t>
            </a:r>
            <a:r>
              <a:rPr lang="cs-CZ" sz="2400" b="1" dirty="0"/>
              <a:t> </a:t>
            </a:r>
            <a:r>
              <a:rPr lang="cs-CZ" sz="2400" b="1" dirty="0" err="1"/>
              <a:t>leukemia</a:t>
            </a:r>
            <a:endParaRPr lang="cs-CZ" sz="2400" b="1" dirty="0"/>
          </a:p>
          <a:p>
            <a:r>
              <a:rPr lang="cs-CZ" sz="2400" dirty="0" err="1"/>
              <a:t>mutations</a:t>
            </a:r>
            <a:r>
              <a:rPr lang="cs-CZ" sz="2400" dirty="0"/>
              <a:t>: </a:t>
            </a:r>
            <a:r>
              <a:rPr lang="cs-CZ" sz="2400" dirty="0" err="1"/>
              <a:t>none</a:t>
            </a:r>
            <a:r>
              <a:rPr lang="cs-CZ" sz="2400" dirty="0"/>
              <a:t> </a:t>
            </a:r>
            <a:r>
              <a:rPr lang="cs-CZ" sz="2400" dirty="0" err="1"/>
              <a:t>found</a:t>
            </a:r>
            <a:endParaRPr lang="cs-CZ" sz="2400" dirty="0"/>
          </a:p>
          <a:p>
            <a:r>
              <a:rPr lang="cs-CZ" sz="2400" dirty="0" err="1"/>
              <a:t>cytogenetics</a:t>
            </a:r>
            <a:r>
              <a:rPr lang="cs-CZ" sz="2400" dirty="0"/>
              <a:t>: 46,XY = </a:t>
            </a:r>
            <a:r>
              <a:rPr lang="cs-CZ" sz="2400" dirty="0" err="1"/>
              <a:t>normal</a:t>
            </a:r>
            <a:r>
              <a:rPr lang="cs-CZ" sz="2400" dirty="0"/>
              <a:t> karyotype</a:t>
            </a:r>
          </a:p>
          <a:p>
            <a:r>
              <a:rPr lang="cs-CZ" sz="2400" dirty="0"/>
              <a:t>risk </a:t>
            </a:r>
            <a:r>
              <a:rPr lang="cs-CZ" sz="2400" dirty="0" err="1"/>
              <a:t>group</a:t>
            </a:r>
            <a:r>
              <a:rPr lang="cs-CZ" sz="2400" dirty="0"/>
              <a:t>: </a:t>
            </a:r>
            <a:r>
              <a:rPr lang="cs-CZ" sz="2400" b="1" dirty="0" err="1"/>
              <a:t>high</a:t>
            </a:r>
            <a:r>
              <a:rPr lang="cs-CZ" sz="2400" b="1" dirty="0"/>
              <a:t> risk</a:t>
            </a:r>
          </a:p>
        </p:txBody>
      </p:sp>
    </p:spTree>
    <p:extLst>
      <p:ext uri="{BB962C8B-B14F-4D97-AF65-F5344CB8AC3E}">
        <p14:creationId xmlns:p14="http://schemas.microsoft.com/office/powerpoint/2010/main" val="1426159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no </a:t>
            </a:r>
            <a:r>
              <a:rPr lang="cs-CZ" sz="2400" dirty="0" err="1"/>
              <a:t>emergency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r>
              <a:rPr lang="cs-CZ" sz="2400" dirty="0"/>
              <a:t> </a:t>
            </a:r>
            <a:r>
              <a:rPr lang="cs-CZ" sz="2400" dirty="0" err="1"/>
              <a:t>necessary</a:t>
            </a:r>
            <a:endParaRPr lang="cs-CZ" sz="2400" dirty="0"/>
          </a:p>
          <a:p>
            <a:r>
              <a:rPr lang="cs-CZ" sz="2400" dirty="0"/>
              <a:t>standard </a:t>
            </a:r>
            <a:r>
              <a:rPr lang="cs-CZ" sz="2400" dirty="0" err="1"/>
              <a:t>treatment</a:t>
            </a:r>
            <a:endParaRPr lang="cs-CZ" sz="2400" dirty="0"/>
          </a:p>
          <a:p>
            <a:pPr lvl="1"/>
            <a:r>
              <a:rPr lang="cs-CZ" sz="2400" b="1" dirty="0" err="1"/>
              <a:t>prephase</a:t>
            </a:r>
            <a:r>
              <a:rPr lang="cs-CZ" sz="2400" dirty="0"/>
              <a:t>: </a:t>
            </a:r>
            <a:r>
              <a:rPr lang="cs-CZ" sz="2400" dirty="0" err="1"/>
              <a:t>steroids</a:t>
            </a:r>
            <a:endParaRPr lang="cs-CZ" sz="2400" dirty="0"/>
          </a:p>
          <a:p>
            <a:pPr lvl="1"/>
            <a:r>
              <a:rPr lang="cs-CZ" sz="2400" b="1" dirty="0" err="1"/>
              <a:t>induction</a:t>
            </a:r>
            <a:r>
              <a:rPr lang="cs-CZ" sz="2400" dirty="0"/>
              <a:t>: 2 </a:t>
            </a:r>
            <a:r>
              <a:rPr lang="cs-CZ" sz="2400" dirty="0" err="1"/>
              <a:t>cycles</a:t>
            </a:r>
            <a:r>
              <a:rPr lang="cs-CZ" sz="2400" dirty="0"/>
              <a:t>, </a:t>
            </a:r>
            <a:r>
              <a:rPr lang="cs-CZ" sz="2400" dirty="0" err="1"/>
              <a:t>achieved</a:t>
            </a:r>
            <a:r>
              <a:rPr lang="cs-CZ" sz="2400" dirty="0"/>
              <a:t> </a:t>
            </a:r>
            <a:r>
              <a:rPr lang="cs-CZ" sz="2400" b="1" dirty="0"/>
              <a:t>CR</a:t>
            </a:r>
          </a:p>
          <a:p>
            <a:pPr lvl="1"/>
            <a:r>
              <a:rPr lang="cs-CZ" sz="2400" b="1" dirty="0" err="1"/>
              <a:t>consolidation</a:t>
            </a:r>
            <a:r>
              <a:rPr lang="cs-CZ" sz="2400" dirty="0"/>
              <a:t>: 1 </a:t>
            </a:r>
            <a:r>
              <a:rPr lang="cs-CZ" sz="2400" dirty="0" err="1"/>
              <a:t>cycle</a:t>
            </a:r>
            <a:r>
              <a:rPr lang="cs-CZ" sz="2400" dirty="0"/>
              <a:t> (</a:t>
            </a:r>
            <a:r>
              <a:rPr lang="cs-CZ" sz="2400" dirty="0" err="1"/>
              <a:t>now</a:t>
            </a:r>
            <a:r>
              <a:rPr lang="cs-CZ" sz="2400" dirty="0"/>
              <a:t>)</a:t>
            </a:r>
          </a:p>
          <a:p>
            <a:r>
              <a:rPr lang="cs-CZ" sz="2400" b="1" dirty="0" err="1"/>
              <a:t>allogeneic</a:t>
            </a:r>
            <a:r>
              <a:rPr lang="cs-CZ" sz="2400" b="1" dirty="0"/>
              <a:t> stem cell </a:t>
            </a:r>
            <a:r>
              <a:rPr lang="cs-CZ" sz="2400" b="1" dirty="0" err="1"/>
              <a:t>transplant</a:t>
            </a:r>
            <a:endParaRPr lang="cs-CZ" sz="2400" b="1" dirty="0"/>
          </a:p>
          <a:p>
            <a:pPr lvl="1"/>
            <a:r>
              <a:rPr lang="cs-CZ" sz="2400" dirty="0"/>
              <a:t>no </a:t>
            </a:r>
            <a:r>
              <a:rPr lang="cs-CZ" sz="2400" dirty="0" err="1"/>
              <a:t>sibling</a:t>
            </a:r>
            <a:r>
              <a:rPr lang="cs-CZ" sz="2400" dirty="0"/>
              <a:t> donor</a:t>
            </a:r>
          </a:p>
          <a:p>
            <a:pPr lvl="1"/>
            <a:r>
              <a:rPr lang="cs-CZ" sz="2400" dirty="0" err="1"/>
              <a:t>found</a:t>
            </a:r>
            <a:r>
              <a:rPr lang="cs-CZ" sz="2400" dirty="0"/>
              <a:t> 10/10 </a:t>
            </a:r>
            <a:r>
              <a:rPr lang="cs-CZ" sz="2400" dirty="0" err="1"/>
              <a:t>matched</a:t>
            </a:r>
            <a:r>
              <a:rPr lang="cs-CZ" sz="2400" dirty="0"/>
              <a:t> </a:t>
            </a:r>
            <a:r>
              <a:rPr lang="cs-CZ" sz="2400" dirty="0" err="1"/>
              <a:t>unrelated</a:t>
            </a:r>
            <a:r>
              <a:rPr lang="cs-CZ" sz="2400" dirty="0"/>
              <a:t> donor</a:t>
            </a:r>
          </a:p>
          <a:p>
            <a:pPr lvl="1"/>
            <a:r>
              <a:rPr lang="cs-CZ" sz="2400" dirty="0" err="1"/>
              <a:t>still</a:t>
            </a:r>
            <a:r>
              <a:rPr lang="cs-CZ" sz="2400" dirty="0"/>
              <a:t> </a:t>
            </a:r>
            <a:r>
              <a:rPr lang="cs-CZ" sz="2400" dirty="0" err="1"/>
              <a:t>alive</a:t>
            </a:r>
            <a:r>
              <a:rPr lang="cs-CZ" sz="2400" dirty="0"/>
              <a:t> in CR</a:t>
            </a:r>
          </a:p>
        </p:txBody>
      </p:sp>
    </p:spTree>
    <p:extLst>
      <p:ext uri="{BB962C8B-B14F-4D97-AF65-F5344CB8AC3E}">
        <p14:creationId xmlns:p14="http://schemas.microsoft.com/office/powerpoint/2010/main" val="6366523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leukemias</a:t>
            </a:r>
            <a:r>
              <a:rPr lang="cs-CZ" dirty="0"/>
              <a:t> - </a:t>
            </a:r>
            <a:r>
              <a:rPr lang="cs-CZ" dirty="0" err="1"/>
              <a:t>Take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1068" y="1592796"/>
            <a:ext cx="10047440" cy="4800600"/>
          </a:xfrm>
        </p:spPr>
        <p:txBody>
          <a:bodyPr>
            <a:normAutofit fontScale="92500" lnSpcReduction="20000"/>
          </a:bodyPr>
          <a:lstStyle/>
          <a:p>
            <a:r>
              <a:rPr lang="cs-CZ" sz="2800" b="1" dirty="0" err="1"/>
              <a:t>acute</a:t>
            </a:r>
            <a:r>
              <a:rPr lang="cs-CZ" sz="2800" b="1" dirty="0"/>
              <a:t> </a:t>
            </a:r>
            <a:r>
              <a:rPr lang="cs-CZ" sz="2800" b="1" dirty="0" err="1"/>
              <a:t>leukemia</a:t>
            </a:r>
            <a:r>
              <a:rPr lang="cs-CZ" sz="2800" b="1" dirty="0"/>
              <a:t>: 20 </a:t>
            </a:r>
            <a:r>
              <a:rPr lang="cs-CZ" sz="2800" b="1" dirty="0" err="1"/>
              <a:t>or</a:t>
            </a:r>
            <a:r>
              <a:rPr lang="cs-CZ" sz="2800" b="1" dirty="0"/>
              <a:t> more %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blasts</a:t>
            </a:r>
            <a:r>
              <a:rPr lang="cs-CZ" sz="2800" b="1" dirty="0"/>
              <a:t> </a:t>
            </a:r>
            <a:r>
              <a:rPr lang="cs-CZ" sz="2800" dirty="0"/>
              <a:t>in </a:t>
            </a:r>
            <a:r>
              <a:rPr lang="cs-CZ" sz="2800" dirty="0" err="1"/>
              <a:t>blood</a:t>
            </a:r>
            <a:r>
              <a:rPr lang="cs-CZ" sz="2800" dirty="0"/>
              <a:t> and/</a:t>
            </a:r>
            <a:r>
              <a:rPr lang="cs-CZ" sz="2800" dirty="0" err="1"/>
              <a:t>or</a:t>
            </a:r>
            <a:r>
              <a:rPr lang="cs-CZ" sz="2800" dirty="0"/>
              <a:t> bone </a:t>
            </a:r>
            <a:r>
              <a:rPr lang="cs-CZ" sz="2800" dirty="0" err="1"/>
              <a:t>marrow</a:t>
            </a:r>
            <a:endParaRPr lang="cs-CZ" sz="2800" dirty="0"/>
          </a:p>
          <a:p>
            <a:r>
              <a:rPr lang="cs-CZ" sz="2800" dirty="0" err="1"/>
              <a:t>acute</a:t>
            </a:r>
            <a:r>
              <a:rPr lang="cs-CZ" sz="2800" dirty="0"/>
              <a:t> = </a:t>
            </a:r>
            <a:r>
              <a:rPr lang="cs-CZ" sz="2800" dirty="0" err="1"/>
              <a:t>short</a:t>
            </a:r>
            <a:r>
              <a:rPr lang="cs-CZ" sz="2800" dirty="0"/>
              <a:t> </a:t>
            </a:r>
            <a:r>
              <a:rPr lang="cs-CZ" sz="2800" dirty="0" err="1"/>
              <a:t>history</a:t>
            </a:r>
            <a:r>
              <a:rPr lang="cs-CZ" sz="2800" dirty="0"/>
              <a:t>, rapid </a:t>
            </a:r>
            <a:r>
              <a:rPr lang="cs-CZ" sz="2800" dirty="0" err="1"/>
              <a:t>progression</a:t>
            </a:r>
            <a:r>
              <a:rPr lang="cs-CZ" sz="2800" dirty="0"/>
              <a:t>: </a:t>
            </a:r>
            <a:r>
              <a:rPr lang="cs-CZ" sz="2800" b="1" dirty="0" err="1"/>
              <a:t>days</a:t>
            </a:r>
            <a:r>
              <a:rPr lang="cs-CZ" sz="2800" b="1" dirty="0"/>
              <a:t> </a:t>
            </a:r>
            <a:r>
              <a:rPr lang="cs-CZ" sz="2800" b="1" dirty="0" err="1"/>
              <a:t>or</a:t>
            </a:r>
            <a:r>
              <a:rPr lang="cs-CZ" sz="2800" b="1" dirty="0"/>
              <a:t> </a:t>
            </a:r>
            <a:r>
              <a:rPr lang="cs-CZ" sz="2800" b="1" dirty="0" err="1"/>
              <a:t>weeks</a:t>
            </a:r>
            <a:endParaRPr lang="cs-CZ" sz="2800" b="1" dirty="0"/>
          </a:p>
          <a:p>
            <a:endParaRPr lang="cs-CZ" sz="2800" dirty="0"/>
          </a:p>
          <a:p>
            <a:r>
              <a:rPr lang="cs-CZ" sz="2800" dirty="0" err="1"/>
              <a:t>acute</a:t>
            </a:r>
            <a:r>
              <a:rPr lang="cs-CZ" sz="2800" dirty="0"/>
              <a:t> </a:t>
            </a:r>
            <a:r>
              <a:rPr lang="cs-CZ" sz="2800" b="1" dirty="0" err="1"/>
              <a:t>myeloid</a:t>
            </a:r>
            <a:r>
              <a:rPr lang="cs-CZ" sz="2800" dirty="0"/>
              <a:t> </a:t>
            </a:r>
            <a:r>
              <a:rPr lang="cs-CZ" sz="2800" dirty="0" err="1"/>
              <a:t>leukemia</a:t>
            </a:r>
            <a:r>
              <a:rPr lang="cs-CZ" sz="2800" dirty="0"/>
              <a:t>: POX positive (</a:t>
            </a:r>
            <a:r>
              <a:rPr lang="cs-CZ" sz="2800" dirty="0" err="1"/>
              <a:t>or</a:t>
            </a:r>
            <a:r>
              <a:rPr lang="cs-CZ" sz="2800" dirty="0"/>
              <a:t> negative)</a:t>
            </a:r>
          </a:p>
          <a:p>
            <a:r>
              <a:rPr lang="cs-CZ" sz="2800" dirty="0" err="1"/>
              <a:t>hyperleukocytosis</a:t>
            </a:r>
            <a:r>
              <a:rPr lang="cs-CZ" sz="2800" dirty="0"/>
              <a:t>: </a:t>
            </a:r>
            <a:r>
              <a:rPr lang="cs-CZ" sz="2800" b="1" dirty="0" err="1"/>
              <a:t>emergency</a:t>
            </a:r>
            <a:endParaRPr lang="cs-CZ" sz="2800" b="1" dirty="0"/>
          </a:p>
          <a:p>
            <a:endParaRPr lang="cs-CZ" sz="2800" dirty="0"/>
          </a:p>
          <a:p>
            <a:r>
              <a:rPr lang="cs-CZ" sz="2800" dirty="0" err="1"/>
              <a:t>acute</a:t>
            </a:r>
            <a:r>
              <a:rPr lang="cs-CZ" sz="2800" dirty="0"/>
              <a:t> </a:t>
            </a:r>
            <a:r>
              <a:rPr lang="cs-CZ" sz="2800" b="1" dirty="0" err="1"/>
              <a:t>promyelocytic</a:t>
            </a:r>
            <a:r>
              <a:rPr lang="cs-CZ" sz="2800" dirty="0"/>
              <a:t> </a:t>
            </a:r>
            <a:r>
              <a:rPr lang="cs-CZ" sz="2800" dirty="0" err="1"/>
              <a:t>leukemia</a:t>
            </a:r>
            <a:r>
              <a:rPr lang="cs-CZ" sz="2800" dirty="0"/>
              <a:t>: </a:t>
            </a:r>
            <a:r>
              <a:rPr lang="cs-CZ" sz="2800" dirty="0" err="1"/>
              <a:t>pancytopenia</a:t>
            </a:r>
            <a:r>
              <a:rPr lang="cs-CZ" sz="2800" dirty="0"/>
              <a:t>, DIC, </a:t>
            </a:r>
            <a:r>
              <a:rPr lang="cs-CZ" sz="2800" b="1" dirty="0" err="1"/>
              <a:t>emergency</a:t>
            </a:r>
            <a:endParaRPr lang="cs-CZ" sz="2800" b="1" dirty="0"/>
          </a:p>
          <a:p>
            <a:endParaRPr lang="cs-CZ" sz="2800" dirty="0"/>
          </a:p>
          <a:p>
            <a:r>
              <a:rPr lang="cs-CZ" sz="2800" dirty="0" err="1"/>
              <a:t>acute</a:t>
            </a:r>
            <a:r>
              <a:rPr lang="cs-CZ" sz="2800" dirty="0"/>
              <a:t> </a:t>
            </a:r>
            <a:r>
              <a:rPr lang="cs-CZ" sz="2800" b="1" dirty="0" err="1"/>
              <a:t>lymphoblastic</a:t>
            </a:r>
            <a:r>
              <a:rPr lang="cs-CZ" sz="2800" dirty="0"/>
              <a:t> </a:t>
            </a:r>
            <a:r>
              <a:rPr lang="cs-CZ" sz="2800" dirty="0" err="1"/>
              <a:t>leukemia</a:t>
            </a:r>
            <a:r>
              <a:rPr lang="cs-CZ" sz="2800" dirty="0"/>
              <a:t>: POX </a:t>
            </a:r>
            <a:r>
              <a:rPr lang="cs-CZ" sz="2800" dirty="0" err="1"/>
              <a:t>neg</a:t>
            </a:r>
            <a:r>
              <a:rPr lang="cs-CZ" sz="2800" dirty="0"/>
              <a:t>., </a:t>
            </a:r>
            <a:r>
              <a:rPr lang="cs-CZ" sz="2800" dirty="0" err="1"/>
              <a:t>immunophenotype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 err="1"/>
              <a:t>survival</a:t>
            </a:r>
            <a:r>
              <a:rPr lang="cs-CZ" sz="2800" dirty="0"/>
              <a:t> </a:t>
            </a:r>
            <a:r>
              <a:rPr lang="cs-CZ" sz="2800" dirty="0" err="1"/>
              <a:t>depends</a:t>
            </a:r>
            <a:r>
              <a:rPr lang="cs-CZ" sz="2800" dirty="0"/>
              <a:t> on </a:t>
            </a:r>
            <a:r>
              <a:rPr lang="cs-CZ" sz="2800" b="1" dirty="0"/>
              <a:t>risk </a:t>
            </a:r>
            <a:r>
              <a:rPr lang="cs-CZ" sz="2800" b="1" dirty="0" err="1"/>
              <a:t>factors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4960461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9600" dirty="0"/>
              <a:t>CLL</a:t>
            </a:r>
            <a:endParaRPr lang="en-US" sz="9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B36D6E-356C-C1F5-F492-741C5FAEB7DA}"/>
              </a:ext>
            </a:extLst>
          </p:cNvPr>
          <p:cNvSpPr txBox="1"/>
          <p:nvPr/>
        </p:nvSpPr>
        <p:spPr>
          <a:xfrm>
            <a:off x="904208" y="3645024"/>
            <a:ext cx="79773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Chronic</a:t>
            </a:r>
            <a:r>
              <a:rPr lang="cs-CZ" sz="2800" b="1" dirty="0"/>
              <a:t> </a:t>
            </a:r>
            <a:r>
              <a:rPr lang="cs-CZ" sz="2800" b="1" dirty="0" err="1"/>
              <a:t>Lymphocytic</a:t>
            </a:r>
            <a:r>
              <a:rPr lang="cs-CZ" sz="2800" b="1" dirty="0"/>
              <a:t> </a:t>
            </a:r>
            <a:r>
              <a:rPr lang="cs-CZ" sz="2800" b="1" dirty="0" err="1"/>
              <a:t>Leukemia</a:t>
            </a:r>
            <a:endParaRPr lang="cs-CZ" sz="2800" b="1" dirty="0"/>
          </a:p>
          <a:p>
            <a:endParaRPr lang="cs-CZ" sz="2800" dirty="0"/>
          </a:p>
          <a:p>
            <a:r>
              <a:rPr lang="cs-CZ" sz="2800" dirty="0"/>
              <a:t>model </a:t>
            </a:r>
            <a:r>
              <a:rPr lang="cs-CZ" sz="2800" dirty="0" err="1"/>
              <a:t>disease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complex</a:t>
            </a:r>
            <a:r>
              <a:rPr lang="cs-CZ" sz="2800" dirty="0"/>
              <a:t> </a:t>
            </a:r>
            <a:r>
              <a:rPr lang="cs-CZ" sz="2800" dirty="0" err="1"/>
              <a:t>pathogenesis</a:t>
            </a:r>
            <a:r>
              <a:rPr lang="cs-CZ" sz="2800" dirty="0"/>
              <a:t> </a:t>
            </a:r>
            <a:r>
              <a:rPr lang="cs-CZ" sz="2800" dirty="0" err="1"/>
              <a:t>involving</a:t>
            </a:r>
            <a:endParaRPr lang="cs-CZ" sz="2800" dirty="0"/>
          </a:p>
          <a:p>
            <a:r>
              <a:rPr lang="cs-CZ" sz="2800" dirty="0" err="1">
                <a:solidFill>
                  <a:srgbClr val="C00000"/>
                </a:solidFill>
              </a:rPr>
              <a:t>signalling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pathways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/>
              <a:t>and </a:t>
            </a:r>
            <a:r>
              <a:rPr lang="cs-CZ" sz="2800" dirty="0">
                <a:solidFill>
                  <a:srgbClr val="C00000"/>
                </a:solidFill>
              </a:rPr>
              <a:t>tumor </a:t>
            </a:r>
            <a:r>
              <a:rPr lang="cs-CZ" sz="2800" dirty="0" err="1">
                <a:solidFill>
                  <a:srgbClr val="C00000"/>
                </a:solidFill>
              </a:rPr>
              <a:t>microenvironment</a:t>
            </a:r>
            <a:endParaRPr lang="cs-CZ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266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851CEC8-0891-42AD-CF58-0AD249C1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0"/>
            <a:ext cx="8848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745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ázek 4 - CLL - průtoková cytometrie">
            <a:extLst>
              <a:ext uri="{FF2B5EF4-FFF2-40B4-BE49-F238E27FC236}">
                <a16:creationId xmlns:a16="http://schemas.microsoft.com/office/drawing/2014/main" id="{3F9EDD6D-D143-4A1F-ABB0-B943EC203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93" y="-1265"/>
            <a:ext cx="7920880" cy="65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2F02200-422A-4429-9AD9-072A17A26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508" y="2967335"/>
            <a:ext cx="914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altLang="cs-CZ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CD19</a:t>
            </a:r>
            <a:endParaRPr lang="cs-CZ" altLang="cs-CZ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E3DA032-6921-40E0-841B-B342971C5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574" y="6284626"/>
            <a:ext cx="7457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altLang="cs-CZ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CD5</a:t>
            </a:r>
            <a:endParaRPr lang="cs-CZ" altLang="cs-CZ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3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830881"/>
            <a:ext cx="8100392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lů 2"/>
          <p:cNvSpPr/>
          <p:nvPr/>
        </p:nvSpPr>
        <p:spPr>
          <a:xfrm rot="2465475">
            <a:off x="6605879" y="4088190"/>
            <a:ext cx="269875" cy="1214438"/>
          </a:xfrm>
          <a:prstGeom prst="down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8409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7568" y="296028"/>
            <a:ext cx="5014900" cy="990600"/>
          </a:xfrm>
        </p:spPr>
        <p:txBody>
          <a:bodyPr/>
          <a:lstStyle/>
          <a:p>
            <a:r>
              <a:rPr lang="en-US" dirty="0"/>
              <a:t>CLL - hallmarks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09670"/>
            <a:ext cx="8229600" cy="508768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/>
              <a:t>Different</a:t>
            </a:r>
            <a:r>
              <a:rPr lang="en-US" dirty="0"/>
              <a:t> behavior than AML, ALL, or CML</a:t>
            </a:r>
          </a:p>
          <a:p>
            <a:pPr>
              <a:spcAft>
                <a:spcPts val="600"/>
              </a:spcAft>
            </a:pPr>
            <a:r>
              <a:rPr lang="en-US" dirty="0"/>
              <a:t>Significant proportion of patients </a:t>
            </a:r>
            <a:r>
              <a:rPr lang="en-US" b="1" dirty="0"/>
              <a:t>never</a:t>
            </a:r>
            <a:r>
              <a:rPr lang="en-US" dirty="0"/>
              <a:t> require therapy (smoldering disease)</a:t>
            </a:r>
          </a:p>
          <a:p>
            <a:pPr>
              <a:spcAft>
                <a:spcPts val="600"/>
              </a:spcAft>
            </a:pPr>
            <a:r>
              <a:rPr lang="en-US" dirty="0"/>
              <a:t>According to our data, in 60% of patients just observation, </a:t>
            </a:r>
            <a:r>
              <a:rPr lang="en-US" b="1" dirty="0"/>
              <a:t>watchful waiting</a:t>
            </a:r>
          </a:p>
          <a:p>
            <a:pPr>
              <a:spcAft>
                <a:spcPts val="600"/>
              </a:spcAft>
            </a:pPr>
            <a:r>
              <a:rPr lang="en-US" dirty="0"/>
              <a:t>The pathogenesis is extraordinarily </a:t>
            </a:r>
            <a:r>
              <a:rPr lang="en-US" b="1" dirty="0"/>
              <a:t>complex</a:t>
            </a:r>
            <a:r>
              <a:rPr lang="en-US" dirty="0"/>
              <a:t>, not yet fully understood, </a:t>
            </a:r>
            <a:r>
              <a:rPr lang="cs-CZ" dirty="0"/>
              <a:t>but </a:t>
            </a:r>
            <a:r>
              <a:rPr lang="en-US" dirty="0"/>
              <a:t>big progress in </a:t>
            </a:r>
            <a:r>
              <a:rPr lang="en-US" b="1" dirty="0"/>
              <a:t>recent</a:t>
            </a:r>
            <a:r>
              <a:rPr lang="en-US" dirty="0"/>
              <a:t> years</a:t>
            </a:r>
          </a:p>
          <a:p>
            <a:pPr>
              <a:spcAft>
                <a:spcPts val="600"/>
              </a:spcAft>
            </a:pPr>
            <a:r>
              <a:rPr lang="en-US" dirty="0"/>
              <a:t>Not just the malignant cells are involved, also the  interactions with </a:t>
            </a:r>
            <a:r>
              <a:rPr lang="en-US" b="1" dirty="0"/>
              <a:t>microenvironment</a:t>
            </a:r>
            <a:r>
              <a:rPr lang="en-US" dirty="0"/>
              <a:t> are crucial (</a:t>
            </a:r>
            <a:r>
              <a:rPr lang="en-US" dirty="0" err="1"/>
              <a:t>vs</a:t>
            </a:r>
            <a:r>
              <a:rPr lang="en-US" dirty="0"/>
              <a:t> AML)</a:t>
            </a:r>
          </a:p>
          <a:p>
            <a:pPr>
              <a:spcAft>
                <a:spcPts val="600"/>
              </a:spcAft>
            </a:pPr>
            <a:r>
              <a:rPr lang="en-US" dirty="0"/>
              <a:t>Due to recent progress, new therapies are </a:t>
            </a:r>
            <a:r>
              <a:rPr lang="en-US" b="1" dirty="0"/>
              <a:t>emerging</a:t>
            </a:r>
          </a:p>
          <a:p>
            <a:pPr>
              <a:spcAft>
                <a:spcPts val="600"/>
              </a:spcAft>
            </a:pPr>
            <a:r>
              <a:rPr lang="en-US" dirty="0"/>
              <a:t>However, </a:t>
            </a:r>
            <a:r>
              <a:rPr lang="en-US" b="1" dirty="0"/>
              <a:t>still incurable (but treatable) </a:t>
            </a:r>
            <a:r>
              <a:rPr lang="en-US" dirty="0"/>
              <a:t>disease</a:t>
            </a:r>
          </a:p>
        </p:txBody>
      </p:sp>
    </p:spTree>
    <p:extLst>
      <p:ext uri="{BB962C8B-B14F-4D97-AF65-F5344CB8AC3E}">
        <p14:creationId xmlns:p14="http://schemas.microsoft.com/office/powerpoint/2010/main" val="23837957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648"/>
            <a:ext cx="9144000" cy="608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484665" y="6561765"/>
            <a:ext cx="3671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 err="1"/>
              <a:t>Fabbri</a:t>
            </a:r>
            <a:r>
              <a:rPr lang="cs-CZ" sz="1000" i="1" dirty="0"/>
              <a:t> G, </a:t>
            </a:r>
            <a:r>
              <a:rPr lang="cs-CZ" sz="1000" i="1" dirty="0" err="1"/>
              <a:t>Dalla-Favera</a:t>
            </a:r>
            <a:r>
              <a:rPr lang="cs-CZ" sz="1000" i="1" dirty="0"/>
              <a:t> R, </a:t>
            </a:r>
            <a:r>
              <a:rPr lang="cs-CZ" sz="1000" i="1" dirty="0" err="1"/>
              <a:t>Nat</a:t>
            </a:r>
            <a:r>
              <a:rPr lang="cs-CZ" sz="1000" i="1" dirty="0"/>
              <a:t> </a:t>
            </a:r>
            <a:r>
              <a:rPr lang="cs-CZ" sz="1000" i="1" dirty="0" err="1"/>
              <a:t>Rev</a:t>
            </a:r>
            <a:r>
              <a:rPr lang="cs-CZ" sz="1000" i="1" dirty="0"/>
              <a:t> </a:t>
            </a:r>
            <a:r>
              <a:rPr lang="cs-CZ" sz="1000" i="1" dirty="0" err="1"/>
              <a:t>Cancer</a:t>
            </a:r>
            <a:r>
              <a:rPr lang="cs-CZ" sz="1000" i="1" dirty="0"/>
              <a:t> 16, 2016, 145-162</a:t>
            </a:r>
            <a:endParaRPr lang="en-US" sz="1000" i="1" dirty="0"/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73" y="1566053"/>
            <a:ext cx="2228652" cy="5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95500" y="5265204"/>
            <a:ext cx="1944216" cy="129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délník 1"/>
          <p:cNvSpPr/>
          <p:nvPr/>
        </p:nvSpPr>
        <p:spPr>
          <a:xfrm>
            <a:off x="1235461" y="3995678"/>
            <a:ext cx="2844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MBL - monoclonal B cell lymphocytosis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 </a:t>
            </a:r>
            <a:r>
              <a:rPr lang="en-US" dirty="0" err="1"/>
              <a:t>lymfo</a:t>
            </a:r>
            <a:r>
              <a:rPr lang="en-US" dirty="0"/>
              <a:t> </a:t>
            </a:r>
            <a:r>
              <a:rPr lang="en-US" dirty="0">
                <a:latin typeface="Times New Roman"/>
                <a:ea typeface="Times New Roman"/>
              </a:rPr>
              <a:t>&lt;</a:t>
            </a:r>
            <a:r>
              <a:rPr lang="en-US" dirty="0"/>
              <a:t> 5</a:t>
            </a:r>
            <a:r>
              <a:rPr lang="cs-CZ" dirty="0"/>
              <a:t>x</a:t>
            </a:r>
            <a:r>
              <a:rPr lang="en-US" dirty="0"/>
              <a:t>10</a:t>
            </a:r>
            <a:r>
              <a:rPr lang="en-US" baseline="30000" dirty="0"/>
              <a:t>9</a:t>
            </a:r>
            <a:r>
              <a:rPr lang="en-US" dirty="0"/>
              <a:t>/L, monoclonal B </a:t>
            </a:r>
            <a:r>
              <a:rPr lang="en-US" dirty="0" err="1"/>
              <a:t>lympho</a:t>
            </a:r>
            <a:r>
              <a:rPr lang="en-US" dirty="0"/>
              <a:t> of CLL phenotype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ea typeface="Times New Roman"/>
              </a:rPr>
              <a:t>± </a:t>
            </a:r>
            <a:r>
              <a:rPr lang="en-US" dirty="0"/>
              <a:t>5% in population over 40 y, risk of progression into CLL</a:t>
            </a:r>
          </a:p>
        </p:txBody>
      </p:sp>
      <p:sp>
        <p:nvSpPr>
          <p:cNvPr id="5" name="Obdélník 4"/>
          <p:cNvSpPr/>
          <p:nvPr/>
        </p:nvSpPr>
        <p:spPr>
          <a:xfrm>
            <a:off x="1235461" y="3968519"/>
            <a:ext cx="2745565" cy="2335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524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48" y="116632"/>
            <a:ext cx="7956884" cy="629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71764" y="65628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i="1" dirty="0"/>
              <a:t>Fabbri G, Dalla-Favera R, Nat Rev Cancer 16, 2016, 145-162</a:t>
            </a:r>
          </a:p>
        </p:txBody>
      </p:sp>
    </p:spTree>
    <p:extLst>
      <p:ext uri="{BB962C8B-B14F-4D97-AF65-F5344CB8AC3E}">
        <p14:creationId xmlns:p14="http://schemas.microsoft.com/office/powerpoint/2010/main" val="31687457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693944"/>
            <a:ext cx="8464550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H="1">
            <a:off x="7364777" y="839416"/>
            <a:ext cx="1692188" cy="900100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se šipkou 3"/>
          <p:cNvCxnSpPr/>
          <p:nvPr/>
        </p:nvCxnSpPr>
        <p:spPr>
          <a:xfrm flipV="1">
            <a:off x="8165606" y="5908176"/>
            <a:ext cx="1476164" cy="889066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703512" y="64478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i="1" dirty="0" err="1"/>
              <a:t>Hallek</a:t>
            </a:r>
            <a:r>
              <a:rPr lang="cs-CZ" sz="1200" i="1" dirty="0"/>
              <a:t> M, </a:t>
            </a:r>
            <a:r>
              <a:rPr lang="cs-CZ" sz="1200" i="1" dirty="0" err="1"/>
              <a:t>Am</a:t>
            </a:r>
            <a:r>
              <a:rPr lang="cs-CZ" sz="1200" i="1" dirty="0"/>
              <a:t> J </a:t>
            </a:r>
            <a:r>
              <a:rPr lang="cs-CZ" sz="1200" i="1" dirty="0" err="1"/>
              <a:t>Hematol</a:t>
            </a:r>
            <a:r>
              <a:rPr lang="cs-CZ" sz="1200" i="1" dirty="0"/>
              <a:t> 92, 2017, 946-965</a:t>
            </a:r>
            <a:endParaRPr lang="it-IT" sz="1200" i="1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8485848" y="774544"/>
            <a:ext cx="1692188" cy="900100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9912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71" y="221537"/>
            <a:ext cx="896448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097778" y="6507863"/>
            <a:ext cx="3852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/>
              <a:t>Döhner</a:t>
            </a:r>
            <a:r>
              <a:rPr lang="cs-CZ" sz="1200" i="1" dirty="0"/>
              <a:t> H et al.: </a:t>
            </a:r>
            <a:r>
              <a:rPr lang="en-US" sz="1200" i="1" dirty="0"/>
              <a:t>N </a:t>
            </a:r>
            <a:r>
              <a:rPr lang="en-US" sz="1200" i="1" dirty="0" err="1"/>
              <a:t>Engl</a:t>
            </a:r>
            <a:r>
              <a:rPr lang="en-US" sz="1200" i="1" dirty="0"/>
              <a:t> J Med 2000; 343:1910-1916</a:t>
            </a:r>
          </a:p>
        </p:txBody>
      </p:sp>
    </p:spTree>
    <p:extLst>
      <p:ext uri="{BB962C8B-B14F-4D97-AF65-F5344CB8AC3E}">
        <p14:creationId xmlns:p14="http://schemas.microsoft.com/office/powerpoint/2010/main" val="17550635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151784" y="655022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err="1"/>
              <a:t>Trbusek</a:t>
            </a:r>
            <a:r>
              <a:rPr lang="en-US" sz="1400" i="1" dirty="0"/>
              <a:t> M et al., J </a:t>
            </a:r>
            <a:r>
              <a:rPr lang="en-US" sz="1400" i="1" dirty="0" err="1"/>
              <a:t>Clin</a:t>
            </a:r>
            <a:r>
              <a:rPr lang="en-US" sz="1400" i="1" dirty="0"/>
              <a:t> </a:t>
            </a:r>
            <a:r>
              <a:rPr lang="en-US" sz="1400" i="1" dirty="0" err="1"/>
              <a:t>Oncol</a:t>
            </a:r>
            <a:r>
              <a:rPr lang="en-US" sz="1400" i="1" dirty="0"/>
              <a:t> 29, 2011, 2703-2708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28" y="206539"/>
            <a:ext cx="8532947" cy="50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27548" y="5226783"/>
            <a:ext cx="70927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A, wild-type p53 and mutated </a:t>
            </a:r>
            <a:r>
              <a:rPr lang="en-US" dirty="0" err="1"/>
              <a:t>IgVH</a:t>
            </a:r>
            <a:endParaRPr lang="cs-CZ" dirty="0"/>
          </a:p>
          <a:p>
            <a:r>
              <a:rPr lang="en-US" dirty="0"/>
              <a:t>B, p53 defect and mutated </a:t>
            </a:r>
            <a:r>
              <a:rPr lang="en-US" dirty="0" err="1"/>
              <a:t>IgVH</a:t>
            </a:r>
            <a:endParaRPr lang="cs-CZ" dirty="0"/>
          </a:p>
          <a:p>
            <a:r>
              <a:rPr lang="en-US" dirty="0"/>
              <a:t>C, wild-type p53 and </a:t>
            </a:r>
            <a:r>
              <a:rPr lang="en-US" dirty="0" err="1"/>
              <a:t>unmutated</a:t>
            </a:r>
            <a:r>
              <a:rPr lang="en-US" dirty="0"/>
              <a:t> </a:t>
            </a:r>
            <a:r>
              <a:rPr lang="en-US" dirty="0" err="1"/>
              <a:t>IgVH</a:t>
            </a:r>
            <a:endParaRPr lang="cs-CZ" dirty="0"/>
          </a:p>
          <a:p>
            <a:r>
              <a:rPr lang="en-US" dirty="0"/>
              <a:t>D, p53 defect and </a:t>
            </a:r>
            <a:r>
              <a:rPr lang="en-US" dirty="0" err="1"/>
              <a:t>unmutated</a:t>
            </a:r>
            <a:r>
              <a:rPr lang="en-US" dirty="0"/>
              <a:t> </a:t>
            </a:r>
            <a:r>
              <a:rPr lang="en-US" dirty="0" err="1"/>
              <a:t>IgVH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296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CLL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0"/>
            <a:ext cx="10160000" cy="5069160"/>
          </a:xfrm>
        </p:spPr>
        <p:txBody>
          <a:bodyPr>
            <a:normAutofit lnSpcReduction="10000"/>
          </a:bodyPr>
          <a:lstStyle/>
          <a:p>
            <a:r>
              <a:rPr lang="cs-CZ" sz="2400" b="1" dirty="0" err="1"/>
              <a:t>elderly</a:t>
            </a:r>
            <a:r>
              <a:rPr lang="cs-CZ" sz="2400" dirty="0"/>
              <a:t> man, </a:t>
            </a:r>
            <a:r>
              <a:rPr lang="cs-CZ" sz="2400" dirty="0" err="1"/>
              <a:t>age</a:t>
            </a:r>
            <a:r>
              <a:rPr lang="cs-CZ" sz="2400" dirty="0"/>
              <a:t> 80</a:t>
            </a:r>
          </a:p>
          <a:p>
            <a:r>
              <a:rPr lang="cs-CZ" sz="2400" dirty="0" err="1"/>
              <a:t>history</a:t>
            </a:r>
            <a:r>
              <a:rPr lang="cs-CZ" sz="2400" dirty="0"/>
              <a:t>: </a:t>
            </a:r>
            <a:r>
              <a:rPr lang="cs-CZ" sz="2400" dirty="0" err="1"/>
              <a:t>hypertension</a:t>
            </a:r>
            <a:r>
              <a:rPr lang="cs-CZ" sz="2400" dirty="0"/>
              <a:t>, </a:t>
            </a:r>
            <a:r>
              <a:rPr lang="cs-CZ" sz="2400" dirty="0" err="1"/>
              <a:t>chronic</a:t>
            </a:r>
            <a:r>
              <a:rPr lang="cs-CZ" sz="2400" dirty="0"/>
              <a:t> </a:t>
            </a:r>
            <a:r>
              <a:rPr lang="cs-CZ" sz="2400" dirty="0" err="1"/>
              <a:t>cardiac</a:t>
            </a:r>
            <a:r>
              <a:rPr lang="cs-CZ" sz="2400" dirty="0"/>
              <a:t> </a:t>
            </a:r>
            <a:r>
              <a:rPr lang="cs-CZ" sz="2400" dirty="0" err="1"/>
              <a:t>disease</a:t>
            </a:r>
            <a:endParaRPr lang="cs-CZ" sz="2400" dirty="0"/>
          </a:p>
          <a:p>
            <a:r>
              <a:rPr lang="cs-CZ" sz="2400" dirty="0" err="1"/>
              <a:t>drugs</a:t>
            </a:r>
            <a:r>
              <a:rPr lang="cs-CZ" sz="2400" dirty="0"/>
              <a:t>: ACE-i, BB, ASA, </a:t>
            </a:r>
            <a:r>
              <a:rPr lang="cs-CZ" sz="2400" dirty="0" err="1"/>
              <a:t>statin</a:t>
            </a:r>
            <a:endParaRPr lang="cs-CZ" sz="2400" dirty="0"/>
          </a:p>
          <a:p>
            <a:r>
              <a:rPr lang="cs-CZ" sz="2400" dirty="0" err="1"/>
              <a:t>occupation</a:t>
            </a:r>
            <a:r>
              <a:rPr lang="cs-CZ" sz="2400" dirty="0"/>
              <a:t>: </a:t>
            </a:r>
            <a:r>
              <a:rPr lang="cs-CZ" sz="2400" dirty="0" err="1"/>
              <a:t>retired</a:t>
            </a:r>
            <a:endParaRPr lang="cs-CZ" sz="2400" dirty="0"/>
          </a:p>
          <a:p>
            <a:r>
              <a:rPr lang="cs-CZ" sz="2400" dirty="0"/>
              <a:t>abusus: </a:t>
            </a:r>
            <a:r>
              <a:rPr lang="cs-CZ" sz="2400" dirty="0" err="1"/>
              <a:t>alcohol</a:t>
            </a:r>
            <a:r>
              <a:rPr lang="cs-CZ" sz="2400" dirty="0"/>
              <a:t> </a:t>
            </a:r>
            <a:r>
              <a:rPr lang="cs-CZ" sz="2400" dirty="0" err="1"/>
              <a:t>sometimes</a:t>
            </a:r>
            <a:r>
              <a:rPr lang="cs-CZ" sz="2400" dirty="0"/>
              <a:t>, non-</a:t>
            </a:r>
            <a:r>
              <a:rPr lang="cs-CZ" sz="2400" dirty="0" err="1"/>
              <a:t>smoker</a:t>
            </a:r>
            <a:endParaRPr lang="cs-CZ" sz="2400" dirty="0"/>
          </a:p>
          <a:p>
            <a:r>
              <a:rPr lang="cs-CZ" sz="2400" dirty="0" err="1"/>
              <a:t>current</a:t>
            </a:r>
            <a:r>
              <a:rPr lang="cs-CZ" sz="2400" dirty="0"/>
              <a:t> </a:t>
            </a:r>
            <a:r>
              <a:rPr lang="cs-CZ" sz="2400" dirty="0" err="1"/>
              <a:t>illnesses</a:t>
            </a:r>
            <a:r>
              <a:rPr lang="cs-CZ" sz="2400" dirty="0"/>
              <a:t>:</a:t>
            </a:r>
          </a:p>
          <a:p>
            <a:pPr lvl="1"/>
            <a:r>
              <a:rPr lang="cs-CZ" sz="2400" b="1" dirty="0" err="1"/>
              <a:t>weight</a:t>
            </a:r>
            <a:r>
              <a:rPr lang="cs-CZ" sz="2400" b="1" dirty="0"/>
              <a:t> </a:t>
            </a:r>
            <a:r>
              <a:rPr lang="cs-CZ" sz="2400" b="1" dirty="0" err="1"/>
              <a:t>loss</a:t>
            </a:r>
            <a:r>
              <a:rPr lang="cs-CZ" sz="2400" b="1" dirty="0"/>
              <a:t> </a:t>
            </a:r>
            <a:r>
              <a:rPr lang="cs-CZ" sz="2400" dirty="0"/>
              <a:t>10 kg per last </a:t>
            </a:r>
            <a:r>
              <a:rPr lang="cs-CZ" sz="2400" dirty="0" err="1"/>
              <a:t>year</a:t>
            </a:r>
            <a:endParaRPr lang="cs-CZ" sz="2400" dirty="0"/>
          </a:p>
          <a:p>
            <a:pPr lvl="1"/>
            <a:r>
              <a:rPr lang="cs-CZ" sz="2400" dirty="0"/>
              <a:t>a bit </a:t>
            </a:r>
            <a:r>
              <a:rPr lang="cs-CZ" sz="2400" b="1" dirty="0" err="1"/>
              <a:t>tired</a:t>
            </a:r>
            <a:endParaRPr lang="cs-CZ" sz="2400" b="1" dirty="0"/>
          </a:p>
          <a:p>
            <a:pPr lvl="1"/>
            <a:r>
              <a:rPr lang="cs-CZ" sz="2400" b="1" dirty="0"/>
              <a:t>night </a:t>
            </a:r>
            <a:r>
              <a:rPr lang="cs-CZ" sz="2400" b="1" dirty="0" err="1"/>
              <a:t>sweating</a:t>
            </a:r>
            <a:endParaRPr lang="cs-CZ" sz="2400" b="1" dirty="0"/>
          </a:p>
          <a:p>
            <a:pPr lvl="1"/>
            <a:r>
              <a:rPr lang="cs-CZ" sz="2400" dirty="0"/>
              <a:t>no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cs-CZ" sz="2400" dirty="0" err="1"/>
              <a:t>problems</a:t>
            </a:r>
            <a:endParaRPr lang="cs-CZ" sz="2400" dirty="0"/>
          </a:p>
          <a:p>
            <a:pPr lvl="1"/>
            <a:r>
              <a:rPr lang="cs-CZ" sz="2400" dirty="0"/>
              <a:t>1 </a:t>
            </a:r>
            <a:r>
              <a:rPr lang="cs-CZ" sz="2400" dirty="0" err="1"/>
              <a:t>month</a:t>
            </a:r>
            <a:r>
              <a:rPr lang="cs-CZ" sz="2400" dirty="0"/>
              <a:t> </a:t>
            </a:r>
            <a:r>
              <a:rPr lang="cs-CZ" sz="2400" b="1" dirty="0" err="1"/>
              <a:t>fever</a:t>
            </a:r>
            <a:r>
              <a:rPr lang="cs-CZ" sz="2400" dirty="0"/>
              <a:t>: up to 38 °C</a:t>
            </a:r>
          </a:p>
          <a:p>
            <a:pPr lvl="1"/>
            <a:r>
              <a:rPr lang="cs-CZ" sz="2400" dirty="0" err="1"/>
              <a:t>sent</a:t>
            </a:r>
            <a:r>
              <a:rPr lang="cs-CZ" sz="2400" dirty="0"/>
              <a:t> by his GP = </a:t>
            </a:r>
            <a:r>
              <a:rPr lang="cs-CZ" sz="2400" dirty="0" err="1"/>
              <a:t>fever</a:t>
            </a:r>
            <a:r>
              <a:rPr lang="cs-CZ" sz="2400" dirty="0"/>
              <a:t>, </a:t>
            </a:r>
            <a:r>
              <a:rPr lang="cs-CZ" sz="2400" dirty="0" err="1"/>
              <a:t>lymph</a:t>
            </a:r>
            <a:r>
              <a:rPr lang="cs-CZ" sz="2400" dirty="0"/>
              <a:t> </a:t>
            </a:r>
            <a:r>
              <a:rPr lang="cs-CZ" sz="2400" dirty="0" err="1"/>
              <a:t>nodes</a:t>
            </a:r>
            <a:r>
              <a:rPr lang="cs-CZ" sz="2400" dirty="0"/>
              <a:t> and WBC 40</a:t>
            </a:r>
          </a:p>
        </p:txBody>
      </p:sp>
    </p:spTree>
    <p:extLst>
      <p:ext uri="{BB962C8B-B14F-4D97-AF65-F5344CB8AC3E}">
        <p14:creationId xmlns:p14="http://schemas.microsoft.com/office/powerpoint/2010/main" val="31929251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CLL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0"/>
            <a:ext cx="10160000" cy="4983162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CBC</a:t>
            </a:r>
          </a:p>
          <a:p>
            <a:pPr lvl="1"/>
            <a:r>
              <a:rPr lang="cs-CZ" sz="2400" dirty="0"/>
              <a:t>WBC </a:t>
            </a:r>
            <a:r>
              <a:rPr lang="cs-CZ" sz="2400" b="1" dirty="0"/>
              <a:t>44</a:t>
            </a:r>
            <a:r>
              <a:rPr lang="cs-CZ" sz="2400" dirty="0"/>
              <a:t> (4-10)</a:t>
            </a:r>
          </a:p>
          <a:p>
            <a:pPr lvl="1"/>
            <a:r>
              <a:rPr lang="cs-CZ" sz="2400" dirty="0" err="1"/>
              <a:t>Hb</a:t>
            </a:r>
            <a:r>
              <a:rPr lang="cs-CZ" sz="2400" dirty="0"/>
              <a:t> 105 (130-176)</a:t>
            </a:r>
          </a:p>
          <a:p>
            <a:pPr lvl="1"/>
            <a:r>
              <a:rPr lang="cs-CZ" sz="2400" dirty="0" err="1"/>
              <a:t>plt</a:t>
            </a:r>
            <a:r>
              <a:rPr lang="cs-CZ" sz="2400" dirty="0"/>
              <a:t> 182 (150-350)</a:t>
            </a:r>
          </a:p>
          <a:p>
            <a:pPr lvl="1"/>
            <a:r>
              <a:rPr lang="cs-CZ" sz="2400" dirty="0" err="1"/>
              <a:t>lymphocytes</a:t>
            </a:r>
            <a:r>
              <a:rPr lang="cs-CZ" sz="2400" dirty="0"/>
              <a:t> 93% (20-40)</a:t>
            </a:r>
          </a:p>
          <a:p>
            <a:r>
              <a:rPr lang="cs-CZ" sz="2400" dirty="0" err="1"/>
              <a:t>microscopic</a:t>
            </a:r>
            <a:r>
              <a:rPr lang="cs-CZ" sz="2400" dirty="0"/>
              <a:t> WBC </a:t>
            </a:r>
            <a:r>
              <a:rPr lang="cs-CZ" sz="2400" dirty="0" err="1"/>
              <a:t>differential</a:t>
            </a:r>
            <a:r>
              <a:rPr lang="cs-CZ" sz="2400" dirty="0"/>
              <a:t> </a:t>
            </a:r>
            <a:r>
              <a:rPr lang="cs-CZ" sz="2400" dirty="0" err="1"/>
              <a:t>count</a:t>
            </a:r>
            <a:endParaRPr lang="cs-CZ" sz="2400" dirty="0"/>
          </a:p>
          <a:p>
            <a:pPr lvl="1"/>
            <a:r>
              <a:rPr lang="cs-CZ" sz="2400" dirty="0" err="1"/>
              <a:t>neutrophils</a:t>
            </a:r>
            <a:r>
              <a:rPr lang="cs-CZ" sz="2400" dirty="0"/>
              <a:t> 5% (50-70)</a:t>
            </a:r>
          </a:p>
          <a:p>
            <a:pPr lvl="1"/>
            <a:r>
              <a:rPr lang="cs-CZ" sz="2400" dirty="0" err="1"/>
              <a:t>lymphocytes</a:t>
            </a:r>
            <a:r>
              <a:rPr lang="cs-CZ" sz="2400" dirty="0"/>
              <a:t> </a:t>
            </a:r>
            <a:r>
              <a:rPr lang="cs-CZ" sz="2400" b="1" dirty="0"/>
              <a:t>94%</a:t>
            </a:r>
            <a:r>
              <a:rPr lang="cs-CZ" sz="2400" dirty="0"/>
              <a:t> (20-40)</a:t>
            </a:r>
          </a:p>
          <a:p>
            <a:pPr lvl="1"/>
            <a:r>
              <a:rPr lang="cs-CZ" sz="2400" dirty="0" err="1"/>
              <a:t>monocytes</a:t>
            </a:r>
            <a:r>
              <a:rPr lang="cs-CZ" sz="2400" dirty="0"/>
              <a:t> 0% (2-12)</a:t>
            </a:r>
          </a:p>
          <a:p>
            <a:pPr lvl="1"/>
            <a:r>
              <a:rPr lang="cs-CZ" sz="2400" dirty="0" err="1"/>
              <a:t>blasts</a:t>
            </a:r>
            <a:r>
              <a:rPr lang="cs-CZ" sz="2400" dirty="0"/>
              <a:t> 0% (0-0)</a:t>
            </a:r>
          </a:p>
          <a:p>
            <a:r>
              <a:rPr lang="cs-CZ" sz="2400" dirty="0" err="1"/>
              <a:t>coagulation</a:t>
            </a:r>
            <a:r>
              <a:rPr lang="cs-CZ" sz="2400" dirty="0"/>
              <a:t> and </a:t>
            </a:r>
            <a:r>
              <a:rPr lang="cs-CZ" sz="2400" dirty="0" err="1"/>
              <a:t>biochemistry</a:t>
            </a:r>
            <a:r>
              <a:rPr lang="cs-CZ" sz="2400" dirty="0"/>
              <a:t>: </a:t>
            </a:r>
            <a:r>
              <a:rPr lang="cs-CZ" sz="2400" dirty="0" err="1"/>
              <a:t>normal</a:t>
            </a:r>
            <a:endParaRPr lang="cs-CZ" sz="2400" dirty="0"/>
          </a:p>
          <a:p>
            <a:r>
              <a:rPr lang="cs-CZ" sz="2400" dirty="0" err="1"/>
              <a:t>lymphocytosis</a:t>
            </a:r>
            <a:r>
              <a:rPr lang="cs-CZ" sz="2400" dirty="0"/>
              <a:t> = </a:t>
            </a:r>
            <a:r>
              <a:rPr lang="cs-CZ" sz="2400" b="1" dirty="0" err="1"/>
              <a:t>lymphoproliferative</a:t>
            </a:r>
            <a:r>
              <a:rPr lang="cs-CZ" sz="2400" b="1" dirty="0"/>
              <a:t> </a:t>
            </a:r>
            <a:r>
              <a:rPr lang="cs-CZ" sz="2400" b="1" dirty="0" err="1"/>
              <a:t>disorder</a:t>
            </a:r>
            <a:r>
              <a:rPr lang="cs-CZ" sz="2400" b="1" dirty="0"/>
              <a:t> </a:t>
            </a:r>
            <a:r>
              <a:rPr lang="cs-CZ" sz="2400" dirty="0" err="1"/>
              <a:t>probable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662502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CLL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/>
              <a:t>bone </a:t>
            </a:r>
            <a:r>
              <a:rPr lang="cs-CZ" sz="2400" dirty="0" err="1"/>
              <a:t>marrow</a:t>
            </a:r>
            <a:endParaRPr lang="cs-CZ" sz="2400" dirty="0"/>
          </a:p>
          <a:p>
            <a:pPr lvl="1"/>
            <a:r>
              <a:rPr lang="cs-CZ" sz="2400" dirty="0" err="1"/>
              <a:t>increased</a:t>
            </a:r>
            <a:r>
              <a:rPr lang="cs-CZ" sz="2400" dirty="0"/>
              <a:t> </a:t>
            </a:r>
            <a:r>
              <a:rPr lang="cs-CZ" sz="2400" dirty="0" err="1"/>
              <a:t>cellularity</a:t>
            </a:r>
            <a:endParaRPr lang="cs-CZ" sz="2400" dirty="0"/>
          </a:p>
          <a:p>
            <a:pPr lvl="1"/>
            <a:r>
              <a:rPr lang="cs-CZ" sz="2400" dirty="0"/>
              <a:t>no </a:t>
            </a:r>
            <a:r>
              <a:rPr lang="cs-CZ" sz="2400" dirty="0" err="1"/>
              <a:t>blasts</a:t>
            </a:r>
            <a:endParaRPr lang="cs-CZ" sz="2400" dirty="0"/>
          </a:p>
          <a:p>
            <a:pPr lvl="1"/>
            <a:r>
              <a:rPr lang="cs-CZ" sz="2400" dirty="0" err="1"/>
              <a:t>lymphocytes</a:t>
            </a:r>
            <a:r>
              <a:rPr lang="cs-CZ" sz="2400" dirty="0"/>
              <a:t> </a:t>
            </a:r>
            <a:r>
              <a:rPr lang="cs-CZ" sz="2400" b="1" dirty="0"/>
              <a:t>53%</a:t>
            </a:r>
            <a:r>
              <a:rPr lang="cs-CZ" sz="2400" dirty="0"/>
              <a:t> (5-20)</a:t>
            </a:r>
          </a:p>
          <a:p>
            <a:r>
              <a:rPr lang="cs-CZ" sz="2400" dirty="0" err="1"/>
              <a:t>immunophenotyping</a:t>
            </a:r>
            <a:endParaRPr lang="cs-CZ" sz="2400" dirty="0"/>
          </a:p>
          <a:p>
            <a:pPr lvl="1"/>
            <a:r>
              <a:rPr lang="cs-CZ" sz="2400" b="1" dirty="0"/>
              <a:t>CD5+</a:t>
            </a:r>
            <a:r>
              <a:rPr lang="cs-CZ" sz="2400" dirty="0"/>
              <a:t>10-</a:t>
            </a:r>
            <a:r>
              <a:rPr lang="cs-CZ" sz="2400" b="1" dirty="0"/>
              <a:t>19+20dim23+200+</a:t>
            </a:r>
            <a:r>
              <a:rPr lang="cs-CZ" sz="2400" dirty="0"/>
              <a:t>79a-FMC7- = </a:t>
            </a:r>
            <a:r>
              <a:rPr lang="cs-CZ" sz="2400" dirty="0" err="1"/>
              <a:t>typical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b="1" dirty="0"/>
              <a:t>B-CLL</a:t>
            </a:r>
          </a:p>
          <a:p>
            <a:r>
              <a:rPr lang="cs-CZ" sz="2400" dirty="0"/>
              <a:t>Dg.: </a:t>
            </a:r>
            <a:r>
              <a:rPr lang="cs-CZ" sz="2400" b="1" dirty="0" err="1"/>
              <a:t>Chronic</a:t>
            </a:r>
            <a:r>
              <a:rPr lang="cs-CZ" sz="2400" b="1" dirty="0"/>
              <a:t> </a:t>
            </a:r>
            <a:r>
              <a:rPr lang="cs-CZ" sz="2400" b="1" dirty="0" err="1"/>
              <a:t>lymphocytic</a:t>
            </a:r>
            <a:r>
              <a:rPr lang="cs-CZ" sz="2400" b="1" dirty="0"/>
              <a:t> </a:t>
            </a:r>
            <a:r>
              <a:rPr lang="cs-CZ" sz="2400" b="1" dirty="0" err="1"/>
              <a:t>leukemia</a:t>
            </a:r>
            <a:endParaRPr lang="cs-CZ" sz="2400" b="1" dirty="0"/>
          </a:p>
          <a:p>
            <a:r>
              <a:rPr lang="cs-CZ" sz="2400" dirty="0" err="1"/>
              <a:t>work</a:t>
            </a:r>
            <a:r>
              <a:rPr lang="cs-CZ" sz="2400" dirty="0"/>
              <a:t>-up: </a:t>
            </a:r>
            <a:r>
              <a:rPr lang="cs-CZ" sz="2400" dirty="0" err="1"/>
              <a:t>mutations</a:t>
            </a:r>
            <a:r>
              <a:rPr lang="cs-CZ" sz="2400" dirty="0"/>
              <a:t>, </a:t>
            </a:r>
            <a:r>
              <a:rPr lang="cs-CZ" sz="2400" dirty="0" err="1"/>
              <a:t>cytogenetics</a:t>
            </a:r>
            <a:endParaRPr lang="cs-CZ" sz="2400" dirty="0"/>
          </a:p>
          <a:p>
            <a:r>
              <a:rPr lang="cs-CZ" sz="2400" dirty="0" err="1"/>
              <a:t>indication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treament</a:t>
            </a:r>
            <a:endParaRPr lang="cs-CZ" sz="2400" dirty="0"/>
          </a:p>
          <a:p>
            <a:pPr lvl="1"/>
            <a:r>
              <a:rPr lang="cs-CZ" sz="2400" dirty="0" err="1"/>
              <a:t>symptoms</a:t>
            </a:r>
            <a:r>
              <a:rPr lang="cs-CZ" sz="2400" dirty="0"/>
              <a:t>: </a:t>
            </a:r>
            <a:r>
              <a:rPr lang="cs-CZ" sz="2400" dirty="0" err="1"/>
              <a:t>fever</a:t>
            </a:r>
            <a:r>
              <a:rPr lang="cs-CZ" sz="2400" dirty="0"/>
              <a:t>, </a:t>
            </a:r>
            <a:r>
              <a:rPr lang="cs-CZ" sz="2400" dirty="0" err="1"/>
              <a:t>sweating</a:t>
            </a:r>
            <a:r>
              <a:rPr lang="cs-CZ" sz="2400" dirty="0"/>
              <a:t>, </a:t>
            </a:r>
            <a:r>
              <a:rPr lang="cs-CZ" sz="2400" dirty="0" err="1"/>
              <a:t>weight</a:t>
            </a:r>
            <a:r>
              <a:rPr lang="cs-CZ" sz="2400" dirty="0"/>
              <a:t> </a:t>
            </a:r>
            <a:r>
              <a:rPr lang="cs-CZ" sz="2400" dirty="0" err="1"/>
              <a:t>loss</a:t>
            </a:r>
            <a:endParaRPr lang="cs-CZ" sz="2400" dirty="0"/>
          </a:p>
          <a:p>
            <a:r>
              <a:rPr lang="cs-CZ" sz="2400" dirty="0" err="1"/>
              <a:t>patient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alive</a:t>
            </a:r>
            <a:r>
              <a:rPr lang="cs-CZ" sz="2400" dirty="0"/>
              <a:t>, </a:t>
            </a:r>
            <a:r>
              <a:rPr lang="cs-CZ" sz="2400" dirty="0" err="1"/>
              <a:t>now</a:t>
            </a:r>
            <a:r>
              <a:rPr lang="cs-CZ" sz="2400" dirty="0"/>
              <a:t> 2nd relapse</a:t>
            </a:r>
          </a:p>
        </p:txBody>
      </p:sp>
    </p:spTree>
    <p:extLst>
      <p:ext uri="{BB962C8B-B14F-4D97-AF65-F5344CB8AC3E}">
        <p14:creationId xmlns:p14="http://schemas.microsoft.com/office/powerpoint/2010/main" val="37021331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CLL - </a:t>
            </a:r>
            <a:r>
              <a:rPr lang="cs-CZ" dirty="0" err="1"/>
              <a:t>Take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0"/>
            <a:ext cx="10160000" cy="4983162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err="1"/>
              <a:t>chronic</a:t>
            </a:r>
            <a:r>
              <a:rPr lang="cs-CZ" sz="2800" dirty="0"/>
              <a:t> </a:t>
            </a:r>
            <a:r>
              <a:rPr lang="cs-CZ" sz="2800" dirty="0" err="1"/>
              <a:t>disease</a:t>
            </a:r>
            <a:endParaRPr lang="cs-CZ" sz="2800" dirty="0"/>
          </a:p>
          <a:p>
            <a:r>
              <a:rPr lang="cs-CZ" sz="2800" dirty="0" err="1"/>
              <a:t>similar</a:t>
            </a:r>
            <a:r>
              <a:rPr lang="cs-CZ" sz="2800" dirty="0"/>
              <a:t> to </a:t>
            </a:r>
            <a:r>
              <a:rPr lang="cs-CZ" sz="2800" dirty="0" err="1"/>
              <a:t>indolent</a:t>
            </a:r>
            <a:r>
              <a:rPr lang="cs-CZ" sz="2800" dirty="0"/>
              <a:t> </a:t>
            </a:r>
            <a:r>
              <a:rPr lang="cs-CZ" sz="2800" dirty="0" err="1"/>
              <a:t>lymhomas</a:t>
            </a:r>
            <a:endParaRPr lang="cs-CZ" sz="2800" dirty="0"/>
          </a:p>
          <a:p>
            <a:r>
              <a:rPr lang="cs-CZ" sz="2800" dirty="0"/>
              <a:t>no </a:t>
            </a:r>
            <a:r>
              <a:rPr lang="cs-CZ" sz="2800" dirty="0" err="1"/>
              <a:t>symptoms</a:t>
            </a:r>
            <a:r>
              <a:rPr lang="cs-CZ" sz="2800" dirty="0"/>
              <a:t> </a:t>
            </a:r>
            <a:r>
              <a:rPr lang="cs-CZ" sz="2800" dirty="0" err="1"/>
              <a:t>for</a:t>
            </a:r>
            <a:r>
              <a:rPr lang="cs-CZ" sz="2800" dirty="0"/>
              <a:t> many </a:t>
            </a:r>
            <a:r>
              <a:rPr lang="cs-CZ" sz="2800" dirty="0" err="1"/>
              <a:t>months</a:t>
            </a:r>
            <a:r>
              <a:rPr lang="cs-CZ" sz="2800" dirty="0"/>
              <a:t> </a:t>
            </a:r>
            <a:r>
              <a:rPr lang="cs-CZ" sz="2800" dirty="0" err="1"/>
              <a:t>or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endParaRPr lang="cs-CZ" sz="2800" dirty="0"/>
          </a:p>
          <a:p>
            <a:r>
              <a:rPr lang="cs-CZ" sz="2800" b="1" dirty="0" err="1"/>
              <a:t>leukocytosis</a:t>
            </a:r>
            <a:r>
              <a:rPr lang="cs-CZ" sz="2800" b="1" dirty="0"/>
              <a:t> </a:t>
            </a:r>
            <a:r>
              <a:rPr lang="cs-CZ" sz="2800" b="1" dirty="0" err="1"/>
              <a:t>with</a:t>
            </a:r>
            <a:r>
              <a:rPr lang="cs-CZ" sz="2800" b="1" dirty="0"/>
              <a:t> </a:t>
            </a:r>
            <a:r>
              <a:rPr lang="cs-CZ" sz="2800" b="1" dirty="0" err="1"/>
              <a:t>lymphocytosis</a:t>
            </a:r>
            <a:endParaRPr lang="cs-CZ" sz="2800" b="1" dirty="0"/>
          </a:p>
          <a:p>
            <a:r>
              <a:rPr lang="cs-CZ" sz="2800" b="1" dirty="0" err="1"/>
              <a:t>specific</a:t>
            </a:r>
            <a:r>
              <a:rPr lang="cs-CZ" sz="2800" b="1" dirty="0"/>
              <a:t> </a:t>
            </a:r>
            <a:r>
              <a:rPr lang="cs-CZ" sz="2800" b="1" dirty="0" err="1"/>
              <a:t>immunophenotype</a:t>
            </a:r>
            <a:r>
              <a:rPr lang="cs-CZ" sz="2800" dirty="0"/>
              <a:t> (CD5+19+23+)</a:t>
            </a:r>
          </a:p>
          <a:p>
            <a:r>
              <a:rPr lang="cs-CZ" sz="2800" b="1" dirty="0"/>
              <a:t>no </a:t>
            </a:r>
            <a:r>
              <a:rPr lang="cs-CZ" sz="2800" b="1" dirty="0" err="1"/>
              <a:t>treatment</a:t>
            </a:r>
            <a:r>
              <a:rPr lang="cs-CZ" sz="2800" b="1" dirty="0"/>
              <a:t> </a:t>
            </a:r>
            <a:r>
              <a:rPr lang="cs-CZ" sz="2800" dirty="0" err="1"/>
              <a:t>when</a:t>
            </a:r>
            <a:r>
              <a:rPr lang="cs-CZ" sz="2800" dirty="0"/>
              <a:t> no </a:t>
            </a:r>
            <a:r>
              <a:rPr lang="cs-CZ" sz="2800" dirty="0" err="1"/>
              <a:t>symptoms</a:t>
            </a:r>
            <a:r>
              <a:rPr lang="cs-CZ" sz="2800" dirty="0"/>
              <a:t> nor </a:t>
            </a:r>
            <a:r>
              <a:rPr lang="cs-CZ" sz="2800" dirty="0" err="1"/>
              <a:t>problems</a:t>
            </a:r>
            <a:endParaRPr lang="cs-CZ" sz="2800" dirty="0"/>
          </a:p>
          <a:p>
            <a:r>
              <a:rPr lang="cs-CZ" sz="2800" b="1" dirty="0" err="1"/>
              <a:t>treatment</a:t>
            </a:r>
            <a:r>
              <a:rPr lang="cs-CZ" sz="2800" b="1" dirty="0"/>
              <a:t> </a:t>
            </a:r>
            <a:r>
              <a:rPr lang="cs-CZ" sz="2800" b="1" dirty="0" err="1"/>
              <a:t>necessary</a:t>
            </a:r>
            <a:r>
              <a:rPr lang="cs-CZ" sz="2800" b="1" dirty="0"/>
              <a:t> </a:t>
            </a:r>
            <a:r>
              <a:rPr lang="cs-CZ" sz="2800" b="1" dirty="0" err="1"/>
              <a:t>only</a:t>
            </a:r>
            <a:r>
              <a:rPr lang="cs-CZ" sz="2800" b="1" dirty="0"/>
              <a:t> in </a:t>
            </a:r>
            <a:r>
              <a:rPr lang="cs-CZ" sz="2800" b="1" dirty="0" err="1"/>
              <a:t>advanced</a:t>
            </a:r>
            <a:r>
              <a:rPr lang="cs-CZ" sz="2800" b="1" dirty="0"/>
              <a:t> </a:t>
            </a:r>
            <a:r>
              <a:rPr lang="cs-CZ" sz="2800" b="1" dirty="0" err="1"/>
              <a:t>cases</a:t>
            </a:r>
            <a:endParaRPr lang="cs-CZ" sz="2800" b="1" dirty="0"/>
          </a:p>
          <a:p>
            <a:pPr lvl="1"/>
            <a:r>
              <a:rPr lang="cs-CZ" sz="2800" dirty="0"/>
              <a:t>go </a:t>
            </a:r>
            <a:r>
              <a:rPr lang="cs-CZ" sz="2800" dirty="0" err="1"/>
              <a:t>go</a:t>
            </a:r>
            <a:r>
              <a:rPr lang="cs-CZ" sz="2800" dirty="0"/>
              <a:t> = </a:t>
            </a:r>
            <a:r>
              <a:rPr lang="cs-CZ" sz="2800" dirty="0" err="1"/>
              <a:t>younger</a:t>
            </a:r>
            <a:r>
              <a:rPr lang="cs-CZ" sz="2800" dirty="0"/>
              <a:t>, </a:t>
            </a:r>
            <a:r>
              <a:rPr lang="cs-CZ" sz="2800" dirty="0" err="1"/>
              <a:t>healthy</a:t>
            </a:r>
            <a:r>
              <a:rPr lang="cs-CZ" sz="2800" dirty="0"/>
              <a:t> </a:t>
            </a:r>
            <a:r>
              <a:rPr lang="cs-CZ" sz="2800" dirty="0" err="1"/>
              <a:t>patients</a:t>
            </a:r>
            <a:endParaRPr lang="cs-CZ" sz="2800" dirty="0"/>
          </a:p>
          <a:p>
            <a:pPr lvl="1"/>
            <a:r>
              <a:rPr lang="cs-CZ" sz="2800" dirty="0" err="1"/>
              <a:t>slow</a:t>
            </a:r>
            <a:r>
              <a:rPr lang="cs-CZ" sz="2800" dirty="0"/>
              <a:t> go = </a:t>
            </a:r>
            <a:r>
              <a:rPr lang="cs-CZ" sz="2800" dirty="0" err="1"/>
              <a:t>elderly</a:t>
            </a:r>
            <a:r>
              <a:rPr lang="cs-CZ" sz="2800" dirty="0"/>
              <a:t> </a:t>
            </a:r>
            <a:r>
              <a:rPr lang="cs-CZ" sz="2800" dirty="0" err="1"/>
              <a:t>patients</a:t>
            </a:r>
            <a:endParaRPr lang="cs-CZ" sz="2800" dirty="0"/>
          </a:p>
          <a:p>
            <a:pPr lvl="1"/>
            <a:r>
              <a:rPr lang="cs-CZ" sz="2800" dirty="0"/>
              <a:t>no go = </a:t>
            </a:r>
            <a:r>
              <a:rPr lang="cs-CZ" sz="2800" dirty="0" err="1"/>
              <a:t>frail</a:t>
            </a:r>
            <a:r>
              <a:rPr lang="cs-CZ" sz="2800" dirty="0"/>
              <a:t> </a:t>
            </a:r>
            <a:r>
              <a:rPr lang="cs-CZ" sz="2800" dirty="0" err="1"/>
              <a:t>patients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comorbidities</a:t>
            </a:r>
            <a:endParaRPr lang="cs-CZ" sz="2800" dirty="0"/>
          </a:p>
          <a:p>
            <a:r>
              <a:rPr lang="cs-CZ" sz="2800" dirty="0" err="1"/>
              <a:t>repeated</a:t>
            </a:r>
            <a:r>
              <a:rPr lang="cs-CZ" sz="2800" dirty="0"/>
              <a:t> </a:t>
            </a:r>
            <a:r>
              <a:rPr lang="cs-CZ" sz="2800" b="1" dirty="0" err="1"/>
              <a:t>remissions</a:t>
            </a:r>
            <a:r>
              <a:rPr lang="cs-CZ" sz="2800" b="1" dirty="0"/>
              <a:t> and </a:t>
            </a:r>
            <a:r>
              <a:rPr lang="cs-CZ" sz="2800" b="1" dirty="0" err="1"/>
              <a:t>relapses</a:t>
            </a:r>
            <a:r>
              <a:rPr lang="cs-CZ" sz="2800" dirty="0"/>
              <a:t>, </a:t>
            </a:r>
            <a:r>
              <a:rPr lang="cs-CZ" sz="2800" dirty="0" err="1"/>
              <a:t>incurable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72807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9556" y="404664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WHO classification, </a:t>
            </a:r>
            <a:r>
              <a:rPr lang="cs-CZ" dirty="0"/>
              <a:t>2022 </a:t>
            </a:r>
            <a:r>
              <a:rPr lang="en-US" dirty="0"/>
              <a:t>upgrade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More than 50 types and subtypes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Leukemias</a:t>
            </a:r>
            <a:r>
              <a:rPr lang="en-US" dirty="0"/>
              <a:t> – disturbances in the regulation of growth and differentiation of WBC, white blood cells </a:t>
            </a:r>
          </a:p>
          <a:p>
            <a:pPr>
              <a:spcAft>
                <a:spcPts val="600"/>
              </a:spcAft>
            </a:pPr>
            <a:r>
              <a:rPr lang="en-US" dirty="0"/>
              <a:t>Key types:</a:t>
            </a:r>
          </a:p>
          <a:p>
            <a:pPr>
              <a:spcAft>
                <a:spcPts val="600"/>
              </a:spcAft>
            </a:pPr>
            <a:r>
              <a:rPr lang="en-US" b="1" dirty="0"/>
              <a:t>CML</a:t>
            </a:r>
            <a:r>
              <a:rPr lang="en-US" dirty="0"/>
              <a:t>, chronic myeloid leukemia</a:t>
            </a:r>
          </a:p>
          <a:p>
            <a:pPr>
              <a:spcAft>
                <a:spcPts val="600"/>
              </a:spcAft>
            </a:pPr>
            <a:r>
              <a:rPr lang="en-US" b="1" dirty="0"/>
              <a:t>AML</a:t>
            </a:r>
            <a:r>
              <a:rPr lang="en-US" dirty="0"/>
              <a:t>, acute myeloid leukemia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APL</a:t>
            </a:r>
            <a:r>
              <a:rPr lang="en-US" dirty="0"/>
              <a:t>, acute </a:t>
            </a:r>
            <a:r>
              <a:rPr lang="en-US" dirty="0" err="1"/>
              <a:t>promyelocytic</a:t>
            </a:r>
            <a:r>
              <a:rPr lang="en-US" dirty="0"/>
              <a:t> leukemia</a:t>
            </a:r>
          </a:p>
          <a:p>
            <a:pPr>
              <a:spcAft>
                <a:spcPts val="600"/>
              </a:spcAft>
            </a:pPr>
            <a:r>
              <a:rPr lang="en-US" b="1" dirty="0"/>
              <a:t>ALL</a:t>
            </a:r>
            <a:r>
              <a:rPr lang="en-US" dirty="0"/>
              <a:t>, acute lymphoblastic leukemia</a:t>
            </a:r>
          </a:p>
          <a:p>
            <a:pPr>
              <a:spcAft>
                <a:spcPts val="600"/>
              </a:spcAft>
            </a:pPr>
            <a:r>
              <a:rPr lang="en-US" b="1" dirty="0"/>
              <a:t>CLL</a:t>
            </a:r>
            <a:r>
              <a:rPr lang="en-US" dirty="0"/>
              <a:t>, chronic lymphocytic leukemia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b="1" dirty="0"/>
              <a:t>HCL</a:t>
            </a:r>
            <a:r>
              <a:rPr lang="cs-CZ" dirty="0"/>
              <a:t>, </a:t>
            </a:r>
            <a:r>
              <a:rPr lang="en-US" dirty="0"/>
              <a:t>hairy cell leukemia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613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9556" y="224644"/>
            <a:ext cx="7967228" cy="9906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364" y="1232756"/>
            <a:ext cx="11557284" cy="5400600"/>
          </a:xfrm>
        </p:spPr>
        <p:txBody>
          <a:bodyPr/>
          <a:lstStyle/>
          <a:p>
            <a:r>
              <a:rPr lang="en-US" sz="2800" dirty="0"/>
              <a:t>After more than 150 years, the term </a:t>
            </a:r>
            <a:r>
              <a:rPr lang="en-US" sz="2800" b="1" dirty="0"/>
              <a:t>leukemia</a:t>
            </a:r>
            <a:r>
              <a:rPr lang="en-US" sz="2800" dirty="0"/>
              <a:t> still survive</a:t>
            </a:r>
            <a:r>
              <a:rPr lang="cs-CZ" sz="2800" dirty="0"/>
              <a:t>s</a:t>
            </a:r>
            <a:endParaRPr lang="en-US" sz="2800" dirty="0"/>
          </a:p>
          <a:p>
            <a:r>
              <a:rPr lang="en-US" sz="2800" dirty="0" err="1"/>
              <a:t>Leukemias</a:t>
            </a:r>
            <a:r>
              <a:rPr lang="en-US" sz="2800" dirty="0"/>
              <a:t> ha</a:t>
            </a:r>
            <a:r>
              <a:rPr lang="cs-CZ" sz="2800" dirty="0"/>
              <a:t>ve</a:t>
            </a:r>
            <a:r>
              <a:rPr lang="en-US" sz="2800" dirty="0"/>
              <a:t> </a:t>
            </a:r>
            <a:r>
              <a:rPr lang="en-US" sz="2800" b="1" dirty="0"/>
              <a:t>different clinical behavior</a:t>
            </a:r>
            <a:r>
              <a:rPr lang="en-US" sz="2800" dirty="0"/>
              <a:t>, yet with some similar patterns </a:t>
            </a:r>
          </a:p>
          <a:p>
            <a:r>
              <a:rPr lang="cs-CZ" sz="2800" dirty="0"/>
              <a:t>W</a:t>
            </a:r>
            <a:r>
              <a:rPr lang="en-US" sz="2800" dirty="0"/>
              <a:t>here the pathogenesis is relatively simple, just one </a:t>
            </a:r>
            <a:r>
              <a:rPr lang="en-US" sz="2800" b="1" dirty="0"/>
              <a:t>targeted therapy </a:t>
            </a:r>
            <a:r>
              <a:rPr lang="en-US" sz="2800" dirty="0"/>
              <a:t>may show miraculous effect (CML)</a:t>
            </a:r>
          </a:p>
          <a:p>
            <a:r>
              <a:rPr lang="en-US" sz="2800" b="1" dirty="0"/>
              <a:t>Complex genetic changes </a:t>
            </a:r>
            <a:r>
              <a:rPr lang="en-US" sz="2800" dirty="0"/>
              <a:t>in other types of leukemia, especially in advanced stage</a:t>
            </a:r>
            <a:r>
              <a:rPr lang="cs-CZ" sz="2800" dirty="0"/>
              <a:t>s</a:t>
            </a:r>
            <a:r>
              <a:rPr lang="en-US" sz="2800" dirty="0"/>
              <a:t>, preclude simple therapeutic strategy</a:t>
            </a:r>
          </a:p>
          <a:p>
            <a:r>
              <a:rPr lang="en-US" sz="2800" dirty="0"/>
              <a:t>In CLL, disrupting the interactions with </a:t>
            </a:r>
            <a:r>
              <a:rPr lang="en-US" sz="2800" b="1" dirty="0"/>
              <a:t>tumor microenvironment </a:t>
            </a:r>
            <a:r>
              <a:rPr lang="en-US" sz="2800" dirty="0"/>
              <a:t>seems to be very important</a:t>
            </a:r>
          </a:p>
          <a:p>
            <a:r>
              <a:rPr lang="en-US" sz="2800" dirty="0"/>
              <a:t>Classical non</a:t>
            </a:r>
            <a:r>
              <a:rPr lang="cs-CZ" sz="2800" dirty="0"/>
              <a:t>-</a:t>
            </a:r>
            <a:r>
              <a:rPr lang="en-US" sz="2800" dirty="0"/>
              <a:t>specific chemotherapy, in combination with monoclonal antibodies, or BMT, still serve as therapeutic option in many cases</a:t>
            </a:r>
          </a:p>
        </p:txBody>
      </p:sp>
    </p:spTree>
    <p:extLst>
      <p:ext uri="{BB962C8B-B14F-4D97-AF65-F5344CB8AC3E}">
        <p14:creationId xmlns:p14="http://schemas.microsoft.com/office/powerpoint/2010/main" val="42116609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AD7104-3789-DBC1-F791-F64A68BAD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Emperor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All </a:t>
            </a:r>
            <a:r>
              <a:rPr lang="cs-CZ" dirty="0" err="1"/>
              <a:t>Maladies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821412-25D9-3CB2-6742-87B2EC6AD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451" y="1523999"/>
            <a:ext cx="3114706" cy="531459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$6 (e-</a:t>
            </a:r>
            <a:r>
              <a:rPr lang="cs-CZ" dirty="0" err="1"/>
              <a:t>book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$12 (paperback)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r">
              <a:buNone/>
            </a:pPr>
            <a:r>
              <a:rPr lang="cs-CZ" dirty="0"/>
              <a:t>500 Kč (</a:t>
            </a:r>
            <a:r>
              <a:rPr lang="cs-CZ" dirty="0" err="1"/>
              <a:t>print</a:t>
            </a:r>
            <a:r>
              <a:rPr lang="cs-CZ" dirty="0"/>
              <a:t>)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912DB57-8397-3C69-40A6-DEE527D8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64" y="1502433"/>
            <a:ext cx="3760381" cy="53361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1F78E6E-72FB-3108-B104-645E3763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00" y="1502432"/>
            <a:ext cx="3504504" cy="53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872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1564" y="152636"/>
            <a:ext cx="8229600" cy="990600"/>
          </a:xfrm>
        </p:spPr>
        <p:txBody>
          <a:bodyPr/>
          <a:lstStyle/>
          <a:p>
            <a:r>
              <a:rPr lang="en-US" dirty="0"/>
              <a:t>Key clinical signs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5540" y="1061373"/>
            <a:ext cx="8229600" cy="5436604"/>
          </a:xfrm>
        </p:spPr>
        <p:txBody>
          <a:bodyPr/>
          <a:lstStyle/>
          <a:p>
            <a:r>
              <a:rPr lang="en-US" b="1" dirty="0"/>
              <a:t>Leukocytes</a:t>
            </a:r>
          </a:p>
          <a:p>
            <a:pPr lvl="1"/>
            <a:r>
              <a:rPr lang="en-US" dirty="0"/>
              <a:t>leukocytosis, </a:t>
            </a:r>
            <a:r>
              <a:rPr lang="en-US" dirty="0" err="1"/>
              <a:t>hyperviscosity</a:t>
            </a:r>
            <a:endParaRPr lang="en-US" dirty="0"/>
          </a:p>
          <a:p>
            <a:pPr lvl="1"/>
            <a:r>
              <a:rPr lang="en-US" dirty="0"/>
              <a:t>leukopenia, neutropenia </a:t>
            </a:r>
          </a:p>
          <a:p>
            <a:pPr lvl="1"/>
            <a:r>
              <a:rPr lang="en-US" dirty="0"/>
              <a:t>diminished cellular immunity, diminished </a:t>
            </a:r>
            <a:r>
              <a:rPr lang="en-US" dirty="0" err="1"/>
              <a:t>humoral</a:t>
            </a:r>
            <a:r>
              <a:rPr lang="en-US" dirty="0"/>
              <a:t> immunity (CLL)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infections</a:t>
            </a:r>
          </a:p>
          <a:p>
            <a:r>
              <a:rPr lang="en-US" b="1" dirty="0"/>
              <a:t>Thrombocytes</a:t>
            </a:r>
          </a:p>
          <a:p>
            <a:pPr lvl="1"/>
            <a:r>
              <a:rPr lang="en-US" dirty="0"/>
              <a:t>thrombocytopenia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bleeding </a:t>
            </a:r>
          </a:p>
          <a:p>
            <a:pPr lvl="1"/>
            <a:r>
              <a:rPr lang="en-US" dirty="0"/>
              <a:t>thrombocytosis (CML)</a:t>
            </a:r>
          </a:p>
          <a:p>
            <a:r>
              <a:rPr lang="en-US" b="1" dirty="0"/>
              <a:t>Erythrocytes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anemia</a:t>
            </a:r>
          </a:p>
          <a:p>
            <a:r>
              <a:rPr lang="en-US" b="1" dirty="0"/>
              <a:t>Organ infiltration</a:t>
            </a:r>
            <a:endParaRPr lang="cs-CZ" b="1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bone marrow</a:t>
            </a:r>
            <a:r>
              <a:rPr lang="en-US" dirty="0"/>
              <a:t>, spleen, liver, lymph nodes</a:t>
            </a:r>
            <a:r>
              <a:rPr lang="cs-CZ" dirty="0"/>
              <a:t>, </a:t>
            </a:r>
            <a:r>
              <a:rPr lang="en-US" dirty="0"/>
              <a:t>brain, testis, skin</a:t>
            </a:r>
            <a:r>
              <a:rPr lang="cs-CZ" dirty="0"/>
              <a:t>, </a:t>
            </a:r>
            <a:r>
              <a:rPr lang="en-US" dirty="0"/>
              <a:t>…</a:t>
            </a:r>
            <a:endParaRPr lang="cs-CZ" dirty="0"/>
          </a:p>
          <a:p>
            <a:pPr lvl="1"/>
            <a:r>
              <a:rPr lang="en-US" dirty="0" err="1"/>
              <a:t>myelosarcoma</a:t>
            </a:r>
            <a:endParaRPr lang="en-US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67166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Blue template">
  <a:themeElements>
    <a:clrScheme name="">
      <a:dk1>
        <a:srgbClr val="919191"/>
      </a:dk1>
      <a:lt1>
        <a:srgbClr val="FFFFFF"/>
      </a:lt1>
      <a:dk2>
        <a:srgbClr val="00003E"/>
      </a:dk2>
      <a:lt2>
        <a:srgbClr val="EBE114"/>
      </a:lt2>
      <a:accent1>
        <a:srgbClr val="618FFD"/>
      </a:accent1>
      <a:accent2>
        <a:srgbClr val="00AE00"/>
      </a:accent2>
      <a:accent3>
        <a:srgbClr val="AAAAAF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Blu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ue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Přehlednost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38100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38100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ousedství">
  <a:themeElements>
    <a:clrScheme name="Sousedství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Kancelář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usedství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ART C Template">
  <a:themeElements>
    <a:clrScheme name="">
      <a:dk1>
        <a:srgbClr val="919191"/>
      </a:dk1>
      <a:lt1>
        <a:srgbClr val="FFFFFF"/>
      </a:lt1>
      <a:dk2>
        <a:srgbClr val="00003E"/>
      </a:dk2>
      <a:lt2>
        <a:srgbClr val="EBE114"/>
      </a:lt2>
      <a:accent1>
        <a:srgbClr val="618FFD"/>
      </a:accent1>
      <a:accent2>
        <a:srgbClr val="00AE00"/>
      </a:accent2>
      <a:accent3>
        <a:srgbClr val="AAAAAF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START C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RT C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RT C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RT C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RT C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RT C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RT C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RT C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START C Template">
  <a:themeElements>
    <a:clrScheme name="">
      <a:dk1>
        <a:srgbClr val="919191"/>
      </a:dk1>
      <a:lt1>
        <a:srgbClr val="FFFFFF"/>
      </a:lt1>
      <a:dk2>
        <a:srgbClr val="00003E"/>
      </a:dk2>
      <a:lt2>
        <a:srgbClr val="EBE114"/>
      </a:lt2>
      <a:accent1>
        <a:srgbClr val="618FFD"/>
      </a:accent1>
      <a:accent2>
        <a:srgbClr val="00AE00"/>
      </a:accent2>
      <a:accent3>
        <a:srgbClr val="AAAAAF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5_START C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START C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RT C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ART C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RT C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RT C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RT C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RT C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řehlednost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řpyt">
  <a:themeElements>
    <a:clrScheme name="Třpyt 6">
      <a:dk1>
        <a:srgbClr val="6B6C75"/>
      </a:dk1>
      <a:lt1>
        <a:srgbClr val="FFFFFF"/>
      </a:lt1>
      <a:dk2>
        <a:srgbClr val="575863"/>
      </a:dk2>
      <a:lt2>
        <a:srgbClr val="FFFFCC"/>
      </a:lt2>
      <a:accent1>
        <a:srgbClr val="677481"/>
      </a:accent1>
      <a:accent2>
        <a:srgbClr val="697E5E"/>
      </a:accent2>
      <a:accent3>
        <a:srgbClr val="B4B4B7"/>
      </a:accent3>
      <a:accent4>
        <a:srgbClr val="DADADA"/>
      </a:accent4>
      <a:accent5>
        <a:srgbClr val="B8BCC1"/>
      </a:accent5>
      <a:accent6>
        <a:srgbClr val="5E7254"/>
      </a:accent6>
      <a:hlink>
        <a:srgbClr val="E9E77F"/>
      </a:hlink>
      <a:folHlink>
        <a:srgbClr val="D3A44F"/>
      </a:folHlink>
    </a:clrScheme>
    <a:fontScheme name="Třpy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řpyt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Záblesk">
  <a:themeElements>
    <a:clrScheme name="Záblesk 7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Zábles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Záblesk 1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ábles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áblesk 3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áblesk 4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áblesk 5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áblesk 6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áblesk 7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Třpyt">
  <a:themeElements>
    <a:clrScheme name="Třpyt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Třpy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řpyt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Třpyt">
  <a:themeElements>
    <a:clrScheme name="3_Třpyt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3_Třpy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Třpyt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řpyt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řpyt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řpyt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řpyt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řpyt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řpyt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řpyt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řpyt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Přehlednost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řehlednost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38782</TotalTime>
  <Words>3375</Words>
  <Application>Microsoft Office PowerPoint</Application>
  <PresentationFormat>Širokoúhlá obrazovka</PresentationFormat>
  <Paragraphs>632</Paragraphs>
  <Slides>81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14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81</vt:i4>
      </vt:variant>
    </vt:vector>
  </HeadingPairs>
  <TitlesOfParts>
    <vt:vector size="106" baseType="lpstr">
      <vt:lpstr>Arial</vt:lpstr>
      <vt:lpstr>Calibri</vt:lpstr>
      <vt:lpstr>Calibri Light</vt:lpstr>
      <vt:lpstr>Cambria</vt:lpstr>
      <vt:lpstr>Monotype Sorts</vt:lpstr>
      <vt:lpstr>Tahoma</vt:lpstr>
      <vt:lpstr>Times New Roman</vt:lpstr>
      <vt:lpstr>Wingdings</vt:lpstr>
      <vt:lpstr>1_Blue template</vt:lpstr>
      <vt:lpstr>2_START C Template</vt:lpstr>
      <vt:lpstr>5_START C Template</vt:lpstr>
      <vt:lpstr>Přehlednost</vt:lpstr>
      <vt:lpstr>2_Třpyt</vt:lpstr>
      <vt:lpstr>1_Záblesk</vt:lpstr>
      <vt:lpstr>8_Třpyt</vt:lpstr>
      <vt:lpstr>8_Výchozí návrh</vt:lpstr>
      <vt:lpstr>12_Třpyt</vt:lpstr>
      <vt:lpstr>3_Přehlednost</vt:lpstr>
      <vt:lpstr>2_Office Theme</vt:lpstr>
      <vt:lpstr>1_Výchozí návrh</vt:lpstr>
      <vt:lpstr>Motiv Office</vt:lpstr>
      <vt:lpstr>Sousedství</vt:lpstr>
      <vt:lpstr>Graf</vt:lpstr>
      <vt:lpstr>Obrázek</vt:lpstr>
      <vt:lpstr>Rastrový obrázek</vt:lpstr>
      <vt:lpstr>Pathogenesis of leukemias</vt:lpstr>
      <vt:lpstr>Outline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WHO classification, 2022 upgrade</vt:lpstr>
      <vt:lpstr>Key clinical signs</vt:lpstr>
      <vt:lpstr>Prezentace aplikace PowerPoint</vt:lpstr>
      <vt:lpstr>Prezentace aplikace PowerPoint</vt:lpstr>
      <vt:lpstr>Prezentace aplikace PowerPoint</vt:lpstr>
      <vt:lpstr>Prezentace aplikace PowerPoint</vt:lpstr>
      <vt:lpstr>CML</vt:lpstr>
      <vt:lpstr>Prezentace aplikace PowerPoint</vt:lpstr>
      <vt:lpstr>Prezentace aplikace PowerPoint</vt:lpstr>
      <vt:lpstr>Prezentace aplikace PowerPoint</vt:lpstr>
      <vt:lpstr>1973: translocation of chromosomal material</vt:lpstr>
      <vt:lpstr>Prezentace aplikace PowerPoint</vt:lpstr>
      <vt:lpstr>Prezentace aplikace PowerPoint</vt:lpstr>
      <vt:lpstr>1982: abl localized on chromosome 9</vt:lpstr>
      <vt:lpstr>1985: fused protein BCR::ABL</vt:lpstr>
      <vt:lpstr>Prezentace aplikace PowerPoint</vt:lpstr>
      <vt:lpstr>Prezentace aplikace PowerPoint</vt:lpstr>
      <vt:lpstr>Prezentace aplikace PowerPoint</vt:lpstr>
      <vt:lpstr>Crystal structure solved, but resistance described</vt:lpstr>
      <vt:lpstr>Prezentace aplikace PowerPoint</vt:lpstr>
      <vt:lpstr>Prezentace aplikace PowerPoint</vt:lpstr>
      <vt:lpstr>Prezentace aplikace PowerPoint</vt:lpstr>
      <vt:lpstr>CML Case</vt:lpstr>
      <vt:lpstr>CML Case</vt:lpstr>
      <vt:lpstr>CML Case</vt:lpstr>
      <vt:lpstr>CML Case</vt:lpstr>
      <vt:lpstr>CML - Take home messages</vt:lpstr>
      <vt:lpstr>AML</vt:lpstr>
      <vt:lpstr>Prezentace aplikace PowerPoint</vt:lpstr>
      <vt:lpstr>AML: outline </vt:lpstr>
      <vt:lpstr>Prezentace aplikace PowerPoint</vt:lpstr>
      <vt:lpstr>Prezentace aplikace PowerPoint</vt:lpstr>
      <vt:lpstr>DNMT3A</vt:lpstr>
      <vt:lpstr>TET2</vt:lpstr>
      <vt:lpstr>ASXL1</vt:lpstr>
      <vt:lpstr>Prezentace aplikace PowerPoint</vt:lpstr>
      <vt:lpstr>Prezentace aplikace PowerPoint</vt:lpstr>
      <vt:lpstr>Prezentace aplikace PowerPoint</vt:lpstr>
      <vt:lpstr>Prezentace aplikace PowerPoint</vt:lpstr>
      <vt:lpstr>AML Case</vt:lpstr>
      <vt:lpstr>AML Case</vt:lpstr>
      <vt:lpstr>AML Case</vt:lpstr>
      <vt:lpstr>AML Case</vt:lpstr>
      <vt:lpstr>Prezentace aplikace PowerPoint</vt:lpstr>
      <vt:lpstr>APL Case</vt:lpstr>
      <vt:lpstr>APL Case</vt:lpstr>
      <vt:lpstr>APL Case</vt:lpstr>
      <vt:lpstr>APL Case</vt:lpstr>
      <vt:lpstr>ALL</vt:lpstr>
      <vt:lpstr>Prezentace aplikace PowerPoint</vt:lpstr>
      <vt:lpstr>ALL: Clinical symptoms at diagnosis</vt:lpstr>
      <vt:lpstr>ALL: Time from first symptoms to diagnosis</vt:lpstr>
      <vt:lpstr>Prezentace aplikace PowerPoint</vt:lpstr>
      <vt:lpstr>IKZF1</vt:lpstr>
      <vt:lpstr>ALL Case</vt:lpstr>
      <vt:lpstr>ALL Case</vt:lpstr>
      <vt:lpstr>ALL Case</vt:lpstr>
      <vt:lpstr>ALL Case</vt:lpstr>
      <vt:lpstr>Acute leukemias - Take home messages</vt:lpstr>
      <vt:lpstr>CLL</vt:lpstr>
      <vt:lpstr>Prezentace aplikace PowerPoint</vt:lpstr>
      <vt:lpstr>Prezentace aplikace PowerPoint</vt:lpstr>
      <vt:lpstr>CLL - hallmarks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CLL Case</vt:lpstr>
      <vt:lpstr>CLL Case</vt:lpstr>
      <vt:lpstr>CLL Case</vt:lpstr>
      <vt:lpstr>CLL - Take home messages</vt:lpstr>
      <vt:lpstr>Summary</vt:lpstr>
      <vt:lpstr>The Emperor of All Maladies</vt:lpstr>
    </vt:vector>
  </TitlesOfParts>
  <Company>Fakultní nemocnice Bohunice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mayerj</dc:creator>
  <cp:lastModifiedBy>Folber František</cp:lastModifiedBy>
  <cp:revision>410</cp:revision>
  <dcterms:created xsi:type="dcterms:W3CDTF">2007-07-05T06:40:54Z</dcterms:created>
  <dcterms:modified xsi:type="dcterms:W3CDTF">2023-03-22T08:37:23Z</dcterms:modified>
</cp:coreProperties>
</file>