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94" r:id="rId6"/>
    <p:sldId id="262" r:id="rId7"/>
    <p:sldId id="296" r:id="rId8"/>
    <p:sldId id="265" r:id="rId9"/>
    <p:sldId id="268" r:id="rId10"/>
    <p:sldId id="272" r:id="rId11"/>
    <p:sldId id="285" r:id="rId12"/>
    <p:sldId id="277" r:id="rId13"/>
    <p:sldId id="293" r:id="rId14"/>
    <p:sldId id="290" r:id="rId15"/>
    <p:sldId id="283" r:id="rId16"/>
    <p:sldId id="278" r:id="rId17"/>
    <p:sldId id="282" r:id="rId18"/>
    <p:sldId id="281" r:id="rId19"/>
    <p:sldId id="292" r:id="rId20"/>
    <p:sldId id="298" r:id="rId21"/>
    <p:sldId id="286" r:id="rId22"/>
    <p:sldId id="291" r:id="rId23"/>
    <p:sldId id="288" r:id="rId24"/>
    <p:sldId id="270" r:id="rId25"/>
    <p:sldId id="269" r:id="rId26"/>
    <p:sldId id="297"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c. Pásek" initials="d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33CC"/>
    <a:srgbClr val="DDDDDD"/>
    <a:srgbClr val="A50021"/>
    <a:srgbClr val="CC0000"/>
    <a:srgbClr val="00FFFF"/>
    <a:srgbClr val="FF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73890" autoAdjust="0"/>
  </p:normalViewPr>
  <p:slideViewPr>
    <p:cSldViewPr snapToGrid="0">
      <p:cViewPr>
        <p:scale>
          <a:sx n="100" d="100"/>
          <a:sy n="100" d="100"/>
        </p:scale>
        <p:origin x="-1434" y="648"/>
      </p:cViewPr>
      <p:guideLst>
        <p:guide orient="horz" pos="2160"/>
        <p:guide pos="2880"/>
      </p:guideLst>
    </p:cSldViewPr>
  </p:slideViewPr>
  <p:notesTextViewPr>
    <p:cViewPr>
      <p:scale>
        <a:sx n="100" d="100"/>
        <a:sy n="100" d="100"/>
      </p:scale>
      <p:origin x="0" y="576"/>
    </p:cViewPr>
  </p:notesTextViewPr>
  <p:sorterViewPr>
    <p:cViewPr>
      <p:scale>
        <a:sx n="100" d="100"/>
        <a:sy n="100" d="100"/>
      </p:scale>
      <p:origin x="0" y="1884"/>
    </p:cViewPr>
  </p:sorterViewPr>
  <p:notesViewPr>
    <p:cSldViewPr snapToGrid="0">
      <p:cViewPr>
        <p:scale>
          <a:sx n="100" d="100"/>
          <a:sy n="100" d="100"/>
        </p:scale>
        <p:origin x="-2748" y="72"/>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882CE144-A079-418A-81CA-BEA22B9CAA64}" type="slidenum">
              <a:rPr lang="cs-CZ"/>
              <a:pPr>
                <a:defRPr/>
              </a:pPr>
              <a:t>‹#›</a:t>
            </a:fld>
            <a:endParaRPr lang="cs-CZ"/>
          </a:p>
        </p:txBody>
      </p:sp>
    </p:spTree>
    <p:extLst>
      <p:ext uri="{BB962C8B-B14F-4D97-AF65-F5344CB8AC3E}">
        <p14:creationId xmlns:p14="http://schemas.microsoft.com/office/powerpoint/2010/main" val="32532526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wikiskripta.eu/w/Aneurysma"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wikiskripta.eu/w/Tromb%C3%B3za"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a:t>
            </a:fld>
            <a:endParaRPr lang="cs-CZ"/>
          </a:p>
        </p:txBody>
      </p:sp>
    </p:spTree>
    <p:extLst>
      <p:ext uri="{BB962C8B-B14F-4D97-AF65-F5344CB8AC3E}">
        <p14:creationId xmlns:p14="http://schemas.microsoft.com/office/powerpoint/2010/main" val="308289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26F329D9-8705-4ED8-BB4F-990AFA189D5B}" type="slidenum">
              <a:rPr lang="cs-CZ" altLang="cs-CZ" smtClean="0"/>
              <a:pPr/>
              <a:t>10</a:t>
            </a:fld>
            <a:endParaRPr lang="cs-CZ" altLang="cs-CZ" smtClean="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 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p>
          <a:p>
            <a:pPr eaLnBrk="1" hangingPunct="1"/>
            <a:endParaRPr lang="cs-CZ" alt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R</a:t>
            </a:r>
            <a:r>
              <a:rPr lang="cs-CZ" sz="1200" b="0" i="0" u="none" strike="noStrike" kern="1200" baseline="-25000" noProof="0" dirty="0" smtClean="0">
                <a:solidFill>
                  <a:schemeClr val="tx1"/>
                </a:solidFill>
                <a:latin typeface="Arial" charset="0"/>
                <a:ea typeface="+mn-ea"/>
                <a:cs typeface="+mn-cs"/>
              </a:rPr>
              <a:t>c</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dirty="0"/>
              <a:t>     When blood vessels are </a:t>
            </a:r>
            <a:r>
              <a:rPr lang="en-GB" dirty="0" smtClean="0"/>
              <a:t>arranged in series, flow through each blood vessel is the same and the total resistance to blood flow (</a:t>
            </a:r>
            <a:r>
              <a:rPr lang="en-GB" dirty="0" err="1" smtClean="0"/>
              <a:t>R</a:t>
            </a:r>
            <a:r>
              <a:rPr lang="en-GB" baseline="-25000" dirty="0" err="1" smtClean="0"/>
              <a:t>total</a:t>
            </a:r>
            <a:r>
              <a:rPr lang="en-GB" dirty="0" smtClean="0"/>
              <a:t>) is equal to the sum of the resistances of each vessel. In the human body, blood </a:t>
            </a:r>
            <a:r>
              <a:rPr lang="en-GB" sz="1200" b="0" i="0" u="none" strike="noStrike" kern="1200" baseline="0" dirty="0" smtClean="0">
                <a:solidFill>
                  <a:schemeClr val="tx1"/>
                </a:solidFill>
              </a:rPr>
              <a:t>pumped by the heart flows from the high pressure part of the systemic circulation (i.e., aorta) to the low pressure part (i.e., vena cava) through many miles of blood vessels arranged in series and in parallel.</a:t>
            </a:r>
            <a:r>
              <a:rPr lang="en-GB" sz="1200" b="0" i="0" u="none" strike="noStrike" kern="1200" dirty="0" smtClean="0">
                <a:solidFill>
                  <a:schemeClr val="tx1"/>
                </a:solidFill>
              </a:rPr>
              <a:t> </a:t>
            </a:r>
            <a:r>
              <a:rPr lang="en-GB" sz="1200" b="0" i="0" u="none" strike="noStrike" kern="1200" baseline="0" dirty="0" smtClean="0">
                <a:solidFill>
                  <a:schemeClr val="tx1"/>
                </a:solidFill>
              </a:rPr>
              <a:t>The systems of arteries, arterioles, capillaries, </a:t>
            </a:r>
            <a:r>
              <a:rPr lang="en-GB" sz="1200" b="0" i="0" u="none" strike="noStrike" kern="1200" baseline="0" dirty="0" err="1" smtClean="0">
                <a:solidFill>
                  <a:schemeClr val="tx1"/>
                </a:solidFill>
              </a:rPr>
              <a:t>venules</a:t>
            </a:r>
            <a:r>
              <a:rPr lang="en-GB" sz="1200" b="0" i="0" u="none" strike="noStrike" kern="1200" baseline="0" dirty="0" smtClean="0">
                <a:solidFill>
                  <a:schemeClr val="tx1"/>
                </a:solidFill>
              </a:rPr>
              <a:t>, and veins are collectively arranged in series. Therefore, </a:t>
            </a:r>
            <a:r>
              <a:rPr lang="en-GB" dirty="0" smtClean="0"/>
              <a:t>the total vascular (peripheral) resistance is equal to the sum of resistances of these vascular systems.</a:t>
            </a:r>
            <a:r>
              <a:rPr lang="en-GB" sz="1200" b="0" i="0" u="none" strike="noStrike" kern="1200" baseline="0" dirty="0" smtClean="0">
                <a:solidFill>
                  <a:schemeClr val="tx1"/>
                </a:solidFill>
              </a:rPr>
              <a:t> </a:t>
            </a:r>
          </a:p>
          <a:p>
            <a:pPr algn="just"/>
            <a:r>
              <a:rPr lang="en-GB" sz="1200" b="0" i="0" u="none" strike="noStrike" kern="1200" baseline="0" dirty="0" smtClean="0">
                <a:solidFill>
                  <a:schemeClr val="tx1"/>
                </a:solidFill>
                <a:latin typeface="Arial" charset="0"/>
                <a:ea typeface="+mn-ea"/>
                <a:cs typeface="+mn-cs"/>
              </a:rPr>
              <a:t>     Blood vessels branch extensively to form parallel circuits that supply blood to the many organs and tissues of the body. This parallel arrangement permits</a:t>
            </a:r>
          </a:p>
          <a:p>
            <a:pPr algn="just"/>
            <a:r>
              <a:rPr lang="en-GB" sz="1200" b="0" i="0" u="none" strike="noStrike" kern="1200" baseline="0" dirty="0" smtClean="0">
                <a:solidFill>
                  <a:schemeClr val="tx1"/>
                </a:solidFill>
                <a:latin typeface="Arial" charset="0"/>
                <a:ea typeface="+mn-ea"/>
                <a:cs typeface="+mn-cs"/>
              </a:rPr>
              <a:t>each tissue to regulate its own blood </a:t>
            </a:r>
            <a:r>
              <a:rPr lang="en-GB" sz="1200" b="0" i="0" u="none" strike="noStrike" kern="1200" baseline="0" noProof="0" dirty="0" smtClean="0">
                <a:solidFill>
                  <a:schemeClr val="tx1"/>
                </a:solidFill>
                <a:latin typeface="Arial" charset="0"/>
                <a:ea typeface="+mn-ea"/>
                <a:cs typeface="+mn-cs"/>
              </a:rPr>
              <a:t>flow, to a great extent, independently of flow to other tissues. For </a:t>
            </a:r>
            <a:r>
              <a:rPr lang="cs-CZ" sz="1200" b="0" i="0" u="none" strike="noStrike" kern="1200" baseline="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system of blood vessels arranged in parallel the total resistance to blood flow is always lower than the resistance of individual vessels. </a:t>
            </a:r>
            <a:endParaRPr lang="en-GB" noProof="0" dirty="0" smtClean="0"/>
          </a:p>
          <a:p>
            <a:endParaRPr lang="cs-CZ" dirty="0" smtClean="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11</a:t>
            </a:fld>
            <a:endParaRPr lang="cs-CZ"/>
          </a:p>
        </p:txBody>
      </p:sp>
    </p:spTree>
    <p:extLst>
      <p:ext uri="{BB962C8B-B14F-4D97-AF65-F5344CB8AC3E}">
        <p14:creationId xmlns:p14="http://schemas.microsoft.com/office/powerpoint/2010/main" val="161266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kern="1200" dirty="0" smtClean="0">
                <a:solidFill>
                  <a:schemeClr val="tx1"/>
                </a:solidFill>
                <a:effectLst/>
              </a:rPr>
              <a:t>Graphical representation of the relation </a:t>
            </a:r>
            <a:r>
              <a:rPr lang="en-GB" b="1" dirty="0" smtClean="0"/>
              <a:t>between radius of vessels, their </a:t>
            </a:r>
            <a:r>
              <a:rPr lang="en-GB" sz="1200" b="1" i="0" kern="1200" dirty="0" smtClean="0">
                <a:solidFill>
                  <a:schemeClr val="tx1"/>
                </a:solidFill>
                <a:effectLst/>
              </a:rPr>
              <a:t>number and peripheral resistance</a:t>
            </a:r>
            <a:endParaRPr lang="en-GB" sz="1200" b="0" i="0" kern="1200" dirty="0" smtClean="0">
              <a:solidFill>
                <a:schemeClr val="tx1"/>
              </a:solidFill>
              <a:effectLst/>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0" i="0" kern="1200" noProof="0" dirty="0" smtClean="0">
                <a:solidFill>
                  <a:schemeClr val="tx1"/>
                </a:solidFill>
                <a:effectLst/>
                <a:latin typeface="Arial" charset="0"/>
                <a:ea typeface="+mn-ea"/>
                <a:cs typeface="+mn-cs"/>
              </a:rPr>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12</a:t>
            </a:fld>
            <a:endParaRPr lang="cs-CZ"/>
          </a:p>
        </p:txBody>
      </p:sp>
    </p:spTree>
    <p:extLst>
      <p:ext uri="{BB962C8B-B14F-4D97-AF65-F5344CB8AC3E}">
        <p14:creationId xmlns:p14="http://schemas.microsoft.com/office/powerpoint/2010/main" val="171541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13</a:t>
            </a:fld>
            <a:endParaRPr lang="cs-CZ"/>
          </a:p>
        </p:txBody>
      </p:sp>
    </p:spTree>
    <p:extLst>
      <p:ext uri="{BB962C8B-B14F-4D97-AF65-F5344CB8AC3E}">
        <p14:creationId xmlns:p14="http://schemas.microsoft.com/office/powerpoint/2010/main" val="1752961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14</a:t>
            </a:fld>
            <a:endParaRPr lang="cs-CZ"/>
          </a:p>
        </p:txBody>
      </p:sp>
    </p:spTree>
    <p:extLst>
      <p:ext uri="{BB962C8B-B14F-4D97-AF65-F5344CB8AC3E}">
        <p14:creationId xmlns:p14="http://schemas.microsoft.com/office/powerpoint/2010/main" val="157681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FBC54C1B-0810-4486-A757-0C0F90931357}" type="slidenum">
              <a:rPr lang="cs-CZ" altLang="cs-CZ" smtClean="0"/>
              <a:pPr/>
              <a:t>15</a:t>
            </a:fld>
            <a:endParaRPr lang="cs-CZ" altLang="cs-CZ"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eaLnBrk="1" hangingPunct="1"/>
            <a:endParaRPr lang="cs-CZ" alt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en-GB" altLang="cs-CZ" sz="1200" b="1" baseline="-25000" dirty="0" smtClean="0">
              <a:sym typeface="Symbol" pitchFamily="18" charset="2"/>
            </a:endParaRPr>
          </a:p>
          <a:p>
            <a:endParaRPr lang="en-GB" sz="1200" b="0" i="0" u="none" strike="noStrike" kern="1200" baseline="0" dirty="0" smtClean="0">
              <a:solidFill>
                <a:schemeClr val="tx1"/>
              </a:solidFill>
              <a:latin typeface="Arial" charset="0"/>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a:t>
            </a:r>
            <a:r>
              <a:rPr lang="cs-CZ" sz="1200" b="0" i="0" u="none" strike="noStrike" kern="1200" baseline="0" noProof="0" dirty="0" smtClean="0">
                <a:solidFill>
                  <a:schemeClr val="tx1"/>
                </a:solidFill>
                <a:latin typeface="Arial" charset="0"/>
                <a:ea typeface="+mn-ea"/>
                <a:cs typeface="+mn-cs"/>
              </a:rPr>
              <a:t> (0.0033 </a:t>
            </a:r>
            <a:r>
              <a:rPr lang="cs-CZ" sz="1200" b="0" i="0" u="none" strike="noStrike" kern="1200" baseline="0" noProof="0" dirty="0" err="1" smtClean="0">
                <a:solidFill>
                  <a:schemeClr val="tx1"/>
                </a:solidFill>
                <a:latin typeface="Arial" charset="0"/>
                <a:ea typeface="+mn-ea"/>
                <a:cs typeface="+mn-cs"/>
              </a:rPr>
              <a:t>Pa</a:t>
            </a:r>
            <a:r>
              <a:rPr lang="cs-CZ" sz="1200" b="0" i="0" u="none" strike="noStrike" kern="1200" baseline="0" noProof="0" dirty="0" err="1" smtClean="0">
                <a:solidFill>
                  <a:schemeClr val="tx1"/>
                </a:solidFill>
                <a:latin typeface="Arial" charset="0"/>
                <a:ea typeface="+mn-ea"/>
                <a:cs typeface="+mn-cs"/>
                <a:sym typeface="Symbol"/>
              </a:rPr>
              <a:t></a:t>
            </a:r>
            <a:r>
              <a:rPr lang="cs-CZ" sz="1200" b="0" i="0" u="none" strike="noStrike" kern="1200" baseline="0" noProof="0" dirty="0" err="1" smtClean="0">
                <a:solidFill>
                  <a:schemeClr val="tx1"/>
                </a:solidFill>
                <a:latin typeface="Arial" charset="0"/>
                <a:ea typeface="+mn-ea"/>
                <a:cs typeface="+mn-cs"/>
              </a:rPr>
              <a:t>s</a:t>
            </a:r>
            <a:r>
              <a:rPr lang="cs-CZ" sz="1200" b="0" i="0" u="none" strike="noStrike" kern="1200" baseline="0" noProof="0" dirty="0" smtClean="0">
                <a:solidFill>
                  <a:schemeClr val="tx1"/>
                </a:solidFill>
                <a:latin typeface="Arial" charset="0"/>
                <a:ea typeface="+mn-ea"/>
                <a:cs typeface="+mn-cs"/>
              </a:rPr>
              <a:t>)</a:t>
            </a:r>
            <a:r>
              <a:rPr lang="en-GB" sz="1200" b="0" i="0" u="none" strike="noStrike" kern="1200" baseline="0" noProof="0" dirty="0" smtClean="0">
                <a:solidFill>
                  <a:schemeClr val="tx1"/>
                </a:solidFill>
                <a:latin typeface="Arial" charset="0"/>
                <a:ea typeface="+mn-ea"/>
                <a:cs typeface="+mn-cs"/>
              </a:rPr>
              <a:t>, and the density is only slightly greater </a:t>
            </a:r>
            <a:r>
              <a:rPr lang="en-GB" sz="1200" b="0" i="0" u="none" strike="noStrike" kern="1200" baseline="0" dirty="0" smtClean="0">
                <a:solidFill>
                  <a:schemeClr val="tx1"/>
                </a:solidFill>
                <a:latin typeface="Arial" charset="0"/>
                <a:ea typeface="+mn-ea"/>
                <a:cs typeface="+mn-cs"/>
              </a:rPr>
              <a:t>than 1</a:t>
            </a:r>
            <a:r>
              <a:rPr lang="cs-CZ" sz="1200" b="0" i="0" u="none" strike="noStrike" kern="1200" baseline="0" dirty="0" smtClean="0">
                <a:solidFill>
                  <a:schemeClr val="tx1"/>
                </a:solidFill>
                <a:latin typeface="Arial" charset="0"/>
                <a:ea typeface="+mn-ea"/>
                <a:cs typeface="+mn-cs"/>
              </a:rPr>
              <a:t>000 kg/m</a:t>
            </a:r>
            <a:r>
              <a:rPr lang="cs-CZ" sz="1200" b="0" i="0" u="none" strike="noStrike" kern="1200" baseline="30000" dirty="0" smtClean="0">
                <a:solidFill>
                  <a:schemeClr val="tx1"/>
                </a:solidFill>
                <a:latin typeface="Arial" charset="0"/>
                <a:ea typeface="+mn-ea"/>
                <a:cs typeface="+mn-cs"/>
              </a:rPr>
              <a:t>3</a:t>
            </a:r>
            <a:r>
              <a:rPr lang="en-GB" sz="1200" b="0" i="0" u="none" strike="noStrike" kern="1200" baseline="0" dirty="0" smtClean="0">
                <a:solidFill>
                  <a:schemeClr val="tx1"/>
                </a:solidFill>
                <a:latin typeface="Arial" charset="0"/>
                <a:ea typeface="+mn-ea"/>
                <a:cs typeface="+mn-cs"/>
              </a:rPr>
              <a:t>. When Reynolds’ number rises above 200 to 400, turbulent flow will occur at some branches of vessels but will die out along the smooth portions of the vessels. However, when Reynolds’ number rises above </a:t>
            </a:r>
            <a:r>
              <a:rPr lang="en-US" sz="1200" b="0" i="0" u="none" strike="noStrike" kern="1200" baseline="0" noProof="0" dirty="0" smtClean="0">
                <a:solidFill>
                  <a:schemeClr val="tx1"/>
                </a:solidFill>
                <a:latin typeface="Arial" charset="0"/>
                <a:ea typeface="+mn-ea"/>
                <a:cs typeface="+mn-cs"/>
              </a:rPr>
              <a:t>approximately 2000, turbulence may occur even in a straight, smooth vessel. Reynolds’ number for flow in the vascular system even normally rises to 400 in large arteries; as a result there is almost always some </a:t>
            </a:r>
            <a:r>
              <a:rPr lang="en-GB" sz="1200" b="0" i="0" u="none" strike="noStrike" kern="1200" baseline="0" dirty="0" smtClean="0">
                <a:solidFill>
                  <a:schemeClr val="tx1"/>
                </a:solidFill>
                <a:latin typeface="Arial" charset="0"/>
                <a:ea typeface="+mn-ea"/>
                <a:cs typeface="+mn-cs"/>
              </a:rPr>
              <a:t>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endParaRPr lang="en-GB"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16</a:t>
            </a:fld>
            <a:endParaRPr lang="cs-CZ"/>
          </a:p>
        </p:txBody>
      </p:sp>
    </p:spTree>
    <p:extLst>
      <p:ext uri="{BB962C8B-B14F-4D97-AF65-F5344CB8AC3E}">
        <p14:creationId xmlns:p14="http://schemas.microsoft.com/office/powerpoint/2010/main" val="3562596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17</a:t>
            </a:fld>
            <a:endParaRPr lang="cs-CZ"/>
          </a:p>
        </p:txBody>
      </p:sp>
    </p:spTree>
    <p:extLst>
      <p:ext uri="{BB962C8B-B14F-4D97-AF65-F5344CB8AC3E}">
        <p14:creationId xmlns:p14="http://schemas.microsoft.com/office/powerpoint/2010/main" val="3251223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a:t>
            </a:r>
            <a:r>
              <a:rPr lang="en-GB" sz="1200" b="1" i="0" u="none" strike="noStrike" kern="1200" baseline="0" dirty="0" err="1" smtClean="0">
                <a:solidFill>
                  <a:schemeClr val="tx1"/>
                </a:solidFill>
                <a:latin typeface="Arial" charset="0"/>
                <a:ea typeface="+mn-ea"/>
                <a:cs typeface="+mn-cs"/>
              </a:rPr>
              <a:t>distensibility</a:t>
            </a:r>
            <a:endParaRPr lang="en-GB" sz="1200" b="1" i="0" u="none" strike="noStrike" kern="1200" baseline="0" dirty="0" smtClean="0">
              <a:solidFill>
                <a:schemeClr val="tx1"/>
              </a:solidFill>
              <a:latin typeface="Arial" charset="0"/>
              <a:ea typeface="+mn-ea"/>
              <a:cs typeface="+mn-cs"/>
            </a:endParaRP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a:t>
            </a:r>
            <a:r>
              <a:rPr lang="en-GB" sz="1200" b="0" i="0" u="none" strike="noStrike" kern="1200" baseline="0" dirty="0" err="1" smtClean="0">
                <a:solidFill>
                  <a:schemeClr val="tx1"/>
                </a:solidFill>
                <a:latin typeface="Arial" charset="0"/>
                <a:ea typeface="+mn-ea"/>
                <a:cs typeface="+mn-cs"/>
              </a:rPr>
              <a:t>distensibility</a:t>
            </a:r>
            <a:r>
              <a:rPr lang="en-GB" sz="1200" b="0" i="0" u="none" strike="noStrike" kern="1200" baseline="0" dirty="0" smtClean="0">
                <a:solidFill>
                  <a:schemeClr val="tx1"/>
                </a:solidFill>
                <a:latin typeface="Arial" charset="0"/>
                <a:ea typeface="+mn-ea"/>
                <a:cs typeface="+mn-cs"/>
              </a:rPr>
              <a:t>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usually is much more important to know the </a:t>
            </a:r>
            <a:r>
              <a:rPr lang="en-GB" sz="1200" b="0" i="1" u="none" strike="noStrike" kern="1200" baseline="0" dirty="0" smtClean="0">
                <a:solidFill>
                  <a:schemeClr val="tx1"/>
                </a:solidFill>
              </a:rPr>
              <a:t>total quantity of blood  </a:t>
            </a:r>
            <a:r>
              <a:rPr lang="en-GB" sz="1200" b="0" i="0" u="none" strike="noStrike" kern="1200" baseline="0" dirty="0" smtClean="0">
                <a:solidFill>
                  <a:schemeClr val="tx1"/>
                </a:solidFill>
              </a:rPr>
              <a:t>that can be stored in a given portion of the circulation for</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each </a:t>
            </a:r>
            <a:r>
              <a:rPr lang="en-GB" sz="1200" b="0" i="0" u="none" strike="noStrike" kern="1200" baseline="0" dirty="0" err="1" smtClean="0">
                <a:solidFill>
                  <a:schemeClr val="tx1"/>
                </a:solidFill>
              </a:rPr>
              <a:t>millimeter</a:t>
            </a:r>
            <a:r>
              <a:rPr lang="en-GB" sz="1200" b="0" i="0" u="none" strike="noStrike" kern="1200" baseline="0" dirty="0" smtClean="0">
                <a:solidFill>
                  <a:schemeClr val="tx1"/>
                </a:solidFill>
              </a:rPr>
              <a:t> of mercury pressure rise than to know the </a:t>
            </a:r>
            <a:r>
              <a:rPr lang="en-GB" sz="1200" b="0" i="0" u="none" strike="noStrike" kern="1200" baseline="0" dirty="0" err="1" smtClean="0">
                <a:solidFill>
                  <a:schemeClr val="tx1"/>
                </a:solidFill>
              </a:rPr>
              <a:t>distensibilities</a:t>
            </a:r>
            <a:r>
              <a:rPr lang="en-GB" sz="1200" b="0" i="0" u="none" strike="noStrike" kern="1200" baseline="0" dirty="0" smtClean="0">
                <a:solidFill>
                  <a:schemeClr val="tx1"/>
                </a:solidFill>
              </a:rPr>
              <a:t> of the</a:t>
            </a:r>
            <a:r>
              <a:rPr lang="en-GB" altLang="cs-CZ" dirty="0" smtClean="0"/>
              <a:t> </a:t>
            </a:r>
            <a:r>
              <a:rPr lang="en-GB" sz="1200" b="0" i="0" u="none" strike="noStrike" kern="1200" baseline="0" dirty="0" smtClean="0">
                <a:solidFill>
                  <a:schemeClr val="tx1"/>
                </a:solidFill>
              </a:rPr>
              <a:t>individual vessels. This value is called the </a:t>
            </a:r>
            <a:r>
              <a:rPr lang="en-GB" sz="1200" b="0" i="1" u="none" strike="noStrike" kern="1200" baseline="0" dirty="0" smtClean="0">
                <a:solidFill>
                  <a:schemeClr val="tx1"/>
                </a:solidFill>
              </a:rPr>
              <a:t>compliance. </a:t>
            </a:r>
          </a:p>
          <a:p>
            <a:pPr algn="just"/>
            <a:r>
              <a:rPr lang="en-GB" sz="1200" b="0" i="0" u="none" strike="noStrike" kern="1200" baseline="0" dirty="0" smtClean="0">
                <a:solidFill>
                  <a:schemeClr val="tx1"/>
                </a:solidFill>
              </a:rPr>
              <a:t>    Compliance and </a:t>
            </a:r>
            <a:r>
              <a:rPr lang="en-GB" sz="1200" b="0" i="0" u="none" strike="noStrike" kern="1200" baseline="0" dirty="0" err="1" smtClean="0">
                <a:solidFill>
                  <a:schemeClr val="tx1"/>
                </a:solidFill>
              </a:rPr>
              <a:t>distensibility</a:t>
            </a:r>
            <a:r>
              <a:rPr lang="en-GB" sz="1200" b="0" i="0" u="none" strike="noStrike" kern="1200" baseline="0" dirty="0" smtClean="0">
                <a:solidFill>
                  <a:schemeClr val="tx1"/>
                </a:solidFill>
              </a:rPr>
              <a:t> are quite different. A highly distensible vessel that has a slight volume may have far less compliance than a much less distensible vessel that has a large volume because </a:t>
            </a:r>
            <a:r>
              <a:rPr lang="en-GB" sz="1200" b="0" i="1" u="none" strike="noStrike" kern="1200" baseline="0" dirty="0" smtClean="0">
                <a:solidFill>
                  <a:schemeClr val="tx1"/>
                </a:solidFill>
              </a:rPr>
              <a:t>compliance is equal to </a:t>
            </a:r>
            <a:r>
              <a:rPr lang="en-GB" sz="1200" b="0" i="1" u="none" strike="noStrike" kern="1200" baseline="0" dirty="0" err="1" smtClean="0">
                <a:solidFill>
                  <a:schemeClr val="tx1"/>
                </a:solidFill>
              </a:rPr>
              <a:t>distensibility</a:t>
            </a:r>
            <a:r>
              <a:rPr lang="en-GB" sz="1200" b="0" i="1" u="none" strike="noStrike" kern="1200" baseline="0" dirty="0" smtClean="0">
                <a:solidFill>
                  <a:schemeClr val="tx1"/>
                </a:solidFill>
              </a:rPr>
              <a:t> times volume.</a:t>
            </a:r>
          </a:p>
          <a:p>
            <a:pPr algn="just"/>
            <a:r>
              <a:rPr lang="en-GB" sz="1200" b="0" i="0" u="none" strike="noStrike" kern="1200" baseline="0" dirty="0" smtClean="0">
                <a:solidFill>
                  <a:schemeClr val="tx1"/>
                </a:solidFill>
              </a:rPr>
              <a:t>    The compliance of a systemic vein is about 24 times that of its corresponding artery because it is about 8 times as distensible and it has a volume about</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3 times as great (8 </a:t>
            </a:r>
            <a:r>
              <a:rPr lang="en-GB" sz="1200" b="0" i="0" u="none" strike="noStrike" kern="1200" baseline="0" dirty="0" smtClean="0">
                <a:solidFill>
                  <a:schemeClr val="tx1"/>
                </a:solidFill>
                <a:sym typeface="Symbol"/>
              </a:rPr>
              <a:t></a:t>
            </a:r>
            <a:r>
              <a:rPr lang="en-GB" sz="1200" b="0" i="0" u="none" strike="noStrike" kern="1200" baseline="0" dirty="0" smtClean="0">
                <a:solidFill>
                  <a:schemeClr val="tx1"/>
                </a:solidFill>
              </a:rPr>
              <a:t> 3 = 24).</a:t>
            </a:r>
            <a:endParaRPr lang="en-GB" altLang="cs-CZ" dirty="0" smtClean="0"/>
          </a:p>
          <a:p>
            <a:endParaRPr lang="cs-CZ" altLang="cs-CZ"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farther along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US" sz="1200" b="0" i="0" u="none" strike="noStrike" kern="1200" baseline="0" dirty="0" smtClean="0">
                <a:solidFill>
                  <a:schemeClr val="tx1"/>
                </a:solidFill>
                <a:latin typeface="Arial" charset="0"/>
                <a:ea typeface="+mn-ea"/>
                <a:cs typeface="+mn-cs"/>
              </a:rPr>
              <a:t>; and in the small arteries, 15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35 m/sec. </a:t>
            </a:r>
            <a:r>
              <a:rPr lang="en-GB" sz="1200" b="0" i="0" u="none" strike="noStrike" kern="1200" baseline="0" dirty="0" smtClean="0">
                <a:solidFill>
                  <a:schemeClr val="tx1"/>
                </a:solidFill>
                <a:latin typeface="Arial" charset="0"/>
                <a:ea typeface="+mn-ea"/>
                <a:cs typeface="+mn-cs"/>
              </a:rPr>
              <a:t>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cs-CZ" sz="1200" b="0" i="0" u="none" strike="noStrike" kern="1200" baseline="0" dirty="0" smtClean="0">
                <a:solidFill>
                  <a:schemeClr val="tx1"/>
                </a:solidFill>
                <a:latin typeface="Arial" charset="0"/>
                <a:ea typeface="+mn-ea"/>
                <a:cs typeface="+mn-cs"/>
              </a:rPr>
              <a:t>a </a:t>
            </a:r>
            <a:r>
              <a:rPr lang="cs-CZ" sz="1200" b="0" i="0" u="none" strike="noStrike" kern="1200" baseline="0" dirty="0" err="1" smtClean="0">
                <a:solidFill>
                  <a:schemeClr val="tx1"/>
                </a:solidFill>
                <a:latin typeface="Arial" charset="0"/>
                <a:ea typeface="+mn-ea"/>
                <a:cs typeface="+mn-cs"/>
              </a:rPr>
              <a:t>given</a:t>
            </a:r>
            <a:r>
              <a:rPr lang="en-GB" sz="1200" b="0" i="0" u="none" strike="noStrike" kern="1200" baseline="0" dirty="0" smtClean="0">
                <a:solidFill>
                  <a:schemeClr val="tx1"/>
                </a:solidFill>
                <a:latin typeface="Arial" charset="0"/>
                <a:ea typeface="+mn-ea"/>
                <a:cs typeface="+mn-cs"/>
              </a:rPr>
              <a:t> vascular segment, the higher the velocity, which explains the slow PWV in the aorta and the much faster PWV in the much less compliant small distal arteries. In 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a:t>
            </a:r>
            <a:r>
              <a:rPr lang="cs-CZ" dirty="0" smtClean="0"/>
              <a:t> </a:t>
            </a:r>
            <a:r>
              <a:rPr lang="en-GB" dirty="0" smtClean="0"/>
              <a:t>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19</a:t>
            </a:fld>
            <a:endParaRPr lang="cs-CZ"/>
          </a:p>
        </p:txBody>
      </p:sp>
    </p:spTree>
    <p:extLst>
      <p:ext uri="{BB962C8B-B14F-4D97-AF65-F5344CB8AC3E}">
        <p14:creationId xmlns:p14="http://schemas.microsoft.com/office/powerpoint/2010/main" val="425032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a:t>
            </a:fld>
            <a:endParaRPr lang="cs-CZ"/>
          </a:p>
        </p:txBody>
      </p:sp>
    </p:spTree>
    <p:extLst>
      <p:ext uri="{BB962C8B-B14F-4D97-AF65-F5344CB8AC3E}">
        <p14:creationId xmlns:p14="http://schemas.microsoft.com/office/powerpoint/2010/main" val="402096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p>
          <a:p>
            <a:pPr algn="just">
              <a:defRPr/>
            </a:pPr>
            <a:r>
              <a:rPr lang="cs-CZ" dirty="0"/>
              <a:t>Disekce vzniká nejčastěji </a:t>
            </a:r>
            <a:r>
              <a:rPr lang="cs-CZ" b="1" dirty="0"/>
              <a:t>rozštěpením cévní stěny</a:t>
            </a:r>
            <a:r>
              <a:rPr lang="cs-CZ" dirty="0"/>
              <a:t> v oblasti tunica media, falešné lumen může vytvořit </a:t>
            </a:r>
            <a:r>
              <a:rPr lang="cs-CZ" dirty="0">
                <a:hlinkClick r:id="rId3" tooltip="Aneurysma"/>
              </a:rPr>
              <a:t>aneurysma</a:t>
            </a:r>
            <a:r>
              <a:rPr lang="cs-CZ" dirty="0"/>
              <a:t> nebo může </a:t>
            </a:r>
            <a:r>
              <a:rPr lang="cs-CZ" dirty="0" err="1">
                <a:hlinkClick r:id="rId4" tooltip="Trombóza"/>
              </a:rPr>
              <a:t>trombotizovat</a:t>
            </a:r>
            <a:r>
              <a:rPr lang="cs-CZ" dirty="0"/>
              <a:t>. Trombus způsobí stenózu a může též distálně </a:t>
            </a:r>
            <a:r>
              <a:rPr lang="cs-CZ" dirty="0" err="1"/>
              <a:t>embolizovat</a:t>
            </a:r>
            <a:r>
              <a:rPr lang="cs-CZ" dirty="0"/>
              <a:t> a být tak příčinou </a:t>
            </a:r>
            <a:r>
              <a:rPr lang="cs-CZ" dirty="0" smtClean="0"/>
              <a:t>cévní mozkové příhody.</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20</a:t>
            </a:fld>
            <a:endParaRPr lang="cs-CZ"/>
          </a:p>
        </p:txBody>
      </p:sp>
    </p:spTree>
    <p:extLst>
      <p:ext uri="{BB962C8B-B14F-4D97-AF65-F5344CB8AC3E}">
        <p14:creationId xmlns:p14="http://schemas.microsoft.com/office/powerpoint/2010/main" val="186051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21</a:t>
            </a:fld>
            <a:endParaRPr lang="cs-CZ"/>
          </a:p>
        </p:txBody>
      </p:sp>
    </p:spTree>
    <p:extLst>
      <p:ext uri="{BB962C8B-B14F-4D97-AF65-F5344CB8AC3E}">
        <p14:creationId xmlns:p14="http://schemas.microsoft.com/office/powerpoint/2010/main" val="116919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22</a:t>
            </a:fld>
            <a:endParaRPr lang="cs-CZ"/>
          </a:p>
        </p:txBody>
      </p:sp>
    </p:spTree>
    <p:extLst>
      <p:ext uri="{BB962C8B-B14F-4D97-AF65-F5344CB8AC3E}">
        <p14:creationId xmlns:p14="http://schemas.microsoft.com/office/powerpoint/2010/main" val="3607263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rate of blood </a:t>
            </a:r>
            <a:r>
              <a:rPr lang="en-GB" sz="1200" b="0" i="0" u="none" strike="noStrike" kern="1200" baseline="0" dirty="0" smtClean="0">
                <a:solidFill>
                  <a:schemeClr val="tx1"/>
                </a:solidFill>
                <a:latin typeface="Arial" charset="0"/>
                <a:ea typeface="+mn-ea"/>
                <a:cs typeface="+mn-cs"/>
              </a:rPr>
              <a:t>flow through most tissues is controlled in response to tissue need for </a:t>
            </a:r>
            <a:r>
              <a:rPr lang="en-GB" sz="1200" b="0" i="0" u="none" strike="noStrike" kern="1200" baseline="0" noProof="0" dirty="0" smtClean="0">
                <a:solidFill>
                  <a:schemeClr val="tx1"/>
                </a:solidFill>
                <a:latin typeface="Arial" charset="0"/>
                <a:ea typeface="+mn-ea"/>
                <a:cs typeface="+mn-cs"/>
              </a:rPr>
              <a:t>nutrients. The heart and circulation in turn are controlled to provide the necessary cardiac output and arterial pressure to ensure the required blood flow into the individual </a:t>
            </a:r>
            <a:r>
              <a:rPr lang="en-GB" sz="1200" b="0" i="0" u="none" strike="noStrike" kern="1200" baseline="0" dirty="0" smtClean="0">
                <a:solidFill>
                  <a:schemeClr val="tx1"/>
                </a:solidFill>
                <a:latin typeface="Arial" charset="0"/>
                <a:ea typeface="+mn-ea"/>
                <a:cs typeface="+mn-cs"/>
              </a:rPr>
              <a:t>tissues (note the differences in blood distribution between individual organ systems in rest and under load). </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t>
            </a:r>
            <a:r>
              <a:rPr lang="cs-CZ" sz="1200" b="0" i="0" u="none" strike="noStrike" kern="1200" baseline="0" dirty="0" err="1" smtClean="0">
                <a:solidFill>
                  <a:schemeClr val="tx1"/>
                </a:solidFill>
                <a:latin typeface="Arial" charset="0"/>
                <a:ea typeface="+mn-ea"/>
                <a:cs typeface="+mn-cs"/>
              </a:rPr>
              <a:t>arterioles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23</a:t>
            </a:fld>
            <a:endParaRPr lang="cs-CZ"/>
          </a:p>
        </p:txBody>
      </p:sp>
    </p:spTree>
    <p:extLst>
      <p:ext uri="{BB962C8B-B14F-4D97-AF65-F5344CB8AC3E}">
        <p14:creationId xmlns:p14="http://schemas.microsoft.com/office/powerpoint/2010/main" val="1257264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24</a:t>
            </a:fld>
            <a:endParaRPr lang="cs-CZ"/>
          </a:p>
        </p:txBody>
      </p:sp>
    </p:spTree>
    <p:extLst>
      <p:ext uri="{BB962C8B-B14F-4D97-AF65-F5344CB8AC3E}">
        <p14:creationId xmlns:p14="http://schemas.microsoft.com/office/powerpoint/2010/main" val="311399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smtClean="0">
                <a:latin typeface="Arial" pitchFamily="34" charset="0"/>
                <a:cs typeface="Arial" pitchFamily="34" charset="0"/>
              </a:rPr>
              <a:t>The</a:t>
            </a:r>
            <a:r>
              <a:rPr lang="en-GB" baseline="0" dirty="0" smtClean="0">
                <a:latin typeface="Arial" pitchFamily="34" charset="0"/>
                <a:cs typeface="Arial" pitchFamily="34" charset="0"/>
              </a:rPr>
              <a:t> effect of change</a:t>
            </a:r>
            <a:r>
              <a:rPr lang="cs-CZ" baseline="0" dirty="0" smtClean="0">
                <a:latin typeface="Arial" pitchFamily="34" charset="0"/>
                <a:cs typeface="Arial" pitchFamily="34" charset="0"/>
              </a:rPr>
              <a:t>s</a:t>
            </a:r>
            <a:r>
              <a:rPr lang="en-GB" baseline="0" dirty="0" smtClean="0">
                <a:latin typeface="Arial" pitchFamily="34" charset="0"/>
                <a:cs typeface="Arial" pitchFamily="34" charset="0"/>
              </a:rPr>
              <a:t> of </a:t>
            </a:r>
            <a:r>
              <a:rPr lang="en-GB" altLang="cs-CZ" sz="1200" dirty="0" smtClean="0">
                <a:latin typeface="Arial" pitchFamily="34" charset="0"/>
                <a:cs typeface="Arial" pitchFamily="34" charset="0"/>
              </a:rPr>
              <a:t>cardiac output and </a:t>
            </a:r>
            <a:r>
              <a:rPr lang="cs-CZ" altLang="cs-CZ" sz="1200" dirty="0" err="1" smtClean="0">
                <a:latin typeface="Arial" pitchFamily="34" charset="0"/>
                <a:cs typeface="Arial" pitchFamily="34" charset="0"/>
              </a:rPr>
              <a:t>of</a:t>
            </a:r>
            <a:r>
              <a:rPr lang="cs-CZ" altLang="cs-CZ" sz="1200" dirty="0" smtClean="0">
                <a:latin typeface="Arial" pitchFamily="34" charset="0"/>
                <a:cs typeface="Arial" pitchFamily="34" charset="0"/>
              </a:rPr>
              <a:t> </a:t>
            </a:r>
            <a:r>
              <a:rPr lang="en-GB" altLang="cs-CZ" sz="1200" dirty="0" smtClean="0">
                <a:latin typeface="Arial" pitchFamily="34" charset="0"/>
                <a:cs typeface="Arial" pitchFamily="34" charset="0"/>
              </a:rPr>
              <a:t>vascular parameters on </a:t>
            </a:r>
            <a:r>
              <a:rPr lang="en-GB" baseline="0" dirty="0" smtClean="0">
                <a:latin typeface="Arial" pitchFamily="34" charset="0"/>
                <a:cs typeface="Arial" pitchFamily="34" charset="0"/>
              </a:rPr>
              <a:t>mean arterial pressure (</a:t>
            </a:r>
            <a:r>
              <a:rPr lang="en-GB" altLang="cs-CZ" sz="1200" b="0" dirty="0" err="1" smtClean="0">
                <a:latin typeface="Arial" pitchFamily="34" charset="0"/>
                <a:cs typeface="Arial" pitchFamily="34" charset="0"/>
              </a:rPr>
              <a:t>P</a:t>
            </a:r>
            <a:r>
              <a:rPr lang="en-GB" altLang="cs-CZ" sz="1200" b="0" baseline="-25000" dirty="0" err="1" smtClean="0">
                <a:latin typeface="Arial" pitchFamily="34" charset="0"/>
                <a:cs typeface="Arial" pitchFamily="34" charset="0"/>
              </a:rPr>
              <a:t>a,mean</a:t>
            </a:r>
            <a:r>
              <a:rPr lang="en-GB" altLang="cs-CZ" sz="1200" b="0" baseline="0" dirty="0" smtClean="0">
                <a:latin typeface="Arial" pitchFamily="34" charset="0"/>
                <a:cs typeface="Arial" pitchFamily="34" charset="0"/>
              </a:rPr>
              <a:t>) and pulse pressure (PP) </a:t>
            </a:r>
            <a:r>
              <a:rPr lang="en-GB" baseline="0" dirty="0" smtClean="0">
                <a:latin typeface="Arial" pitchFamily="34" charset="0"/>
                <a:cs typeface="Arial" pitchFamily="34" charset="0"/>
              </a:rPr>
              <a:t>can be approximately estimated from the two following relations:</a:t>
            </a:r>
            <a:endParaRPr lang="cs-CZ" baseline="0" dirty="0" smtClean="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25</a:t>
            </a:fld>
            <a:endParaRPr lang="cs-CZ"/>
          </a:p>
        </p:txBody>
      </p:sp>
    </p:spTree>
    <p:extLst>
      <p:ext uri="{BB962C8B-B14F-4D97-AF65-F5344CB8AC3E}">
        <p14:creationId xmlns:p14="http://schemas.microsoft.com/office/powerpoint/2010/main" val="2655461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en-GB" dirty="0" smtClean="0">
                <a:latin typeface="Arial" pitchFamily="34" charset="0"/>
                <a:cs typeface="Arial" pitchFamily="34" charset="0"/>
              </a:rPr>
              <a:t>     </a:t>
            </a:r>
            <a:r>
              <a:rPr lang="en-GB" noProof="0" dirty="0" smtClean="0">
                <a:latin typeface="Arial" pitchFamily="34" charset="0"/>
                <a:cs typeface="Arial" pitchFamily="34" charset="0"/>
              </a:rPr>
              <a:t>Consistently with the relations </a:t>
            </a:r>
            <a:r>
              <a:rPr lang="en-GB" b="0" noProof="0" dirty="0" smtClean="0">
                <a:latin typeface="Arial" pitchFamily="34" charset="0"/>
                <a:cs typeface="Arial" pitchFamily="34" charset="0"/>
              </a:rPr>
              <a:t>for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and PP </a:t>
            </a:r>
            <a:r>
              <a:rPr lang="cs-CZ" altLang="cs-CZ" sz="1200" b="0" noProof="0" dirty="0" smtClean="0">
                <a:latin typeface="Arial" pitchFamily="34" charset="0"/>
                <a:cs typeface="Arial" pitchFamily="34" charset="0"/>
              </a:rPr>
              <a:t>a</a:t>
            </a:r>
            <a:r>
              <a:rPr lang="en-GB" altLang="cs-CZ" sz="1200" b="0" noProof="0" dirty="0" smtClean="0">
                <a:latin typeface="Arial" pitchFamily="34" charset="0"/>
                <a:cs typeface="Arial" pitchFamily="34" charset="0"/>
              </a:rPr>
              <a:t> separate </a:t>
            </a:r>
            <a:r>
              <a:rPr lang="en-GB" b="0" noProof="0" dirty="0" smtClean="0">
                <a:latin typeface="Arial" pitchFamily="34" charset="0"/>
                <a:cs typeface="Arial" pitchFamily="34" charset="0"/>
              </a:rPr>
              <a:t>increase</a:t>
            </a:r>
            <a:r>
              <a:rPr lang="en-GB" b="0" baseline="0" noProof="0" dirty="0" smtClean="0">
                <a:latin typeface="Arial" pitchFamily="34" charset="0"/>
                <a:cs typeface="Arial" pitchFamily="34" charset="0"/>
              </a:rPr>
              <a:t> of HR induced by the physical activity would cause only the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0" noProof="0" dirty="0" smtClean="0">
                <a:latin typeface="Arial" pitchFamily="34" charset="0"/>
                <a:cs typeface="Arial" pitchFamily="34" charset="0"/>
              </a:rPr>
              <a:t>.</a:t>
            </a:r>
            <a:r>
              <a:rPr lang="en-GB" altLang="cs-CZ" baseline="-25000" dirty="0" smtClean="0">
                <a:latin typeface="Arial" pitchFamily="34" charset="0"/>
                <a:cs typeface="Arial" pitchFamily="34" charset="0"/>
              </a:rPr>
              <a:t> </a:t>
            </a:r>
            <a:r>
              <a:rPr lang="en-GB" altLang="cs-CZ" sz="1200" b="0" noProof="0" dirty="0" smtClean="0">
                <a:latin typeface="Arial" pitchFamily="34" charset="0"/>
                <a:cs typeface="Arial" pitchFamily="34" charset="0"/>
              </a:rPr>
              <a:t>A </a:t>
            </a:r>
            <a:r>
              <a:rPr lang="en-GB" altLang="cs-CZ" dirty="0" smtClean="0">
                <a:latin typeface="Arial" pitchFamily="34" charset="0"/>
                <a:cs typeface="Arial" pitchFamily="34" charset="0"/>
              </a:rPr>
              <a:t>simultaneous </a:t>
            </a:r>
            <a:r>
              <a:rPr lang="en-GB" altLang="cs-CZ" sz="1200" b="0" noProof="0" dirty="0" smtClean="0">
                <a:latin typeface="Arial" pitchFamily="34" charset="0"/>
                <a:cs typeface="Arial" pitchFamily="34" charset="0"/>
              </a:rPr>
              <a:t>increase of SV will cause</a:t>
            </a:r>
            <a:r>
              <a:rPr lang="en-GB" altLang="cs-CZ" sz="1200" b="0" baseline="0" noProof="0" dirty="0" smtClean="0">
                <a:latin typeface="Arial" pitchFamily="34" charset="0"/>
                <a:cs typeface="Arial" pitchFamily="34" charset="0"/>
              </a:rPr>
              <a:t> a further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25000" noProof="0" dirty="0" smtClean="0">
                <a:latin typeface="Arial" pitchFamily="34" charset="0"/>
                <a:cs typeface="Arial" pitchFamily="34" charset="0"/>
              </a:rPr>
              <a:t> </a:t>
            </a:r>
            <a:r>
              <a:rPr lang="en-GB" altLang="cs-CZ" sz="1200" b="0" baseline="0" noProof="0" dirty="0" smtClean="0">
                <a:latin typeface="Arial" pitchFamily="34" charset="0"/>
                <a:cs typeface="Arial" pitchFamily="34" charset="0"/>
              </a:rPr>
              <a:t>and an increase of PP. Due to a subsequent reduction of R (consequence of the vascular vasodilatation in active muscles) the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falls down but PP remains increased. </a:t>
            </a:r>
          </a:p>
          <a:p>
            <a:pPr algn="just"/>
            <a:r>
              <a:rPr lang="en-GB" altLang="cs-CZ" sz="1200" b="0" noProof="0" dirty="0" smtClean="0">
                <a:latin typeface="Arial" pitchFamily="34" charset="0"/>
                <a:cs typeface="Arial" pitchFamily="34" charset="0"/>
              </a:rPr>
              <a:t>    </a:t>
            </a:r>
            <a:r>
              <a:rPr lang="cs-CZ"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rPr>
              <a:t>This 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26</a:t>
            </a:fld>
            <a:endParaRPr lang="cs-CZ"/>
          </a:p>
        </p:txBody>
      </p:sp>
    </p:spTree>
    <p:extLst>
      <p:ext uri="{BB962C8B-B14F-4D97-AF65-F5344CB8AC3E}">
        <p14:creationId xmlns:p14="http://schemas.microsoft.com/office/powerpoint/2010/main" val="2332216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endParaRPr lang="cs-CZ" sz="1200" b="1" i="0" kern="1200" baseline="-25000" dirty="0" smtClean="0">
              <a:effectLst/>
              <a:latin typeface="Arial" charset="0"/>
              <a:ea typeface="+mn-ea"/>
              <a:cs typeface="+mn-cs"/>
            </a:endParaRP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sz="1200" kern="1200" dirty="0" smtClean="0">
                <a:solidFill>
                  <a:schemeClr val="tx1"/>
                </a:solidFill>
                <a:effectLst/>
              </a:rPr>
              <a:t>where </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i="1" kern="1200" dirty="0" smtClean="0">
                <a:solidFill>
                  <a:schemeClr val="tx1"/>
                </a:solidFill>
                <a:effectLst/>
                <a:sym typeface="Symbol"/>
              </a:rPr>
              <a:t></a:t>
            </a:r>
            <a:r>
              <a:rPr lang="en-GB" sz="1200" i="1" kern="1200" dirty="0" smtClean="0">
                <a:solidFill>
                  <a:schemeClr val="tx1"/>
                </a:solidFill>
                <a:effectLst/>
              </a:rPr>
              <a:t> </a:t>
            </a:r>
            <a:r>
              <a:rPr lang="en-GB" sz="1200" i="1" kern="1200" dirty="0" err="1" smtClean="0">
                <a:solidFill>
                  <a:schemeClr val="tx1"/>
                </a:solidFill>
                <a:effectLst/>
              </a:rPr>
              <a:t>P</a:t>
            </a:r>
            <a:r>
              <a:rPr lang="en-GB" sz="1200" i="1" kern="1200" baseline="-25000" dirty="0" err="1" smtClean="0">
                <a:solidFill>
                  <a:schemeClr val="tx1"/>
                </a:solidFill>
                <a:effectLst/>
              </a:rPr>
              <a:t>v</a:t>
            </a:r>
            <a:r>
              <a:rPr lang="en-GB" sz="1200" kern="1200" dirty="0" smtClean="0">
                <a:solidFill>
                  <a:schemeClr val="tx1"/>
                </a:solidFill>
                <a:effectLst/>
              </a:rPr>
              <a:t> is </a:t>
            </a:r>
            <a:r>
              <a:rPr lang="en-GB" dirty="0" smtClean="0"/>
              <a:t>pressure difference between </a:t>
            </a:r>
            <a:r>
              <a:rPr lang="en-GB" sz="1200" kern="1200" dirty="0" smtClean="0">
                <a:solidFill>
                  <a:schemeClr val="tx1"/>
                </a:solidFill>
                <a:effectLst/>
              </a:rPr>
              <a:t>the aorta and v. cava and </a:t>
            </a:r>
            <a:r>
              <a:rPr lang="en-GB" sz="1200" i="1" kern="1200" dirty="0" smtClean="0">
                <a:solidFill>
                  <a:schemeClr val="tx1"/>
                </a:solidFill>
                <a:effectLst/>
              </a:rPr>
              <a:t>R</a:t>
            </a:r>
            <a:r>
              <a:rPr lang="en-GB" sz="1200" kern="1200" dirty="0" smtClean="0">
                <a:solidFill>
                  <a:schemeClr val="tx1"/>
                </a:solidFill>
                <a:effectLst/>
              </a:rPr>
              <a:t> is peripheral vascular resistance (its physiological value is </a:t>
            </a:r>
            <a:r>
              <a:rPr lang="en-GB" sz="1200" kern="1200" dirty="0" smtClean="0">
                <a:solidFill>
                  <a:schemeClr val="tx1"/>
                </a:solidFill>
                <a:effectLst/>
                <a:sym typeface="Symbol"/>
              </a:rPr>
              <a:t></a:t>
            </a:r>
            <a:r>
              <a:rPr lang="en-GB" sz="1200" kern="1200" dirty="0" smtClean="0">
                <a:solidFill>
                  <a:schemeClr val="tx1"/>
                </a:solidFill>
                <a:effectLst/>
              </a:rPr>
              <a:t>1.0 </a:t>
            </a:r>
            <a:r>
              <a:rPr lang="en-GB" sz="1200" kern="1200" dirty="0" err="1" smtClean="0">
                <a:solidFill>
                  <a:schemeClr val="tx1"/>
                </a:solidFill>
                <a:effectLst/>
              </a:rPr>
              <a:t>mmHg∙s</a:t>
            </a:r>
            <a:r>
              <a:rPr lang="en-GB" sz="1200" kern="1200" dirty="0" smtClean="0">
                <a:solidFill>
                  <a:schemeClr val="tx1"/>
                </a:solidFill>
                <a:effectLst/>
              </a:rPr>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27</a:t>
            </a:fld>
            <a:endParaRPr lang="cs-CZ"/>
          </a:p>
        </p:txBody>
      </p:sp>
    </p:spTree>
    <p:extLst>
      <p:ext uri="{BB962C8B-B14F-4D97-AF65-F5344CB8AC3E}">
        <p14:creationId xmlns:p14="http://schemas.microsoft.com/office/powerpoint/2010/main" val="402013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3</a:t>
            </a:fld>
            <a:endParaRPr lang="cs-CZ"/>
          </a:p>
        </p:txBody>
      </p:sp>
    </p:spTree>
    <p:extLst>
      <p:ext uri="{BB962C8B-B14F-4D97-AF65-F5344CB8AC3E}">
        <p14:creationId xmlns:p14="http://schemas.microsoft.com/office/powerpoint/2010/main" val="376657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en-GB" noProof="0" dirty="0" smtClean="0"/>
              <a:t>     </a:t>
            </a:r>
            <a:r>
              <a:rPr lang="en-GB" b="0" dirty="0" smtClean="0"/>
              <a:t>As illustrated in the right figure, the blood </a:t>
            </a:r>
            <a:r>
              <a:rPr lang="en-GB" dirty="0" smtClean="0"/>
              <a:t>column causes a decrease </a:t>
            </a:r>
            <a:r>
              <a:rPr lang="en-GB" baseline="0" dirty="0" smtClean="0"/>
              <a:t>of blood pressure if measured over the heart </a:t>
            </a:r>
            <a:r>
              <a:rPr lang="en-GB" baseline="0" noProof="0" dirty="0" smtClean="0"/>
              <a:t>and increase of blood pressure if measured below the heart. Therefore, to obtain a proper value of blood pressure, it is important for the cuff to be placed at the level of heart.</a:t>
            </a:r>
            <a:r>
              <a:rPr lang="en-GB" noProof="0" dirty="0" smtClean="0"/>
              <a:t> Besides, because of the same effect, the blood pressure at the level of brain may be sometimes too low, which may</a:t>
            </a:r>
            <a:r>
              <a:rPr lang="en-GB" baseline="0" noProof="0" dirty="0" smtClean="0"/>
              <a:t> lead to</a:t>
            </a:r>
            <a:r>
              <a:rPr lang="en-GB" noProof="0" dirty="0" smtClean="0"/>
              <a:t> insufficient perfusion of brain tissue (especially under hypotension) and collapse. On the contrary, the high blood pressure at the level of feet</a:t>
            </a:r>
            <a:r>
              <a:rPr lang="en-GB" dirty="0"/>
              <a:t> (see the </a:t>
            </a:r>
            <a:r>
              <a:rPr lang="en-GB" dirty="0" smtClean="0"/>
              <a:t>pressure</a:t>
            </a:r>
            <a:r>
              <a:rPr lang="cs-CZ" dirty="0" smtClean="0"/>
              <a:t> </a:t>
            </a:r>
            <a:r>
              <a:rPr lang="en-GB" dirty="0" smtClean="0"/>
              <a:t>increment </a:t>
            </a:r>
            <a:r>
              <a:rPr lang="en-GB" dirty="0"/>
              <a:t>due to the blood column </a:t>
            </a:r>
            <a:r>
              <a:rPr lang="en-GB" dirty="0" smtClean="0"/>
              <a:t>in </a:t>
            </a:r>
            <a:r>
              <a:rPr lang="en-GB" dirty="0"/>
              <a:t>the left figure</a:t>
            </a:r>
            <a:r>
              <a:rPr lang="en-GB" dirty="0" smtClean="0"/>
              <a:t>)</a:t>
            </a:r>
            <a:r>
              <a:rPr lang="cs-CZ" dirty="0" smtClean="0"/>
              <a:t> </a:t>
            </a:r>
            <a:r>
              <a:rPr lang="en-GB" baseline="0" noProof="0" dirty="0" smtClean="0"/>
              <a:t>may lead to </a:t>
            </a:r>
            <a:r>
              <a:rPr lang="en-GB" baseline="0" noProof="0" dirty="0" err="1" smtClean="0"/>
              <a:t>edema</a:t>
            </a:r>
            <a:r>
              <a:rPr lang="en-GB" baseline="0" noProof="0" dirty="0" smtClean="0"/>
              <a:t>.</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4</a:t>
            </a:fld>
            <a:endParaRPr lang="cs-CZ"/>
          </a:p>
        </p:txBody>
      </p:sp>
    </p:spTree>
    <p:extLst>
      <p:ext uri="{BB962C8B-B14F-4D97-AF65-F5344CB8AC3E}">
        <p14:creationId xmlns:p14="http://schemas.microsoft.com/office/powerpoint/2010/main" val="269840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sz="1200" b="1" dirty="0" smtClean="0"/>
              <a:t>Law of Laplace</a:t>
            </a:r>
            <a:endParaRPr lang="cs-CZ" altLang="cs-CZ" sz="1200" b="1"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dirty="0" smtClean="0"/>
              <a:t>    </a:t>
            </a:r>
            <a:r>
              <a:rPr lang="en-GB" altLang="cs-CZ" sz="1200" b="0" noProof="0" dirty="0" smtClean="0"/>
              <a:t>Law of Laplace defines the r</a:t>
            </a:r>
            <a:r>
              <a:rPr lang="en-GB" altLang="cs-CZ" sz="1200" noProof="0" dirty="0" smtClean="0"/>
              <a:t>elation between distending </a:t>
            </a:r>
            <a:r>
              <a:rPr lang="en-GB" altLang="cs-CZ" noProof="0" dirty="0" smtClean="0"/>
              <a:t>pressure (P [N/m</a:t>
            </a:r>
            <a:r>
              <a:rPr lang="en-GB" altLang="cs-CZ" baseline="30000" noProof="0" dirty="0" smtClean="0"/>
              <a:t>2</a:t>
            </a:r>
            <a:r>
              <a:rPr lang="en-GB" altLang="cs-CZ" noProof="0" dirty="0" smtClean="0"/>
              <a:t>]) and tension in the wall of hollow object (T [N/m]). In vessels, P represents a </a:t>
            </a:r>
            <a:r>
              <a:rPr lang="en-GB" b="0" i="0" u="none" strike="noStrike" kern="1200" baseline="0" noProof="0" dirty="0" smtClean="0"/>
              <a:t>pressure </a:t>
            </a:r>
            <a:r>
              <a:rPr lang="en-GB" b="0" i="0" u="none" strike="noStrike" kern="1200" baseline="0" dirty="0" smtClean="0"/>
              <a:t>difference across the vessel wall (</a:t>
            </a:r>
            <a:r>
              <a:rPr lang="en-GB" b="0" i="1" u="none" strike="noStrike" kern="1200" baseline="0" dirty="0" err="1" smtClean="0"/>
              <a:t>transmural</a:t>
            </a:r>
            <a:r>
              <a:rPr lang="en-GB" b="0" i="1" u="none" strike="noStrike" kern="1200" baseline="0" dirty="0" smtClean="0"/>
              <a:t> pressure</a:t>
            </a:r>
            <a:r>
              <a:rPr lang="en-GB" b="0" i="0" u="none" strike="noStrike" kern="1200" baseline="0" dirty="0" smtClean="0"/>
              <a:t>). The resulting tangential </a:t>
            </a:r>
            <a:r>
              <a:rPr lang="en-GB" b="0" i="1" u="none" strike="noStrike" kern="1200" baseline="0" dirty="0" smtClean="0"/>
              <a:t>mural tension </a:t>
            </a:r>
            <a:r>
              <a:rPr lang="en-GB" b="0" i="0" u="none" strike="noStrike" kern="1200" baseline="0" dirty="0" smtClean="0"/>
              <a:t>T [N/m] is a function of the inner radius R [m] of the vessel. Note that the higher is R of the vessel the higher is T.</a:t>
            </a:r>
            <a:endParaRPr lang="en-GB" alt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5</a:t>
            </a:fld>
            <a:endParaRPr lang="cs-CZ"/>
          </a:p>
        </p:txBody>
      </p:sp>
    </p:spTree>
    <p:extLst>
      <p:ext uri="{BB962C8B-B14F-4D97-AF65-F5344CB8AC3E}">
        <p14:creationId xmlns:p14="http://schemas.microsoft.com/office/powerpoint/2010/main" val="102885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Consequences</a:t>
            </a:r>
            <a:r>
              <a:rPr lang="en-GB" altLang="cs-CZ" b="0" baseline="0" noProof="0" dirty="0" smtClean="0"/>
              <a:t> of the Laplace law for vessels can be well demonstrated when comparing the wall tension in aorta and capillary. Despite that the wall thickness of aorta (~ 2 mm) is incomparably larger than the wall thickness of capillary (~ 1 </a:t>
            </a:r>
            <a:r>
              <a:rPr lang="en-GB" altLang="cs-CZ" b="0" baseline="0" noProof="0" dirty="0" smtClean="0">
                <a:sym typeface="Symbol"/>
              </a:rPr>
              <a:t></a:t>
            </a:r>
            <a:r>
              <a:rPr lang="en-GB" altLang="cs-CZ" b="0" baseline="0" noProof="0" dirty="0" smtClean="0"/>
              <a:t>m) the wall tension in aorta is substantially higher. The reason is the large radius </a:t>
            </a:r>
            <a:r>
              <a:rPr lang="en-GB" altLang="cs-CZ" b="0" baseline="0" dirty="0" smtClean="0"/>
              <a:t>of aorta. </a:t>
            </a:r>
            <a:r>
              <a:rPr lang="en-GB" dirty="0" smtClean="0"/>
              <a:t>Aorta is therefore the most stressed vessel in the human body, and </a:t>
            </a:r>
            <a:r>
              <a:rPr lang="cs-CZ" dirty="0" smtClean="0"/>
              <a:t>a</a:t>
            </a:r>
            <a:r>
              <a:rPr lang="en-GB" dirty="0" smtClean="0"/>
              <a:t> high tension in its wall can sometimes lead to aortic aneurism or even to aortic rupture</a:t>
            </a:r>
            <a:r>
              <a:rPr lang="en-GB" altLang="cs-CZ" b="0" baseline="0" dirty="0" smtClean="0"/>
              <a:t>.</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6</a:t>
            </a:fld>
            <a:endParaRPr lang="cs-CZ"/>
          </a:p>
        </p:txBody>
      </p:sp>
    </p:spTree>
    <p:extLst>
      <p:ext uri="{BB962C8B-B14F-4D97-AF65-F5344CB8AC3E}">
        <p14:creationId xmlns:p14="http://schemas.microsoft.com/office/powerpoint/2010/main" val="238259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smtClean="0"/>
              <a:t>Cross-sectional area and velocity of blood flow in different segments of circulation system </a:t>
            </a:r>
          </a:p>
          <a:p>
            <a:pPr algn="just"/>
            <a:r>
              <a:rPr lang="en-GB" sz="1200" b="0" i="0" u="none" strike="noStrike" kern="1200" baseline="0" noProof="0" dirty="0" smtClean="0">
                <a:latin typeface="Arial" charset="0"/>
                <a:ea typeface="+mn-ea"/>
                <a:cs typeface="+mn-cs"/>
              </a:rPr>
              <a:t>     </a:t>
            </a:r>
            <a:r>
              <a:rPr lang="en-GB" sz="1200" b="0" i="0" u="none" strike="noStrike" kern="1200" baseline="0" dirty="0" smtClean="0">
                <a:latin typeface="Arial" charset="0"/>
                <a:ea typeface="+mn-ea"/>
                <a:cs typeface="+mn-cs"/>
              </a:rPr>
              <a:t>Because the same volume of blood must flow through each segment of the circulation system during a minute, the velocity of blood flow in a given segment </a:t>
            </a:r>
            <a:r>
              <a:rPr lang="en-GB" sz="1200" b="0" i="0" u="none" strike="noStrike" kern="1200" baseline="0" dirty="0" smtClean="0">
                <a:solidFill>
                  <a:schemeClr val="tx1"/>
                </a:solidFill>
                <a:latin typeface="Arial" charset="0"/>
                <a:ea typeface="+mn-ea"/>
                <a:cs typeface="+mn-cs"/>
              </a:rPr>
              <a:t>can be computed as a ratio of cardiac output to total cross-sectional area of the segment. Thus, under resting conditions, the average velocity of blood flow is about 20 cm/sec in aorta but only 0.4 mm/s in capillaries. </a:t>
            </a:r>
          </a:p>
          <a:p>
            <a:endParaRPr lang="cs-CZ" altLang="cs-CZ" dirty="0" smtClean="0"/>
          </a:p>
        </p:txBody>
      </p:sp>
      <p:sp>
        <p:nvSpPr>
          <p:cNvPr id="51204"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2D9FF72-9BE2-425F-A270-1760FBB7D155}" type="slidenum">
              <a:rPr lang="cs-CZ" altLang="cs-CZ" sz="1200"/>
              <a:pPr algn="r"/>
              <a:t>7</a:t>
            </a:fld>
            <a:endParaRPr lang="cs-CZ" altLang="cs-CZ"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8</a:t>
            </a:fld>
            <a:endParaRPr lang="cs-CZ"/>
          </a:p>
        </p:txBody>
      </p:sp>
    </p:spTree>
    <p:extLst>
      <p:ext uri="{BB962C8B-B14F-4D97-AF65-F5344CB8AC3E}">
        <p14:creationId xmlns:p14="http://schemas.microsoft.com/office/powerpoint/2010/main" val="3055886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 </a:t>
            </a:r>
            <a:r>
              <a:rPr lang="en-GB" sz="1200" b="0" i="0" kern="1200" noProof="0" dirty="0" smtClean="0">
                <a:solidFill>
                  <a:schemeClr val="tx1"/>
                </a:solidFill>
                <a:effectLst/>
                <a:latin typeface="Arial" charset="0"/>
                <a:ea typeface="+mn-ea"/>
                <a:cs typeface="+mn-cs"/>
              </a:rPr>
              <a:t>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rPr>
              <a:t>(</a:t>
            </a:r>
            <a:r>
              <a:rPr lang="cs-CZ" sz="1200" b="0" i="1" u="none" strike="noStrike" kern="1200" noProof="0" dirty="0" smtClean="0">
                <a:solidFill>
                  <a:schemeClr val="tx1"/>
                </a:solidFill>
                <a:effectLst/>
                <a:latin typeface="Arial" charset="0"/>
                <a:ea typeface="+mn-ea"/>
                <a:cs typeface="+mn-cs"/>
              </a:rPr>
              <a:t>E</a:t>
            </a:r>
            <a:r>
              <a:rPr lang="cs-CZ" sz="1200" b="0" i="0" u="none" strike="noStrike" kern="1200" baseline="-25000" noProof="0" dirty="0" smtClean="0">
                <a:solidFill>
                  <a:schemeClr val="tx1"/>
                </a:solidFill>
                <a:effectLst/>
                <a:latin typeface="Arial" charset="0"/>
                <a:ea typeface="+mn-ea"/>
                <a:cs typeface="+mn-cs"/>
              </a:rPr>
              <a:t>K</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smtClean="0">
                <a:solidFill>
                  <a:schemeClr val="tx1"/>
                </a:solidFill>
                <a:effectLst/>
                <a:latin typeface="Arial" charset="0"/>
                <a:ea typeface="+mn-ea"/>
                <a:cs typeface="+mn-cs"/>
              </a:rPr>
              <a:t>1/2</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rPr>
              <a:t>(</a:t>
            </a:r>
            <a:r>
              <a:rPr lang="cs-CZ" sz="1200" b="0" i="1" u="none" strike="noStrike" kern="1200" noProof="0" dirty="0" err="1" smtClean="0">
                <a:solidFill>
                  <a:schemeClr val="tx1"/>
                </a:solidFill>
                <a:effectLst/>
                <a:latin typeface="Arial" charset="0"/>
                <a:ea typeface="+mn-ea"/>
                <a:cs typeface="+mn-cs"/>
              </a:rPr>
              <a:t>E</a:t>
            </a:r>
            <a:r>
              <a:rPr lang="cs-CZ" sz="1200" b="0" i="0" u="none" strike="noStrike" kern="1200" baseline="-25000" noProof="0" dirty="0" err="1" smtClean="0">
                <a:solidFill>
                  <a:schemeClr val="tx1"/>
                </a:solidFill>
                <a:effectLst/>
                <a:latin typeface="Arial" charset="0"/>
                <a:ea typeface="+mn-ea"/>
                <a:cs typeface="+mn-cs"/>
              </a:rPr>
              <a:t>p</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err="1" smtClean="0">
                <a:solidFill>
                  <a:schemeClr val="tx1"/>
                </a:solidFill>
                <a:effectLst/>
                <a:latin typeface="Arial" charset="0"/>
                <a:ea typeface="+mn-ea"/>
                <a:cs typeface="+mn-cs"/>
              </a:rPr>
              <a:t>h</a:t>
            </a:r>
            <a:r>
              <a:rPr lang="en-GB" sz="1200" b="0" i="0" u="none" strike="noStrike" kern="1200" noProof="0" dirty="0" err="1" smtClean="0">
                <a:solidFill>
                  <a:schemeClr val="tx1"/>
                </a:solidFill>
                <a:effectLst/>
                <a:latin typeface="Arial" charset="0"/>
                <a:ea typeface="+mn-ea"/>
                <a:cs typeface="+mn-cs"/>
                <a:sym typeface="Symbol"/>
              </a:rPr>
              <a:t>g</a:t>
            </a:r>
            <a:r>
              <a:rPr lang="en-GB" sz="1200" b="0" i="0" u="none" strike="noStrike" kern="120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rPr>
              <a:t>(</a:t>
            </a:r>
            <a:r>
              <a:rPr lang="cs-CZ" sz="1200" b="0" i="1" u="none" strike="noStrike" kern="1200" noProof="0" dirty="0" err="1" smtClean="0">
                <a:solidFill>
                  <a:schemeClr val="tx1"/>
                </a:solidFill>
                <a:effectLst/>
                <a:latin typeface="Arial" charset="0"/>
                <a:ea typeface="+mn-ea"/>
                <a:cs typeface="+mn-cs"/>
              </a:rPr>
              <a:t>E</a:t>
            </a:r>
            <a:r>
              <a:rPr lang="cs-CZ" sz="1200" b="0" i="0" u="none" strike="noStrike" kern="1200" baseline="-25000" noProof="0" dirty="0" err="1" smtClean="0">
                <a:solidFill>
                  <a:schemeClr val="tx1"/>
                </a:solidFill>
                <a:effectLst/>
                <a:latin typeface="Arial" charset="0"/>
                <a:ea typeface="+mn-ea"/>
                <a:cs typeface="+mn-cs"/>
              </a:rPr>
              <a:t>tl</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smtClean="0">
                <a:solidFill>
                  <a:schemeClr val="tx1"/>
                </a:solidFill>
                <a:effectLst/>
                <a:latin typeface="Arial" charset="0"/>
                <a:ea typeface="+mn-ea"/>
                <a:cs typeface="+mn-cs"/>
              </a:rPr>
              <a:t>P</a:t>
            </a:r>
            <a:r>
              <a:rPr lang="en-GB" sz="1200" b="0" i="0" u="none" strike="noStrike" kern="1200" noProof="0" dirty="0" smtClean="0">
                <a:solidFill>
                  <a:schemeClr val="tx1"/>
                </a:solidFill>
                <a:effectLst/>
                <a:latin typeface="Arial" charset="0"/>
                <a:ea typeface="+mn-ea"/>
                <a:cs typeface="+mn-cs"/>
                <a:sym typeface="Symbol"/>
              </a:rPr>
              <a:t></a:t>
            </a:r>
            <a:r>
              <a:rPr lang="cs-CZ" sz="1200" b="0" i="0" u="none" strike="noStrike" kern="1200" noProof="0" dirty="0" smtClean="0">
                <a:solidFill>
                  <a:schemeClr val="tx1"/>
                </a:solidFill>
                <a:effectLst/>
                <a:latin typeface="Arial" charset="0"/>
                <a:ea typeface="+mn-ea"/>
                <a:cs typeface="+mn-cs"/>
                <a:sym typeface="Symbol"/>
              </a:rPr>
              <a:t>V</a:t>
            </a:r>
            <a:r>
              <a:rPr lang="en-GB" sz="1200" b="0" i="0" u="none" strike="noStrik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remains </a:t>
            </a:r>
            <a:r>
              <a:rPr lang="en-GB" sz="1200" b="0" i="0" u="none" kern="1200" noProof="0" dirty="0" smtClean="0">
                <a:solidFill>
                  <a:schemeClr val="tx1"/>
                </a:solidFill>
                <a:effectLst/>
                <a:latin typeface="Arial" charset="0"/>
                <a:ea typeface="+mn-ea"/>
                <a:cs typeface="+mn-cs"/>
              </a:rPr>
              <a:t>constant (holds under</a:t>
            </a:r>
            <a:r>
              <a:rPr lang="en-GB" sz="1200" b="0" i="0" u="none" kern="1200" baseline="0" noProof="0" dirty="0" smtClean="0">
                <a:solidFill>
                  <a:schemeClr val="tx1"/>
                </a:solidFill>
                <a:effectLst/>
                <a:latin typeface="Arial" charset="0"/>
                <a:ea typeface="+mn-ea"/>
                <a:cs typeface="+mn-cs"/>
              </a:rPr>
              <a:t> assumption of negligible friction between the fluid and </a:t>
            </a:r>
            <a:r>
              <a:rPr lang="cs-CZ" sz="1200" b="0" i="0" u="none" kern="1200" baseline="0" noProof="0" dirty="0" smtClean="0">
                <a:solidFill>
                  <a:schemeClr val="tx1"/>
                </a:solidFill>
                <a:effectLst/>
                <a:latin typeface="Arial" charset="0"/>
                <a:ea typeface="+mn-ea"/>
                <a:cs typeface="+mn-cs"/>
              </a:rPr>
              <a:t>v</a:t>
            </a:r>
            <a:r>
              <a:rPr lang="en-GB" sz="1200" b="0" i="0" u="none" kern="1200" baseline="0" noProof="0" dirty="0" err="1" smtClean="0">
                <a:solidFill>
                  <a:schemeClr val="tx1"/>
                </a:solidFill>
                <a:effectLst/>
                <a:latin typeface="Arial" charset="0"/>
                <a:ea typeface="+mn-ea"/>
                <a:cs typeface="+mn-cs"/>
              </a:rPr>
              <a:t>essel</a:t>
            </a:r>
            <a:r>
              <a:rPr lang="en-GB" sz="1200" b="0" i="0" u="none" kern="1200" baseline="0" noProof="0" dirty="0" smtClean="0">
                <a:solidFill>
                  <a:schemeClr val="tx1"/>
                </a:solidFill>
                <a:effectLst/>
                <a:latin typeface="Arial" charset="0"/>
                <a:ea typeface="+mn-ea"/>
                <a:cs typeface="+mn-cs"/>
              </a:rPr>
              <a:t> wall)</a:t>
            </a:r>
            <a:r>
              <a:rPr lang="en-GB" sz="1200" b="0" i="0" u="none" kern="1200" noProof="0" dirty="0" smtClean="0">
                <a:solidFill>
                  <a:schemeClr val="tx1"/>
                </a:solidFill>
                <a:effectLst/>
                <a:latin typeface="Arial" charset="0"/>
                <a:ea typeface="+mn-ea"/>
                <a:cs typeface="+mn-cs"/>
              </a:rPr>
              <a: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kern="1200" baseline="0" noProof="0" dirty="0" smtClean="0">
                <a:solidFill>
                  <a:schemeClr val="tx1"/>
                </a:solidFill>
                <a:effectLst/>
                <a:latin typeface="Arial" charset="0"/>
                <a:ea typeface="+mn-ea"/>
                <a:cs typeface="+mn-cs"/>
              </a:rPr>
              <a:t>    Considering that S</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S</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t>
            </a:r>
            <a:r>
              <a:rPr lang="en-GB" altLang="cs-CZ" sz="1200" b="0" baseline="0" noProof="0" dirty="0" smtClean="0">
                <a:solidFill>
                  <a:schemeClr val="tx1"/>
                </a:solidFill>
              </a:rPr>
              <a:t>(see the figure on the left side) </a:t>
            </a:r>
            <a:r>
              <a:rPr lang="en-GB" sz="1200" b="0" i="0" u="none" kern="1200" baseline="0" noProof="0" dirty="0" smtClean="0">
                <a:solidFill>
                  <a:schemeClr val="tx1"/>
                </a:solidFill>
                <a:effectLst/>
                <a:latin typeface="Arial" charset="0"/>
                <a:ea typeface="+mn-ea"/>
                <a:cs typeface="+mn-cs"/>
              </a:rPr>
              <a:t>it must hold that 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 </a:t>
            </a:r>
            <a:r>
              <a:rPr lang="en-GB" altLang="cs-CZ" sz="1200" b="0" baseline="0" noProof="0" dirty="0" smtClean="0">
                <a:solidFill>
                  <a:schemeClr val="tx1"/>
                </a:solidFill>
              </a:rPr>
              <a:t>(according to </a:t>
            </a:r>
            <a:r>
              <a:rPr lang="cs-CZ" altLang="cs-CZ" sz="1200" b="0" baseline="0" noProof="0" dirty="0" err="1" smtClean="0">
                <a:solidFill>
                  <a:schemeClr val="tx1"/>
                </a:solidFill>
              </a:rPr>
              <a:t>the</a:t>
            </a:r>
            <a:r>
              <a:rPr lang="cs-CZ" altLang="cs-CZ" sz="1200" b="0" baseline="0" noProof="0" dirty="0" smtClean="0">
                <a:solidFill>
                  <a:schemeClr val="tx1"/>
                </a:solidFill>
              </a:rPr>
              <a:t> </a:t>
            </a:r>
            <a:r>
              <a:rPr lang="en-GB" altLang="cs-CZ" b="0" noProof="0" dirty="0" smtClean="0">
                <a:solidFill>
                  <a:schemeClr val="tx1"/>
                </a:solidFill>
              </a:rPr>
              <a:t>continuity equation)</a:t>
            </a:r>
            <a:r>
              <a:rPr lang="en-GB" sz="1200" b="0" i="0" u="none" kern="1200" baseline="0" noProof="0" dirty="0" smtClean="0">
                <a:solidFill>
                  <a:schemeClr val="tx1"/>
                </a:solidFill>
                <a:effectLst/>
                <a:latin typeface="Arial" charset="0"/>
                <a:ea typeface="+mn-ea"/>
                <a:cs typeface="+mn-cs"/>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As follows from the </a:t>
            </a:r>
            <a:r>
              <a:rPr lang="en-GB" altLang="cs-CZ" sz="1200" b="0" noProof="0" dirty="0" smtClean="0">
                <a:solidFill>
                  <a:schemeClr val="tx1"/>
                </a:solidFill>
              </a:rPr>
              <a:t>Bernoulli’s principle applied</a:t>
            </a:r>
            <a:r>
              <a:rPr lang="en-GB" altLang="cs-CZ" sz="1200" b="0" baseline="0" noProof="0" dirty="0" smtClean="0">
                <a:solidFill>
                  <a:schemeClr val="tx1"/>
                </a:solidFill>
              </a:rPr>
              <a:t> on both the normal and pathologically distended part</a:t>
            </a:r>
            <a:r>
              <a:rPr lang="cs-CZ" altLang="cs-CZ" sz="1200" b="0" baseline="0" noProof="0" dirty="0" smtClean="0">
                <a:solidFill>
                  <a:schemeClr val="tx1"/>
                </a:solidFill>
              </a:rPr>
              <a:t>s</a:t>
            </a:r>
            <a:r>
              <a:rPr lang="en-GB" altLang="cs-CZ" sz="1200" b="0" baseline="0" noProof="0" dirty="0" smtClean="0">
                <a:solidFill>
                  <a:schemeClr val="tx1"/>
                </a:solidFill>
              </a:rPr>
              <a:t> of aorta, if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than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P</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Consequently, according to the </a:t>
            </a:r>
            <a:r>
              <a:rPr lang="en-GB" sz="1200" b="0" i="0" kern="1200" dirty="0" smtClean="0">
                <a:solidFill>
                  <a:schemeClr val="tx1"/>
                </a:solidFill>
                <a:effectLst/>
                <a:latin typeface="Arial" charset="0"/>
                <a:ea typeface="+mn-ea"/>
                <a:cs typeface="+mn-cs"/>
              </a:rPr>
              <a:t>Laplace's law</a:t>
            </a:r>
            <a:r>
              <a:rPr lang="cs-CZ" sz="1200" b="0" i="0" kern="120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the tension in the wall of aneurysm (T</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rises because of the increase of both the radius R</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and pressure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This lead</a:t>
            </a:r>
            <a:r>
              <a:rPr lang="cs-CZ" sz="1200" b="0" i="0" u="none" kern="1200" baseline="0" noProof="0" dirty="0" smtClean="0">
                <a:solidFill>
                  <a:schemeClr val="tx1"/>
                </a:solidFill>
                <a:effectLst/>
                <a:latin typeface="Arial" charset="0"/>
                <a:ea typeface="+mn-ea"/>
                <a:cs typeface="+mn-cs"/>
              </a:rPr>
              <a:t>s</a:t>
            </a:r>
            <a:r>
              <a:rPr lang="en-GB" sz="1200" b="0" i="0" u="none" kern="1200" baseline="0" noProof="0" dirty="0" smtClean="0">
                <a:solidFill>
                  <a:schemeClr val="tx1"/>
                </a:solidFill>
                <a:effectLst/>
                <a:latin typeface="Arial" charset="0"/>
                <a:ea typeface="+mn-ea"/>
                <a:cs typeface="+mn-cs"/>
              </a:rPr>
              <a:t> to further distension of aneurism and its rupture if not treated.</a:t>
            </a:r>
            <a:endParaRPr lang="en-GB" b="1" baseline="0" noProof="0" dirty="0" smtClean="0">
              <a:solidFill>
                <a:schemeClr val="tx1"/>
              </a:solidFill>
            </a:endParaRPr>
          </a:p>
          <a:p>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Note:</a:t>
            </a:r>
            <a:r>
              <a:rPr lang="en-GB" baseline="0" dirty="0" smtClean="0"/>
              <a:t> In </a:t>
            </a:r>
            <a:r>
              <a:rPr lang="en-GB" altLang="cs-CZ" sz="1200" b="0" noProof="0" dirty="0" smtClean="0">
                <a:solidFill>
                  <a:schemeClr val="tx1"/>
                </a:solidFill>
              </a:rPr>
              <a:t>Bernoulli’s principle, the </a:t>
            </a:r>
            <a:r>
              <a:rPr lang="en-GB" baseline="0" dirty="0" smtClean="0"/>
              <a:t>kinetic energy </a:t>
            </a:r>
            <a:r>
              <a:rPr lang="en-GB" baseline="0" smtClean="0"/>
              <a:t>is source </a:t>
            </a:r>
            <a:r>
              <a:rPr lang="en-GB" baseline="0" dirty="0" smtClean="0"/>
              <a:t>of „dynamic pressure</a:t>
            </a:r>
            <a:r>
              <a:rPr lang="en-GB" baseline="0" dirty="0" smtClean="0"/>
              <a:t>“ that is induced by flowing fluid and acts in direction of the flow. In this figure, P represents the radial component of static pressure that tends to distend a vessel. </a:t>
            </a:r>
            <a:r>
              <a:rPr lang="en-GB" b="1" i="1" baseline="0" noProof="0" dirty="0" smtClean="0"/>
              <a:t>The sum of dynamic and static pressure is the total pressure. </a:t>
            </a:r>
            <a:r>
              <a:rPr lang="en-GB" altLang="cs-CZ" sz="1200" b="0" noProof="0" dirty="0" smtClean="0">
                <a:solidFill>
                  <a:schemeClr val="tx1"/>
                </a:solidFill>
              </a:rPr>
              <a:t>Bernoulli’s principle in this</a:t>
            </a:r>
            <a:r>
              <a:rPr lang="en-GB" altLang="cs-CZ" sz="1200" b="0" baseline="0" noProof="0" dirty="0" smtClean="0">
                <a:solidFill>
                  <a:schemeClr val="tx1"/>
                </a:solidFill>
              </a:rPr>
              <a:t> simplified form doesn't take into account the loss of energy due to the friction and can be therefore used only under assumption that the resistance of vessel (</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negligible (holds e.g. in a segment of aorta). Under this condition, while the static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s</a:t>
            </a:r>
            <a:r>
              <a:rPr lang="en-GB" altLang="cs-CZ" sz="1200" b="0" baseline="0" noProof="0" dirty="0" smtClean="0">
                <a:solidFill>
                  <a:schemeClr val="tx1"/>
                </a:solidFill>
              </a:rPr>
              <a:t>) changes with vessel diameter the total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a:t>
            </a:r>
            <a:r>
              <a:rPr lang="en-GB" altLang="cs-CZ" sz="1200" b="0" baseline="-25000" noProof="0" dirty="0" smtClean="0">
                <a:solidFill>
                  <a:schemeClr val="tx1"/>
                </a:solidFill>
              </a:rPr>
              <a:t> </a:t>
            </a:r>
            <a:r>
              <a:rPr lang="en-GB" altLang="cs-CZ" sz="1200" b="0" baseline="0" noProof="0" dirty="0" smtClean="0">
                <a:solidFill>
                  <a:schemeClr val="tx1"/>
                </a:solidFill>
              </a:rPr>
              <a:t>remains the same. If, however, </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not negligible (e.g. in small vessels) than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 decreases along the vessel causing a pressure change </a:t>
            </a:r>
            <a:r>
              <a:rPr lang="en-GB" altLang="cs-CZ" sz="1200" b="0" baseline="0" noProof="0" dirty="0" smtClean="0">
                <a:solidFill>
                  <a:schemeClr val="tx1"/>
                </a:solidFill>
                <a:sym typeface="Symbol"/>
              </a:rPr>
              <a:t></a:t>
            </a:r>
            <a:r>
              <a:rPr lang="en-GB" altLang="cs-CZ" sz="1200" b="0" baseline="0" noProof="0" dirty="0" err="1" smtClean="0">
                <a:solidFill>
                  <a:schemeClr val="tx1"/>
                </a:solidFill>
                <a:sym typeface="Symbol"/>
              </a:rPr>
              <a:t>P</a:t>
            </a:r>
            <a:r>
              <a:rPr lang="en-GB" altLang="cs-CZ" sz="1200" b="0" baseline="-25000" noProof="0" dirty="0" err="1" smtClean="0">
                <a:solidFill>
                  <a:schemeClr val="tx1"/>
                </a:solidFill>
                <a:sym typeface="Symbol"/>
              </a:rPr>
              <a:t>tot</a:t>
            </a:r>
            <a:r>
              <a:rPr lang="en-GB" altLang="cs-CZ" sz="1200" b="0" baseline="0" noProof="0" dirty="0" smtClean="0">
                <a:solidFill>
                  <a:schemeClr val="tx1"/>
                </a:solidFill>
                <a:sym typeface="Symbol"/>
              </a:rPr>
              <a:t>=Q  </a:t>
            </a:r>
            <a:r>
              <a:rPr lang="en-GB" altLang="cs-CZ" sz="1200" b="0" baseline="0" noProof="0" dirty="0" err="1" smtClean="0">
                <a:solidFill>
                  <a:schemeClr val="tx1"/>
                </a:solidFill>
                <a:sym typeface="Symbol"/>
              </a:rPr>
              <a:t>R</a:t>
            </a:r>
            <a:r>
              <a:rPr lang="en-GB" altLang="cs-CZ" sz="1200" b="0" baseline="-25000" noProof="0" dirty="0" err="1" smtClean="0">
                <a:solidFill>
                  <a:schemeClr val="tx1"/>
                </a:solidFill>
                <a:sym typeface="Symbol"/>
              </a:rPr>
              <a:t>c</a:t>
            </a:r>
            <a:r>
              <a:rPr lang="en-GB" altLang="cs-CZ" sz="1200" b="0" baseline="0" noProof="0" dirty="0" smtClean="0">
                <a:solidFill>
                  <a:schemeClr val="tx1"/>
                </a:solidFill>
                <a:sym typeface="Symbol"/>
              </a:rPr>
              <a:t>.</a:t>
            </a:r>
            <a:endParaRPr lang="en-GB" noProof="0" dirty="0" smtClean="0"/>
          </a:p>
          <a:p>
            <a:endParaRPr lang="en-GB" b="1" i="1" noProof="0"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9</a:t>
            </a:fld>
            <a:endParaRPr lang="cs-CZ"/>
          </a:p>
        </p:txBody>
      </p:sp>
    </p:spTree>
    <p:extLst>
      <p:ext uri="{BB962C8B-B14F-4D97-AF65-F5344CB8AC3E}">
        <p14:creationId xmlns:p14="http://schemas.microsoft.com/office/powerpoint/2010/main" val="218115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EC7D2B9-81B4-4091-BEC4-7B55397299D0}" type="slidenum">
              <a:rPr lang="cs-CZ"/>
              <a:pPr>
                <a:defRPr/>
              </a:pPr>
              <a:t>‹#›</a:t>
            </a:fld>
            <a:endParaRPr lang="cs-CZ"/>
          </a:p>
        </p:txBody>
      </p:sp>
    </p:spTree>
    <p:extLst>
      <p:ext uri="{BB962C8B-B14F-4D97-AF65-F5344CB8AC3E}">
        <p14:creationId xmlns:p14="http://schemas.microsoft.com/office/powerpoint/2010/main" val="229269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E90EF40-410E-43C6-85E6-765B9EA7D646}" type="slidenum">
              <a:rPr lang="cs-CZ"/>
              <a:pPr>
                <a:defRPr/>
              </a:pPr>
              <a:t>‹#›</a:t>
            </a:fld>
            <a:endParaRPr lang="cs-CZ"/>
          </a:p>
        </p:txBody>
      </p:sp>
    </p:spTree>
    <p:extLst>
      <p:ext uri="{BB962C8B-B14F-4D97-AF65-F5344CB8AC3E}">
        <p14:creationId xmlns:p14="http://schemas.microsoft.com/office/powerpoint/2010/main" val="129607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0AB5186-9DA3-4E29-8C1E-2EDB5D7EC605}" type="slidenum">
              <a:rPr lang="cs-CZ"/>
              <a:pPr>
                <a:defRPr/>
              </a:pPr>
              <a:t>‹#›</a:t>
            </a:fld>
            <a:endParaRPr lang="cs-CZ"/>
          </a:p>
        </p:txBody>
      </p:sp>
    </p:spTree>
    <p:extLst>
      <p:ext uri="{BB962C8B-B14F-4D97-AF65-F5344CB8AC3E}">
        <p14:creationId xmlns:p14="http://schemas.microsoft.com/office/powerpoint/2010/main" val="399572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C1FB5DF-9340-4D15-9FFE-2500BD1E4007}" type="slidenum">
              <a:rPr lang="cs-CZ"/>
              <a:pPr>
                <a:defRPr/>
              </a:pPr>
              <a:t>‹#›</a:t>
            </a:fld>
            <a:endParaRPr lang="cs-CZ"/>
          </a:p>
        </p:txBody>
      </p:sp>
    </p:spTree>
    <p:extLst>
      <p:ext uri="{BB962C8B-B14F-4D97-AF65-F5344CB8AC3E}">
        <p14:creationId xmlns:p14="http://schemas.microsoft.com/office/powerpoint/2010/main" val="21074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3D42857-A4B4-4060-9EB0-9140BDC00DEF}" type="slidenum">
              <a:rPr lang="cs-CZ"/>
              <a:pPr>
                <a:defRPr/>
              </a:pPr>
              <a:t>‹#›</a:t>
            </a:fld>
            <a:endParaRPr lang="cs-CZ"/>
          </a:p>
        </p:txBody>
      </p:sp>
    </p:spTree>
    <p:extLst>
      <p:ext uri="{BB962C8B-B14F-4D97-AF65-F5344CB8AC3E}">
        <p14:creationId xmlns:p14="http://schemas.microsoft.com/office/powerpoint/2010/main" val="2257596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7E232D4-0199-4617-8E34-34B4B5552359}" type="slidenum">
              <a:rPr lang="cs-CZ"/>
              <a:pPr>
                <a:defRPr/>
              </a:pPr>
              <a:t>‹#›</a:t>
            </a:fld>
            <a:endParaRPr lang="cs-CZ"/>
          </a:p>
        </p:txBody>
      </p:sp>
    </p:spTree>
    <p:extLst>
      <p:ext uri="{BB962C8B-B14F-4D97-AF65-F5344CB8AC3E}">
        <p14:creationId xmlns:p14="http://schemas.microsoft.com/office/powerpoint/2010/main" val="393992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BC02EF8A-EF93-444E-BF2A-8AA38CC44C52}" type="slidenum">
              <a:rPr lang="cs-CZ"/>
              <a:pPr>
                <a:defRPr/>
              </a:pPr>
              <a:t>‹#›</a:t>
            </a:fld>
            <a:endParaRPr lang="cs-CZ"/>
          </a:p>
        </p:txBody>
      </p:sp>
    </p:spTree>
    <p:extLst>
      <p:ext uri="{BB962C8B-B14F-4D97-AF65-F5344CB8AC3E}">
        <p14:creationId xmlns:p14="http://schemas.microsoft.com/office/powerpoint/2010/main" val="242730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D54EC088-6EA0-43EB-A8BA-8FBB3EF568BA}" type="slidenum">
              <a:rPr lang="cs-CZ"/>
              <a:pPr>
                <a:defRPr/>
              </a:pPr>
              <a:t>‹#›</a:t>
            </a:fld>
            <a:endParaRPr lang="cs-CZ"/>
          </a:p>
        </p:txBody>
      </p:sp>
    </p:spTree>
    <p:extLst>
      <p:ext uri="{BB962C8B-B14F-4D97-AF65-F5344CB8AC3E}">
        <p14:creationId xmlns:p14="http://schemas.microsoft.com/office/powerpoint/2010/main" val="38951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F1FEC34-3BE0-4A24-9A9B-677675899E30}" type="slidenum">
              <a:rPr lang="cs-CZ"/>
              <a:pPr>
                <a:defRPr/>
              </a:pPr>
              <a:t>‹#›</a:t>
            </a:fld>
            <a:endParaRPr lang="cs-CZ"/>
          </a:p>
        </p:txBody>
      </p:sp>
    </p:spTree>
    <p:extLst>
      <p:ext uri="{BB962C8B-B14F-4D97-AF65-F5344CB8AC3E}">
        <p14:creationId xmlns:p14="http://schemas.microsoft.com/office/powerpoint/2010/main" val="159433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F9E816F6-3520-40BE-96A2-6B7C6FEFD678}" type="slidenum">
              <a:rPr lang="cs-CZ"/>
              <a:pPr>
                <a:defRPr/>
              </a:pPr>
              <a:t>‹#›</a:t>
            </a:fld>
            <a:endParaRPr lang="cs-CZ"/>
          </a:p>
        </p:txBody>
      </p:sp>
    </p:spTree>
    <p:extLst>
      <p:ext uri="{BB962C8B-B14F-4D97-AF65-F5344CB8AC3E}">
        <p14:creationId xmlns:p14="http://schemas.microsoft.com/office/powerpoint/2010/main" val="209527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A6CC043-47D7-423B-AD32-E38C9388FED3}" type="slidenum">
              <a:rPr lang="cs-CZ"/>
              <a:pPr>
                <a:defRPr/>
              </a:pPr>
              <a:t>‹#›</a:t>
            </a:fld>
            <a:endParaRPr lang="cs-CZ"/>
          </a:p>
        </p:txBody>
      </p:sp>
    </p:spTree>
    <p:extLst>
      <p:ext uri="{BB962C8B-B14F-4D97-AF65-F5344CB8AC3E}">
        <p14:creationId xmlns:p14="http://schemas.microsoft.com/office/powerpoint/2010/main" val="265752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1FA4AF7-BAAD-4B88-A420-5CD916D06D04}" type="slidenum">
              <a:rPr lang="cs-CZ"/>
              <a:pPr>
                <a:defRPr/>
              </a:pPr>
              <a:t>‹#›</a:t>
            </a:fld>
            <a:endParaRPr lang="cs-CZ"/>
          </a:p>
        </p:txBody>
      </p:sp>
    </p:spTree>
    <p:extLst>
      <p:ext uri="{BB962C8B-B14F-4D97-AF65-F5344CB8AC3E}">
        <p14:creationId xmlns:p14="http://schemas.microsoft.com/office/powerpoint/2010/main" val="164007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2F6FD886-DEF8-467F-81D0-AA770546A7E4}"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2"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54" name="Text Box 6"/>
          <p:cNvSpPr txBox="1">
            <a:spLocks noChangeArrowheads="1"/>
          </p:cNvSpPr>
          <p:nvPr/>
        </p:nvSpPr>
        <p:spPr bwMode="auto">
          <a:xfrm>
            <a:off x="1631950" y="2730500"/>
            <a:ext cx="5837238" cy="641350"/>
          </a:xfrm>
          <a:prstGeom prst="rect">
            <a:avLst/>
          </a:prstGeom>
          <a:noFill/>
          <a:ln>
            <a:noFill/>
          </a:ln>
          <a:effectLst/>
          <a:extLst/>
        </p:spPr>
        <p:txBody>
          <a:bodyPr>
            <a:spAutoFit/>
          </a:bodyPr>
          <a:lstStyle/>
          <a:p>
            <a:pPr algn="ctr">
              <a:spcBef>
                <a:spcPct val="50000"/>
              </a:spcBef>
              <a:defRPr/>
            </a:pPr>
            <a:r>
              <a:rPr lang="cs-CZ" sz="3600" b="1">
                <a:effectLst>
                  <a:outerShdw blurRad="38100" dist="38100" dir="2700000" algn="tl">
                    <a:srgbClr val="C0C0C0"/>
                  </a:outerShdw>
                </a:effectLst>
              </a:rPr>
              <a:t>Reologie krevního oběhu</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78" name="Text Box 22"/>
          <p:cNvSpPr txBox="1">
            <a:spLocks noChangeArrowheads="1"/>
          </p:cNvSpPr>
          <p:nvPr/>
        </p:nvSpPr>
        <p:spPr bwMode="auto">
          <a:xfrm>
            <a:off x="381000" y="4376738"/>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000" i="1" dirty="0">
                <a:solidFill>
                  <a:srgbClr val="FFFF00"/>
                </a:solidFill>
              </a:rPr>
              <a:t>Objemový průtok (Q)</a:t>
            </a:r>
            <a:r>
              <a:rPr lang="cs-CZ" altLang="cs-CZ" sz="2000" dirty="0">
                <a:solidFill>
                  <a:schemeClr val="bg1"/>
                </a:solidFill>
              </a:rPr>
              <a:t> v rigidní </a:t>
            </a:r>
            <a:r>
              <a:rPr lang="cs-CZ" altLang="cs-CZ" sz="2000" dirty="0" smtClean="0">
                <a:solidFill>
                  <a:schemeClr val="bg1"/>
                </a:solidFill>
              </a:rPr>
              <a:t>trubici  </a:t>
            </a:r>
            <a:r>
              <a:rPr lang="cs-CZ" altLang="cs-CZ" sz="2000" dirty="0">
                <a:solidFill>
                  <a:schemeClr val="bg1"/>
                </a:solidFill>
              </a:rPr>
              <a:t>je přímo úměrný tlakovému rozdílu </a:t>
            </a:r>
            <a:r>
              <a:rPr lang="cs-CZ" altLang="cs-CZ" sz="2000" dirty="0" smtClean="0">
                <a:solidFill>
                  <a:schemeClr val="bg1"/>
                </a:solidFill>
              </a:rPr>
              <a:t>mezi začátkem </a:t>
            </a:r>
            <a:r>
              <a:rPr lang="cs-CZ" altLang="cs-CZ" sz="2000" dirty="0">
                <a:solidFill>
                  <a:schemeClr val="bg1"/>
                </a:solidFill>
              </a:rPr>
              <a:t>a </a:t>
            </a:r>
            <a:r>
              <a:rPr lang="cs-CZ" altLang="cs-CZ" sz="2000" dirty="0" smtClean="0">
                <a:solidFill>
                  <a:schemeClr val="bg1"/>
                </a:solidFill>
              </a:rPr>
              <a:t>koncem </a:t>
            </a:r>
            <a:r>
              <a:rPr lang="cs-CZ" altLang="cs-CZ" sz="2000" dirty="0">
                <a:solidFill>
                  <a:schemeClr val="bg1"/>
                </a:solidFill>
              </a:rPr>
              <a:t>trubice </a:t>
            </a:r>
            <a:r>
              <a:rPr lang="cs-CZ" altLang="cs-CZ" sz="2000" dirty="0">
                <a:solidFill>
                  <a:srgbClr val="FFFF00"/>
                </a:solidFill>
              </a:rPr>
              <a:t>(</a:t>
            </a:r>
            <a:r>
              <a:rPr lang="cs-CZ" altLang="cs-CZ" sz="2000" dirty="0">
                <a:solidFill>
                  <a:srgbClr val="FFFF00"/>
                </a:solidFill>
                <a:sym typeface="Symbol" pitchFamily="18" charset="2"/>
              </a:rPr>
              <a:t>P=P</a:t>
            </a:r>
            <a:r>
              <a:rPr lang="cs-CZ" altLang="cs-CZ" sz="2000" baseline="-25000" dirty="0">
                <a:solidFill>
                  <a:srgbClr val="FFFF00"/>
                </a:solidFill>
                <a:sym typeface="Symbol" pitchFamily="18" charset="2"/>
              </a:rPr>
              <a:t>A</a:t>
            </a:r>
            <a:r>
              <a:rPr lang="cs-CZ" altLang="cs-CZ" sz="2000" dirty="0">
                <a:solidFill>
                  <a:srgbClr val="FFFF00"/>
                </a:solidFill>
                <a:sym typeface="Symbol" pitchFamily="18" charset="2"/>
              </a:rPr>
              <a:t>-P</a:t>
            </a:r>
            <a:r>
              <a:rPr lang="cs-CZ" altLang="cs-CZ" sz="2000" baseline="-25000" dirty="0">
                <a:solidFill>
                  <a:srgbClr val="FFFF00"/>
                </a:solidFill>
                <a:sym typeface="Symbol" pitchFamily="18" charset="2"/>
              </a:rPr>
              <a:t>B</a:t>
            </a:r>
            <a:r>
              <a:rPr lang="cs-CZ" altLang="cs-CZ" sz="2000" dirty="0">
                <a:solidFill>
                  <a:srgbClr val="FFFF00"/>
                </a:solidFill>
              </a:rPr>
              <a:t>)</a:t>
            </a:r>
            <a:r>
              <a:rPr lang="cs-CZ" altLang="cs-CZ" sz="2000" dirty="0"/>
              <a:t> </a:t>
            </a:r>
            <a:r>
              <a:rPr lang="cs-CZ" altLang="cs-CZ" sz="2000" dirty="0">
                <a:solidFill>
                  <a:schemeClr val="bg1"/>
                </a:solidFill>
              </a:rPr>
              <a:t>čtvrté mocnině jejího poloměru </a:t>
            </a:r>
            <a:r>
              <a:rPr lang="cs-CZ" altLang="cs-CZ" sz="2000" dirty="0">
                <a:solidFill>
                  <a:srgbClr val="FFFF00"/>
                </a:solidFill>
              </a:rPr>
              <a:t>(</a:t>
            </a:r>
            <a:r>
              <a:rPr lang="cs-CZ" altLang="cs-CZ" sz="2000" dirty="0">
                <a:solidFill>
                  <a:srgbClr val="FFFF00"/>
                </a:solidFill>
                <a:sym typeface="Symbol" pitchFamily="18" charset="2"/>
              </a:rPr>
              <a:t>r</a:t>
            </a:r>
            <a:r>
              <a:rPr lang="cs-CZ" altLang="cs-CZ" sz="2000" dirty="0">
                <a:solidFill>
                  <a:srgbClr val="FFFF00"/>
                </a:solidFill>
              </a:rPr>
              <a:t>)</a:t>
            </a:r>
            <a:r>
              <a:rPr lang="cs-CZ" altLang="cs-CZ" sz="2000" dirty="0"/>
              <a:t> </a:t>
            </a:r>
            <a:r>
              <a:rPr lang="cs-CZ" altLang="cs-CZ" sz="2000" dirty="0" smtClean="0">
                <a:solidFill>
                  <a:schemeClr val="bg1"/>
                </a:solidFill>
              </a:rPr>
              <a:t>a </a:t>
            </a:r>
            <a:r>
              <a:rPr lang="cs-CZ" altLang="cs-CZ" sz="2000" dirty="0">
                <a:solidFill>
                  <a:schemeClr val="bg1"/>
                </a:solidFill>
              </a:rPr>
              <a:t>nepřímo úměrný délce trubice (</a:t>
            </a:r>
            <a:r>
              <a:rPr lang="cs-CZ" altLang="cs-CZ" sz="2000" dirty="0">
                <a:solidFill>
                  <a:srgbClr val="FFFF00"/>
                </a:solidFill>
              </a:rPr>
              <a:t>l</a:t>
            </a:r>
            <a:r>
              <a:rPr lang="cs-CZ" altLang="cs-CZ" sz="2000" dirty="0">
                <a:solidFill>
                  <a:schemeClr val="bg1"/>
                </a:solidFill>
              </a:rPr>
              <a:t>) a viskozitě proudící kapaliny </a:t>
            </a:r>
            <a:r>
              <a:rPr lang="cs-CZ" altLang="cs-CZ" sz="2000" dirty="0">
                <a:solidFill>
                  <a:srgbClr val="FFFF00"/>
                </a:solidFill>
              </a:rPr>
              <a:t>(</a:t>
            </a:r>
            <a:r>
              <a:rPr lang="cs-CZ" altLang="cs-CZ" sz="2000" dirty="0">
                <a:solidFill>
                  <a:srgbClr val="FFFF00"/>
                </a:solidFill>
                <a:sym typeface="Symbol" pitchFamily="18" charset="2"/>
              </a:rPr>
              <a:t></a:t>
            </a:r>
            <a:r>
              <a:rPr lang="cs-CZ" altLang="cs-CZ" sz="2000" dirty="0">
                <a:solidFill>
                  <a:srgbClr val="FFFF00"/>
                </a:solidFill>
              </a:rPr>
              <a:t>)</a:t>
            </a:r>
            <a:r>
              <a:rPr lang="cs-CZ" altLang="cs-CZ" sz="2000" dirty="0">
                <a:solidFill>
                  <a:schemeClr val="bg1"/>
                </a:solidFill>
              </a:rPr>
              <a:t>.</a:t>
            </a:r>
          </a:p>
        </p:txBody>
      </p:sp>
      <p:sp>
        <p:nvSpPr>
          <p:cNvPr id="24579" name="Rectangle 29"/>
          <p:cNvSpPr>
            <a:spLocks noChangeArrowheads="1"/>
          </p:cNvSpPr>
          <p:nvPr/>
        </p:nvSpPr>
        <p:spPr bwMode="auto">
          <a:xfrm>
            <a:off x="2401888" y="2860675"/>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80" name="Text Box 30"/>
          <p:cNvSpPr txBox="1">
            <a:spLocks noChangeArrowheads="1"/>
          </p:cNvSpPr>
          <p:nvPr/>
        </p:nvSpPr>
        <p:spPr bwMode="auto">
          <a:xfrm>
            <a:off x="3840163" y="283845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4581" name="Text Box 31"/>
          <p:cNvSpPr txBox="1">
            <a:spLocks noChangeArrowheads="1"/>
          </p:cNvSpPr>
          <p:nvPr/>
        </p:nvSpPr>
        <p:spPr bwMode="auto">
          <a:xfrm>
            <a:off x="3375025" y="305911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4582" name="Line 32"/>
          <p:cNvSpPr>
            <a:spLocks noChangeShapeType="1"/>
          </p:cNvSpPr>
          <p:nvPr/>
        </p:nvSpPr>
        <p:spPr bwMode="auto">
          <a:xfrm>
            <a:off x="3954463" y="3257550"/>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83" name="Text Box 33"/>
          <p:cNvSpPr txBox="1">
            <a:spLocks noChangeArrowheads="1"/>
          </p:cNvSpPr>
          <p:nvPr/>
        </p:nvSpPr>
        <p:spPr bwMode="auto">
          <a:xfrm>
            <a:off x="4079875" y="330676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24584" name="Group 27"/>
          <p:cNvGrpSpPr>
            <a:grpSpLocks/>
          </p:cNvGrpSpPr>
          <p:nvPr/>
        </p:nvGrpSpPr>
        <p:grpSpPr bwMode="auto">
          <a:xfrm>
            <a:off x="2916238" y="1585913"/>
            <a:ext cx="3268662" cy="438150"/>
            <a:chOff x="1848" y="1332"/>
            <a:chExt cx="2059" cy="276"/>
          </a:xfrm>
        </p:grpSpPr>
        <p:sp>
          <p:nvSpPr>
            <p:cNvPr id="24596"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7"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8"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9"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sp>
        <p:nvSpPr>
          <p:cNvPr id="24585"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a:solidFill>
                  <a:srgbClr val="FFFF00"/>
                </a:solidFill>
              </a:rPr>
              <a:t>P</a:t>
            </a:r>
            <a:r>
              <a:rPr lang="cs-CZ" altLang="cs-CZ" baseline="-25000" dirty="0">
                <a:solidFill>
                  <a:srgbClr val="FFFF00"/>
                </a:solidFill>
              </a:rPr>
              <a:t>A</a:t>
            </a:r>
          </a:p>
        </p:txBody>
      </p:sp>
      <p:sp>
        <p:nvSpPr>
          <p:cNvPr id="24586"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B</a:t>
            </a:r>
          </a:p>
        </p:txBody>
      </p:sp>
      <p:sp>
        <p:nvSpPr>
          <p:cNvPr id="24587"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88"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l</a:t>
            </a:r>
            <a:endParaRPr lang="cs-CZ" altLang="cs-CZ" baseline="-25000">
              <a:solidFill>
                <a:srgbClr val="FFFF00"/>
              </a:solidFill>
            </a:endParaRPr>
          </a:p>
        </p:txBody>
      </p:sp>
      <p:sp>
        <p:nvSpPr>
          <p:cNvPr id="24589"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90"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r</a:t>
            </a:r>
            <a:endParaRPr lang="cs-CZ" altLang="cs-CZ" baseline="-25000">
              <a:solidFill>
                <a:srgbClr val="FFFF00"/>
              </a:solidFill>
            </a:endParaRPr>
          </a:p>
        </p:txBody>
      </p:sp>
      <p:sp>
        <p:nvSpPr>
          <p:cNvPr id="24591"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2"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3" name="Rectangle 56"/>
          <p:cNvSpPr>
            <a:spLocks noGrp="1" noChangeArrowheads="1"/>
          </p:cNvSpPr>
          <p:nvPr>
            <p:ph type="title"/>
          </p:nvPr>
        </p:nvSpPr>
        <p:spPr>
          <a:xfrm>
            <a:off x="422275" y="342900"/>
            <a:ext cx="8229600" cy="771525"/>
          </a:xfrm>
        </p:spPr>
        <p:txBody>
          <a:bodyPr/>
          <a:lstStyle/>
          <a:p>
            <a:pPr eaLnBrk="1" hangingPunct="1"/>
            <a:r>
              <a:rPr lang="cs-CZ" altLang="cs-CZ" sz="3000" dirty="0" err="1" smtClean="0">
                <a:solidFill>
                  <a:srgbClr val="FFFF00"/>
                </a:solidFill>
              </a:rPr>
              <a:t>Poiseuillův</a:t>
            </a:r>
            <a:r>
              <a:rPr lang="cs-CZ" altLang="cs-CZ" sz="3000" dirty="0" smtClean="0">
                <a:solidFill>
                  <a:srgbClr val="FFFF00"/>
                </a:solidFill>
              </a:rPr>
              <a:t> - </a:t>
            </a:r>
            <a:r>
              <a:rPr lang="cs-CZ" altLang="cs-CZ" sz="3000" dirty="0" err="1" smtClean="0">
                <a:solidFill>
                  <a:srgbClr val="FFFF00"/>
                </a:solidFill>
              </a:rPr>
              <a:t>Hagenův</a:t>
            </a:r>
            <a:r>
              <a:rPr lang="cs-CZ" altLang="cs-CZ" sz="3000" dirty="0" smtClean="0">
                <a:solidFill>
                  <a:srgbClr val="FFFF00"/>
                </a:solidFill>
              </a:rPr>
              <a:t> zákon</a:t>
            </a:r>
          </a:p>
        </p:txBody>
      </p:sp>
      <p:sp>
        <p:nvSpPr>
          <p:cNvPr id="24" name="Rectangle 10"/>
          <p:cNvSpPr txBox="1">
            <a:spLocks noChangeArrowheads="1"/>
          </p:cNvSpPr>
          <p:nvPr/>
        </p:nvSpPr>
        <p:spPr bwMode="auto">
          <a:xfrm>
            <a:off x="349250" y="5780088"/>
            <a:ext cx="1255713"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altLang="cs-CZ" sz="2000" i="1" kern="0" dirty="0" smtClean="0">
                <a:solidFill>
                  <a:srgbClr val="FFFF00"/>
                </a:solidFill>
              </a:rPr>
              <a:t>Platnost</a:t>
            </a:r>
            <a:r>
              <a:rPr lang="cs-CZ" altLang="cs-CZ" sz="2000" kern="0" dirty="0" smtClean="0">
                <a:solidFill>
                  <a:srgbClr val="FFFF00"/>
                </a:solidFill>
              </a:rPr>
              <a:t>:</a:t>
            </a:r>
          </a:p>
        </p:txBody>
      </p:sp>
      <p:sp>
        <p:nvSpPr>
          <p:cNvPr id="24595" name="Text Box 11"/>
          <p:cNvSpPr txBox="1">
            <a:spLocks noChangeArrowheads="1"/>
          </p:cNvSpPr>
          <p:nvPr/>
        </p:nvSpPr>
        <p:spPr bwMode="auto">
          <a:xfrm>
            <a:off x="382588" y="61595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200">
                <a:solidFill>
                  <a:schemeClr val="bg1"/>
                </a:solidFill>
                <a:sym typeface="Symbol" pitchFamily="18" charset="2"/>
              </a:rPr>
              <a:t>	pro stacionární proudění newtonovských tekutin, u kterých je viskozita konstantní a nezávislá na rychlosti proudění</a:t>
            </a:r>
            <a:r>
              <a:rPr lang="cs-CZ" altLang="cs-CZ" sz="1200">
                <a:solidFill>
                  <a:srgbClr val="FFFF00"/>
                </a:solidFill>
                <a:sym typeface="Symbol" pitchFamily="18" charset="2"/>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234644"/>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6"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27"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6628"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29"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0"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26631"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2"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33"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4"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35"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R</a:t>
            </a:r>
            <a:r>
              <a:rPr lang="cs-CZ" altLang="cs-CZ" sz="2400" b="1" baseline="-25000">
                <a:sym typeface="Symbol" pitchFamily="18" charset="2"/>
              </a:rPr>
              <a:t>c</a:t>
            </a:r>
            <a:endParaRPr lang="en-US" altLang="cs-CZ" sz="2400" b="1" baseline="-25000">
              <a:sym typeface="Symbol" pitchFamily="18" charset="2"/>
            </a:endParaRPr>
          </a:p>
        </p:txBody>
      </p:sp>
      <p:sp>
        <p:nvSpPr>
          <p:cNvPr id="26636"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solidFill>
                  <a:schemeClr val="bg1"/>
                </a:solidFill>
                <a:sym typeface="Symbol" pitchFamily="18" charset="2"/>
              </a:rPr>
              <a:t></a:t>
            </a:r>
          </a:p>
        </p:txBody>
      </p:sp>
      <p:sp>
        <p:nvSpPr>
          <p:cNvPr id="26637"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8"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
        <p:nvSpPr>
          <p:cNvPr id="26639"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40"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1"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42"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=R/n</a:t>
            </a:r>
          </a:p>
        </p:txBody>
      </p:sp>
      <p:sp>
        <p:nvSpPr>
          <p:cNvPr id="26643" name="Text Box 35"/>
          <p:cNvSpPr txBox="1">
            <a:spLocks noChangeArrowheads="1"/>
          </p:cNvSpPr>
          <p:nvPr/>
        </p:nvSpPr>
        <p:spPr bwMode="auto">
          <a:xfrm>
            <a:off x="544513" y="2008188"/>
            <a:ext cx="8161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i="1">
                <a:solidFill>
                  <a:srgbClr val="FFFF00"/>
                </a:solidFill>
              </a:rPr>
              <a:t>Cévní rezistence (R</a:t>
            </a:r>
            <a:r>
              <a:rPr lang="cs-CZ" altLang="cs-CZ" sz="2000" i="1" baseline="-25000">
                <a:solidFill>
                  <a:srgbClr val="FFFF00"/>
                </a:solidFill>
              </a:rPr>
              <a:t>c</a:t>
            </a:r>
            <a:r>
              <a:rPr lang="cs-CZ" altLang="cs-CZ" sz="2000" i="1">
                <a:solidFill>
                  <a:srgbClr val="FFFF00"/>
                </a:solidFill>
              </a:rPr>
              <a:t>)</a:t>
            </a:r>
            <a:r>
              <a:rPr lang="cs-CZ" altLang="cs-CZ" sz="2000">
                <a:solidFill>
                  <a:schemeClr val="bg1"/>
                </a:solidFill>
              </a:rPr>
              <a:t> vzniká následkem vnitřního tření mezi kapalinou a stěnou cévy.</a:t>
            </a:r>
          </a:p>
        </p:txBody>
      </p:sp>
      <p:sp>
        <p:nvSpPr>
          <p:cNvPr id="26644"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5"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solidFill>
                  <a:srgbClr val="FF0000"/>
                </a:solidFill>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26646" name="Text Box 38"/>
          <p:cNvSpPr txBox="1">
            <a:spLocks noChangeArrowheads="1"/>
          </p:cNvSpPr>
          <p:nvPr/>
        </p:nvSpPr>
        <p:spPr bwMode="auto">
          <a:xfrm>
            <a:off x="2595563" y="28178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a:t>
            </a:r>
            <a:r>
              <a:rPr lang="cs-CZ" altLang="cs-CZ" sz="2400" b="1"/>
              <a:t>=</a:t>
            </a:r>
            <a:endParaRPr lang="en-US" altLang="cs-CZ" sz="2400" b="1">
              <a:sym typeface="Symbol" pitchFamily="18" charset="2"/>
            </a:endParaRPr>
          </a:p>
        </p:txBody>
      </p:sp>
      <p:sp>
        <p:nvSpPr>
          <p:cNvPr id="26647"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8"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olidFill>
                  <a:srgbClr val="FF0000"/>
                </a:solidFill>
                <a:sym typeface="Symbol" pitchFamily="18" charset="2"/>
              </a:rPr>
              <a:t> </a:t>
            </a:r>
          </a:p>
        </p:txBody>
      </p:sp>
      <p:sp>
        <p:nvSpPr>
          <p:cNvPr id="26649"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0"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51"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52"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6653" name="Text Box 47"/>
          <p:cNvSpPr txBox="1">
            <a:spLocks noChangeArrowheads="1"/>
          </p:cNvSpPr>
          <p:nvPr/>
        </p:nvSpPr>
        <p:spPr bwMode="auto">
          <a:xfrm>
            <a:off x="1054100" y="3873500"/>
            <a:ext cx="334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Paralelní zapojení odporů</a:t>
            </a:r>
          </a:p>
        </p:txBody>
      </p:sp>
      <p:sp>
        <p:nvSpPr>
          <p:cNvPr id="26654" name="Text Box 48"/>
          <p:cNvSpPr txBox="1">
            <a:spLocks noChangeArrowheads="1"/>
          </p:cNvSpPr>
          <p:nvPr/>
        </p:nvSpPr>
        <p:spPr bwMode="auto">
          <a:xfrm>
            <a:off x="5453063" y="3865563"/>
            <a:ext cx="334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Sériové zapojení odporů</a:t>
            </a:r>
          </a:p>
        </p:txBody>
      </p:sp>
      <p:sp>
        <p:nvSpPr>
          <p:cNvPr id="26655"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6"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7"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58"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9"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0"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1"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2"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3"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4"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65"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6"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7"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8"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9"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1"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2"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R</a:t>
            </a:r>
            <a:r>
              <a:rPr lang="cs-CZ" altLang="cs-CZ" sz="1600" b="1" baseline="-25000" dirty="0">
                <a:solidFill>
                  <a:schemeClr val="bg1"/>
                </a:solidFill>
                <a:latin typeface="Times New Roman" pitchFamily="18" charset="0"/>
              </a:rPr>
              <a:t>2</a:t>
            </a:r>
            <a:endParaRPr lang="en-US" altLang="cs-CZ" sz="1600" b="1" dirty="0">
              <a:solidFill>
                <a:schemeClr val="bg1"/>
              </a:solidFill>
              <a:latin typeface="Times New Roman" pitchFamily="18" charset="0"/>
              <a:cs typeface="Times New Roman" pitchFamily="18" charset="0"/>
            </a:endParaRPr>
          </a:p>
        </p:txBody>
      </p:sp>
      <p:sp>
        <p:nvSpPr>
          <p:cNvPr id="26673"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4"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26675"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26676"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77"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78"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52868" y="5273047"/>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50" name="Rectangle 5"/>
          <p:cNvSpPr>
            <a:spLocks noChangeArrowheads="1"/>
          </p:cNvSpPr>
          <p:nvPr/>
        </p:nvSpPr>
        <p:spPr bwMode="auto">
          <a:xfrm>
            <a:off x="5470525" y="1150938"/>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1" name="Rectangle 6"/>
          <p:cNvSpPr>
            <a:spLocks noChangeArrowheads="1"/>
          </p:cNvSpPr>
          <p:nvPr/>
        </p:nvSpPr>
        <p:spPr bwMode="auto">
          <a:xfrm>
            <a:off x="450056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2" name="Rectangle 7"/>
          <p:cNvSpPr>
            <a:spLocks noChangeArrowheads="1"/>
          </p:cNvSpPr>
          <p:nvPr/>
        </p:nvSpPr>
        <p:spPr bwMode="auto">
          <a:xfrm>
            <a:off x="3506788" y="114935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3" name="Rectangle 8"/>
          <p:cNvSpPr>
            <a:spLocks noChangeArrowheads="1"/>
          </p:cNvSpPr>
          <p:nvPr/>
        </p:nvSpPr>
        <p:spPr bwMode="auto">
          <a:xfrm>
            <a:off x="2025650" y="115411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4" name="Rectangle 9"/>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5" name="Rectangle 10"/>
          <p:cNvSpPr>
            <a:spLocks noChangeArrowheads="1"/>
          </p:cNvSpPr>
          <p:nvPr/>
        </p:nvSpPr>
        <p:spPr bwMode="auto">
          <a:xfrm>
            <a:off x="1266825" y="114776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7656"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4"/>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7659" name="Rectangle 15"/>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0" name="Text Box 16"/>
          <p:cNvSpPr txBox="1">
            <a:spLocks noChangeArrowheads="1"/>
          </p:cNvSpPr>
          <p:nvPr/>
        </p:nvSpPr>
        <p:spPr bwMode="auto">
          <a:xfrm>
            <a:off x="4449763" y="1130300"/>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7661" name="Text Box 17"/>
          <p:cNvSpPr txBox="1">
            <a:spLocks noChangeArrowheads="1"/>
          </p:cNvSpPr>
          <p:nvPr/>
        </p:nvSpPr>
        <p:spPr bwMode="auto">
          <a:xfrm>
            <a:off x="34417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7662" name="Text Box 18"/>
          <p:cNvSpPr txBox="1">
            <a:spLocks noChangeArrowheads="1"/>
          </p:cNvSpPr>
          <p:nvPr/>
        </p:nvSpPr>
        <p:spPr bwMode="auto">
          <a:xfrm>
            <a:off x="2005013" y="1123950"/>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7663" name="Text Box 19"/>
          <p:cNvSpPr txBox="1">
            <a:spLocks noChangeArrowheads="1"/>
          </p:cNvSpPr>
          <p:nvPr/>
        </p:nvSpPr>
        <p:spPr bwMode="auto">
          <a:xfrm>
            <a:off x="1311275" y="1116013"/>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7664" name="Text Box 20"/>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7665" name="Text Box 21"/>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7666"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9"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0"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1" name="Rectangle 29"/>
          <p:cNvSpPr>
            <a:spLocks noGrp="1" noChangeArrowheads="1"/>
          </p:cNvSpPr>
          <p:nvPr>
            <p:ph type="title"/>
          </p:nvPr>
        </p:nvSpPr>
        <p:spPr>
          <a:xfrm>
            <a:off x="384175" y="88900"/>
            <a:ext cx="8229600" cy="1143000"/>
          </a:xfrm>
        </p:spPr>
        <p:txBody>
          <a:bodyPr/>
          <a:lstStyle/>
          <a:p>
            <a:pPr eaLnBrk="1" hangingPunct="1"/>
            <a:r>
              <a:rPr lang="cs-CZ" altLang="cs-CZ" sz="2500" smtClean="0">
                <a:solidFill>
                  <a:schemeClr val="bg1"/>
                </a:solidFill>
              </a:rPr>
              <a:t>Vztah mezi průměrem cév a cévní rezistencí</a:t>
            </a:r>
            <a:r>
              <a:rPr lang="cs-CZ" altLang="cs-CZ" sz="2500" smtClean="0">
                <a:solidFill>
                  <a:srgbClr val="FFFF00"/>
                </a:solidFill>
              </a:rPr>
              <a:t> </a:t>
            </a:r>
          </a:p>
        </p:txBody>
      </p:sp>
      <p:sp>
        <p:nvSpPr>
          <p:cNvPr id="27672" name="Text Box 30"/>
          <p:cNvSpPr txBox="1">
            <a:spLocks noChangeArrowheads="1"/>
          </p:cNvSpPr>
          <p:nvPr/>
        </p:nvSpPr>
        <p:spPr bwMode="auto">
          <a:xfrm>
            <a:off x="1806575" y="5730875"/>
            <a:ext cx="536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100"/>
              <a:t>R</a:t>
            </a:r>
            <a:r>
              <a:rPr lang="cs-CZ" altLang="cs-CZ" sz="1100" baseline="-25000"/>
              <a:t>c,tot</a:t>
            </a:r>
          </a:p>
        </p:txBody>
      </p:sp>
      <p:sp>
        <p:nvSpPr>
          <p:cNvPr id="27673" name="Rectangle 31"/>
          <p:cNvSpPr>
            <a:spLocks noChangeArrowheads="1"/>
          </p:cNvSpPr>
          <p:nvPr/>
        </p:nvSpPr>
        <p:spPr bwMode="auto">
          <a:xfrm>
            <a:off x="1620838" y="3497263"/>
            <a:ext cx="581025" cy="798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4"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4"/>
          <p:cNvGrpSpPr>
            <a:grpSpLocks/>
          </p:cNvGrpSpPr>
          <p:nvPr/>
        </p:nvGrpSpPr>
        <p:grpSpPr bwMode="auto">
          <a:xfrm>
            <a:off x="241300" y="136525"/>
            <a:ext cx="8682038" cy="6586538"/>
            <a:chOff x="150" y="86"/>
            <a:chExt cx="5469" cy="4149"/>
          </a:xfrm>
        </p:grpSpPr>
        <p:pic>
          <p:nvPicPr>
            <p:cNvPr id="2871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71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8674" name="Rectangle 81"/>
          <p:cNvSpPr>
            <a:spLocks noChangeArrowheads="1"/>
          </p:cNvSpPr>
          <p:nvPr/>
        </p:nvSpPr>
        <p:spPr bwMode="auto">
          <a:xfrm>
            <a:off x="635000" y="4305300"/>
            <a:ext cx="7899400" cy="14859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8675"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2500">
                <a:solidFill>
                  <a:schemeClr val="bg1"/>
                </a:solidFill>
              </a:rPr>
              <a:t>Celková</a:t>
            </a:r>
            <a:r>
              <a:rPr lang="en-GB" altLang="cs-CZ" sz="2500">
                <a:solidFill>
                  <a:schemeClr val="bg1"/>
                </a:solidFill>
              </a:rPr>
              <a:t> </a:t>
            </a:r>
            <a:r>
              <a:rPr lang="cs-CZ" altLang="cs-CZ" sz="2500">
                <a:solidFill>
                  <a:schemeClr val="bg1"/>
                </a:solidFill>
              </a:rPr>
              <a:t>cévní</a:t>
            </a:r>
            <a:r>
              <a:rPr lang="en-GB" altLang="cs-CZ" sz="2500">
                <a:solidFill>
                  <a:schemeClr val="bg1"/>
                </a:solidFill>
              </a:rPr>
              <a:t> </a:t>
            </a:r>
            <a:r>
              <a:rPr lang="cs-CZ" altLang="cs-CZ" sz="2500">
                <a:solidFill>
                  <a:schemeClr val="bg1"/>
                </a:solidFill>
              </a:rPr>
              <a:t>rezistence</a:t>
            </a:r>
            <a:r>
              <a:rPr lang="en-GB" altLang="cs-CZ" sz="2500">
                <a:solidFill>
                  <a:schemeClr val="bg1"/>
                </a:solidFill>
              </a:rPr>
              <a:t> </a:t>
            </a:r>
            <a:r>
              <a:rPr lang="cs-CZ" altLang="cs-CZ" sz="2500">
                <a:solidFill>
                  <a:schemeClr val="bg1"/>
                </a:solidFill>
              </a:rPr>
              <a:t>(R</a:t>
            </a:r>
            <a:r>
              <a:rPr lang="cs-CZ" altLang="cs-CZ" sz="2500" baseline="-25000">
                <a:solidFill>
                  <a:schemeClr val="bg1"/>
                </a:solidFill>
              </a:rPr>
              <a:t>c,tot</a:t>
            </a:r>
            <a:r>
              <a:rPr lang="cs-CZ" altLang="cs-CZ" sz="2500">
                <a:solidFill>
                  <a:schemeClr val="bg1"/>
                </a:solidFill>
              </a:rPr>
              <a:t>)</a:t>
            </a:r>
            <a:endParaRPr lang="en-GB" altLang="cs-CZ" sz="2500">
              <a:solidFill>
                <a:srgbClr val="FFFF00"/>
              </a:solidFill>
            </a:endParaRPr>
          </a:p>
        </p:txBody>
      </p:sp>
      <p:sp>
        <p:nvSpPr>
          <p:cNvPr id="28676" name="Oval 7"/>
          <p:cNvSpPr>
            <a:spLocks noChangeArrowheads="1"/>
          </p:cNvSpPr>
          <p:nvPr/>
        </p:nvSpPr>
        <p:spPr bwMode="auto">
          <a:xfrm>
            <a:off x="2152650" y="1566863"/>
            <a:ext cx="4584700" cy="2044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7" name="Oval 8"/>
          <p:cNvSpPr>
            <a:spLocks noChangeArrowheads="1"/>
          </p:cNvSpPr>
          <p:nvPr/>
        </p:nvSpPr>
        <p:spPr bwMode="auto">
          <a:xfrm>
            <a:off x="2314575" y="1747838"/>
            <a:ext cx="4281488" cy="17843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8" name="Text Box 11"/>
          <p:cNvSpPr txBox="1">
            <a:spLocks noChangeArrowheads="1"/>
          </p:cNvSpPr>
          <p:nvPr/>
        </p:nvSpPr>
        <p:spPr bwMode="auto">
          <a:xfrm>
            <a:off x="4154488" y="3570288"/>
            <a:ext cx="72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solidFill>
                  <a:schemeClr val="bg1"/>
                </a:solidFill>
              </a:rPr>
              <a:t>R</a:t>
            </a:r>
            <a:r>
              <a:rPr lang="cs-CZ" altLang="cs-CZ" b="1" u="sng" baseline="-25000">
                <a:solidFill>
                  <a:schemeClr val="bg1"/>
                </a:solidFill>
              </a:rPr>
              <a:t>c,tot</a:t>
            </a:r>
            <a:endParaRPr lang="cs-CZ" altLang="cs-CZ" baseline="-25000">
              <a:solidFill>
                <a:schemeClr val="bg1"/>
              </a:solidFill>
            </a:endParaRPr>
          </a:p>
        </p:txBody>
      </p:sp>
      <p:sp>
        <p:nvSpPr>
          <p:cNvPr id="28679" name="Text Box 12"/>
          <p:cNvSpPr txBox="1">
            <a:spLocks noChangeArrowheads="1"/>
          </p:cNvSpPr>
          <p:nvPr/>
        </p:nvSpPr>
        <p:spPr bwMode="auto">
          <a:xfrm>
            <a:off x="6731000"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a</a:t>
            </a:r>
            <a:endParaRPr lang="cs-CZ" altLang="cs-CZ">
              <a:solidFill>
                <a:schemeClr val="bg1"/>
              </a:solidFill>
            </a:endParaRPr>
          </a:p>
        </p:txBody>
      </p:sp>
      <p:sp>
        <p:nvSpPr>
          <p:cNvPr id="28680" name="Text Box 13"/>
          <p:cNvSpPr txBox="1">
            <a:spLocks noChangeArrowheads="1"/>
          </p:cNvSpPr>
          <p:nvPr/>
        </p:nvSpPr>
        <p:spPr bwMode="auto">
          <a:xfrm>
            <a:off x="1809750"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v</a:t>
            </a:r>
            <a:endParaRPr lang="cs-CZ" altLang="cs-CZ">
              <a:solidFill>
                <a:schemeClr val="bg1"/>
              </a:solidFill>
            </a:endParaRPr>
          </a:p>
        </p:txBody>
      </p:sp>
      <p:sp>
        <p:nvSpPr>
          <p:cNvPr id="28681" name="Freeform 14"/>
          <p:cNvSpPr>
            <a:spLocks/>
          </p:cNvSpPr>
          <p:nvPr/>
        </p:nvSpPr>
        <p:spPr bwMode="auto">
          <a:xfrm>
            <a:off x="4737100" y="1671638"/>
            <a:ext cx="684213"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682" name="Text Box 16"/>
          <p:cNvSpPr txBox="1">
            <a:spLocks noChangeArrowheads="1"/>
          </p:cNvSpPr>
          <p:nvPr/>
        </p:nvSpPr>
        <p:spPr bwMode="auto">
          <a:xfrm>
            <a:off x="5211763"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solidFill>
                  <a:schemeClr val="bg1"/>
                </a:solidFill>
              </a:rPr>
              <a:t>Q</a:t>
            </a:r>
            <a:endParaRPr lang="cs-CZ" altLang="cs-CZ" b="1">
              <a:solidFill>
                <a:schemeClr val="bg1"/>
              </a:solidFill>
            </a:endParaRPr>
          </a:p>
        </p:txBody>
      </p:sp>
      <p:sp>
        <p:nvSpPr>
          <p:cNvPr id="28683" name="Line 18"/>
          <p:cNvSpPr>
            <a:spLocks noChangeShapeType="1"/>
          </p:cNvSpPr>
          <p:nvPr/>
        </p:nvSpPr>
        <p:spPr bwMode="auto">
          <a:xfrm>
            <a:off x="6632575"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4" name="Line 19"/>
          <p:cNvSpPr>
            <a:spLocks noChangeShapeType="1"/>
          </p:cNvSpPr>
          <p:nvPr/>
        </p:nvSpPr>
        <p:spPr bwMode="auto">
          <a:xfrm flipH="1">
            <a:off x="2093913"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5" name="Line 20"/>
          <p:cNvSpPr>
            <a:spLocks noChangeShapeType="1"/>
          </p:cNvSpPr>
          <p:nvPr/>
        </p:nvSpPr>
        <p:spPr bwMode="auto">
          <a:xfrm flipV="1">
            <a:off x="5081588"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6" name="Text Box 25"/>
          <p:cNvSpPr txBox="1">
            <a:spLocks noChangeArrowheads="1"/>
          </p:cNvSpPr>
          <p:nvPr/>
        </p:nvSpPr>
        <p:spPr bwMode="auto">
          <a:xfrm>
            <a:off x="2317750"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žilní </a:t>
            </a:r>
          </a:p>
          <a:p>
            <a:r>
              <a:rPr lang="en-GB" altLang="cs-CZ" sz="1400" b="1"/>
              <a:t>syst</a:t>
            </a:r>
            <a:r>
              <a:rPr lang="cs-CZ" altLang="cs-CZ" sz="1400" b="1"/>
              <a:t>é</a:t>
            </a:r>
            <a:r>
              <a:rPr lang="en-GB" altLang="cs-CZ" sz="1400" b="1"/>
              <a:t>m</a:t>
            </a:r>
            <a:endParaRPr lang="en-GB" altLang="cs-CZ"/>
          </a:p>
        </p:txBody>
      </p:sp>
      <p:pic>
        <p:nvPicPr>
          <p:cNvPr id="28687"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1223963"/>
            <a:ext cx="7572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38"/>
          <p:cNvSpPr txBox="1">
            <a:spLocks noChangeArrowheads="1"/>
          </p:cNvSpPr>
          <p:nvPr/>
        </p:nvSpPr>
        <p:spPr bwMode="auto">
          <a:xfrm>
            <a:off x="3449638" y="2455863"/>
            <a:ext cx="12144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89" name="Line 39"/>
          <p:cNvSpPr>
            <a:spLocks noChangeShapeType="1"/>
          </p:cNvSpPr>
          <p:nvPr/>
        </p:nvSpPr>
        <p:spPr bwMode="auto">
          <a:xfrm>
            <a:off x="4567238" y="2674938"/>
            <a:ext cx="668337"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0" name="Text Box 42"/>
          <p:cNvSpPr txBox="1">
            <a:spLocks noChangeArrowheads="1"/>
          </p:cNvSpPr>
          <p:nvPr/>
        </p:nvSpPr>
        <p:spPr bwMode="auto">
          <a:xfrm>
            <a:off x="4600575"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1" name="Text Box 43"/>
          <p:cNvSpPr txBox="1">
            <a:spLocks noChangeArrowheads="1"/>
          </p:cNvSpPr>
          <p:nvPr/>
        </p:nvSpPr>
        <p:spPr bwMode="auto">
          <a:xfrm>
            <a:off x="4657725"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2" name="Text Box 25"/>
          <p:cNvSpPr txBox="1">
            <a:spLocks noChangeArrowheads="1"/>
          </p:cNvSpPr>
          <p:nvPr/>
        </p:nvSpPr>
        <p:spPr bwMode="auto">
          <a:xfrm>
            <a:off x="5568950" y="2335213"/>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arteriální  systém</a:t>
            </a:r>
            <a:endParaRPr lang="cs-CZ" altLang="cs-CZ"/>
          </a:p>
        </p:txBody>
      </p:sp>
      <p:sp>
        <p:nvSpPr>
          <p:cNvPr id="28693" name="Text Box 42"/>
          <p:cNvSpPr txBox="1">
            <a:spLocks noChangeArrowheads="1"/>
          </p:cNvSpPr>
          <p:nvPr/>
        </p:nvSpPr>
        <p:spPr bwMode="auto">
          <a:xfrm>
            <a:off x="3009900" y="4597400"/>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28694" name="Text Box 38"/>
          <p:cNvSpPr txBox="1">
            <a:spLocks noChangeArrowheads="1"/>
          </p:cNvSpPr>
          <p:nvPr/>
        </p:nvSpPr>
        <p:spPr bwMode="auto">
          <a:xfrm>
            <a:off x="758825" y="4829175"/>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95" name="Line 39"/>
          <p:cNvSpPr>
            <a:spLocks noChangeShapeType="1"/>
          </p:cNvSpPr>
          <p:nvPr/>
        </p:nvSpPr>
        <p:spPr bwMode="auto">
          <a:xfrm>
            <a:off x="2001838" y="5054600"/>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6" name="Text Box 42"/>
          <p:cNvSpPr txBox="1">
            <a:spLocks noChangeArrowheads="1"/>
          </p:cNvSpPr>
          <p:nvPr/>
        </p:nvSpPr>
        <p:spPr bwMode="auto">
          <a:xfrm>
            <a:off x="1960563" y="462121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7" name="Text Box 43"/>
          <p:cNvSpPr txBox="1">
            <a:spLocks noChangeArrowheads="1"/>
          </p:cNvSpPr>
          <p:nvPr/>
        </p:nvSpPr>
        <p:spPr bwMode="auto">
          <a:xfrm>
            <a:off x="2058988" y="5002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8" name="Text Box 35"/>
          <p:cNvSpPr txBox="1">
            <a:spLocks noChangeArrowheads="1"/>
          </p:cNvSpPr>
          <p:nvPr/>
        </p:nvSpPr>
        <p:spPr bwMode="auto">
          <a:xfrm>
            <a:off x="6076950"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P</a:t>
            </a:r>
            <a:r>
              <a:rPr lang="cs-CZ" altLang="cs-CZ" sz="2000" baseline="-25000" dirty="0" err="1">
                <a:solidFill>
                  <a:srgbClr val="FFFF00"/>
                </a:solidFill>
              </a:rPr>
              <a:t>a,mean</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93 </a:t>
            </a:r>
            <a:r>
              <a:rPr lang="cs-CZ" altLang="cs-CZ" sz="2000" dirty="0">
                <a:solidFill>
                  <a:srgbClr val="FFFF00"/>
                </a:solidFill>
                <a:latin typeface="Times New Roman" pitchFamily="18" charset="0"/>
                <a:cs typeface="Times New Roman" pitchFamily="18" charset="0"/>
              </a:rPr>
              <a:t>mm </a:t>
            </a:r>
            <a:r>
              <a:rPr lang="cs-CZ" altLang="cs-CZ" sz="2000" dirty="0" err="1">
                <a:solidFill>
                  <a:srgbClr val="FFFF00"/>
                </a:solidFill>
                <a:latin typeface="Times New Roman" pitchFamily="18" charset="0"/>
                <a:cs typeface="Times New Roman" pitchFamily="18" charset="0"/>
              </a:rPr>
              <a:t>Hg</a:t>
            </a:r>
            <a:endParaRPr lang="en-GB" altLang="cs-CZ" sz="2000" dirty="0">
              <a:solidFill>
                <a:schemeClr val="bg1"/>
              </a:solidFill>
            </a:endParaRPr>
          </a:p>
        </p:txBody>
      </p:sp>
      <p:sp>
        <p:nvSpPr>
          <p:cNvPr id="28699" name="Text Box 35"/>
          <p:cNvSpPr txBox="1">
            <a:spLocks noChangeArrowheads="1"/>
          </p:cNvSpPr>
          <p:nvPr/>
        </p:nvSpPr>
        <p:spPr bwMode="auto">
          <a:xfrm>
            <a:off x="671513"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28700" name="Text Box 35"/>
          <p:cNvSpPr txBox="1">
            <a:spLocks noChangeArrowheads="1"/>
          </p:cNvSpPr>
          <p:nvPr/>
        </p:nvSpPr>
        <p:spPr bwMode="auto">
          <a:xfrm>
            <a:off x="6107113"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Q</a:t>
            </a:r>
            <a:r>
              <a:rPr lang="cs-CZ" altLang="cs-CZ" sz="2000" baseline="-25000" dirty="0" err="1">
                <a:solidFill>
                  <a:srgbClr val="FFFF00"/>
                </a:solidFill>
              </a:rPr>
              <a:t>rest</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90 </a:t>
            </a:r>
            <a:r>
              <a:rPr lang="cs-CZ" altLang="cs-CZ" sz="2000" dirty="0">
                <a:solidFill>
                  <a:srgbClr val="FFFF00"/>
                </a:solidFill>
                <a:latin typeface="Times New Roman" pitchFamily="18" charset="0"/>
                <a:cs typeface="Times New Roman" pitchFamily="18" charset="0"/>
              </a:rPr>
              <a:t>ml/s</a:t>
            </a:r>
            <a:endParaRPr lang="en-GB" altLang="cs-CZ" sz="2000" dirty="0">
              <a:solidFill>
                <a:schemeClr val="bg1"/>
              </a:solidFill>
            </a:endParaRPr>
          </a:p>
        </p:txBody>
      </p:sp>
      <p:sp>
        <p:nvSpPr>
          <p:cNvPr id="28701" name="Line 39"/>
          <p:cNvSpPr>
            <a:spLocks noChangeShapeType="1"/>
          </p:cNvSpPr>
          <p:nvPr/>
        </p:nvSpPr>
        <p:spPr bwMode="auto">
          <a:xfrm>
            <a:off x="3009900" y="5046663"/>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2" name="Text Box 38"/>
          <p:cNvSpPr txBox="1">
            <a:spLocks noChangeArrowheads="1"/>
          </p:cNvSpPr>
          <p:nvPr/>
        </p:nvSpPr>
        <p:spPr bwMode="auto">
          <a:xfrm>
            <a:off x="2579688" y="4833938"/>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8703" name="Text Box 38"/>
          <p:cNvSpPr txBox="1">
            <a:spLocks noChangeArrowheads="1"/>
          </p:cNvSpPr>
          <p:nvPr/>
        </p:nvSpPr>
        <p:spPr bwMode="auto">
          <a:xfrm>
            <a:off x="4019550" y="4838700"/>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p>
        </p:txBody>
      </p:sp>
      <p:sp>
        <p:nvSpPr>
          <p:cNvPr id="28704" name="Text Box 43"/>
          <p:cNvSpPr txBox="1">
            <a:spLocks noChangeArrowheads="1"/>
          </p:cNvSpPr>
          <p:nvPr/>
        </p:nvSpPr>
        <p:spPr bwMode="auto">
          <a:xfrm>
            <a:off x="32194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5" name="Line 39"/>
          <p:cNvSpPr>
            <a:spLocks noChangeShapeType="1"/>
          </p:cNvSpPr>
          <p:nvPr/>
        </p:nvSpPr>
        <p:spPr bwMode="auto">
          <a:xfrm>
            <a:off x="4495800" y="5046663"/>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6" name="Text Box 42"/>
          <p:cNvSpPr txBox="1">
            <a:spLocks noChangeArrowheads="1"/>
          </p:cNvSpPr>
          <p:nvPr/>
        </p:nvSpPr>
        <p:spPr bwMode="auto">
          <a:xfrm>
            <a:off x="4518025" y="4600575"/>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endParaRPr lang="en-US" altLang="cs-CZ" sz="2400" b="1" baseline="-25000">
              <a:sym typeface="Symbol" pitchFamily="18" charset="2"/>
            </a:endParaRPr>
          </a:p>
        </p:txBody>
      </p:sp>
      <p:sp>
        <p:nvSpPr>
          <p:cNvPr id="28707" name="Text Box 43"/>
          <p:cNvSpPr txBox="1">
            <a:spLocks noChangeArrowheads="1"/>
          </p:cNvSpPr>
          <p:nvPr/>
        </p:nvSpPr>
        <p:spPr bwMode="auto">
          <a:xfrm>
            <a:off x="45529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8" name="Text Box 38"/>
          <p:cNvSpPr txBox="1">
            <a:spLocks noChangeArrowheads="1"/>
          </p:cNvSpPr>
          <p:nvPr/>
        </p:nvSpPr>
        <p:spPr bwMode="auto">
          <a:xfrm>
            <a:off x="5010150" y="480060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sym typeface="Symbol" pitchFamily="18" charset="2"/>
            </a:endParaRPr>
          </a:p>
        </p:txBody>
      </p:sp>
      <p:sp>
        <p:nvSpPr>
          <p:cNvPr id="28709" name="Line 39"/>
          <p:cNvSpPr>
            <a:spLocks noChangeShapeType="1"/>
          </p:cNvSpPr>
          <p:nvPr/>
        </p:nvSpPr>
        <p:spPr bwMode="auto">
          <a:xfrm>
            <a:off x="5465763" y="5051425"/>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0" name="Text Box 42"/>
          <p:cNvSpPr txBox="1">
            <a:spLocks noChangeArrowheads="1"/>
          </p:cNvSpPr>
          <p:nvPr/>
        </p:nvSpPr>
        <p:spPr bwMode="auto">
          <a:xfrm>
            <a:off x="5589588" y="461803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93</a:t>
            </a:r>
            <a:endParaRPr lang="en-US" altLang="cs-CZ" sz="2400" b="1" baseline="-25000" dirty="0">
              <a:sym typeface="Symbol" pitchFamily="18" charset="2"/>
            </a:endParaRPr>
          </a:p>
        </p:txBody>
      </p:sp>
      <p:sp>
        <p:nvSpPr>
          <p:cNvPr id="28711" name="Text Box 42"/>
          <p:cNvSpPr txBox="1">
            <a:spLocks noChangeArrowheads="1"/>
          </p:cNvSpPr>
          <p:nvPr/>
        </p:nvSpPr>
        <p:spPr bwMode="auto">
          <a:xfrm>
            <a:off x="5584992" y="50165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90</a:t>
            </a:r>
            <a:endParaRPr lang="en-US" altLang="cs-CZ" sz="2400" b="1" baseline="-25000" dirty="0">
              <a:sym typeface="Symbol" pitchFamily="18" charset="2"/>
            </a:endParaRPr>
          </a:p>
        </p:txBody>
      </p:sp>
      <p:sp>
        <p:nvSpPr>
          <p:cNvPr id="28712" name="Text Box 38"/>
          <p:cNvSpPr txBox="1">
            <a:spLocks noChangeArrowheads="1"/>
          </p:cNvSpPr>
          <p:nvPr/>
        </p:nvSpPr>
        <p:spPr bwMode="auto">
          <a:xfrm>
            <a:off x="6424613" y="4830763"/>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t>≈</a:t>
            </a:r>
            <a:endParaRPr lang="en-US" altLang="cs-CZ" sz="2400" b="1" dirty="0"/>
          </a:p>
        </p:txBody>
      </p:sp>
      <p:sp>
        <p:nvSpPr>
          <p:cNvPr id="28713" name="Text Box 42"/>
          <p:cNvSpPr txBox="1">
            <a:spLocks noChangeArrowheads="1"/>
          </p:cNvSpPr>
          <p:nvPr/>
        </p:nvSpPr>
        <p:spPr bwMode="auto">
          <a:xfrm>
            <a:off x="6991350" y="4622800"/>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mmHg s</a:t>
            </a:r>
            <a:endParaRPr lang="en-US" altLang="cs-CZ" sz="2400" b="1" baseline="-25000">
              <a:sym typeface="Symbol" pitchFamily="18" charset="2"/>
            </a:endParaRPr>
          </a:p>
        </p:txBody>
      </p:sp>
      <p:sp>
        <p:nvSpPr>
          <p:cNvPr id="28714" name="Line 39"/>
          <p:cNvSpPr>
            <a:spLocks noChangeShapeType="1"/>
          </p:cNvSpPr>
          <p:nvPr/>
        </p:nvSpPr>
        <p:spPr bwMode="auto">
          <a:xfrm>
            <a:off x="7116763" y="5051425"/>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5" name="Text Box 42"/>
          <p:cNvSpPr txBox="1">
            <a:spLocks noChangeArrowheads="1"/>
          </p:cNvSpPr>
          <p:nvPr/>
        </p:nvSpPr>
        <p:spPr bwMode="auto">
          <a:xfrm>
            <a:off x="6661150" y="482265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sym typeface="Symbol" pitchFamily="18" charset="2"/>
              </a:rPr>
              <a:t>1</a:t>
            </a:r>
            <a:endParaRPr lang="en-US" altLang="cs-CZ" sz="2400" b="1" baseline="-25000" dirty="0">
              <a:sym typeface="Symbol" pitchFamily="18" charset="2"/>
            </a:endParaRPr>
          </a:p>
        </p:txBody>
      </p:sp>
      <p:sp>
        <p:nvSpPr>
          <p:cNvPr id="28716" name="Text Box 42"/>
          <p:cNvSpPr txBox="1">
            <a:spLocks noChangeArrowheads="1"/>
          </p:cNvSpPr>
          <p:nvPr/>
        </p:nvSpPr>
        <p:spPr bwMode="auto">
          <a:xfrm>
            <a:off x="7369175" y="5008563"/>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ml</a:t>
            </a:r>
            <a:endParaRPr lang="en-US" altLang="cs-CZ" sz="2400" b="1" baseline="-25000">
              <a:sym typeface="Symbol" pitchFamily="18" charset="2"/>
            </a:endParaRPr>
          </a:p>
        </p:txBody>
      </p:sp>
      <p:sp>
        <p:nvSpPr>
          <p:cNvPr id="28717" name="Text Box 57"/>
          <p:cNvSpPr txBox="1">
            <a:spLocks noChangeArrowheads="1"/>
          </p:cNvSpPr>
          <p:nvPr/>
        </p:nvSpPr>
        <p:spPr bwMode="auto">
          <a:xfrm>
            <a:off x="755650" y="6042025"/>
            <a:ext cx="747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chemeClr val="bg1"/>
                </a:solidFill>
                <a:sym typeface="Symbol" pitchFamily="18" charset="2"/>
              </a:rPr>
              <a:t>Pro konstantní Q: </a:t>
            </a:r>
            <a:r>
              <a:rPr lang="en-US" altLang="cs-CZ" sz="2000">
                <a:solidFill>
                  <a:schemeClr val="bg1"/>
                </a:solidFill>
                <a:sym typeface="Symbol" pitchFamily="18" charset="2"/>
              </a:rPr>
              <a:t></a:t>
            </a:r>
            <a:r>
              <a:rPr lang="cs-CZ" altLang="cs-CZ" sz="2000">
                <a:solidFill>
                  <a:schemeClr val="bg1"/>
                </a:solidFill>
                <a:sym typeface="Symbol" pitchFamily="18" charset="2"/>
              </a:rPr>
              <a:t>R</a:t>
            </a:r>
            <a:r>
              <a:rPr lang="cs-CZ" altLang="cs-CZ" sz="2000" baseline="-25000">
                <a:solidFill>
                  <a:schemeClr val="bg1"/>
                </a:solidFill>
                <a:sym typeface="Symbol" pitchFamily="18" charset="2"/>
              </a:rPr>
              <a:t>c,tot</a:t>
            </a:r>
            <a:r>
              <a:rPr lang="cs-CZ" altLang="cs-CZ" sz="2000">
                <a:solidFill>
                  <a:schemeClr val="bg1"/>
                </a:solidFill>
                <a:sym typeface="Symbol" pitchFamily="18" charset="2"/>
              </a:rPr>
              <a:t> </a:t>
            </a:r>
            <a:r>
              <a:rPr lang="en-US" altLang="cs-CZ" sz="2400">
                <a:solidFill>
                  <a:schemeClr val="bg1"/>
                </a:solidFill>
                <a:sym typeface="Symbol" pitchFamily="18" charset="2"/>
              </a:rPr>
              <a:t></a:t>
            </a:r>
            <a:r>
              <a:rPr lang="cs-CZ" altLang="cs-CZ" sz="2000">
                <a:solidFill>
                  <a:schemeClr val="bg1"/>
                </a:solidFill>
                <a:sym typeface="Symbol" pitchFamily="18" charset="2"/>
              </a:rPr>
              <a:t> </a:t>
            </a:r>
            <a:r>
              <a:rPr lang="en-US" altLang="cs-CZ" sz="2000">
                <a:solidFill>
                  <a:schemeClr val="bg1"/>
                </a:solidFill>
                <a:sym typeface="Symbol" pitchFamily="18" charset="2"/>
              </a:rPr>
              <a:t></a:t>
            </a:r>
            <a:r>
              <a:rPr lang="cs-CZ" altLang="cs-CZ" sz="2000">
                <a:sym typeface="Symbol" pitchFamily="18" charset="2"/>
              </a:rPr>
              <a:t> </a:t>
            </a:r>
            <a:r>
              <a:rPr lang="cs-CZ" altLang="cs-CZ" sz="2000">
                <a:solidFill>
                  <a:schemeClr val="bg1"/>
                </a:solidFill>
              </a:rPr>
              <a:t>P</a:t>
            </a:r>
            <a:r>
              <a:rPr lang="cs-CZ" altLang="cs-CZ" sz="2000" baseline="-25000">
                <a:solidFill>
                  <a:schemeClr val="bg1"/>
                </a:solidFill>
              </a:rPr>
              <a:t>a </a:t>
            </a:r>
            <a:r>
              <a:rPr lang="en-US" altLang="cs-CZ" sz="2000">
                <a:solidFill>
                  <a:schemeClr val="bg1"/>
                </a:solidFill>
                <a:sym typeface="Symbol" pitchFamily="18" charset="2"/>
              </a:rPr>
              <a:t></a:t>
            </a:r>
            <a:r>
              <a:rPr lang="cs-CZ" altLang="cs-CZ" sz="2000">
                <a:solidFill>
                  <a:schemeClr val="bg1"/>
                </a:solidFill>
                <a:sym typeface="Symbol" pitchFamily="18" charset="2"/>
              </a:rPr>
              <a:t> hypertenze,….</a:t>
            </a:r>
            <a:endParaRPr lang="en-US" altLang="cs-CZ" sz="2000">
              <a:solidFill>
                <a:schemeClr val="bg1"/>
              </a:solidFill>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982663" y="27527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2. </a:t>
            </a:r>
            <a:r>
              <a:rPr lang="cs-CZ" sz="3200" b="1">
                <a:sym typeface="Symbol" pitchFamily="18" charset="2"/>
              </a:rPr>
              <a:t>Reologické vlastnosti krve a cév</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238125" y="136525"/>
            <a:ext cx="8682038" cy="6586538"/>
            <a:chOff x="150" y="86"/>
            <a:chExt cx="5469" cy="4149"/>
          </a:xfrm>
        </p:grpSpPr>
        <p:pic>
          <p:nvPicPr>
            <p:cNvPr id="3076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6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90513"/>
            <a:ext cx="7505700" cy="473075"/>
          </a:xfrm>
          <a:prstGeom prst="rect">
            <a:avLst/>
          </a:prstGeom>
          <a:noFill/>
          <a:ln>
            <a:noFill/>
          </a:ln>
          <a:effectLst/>
          <a:extLst/>
        </p:spPr>
        <p:txBody>
          <a:bodyPr>
            <a:spAutoFit/>
          </a:bodyPr>
          <a:lstStyle/>
          <a:p>
            <a:pPr algn="ctr">
              <a:spcBef>
                <a:spcPct val="50000"/>
              </a:spcBef>
              <a:defRPr/>
            </a:pPr>
            <a:r>
              <a:rPr lang="cs-CZ" sz="2500" dirty="0">
                <a:solidFill>
                  <a:schemeClr val="bg1"/>
                </a:solidFill>
                <a:effectLst>
                  <a:outerShdw blurRad="38100" dist="38100" dir="2700000" algn="tl">
                    <a:srgbClr val="C0C0C0"/>
                  </a:outerShdw>
                </a:effectLst>
                <a:sym typeface="Symbol" pitchFamily="18" charset="2"/>
              </a:rPr>
              <a:t>Viskozita krve</a:t>
            </a:r>
          </a:p>
        </p:txBody>
      </p:sp>
      <p:sp>
        <p:nvSpPr>
          <p:cNvPr id="30723"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buFont typeface="Symbol" pitchFamily="18" charset="2"/>
              <a:buNone/>
            </a:pPr>
            <a:r>
              <a:rPr lang="cs-CZ" altLang="cs-CZ">
                <a:solidFill>
                  <a:srgbClr val="FFFF00"/>
                </a:solidFill>
                <a:sym typeface="Symbol" pitchFamily="18" charset="2"/>
              </a:rPr>
              <a:t>       </a:t>
            </a:r>
            <a:r>
              <a:rPr lang="cs-CZ" altLang="cs-CZ">
                <a:solidFill>
                  <a:srgbClr val="FFFF00"/>
                </a:solidFill>
              </a:rPr>
              <a:t>pokles rychlosti proudění    </a:t>
            </a:r>
          </a:p>
          <a:p>
            <a:pPr>
              <a:lnSpc>
                <a:spcPct val="70000"/>
              </a:lnSpc>
              <a:spcBef>
                <a:spcPct val="50000"/>
              </a:spcBef>
              <a:buFont typeface="Symbol" pitchFamily="18" charset="2"/>
              <a:buChar char="·"/>
            </a:pPr>
            <a:r>
              <a:rPr lang="cs-CZ" altLang="cs-CZ">
                <a:solidFill>
                  <a:srgbClr val="FFFF00"/>
                </a:solidFill>
              </a:rPr>
              <a:t> zmnožení plazmatických bílkovin</a:t>
            </a:r>
          </a:p>
        </p:txBody>
      </p:sp>
      <p:grpSp>
        <p:nvGrpSpPr>
          <p:cNvPr id="30724" name="Group 61"/>
          <p:cNvGrpSpPr>
            <a:grpSpLocks/>
          </p:cNvGrpSpPr>
          <p:nvPr/>
        </p:nvGrpSpPr>
        <p:grpSpPr bwMode="auto">
          <a:xfrm>
            <a:off x="4711700" y="1117600"/>
            <a:ext cx="3873500" cy="4227513"/>
            <a:chOff x="2968" y="704"/>
            <a:chExt cx="2440" cy="2663"/>
          </a:xfrm>
        </p:grpSpPr>
        <p:sp>
          <p:nvSpPr>
            <p:cNvPr id="30764" name="Rectangle 24"/>
            <p:cNvSpPr>
              <a:spLocks noChangeArrowheads="1"/>
            </p:cNvSpPr>
            <p:nvPr/>
          </p:nvSpPr>
          <p:spPr bwMode="auto">
            <a:xfrm>
              <a:off x="2968" y="944"/>
              <a:ext cx="2440" cy="24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0765"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2998" y="1026"/>
              <a:ext cx="2407" cy="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6" name="Text Box 8"/>
            <p:cNvSpPr txBox="1">
              <a:spLocks noChangeArrowheads="1"/>
            </p:cNvSpPr>
            <p:nvPr/>
          </p:nvSpPr>
          <p:spPr bwMode="auto">
            <a:xfrm>
              <a:off x="3342" y="962"/>
              <a:ext cx="18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400" b="1">
                  <a:sym typeface="Symbol" pitchFamily="18" charset="2"/>
                </a:rPr>
                <a:t>Fáhraeusův-Lindqvistův efekt </a:t>
              </a:r>
            </a:p>
          </p:txBody>
        </p:sp>
        <p:sp>
          <p:nvSpPr>
            <p:cNvPr id="30767" name="Text Box 25"/>
            <p:cNvSpPr txBox="1">
              <a:spLocks noChangeArrowheads="1"/>
            </p:cNvSpPr>
            <p:nvPr/>
          </p:nvSpPr>
          <p:spPr bwMode="auto">
            <a:xfrm>
              <a:off x="3048" y="704"/>
              <a:ext cx="22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poloměru cév</a:t>
              </a:r>
            </a:p>
          </p:txBody>
        </p:sp>
      </p:grpSp>
      <p:sp>
        <p:nvSpPr>
          <p:cNvPr id="30725" name="Rectangle 16"/>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26" name="Line 17"/>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7" name="Line 18"/>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8" name="Freeform 19"/>
          <p:cNvSpPr>
            <a:spLocks/>
          </p:cNvSpPr>
          <p:nvPr/>
        </p:nvSpPr>
        <p:spPr bwMode="auto">
          <a:xfrm>
            <a:off x="1085850" y="2061942"/>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0729" name="Text Box 21"/>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a:t>
            </a:r>
          </a:p>
        </p:txBody>
      </p:sp>
      <p:sp>
        <p:nvSpPr>
          <p:cNvPr id="30730" name="Text Box 22"/>
          <p:cNvSpPr txBox="1">
            <a:spLocks noChangeArrowheads="1"/>
          </p:cNvSpPr>
          <p:nvPr/>
        </p:nvSpPr>
        <p:spPr bwMode="auto">
          <a:xfrm>
            <a:off x="642938" y="1079500"/>
            <a:ext cx="360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hematokritu </a:t>
            </a:r>
          </a:p>
        </p:txBody>
      </p:sp>
      <p:sp>
        <p:nvSpPr>
          <p:cNvPr id="30731" name="Line 28"/>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2" name="Line 30"/>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3" name="Line 32"/>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4" name="Text Box 33"/>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a:t>
            </a:r>
          </a:p>
        </p:txBody>
      </p:sp>
      <p:sp>
        <p:nvSpPr>
          <p:cNvPr id="30735" name="Text Box 35"/>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a:t>
            </a:r>
          </a:p>
        </p:txBody>
      </p:sp>
      <p:sp>
        <p:nvSpPr>
          <p:cNvPr id="30736" name="Line 37"/>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7" name="Line 38"/>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8" name="Line 39"/>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9" name="Text Box 40"/>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0</a:t>
            </a:r>
          </a:p>
        </p:txBody>
      </p:sp>
      <p:sp>
        <p:nvSpPr>
          <p:cNvPr id="30740" name="Text Box 42"/>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60</a:t>
            </a:r>
          </a:p>
        </p:txBody>
      </p:sp>
      <p:sp>
        <p:nvSpPr>
          <p:cNvPr id="30741" name="Line 45"/>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2" name="Text Box 47"/>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8</a:t>
            </a:r>
          </a:p>
        </p:txBody>
      </p:sp>
      <p:sp>
        <p:nvSpPr>
          <p:cNvPr id="30743" name="Text Box 48"/>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altLang="cs-CZ" sz="1400"/>
              <a:t>Viscosity in relative units</a:t>
            </a:r>
          </a:p>
        </p:txBody>
      </p:sp>
      <p:sp>
        <p:nvSpPr>
          <p:cNvPr id="30744" name="Text Box 49"/>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Hematocrit</a:t>
            </a:r>
            <a:endParaRPr lang="en-GB" altLang="cs-CZ" sz="1400"/>
          </a:p>
        </p:txBody>
      </p:sp>
      <p:sp>
        <p:nvSpPr>
          <p:cNvPr id="30745" name="Line 50"/>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6" name="Text Box 51"/>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20</a:t>
            </a:r>
          </a:p>
        </p:txBody>
      </p:sp>
      <p:sp>
        <p:nvSpPr>
          <p:cNvPr id="30747" name="Text Box 52"/>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40</a:t>
            </a:r>
          </a:p>
        </p:txBody>
      </p:sp>
      <p:sp>
        <p:nvSpPr>
          <p:cNvPr id="30748" name="Text Box 56"/>
          <p:cNvSpPr txBox="1">
            <a:spLocks noChangeArrowheads="1"/>
          </p:cNvSpPr>
          <p:nvPr/>
        </p:nvSpPr>
        <p:spPr bwMode="auto">
          <a:xfrm>
            <a:off x="2413000" y="5541963"/>
            <a:ext cx="436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Další faktory zvyšující viskozitu krve: </a:t>
            </a:r>
          </a:p>
        </p:txBody>
      </p:sp>
      <p:sp>
        <p:nvSpPr>
          <p:cNvPr id="30749" name="Line 57"/>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0" name="Text Box 58"/>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cap.</a:t>
            </a:r>
          </a:p>
        </p:txBody>
      </p:sp>
      <p:sp>
        <p:nvSpPr>
          <p:cNvPr id="30751" name="Line 59"/>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2" name="Text Box 60"/>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arterioles</a:t>
            </a:r>
          </a:p>
        </p:txBody>
      </p:sp>
      <p:sp>
        <p:nvSpPr>
          <p:cNvPr id="30753" name="Line 62"/>
          <p:cNvSpPr>
            <a:spLocks noChangeShapeType="1"/>
          </p:cNvSpPr>
          <p:nvPr/>
        </p:nvSpPr>
        <p:spPr bwMode="auto">
          <a:xfrm>
            <a:off x="1085850" y="4487196"/>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54" name="Text Box 63"/>
          <p:cNvSpPr txBox="1">
            <a:spLocks noChangeArrowheads="1"/>
          </p:cNvSpPr>
          <p:nvPr/>
        </p:nvSpPr>
        <p:spPr bwMode="auto">
          <a:xfrm>
            <a:off x="3314700" y="4187619"/>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a:t>Water</a:t>
            </a:r>
            <a:endParaRPr lang="cs-CZ" altLang="cs-CZ" sz="1600" b="1" dirty="0"/>
          </a:p>
        </p:txBody>
      </p:sp>
      <p:sp>
        <p:nvSpPr>
          <p:cNvPr id="30755" name="Text Box 64"/>
          <p:cNvSpPr txBox="1">
            <a:spLocks noChangeArrowheads="1"/>
          </p:cNvSpPr>
          <p:nvPr/>
        </p:nvSpPr>
        <p:spPr bwMode="auto">
          <a:xfrm>
            <a:off x="3354388" y="2788240"/>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t>Blood</a:t>
            </a:r>
            <a:endParaRPr lang="cs-CZ" altLang="cs-CZ" sz="1600" b="1" dirty="0"/>
          </a:p>
        </p:txBody>
      </p:sp>
      <p:sp>
        <p:nvSpPr>
          <p:cNvPr id="30756" name="Line 65"/>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30757" name="Text Box 66"/>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Phys. range</a:t>
            </a:r>
          </a:p>
        </p:txBody>
      </p:sp>
      <p:sp>
        <p:nvSpPr>
          <p:cNvPr id="30758" name="Text Box 89"/>
          <p:cNvSpPr txBox="1">
            <a:spLocks noChangeArrowheads="1"/>
          </p:cNvSpPr>
          <p:nvPr/>
        </p:nvSpPr>
        <p:spPr bwMode="auto">
          <a:xfrm>
            <a:off x="3779838" y="199309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0033CC"/>
                </a:solidFill>
                <a:sym typeface="Symbol" pitchFamily="18" charset="2"/>
              </a:rPr>
              <a:t></a:t>
            </a:r>
            <a:r>
              <a:rPr lang="cs-CZ" altLang="cs-CZ" sz="1600" b="1" dirty="0" err="1">
                <a:solidFill>
                  <a:srgbClr val="0033CC"/>
                </a:solidFill>
                <a:sym typeface="Symbol" pitchFamily="18" charset="2"/>
              </a:rPr>
              <a:t>R</a:t>
            </a:r>
            <a:r>
              <a:rPr lang="cs-CZ" altLang="cs-CZ" sz="1600" b="1" baseline="-25000" dirty="0" err="1">
                <a:solidFill>
                  <a:srgbClr val="0033CC"/>
                </a:solidFill>
                <a:sym typeface="Symbol" pitchFamily="18" charset="2"/>
              </a:rPr>
              <a:t>c</a:t>
            </a:r>
            <a:endParaRPr lang="cs-CZ" altLang="cs-CZ" sz="1600" b="1" baseline="-25000" dirty="0">
              <a:solidFill>
                <a:srgbClr val="0033CC"/>
              </a:solidFill>
              <a:sym typeface="Symbol" pitchFamily="18" charset="2"/>
            </a:endParaRPr>
          </a:p>
        </p:txBody>
      </p:sp>
      <p:sp>
        <p:nvSpPr>
          <p:cNvPr id="30759"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0"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1"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2"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3" name="Text Box 91"/>
          <p:cNvSpPr txBox="1">
            <a:spLocks noChangeArrowheads="1"/>
          </p:cNvSpPr>
          <p:nvPr/>
        </p:nvSpPr>
        <p:spPr bwMode="auto">
          <a:xfrm>
            <a:off x="3656013" y="76358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b="1"/>
              <a:t>R</a:t>
            </a:r>
            <a:r>
              <a:rPr lang="cs-CZ" altLang="cs-CZ" b="1" baseline="-25000"/>
              <a:t>c  </a:t>
            </a:r>
            <a:r>
              <a:rPr lang="cs-CZ" altLang="cs-CZ" b="1"/>
              <a:t>= </a:t>
            </a:r>
            <a:r>
              <a:rPr lang="cs-CZ" altLang="cs-CZ" b="1">
                <a:sym typeface="Symbol" pitchFamily="18" charset="2"/>
              </a:rPr>
              <a:t>8</a:t>
            </a:r>
            <a:r>
              <a:rPr lang="en-US" altLang="cs-CZ" b="1">
                <a:sym typeface="Symbol" pitchFamily="18" charset="2"/>
              </a:rPr>
              <a:t>·</a:t>
            </a:r>
            <a:r>
              <a:rPr lang="cs-CZ" altLang="cs-CZ" b="1">
                <a:sym typeface="Symbol" pitchFamily="18" charset="2"/>
              </a:rPr>
              <a:t>l</a:t>
            </a:r>
            <a:r>
              <a:rPr lang="en-US" altLang="cs-CZ" b="1">
                <a:sym typeface="Symbol" pitchFamily="18" charset="2"/>
              </a:rPr>
              <a:t>·</a:t>
            </a:r>
            <a:r>
              <a:rPr lang="cs-CZ" altLang="cs-CZ" b="1">
                <a:solidFill>
                  <a:srgbClr val="FF0000"/>
                </a:solidFill>
                <a:sym typeface="Symbol" pitchFamily="18" charset="2"/>
              </a:rPr>
              <a:t></a:t>
            </a:r>
            <a:r>
              <a:rPr lang="cs-CZ" altLang="cs-CZ" b="1">
                <a:sym typeface="Symbol" pitchFamily="18" charset="2"/>
              </a:rPr>
              <a:t>/(</a:t>
            </a:r>
            <a:r>
              <a:rPr lang="en-US" altLang="cs-CZ" b="1">
                <a:sym typeface="Symbol" pitchFamily="18" charset="2"/>
              </a:rPr>
              <a:t>·</a:t>
            </a:r>
            <a:r>
              <a:rPr lang="cs-CZ" altLang="cs-CZ" b="1">
                <a:sym typeface="Symbol" pitchFamily="18" charset="2"/>
              </a:rPr>
              <a:t>r</a:t>
            </a:r>
            <a:r>
              <a:rPr lang="cs-CZ" altLang="cs-CZ" b="1" baseline="30000">
                <a:sym typeface="Symbol" pitchFamily="18" charset="2"/>
              </a:rPr>
              <a:t>4</a:t>
            </a:r>
            <a:r>
              <a:rPr lang="cs-CZ" altLang="cs-CZ" b="1">
                <a:sym typeface="Symbol" pitchFamily="18" charset="2"/>
              </a:rPr>
              <a:t>)</a:t>
            </a:r>
          </a:p>
          <a:p>
            <a:pPr algn="ctr">
              <a:spcBef>
                <a:spcPct val="50000"/>
              </a:spcBef>
            </a:pPr>
            <a:endParaRPr lang="en-US" altLang="cs-CZ" b="1">
              <a:sym typeface="Symbol" pitchFamily="18" charset="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8"/>
          <p:cNvGrpSpPr>
            <a:grpSpLocks/>
          </p:cNvGrpSpPr>
          <p:nvPr/>
        </p:nvGrpSpPr>
        <p:grpSpPr bwMode="auto">
          <a:xfrm>
            <a:off x="268288" y="138113"/>
            <a:ext cx="8682037" cy="6586537"/>
            <a:chOff x="150" y="86"/>
            <a:chExt cx="5469" cy="4149"/>
          </a:xfrm>
        </p:grpSpPr>
        <p:pic>
          <p:nvPicPr>
            <p:cNvPr id="33818"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19"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301625"/>
            <a:ext cx="8229600" cy="889000"/>
          </a:xfrm>
          <a:prstGeom prst="rect">
            <a:avLst/>
          </a:prstGeom>
          <a:noFill/>
          <a:ln>
            <a:noFill/>
          </a:ln>
          <a:effectLst/>
          <a:extLst/>
        </p:spPr>
        <p:txBody>
          <a:bodyPr anchor="ctr"/>
          <a:lstStyle/>
          <a:p>
            <a:pPr algn="ctr">
              <a:defRPr/>
            </a:pPr>
            <a:r>
              <a:rPr lang="cs-CZ" sz="2500">
                <a:solidFill>
                  <a:schemeClr val="bg1"/>
                </a:solidFill>
                <a:effectLst>
                  <a:outerShdw blurRad="38100" dist="38100" dir="2700000" algn="tl">
                    <a:srgbClr val="C0C0C0"/>
                  </a:outerShdw>
                </a:effectLst>
              </a:rPr>
              <a:t>Laminární a turbulentní proudění</a:t>
            </a:r>
          </a:p>
        </p:txBody>
      </p:sp>
      <p:pic>
        <p:nvPicPr>
          <p:cNvPr id="33795"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3188"/>
            <a:ext cx="62071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21"/>
          <p:cNvSpPr txBox="1">
            <a:spLocks noChangeArrowheads="1"/>
          </p:cNvSpPr>
          <p:nvPr/>
        </p:nvSpPr>
        <p:spPr bwMode="auto">
          <a:xfrm>
            <a:off x="1981200" y="1027113"/>
            <a:ext cx="5651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chemeClr val="bg1"/>
                </a:solidFill>
              </a:rPr>
              <a:t>Rychlostní profil při laminárním a turbulentním proudění</a:t>
            </a:r>
          </a:p>
        </p:txBody>
      </p:sp>
      <p:sp>
        <p:nvSpPr>
          <p:cNvPr id="33797" name="Text Box 22"/>
          <p:cNvSpPr txBox="1">
            <a:spLocks noChangeArrowheads="1"/>
          </p:cNvSpPr>
          <p:nvPr/>
        </p:nvSpPr>
        <p:spPr bwMode="auto">
          <a:xfrm>
            <a:off x="2036763" y="2846388"/>
            <a:ext cx="534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Charakter proudění určuje Reynoldsovo číslo</a:t>
            </a:r>
          </a:p>
        </p:txBody>
      </p:sp>
      <p:sp>
        <p:nvSpPr>
          <p:cNvPr id="33798" name="Rectangle 23"/>
          <p:cNvSpPr>
            <a:spLocks noChangeArrowheads="1"/>
          </p:cNvSpPr>
          <p:nvPr/>
        </p:nvSpPr>
        <p:spPr bwMode="auto">
          <a:xfrm>
            <a:off x="3417888" y="3335338"/>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799" name="Text Box 24"/>
          <p:cNvSpPr txBox="1">
            <a:spLocks noChangeArrowheads="1"/>
          </p:cNvSpPr>
          <p:nvPr/>
        </p:nvSpPr>
        <p:spPr bwMode="auto">
          <a:xfrm>
            <a:off x="3557588" y="3427413"/>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e</a:t>
            </a:r>
            <a:r>
              <a:rPr lang="cs-CZ" altLang="cs-CZ" sz="2400" b="1"/>
              <a:t>=</a:t>
            </a:r>
            <a:endParaRPr lang="en-US" altLang="cs-CZ" sz="2400" b="1">
              <a:sym typeface="Symbol" pitchFamily="18" charset="2"/>
            </a:endParaRPr>
          </a:p>
        </p:txBody>
      </p:sp>
      <p:sp>
        <p:nvSpPr>
          <p:cNvPr id="33800" name="Line 25"/>
          <p:cNvSpPr>
            <a:spLocks noChangeShapeType="1"/>
          </p:cNvSpPr>
          <p:nvPr/>
        </p:nvSpPr>
        <p:spPr bwMode="auto">
          <a:xfrm>
            <a:off x="4183063" y="3641725"/>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01" name="Text Box 26"/>
          <p:cNvSpPr txBox="1">
            <a:spLocks noChangeArrowheads="1"/>
          </p:cNvSpPr>
          <p:nvPr/>
        </p:nvSpPr>
        <p:spPr bwMode="auto">
          <a:xfrm>
            <a:off x="4454525" y="3211513"/>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v r</a:t>
            </a:r>
          </a:p>
        </p:txBody>
      </p:sp>
      <p:sp>
        <p:nvSpPr>
          <p:cNvPr id="33802" name="Text Box 27"/>
          <p:cNvSpPr txBox="1">
            <a:spLocks noChangeArrowheads="1"/>
          </p:cNvSpPr>
          <p:nvPr/>
        </p:nvSpPr>
        <p:spPr bwMode="auto">
          <a:xfrm>
            <a:off x="4737100" y="3560763"/>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a:t>
            </a:r>
            <a:endParaRPr lang="cs-CZ" altLang="cs-CZ" sz="2400" b="1" baseline="-25000">
              <a:sym typeface="Symbol" pitchFamily="18" charset="2"/>
            </a:endParaRPr>
          </a:p>
        </p:txBody>
      </p:sp>
      <p:sp>
        <p:nvSpPr>
          <p:cNvPr id="33803" name="Text Box 28"/>
          <p:cNvSpPr txBox="1">
            <a:spLocks noChangeArrowheads="1"/>
          </p:cNvSpPr>
          <p:nvPr/>
        </p:nvSpPr>
        <p:spPr bwMode="auto">
          <a:xfrm>
            <a:off x="949325" y="3722688"/>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laminární proudění</a:t>
            </a:r>
          </a:p>
          <a:p>
            <a:pPr>
              <a:lnSpc>
                <a:spcPct val="70000"/>
              </a:lnSpc>
              <a:spcBef>
                <a:spcPct val="50000"/>
              </a:spcBef>
            </a:pPr>
            <a:r>
              <a:rPr lang="cs-CZ" altLang="cs-CZ" dirty="0"/>
              <a:t>       Re</a:t>
            </a:r>
            <a:r>
              <a:rPr lang="en-US" altLang="cs-CZ" dirty="0" smtClean="0">
                <a:cs typeface="Arial" charset="0"/>
              </a:rPr>
              <a:t>&lt;</a:t>
            </a:r>
            <a:r>
              <a:rPr lang="cs-CZ" altLang="cs-CZ" dirty="0" smtClean="0">
                <a:cs typeface="Arial" charset="0"/>
              </a:rPr>
              <a:t>2000 </a:t>
            </a:r>
            <a:endParaRPr lang="en-US" altLang="cs-CZ" dirty="0">
              <a:cs typeface="Arial" charset="0"/>
            </a:endParaRPr>
          </a:p>
        </p:txBody>
      </p:sp>
      <p:sp>
        <p:nvSpPr>
          <p:cNvPr id="33804" name="Text Box 29"/>
          <p:cNvSpPr txBox="1">
            <a:spLocks noChangeArrowheads="1"/>
          </p:cNvSpPr>
          <p:nvPr/>
        </p:nvSpPr>
        <p:spPr bwMode="auto">
          <a:xfrm>
            <a:off x="5988050" y="3738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turbulentní proudění</a:t>
            </a:r>
          </a:p>
          <a:p>
            <a:pPr>
              <a:lnSpc>
                <a:spcPct val="70000"/>
              </a:lnSpc>
              <a:spcBef>
                <a:spcPct val="50000"/>
              </a:spcBef>
            </a:pPr>
            <a:r>
              <a:rPr lang="cs-CZ" altLang="cs-CZ" dirty="0"/>
              <a:t>       Re</a:t>
            </a:r>
            <a:r>
              <a:rPr lang="en-US" altLang="cs-CZ" dirty="0" smtClean="0">
                <a:cs typeface="Arial" charset="0"/>
              </a:rPr>
              <a:t>&gt;</a:t>
            </a:r>
            <a:r>
              <a:rPr lang="cs-CZ" altLang="cs-CZ" dirty="0" smtClean="0">
                <a:cs typeface="Arial" charset="0"/>
              </a:rPr>
              <a:t>3000 </a:t>
            </a:r>
            <a:endParaRPr lang="en-US" altLang="cs-CZ" dirty="0">
              <a:cs typeface="Arial" charset="0"/>
            </a:endParaRPr>
          </a:p>
        </p:txBody>
      </p:sp>
      <p:sp>
        <p:nvSpPr>
          <p:cNvPr id="33805" name="Text Box 32"/>
          <p:cNvSpPr txBox="1">
            <a:spLocks noChangeArrowheads="1"/>
          </p:cNvSpPr>
          <p:nvPr/>
        </p:nvSpPr>
        <p:spPr bwMode="auto">
          <a:xfrm>
            <a:off x="635000" y="6205538"/>
            <a:ext cx="81407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sz="1600" dirty="0">
                <a:solidFill>
                  <a:schemeClr val="bg1"/>
                </a:solidFill>
              </a:rPr>
              <a:t>Patologické stavy způsobující turbulentní proudění: </a:t>
            </a:r>
            <a:r>
              <a:rPr lang="cs-CZ" altLang="cs-CZ" sz="1600" dirty="0" smtClean="0">
                <a:solidFill>
                  <a:schemeClr val="bg1"/>
                </a:solidFill>
              </a:rPr>
              <a:t>stenóza, ateroskleróza,</a:t>
            </a:r>
            <a:r>
              <a:rPr lang="cs-CZ" altLang="cs-CZ" sz="1600" dirty="0">
                <a:solidFill>
                  <a:schemeClr val="bg1"/>
                </a:solidFill>
              </a:rPr>
              <a:t> </a:t>
            </a:r>
            <a:r>
              <a:rPr lang="cs-CZ" altLang="cs-CZ" sz="1600" dirty="0" err="1" smtClean="0">
                <a:solidFill>
                  <a:schemeClr val="bg1"/>
                </a:solidFill>
              </a:rPr>
              <a:t>aneurisma</a:t>
            </a:r>
            <a:r>
              <a:rPr lang="cs-CZ" altLang="cs-CZ" sz="1600" dirty="0" smtClean="0">
                <a:solidFill>
                  <a:schemeClr val="bg1"/>
                </a:solidFill>
              </a:rPr>
              <a:t>, rozdvojení cév.  </a:t>
            </a:r>
            <a:endParaRPr lang="cs-CZ" altLang="cs-CZ" dirty="0">
              <a:solidFill>
                <a:schemeClr val="bg1"/>
              </a:solidFill>
            </a:endParaRPr>
          </a:p>
        </p:txBody>
      </p:sp>
      <p:pic>
        <p:nvPicPr>
          <p:cNvPr id="33806" name="Picture 39" descr="Turbulentni_proudeni"/>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2763838" y="4967288"/>
            <a:ext cx="3594100" cy="1014412"/>
          </a:xfrm>
        </p:spPr>
      </p:pic>
      <p:sp>
        <p:nvSpPr>
          <p:cNvPr id="33807" name="Rectangle 41"/>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8" name="Rectangle 42"/>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9" name="AutoShape 43"/>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0" name="Text Box 31"/>
          <p:cNvSpPr txBox="1">
            <a:spLocks noChangeArrowheads="1"/>
          </p:cNvSpPr>
          <p:nvPr/>
        </p:nvSpPr>
        <p:spPr bwMode="auto">
          <a:xfrm>
            <a:off x="2765425" y="4487863"/>
            <a:ext cx="3606800" cy="376237"/>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a:t>Náhlá změna průřezu cévy</a:t>
            </a:r>
            <a:endParaRPr lang="cs-CZ" altLang="cs-CZ">
              <a:sym typeface="Symbol" pitchFamily="18" charset="2"/>
            </a:endParaRPr>
          </a:p>
        </p:txBody>
      </p:sp>
      <p:sp>
        <p:nvSpPr>
          <p:cNvPr id="33811" name="Rectangle 44"/>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2" name="Text Box 45"/>
          <p:cNvSpPr txBox="1">
            <a:spLocks noChangeArrowheads="1"/>
          </p:cNvSpPr>
          <p:nvPr/>
        </p:nvSpPr>
        <p:spPr bwMode="auto">
          <a:xfrm>
            <a:off x="5904924" y="5162175"/>
            <a:ext cx="614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 </a:t>
            </a:r>
            <a:r>
              <a:rPr lang="cs-CZ" altLang="cs-CZ" sz="1600" dirty="0"/>
              <a:t>v</a:t>
            </a:r>
          </a:p>
        </p:txBody>
      </p:sp>
      <p:sp>
        <p:nvSpPr>
          <p:cNvPr id="33813" name="Text Box 46"/>
          <p:cNvSpPr txBox="1">
            <a:spLocks noChangeArrowheads="1"/>
          </p:cNvSpPr>
          <p:nvPr/>
        </p:nvSpPr>
        <p:spPr bwMode="auto">
          <a:xfrm>
            <a:off x="5979097"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33814" name="Text Box 47"/>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FF0000"/>
                </a:solidFill>
                <a:sym typeface="Symbol" pitchFamily="18" charset="2"/>
              </a:rPr>
              <a:t></a:t>
            </a:r>
            <a:r>
              <a:rPr lang="cs-CZ" altLang="cs-CZ" sz="1600" b="1" dirty="0">
                <a:solidFill>
                  <a:srgbClr val="FF0000"/>
                </a:solidFill>
                <a:sym typeface="Symbol" pitchFamily="18" charset="2"/>
              </a:rPr>
              <a:t>R</a:t>
            </a:r>
            <a:r>
              <a:rPr lang="cs-CZ" altLang="cs-CZ" sz="1600" b="1" baseline="-25000" dirty="0">
                <a:solidFill>
                  <a:srgbClr val="FF0000"/>
                </a:solidFill>
                <a:sym typeface="Symbol" pitchFamily="18" charset="2"/>
              </a:rPr>
              <a:t>e</a:t>
            </a:r>
          </a:p>
        </p:txBody>
      </p:sp>
      <p:sp>
        <p:nvSpPr>
          <p:cNvPr id="33815" name="Text Box 51"/>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c</a:t>
            </a:r>
          </a:p>
        </p:txBody>
      </p:sp>
      <p:sp>
        <p:nvSpPr>
          <p:cNvPr id="33816" name="Text Box 52"/>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sym typeface="Symbol" pitchFamily="18" charset="2"/>
              </a:rPr>
              <a:t></a:t>
            </a:r>
          </a:p>
        </p:txBody>
      </p:sp>
      <p:sp>
        <p:nvSpPr>
          <p:cNvPr id="33817" name="Text Box 53"/>
          <p:cNvSpPr txBox="1">
            <a:spLocks noChangeArrowheads="1"/>
          </p:cNvSpPr>
          <p:nvPr/>
        </p:nvSpPr>
        <p:spPr bwMode="auto">
          <a:xfrm>
            <a:off x="4027138" y="5665851"/>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29" name="Text Box 45"/>
          <p:cNvSpPr txBox="1">
            <a:spLocks noChangeArrowheads="1"/>
          </p:cNvSpPr>
          <p:nvPr/>
        </p:nvSpPr>
        <p:spPr bwMode="auto">
          <a:xfrm>
            <a:off x="4271073" y="5667743"/>
            <a:ext cx="6442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36538" y="138113"/>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133985"/>
            <a:ext cx="8229600" cy="1143000"/>
          </a:xfrm>
        </p:spPr>
        <p:txBody>
          <a:bodyPr/>
          <a:lstStyle/>
          <a:p>
            <a:pPr eaLnBrk="1" hangingPunct="1">
              <a:defRPr/>
            </a:pPr>
            <a:r>
              <a:rPr lang="cs-CZ" sz="2500" smtClean="0">
                <a:solidFill>
                  <a:schemeClr val="bg1"/>
                </a:solidFill>
                <a:effectLst>
                  <a:outerShdw blurRad="38100" dist="38100" dir="2700000" algn="tl">
                    <a:srgbClr val="C0C0C0"/>
                  </a:outerShdw>
                </a:effectLst>
              </a:rPr>
              <a:t>Rychlostní profil toku krve v cévách</a:t>
            </a:r>
          </a:p>
        </p:txBody>
      </p:sp>
      <p:sp>
        <p:nvSpPr>
          <p:cNvPr id="32771" name="Text Box 10"/>
          <p:cNvSpPr txBox="1">
            <a:spLocks noChangeArrowheads="1"/>
          </p:cNvSpPr>
          <p:nvPr/>
        </p:nvSpPr>
        <p:spPr bwMode="auto">
          <a:xfrm>
            <a:off x="693738" y="4732020"/>
            <a:ext cx="777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cs-CZ" altLang="cs-CZ" sz="2000" dirty="0" smtClean="0">
                <a:solidFill>
                  <a:srgbClr val="FFFFCC"/>
                </a:solidFill>
              </a:rPr>
              <a:t>Ve větších tepnách (při r &gt; 500 </a:t>
            </a:r>
            <a:r>
              <a:rPr lang="cs-CZ" altLang="cs-CZ" sz="2000" dirty="0">
                <a:solidFill>
                  <a:srgbClr val="FFFFCC"/>
                </a:solidFill>
              </a:rPr>
              <a:t>µ</a:t>
            </a:r>
            <a:r>
              <a:rPr lang="cs-CZ" altLang="cs-CZ" sz="2000" dirty="0" smtClean="0">
                <a:solidFill>
                  <a:srgbClr val="FFFFCC"/>
                </a:solidFill>
              </a:rPr>
              <a:t>m) převládá laminární proudění  a  </a:t>
            </a:r>
            <a:r>
              <a:rPr lang="cs-CZ" altLang="cs-CZ" sz="2000" dirty="0">
                <a:solidFill>
                  <a:srgbClr val="FFFFCC"/>
                </a:solidFill>
              </a:rPr>
              <a:t>rychlostní profil </a:t>
            </a:r>
            <a:r>
              <a:rPr lang="cs-CZ" altLang="cs-CZ" sz="2000" dirty="0" smtClean="0">
                <a:solidFill>
                  <a:srgbClr val="FFFFCC"/>
                </a:solidFill>
              </a:rPr>
              <a:t>krevního proudu má parabolický tvar.</a:t>
            </a:r>
            <a:endParaRPr lang="cs-CZ" altLang="cs-CZ" sz="2000" dirty="0">
              <a:solidFill>
                <a:srgbClr val="FFFFCC"/>
              </a:solidFill>
            </a:endParaRPr>
          </a:p>
        </p:txBody>
      </p:sp>
      <p:sp>
        <p:nvSpPr>
          <p:cNvPr id="32772" name="Text Box 25"/>
          <p:cNvSpPr txBox="1">
            <a:spLocks noChangeArrowheads="1"/>
          </p:cNvSpPr>
          <p:nvPr/>
        </p:nvSpPr>
        <p:spPr bwMode="auto">
          <a:xfrm>
            <a:off x="712788" y="5483225"/>
            <a:ext cx="77708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cs-CZ" altLang="cs-CZ" sz="2000" dirty="0" smtClean="0">
                <a:solidFill>
                  <a:srgbClr val="FFFFCC"/>
                </a:solidFill>
              </a:rPr>
              <a:t>Ve velkých tepnách (především v aortě) dochází při zvýšeném srdečním výdeji k turbulentnímu proudění (R</a:t>
            </a:r>
            <a:r>
              <a:rPr lang="cs-CZ" altLang="cs-CZ" sz="2000" baseline="-25000" dirty="0" smtClean="0">
                <a:solidFill>
                  <a:srgbClr val="FFFFCC"/>
                </a:solidFill>
              </a:rPr>
              <a:t>e</a:t>
            </a:r>
            <a:r>
              <a:rPr lang="cs-CZ" altLang="cs-CZ" sz="2000" dirty="0" smtClean="0">
                <a:solidFill>
                  <a:srgbClr val="FFFFCC"/>
                </a:solidFill>
              </a:rPr>
              <a:t> &gt; 3000) a následně ke změně parabolického na pístový profil krevního proudu.</a:t>
            </a:r>
            <a:endParaRPr lang="cs-CZ" altLang="cs-CZ" sz="2000" dirty="0">
              <a:solidFill>
                <a:srgbClr val="FFFFCC"/>
              </a:solidFill>
            </a:endParaRPr>
          </a:p>
        </p:txBody>
      </p:sp>
      <p:pic>
        <p:nvPicPr>
          <p:cNvPr id="32773" name="Picture 26"/>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17538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27"/>
          <p:cNvSpPr txBox="1">
            <a:spLocks noChangeArrowheads="1"/>
          </p:cNvSpPr>
          <p:nvPr/>
        </p:nvSpPr>
        <p:spPr bwMode="auto">
          <a:xfrm>
            <a:off x="3236347" y="2127414"/>
            <a:ext cx="788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err="1" smtClean="0"/>
              <a:t>parab</a:t>
            </a:r>
            <a:r>
              <a:rPr lang="cs-CZ" altLang="cs-CZ" sz="1600" dirty="0" smtClean="0"/>
              <a:t>.</a:t>
            </a:r>
            <a:endParaRPr lang="en-GB" altLang="cs-CZ" sz="1600" dirty="0"/>
          </a:p>
          <a:p>
            <a:r>
              <a:rPr lang="cs-CZ" altLang="cs-CZ" sz="1600" dirty="0" smtClean="0"/>
              <a:t>profil</a:t>
            </a:r>
            <a:endParaRPr lang="en-GB" altLang="cs-CZ" sz="1600" dirty="0"/>
          </a:p>
        </p:txBody>
      </p:sp>
      <p:sp>
        <p:nvSpPr>
          <p:cNvPr id="32775" name="Text Box 28"/>
          <p:cNvSpPr txBox="1">
            <a:spLocks noChangeArrowheads="1"/>
          </p:cNvSpPr>
          <p:nvPr/>
        </p:nvSpPr>
        <p:spPr bwMode="auto">
          <a:xfrm>
            <a:off x="3219450" y="1450718"/>
            <a:ext cx="857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smtClean="0"/>
              <a:t>pístový</a:t>
            </a:r>
          </a:p>
          <a:p>
            <a:r>
              <a:rPr lang="cs-CZ" altLang="cs-CZ" sz="1600" dirty="0" smtClean="0"/>
              <a:t>profil</a:t>
            </a:r>
            <a:endParaRPr lang="cs-CZ" altLang="cs-CZ" sz="1600" dirty="0"/>
          </a:p>
        </p:txBody>
      </p:sp>
      <p:sp>
        <p:nvSpPr>
          <p:cNvPr id="32776" name="Line 29"/>
          <p:cNvSpPr>
            <a:spLocks noChangeShapeType="1"/>
          </p:cNvSpPr>
          <p:nvPr/>
        </p:nvSpPr>
        <p:spPr bwMode="auto">
          <a:xfrm flipH="1">
            <a:off x="3092450" y="2453994"/>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7" name="Line 30"/>
          <p:cNvSpPr>
            <a:spLocks noChangeShapeType="1"/>
          </p:cNvSpPr>
          <p:nvPr/>
        </p:nvSpPr>
        <p:spPr bwMode="auto">
          <a:xfrm flipH="1">
            <a:off x="3075441" y="1743927"/>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8" name="AutoShape 31"/>
          <p:cNvSpPr>
            <a:spLocks noChangeArrowheads="1"/>
          </p:cNvSpPr>
          <p:nvPr/>
        </p:nvSpPr>
        <p:spPr bwMode="auto">
          <a:xfrm>
            <a:off x="4238625" y="315976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a:t>plasma-skimming</a:t>
            </a:r>
          </a:p>
        </p:txBody>
      </p:sp>
      <p:grpSp>
        <p:nvGrpSpPr>
          <p:cNvPr id="32779" name="Group 32"/>
          <p:cNvGrpSpPr>
            <a:grpSpLocks/>
          </p:cNvGrpSpPr>
          <p:nvPr/>
        </p:nvGrpSpPr>
        <p:grpSpPr bwMode="auto">
          <a:xfrm>
            <a:off x="4248150" y="1267460"/>
            <a:ext cx="2106613" cy="1730375"/>
            <a:chOff x="3688" y="1184"/>
            <a:chExt cx="1327" cy="1090"/>
          </a:xfrm>
        </p:grpSpPr>
        <p:pic>
          <p:nvPicPr>
            <p:cNvPr id="32782" name="Picture 33"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Line 3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4" name="Line 3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pic>
        <p:nvPicPr>
          <p:cNvPr id="32780" name="Picture 36"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750" y="116903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Rectangle 37"/>
          <p:cNvSpPr>
            <a:spLocks noChangeArrowheads="1"/>
          </p:cNvSpPr>
          <p:nvPr/>
        </p:nvSpPr>
        <p:spPr bwMode="auto">
          <a:xfrm>
            <a:off x="6508750" y="2648585"/>
            <a:ext cx="228600"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 name="Text Box 10"/>
          <p:cNvSpPr txBox="1">
            <a:spLocks noChangeArrowheads="1"/>
          </p:cNvSpPr>
          <p:nvPr/>
        </p:nvSpPr>
        <p:spPr bwMode="auto">
          <a:xfrm>
            <a:off x="703898" y="3959225"/>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cs-CZ" altLang="cs-CZ" sz="2000" dirty="0" smtClean="0">
                <a:solidFill>
                  <a:srgbClr val="FFFFCC"/>
                </a:solidFill>
              </a:rPr>
              <a:t>V malých tepnách (při r </a:t>
            </a:r>
            <a:r>
              <a:rPr lang="cs-CZ" altLang="cs-CZ" sz="2000" smtClean="0">
                <a:solidFill>
                  <a:srgbClr val="FFFFCC"/>
                </a:solidFill>
              </a:rPr>
              <a:t>&lt; 100 </a:t>
            </a:r>
            <a:r>
              <a:rPr lang="cs-CZ" altLang="cs-CZ" sz="2000" dirty="0" smtClean="0">
                <a:solidFill>
                  <a:srgbClr val="FFFFCC"/>
                </a:solidFill>
              </a:rPr>
              <a:t>µm) způsobuje středový pohyb erytrocytů pístový profil krevního proudu.</a:t>
            </a:r>
            <a:endParaRPr lang="cs-CZ" altLang="cs-CZ" sz="2000" dirty="0">
              <a:solidFill>
                <a:srgbClr val="FFFFCC"/>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4"/>
          <p:cNvGrpSpPr>
            <a:grpSpLocks/>
          </p:cNvGrpSpPr>
          <p:nvPr/>
        </p:nvGrpSpPr>
        <p:grpSpPr bwMode="auto">
          <a:xfrm>
            <a:off x="215900" y="136525"/>
            <a:ext cx="8682038" cy="6586538"/>
            <a:chOff x="150" y="86"/>
            <a:chExt cx="5469" cy="4149"/>
          </a:xfrm>
        </p:grpSpPr>
        <p:pic>
          <p:nvPicPr>
            <p:cNvPr id="3486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70"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818"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Elasticita cév</a:t>
            </a:r>
          </a:p>
        </p:txBody>
      </p:sp>
      <p:sp>
        <p:nvSpPr>
          <p:cNvPr id="3482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482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2" name="Text Box 16"/>
          <p:cNvSpPr txBox="1">
            <a:spLocks noChangeArrowheads="1"/>
          </p:cNvSpPr>
          <p:nvPr/>
        </p:nvSpPr>
        <p:spPr bwMode="auto">
          <a:xfrm>
            <a:off x="3544888" y="240188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chemeClr val="accent2"/>
                </a:solidFill>
              </a:rPr>
              <a:t>Rigidní trubice</a:t>
            </a:r>
          </a:p>
        </p:txBody>
      </p:sp>
      <p:sp>
        <p:nvSpPr>
          <p:cNvPr id="34823" name="Text Box 21"/>
          <p:cNvSpPr txBox="1">
            <a:spLocks noChangeArrowheads="1"/>
          </p:cNvSpPr>
          <p:nvPr/>
        </p:nvSpPr>
        <p:spPr bwMode="auto">
          <a:xfrm>
            <a:off x="5240338" y="3783013"/>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tlak</a:t>
            </a:r>
            <a:endParaRPr lang="cs-CZ" altLang="cs-CZ" sz="2400">
              <a:latin typeface="Times New Roman" pitchFamily="18" charset="0"/>
            </a:endParaRPr>
          </a:p>
        </p:txBody>
      </p:sp>
      <p:sp>
        <p:nvSpPr>
          <p:cNvPr id="34824" name="Text Box 22"/>
          <p:cNvSpPr txBox="1">
            <a:spLocks noChangeArrowheads="1"/>
          </p:cNvSpPr>
          <p:nvPr/>
        </p:nvSpPr>
        <p:spPr bwMode="auto">
          <a:xfrm rot="-5400000">
            <a:off x="2525713" y="1706562"/>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průtok</a:t>
            </a:r>
            <a:endParaRPr lang="cs-CZ" altLang="cs-CZ" sz="2400">
              <a:latin typeface="Times New Roman" pitchFamily="18" charset="0"/>
            </a:endParaRPr>
          </a:p>
        </p:txBody>
      </p:sp>
      <p:sp>
        <p:nvSpPr>
          <p:cNvPr id="34825" name="Text Box 23"/>
          <p:cNvSpPr txBox="1">
            <a:spLocks noChangeArrowheads="1"/>
          </p:cNvSpPr>
          <p:nvPr/>
        </p:nvSpPr>
        <p:spPr bwMode="auto">
          <a:xfrm>
            <a:off x="4649788" y="3392488"/>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rgbClr val="FF0000"/>
                </a:solidFill>
              </a:rPr>
              <a:t>krevní cévy</a:t>
            </a:r>
          </a:p>
        </p:txBody>
      </p:sp>
      <p:sp>
        <p:nvSpPr>
          <p:cNvPr id="3482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29"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 =</a:t>
            </a:r>
            <a:endParaRPr lang="cs-CZ" altLang="cs-CZ" b="1">
              <a:sym typeface="Symbol" pitchFamily="18" charset="2"/>
            </a:endParaRPr>
          </a:p>
        </p:txBody>
      </p:sp>
      <p:sp>
        <p:nvSpPr>
          <p:cNvPr id="34830"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1"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p>
        </p:txBody>
      </p:sp>
      <p:sp>
        <p:nvSpPr>
          <p:cNvPr id="34832"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sp>
        <p:nvSpPr>
          <p:cNvPr id="34833"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4" name="Text Box 70"/>
          <p:cNvSpPr txBox="1">
            <a:spLocks noChangeArrowheads="1"/>
          </p:cNvSpPr>
          <p:nvPr/>
        </p:nvSpPr>
        <p:spPr bwMode="auto">
          <a:xfrm>
            <a:off x="3340100" y="3863975"/>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Kritický tlak</a:t>
            </a:r>
          </a:p>
        </p:txBody>
      </p:sp>
      <p:sp>
        <p:nvSpPr>
          <p:cNvPr id="34835"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6"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7"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8" name="Text Box 76"/>
          <p:cNvSpPr txBox="1">
            <a:spLocks noChangeArrowheads="1"/>
          </p:cNvSpPr>
          <p:nvPr/>
        </p:nvSpPr>
        <p:spPr bwMode="auto">
          <a:xfrm>
            <a:off x="1012825" y="53101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39"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0"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10</a:t>
            </a:r>
          </a:p>
        </p:txBody>
      </p:sp>
      <p:sp>
        <p:nvSpPr>
          <p:cNvPr id="34841"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42"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43"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4" name="Rectangle 90"/>
          <p:cNvSpPr>
            <a:spLocks noChangeArrowheads="1"/>
          </p:cNvSpPr>
          <p:nvPr/>
        </p:nvSpPr>
        <p:spPr bwMode="auto">
          <a:xfrm>
            <a:off x="5664200" y="47736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45"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6"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7" name="Text Box 93"/>
          <p:cNvSpPr txBox="1">
            <a:spLocks noChangeArrowheads="1"/>
          </p:cNvSpPr>
          <p:nvPr/>
        </p:nvSpPr>
        <p:spPr bwMode="auto">
          <a:xfrm>
            <a:off x="5711825" y="53228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48" name="Line 94"/>
          <p:cNvSpPr>
            <a:spLocks noChangeShapeType="1"/>
          </p:cNvSpPr>
          <p:nvPr/>
        </p:nvSpPr>
        <p:spPr bwMode="auto">
          <a:xfrm>
            <a:off x="6100763" y="52816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9" name="Text Box 95"/>
          <p:cNvSpPr txBox="1">
            <a:spLocks noChangeArrowheads="1"/>
          </p:cNvSpPr>
          <p:nvPr/>
        </p:nvSpPr>
        <p:spPr bwMode="auto">
          <a:xfrm>
            <a:off x="5738813" y="51085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  1</a:t>
            </a:r>
          </a:p>
        </p:txBody>
      </p:sp>
      <p:sp>
        <p:nvSpPr>
          <p:cNvPr id="34850"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51"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52" name="Freeform 98"/>
          <p:cNvSpPr>
            <a:spLocks/>
          </p:cNvSpPr>
          <p:nvPr/>
        </p:nvSpPr>
        <p:spPr bwMode="auto">
          <a:xfrm>
            <a:off x="6524625" y="5281613"/>
            <a:ext cx="839788" cy="9144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Lst>
            <a:ahLst/>
            <a:cxnLst>
              <a:cxn ang="T6">
                <a:pos x="T0" y="T1"/>
              </a:cxn>
              <a:cxn ang="T7">
                <a:pos x="T2" y="T3"/>
              </a:cxn>
              <a:cxn ang="T8">
                <a:pos x="T4" y="T5"/>
              </a:cxn>
            </a:cxnLst>
            <a:rect l="T9" t="T10" r="T11" b="T12"/>
            <a:pathLst>
              <a:path w="713" h="576">
                <a:moveTo>
                  <a:pt x="0" y="559"/>
                </a:moveTo>
                <a:cubicBezTo>
                  <a:pt x="76" y="535"/>
                  <a:pt x="246" y="576"/>
                  <a:pt x="457" y="412"/>
                </a:cubicBezTo>
                <a:cubicBezTo>
                  <a:pt x="668" y="248"/>
                  <a:pt x="660" y="86"/>
                  <a:pt x="713"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53"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aorta</a:t>
            </a:r>
          </a:p>
        </p:txBody>
      </p:sp>
      <p:sp>
        <p:nvSpPr>
          <p:cNvPr id="34854"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v. cava</a:t>
            </a:r>
          </a:p>
        </p:txBody>
      </p:sp>
      <p:sp>
        <p:nvSpPr>
          <p:cNvPr id="34855"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56" name="Text Box 102"/>
          <p:cNvSpPr txBox="1">
            <a:spLocks noChangeArrowheads="1"/>
          </p:cNvSpPr>
          <p:nvPr/>
        </p:nvSpPr>
        <p:spPr bwMode="auto">
          <a:xfrm>
            <a:off x="3808413" y="4729163"/>
            <a:ext cx="1712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poddajnost</a:t>
            </a:r>
          </a:p>
        </p:txBody>
      </p:sp>
      <p:cxnSp>
        <p:nvCxnSpPr>
          <p:cNvPr id="60" name="Přímá spojnice 59"/>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7364413" y="5289550"/>
            <a:ext cx="0" cy="1001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504" name="Obdélník 19503"/>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1" name="TextovéPole 63"/>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88" name="Přímá spojnice 87"/>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Přímá spojnice 88"/>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Obdélník 89"/>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5" name="TextovéPole 90"/>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92" name="Přímá spojnice 91"/>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34867" name="TextovéPole 92"/>
          <p:cNvSpPr txBox="1">
            <a:spLocks noChangeArrowheads="1"/>
          </p:cNvSpPr>
          <p:nvPr/>
        </p:nvSpPr>
        <p:spPr bwMode="auto">
          <a:xfrm>
            <a:off x="6596063" y="53752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34868" name="TextovéPole 93"/>
          <p:cNvSpPr txBox="1">
            <a:spLocks noChangeArrowheads="1"/>
          </p:cNvSpPr>
          <p:nvPr/>
        </p:nvSpPr>
        <p:spPr bwMode="auto">
          <a:xfrm>
            <a:off x="1900238" y="53371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4"/>
          <p:cNvGrpSpPr>
            <a:grpSpLocks/>
          </p:cNvGrpSpPr>
          <p:nvPr/>
        </p:nvGrpSpPr>
        <p:grpSpPr bwMode="auto">
          <a:xfrm>
            <a:off x="238125" y="136525"/>
            <a:ext cx="8682038" cy="6586538"/>
            <a:chOff x="150" y="86"/>
            <a:chExt cx="5469" cy="4149"/>
          </a:xfrm>
        </p:grpSpPr>
        <p:pic>
          <p:nvPicPr>
            <p:cNvPr id="35867"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68"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5842" name="Group 7"/>
          <p:cNvGrpSpPr>
            <a:grpSpLocks/>
          </p:cNvGrpSpPr>
          <p:nvPr/>
        </p:nvGrpSpPr>
        <p:grpSpPr bwMode="auto">
          <a:xfrm>
            <a:off x="1350963" y="1584325"/>
            <a:ext cx="6303962" cy="1646238"/>
            <a:chOff x="1074" y="3018"/>
            <a:chExt cx="3516" cy="912"/>
          </a:xfrm>
        </p:grpSpPr>
        <p:sp>
          <p:nvSpPr>
            <p:cNvPr id="35864"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5"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6"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5843"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44"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5"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0000"/>
                </a:solidFill>
              </a:rPr>
              <a:t>RPV</a:t>
            </a:r>
          </a:p>
        </p:txBody>
      </p:sp>
      <p:sp>
        <p:nvSpPr>
          <p:cNvPr id="35846"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7"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8"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h</a:t>
            </a:r>
          </a:p>
        </p:txBody>
      </p:sp>
      <p:sp>
        <p:nvSpPr>
          <p:cNvPr id="35849"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50" name="Text Box 25"/>
          <p:cNvSpPr txBox="1">
            <a:spLocks noChangeArrowheads="1"/>
          </p:cNvSpPr>
          <p:nvPr/>
        </p:nvSpPr>
        <p:spPr bwMode="auto">
          <a:xfrm>
            <a:off x="2082800" y="2185988"/>
            <a:ext cx="476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t>2r</a:t>
            </a:r>
            <a:endParaRPr lang="cs-CZ" altLang="cs-CZ" sz="1600" dirty="0"/>
          </a:p>
        </p:txBody>
      </p:sp>
      <p:sp>
        <p:nvSpPr>
          <p:cNvPr id="35851"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ym typeface="Symbol" pitchFamily="18" charset="2"/>
              </a:rPr>
              <a:t></a:t>
            </a:r>
          </a:p>
        </p:txBody>
      </p:sp>
      <p:sp>
        <p:nvSpPr>
          <p:cNvPr id="35852"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3" name="Text Box 28"/>
          <p:cNvSpPr txBox="1">
            <a:spLocks noChangeArrowheads="1"/>
          </p:cNvSpPr>
          <p:nvPr/>
        </p:nvSpPr>
        <p:spPr bwMode="auto">
          <a:xfrm>
            <a:off x="4618038" y="2798763"/>
            <a:ext cx="211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ym typeface="Symbol" pitchFamily="18" charset="2"/>
              </a:rPr>
              <a:t>E</a:t>
            </a:r>
            <a:r>
              <a:rPr lang="cs-CZ" altLang="cs-CZ" sz="1400" baseline="-25000">
                <a:sym typeface="Symbol" pitchFamily="18" charset="2"/>
              </a:rPr>
              <a:t>inc</a:t>
            </a:r>
            <a:r>
              <a:rPr lang="cs-CZ" altLang="cs-CZ" sz="1400">
                <a:sym typeface="Symbol" pitchFamily="18" charset="2"/>
              </a:rPr>
              <a:t>  – modul tuhosti</a:t>
            </a:r>
          </a:p>
        </p:txBody>
      </p:sp>
      <p:sp>
        <p:nvSpPr>
          <p:cNvPr id="35854"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5"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2000">
                <a:solidFill>
                  <a:schemeClr val="bg1"/>
                </a:solidFill>
                <a:sym typeface="Symbol" pitchFamily="18" charset="2"/>
              </a:rPr>
              <a:t>Moens-Korteweg (1878)</a:t>
            </a:r>
          </a:p>
        </p:txBody>
      </p:sp>
      <p:sp>
        <p:nvSpPr>
          <p:cNvPr id="35856"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t>RPV =</a:t>
            </a:r>
            <a:r>
              <a:rPr lang="cs-CZ" altLang="cs-CZ" sz="2000"/>
              <a:t> </a:t>
            </a:r>
          </a:p>
        </p:txBody>
      </p:sp>
      <p:sp>
        <p:nvSpPr>
          <p:cNvPr id="35857"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5858"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2</a:t>
            </a:r>
            <a:r>
              <a:rPr lang="cs-CZ" altLang="cs-CZ" baseline="-25000"/>
              <a:t> </a:t>
            </a:r>
            <a:r>
              <a:rPr lang="cs-CZ" altLang="cs-CZ">
                <a:sym typeface="Symbol" pitchFamily="18" charset="2"/>
              </a:rPr>
              <a:t></a:t>
            </a:r>
            <a:r>
              <a:rPr lang="cs-CZ" altLang="cs-CZ"/>
              <a:t> r </a:t>
            </a:r>
            <a:r>
              <a:rPr lang="cs-CZ" altLang="cs-CZ">
                <a:sym typeface="Symbol" pitchFamily="18" charset="2"/>
              </a:rPr>
              <a:t> </a:t>
            </a:r>
          </a:p>
        </p:txBody>
      </p:sp>
      <p:sp>
        <p:nvSpPr>
          <p:cNvPr id="35859"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0"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1"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err="1"/>
              <a:t>E</a:t>
            </a:r>
            <a:r>
              <a:rPr lang="cs-CZ" altLang="cs-CZ" baseline="-25000" dirty="0" err="1"/>
              <a:t>inc</a:t>
            </a:r>
            <a:r>
              <a:rPr lang="cs-CZ" altLang="cs-CZ" baseline="-25000" dirty="0"/>
              <a:t>  </a:t>
            </a:r>
            <a:r>
              <a:rPr lang="cs-CZ" altLang="cs-CZ" dirty="0">
                <a:sym typeface="Symbol" pitchFamily="18" charset="2"/>
              </a:rPr>
              <a:t></a:t>
            </a:r>
            <a:r>
              <a:rPr lang="cs-CZ" altLang="cs-CZ" dirty="0"/>
              <a:t> h</a:t>
            </a:r>
          </a:p>
        </p:txBody>
      </p:sp>
      <p:sp>
        <p:nvSpPr>
          <p:cNvPr id="35862"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a:t> </a:t>
            </a:r>
            <a:r>
              <a:rPr lang="cs-CZ" altLang="cs-CZ" dirty="0">
                <a:solidFill>
                  <a:srgbClr val="FFFF00"/>
                </a:solidFill>
              </a:rPr>
              <a:t>V aortě RPV</a:t>
            </a:r>
            <a:r>
              <a:rPr lang="cs-CZ" altLang="cs-CZ" dirty="0">
                <a:solidFill>
                  <a:srgbClr val="FFFF00"/>
                </a:solidFill>
                <a:sym typeface="Symbol" pitchFamily="18" charset="2"/>
              </a:rPr>
              <a:t> = </a:t>
            </a:r>
            <a:r>
              <a:rPr lang="cs-CZ" altLang="cs-CZ" dirty="0" smtClean="0">
                <a:solidFill>
                  <a:srgbClr val="FFFF00"/>
                </a:solidFill>
                <a:sym typeface="Symbol" pitchFamily="18" charset="2"/>
              </a:rPr>
              <a:t>4 - 6 </a:t>
            </a:r>
            <a:r>
              <a:rPr lang="cs-CZ" altLang="cs-CZ"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Rychlost pulzní vlny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Základní fyzikální zákony tekutin</a:t>
            </a:r>
            <a:endParaRPr lang="en-GB" sz="3200" b="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29393" y="177799"/>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2" name="Obdélník 11"/>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dirty="0" smtClean="0">
                <a:solidFill>
                  <a:schemeClr val="bg1"/>
                </a:solidFill>
                <a:effectLst>
                  <a:outerShdw blurRad="38100" dist="38100" dir="2700000" algn="tl">
                    <a:srgbClr val="C0C0C0"/>
                  </a:outerShdw>
                </a:effectLst>
              </a:rPr>
              <a:t>Střihové napětí ve stěně cévy</a:t>
            </a:r>
          </a:p>
        </p:txBody>
      </p:sp>
      <p:sp>
        <p:nvSpPr>
          <p:cNvPr id="32771"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smtClean="0">
                <a:solidFill>
                  <a:srgbClr val="FFFFCC"/>
                </a:solidFill>
              </a:rPr>
              <a:t>Střihové napětí může vést k trhlinám v endoteliální vrstvě a k rozštěpení arteriální stěny (arteriální disekci).</a:t>
            </a:r>
            <a:endParaRPr lang="cs-CZ" altLang="cs-CZ" sz="2000" dirty="0">
              <a:solidFill>
                <a:srgbClr val="FFFFCC"/>
              </a:solidFill>
            </a:endParaRPr>
          </a:p>
        </p:txBody>
      </p:sp>
      <p:sp>
        <p:nvSpPr>
          <p:cNvPr id="32772" name="Text Box 25"/>
          <p:cNvSpPr txBox="1">
            <a:spLocks noChangeArrowheads="1"/>
          </p:cNvSpPr>
          <p:nvPr/>
        </p:nvSpPr>
        <p:spPr bwMode="auto">
          <a:xfrm>
            <a:off x="865188" y="7967889"/>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Prostor kolem stěn cév obsahuje méně erytrocytů.</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40"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16" name="Přímá spojnice se šipkou 15"/>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8"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20" name="Přímá spojnice se šipkou 19"/>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026" name="Picture 2" descr="https://upload.wikimedia.org/wikipedia/commons/thumb/c/cd/AoDissect_Schema_01a.jpg/200px-AoDissect_Schema_0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275" y="3863340"/>
            <a:ext cx="19050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528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8"/>
          <p:cNvGrpSpPr>
            <a:grpSpLocks/>
          </p:cNvGrpSpPr>
          <p:nvPr/>
        </p:nvGrpSpPr>
        <p:grpSpPr bwMode="auto">
          <a:xfrm>
            <a:off x="238125" y="146050"/>
            <a:ext cx="8682038" cy="6586538"/>
            <a:chOff x="150" y="86"/>
            <a:chExt cx="5469" cy="4149"/>
          </a:xfrm>
        </p:grpSpPr>
        <p:pic>
          <p:nvPicPr>
            <p:cNvPr id="36889"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90"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p:txBody>
          <a:bodyPr/>
          <a:lstStyle/>
          <a:p>
            <a:pPr eaLnBrk="1" hangingPunct="1">
              <a:defRPr/>
            </a:pPr>
            <a:r>
              <a:rPr lang="cs-CZ" sz="2400" smtClean="0">
                <a:solidFill>
                  <a:schemeClr val="bg1"/>
                </a:solidFill>
                <a:effectLst>
                  <a:outerShdw blurRad="38100" dist="38100" dir="2700000" algn="tl">
                    <a:srgbClr val="C0C0C0"/>
                  </a:outerShdw>
                </a:effectLst>
              </a:rPr>
              <a:t>Mechanizmy venózního návratu</a:t>
            </a:r>
          </a:p>
        </p:txBody>
      </p:sp>
      <p:sp>
        <p:nvSpPr>
          <p:cNvPr id="36867" name="Rectangle 15"/>
          <p:cNvSpPr>
            <a:spLocks noChangeArrowheads="1"/>
          </p:cNvSpPr>
          <p:nvPr/>
        </p:nvSpPr>
        <p:spPr bwMode="auto">
          <a:xfrm>
            <a:off x="849313" y="1419225"/>
            <a:ext cx="3794125" cy="4848225"/>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6868" name="Picture 16"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10175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17"/>
          <p:cNvSpPr txBox="1">
            <a:spLocks noChangeArrowheads="1"/>
          </p:cNvSpPr>
          <p:nvPr/>
        </p:nvSpPr>
        <p:spPr bwMode="auto">
          <a:xfrm>
            <a:off x="4960938" y="1408113"/>
            <a:ext cx="3598862"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1. Tlakový gradient mezi venózním systémem a pravou síní</a:t>
            </a:r>
            <a:endParaRPr lang="cs-CZ" altLang="cs-CZ" sz="1700"/>
          </a:p>
        </p:txBody>
      </p:sp>
      <p:sp>
        <p:nvSpPr>
          <p:cNvPr id="36870" name="Text Box 18"/>
          <p:cNvSpPr txBox="1">
            <a:spLocks noChangeArrowheads="1"/>
          </p:cNvSpPr>
          <p:nvPr/>
        </p:nvSpPr>
        <p:spPr bwMode="auto">
          <a:xfrm>
            <a:off x="4962525" y="26860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2. Sací účinek systoly</a:t>
            </a:r>
            <a:endParaRPr lang="cs-CZ" altLang="cs-CZ" sz="1700"/>
          </a:p>
        </p:txBody>
      </p:sp>
      <p:sp>
        <p:nvSpPr>
          <p:cNvPr id="36871" name="Text Box 19"/>
          <p:cNvSpPr txBox="1">
            <a:spLocks noChangeArrowheads="1"/>
          </p:cNvSpPr>
          <p:nvPr/>
        </p:nvSpPr>
        <p:spPr bwMode="auto">
          <a:xfrm>
            <a:off x="4964113" y="3668713"/>
            <a:ext cx="3598862" cy="366712"/>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3. Kontrakce kosterních svalů</a:t>
            </a:r>
            <a:endParaRPr lang="cs-CZ" altLang="cs-CZ" sz="1700"/>
          </a:p>
        </p:txBody>
      </p:sp>
      <p:sp>
        <p:nvSpPr>
          <p:cNvPr id="36872" name="Text Box 20"/>
          <p:cNvSpPr txBox="1">
            <a:spLocks noChangeArrowheads="1"/>
          </p:cNvSpPr>
          <p:nvPr/>
        </p:nvSpPr>
        <p:spPr bwMode="auto">
          <a:xfrm>
            <a:off x="4965700" y="4641850"/>
            <a:ext cx="3598863"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4. Přetlak v břišní dutině a podtlak v hrudní dutině během nádechu</a:t>
            </a:r>
            <a:endParaRPr lang="cs-CZ" altLang="cs-CZ" sz="1700"/>
          </a:p>
        </p:txBody>
      </p:sp>
      <p:sp>
        <p:nvSpPr>
          <p:cNvPr id="36873" name="Text Box 21"/>
          <p:cNvSpPr txBox="1">
            <a:spLocks noChangeArrowheads="1"/>
          </p:cNvSpPr>
          <p:nvPr/>
        </p:nvSpPr>
        <p:spPr bwMode="auto">
          <a:xfrm>
            <a:off x="4965700" y="58991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5. Žilní chlopně</a:t>
            </a:r>
            <a:endParaRPr lang="cs-CZ" altLang="cs-CZ" sz="1700"/>
          </a:p>
        </p:txBody>
      </p:sp>
      <p:grpSp>
        <p:nvGrpSpPr>
          <p:cNvPr id="36874" name="Group 27"/>
          <p:cNvGrpSpPr>
            <a:grpSpLocks/>
          </p:cNvGrpSpPr>
          <p:nvPr/>
        </p:nvGrpSpPr>
        <p:grpSpPr bwMode="auto">
          <a:xfrm>
            <a:off x="892175" y="4930775"/>
            <a:ext cx="419100" cy="485775"/>
            <a:chOff x="568" y="3022"/>
            <a:chExt cx="264" cy="306"/>
          </a:xfrm>
        </p:grpSpPr>
        <p:sp>
          <p:nvSpPr>
            <p:cNvPr id="36887" name="AutoShape 2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8" name="Text Box 2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a:t>
              </a:r>
            </a:p>
          </p:txBody>
        </p:sp>
      </p:grpSp>
      <p:grpSp>
        <p:nvGrpSpPr>
          <p:cNvPr id="36875" name="Group 28"/>
          <p:cNvGrpSpPr>
            <a:grpSpLocks/>
          </p:cNvGrpSpPr>
          <p:nvPr/>
        </p:nvGrpSpPr>
        <p:grpSpPr bwMode="auto">
          <a:xfrm>
            <a:off x="884238" y="2332038"/>
            <a:ext cx="419100" cy="485775"/>
            <a:chOff x="568" y="3022"/>
            <a:chExt cx="264" cy="306"/>
          </a:xfrm>
        </p:grpSpPr>
        <p:sp>
          <p:nvSpPr>
            <p:cNvPr id="36885" name="AutoShape 29"/>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6" name="Text Box 30"/>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2</a:t>
              </a:r>
            </a:p>
          </p:txBody>
        </p:sp>
      </p:grpSp>
      <p:grpSp>
        <p:nvGrpSpPr>
          <p:cNvPr id="36876" name="Group 31"/>
          <p:cNvGrpSpPr>
            <a:grpSpLocks/>
          </p:cNvGrpSpPr>
          <p:nvPr/>
        </p:nvGrpSpPr>
        <p:grpSpPr bwMode="auto">
          <a:xfrm>
            <a:off x="3114675" y="3505200"/>
            <a:ext cx="419100" cy="485775"/>
            <a:chOff x="568" y="3022"/>
            <a:chExt cx="264" cy="306"/>
          </a:xfrm>
        </p:grpSpPr>
        <p:sp>
          <p:nvSpPr>
            <p:cNvPr id="36883" name="AutoShape 32"/>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4" name="Text Box 33"/>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4</a:t>
              </a:r>
            </a:p>
          </p:txBody>
        </p:sp>
      </p:grpSp>
      <p:grpSp>
        <p:nvGrpSpPr>
          <p:cNvPr id="36877" name="Group 34"/>
          <p:cNvGrpSpPr>
            <a:grpSpLocks/>
          </p:cNvGrpSpPr>
          <p:nvPr/>
        </p:nvGrpSpPr>
        <p:grpSpPr bwMode="auto">
          <a:xfrm>
            <a:off x="3162300" y="4629150"/>
            <a:ext cx="419100" cy="485775"/>
            <a:chOff x="568" y="3022"/>
            <a:chExt cx="264" cy="306"/>
          </a:xfrm>
        </p:grpSpPr>
        <p:sp>
          <p:nvSpPr>
            <p:cNvPr id="36881" name="AutoShape 3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2" name="Text Box 3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3</a:t>
              </a:r>
            </a:p>
          </p:txBody>
        </p:sp>
      </p:grpSp>
      <p:grpSp>
        <p:nvGrpSpPr>
          <p:cNvPr id="36878" name="Group 37"/>
          <p:cNvGrpSpPr>
            <a:grpSpLocks/>
          </p:cNvGrpSpPr>
          <p:nvPr/>
        </p:nvGrpSpPr>
        <p:grpSpPr bwMode="auto">
          <a:xfrm>
            <a:off x="885825" y="3667125"/>
            <a:ext cx="419100" cy="485775"/>
            <a:chOff x="568" y="3022"/>
            <a:chExt cx="264" cy="306"/>
          </a:xfrm>
        </p:grpSpPr>
        <p:sp>
          <p:nvSpPr>
            <p:cNvPr id="36879" name="AutoShape 38"/>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0" name="Text Box 39"/>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2151063" y="2809875"/>
            <a:ext cx="47259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3. </a:t>
            </a:r>
            <a:r>
              <a:rPr lang="cs-CZ" sz="3200" b="1">
                <a:sym typeface="Symbol" pitchFamily="18" charset="2"/>
              </a:rPr>
              <a:t>Krevní oběh a tlak</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Biofyzika krevního oběhu_Page_04"/>
          <p:cNvPicPr>
            <a:picLocks noChangeAspect="1" noChangeArrowheads="1"/>
          </p:cNvPicPr>
          <p:nvPr/>
        </p:nvPicPr>
        <p:blipFill>
          <a:blip r:embed="rId3">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Oval 3"/>
          <p:cNvSpPr>
            <a:spLocks noChangeArrowheads="1"/>
          </p:cNvSpPr>
          <p:nvPr/>
        </p:nvSpPr>
        <p:spPr bwMode="auto">
          <a:xfrm>
            <a:off x="5994400" y="1865313"/>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16" name="Text Box 4"/>
          <p:cNvSpPr txBox="1">
            <a:spLocks noChangeArrowheads="1"/>
          </p:cNvSpPr>
          <p:nvPr/>
        </p:nvSpPr>
        <p:spPr bwMode="auto">
          <a:xfrm>
            <a:off x="5907088" y="195738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Srdeční výdej v klidu </a:t>
            </a:r>
          </a:p>
          <a:p>
            <a:pPr algn="ctr">
              <a:spcBef>
                <a:spcPct val="5000"/>
              </a:spcBef>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38921" name="Text Box 9"/>
          <p:cNvSpPr txBox="1">
            <a:spLocks noChangeArrowheads="1"/>
          </p:cNvSpPr>
          <p:nvPr/>
        </p:nvSpPr>
        <p:spPr bwMode="auto">
          <a:xfrm>
            <a:off x="3622675" y="1762125"/>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plicní oběh</a:t>
            </a:r>
          </a:p>
        </p:txBody>
      </p:sp>
      <p:sp>
        <p:nvSpPr>
          <p:cNvPr id="38922" name="Text Box 10"/>
          <p:cNvSpPr txBox="1">
            <a:spLocks noChangeArrowheads="1"/>
          </p:cNvSpPr>
          <p:nvPr/>
        </p:nvSpPr>
        <p:spPr bwMode="auto">
          <a:xfrm>
            <a:off x="3446463" y="2806700"/>
            <a:ext cx="1920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systémový oběh</a:t>
            </a:r>
          </a:p>
        </p:txBody>
      </p:sp>
      <p:sp>
        <p:nvSpPr>
          <p:cNvPr id="38923" name="Text Box 12"/>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Nízkotlaký-systém</a:t>
            </a:r>
          </a:p>
          <a:p>
            <a:pPr algn="ctr">
              <a:lnSpc>
                <a:spcPct val="60000"/>
              </a:lnSpc>
              <a:spcBef>
                <a:spcPct val="50000"/>
              </a:spcBef>
            </a:pPr>
            <a:r>
              <a:rPr lang="cs-CZ" altLang="cs-CZ" sz="1600">
                <a:solidFill>
                  <a:schemeClr val="bg1"/>
                </a:solidFill>
              </a:rPr>
              <a:t>(rezervoárová funkce)</a:t>
            </a:r>
          </a:p>
        </p:txBody>
      </p:sp>
      <p:sp>
        <p:nvSpPr>
          <p:cNvPr id="38924" name="Text Box 13"/>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Vysokotlakový systém</a:t>
            </a:r>
          </a:p>
          <a:p>
            <a:pPr algn="ctr">
              <a:lnSpc>
                <a:spcPct val="60000"/>
              </a:lnSpc>
              <a:spcBef>
                <a:spcPct val="50000"/>
              </a:spcBef>
            </a:pPr>
            <a:r>
              <a:rPr lang="cs-CZ" altLang="cs-CZ" sz="1600">
                <a:solidFill>
                  <a:schemeClr val="bg1"/>
                </a:solidFill>
              </a:rPr>
              <a:t>(zásobovací funkce)</a:t>
            </a:r>
          </a:p>
        </p:txBody>
      </p:sp>
      <p:pic>
        <p:nvPicPr>
          <p:cNvPr id="38925" name="Picture 16"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 Box 11"/>
          <p:cNvSpPr txBox="1">
            <a:spLocks noChangeArrowheads="1"/>
          </p:cNvSpPr>
          <p:nvPr/>
        </p:nvSpPr>
        <p:spPr bwMode="auto">
          <a:xfrm>
            <a:off x="3313113" y="390525"/>
            <a:ext cx="24971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800">
                <a:solidFill>
                  <a:srgbClr val="FFFF00"/>
                </a:solidFill>
                <a:sym typeface="Symbol" pitchFamily="18" charset="2"/>
              </a:rPr>
              <a:t>Krevní oběh</a:t>
            </a:r>
          </a:p>
          <a:p>
            <a:pPr>
              <a:spcBef>
                <a:spcPct val="50000"/>
              </a:spcBef>
            </a:pPr>
            <a:endParaRPr lang="cs-CZ" altLang="cs-CZ" sz="2800">
              <a:solidFill>
                <a:srgbClr val="FFFF00"/>
              </a:solidFill>
            </a:endParaRPr>
          </a:p>
        </p:txBody>
      </p:sp>
      <p:sp>
        <p:nvSpPr>
          <p:cNvPr id="38927" name="AutoShape 20"/>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8" name="AutoShape 21"/>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9" name="Text Box 23"/>
          <p:cNvSpPr txBox="1">
            <a:spLocks noChangeArrowheads="1"/>
          </p:cNvSpPr>
          <p:nvPr/>
        </p:nvSpPr>
        <p:spPr bwMode="auto">
          <a:xfrm>
            <a:off x="5861050" y="6313488"/>
            <a:ext cx="788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zátěž</a:t>
            </a:r>
            <a:endParaRPr lang="cs-CZ" altLang="cs-CZ" sz="1400" b="1">
              <a:sym typeface="Symbol" pitchFamily="18" charset="2"/>
            </a:endParaRPr>
          </a:p>
        </p:txBody>
      </p:sp>
      <p:sp>
        <p:nvSpPr>
          <p:cNvPr id="38930" name="Text Box 17"/>
          <p:cNvSpPr txBox="1">
            <a:spLocks noChangeArrowheads="1"/>
          </p:cNvSpPr>
          <p:nvPr/>
        </p:nvSpPr>
        <p:spPr bwMode="auto">
          <a:xfrm>
            <a:off x="5249863" y="6311900"/>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klid</a:t>
            </a:r>
            <a:endParaRPr lang="cs-CZ" altLang="cs-CZ" sz="1400" b="1">
              <a:sym typeface="Symbol" pitchFamily="18" charset="2"/>
            </a:endParaRPr>
          </a:p>
        </p:txBody>
      </p:sp>
      <p:sp>
        <p:nvSpPr>
          <p:cNvPr id="38934" name="Text Box 52"/>
          <p:cNvSpPr txBox="1">
            <a:spLocks noChangeArrowheads="1"/>
          </p:cNvSpPr>
          <p:nvPr/>
        </p:nvSpPr>
        <p:spPr bwMode="auto">
          <a:xfrm>
            <a:off x="2352675" y="2441575"/>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Pravé srdce</a:t>
            </a:r>
            <a:endParaRPr lang="en-GB" altLang="cs-CZ" sz="1100" b="1"/>
          </a:p>
        </p:txBody>
      </p:sp>
      <p:sp>
        <p:nvSpPr>
          <p:cNvPr id="38935" name="Text Box 52"/>
          <p:cNvSpPr txBox="1">
            <a:spLocks noChangeArrowheads="1"/>
          </p:cNvSpPr>
          <p:nvPr/>
        </p:nvSpPr>
        <p:spPr bwMode="auto">
          <a:xfrm>
            <a:off x="5176838" y="2489200"/>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Levé srdce</a:t>
            </a:r>
            <a:endParaRPr lang="en-GB" altLang="cs-CZ" sz="1100" b="1"/>
          </a:p>
        </p:txBody>
      </p:sp>
      <p:sp>
        <p:nvSpPr>
          <p:cNvPr id="38914" name="Oval 24"/>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31" name="Text Box 25"/>
          <p:cNvSpPr txBox="1">
            <a:spLocks noChangeArrowheads="1"/>
          </p:cNvSpPr>
          <p:nvPr/>
        </p:nvSpPr>
        <p:spPr bwMode="auto">
          <a:xfrm>
            <a:off x="599440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Po zátěži až 20 l/min</a:t>
            </a:r>
          </a:p>
          <a:p>
            <a:pPr algn="ctr">
              <a:spcBef>
                <a:spcPct val="5000"/>
              </a:spcBef>
            </a:pPr>
            <a:r>
              <a:rPr lang="cs-CZ" altLang="cs-CZ" sz="1400" b="1">
                <a:sym typeface="Symbol" pitchFamily="18" charset="2"/>
              </a:rPr>
              <a:t> </a:t>
            </a:r>
          </a:p>
        </p:txBody>
      </p:sp>
      <p:sp>
        <p:nvSpPr>
          <p:cNvPr id="38936"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t>120</a:t>
            </a:r>
            <a:r>
              <a:rPr lang="en-US" altLang="cs-CZ" sz="1400" b="1"/>
              <a:t>/80</a:t>
            </a:r>
            <a:endParaRPr lang="cs-CZ" altLang="cs-CZ" sz="1400" b="1"/>
          </a:p>
          <a:p>
            <a:pPr algn="ctr">
              <a:spcBef>
                <a:spcPct val="5000"/>
              </a:spcBef>
            </a:pPr>
            <a:r>
              <a:rPr lang="en-US" altLang="cs-CZ" sz="1400" b="1"/>
              <a:t> mm Hg</a:t>
            </a:r>
            <a:endParaRPr lang="cs-CZ" altLang="cs-CZ" sz="1400" b="1"/>
          </a:p>
          <a:p>
            <a:pPr algn="ctr"/>
            <a:endParaRPr lang="cs-CZ" altLang="cs-CZ" sz="2000"/>
          </a:p>
        </p:txBody>
      </p:sp>
      <p:sp>
        <p:nvSpPr>
          <p:cNvPr id="38937"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38938"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a:t>
            </a:r>
            <a:r>
              <a:rPr lang="cs-CZ" altLang="cs-CZ" sz="1400" b="1"/>
              <a:t>3</a:t>
            </a:r>
            <a:r>
              <a:rPr lang="en-US" altLang="cs-CZ" sz="1400" b="1"/>
              <a:t> mm Hg</a:t>
            </a:r>
            <a:endParaRPr lang="cs-CZ" altLang="cs-CZ" sz="1400" b="1"/>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2" name="Oval 73"/>
          <p:cNvSpPr>
            <a:spLocks noChangeArrowheads="1"/>
          </p:cNvSpPr>
          <p:nvPr/>
        </p:nvSpPr>
        <p:spPr bwMode="auto">
          <a:xfrm>
            <a:off x="160338" y="568960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3" name="Rectangle 5"/>
          <p:cNvSpPr>
            <a:spLocks noGrp="1" noChangeArrowheads="1"/>
          </p:cNvSpPr>
          <p:nvPr>
            <p:ph type="ctrTitle"/>
          </p:nvPr>
        </p:nvSpPr>
        <p:spPr>
          <a:xfrm>
            <a:off x="409575" y="144463"/>
            <a:ext cx="7772400" cy="1470025"/>
          </a:xfrm>
        </p:spPr>
        <p:txBody>
          <a:bodyPr/>
          <a:lstStyle/>
          <a:p>
            <a:pPr eaLnBrk="1" hangingPunct="1"/>
            <a:r>
              <a:rPr lang="cs-CZ" altLang="cs-CZ" sz="3200" smtClean="0"/>
              <a:t>Krevní tlak při změnách parametrů cévního systému a srdečního výdeje</a:t>
            </a:r>
          </a:p>
        </p:txBody>
      </p:sp>
      <p:sp>
        <p:nvSpPr>
          <p:cNvPr id="40964"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5"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6"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7"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8"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0969"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0970"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0971"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2"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3"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t>Q</a:t>
            </a:r>
            <a:endParaRPr lang="cs-CZ" altLang="cs-CZ" b="1"/>
          </a:p>
        </p:txBody>
      </p:sp>
      <p:sp>
        <p:nvSpPr>
          <p:cNvPr id="40974"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5"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6"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7"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8"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0979"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0980"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a:t>venózní systém</a:t>
            </a:r>
            <a:endParaRPr lang="cs-CZ" altLang="cs-CZ" dirty="0"/>
          </a:p>
        </p:txBody>
      </p:sp>
      <p:sp>
        <p:nvSpPr>
          <p:cNvPr id="40981"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0982"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83"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0984" name="Line 29"/>
          <p:cNvSpPr>
            <a:spLocks noChangeShapeType="1"/>
          </p:cNvSpPr>
          <p:nvPr/>
        </p:nvSpPr>
        <p:spPr bwMode="auto">
          <a:xfrm>
            <a:off x="6708775" y="3111500"/>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85" name="Text Box 37"/>
          <p:cNvSpPr txBox="1">
            <a:spLocks noChangeArrowheads="1"/>
          </p:cNvSpPr>
          <p:nvPr/>
        </p:nvSpPr>
        <p:spPr bwMode="auto">
          <a:xfrm>
            <a:off x="374650" y="4498975"/>
            <a:ext cx="2611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40986" name="Text Box 38"/>
          <p:cNvSpPr txBox="1">
            <a:spLocks noChangeArrowheads="1"/>
          </p:cNvSpPr>
          <p:nvPr/>
        </p:nvSpPr>
        <p:spPr bwMode="auto">
          <a:xfrm>
            <a:off x="71438" y="5181600"/>
            <a:ext cx="3887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cs-CZ" altLang="cs-CZ" sz="2400" b="1">
                <a:latin typeface="Times New Roman" pitchFamily="18" charset="0"/>
              </a:rPr>
              <a:t>= </a:t>
            </a:r>
            <a:r>
              <a:rPr lang="en-US" altLang="cs-CZ" sz="2400" b="1">
                <a:latin typeface="Times New Roman" pitchFamily="18" charset="0"/>
                <a:sym typeface="Symbol" pitchFamily="18" charset="2"/>
              </a:rPr>
              <a:t>SV</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TF</a:t>
            </a:r>
            <a:r>
              <a:rPr lang="cs-CZ" altLang="cs-CZ" sz="2400" b="1">
                <a:latin typeface="Times New Roman" pitchFamily="18" charset="0"/>
                <a:cs typeface="Arial" charset="0"/>
                <a:sym typeface="Symbol" pitchFamily="18" charset="2"/>
              </a:rPr>
              <a:t> </a:t>
            </a:r>
            <a:r>
              <a:rPr lang="en-US" altLang="cs-CZ" sz="2400" b="1">
                <a:latin typeface="Times New Roman" pitchFamily="18" charset="0"/>
                <a:sym typeface="Symbol" pitchFamily="18" charset="2"/>
              </a:rPr>
              <a:t>·</a:t>
            </a:r>
            <a:r>
              <a:rPr lang="cs-CZ" altLang="cs-CZ" sz="2400" b="1">
                <a:latin typeface="Times New Roman" pitchFamily="18" charset="0"/>
                <a:sym typeface="Symbol" pitchFamily="18" charset="2"/>
              </a:rPr>
              <a:t> </a:t>
            </a:r>
            <a:r>
              <a:rPr lang="en-US" altLang="cs-CZ" sz="2400" b="1">
                <a:latin typeface="Times New Roman" pitchFamily="18" charset="0"/>
                <a:sym typeface="Symbol" pitchFamily="18" charset="2"/>
              </a:rPr>
              <a:t>R</a:t>
            </a:r>
            <a:r>
              <a:rPr lang="cs-CZ" altLang="cs-CZ" sz="2400" b="1">
                <a:latin typeface="Times New Roman" pitchFamily="18" charset="0"/>
                <a:sym typeface="Symbol" pitchFamily="18" charset="2"/>
              </a:rPr>
              <a:t> </a:t>
            </a:r>
            <a:r>
              <a:rPr lang="en-US" altLang="cs-CZ" sz="2400" b="1">
                <a:latin typeface="Times New Roman" pitchFamily="18" charset="0"/>
              </a:rPr>
              <a:t>+ 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a:latin typeface="Times New Roman" pitchFamily="18" charset="0"/>
              </a:rPr>
              <a:t> </a:t>
            </a:r>
          </a:p>
        </p:txBody>
      </p:sp>
      <p:sp>
        <p:nvSpPr>
          <p:cNvPr id="40987" name="Text Box 39"/>
          <p:cNvSpPr txBox="1">
            <a:spLocks noChangeArrowheads="1"/>
          </p:cNvSpPr>
          <p:nvPr/>
        </p:nvSpPr>
        <p:spPr bwMode="auto">
          <a:xfrm>
            <a:off x="285750" y="582136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40988" name="Group 49"/>
          <p:cNvGrpSpPr>
            <a:grpSpLocks/>
          </p:cNvGrpSpPr>
          <p:nvPr/>
        </p:nvGrpSpPr>
        <p:grpSpPr bwMode="auto">
          <a:xfrm>
            <a:off x="217488" y="1641475"/>
            <a:ext cx="2060575" cy="1495425"/>
            <a:chOff x="201" y="1016"/>
            <a:chExt cx="1298" cy="942"/>
          </a:xfrm>
        </p:grpSpPr>
        <p:sp>
          <p:nvSpPr>
            <p:cNvPr id="41007"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8"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Q=</a:t>
              </a:r>
              <a:endParaRPr lang="cs-CZ" altLang="cs-CZ" b="1">
                <a:sym typeface="Symbol" pitchFamily="18" charset="2"/>
              </a:endParaRPr>
            </a:p>
          </p:txBody>
        </p:sp>
        <p:sp>
          <p:nvSpPr>
            <p:cNvPr id="41009"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10"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endParaRPr lang="cs-CZ" altLang="cs-CZ"/>
            </a:p>
          </p:txBody>
        </p:sp>
        <p:sp>
          <p:nvSpPr>
            <p:cNvPr id="41011"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R</a:t>
              </a:r>
              <a:endParaRPr lang="cs-CZ" altLang="cs-CZ"/>
            </a:p>
          </p:txBody>
        </p:sp>
      </p:grpSp>
      <p:grpSp>
        <p:nvGrpSpPr>
          <p:cNvPr id="40989" name="Group 48"/>
          <p:cNvGrpSpPr>
            <a:grpSpLocks/>
          </p:cNvGrpSpPr>
          <p:nvPr/>
        </p:nvGrpSpPr>
        <p:grpSpPr bwMode="auto">
          <a:xfrm>
            <a:off x="6819900" y="1685925"/>
            <a:ext cx="2060575" cy="1495425"/>
            <a:chOff x="3565" y="2872"/>
            <a:chExt cx="1298" cy="942"/>
          </a:xfrm>
        </p:grpSpPr>
        <p:sp>
          <p:nvSpPr>
            <p:cNvPr id="41002"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3"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a:t>
              </a:r>
              <a:endParaRPr lang="cs-CZ" altLang="cs-CZ" b="1">
                <a:sym typeface="Symbol" pitchFamily="18" charset="2"/>
              </a:endParaRPr>
            </a:p>
          </p:txBody>
        </p:sp>
        <p:sp>
          <p:nvSpPr>
            <p:cNvPr id="41004"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05"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endParaRPr lang="cs-CZ" altLang="cs-CZ"/>
            </a:p>
          </p:txBody>
        </p:sp>
        <p:sp>
          <p:nvSpPr>
            <p:cNvPr id="41006"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grpSp>
      <p:sp>
        <p:nvSpPr>
          <p:cNvPr id="40990"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latin typeface="Times New Roman" pitchFamily="18" charset="0"/>
                <a:sym typeface="Symbol" pitchFamily="18" charset="2"/>
              </a:rPr>
              <a:t>V</a:t>
            </a:r>
            <a:r>
              <a:rPr lang="cs-CZ" altLang="cs-CZ" b="1">
                <a:sym typeface="Symbol" pitchFamily="18" charset="2"/>
              </a:rPr>
              <a:t> </a:t>
            </a:r>
            <a:r>
              <a:rPr lang="en-US" altLang="cs-CZ"/>
              <a:t> </a:t>
            </a:r>
            <a:r>
              <a:rPr lang="cs-CZ" altLang="cs-CZ" sz="2400" b="1">
                <a:latin typeface="Times New Roman" pitchFamily="18" charset="0"/>
              </a:rPr>
              <a:t>SV</a:t>
            </a:r>
          </a:p>
        </p:txBody>
      </p:sp>
      <p:sp>
        <p:nvSpPr>
          <p:cNvPr id="40991"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992"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3"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4"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0995"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96"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sp>
        <p:nvSpPr>
          <p:cNvPr id="40997"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98"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40999"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1000" name="Text Box 78"/>
          <p:cNvSpPr txBox="1">
            <a:spLocks noChangeArrowheads="1"/>
          </p:cNvSpPr>
          <p:nvPr/>
        </p:nvSpPr>
        <p:spPr bwMode="auto">
          <a:xfrm>
            <a:off x="3503613" y="5703888"/>
            <a:ext cx="457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smtClean="0">
                <a:solidFill>
                  <a:srgbClr val="FF3300"/>
                </a:solidFill>
                <a:sym typeface="Symbol" pitchFamily="18" charset="2"/>
              </a:rPr>
              <a:t>PP</a:t>
            </a:r>
            <a:endParaRPr lang="cs-CZ" altLang="cs-CZ" sz="1600" dirty="0">
              <a:solidFill>
                <a:srgbClr val="FF3300"/>
              </a:solidFill>
              <a:sym typeface="Symbol" pitchFamily="18" charset="2"/>
            </a:endParaRPr>
          </a:p>
        </p:txBody>
      </p:sp>
      <p:sp>
        <p:nvSpPr>
          <p:cNvPr id="41001" name="Text Box 79"/>
          <p:cNvSpPr txBox="1">
            <a:spLocks noChangeArrowheads="1"/>
          </p:cNvSpPr>
          <p:nvPr/>
        </p:nvSpPr>
        <p:spPr bwMode="auto">
          <a:xfrm>
            <a:off x="4419600" y="5865813"/>
            <a:ext cx="588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solidFill>
                  <a:srgbClr val="FF3300"/>
                </a:solidFill>
                <a:sym typeface="Symbol" pitchFamily="18" charset="2"/>
              </a:rPr>
              <a:t>P</a:t>
            </a:r>
            <a:r>
              <a:rPr lang="cs-CZ" altLang="cs-CZ" sz="1600" baseline="-25000">
                <a:solidFill>
                  <a:srgbClr val="FF3300"/>
                </a:solidFill>
                <a:sym typeface="Symbol" pitchFamily="18" charset="2"/>
              </a:rPr>
              <a:t>a,stř</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9" name="Skupina 8"/>
          <p:cNvGrpSpPr/>
          <p:nvPr/>
        </p:nvGrpSpPr>
        <p:grpSpPr>
          <a:xfrm>
            <a:off x="801218" y="4511274"/>
            <a:ext cx="2032228" cy="968377"/>
            <a:chOff x="1914703" y="4523150"/>
            <a:chExt cx="1655470" cy="968377"/>
          </a:xfrm>
        </p:grpSpPr>
        <p:sp>
          <p:nvSpPr>
            <p:cNvPr id="4"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6" name="Skupina 25"/>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1"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 name="Skupina 21"/>
            <p:cNvGrpSpPr/>
            <p:nvPr/>
          </p:nvGrpSpPr>
          <p:grpSpPr>
            <a:xfrm>
              <a:off x="4045790" y="3038017"/>
              <a:ext cx="832876" cy="968377"/>
              <a:chOff x="1914703" y="4523150"/>
              <a:chExt cx="1655470" cy="968377"/>
            </a:xfrm>
          </p:grpSpPr>
          <p:sp>
            <p:nvSpPr>
              <p:cNvPr id="23"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46" name="Skupina 45"/>
          <p:cNvGrpSpPr/>
          <p:nvPr/>
        </p:nvGrpSpPr>
        <p:grpSpPr>
          <a:xfrm>
            <a:off x="6604899" y="3996518"/>
            <a:ext cx="1685067" cy="1471529"/>
            <a:chOff x="6604899" y="3996518"/>
            <a:chExt cx="1685067" cy="1471529"/>
          </a:xfrm>
        </p:grpSpPr>
        <p:grpSp>
          <p:nvGrpSpPr>
            <p:cNvPr id="34" name="Skupina 33"/>
            <p:cNvGrpSpPr/>
            <p:nvPr/>
          </p:nvGrpSpPr>
          <p:grpSpPr>
            <a:xfrm>
              <a:off x="6604899" y="3996518"/>
              <a:ext cx="851936" cy="1471529"/>
              <a:chOff x="4230640" y="1201709"/>
              <a:chExt cx="851936" cy="1471529"/>
            </a:xfrm>
          </p:grpSpPr>
          <p:sp>
            <p:nvSpPr>
              <p:cNvPr id="39"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5" name="Skupina 44"/>
            <p:cNvGrpSpPr/>
            <p:nvPr/>
          </p:nvGrpSpPr>
          <p:grpSpPr>
            <a:xfrm>
              <a:off x="7457090" y="4002053"/>
              <a:ext cx="832876" cy="1465214"/>
              <a:chOff x="7457090" y="4002053"/>
              <a:chExt cx="832876" cy="1465214"/>
            </a:xfrm>
          </p:grpSpPr>
          <p:sp>
            <p:nvSpPr>
              <p:cNvPr id="36"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7"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8"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43" name="Přímá spojnice 42"/>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47" name="Skupina 46"/>
          <p:cNvGrpSpPr/>
          <p:nvPr/>
        </p:nvGrpSpPr>
        <p:grpSpPr>
          <a:xfrm>
            <a:off x="4680849" y="1005668"/>
            <a:ext cx="1685067" cy="1471529"/>
            <a:chOff x="6604899" y="3996518"/>
            <a:chExt cx="1685067" cy="1471529"/>
          </a:xfrm>
        </p:grpSpPr>
        <p:grpSp>
          <p:nvGrpSpPr>
            <p:cNvPr id="48" name="Skupina 47"/>
            <p:cNvGrpSpPr/>
            <p:nvPr/>
          </p:nvGrpSpPr>
          <p:grpSpPr>
            <a:xfrm>
              <a:off x="6604899" y="3996518"/>
              <a:ext cx="851936" cy="1471529"/>
              <a:chOff x="4230640" y="1201709"/>
              <a:chExt cx="851936" cy="1471529"/>
            </a:xfrm>
          </p:grpSpPr>
          <p:sp>
            <p:nvSpPr>
              <p:cNvPr id="53"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5"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9" name="Skupina 48"/>
            <p:cNvGrpSpPr/>
            <p:nvPr/>
          </p:nvGrpSpPr>
          <p:grpSpPr>
            <a:xfrm>
              <a:off x="7457090" y="4002053"/>
              <a:ext cx="832876" cy="1465214"/>
              <a:chOff x="7457090" y="4002053"/>
              <a:chExt cx="832876" cy="1465214"/>
            </a:xfrm>
          </p:grpSpPr>
          <p:sp>
            <p:nvSpPr>
              <p:cNvPr id="50"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1"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2"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56" name="Oval 73"/>
          <p:cNvSpPr>
            <a:spLocks noChangeArrowheads="1"/>
          </p:cNvSpPr>
          <p:nvPr/>
        </p:nvSpPr>
        <p:spPr bwMode="auto">
          <a:xfrm>
            <a:off x="724272" y="570865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57" name="Text Box 39"/>
          <p:cNvSpPr txBox="1">
            <a:spLocks noChangeArrowheads="1"/>
          </p:cNvSpPr>
          <p:nvPr/>
        </p:nvSpPr>
        <p:spPr bwMode="auto">
          <a:xfrm>
            <a:off x="849684" y="584041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58"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59"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60"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64" name="Přímá spojnice se šipkou 63"/>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5" name="Přímá spojnice se šipkou 64"/>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Text Box 25"/>
          <p:cNvSpPr txBox="1">
            <a:spLocks noChangeArrowheads="1"/>
          </p:cNvSpPr>
          <p:nvPr/>
        </p:nvSpPr>
        <p:spPr bwMode="auto">
          <a:xfrm>
            <a:off x="920303"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klidový stav</a:t>
            </a:r>
            <a:endParaRPr lang="cs-CZ" altLang="cs-CZ" dirty="0"/>
          </a:p>
        </p:txBody>
      </p:sp>
      <p:sp>
        <p:nvSpPr>
          <p:cNvPr id="68"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aktivita</a:t>
            </a:r>
            <a:endParaRPr lang="cs-CZ" altLang="cs-CZ" dirty="0"/>
          </a:p>
        </p:txBody>
      </p:sp>
      <p:sp>
        <p:nvSpPr>
          <p:cNvPr id="70"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b="1" dirty="0" smtClean="0">
                <a:latin typeface="Times New Roman" pitchFamily="18" charset="0"/>
                <a:cs typeface="Arial" charset="0"/>
                <a:sym typeface="Symbol" pitchFamily="18" charset="2"/>
              </a:rPr>
              <a:t>TF↑</a:t>
            </a:r>
            <a:endParaRPr lang="en-US" altLang="cs-CZ" sz="2000" b="1" dirty="0">
              <a:latin typeface="Times New Roman" pitchFamily="18" charset="0"/>
            </a:endParaRPr>
          </a:p>
        </p:txBody>
      </p:sp>
      <p:sp>
        <p:nvSpPr>
          <p:cNvPr id="71"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72"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2508420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6"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7"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8"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9"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0" name="Rectangle 4"/>
          <p:cNvSpPr>
            <a:spLocks noChangeArrowheads="1"/>
          </p:cNvSpPr>
          <p:nvPr/>
        </p:nvSpPr>
        <p:spPr bwMode="auto">
          <a:xfrm>
            <a:off x="395288" y="180975"/>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3200">
                <a:solidFill>
                  <a:schemeClr val="tx2"/>
                </a:solidFill>
              </a:rPr>
              <a:t>Model aortálního pružníku</a:t>
            </a:r>
          </a:p>
        </p:txBody>
      </p:sp>
      <p:sp>
        <p:nvSpPr>
          <p:cNvPr id="41991"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2"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3"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4"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5"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1996"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1997"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1998"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999"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2000"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i</a:t>
            </a:r>
          </a:p>
        </p:txBody>
      </p:sp>
      <p:sp>
        <p:nvSpPr>
          <p:cNvPr id="42001"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2"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3"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4"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5"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2006"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2007"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venózní systém</a:t>
            </a:r>
            <a:endParaRPr lang="cs-CZ" altLang="cs-CZ"/>
          </a:p>
        </p:txBody>
      </p:sp>
      <p:sp>
        <p:nvSpPr>
          <p:cNvPr id="42008"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2009"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10"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2011" name="Line 25"/>
          <p:cNvSpPr>
            <a:spLocks noChangeShapeType="1"/>
          </p:cNvSpPr>
          <p:nvPr/>
        </p:nvSpPr>
        <p:spPr bwMode="auto">
          <a:xfrm>
            <a:off x="6737350" y="3640138"/>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2"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o</a:t>
            </a:r>
          </a:p>
        </p:txBody>
      </p:sp>
      <p:sp>
        <p:nvSpPr>
          <p:cNvPr id="42013"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4"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5"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6"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F</a:t>
            </a:r>
            <a:r>
              <a:rPr lang="cs-CZ" altLang="cs-CZ" sz="1200" baseline="-25000"/>
              <a:t>i </a:t>
            </a:r>
            <a:r>
              <a:rPr lang="cs-CZ" altLang="cs-CZ" sz="1200"/>
              <a:t>[ml/s]</a:t>
            </a:r>
            <a:endParaRPr lang="cs-CZ" altLang="cs-CZ"/>
          </a:p>
        </p:txBody>
      </p:sp>
      <p:sp>
        <p:nvSpPr>
          <p:cNvPr id="42017"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t [s]</a:t>
            </a:r>
            <a:endParaRPr lang="cs-CZ" altLang="cs-CZ"/>
          </a:p>
        </p:txBody>
      </p:sp>
      <p:grpSp>
        <p:nvGrpSpPr>
          <p:cNvPr id="42018" name="Group 32"/>
          <p:cNvGrpSpPr>
            <a:grpSpLocks/>
          </p:cNvGrpSpPr>
          <p:nvPr/>
        </p:nvGrpSpPr>
        <p:grpSpPr bwMode="auto">
          <a:xfrm>
            <a:off x="3660775" y="1493838"/>
            <a:ext cx="179388" cy="579437"/>
            <a:chOff x="5003" y="8083"/>
            <a:chExt cx="418" cy="913"/>
          </a:xfrm>
        </p:grpSpPr>
        <p:sp>
          <p:nvSpPr>
            <p:cNvPr id="42052"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3"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19" name="Group 35"/>
          <p:cNvGrpSpPr>
            <a:grpSpLocks/>
          </p:cNvGrpSpPr>
          <p:nvPr/>
        </p:nvGrpSpPr>
        <p:grpSpPr bwMode="auto">
          <a:xfrm>
            <a:off x="4086225" y="1493838"/>
            <a:ext cx="177800" cy="579437"/>
            <a:chOff x="5003" y="8083"/>
            <a:chExt cx="418" cy="913"/>
          </a:xfrm>
        </p:grpSpPr>
        <p:sp>
          <p:nvSpPr>
            <p:cNvPr id="42050"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1"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0" name="Group 38"/>
          <p:cNvGrpSpPr>
            <a:grpSpLocks/>
          </p:cNvGrpSpPr>
          <p:nvPr/>
        </p:nvGrpSpPr>
        <p:grpSpPr bwMode="auto">
          <a:xfrm>
            <a:off x="4508500" y="1493838"/>
            <a:ext cx="177800" cy="579437"/>
            <a:chOff x="5003" y="8083"/>
            <a:chExt cx="418" cy="913"/>
          </a:xfrm>
        </p:grpSpPr>
        <p:sp>
          <p:nvSpPr>
            <p:cNvPr id="42048"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9"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1" name="Group 41"/>
          <p:cNvGrpSpPr>
            <a:grpSpLocks/>
          </p:cNvGrpSpPr>
          <p:nvPr/>
        </p:nvGrpSpPr>
        <p:grpSpPr bwMode="auto">
          <a:xfrm>
            <a:off x="4945063" y="1493838"/>
            <a:ext cx="177800" cy="579437"/>
            <a:chOff x="5003" y="8083"/>
            <a:chExt cx="418" cy="913"/>
          </a:xfrm>
        </p:grpSpPr>
        <p:sp>
          <p:nvSpPr>
            <p:cNvPr id="42046"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7"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2022"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3"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4"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5"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6"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7"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a:p>
        </p:txBody>
      </p:sp>
      <p:sp>
        <p:nvSpPr>
          <p:cNvPr id="42028"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9"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179388">
              <a:defRPr>
                <a:solidFill>
                  <a:schemeClr val="tx1"/>
                </a:solidFill>
                <a:latin typeface="Arial" charset="0"/>
              </a:defRPr>
            </a:lvl2pPr>
            <a:lvl3pPr marL="358775">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a:sym typeface="Symbol" pitchFamily="18" charset="2"/>
              </a:rPr>
              <a:t>   </a:t>
            </a:r>
            <a:r>
              <a:rPr lang="cs-CZ" altLang="cs-CZ" b="1" noProof="1">
                <a:sym typeface="Symbol" pitchFamily="18" charset="2"/>
              </a:rPr>
              <a:t></a:t>
            </a:r>
            <a:r>
              <a:rPr lang="cs-CZ" altLang="cs-CZ" b="1" noProof="1"/>
              <a:t>V</a:t>
            </a:r>
            <a:r>
              <a:rPr lang="cs-CZ" altLang="cs-CZ" b="1" baseline="-25000" noProof="1"/>
              <a:t>a</a:t>
            </a:r>
            <a:endParaRPr lang="cs-CZ" altLang="cs-CZ" b="1" noProof="1"/>
          </a:p>
          <a:p>
            <a:pPr lvl="2"/>
            <a:r>
              <a:rPr lang="cs-CZ" altLang="cs-CZ" b="1" noProof="1"/>
              <a:t> C</a:t>
            </a:r>
            <a:r>
              <a:rPr lang="cs-CZ" altLang="cs-CZ" b="1" baseline="-25000" noProof="1"/>
              <a:t>a</a:t>
            </a:r>
            <a:endParaRPr lang="cs-CZ" altLang="cs-CZ" b="1" noProof="1"/>
          </a:p>
          <a:p>
            <a:endParaRPr lang="cs-CZ" altLang="cs-CZ"/>
          </a:p>
        </p:txBody>
      </p:sp>
      <p:sp>
        <p:nvSpPr>
          <p:cNvPr id="42030"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1"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noProof="1"/>
              <a:t>(P</a:t>
            </a:r>
            <a:r>
              <a:rPr lang="cs-CZ" altLang="cs-CZ" b="1" baseline="-25000" noProof="1"/>
              <a:t>a</a:t>
            </a:r>
            <a:r>
              <a:rPr lang="cs-CZ" altLang="cs-CZ" b="1" noProof="1"/>
              <a:t> – P</a:t>
            </a:r>
            <a:r>
              <a:rPr lang="cs-CZ" altLang="cs-CZ" b="1" baseline="-25000" noProof="1"/>
              <a:t>v</a:t>
            </a:r>
            <a:r>
              <a:rPr lang="cs-CZ" altLang="cs-CZ" b="1" noProof="1"/>
              <a:t>)</a:t>
            </a:r>
            <a:endParaRPr lang="cs-CZ" altLang="cs-CZ" b="1"/>
          </a:p>
          <a:p>
            <a:pPr lvl="1">
              <a:spcAft>
                <a:spcPts val="600"/>
              </a:spcAft>
            </a:pPr>
            <a:r>
              <a:rPr lang="cs-CZ" altLang="cs-CZ" b="1"/>
              <a:t>     </a:t>
            </a:r>
            <a:r>
              <a:rPr lang="cs-CZ" altLang="cs-CZ" b="1" baseline="30000" noProof="1"/>
              <a:t> </a:t>
            </a:r>
            <a:r>
              <a:rPr lang="cs-CZ" altLang="cs-CZ" b="1" noProof="1"/>
              <a:t>R</a:t>
            </a:r>
          </a:p>
          <a:p>
            <a:endParaRPr lang="cs-CZ" altLang="cs-CZ"/>
          </a:p>
        </p:txBody>
      </p:sp>
      <p:sp>
        <p:nvSpPr>
          <p:cNvPr id="42032"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33"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t>F</a:t>
            </a:r>
            <a:r>
              <a:rPr lang="cs-CZ" altLang="cs-CZ" sz="1600" b="1" baseline="-25000"/>
              <a:t>o </a:t>
            </a:r>
            <a:r>
              <a:rPr lang="cs-CZ" altLang="cs-CZ"/>
              <a:t>=</a:t>
            </a:r>
          </a:p>
        </p:txBody>
      </p:sp>
      <p:sp>
        <p:nvSpPr>
          <p:cNvPr id="42034"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a:t>
            </a:r>
            <a:r>
              <a:rPr lang="cs-CZ" altLang="cs-CZ" b="1"/>
              <a:t>V</a:t>
            </a:r>
            <a:r>
              <a:rPr lang="cs-CZ" altLang="cs-CZ" b="1" baseline="-25000"/>
              <a:t>a</a:t>
            </a:r>
            <a:r>
              <a:rPr lang="cs-CZ" altLang="cs-CZ" b="1"/>
              <a:t> = (F</a:t>
            </a:r>
            <a:r>
              <a:rPr lang="cs-CZ" altLang="cs-CZ" b="1" baseline="-25000"/>
              <a:t>i</a:t>
            </a:r>
            <a:r>
              <a:rPr lang="cs-CZ" altLang="cs-CZ" b="1"/>
              <a:t> - F</a:t>
            </a:r>
            <a:r>
              <a:rPr lang="cs-CZ" altLang="cs-CZ" b="1" baseline="-25000"/>
              <a:t>o</a:t>
            </a:r>
            <a:r>
              <a:rPr lang="cs-CZ" altLang="cs-CZ" b="1"/>
              <a:t>)</a:t>
            </a:r>
            <a:r>
              <a:rPr lang="cs-CZ" altLang="cs-CZ" b="1">
                <a:sym typeface="Symbol" pitchFamily="18" charset="2"/>
              </a:rPr>
              <a:t></a:t>
            </a:r>
            <a:r>
              <a:rPr lang="cs-CZ" altLang="cs-CZ" b="1"/>
              <a:t>t</a:t>
            </a:r>
          </a:p>
        </p:txBody>
      </p:sp>
      <p:sp>
        <p:nvSpPr>
          <p:cNvPr id="42035"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sym typeface="Symbol" pitchFamily="18" charset="2"/>
              </a:rPr>
              <a:t></a:t>
            </a:r>
            <a:r>
              <a:rPr lang="cs-CZ" altLang="cs-CZ" sz="1600" b="1"/>
              <a:t>P</a:t>
            </a:r>
            <a:r>
              <a:rPr lang="cs-CZ" altLang="cs-CZ" sz="1600" b="1" baseline="-25000"/>
              <a:t>a  </a:t>
            </a:r>
            <a:r>
              <a:rPr lang="cs-CZ" altLang="cs-CZ"/>
              <a:t>=</a:t>
            </a:r>
          </a:p>
        </p:txBody>
      </p:sp>
      <p:sp>
        <p:nvSpPr>
          <p:cNvPr id="42036"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t</a:t>
            </a:r>
            <a:r>
              <a:rPr lang="cs-CZ" altLang="cs-CZ" b="1"/>
              <a:t> = t</a:t>
            </a:r>
            <a:r>
              <a:rPr lang="en-US" altLang="cs-CZ" b="1"/>
              <a:t>+</a:t>
            </a:r>
            <a:r>
              <a:rPr lang="cs-CZ" altLang="cs-CZ" b="1">
                <a:sym typeface="Symbol" pitchFamily="18" charset="2"/>
              </a:rPr>
              <a:t></a:t>
            </a:r>
            <a:r>
              <a:rPr lang="cs-CZ" altLang="cs-CZ" b="1"/>
              <a:t>t</a:t>
            </a:r>
          </a:p>
        </p:txBody>
      </p:sp>
      <p:sp>
        <p:nvSpPr>
          <p:cNvPr id="42037" name="AutoShape 83"/>
          <p:cNvSpPr>
            <a:spLocks noChangeArrowheads="1"/>
          </p:cNvSpPr>
          <p:nvPr/>
        </p:nvSpPr>
        <p:spPr bwMode="auto">
          <a:xfrm>
            <a:off x="6850063" y="85725"/>
            <a:ext cx="2133600" cy="1016000"/>
          </a:xfrm>
          <a:prstGeom prst="irregularSeal1">
            <a:avLst/>
          </a:prstGeom>
          <a:solidFill>
            <a:srgbClr val="0099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8" name="Text Box 56"/>
          <p:cNvSpPr txBox="1">
            <a:spLocks noChangeArrowheads="1"/>
          </p:cNvSpPr>
          <p:nvPr/>
        </p:nvSpPr>
        <p:spPr bwMode="auto">
          <a:xfrm>
            <a:off x="7189788" y="385763"/>
            <a:ext cx="137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Výpočet P</a:t>
            </a:r>
            <a:r>
              <a:rPr lang="cs-CZ" altLang="cs-CZ" b="1" baseline="-25000"/>
              <a:t>a</a:t>
            </a:r>
          </a:p>
        </p:txBody>
      </p:sp>
      <p:sp>
        <p:nvSpPr>
          <p:cNvPr id="42039"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ym typeface="Symbol" pitchFamily="18" charset="2"/>
              </a:rPr>
              <a:t>P</a:t>
            </a:r>
            <a:r>
              <a:rPr lang="en-US" altLang="cs-CZ" b="1" baseline="-25000">
                <a:sym typeface="Symbol" pitchFamily="18" charset="2"/>
              </a:rPr>
              <a:t>a</a:t>
            </a:r>
            <a:r>
              <a:rPr lang="cs-CZ" altLang="cs-CZ" b="1"/>
              <a:t> = </a:t>
            </a:r>
            <a:r>
              <a:rPr lang="en-US" altLang="cs-CZ" b="1">
                <a:sym typeface="Symbol" pitchFamily="18" charset="2"/>
              </a:rPr>
              <a:t>P</a:t>
            </a:r>
            <a:r>
              <a:rPr lang="en-US" altLang="cs-CZ" b="1" baseline="-25000">
                <a:sym typeface="Symbol" pitchFamily="18" charset="2"/>
              </a:rPr>
              <a:t>a</a:t>
            </a:r>
            <a:r>
              <a:rPr lang="cs-CZ" altLang="cs-CZ"/>
              <a:t> </a:t>
            </a:r>
            <a:r>
              <a:rPr lang="en-US" altLang="cs-CZ" b="1"/>
              <a:t>+</a:t>
            </a:r>
            <a:r>
              <a:rPr lang="cs-CZ" altLang="cs-CZ" b="1">
                <a:sym typeface="Symbol" pitchFamily="18" charset="2"/>
              </a:rPr>
              <a:t></a:t>
            </a:r>
            <a:r>
              <a:rPr lang="en-US" altLang="cs-CZ" b="1"/>
              <a:t>P</a:t>
            </a:r>
            <a:r>
              <a:rPr lang="en-US" altLang="cs-CZ" b="1" baseline="-25000"/>
              <a:t>a</a:t>
            </a:r>
            <a:endParaRPr lang="cs-CZ" altLang="cs-CZ" b="1" baseline="-25000"/>
          </a:p>
        </p:txBody>
      </p:sp>
      <p:sp>
        <p:nvSpPr>
          <p:cNvPr id="42040" name="Arc 89"/>
          <p:cNvSpPr>
            <a:spLocks/>
          </p:cNvSpPr>
          <p:nvPr/>
        </p:nvSpPr>
        <p:spPr bwMode="auto">
          <a:xfrm>
            <a:off x="5805488" y="1681163"/>
            <a:ext cx="1874837" cy="363537"/>
          </a:xfrm>
          <a:custGeom>
            <a:avLst/>
            <a:gdLst>
              <a:gd name="T0" fmla="*/ 0 w 21600"/>
              <a:gd name="T1" fmla="*/ 0 h 21600"/>
              <a:gd name="T2" fmla="*/ 2147483647 w 21600"/>
              <a:gd name="T3" fmla="*/ 1733137516 h 21600"/>
              <a:gd name="T4" fmla="*/ 0 w 21600"/>
              <a:gd name="T5" fmla="*/ 17331375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1"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05 h 21600"/>
              <a:gd name="T4" fmla="*/ 0 w 21600"/>
              <a:gd name="T5" fmla="*/ 192204070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2"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3"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4"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45"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058" t="52768" r="8058" b="2716"/>
          <a:stretch>
            <a:fillRect/>
          </a:stretch>
        </p:blipFill>
        <p:spPr bwMode="auto">
          <a:xfrm>
            <a:off x="249238" y="182563"/>
            <a:ext cx="868521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1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92570"/>
          <a:stretch>
            <a:fillRect/>
          </a:stretch>
        </p:blipFill>
        <p:spPr bwMode="auto">
          <a:xfrm>
            <a:off x="279400" y="153988"/>
            <a:ext cx="8639175" cy="1585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1" name="Rectangle 15"/>
          <p:cNvSpPr>
            <a:spLocks noGrp="1" noChangeArrowheads="1"/>
          </p:cNvSpPr>
          <p:nvPr>
            <p:ph type="title"/>
          </p:nvPr>
        </p:nvSpPr>
        <p:spPr>
          <a:xfrm>
            <a:off x="2271713" y="171450"/>
            <a:ext cx="4383087" cy="771525"/>
          </a:xfrm>
        </p:spPr>
        <p:txBody>
          <a:bodyPr/>
          <a:lstStyle/>
          <a:p>
            <a:pPr eaLnBrk="1" hangingPunct="1"/>
            <a:r>
              <a:rPr lang="cs-CZ" altLang="cs-CZ" sz="3000" smtClean="0">
                <a:solidFill>
                  <a:srgbClr val="FFFF00"/>
                </a:solidFill>
              </a:rPr>
              <a:t>Paskalův zákon</a:t>
            </a:r>
          </a:p>
        </p:txBody>
      </p:sp>
      <p:pic>
        <p:nvPicPr>
          <p:cNvPr id="17412" name="Picture 3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5799" r="8734" b="52782"/>
          <a:stretch>
            <a:fillRect/>
          </a:stretch>
        </p:blipFill>
        <p:spPr bwMode="auto">
          <a:xfrm>
            <a:off x="287338" y="2084388"/>
            <a:ext cx="8631237" cy="4630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3" name="Picture 3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923" t="13300" r="8247" b="82510"/>
          <a:stretch>
            <a:fillRect/>
          </a:stretch>
        </p:blipFill>
        <p:spPr bwMode="auto">
          <a:xfrm>
            <a:off x="287338" y="1716088"/>
            <a:ext cx="8631237" cy="617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7414" name="Group 46"/>
          <p:cNvGrpSpPr>
            <a:grpSpLocks/>
          </p:cNvGrpSpPr>
          <p:nvPr/>
        </p:nvGrpSpPr>
        <p:grpSpPr bwMode="auto">
          <a:xfrm>
            <a:off x="838200" y="1944688"/>
            <a:ext cx="7464425" cy="4659312"/>
            <a:chOff x="528" y="1225"/>
            <a:chExt cx="4702" cy="2935"/>
          </a:xfrm>
        </p:grpSpPr>
        <p:pic>
          <p:nvPicPr>
            <p:cNvPr id="17422" name="Picture 18"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531" y="1225"/>
              <a:ext cx="4677"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9"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528" y="2149"/>
              <a:ext cx="468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20"/>
            <p:cNvSpPr txBox="1">
              <a:spLocks noChangeArrowheads="1"/>
            </p:cNvSpPr>
            <p:nvPr/>
          </p:nvSpPr>
          <p:spPr bwMode="auto">
            <a:xfrm>
              <a:off x="3088" y="3352"/>
              <a:ext cx="4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200" b="1"/>
                <a:t>H</a:t>
              </a:r>
              <a:r>
                <a:rPr lang="en-US" altLang="cs-CZ" sz="1200" b="1" baseline="-25000"/>
                <a:t>2</a:t>
              </a:r>
              <a:r>
                <a:rPr lang="en-US" altLang="cs-CZ" sz="1200" b="1"/>
                <a:t>O</a:t>
              </a:r>
              <a:endParaRPr lang="cs-CZ" altLang="cs-CZ" sz="1200" b="1"/>
            </a:p>
          </p:txBody>
        </p:sp>
        <p:grpSp>
          <p:nvGrpSpPr>
            <p:cNvPr id="17425" name="Group 21"/>
            <p:cNvGrpSpPr>
              <a:grpSpLocks/>
            </p:cNvGrpSpPr>
            <p:nvPr/>
          </p:nvGrpSpPr>
          <p:grpSpPr bwMode="auto">
            <a:xfrm>
              <a:off x="2139" y="3579"/>
              <a:ext cx="827" cy="264"/>
              <a:chOff x="2123" y="3587"/>
              <a:chExt cx="827" cy="264"/>
            </a:xfrm>
          </p:grpSpPr>
          <p:sp>
            <p:nvSpPr>
              <p:cNvPr id="17437" name="Oval 22"/>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8" name="Text Box 23"/>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Hg</a:t>
                </a:r>
                <a:endParaRPr lang="cs-CZ" altLang="cs-CZ" baseline="30000"/>
              </a:p>
            </p:txBody>
          </p:sp>
        </p:grpSp>
        <p:grpSp>
          <p:nvGrpSpPr>
            <p:cNvPr id="17426" name="Group 24"/>
            <p:cNvGrpSpPr>
              <a:grpSpLocks/>
            </p:cNvGrpSpPr>
            <p:nvPr/>
          </p:nvGrpSpPr>
          <p:grpSpPr bwMode="auto">
            <a:xfrm>
              <a:off x="3742" y="3582"/>
              <a:ext cx="827" cy="264"/>
              <a:chOff x="3726" y="3590"/>
              <a:chExt cx="827" cy="264"/>
            </a:xfrm>
          </p:grpSpPr>
          <p:sp>
            <p:nvSpPr>
              <p:cNvPr id="17435" name="Oval 25"/>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6"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a:t>
                </a:r>
                <a:r>
                  <a:rPr lang="en-US" altLang="cs-CZ" baseline="-25000"/>
                  <a:t>2</a:t>
                </a:r>
                <a:r>
                  <a:rPr lang="en-US" altLang="cs-CZ"/>
                  <a:t>O</a:t>
                </a:r>
                <a:endParaRPr lang="cs-CZ" altLang="cs-CZ" baseline="30000"/>
              </a:p>
            </p:txBody>
          </p:sp>
        </p:grpSp>
        <p:sp>
          <p:nvSpPr>
            <p:cNvPr id="17427" name="Oval 27"/>
            <p:cNvSpPr>
              <a:spLocks noChangeArrowheads="1"/>
            </p:cNvSpPr>
            <p:nvPr/>
          </p:nvSpPr>
          <p:spPr bwMode="auto">
            <a:xfrm>
              <a:off x="1056" y="3888"/>
              <a:ext cx="1432" cy="272"/>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8" name="Text Box 28"/>
            <p:cNvSpPr txBox="1">
              <a:spLocks noChangeArrowheads="1"/>
            </p:cNvSpPr>
            <p:nvPr/>
          </p:nvSpPr>
          <p:spPr bwMode="auto">
            <a:xfrm>
              <a:off x="1125" y="3927"/>
              <a:ext cx="13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133,322 Pa = 1 mm Hg </a:t>
              </a:r>
            </a:p>
          </p:txBody>
        </p:sp>
        <p:sp>
          <p:nvSpPr>
            <p:cNvPr id="17429" name="Text Box 29"/>
            <p:cNvSpPr txBox="1">
              <a:spLocks noChangeArrowheads="1"/>
            </p:cNvSpPr>
            <p:nvPr/>
          </p:nvSpPr>
          <p:spPr bwMode="auto">
            <a:xfrm>
              <a:off x="2704" y="3944"/>
              <a:ext cx="18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17430" name="Group 30"/>
            <p:cNvGrpSpPr>
              <a:grpSpLocks/>
            </p:cNvGrpSpPr>
            <p:nvPr/>
          </p:nvGrpSpPr>
          <p:grpSpPr bwMode="auto">
            <a:xfrm>
              <a:off x="686" y="3574"/>
              <a:ext cx="827" cy="264"/>
              <a:chOff x="670" y="3582"/>
              <a:chExt cx="827" cy="264"/>
            </a:xfrm>
          </p:grpSpPr>
          <p:sp>
            <p:nvSpPr>
              <p:cNvPr id="17433" name="Oval 3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4" name="Text Box 3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 Pa</a:t>
                </a:r>
                <a:endParaRPr lang="cs-CZ" altLang="cs-CZ" baseline="30000"/>
              </a:p>
            </p:txBody>
          </p:sp>
        </p:grpSp>
        <p:sp>
          <p:nvSpPr>
            <p:cNvPr id="17431" name="Rectangle 33"/>
            <p:cNvSpPr>
              <a:spLocks noChangeArrowheads="1"/>
            </p:cNvSpPr>
            <p:nvPr/>
          </p:nvSpPr>
          <p:spPr bwMode="auto">
            <a:xfrm>
              <a:off x="4714" y="2380"/>
              <a:ext cx="378" cy="120"/>
            </a:xfrm>
            <a:prstGeom prst="rect">
              <a:avLst/>
            </a:prstGeom>
            <a:solidFill>
              <a:srgbClr val="00FFFF"/>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2" name="Text Box 34"/>
            <p:cNvSpPr txBox="1">
              <a:spLocks noChangeArrowheads="1"/>
            </p:cNvSpPr>
            <p:nvPr/>
          </p:nvSpPr>
          <p:spPr bwMode="auto">
            <a:xfrm>
              <a:off x="4696" y="2356"/>
              <a:ext cx="5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10.3 m</a:t>
              </a:r>
            </a:p>
          </p:txBody>
        </p:sp>
      </p:grpSp>
      <p:sp>
        <p:nvSpPr>
          <p:cNvPr id="17415" name="Rectangle 39"/>
          <p:cNvSpPr>
            <a:spLocks noChangeArrowheads="1"/>
          </p:cNvSpPr>
          <p:nvPr/>
        </p:nvSpPr>
        <p:spPr bwMode="auto">
          <a:xfrm>
            <a:off x="5905500" y="2463800"/>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6" name="Text Box 38"/>
          <p:cNvSpPr txBox="1">
            <a:spLocks noChangeArrowheads="1"/>
          </p:cNvSpPr>
          <p:nvPr/>
        </p:nvSpPr>
        <p:spPr bwMode="auto">
          <a:xfrm>
            <a:off x="5892800" y="23622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výška</a:t>
            </a:r>
          </a:p>
        </p:txBody>
      </p:sp>
      <p:sp>
        <p:nvSpPr>
          <p:cNvPr id="17417" name="Rectangle 40"/>
          <p:cNvSpPr>
            <a:spLocks noChangeArrowheads="1"/>
          </p:cNvSpPr>
          <p:nvPr/>
        </p:nvSpPr>
        <p:spPr bwMode="auto">
          <a:xfrm>
            <a:off x="5910263" y="2735263"/>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8" name="Text Box 41"/>
          <p:cNvSpPr txBox="1">
            <a:spLocks noChangeArrowheads="1"/>
          </p:cNvSpPr>
          <p:nvPr/>
        </p:nvSpPr>
        <p:spPr bwMode="auto">
          <a:xfrm>
            <a:off x="5859463" y="2633663"/>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hustota</a:t>
            </a:r>
          </a:p>
        </p:txBody>
      </p:sp>
      <p:sp>
        <p:nvSpPr>
          <p:cNvPr id="17419" name="Rectangle 43"/>
          <p:cNvSpPr>
            <a:spLocks noChangeArrowheads="1"/>
          </p:cNvSpPr>
          <p:nvPr/>
        </p:nvSpPr>
        <p:spPr bwMode="auto">
          <a:xfrm>
            <a:off x="5910263" y="2976563"/>
            <a:ext cx="22225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0" name="Text Box 42"/>
          <p:cNvSpPr txBox="1">
            <a:spLocks noChangeArrowheads="1"/>
          </p:cNvSpPr>
          <p:nvPr/>
        </p:nvSpPr>
        <p:spPr bwMode="auto">
          <a:xfrm>
            <a:off x="5864225" y="287972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gravitační zrychlení</a:t>
            </a:r>
          </a:p>
        </p:txBody>
      </p:sp>
      <p:sp>
        <p:nvSpPr>
          <p:cNvPr id="17421" name="Text Box 45"/>
          <p:cNvSpPr txBox="1">
            <a:spLocks noChangeArrowheads="1"/>
          </p:cNvSpPr>
          <p:nvPr/>
        </p:nvSpPr>
        <p:spPr bwMode="auto">
          <a:xfrm>
            <a:off x="711200" y="939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Tlak v tekutinách vzrůstá s hloubkou pod volným povrchem a má ve všech bodech téže horizontální roviny stejnou velikost.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Biofyzika krevního oběhu_Page_02"/>
          <p:cNvPicPr>
            <a:picLocks noChangeAspect="1" noChangeArrowheads="1"/>
          </p:cNvPicPr>
          <p:nvPr/>
        </p:nvPicPr>
        <p:blipFill>
          <a:blip r:embed="rId3">
            <a:extLst>
              <a:ext uri="{28A0092B-C50C-407E-A947-70E740481C1C}">
                <a14:useLocalDpi xmlns:a14="http://schemas.microsoft.com/office/drawing/2010/main" val="0"/>
              </a:ext>
            </a:extLst>
          </a:blip>
          <a:srcRect l="7880" t="2719" r="8069" b="52861"/>
          <a:stretch>
            <a:fillRect/>
          </a:stretch>
        </p:blipFill>
        <p:spPr bwMode="auto">
          <a:xfrm>
            <a:off x="188913" y="174625"/>
            <a:ext cx="8740775"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12"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93367"/>
          <a:stretch>
            <a:fillRect/>
          </a:stretch>
        </p:blipFill>
        <p:spPr bwMode="auto">
          <a:xfrm>
            <a:off x="236538" y="153988"/>
            <a:ext cx="8682037" cy="579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5" name="Text Box 13"/>
          <p:cNvSpPr txBox="1">
            <a:spLocks noChangeArrowheads="1"/>
          </p:cNvSpPr>
          <p:nvPr/>
        </p:nvSpPr>
        <p:spPr bwMode="auto">
          <a:xfrm>
            <a:off x="342900" y="3048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2400">
                <a:solidFill>
                  <a:schemeClr val="bg1"/>
                </a:solidFill>
              </a:rPr>
              <a:t>Vliv gravitace na arteriální a venózní tlak </a:t>
            </a:r>
          </a:p>
        </p:txBody>
      </p:sp>
      <p:pic>
        <p:nvPicPr>
          <p:cNvPr id="18436"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895350" y="2895600"/>
            <a:ext cx="21780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3"/>
          <p:cNvGrpSpPr>
            <a:grpSpLocks/>
          </p:cNvGrpSpPr>
          <p:nvPr/>
        </p:nvGrpSpPr>
        <p:grpSpPr bwMode="auto">
          <a:xfrm>
            <a:off x="238125" y="147638"/>
            <a:ext cx="8682038" cy="6586537"/>
            <a:chOff x="150" y="86"/>
            <a:chExt cx="5469" cy="4149"/>
          </a:xfrm>
        </p:grpSpPr>
        <p:pic>
          <p:nvPicPr>
            <p:cNvPr id="19531"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32"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9458" name="Rectangle 27"/>
          <p:cNvSpPr>
            <a:spLocks noGrp="1" noChangeArrowheads="1"/>
          </p:cNvSpPr>
          <p:nvPr>
            <p:ph type="title"/>
          </p:nvPr>
        </p:nvSpPr>
        <p:spPr>
          <a:xfrm>
            <a:off x="2487613" y="146050"/>
            <a:ext cx="4383087" cy="771525"/>
          </a:xfrm>
        </p:spPr>
        <p:txBody>
          <a:bodyPr/>
          <a:lstStyle/>
          <a:p>
            <a:pPr eaLnBrk="1" hangingPunct="1"/>
            <a:r>
              <a:rPr lang="en-US" altLang="cs-CZ" sz="3400" smtClean="0">
                <a:solidFill>
                  <a:srgbClr val="FFFF00"/>
                </a:solidFill>
              </a:rPr>
              <a:t>Laplace</a:t>
            </a:r>
            <a:r>
              <a:rPr lang="cs-CZ" altLang="cs-CZ" sz="3400" smtClean="0">
                <a:solidFill>
                  <a:srgbClr val="FFFF00"/>
                </a:solidFill>
              </a:rPr>
              <a:t>ův zákon</a:t>
            </a:r>
          </a:p>
        </p:txBody>
      </p:sp>
      <p:sp>
        <p:nvSpPr>
          <p:cNvPr id="19459" name="Text Box 42"/>
          <p:cNvSpPr txBox="1">
            <a:spLocks noChangeArrowheads="1"/>
          </p:cNvSpPr>
          <p:nvPr/>
        </p:nvSpPr>
        <p:spPr bwMode="auto">
          <a:xfrm>
            <a:off x="4525963" y="2073275"/>
            <a:ext cx="3513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olidFill>
                  <a:srgbClr val="FFFF00"/>
                </a:solidFill>
              </a:rPr>
              <a:t>R</a:t>
            </a:r>
            <a:r>
              <a:rPr lang="en-US" altLang="cs-CZ" b="1" baseline="-25000">
                <a:solidFill>
                  <a:srgbClr val="FFFF00"/>
                </a:solidFill>
              </a:rPr>
              <a:t>1</a:t>
            </a:r>
            <a:r>
              <a:rPr lang="en-US" altLang="cs-CZ">
                <a:solidFill>
                  <a:schemeClr val="bg1"/>
                </a:solidFill>
              </a:rPr>
              <a:t> and </a:t>
            </a:r>
            <a:r>
              <a:rPr lang="en-US" altLang="cs-CZ" b="1">
                <a:solidFill>
                  <a:srgbClr val="FFFF00"/>
                </a:solidFill>
              </a:rPr>
              <a:t>R</a:t>
            </a:r>
            <a:r>
              <a:rPr lang="en-US" altLang="cs-CZ" b="1" baseline="-25000">
                <a:solidFill>
                  <a:srgbClr val="FFFF00"/>
                </a:solidFill>
              </a:rPr>
              <a:t>2</a:t>
            </a:r>
            <a:r>
              <a:rPr lang="en-US" altLang="cs-CZ">
                <a:solidFill>
                  <a:schemeClr val="bg1"/>
                </a:solidFill>
              </a:rPr>
              <a:t> </a:t>
            </a:r>
            <a:r>
              <a:rPr lang="cs-CZ" altLang="cs-CZ">
                <a:solidFill>
                  <a:schemeClr val="bg1"/>
                </a:solidFill>
              </a:rPr>
              <a:t>jsou největší a nejmenší poloměr křivosti</a:t>
            </a:r>
          </a:p>
        </p:txBody>
      </p:sp>
      <p:sp>
        <p:nvSpPr>
          <p:cNvPr id="19460" name="Text Box 43"/>
          <p:cNvSpPr txBox="1">
            <a:spLocks noChangeArrowheads="1"/>
          </p:cNvSpPr>
          <p:nvPr/>
        </p:nvSpPr>
        <p:spPr bwMode="auto">
          <a:xfrm>
            <a:off x="568325" y="333375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r>
              <a:rPr lang="en-US" altLang="cs-CZ">
                <a:solidFill>
                  <a:schemeClr val="bg1"/>
                </a:solidFill>
              </a:rPr>
              <a:t>:</a:t>
            </a:r>
            <a:endParaRPr lang="cs-CZ" altLang="cs-CZ">
              <a:solidFill>
                <a:schemeClr val="bg1"/>
              </a:solidFill>
            </a:endParaRPr>
          </a:p>
        </p:txBody>
      </p:sp>
      <p:sp>
        <p:nvSpPr>
          <p:cNvPr id="1946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1946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Koule</a:t>
            </a:r>
            <a:r>
              <a:rPr lang="en-US" altLang="cs-CZ">
                <a:solidFill>
                  <a:schemeClr val="bg1"/>
                </a:solidFill>
              </a:rPr>
              <a:t>:</a:t>
            </a:r>
            <a:endParaRPr lang="cs-CZ" altLang="cs-CZ">
              <a:solidFill>
                <a:schemeClr val="bg1"/>
              </a:solidFill>
            </a:endParaRPr>
          </a:p>
        </p:txBody>
      </p:sp>
      <p:sp>
        <p:nvSpPr>
          <p:cNvPr id="1946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5" name="Text Box 69"/>
          <p:cNvSpPr txBox="1">
            <a:spLocks noChangeArrowheads="1"/>
          </p:cNvSpPr>
          <p:nvPr/>
        </p:nvSpPr>
        <p:spPr bwMode="auto">
          <a:xfrm>
            <a:off x="695325" y="5886450"/>
            <a:ext cx="3635375" cy="5635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85000"/>
              </a:lnSpc>
              <a:spcBef>
                <a:spcPct val="50000"/>
              </a:spcBef>
            </a:pPr>
            <a:r>
              <a:rPr lang="cs-CZ" altLang="cs-CZ">
                <a:sym typeface="Symbol" pitchFamily="18" charset="2"/>
              </a:rPr>
              <a:t>Pro cévu s tloušťkou stěny h </a:t>
            </a:r>
            <a:r>
              <a:rPr lang="en-GB" altLang="cs-CZ">
                <a:sym typeface="Symbol" pitchFamily="18" charset="2"/>
              </a:rPr>
              <a:t>[m]):</a:t>
            </a:r>
            <a:r>
              <a:rPr lang="cs-CZ" altLang="cs-CZ" b="1">
                <a:sym typeface="Symbol" pitchFamily="18" charset="2"/>
              </a:rPr>
              <a:t> </a:t>
            </a:r>
            <a:r>
              <a:rPr lang="en-US" altLang="cs-CZ" b="1">
                <a:sym typeface="Symbol" pitchFamily="18" charset="2"/>
              </a:rPr>
              <a:t> </a:t>
            </a:r>
            <a:r>
              <a:rPr lang="cs-CZ" altLang="cs-CZ" b="1">
                <a:sym typeface="Symbol" pitchFamily="18" charset="2"/>
              </a:rPr>
              <a:t>     	</a:t>
            </a:r>
            <a:r>
              <a:rPr lang="en-US" altLang="cs-CZ" b="1">
                <a:sym typeface="Symbol" pitchFamily="18" charset="2"/>
              </a:rPr>
              <a:t>T</a:t>
            </a:r>
            <a:r>
              <a:rPr lang="cs-CZ" altLang="cs-CZ" b="1">
                <a:sym typeface="Symbol" pitchFamily="18" charset="2"/>
              </a:rPr>
              <a:t>=</a:t>
            </a:r>
            <a:r>
              <a:rPr lang="en-US" altLang="cs-CZ" b="1">
                <a:sym typeface="Symbol" pitchFamily="18" charset="2"/>
              </a:rPr>
              <a:t>P</a:t>
            </a:r>
            <a:r>
              <a:rPr lang="en-US" altLang="cs-CZ" sz="1400" b="1" baseline="30000">
                <a:sym typeface="Symbol" pitchFamily="18" charset="2"/>
              </a:rPr>
              <a:t></a:t>
            </a:r>
            <a:r>
              <a:rPr lang="en-US" altLang="cs-CZ" b="1">
                <a:sym typeface="Symbol" pitchFamily="18" charset="2"/>
              </a:rPr>
              <a:t>R/h [N/m</a:t>
            </a:r>
            <a:r>
              <a:rPr lang="en-US" altLang="cs-CZ" b="1" baseline="30000">
                <a:sym typeface="Symbol" pitchFamily="18" charset="2"/>
              </a:rPr>
              <a:t>2</a:t>
            </a:r>
            <a:r>
              <a:rPr lang="en-US" altLang="cs-CZ" b="1">
                <a:sym typeface="Symbol" pitchFamily="18" charset="2"/>
              </a:rPr>
              <a:t>]</a:t>
            </a:r>
          </a:p>
        </p:txBody>
      </p:sp>
      <p:grpSp>
        <p:nvGrpSpPr>
          <p:cNvPr id="19466" name="Group 47"/>
          <p:cNvGrpSpPr>
            <a:grpSpLocks/>
          </p:cNvGrpSpPr>
          <p:nvPr/>
        </p:nvGrpSpPr>
        <p:grpSpPr bwMode="auto">
          <a:xfrm>
            <a:off x="1751013" y="1782763"/>
            <a:ext cx="2462212" cy="1274762"/>
            <a:chOff x="3149" y="925"/>
            <a:chExt cx="1551" cy="803"/>
          </a:xfrm>
        </p:grpSpPr>
        <p:grpSp>
          <p:nvGrpSpPr>
            <p:cNvPr id="19517" name="Group 46"/>
            <p:cNvGrpSpPr>
              <a:grpSpLocks/>
            </p:cNvGrpSpPr>
            <p:nvPr/>
          </p:nvGrpSpPr>
          <p:grpSpPr bwMode="auto">
            <a:xfrm>
              <a:off x="3149" y="925"/>
              <a:ext cx="1551" cy="803"/>
              <a:chOff x="3149" y="925"/>
              <a:chExt cx="1551" cy="803"/>
            </a:xfrm>
          </p:grpSpPr>
          <p:sp>
            <p:nvSpPr>
              <p:cNvPr id="19519"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19520"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19521"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t>T=</a:t>
                </a:r>
                <a:endParaRPr lang="en-US" altLang="cs-CZ" sz="3200" b="1">
                  <a:sym typeface="Symbol" pitchFamily="18" charset="2"/>
                </a:endParaRPr>
              </a:p>
            </p:txBody>
          </p:sp>
          <p:sp>
            <p:nvSpPr>
              <p:cNvPr id="19522"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3"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P</a:t>
                </a:r>
              </a:p>
            </p:txBody>
          </p:sp>
          <p:sp>
            <p:nvSpPr>
              <p:cNvPr id="19524"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5"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19526"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7"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8"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29"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30"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19518"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946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19468" name="Group 103"/>
          <p:cNvGrpSpPr>
            <a:grpSpLocks/>
          </p:cNvGrpSpPr>
          <p:nvPr/>
        </p:nvGrpSpPr>
        <p:grpSpPr bwMode="auto">
          <a:xfrm>
            <a:off x="525463" y="4457700"/>
            <a:ext cx="3548062" cy="1225550"/>
            <a:chOff x="331" y="2808"/>
            <a:chExt cx="2235" cy="772"/>
          </a:xfrm>
        </p:grpSpPr>
        <p:sp>
          <p:nvSpPr>
            <p:cNvPr id="19488"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89"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0"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1"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2"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3"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4"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sp>
          <p:nvSpPr>
            <p:cNvPr id="19495"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6"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7"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8"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9"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0"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1"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2"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3"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504"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5"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6"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7"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508"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9"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510"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1"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2"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3"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4"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5"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h</a:t>
              </a:r>
            </a:p>
          </p:txBody>
        </p:sp>
        <p:sp>
          <p:nvSpPr>
            <p:cNvPr id="19516"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9469" name="Group 135"/>
          <p:cNvGrpSpPr>
            <a:grpSpLocks/>
          </p:cNvGrpSpPr>
          <p:nvPr/>
        </p:nvGrpSpPr>
        <p:grpSpPr bwMode="auto">
          <a:xfrm>
            <a:off x="5813425" y="4467225"/>
            <a:ext cx="1960563" cy="1212850"/>
            <a:chOff x="2790" y="2822"/>
            <a:chExt cx="1235" cy="764"/>
          </a:xfrm>
        </p:grpSpPr>
        <p:sp>
          <p:nvSpPr>
            <p:cNvPr id="19471"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2"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3"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4"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5"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6"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7"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8"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9"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0"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1"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482"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83"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4"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485"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6"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grpSp>
      <p:sp>
        <p:nvSpPr>
          <p:cNvPr id="19470" name="Text Box 18"/>
          <p:cNvSpPr txBox="1">
            <a:spLocks noChangeArrowheads="1"/>
          </p:cNvSpPr>
          <p:nvPr/>
        </p:nvSpPr>
        <p:spPr bwMode="auto">
          <a:xfrm>
            <a:off x="438150" y="914400"/>
            <a:ext cx="8401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Vztah mezi tlakem (P) uvnitř dutého tělesa a napětím T (N</a:t>
            </a:r>
            <a:r>
              <a:rPr lang="cs-CZ" altLang="cs-CZ" sz="2200">
                <a:solidFill>
                  <a:schemeClr val="bg1"/>
                </a:solidFill>
                <a:sym typeface="Symbol" pitchFamily="18" charset="2"/>
              </a:rPr>
              <a:t></a:t>
            </a:r>
            <a:r>
              <a:rPr lang="cs-CZ" altLang="cs-CZ" sz="2200">
                <a:solidFill>
                  <a:schemeClr val="bg1"/>
                </a:solidFill>
              </a:rPr>
              <a:t>m</a:t>
            </a:r>
            <a:r>
              <a:rPr lang="cs-CZ" altLang="cs-CZ" sz="2200" baseline="30000">
                <a:solidFill>
                  <a:schemeClr val="bg1"/>
                </a:solidFill>
              </a:rPr>
              <a:t>-1</a:t>
            </a:r>
            <a:r>
              <a:rPr lang="cs-CZ" altLang="cs-CZ" sz="2200">
                <a:solidFill>
                  <a:schemeClr val="bg1"/>
                </a:solidFill>
              </a:rPr>
              <a:t>) v jeho stěně:</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8116" t="2586" r="8307" b="52759"/>
          <a:stretch>
            <a:fillRect/>
          </a:stretch>
        </p:blipFill>
        <p:spPr bwMode="auto">
          <a:xfrm>
            <a:off x="249238" y="180975"/>
            <a:ext cx="862806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6"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53696" t="11069" r="36171" b="82253"/>
          <a:stretch>
            <a:fillRect/>
          </a:stretch>
        </p:blipFill>
        <p:spPr bwMode="auto">
          <a:xfrm>
            <a:off x="7381875" y="1449388"/>
            <a:ext cx="104616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7"/>
          <p:cNvSpPr txBox="1">
            <a:spLocks noChangeArrowheads="1"/>
          </p:cNvSpPr>
          <p:nvPr/>
        </p:nvSpPr>
        <p:spPr bwMode="auto">
          <a:xfrm>
            <a:off x="8020050" y="1981200"/>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latin typeface="Times New Roman" pitchFamily="18" charset="0"/>
              </a:rPr>
              <a:t>2</a:t>
            </a:r>
          </a:p>
        </p:txBody>
      </p:sp>
      <p:sp>
        <p:nvSpPr>
          <p:cNvPr id="20484" name="Text Box 8"/>
          <p:cNvSpPr txBox="1">
            <a:spLocks noChangeArrowheads="1"/>
          </p:cNvSpPr>
          <p:nvPr/>
        </p:nvSpPr>
        <p:spPr bwMode="auto">
          <a:xfrm>
            <a:off x="7467600" y="2628900"/>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FF3300"/>
                </a:solidFill>
                <a:latin typeface="Times New Roman" pitchFamily="18" charset="0"/>
              </a:rPr>
              <a:t>85000</a:t>
            </a:r>
          </a:p>
        </p:txBody>
      </p:sp>
      <p:sp>
        <p:nvSpPr>
          <p:cNvPr id="20485" name="Rectangle 10"/>
          <p:cNvSpPr>
            <a:spLocks noChangeArrowheads="1"/>
          </p:cNvSpPr>
          <p:nvPr/>
        </p:nvSpPr>
        <p:spPr bwMode="auto">
          <a:xfrm>
            <a:off x="7372350" y="32385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6" name="Rectangle 11"/>
          <p:cNvSpPr>
            <a:spLocks noChangeArrowheads="1"/>
          </p:cNvSpPr>
          <p:nvPr/>
        </p:nvSpPr>
        <p:spPr bwMode="auto">
          <a:xfrm>
            <a:off x="7383463" y="364966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7" name="Rectangle 12"/>
          <p:cNvSpPr>
            <a:spLocks noChangeArrowheads="1"/>
          </p:cNvSpPr>
          <p:nvPr/>
        </p:nvSpPr>
        <p:spPr bwMode="auto">
          <a:xfrm>
            <a:off x="7375525" y="40798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8" name="Rectangle 13"/>
          <p:cNvSpPr>
            <a:spLocks noChangeArrowheads="1"/>
          </p:cNvSpPr>
          <p:nvPr/>
        </p:nvSpPr>
        <p:spPr bwMode="auto">
          <a:xfrm>
            <a:off x="7367588" y="45100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9" name="Rectangle 14"/>
          <p:cNvSpPr>
            <a:spLocks noChangeArrowheads="1"/>
          </p:cNvSpPr>
          <p:nvPr/>
        </p:nvSpPr>
        <p:spPr bwMode="auto">
          <a:xfrm>
            <a:off x="7397750" y="511175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0" name="Rectangle 15"/>
          <p:cNvSpPr>
            <a:spLocks noChangeArrowheads="1"/>
          </p:cNvSpPr>
          <p:nvPr/>
        </p:nvSpPr>
        <p:spPr bwMode="auto">
          <a:xfrm>
            <a:off x="7408863" y="56753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1" name="Text Box 9"/>
          <p:cNvSpPr txBox="1">
            <a:spLocks noChangeArrowheads="1"/>
          </p:cNvSpPr>
          <p:nvPr/>
        </p:nvSpPr>
        <p:spPr bwMode="auto">
          <a:xfrm>
            <a:off x="7478713" y="31734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60000</a:t>
            </a:r>
          </a:p>
        </p:txBody>
      </p:sp>
      <p:sp>
        <p:nvSpPr>
          <p:cNvPr id="20492" name="Text Box 16"/>
          <p:cNvSpPr txBox="1">
            <a:spLocks noChangeArrowheads="1"/>
          </p:cNvSpPr>
          <p:nvPr/>
        </p:nvSpPr>
        <p:spPr bwMode="auto">
          <a:xfrm>
            <a:off x="7470775" y="36036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40000</a:t>
            </a:r>
          </a:p>
        </p:txBody>
      </p:sp>
      <p:sp>
        <p:nvSpPr>
          <p:cNvPr id="20493" name="Text Box 17"/>
          <p:cNvSpPr txBox="1">
            <a:spLocks noChangeArrowheads="1"/>
          </p:cNvSpPr>
          <p:nvPr/>
        </p:nvSpPr>
        <p:spPr bwMode="auto">
          <a:xfrm>
            <a:off x="7462838" y="40147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009900"/>
                </a:solidFill>
                <a:latin typeface="Times New Roman" pitchFamily="18" charset="0"/>
              </a:rPr>
              <a:t>16000</a:t>
            </a:r>
          </a:p>
        </p:txBody>
      </p:sp>
      <p:sp>
        <p:nvSpPr>
          <p:cNvPr id="20494" name="Text Box 18"/>
          <p:cNvSpPr txBox="1">
            <a:spLocks noChangeArrowheads="1"/>
          </p:cNvSpPr>
          <p:nvPr/>
        </p:nvSpPr>
        <p:spPr bwMode="auto">
          <a:xfrm>
            <a:off x="7473950" y="444500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13000</a:t>
            </a:r>
          </a:p>
        </p:txBody>
      </p:sp>
      <p:sp>
        <p:nvSpPr>
          <p:cNvPr id="20495" name="Text Box 19"/>
          <p:cNvSpPr txBox="1">
            <a:spLocks noChangeArrowheads="1"/>
          </p:cNvSpPr>
          <p:nvPr/>
        </p:nvSpPr>
        <p:spPr bwMode="auto">
          <a:xfrm>
            <a:off x="7466013" y="504666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800</a:t>
            </a:r>
          </a:p>
        </p:txBody>
      </p:sp>
      <p:sp>
        <p:nvSpPr>
          <p:cNvPr id="20496" name="Text Box 20"/>
          <p:cNvSpPr txBox="1">
            <a:spLocks noChangeArrowheads="1"/>
          </p:cNvSpPr>
          <p:nvPr/>
        </p:nvSpPr>
        <p:spPr bwMode="auto">
          <a:xfrm>
            <a:off x="7439025" y="56102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14000</a:t>
            </a:r>
          </a:p>
        </p:txBody>
      </p:sp>
      <p:sp>
        <p:nvSpPr>
          <p:cNvPr id="20497" name="Rectangle 22"/>
          <p:cNvSpPr>
            <a:spLocks noChangeArrowheads="1"/>
          </p:cNvSpPr>
          <p:nvPr/>
        </p:nvSpPr>
        <p:spPr bwMode="auto">
          <a:xfrm>
            <a:off x="666750" y="2452688"/>
            <a:ext cx="7824788" cy="741362"/>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8" name="Rectangle 23"/>
          <p:cNvSpPr>
            <a:spLocks noChangeArrowheads="1"/>
          </p:cNvSpPr>
          <p:nvPr/>
        </p:nvSpPr>
        <p:spPr bwMode="auto">
          <a:xfrm>
            <a:off x="666750" y="4033838"/>
            <a:ext cx="7823200" cy="422275"/>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9" name="AutoShape 24"/>
          <p:cNvSpPr>
            <a:spLocks noChangeArrowheads="1"/>
          </p:cNvSpPr>
          <p:nvPr/>
        </p:nvSpPr>
        <p:spPr bwMode="auto">
          <a:xfrm>
            <a:off x="2724150" y="1006475"/>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0" name="Text Box 25"/>
          <p:cNvSpPr txBox="1">
            <a:spLocks noChangeArrowheads="1"/>
          </p:cNvSpPr>
          <p:nvPr/>
        </p:nvSpPr>
        <p:spPr bwMode="auto">
          <a:xfrm>
            <a:off x="2800350" y="990600"/>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20501" name="AutoShape 28"/>
          <p:cNvSpPr>
            <a:spLocks noChangeArrowheads="1"/>
          </p:cNvSpPr>
          <p:nvPr/>
        </p:nvSpPr>
        <p:spPr bwMode="auto">
          <a:xfrm>
            <a:off x="3906838" y="10048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2" name="AutoShape 29"/>
          <p:cNvSpPr>
            <a:spLocks noChangeArrowheads="1"/>
          </p:cNvSpPr>
          <p:nvPr/>
        </p:nvSpPr>
        <p:spPr bwMode="auto">
          <a:xfrm>
            <a:off x="5118100" y="1003300"/>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3" name="AutoShape 31"/>
          <p:cNvSpPr>
            <a:spLocks noChangeArrowheads="1"/>
          </p:cNvSpPr>
          <p:nvPr/>
        </p:nvSpPr>
        <p:spPr bwMode="auto">
          <a:xfrm>
            <a:off x="6453188" y="100806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4" name="AutoShape 32"/>
          <p:cNvSpPr>
            <a:spLocks noChangeArrowheads="1"/>
          </p:cNvSpPr>
          <p:nvPr/>
        </p:nvSpPr>
        <p:spPr bwMode="auto">
          <a:xfrm>
            <a:off x="7577138" y="1004888"/>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5" name="Text Box 33"/>
          <p:cNvSpPr txBox="1">
            <a:spLocks noChangeArrowheads="1"/>
          </p:cNvSpPr>
          <p:nvPr/>
        </p:nvSpPr>
        <p:spPr bwMode="auto">
          <a:xfrm>
            <a:off x="5213350" y="984250"/>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20506" name="Text Box 27"/>
          <p:cNvSpPr txBox="1">
            <a:spLocks noChangeArrowheads="1"/>
          </p:cNvSpPr>
          <p:nvPr/>
        </p:nvSpPr>
        <p:spPr bwMode="auto">
          <a:xfrm>
            <a:off x="3973513" y="9921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R</a:t>
            </a:r>
          </a:p>
        </p:txBody>
      </p:sp>
      <p:sp>
        <p:nvSpPr>
          <p:cNvPr id="20507" name="Text Box 34"/>
          <p:cNvSpPr txBox="1">
            <a:spLocks noChangeArrowheads="1"/>
          </p:cNvSpPr>
          <p:nvPr/>
        </p:nvSpPr>
        <p:spPr bwMode="auto">
          <a:xfrm>
            <a:off x="6535738" y="98266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h</a:t>
            </a:r>
          </a:p>
        </p:txBody>
      </p:sp>
      <p:sp>
        <p:nvSpPr>
          <p:cNvPr id="20508" name="Text Box 35"/>
          <p:cNvSpPr txBox="1">
            <a:spLocks noChangeArrowheads="1"/>
          </p:cNvSpPr>
          <p:nvPr/>
        </p:nvSpPr>
        <p:spPr bwMode="auto">
          <a:xfrm>
            <a:off x="7605713" y="976313"/>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8"/>
          <p:cNvGrpSpPr>
            <a:grpSpLocks/>
          </p:cNvGrpSpPr>
          <p:nvPr/>
        </p:nvGrpSpPr>
        <p:grpSpPr bwMode="auto">
          <a:xfrm>
            <a:off x="249238" y="188913"/>
            <a:ext cx="8683625" cy="6586537"/>
            <a:chOff x="150" y="86"/>
            <a:chExt cx="5469" cy="4149"/>
          </a:xfrm>
        </p:grpSpPr>
        <p:pic>
          <p:nvPicPr>
            <p:cNvPr id="50179"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0"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0181" name="Group 22"/>
          <p:cNvGrpSpPr>
            <a:grpSpLocks/>
          </p:cNvGrpSpPr>
          <p:nvPr/>
        </p:nvGrpSpPr>
        <p:grpSpPr bwMode="auto">
          <a:xfrm>
            <a:off x="6743700" y="5676900"/>
            <a:ext cx="1457325" cy="357188"/>
            <a:chOff x="4044" y="3138"/>
            <a:chExt cx="918" cy="225"/>
          </a:xfrm>
        </p:grpSpPr>
        <p:sp>
          <p:nvSpPr>
            <p:cNvPr id="50182"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3"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sz="2000">
                  <a:noFill/>
                </a:rPr>
                <a:t> </a:t>
              </a:r>
            </a:p>
          </p:txBody>
        </p:sp>
      </p:grpSp>
      <p:sp>
        <p:nvSpPr>
          <p:cNvPr id="50184"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sz="2000">
                <a:noFill/>
              </a:rPr>
              <a:t> </a:t>
            </a:r>
          </a:p>
        </p:txBody>
      </p:sp>
      <p:sp>
        <p:nvSpPr>
          <p:cNvPr id="50186"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sz="2000">
                <a:noFill/>
              </a:rPr>
              <a:t> </a:t>
            </a:r>
          </a:p>
        </p:txBody>
      </p:sp>
      <p:grpSp>
        <p:nvGrpSpPr>
          <p:cNvPr id="50188" name="Group 27"/>
          <p:cNvGrpSpPr>
            <a:grpSpLocks/>
          </p:cNvGrpSpPr>
          <p:nvPr/>
        </p:nvGrpSpPr>
        <p:grpSpPr bwMode="auto">
          <a:xfrm>
            <a:off x="6748463" y="4995863"/>
            <a:ext cx="1462087" cy="357187"/>
            <a:chOff x="2469" y="3147"/>
            <a:chExt cx="921" cy="225"/>
          </a:xfrm>
        </p:grpSpPr>
        <p:sp>
          <p:nvSpPr>
            <p:cNvPr id="50189"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1"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sz="2000">
                  <a:noFill/>
                </a:rPr>
                <a:t> </a:t>
              </a:r>
            </a:p>
          </p:txBody>
        </p:sp>
      </p:grpSp>
      <p:sp>
        <p:nvSpPr>
          <p:cNvPr id="5019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sz="2000">
                <a:noFill/>
              </a:rPr>
              <a:t> </a:t>
            </a:r>
          </a:p>
        </p:txBody>
      </p:sp>
      <p:sp>
        <p:nvSpPr>
          <p:cNvPr id="50193" name="Rectangle 32"/>
          <p:cNvSpPr>
            <a:spLocks noGrp="1" noChangeArrowheads="1"/>
          </p:cNvSpPr>
          <p:nvPr>
            <p:ph type="title" idx="4294967295"/>
          </p:nvPr>
        </p:nvSpPr>
        <p:spPr>
          <a:xfrm>
            <a:off x="2487613" y="161925"/>
            <a:ext cx="4383087" cy="771525"/>
          </a:xfrm>
        </p:spPr>
        <p:txBody>
          <a:bodyPr/>
          <a:lstStyle/>
          <a:p>
            <a:pPr eaLnBrk="1" hangingPunct="1"/>
            <a:r>
              <a:rPr lang="cs-CZ" altLang="cs-CZ" sz="3400" smtClean="0">
                <a:solidFill>
                  <a:srgbClr val="FFFF00"/>
                </a:solidFill>
              </a:rPr>
              <a:t>Rovnice kontinuity</a:t>
            </a:r>
            <a:endParaRPr lang="en-GB" altLang="cs-CZ" sz="3400" smtClean="0">
              <a:solidFill>
                <a:srgbClr val="FFFF00"/>
              </a:solidFill>
            </a:endParaRPr>
          </a:p>
        </p:txBody>
      </p:sp>
      <p:sp>
        <p:nvSpPr>
          <p:cNvPr id="5019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Součin plochy průřezu a rychlosti průtoku krve tímto průřezem je ve všech místech cévy konstantní</a:t>
            </a:r>
            <a:r>
              <a:rPr lang="en-GB" altLang="cs-CZ" sz="2200">
                <a:solidFill>
                  <a:schemeClr val="bg1"/>
                </a:solidFill>
              </a:rPr>
              <a:t>.</a:t>
            </a:r>
          </a:p>
        </p:txBody>
      </p:sp>
      <p:sp>
        <p:nvSpPr>
          <p:cNvPr id="50195" name="Text Box 39"/>
          <p:cNvSpPr txBox="1">
            <a:spLocks noChangeArrowheads="1"/>
          </p:cNvSpPr>
          <p:nvPr/>
        </p:nvSpPr>
        <p:spPr bwMode="auto">
          <a:xfrm>
            <a:off x="2092325" y="1863725"/>
            <a:ext cx="46243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b="1"/>
              <a:t> </a:t>
            </a:r>
            <a:r>
              <a:rPr lang="en-US" altLang="cs-CZ" sz="1400">
                <a:cs typeface="Arial" charset="0"/>
                <a:sym typeface="Symbol" pitchFamily="18" charset="2"/>
              </a:rPr>
              <a:t></a:t>
            </a:r>
            <a:r>
              <a:rPr lang="en-US" altLang="cs-CZ">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konstanta</a:t>
            </a:r>
            <a:endParaRPr lang="en-GB" altLang="cs-CZ" sz="2400" b="1">
              <a:sym typeface="Symbol" pitchFamily="18" charset="2"/>
            </a:endParaRPr>
          </a:p>
        </p:txBody>
      </p:sp>
      <p:sp>
        <p:nvSpPr>
          <p:cNvPr id="5019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rgbClr val="FFFF00"/>
                </a:solidFill>
              </a:rPr>
              <a:t>Průměrná rychlost krve v cévách</a:t>
            </a:r>
            <a:endParaRPr lang="en-GB" altLang="cs-CZ" sz="2200">
              <a:solidFill>
                <a:srgbClr val="FFFF00"/>
              </a:solidFill>
            </a:endParaRPr>
          </a:p>
        </p:txBody>
      </p:sp>
      <p:grpSp>
        <p:nvGrpSpPr>
          <p:cNvPr id="50197" name="Group 58"/>
          <p:cNvGrpSpPr>
            <a:grpSpLocks/>
          </p:cNvGrpSpPr>
          <p:nvPr/>
        </p:nvGrpSpPr>
        <p:grpSpPr bwMode="auto">
          <a:xfrm>
            <a:off x="3819525" y="3205163"/>
            <a:ext cx="1506538" cy="847725"/>
            <a:chOff x="2181" y="2019"/>
            <a:chExt cx="949" cy="534"/>
          </a:xfrm>
        </p:grpSpPr>
        <p:sp>
          <p:nvSpPr>
            <p:cNvPr id="50198"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199"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t>v </a:t>
              </a:r>
              <a:r>
                <a:rPr lang="cs-CZ" altLang="cs-CZ" sz="2400" b="1"/>
                <a:t>=</a:t>
              </a:r>
              <a:endParaRPr lang="en-US" altLang="cs-CZ" sz="2400" b="1">
                <a:sym typeface="Symbol" pitchFamily="18" charset="2"/>
              </a:endParaRPr>
            </a:p>
          </p:txBody>
        </p:sp>
        <p:sp>
          <p:nvSpPr>
            <p:cNvPr id="50200"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1"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Q</a:t>
              </a:r>
              <a:endParaRPr lang="en-US" altLang="cs-CZ" sz="2400" b="1" baseline="30000">
                <a:sym typeface="Symbol" pitchFamily="18" charset="2"/>
              </a:endParaRPr>
            </a:p>
          </p:txBody>
        </p:sp>
        <p:sp>
          <p:nvSpPr>
            <p:cNvPr id="50202"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S</a:t>
              </a:r>
              <a:endParaRPr lang="en-US" altLang="cs-CZ" sz="2400" b="1" baseline="-25000">
                <a:sym typeface="Symbol" pitchFamily="18" charset="2"/>
              </a:endParaRPr>
            </a:p>
          </p:txBody>
        </p:sp>
      </p:grpSp>
      <p:sp>
        <p:nvSpPr>
          <p:cNvPr id="50203"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S – </a:t>
            </a:r>
            <a:r>
              <a:rPr lang="cs-CZ" altLang="cs-CZ" sz="2000">
                <a:solidFill>
                  <a:schemeClr val="bg1"/>
                </a:solidFill>
              </a:rPr>
              <a:t>plocha</a:t>
            </a:r>
            <a:endParaRPr lang="en-US" altLang="cs-CZ" sz="2000">
              <a:solidFill>
                <a:schemeClr val="bg1"/>
              </a:solidFill>
            </a:endParaRPr>
          </a:p>
        </p:txBody>
      </p:sp>
      <p:sp>
        <p:nvSpPr>
          <p:cNvPr id="50204"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v – </a:t>
            </a:r>
            <a:r>
              <a:rPr lang="cs-CZ" altLang="cs-CZ" sz="2000">
                <a:solidFill>
                  <a:schemeClr val="bg1"/>
                </a:solidFill>
              </a:rPr>
              <a:t>rychlost</a:t>
            </a:r>
            <a:endParaRPr lang="en-US" altLang="cs-CZ" sz="2000">
              <a:solidFill>
                <a:schemeClr val="bg1"/>
              </a:solidFill>
            </a:endParaRPr>
          </a:p>
        </p:txBody>
      </p:sp>
      <p:sp>
        <p:nvSpPr>
          <p:cNvPr id="50205"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6"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p>
        </p:txBody>
      </p:sp>
      <p:sp>
        <p:nvSpPr>
          <p:cNvPr id="50207"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průměr</a:t>
            </a:r>
          </a:p>
        </p:txBody>
      </p:sp>
      <p:sp>
        <p:nvSpPr>
          <p:cNvPr id="50208"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rychlost</a:t>
            </a:r>
          </a:p>
        </p:txBody>
      </p:sp>
      <p:sp>
        <p:nvSpPr>
          <p:cNvPr id="50209"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rgbClr val="FFFF00"/>
                </a:solidFill>
              </a:rPr>
              <a:t>aorta</a:t>
            </a:r>
            <a:endParaRPr lang="cs-CZ" altLang="cs-CZ">
              <a:solidFill>
                <a:srgbClr val="FFFF00"/>
              </a:solidFill>
            </a:endParaRPr>
          </a:p>
        </p:txBody>
      </p:sp>
      <p:sp>
        <p:nvSpPr>
          <p:cNvPr id="50210"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arteriol</a:t>
            </a:r>
            <a:r>
              <a:rPr lang="cs-CZ" altLang="cs-CZ">
                <a:solidFill>
                  <a:schemeClr val="bg1"/>
                </a:solidFill>
              </a:rPr>
              <a:t>y</a:t>
            </a:r>
          </a:p>
        </p:txBody>
      </p:sp>
      <p:sp>
        <p:nvSpPr>
          <p:cNvPr id="50211"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k</a:t>
            </a:r>
            <a:r>
              <a:rPr lang="en-US" altLang="cs-CZ">
                <a:solidFill>
                  <a:srgbClr val="FFFF00"/>
                </a:solidFill>
              </a:rPr>
              <a:t>apil</a:t>
            </a:r>
            <a:r>
              <a:rPr lang="cs-CZ" altLang="cs-CZ">
                <a:solidFill>
                  <a:srgbClr val="FFFF00"/>
                </a:solidFill>
              </a:rPr>
              <a:t>á</a:t>
            </a:r>
            <a:r>
              <a:rPr lang="en-US" altLang="cs-CZ">
                <a:solidFill>
                  <a:srgbClr val="FFFF00"/>
                </a:solidFill>
              </a:rPr>
              <a:t>r</a:t>
            </a:r>
            <a:r>
              <a:rPr lang="cs-CZ" altLang="cs-CZ">
                <a:solidFill>
                  <a:srgbClr val="FFFF00"/>
                </a:solidFill>
              </a:rPr>
              <a:t>y</a:t>
            </a:r>
          </a:p>
        </p:txBody>
      </p:sp>
      <p:sp>
        <p:nvSpPr>
          <p:cNvPr id="50212"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venul</a:t>
            </a:r>
            <a:r>
              <a:rPr lang="cs-CZ" altLang="cs-CZ">
                <a:solidFill>
                  <a:schemeClr val="bg1"/>
                </a:solidFill>
              </a:rPr>
              <a:t>y</a:t>
            </a:r>
          </a:p>
        </p:txBody>
      </p:sp>
      <p:sp>
        <p:nvSpPr>
          <p:cNvPr id="50213"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v</a:t>
            </a:r>
            <a:r>
              <a:rPr lang="en-US" altLang="cs-CZ">
                <a:solidFill>
                  <a:schemeClr val="bg1"/>
                </a:solidFill>
              </a:rPr>
              <a:t>en</a:t>
            </a:r>
            <a:r>
              <a:rPr lang="cs-CZ" altLang="cs-CZ">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sz="2000">
                <a:noFill/>
              </a:rPr>
              <a:t> </a:t>
            </a:r>
          </a:p>
        </p:txBody>
      </p:sp>
      <p:sp>
        <p:nvSpPr>
          <p:cNvPr id="50215"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20-5</a:t>
            </a:r>
            <a:r>
              <a:rPr lang="en-US" altLang="cs-CZ">
                <a:solidFill>
                  <a:schemeClr val="bg1"/>
                </a:solidFill>
              </a:rPr>
              <a:t>0 </a:t>
            </a:r>
            <a:r>
              <a:rPr lang="en-US" altLang="cs-CZ" sz="2000">
                <a:solidFill>
                  <a:schemeClr val="bg1"/>
                </a:solidFill>
                <a:sym typeface="Symbol" pitchFamily="18" charset="2"/>
              </a:rPr>
              <a:t></a:t>
            </a:r>
            <a:r>
              <a:rPr lang="en-US" altLang="cs-CZ">
                <a:solidFill>
                  <a:schemeClr val="bg1"/>
                </a:solidFill>
                <a:sym typeface="Symbol" pitchFamily="18" charset="2"/>
              </a:rPr>
              <a:t>m</a:t>
            </a:r>
          </a:p>
        </p:txBody>
      </p:sp>
      <p:sp>
        <p:nvSpPr>
          <p:cNvPr id="50216"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4-9</a:t>
            </a:r>
            <a:r>
              <a:rPr lang="en-US" altLang="cs-CZ">
                <a:solidFill>
                  <a:srgbClr val="FFFF00"/>
                </a:solidFill>
              </a:rPr>
              <a:t> </a:t>
            </a:r>
            <a:r>
              <a:rPr lang="en-US" altLang="cs-CZ">
                <a:solidFill>
                  <a:srgbClr val="FFFF00"/>
                </a:solidFill>
                <a:sym typeface="Symbol" pitchFamily="18" charset="2"/>
              </a:rPr>
              <a:t>m</a:t>
            </a:r>
            <a:endParaRPr lang="cs-CZ" altLang="cs-CZ">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sz="2000">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sz="2000">
                <a:noFill/>
              </a:rPr>
              <a:t> </a:t>
            </a:r>
          </a:p>
        </p:txBody>
      </p:sp>
      <p:grpSp>
        <p:nvGrpSpPr>
          <p:cNvPr id="50219" name="Group 78"/>
          <p:cNvGrpSpPr>
            <a:grpSpLocks/>
          </p:cNvGrpSpPr>
          <p:nvPr/>
        </p:nvGrpSpPr>
        <p:grpSpPr bwMode="auto">
          <a:xfrm>
            <a:off x="6827838" y="1514475"/>
            <a:ext cx="2265362" cy="1200150"/>
            <a:chOff x="4040" y="970"/>
            <a:chExt cx="1427" cy="756"/>
          </a:xfrm>
        </p:grpSpPr>
        <p:grpSp>
          <p:nvGrpSpPr>
            <p:cNvPr id="50220" name="Group 79"/>
            <p:cNvGrpSpPr>
              <a:grpSpLocks/>
            </p:cNvGrpSpPr>
            <p:nvPr/>
          </p:nvGrpSpPr>
          <p:grpSpPr bwMode="auto">
            <a:xfrm>
              <a:off x="4227" y="970"/>
              <a:ext cx="955" cy="756"/>
              <a:chOff x="3715" y="2546"/>
              <a:chExt cx="955" cy="756"/>
            </a:xfrm>
          </p:grpSpPr>
          <p:grpSp>
            <p:nvGrpSpPr>
              <p:cNvPr id="50221" name="Group 80"/>
              <p:cNvGrpSpPr>
                <a:grpSpLocks/>
              </p:cNvGrpSpPr>
              <p:nvPr/>
            </p:nvGrpSpPr>
            <p:grpSpPr bwMode="auto">
              <a:xfrm>
                <a:off x="4032" y="2546"/>
                <a:ext cx="638" cy="756"/>
                <a:chOff x="4032" y="2546"/>
                <a:chExt cx="638" cy="756"/>
              </a:xfrm>
            </p:grpSpPr>
            <p:sp>
              <p:nvSpPr>
                <p:cNvPr id="5022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nvGrpSpPr>
              <p:cNvPr id="50227" name="Group 86"/>
              <p:cNvGrpSpPr>
                <a:grpSpLocks/>
              </p:cNvGrpSpPr>
              <p:nvPr/>
            </p:nvGrpSpPr>
            <p:grpSpPr bwMode="auto">
              <a:xfrm>
                <a:off x="3715" y="2765"/>
                <a:ext cx="374" cy="316"/>
                <a:chOff x="4032" y="2546"/>
                <a:chExt cx="638" cy="756"/>
              </a:xfrm>
            </p:grpSpPr>
            <p:sp>
              <p:nvSpPr>
                <p:cNvPr id="50228"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9"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0"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1"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2"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sp>
          <p:nvSpPr>
            <p:cNvPr id="50233"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1</a:t>
              </a:r>
            </a:p>
          </p:txBody>
        </p:sp>
        <p:sp>
          <p:nvSpPr>
            <p:cNvPr id="50234"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2</a:t>
              </a:r>
            </a:p>
          </p:txBody>
        </p:sp>
        <p:sp>
          <p:nvSpPr>
            <p:cNvPr id="50235"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1</a:t>
              </a:r>
            </a:p>
          </p:txBody>
        </p:sp>
        <p:sp>
          <p:nvSpPr>
            <p:cNvPr id="50236"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2</a:t>
              </a:r>
            </a:p>
          </p:txBody>
        </p:sp>
        <p:sp>
          <p:nvSpPr>
            <p:cNvPr id="50237"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0238"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50239"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počet</a:t>
            </a:r>
          </a:p>
        </p:txBody>
      </p:sp>
      <p:sp>
        <p:nvSpPr>
          <p:cNvPr id="50240" name="Text Box 61"/>
          <p:cNvSpPr txBox="1">
            <a:spLocks noChangeArrowheads="1"/>
          </p:cNvSpPr>
          <p:nvPr/>
        </p:nvSpPr>
        <p:spPr bwMode="auto">
          <a:xfrm>
            <a:off x="4949825" y="42656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celková plocha</a:t>
            </a:r>
          </a:p>
        </p:txBody>
      </p:sp>
      <p:sp>
        <p:nvSpPr>
          <p:cNvPr id="50241"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sz="2000">
                <a:noFill/>
              </a:rPr>
              <a:t> </a:t>
            </a:r>
          </a:p>
        </p:txBody>
      </p:sp>
      <p:sp>
        <p:nvSpPr>
          <p:cNvPr id="50243"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sz="2000">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sz="2000">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sz="2000">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sz="2000">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sz="2000">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sz="2000">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sz="2000">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sz="2000">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0" name="Rectangle 15"/>
          <p:cNvSpPr>
            <a:spLocks noChangeArrowheads="1"/>
          </p:cNvSpPr>
          <p:nvPr/>
        </p:nvSpPr>
        <p:spPr bwMode="auto">
          <a:xfrm>
            <a:off x="5470525" y="1179513"/>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1" name="Rectangle 16"/>
          <p:cNvSpPr>
            <a:spLocks noChangeArrowheads="1"/>
          </p:cNvSpPr>
          <p:nvPr/>
        </p:nvSpPr>
        <p:spPr bwMode="auto">
          <a:xfrm>
            <a:off x="450056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2" name="Rectangle 14"/>
          <p:cNvSpPr>
            <a:spLocks noChangeArrowheads="1"/>
          </p:cNvSpPr>
          <p:nvPr/>
        </p:nvSpPr>
        <p:spPr bwMode="auto">
          <a:xfrm>
            <a:off x="3506788" y="11779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3" name="Rectangle 17"/>
          <p:cNvSpPr>
            <a:spLocks noChangeArrowheads="1"/>
          </p:cNvSpPr>
          <p:nvPr/>
        </p:nvSpPr>
        <p:spPr bwMode="auto">
          <a:xfrm>
            <a:off x="2025650" y="118268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4"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5"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2536"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1"/>
          <p:cNvSpPr>
            <a:spLocks noGrp="1" noChangeArrowheads="1"/>
          </p:cNvSpPr>
          <p:nvPr>
            <p:ph type="title"/>
          </p:nvPr>
        </p:nvSpPr>
        <p:spPr>
          <a:xfrm>
            <a:off x="384175" y="88900"/>
            <a:ext cx="8229600" cy="1143000"/>
          </a:xfrm>
        </p:spPr>
        <p:txBody>
          <a:bodyPr/>
          <a:lstStyle/>
          <a:p>
            <a:pPr eaLnBrk="1" hangingPunct="1"/>
            <a:r>
              <a:rPr lang="cs-CZ" altLang="cs-CZ" sz="2400" smtClean="0">
                <a:solidFill>
                  <a:schemeClr val="bg1"/>
                </a:solidFill>
              </a:rPr>
              <a:t>Vztah mezi průměrem cév a rychlostí krevního průtoku</a:t>
            </a:r>
            <a:r>
              <a:rPr lang="cs-CZ" altLang="cs-CZ" sz="3200" smtClean="0">
                <a:solidFill>
                  <a:srgbClr val="FFFF00"/>
                </a:solidFill>
              </a:rPr>
              <a:t> </a:t>
            </a:r>
          </a:p>
        </p:txBody>
      </p:sp>
      <p:sp>
        <p:nvSpPr>
          <p:cNvPr id="22539"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2540"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41" name="Text Box 21"/>
          <p:cNvSpPr txBox="1">
            <a:spLocks noChangeArrowheads="1"/>
          </p:cNvSpPr>
          <p:nvPr/>
        </p:nvSpPr>
        <p:spPr bwMode="auto">
          <a:xfrm>
            <a:off x="4449763" y="1158875"/>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2542" name="Text Box 22"/>
          <p:cNvSpPr txBox="1">
            <a:spLocks noChangeArrowheads="1"/>
          </p:cNvSpPr>
          <p:nvPr/>
        </p:nvSpPr>
        <p:spPr bwMode="auto">
          <a:xfrm>
            <a:off x="34417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2543" name="Text Box 23"/>
          <p:cNvSpPr txBox="1">
            <a:spLocks noChangeArrowheads="1"/>
          </p:cNvSpPr>
          <p:nvPr/>
        </p:nvSpPr>
        <p:spPr bwMode="auto">
          <a:xfrm>
            <a:off x="2005013" y="1152525"/>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2544"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2545"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2546"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2547"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9"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0"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1"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1"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16585" r="7858" b="69699"/>
          <a:stretch>
            <a:fillRect/>
          </a:stretch>
        </p:blipFill>
        <p:spPr bwMode="auto">
          <a:xfrm>
            <a:off x="185738" y="212725"/>
            <a:ext cx="87693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12" descr="Biofyzika krevního oběhu_Page_05"/>
          <p:cNvPicPr>
            <a:picLocks noChangeAspect="1" noChangeArrowheads="1"/>
          </p:cNvPicPr>
          <p:nvPr/>
        </p:nvPicPr>
        <p:blipFill rotWithShape="1">
          <a:blip r:embed="rId3">
            <a:extLst>
              <a:ext uri="{28A0092B-C50C-407E-A947-70E740481C1C}">
                <a14:useLocalDpi xmlns:a14="http://schemas.microsoft.com/office/drawing/2010/main" val="0"/>
              </a:ext>
            </a:extLst>
          </a:blip>
          <a:srcRect l="8258" t="62560" r="8258" b="11334"/>
          <a:stretch/>
        </p:blipFill>
        <p:spPr bwMode="auto">
          <a:xfrm>
            <a:off x="184583" y="2783773"/>
            <a:ext cx="8732837" cy="386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4"/>
          <p:cNvSpPr txBox="1">
            <a:spLocks noChangeArrowheads="1"/>
          </p:cNvSpPr>
          <p:nvPr/>
        </p:nvSpPr>
        <p:spPr bwMode="auto">
          <a:xfrm>
            <a:off x="3943350" y="587939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Pro  v</a:t>
            </a:r>
            <a:r>
              <a:rPr lang="cs-CZ" altLang="cs-CZ" sz="2400" b="1" baseline="-25000"/>
              <a:t>2 </a:t>
            </a:r>
            <a:r>
              <a:rPr lang="cs-CZ" altLang="cs-CZ" sz="2400" b="1">
                <a:sym typeface="Symbol" pitchFamily="18" charset="2"/>
              </a:rPr>
              <a:t> </a:t>
            </a:r>
            <a:r>
              <a:rPr lang="cs-CZ" altLang="cs-CZ" sz="2400" b="1"/>
              <a:t>v</a:t>
            </a:r>
            <a:r>
              <a:rPr lang="cs-CZ" altLang="cs-CZ" sz="2400" b="1" baseline="-25000"/>
              <a:t>1</a:t>
            </a:r>
            <a:r>
              <a:rPr lang="cs-CZ" altLang="cs-CZ" sz="2400" b="1"/>
              <a:t>   </a:t>
            </a:r>
            <a:r>
              <a:rPr lang="cs-CZ" altLang="cs-CZ" sz="2400" b="1">
                <a:sym typeface="Symbol" pitchFamily="18" charset="2"/>
              </a:rPr>
              <a:t></a:t>
            </a:r>
            <a:r>
              <a:rPr lang="cs-CZ" altLang="cs-CZ" sz="2400" b="1"/>
              <a:t>   P</a:t>
            </a:r>
            <a:r>
              <a:rPr lang="cs-CZ" altLang="cs-CZ" sz="2400" b="1" baseline="-25000"/>
              <a:t>2 </a:t>
            </a:r>
            <a:r>
              <a:rPr lang="cs-CZ" altLang="cs-CZ" b="1">
                <a:sym typeface="Symbol" pitchFamily="18" charset="2"/>
              </a:rPr>
              <a:t></a:t>
            </a:r>
            <a:r>
              <a:rPr lang="cs-CZ" altLang="cs-CZ" sz="2400" b="1">
                <a:sym typeface="Symbol" pitchFamily="18" charset="2"/>
              </a:rPr>
              <a:t> </a:t>
            </a:r>
            <a:r>
              <a:rPr lang="cs-CZ" altLang="cs-CZ" sz="2400" b="1"/>
              <a:t>P</a:t>
            </a:r>
            <a:r>
              <a:rPr lang="cs-CZ" altLang="cs-CZ" sz="2400" b="1" baseline="-25000"/>
              <a:t>1</a:t>
            </a:r>
            <a:r>
              <a:rPr lang="cs-CZ" altLang="cs-CZ" b="1"/>
              <a:t> </a:t>
            </a:r>
          </a:p>
        </p:txBody>
      </p:sp>
      <p:grpSp>
        <p:nvGrpSpPr>
          <p:cNvPr id="23556" name="Group 18"/>
          <p:cNvGrpSpPr>
            <a:grpSpLocks/>
          </p:cNvGrpSpPr>
          <p:nvPr/>
        </p:nvGrpSpPr>
        <p:grpSpPr bwMode="auto">
          <a:xfrm>
            <a:off x="3760788" y="3126673"/>
            <a:ext cx="4513262" cy="762000"/>
            <a:chOff x="2387" y="1774"/>
            <a:chExt cx="2843" cy="480"/>
          </a:xfrm>
        </p:grpSpPr>
        <p:sp>
          <p:nvSpPr>
            <p:cNvPr id="23582" name="Rectangle 17"/>
            <p:cNvSpPr>
              <a:spLocks noChangeArrowheads="1"/>
            </p:cNvSpPr>
            <p:nvPr/>
          </p:nvSpPr>
          <p:spPr bwMode="auto">
            <a:xfrm>
              <a:off x="2404" y="1774"/>
              <a:ext cx="2826" cy="384"/>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83" name="Text Box 15"/>
            <p:cNvSpPr txBox="1">
              <a:spLocks noChangeArrowheads="1"/>
            </p:cNvSpPr>
            <p:nvPr/>
          </p:nvSpPr>
          <p:spPr bwMode="auto">
            <a:xfrm>
              <a:off x="2387" y="186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60000"/>
                </a:spcBef>
              </a:pPr>
              <a:r>
                <a:rPr lang="cs-CZ" altLang="cs-CZ" b="1"/>
                <a:t>         Důsledek při aneurysmatu aorty</a:t>
              </a:r>
            </a:p>
          </p:txBody>
        </p:sp>
      </p:grpSp>
      <p:sp>
        <p:nvSpPr>
          <p:cNvPr id="23557" name="Text Box 24"/>
          <p:cNvSpPr txBox="1">
            <a:spLocks noChangeArrowheads="1"/>
          </p:cNvSpPr>
          <p:nvPr/>
        </p:nvSpPr>
        <p:spPr bwMode="auto">
          <a:xfrm>
            <a:off x="6561138" y="1727200"/>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58" name="Freeform 27"/>
          <p:cNvSpPr>
            <a:spLocks/>
          </p:cNvSpPr>
          <p:nvPr/>
        </p:nvSpPr>
        <p:spPr bwMode="auto">
          <a:xfrm>
            <a:off x="6589713" y="1085850"/>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23559" name="Oval 28"/>
          <p:cNvSpPr>
            <a:spLocks noChangeArrowheads="1"/>
          </p:cNvSpPr>
          <p:nvPr/>
        </p:nvSpPr>
        <p:spPr bwMode="auto">
          <a:xfrm>
            <a:off x="6546850" y="1693863"/>
            <a:ext cx="88900" cy="342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0" name="Oval 29"/>
          <p:cNvSpPr>
            <a:spLocks noChangeArrowheads="1"/>
          </p:cNvSpPr>
          <p:nvPr/>
        </p:nvSpPr>
        <p:spPr bwMode="auto">
          <a:xfrm>
            <a:off x="8234363" y="1103313"/>
            <a:ext cx="88900" cy="57785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1" name="Rectangle 30"/>
          <p:cNvSpPr>
            <a:spLocks noChangeArrowheads="1"/>
          </p:cNvSpPr>
          <p:nvPr/>
        </p:nvSpPr>
        <p:spPr bwMode="auto">
          <a:xfrm>
            <a:off x="8207375" y="1111250"/>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3" name="Line 34"/>
          <p:cNvSpPr>
            <a:spLocks noChangeShapeType="1"/>
          </p:cNvSpPr>
          <p:nvPr/>
        </p:nvSpPr>
        <p:spPr bwMode="auto">
          <a:xfrm>
            <a:off x="6915150" y="1862138"/>
            <a:ext cx="0" cy="3095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4" name="Line 35"/>
          <p:cNvSpPr>
            <a:spLocks noChangeShapeType="1"/>
          </p:cNvSpPr>
          <p:nvPr/>
        </p:nvSpPr>
        <p:spPr bwMode="auto">
          <a:xfrm>
            <a:off x="6843713" y="18621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5" name="Line 36"/>
          <p:cNvSpPr>
            <a:spLocks noChangeShapeType="1"/>
          </p:cNvSpPr>
          <p:nvPr/>
        </p:nvSpPr>
        <p:spPr bwMode="auto">
          <a:xfrm>
            <a:off x="7978775" y="1406525"/>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6" name="Line 37"/>
          <p:cNvSpPr>
            <a:spLocks noChangeShapeType="1"/>
          </p:cNvSpPr>
          <p:nvPr/>
        </p:nvSpPr>
        <p:spPr bwMode="auto">
          <a:xfrm>
            <a:off x="7893050" y="140652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7" name="Text Box 38"/>
          <p:cNvSpPr txBox="1">
            <a:spLocks noChangeArrowheads="1"/>
          </p:cNvSpPr>
          <p:nvPr/>
        </p:nvSpPr>
        <p:spPr bwMode="auto">
          <a:xfrm>
            <a:off x="6934200" y="1700213"/>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68" name="Text Box 39"/>
          <p:cNvSpPr txBox="1">
            <a:spLocks noChangeArrowheads="1"/>
          </p:cNvSpPr>
          <p:nvPr/>
        </p:nvSpPr>
        <p:spPr bwMode="auto">
          <a:xfrm>
            <a:off x="7969250" y="1225550"/>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2</a:t>
            </a:r>
          </a:p>
        </p:txBody>
      </p:sp>
      <p:sp>
        <p:nvSpPr>
          <p:cNvPr id="23569" name="Text Box 40"/>
          <p:cNvSpPr txBox="1">
            <a:spLocks noChangeArrowheads="1"/>
          </p:cNvSpPr>
          <p:nvPr/>
        </p:nvSpPr>
        <p:spPr bwMode="auto">
          <a:xfrm>
            <a:off x="6597650" y="13827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23570" name="Text Box 41"/>
          <p:cNvSpPr txBox="1">
            <a:spLocks noChangeArrowheads="1"/>
          </p:cNvSpPr>
          <p:nvPr/>
        </p:nvSpPr>
        <p:spPr bwMode="auto">
          <a:xfrm>
            <a:off x="7656513" y="7858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dirty="0">
                <a:solidFill>
                  <a:schemeClr val="bg1"/>
                </a:solidFill>
              </a:rPr>
              <a:t>P</a:t>
            </a:r>
            <a:r>
              <a:rPr lang="cs-CZ" altLang="cs-CZ" sz="1400" baseline="-25000" dirty="0">
                <a:solidFill>
                  <a:schemeClr val="bg1"/>
                </a:solidFill>
              </a:rPr>
              <a:t>2, </a:t>
            </a:r>
            <a:r>
              <a:rPr lang="cs-CZ" altLang="cs-CZ" sz="1400" dirty="0">
                <a:solidFill>
                  <a:schemeClr val="bg1"/>
                </a:solidFill>
              </a:rPr>
              <a:t>v</a:t>
            </a:r>
            <a:r>
              <a:rPr lang="cs-CZ" altLang="cs-CZ" sz="1400" baseline="-25000" dirty="0">
                <a:solidFill>
                  <a:schemeClr val="bg1"/>
                </a:solidFill>
              </a:rPr>
              <a:t>2</a:t>
            </a:r>
          </a:p>
        </p:txBody>
      </p:sp>
      <p:grpSp>
        <p:nvGrpSpPr>
          <p:cNvPr id="14386" name="Group 50"/>
          <p:cNvGrpSpPr>
            <a:grpSpLocks/>
          </p:cNvGrpSpPr>
          <p:nvPr/>
        </p:nvGrpSpPr>
        <p:grpSpPr bwMode="auto">
          <a:xfrm>
            <a:off x="4919663" y="4585585"/>
            <a:ext cx="2581275" cy="276225"/>
            <a:chOff x="3099" y="2522"/>
            <a:chExt cx="1626" cy="174"/>
          </a:xfrm>
        </p:grpSpPr>
        <p:grpSp>
          <p:nvGrpSpPr>
            <p:cNvPr id="23576" name="Group 46"/>
            <p:cNvGrpSpPr>
              <a:grpSpLocks/>
            </p:cNvGrpSpPr>
            <p:nvPr/>
          </p:nvGrpSpPr>
          <p:grpSpPr bwMode="auto">
            <a:xfrm>
              <a:off x="3099" y="2522"/>
              <a:ext cx="383" cy="174"/>
              <a:chOff x="1636" y="3098"/>
              <a:chExt cx="383" cy="174"/>
            </a:xfrm>
          </p:grpSpPr>
          <p:sp>
            <p:nvSpPr>
              <p:cNvPr id="23580"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81"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3577" name="Group 47"/>
            <p:cNvGrpSpPr>
              <a:grpSpLocks/>
            </p:cNvGrpSpPr>
            <p:nvPr/>
          </p:nvGrpSpPr>
          <p:grpSpPr bwMode="auto">
            <a:xfrm>
              <a:off x="4342" y="2522"/>
              <a:ext cx="383" cy="174"/>
              <a:chOff x="1636" y="3098"/>
              <a:chExt cx="383" cy="174"/>
            </a:xfrm>
          </p:grpSpPr>
          <p:sp>
            <p:nvSpPr>
              <p:cNvPr id="23578"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79"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4387" name="Text Box 51"/>
          <p:cNvSpPr txBox="1">
            <a:spLocks noChangeArrowheads="1"/>
          </p:cNvSpPr>
          <p:nvPr/>
        </p:nvSpPr>
        <p:spPr bwMode="auto">
          <a:xfrm>
            <a:off x="1609725" y="536346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solidFill>
                  <a:srgbClr val="FFFF00"/>
                </a:solidFill>
              </a:rPr>
              <a:t>T</a:t>
            </a:r>
            <a:r>
              <a:rPr lang="cs-CZ" altLang="cs-CZ" sz="2000" b="1" baseline="-25000">
                <a:solidFill>
                  <a:srgbClr val="FFFF00"/>
                </a:solidFill>
              </a:rPr>
              <a:t>2</a:t>
            </a:r>
            <a:r>
              <a:rPr lang="cs-CZ" altLang="cs-CZ" sz="2000" b="1">
                <a:solidFill>
                  <a:srgbClr val="FFFF00"/>
                </a:solidFill>
              </a:rPr>
              <a:t>= P</a:t>
            </a:r>
            <a:r>
              <a:rPr lang="cs-CZ" altLang="cs-CZ" sz="2000" b="1" baseline="-25000">
                <a:solidFill>
                  <a:srgbClr val="FFFF00"/>
                </a:solidFill>
              </a:rPr>
              <a:t>2</a:t>
            </a:r>
            <a:r>
              <a:rPr lang="cs-CZ" altLang="cs-CZ" sz="2000" b="1">
                <a:solidFill>
                  <a:srgbClr val="FFFF00"/>
                </a:solidFill>
                <a:sym typeface="Symbol" pitchFamily="18" charset="2"/>
              </a:rPr>
              <a:t></a:t>
            </a:r>
            <a:r>
              <a:rPr lang="cs-CZ" altLang="cs-CZ" sz="2000" b="1">
                <a:solidFill>
                  <a:srgbClr val="FFFF00"/>
                </a:solidFill>
              </a:rPr>
              <a:t> R</a:t>
            </a:r>
            <a:r>
              <a:rPr lang="cs-CZ" altLang="cs-CZ" sz="2000" b="1" baseline="-25000">
                <a:solidFill>
                  <a:srgbClr val="FFFF00"/>
                </a:solidFill>
              </a:rPr>
              <a:t>2</a:t>
            </a:r>
          </a:p>
        </p:txBody>
      </p:sp>
      <p:sp>
        <p:nvSpPr>
          <p:cNvPr id="23573" name="Freeform 52"/>
          <p:cNvSpPr>
            <a:spLocks/>
          </p:cNvSpPr>
          <p:nvPr/>
        </p:nvSpPr>
        <p:spPr bwMode="auto">
          <a:xfrm>
            <a:off x="2609850" y="310603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574" name="Rectangle 53"/>
          <p:cNvSpPr>
            <a:spLocks noChangeArrowheads="1"/>
          </p:cNvSpPr>
          <p:nvPr/>
        </p:nvSpPr>
        <p:spPr bwMode="auto">
          <a:xfrm>
            <a:off x="2647950" y="387756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75" name="Text Box 54"/>
          <p:cNvSpPr txBox="1">
            <a:spLocks noChangeArrowheads="1"/>
          </p:cNvSpPr>
          <p:nvPr/>
        </p:nvSpPr>
        <p:spPr bwMode="auto">
          <a:xfrm>
            <a:off x="2524125" y="380136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olidFill>
                  <a:srgbClr val="FFFF00"/>
                </a:solidFill>
              </a:rPr>
              <a:t>T</a:t>
            </a:r>
            <a:r>
              <a:rPr lang="cs-CZ" altLang="cs-CZ" sz="1600" baseline="-25000" dirty="0">
                <a:solidFill>
                  <a:srgbClr val="FFFF00"/>
                </a:solidFill>
              </a:rPr>
              <a:t>2</a:t>
            </a:r>
            <a:r>
              <a:rPr lang="cs-CZ" altLang="cs-CZ" sz="2000" dirty="0">
                <a:solidFill>
                  <a:srgbClr val="FFFF00"/>
                </a:solidFill>
              </a:rPr>
              <a:t> </a:t>
            </a:r>
          </a:p>
        </p:txBody>
      </p:sp>
      <p:sp>
        <p:nvSpPr>
          <p:cNvPr id="3" name="Oválný popisek 2"/>
          <p:cNvSpPr/>
          <p:nvPr/>
        </p:nvSpPr>
        <p:spPr>
          <a:xfrm>
            <a:off x="2120605" y="2315726"/>
            <a:ext cx="1924914" cy="414523"/>
          </a:xfrm>
          <a:prstGeom prst="wedgeEllipseCallout">
            <a:avLst>
              <a:gd name="adj1" fmla="val 12224"/>
              <a:gd name="adj2" fmla="val -14892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2275612" y="2318362"/>
            <a:ext cx="1894602" cy="369332"/>
          </a:xfrm>
          <a:prstGeom prst="rect">
            <a:avLst/>
          </a:prstGeom>
          <a:noFill/>
        </p:spPr>
        <p:txBody>
          <a:bodyPr wrap="square" rtlCol="0">
            <a:spAutoFit/>
          </a:bodyPr>
          <a:lstStyle/>
          <a:p>
            <a:r>
              <a:rPr lang="cs-CZ" dirty="0" smtClean="0"/>
              <a:t>dynamický tlak</a:t>
            </a:r>
            <a:endParaRPr lang="cs-CZ" dirty="0"/>
          </a:p>
        </p:txBody>
      </p:sp>
      <p:grpSp>
        <p:nvGrpSpPr>
          <p:cNvPr id="5" name="Skupina 4"/>
          <p:cNvGrpSpPr/>
          <p:nvPr/>
        </p:nvGrpSpPr>
        <p:grpSpPr>
          <a:xfrm>
            <a:off x="4433451" y="2329703"/>
            <a:ext cx="2074717" cy="414523"/>
            <a:chOff x="4433451" y="2329703"/>
            <a:chExt cx="2074717" cy="414523"/>
          </a:xfrm>
        </p:grpSpPr>
        <p:sp>
          <p:nvSpPr>
            <p:cNvPr id="36" name="Oválný popisek 35"/>
            <p:cNvSpPr/>
            <p:nvPr/>
          </p:nvSpPr>
          <p:spPr>
            <a:xfrm>
              <a:off x="4433451" y="2329703"/>
              <a:ext cx="1673661" cy="414523"/>
            </a:xfrm>
            <a:prstGeom prst="wedgeEllipseCallout">
              <a:avLst>
                <a:gd name="adj1" fmla="val -35500"/>
                <a:gd name="adj2" fmla="val -1589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TextovéPole 36"/>
            <p:cNvSpPr txBox="1"/>
            <p:nvPr/>
          </p:nvSpPr>
          <p:spPr>
            <a:xfrm>
              <a:off x="4613566" y="2340816"/>
              <a:ext cx="1894602" cy="369332"/>
            </a:xfrm>
            <a:prstGeom prst="rect">
              <a:avLst/>
            </a:prstGeom>
            <a:noFill/>
          </p:spPr>
          <p:txBody>
            <a:bodyPr wrap="square" rtlCol="0">
              <a:spAutoFit/>
            </a:bodyPr>
            <a:lstStyle/>
            <a:p>
              <a:r>
                <a:rPr lang="cs-CZ" dirty="0" smtClean="0"/>
                <a:t>statický tlak</a:t>
              </a:r>
              <a:endParaRPr lang="cs-CZ" dirty="0"/>
            </a:p>
          </p:txBody>
        </p:sp>
      </p:grpSp>
      <p:sp>
        <p:nvSpPr>
          <p:cNvPr id="6" name="TextovéPole 5"/>
          <p:cNvSpPr txBox="1"/>
          <p:nvPr/>
        </p:nvSpPr>
        <p:spPr>
          <a:xfrm>
            <a:off x="4095456" y="2323105"/>
            <a:ext cx="321541" cy="400110"/>
          </a:xfrm>
          <a:prstGeom prst="rect">
            <a:avLst/>
          </a:prstGeom>
          <a:noFill/>
        </p:spPr>
        <p:txBody>
          <a:bodyPr wrap="square" rtlCol="0">
            <a:spAutoFit/>
          </a:bodyPr>
          <a:lstStyle/>
          <a:p>
            <a:r>
              <a:rPr lang="cs-CZ" sz="2000" dirty="0" smtClean="0"/>
              <a:t>+</a:t>
            </a:r>
            <a:endParaRPr lang="cs-CZ" sz="2000" dirty="0"/>
          </a:p>
        </p:txBody>
      </p:sp>
      <p:sp>
        <p:nvSpPr>
          <p:cNvPr id="41" name="TextovéPole 40"/>
          <p:cNvSpPr txBox="1"/>
          <p:nvPr/>
        </p:nvSpPr>
        <p:spPr>
          <a:xfrm>
            <a:off x="6142179" y="2323105"/>
            <a:ext cx="321541" cy="400110"/>
          </a:xfrm>
          <a:prstGeom prst="rect">
            <a:avLst/>
          </a:prstGeom>
          <a:noFill/>
        </p:spPr>
        <p:txBody>
          <a:bodyPr wrap="square" rtlCol="0">
            <a:spAutoFit/>
          </a:bodyPr>
          <a:lstStyle/>
          <a:p>
            <a:r>
              <a:rPr lang="cs-CZ" sz="2000" dirty="0" smtClean="0"/>
              <a:t>=</a:t>
            </a:r>
            <a:endParaRPr lang="cs-CZ" sz="2000" dirty="0"/>
          </a:p>
        </p:txBody>
      </p:sp>
      <p:sp>
        <p:nvSpPr>
          <p:cNvPr id="42" name="Oválný popisek 41"/>
          <p:cNvSpPr/>
          <p:nvPr/>
        </p:nvSpPr>
        <p:spPr>
          <a:xfrm>
            <a:off x="6543380" y="2315848"/>
            <a:ext cx="1673661" cy="414523"/>
          </a:xfrm>
          <a:prstGeom prst="wedgeEllipseCallout">
            <a:avLst>
              <a:gd name="adj1" fmla="val -11494"/>
              <a:gd name="adj2" fmla="val -1189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TextovéPole 42"/>
          <p:cNvSpPr txBox="1"/>
          <p:nvPr/>
        </p:nvSpPr>
        <p:spPr>
          <a:xfrm>
            <a:off x="6723495" y="2326961"/>
            <a:ext cx="1894602" cy="369332"/>
          </a:xfrm>
          <a:prstGeom prst="rect">
            <a:avLst/>
          </a:prstGeom>
          <a:noFill/>
        </p:spPr>
        <p:txBody>
          <a:bodyPr wrap="square" rtlCol="0">
            <a:spAutoFit/>
          </a:bodyPr>
          <a:lstStyle/>
          <a:p>
            <a:r>
              <a:rPr lang="cs-CZ" dirty="0" smtClean="0"/>
              <a:t>celkový tlak</a:t>
            </a:r>
            <a:endParaRPr lang="cs-CZ" dirty="0"/>
          </a:p>
        </p:txBody>
      </p:sp>
      <p:sp>
        <p:nvSpPr>
          <p:cNvPr id="7" name="Šipka nahoru 6"/>
          <p:cNvSpPr/>
          <p:nvPr/>
        </p:nvSpPr>
        <p:spPr>
          <a:xfrm>
            <a:off x="7767781" y="1128565"/>
            <a:ext cx="101604" cy="180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Šipka nahoru 44"/>
          <p:cNvSpPr/>
          <p:nvPr/>
        </p:nvSpPr>
        <p:spPr>
          <a:xfrm>
            <a:off x="6709640" y="1698045"/>
            <a:ext cx="101604" cy="180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508035" y="1455688"/>
            <a:ext cx="2263739" cy="594000"/>
          </a:xfrm>
          <a:prstGeom prst="rect">
            <a:avLst/>
          </a:prstGeom>
          <a:solidFill>
            <a:schemeClr val="bg1"/>
          </a:solidFill>
        </p:spPr>
        <p:txBody>
          <a:bodyPr wrap="square" rtlCol="0">
            <a:spAutoFit/>
          </a:bodyPr>
          <a:lstStyle/>
          <a:p>
            <a:pPr>
              <a:lnSpc>
                <a:spcPct val="150000"/>
              </a:lnSpc>
              <a:spcBef>
                <a:spcPts val="1200"/>
              </a:spcBef>
            </a:pPr>
            <a:r>
              <a:rPr lang="cs-CZ" i="1" dirty="0" err="1" smtClean="0"/>
              <a:t>E</a:t>
            </a:r>
            <a:r>
              <a:rPr lang="cs-CZ" baseline="-25000" dirty="0" err="1" smtClean="0"/>
              <a:t>k</a:t>
            </a:r>
            <a:r>
              <a:rPr lang="cs-CZ" dirty="0" smtClean="0"/>
              <a:t> + </a:t>
            </a:r>
            <a:r>
              <a:rPr lang="cs-CZ" i="1" dirty="0" err="1" smtClean="0"/>
              <a:t>E</a:t>
            </a:r>
            <a:r>
              <a:rPr lang="cs-CZ" baseline="-25000" dirty="0" err="1" smtClean="0"/>
              <a:t>p</a:t>
            </a:r>
            <a:r>
              <a:rPr lang="cs-CZ" dirty="0" smtClean="0"/>
              <a:t> + </a:t>
            </a:r>
            <a:r>
              <a:rPr lang="cs-CZ" i="1" dirty="0" err="1" smtClean="0"/>
              <a:t>E</a:t>
            </a:r>
            <a:r>
              <a:rPr lang="cs-CZ" baseline="-25000" dirty="0" err="1" smtClean="0"/>
              <a:t>tl</a:t>
            </a:r>
            <a:r>
              <a:rPr lang="cs-CZ" dirty="0" smtClean="0"/>
              <a:t> = kost.</a:t>
            </a:r>
            <a:endParaRPr lang="cs-CZ" dirty="0"/>
          </a:p>
        </p:txBody>
      </p:sp>
      <p:sp>
        <p:nvSpPr>
          <p:cNvPr id="8" name="Šipka doprava 7"/>
          <p:cNvSpPr/>
          <p:nvPr/>
        </p:nvSpPr>
        <p:spPr>
          <a:xfrm>
            <a:off x="2828925" y="1698625"/>
            <a:ext cx="123825" cy="152400"/>
          </a:xfrm>
          <a:prstGeom prst="rightArrow">
            <a:avLst/>
          </a:prstGeom>
          <a:solidFill>
            <a:schemeClr val="bg1">
              <a:lumMod val="6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a491c2de-681d-4a3c-b96d-145e7aad6f7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16615</TotalTime>
  <Words>5500</Words>
  <Application>Microsoft Office PowerPoint</Application>
  <PresentationFormat>Předvádění na obrazovce (4:3)</PresentationFormat>
  <Paragraphs>544</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Paskalův zákon</vt:lpstr>
      <vt:lpstr>Prezentace aplikace PowerPoint</vt:lpstr>
      <vt:lpstr>Laplaceův zákon</vt:lpstr>
      <vt:lpstr>Prezentace aplikace PowerPoint</vt:lpstr>
      <vt:lpstr>Rovnice kontinuity</vt:lpstr>
      <vt:lpstr>Vztah mezi průměrem cév a rychlostí krevního průtoku </vt:lpstr>
      <vt:lpstr>Prezentace aplikace PowerPoint</vt:lpstr>
      <vt:lpstr>Poiseuillův - Hagenův zákon</vt:lpstr>
      <vt:lpstr>Prezentace aplikace PowerPoint</vt:lpstr>
      <vt:lpstr>Vztah mezi průměrem cév a cévní rezistencí </vt:lpstr>
      <vt:lpstr>Prezentace aplikace PowerPoint</vt:lpstr>
      <vt:lpstr>Prezentace aplikace PowerPoint</vt:lpstr>
      <vt:lpstr>Prezentace aplikace PowerPoint</vt:lpstr>
      <vt:lpstr>Prezentace aplikace PowerPoint</vt:lpstr>
      <vt:lpstr>Rychlostní profil toku krve v cévách</vt:lpstr>
      <vt:lpstr>Elasticita cév</vt:lpstr>
      <vt:lpstr>Rychlost pulzní vlny</vt:lpstr>
      <vt:lpstr>Střihové napětí ve stěně cévy</vt:lpstr>
      <vt:lpstr>Mechanizmy venózního návratu</vt:lpstr>
      <vt:lpstr>Prezentace aplikace PowerPoint</vt:lpstr>
      <vt:lpstr>Prezentace aplikace PowerPoint</vt:lpstr>
      <vt:lpstr>Prezentace aplikace PowerPoint</vt:lpstr>
      <vt:lpstr>Krevní tlak při změnách parametrů cévního systému a srdečního výdeje</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doc. Pásek</cp:lastModifiedBy>
  <cp:revision>204</cp:revision>
  <dcterms:created xsi:type="dcterms:W3CDTF">2011-09-20T06:30:09Z</dcterms:created>
  <dcterms:modified xsi:type="dcterms:W3CDTF">2023-03-21T12:48:54Z</dcterms:modified>
</cp:coreProperties>
</file>