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Slides/notesSlide10.xml" ContentType="application/vnd.openxmlformats-officedocument.presentationml.notesSlide+xml"/>
  <Override PartName="/ppt/slideMasters/slideMaster1.xml" ContentType="application/vnd.openxmlformats-officedocument.presentationml.slideMaster+xml"/>
  <Override PartName="/ppt/notesSlides/notesSlide4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47.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8.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9.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21.xml" ContentType="application/vnd.openxmlformats-officedocument.presentationml.notesSlide+xml"/>
  <Override PartName="/ppt/notesSlides/notesSlide62.xml" ContentType="application/vnd.openxmlformats-officedocument.presentationml.notesSlide+xml"/>
  <Override PartName="/ppt/notesSlides/notesSlide11.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12.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13.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14.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70.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2.xml" ContentType="application/vnd.openxmlformats-officedocument.customXmlPropertie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89"/>
  </p:notesMasterIdLst>
  <p:sldIdLst>
    <p:sldId id="257" r:id="rId4"/>
    <p:sldId id="258" r:id="rId5"/>
    <p:sldId id="464" r:id="rId6"/>
    <p:sldId id="463" r:id="rId7"/>
    <p:sldId id="426" r:id="rId8"/>
    <p:sldId id="416" r:id="rId9"/>
    <p:sldId id="260" r:id="rId10"/>
    <p:sldId id="322" r:id="rId11"/>
    <p:sldId id="372" r:id="rId12"/>
    <p:sldId id="377" r:id="rId13"/>
    <p:sldId id="461" r:id="rId14"/>
    <p:sldId id="454" r:id="rId15"/>
    <p:sldId id="263" r:id="rId16"/>
    <p:sldId id="295" r:id="rId17"/>
    <p:sldId id="378" r:id="rId18"/>
    <p:sldId id="353" r:id="rId19"/>
    <p:sldId id="366" r:id="rId20"/>
    <p:sldId id="355" r:id="rId21"/>
    <p:sldId id="381" r:id="rId22"/>
    <p:sldId id="382" r:id="rId23"/>
    <p:sldId id="385" r:id="rId24"/>
    <p:sldId id="469" r:id="rId25"/>
    <p:sldId id="491" r:id="rId26"/>
    <p:sldId id="380" r:id="rId27"/>
    <p:sldId id="374" r:id="rId28"/>
    <p:sldId id="471" r:id="rId29"/>
    <p:sldId id="453" r:id="rId30"/>
    <p:sldId id="445" r:id="rId31"/>
    <p:sldId id="446" r:id="rId32"/>
    <p:sldId id="447" r:id="rId33"/>
    <p:sldId id="448" r:id="rId34"/>
    <p:sldId id="449" r:id="rId35"/>
    <p:sldId id="470" r:id="rId36"/>
    <p:sldId id="450" r:id="rId37"/>
    <p:sldId id="451" r:id="rId38"/>
    <p:sldId id="452" r:id="rId39"/>
    <p:sldId id="456" r:id="rId40"/>
    <p:sldId id="457" r:id="rId41"/>
    <p:sldId id="389" r:id="rId42"/>
    <p:sldId id="390" r:id="rId43"/>
    <p:sldId id="432" r:id="rId44"/>
    <p:sldId id="308" r:id="rId45"/>
    <p:sldId id="422" r:id="rId46"/>
    <p:sldId id="421" r:id="rId47"/>
    <p:sldId id="331" r:id="rId48"/>
    <p:sldId id="327" r:id="rId49"/>
    <p:sldId id="373" r:id="rId50"/>
    <p:sldId id="323" r:id="rId51"/>
    <p:sldId id="473" r:id="rId52"/>
    <p:sldId id="423" r:id="rId53"/>
    <p:sldId id="363" r:id="rId54"/>
    <p:sldId id="472" r:id="rId55"/>
    <p:sldId id="268" r:id="rId56"/>
    <p:sldId id="333" r:id="rId57"/>
    <p:sldId id="486" r:id="rId58"/>
    <p:sldId id="434" r:id="rId59"/>
    <p:sldId id="269" r:id="rId60"/>
    <p:sldId id="458" r:id="rId61"/>
    <p:sldId id="369" r:id="rId62"/>
    <p:sldId id="484" r:id="rId63"/>
    <p:sldId id="483" r:id="rId64"/>
    <p:sldId id="273" r:id="rId65"/>
    <p:sldId id="376" r:id="rId66"/>
    <p:sldId id="487" r:id="rId67"/>
    <p:sldId id="489" r:id="rId68"/>
    <p:sldId id="349" r:id="rId69"/>
    <p:sldId id="474" r:id="rId70"/>
    <p:sldId id="350" r:id="rId71"/>
    <p:sldId id="351" r:id="rId72"/>
    <p:sldId id="352" r:id="rId73"/>
    <p:sldId id="375" r:id="rId74"/>
    <p:sldId id="476" r:id="rId75"/>
    <p:sldId id="475" r:id="rId76"/>
    <p:sldId id="478" r:id="rId77"/>
    <p:sldId id="283" r:id="rId78"/>
    <p:sldId id="490" r:id="rId79"/>
    <p:sldId id="479" r:id="rId80"/>
    <p:sldId id="319" r:id="rId81"/>
    <p:sldId id="442" r:id="rId82"/>
    <p:sldId id="480" r:id="rId83"/>
    <p:sldId id="481" r:id="rId84"/>
    <p:sldId id="466" r:id="rId85"/>
    <p:sldId id="467" r:id="rId86"/>
    <p:sldId id="468" r:id="rId87"/>
    <p:sldId id="485" r:id="rId88"/>
  </p:sldIdLst>
  <p:sldSz cx="9144000" cy="6858000" type="screen4x3"/>
  <p:notesSz cx="6742113" cy="9875838"/>
  <p:defaultTextStyle>
    <a:defPPr>
      <a:defRPr lang="cs-CZ"/>
    </a:defPPr>
    <a:lvl1pPr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5pPr>
    <a:lvl6pPr marL="2286000" algn="l" defTabSz="914400" rtl="0" eaLnBrk="1" latinLnBrk="0" hangingPunct="1">
      <a:defRPr sz="3200" kern="1200">
        <a:solidFill>
          <a:schemeClr val="tx1"/>
        </a:solidFill>
        <a:latin typeface="Arial" panose="020B0604020202020204" pitchFamily="34" charset="0"/>
        <a:ea typeface="+mn-ea"/>
        <a:cs typeface="+mn-cs"/>
      </a:defRPr>
    </a:lvl6pPr>
    <a:lvl7pPr marL="2743200" algn="l" defTabSz="914400" rtl="0" eaLnBrk="1" latinLnBrk="0" hangingPunct="1">
      <a:defRPr sz="3200" kern="1200">
        <a:solidFill>
          <a:schemeClr val="tx1"/>
        </a:solidFill>
        <a:latin typeface="Arial" panose="020B0604020202020204" pitchFamily="34" charset="0"/>
        <a:ea typeface="+mn-ea"/>
        <a:cs typeface="+mn-cs"/>
      </a:defRPr>
    </a:lvl7pPr>
    <a:lvl8pPr marL="3200400" algn="l" defTabSz="914400" rtl="0" eaLnBrk="1" latinLnBrk="0" hangingPunct="1">
      <a:defRPr sz="3200" kern="1200">
        <a:solidFill>
          <a:schemeClr val="tx1"/>
        </a:solidFill>
        <a:latin typeface="Arial" panose="020B0604020202020204" pitchFamily="34" charset="0"/>
        <a:ea typeface="+mn-ea"/>
        <a:cs typeface="+mn-cs"/>
      </a:defRPr>
    </a:lvl8pPr>
    <a:lvl9pPr marL="3657600" algn="l" defTabSz="914400" rtl="0" eaLnBrk="1" latinLnBrk="0" hangingPunct="1">
      <a:defRPr sz="32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11">
          <p15:clr>
            <a:srgbClr val="A4A3A4"/>
          </p15:clr>
        </p15:guide>
        <p15:guide id="2" pos="212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CC66FF"/>
    <a:srgbClr val="CC0000"/>
    <a:srgbClr val="FF9999"/>
    <a:srgbClr val="FF6699"/>
    <a:srgbClr val="6699FF"/>
    <a:srgbClr val="C0C0C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033" autoAdjust="0"/>
    <p:restoredTop sz="99515" autoAdjust="0"/>
  </p:normalViewPr>
  <p:slideViewPr>
    <p:cSldViewPr>
      <p:cViewPr varScale="1">
        <p:scale>
          <a:sx n="110" d="100"/>
          <a:sy n="110" d="100"/>
        </p:scale>
        <p:origin x="2118"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8" d="100"/>
          <a:sy n="78" d="100"/>
        </p:scale>
        <p:origin x="3354" y="114"/>
      </p:cViewPr>
      <p:guideLst>
        <p:guide orient="horz" pos="3111"/>
        <p:guide pos="212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notesMaster" Target="notesMasters/notesMaster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presProps" Target="pres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tableStyles" Target="tableStyle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customXml" Target="../customXml/item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image" Target="../media/image29.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image" Target="../media/image52.png"/></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image" Target="../media/image55.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image" Target="../media/image66.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70.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77.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81.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81.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83.png"/></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8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F60A60C4-AD6B-4315-A423-465DC9E44F5A}"/>
              </a:ext>
            </a:extLst>
          </p:cNvPr>
          <p:cNvSpPr>
            <a:spLocks noGrp="1" noChangeArrowheads="1"/>
          </p:cNvSpPr>
          <p:nvPr>
            <p:ph type="hdr" sz="quarter"/>
          </p:nvPr>
        </p:nvSpPr>
        <p:spPr bwMode="auto">
          <a:xfrm>
            <a:off x="0" y="0"/>
            <a:ext cx="29210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cs-CZ" altLang="cs-CZ"/>
          </a:p>
        </p:txBody>
      </p:sp>
      <p:sp>
        <p:nvSpPr>
          <p:cNvPr id="4099" name="Rectangle 3">
            <a:extLst>
              <a:ext uri="{FF2B5EF4-FFF2-40B4-BE49-F238E27FC236}">
                <a16:creationId xmlns:a16="http://schemas.microsoft.com/office/drawing/2014/main" id="{291E86A9-F200-4747-9C4A-A80D5C642CA0}"/>
              </a:ext>
            </a:extLst>
          </p:cNvPr>
          <p:cNvSpPr>
            <a:spLocks noGrp="1" noChangeArrowheads="1"/>
          </p:cNvSpPr>
          <p:nvPr>
            <p:ph type="dt" idx="1"/>
          </p:nvPr>
        </p:nvSpPr>
        <p:spPr bwMode="auto">
          <a:xfrm>
            <a:off x="3819525" y="0"/>
            <a:ext cx="29210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cs-CZ" altLang="cs-CZ"/>
          </a:p>
        </p:txBody>
      </p:sp>
      <p:sp>
        <p:nvSpPr>
          <p:cNvPr id="2052" name="Rectangle 4">
            <a:extLst>
              <a:ext uri="{FF2B5EF4-FFF2-40B4-BE49-F238E27FC236}">
                <a16:creationId xmlns:a16="http://schemas.microsoft.com/office/drawing/2014/main" id="{57CB5707-63C5-415C-9B22-04FB36C66917}"/>
              </a:ext>
            </a:extLst>
          </p:cNvPr>
          <p:cNvSpPr>
            <a:spLocks noRot="1" noChangeArrowheads="1" noTextEdit="1"/>
          </p:cNvSpPr>
          <p:nvPr>
            <p:ph type="sldImg" idx="2"/>
          </p:nvPr>
        </p:nvSpPr>
        <p:spPr bwMode="auto">
          <a:xfrm>
            <a:off x="903288" y="741363"/>
            <a:ext cx="4935537" cy="37020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a:extLst>
              <a:ext uri="{FF2B5EF4-FFF2-40B4-BE49-F238E27FC236}">
                <a16:creationId xmlns:a16="http://schemas.microsoft.com/office/drawing/2014/main" id="{7CDA9809-065B-4CB8-BF33-982B7DF1DBD9}"/>
              </a:ext>
            </a:extLst>
          </p:cNvPr>
          <p:cNvSpPr>
            <a:spLocks noGrp="1" noChangeArrowheads="1"/>
          </p:cNvSpPr>
          <p:nvPr>
            <p:ph type="body" sz="quarter" idx="3"/>
          </p:nvPr>
        </p:nvSpPr>
        <p:spPr bwMode="auto">
          <a:xfrm>
            <a:off x="674688" y="4691063"/>
            <a:ext cx="5392737" cy="444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noProof="0"/>
              <a:t>Klepnutím lze upravit styly předlohy textu.</a:t>
            </a:r>
          </a:p>
          <a:p>
            <a:pPr lvl="1"/>
            <a:r>
              <a:rPr lang="cs-CZ" altLang="cs-CZ" noProof="0"/>
              <a:t>Druhá úroveň</a:t>
            </a:r>
          </a:p>
          <a:p>
            <a:pPr lvl="2"/>
            <a:r>
              <a:rPr lang="cs-CZ" altLang="cs-CZ" noProof="0"/>
              <a:t>Třetí úroveň</a:t>
            </a:r>
          </a:p>
          <a:p>
            <a:pPr lvl="3"/>
            <a:r>
              <a:rPr lang="cs-CZ" altLang="cs-CZ" noProof="0"/>
              <a:t>Čtvrtá úroveň</a:t>
            </a:r>
          </a:p>
          <a:p>
            <a:pPr lvl="4"/>
            <a:r>
              <a:rPr lang="cs-CZ" altLang="cs-CZ" noProof="0"/>
              <a:t>Pátá úroveň</a:t>
            </a:r>
          </a:p>
        </p:txBody>
      </p:sp>
      <p:sp>
        <p:nvSpPr>
          <p:cNvPr id="4102" name="Rectangle 6">
            <a:extLst>
              <a:ext uri="{FF2B5EF4-FFF2-40B4-BE49-F238E27FC236}">
                <a16:creationId xmlns:a16="http://schemas.microsoft.com/office/drawing/2014/main" id="{DF89BA83-DE8F-4C8B-AAFD-19AD702273F0}"/>
              </a:ext>
            </a:extLst>
          </p:cNvPr>
          <p:cNvSpPr>
            <a:spLocks noGrp="1" noChangeArrowheads="1"/>
          </p:cNvSpPr>
          <p:nvPr>
            <p:ph type="ftr" sz="quarter" idx="4"/>
          </p:nvPr>
        </p:nvSpPr>
        <p:spPr bwMode="auto">
          <a:xfrm>
            <a:off x="0" y="9380538"/>
            <a:ext cx="2921000"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cs-CZ" altLang="cs-CZ"/>
          </a:p>
        </p:txBody>
      </p:sp>
      <p:sp>
        <p:nvSpPr>
          <p:cNvPr id="4103" name="Rectangle 7">
            <a:extLst>
              <a:ext uri="{FF2B5EF4-FFF2-40B4-BE49-F238E27FC236}">
                <a16:creationId xmlns:a16="http://schemas.microsoft.com/office/drawing/2014/main" id="{4BAE77F2-836C-44BE-9217-7A4806B98A48}"/>
              </a:ext>
            </a:extLst>
          </p:cNvPr>
          <p:cNvSpPr>
            <a:spLocks noGrp="1" noChangeArrowheads="1"/>
          </p:cNvSpPr>
          <p:nvPr>
            <p:ph type="sldNum" sz="quarter" idx="5"/>
          </p:nvPr>
        </p:nvSpPr>
        <p:spPr bwMode="auto">
          <a:xfrm>
            <a:off x="3819525" y="9380538"/>
            <a:ext cx="2921000"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FC83DF18-3FF1-41E8-B7BE-EE3CCC619066}" type="slidenum">
              <a:rPr lang="cs-CZ" altLang="cs-CZ"/>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cs.wikipedia.org/wiki/Symptom" TargetMode="External"/><Relationship Id="rId3" Type="http://schemas.openxmlformats.org/officeDocument/2006/relationships/hyperlink" Target="http://www.wikiskripta.eu/index.php/Hyperemie" TargetMode="External"/><Relationship Id="rId7" Type="http://schemas.openxmlformats.org/officeDocument/2006/relationships/hyperlink" Target="http://www.wikiskripta.eu/index.php/Onkotick%C3%BD_tlak"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www.wikiskripta.eu/index.php/Osmotick%C3%BD_tlak" TargetMode="External"/><Relationship Id="rId5" Type="http://schemas.openxmlformats.org/officeDocument/2006/relationships/hyperlink" Target="http://www.wikiskripta.eu/index.php/Eikosanoidy" TargetMode="External"/><Relationship Id="rId4" Type="http://schemas.openxmlformats.org/officeDocument/2006/relationships/hyperlink" Target="http://www.wikiskripta.eu/index.php?title=Pyrogeny&amp;action=edit&amp;redlink=1" TargetMode="External"/><Relationship Id="rId9" Type="http://schemas.openxmlformats.org/officeDocument/2006/relationships/hyperlink" Target="https://cs.wikipedia.org/wiki/Polyk%C3%A1n%C3%AD"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cs.wikipedia.org/wiki/HIV"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B80CC6B6-653B-4000-AEB5-0E4BDFE303B4}"/>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0EFC99E2-B9A1-4133-973E-F6B30B11A9F3}" type="slidenum">
              <a:rPr lang="cs-CZ" altLang="cs-CZ" sz="1200"/>
              <a:pPr/>
              <a:t>1</a:t>
            </a:fld>
            <a:endParaRPr lang="cs-CZ" altLang="cs-CZ" sz="1200"/>
          </a:p>
        </p:txBody>
      </p:sp>
      <p:sp>
        <p:nvSpPr>
          <p:cNvPr id="4099" name="Rectangle 7">
            <a:extLst>
              <a:ext uri="{FF2B5EF4-FFF2-40B4-BE49-F238E27FC236}">
                <a16:creationId xmlns:a16="http://schemas.microsoft.com/office/drawing/2014/main" id="{C9FE0C3C-78CE-465B-B8CA-0216DC19B0F3}"/>
              </a:ext>
            </a:extLst>
          </p:cNvPr>
          <p:cNvSpPr txBox="1">
            <a:spLocks noGrp="1" noChangeArrowheads="1"/>
          </p:cNvSpPr>
          <p:nvPr/>
        </p:nvSpPr>
        <p:spPr bwMode="auto">
          <a:xfrm>
            <a:off x="3819525" y="9380538"/>
            <a:ext cx="29210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r" eaLnBrk="1" hangingPunct="1"/>
            <a:fld id="{66EEDD6E-B1FC-4904-9280-A01E7B20B4BB}" type="slidenum">
              <a:rPr lang="cs-CZ" altLang="cs-CZ" sz="1200"/>
              <a:pPr algn="r" eaLnBrk="1" hangingPunct="1"/>
              <a:t>1</a:t>
            </a:fld>
            <a:endParaRPr lang="cs-CZ" altLang="cs-CZ" sz="1200"/>
          </a:p>
        </p:txBody>
      </p:sp>
      <p:sp>
        <p:nvSpPr>
          <p:cNvPr id="4100" name="Rectangle 2">
            <a:extLst>
              <a:ext uri="{FF2B5EF4-FFF2-40B4-BE49-F238E27FC236}">
                <a16:creationId xmlns:a16="http://schemas.microsoft.com/office/drawing/2014/main" id="{A6CA9291-F4D6-4D74-8C9F-FD4E4292170E}"/>
              </a:ext>
            </a:extLst>
          </p:cNvPr>
          <p:cNvSpPr>
            <a:spLocks noRot="1" noChangeArrowheads="1" noTextEdit="1"/>
          </p:cNvSpPr>
          <p:nvPr>
            <p:ph type="sldImg"/>
          </p:nvPr>
        </p:nvSpPr>
        <p:spPr>
          <a:ln/>
        </p:spPr>
      </p:sp>
      <p:sp>
        <p:nvSpPr>
          <p:cNvPr id="4101" name="Rectangle 3">
            <a:extLst>
              <a:ext uri="{FF2B5EF4-FFF2-40B4-BE49-F238E27FC236}">
                <a16:creationId xmlns:a16="http://schemas.microsoft.com/office/drawing/2014/main" id="{639E0940-25BE-4680-BBD9-6269A1519152}"/>
              </a:ext>
            </a:extLst>
          </p:cNvPr>
          <p:cNvSpPr>
            <a:spLocks noGrp="1" noChangeArrowheads="1"/>
          </p:cNvSpPr>
          <p:nvPr>
            <p:ph type="body" idx="1"/>
          </p:nvPr>
        </p:nvSpPr>
        <p:spPr>
          <a:noFill/>
        </p:spPr>
        <p:txBody>
          <a:bodyPr/>
          <a:lstStyle/>
          <a:p>
            <a:pPr eaLnBrk="1" hangingPunct="1"/>
            <a:r>
              <a:rPr lang="cs-CZ" altLang="cs-CZ" b="1"/>
              <a:t>Orofacial infection</a:t>
            </a:r>
          </a:p>
          <a:p>
            <a:pPr eaLnBrk="1" hangingPunct="1"/>
            <a:r>
              <a:rPr lang="cs-CZ" altLang="cs-CZ" b="1"/>
              <a:t>Odontogenic infection</a:t>
            </a:r>
          </a:p>
        </p:txBody>
      </p:sp>
      <p:pic>
        <p:nvPicPr>
          <p:cNvPr id="4102" name="Obrázek 1">
            <a:extLst>
              <a:ext uri="{FF2B5EF4-FFF2-40B4-BE49-F238E27FC236}">
                <a16:creationId xmlns:a16="http://schemas.microsoft.com/office/drawing/2014/main" id="{3C92E832-D924-49C3-90C3-72C6F7341E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5250" y="5403850"/>
            <a:ext cx="3914775"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8793D4AB-E32E-44D0-B8E4-EE718BBD5CF8}"/>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D5DFFACC-A875-4A21-931B-A67291947A61}" type="slidenum">
              <a:rPr lang="cs-CZ" altLang="cs-CZ" sz="1200"/>
              <a:pPr/>
              <a:t>10</a:t>
            </a:fld>
            <a:endParaRPr lang="cs-CZ" altLang="cs-CZ" sz="1200"/>
          </a:p>
        </p:txBody>
      </p:sp>
      <p:sp>
        <p:nvSpPr>
          <p:cNvPr id="22531" name="Rectangle 2">
            <a:extLst>
              <a:ext uri="{FF2B5EF4-FFF2-40B4-BE49-F238E27FC236}">
                <a16:creationId xmlns:a16="http://schemas.microsoft.com/office/drawing/2014/main" id="{9E031ED2-2767-49CF-89F9-1E58344CA07E}"/>
              </a:ext>
            </a:extLst>
          </p:cNvPr>
          <p:cNvSpPr>
            <a:spLocks noRot="1" noChangeArrowheads="1" noTextEdit="1"/>
          </p:cNvSpPr>
          <p:nvPr>
            <p:ph type="sldImg"/>
          </p:nvPr>
        </p:nvSpPr>
        <p:spPr>
          <a:ln/>
        </p:spPr>
      </p:sp>
      <p:sp>
        <p:nvSpPr>
          <p:cNvPr id="22532" name="Rectangle 3">
            <a:extLst>
              <a:ext uri="{FF2B5EF4-FFF2-40B4-BE49-F238E27FC236}">
                <a16:creationId xmlns:a16="http://schemas.microsoft.com/office/drawing/2014/main" id="{3A52602D-7370-4397-87EF-C3EF8A958D7E}"/>
              </a:ext>
            </a:extLst>
          </p:cNvPr>
          <p:cNvSpPr>
            <a:spLocks noGrp="1" noChangeArrowheads="1"/>
          </p:cNvSpPr>
          <p:nvPr>
            <p:ph type="body" idx="1"/>
          </p:nvPr>
        </p:nvSpPr>
        <p:spPr>
          <a:xfrm>
            <a:off x="892175" y="4548188"/>
            <a:ext cx="5394325" cy="4445000"/>
          </a:xfrm>
          <a:noFill/>
        </p:spPr>
        <p:txBody>
          <a:bodyPr/>
          <a:lstStyle/>
          <a:p>
            <a:pPr algn="just" eaLnBrk="1" hangingPunct="1"/>
            <a:r>
              <a:rPr lang="cs-CZ" altLang="cs-CZ"/>
              <a:t>Periodontální štěrbinou </a:t>
            </a:r>
            <a:r>
              <a:rPr lang="cs-CZ" altLang="cs-CZ" b="1"/>
              <a:t>přes dentogingivální</a:t>
            </a:r>
            <a:r>
              <a:rPr lang="cs-CZ" altLang="cs-CZ"/>
              <a:t> uzávěr do d. ústní</a:t>
            </a:r>
          </a:p>
          <a:p>
            <a:pPr algn="just" eaLnBrk="1" hangingPunct="1"/>
            <a:r>
              <a:rPr lang="cs-CZ" altLang="cs-CZ" b="1"/>
              <a:t>Alv. výběžek</a:t>
            </a:r>
            <a:r>
              <a:rPr lang="cs-CZ" altLang="cs-CZ" b="1">
                <a:solidFill>
                  <a:srgbClr val="CC0000"/>
                </a:solidFill>
              </a:rPr>
              <a:t> = místo sekundární infekce</a:t>
            </a:r>
          </a:p>
          <a:p>
            <a:pPr eaLnBrk="1" hangingPunct="1"/>
            <a:r>
              <a:rPr lang="cs-CZ" altLang="cs-CZ" b="1"/>
              <a:t>Bariéry šíření infekce </a:t>
            </a:r>
            <a:r>
              <a:rPr lang="cs-CZ" altLang="cs-CZ"/>
              <a:t>jsou svalové úpony na kostech.</a:t>
            </a:r>
          </a:p>
          <a:p>
            <a:pPr algn="just" eaLnBrk="1" hangingPunct="1"/>
            <a:endParaRPr lang="cs-CZ" altLang="cs-CZ">
              <a:solidFill>
                <a:srgbClr val="CC0000"/>
              </a:solidFill>
            </a:endParaRPr>
          </a:p>
          <a:p>
            <a:pPr algn="just" eaLnBrk="1" hangingPunct="1"/>
            <a:endParaRPr lang="cs-CZ" altLang="cs-CZ" b="1">
              <a:solidFill>
                <a:srgbClr val="CC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obrázek snímku 1">
            <a:extLst>
              <a:ext uri="{FF2B5EF4-FFF2-40B4-BE49-F238E27FC236}">
                <a16:creationId xmlns:a16="http://schemas.microsoft.com/office/drawing/2014/main" id="{60709376-9EEB-4CFF-BD5A-3CC04DE45050}"/>
              </a:ext>
            </a:extLst>
          </p:cNvPr>
          <p:cNvSpPr>
            <a:spLocks noGrp="1" noRot="1" noChangeAspect="1" noChangeArrowheads="1" noTextEdit="1"/>
          </p:cNvSpPr>
          <p:nvPr>
            <p:ph type="sldImg"/>
          </p:nvPr>
        </p:nvSpPr>
        <p:spPr>
          <a:ln/>
        </p:spPr>
      </p:sp>
      <p:sp>
        <p:nvSpPr>
          <p:cNvPr id="24579" name="Zástupný symbol pro poznámky 2">
            <a:extLst>
              <a:ext uri="{FF2B5EF4-FFF2-40B4-BE49-F238E27FC236}">
                <a16:creationId xmlns:a16="http://schemas.microsoft.com/office/drawing/2014/main" id="{D6FCD4C3-4AD2-49D7-949A-4A356452CD11}"/>
              </a:ext>
            </a:extLst>
          </p:cNvPr>
          <p:cNvSpPr>
            <a:spLocks noGrp="1" noChangeArrowheads="1"/>
          </p:cNvSpPr>
          <p:nvPr>
            <p:ph type="body" idx="1"/>
          </p:nvPr>
        </p:nvSpPr>
        <p:spPr>
          <a:noFill/>
        </p:spPr>
        <p:txBody>
          <a:bodyPr/>
          <a:lstStyle/>
          <a:p>
            <a:endParaRPr lang="cs-CZ" altLang="cs-CZ"/>
          </a:p>
        </p:txBody>
      </p:sp>
      <p:sp>
        <p:nvSpPr>
          <p:cNvPr id="24580" name="Zástupný symbol pro číslo snímku 3">
            <a:extLst>
              <a:ext uri="{FF2B5EF4-FFF2-40B4-BE49-F238E27FC236}">
                <a16:creationId xmlns:a16="http://schemas.microsoft.com/office/drawing/2014/main" id="{D11A3E89-8F7D-4C6A-B6A9-89C77F1133A5}"/>
              </a:ext>
            </a:extLst>
          </p:cNvPr>
          <p:cNvSpPr>
            <a:spLocks noGrp="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30986541-87F2-4634-B4D9-81F154699FC0}" type="slidenum">
              <a:rPr lang="cs-CZ" altLang="cs-CZ" sz="1200"/>
              <a:pPr/>
              <a:t>11</a:t>
            </a:fld>
            <a:endParaRPr lang="cs-CZ" altLang="cs-CZ"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obrázek snímku 1">
            <a:extLst>
              <a:ext uri="{FF2B5EF4-FFF2-40B4-BE49-F238E27FC236}">
                <a16:creationId xmlns:a16="http://schemas.microsoft.com/office/drawing/2014/main" id="{98C49118-D23B-47CE-A77E-52921E673D12}"/>
              </a:ext>
            </a:extLst>
          </p:cNvPr>
          <p:cNvSpPr>
            <a:spLocks noGrp="1" noRot="1" noChangeAspect="1" noChangeArrowheads="1" noTextEdit="1"/>
          </p:cNvSpPr>
          <p:nvPr>
            <p:ph type="sldImg"/>
          </p:nvPr>
        </p:nvSpPr>
        <p:spPr>
          <a:ln/>
        </p:spPr>
      </p:sp>
      <p:sp>
        <p:nvSpPr>
          <p:cNvPr id="26627" name="Zástupný symbol pro poznámky 2">
            <a:extLst>
              <a:ext uri="{FF2B5EF4-FFF2-40B4-BE49-F238E27FC236}">
                <a16:creationId xmlns:a16="http://schemas.microsoft.com/office/drawing/2014/main" id="{59A09A93-E64B-43DE-BBDA-BC2979494B3C}"/>
              </a:ext>
            </a:extLst>
          </p:cNvPr>
          <p:cNvSpPr>
            <a:spLocks noGrp="1" noChangeArrowheads="1"/>
          </p:cNvSpPr>
          <p:nvPr>
            <p:ph type="body" idx="1"/>
          </p:nvPr>
        </p:nvSpPr>
        <p:spPr>
          <a:noFill/>
        </p:spPr>
        <p:txBody>
          <a:bodyPr/>
          <a:lstStyle/>
          <a:p>
            <a:endParaRPr lang="cs-CZ" altLang="cs-CZ"/>
          </a:p>
        </p:txBody>
      </p:sp>
      <p:sp>
        <p:nvSpPr>
          <p:cNvPr id="26628" name="Zástupný symbol pro číslo snímku 3">
            <a:extLst>
              <a:ext uri="{FF2B5EF4-FFF2-40B4-BE49-F238E27FC236}">
                <a16:creationId xmlns:a16="http://schemas.microsoft.com/office/drawing/2014/main" id="{D9EB84B1-A9DC-4A66-A084-2D35D9665709}"/>
              </a:ext>
            </a:extLst>
          </p:cNvPr>
          <p:cNvSpPr>
            <a:spLocks noGrp="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7011BD1B-1515-4C3A-9E49-EC03C154F2C4}" type="slidenum">
              <a:rPr lang="cs-CZ" altLang="cs-CZ" sz="1200"/>
              <a:pPr/>
              <a:t>12</a:t>
            </a:fld>
            <a:endParaRPr lang="cs-CZ" altLang="cs-CZ"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A18967C2-9E4D-4612-BAB8-4FABBBABF596}"/>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A6D3D66C-6762-45AF-81C9-228A239C93E2}" type="slidenum">
              <a:rPr lang="cs-CZ" altLang="cs-CZ" sz="1200"/>
              <a:pPr/>
              <a:t>13</a:t>
            </a:fld>
            <a:endParaRPr lang="cs-CZ" altLang="cs-CZ" sz="1200"/>
          </a:p>
        </p:txBody>
      </p:sp>
      <p:sp>
        <p:nvSpPr>
          <p:cNvPr id="28675" name="Rectangle 7">
            <a:extLst>
              <a:ext uri="{FF2B5EF4-FFF2-40B4-BE49-F238E27FC236}">
                <a16:creationId xmlns:a16="http://schemas.microsoft.com/office/drawing/2014/main" id="{74A8AD20-E699-493A-9460-243E041CA8CD}"/>
              </a:ext>
            </a:extLst>
          </p:cNvPr>
          <p:cNvSpPr txBox="1">
            <a:spLocks noGrp="1" noChangeArrowheads="1"/>
          </p:cNvSpPr>
          <p:nvPr/>
        </p:nvSpPr>
        <p:spPr bwMode="auto">
          <a:xfrm>
            <a:off x="3819525" y="9380538"/>
            <a:ext cx="29210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r" eaLnBrk="1" hangingPunct="1"/>
            <a:fld id="{296B260B-0800-45E0-BC1C-50B2940C400B}" type="slidenum">
              <a:rPr lang="cs-CZ" altLang="cs-CZ" sz="1200"/>
              <a:pPr algn="r" eaLnBrk="1" hangingPunct="1"/>
              <a:t>13</a:t>
            </a:fld>
            <a:endParaRPr lang="cs-CZ" altLang="cs-CZ" sz="1200"/>
          </a:p>
        </p:txBody>
      </p:sp>
      <p:sp>
        <p:nvSpPr>
          <p:cNvPr id="28676" name="Rectangle 2">
            <a:extLst>
              <a:ext uri="{FF2B5EF4-FFF2-40B4-BE49-F238E27FC236}">
                <a16:creationId xmlns:a16="http://schemas.microsoft.com/office/drawing/2014/main" id="{A09A434A-CFCF-4A00-AA22-8D1D3790FB29}"/>
              </a:ext>
            </a:extLst>
          </p:cNvPr>
          <p:cNvSpPr>
            <a:spLocks noRot="1" noChangeArrowheads="1" noTextEdit="1"/>
          </p:cNvSpPr>
          <p:nvPr>
            <p:ph type="sldImg"/>
          </p:nvPr>
        </p:nvSpPr>
        <p:spPr>
          <a:ln/>
        </p:spPr>
      </p:sp>
      <p:sp>
        <p:nvSpPr>
          <p:cNvPr id="28677" name="Rectangle 3">
            <a:extLst>
              <a:ext uri="{FF2B5EF4-FFF2-40B4-BE49-F238E27FC236}">
                <a16:creationId xmlns:a16="http://schemas.microsoft.com/office/drawing/2014/main" id="{9ABFFA37-088B-4EDA-B332-C531EB4B2322}"/>
              </a:ext>
            </a:extLst>
          </p:cNvPr>
          <p:cNvSpPr>
            <a:spLocks noGrp="1" noChangeArrowheads="1"/>
          </p:cNvSpPr>
          <p:nvPr>
            <p:ph type="body" idx="1"/>
          </p:nvPr>
        </p:nvSpPr>
        <p:spPr>
          <a:xfrm>
            <a:off x="752475" y="4691063"/>
            <a:ext cx="5591175" cy="4443412"/>
          </a:xfrm>
          <a:noFill/>
        </p:spPr>
        <p:txBody>
          <a:bodyPr/>
          <a:lstStyle/>
          <a:p>
            <a:pPr eaLnBrk="1" hangingPunct="1"/>
            <a:endParaRPr lang="cs-CZ" alt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BAA1F764-C372-4D61-92A7-24DC0ACF96F3}"/>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B46D8140-C63D-41C7-B9D7-0FED0638F57B}" type="slidenum">
              <a:rPr lang="cs-CZ" altLang="cs-CZ" sz="1200"/>
              <a:pPr/>
              <a:t>14</a:t>
            </a:fld>
            <a:endParaRPr lang="cs-CZ" altLang="cs-CZ" sz="1200"/>
          </a:p>
        </p:txBody>
      </p:sp>
      <p:sp>
        <p:nvSpPr>
          <p:cNvPr id="30723" name="Rectangle 2">
            <a:extLst>
              <a:ext uri="{FF2B5EF4-FFF2-40B4-BE49-F238E27FC236}">
                <a16:creationId xmlns:a16="http://schemas.microsoft.com/office/drawing/2014/main" id="{C3B5A1B8-46BA-4F76-A687-3E23CAAAEFFC}"/>
              </a:ext>
            </a:extLst>
          </p:cNvPr>
          <p:cNvSpPr>
            <a:spLocks noRot="1" noChangeArrowheads="1" noTextEdit="1"/>
          </p:cNvSpPr>
          <p:nvPr>
            <p:ph type="sldImg"/>
          </p:nvPr>
        </p:nvSpPr>
        <p:spPr>
          <a:ln/>
        </p:spPr>
      </p:sp>
      <p:sp>
        <p:nvSpPr>
          <p:cNvPr id="30724" name="Rectangle 3">
            <a:extLst>
              <a:ext uri="{FF2B5EF4-FFF2-40B4-BE49-F238E27FC236}">
                <a16:creationId xmlns:a16="http://schemas.microsoft.com/office/drawing/2014/main" id="{F3F9926C-572C-4B6C-BE87-E31A7FB17F79}"/>
              </a:ext>
            </a:extLst>
          </p:cNvPr>
          <p:cNvSpPr>
            <a:spLocks noGrp="1" noChangeArrowheads="1"/>
          </p:cNvSpPr>
          <p:nvPr>
            <p:ph type="body" idx="1"/>
          </p:nvPr>
        </p:nvSpPr>
        <p:spPr>
          <a:noFill/>
        </p:spPr>
        <p:txBody>
          <a:bodyPr/>
          <a:lstStyle/>
          <a:p>
            <a:pPr eaLnBrk="1" hangingPunct="1"/>
            <a:endParaRPr lang="cs-CZ" alt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04A92945-44C5-45EF-AF49-FEAAA0A28FB3}"/>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2C9F264D-F812-4A1A-BB1A-59664E35EB73}" type="slidenum">
              <a:rPr lang="cs-CZ" altLang="cs-CZ" sz="1200"/>
              <a:pPr/>
              <a:t>15</a:t>
            </a:fld>
            <a:endParaRPr lang="cs-CZ" altLang="cs-CZ" sz="1200"/>
          </a:p>
        </p:txBody>
      </p:sp>
      <p:sp>
        <p:nvSpPr>
          <p:cNvPr id="32771" name="Rectangle 2">
            <a:extLst>
              <a:ext uri="{FF2B5EF4-FFF2-40B4-BE49-F238E27FC236}">
                <a16:creationId xmlns:a16="http://schemas.microsoft.com/office/drawing/2014/main" id="{16D288C7-59AC-4A4A-946A-9AE21F052150}"/>
              </a:ext>
            </a:extLst>
          </p:cNvPr>
          <p:cNvSpPr>
            <a:spLocks noRot="1" noChangeArrowheads="1" noTextEdit="1"/>
          </p:cNvSpPr>
          <p:nvPr>
            <p:ph type="sldImg"/>
          </p:nvPr>
        </p:nvSpPr>
        <p:spPr>
          <a:ln/>
        </p:spPr>
      </p:sp>
      <p:sp>
        <p:nvSpPr>
          <p:cNvPr id="32772" name="Rectangle 3">
            <a:extLst>
              <a:ext uri="{FF2B5EF4-FFF2-40B4-BE49-F238E27FC236}">
                <a16:creationId xmlns:a16="http://schemas.microsoft.com/office/drawing/2014/main" id="{F0FB2741-D277-43AF-8CEF-669DCE2F604C}"/>
              </a:ext>
            </a:extLst>
          </p:cNvPr>
          <p:cNvSpPr>
            <a:spLocks noGrp="1" noChangeArrowheads="1"/>
          </p:cNvSpPr>
          <p:nvPr>
            <p:ph type="body" idx="1"/>
          </p:nvPr>
        </p:nvSpPr>
        <p:spPr>
          <a:noFill/>
        </p:spPr>
        <p:txBody>
          <a:bodyPr/>
          <a:lstStyle/>
          <a:p>
            <a:pPr algn="just" eaLnBrk="1" hangingPunct="1"/>
            <a:r>
              <a:rPr lang="cs-CZ" altLang="cs-CZ"/>
              <a:t>Zánětlivé a nekrotické procesy jsou na patře a na gingivě bolestivější, než by odpovídalo závažnosti onemocnění </a:t>
            </a:r>
          </a:p>
          <a:p>
            <a:pPr algn="just" eaLnBrk="1" hangingPunct="1"/>
            <a:r>
              <a:rPr lang="en-US" altLang="cs-CZ">
                <a:cs typeface="Arial" panose="020B0604020202020204" pitchFamily="34" charset="0"/>
              </a:rPr>
              <a:t>&gt;</a:t>
            </a:r>
            <a:r>
              <a:rPr lang="cs-CZ" altLang="cs-CZ"/>
              <a:t> </a:t>
            </a:r>
            <a:r>
              <a:rPr lang="cs-CZ" altLang="cs-CZ" b="1"/>
              <a:t>intimní vztah sliznice k bohatě inervovanému periostu</a:t>
            </a:r>
            <a:r>
              <a:rPr lang="cs-CZ" altLang="cs-CZ"/>
              <a:t> vysvětlí bolest drážděním četných nervových zakončení v periostu. </a:t>
            </a:r>
          </a:p>
          <a:p>
            <a:pPr algn="just" eaLnBrk="1" hangingPunct="1"/>
            <a:r>
              <a:rPr lang="en-US" altLang="cs-CZ">
                <a:cs typeface="Arial" panose="020B0604020202020204" pitchFamily="34" charset="0"/>
              </a:rPr>
              <a:t>&gt;</a:t>
            </a:r>
            <a:r>
              <a:rPr lang="cs-CZ" altLang="cs-CZ" b="1"/>
              <a:t> hustá síť kolagenních a elastických vláken podslizničního vaziva brání vzniku většího edému,</a:t>
            </a:r>
            <a:r>
              <a:rPr lang="cs-CZ" altLang="cs-CZ"/>
              <a:t> což rovněž bolestivost zvyšuje. </a:t>
            </a:r>
          </a:p>
          <a:p>
            <a:pPr algn="just" eaLnBrk="1" hangingPunct="1"/>
            <a:r>
              <a:rPr lang="en-US" altLang="cs-CZ">
                <a:cs typeface="Arial" panose="020B0604020202020204" pitchFamily="34" charset="0"/>
              </a:rPr>
              <a:t>&gt;</a:t>
            </a:r>
            <a:r>
              <a:rPr lang="cs-CZ" altLang="cs-CZ"/>
              <a:t> hutnost mukoperiostu ve střední čáře současně vysvětluje, proč se infekční procesy jen v krajních případech šíří přes střední částu.</a:t>
            </a:r>
          </a:p>
          <a:p>
            <a:pPr eaLnBrk="1" hangingPunct="1"/>
            <a:endParaRPr lang="cs-CZ" alt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8EA198DA-5C71-498E-9A48-4A9D15A08FC5}"/>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7A9B1D03-5898-46BE-95AE-A49C53DD7D57}" type="slidenum">
              <a:rPr lang="cs-CZ" altLang="cs-CZ" sz="1200"/>
              <a:pPr/>
              <a:t>16</a:t>
            </a:fld>
            <a:endParaRPr lang="cs-CZ" altLang="cs-CZ" sz="1200"/>
          </a:p>
        </p:txBody>
      </p:sp>
      <p:sp>
        <p:nvSpPr>
          <p:cNvPr id="34819" name="Rectangle 2">
            <a:extLst>
              <a:ext uri="{FF2B5EF4-FFF2-40B4-BE49-F238E27FC236}">
                <a16:creationId xmlns:a16="http://schemas.microsoft.com/office/drawing/2014/main" id="{9D0E62AC-C797-4CBF-B4AE-1BE764E2584D}"/>
              </a:ext>
            </a:extLst>
          </p:cNvPr>
          <p:cNvSpPr>
            <a:spLocks noRot="1" noChangeArrowheads="1" noTextEdit="1"/>
          </p:cNvSpPr>
          <p:nvPr>
            <p:ph type="sldImg"/>
          </p:nvPr>
        </p:nvSpPr>
        <p:spPr>
          <a:ln/>
        </p:spPr>
      </p:sp>
      <p:sp>
        <p:nvSpPr>
          <p:cNvPr id="34820" name="Rectangle 3">
            <a:extLst>
              <a:ext uri="{FF2B5EF4-FFF2-40B4-BE49-F238E27FC236}">
                <a16:creationId xmlns:a16="http://schemas.microsoft.com/office/drawing/2014/main" id="{E030C51C-0BE3-400B-93B0-E43517B04667}"/>
              </a:ext>
            </a:extLst>
          </p:cNvPr>
          <p:cNvSpPr>
            <a:spLocks noGrp="1" noChangeArrowheads="1"/>
          </p:cNvSpPr>
          <p:nvPr>
            <p:ph type="body" idx="1"/>
          </p:nvPr>
        </p:nvSpPr>
        <p:spPr>
          <a:noFill/>
        </p:spPr>
        <p:txBody>
          <a:bodyPr/>
          <a:lstStyle/>
          <a:p>
            <a:pPr eaLnBrk="1" hangingPunct="1"/>
            <a:r>
              <a:rPr lang="cs-CZ" altLang="cs-CZ"/>
              <a:t>V oblasti </a:t>
            </a:r>
            <a:r>
              <a:rPr lang="cs-CZ" altLang="cs-CZ" b="1"/>
              <a:t>raphe palati</a:t>
            </a:r>
            <a:r>
              <a:rPr lang="cs-CZ" altLang="cs-CZ"/>
              <a:t> není podslizniční vazivo, sliznice je srostlá s periostem – mukoperiost.  Proto se patrový absces nešíří přes střední rovinu</a:t>
            </a:r>
          </a:p>
          <a:p>
            <a:pPr eaLnBrk="1" hangingPunct="1">
              <a:spcBef>
                <a:spcPct val="50000"/>
              </a:spcBef>
            </a:pPr>
            <a:endParaRPr lang="cs-CZ" altLang="cs-CZ"/>
          </a:p>
          <a:p>
            <a:pPr eaLnBrk="1" hangingPunct="1">
              <a:spcBef>
                <a:spcPct val="50000"/>
              </a:spcBef>
            </a:pPr>
            <a:endParaRPr lang="cs-CZ" altLang="cs-CZ"/>
          </a:p>
          <a:p>
            <a:pPr eaLnBrk="1" hangingPunct="1"/>
            <a:endParaRPr lang="cs-CZ" alt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8D219ED5-9D5A-4079-BC15-4BD0AE282A8F}"/>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CB92B908-5F30-4591-9F93-80F54F3A6CC0}" type="slidenum">
              <a:rPr lang="cs-CZ" altLang="cs-CZ" sz="1200"/>
              <a:pPr/>
              <a:t>17</a:t>
            </a:fld>
            <a:endParaRPr lang="cs-CZ" altLang="cs-CZ" sz="1200"/>
          </a:p>
        </p:txBody>
      </p:sp>
      <p:sp>
        <p:nvSpPr>
          <p:cNvPr id="36867" name="Rectangle 2">
            <a:extLst>
              <a:ext uri="{FF2B5EF4-FFF2-40B4-BE49-F238E27FC236}">
                <a16:creationId xmlns:a16="http://schemas.microsoft.com/office/drawing/2014/main" id="{A1E5FA99-121A-4D61-AE2E-1978D1FC4BEC}"/>
              </a:ext>
            </a:extLst>
          </p:cNvPr>
          <p:cNvSpPr>
            <a:spLocks noRot="1" noChangeArrowheads="1" noTextEdit="1"/>
          </p:cNvSpPr>
          <p:nvPr>
            <p:ph type="sldImg"/>
          </p:nvPr>
        </p:nvSpPr>
        <p:spPr>
          <a:ln/>
        </p:spPr>
      </p:sp>
      <p:sp>
        <p:nvSpPr>
          <p:cNvPr id="28676" name="Rectangle 3">
            <a:extLst>
              <a:ext uri="{FF2B5EF4-FFF2-40B4-BE49-F238E27FC236}">
                <a16:creationId xmlns:a16="http://schemas.microsoft.com/office/drawing/2014/main" id="{D9012DF6-F2B3-4293-B079-68C0F7CEDD0C}"/>
              </a:ext>
            </a:extLst>
          </p:cNvPr>
          <p:cNvSpPr>
            <a:spLocks noGrp="1" noChangeArrowheads="1"/>
          </p:cNvSpPr>
          <p:nvPr>
            <p:ph type="body" idx="1"/>
          </p:nvPr>
        </p:nvSpPr>
        <p:spPr>
          <a:xfrm>
            <a:off x="327025" y="4471988"/>
            <a:ext cx="6184900" cy="5056187"/>
          </a:xfrm>
        </p:spPr>
        <p:txBody>
          <a:bodyPr/>
          <a:lstStyle/>
          <a:p>
            <a:pPr algn="just" eaLnBrk="1" hangingPunct="1">
              <a:defRPr/>
            </a:pPr>
            <a:r>
              <a:rPr lang="cs-CZ" altLang="cs-CZ" b="1" dirty="0"/>
              <a:t>Rozdělení sliznice tvrdého podle uspořádání podslizničního vaziva</a:t>
            </a:r>
          </a:p>
          <a:p>
            <a:pPr algn="just" eaLnBrk="1" hangingPunct="1">
              <a:defRPr/>
            </a:pPr>
            <a:r>
              <a:rPr lang="cs-CZ" altLang="cs-CZ" dirty="0"/>
              <a:t>Podle vztahu </a:t>
            </a:r>
            <a:r>
              <a:rPr lang="cs-CZ" altLang="cs-CZ" dirty="0" err="1"/>
              <a:t>kostěnného</a:t>
            </a:r>
            <a:r>
              <a:rPr lang="cs-CZ" altLang="cs-CZ" dirty="0"/>
              <a:t> podkladu tvrdého patra, podslizničního vaziva a sliznice lze na patře rozlišit </a:t>
            </a:r>
            <a:r>
              <a:rPr lang="cs-CZ" altLang="cs-CZ" b="1" dirty="0">
                <a:solidFill>
                  <a:srgbClr val="CC0000"/>
                </a:solidFill>
              </a:rPr>
              <a:t>slizniční zóny:</a:t>
            </a:r>
          </a:p>
          <a:p>
            <a:pPr algn="just" eaLnBrk="1" hangingPunct="1">
              <a:defRPr/>
            </a:pPr>
            <a:r>
              <a:rPr lang="cs-CZ" altLang="cs-CZ" b="1" dirty="0"/>
              <a:t>1 - </a:t>
            </a:r>
            <a:r>
              <a:rPr lang="cs-CZ" altLang="cs-CZ" b="1" dirty="0" err="1"/>
              <a:t>mukoperiost</a:t>
            </a:r>
            <a:r>
              <a:rPr lang="cs-CZ" altLang="cs-CZ" b="1" dirty="0"/>
              <a:t> </a:t>
            </a:r>
            <a:r>
              <a:rPr lang="cs-CZ" altLang="cs-CZ" dirty="0"/>
              <a:t>(srůst </a:t>
            </a:r>
            <a:r>
              <a:rPr lang="cs-CZ" altLang="cs-CZ" dirty="0" err="1"/>
              <a:t>periostu</a:t>
            </a:r>
            <a:r>
              <a:rPr lang="cs-CZ" altLang="cs-CZ" dirty="0"/>
              <a:t> se sliznicí) Sahá od papila </a:t>
            </a:r>
            <a:r>
              <a:rPr lang="cs-CZ" altLang="cs-CZ" dirty="0" err="1"/>
              <a:t>incisiva</a:t>
            </a:r>
            <a:r>
              <a:rPr lang="cs-CZ" altLang="cs-CZ" dirty="0"/>
              <a:t> až ke spina </a:t>
            </a:r>
            <a:r>
              <a:rPr lang="cs-CZ" altLang="cs-CZ" dirty="0" err="1"/>
              <a:t>nasalis</a:t>
            </a:r>
            <a:r>
              <a:rPr lang="cs-CZ" altLang="cs-CZ" dirty="0"/>
              <a:t> post. Brání šíření zánětlivých procesů na větší vzdálenosti. Proto se záněty jedné poloviny patra nikdy nešíří z jedné strany na druhou.</a:t>
            </a:r>
          </a:p>
          <a:p>
            <a:pPr algn="just" eaLnBrk="1" hangingPunct="1">
              <a:defRPr/>
            </a:pPr>
            <a:r>
              <a:rPr lang="cs-CZ" altLang="cs-CZ" b="1" dirty="0"/>
              <a:t>2 – mezi </a:t>
            </a:r>
            <a:r>
              <a:rPr lang="cs-CZ" altLang="cs-CZ" b="1" dirty="0" err="1"/>
              <a:t>raphe</a:t>
            </a:r>
            <a:r>
              <a:rPr lang="cs-CZ" altLang="cs-CZ" b="1" dirty="0"/>
              <a:t> </a:t>
            </a:r>
            <a:r>
              <a:rPr lang="cs-CZ" altLang="cs-CZ" b="1" dirty="0" err="1"/>
              <a:t>palati</a:t>
            </a:r>
            <a:r>
              <a:rPr lang="cs-CZ" altLang="cs-CZ" b="1" dirty="0"/>
              <a:t> a </a:t>
            </a:r>
            <a:r>
              <a:rPr lang="cs-CZ" altLang="cs-CZ" b="1" dirty="0" err="1"/>
              <a:t>sulcus</a:t>
            </a:r>
            <a:r>
              <a:rPr lang="cs-CZ" altLang="cs-CZ" b="1" dirty="0"/>
              <a:t> </a:t>
            </a:r>
            <a:r>
              <a:rPr lang="cs-CZ" altLang="cs-CZ" b="1" dirty="0" err="1"/>
              <a:t>palatinus</a:t>
            </a:r>
            <a:r>
              <a:rPr lang="cs-CZ" altLang="cs-CZ" b="1" dirty="0"/>
              <a:t>.</a:t>
            </a:r>
            <a:r>
              <a:rPr lang="cs-CZ" altLang="cs-CZ" dirty="0"/>
              <a:t> Vysoká vrstva podslizničního vaziva </a:t>
            </a:r>
            <a:r>
              <a:rPr lang="cs-CZ" altLang="cs-CZ" b="1" dirty="0"/>
              <a:t>až 5 mm</a:t>
            </a:r>
            <a:r>
              <a:rPr lang="cs-CZ" altLang="cs-CZ" dirty="0"/>
              <a:t>. Sliznice je nepohyblivá, protože je poutána silnými snopci vaziva k </a:t>
            </a:r>
            <a:r>
              <a:rPr lang="cs-CZ" altLang="cs-CZ" dirty="0" err="1"/>
              <a:t>periostu</a:t>
            </a:r>
            <a:r>
              <a:rPr lang="cs-CZ" altLang="cs-CZ" dirty="0"/>
              <a:t>.</a:t>
            </a:r>
          </a:p>
          <a:p>
            <a:pPr algn="just" eaLnBrk="1" hangingPunct="1">
              <a:defRPr/>
            </a:pPr>
            <a:r>
              <a:rPr lang="cs-CZ" altLang="cs-CZ" b="1" dirty="0"/>
              <a:t>3 – v místě přechodu </a:t>
            </a:r>
            <a:r>
              <a:rPr lang="cs-CZ" altLang="cs-CZ" b="1" dirty="0" err="1"/>
              <a:t>processus</a:t>
            </a:r>
            <a:r>
              <a:rPr lang="cs-CZ" altLang="cs-CZ" b="1" dirty="0"/>
              <a:t> </a:t>
            </a:r>
            <a:r>
              <a:rPr lang="cs-CZ" altLang="cs-CZ" b="1" dirty="0" err="1"/>
              <a:t>palatinus</a:t>
            </a:r>
            <a:r>
              <a:rPr lang="cs-CZ" altLang="cs-CZ" b="1" dirty="0"/>
              <a:t> </a:t>
            </a:r>
            <a:r>
              <a:rPr lang="cs-CZ" altLang="cs-CZ" b="1" dirty="0" err="1"/>
              <a:t>maxillae</a:t>
            </a:r>
            <a:r>
              <a:rPr lang="cs-CZ" altLang="cs-CZ" b="1" dirty="0"/>
              <a:t> v </a:t>
            </a:r>
            <a:r>
              <a:rPr lang="cs-CZ" altLang="cs-CZ" b="1" dirty="0" err="1"/>
              <a:t>proc</a:t>
            </a:r>
            <a:r>
              <a:rPr lang="cs-CZ" altLang="cs-CZ" b="1" dirty="0"/>
              <a:t>. </a:t>
            </a:r>
            <a:r>
              <a:rPr lang="cs-CZ" altLang="cs-CZ" b="1" dirty="0" err="1"/>
              <a:t>alveolaris</a:t>
            </a:r>
            <a:r>
              <a:rPr lang="cs-CZ" altLang="cs-CZ" b="1" dirty="0"/>
              <a:t> </a:t>
            </a:r>
            <a:r>
              <a:rPr lang="cs-CZ" altLang="cs-CZ" b="1" dirty="0" err="1"/>
              <a:t>maxillae</a:t>
            </a:r>
            <a:r>
              <a:rPr lang="cs-CZ" altLang="cs-CZ" dirty="0"/>
              <a:t> v rozsahu laterálních zubů. Probíhá zde n. et </a:t>
            </a:r>
            <a:r>
              <a:rPr lang="cs-CZ" altLang="cs-CZ" dirty="0" err="1"/>
              <a:t>vasa</a:t>
            </a:r>
            <a:r>
              <a:rPr lang="cs-CZ" altLang="cs-CZ" dirty="0"/>
              <a:t> </a:t>
            </a:r>
            <a:r>
              <a:rPr lang="cs-CZ" altLang="cs-CZ" dirty="0" err="1"/>
              <a:t>palatina</a:t>
            </a:r>
            <a:r>
              <a:rPr lang="cs-CZ" altLang="cs-CZ" dirty="0"/>
              <a:t> majora. Obsahuje určité množství řídkého podslizničního vaziva. Je i v okolí papila </a:t>
            </a:r>
            <a:r>
              <a:rPr lang="cs-CZ" altLang="cs-CZ" dirty="0" err="1"/>
              <a:t>incisiva</a:t>
            </a:r>
            <a:r>
              <a:rPr lang="cs-CZ" altLang="cs-CZ" dirty="0"/>
              <a:t>.</a:t>
            </a:r>
          </a:p>
          <a:p>
            <a:pPr algn="just" eaLnBrk="1" hangingPunct="1">
              <a:defRPr/>
            </a:pPr>
            <a:r>
              <a:rPr lang="cs-CZ" altLang="cs-CZ" b="1" dirty="0"/>
              <a:t>4 </a:t>
            </a:r>
            <a:r>
              <a:rPr lang="cs-CZ" altLang="cs-CZ" dirty="0"/>
              <a:t>– </a:t>
            </a:r>
            <a:r>
              <a:rPr lang="cs-CZ" altLang="cs-CZ" b="1" dirty="0"/>
              <a:t>přechod předchozí </a:t>
            </a:r>
            <a:r>
              <a:rPr lang="cs-CZ" altLang="cs-CZ" b="1" dirty="0" err="1"/>
              <a:t>zony</a:t>
            </a:r>
            <a:r>
              <a:rPr lang="cs-CZ" altLang="cs-CZ" b="1" dirty="0"/>
              <a:t> v palatinální gingivu</a:t>
            </a:r>
            <a:r>
              <a:rPr lang="cs-CZ" altLang="cs-CZ" dirty="0"/>
              <a:t>. </a:t>
            </a:r>
            <a:r>
              <a:rPr lang="cs-CZ" altLang="cs-CZ" b="1" dirty="0">
                <a:solidFill>
                  <a:schemeClr val="accent6">
                    <a:lumMod val="75000"/>
                  </a:schemeClr>
                </a:solidFill>
              </a:rPr>
              <a:t>Není zde </a:t>
            </a:r>
            <a:r>
              <a:rPr lang="cs-CZ" altLang="cs-CZ" b="1" dirty="0" err="1">
                <a:solidFill>
                  <a:schemeClr val="accent6">
                    <a:lumMod val="75000"/>
                  </a:schemeClr>
                </a:solidFill>
              </a:rPr>
              <a:t>mukogingivální</a:t>
            </a:r>
            <a:r>
              <a:rPr lang="cs-CZ" altLang="cs-CZ" b="1" dirty="0">
                <a:solidFill>
                  <a:schemeClr val="accent6">
                    <a:lumMod val="75000"/>
                  </a:schemeClr>
                </a:solidFill>
              </a:rPr>
              <a:t> hranice</a:t>
            </a:r>
            <a:r>
              <a:rPr lang="cs-CZ" altLang="cs-CZ" b="1" dirty="0"/>
              <a:t>. </a:t>
            </a:r>
            <a:r>
              <a:rPr lang="cs-CZ" altLang="cs-CZ" dirty="0"/>
              <a:t>Opět jde o </a:t>
            </a:r>
            <a:r>
              <a:rPr lang="cs-CZ" altLang="cs-CZ" dirty="0" err="1"/>
              <a:t>mukoperiost</a:t>
            </a:r>
            <a:r>
              <a:rPr lang="cs-CZ" altLang="cs-CZ" dirty="0"/>
              <a: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ABE8C757-B5EA-4C8C-8A56-0956F0BEA658}"/>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B20843E0-CEB9-473E-958D-C83A8B958128}" type="slidenum">
              <a:rPr lang="cs-CZ" altLang="cs-CZ" sz="1200"/>
              <a:pPr/>
              <a:t>18</a:t>
            </a:fld>
            <a:endParaRPr lang="cs-CZ" altLang="cs-CZ" sz="1200"/>
          </a:p>
        </p:txBody>
      </p:sp>
      <p:sp>
        <p:nvSpPr>
          <p:cNvPr id="38915" name="Rectangle 2">
            <a:extLst>
              <a:ext uri="{FF2B5EF4-FFF2-40B4-BE49-F238E27FC236}">
                <a16:creationId xmlns:a16="http://schemas.microsoft.com/office/drawing/2014/main" id="{AD1A8DA4-3C90-411D-89E9-4562D519B609}"/>
              </a:ext>
            </a:extLst>
          </p:cNvPr>
          <p:cNvSpPr>
            <a:spLocks noRot="1" noChangeArrowheads="1" noTextEdit="1"/>
          </p:cNvSpPr>
          <p:nvPr>
            <p:ph type="sldImg"/>
          </p:nvPr>
        </p:nvSpPr>
        <p:spPr>
          <a:ln/>
        </p:spPr>
      </p:sp>
      <p:sp>
        <p:nvSpPr>
          <p:cNvPr id="38916" name="Rectangle 3">
            <a:extLst>
              <a:ext uri="{FF2B5EF4-FFF2-40B4-BE49-F238E27FC236}">
                <a16:creationId xmlns:a16="http://schemas.microsoft.com/office/drawing/2014/main" id="{FB27ED20-B343-4612-8700-A9ED7E311574}"/>
              </a:ext>
            </a:extLst>
          </p:cNvPr>
          <p:cNvSpPr>
            <a:spLocks noGrp="1" noChangeArrowheads="1"/>
          </p:cNvSpPr>
          <p:nvPr>
            <p:ph type="body" idx="1"/>
          </p:nvPr>
        </p:nvSpPr>
        <p:spPr>
          <a:xfrm>
            <a:off x="255588" y="4691063"/>
            <a:ext cx="6230937" cy="4443412"/>
          </a:xfrm>
          <a:noFill/>
        </p:spPr>
        <p:txBody>
          <a:bodyPr/>
          <a:lstStyle/>
          <a:p>
            <a:pPr algn="just" eaLnBrk="1" hangingPunct="1"/>
            <a:endParaRPr lang="cs-CZ" alt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16F93A32-48F0-4C62-A31D-54AC14A4361E}"/>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6EDC0697-5E76-4BDE-AB3C-8A70F10ED51E}" type="slidenum">
              <a:rPr lang="cs-CZ" altLang="cs-CZ" sz="1200"/>
              <a:pPr/>
              <a:t>19</a:t>
            </a:fld>
            <a:endParaRPr lang="cs-CZ" altLang="cs-CZ" sz="1200"/>
          </a:p>
        </p:txBody>
      </p:sp>
      <p:sp>
        <p:nvSpPr>
          <p:cNvPr id="40963" name="Rectangle 2">
            <a:extLst>
              <a:ext uri="{FF2B5EF4-FFF2-40B4-BE49-F238E27FC236}">
                <a16:creationId xmlns:a16="http://schemas.microsoft.com/office/drawing/2014/main" id="{90106AA0-2741-4662-9399-8E2029B4F258}"/>
              </a:ext>
            </a:extLst>
          </p:cNvPr>
          <p:cNvSpPr>
            <a:spLocks noRot="1" noChangeArrowheads="1" noTextEdit="1"/>
          </p:cNvSpPr>
          <p:nvPr>
            <p:ph type="sldImg"/>
          </p:nvPr>
        </p:nvSpPr>
        <p:spPr>
          <a:ln/>
        </p:spPr>
      </p:sp>
      <p:sp>
        <p:nvSpPr>
          <p:cNvPr id="40964" name="Rectangle 3">
            <a:extLst>
              <a:ext uri="{FF2B5EF4-FFF2-40B4-BE49-F238E27FC236}">
                <a16:creationId xmlns:a16="http://schemas.microsoft.com/office/drawing/2014/main" id="{5E327453-8D0C-43FB-9EAB-622628D72502}"/>
              </a:ext>
            </a:extLst>
          </p:cNvPr>
          <p:cNvSpPr>
            <a:spLocks noGrp="1" noChangeArrowheads="1"/>
          </p:cNvSpPr>
          <p:nvPr>
            <p:ph type="body" idx="1"/>
          </p:nvPr>
        </p:nvSpPr>
        <p:spPr>
          <a:noFill/>
        </p:spPr>
        <p:txBody>
          <a:bodyPr/>
          <a:lstStyle/>
          <a:p>
            <a:pPr algn="just" eaLnBrk="1" hangingPunct="1"/>
            <a:r>
              <a:rPr lang="cs-CZ" altLang="cs-CZ" b="1">
                <a:solidFill>
                  <a:schemeClr val="accent2"/>
                </a:solidFill>
              </a:rPr>
              <a:t>Vestibulární absces</a:t>
            </a:r>
            <a:r>
              <a:rPr lang="cs-CZ" altLang="cs-CZ"/>
              <a:t> horní čelisti se může šířit do okolí </a:t>
            </a:r>
          </a:p>
          <a:p>
            <a:pPr algn="just" eaLnBrk="1" hangingPunct="1"/>
            <a:r>
              <a:rPr lang="cs-CZ" altLang="cs-CZ"/>
              <a:t>– záleží na </a:t>
            </a:r>
            <a:r>
              <a:rPr lang="cs-CZ" altLang="cs-CZ" b="1"/>
              <a:t>lokalizaci zánětu vzhledem k úponu svalu.</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BF7D25E0-2757-494B-BB8A-66272C5D1BB3}"/>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9B24DAE2-37B8-45BE-8A66-8DB223A1D6B3}" type="slidenum">
              <a:rPr lang="cs-CZ" altLang="cs-CZ" sz="1200"/>
              <a:pPr/>
              <a:t>2</a:t>
            </a:fld>
            <a:endParaRPr lang="cs-CZ" altLang="cs-CZ" sz="1200"/>
          </a:p>
        </p:txBody>
      </p:sp>
      <p:sp>
        <p:nvSpPr>
          <p:cNvPr id="6147" name="Rectangle 7">
            <a:extLst>
              <a:ext uri="{FF2B5EF4-FFF2-40B4-BE49-F238E27FC236}">
                <a16:creationId xmlns:a16="http://schemas.microsoft.com/office/drawing/2014/main" id="{B3949C88-3481-4207-BD75-7E67A0F06E0F}"/>
              </a:ext>
            </a:extLst>
          </p:cNvPr>
          <p:cNvSpPr txBox="1">
            <a:spLocks noGrp="1" noChangeArrowheads="1"/>
          </p:cNvSpPr>
          <p:nvPr/>
        </p:nvSpPr>
        <p:spPr bwMode="auto">
          <a:xfrm>
            <a:off x="3819525" y="9380538"/>
            <a:ext cx="29210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r" eaLnBrk="1" hangingPunct="1"/>
            <a:fld id="{274831CD-5CAA-453E-8D1A-5440A387D602}" type="slidenum">
              <a:rPr lang="cs-CZ" altLang="cs-CZ" sz="1200"/>
              <a:pPr algn="r" eaLnBrk="1" hangingPunct="1"/>
              <a:t>2</a:t>
            </a:fld>
            <a:endParaRPr lang="cs-CZ" altLang="cs-CZ" sz="1200"/>
          </a:p>
        </p:txBody>
      </p:sp>
      <p:sp>
        <p:nvSpPr>
          <p:cNvPr id="6148" name="Rectangle 2">
            <a:extLst>
              <a:ext uri="{FF2B5EF4-FFF2-40B4-BE49-F238E27FC236}">
                <a16:creationId xmlns:a16="http://schemas.microsoft.com/office/drawing/2014/main" id="{6CD64D61-63D1-4576-9B32-F6507A189E80}"/>
              </a:ext>
            </a:extLst>
          </p:cNvPr>
          <p:cNvSpPr>
            <a:spLocks noRot="1" noChangeArrowheads="1" noTextEdit="1"/>
          </p:cNvSpPr>
          <p:nvPr>
            <p:ph type="sldImg"/>
          </p:nvPr>
        </p:nvSpPr>
        <p:spPr>
          <a:xfrm>
            <a:off x="885825" y="738188"/>
            <a:ext cx="4935538" cy="3703637"/>
          </a:xfrm>
          <a:ln/>
        </p:spPr>
      </p:sp>
      <p:sp>
        <p:nvSpPr>
          <p:cNvPr id="6149" name="Rectangle 3">
            <a:extLst>
              <a:ext uri="{FF2B5EF4-FFF2-40B4-BE49-F238E27FC236}">
                <a16:creationId xmlns:a16="http://schemas.microsoft.com/office/drawing/2014/main" id="{B87E4831-BB7D-4D3F-8FA6-10AEB96A685F}"/>
              </a:ext>
            </a:extLst>
          </p:cNvPr>
          <p:cNvSpPr>
            <a:spLocks noGrp="1" noChangeArrowheads="1"/>
          </p:cNvSpPr>
          <p:nvPr>
            <p:ph type="body" idx="1"/>
          </p:nvPr>
        </p:nvSpPr>
        <p:spPr>
          <a:xfrm>
            <a:off x="517525" y="4627563"/>
            <a:ext cx="5672138" cy="4443412"/>
          </a:xfrm>
          <a:noFill/>
        </p:spPr>
        <p:txBody>
          <a:bodyPr/>
          <a:lstStyle/>
          <a:p>
            <a:pPr eaLnBrk="1" hangingPunct="1">
              <a:spcBef>
                <a:spcPct val="50000"/>
              </a:spcBef>
            </a:pPr>
            <a:r>
              <a:rPr lang="cs-CZ" altLang="cs-CZ" b="1"/>
              <a:t>Dentální ošetření</a:t>
            </a:r>
            <a:r>
              <a:rPr lang="cs-CZ" altLang="cs-CZ"/>
              <a:t>  - zavlečení infekce při </a:t>
            </a:r>
            <a:r>
              <a:rPr lang="cs-CZ" altLang="cs-CZ" b="1">
                <a:solidFill>
                  <a:schemeClr val="accent2"/>
                </a:solidFill>
              </a:rPr>
              <a:t>extrakci</a:t>
            </a:r>
            <a:r>
              <a:rPr lang="cs-CZ" altLang="cs-CZ"/>
              <a:t> nebo </a:t>
            </a:r>
            <a:r>
              <a:rPr lang="cs-CZ" altLang="cs-CZ" b="1">
                <a:solidFill>
                  <a:schemeClr val="accent2"/>
                </a:solidFill>
              </a:rPr>
              <a:t>anestezii</a:t>
            </a:r>
            <a:r>
              <a:rPr lang="cs-CZ" altLang="cs-CZ"/>
              <a:t>, </a:t>
            </a:r>
            <a:r>
              <a:rPr lang="cs-CZ" altLang="cs-CZ" b="1">
                <a:solidFill>
                  <a:schemeClr val="accent2"/>
                </a:solidFill>
              </a:rPr>
              <a:t>implantáty</a:t>
            </a:r>
            <a:r>
              <a:rPr lang="cs-CZ" altLang="cs-CZ"/>
              <a:t>.</a:t>
            </a:r>
          </a:p>
          <a:p>
            <a:pPr eaLnBrk="1" hangingPunct="1">
              <a:spcBef>
                <a:spcPct val="50000"/>
              </a:spcBef>
            </a:pPr>
            <a:r>
              <a:rPr lang="cs-CZ" altLang="cs-CZ" b="1"/>
              <a:t>Výsledek dentální infekce záleží</a:t>
            </a:r>
            <a:r>
              <a:rPr lang="cs-CZ" altLang="cs-CZ"/>
              <a:t> na </a:t>
            </a:r>
            <a:r>
              <a:rPr lang="cs-CZ" altLang="cs-CZ" b="1">
                <a:solidFill>
                  <a:schemeClr val="accent2"/>
                </a:solidFill>
              </a:rPr>
              <a:t>lokalizaci</a:t>
            </a:r>
            <a:r>
              <a:rPr lang="cs-CZ" altLang="cs-CZ"/>
              <a:t> infekce a </a:t>
            </a:r>
            <a:r>
              <a:rPr lang="cs-CZ" altLang="cs-CZ" b="1">
                <a:solidFill>
                  <a:schemeClr val="accent2"/>
                </a:solidFill>
              </a:rPr>
              <a:t>typu tkáně</a:t>
            </a:r>
            <a:r>
              <a:rPr lang="cs-CZ" altLang="cs-CZ"/>
              <a:t>.</a:t>
            </a:r>
          </a:p>
          <a:p>
            <a:pPr eaLnBrk="1" hangingPunct="1">
              <a:spcBef>
                <a:spcPct val="50000"/>
              </a:spcBef>
            </a:pPr>
            <a:r>
              <a:rPr lang="cs-CZ" altLang="cs-CZ"/>
              <a:t>Absces, cellulitis, osteomyelitis hlavy a krku.</a:t>
            </a:r>
          </a:p>
          <a:p>
            <a:pPr eaLnBrk="1" hangingPunct="1"/>
            <a:endParaRPr lang="cs-CZ" altLang="cs-CZ"/>
          </a:p>
        </p:txBody>
      </p:sp>
      <p:pic>
        <p:nvPicPr>
          <p:cNvPr id="6150" name="Obrázek 1">
            <a:extLst>
              <a:ext uri="{FF2B5EF4-FFF2-40B4-BE49-F238E27FC236}">
                <a16:creationId xmlns:a16="http://schemas.microsoft.com/office/drawing/2014/main" id="{852546E2-7A17-4324-A8FB-2FFCF9DD3D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9425" y="5716588"/>
            <a:ext cx="5749925"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D6E33F43-C04A-4DDC-98AF-B66BB99F2520}"/>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0EA3642F-11F4-4E6C-9A60-16EED619B220}" type="slidenum">
              <a:rPr lang="cs-CZ" altLang="cs-CZ" sz="1200"/>
              <a:pPr/>
              <a:t>20</a:t>
            </a:fld>
            <a:endParaRPr lang="cs-CZ" altLang="cs-CZ" sz="1200"/>
          </a:p>
        </p:txBody>
      </p:sp>
      <p:sp>
        <p:nvSpPr>
          <p:cNvPr id="43011" name="Rectangle 2">
            <a:extLst>
              <a:ext uri="{FF2B5EF4-FFF2-40B4-BE49-F238E27FC236}">
                <a16:creationId xmlns:a16="http://schemas.microsoft.com/office/drawing/2014/main" id="{B860D58D-8D79-4839-A7E6-E57B33C308A3}"/>
              </a:ext>
            </a:extLst>
          </p:cNvPr>
          <p:cNvSpPr>
            <a:spLocks noRot="1" noChangeArrowheads="1" noTextEdit="1"/>
          </p:cNvSpPr>
          <p:nvPr>
            <p:ph type="sldImg"/>
          </p:nvPr>
        </p:nvSpPr>
        <p:spPr>
          <a:ln/>
        </p:spPr>
      </p:sp>
      <p:sp>
        <p:nvSpPr>
          <p:cNvPr id="43012" name="Rectangle 3">
            <a:extLst>
              <a:ext uri="{FF2B5EF4-FFF2-40B4-BE49-F238E27FC236}">
                <a16:creationId xmlns:a16="http://schemas.microsoft.com/office/drawing/2014/main" id="{BA88BCE6-12D2-4D7A-A262-9B10685A7D28}"/>
              </a:ext>
            </a:extLst>
          </p:cNvPr>
          <p:cNvSpPr>
            <a:spLocks noGrp="1" noChangeArrowheads="1"/>
          </p:cNvSpPr>
          <p:nvPr>
            <p:ph type="body" idx="1"/>
          </p:nvPr>
        </p:nvSpPr>
        <p:spPr>
          <a:noFill/>
        </p:spPr>
        <p:txBody>
          <a:bodyPr/>
          <a:lstStyle/>
          <a:p>
            <a:pPr eaLnBrk="1" hangingPunct="1"/>
            <a:endParaRPr lang="cs-CZ" alt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5A5332D3-36D2-493C-B349-A02B9130F05C}"/>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DE766266-DFE1-4263-A3A7-B76AD66AAE1E}" type="slidenum">
              <a:rPr lang="cs-CZ" altLang="cs-CZ" sz="1200"/>
              <a:pPr/>
              <a:t>21</a:t>
            </a:fld>
            <a:endParaRPr lang="cs-CZ" altLang="cs-CZ" sz="1200"/>
          </a:p>
        </p:txBody>
      </p:sp>
      <p:sp>
        <p:nvSpPr>
          <p:cNvPr id="45059" name="Rectangle 2">
            <a:extLst>
              <a:ext uri="{FF2B5EF4-FFF2-40B4-BE49-F238E27FC236}">
                <a16:creationId xmlns:a16="http://schemas.microsoft.com/office/drawing/2014/main" id="{A10BCC9D-85C9-431D-B9F6-094DFD5C2E1C}"/>
              </a:ext>
            </a:extLst>
          </p:cNvPr>
          <p:cNvSpPr>
            <a:spLocks noRot="1" noChangeArrowheads="1" noTextEdit="1"/>
          </p:cNvSpPr>
          <p:nvPr>
            <p:ph type="sldImg"/>
          </p:nvPr>
        </p:nvSpPr>
        <p:spPr>
          <a:ln/>
        </p:spPr>
      </p:sp>
      <p:sp>
        <p:nvSpPr>
          <p:cNvPr id="45060" name="Rectangle 3">
            <a:extLst>
              <a:ext uri="{FF2B5EF4-FFF2-40B4-BE49-F238E27FC236}">
                <a16:creationId xmlns:a16="http://schemas.microsoft.com/office/drawing/2014/main" id="{735FFF16-4711-4569-97EC-7FD96BD9A64D}"/>
              </a:ext>
            </a:extLst>
          </p:cNvPr>
          <p:cNvSpPr>
            <a:spLocks noGrp="1" noChangeArrowheads="1"/>
          </p:cNvSpPr>
          <p:nvPr>
            <p:ph type="body" idx="1"/>
          </p:nvPr>
        </p:nvSpPr>
        <p:spPr>
          <a:xfrm>
            <a:off x="752475" y="4627563"/>
            <a:ext cx="5392738" cy="4443412"/>
          </a:xfrm>
          <a:noFill/>
        </p:spPr>
        <p:txBody>
          <a:bodyPr/>
          <a:lstStyle/>
          <a:p>
            <a:pPr eaLnBrk="1" hangingPunct="1"/>
            <a:r>
              <a:rPr lang="cs-CZ" altLang="cs-CZ" b="1"/>
              <a:t>Spatium intermusculare</a:t>
            </a:r>
            <a:r>
              <a:rPr lang="cs-CZ" altLang="cs-CZ"/>
              <a:t> – prostor mezi kůží a mimickými svaly ?</a:t>
            </a:r>
          </a:p>
          <a:p>
            <a:pPr eaLnBrk="1" hangingPunct="1"/>
            <a:endParaRPr lang="cs-CZ" altLang="cs-CZ"/>
          </a:p>
          <a:p>
            <a:pPr eaLnBrk="1" hangingPunct="1"/>
            <a:r>
              <a:rPr lang="cs-CZ" altLang="cs-CZ" b="1">
                <a:solidFill>
                  <a:schemeClr val="accent2"/>
                </a:solidFill>
              </a:rPr>
              <a:t>Šíření do podkoží tváře:</a:t>
            </a:r>
          </a:p>
          <a:p>
            <a:pPr eaLnBrk="1" hangingPunct="1"/>
            <a:r>
              <a:rPr lang="cs-CZ" altLang="cs-CZ" b="1"/>
              <a:t>do tváře</a:t>
            </a:r>
            <a:r>
              <a:rPr lang="cs-CZ" altLang="cs-CZ"/>
              <a:t> se šíří hnisavé procesy pocházející od </a:t>
            </a:r>
            <a:r>
              <a:rPr lang="cs-CZ" altLang="cs-CZ" b="1"/>
              <a:t>3-8</a:t>
            </a:r>
            <a:r>
              <a:rPr lang="cs-CZ" altLang="cs-CZ"/>
              <a:t> </a:t>
            </a:r>
          </a:p>
          <a:p>
            <a:pPr eaLnBrk="1" hangingPunct="1"/>
            <a:r>
              <a:rPr lang="cs-CZ" altLang="cs-CZ" b="1"/>
              <a:t>do rtů</a:t>
            </a:r>
            <a:r>
              <a:rPr lang="cs-CZ" altLang="cs-CZ"/>
              <a:t> procesy od </a:t>
            </a:r>
            <a:r>
              <a:rPr lang="cs-CZ" altLang="cs-CZ" b="1"/>
              <a:t>1-3</a:t>
            </a:r>
            <a:r>
              <a:rPr lang="cs-CZ" altLang="cs-CZ"/>
              <a:t>. </a:t>
            </a:r>
          </a:p>
          <a:p>
            <a:pPr eaLnBrk="1" hangingPunct="1"/>
            <a:r>
              <a:rPr lang="cs-CZ" altLang="cs-CZ"/>
              <a:t>Platí pro obě čelisti. </a:t>
            </a:r>
          </a:p>
          <a:p>
            <a:pPr eaLnBrk="1" hangingPunct="1"/>
            <a:endParaRPr lang="cs-CZ" alt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0ECE6452-615D-45F2-98D6-4CE5AB3C9D8F}"/>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5341265D-C1E0-4693-9098-E72DC33855E5}" type="slidenum">
              <a:rPr lang="cs-CZ" altLang="cs-CZ" sz="1200"/>
              <a:pPr/>
              <a:t>24</a:t>
            </a:fld>
            <a:endParaRPr lang="cs-CZ" altLang="cs-CZ" sz="1200"/>
          </a:p>
        </p:txBody>
      </p:sp>
      <p:sp>
        <p:nvSpPr>
          <p:cNvPr id="49155" name="Rectangle 2">
            <a:extLst>
              <a:ext uri="{FF2B5EF4-FFF2-40B4-BE49-F238E27FC236}">
                <a16:creationId xmlns:a16="http://schemas.microsoft.com/office/drawing/2014/main" id="{35394225-B879-4647-AEF1-93D740F1C406}"/>
              </a:ext>
            </a:extLst>
          </p:cNvPr>
          <p:cNvSpPr>
            <a:spLocks noRot="1" noChangeArrowheads="1" noTextEdit="1"/>
          </p:cNvSpPr>
          <p:nvPr>
            <p:ph type="sldImg"/>
          </p:nvPr>
        </p:nvSpPr>
        <p:spPr>
          <a:ln/>
        </p:spPr>
      </p:sp>
      <p:sp>
        <p:nvSpPr>
          <p:cNvPr id="49156" name="Rectangle 3">
            <a:extLst>
              <a:ext uri="{FF2B5EF4-FFF2-40B4-BE49-F238E27FC236}">
                <a16:creationId xmlns:a16="http://schemas.microsoft.com/office/drawing/2014/main" id="{862C7003-3155-4517-ACDF-083A0D47640F}"/>
              </a:ext>
            </a:extLst>
          </p:cNvPr>
          <p:cNvSpPr>
            <a:spLocks noGrp="1" noChangeArrowheads="1"/>
          </p:cNvSpPr>
          <p:nvPr>
            <p:ph type="body" idx="1"/>
          </p:nvPr>
        </p:nvSpPr>
        <p:spPr>
          <a:xfrm>
            <a:off x="327025" y="4471988"/>
            <a:ext cx="6230938" cy="4991100"/>
          </a:xfrm>
          <a:noFill/>
        </p:spPr>
        <p:txBody>
          <a:bodyPr/>
          <a:lstStyle/>
          <a:p>
            <a:pPr algn="just" eaLnBrk="1" hangingPunct="1"/>
            <a:r>
              <a:rPr lang="cs-CZ" altLang="cs-CZ" b="1">
                <a:solidFill>
                  <a:srgbClr val="CC0000"/>
                </a:solidFill>
              </a:rPr>
              <a:t>Šíření infekce do tváří a rtů</a:t>
            </a:r>
          </a:p>
          <a:p>
            <a:pPr algn="just" eaLnBrk="1" hangingPunct="1"/>
            <a:r>
              <a:rPr lang="cs-CZ" altLang="cs-CZ" b="1"/>
              <a:t>může mít původ v kterémkoliv zubu</a:t>
            </a:r>
            <a:r>
              <a:rPr lang="cs-CZ" altLang="cs-CZ"/>
              <a:t> a jeho lůžku. </a:t>
            </a:r>
          </a:p>
          <a:p>
            <a:pPr algn="just" eaLnBrk="1" hangingPunct="1"/>
            <a:r>
              <a:rPr lang="cs-CZ" altLang="cs-CZ"/>
              <a:t>Až do podkožního vaziva se infekce dostává </a:t>
            </a:r>
            <a:r>
              <a:rPr lang="cs-CZ" altLang="cs-CZ" u="sng"/>
              <a:t>buď kolem úponu svalu, nebo dokonce skrz sval.</a:t>
            </a:r>
            <a:r>
              <a:rPr lang="cs-CZ" altLang="cs-CZ"/>
              <a:t> </a:t>
            </a:r>
          </a:p>
          <a:p>
            <a:pPr algn="just" eaLnBrk="1" hangingPunct="1"/>
            <a:r>
              <a:rPr lang="cs-CZ" altLang="cs-CZ" b="1"/>
              <a:t>Dorzálně se obvykle zastaví u předního okraje m. masseter</a:t>
            </a:r>
            <a:r>
              <a:rPr lang="cs-CZ" altLang="cs-CZ"/>
              <a:t>, vzhůru překračuje až na dolní víčko a může být příčinou otoku dolního víčka. Dopředu se bez zábran šíří i do rtů. Zánět snadno proniká do horního rtu směrem ke chřípí nosu a k jeho křídlům – projeví se zduřením a zánětlivým prosáknutím rtu – philtrum. Hnisavý proces se šíří nad horním fornixem vestibula, </a:t>
            </a:r>
            <a:r>
              <a:rPr lang="cs-CZ" altLang="cs-CZ" b="1"/>
              <a:t>vestibulum je zúženo a stlačeno</a:t>
            </a:r>
            <a:r>
              <a:rPr lang="cs-CZ" altLang="cs-CZ"/>
              <a:t>. </a:t>
            </a:r>
          </a:p>
          <a:p>
            <a:pPr algn="just" eaLnBrk="1" hangingPunct="1"/>
            <a:r>
              <a:rPr lang="cs-CZ" altLang="cs-CZ" b="1"/>
              <a:t>Mimika obličeje na postižené straně je omezená</a:t>
            </a:r>
            <a:r>
              <a:rPr lang="cs-CZ" altLang="cs-CZ"/>
              <a:t>. </a:t>
            </a:r>
          </a:p>
          <a:p>
            <a:pPr algn="just" eaLnBrk="1" hangingPunct="1"/>
            <a:r>
              <a:rPr lang="cs-CZ" altLang="cs-CZ" b="1">
                <a:solidFill>
                  <a:schemeClr val="accent2"/>
                </a:solidFill>
              </a:rPr>
              <a:t>Incise abscesu</a:t>
            </a:r>
            <a:r>
              <a:rPr lang="cs-CZ" altLang="cs-CZ"/>
              <a:t> zvenčí </a:t>
            </a:r>
            <a:r>
              <a:rPr lang="cs-CZ" altLang="cs-CZ" b="1">
                <a:solidFill>
                  <a:srgbClr val="C00000"/>
                </a:solidFill>
              </a:rPr>
              <a:t>je riskantní </a:t>
            </a:r>
            <a:r>
              <a:rPr lang="cs-CZ" altLang="cs-CZ"/>
              <a:t>kvůli průběhu četných větví n. facialis a dct. parotideus. Proto se dává přednost </a:t>
            </a:r>
            <a:r>
              <a:rPr lang="cs-CZ" altLang="cs-CZ" b="1"/>
              <a:t>incizi z vestibulum oris.</a:t>
            </a:r>
          </a:p>
          <a:p>
            <a:pPr algn="just" eaLnBrk="1" hangingPunct="1"/>
            <a:endParaRPr lang="cs-CZ" altLang="cs-CZ" b="1"/>
          </a:p>
          <a:p>
            <a:pPr algn="just" eaLnBrk="1" hangingPunct="1"/>
            <a:r>
              <a:rPr lang="cs-CZ" altLang="cs-CZ" b="1"/>
              <a:t>Nad úponem m. orbicularis oris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46C27E57-4CAD-475C-A4DA-AE64F3FE4328}"/>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6CFA3255-01A5-4A5A-B7C4-C6F696AF2A18}" type="slidenum">
              <a:rPr lang="cs-CZ" altLang="cs-CZ" sz="1200"/>
              <a:pPr/>
              <a:t>25</a:t>
            </a:fld>
            <a:endParaRPr lang="cs-CZ" altLang="cs-CZ" sz="1200"/>
          </a:p>
        </p:txBody>
      </p:sp>
      <p:sp>
        <p:nvSpPr>
          <p:cNvPr id="51203" name="Rectangle 2">
            <a:extLst>
              <a:ext uri="{FF2B5EF4-FFF2-40B4-BE49-F238E27FC236}">
                <a16:creationId xmlns:a16="http://schemas.microsoft.com/office/drawing/2014/main" id="{BF01B6A4-B8C0-4B11-ADF5-8713EE44FA99}"/>
              </a:ext>
            </a:extLst>
          </p:cNvPr>
          <p:cNvSpPr>
            <a:spLocks noRot="1" noChangeArrowheads="1" noTextEdit="1"/>
          </p:cNvSpPr>
          <p:nvPr>
            <p:ph type="sldImg"/>
          </p:nvPr>
        </p:nvSpPr>
        <p:spPr>
          <a:ln/>
        </p:spPr>
      </p:sp>
      <p:sp>
        <p:nvSpPr>
          <p:cNvPr id="51204" name="Rectangle 3">
            <a:extLst>
              <a:ext uri="{FF2B5EF4-FFF2-40B4-BE49-F238E27FC236}">
                <a16:creationId xmlns:a16="http://schemas.microsoft.com/office/drawing/2014/main" id="{29F6DDE9-BB19-4444-9A19-8ED33052AE1E}"/>
              </a:ext>
            </a:extLst>
          </p:cNvPr>
          <p:cNvSpPr>
            <a:spLocks noGrp="1" noChangeArrowheads="1"/>
          </p:cNvSpPr>
          <p:nvPr>
            <p:ph type="body" idx="1"/>
          </p:nvPr>
        </p:nvSpPr>
        <p:spPr>
          <a:xfrm>
            <a:off x="468313" y="4548188"/>
            <a:ext cx="6018212" cy="4445000"/>
          </a:xfrm>
          <a:noFill/>
        </p:spPr>
        <p:txBody>
          <a:bodyPr/>
          <a:lstStyle/>
          <a:p>
            <a:pPr eaLnBrk="1" hangingPunct="1">
              <a:spcBef>
                <a:spcPct val="0"/>
              </a:spcBef>
            </a:pPr>
            <a:r>
              <a:rPr lang="cs-CZ" altLang="cs-CZ"/>
              <a:t>Perimaxilární flegmóna (neohraničený zánět, otok mezi arcus zygomaticus a dolním okrajem mandibuly). Kostěnné hranice jsou hmatné</a:t>
            </a:r>
          </a:p>
          <a:p>
            <a:pPr eaLnBrk="1" hangingPunct="1">
              <a:spcBef>
                <a:spcPct val="0"/>
              </a:spcBef>
            </a:pPr>
            <a:endParaRPr lang="cs-CZ" altLang="cs-CZ" b="1">
              <a:solidFill>
                <a:srgbClr val="CC0000"/>
              </a:solidFill>
            </a:endParaRPr>
          </a:p>
          <a:p>
            <a:pPr eaLnBrk="1" hangingPunct="1">
              <a:spcBef>
                <a:spcPct val="0"/>
              </a:spcBef>
            </a:pPr>
            <a:r>
              <a:rPr lang="cs-CZ" altLang="cs-CZ" b="1">
                <a:solidFill>
                  <a:srgbClr val="CC0000"/>
                </a:solidFill>
              </a:rPr>
              <a:t>Flegmona</a:t>
            </a:r>
            <a:r>
              <a:rPr lang="cs-CZ" altLang="cs-CZ">
                <a:solidFill>
                  <a:srgbClr val="CC0000"/>
                </a:solidFill>
              </a:rPr>
              <a:t> </a:t>
            </a:r>
          </a:p>
          <a:p>
            <a:pPr algn="just" eaLnBrk="1" hangingPunct="1">
              <a:spcBef>
                <a:spcPct val="0"/>
              </a:spcBef>
            </a:pPr>
            <a:r>
              <a:rPr lang="cs-CZ" altLang="cs-CZ"/>
              <a:t>je jakýkoli </a:t>
            </a:r>
            <a:r>
              <a:rPr lang="cs-CZ" altLang="cs-CZ" b="1"/>
              <a:t>neohraničený bakteriální zánět měkkých tkání</a:t>
            </a:r>
            <a:r>
              <a:rPr lang="cs-CZ" altLang="cs-CZ"/>
              <a:t> těla, </a:t>
            </a:r>
          </a:p>
          <a:p>
            <a:pPr algn="just" eaLnBrk="1" hangingPunct="1">
              <a:spcBef>
                <a:spcPct val="0"/>
              </a:spcBef>
            </a:pPr>
            <a:r>
              <a:rPr lang="cs-CZ" altLang="cs-CZ"/>
              <a:t>Flegmona se projevuje zarudnutím, otokem a zvýšenou teplotou postiženého místa. Podle závažnosti může být přítomna i </a:t>
            </a:r>
            <a:r>
              <a:rPr lang="cs-CZ" altLang="cs-CZ" b="1">
                <a:solidFill>
                  <a:schemeClr val="accent2"/>
                </a:solidFill>
              </a:rPr>
              <a:t>zvýšená teplota</a:t>
            </a:r>
            <a:r>
              <a:rPr lang="cs-CZ" altLang="cs-CZ"/>
              <a:t> nebo </a:t>
            </a:r>
            <a:r>
              <a:rPr lang="cs-CZ" altLang="cs-CZ" b="1">
                <a:solidFill>
                  <a:schemeClr val="accent2"/>
                </a:solidFill>
              </a:rPr>
              <a:t>horečka</a:t>
            </a:r>
            <a:r>
              <a:rPr lang="cs-CZ" altLang="cs-CZ"/>
              <a:t>. Flegmona se můžeme poměrně rychle šířit </a:t>
            </a:r>
          </a:p>
          <a:p>
            <a:pPr algn="just" eaLnBrk="1" hangingPunct="1">
              <a:spcBef>
                <a:spcPct val="0"/>
              </a:spcBef>
            </a:pPr>
            <a:endParaRPr lang="cs-CZ" altLang="cs-CZ" b="1">
              <a:solidFill>
                <a:srgbClr val="CC0000"/>
              </a:solidFill>
            </a:endParaRPr>
          </a:p>
          <a:p>
            <a:pPr algn="just" eaLnBrk="1" hangingPunct="1">
              <a:spcBef>
                <a:spcPct val="0"/>
              </a:spcBef>
            </a:pPr>
            <a:r>
              <a:rPr lang="cs-CZ" altLang="cs-CZ" b="1">
                <a:solidFill>
                  <a:srgbClr val="CC0000"/>
                </a:solidFill>
              </a:rPr>
              <a:t>Absces</a:t>
            </a:r>
            <a:r>
              <a:rPr lang="cs-CZ" altLang="cs-CZ"/>
              <a:t> je opakem - </a:t>
            </a:r>
            <a:r>
              <a:rPr lang="cs-CZ" altLang="cs-CZ" b="1"/>
              <a:t>hnisavé ložisko je ohraničeno</a:t>
            </a:r>
            <a:r>
              <a:rPr lang="cs-CZ" altLang="cs-CZ"/>
              <a: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Zástupný symbol pro obrázek snímku 1">
            <a:extLst>
              <a:ext uri="{FF2B5EF4-FFF2-40B4-BE49-F238E27FC236}">
                <a16:creationId xmlns:a16="http://schemas.microsoft.com/office/drawing/2014/main" id="{50F61565-A775-456F-9B8D-458EEACB8347}"/>
              </a:ext>
            </a:extLst>
          </p:cNvPr>
          <p:cNvSpPr>
            <a:spLocks noGrp="1" noRot="1" noChangeAspect="1" noChangeArrowheads="1" noTextEdit="1"/>
          </p:cNvSpPr>
          <p:nvPr>
            <p:ph type="sldImg"/>
          </p:nvPr>
        </p:nvSpPr>
        <p:spPr>
          <a:ln/>
        </p:spPr>
      </p:sp>
      <p:sp>
        <p:nvSpPr>
          <p:cNvPr id="53251" name="Zástupný symbol pro poznámky 2">
            <a:extLst>
              <a:ext uri="{FF2B5EF4-FFF2-40B4-BE49-F238E27FC236}">
                <a16:creationId xmlns:a16="http://schemas.microsoft.com/office/drawing/2014/main" id="{BE58A7C0-F97F-4CAD-AD8E-BDE631263E5B}"/>
              </a:ext>
            </a:extLst>
          </p:cNvPr>
          <p:cNvSpPr>
            <a:spLocks noGrp="1" noChangeArrowheads="1"/>
          </p:cNvSpPr>
          <p:nvPr>
            <p:ph type="body" idx="1"/>
          </p:nvPr>
        </p:nvSpPr>
        <p:spPr>
          <a:noFill/>
        </p:spPr>
        <p:txBody>
          <a:bodyPr/>
          <a:lstStyle/>
          <a:p>
            <a:pPr eaLnBrk="1" hangingPunct="1"/>
            <a:endParaRPr lang="cs-CZ" altLang="cs-CZ"/>
          </a:p>
        </p:txBody>
      </p:sp>
      <p:sp>
        <p:nvSpPr>
          <p:cNvPr id="53252" name="Zástupný symbol pro číslo snímku 3">
            <a:extLst>
              <a:ext uri="{FF2B5EF4-FFF2-40B4-BE49-F238E27FC236}">
                <a16:creationId xmlns:a16="http://schemas.microsoft.com/office/drawing/2014/main" id="{4E923611-1028-46E3-BD56-C40AAD6C941A}"/>
              </a:ext>
            </a:extLst>
          </p:cNvPr>
          <p:cNvSpPr>
            <a:spLocks noGrp="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87FEBDF5-7D28-43FF-BE77-66B1345D3F20}" type="slidenum">
              <a:rPr lang="cs-CZ" altLang="cs-CZ" sz="1200"/>
              <a:pPr/>
              <a:t>26</a:t>
            </a:fld>
            <a:endParaRPr lang="cs-CZ" altLang="cs-CZ"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AB841F39-C979-4D95-9B70-9BE6037FFC57}"/>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76126866-7422-4896-9DC2-A1F35FFFDDA3}" type="slidenum">
              <a:rPr lang="cs-CZ" altLang="cs-CZ" sz="1200"/>
              <a:pPr/>
              <a:t>27</a:t>
            </a:fld>
            <a:endParaRPr lang="cs-CZ" altLang="cs-CZ" sz="1200"/>
          </a:p>
        </p:txBody>
      </p:sp>
      <p:sp>
        <p:nvSpPr>
          <p:cNvPr id="55299" name="Rectangle 2">
            <a:extLst>
              <a:ext uri="{FF2B5EF4-FFF2-40B4-BE49-F238E27FC236}">
                <a16:creationId xmlns:a16="http://schemas.microsoft.com/office/drawing/2014/main" id="{9490B27B-BFCA-46A0-9CD5-3B5921CA5EA0}"/>
              </a:ext>
            </a:extLst>
          </p:cNvPr>
          <p:cNvSpPr>
            <a:spLocks noRot="1" noChangeArrowheads="1" noTextEdit="1"/>
          </p:cNvSpPr>
          <p:nvPr>
            <p:ph type="sldImg"/>
          </p:nvPr>
        </p:nvSpPr>
        <p:spPr>
          <a:ln/>
        </p:spPr>
      </p:sp>
      <p:sp>
        <p:nvSpPr>
          <p:cNvPr id="55300" name="Rectangle 3">
            <a:extLst>
              <a:ext uri="{FF2B5EF4-FFF2-40B4-BE49-F238E27FC236}">
                <a16:creationId xmlns:a16="http://schemas.microsoft.com/office/drawing/2014/main" id="{0759C69E-FBD5-47FC-A993-C2BC1ED264FE}"/>
              </a:ext>
            </a:extLst>
          </p:cNvPr>
          <p:cNvSpPr>
            <a:spLocks noGrp="1" noChangeArrowheads="1"/>
          </p:cNvSpPr>
          <p:nvPr>
            <p:ph type="body" idx="1"/>
          </p:nvPr>
        </p:nvSpPr>
        <p:spPr>
          <a:noFill/>
        </p:spPr>
        <p:txBody>
          <a:bodyPr/>
          <a:lstStyle/>
          <a:p>
            <a:pPr algn="just" eaLnBrk="1" hangingPunct="1"/>
            <a:r>
              <a:rPr lang="cs-CZ" altLang="cs-CZ"/>
              <a:t>Infekce prorazí vestibulární kortikalis nad úponem m. levator anguli oris. Infraorbitální prostor je mezi m. levator labii sup. a levator anguli oris. </a:t>
            </a:r>
          </a:p>
          <a:p>
            <a:pPr algn="just" eaLnBrk="1" hangingPunct="1"/>
            <a:r>
              <a:rPr lang="cs-CZ" altLang="cs-CZ"/>
              <a:t>Šířením infekce pod m. levator labii superioris vzniká </a:t>
            </a:r>
            <a:r>
              <a:rPr lang="cs-CZ" altLang="cs-CZ" b="1"/>
              <a:t>infraorbitální absces,</a:t>
            </a:r>
            <a:r>
              <a:rPr lang="cs-CZ" altLang="cs-CZ"/>
              <a:t> který může způsobit </a:t>
            </a:r>
            <a:r>
              <a:rPr lang="cs-CZ" altLang="cs-CZ" b="1"/>
              <a:t>trombophlebitis v. angularis</a:t>
            </a:r>
            <a:r>
              <a:rPr lang="cs-CZ" altLang="cs-CZ"/>
              <a:t> a žilní cestou přes </a:t>
            </a:r>
            <a:r>
              <a:rPr lang="cs-CZ" altLang="cs-CZ" b="1"/>
              <a:t>v. infraorbitalis</a:t>
            </a:r>
            <a:r>
              <a:rPr lang="cs-CZ" altLang="cs-CZ"/>
              <a:t> a </a:t>
            </a:r>
            <a:r>
              <a:rPr lang="cs-CZ" altLang="cs-CZ" b="1"/>
              <a:t>plexus pterygoideus</a:t>
            </a:r>
            <a:r>
              <a:rPr lang="cs-CZ" altLang="cs-CZ"/>
              <a:t> se dostává infekce do </a:t>
            </a:r>
            <a:r>
              <a:rPr lang="cs-CZ" altLang="cs-CZ" b="1"/>
              <a:t>sinus cavernosus.</a:t>
            </a:r>
          </a:p>
          <a:p>
            <a:pPr algn="just" eaLnBrk="1" hangingPunct="1"/>
            <a:endParaRPr lang="cs-CZ" altLang="cs-CZ" b="1"/>
          </a:p>
          <a:p>
            <a:pPr algn="just" eaLnBrk="1" hangingPunct="1"/>
            <a:r>
              <a:rPr lang="cs-CZ" altLang="cs-CZ" b="1"/>
              <a:t>Otok v oblasti sulcus nasolabialis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Zástupný symbol pro obrázek snímku 1">
            <a:extLst>
              <a:ext uri="{FF2B5EF4-FFF2-40B4-BE49-F238E27FC236}">
                <a16:creationId xmlns:a16="http://schemas.microsoft.com/office/drawing/2014/main" id="{5E9C1066-5533-4D4B-9681-06DCEB82A244}"/>
              </a:ext>
            </a:extLst>
          </p:cNvPr>
          <p:cNvSpPr>
            <a:spLocks noGrp="1" noRot="1" noChangeAspect="1" noChangeArrowheads="1" noTextEdit="1"/>
          </p:cNvSpPr>
          <p:nvPr>
            <p:ph type="sldImg"/>
          </p:nvPr>
        </p:nvSpPr>
        <p:spPr>
          <a:ln/>
        </p:spPr>
      </p:sp>
      <p:sp>
        <p:nvSpPr>
          <p:cNvPr id="57347" name="Zástupný symbol pro poznámky 2">
            <a:extLst>
              <a:ext uri="{FF2B5EF4-FFF2-40B4-BE49-F238E27FC236}">
                <a16:creationId xmlns:a16="http://schemas.microsoft.com/office/drawing/2014/main" id="{5205AADC-D65E-4A5C-859C-5C95B82A5C2C}"/>
              </a:ext>
            </a:extLst>
          </p:cNvPr>
          <p:cNvSpPr>
            <a:spLocks noGrp="1" noChangeArrowheads="1"/>
          </p:cNvSpPr>
          <p:nvPr>
            <p:ph type="body" idx="1"/>
          </p:nvPr>
        </p:nvSpPr>
        <p:spPr>
          <a:noFill/>
        </p:spPr>
        <p:txBody>
          <a:bodyPr/>
          <a:lstStyle/>
          <a:p>
            <a:pPr algn="just" eaLnBrk="1" hangingPunct="1"/>
            <a:endParaRPr lang="cs-CZ" altLang="cs-CZ"/>
          </a:p>
        </p:txBody>
      </p:sp>
      <p:sp>
        <p:nvSpPr>
          <p:cNvPr id="57348" name="Zástupný symbol pro číslo snímku 3">
            <a:extLst>
              <a:ext uri="{FF2B5EF4-FFF2-40B4-BE49-F238E27FC236}">
                <a16:creationId xmlns:a16="http://schemas.microsoft.com/office/drawing/2014/main" id="{0ABB71C8-FB4B-4702-819F-B26E0DE68E18}"/>
              </a:ext>
            </a:extLst>
          </p:cNvPr>
          <p:cNvSpPr>
            <a:spLocks noGrp="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88A0C449-AD14-462A-B414-14CA1C128BCD}" type="slidenum">
              <a:rPr lang="cs-CZ" altLang="cs-CZ" sz="1200"/>
              <a:pPr/>
              <a:t>28</a:t>
            </a:fld>
            <a:endParaRPr lang="cs-CZ" altLang="cs-CZ"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Zástupný symbol pro obrázek snímku 1">
            <a:extLst>
              <a:ext uri="{FF2B5EF4-FFF2-40B4-BE49-F238E27FC236}">
                <a16:creationId xmlns:a16="http://schemas.microsoft.com/office/drawing/2014/main" id="{4F116D69-C6E7-426F-B19D-16B4D3F92610}"/>
              </a:ext>
            </a:extLst>
          </p:cNvPr>
          <p:cNvSpPr>
            <a:spLocks noGrp="1" noRot="1" noChangeAspect="1" noChangeArrowheads="1" noTextEdit="1"/>
          </p:cNvSpPr>
          <p:nvPr>
            <p:ph type="sldImg"/>
          </p:nvPr>
        </p:nvSpPr>
        <p:spPr>
          <a:ln/>
        </p:spPr>
      </p:sp>
      <p:sp>
        <p:nvSpPr>
          <p:cNvPr id="59395" name="Zástupný symbol pro poznámky 2">
            <a:extLst>
              <a:ext uri="{FF2B5EF4-FFF2-40B4-BE49-F238E27FC236}">
                <a16:creationId xmlns:a16="http://schemas.microsoft.com/office/drawing/2014/main" id="{DE8A2569-B8FD-4B44-9AA1-A0692E513E13}"/>
              </a:ext>
            </a:extLst>
          </p:cNvPr>
          <p:cNvSpPr>
            <a:spLocks noGrp="1" noChangeArrowheads="1"/>
          </p:cNvSpPr>
          <p:nvPr>
            <p:ph type="body" idx="1"/>
          </p:nvPr>
        </p:nvSpPr>
        <p:spPr>
          <a:xfrm>
            <a:off x="292100" y="4548188"/>
            <a:ext cx="6157913" cy="4445000"/>
          </a:xfrm>
          <a:noFill/>
        </p:spPr>
        <p:txBody>
          <a:bodyPr/>
          <a:lstStyle/>
          <a:p>
            <a:pPr algn="just" eaLnBrk="1" hangingPunct="1"/>
            <a:r>
              <a:rPr lang="cs-CZ" altLang="cs-CZ" b="1"/>
              <a:t>Septum orbitale </a:t>
            </a:r>
            <a:r>
              <a:rPr lang="cs-CZ" altLang="cs-CZ"/>
              <a:t>– fascie odstupující vertikálně z periostu okraje orbity, která se upíná v horním víčku do aponeurózy zdvihače a v dolním víčku do dolního okraje tarzální ploténky. Tvoří přirozenou bariéru proti infekci.</a:t>
            </a:r>
          </a:p>
          <a:p>
            <a:pPr algn="just" eaLnBrk="1" hangingPunct="1"/>
            <a:r>
              <a:rPr lang="cs-CZ" altLang="cs-CZ" b="1"/>
              <a:t>Preseptální záněty</a:t>
            </a:r>
            <a:r>
              <a:rPr lang="cs-CZ" altLang="cs-CZ"/>
              <a:t> vznikají často od horních špičáků, vzhledem k délce kořenů a anatomickému vztahu k okolním tkáním..</a:t>
            </a:r>
          </a:p>
          <a:p>
            <a:pPr algn="just" eaLnBrk="1" hangingPunct="1"/>
            <a:r>
              <a:rPr lang="cs-CZ" altLang="cs-CZ" b="1"/>
              <a:t>Odontogenní záněty </a:t>
            </a:r>
            <a:r>
              <a:rPr lang="cs-CZ" altLang="cs-CZ"/>
              <a:t>mohou vznikat od jakéhokoliv zuby v horní i dolní čelisti (při kolemčelistních zánětech se infekce může šířit i z oblasti mandibuly směrem kraniálním).</a:t>
            </a:r>
          </a:p>
          <a:p>
            <a:pPr algn="just" eaLnBrk="1" hangingPunct="1"/>
            <a:r>
              <a:rPr lang="cs-CZ" altLang="cs-CZ" b="1"/>
              <a:t>Zdroj infekce: </a:t>
            </a:r>
            <a:r>
              <a:rPr lang="cs-CZ" altLang="cs-CZ"/>
              <a:t>bakterie při dentáních onemocněních typu periodontitida, parodontitida, perikoronitika, alveolitida, osteomyelitida, periimplantitida. Také iatrogenní příčiny (neošetření oroantrální komunikace, infikovaný retromaxilární hematom po anestezii na tuber maxillae …</a:t>
            </a:r>
          </a:p>
          <a:p>
            <a:pPr algn="just" eaLnBrk="1" hangingPunct="1"/>
            <a:r>
              <a:rPr lang="cs-CZ" altLang="cs-CZ" b="1"/>
              <a:t>Bakteriální spektrum</a:t>
            </a:r>
            <a:r>
              <a:rPr lang="cs-CZ" altLang="cs-CZ"/>
              <a:t>: polymikrobiální smíšené infekce způsobené nejčastěji orálními grampozitivními aerobními a anaerobními koky a gramnegativními anaerobními bacily.</a:t>
            </a:r>
          </a:p>
          <a:p>
            <a:endParaRPr lang="cs-CZ" altLang="cs-CZ"/>
          </a:p>
        </p:txBody>
      </p:sp>
      <p:sp>
        <p:nvSpPr>
          <p:cNvPr id="59396" name="Zástupný symbol pro číslo snímku 3">
            <a:extLst>
              <a:ext uri="{FF2B5EF4-FFF2-40B4-BE49-F238E27FC236}">
                <a16:creationId xmlns:a16="http://schemas.microsoft.com/office/drawing/2014/main" id="{E2456811-0AC9-4D6F-A380-ADD248678ACF}"/>
              </a:ext>
            </a:extLst>
          </p:cNvPr>
          <p:cNvSpPr>
            <a:spLocks noGrp="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2E346D86-A476-42BE-AC75-F687DAF7C7B8}" type="slidenum">
              <a:rPr lang="cs-CZ" altLang="cs-CZ" sz="1200"/>
              <a:pPr/>
              <a:t>29</a:t>
            </a:fld>
            <a:endParaRPr lang="cs-CZ" altLang="cs-CZ"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Zástupný symbol pro obrázek snímku 1">
            <a:extLst>
              <a:ext uri="{FF2B5EF4-FFF2-40B4-BE49-F238E27FC236}">
                <a16:creationId xmlns:a16="http://schemas.microsoft.com/office/drawing/2014/main" id="{AE3110B3-5405-4FAD-B812-1FD041CBD8F9}"/>
              </a:ext>
            </a:extLst>
          </p:cNvPr>
          <p:cNvSpPr>
            <a:spLocks noGrp="1" noRot="1" noChangeAspect="1" noChangeArrowheads="1" noTextEdit="1"/>
          </p:cNvSpPr>
          <p:nvPr>
            <p:ph type="sldImg"/>
          </p:nvPr>
        </p:nvSpPr>
        <p:spPr>
          <a:ln/>
        </p:spPr>
      </p:sp>
      <p:sp>
        <p:nvSpPr>
          <p:cNvPr id="61443" name="Zástupný symbol pro poznámky 2">
            <a:extLst>
              <a:ext uri="{FF2B5EF4-FFF2-40B4-BE49-F238E27FC236}">
                <a16:creationId xmlns:a16="http://schemas.microsoft.com/office/drawing/2014/main" id="{67F57972-D452-4152-B8BF-B9E5406171F2}"/>
              </a:ext>
            </a:extLst>
          </p:cNvPr>
          <p:cNvSpPr>
            <a:spLocks noGrp="1" noChangeArrowheads="1"/>
          </p:cNvSpPr>
          <p:nvPr>
            <p:ph type="body" idx="1"/>
          </p:nvPr>
        </p:nvSpPr>
        <p:spPr>
          <a:xfrm>
            <a:off x="185738" y="4443413"/>
            <a:ext cx="6157912" cy="5183187"/>
          </a:xfrm>
          <a:noFill/>
        </p:spPr>
        <p:txBody>
          <a:bodyPr/>
          <a:lstStyle/>
          <a:p>
            <a:pPr eaLnBrk="1" hangingPunct="1"/>
            <a:r>
              <a:rPr lang="cs-CZ" altLang="cs-CZ" b="1"/>
              <a:t>Preseptální celulitida</a:t>
            </a:r>
          </a:p>
          <a:p>
            <a:pPr algn="just" eaLnBrk="1" hangingPunct="1"/>
            <a:r>
              <a:rPr lang="cs-CZ" altLang="cs-CZ"/>
              <a:t>oční bulbus je obvykle klidný, volně pohyblivý, známky konjunktivitidy. Není porucha vizu ani diplopie.</a:t>
            </a:r>
          </a:p>
          <a:p>
            <a:pPr algn="just" eaLnBrk="1" hangingPunct="1"/>
            <a:r>
              <a:rPr lang="cs-CZ" altLang="cs-CZ" b="1"/>
              <a:t>Vzniká-li jako </a:t>
            </a:r>
          </a:p>
          <a:p>
            <a:pPr algn="just" eaLnBrk="1" hangingPunct="1"/>
            <a:r>
              <a:rPr lang="cs-CZ" altLang="cs-CZ"/>
              <a:t>1) následek </a:t>
            </a:r>
            <a:r>
              <a:rPr lang="cs-CZ" altLang="cs-CZ" b="1"/>
              <a:t>odontogenních kolemčelistních zánětů</a:t>
            </a:r>
            <a:r>
              <a:rPr lang="cs-CZ" altLang="cs-CZ"/>
              <a:t>, je přítomna typická historie onemocnění (bolest zubu, dentální ošetření. apod.) a postupnlý rozvoj typických příznaků podle postižené anatomcké oblasti a rozsahu kolemčel.. zánětu (otok, hmatný infiltrát, omezené otevírání úst …) </a:t>
            </a:r>
          </a:p>
          <a:p>
            <a:pPr algn="just" eaLnBrk="1" hangingPunct="1"/>
            <a:r>
              <a:rPr lang="cs-CZ" altLang="cs-CZ"/>
              <a:t>2) může vzniknout také na podkladě </a:t>
            </a:r>
            <a:r>
              <a:rPr lang="cs-CZ" altLang="cs-CZ" b="1"/>
              <a:t>odontogenní rinosinusitidy </a:t>
            </a:r>
            <a:r>
              <a:rPr lang="cs-CZ" altLang="cs-CZ"/>
              <a:t>– ta není doprovázena známkami zánětu měkkých tkání jiných krajin obličeje. Nemusí být provázena ani zubními obtížemi, neboť k zánětu vedlejších dutin nosních může dojít i při chronickém zánětlivém dentálním onem.  Jsou přítomny příznaky rinosinusitidy (obturace nosního dýchání, sekrece, tlak nad dutinami, ztráta čichu atd.) Při odontogenní etiologii je ale postižení typicky jednostranné. Nejčastějším odontogenním zánětem vedlejších dutin nosních je </a:t>
            </a:r>
            <a:r>
              <a:rPr lang="cs-CZ" altLang="cs-CZ" u="sng"/>
              <a:t>maxilární rinosinusitida</a:t>
            </a:r>
            <a:r>
              <a:rPr lang="cs-CZ" altLang="cs-CZ"/>
              <a:t>.</a:t>
            </a:r>
          </a:p>
          <a:p>
            <a:pPr algn="just" eaLnBrk="1" hangingPunct="1"/>
            <a:r>
              <a:rPr lang="cs-CZ" altLang="cs-CZ" b="1"/>
              <a:t>Vyš. </a:t>
            </a:r>
            <a:r>
              <a:rPr lang="cs-CZ" altLang="cs-CZ"/>
              <a:t>– anamnéza, klinické, zobrazovací, orientační vyš. zrakových funkcí (při podezření na porušení funkce je indikováno vyš. oftalmologem)</a:t>
            </a:r>
          </a:p>
          <a:p>
            <a:pPr algn="just" eaLnBrk="1" hangingPunct="1"/>
            <a:r>
              <a:rPr lang="cs-CZ" altLang="cs-CZ" b="1"/>
              <a:t>Th –</a:t>
            </a:r>
            <a:r>
              <a:rPr lang="cs-CZ" altLang="cs-CZ"/>
              <a:t> antibiotika</a:t>
            </a:r>
          </a:p>
          <a:p>
            <a:pPr algn="just" eaLnBrk="1" hangingPunct="1"/>
            <a:r>
              <a:rPr lang="cs-CZ" altLang="cs-CZ" b="1"/>
              <a:t>Komplikace</a:t>
            </a:r>
            <a:r>
              <a:rPr lang="cs-CZ" altLang="cs-CZ"/>
              <a:t>: vznik abscesu (nutnost incise), šíření postseptálně. Zhoršení stavu může proběhnout během hodin – nutnost poučení pacienta při lokálním i celkovém zhoršení stavu.</a:t>
            </a:r>
          </a:p>
          <a:p>
            <a:pPr algn="just" eaLnBrk="1" hangingPunct="1"/>
            <a:endParaRPr lang="cs-CZ" altLang="cs-CZ"/>
          </a:p>
          <a:p>
            <a:pPr algn="just" eaLnBrk="1" hangingPunct="1"/>
            <a:endParaRPr lang="cs-CZ" altLang="cs-CZ"/>
          </a:p>
          <a:p>
            <a:pPr algn="just" eaLnBrk="1" hangingPunct="1"/>
            <a:endParaRPr lang="cs-CZ" altLang="cs-CZ"/>
          </a:p>
        </p:txBody>
      </p:sp>
      <p:sp>
        <p:nvSpPr>
          <p:cNvPr id="61444" name="Zástupný symbol pro číslo snímku 3">
            <a:extLst>
              <a:ext uri="{FF2B5EF4-FFF2-40B4-BE49-F238E27FC236}">
                <a16:creationId xmlns:a16="http://schemas.microsoft.com/office/drawing/2014/main" id="{B392E2FB-FC60-4730-8B0A-1A6244676BD7}"/>
              </a:ext>
            </a:extLst>
          </p:cNvPr>
          <p:cNvSpPr>
            <a:spLocks noGrp="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86B38B77-664F-455E-A6B0-A25F8E45879B}" type="slidenum">
              <a:rPr lang="cs-CZ" altLang="cs-CZ" sz="1200"/>
              <a:pPr/>
              <a:t>30</a:t>
            </a:fld>
            <a:endParaRPr lang="cs-CZ" altLang="cs-CZ"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Zástupný symbol pro obrázek snímku 1">
            <a:extLst>
              <a:ext uri="{FF2B5EF4-FFF2-40B4-BE49-F238E27FC236}">
                <a16:creationId xmlns:a16="http://schemas.microsoft.com/office/drawing/2014/main" id="{7A970F4D-5222-4019-ACB3-9D1F68873D10}"/>
              </a:ext>
            </a:extLst>
          </p:cNvPr>
          <p:cNvSpPr>
            <a:spLocks noGrp="1" noRot="1" noChangeAspect="1" noChangeArrowheads="1" noTextEdit="1"/>
          </p:cNvSpPr>
          <p:nvPr>
            <p:ph type="sldImg"/>
          </p:nvPr>
        </p:nvSpPr>
        <p:spPr>
          <a:ln/>
        </p:spPr>
      </p:sp>
      <p:sp>
        <p:nvSpPr>
          <p:cNvPr id="3" name="Zástupný symbol pro poznámky 2">
            <a:extLst>
              <a:ext uri="{FF2B5EF4-FFF2-40B4-BE49-F238E27FC236}">
                <a16:creationId xmlns:a16="http://schemas.microsoft.com/office/drawing/2014/main" id="{BCD98CDB-6AEB-472C-85F0-B52FE341A247}"/>
              </a:ext>
            </a:extLst>
          </p:cNvPr>
          <p:cNvSpPr>
            <a:spLocks noGrp="1"/>
          </p:cNvSpPr>
          <p:nvPr>
            <p:ph type="body" idx="1"/>
          </p:nvPr>
        </p:nvSpPr>
        <p:spPr/>
        <p:txBody>
          <a:bodyPr/>
          <a:lstStyle/>
          <a:p>
            <a:pPr eaLnBrk="1" hangingPunct="1">
              <a:defRPr/>
            </a:pPr>
            <a:r>
              <a:rPr lang="cs-CZ" altLang="cs-CZ" b="1" dirty="0"/>
              <a:t>Etiologie:</a:t>
            </a:r>
          </a:p>
          <a:p>
            <a:pPr marL="342900" indent="-342900" eaLnBrk="1" hangingPunct="1">
              <a:buFont typeface="Wingdings" panose="05000000000000000000" pitchFamily="2" charset="2"/>
              <a:buChar char="Ø"/>
              <a:defRPr/>
            </a:pPr>
            <a:r>
              <a:rPr lang="cs-CZ" altLang="cs-CZ" dirty="0" err="1"/>
              <a:t>kolemčelistní</a:t>
            </a:r>
            <a:r>
              <a:rPr lang="cs-CZ" altLang="cs-CZ" dirty="0"/>
              <a:t> záněty </a:t>
            </a:r>
            <a:r>
              <a:rPr lang="cs-CZ" altLang="cs-CZ" dirty="0" err="1"/>
              <a:t>odontogenního</a:t>
            </a:r>
            <a:r>
              <a:rPr lang="cs-CZ" altLang="cs-CZ" dirty="0"/>
              <a:t> původu</a:t>
            </a:r>
          </a:p>
          <a:p>
            <a:pPr marL="342900" indent="-342900" eaLnBrk="1" hangingPunct="1">
              <a:buFont typeface="Wingdings" panose="05000000000000000000" pitchFamily="2" charset="2"/>
              <a:buChar char="Ø"/>
              <a:defRPr/>
            </a:pPr>
            <a:endParaRPr lang="cs-CZ" altLang="cs-CZ" dirty="0"/>
          </a:p>
          <a:p>
            <a:pPr marL="342900" indent="-342900" eaLnBrk="1" hangingPunct="1">
              <a:buFont typeface="Wingdings" panose="05000000000000000000" pitchFamily="2" charset="2"/>
              <a:buChar char="Ø"/>
              <a:defRPr/>
            </a:pPr>
            <a:r>
              <a:rPr lang="cs-CZ" altLang="cs-CZ" dirty="0" err="1"/>
              <a:t>rinosinusitida</a:t>
            </a:r>
            <a:r>
              <a:rPr lang="cs-CZ" altLang="cs-CZ" dirty="0"/>
              <a:t> </a:t>
            </a:r>
            <a:r>
              <a:rPr lang="cs-CZ" altLang="cs-CZ" dirty="0" err="1"/>
              <a:t>odontogenního</a:t>
            </a:r>
            <a:r>
              <a:rPr lang="cs-CZ" altLang="cs-CZ" dirty="0"/>
              <a:t> původu (nejčastěji </a:t>
            </a:r>
            <a:r>
              <a:rPr lang="cs-CZ" altLang="cs-CZ" dirty="0" err="1"/>
              <a:t>maxillární</a:t>
            </a:r>
            <a:r>
              <a:rPr lang="cs-CZ" altLang="cs-CZ" dirty="0"/>
              <a:t> jako následek </a:t>
            </a:r>
            <a:r>
              <a:rPr lang="cs-CZ" altLang="cs-CZ" dirty="0" err="1"/>
              <a:t>periapikální</a:t>
            </a:r>
            <a:r>
              <a:rPr lang="cs-CZ" altLang="cs-CZ" dirty="0"/>
              <a:t> patologie zubu se vztahem k antrum </a:t>
            </a:r>
            <a:r>
              <a:rPr lang="cs-CZ" altLang="cs-CZ" dirty="0" err="1"/>
              <a:t>Highmori</a:t>
            </a:r>
            <a:r>
              <a:rPr lang="cs-CZ" altLang="cs-CZ" dirty="0"/>
              <a:t>, neošetřená </a:t>
            </a:r>
            <a:r>
              <a:rPr lang="cs-CZ" altLang="cs-CZ" dirty="0" err="1"/>
              <a:t>oro</a:t>
            </a:r>
            <a:r>
              <a:rPr lang="cs-CZ" altLang="cs-CZ" dirty="0"/>
              <a:t>-antrální komunikace, komplikace aplikace implantátů, </a:t>
            </a:r>
            <a:r>
              <a:rPr lang="cs-CZ" altLang="cs-CZ" dirty="0" err="1"/>
              <a:t>iatrogenní</a:t>
            </a:r>
            <a:r>
              <a:rPr lang="cs-CZ" altLang="cs-CZ" dirty="0"/>
              <a:t> poškození – zanesení infekce do sinus </a:t>
            </a:r>
            <a:r>
              <a:rPr lang="cs-CZ" altLang="cs-CZ" dirty="0" err="1"/>
              <a:t>maxillaris</a:t>
            </a:r>
            <a:r>
              <a:rPr lang="cs-CZ" altLang="cs-CZ" dirty="0"/>
              <a:t> z kořenového kanálku, zatlačení kořene zubu při extrakci …)</a:t>
            </a:r>
          </a:p>
          <a:p>
            <a:pPr>
              <a:defRPr/>
            </a:pPr>
            <a:endParaRPr lang="cs-CZ" dirty="0"/>
          </a:p>
        </p:txBody>
      </p:sp>
      <p:sp>
        <p:nvSpPr>
          <p:cNvPr id="63492" name="Zástupný symbol pro číslo snímku 3">
            <a:extLst>
              <a:ext uri="{FF2B5EF4-FFF2-40B4-BE49-F238E27FC236}">
                <a16:creationId xmlns:a16="http://schemas.microsoft.com/office/drawing/2014/main" id="{E3E9A4A8-02F5-44E7-A8E1-2900A335FB47}"/>
              </a:ext>
            </a:extLst>
          </p:cNvPr>
          <p:cNvSpPr>
            <a:spLocks noGrp="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CCBFE6E2-D63B-46CD-8E12-7BA5C110F61A}" type="slidenum">
              <a:rPr lang="cs-CZ" altLang="cs-CZ" sz="1200"/>
              <a:pPr/>
              <a:t>31</a:t>
            </a:fld>
            <a:endParaRPr lang="cs-CZ" altLang="cs-CZ"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Zástupný symbol pro obrázek snímku 1">
            <a:extLst>
              <a:ext uri="{FF2B5EF4-FFF2-40B4-BE49-F238E27FC236}">
                <a16:creationId xmlns:a16="http://schemas.microsoft.com/office/drawing/2014/main" id="{C6CCB9DC-F908-41AC-AA8F-D52F0599BD38}"/>
              </a:ext>
            </a:extLst>
          </p:cNvPr>
          <p:cNvSpPr>
            <a:spLocks noGrp="1" noRot="1" noChangeAspect="1" noChangeArrowheads="1" noTextEdit="1"/>
          </p:cNvSpPr>
          <p:nvPr>
            <p:ph type="sldImg"/>
          </p:nvPr>
        </p:nvSpPr>
        <p:spPr>
          <a:ln/>
        </p:spPr>
      </p:sp>
      <p:sp>
        <p:nvSpPr>
          <p:cNvPr id="8195" name="Zástupný symbol pro poznámky 2">
            <a:extLst>
              <a:ext uri="{FF2B5EF4-FFF2-40B4-BE49-F238E27FC236}">
                <a16:creationId xmlns:a16="http://schemas.microsoft.com/office/drawing/2014/main" id="{575B8668-263C-47FF-A938-94FF831D0E0F}"/>
              </a:ext>
            </a:extLst>
          </p:cNvPr>
          <p:cNvSpPr>
            <a:spLocks noGrp="1" noChangeArrowheads="1"/>
          </p:cNvSpPr>
          <p:nvPr>
            <p:ph type="body" idx="1"/>
          </p:nvPr>
        </p:nvSpPr>
        <p:spPr>
          <a:noFill/>
        </p:spPr>
        <p:txBody>
          <a:bodyPr/>
          <a:lstStyle/>
          <a:p>
            <a:endParaRPr lang="cs-CZ" altLang="cs-CZ"/>
          </a:p>
        </p:txBody>
      </p:sp>
      <p:sp>
        <p:nvSpPr>
          <p:cNvPr id="8196" name="Zástupný symbol pro číslo snímku 3">
            <a:extLst>
              <a:ext uri="{FF2B5EF4-FFF2-40B4-BE49-F238E27FC236}">
                <a16:creationId xmlns:a16="http://schemas.microsoft.com/office/drawing/2014/main" id="{B6835675-A26E-4610-A237-FF03104A8B82}"/>
              </a:ext>
            </a:extLst>
          </p:cNvPr>
          <p:cNvSpPr>
            <a:spLocks noGrp="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6A9DC416-332B-4344-BA19-F2DFDB7D81BC}" type="slidenum">
              <a:rPr lang="cs-CZ" altLang="cs-CZ" sz="1200"/>
              <a:pPr/>
              <a:t>3</a:t>
            </a:fld>
            <a:endParaRPr lang="cs-CZ" altLang="cs-CZ"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Zástupný symbol pro obrázek snímku 1">
            <a:extLst>
              <a:ext uri="{FF2B5EF4-FFF2-40B4-BE49-F238E27FC236}">
                <a16:creationId xmlns:a16="http://schemas.microsoft.com/office/drawing/2014/main" id="{47E005B3-F074-4CDD-AB6B-9349BCE498F1}"/>
              </a:ext>
            </a:extLst>
          </p:cNvPr>
          <p:cNvSpPr>
            <a:spLocks noGrp="1" noRot="1" noChangeAspect="1" noChangeArrowheads="1" noTextEdit="1"/>
          </p:cNvSpPr>
          <p:nvPr>
            <p:ph type="sldImg"/>
          </p:nvPr>
        </p:nvSpPr>
        <p:spPr>
          <a:ln/>
        </p:spPr>
      </p:sp>
      <p:sp>
        <p:nvSpPr>
          <p:cNvPr id="65539" name="Zástupný symbol pro poznámky 2">
            <a:extLst>
              <a:ext uri="{FF2B5EF4-FFF2-40B4-BE49-F238E27FC236}">
                <a16:creationId xmlns:a16="http://schemas.microsoft.com/office/drawing/2014/main" id="{051682BA-D6FC-4775-8A42-BB9D41998AED}"/>
              </a:ext>
            </a:extLst>
          </p:cNvPr>
          <p:cNvSpPr>
            <a:spLocks noGrp="1" noChangeArrowheads="1"/>
          </p:cNvSpPr>
          <p:nvPr>
            <p:ph type="body" idx="1"/>
          </p:nvPr>
        </p:nvSpPr>
        <p:spPr>
          <a:xfrm>
            <a:off x="327025" y="4443413"/>
            <a:ext cx="6230938" cy="4991100"/>
          </a:xfrm>
          <a:noFill/>
        </p:spPr>
        <p:txBody>
          <a:bodyPr/>
          <a:lstStyle/>
          <a:p>
            <a:pPr eaLnBrk="1" hangingPunct="1"/>
            <a:r>
              <a:rPr lang="cs-CZ" altLang="cs-CZ" b="1"/>
              <a:t>Projevy</a:t>
            </a:r>
            <a:r>
              <a:rPr lang="cs-CZ" altLang="cs-CZ"/>
              <a:t>:</a:t>
            </a:r>
          </a:p>
          <a:p>
            <a:pPr algn="just" eaLnBrk="1" hangingPunct="1"/>
            <a:r>
              <a:rPr lang="cs-CZ" altLang="cs-CZ"/>
              <a:t>výrazný otok a erytém očních víček, překrvení spojivky, bolest za okem, postupně protruze bulbu a omezení hybnosti, oftalmoplegie (mydriáza s parézou okohybných svalů)</a:t>
            </a:r>
          </a:p>
          <a:p>
            <a:pPr algn="just" eaLnBrk="1" hangingPunct="1"/>
            <a:r>
              <a:rPr lang="cs-CZ" altLang="cs-CZ" b="1"/>
              <a:t>Vyšetření zraku</a:t>
            </a:r>
            <a:r>
              <a:rPr lang="cs-CZ" altLang="cs-CZ"/>
              <a:t>: častá diplopie a porucha zrakové ostrosti, možné zvýšení nitroočního tlaku.</a:t>
            </a:r>
          </a:p>
          <a:p>
            <a:pPr algn="just" eaLnBrk="1" hangingPunct="1"/>
            <a:r>
              <a:rPr lang="cs-CZ" altLang="cs-CZ" b="1"/>
              <a:t>Celkové příznaky alterace </a:t>
            </a:r>
            <a:r>
              <a:rPr lang="cs-CZ" altLang="cs-CZ"/>
              <a:t>– febrilie, schvácenost, sepse atd. Je-li příčina stavu kolemčelistní zánět, pak se tyto příznaky mohou objevit již před progresí zánětu do očnice. U nemocných s nekomplikovanou rinosinusitidou se závažné celkové příznaky běžně nevyskytují a jsou až projevem komplikací.</a:t>
            </a:r>
          </a:p>
          <a:p>
            <a:pPr algn="just" eaLnBrk="1" hangingPunct="1"/>
            <a:r>
              <a:rPr lang="cs-CZ" altLang="cs-CZ"/>
              <a:t>Možnost vzniku orbitálního až očnicového subperiostálního abscesu.</a:t>
            </a:r>
          </a:p>
          <a:p>
            <a:pPr algn="just" eaLnBrk="1" hangingPunct="1"/>
            <a:r>
              <a:rPr lang="cs-CZ" altLang="cs-CZ" b="1"/>
              <a:t>Vyšetření</a:t>
            </a:r>
            <a:r>
              <a:rPr lang="cs-CZ" altLang="cs-CZ"/>
              <a:t>:</a:t>
            </a:r>
          </a:p>
          <a:p>
            <a:pPr algn="just" eaLnBrk="1" hangingPunct="1"/>
            <a:r>
              <a:rPr lang="cs-CZ" altLang="cs-CZ"/>
              <a:t>zobrazovcí vyšetření (CT, RTG, ev. dražší MRi) </a:t>
            </a:r>
          </a:p>
          <a:p>
            <a:pPr algn="just" eaLnBrk="1" hangingPunct="1"/>
            <a:r>
              <a:rPr lang="cs-CZ" altLang="cs-CZ"/>
              <a:t>Nesmí se zapomenout na vyš. okolních struktur, které mohou být příčinou stavu)</a:t>
            </a:r>
          </a:p>
          <a:p>
            <a:pPr algn="just" eaLnBrk="1" hangingPunct="1"/>
            <a:r>
              <a:rPr lang="cs-CZ" altLang="cs-CZ"/>
              <a:t>Terapie: </a:t>
            </a:r>
          </a:p>
          <a:p>
            <a:pPr algn="just" eaLnBrk="1" hangingPunct="1"/>
            <a:r>
              <a:rPr lang="cs-CZ" altLang="cs-CZ"/>
              <a:t>hospitalizace (odd. maxilofaciální chirurgie při následků kolemčelistních zánětu nebo na oddělení ORL při komplikacích odontogenní rinosinusitidy)), vyš. oftalmologem.</a:t>
            </a:r>
          </a:p>
          <a:p>
            <a:pPr algn="just" eaLnBrk="1" hangingPunct="1"/>
            <a:r>
              <a:rPr lang="cs-CZ" altLang="cs-CZ"/>
              <a:t>Terapie: i.v. podání ATB, ev. chirurgické řešení abscesů</a:t>
            </a:r>
          </a:p>
          <a:p>
            <a:pPr algn="just" eaLnBrk="1" hangingPunct="1"/>
            <a:endParaRPr lang="cs-CZ" altLang="cs-CZ"/>
          </a:p>
        </p:txBody>
      </p:sp>
      <p:sp>
        <p:nvSpPr>
          <p:cNvPr id="65540" name="Zástupný symbol pro číslo snímku 3">
            <a:extLst>
              <a:ext uri="{FF2B5EF4-FFF2-40B4-BE49-F238E27FC236}">
                <a16:creationId xmlns:a16="http://schemas.microsoft.com/office/drawing/2014/main" id="{8E6E0C1E-D32D-4EFB-AD34-05C0030BCEDF}"/>
              </a:ext>
            </a:extLst>
          </p:cNvPr>
          <p:cNvSpPr>
            <a:spLocks noGrp="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187B818B-F91A-495F-95C0-232DC4252B66}" type="slidenum">
              <a:rPr lang="cs-CZ" altLang="cs-CZ" sz="1200"/>
              <a:pPr/>
              <a:t>32</a:t>
            </a:fld>
            <a:endParaRPr lang="cs-CZ" altLang="cs-CZ"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Zástupný symbol pro obrázek snímku 1">
            <a:extLst>
              <a:ext uri="{FF2B5EF4-FFF2-40B4-BE49-F238E27FC236}">
                <a16:creationId xmlns:a16="http://schemas.microsoft.com/office/drawing/2014/main" id="{2FD92618-3FE4-4B59-9BE8-5017D4F34F81}"/>
              </a:ext>
            </a:extLst>
          </p:cNvPr>
          <p:cNvSpPr>
            <a:spLocks noGrp="1" noRot="1" noChangeAspect="1" noChangeArrowheads="1" noTextEdit="1"/>
          </p:cNvSpPr>
          <p:nvPr>
            <p:ph type="sldImg"/>
          </p:nvPr>
        </p:nvSpPr>
        <p:spPr>
          <a:ln/>
        </p:spPr>
      </p:sp>
      <p:sp>
        <p:nvSpPr>
          <p:cNvPr id="68611" name="Zástupný symbol pro poznámky 2">
            <a:extLst>
              <a:ext uri="{FF2B5EF4-FFF2-40B4-BE49-F238E27FC236}">
                <a16:creationId xmlns:a16="http://schemas.microsoft.com/office/drawing/2014/main" id="{17A09ED3-BD99-4194-BEFB-F58308C3210B}"/>
              </a:ext>
            </a:extLst>
          </p:cNvPr>
          <p:cNvSpPr>
            <a:spLocks noGrp="1" noChangeArrowheads="1"/>
          </p:cNvSpPr>
          <p:nvPr>
            <p:ph type="body" idx="1"/>
          </p:nvPr>
        </p:nvSpPr>
        <p:spPr>
          <a:noFill/>
        </p:spPr>
        <p:txBody>
          <a:bodyPr/>
          <a:lstStyle/>
          <a:p>
            <a:endParaRPr lang="cs-CZ" altLang="cs-CZ"/>
          </a:p>
          <a:p>
            <a:endParaRPr lang="cs-CZ" altLang="cs-CZ"/>
          </a:p>
        </p:txBody>
      </p:sp>
      <p:sp>
        <p:nvSpPr>
          <p:cNvPr id="68612" name="Zástupný symbol pro číslo snímku 3">
            <a:extLst>
              <a:ext uri="{FF2B5EF4-FFF2-40B4-BE49-F238E27FC236}">
                <a16:creationId xmlns:a16="http://schemas.microsoft.com/office/drawing/2014/main" id="{2321BFD2-F5A0-45A7-AF50-E4D4CECB1298}"/>
              </a:ext>
            </a:extLst>
          </p:cNvPr>
          <p:cNvSpPr>
            <a:spLocks noGrp="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83C5D01C-CD39-47CD-B4FB-1828B7225582}" type="slidenum">
              <a:rPr lang="cs-CZ" altLang="cs-CZ" sz="1200"/>
              <a:pPr/>
              <a:t>34</a:t>
            </a:fld>
            <a:endParaRPr lang="cs-CZ" altLang="cs-CZ" sz="1200"/>
          </a:p>
        </p:txBody>
      </p:sp>
      <p:sp>
        <p:nvSpPr>
          <p:cNvPr id="68613" name="TextovéPole 5">
            <a:extLst>
              <a:ext uri="{FF2B5EF4-FFF2-40B4-BE49-F238E27FC236}">
                <a16:creationId xmlns:a16="http://schemas.microsoft.com/office/drawing/2014/main" id="{60D2E8CA-081A-4560-8754-C9C8FD45FFA7}"/>
              </a:ext>
            </a:extLst>
          </p:cNvPr>
          <p:cNvSpPr txBox="1">
            <a:spLocks noChangeArrowheads="1"/>
          </p:cNvSpPr>
          <p:nvPr/>
        </p:nvSpPr>
        <p:spPr bwMode="auto">
          <a:xfrm>
            <a:off x="327025" y="4691063"/>
            <a:ext cx="6300788"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cs-CZ" altLang="cs-CZ" sz="1200" b="1"/>
              <a:t>Komplikace</a:t>
            </a:r>
            <a:r>
              <a:rPr lang="cs-CZ" altLang="cs-CZ" sz="1200"/>
              <a:t>: vznik abscesu </a:t>
            </a:r>
          </a:p>
          <a:p>
            <a:pPr eaLnBrk="1" hangingPunct="1"/>
            <a:r>
              <a:rPr lang="cs-CZ" altLang="cs-CZ" sz="1200"/>
              <a:t>- subperiostální </a:t>
            </a:r>
          </a:p>
          <a:p>
            <a:pPr eaLnBrk="1" hangingPunct="1"/>
            <a:r>
              <a:rPr lang="cs-CZ" altLang="cs-CZ" sz="1200"/>
              <a:t>(mezi kostěnou stěnou očnice a periorbitou): nejčastěji mediálně jako následek progrese zánětu z čichových sklípků</a:t>
            </a:r>
          </a:p>
          <a:p>
            <a:pPr eaLnBrk="1" hangingPunct="1"/>
            <a:endParaRPr lang="cs-CZ" altLang="cs-CZ" sz="1200"/>
          </a:p>
          <a:p>
            <a:pPr eaLnBrk="1" hangingPunct="1"/>
            <a:r>
              <a:rPr lang="cs-CZ" altLang="cs-CZ" sz="1200"/>
              <a:t>- orbitální ( hnis v měkkých tkáních očnice): lokalizace v dorzální části způsobí ispilaterální postižení V/1, n. III, IV, VI a n. opticus; </a:t>
            </a:r>
          </a:p>
          <a:p>
            <a:pPr eaLnBrk="1" hangingPunct="1"/>
            <a:endParaRPr lang="cs-CZ" altLang="cs-CZ" sz="1200"/>
          </a:p>
          <a:p>
            <a:pPr eaLnBrk="1" hangingPunct="1"/>
            <a:r>
              <a:rPr lang="cs-CZ" altLang="cs-CZ" sz="1200"/>
              <a:t>Možnost oslepnutí, přestupu infekce intrakraniálně (intrakraniální absces, meningitis, septická trombóza kavernózního sinu)</a:t>
            </a:r>
          </a:p>
          <a:p>
            <a:endParaRPr lang="cs-CZ" altLang="cs-CZ"/>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Zástupný symbol pro obrázek snímku 1">
            <a:extLst>
              <a:ext uri="{FF2B5EF4-FFF2-40B4-BE49-F238E27FC236}">
                <a16:creationId xmlns:a16="http://schemas.microsoft.com/office/drawing/2014/main" id="{A9EB60A0-3B8E-4949-8A2B-A8BCC8DFA699}"/>
              </a:ext>
            </a:extLst>
          </p:cNvPr>
          <p:cNvSpPr>
            <a:spLocks noGrp="1" noRot="1" noChangeAspect="1" noChangeArrowheads="1" noTextEdit="1"/>
          </p:cNvSpPr>
          <p:nvPr>
            <p:ph type="sldImg"/>
          </p:nvPr>
        </p:nvSpPr>
        <p:spPr>
          <a:ln/>
        </p:spPr>
      </p:sp>
      <p:sp>
        <p:nvSpPr>
          <p:cNvPr id="70659" name="Zástupný symbol pro poznámky 2">
            <a:extLst>
              <a:ext uri="{FF2B5EF4-FFF2-40B4-BE49-F238E27FC236}">
                <a16:creationId xmlns:a16="http://schemas.microsoft.com/office/drawing/2014/main" id="{BDB90147-17D9-466E-A3B1-DBA08C73E218}"/>
              </a:ext>
            </a:extLst>
          </p:cNvPr>
          <p:cNvSpPr>
            <a:spLocks noGrp="1" noChangeArrowheads="1"/>
          </p:cNvSpPr>
          <p:nvPr>
            <p:ph type="body" idx="1"/>
          </p:nvPr>
        </p:nvSpPr>
        <p:spPr>
          <a:noFill/>
        </p:spPr>
        <p:txBody>
          <a:bodyPr/>
          <a:lstStyle/>
          <a:p>
            <a:r>
              <a:rPr lang="cs-CZ" altLang="cs-CZ"/>
              <a:t>Původně zdravý pacient se dostal k lékaři až ve stadiu intrakraniálních komplikací a přes adekvátní léčbu zemřel.</a:t>
            </a:r>
          </a:p>
          <a:p>
            <a:endParaRPr lang="cs-CZ" altLang="cs-CZ"/>
          </a:p>
        </p:txBody>
      </p:sp>
      <p:sp>
        <p:nvSpPr>
          <p:cNvPr id="70660" name="Zástupný symbol pro číslo snímku 3">
            <a:extLst>
              <a:ext uri="{FF2B5EF4-FFF2-40B4-BE49-F238E27FC236}">
                <a16:creationId xmlns:a16="http://schemas.microsoft.com/office/drawing/2014/main" id="{7683D644-1BF9-4CCF-8F08-38A6DD60841A}"/>
              </a:ext>
            </a:extLst>
          </p:cNvPr>
          <p:cNvSpPr>
            <a:spLocks noGrp="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149D9F18-ADCE-4EA2-8A67-03FAFB5912A0}" type="slidenum">
              <a:rPr lang="cs-CZ" altLang="cs-CZ" sz="1200"/>
              <a:pPr/>
              <a:t>35</a:t>
            </a:fld>
            <a:endParaRPr lang="cs-CZ" altLang="cs-CZ"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Zástupný symbol pro obrázek snímku 1">
            <a:extLst>
              <a:ext uri="{FF2B5EF4-FFF2-40B4-BE49-F238E27FC236}">
                <a16:creationId xmlns:a16="http://schemas.microsoft.com/office/drawing/2014/main" id="{2B40EC1E-C319-4C80-9DFA-BD6687CA21A3}"/>
              </a:ext>
            </a:extLst>
          </p:cNvPr>
          <p:cNvSpPr>
            <a:spLocks noGrp="1" noRot="1" noChangeAspect="1" noChangeArrowheads="1" noTextEdit="1"/>
          </p:cNvSpPr>
          <p:nvPr>
            <p:ph type="sldImg"/>
          </p:nvPr>
        </p:nvSpPr>
        <p:spPr>
          <a:ln/>
        </p:spPr>
      </p:sp>
      <p:sp>
        <p:nvSpPr>
          <p:cNvPr id="72707" name="Zástupný symbol pro poznámky 2">
            <a:extLst>
              <a:ext uri="{FF2B5EF4-FFF2-40B4-BE49-F238E27FC236}">
                <a16:creationId xmlns:a16="http://schemas.microsoft.com/office/drawing/2014/main" id="{2287CC4A-2AE1-4EEC-A535-472A2C1102E8}"/>
              </a:ext>
            </a:extLst>
          </p:cNvPr>
          <p:cNvSpPr>
            <a:spLocks noGrp="1" noChangeArrowheads="1"/>
          </p:cNvSpPr>
          <p:nvPr>
            <p:ph type="body" idx="1"/>
          </p:nvPr>
        </p:nvSpPr>
        <p:spPr>
          <a:noFill/>
        </p:spPr>
        <p:txBody>
          <a:bodyPr/>
          <a:lstStyle/>
          <a:p>
            <a:endParaRPr lang="cs-CZ" altLang="cs-CZ"/>
          </a:p>
        </p:txBody>
      </p:sp>
      <p:sp>
        <p:nvSpPr>
          <p:cNvPr id="72708" name="Zástupný symbol pro číslo snímku 3">
            <a:extLst>
              <a:ext uri="{FF2B5EF4-FFF2-40B4-BE49-F238E27FC236}">
                <a16:creationId xmlns:a16="http://schemas.microsoft.com/office/drawing/2014/main" id="{FA015976-112C-4097-897C-31142A1B77CC}"/>
              </a:ext>
            </a:extLst>
          </p:cNvPr>
          <p:cNvSpPr>
            <a:spLocks noGrp="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ADC666AF-FE40-4798-9225-E4A2BCA2DD5A}" type="slidenum">
              <a:rPr lang="cs-CZ" altLang="cs-CZ" sz="1200"/>
              <a:pPr/>
              <a:t>36</a:t>
            </a:fld>
            <a:endParaRPr lang="cs-CZ" altLang="cs-CZ"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582F9EB2-A258-47A5-BBEE-3D2DD1E6E588}"/>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276A9995-D1FA-4EB7-807F-4D79CA3FA758}" type="slidenum">
              <a:rPr lang="cs-CZ" altLang="cs-CZ" sz="1200"/>
              <a:pPr/>
              <a:t>37</a:t>
            </a:fld>
            <a:endParaRPr lang="cs-CZ" altLang="cs-CZ" sz="1200"/>
          </a:p>
        </p:txBody>
      </p:sp>
      <p:sp>
        <p:nvSpPr>
          <p:cNvPr id="74755" name="Rectangle 7">
            <a:extLst>
              <a:ext uri="{FF2B5EF4-FFF2-40B4-BE49-F238E27FC236}">
                <a16:creationId xmlns:a16="http://schemas.microsoft.com/office/drawing/2014/main" id="{AAF297DB-CD5A-4D94-9EEB-7F17EC7FB976}"/>
              </a:ext>
            </a:extLst>
          </p:cNvPr>
          <p:cNvSpPr txBox="1">
            <a:spLocks noGrp="1" noChangeArrowheads="1"/>
          </p:cNvSpPr>
          <p:nvPr/>
        </p:nvSpPr>
        <p:spPr bwMode="auto">
          <a:xfrm>
            <a:off x="3819525" y="9380538"/>
            <a:ext cx="29210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r" eaLnBrk="1" hangingPunct="1"/>
            <a:fld id="{19D45F00-8A58-4BAA-9A9D-A7D113343C4A}" type="slidenum">
              <a:rPr lang="cs-CZ" altLang="cs-CZ" sz="1200"/>
              <a:pPr algn="r" eaLnBrk="1" hangingPunct="1"/>
              <a:t>37</a:t>
            </a:fld>
            <a:endParaRPr lang="cs-CZ" altLang="cs-CZ" sz="1200"/>
          </a:p>
        </p:txBody>
      </p:sp>
      <p:sp>
        <p:nvSpPr>
          <p:cNvPr id="74756" name="Rectangle 2">
            <a:extLst>
              <a:ext uri="{FF2B5EF4-FFF2-40B4-BE49-F238E27FC236}">
                <a16:creationId xmlns:a16="http://schemas.microsoft.com/office/drawing/2014/main" id="{81452618-CF72-4ECB-91E9-40207BC3A555}"/>
              </a:ext>
            </a:extLst>
          </p:cNvPr>
          <p:cNvSpPr>
            <a:spLocks noRot="1" noChangeArrowheads="1" noTextEdit="1"/>
          </p:cNvSpPr>
          <p:nvPr>
            <p:ph type="sldImg"/>
          </p:nvPr>
        </p:nvSpPr>
        <p:spPr>
          <a:xfrm>
            <a:off x="1343025" y="271463"/>
            <a:ext cx="4038600" cy="3030537"/>
          </a:xfrm>
          <a:ln/>
        </p:spPr>
      </p:sp>
      <p:sp>
        <p:nvSpPr>
          <p:cNvPr id="74757" name="Rectangle 3">
            <a:extLst>
              <a:ext uri="{FF2B5EF4-FFF2-40B4-BE49-F238E27FC236}">
                <a16:creationId xmlns:a16="http://schemas.microsoft.com/office/drawing/2014/main" id="{D89C448B-68B3-44AC-BEA8-5A5C34466B9C}"/>
              </a:ext>
            </a:extLst>
          </p:cNvPr>
          <p:cNvSpPr>
            <a:spLocks noGrp="1" noChangeArrowheads="1"/>
          </p:cNvSpPr>
          <p:nvPr>
            <p:ph type="body" idx="1"/>
          </p:nvPr>
        </p:nvSpPr>
        <p:spPr>
          <a:xfrm>
            <a:off x="185738" y="3302000"/>
            <a:ext cx="6157912" cy="5688013"/>
          </a:xfrm>
          <a:noFill/>
        </p:spPr>
        <p:txBody>
          <a:bodyPr/>
          <a:lstStyle/>
          <a:p>
            <a:pPr algn="just" eaLnBrk="1" hangingPunct="1"/>
            <a:r>
              <a:rPr lang="cs-CZ" altLang="cs-CZ"/>
              <a:t>Hranice: lamina lat. proc. pterygoidei a os sphenoidale. Kraniálně a lat. přechází do hubokého temporálního prostoru.</a:t>
            </a:r>
          </a:p>
          <a:p>
            <a:pPr algn="just" eaLnBrk="1" hangingPunct="1"/>
            <a:r>
              <a:rPr lang="cs-CZ" altLang="cs-CZ"/>
              <a:t>Šíření od abscesů 8 (7) </a:t>
            </a:r>
            <a:r>
              <a:rPr lang="cs-CZ" altLang="cs-CZ" b="1"/>
              <a:t>dorsálním</a:t>
            </a:r>
            <a:r>
              <a:rPr lang="cs-CZ" altLang="cs-CZ"/>
              <a:t> směrem. Tento prostor nepředstavuje samostatnou anatomickou jednotku. Jde o </a:t>
            </a:r>
            <a:r>
              <a:rPr lang="cs-CZ" altLang="cs-CZ" b="1">
                <a:solidFill>
                  <a:schemeClr val="accent2"/>
                </a:solidFill>
              </a:rPr>
              <a:t>štěrbinu dorsálně od tuber maxillae</a:t>
            </a:r>
            <a:r>
              <a:rPr lang="cs-CZ" altLang="cs-CZ"/>
              <a:t>, pod oběma mm. pterygoidei ?. Lat. hranici tvoří os zygomaticum. Tato štěrbina komunikuje s fossa pterygopalatina, s fossa infratemporalis a s fossa temporalis, čímž jsou zřejmé i cesty pokračujícího šíření procesu.</a:t>
            </a:r>
          </a:p>
          <a:p>
            <a:pPr algn="just" eaLnBrk="1" hangingPunct="1"/>
            <a:r>
              <a:rPr lang="cs-CZ" altLang="cs-CZ"/>
              <a:t>Absces </a:t>
            </a:r>
            <a:r>
              <a:rPr lang="cs-CZ" altLang="cs-CZ" b="1"/>
              <a:t>vzniká od periapikálních abscesů 7 a 8</a:t>
            </a:r>
            <a:r>
              <a:rPr lang="cs-CZ" altLang="cs-CZ"/>
              <a:t> nebo od </a:t>
            </a:r>
            <a:r>
              <a:rPr lang="cs-CZ" altLang="cs-CZ" b="1"/>
              <a:t>infikovaného vpichu LA</a:t>
            </a:r>
            <a:r>
              <a:rPr lang="cs-CZ" altLang="cs-CZ"/>
              <a:t> při anestezii na tuber maxillae. Častěji však </a:t>
            </a:r>
            <a:r>
              <a:rPr lang="cs-CZ" altLang="cs-CZ" b="1"/>
              <a:t>absceduje infikovaný hematom</a:t>
            </a:r>
            <a:r>
              <a:rPr lang="cs-CZ" altLang="cs-CZ"/>
              <a:t>. </a:t>
            </a:r>
          </a:p>
          <a:p>
            <a:pPr algn="just" eaLnBrk="1" hangingPunct="1"/>
            <a:r>
              <a:rPr lang="cs-CZ" altLang="cs-CZ"/>
              <a:t>Jestliže dlouhé kořeny přesahují začátek m. buccinator na pr. alveolaris maxillae, kde sval začíná v rozsahu alveolů těchto stoliček, pak leží hroty kořenů kraniálně od začátku svalu a jejich záněty se mohou propagovat přes tuto část tuber maxillae do </a:t>
            </a:r>
            <a:r>
              <a:rPr lang="cs-CZ" altLang="cs-CZ" b="1"/>
              <a:t>fossa infratemporalis. </a:t>
            </a:r>
          </a:p>
          <a:p>
            <a:pPr algn="just" eaLnBrk="1" hangingPunct="1"/>
            <a:r>
              <a:rPr lang="cs-CZ" altLang="cs-CZ" b="1">
                <a:solidFill>
                  <a:schemeClr val="accent2"/>
                </a:solidFill>
              </a:rPr>
              <a:t>Odtud pak:</a:t>
            </a:r>
          </a:p>
          <a:p>
            <a:pPr algn="just" eaLnBrk="1" hangingPunct="1"/>
            <a:r>
              <a:rPr lang="cs-CZ" altLang="cs-CZ" b="1"/>
              <a:t>med</a:t>
            </a:r>
            <a:r>
              <a:rPr lang="cs-CZ" altLang="cs-CZ"/>
              <a:t>. do fossa pterygopalatina </a:t>
            </a:r>
          </a:p>
          <a:p>
            <a:pPr algn="just" eaLnBrk="1" hangingPunct="1"/>
            <a:r>
              <a:rPr lang="cs-CZ" altLang="cs-CZ" b="1"/>
              <a:t>VKr</a:t>
            </a:r>
            <a:r>
              <a:rPr lang="cs-CZ" altLang="cs-CZ"/>
              <a:t> přes fissura orbitalis inf. do orbity </a:t>
            </a:r>
          </a:p>
          <a:p>
            <a:pPr algn="just" eaLnBrk="1" hangingPunct="1"/>
            <a:r>
              <a:rPr lang="cs-CZ" altLang="cs-CZ" b="1"/>
              <a:t>LKr</a:t>
            </a:r>
            <a:r>
              <a:rPr lang="cs-CZ" altLang="cs-CZ"/>
              <a:t> do fossa temporalis </a:t>
            </a:r>
          </a:p>
          <a:p>
            <a:pPr algn="just" eaLnBrk="1" hangingPunct="1"/>
            <a:r>
              <a:rPr lang="cs-CZ" altLang="cs-CZ" b="1"/>
              <a:t>Kr </a:t>
            </a:r>
            <a:r>
              <a:rPr lang="cs-CZ" altLang="cs-CZ"/>
              <a:t>do foramen spinosum a podél a. meningea media do epidurálního prostoru střední jámy lební.</a:t>
            </a:r>
          </a:p>
          <a:p>
            <a:pPr algn="just" eaLnBrk="1" hangingPunct="1"/>
            <a:endParaRPr lang="cs-CZ" altLang="cs-CZ" b="1"/>
          </a:p>
          <a:p>
            <a:pPr algn="just" eaLnBrk="1" hangingPunct="1"/>
            <a:r>
              <a:rPr lang="cs-CZ" altLang="cs-CZ" b="1"/>
              <a:t>Ze sp. intermusculare tváře</a:t>
            </a:r>
            <a:r>
              <a:rPr lang="cs-CZ" altLang="cs-CZ"/>
              <a:t> se infekce šíří podél tukového tělesa dorzálně</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F93E0FE3-7FB4-4969-968D-738833C24E59}"/>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ECBF49C1-0E74-4D89-AF20-0875AFD43249}" type="slidenum">
              <a:rPr lang="cs-CZ" altLang="cs-CZ" sz="1200"/>
              <a:pPr/>
              <a:t>38</a:t>
            </a:fld>
            <a:endParaRPr lang="cs-CZ" altLang="cs-CZ" sz="1200"/>
          </a:p>
        </p:txBody>
      </p:sp>
      <p:sp>
        <p:nvSpPr>
          <p:cNvPr id="76803" name="Rectangle 7">
            <a:extLst>
              <a:ext uri="{FF2B5EF4-FFF2-40B4-BE49-F238E27FC236}">
                <a16:creationId xmlns:a16="http://schemas.microsoft.com/office/drawing/2014/main" id="{EEB7D730-805A-4E84-AB21-686FFD8A3EC6}"/>
              </a:ext>
            </a:extLst>
          </p:cNvPr>
          <p:cNvSpPr txBox="1">
            <a:spLocks noGrp="1" noChangeArrowheads="1"/>
          </p:cNvSpPr>
          <p:nvPr/>
        </p:nvSpPr>
        <p:spPr bwMode="auto">
          <a:xfrm>
            <a:off x="3819525" y="9380538"/>
            <a:ext cx="29210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r" eaLnBrk="1" hangingPunct="1"/>
            <a:fld id="{601C4EB3-A1B1-45A6-9102-B7890DAA1632}" type="slidenum">
              <a:rPr lang="cs-CZ" altLang="cs-CZ" sz="1200"/>
              <a:pPr algn="r" eaLnBrk="1" hangingPunct="1"/>
              <a:t>38</a:t>
            </a:fld>
            <a:endParaRPr lang="cs-CZ" altLang="cs-CZ" sz="1200"/>
          </a:p>
        </p:txBody>
      </p:sp>
      <p:sp>
        <p:nvSpPr>
          <p:cNvPr id="76804" name="Rectangle 2">
            <a:extLst>
              <a:ext uri="{FF2B5EF4-FFF2-40B4-BE49-F238E27FC236}">
                <a16:creationId xmlns:a16="http://schemas.microsoft.com/office/drawing/2014/main" id="{26507C0C-431D-4E74-886D-5F40A4A8C951}"/>
              </a:ext>
            </a:extLst>
          </p:cNvPr>
          <p:cNvSpPr>
            <a:spLocks noRot="1" noChangeArrowheads="1" noTextEdit="1"/>
          </p:cNvSpPr>
          <p:nvPr>
            <p:ph type="sldImg"/>
          </p:nvPr>
        </p:nvSpPr>
        <p:spPr>
          <a:xfrm>
            <a:off x="1343025" y="271463"/>
            <a:ext cx="4038600" cy="3030537"/>
          </a:xfrm>
          <a:ln/>
        </p:spPr>
      </p:sp>
      <p:sp>
        <p:nvSpPr>
          <p:cNvPr id="76805" name="Rectangle 3">
            <a:extLst>
              <a:ext uri="{FF2B5EF4-FFF2-40B4-BE49-F238E27FC236}">
                <a16:creationId xmlns:a16="http://schemas.microsoft.com/office/drawing/2014/main" id="{DD2B03F4-3FB3-45E1-BF65-D04B61E86CF6}"/>
              </a:ext>
            </a:extLst>
          </p:cNvPr>
          <p:cNvSpPr>
            <a:spLocks noGrp="1" noChangeArrowheads="1"/>
          </p:cNvSpPr>
          <p:nvPr>
            <p:ph type="body" idx="1"/>
          </p:nvPr>
        </p:nvSpPr>
        <p:spPr>
          <a:xfrm>
            <a:off x="185738" y="3302000"/>
            <a:ext cx="6157912" cy="5688013"/>
          </a:xfrm>
          <a:noFill/>
        </p:spPr>
        <p:txBody>
          <a:bodyPr/>
          <a:lstStyle/>
          <a:p>
            <a:pPr algn="just" eaLnBrk="1" hangingPunct="1"/>
            <a:r>
              <a:rPr lang="cs-CZ" altLang="cs-CZ"/>
              <a:t>Šíření od abscesů 8 (7) </a:t>
            </a:r>
            <a:r>
              <a:rPr lang="cs-CZ" altLang="cs-CZ" b="1"/>
              <a:t>dorsálním</a:t>
            </a:r>
            <a:r>
              <a:rPr lang="cs-CZ" altLang="cs-CZ"/>
              <a:t> směrem. Tento prostor nepředstavuje samostatnou anatomickou jednotku. Jde o </a:t>
            </a:r>
            <a:r>
              <a:rPr lang="cs-CZ" altLang="cs-CZ" b="1">
                <a:solidFill>
                  <a:schemeClr val="accent2"/>
                </a:solidFill>
              </a:rPr>
              <a:t>štěrbinu dorsálně od tuber maxillae</a:t>
            </a:r>
            <a:r>
              <a:rPr lang="cs-CZ" altLang="cs-CZ"/>
              <a:t>, pod oběma mm. pterygoidei ?. Lat. hranici tvoří os zygomaticum. Tato štěrbina komunikuje s fossa pterygopalatina, s fossa infratemporalis a s fossa temporalis, čímž jsou zřejmé i cesty pokračujícího šíření procesu.</a:t>
            </a:r>
          </a:p>
          <a:p>
            <a:pPr algn="just" eaLnBrk="1" hangingPunct="1"/>
            <a:r>
              <a:rPr lang="cs-CZ" altLang="cs-CZ"/>
              <a:t>Absces </a:t>
            </a:r>
            <a:r>
              <a:rPr lang="cs-CZ" altLang="cs-CZ" b="1"/>
              <a:t>vzniká od periapikálních abscesů 7 a 8</a:t>
            </a:r>
            <a:r>
              <a:rPr lang="cs-CZ" altLang="cs-CZ"/>
              <a:t> nebo od </a:t>
            </a:r>
            <a:r>
              <a:rPr lang="cs-CZ" altLang="cs-CZ" b="1"/>
              <a:t>infikovaného vpichu LA</a:t>
            </a:r>
            <a:r>
              <a:rPr lang="cs-CZ" altLang="cs-CZ"/>
              <a:t> při anestezii na tuber maxillae. Častěji však </a:t>
            </a:r>
            <a:r>
              <a:rPr lang="cs-CZ" altLang="cs-CZ" b="1"/>
              <a:t>absceduje infikovaný hematom</a:t>
            </a:r>
            <a:r>
              <a:rPr lang="cs-CZ" altLang="cs-CZ"/>
              <a:t>. </a:t>
            </a:r>
          </a:p>
          <a:p>
            <a:pPr algn="just" eaLnBrk="1" hangingPunct="1"/>
            <a:r>
              <a:rPr lang="cs-CZ" altLang="cs-CZ"/>
              <a:t>Jestliže dlouhé kořeny přesahují začátek m. buccinator na pr. alveolaris maxillae, kde sval začíná v rozsahu alveolů těchto stoliček, pak leží hroty kořenů kraniálně od začátku svalu a jejich záněty se mohou propagovat přes tuto část tuber maxillae do </a:t>
            </a:r>
            <a:r>
              <a:rPr lang="cs-CZ" altLang="cs-CZ" b="1"/>
              <a:t>fossa infratemporalis. </a:t>
            </a:r>
          </a:p>
          <a:p>
            <a:pPr algn="just" eaLnBrk="1" hangingPunct="1"/>
            <a:r>
              <a:rPr lang="cs-CZ" altLang="cs-CZ" b="1">
                <a:solidFill>
                  <a:schemeClr val="accent2"/>
                </a:solidFill>
              </a:rPr>
              <a:t>Odtud pak:</a:t>
            </a:r>
          </a:p>
          <a:p>
            <a:pPr algn="just" eaLnBrk="1" hangingPunct="1"/>
            <a:r>
              <a:rPr lang="cs-CZ" altLang="cs-CZ" b="1"/>
              <a:t>med</a:t>
            </a:r>
            <a:r>
              <a:rPr lang="cs-CZ" altLang="cs-CZ"/>
              <a:t>. do fossa pterygopalatina </a:t>
            </a:r>
          </a:p>
          <a:p>
            <a:pPr algn="just" eaLnBrk="1" hangingPunct="1"/>
            <a:r>
              <a:rPr lang="cs-CZ" altLang="cs-CZ" b="1"/>
              <a:t>VKr</a:t>
            </a:r>
            <a:r>
              <a:rPr lang="cs-CZ" altLang="cs-CZ"/>
              <a:t> přes fissura orbitalis inf. do orbity </a:t>
            </a:r>
          </a:p>
          <a:p>
            <a:pPr algn="just" eaLnBrk="1" hangingPunct="1"/>
            <a:r>
              <a:rPr lang="cs-CZ" altLang="cs-CZ" b="1"/>
              <a:t>LKr</a:t>
            </a:r>
            <a:r>
              <a:rPr lang="cs-CZ" altLang="cs-CZ"/>
              <a:t> do fossa temporalis </a:t>
            </a:r>
          </a:p>
          <a:p>
            <a:pPr algn="just" eaLnBrk="1" hangingPunct="1"/>
            <a:r>
              <a:rPr lang="cs-CZ" altLang="cs-CZ" b="1"/>
              <a:t>Kr </a:t>
            </a:r>
            <a:r>
              <a:rPr lang="cs-CZ" altLang="cs-CZ"/>
              <a:t>do foramen spinosum a podél a. meningea media do epidurálního prostoru střední jámy lební.</a:t>
            </a:r>
          </a:p>
          <a:p>
            <a:pPr algn="just" eaLnBrk="1" hangingPunct="1"/>
            <a:endParaRPr lang="cs-CZ" altLang="cs-CZ" b="1"/>
          </a:p>
          <a:p>
            <a:pPr algn="just" eaLnBrk="1" hangingPunct="1"/>
            <a:r>
              <a:rPr lang="cs-CZ" altLang="cs-CZ" b="1"/>
              <a:t>Ze sp. intermusculare tváře</a:t>
            </a:r>
            <a:r>
              <a:rPr lang="cs-CZ" altLang="cs-CZ"/>
              <a:t> se infekce šíří podél tukového tělesa dorzálně</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5AF5CBC7-F843-40FB-96EC-3AAE7CEC4E32}"/>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FD1871A6-DB06-4369-A4CD-B11F7D3E3A44}" type="slidenum">
              <a:rPr lang="cs-CZ" altLang="cs-CZ" sz="1200"/>
              <a:pPr/>
              <a:t>39</a:t>
            </a:fld>
            <a:endParaRPr lang="cs-CZ" altLang="cs-CZ" sz="1200"/>
          </a:p>
        </p:txBody>
      </p:sp>
      <p:sp>
        <p:nvSpPr>
          <p:cNvPr id="78851" name="Rectangle 7">
            <a:extLst>
              <a:ext uri="{FF2B5EF4-FFF2-40B4-BE49-F238E27FC236}">
                <a16:creationId xmlns:a16="http://schemas.microsoft.com/office/drawing/2014/main" id="{51920607-446B-40DD-8DE3-B5A7FC9A5B55}"/>
              </a:ext>
            </a:extLst>
          </p:cNvPr>
          <p:cNvSpPr txBox="1">
            <a:spLocks noGrp="1" noChangeArrowheads="1"/>
          </p:cNvSpPr>
          <p:nvPr/>
        </p:nvSpPr>
        <p:spPr bwMode="auto">
          <a:xfrm>
            <a:off x="3819525" y="9380538"/>
            <a:ext cx="29210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r" eaLnBrk="1" hangingPunct="1"/>
            <a:fld id="{D86BA0BA-46E2-40E0-A83F-FB9A2C45BDB0}" type="slidenum">
              <a:rPr lang="cs-CZ" altLang="cs-CZ" sz="1200"/>
              <a:pPr algn="r" eaLnBrk="1" hangingPunct="1"/>
              <a:t>39</a:t>
            </a:fld>
            <a:endParaRPr lang="cs-CZ" altLang="cs-CZ" sz="1200"/>
          </a:p>
        </p:txBody>
      </p:sp>
      <p:sp>
        <p:nvSpPr>
          <p:cNvPr id="78852" name="Rectangle 2">
            <a:extLst>
              <a:ext uri="{FF2B5EF4-FFF2-40B4-BE49-F238E27FC236}">
                <a16:creationId xmlns:a16="http://schemas.microsoft.com/office/drawing/2014/main" id="{0BBE81BF-FC32-493D-97BA-0BC0B0DDF6AA}"/>
              </a:ext>
            </a:extLst>
          </p:cNvPr>
          <p:cNvSpPr>
            <a:spLocks noRot="1" noChangeArrowheads="1" noTextEdit="1"/>
          </p:cNvSpPr>
          <p:nvPr>
            <p:ph type="sldImg"/>
          </p:nvPr>
        </p:nvSpPr>
        <p:spPr>
          <a:ln/>
        </p:spPr>
      </p:sp>
      <p:sp>
        <p:nvSpPr>
          <p:cNvPr id="78853" name="Rectangle 3">
            <a:extLst>
              <a:ext uri="{FF2B5EF4-FFF2-40B4-BE49-F238E27FC236}">
                <a16:creationId xmlns:a16="http://schemas.microsoft.com/office/drawing/2014/main" id="{72D81807-31A4-42DA-AAEC-8C3C25577C7A}"/>
              </a:ext>
            </a:extLst>
          </p:cNvPr>
          <p:cNvSpPr>
            <a:spLocks noGrp="1" noChangeArrowheads="1"/>
          </p:cNvSpPr>
          <p:nvPr>
            <p:ph type="body" idx="1"/>
          </p:nvPr>
        </p:nvSpPr>
        <p:spPr>
          <a:xfrm>
            <a:off x="398463" y="4627563"/>
            <a:ext cx="6086475" cy="4443412"/>
          </a:xfrm>
          <a:noFill/>
        </p:spPr>
        <p:txBody>
          <a:bodyPr/>
          <a:lstStyle/>
          <a:p>
            <a:pPr eaLnBrk="1" hangingPunct="1">
              <a:spcBef>
                <a:spcPct val="0"/>
              </a:spcBef>
            </a:pPr>
            <a:r>
              <a:rPr lang="cs-CZ" altLang="cs-CZ"/>
              <a:t>Šířením infekce ze zubů může vzniknout </a:t>
            </a:r>
            <a:r>
              <a:rPr lang="cs-CZ" altLang="cs-CZ" b="1"/>
              <a:t>sekundární sinusitis paranasálních dutin</a:t>
            </a:r>
            <a:r>
              <a:rPr lang="cs-CZ" altLang="cs-CZ"/>
              <a:t>.</a:t>
            </a:r>
          </a:p>
          <a:p>
            <a:pPr eaLnBrk="1" hangingPunct="1">
              <a:spcBef>
                <a:spcPct val="0"/>
              </a:spcBef>
            </a:pPr>
            <a:r>
              <a:rPr lang="cs-CZ" altLang="cs-CZ" b="1">
                <a:solidFill>
                  <a:srgbClr val="CC0000"/>
                </a:solidFill>
              </a:rPr>
              <a:t>Sinus maxillaris</a:t>
            </a:r>
          </a:p>
          <a:p>
            <a:pPr eaLnBrk="1" hangingPunct="1">
              <a:spcBef>
                <a:spcPct val="0"/>
              </a:spcBef>
            </a:pPr>
            <a:r>
              <a:rPr lang="cs-CZ" altLang="cs-CZ"/>
              <a:t>- buď šířením infekce </a:t>
            </a:r>
            <a:r>
              <a:rPr lang="cs-CZ" altLang="cs-CZ" b="1"/>
              <a:t>z periapikálních abscesů</a:t>
            </a:r>
          </a:p>
          <a:p>
            <a:pPr eaLnBrk="1" hangingPunct="1">
              <a:spcBef>
                <a:spcPct val="0"/>
              </a:spcBef>
            </a:pPr>
            <a:r>
              <a:rPr lang="cs-CZ" altLang="cs-CZ"/>
              <a:t>- </a:t>
            </a:r>
            <a:r>
              <a:rPr lang="cs-CZ" altLang="cs-CZ" b="1"/>
              <a:t>kontaminovanými fragmenty kořenů</a:t>
            </a:r>
            <a:r>
              <a:rPr lang="cs-CZ" altLang="cs-CZ"/>
              <a:t> v průběhu extrakce.</a:t>
            </a:r>
          </a:p>
          <a:p>
            <a:pPr eaLnBrk="1" hangingPunct="1">
              <a:spcBef>
                <a:spcPct val="0"/>
              </a:spcBef>
            </a:pPr>
            <a:endParaRPr lang="cs-CZ" altLang="cs-CZ"/>
          </a:p>
          <a:p>
            <a:pPr eaLnBrk="1" hangingPunct="1">
              <a:spcBef>
                <a:spcPct val="0"/>
              </a:spcBef>
            </a:pPr>
            <a:r>
              <a:rPr lang="cs-CZ" altLang="cs-CZ" b="1">
                <a:solidFill>
                  <a:schemeClr val="accent2"/>
                </a:solidFill>
              </a:rPr>
              <a:t>Příznaky:</a:t>
            </a:r>
            <a:endParaRPr lang="cs-CZ" altLang="cs-CZ"/>
          </a:p>
          <a:p>
            <a:pPr eaLnBrk="1" hangingPunct="1">
              <a:spcBef>
                <a:spcPct val="0"/>
              </a:spcBef>
            </a:pPr>
            <a:r>
              <a:rPr lang="cs-CZ" altLang="cs-CZ" b="1"/>
              <a:t>bolest</a:t>
            </a:r>
            <a:r>
              <a:rPr lang="cs-CZ" altLang="cs-CZ"/>
              <a:t> lokalizovaná blízko postiženého sinusu </a:t>
            </a:r>
          </a:p>
          <a:p>
            <a:pPr eaLnBrk="1" hangingPunct="1">
              <a:spcBef>
                <a:spcPct val="0"/>
              </a:spcBef>
            </a:pPr>
            <a:r>
              <a:rPr lang="cs-CZ" altLang="cs-CZ" b="1"/>
              <a:t>páchnoucí sekret</a:t>
            </a:r>
            <a:r>
              <a:rPr lang="cs-CZ" altLang="cs-CZ"/>
              <a:t> </a:t>
            </a:r>
          </a:p>
          <a:p>
            <a:pPr eaLnBrk="1" hangingPunct="1">
              <a:spcBef>
                <a:spcPct val="0"/>
              </a:spcBef>
            </a:pPr>
            <a:r>
              <a:rPr lang="cs-CZ" altLang="cs-CZ" b="1"/>
              <a:t>teplota</a:t>
            </a:r>
            <a:r>
              <a:rPr lang="cs-CZ" altLang="cs-CZ"/>
              <a:t> </a:t>
            </a:r>
          </a:p>
          <a:p>
            <a:pPr eaLnBrk="1" hangingPunct="1">
              <a:spcBef>
                <a:spcPct val="0"/>
              </a:spcBef>
            </a:pPr>
            <a:r>
              <a:rPr lang="cs-CZ" altLang="cs-CZ" b="1"/>
              <a:t>slabost</a:t>
            </a:r>
            <a:r>
              <a:rPr lang="cs-CZ" altLang="cs-CZ"/>
              <a:t> </a:t>
            </a:r>
          </a:p>
          <a:p>
            <a:pPr eaLnBrk="1" hangingPunct="1">
              <a:spcBef>
                <a:spcPct val="0"/>
              </a:spcBef>
            </a:pPr>
            <a:endParaRPr lang="cs-CZ" altLang="cs-CZ"/>
          </a:p>
          <a:p>
            <a:pPr eaLnBrk="1" hangingPunct="1">
              <a:spcBef>
                <a:spcPct val="0"/>
              </a:spcBef>
            </a:pPr>
            <a:r>
              <a:rPr lang="cs-CZ" altLang="cs-CZ" b="1">
                <a:solidFill>
                  <a:schemeClr val="accent2"/>
                </a:solidFill>
              </a:rPr>
              <a:t>Vyšetření</a:t>
            </a:r>
            <a:r>
              <a:rPr lang="cs-CZ" altLang="cs-CZ"/>
              <a:t>: RTG panoramatický snímek pro bilaterální zobrazení. Eventuelně MRI.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8392FA45-91F9-49FF-81D1-1D14436EAE98}"/>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7D4CF1D2-0599-4D93-88AC-92D42C200A3A}" type="slidenum">
              <a:rPr lang="cs-CZ" altLang="cs-CZ" sz="1200"/>
              <a:pPr/>
              <a:t>40</a:t>
            </a:fld>
            <a:endParaRPr lang="cs-CZ" altLang="cs-CZ" sz="1200"/>
          </a:p>
        </p:txBody>
      </p:sp>
      <p:sp>
        <p:nvSpPr>
          <p:cNvPr id="80899" name="Rectangle 2">
            <a:extLst>
              <a:ext uri="{FF2B5EF4-FFF2-40B4-BE49-F238E27FC236}">
                <a16:creationId xmlns:a16="http://schemas.microsoft.com/office/drawing/2014/main" id="{7913407C-D368-4B5D-A86A-9A13580B78B7}"/>
              </a:ext>
            </a:extLst>
          </p:cNvPr>
          <p:cNvSpPr>
            <a:spLocks noRot="1" noChangeArrowheads="1" noTextEdit="1"/>
          </p:cNvSpPr>
          <p:nvPr>
            <p:ph type="sldImg"/>
          </p:nvPr>
        </p:nvSpPr>
        <p:spPr>
          <a:ln/>
        </p:spPr>
      </p:sp>
      <p:pic>
        <p:nvPicPr>
          <p:cNvPr id="80900" name="Obrázek 4">
            <a:extLst>
              <a:ext uri="{FF2B5EF4-FFF2-40B4-BE49-F238E27FC236}">
                <a16:creationId xmlns:a16="http://schemas.microsoft.com/office/drawing/2014/main" id="{6A08B860-DCD8-4279-87A7-2996C986B9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6075" y="4689475"/>
            <a:ext cx="6049963"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EFD54B54-609E-4CC4-A295-287548B9DA68}"/>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2C94EAC7-95E5-4E71-8E6A-31B829F947C0}" type="slidenum">
              <a:rPr lang="cs-CZ" altLang="cs-CZ" sz="1200"/>
              <a:pPr/>
              <a:t>41</a:t>
            </a:fld>
            <a:endParaRPr lang="cs-CZ" altLang="cs-CZ" sz="1200"/>
          </a:p>
        </p:txBody>
      </p:sp>
      <p:sp>
        <p:nvSpPr>
          <p:cNvPr id="82947" name="Rectangle 2">
            <a:extLst>
              <a:ext uri="{FF2B5EF4-FFF2-40B4-BE49-F238E27FC236}">
                <a16:creationId xmlns:a16="http://schemas.microsoft.com/office/drawing/2014/main" id="{F836F6C4-DFF8-428E-86C3-68789638A508}"/>
              </a:ext>
            </a:extLst>
          </p:cNvPr>
          <p:cNvSpPr>
            <a:spLocks noRot="1" noChangeArrowheads="1" noTextEdit="1"/>
          </p:cNvSpPr>
          <p:nvPr>
            <p:ph type="sldImg"/>
          </p:nvPr>
        </p:nvSpPr>
        <p:spPr>
          <a:ln/>
        </p:spPr>
      </p:sp>
      <p:pic>
        <p:nvPicPr>
          <p:cNvPr id="82948" name="Obrázek 1">
            <a:extLst>
              <a:ext uri="{FF2B5EF4-FFF2-40B4-BE49-F238E27FC236}">
                <a16:creationId xmlns:a16="http://schemas.microsoft.com/office/drawing/2014/main" id="{0113B999-B0E8-4E13-9F37-9D85225F58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8925" y="4689475"/>
            <a:ext cx="5778500"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Rectangle 3">
            <a:extLst>
              <a:ext uri="{FF2B5EF4-FFF2-40B4-BE49-F238E27FC236}">
                <a16:creationId xmlns:a16="http://schemas.microsoft.com/office/drawing/2014/main" id="{8DDAF7FE-41D1-4AFB-99BC-48D20F279C35}"/>
              </a:ext>
            </a:extLst>
          </p:cNvPr>
          <p:cNvSpPr>
            <a:spLocks noGrp="1" noChangeArrowheads="1"/>
          </p:cNvSpPr>
          <p:nvPr>
            <p:ph type="body" idx="1"/>
          </p:nvPr>
        </p:nvSpPr>
        <p:spPr>
          <a:noFill/>
        </p:spPr>
        <p:txBody>
          <a:bodyPr/>
          <a:lstStyle/>
          <a:p>
            <a:pPr eaLnBrk="1" hangingPunct="1"/>
            <a:endParaRPr lang="cs-CZ" altLang="cs-CZ"/>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80A6F835-7757-4220-90AC-83DA1AED37A3}"/>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0CDD9FB6-BB65-468B-9491-036199FDECF7}" type="slidenum">
              <a:rPr lang="cs-CZ" altLang="cs-CZ" sz="1200"/>
              <a:pPr/>
              <a:t>42</a:t>
            </a:fld>
            <a:endParaRPr lang="cs-CZ" altLang="cs-CZ" sz="1200"/>
          </a:p>
        </p:txBody>
      </p:sp>
      <p:sp>
        <p:nvSpPr>
          <p:cNvPr id="84995" name="Rectangle 2">
            <a:extLst>
              <a:ext uri="{FF2B5EF4-FFF2-40B4-BE49-F238E27FC236}">
                <a16:creationId xmlns:a16="http://schemas.microsoft.com/office/drawing/2014/main" id="{F4E0EBAA-957D-4B58-AA6E-69F7D13AD8D7}"/>
              </a:ext>
            </a:extLst>
          </p:cNvPr>
          <p:cNvSpPr>
            <a:spLocks noRot="1" noChangeArrowheads="1" noTextEdit="1"/>
          </p:cNvSpPr>
          <p:nvPr>
            <p:ph type="sldImg"/>
          </p:nvPr>
        </p:nvSpPr>
        <p:spPr>
          <a:ln/>
        </p:spPr>
      </p:sp>
      <p:sp>
        <p:nvSpPr>
          <p:cNvPr id="84996" name="Rectangle 3">
            <a:extLst>
              <a:ext uri="{FF2B5EF4-FFF2-40B4-BE49-F238E27FC236}">
                <a16:creationId xmlns:a16="http://schemas.microsoft.com/office/drawing/2014/main" id="{0F3E2A37-5542-4AE7-90F9-01295E07060D}"/>
              </a:ext>
            </a:extLst>
          </p:cNvPr>
          <p:cNvSpPr>
            <a:spLocks noGrp="1" noChangeArrowheads="1"/>
          </p:cNvSpPr>
          <p:nvPr>
            <p:ph type="body" idx="1"/>
          </p:nvPr>
        </p:nvSpPr>
        <p:spPr>
          <a:xfrm>
            <a:off x="539750" y="4935538"/>
            <a:ext cx="5394325" cy="4445000"/>
          </a:xfrm>
          <a:noFill/>
        </p:spPr>
        <p:txBody>
          <a:bodyPr/>
          <a:lstStyle/>
          <a:p>
            <a:pPr eaLnBrk="1" hangingPunct="1"/>
            <a:endParaRPr lang="cs-CZ" alt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Zástupný symbol pro obrázek snímku 1">
            <a:extLst>
              <a:ext uri="{FF2B5EF4-FFF2-40B4-BE49-F238E27FC236}">
                <a16:creationId xmlns:a16="http://schemas.microsoft.com/office/drawing/2014/main" id="{04C8755F-6DF1-42EB-8284-2493CD909843}"/>
              </a:ext>
            </a:extLst>
          </p:cNvPr>
          <p:cNvSpPr>
            <a:spLocks noGrp="1" noRot="1" noChangeAspect="1" noChangeArrowheads="1" noTextEdit="1"/>
          </p:cNvSpPr>
          <p:nvPr>
            <p:ph type="sldImg"/>
          </p:nvPr>
        </p:nvSpPr>
        <p:spPr>
          <a:ln/>
        </p:spPr>
      </p:sp>
      <p:sp>
        <p:nvSpPr>
          <p:cNvPr id="10243" name="Zástupný symbol pro poznámky 2">
            <a:extLst>
              <a:ext uri="{FF2B5EF4-FFF2-40B4-BE49-F238E27FC236}">
                <a16:creationId xmlns:a16="http://schemas.microsoft.com/office/drawing/2014/main" id="{F8329D28-7F98-4481-AD09-BC241A91174A}"/>
              </a:ext>
            </a:extLst>
          </p:cNvPr>
          <p:cNvSpPr>
            <a:spLocks noGrp="1" noChangeArrowheads="1"/>
          </p:cNvSpPr>
          <p:nvPr>
            <p:ph type="body" idx="1"/>
          </p:nvPr>
        </p:nvSpPr>
        <p:spPr>
          <a:noFill/>
        </p:spPr>
        <p:txBody>
          <a:bodyPr/>
          <a:lstStyle/>
          <a:p>
            <a:pPr eaLnBrk="1" hangingPunct="1"/>
            <a:endParaRPr lang="cs-CZ" altLang="cs-CZ"/>
          </a:p>
        </p:txBody>
      </p:sp>
      <p:sp>
        <p:nvSpPr>
          <p:cNvPr id="10244" name="Zástupný symbol pro číslo snímku 3">
            <a:extLst>
              <a:ext uri="{FF2B5EF4-FFF2-40B4-BE49-F238E27FC236}">
                <a16:creationId xmlns:a16="http://schemas.microsoft.com/office/drawing/2014/main" id="{673B201F-4FED-4031-A449-D3E5CDD58CF4}"/>
              </a:ext>
            </a:extLst>
          </p:cNvPr>
          <p:cNvSpPr>
            <a:spLocks noGrp="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AAB5AFD6-EC79-4847-A2C4-C50D04892B72}" type="slidenum">
              <a:rPr lang="cs-CZ" altLang="cs-CZ" sz="1200"/>
              <a:pPr/>
              <a:t>4</a:t>
            </a:fld>
            <a:endParaRPr lang="cs-CZ" altLang="cs-CZ"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8FAC1719-2C2E-4CAE-B302-F0FE2ED30812}"/>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88F7BD0A-01CE-450D-8860-EF95A542CD1F}" type="slidenum">
              <a:rPr lang="cs-CZ" altLang="cs-CZ" sz="1200"/>
              <a:pPr/>
              <a:t>43</a:t>
            </a:fld>
            <a:endParaRPr lang="cs-CZ" altLang="cs-CZ" sz="1200"/>
          </a:p>
        </p:txBody>
      </p:sp>
      <p:sp>
        <p:nvSpPr>
          <p:cNvPr id="87043" name="Rectangle 2">
            <a:extLst>
              <a:ext uri="{FF2B5EF4-FFF2-40B4-BE49-F238E27FC236}">
                <a16:creationId xmlns:a16="http://schemas.microsoft.com/office/drawing/2014/main" id="{D36D2CBB-11EE-4EB0-8C62-38CA7DE24A7C}"/>
              </a:ext>
            </a:extLst>
          </p:cNvPr>
          <p:cNvSpPr>
            <a:spLocks noRot="1" noChangeArrowheads="1" noTextEdit="1"/>
          </p:cNvSpPr>
          <p:nvPr>
            <p:ph type="sldImg"/>
          </p:nvPr>
        </p:nvSpPr>
        <p:spPr>
          <a:ln/>
        </p:spPr>
      </p:sp>
      <p:sp>
        <p:nvSpPr>
          <p:cNvPr id="87044" name="Rectangle 3">
            <a:extLst>
              <a:ext uri="{FF2B5EF4-FFF2-40B4-BE49-F238E27FC236}">
                <a16:creationId xmlns:a16="http://schemas.microsoft.com/office/drawing/2014/main" id="{A2D9746B-D728-40DA-8D68-DF80942DB711}"/>
              </a:ext>
            </a:extLst>
          </p:cNvPr>
          <p:cNvSpPr>
            <a:spLocks noGrp="1" noChangeArrowheads="1"/>
          </p:cNvSpPr>
          <p:nvPr>
            <p:ph type="body" idx="1"/>
          </p:nvPr>
        </p:nvSpPr>
        <p:spPr>
          <a:noFill/>
        </p:spPr>
        <p:txBody>
          <a:bodyPr/>
          <a:lstStyle/>
          <a:p>
            <a:pPr eaLnBrk="1" hangingPunct="1"/>
            <a:endParaRPr lang="cs-CZ" altLang="cs-CZ"/>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5F1C8C79-A6FA-4E2F-A6E9-636CC72AD99E}"/>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FFD33B35-5CCE-424D-8D6A-01E7BB3BEF27}" type="slidenum">
              <a:rPr lang="cs-CZ" altLang="cs-CZ" sz="1200"/>
              <a:pPr/>
              <a:t>44</a:t>
            </a:fld>
            <a:endParaRPr lang="cs-CZ" altLang="cs-CZ" sz="1200"/>
          </a:p>
        </p:txBody>
      </p:sp>
      <p:sp>
        <p:nvSpPr>
          <p:cNvPr id="89091" name="Rectangle 2">
            <a:extLst>
              <a:ext uri="{FF2B5EF4-FFF2-40B4-BE49-F238E27FC236}">
                <a16:creationId xmlns:a16="http://schemas.microsoft.com/office/drawing/2014/main" id="{862BB6FA-7F14-4337-8389-E1ABD922966A}"/>
              </a:ext>
            </a:extLst>
          </p:cNvPr>
          <p:cNvSpPr>
            <a:spLocks noRot="1" noChangeArrowheads="1" noTextEdit="1"/>
          </p:cNvSpPr>
          <p:nvPr>
            <p:ph type="sldImg"/>
          </p:nvPr>
        </p:nvSpPr>
        <p:spPr>
          <a:ln/>
        </p:spPr>
      </p:sp>
      <p:sp>
        <p:nvSpPr>
          <p:cNvPr id="89092" name="Rectangle 3">
            <a:extLst>
              <a:ext uri="{FF2B5EF4-FFF2-40B4-BE49-F238E27FC236}">
                <a16:creationId xmlns:a16="http://schemas.microsoft.com/office/drawing/2014/main" id="{19BC5080-CC16-4A86-A94E-76D47702DD06}"/>
              </a:ext>
            </a:extLst>
          </p:cNvPr>
          <p:cNvSpPr>
            <a:spLocks noGrp="1" noChangeArrowheads="1"/>
          </p:cNvSpPr>
          <p:nvPr>
            <p:ph type="body" idx="1"/>
          </p:nvPr>
        </p:nvSpPr>
        <p:spPr>
          <a:noFill/>
        </p:spPr>
        <p:txBody>
          <a:bodyPr/>
          <a:lstStyle/>
          <a:p>
            <a:pPr eaLnBrk="1" hangingPunct="1"/>
            <a:endParaRPr lang="cs-CZ" altLang="cs-CZ"/>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A20396D2-0C50-4D9B-8C1C-2A082B4F2325}"/>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2BB06DE1-FF90-4020-876F-80C1925EB04B}" type="slidenum">
              <a:rPr lang="cs-CZ" altLang="cs-CZ" sz="1200"/>
              <a:pPr/>
              <a:t>45</a:t>
            </a:fld>
            <a:endParaRPr lang="cs-CZ" altLang="cs-CZ" sz="1200"/>
          </a:p>
        </p:txBody>
      </p:sp>
      <p:sp>
        <p:nvSpPr>
          <p:cNvPr id="91139" name="Rectangle 2">
            <a:extLst>
              <a:ext uri="{FF2B5EF4-FFF2-40B4-BE49-F238E27FC236}">
                <a16:creationId xmlns:a16="http://schemas.microsoft.com/office/drawing/2014/main" id="{A0778FDE-7324-44E2-B5A7-861D433A6367}"/>
              </a:ext>
            </a:extLst>
          </p:cNvPr>
          <p:cNvSpPr>
            <a:spLocks noRot="1" noChangeArrowheads="1" noTextEdit="1"/>
          </p:cNvSpPr>
          <p:nvPr>
            <p:ph type="sldImg"/>
          </p:nvPr>
        </p:nvSpPr>
        <p:spPr>
          <a:ln/>
        </p:spPr>
      </p:sp>
      <p:sp>
        <p:nvSpPr>
          <p:cNvPr id="91140" name="Rectangle 3">
            <a:extLst>
              <a:ext uri="{FF2B5EF4-FFF2-40B4-BE49-F238E27FC236}">
                <a16:creationId xmlns:a16="http://schemas.microsoft.com/office/drawing/2014/main" id="{5E89BE60-723C-4299-8824-13E890A5E23C}"/>
              </a:ext>
            </a:extLst>
          </p:cNvPr>
          <p:cNvSpPr>
            <a:spLocks noGrp="1" noChangeArrowheads="1"/>
          </p:cNvSpPr>
          <p:nvPr>
            <p:ph type="body" idx="1"/>
          </p:nvPr>
        </p:nvSpPr>
        <p:spPr>
          <a:noFill/>
        </p:spPr>
        <p:txBody>
          <a:bodyPr/>
          <a:lstStyle/>
          <a:p>
            <a:pPr eaLnBrk="1" hangingPunct="1"/>
            <a:endParaRPr lang="cs-CZ" altLang="cs-CZ"/>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321977AA-2C3D-4C9A-8E91-BA0B22241D43}"/>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44EDFD49-76DE-4452-B584-27243D954F1D}" type="slidenum">
              <a:rPr lang="cs-CZ" altLang="cs-CZ" sz="1200"/>
              <a:pPr/>
              <a:t>46</a:t>
            </a:fld>
            <a:endParaRPr lang="cs-CZ" altLang="cs-CZ" sz="1200"/>
          </a:p>
        </p:txBody>
      </p:sp>
      <p:sp>
        <p:nvSpPr>
          <p:cNvPr id="93187" name="Rectangle 2">
            <a:extLst>
              <a:ext uri="{FF2B5EF4-FFF2-40B4-BE49-F238E27FC236}">
                <a16:creationId xmlns:a16="http://schemas.microsoft.com/office/drawing/2014/main" id="{F7DB66D5-C010-494F-9904-FD2AD68F990B}"/>
              </a:ext>
            </a:extLst>
          </p:cNvPr>
          <p:cNvSpPr>
            <a:spLocks noRot="1" noChangeArrowheads="1" noTextEdit="1"/>
          </p:cNvSpPr>
          <p:nvPr>
            <p:ph type="sldImg"/>
          </p:nvPr>
        </p:nvSpPr>
        <p:spPr>
          <a:ln/>
        </p:spPr>
      </p:sp>
      <p:sp>
        <p:nvSpPr>
          <p:cNvPr id="93188" name="Rectangle 3">
            <a:extLst>
              <a:ext uri="{FF2B5EF4-FFF2-40B4-BE49-F238E27FC236}">
                <a16:creationId xmlns:a16="http://schemas.microsoft.com/office/drawing/2014/main" id="{6F856AFD-CE6B-46F5-A301-592D8513554E}"/>
              </a:ext>
            </a:extLst>
          </p:cNvPr>
          <p:cNvSpPr>
            <a:spLocks noGrp="1" noChangeArrowheads="1"/>
          </p:cNvSpPr>
          <p:nvPr>
            <p:ph type="body" idx="1"/>
          </p:nvPr>
        </p:nvSpPr>
        <p:spPr>
          <a:noFill/>
        </p:spPr>
        <p:txBody>
          <a:bodyPr/>
          <a:lstStyle/>
          <a:p>
            <a:pPr algn="just" eaLnBrk="1" hangingPunct="1"/>
            <a:r>
              <a:rPr lang="cs-CZ" altLang="cs-CZ" b="1"/>
              <a:t>Infekce se šíří do podkoží a odtud nahoru do tváře nebo dolů do podkoží krku. </a:t>
            </a:r>
            <a:r>
              <a:rPr lang="cs-CZ" altLang="cs-CZ"/>
              <a:t>Do podkoží krku mezi m. platyzma a povrchovou fascií krční.</a:t>
            </a:r>
          </a:p>
          <a:p>
            <a:pPr algn="just" eaLnBrk="1" hangingPunct="1"/>
            <a:endParaRPr lang="cs-CZ" altLang="cs-CZ"/>
          </a:p>
          <a:p>
            <a:pPr algn="just" eaLnBrk="1" hangingPunct="1"/>
            <a:r>
              <a:rPr lang="cs-CZ" altLang="cs-CZ"/>
              <a:t>Absces – píštěl na spodní straně mandibuly na povrch kůže.</a:t>
            </a:r>
          </a:p>
          <a:p>
            <a:pPr algn="just" eaLnBrk="1" hangingPunct="1"/>
            <a:endParaRPr lang="cs-CZ" altLang="cs-CZ"/>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DD3C8BC1-8D95-4459-B1B6-8106F346C155}"/>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0BE8EFD9-6DDD-4273-B681-C624EE4FBB12}" type="slidenum">
              <a:rPr lang="cs-CZ" altLang="cs-CZ" sz="1200"/>
              <a:pPr/>
              <a:t>47</a:t>
            </a:fld>
            <a:endParaRPr lang="cs-CZ" altLang="cs-CZ" sz="1200"/>
          </a:p>
        </p:txBody>
      </p:sp>
      <p:sp>
        <p:nvSpPr>
          <p:cNvPr id="95235" name="Rectangle 2">
            <a:extLst>
              <a:ext uri="{FF2B5EF4-FFF2-40B4-BE49-F238E27FC236}">
                <a16:creationId xmlns:a16="http://schemas.microsoft.com/office/drawing/2014/main" id="{91734E47-8AED-4B11-A277-A4FDC6B4ED54}"/>
              </a:ext>
            </a:extLst>
          </p:cNvPr>
          <p:cNvSpPr>
            <a:spLocks noRot="1" noChangeArrowheads="1" noTextEdit="1"/>
          </p:cNvSpPr>
          <p:nvPr>
            <p:ph type="sldImg"/>
          </p:nvPr>
        </p:nvSpPr>
        <p:spPr>
          <a:ln/>
        </p:spPr>
      </p:sp>
      <p:sp>
        <p:nvSpPr>
          <p:cNvPr id="95236" name="Rectangle 3">
            <a:extLst>
              <a:ext uri="{FF2B5EF4-FFF2-40B4-BE49-F238E27FC236}">
                <a16:creationId xmlns:a16="http://schemas.microsoft.com/office/drawing/2014/main" id="{C5AD7BB5-1EE8-49C4-BAEE-E34C653174E8}"/>
              </a:ext>
            </a:extLst>
          </p:cNvPr>
          <p:cNvSpPr>
            <a:spLocks noGrp="1" noChangeArrowheads="1"/>
          </p:cNvSpPr>
          <p:nvPr>
            <p:ph type="body" idx="1"/>
          </p:nvPr>
        </p:nvSpPr>
        <p:spPr>
          <a:xfrm>
            <a:off x="255588" y="4691063"/>
            <a:ext cx="6159500" cy="4443412"/>
          </a:xfrm>
          <a:noFill/>
        </p:spPr>
        <p:txBody>
          <a:bodyPr/>
          <a:lstStyle/>
          <a:p>
            <a:pPr eaLnBrk="1" hangingPunct="1"/>
            <a:endParaRPr lang="cs-CZ" altLang="cs-CZ"/>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D1E94E74-E843-45C2-8638-588BBB9267BF}"/>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86EBE863-0F7D-4547-B7F4-33BE14EF12D6}" type="slidenum">
              <a:rPr lang="cs-CZ" altLang="cs-CZ" sz="1200"/>
              <a:pPr/>
              <a:t>48</a:t>
            </a:fld>
            <a:endParaRPr lang="cs-CZ" altLang="cs-CZ" sz="1200"/>
          </a:p>
        </p:txBody>
      </p:sp>
      <p:sp>
        <p:nvSpPr>
          <p:cNvPr id="97283" name="Rectangle 2">
            <a:extLst>
              <a:ext uri="{FF2B5EF4-FFF2-40B4-BE49-F238E27FC236}">
                <a16:creationId xmlns:a16="http://schemas.microsoft.com/office/drawing/2014/main" id="{752109F5-9C43-4262-8379-0D15FD419CDE}"/>
              </a:ext>
            </a:extLst>
          </p:cNvPr>
          <p:cNvSpPr>
            <a:spLocks noRot="1" noChangeArrowheads="1" noTextEdit="1"/>
          </p:cNvSpPr>
          <p:nvPr>
            <p:ph type="sldImg"/>
          </p:nvPr>
        </p:nvSpPr>
        <p:spPr>
          <a:ln/>
        </p:spPr>
      </p:sp>
      <p:sp>
        <p:nvSpPr>
          <p:cNvPr id="97284" name="Rectangle 3">
            <a:extLst>
              <a:ext uri="{FF2B5EF4-FFF2-40B4-BE49-F238E27FC236}">
                <a16:creationId xmlns:a16="http://schemas.microsoft.com/office/drawing/2014/main" id="{401B8A6F-0551-43A2-8ED7-B5BD25F21969}"/>
              </a:ext>
            </a:extLst>
          </p:cNvPr>
          <p:cNvSpPr>
            <a:spLocks noGrp="1" noChangeArrowheads="1"/>
          </p:cNvSpPr>
          <p:nvPr>
            <p:ph type="body" idx="1"/>
          </p:nvPr>
        </p:nvSpPr>
        <p:spPr>
          <a:noFill/>
        </p:spPr>
        <p:txBody>
          <a:bodyPr/>
          <a:lstStyle/>
          <a:p>
            <a:pPr eaLnBrk="1" hangingPunct="1"/>
            <a:endParaRPr lang="cs-CZ" altLang="cs-CZ"/>
          </a:p>
        </p:txBody>
      </p:sp>
      <p:pic>
        <p:nvPicPr>
          <p:cNvPr id="97285" name="Picture 7" descr="http://player.slideplayer.com/38/10818307/data/images/img22.png">
            <a:extLst>
              <a:ext uri="{FF2B5EF4-FFF2-40B4-BE49-F238E27FC236}">
                <a16:creationId xmlns:a16="http://schemas.microsoft.com/office/drawing/2014/main" id="{E9EEDB6B-1C34-4D73-9094-168F700F0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3075" y="5637213"/>
            <a:ext cx="3100388"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Zástupný symbol pro obrázek snímku 1">
            <a:extLst>
              <a:ext uri="{FF2B5EF4-FFF2-40B4-BE49-F238E27FC236}">
                <a16:creationId xmlns:a16="http://schemas.microsoft.com/office/drawing/2014/main" id="{163D9A07-01D4-4D69-BBC0-EDDC8B8584D9}"/>
              </a:ext>
            </a:extLst>
          </p:cNvPr>
          <p:cNvSpPr>
            <a:spLocks noGrp="1" noRot="1" noChangeAspect="1" noChangeArrowheads="1" noTextEdit="1"/>
          </p:cNvSpPr>
          <p:nvPr>
            <p:ph type="sldImg"/>
          </p:nvPr>
        </p:nvSpPr>
        <p:spPr>
          <a:ln/>
        </p:spPr>
      </p:sp>
      <p:sp>
        <p:nvSpPr>
          <p:cNvPr id="99331" name="Zástupný symbol pro poznámky 2">
            <a:extLst>
              <a:ext uri="{FF2B5EF4-FFF2-40B4-BE49-F238E27FC236}">
                <a16:creationId xmlns:a16="http://schemas.microsoft.com/office/drawing/2014/main" id="{75F1EC3E-3A3C-4D48-8CE6-B2658DE945FD}"/>
              </a:ext>
            </a:extLst>
          </p:cNvPr>
          <p:cNvSpPr>
            <a:spLocks noGrp="1" noChangeArrowheads="1"/>
          </p:cNvSpPr>
          <p:nvPr>
            <p:ph type="body" idx="1"/>
          </p:nvPr>
        </p:nvSpPr>
        <p:spPr>
          <a:noFill/>
        </p:spPr>
        <p:txBody>
          <a:bodyPr/>
          <a:lstStyle/>
          <a:p>
            <a:pPr eaLnBrk="1" hangingPunct="1"/>
            <a:endParaRPr lang="cs-CZ" altLang="cs-CZ"/>
          </a:p>
        </p:txBody>
      </p:sp>
      <p:sp>
        <p:nvSpPr>
          <p:cNvPr id="99332" name="Zástupný symbol pro číslo snímku 3">
            <a:extLst>
              <a:ext uri="{FF2B5EF4-FFF2-40B4-BE49-F238E27FC236}">
                <a16:creationId xmlns:a16="http://schemas.microsoft.com/office/drawing/2014/main" id="{BFB49AD5-099F-4CA7-B3B7-75B2E7FF1858}"/>
              </a:ext>
            </a:extLst>
          </p:cNvPr>
          <p:cNvSpPr>
            <a:spLocks noGrp="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F5F71F2E-C317-41AA-93AC-9D8A60CF8D7F}" type="slidenum">
              <a:rPr lang="cs-CZ" altLang="cs-CZ" sz="1200"/>
              <a:pPr/>
              <a:t>49</a:t>
            </a:fld>
            <a:endParaRPr lang="cs-CZ" altLang="cs-CZ"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793688D6-92AE-417F-B0BC-607449A40077}"/>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D9B61F59-D8CF-4A7F-9C61-7FAFD45F3720}" type="slidenum">
              <a:rPr lang="cs-CZ" altLang="cs-CZ" sz="1200"/>
              <a:pPr/>
              <a:t>50</a:t>
            </a:fld>
            <a:endParaRPr lang="cs-CZ" altLang="cs-CZ" sz="1200"/>
          </a:p>
        </p:txBody>
      </p:sp>
      <p:sp>
        <p:nvSpPr>
          <p:cNvPr id="101379" name="Rectangle 2">
            <a:extLst>
              <a:ext uri="{FF2B5EF4-FFF2-40B4-BE49-F238E27FC236}">
                <a16:creationId xmlns:a16="http://schemas.microsoft.com/office/drawing/2014/main" id="{CEFE4392-3FD2-4556-87D3-A3DEA3E79C3C}"/>
              </a:ext>
            </a:extLst>
          </p:cNvPr>
          <p:cNvSpPr>
            <a:spLocks noRot="1" noChangeArrowheads="1" noTextEdit="1"/>
          </p:cNvSpPr>
          <p:nvPr>
            <p:ph type="sldImg"/>
          </p:nvPr>
        </p:nvSpPr>
        <p:spPr>
          <a:ln/>
        </p:spPr>
      </p:sp>
      <p:sp>
        <p:nvSpPr>
          <p:cNvPr id="101380" name="Rectangle 3">
            <a:extLst>
              <a:ext uri="{FF2B5EF4-FFF2-40B4-BE49-F238E27FC236}">
                <a16:creationId xmlns:a16="http://schemas.microsoft.com/office/drawing/2014/main" id="{0210ED87-438D-4AE2-9234-71DBC0A581A7}"/>
              </a:ext>
            </a:extLst>
          </p:cNvPr>
          <p:cNvSpPr>
            <a:spLocks noGrp="1" noChangeArrowheads="1"/>
          </p:cNvSpPr>
          <p:nvPr>
            <p:ph type="body" idx="1"/>
          </p:nvPr>
        </p:nvSpPr>
        <p:spPr>
          <a:noFill/>
        </p:spPr>
        <p:txBody>
          <a:bodyPr/>
          <a:lstStyle/>
          <a:p>
            <a:pPr eaLnBrk="1" hangingPunct="1"/>
            <a:endParaRPr lang="cs-CZ" altLang="cs-CZ"/>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DDF27581-B12D-4ECC-98BC-6103CA9C40FB}"/>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E461F4C2-B190-49EC-8CFF-8474C2815DE2}" type="slidenum">
              <a:rPr lang="cs-CZ" altLang="cs-CZ" sz="1200"/>
              <a:pPr/>
              <a:t>51</a:t>
            </a:fld>
            <a:endParaRPr lang="cs-CZ" altLang="cs-CZ" sz="1200"/>
          </a:p>
        </p:txBody>
      </p:sp>
      <p:sp>
        <p:nvSpPr>
          <p:cNvPr id="103427" name="Rectangle 2">
            <a:extLst>
              <a:ext uri="{FF2B5EF4-FFF2-40B4-BE49-F238E27FC236}">
                <a16:creationId xmlns:a16="http://schemas.microsoft.com/office/drawing/2014/main" id="{1D35E9F6-526A-4249-8751-EC85F55AB1DE}"/>
              </a:ext>
            </a:extLst>
          </p:cNvPr>
          <p:cNvSpPr>
            <a:spLocks noRot="1" noChangeArrowheads="1" noTextEdit="1"/>
          </p:cNvSpPr>
          <p:nvPr>
            <p:ph type="sldImg"/>
          </p:nvPr>
        </p:nvSpPr>
        <p:spPr>
          <a:ln/>
        </p:spPr>
      </p:sp>
      <p:sp>
        <p:nvSpPr>
          <p:cNvPr id="103428" name="Rectangle 3">
            <a:extLst>
              <a:ext uri="{FF2B5EF4-FFF2-40B4-BE49-F238E27FC236}">
                <a16:creationId xmlns:a16="http://schemas.microsoft.com/office/drawing/2014/main" id="{F6603AC1-6360-4FA6-B1A4-6B59E6888B0C}"/>
              </a:ext>
            </a:extLst>
          </p:cNvPr>
          <p:cNvSpPr>
            <a:spLocks noGrp="1" noChangeArrowheads="1"/>
          </p:cNvSpPr>
          <p:nvPr>
            <p:ph type="body" idx="1"/>
          </p:nvPr>
        </p:nvSpPr>
        <p:spPr>
          <a:xfrm>
            <a:off x="327025" y="4471988"/>
            <a:ext cx="6089650" cy="4587875"/>
          </a:xfrm>
          <a:noFill/>
        </p:spPr>
        <p:txBody>
          <a:bodyPr/>
          <a:lstStyle/>
          <a:p>
            <a:pPr algn="just" eaLnBrk="1" hangingPunct="1"/>
            <a:r>
              <a:rPr lang="cs-CZ" altLang="cs-CZ" b="1">
                <a:solidFill>
                  <a:schemeClr val="accent2"/>
                </a:solidFill>
              </a:rPr>
              <a:t>Spatium basale intermusculare linguae</a:t>
            </a:r>
          </a:p>
          <a:p>
            <a:pPr algn="just" eaLnBrk="1" hangingPunct="1"/>
            <a:r>
              <a:rPr lang="cs-CZ" altLang="cs-CZ" b="1"/>
              <a:t>Ve ventrodorsálním směru</a:t>
            </a:r>
            <a:r>
              <a:rPr lang="cs-CZ" altLang="cs-CZ"/>
              <a:t> se štěrbina rozprostírá </a:t>
            </a:r>
            <a:r>
              <a:rPr lang="cs-CZ" altLang="cs-CZ" b="1"/>
              <a:t>od spina mentalis</a:t>
            </a:r>
            <a:r>
              <a:rPr lang="cs-CZ" altLang="cs-CZ"/>
              <a:t> k </a:t>
            </a:r>
            <a:r>
              <a:rPr lang="cs-CZ" altLang="cs-CZ" b="1"/>
              <a:t>jazylce</a:t>
            </a:r>
            <a:r>
              <a:rPr lang="cs-CZ" altLang="cs-CZ"/>
              <a:t>. </a:t>
            </a:r>
          </a:p>
          <a:p>
            <a:pPr algn="just" eaLnBrk="1" hangingPunct="1"/>
            <a:r>
              <a:rPr lang="cs-CZ" altLang="cs-CZ" b="1"/>
              <a:t>Kaudálně</a:t>
            </a:r>
            <a:r>
              <a:rPr lang="cs-CZ" altLang="cs-CZ"/>
              <a:t> sahá k m. mylohyoideus, </a:t>
            </a:r>
            <a:r>
              <a:rPr lang="cs-CZ" altLang="cs-CZ" b="1"/>
              <a:t>kraniálně</a:t>
            </a:r>
            <a:r>
              <a:rPr lang="cs-CZ" altLang="cs-CZ"/>
              <a:t> se řídké vazivo této oblasti zahušťuje a přechází v nezřetelné septum linguae. </a:t>
            </a:r>
          </a:p>
          <a:p>
            <a:pPr algn="just" eaLnBrk="1" hangingPunct="1"/>
            <a:r>
              <a:rPr lang="cs-CZ" altLang="cs-CZ"/>
              <a:t>Spatium souvisí s </a:t>
            </a:r>
            <a:r>
              <a:rPr lang="cs-CZ" altLang="cs-CZ" b="1"/>
              <a:t>horizontálními štěrbinami</a:t>
            </a:r>
            <a:r>
              <a:rPr lang="cs-CZ" altLang="cs-CZ"/>
              <a:t> mezi mm. genioglossi a mm. geniohyoidei a mezi  mm. geniohyoidei a m. mylohyoideus, které navazují laterálně na r. sublingualis</a:t>
            </a:r>
          </a:p>
          <a:p>
            <a:pPr algn="just" eaLnBrk="1" hangingPunct="1"/>
            <a:r>
              <a:rPr lang="cs-CZ" altLang="cs-CZ"/>
              <a:t>Po obou stranách spatia je párová svislá štěrbina mezi med. uloženými m. genioglossua a lat. probíhajícím m. hyoglossus – </a:t>
            </a:r>
            <a:r>
              <a:rPr lang="cs-CZ" altLang="cs-CZ" b="1">
                <a:solidFill>
                  <a:schemeClr val="accent2"/>
                </a:solidFill>
              </a:rPr>
              <a:t>canalis paralingualis</a:t>
            </a:r>
            <a:r>
              <a:rPr lang="cs-CZ" altLang="cs-CZ"/>
              <a:t>. Kaudálně přechází do sp. sublinguale (je zde a. lingualis). </a:t>
            </a:r>
          </a:p>
          <a:p>
            <a:pPr algn="just" eaLnBrk="1" hangingPunct="1"/>
            <a:r>
              <a:rPr lang="cs-CZ" altLang="cs-CZ" b="1">
                <a:solidFill>
                  <a:schemeClr val="accent2"/>
                </a:solidFill>
              </a:rPr>
              <a:t>Regio sublingualis</a:t>
            </a:r>
            <a:r>
              <a:rPr lang="cs-CZ" altLang="cs-CZ" b="1"/>
              <a:t> </a:t>
            </a:r>
            <a:r>
              <a:rPr lang="cs-CZ" altLang="cs-CZ"/>
              <a:t>je spojeno </a:t>
            </a:r>
            <a:r>
              <a:rPr lang="cs-CZ" altLang="cs-CZ" b="1"/>
              <a:t>štěrbinami ve spodině jazyka a s </a:t>
            </a:r>
            <a:r>
              <a:rPr lang="cs-CZ" altLang="cs-CZ" b="1">
                <a:solidFill>
                  <a:schemeClr val="accent2"/>
                </a:solidFill>
              </a:rPr>
              <a:t>regio submandibularis</a:t>
            </a:r>
            <a:r>
              <a:rPr lang="cs-CZ" altLang="cs-CZ" b="1"/>
              <a:t>. </a:t>
            </a:r>
            <a:r>
              <a:rPr lang="cs-CZ" altLang="cs-CZ"/>
              <a:t>Skrze m. mylohyoideus prostupují ze sublinguálního lože i</a:t>
            </a:r>
            <a:r>
              <a:rPr lang="cs-CZ" altLang="cs-CZ" b="1"/>
              <a:t> lymfatické cévy</a:t>
            </a:r>
            <a:r>
              <a:rPr lang="cs-CZ" altLang="cs-CZ"/>
              <a:t>.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Zástupný symbol pro obrázek snímku 1">
            <a:extLst>
              <a:ext uri="{FF2B5EF4-FFF2-40B4-BE49-F238E27FC236}">
                <a16:creationId xmlns:a16="http://schemas.microsoft.com/office/drawing/2014/main" id="{92C754FC-8E2F-4468-B66B-0BE0CBB18581}"/>
              </a:ext>
            </a:extLst>
          </p:cNvPr>
          <p:cNvSpPr>
            <a:spLocks noGrp="1" noRot="1" noChangeAspect="1" noChangeArrowheads="1" noTextEdit="1"/>
          </p:cNvSpPr>
          <p:nvPr>
            <p:ph type="sldImg"/>
          </p:nvPr>
        </p:nvSpPr>
        <p:spPr>
          <a:ln/>
        </p:spPr>
      </p:sp>
      <p:sp>
        <p:nvSpPr>
          <p:cNvPr id="105475" name="Zástupný symbol pro poznámky 2">
            <a:extLst>
              <a:ext uri="{FF2B5EF4-FFF2-40B4-BE49-F238E27FC236}">
                <a16:creationId xmlns:a16="http://schemas.microsoft.com/office/drawing/2014/main" id="{4FFBBBB3-937C-431F-98DC-623564BF7FA8}"/>
              </a:ext>
            </a:extLst>
          </p:cNvPr>
          <p:cNvSpPr>
            <a:spLocks noGrp="1" noChangeArrowheads="1"/>
          </p:cNvSpPr>
          <p:nvPr>
            <p:ph type="body" idx="1"/>
          </p:nvPr>
        </p:nvSpPr>
        <p:spPr>
          <a:noFill/>
        </p:spPr>
        <p:txBody>
          <a:bodyPr/>
          <a:lstStyle/>
          <a:p>
            <a:pPr eaLnBrk="1" hangingPunct="1"/>
            <a:endParaRPr lang="cs-CZ" altLang="cs-CZ"/>
          </a:p>
        </p:txBody>
      </p:sp>
      <p:sp>
        <p:nvSpPr>
          <p:cNvPr id="105476" name="Zástupný symbol pro číslo snímku 3">
            <a:extLst>
              <a:ext uri="{FF2B5EF4-FFF2-40B4-BE49-F238E27FC236}">
                <a16:creationId xmlns:a16="http://schemas.microsoft.com/office/drawing/2014/main" id="{A39090C5-165C-45D9-9D19-61F808CB4174}"/>
              </a:ext>
            </a:extLst>
          </p:cNvPr>
          <p:cNvSpPr>
            <a:spLocks noGrp="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8BBDAE26-7628-42D6-82F5-7AA47C85CD7F}" type="slidenum">
              <a:rPr lang="cs-CZ" altLang="cs-CZ" sz="1200"/>
              <a:pPr/>
              <a:t>52</a:t>
            </a:fld>
            <a:endParaRPr lang="cs-CZ" altLang="cs-CZ"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9EF275A6-F672-4095-8489-7FE1EC6CD50C}"/>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3CB99D33-E787-4214-AE61-5816AB59A133}" type="slidenum">
              <a:rPr lang="cs-CZ" altLang="cs-CZ" sz="1200"/>
              <a:pPr/>
              <a:t>5</a:t>
            </a:fld>
            <a:endParaRPr lang="cs-CZ" altLang="cs-CZ" sz="1200"/>
          </a:p>
        </p:txBody>
      </p:sp>
      <p:sp>
        <p:nvSpPr>
          <p:cNvPr id="12291" name="Rectangle 2">
            <a:extLst>
              <a:ext uri="{FF2B5EF4-FFF2-40B4-BE49-F238E27FC236}">
                <a16:creationId xmlns:a16="http://schemas.microsoft.com/office/drawing/2014/main" id="{A7C495BA-8A23-4F1D-8655-5D765CCCB4DC}"/>
              </a:ext>
            </a:extLst>
          </p:cNvPr>
          <p:cNvSpPr>
            <a:spLocks noRot="1" noChangeArrowheads="1" noTextEdit="1"/>
          </p:cNvSpPr>
          <p:nvPr>
            <p:ph type="sldImg"/>
          </p:nvPr>
        </p:nvSpPr>
        <p:spPr>
          <a:ln/>
        </p:spPr>
      </p:sp>
      <p:sp>
        <p:nvSpPr>
          <p:cNvPr id="12292" name="Rectangle 3">
            <a:extLst>
              <a:ext uri="{FF2B5EF4-FFF2-40B4-BE49-F238E27FC236}">
                <a16:creationId xmlns:a16="http://schemas.microsoft.com/office/drawing/2014/main" id="{54CBFA14-3F56-4343-AF96-83772BC72FC0}"/>
              </a:ext>
            </a:extLst>
          </p:cNvPr>
          <p:cNvSpPr>
            <a:spLocks noGrp="1" noChangeArrowheads="1"/>
          </p:cNvSpPr>
          <p:nvPr>
            <p:ph type="body" idx="1"/>
          </p:nvPr>
        </p:nvSpPr>
        <p:spPr>
          <a:xfrm>
            <a:off x="539750" y="4478338"/>
            <a:ext cx="5734050" cy="4445000"/>
          </a:xfrm>
          <a:noFill/>
        </p:spPr>
        <p:txBody>
          <a:bodyPr/>
          <a:lstStyle/>
          <a:p>
            <a:pPr algn="just" eaLnBrk="1" hangingPunct="1"/>
            <a:r>
              <a:rPr lang="cs-CZ" altLang="cs-CZ" b="1">
                <a:solidFill>
                  <a:schemeClr val="accent2"/>
                </a:solidFill>
              </a:rPr>
              <a:t>Pacient má</a:t>
            </a:r>
            <a:r>
              <a:rPr lang="cs-CZ" altLang="cs-CZ">
                <a:solidFill>
                  <a:schemeClr val="accent2"/>
                </a:solidFill>
              </a:rPr>
              <a:t> </a:t>
            </a:r>
          </a:p>
          <a:p>
            <a:pPr algn="just" eaLnBrk="1" hangingPunct="1"/>
            <a:r>
              <a:rPr lang="cs-CZ" altLang="cs-CZ"/>
              <a:t>bolesti, zarudnutí, difůzní otok měkké tkáně, Ztížené otvírání úst. </a:t>
            </a:r>
          </a:p>
          <a:p>
            <a:pPr algn="just" eaLnBrk="1" hangingPunct="1"/>
            <a:r>
              <a:rPr lang="cs-CZ" altLang="cs-CZ" b="1"/>
              <a:t>Ptosa víčka, dysfagie</a:t>
            </a:r>
            <a:r>
              <a:rPr lang="cs-CZ" altLang="cs-CZ"/>
              <a:t>. </a:t>
            </a:r>
          </a:p>
          <a:p>
            <a:r>
              <a:rPr lang="cs-CZ" altLang="cs-CZ" b="1"/>
              <a:t>rubor, zčervenání</a:t>
            </a:r>
            <a:r>
              <a:rPr lang="cs-CZ" altLang="cs-CZ"/>
              <a:t> – je projevem </a:t>
            </a:r>
            <a:r>
              <a:rPr lang="cs-CZ" altLang="cs-CZ">
                <a:hlinkClick r:id="rId3" tooltip="Hyperemie"/>
              </a:rPr>
              <a:t>hyperémie</a:t>
            </a:r>
            <a:r>
              <a:rPr lang="cs-CZ" altLang="cs-CZ"/>
              <a:t> zánětlivého ložiska, při kterém se zvyšuje jak množství krve v jeho cévní síti, tak množství vlásečnic, kterými krev protéká,</a:t>
            </a:r>
          </a:p>
          <a:p>
            <a:r>
              <a:rPr lang="cs-CZ" altLang="cs-CZ" b="1"/>
              <a:t>calor, zteplání</a:t>
            </a:r>
            <a:r>
              <a:rPr lang="cs-CZ" altLang="cs-CZ"/>
              <a:t> – je dáno zvýšeným průtokem krve ložiskem (hyperémie), dále zvýšenou intenzitou katabolických procesů a vznikem </a:t>
            </a:r>
            <a:r>
              <a:rPr lang="cs-CZ" altLang="cs-CZ">
                <a:hlinkClick r:id="rId4" tooltip="Pyrogeny (stránka neexistuje)"/>
              </a:rPr>
              <a:t>pyrogenních látek</a:t>
            </a:r>
            <a:r>
              <a:rPr lang="cs-CZ" altLang="cs-CZ"/>
              <a:t>,</a:t>
            </a:r>
          </a:p>
          <a:p>
            <a:r>
              <a:rPr lang="cs-CZ" altLang="cs-CZ" b="1"/>
              <a:t>dolor, bolest</a:t>
            </a:r>
            <a:r>
              <a:rPr lang="cs-CZ" altLang="cs-CZ"/>
              <a:t> – způsobena biochemickými, fyzikálně-chemickými a mechanickými změnami v zánětlivém ložisku. Jde především o hromadění kyselých metabolických zplodin (acidóza tkáně), tvorbu a uvolňování </a:t>
            </a:r>
            <a:r>
              <a:rPr lang="cs-CZ" altLang="cs-CZ">
                <a:hlinkClick r:id="rId5" tooltip="Eikosanoidy"/>
              </a:rPr>
              <a:t>eikosanoidů</a:t>
            </a:r>
            <a:r>
              <a:rPr lang="cs-CZ" altLang="cs-CZ"/>
              <a:t>, zvýšený</a:t>
            </a:r>
            <a:r>
              <a:rPr lang="cs-CZ" altLang="cs-CZ">
                <a:hlinkClick r:id="rId6" tooltip="Osmotický tlak"/>
              </a:rPr>
              <a:t>osmotický</a:t>
            </a:r>
            <a:r>
              <a:rPr lang="cs-CZ" altLang="cs-CZ"/>
              <a:t> a </a:t>
            </a:r>
            <a:r>
              <a:rPr lang="cs-CZ" altLang="cs-CZ">
                <a:hlinkClick r:id="rId7" tooltip="Onkotický tlak"/>
              </a:rPr>
              <a:t>onkotický tlak</a:t>
            </a:r>
            <a:r>
              <a:rPr lang="cs-CZ" altLang="cs-CZ"/>
              <a:t> v tkáni, zvýšenou koncentraci draselných a vodíkových kationů, jakož i mechanický tlak tkáně působící na nervová zakončení v ložisku,</a:t>
            </a:r>
          </a:p>
          <a:p>
            <a:r>
              <a:rPr lang="cs-CZ" altLang="cs-CZ" b="1"/>
              <a:t>tumor, otok</a:t>
            </a:r>
            <a:r>
              <a:rPr lang="cs-CZ" altLang="cs-CZ"/>
              <a:t> – souvisí se zvýšeným objemem krve v ložisku a následným výstupem tekutiny a krevních buněk z krve do tkání (proces zvaný exsudace a infiltrace),</a:t>
            </a:r>
          </a:p>
          <a:p>
            <a:r>
              <a:rPr lang="cs-CZ" altLang="cs-CZ" b="1"/>
              <a:t>functio laesa, porucha funkce</a:t>
            </a:r>
            <a:r>
              <a:rPr lang="cs-CZ" altLang="cs-CZ"/>
              <a:t> – je způsobena poškozením tkáně, poruchami krevního a lymfatického oběhu a reflexním útlumem aktivity postiženého orgánu.</a:t>
            </a:r>
          </a:p>
          <a:p>
            <a:r>
              <a:rPr lang="cs-CZ" altLang="cs-CZ" b="1"/>
              <a:t>Dysfagie</a:t>
            </a:r>
            <a:r>
              <a:rPr lang="cs-CZ" altLang="cs-CZ"/>
              <a:t> je lékařský termín pro </a:t>
            </a:r>
            <a:r>
              <a:rPr lang="cs-CZ" altLang="cs-CZ">
                <a:hlinkClick r:id="rId8" tooltip="Symptom"/>
              </a:rPr>
              <a:t>symptom</a:t>
            </a:r>
            <a:r>
              <a:rPr lang="cs-CZ" altLang="cs-CZ"/>
              <a:t> spočívající v potížích při </a:t>
            </a:r>
            <a:r>
              <a:rPr lang="cs-CZ" altLang="cs-CZ">
                <a:hlinkClick r:id="rId9" tooltip="Polykání"/>
              </a:rPr>
              <a:t>polykání</a:t>
            </a:r>
            <a:endParaRPr lang="cs-CZ" altLang="cs-CZ"/>
          </a:p>
          <a:p>
            <a:pPr algn="just" eaLnBrk="1" hangingPunct="1"/>
            <a:endParaRPr lang="cs-CZ" altLang="cs-CZ"/>
          </a:p>
          <a:p>
            <a:pPr eaLnBrk="1" hangingPunct="1"/>
            <a:endParaRPr lang="cs-CZ" altLang="cs-CZ"/>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8FA52AB8-6082-46E3-85F8-17607356FED9}"/>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45448654-9DF2-4E6F-BE36-E3E4F9D317E1}" type="slidenum">
              <a:rPr lang="cs-CZ" altLang="cs-CZ" sz="1200"/>
              <a:pPr/>
              <a:t>53</a:t>
            </a:fld>
            <a:endParaRPr lang="cs-CZ" altLang="cs-CZ" sz="1200"/>
          </a:p>
        </p:txBody>
      </p:sp>
      <p:sp>
        <p:nvSpPr>
          <p:cNvPr id="107523" name="Rectangle 7">
            <a:extLst>
              <a:ext uri="{FF2B5EF4-FFF2-40B4-BE49-F238E27FC236}">
                <a16:creationId xmlns:a16="http://schemas.microsoft.com/office/drawing/2014/main" id="{A7A13DF2-AE45-4BF4-8814-59B7A6785A5D}"/>
              </a:ext>
            </a:extLst>
          </p:cNvPr>
          <p:cNvSpPr txBox="1">
            <a:spLocks noGrp="1" noChangeArrowheads="1"/>
          </p:cNvSpPr>
          <p:nvPr/>
        </p:nvSpPr>
        <p:spPr bwMode="auto">
          <a:xfrm>
            <a:off x="3819525" y="9380538"/>
            <a:ext cx="29210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r" eaLnBrk="1" hangingPunct="1"/>
            <a:fld id="{6DF17624-CD18-40DE-BF98-657CCF50507E}" type="slidenum">
              <a:rPr lang="cs-CZ" altLang="cs-CZ" sz="1200"/>
              <a:pPr algn="r" eaLnBrk="1" hangingPunct="1"/>
              <a:t>53</a:t>
            </a:fld>
            <a:endParaRPr lang="cs-CZ" altLang="cs-CZ" sz="1200"/>
          </a:p>
        </p:txBody>
      </p:sp>
      <p:sp>
        <p:nvSpPr>
          <p:cNvPr id="107524" name="Rectangle 2">
            <a:extLst>
              <a:ext uri="{FF2B5EF4-FFF2-40B4-BE49-F238E27FC236}">
                <a16:creationId xmlns:a16="http://schemas.microsoft.com/office/drawing/2014/main" id="{DFC8F72A-CFF1-4DD9-93A3-C5BB601312E5}"/>
              </a:ext>
            </a:extLst>
          </p:cNvPr>
          <p:cNvSpPr>
            <a:spLocks noRot="1" noChangeArrowheads="1" noTextEdit="1"/>
          </p:cNvSpPr>
          <p:nvPr>
            <p:ph type="sldImg"/>
          </p:nvPr>
        </p:nvSpPr>
        <p:spPr>
          <a:xfrm>
            <a:off x="1550988" y="349250"/>
            <a:ext cx="3833812" cy="2876550"/>
          </a:xfrm>
          <a:ln/>
        </p:spPr>
      </p:sp>
      <p:sp>
        <p:nvSpPr>
          <p:cNvPr id="107525" name="Rectangle 3">
            <a:extLst>
              <a:ext uri="{FF2B5EF4-FFF2-40B4-BE49-F238E27FC236}">
                <a16:creationId xmlns:a16="http://schemas.microsoft.com/office/drawing/2014/main" id="{04BF9604-E59D-4D7A-8098-EAE41E38C17C}"/>
              </a:ext>
            </a:extLst>
          </p:cNvPr>
          <p:cNvSpPr>
            <a:spLocks noGrp="1" noChangeArrowheads="1"/>
          </p:cNvSpPr>
          <p:nvPr>
            <p:ph type="body" idx="1"/>
          </p:nvPr>
        </p:nvSpPr>
        <p:spPr>
          <a:xfrm>
            <a:off x="327025" y="3227388"/>
            <a:ext cx="6088063" cy="6142037"/>
          </a:xfrm>
          <a:noFill/>
        </p:spPr>
        <p:txBody>
          <a:bodyPr/>
          <a:lstStyle/>
          <a:p>
            <a:pPr algn="just" eaLnBrk="1" hangingPunct="1"/>
            <a:r>
              <a:rPr lang="cs-CZ" altLang="cs-CZ"/>
              <a:t>Šíření </a:t>
            </a:r>
            <a:r>
              <a:rPr lang="cs-CZ" altLang="cs-CZ" b="1">
                <a:solidFill>
                  <a:srgbClr val="CC0000"/>
                </a:solidFill>
              </a:rPr>
              <a:t>do sp. sublinquale</a:t>
            </a:r>
            <a:r>
              <a:rPr lang="cs-CZ" altLang="cs-CZ" b="1"/>
              <a:t>:</a:t>
            </a:r>
          </a:p>
          <a:p>
            <a:pPr algn="just" eaLnBrk="1" hangingPunct="1"/>
            <a:r>
              <a:rPr lang="cs-CZ" altLang="cs-CZ"/>
              <a:t>Primárním ložiskem je nejčastěji </a:t>
            </a:r>
            <a:r>
              <a:rPr lang="cs-CZ" altLang="cs-CZ" b="1"/>
              <a:t>M1.</a:t>
            </a:r>
            <a:r>
              <a:rPr lang="cs-CZ" altLang="cs-CZ"/>
              <a:t> Kořeny 6 a mesiální kořen 7 se promítají nad linea mylohyoidea a tak se infekce dostane do sp. sublinguale. </a:t>
            </a:r>
          </a:p>
          <a:p>
            <a:pPr algn="just" eaLnBrk="1" hangingPunct="1"/>
            <a:r>
              <a:rPr lang="cs-CZ" altLang="cs-CZ" b="1">
                <a:solidFill>
                  <a:schemeClr val="accent2"/>
                </a:solidFill>
              </a:rPr>
              <a:t>Hnisavý proces se šíří</a:t>
            </a:r>
            <a:r>
              <a:rPr lang="cs-CZ" altLang="cs-CZ"/>
              <a:t> z čelisti </a:t>
            </a:r>
            <a:r>
              <a:rPr lang="cs-CZ" altLang="cs-CZ" b="1"/>
              <a:t>linguálně a dopředu</a:t>
            </a:r>
            <a:r>
              <a:rPr lang="cs-CZ" altLang="cs-CZ"/>
              <a:t> a zůstává lokalizován </a:t>
            </a:r>
            <a:r>
              <a:rPr lang="cs-CZ" altLang="cs-CZ" b="1"/>
              <a:t>nad m. mylohyoideus</a:t>
            </a:r>
            <a:r>
              <a:rPr lang="cs-CZ" altLang="cs-CZ"/>
              <a:t>. Při velkém zduření v prostoru mezi jazykem a vnitřní plochou mandibuly je </a:t>
            </a:r>
            <a:r>
              <a:rPr lang="cs-CZ" altLang="cs-CZ" u="sng"/>
              <a:t>obtížné polykání i mluvení</a:t>
            </a:r>
            <a:r>
              <a:rPr lang="cs-CZ" altLang="cs-CZ"/>
              <a:t>, protože jazyk je deviován na zravou stranu. </a:t>
            </a:r>
            <a:r>
              <a:rPr lang="cs-CZ" altLang="cs-CZ" u="sng"/>
              <a:t>Je bolestivé otvírání úst</a:t>
            </a:r>
            <a:r>
              <a:rPr lang="cs-CZ" altLang="cs-CZ"/>
              <a:t>, protože m. mylohyoideus je při kontrakci bolestivě drážděn. Není čelistní kontraktura.</a:t>
            </a:r>
          </a:p>
          <a:p>
            <a:pPr algn="just" eaLnBrk="1" hangingPunct="1"/>
            <a:endParaRPr lang="cs-CZ" altLang="cs-CZ"/>
          </a:p>
          <a:p>
            <a:pPr algn="just" eaLnBrk="1" hangingPunct="1"/>
            <a:r>
              <a:rPr lang="cs-CZ" altLang="cs-CZ"/>
              <a:t>Šíření do </a:t>
            </a:r>
            <a:r>
              <a:rPr lang="cs-CZ" altLang="cs-CZ" b="1"/>
              <a:t>kořene jazyka:</a:t>
            </a:r>
          </a:p>
          <a:p>
            <a:pPr algn="just" eaLnBrk="1" hangingPunct="1"/>
            <a:r>
              <a:rPr lang="cs-CZ" altLang="cs-CZ"/>
              <a:t>Inf. proces je většinou pokračováním hnisavého procesu v sublinguálním prostoru. Absces leží ve střední čáře, kořen jazyka je zvětšený. </a:t>
            </a:r>
            <a:r>
              <a:rPr lang="cs-CZ" altLang="cs-CZ" u="sng"/>
              <a:t>Pohyblivost jazyka </a:t>
            </a:r>
            <a:r>
              <a:rPr lang="cs-CZ" altLang="cs-CZ"/>
              <a:t>je omezena, </a:t>
            </a:r>
            <a:r>
              <a:rPr lang="cs-CZ" altLang="cs-CZ" u="sng"/>
              <a:t>polykání </a:t>
            </a:r>
            <a:r>
              <a:rPr lang="cs-CZ" altLang="cs-CZ"/>
              <a:t>pro bolest nemožné, </a:t>
            </a:r>
            <a:r>
              <a:rPr lang="cs-CZ" altLang="cs-CZ" b="1"/>
              <a:t>dýchání</a:t>
            </a:r>
            <a:r>
              <a:rPr lang="cs-CZ" altLang="cs-CZ"/>
              <a:t> ohroženo. Je </a:t>
            </a:r>
            <a:r>
              <a:rPr lang="cs-CZ" altLang="cs-CZ" u="sng"/>
              <a:t>nebezpečí edému glotis a edému preepiglotického prostoru</a:t>
            </a:r>
            <a:r>
              <a:rPr lang="cs-CZ" altLang="cs-CZ"/>
              <a:t>. Absces se otevírá ze submentální krajiny, řez musí být veden striktně ve střední čáře (nejmenší krvácení) v septum linguae.</a:t>
            </a:r>
          </a:p>
          <a:p>
            <a:pPr algn="just" eaLnBrk="1" hangingPunct="1"/>
            <a:endParaRPr lang="cs-CZ" altLang="cs-CZ" b="1"/>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7A69B67F-5E89-42AD-9D57-E73F9F2FEB7B}"/>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2C4ECB09-F6ED-4F13-A55E-C4D9F76EA427}" type="slidenum">
              <a:rPr lang="cs-CZ" altLang="cs-CZ" sz="1200"/>
              <a:pPr/>
              <a:t>54</a:t>
            </a:fld>
            <a:endParaRPr lang="cs-CZ" altLang="cs-CZ" sz="1200"/>
          </a:p>
        </p:txBody>
      </p:sp>
      <p:sp>
        <p:nvSpPr>
          <p:cNvPr id="109571" name="Rectangle 2">
            <a:extLst>
              <a:ext uri="{FF2B5EF4-FFF2-40B4-BE49-F238E27FC236}">
                <a16:creationId xmlns:a16="http://schemas.microsoft.com/office/drawing/2014/main" id="{44BAA366-A3B8-4519-9267-8ADB794CBAB6}"/>
              </a:ext>
            </a:extLst>
          </p:cNvPr>
          <p:cNvSpPr>
            <a:spLocks noRot="1" noChangeArrowheads="1" noTextEdit="1"/>
          </p:cNvSpPr>
          <p:nvPr>
            <p:ph type="sldImg"/>
          </p:nvPr>
        </p:nvSpPr>
        <p:spPr>
          <a:ln/>
        </p:spPr>
      </p:sp>
      <p:sp>
        <p:nvSpPr>
          <p:cNvPr id="109572" name="Rectangle 3">
            <a:extLst>
              <a:ext uri="{FF2B5EF4-FFF2-40B4-BE49-F238E27FC236}">
                <a16:creationId xmlns:a16="http://schemas.microsoft.com/office/drawing/2014/main" id="{491DB04B-44F8-47D5-B524-2F071784FB30}"/>
              </a:ext>
            </a:extLst>
          </p:cNvPr>
          <p:cNvSpPr>
            <a:spLocks noGrp="1" noChangeArrowheads="1"/>
          </p:cNvSpPr>
          <p:nvPr>
            <p:ph type="body" idx="1"/>
          </p:nvPr>
        </p:nvSpPr>
        <p:spPr>
          <a:xfrm>
            <a:off x="327025" y="4471988"/>
            <a:ext cx="6159500" cy="4991100"/>
          </a:xfrm>
          <a:noFill/>
        </p:spPr>
        <p:txBody>
          <a:bodyPr/>
          <a:lstStyle/>
          <a:p>
            <a:pPr algn="just" eaLnBrk="1" hangingPunct="1"/>
            <a:r>
              <a:rPr lang="cs-CZ" altLang="cs-CZ" b="1"/>
              <a:t>Ludwigˇs angina</a:t>
            </a:r>
            <a:r>
              <a:rPr lang="cs-CZ" altLang="cs-CZ"/>
              <a:t> </a:t>
            </a:r>
          </a:p>
          <a:p>
            <a:pPr algn="just" eaLnBrk="1" hangingPunct="1"/>
            <a:r>
              <a:rPr lang="cs-CZ" altLang="cs-CZ"/>
              <a:t>je agresivní, rychle se šířící zánět zahrnující bilaterálně sublinguální, submandibulární a submentální prostory. Infekce se může šířit dolů do krku cestou parapharyngeálních prostorů.</a:t>
            </a:r>
          </a:p>
          <a:p>
            <a:pPr algn="just" eaLnBrk="1" hangingPunct="1"/>
            <a:r>
              <a:rPr lang="cs-CZ" altLang="cs-CZ"/>
              <a:t>Eponymum po německém chirurgovi Wilhelm Friedrich von Ludwig</a:t>
            </a:r>
          </a:p>
          <a:p>
            <a:pPr algn="just" eaLnBrk="1" hangingPunct="1"/>
            <a:r>
              <a:rPr lang="cs-CZ" altLang="cs-CZ"/>
              <a:t>Angina Ludovici, syn. </a:t>
            </a:r>
            <a:r>
              <a:rPr lang="cs-CZ" altLang="cs-CZ" b="1"/>
              <a:t>Ludwigova angina, angina maligna, morbus strangularis</a:t>
            </a:r>
            <a:r>
              <a:rPr lang="cs-CZ" altLang="cs-CZ"/>
              <a:t> – je vzácné, potenciálně život ohrožující zánětlivé onem. ústní spodiny a suprahyoidní oblasti krční, které postihuje oboustranně submandibulární a sublinguální lože i submentální prostor. Vzniká nejčastěji jako následek periodontitidy M2, M3 dolního nebo perikoronitidy M3, nebo i jako poextrakční komplikace u těchto zubů. Etiologickým infekčním agens je tak nejčastěji smíšená orální bakteriální flóra. </a:t>
            </a:r>
            <a:r>
              <a:rPr lang="cs-CZ" altLang="cs-CZ" b="1">
                <a:solidFill>
                  <a:srgbClr val="CC0000"/>
                </a:solidFill>
              </a:rPr>
              <a:t>Vzácně může vznikat i jako následek přítomnosti cizích těles v měkkých tkáních dutiny ústí, např. piercing jazyka.</a:t>
            </a:r>
          </a:p>
          <a:p>
            <a:pPr algn="just" eaLnBrk="1" hangingPunct="1"/>
            <a:r>
              <a:rPr lang="cs-CZ" altLang="cs-CZ" b="1">
                <a:solidFill>
                  <a:schemeClr val="accent2"/>
                </a:solidFill>
              </a:rPr>
              <a:t>Úmrtnost</a:t>
            </a:r>
            <a:r>
              <a:rPr lang="cs-CZ" altLang="cs-CZ"/>
              <a:t> cca 4%</a:t>
            </a:r>
          </a:p>
          <a:p>
            <a:pPr algn="just" eaLnBrk="1" hangingPunct="1"/>
            <a:r>
              <a:rPr lang="cs-CZ" altLang="cs-CZ"/>
              <a:t>Typicky probíhá jako </a:t>
            </a:r>
            <a:r>
              <a:rPr lang="cs-CZ" altLang="cs-CZ" b="1"/>
              <a:t>rychle progredující flegmonozní zánět</a:t>
            </a:r>
            <a:r>
              <a:rPr lang="cs-CZ" altLang="cs-CZ"/>
              <a:t> bez tvorby hisavého exsudátu s </a:t>
            </a:r>
            <a:r>
              <a:rPr lang="cs-CZ" altLang="cs-CZ" b="1"/>
              <a:t>mohutným otokem měkkých tkání</a:t>
            </a:r>
            <a:r>
              <a:rPr lang="cs-CZ" altLang="cs-CZ"/>
              <a:t>, který způsobuje dorsokraniální </a:t>
            </a:r>
            <a:r>
              <a:rPr lang="cs-CZ" altLang="cs-CZ" b="1"/>
              <a:t>dislokaci jazyka</a:t>
            </a:r>
            <a:r>
              <a:rPr lang="cs-CZ" altLang="cs-CZ"/>
              <a:t>. Největším nebezpečeím je náhle vzniklá </a:t>
            </a:r>
            <a:r>
              <a:rPr lang="cs-CZ" altLang="cs-CZ" b="1"/>
              <a:t>neprůchodnost dýchacích cest</a:t>
            </a:r>
            <a:r>
              <a:rPr lang="cs-CZ" altLang="cs-CZ"/>
              <a:t> s asfyxií. Další riziko je </a:t>
            </a:r>
            <a:r>
              <a:rPr lang="cs-CZ" altLang="cs-CZ" b="1"/>
              <a:t>rychlé šíření zánětu do okolí</a:t>
            </a:r>
            <a:r>
              <a:rPr lang="cs-CZ" altLang="cs-CZ"/>
              <a:t>, nejčastěji per continuitatem kaudálním směrem v hlubokých prostorách krčních s možností vzniku descendentní </a:t>
            </a:r>
            <a:r>
              <a:rPr lang="cs-CZ" altLang="cs-CZ" b="1">
                <a:solidFill>
                  <a:srgbClr val="CC0000"/>
                </a:solidFill>
              </a:rPr>
              <a:t>nekrotizující mediastinitidy</a:t>
            </a:r>
            <a:r>
              <a:rPr lang="cs-CZ" altLang="cs-CZ"/>
              <a:t>.</a:t>
            </a:r>
          </a:p>
          <a:p>
            <a:pPr algn="just" eaLnBrk="1" hangingPunct="1"/>
            <a:r>
              <a:rPr lang="cs-CZ" altLang="cs-CZ" b="1">
                <a:solidFill>
                  <a:schemeClr val="accent2"/>
                </a:solidFill>
              </a:rPr>
              <a:t>Th</a:t>
            </a:r>
            <a:r>
              <a:rPr lang="cs-CZ" altLang="cs-CZ"/>
              <a:t>: zpočátku konzervativní (ATB), většinou je nutný i chirurgický výkon (v celkové anestezii mnohočetné extraorální incize s revizí a drenáží ústní spodiny a všech hlubokých krčních prostor postižených zánětem.</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D04FB80C-3863-4AD3-ADED-52E8E276B2CC}"/>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6F792D5B-7039-4D4F-A0AF-9CCD90ADD843}" type="slidenum">
              <a:rPr lang="cs-CZ" altLang="cs-CZ" sz="1200"/>
              <a:pPr/>
              <a:t>56</a:t>
            </a:fld>
            <a:endParaRPr lang="cs-CZ" altLang="cs-CZ" sz="1200"/>
          </a:p>
        </p:txBody>
      </p:sp>
      <p:sp>
        <p:nvSpPr>
          <p:cNvPr id="112643" name="Rectangle 2">
            <a:extLst>
              <a:ext uri="{FF2B5EF4-FFF2-40B4-BE49-F238E27FC236}">
                <a16:creationId xmlns:a16="http://schemas.microsoft.com/office/drawing/2014/main" id="{49AF7108-9BB3-4B81-92DB-D9022C0250DE}"/>
              </a:ext>
            </a:extLst>
          </p:cNvPr>
          <p:cNvSpPr>
            <a:spLocks noRot="1" noChangeArrowheads="1" noTextEdit="1"/>
          </p:cNvSpPr>
          <p:nvPr>
            <p:ph type="sldImg"/>
          </p:nvPr>
        </p:nvSpPr>
        <p:spPr>
          <a:ln/>
        </p:spPr>
      </p:sp>
      <p:sp>
        <p:nvSpPr>
          <p:cNvPr id="112644" name="Rectangle 3">
            <a:extLst>
              <a:ext uri="{FF2B5EF4-FFF2-40B4-BE49-F238E27FC236}">
                <a16:creationId xmlns:a16="http://schemas.microsoft.com/office/drawing/2014/main" id="{BB5014F1-24A3-41A0-A0B1-3770EFF9443C}"/>
              </a:ext>
            </a:extLst>
          </p:cNvPr>
          <p:cNvSpPr>
            <a:spLocks noGrp="1" noChangeArrowheads="1"/>
          </p:cNvSpPr>
          <p:nvPr>
            <p:ph type="body" idx="1"/>
          </p:nvPr>
        </p:nvSpPr>
        <p:spPr>
          <a:xfrm>
            <a:off x="398463" y="4448175"/>
            <a:ext cx="5945187" cy="4443413"/>
          </a:xfrm>
          <a:noFill/>
        </p:spPr>
        <p:txBody>
          <a:bodyPr/>
          <a:lstStyle/>
          <a:p>
            <a:pPr algn="just" eaLnBrk="1" hangingPunct="1"/>
            <a:r>
              <a:rPr lang="cs-CZ" altLang="cs-CZ"/>
              <a:t>Podle průzkumu britské Agentury pro ochranu zdraví a Londýnské školy hygieny a tropické medicíny je </a:t>
            </a:r>
            <a:r>
              <a:rPr lang="cs-CZ" altLang="cs-CZ" b="1">
                <a:solidFill>
                  <a:srgbClr val="CC0000"/>
                </a:solidFill>
              </a:rPr>
              <a:t>piercing jazyka nejnebezpečnější formou piercingu</a:t>
            </a:r>
            <a:r>
              <a:rPr lang="cs-CZ" altLang="cs-CZ"/>
              <a:t>, při čemž zdravotní obtíže se v jeho případě vyskytly téměř v</a:t>
            </a:r>
            <a:r>
              <a:rPr lang="cs-CZ" altLang="cs-CZ" b="1"/>
              <a:t> polovině případů</a:t>
            </a:r>
            <a:r>
              <a:rPr lang="cs-CZ" altLang="cs-CZ"/>
              <a:t>.</a:t>
            </a:r>
          </a:p>
          <a:p>
            <a:pPr algn="just" eaLnBrk="1" hangingPunct="1"/>
            <a:r>
              <a:rPr lang="cs-CZ" altLang="cs-CZ"/>
              <a:t>Mezi osobami, jež byly kvůli piercingu hospitalizováni, převládali ti, kteří si nechali šperk do těla vpravit </a:t>
            </a:r>
            <a:r>
              <a:rPr lang="cs-CZ" altLang="cs-CZ" b="1"/>
              <a:t>amatérem</a:t>
            </a:r>
            <a:r>
              <a:rPr lang="cs-CZ" altLang="cs-CZ"/>
              <a:t> a nikoliv odborníkem ze specializovaného salónu. Při nedostatečně sterilizaci nástrojům také hrozí nakažení </a:t>
            </a:r>
            <a:r>
              <a:rPr lang="cs-CZ" altLang="cs-CZ" b="1"/>
              <a:t>žloutenkou typu B či C a nebo též virem </a:t>
            </a:r>
            <a:r>
              <a:rPr lang="cs-CZ" altLang="cs-CZ" b="1">
                <a:hlinkClick r:id="rId3" tooltip="HIV"/>
              </a:rPr>
              <a:t>HIV</a:t>
            </a:r>
            <a:r>
              <a:rPr lang="cs-CZ" altLang="cs-CZ" b="1">
                <a:hlinkClick r:id="" action="ppaction://noaction"/>
              </a:rPr>
              <a:t>[</a:t>
            </a:r>
            <a:r>
              <a:rPr lang="cs-CZ" altLang="cs-CZ" b="1"/>
              <a:t> </a:t>
            </a:r>
          </a:p>
          <a:p>
            <a:pPr algn="just" eaLnBrk="1" hangingPunct="1"/>
            <a:endParaRPr lang="cs-CZ" altLang="cs-CZ" b="1"/>
          </a:p>
          <a:p>
            <a:pPr algn="just" eaLnBrk="1" hangingPunct="1"/>
            <a:r>
              <a:rPr lang="cs-CZ" altLang="cs-CZ"/>
              <a:t>Piercing jazyka může </a:t>
            </a:r>
            <a:r>
              <a:rPr lang="cs-CZ" altLang="cs-CZ" b="1"/>
              <a:t>poškozovat sklovinu</a:t>
            </a:r>
            <a:r>
              <a:rPr lang="cs-CZ" altLang="cs-CZ"/>
              <a:t> zubů při špatném umístění šperku nebo při jeho nepřiměřené velikosti. Dochází pak k opakovanému mechanickému dráždění, když šperk naráží na zubní sklovinu.</a:t>
            </a:r>
          </a:p>
          <a:p>
            <a:pPr algn="just" eaLnBrk="1" hangingPunct="1"/>
            <a:endParaRPr lang="cs-CZ" altLang="cs-CZ"/>
          </a:p>
          <a:p>
            <a:pPr algn="just" eaLnBrk="1" hangingPunct="1"/>
            <a:r>
              <a:rPr lang="cs-CZ" altLang="cs-CZ"/>
              <a:t>Též alergické reakce</a:t>
            </a:r>
          </a:p>
          <a:p>
            <a:pPr algn="just" eaLnBrk="1" hangingPunct="1"/>
            <a:endParaRPr lang="cs-CZ" altLang="cs-CZ"/>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90CC63B1-4AE8-4D3E-9DF0-4EDFB24C9CBD}"/>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7AFB1A56-17B0-4C85-9281-03C7C5FEE76A}" type="slidenum">
              <a:rPr lang="cs-CZ" altLang="cs-CZ" sz="1200"/>
              <a:pPr/>
              <a:t>57</a:t>
            </a:fld>
            <a:endParaRPr lang="cs-CZ" altLang="cs-CZ" sz="1200"/>
          </a:p>
        </p:txBody>
      </p:sp>
      <p:sp>
        <p:nvSpPr>
          <p:cNvPr id="114691" name="Rectangle 2">
            <a:extLst>
              <a:ext uri="{FF2B5EF4-FFF2-40B4-BE49-F238E27FC236}">
                <a16:creationId xmlns:a16="http://schemas.microsoft.com/office/drawing/2014/main" id="{A85074D2-5DC6-45F8-9676-BE32B4C2705E}"/>
              </a:ext>
            </a:extLst>
          </p:cNvPr>
          <p:cNvSpPr>
            <a:spLocks noRot="1" noChangeArrowheads="1" noTextEdit="1"/>
          </p:cNvSpPr>
          <p:nvPr>
            <p:ph type="sldImg"/>
          </p:nvPr>
        </p:nvSpPr>
        <p:spPr>
          <a:ln/>
        </p:spPr>
      </p:sp>
      <p:sp>
        <p:nvSpPr>
          <p:cNvPr id="114692" name="Rectangle 3">
            <a:extLst>
              <a:ext uri="{FF2B5EF4-FFF2-40B4-BE49-F238E27FC236}">
                <a16:creationId xmlns:a16="http://schemas.microsoft.com/office/drawing/2014/main" id="{BC0591F1-3604-42C3-9CE8-1A9F20434C38}"/>
              </a:ext>
            </a:extLst>
          </p:cNvPr>
          <p:cNvSpPr>
            <a:spLocks noGrp="1" noChangeArrowheads="1"/>
          </p:cNvSpPr>
          <p:nvPr>
            <p:ph type="body" idx="1"/>
          </p:nvPr>
        </p:nvSpPr>
        <p:spPr>
          <a:xfrm>
            <a:off x="327025" y="4691063"/>
            <a:ext cx="6016625" cy="4443412"/>
          </a:xfrm>
          <a:noFill/>
        </p:spPr>
        <p:txBody>
          <a:bodyPr/>
          <a:lstStyle/>
          <a:p>
            <a:pPr algn="just" eaLnBrk="1" hangingPunct="1"/>
            <a:r>
              <a:rPr lang="cs-CZ" altLang="cs-CZ"/>
              <a:t>Do </a:t>
            </a:r>
            <a:r>
              <a:rPr lang="cs-CZ" altLang="cs-CZ" b="1"/>
              <a:t>sp. submandibulare</a:t>
            </a:r>
            <a:r>
              <a:rPr lang="cs-CZ" altLang="cs-CZ"/>
              <a:t> se nejčastěji šíří infekce z hnisavého procesu ze všech dolních stoliček, vzácněji i z premolárů. </a:t>
            </a:r>
          </a:p>
          <a:p>
            <a:pPr algn="just" eaLnBrk="1" hangingPunct="1"/>
            <a:endParaRPr lang="cs-CZ" altLang="cs-CZ"/>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Zástupný symbol pro obrázek snímku 1">
            <a:extLst>
              <a:ext uri="{FF2B5EF4-FFF2-40B4-BE49-F238E27FC236}">
                <a16:creationId xmlns:a16="http://schemas.microsoft.com/office/drawing/2014/main" id="{1F9F78D1-850A-4517-B4EB-6DFBF671E9CC}"/>
              </a:ext>
            </a:extLst>
          </p:cNvPr>
          <p:cNvSpPr>
            <a:spLocks noGrp="1" noRot="1" noChangeAspect="1" noChangeArrowheads="1" noTextEdit="1"/>
          </p:cNvSpPr>
          <p:nvPr>
            <p:ph type="sldImg"/>
          </p:nvPr>
        </p:nvSpPr>
        <p:spPr>
          <a:ln/>
        </p:spPr>
      </p:sp>
      <p:sp>
        <p:nvSpPr>
          <p:cNvPr id="116739" name="Zástupný symbol pro poznámky 2">
            <a:extLst>
              <a:ext uri="{FF2B5EF4-FFF2-40B4-BE49-F238E27FC236}">
                <a16:creationId xmlns:a16="http://schemas.microsoft.com/office/drawing/2014/main" id="{A59FC135-BF63-4737-A462-162EF2CF7A1E}"/>
              </a:ext>
            </a:extLst>
          </p:cNvPr>
          <p:cNvSpPr>
            <a:spLocks noGrp="1" noChangeArrowheads="1"/>
          </p:cNvSpPr>
          <p:nvPr>
            <p:ph type="body" idx="1"/>
          </p:nvPr>
        </p:nvSpPr>
        <p:spPr>
          <a:noFill/>
        </p:spPr>
        <p:txBody>
          <a:bodyPr/>
          <a:lstStyle/>
          <a:p>
            <a:pPr eaLnBrk="1" hangingPunct="1"/>
            <a:r>
              <a:rPr lang="cs-CZ" altLang="cs-CZ"/>
              <a:t>dorsálně nemá sp. sublinguálně hranici, plynule přechází do submandibulare. submandibulární prostor dorsálně komunikuje s hlubokými fasciálními prostory na krku</a:t>
            </a:r>
          </a:p>
          <a:p>
            <a:pPr eaLnBrk="1" hangingPunct="1"/>
            <a:endParaRPr lang="cs-CZ" altLang="cs-CZ"/>
          </a:p>
          <a:p>
            <a:pPr eaLnBrk="1" hangingPunct="1"/>
            <a:r>
              <a:rPr lang="cs-CZ" altLang="cs-CZ"/>
              <a:t>Důležitým druhotným příznakem je </a:t>
            </a:r>
            <a:r>
              <a:rPr lang="cs-CZ" altLang="cs-CZ" b="1">
                <a:solidFill>
                  <a:srgbClr val="CC0000"/>
                </a:solidFill>
              </a:rPr>
              <a:t>kontraktura z dráždění žvýkacích svalů.</a:t>
            </a:r>
            <a:r>
              <a:rPr lang="cs-CZ" altLang="cs-CZ"/>
              <a:t> Výrazná kontraktura je varovným příznakem, že se proces šíří vzhůru </a:t>
            </a:r>
            <a:r>
              <a:rPr lang="cs-CZ" altLang="cs-CZ" b="1"/>
              <a:t>do sp. pterygomandibulare</a:t>
            </a:r>
            <a:r>
              <a:rPr lang="cs-CZ" altLang="cs-CZ"/>
              <a:t> a mediálně do prostoru </a:t>
            </a:r>
            <a:r>
              <a:rPr lang="cs-CZ" altLang="cs-CZ" b="1"/>
              <a:t>parafaryngeálního.</a:t>
            </a:r>
          </a:p>
          <a:p>
            <a:pPr eaLnBrk="1" hangingPunct="1"/>
            <a:endParaRPr lang="cs-CZ" altLang="cs-CZ"/>
          </a:p>
        </p:txBody>
      </p:sp>
      <p:sp>
        <p:nvSpPr>
          <p:cNvPr id="116740" name="Zástupný symbol pro číslo snímku 3">
            <a:extLst>
              <a:ext uri="{FF2B5EF4-FFF2-40B4-BE49-F238E27FC236}">
                <a16:creationId xmlns:a16="http://schemas.microsoft.com/office/drawing/2014/main" id="{F7C1454D-DEED-4535-9C7D-753C35138022}"/>
              </a:ext>
            </a:extLst>
          </p:cNvPr>
          <p:cNvSpPr>
            <a:spLocks noGrp="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D0A38504-E687-4945-B4B6-E5CCCEBFEB75}" type="slidenum">
              <a:rPr lang="cs-CZ" altLang="cs-CZ" sz="1200"/>
              <a:pPr/>
              <a:t>58</a:t>
            </a:fld>
            <a:endParaRPr lang="cs-CZ" altLang="cs-CZ" sz="12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1E7A6CD2-EB7C-4138-911A-E4F209DB5B36}"/>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B445F51C-F15D-46A8-B4AF-E5425C50CBDE}" type="slidenum">
              <a:rPr lang="cs-CZ" altLang="cs-CZ" sz="1200"/>
              <a:pPr/>
              <a:t>59</a:t>
            </a:fld>
            <a:endParaRPr lang="cs-CZ" altLang="cs-CZ" sz="1200"/>
          </a:p>
        </p:txBody>
      </p:sp>
      <p:sp>
        <p:nvSpPr>
          <p:cNvPr id="118787" name="Rectangle 2">
            <a:extLst>
              <a:ext uri="{FF2B5EF4-FFF2-40B4-BE49-F238E27FC236}">
                <a16:creationId xmlns:a16="http://schemas.microsoft.com/office/drawing/2014/main" id="{C37B310B-9883-4A1C-870C-B91525C9B648}"/>
              </a:ext>
            </a:extLst>
          </p:cNvPr>
          <p:cNvSpPr>
            <a:spLocks noRot="1" noChangeArrowheads="1" noTextEdit="1"/>
          </p:cNvSpPr>
          <p:nvPr>
            <p:ph type="sldImg"/>
          </p:nvPr>
        </p:nvSpPr>
        <p:spPr>
          <a:xfrm>
            <a:off x="2076450" y="193675"/>
            <a:ext cx="2589213" cy="1943100"/>
          </a:xfrm>
          <a:ln/>
        </p:spPr>
      </p:sp>
      <p:sp>
        <p:nvSpPr>
          <p:cNvPr id="118788" name="Rectangle 3">
            <a:extLst>
              <a:ext uri="{FF2B5EF4-FFF2-40B4-BE49-F238E27FC236}">
                <a16:creationId xmlns:a16="http://schemas.microsoft.com/office/drawing/2014/main" id="{DDDF8196-558D-4D30-96D1-67A9C9B196CA}"/>
              </a:ext>
            </a:extLst>
          </p:cNvPr>
          <p:cNvSpPr>
            <a:spLocks noGrp="1" noChangeArrowheads="1"/>
          </p:cNvSpPr>
          <p:nvPr>
            <p:ph type="body" idx="1"/>
          </p:nvPr>
        </p:nvSpPr>
        <p:spPr>
          <a:xfrm>
            <a:off x="255588" y="2138363"/>
            <a:ext cx="6300787" cy="7388225"/>
          </a:xfrm>
          <a:noFill/>
        </p:spPr>
        <p:txBody>
          <a:bodyPr/>
          <a:lstStyle/>
          <a:p>
            <a:pPr algn="just" eaLnBrk="1" hangingPunct="1"/>
            <a:r>
              <a:rPr lang="cs-CZ" altLang="cs-CZ" b="1">
                <a:solidFill>
                  <a:srgbClr val="CC0000"/>
                </a:solidFill>
              </a:rPr>
              <a:t>Sp. parapharyngeum</a:t>
            </a:r>
          </a:p>
          <a:p>
            <a:pPr algn="just" eaLnBrk="1" hangingPunct="1"/>
            <a:r>
              <a:rPr lang="cs-CZ" altLang="cs-CZ"/>
              <a:t>je poměrně prostorná štěrbina ležící lat. od faryngu. Je vyplněna řídkým vazivem a obsahuje řadu důležitých útvarů. </a:t>
            </a:r>
          </a:p>
          <a:p>
            <a:pPr algn="just" eaLnBrk="1" hangingPunct="1"/>
            <a:r>
              <a:rPr lang="cs-CZ" altLang="cs-CZ" b="1"/>
              <a:t>Kraniálně</a:t>
            </a:r>
            <a:r>
              <a:rPr lang="cs-CZ" altLang="cs-CZ"/>
              <a:t> dosahuje až k basis cranii ext.</a:t>
            </a:r>
          </a:p>
          <a:p>
            <a:pPr algn="just" eaLnBrk="1" hangingPunct="1"/>
            <a:r>
              <a:rPr lang="cs-CZ" altLang="cs-CZ" b="1"/>
              <a:t>Lat.</a:t>
            </a:r>
            <a:r>
              <a:rPr lang="cs-CZ" altLang="cs-CZ"/>
              <a:t> pokračuje jako zužující se štěrbina pod m. SCM.</a:t>
            </a:r>
          </a:p>
          <a:p>
            <a:pPr algn="just" eaLnBrk="1" hangingPunct="1"/>
            <a:r>
              <a:rPr lang="cs-CZ" altLang="cs-CZ" b="1"/>
              <a:t>Čistě lat.</a:t>
            </a:r>
            <a:r>
              <a:rPr lang="cs-CZ" altLang="cs-CZ"/>
              <a:t> je parafarygyngeální prostor ohraničen dnem fasciálního lože gl. parotis</a:t>
            </a:r>
          </a:p>
          <a:p>
            <a:pPr algn="just" eaLnBrk="1" hangingPunct="1"/>
            <a:r>
              <a:rPr lang="cs-CZ" altLang="cs-CZ" b="1"/>
              <a:t>Kaudálně </a:t>
            </a:r>
            <a:r>
              <a:rPr lang="cs-CZ" altLang="cs-CZ"/>
              <a:t>prostor anatomicky ohraničen není. Domluvenou dolní hranicí je rovina dolního okraje faryngu, pod ním pokračuje bez ostré hranice v prostor paraviscerální a ten pak, opět bez anatomické hranice až do zadního mediastina.</a:t>
            </a:r>
          </a:p>
          <a:p>
            <a:pPr algn="just" eaLnBrk="1" hangingPunct="1"/>
            <a:r>
              <a:rPr lang="cs-CZ" altLang="cs-CZ"/>
              <a:t>Předozadně je prostor dost hluboký a proto je pro přehlednost dělen na 2 části, oddělené od sebe průběhem svalů začínajících na pr. styloideus a lig. stylohyodeum. Tyto svaly jsou zavzaty do společné fasscie, která směrem k povrchu souvisí s fascií příšní žlázy a až s fascií m. SCM, směrem do hloubky vytváří tenkou, neúplnou, skoro frontálně orientovanou přepážku až k boční stěně faryngu, kde splývá s jeho adventiií. Tato přepážka se jmenuje </a:t>
            </a:r>
            <a:r>
              <a:rPr lang="cs-CZ" altLang="cs-CZ" b="1"/>
              <a:t>styloidní septum</a:t>
            </a:r>
            <a:r>
              <a:rPr lang="cs-CZ" altLang="cs-CZ"/>
              <a:t> a rozděluje celý prostor na část pre a retrostyloideum.</a:t>
            </a:r>
          </a:p>
          <a:p>
            <a:pPr algn="just" eaLnBrk="1" hangingPunct="1"/>
            <a:r>
              <a:rPr lang="cs-CZ" altLang="cs-CZ" b="1">
                <a:solidFill>
                  <a:srgbClr val="CC0000"/>
                </a:solidFill>
              </a:rPr>
              <a:t>Pre:</a:t>
            </a:r>
            <a:r>
              <a:rPr lang="cs-CZ" altLang="cs-CZ"/>
              <a:t> kaudálním směrem není tento prostor uzavřen a splývá s prostorem retrostyloidním a oba přecházejí do paraviscerálního prostoru krčního. Leží zde. </a:t>
            </a:r>
            <a:r>
              <a:rPr lang="cs-CZ" altLang="cs-CZ" b="1"/>
              <a:t>a. palatina asc.</a:t>
            </a:r>
            <a:r>
              <a:rPr lang="cs-CZ" altLang="cs-CZ"/>
              <a:t> Má klinický význam v tom, že při nešetrné nebo násilně prováděné tonzilektomii, kdy se z lůžka obtížně uvolňuje patologicky změněná tonzila, by mohlo vzniknout silné krvácení. Do tohoto prostoru také zasahuje výběžek corpus adiposum buccae. Podél něj, popř. v něm se mohou šířit zánětlivé procesy z povrchu do hloubky i opačně. </a:t>
            </a:r>
            <a:r>
              <a:rPr lang="cs-CZ" altLang="cs-CZ" b="1"/>
              <a:t>A. carotis ext. a v. retromandibularis.</a:t>
            </a:r>
          </a:p>
          <a:p>
            <a:pPr algn="just" eaLnBrk="1" hangingPunct="1"/>
            <a:r>
              <a:rPr lang="cs-CZ" altLang="cs-CZ" b="1">
                <a:solidFill>
                  <a:srgbClr val="CC0000"/>
                </a:solidFill>
              </a:rPr>
              <a:t>Retro:</a:t>
            </a:r>
            <a:r>
              <a:rPr lang="cs-CZ" altLang="cs-CZ"/>
              <a:t> Opět je vyplněn řídkým vazivem, leží v něm více důležitých nervových i cévních kmenů a lymfatické uzliny. </a:t>
            </a:r>
            <a:r>
              <a:rPr lang="cs-CZ" altLang="cs-CZ" b="1"/>
              <a:t>Tr. sympaticus, n X., v. jugularis int., a. carotis int., n. IX.  XII, a. pharyngea asc., n. XI.</a:t>
            </a:r>
            <a:r>
              <a:rPr lang="cs-CZ" altLang="cs-CZ"/>
              <a:t> Všechny popsané útvary s výjimkou n. XI jsou spolu spojeny hustším vazivem, takže vytváření nervově-cévní svazek. Do tohoto svazku, ale nejen do něj je zavzata skupina lymf. uzlin – </a:t>
            </a:r>
            <a:r>
              <a:rPr lang="cs-CZ" altLang="cs-CZ" b="1"/>
              <a:t>nll. cervicales prof.</a:t>
            </a:r>
            <a:r>
              <a:rPr lang="cs-CZ" altLang="cs-CZ"/>
              <a:t> (jejích kraniální část).</a:t>
            </a:r>
          </a:p>
          <a:p>
            <a:pPr algn="just" eaLnBrk="1" hangingPunct="1"/>
            <a:r>
              <a:rPr lang="cs-CZ" altLang="cs-CZ" b="1">
                <a:solidFill>
                  <a:srgbClr val="CC0000"/>
                </a:solidFill>
              </a:rPr>
              <a:t>Klinický význam tohoto prostoru: </a:t>
            </a:r>
            <a:r>
              <a:rPr lang="cs-CZ" altLang="cs-CZ"/>
              <a:t>je to dlouhá a nebezpečná cesta pro šíření patolog. procesů </a:t>
            </a:r>
            <a:r>
              <a:rPr lang="cs-CZ" altLang="cs-CZ" b="1"/>
              <a:t>zpod baze lební a pterygomandibulárního prostoru</a:t>
            </a:r>
            <a:r>
              <a:rPr lang="cs-CZ" altLang="cs-CZ"/>
              <a:t> až do </a:t>
            </a:r>
            <a:r>
              <a:rPr lang="cs-CZ" altLang="cs-CZ" b="1"/>
              <a:t>zadního mediastina</a:t>
            </a:r>
            <a:r>
              <a:rPr lang="cs-CZ" altLang="cs-CZ"/>
              <a:t>. Nejčastějším zdrojem je M3. Do tohoto prostoru se může šířit hnisavý proces druhotně se zp. submandibulare a pterygomandibulare. Vyskytují se dýchací a polykací potíže. Přístup k otevření paraf. abscesu se zjedná skrz zadní partii trig. submandibulare a pak se proniká medio-kran. podél med. plochy m. pteryg. med.</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Zástupný symbol pro obrázek snímku 1">
            <a:extLst>
              <a:ext uri="{FF2B5EF4-FFF2-40B4-BE49-F238E27FC236}">
                <a16:creationId xmlns:a16="http://schemas.microsoft.com/office/drawing/2014/main" id="{647972FB-F943-46DB-9CF5-A697475AAA86}"/>
              </a:ext>
            </a:extLst>
          </p:cNvPr>
          <p:cNvSpPr>
            <a:spLocks noGrp="1" noRot="1" noChangeAspect="1" noChangeArrowheads="1" noTextEdit="1"/>
          </p:cNvSpPr>
          <p:nvPr>
            <p:ph type="sldImg"/>
          </p:nvPr>
        </p:nvSpPr>
        <p:spPr>
          <a:ln/>
        </p:spPr>
      </p:sp>
      <p:sp>
        <p:nvSpPr>
          <p:cNvPr id="120835" name="Zástupný symbol pro poznámky 2">
            <a:extLst>
              <a:ext uri="{FF2B5EF4-FFF2-40B4-BE49-F238E27FC236}">
                <a16:creationId xmlns:a16="http://schemas.microsoft.com/office/drawing/2014/main" id="{426716C1-46AC-4BC0-A543-AFC29FCB5F81}"/>
              </a:ext>
            </a:extLst>
          </p:cNvPr>
          <p:cNvSpPr>
            <a:spLocks noGrp="1" noChangeArrowheads="1"/>
          </p:cNvSpPr>
          <p:nvPr>
            <p:ph type="body" idx="1"/>
          </p:nvPr>
        </p:nvSpPr>
        <p:spPr>
          <a:noFill/>
        </p:spPr>
        <p:txBody>
          <a:bodyPr/>
          <a:lstStyle/>
          <a:p>
            <a:pPr eaLnBrk="1" hangingPunct="1"/>
            <a:endParaRPr lang="cs-CZ" altLang="cs-CZ"/>
          </a:p>
        </p:txBody>
      </p:sp>
      <p:sp>
        <p:nvSpPr>
          <p:cNvPr id="120836" name="Zástupný symbol pro číslo snímku 3">
            <a:extLst>
              <a:ext uri="{FF2B5EF4-FFF2-40B4-BE49-F238E27FC236}">
                <a16:creationId xmlns:a16="http://schemas.microsoft.com/office/drawing/2014/main" id="{648AED25-7CFA-4896-9D08-4C6055BEC0E9}"/>
              </a:ext>
            </a:extLst>
          </p:cNvPr>
          <p:cNvSpPr>
            <a:spLocks noGrp="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45401BBC-7B78-4CFD-9720-776D34B0813C}" type="slidenum">
              <a:rPr lang="cs-CZ" altLang="cs-CZ" sz="1200"/>
              <a:pPr/>
              <a:t>60</a:t>
            </a:fld>
            <a:endParaRPr lang="cs-CZ" altLang="cs-CZ" sz="12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Zástupný symbol pro obrázek snímku 1">
            <a:extLst>
              <a:ext uri="{FF2B5EF4-FFF2-40B4-BE49-F238E27FC236}">
                <a16:creationId xmlns:a16="http://schemas.microsoft.com/office/drawing/2014/main" id="{4E509DFA-CE96-409D-B975-B8BBEBE1CEDB}"/>
              </a:ext>
            </a:extLst>
          </p:cNvPr>
          <p:cNvSpPr>
            <a:spLocks noGrp="1" noRot="1" noChangeAspect="1" noChangeArrowheads="1" noTextEdit="1"/>
          </p:cNvSpPr>
          <p:nvPr>
            <p:ph type="sldImg"/>
          </p:nvPr>
        </p:nvSpPr>
        <p:spPr>
          <a:ln/>
        </p:spPr>
      </p:sp>
      <p:sp>
        <p:nvSpPr>
          <p:cNvPr id="122883" name="Zástupný symbol pro poznámky 2">
            <a:extLst>
              <a:ext uri="{FF2B5EF4-FFF2-40B4-BE49-F238E27FC236}">
                <a16:creationId xmlns:a16="http://schemas.microsoft.com/office/drawing/2014/main" id="{2E6C5944-0C82-47F2-8032-4AA2FF811C02}"/>
              </a:ext>
            </a:extLst>
          </p:cNvPr>
          <p:cNvSpPr>
            <a:spLocks noGrp="1" noChangeArrowheads="1"/>
          </p:cNvSpPr>
          <p:nvPr>
            <p:ph type="body" idx="1"/>
          </p:nvPr>
        </p:nvSpPr>
        <p:spPr>
          <a:noFill/>
        </p:spPr>
        <p:txBody>
          <a:bodyPr/>
          <a:lstStyle/>
          <a:p>
            <a:pPr eaLnBrk="1" hangingPunct="1"/>
            <a:endParaRPr lang="cs-CZ" altLang="cs-CZ"/>
          </a:p>
        </p:txBody>
      </p:sp>
      <p:sp>
        <p:nvSpPr>
          <p:cNvPr id="122884" name="Zástupný symbol pro číslo snímku 3">
            <a:extLst>
              <a:ext uri="{FF2B5EF4-FFF2-40B4-BE49-F238E27FC236}">
                <a16:creationId xmlns:a16="http://schemas.microsoft.com/office/drawing/2014/main" id="{8C7B6E4F-4595-4DF8-BC9B-8F666E1BA931}"/>
              </a:ext>
            </a:extLst>
          </p:cNvPr>
          <p:cNvSpPr>
            <a:spLocks noGrp="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E73ED3AF-3C85-4D42-BFE8-1C832EE915AF}" type="slidenum">
              <a:rPr lang="cs-CZ" altLang="cs-CZ" sz="1200"/>
              <a:pPr/>
              <a:t>61</a:t>
            </a:fld>
            <a:endParaRPr lang="cs-CZ" altLang="cs-CZ" sz="12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3654658B-6E71-49FD-950D-4C9E378DC053}"/>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75152F5B-E7DB-43C7-A83D-5D6007364F71}" type="slidenum">
              <a:rPr lang="cs-CZ" altLang="cs-CZ" sz="1200"/>
              <a:pPr/>
              <a:t>62</a:t>
            </a:fld>
            <a:endParaRPr lang="cs-CZ" altLang="cs-CZ" sz="1200"/>
          </a:p>
        </p:txBody>
      </p:sp>
      <p:sp>
        <p:nvSpPr>
          <p:cNvPr id="124931" name="Rectangle 7">
            <a:extLst>
              <a:ext uri="{FF2B5EF4-FFF2-40B4-BE49-F238E27FC236}">
                <a16:creationId xmlns:a16="http://schemas.microsoft.com/office/drawing/2014/main" id="{8203331D-0071-4F89-8B58-2ACDBF517C3F}"/>
              </a:ext>
            </a:extLst>
          </p:cNvPr>
          <p:cNvSpPr txBox="1">
            <a:spLocks noGrp="1" noChangeArrowheads="1"/>
          </p:cNvSpPr>
          <p:nvPr/>
        </p:nvSpPr>
        <p:spPr bwMode="auto">
          <a:xfrm>
            <a:off x="3819525" y="9380538"/>
            <a:ext cx="29210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r" eaLnBrk="1" hangingPunct="1"/>
            <a:fld id="{500EAD33-105A-4653-9606-2FE0455CFE95}" type="slidenum">
              <a:rPr lang="cs-CZ" altLang="cs-CZ" sz="1200"/>
              <a:pPr algn="r" eaLnBrk="1" hangingPunct="1"/>
              <a:t>62</a:t>
            </a:fld>
            <a:endParaRPr lang="cs-CZ" altLang="cs-CZ" sz="1200"/>
          </a:p>
        </p:txBody>
      </p:sp>
      <p:sp>
        <p:nvSpPr>
          <p:cNvPr id="124932" name="Rectangle 2">
            <a:extLst>
              <a:ext uri="{FF2B5EF4-FFF2-40B4-BE49-F238E27FC236}">
                <a16:creationId xmlns:a16="http://schemas.microsoft.com/office/drawing/2014/main" id="{D84456FC-4E36-4DC8-97E2-81CBFD4D2959}"/>
              </a:ext>
            </a:extLst>
          </p:cNvPr>
          <p:cNvSpPr>
            <a:spLocks noRot="1" noChangeArrowheads="1" noTextEdit="1"/>
          </p:cNvSpPr>
          <p:nvPr>
            <p:ph type="sldImg"/>
          </p:nvPr>
        </p:nvSpPr>
        <p:spPr>
          <a:xfrm>
            <a:off x="1973263" y="271463"/>
            <a:ext cx="2795587" cy="2097087"/>
          </a:xfrm>
          <a:ln/>
        </p:spPr>
      </p:sp>
      <p:sp>
        <p:nvSpPr>
          <p:cNvPr id="124933" name="Rectangle 3">
            <a:extLst>
              <a:ext uri="{FF2B5EF4-FFF2-40B4-BE49-F238E27FC236}">
                <a16:creationId xmlns:a16="http://schemas.microsoft.com/office/drawing/2014/main" id="{5388194D-EE74-4DB0-B905-68C76F3A3AEF}"/>
              </a:ext>
            </a:extLst>
          </p:cNvPr>
          <p:cNvSpPr>
            <a:spLocks noGrp="1" noChangeArrowheads="1"/>
          </p:cNvSpPr>
          <p:nvPr>
            <p:ph type="body" idx="1"/>
          </p:nvPr>
        </p:nvSpPr>
        <p:spPr>
          <a:xfrm>
            <a:off x="255588" y="2293938"/>
            <a:ext cx="6229350" cy="6545262"/>
          </a:xfrm>
          <a:noFill/>
        </p:spPr>
        <p:txBody>
          <a:bodyPr/>
          <a:lstStyle/>
          <a:p>
            <a:pPr algn="just" eaLnBrk="1" hangingPunct="1"/>
            <a:r>
              <a:rPr lang="cs-CZ" altLang="cs-CZ" b="1"/>
              <a:t>Pokr. z minulého slidu</a:t>
            </a:r>
          </a:p>
          <a:p>
            <a:pPr algn="just" eaLnBrk="1" hangingPunct="1"/>
            <a:r>
              <a:rPr lang="cs-CZ" altLang="cs-CZ" b="1">
                <a:solidFill>
                  <a:srgbClr val="CC0000"/>
                </a:solidFill>
              </a:rPr>
              <a:t>Sp. retropharyngeum</a:t>
            </a:r>
            <a:r>
              <a:rPr lang="cs-CZ" altLang="cs-CZ"/>
              <a:t>: začíná pod bazí lební, pokr. jako sp. retroezofageum a přes apertura thoracis sup. jde do </a:t>
            </a:r>
            <a:r>
              <a:rPr lang="cs-CZ" altLang="cs-CZ" b="1">
                <a:solidFill>
                  <a:srgbClr val="CC0000"/>
                </a:solidFill>
              </a:rPr>
              <a:t>zadního mediastina</a:t>
            </a:r>
            <a:r>
              <a:rPr lang="cs-CZ" altLang="cs-CZ"/>
              <a:t>. Je zde řídké vazivo umožňující posun faryngu proti okolí při polykání a na druhé straně i při pohybech hlavy a krční páteče. Jsou zde </a:t>
            </a:r>
            <a:r>
              <a:rPr lang="cs-CZ" altLang="cs-CZ" b="1"/>
              <a:t>nll. retropharyngeales</a:t>
            </a:r>
            <a:r>
              <a:rPr lang="cs-CZ" altLang="cs-CZ"/>
              <a:t>, které tributární oblastí patří k nejkraniálnější skupině hlubokých krčních uzlin s nimiž jsou i spojeny četnými anastomozami. Kromě stěny faryngu go dtěchto uzlin odtéhká míza i z tonsilla pharyngea a palatina ( z této zvl. u dětí – uzlina Woodova).</a:t>
            </a:r>
          </a:p>
          <a:p>
            <a:pPr algn="just" eaLnBrk="1" hangingPunct="1"/>
            <a:r>
              <a:rPr lang="cs-CZ" altLang="cs-CZ" b="1"/>
              <a:t>Sběhlý absces</a:t>
            </a:r>
            <a:r>
              <a:rPr lang="cs-CZ" altLang="cs-CZ"/>
              <a:t> = vestibulární submukózní absces</a:t>
            </a:r>
          </a:p>
          <a:p>
            <a:pPr algn="just" eaLnBrk="1" hangingPunct="1"/>
            <a:r>
              <a:rPr lang="cs-CZ" altLang="cs-CZ" b="1">
                <a:solidFill>
                  <a:srgbClr val="CC0000"/>
                </a:solidFill>
              </a:rPr>
              <a:t>Sp. pterygomandibulare</a:t>
            </a:r>
          </a:p>
          <a:p>
            <a:pPr algn="just" eaLnBrk="1" hangingPunct="1"/>
            <a:r>
              <a:rPr lang="cs-CZ" altLang="cs-CZ"/>
              <a:t>příčina je infikovaný vpich při svodné anestezii DČ nebo zánětlivě změněný hematom jako následek takového vpichu. Nebo zánět lůžka poslední dolní stoličky. Hnisavý proces se šíří štěrbinou mezi svaly a mandibulou. Významným příznakem je čelistní kontraktura (oba mm. pterygoidei). U neošetřeného abscesu tohoto prostoru je nebezpečí, že se infekce může šířit jednak medio-kraniálně do fossa infratemporalis, jednak med. k přednímu patrovému oblouku s nebezpečnými následky pokud jde o dýchání a polykání. Při otevření sp. pterygomandibulare je třeba oddělit od kosti úpon m. pterygoideus med. a postupovat kraniálně mezi svalem a vnitřní plochou ramus mandibulae.</a:t>
            </a:r>
          </a:p>
          <a:p>
            <a:pPr algn="just" eaLnBrk="1" hangingPunct="1"/>
            <a:endParaRPr lang="cs-CZ" altLang="cs-CZ" b="1"/>
          </a:p>
          <a:p>
            <a:pPr algn="just" eaLnBrk="1" hangingPunct="1"/>
            <a:r>
              <a:rPr lang="cs-CZ" altLang="cs-CZ" b="1"/>
              <a:t>Fascie interpterygoidea</a:t>
            </a:r>
            <a:r>
              <a:rPr lang="cs-CZ" altLang="cs-CZ"/>
              <a:t> je plná otvorů a hnis snadno proniká mezi ramenem DČ a mm. pterygoidei. Dráždění svalů vede k výrazné kontraktuře.</a:t>
            </a:r>
          </a:p>
          <a:p>
            <a:pPr algn="just" eaLnBrk="1" hangingPunct="1"/>
            <a:r>
              <a:rPr lang="cs-CZ" altLang="cs-CZ"/>
              <a:t>Při neléčení může hnis proniknout do předního patrového oblouku, rozšířit se do měkkého patra i do kořene jazyka.</a:t>
            </a:r>
          </a:p>
          <a:p>
            <a:pPr algn="just" eaLnBrk="1" hangingPunct="1"/>
            <a:endParaRPr lang="cs-CZ" altLang="cs-CZ"/>
          </a:p>
          <a:p>
            <a:pPr algn="just" eaLnBrk="1" hangingPunct="1"/>
            <a:r>
              <a:rPr lang="cs-CZ" altLang="cs-CZ" b="1"/>
              <a:t>Šíření infekce od hrotů kořenů je stejné jako u molárů dolní čelisti – záleží na tom, jestli jsou kořeny nad nebo pod linea mylohyoidea.</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6D40C7DC-21FF-4F13-AA91-D277E0760034}"/>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A1E3235A-E5E1-438F-A6C1-3950EA0154C5}" type="slidenum">
              <a:rPr lang="cs-CZ" altLang="cs-CZ" sz="1200"/>
              <a:pPr/>
              <a:t>63</a:t>
            </a:fld>
            <a:endParaRPr lang="cs-CZ" altLang="cs-CZ" sz="1200"/>
          </a:p>
        </p:txBody>
      </p:sp>
      <p:sp>
        <p:nvSpPr>
          <p:cNvPr id="126979" name="Rectangle 2">
            <a:extLst>
              <a:ext uri="{FF2B5EF4-FFF2-40B4-BE49-F238E27FC236}">
                <a16:creationId xmlns:a16="http://schemas.microsoft.com/office/drawing/2014/main" id="{87E41C84-8714-444D-B8B3-57F8C9E8A3E5}"/>
              </a:ext>
            </a:extLst>
          </p:cNvPr>
          <p:cNvSpPr>
            <a:spLocks noRot="1" noChangeArrowheads="1" noTextEdit="1"/>
          </p:cNvSpPr>
          <p:nvPr>
            <p:ph type="sldImg"/>
          </p:nvPr>
        </p:nvSpPr>
        <p:spPr>
          <a:ln/>
        </p:spPr>
      </p:sp>
      <p:sp>
        <p:nvSpPr>
          <p:cNvPr id="126980" name="Rectangle 3">
            <a:extLst>
              <a:ext uri="{FF2B5EF4-FFF2-40B4-BE49-F238E27FC236}">
                <a16:creationId xmlns:a16="http://schemas.microsoft.com/office/drawing/2014/main" id="{CBA9DEE8-DBF5-4BF7-A937-27B947824FE1}"/>
              </a:ext>
            </a:extLst>
          </p:cNvPr>
          <p:cNvSpPr>
            <a:spLocks noGrp="1" noChangeArrowheads="1"/>
          </p:cNvSpPr>
          <p:nvPr>
            <p:ph type="body" idx="1"/>
          </p:nvPr>
        </p:nvSpPr>
        <p:spPr>
          <a:noFill/>
        </p:spPr>
        <p:txBody>
          <a:bodyPr/>
          <a:lstStyle/>
          <a:p>
            <a:pPr eaLnBrk="1" hangingPunct="1"/>
            <a:endParaRPr lang="cs-CZ" alt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99985AED-F185-42E1-9318-EE98C2231385}"/>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37E07024-0160-4277-B857-FDE5277DE05A}" type="slidenum">
              <a:rPr lang="cs-CZ" altLang="cs-CZ" sz="1200"/>
              <a:pPr/>
              <a:t>6</a:t>
            </a:fld>
            <a:endParaRPr lang="cs-CZ" altLang="cs-CZ" sz="1200"/>
          </a:p>
        </p:txBody>
      </p:sp>
      <p:sp>
        <p:nvSpPr>
          <p:cNvPr id="14339" name="Rectangle 2">
            <a:extLst>
              <a:ext uri="{FF2B5EF4-FFF2-40B4-BE49-F238E27FC236}">
                <a16:creationId xmlns:a16="http://schemas.microsoft.com/office/drawing/2014/main" id="{18321984-6CF3-48B1-8A54-21CFD8B26DA5}"/>
              </a:ext>
            </a:extLst>
          </p:cNvPr>
          <p:cNvSpPr>
            <a:spLocks noRot="1" noChangeArrowheads="1" noTextEdit="1"/>
          </p:cNvSpPr>
          <p:nvPr>
            <p:ph type="sldImg"/>
          </p:nvPr>
        </p:nvSpPr>
        <p:spPr>
          <a:xfrm>
            <a:off x="1377950" y="349250"/>
            <a:ext cx="4040188" cy="3032125"/>
          </a:xfrm>
          <a:ln/>
        </p:spPr>
      </p:sp>
      <p:sp>
        <p:nvSpPr>
          <p:cNvPr id="8196" name="Rectangle 3">
            <a:extLst>
              <a:ext uri="{FF2B5EF4-FFF2-40B4-BE49-F238E27FC236}">
                <a16:creationId xmlns:a16="http://schemas.microsoft.com/office/drawing/2014/main" id="{AEBEFC1F-B1FB-4A28-BE7F-FE2B64C3774A}"/>
              </a:ext>
            </a:extLst>
          </p:cNvPr>
          <p:cNvSpPr>
            <a:spLocks noGrp="1" noChangeArrowheads="1"/>
          </p:cNvSpPr>
          <p:nvPr>
            <p:ph type="body" idx="1"/>
          </p:nvPr>
        </p:nvSpPr>
        <p:spPr>
          <a:xfrm>
            <a:off x="327025" y="3460750"/>
            <a:ext cx="6016625" cy="5518150"/>
          </a:xfrm>
        </p:spPr>
        <p:txBody>
          <a:bodyPr/>
          <a:lstStyle/>
          <a:p>
            <a:pPr eaLnBrk="1" hangingPunct="1">
              <a:defRPr/>
            </a:pPr>
            <a:r>
              <a:rPr lang="cs-CZ" altLang="cs-CZ" b="1" u="sng" dirty="0">
                <a:solidFill>
                  <a:srgbClr val="FF6699"/>
                </a:solidFill>
              </a:rPr>
              <a:t>Per </a:t>
            </a:r>
            <a:r>
              <a:rPr lang="cs-CZ" altLang="cs-CZ" b="1" u="sng" dirty="0" err="1">
                <a:solidFill>
                  <a:srgbClr val="FF6699"/>
                </a:solidFill>
              </a:rPr>
              <a:t>continuitatem</a:t>
            </a:r>
            <a:endParaRPr lang="cs-CZ" altLang="cs-CZ" b="1" u="sng" dirty="0">
              <a:solidFill>
                <a:srgbClr val="FF6699"/>
              </a:solidFill>
            </a:endParaRPr>
          </a:p>
          <a:p>
            <a:pPr algn="just" eaLnBrk="1" hangingPunct="1">
              <a:defRPr/>
            </a:pPr>
            <a:r>
              <a:rPr lang="cs-CZ" altLang="cs-CZ" b="1" dirty="0"/>
              <a:t>lat.</a:t>
            </a:r>
            <a:r>
              <a:rPr lang="cs-CZ" altLang="cs-CZ" b="1" i="1" dirty="0"/>
              <a:t> </a:t>
            </a:r>
            <a:r>
              <a:rPr lang="cs-CZ" altLang="cs-CZ" b="1" dirty="0"/>
              <a:t>plynule, přímým přestupem či šířením</a:t>
            </a:r>
            <a:r>
              <a:rPr lang="cs-CZ" altLang="cs-CZ" dirty="0"/>
              <a:t>. Obecně platí, že </a:t>
            </a:r>
            <a:r>
              <a:rPr lang="cs-CZ" altLang="cs-CZ" b="1" dirty="0">
                <a:solidFill>
                  <a:schemeClr val="hlink"/>
                </a:solidFill>
              </a:rPr>
              <a:t>per </a:t>
            </a:r>
            <a:r>
              <a:rPr lang="cs-CZ" altLang="cs-CZ" b="1" dirty="0" err="1">
                <a:solidFill>
                  <a:schemeClr val="hlink"/>
                </a:solidFill>
              </a:rPr>
              <a:t>continuitatem</a:t>
            </a:r>
            <a:r>
              <a:rPr lang="cs-CZ" altLang="cs-CZ" b="1" dirty="0">
                <a:solidFill>
                  <a:schemeClr val="hlink"/>
                </a:solidFill>
              </a:rPr>
              <a:t>:</a:t>
            </a:r>
            <a:r>
              <a:rPr lang="cs-CZ" altLang="cs-CZ" dirty="0"/>
              <a:t> se hnisavé procesy šíří </a:t>
            </a:r>
            <a:r>
              <a:rPr lang="cs-CZ" altLang="cs-CZ" b="1" dirty="0"/>
              <a:t>cestami nejmenšího odporu.</a:t>
            </a:r>
            <a:r>
              <a:rPr lang="cs-CZ" altLang="cs-CZ" dirty="0"/>
              <a:t> Jsou to především </a:t>
            </a:r>
            <a:r>
              <a:rPr lang="cs-CZ" altLang="cs-CZ" u="sng" dirty="0"/>
              <a:t>mezisvalové štěrbiny</a:t>
            </a:r>
            <a:r>
              <a:rPr lang="cs-CZ" altLang="cs-CZ" dirty="0"/>
              <a:t> a </a:t>
            </a:r>
            <a:r>
              <a:rPr lang="cs-CZ" altLang="cs-CZ" u="sng" dirty="0"/>
              <a:t>štěrbiny vyplněné řídkým nebo tukovým vazivem</a:t>
            </a:r>
            <a:r>
              <a:rPr lang="cs-CZ" altLang="cs-CZ" dirty="0"/>
              <a:t>. </a:t>
            </a:r>
          </a:p>
          <a:p>
            <a:pPr algn="just" eaLnBrk="1" hangingPunct="1">
              <a:defRPr/>
            </a:pPr>
            <a:r>
              <a:rPr lang="cs-CZ" altLang="cs-CZ" dirty="0"/>
              <a:t>Per </a:t>
            </a:r>
            <a:r>
              <a:rPr lang="cs-CZ" altLang="cs-CZ" dirty="0" err="1"/>
              <a:t>continuitatem</a:t>
            </a:r>
            <a:r>
              <a:rPr lang="cs-CZ" altLang="cs-CZ" dirty="0"/>
              <a:t> se zánětlivé procesy z čelistí šíří do okolí především </a:t>
            </a:r>
            <a:r>
              <a:rPr lang="cs-CZ" altLang="cs-CZ" b="1" dirty="0">
                <a:solidFill>
                  <a:schemeClr val="accent6">
                    <a:lumMod val="75000"/>
                  </a:schemeClr>
                </a:solidFill>
              </a:rPr>
              <a:t>tehdy, když se hnisavý proces rozšíří od zubů a jejich alveolů pod periost čelistí mimo jejich alveolární výběžky. </a:t>
            </a:r>
          </a:p>
          <a:p>
            <a:pPr algn="just" eaLnBrk="1" hangingPunct="1">
              <a:defRPr/>
            </a:pPr>
            <a:r>
              <a:rPr lang="cs-CZ" altLang="cs-CZ" b="1" u="sng" dirty="0"/>
              <a:t>Šíření infekce krevní cestou</a:t>
            </a:r>
            <a:r>
              <a:rPr lang="cs-CZ" altLang="cs-CZ" b="1" dirty="0"/>
              <a:t>: </a:t>
            </a:r>
          </a:p>
          <a:p>
            <a:pPr algn="just" eaLnBrk="1" hangingPunct="1">
              <a:defRPr/>
            </a:pPr>
            <a:r>
              <a:rPr lang="cs-CZ" altLang="cs-CZ" dirty="0"/>
              <a:t>Při septických stavech se může infekce přenést na kterékoliv místo v těle, často se tak děje do plic. Přenos není ovlivněn topografickými vztahy orgánů.</a:t>
            </a:r>
            <a:endParaRPr lang="cs-CZ" altLang="cs-CZ" b="1" dirty="0"/>
          </a:p>
          <a:p>
            <a:pPr algn="just" eaLnBrk="1" hangingPunct="1">
              <a:defRPr/>
            </a:pPr>
            <a:r>
              <a:rPr lang="cs-CZ" altLang="cs-CZ" dirty="0"/>
              <a:t>- pomocí </a:t>
            </a:r>
            <a:r>
              <a:rPr lang="cs-CZ" altLang="cs-CZ" b="1" dirty="0">
                <a:solidFill>
                  <a:srgbClr val="CC0000"/>
                </a:solidFill>
              </a:rPr>
              <a:t>bakteriemie</a:t>
            </a:r>
            <a:r>
              <a:rPr lang="cs-CZ" altLang="cs-CZ" dirty="0"/>
              <a:t> – šíření pomocí cévního systému. Nebezpečí např. endokarditidy. Proto se dávají u </a:t>
            </a:r>
            <a:r>
              <a:rPr lang="cs-CZ" altLang="cs-CZ" dirty="0" err="1"/>
              <a:t>difůzních</a:t>
            </a:r>
            <a:r>
              <a:rPr lang="cs-CZ" altLang="cs-CZ" dirty="0"/>
              <a:t> rozšíření zánětu antibiotika. </a:t>
            </a:r>
          </a:p>
          <a:p>
            <a:pPr algn="just" eaLnBrk="1" hangingPunct="1">
              <a:defRPr/>
            </a:pPr>
            <a:r>
              <a:rPr lang="cs-CZ" altLang="cs-CZ" dirty="0"/>
              <a:t>- </a:t>
            </a:r>
            <a:r>
              <a:rPr lang="cs-CZ" altLang="cs-CZ" b="1" dirty="0">
                <a:solidFill>
                  <a:schemeClr val="accent2"/>
                </a:solidFill>
              </a:rPr>
              <a:t>infikovaným trombem</a:t>
            </a:r>
            <a:r>
              <a:rPr lang="cs-CZ" altLang="cs-CZ" dirty="0"/>
              <a:t> ve venosním systému – nebezpečí tromboflebitidy kavernosního sinu a zánětu obalů (meningitis) či mozku. </a:t>
            </a:r>
            <a:r>
              <a:rPr lang="cs-CZ" altLang="cs-CZ" b="1" dirty="0">
                <a:solidFill>
                  <a:schemeClr val="accent2"/>
                </a:solidFill>
              </a:rPr>
              <a:t>Žilní splavy a žíly</a:t>
            </a:r>
            <a:r>
              <a:rPr lang="cs-CZ" altLang="cs-CZ" b="1" dirty="0"/>
              <a:t>, které jsou s ním spojené </a:t>
            </a:r>
            <a:r>
              <a:rPr lang="cs-CZ" altLang="cs-CZ" b="1" dirty="0">
                <a:solidFill>
                  <a:schemeClr val="accent2"/>
                </a:solidFill>
              </a:rPr>
              <a:t>nemají chlopně</a:t>
            </a:r>
            <a:r>
              <a:rPr lang="cs-CZ" altLang="cs-CZ" b="1" dirty="0"/>
              <a:t> a je možný </a:t>
            </a:r>
            <a:r>
              <a:rPr lang="cs-CZ" altLang="cs-CZ" b="1" dirty="0">
                <a:solidFill>
                  <a:schemeClr val="accent2"/>
                </a:solidFill>
              </a:rPr>
              <a:t>zpětný proud krve</a:t>
            </a:r>
            <a:r>
              <a:rPr lang="cs-CZ" altLang="cs-CZ" b="1" dirty="0"/>
              <a:t>.</a:t>
            </a:r>
            <a:r>
              <a:rPr lang="cs-CZ" altLang="cs-CZ" dirty="0"/>
              <a:t> Dentální infekce může způsobit </a:t>
            </a:r>
            <a:r>
              <a:rPr lang="cs-CZ" altLang="cs-CZ" b="1" dirty="0"/>
              <a:t>zvýšenou krevní </a:t>
            </a:r>
            <a:r>
              <a:rPr lang="cs-CZ" altLang="cs-CZ" b="1" dirty="0" err="1"/>
              <a:t>stázu</a:t>
            </a:r>
            <a:r>
              <a:rPr lang="cs-CZ" altLang="cs-CZ" dirty="0"/>
              <a:t>, </a:t>
            </a:r>
            <a:r>
              <a:rPr lang="cs-CZ" altLang="cs-CZ" b="1" dirty="0"/>
              <a:t>tvorbu trombu</a:t>
            </a:r>
            <a:r>
              <a:rPr lang="cs-CZ" altLang="cs-CZ" dirty="0"/>
              <a:t> a </a:t>
            </a:r>
            <a:r>
              <a:rPr lang="cs-CZ" altLang="cs-CZ" b="1" dirty="0"/>
              <a:t>zvýšený extravaskulární tlak</a:t>
            </a:r>
            <a:r>
              <a:rPr lang="cs-CZ" altLang="cs-CZ" dirty="0"/>
              <a:t>. Ten změní proud žilní krve a transportuje infikovaný trombus do žilního sinu.</a:t>
            </a:r>
          </a:p>
          <a:p>
            <a:pPr algn="just" eaLnBrk="1" hangingPunct="1">
              <a:defRPr/>
            </a:pPr>
            <a:endParaRPr lang="cs-CZ" altLang="cs-CZ" b="1" dirty="0">
              <a:solidFill>
                <a:srgbClr val="006600"/>
              </a:solidFill>
            </a:endParaRPr>
          </a:p>
          <a:p>
            <a:pPr algn="just" eaLnBrk="1" hangingPunct="1">
              <a:defRPr/>
            </a:pPr>
            <a:r>
              <a:rPr lang="cs-CZ" altLang="cs-CZ" b="1" u="sng" dirty="0">
                <a:solidFill>
                  <a:srgbClr val="006600"/>
                </a:solidFill>
              </a:rPr>
              <a:t>Šíření lymfatickou cestou</a:t>
            </a:r>
            <a:r>
              <a:rPr lang="cs-CZ" altLang="cs-CZ" b="1" dirty="0">
                <a:solidFill>
                  <a:srgbClr val="006600"/>
                </a:solidFill>
              </a:rPr>
              <a:t>.</a:t>
            </a:r>
          </a:p>
          <a:p>
            <a:pPr algn="just" eaLnBrk="1" hangingPunct="1">
              <a:defRPr/>
            </a:pPr>
            <a:r>
              <a:rPr lang="cs-CZ" altLang="cs-CZ" dirty="0"/>
              <a:t>Možnosti šíření infekce tímto způsobem odpovídá uložení mízních uzlin a uspořádání mízních odtokových cév.</a:t>
            </a:r>
          </a:p>
          <a:p>
            <a:pPr eaLnBrk="1" hangingPunct="1">
              <a:defRPr/>
            </a:pPr>
            <a:endParaRPr lang="cs-CZ" altLang="cs-CZ" b="1" dirty="0"/>
          </a:p>
          <a:p>
            <a:pPr eaLnBrk="1" hangingPunct="1">
              <a:defRPr/>
            </a:pPr>
            <a:r>
              <a:rPr lang="cs-CZ" altLang="cs-CZ" b="1" dirty="0"/>
              <a:t>Šíření infekce ze sekundární oblasti dále</a:t>
            </a:r>
            <a:r>
              <a:rPr lang="cs-CZ" altLang="cs-CZ" dirty="0"/>
              <a:t> – </a:t>
            </a:r>
            <a:r>
              <a:rPr lang="cs-CZ" altLang="cs-CZ" b="1" dirty="0">
                <a:solidFill>
                  <a:srgbClr val="CC0000"/>
                </a:solidFill>
              </a:rPr>
              <a:t>terciální místo infekce</a:t>
            </a:r>
          </a:p>
          <a:p>
            <a:pPr algn="just" eaLnBrk="1" hangingPunct="1">
              <a:defRPr/>
            </a:pPr>
            <a:endParaRPr lang="cs-CZ" altLang="cs-CZ"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8A6160DC-4230-48F6-A12F-FA3CA265E222}"/>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9CAA3B37-E4B0-4622-9ED7-469DD747A57C}" type="slidenum">
              <a:rPr lang="cs-CZ" altLang="cs-CZ" sz="1200"/>
              <a:pPr/>
              <a:t>64</a:t>
            </a:fld>
            <a:endParaRPr lang="cs-CZ" altLang="cs-CZ" sz="1200"/>
          </a:p>
        </p:txBody>
      </p:sp>
      <p:sp>
        <p:nvSpPr>
          <p:cNvPr id="129027" name="Rectangle 2">
            <a:extLst>
              <a:ext uri="{FF2B5EF4-FFF2-40B4-BE49-F238E27FC236}">
                <a16:creationId xmlns:a16="http://schemas.microsoft.com/office/drawing/2014/main" id="{599328AE-CF0D-479D-AC41-9039869B873A}"/>
              </a:ext>
            </a:extLst>
          </p:cNvPr>
          <p:cNvSpPr>
            <a:spLocks noRot="1" noChangeArrowheads="1" noTextEdit="1"/>
          </p:cNvSpPr>
          <p:nvPr>
            <p:ph type="sldImg"/>
          </p:nvPr>
        </p:nvSpPr>
        <p:spPr>
          <a:ln/>
        </p:spPr>
      </p:sp>
      <p:sp>
        <p:nvSpPr>
          <p:cNvPr id="129028" name="Rectangle 3">
            <a:extLst>
              <a:ext uri="{FF2B5EF4-FFF2-40B4-BE49-F238E27FC236}">
                <a16:creationId xmlns:a16="http://schemas.microsoft.com/office/drawing/2014/main" id="{8BC948FF-B1DE-4F94-BEA5-EAEFF8E25FEA}"/>
              </a:ext>
            </a:extLst>
          </p:cNvPr>
          <p:cNvSpPr>
            <a:spLocks noGrp="1" noChangeArrowheads="1"/>
          </p:cNvSpPr>
          <p:nvPr>
            <p:ph type="body" idx="1"/>
          </p:nvPr>
        </p:nvSpPr>
        <p:spPr>
          <a:noFill/>
        </p:spPr>
        <p:txBody>
          <a:bodyPr/>
          <a:lstStyle/>
          <a:p>
            <a:pPr eaLnBrk="1" hangingPunct="1"/>
            <a:endParaRPr lang="cs-CZ" altLang="cs-CZ"/>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Zástupný symbol pro obrázek snímku 1">
            <a:extLst>
              <a:ext uri="{FF2B5EF4-FFF2-40B4-BE49-F238E27FC236}">
                <a16:creationId xmlns:a16="http://schemas.microsoft.com/office/drawing/2014/main" id="{B47A0064-9AFC-446B-A605-A2D9E15A5B23}"/>
              </a:ext>
            </a:extLst>
          </p:cNvPr>
          <p:cNvSpPr>
            <a:spLocks noGrp="1" noRot="1" noChangeAspect="1" noChangeArrowheads="1" noTextEdit="1"/>
          </p:cNvSpPr>
          <p:nvPr>
            <p:ph type="sldImg"/>
          </p:nvPr>
        </p:nvSpPr>
        <p:spPr>
          <a:ln/>
        </p:spPr>
      </p:sp>
      <p:sp>
        <p:nvSpPr>
          <p:cNvPr id="131075" name="Zástupný symbol pro poznámky 2">
            <a:extLst>
              <a:ext uri="{FF2B5EF4-FFF2-40B4-BE49-F238E27FC236}">
                <a16:creationId xmlns:a16="http://schemas.microsoft.com/office/drawing/2014/main" id="{A4360CFA-677E-4588-A7F7-81EA195CB873}"/>
              </a:ext>
            </a:extLst>
          </p:cNvPr>
          <p:cNvSpPr>
            <a:spLocks noGrp="1" noChangeArrowheads="1"/>
          </p:cNvSpPr>
          <p:nvPr>
            <p:ph type="body" idx="1"/>
          </p:nvPr>
        </p:nvSpPr>
        <p:spPr>
          <a:noFill/>
        </p:spPr>
        <p:txBody>
          <a:bodyPr/>
          <a:lstStyle/>
          <a:p>
            <a:pPr eaLnBrk="1" hangingPunct="1"/>
            <a:endParaRPr lang="cs-CZ" altLang="cs-CZ"/>
          </a:p>
        </p:txBody>
      </p:sp>
      <p:sp>
        <p:nvSpPr>
          <p:cNvPr id="131076" name="Zástupný symbol pro číslo snímku 3">
            <a:extLst>
              <a:ext uri="{FF2B5EF4-FFF2-40B4-BE49-F238E27FC236}">
                <a16:creationId xmlns:a16="http://schemas.microsoft.com/office/drawing/2014/main" id="{FEF82B02-9F57-4B01-80CD-C326961A0202}"/>
              </a:ext>
            </a:extLst>
          </p:cNvPr>
          <p:cNvSpPr>
            <a:spLocks noGrp="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D9CCD797-7669-4BFE-9E7C-F1B0EAE4BD9C}" type="slidenum">
              <a:rPr lang="cs-CZ" altLang="cs-CZ" sz="1200"/>
              <a:pPr/>
              <a:t>65</a:t>
            </a:fld>
            <a:endParaRPr lang="cs-CZ" altLang="cs-CZ"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D7DC0E31-42F4-421B-BAA7-592DD4C38DE9}"/>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BFFFE79B-A6C4-44F4-B639-527CC1733129}" type="slidenum">
              <a:rPr lang="cs-CZ" altLang="cs-CZ" sz="1200"/>
              <a:pPr/>
              <a:t>66</a:t>
            </a:fld>
            <a:endParaRPr lang="cs-CZ" altLang="cs-CZ" sz="1200"/>
          </a:p>
        </p:txBody>
      </p:sp>
      <p:sp>
        <p:nvSpPr>
          <p:cNvPr id="133123" name="Rectangle 2">
            <a:extLst>
              <a:ext uri="{FF2B5EF4-FFF2-40B4-BE49-F238E27FC236}">
                <a16:creationId xmlns:a16="http://schemas.microsoft.com/office/drawing/2014/main" id="{00B10F78-2A65-4E91-BCF1-E560DA8E5581}"/>
              </a:ext>
            </a:extLst>
          </p:cNvPr>
          <p:cNvSpPr>
            <a:spLocks noRot="1" noChangeArrowheads="1" noTextEdit="1"/>
          </p:cNvSpPr>
          <p:nvPr>
            <p:ph type="sldImg"/>
          </p:nvPr>
        </p:nvSpPr>
        <p:spPr>
          <a:ln/>
        </p:spPr>
      </p:sp>
      <p:sp>
        <p:nvSpPr>
          <p:cNvPr id="133124" name="Rectangle 3">
            <a:extLst>
              <a:ext uri="{FF2B5EF4-FFF2-40B4-BE49-F238E27FC236}">
                <a16:creationId xmlns:a16="http://schemas.microsoft.com/office/drawing/2014/main" id="{65B1EA76-E533-4D3D-A5F7-AE622BF44C5E}"/>
              </a:ext>
            </a:extLst>
          </p:cNvPr>
          <p:cNvSpPr>
            <a:spLocks noGrp="1" noChangeArrowheads="1"/>
          </p:cNvSpPr>
          <p:nvPr>
            <p:ph type="body" idx="1"/>
          </p:nvPr>
        </p:nvSpPr>
        <p:spPr>
          <a:noFill/>
        </p:spPr>
        <p:txBody>
          <a:bodyPr/>
          <a:lstStyle/>
          <a:p>
            <a:pPr algn="just" eaLnBrk="1" hangingPunct="1"/>
            <a:r>
              <a:rPr lang="cs-CZ" altLang="cs-CZ"/>
              <a:t>Štěrbina mezi svalem a mandibulou je dobře utěsněna proti okolí a jediné </a:t>
            </a:r>
            <a:r>
              <a:rPr lang="cs-CZ" altLang="cs-CZ" b="1">
                <a:solidFill>
                  <a:srgbClr val="C00000"/>
                </a:solidFill>
              </a:rPr>
              <a:t>netěsné místo </a:t>
            </a:r>
            <a:r>
              <a:rPr lang="cs-CZ" altLang="cs-CZ" b="1"/>
              <a:t>je kontakt </a:t>
            </a:r>
            <a:r>
              <a:rPr lang="cs-CZ" altLang="cs-CZ" b="1">
                <a:solidFill>
                  <a:srgbClr val="C00000"/>
                </a:solidFill>
              </a:rPr>
              <a:t>masseteru s úponem m. buccinator. </a:t>
            </a:r>
            <a:r>
              <a:rPr lang="cs-CZ" altLang="cs-CZ"/>
              <a:t>Tím se infekce do prostoru dostává.</a:t>
            </a:r>
          </a:p>
          <a:p>
            <a:pPr algn="just" eaLnBrk="1" hangingPunct="1"/>
            <a:r>
              <a:rPr lang="cs-CZ" altLang="cs-CZ"/>
              <a:t>Často vzniká infekce </a:t>
            </a:r>
            <a:r>
              <a:rPr lang="cs-CZ" altLang="cs-CZ" b="1"/>
              <a:t>po svodné anestezii na n. alv. inf.</a:t>
            </a:r>
            <a:r>
              <a:rPr lang="cs-CZ" altLang="cs-CZ"/>
              <a:t> po </a:t>
            </a:r>
            <a:r>
              <a:rPr lang="cs-CZ" altLang="cs-CZ" b="1"/>
              <a:t>infikování hematomu.</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Zástupný symbol pro obrázek snímku 1">
            <a:extLst>
              <a:ext uri="{FF2B5EF4-FFF2-40B4-BE49-F238E27FC236}">
                <a16:creationId xmlns:a16="http://schemas.microsoft.com/office/drawing/2014/main" id="{83506D2E-A9AD-4580-A4F1-89AB5FE49967}"/>
              </a:ext>
            </a:extLst>
          </p:cNvPr>
          <p:cNvSpPr>
            <a:spLocks noGrp="1" noRot="1" noChangeAspect="1" noChangeArrowheads="1" noTextEdit="1"/>
          </p:cNvSpPr>
          <p:nvPr>
            <p:ph type="sldImg"/>
          </p:nvPr>
        </p:nvSpPr>
        <p:spPr>
          <a:ln/>
        </p:spPr>
      </p:sp>
      <p:sp>
        <p:nvSpPr>
          <p:cNvPr id="135171" name="Zástupný symbol pro poznámky 2">
            <a:extLst>
              <a:ext uri="{FF2B5EF4-FFF2-40B4-BE49-F238E27FC236}">
                <a16:creationId xmlns:a16="http://schemas.microsoft.com/office/drawing/2014/main" id="{D1DF2BB9-0A07-4A3A-BDE8-427974874CA5}"/>
              </a:ext>
            </a:extLst>
          </p:cNvPr>
          <p:cNvSpPr>
            <a:spLocks noGrp="1" noChangeArrowheads="1"/>
          </p:cNvSpPr>
          <p:nvPr>
            <p:ph type="body" idx="1"/>
          </p:nvPr>
        </p:nvSpPr>
        <p:spPr>
          <a:noFill/>
        </p:spPr>
        <p:txBody>
          <a:bodyPr/>
          <a:lstStyle/>
          <a:p>
            <a:pPr eaLnBrk="1" hangingPunct="1"/>
            <a:endParaRPr lang="cs-CZ" altLang="cs-CZ"/>
          </a:p>
        </p:txBody>
      </p:sp>
      <p:sp>
        <p:nvSpPr>
          <p:cNvPr id="135172" name="Zástupný symbol pro číslo snímku 3">
            <a:extLst>
              <a:ext uri="{FF2B5EF4-FFF2-40B4-BE49-F238E27FC236}">
                <a16:creationId xmlns:a16="http://schemas.microsoft.com/office/drawing/2014/main" id="{392FD8D7-4120-440C-90D8-4B90C0E14F90}"/>
              </a:ext>
            </a:extLst>
          </p:cNvPr>
          <p:cNvSpPr>
            <a:spLocks noGrp="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67ED2755-9A15-4102-BCF3-367607A0BDF5}" type="slidenum">
              <a:rPr lang="cs-CZ" altLang="cs-CZ" sz="1200"/>
              <a:pPr/>
              <a:t>67</a:t>
            </a:fld>
            <a:endParaRPr lang="cs-CZ" altLang="cs-CZ" sz="12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6FE36000-4ACF-44CF-9306-B5DC817ABBC2}"/>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F7859CE9-A9BF-47B9-BDCB-B61A52931ECA}" type="slidenum">
              <a:rPr lang="cs-CZ" altLang="cs-CZ" sz="1200"/>
              <a:pPr/>
              <a:t>68</a:t>
            </a:fld>
            <a:endParaRPr lang="cs-CZ" altLang="cs-CZ" sz="1200"/>
          </a:p>
        </p:txBody>
      </p:sp>
      <p:sp>
        <p:nvSpPr>
          <p:cNvPr id="137219" name="Rectangle 2">
            <a:extLst>
              <a:ext uri="{FF2B5EF4-FFF2-40B4-BE49-F238E27FC236}">
                <a16:creationId xmlns:a16="http://schemas.microsoft.com/office/drawing/2014/main" id="{F9DDFE70-EBA8-47A8-8B36-FC05EA7584D9}"/>
              </a:ext>
            </a:extLst>
          </p:cNvPr>
          <p:cNvSpPr>
            <a:spLocks noRot="1" noChangeArrowheads="1" noTextEdit="1"/>
          </p:cNvSpPr>
          <p:nvPr>
            <p:ph type="sldImg"/>
          </p:nvPr>
        </p:nvSpPr>
        <p:spPr>
          <a:ln/>
        </p:spPr>
      </p:sp>
      <p:sp>
        <p:nvSpPr>
          <p:cNvPr id="137220" name="Rectangle 3">
            <a:extLst>
              <a:ext uri="{FF2B5EF4-FFF2-40B4-BE49-F238E27FC236}">
                <a16:creationId xmlns:a16="http://schemas.microsoft.com/office/drawing/2014/main" id="{A1C8B07B-E217-4B8A-8195-BECC99833E53}"/>
              </a:ext>
            </a:extLst>
          </p:cNvPr>
          <p:cNvSpPr>
            <a:spLocks noGrp="1" noChangeArrowheads="1"/>
          </p:cNvSpPr>
          <p:nvPr>
            <p:ph type="body" idx="1"/>
          </p:nvPr>
        </p:nvSpPr>
        <p:spPr>
          <a:xfrm>
            <a:off x="327025" y="4691063"/>
            <a:ext cx="6088063" cy="4443412"/>
          </a:xfrm>
          <a:noFill/>
        </p:spPr>
        <p:txBody>
          <a:bodyPr/>
          <a:lstStyle/>
          <a:p>
            <a:pPr algn="just" eaLnBrk="1" hangingPunct="1"/>
            <a:r>
              <a:rPr lang="cs-CZ" altLang="cs-CZ"/>
              <a:t>Ukázat sp. pterygomandibulare</a:t>
            </a:r>
          </a:p>
          <a:p>
            <a:pPr algn="just" eaLnBrk="1" hangingPunct="1"/>
            <a:r>
              <a:rPr lang="cs-CZ" altLang="cs-CZ"/>
              <a:t>sp. massetericomandibulare, </a:t>
            </a:r>
          </a:p>
          <a:p>
            <a:pPr algn="just" eaLnBrk="1" hangingPunct="1"/>
            <a:r>
              <a:rPr lang="cs-CZ" altLang="cs-CZ"/>
              <a:t>sp. peritonsilare ...</a:t>
            </a:r>
          </a:p>
          <a:p>
            <a:pPr algn="just" eaLnBrk="1" hangingPunct="1"/>
            <a:endParaRPr lang="cs-CZ" altLang="cs-CZ"/>
          </a:p>
          <a:p>
            <a:pPr algn="just" eaLnBrk="1" hangingPunct="1"/>
            <a:r>
              <a:rPr lang="cs-CZ" altLang="cs-CZ" b="1"/>
              <a:t>Sp. massetericomandibulare</a:t>
            </a:r>
          </a:p>
          <a:p>
            <a:pPr algn="just" eaLnBrk="1" hangingPunct="1"/>
            <a:r>
              <a:rPr lang="cs-CZ" altLang="cs-CZ"/>
              <a:t>není definován anatomicky, jde o štěrbinu mezi med. plochou m. masseter a lat. plochou ramus mandibulae. Tato štěrbina je proti okolí dobře utěsněna a jediné netěsné místo je kontakt masseteru s úponem m. buccinator. Tím se infekce do prostoru dostává.  </a:t>
            </a:r>
          </a:p>
          <a:p>
            <a:pPr algn="just" eaLnBrk="1" hangingPunct="1"/>
            <a:r>
              <a:rPr lang="cs-CZ" altLang="cs-CZ"/>
              <a:t>Přístup do prostoru se zjedná protětím úponu masseteru na angulus mandibulae.</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171106AE-D54B-4072-8F75-BC93B67A5F42}"/>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ED6E2AEE-3270-4CD8-BAB5-7C0ECAEADE1C}" type="slidenum">
              <a:rPr lang="cs-CZ" altLang="cs-CZ" sz="1200"/>
              <a:pPr/>
              <a:t>69</a:t>
            </a:fld>
            <a:endParaRPr lang="cs-CZ" altLang="cs-CZ" sz="1200"/>
          </a:p>
        </p:txBody>
      </p:sp>
      <p:sp>
        <p:nvSpPr>
          <p:cNvPr id="139267" name="Rectangle 7">
            <a:extLst>
              <a:ext uri="{FF2B5EF4-FFF2-40B4-BE49-F238E27FC236}">
                <a16:creationId xmlns:a16="http://schemas.microsoft.com/office/drawing/2014/main" id="{822A8E2D-D9D4-4E1F-BE6A-0A37F1C7BA18}"/>
              </a:ext>
            </a:extLst>
          </p:cNvPr>
          <p:cNvSpPr txBox="1">
            <a:spLocks noGrp="1" noChangeArrowheads="1"/>
          </p:cNvSpPr>
          <p:nvPr/>
        </p:nvSpPr>
        <p:spPr bwMode="auto">
          <a:xfrm>
            <a:off x="3819525" y="9380538"/>
            <a:ext cx="29210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r" eaLnBrk="1" hangingPunct="1"/>
            <a:fld id="{064F0D57-18D1-42D1-9629-76ACE1CD6E6F}" type="slidenum">
              <a:rPr lang="cs-CZ" altLang="cs-CZ" sz="1200"/>
              <a:pPr algn="r" eaLnBrk="1" hangingPunct="1"/>
              <a:t>69</a:t>
            </a:fld>
            <a:endParaRPr lang="cs-CZ" altLang="cs-CZ" sz="1200"/>
          </a:p>
        </p:txBody>
      </p:sp>
      <p:sp>
        <p:nvSpPr>
          <p:cNvPr id="139268" name="Rectangle 2">
            <a:extLst>
              <a:ext uri="{FF2B5EF4-FFF2-40B4-BE49-F238E27FC236}">
                <a16:creationId xmlns:a16="http://schemas.microsoft.com/office/drawing/2014/main" id="{EC76D626-0928-405C-91C6-6EB1520D91BA}"/>
              </a:ext>
            </a:extLst>
          </p:cNvPr>
          <p:cNvSpPr>
            <a:spLocks noRot="1" noChangeArrowheads="1" noTextEdit="1"/>
          </p:cNvSpPr>
          <p:nvPr>
            <p:ph type="sldImg"/>
          </p:nvPr>
        </p:nvSpPr>
        <p:spPr>
          <a:ln/>
        </p:spPr>
      </p:sp>
      <p:sp>
        <p:nvSpPr>
          <p:cNvPr id="139269" name="Rectangle 3">
            <a:extLst>
              <a:ext uri="{FF2B5EF4-FFF2-40B4-BE49-F238E27FC236}">
                <a16:creationId xmlns:a16="http://schemas.microsoft.com/office/drawing/2014/main" id="{6B83B02F-1179-4FB8-9CA7-E8B623F004E3}"/>
              </a:ext>
            </a:extLst>
          </p:cNvPr>
          <p:cNvSpPr>
            <a:spLocks noGrp="1" noChangeArrowheads="1"/>
          </p:cNvSpPr>
          <p:nvPr>
            <p:ph type="body" idx="1"/>
          </p:nvPr>
        </p:nvSpPr>
        <p:spPr>
          <a:xfrm>
            <a:off x="674688" y="4691063"/>
            <a:ext cx="5668962" cy="4443412"/>
          </a:xfrm>
          <a:noFill/>
        </p:spPr>
        <p:txBody>
          <a:bodyPr/>
          <a:lstStyle/>
          <a:p>
            <a:pPr eaLnBrk="1" hangingPunct="1"/>
            <a:r>
              <a:rPr lang="cs-CZ" altLang="cs-CZ" b="1"/>
              <a:t>1) sp. suprasternale</a:t>
            </a:r>
          </a:p>
          <a:p>
            <a:pPr eaLnBrk="1" hangingPunct="1"/>
            <a:r>
              <a:rPr lang="cs-CZ" altLang="cs-CZ"/>
              <a:t>mezi l. superf. a l. media fascie cervicis</a:t>
            </a:r>
          </a:p>
          <a:p>
            <a:pPr eaLnBrk="1" hangingPunct="1"/>
            <a:endParaRPr lang="cs-CZ" altLang="cs-CZ"/>
          </a:p>
          <a:p>
            <a:pPr eaLnBrk="1" hangingPunct="1"/>
            <a:r>
              <a:rPr lang="cs-CZ" altLang="cs-CZ" b="1"/>
              <a:t>2) sp. viscerale </a:t>
            </a:r>
          </a:p>
          <a:p>
            <a:pPr eaLnBrk="1" hangingPunct="1"/>
            <a:r>
              <a:rPr lang="cs-CZ" altLang="cs-CZ"/>
              <a:t>mezi l. media a profunda</a:t>
            </a:r>
          </a:p>
          <a:p>
            <a:pPr eaLnBrk="1" hangingPunct="1"/>
            <a:r>
              <a:rPr lang="cs-CZ" altLang="cs-CZ"/>
              <a:t>2a) sp. viscerale – mezi l. media a zadní stěnou hltanu, ev. jícnu (= blok orgánů)</a:t>
            </a:r>
          </a:p>
          <a:p>
            <a:pPr eaLnBrk="1" hangingPunct="1"/>
            <a:r>
              <a:rPr lang="cs-CZ" altLang="cs-CZ"/>
              <a:t>2b) sp. paraviscerale – boční prostor mezi l. media a prof.</a:t>
            </a:r>
          </a:p>
          <a:p>
            <a:pPr eaLnBrk="1" hangingPunct="1"/>
            <a:r>
              <a:rPr lang="cs-CZ" altLang="cs-CZ"/>
              <a:t>2c) sp. retroviscerale – mezi zadní stěnou jícnu a l. prof.</a:t>
            </a:r>
          </a:p>
          <a:p>
            <a:pPr eaLnBrk="1" hangingPunct="1"/>
            <a:endParaRPr lang="cs-CZ" altLang="cs-CZ"/>
          </a:p>
          <a:p>
            <a:pPr eaLnBrk="1" hangingPunct="1"/>
            <a:r>
              <a:rPr lang="cs-CZ" altLang="cs-CZ" b="1"/>
              <a:t>3) sp. praevertebrale</a:t>
            </a:r>
          </a:p>
          <a:p>
            <a:pPr eaLnBrk="1" hangingPunct="1"/>
            <a:r>
              <a:rPr lang="cs-CZ" altLang="cs-CZ"/>
              <a:t>mezi l. profunda a prevertebrálními svaly </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360398CA-757B-4C78-80AE-3EE96D961745}"/>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78DA93A1-6283-4301-BCD1-3EFC4CF76A25}" type="slidenum">
              <a:rPr lang="cs-CZ" altLang="cs-CZ" sz="1200"/>
              <a:pPr/>
              <a:t>70</a:t>
            </a:fld>
            <a:endParaRPr lang="cs-CZ" altLang="cs-CZ" sz="1200"/>
          </a:p>
        </p:txBody>
      </p:sp>
      <p:sp>
        <p:nvSpPr>
          <p:cNvPr id="141315" name="Rectangle 2">
            <a:extLst>
              <a:ext uri="{FF2B5EF4-FFF2-40B4-BE49-F238E27FC236}">
                <a16:creationId xmlns:a16="http://schemas.microsoft.com/office/drawing/2014/main" id="{791177EB-3989-451F-BEA5-9A038C720312}"/>
              </a:ext>
            </a:extLst>
          </p:cNvPr>
          <p:cNvSpPr>
            <a:spLocks noRot="1" noChangeArrowheads="1" noTextEdit="1"/>
          </p:cNvSpPr>
          <p:nvPr>
            <p:ph type="sldImg"/>
          </p:nvPr>
        </p:nvSpPr>
        <p:spPr>
          <a:ln/>
        </p:spPr>
      </p:sp>
      <p:sp>
        <p:nvSpPr>
          <p:cNvPr id="141316" name="Rectangle 3">
            <a:extLst>
              <a:ext uri="{FF2B5EF4-FFF2-40B4-BE49-F238E27FC236}">
                <a16:creationId xmlns:a16="http://schemas.microsoft.com/office/drawing/2014/main" id="{12FA21A9-F635-4956-8DA7-6FE7CC0004F1}"/>
              </a:ext>
            </a:extLst>
          </p:cNvPr>
          <p:cNvSpPr>
            <a:spLocks noGrp="1" noChangeArrowheads="1"/>
          </p:cNvSpPr>
          <p:nvPr>
            <p:ph type="body" idx="1"/>
          </p:nvPr>
        </p:nvSpPr>
        <p:spPr>
          <a:noFill/>
        </p:spPr>
        <p:txBody>
          <a:bodyPr/>
          <a:lstStyle/>
          <a:p>
            <a:pPr eaLnBrk="1" hangingPunct="1"/>
            <a:endParaRPr lang="cs-CZ" altLang="cs-CZ"/>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E9D713C0-B422-43C1-9264-41974C913AE3}"/>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F8C4BB63-46F4-4793-9564-0EB66E866D7D}" type="slidenum">
              <a:rPr lang="cs-CZ" altLang="cs-CZ" sz="1200"/>
              <a:pPr/>
              <a:t>71</a:t>
            </a:fld>
            <a:endParaRPr lang="cs-CZ" altLang="cs-CZ" sz="1200"/>
          </a:p>
        </p:txBody>
      </p:sp>
      <p:sp>
        <p:nvSpPr>
          <p:cNvPr id="143363" name="Rectangle 2">
            <a:extLst>
              <a:ext uri="{FF2B5EF4-FFF2-40B4-BE49-F238E27FC236}">
                <a16:creationId xmlns:a16="http://schemas.microsoft.com/office/drawing/2014/main" id="{E973BC62-755F-4A5C-A6E5-4D7F41E0D3DD}"/>
              </a:ext>
            </a:extLst>
          </p:cNvPr>
          <p:cNvSpPr>
            <a:spLocks noRot="1" noChangeArrowheads="1" noTextEdit="1"/>
          </p:cNvSpPr>
          <p:nvPr>
            <p:ph type="sldImg"/>
          </p:nvPr>
        </p:nvSpPr>
        <p:spPr>
          <a:ln/>
        </p:spPr>
      </p:sp>
      <p:sp>
        <p:nvSpPr>
          <p:cNvPr id="143364" name="Rectangle 3">
            <a:extLst>
              <a:ext uri="{FF2B5EF4-FFF2-40B4-BE49-F238E27FC236}">
                <a16:creationId xmlns:a16="http://schemas.microsoft.com/office/drawing/2014/main" id="{17CFEA1F-1B8D-4AC0-B276-67B013A522C2}"/>
              </a:ext>
            </a:extLst>
          </p:cNvPr>
          <p:cNvSpPr>
            <a:spLocks noGrp="1" noChangeArrowheads="1"/>
          </p:cNvSpPr>
          <p:nvPr>
            <p:ph type="body" idx="1"/>
          </p:nvPr>
        </p:nvSpPr>
        <p:spPr>
          <a:noFill/>
        </p:spPr>
        <p:txBody>
          <a:bodyPr/>
          <a:lstStyle/>
          <a:p>
            <a:pPr eaLnBrk="1" hangingPunct="1"/>
            <a:endParaRPr lang="cs-CZ" altLang="cs-CZ"/>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Zástupný symbol pro obrázek snímku 1">
            <a:extLst>
              <a:ext uri="{FF2B5EF4-FFF2-40B4-BE49-F238E27FC236}">
                <a16:creationId xmlns:a16="http://schemas.microsoft.com/office/drawing/2014/main" id="{F0397505-3A1E-4C5B-BA9E-F403922A77AE}"/>
              </a:ext>
            </a:extLst>
          </p:cNvPr>
          <p:cNvSpPr>
            <a:spLocks noGrp="1" noRot="1" noChangeAspect="1" noChangeArrowheads="1" noTextEdit="1"/>
          </p:cNvSpPr>
          <p:nvPr>
            <p:ph type="sldImg"/>
          </p:nvPr>
        </p:nvSpPr>
        <p:spPr>
          <a:ln/>
        </p:spPr>
      </p:sp>
      <p:sp>
        <p:nvSpPr>
          <p:cNvPr id="145411" name="Zástupný symbol pro poznámky 2">
            <a:extLst>
              <a:ext uri="{FF2B5EF4-FFF2-40B4-BE49-F238E27FC236}">
                <a16:creationId xmlns:a16="http://schemas.microsoft.com/office/drawing/2014/main" id="{5ED0032A-F0AD-4A39-8CE8-4D0CF286CA66}"/>
              </a:ext>
            </a:extLst>
          </p:cNvPr>
          <p:cNvSpPr>
            <a:spLocks noGrp="1" noChangeArrowheads="1"/>
          </p:cNvSpPr>
          <p:nvPr>
            <p:ph type="body" idx="1"/>
          </p:nvPr>
        </p:nvSpPr>
        <p:spPr>
          <a:noFill/>
        </p:spPr>
        <p:txBody>
          <a:bodyPr/>
          <a:lstStyle/>
          <a:p>
            <a:pPr eaLnBrk="1" hangingPunct="1"/>
            <a:endParaRPr lang="cs-CZ" altLang="cs-CZ"/>
          </a:p>
        </p:txBody>
      </p:sp>
      <p:sp>
        <p:nvSpPr>
          <p:cNvPr id="145412" name="Zástupný symbol pro číslo snímku 3">
            <a:extLst>
              <a:ext uri="{FF2B5EF4-FFF2-40B4-BE49-F238E27FC236}">
                <a16:creationId xmlns:a16="http://schemas.microsoft.com/office/drawing/2014/main" id="{99A0F6A2-EB3D-464A-86F6-C693CD862BA1}"/>
              </a:ext>
            </a:extLst>
          </p:cNvPr>
          <p:cNvSpPr>
            <a:spLocks noGrp="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73BAA170-ADC4-4297-B541-6FE1F446CC55}" type="slidenum">
              <a:rPr lang="cs-CZ" altLang="cs-CZ" sz="1200"/>
              <a:pPr/>
              <a:t>72</a:t>
            </a:fld>
            <a:endParaRPr lang="cs-CZ" altLang="cs-CZ" sz="120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Zástupný symbol pro obrázek snímku 1">
            <a:extLst>
              <a:ext uri="{FF2B5EF4-FFF2-40B4-BE49-F238E27FC236}">
                <a16:creationId xmlns:a16="http://schemas.microsoft.com/office/drawing/2014/main" id="{7C514749-2325-4B35-ABC4-DC8579D15A6F}"/>
              </a:ext>
            </a:extLst>
          </p:cNvPr>
          <p:cNvSpPr>
            <a:spLocks noGrp="1" noRot="1" noChangeAspect="1" noChangeArrowheads="1" noTextEdit="1"/>
          </p:cNvSpPr>
          <p:nvPr>
            <p:ph type="sldImg"/>
          </p:nvPr>
        </p:nvSpPr>
        <p:spPr>
          <a:ln/>
        </p:spPr>
      </p:sp>
      <p:sp>
        <p:nvSpPr>
          <p:cNvPr id="147459" name="Zástupný symbol pro poznámky 2">
            <a:extLst>
              <a:ext uri="{FF2B5EF4-FFF2-40B4-BE49-F238E27FC236}">
                <a16:creationId xmlns:a16="http://schemas.microsoft.com/office/drawing/2014/main" id="{E93259E6-5AC1-4454-8279-E969A8AA3EA9}"/>
              </a:ext>
            </a:extLst>
          </p:cNvPr>
          <p:cNvSpPr>
            <a:spLocks noGrp="1" noChangeArrowheads="1"/>
          </p:cNvSpPr>
          <p:nvPr>
            <p:ph type="body" idx="1"/>
          </p:nvPr>
        </p:nvSpPr>
        <p:spPr>
          <a:noFill/>
        </p:spPr>
        <p:txBody>
          <a:bodyPr/>
          <a:lstStyle/>
          <a:p>
            <a:pPr eaLnBrk="1" hangingPunct="1"/>
            <a:endParaRPr lang="cs-CZ" altLang="cs-CZ"/>
          </a:p>
        </p:txBody>
      </p:sp>
      <p:sp>
        <p:nvSpPr>
          <p:cNvPr id="147460" name="Zástupný symbol pro číslo snímku 3">
            <a:extLst>
              <a:ext uri="{FF2B5EF4-FFF2-40B4-BE49-F238E27FC236}">
                <a16:creationId xmlns:a16="http://schemas.microsoft.com/office/drawing/2014/main" id="{F9F18043-3E48-4F51-B373-F76E8C875C91}"/>
              </a:ext>
            </a:extLst>
          </p:cNvPr>
          <p:cNvSpPr>
            <a:spLocks noGrp="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CB9DF234-8B5D-473D-A368-AA47CC0DE397}" type="slidenum">
              <a:rPr lang="cs-CZ" altLang="cs-CZ" sz="1200"/>
              <a:pPr/>
              <a:t>73</a:t>
            </a:fld>
            <a:endParaRPr lang="cs-CZ" altLang="cs-CZ"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EAC2ED9E-7AB0-447D-8230-4A8BFA8C0AE7}"/>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F9EB6462-2414-4B40-8459-4590C8566C47}" type="slidenum">
              <a:rPr lang="cs-CZ" altLang="cs-CZ" sz="1200"/>
              <a:pPr/>
              <a:t>7</a:t>
            </a:fld>
            <a:endParaRPr lang="cs-CZ" altLang="cs-CZ" sz="1200"/>
          </a:p>
        </p:txBody>
      </p:sp>
      <p:sp>
        <p:nvSpPr>
          <p:cNvPr id="16387" name="Rectangle 2">
            <a:extLst>
              <a:ext uri="{FF2B5EF4-FFF2-40B4-BE49-F238E27FC236}">
                <a16:creationId xmlns:a16="http://schemas.microsoft.com/office/drawing/2014/main" id="{E86345AA-4632-452A-B128-5F1D4CBE6DB5}"/>
              </a:ext>
            </a:extLst>
          </p:cNvPr>
          <p:cNvSpPr>
            <a:spLocks noRot="1" noChangeArrowheads="1" noTextEdit="1"/>
          </p:cNvSpPr>
          <p:nvPr>
            <p:ph type="sldImg"/>
          </p:nvPr>
        </p:nvSpPr>
        <p:spPr>
          <a:ln/>
        </p:spPr>
      </p:sp>
      <p:sp>
        <p:nvSpPr>
          <p:cNvPr id="16388" name="Rectangle 3">
            <a:extLst>
              <a:ext uri="{FF2B5EF4-FFF2-40B4-BE49-F238E27FC236}">
                <a16:creationId xmlns:a16="http://schemas.microsoft.com/office/drawing/2014/main" id="{5898CF83-2EF5-44DE-8A3B-6A2FBC499D0A}"/>
              </a:ext>
            </a:extLst>
          </p:cNvPr>
          <p:cNvSpPr>
            <a:spLocks noGrp="1" noChangeArrowheads="1"/>
          </p:cNvSpPr>
          <p:nvPr>
            <p:ph type="body" idx="1"/>
          </p:nvPr>
        </p:nvSpPr>
        <p:spPr>
          <a:xfrm>
            <a:off x="327025" y="4471988"/>
            <a:ext cx="6159500" cy="4443412"/>
          </a:xfrm>
          <a:noFill/>
        </p:spPr>
        <p:txBody>
          <a:bodyPr/>
          <a:lstStyle/>
          <a:p>
            <a:pPr algn="just" eaLnBrk="1" hangingPunct="1"/>
            <a:r>
              <a:rPr lang="cs-CZ" altLang="cs-CZ" b="1"/>
              <a:t>Periapikální </a:t>
            </a:r>
            <a:r>
              <a:rPr lang="cs-CZ" altLang="cs-CZ"/>
              <a:t>absces se objeví, když patogeny z progresívního kazu invadují sterilní pulpu a infekce se šíří apikálně.</a:t>
            </a:r>
          </a:p>
          <a:p>
            <a:pPr algn="just" eaLnBrk="1" hangingPunct="1"/>
            <a:r>
              <a:rPr lang="cs-CZ" altLang="cs-CZ"/>
              <a:t>Patogeny také mohou vytvořit </a:t>
            </a:r>
            <a:r>
              <a:rPr lang="cs-CZ" altLang="cs-CZ" b="1"/>
              <a:t>periodontální</a:t>
            </a:r>
            <a:r>
              <a:rPr lang="cs-CZ" altLang="cs-CZ"/>
              <a:t> absces v případě periodontálních poškození.</a:t>
            </a:r>
          </a:p>
          <a:p>
            <a:pPr algn="just" eaLnBrk="1" hangingPunct="1"/>
            <a:r>
              <a:rPr lang="cs-CZ" altLang="cs-CZ"/>
              <a:t>Erupce třetího moláru může zapříčinit </a:t>
            </a:r>
            <a:r>
              <a:rPr lang="cs-CZ" altLang="cs-CZ" b="1"/>
              <a:t>perikoronální</a:t>
            </a:r>
            <a:r>
              <a:rPr lang="cs-CZ" altLang="cs-CZ"/>
              <a:t> absces.</a:t>
            </a:r>
          </a:p>
          <a:p>
            <a:pPr algn="just" eaLnBrk="1" hangingPunct="1"/>
            <a:endParaRPr lang="cs-CZ" altLang="cs-CZ"/>
          </a:p>
          <a:p>
            <a:pPr algn="just" eaLnBrk="1" hangingPunct="1"/>
            <a:r>
              <a:rPr lang="cs-CZ" altLang="cs-CZ" b="1">
                <a:solidFill>
                  <a:srgbClr val="CC0000"/>
                </a:solidFill>
              </a:rPr>
              <a:t>V časném stadiu </a:t>
            </a:r>
            <a:r>
              <a:rPr lang="cs-CZ" altLang="cs-CZ" b="1"/>
              <a:t>není pomocí RTG detekovatelný. </a:t>
            </a:r>
            <a:r>
              <a:rPr lang="cs-CZ" altLang="cs-CZ"/>
              <a:t>Infekce jde cestou nejmenšího odporu.</a:t>
            </a:r>
          </a:p>
          <a:p>
            <a:pPr algn="just" eaLnBrk="1" hangingPunct="1"/>
            <a:r>
              <a:rPr lang="cs-CZ" altLang="cs-CZ" b="1">
                <a:solidFill>
                  <a:srgbClr val="CC0000"/>
                </a:solidFill>
              </a:rPr>
              <a:t>V pozdějších stádiích</a:t>
            </a:r>
            <a:r>
              <a:rPr lang="cs-CZ" altLang="cs-CZ"/>
              <a:t> může vést k </a:t>
            </a:r>
            <a:r>
              <a:rPr lang="cs-CZ" altLang="cs-CZ" b="1"/>
              <a:t>vytvoření píštěle</a:t>
            </a:r>
            <a:r>
              <a:rPr lang="cs-CZ" altLang="cs-CZ"/>
              <a:t> v kůži, mukóze nebo kosti.</a:t>
            </a:r>
          </a:p>
          <a:p>
            <a:pPr algn="just" eaLnBrk="1" hangingPunct="1"/>
            <a:r>
              <a:rPr lang="cs-CZ" altLang="cs-CZ"/>
              <a:t>Infekční proces má za následek, že okolní tkáň může podlehnout nekróze.</a:t>
            </a:r>
          </a:p>
          <a:p>
            <a:pPr algn="just" eaLnBrk="1" hangingPunct="1"/>
            <a:r>
              <a:rPr lang="cs-CZ" altLang="cs-CZ"/>
              <a:t>Jestliže je dentální infekce obklopena alveolární kostí, rozpadne se ve své nejslabší části (buď V nebo O)</a:t>
            </a:r>
          </a:p>
          <a:p>
            <a:pPr algn="just" eaLnBrk="1" hangingPunct="1"/>
            <a:r>
              <a:rPr lang="cs-CZ" altLang="cs-CZ"/>
              <a:t>Absces může být akutní nebo chronický.</a:t>
            </a:r>
          </a:p>
          <a:p>
            <a:pPr algn="just" eaLnBrk="1" hangingPunct="1"/>
            <a:endParaRPr lang="cs-CZ" altLang="cs-CZ"/>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Zástupný symbol pro obrázek snímku 1">
            <a:extLst>
              <a:ext uri="{FF2B5EF4-FFF2-40B4-BE49-F238E27FC236}">
                <a16:creationId xmlns:a16="http://schemas.microsoft.com/office/drawing/2014/main" id="{F203C033-34CD-4269-AF0E-379B76039E77}"/>
              </a:ext>
            </a:extLst>
          </p:cNvPr>
          <p:cNvSpPr>
            <a:spLocks noGrp="1" noRot="1" noChangeAspect="1" noChangeArrowheads="1" noTextEdit="1"/>
          </p:cNvSpPr>
          <p:nvPr>
            <p:ph type="sldImg"/>
          </p:nvPr>
        </p:nvSpPr>
        <p:spPr>
          <a:ln/>
        </p:spPr>
      </p:sp>
      <p:sp>
        <p:nvSpPr>
          <p:cNvPr id="149507" name="Zástupný symbol pro poznámky 2">
            <a:extLst>
              <a:ext uri="{FF2B5EF4-FFF2-40B4-BE49-F238E27FC236}">
                <a16:creationId xmlns:a16="http://schemas.microsoft.com/office/drawing/2014/main" id="{876FB0A5-22ED-4102-A29E-5F83BC3BBF09}"/>
              </a:ext>
            </a:extLst>
          </p:cNvPr>
          <p:cNvSpPr>
            <a:spLocks noGrp="1" noChangeArrowheads="1"/>
          </p:cNvSpPr>
          <p:nvPr>
            <p:ph type="body" idx="1"/>
          </p:nvPr>
        </p:nvSpPr>
        <p:spPr>
          <a:noFill/>
        </p:spPr>
        <p:txBody>
          <a:bodyPr/>
          <a:lstStyle/>
          <a:p>
            <a:pPr eaLnBrk="1" hangingPunct="1"/>
            <a:endParaRPr lang="cs-CZ" altLang="cs-CZ"/>
          </a:p>
        </p:txBody>
      </p:sp>
      <p:sp>
        <p:nvSpPr>
          <p:cNvPr id="149508" name="Zástupný symbol pro číslo snímku 3">
            <a:extLst>
              <a:ext uri="{FF2B5EF4-FFF2-40B4-BE49-F238E27FC236}">
                <a16:creationId xmlns:a16="http://schemas.microsoft.com/office/drawing/2014/main" id="{908AAAFE-6161-4473-BD94-B52E269A2778}"/>
              </a:ext>
            </a:extLst>
          </p:cNvPr>
          <p:cNvSpPr>
            <a:spLocks noGrp="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0C1F7496-AF58-48A6-ADDA-6425DE8A1146}" type="slidenum">
              <a:rPr lang="cs-CZ" altLang="cs-CZ" sz="1200"/>
              <a:pPr/>
              <a:t>74</a:t>
            </a:fld>
            <a:endParaRPr lang="cs-CZ" altLang="cs-CZ" sz="120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a:extLst>
              <a:ext uri="{FF2B5EF4-FFF2-40B4-BE49-F238E27FC236}">
                <a16:creationId xmlns:a16="http://schemas.microsoft.com/office/drawing/2014/main" id="{62DA1E8A-2CAF-4BC5-B88B-AB96FB78E152}"/>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9DFBA51F-3C51-4F82-8CCB-AA3735BB03CA}" type="slidenum">
              <a:rPr lang="cs-CZ" altLang="cs-CZ" sz="1200"/>
              <a:pPr/>
              <a:t>75</a:t>
            </a:fld>
            <a:endParaRPr lang="cs-CZ" altLang="cs-CZ" sz="1200"/>
          </a:p>
        </p:txBody>
      </p:sp>
      <p:sp>
        <p:nvSpPr>
          <p:cNvPr id="151555" name="Rectangle 7">
            <a:extLst>
              <a:ext uri="{FF2B5EF4-FFF2-40B4-BE49-F238E27FC236}">
                <a16:creationId xmlns:a16="http://schemas.microsoft.com/office/drawing/2014/main" id="{25879593-D59D-43BB-B721-5B20EE59D428}"/>
              </a:ext>
            </a:extLst>
          </p:cNvPr>
          <p:cNvSpPr txBox="1">
            <a:spLocks noGrp="1" noChangeArrowheads="1"/>
          </p:cNvSpPr>
          <p:nvPr/>
        </p:nvSpPr>
        <p:spPr bwMode="auto">
          <a:xfrm>
            <a:off x="3819525" y="9380538"/>
            <a:ext cx="29210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r" eaLnBrk="1" hangingPunct="1"/>
            <a:fld id="{5A2E5178-ADD0-463C-BF3B-F79E13D66A3E}" type="slidenum">
              <a:rPr lang="cs-CZ" altLang="cs-CZ" sz="1200"/>
              <a:pPr algn="r" eaLnBrk="1" hangingPunct="1"/>
              <a:t>75</a:t>
            </a:fld>
            <a:endParaRPr lang="cs-CZ" altLang="cs-CZ" sz="1200"/>
          </a:p>
        </p:txBody>
      </p:sp>
      <p:sp>
        <p:nvSpPr>
          <p:cNvPr id="151556" name="Rectangle 2">
            <a:extLst>
              <a:ext uri="{FF2B5EF4-FFF2-40B4-BE49-F238E27FC236}">
                <a16:creationId xmlns:a16="http://schemas.microsoft.com/office/drawing/2014/main" id="{FBF2E512-0AE9-42E8-AFE9-C6E4F569C3B9}"/>
              </a:ext>
            </a:extLst>
          </p:cNvPr>
          <p:cNvSpPr>
            <a:spLocks noRot="1" noChangeArrowheads="1" noTextEdit="1"/>
          </p:cNvSpPr>
          <p:nvPr>
            <p:ph type="sldImg"/>
          </p:nvPr>
        </p:nvSpPr>
        <p:spPr>
          <a:xfrm>
            <a:off x="2644775" y="115888"/>
            <a:ext cx="1450975" cy="1089025"/>
          </a:xfrm>
          <a:ln/>
        </p:spPr>
      </p:sp>
      <p:sp>
        <p:nvSpPr>
          <p:cNvPr id="151557" name="Rectangle 3">
            <a:extLst>
              <a:ext uri="{FF2B5EF4-FFF2-40B4-BE49-F238E27FC236}">
                <a16:creationId xmlns:a16="http://schemas.microsoft.com/office/drawing/2014/main" id="{2C9F7FAF-1310-4A92-917D-8A2948D18D6E}"/>
              </a:ext>
            </a:extLst>
          </p:cNvPr>
          <p:cNvSpPr>
            <a:spLocks noGrp="1" noChangeArrowheads="1"/>
          </p:cNvSpPr>
          <p:nvPr>
            <p:ph type="body" idx="1"/>
          </p:nvPr>
        </p:nvSpPr>
        <p:spPr>
          <a:xfrm>
            <a:off x="327025" y="1282700"/>
            <a:ext cx="6159500" cy="8399463"/>
          </a:xfrm>
          <a:noFill/>
        </p:spPr>
        <p:txBody>
          <a:bodyPr/>
          <a:lstStyle/>
          <a:p>
            <a:pPr algn="just" eaLnBrk="1" hangingPunct="1"/>
            <a:r>
              <a:rPr lang="cs-CZ" altLang="cs-CZ" b="1"/>
              <a:t>Šíření infekce krevní cestou: </a:t>
            </a:r>
            <a:r>
              <a:rPr lang="cs-CZ" altLang="cs-CZ"/>
              <a:t>Šíření dentální infekce cévním systémem je možné prostřednictvím bakteriemie nebo infekčního trombu.</a:t>
            </a:r>
            <a:endParaRPr lang="cs-CZ" altLang="cs-CZ" b="1"/>
          </a:p>
          <a:p>
            <a:pPr algn="just" eaLnBrk="1" hangingPunct="1"/>
            <a:r>
              <a:rPr lang="cs-CZ" altLang="cs-CZ"/>
              <a:t>- pomocí </a:t>
            </a:r>
            <a:r>
              <a:rPr lang="cs-CZ" altLang="cs-CZ" b="1">
                <a:solidFill>
                  <a:srgbClr val="CC0000"/>
                </a:solidFill>
              </a:rPr>
              <a:t>bakteriemie</a:t>
            </a:r>
            <a:r>
              <a:rPr lang="cs-CZ" altLang="cs-CZ"/>
              <a:t> – šíření pomocí cévního systému. Nebezpečí např. endokarditidy. Proto se dávají u difůzních rozšíření zánětu antibiotika. </a:t>
            </a:r>
          </a:p>
          <a:p>
            <a:pPr algn="just" eaLnBrk="1" hangingPunct="1"/>
            <a:r>
              <a:rPr lang="cs-CZ" altLang="cs-CZ"/>
              <a:t>- </a:t>
            </a:r>
            <a:r>
              <a:rPr lang="cs-CZ" altLang="cs-CZ" b="1">
                <a:solidFill>
                  <a:schemeClr val="accent2"/>
                </a:solidFill>
              </a:rPr>
              <a:t>infikovaným trombem</a:t>
            </a:r>
            <a:r>
              <a:rPr lang="cs-CZ" altLang="cs-CZ"/>
              <a:t> ve venosním systému – nebezpečí tromboflebitidy kavernosního sinu a zánětu obalů (meningitis) či mozku. </a:t>
            </a:r>
          </a:p>
          <a:p>
            <a:pPr algn="just" eaLnBrk="1" hangingPunct="1"/>
            <a:r>
              <a:rPr lang="cs-CZ" altLang="cs-CZ" b="1">
                <a:solidFill>
                  <a:schemeClr val="accent2"/>
                </a:solidFill>
              </a:rPr>
              <a:t>Žilní splavy </a:t>
            </a:r>
            <a:r>
              <a:rPr lang="cs-CZ" altLang="cs-CZ"/>
              <a:t>stejně jako žíly, které jsou s nimi spojené </a:t>
            </a:r>
            <a:r>
              <a:rPr lang="cs-CZ" altLang="cs-CZ" b="1">
                <a:solidFill>
                  <a:schemeClr val="accent2"/>
                </a:solidFill>
              </a:rPr>
              <a:t>nemají chlopně a je možný zpětný proud krve.</a:t>
            </a:r>
            <a:r>
              <a:rPr lang="cs-CZ" altLang="cs-CZ">
                <a:solidFill>
                  <a:schemeClr val="accent2"/>
                </a:solidFill>
              </a:rPr>
              <a:t> </a:t>
            </a:r>
            <a:r>
              <a:rPr lang="cs-CZ" altLang="cs-CZ" b="1">
                <a:solidFill>
                  <a:schemeClr val="accent2"/>
                </a:solidFill>
              </a:rPr>
              <a:t>Dentální infekce může způsobit zvýšenou krevní stázu, tvorbu trombu a zvýšený extravaskulární tlak. Ten změní proud žilní krve a transportuje infikovaný trombus do žilního sinu.</a:t>
            </a:r>
          </a:p>
          <a:p>
            <a:pPr algn="just" eaLnBrk="1" hangingPunct="1"/>
            <a:r>
              <a:rPr lang="cs-CZ" altLang="cs-CZ" b="1"/>
              <a:t>Žíly hlavy a krku</a:t>
            </a:r>
            <a:r>
              <a:rPr lang="cs-CZ" altLang="cs-CZ"/>
              <a:t> – řečiště je velmi rozsáhlé, jednotl. kmeny spolu anastomozují</a:t>
            </a:r>
          </a:p>
          <a:p>
            <a:pPr algn="just" eaLnBrk="1" hangingPunct="1"/>
            <a:r>
              <a:rPr lang="cs-CZ" altLang="cs-CZ"/>
              <a:t>Žilní cestou se může šířit infekce zubního původu do sinus caveraosus a na pleny mozkové; infekce se do oblasti sinus cavernosus dostává dvěma žilními cestami:</a:t>
            </a:r>
            <a:endParaRPr lang="cs-CZ" altLang="cs-CZ" b="1"/>
          </a:p>
          <a:p>
            <a:pPr algn="just" eaLnBrk="1" hangingPunct="1"/>
            <a:r>
              <a:rPr lang="cs-CZ" altLang="cs-CZ" b="1">
                <a:solidFill>
                  <a:schemeClr val="accent2"/>
                </a:solidFill>
              </a:rPr>
              <a:t>Cestou přední</a:t>
            </a:r>
            <a:r>
              <a:rPr lang="cs-CZ" altLang="cs-CZ" b="1"/>
              <a:t> -</a:t>
            </a:r>
            <a:r>
              <a:rPr lang="cs-CZ" altLang="cs-CZ" i="1"/>
              <a:t> </a:t>
            </a:r>
            <a:r>
              <a:rPr lang="cs-CZ" altLang="cs-CZ"/>
              <a:t>z oblasti čela, kořene nosu a horního víčka přes </a:t>
            </a:r>
            <a:r>
              <a:rPr lang="cs-CZ" altLang="cs-CZ" b="1"/>
              <a:t>v. supraorbitalis</a:t>
            </a:r>
            <a:r>
              <a:rPr lang="cs-CZ" altLang="cs-CZ"/>
              <a:t> a v. nasofrontalis do oblasti v. ophthalmica superior a skrze fissura orbitalis superior do přední části sinus cavernosus a zde vyvolává jeho tromboflebitidu.</a:t>
            </a:r>
            <a:endParaRPr lang="cs-CZ" altLang="cs-CZ" b="1"/>
          </a:p>
          <a:p>
            <a:pPr algn="just" eaLnBrk="1" hangingPunct="1"/>
            <a:r>
              <a:rPr lang="cs-CZ" altLang="cs-CZ" b="1"/>
              <a:t>Cestou v. faciei profunda </a:t>
            </a:r>
            <a:r>
              <a:rPr lang="cs-CZ" altLang="cs-CZ"/>
              <a:t>spojkou</a:t>
            </a:r>
            <a:r>
              <a:rPr lang="cs-CZ" altLang="cs-CZ" b="1"/>
              <a:t> </a:t>
            </a:r>
            <a:r>
              <a:rPr lang="cs-CZ" altLang="cs-CZ"/>
              <a:t>do v. ophthalmica inferior skrze fissura orbitalis inferior do zadní části očnice a odtud další spojkou s v. ophthalmica superior již přímo do sinus cavernosus.</a:t>
            </a:r>
          </a:p>
          <a:p>
            <a:pPr algn="just" eaLnBrk="1" hangingPunct="1"/>
            <a:r>
              <a:rPr lang="cs-CZ" altLang="cs-CZ" b="1">
                <a:solidFill>
                  <a:schemeClr val="accent2"/>
                </a:solidFill>
              </a:rPr>
              <a:t>Cestou zadní</a:t>
            </a:r>
            <a:r>
              <a:rPr lang="cs-CZ" altLang="cs-CZ"/>
              <a:t> -</a:t>
            </a:r>
            <a:r>
              <a:rPr lang="cs-CZ" altLang="cs-CZ" b="1"/>
              <a:t> </a:t>
            </a:r>
            <a:r>
              <a:rPr lang="cs-CZ" altLang="cs-CZ"/>
              <a:t>cesta postupu infekce se uskutečňuje přes plexus venosus pterygoideus a jeho spojkou plexus venosus foraminis ovalis do sinus cavernosus (žilní krev do plexus pterygoideus přichází z oblasti </a:t>
            </a:r>
            <a:r>
              <a:rPr lang="cs-CZ" altLang="cs-CZ" b="1"/>
              <a:t>v. ophthalmica inferior, v. infraorbitalis, v. faciei profunda, v. labialis superior, v. buccalis, v. alveolaris inf., w. temporales prof, a z dutiny nosní.</a:t>
            </a:r>
          </a:p>
          <a:p>
            <a:pPr algn="just" eaLnBrk="1" hangingPunct="1"/>
            <a:r>
              <a:rPr lang="cs-CZ" altLang="cs-CZ" b="1"/>
              <a:t>Poznámka: </a:t>
            </a:r>
            <a:r>
              <a:rPr lang="cs-CZ" altLang="cs-CZ"/>
              <a:t>Při tromboflebitis sinus cavernosus jsou příznaky a poruchy oběhu krevního v orbitě -zduri spojivka, je protruze bulbu a omezení jeho pohyblivosti, je městnání na pozadí očním; z nervů je nejprve poškozen n. abducens, protože spolu s a. carotis interna prochází přímo svalem; n. VI. inervuje m. rectus lateralis, a tak se jeho obrna projeví v důsledku převahy ostatních okohybných svalů, zejména m. rectus medialis, vzniká šilhání dovnitř - strabizmus convergens, záhy převáží však postižení n. ocuíomotorius.</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a:extLst>
              <a:ext uri="{FF2B5EF4-FFF2-40B4-BE49-F238E27FC236}">
                <a16:creationId xmlns:a16="http://schemas.microsoft.com/office/drawing/2014/main" id="{10A2BF07-0B65-456E-B14D-BD4093B92220}"/>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EDE02B7B-0D06-41C2-A7B6-72605D0EEF04}" type="slidenum">
              <a:rPr lang="cs-CZ" altLang="cs-CZ" sz="1200"/>
              <a:pPr/>
              <a:t>78</a:t>
            </a:fld>
            <a:endParaRPr lang="cs-CZ" altLang="cs-CZ" sz="1200"/>
          </a:p>
        </p:txBody>
      </p:sp>
      <p:sp>
        <p:nvSpPr>
          <p:cNvPr id="155651" name="Rectangle 7">
            <a:extLst>
              <a:ext uri="{FF2B5EF4-FFF2-40B4-BE49-F238E27FC236}">
                <a16:creationId xmlns:a16="http://schemas.microsoft.com/office/drawing/2014/main" id="{C5DFC899-0B0C-4368-B92A-B47061A520FF}"/>
              </a:ext>
            </a:extLst>
          </p:cNvPr>
          <p:cNvSpPr txBox="1">
            <a:spLocks noGrp="1" noChangeArrowheads="1"/>
          </p:cNvSpPr>
          <p:nvPr/>
        </p:nvSpPr>
        <p:spPr bwMode="auto">
          <a:xfrm>
            <a:off x="3819525" y="9380538"/>
            <a:ext cx="29210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r" eaLnBrk="1" hangingPunct="1"/>
            <a:fld id="{3E3F15DE-4F73-4E48-8094-F66363E1D004}" type="slidenum">
              <a:rPr lang="cs-CZ" altLang="cs-CZ" sz="1200"/>
              <a:pPr algn="r" eaLnBrk="1" hangingPunct="1"/>
              <a:t>78</a:t>
            </a:fld>
            <a:endParaRPr lang="cs-CZ" altLang="cs-CZ" sz="1200"/>
          </a:p>
        </p:txBody>
      </p:sp>
      <p:sp>
        <p:nvSpPr>
          <p:cNvPr id="155652" name="Rectangle 2">
            <a:extLst>
              <a:ext uri="{FF2B5EF4-FFF2-40B4-BE49-F238E27FC236}">
                <a16:creationId xmlns:a16="http://schemas.microsoft.com/office/drawing/2014/main" id="{A16BEF87-51A0-4A61-97EA-B4B329583BA7}"/>
              </a:ext>
            </a:extLst>
          </p:cNvPr>
          <p:cNvSpPr>
            <a:spLocks noRot="1" noChangeArrowheads="1" noTextEdit="1"/>
          </p:cNvSpPr>
          <p:nvPr>
            <p:ph type="sldImg"/>
          </p:nvPr>
        </p:nvSpPr>
        <p:spPr>
          <a:xfrm>
            <a:off x="1025525" y="271463"/>
            <a:ext cx="4937125" cy="3703637"/>
          </a:xfrm>
          <a:ln/>
        </p:spPr>
      </p:sp>
      <p:sp>
        <p:nvSpPr>
          <p:cNvPr id="155653" name="Rectangle 3">
            <a:extLst>
              <a:ext uri="{FF2B5EF4-FFF2-40B4-BE49-F238E27FC236}">
                <a16:creationId xmlns:a16="http://schemas.microsoft.com/office/drawing/2014/main" id="{1F414E90-92A0-4AB1-B78A-8DF0671C101B}"/>
              </a:ext>
            </a:extLst>
          </p:cNvPr>
          <p:cNvSpPr>
            <a:spLocks noGrp="1" noChangeArrowheads="1"/>
          </p:cNvSpPr>
          <p:nvPr>
            <p:ph type="body" idx="1"/>
          </p:nvPr>
        </p:nvSpPr>
        <p:spPr>
          <a:xfrm>
            <a:off x="185738" y="4005263"/>
            <a:ext cx="6229350" cy="5522912"/>
          </a:xfrm>
          <a:noFill/>
        </p:spPr>
        <p:txBody>
          <a:bodyPr/>
          <a:lstStyle/>
          <a:p>
            <a:pPr algn="just" eaLnBrk="1" hangingPunct="1"/>
            <a:r>
              <a:rPr lang="cs-CZ" altLang="cs-CZ" b="1"/>
              <a:t>Šíření infekce žilní cestou</a:t>
            </a:r>
          </a:p>
          <a:p>
            <a:pPr algn="just" eaLnBrk="1" hangingPunct="1"/>
            <a:r>
              <a:rPr lang="cs-CZ" altLang="cs-CZ" b="1">
                <a:solidFill>
                  <a:schemeClr val="accent2"/>
                </a:solidFill>
              </a:rPr>
              <a:t>Žilní splavy a žíly</a:t>
            </a:r>
            <a:r>
              <a:rPr lang="cs-CZ" altLang="cs-CZ" b="1"/>
              <a:t>, které jsou s ním spojené </a:t>
            </a:r>
            <a:r>
              <a:rPr lang="cs-CZ" altLang="cs-CZ" b="1">
                <a:solidFill>
                  <a:schemeClr val="accent2"/>
                </a:solidFill>
              </a:rPr>
              <a:t>nemají chlopně</a:t>
            </a:r>
            <a:r>
              <a:rPr lang="cs-CZ" altLang="cs-CZ" b="1"/>
              <a:t> a je možný </a:t>
            </a:r>
            <a:r>
              <a:rPr lang="cs-CZ" altLang="cs-CZ" b="1">
                <a:solidFill>
                  <a:schemeClr val="accent2"/>
                </a:solidFill>
              </a:rPr>
              <a:t>zpětný proud krve</a:t>
            </a:r>
            <a:r>
              <a:rPr lang="cs-CZ" altLang="cs-CZ" b="1"/>
              <a:t>.</a:t>
            </a:r>
            <a:r>
              <a:rPr lang="cs-CZ" altLang="cs-CZ"/>
              <a:t> Dentální infekce může způsobit </a:t>
            </a:r>
            <a:r>
              <a:rPr lang="cs-CZ" altLang="cs-CZ" b="1"/>
              <a:t>zvýšenou krevní stázu</a:t>
            </a:r>
            <a:r>
              <a:rPr lang="cs-CZ" altLang="cs-CZ"/>
              <a:t>, </a:t>
            </a:r>
            <a:r>
              <a:rPr lang="cs-CZ" altLang="cs-CZ" b="1"/>
              <a:t>tvorbu trombu</a:t>
            </a:r>
            <a:r>
              <a:rPr lang="cs-CZ" altLang="cs-CZ"/>
              <a:t> a </a:t>
            </a:r>
            <a:r>
              <a:rPr lang="cs-CZ" altLang="cs-CZ" b="1"/>
              <a:t>zvýšený extravaskulární tlak</a:t>
            </a:r>
            <a:r>
              <a:rPr lang="cs-CZ" altLang="cs-CZ"/>
              <a:t>. Ten změní proud žilní krve a transportuje infikovaný trombus do žilního sinu.</a:t>
            </a:r>
          </a:p>
          <a:p>
            <a:pPr algn="just" eaLnBrk="1" hangingPunct="1"/>
            <a:r>
              <a:rPr lang="cs-CZ" altLang="cs-CZ" b="1">
                <a:solidFill>
                  <a:schemeClr val="accent2"/>
                </a:solidFill>
              </a:rPr>
              <a:t>Přední cesta</a:t>
            </a:r>
          </a:p>
          <a:p>
            <a:pPr algn="just" eaLnBrk="1" hangingPunct="1"/>
            <a:r>
              <a:rPr lang="cs-CZ" altLang="cs-CZ" b="1"/>
              <a:t>tvořená v. ophtalmica sup.,</a:t>
            </a:r>
            <a:r>
              <a:rPr lang="cs-CZ" altLang="cs-CZ"/>
              <a:t> do níž se infekce dostane buď pomocí </a:t>
            </a:r>
            <a:r>
              <a:rPr lang="cs-CZ" altLang="cs-CZ" u="sng"/>
              <a:t>v. angularis nebo v. supraorbitalis</a:t>
            </a:r>
            <a:r>
              <a:rPr lang="cs-CZ" altLang="cs-CZ"/>
              <a:t>. Cesta infekce vede kmenem v. ophtalmica sup. skrze fissura orbitalis sup. do přední části sinus cavernosus a vyvolá jeho tromboflebitidu.</a:t>
            </a:r>
          </a:p>
          <a:p>
            <a:pPr algn="just" eaLnBrk="1" hangingPunct="1"/>
            <a:r>
              <a:rPr lang="cs-CZ" altLang="cs-CZ"/>
              <a:t>Do koncové, dorzální část v. ophtalmica sup. se může dostat infekce cestou </a:t>
            </a:r>
            <a:r>
              <a:rPr lang="cs-CZ" altLang="cs-CZ" b="1"/>
              <a:t>v. facialis</a:t>
            </a:r>
            <a:r>
              <a:rPr lang="cs-CZ" altLang="cs-CZ"/>
              <a:t> </a:t>
            </a:r>
            <a:r>
              <a:rPr lang="cs-CZ" altLang="cs-CZ" b="1"/>
              <a:t>prof.,</a:t>
            </a:r>
            <a:r>
              <a:rPr lang="cs-CZ" altLang="cs-CZ"/>
              <a:t> která má před vústěním do plx. pterygoideus ve fossa infratemporalis spojku s koncovou částí </a:t>
            </a:r>
            <a:r>
              <a:rPr lang="cs-CZ" altLang="cs-CZ" b="1"/>
              <a:t>v. ophtalmica inf.</a:t>
            </a:r>
            <a:r>
              <a:rPr lang="cs-CZ" altLang="cs-CZ"/>
              <a:t> Touto spojkou se infekce může šířit retrográdně částí v. ophtalmica inf. skrz fissura orbitalis inf. do zadní části očnice a odtud dalšími spojkami se zadní částí v. ophtalmica sup. přímo do sinus cavernosus.</a:t>
            </a:r>
          </a:p>
          <a:p>
            <a:pPr algn="just" eaLnBrk="1" hangingPunct="1"/>
            <a:endParaRPr lang="cs-CZ" altLang="cs-CZ"/>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Zástupný symbol pro obrázek snímku 1">
            <a:extLst>
              <a:ext uri="{FF2B5EF4-FFF2-40B4-BE49-F238E27FC236}">
                <a16:creationId xmlns:a16="http://schemas.microsoft.com/office/drawing/2014/main" id="{024CFEF2-0964-4D27-9D7B-9C30503E1ADA}"/>
              </a:ext>
            </a:extLst>
          </p:cNvPr>
          <p:cNvSpPr>
            <a:spLocks noGrp="1" noRot="1" noChangeAspect="1" noChangeArrowheads="1" noTextEdit="1"/>
          </p:cNvSpPr>
          <p:nvPr>
            <p:ph type="sldImg"/>
          </p:nvPr>
        </p:nvSpPr>
        <p:spPr>
          <a:ln/>
        </p:spPr>
      </p:sp>
      <p:sp>
        <p:nvSpPr>
          <p:cNvPr id="157699" name="Zástupný symbol pro poznámky 2">
            <a:extLst>
              <a:ext uri="{FF2B5EF4-FFF2-40B4-BE49-F238E27FC236}">
                <a16:creationId xmlns:a16="http://schemas.microsoft.com/office/drawing/2014/main" id="{89DE0565-3C7F-4C2E-A3C6-12D4CE9589E6}"/>
              </a:ext>
            </a:extLst>
          </p:cNvPr>
          <p:cNvSpPr>
            <a:spLocks noGrp="1" noChangeArrowheads="1"/>
          </p:cNvSpPr>
          <p:nvPr>
            <p:ph type="body" idx="1"/>
          </p:nvPr>
        </p:nvSpPr>
        <p:spPr>
          <a:noFill/>
        </p:spPr>
        <p:txBody>
          <a:bodyPr/>
          <a:lstStyle/>
          <a:p>
            <a:pPr algn="just" eaLnBrk="1" hangingPunct="1"/>
            <a:r>
              <a:rPr lang="cs-CZ" altLang="cs-CZ" b="1">
                <a:solidFill>
                  <a:schemeClr val="accent2"/>
                </a:solidFill>
              </a:rPr>
              <a:t>Zadní cesta</a:t>
            </a:r>
            <a:r>
              <a:rPr lang="cs-CZ" altLang="cs-CZ"/>
              <a:t> – přes plx. pterygoideus a jeho spojkou, plx. venosuxs foraminis ovalis do sinus cavernosus.</a:t>
            </a:r>
          </a:p>
          <a:p>
            <a:pPr algn="just" eaLnBrk="1" hangingPunct="1"/>
            <a:r>
              <a:rPr lang="cs-CZ" altLang="cs-CZ"/>
              <a:t>Při </a:t>
            </a:r>
            <a:r>
              <a:rPr lang="cs-CZ" altLang="cs-CZ" b="1"/>
              <a:t>tromboflebitidě sinus cavernosi</a:t>
            </a:r>
            <a:r>
              <a:rPr lang="cs-CZ" altLang="cs-CZ"/>
              <a:t>, která má i jinou velmi bohatou symptomatologii, je nejprve poškozen </a:t>
            </a:r>
            <a:r>
              <a:rPr lang="cs-CZ" altLang="cs-CZ" b="1"/>
              <a:t>n. abducens</a:t>
            </a:r>
            <a:r>
              <a:rPr lang="cs-CZ" altLang="cs-CZ"/>
              <a:t>, protože společně s arteria carotis int. prochází přímo splavem (strabismus convergens paralyticus). Další z okohybných nervů, který je postižen o něco později je </a:t>
            </a:r>
            <a:r>
              <a:rPr lang="cs-CZ" altLang="cs-CZ" b="1"/>
              <a:t>n. oculomotorius</a:t>
            </a:r>
            <a:r>
              <a:rPr lang="cs-CZ" altLang="cs-CZ"/>
              <a:t>, protože v lat. stěně sinus cavernosus leží vpředu a je proto postižen nejdřív. Jeho obrna se projeví </a:t>
            </a:r>
            <a:r>
              <a:rPr lang="cs-CZ" altLang="cs-CZ" b="1">
                <a:solidFill>
                  <a:srgbClr val="CC0000"/>
                </a:solidFill>
              </a:rPr>
              <a:t>poklesem víčka a šilháním dolů zevně.</a:t>
            </a:r>
          </a:p>
        </p:txBody>
      </p:sp>
      <p:sp>
        <p:nvSpPr>
          <p:cNvPr id="157700" name="Zástupný symbol pro číslo snímku 3">
            <a:extLst>
              <a:ext uri="{FF2B5EF4-FFF2-40B4-BE49-F238E27FC236}">
                <a16:creationId xmlns:a16="http://schemas.microsoft.com/office/drawing/2014/main" id="{1539190D-5DEB-43B0-925B-FA5BB4D05B11}"/>
              </a:ext>
            </a:extLst>
          </p:cNvPr>
          <p:cNvSpPr>
            <a:spLocks noGrp="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4A7594BC-C74F-4BC8-BD96-EF3EC1149C75}" type="slidenum">
              <a:rPr lang="cs-CZ" altLang="cs-CZ" sz="1200"/>
              <a:pPr/>
              <a:t>79</a:t>
            </a:fld>
            <a:endParaRPr lang="cs-CZ" altLang="cs-CZ" sz="120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Zástupný symbol pro obrázek snímku 1">
            <a:extLst>
              <a:ext uri="{FF2B5EF4-FFF2-40B4-BE49-F238E27FC236}">
                <a16:creationId xmlns:a16="http://schemas.microsoft.com/office/drawing/2014/main" id="{2D676BF6-6BDA-4533-B9CB-3A12D7F5635C}"/>
              </a:ext>
            </a:extLst>
          </p:cNvPr>
          <p:cNvSpPr>
            <a:spLocks noGrp="1" noRot="1" noChangeAspect="1" noChangeArrowheads="1" noTextEdit="1"/>
          </p:cNvSpPr>
          <p:nvPr>
            <p:ph type="sldImg"/>
          </p:nvPr>
        </p:nvSpPr>
        <p:spPr>
          <a:ln/>
        </p:spPr>
      </p:sp>
      <p:sp>
        <p:nvSpPr>
          <p:cNvPr id="164867" name="Zástupný symbol pro poznámky 2">
            <a:extLst>
              <a:ext uri="{FF2B5EF4-FFF2-40B4-BE49-F238E27FC236}">
                <a16:creationId xmlns:a16="http://schemas.microsoft.com/office/drawing/2014/main" id="{5F1C6F9B-4135-4AC8-9B9D-64DFEAB86C6C}"/>
              </a:ext>
            </a:extLst>
          </p:cNvPr>
          <p:cNvSpPr>
            <a:spLocks noGrp="1" noChangeArrowheads="1"/>
          </p:cNvSpPr>
          <p:nvPr>
            <p:ph type="body" idx="1"/>
          </p:nvPr>
        </p:nvSpPr>
        <p:spPr>
          <a:noFill/>
        </p:spPr>
        <p:txBody>
          <a:bodyPr/>
          <a:lstStyle/>
          <a:p>
            <a:pPr eaLnBrk="1" hangingPunct="1"/>
            <a:endParaRPr lang="cs-CZ" altLang="cs-CZ"/>
          </a:p>
        </p:txBody>
      </p:sp>
      <p:sp>
        <p:nvSpPr>
          <p:cNvPr id="164868" name="Zástupný symbol pro číslo snímku 3">
            <a:extLst>
              <a:ext uri="{FF2B5EF4-FFF2-40B4-BE49-F238E27FC236}">
                <a16:creationId xmlns:a16="http://schemas.microsoft.com/office/drawing/2014/main" id="{5D34F074-EDA6-418A-8734-CFE9A21635C2}"/>
              </a:ext>
            </a:extLst>
          </p:cNvPr>
          <p:cNvSpPr>
            <a:spLocks noGrp="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C5CC2864-0A94-4A54-B091-74F7190C7D5C}" type="slidenum">
              <a:rPr lang="cs-CZ" altLang="cs-CZ" sz="1200"/>
              <a:pPr/>
              <a:t>85</a:t>
            </a:fld>
            <a:endParaRPr lang="cs-CZ" altLang="cs-CZ"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5259B958-A5B4-4365-BF56-50E946088BE8}"/>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C880489B-49D2-42EF-9BCC-8DD1CC06E21F}" type="slidenum">
              <a:rPr lang="cs-CZ" altLang="cs-CZ" sz="1200"/>
              <a:pPr/>
              <a:t>8</a:t>
            </a:fld>
            <a:endParaRPr lang="cs-CZ" altLang="cs-CZ" sz="1200"/>
          </a:p>
        </p:txBody>
      </p:sp>
      <p:sp>
        <p:nvSpPr>
          <p:cNvPr id="18435" name="Rectangle 2">
            <a:extLst>
              <a:ext uri="{FF2B5EF4-FFF2-40B4-BE49-F238E27FC236}">
                <a16:creationId xmlns:a16="http://schemas.microsoft.com/office/drawing/2014/main" id="{F4CB8769-AC40-4CAF-8C3A-EB706DA7B607}"/>
              </a:ext>
            </a:extLst>
          </p:cNvPr>
          <p:cNvSpPr>
            <a:spLocks noRot="1" noChangeArrowheads="1" noTextEdit="1"/>
          </p:cNvSpPr>
          <p:nvPr>
            <p:ph type="sldImg"/>
          </p:nvPr>
        </p:nvSpPr>
        <p:spPr>
          <a:ln/>
        </p:spPr>
      </p:sp>
      <p:sp>
        <p:nvSpPr>
          <p:cNvPr id="18436" name="Rectangle 3">
            <a:extLst>
              <a:ext uri="{FF2B5EF4-FFF2-40B4-BE49-F238E27FC236}">
                <a16:creationId xmlns:a16="http://schemas.microsoft.com/office/drawing/2014/main" id="{14859CB4-B6B7-47CD-B8F4-925DB59DF3CF}"/>
              </a:ext>
            </a:extLst>
          </p:cNvPr>
          <p:cNvSpPr>
            <a:spLocks noGrp="1" noChangeArrowheads="1"/>
          </p:cNvSpPr>
          <p:nvPr>
            <p:ph type="body" idx="1"/>
          </p:nvPr>
        </p:nvSpPr>
        <p:spPr>
          <a:noFill/>
        </p:spPr>
        <p:txBody>
          <a:bodyPr/>
          <a:lstStyle/>
          <a:p>
            <a:pPr eaLnBrk="1" hangingPunct="1">
              <a:spcBef>
                <a:spcPct val="50000"/>
              </a:spcBef>
            </a:pPr>
            <a:r>
              <a:rPr lang="cs-CZ" altLang="cs-CZ" b="1"/>
              <a:t>Terapie:</a:t>
            </a:r>
            <a:r>
              <a:rPr lang="cs-CZ" altLang="cs-CZ"/>
              <a:t> </a:t>
            </a:r>
          </a:p>
          <a:p>
            <a:pPr eaLnBrk="1" hangingPunct="1">
              <a:spcBef>
                <a:spcPct val="50000"/>
              </a:spcBef>
            </a:pPr>
            <a:r>
              <a:rPr lang="cs-CZ" altLang="cs-CZ"/>
              <a:t>drenáž, odstranění zdroje infekce, antibiotika.</a:t>
            </a:r>
          </a:p>
          <a:p>
            <a:pPr algn="just" eaLnBrk="1" hangingPunct="1"/>
            <a:endParaRPr lang="cs-CZ" alt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D99C4EA8-6F20-45AF-B68A-843C8EFBEA6F}"/>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C5108FEC-1CB3-4BDF-A89A-C7179426BC05}" type="slidenum">
              <a:rPr lang="cs-CZ" altLang="cs-CZ" sz="1200"/>
              <a:pPr/>
              <a:t>9</a:t>
            </a:fld>
            <a:endParaRPr lang="cs-CZ" altLang="cs-CZ" sz="1200"/>
          </a:p>
        </p:txBody>
      </p:sp>
      <p:sp>
        <p:nvSpPr>
          <p:cNvPr id="20483" name="Rectangle 2">
            <a:extLst>
              <a:ext uri="{FF2B5EF4-FFF2-40B4-BE49-F238E27FC236}">
                <a16:creationId xmlns:a16="http://schemas.microsoft.com/office/drawing/2014/main" id="{70C38940-3FF2-4D46-A2FD-2A1A1CF60250}"/>
              </a:ext>
            </a:extLst>
          </p:cNvPr>
          <p:cNvSpPr>
            <a:spLocks noRot="1" noChangeArrowheads="1" noTextEdit="1"/>
          </p:cNvSpPr>
          <p:nvPr>
            <p:ph type="sldImg"/>
          </p:nvPr>
        </p:nvSpPr>
        <p:spPr>
          <a:ln/>
        </p:spPr>
      </p:sp>
      <p:sp>
        <p:nvSpPr>
          <p:cNvPr id="20484" name="Rectangle 3">
            <a:extLst>
              <a:ext uri="{FF2B5EF4-FFF2-40B4-BE49-F238E27FC236}">
                <a16:creationId xmlns:a16="http://schemas.microsoft.com/office/drawing/2014/main" id="{45F42700-C876-4B1A-8BF5-5C2429ECB893}"/>
              </a:ext>
            </a:extLst>
          </p:cNvPr>
          <p:cNvSpPr>
            <a:spLocks noGrp="1" noChangeArrowheads="1"/>
          </p:cNvSpPr>
          <p:nvPr>
            <p:ph type="body" idx="1"/>
          </p:nvPr>
        </p:nvSpPr>
        <p:spPr>
          <a:xfrm>
            <a:off x="327025" y="4471988"/>
            <a:ext cx="6088063" cy="4443412"/>
          </a:xfrm>
          <a:noFill/>
        </p:spPr>
        <p:txBody>
          <a:bodyPr/>
          <a:lstStyle/>
          <a:p>
            <a:pPr eaLnBrk="1" hangingPunct="1"/>
            <a:r>
              <a:rPr lang="cs-CZ" altLang="cs-CZ" b="1"/>
              <a:t>Fistula</a:t>
            </a:r>
            <a:r>
              <a:rPr lang="cs-CZ" altLang="cs-CZ"/>
              <a:t> – kanál, kudy je infekce odváděna na povrcho sliznice nebo kůže nebo kosti. Otvor se nazývá stoma.</a:t>
            </a:r>
          </a:p>
          <a:p>
            <a:pPr eaLnBrk="1" hangingPunct="1"/>
            <a:r>
              <a:rPr lang="cs-CZ" altLang="cs-CZ" b="1"/>
              <a:t>Pustula</a:t>
            </a:r>
            <a:r>
              <a:rPr lang="cs-CZ" altLang="cs-CZ"/>
              <a:t> – malá ohraničená léze obsahující hnis v kůži nebo sliznici. Její pozice je dána vztahem mezi fistulou a svalovým úponem.</a:t>
            </a:r>
          </a:p>
          <a:p>
            <a:pPr algn="just" eaLnBrk="1" hangingPunct="1"/>
            <a:r>
              <a:rPr lang="cs-CZ" altLang="cs-CZ" b="1"/>
              <a:t>Osteomyelitis </a:t>
            </a:r>
            <a:r>
              <a:rPr lang="cs-CZ" altLang="cs-CZ"/>
              <a:t>– zánět kostní dřeně. Výskyt většinou v mandibule, v maxille zřídka. Je další možný následek zánětů odontogenního původu nebo kontaminací při operaci. Pokračování osteomyelitidy vede k </a:t>
            </a:r>
            <a:r>
              <a:rPr lang="cs-CZ" altLang="cs-CZ" u="sng"/>
              <a:t>resorpci kosti a tvorbě sekvestrů</a:t>
            </a:r>
            <a:r>
              <a:rPr lang="cs-CZ" altLang="cs-CZ"/>
              <a:t>. Může být detekována pomocí RTG.</a:t>
            </a:r>
          </a:p>
          <a:p>
            <a:pPr algn="just" eaLnBrk="1" hangingPunct="1"/>
            <a:r>
              <a:rPr lang="cs-CZ" altLang="cs-CZ" b="1"/>
              <a:t>Centrální osteomyelitis</a:t>
            </a:r>
            <a:r>
              <a:rPr lang="cs-CZ" altLang="cs-CZ"/>
              <a:t> – vzniká na hranici pars alveolaris a corpus mandibulae kolem canalis mandibulae – ta potom postupuje řídkou spongiosou až k povrchové kompaktě.</a:t>
            </a:r>
          </a:p>
          <a:p>
            <a:pPr algn="just" eaLnBrk="1" hangingPunct="1"/>
            <a:endParaRPr lang="cs-CZ" altLang="cs-CZ"/>
          </a:p>
          <a:p>
            <a:pPr eaLnBrk="1" hangingPunct="1"/>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Rectangle 4">
            <a:extLst>
              <a:ext uri="{FF2B5EF4-FFF2-40B4-BE49-F238E27FC236}">
                <a16:creationId xmlns:a16="http://schemas.microsoft.com/office/drawing/2014/main" id="{62058A56-CFEB-4AB8-8A92-22663D8F8019}"/>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4390234C-0ACA-4279-B72A-0011CC6198B2}"/>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5ECE69E3-CA83-4E1B-B631-138D4E8225E0}"/>
              </a:ext>
            </a:extLst>
          </p:cNvPr>
          <p:cNvSpPr>
            <a:spLocks noGrp="1" noChangeArrowheads="1"/>
          </p:cNvSpPr>
          <p:nvPr>
            <p:ph type="sldNum" sz="quarter" idx="12"/>
          </p:nvPr>
        </p:nvSpPr>
        <p:spPr>
          <a:ln/>
        </p:spPr>
        <p:txBody>
          <a:bodyPr/>
          <a:lstStyle>
            <a:lvl1pPr>
              <a:defRPr/>
            </a:lvl1pPr>
          </a:lstStyle>
          <a:p>
            <a:fld id="{FBBA4820-B38F-4224-9FD8-A9F1A6CD6C0A}" type="slidenum">
              <a:rPr lang="cs-CZ" altLang="cs-CZ"/>
              <a:pPr/>
              <a:t>‹#›</a:t>
            </a:fld>
            <a:endParaRPr lang="cs-CZ" altLang="cs-CZ"/>
          </a:p>
        </p:txBody>
      </p:sp>
    </p:spTree>
    <p:extLst>
      <p:ext uri="{BB962C8B-B14F-4D97-AF65-F5344CB8AC3E}">
        <p14:creationId xmlns:p14="http://schemas.microsoft.com/office/powerpoint/2010/main" val="342781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0F2DFDF6-2A43-426A-9497-8F3A1445AE22}"/>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7DABDACF-4DC9-4A15-9EE2-F80BBA7B6418}"/>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109E759C-528A-48A5-BE41-6F450503E199}"/>
              </a:ext>
            </a:extLst>
          </p:cNvPr>
          <p:cNvSpPr>
            <a:spLocks noGrp="1" noChangeArrowheads="1"/>
          </p:cNvSpPr>
          <p:nvPr>
            <p:ph type="sldNum" sz="quarter" idx="12"/>
          </p:nvPr>
        </p:nvSpPr>
        <p:spPr>
          <a:ln/>
        </p:spPr>
        <p:txBody>
          <a:bodyPr/>
          <a:lstStyle>
            <a:lvl1pPr>
              <a:defRPr/>
            </a:lvl1pPr>
          </a:lstStyle>
          <a:p>
            <a:fld id="{2CDBB1BF-3A27-4756-8C80-40D0983F2CE3}" type="slidenum">
              <a:rPr lang="cs-CZ" altLang="cs-CZ"/>
              <a:pPr/>
              <a:t>‹#›</a:t>
            </a:fld>
            <a:endParaRPr lang="cs-CZ" altLang="cs-CZ"/>
          </a:p>
        </p:txBody>
      </p:sp>
    </p:spTree>
    <p:extLst>
      <p:ext uri="{BB962C8B-B14F-4D97-AF65-F5344CB8AC3E}">
        <p14:creationId xmlns:p14="http://schemas.microsoft.com/office/powerpoint/2010/main" val="482054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A901723D-4B15-4BE8-B16F-7533DC812999}"/>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10A3B9C0-B1D8-4390-84B9-12A16BBB5E6B}"/>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0D3B65BC-AEBB-4C7C-9290-16EFCD7EBD24}"/>
              </a:ext>
            </a:extLst>
          </p:cNvPr>
          <p:cNvSpPr>
            <a:spLocks noGrp="1" noChangeArrowheads="1"/>
          </p:cNvSpPr>
          <p:nvPr>
            <p:ph type="sldNum" sz="quarter" idx="12"/>
          </p:nvPr>
        </p:nvSpPr>
        <p:spPr>
          <a:ln/>
        </p:spPr>
        <p:txBody>
          <a:bodyPr/>
          <a:lstStyle>
            <a:lvl1pPr>
              <a:defRPr/>
            </a:lvl1pPr>
          </a:lstStyle>
          <a:p>
            <a:fld id="{E88C0F75-41AC-42D9-8D28-EF813C6B5C75}" type="slidenum">
              <a:rPr lang="cs-CZ" altLang="cs-CZ"/>
              <a:pPr/>
              <a:t>‹#›</a:t>
            </a:fld>
            <a:endParaRPr lang="cs-CZ" altLang="cs-CZ"/>
          </a:p>
        </p:txBody>
      </p:sp>
    </p:spTree>
    <p:extLst>
      <p:ext uri="{BB962C8B-B14F-4D97-AF65-F5344CB8AC3E}">
        <p14:creationId xmlns:p14="http://schemas.microsoft.com/office/powerpoint/2010/main" val="420751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9B5ED72A-6798-4320-94AF-424B6F06A2F5}"/>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485093E5-CE4E-412B-98BC-0441DAA13863}"/>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D0152C0E-D93A-464C-A538-D237873A61E0}"/>
              </a:ext>
            </a:extLst>
          </p:cNvPr>
          <p:cNvSpPr>
            <a:spLocks noGrp="1" noChangeArrowheads="1"/>
          </p:cNvSpPr>
          <p:nvPr>
            <p:ph type="sldNum" sz="quarter" idx="12"/>
          </p:nvPr>
        </p:nvSpPr>
        <p:spPr>
          <a:ln/>
        </p:spPr>
        <p:txBody>
          <a:bodyPr/>
          <a:lstStyle>
            <a:lvl1pPr>
              <a:defRPr/>
            </a:lvl1pPr>
          </a:lstStyle>
          <a:p>
            <a:fld id="{832618F1-8221-4941-9702-AAE320979365}" type="slidenum">
              <a:rPr lang="cs-CZ" altLang="cs-CZ"/>
              <a:pPr/>
              <a:t>‹#›</a:t>
            </a:fld>
            <a:endParaRPr lang="cs-CZ" altLang="cs-CZ"/>
          </a:p>
        </p:txBody>
      </p:sp>
    </p:spTree>
    <p:extLst>
      <p:ext uri="{BB962C8B-B14F-4D97-AF65-F5344CB8AC3E}">
        <p14:creationId xmlns:p14="http://schemas.microsoft.com/office/powerpoint/2010/main" val="2402578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8"/>
            <a:ext cx="78867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a:t>Kliknutím lze upravit styly předlohy textu.</a:t>
            </a:r>
          </a:p>
        </p:txBody>
      </p:sp>
      <p:sp>
        <p:nvSpPr>
          <p:cNvPr id="4" name="Rectangle 4">
            <a:extLst>
              <a:ext uri="{FF2B5EF4-FFF2-40B4-BE49-F238E27FC236}">
                <a16:creationId xmlns:a16="http://schemas.microsoft.com/office/drawing/2014/main" id="{3B3FE778-8AF2-4C20-ADE1-6883BBF386AC}"/>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D4A769A5-1715-43D4-8A45-ED11F98949E4}"/>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37F5E419-1E11-41BE-A7F5-10A503F06A11}"/>
              </a:ext>
            </a:extLst>
          </p:cNvPr>
          <p:cNvSpPr>
            <a:spLocks noGrp="1" noChangeArrowheads="1"/>
          </p:cNvSpPr>
          <p:nvPr>
            <p:ph type="sldNum" sz="quarter" idx="12"/>
          </p:nvPr>
        </p:nvSpPr>
        <p:spPr>
          <a:ln/>
        </p:spPr>
        <p:txBody>
          <a:bodyPr/>
          <a:lstStyle>
            <a:lvl1pPr>
              <a:defRPr/>
            </a:lvl1pPr>
          </a:lstStyle>
          <a:p>
            <a:fld id="{9C8E6AF8-EC76-4750-9651-E1E48FBB573C}" type="slidenum">
              <a:rPr lang="cs-CZ" altLang="cs-CZ"/>
              <a:pPr/>
              <a:t>‹#›</a:t>
            </a:fld>
            <a:endParaRPr lang="cs-CZ" altLang="cs-CZ"/>
          </a:p>
        </p:txBody>
      </p:sp>
    </p:spTree>
    <p:extLst>
      <p:ext uri="{BB962C8B-B14F-4D97-AF65-F5344CB8AC3E}">
        <p14:creationId xmlns:p14="http://schemas.microsoft.com/office/powerpoint/2010/main" val="642942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9ACB3360-0681-4E98-BC31-B453D578B098}"/>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2C8BE87F-E48F-41BF-8B42-DD5A548CD091}"/>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B24667BA-094E-4E98-9E39-B3D71F05D0C6}"/>
              </a:ext>
            </a:extLst>
          </p:cNvPr>
          <p:cNvSpPr>
            <a:spLocks noGrp="1" noChangeArrowheads="1"/>
          </p:cNvSpPr>
          <p:nvPr>
            <p:ph type="sldNum" sz="quarter" idx="12"/>
          </p:nvPr>
        </p:nvSpPr>
        <p:spPr>
          <a:ln/>
        </p:spPr>
        <p:txBody>
          <a:bodyPr/>
          <a:lstStyle>
            <a:lvl1pPr>
              <a:defRPr/>
            </a:lvl1pPr>
          </a:lstStyle>
          <a:p>
            <a:fld id="{C3A5156B-0EBE-4E11-AAFC-0488F760E0F1}" type="slidenum">
              <a:rPr lang="cs-CZ" altLang="cs-CZ"/>
              <a:pPr/>
              <a:t>‹#›</a:t>
            </a:fld>
            <a:endParaRPr lang="cs-CZ" altLang="cs-CZ"/>
          </a:p>
        </p:txBody>
      </p:sp>
    </p:spTree>
    <p:extLst>
      <p:ext uri="{BB962C8B-B14F-4D97-AF65-F5344CB8AC3E}">
        <p14:creationId xmlns:p14="http://schemas.microsoft.com/office/powerpoint/2010/main" val="3093654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30238" y="365125"/>
            <a:ext cx="7886700" cy="1325563"/>
          </a:xfrm>
        </p:spPr>
        <p:txBody>
          <a:bodyPr/>
          <a:lstStyle/>
          <a:p>
            <a:r>
              <a:rPr lang="cs-CZ"/>
              <a:t>Kliknutím lze upravit styl.</a:t>
            </a:r>
          </a:p>
        </p:txBody>
      </p:sp>
      <p:sp>
        <p:nvSpPr>
          <p:cNvPr id="3" name="Zástupný symbol pro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30238" y="2505075"/>
            <a:ext cx="386873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29150" y="2505075"/>
            <a:ext cx="38877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0311416E-05B8-4E30-8B3C-AC08EA3017C1}"/>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5">
            <a:extLst>
              <a:ext uri="{FF2B5EF4-FFF2-40B4-BE49-F238E27FC236}">
                <a16:creationId xmlns:a16="http://schemas.microsoft.com/office/drawing/2014/main" id="{70588678-89F0-4BAF-B335-A1A9E14565BC}"/>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9" name="Rectangle 6">
            <a:extLst>
              <a:ext uri="{FF2B5EF4-FFF2-40B4-BE49-F238E27FC236}">
                <a16:creationId xmlns:a16="http://schemas.microsoft.com/office/drawing/2014/main" id="{932DC7BA-0CB0-493B-969F-363F52808913}"/>
              </a:ext>
            </a:extLst>
          </p:cNvPr>
          <p:cNvSpPr>
            <a:spLocks noGrp="1" noChangeArrowheads="1"/>
          </p:cNvSpPr>
          <p:nvPr>
            <p:ph type="sldNum" sz="quarter" idx="12"/>
          </p:nvPr>
        </p:nvSpPr>
        <p:spPr>
          <a:ln/>
        </p:spPr>
        <p:txBody>
          <a:bodyPr/>
          <a:lstStyle>
            <a:lvl1pPr>
              <a:defRPr/>
            </a:lvl1pPr>
          </a:lstStyle>
          <a:p>
            <a:fld id="{C829E71D-9BE1-4B62-A83C-B4E07567E2D4}" type="slidenum">
              <a:rPr lang="cs-CZ" altLang="cs-CZ"/>
              <a:pPr/>
              <a:t>‹#›</a:t>
            </a:fld>
            <a:endParaRPr lang="cs-CZ" altLang="cs-CZ"/>
          </a:p>
        </p:txBody>
      </p:sp>
    </p:spTree>
    <p:extLst>
      <p:ext uri="{BB962C8B-B14F-4D97-AF65-F5344CB8AC3E}">
        <p14:creationId xmlns:p14="http://schemas.microsoft.com/office/powerpoint/2010/main" val="3910431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4">
            <a:extLst>
              <a:ext uri="{FF2B5EF4-FFF2-40B4-BE49-F238E27FC236}">
                <a16:creationId xmlns:a16="http://schemas.microsoft.com/office/drawing/2014/main" id="{D5974311-FD8B-4D39-BB5F-C2F0A03F1C23}"/>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5">
            <a:extLst>
              <a:ext uri="{FF2B5EF4-FFF2-40B4-BE49-F238E27FC236}">
                <a16:creationId xmlns:a16="http://schemas.microsoft.com/office/drawing/2014/main" id="{F3B8F120-37CB-4DF4-9308-A0270FE94772}"/>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6">
            <a:extLst>
              <a:ext uri="{FF2B5EF4-FFF2-40B4-BE49-F238E27FC236}">
                <a16:creationId xmlns:a16="http://schemas.microsoft.com/office/drawing/2014/main" id="{E5246CFE-D616-4808-8D7D-E54891D28C9E}"/>
              </a:ext>
            </a:extLst>
          </p:cNvPr>
          <p:cNvSpPr>
            <a:spLocks noGrp="1" noChangeArrowheads="1"/>
          </p:cNvSpPr>
          <p:nvPr>
            <p:ph type="sldNum" sz="quarter" idx="12"/>
          </p:nvPr>
        </p:nvSpPr>
        <p:spPr>
          <a:ln/>
        </p:spPr>
        <p:txBody>
          <a:bodyPr/>
          <a:lstStyle>
            <a:lvl1pPr>
              <a:defRPr/>
            </a:lvl1pPr>
          </a:lstStyle>
          <a:p>
            <a:fld id="{54DD2B45-5E78-4325-9739-58AE4C15923C}" type="slidenum">
              <a:rPr lang="cs-CZ" altLang="cs-CZ"/>
              <a:pPr/>
              <a:t>‹#›</a:t>
            </a:fld>
            <a:endParaRPr lang="cs-CZ" altLang="cs-CZ"/>
          </a:p>
        </p:txBody>
      </p:sp>
    </p:spTree>
    <p:extLst>
      <p:ext uri="{BB962C8B-B14F-4D97-AF65-F5344CB8AC3E}">
        <p14:creationId xmlns:p14="http://schemas.microsoft.com/office/powerpoint/2010/main" val="3752039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101A340-3F3F-4926-A2DA-39B441D0805C}"/>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3" name="Rectangle 5">
            <a:extLst>
              <a:ext uri="{FF2B5EF4-FFF2-40B4-BE49-F238E27FC236}">
                <a16:creationId xmlns:a16="http://schemas.microsoft.com/office/drawing/2014/main" id="{E36D9D23-0BED-4FB3-A8B4-7DA5D7D94587}"/>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4" name="Rectangle 6">
            <a:extLst>
              <a:ext uri="{FF2B5EF4-FFF2-40B4-BE49-F238E27FC236}">
                <a16:creationId xmlns:a16="http://schemas.microsoft.com/office/drawing/2014/main" id="{2AA76473-1EBC-4D82-A786-98A22B9A9DB3}"/>
              </a:ext>
            </a:extLst>
          </p:cNvPr>
          <p:cNvSpPr>
            <a:spLocks noGrp="1" noChangeArrowheads="1"/>
          </p:cNvSpPr>
          <p:nvPr>
            <p:ph type="sldNum" sz="quarter" idx="12"/>
          </p:nvPr>
        </p:nvSpPr>
        <p:spPr>
          <a:ln/>
        </p:spPr>
        <p:txBody>
          <a:bodyPr/>
          <a:lstStyle>
            <a:lvl1pPr>
              <a:defRPr/>
            </a:lvl1pPr>
          </a:lstStyle>
          <a:p>
            <a:fld id="{C85DA9E5-534B-486B-B0DC-31541D523770}" type="slidenum">
              <a:rPr lang="cs-CZ" altLang="cs-CZ"/>
              <a:pPr/>
              <a:t>‹#›</a:t>
            </a:fld>
            <a:endParaRPr lang="cs-CZ" altLang="cs-CZ"/>
          </a:p>
        </p:txBody>
      </p:sp>
    </p:spTree>
    <p:extLst>
      <p:ext uri="{BB962C8B-B14F-4D97-AF65-F5344CB8AC3E}">
        <p14:creationId xmlns:p14="http://schemas.microsoft.com/office/powerpoint/2010/main" val="2273345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Rectangle 4">
            <a:extLst>
              <a:ext uri="{FF2B5EF4-FFF2-40B4-BE49-F238E27FC236}">
                <a16:creationId xmlns:a16="http://schemas.microsoft.com/office/drawing/2014/main" id="{7D9C66F2-7B2D-44CF-98D7-82487FEE7B7E}"/>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7680F1B3-914F-4835-95CB-D06ABE23A48C}"/>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66EB5F4B-7445-40E7-88A4-E9DEDB98CD52}"/>
              </a:ext>
            </a:extLst>
          </p:cNvPr>
          <p:cNvSpPr>
            <a:spLocks noGrp="1" noChangeArrowheads="1"/>
          </p:cNvSpPr>
          <p:nvPr>
            <p:ph type="sldNum" sz="quarter" idx="12"/>
          </p:nvPr>
        </p:nvSpPr>
        <p:spPr>
          <a:ln/>
        </p:spPr>
        <p:txBody>
          <a:bodyPr/>
          <a:lstStyle>
            <a:lvl1pPr>
              <a:defRPr/>
            </a:lvl1pPr>
          </a:lstStyle>
          <a:p>
            <a:fld id="{07571149-4734-407C-A350-45A0534E0FC5}" type="slidenum">
              <a:rPr lang="cs-CZ" altLang="cs-CZ"/>
              <a:pPr/>
              <a:t>‹#›</a:t>
            </a:fld>
            <a:endParaRPr lang="cs-CZ" altLang="cs-CZ"/>
          </a:p>
        </p:txBody>
      </p:sp>
    </p:spTree>
    <p:extLst>
      <p:ext uri="{BB962C8B-B14F-4D97-AF65-F5344CB8AC3E}">
        <p14:creationId xmlns:p14="http://schemas.microsoft.com/office/powerpoint/2010/main" val="1916239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Rectangle 4">
            <a:extLst>
              <a:ext uri="{FF2B5EF4-FFF2-40B4-BE49-F238E27FC236}">
                <a16:creationId xmlns:a16="http://schemas.microsoft.com/office/drawing/2014/main" id="{2E46248D-B91A-4DFA-8377-EC4F01A38081}"/>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3CB35038-0BB0-4E3E-8ABC-5FBF176C31BF}"/>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F8491A59-1C1D-4B9D-8060-BFCAA595C144}"/>
              </a:ext>
            </a:extLst>
          </p:cNvPr>
          <p:cNvSpPr>
            <a:spLocks noGrp="1" noChangeArrowheads="1"/>
          </p:cNvSpPr>
          <p:nvPr>
            <p:ph type="sldNum" sz="quarter" idx="12"/>
          </p:nvPr>
        </p:nvSpPr>
        <p:spPr>
          <a:ln/>
        </p:spPr>
        <p:txBody>
          <a:bodyPr/>
          <a:lstStyle>
            <a:lvl1pPr>
              <a:defRPr/>
            </a:lvl1pPr>
          </a:lstStyle>
          <a:p>
            <a:fld id="{F54D9660-343B-47AA-AED3-8A84EE893EBB}" type="slidenum">
              <a:rPr lang="cs-CZ" altLang="cs-CZ"/>
              <a:pPr/>
              <a:t>‹#›</a:t>
            </a:fld>
            <a:endParaRPr lang="cs-CZ" altLang="cs-CZ"/>
          </a:p>
        </p:txBody>
      </p:sp>
    </p:spTree>
    <p:extLst>
      <p:ext uri="{BB962C8B-B14F-4D97-AF65-F5344CB8AC3E}">
        <p14:creationId xmlns:p14="http://schemas.microsoft.com/office/powerpoint/2010/main" val="2285755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1ABE5F8-6E60-4F11-8C7A-5F5CC95B6946}"/>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a:extLst>
              <a:ext uri="{FF2B5EF4-FFF2-40B4-BE49-F238E27FC236}">
                <a16:creationId xmlns:a16="http://schemas.microsoft.com/office/drawing/2014/main" id="{69382360-B283-4BA0-8B94-066C64735BC4}"/>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a:extLst>
              <a:ext uri="{FF2B5EF4-FFF2-40B4-BE49-F238E27FC236}">
                <a16:creationId xmlns:a16="http://schemas.microsoft.com/office/drawing/2014/main" id="{BCA989CB-9054-4D86-9AF0-48A33EB7E7FB}"/>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cs-CZ" altLang="cs-CZ"/>
          </a:p>
        </p:txBody>
      </p:sp>
      <p:sp>
        <p:nvSpPr>
          <p:cNvPr id="1029" name="Rectangle 5">
            <a:extLst>
              <a:ext uri="{FF2B5EF4-FFF2-40B4-BE49-F238E27FC236}">
                <a16:creationId xmlns:a16="http://schemas.microsoft.com/office/drawing/2014/main" id="{A7D2B3E4-0514-4094-A406-8D74A1C4071D}"/>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cs-CZ" altLang="cs-CZ"/>
          </a:p>
        </p:txBody>
      </p:sp>
      <p:sp>
        <p:nvSpPr>
          <p:cNvPr id="1030" name="Rectangle 6">
            <a:extLst>
              <a:ext uri="{FF2B5EF4-FFF2-40B4-BE49-F238E27FC236}">
                <a16:creationId xmlns:a16="http://schemas.microsoft.com/office/drawing/2014/main" id="{7DE97718-C393-4C7D-B727-D828383451B8}"/>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26F9ECBF-4021-4F2F-9937-086612E2A17D}"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3.png"/><Relationship Id="rId4" Type="http://schemas.openxmlformats.org/officeDocument/2006/relationships/oleObject" Target="../embeddings/oleObject4.bin"/></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13.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14.png"/><Relationship Id="rId4" Type="http://schemas.openxmlformats.org/officeDocument/2006/relationships/oleObject" Target="../embeddings/oleObject5.bin"/></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14.xml"/><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image" Target="../media/image17.png"/><Relationship Id="rId4" Type="http://schemas.openxmlformats.org/officeDocument/2006/relationships/oleObject" Target="../embeddings/oleObject7.bin"/><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20.png"/><Relationship Id="rId4" Type="http://schemas.openxmlformats.org/officeDocument/2006/relationships/oleObject" Target="../embeddings/oleObject10.bin"/></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22.png"/><Relationship Id="rId4" Type="http://schemas.openxmlformats.org/officeDocument/2006/relationships/oleObject" Target="../embeddings/oleObject11.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13.bin"/><Relationship Id="rId5" Type="http://schemas.openxmlformats.org/officeDocument/2006/relationships/image" Target="../media/image23.png"/><Relationship Id="rId4" Type="http://schemas.openxmlformats.org/officeDocument/2006/relationships/oleObject" Target="../embeddings/oleObject12.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15.bin"/><Relationship Id="rId5" Type="http://schemas.openxmlformats.org/officeDocument/2006/relationships/image" Target="../media/image25.png"/><Relationship Id="rId4" Type="http://schemas.openxmlformats.org/officeDocument/2006/relationships/oleObject" Target="../embeddings/oleObject14.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26.jpeg"/><Relationship Id="rId5" Type="http://schemas.openxmlformats.org/officeDocument/2006/relationships/image" Target="../media/image23.png"/><Relationship Id="rId4" Type="http://schemas.openxmlformats.org/officeDocument/2006/relationships/oleObject" Target="../embeddings/oleObject16.bin"/></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18.bin"/><Relationship Id="rId5" Type="http://schemas.openxmlformats.org/officeDocument/2006/relationships/image" Target="../media/image29.png"/><Relationship Id="rId4" Type="http://schemas.openxmlformats.org/officeDocument/2006/relationships/oleObject" Target="../embeddings/oleObject17.bin"/></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mlDrawing" Target="../drawings/vmlDrawing12.vml"/><Relationship Id="rId5" Type="http://schemas.openxmlformats.org/officeDocument/2006/relationships/image" Target="../media/image34.png"/><Relationship Id="rId4" Type="http://schemas.openxmlformats.org/officeDocument/2006/relationships/oleObject" Target="../embeddings/oleObject19.bin"/></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vmlDrawing" Target="../drawings/vmlDrawing13.vml"/><Relationship Id="rId5" Type="http://schemas.openxmlformats.org/officeDocument/2006/relationships/image" Target="../media/image44.png"/><Relationship Id="rId4" Type="http://schemas.openxmlformats.org/officeDocument/2006/relationships/oleObject" Target="../embeddings/oleObject20.bin"/></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ispub.com/ispub/ijorl/volume_4_number_2_33/nasal_septal_abscess_caused_by_dental_infection_a_case_report_1/septal-fig1.jpg"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oleObject" Target="../embeddings/oleObject21.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53.png"/><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oleObject" Target="../embeddings/oleObject23.bin"/><Relationship Id="rId5" Type="http://schemas.openxmlformats.org/officeDocument/2006/relationships/image" Target="../media/image52.png"/><Relationship Id="rId4" Type="http://schemas.openxmlformats.org/officeDocument/2006/relationships/oleObject" Target="../embeddings/oleObject22.bin"/></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56.png"/><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oleObject" Target="../embeddings/oleObject25.bin"/><Relationship Id="rId5" Type="http://schemas.openxmlformats.org/officeDocument/2006/relationships/image" Target="../media/image55.png"/><Relationship Id="rId4" Type="http://schemas.openxmlformats.org/officeDocument/2006/relationships/oleObject" Target="../embeddings/oleObject24.bin"/></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oleObject" Target="../embeddings/oleObject26.bin"/></Relationships>
</file>

<file path=ppt/slides/_rels/slide48.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notesSlide" Target="../notesSlides/notesSlide45.xml"/><Relationship Id="rId7"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oleObject" Target="../embeddings/oleObject27.bin"/><Relationship Id="rId5" Type="http://schemas.openxmlformats.org/officeDocument/2006/relationships/image" Target="../media/image62.jpeg"/><Relationship Id="rId4" Type="http://schemas.openxmlformats.org/officeDocument/2006/relationships/image" Target="../media/image61.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vmlDrawing" Target="../drawings/vmlDrawing19.vml"/><Relationship Id="rId5" Type="http://schemas.openxmlformats.org/officeDocument/2006/relationships/image" Target="../media/image65.png"/><Relationship Id="rId4" Type="http://schemas.openxmlformats.org/officeDocument/2006/relationships/oleObject" Target="../embeddings/oleObject28.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67.png"/><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oleObject" Target="../embeddings/oleObject30.bin"/><Relationship Id="rId5" Type="http://schemas.openxmlformats.org/officeDocument/2006/relationships/image" Target="../media/image66.png"/><Relationship Id="rId4" Type="http://schemas.openxmlformats.org/officeDocument/2006/relationships/oleObject" Target="../embeddings/oleObject29.bin"/></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vmlDrawing" Target="../drawings/vmlDrawing21.vml"/><Relationship Id="rId5" Type="http://schemas.openxmlformats.org/officeDocument/2006/relationships/image" Target="../media/image69.png"/><Relationship Id="rId4" Type="http://schemas.openxmlformats.org/officeDocument/2006/relationships/oleObject" Target="../embeddings/oleObject31.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vmlDrawing" Target="../drawings/vmlDrawing22.vml"/><Relationship Id="rId5" Type="http://schemas.openxmlformats.org/officeDocument/2006/relationships/image" Target="../media/image70.png"/><Relationship Id="rId4" Type="http://schemas.openxmlformats.org/officeDocument/2006/relationships/oleObject" Target="../embeddings/oleObject32.bin"/></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5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ucnmuni.sharepoint.com///upload.wikimedia.org/wikipedia/commons/9/96/Elizabeth_tongue.jpg" TargetMode="External"/><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image" Target="../media/image64.png"/><Relationship Id="rId5" Type="http://schemas.openxmlformats.org/officeDocument/2006/relationships/image" Target="../media/image60.png"/><Relationship Id="rId4" Type="http://schemas.openxmlformats.org/officeDocument/2006/relationships/oleObject" Target="../embeddings/oleObject33.bin"/></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vmlDrawing" Target="../drawings/vmlDrawing24.vml"/><Relationship Id="rId5" Type="http://schemas.openxmlformats.org/officeDocument/2006/relationships/image" Target="../media/image77.png"/><Relationship Id="rId4" Type="http://schemas.openxmlformats.org/officeDocument/2006/relationships/oleObject" Target="../embeddings/oleObject34.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vmlDrawing" Target="../drawings/vmlDrawing25.vml"/><Relationship Id="rId5" Type="http://schemas.openxmlformats.org/officeDocument/2006/relationships/image" Target="../media/image81.png"/><Relationship Id="rId4" Type="http://schemas.openxmlformats.org/officeDocument/2006/relationships/oleObject" Target="../embeddings/oleObject35.bin"/></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vmlDrawing" Target="../drawings/vmlDrawing26.vml"/><Relationship Id="rId5" Type="http://schemas.openxmlformats.org/officeDocument/2006/relationships/image" Target="../media/image81.png"/><Relationship Id="rId4" Type="http://schemas.openxmlformats.org/officeDocument/2006/relationships/oleObject" Target="../embeddings/oleObject36.bin"/></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7.xml"/><Relationship Id="rId1" Type="http://schemas.openxmlformats.org/officeDocument/2006/relationships/vmlDrawing" Target="../drawings/vmlDrawing27.v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oleObject" Target="../embeddings/oleObject37.bin"/></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6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xml"/><Relationship Id="rId1" Type="http://schemas.openxmlformats.org/officeDocument/2006/relationships/vmlDrawing" Target="../drawings/vmlDrawing28.vml"/><Relationship Id="rId5" Type="http://schemas.openxmlformats.org/officeDocument/2006/relationships/image" Target="../media/image87.png"/><Relationship Id="rId4" Type="http://schemas.openxmlformats.org/officeDocument/2006/relationships/oleObject" Target="../embeddings/oleObject38.bin"/></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6.png"/><Relationship Id="rId4" Type="http://schemas.openxmlformats.org/officeDocument/2006/relationships/oleObject" Target="../embeddings/oleObject1.bin"/></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tx1"/>
            </a:gs>
            <a:gs pos="50000">
              <a:srgbClr val="FFFFFF"/>
            </a:gs>
            <a:gs pos="100000">
              <a:schemeClr val="tx1"/>
            </a:gs>
          </a:gsLst>
          <a:lin ang="5400000" scaled="1"/>
        </a:gradFill>
        <a:effectLst/>
      </p:bgPr>
    </p:bg>
    <p:spTree>
      <p:nvGrpSpPr>
        <p:cNvPr id="1" name=""/>
        <p:cNvGrpSpPr/>
        <p:nvPr/>
      </p:nvGrpSpPr>
      <p:grpSpPr>
        <a:xfrm>
          <a:off x="0" y="0"/>
          <a:ext cx="0" cy="0"/>
          <a:chOff x="0" y="0"/>
          <a:chExt cx="0" cy="0"/>
        </a:xfrm>
      </p:grpSpPr>
      <p:sp>
        <p:nvSpPr>
          <p:cNvPr id="3074" name="Text Box 2">
            <a:extLst>
              <a:ext uri="{FF2B5EF4-FFF2-40B4-BE49-F238E27FC236}">
                <a16:creationId xmlns:a16="http://schemas.microsoft.com/office/drawing/2014/main" id="{826D6E5F-5EDE-4E57-84C7-8A02216189AE}"/>
              </a:ext>
            </a:extLst>
          </p:cNvPr>
          <p:cNvSpPr txBox="1">
            <a:spLocks noChangeArrowheads="1"/>
          </p:cNvSpPr>
          <p:nvPr/>
        </p:nvSpPr>
        <p:spPr bwMode="auto">
          <a:xfrm>
            <a:off x="790575" y="2559050"/>
            <a:ext cx="7561263" cy="1739900"/>
          </a:xfrm>
          <a:prstGeom prst="rect">
            <a:avLst/>
          </a:prstGeom>
          <a:noFill/>
          <a:ln>
            <a:noFill/>
          </a:ln>
          <a:extLst>
            <a:ext uri="{909E8E84-426E-40DD-AFC4-6F175D3DCCD1}">
              <a14:hiddenFill xmlns:a14="http://schemas.microsoft.com/office/drawing/2010/main">
                <a:gradFill rotWithShape="1">
                  <a:gsLst>
                    <a:gs pos="0">
                      <a:srgbClr val="FFCC00"/>
                    </a:gs>
                    <a:gs pos="50000">
                      <a:srgbClr val="765E00"/>
                    </a:gs>
                    <a:gs pos="100000">
                      <a:srgbClr val="FFCC00"/>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3600" b="1"/>
              <a:t>Anatomické předpoklady                           pro šíření zánětů odontogenního původu</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a:extLst>
              <a:ext uri="{FF2B5EF4-FFF2-40B4-BE49-F238E27FC236}">
                <a16:creationId xmlns:a16="http://schemas.microsoft.com/office/drawing/2014/main" id="{5ADC2A2C-CFA8-4275-90D7-F052EBA41988}"/>
              </a:ext>
            </a:extLst>
          </p:cNvPr>
          <p:cNvSpPr txBox="1">
            <a:spLocks noChangeArrowheads="1"/>
          </p:cNvSpPr>
          <p:nvPr/>
        </p:nvSpPr>
        <p:spPr bwMode="auto">
          <a:xfrm>
            <a:off x="1763713" y="260350"/>
            <a:ext cx="5399087" cy="585788"/>
          </a:xfrm>
          <a:prstGeom prst="rect">
            <a:avLst/>
          </a:prstGeom>
          <a:gradFill rotWithShape="1">
            <a:gsLst>
              <a:gs pos="0">
                <a:srgbClr val="666666"/>
              </a:gs>
              <a:gs pos="50000">
                <a:srgbClr val="DDDDDD"/>
              </a:gs>
              <a:gs pos="100000">
                <a:srgbClr val="666666"/>
              </a:gs>
            </a:gsLst>
            <a:lin ang="5400000" scaled="1"/>
          </a:gradFill>
          <a:ln>
            <a:noFill/>
          </a:ln>
          <a:extLst>
            <a:ext uri="{91240B29-F687-4F45-9708-019B960494DF}">
              <a14:hiddenLine xmlns:a14="http://schemas.microsoft.com/office/drawing/2010/main" w="38100">
                <a:solidFill>
                  <a:srgbClr val="DDDDDD"/>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a:t>Šíření periapikálního zánětu</a:t>
            </a:r>
          </a:p>
        </p:txBody>
      </p:sp>
      <p:sp>
        <p:nvSpPr>
          <p:cNvPr id="21507" name="Text Box 3">
            <a:extLst>
              <a:ext uri="{FF2B5EF4-FFF2-40B4-BE49-F238E27FC236}">
                <a16:creationId xmlns:a16="http://schemas.microsoft.com/office/drawing/2014/main" id="{6213BA8C-29C5-4C5C-AA78-3EB3D77DB1DE}"/>
              </a:ext>
            </a:extLst>
          </p:cNvPr>
          <p:cNvSpPr txBox="1">
            <a:spLocks noChangeArrowheads="1"/>
          </p:cNvSpPr>
          <p:nvPr/>
        </p:nvSpPr>
        <p:spPr bwMode="auto">
          <a:xfrm>
            <a:off x="323850" y="1171575"/>
            <a:ext cx="5040313"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b="1">
                <a:solidFill>
                  <a:srgbClr val="FFCC00"/>
                </a:solidFill>
              </a:rPr>
              <a:t>Periodontální štěrbinou               </a:t>
            </a:r>
            <a:r>
              <a:rPr lang="cs-CZ" altLang="cs-CZ" sz="2800">
                <a:solidFill>
                  <a:schemeClr val="bg1"/>
                </a:solidFill>
              </a:rPr>
              <a:t>do d. ústní</a:t>
            </a:r>
            <a:r>
              <a:rPr lang="cs-CZ" altLang="cs-CZ" sz="2800">
                <a:solidFill>
                  <a:srgbClr val="FFCC00"/>
                </a:solidFill>
              </a:rPr>
              <a:t> </a:t>
            </a:r>
            <a:r>
              <a:rPr lang="cs-CZ" altLang="cs-CZ" sz="2800">
                <a:solidFill>
                  <a:schemeClr val="bg1"/>
                </a:solidFill>
              </a:rPr>
              <a:t>přes dentogingivální uzávěr                                                   </a:t>
            </a:r>
            <a:r>
              <a:rPr lang="cs-CZ" altLang="cs-CZ" sz="2800">
                <a:solidFill>
                  <a:srgbClr val="FFCC00"/>
                </a:solidFill>
              </a:rPr>
              <a:t>	</a:t>
            </a:r>
          </a:p>
          <a:p>
            <a:pPr eaLnBrk="1" hangingPunct="1">
              <a:spcBef>
                <a:spcPct val="50000"/>
              </a:spcBef>
              <a:buFontTx/>
              <a:buNone/>
            </a:pPr>
            <a:r>
              <a:rPr lang="cs-CZ" altLang="cs-CZ" sz="2800" b="1">
                <a:solidFill>
                  <a:srgbClr val="FFCC00"/>
                </a:solidFill>
              </a:rPr>
              <a:t>Alveolárním výběžkem  </a:t>
            </a:r>
            <a:r>
              <a:rPr lang="cs-CZ" altLang="cs-CZ" sz="2800">
                <a:solidFill>
                  <a:schemeClr val="bg1"/>
                </a:solidFill>
              </a:rPr>
              <a:t>(spongiosou)</a:t>
            </a:r>
            <a:r>
              <a:rPr lang="cs-CZ" altLang="cs-CZ" sz="2800">
                <a:solidFill>
                  <a:srgbClr val="FFCC00"/>
                </a:solidFill>
              </a:rPr>
              <a:t> </a:t>
            </a:r>
            <a:r>
              <a:rPr lang="cs-CZ" altLang="cs-CZ" sz="2800">
                <a:solidFill>
                  <a:schemeClr val="bg1"/>
                </a:solidFill>
              </a:rPr>
              <a:t>různými směry: vestib., orálně, kraniálně, kaudálně</a:t>
            </a:r>
          </a:p>
        </p:txBody>
      </p:sp>
      <p:sp>
        <p:nvSpPr>
          <p:cNvPr id="21508" name="TextovéPole 1">
            <a:extLst>
              <a:ext uri="{FF2B5EF4-FFF2-40B4-BE49-F238E27FC236}">
                <a16:creationId xmlns:a16="http://schemas.microsoft.com/office/drawing/2014/main" id="{E575F6F2-B397-4E29-A923-085CC9508F35}"/>
              </a:ext>
            </a:extLst>
          </p:cNvPr>
          <p:cNvSpPr txBox="1">
            <a:spLocks noChangeArrowheads="1"/>
          </p:cNvSpPr>
          <p:nvPr/>
        </p:nvSpPr>
        <p:spPr bwMode="auto">
          <a:xfrm>
            <a:off x="222250" y="4840288"/>
            <a:ext cx="50990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44500" indent="-444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
                <a:srgbClr val="FFC000"/>
              </a:buClr>
              <a:buFont typeface="Wingdings" panose="05000000000000000000" pitchFamily="2" charset="2"/>
              <a:buChar char="Ø"/>
            </a:pPr>
            <a:r>
              <a:rPr lang="cs-CZ" altLang="cs-CZ" sz="2400">
                <a:solidFill>
                  <a:schemeClr val="bg1"/>
                </a:solidFill>
              </a:rPr>
              <a:t>pod periost, sliznici či kůži</a:t>
            </a:r>
          </a:p>
          <a:p>
            <a:pPr eaLnBrk="1" hangingPunct="1">
              <a:spcBef>
                <a:spcPct val="0"/>
              </a:spcBef>
              <a:buClr>
                <a:srgbClr val="FFC000"/>
              </a:buClr>
              <a:buFont typeface="Wingdings" panose="05000000000000000000" pitchFamily="2" charset="2"/>
              <a:buChar char="Ø"/>
            </a:pPr>
            <a:r>
              <a:rPr lang="cs-CZ" altLang="cs-CZ" sz="2400">
                <a:solidFill>
                  <a:schemeClr val="bg1"/>
                </a:solidFill>
              </a:rPr>
              <a:t>do různých dutin</a:t>
            </a:r>
          </a:p>
          <a:p>
            <a:pPr eaLnBrk="1" hangingPunct="1">
              <a:spcBef>
                <a:spcPct val="0"/>
              </a:spcBef>
              <a:buClr>
                <a:srgbClr val="FFC000"/>
              </a:buClr>
              <a:buFont typeface="Wingdings" panose="05000000000000000000" pitchFamily="2" charset="2"/>
              <a:buChar char="Ø"/>
            </a:pPr>
            <a:r>
              <a:rPr lang="cs-CZ" altLang="cs-CZ" sz="2400">
                <a:solidFill>
                  <a:schemeClr val="bg1"/>
                </a:solidFill>
              </a:rPr>
              <a:t>měkkými tkáněmi hlavy a krku ... hrudník</a:t>
            </a:r>
            <a:endParaRPr lang="cs-CZ" altLang="cs-CZ" sz="2400"/>
          </a:p>
        </p:txBody>
      </p:sp>
      <p:pic>
        <p:nvPicPr>
          <p:cNvPr id="21509" name="Picture 22" descr="Intraalveolar%2Babscess%2Bof%2Bmandible">
            <a:extLst>
              <a:ext uri="{FF2B5EF4-FFF2-40B4-BE49-F238E27FC236}">
                <a16:creationId xmlns:a16="http://schemas.microsoft.com/office/drawing/2014/main" id="{675E25E1-C525-4898-B8EA-79EE94D90C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39" r="7864"/>
          <a:stretch>
            <a:fillRect/>
          </a:stretch>
        </p:blipFill>
        <p:spPr bwMode="auto">
          <a:xfrm>
            <a:off x="5238750" y="1341438"/>
            <a:ext cx="3889375" cy="469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Line 26">
            <a:extLst>
              <a:ext uri="{FF2B5EF4-FFF2-40B4-BE49-F238E27FC236}">
                <a16:creationId xmlns:a16="http://schemas.microsoft.com/office/drawing/2014/main" id="{AF647391-9FB1-43AA-B735-2576E2291793}"/>
              </a:ext>
            </a:extLst>
          </p:cNvPr>
          <p:cNvSpPr>
            <a:spLocks noChangeShapeType="1"/>
          </p:cNvSpPr>
          <p:nvPr/>
        </p:nvSpPr>
        <p:spPr bwMode="auto">
          <a:xfrm flipV="1">
            <a:off x="7183438" y="4584700"/>
            <a:ext cx="0" cy="511175"/>
          </a:xfrm>
          <a:custGeom>
            <a:avLst/>
            <a:gdLst>
              <a:gd name="T0" fmla="*/ 2147483646 h 5922"/>
              <a:gd name="T1" fmla="*/ 2147483646 h 5922"/>
              <a:gd name="T2" fmla="*/ 0 60000 65536"/>
              <a:gd name="T3" fmla="*/ 0 60000 65536"/>
            </a:gdLst>
            <a:ahLst/>
            <a:cxnLst>
              <a:cxn ang="T2">
                <a:pos x="0" y="T0"/>
              </a:cxn>
              <a:cxn ang="T3">
                <a:pos x="0" y="T1"/>
              </a:cxn>
            </a:cxnLst>
            <a:rect l="0" t="0" r="r" b="b"/>
            <a:pathLst>
              <a:path h="5922">
                <a:moveTo>
                  <a:pt x="0" y="5303"/>
                </a:moveTo>
                <a:cubicBezTo>
                  <a:pt x="3333" y="8636"/>
                  <a:pt x="126063" y="-2714"/>
                  <a:pt x="129396" y="619"/>
                </a:cubicBezTo>
              </a:path>
            </a:pathLst>
          </a:custGeom>
          <a:noFill/>
          <a:ln w="76200">
            <a:solidFill>
              <a:srgbClr val="FF33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511" name="Line 24">
            <a:extLst>
              <a:ext uri="{FF2B5EF4-FFF2-40B4-BE49-F238E27FC236}">
                <a16:creationId xmlns:a16="http://schemas.microsoft.com/office/drawing/2014/main" id="{896C2537-F37D-4F83-819F-13F19717F9D8}"/>
              </a:ext>
            </a:extLst>
          </p:cNvPr>
          <p:cNvSpPr>
            <a:spLocks noChangeShapeType="1"/>
          </p:cNvSpPr>
          <p:nvPr/>
        </p:nvSpPr>
        <p:spPr bwMode="auto">
          <a:xfrm flipH="1">
            <a:off x="6804025" y="4352925"/>
            <a:ext cx="358775" cy="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512" name="Line 23">
            <a:extLst>
              <a:ext uri="{FF2B5EF4-FFF2-40B4-BE49-F238E27FC236}">
                <a16:creationId xmlns:a16="http://schemas.microsoft.com/office/drawing/2014/main" id="{91D941C2-4A59-4768-A2AB-5B2ACC3662DA}"/>
              </a:ext>
            </a:extLst>
          </p:cNvPr>
          <p:cNvSpPr>
            <a:spLocks noChangeShapeType="1"/>
          </p:cNvSpPr>
          <p:nvPr/>
        </p:nvSpPr>
        <p:spPr bwMode="auto">
          <a:xfrm>
            <a:off x="7308850" y="4365625"/>
            <a:ext cx="360363" cy="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513" name="Line 26">
            <a:extLst>
              <a:ext uri="{FF2B5EF4-FFF2-40B4-BE49-F238E27FC236}">
                <a16:creationId xmlns:a16="http://schemas.microsoft.com/office/drawing/2014/main" id="{605ACBD4-80C8-4196-9364-AF28AA4CBB0E}"/>
              </a:ext>
            </a:extLst>
          </p:cNvPr>
          <p:cNvSpPr>
            <a:spLocks noChangeShapeType="1"/>
          </p:cNvSpPr>
          <p:nvPr/>
        </p:nvSpPr>
        <p:spPr bwMode="auto">
          <a:xfrm flipV="1">
            <a:off x="6875463" y="2133600"/>
            <a:ext cx="0" cy="8636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Obrázek 1">
            <a:extLst>
              <a:ext uri="{FF2B5EF4-FFF2-40B4-BE49-F238E27FC236}">
                <a16:creationId xmlns:a16="http://schemas.microsoft.com/office/drawing/2014/main" id="{6F0947DE-4654-40B1-B523-5CE2C5459C8B}"/>
              </a:ext>
            </a:extLst>
          </p:cNvPr>
          <p:cNvPicPr>
            <a:picLocks noChangeAspect="1"/>
          </p:cNvPicPr>
          <p:nvPr/>
        </p:nvPicPr>
        <p:blipFill>
          <a:blip r:embed="rId3">
            <a:extLst>
              <a:ext uri="{28A0092B-C50C-407E-A947-70E740481C1C}">
                <a14:useLocalDpi xmlns:a14="http://schemas.microsoft.com/office/drawing/2010/main" val="0"/>
              </a:ext>
            </a:extLst>
          </a:blip>
          <a:srcRect l="12601" t="6404" r="10226" b="3375"/>
          <a:stretch>
            <a:fillRect/>
          </a:stretch>
        </p:blipFill>
        <p:spPr bwMode="auto">
          <a:xfrm>
            <a:off x="1258888" y="404813"/>
            <a:ext cx="4246562" cy="607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Zástupný symbol pro obsah 2">
            <a:extLst>
              <a:ext uri="{FF2B5EF4-FFF2-40B4-BE49-F238E27FC236}">
                <a16:creationId xmlns:a16="http://schemas.microsoft.com/office/drawing/2014/main" id="{0C4CB48E-EC3B-4BE5-B2BB-97DA736EC46E}"/>
              </a:ext>
            </a:extLst>
          </p:cNvPr>
          <p:cNvSpPr>
            <a:spLocks noGrp="1" noChangeArrowheads="1"/>
          </p:cNvSpPr>
          <p:nvPr>
            <p:ph idx="1"/>
          </p:nvPr>
        </p:nvSpPr>
        <p:spPr>
          <a:xfrm>
            <a:off x="5651500" y="908050"/>
            <a:ext cx="2016125" cy="4873625"/>
          </a:xfrm>
        </p:spPr>
        <p:txBody>
          <a:bodyPr/>
          <a:lstStyle/>
          <a:p>
            <a:pPr marL="0" indent="0">
              <a:buFontTx/>
              <a:buNone/>
            </a:pPr>
            <a:r>
              <a:rPr lang="cs-CZ" altLang="cs-CZ" sz="2400">
                <a:solidFill>
                  <a:schemeClr val="bg1"/>
                </a:solidFill>
              </a:rPr>
              <a:t>Bariéry šíření jsou svalové úpony na kostech</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3">
            <a:extLst>
              <a:ext uri="{FF2B5EF4-FFF2-40B4-BE49-F238E27FC236}">
                <a16:creationId xmlns:a16="http://schemas.microsoft.com/office/drawing/2014/main" id="{5BAE64A2-E082-4F76-9946-40847F29AB6F}"/>
              </a:ext>
            </a:extLst>
          </p:cNvPr>
          <p:cNvSpPr txBox="1">
            <a:spLocks noChangeArrowheads="1"/>
          </p:cNvSpPr>
          <p:nvPr/>
        </p:nvSpPr>
        <p:spPr bwMode="auto">
          <a:xfrm>
            <a:off x="539750" y="765175"/>
            <a:ext cx="4248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a:solidFill>
                  <a:srgbClr val="FFCC00"/>
                </a:solidFill>
              </a:rPr>
              <a:t>Anatomické bariéry</a:t>
            </a:r>
            <a:endParaRPr lang="cs-CZ" altLang="cs-CZ" sz="2800">
              <a:solidFill>
                <a:srgbClr val="FFCC00"/>
              </a:solidFill>
            </a:endParaRPr>
          </a:p>
        </p:txBody>
      </p:sp>
      <p:sp>
        <p:nvSpPr>
          <p:cNvPr id="25603" name="TextovéPole 2">
            <a:extLst>
              <a:ext uri="{FF2B5EF4-FFF2-40B4-BE49-F238E27FC236}">
                <a16:creationId xmlns:a16="http://schemas.microsoft.com/office/drawing/2014/main" id="{69555B47-36F8-4902-9F33-559440A12281}"/>
              </a:ext>
            </a:extLst>
          </p:cNvPr>
          <p:cNvSpPr txBox="1">
            <a:spLocks noChangeArrowheads="1"/>
          </p:cNvSpPr>
          <p:nvPr/>
        </p:nvSpPr>
        <p:spPr bwMode="auto">
          <a:xfrm>
            <a:off x="827088" y="2205038"/>
            <a:ext cx="6265862"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
                <a:srgbClr val="FFC000"/>
              </a:buClr>
              <a:buFont typeface="Wingdings" panose="05000000000000000000" pitchFamily="2" charset="2"/>
              <a:buChar char="Ø"/>
            </a:pPr>
            <a:r>
              <a:rPr lang="cs-CZ" altLang="cs-CZ">
                <a:solidFill>
                  <a:schemeClr val="bg1"/>
                </a:solidFill>
              </a:rPr>
              <a:t>alveolus</a:t>
            </a:r>
          </a:p>
          <a:p>
            <a:pPr eaLnBrk="1" hangingPunct="1">
              <a:spcBef>
                <a:spcPct val="0"/>
              </a:spcBef>
              <a:buClr>
                <a:srgbClr val="FFC000"/>
              </a:buClr>
              <a:buFont typeface="Wingdings" panose="05000000000000000000" pitchFamily="2" charset="2"/>
              <a:buChar char="Ø"/>
            </a:pPr>
            <a:r>
              <a:rPr lang="cs-CZ" altLang="cs-CZ">
                <a:solidFill>
                  <a:schemeClr val="bg1"/>
                </a:solidFill>
              </a:rPr>
              <a:t>alveolární výběžek</a:t>
            </a:r>
          </a:p>
          <a:p>
            <a:pPr eaLnBrk="1" hangingPunct="1">
              <a:spcBef>
                <a:spcPct val="0"/>
              </a:spcBef>
              <a:buClr>
                <a:srgbClr val="FFC000"/>
              </a:buClr>
              <a:buFont typeface="Wingdings" panose="05000000000000000000" pitchFamily="2" charset="2"/>
              <a:buChar char="Ø"/>
            </a:pPr>
            <a:r>
              <a:rPr lang="cs-CZ" altLang="cs-CZ">
                <a:solidFill>
                  <a:schemeClr val="bg1"/>
                </a:solidFill>
              </a:rPr>
              <a:t>periost</a:t>
            </a:r>
          </a:p>
          <a:p>
            <a:pPr eaLnBrk="1" hangingPunct="1">
              <a:spcBef>
                <a:spcPct val="0"/>
              </a:spcBef>
              <a:buClr>
                <a:srgbClr val="FFC000"/>
              </a:buClr>
              <a:buFont typeface="Wingdings" panose="05000000000000000000" pitchFamily="2" charset="2"/>
              <a:buChar char="Ø"/>
            </a:pPr>
            <a:r>
              <a:rPr lang="cs-CZ" altLang="cs-CZ">
                <a:solidFill>
                  <a:schemeClr val="bg1"/>
                </a:solidFill>
              </a:rPr>
              <a:t>svalové úpony</a:t>
            </a:r>
          </a:p>
          <a:p>
            <a:pPr>
              <a:spcBef>
                <a:spcPct val="0"/>
              </a:spcBef>
              <a:buClr>
                <a:srgbClr val="FFC000"/>
              </a:buClr>
              <a:buFont typeface="Wingdings" panose="05000000000000000000" pitchFamily="2" charset="2"/>
              <a:buChar char="Ø"/>
            </a:pPr>
            <a:endParaRPr lang="cs-CZ" altLang="cs-CZ"/>
          </a:p>
        </p:txBody>
      </p:sp>
      <p:graphicFrame>
        <p:nvGraphicFramePr>
          <p:cNvPr id="25604" name="Object 4">
            <a:extLst>
              <a:ext uri="{FF2B5EF4-FFF2-40B4-BE49-F238E27FC236}">
                <a16:creationId xmlns:a16="http://schemas.microsoft.com/office/drawing/2014/main" id="{2FBAA08E-727F-4CE5-82E9-CD4455B320EE}"/>
              </a:ext>
            </a:extLst>
          </p:cNvPr>
          <p:cNvGraphicFramePr>
            <a:graphicFrameLocks noChangeAspect="1"/>
          </p:cNvGraphicFramePr>
          <p:nvPr/>
        </p:nvGraphicFramePr>
        <p:xfrm>
          <a:off x="5580063" y="1125538"/>
          <a:ext cx="2667000" cy="4000500"/>
        </p:xfrm>
        <a:graphic>
          <a:graphicData uri="http://schemas.openxmlformats.org/presentationml/2006/ole">
            <mc:AlternateContent xmlns:mc="http://schemas.openxmlformats.org/markup-compatibility/2006">
              <mc:Choice xmlns:v="urn:schemas-microsoft-com:vml" Requires="v">
                <p:oleObj spid="_x0000_s25605" name="Rastrový obrázek" r:id="rId4" imgW="1876190" imgH="2085714" progId="Paint.Picture">
                  <p:embed/>
                </p:oleObj>
              </mc:Choice>
              <mc:Fallback>
                <p:oleObj name="Rastrový obrázek" r:id="rId4" imgW="1876190" imgH="2085714" progId="Paint.Pictur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l="27130" t="5147" r="6291" b="5034"/>
                      <a:stretch>
                        <a:fillRect/>
                      </a:stretch>
                    </p:blipFill>
                    <p:spPr bwMode="auto">
                      <a:xfrm>
                        <a:off x="5580063" y="1125538"/>
                        <a:ext cx="2667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a:extLst>
              <a:ext uri="{FF2B5EF4-FFF2-40B4-BE49-F238E27FC236}">
                <a16:creationId xmlns:a16="http://schemas.microsoft.com/office/drawing/2014/main" id="{27240100-1F46-4578-8129-F61A5D982AD2}"/>
              </a:ext>
            </a:extLst>
          </p:cNvPr>
          <p:cNvSpPr txBox="1">
            <a:spLocks noChangeArrowheads="1"/>
          </p:cNvSpPr>
          <p:nvPr/>
        </p:nvSpPr>
        <p:spPr bwMode="auto">
          <a:xfrm>
            <a:off x="755650" y="173038"/>
            <a:ext cx="882650" cy="585787"/>
          </a:xfrm>
          <a:prstGeom prst="rect">
            <a:avLst/>
          </a:prstGeom>
          <a:gradFill rotWithShape="1">
            <a:gsLst>
              <a:gs pos="0">
                <a:srgbClr val="666666"/>
              </a:gs>
              <a:gs pos="50000">
                <a:srgbClr val="DDDDDD"/>
              </a:gs>
              <a:gs pos="100000">
                <a:srgbClr val="666666"/>
              </a:gs>
            </a:gsLst>
            <a:lin ang="5400000" scaled="1"/>
          </a:gradFill>
          <a:ln w="381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b="1"/>
              <a:t>HČ</a:t>
            </a:r>
          </a:p>
        </p:txBody>
      </p:sp>
      <p:sp>
        <p:nvSpPr>
          <p:cNvPr id="27651" name="Text Box 3">
            <a:extLst>
              <a:ext uri="{FF2B5EF4-FFF2-40B4-BE49-F238E27FC236}">
                <a16:creationId xmlns:a16="http://schemas.microsoft.com/office/drawing/2014/main" id="{1B6FDE23-6F95-4A84-B977-6467F0C2745D}"/>
              </a:ext>
            </a:extLst>
          </p:cNvPr>
          <p:cNvSpPr txBox="1">
            <a:spLocks noChangeArrowheads="1"/>
          </p:cNvSpPr>
          <p:nvPr/>
        </p:nvSpPr>
        <p:spPr bwMode="auto">
          <a:xfrm>
            <a:off x="1638300" y="161925"/>
            <a:ext cx="7188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a:solidFill>
                  <a:schemeClr val="bg1"/>
                </a:solidFill>
              </a:rPr>
              <a:t>šíření alveolárním výběžkem </a:t>
            </a:r>
            <a:r>
              <a:rPr lang="cs-CZ" altLang="cs-CZ" b="1">
                <a:solidFill>
                  <a:schemeClr val="bg1"/>
                </a:solidFill>
              </a:rPr>
              <a:t>orálně</a:t>
            </a:r>
          </a:p>
        </p:txBody>
      </p:sp>
      <p:sp>
        <p:nvSpPr>
          <p:cNvPr id="27652" name="Text Box 4">
            <a:extLst>
              <a:ext uri="{FF2B5EF4-FFF2-40B4-BE49-F238E27FC236}">
                <a16:creationId xmlns:a16="http://schemas.microsoft.com/office/drawing/2014/main" id="{E8A1EF46-A89A-4887-81DD-067D60479AD9}"/>
              </a:ext>
            </a:extLst>
          </p:cNvPr>
          <p:cNvSpPr txBox="1">
            <a:spLocks noChangeArrowheads="1"/>
          </p:cNvSpPr>
          <p:nvPr/>
        </p:nvSpPr>
        <p:spPr bwMode="auto">
          <a:xfrm>
            <a:off x="4872038" y="5126038"/>
            <a:ext cx="33115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a:solidFill>
                  <a:srgbClr val="FFCC00"/>
                </a:solidFill>
              </a:rPr>
              <a:t>Patrový absces</a:t>
            </a:r>
          </a:p>
        </p:txBody>
      </p:sp>
      <p:grpSp>
        <p:nvGrpSpPr>
          <p:cNvPr id="27653" name="Group 36">
            <a:extLst>
              <a:ext uri="{FF2B5EF4-FFF2-40B4-BE49-F238E27FC236}">
                <a16:creationId xmlns:a16="http://schemas.microsoft.com/office/drawing/2014/main" id="{A51BF9A1-6C03-46D9-9924-63A35F2E1C60}"/>
              </a:ext>
            </a:extLst>
          </p:cNvPr>
          <p:cNvGrpSpPr>
            <a:grpSpLocks/>
          </p:cNvGrpSpPr>
          <p:nvPr/>
        </p:nvGrpSpPr>
        <p:grpSpPr bwMode="auto">
          <a:xfrm>
            <a:off x="3851275" y="1069975"/>
            <a:ext cx="4392613" cy="3386138"/>
            <a:chOff x="521" y="1692"/>
            <a:chExt cx="2767" cy="2133"/>
          </a:xfrm>
        </p:grpSpPr>
        <p:graphicFrame>
          <p:nvGraphicFramePr>
            <p:cNvPr id="27657" name="Object 6">
              <a:extLst>
                <a:ext uri="{FF2B5EF4-FFF2-40B4-BE49-F238E27FC236}">
                  <a16:creationId xmlns:a16="http://schemas.microsoft.com/office/drawing/2014/main" id="{E966A9BC-C0E9-434A-83B7-E8770AC76C1D}"/>
                </a:ext>
              </a:extLst>
            </p:cNvPr>
            <p:cNvGraphicFramePr>
              <a:graphicFrameLocks noChangeAspect="1"/>
            </p:cNvGraphicFramePr>
            <p:nvPr/>
          </p:nvGraphicFramePr>
          <p:xfrm>
            <a:off x="521" y="1692"/>
            <a:ext cx="2767" cy="2133"/>
          </p:xfrm>
          <a:graphic>
            <a:graphicData uri="http://schemas.openxmlformats.org/presentationml/2006/ole">
              <mc:AlternateContent xmlns:mc="http://schemas.openxmlformats.org/markup-compatibility/2006">
                <mc:Choice xmlns:v="urn:schemas-microsoft-com:vml" Requires="v">
                  <p:oleObj spid="_x0000_s27680" name="Rastrový obrázek" r:id="rId4" imgW="3866667" imgH="4296375" progId="Paint.Picture">
                    <p:embed/>
                  </p:oleObj>
                </mc:Choice>
                <mc:Fallback>
                  <p:oleObj name="Rastrový obrázek" r:id="rId4" imgW="3866667" imgH="4296375" progId="Paint.Picture">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l="4408" t="32788" r="5899" b="4935"/>
                        <a:stretch>
                          <a:fillRect/>
                        </a:stretch>
                      </p:blipFill>
                      <p:spPr bwMode="auto">
                        <a:xfrm>
                          <a:off x="521" y="1692"/>
                          <a:ext cx="2767" cy="2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58" name="Text Box 7">
              <a:extLst>
                <a:ext uri="{FF2B5EF4-FFF2-40B4-BE49-F238E27FC236}">
                  <a16:creationId xmlns:a16="http://schemas.microsoft.com/office/drawing/2014/main" id="{555A1FFD-8048-4345-BFAB-43CD2AEAA906}"/>
                </a:ext>
              </a:extLst>
            </p:cNvPr>
            <p:cNvSpPr txBox="1">
              <a:spLocks noChangeAspect="1" noChangeArrowheads="1"/>
            </p:cNvSpPr>
            <p:nvPr/>
          </p:nvSpPr>
          <p:spPr bwMode="auto">
            <a:xfrm>
              <a:off x="2414" y="3194"/>
              <a:ext cx="20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400">
                  <a:solidFill>
                    <a:srgbClr val="333333"/>
                  </a:solidFill>
                </a:rPr>
                <a:t>8</a:t>
              </a:r>
            </a:p>
          </p:txBody>
        </p:sp>
        <p:sp>
          <p:nvSpPr>
            <p:cNvPr id="27659" name="Text Box 8">
              <a:extLst>
                <a:ext uri="{FF2B5EF4-FFF2-40B4-BE49-F238E27FC236}">
                  <a16:creationId xmlns:a16="http://schemas.microsoft.com/office/drawing/2014/main" id="{75C76438-156A-476B-B006-9FFB28304C4E}"/>
                </a:ext>
              </a:extLst>
            </p:cNvPr>
            <p:cNvSpPr txBox="1">
              <a:spLocks noChangeAspect="1" noChangeArrowheads="1"/>
            </p:cNvSpPr>
            <p:nvPr/>
          </p:nvSpPr>
          <p:spPr bwMode="auto">
            <a:xfrm>
              <a:off x="1184" y="2634"/>
              <a:ext cx="20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400">
                  <a:solidFill>
                    <a:srgbClr val="333333"/>
                  </a:solidFill>
                </a:rPr>
                <a:t>5</a:t>
              </a:r>
            </a:p>
          </p:txBody>
        </p:sp>
        <p:sp>
          <p:nvSpPr>
            <p:cNvPr id="27660" name="Text Box 9">
              <a:extLst>
                <a:ext uri="{FF2B5EF4-FFF2-40B4-BE49-F238E27FC236}">
                  <a16:creationId xmlns:a16="http://schemas.microsoft.com/office/drawing/2014/main" id="{39F6A3CC-65CB-4D98-83AE-C3369BB867FA}"/>
                </a:ext>
              </a:extLst>
            </p:cNvPr>
            <p:cNvSpPr txBox="1">
              <a:spLocks noChangeAspect="1" noChangeArrowheads="1"/>
            </p:cNvSpPr>
            <p:nvPr/>
          </p:nvSpPr>
          <p:spPr bwMode="auto">
            <a:xfrm>
              <a:off x="2207" y="2489"/>
              <a:ext cx="20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400">
                  <a:solidFill>
                    <a:srgbClr val="333333"/>
                  </a:solidFill>
                </a:rPr>
                <a:t>4</a:t>
              </a:r>
            </a:p>
          </p:txBody>
        </p:sp>
        <p:sp>
          <p:nvSpPr>
            <p:cNvPr id="27661" name="Text Box 10">
              <a:extLst>
                <a:ext uri="{FF2B5EF4-FFF2-40B4-BE49-F238E27FC236}">
                  <a16:creationId xmlns:a16="http://schemas.microsoft.com/office/drawing/2014/main" id="{74895657-252A-4077-BF0D-1AC16EB5B584}"/>
                </a:ext>
              </a:extLst>
            </p:cNvPr>
            <p:cNvSpPr txBox="1">
              <a:spLocks noChangeAspect="1" noChangeArrowheads="1"/>
            </p:cNvSpPr>
            <p:nvPr/>
          </p:nvSpPr>
          <p:spPr bwMode="auto">
            <a:xfrm>
              <a:off x="1257" y="2454"/>
              <a:ext cx="20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b="1">
                  <a:solidFill>
                    <a:srgbClr val="CC0000"/>
                  </a:solidFill>
                </a:rPr>
                <a:t>4</a:t>
              </a:r>
            </a:p>
          </p:txBody>
        </p:sp>
        <p:sp>
          <p:nvSpPr>
            <p:cNvPr id="27662" name="Text Box 11">
              <a:extLst>
                <a:ext uri="{FF2B5EF4-FFF2-40B4-BE49-F238E27FC236}">
                  <a16:creationId xmlns:a16="http://schemas.microsoft.com/office/drawing/2014/main" id="{25814D07-8BE7-4332-8613-7A341B0EB6F0}"/>
                </a:ext>
              </a:extLst>
            </p:cNvPr>
            <p:cNvSpPr txBox="1">
              <a:spLocks noChangeAspect="1" noChangeArrowheads="1"/>
            </p:cNvSpPr>
            <p:nvPr/>
          </p:nvSpPr>
          <p:spPr bwMode="auto">
            <a:xfrm>
              <a:off x="2145" y="2353"/>
              <a:ext cx="20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400">
                  <a:solidFill>
                    <a:srgbClr val="333333"/>
                  </a:solidFill>
                </a:rPr>
                <a:t>3</a:t>
              </a:r>
            </a:p>
          </p:txBody>
        </p:sp>
        <p:sp>
          <p:nvSpPr>
            <p:cNvPr id="27663" name="Text Box 12">
              <a:extLst>
                <a:ext uri="{FF2B5EF4-FFF2-40B4-BE49-F238E27FC236}">
                  <a16:creationId xmlns:a16="http://schemas.microsoft.com/office/drawing/2014/main" id="{C813D3CB-BAFA-4315-BD9F-F4B45D995879}"/>
                </a:ext>
              </a:extLst>
            </p:cNvPr>
            <p:cNvSpPr txBox="1">
              <a:spLocks noChangeAspect="1" noChangeArrowheads="1"/>
            </p:cNvSpPr>
            <p:nvPr/>
          </p:nvSpPr>
          <p:spPr bwMode="auto">
            <a:xfrm>
              <a:off x="1336" y="2364"/>
              <a:ext cx="20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400">
                  <a:solidFill>
                    <a:srgbClr val="333333"/>
                  </a:solidFill>
                </a:rPr>
                <a:t>3</a:t>
              </a:r>
            </a:p>
          </p:txBody>
        </p:sp>
        <p:sp>
          <p:nvSpPr>
            <p:cNvPr id="27664" name="Text Box 13">
              <a:extLst>
                <a:ext uri="{FF2B5EF4-FFF2-40B4-BE49-F238E27FC236}">
                  <a16:creationId xmlns:a16="http://schemas.microsoft.com/office/drawing/2014/main" id="{E2207073-02D9-40E1-A9FD-BEA9D90C0E05}"/>
                </a:ext>
              </a:extLst>
            </p:cNvPr>
            <p:cNvSpPr txBox="1">
              <a:spLocks noChangeAspect="1" noChangeArrowheads="1"/>
            </p:cNvSpPr>
            <p:nvPr/>
          </p:nvSpPr>
          <p:spPr bwMode="auto">
            <a:xfrm>
              <a:off x="2000" y="2281"/>
              <a:ext cx="20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400">
                  <a:solidFill>
                    <a:srgbClr val="333333"/>
                  </a:solidFill>
                </a:rPr>
                <a:t>2</a:t>
              </a:r>
            </a:p>
          </p:txBody>
        </p:sp>
        <p:sp>
          <p:nvSpPr>
            <p:cNvPr id="27665" name="Text Box 14">
              <a:extLst>
                <a:ext uri="{FF2B5EF4-FFF2-40B4-BE49-F238E27FC236}">
                  <a16:creationId xmlns:a16="http://schemas.microsoft.com/office/drawing/2014/main" id="{9EC7E961-CC00-43B3-BDF6-209C557D47A7}"/>
                </a:ext>
              </a:extLst>
            </p:cNvPr>
            <p:cNvSpPr txBox="1">
              <a:spLocks noChangeAspect="1" noChangeArrowheads="1"/>
            </p:cNvSpPr>
            <p:nvPr/>
          </p:nvSpPr>
          <p:spPr bwMode="auto">
            <a:xfrm>
              <a:off x="1627" y="2208"/>
              <a:ext cx="20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400">
                  <a:solidFill>
                    <a:srgbClr val="333333"/>
                  </a:solidFill>
                </a:rPr>
                <a:t>1</a:t>
              </a:r>
            </a:p>
          </p:txBody>
        </p:sp>
        <p:sp>
          <p:nvSpPr>
            <p:cNvPr id="27666" name="Text Box 15">
              <a:extLst>
                <a:ext uri="{FF2B5EF4-FFF2-40B4-BE49-F238E27FC236}">
                  <a16:creationId xmlns:a16="http://schemas.microsoft.com/office/drawing/2014/main" id="{A2AAC48B-E8B3-4D52-82E9-C34A504C5E6E}"/>
                </a:ext>
              </a:extLst>
            </p:cNvPr>
            <p:cNvSpPr txBox="1">
              <a:spLocks noChangeAspect="1" noChangeArrowheads="1"/>
            </p:cNvSpPr>
            <p:nvPr/>
          </p:nvSpPr>
          <p:spPr bwMode="auto">
            <a:xfrm>
              <a:off x="1833" y="2199"/>
              <a:ext cx="20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400">
                  <a:solidFill>
                    <a:srgbClr val="333333"/>
                  </a:solidFill>
                </a:rPr>
                <a:t>1</a:t>
              </a:r>
            </a:p>
          </p:txBody>
        </p:sp>
        <p:sp>
          <p:nvSpPr>
            <p:cNvPr id="27667" name="Text Box 16">
              <a:extLst>
                <a:ext uri="{FF2B5EF4-FFF2-40B4-BE49-F238E27FC236}">
                  <a16:creationId xmlns:a16="http://schemas.microsoft.com/office/drawing/2014/main" id="{7AB698C5-14D6-433B-B44D-5C104B73E6A5}"/>
                </a:ext>
              </a:extLst>
            </p:cNvPr>
            <p:cNvSpPr txBox="1">
              <a:spLocks noChangeAspect="1" noChangeArrowheads="1"/>
            </p:cNvSpPr>
            <p:nvPr/>
          </p:nvSpPr>
          <p:spPr bwMode="auto">
            <a:xfrm>
              <a:off x="1470" y="2229"/>
              <a:ext cx="20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b="1">
                  <a:solidFill>
                    <a:srgbClr val="CC0000"/>
                  </a:solidFill>
                </a:rPr>
                <a:t>2</a:t>
              </a:r>
            </a:p>
          </p:txBody>
        </p:sp>
        <p:sp>
          <p:nvSpPr>
            <p:cNvPr id="27668" name="Text Box 17">
              <a:extLst>
                <a:ext uri="{FF2B5EF4-FFF2-40B4-BE49-F238E27FC236}">
                  <a16:creationId xmlns:a16="http://schemas.microsoft.com/office/drawing/2014/main" id="{EA702AD6-F021-4F66-A5BD-4B1835CBD5C6}"/>
                </a:ext>
              </a:extLst>
            </p:cNvPr>
            <p:cNvSpPr txBox="1">
              <a:spLocks noChangeAspect="1" noChangeArrowheads="1"/>
            </p:cNvSpPr>
            <p:nvPr/>
          </p:nvSpPr>
          <p:spPr bwMode="auto">
            <a:xfrm>
              <a:off x="1072" y="3181"/>
              <a:ext cx="20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b="1">
                  <a:solidFill>
                    <a:srgbClr val="CC0000"/>
                  </a:solidFill>
                </a:rPr>
                <a:t>8</a:t>
              </a:r>
            </a:p>
          </p:txBody>
        </p:sp>
        <p:sp>
          <p:nvSpPr>
            <p:cNvPr id="27669" name="Text Box 18">
              <a:extLst>
                <a:ext uri="{FF2B5EF4-FFF2-40B4-BE49-F238E27FC236}">
                  <a16:creationId xmlns:a16="http://schemas.microsoft.com/office/drawing/2014/main" id="{C0804B3F-2AD6-47F1-AF8A-AA01D52284E7}"/>
                </a:ext>
              </a:extLst>
            </p:cNvPr>
            <p:cNvSpPr txBox="1">
              <a:spLocks noChangeAspect="1" noChangeArrowheads="1"/>
            </p:cNvSpPr>
            <p:nvPr/>
          </p:nvSpPr>
          <p:spPr bwMode="auto">
            <a:xfrm>
              <a:off x="2400" y="3029"/>
              <a:ext cx="20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400">
                  <a:solidFill>
                    <a:srgbClr val="333333"/>
                  </a:solidFill>
                </a:rPr>
                <a:t>7</a:t>
              </a:r>
            </a:p>
          </p:txBody>
        </p:sp>
        <p:sp>
          <p:nvSpPr>
            <p:cNvPr id="27670" name="Text Box 19">
              <a:extLst>
                <a:ext uri="{FF2B5EF4-FFF2-40B4-BE49-F238E27FC236}">
                  <a16:creationId xmlns:a16="http://schemas.microsoft.com/office/drawing/2014/main" id="{20EB845E-616D-400D-B1A3-94FB8DE41C71}"/>
                </a:ext>
              </a:extLst>
            </p:cNvPr>
            <p:cNvSpPr txBox="1">
              <a:spLocks noChangeAspect="1" noChangeArrowheads="1"/>
            </p:cNvSpPr>
            <p:nvPr/>
          </p:nvSpPr>
          <p:spPr bwMode="auto">
            <a:xfrm>
              <a:off x="1090" y="2975"/>
              <a:ext cx="20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b="1">
                  <a:solidFill>
                    <a:srgbClr val="CC0000"/>
                  </a:solidFill>
                </a:rPr>
                <a:t>7</a:t>
              </a:r>
            </a:p>
          </p:txBody>
        </p:sp>
        <p:sp>
          <p:nvSpPr>
            <p:cNvPr id="27671" name="Text Box 20">
              <a:extLst>
                <a:ext uri="{FF2B5EF4-FFF2-40B4-BE49-F238E27FC236}">
                  <a16:creationId xmlns:a16="http://schemas.microsoft.com/office/drawing/2014/main" id="{D708D084-833A-4DF4-98BA-25F48EF62F95}"/>
                </a:ext>
              </a:extLst>
            </p:cNvPr>
            <p:cNvSpPr txBox="1">
              <a:spLocks noChangeAspect="1" noChangeArrowheads="1"/>
            </p:cNvSpPr>
            <p:nvPr/>
          </p:nvSpPr>
          <p:spPr bwMode="auto">
            <a:xfrm>
              <a:off x="2373" y="2779"/>
              <a:ext cx="20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400">
                  <a:solidFill>
                    <a:srgbClr val="333333"/>
                  </a:solidFill>
                </a:rPr>
                <a:t>6</a:t>
              </a:r>
            </a:p>
          </p:txBody>
        </p:sp>
        <p:sp>
          <p:nvSpPr>
            <p:cNvPr id="27672" name="Text Box 21">
              <a:extLst>
                <a:ext uri="{FF2B5EF4-FFF2-40B4-BE49-F238E27FC236}">
                  <a16:creationId xmlns:a16="http://schemas.microsoft.com/office/drawing/2014/main" id="{95D937BB-5ED7-498C-92B8-2E72D3ACAEEC}"/>
                </a:ext>
              </a:extLst>
            </p:cNvPr>
            <p:cNvSpPr txBox="1">
              <a:spLocks noChangeAspect="1" noChangeArrowheads="1"/>
            </p:cNvSpPr>
            <p:nvPr/>
          </p:nvSpPr>
          <p:spPr bwMode="auto">
            <a:xfrm>
              <a:off x="1137" y="2742"/>
              <a:ext cx="20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b="1">
                  <a:solidFill>
                    <a:srgbClr val="CC0000"/>
                  </a:solidFill>
                </a:rPr>
                <a:t>6</a:t>
              </a:r>
            </a:p>
          </p:txBody>
        </p:sp>
        <p:sp>
          <p:nvSpPr>
            <p:cNvPr id="27673" name="Text Box 22">
              <a:extLst>
                <a:ext uri="{FF2B5EF4-FFF2-40B4-BE49-F238E27FC236}">
                  <a16:creationId xmlns:a16="http://schemas.microsoft.com/office/drawing/2014/main" id="{2B2E8653-392C-4AAF-9513-8274C4231166}"/>
                </a:ext>
              </a:extLst>
            </p:cNvPr>
            <p:cNvSpPr txBox="1">
              <a:spLocks noChangeAspect="1" noChangeArrowheads="1"/>
            </p:cNvSpPr>
            <p:nvPr/>
          </p:nvSpPr>
          <p:spPr bwMode="auto">
            <a:xfrm>
              <a:off x="2306" y="2630"/>
              <a:ext cx="20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400">
                  <a:solidFill>
                    <a:srgbClr val="333333"/>
                  </a:solidFill>
                </a:rPr>
                <a:t>5</a:t>
              </a:r>
            </a:p>
          </p:txBody>
        </p:sp>
        <p:sp>
          <p:nvSpPr>
            <p:cNvPr id="27674" name="Oval 23">
              <a:extLst>
                <a:ext uri="{FF2B5EF4-FFF2-40B4-BE49-F238E27FC236}">
                  <a16:creationId xmlns:a16="http://schemas.microsoft.com/office/drawing/2014/main" id="{FC2366AF-C6A5-404A-92E9-1B39A1FD7860}"/>
                </a:ext>
              </a:extLst>
            </p:cNvPr>
            <p:cNvSpPr>
              <a:spLocks noChangeAspect="1" noChangeArrowheads="1"/>
            </p:cNvSpPr>
            <p:nvPr/>
          </p:nvSpPr>
          <p:spPr bwMode="auto">
            <a:xfrm>
              <a:off x="1535" y="2856"/>
              <a:ext cx="166" cy="166"/>
            </a:xfrm>
            <a:prstGeom prst="ellipse">
              <a:avLst/>
            </a:prstGeom>
            <a:solidFill>
              <a:srgbClr val="CC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sp>
          <p:nvSpPr>
            <p:cNvPr id="27675" name="Line 24">
              <a:extLst>
                <a:ext uri="{FF2B5EF4-FFF2-40B4-BE49-F238E27FC236}">
                  <a16:creationId xmlns:a16="http://schemas.microsoft.com/office/drawing/2014/main" id="{25A836FF-71FC-49CA-BFF2-C4220618DF2F}"/>
                </a:ext>
              </a:extLst>
            </p:cNvPr>
            <p:cNvSpPr>
              <a:spLocks noChangeAspect="1" noChangeShapeType="1"/>
            </p:cNvSpPr>
            <p:nvPr/>
          </p:nvSpPr>
          <p:spPr bwMode="auto">
            <a:xfrm>
              <a:off x="1584" y="2429"/>
              <a:ext cx="167" cy="248"/>
            </a:xfrm>
            <a:prstGeom prst="line">
              <a:avLst/>
            </a:prstGeom>
            <a:noFill/>
            <a:ln w="762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7676" name="Line 25">
              <a:extLst>
                <a:ext uri="{FF2B5EF4-FFF2-40B4-BE49-F238E27FC236}">
                  <a16:creationId xmlns:a16="http://schemas.microsoft.com/office/drawing/2014/main" id="{8F63E1E7-B0B8-4CE8-86FF-BE9F85831A74}"/>
                </a:ext>
              </a:extLst>
            </p:cNvPr>
            <p:cNvSpPr>
              <a:spLocks noChangeAspect="1" noChangeShapeType="1"/>
            </p:cNvSpPr>
            <p:nvPr/>
          </p:nvSpPr>
          <p:spPr bwMode="auto">
            <a:xfrm>
              <a:off x="1436" y="2639"/>
              <a:ext cx="248" cy="82"/>
            </a:xfrm>
            <a:prstGeom prst="line">
              <a:avLst/>
            </a:prstGeom>
            <a:noFill/>
            <a:ln w="762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7677" name="Line 26">
              <a:extLst>
                <a:ext uri="{FF2B5EF4-FFF2-40B4-BE49-F238E27FC236}">
                  <a16:creationId xmlns:a16="http://schemas.microsoft.com/office/drawing/2014/main" id="{417FBC55-8E0E-4F4A-A81D-13DCE2A03573}"/>
                </a:ext>
              </a:extLst>
            </p:cNvPr>
            <p:cNvSpPr>
              <a:spLocks noChangeAspect="1" noChangeShapeType="1"/>
            </p:cNvSpPr>
            <p:nvPr/>
          </p:nvSpPr>
          <p:spPr bwMode="auto">
            <a:xfrm>
              <a:off x="1324" y="2918"/>
              <a:ext cx="195" cy="0"/>
            </a:xfrm>
            <a:prstGeom prst="line">
              <a:avLst/>
            </a:prstGeom>
            <a:noFill/>
            <a:ln w="762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7678" name="Line 27">
              <a:extLst>
                <a:ext uri="{FF2B5EF4-FFF2-40B4-BE49-F238E27FC236}">
                  <a16:creationId xmlns:a16="http://schemas.microsoft.com/office/drawing/2014/main" id="{DCFE270F-77C9-4490-BB64-418B2C6330E4}"/>
                </a:ext>
              </a:extLst>
            </p:cNvPr>
            <p:cNvSpPr>
              <a:spLocks noChangeAspect="1" noChangeShapeType="1"/>
            </p:cNvSpPr>
            <p:nvPr/>
          </p:nvSpPr>
          <p:spPr bwMode="auto">
            <a:xfrm>
              <a:off x="1309" y="3114"/>
              <a:ext cx="392" cy="0"/>
            </a:xfrm>
            <a:prstGeom prst="line">
              <a:avLst/>
            </a:prstGeom>
            <a:noFill/>
            <a:ln w="57150" cap="rnd">
              <a:solidFill>
                <a:srgbClr val="CC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7679" name="Line 28">
              <a:extLst>
                <a:ext uri="{FF2B5EF4-FFF2-40B4-BE49-F238E27FC236}">
                  <a16:creationId xmlns:a16="http://schemas.microsoft.com/office/drawing/2014/main" id="{F7BAB4D5-4485-467F-94E5-A03A4B0E10AE}"/>
                </a:ext>
              </a:extLst>
            </p:cNvPr>
            <p:cNvSpPr>
              <a:spLocks noChangeAspect="1" noChangeShapeType="1"/>
            </p:cNvSpPr>
            <p:nvPr/>
          </p:nvSpPr>
          <p:spPr bwMode="auto">
            <a:xfrm>
              <a:off x="1303" y="3318"/>
              <a:ext cx="352" cy="0"/>
            </a:xfrm>
            <a:prstGeom prst="line">
              <a:avLst/>
            </a:prstGeom>
            <a:noFill/>
            <a:ln w="57150" cap="rnd">
              <a:solidFill>
                <a:srgbClr val="CC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graphicFrame>
        <p:nvGraphicFramePr>
          <p:cNvPr id="27654" name="Object 34">
            <a:extLst>
              <a:ext uri="{FF2B5EF4-FFF2-40B4-BE49-F238E27FC236}">
                <a16:creationId xmlns:a16="http://schemas.microsoft.com/office/drawing/2014/main" id="{E3634E21-D890-4F61-9EC3-C3CC1225AB75}"/>
              </a:ext>
            </a:extLst>
          </p:cNvPr>
          <p:cNvGraphicFramePr>
            <a:graphicFrameLocks noChangeAspect="1"/>
          </p:cNvGraphicFramePr>
          <p:nvPr/>
        </p:nvGraphicFramePr>
        <p:xfrm>
          <a:off x="169863" y="1030288"/>
          <a:ext cx="3454400" cy="2822575"/>
        </p:xfrm>
        <a:graphic>
          <a:graphicData uri="http://schemas.openxmlformats.org/presentationml/2006/ole">
            <mc:AlternateContent xmlns:mc="http://schemas.openxmlformats.org/markup-compatibility/2006">
              <mc:Choice xmlns:v="urn:schemas-microsoft-com:vml" Requires="v">
                <p:oleObj spid="_x0000_s27681" name="Rastrový obrázek" r:id="rId6" imgW="2400635" imgH="1762371" progId="Paint.Picture">
                  <p:embed/>
                </p:oleObj>
              </mc:Choice>
              <mc:Fallback>
                <p:oleObj name="Rastrový obrázek" r:id="rId6" imgW="2400635" imgH="1762371" progId="Paint.Picture">
                  <p:embed/>
                  <p:pic>
                    <p:nvPicPr>
                      <p:cNvPr id="0" name="Object 34"/>
                      <p:cNvPicPr>
                        <a:picLocks noChangeAspect="1" noChangeArrowheads="1"/>
                      </p:cNvPicPr>
                      <p:nvPr/>
                    </p:nvPicPr>
                    <p:blipFill>
                      <a:blip r:embed="rId7">
                        <a:extLst>
                          <a:ext uri="{28A0092B-C50C-407E-A947-70E740481C1C}">
                            <a14:useLocalDpi xmlns:a14="http://schemas.microsoft.com/office/drawing/2010/main" val="0"/>
                          </a:ext>
                        </a:extLst>
                      </a:blip>
                      <a:srcRect l="13268" t="18248" r="11089" b="4625"/>
                      <a:stretch>
                        <a:fillRect/>
                      </a:stretch>
                    </p:blipFill>
                    <p:spPr bwMode="auto">
                      <a:xfrm>
                        <a:off x="169863" y="1030288"/>
                        <a:ext cx="3454400"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655" name="Rectangle 35">
            <a:extLst>
              <a:ext uri="{FF2B5EF4-FFF2-40B4-BE49-F238E27FC236}">
                <a16:creationId xmlns:a16="http://schemas.microsoft.com/office/drawing/2014/main" id="{6B9CA969-9D27-4A90-B25A-D80ACFA2A252}"/>
              </a:ext>
            </a:extLst>
          </p:cNvPr>
          <p:cNvSpPr>
            <a:spLocks noChangeArrowheads="1"/>
          </p:cNvSpPr>
          <p:nvPr/>
        </p:nvSpPr>
        <p:spPr bwMode="auto">
          <a:xfrm>
            <a:off x="7716838" y="4191000"/>
            <a:ext cx="244475" cy="2667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a:p>
        </p:txBody>
      </p:sp>
      <p:pic>
        <p:nvPicPr>
          <p:cNvPr id="27656" name="Picture 13">
            <a:extLst>
              <a:ext uri="{FF2B5EF4-FFF2-40B4-BE49-F238E27FC236}">
                <a16:creationId xmlns:a16="http://schemas.microsoft.com/office/drawing/2014/main" id="{99468FAD-3F5D-4234-9811-76C6619230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971" t="51839" r="2786" b="1939"/>
          <a:stretch>
            <a:fillRect/>
          </a:stretch>
        </p:blipFill>
        <p:spPr bwMode="auto">
          <a:xfrm>
            <a:off x="117475" y="3954463"/>
            <a:ext cx="4167188" cy="2725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98" name="Object 5">
            <a:extLst>
              <a:ext uri="{FF2B5EF4-FFF2-40B4-BE49-F238E27FC236}">
                <a16:creationId xmlns:a16="http://schemas.microsoft.com/office/drawing/2014/main" id="{DD0AF9FC-6CC7-4ABD-845D-71E50E6483F8}"/>
              </a:ext>
            </a:extLst>
          </p:cNvPr>
          <p:cNvGraphicFramePr>
            <a:graphicFrameLocks noChangeAspect="1"/>
          </p:cNvGraphicFramePr>
          <p:nvPr/>
        </p:nvGraphicFramePr>
        <p:xfrm>
          <a:off x="4500563" y="3167063"/>
          <a:ext cx="3311525" cy="2874962"/>
        </p:xfrm>
        <a:graphic>
          <a:graphicData uri="http://schemas.openxmlformats.org/presentationml/2006/ole">
            <mc:AlternateContent xmlns:mc="http://schemas.openxmlformats.org/markup-compatibility/2006">
              <mc:Choice xmlns:v="urn:schemas-microsoft-com:vml" Requires="v">
                <p:oleObj spid="_x0000_s29701" name="Rastrový obrázek" r:id="rId4" imgW="2523810" imgH="1876190" progId="Paint.Picture">
                  <p:embed/>
                </p:oleObj>
              </mc:Choice>
              <mc:Fallback>
                <p:oleObj name="Rastrový obrázek" r:id="rId4" imgW="2523810" imgH="1876190" progId="Paint.Picture">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6415" r="12263" b="5013"/>
                      <a:stretch>
                        <a:fillRect/>
                      </a:stretch>
                    </p:blipFill>
                    <p:spPr bwMode="auto">
                      <a:xfrm>
                        <a:off x="4500563" y="3167063"/>
                        <a:ext cx="3311525" cy="287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699" name="Object 7">
            <a:extLst>
              <a:ext uri="{FF2B5EF4-FFF2-40B4-BE49-F238E27FC236}">
                <a16:creationId xmlns:a16="http://schemas.microsoft.com/office/drawing/2014/main" id="{0096AECD-1370-4D68-A347-7A73BCE7FD3C}"/>
              </a:ext>
            </a:extLst>
          </p:cNvPr>
          <p:cNvGraphicFramePr>
            <a:graphicFrameLocks noChangeAspect="1"/>
          </p:cNvGraphicFramePr>
          <p:nvPr/>
        </p:nvGraphicFramePr>
        <p:xfrm>
          <a:off x="2632075" y="476250"/>
          <a:ext cx="3527425" cy="2463800"/>
        </p:xfrm>
        <a:graphic>
          <a:graphicData uri="http://schemas.openxmlformats.org/presentationml/2006/ole">
            <mc:AlternateContent xmlns:mc="http://schemas.openxmlformats.org/markup-compatibility/2006">
              <mc:Choice xmlns:v="urn:schemas-microsoft-com:vml" Requires="v">
                <p:oleObj spid="_x0000_s29702" name="Rastrový obrázek" r:id="rId6" imgW="2534004" imgH="1895238" progId="Paint.Picture">
                  <p:embed/>
                </p:oleObj>
              </mc:Choice>
              <mc:Fallback>
                <p:oleObj name="Rastrový obrázek" r:id="rId6" imgW="2534004" imgH="1895238" progId="Paint.Picture">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b="6702"/>
                      <a:stretch>
                        <a:fillRect/>
                      </a:stretch>
                    </p:blipFill>
                    <p:spPr bwMode="auto">
                      <a:xfrm>
                        <a:off x="2632075" y="476250"/>
                        <a:ext cx="3527425" cy="246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0" name="Object 8">
            <a:extLst>
              <a:ext uri="{FF2B5EF4-FFF2-40B4-BE49-F238E27FC236}">
                <a16:creationId xmlns:a16="http://schemas.microsoft.com/office/drawing/2014/main" id="{9531C394-1FA2-419B-B9BD-6E71AB1C25B9}"/>
              </a:ext>
            </a:extLst>
          </p:cNvPr>
          <p:cNvGraphicFramePr>
            <a:graphicFrameLocks noChangeAspect="1"/>
          </p:cNvGraphicFramePr>
          <p:nvPr/>
        </p:nvGraphicFramePr>
        <p:xfrm>
          <a:off x="539750" y="3141663"/>
          <a:ext cx="3527425" cy="2855912"/>
        </p:xfrm>
        <a:graphic>
          <a:graphicData uri="http://schemas.openxmlformats.org/presentationml/2006/ole">
            <mc:AlternateContent xmlns:mc="http://schemas.openxmlformats.org/markup-compatibility/2006">
              <mc:Choice xmlns:v="urn:schemas-microsoft-com:vml" Requires="v">
                <p:oleObj spid="_x0000_s29703" name="Rastrový obrázek" r:id="rId8" imgW="2685714" imgH="2114845" progId="Paint.Picture">
                  <p:embed/>
                </p:oleObj>
              </mc:Choice>
              <mc:Fallback>
                <p:oleObj name="Rastrový obrázek" r:id="rId8" imgW="2685714" imgH="2114845" progId="Paint.Picture">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l="10051" t="8105" r="12248" b="11996"/>
                      <a:stretch>
                        <a:fillRect/>
                      </a:stretch>
                    </p:blipFill>
                    <p:spPr bwMode="auto">
                      <a:xfrm>
                        <a:off x="539750" y="3141663"/>
                        <a:ext cx="3527425" cy="2855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4">
            <a:extLst>
              <a:ext uri="{FF2B5EF4-FFF2-40B4-BE49-F238E27FC236}">
                <a16:creationId xmlns:a16="http://schemas.microsoft.com/office/drawing/2014/main" id="{B0BFA0DA-6628-47A8-9409-21BC671CEF0F}"/>
              </a:ext>
            </a:extLst>
          </p:cNvPr>
          <p:cNvSpPr txBox="1">
            <a:spLocks noChangeArrowheads="1"/>
          </p:cNvSpPr>
          <p:nvPr/>
        </p:nvSpPr>
        <p:spPr bwMode="auto">
          <a:xfrm>
            <a:off x="395288" y="765175"/>
            <a:ext cx="8497887" cy="529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a:solidFill>
                  <a:srgbClr val="FF7C80"/>
                </a:solidFill>
              </a:rPr>
              <a:t>Intenzivní bolestivost</a:t>
            </a:r>
            <a:r>
              <a:rPr lang="cs-CZ" altLang="cs-CZ" sz="2800">
                <a:solidFill>
                  <a:schemeClr val="bg1"/>
                </a:solidFill>
              </a:rPr>
              <a:t> </a:t>
            </a:r>
            <a:r>
              <a:rPr lang="cs-CZ" altLang="cs-CZ" sz="2800">
                <a:solidFill>
                  <a:srgbClr val="FF7C80"/>
                </a:solidFill>
              </a:rPr>
              <a:t>!  </a:t>
            </a:r>
          </a:p>
          <a:p>
            <a:pPr eaLnBrk="1" hangingPunct="1">
              <a:spcBef>
                <a:spcPct val="50000"/>
              </a:spcBef>
              <a:buFontTx/>
              <a:buNone/>
            </a:pPr>
            <a:endParaRPr lang="cs-CZ" altLang="cs-CZ" sz="2800">
              <a:solidFill>
                <a:srgbClr val="FF7C80"/>
              </a:solidFill>
            </a:endParaRPr>
          </a:p>
          <a:p>
            <a:pPr eaLnBrk="1" hangingPunct="1">
              <a:spcBef>
                <a:spcPct val="50000"/>
              </a:spcBef>
              <a:buFontTx/>
              <a:buNone/>
            </a:pPr>
            <a:r>
              <a:rPr lang="cs-CZ" altLang="cs-CZ" sz="2400">
                <a:solidFill>
                  <a:schemeClr val="bg1"/>
                </a:solidFill>
              </a:rPr>
              <a:t>Zánětlivé procesy na patře a gingivě bolestivější, než by odpovídalo závažnosti onem.</a:t>
            </a:r>
          </a:p>
          <a:p>
            <a:pPr eaLnBrk="1" hangingPunct="1">
              <a:spcBef>
                <a:spcPct val="50000"/>
              </a:spcBef>
              <a:buFontTx/>
              <a:buNone/>
            </a:pPr>
            <a:r>
              <a:rPr lang="cs-CZ" altLang="cs-CZ" sz="2400">
                <a:solidFill>
                  <a:schemeClr val="bg1"/>
                </a:solidFill>
              </a:rPr>
              <a:t>- Úzký vztah sliznice k </a:t>
            </a:r>
            <a:r>
              <a:rPr lang="cs-CZ" altLang="cs-CZ" sz="2400" b="1">
                <a:solidFill>
                  <a:schemeClr val="bg1"/>
                </a:solidFill>
              </a:rPr>
              <a:t>bohatě inervovanému periostu!  </a:t>
            </a:r>
          </a:p>
          <a:p>
            <a:pPr eaLnBrk="1" hangingPunct="1">
              <a:spcBef>
                <a:spcPct val="50000"/>
              </a:spcBef>
              <a:buFontTx/>
              <a:buNone/>
            </a:pPr>
            <a:r>
              <a:rPr lang="cs-CZ" altLang="cs-CZ" sz="2400" b="1">
                <a:solidFill>
                  <a:schemeClr val="bg1"/>
                </a:solidFill>
              </a:rPr>
              <a:t>   </a:t>
            </a:r>
            <a:r>
              <a:rPr lang="cs-CZ" altLang="cs-CZ" sz="2400">
                <a:solidFill>
                  <a:schemeClr val="bg1"/>
                </a:solidFill>
              </a:rPr>
              <a:t>(četné nervové zakončení)</a:t>
            </a:r>
          </a:p>
          <a:p>
            <a:pPr eaLnBrk="1" hangingPunct="1">
              <a:spcBef>
                <a:spcPct val="50000"/>
              </a:spcBef>
              <a:buFontTx/>
              <a:buNone/>
            </a:pPr>
            <a:r>
              <a:rPr lang="cs-CZ" altLang="cs-CZ" sz="2800">
                <a:solidFill>
                  <a:schemeClr val="bg1"/>
                </a:solidFill>
              </a:rPr>
              <a:t>- </a:t>
            </a:r>
            <a:r>
              <a:rPr lang="cs-CZ" altLang="cs-CZ" sz="2400">
                <a:solidFill>
                  <a:schemeClr val="bg1"/>
                </a:solidFill>
              </a:rPr>
              <a:t>Hustá síť kolagenních vláken poutajících sliznici k periostu, brání vznik edému, zvyšuje </a:t>
            </a:r>
            <a:r>
              <a:rPr lang="cs-CZ" altLang="cs-CZ" sz="2400" b="1">
                <a:solidFill>
                  <a:schemeClr val="bg1"/>
                </a:solidFill>
              </a:rPr>
              <a:t>tlak na nociceptory </a:t>
            </a:r>
            <a:r>
              <a:rPr lang="cs-CZ" altLang="cs-CZ" sz="2400">
                <a:solidFill>
                  <a:schemeClr val="bg1"/>
                </a:solidFill>
              </a:rPr>
              <a:t>periostu</a:t>
            </a:r>
          </a:p>
          <a:p>
            <a:pPr eaLnBrk="1" hangingPunct="1">
              <a:spcBef>
                <a:spcPct val="50000"/>
              </a:spcBef>
              <a:buFontTx/>
              <a:buNone/>
            </a:pPr>
            <a:r>
              <a:rPr lang="cs-CZ" altLang="cs-CZ" sz="2800">
                <a:solidFill>
                  <a:schemeClr val="bg1"/>
                </a:solidFill>
              </a:rPr>
              <a:t> </a:t>
            </a:r>
          </a:p>
          <a:p>
            <a:pPr eaLnBrk="1" hangingPunct="1">
              <a:spcBef>
                <a:spcPct val="0"/>
              </a:spcBef>
              <a:buClr>
                <a:srgbClr val="FFC000"/>
              </a:buClr>
              <a:buFontTx/>
              <a:buNone/>
            </a:pPr>
            <a:endParaRPr lang="cs-CZ" altLang="cs-CZ" sz="2800">
              <a:solidFill>
                <a:schemeClr val="bg1"/>
              </a:solidFill>
              <a:sym typeface="Symbol" panose="05050102010706020507" pitchFamily="18" charset="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3">
            <a:extLst>
              <a:ext uri="{FF2B5EF4-FFF2-40B4-BE49-F238E27FC236}">
                <a16:creationId xmlns:a16="http://schemas.microsoft.com/office/drawing/2014/main" id="{8109BEBA-CB35-491F-9306-911580BCE4A9}"/>
              </a:ext>
            </a:extLst>
          </p:cNvPr>
          <p:cNvSpPr txBox="1">
            <a:spLocks noChangeArrowheads="1"/>
          </p:cNvSpPr>
          <p:nvPr/>
        </p:nvSpPr>
        <p:spPr bwMode="auto">
          <a:xfrm>
            <a:off x="2268538" y="4724400"/>
            <a:ext cx="5543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cs-CZ" altLang="cs-CZ" sz="1200">
              <a:latin typeface="Tahoma" panose="020B0604030504040204" pitchFamily="34" charset="0"/>
            </a:endParaRPr>
          </a:p>
        </p:txBody>
      </p:sp>
      <p:grpSp>
        <p:nvGrpSpPr>
          <p:cNvPr id="33795" name="Group 8">
            <a:extLst>
              <a:ext uri="{FF2B5EF4-FFF2-40B4-BE49-F238E27FC236}">
                <a16:creationId xmlns:a16="http://schemas.microsoft.com/office/drawing/2014/main" id="{D5EE4B71-C860-412C-916B-4AB7D3C9A590}"/>
              </a:ext>
            </a:extLst>
          </p:cNvPr>
          <p:cNvGrpSpPr>
            <a:grpSpLocks/>
          </p:cNvGrpSpPr>
          <p:nvPr/>
        </p:nvGrpSpPr>
        <p:grpSpPr bwMode="auto">
          <a:xfrm>
            <a:off x="2408238" y="1604963"/>
            <a:ext cx="4381500" cy="3703637"/>
            <a:chOff x="1500" y="754"/>
            <a:chExt cx="2760" cy="2333"/>
          </a:xfrm>
        </p:grpSpPr>
        <p:graphicFrame>
          <p:nvGraphicFramePr>
            <p:cNvPr id="33798" name="Object 2">
              <a:extLst>
                <a:ext uri="{FF2B5EF4-FFF2-40B4-BE49-F238E27FC236}">
                  <a16:creationId xmlns:a16="http://schemas.microsoft.com/office/drawing/2014/main" id="{A718988B-CFCC-48F0-BF0F-1F440B34CB88}"/>
                </a:ext>
              </a:extLst>
            </p:cNvPr>
            <p:cNvGraphicFramePr>
              <a:graphicFrameLocks noChangeAspect="1"/>
            </p:cNvGraphicFramePr>
            <p:nvPr/>
          </p:nvGraphicFramePr>
          <p:xfrm>
            <a:off x="1500" y="754"/>
            <a:ext cx="2760" cy="2333"/>
          </p:xfrm>
          <a:graphic>
            <a:graphicData uri="http://schemas.openxmlformats.org/presentationml/2006/ole">
              <mc:AlternateContent xmlns:mc="http://schemas.openxmlformats.org/markup-compatibility/2006">
                <mc:Choice xmlns:v="urn:schemas-microsoft-com:vml" Requires="v">
                  <p:oleObj spid="_x0000_s33802" name="Rastrový obrázek" r:id="rId4" imgW="3629532" imgH="3067478" progId="Paint.Picture">
                    <p:embed/>
                  </p:oleObj>
                </mc:Choice>
                <mc:Fallback>
                  <p:oleObj name="Rastrový obrázek" r:id="rId4" imgW="3629532" imgH="3067478" progId="Paint.Pictur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 y="754"/>
                          <a:ext cx="2760" cy="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3799" name="Group 6">
              <a:extLst>
                <a:ext uri="{FF2B5EF4-FFF2-40B4-BE49-F238E27FC236}">
                  <a16:creationId xmlns:a16="http://schemas.microsoft.com/office/drawing/2014/main" id="{CF1A0870-8904-4E8A-B24E-4E1B836EA031}"/>
                </a:ext>
              </a:extLst>
            </p:cNvPr>
            <p:cNvGrpSpPr>
              <a:grpSpLocks/>
            </p:cNvGrpSpPr>
            <p:nvPr/>
          </p:nvGrpSpPr>
          <p:grpSpPr bwMode="auto">
            <a:xfrm>
              <a:off x="2680" y="1956"/>
              <a:ext cx="399" cy="408"/>
              <a:chOff x="2844" y="1980"/>
              <a:chExt cx="399" cy="408"/>
            </a:xfrm>
          </p:grpSpPr>
          <p:sp>
            <p:nvSpPr>
              <p:cNvPr id="33800" name="Line 4">
                <a:extLst>
                  <a:ext uri="{FF2B5EF4-FFF2-40B4-BE49-F238E27FC236}">
                    <a16:creationId xmlns:a16="http://schemas.microsoft.com/office/drawing/2014/main" id="{BF2F01A4-4539-4D9B-A173-8CB8F0A3DA1E}"/>
                  </a:ext>
                </a:extLst>
              </p:cNvPr>
              <p:cNvSpPr>
                <a:spLocks noChangeShapeType="1"/>
              </p:cNvSpPr>
              <p:nvPr/>
            </p:nvSpPr>
            <p:spPr bwMode="auto">
              <a:xfrm>
                <a:off x="2880" y="2024"/>
                <a:ext cx="363" cy="363"/>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801" name="Line 5">
                <a:extLst>
                  <a:ext uri="{FF2B5EF4-FFF2-40B4-BE49-F238E27FC236}">
                    <a16:creationId xmlns:a16="http://schemas.microsoft.com/office/drawing/2014/main" id="{3B340A15-357C-49D4-8C31-BF373ED0C7B4}"/>
                  </a:ext>
                </a:extLst>
              </p:cNvPr>
              <p:cNvSpPr>
                <a:spLocks noChangeShapeType="1"/>
              </p:cNvSpPr>
              <p:nvPr/>
            </p:nvSpPr>
            <p:spPr bwMode="auto">
              <a:xfrm flipH="1">
                <a:off x="2844" y="1980"/>
                <a:ext cx="363" cy="408"/>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grpSp>
      <p:sp>
        <p:nvSpPr>
          <p:cNvPr id="33796" name="Text Box 7">
            <a:extLst>
              <a:ext uri="{FF2B5EF4-FFF2-40B4-BE49-F238E27FC236}">
                <a16:creationId xmlns:a16="http://schemas.microsoft.com/office/drawing/2014/main" id="{56E801B6-A151-480B-B036-21BD4E3EF531}"/>
              </a:ext>
            </a:extLst>
          </p:cNvPr>
          <p:cNvSpPr txBox="1">
            <a:spLocks noChangeArrowheads="1"/>
          </p:cNvSpPr>
          <p:nvPr/>
        </p:nvSpPr>
        <p:spPr bwMode="auto">
          <a:xfrm>
            <a:off x="2393950" y="5378450"/>
            <a:ext cx="4841875" cy="113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2800">
                <a:solidFill>
                  <a:schemeClr val="bg1"/>
                </a:solidFill>
              </a:rPr>
              <a:t>Raphe palati (</a:t>
            </a:r>
            <a:r>
              <a:rPr lang="cs-CZ" altLang="cs-CZ" sz="2800" b="1">
                <a:solidFill>
                  <a:schemeClr val="bg1"/>
                </a:solidFill>
              </a:rPr>
              <a:t>mukoperiost</a:t>
            </a:r>
            <a:r>
              <a:rPr lang="cs-CZ" altLang="cs-CZ" sz="2800">
                <a:solidFill>
                  <a:schemeClr val="bg1"/>
                </a:solidFill>
              </a:rPr>
              <a:t>) </a:t>
            </a:r>
            <a:r>
              <a:rPr lang="cs-CZ" altLang="cs-CZ" sz="2000">
                <a:solidFill>
                  <a:schemeClr val="bg1"/>
                </a:solidFill>
              </a:rPr>
              <a:t>chybí podslizniční vazivo,                      sliznice srostlá s periostem</a:t>
            </a:r>
          </a:p>
        </p:txBody>
      </p:sp>
      <p:sp>
        <p:nvSpPr>
          <p:cNvPr id="33797" name="Text Box 9">
            <a:extLst>
              <a:ext uri="{FF2B5EF4-FFF2-40B4-BE49-F238E27FC236}">
                <a16:creationId xmlns:a16="http://schemas.microsoft.com/office/drawing/2014/main" id="{3B95C103-68E6-4FDF-96E7-84878994A567}"/>
              </a:ext>
            </a:extLst>
          </p:cNvPr>
          <p:cNvSpPr txBox="1">
            <a:spLocks noChangeArrowheads="1"/>
          </p:cNvSpPr>
          <p:nvPr/>
        </p:nvSpPr>
        <p:spPr bwMode="auto">
          <a:xfrm>
            <a:off x="573088" y="461963"/>
            <a:ext cx="7993062"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2800">
                <a:solidFill>
                  <a:schemeClr val="bg1"/>
                </a:solidFill>
              </a:rPr>
              <a:t>Patrový absces                                                          </a:t>
            </a:r>
            <a:r>
              <a:rPr lang="cs-CZ" altLang="cs-CZ" sz="2800">
                <a:solidFill>
                  <a:srgbClr val="FF7C80"/>
                </a:solidFill>
              </a:rPr>
              <a:t>se zpravidla nešíří přes střední rovinu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patro2">
            <a:extLst>
              <a:ext uri="{FF2B5EF4-FFF2-40B4-BE49-F238E27FC236}">
                <a16:creationId xmlns:a16="http://schemas.microsoft.com/office/drawing/2014/main" id="{11903E64-BA38-4201-8A4E-FEADA703EE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956" t="10796" r="7471" b="5186"/>
          <a:stretch>
            <a:fillRect/>
          </a:stretch>
        </p:blipFill>
        <p:spPr bwMode="auto">
          <a:xfrm>
            <a:off x="401638" y="817563"/>
            <a:ext cx="417830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4">
            <a:extLst>
              <a:ext uri="{FF2B5EF4-FFF2-40B4-BE49-F238E27FC236}">
                <a16:creationId xmlns:a16="http://schemas.microsoft.com/office/drawing/2014/main" id="{AF152BA8-AD2C-481A-ACE4-D572B1756B55}"/>
              </a:ext>
            </a:extLst>
          </p:cNvPr>
          <p:cNvSpPr txBox="1">
            <a:spLocks noChangeArrowheads="1"/>
          </p:cNvSpPr>
          <p:nvPr/>
        </p:nvSpPr>
        <p:spPr bwMode="auto">
          <a:xfrm>
            <a:off x="2274888" y="3230563"/>
            <a:ext cx="2174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b="1">
                <a:solidFill>
                  <a:srgbClr val="CC0000"/>
                </a:solidFill>
              </a:rPr>
              <a:t>1</a:t>
            </a:r>
          </a:p>
        </p:txBody>
      </p:sp>
      <p:sp>
        <p:nvSpPr>
          <p:cNvPr id="35844" name="Text Box 5">
            <a:extLst>
              <a:ext uri="{FF2B5EF4-FFF2-40B4-BE49-F238E27FC236}">
                <a16:creationId xmlns:a16="http://schemas.microsoft.com/office/drawing/2014/main" id="{2DC86405-CE88-4856-B41E-2E835A77DDEE}"/>
              </a:ext>
            </a:extLst>
          </p:cNvPr>
          <p:cNvSpPr txBox="1">
            <a:spLocks noChangeArrowheads="1"/>
          </p:cNvSpPr>
          <p:nvPr/>
        </p:nvSpPr>
        <p:spPr bwMode="auto">
          <a:xfrm>
            <a:off x="2633663" y="3429000"/>
            <a:ext cx="534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b="1">
                <a:solidFill>
                  <a:srgbClr val="CC0000"/>
                </a:solidFill>
              </a:rPr>
              <a:t>2b</a:t>
            </a:r>
          </a:p>
        </p:txBody>
      </p:sp>
      <p:sp>
        <p:nvSpPr>
          <p:cNvPr id="35845" name="Text Box 6">
            <a:extLst>
              <a:ext uri="{FF2B5EF4-FFF2-40B4-BE49-F238E27FC236}">
                <a16:creationId xmlns:a16="http://schemas.microsoft.com/office/drawing/2014/main" id="{43B9A7CE-D202-4492-A34D-74293598EFFC}"/>
              </a:ext>
            </a:extLst>
          </p:cNvPr>
          <p:cNvSpPr txBox="1">
            <a:spLocks noChangeArrowheads="1"/>
          </p:cNvSpPr>
          <p:nvPr/>
        </p:nvSpPr>
        <p:spPr bwMode="auto">
          <a:xfrm>
            <a:off x="2562225" y="2636838"/>
            <a:ext cx="523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b="1">
                <a:solidFill>
                  <a:srgbClr val="CC0000"/>
                </a:solidFill>
              </a:rPr>
              <a:t>2a</a:t>
            </a:r>
          </a:p>
        </p:txBody>
      </p:sp>
      <p:sp>
        <p:nvSpPr>
          <p:cNvPr id="35846" name="Text Box 7">
            <a:extLst>
              <a:ext uri="{FF2B5EF4-FFF2-40B4-BE49-F238E27FC236}">
                <a16:creationId xmlns:a16="http://schemas.microsoft.com/office/drawing/2014/main" id="{E8B60E42-B373-45AA-B1EF-E569A9CBDC32}"/>
              </a:ext>
            </a:extLst>
          </p:cNvPr>
          <p:cNvSpPr txBox="1">
            <a:spLocks noChangeArrowheads="1"/>
          </p:cNvSpPr>
          <p:nvPr/>
        </p:nvSpPr>
        <p:spPr bwMode="auto">
          <a:xfrm>
            <a:off x="3209925" y="4005263"/>
            <a:ext cx="5270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b="1">
                <a:solidFill>
                  <a:srgbClr val="CC0000"/>
                </a:solidFill>
              </a:rPr>
              <a:t>3a</a:t>
            </a:r>
          </a:p>
        </p:txBody>
      </p:sp>
      <p:sp>
        <p:nvSpPr>
          <p:cNvPr id="35847" name="Text Box 8">
            <a:extLst>
              <a:ext uri="{FF2B5EF4-FFF2-40B4-BE49-F238E27FC236}">
                <a16:creationId xmlns:a16="http://schemas.microsoft.com/office/drawing/2014/main" id="{6FB74C06-04B4-4076-8DC6-00AE2FCED50E}"/>
              </a:ext>
            </a:extLst>
          </p:cNvPr>
          <p:cNvSpPr txBox="1">
            <a:spLocks noChangeArrowheads="1"/>
          </p:cNvSpPr>
          <p:nvPr/>
        </p:nvSpPr>
        <p:spPr bwMode="auto">
          <a:xfrm>
            <a:off x="2490788" y="2060575"/>
            <a:ext cx="5429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b="1">
                <a:solidFill>
                  <a:srgbClr val="CC0000"/>
                </a:solidFill>
              </a:rPr>
              <a:t>3b</a:t>
            </a:r>
          </a:p>
        </p:txBody>
      </p:sp>
      <p:sp>
        <p:nvSpPr>
          <p:cNvPr id="35848" name="Text Box 9">
            <a:extLst>
              <a:ext uri="{FF2B5EF4-FFF2-40B4-BE49-F238E27FC236}">
                <a16:creationId xmlns:a16="http://schemas.microsoft.com/office/drawing/2014/main" id="{AF29E59C-2B55-4373-A516-E413BC05E7E3}"/>
              </a:ext>
            </a:extLst>
          </p:cNvPr>
          <p:cNvSpPr txBox="1">
            <a:spLocks noChangeArrowheads="1"/>
          </p:cNvSpPr>
          <p:nvPr/>
        </p:nvSpPr>
        <p:spPr bwMode="auto">
          <a:xfrm>
            <a:off x="3282950" y="3230563"/>
            <a:ext cx="268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b="1">
                <a:solidFill>
                  <a:srgbClr val="CC0000"/>
                </a:solidFill>
              </a:rPr>
              <a:t>4</a:t>
            </a:r>
          </a:p>
        </p:txBody>
      </p:sp>
      <p:sp>
        <p:nvSpPr>
          <p:cNvPr id="35849" name="Text Box 13">
            <a:extLst>
              <a:ext uri="{FF2B5EF4-FFF2-40B4-BE49-F238E27FC236}">
                <a16:creationId xmlns:a16="http://schemas.microsoft.com/office/drawing/2014/main" id="{CBF1D9A8-9B77-491A-92B1-A3761E916077}"/>
              </a:ext>
            </a:extLst>
          </p:cNvPr>
          <p:cNvSpPr txBox="1">
            <a:spLocks noChangeArrowheads="1"/>
          </p:cNvSpPr>
          <p:nvPr/>
        </p:nvSpPr>
        <p:spPr bwMode="auto">
          <a:xfrm>
            <a:off x="4811713" y="817563"/>
            <a:ext cx="3600450" cy="1722437"/>
          </a:xfrm>
          <a:prstGeom prst="rect">
            <a:avLst/>
          </a:prstGeom>
          <a:solidFill>
            <a:schemeClr val="tx1"/>
          </a:solidFill>
          <a:ln>
            <a:noFill/>
          </a:ln>
          <a:effectLst/>
          <a:extLs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a:solidFill>
                  <a:srgbClr val="FFCC00"/>
                </a:solidFill>
              </a:rPr>
              <a:t>1,4 Mukoperiost –      </a:t>
            </a:r>
          </a:p>
          <a:p>
            <a:pPr eaLnBrk="1" hangingPunct="1">
              <a:spcBef>
                <a:spcPct val="50000"/>
              </a:spcBef>
              <a:buFontTx/>
              <a:buNone/>
            </a:pPr>
            <a:r>
              <a:rPr lang="cs-CZ" altLang="cs-CZ" sz="2800">
                <a:solidFill>
                  <a:srgbClr val="FFCC00"/>
                </a:solidFill>
              </a:rPr>
              <a:t>     </a:t>
            </a:r>
            <a:r>
              <a:rPr lang="cs-CZ" altLang="cs-CZ" sz="2400">
                <a:solidFill>
                  <a:schemeClr val="bg1"/>
                </a:solidFill>
              </a:rPr>
              <a:t>raphe palati + </a:t>
            </a:r>
          </a:p>
          <a:p>
            <a:pPr eaLnBrk="1" hangingPunct="1">
              <a:spcBef>
                <a:spcPct val="50000"/>
              </a:spcBef>
              <a:buFontTx/>
              <a:buNone/>
            </a:pPr>
            <a:r>
              <a:rPr lang="cs-CZ" altLang="cs-CZ" sz="2400">
                <a:solidFill>
                  <a:schemeClr val="bg1"/>
                </a:solidFill>
              </a:rPr>
              <a:t>      margin. zóna</a:t>
            </a:r>
          </a:p>
        </p:txBody>
      </p:sp>
      <p:sp>
        <p:nvSpPr>
          <p:cNvPr id="35850" name="Text Box 14">
            <a:extLst>
              <a:ext uri="{FF2B5EF4-FFF2-40B4-BE49-F238E27FC236}">
                <a16:creationId xmlns:a16="http://schemas.microsoft.com/office/drawing/2014/main" id="{3F474514-C2E9-4B8F-B023-DADA22F13064}"/>
              </a:ext>
            </a:extLst>
          </p:cNvPr>
          <p:cNvSpPr txBox="1">
            <a:spLocks noChangeArrowheads="1"/>
          </p:cNvSpPr>
          <p:nvPr/>
        </p:nvSpPr>
        <p:spPr bwMode="auto">
          <a:xfrm>
            <a:off x="4800600" y="2540000"/>
            <a:ext cx="4248150" cy="519113"/>
          </a:xfrm>
          <a:prstGeom prst="rect">
            <a:avLst/>
          </a:prstGeom>
          <a:solidFill>
            <a:schemeClr val="tx1"/>
          </a:solidFill>
          <a:ln>
            <a:noFill/>
          </a:ln>
          <a:effectLst/>
          <a:extLs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a:solidFill>
                  <a:srgbClr val="FFCC00"/>
                </a:solidFill>
              </a:rPr>
              <a:t>2. Vrstva podsl. vaziva</a:t>
            </a:r>
          </a:p>
        </p:txBody>
      </p:sp>
      <p:sp>
        <p:nvSpPr>
          <p:cNvPr id="35851" name="Text Box 15">
            <a:extLst>
              <a:ext uri="{FF2B5EF4-FFF2-40B4-BE49-F238E27FC236}">
                <a16:creationId xmlns:a16="http://schemas.microsoft.com/office/drawing/2014/main" id="{DED32D23-4062-4162-A891-4A8F73699942}"/>
              </a:ext>
            </a:extLst>
          </p:cNvPr>
          <p:cNvSpPr txBox="1">
            <a:spLocks noChangeArrowheads="1"/>
          </p:cNvSpPr>
          <p:nvPr/>
        </p:nvSpPr>
        <p:spPr bwMode="auto">
          <a:xfrm>
            <a:off x="4811713" y="4003675"/>
            <a:ext cx="4033837" cy="519113"/>
          </a:xfrm>
          <a:prstGeom prst="rect">
            <a:avLst/>
          </a:prstGeom>
          <a:solidFill>
            <a:schemeClr val="tx1"/>
          </a:solidFill>
          <a:ln>
            <a:noFill/>
          </a:ln>
          <a:effectLst/>
          <a:extLs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a:solidFill>
                  <a:srgbClr val="FFCC00"/>
                </a:solidFill>
              </a:rPr>
              <a:t>3. Řídké podsl. vazivo</a:t>
            </a:r>
          </a:p>
        </p:txBody>
      </p:sp>
      <p:sp>
        <p:nvSpPr>
          <p:cNvPr id="35852" name="Text Box 17">
            <a:extLst>
              <a:ext uri="{FF2B5EF4-FFF2-40B4-BE49-F238E27FC236}">
                <a16:creationId xmlns:a16="http://schemas.microsoft.com/office/drawing/2014/main" id="{689D78F6-BA20-4A09-911C-69210A746E5B}"/>
              </a:ext>
            </a:extLst>
          </p:cNvPr>
          <p:cNvSpPr txBox="1">
            <a:spLocks noChangeArrowheads="1"/>
          </p:cNvSpPr>
          <p:nvPr/>
        </p:nvSpPr>
        <p:spPr bwMode="auto">
          <a:xfrm>
            <a:off x="5326063" y="3033713"/>
            <a:ext cx="3529012"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a:solidFill>
                  <a:schemeClr val="bg1"/>
                </a:solidFill>
              </a:rPr>
              <a:t>2a + tukové vazivo</a:t>
            </a:r>
          </a:p>
          <a:p>
            <a:pPr eaLnBrk="1" hangingPunct="1">
              <a:spcBef>
                <a:spcPct val="0"/>
              </a:spcBef>
              <a:buFontTx/>
              <a:buNone/>
            </a:pPr>
            <a:r>
              <a:rPr lang="cs-CZ" altLang="cs-CZ" sz="2400">
                <a:solidFill>
                  <a:schemeClr val="bg1"/>
                </a:solidFill>
              </a:rPr>
              <a:t>2b + gll. palatinae </a:t>
            </a:r>
          </a:p>
        </p:txBody>
      </p:sp>
      <p:sp>
        <p:nvSpPr>
          <p:cNvPr id="35853" name="Text Box 18">
            <a:extLst>
              <a:ext uri="{FF2B5EF4-FFF2-40B4-BE49-F238E27FC236}">
                <a16:creationId xmlns:a16="http://schemas.microsoft.com/office/drawing/2014/main" id="{11BAA12F-CF83-4155-A3A1-28860FAF4A14}"/>
              </a:ext>
            </a:extLst>
          </p:cNvPr>
          <p:cNvSpPr txBox="1">
            <a:spLocks noChangeArrowheads="1"/>
          </p:cNvSpPr>
          <p:nvPr/>
        </p:nvSpPr>
        <p:spPr bwMode="auto">
          <a:xfrm>
            <a:off x="5326063" y="4637088"/>
            <a:ext cx="3275012"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a:solidFill>
                  <a:schemeClr val="bg1"/>
                </a:solidFill>
              </a:rPr>
              <a:t>3a sulcus palat.</a:t>
            </a:r>
          </a:p>
          <a:p>
            <a:pPr eaLnBrk="1" hangingPunct="1">
              <a:spcBef>
                <a:spcPct val="0"/>
              </a:spcBef>
              <a:buFontTx/>
              <a:buNone/>
            </a:pPr>
            <a:r>
              <a:rPr lang="cs-CZ" altLang="cs-CZ" sz="2400">
                <a:solidFill>
                  <a:schemeClr val="bg1"/>
                </a:solidFill>
              </a:rPr>
              <a:t>3b papilla incisiva</a:t>
            </a:r>
            <a:endParaRPr lang="cs-CZ" altLang="cs-CZ" sz="2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90" name="Object 2">
            <a:extLst>
              <a:ext uri="{FF2B5EF4-FFF2-40B4-BE49-F238E27FC236}">
                <a16:creationId xmlns:a16="http://schemas.microsoft.com/office/drawing/2014/main" id="{44CA79B0-BFA2-4A48-A7BD-571BA8ECE1DB}"/>
              </a:ext>
            </a:extLst>
          </p:cNvPr>
          <p:cNvGraphicFramePr>
            <a:graphicFrameLocks noChangeAspect="1"/>
          </p:cNvGraphicFramePr>
          <p:nvPr/>
        </p:nvGraphicFramePr>
        <p:xfrm>
          <a:off x="1187450" y="142875"/>
          <a:ext cx="6697663" cy="4103688"/>
        </p:xfrm>
        <a:graphic>
          <a:graphicData uri="http://schemas.openxmlformats.org/presentationml/2006/ole">
            <mc:AlternateContent xmlns:mc="http://schemas.openxmlformats.org/markup-compatibility/2006">
              <mc:Choice xmlns:v="urn:schemas-microsoft-com:vml" Requires="v">
                <p:oleObj spid="_x0000_s37896" name="Rastrový obrázek" r:id="rId4" imgW="7114286" imgH="4466667" progId="Paint.Picture">
                  <p:embed/>
                </p:oleObj>
              </mc:Choice>
              <mc:Fallback>
                <p:oleObj name="Rastrový obrázek" r:id="rId4" imgW="7114286" imgH="4466667" progId="Paint.Pictur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l="3436" t="4869" r="2411" b="3270"/>
                      <a:stretch>
                        <a:fillRect/>
                      </a:stretch>
                    </p:blipFill>
                    <p:spPr bwMode="auto">
                      <a:xfrm>
                        <a:off x="1187450" y="142875"/>
                        <a:ext cx="6697663" cy="410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891" name="Text Box 3">
            <a:extLst>
              <a:ext uri="{FF2B5EF4-FFF2-40B4-BE49-F238E27FC236}">
                <a16:creationId xmlns:a16="http://schemas.microsoft.com/office/drawing/2014/main" id="{B8E6D893-59D6-4606-8B67-054CC41D5067}"/>
              </a:ext>
            </a:extLst>
          </p:cNvPr>
          <p:cNvSpPr txBox="1">
            <a:spLocks noChangeArrowheads="1"/>
          </p:cNvSpPr>
          <p:nvPr/>
        </p:nvSpPr>
        <p:spPr bwMode="auto">
          <a:xfrm>
            <a:off x="4211638" y="2349500"/>
            <a:ext cx="360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b="1">
                <a:solidFill>
                  <a:srgbClr val="CC0000"/>
                </a:solidFill>
              </a:rPr>
              <a:t>1</a:t>
            </a:r>
          </a:p>
        </p:txBody>
      </p:sp>
      <p:sp>
        <p:nvSpPr>
          <p:cNvPr id="37892" name="Text Box 4">
            <a:extLst>
              <a:ext uri="{FF2B5EF4-FFF2-40B4-BE49-F238E27FC236}">
                <a16:creationId xmlns:a16="http://schemas.microsoft.com/office/drawing/2014/main" id="{9C6F049A-C882-4DA4-92BC-1D3FB2AE2F06}"/>
              </a:ext>
            </a:extLst>
          </p:cNvPr>
          <p:cNvSpPr txBox="1">
            <a:spLocks noChangeArrowheads="1"/>
          </p:cNvSpPr>
          <p:nvPr/>
        </p:nvSpPr>
        <p:spPr bwMode="auto">
          <a:xfrm>
            <a:off x="4606925" y="2349500"/>
            <a:ext cx="43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b="1">
                <a:solidFill>
                  <a:srgbClr val="CC0000"/>
                </a:solidFill>
              </a:rPr>
              <a:t>2</a:t>
            </a:r>
          </a:p>
        </p:txBody>
      </p:sp>
      <p:sp>
        <p:nvSpPr>
          <p:cNvPr id="37893" name="Text Box 5">
            <a:extLst>
              <a:ext uri="{FF2B5EF4-FFF2-40B4-BE49-F238E27FC236}">
                <a16:creationId xmlns:a16="http://schemas.microsoft.com/office/drawing/2014/main" id="{89E50912-F59A-4FDE-AAC8-83B3452A78DD}"/>
              </a:ext>
            </a:extLst>
          </p:cNvPr>
          <p:cNvSpPr txBox="1">
            <a:spLocks noChangeArrowheads="1"/>
          </p:cNvSpPr>
          <p:nvPr/>
        </p:nvSpPr>
        <p:spPr bwMode="auto">
          <a:xfrm>
            <a:off x="5364163" y="2578100"/>
            <a:ext cx="504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b="1">
                <a:solidFill>
                  <a:srgbClr val="CC0000"/>
                </a:solidFill>
              </a:rPr>
              <a:t>3</a:t>
            </a:r>
          </a:p>
        </p:txBody>
      </p:sp>
      <p:sp>
        <p:nvSpPr>
          <p:cNvPr id="37894" name="Text Box 6">
            <a:extLst>
              <a:ext uri="{FF2B5EF4-FFF2-40B4-BE49-F238E27FC236}">
                <a16:creationId xmlns:a16="http://schemas.microsoft.com/office/drawing/2014/main" id="{0E2B6912-51B1-4F50-8948-2D4E6662BC78}"/>
              </a:ext>
            </a:extLst>
          </p:cNvPr>
          <p:cNvSpPr txBox="1">
            <a:spLocks noChangeArrowheads="1"/>
          </p:cNvSpPr>
          <p:nvPr/>
        </p:nvSpPr>
        <p:spPr bwMode="auto">
          <a:xfrm>
            <a:off x="5940425" y="3213100"/>
            <a:ext cx="43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b="1">
                <a:solidFill>
                  <a:srgbClr val="CC0000"/>
                </a:solidFill>
              </a:rPr>
              <a:t>4</a:t>
            </a:r>
          </a:p>
        </p:txBody>
      </p:sp>
      <p:sp>
        <p:nvSpPr>
          <p:cNvPr id="37895" name="Text Box 14">
            <a:extLst>
              <a:ext uri="{FF2B5EF4-FFF2-40B4-BE49-F238E27FC236}">
                <a16:creationId xmlns:a16="http://schemas.microsoft.com/office/drawing/2014/main" id="{842BC856-C70B-4695-9A1A-69ABBE8031E5}"/>
              </a:ext>
            </a:extLst>
          </p:cNvPr>
          <p:cNvSpPr txBox="1">
            <a:spLocks noChangeArrowheads="1"/>
          </p:cNvSpPr>
          <p:nvPr/>
        </p:nvSpPr>
        <p:spPr bwMode="auto">
          <a:xfrm>
            <a:off x="1116013" y="4637088"/>
            <a:ext cx="6840537" cy="1570037"/>
          </a:xfrm>
          <a:prstGeom prst="rect">
            <a:avLst/>
          </a:prstGeom>
          <a:solidFill>
            <a:schemeClr val="tx1"/>
          </a:solidFill>
          <a:ln>
            <a:noFill/>
          </a:ln>
          <a:effectLst/>
          <a:extLs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a:solidFill>
                  <a:schemeClr val="bg1"/>
                </a:solidFill>
              </a:rPr>
              <a:t>Hutný mukoperiost ve střední čáře (od papilla incisiva po spina nasalis post.), proto dochází k šíření zánětl. a nekrotických procesů přes střední čáru jen v krajních případech.</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a:extLst>
              <a:ext uri="{FF2B5EF4-FFF2-40B4-BE49-F238E27FC236}">
                <a16:creationId xmlns:a16="http://schemas.microsoft.com/office/drawing/2014/main" id="{877D7611-E245-4958-A905-DE65D02ADF7F}"/>
              </a:ext>
            </a:extLst>
          </p:cNvPr>
          <p:cNvSpPr txBox="1">
            <a:spLocks noChangeArrowheads="1"/>
          </p:cNvSpPr>
          <p:nvPr/>
        </p:nvSpPr>
        <p:spPr bwMode="auto">
          <a:xfrm>
            <a:off x="3563938" y="109538"/>
            <a:ext cx="792162" cy="584200"/>
          </a:xfrm>
          <a:prstGeom prst="rect">
            <a:avLst/>
          </a:prstGeom>
          <a:gradFill rotWithShape="1">
            <a:gsLst>
              <a:gs pos="0">
                <a:srgbClr val="666666"/>
              </a:gs>
              <a:gs pos="50000">
                <a:srgbClr val="DDDDDD"/>
              </a:gs>
              <a:gs pos="100000">
                <a:srgbClr val="666666"/>
              </a:gs>
            </a:gsLst>
            <a:lin ang="5400000" scaled="1"/>
          </a:gradFill>
          <a:ln w="381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a:t>HČ</a:t>
            </a:r>
          </a:p>
        </p:txBody>
      </p:sp>
      <p:sp>
        <p:nvSpPr>
          <p:cNvPr id="39939" name="Text Box 3">
            <a:extLst>
              <a:ext uri="{FF2B5EF4-FFF2-40B4-BE49-F238E27FC236}">
                <a16:creationId xmlns:a16="http://schemas.microsoft.com/office/drawing/2014/main" id="{A46EE8AD-7FFF-4646-9976-25181953691C}"/>
              </a:ext>
            </a:extLst>
          </p:cNvPr>
          <p:cNvSpPr txBox="1">
            <a:spLocks noChangeArrowheads="1"/>
          </p:cNvSpPr>
          <p:nvPr/>
        </p:nvSpPr>
        <p:spPr bwMode="auto">
          <a:xfrm>
            <a:off x="4537075" y="174625"/>
            <a:ext cx="27368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b="1">
                <a:solidFill>
                  <a:schemeClr val="bg1"/>
                </a:solidFill>
              </a:rPr>
              <a:t>vestibulárně</a:t>
            </a:r>
          </a:p>
        </p:txBody>
      </p:sp>
      <p:graphicFrame>
        <p:nvGraphicFramePr>
          <p:cNvPr id="39940" name="Object 9">
            <a:extLst>
              <a:ext uri="{FF2B5EF4-FFF2-40B4-BE49-F238E27FC236}">
                <a16:creationId xmlns:a16="http://schemas.microsoft.com/office/drawing/2014/main" id="{D7AB05E4-FE62-4C7C-951B-018ACEFA94D5}"/>
              </a:ext>
            </a:extLst>
          </p:cNvPr>
          <p:cNvGraphicFramePr>
            <a:graphicFrameLocks noChangeAspect="1"/>
          </p:cNvGraphicFramePr>
          <p:nvPr/>
        </p:nvGraphicFramePr>
        <p:xfrm>
          <a:off x="3311525" y="3933825"/>
          <a:ext cx="3024188" cy="2551113"/>
        </p:xfrm>
        <a:graphic>
          <a:graphicData uri="http://schemas.openxmlformats.org/presentationml/2006/ole">
            <mc:AlternateContent xmlns:mc="http://schemas.openxmlformats.org/markup-compatibility/2006">
              <mc:Choice xmlns:v="urn:schemas-microsoft-com:vml" Requires="v">
                <p:oleObj spid="_x0000_s39945" name="Rastrový obrázek" r:id="rId4" imgW="1914286" imgH="1657581" progId="Paint.Picture">
                  <p:embed/>
                </p:oleObj>
              </mc:Choice>
              <mc:Fallback>
                <p:oleObj name="Rastrový obrázek" r:id="rId4" imgW="1914286" imgH="1657581" progId="Paint.Picture">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l="5672" t="6622" r="2835" b="4294"/>
                      <a:stretch>
                        <a:fillRect/>
                      </a:stretch>
                    </p:blipFill>
                    <p:spPr bwMode="auto">
                      <a:xfrm>
                        <a:off x="3311525" y="3933825"/>
                        <a:ext cx="3024188" cy="255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941" name="Text Box 10">
            <a:extLst>
              <a:ext uri="{FF2B5EF4-FFF2-40B4-BE49-F238E27FC236}">
                <a16:creationId xmlns:a16="http://schemas.microsoft.com/office/drawing/2014/main" id="{307E0C41-B296-4494-B0E2-703BE8E0671E}"/>
              </a:ext>
            </a:extLst>
          </p:cNvPr>
          <p:cNvSpPr txBox="1">
            <a:spLocks noChangeArrowheads="1"/>
          </p:cNvSpPr>
          <p:nvPr/>
        </p:nvSpPr>
        <p:spPr bwMode="auto">
          <a:xfrm>
            <a:off x="3240088" y="2152650"/>
            <a:ext cx="3095625" cy="946150"/>
          </a:xfrm>
          <a:prstGeom prst="rect">
            <a:avLst/>
          </a:prstGeom>
          <a:noFill/>
          <a:ln>
            <a:noFill/>
          </a:ln>
          <a:effectLst/>
          <a:extLst>
            <a:ext uri="{909E8E84-426E-40DD-AFC4-6F175D3DCCD1}">
              <a14:hiddenFill xmlns:a14="http://schemas.microsoft.com/office/drawing/2010/main">
                <a:gradFill rotWithShape="1">
                  <a:gsLst>
                    <a:gs pos="0">
                      <a:srgbClr val="666666"/>
                    </a:gs>
                    <a:gs pos="50000">
                      <a:srgbClr val="DDDDDD"/>
                    </a:gs>
                    <a:gs pos="100000">
                      <a:srgbClr val="666666"/>
                    </a:gs>
                  </a:gsLst>
                  <a:lin ang="5400000" scaled="1"/>
                </a:gradFill>
              </a14:hiddenFill>
            </a:ext>
            <a:ext uri="{91240B29-F687-4F45-9708-019B960494DF}">
              <a14:hiddenLine xmlns:a14="http://schemas.microsoft.com/office/drawing/2010/main" w="952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a:solidFill>
                  <a:schemeClr val="bg1"/>
                </a:solidFill>
              </a:rPr>
              <a:t>a) hroty kořenů </a:t>
            </a:r>
            <a:r>
              <a:rPr lang="cs-CZ" altLang="cs-CZ" sz="2800">
                <a:solidFill>
                  <a:srgbClr val="FF7C80"/>
                </a:solidFill>
              </a:rPr>
              <a:t>pod</a:t>
            </a:r>
            <a:r>
              <a:rPr lang="cs-CZ" altLang="cs-CZ" sz="2800">
                <a:solidFill>
                  <a:schemeClr val="bg1"/>
                </a:solidFill>
              </a:rPr>
              <a:t> úponem</a:t>
            </a:r>
          </a:p>
        </p:txBody>
      </p:sp>
      <p:sp>
        <p:nvSpPr>
          <p:cNvPr id="39942" name="Text Box 11">
            <a:extLst>
              <a:ext uri="{FF2B5EF4-FFF2-40B4-BE49-F238E27FC236}">
                <a16:creationId xmlns:a16="http://schemas.microsoft.com/office/drawing/2014/main" id="{6B859C50-6A27-4390-8A29-AF8C8F683DB2}"/>
              </a:ext>
            </a:extLst>
          </p:cNvPr>
          <p:cNvSpPr txBox="1">
            <a:spLocks noChangeArrowheads="1"/>
          </p:cNvSpPr>
          <p:nvPr/>
        </p:nvSpPr>
        <p:spPr bwMode="auto">
          <a:xfrm>
            <a:off x="6516688" y="4365625"/>
            <a:ext cx="2879725" cy="946150"/>
          </a:xfrm>
          <a:prstGeom prst="rect">
            <a:avLst/>
          </a:prstGeom>
          <a:noFill/>
          <a:ln>
            <a:noFill/>
          </a:ln>
          <a:effectLst/>
          <a:extLst>
            <a:ext uri="{909E8E84-426E-40DD-AFC4-6F175D3DCCD1}">
              <a14:hiddenFill xmlns:a14="http://schemas.microsoft.com/office/drawing/2010/main">
                <a:gradFill rotWithShape="1">
                  <a:gsLst>
                    <a:gs pos="0">
                      <a:srgbClr val="666666"/>
                    </a:gs>
                    <a:gs pos="50000">
                      <a:srgbClr val="DDDDDD"/>
                    </a:gs>
                    <a:gs pos="100000">
                      <a:srgbClr val="666666"/>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a:solidFill>
                  <a:schemeClr val="bg1"/>
                </a:solidFill>
              </a:rPr>
              <a:t>b) hroty kořenů </a:t>
            </a:r>
            <a:r>
              <a:rPr lang="cs-CZ" altLang="cs-CZ" sz="2800">
                <a:solidFill>
                  <a:srgbClr val="FF7C80"/>
                </a:solidFill>
              </a:rPr>
              <a:t>nad</a:t>
            </a:r>
            <a:r>
              <a:rPr lang="cs-CZ" altLang="cs-CZ" sz="2800">
                <a:solidFill>
                  <a:schemeClr val="bg1"/>
                </a:solidFill>
              </a:rPr>
              <a:t> úponem</a:t>
            </a:r>
          </a:p>
        </p:txBody>
      </p:sp>
      <p:graphicFrame>
        <p:nvGraphicFramePr>
          <p:cNvPr id="39943" name="Object 8">
            <a:extLst>
              <a:ext uri="{FF2B5EF4-FFF2-40B4-BE49-F238E27FC236}">
                <a16:creationId xmlns:a16="http://schemas.microsoft.com/office/drawing/2014/main" id="{1C280B2F-E20F-4D84-B555-B40C82B6BC75}"/>
              </a:ext>
            </a:extLst>
          </p:cNvPr>
          <p:cNvGraphicFramePr>
            <a:graphicFrameLocks noChangeAspect="1"/>
          </p:cNvGraphicFramePr>
          <p:nvPr/>
        </p:nvGraphicFramePr>
        <p:xfrm>
          <a:off x="53975" y="1930400"/>
          <a:ext cx="3059113" cy="2651125"/>
        </p:xfrm>
        <a:graphic>
          <a:graphicData uri="http://schemas.openxmlformats.org/presentationml/2006/ole">
            <mc:AlternateContent xmlns:mc="http://schemas.openxmlformats.org/markup-compatibility/2006">
              <mc:Choice xmlns:v="urn:schemas-microsoft-com:vml" Requires="v">
                <p:oleObj spid="_x0000_s39946" name="Rastrový obrázek" r:id="rId6" imgW="1980952" imgH="1733333" progId="Paint.Picture">
                  <p:embed/>
                </p:oleObj>
              </mc:Choice>
              <mc:Fallback>
                <p:oleObj name="Rastrový obrázek" r:id="rId6" imgW="1980952" imgH="1733333" progId="Paint.Picture">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l="3006" t="6947" r="6079" b="3053"/>
                      <a:stretch>
                        <a:fillRect/>
                      </a:stretch>
                    </p:blipFill>
                    <p:spPr bwMode="auto">
                      <a:xfrm>
                        <a:off x="53975" y="1930400"/>
                        <a:ext cx="3059113" cy="265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944" name="Text Box 14">
            <a:extLst>
              <a:ext uri="{FF2B5EF4-FFF2-40B4-BE49-F238E27FC236}">
                <a16:creationId xmlns:a16="http://schemas.microsoft.com/office/drawing/2014/main" id="{39E0C439-92D3-464A-8AFC-216D2AEAF41B}"/>
              </a:ext>
            </a:extLst>
          </p:cNvPr>
          <p:cNvSpPr txBox="1">
            <a:spLocks noChangeArrowheads="1"/>
          </p:cNvSpPr>
          <p:nvPr/>
        </p:nvSpPr>
        <p:spPr bwMode="auto">
          <a:xfrm>
            <a:off x="2987675" y="879475"/>
            <a:ext cx="4826000" cy="954088"/>
          </a:xfrm>
          <a:prstGeom prst="rect">
            <a:avLst/>
          </a:prstGeom>
          <a:noFill/>
          <a:ln>
            <a:noFill/>
          </a:ln>
          <a:effectLst/>
          <a:extLst>
            <a:ext uri="{909E8E84-426E-40DD-AFC4-6F175D3DCCD1}">
              <a14:hiddenFill xmlns:a14="http://schemas.microsoft.com/office/drawing/2010/main">
                <a:gradFill rotWithShape="1">
                  <a:gsLst>
                    <a:gs pos="0">
                      <a:srgbClr val="666666"/>
                    </a:gs>
                    <a:gs pos="50000">
                      <a:srgbClr val="DDDDDD"/>
                    </a:gs>
                    <a:gs pos="100000">
                      <a:srgbClr val="666666"/>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a:solidFill>
                  <a:srgbClr val="FFCC00"/>
                </a:solidFill>
              </a:rPr>
              <a:t>M. orbicularis oris </a:t>
            </a:r>
            <a:r>
              <a:rPr lang="cs-CZ" altLang="cs-CZ" sz="2800">
                <a:solidFill>
                  <a:schemeClr val="bg1"/>
                </a:solidFill>
              </a:rPr>
              <a:t>(1-3) </a:t>
            </a:r>
          </a:p>
          <a:p>
            <a:pPr eaLnBrk="1" hangingPunct="1">
              <a:spcBef>
                <a:spcPct val="0"/>
              </a:spcBef>
              <a:buFontTx/>
              <a:buNone/>
            </a:pPr>
            <a:r>
              <a:rPr lang="cs-CZ" altLang="cs-CZ" sz="2800">
                <a:solidFill>
                  <a:srgbClr val="FFCC00"/>
                </a:solidFill>
              </a:rPr>
              <a:t>M. buccinator </a:t>
            </a:r>
            <a:r>
              <a:rPr lang="cs-CZ" altLang="cs-CZ" sz="2800">
                <a:solidFill>
                  <a:schemeClr val="bg1"/>
                </a:solidFill>
              </a:rPr>
              <a:t>(4-8)</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id="{8F1D7CBE-5366-4DA5-BC2D-ACF7650C1591}"/>
              </a:ext>
            </a:extLst>
          </p:cNvPr>
          <p:cNvSpPr txBox="1">
            <a:spLocks noChangeArrowheads="1"/>
          </p:cNvSpPr>
          <p:nvPr/>
        </p:nvSpPr>
        <p:spPr bwMode="auto">
          <a:xfrm>
            <a:off x="1763713" y="620713"/>
            <a:ext cx="5543550" cy="1190625"/>
          </a:xfrm>
          <a:prstGeom prst="rect">
            <a:avLst/>
          </a:prstGeom>
          <a:noFill/>
          <a:ln>
            <a:noFill/>
          </a:ln>
          <a:extLst>
            <a:ext uri="{909E8E84-426E-40DD-AFC4-6F175D3DCCD1}">
              <a14:hiddenFill xmlns:a14="http://schemas.microsoft.com/office/drawing/2010/main">
                <a:gradFill rotWithShape="1">
                  <a:gsLst>
                    <a:gs pos="0">
                      <a:srgbClr val="DDDDDD"/>
                    </a:gs>
                    <a:gs pos="50000">
                      <a:srgbClr val="666666"/>
                    </a:gs>
                    <a:gs pos="100000">
                      <a:srgbClr val="DDDDDD"/>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3600">
                <a:solidFill>
                  <a:srgbClr val="FFCC00"/>
                </a:solidFill>
              </a:rPr>
              <a:t>Záněty                odontogenního původu</a:t>
            </a:r>
          </a:p>
        </p:txBody>
      </p:sp>
      <p:sp>
        <p:nvSpPr>
          <p:cNvPr id="5123" name="Text Box 3">
            <a:extLst>
              <a:ext uri="{FF2B5EF4-FFF2-40B4-BE49-F238E27FC236}">
                <a16:creationId xmlns:a16="http://schemas.microsoft.com/office/drawing/2014/main" id="{3B347B3B-E6EF-4C8D-834E-C685907A972D}"/>
              </a:ext>
            </a:extLst>
          </p:cNvPr>
          <p:cNvSpPr txBox="1">
            <a:spLocks noChangeArrowheads="1"/>
          </p:cNvSpPr>
          <p:nvPr/>
        </p:nvSpPr>
        <p:spPr bwMode="auto">
          <a:xfrm>
            <a:off x="755650" y="2098675"/>
            <a:ext cx="6911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a:solidFill>
                  <a:schemeClr val="bg1"/>
                </a:solidFill>
                <a:cs typeface="Times New Roman" panose="02020603050405020304" pitchFamily="18" charset="0"/>
                <a:sym typeface="Wingdings 2" panose="05020102010507070707" pitchFamily="18" charset="2"/>
              </a:rPr>
              <a:t>Vznikají</a:t>
            </a:r>
            <a:r>
              <a:rPr lang="cs-CZ" altLang="cs-CZ">
                <a:solidFill>
                  <a:srgbClr val="FFCC00"/>
                </a:solidFill>
                <a:cs typeface="Times New Roman" panose="02020603050405020304" pitchFamily="18" charset="0"/>
                <a:sym typeface="Wingdings 2" panose="05020102010507070707" pitchFamily="18" charset="2"/>
              </a:rPr>
              <a:t> </a:t>
            </a:r>
            <a:r>
              <a:rPr lang="cs-CZ" altLang="cs-CZ">
                <a:solidFill>
                  <a:schemeClr val="bg1"/>
                </a:solidFill>
                <a:cs typeface="Times New Roman" panose="02020603050405020304" pitchFamily="18" charset="0"/>
                <a:sym typeface="Wingdings 2" panose="05020102010507070707" pitchFamily="18" charset="2"/>
              </a:rPr>
              <a:t>v souvislosti s:</a:t>
            </a:r>
            <a:endParaRPr lang="cs-CZ" altLang="cs-CZ">
              <a:solidFill>
                <a:schemeClr val="bg1"/>
              </a:solidFill>
            </a:endParaRPr>
          </a:p>
        </p:txBody>
      </p:sp>
      <p:sp>
        <p:nvSpPr>
          <p:cNvPr id="5124" name="TextovéPole 1">
            <a:extLst>
              <a:ext uri="{FF2B5EF4-FFF2-40B4-BE49-F238E27FC236}">
                <a16:creationId xmlns:a16="http://schemas.microsoft.com/office/drawing/2014/main" id="{C7366A00-E8D1-4A8D-B350-31E280C7B663}"/>
              </a:ext>
            </a:extLst>
          </p:cNvPr>
          <p:cNvSpPr txBox="1">
            <a:spLocks noChangeArrowheads="1"/>
          </p:cNvSpPr>
          <p:nvPr/>
        </p:nvSpPr>
        <p:spPr bwMode="auto">
          <a:xfrm>
            <a:off x="617538" y="2682875"/>
            <a:ext cx="852646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FFC000"/>
              </a:buClr>
              <a:buFont typeface="Wingdings" panose="05000000000000000000" pitchFamily="2" charset="2"/>
              <a:buChar char="Ø"/>
            </a:pPr>
            <a:r>
              <a:rPr lang="cs-CZ" altLang="cs-CZ">
                <a:solidFill>
                  <a:schemeClr val="bg1"/>
                </a:solidFill>
                <a:cs typeface="Times New Roman" panose="02020603050405020304" pitchFamily="18" charset="0"/>
                <a:sym typeface="Wingdings 2" panose="05020102010507070707" pitchFamily="18" charset="2"/>
              </a:rPr>
              <a:t>kazem </a:t>
            </a:r>
          </a:p>
          <a:p>
            <a:pPr>
              <a:spcBef>
                <a:spcPct val="0"/>
              </a:spcBef>
              <a:buClr>
                <a:srgbClr val="FFC000"/>
              </a:buClr>
              <a:buFont typeface="Wingdings" panose="05000000000000000000" pitchFamily="2" charset="2"/>
              <a:buChar char="Ø"/>
            </a:pPr>
            <a:r>
              <a:rPr lang="cs-CZ" altLang="cs-CZ">
                <a:solidFill>
                  <a:schemeClr val="bg1"/>
                </a:solidFill>
                <a:cs typeface="Times New Roman" panose="02020603050405020304" pitchFamily="18" charset="0"/>
                <a:sym typeface="Wingdings 2" panose="05020102010507070707" pitchFamily="18" charset="2"/>
              </a:rPr>
              <a:t>onemocněním parodontu</a:t>
            </a:r>
          </a:p>
          <a:p>
            <a:pPr>
              <a:spcBef>
                <a:spcPct val="0"/>
              </a:spcBef>
              <a:buClr>
                <a:srgbClr val="FFC000"/>
              </a:buClr>
              <a:buFont typeface="Wingdings" panose="05000000000000000000" pitchFamily="2" charset="2"/>
              <a:buChar char="Ø"/>
            </a:pPr>
            <a:r>
              <a:rPr lang="cs-CZ" altLang="cs-CZ">
                <a:solidFill>
                  <a:schemeClr val="bg1"/>
                </a:solidFill>
                <a:cs typeface="Times New Roman" panose="02020603050405020304" pitchFamily="18" charset="0"/>
                <a:sym typeface="Wingdings 2" panose="05020102010507070707" pitchFamily="18" charset="2"/>
              </a:rPr>
              <a:t>traumatem</a:t>
            </a:r>
          </a:p>
          <a:p>
            <a:pPr>
              <a:spcBef>
                <a:spcPct val="0"/>
              </a:spcBef>
              <a:buClr>
                <a:srgbClr val="FFC000"/>
              </a:buClr>
              <a:buFont typeface="Wingdings" panose="05000000000000000000" pitchFamily="2" charset="2"/>
              <a:buChar char="Ø"/>
            </a:pPr>
            <a:r>
              <a:rPr lang="cs-CZ" altLang="cs-CZ">
                <a:solidFill>
                  <a:schemeClr val="bg1"/>
                </a:solidFill>
                <a:cs typeface="Times New Roman" panose="02020603050405020304" pitchFamily="18" charset="0"/>
                <a:sym typeface="Wingdings 2" panose="05020102010507070707" pitchFamily="18" charset="2"/>
              </a:rPr>
              <a:t>perikoronární infekcí</a:t>
            </a:r>
          </a:p>
          <a:p>
            <a:pPr>
              <a:spcBef>
                <a:spcPct val="0"/>
              </a:spcBef>
              <a:buClr>
                <a:srgbClr val="FFC000"/>
              </a:buClr>
              <a:buFont typeface="Wingdings" panose="05000000000000000000" pitchFamily="2" charset="2"/>
              <a:buChar char="Ø"/>
            </a:pPr>
            <a:r>
              <a:rPr lang="cs-CZ" altLang="cs-CZ">
                <a:solidFill>
                  <a:schemeClr val="bg1"/>
                </a:solidFill>
                <a:cs typeface="Times New Roman" panose="02020603050405020304" pitchFamily="18" charset="0"/>
                <a:sym typeface="Wingdings 2" panose="05020102010507070707" pitchFamily="18" charset="2"/>
              </a:rPr>
              <a:t>zubním ošetřením (extrakce, implantáty…) </a:t>
            </a:r>
          </a:p>
          <a:p>
            <a:pPr>
              <a:spcBef>
                <a:spcPct val="0"/>
              </a:spcBef>
              <a:buClr>
                <a:srgbClr val="FFC000"/>
              </a:buClr>
              <a:buFont typeface="Wingdings" panose="05000000000000000000" pitchFamily="2" charset="2"/>
              <a:buChar char="Ø"/>
            </a:pPr>
            <a:r>
              <a:rPr lang="cs-CZ" altLang="cs-CZ">
                <a:solidFill>
                  <a:schemeClr val="bg1"/>
                </a:solidFill>
                <a:cs typeface="Times New Roman" panose="02020603050405020304" pitchFamily="18" charset="0"/>
                <a:sym typeface="Wingdings 2" panose="05020102010507070707" pitchFamily="18" charset="2"/>
              </a:rPr>
              <a:t>po vpichu LA  …</a:t>
            </a:r>
            <a:endParaRPr lang="cs-CZ" altLang="cs-CZ"/>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6" name="Object 5">
            <a:extLst>
              <a:ext uri="{FF2B5EF4-FFF2-40B4-BE49-F238E27FC236}">
                <a16:creationId xmlns:a16="http://schemas.microsoft.com/office/drawing/2014/main" id="{9F9719E5-18B1-4688-A7E4-EB08FF19A7E5}"/>
              </a:ext>
            </a:extLst>
          </p:cNvPr>
          <p:cNvGraphicFramePr>
            <a:graphicFrameLocks noChangeAspect="1"/>
          </p:cNvGraphicFramePr>
          <p:nvPr/>
        </p:nvGraphicFramePr>
        <p:xfrm>
          <a:off x="3419475" y="1557338"/>
          <a:ext cx="5724525" cy="3832225"/>
        </p:xfrm>
        <a:graphic>
          <a:graphicData uri="http://schemas.openxmlformats.org/presentationml/2006/ole">
            <mc:AlternateContent xmlns:mc="http://schemas.openxmlformats.org/markup-compatibility/2006">
              <mc:Choice xmlns:v="urn:schemas-microsoft-com:vml" Requires="v">
                <p:oleObj spid="_x0000_s41990" name="Rastrový obrázek" r:id="rId4" imgW="2561905" imgH="1714739" progId="Paint.Picture">
                  <p:embed/>
                </p:oleObj>
              </mc:Choice>
              <mc:Fallback>
                <p:oleObj name="Rastrový obrázek" r:id="rId4" imgW="2561905" imgH="1714739" progId="Paint.Picture">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475" y="1557338"/>
                        <a:ext cx="5724525" cy="383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87" name="Text Box 6">
            <a:extLst>
              <a:ext uri="{FF2B5EF4-FFF2-40B4-BE49-F238E27FC236}">
                <a16:creationId xmlns:a16="http://schemas.microsoft.com/office/drawing/2014/main" id="{EB7C90BD-0A7A-4294-A562-11B64CFB2498}"/>
              </a:ext>
            </a:extLst>
          </p:cNvPr>
          <p:cNvSpPr txBox="1">
            <a:spLocks noChangeArrowheads="1"/>
          </p:cNvSpPr>
          <p:nvPr/>
        </p:nvSpPr>
        <p:spPr bwMode="auto">
          <a:xfrm>
            <a:off x="971550" y="549275"/>
            <a:ext cx="7129463" cy="523875"/>
          </a:xfrm>
          <a:prstGeom prst="rect">
            <a:avLst/>
          </a:prstGeom>
          <a:noFill/>
          <a:ln>
            <a:noFill/>
          </a:ln>
          <a:effectLst/>
          <a:extLst>
            <a:ext uri="{909E8E84-426E-40DD-AFC4-6F175D3DCCD1}">
              <a14:hiddenFill xmlns:a14="http://schemas.microsoft.com/office/drawing/2010/main">
                <a:gradFill rotWithShape="1">
                  <a:gsLst>
                    <a:gs pos="0">
                      <a:srgbClr val="666666"/>
                    </a:gs>
                    <a:gs pos="50000">
                      <a:srgbClr val="DDDDDD"/>
                    </a:gs>
                    <a:gs pos="100000">
                      <a:srgbClr val="666666"/>
                    </a:gs>
                  </a:gsLst>
                  <a:lin ang="5400000" scaled="1"/>
                </a:gradFill>
              </a14:hiddenFill>
            </a:ext>
            <a:ext uri="{91240B29-F687-4F45-9708-019B960494DF}">
              <a14:hiddenLine xmlns:a14="http://schemas.microsoft.com/office/drawing/2010/main" w="952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a:solidFill>
                  <a:schemeClr val="bg1"/>
                </a:solidFill>
              </a:rPr>
              <a:t>a) hroty kořenů </a:t>
            </a:r>
            <a:r>
              <a:rPr lang="cs-CZ" altLang="cs-CZ" sz="2800" b="1">
                <a:solidFill>
                  <a:schemeClr val="bg1"/>
                </a:solidFill>
              </a:rPr>
              <a:t>pod</a:t>
            </a:r>
            <a:r>
              <a:rPr lang="cs-CZ" altLang="cs-CZ" sz="2800">
                <a:solidFill>
                  <a:schemeClr val="bg1"/>
                </a:solidFill>
              </a:rPr>
              <a:t> úponem m. buccinator </a:t>
            </a:r>
          </a:p>
        </p:txBody>
      </p:sp>
      <p:sp>
        <p:nvSpPr>
          <p:cNvPr id="41988" name="Text Box 7">
            <a:extLst>
              <a:ext uri="{FF2B5EF4-FFF2-40B4-BE49-F238E27FC236}">
                <a16:creationId xmlns:a16="http://schemas.microsoft.com/office/drawing/2014/main" id="{26297AFE-A771-44D5-AC0F-2B7CFE5ADD61}"/>
              </a:ext>
            </a:extLst>
          </p:cNvPr>
          <p:cNvSpPr txBox="1">
            <a:spLocks noChangeArrowheads="1"/>
          </p:cNvSpPr>
          <p:nvPr/>
        </p:nvSpPr>
        <p:spPr bwMode="auto">
          <a:xfrm>
            <a:off x="2268538" y="5734050"/>
            <a:ext cx="4248150" cy="584200"/>
          </a:xfrm>
          <a:prstGeom prst="rect">
            <a:avLst/>
          </a:prstGeom>
          <a:noFill/>
          <a:ln>
            <a:noFill/>
          </a:ln>
          <a:effectLst/>
          <a:extLst>
            <a:ext uri="{909E8E84-426E-40DD-AFC4-6F175D3DCCD1}">
              <a14:hiddenFill xmlns:a14="http://schemas.microsoft.com/office/drawing/2010/main">
                <a:gradFill rotWithShape="1">
                  <a:gsLst>
                    <a:gs pos="0">
                      <a:srgbClr val="666666"/>
                    </a:gs>
                    <a:gs pos="50000">
                      <a:srgbClr val="DDDDDD"/>
                    </a:gs>
                    <a:gs pos="100000">
                      <a:srgbClr val="666666"/>
                    </a:gs>
                  </a:gsLst>
                  <a:lin ang="5400000" scaled="1"/>
                </a:gradFill>
              </a14:hiddenFill>
            </a:ext>
            <a:ext uri="{91240B29-F687-4F45-9708-019B960494DF}">
              <a14:hiddenLine xmlns:a14="http://schemas.microsoft.com/office/drawing/2010/main" w="952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a:solidFill>
                  <a:srgbClr val="FFCC00"/>
                </a:solidFill>
              </a:rPr>
              <a:t>Vestibulární absces</a:t>
            </a:r>
          </a:p>
        </p:txBody>
      </p:sp>
      <p:graphicFrame>
        <p:nvGraphicFramePr>
          <p:cNvPr id="41989" name="Object 11">
            <a:extLst>
              <a:ext uri="{FF2B5EF4-FFF2-40B4-BE49-F238E27FC236}">
                <a16:creationId xmlns:a16="http://schemas.microsoft.com/office/drawing/2014/main" id="{4CF3F562-22A4-4854-A650-AAAC527D332D}"/>
              </a:ext>
            </a:extLst>
          </p:cNvPr>
          <p:cNvGraphicFramePr>
            <a:graphicFrameLocks noChangeAspect="1"/>
          </p:cNvGraphicFramePr>
          <p:nvPr/>
        </p:nvGraphicFramePr>
        <p:xfrm>
          <a:off x="0" y="1573213"/>
          <a:ext cx="3276600" cy="2838450"/>
        </p:xfrm>
        <a:graphic>
          <a:graphicData uri="http://schemas.openxmlformats.org/presentationml/2006/ole">
            <mc:AlternateContent xmlns:mc="http://schemas.openxmlformats.org/markup-compatibility/2006">
              <mc:Choice xmlns:v="urn:schemas-microsoft-com:vml" Requires="v">
                <p:oleObj spid="_x0000_s41991" name="Rastrový obrázek" r:id="rId6" imgW="1980952" imgH="1733333" progId="Paint.Picture">
                  <p:embed/>
                </p:oleObj>
              </mc:Choice>
              <mc:Fallback>
                <p:oleObj name="Rastrový obrázek" r:id="rId6" imgW="1980952" imgH="1733333" progId="Paint.Picture">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l="3006" t="6947" r="6079" b="3053"/>
                      <a:stretch>
                        <a:fillRect/>
                      </a:stretch>
                    </p:blipFill>
                    <p:spPr bwMode="auto">
                      <a:xfrm>
                        <a:off x="0" y="1573213"/>
                        <a:ext cx="32766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5">
            <a:extLst>
              <a:ext uri="{FF2B5EF4-FFF2-40B4-BE49-F238E27FC236}">
                <a16:creationId xmlns:a16="http://schemas.microsoft.com/office/drawing/2014/main" id="{4F9DC160-39FE-4155-A085-7B8D6B700CD2}"/>
              </a:ext>
            </a:extLst>
          </p:cNvPr>
          <p:cNvSpPr txBox="1">
            <a:spLocks noChangeArrowheads="1"/>
          </p:cNvSpPr>
          <p:nvPr/>
        </p:nvSpPr>
        <p:spPr bwMode="auto">
          <a:xfrm>
            <a:off x="611188" y="323850"/>
            <a:ext cx="8281987" cy="954088"/>
          </a:xfrm>
          <a:prstGeom prst="rect">
            <a:avLst/>
          </a:prstGeom>
          <a:noFill/>
          <a:ln>
            <a:noFill/>
          </a:ln>
          <a:effectLst/>
          <a:extLst>
            <a:ext uri="{909E8E84-426E-40DD-AFC4-6F175D3DCCD1}">
              <a14:hiddenFill xmlns:a14="http://schemas.microsoft.com/office/drawing/2010/main">
                <a:gradFill rotWithShape="1">
                  <a:gsLst>
                    <a:gs pos="0">
                      <a:srgbClr val="666666"/>
                    </a:gs>
                    <a:gs pos="50000">
                      <a:srgbClr val="DDDDDD"/>
                    </a:gs>
                    <a:gs pos="100000">
                      <a:srgbClr val="666666"/>
                    </a:gs>
                  </a:gsLst>
                  <a:lin ang="5400000" scaled="1"/>
                </a:gradFill>
              </a14:hiddenFill>
            </a:ext>
            <a:ext uri="{91240B29-F687-4F45-9708-019B960494DF}">
              <a14:hiddenLine xmlns:a14="http://schemas.microsoft.com/office/drawing/2010/main" w="952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a:solidFill>
                  <a:schemeClr val="bg1"/>
                </a:solidFill>
              </a:rPr>
              <a:t>b) hroty kořenů </a:t>
            </a:r>
            <a:r>
              <a:rPr lang="cs-CZ" altLang="cs-CZ" sz="2800" b="1">
                <a:solidFill>
                  <a:schemeClr val="bg1"/>
                </a:solidFill>
              </a:rPr>
              <a:t>nad</a:t>
            </a:r>
            <a:r>
              <a:rPr lang="cs-CZ" altLang="cs-CZ" sz="2800">
                <a:solidFill>
                  <a:schemeClr val="bg1"/>
                </a:solidFill>
              </a:rPr>
              <a:t> úponem </a:t>
            </a:r>
            <a:r>
              <a:rPr lang="en-US" altLang="cs-CZ" sz="2800">
                <a:solidFill>
                  <a:schemeClr val="bg1"/>
                </a:solidFill>
                <a:cs typeface="Arial" panose="020B0604020202020204" pitchFamily="34" charset="0"/>
              </a:rPr>
              <a:t>&gt;</a:t>
            </a:r>
            <a:r>
              <a:rPr lang="cs-CZ" altLang="cs-CZ" sz="2800">
                <a:solidFill>
                  <a:schemeClr val="bg1"/>
                </a:solidFill>
              </a:rPr>
              <a:t> šíření měkkými tkáněmi obličeje do spatium intermusculare</a:t>
            </a:r>
            <a:endParaRPr lang="cs-CZ" altLang="cs-CZ" sz="2800">
              <a:solidFill>
                <a:srgbClr val="FFCC00"/>
              </a:solidFill>
            </a:endParaRPr>
          </a:p>
        </p:txBody>
      </p:sp>
      <p:graphicFrame>
        <p:nvGraphicFramePr>
          <p:cNvPr id="44035" name="Object 6">
            <a:extLst>
              <a:ext uri="{FF2B5EF4-FFF2-40B4-BE49-F238E27FC236}">
                <a16:creationId xmlns:a16="http://schemas.microsoft.com/office/drawing/2014/main" id="{E78FBE98-235B-452A-866C-6436B9211BA4}"/>
              </a:ext>
            </a:extLst>
          </p:cNvPr>
          <p:cNvGraphicFramePr>
            <a:graphicFrameLocks noChangeAspect="1"/>
          </p:cNvGraphicFramePr>
          <p:nvPr/>
        </p:nvGraphicFramePr>
        <p:xfrm>
          <a:off x="4348163" y="1628775"/>
          <a:ext cx="3679825" cy="3105150"/>
        </p:xfrm>
        <a:graphic>
          <a:graphicData uri="http://schemas.openxmlformats.org/presentationml/2006/ole">
            <mc:AlternateContent xmlns:mc="http://schemas.openxmlformats.org/markup-compatibility/2006">
              <mc:Choice xmlns:v="urn:schemas-microsoft-com:vml" Requires="v">
                <p:oleObj spid="_x0000_s44038" name="Rastrový obrázek" r:id="rId4" imgW="1914286" imgH="1657581" progId="Paint.Picture">
                  <p:embed/>
                </p:oleObj>
              </mc:Choice>
              <mc:Fallback>
                <p:oleObj name="Rastrový obrázek" r:id="rId4" imgW="1914286" imgH="1657581" progId="Paint.Picture">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l="5672" t="6622" r="2835" b="4294"/>
                      <a:stretch>
                        <a:fillRect/>
                      </a:stretch>
                    </p:blipFill>
                    <p:spPr bwMode="auto">
                      <a:xfrm>
                        <a:off x="4348163" y="1628775"/>
                        <a:ext cx="3679825"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4036" name="Picture 12" descr="Obrázek2">
            <a:extLst>
              <a:ext uri="{FF2B5EF4-FFF2-40B4-BE49-F238E27FC236}">
                <a16:creationId xmlns:a16="http://schemas.microsoft.com/office/drawing/2014/main" id="{B2EE6820-FDF2-40CD-BAC7-DB0614C663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997"/>
          <a:stretch>
            <a:fillRect/>
          </a:stretch>
        </p:blipFill>
        <p:spPr bwMode="auto">
          <a:xfrm>
            <a:off x="900113" y="1628775"/>
            <a:ext cx="3024187"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 Box 16">
            <a:extLst>
              <a:ext uri="{FF2B5EF4-FFF2-40B4-BE49-F238E27FC236}">
                <a16:creationId xmlns:a16="http://schemas.microsoft.com/office/drawing/2014/main" id="{FAE4A424-F9DD-498F-860F-A71A9D4CAFF6}"/>
              </a:ext>
            </a:extLst>
          </p:cNvPr>
          <p:cNvSpPr txBox="1">
            <a:spLocks noChangeArrowheads="1"/>
          </p:cNvSpPr>
          <p:nvPr/>
        </p:nvSpPr>
        <p:spPr bwMode="auto">
          <a:xfrm>
            <a:off x="1420813" y="5084763"/>
            <a:ext cx="6300787"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
                <a:schemeClr val="bg1"/>
              </a:buClr>
              <a:buFont typeface="Wingdings" panose="05000000000000000000" pitchFamily="2" charset="2"/>
              <a:buChar char="Ø"/>
            </a:pPr>
            <a:r>
              <a:rPr lang="cs-CZ" altLang="cs-CZ" sz="2800">
                <a:solidFill>
                  <a:srgbClr val="FFCC00"/>
                </a:solidFill>
              </a:rPr>
              <a:t>podkoží rtů </a:t>
            </a:r>
            <a:r>
              <a:rPr lang="cs-CZ" altLang="cs-CZ" sz="2800">
                <a:solidFill>
                  <a:schemeClr val="bg1"/>
                </a:solidFill>
              </a:rPr>
              <a:t>(1-3) </a:t>
            </a:r>
            <a:r>
              <a:rPr lang="cs-CZ" altLang="cs-CZ" sz="2800">
                <a:solidFill>
                  <a:srgbClr val="FFCC00"/>
                </a:solidFill>
              </a:rPr>
              <a:t>či tváří </a:t>
            </a:r>
            <a:r>
              <a:rPr lang="cs-CZ" altLang="cs-CZ" sz="2800">
                <a:solidFill>
                  <a:schemeClr val="bg1"/>
                </a:solidFill>
              </a:rPr>
              <a:t>(3-8)</a:t>
            </a:r>
          </a:p>
          <a:p>
            <a:pPr eaLnBrk="1" hangingPunct="1">
              <a:spcBef>
                <a:spcPct val="0"/>
              </a:spcBef>
              <a:buClr>
                <a:schemeClr val="bg1"/>
              </a:buClr>
              <a:buFont typeface="Wingdings" panose="05000000000000000000" pitchFamily="2" charset="2"/>
              <a:buChar char="Ø"/>
            </a:pPr>
            <a:r>
              <a:rPr lang="cs-CZ" altLang="cs-CZ" sz="2800">
                <a:solidFill>
                  <a:srgbClr val="FFCC00"/>
                </a:solidFill>
              </a:rPr>
              <a:t>fossa infratemporalis </a:t>
            </a:r>
            <a:r>
              <a:rPr lang="cs-CZ" altLang="cs-CZ" sz="2800">
                <a:solidFill>
                  <a:schemeClr val="bg1"/>
                </a:solidFill>
              </a:rPr>
              <a:t>(7,8)</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783952A0-FC62-4ED2-B72D-1C256FEACB0E}"/>
              </a:ext>
            </a:extLst>
          </p:cNvPr>
          <p:cNvSpPr>
            <a:spLocks noGrp="1"/>
          </p:cNvSpPr>
          <p:nvPr>
            <p:ph idx="1"/>
          </p:nvPr>
        </p:nvSpPr>
        <p:spPr>
          <a:xfrm>
            <a:off x="468313" y="476250"/>
            <a:ext cx="8229600" cy="6121400"/>
          </a:xfrm>
        </p:spPr>
        <p:txBody>
          <a:bodyPr/>
          <a:lstStyle/>
          <a:p>
            <a:pPr marL="0" indent="0">
              <a:buFontTx/>
              <a:buNone/>
              <a:defRPr/>
            </a:pPr>
            <a:r>
              <a:rPr lang="cs-CZ" sz="2400" dirty="0">
                <a:solidFill>
                  <a:srgbClr val="FFFF00"/>
                </a:solidFill>
              </a:rPr>
              <a:t>Šíření infekce do tváří a rtů </a:t>
            </a:r>
            <a:r>
              <a:rPr lang="cs-CZ" sz="2400" dirty="0">
                <a:solidFill>
                  <a:schemeClr val="bg1"/>
                </a:solidFill>
              </a:rPr>
              <a:t>– původ v kterémkoliv zubu a jeho lůžku </a:t>
            </a:r>
            <a:r>
              <a:rPr lang="cs-CZ" sz="2000" dirty="0">
                <a:solidFill>
                  <a:schemeClr val="bg1"/>
                </a:solidFill>
              </a:rPr>
              <a:t>(do tváře od špičáku distálně, do rtů od špičáku </a:t>
            </a:r>
            <a:r>
              <a:rPr lang="cs-CZ" sz="2000" dirty="0" err="1">
                <a:solidFill>
                  <a:schemeClr val="bg1"/>
                </a:solidFill>
              </a:rPr>
              <a:t>meziálně</a:t>
            </a:r>
            <a:r>
              <a:rPr lang="cs-CZ" sz="2000" dirty="0">
                <a:solidFill>
                  <a:schemeClr val="bg1"/>
                </a:solidFill>
              </a:rPr>
              <a:t>)</a:t>
            </a:r>
          </a:p>
          <a:p>
            <a:pPr marL="0" indent="0">
              <a:buFontTx/>
              <a:buNone/>
              <a:defRPr/>
            </a:pPr>
            <a:endParaRPr lang="cs-CZ" sz="2000" dirty="0">
              <a:solidFill>
                <a:schemeClr val="bg1"/>
              </a:solidFill>
            </a:endParaRPr>
          </a:p>
          <a:p>
            <a:pPr marL="0" indent="0">
              <a:buFontTx/>
              <a:buNone/>
              <a:defRPr/>
            </a:pPr>
            <a:r>
              <a:rPr lang="cs-CZ" sz="2000" dirty="0">
                <a:solidFill>
                  <a:schemeClr val="bg1"/>
                </a:solidFill>
              </a:rPr>
              <a:t>ve </a:t>
            </a:r>
            <a:r>
              <a:rPr lang="cs-CZ" sz="2000" dirty="0" err="1">
                <a:solidFill>
                  <a:schemeClr val="bg1"/>
                </a:solidFill>
              </a:rPr>
              <a:t>spatium</a:t>
            </a:r>
            <a:r>
              <a:rPr lang="cs-CZ" sz="2000" dirty="0">
                <a:solidFill>
                  <a:schemeClr val="bg1"/>
                </a:solidFill>
              </a:rPr>
              <a:t> </a:t>
            </a:r>
            <a:r>
              <a:rPr lang="cs-CZ" sz="2000" dirty="0" err="1">
                <a:solidFill>
                  <a:schemeClr val="bg1"/>
                </a:solidFill>
              </a:rPr>
              <a:t>intermusculare</a:t>
            </a:r>
            <a:r>
              <a:rPr lang="cs-CZ" sz="2000" dirty="0">
                <a:solidFill>
                  <a:schemeClr val="bg1"/>
                </a:solidFill>
              </a:rPr>
              <a:t> tváře se šíří řídkým podkožním vazivem, do podkoží se dostává buď kolem úponu svalů nebo přes sval </a:t>
            </a:r>
          </a:p>
          <a:p>
            <a:pPr marL="0" indent="0">
              <a:buFontTx/>
              <a:buNone/>
              <a:defRPr/>
            </a:pPr>
            <a:endParaRPr lang="cs-CZ" sz="2000" dirty="0">
              <a:solidFill>
                <a:schemeClr val="bg1"/>
              </a:solidFill>
            </a:endParaRPr>
          </a:p>
          <a:p>
            <a:pPr>
              <a:buFontTx/>
              <a:buChar char="-"/>
              <a:defRPr/>
            </a:pPr>
            <a:r>
              <a:rPr lang="cs-CZ" sz="2400" b="1" dirty="0">
                <a:solidFill>
                  <a:schemeClr val="bg1"/>
                </a:solidFill>
              </a:rPr>
              <a:t>dorzálně</a:t>
            </a:r>
            <a:r>
              <a:rPr lang="cs-CZ" sz="2400" dirty="0">
                <a:solidFill>
                  <a:schemeClr val="bg1"/>
                </a:solidFill>
              </a:rPr>
              <a:t> se obvykle zastaví u předního okraje m.    </a:t>
            </a:r>
            <a:r>
              <a:rPr lang="cs-CZ" sz="2400" dirty="0" err="1">
                <a:solidFill>
                  <a:schemeClr val="bg1"/>
                </a:solidFill>
              </a:rPr>
              <a:t>Masseter</a:t>
            </a:r>
            <a:endParaRPr lang="cs-CZ" sz="2400" dirty="0">
              <a:solidFill>
                <a:schemeClr val="bg1"/>
              </a:solidFill>
            </a:endParaRPr>
          </a:p>
          <a:p>
            <a:pPr>
              <a:buFontTx/>
              <a:buChar char="-"/>
              <a:defRPr/>
            </a:pPr>
            <a:endParaRPr lang="cs-CZ" sz="2400" dirty="0">
              <a:solidFill>
                <a:schemeClr val="bg1"/>
              </a:solidFill>
            </a:endParaRPr>
          </a:p>
          <a:p>
            <a:pPr>
              <a:buFontTx/>
              <a:buChar char="-"/>
              <a:defRPr/>
            </a:pPr>
            <a:r>
              <a:rPr lang="cs-CZ" sz="2400" b="1" dirty="0">
                <a:solidFill>
                  <a:schemeClr val="bg1"/>
                </a:solidFill>
              </a:rPr>
              <a:t>směrem kraniálním </a:t>
            </a:r>
            <a:r>
              <a:rPr lang="cs-CZ" sz="2400" dirty="0">
                <a:solidFill>
                  <a:schemeClr val="bg1"/>
                </a:solidFill>
              </a:rPr>
              <a:t>podél předního okraje m. </a:t>
            </a:r>
            <a:r>
              <a:rPr lang="cs-CZ" sz="2400" dirty="0" err="1">
                <a:solidFill>
                  <a:schemeClr val="bg1"/>
                </a:solidFill>
              </a:rPr>
              <a:t>masseter</a:t>
            </a:r>
            <a:r>
              <a:rPr lang="cs-CZ" sz="2400" dirty="0">
                <a:solidFill>
                  <a:schemeClr val="bg1"/>
                </a:solidFill>
              </a:rPr>
              <a:t>  pod očnici </a:t>
            </a:r>
            <a:r>
              <a:rPr lang="cs-CZ" sz="2000" dirty="0">
                <a:solidFill>
                  <a:schemeClr val="bg1"/>
                </a:solidFill>
              </a:rPr>
              <a:t>(otok dolního víčka, omezená mimika postižené strany)</a:t>
            </a:r>
          </a:p>
          <a:p>
            <a:pPr>
              <a:buFontTx/>
              <a:buChar char="-"/>
              <a:defRPr/>
            </a:pPr>
            <a:endParaRPr lang="cs-CZ" sz="2400" dirty="0">
              <a:solidFill>
                <a:schemeClr val="bg1"/>
              </a:solidFill>
            </a:endParaRPr>
          </a:p>
          <a:p>
            <a:pPr>
              <a:buFontTx/>
              <a:buChar char="-"/>
              <a:defRPr/>
            </a:pPr>
            <a:r>
              <a:rPr lang="cs-CZ" sz="2400" b="1" dirty="0">
                <a:solidFill>
                  <a:schemeClr val="bg1"/>
                </a:solidFill>
              </a:rPr>
              <a:t>kaudálně a ventrálně </a:t>
            </a:r>
            <a:r>
              <a:rPr lang="cs-CZ" sz="2400" dirty="0">
                <a:solidFill>
                  <a:schemeClr val="bg1"/>
                </a:solidFill>
              </a:rPr>
              <a:t>zánět proniká do horního rtu, ke chřípí nosu a jeho křídlům, vestibulum zúženo, stlačeno</a:t>
            </a:r>
          </a:p>
          <a:p>
            <a:pPr marL="0" indent="0">
              <a:buFontTx/>
              <a:buNone/>
              <a:defRPr/>
            </a:pPr>
            <a:endParaRPr lang="cs-CZ" sz="2400" dirty="0">
              <a:solidFill>
                <a:schemeClr val="bg1"/>
              </a:solidFill>
            </a:endParaRPr>
          </a:p>
          <a:p>
            <a:pPr marL="0" indent="0">
              <a:buFontTx/>
              <a:buNone/>
              <a:defRPr/>
            </a:pPr>
            <a:endParaRPr lang="cs-CZ" sz="2400" dirty="0">
              <a:solidFill>
                <a:schemeClr val="bg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Nadpis 1">
            <a:extLst>
              <a:ext uri="{FF2B5EF4-FFF2-40B4-BE49-F238E27FC236}">
                <a16:creationId xmlns:a16="http://schemas.microsoft.com/office/drawing/2014/main" id="{1448D692-4A61-437B-8740-0E30E035A511}"/>
              </a:ext>
            </a:extLst>
          </p:cNvPr>
          <p:cNvSpPr>
            <a:spLocks noGrp="1" noChangeArrowheads="1"/>
          </p:cNvSpPr>
          <p:nvPr>
            <p:ph type="title"/>
          </p:nvPr>
        </p:nvSpPr>
        <p:spPr>
          <a:xfrm>
            <a:off x="457200" y="274638"/>
            <a:ext cx="8229600" cy="2722562"/>
          </a:xfrm>
        </p:spPr>
        <p:txBody>
          <a:bodyPr/>
          <a:lstStyle/>
          <a:p>
            <a:r>
              <a:rPr lang="cs-CZ" altLang="cs-CZ" sz="3200">
                <a:solidFill>
                  <a:schemeClr val="bg1"/>
                </a:solidFill>
              </a:rPr>
              <a:t>Incize abscesu zvenčí je riskantní!!! </a:t>
            </a:r>
            <a:r>
              <a:rPr lang="cs-CZ" altLang="cs-CZ" sz="3200">
                <a:solidFill>
                  <a:srgbClr val="FFFF00"/>
                </a:solidFill>
              </a:rPr>
              <a:t>→</a:t>
            </a:r>
            <a:r>
              <a:rPr lang="cs-CZ" altLang="cs-CZ" sz="3200">
                <a:solidFill>
                  <a:schemeClr val="bg1"/>
                </a:solidFill>
              </a:rPr>
              <a:t> průběh četných větví n. facialis a dct. Parotideus </a:t>
            </a:r>
            <a:r>
              <a:rPr lang="cs-CZ" altLang="cs-CZ" sz="3200">
                <a:solidFill>
                  <a:srgbClr val="FFFF00"/>
                </a:solidFill>
              </a:rPr>
              <a:t>→ </a:t>
            </a:r>
            <a:r>
              <a:rPr lang="cs-CZ" altLang="cs-CZ" sz="3200">
                <a:solidFill>
                  <a:schemeClr val="bg1"/>
                </a:solidFill>
              </a:rPr>
              <a:t>přístup z vestibulum oris.</a:t>
            </a:r>
            <a:br>
              <a:rPr lang="cs-CZ" altLang="cs-CZ">
                <a:solidFill>
                  <a:schemeClr val="bg1"/>
                </a:solidFill>
              </a:rPr>
            </a:br>
            <a:endParaRPr lang="cs-CZ" altLang="cs-CZ"/>
          </a:p>
        </p:txBody>
      </p:sp>
      <p:pic>
        <p:nvPicPr>
          <p:cNvPr id="47107" name="Picture 5">
            <a:extLst>
              <a:ext uri="{FF2B5EF4-FFF2-40B4-BE49-F238E27FC236}">
                <a16:creationId xmlns:a16="http://schemas.microsoft.com/office/drawing/2014/main" id="{3E736464-9F1D-4896-BE96-57A5831089D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9976"/>
          <a:stretch>
            <a:fillRect/>
          </a:stretch>
        </p:blipFill>
        <p:spPr>
          <a:xfrm>
            <a:off x="4684713" y="2420938"/>
            <a:ext cx="3878262" cy="3940175"/>
          </a:xfrm>
        </p:spPr>
      </p:pic>
      <p:pic>
        <p:nvPicPr>
          <p:cNvPr id="47108" name="Picture 2" descr="Head facial nerve branches.jpg">
            <a:extLst>
              <a:ext uri="{FF2B5EF4-FFF2-40B4-BE49-F238E27FC236}">
                <a16:creationId xmlns:a16="http://schemas.microsoft.com/office/drawing/2014/main" id="{6A10FA7B-2125-424A-B768-7FFBE58161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2997200"/>
            <a:ext cx="3921125"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19">
            <a:extLst>
              <a:ext uri="{FF2B5EF4-FFF2-40B4-BE49-F238E27FC236}">
                <a16:creationId xmlns:a16="http://schemas.microsoft.com/office/drawing/2014/main" id="{4B71387A-4A15-48FA-8D9A-5314405C0351}"/>
              </a:ext>
            </a:extLst>
          </p:cNvPr>
          <p:cNvSpPr txBox="1">
            <a:spLocks noChangeArrowheads="1"/>
          </p:cNvSpPr>
          <p:nvPr/>
        </p:nvSpPr>
        <p:spPr bwMode="auto">
          <a:xfrm>
            <a:off x="2555875" y="157163"/>
            <a:ext cx="4033838" cy="584200"/>
          </a:xfrm>
          <a:prstGeom prst="rect">
            <a:avLst/>
          </a:prstGeom>
          <a:noFill/>
          <a:ln>
            <a:noFill/>
          </a:ln>
          <a:effectLst/>
          <a:extLst>
            <a:ext uri="{909E8E84-426E-40DD-AFC4-6F175D3DCCD1}">
              <a14:hiddenFill xmlns:a14="http://schemas.microsoft.com/office/drawing/2010/main">
                <a:gradFill rotWithShape="1">
                  <a:gsLst>
                    <a:gs pos="0">
                      <a:srgbClr val="666666"/>
                    </a:gs>
                    <a:gs pos="50000">
                      <a:srgbClr val="DDDDDD"/>
                    </a:gs>
                    <a:gs pos="100000">
                      <a:srgbClr val="666666"/>
                    </a:gs>
                  </a:gsLst>
                  <a:lin ang="5400000" scaled="1"/>
                </a:gradFill>
              </a14:hiddenFill>
            </a:ext>
            <a:ext uri="{91240B29-F687-4F45-9708-019B960494DF}">
              <a14:hiddenLine xmlns:a14="http://schemas.microsoft.com/office/drawing/2010/main" w="952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a:solidFill>
                  <a:srgbClr val="FFC000"/>
                </a:solidFill>
              </a:rPr>
              <a:t>Absces horního rtu</a:t>
            </a:r>
          </a:p>
        </p:txBody>
      </p:sp>
      <p:graphicFrame>
        <p:nvGraphicFramePr>
          <p:cNvPr id="48131" name="Object 29">
            <a:extLst>
              <a:ext uri="{FF2B5EF4-FFF2-40B4-BE49-F238E27FC236}">
                <a16:creationId xmlns:a16="http://schemas.microsoft.com/office/drawing/2014/main" id="{A1276F1B-D6EA-42B7-A9AD-4DB688DC1963}"/>
              </a:ext>
            </a:extLst>
          </p:cNvPr>
          <p:cNvGraphicFramePr>
            <a:graphicFrameLocks noChangeAspect="1"/>
          </p:cNvGraphicFramePr>
          <p:nvPr/>
        </p:nvGraphicFramePr>
        <p:xfrm>
          <a:off x="395288" y="1371600"/>
          <a:ext cx="2651125" cy="2881313"/>
        </p:xfrm>
        <a:graphic>
          <a:graphicData uri="http://schemas.openxmlformats.org/presentationml/2006/ole">
            <mc:AlternateContent xmlns:mc="http://schemas.openxmlformats.org/markup-compatibility/2006">
              <mc:Choice xmlns:v="urn:schemas-microsoft-com:vml" Requires="v">
                <p:oleObj spid="_x0000_s48137" name="Rastrový obrázek" r:id="rId4" imgW="1561905" imgH="1933333" progId="Paint.Picture">
                  <p:embed/>
                </p:oleObj>
              </mc:Choice>
              <mc:Fallback>
                <p:oleObj name="Rastrový obrázek" r:id="rId4" imgW="1561905" imgH="1933333" progId="Paint.Picture">
                  <p:embed/>
                  <p:pic>
                    <p:nvPicPr>
                      <p:cNvPr id="0" name="Object 29"/>
                      <p:cNvPicPr>
                        <a:picLocks noChangeAspect="1" noChangeArrowheads="1"/>
                      </p:cNvPicPr>
                      <p:nvPr/>
                    </p:nvPicPr>
                    <p:blipFill>
                      <a:blip r:embed="rId5">
                        <a:extLst>
                          <a:ext uri="{28A0092B-C50C-407E-A947-70E740481C1C}">
                            <a14:useLocalDpi xmlns:a14="http://schemas.microsoft.com/office/drawing/2010/main" val="0"/>
                          </a:ext>
                        </a:extLst>
                      </a:blip>
                      <a:srcRect t="2321" r="14737" b="22768"/>
                      <a:stretch>
                        <a:fillRect/>
                      </a:stretch>
                    </p:blipFill>
                    <p:spPr bwMode="auto">
                      <a:xfrm>
                        <a:off x="395288" y="1371600"/>
                        <a:ext cx="2651125" cy="28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8132" name="Object 18">
            <a:extLst>
              <a:ext uri="{FF2B5EF4-FFF2-40B4-BE49-F238E27FC236}">
                <a16:creationId xmlns:a16="http://schemas.microsoft.com/office/drawing/2014/main" id="{9F7B94BE-8F67-47EC-81C9-0BA085E148B1}"/>
              </a:ext>
            </a:extLst>
          </p:cNvPr>
          <p:cNvGraphicFramePr>
            <a:graphicFrameLocks noChangeAspect="1"/>
          </p:cNvGraphicFramePr>
          <p:nvPr/>
        </p:nvGraphicFramePr>
        <p:xfrm>
          <a:off x="3563938" y="1325563"/>
          <a:ext cx="4608512" cy="3600450"/>
        </p:xfrm>
        <a:graphic>
          <a:graphicData uri="http://schemas.openxmlformats.org/presentationml/2006/ole">
            <mc:AlternateContent xmlns:mc="http://schemas.openxmlformats.org/markup-compatibility/2006">
              <mc:Choice xmlns:v="urn:schemas-microsoft-com:vml" Requires="v">
                <p:oleObj spid="_x0000_s48138" name="Rastrový obrázek" r:id="rId6" imgW="2523810" imgH="1971950" progId="Paint.Picture">
                  <p:embed/>
                </p:oleObj>
              </mc:Choice>
              <mc:Fallback>
                <p:oleObj name="Rastrový obrázek" r:id="rId6" imgW="2523810" imgH="1971950" progId="Paint.Picture">
                  <p:embed/>
                  <p:pic>
                    <p:nvPicPr>
                      <p:cNvPr id="0" name="Object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3938" y="1325563"/>
                        <a:ext cx="460851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8133" name="TextovéPole 1">
            <a:extLst>
              <a:ext uri="{FF2B5EF4-FFF2-40B4-BE49-F238E27FC236}">
                <a16:creationId xmlns:a16="http://schemas.microsoft.com/office/drawing/2014/main" id="{14A94A72-DD2F-4233-8FB2-13955B6C401E}"/>
              </a:ext>
            </a:extLst>
          </p:cNvPr>
          <p:cNvSpPr txBox="1">
            <a:spLocks noChangeArrowheads="1"/>
          </p:cNvSpPr>
          <p:nvPr/>
        </p:nvSpPr>
        <p:spPr bwMode="auto">
          <a:xfrm>
            <a:off x="323850" y="5503863"/>
            <a:ext cx="93614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FFC000"/>
              </a:buClr>
              <a:buFontTx/>
              <a:buNone/>
            </a:pPr>
            <a:r>
              <a:rPr lang="cs-CZ" altLang="cs-CZ" sz="2400">
                <a:solidFill>
                  <a:schemeClr val="bg1"/>
                </a:solidFill>
              </a:rPr>
              <a:t>Možné šíření cestou v. facialis nebo plexus pterygoideus</a:t>
            </a:r>
          </a:p>
        </p:txBody>
      </p:sp>
      <p:sp>
        <p:nvSpPr>
          <p:cNvPr id="48134" name="TextovéPole 1">
            <a:extLst>
              <a:ext uri="{FF2B5EF4-FFF2-40B4-BE49-F238E27FC236}">
                <a16:creationId xmlns:a16="http://schemas.microsoft.com/office/drawing/2014/main" id="{E4608345-7C12-48DB-B1C4-80AB7A1C164B}"/>
              </a:ext>
            </a:extLst>
          </p:cNvPr>
          <p:cNvSpPr txBox="1">
            <a:spLocks noChangeArrowheads="1"/>
          </p:cNvSpPr>
          <p:nvPr/>
        </p:nvSpPr>
        <p:spPr bwMode="auto">
          <a:xfrm>
            <a:off x="568325" y="4257675"/>
            <a:ext cx="2305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400">
                <a:solidFill>
                  <a:schemeClr val="bg1"/>
                </a:solidFill>
              </a:rPr>
              <a:t>Laterální řezák</a:t>
            </a:r>
          </a:p>
        </p:txBody>
      </p:sp>
      <p:sp>
        <p:nvSpPr>
          <p:cNvPr id="48135" name="TextovéPole 2">
            <a:extLst>
              <a:ext uri="{FF2B5EF4-FFF2-40B4-BE49-F238E27FC236}">
                <a16:creationId xmlns:a16="http://schemas.microsoft.com/office/drawing/2014/main" id="{6FF889C9-4F1F-4451-9C14-8D1ADD568EB1}"/>
              </a:ext>
            </a:extLst>
          </p:cNvPr>
          <p:cNvSpPr txBox="1">
            <a:spLocks noChangeArrowheads="1"/>
          </p:cNvSpPr>
          <p:nvPr/>
        </p:nvSpPr>
        <p:spPr bwMode="auto">
          <a:xfrm>
            <a:off x="3419475" y="739775"/>
            <a:ext cx="5629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400">
                <a:solidFill>
                  <a:schemeClr val="bg1"/>
                </a:solidFill>
              </a:rPr>
              <a:t>Šíření </a:t>
            </a:r>
            <a:r>
              <a:rPr lang="cs-CZ" altLang="cs-CZ" sz="2400" b="1">
                <a:solidFill>
                  <a:schemeClr val="bg1"/>
                </a:solidFill>
              </a:rPr>
              <a:t>nad</a:t>
            </a:r>
            <a:r>
              <a:rPr lang="cs-CZ" altLang="cs-CZ" sz="2400">
                <a:solidFill>
                  <a:schemeClr val="bg1"/>
                </a:solidFill>
              </a:rPr>
              <a:t> úpon m. orbicularis oris</a:t>
            </a:r>
            <a:endParaRPr lang="cs-CZ" altLang="cs-CZ" sz="2400"/>
          </a:p>
        </p:txBody>
      </p:sp>
      <p:sp>
        <p:nvSpPr>
          <p:cNvPr id="48136" name="TextovéPole 2">
            <a:extLst>
              <a:ext uri="{FF2B5EF4-FFF2-40B4-BE49-F238E27FC236}">
                <a16:creationId xmlns:a16="http://schemas.microsoft.com/office/drawing/2014/main" id="{2BC47A0C-1094-4C3E-A0FA-AC1E2B0335B6}"/>
              </a:ext>
            </a:extLst>
          </p:cNvPr>
          <p:cNvSpPr txBox="1">
            <a:spLocks noChangeArrowheads="1"/>
          </p:cNvSpPr>
          <p:nvPr/>
        </p:nvSpPr>
        <p:spPr bwMode="auto">
          <a:xfrm>
            <a:off x="1979613" y="5859463"/>
            <a:ext cx="3570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800">
                <a:solidFill>
                  <a:srgbClr val="FFC000"/>
                </a:solidFill>
              </a:rPr>
              <a:t>→  sinus cavernosus</a:t>
            </a:r>
            <a:endParaRPr lang="cs-CZ" altLang="cs-CZ"/>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7">
            <a:extLst>
              <a:ext uri="{FF2B5EF4-FFF2-40B4-BE49-F238E27FC236}">
                <a16:creationId xmlns:a16="http://schemas.microsoft.com/office/drawing/2014/main" id="{CFAA2CB6-F551-4AA1-817F-7CA1F3884820}"/>
              </a:ext>
            </a:extLst>
          </p:cNvPr>
          <p:cNvSpPr txBox="1">
            <a:spLocks noChangeArrowheads="1"/>
          </p:cNvSpPr>
          <p:nvPr/>
        </p:nvSpPr>
        <p:spPr bwMode="auto">
          <a:xfrm>
            <a:off x="4427538" y="5172075"/>
            <a:ext cx="3959225"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a:solidFill>
                  <a:schemeClr val="bg1"/>
                </a:solidFill>
              </a:rPr>
              <a:t>Perimaxilární </a:t>
            </a:r>
            <a:r>
              <a:rPr lang="cs-CZ" altLang="cs-CZ" sz="2400">
                <a:solidFill>
                  <a:srgbClr val="FFC000"/>
                </a:solidFill>
              </a:rPr>
              <a:t>flegmóna</a:t>
            </a:r>
            <a:r>
              <a:rPr lang="cs-CZ" altLang="cs-CZ" sz="2400">
                <a:solidFill>
                  <a:schemeClr val="bg1"/>
                </a:solidFill>
              </a:rPr>
              <a:t> (neohraničený zánět)</a:t>
            </a:r>
          </a:p>
        </p:txBody>
      </p:sp>
      <p:grpSp>
        <p:nvGrpSpPr>
          <p:cNvPr id="50179" name="Group 22">
            <a:extLst>
              <a:ext uri="{FF2B5EF4-FFF2-40B4-BE49-F238E27FC236}">
                <a16:creationId xmlns:a16="http://schemas.microsoft.com/office/drawing/2014/main" id="{38375EF9-BB1A-4A45-93C6-32A7D2F08C7C}"/>
              </a:ext>
            </a:extLst>
          </p:cNvPr>
          <p:cNvGrpSpPr>
            <a:grpSpLocks/>
          </p:cNvGrpSpPr>
          <p:nvPr/>
        </p:nvGrpSpPr>
        <p:grpSpPr bwMode="auto">
          <a:xfrm>
            <a:off x="3713163" y="1111250"/>
            <a:ext cx="5219700" cy="3992563"/>
            <a:chOff x="2472" y="845"/>
            <a:chExt cx="3130" cy="2424"/>
          </a:xfrm>
        </p:grpSpPr>
        <p:pic>
          <p:nvPicPr>
            <p:cNvPr id="50185" name="Picture 2" descr="i004">
              <a:extLst>
                <a:ext uri="{FF2B5EF4-FFF2-40B4-BE49-F238E27FC236}">
                  <a16:creationId xmlns:a16="http://schemas.microsoft.com/office/drawing/2014/main" id="{F1BB3DD9-9B9E-4998-96FC-AFC40E81C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89" t="5258" r="17552" b="5258"/>
            <a:stretch>
              <a:fillRect/>
            </a:stretch>
          </p:blipFill>
          <p:spPr bwMode="auto">
            <a:xfrm>
              <a:off x="2472" y="845"/>
              <a:ext cx="3130" cy="2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6" name="Rectangle 21">
              <a:extLst>
                <a:ext uri="{FF2B5EF4-FFF2-40B4-BE49-F238E27FC236}">
                  <a16:creationId xmlns:a16="http://schemas.microsoft.com/office/drawing/2014/main" id="{885E7936-D0A7-453A-ADF9-1D855BDDA3F2}"/>
                </a:ext>
              </a:extLst>
            </p:cNvPr>
            <p:cNvSpPr>
              <a:spLocks noChangeArrowheads="1"/>
            </p:cNvSpPr>
            <p:nvPr/>
          </p:nvSpPr>
          <p:spPr bwMode="auto">
            <a:xfrm rot="-501953">
              <a:off x="4149" y="1651"/>
              <a:ext cx="772" cy="1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a:p>
          </p:txBody>
        </p:sp>
      </p:grpSp>
      <p:sp>
        <p:nvSpPr>
          <p:cNvPr id="50180" name="Obdélník 1">
            <a:extLst>
              <a:ext uri="{FF2B5EF4-FFF2-40B4-BE49-F238E27FC236}">
                <a16:creationId xmlns:a16="http://schemas.microsoft.com/office/drawing/2014/main" id="{D8E463AE-4456-412D-AE8A-C72091F44A75}"/>
              </a:ext>
            </a:extLst>
          </p:cNvPr>
          <p:cNvSpPr>
            <a:spLocks noChangeArrowheads="1"/>
          </p:cNvSpPr>
          <p:nvPr/>
        </p:nvSpPr>
        <p:spPr bwMode="auto">
          <a:xfrm>
            <a:off x="2268538" y="44450"/>
            <a:ext cx="4054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
                <a:schemeClr val="bg1"/>
              </a:buClr>
              <a:buFontTx/>
              <a:buNone/>
            </a:pPr>
            <a:r>
              <a:rPr lang="cs-CZ" altLang="cs-CZ">
                <a:solidFill>
                  <a:srgbClr val="FFCC00"/>
                </a:solidFill>
              </a:rPr>
              <a:t>Šíření do oblasti tváří</a:t>
            </a:r>
          </a:p>
        </p:txBody>
      </p:sp>
      <p:sp>
        <p:nvSpPr>
          <p:cNvPr id="50181" name="TextovéPole 2">
            <a:extLst>
              <a:ext uri="{FF2B5EF4-FFF2-40B4-BE49-F238E27FC236}">
                <a16:creationId xmlns:a16="http://schemas.microsoft.com/office/drawing/2014/main" id="{41340A0F-0F00-4304-8F40-4E8860C06CCE}"/>
              </a:ext>
            </a:extLst>
          </p:cNvPr>
          <p:cNvSpPr txBox="1">
            <a:spLocks noChangeArrowheads="1"/>
          </p:cNvSpPr>
          <p:nvPr/>
        </p:nvSpPr>
        <p:spPr bwMode="auto">
          <a:xfrm>
            <a:off x="2090738" y="581025"/>
            <a:ext cx="44434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400">
                <a:solidFill>
                  <a:schemeClr val="bg1"/>
                </a:solidFill>
              </a:rPr>
              <a:t>Mezi kůži tváře a m. buccinator</a:t>
            </a:r>
          </a:p>
        </p:txBody>
      </p:sp>
      <p:pic>
        <p:nvPicPr>
          <p:cNvPr id="50182" name="Picture 9" descr="http://player.slideplayer.com/38/10818307/data/images/img9.png">
            <a:extLst>
              <a:ext uri="{FF2B5EF4-FFF2-40B4-BE49-F238E27FC236}">
                <a16:creationId xmlns:a16="http://schemas.microsoft.com/office/drawing/2014/main" id="{EEFE3F08-F883-46C7-85C9-6991732850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052513"/>
            <a:ext cx="3360738"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TextovéPole 3">
            <a:extLst>
              <a:ext uri="{FF2B5EF4-FFF2-40B4-BE49-F238E27FC236}">
                <a16:creationId xmlns:a16="http://schemas.microsoft.com/office/drawing/2014/main" id="{06F13FA7-A180-4002-BAAE-6B8D62B9DC28}"/>
              </a:ext>
            </a:extLst>
          </p:cNvPr>
          <p:cNvSpPr txBox="1">
            <a:spLocks noChangeArrowheads="1"/>
          </p:cNvSpPr>
          <p:nvPr/>
        </p:nvSpPr>
        <p:spPr bwMode="auto">
          <a:xfrm>
            <a:off x="323850" y="5354638"/>
            <a:ext cx="30241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400">
                <a:solidFill>
                  <a:schemeClr val="bg1"/>
                </a:solidFill>
              </a:rPr>
              <a:t>Premoláry, moláry</a:t>
            </a:r>
          </a:p>
        </p:txBody>
      </p:sp>
      <p:sp>
        <p:nvSpPr>
          <p:cNvPr id="50184" name="TextovéPole 4">
            <a:extLst>
              <a:ext uri="{FF2B5EF4-FFF2-40B4-BE49-F238E27FC236}">
                <a16:creationId xmlns:a16="http://schemas.microsoft.com/office/drawing/2014/main" id="{45B58E48-398E-4CE7-B104-7276305A9934}"/>
              </a:ext>
            </a:extLst>
          </p:cNvPr>
          <p:cNvSpPr txBox="1">
            <a:spLocks noChangeArrowheads="1"/>
          </p:cNvSpPr>
          <p:nvPr/>
        </p:nvSpPr>
        <p:spPr bwMode="auto">
          <a:xfrm>
            <a:off x="457200" y="6229350"/>
            <a:ext cx="7921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400">
                <a:solidFill>
                  <a:schemeClr val="bg1"/>
                </a:solidFill>
              </a:rPr>
              <a:t>Šíření do infraorbitální, periorbitální či temporální oblasti</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a:extLst>
              <a:ext uri="{FF2B5EF4-FFF2-40B4-BE49-F238E27FC236}">
                <a16:creationId xmlns:a16="http://schemas.microsoft.com/office/drawing/2014/main" id="{7005814E-8000-4D53-AA5B-56ABEBB8E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65" t="4070" r="9319" b="6664"/>
          <a:stretch>
            <a:fillRect/>
          </a:stretch>
        </p:blipFill>
        <p:spPr bwMode="auto">
          <a:xfrm>
            <a:off x="4140200" y="1674813"/>
            <a:ext cx="4681538" cy="367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3">
            <a:extLst>
              <a:ext uri="{FF2B5EF4-FFF2-40B4-BE49-F238E27FC236}">
                <a16:creationId xmlns:a16="http://schemas.microsoft.com/office/drawing/2014/main" id="{6A1A255C-69A0-49E9-A5C9-E50DC748D4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268413"/>
            <a:ext cx="3775075"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 Box 7">
            <a:extLst>
              <a:ext uri="{FF2B5EF4-FFF2-40B4-BE49-F238E27FC236}">
                <a16:creationId xmlns:a16="http://schemas.microsoft.com/office/drawing/2014/main" id="{83269FF8-78B3-4C90-B44E-70D8F0B0C60B}"/>
              </a:ext>
            </a:extLst>
          </p:cNvPr>
          <p:cNvSpPr txBox="1">
            <a:spLocks noChangeArrowheads="1"/>
          </p:cNvSpPr>
          <p:nvPr/>
        </p:nvSpPr>
        <p:spPr bwMode="auto">
          <a:xfrm>
            <a:off x="4643438" y="5589588"/>
            <a:ext cx="395922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a:solidFill>
                  <a:schemeClr val="bg1"/>
                </a:solidFill>
              </a:rPr>
              <a:t>Buccal space abscess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Skupina 1">
            <a:extLst>
              <a:ext uri="{FF2B5EF4-FFF2-40B4-BE49-F238E27FC236}">
                <a16:creationId xmlns:a16="http://schemas.microsoft.com/office/drawing/2014/main" id="{FCF9B303-AD06-405F-AB03-DD46435A4782}"/>
              </a:ext>
            </a:extLst>
          </p:cNvPr>
          <p:cNvGrpSpPr>
            <a:grpSpLocks/>
          </p:cNvGrpSpPr>
          <p:nvPr/>
        </p:nvGrpSpPr>
        <p:grpSpPr bwMode="auto">
          <a:xfrm>
            <a:off x="250825" y="779463"/>
            <a:ext cx="3267075" cy="2863850"/>
            <a:chOff x="322546" y="764054"/>
            <a:chExt cx="3758271" cy="3370005"/>
          </a:xfrm>
        </p:grpSpPr>
        <p:graphicFrame>
          <p:nvGraphicFramePr>
            <p:cNvPr id="54280" name="Object 5">
              <a:extLst>
                <a:ext uri="{FF2B5EF4-FFF2-40B4-BE49-F238E27FC236}">
                  <a16:creationId xmlns:a16="http://schemas.microsoft.com/office/drawing/2014/main" id="{912AAE8C-50F2-4A72-BFBF-22D55951D999}"/>
                </a:ext>
              </a:extLst>
            </p:cNvPr>
            <p:cNvGraphicFramePr>
              <a:graphicFrameLocks noChangeAspect="1"/>
            </p:cNvGraphicFramePr>
            <p:nvPr/>
          </p:nvGraphicFramePr>
          <p:xfrm>
            <a:off x="322546" y="764054"/>
            <a:ext cx="3758271" cy="3370005"/>
          </p:xfrm>
          <a:graphic>
            <a:graphicData uri="http://schemas.openxmlformats.org/presentationml/2006/ole">
              <mc:AlternateContent xmlns:mc="http://schemas.openxmlformats.org/markup-compatibility/2006">
                <mc:Choice xmlns:v="urn:schemas-microsoft-com:vml" Requires="v">
                  <p:oleObj spid="_x0000_s54282" name="Rastrový obrázek" r:id="rId4" imgW="2486372" imgH="1876190" progId="Paint.Picture">
                    <p:embed/>
                  </p:oleObj>
                </mc:Choice>
                <mc:Fallback>
                  <p:oleObj name="Rastrový obrázek" r:id="rId4" imgW="2486372" imgH="1876190" progId="Paint.Picture">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546" y="764054"/>
                          <a:ext cx="3758271" cy="3370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4281" name="Rectangle 6">
              <a:extLst>
                <a:ext uri="{FF2B5EF4-FFF2-40B4-BE49-F238E27FC236}">
                  <a16:creationId xmlns:a16="http://schemas.microsoft.com/office/drawing/2014/main" id="{0B7E4E2C-472D-428B-AA95-581D3C1BBD78}"/>
                </a:ext>
              </a:extLst>
            </p:cNvPr>
            <p:cNvSpPr>
              <a:spLocks noChangeArrowheads="1"/>
            </p:cNvSpPr>
            <p:nvPr/>
          </p:nvSpPr>
          <p:spPr bwMode="auto">
            <a:xfrm rot="-754405">
              <a:off x="599402" y="940196"/>
              <a:ext cx="2964761" cy="46884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a:p>
          </p:txBody>
        </p:sp>
      </p:grpSp>
      <p:sp>
        <p:nvSpPr>
          <p:cNvPr id="54275" name="Text Box 7">
            <a:extLst>
              <a:ext uri="{FF2B5EF4-FFF2-40B4-BE49-F238E27FC236}">
                <a16:creationId xmlns:a16="http://schemas.microsoft.com/office/drawing/2014/main" id="{61D558E5-ECBA-45C2-931D-CF9DA3D96BB8}"/>
              </a:ext>
            </a:extLst>
          </p:cNvPr>
          <p:cNvSpPr txBox="1">
            <a:spLocks noChangeArrowheads="1"/>
          </p:cNvSpPr>
          <p:nvPr/>
        </p:nvSpPr>
        <p:spPr bwMode="auto">
          <a:xfrm>
            <a:off x="684213" y="4667250"/>
            <a:ext cx="82804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
                <a:srgbClr val="FFC000"/>
              </a:buClr>
              <a:buFontTx/>
              <a:buNone/>
            </a:pPr>
            <a:r>
              <a:rPr lang="cs-CZ" altLang="cs-CZ" sz="2800">
                <a:solidFill>
                  <a:schemeClr val="bg1"/>
                </a:solidFill>
                <a:cs typeface="Arial" panose="020B0604020202020204" pitchFamily="34" charset="0"/>
              </a:rPr>
              <a:t>Vyhlazený sulcus nasolabialis</a:t>
            </a:r>
          </a:p>
          <a:p>
            <a:pPr algn="ctr" eaLnBrk="1" hangingPunct="1">
              <a:spcBef>
                <a:spcPct val="0"/>
              </a:spcBef>
              <a:buClr>
                <a:srgbClr val="FFC000"/>
              </a:buClr>
              <a:buFontTx/>
              <a:buNone/>
            </a:pPr>
            <a:endParaRPr lang="cs-CZ" altLang="cs-CZ" sz="2800">
              <a:solidFill>
                <a:schemeClr val="bg1"/>
              </a:solidFill>
              <a:cs typeface="Arial" panose="020B0604020202020204" pitchFamily="34" charset="0"/>
            </a:endParaRPr>
          </a:p>
          <a:p>
            <a:pPr algn="ctr" eaLnBrk="1" hangingPunct="1">
              <a:spcBef>
                <a:spcPct val="0"/>
              </a:spcBef>
              <a:buClr>
                <a:srgbClr val="FFC000"/>
              </a:buClr>
              <a:buFontTx/>
              <a:buNone/>
            </a:pPr>
            <a:r>
              <a:rPr lang="cs-CZ" altLang="cs-CZ" sz="2800">
                <a:solidFill>
                  <a:schemeClr val="bg1"/>
                </a:solidFill>
                <a:cs typeface="Arial" panose="020B0604020202020204" pitchFamily="34" charset="0"/>
              </a:rPr>
              <a:t>Šíření cestou v. angularis nebo v. infraorbitalis</a:t>
            </a:r>
          </a:p>
        </p:txBody>
      </p:sp>
      <p:sp>
        <p:nvSpPr>
          <p:cNvPr id="54276" name="TextovéPole 1">
            <a:extLst>
              <a:ext uri="{FF2B5EF4-FFF2-40B4-BE49-F238E27FC236}">
                <a16:creationId xmlns:a16="http://schemas.microsoft.com/office/drawing/2014/main" id="{551A1B43-043D-4823-8D74-B1DEB7C3D025}"/>
              </a:ext>
            </a:extLst>
          </p:cNvPr>
          <p:cNvSpPr txBox="1">
            <a:spLocks noChangeArrowheads="1"/>
          </p:cNvSpPr>
          <p:nvPr/>
        </p:nvSpPr>
        <p:spPr bwMode="auto">
          <a:xfrm>
            <a:off x="2732088" y="30163"/>
            <a:ext cx="38877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a:solidFill>
                  <a:srgbClr val="FFC000"/>
                </a:solidFill>
              </a:rPr>
              <a:t>Infraorbitální absces</a:t>
            </a:r>
          </a:p>
        </p:txBody>
      </p:sp>
      <p:sp>
        <p:nvSpPr>
          <p:cNvPr id="54277" name="TextovéPole 2">
            <a:extLst>
              <a:ext uri="{FF2B5EF4-FFF2-40B4-BE49-F238E27FC236}">
                <a16:creationId xmlns:a16="http://schemas.microsoft.com/office/drawing/2014/main" id="{E5F624DA-067A-4B5F-9ABB-9723B4D5ED3B}"/>
              </a:ext>
            </a:extLst>
          </p:cNvPr>
          <p:cNvSpPr txBox="1">
            <a:spLocks noChangeArrowheads="1"/>
          </p:cNvSpPr>
          <p:nvPr/>
        </p:nvSpPr>
        <p:spPr bwMode="auto">
          <a:xfrm>
            <a:off x="4140200" y="979488"/>
            <a:ext cx="507682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400">
                <a:solidFill>
                  <a:schemeClr val="bg1"/>
                </a:solidFill>
              </a:rPr>
              <a:t>Infekce prorazí vestibulární kortikalis nad úponem m. levator anguli oris, šířením infekce pod m. levator labii sup. vzniká infraorbitální absces</a:t>
            </a:r>
            <a:endParaRPr lang="cs-CZ" altLang="cs-CZ" sz="2400"/>
          </a:p>
        </p:txBody>
      </p:sp>
      <p:sp>
        <p:nvSpPr>
          <p:cNvPr id="54278" name="TextovéPole 2">
            <a:extLst>
              <a:ext uri="{FF2B5EF4-FFF2-40B4-BE49-F238E27FC236}">
                <a16:creationId xmlns:a16="http://schemas.microsoft.com/office/drawing/2014/main" id="{81FDF3E5-FE62-414F-A7CF-70C312FA1265}"/>
              </a:ext>
            </a:extLst>
          </p:cNvPr>
          <p:cNvSpPr txBox="1">
            <a:spLocks noChangeArrowheads="1"/>
          </p:cNvSpPr>
          <p:nvPr/>
        </p:nvSpPr>
        <p:spPr bwMode="auto">
          <a:xfrm>
            <a:off x="2679700" y="6108700"/>
            <a:ext cx="37449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800">
                <a:solidFill>
                  <a:srgbClr val="FFC000"/>
                </a:solidFill>
                <a:cs typeface="Arial" panose="020B0604020202020204" pitchFamily="34" charset="0"/>
              </a:rPr>
              <a:t>→</a:t>
            </a:r>
            <a:r>
              <a:rPr lang="cs-CZ" altLang="cs-CZ" sz="2800">
                <a:solidFill>
                  <a:schemeClr val="bg1"/>
                </a:solidFill>
                <a:cs typeface="Arial" panose="020B0604020202020204" pitchFamily="34" charset="0"/>
              </a:rPr>
              <a:t> </a:t>
            </a:r>
            <a:r>
              <a:rPr lang="cs-CZ" altLang="cs-CZ" sz="2800">
                <a:solidFill>
                  <a:srgbClr val="FFC000"/>
                </a:solidFill>
                <a:cs typeface="Arial" panose="020B0604020202020204" pitchFamily="34" charset="0"/>
              </a:rPr>
              <a:t>sinus cavernosus</a:t>
            </a:r>
            <a:endParaRPr lang="cs-CZ" altLang="cs-CZ">
              <a:solidFill>
                <a:srgbClr val="FFC000"/>
              </a:solidFill>
            </a:endParaRPr>
          </a:p>
        </p:txBody>
      </p:sp>
      <p:sp>
        <p:nvSpPr>
          <p:cNvPr id="54279" name="TextovéPole 3">
            <a:extLst>
              <a:ext uri="{FF2B5EF4-FFF2-40B4-BE49-F238E27FC236}">
                <a16:creationId xmlns:a16="http://schemas.microsoft.com/office/drawing/2014/main" id="{A12DF528-F54B-4E91-93C4-5A29DA442E37}"/>
              </a:ext>
            </a:extLst>
          </p:cNvPr>
          <p:cNvSpPr txBox="1">
            <a:spLocks noChangeArrowheads="1"/>
          </p:cNvSpPr>
          <p:nvPr/>
        </p:nvSpPr>
        <p:spPr bwMode="auto">
          <a:xfrm>
            <a:off x="152400" y="3729038"/>
            <a:ext cx="32559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000">
                <a:solidFill>
                  <a:schemeClr val="bg1"/>
                </a:solidFill>
              </a:rPr>
              <a:t>Špičák, první premolár nebo šíření z bukálního prostoru</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ovéPole 1">
            <a:extLst>
              <a:ext uri="{FF2B5EF4-FFF2-40B4-BE49-F238E27FC236}">
                <a16:creationId xmlns:a16="http://schemas.microsoft.com/office/drawing/2014/main" id="{59F1A8DF-DEC9-41AA-886F-C915C16EAD6B}"/>
              </a:ext>
            </a:extLst>
          </p:cNvPr>
          <p:cNvSpPr txBox="1">
            <a:spLocks noChangeArrowheads="1"/>
          </p:cNvSpPr>
          <p:nvPr/>
        </p:nvSpPr>
        <p:spPr bwMode="auto">
          <a:xfrm>
            <a:off x="503238" y="188913"/>
            <a:ext cx="8458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a:solidFill>
                  <a:srgbClr val="FFC000"/>
                </a:solidFill>
              </a:rPr>
              <a:t>Záněty očnice odontogenní etiologie</a:t>
            </a:r>
            <a:endParaRPr lang="cs-CZ" altLang="cs-CZ" sz="2400">
              <a:solidFill>
                <a:schemeClr val="bg1"/>
              </a:solidFill>
            </a:endParaRPr>
          </a:p>
        </p:txBody>
      </p:sp>
      <p:sp>
        <p:nvSpPr>
          <p:cNvPr id="56323" name="TextovéPole 4">
            <a:extLst>
              <a:ext uri="{FF2B5EF4-FFF2-40B4-BE49-F238E27FC236}">
                <a16:creationId xmlns:a16="http://schemas.microsoft.com/office/drawing/2014/main" id="{90810BA6-E486-4501-9B13-4103B41085D1}"/>
              </a:ext>
            </a:extLst>
          </p:cNvPr>
          <p:cNvSpPr txBox="1">
            <a:spLocks noChangeArrowheads="1"/>
          </p:cNvSpPr>
          <p:nvPr/>
        </p:nvSpPr>
        <p:spPr bwMode="auto">
          <a:xfrm>
            <a:off x="4349750" y="1689100"/>
            <a:ext cx="47879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
                <a:srgbClr val="FFC000"/>
              </a:buClr>
              <a:buFont typeface="Wingdings" panose="05000000000000000000" pitchFamily="2" charset="2"/>
              <a:buChar char="Ø"/>
            </a:pPr>
            <a:r>
              <a:rPr lang="cs-CZ" altLang="cs-CZ" sz="2400">
                <a:solidFill>
                  <a:schemeClr val="bg1"/>
                </a:solidFill>
              </a:rPr>
              <a:t>závažné onemocnění</a:t>
            </a:r>
          </a:p>
          <a:p>
            <a:pPr eaLnBrk="1" hangingPunct="1">
              <a:spcBef>
                <a:spcPct val="0"/>
              </a:spcBef>
              <a:buClr>
                <a:srgbClr val="FFC000"/>
              </a:buClr>
              <a:buFont typeface="Wingdings" panose="05000000000000000000" pitchFamily="2" charset="2"/>
              <a:buChar char="Ø"/>
            </a:pPr>
            <a:r>
              <a:rPr lang="cs-CZ" altLang="cs-CZ" sz="2400">
                <a:solidFill>
                  <a:schemeClr val="bg1"/>
                </a:solidFill>
              </a:rPr>
              <a:t>možnost nevratného poškození zdraví, až fatální průběh</a:t>
            </a:r>
          </a:p>
          <a:p>
            <a:pPr eaLnBrk="1" hangingPunct="1">
              <a:spcBef>
                <a:spcPct val="0"/>
              </a:spcBef>
              <a:buClr>
                <a:srgbClr val="FFC000"/>
              </a:buClr>
              <a:buFont typeface="Wingdings" panose="05000000000000000000" pitchFamily="2" charset="2"/>
              <a:buChar char="Ø"/>
            </a:pPr>
            <a:r>
              <a:rPr lang="cs-CZ" altLang="cs-CZ" sz="2400">
                <a:solidFill>
                  <a:schemeClr val="bg1"/>
                </a:solidFill>
              </a:rPr>
              <a:t>nutná znalost možností šíření infekce do orbity</a:t>
            </a:r>
          </a:p>
          <a:p>
            <a:pPr eaLnBrk="1" hangingPunct="1">
              <a:spcBef>
                <a:spcPct val="0"/>
              </a:spcBef>
              <a:buClr>
                <a:srgbClr val="FFC000"/>
              </a:buClr>
              <a:buFont typeface="Wingdings" panose="05000000000000000000" pitchFamily="2" charset="2"/>
              <a:buChar char="Ø"/>
            </a:pPr>
            <a:r>
              <a:rPr lang="cs-CZ" altLang="cs-CZ" sz="2400">
                <a:solidFill>
                  <a:schemeClr val="bg1"/>
                </a:solidFill>
              </a:rPr>
              <a:t>spolupráce s maxilofaciální chirurgií, oftalmologií, ORL, neurochirurgií …</a:t>
            </a:r>
          </a:p>
        </p:txBody>
      </p:sp>
      <p:grpSp>
        <p:nvGrpSpPr>
          <p:cNvPr id="56324" name="Skupina 14">
            <a:extLst>
              <a:ext uri="{FF2B5EF4-FFF2-40B4-BE49-F238E27FC236}">
                <a16:creationId xmlns:a16="http://schemas.microsoft.com/office/drawing/2014/main" id="{1409E331-5874-49BD-9068-2D146D413E0B}"/>
              </a:ext>
            </a:extLst>
          </p:cNvPr>
          <p:cNvGrpSpPr>
            <a:grpSpLocks/>
          </p:cNvGrpSpPr>
          <p:nvPr/>
        </p:nvGrpSpPr>
        <p:grpSpPr bwMode="auto">
          <a:xfrm>
            <a:off x="179388" y="1268413"/>
            <a:ext cx="4086225" cy="4302125"/>
            <a:chOff x="395536" y="2632631"/>
            <a:chExt cx="3933498" cy="4011929"/>
          </a:xfrm>
        </p:grpSpPr>
        <p:pic>
          <p:nvPicPr>
            <p:cNvPr id="56325" name="Obrázek 1">
              <a:extLst>
                <a:ext uri="{FF2B5EF4-FFF2-40B4-BE49-F238E27FC236}">
                  <a16:creationId xmlns:a16="http://schemas.microsoft.com/office/drawing/2014/main" id="{02D9E316-B172-4983-9CD1-170294E64E8B}"/>
                </a:ext>
              </a:extLst>
            </p:cNvPr>
            <p:cNvPicPr>
              <a:picLocks noChangeAspect="1"/>
            </p:cNvPicPr>
            <p:nvPr/>
          </p:nvPicPr>
          <p:blipFill>
            <a:blip r:embed="rId3">
              <a:extLst>
                <a:ext uri="{28A0092B-C50C-407E-A947-70E740481C1C}">
                  <a14:useLocalDpi xmlns:a14="http://schemas.microsoft.com/office/drawing/2010/main" val="0"/>
                </a:ext>
              </a:extLst>
            </a:blip>
            <a:srcRect l="648"/>
            <a:stretch>
              <a:fillRect/>
            </a:stretch>
          </p:blipFill>
          <p:spPr bwMode="auto">
            <a:xfrm>
              <a:off x="395536" y="2708920"/>
              <a:ext cx="3933498" cy="393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TextovéPole 8">
              <a:extLst>
                <a:ext uri="{FF2B5EF4-FFF2-40B4-BE49-F238E27FC236}">
                  <a16:creationId xmlns:a16="http://schemas.microsoft.com/office/drawing/2014/main" id="{073E52A7-1514-4DD2-8D39-BA3C75A507BD}"/>
                </a:ext>
              </a:extLst>
            </p:cNvPr>
            <p:cNvSpPr txBox="1">
              <a:spLocks noChangeArrowheads="1"/>
            </p:cNvSpPr>
            <p:nvPr/>
          </p:nvSpPr>
          <p:spPr bwMode="auto">
            <a:xfrm>
              <a:off x="971600" y="2632631"/>
              <a:ext cx="27813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800">
                  <a:solidFill>
                    <a:schemeClr val="bg1"/>
                  </a:solidFill>
                </a:rPr>
                <a:t>Flegmóna orbity</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ovéPole 2">
            <a:extLst>
              <a:ext uri="{FF2B5EF4-FFF2-40B4-BE49-F238E27FC236}">
                <a16:creationId xmlns:a16="http://schemas.microsoft.com/office/drawing/2014/main" id="{CAC53709-9975-4286-8E09-33587A71DA14}"/>
              </a:ext>
            </a:extLst>
          </p:cNvPr>
          <p:cNvSpPr txBox="1">
            <a:spLocks noChangeArrowheads="1"/>
          </p:cNvSpPr>
          <p:nvPr/>
        </p:nvSpPr>
        <p:spPr bwMode="auto">
          <a:xfrm>
            <a:off x="538163" y="806450"/>
            <a:ext cx="2628900" cy="43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a:solidFill>
                  <a:srgbClr val="FFC000"/>
                </a:solidFill>
              </a:rPr>
              <a:t>Dle lokalizace</a:t>
            </a:r>
          </a:p>
          <a:p>
            <a:pPr eaLnBrk="1" hangingPunct="1">
              <a:spcBef>
                <a:spcPct val="0"/>
              </a:spcBef>
              <a:buFontTx/>
              <a:buNone/>
            </a:pPr>
            <a:r>
              <a:rPr lang="cs-CZ" altLang="cs-CZ" sz="2400">
                <a:solidFill>
                  <a:schemeClr val="bg1"/>
                </a:solidFill>
              </a:rPr>
              <a:t>a) </a:t>
            </a:r>
            <a:r>
              <a:rPr lang="cs-CZ" altLang="cs-CZ" sz="2400" b="1">
                <a:solidFill>
                  <a:schemeClr val="bg1"/>
                </a:solidFill>
              </a:rPr>
              <a:t>preseptální </a:t>
            </a:r>
          </a:p>
          <a:p>
            <a:pPr eaLnBrk="1" hangingPunct="1">
              <a:spcBef>
                <a:spcPct val="0"/>
              </a:spcBef>
              <a:buFontTx/>
              <a:buNone/>
            </a:pPr>
            <a:r>
              <a:rPr lang="cs-CZ" altLang="cs-CZ" sz="2400">
                <a:solidFill>
                  <a:schemeClr val="bg1"/>
                </a:solidFill>
              </a:rPr>
              <a:t>b) </a:t>
            </a:r>
            <a:r>
              <a:rPr lang="cs-CZ" altLang="cs-CZ" sz="2400" b="1">
                <a:solidFill>
                  <a:schemeClr val="bg1"/>
                </a:solidFill>
              </a:rPr>
              <a:t>postseptální</a:t>
            </a:r>
          </a:p>
          <a:p>
            <a:pPr eaLnBrk="1" hangingPunct="1">
              <a:spcBef>
                <a:spcPct val="0"/>
              </a:spcBef>
              <a:buFontTx/>
              <a:buNone/>
            </a:pPr>
            <a:endParaRPr lang="cs-CZ" altLang="cs-CZ" sz="2800">
              <a:solidFill>
                <a:schemeClr val="bg1"/>
              </a:solidFill>
            </a:endParaRPr>
          </a:p>
          <a:p>
            <a:pPr eaLnBrk="1" hangingPunct="1">
              <a:spcBef>
                <a:spcPct val="0"/>
              </a:spcBef>
              <a:buFontTx/>
              <a:buNone/>
            </a:pPr>
            <a:r>
              <a:rPr lang="cs-CZ" altLang="cs-CZ" sz="2000">
                <a:solidFill>
                  <a:schemeClr val="bg1"/>
                </a:solidFill>
              </a:rPr>
              <a:t>SEPTUM ORBITAE  </a:t>
            </a:r>
            <a:r>
              <a:rPr lang="cs-CZ" altLang="cs-CZ" sz="1800">
                <a:solidFill>
                  <a:schemeClr val="bg1"/>
                </a:solidFill>
              </a:rPr>
              <a:t>fascie odstupující vertikalně z periostu okraje orbity, upíná se do víček – horní do aponeur. zdvihače, dolní do tarz.ploténky; přirozená bariéra</a:t>
            </a:r>
          </a:p>
          <a:p>
            <a:pPr eaLnBrk="1" hangingPunct="1">
              <a:spcBef>
                <a:spcPct val="0"/>
              </a:spcBef>
              <a:buFontTx/>
              <a:buNone/>
            </a:pPr>
            <a:endParaRPr lang="cs-CZ" altLang="cs-CZ" sz="2800">
              <a:solidFill>
                <a:schemeClr val="bg1"/>
              </a:solidFill>
            </a:endParaRPr>
          </a:p>
        </p:txBody>
      </p:sp>
      <p:sp>
        <p:nvSpPr>
          <p:cNvPr id="58371" name="TextovéPole 3">
            <a:extLst>
              <a:ext uri="{FF2B5EF4-FFF2-40B4-BE49-F238E27FC236}">
                <a16:creationId xmlns:a16="http://schemas.microsoft.com/office/drawing/2014/main" id="{3982DFAF-D3DB-42B9-8809-F3E997BE0D29}"/>
              </a:ext>
            </a:extLst>
          </p:cNvPr>
          <p:cNvSpPr txBox="1">
            <a:spLocks noChangeArrowheads="1"/>
          </p:cNvSpPr>
          <p:nvPr/>
        </p:nvSpPr>
        <p:spPr bwMode="auto">
          <a:xfrm>
            <a:off x="538163" y="5068888"/>
            <a:ext cx="7813675"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a:solidFill>
                  <a:srgbClr val="FFC000"/>
                </a:solidFill>
              </a:rPr>
              <a:t>Dle etiologie</a:t>
            </a:r>
          </a:p>
          <a:p>
            <a:pPr eaLnBrk="1" hangingPunct="1">
              <a:spcBef>
                <a:spcPct val="0"/>
              </a:spcBef>
              <a:buFontTx/>
              <a:buNone/>
            </a:pPr>
            <a:r>
              <a:rPr lang="cs-CZ" altLang="cs-CZ" sz="2400">
                <a:solidFill>
                  <a:schemeClr val="bg1"/>
                </a:solidFill>
              </a:rPr>
              <a:t>sinogenní, dermatogenní, infekce vlastních tkání orbity, traumatická, hematogenní, </a:t>
            </a:r>
            <a:r>
              <a:rPr lang="cs-CZ" altLang="cs-CZ" sz="2400">
                <a:solidFill>
                  <a:srgbClr val="FF0000"/>
                </a:solidFill>
              </a:rPr>
              <a:t>odontogenní</a:t>
            </a:r>
            <a:r>
              <a:rPr lang="cs-CZ" altLang="cs-CZ" sz="2400">
                <a:solidFill>
                  <a:schemeClr val="bg1"/>
                </a:solidFill>
              </a:rPr>
              <a:t>…</a:t>
            </a:r>
          </a:p>
        </p:txBody>
      </p:sp>
      <p:pic>
        <p:nvPicPr>
          <p:cNvPr id="58372" name="Picture 2" descr="http://salerno.uni-muenster.de/data/bl/sobotta/pics_big/0615.jpg">
            <a:extLst>
              <a:ext uri="{FF2B5EF4-FFF2-40B4-BE49-F238E27FC236}">
                <a16:creationId xmlns:a16="http://schemas.microsoft.com/office/drawing/2014/main" id="{EA0ACC5B-22ED-40F6-A6CD-25E5A343CD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353" t="9882" r="3935" b="6119"/>
          <a:stretch>
            <a:fillRect/>
          </a:stretch>
        </p:blipFill>
        <p:spPr bwMode="auto">
          <a:xfrm>
            <a:off x="3563938" y="873125"/>
            <a:ext cx="4895850"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ovéPole 1">
            <a:extLst>
              <a:ext uri="{FF2B5EF4-FFF2-40B4-BE49-F238E27FC236}">
                <a16:creationId xmlns:a16="http://schemas.microsoft.com/office/drawing/2014/main" id="{3D639A70-5B43-40CE-A866-98DF74B3581F}"/>
              </a:ext>
            </a:extLst>
          </p:cNvPr>
          <p:cNvSpPr txBox="1">
            <a:spLocks noChangeArrowheads="1"/>
          </p:cNvSpPr>
          <p:nvPr/>
        </p:nvSpPr>
        <p:spPr bwMode="auto">
          <a:xfrm>
            <a:off x="2051050" y="174625"/>
            <a:ext cx="4968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800">
                <a:solidFill>
                  <a:schemeClr val="bg1"/>
                </a:solidFill>
              </a:rPr>
              <a:t>Obecné dělení zánětů očnice</a:t>
            </a:r>
            <a:endParaRPr lang="cs-CZ" altLang="cs-CZ"/>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Nadpis 1">
            <a:extLst>
              <a:ext uri="{FF2B5EF4-FFF2-40B4-BE49-F238E27FC236}">
                <a16:creationId xmlns:a16="http://schemas.microsoft.com/office/drawing/2014/main" id="{A394AC79-B63B-48CA-B323-4174BCAAAC44}"/>
              </a:ext>
            </a:extLst>
          </p:cNvPr>
          <p:cNvSpPr>
            <a:spLocks noGrp="1" noChangeArrowheads="1"/>
          </p:cNvSpPr>
          <p:nvPr>
            <p:ph type="title"/>
          </p:nvPr>
        </p:nvSpPr>
        <p:spPr/>
        <p:txBody>
          <a:bodyPr/>
          <a:lstStyle/>
          <a:p>
            <a:r>
              <a:rPr lang="cs-CZ" altLang="cs-CZ" sz="3600">
                <a:solidFill>
                  <a:srgbClr val="FFFF00"/>
                </a:solidFill>
              </a:rPr>
              <a:t>Výsledek a způsob šíření dentální infekce závisí na:</a:t>
            </a:r>
          </a:p>
        </p:txBody>
      </p:sp>
      <p:sp>
        <p:nvSpPr>
          <p:cNvPr id="3" name="Zástupný symbol pro obsah 2">
            <a:extLst>
              <a:ext uri="{FF2B5EF4-FFF2-40B4-BE49-F238E27FC236}">
                <a16:creationId xmlns:a16="http://schemas.microsoft.com/office/drawing/2014/main" id="{1B98F9CD-9418-499C-9B60-27CF2BBEA7AC}"/>
              </a:ext>
            </a:extLst>
          </p:cNvPr>
          <p:cNvSpPr>
            <a:spLocks noGrp="1"/>
          </p:cNvSpPr>
          <p:nvPr>
            <p:ph idx="1"/>
          </p:nvPr>
        </p:nvSpPr>
        <p:spPr>
          <a:xfrm>
            <a:off x="534988" y="1438275"/>
            <a:ext cx="8074025" cy="5184775"/>
          </a:xfrm>
        </p:spPr>
        <p:txBody>
          <a:bodyPr/>
          <a:lstStyle/>
          <a:p>
            <a:pPr>
              <a:buFontTx/>
              <a:buChar char="-"/>
              <a:defRPr/>
            </a:pPr>
            <a:r>
              <a:rPr lang="cs-CZ" sz="2400" i="1" dirty="0">
                <a:solidFill>
                  <a:schemeClr val="bg1"/>
                </a:solidFill>
              </a:rPr>
              <a:t>lokalizaci </a:t>
            </a:r>
            <a:r>
              <a:rPr lang="cs-CZ" sz="2400" i="1" dirty="0" err="1">
                <a:solidFill>
                  <a:schemeClr val="bg1"/>
                </a:solidFill>
              </a:rPr>
              <a:t>inf</a:t>
            </a:r>
            <a:r>
              <a:rPr lang="cs-CZ" sz="2400" i="1" dirty="0">
                <a:solidFill>
                  <a:schemeClr val="bg1"/>
                </a:solidFill>
              </a:rPr>
              <a:t>.      </a:t>
            </a:r>
          </a:p>
          <a:p>
            <a:pPr>
              <a:buFontTx/>
              <a:buChar char="-"/>
              <a:defRPr/>
            </a:pPr>
            <a:r>
              <a:rPr lang="cs-CZ" sz="2400" i="1" dirty="0">
                <a:solidFill>
                  <a:schemeClr val="bg1"/>
                </a:solidFill>
              </a:rPr>
              <a:t>typu postižené tkáně </a:t>
            </a:r>
          </a:p>
          <a:p>
            <a:pPr>
              <a:buFontTx/>
              <a:buChar char="-"/>
              <a:defRPr/>
            </a:pPr>
            <a:r>
              <a:rPr lang="cs-CZ" sz="2400" i="1" dirty="0">
                <a:solidFill>
                  <a:schemeClr val="bg1"/>
                </a:solidFill>
              </a:rPr>
              <a:t>typu a virulenci infekci způsobujících mikroorganismů </a:t>
            </a:r>
          </a:p>
          <a:p>
            <a:pPr>
              <a:buFontTx/>
              <a:buChar char="-"/>
              <a:defRPr/>
            </a:pPr>
            <a:r>
              <a:rPr lang="cs-CZ" sz="2400" i="1" dirty="0">
                <a:solidFill>
                  <a:schemeClr val="bg1"/>
                </a:solidFill>
              </a:rPr>
              <a:t>imunologických podmínkách pacienta (imunosuprese)   …</a:t>
            </a:r>
          </a:p>
          <a:p>
            <a:pPr marL="0" indent="0">
              <a:buFontTx/>
              <a:buNone/>
              <a:defRPr/>
            </a:pPr>
            <a:r>
              <a:rPr lang="cs-CZ" sz="2800" i="1" dirty="0">
                <a:solidFill>
                  <a:schemeClr val="bg1"/>
                </a:solidFill>
              </a:rPr>
              <a:t>Lokalizovaná – </a:t>
            </a:r>
            <a:r>
              <a:rPr lang="cs-CZ" sz="2800" b="1" i="1" dirty="0">
                <a:solidFill>
                  <a:srgbClr val="7030A0"/>
                </a:solidFill>
              </a:rPr>
              <a:t>ABSCES</a:t>
            </a:r>
          </a:p>
          <a:p>
            <a:pPr marL="0" indent="0">
              <a:buFontTx/>
              <a:buNone/>
              <a:defRPr/>
            </a:pPr>
            <a:r>
              <a:rPr lang="cs-CZ" sz="2800" i="1" dirty="0">
                <a:solidFill>
                  <a:schemeClr val="bg1"/>
                </a:solidFill>
              </a:rPr>
              <a:t>Difuzní – </a:t>
            </a:r>
            <a:r>
              <a:rPr lang="cs-CZ" sz="2800" b="1" i="1" dirty="0">
                <a:solidFill>
                  <a:srgbClr val="7030A0"/>
                </a:solidFill>
              </a:rPr>
              <a:t>CELLULITIS , FLEGMÓNA </a:t>
            </a:r>
            <a:r>
              <a:rPr lang="cs-CZ" sz="2800" i="1" dirty="0">
                <a:solidFill>
                  <a:schemeClr val="bg1"/>
                </a:solidFill>
              </a:rPr>
              <a:t>– </a:t>
            </a:r>
            <a:r>
              <a:rPr lang="cs-CZ" sz="2400" i="1" dirty="0">
                <a:solidFill>
                  <a:schemeClr val="bg1"/>
                </a:solidFill>
              </a:rPr>
              <a:t>difuzní zánět měkkých tkání, rychlé plynulé šíření cestou nejmenšího odporu</a:t>
            </a:r>
          </a:p>
          <a:p>
            <a:pPr marL="0" indent="0">
              <a:buFontTx/>
              <a:buNone/>
              <a:defRPr/>
            </a:pPr>
            <a:r>
              <a:rPr lang="cs-CZ" sz="2800" b="1" i="1" dirty="0">
                <a:solidFill>
                  <a:srgbClr val="7030A0"/>
                </a:solidFill>
              </a:rPr>
              <a:t>OSTEOMYELITIS</a:t>
            </a:r>
            <a:r>
              <a:rPr lang="cs-CZ" sz="2800" i="1" dirty="0">
                <a:solidFill>
                  <a:schemeClr val="bg1"/>
                </a:solidFill>
              </a:rPr>
              <a:t> hlavy a krku </a:t>
            </a:r>
            <a:r>
              <a:rPr lang="cs-CZ" sz="2400" i="1" dirty="0">
                <a:solidFill>
                  <a:schemeClr val="bg1"/>
                </a:solidFill>
              </a:rPr>
              <a:t>– zánět kostní dřeně, více mandibula, resorpce + tvorba sekvestrů</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ovéPole 1">
            <a:extLst>
              <a:ext uri="{FF2B5EF4-FFF2-40B4-BE49-F238E27FC236}">
                <a16:creationId xmlns:a16="http://schemas.microsoft.com/office/drawing/2014/main" id="{FCBA84DB-8578-418F-84D8-7DD24E7A30F8}"/>
              </a:ext>
            </a:extLst>
          </p:cNvPr>
          <p:cNvSpPr txBox="1">
            <a:spLocks noChangeArrowheads="1"/>
          </p:cNvSpPr>
          <p:nvPr/>
        </p:nvSpPr>
        <p:spPr bwMode="auto">
          <a:xfrm>
            <a:off x="2670175" y="115888"/>
            <a:ext cx="37449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a:solidFill>
                  <a:srgbClr val="FFC000"/>
                </a:solidFill>
              </a:rPr>
              <a:t>Preseptální infekce</a:t>
            </a:r>
          </a:p>
        </p:txBody>
      </p:sp>
      <p:sp>
        <p:nvSpPr>
          <p:cNvPr id="52227" name="TextovéPole 2">
            <a:extLst>
              <a:ext uri="{FF2B5EF4-FFF2-40B4-BE49-F238E27FC236}">
                <a16:creationId xmlns:a16="http://schemas.microsoft.com/office/drawing/2014/main" id="{9518297F-6D6A-41E7-9E04-2974EFFD2749}"/>
              </a:ext>
            </a:extLst>
          </p:cNvPr>
          <p:cNvSpPr txBox="1">
            <a:spLocks noChangeArrowheads="1"/>
          </p:cNvSpPr>
          <p:nvPr/>
        </p:nvSpPr>
        <p:spPr bwMode="auto">
          <a:xfrm>
            <a:off x="446088" y="1125538"/>
            <a:ext cx="8567737" cy="298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ts val="600"/>
              </a:spcBef>
              <a:buClr>
                <a:srgbClr val="FFC000"/>
              </a:buClr>
              <a:buFont typeface="Wingdings" panose="05000000000000000000" pitchFamily="2" charset="2"/>
              <a:buChar char="Ø"/>
              <a:defRPr/>
            </a:pPr>
            <a:r>
              <a:rPr lang="cs-CZ" altLang="cs-CZ" sz="2400" dirty="0">
                <a:solidFill>
                  <a:schemeClr val="bg1"/>
                </a:solidFill>
              </a:rPr>
              <a:t>častá, následek zánětů v oblasti horní čelisti – často od špičáků (dlouhý kořen)</a:t>
            </a:r>
          </a:p>
          <a:p>
            <a:pPr eaLnBrk="1" hangingPunct="1">
              <a:spcBef>
                <a:spcPts val="600"/>
              </a:spcBef>
              <a:buClr>
                <a:srgbClr val="FFC000"/>
              </a:buClr>
              <a:buFont typeface="Wingdings" panose="05000000000000000000" pitchFamily="2" charset="2"/>
              <a:buChar char="Ø"/>
              <a:defRPr/>
            </a:pPr>
            <a:r>
              <a:rPr lang="cs-CZ" altLang="cs-CZ" sz="2400" dirty="0">
                <a:solidFill>
                  <a:schemeClr val="bg1"/>
                </a:solidFill>
              </a:rPr>
              <a:t>omezená na oční víčka a </a:t>
            </a:r>
            <a:r>
              <a:rPr lang="cs-CZ" altLang="cs-CZ" sz="2400" dirty="0" err="1">
                <a:solidFill>
                  <a:schemeClr val="bg1"/>
                </a:solidFill>
              </a:rPr>
              <a:t>periorbitální</a:t>
            </a:r>
            <a:r>
              <a:rPr lang="cs-CZ" altLang="cs-CZ" sz="2400" dirty="0">
                <a:solidFill>
                  <a:schemeClr val="bg1"/>
                </a:solidFill>
              </a:rPr>
              <a:t> měkké tkáně před</a:t>
            </a:r>
          </a:p>
          <a:p>
            <a:pPr marL="0" indent="0" eaLnBrk="1" hangingPunct="1">
              <a:spcBef>
                <a:spcPts val="600"/>
              </a:spcBef>
              <a:buClr>
                <a:srgbClr val="FFC000"/>
              </a:buClr>
              <a:buFontTx/>
              <a:buNone/>
              <a:defRPr/>
            </a:pPr>
            <a:r>
              <a:rPr lang="cs-CZ" altLang="cs-CZ" sz="2400" dirty="0">
                <a:solidFill>
                  <a:schemeClr val="bg1"/>
                </a:solidFill>
              </a:rPr>
              <a:t>    septem (kůže, podkoží, sval)	</a:t>
            </a:r>
          </a:p>
          <a:p>
            <a:pPr eaLnBrk="1" hangingPunct="1">
              <a:spcBef>
                <a:spcPts val="600"/>
              </a:spcBef>
              <a:buClr>
                <a:srgbClr val="FFC000"/>
              </a:buClr>
              <a:buFont typeface="Wingdings" panose="05000000000000000000" pitchFamily="2" charset="2"/>
              <a:buChar char="Ø"/>
              <a:defRPr/>
            </a:pPr>
            <a:r>
              <a:rPr lang="cs-CZ" altLang="cs-CZ" sz="2400" dirty="0">
                <a:solidFill>
                  <a:schemeClr val="bg1"/>
                </a:solidFill>
              </a:rPr>
              <a:t>Oční bulbus obvykle klidný, volně pohyblivý, možné </a:t>
            </a:r>
          </a:p>
          <a:p>
            <a:pPr marL="0" indent="0" eaLnBrk="1" hangingPunct="1">
              <a:spcBef>
                <a:spcPts val="600"/>
              </a:spcBef>
              <a:buClr>
                <a:srgbClr val="FFC000"/>
              </a:buClr>
              <a:buFontTx/>
              <a:buNone/>
              <a:defRPr/>
            </a:pPr>
            <a:r>
              <a:rPr lang="cs-CZ" altLang="cs-CZ" sz="2400" dirty="0">
                <a:solidFill>
                  <a:schemeClr val="bg1"/>
                </a:solidFill>
              </a:rPr>
              <a:t>    známky konjunktivitidy, není porucha visu ani diplopie</a:t>
            </a:r>
          </a:p>
        </p:txBody>
      </p:sp>
      <p:sp>
        <p:nvSpPr>
          <p:cNvPr id="60420" name="TextovéPole 3">
            <a:extLst>
              <a:ext uri="{FF2B5EF4-FFF2-40B4-BE49-F238E27FC236}">
                <a16:creationId xmlns:a16="http://schemas.microsoft.com/office/drawing/2014/main" id="{1C008B8A-F3A0-48C3-AB12-D1A404C0CF7A}"/>
              </a:ext>
            </a:extLst>
          </p:cNvPr>
          <p:cNvSpPr txBox="1">
            <a:spLocks noChangeArrowheads="1"/>
          </p:cNvSpPr>
          <p:nvPr/>
        </p:nvSpPr>
        <p:spPr bwMode="auto">
          <a:xfrm>
            <a:off x="446088" y="4292600"/>
            <a:ext cx="85677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ts val="1800"/>
              </a:spcAft>
              <a:buFontTx/>
              <a:buNone/>
            </a:pPr>
            <a:r>
              <a:rPr lang="cs-CZ" altLang="cs-CZ" sz="2800">
                <a:solidFill>
                  <a:srgbClr val="FFC000"/>
                </a:solidFill>
              </a:rPr>
              <a:t>Etiologie</a:t>
            </a:r>
          </a:p>
          <a:p>
            <a:pPr eaLnBrk="1" hangingPunct="1">
              <a:spcBef>
                <a:spcPct val="0"/>
              </a:spcBef>
              <a:spcAft>
                <a:spcPts val="600"/>
              </a:spcAft>
              <a:buClr>
                <a:srgbClr val="FFC000"/>
              </a:buClr>
              <a:buFont typeface="Wingdings" panose="05000000000000000000" pitchFamily="2" charset="2"/>
              <a:buChar char="Ø"/>
            </a:pPr>
            <a:r>
              <a:rPr lang="cs-CZ" altLang="cs-CZ" sz="2400">
                <a:solidFill>
                  <a:schemeClr val="bg1"/>
                </a:solidFill>
              </a:rPr>
              <a:t> kolemčelistní záněty odontogenního původu</a:t>
            </a:r>
          </a:p>
          <a:p>
            <a:pPr eaLnBrk="1" hangingPunct="1">
              <a:spcBef>
                <a:spcPct val="0"/>
              </a:spcBef>
              <a:spcAft>
                <a:spcPts val="600"/>
              </a:spcAft>
              <a:buClr>
                <a:srgbClr val="FFC000"/>
              </a:buClr>
              <a:buFont typeface="Wingdings" panose="05000000000000000000" pitchFamily="2" charset="2"/>
              <a:buChar char="Ø"/>
            </a:pPr>
            <a:r>
              <a:rPr lang="cs-CZ" altLang="cs-CZ" sz="2400">
                <a:solidFill>
                  <a:schemeClr val="bg1"/>
                </a:solidFill>
              </a:rPr>
              <a:t> rhinosinusitida odontogenního původu (maxillární)</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Obrázek 1">
            <a:extLst>
              <a:ext uri="{FF2B5EF4-FFF2-40B4-BE49-F238E27FC236}">
                <a16:creationId xmlns:a16="http://schemas.microsoft.com/office/drawing/2014/main" id="{DDECE9A7-014F-41CD-B3C0-F2CDC6016C29}"/>
              </a:ext>
            </a:extLst>
          </p:cNvPr>
          <p:cNvPicPr>
            <a:picLocks noChangeAspect="1"/>
          </p:cNvPicPr>
          <p:nvPr/>
        </p:nvPicPr>
        <p:blipFill>
          <a:blip r:embed="rId3">
            <a:extLst>
              <a:ext uri="{28A0092B-C50C-407E-A947-70E740481C1C}">
                <a14:useLocalDpi xmlns:a14="http://schemas.microsoft.com/office/drawing/2010/main" val="0"/>
              </a:ext>
            </a:extLst>
          </a:blip>
          <a:srcRect r="52567"/>
          <a:stretch>
            <a:fillRect/>
          </a:stretch>
        </p:blipFill>
        <p:spPr bwMode="auto">
          <a:xfrm>
            <a:off x="3203575" y="333375"/>
            <a:ext cx="2447925" cy="620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ovéPole 1">
            <a:extLst>
              <a:ext uri="{FF2B5EF4-FFF2-40B4-BE49-F238E27FC236}">
                <a16:creationId xmlns:a16="http://schemas.microsoft.com/office/drawing/2014/main" id="{5CF214FC-8EC4-4058-B66A-25EA8DBB51FD}"/>
              </a:ext>
            </a:extLst>
          </p:cNvPr>
          <p:cNvSpPr txBox="1">
            <a:spLocks noChangeArrowheads="1"/>
          </p:cNvSpPr>
          <p:nvPr/>
        </p:nvSpPr>
        <p:spPr bwMode="auto">
          <a:xfrm>
            <a:off x="2303463" y="115888"/>
            <a:ext cx="45370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a:solidFill>
                  <a:srgbClr val="FFC000"/>
                </a:solidFill>
              </a:rPr>
              <a:t>Postseptální celulitida</a:t>
            </a:r>
          </a:p>
        </p:txBody>
      </p:sp>
      <p:sp>
        <p:nvSpPr>
          <p:cNvPr id="109571" name="TextovéPole 2">
            <a:extLst>
              <a:ext uri="{FF2B5EF4-FFF2-40B4-BE49-F238E27FC236}">
                <a16:creationId xmlns:a16="http://schemas.microsoft.com/office/drawing/2014/main" id="{935E03E4-1F0C-4234-B2B6-BD844AF46A1F}"/>
              </a:ext>
            </a:extLst>
          </p:cNvPr>
          <p:cNvSpPr txBox="1">
            <a:spLocks noChangeArrowheads="1"/>
          </p:cNvSpPr>
          <p:nvPr/>
        </p:nvSpPr>
        <p:spPr bwMode="auto">
          <a:xfrm>
            <a:off x="755650" y="1412875"/>
            <a:ext cx="7777163" cy="395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marL="457200" indent="-457200" eaLnBrk="1" hangingPunct="1">
              <a:spcAft>
                <a:spcPts val="600"/>
              </a:spcAft>
              <a:buClr>
                <a:srgbClr val="FFC000"/>
              </a:buClr>
              <a:buFont typeface="Wingdings" panose="05000000000000000000" pitchFamily="2" charset="2"/>
              <a:buChar char="Ø"/>
              <a:defRPr/>
            </a:pPr>
            <a:r>
              <a:rPr lang="cs-CZ" altLang="cs-CZ" sz="2400" dirty="0">
                <a:solidFill>
                  <a:schemeClr val="bg1"/>
                </a:solidFill>
              </a:rPr>
              <a:t>vzácná (2 - 5%)</a:t>
            </a:r>
          </a:p>
          <a:p>
            <a:pPr marL="457200" indent="-457200" eaLnBrk="1" hangingPunct="1">
              <a:spcAft>
                <a:spcPts val="600"/>
              </a:spcAft>
              <a:buClr>
                <a:srgbClr val="FFC000"/>
              </a:buClr>
              <a:buFont typeface="Wingdings" panose="05000000000000000000" pitchFamily="2" charset="2"/>
              <a:buChar char="Ø"/>
              <a:defRPr/>
            </a:pPr>
            <a:r>
              <a:rPr lang="cs-CZ" altLang="cs-CZ" sz="2400" dirty="0">
                <a:solidFill>
                  <a:schemeClr val="bg1"/>
                </a:solidFill>
              </a:rPr>
              <a:t>Výrazný otok a erytém víček, překrvené spojivky</a:t>
            </a:r>
          </a:p>
          <a:p>
            <a:pPr marL="457200" indent="-457200" eaLnBrk="1" hangingPunct="1">
              <a:spcAft>
                <a:spcPts val="600"/>
              </a:spcAft>
              <a:buClr>
                <a:srgbClr val="FFC000"/>
              </a:buClr>
              <a:buFont typeface="Wingdings" panose="05000000000000000000" pitchFamily="2" charset="2"/>
              <a:buChar char="Ø"/>
              <a:defRPr/>
            </a:pPr>
            <a:r>
              <a:rPr lang="cs-CZ" altLang="cs-CZ" sz="2400" dirty="0">
                <a:solidFill>
                  <a:schemeClr val="bg1"/>
                </a:solidFill>
              </a:rPr>
              <a:t>postižení také měkkých tkání </a:t>
            </a:r>
            <a:r>
              <a:rPr lang="cs-CZ" altLang="cs-CZ" sz="2400" dirty="0" err="1">
                <a:solidFill>
                  <a:schemeClr val="bg1"/>
                </a:solidFill>
              </a:rPr>
              <a:t>peribulbárních</a:t>
            </a:r>
            <a:r>
              <a:rPr lang="cs-CZ" altLang="cs-CZ" sz="2400" dirty="0">
                <a:solidFill>
                  <a:schemeClr val="bg1"/>
                </a:solidFill>
              </a:rPr>
              <a:t> za septem</a:t>
            </a:r>
          </a:p>
          <a:p>
            <a:pPr marL="457200" indent="-457200" eaLnBrk="1" hangingPunct="1">
              <a:spcAft>
                <a:spcPts val="600"/>
              </a:spcAft>
              <a:buClr>
                <a:srgbClr val="FFC000"/>
              </a:buClr>
              <a:buFont typeface="Wingdings" panose="05000000000000000000" pitchFamily="2" charset="2"/>
              <a:buChar char="Ø"/>
              <a:defRPr/>
            </a:pPr>
            <a:r>
              <a:rPr lang="cs-CZ" altLang="cs-CZ" sz="2400" dirty="0">
                <a:solidFill>
                  <a:schemeClr val="bg1"/>
                </a:solidFill>
              </a:rPr>
              <a:t>porucha </a:t>
            </a:r>
            <a:r>
              <a:rPr lang="cs-CZ" altLang="cs-CZ" sz="2400" dirty="0" err="1">
                <a:solidFill>
                  <a:schemeClr val="bg1"/>
                </a:solidFill>
              </a:rPr>
              <a:t>vizu</a:t>
            </a:r>
            <a:r>
              <a:rPr lang="cs-CZ" altLang="cs-CZ" sz="2400" dirty="0">
                <a:solidFill>
                  <a:schemeClr val="bg1"/>
                </a:solidFill>
              </a:rPr>
              <a:t> a pohyblivosti bulbu</a:t>
            </a:r>
          </a:p>
          <a:p>
            <a:pPr marL="457200" indent="-457200" eaLnBrk="1" hangingPunct="1">
              <a:spcAft>
                <a:spcPts val="600"/>
              </a:spcAft>
              <a:buClr>
                <a:srgbClr val="FFC000"/>
              </a:buClr>
              <a:buFont typeface="Wingdings" panose="05000000000000000000" pitchFamily="2" charset="2"/>
              <a:buChar char="Ø"/>
              <a:defRPr/>
            </a:pPr>
            <a:r>
              <a:rPr lang="cs-CZ" altLang="cs-CZ" sz="2400" dirty="0">
                <a:solidFill>
                  <a:schemeClr val="bg1"/>
                </a:solidFill>
              </a:rPr>
              <a:t>Bolest za okem, omezení hybnosti bulbu</a:t>
            </a:r>
          </a:p>
          <a:p>
            <a:pPr marL="457200" indent="-457200" eaLnBrk="1" hangingPunct="1">
              <a:spcAft>
                <a:spcPts val="600"/>
              </a:spcAft>
              <a:buClr>
                <a:srgbClr val="FFC000"/>
              </a:buClr>
              <a:buFont typeface="Wingdings" panose="05000000000000000000" pitchFamily="2" charset="2"/>
              <a:buChar char="Ø"/>
              <a:defRPr/>
            </a:pPr>
            <a:r>
              <a:rPr lang="cs-CZ" altLang="cs-CZ" sz="2400" dirty="0">
                <a:solidFill>
                  <a:schemeClr val="bg1"/>
                </a:solidFill>
              </a:rPr>
              <a:t>Celkové příznaky alterace – </a:t>
            </a:r>
            <a:r>
              <a:rPr lang="cs-CZ" altLang="cs-CZ" sz="2400" dirty="0" err="1">
                <a:solidFill>
                  <a:schemeClr val="bg1"/>
                </a:solidFill>
              </a:rPr>
              <a:t>febrilie</a:t>
            </a:r>
            <a:r>
              <a:rPr lang="cs-CZ" altLang="cs-CZ" sz="2400" dirty="0">
                <a:solidFill>
                  <a:schemeClr val="bg1"/>
                </a:solidFill>
              </a:rPr>
              <a:t>, sepse, ….</a:t>
            </a:r>
          </a:p>
          <a:p>
            <a:pPr marL="457200" indent="-457200" eaLnBrk="1" hangingPunct="1">
              <a:spcAft>
                <a:spcPts val="600"/>
              </a:spcAft>
              <a:buClr>
                <a:srgbClr val="FFC000"/>
              </a:buClr>
              <a:buFont typeface="Wingdings" panose="05000000000000000000" pitchFamily="2" charset="2"/>
              <a:buChar char="Ø"/>
              <a:defRPr/>
            </a:pPr>
            <a:r>
              <a:rPr lang="cs-CZ" altLang="cs-CZ" sz="2400" dirty="0">
                <a:solidFill>
                  <a:schemeClr val="bg1"/>
                </a:solidFill>
              </a:rPr>
              <a:t>život ohrožující stav, možnost trvalých následků</a:t>
            </a:r>
          </a:p>
          <a:p>
            <a:pPr eaLnBrk="1" hangingPunct="1">
              <a:defRPr/>
            </a:pPr>
            <a:r>
              <a:rPr lang="cs-CZ" altLang="cs-CZ" sz="2400" dirty="0">
                <a:solidFill>
                  <a:schemeClr val="bg1"/>
                </a:solidFill>
              </a:rPr>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Obrázek 2">
            <a:extLst>
              <a:ext uri="{FF2B5EF4-FFF2-40B4-BE49-F238E27FC236}">
                <a16:creationId xmlns:a16="http://schemas.microsoft.com/office/drawing/2014/main" id="{69B79B95-CDB4-4293-BFB7-018A5B0D93B6}"/>
              </a:ext>
            </a:extLst>
          </p:cNvPr>
          <p:cNvPicPr>
            <a:picLocks noChangeAspect="1"/>
          </p:cNvPicPr>
          <p:nvPr/>
        </p:nvPicPr>
        <p:blipFill>
          <a:blip r:embed="rId2">
            <a:extLst>
              <a:ext uri="{28A0092B-C50C-407E-A947-70E740481C1C}">
                <a14:useLocalDpi xmlns:a14="http://schemas.microsoft.com/office/drawing/2010/main" val="0"/>
              </a:ext>
            </a:extLst>
          </a:blip>
          <a:srcRect r="50336"/>
          <a:stretch>
            <a:fillRect/>
          </a:stretch>
        </p:blipFill>
        <p:spPr bwMode="auto">
          <a:xfrm>
            <a:off x="1403350" y="458788"/>
            <a:ext cx="2447925"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4">
            <a:extLst>
              <a:ext uri="{FF2B5EF4-FFF2-40B4-BE49-F238E27FC236}">
                <a16:creationId xmlns:a16="http://schemas.microsoft.com/office/drawing/2014/main" id="{5F85D14D-E787-4DD5-8DE0-5CDF8A3DD7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28" t="3885" r="3502" b="2827"/>
          <a:stretch>
            <a:fillRect/>
          </a:stretch>
        </p:blipFill>
        <p:spPr bwMode="auto">
          <a:xfrm>
            <a:off x="4427538" y="1233488"/>
            <a:ext cx="4105275"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ovéPole 3">
            <a:extLst>
              <a:ext uri="{FF2B5EF4-FFF2-40B4-BE49-F238E27FC236}">
                <a16:creationId xmlns:a16="http://schemas.microsoft.com/office/drawing/2014/main" id="{48FB8541-7B3D-4374-AA25-BD8B02B58904}"/>
              </a:ext>
            </a:extLst>
          </p:cNvPr>
          <p:cNvSpPr txBox="1">
            <a:spLocks noChangeArrowheads="1"/>
          </p:cNvSpPr>
          <p:nvPr/>
        </p:nvSpPr>
        <p:spPr bwMode="auto">
          <a:xfrm>
            <a:off x="323850" y="1268413"/>
            <a:ext cx="8569325"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cs-CZ" altLang="cs-CZ" sz="2800" dirty="0">
                <a:solidFill>
                  <a:srgbClr val="FFC000"/>
                </a:solidFill>
              </a:rPr>
              <a:t>Komplikace  </a:t>
            </a:r>
            <a:r>
              <a:rPr lang="cs-CZ" altLang="cs-CZ" sz="2800" dirty="0">
                <a:solidFill>
                  <a:schemeClr val="bg1"/>
                </a:solidFill>
              </a:rPr>
              <a:t>- vznik abscesu</a:t>
            </a:r>
          </a:p>
          <a:p>
            <a:pPr marL="457200" indent="-457200" eaLnBrk="1" hangingPunct="1">
              <a:spcBef>
                <a:spcPct val="0"/>
              </a:spcBef>
              <a:buClr>
                <a:srgbClr val="FFC000"/>
              </a:buClr>
              <a:buFont typeface="Wingdings" panose="05000000000000000000" pitchFamily="2" charset="2"/>
              <a:buChar char="Ø"/>
              <a:defRPr/>
            </a:pPr>
            <a:r>
              <a:rPr lang="cs-CZ" altLang="cs-CZ" sz="2400" dirty="0" err="1">
                <a:solidFill>
                  <a:srgbClr val="FFC000"/>
                </a:solidFill>
              </a:rPr>
              <a:t>subperiostální</a:t>
            </a:r>
            <a:r>
              <a:rPr lang="cs-CZ" altLang="cs-CZ" sz="2400" dirty="0">
                <a:solidFill>
                  <a:srgbClr val="FFC000"/>
                </a:solidFill>
              </a:rPr>
              <a:t> absces </a:t>
            </a:r>
            <a:r>
              <a:rPr lang="cs-CZ" altLang="cs-CZ" sz="2400" dirty="0">
                <a:solidFill>
                  <a:schemeClr val="bg1"/>
                </a:solidFill>
              </a:rPr>
              <a:t>(mezi kostěnou stěnou očnice a </a:t>
            </a:r>
            <a:r>
              <a:rPr lang="cs-CZ" altLang="cs-CZ" sz="2400" dirty="0" err="1">
                <a:solidFill>
                  <a:schemeClr val="bg1"/>
                </a:solidFill>
              </a:rPr>
              <a:t>periorbitou</a:t>
            </a:r>
            <a:r>
              <a:rPr lang="cs-CZ" altLang="cs-CZ" sz="2400" dirty="0">
                <a:solidFill>
                  <a:schemeClr val="bg1"/>
                </a:solidFill>
              </a:rPr>
              <a:t>) </a:t>
            </a:r>
          </a:p>
          <a:p>
            <a:pPr marL="457200" indent="-457200" eaLnBrk="1" hangingPunct="1">
              <a:spcBef>
                <a:spcPct val="0"/>
              </a:spcBef>
              <a:buClr>
                <a:srgbClr val="FFC000"/>
              </a:buClr>
              <a:buFont typeface="Wingdings" panose="05000000000000000000" pitchFamily="2" charset="2"/>
              <a:buChar char="Ø"/>
              <a:defRPr/>
            </a:pPr>
            <a:r>
              <a:rPr lang="cs-CZ" altLang="cs-CZ" sz="2400" dirty="0">
                <a:solidFill>
                  <a:srgbClr val="FFC000"/>
                </a:solidFill>
              </a:rPr>
              <a:t>orbitální absces </a:t>
            </a:r>
            <a:r>
              <a:rPr lang="cs-CZ" altLang="cs-CZ" sz="2400" dirty="0">
                <a:solidFill>
                  <a:schemeClr val="bg1"/>
                </a:solidFill>
              </a:rPr>
              <a:t>(hnis v měkkých tkáních očnice)</a:t>
            </a:r>
          </a:p>
          <a:p>
            <a:pPr eaLnBrk="1" hangingPunct="1">
              <a:spcBef>
                <a:spcPct val="0"/>
              </a:spcBef>
              <a:buFontTx/>
              <a:buNone/>
              <a:defRPr/>
            </a:pPr>
            <a:endParaRPr lang="cs-CZ" altLang="cs-CZ" sz="2400" dirty="0">
              <a:solidFill>
                <a:schemeClr val="bg1"/>
              </a:solidFill>
            </a:endParaRPr>
          </a:p>
          <a:p>
            <a:pPr eaLnBrk="1" hangingPunct="1">
              <a:spcBef>
                <a:spcPct val="0"/>
              </a:spcBef>
              <a:buFontTx/>
              <a:buNone/>
              <a:defRPr/>
            </a:pPr>
            <a:endParaRPr lang="cs-CZ" altLang="cs-CZ" sz="2800" dirty="0">
              <a:solidFill>
                <a:schemeClr val="bg1"/>
              </a:solidFill>
            </a:endParaRPr>
          </a:p>
          <a:p>
            <a:pPr eaLnBrk="1" hangingPunct="1">
              <a:spcBef>
                <a:spcPct val="0"/>
              </a:spcBef>
              <a:buFontTx/>
              <a:buNone/>
              <a:defRPr/>
            </a:pPr>
            <a:r>
              <a:rPr lang="cs-CZ" altLang="cs-CZ" sz="2800" dirty="0">
                <a:solidFill>
                  <a:srgbClr val="FFC000"/>
                </a:solidFill>
              </a:rPr>
              <a:t>Nebezpečí</a:t>
            </a:r>
          </a:p>
          <a:p>
            <a:pPr marL="457200" indent="-457200" eaLnBrk="1" hangingPunct="1">
              <a:spcBef>
                <a:spcPct val="0"/>
              </a:spcBef>
              <a:buClr>
                <a:srgbClr val="FFC000"/>
              </a:buClr>
              <a:buFont typeface="Wingdings" panose="05000000000000000000" pitchFamily="2" charset="2"/>
              <a:buChar char="Ø"/>
              <a:defRPr/>
            </a:pPr>
            <a:r>
              <a:rPr lang="cs-CZ" altLang="cs-CZ" sz="2400" dirty="0">
                <a:solidFill>
                  <a:schemeClr val="bg1"/>
                </a:solidFill>
              </a:rPr>
              <a:t>oslepnutí </a:t>
            </a:r>
          </a:p>
          <a:p>
            <a:pPr marL="457200" indent="-457200" eaLnBrk="1" hangingPunct="1">
              <a:spcBef>
                <a:spcPct val="0"/>
              </a:spcBef>
              <a:buClr>
                <a:srgbClr val="FFC000"/>
              </a:buClr>
              <a:buFont typeface="Wingdings" panose="05000000000000000000" pitchFamily="2" charset="2"/>
              <a:buChar char="Ø"/>
              <a:defRPr/>
            </a:pPr>
            <a:r>
              <a:rPr lang="cs-CZ" altLang="cs-CZ" sz="2400" dirty="0">
                <a:solidFill>
                  <a:schemeClr val="bg1"/>
                </a:solidFill>
              </a:rPr>
              <a:t>přestupu infekce intrakraniálně (intrakraniální absces, meningitis, septická trombóza kavernózního sinu)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2226">
                                            <p:txEl>
                                              <p:pRg st="5" end="5"/>
                                            </p:txEl>
                                          </p:spTgt>
                                        </p:tgtEl>
                                        <p:attrNameLst>
                                          <p:attrName>style.visibility</p:attrName>
                                        </p:attrNameLst>
                                      </p:cBhvr>
                                      <p:to>
                                        <p:strVal val="visible"/>
                                      </p:to>
                                    </p:set>
                                    <p:animEffect transition="in" filter="fade">
                                      <p:cBhvr>
                                        <p:cTn id="7" dur="500"/>
                                        <p:tgtEl>
                                          <p:spTgt spid="52226">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2226">
                                            <p:txEl>
                                              <p:pRg st="6" end="6"/>
                                            </p:txEl>
                                          </p:spTgt>
                                        </p:tgtEl>
                                        <p:attrNameLst>
                                          <p:attrName>style.visibility</p:attrName>
                                        </p:attrNameLst>
                                      </p:cBhvr>
                                      <p:to>
                                        <p:strVal val="visible"/>
                                      </p:to>
                                    </p:set>
                                    <p:animEffect transition="in" filter="fade">
                                      <p:cBhvr>
                                        <p:cTn id="10" dur="500"/>
                                        <p:tgtEl>
                                          <p:spTgt spid="52226">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2226">
                                            <p:txEl>
                                              <p:pRg st="7" end="7"/>
                                            </p:txEl>
                                          </p:spTgt>
                                        </p:tgtEl>
                                        <p:attrNameLst>
                                          <p:attrName>style.visibility</p:attrName>
                                        </p:attrNameLst>
                                      </p:cBhvr>
                                      <p:to>
                                        <p:strVal val="visible"/>
                                      </p:to>
                                    </p:set>
                                    <p:animEffect transition="in" filter="fade">
                                      <p:cBhvr>
                                        <p:cTn id="13" dur="500"/>
                                        <p:tgtEl>
                                          <p:spTgt spid="5222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Obrázek 1">
            <a:extLst>
              <a:ext uri="{FF2B5EF4-FFF2-40B4-BE49-F238E27FC236}">
                <a16:creationId xmlns:a16="http://schemas.microsoft.com/office/drawing/2014/main" id="{B91C453E-055E-44CD-9707-EDA224B5E765}"/>
              </a:ext>
            </a:extLst>
          </p:cNvPr>
          <p:cNvPicPr>
            <a:picLocks noChangeAspect="1"/>
          </p:cNvPicPr>
          <p:nvPr/>
        </p:nvPicPr>
        <p:blipFill>
          <a:blip r:embed="rId3">
            <a:extLst>
              <a:ext uri="{28A0092B-C50C-407E-A947-70E740481C1C}">
                <a14:useLocalDpi xmlns:a14="http://schemas.microsoft.com/office/drawing/2010/main" val="0"/>
              </a:ext>
            </a:extLst>
          </a:blip>
          <a:srcRect r="2316"/>
          <a:stretch>
            <a:fillRect/>
          </a:stretch>
        </p:blipFill>
        <p:spPr bwMode="auto">
          <a:xfrm>
            <a:off x="395288" y="974725"/>
            <a:ext cx="4392612" cy="525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ovéPole 2">
            <a:extLst>
              <a:ext uri="{FF2B5EF4-FFF2-40B4-BE49-F238E27FC236}">
                <a16:creationId xmlns:a16="http://schemas.microsoft.com/office/drawing/2014/main" id="{32F6A865-74BA-4694-9B31-984CF0D5020D}"/>
              </a:ext>
            </a:extLst>
          </p:cNvPr>
          <p:cNvSpPr txBox="1">
            <a:spLocks noChangeArrowheads="1"/>
          </p:cNvSpPr>
          <p:nvPr/>
        </p:nvSpPr>
        <p:spPr bwMode="auto">
          <a:xfrm>
            <a:off x="5003800" y="1268413"/>
            <a:ext cx="3935413"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400">
                <a:solidFill>
                  <a:schemeClr val="bg1"/>
                </a:solidFill>
              </a:rPr>
              <a:t>Levostranná odontogenní maxillární, ethmoidální a frontální </a:t>
            </a:r>
            <a:r>
              <a:rPr lang="cs-CZ" altLang="cs-CZ" sz="2400">
                <a:solidFill>
                  <a:srgbClr val="FFC000"/>
                </a:solidFill>
              </a:rPr>
              <a:t>rhinosinusitida</a:t>
            </a:r>
            <a:r>
              <a:rPr lang="cs-CZ" altLang="cs-CZ" sz="2400">
                <a:solidFill>
                  <a:schemeClr val="bg1"/>
                </a:solidFill>
              </a:rPr>
              <a:t> </a:t>
            </a:r>
          </a:p>
          <a:p>
            <a:pPr>
              <a:spcBef>
                <a:spcPct val="0"/>
              </a:spcBef>
              <a:buFontTx/>
              <a:buNone/>
            </a:pPr>
            <a:r>
              <a:rPr lang="cs-CZ" altLang="cs-CZ" sz="2400">
                <a:solidFill>
                  <a:schemeClr val="bg1"/>
                </a:solidFill>
              </a:rPr>
              <a:t>&gt; </a:t>
            </a:r>
            <a:r>
              <a:rPr lang="cs-CZ" altLang="cs-CZ" sz="2400">
                <a:solidFill>
                  <a:srgbClr val="FFC000"/>
                </a:solidFill>
              </a:rPr>
              <a:t>absces</a:t>
            </a:r>
            <a:r>
              <a:rPr lang="cs-CZ" altLang="cs-CZ" sz="2400">
                <a:solidFill>
                  <a:schemeClr val="bg1"/>
                </a:solidFill>
              </a:rPr>
              <a:t> levé očnice </a:t>
            </a:r>
          </a:p>
          <a:p>
            <a:pPr>
              <a:spcBef>
                <a:spcPct val="0"/>
              </a:spcBef>
              <a:buFontTx/>
              <a:buNone/>
            </a:pPr>
            <a:endParaRPr lang="cs-CZ" altLang="cs-CZ" sz="2400">
              <a:solidFill>
                <a:schemeClr val="bg1"/>
              </a:solidFill>
            </a:endParaRPr>
          </a:p>
          <a:p>
            <a:pPr>
              <a:spcBef>
                <a:spcPct val="0"/>
              </a:spcBef>
              <a:buFontTx/>
              <a:buNone/>
            </a:pPr>
            <a:r>
              <a:rPr lang="cs-CZ" altLang="cs-CZ" sz="2400">
                <a:solidFill>
                  <a:srgbClr val="FFC000"/>
                </a:solidFill>
              </a:rPr>
              <a:t>Komplikace </a:t>
            </a:r>
          </a:p>
          <a:p>
            <a:pPr>
              <a:spcBef>
                <a:spcPct val="0"/>
              </a:spcBef>
              <a:buFontTx/>
              <a:buNone/>
            </a:pPr>
            <a:r>
              <a:rPr lang="cs-CZ" altLang="cs-CZ" sz="2400">
                <a:solidFill>
                  <a:schemeClr val="bg1"/>
                </a:solidFill>
              </a:rPr>
              <a:t>mozkový absces a subdurálním empyém</a:t>
            </a:r>
          </a:p>
          <a:p>
            <a:pPr>
              <a:spcBef>
                <a:spcPct val="0"/>
              </a:spcBef>
              <a:buFontTx/>
              <a:buNone/>
            </a:pPr>
            <a:endParaRPr lang="cs-CZ" altLang="cs-CZ" sz="2400">
              <a:solidFill>
                <a:schemeClr val="bg1"/>
              </a:solidFill>
            </a:endParaRPr>
          </a:p>
          <a:p>
            <a:pPr>
              <a:spcBef>
                <a:spcPct val="0"/>
              </a:spcBef>
              <a:buFontTx/>
              <a:buNone/>
            </a:pPr>
            <a:r>
              <a:rPr lang="cs-CZ" altLang="cs-CZ" sz="2400">
                <a:solidFill>
                  <a:schemeClr val="bg1"/>
                </a:solidFill>
              </a:rPr>
              <a:t>I přes adekvátní léčbu → </a:t>
            </a:r>
            <a:r>
              <a:rPr lang="cs-CZ" altLang="cs-CZ" sz="2400">
                <a:solidFill>
                  <a:srgbClr val="FFC000"/>
                </a:solidFill>
              </a:rPr>
              <a:t>smrt</a:t>
            </a:r>
          </a:p>
        </p:txBody>
      </p:sp>
      <p:sp>
        <p:nvSpPr>
          <p:cNvPr id="69636" name="TextovéPole 3">
            <a:extLst>
              <a:ext uri="{FF2B5EF4-FFF2-40B4-BE49-F238E27FC236}">
                <a16:creationId xmlns:a16="http://schemas.microsoft.com/office/drawing/2014/main" id="{6C866014-12E2-40F0-A2D5-00A417A6785F}"/>
              </a:ext>
            </a:extLst>
          </p:cNvPr>
          <p:cNvSpPr txBox="1">
            <a:spLocks noChangeArrowheads="1"/>
          </p:cNvSpPr>
          <p:nvPr/>
        </p:nvSpPr>
        <p:spPr bwMode="auto">
          <a:xfrm>
            <a:off x="1146175" y="333375"/>
            <a:ext cx="367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800">
                <a:solidFill>
                  <a:schemeClr val="bg1"/>
                </a:solidFill>
              </a:rPr>
              <a:t>MRi, koronární řez</a:t>
            </a:r>
            <a:endParaRPr lang="cs-CZ" altLang="cs-CZ" sz="2800"/>
          </a:p>
        </p:txBody>
      </p:sp>
      <p:sp>
        <p:nvSpPr>
          <p:cNvPr id="54277" name="Obdélník 4">
            <a:extLst>
              <a:ext uri="{FF2B5EF4-FFF2-40B4-BE49-F238E27FC236}">
                <a16:creationId xmlns:a16="http://schemas.microsoft.com/office/drawing/2014/main" id="{1BCDFD3C-7879-431A-A229-646FD976108D}"/>
              </a:ext>
            </a:extLst>
          </p:cNvPr>
          <p:cNvSpPr>
            <a:spLocks noChangeArrowheads="1"/>
          </p:cNvSpPr>
          <p:nvPr/>
        </p:nvSpPr>
        <p:spPr bwMode="auto">
          <a:xfrm>
            <a:off x="900113" y="6332538"/>
            <a:ext cx="3500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eaLnBrk="1" hangingPunct="1">
              <a:defRPr/>
            </a:pPr>
            <a:r>
              <a:rPr lang="cs-CZ" altLang="cs-CZ" sz="2000" dirty="0">
                <a:solidFill>
                  <a:schemeClr val="accent5"/>
                </a:solidFill>
              </a:rPr>
              <a:t>L. Hauer et al., LKS, 2014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Obrázek 1">
            <a:extLst>
              <a:ext uri="{FF2B5EF4-FFF2-40B4-BE49-F238E27FC236}">
                <a16:creationId xmlns:a16="http://schemas.microsoft.com/office/drawing/2014/main" id="{D4A10B15-CFA7-44D9-AB72-2E0DD9505B55}"/>
              </a:ext>
            </a:extLst>
          </p:cNvPr>
          <p:cNvPicPr>
            <a:picLocks noChangeAspect="1"/>
          </p:cNvPicPr>
          <p:nvPr/>
        </p:nvPicPr>
        <p:blipFill>
          <a:blip r:embed="rId3">
            <a:extLst>
              <a:ext uri="{28A0092B-C50C-407E-A947-70E740481C1C}">
                <a14:useLocalDpi xmlns:a14="http://schemas.microsoft.com/office/drawing/2010/main" val="0"/>
              </a:ext>
            </a:extLst>
          </a:blip>
          <a:srcRect b="1711"/>
          <a:stretch>
            <a:fillRect/>
          </a:stretch>
        </p:blipFill>
        <p:spPr bwMode="auto">
          <a:xfrm>
            <a:off x="1763713" y="981075"/>
            <a:ext cx="5616575"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ovéPole 2">
            <a:extLst>
              <a:ext uri="{FF2B5EF4-FFF2-40B4-BE49-F238E27FC236}">
                <a16:creationId xmlns:a16="http://schemas.microsoft.com/office/drawing/2014/main" id="{62D3A28D-6BCF-4D66-B226-6D7C0B7AA1DA}"/>
              </a:ext>
            </a:extLst>
          </p:cNvPr>
          <p:cNvSpPr txBox="1">
            <a:spLocks noChangeArrowheads="1"/>
          </p:cNvSpPr>
          <p:nvPr/>
        </p:nvSpPr>
        <p:spPr bwMode="auto">
          <a:xfrm>
            <a:off x="647700" y="5300663"/>
            <a:ext cx="7848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400">
                <a:solidFill>
                  <a:schemeClr val="bg1"/>
                </a:solidFill>
              </a:rPr>
              <a:t>Příčinné zuby zánětu </a:t>
            </a:r>
            <a:r>
              <a:rPr lang="cs-CZ" altLang="cs-CZ" sz="2400">
                <a:solidFill>
                  <a:srgbClr val="FFC000"/>
                </a:solidFill>
              </a:rPr>
              <a:t>24</a:t>
            </a:r>
            <a:r>
              <a:rPr lang="cs-CZ" altLang="cs-CZ" sz="2400">
                <a:solidFill>
                  <a:schemeClr val="bg1"/>
                </a:solidFill>
              </a:rPr>
              <a:t> a </a:t>
            </a:r>
            <a:r>
              <a:rPr lang="cs-CZ" altLang="cs-CZ" sz="2400">
                <a:solidFill>
                  <a:srgbClr val="FFC000"/>
                </a:solidFill>
              </a:rPr>
              <a:t>26</a:t>
            </a:r>
            <a:r>
              <a:rPr lang="cs-CZ" altLang="cs-CZ" sz="2400">
                <a:solidFill>
                  <a:schemeClr val="bg1"/>
                </a:solidFill>
              </a:rPr>
              <a:t> s periapikálními granulomy</a:t>
            </a:r>
          </a:p>
        </p:txBody>
      </p:sp>
      <p:sp>
        <p:nvSpPr>
          <p:cNvPr id="71684" name="TextovéPole 3">
            <a:extLst>
              <a:ext uri="{FF2B5EF4-FFF2-40B4-BE49-F238E27FC236}">
                <a16:creationId xmlns:a16="http://schemas.microsoft.com/office/drawing/2014/main" id="{18053F3C-5719-47F5-BA3E-A60CFF2FA165}"/>
              </a:ext>
            </a:extLst>
          </p:cNvPr>
          <p:cNvSpPr txBox="1">
            <a:spLocks noChangeArrowheads="1"/>
          </p:cNvSpPr>
          <p:nvPr/>
        </p:nvSpPr>
        <p:spPr bwMode="auto">
          <a:xfrm>
            <a:off x="3203575" y="458788"/>
            <a:ext cx="29527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800">
                <a:solidFill>
                  <a:schemeClr val="bg1"/>
                </a:solidFill>
              </a:rPr>
              <a:t>MRi, sagitální řez</a:t>
            </a:r>
            <a:endParaRPr lang="cs-CZ" altLang="cs-CZ" sz="28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4">
            <a:extLst>
              <a:ext uri="{FF2B5EF4-FFF2-40B4-BE49-F238E27FC236}">
                <a16:creationId xmlns:a16="http://schemas.microsoft.com/office/drawing/2014/main" id="{575B2300-4078-455B-BEE0-CE16F3251B88}"/>
              </a:ext>
            </a:extLst>
          </p:cNvPr>
          <p:cNvSpPr txBox="1">
            <a:spLocks noChangeArrowheads="1"/>
          </p:cNvSpPr>
          <p:nvPr/>
        </p:nvSpPr>
        <p:spPr bwMode="auto">
          <a:xfrm>
            <a:off x="4500563" y="1628775"/>
            <a:ext cx="4433887"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
                <a:srgbClr val="FFC000"/>
              </a:buClr>
              <a:buFont typeface="Wingdings" panose="05000000000000000000" pitchFamily="2" charset="2"/>
              <a:buChar char="Ø"/>
            </a:pPr>
            <a:r>
              <a:rPr lang="cs-CZ" altLang="cs-CZ" sz="2800">
                <a:solidFill>
                  <a:schemeClr val="bg1"/>
                </a:solidFill>
              </a:rPr>
              <a:t>od kořenů 7,8 dorzálně </a:t>
            </a:r>
            <a:r>
              <a:rPr lang="cs-CZ" altLang="cs-CZ" sz="2000">
                <a:solidFill>
                  <a:schemeClr val="bg1"/>
                </a:solidFill>
              </a:rPr>
              <a:t>do štěrbiny za tuber maxillae</a:t>
            </a:r>
          </a:p>
          <a:p>
            <a:pPr eaLnBrk="1" hangingPunct="1">
              <a:spcBef>
                <a:spcPct val="0"/>
              </a:spcBef>
              <a:buClr>
                <a:srgbClr val="FFC000"/>
              </a:buClr>
              <a:buFont typeface="Wingdings" panose="05000000000000000000" pitchFamily="2" charset="2"/>
              <a:buChar char="Ø"/>
            </a:pPr>
            <a:endParaRPr lang="cs-CZ" altLang="cs-CZ" sz="2000">
              <a:solidFill>
                <a:schemeClr val="bg1"/>
              </a:solidFill>
            </a:endParaRPr>
          </a:p>
          <a:p>
            <a:pPr eaLnBrk="1" hangingPunct="1">
              <a:spcBef>
                <a:spcPct val="0"/>
              </a:spcBef>
              <a:buClr>
                <a:srgbClr val="FFC000"/>
              </a:buClr>
              <a:buFont typeface="Wingdings" panose="05000000000000000000" pitchFamily="2" charset="2"/>
              <a:buChar char="Ø"/>
            </a:pPr>
            <a:r>
              <a:rPr lang="cs-CZ" altLang="cs-CZ" sz="2800">
                <a:solidFill>
                  <a:schemeClr val="bg1"/>
                </a:solidFill>
              </a:rPr>
              <a:t>z infikovaného vpichu po LA na tuber maxillae,               častěji absceduje infikovaný hematom</a:t>
            </a:r>
          </a:p>
        </p:txBody>
      </p:sp>
      <p:sp>
        <p:nvSpPr>
          <p:cNvPr id="73731" name="TextovéPole 1">
            <a:extLst>
              <a:ext uri="{FF2B5EF4-FFF2-40B4-BE49-F238E27FC236}">
                <a16:creationId xmlns:a16="http://schemas.microsoft.com/office/drawing/2014/main" id="{C89F3694-02C9-44DE-82FF-3EA4B65AD23C}"/>
              </a:ext>
            </a:extLst>
          </p:cNvPr>
          <p:cNvSpPr txBox="1">
            <a:spLocks noChangeArrowheads="1"/>
          </p:cNvSpPr>
          <p:nvPr/>
        </p:nvSpPr>
        <p:spPr bwMode="auto">
          <a:xfrm>
            <a:off x="1085850" y="107950"/>
            <a:ext cx="71850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a:solidFill>
                  <a:srgbClr val="FFCC00"/>
                </a:solidFill>
              </a:rPr>
              <a:t>Šíření infekce do fossa infratemporalis</a:t>
            </a:r>
          </a:p>
        </p:txBody>
      </p:sp>
      <p:pic>
        <p:nvPicPr>
          <p:cNvPr id="73732" name="Picture 2" descr="http://player.slideplayer.com/38/10818307/data/images/img11.png">
            <a:extLst>
              <a:ext uri="{FF2B5EF4-FFF2-40B4-BE49-F238E27FC236}">
                <a16:creationId xmlns:a16="http://schemas.microsoft.com/office/drawing/2014/main" id="{0289EB7A-7637-41A0-8A66-7FBF27A2BD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908050"/>
            <a:ext cx="4318000" cy="545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Text Box 4">
            <a:extLst>
              <a:ext uri="{FF2B5EF4-FFF2-40B4-BE49-F238E27FC236}">
                <a16:creationId xmlns:a16="http://schemas.microsoft.com/office/drawing/2014/main" id="{CD2E3243-513E-4D04-B0E5-D7D0D66DC85D}"/>
              </a:ext>
            </a:extLst>
          </p:cNvPr>
          <p:cNvSpPr txBox="1">
            <a:spLocks noChangeArrowheads="1"/>
          </p:cNvSpPr>
          <p:nvPr/>
        </p:nvSpPr>
        <p:spPr bwMode="auto">
          <a:xfrm>
            <a:off x="4435475" y="1027113"/>
            <a:ext cx="4665663"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cs-CZ" altLang="cs-CZ" sz="2800" dirty="0">
                <a:solidFill>
                  <a:srgbClr val="FFC000"/>
                </a:solidFill>
              </a:rPr>
              <a:t>  Šíření infekce </a:t>
            </a:r>
            <a:r>
              <a:rPr lang="cs-CZ" altLang="cs-CZ" sz="2800" b="1" dirty="0">
                <a:solidFill>
                  <a:srgbClr val="FFC000"/>
                </a:solidFill>
              </a:rPr>
              <a:t>z </a:t>
            </a:r>
            <a:r>
              <a:rPr lang="cs-CZ" altLang="cs-CZ" sz="2800" b="1" dirty="0" err="1">
                <a:solidFill>
                  <a:srgbClr val="FFC000"/>
                </a:solidFill>
              </a:rPr>
              <a:t>fossa</a:t>
            </a:r>
            <a:r>
              <a:rPr lang="cs-CZ" altLang="cs-CZ" sz="2800" b="1" dirty="0">
                <a:solidFill>
                  <a:srgbClr val="FFC000"/>
                </a:solidFill>
              </a:rPr>
              <a:t>  </a:t>
            </a:r>
          </a:p>
          <a:p>
            <a:pPr eaLnBrk="1" hangingPunct="1">
              <a:spcBef>
                <a:spcPct val="50000"/>
              </a:spcBef>
              <a:buFontTx/>
              <a:buNone/>
              <a:defRPr/>
            </a:pPr>
            <a:r>
              <a:rPr lang="cs-CZ" altLang="cs-CZ" sz="2800" b="1" dirty="0">
                <a:solidFill>
                  <a:srgbClr val="FFC000"/>
                </a:solidFill>
              </a:rPr>
              <a:t>     </a:t>
            </a:r>
            <a:r>
              <a:rPr lang="cs-CZ" altLang="cs-CZ" sz="2800" b="1" dirty="0" err="1">
                <a:solidFill>
                  <a:srgbClr val="FFC000"/>
                </a:solidFill>
              </a:rPr>
              <a:t>infratemporalis</a:t>
            </a:r>
            <a:r>
              <a:rPr lang="cs-CZ" altLang="cs-CZ" sz="2800" b="1" dirty="0">
                <a:solidFill>
                  <a:srgbClr val="FFC000"/>
                </a:solidFill>
              </a:rPr>
              <a:t> </a:t>
            </a:r>
            <a:r>
              <a:rPr lang="cs-CZ" altLang="cs-CZ" sz="2800" dirty="0">
                <a:solidFill>
                  <a:srgbClr val="FFC000"/>
                </a:solidFill>
              </a:rPr>
              <a:t>do:</a:t>
            </a:r>
          </a:p>
          <a:p>
            <a:pPr marL="457200" indent="-457200" eaLnBrk="1" hangingPunct="1">
              <a:spcBef>
                <a:spcPts val="0"/>
              </a:spcBef>
              <a:buClr>
                <a:srgbClr val="FFC000"/>
              </a:buClr>
              <a:buFont typeface="Wingdings" panose="05000000000000000000" pitchFamily="2" charset="2"/>
              <a:buChar char="Ø"/>
              <a:defRPr/>
            </a:pPr>
            <a:endParaRPr lang="cs-CZ" altLang="cs-CZ" sz="2800" dirty="0">
              <a:solidFill>
                <a:schemeClr val="bg1"/>
              </a:solidFill>
            </a:endParaRPr>
          </a:p>
          <a:p>
            <a:pPr marL="457200" indent="-457200" eaLnBrk="1" hangingPunct="1">
              <a:spcBef>
                <a:spcPts val="0"/>
              </a:spcBef>
              <a:buClr>
                <a:srgbClr val="FFC000"/>
              </a:buClr>
              <a:buFont typeface="Wingdings" panose="05000000000000000000" pitchFamily="2" charset="2"/>
              <a:buChar char="Ø"/>
              <a:defRPr/>
            </a:pPr>
            <a:r>
              <a:rPr lang="cs-CZ" altLang="cs-CZ" sz="2800" dirty="0">
                <a:solidFill>
                  <a:schemeClr val="bg1"/>
                </a:solidFill>
              </a:rPr>
              <a:t>Orbity </a:t>
            </a:r>
            <a:r>
              <a:rPr lang="cs-CZ" altLang="cs-CZ" sz="2000" dirty="0">
                <a:solidFill>
                  <a:srgbClr val="FFFF00"/>
                </a:solidFill>
              </a:rPr>
              <a:t>V-KR.</a:t>
            </a:r>
            <a:r>
              <a:rPr lang="cs-CZ" altLang="cs-CZ" sz="2000" dirty="0">
                <a:solidFill>
                  <a:schemeClr val="bg1"/>
                </a:solidFill>
              </a:rPr>
              <a:t> přes fisura orbit.inf.</a:t>
            </a:r>
          </a:p>
          <a:p>
            <a:pPr marL="457200" indent="-457200" eaLnBrk="1" hangingPunct="1">
              <a:spcBef>
                <a:spcPts val="0"/>
              </a:spcBef>
              <a:buClr>
                <a:srgbClr val="FFC000"/>
              </a:buClr>
              <a:buFont typeface="Wingdings" panose="05000000000000000000" pitchFamily="2" charset="2"/>
              <a:buChar char="Ø"/>
              <a:defRPr/>
            </a:pPr>
            <a:r>
              <a:rPr lang="cs-CZ" altLang="cs-CZ" sz="2800" dirty="0">
                <a:solidFill>
                  <a:schemeClr val="bg1"/>
                </a:solidFill>
              </a:rPr>
              <a:t>Střední jámy lební </a:t>
            </a:r>
            <a:r>
              <a:rPr lang="cs-CZ" altLang="cs-CZ" sz="2000" dirty="0">
                <a:solidFill>
                  <a:srgbClr val="FFFF00"/>
                </a:solidFill>
              </a:rPr>
              <a:t>KR.</a:t>
            </a:r>
            <a:r>
              <a:rPr lang="cs-CZ" altLang="cs-CZ" sz="2000" dirty="0">
                <a:solidFill>
                  <a:schemeClr val="bg1"/>
                </a:solidFill>
              </a:rPr>
              <a:t>     </a:t>
            </a:r>
            <a:r>
              <a:rPr lang="cs-CZ" altLang="cs-CZ" sz="2000" dirty="0" err="1">
                <a:solidFill>
                  <a:schemeClr val="bg1"/>
                </a:solidFill>
              </a:rPr>
              <a:t>for</a:t>
            </a:r>
            <a:r>
              <a:rPr lang="cs-CZ" altLang="cs-CZ" sz="2000" dirty="0">
                <a:solidFill>
                  <a:schemeClr val="bg1"/>
                </a:solidFill>
              </a:rPr>
              <a:t>. </a:t>
            </a:r>
            <a:r>
              <a:rPr lang="cs-CZ" altLang="cs-CZ" sz="2000" dirty="0" err="1">
                <a:solidFill>
                  <a:schemeClr val="bg1"/>
                </a:solidFill>
              </a:rPr>
              <a:t>spinosum</a:t>
            </a:r>
            <a:r>
              <a:rPr lang="cs-CZ" altLang="cs-CZ" sz="2000" dirty="0">
                <a:solidFill>
                  <a:schemeClr val="bg1"/>
                </a:solidFill>
              </a:rPr>
              <a:t> a podél </a:t>
            </a:r>
            <a:r>
              <a:rPr lang="cs-CZ" altLang="cs-CZ" sz="2000" dirty="0" err="1">
                <a:solidFill>
                  <a:schemeClr val="bg1"/>
                </a:solidFill>
              </a:rPr>
              <a:t>a.meningea</a:t>
            </a:r>
            <a:r>
              <a:rPr lang="cs-CZ" altLang="cs-CZ" sz="2000" dirty="0">
                <a:solidFill>
                  <a:schemeClr val="bg1"/>
                </a:solidFill>
              </a:rPr>
              <a:t> media do </a:t>
            </a:r>
            <a:r>
              <a:rPr lang="cs-CZ" altLang="cs-CZ" sz="2000" dirty="0" err="1">
                <a:solidFill>
                  <a:schemeClr val="bg1"/>
                </a:solidFill>
              </a:rPr>
              <a:t>epidur</a:t>
            </a:r>
            <a:r>
              <a:rPr lang="cs-CZ" altLang="cs-CZ" sz="2000" dirty="0">
                <a:solidFill>
                  <a:schemeClr val="bg1"/>
                </a:solidFill>
              </a:rPr>
              <a:t>. prostoru střední jámy lební</a:t>
            </a:r>
          </a:p>
          <a:p>
            <a:pPr marL="457200" indent="-457200" eaLnBrk="1" hangingPunct="1">
              <a:spcBef>
                <a:spcPts val="0"/>
              </a:spcBef>
              <a:buClr>
                <a:srgbClr val="FFC000"/>
              </a:buClr>
              <a:buFont typeface="Wingdings" panose="05000000000000000000" pitchFamily="2" charset="2"/>
              <a:buChar char="Ø"/>
              <a:defRPr/>
            </a:pPr>
            <a:r>
              <a:rPr lang="cs-CZ" altLang="cs-CZ" sz="2800" dirty="0" err="1">
                <a:solidFill>
                  <a:schemeClr val="bg1"/>
                </a:solidFill>
              </a:rPr>
              <a:t>fossa</a:t>
            </a:r>
            <a:r>
              <a:rPr lang="cs-CZ" altLang="cs-CZ" sz="2800" dirty="0">
                <a:solidFill>
                  <a:schemeClr val="bg1"/>
                </a:solidFill>
              </a:rPr>
              <a:t> </a:t>
            </a:r>
            <a:r>
              <a:rPr lang="cs-CZ" altLang="cs-CZ" sz="2800" dirty="0" err="1">
                <a:solidFill>
                  <a:schemeClr val="bg1"/>
                </a:solidFill>
              </a:rPr>
              <a:t>pterygopalat</a:t>
            </a:r>
            <a:r>
              <a:rPr lang="cs-CZ" altLang="cs-CZ" sz="2800" dirty="0">
                <a:solidFill>
                  <a:schemeClr val="bg1"/>
                </a:solidFill>
              </a:rPr>
              <a:t>. </a:t>
            </a:r>
            <a:r>
              <a:rPr lang="cs-CZ" altLang="cs-CZ" sz="2000" dirty="0">
                <a:solidFill>
                  <a:srgbClr val="FFFF00"/>
                </a:solidFill>
              </a:rPr>
              <a:t>MED</a:t>
            </a:r>
            <a:r>
              <a:rPr lang="cs-CZ" altLang="cs-CZ" sz="2800" dirty="0">
                <a:solidFill>
                  <a:srgbClr val="FFFF00"/>
                </a:solidFill>
              </a:rPr>
              <a:t>.</a:t>
            </a:r>
          </a:p>
          <a:p>
            <a:pPr marL="457200" indent="-457200" eaLnBrk="1" hangingPunct="1">
              <a:spcBef>
                <a:spcPts val="0"/>
              </a:spcBef>
              <a:buClr>
                <a:srgbClr val="FFC000"/>
              </a:buClr>
              <a:buFont typeface="Wingdings" panose="05000000000000000000" pitchFamily="2" charset="2"/>
              <a:buChar char="Ø"/>
              <a:defRPr/>
            </a:pPr>
            <a:r>
              <a:rPr lang="cs-CZ" altLang="cs-CZ" sz="2800" dirty="0" err="1">
                <a:solidFill>
                  <a:schemeClr val="bg1"/>
                </a:solidFill>
              </a:rPr>
              <a:t>fossa</a:t>
            </a:r>
            <a:r>
              <a:rPr lang="cs-CZ" altLang="cs-CZ" sz="2800" dirty="0">
                <a:solidFill>
                  <a:schemeClr val="bg1"/>
                </a:solidFill>
              </a:rPr>
              <a:t> </a:t>
            </a:r>
            <a:r>
              <a:rPr lang="cs-CZ" altLang="cs-CZ" sz="2800" dirty="0" err="1">
                <a:solidFill>
                  <a:schemeClr val="bg1"/>
                </a:solidFill>
              </a:rPr>
              <a:t>temporalis</a:t>
            </a:r>
            <a:r>
              <a:rPr lang="cs-CZ" altLang="cs-CZ" sz="2800" dirty="0">
                <a:solidFill>
                  <a:schemeClr val="bg1"/>
                </a:solidFill>
              </a:rPr>
              <a:t> </a:t>
            </a:r>
            <a:r>
              <a:rPr lang="cs-CZ" altLang="cs-CZ" sz="2000" dirty="0">
                <a:solidFill>
                  <a:srgbClr val="FFFF00"/>
                </a:solidFill>
              </a:rPr>
              <a:t>L-KR.</a:t>
            </a:r>
          </a:p>
          <a:p>
            <a:pPr marL="457200" indent="-457200" eaLnBrk="1" hangingPunct="1">
              <a:spcBef>
                <a:spcPts val="0"/>
              </a:spcBef>
              <a:buClr>
                <a:srgbClr val="FFC000"/>
              </a:buClr>
              <a:buFont typeface="Wingdings" panose="05000000000000000000" pitchFamily="2" charset="2"/>
              <a:buChar char="Ø"/>
              <a:defRPr/>
            </a:pPr>
            <a:r>
              <a:rPr lang="cs-CZ" altLang="cs-CZ" sz="2800" dirty="0">
                <a:solidFill>
                  <a:schemeClr val="bg1"/>
                </a:solidFill>
              </a:rPr>
              <a:t>měkké patro, </a:t>
            </a:r>
            <a:r>
              <a:rPr lang="cs-CZ" altLang="cs-CZ" sz="2800" dirty="0" err="1">
                <a:solidFill>
                  <a:schemeClr val="bg1"/>
                </a:solidFill>
              </a:rPr>
              <a:t>tonsilly</a:t>
            </a:r>
            <a:endParaRPr lang="cs-CZ" altLang="cs-CZ" sz="2800" dirty="0">
              <a:solidFill>
                <a:schemeClr val="bg1"/>
              </a:solidFill>
            </a:endParaRPr>
          </a:p>
        </p:txBody>
      </p:sp>
      <p:pic>
        <p:nvPicPr>
          <p:cNvPr id="75779" name="Picture 7" descr="záněty2">
            <a:extLst>
              <a:ext uri="{FF2B5EF4-FFF2-40B4-BE49-F238E27FC236}">
                <a16:creationId xmlns:a16="http://schemas.microsoft.com/office/drawing/2014/main" id="{04E62707-3552-4E4F-9FB3-DCF030DC98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24" t="2866" r="10992" b="2837"/>
          <a:stretch>
            <a:fillRect/>
          </a:stretch>
        </p:blipFill>
        <p:spPr bwMode="auto">
          <a:xfrm>
            <a:off x="85725" y="1039813"/>
            <a:ext cx="4341813"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Oval 8">
            <a:extLst>
              <a:ext uri="{FF2B5EF4-FFF2-40B4-BE49-F238E27FC236}">
                <a16:creationId xmlns:a16="http://schemas.microsoft.com/office/drawing/2014/main" id="{926E1EA9-7D11-4732-B27E-4B06EE21D358}"/>
              </a:ext>
            </a:extLst>
          </p:cNvPr>
          <p:cNvSpPr>
            <a:spLocks noChangeAspect="1" noChangeArrowheads="1"/>
          </p:cNvSpPr>
          <p:nvPr/>
        </p:nvSpPr>
        <p:spPr bwMode="auto">
          <a:xfrm>
            <a:off x="1787525" y="4137025"/>
            <a:ext cx="214313" cy="220663"/>
          </a:xfrm>
          <a:prstGeom prst="ellipse">
            <a:avLst/>
          </a:prstGeom>
          <a:solidFill>
            <a:srgbClr val="CC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sp>
        <p:nvSpPr>
          <p:cNvPr id="75781" name="Line 9">
            <a:extLst>
              <a:ext uri="{FF2B5EF4-FFF2-40B4-BE49-F238E27FC236}">
                <a16:creationId xmlns:a16="http://schemas.microsoft.com/office/drawing/2014/main" id="{C31D934B-9936-40EE-A3BA-6C67D8B113EE}"/>
              </a:ext>
            </a:extLst>
          </p:cNvPr>
          <p:cNvSpPr>
            <a:spLocks noChangeAspect="1" noChangeShapeType="1"/>
          </p:cNvSpPr>
          <p:nvPr/>
        </p:nvSpPr>
        <p:spPr bwMode="auto">
          <a:xfrm flipH="1" flipV="1">
            <a:off x="1865313" y="3365500"/>
            <a:ext cx="327025" cy="531813"/>
          </a:xfrm>
          <a:prstGeom prst="line">
            <a:avLst/>
          </a:prstGeom>
          <a:noFill/>
          <a:ln w="5715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5782" name="Line 10">
            <a:extLst>
              <a:ext uri="{FF2B5EF4-FFF2-40B4-BE49-F238E27FC236}">
                <a16:creationId xmlns:a16="http://schemas.microsoft.com/office/drawing/2014/main" id="{6FF38441-1E63-4928-A724-F0159C9F2C08}"/>
              </a:ext>
            </a:extLst>
          </p:cNvPr>
          <p:cNvSpPr>
            <a:spLocks noChangeAspect="1" noChangeShapeType="1"/>
          </p:cNvSpPr>
          <p:nvPr/>
        </p:nvSpPr>
        <p:spPr bwMode="auto">
          <a:xfrm flipV="1">
            <a:off x="1931988" y="3560763"/>
            <a:ext cx="612775" cy="623887"/>
          </a:xfrm>
          <a:prstGeom prst="line">
            <a:avLst/>
          </a:prstGeom>
          <a:noFill/>
          <a:ln w="5715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5783" name="Text Box 11">
            <a:extLst>
              <a:ext uri="{FF2B5EF4-FFF2-40B4-BE49-F238E27FC236}">
                <a16:creationId xmlns:a16="http://schemas.microsoft.com/office/drawing/2014/main" id="{22B38C58-3339-446C-A4D3-9155C5E62B8B}"/>
              </a:ext>
            </a:extLst>
          </p:cNvPr>
          <p:cNvSpPr txBox="1">
            <a:spLocks noChangeAspect="1" noChangeArrowheads="1"/>
          </p:cNvSpPr>
          <p:nvPr/>
        </p:nvSpPr>
        <p:spPr bwMode="auto">
          <a:xfrm rot="-1143974">
            <a:off x="1211263" y="4424363"/>
            <a:ext cx="11811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400" b="1">
                <a:latin typeface="Tahoma" panose="020B0604030504040204" pitchFamily="34" charset="0"/>
              </a:rPr>
              <a:t>m. buccinator</a:t>
            </a:r>
          </a:p>
        </p:txBody>
      </p:sp>
      <p:sp>
        <p:nvSpPr>
          <p:cNvPr id="75784" name="Line 12">
            <a:extLst>
              <a:ext uri="{FF2B5EF4-FFF2-40B4-BE49-F238E27FC236}">
                <a16:creationId xmlns:a16="http://schemas.microsoft.com/office/drawing/2014/main" id="{C2FA5F55-2D0B-4540-89E8-859E6BD99AA4}"/>
              </a:ext>
            </a:extLst>
          </p:cNvPr>
          <p:cNvSpPr>
            <a:spLocks noChangeAspect="1" noChangeShapeType="1"/>
          </p:cNvSpPr>
          <p:nvPr/>
        </p:nvSpPr>
        <p:spPr bwMode="auto">
          <a:xfrm flipV="1">
            <a:off x="2219325" y="3271838"/>
            <a:ext cx="82550" cy="623887"/>
          </a:xfrm>
          <a:prstGeom prst="line">
            <a:avLst/>
          </a:prstGeom>
          <a:noFill/>
          <a:ln w="5715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5785" name="Line 13">
            <a:extLst>
              <a:ext uri="{FF2B5EF4-FFF2-40B4-BE49-F238E27FC236}">
                <a16:creationId xmlns:a16="http://schemas.microsoft.com/office/drawing/2014/main" id="{8AE6400D-A373-4801-B428-3400A6635125}"/>
              </a:ext>
            </a:extLst>
          </p:cNvPr>
          <p:cNvSpPr>
            <a:spLocks noChangeShapeType="1"/>
          </p:cNvSpPr>
          <p:nvPr/>
        </p:nvSpPr>
        <p:spPr bwMode="auto">
          <a:xfrm flipV="1">
            <a:off x="2224088" y="3429000"/>
            <a:ext cx="1079500" cy="407988"/>
          </a:xfrm>
          <a:prstGeom prst="line">
            <a:avLst/>
          </a:prstGeom>
          <a:noFill/>
          <a:ln w="5715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5786" name="Text Box 13">
            <a:extLst>
              <a:ext uri="{FF2B5EF4-FFF2-40B4-BE49-F238E27FC236}">
                <a16:creationId xmlns:a16="http://schemas.microsoft.com/office/drawing/2014/main" id="{C8F2BBB8-BAC1-4434-A32B-37AD8B99F2A3}"/>
              </a:ext>
            </a:extLst>
          </p:cNvPr>
          <p:cNvSpPr txBox="1">
            <a:spLocks noChangeArrowheads="1"/>
          </p:cNvSpPr>
          <p:nvPr/>
        </p:nvSpPr>
        <p:spPr bwMode="auto">
          <a:xfrm rot="-1142529">
            <a:off x="1498600" y="4208463"/>
            <a:ext cx="1008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b="1">
                <a:solidFill>
                  <a:srgbClr val="CC0000"/>
                </a:solidFill>
              </a:rPr>
              <a:t>7, 8</a:t>
            </a:r>
          </a:p>
        </p:txBody>
      </p:sp>
      <p:sp>
        <p:nvSpPr>
          <p:cNvPr id="75787" name="TextovéPole 1">
            <a:extLst>
              <a:ext uri="{FF2B5EF4-FFF2-40B4-BE49-F238E27FC236}">
                <a16:creationId xmlns:a16="http://schemas.microsoft.com/office/drawing/2014/main" id="{46EF228C-6D25-4F8F-945A-7BEBC7B88A0A}"/>
              </a:ext>
            </a:extLst>
          </p:cNvPr>
          <p:cNvSpPr txBox="1">
            <a:spLocks noChangeArrowheads="1"/>
          </p:cNvSpPr>
          <p:nvPr/>
        </p:nvSpPr>
        <p:spPr bwMode="auto">
          <a:xfrm>
            <a:off x="850900" y="1120775"/>
            <a:ext cx="36718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000"/>
              <a:t>Hroty kořenů leží </a:t>
            </a:r>
            <a:r>
              <a:rPr lang="cs-CZ" altLang="cs-CZ" sz="2000" u="sng"/>
              <a:t>nad</a:t>
            </a:r>
            <a:r>
              <a:rPr lang="cs-CZ" altLang="cs-CZ" sz="2000"/>
              <a:t> úponem m. buccinator</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3">
            <a:extLst>
              <a:ext uri="{FF2B5EF4-FFF2-40B4-BE49-F238E27FC236}">
                <a16:creationId xmlns:a16="http://schemas.microsoft.com/office/drawing/2014/main" id="{3E35907B-42F1-48B0-BC1F-608947A08FBA}"/>
              </a:ext>
            </a:extLst>
          </p:cNvPr>
          <p:cNvSpPr txBox="1">
            <a:spLocks noChangeArrowheads="1"/>
          </p:cNvSpPr>
          <p:nvPr/>
        </p:nvSpPr>
        <p:spPr bwMode="auto">
          <a:xfrm>
            <a:off x="5184775" y="1557338"/>
            <a:ext cx="3959225"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a:solidFill>
                  <a:srgbClr val="FFC000"/>
                </a:solidFill>
              </a:rPr>
              <a:t>Dutina nosní                     </a:t>
            </a:r>
          </a:p>
          <a:p>
            <a:pPr eaLnBrk="1" hangingPunct="1">
              <a:spcBef>
                <a:spcPct val="50000"/>
              </a:spcBef>
              <a:buFontTx/>
              <a:buNone/>
            </a:pPr>
            <a:r>
              <a:rPr lang="cs-CZ" altLang="cs-CZ">
                <a:solidFill>
                  <a:srgbClr val="FFC000"/>
                </a:solidFill>
              </a:rPr>
              <a:t>Sinus maxillaris –  </a:t>
            </a:r>
            <a:r>
              <a:rPr lang="cs-CZ" altLang="cs-CZ" sz="2400">
                <a:solidFill>
                  <a:schemeClr val="bg1"/>
                </a:solidFill>
              </a:rPr>
              <a:t>inf. z periapikálních lézí; kontaminovanými fragmenty kořenů během extrakce           </a:t>
            </a:r>
            <a:r>
              <a:rPr lang="cs-CZ" altLang="cs-CZ" sz="2400" b="1">
                <a:solidFill>
                  <a:schemeClr val="bg1"/>
                </a:solidFill>
              </a:rPr>
              <a:t>sekundární sinusitis PND</a:t>
            </a:r>
          </a:p>
        </p:txBody>
      </p:sp>
      <p:graphicFrame>
        <p:nvGraphicFramePr>
          <p:cNvPr id="77827" name="Object 4">
            <a:extLst>
              <a:ext uri="{FF2B5EF4-FFF2-40B4-BE49-F238E27FC236}">
                <a16:creationId xmlns:a16="http://schemas.microsoft.com/office/drawing/2014/main" id="{C50C1AC2-5BC8-471E-815B-7AA7D0FA4B8E}"/>
              </a:ext>
            </a:extLst>
          </p:cNvPr>
          <p:cNvGraphicFramePr>
            <a:graphicFrameLocks noChangeAspect="1"/>
          </p:cNvGraphicFramePr>
          <p:nvPr/>
        </p:nvGraphicFramePr>
        <p:xfrm>
          <a:off x="755650" y="1052513"/>
          <a:ext cx="4284663" cy="5305425"/>
        </p:xfrm>
        <a:graphic>
          <a:graphicData uri="http://schemas.openxmlformats.org/presentationml/2006/ole">
            <mc:AlternateContent xmlns:mc="http://schemas.openxmlformats.org/markup-compatibility/2006">
              <mc:Choice xmlns:v="urn:schemas-microsoft-com:vml" Requires="v">
                <p:oleObj spid="_x0000_s77830" name="Rastrový obrázek" r:id="rId4" imgW="4514286" imgH="5590476" progId="Paint.Picture">
                  <p:embed/>
                </p:oleObj>
              </mc:Choice>
              <mc:Fallback>
                <p:oleObj name="Rastrový obrázek" r:id="rId4" imgW="4514286" imgH="5590476" progId="Paint.Pictur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1052513"/>
                        <a:ext cx="4284663"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7828" name="Text Box 5">
            <a:extLst>
              <a:ext uri="{FF2B5EF4-FFF2-40B4-BE49-F238E27FC236}">
                <a16:creationId xmlns:a16="http://schemas.microsoft.com/office/drawing/2014/main" id="{9D9FC98E-33F8-4E3C-80E4-9785F4BB1E57}"/>
              </a:ext>
            </a:extLst>
          </p:cNvPr>
          <p:cNvSpPr txBox="1">
            <a:spLocks noChangeArrowheads="1"/>
          </p:cNvSpPr>
          <p:nvPr/>
        </p:nvSpPr>
        <p:spPr bwMode="auto">
          <a:xfrm>
            <a:off x="179388" y="115888"/>
            <a:ext cx="89646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a:solidFill>
                  <a:srgbClr val="FFCC00"/>
                </a:solidFill>
              </a:rPr>
              <a:t>Šíření dentální inf. </a:t>
            </a:r>
            <a:r>
              <a:rPr lang="cs-CZ" altLang="cs-CZ" b="1">
                <a:solidFill>
                  <a:srgbClr val="FFCC00"/>
                </a:solidFill>
              </a:rPr>
              <a:t>do dutin </a:t>
            </a:r>
            <a:r>
              <a:rPr lang="cs-CZ" altLang="cs-CZ">
                <a:solidFill>
                  <a:srgbClr val="FFCC00"/>
                </a:solidFill>
              </a:rPr>
              <a:t>kostry střední etáže</a:t>
            </a:r>
          </a:p>
        </p:txBody>
      </p:sp>
      <p:sp>
        <p:nvSpPr>
          <p:cNvPr id="2" name="Šipka doprava 1">
            <a:extLst>
              <a:ext uri="{FF2B5EF4-FFF2-40B4-BE49-F238E27FC236}">
                <a16:creationId xmlns:a16="http://schemas.microsoft.com/office/drawing/2014/main" id="{FA3F9213-7DB9-46B5-BD62-E47F89DE820F}"/>
              </a:ext>
            </a:extLst>
          </p:cNvPr>
          <p:cNvSpPr/>
          <p:nvPr/>
        </p:nvSpPr>
        <p:spPr>
          <a:xfrm flipV="1">
            <a:off x="6621463" y="4076700"/>
            <a:ext cx="576262" cy="1444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image06">
            <a:extLst>
              <a:ext uri="{FF2B5EF4-FFF2-40B4-BE49-F238E27FC236}">
                <a16:creationId xmlns:a16="http://schemas.microsoft.com/office/drawing/2014/main" id="{620690B4-D499-442A-AAB4-CF67073173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94" t="1143" r="9790" b="7623"/>
          <a:stretch>
            <a:fillRect/>
          </a:stretch>
        </p:blipFill>
        <p:spPr bwMode="auto">
          <a:xfrm>
            <a:off x="0" y="12700"/>
            <a:ext cx="4224338"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 Box 7">
            <a:extLst>
              <a:ext uri="{FF2B5EF4-FFF2-40B4-BE49-F238E27FC236}">
                <a16:creationId xmlns:a16="http://schemas.microsoft.com/office/drawing/2014/main" id="{2E6051CB-FF65-4B63-B003-92D94644635E}"/>
              </a:ext>
            </a:extLst>
          </p:cNvPr>
          <p:cNvSpPr txBox="1">
            <a:spLocks noChangeArrowheads="1"/>
          </p:cNvSpPr>
          <p:nvPr/>
        </p:nvSpPr>
        <p:spPr bwMode="auto">
          <a:xfrm>
            <a:off x="4224338" y="223838"/>
            <a:ext cx="4668837" cy="583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cs-CZ" altLang="cs-CZ" sz="2000" dirty="0" err="1">
                <a:solidFill>
                  <a:schemeClr val="bg1"/>
                </a:solidFill>
                <a:effectLst>
                  <a:outerShdw blurRad="38100" dist="38100" dir="2700000" algn="tl">
                    <a:srgbClr val="000000"/>
                  </a:outerShdw>
                </a:effectLst>
              </a:rPr>
              <a:t>Microorganisms</a:t>
            </a:r>
            <a:r>
              <a:rPr lang="cs-CZ" altLang="cs-CZ" sz="2000" dirty="0">
                <a:solidFill>
                  <a:schemeClr val="bg1"/>
                </a:solidFill>
                <a:effectLst>
                  <a:outerShdw blurRad="38100" dist="38100" dir="2700000" algn="tl">
                    <a:srgbClr val="000000"/>
                  </a:outerShdw>
                </a:effectLst>
              </a:rPr>
              <a:t> </a:t>
            </a:r>
            <a:r>
              <a:rPr lang="cs-CZ" altLang="cs-CZ" sz="2000" dirty="0" err="1">
                <a:solidFill>
                  <a:schemeClr val="bg1"/>
                </a:solidFill>
                <a:effectLst>
                  <a:outerShdw blurRad="38100" dist="38100" dir="2700000" algn="tl">
                    <a:srgbClr val="000000"/>
                  </a:outerShdw>
                </a:effectLst>
              </a:rPr>
              <a:t>ivolved</a:t>
            </a:r>
            <a:r>
              <a:rPr lang="cs-CZ" altLang="cs-CZ" sz="2000" dirty="0">
                <a:solidFill>
                  <a:schemeClr val="bg1"/>
                </a:solidFill>
                <a:effectLst>
                  <a:outerShdw blurRad="38100" dist="38100" dir="2700000" algn="tl">
                    <a:srgbClr val="000000"/>
                  </a:outerShdw>
                </a:effectLst>
              </a:rPr>
              <a:t> in </a:t>
            </a:r>
            <a:r>
              <a:rPr lang="cs-CZ" altLang="cs-CZ" sz="2000" dirty="0" err="1">
                <a:solidFill>
                  <a:schemeClr val="bg1"/>
                </a:solidFill>
                <a:effectLst>
                  <a:outerShdw blurRad="38100" dist="38100" dir="2700000" algn="tl">
                    <a:srgbClr val="000000"/>
                  </a:outerShdw>
                </a:effectLst>
              </a:rPr>
              <a:t>mixed</a:t>
            </a:r>
            <a:r>
              <a:rPr lang="cs-CZ" altLang="cs-CZ" sz="2000" dirty="0">
                <a:solidFill>
                  <a:schemeClr val="bg1"/>
                </a:solidFill>
                <a:effectLst>
                  <a:outerShdw blurRad="38100" dist="38100" dir="2700000" algn="tl">
                    <a:srgbClr val="000000"/>
                  </a:outerShdw>
                </a:effectLst>
              </a:rPr>
              <a:t> </a:t>
            </a:r>
            <a:r>
              <a:rPr lang="cs-CZ" altLang="cs-CZ" sz="2000" dirty="0" err="1">
                <a:solidFill>
                  <a:schemeClr val="bg1"/>
                </a:solidFill>
                <a:effectLst>
                  <a:outerShdw blurRad="38100" dist="38100" dir="2700000" algn="tl">
                    <a:srgbClr val="000000"/>
                  </a:outerShdw>
                </a:effectLst>
              </a:rPr>
              <a:t>bacterial</a:t>
            </a:r>
            <a:r>
              <a:rPr lang="cs-CZ" altLang="cs-CZ" sz="2000" dirty="0">
                <a:solidFill>
                  <a:schemeClr val="bg1"/>
                </a:solidFill>
                <a:effectLst>
                  <a:outerShdw blurRad="38100" dist="38100" dir="2700000" algn="tl">
                    <a:srgbClr val="000000"/>
                  </a:outerShdw>
                </a:effectLst>
              </a:rPr>
              <a:t> </a:t>
            </a:r>
            <a:r>
              <a:rPr lang="cs-CZ" altLang="cs-CZ" sz="2000" dirty="0" err="1">
                <a:solidFill>
                  <a:schemeClr val="bg1"/>
                </a:solidFill>
                <a:effectLst>
                  <a:outerShdw blurRad="38100" dist="38100" dir="2700000" algn="tl">
                    <a:srgbClr val="000000"/>
                  </a:outerShdw>
                </a:effectLst>
              </a:rPr>
              <a:t>infections</a:t>
            </a:r>
            <a:r>
              <a:rPr lang="cs-CZ" altLang="cs-CZ" sz="2000" dirty="0">
                <a:solidFill>
                  <a:schemeClr val="bg1"/>
                </a:solidFill>
                <a:effectLst>
                  <a:outerShdw blurRad="38100" dist="38100" dir="2700000" algn="tl">
                    <a:srgbClr val="000000"/>
                  </a:outerShdw>
                </a:effectLst>
              </a:rPr>
              <a:t> </a:t>
            </a:r>
            <a:r>
              <a:rPr lang="cs-CZ" altLang="cs-CZ" sz="2000" dirty="0" err="1">
                <a:solidFill>
                  <a:schemeClr val="bg1"/>
                </a:solidFill>
                <a:effectLst>
                  <a:outerShdw blurRad="38100" dist="38100" dir="2700000" algn="tl">
                    <a:srgbClr val="000000"/>
                  </a:outerShdw>
                </a:effectLst>
              </a:rPr>
              <a:t>of</a:t>
            </a:r>
            <a:r>
              <a:rPr lang="cs-CZ" altLang="cs-CZ" sz="2000" dirty="0">
                <a:solidFill>
                  <a:schemeClr val="bg1"/>
                </a:solidFill>
                <a:effectLst>
                  <a:outerShdw blurRad="38100" dist="38100" dir="2700000" algn="tl">
                    <a:srgbClr val="000000"/>
                  </a:outerShdw>
                </a:effectLst>
              </a:rPr>
              <a:t> </a:t>
            </a:r>
            <a:r>
              <a:rPr lang="cs-CZ" altLang="cs-CZ" sz="2000" dirty="0" err="1">
                <a:solidFill>
                  <a:schemeClr val="bg1"/>
                </a:solidFill>
                <a:effectLst>
                  <a:outerShdw blurRad="38100" dist="38100" dir="2700000" algn="tl">
                    <a:srgbClr val="000000"/>
                  </a:outerShdw>
                </a:effectLst>
              </a:rPr>
              <a:t>the</a:t>
            </a:r>
            <a:r>
              <a:rPr lang="cs-CZ" altLang="cs-CZ" sz="2000" dirty="0">
                <a:solidFill>
                  <a:schemeClr val="bg1"/>
                </a:solidFill>
                <a:effectLst>
                  <a:outerShdw blurRad="38100" dist="38100" dir="2700000" algn="tl">
                    <a:srgbClr val="000000"/>
                  </a:outerShdw>
                </a:effectLst>
              </a:rPr>
              <a:t> oral </a:t>
            </a:r>
            <a:r>
              <a:rPr lang="cs-CZ" altLang="cs-CZ" sz="2000" dirty="0" err="1">
                <a:solidFill>
                  <a:schemeClr val="bg1"/>
                </a:solidFill>
                <a:effectLst>
                  <a:outerShdw blurRad="38100" dist="38100" dir="2700000" algn="tl">
                    <a:srgbClr val="000000"/>
                  </a:outerShdw>
                </a:effectLst>
              </a:rPr>
              <a:t>cavity</a:t>
            </a:r>
            <a:endParaRPr lang="cs-CZ" altLang="cs-CZ" sz="2000" dirty="0">
              <a:solidFill>
                <a:schemeClr val="bg1"/>
              </a:solidFill>
              <a:effectLst>
                <a:outerShdw blurRad="38100" dist="38100" dir="2700000" algn="tl">
                  <a:srgbClr val="000000"/>
                </a:outerShdw>
              </a:effectLst>
            </a:endParaRPr>
          </a:p>
          <a:p>
            <a:pPr eaLnBrk="1" hangingPunct="1">
              <a:spcBef>
                <a:spcPct val="50000"/>
              </a:spcBef>
              <a:defRPr/>
            </a:pPr>
            <a:endParaRPr lang="cs-CZ" altLang="cs-CZ" sz="3000" dirty="0">
              <a:solidFill>
                <a:schemeClr val="bg1"/>
              </a:solidFill>
              <a:effectLst>
                <a:outerShdw blurRad="38100" dist="38100" dir="2700000" algn="tl">
                  <a:srgbClr val="000000"/>
                </a:outerShdw>
              </a:effectLst>
            </a:endParaRPr>
          </a:p>
          <a:p>
            <a:pPr eaLnBrk="1" hangingPunct="1">
              <a:spcBef>
                <a:spcPct val="50000"/>
              </a:spcBef>
              <a:defRPr/>
            </a:pPr>
            <a:r>
              <a:rPr lang="cs-CZ" altLang="cs-CZ" sz="2400" dirty="0">
                <a:solidFill>
                  <a:schemeClr val="bg1"/>
                </a:solidFill>
                <a:effectLst>
                  <a:outerShdw blurRad="38100" dist="38100" dir="2700000" algn="tl">
                    <a:srgbClr val="000000"/>
                  </a:outerShdw>
                </a:effectLst>
              </a:rPr>
              <a:t> MIKROORGANISMY V DÚ :</a:t>
            </a:r>
          </a:p>
          <a:p>
            <a:pPr eaLnBrk="1" hangingPunct="1">
              <a:spcBef>
                <a:spcPct val="50000"/>
              </a:spcBef>
              <a:defRPr/>
            </a:pPr>
            <a:r>
              <a:rPr lang="cs-CZ" altLang="cs-CZ" sz="2400" dirty="0">
                <a:solidFill>
                  <a:schemeClr val="bg1"/>
                </a:solidFill>
                <a:effectLst>
                  <a:outerShdw blurRad="38100" dist="38100" dir="2700000" algn="tl">
                    <a:srgbClr val="000000"/>
                  </a:outerShdw>
                </a:effectLst>
              </a:rPr>
              <a:t>  - </a:t>
            </a:r>
            <a:r>
              <a:rPr lang="cs-CZ" altLang="cs-CZ" sz="2400" dirty="0">
                <a:solidFill>
                  <a:srgbClr val="FFFF00"/>
                </a:solidFill>
                <a:effectLst>
                  <a:outerShdw blurRad="38100" dist="38100" dir="2700000" algn="tl">
                    <a:srgbClr val="000000"/>
                  </a:outerShdw>
                </a:effectLst>
              </a:rPr>
              <a:t>saprofytické</a:t>
            </a:r>
            <a:r>
              <a:rPr lang="cs-CZ" altLang="cs-CZ" sz="2400" dirty="0">
                <a:solidFill>
                  <a:schemeClr val="bg1"/>
                </a:solidFill>
                <a:effectLst>
                  <a:outerShdw blurRad="38100" dist="38100" dir="2700000" algn="tl">
                    <a:srgbClr val="000000"/>
                  </a:outerShdw>
                </a:effectLst>
              </a:rPr>
              <a:t> </a:t>
            </a:r>
            <a:r>
              <a:rPr lang="cs-CZ" altLang="cs-CZ" sz="1600" dirty="0">
                <a:solidFill>
                  <a:schemeClr val="bg1"/>
                </a:solidFill>
                <a:effectLst>
                  <a:outerShdw blurRad="38100" dist="38100" dir="2700000" algn="tl">
                    <a:srgbClr val="000000"/>
                  </a:outerShdw>
                </a:effectLst>
              </a:rPr>
              <a:t>normální </a:t>
            </a:r>
            <a:r>
              <a:rPr lang="cs-CZ" altLang="cs-CZ" sz="1600" dirty="0" err="1">
                <a:solidFill>
                  <a:schemeClr val="bg1"/>
                </a:solidFill>
                <a:effectLst>
                  <a:outerShdw blurRad="38100" dist="38100" dir="2700000" algn="tl">
                    <a:srgbClr val="000000"/>
                  </a:outerShdw>
                </a:effectLst>
              </a:rPr>
              <a:t>bakter</a:t>
            </a:r>
            <a:r>
              <a:rPr lang="cs-CZ" altLang="cs-CZ" sz="1600" dirty="0">
                <a:solidFill>
                  <a:schemeClr val="bg1"/>
                </a:solidFill>
                <a:effectLst>
                  <a:outerShdw blurRad="38100" dist="38100" dir="2700000" algn="tl">
                    <a:srgbClr val="000000"/>
                  </a:outerShdw>
                </a:effectLst>
              </a:rPr>
              <a:t>. flóra DÚ</a:t>
            </a:r>
          </a:p>
          <a:p>
            <a:pPr eaLnBrk="1" hangingPunct="1">
              <a:spcBef>
                <a:spcPct val="50000"/>
              </a:spcBef>
              <a:defRPr/>
            </a:pPr>
            <a:r>
              <a:rPr lang="cs-CZ" altLang="cs-CZ" sz="2400" dirty="0">
                <a:solidFill>
                  <a:schemeClr val="bg1"/>
                </a:solidFill>
                <a:effectLst>
                  <a:outerShdw blurRad="38100" dist="38100" dir="2700000" algn="tl">
                    <a:srgbClr val="000000"/>
                  </a:outerShdw>
                </a:effectLst>
              </a:rPr>
              <a:t>  - </a:t>
            </a:r>
            <a:r>
              <a:rPr lang="cs-CZ" altLang="cs-CZ" sz="2400" dirty="0">
                <a:solidFill>
                  <a:srgbClr val="FFFF00"/>
                </a:solidFill>
                <a:effectLst>
                  <a:outerShdw blurRad="38100" dist="38100" dir="2700000" algn="tl">
                    <a:srgbClr val="000000"/>
                  </a:outerShdw>
                </a:effectLst>
              </a:rPr>
              <a:t>podmíněně patogenní </a:t>
            </a:r>
          </a:p>
          <a:p>
            <a:pPr eaLnBrk="1" hangingPunct="1">
              <a:spcBef>
                <a:spcPct val="50000"/>
              </a:spcBef>
              <a:defRPr/>
            </a:pPr>
            <a:r>
              <a:rPr lang="cs-CZ" altLang="cs-CZ" sz="2400" dirty="0">
                <a:solidFill>
                  <a:schemeClr val="bg1"/>
                </a:solidFill>
                <a:effectLst>
                  <a:outerShdw blurRad="38100" dist="38100" dir="2700000" algn="tl">
                    <a:srgbClr val="000000"/>
                  </a:outerShdw>
                </a:effectLst>
              </a:rPr>
              <a:t>    = </a:t>
            </a:r>
            <a:r>
              <a:rPr lang="cs-CZ" altLang="cs-CZ" sz="2400" dirty="0" err="1">
                <a:solidFill>
                  <a:schemeClr val="bg1"/>
                </a:solidFill>
                <a:effectLst>
                  <a:outerShdw blurRad="38100" dist="38100" dir="2700000" algn="tl">
                    <a:srgbClr val="000000"/>
                  </a:outerShdw>
                </a:effectLst>
              </a:rPr>
              <a:t>opportunistic</a:t>
            </a:r>
            <a:r>
              <a:rPr lang="cs-CZ" altLang="cs-CZ" sz="2400" dirty="0">
                <a:solidFill>
                  <a:schemeClr val="bg1"/>
                </a:solidFill>
                <a:effectLst>
                  <a:outerShdw blurRad="38100" dist="38100" dir="2700000" algn="tl">
                    <a:srgbClr val="000000"/>
                  </a:outerShdw>
                </a:effectLst>
              </a:rPr>
              <a:t> </a:t>
            </a:r>
            <a:r>
              <a:rPr lang="cs-CZ" altLang="cs-CZ" sz="2400" dirty="0" err="1">
                <a:solidFill>
                  <a:schemeClr val="bg1"/>
                </a:solidFill>
                <a:effectLst>
                  <a:outerShdw blurRad="38100" dist="38100" dir="2700000" algn="tl">
                    <a:srgbClr val="000000"/>
                  </a:outerShdw>
                </a:effectLst>
              </a:rPr>
              <a:t>inf</a:t>
            </a:r>
            <a:r>
              <a:rPr lang="cs-CZ" altLang="cs-CZ" sz="2400" dirty="0">
                <a:solidFill>
                  <a:schemeClr val="bg1"/>
                </a:solidFill>
                <a:effectLst>
                  <a:outerShdw blurRad="38100" dist="38100" dir="2700000" algn="tl">
                    <a:srgbClr val="000000"/>
                  </a:outerShdw>
                </a:effectLst>
              </a:rPr>
              <a:t>.</a:t>
            </a:r>
          </a:p>
          <a:p>
            <a:pPr eaLnBrk="1" hangingPunct="1">
              <a:spcBef>
                <a:spcPct val="50000"/>
              </a:spcBef>
              <a:defRPr/>
            </a:pPr>
            <a:r>
              <a:rPr lang="cs-CZ" altLang="cs-CZ" sz="2400" dirty="0">
                <a:solidFill>
                  <a:schemeClr val="bg1"/>
                </a:solidFill>
                <a:effectLst>
                  <a:outerShdw blurRad="38100" dist="38100" dir="2700000" algn="tl">
                    <a:srgbClr val="000000"/>
                  </a:outerShdw>
                </a:effectLst>
              </a:rPr>
              <a:t>    </a:t>
            </a:r>
            <a:r>
              <a:rPr lang="cs-CZ" altLang="cs-CZ" sz="1600" dirty="0">
                <a:solidFill>
                  <a:schemeClr val="bg1"/>
                </a:solidFill>
                <a:effectLst>
                  <a:outerShdw blurRad="38100" dist="38100" dir="2700000" algn="tl">
                    <a:srgbClr val="000000"/>
                  </a:outerShdw>
                </a:effectLst>
              </a:rPr>
              <a:t>běžně jako součást </a:t>
            </a:r>
            <a:r>
              <a:rPr lang="cs-CZ" altLang="cs-CZ" sz="1600" dirty="0" err="1">
                <a:solidFill>
                  <a:schemeClr val="bg1"/>
                </a:solidFill>
                <a:effectLst>
                  <a:outerShdw blurRad="38100" dist="38100" dir="2700000" algn="tl">
                    <a:srgbClr val="000000"/>
                  </a:outerShdw>
                </a:effectLst>
              </a:rPr>
              <a:t>miroflóry</a:t>
            </a:r>
            <a:r>
              <a:rPr lang="cs-CZ" altLang="cs-CZ" sz="1600" dirty="0">
                <a:solidFill>
                  <a:schemeClr val="bg1"/>
                </a:solidFill>
                <a:effectLst>
                  <a:outerShdw blurRad="38100" dist="38100" dir="2700000" algn="tl">
                    <a:srgbClr val="000000"/>
                  </a:outerShdw>
                </a:effectLst>
              </a:rPr>
              <a:t>, ale v určitých    </a:t>
            </a:r>
          </a:p>
          <a:p>
            <a:pPr eaLnBrk="1" hangingPunct="1">
              <a:spcBef>
                <a:spcPct val="50000"/>
              </a:spcBef>
              <a:defRPr/>
            </a:pPr>
            <a:r>
              <a:rPr lang="cs-CZ" altLang="cs-CZ" sz="1600" dirty="0">
                <a:solidFill>
                  <a:schemeClr val="bg1"/>
                </a:solidFill>
                <a:effectLst>
                  <a:outerShdw blurRad="38100" dist="38100" dir="2700000" algn="tl">
                    <a:srgbClr val="000000"/>
                  </a:outerShdw>
                </a:effectLst>
              </a:rPr>
              <a:t>      případech mohou působit </a:t>
            </a:r>
            <a:r>
              <a:rPr lang="cs-CZ" altLang="cs-CZ" sz="1600" dirty="0" err="1">
                <a:solidFill>
                  <a:schemeClr val="bg1"/>
                </a:solidFill>
                <a:effectLst>
                  <a:outerShdw blurRad="38100" dist="38100" dir="2700000" algn="tl">
                    <a:srgbClr val="000000"/>
                  </a:outerShdw>
                </a:effectLst>
              </a:rPr>
              <a:t>inf</a:t>
            </a:r>
            <a:r>
              <a:rPr lang="cs-CZ" altLang="cs-CZ" sz="1600" dirty="0">
                <a:solidFill>
                  <a:schemeClr val="bg1"/>
                </a:solidFill>
                <a:effectLst>
                  <a:outerShdw blurRad="38100" dist="38100" dir="2700000" algn="tl">
                    <a:srgbClr val="000000"/>
                  </a:outerShdw>
                </a:effectLst>
              </a:rPr>
              <a:t>. – při porušené </a:t>
            </a:r>
          </a:p>
          <a:p>
            <a:pPr eaLnBrk="1" hangingPunct="1">
              <a:spcBef>
                <a:spcPct val="50000"/>
              </a:spcBef>
              <a:defRPr/>
            </a:pPr>
            <a:r>
              <a:rPr lang="cs-CZ" altLang="cs-CZ" sz="1600" dirty="0">
                <a:solidFill>
                  <a:schemeClr val="bg1"/>
                </a:solidFill>
                <a:effectLst>
                  <a:outerShdw blurRad="38100" dist="38100" dir="2700000" algn="tl">
                    <a:srgbClr val="000000"/>
                  </a:outerShdw>
                </a:effectLst>
              </a:rPr>
              <a:t>      obranyschopnosti organismu</a:t>
            </a:r>
          </a:p>
          <a:p>
            <a:pPr eaLnBrk="1" hangingPunct="1">
              <a:spcBef>
                <a:spcPct val="50000"/>
              </a:spcBef>
              <a:defRPr/>
            </a:pPr>
            <a:r>
              <a:rPr lang="cs-CZ" altLang="cs-CZ" sz="2400" dirty="0">
                <a:solidFill>
                  <a:schemeClr val="bg1"/>
                </a:solidFill>
                <a:effectLst>
                  <a:outerShdw blurRad="38100" dist="38100" dir="2700000" algn="tl">
                    <a:srgbClr val="000000"/>
                  </a:outerShdw>
                </a:effectLst>
              </a:rPr>
              <a:t>  - </a:t>
            </a:r>
            <a:r>
              <a:rPr lang="cs-CZ" altLang="cs-CZ" sz="2400" dirty="0">
                <a:solidFill>
                  <a:srgbClr val="FFFF00"/>
                </a:solidFill>
                <a:effectLst>
                  <a:outerShdw blurRad="38100" dist="38100" dir="2700000" algn="tl">
                    <a:srgbClr val="000000"/>
                  </a:outerShdw>
                </a:effectLst>
              </a:rPr>
              <a:t>primární patogeny</a:t>
            </a:r>
          </a:p>
          <a:p>
            <a:pPr eaLnBrk="1" hangingPunct="1">
              <a:spcBef>
                <a:spcPct val="50000"/>
              </a:spcBef>
              <a:defRPr/>
            </a:pPr>
            <a:r>
              <a:rPr lang="cs-CZ" altLang="cs-CZ" sz="1600" dirty="0">
                <a:solidFill>
                  <a:schemeClr val="bg1"/>
                </a:solidFill>
                <a:effectLst>
                  <a:outerShdw blurRad="38100" dist="38100" dir="2700000" algn="tl">
                    <a:srgbClr val="000000"/>
                  </a:outerShdw>
                </a:effectLst>
              </a:rPr>
              <a:t>             NEJSOU běžnou součástí mikroflóry DÚ</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Thumbnail: ">
            <a:hlinkClick r:id="rId3"/>
            <a:extLst>
              <a:ext uri="{FF2B5EF4-FFF2-40B4-BE49-F238E27FC236}">
                <a16:creationId xmlns:a16="http://schemas.microsoft.com/office/drawing/2014/main" id="{1F12738D-920C-40E9-9B55-E328EAC517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89" t="6537" r="1007" b="2226"/>
          <a:stretch>
            <a:fillRect/>
          </a:stretch>
        </p:blipFill>
        <p:spPr bwMode="auto">
          <a:xfrm>
            <a:off x="1835150" y="1125538"/>
            <a:ext cx="5789613" cy="317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ext Box 5">
            <a:extLst>
              <a:ext uri="{FF2B5EF4-FFF2-40B4-BE49-F238E27FC236}">
                <a16:creationId xmlns:a16="http://schemas.microsoft.com/office/drawing/2014/main" id="{4932C589-AAA3-448F-B218-81A1F2009B92}"/>
              </a:ext>
            </a:extLst>
          </p:cNvPr>
          <p:cNvSpPr txBox="1">
            <a:spLocks noChangeArrowheads="1"/>
          </p:cNvSpPr>
          <p:nvPr/>
        </p:nvSpPr>
        <p:spPr bwMode="auto">
          <a:xfrm>
            <a:off x="3059113" y="4508500"/>
            <a:ext cx="3563937"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2800">
                <a:solidFill>
                  <a:schemeClr val="bg1"/>
                </a:solidFill>
              </a:rPr>
              <a:t>Oboustranný absces                  dna dutiny nosní</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5" descr="sinusitis-4a1">
            <a:extLst>
              <a:ext uri="{FF2B5EF4-FFF2-40B4-BE49-F238E27FC236}">
                <a16:creationId xmlns:a16="http://schemas.microsoft.com/office/drawing/2014/main" id="{3CCA6E12-5A1B-4AE1-A217-6C25D874EE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38" y="501650"/>
            <a:ext cx="3852862"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7" descr="ct_sinusitis_maxillary_sq_300">
            <a:extLst>
              <a:ext uri="{FF2B5EF4-FFF2-40B4-BE49-F238E27FC236}">
                <a16:creationId xmlns:a16="http://schemas.microsoft.com/office/drawing/2014/main" id="{48256E9D-2C7B-4BB3-AE45-D56866CE46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2188" y="842963"/>
            <a:ext cx="4140200"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52" name="Text Box 8">
            <a:extLst>
              <a:ext uri="{FF2B5EF4-FFF2-40B4-BE49-F238E27FC236}">
                <a16:creationId xmlns:a16="http://schemas.microsoft.com/office/drawing/2014/main" id="{4737B61C-F07C-4975-8697-F9F6F41279EB}"/>
              </a:ext>
            </a:extLst>
          </p:cNvPr>
          <p:cNvSpPr txBox="1">
            <a:spLocks noChangeArrowheads="1"/>
          </p:cNvSpPr>
          <p:nvPr/>
        </p:nvSpPr>
        <p:spPr bwMode="auto">
          <a:xfrm>
            <a:off x="649288" y="282575"/>
            <a:ext cx="3103562"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a:solidFill>
                  <a:schemeClr val="bg1"/>
                </a:solidFill>
              </a:rPr>
              <a:t>Watersova kraniálně excentrická projekce</a:t>
            </a:r>
          </a:p>
        </p:txBody>
      </p:sp>
      <p:sp>
        <p:nvSpPr>
          <p:cNvPr id="81925" name="Text Box 9">
            <a:extLst>
              <a:ext uri="{FF2B5EF4-FFF2-40B4-BE49-F238E27FC236}">
                <a16:creationId xmlns:a16="http://schemas.microsoft.com/office/drawing/2014/main" id="{E04C5895-DBE7-45F9-9525-C7C05BB8E8FE}"/>
              </a:ext>
            </a:extLst>
          </p:cNvPr>
          <p:cNvSpPr txBox="1">
            <a:spLocks noChangeArrowheads="1"/>
          </p:cNvSpPr>
          <p:nvPr/>
        </p:nvSpPr>
        <p:spPr bwMode="auto">
          <a:xfrm>
            <a:off x="6443663" y="908050"/>
            <a:ext cx="12255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a:solidFill>
                  <a:schemeClr val="bg1"/>
                </a:solidFill>
              </a:rPr>
              <a:t>MRi</a:t>
            </a:r>
          </a:p>
        </p:txBody>
      </p:sp>
      <p:sp>
        <p:nvSpPr>
          <p:cNvPr id="81926" name="Text Box 10">
            <a:extLst>
              <a:ext uri="{FF2B5EF4-FFF2-40B4-BE49-F238E27FC236}">
                <a16:creationId xmlns:a16="http://schemas.microsoft.com/office/drawing/2014/main" id="{201E66B7-6814-4601-9476-4DFE842E197F}"/>
              </a:ext>
            </a:extLst>
          </p:cNvPr>
          <p:cNvSpPr txBox="1">
            <a:spLocks noChangeArrowheads="1"/>
          </p:cNvSpPr>
          <p:nvPr/>
        </p:nvSpPr>
        <p:spPr bwMode="auto">
          <a:xfrm>
            <a:off x="3830638" y="0"/>
            <a:ext cx="194468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a:solidFill>
                  <a:srgbClr val="FFCC00"/>
                </a:solidFill>
              </a:rPr>
              <a:t>Sinusitis</a:t>
            </a:r>
          </a:p>
        </p:txBody>
      </p:sp>
      <p:sp>
        <p:nvSpPr>
          <p:cNvPr id="7" name="Text Box 8">
            <a:extLst>
              <a:ext uri="{FF2B5EF4-FFF2-40B4-BE49-F238E27FC236}">
                <a16:creationId xmlns:a16="http://schemas.microsoft.com/office/drawing/2014/main" id="{CD2413E7-1E77-494B-98FA-24BE5D253CAC}"/>
              </a:ext>
            </a:extLst>
          </p:cNvPr>
          <p:cNvSpPr txBox="1">
            <a:spLocks noChangeArrowheads="1"/>
          </p:cNvSpPr>
          <p:nvPr/>
        </p:nvSpPr>
        <p:spPr bwMode="auto">
          <a:xfrm>
            <a:off x="447675" y="5399088"/>
            <a:ext cx="8326438"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a:solidFill>
                  <a:schemeClr val="bg1"/>
                </a:solidFill>
              </a:rPr>
              <a:t>Možné</a:t>
            </a:r>
            <a:r>
              <a:rPr lang="cs-CZ" altLang="cs-CZ" sz="2400">
                <a:solidFill>
                  <a:srgbClr val="FFC000"/>
                </a:solidFill>
              </a:rPr>
              <a:t> šíření</a:t>
            </a:r>
            <a:r>
              <a:rPr lang="cs-CZ" altLang="cs-CZ" sz="2400">
                <a:solidFill>
                  <a:schemeClr val="bg1"/>
                </a:solidFill>
              </a:rPr>
              <a:t> do cellulae ethmoidales nebo na spodinu očnice &gt; sekundární oční nebo periorbitální infekce</a:t>
            </a:r>
          </a:p>
        </p:txBody>
      </p:sp>
      <p:sp>
        <p:nvSpPr>
          <p:cNvPr id="81928" name="Obdélník 1">
            <a:extLst>
              <a:ext uri="{FF2B5EF4-FFF2-40B4-BE49-F238E27FC236}">
                <a16:creationId xmlns:a16="http://schemas.microsoft.com/office/drawing/2014/main" id="{C1B7339B-4685-444C-AF6C-6DC9B3B7CED2}"/>
              </a:ext>
            </a:extLst>
          </p:cNvPr>
          <p:cNvSpPr>
            <a:spLocks noChangeArrowheads="1"/>
          </p:cNvSpPr>
          <p:nvPr/>
        </p:nvSpPr>
        <p:spPr bwMode="auto">
          <a:xfrm>
            <a:off x="274638" y="4506913"/>
            <a:ext cx="45720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solidFill>
                  <a:schemeClr val="bg1"/>
                </a:solidFill>
              </a:rPr>
              <a:t>(bolest, páchnoucí sekret, tepl., celk. alterace)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8952"/>
                                        </p:tgtEl>
                                        <p:attrNameLst>
                                          <p:attrName>style.visibility</p:attrName>
                                        </p:attrNameLst>
                                      </p:cBhvr>
                                      <p:to>
                                        <p:strVal val="visible"/>
                                      </p:to>
                                    </p:set>
                                    <p:animEffect transition="in" filter="blinds(horizontal)">
                                      <p:cBhvr>
                                        <p:cTn id="7" dur="500"/>
                                        <p:tgtEl>
                                          <p:spTgt spid="3389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52"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970" name="Object 4">
            <a:extLst>
              <a:ext uri="{FF2B5EF4-FFF2-40B4-BE49-F238E27FC236}">
                <a16:creationId xmlns:a16="http://schemas.microsoft.com/office/drawing/2014/main" id="{8D8DF1C9-2123-4EA7-BE28-837B5838883A}"/>
              </a:ext>
            </a:extLst>
          </p:cNvPr>
          <p:cNvGraphicFramePr>
            <a:graphicFrameLocks noChangeAspect="1"/>
          </p:cNvGraphicFramePr>
          <p:nvPr/>
        </p:nvGraphicFramePr>
        <p:xfrm>
          <a:off x="0" y="2420938"/>
          <a:ext cx="3348038" cy="2967037"/>
        </p:xfrm>
        <a:graphic>
          <a:graphicData uri="http://schemas.openxmlformats.org/presentationml/2006/ole">
            <mc:AlternateContent xmlns:mc="http://schemas.openxmlformats.org/markup-compatibility/2006">
              <mc:Choice xmlns:v="urn:schemas-microsoft-com:vml" Requires="v">
                <p:oleObj spid="_x0000_s83977" name="Rastrový obrázek" r:id="rId4" imgW="2438095" imgH="2095793" progId="Paint.Picture">
                  <p:embed/>
                </p:oleObj>
              </mc:Choice>
              <mc:Fallback>
                <p:oleObj name="Rastrový obrázek" r:id="rId4" imgW="2438095" imgH="2095793" progId="Paint.Pictur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l="7443" t="5772" r="5017" b="3976"/>
                      <a:stretch>
                        <a:fillRect/>
                      </a:stretch>
                    </p:blipFill>
                    <p:spPr bwMode="auto">
                      <a:xfrm>
                        <a:off x="0" y="2420938"/>
                        <a:ext cx="3348038" cy="296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3971" name="Text Box 2">
            <a:extLst>
              <a:ext uri="{FF2B5EF4-FFF2-40B4-BE49-F238E27FC236}">
                <a16:creationId xmlns:a16="http://schemas.microsoft.com/office/drawing/2014/main" id="{A4BE003C-ABBA-4614-9C12-061F14561F43}"/>
              </a:ext>
            </a:extLst>
          </p:cNvPr>
          <p:cNvSpPr txBox="1">
            <a:spLocks noChangeArrowheads="1"/>
          </p:cNvSpPr>
          <p:nvPr/>
        </p:nvSpPr>
        <p:spPr bwMode="auto">
          <a:xfrm>
            <a:off x="3836988" y="182563"/>
            <a:ext cx="936625" cy="701675"/>
          </a:xfrm>
          <a:prstGeom prst="rect">
            <a:avLst/>
          </a:prstGeom>
          <a:gradFill rotWithShape="1">
            <a:gsLst>
              <a:gs pos="0">
                <a:srgbClr val="666666"/>
              </a:gs>
              <a:gs pos="50000">
                <a:srgbClr val="DDDDDD"/>
              </a:gs>
              <a:gs pos="100000">
                <a:srgbClr val="666666"/>
              </a:gs>
            </a:gsLst>
            <a:lin ang="5400000" scaled="1"/>
          </a:gra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4000"/>
              <a:t>DČ</a:t>
            </a:r>
          </a:p>
        </p:txBody>
      </p:sp>
      <p:sp>
        <p:nvSpPr>
          <p:cNvPr id="83972" name="Text Box 3">
            <a:extLst>
              <a:ext uri="{FF2B5EF4-FFF2-40B4-BE49-F238E27FC236}">
                <a16:creationId xmlns:a16="http://schemas.microsoft.com/office/drawing/2014/main" id="{A0570173-9D74-48FB-8A4F-6F4B88B41B16}"/>
              </a:ext>
            </a:extLst>
          </p:cNvPr>
          <p:cNvSpPr txBox="1">
            <a:spLocks noChangeArrowheads="1"/>
          </p:cNvSpPr>
          <p:nvPr/>
        </p:nvSpPr>
        <p:spPr bwMode="auto">
          <a:xfrm>
            <a:off x="4924425" y="182563"/>
            <a:ext cx="27368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b="1">
                <a:solidFill>
                  <a:schemeClr val="bg1"/>
                </a:solidFill>
              </a:rPr>
              <a:t>vestibulárně</a:t>
            </a:r>
          </a:p>
        </p:txBody>
      </p:sp>
      <p:sp>
        <p:nvSpPr>
          <p:cNvPr id="83973" name="Text Box 17">
            <a:extLst>
              <a:ext uri="{FF2B5EF4-FFF2-40B4-BE49-F238E27FC236}">
                <a16:creationId xmlns:a16="http://schemas.microsoft.com/office/drawing/2014/main" id="{1BBC72EE-87D3-4E12-81EA-264C8FE19676}"/>
              </a:ext>
            </a:extLst>
          </p:cNvPr>
          <p:cNvSpPr txBox="1">
            <a:spLocks noChangeArrowheads="1"/>
          </p:cNvSpPr>
          <p:nvPr/>
        </p:nvSpPr>
        <p:spPr bwMode="auto">
          <a:xfrm>
            <a:off x="250825" y="814388"/>
            <a:ext cx="4321175"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a:solidFill>
                  <a:srgbClr val="FFCC00"/>
                </a:solidFill>
              </a:rPr>
              <a:t>M. mentalis                       M. orbicularis oris                 M. buccinator </a:t>
            </a:r>
            <a:r>
              <a:rPr lang="cs-CZ" altLang="cs-CZ" sz="2800">
                <a:solidFill>
                  <a:schemeClr val="bg1"/>
                </a:solidFill>
              </a:rPr>
              <a:t>(4-8)</a:t>
            </a:r>
          </a:p>
        </p:txBody>
      </p:sp>
      <p:pic>
        <p:nvPicPr>
          <p:cNvPr id="83974" name="Picture 19" descr="Obrázek3">
            <a:extLst>
              <a:ext uri="{FF2B5EF4-FFF2-40B4-BE49-F238E27FC236}">
                <a16:creationId xmlns:a16="http://schemas.microsoft.com/office/drawing/2014/main" id="{FD892288-181E-4D71-8637-5F7BCDD95A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5688" y="3652838"/>
            <a:ext cx="2755900"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5" name="Text Box 20">
            <a:extLst>
              <a:ext uri="{FF2B5EF4-FFF2-40B4-BE49-F238E27FC236}">
                <a16:creationId xmlns:a16="http://schemas.microsoft.com/office/drawing/2014/main" id="{9B33A5E4-D8F0-4B7F-A631-C80437D24457}"/>
              </a:ext>
            </a:extLst>
          </p:cNvPr>
          <p:cNvSpPr txBox="1">
            <a:spLocks noChangeArrowheads="1"/>
          </p:cNvSpPr>
          <p:nvPr/>
        </p:nvSpPr>
        <p:spPr bwMode="auto">
          <a:xfrm>
            <a:off x="6351588" y="4329113"/>
            <a:ext cx="2917825" cy="946150"/>
          </a:xfrm>
          <a:prstGeom prst="rect">
            <a:avLst/>
          </a:prstGeom>
          <a:noFill/>
          <a:ln>
            <a:noFill/>
          </a:ln>
          <a:effectLst/>
          <a:extLst>
            <a:ext uri="{909E8E84-426E-40DD-AFC4-6F175D3DCCD1}">
              <a14:hiddenFill xmlns:a14="http://schemas.microsoft.com/office/drawing/2010/main">
                <a:gradFill rotWithShape="1">
                  <a:gsLst>
                    <a:gs pos="0">
                      <a:srgbClr val="666666"/>
                    </a:gs>
                    <a:gs pos="50000">
                      <a:srgbClr val="DDDDDD"/>
                    </a:gs>
                    <a:gs pos="100000">
                      <a:srgbClr val="666666"/>
                    </a:gs>
                  </a:gsLst>
                  <a:lin ang="5400000" scaled="1"/>
                </a:gradFill>
              </a14:hiddenFill>
            </a:ext>
            <a:ext uri="{91240B29-F687-4F45-9708-019B960494DF}">
              <a14:hiddenLine xmlns:a14="http://schemas.microsoft.com/office/drawing/2010/main" w="952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a:solidFill>
                  <a:schemeClr val="bg1"/>
                </a:solidFill>
              </a:rPr>
              <a:t>b) hroty kořenů </a:t>
            </a:r>
            <a:r>
              <a:rPr lang="cs-CZ" altLang="cs-CZ" sz="2800">
                <a:solidFill>
                  <a:srgbClr val="FF7C80"/>
                </a:solidFill>
              </a:rPr>
              <a:t>pod</a:t>
            </a:r>
            <a:r>
              <a:rPr lang="cs-CZ" altLang="cs-CZ" sz="2800">
                <a:solidFill>
                  <a:schemeClr val="bg1"/>
                </a:solidFill>
              </a:rPr>
              <a:t> úponem</a:t>
            </a:r>
          </a:p>
        </p:txBody>
      </p:sp>
      <p:sp>
        <p:nvSpPr>
          <p:cNvPr id="83976" name="Text Box 21">
            <a:extLst>
              <a:ext uri="{FF2B5EF4-FFF2-40B4-BE49-F238E27FC236}">
                <a16:creationId xmlns:a16="http://schemas.microsoft.com/office/drawing/2014/main" id="{828E10A3-355F-4227-AB7D-FBB3A99C234B}"/>
              </a:ext>
            </a:extLst>
          </p:cNvPr>
          <p:cNvSpPr txBox="1">
            <a:spLocks noChangeArrowheads="1"/>
          </p:cNvSpPr>
          <p:nvPr/>
        </p:nvSpPr>
        <p:spPr bwMode="auto">
          <a:xfrm>
            <a:off x="3348038" y="2344738"/>
            <a:ext cx="5383212" cy="522287"/>
          </a:xfrm>
          <a:prstGeom prst="rect">
            <a:avLst/>
          </a:prstGeom>
          <a:noFill/>
          <a:ln>
            <a:noFill/>
          </a:ln>
          <a:effectLst/>
          <a:extLst>
            <a:ext uri="{909E8E84-426E-40DD-AFC4-6F175D3DCCD1}">
              <a14:hiddenFill xmlns:a14="http://schemas.microsoft.com/office/drawing/2010/main">
                <a:gradFill rotWithShape="1">
                  <a:gsLst>
                    <a:gs pos="0">
                      <a:srgbClr val="666666"/>
                    </a:gs>
                    <a:gs pos="50000">
                      <a:srgbClr val="DDDDDD"/>
                    </a:gs>
                    <a:gs pos="100000">
                      <a:srgbClr val="666666"/>
                    </a:gs>
                  </a:gsLst>
                  <a:lin ang="5400000" scaled="1"/>
                </a:gradFill>
              </a14:hiddenFill>
            </a:ext>
            <a:ext uri="{91240B29-F687-4F45-9708-019B960494DF}">
              <a14:hiddenLine xmlns:a14="http://schemas.microsoft.com/office/drawing/2010/main" w="952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a:solidFill>
                  <a:schemeClr val="bg1"/>
                </a:solidFill>
              </a:rPr>
              <a:t>a) hroty kořenů </a:t>
            </a:r>
            <a:r>
              <a:rPr lang="cs-CZ" altLang="cs-CZ" sz="2800">
                <a:solidFill>
                  <a:srgbClr val="FF7C80"/>
                </a:solidFill>
              </a:rPr>
              <a:t>nad</a:t>
            </a:r>
            <a:r>
              <a:rPr lang="cs-CZ" altLang="cs-CZ" sz="2800">
                <a:solidFill>
                  <a:schemeClr val="bg1"/>
                </a:solidFill>
              </a:rPr>
              <a:t> úponem</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018" name="Object 4">
            <a:extLst>
              <a:ext uri="{FF2B5EF4-FFF2-40B4-BE49-F238E27FC236}">
                <a16:creationId xmlns:a16="http://schemas.microsoft.com/office/drawing/2014/main" id="{24F09255-42A0-488C-AEA4-40A81CCAFBAE}"/>
              </a:ext>
            </a:extLst>
          </p:cNvPr>
          <p:cNvGraphicFramePr>
            <a:graphicFrameLocks noChangeAspect="1"/>
          </p:cNvGraphicFramePr>
          <p:nvPr/>
        </p:nvGraphicFramePr>
        <p:xfrm>
          <a:off x="0" y="1563688"/>
          <a:ext cx="4356100" cy="3271837"/>
        </p:xfrm>
        <a:graphic>
          <a:graphicData uri="http://schemas.openxmlformats.org/presentationml/2006/ole">
            <mc:AlternateContent xmlns:mc="http://schemas.openxmlformats.org/markup-compatibility/2006">
              <mc:Choice xmlns:v="urn:schemas-microsoft-com:vml" Requires="v">
                <p:oleObj spid="_x0000_s86022" name="Rastrový obrázek" r:id="rId4" imgW="2561905" imgH="1924319" progId="Paint.Picture">
                  <p:embed/>
                </p:oleObj>
              </mc:Choice>
              <mc:Fallback>
                <p:oleObj name="Rastrový obrázek" r:id="rId4" imgW="2561905" imgH="1924319" progId="Paint.Pictur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63688"/>
                        <a:ext cx="4356100" cy="327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6019" name="Object 5">
            <a:extLst>
              <a:ext uri="{FF2B5EF4-FFF2-40B4-BE49-F238E27FC236}">
                <a16:creationId xmlns:a16="http://schemas.microsoft.com/office/drawing/2014/main" id="{4FA71153-304D-42B4-B519-157776D4E980}"/>
              </a:ext>
            </a:extLst>
          </p:cNvPr>
          <p:cNvGraphicFramePr>
            <a:graphicFrameLocks noChangeAspect="1"/>
          </p:cNvGraphicFramePr>
          <p:nvPr/>
        </p:nvGraphicFramePr>
        <p:xfrm>
          <a:off x="4608513" y="1543050"/>
          <a:ext cx="4535487" cy="3325813"/>
        </p:xfrm>
        <a:graphic>
          <a:graphicData uri="http://schemas.openxmlformats.org/presentationml/2006/ole">
            <mc:AlternateContent xmlns:mc="http://schemas.openxmlformats.org/markup-compatibility/2006">
              <mc:Choice xmlns:v="urn:schemas-microsoft-com:vml" Requires="v">
                <p:oleObj spid="_x0000_s86023" name="Rastrový obrázek" r:id="rId6" imgW="2534004" imgH="1857143" progId="Paint.Picture">
                  <p:embed/>
                </p:oleObj>
              </mc:Choice>
              <mc:Fallback>
                <p:oleObj name="Rastrový obrázek" r:id="rId6" imgW="2534004" imgH="1857143" progId="Paint.Picture">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8513" y="1543050"/>
                        <a:ext cx="4535487" cy="332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6020" name="Text Box 8">
            <a:extLst>
              <a:ext uri="{FF2B5EF4-FFF2-40B4-BE49-F238E27FC236}">
                <a16:creationId xmlns:a16="http://schemas.microsoft.com/office/drawing/2014/main" id="{2B1CAEB3-C1AC-4633-B328-8A4BE9CD76AC}"/>
              </a:ext>
            </a:extLst>
          </p:cNvPr>
          <p:cNvSpPr txBox="1">
            <a:spLocks noChangeArrowheads="1"/>
          </p:cNvSpPr>
          <p:nvPr/>
        </p:nvSpPr>
        <p:spPr bwMode="auto">
          <a:xfrm>
            <a:off x="611188" y="404813"/>
            <a:ext cx="8208962" cy="523875"/>
          </a:xfrm>
          <a:prstGeom prst="rect">
            <a:avLst/>
          </a:prstGeom>
          <a:noFill/>
          <a:ln>
            <a:noFill/>
          </a:ln>
          <a:effectLst/>
          <a:extLst>
            <a:ext uri="{909E8E84-426E-40DD-AFC4-6F175D3DCCD1}">
              <a14:hiddenFill xmlns:a14="http://schemas.microsoft.com/office/drawing/2010/main">
                <a:gradFill rotWithShape="1">
                  <a:gsLst>
                    <a:gs pos="0">
                      <a:srgbClr val="666666"/>
                    </a:gs>
                    <a:gs pos="50000">
                      <a:srgbClr val="DDDDDD"/>
                    </a:gs>
                    <a:gs pos="100000">
                      <a:srgbClr val="666666"/>
                    </a:gs>
                  </a:gsLst>
                  <a:lin ang="5400000" scaled="1"/>
                </a:gradFill>
              </a14:hiddenFill>
            </a:ext>
            <a:ext uri="{91240B29-F687-4F45-9708-019B960494DF}">
              <a14:hiddenLine xmlns:a14="http://schemas.microsoft.com/office/drawing/2010/main" w="952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a:solidFill>
                  <a:schemeClr val="bg1"/>
                </a:solidFill>
              </a:rPr>
              <a:t>a) nad svalovým úponem</a:t>
            </a:r>
            <a:endParaRPr lang="cs-CZ" altLang="cs-CZ" sz="2800">
              <a:solidFill>
                <a:srgbClr val="FFCC00"/>
              </a:solidFill>
            </a:endParaRPr>
          </a:p>
        </p:txBody>
      </p:sp>
      <p:sp>
        <p:nvSpPr>
          <p:cNvPr id="86021" name="Text Box 9">
            <a:extLst>
              <a:ext uri="{FF2B5EF4-FFF2-40B4-BE49-F238E27FC236}">
                <a16:creationId xmlns:a16="http://schemas.microsoft.com/office/drawing/2014/main" id="{7FCF681D-E152-4B15-BE0A-7B4574039479}"/>
              </a:ext>
            </a:extLst>
          </p:cNvPr>
          <p:cNvSpPr txBox="1">
            <a:spLocks noChangeArrowheads="1"/>
          </p:cNvSpPr>
          <p:nvPr/>
        </p:nvSpPr>
        <p:spPr bwMode="auto">
          <a:xfrm>
            <a:off x="2987675" y="5210175"/>
            <a:ext cx="410527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a:solidFill>
                  <a:srgbClr val="FFCC00"/>
                </a:solidFill>
              </a:rPr>
              <a:t>Vestibulární absces</a:t>
            </a:r>
            <a:endParaRPr lang="cs-CZ" altLang="cs-CZ"/>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5">
            <a:extLst>
              <a:ext uri="{FF2B5EF4-FFF2-40B4-BE49-F238E27FC236}">
                <a16:creationId xmlns:a16="http://schemas.microsoft.com/office/drawing/2014/main" id="{085C2C70-54FF-4C5D-AFB8-BB7DDD1122EC}"/>
              </a:ext>
            </a:extLst>
          </p:cNvPr>
          <p:cNvSpPr txBox="1">
            <a:spLocks noChangeArrowheads="1"/>
          </p:cNvSpPr>
          <p:nvPr/>
        </p:nvSpPr>
        <p:spPr bwMode="auto">
          <a:xfrm>
            <a:off x="839788" y="309563"/>
            <a:ext cx="6708775" cy="522287"/>
          </a:xfrm>
          <a:prstGeom prst="rect">
            <a:avLst/>
          </a:prstGeom>
          <a:noFill/>
          <a:ln>
            <a:noFill/>
          </a:ln>
          <a:effectLst/>
          <a:extLst>
            <a:ext uri="{909E8E84-426E-40DD-AFC4-6F175D3DCCD1}">
              <a14:hiddenFill xmlns:a14="http://schemas.microsoft.com/office/drawing/2010/main">
                <a:gradFill rotWithShape="1">
                  <a:gsLst>
                    <a:gs pos="0">
                      <a:srgbClr val="666666"/>
                    </a:gs>
                    <a:gs pos="50000">
                      <a:srgbClr val="DDDDDD"/>
                    </a:gs>
                    <a:gs pos="100000">
                      <a:srgbClr val="666666"/>
                    </a:gs>
                  </a:gsLst>
                  <a:lin ang="5400000" scaled="1"/>
                </a:gradFill>
              </a14:hiddenFill>
            </a:ext>
            <a:ext uri="{91240B29-F687-4F45-9708-019B960494DF}">
              <a14:hiddenLine xmlns:a14="http://schemas.microsoft.com/office/drawing/2010/main" w="952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a:solidFill>
                  <a:schemeClr val="bg1"/>
                </a:solidFill>
              </a:rPr>
              <a:t>b) </a:t>
            </a:r>
            <a:r>
              <a:rPr lang="cs-CZ" altLang="cs-CZ" sz="2800" b="1">
                <a:solidFill>
                  <a:schemeClr val="bg1"/>
                </a:solidFill>
              </a:rPr>
              <a:t>pod</a:t>
            </a:r>
            <a:r>
              <a:rPr lang="cs-CZ" altLang="cs-CZ" sz="2800">
                <a:solidFill>
                  <a:schemeClr val="bg1"/>
                </a:solidFill>
              </a:rPr>
              <a:t> svalovým úponem - </a:t>
            </a:r>
            <a:r>
              <a:rPr lang="cs-CZ" altLang="cs-CZ" sz="2800" b="1" u="sng">
                <a:solidFill>
                  <a:schemeClr val="bg1"/>
                </a:solidFill>
              </a:rPr>
              <a:t>přední zuby</a:t>
            </a:r>
          </a:p>
        </p:txBody>
      </p:sp>
      <p:pic>
        <p:nvPicPr>
          <p:cNvPr id="88067" name="Picture 19" descr="Obrázek3">
            <a:extLst>
              <a:ext uri="{FF2B5EF4-FFF2-40B4-BE49-F238E27FC236}">
                <a16:creationId xmlns:a16="http://schemas.microsoft.com/office/drawing/2014/main" id="{0F9868F7-52CF-4EC0-A27E-2612F2ABA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559" r="8685"/>
          <a:stretch>
            <a:fillRect/>
          </a:stretch>
        </p:blipFill>
        <p:spPr bwMode="auto">
          <a:xfrm>
            <a:off x="984250" y="1125538"/>
            <a:ext cx="2998788"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20" descr="Obrázek4">
            <a:extLst>
              <a:ext uri="{FF2B5EF4-FFF2-40B4-BE49-F238E27FC236}">
                <a16:creationId xmlns:a16="http://schemas.microsoft.com/office/drawing/2014/main" id="{A2E01CC7-219C-43A4-ADC8-50AEA6AB86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912" r="12950" b="7188"/>
          <a:stretch>
            <a:fillRect/>
          </a:stretch>
        </p:blipFill>
        <p:spPr bwMode="auto">
          <a:xfrm>
            <a:off x="4222750" y="1125538"/>
            <a:ext cx="2820988"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Text Box 23">
            <a:extLst>
              <a:ext uri="{FF2B5EF4-FFF2-40B4-BE49-F238E27FC236}">
                <a16:creationId xmlns:a16="http://schemas.microsoft.com/office/drawing/2014/main" id="{7660D601-D112-41C9-AA9F-13D0E145D2A3}"/>
              </a:ext>
            </a:extLst>
          </p:cNvPr>
          <p:cNvSpPr txBox="1">
            <a:spLocks noChangeArrowheads="1"/>
          </p:cNvSpPr>
          <p:nvPr/>
        </p:nvSpPr>
        <p:spPr bwMode="auto">
          <a:xfrm>
            <a:off x="2484438" y="5591175"/>
            <a:ext cx="3887787"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a:solidFill>
                  <a:srgbClr val="FFCC00"/>
                </a:solidFill>
              </a:rPr>
              <a:t>Submentální absces</a:t>
            </a:r>
            <a:endParaRPr lang="cs-CZ" altLang="cs-CZ"/>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14" name="Object 4">
            <a:extLst>
              <a:ext uri="{FF2B5EF4-FFF2-40B4-BE49-F238E27FC236}">
                <a16:creationId xmlns:a16="http://schemas.microsoft.com/office/drawing/2014/main" id="{D0AB6A02-3FBF-42BA-8B36-14F2ACF424AA}"/>
              </a:ext>
            </a:extLst>
          </p:cNvPr>
          <p:cNvGraphicFramePr>
            <a:graphicFrameLocks noChangeAspect="1"/>
          </p:cNvGraphicFramePr>
          <p:nvPr/>
        </p:nvGraphicFramePr>
        <p:xfrm>
          <a:off x="342900" y="863600"/>
          <a:ext cx="3887788" cy="2852738"/>
        </p:xfrm>
        <a:graphic>
          <a:graphicData uri="http://schemas.openxmlformats.org/presentationml/2006/ole">
            <mc:AlternateContent xmlns:mc="http://schemas.openxmlformats.org/markup-compatibility/2006">
              <mc:Choice xmlns:v="urn:schemas-microsoft-com:vml" Requires="v">
                <p:oleObj spid="_x0000_s90118" name="Rastrový obrázek" r:id="rId4" imgW="2505425" imgH="1838095" progId="Paint.Picture">
                  <p:embed/>
                </p:oleObj>
              </mc:Choice>
              <mc:Fallback>
                <p:oleObj name="Rastrový obrázek" r:id="rId4" imgW="2505425" imgH="1838095" progId="Paint.Pictur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 y="863600"/>
                        <a:ext cx="3887788"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0115" name="Object 8">
            <a:extLst>
              <a:ext uri="{FF2B5EF4-FFF2-40B4-BE49-F238E27FC236}">
                <a16:creationId xmlns:a16="http://schemas.microsoft.com/office/drawing/2014/main" id="{C38F08BA-D48A-4D63-B87E-AD676F9BAE5B}"/>
              </a:ext>
            </a:extLst>
          </p:cNvPr>
          <p:cNvGraphicFramePr>
            <a:graphicFrameLocks noChangeAspect="1"/>
          </p:cNvGraphicFramePr>
          <p:nvPr/>
        </p:nvGraphicFramePr>
        <p:xfrm>
          <a:off x="4519613" y="830263"/>
          <a:ext cx="4105275" cy="2917825"/>
        </p:xfrm>
        <a:graphic>
          <a:graphicData uri="http://schemas.openxmlformats.org/presentationml/2006/ole">
            <mc:AlternateContent xmlns:mc="http://schemas.openxmlformats.org/markup-compatibility/2006">
              <mc:Choice xmlns:v="urn:schemas-microsoft-com:vml" Requires="v">
                <p:oleObj spid="_x0000_s90119" name="Rastrový obrázek" r:id="rId6" imgW="2534004" imgH="1800476" progId="Paint.Picture">
                  <p:embed/>
                </p:oleObj>
              </mc:Choice>
              <mc:Fallback>
                <p:oleObj name="Rastrový obrázek" r:id="rId6" imgW="2534004" imgH="1800476" progId="Paint.Picture">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9613" y="830263"/>
                        <a:ext cx="4105275"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0116" name="Text Box 4">
            <a:extLst>
              <a:ext uri="{FF2B5EF4-FFF2-40B4-BE49-F238E27FC236}">
                <a16:creationId xmlns:a16="http://schemas.microsoft.com/office/drawing/2014/main" id="{2AC5D912-B09E-4410-BD0A-21D456AC5EF4}"/>
              </a:ext>
            </a:extLst>
          </p:cNvPr>
          <p:cNvSpPr txBox="1">
            <a:spLocks noChangeArrowheads="1"/>
          </p:cNvSpPr>
          <p:nvPr/>
        </p:nvSpPr>
        <p:spPr bwMode="auto">
          <a:xfrm>
            <a:off x="250825" y="4941888"/>
            <a:ext cx="51133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a:solidFill>
                  <a:srgbClr val="FFC000"/>
                </a:solidFill>
              </a:rPr>
              <a:t>Šíří se </a:t>
            </a:r>
            <a:r>
              <a:rPr lang="cs-CZ" altLang="cs-CZ" sz="2800">
                <a:solidFill>
                  <a:schemeClr val="bg1"/>
                </a:solidFill>
              </a:rPr>
              <a:t>do podkoží krku</a:t>
            </a:r>
          </a:p>
        </p:txBody>
      </p:sp>
      <p:sp>
        <p:nvSpPr>
          <p:cNvPr id="90117" name="TextovéPole 1">
            <a:extLst>
              <a:ext uri="{FF2B5EF4-FFF2-40B4-BE49-F238E27FC236}">
                <a16:creationId xmlns:a16="http://schemas.microsoft.com/office/drawing/2014/main" id="{30FFCD36-F363-453F-8028-FCE059A00DB5}"/>
              </a:ext>
            </a:extLst>
          </p:cNvPr>
          <p:cNvSpPr txBox="1">
            <a:spLocks noChangeArrowheads="1"/>
          </p:cNvSpPr>
          <p:nvPr/>
        </p:nvSpPr>
        <p:spPr bwMode="auto">
          <a:xfrm>
            <a:off x="220663" y="3898900"/>
            <a:ext cx="8404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400">
                <a:solidFill>
                  <a:schemeClr val="bg1"/>
                </a:solidFill>
              </a:rPr>
              <a:t>Přední dolní zuby nebo se šíří ze sp. submandibulare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1">
            <a:extLst>
              <a:ext uri="{FF2B5EF4-FFF2-40B4-BE49-F238E27FC236}">
                <a16:creationId xmlns:a16="http://schemas.microsoft.com/office/drawing/2014/main" id="{8BC7EFF9-DE77-4D84-AB97-17FB7EC1A607}"/>
              </a:ext>
            </a:extLst>
          </p:cNvPr>
          <p:cNvSpPr txBox="1">
            <a:spLocks noChangeArrowheads="1"/>
          </p:cNvSpPr>
          <p:nvPr/>
        </p:nvSpPr>
        <p:spPr bwMode="auto">
          <a:xfrm>
            <a:off x="1042988" y="315913"/>
            <a:ext cx="7273925" cy="523875"/>
          </a:xfrm>
          <a:prstGeom prst="rect">
            <a:avLst/>
          </a:prstGeom>
          <a:noFill/>
          <a:ln>
            <a:noFill/>
          </a:ln>
          <a:effectLst/>
          <a:extLst>
            <a:ext uri="{909E8E84-426E-40DD-AFC4-6F175D3DCCD1}">
              <a14:hiddenFill xmlns:a14="http://schemas.microsoft.com/office/drawing/2010/main">
                <a:gradFill rotWithShape="1">
                  <a:gsLst>
                    <a:gs pos="0">
                      <a:srgbClr val="666666"/>
                    </a:gs>
                    <a:gs pos="50000">
                      <a:srgbClr val="DDDDDD"/>
                    </a:gs>
                    <a:gs pos="100000">
                      <a:srgbClr val="666666"/>
                    </a:gs>
                  </a:gsLst>
                  <a:lin ang="5400000" scaled="1"/>
                </a:gradFill>
              </a14:hiddenFill>
            </a:ext>
            <a:ext uri="{91240B29-F687-4F45-9708-019B960494DF}">
              <a14:hiddenLine xmlns:a14="http://schemas.microsoft.com/office/drawing/2010/main" w="952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a:solidFill>
                  <a:schemeClr val="bg1"/>
                </a:solidFill>
              </a:rPr>
              <a:t>b) </a:t>
            </a:r>
            <a:r>
              <a:rPr lang="cs-CZ" altLang="cs-CZ" sz="2800" b="1">
                <a:solidFill>
                  <a:schemeClr val="bg1"/>
                </a:solidFill>
              </a:rPr>
              <a:t>pod</a:t>
            </a:r>
            <a:r>
              <a:rPr lang="cs-CZ" altLang="cs-CZ" sz="2800">
                <a:solidFill>
                  <a:schemeClr val="bg1"/>
                </a:solidFill>
              </a:rPr>
              <a:t> svalovým úponem - </a:t>
            </a:r>
            <a:r>
              <a:rPr lang="cs-CZ" altLang="cs-CZ" sz="2800" b="1" u="sng">
                <a:solidFill>
                  <a:schemeClr val="bg1"/>
                </a:solidFill>
              </a:rPr>
              <a:t>zadní zuby</a:t>
            </a:r>
          </a:p>
        </p:txBody>
      </p:sp>
      <p:pic>
        <p:nvPicPr>
          <p:cNvPr id="92163" name="Picture 26" descr="Obrázek5">
            <a:extLst>
              <a:ext uri="{FF2B5EF4-FFF2-40B4-BE49-F238E27FC236}">
                <a16:creationId xmlns:a16="http://schemas.microsoft.com/office/drawing/2014/main" id="{C3AF95BA-DB78-4552-BD6E-83587F2B94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93"/>
          <a:stretch>
            <a:fillRect/>
          </a:stretch>
        </p:blipFill>
        <p:spPr bwMode="auto">
          <a:xfrm>
            <a:off x="2051050" y="1125538"/>
            <a:ext cx="4752975"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 Box 27">
            <a:extLst>
              <a:ext uri="{FF2B5EF4-FFF2-40B4-BE49-F238E27FC236}">
                <a16:creationId xmlns:a16="http://schemas.microsoft.com/office/drawing/2014/main" id="{794CEE4D-E089-49E9-8922-7C697B1508DD}"/>
              </a:ext>
            </a:extLst>
          </p:cNvPr>
          <p:cNvSpPr txBox="1">
            <a:spLocks noChangeArrowheads="1"/>
          </p:cNvSpPr>
          <p:nvPr/>
        </p:nvSpPr>
        <p:spPr bwMode="auto">
          <a:xfrm>
            <a:off x="755650" y="5291138"/>
            <a:ext cx="7272338"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2800">
                <a:solidFill>
                  <a:srgbClr val="FFCC00"/>
                </a:solidFill>
              </a:rPr>
              <a:t>Absces perimandibulární</a:t>
            </a:r>
          </a:p>
          <a:p>
            <a:pPr algn="ctr" eaLnBrk="1" hangingPunct="1">
              <a:spcBef>
                <a:spcPct val="50000"/>
              </a:spcBef>
              <a:buFontTx/>
              <a:buNone/>
            </a:pPr>
            <a:r>
              <a:rPr lang="cs-CZ" altLang="cs-CZ" sz="2000">
                <a:solidFill>
                  <a:schemeClr val="bg1"/>
                </a:solidFill>
              </a:rPr>
              <a:t>Infekce se šíří do podkoží a odtud nahoru do tváře nebo      dolů do podkoží krku (mezi m.platysma a kůži)</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4210" name="Object 5">
            <a:extLst>
              <a:ext uri="{FF2B5EF4-FFF2-40B4-BE49-F238E27FC236}">
                <a16:creationId xmlns:a16="http://schemas.microsoft.com/office/drawing/2014/main" id="{9F8C2997-524D-41FB-90F1-7099718EA68A}"/>
              </a:ext>
            </a:extLst>
          </p:cNvPr>
          <p:cNvGraphicFramePr>
            <a:graphicFrameLocks noChangeAspect="1"/>
          </p:cNvGraphicFramePr>
          <p:nvPr/>
        </p:nvGraphicFramePr>
        <p:xfrm>
          <a:off x="4500563" y="765175"/>
          <a:ext cx="4387850" cy="3095625"/>
        </p:xfrm>
        <a:graphic>
          <a:graphicData uri="http://schemas.openxmlformats.org/presentationml/2006/ole">
            <mc:AlternateContent xmlns:mc="http://schemas.openxmlformats.org/markup-compatibility/2006">
              <mc:Choice xmlns:v="urn:schemas-microsoft-com:vml" Requires="v">
                <p:oleObj spid="_x0000_s94216" name="Rastrový obrázek" r:id="rId4" imgW="2523810" imgH="1781424" progId="Paint.Picture">
                  <p:embed/>
                </p:oleObj>
              </mc:Choice>
              <mc:Fallback>
                <p:oleObj name="Rastrový obrázek" r:id="rId4" imgW="2523810" imgH="1781424" progId="Paint.Picture">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563" y="765175"/>
                        <a:ext cx="438785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4211" name="Text Box 4">
            <a:extLst>
              <a:ext uri="{FF2B5EF4-FFF2-40B4-BE49-F238E27FC236}">
                <a16:creationId xmlns:a16="http://schemas.microsoft.com/office/drawing/2014/main" id="{51B6AEEB-6BFD-4C04-BD0F-C3ABDE00653D}"/>
              </a:ext>
            </a:extLst>
          </p:cNvPr>
          <p:cNvSpPr txBox="1">
            <a:spLocks noChangeArrowheads="1"/>
          </p:cNvSpPr>
          <p:nvPr/>
        </p:nvSpPr>
        <p:spPr bwMode="auto">
          <a:xfrm>
            <a:off x="6053138" y="4787900"/>
            <a:ext cx="257175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a:solidFill>
                  <a:schemeClr val="bg1"/>
                </a:solidFill>
              </a:rPr>
              <a:t>Sp. buccale</a:t>
            </a:r>
          </a:p>
          <a:p>
            <a:pPr eaLnBrk="1" hangingPunct="1">
              <a:spcBef>
                <a:spcPct val="50000"/>
              </a:spcBef>
              <a:buFontTx/>
              <a:buNone/>
            </a:pPr>
            <a:r>
              <a:rPr lang="cs-CZ" altLang="cs-CZ" sz="2800">
                <a:solidFill>
                  <a:schemeClr val="bg1"/>
                </a:solidFill>
              </a:rPr>
              <a:t>Podkoží krku</a:t>
            </a:r>
            <a:endParaRPr lang="cs-CZ" altLang="cs-CZ" sz="2800">
              <a:solidFill>
                <a:srgbClr val="FFCC00"/>
              </a:solidFill>
            </a:endParaRPr>
          </a:p>
        </p:txBody>
      </p:sp>
      <p:sp>
        <p:nvSpPr>
          <p:cNvPr id="94212" name="AutoShape 10">
            <a:extLst>
              <a:ext uri="{FF2B5EF4-FFF2-40B4-BE49-F238E27FC236}">
                <a16:creationId xmlns:a16="http://schemas.microsoft.com/office/drawing/2014/main" id="{28A72C10-DD17-4CAC-9243-A4CABF2D620E}"/>
              </a:ext>
            </a:extLst>
          </p:cNvPr>
          <p:cNvSpPr>
            <a:spLocks noChangeArrowheads="1"/>
          </p:cNvSpPr>
          <p:nvPr/>
        </p:nvSpPr>
        <p:spPr bwMode="auto">
          <a:xfrm>
            <a:off x="5457825" y="4756150"/>
            <a:ext cx="360363" cy="503238"/>
          </a:xfrm>
          <a:prstGeom prst="upArrow">
            <a:avLst>
              <a:gd name="adj1" fmla="val 50000"/>
              <a:gd name="adj2" fmla="val 34912"/>
            </a:avLst>
          </a:prstGeom>
          <a:solidFill>
            <a:srgbClr val="FFCC00"/>
          </a:solidFill>
          <a:ln w="57150">
            <a:solidFill>
              <a:srgbClr val="FFCC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a:p>
        </p:txBody>
      </p:sp>
      <p:sp>
        <p:nvSpPr>
          <p:cNvPr id="94213" name="AutoShape 11">
            <a:extLst>
              <a:ext uri="{FF2B5EF4-FFF2-40B4-BE49-F238E27FC236}">
                <a16:creationId xmlns:a16="http://schemas.microsoft.com/office/drawing/2014/main" id="{51B12769-C230-4585-BBBC-5FF75D6E751E}"/>
              </a:ext>
            </a:extLst>
          </p:cNvPr>
          <p:cNvSpPr>
            <a:spLocks noChangeArrowheads="1"/>
          </p:cNvSpPr>
          <p:nvPr/>
        </p:nvSpPr>
        <p:spPr bwMode="auto">
          <a:xfrm flipV="1">
            <a:off x="5457825" y="5475288"/>
            <a:ext cx="360363" cy="503237"/>
          </a:xfrm>
          <a:prstGeom prst="upArrow">
            <a:avLst>
              <a:gd name="adj1" fmla="val 50000"/>
              <a:gd name="adj2" fmla="val 34912"/>
            </a:avLst>
          </a:prstGeom>
          <a:solidFill>
            <a:srgbClr val="FFCC00"/>
          </a:solidFill>
          <a:ln w="57150">
            <a:solidFill>
              <a:srgbClr val="FFCC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a:p>
        </p:txBody>
      </p:sp>
      <p:pic>
        <p:nvPicPr>
          <p:cNvPr id="94214" name="Picture 2" descr="http://player.slideplayer.com/38/10818307/data/images/img19.png">
            <a:extLst>
              <a:ext uri="{FF2B5EF4-FFF2-40B4-BE49-F238E27FC236}">
                <a16:creationId xmlns:a16="http://schemas.microsoft.com/office/drawing/2014/main" id="{ECC91454-90D3-45C5-AC9F-100355A552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84175"/>
            <a:ext cx="460851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5" name="Text Box 4">
            <a:extLst>
              <a:ext uri="{FF2B5EF4-FFF2-40B4-BE49-F238E27FC236}">
                <a16:creationId xmlns:a16="http://schemas.microsoft.com/office/drawing/2014/main" id="{35578D2A-01FE-43D7-845D-E91167AEFEED}"/>
              </a:ext>
            </a:extLst>
          </p:cNvPr>
          <p:cNvSpPr txBox="1">
            <a:spLocks noChangeArrowheads="1"/>
          </p:cNvSpPr>
          <p:nvPr/>
        </p:nvSpPr>
        <p:spPr bwMode="auto">
          <a:xfrm>
            <a:off x="6048375" y="4264025"/>
            <a:ext cx="12906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a:solidFill>
                  <a:srgbClr val="FFC000"/>
                </a:solidFill>
              </a:rPr>
              <a:t>Šíření:</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0" descr="Obrázek6">
            <a:extLst>
              <a:ext uri="{FF2B5EF4-FFF2-40B4-BE49-F238E27FC236}">
                <a16:creationId xmlns:a16="http://schemas.microsoft.com/office/drawing/2014/main" id="{BE41D75F-375E-4F7B-9187-1366FFEF6E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312" r="7365"/>
          <a:stretch>
            <a:fillRect/>
          </a:stretch>
        </p:blipFill>
        <p:spPr bwMode="auto">
          <a:xfrm>
            <a:off x="233363" y="3086100"/>
            <a:ext cx="26638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Text Box 2">
            <a:extLst>
              <a:ext uri="{FF2B5EF4-FFF2-40B4-BE49-F238E27FC236}">
                <a16:creationId xmlns:a16="http://schemas.microsoft.com/office/drawing/2014/main" id="{2259A64F-7AA6-406B-A2A0-B2231E63527B}"/>
              </a:ext>
            </a:extLst>
          </p:cNvPr>
          <p:cNvSpPr txBox="1">
            <a:spLocks noChangeArrowheads="1"/>
          </p:cNvSpPr>
          <p:nvPr/>
        </p:nvSpPr>
        <p:spPr bwMode="auto">
          <a:xfrm>
            <a:off x="4162425" y="109538"/>
            <a:ext cx="1008063" cy="708025"/>
          </a:xfrm>
          <a:prstGeom prst="rect">
            <a:avLst/>
          </a:prstGeom>
          <a:gradFill rotWithShape="1">
            <a:gsLst>
              <a:gs pos="0">
                <a:srgbClr val="666666"/>
              </a:gs>
              <a:gs pos="50000">
                <a:srgbClr val="DDDDDD"/>
              </a:gs>
              <a:gs pos="100000">
                <a:srgbClr val="666666"/>
              </a:gs>
            </a:gsLst>
            <a:lin ang="5400000" scaled="1"/>
          </a:gradFill>
          <a:ln w="381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4000"/>
              <a:t>DČ</a:t>
            </a:r>
          </a:p>
        </p:txBody>
      </p:sp>
      <p:sp>
        <p:nvSpPr>
          <p:cNvPr id="96260" name="Text Box 3">
            <a:extLst>
              <a:ext uri="{FF2B5EF4-FFF2-40B4-BE49-F238E27FC236}">
                <a16:creationId xmlns:a16="http://schemas.microsoft.com/office/drawing/2014/main" id="{03937D51-527E-45ED-9892-ED397A517D18}"/>
              </a:ext>
            </a:extLst>
          </p:cNvPr>
          <p:cNvSpPr txBox="1">
            <a:spLocks noChangeArrowheads="1"/>
          </p:cNvSpPr>
          <p:nvPr/>
        </p:nvSpPr>
        <p:spPr bwMode="auto">
          <a:xfrm>
            <a:off x="4000500" y="839788"/>
            <a:ext cx="15843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b="1">
                <a:solidFill>
                  <a:schemeClr val="bg1"/>
                </a:solidFill>
              </a:rPr>
              <a:t>orálně</a:t>
            </a:r>
          </a:p>
        </p:txBody>
      </p:sp>
      <p:sp>
        <p:nvSpPr>
          <p:cNvPr id="96261" name="Text Box 23">
            <a:extLst>
              <a:ext uri="{FF2B5EF4-FFF2-40B4-BE49-F238E27FC236}">
                <a16:creationId xmlns:a16="http://schemas.microsoft.com/office/drawing/2014/main" id="{B3F743F6-FDA1-4C46-93FC-A441F050D330}"/>
              </a:ext>
            </a:extLst>
          </p:cNvPr>
          <p:cNvSpPr txBox="1">
            <a:spLocks noChangeArrowheads="1"/>
          </p:cNvSpPr>
          <p:nvPr/>
        </p:nvSpPr>
        <p:spPr bwMode="auto">
          <a:xfrm>
            <a:off x="2897188" y="3051175"/>
            <a:ext cx="4770437" cy="522288"/>
          </a:xfrm>
          <a:prstGeom prst="rect">
            <a:avLst/>
          </a:prstGeom>
          <a:noFill/>
          <a:ln>
            <a:noFill/>
          </a:ln>
          <a:effectLst/>
          <a:extLst>
            <a:ext uri="{909E8E84-426E-40DD-AFC4-6F175D3DCCD1}">
              <a14:hiddenFill xmlns:a14="http://schemas.microsoft.com/office/drawing/2010/main">
                <a:gradFill rotWithShape="1">
                  <a:gsLst>
                    <a:gs pos="0">
                      <a:srgbClr val="666666"/>
                    </a:gs>
                    <a:gs pos="50000">
                      <a:srgbClr val="DDDDDD"/>
                    </a:gs>
                    <a:gs pos="100000">
                      <a:srgbClr val="666666"/>
                    </a:gs>
                  </a:gsLst>
                  <a:lin ang="5400000" scaled="1"/>
                </a:gradFill>
              </a14:hiddenFill>
            </a:ext>
            <a:ext uri="{91240B29-F687-4F45-9708-019B960494DF}">
              <a14:hiddenLine xmlns:a14="http://schemas.microsoft.com/office/drawing/2010/main" w="952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a:solidFill>
                  <a:schemeClr val="bg1"/>
                </a:solidFill>
              </a:rPr>
              <a:t>a) hroty kořenů </a:t>
            </a:r>
            <a:r>
              <a:rPr lang="cs-CZ" altLang="cs-CZ" sz="2800">
                <a:solidFill>
                  <a:srgbClr val="FF7C80"/>
                </a:solidFill>
              </a:rPr>
              <a:t>nad </a:t>
            </a:r>
            <a:r>
              <a:rPr lang="cs-CZ" altLang="cs-CZ" sz="2800">
                <a:solidFill>
                  <a:schemeClr val="bg1"/>
                </a:solidFill>
              </a:rPr>
              <a:t>úponem</a:t>
            </a:r>
          </a:p>
        </p:txBody>
      </p:sp>
      <p:sp>
        <p:nvSpPr>
          <p:cNvPr id="96262" name="Text Box 24">
            <a:extLst>
              <a:ext uri="{FF2B5EF4-FFF2-40B4-BE49-F238E27FC236}">
                <a16:creationId xmlns:a16="http://schemas.microsoft.com/office/drawing/2014/main" id="{CA24D499-6363-4909-8EF8-C63E97A5553F}"/>
              </a:ext>
            </a:extLst>
          </p:cNvPr>
          <p:cNvSpPr txBox="1">
            <a:spLocks noChangeArrowheads="1"/>
          </p:cNvSpPr>
          <p:nvPr/>
        </p:nvSpPr>
        <p:spPr bwMode="auto">
          <a:xfrm>
            <a:off x="4000500" y="2381250"/>
            <a:ext cx="31638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b="1">
                <a:solidFill>
                  <a:srgbClr val="FFCC00"/>
                </a:solidFill>
              </a:rPr>
              <a:t>M. mylohyoideus</a:t>
            </a:r>
          </a:p>
        </p:txBody>
      </p:sp>
      <p:sp>
        <p:nvSpPr>
          <p:cNvPr id="96263" name="Text Box 3">
            <a:extLst>
              <a:ext uri="{FF2B5EF4-FFF2-40B4-BE49-F238E27FC236}">
                <a16:creationId xmlns:a16="http://schemas.microsoft.com/office/drawing/2014/main" id="{5CC98EA5-966D-4485-BEEA-1A5AA13BCF3A}"/>
              </a:ext>
            </a:extLst>
          </p:cNvPr>
          <p:cNvSpPr txBox="1">
            <a:spLocks noChangeArrowheads="1"/>
          </p:cNvSpPr>
          <p:nvPr/>
        </p:nvSpPr>
        <p:spPr bwMode="auto">
          <a:xfrm>
            <a:off x="5981700" y="4868863"/>
            <a:ext cx="2767013" cy="954087"/>
          </a:xfrm>
          <a:prstGeom prst="rect">
            <a:avLst/>
          </a:prstGeom>
          <a:noFill/>
          <a:ln w="28575">
            <a:solidFill>
              <a:schemeClr val="tx1"/>
            </a:solidFill>
            <a:miter lim="800000"/>
            <a:headEnd/>
            <a:tailEnd/>
          </a:ln>
          <a:extLst>
            <a:ext uri="{909E8E84-426E-40DD-AFC4-6F175D3DCCD1}">
              <a14:hiddenFill xmlns:a14="http://schemas.microsoft.com/office/drawing/2010/main">
                <a:gradFill rotWithShape="1">
                  <a:gsLst>
                    <a:gs pos="0">
                      <a:srgbClr val="666666"/>
                    </a:gs>
                    <a:gs pos="50000">
                      <a:srgbClr val="DDDDDD"/>
                    </a:gs>
                    <a:gs pos="100000">
                      <a:srgbClr val="666666"/>
                    </a:gs>
                  </a:gsLst>
                  <a:lin ang="5400000" scaled="1"/>
                </a:gra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a:solidFill>
                  <a:schemeClr val="bg1"/>
                </a:solidFill>
              </a:rPr>
              <a:t>b) hroty kořenů </a:t>
            </a:r>
            <a:r>
              <a:rPr lang="cs-CZ" altLang="cs-CZ" sz="2800">
                <a:solidFill>
                  <a:srgbClr val="FF7C80"/>
                </a:solidFill>
              </a:rPr>
              <a:t>pod</a:t>
            </a:r>
            <a:r>
              <a:rPr lang="cs-CZ" altLang="cs-CZ" sz="2800">
                <a:solidFill>
                  <a:srgbClr val="FFCC00"/>
                </a:solidFill>
              </a:rPr>
              <a:t> </a:t>
            </a:r>
            <a:r>
              <a:rPr lang="cs-CZ" altLang="cs-CZ" sz="2800">
                <a:solidFill>
                  <a:schemeClr val="bg1"/>
                </a:solidFill>
              </a:rPr>
              <a:t>úponem</a:t>
            </a:r>
          </a:p>
        </p:txBody>
      </p:sp>
      <p:pic>
        <p:nvPicPr>
          <p:cNvPr id="96264" name="Picture 27" descr="Obrázek8">
            <a:extLst>
              <a:ext uri="{FF2B5EF4-FFF2-40B4-BE49-F238E27FC236}">
                <a16:creationId xmlns:a16="http://schemas.microsoft.com/office/drawing/2014/main" id="{A1342128-2228-492F-B796-EDB142CE92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9975" r="5672"/>
          <a:stretch>
            <a:fillRect/>
          </a:stretch>
        </p:blipFill>
        <p:spPr bwMode="auto">
          <a:xfrm>
            <a:off x="3603625" y="3711575"/>
            <a:ext cx="2378075" cy="304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6265" name="Object 28">
            <a:extLst>
              <a:ext uri="{FF2B5EF4-FFF2-40B4-BE49-F238E27FC236}">
                <a16:creationId xmlns:a16="http://schemas.microsoft.com/office/drawing/2014/main" id="{F95C0EE9-7D12-47F7-8213-9574A191BCB6}"/>
              </a:ext>
            </a:extLst>
          </p:cNvPr>
          <p:cNvGraphicFramePr>
            <a:graphicFrameLocks noChangeAspect="1"/>
          </p:cNvGraphicFramePr>
          <p:nvPr/>
        </p:nvGraphicFramePr>
        <p:xfrm>
          <a:off x="22225" y="365125"/>
          <a:ext cx="3849688" cy="2373313"/>
        </p:xfrm>
        <a:graphic>
          <a:graphicData uri="http://schemas.openxmlformats.org/presentationml/2006/ole">
            <mc:AlternateContent xmlns:mc="http://schemas.openxmlformats.org/markup-compatibility/2006">
              <mc:Choice xmlns:v="urn:schemas-microsoft-com:vml" Requires="v">
                <p:oleObj spid="_x0000_s96267" name="Rastrový obrázek" r:id="rId6" imgW="6409524" imgH="4038095" progId="Paint.Picture">
                  <p:embed/>
                </p:oleObj>
              </mc:Choice>
              <mc:Fallback>
                <p:oleObj name="Rastrový obrázek" r:id="rId6" imgW="6409524" imgH="4038095" progId="Paint.Picture">
                  <p:embed/>
                  <p:pic>
                    <p:nvPicPr>
                      <p:cNvPr id="0" name="Object 28"/>
                      <p:cNvPicPr>
                        <a:picLocks noChangeAspect="1" noChangeArrowheads="1"/>
                      </p:cNvPicPr>
                      <p:nvPr/>
                    </p:nvPicPr>
                    <p:blipFill>
                      <a:blip r:embed="rId7">
                        <a:extLst>
                          <a:ext uri="{28A0092B-C50C-407E-A947-70E740481C1C}">
                            <a14:useLocalDpi xmlns:a14="http://schemas.microsoft.com/office/drawing/2010/main" val="0"/>
                          </a:ext>
                        </a:extLst>
                      </a:blip>
                      <a:srcRect l="3520" t="5586"/>
                      <a:stretch>
                        <a:fillRect/>
                      </a:stretch>
                    </p:blipFill>
                    <p:spPr bwMode="auto">
                      <a:xfrm>
                        <a:off x="22225" y="365125"/>
                        <a:ext cx="3849688" cy="237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6266" name="Obrázek 9">
            <a:extLst>
              <a:ext uri="{FF2B5EF4-FFF2-40B4-BE49-F238E27FC236}">
                <a16:creationId xmlns:a16="http://schemas.microsoft.com/office/drawing/2014/main" id="{A3EC5F32-8A65-42E9-A094-0943EB26D6A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91238" y="19050"/>
            <a:ext cx="3052762"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8">
            <a:extLst>
              <a:ext uri="{FF2B5EF4-FFF2-40B4-BE49-F238E27FC236}">
                <a16:creationId xmlns:a16="http://schemas.microsoft.com/office/drawing/2014/main" id="{B6958FB9-BC2D-4BFF-87D9-4D762D6BD9A4}"/>
              </a:ext>
            </a:extLst>
          </p:cNvPr>
          <p:cNvSpPr txBox="1">
            <a:spLocks noChangeArrowheads="1"/>
          </p:cNvSpPr>
          <p:nvPr/>
        </p:nvSpPr>
        <p:spPr bwMode="auto">
          <a:xfrm>
            <a:off x="3995738" y="5805488"/>
            <a:ext cx="2160587" cy="7016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solidFill>
                  <a:srgbClr val="990033"/>
                </a:solidFill>
              </a:rPr>
              <a:t>Submandibular space</a:t>
            </a:r>
          </a:p>
        </p:txBody>
      </p:sp>
      <p:graphicFrame>
        <p:nvGraphicFramePr>
          <p:cNvPr id="98307" name="Object 12">
            <a:extLst>
              <a:ext uri="{FF2B5EF4-FFF2-40B4-BE49-F238E27FC236}">
                <a16:creationId xmlns:a16="http://schemas.microsoft.com/office/drawing/2014/main" id="{A0EF140D-8455-4C54-811B-228DF86A4E4B}"/>
              </a:ext>
            </a:extLst>
          </p:cNvPr>
          <p:cNvGraphicFramePr>
            <a:graphicFrameLocks noChangeAspect="1"/>
          </p:cNvGraphicFramePr>
          <p:nvPr/>
        </p:nvGraphicFramePr>
        <p:xfrm>
          <a:off x="684213" y="476250"/>
          <a:ext cx="6478587" cy="5219700"/>
        </p:xfrm>
        <a:graphic>
          <a:graphicData uri="http://schemas.openxmlformats.org/presentationml/2006/ole">
            <mc:AlternateContent xmlns:mc="http://schemas.openxmlformats.org/markup-compatibility/2006">
              <mc:Choice xmlns:v="urn:schemas-microsoft-com:vml" Requires="v">
                <p:oleObj spid="_x0000_s98314" name="Rastrový obrázek" r:id="rId4" imgW="6477904" imgH="5219048" progId="Paint.Picture">
                  <p:embed/>
                </p:oleObj>
              </mc:Choice>
              <mc:Fallback>
                <p:oleObj name="Rastrový obrázek" r:id="rId4" imgW="6477904" imgH="5219048" progId="Paint.Picture">
                  <p:embed/>
                  <p:pic>
                    <p:nvPicPr>
                      <p:cNvPr id="0"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476250"/>
                        <a:ext cx="6478587" cy="5219700"/>
                      </a:xfrm>
                      <a:prstGeom prst="rect">
                        <a:avLst/>
                      </a:prstGeom>
                      <a:solidFill>
                        <a:srgbClr val="CC66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8308" name="Text Box 13">
            <a:extLst>
              <a:ext uri="{FF2B5EF4-FFF2-40B4-BE49-F238E27FC236}">
                <a16:creationId xmlns:a16="http://schemas.microsoft.com/office/drawing/2014/main" id="{C87890F8-5E84-4C51-B67D-33CCB00FC080}"/>
              </a:ext>
            </a:extLst>
          </p:cNvPr>
          <p:cNvSpPr txBox="1">
            <a:spLocks noChangeArrowheads="1"/>
          </p:cNvSpPr>
          <p:nvPr/>
        </p:nvSpPr>
        <p:spPr bwMode="auto">
          <a:xfrm>
            <a:off x="1835150" y="5805488"/>
            <a:ext cx="2016125" cy="7016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solidFill>
                  <a:srgbClr val="990033"/>
                </a:solidFill>
              </a:rPr>
              <a:t>Submental space</a:t>
            </a:r>
          </a:p>
        </p:txBody>
      </p:sp>
      <p:sp>
        <p:nvSpPr>
          <p:cNvPr id="98309" name="Line 14">
            <a:extLst>
              <a:ext uri="{FF2B5EF4-FFF2-40B4-BE49-F238E27FC236}">
                <a16:creationId xmlns:a16="http://schemas.microsoft.com/office/drawing/2014/main" id="{86738594-90EF-4A92-8AD0-2797B605B8E9}"/>
              </a:ext>
            </a:extLst>
          </p:cNvPr>
          <p:cNvSpPr>
            <a:spLocks noChangeShapeType="1"/>
          </p:cNvSpPr>
          <p:nvPr/>
        </p:nvSpPr>
        <p:spPr bwMode="auto">
          <a:xfrm flipV="1">
            <a:off x="3276600" y="4941888"/>
            <a:ext cx="719138" cy="863600"/>
          </a:xfrm>
          <a:prstGeom prst="line">
            <a:avLst/>
          </a:prstGeom>
          <a:noFill/>
          <a:ln w="57150">
            <a:solidFill>
              <a:srgbClr val="9900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8310" name="Line 15">
            <a:extLst>
              <a:ext uri="{FF2B5EF4-FFF2-40B4-BE49-F238E27FC236}">
                <a16:creationId xmlns:a16="http://schemas.microsoft.com/office/drawing/2014/main" id="{F6FB282A-DBA6-4985-84AF-9BAAF44275E9}"/>
              </a:ext>
            </a:extLst>
          </p:cNvPr>
          <p:cNvSpPr>
            <a:spLocks noChangeShapeType="1"/>
          </p:cNvSpPr>
          <p:nvPr/>
        </p:nvSpPr>
        <p:spPr bwMode="auto">
          <a:xfrm flipV="1">
            <a:off x="5003800" y="4687888"/>
            <a:ext cx="0" cy="1008062"/>
          </a:xfrm>
          <a:prstGeom prst="line">
            <a:avLst/>
          </a:prstGeom>
          <a:noFill/>
          <a:ln w="57150">
            <a:solidFill>
              <a:srgbClr val="9900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8311" name="Text Box 10">
            <a:extLst>
              <a:ext uri="{FF2B5EF4-FFF2-40B4-BE49-F238E27FC236}">
                <a16:creationId xmlns:a16="http://schemas.microsoft.com/office/drawing/2014/main" id="{969166BF-0809-470E-9F9C-53BD4C4A50DD}"/>
              </a:ext>
            </a:extLst>
          </p:cNvPr>
          <p:cNvSpPr txBox="1">
            <a:spLocks noChangeArrowheads="1"/>
          </p:cNvSpPr>
          <p:nvPr/>
        </p:nvSpPr>
        <p:spPr bwMode="auto">
          <a:xfrm>
            <a:off x="7235825" y="4581525"/>
            <a:ext cx="1584325" cy="7016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solidFill>
                  <a:srgbClr val="990033"/>
                </a:solidFill>
              </a:rPr>
              <a:t>Sublingual space</a:t>
            </a:r>
          </a:p>
        </p:txBody>
      </p:sp>
      <p:sp>
        <p:nvSpPr>
          <p:cNvPr id="98312" name="Line 16">
            <a:extLst>
              <a:ext uri="{FF2B5EF4-FFF2-40B4-BE49-F238E27FC236}">
                <a16:creationId xmlns:a16="http://schemas.microsoft.com/office/drawing/2014/main" id="{B6F22FA2-DBD8-4CED-9D08-BFD0E6903381}"/>
              </a:ext>
            </a:extLst>
          </p:cNvPr>
          <p:cNvSpPr>
            <a:spLocks noChangeShapeType="1"/>
          </p:cNvSpPr>
          <p:nvPr/>
        </p:nvSpPr>
        <p:spPr bwMode="auto">
          <a:xfrm flipH="1" flipV="1">
            <a:off x="5003800" y="3716338"/>
            <a:ext cx="2232025" cy="1008062"/>
          </a:xfrm>
          <a:prstGeom prst="line">
            <a:avLst/>
          </a:prstGeom>
          <a:noFill/>
          <a:ln w="57150">
            <a:solidFill>
              <a:srgbClr val="9900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 name="Obdélník 1">
            <a:extLst>
              <a:ext uri="{FF2B5EF4-FFF2-40B4-BE49-F238E27FC236}">
                <a16:creationId xmlns:a16="http://schemas.microsoft.com/office/drawing/2014/main" id="{470B9BF7-5377-4DFA-87A0-FF3AF7F50951}"/>
              </a:ext>
            </a:extLst>
          </p:cNvPr>
          <p:cNvSpPr/>
          <p:nvPr/>
        </p:nvSpPr>
        <p:spPr>
          <a:xfrm>
            <a:off x="7415213" y="5373688"/>
            <a:ext cx="1657350" cy="1200150"/>
          </a:xfrm>
          <a:prstGeom prst="rect">
            <a:avLst/>
          </a:prstGeom>
        </p:spPr>
        <p:txBody>
          <a:bodyPr wrap="none">
            <a:spAutoFit/>
          </a:bodyPr>
          <a:lstStyle/>
          <a:p>
            <a:pPr>
              <a:defRPr/>
            </a:pPr>
            <a:r>
              <a:rPr lang="cs-CZ" altLang="cs-CZ" sz="2400" dirty="0" err="1">
                <a:solidFill>
                  <a:schemeClr val="bg1"/>
                </a:solidFill>
                <a:effectLst>
                  <a:outerShdw blurRad="38100" dist="38100" dir="2700000" algn="tl">
                    <a:srgbClr val="000000"/>
                  </a:outerShdw>
                </a:effectLst>
              </a:rPr>
              <a:t>above</a:t>
            </a:r>
            <a:r>
              <a:rPr lang="cs-CZ" altLang="cs-CZ" sz="2400" dirty="0">
                <a:solidFill>
                  <a:schemeClr val="bg1"/>
                </a:solidFill>
                <a:effectLst>
                  <a:outerShdw blurRad="38100" dist="38100" dir="2700000" algn="tl">
                    <a:srgbClr val="000000"/>
                  </a:outerShdw>
                </a:effectLst>
              </a:rPr>
              <a:t> </a:t>
            </a:r>
          </a:p>
          <a:p>
            <a:pPr>
              <a:defRPr/>
            </a:pPr>
            <a:r>
              <a:rPr lang="cs-CZ" altLang="cs-CZ" sz="2400" dirty="0" err="1">
                <a:solidFill>
                  <a:schemeClr val="bg1"/>
                </a:solidFill>
                <a:effectLst>
                  <a:outerShdw blurRad="38100" dist="38100" dir="2700000" algn="tl">
                    <a:srgbClr val="000000"/>
                  </a:outerShdw>
                </a:effectLst>
              </a:rPr>
              <a:t>mylohyoid</a:t>
            </a:r>
            <a:r>
              <a:rPr lang="cs-CZ" altLang="cs-CZ" sz="2400" dirty="0">
                <a:solidFill>
                  <a:schemeClr val="bg1"/>
                </a:solidFill>
                <a:effectLst>
                  <a:outerShdw blurRad="38100" dist="38100" dir="2700000" algn="tl">
                    <a:srgbClr val="000000"/>
                  </a:outerShdw>
                </a:effectLst>
              </a:rPr>
              <a:t> </a:t>
            </a:r>
          </a:p>
          <a:p>
            <a:pPr>
              <a:defRPr/>
            </a:pPr>
            <a:r>
              <a:rPr lang="cs-CZ" altLang="cs-CZ" sz="2400" dirty="0" err="1">
                <a:solidFill>
                  <a:schemeClr val="bg1"/>
                </a:solidFill>
                <a:effectLst>
                  <a:outerShdw blurRad="38100" dist="38100" dir="2700000" algn="tl">
                    <a:srgbClr val="000000"/>
                  </a:outerShdw>
                </a:effectLst>
              </a:rPr>
              <a:t>muscle</a:t>
            </a:r>
            <a:endParaRPr lang="cs-CZ" sz="2400"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4">
            <a:extLst>
              <a:ext uri="{FF2B5EF4-FFF2-40B4-BE49-F238E27FC236}">
                <a16:creationId xmlns:a16="http://schemas.microsoft.com/office/drawing/2014/main" id="{A059B2F5-9E1A-437B-BCA1-525A503D962A}"/>
              </a:ext>
            </a:extLst>
          </p:cNvPr>
          <p:cNvSpPr txBox="1">
            <a:spLocks noChangeArrowheads="1"/>
          </p:cNvSpPr>
          <p:nvPr/>
        </p:nvSpPr>
        <p:spPr bwMode="auto">
          <a:xfrm>
            <a:off x="1547813" y="285750"/>
            <a:ext cx="684053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30000"/>
              </a:spcBef>
              <a:buFontTx/>
              <a:buNone/>
            </a:pPr>
            <a:r>
              <a:rPr lang="cs-CZ" altLang="cs-CZ" b="1">
                <a:solidFill>
                  <a:srgbClr val="FFCC00"/>
                </a:solidFill>
              </a:rPr>
              <a:t>Příznaky </a:t>
            </a:r>
            <a:r>
              <a:rPr lang="cs-CZ" altLang="cs-CZ">
                <a:solidFill>
                  <a:srgbClr val="FFCC00"/>
                </a:solidFill>
              </a:rPr>
              <a:t>– klasické známky zánětu</a:t>
            </a:r>
            <a:endParaRPr lang="cs-CZ" altLang="cs-CZ">
              <a:solidFill>
                <a:schemeClr val="bg1"/>
              </a:solidFill>
            </a:endParaRPr>
          </a:p>
        </p:txBody>
      </p:sp>
      <p:sp>
        <p:nvSpPr>
          <p:cNvPr id="5" name="Text Box 4">
            <a:extLst>
              <a:ext uri="{FF2B5EF4-FFF2-40B4-BE49-F238E27FC236}">
                <a16:creationId xmlns:a16="http://schemas.microsoft.com/office/drawing/2014/main" id="{C5753C32-CA12-4E91-A16D-FDB88276D114}"/>
              </a:ext>
            </a:extLst>
          </p:cNvPr>
          <p:cNvSpPr txBox="1">
            <a:spLocks noChangeArrowheads="1"/>
          </p:cNvSpPr>
          <p:nvPr/>
        </p:nvSpPr>
        <p:spPr bwMode="auto">
          <a:xfrm>
            <a:off x="138113" y="1412875"/>
            <a:ext cx="9018587" cy="422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0" algn="l"/>
              </a:tabLst>
              <a:defRPr>
                <a:solidFill>
                  <a:schemeClr val="tx1"/>
                </a:solidFill>
                <a:latin typeface="Arial" panose="020B0604020202020204" pitchFamily="34" charset="0"/>
              </a:defRPr>
            </a:lvl1pPr>
            <a:lvl2pPr>
              <a:tabLst>
                <a:tab pos="0" algn="l"/>
              </a:tabLst>
              <a:defRPr>
                <a:solidFill>
                  <a:schemeClr val="tx1"/>
                </a:solidFill>
                <a:latin typeface="Arial" panose="020B0604020202020204" pitchFamily="34" charset="0"/>
              </a:defRPr>
            </a:lvl2pPr>
            <a:lvl3pPr>
              <a:tabLst>
                <a:tab pos="0" algn="l"/>
              </a:tabLst>
              <a:defRPr>
                <a:solidFill>
                  <a:schemeClr val="tx1"/>
                </a:solidFill>
                <a:latin typeface="Arial" panose="020B0604020202020204" pitchFamily="34" charset="0"/>
              </a:defRPr>
            </a:lvl3pPr>
            <a:lvl4pPr>
              <a:tabLst>
                <a:tab pos="0" algn="l"/>
              </a:tabLst>
              <a:defRPr>
                <a:solidFill>
                  <a:schemeClr val="tx1"/>
                </a:solidFill>
                <a:latin typeface="Arial" panose="020B0604020202020204" pitchFamily="34" charset="0"/>
              </a:defRPr>
            </a:lvl4pPr>
            <a:lvl5pPr>
              <a:tabLst>
                <a:tab pos="0" algn="l"/>
              </a:tabLst>
              <a:defRPr>
                <a:solidFill>
                  <a:schemeClr val="tx1"/>
                </a:solidFill>
                <a:latin typeface="Arial" panose="020B0604020202020204" pitchFamily="34" charset="0"/>
              </a:defRPr>
            </a:lvl5pPr>
            <a:lvl6pPr fontAlgn="base">
              <a:spcBef>
                <a:spcPct val="0"/>
              </a:spcBef>
              <a:spcAft>
                <a:spcPct val="0"/>
              </a:spcAft>
              <a:tabLst>
                <a:tab pos="0" algn="l"/>
              </a:tabLst>
              <a:defRPr>
                <a:solidFill>
                  <a:schemeClr val="tx1"/>
                </a:solidFill>
                <a:latin typeface="Arial" panose="020B0604020202020204" pitchFamily="34" charset="0"/>
              </a:defRPr>
            </a:lvl6pPr>
            <a:lvl7pPr fontAlgn="base">
              <a:spcBef>
                <a:spcPct val="0"/>
              </a:spcBef>
              <a:spcAft>
                <a:spcPct val="0"/>
              </a:spcAft>
              <a:tabLst>
                <a:tab pos="0" algn="l"/>
              </a:tabLst>
              <a:defRPr>
                <a:solidFill>
                  <a:schemeClr val="tx1"/>
                </a:solidFill>
                <a:latin typeface="Arial" panose="020B0604020202020204" pitchFamily="34" charset="0"/>
              </a:defRPr>
            </a:lvl7pPr>
            <a:lvl8pPr fontAlgn="base">
              <a:spcBef>
                <a:spcPct val="0"/>
              </a:spcBef>
              <a:spcAft>
                <a:spcPct val="0"/>
              </a:spcAft>
              <a:tabLst>
                <a:tab pos="0" algn="l"/>
              </a:tabLst>
              <a:defRPr>
                <a:solidFill>
                  <a:schemeClr val="tx1"/>
                </a:solidFill>
                <a:latin typeface="Arial" panose="020B0604020202020204" pitchFamily="34" charset="0"/>
              </a:defRPr>
            </a:lvl8pPr>
            <a:lvl9pPr fontAlgn="base">
              <a:spcBef>
                <a:spcPct val="0"/>
              </a:spcBef>
              <a:spcAft>
                <a:spcPct val="0"/>
              </a:spcAft>
              <a:tabLst>
                <a:tab pos="0" algn="l"/>
              </a:tabLst>
              <a:defRPr>
                <a:solidFill>
                  <a:schemeClr val="tx1"/>
                </a:solidFill>
                <a:latin typeface="Arial" panose="020B0604020202020204" pitchFamily="34" charset="0"/>
              </a:defRPr>
            </a:lvl9pPr>
          </a:lstStyle>
          <a:p>
            <a:pPr eaLnBrk="1" hangingPunct="1">
              <a:lnSpc>
                <a:spcPct val="80000"/>
              </a:lnSpc>
              <a:defRPr/>
            </a:pPr>
            <a:r>
              <a:rPr lang="cs-CZ" altLang="cs-CZ" sz="2400" dirty="0" err="1">
                <a:solidFill>
                  <a:srgbClr val="FFFF00"/>
                </a:solidFill>
                <a:effectLst>
                  <a:outerShdw blurRad="38100" dist="38100" dir="2700000" algn="tl">
                    <a:srgbClr val="000000"/>
                  </a:outerShdw>
                </a:effectLst>
              </a:rPr>
              <a:t>Rubor</a:t>
            </a:r>
            <a:r>
              <a:rPr lang="cs-CZ" altLang="cs-CZ" sz="2400" dirty="0">
                <a:solidFill>
                  <a:srgbClr val="FFFF00"/>
                </a:solidFill>
                <a:effectLst>
                  <a:outerShdw blurRad="38100" dist="38100" dir="2700000" algn="tl">
                    <a:srgbClr val="000000"/>
                  </a:outerShdw>
                </a:effectLst>
              </a:rPr>
              <a:t>, zarudnutí </a:t>
            </a:r>
            <a:r>
              <a:rPr lang="cs-CZ" altLang="cs-CZ" sz="2400" dirty="0">
                <a:solidFill>
                  <a:schemeClr val="bg1"/>
                </a:solidFill>
                <a:effectLst>
                  <a:outerShdw blurRad="38100" dist="38100" dir="2700000" algn="tl">
                    <a:srgbClr val="000000"/>
                  </a:outerShdw>
                </a:effectLst>
              </a:rPr>
              <a:t>– projev hyperémie </a:t>
            </a:r>
            <a:r>
              <a:rPr lang="cs-CZ" altLang="cs-CZ" sz="2400" dirty="0" err="1">
                <a:solidFill>
                  <a:schemeClr val="bg1"/>
                </a:solidFill>
                <a:effectLst>
                  <a:outerShdw blurRad="38100" dist="38100" dir="2700000" algn="tl">
                    <a:srgbClr val="000000"/>
                  </a:outerShdw>
                </a:effectLst>
              </a:rPr>
              <a:t>zánětl</a:t>
            </a:r>
            <a:r>
              <a:rPr lang="cs-CZ" altLang="cs-CZ" sz="2400" dirty="0">
                <a:solidFill>
                  <a:schemeClr val="bg1"/>
                </a:solidFill>
                <a:effectLst>
                  <a:outerShdw blurRad="38100" dist="38100" dir="2700000" algn="tl">
                    <a:srgbClr val="000000"/>
                  </a:outerShdw>
                </a:effectLst>
              </a:rPr>
              <a:t>. ložiska</a:t>
            </a:r>
            <a:endParaRPr lang="en-US" altLang="cs-CZ" sz="2400" dirty="0">
              <a:solidFill>
                <a:schemeClr val="bg1"/>
              </a:solidFill>
              <a:effectLst>
                <a:outerShdw blurRad="38100" dist="38100" dir="2700000" algn="tl">
                  <a:srgbClr val="000000"/>
                </a:outerShdw>
              </a:effectLst>
            </a:endParaRPr>
          </a:p>
          <a:p>
            <a:pPr eaLnBrk="1" hangingPunct="1">
              <a:lnSpc>
                <a:spcPct val="80000"/>
              </a:lnSpc>
              <a:defRPr/>
            </a:pPr>
            <a:endParaRPr lang="cs-CZ" altLang="cs-CZ" sz="2400" dirty="0">
              <a:solidFill>
                <a:schemeClr val="bg1"/>
              </a:solidFill>
              <a:effectLst>
                <a:outerShdw blurRad="38100" dist="38100" dir="2700000" algn="tl">
                  <a:srgbClr val="000000"/>
                </a:outerShdw>
              </a:effectLst>
            </a:endParaRPr>
          </a:p>
          <a:p>
            <a:pPr eaLnBrk="1" hangingPunct="1">
              <a:lnSpc>
                <a:spcPct val="80000"/>
              </a:lnSpc>
              <a:defRPr/>
            </a:pPr>
            <a:r>
              <a:rPr lang="en-US" altLang="cs-CZ" sz="2400" dirty="0">
                <a:solidFill>
                  <a:srgbClr val="FFFF00"/>
                </a:solidFill>
                <a:effectLst>
                  <a:outerShdw blurRad="38100" dist="38100" dir="2700000" algn="tl">
                    <a:srgbClr val="000000"/>
                  </a:outerShdw>
                </a:effectLst>
              </a:rPr>
              <a:t>Tumor</a:t>
            </a:r>
            <a:r>
              <a:rPr lang="cs-CZ" altLang="cs-CZ" sz="2400" dirty="0">
                <a:solidFill>
                  <a:srgbClr val="FFFF00"/>
                </a:solidFill>
                <a:effectLst>
                  <a:outerShdw blurRad="38100" dist="38100" dir="2700000" algn="tl">
                    <a:srgbClr val="000000"/>
                  </a:outerShdw>
                </a:effectLst>
              </a:rPr>
              <a:t>, difuzní otok měkkých tkání </a:t>
            </a:r>
            <a:r>
              <a:rPr lang="cs-CZ" altLang="cs-CZ" sz="2400" dirty="0">
                <a:solidFill>
                  <a:schemeClr val="bg1"/>
                </a:solidFill>
                <a:effectLst>
                  <a:outerShdw blurRad="38100" dist="38100" dir="2700000" algn="tl">
                    <a:srgbClr val="000000"/>
                  </a:outerShdw>
                </a:effectLst>
              </a:rPr>
              <a:t>– exsudace a infiltrace</a:t>
            </a:r>
          </a:p>
          <a:p>
            <a:pPr eaLnBrk="1" hangingPunct="1">
              <a:lnSpc>
                <a:spcPct val="80000"/>
              </a:lnSpc>
              <a:defRPr/>
            </a:pPr>
            <a:endParaRPr lang="cs-CZ" altLang="cs-CZ" sz="2400" dirty="0">
              <a:solidFill>
                <a:schemeClr val="bg1"/>
              </a:solidFill>
              <a:effectLst>
                <a:outerShdw blurRad="38100" dist="38100" dir="2700000" algn="tl">
                  <a:srgbClr val="000000"/>
                </a:outerShdw>
              </a:effectLst>
            </a:endParaRPr>
          </a:p>
          <a:p>
            <a:pPr eaLnBrk="1" hangingPunct="1">
              <a:lnSpc>
                <a:spcPct val="80000"/>
              </a:lnSpc>
              <a:defRPr/>
            </a:pPr>
            <a:r>
              <a:rPr lang="en-US" altLang="cs-CZ" sz="2400" dirty="0" err="1">
                <a:solidFill>
                  <a:srgbClr val="FFFF00"/>
                </a:solidFill>
                <a:effectLst>
                  <a:outerShdw blurRad="38100" dist="38100" dir="2700000" algn="tl">
                    <a:srgbClr val="000000"/>
                  </a:outerShdw>
                </a:effectLst>
              </a:rPr>
              <a:t>Calor</a:t>
            </a:r>
            <a:r>
              <a:rPr lang="cs-CZ" altLang="cs-CZ" sz="2400" dirty="0">
                <a:solidFill>
                  <a:srgbClr val="FFFF00"/>
                </a:solidFill>
                <a:effectLst>
                  <a:outerShdw blurRad="38100" dist="38100" dir="2700000" algn="tl">
                    <a:srgbClr val="000000"/>
                  </a:outerShdw>
                </a:effectLst>
              </a:rPr>
              <a:t>, teplota </a:t>
            </a:r>
            <a:r>
              <a:rPr lang="cs-CZ" altLang="cs-CZ" sz="2400" dirty="0">
                <a:solidFill>
                  <a:schemeClr val="bg1"/>
                </a:solidFill>
                <a:effectLst>
                  <a:outerShdw blurRad="38100" dist="38100" dir="2700000" algn="tl">
                    <a:srgbClr val="000000"/>
                  </a:outerShdw>
                </a:effectLst>
              </a:rPr>
              <a:t>– dáno hyperémií + zvýšenou intenzitou </a:t>
            </a:r>
            <a:r>
              <a:rPr lang="cs-CZ" altLang="cs-CZ" sz="2400" dirty="0" err="1">
                <a:solidFill>
                  <a:schemeClr val="bg1"/>
                </a:solidFill>
                <a:effectLst>
                  <a:outerShdw blurRad="38100" dist="38100" dir="2700000" algn="tl">
                    <a:srgbClr val="000000"/>
                  </a:outerShdw>
                </a:effectLst>
              </a:rPr>
              <a:t>katabol</a:t>
            </a:r>
            <a:r>
              <a:rPr lang="cs-CZ" altLang="cs-CZ" sz="2400" dirty="0">
                <a:solidFill>
                  <a:schemeClr val="bg1"/>
                </a:solidFill>
                <a:effectLst>
                  <a:outerShdw blurRad="38100" dist="38100" dir="2700000" algn="tl">
                    <a:srgbClr val="000000"/>
                  </a:outerShdw>
                </a:effectLst>
              </a:rPr>
              <a:t>. </a:t>
            </a:r>
          </a:p>
          <a:p>
            <a:pPr eaLnBrk="1" hangingPunct="1">
              <a:lnSpc>
                <a:spcPct val="80000"/>
              </a:lnSpc>
              <a:defRPr/>
            </a:pPr>
            <a:r>
              <a:rPr lang="cs-CZ" altLang="cs-CZ" sz="2400" dirty="0">
                <a:solidFill>
                  <a:schemeClr val="bg1"/>
                </a:solidFill>
                <a:effectLst>
                  <a:outerShdw blurRad="38100" dist="38100" dir="2700000" algn="tl">
                    <a:srgbClr val="000000"/>
                  </a:outerShdw>
                </a:effectLst>
              </a:rPr>
              <a:t>                          procesů + vznikem pyrogenních látek</a:t>
            </a:r>
          </a:p>
          <a:p>
            <a:pPr eaLnBrk="1" hangingPunct="1">
              <a:lnSpc>
                <a:spcPct val="80000"/>
              </a:lnSpc>
              <a:defRPr/>
            </a:pPr>
            <a:endParaRPr lang="cs-CZ" altLang="cs-CZ" sz="2400" dirty="0">
              <a:solidFill>
                <a:schemeClr val="bg1"/>
              </a:solidFill>
              <a:effectLst>
                <a:outerShdw blurRad="38100" dist="38100" dir="2700000" algn="tl">
                  <a:srgbClr val="000000"/>
                </a:outerShdw>
              </a:effectLst>
            </a:endParaRPr>
          </a:p>
          <a:p>
            <a:pPr eaLnBrk="1" hangingPunct="1">
              <a:lnSpc>
                <a:spcPct val="80000"/>
              </a:lnSpc>
              <a:defRPr/>
            </a:pPr>
            <a:r>
              <a:rPr lang="en-US" altLang="cs-CZ" sz="2400" dirty="0">
                <a:solidFill>
                  <a:srgbClr val="FFFF00"/>
                </a:solidFill>
                <a:effectLst>
                  <a:outerShdw blurRad="38100" dist="38100" dir="2700000" algn="tl">
                    <a:srgbClr val="000000"/>
                  </a:outerShdw>
                </a:effectLst>
              </a:rPr>
              <a:t>Dolor</a:t>
            </a:r>
            <a:r>
              <a:rPr lang="cs-CZ" altLang="cs-CZ" sz="2400" dirty="0">
                <a:solidFill>
                  <a:srgbClr val="FFFF00"/>
                </a:solidFill>
                <a:effectLst>
                  <a:outerShdw blurRad="38100" dist="38100" dir="2700000" algn="tl">
                    <a:srgbClr val="000000"/>
                  </a:outerShdw>
                </a:effectLst>
              </a:rPr>
              <a:t>, bolest </a:t>
            </a:r>
            <a:r>
              <a:rPr lang="en-US" altLang="cs-CZ" sz="2400" dirty="0">
                <a:solidFill>
                  <a:schemeClr val="bg1"/>
                </a:solidFill>
                <a:effectLst>
                  <a:outerShdw blurRad="38100" dist="38100" dir="2700000" algn="tl">
                    <a:srgbClr val="000000"/>
                  </a:outerShdw>
                </a:effectLst>
              </a:rPr>
              <a:t>– </a:t>
            </a:r>
            <a:r>
              <a:rPr lang="cs-CZ" altLang="cs-CZ" sz="2400" dirty="0">
                <a:solidFill>
                  <a:schemeClr val="bg1"/>
                </a:solidFill>
                <a:effectLst>
                  <a:outerShdw blurRad="38100" dist="38100" dir="2700000" algn="tl">
                    <a:srgbClr val="000000"/>
                  </a:outerShdw>
                </a:effectLst>
              </a:rPr>
              <a:t>acidóza tkáně + zvýšený osmotický tlak + </a:t>
            </a:r>
          </a:p>
          <a:p>
            <a:pPr eaLnBrk="1" hangingPunct="1">
              <a:lnSpc>
                <a:spcPct val="80000"/>
              </a:lnSpc>
              <a:defRPr/>
            </a:pPr>
            <a:r>
              <a:rPr lang="cs-CZ" altLang="cs-CZ" sz="2400" dirty="0">
                <a:solidFill>
                  <a:schemeClr val="bg1"/>
                </a:solidFill>
                <a:effectLst>
                  <a:outerShdw blurRad="38100" dist="38100" dir="2700000" algn="tl">
                    <a:srgbClr val="000000"/>
                  </a:outerShdw>
                </a:effectLst>
              </a:rPr>
              <a:t>                        </a:t>
            </a:r>
            <a:r>
              <a:rPr lang="cs-CZ" altLang="cs-CZ" sz="2400" dirty="0" err="1">
                <a:solidFill>
                  <a:schemeClr val="bg1"/>
                </a:solidFill>
                <a:effectLst>
                  <a:outerShdw blurRad="38100" dist="38100" dir="2700000" algn="tl">
                    <a:srgbClr val="000000"/>
                  </a:outerShdw>
                </a:effectLst>
              </a:rPr>
              <a:t>mechan</a:t>
            </a:r>
            <a:r>
              <a:rPr lang="cs-CZ" altLang="cs-CZ" sz="2400" dirty="0">
                <a:solidFill>
                  <a:schemeClr val="bg1"/>
                </a:solidFill>
                <a:effectLst>
                  <a:outerShdw blurRad="38100" dist="38100" dir="2700000" algn="tl">
                    <a:srgbClr val="000000"/>
                  </a:outerShdw>
                </a:effectLst>
              </a:rPr>
              <a:t>. působení na nervová zakončení</a:t>
            </a:r>
            <a:endParaRPr lang="en-US" altLang="cs-CZ" sz="2400" dirty="0">
              <a:solidFill>
                <a:schemeClr val="bg1"/>
              </a:solidFill>
              <a:effectLst>
                <a:outerShdw blurRad="38100" dist="38100" dir="2700000" algn="tl">
                  <a:srgbClr val="000000"/>
                </a:outerShdw>
              </a:effectLst>
            </a:endParaRPr>
          </a:p>
          <a:p>
            <a:pPr eaLnBrk="1" hangingPunct="1">
              <a:lnSpc>
                <a:spcPct val="80000"/>
              </a:lnSpc>
              <a:defRPr/>
            </a:pPr>
            <a:endParaRPr lang="cs-CZ" altLang="cs-CZ" sz="2400" dirty="0">
              <a:solidFill>
                <a:schemeClr val="bg1"/>
              </a:solidFill>
              <a:effectLst>
                <a:outerShdw blurRad="38100" dist="38100" dir="2700000" algn="tl">
                  <a:srgbClr val="000000"/>
                </a:outerShdw>
              </a:effectLst>
            </a:endParaRPr>
          </a:p>
          <a:p>
            <a:pPr eaLnBrk="1" hangingPunct="1">
              <a:lnSpc>
                <a:spcPct val="80000"/>
              </a:lnSpc>
              <a:defRPr/>
            </a:pPr>
            <a:r>
              <a:rPr lang="en-US" altLang="cs-CZ" sz="2400" dirty="0" err="1">
                <a:solidFill>
                  <a:srgbClr val="FFFF00"/>
                </a:solidFill>
                <a:effectLst>
                  <a:outerShdw blurRad="38100" dist="38100" dir="2700000" algn="tl">
                    <a:srgbClr val="000000"/>
                  </a:outerShdw>
                </a:effectLst>
              </a:rPr>
              <a:t>Functio</a:t>
            </a:r>
            <a:r>
              <a:rPr lang="cs-CZ" altLang="cs-CZ" sz="2400" dirty="0">
                <a:solidFill>
                  <a:srgbClr val="FFFF00"/>
                </a:solidFill>
                <a:effectLst>
                  <a:outerShdw blurRad="38100" dist="38100" dir="2700000" algn="tl">
                    <a:srgbClr val="000000"/>
                  </a:outerShdw>
                </a:effectLst>
              </a:rPr>
              <a:t> </a:t>
            </a:r>
            <a:r>
              <a:rPr lang="en-US" altLang="cs-CZ" sz="2400" dirty="0" err="1">
                <a:solidFill>
                  <a:srgbClr val="FFFF00"/>
                </a:solidFill>
                <a:effectLst>
                  <a:outerShdw blurRad="38100" dist="38100" dir="2700000" algn="tl">
                    <a:srgbClr val="000000"/>
                  </a:outerShdw>
                </a:effectLst>
              </a:rPr>
              <a:t>laesa</a:t>
            </a:r>
            <a:r>
              <a:rPr lang="cs-CZ" altLang="cs-CZ" sz="2400" dirty="0">
                <a:solidFill>
                  <a:srgbClr val="FFFF00"/>
                </a:solidFill>
                <a:effectLst>
                  <a:outerShdw blurRad="38100" dist="38100" dir="2700000" algn="tl">
                    <a:srgbClr val="000000"/>
                  </a:outerShdw>
                </a:effectLst>
              </a:rPr>
              <a:t> </a:t>
            </a:r>
            <a:r>
              <a:rPr lang="en-US" altLang="cs-CZ" sz="2400" dirty="0">
                <a:solidFill>
                  <a:schemeClr val="bg1"/>
                </a:solidFill>
                <a:effectLst>
                  <a:outerShdw blurRad="38100" dist="38100" dir="2700000" algn="tl">
                    <a:srgbClr val="000000"/>
                  </a:outerShdw>
                </a:effectLst>
              </a:rPr>
              <a:t>-</a:t>
            </a:r>
            <a:r>
              <a:rPr lang="cs-CZ" altLang="cs-CZ" sz="2400" dirty="0">
                <a:solidFill>
                  <a:schemeClr val="bg1"/>
                </a:solidFill>
                <a:effectLst>
                  <a:outerShdw blurRad="38100" dist="38100" dir="2700000" algn="tl">
                    <a:srgbClr val="000000"/>
                  </a:outerShdw>
                </a:effectLst>
              </a:rPr>
              <a:t> </a:t>
            </a:r>
            <a:r>
              <a:rPr lang="en-US" altLang="cs-CZ" sz="2400" dirty="0">
                <a:solidFill>
                  <a:schemeClr val="bg1"/>
                </a:solidFill>
                <a:effectLst>
                  <a:outerShdw blurRad="38100" dist="38100" dir="2700000" algn="tl">
                    <a:srgbClr val="000000"/>
                  </a:outerShdw>
                </a:effectLst>
              </a:rPr>
              <a:t>problems with mastication, </a:t>
            </a:r>
            <a:r>
              <a:rPr lang="en-US" altLang="cs-CZ" sz="2400" dirty="0" err="1">
                <a:solidFill>
                  <a:schemeClr val="bg1"/>
                </a:solidFill>
                <a:effectLst>
                  <a:outerShdw blurRad="38100" dist="38100" dir="2700000" algn="tl">
                    <a:srgbClr val="000000"/>
                  </a:outerShdw>
                </a:effectLst>
              </a:rPr>
              <a:t>trismus</a:t>
            </a:r>
            <a:r>
              <a:rPr lang="en-US" altLang="cs-CZ" sz="2400" dirty="0">
                <a:solidFill>
                  <a:schemeClr val="bg1"/>
                </a:solidFill>
                <a:effectLst>
                  <a:outerShdw blurRad="38100" dist="38100" dir="2700000" algn="tl">
                    <a:srgbClr val="000000"/>
                  </a:outerShdw>
                </a:effectLst>
              </a:rPr>
              <a:t>,</a:t>
            </a:r>
            <a:r>
              <a:rPr lang="cs-CZ" altLang="cs-CZ" sz="2400" dirty="0">
                <a:solidFill>
                  <a:schemeClr val="bg1"/>
                </a:solidFill>
                <a:effectLst>
                  <a:outerShdw blurRad="38100" dist="38100" dir="2700000" algn="tl">
                    <a:srgbClr val="000000"/>
                  </a:outerShdw>
                </a:effectLst>
              </a:rPr>
              <a:t> </a:t>
            </a:r>
            <a:r>
              <a:rPr lang="en-US" altLang="cs-CZ" sz="2400" dirty="0">
                <a:solidFill>
                  <a:schemeClr val="bg1"/>
                </a:solidFill>
                <a:effectLst>
                  <a:outerShdw blurRad="38100" dist="38100" dir="2700000" algn="tl">
                    <a:srgbClr val="000000"/>
                  </a:outerShdw>
                </a:effectLst>
              </a:rPr>
              <a:t>dysphagia</a:t>
            </a:r>
            <a:r>
              <a:rPr lang="cs-CZ" altLang="cs-CZ" sz="2400" dirty="0">
                <a:solidFill>
                  <a:schemeClr val="bg1"/>
                </a:solidFill>
                <a:effectLst>
                  <a:outerShdw blurRad="38100" dist="38100" dir="2700000" algn="tl">
                    <a:srgbClr val="000000"/>
                  </a:outerShdw>
                </a:effectLst>
              </a:rPr>
              <a:t>     </a:t>
            </a:r>
          </a:p>
          <a:p>
            <a:pPr eaLnBrk="1" hangingPunct="1">
              <a:lnSpc>
                <a:spcPct val="80000"/>
              </a:lnSpc>
              <a:defRPr/>
            </a:pPr>
            <a:r>
              <a:rPr lang="cs-CZ" altLang="cs-CZ" sz="2400" dirty="0">
                <a:solidFill>
                  <a:schemeClr val="bg1"/>
                </a:solidFill>
                <a:effectLst>
                  <a:outerShdw blurRad="38100" dist="38100" dir="2700000" algn="tl">
                    <a:srgbClr val="000000"/>
                  </a:outerShdw>
                </a:effectLst>
              </a:rPr>
              <a:t>                        (</a:t>
            </a:r>
            <a:r>
              <a:rPr lang="cs-CZ" altLang="cs-CZ" sz="2400" dirty="0" err="1">
                <a:solidFill>
                  <a:schemeClr val="bg1"/>
                </a:solidFill>
                <a:effectLst>
                  <a:outerShdw blurRad="38100" dist="38100" dir="2700000" algn="tl">
                    <a:srgbClr val="000000"/>
                  </a:outerShdw>
                </a:effectLst>
              </a:rPr>
              <a:t>difficulty</a:t>
            </a:r>
            <a:r>
              <a:rPr lang="cs-CZ" altLang="cs-CZ" sz="2400" dirty="0">
                <a:solidFill>
                  <a:schemeClr val="bg1"/>
                </a:solidFill>
                <a:effectLst>
                  <a:outerShdw blurRad="38100" dist="38100" dir="2700000" algn="tl">
                    <a:srgbClr val="000000"/>
                  </a:outerShdw>
                </a:effectLst>
              </a:rPr>
              <a:t> </a:t>
            </a:r>
            <a:r>
              <a:rPr lang="cs-CZ" altLang="cs-CZ" sz="2400" dirty="0" err="1">
                <a:solidFill>
                  <a:schemeClr val="bg1"/>
                </a:solidFill>
                <a:effectLst>
                  <a:outerShdw blurRad="38100" dist="38100" dir="2700000" algn="tl">
                    <a:srgbClr val="000000"/>
                  </a:outerShdw>
                </a:effectLst>
              </a:rPr>
              <a:t>swallowing</a:t>
            </a:r>
            <a:r>
              <a:rPr lang="cs-CZ" altLang="cs-CZ" sz="2400" dirty="0">
                <a:solidFill>
                  <a:schemeClr val="bg1"/>
                </a:solidFill>
                <a:effectLst>
                  <a:outerShdw blurRad="38100" dist="38100" dir="2700000" algn="tl">
                    <a:srgbClr val="000000"/>
                  </a:outerShdw>
                </a:effectLst>
              </a:rPr>
              <a:t>) </a:t>
            </a:r>
            <a:r>
              <a:rPr lang="en-US" altLang="cs-CZ" sz="2400" dirty="0">
                <a:solidFill>
                  <a:schemeClr val="bg1"/>
                </a:solidFill>
                <a:effectLst>
                  <a:outerShdw blurRad="38100" dist="38100" dir="2700000" algn="tl">
                    <a:srgbClr val="000000"/>
                  </a:outerShdw>
                </a:effectLst>
              </a:rPr>
              <a:t>and </a:t>
            </a:r>
            <a:r>
              <a:rPr lang="cs-CZ" altLang="cs-CZ" sz="2400" dirty="0" err="1">
                <a:solidFill>
                  <a:schemeClr val="bg1"/>
                </a:solidFill>
                <a:effectLst>
                  <a:outerShdw blurRad="38100" dist="38100" dir="2700000" algn="tl">
                    <a:srgbClr val="000000"/>
                  </a:outerShdw>
                </a:effectLst>
              </a:rPr>
              <a:t>respirat</a:t>
            </a:r>
            <a:r>
              <a:rPr lang="en-US" altLang="cs-CZ" sz="2400" dirty="0" err="1">
                <a:solidFill>
                  <a:schemeClr val="bg1"/>
                </a:solidFill>
                <a:effectLst>
                  <a:outerShdw blurRad="38100" dist="38100" dir="2700000" algn="tl">
                    <a:srgbClr val="000000"/>
                  </a:outerShdw>
                </a:effectLst>
              </a:rPr>
              <a:t>ory</a:t>
            </a:r>
            <a:r>
              <a:rPr lang="en-US" altLang="cs-CZ" sz="2400" dirty="0">
                <a:solidFill>
                  <a:schemeClr val="bg1"/>
                </a:solidFill>
                <a:effectLst>
                  <a:outerShdw blurRad="38100" dist="38100" dir="2700000" algn="tl">
                    <a:srgbClr val="000000"/>
                  </a:outerShdw>
                </a:effectLst>
              </a:rPr>
              <a:t> impairment</a:t>
            </a:r>
            <a:endParaRPr lang="cs-CZ" altLang="cs-CZ" sz="2400" dirty="0">
              <a:solidFill>
                <a:schemeClr val="bg1"/>
              </a:solidFill>
              <a:effectLst>
                <a:outerShdw blurRad="38100" dist="38100" dir="2700000" algn="tl">
                  <a:srgbClr val="000000"/>
                </a:outerShdw>
              </a:effectLst>
            </a:endParaRPr>
          </a:p>
          <a:p>
            <a:pPr eaLnBrk="1" hangingPunct="1">
              <a:lnSpc>
                <a:spcPct val="80000"/>
              </a:lnSpc>
              <a:defRPr/>
            </a:pPr>
            <a:r>
              <a:rPr lang="cs-CZ" altLang="cs-CZ" sz="2400" dirty="0">
                <a:solidFill>
                  <a:schemeClr val="bg1"/>
                </a:solidFill>
                <a:effectLst>
                  <a:outerShdw blurRad="38100" dist="38100" dir="2700000" algn="tl">
                    <a:srgbClr val="000000"/>
                  </a:outerShdw>
                </a:effectLst>
              </a:rPr>
              <a:t>                         </a:t>
            </a:r>
            <a:r>
              <a:rPr lang="cs-CZ" altLang="cs-CZ" sz="2400" dirty="0" err="1">
                <a:solidFill>
                  <a:schemeClr val="bg1"/>
                </a:solidFill>
                <a:effectLst>
                  <a:outerShdw blurRad="38100" dist="38100" dir="2700000" algn="tl">
                    <a:srgbClr val="000000"/>
                  </a:outerShdw>
                </a:effectLst>
              </a:rPr>
              <a:t>headache</a:t>
            </a:r>
            <a:r>
              <a:rPr lang="cs-CZ" altLang="cs-CZ" sz="2400" dirty="0">
                <a:solidFill>
                  <a:schemeClr val="bg1"/>
                </a:solidFill>
                <a:effectLst>
                  <a:outerShdw blurRad="38100" dist="38100" dir="2700000" algn="tl">
                    <a:srgbClr val="000000"/>
                  </a:outerShdw>
                </a:effectLst>
              </a:rPr>
              <a:t>, ptosis, </a:t>
            </a:r>
            <a:r>
              <a:rPr lang="cs-CZ" altLang="cs-CZ" sz="2400" dirty="0" err="1">
                <a:solidFill>
                  <a:schemeClr val="bg1"/>
                </a:solidFill>
                <a:effectLst>
                  <a:outerShdw blurRad="38100" dist="38100" dir="2700000" algn="tl">
                    <a:srgbClr val="000000"/>
                  </a:outerShdw>
                </a:effectLst>
              </a:rPr>
              <a:t>enlargement</a:t>
            </a:r>
            <a:r>
              <a:rPr lang="cs-CZ" altLang="cs-CZ" sz="2400" dirty="0">
                <a:solidFill>
                  <a:schemeClr val="bg1"/>
                </a:solidFill>
                <a:effectLst>
                  <a:outerShdw blurRad="38100" dist="38100" dir="2700000" algn="tl">
                    <a:srgbClr val="000000"/>
                  </a:outerShdw>
                </a:effectLst>
              </a:rPr>
              <a:t> and </a:t>
            </a:r>
            <a:r>
              <a:rPr lang="cs-CZ" altLang="cs-CZ" sz="2400" dirty="0" err="1">
                <a:solidFill>
                  <a:schemeClr val="bg1"/>
                </a:solidFill>
                <a:effectLst>
                  <a:outerShdw blurRad="38100" dist="38100" dir="2700000" algn="tl">
                    <a:srgbClr val="000000"/>
                  </a:outerShdw>
                </a:effectLst>
              </a:rPr>
              <a:t>painfulness</a:t>
            </a:r>
            <a:r>
              <a:rPr lang="cs-CZ" altLang="cs-CZ" sz="2400" dirty="0">
                <a:solidFill>
                  <a:schemeClr val="bg1"/>
                </a:solidFill>
                <a:effectLst>
                  <a:outerShdw blurRad="38100" dist="38100" dir="2700000" algn="tl">
                    <a:srgbClr val="000000"/>
                  </a:outerShdw>
                </a:effectLst>
              </a:rPr>
              <a:t> </a:t>
            </a:r>
          </a:p>
          <a:p>
            <a:pPr eaLnBrk="1" hangingPunct="1">
              <a:lnSpc>
                <a:spcPct val="80000"/>
              </a:lnSpc>
              <a:defRPr/>
            </a:pPr>
            <a:r>
              <a:rPr lang="cs-CZ" altLang="cs-CZ" sz="2400" dirty="0">
                <a:solidFill>
                  <a:schemeClr val="bg1"/>
                </a:solidFill>
                <a:effectLst>
                  <a:outerShdw blurRad="38100" dist="38100" dir="2700000" algn="tl">
                    <a:srgbClr val="000000"/>
                  </a:outerShdw>
                </a:effectLst>
              </a:rPr>
              <a:t>                         </a:t>
            </a:r>
            <a:r>
              <a:rPr lang="cs-CZ" altLang="cs-CZ" sz="2400" dirty="0" err="1">
                <a:solidFill>
                  <a:schemeClr val="bg1"/>
                </a:solidFill>
                <a:effectLst>
                  <a:outerShdw blurRad="38100" dist="38100" dir="2700000" algn="tl">
                    <a:srgbClr val="000000"/>
                  </a:outerShdw>
                </a:effectLst>
              </a:rPr>
              <a:t>of</a:t>
            </a:r>
            <a:r>
              <a:rPr lang="cs-CZ" altLang="cs-CZ" sz="2400" dirty="0">
                <a:solidFill>
                  <a:schemeClr val="bg1"/>
                </a:solidFill>
                <a:effectLst>
                  <a:outerShdw blurRad="38100" dist="38100" dir="2700000" algn="tl">
                    <a:srgbClr val="000000"/>
                  </a:outerShdw>
                </a:effectLst>
              </a:rPr>
              <a:t> </a:t>
            </a:r>
            <a:r>
              <a:rPr lang="cs-CZ" altLang="cs-CZ" sz="2400" dirty="0" err="1">
                <a:solidFill>
                  <a:schemeClr val="bg1"/>
                </a:solidFill>
                <a:effectLst>
                  <a:outerShdw blurRad="38100" dist="38100" dir="2700000" algn="tl">
                    <a:srgbClr val="000000"/>
                  </a:outerShdw>
                </a:effectLst>
              </a:rPr>
              <a:t>lymph</a:t>
            </a:r>
            <a:r>
              <a:rPr lang="cs-CZ" altLang="cs-CZ" sz="2400" dirty="0">
                <a:solidFill>
                  <a:schemeClr val="bg1"/>
                </a:solidFill>
                <a:effectLst>
                  <a:outerShdw blurRad="38100" dist="38100" dir="2700000" algn="tl">
                    <a:srgbClr val="000000"/>
                  </a:outerShdw>
                </a:effectLst>
              </a:rPr>
              <a:t> </a:t>
            </a:r>
            <a:r>
              <a:rPr lang="cs-CZ" altLang="cs-CZ" sz="2400" dirty="0" err="1">
                <a:solidFill>
                  <a:schemeClr val="bg1"/>
                </a:solidFill>
                <a:effectLst>
                  <a:outerShdw blurRad="38100" dist="38100" dir="2700000" algn="tl">
                    <a:srgbClr val="000000"/>
                  </a:outerShdw>
                </a:effectLst>
              </a:rPr>
              <a:t>nodes</a:t>
            </a:r>
            <a:r>
              <a:rPr lang="cs-CZ" altLang="cs-CZ" sz="2400" dirty="0">
                <a:solidFill>
                  <a:schemeClr val="bg1"/>
                </a:solidFill>
                <a:effectLst>
                  <a:outerShdw blurRad="38100" dist="38100" dir="2700000" algn="tl">
                    <a:srgbClr val="000000"/>
                  </a:outerShdw>
                </a:effectLst>
              </a:rPr>
              <a: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354" name="Object 4">
            <a:extLst>
              <a:ext uri="{FF2B5EF4-FFF2-40B4-BE49-F238E27FC236}">
                <a16:creationId xmlns:a16="http://schemas.microsoft.com/office/drawing/2014/main" id="{4CB92AFA-BB8C-4AC6-8874-BAA299AC39E8}"/>
              </a:ext>
            </a:extLst>
          </p:cNvPr>
          <p:cNvGraphicFramePr>
            <a:graphicFrameLocks noChangeAspect="1"/>
          </p:cNvGraphicFramePr>
          <p:nvPr/>
        </p:nvGraphicFramePr>
        <p:xfrm>
          <a:off x="755650" y="1557338"/>
          <a:ext cx="4284663" cy="2860675"/>
        </p:xfrm>
        <a:graphic>
          <a:graphicData uri="http://schemas.openxmlformats.org/presentationml/2006/ole">
            <mc:AlternateContent xmlns:mc="http://schemas.openxmlformats.org/markup-compatibility/2006">
              <mc:Choice xmlns:v="urn:schemas-microsoft-com:vml" Requires="v">
                <p:oleObj spid="_x0000_s100358" name="Rastrový obrázek" r:id="rId4" imgW="2553056" imgH="1704762" progId="Paint.Picture">
                  <p:embed/>
                </p:oleObj>
              </mc:Choice>
              <mc:Fallback>
                <p:oleObj name="Rastrový obrázek" r:id="rId4" imgW="2553056" imgH="1704762" progId="Paint.Pictur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1557338"/>
                        <a:ext cx="4284663"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0355" name="Object 5">
            <a:extLst>
              <a:ext uri="{FF2B5EF4-FFF2-40B4-BE49-F238E27FC236}">
                <a16:creationId xmlns:a16="http://schemas.microsoft.com/office/drawing/2014/main" id="{30085B76-A63C-42ED-BA53-36EA8FECE408}"/>
              </a:ext>
            </a:extLst>
          </p:cNvPr>
          <p:cNvGraphicFramePr>
            <a:graphicFrameLocks noChangeAspect="1"/>
          </p:cNvGraphicFramePr>
          <p:nvPr/>
        </p:nvGraphicFramePr>
        <p:xfrm>
          <a:off x="5327650" y="1741488"/>
          <a:ext cx="2590800" cy="2492375"/>
        </p:xfrm>
        <a:graphic>
          <a:graphicData uri="http://schemas.openxmlformats.org/presentationml/2006/ole">
            <mc:AlternateContent xmlns:mc="http://schemas.openxmlformats.org/markup-compatibility/2006">
              <mc:Choice xmlns:v="urn:schemas-microsoft-com:vml" Requires="v">
                <p:oleObj spid="_x0000_s100359" name="Rastrový obrázek" r:id="rId6" imgW="2647619" imgH="1914286" progId="Paint.Picture">
                  <p:embed/>
                </p:oleObj>
              </mc:Choice>
              <mc:Fallback>
                <p:oleObj name="Rastrový obrázek" r:id="rId6" imgW="2647619" imgH="1914286" progId="Paint.Picture">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l="9233" t="4892" r="20084" b="1077"/>
                      <a:stretch>
                        <a:fillRect/>
                      </a:stretch>
                    </p:blipFill>
                    <p:spPr bwMode="auto">
                      <a:xfrm>
                        <a:off x="5327650" y="1741488"/>
                        <a:ext cx="2590800"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0356" name="Text Box 6">
            <a:extLst>
              <a:ext uri="{FF2B5EF4-FFF2-40B4-BE49-F238E27FC236}">
                <a16:creationId xmlns:a16="http://schemas.microsoft.com/office/drawing/2014/main" id="{16347A26-BB4C-4CC0-970B-04221F44CCDF}"/>
              </a:ext>
            </a:extLst>
          </p:cNvPr>
          <p:cNvSpPr txBox="1">
            <a:spLocks noChangeArrowheads="1"/>
          </p:cNvSpPr>
          <p:nvPr/>
        </p:nvSpPr>
        <p:spPr bwMode="auto">
          <a:xfrm>
            <a:off x="2925763" y="5229225"/>
            <a:ext cx="4094162"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a:solidFill>
                  <a:srgbClr val="FFCC00"/>
                </a:solidFill>
              </a:rPr>
              <a:t>Absces spodiny ústní </a:t>
            </a:r>
          </a:p>
        </p:txBody>
      </p:sp>
      <p:sp>
        <p:nvSpPr>
          <p:cNvPr id="100357" name="Text Box 7">
            <a:extLst>
              <a:ext uri="{FF2B5EF4-FFF2-40B4-BE49-F238E27FC236}">
                <a16:creationId xmlns:a16="http://schemas.microsoft.com/office/drawing/2014/main" id="{A525E61E-5E97-4EE5-8635-94A0FD23DE59}"/>
              </a:ext>
            </a:extLst>
          </p:cNvPr>
          <p:cNvSpPr txBox="1">
            <a:spLocks noChangeArrowheads="1"/>
          </p:cNvSpPr>
          <p:nvPr/>
        </p:nvSpPr>
        <p:spPr bwMode="auto">
          <a:xfrm>
            <a:off x="1403350" y="306388"/>
            <a:ext cx="7848600" cy="522287"/>
          </a:xfrm>
          <a:prstGeom prst="rect">
            <a:avLst/>
          </a:prstGeom>
          <a:noFill/>
          <a:ln>
            <a:noFill/>
          </a:ln>
          <a:effectLst/>
          <a:extLst>
            <a:ext uri="{909E8E84-426E-40DD-AFC4-6F175D3DCCD1}">
              <a14:hiddenFill xmlns:a14="http://schemas.microsoft.com/office/drawing/2010/main">
                <a:gradFill rotWithShape="1">
                  <a:gsLst>
                    <a:gs pos="0">
                      <a:srgbClr val="666666"/>
                    </a:gs>
                    <a:gs pos="50000">
                      <a:srgbClr val="DDDDDD"/>
                    </a:gs>
                    <a:gs pos="100000">
                      <a:srgbClr val="666666"/>
                    </a:gs>
                  </a:gsLst>
                  <a:lin ang="5400000" scaled="1"/>
                </a:gradFill>
              </a14:hiddenFill>
            </a:ext>
            <a:ext uri="{91240B29-F687-4F45-9708-019B960494DF}">
              <a14:hiddenLine xmlns:a14="http://schemas.microsoft.com/office/drawing/2010/main" w="952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a:solidFill>
                  <a:schemeClr val="bg1"/>
                </a:solidFill>
              </a:rPr>
              <a:t>a) hroty kořenů </a:t>
            </a:r>
            <a:r>
              <a:rPr lang="cs-CZ" altLang="cs-CZ" sz="2800">
                <a:solidFill>
                  <a:srgbClr val="FF7C80"/>
                </a:solidFill>
              </a:rPr>
              <a:t>nad</a:t>
            </a:r>
            <a:r>
              <a:rPr lang="cs-CZ" altLang="cs-CZ" sz="2800">
                <a:solidFill>
                  <a:schemeClr val="bg1"/>
                </a:solidFill>
              </a:rPr>
              <a:t> svalovým úponem</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02" name="Picture 2" descr="regio-subling">
            <a:extLst>
              <a:ext uri="{FF2B5EF4-FFF2-40B4-BE49-F238E27FC236}">
                <a16:creationId xmlns:a16="http://schemas.microsoft.com/office/drawing/2014/main" id="{1915CBA3-6496-4C92-AC44-652E42DB2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692150"/>
            <a:ext cx="5891212" cy="465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ext Box 3">
            <a:extLst>
              <a:ext uri="{FF2B5EF4-FFF2-40B4-BE49-F238E27FC236}">
                <a16:creationId xmlns:a16="http://schemas.microsoft.com/office/drawing/2014/main" id="{FA3B35AC-20A1-4D2D-AF0D-0F5EB5DE4916}"/>
              </a:ext>
            </a:extLst>
          </p:cNvPr>
          <p:cNvSpPr txBox="1">
            <a:spLocks noChangeArrowheads="1"/>
          </p:cNvSpPr>
          <p:nvPr/>
        </p:nvSpPr>
        <p:spPr bwMode="auto">
          <a:xfrm rot="1181557">
            <a:off x="1835150" y="4246563"/>
            <a:ext cx="1441450"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b="1">
                <a:solidFill>
                  <a:srgbClr val="CC0000"/>
                </a:solidFill>
              </a:rPr>
              <a:t>mylohyoid.</a:t>
            </a:r>
          </a:p>
        </p:txBody>
      </p:sp>
      <p:sp>
        <p:nvSpPr>
          <p:cNvPr id="102404" name="Text Box 4">
            <a:extLst>
              <a:ext uri="{FF2B5EF4-FFF2-40B4-BE49-F238E27FC236}">
                <a16:creationId xmlns:a16="http://schemas.microsoft.com/office/drawing/2014/main" id="{B178F559-3E29-4C74-927B-B35EB9F7D2B1}"/>
              </a:ext>
            </a:extLst>
          </p:cNvPr>
          <p:cNvSpPr txBox="1">
            <a:spLocks noChangeArrowheads="1"/>
          </p:cNvSpPr>
          <p:nvPr/>
        </p:nvSpPr>
        <p:spPr bwMode="auto">
          <a:xfrm rot="572811">
            <a:off x="2411413" y="4613275"/>
            <a:ext cx="720725"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b="1">
                <a:solidFill>
                  <a:srgbClr val="CC0000"/>
                </a:solidFill>
              </a:rPr>
              <a:t>dig.</a:t>
            </a:r>
          </a:p>
        </p:txBody>
      </p:sp>
      <p:sp>
        <p:nvSpPr>
          <p:cNvPr id="102405" name="Text Box 5">
            <a:extLst>
              <a:ext uri="{FF2B5EF4-FFF2-40B4-BE49-F238E27FC236}">
                <a16:creationId xmlns:a16="http://schemas.microsoft.com/office/drawing/2014/main" id="{164933C7-59BD-47DB-BE29-714568EDC54C}"/>
              </a:ext>
            </a:extLst>
          </p:cNvPr>
          <p:cNvSpPr txBox="1">
            <a:spLocks noChangeArrowheads="1"/>
          </p:cNvSpPr>
          <p:nvPr/>
        </p:nvSpPr>
        <p:spPr bwMode="auto">
          <a:xfrm>
            <a:off x="2916238" y="4005263"/>
            <a:ext cx="782637"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600" b="1">
                <a:solidFill>
                  <a:srgbClr val="CC0000"/>
                </a:solidFill>
              </a:rPr>
              <a:t>g-hyo</a:t>
            </a:r>
          </a:p>
        </p:txBody>
      </p:sp>
      <p:sp>
        <p:nvSpPr>
          <p:cNvPr id="102406" name="Text Box 6">
            <a:extLst>
              <a:ext uri="{FF2B5EF4-FFF2-40B4-BE49-F238E27FC236}">
                <a16:creationId xmlns:a16="http://schemas.microsoft.com/office/drawing/2014/main" id="{3959D3FE-5E7F-4DBE-A4A1-E9893BDC69F7}"/>
              </a:ext>
            </a:extLst>
          </p:cNvPr>
          <p:cNvSpPr txBox="1">
            <a:spLocks noChangeArrowheads="1"/>
          </p:cNvSpPr>
          <p:nvPr/>
        </p:nvSpPr>
        <p:spPr bwMode="auto">
          <a:xfrm>
            <a:off x="2916238" y="3244850"/>
            <a:ext cx="720725"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b="1">
                <a:solidFill>
                  <a:srgbClr val="CC0000"/>
                </a:solidFill>
              </a:rPr>
              <a:t>g-gl</a:t>
            </a:r>
          </a:p>
        </p:txBody>
      </p:sp>
      <p:sp>
        <p:nvSpPr>
          <p:cNvPr id="102407" name="Text Box 7">
            <a:extLst>
              <a:ext uri="{FF2B5EF4-FFF2-40B4-BE49-F238E27FC236}">
                <a16:creationId xmlns:a16="http://schemas.microsoft.com/office/drawing/2014/main" id="{F0EE74C6-45F0-4ACF-9942-180A1DC9D91A}"/>
              </a:ext>
            </a:extLst>
          </p:cNvPr>
          <p:cNvSpPr txBox="1">
            <a:spLocks noChangeArrowheads="1"/>
          </p:cNvSpPr>
          <p:nvPr/>
        </p:nvSpPr>
        <p:spPr bwMode="auto">
          <a:xfrm>
            <a:off x="1547813" y="1628775"/>
            <a:ext cx="862012"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b="1">
                <a:solidFill>
                  <a:srgbClr val="CC0000"/>
                </a:solidFill>
              </a:rPr>
              <a:t>st-gl</a:t>
            </a:r>
          </a:p>
        </p:txBody>
      </p:sp>
      <p:sp>
        <p:nvSpPr>
          <p:cNvPr id="102408" name="Text Box 8">
            <a:extLst>
              <a:ext uri="{FF2B5EF4-FFF2-40B4-BE49-F238E27FC236}">
                <a16:creationId xmlns:a16="http://schemas.microsoft.com/office/drawing/2014/main" id="{AF5B22A6-D732-4F61-8209-9126FA5D610E}"/>
              </a:ext>
            </a:extLst>
          </p:cNvPr>
          <p:cNvSpPr txBox="1">
            <a:spLocks noChangeArrowheads="1"/>
          </p:cNvSpPr>
          <p:nvPr/>
        </p:nvSpPr>
        <p:spPr bwMode="auto">
          <a:xfrm>
            <a:off x="1908175" y="2349500"/>
            <a:ext cx="944563"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b="1">
                <a:solidFill>
                  <a:srgbClr val="CC0000"/>
                </a:solidFill>
              </a:rPr>
              <a:t>hy-gl</a:t>
            </a:r>
          </a:p>
        </p:txBody>
      </p:sp>
      <p:sp>
        <p:nvSpPr>
          <p:cNvPr id="102409" name="Text Box 9">
            <a:extLst>
              <a:ext uri="{FF2B5EF4-FFF2-40B4-BE49-F238E27FC236}">
                <a16:creationId xmlns:a16="http://schemas.microsoft.com/office/drawing/2014/main" id="{99A86BC9-9371-4378-8D14-817507BEB3BB}"/>
              </a:ext>
            </a:extLst>
          </p:cNvPr>
          <p:cNvSpPr txBox="1">
            <a:spLocks noChangeArrowheads="1"/>
          </p:cNvSpPr>
          <p:nvPr/>
        </p:nvSpPr>
        <p:spPr bwMode="auto">
          <a:xfrm>
            <a:off x="2027238" y="3429000"/>
            <a:ext cx="7207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b="1">
                <a:solidFill>
                  <a:srgbClr val="46631F"/>
                </a:solidFill>
              </a:rPr>
              <a:t>Gl.          s-li</a:t>
            </a:r>
          </a:p>
        </p:txBody>
      </p:sp>
      <p:sp>
        <p:nvSpPr>
          <p:cNvPr id="102410" name="Text Box 10">
            <a:extLst>
              <a:ext uri="{FF2B5EF4-FFF2-40B4-BE49-F238E27FC236}">
                <a16:creationId xmlns:a16="http://schemas.microsoft.com/office/drawing/2014/main" id="{1FD68E14-D785-4868-9306-9C304C1588F4}"/>
              </a:ext>
            </a:extLst>
          </p:cNvPr>
          <p:cNvSpPr txBox="1">
            <a:spLocks noChangeArrowheads="1"/>
          </p:cNvSpPr>
          <p:nvPr/>
        </p:nvSpPr>
        <p:spPr bwMode="auto">
          <a:xfrm>
            <a:off x="1403350" y="4581525"/>
            <a:ext cx="9350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b="1">
                <a:solidFill>
                  <a:srgbClr val="46631F"/>
                </a:solidFill>
              </a:rPr>
              <a:t>Gl.s-m</a:t>
            </a:r>
          </a:p>
        </p:txBody>
      </p:sp>
      <p:sp>
        <p:nvSpPr>
          <p:cNvPr id="102411" name="Oval 11">
            <a:extLst>
              <a:ext uri="{FF2B5EF4-FFF2-40B4-BE49-F238E27FC236}">
                <a16:creationId xmlns:a16="http://schemas.microsoft.com/office/drawing/2014/main" id="{A0D9E7C6-F346-4476-84B2-BC2F5D88DA8F}"/>
              </a:ext>
            </a:extLst>
          </p:cNvPr>
          <p:cNvSpPr>
            <a:spLocks noChangeArrowheads="1"/>
          </p:cNvSpPr>
          <p:nvPr/>
        </p:nvSpPr>
        <p:spPr bwMode="auto">
          <a:xfrm>
            <a:off x="4332288" y="3481388"/>
            <a:ext cx="127000" cy="128587"/>
          </a:xfrm>
          <a:prstGeom prst="ellipse">
            <a:avLst/>
          </a:prstGeom>
          <a:solidFill>
            <a:srgbClr val="CC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a:p>
        </p:txBody>
      </p:sp>
      <p:sp>
        <p:nvSpPr>
          <p:cNvPr id="102412" name="Oval 12">
            <a:extLst>
              <a:ext uri="{FF2B5EF4-FFF2-40B4-BE49-F238E27FC236}">
                <a16:creationId xmlns:a16="http://schemas.microsoft.com/office/drawing/2014/main" id="{BB74D444-CA47-48BA-8AAC-89125446A8A5}"/>
              </a:ext>
            </a:extLst>
          </p:cNvPr>
          <p:cNvSpPr>
            <a:spLocks noChangeArrowheads="1"/>
          </p:cNvSpPr>
          <p:nvPr/>
        </p:nvSpPr>
        <p:spPr bwMode="auto">
          <a:xfrm>
            <a:off x="4643438" y="3141663"/>
            <a:ext cx="144462" cy="168275"/>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solidFill>
                <a:srgbClr val="996600"/>
              </a:solidFill>
            </a:endParaRPr>
          </a:p>
        </p:txBody>
      </p:sp>
      <p:sp>
        <p:nvSpPr>
          <p:cNvPr id="102413" name="Oval 13">
            <a:extLst>
              <a:ext uri="{FF2B5EF4-FFF2-40B4-BE49-F238E27FC236}">
                <a16:creationId xmlns:a16="http://schemas.microsoft.com/office/drawing/2014/main" id="{801DCE81-E085-40E9-B562-90D06DCE6D84}"/>
              </a:ext>
            </a:extLst>
          </p:cNvPr>
          <p:cNvSpPr>
            <a:spLocks noChangeArrowheads="1"/>
          </p:cNvSpPr>
          <p:nvPr/>
        </p:nvSpPr>
        <p:spPr bwMode="auto">
          <a:xfrm>
            <a:off x="4643438" y="3429000"/>
            <a:ext cx="128587" cy="127000"/>
          </a:xfrm>
          <a:prstGeom prst="ellipse">
            <a:avLst/>
          </a:prstGeom>
          <a:solidFill>
            <a:srgbClr val="008000"/>
          </a:solidFill>
          <a:ln w="28575">
            <a:solidFill>
              <a:srgbClr val="46631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a:p>
        </p:txBody>
      </p:sp>
      <p:sp>
        <p:nvSpPr>
          <p:cNvPr id="102414" name="Oval 14">
            <a:extLst>
              <a:ext uri="{FF2B5EF4-FFF2-40B4-BE49-F238E27FC236}">
                <a16:creationId xmlns:a16="http://schemas.microsoft.com/office/drawing/2014/main" id="{1E488B24-9FC2-4EB4-9B21-7F37DB50195E}"/>
              </a:ext>
            </a:extLst>
          </p:cNvPr>
          <p:cNvSpPr>
            <a:spLocks noChangeArrowheads="1"/>
          </p:cNvSpPr>
          <p:nvPr/>
        </p:nvSpPr>
        <p:spPr bwMode="auto">
          <a:xfrm>
            <a:off x="4629150" y="4067175"/>
            <a:ext cx="128588" cy="128588"/>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a:p>
        </p:txBody>
      </p:sp>
      <p:sp>
        <p:nvSpPr>
          <p:cNvPr id="102415" name="Oval 15">
            <a:extLst>
              <a:ext uri="{FF2B5EF4-FFF2-40B4-BE49-F238E27FC236}">
                <a16:creationId xmlns:a16="http://schemas.microsoft.com/office/drawing/2014/main" id="{7AAB7FA2-844B-4AFB-9689-8AC1D25AD999}"/>
              </a:ext>
            </a:extLst>
          </p:cNvPr>
          <p:cNvSpPr>
            <a:spLocks noChangeArrowheads="1"/>
          </p:cNvSpPr>
          <p:nvPr/>
        </p:nvSpPr>
        <p:spPr bwMode="auto">
          <a:xfrm>
            <a:off x="4635500" y="4203700"/>
            <a:ext cx="144463" cy="142875"/>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a:p>
        </p:txBody>
      </p:sp>
      <p:sp>
        <p:nvSpPr>
          <p:cNvPr id="102416" name="Line 16">
            <a:extLst>
              <a:ext uri="{FF2B5EF4-FFF2-40B4-BE49-F238E27FC236}">
                <a16:creationId xmlns:a16="http://schemas.microsoft.com/office/drawing/2014/main" id="{4BB99E76-DC1B-4B73-B390-333B8DF56433}"/>
              </a:ext>
            </a:extLst>
          </p:cNvPr>
          <p:cNvSpPr>
            <a:spLocks noChangeShapeType="1"/>
          </p:cNvSpPr>
          <p:nvPr/>
        </p:nvSpPr>
        <p:spPr bwMode="auto">
          <a:xfrm>
            <a:off x="2884488" y="3829050"/>
            <a:ext cx="1470025" cy="65088"/>
          </a:xfrm>
          <a:prstGeom prst="line">
            <a:avLst/>
          </a:prstGeom>
          <a:noFill/>
          <a:ln w="57150">
            <a:solidFill>
              <a:srgbClr val="66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417" name="Line 17">
            <a:extLst>
              <a:ext uri="{FF2B5EF4-FFF2-40B4-BE49-F238E27FC236}">
                <a16:creationId xmlns:a16="http://schemas.microsoft.com/office/drawing/2014/main" id="{6C379C3B-9B9A-437F-85CA-566959616B96}"/>
              </a:ext>
            </a:extLst>
          </p:cNvPr>
          <p:cNvSpPr>
            <a:spLocks noChangeShapeType="1"/>
          </p:cNvSpPr>
          <p:nvPr/>
        </p:nvSpPr>
        <p:spPr bwMode="auto">
          <a:xfrm>
            <a:off x="2771775" y="4365625"/>
            <a:ext cx="893763" cy="192088"/>
          </a:xfrm>
          <a:prstGeom prst="line">
            <a:avLst/>
          </a:prstGeom>
          <a:noFill/>
          <a:ln w="57150">
            <a:solidFill>
              <a:srgbClr val="66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418" name="Line 18">
            <a:extLst>
              <a:ext uri="{FF2B5EF4-FFF2-40B4-BE49-F238E27FC236}">
                <a16:creationId xmlns:a16="http://schemas.microsoft.com/office/drawing/2014/main" id="{916AF618-3F49-44F1-8C4E-15A895D8FB8F}"/>
              </a:ext>
            </a:extLst>
          </p:cNvPr>
          <p:cNvSpPr>
            <a:spLocks noChangeShapeType="1"/>
          </p:cNvSpPr>
          <p:nvPr/>
        </p:nvSpPr>
        <p:spPr bwMode="auto">
          <a:xfrm flipV="1">
            <a:off x="3708400" y="4365625"/>
            <a:ext cx="935038" cy="198438"/>
          </a:xfrm>
          <a:prstGeom prst="line">
            <a:avLst/>
          </a:prstGeom>
          <a:noFill/>
          <a:ln w="57150">
            <a:solidFill>
              <a:srgbClr val="66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419" name="Text Box 19">
            <a:extLst>
              <a:ext uri="{FF2B5EF4-FFF2-40B4-BE49-F238E27FC236}">
                <a16:creationId xmlns:a16="http://schemas.microsoft.com/office/drawing/2014/main" id="{67EC0286-706E-476C-AC50-D02B0FB3D0E6}"/>
              </a:ext>
            </a:extLst>
          </p:cNvPr>
          <p:cNvSpPr txBox="1">
            <a:spLocks noChangeArrowheads="1"/>
          </p:cNvSpPr>
          <p:nvPr/>
        </p:nvSpPr>
        <p:spPr bwMode="auto">
          <a:xfrm>
            <a:off x="6251575" y="1878013"/>
            <a:ext cx="2951163"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a:solidFill>
                  <a:srgbClr val="CC0000"/>
                </a:solidFill>
                <a:latin typeface="Tahoma" panose="020B0604030504040204" pitchFamily="34" charset="0"/>
              </a:rPr>
              <a:t>a. lingualis                            </a:t>
            </a:r>
            <a:r>
              <a:rPr lang="cs-CZ" altLang="cs-CZ" sz="2800">
                <a:solidFill>
                  <a:srgbClr val="FF9900"/>
                </a:solidFill>
                <a:latin typeface="Tahoma" panose="020B0604030504040204" pitchFamily="34" charset="0"/>
              </a:rPr>
              <a:t>n. lingualis                 </a:t>
            </a:r>
            <a:r>
              <a:rPr lang="cs-CZ" altLang="cs-CZ" sz="2800">
                <a:solidFill>
                  <a:srgbClr val="46631F"/>
                </a:solidFill>
                <a:latin typeface="Tahoma" panose="020B0604030504040204" pitchFamily="34" charset="0"/>
              </a:rPr>
              <a:t>dct. submand.</a:t>
            </a:r>
          </a:p>
        </p:txBody>
      </p:sp>
      <p:sp>
        <p:nvSpPr>
          <p:cNvPr id="177172" name="Text Box 20">
            <a:extLst>
              <a:ext uri="{FF2B5EF4-FFF2-40B4-BE49-F238E27FC236}">
                <a16:creationId xmlns:a16="http://schemas.microsoft.com/office/drawing/2014/main" id="{E77FDD18-DBB4-47A6-991F-34ADE8165B79}"/>
              </a:ext>
            </a:extLst>
          </p:cNvPr>
          <p:cNvSpPr txBox="1">
            <a:spLocks noChangeArrowheads="1"/>
          </p:cNvSpPr>
          <p:nvPr/>
        </p:nvSpPr>
        <p:spPr bwMode="auto">
          <a:xfrm>
            <a:off x="6396038" y="3829050"/>
            <a:ext cx="26638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cs-CZ" altLang="cs-CZ" sz="2800" dirty="0">
                <a:solidFill>
                  <a:srgbClr val="FF9900"/>
                </a:solidFill>
                <a:effectLst>
                  <a:outerShdw blurRad="38100" dist="38100" dir="2700000" algn="tl">
                    <a:srgbClr val="C0C0C0"/>
                  </a:outerShdw>
                </a:effectLst>
                <a:latin typeface="Tahoma" panose="020B0604030504040204" pitchFamily="34" charset="0"/>
              </a:rPr>
              <a:t>n. XII.</a:t>
            </a:r>
            <a:r>
              <a:rPr lang="cs-CZ" altLang="cs-CZ" sz="2800" dirty="0">
                <a:latin typeface="Tahoma" panose="020B0604030504040204" pitchFamily="34" charset="0"/>
              </a:rPr>
              <a:t>                     </a:t>
            </a:r>
            <a:r>
              <a:rPr lang="cs-CZ" altLang="cs-CZ" sz="2800" dirty="0">
                <a:solidFill>
                  <a:schemeClr val="hlink"/>
                </a:solidFill>
                <a:latin typeface="Tahoma" panose="020B0604030504040204" pitchFamily="34" charset="0"/>
              </a:rPr>
              <a:t>v. </a:t>
            </a:r>
            <a:r>
              <a:rPr lang="cs-CZ" altLang="cs-CZ" sz="2800" dirty="0" err="1">
                <a:solidFill>
                  <a:schemeClr val="hlink"/>
                </a:solidFill>
                <a:latin typeface="Tahoma" panose="020B0604030504040204" pitchFamily="34" charset="0"/>
              </a:rPr>
              <a:t>com</a:t>
            </a:r>
            <a:r>
              <a:rPr lang="cs-CZ" altLang="cs-CZ" sz="2800" dirty="0">
                <a:solidFill>
                  <a:schemeClr val="hlink"/>
                </a:solidFill>
                <a:latin typeface="Tahoma" panose="020B0604030504040204" pitchFamily="34" charset="0"/>
              </a:rPr>
              <a:t>. </a:t>
            </a:r>
            <a:r>
              <a:rPr lang="cs-CZ" altLang="cs-CZ" sz="2800" dirty="0" err="1">
                <a:solidFill>
                  <a:schemeClr val="hlink"/>
                </a:solidFill>
                <a:latin typeface="Tahoma" panose="020B0604030504040204" pitchFamily="34" charset="0"/>
              </a:rPr>
              <a:t>n.XII</a:t>
            </a:r>
            <a:r>
              <a:rPr lang="cs-CZ" altLang="cs-CZ" sz="2800" dirty="0">
                <a:solidFill>
                  <a:schemeClr val="hlink"/>
                </a:solidFill>
                <a:latin typeface="Tahoma" panose="020B0604030504040204" pitchFamily="34" charset="0"/>
              </a:rPr>
              <a:t>.</a:t>
            </a:r>
          </a:p>
        </p:txBody>
      </p:sp>
      <p:sp>
        <p:nvSpPr>
          <p:cNvPr id="102421" name="Text Box 21">
            <a:extLst>
              <a:ext uri="{FF2B5EF4-FFF2-40B4-BE49-F238E27FC236}">
                <a16:creationId xmlns:a16="http://schemas.microsoft.com/office/drawing/2014/main" id="{AB605D82-BBBC-42E1-9AF7-4BE9EB70F14A}"/>
              </a:ext>
            </a:extLst>
          </p:cNvPr>
          <p:cNvSpPr txBox="1">
            <a:spLocks noChangeArrowheads="1"/>
          </p:cNvSpPr>
          <p:nvPr/>
        </p:nvSpPr>
        <p:spPr bwMode="auto">
          <a:xfrm>
            <a:off x="395288" y="5260975"/>
            <a:ext cx="8748712" cy="135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a:solidFill>
                  <a:srgbClr val="660066"/>
                </a:solidFill>
              </a:rPr>
              <a:t>Sp. basale intermusculare linguae                 </a:t>
            </a:r>
            <a:r>
              <a:rPr lang="cs-CZ" altLang="cs-CZ" sz="1800"/>
              <a:t>(</a:t>
            </a:r>
            <a:r>
              <a:rPr lang="cs-CZ" altLang="cs-CZ" sz="1800" b="1"/>
              <a:t>ventrodorzálně</a:t>
            </a:r>
            <a:r>
              <a:rPr lang="cs-CZ" altLang="cs-CZ" sz="1800"/>
              <a:t> od spina mentalis k jazylce, </a:t>
            </a:r>
            <a:r>
              <a:rPr lang="cs-CZ" altLang="cs-CZ" sz="1800" b="1"/>
              <a:t>kaudálně</a:t>
            </a:r>
            <a:r>
              <a:rPr lang="cs-CZ" altLang="cs-CZ" sz="1800"/>
              <a:t> k m.mylohyoideus, </a:t>
            </a:r>
            <a:r>
              <a:rPr lang="cs-CZ" altLang="cs-CZ" sz="1800" b="1"/>
              <a:t>kraniálně</a:t>
            </a:r>
            <a:r>
              <a:rPr lang="cs-CZ" altLang="cs-CZ" sz="1800"/>
              <a:t> se řídké vazivo zahušťuje a přechází v nezřetelné septum linguae, </a:t>
            </a:r>
            <a:r>
              <a:rPr lang="cs-CZ" altLang="cs-CZ" sz="1800" b="1"/>
              <a:t>LATERÁLNĚ</a:t>
            </a:r>
            <a:r>
              <a:rPr lang="cs-CZ" altLang="cs-CZ" sz="1800"/>
              <a:t> navazuje na regio sublingualis )</a:t>
            </a:r>
          </a:p>
        </p:txBody>
      </p:sp>
      <p:sp>
        <p:nvSpPr>
          <p:cNvPr id="102422" name="Rectangle 22">
            <a:extLst>
              <a:ext uri="{FF2B5EF4-FFF2-40B4-BE49-F238E27FC236}">
                <a16:creationId xmlns:a16="http://schemas.microsoft.com/office/drawing/2014/main" id="{3762A571-2823-43E4-A281-EA163F92E490}"/>
              </a:ext>
            </a:extLst>
          </p:cNvPr>
          <p:cNvSpPr>
            <a:spLocks noChangeArrowheads="1"/>
          </p:cNvSpPr>
          <p:nvPr/>
        </p:nvSpPr>
        <p:spPr bwMode="auto">
          <a:xfrm>
            <a:off x="3595688" y="2565400"/>
            <a:ext cx="128587" cy="2054225"/>
          </a:xfrm>
          <a:prstGeom prst="rect">
            <a:avLst/>
          </a:prstGeom>
          <a:solidFill>
            <a:srgbClr val="660066"/>
          </a:solidFill>
          <a:ln w="9525">
            <a:solidFill>
              <a:srgbClr val="66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a:p>
        </p:txBody>
      </p:sp>
      <p:sp>
        <p:nvSpPr>
          <p:cNvPr id="102423" name="Text Box 23">
            <a:extLst>
              <a:ext uri="{FF2B5EF4-FFF2-40B4-BE49-F238E27FC236}">
                <a16:creationId xmlns:a16="http://schemas.microsoft.com/office/drawing/2014/main" id="{08AF9F2A-3F88-43F3-80D6-E093C2D4EF62}"/>
              </a:ext>
            </a:extLst>
          </p:cNvPr>
          <p:cNvSpPr txBox="1">
            <a:spLocks noChangeArrowheads="1"/>
          </p:cNvSpPr>
          <p:nvPr/>
        </p:nvSpPr>
        <p:spPr bwMode="auto">
          <a:xfrm>
            <a:off x="2317750" y="109538"/>
            <a:ext cx="4572000"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a:t>Topografie spodiny d. ústní</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4450" name="Object 9">
            <a:extLst>
              <a:ext uri="{FF2B5EF4-FFF2-40B4-BE49-F238E27FC236}">
                <a16:creationId xmlns:a16="http://schemas.microsoft.com/office/drawing/2014/main" id="{7156A6C1-E813-4BBD-A453-DC9ED90E297A}"/>
              </a:ext>
            </a:extLst>
          </p:cNvPr>
          <p:cNvGraphicFramePr>
            <a:graphicFrameLocks noChangeAspect="1"/>
          </p:cNvGraphicFramePr>
          <p:nvPr/>
        </p:nvGraphicFramePr>
        <p:xfrm>
          <a:off x="5076825" y="1073150"/>
          <a:ext cx="3713163" cy="2951163"/>
        </p:xfrm>
        <a:graphic>
          <a:graphicData uri="http://schemas.openxmlformats.org/presentationml/2006/ole">
            <mc:AlternateContent xmlns:mc="http://schemas.openxmlformats.org/markup-compatibility/2006">
              <mc:Choice xmlns:v="urn:schemas-microsoft-com:vml" Requires="v">
                <p:oleObj spid="_x0000_s104455" name="Rastrový obrázek" r:id="rId4" imgW="0" imgH="0" progId="Paint.Picture">
                  <p:embed/>
                </p:oleObj>
              </mc:Choice>
              <mc:Fallback>
                <p:oleObj name="Rastrový obrázek" r:id="rId4" imgW="0" imgH="0" progId="Paint.Picture">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l="19269" t="46542" r="11935"/>
                      <a:stretch>
                        <a:fillRect/>
                      </a:stretch>
                    </p:blipFill>
                    <p:spPr bwMode="auto">
                      <a:xfrm>
                        <a:off x="5076825" y="1073150"/>
                        <a:ext cx="3713163"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2101" name="Text Box 5">
            <a:extLst>
              <a:ext uri="{FF2B5EF4-FFF2-40B4-BE49-F238E27FC236}">
                <a16:creationId xmlns:a16="http://schemas.microsoft.com/office/drawing/2014/main" id="{A744C611-FC36-4E1E-95E5-591F3A1F2D35}"/>
              </a:ext>
            </a:extLst>
          </p:cNvPr>
          <p:cNvSpPr txBox="1">
            <a:spLocks noChangeArrowheads="1"/>
          </p:cNvSpPr>
          <p:nvPr/>
        </p:nvSpPr>
        <p:spPr bwMode="auto">
          <a:xfrm>
            <a:off x="250825" y="2133600"/>
            <a:ext cx="5040313"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buClr>
                <a:srgbClr val="FFFF00"/>
              </a:buClr>
              <a:buFont typeface="Wingdings" panose="05000000000000000000" pitchFamily="2" charset="2"/>
              <a:buChar char="§"/>
              <a:defRPr/>
            </a:pPr>
            <a:r>
              <a:rPr lang="cs-CZ" altLang="cs-CZ" sz="3000" dirty="0"/>
              <a:t> </a:t>
            </a:r>
            <a:r>
              <a:rPr lang="cs-CZ" altLang="cs-CZ" sz="2400" dirty="0">
                <a:solidFill>
                  <a:schemeClr val="bg1"/>
                </a:solidFill>
                <a:effectLst>
                  <a:outerShdw blurRad="38100" dist="38100" dir="2700000" algn="tl">
                    <a:srgbClr val="000000"/>
                  </a:outerShdw>
                </a:effectLst>
              </a:rPr>
              <a:t>zadní zuby dolní čelisti</a:t>
            </a:r>
            <a:r>
              <a:rPr lang="cs-CZ" altLang="cs-CZ" sz="2400" dirty="0">
                <a:effectLst>
                  <a:outerShdw blurRad="38100" dist="38100" dir="2700000" algn="tl">
                    <a:srgbClr val="000000"/>
                  </a:outerShdw>
                </a:effectLst>
              </a:rPr>
              <a:t> </a:t>
            </a:r>
            <a:endParaRPr lang="cs-CZ" altLang="cs-CZ" sz="2400" dirty="0">
              <a:solidFill>
                <a:srgbClr val="FFFF00"/>
              </a:solidFill>
              <a:effectLst>
                <a:outerShdw blurRad="38100" dist="38100" dir="2700000" algn="tl">
                  <a:srgbClr val="000000"/>
                </a:outerShdw>
              </a:effectLst>
            </a:endParaRPr>
          </a:p>
        </p:txBody>
      </p:sp>
      <p:sp>
        <p:nvSpPr>
          <p:cNvPr id="132102" name="Text Box 6">
            <a:extLst>
              <a:ext uri="{FF2B5EF4-FFF2-40B4-BE49-F238E27FC236}">
                <a16:creationId xmlns:a16="http://schemas.microsoft.com/office/drawing/2014/main" id="{FD907489-00C7-4429-B624-D029FDDB1934}"/>
              </a:ext>
            </a:extLst>
          </p:cNvPr>
          <p:cNvSpPr txBox="1">
            <a:spLocks noChangeArrowheads="1"/>
          </p:cNvSpPr>
          <p:nvPr/>
        </p:nvSpPr>
        <p:spPr bwMode="auto">
          <a:xfrm>
            <a:off x="611188" y="341313"/>
            <a:ext cx="45450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cs-CZ" altLang="cs-CZ" sz="3600" dirty="0" err="1">
                <a:solidFill>
                  <a:srgbClr val="FFC000"/>
                </a:solidFill>
                <a:effectLst>
                  <a:outerShdw blurRad="38100" dist="38100" dir="2700000" algn="tl">
                    <a:srgbClr val="000000"/>
                  </a:outerShdw>
                </a:effectLst>
              </a:rPr>
              <a:t>Regio</a:t>
            </a:r>
            <a:r>
              <a:rPr lang="cs-CZ" altLang="cs-CZ" sz="3600" dirty="0">
                <a:solidFill>
                  <a:srgbClr val="FFC000"/>
                </a:solidFill>
                <a:effectLst>
                  <a:outerShdw blurRad="38100" dist="38100" dir="2700000" algn="tl">
                    <a:srgbClr val="000000"/>
                  </a:outerShdw>
                </a:effectLst>
              </a:rPr>
              <a:t> </a:t>
            </a:r>
            <a:r>
              <a:rPr lang="cs-CZ" altLang="cs-CZ" sz="3600" dirty="0" err="1">
                <a:solidFill>
                  <a:srgbClr val="FFC000"/>
                </a:solidFill>
                <a:effectLst>
                  <a:outerShdw blurRad="38100" dist="38100" dir="2700000" algn="tl">
                    <a:srgbClr val="000000"/>
                  </a:outerShdw>
                </a:effectLst>
              </a:rPr>
              <a:t>sublingualis</a:t>
            </a:r>
            <a:endParaRPr lang="cs-CZ" altLang="cs-CZ" sz="3600" dirty="0">
              <a:solidFill>
                <a:srgbClr val="FFC000"/>
              </a:solidFill>
              <a:effectLst>
                <a:outerShdw blurRad="38100" dist="38100" dir="2700000" algn="tl">
                  <a:srgbClr val="000000"/>
                </a:outerShdw>
              </a:effectLst>
            </a:endParaRPr>
          </a:p>
        </p:txBody>
      </p:sp>
      <p:sp>
        <p:nvSpPr>
          <p:cNvPr id="132103" name="Text Box 7">
            <a:extLst>
              <a:ext uri="{FF2B5EF4-FFF2-40B4-BE49-F238E27FC236}">
                <a16:creationId xmlns:a16="http://schemas.microsoft.com/office/drawing/2014/main" id="{19EF0589-964D-497D-B064-2E2B6FA3096A}"/>
              </a:ext>
            </a:extLst>
          </p:cNvPr>
          <p:cNvSpPr txBox="1">
            <a:spLocks noChangeArrowheads="1"/>
          </p:cNvSpPr>
          <p:nvPr/>
        </p:nvSpPr>
        <p:spPr bwMode="auto">
          <a:xfrm>
            <a:off x="250825" y="2687638"/>
            <a:ext cx="8424863" cy="360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buClr>
                <a:srgbClr val="FFFF00"/>
              </a:buClr>
              <a:defRPr/>
            </a:pPr>
            <a:endParaRPr lang="cs-CZ" altLang="cs-CZ" sz="3000" dirty="0">
              <a:effectLst>
                <a:outerShdw blurRad="38100" dist="38100" dir="2700000" algn="tl">
                  <a:srgbClr val="000000"/>
                </a:outerShdw>
              </a:effectLst>
            </a:endParaRPr>
          </a:p>
          <a:p>
            <a:pPr eaLnBrk="1" hangingPunct="1">
              <a:lnSpc>
                <a:spcPct val="90000"/>
              </a:lnSpc>
              <a:buClr>
                <a:srgbClr val="FFFF00"/>
              </a:buClr>
              <a:defRPr/>
            </a:pPr>
            <a:r>
              <a:rPr lang="cs-CZ" altLang="cs-CZ" sz="3000" dirty="0">
                <a:effectLst>
                  <a:outerShdw blurRad="38100" dist="38100" dir="2700000" algn="tl">
                    <a:srgbClr val="000000"/>
                  </a:outerShdw>
                </a:effectLst>
              </a:rPr>
              <a:t> </a:t>
            </a:r>
            <a:endParaRPr lang="cs-CZ" altLang="cs-CZ" sz="3000" dirty="0">
              <a:solidFill>
                <a:schemeClr val="bg1"/>
              </a:solidFill>
              <a:effectLst>
                <a:outerShdw blurRad="38100" dist="38100" dir="2700000" algn="tl">
                  <a:srgbClr val="000000"/>
                </a:outerShdw>
              </a:effectLst>
            </a:endParaRPr>
          </a:p>
          <a:p>
            <a:pPr eaLnBrk="1" hangingPunct="1">
              <a:lnSpc>
                <a:spcPct val="90000"/>
              </a:lnSpc>
              <a:buClr>
                <a:srgbClr val="FFFF00"/>
              </a:buClr>
              <a:buFont typeface="Wingdings" panose="05000000000000000000" pitchFamily="2" charset="2"/>
              <a:buChar char="§"/>
              <a:defRPr/>
            </a:pPr>
            <a:r>
              <a:rPr lang="cs-CZ" altLang="cs-CZ" sz="3000" dirty="0">
                <a:solidFill>
                  <a:schemeClr val="bg1"/>
                </a:solidFill>
                <a:effectLst>
                  <a:outerShdw blurRad="38100" dist="38100" dir="2700000" algn="tl">
                    <a:srgbClr val="000000"/>
                  </a:outerShdw>
                </a:effectLst>
              </a:rPr>
              <a:t> možné další šíření !</a:t>
            </a:r>
            <a:endParaRPr lang="cs-CZ" altLang="cs-CZ" sz="3000" dirty="0">
              <a:effectLst>
                <a:outerShdw blurRad="38100" dist="38100" dir="2700000" algn="tl">
                  <a:srgbClr val="000000"/>
                </a:outerShdw>
              </a:effectLst>
            </a:endParaRPr>
          </a:p>
          <a:p>
            <a:pPr eaLnBrk="1" hangingPunct="1">
              <a:lnSpc>
                <a:spcPct val="90000"/>
              </a:lnSpc>
              <a:buClr>
                <a:srgbClr val="FFFF00"/>
              </a:buClr>
              <a:buFont typeface="Wingdings" panose="05000000000000000000" pitchFamily="2" charset="2"/>
              <a:buChar char="§"/>
              <a:defRPr/>
            </a:pPr>
            <a:r>
              <a:rPr lang="cs-CZ" altLang="cs-CZ" sz="3000" dirty="0">
                <a:effectLst>
                  <a:outerShdw blurRad="38100" dist="38100" dir="2700000" algn="tl">
                    <a:srgbClr val="000000"/>
                  </a:outerShdw>
                </a:effectLst>
              </a:rPr>
              <a:t> </a:t>
            </a:r>
            <a:r>
              <a:rPr lang="cs-CZ" altLang="cs-CZ" sz="3000" dirty="0">
                <a:solidFill>
                  <a:srgbClr val="FF0000"/>
                </a:solidFill>
                <a:effectLst>
                  <a:outerShdw blurRad="38100" dist="38100" dir="2700000" algn="tl">
                    <a:srgbClr val="000000"/>
                  </a:outerShdw>
                </a:effectLst>
              </a:rPr>
              <a:t>CAVE! </a:t>
            </a:r>
            <a:r>
              <a:rPr lang="cs-CZ" altLang="cs-CZ" dirty="0">
                <a:solidFill>
                  <a:srgbClr val="CC0000"/>
                </a:solidFill>
              </a:rPr>
              <a:t>Angina </a:t>
            </a:r>
            <a:r>
              <a:rPr lang="cs-CZ" altLang="cs-CZ" dirty="0" err="1">
                <a:solidFill>
                  <a:srgbClr val="CC0000"/>
                </a:solidFill>
              </a:rPr>
              <a:t>Ludovici</a:t>
            </a:r>
            <a:endParaRPr lang="cs-CZ" altLang="cs-CZ" dirty="0">
              <a:solidFill>
                <a:srgbClr val="CC0000"/>
              </a:solidFill>
            </a:endParaRPr>
          </a:p>
          <a:p>
            <a:pPr eaLnBrk="1" hangingPunct="1">
              <a:lnSpc>
                <a:spcPct val="90000"/>
              </a:lnSpc>
              <a:buClr>
                <a:srgbClr val="FFFF00"/>
              </a:buClr>
              <a:buFont typeface="Wingdings" panose="05000000000000000000" pitchFamily="2" charset="2"/>
              <a:buChar char="§"/>
              <a:defRPr/>
            </a:pPr>
            <a:endParaRPr lang="cs-CZ" altLang="cs-CZ" sz="3000" dirty="0">
              <a:solidFill>
                <a:srgbClr val="CC0000"/>
              </a:solidFill>
              <a:effectLst>
                <a:outerShdw blurRad="38100" dist="38100" dir="2700000" algn="tl">
                  <a:srgbClr val="000000"/>
                </a:outerShdw>
              </a:effectLst>
            </a:endParaRPr>
          </a:p>
          <a:p>
            <a:pPr eaLnBrk="1" hangingPunct="1">
              <a:lnSpc>
                <a:spcPct val="90000"/>
              </a:lnSpc>
              <a:buClr>
                <a:srgbClr val="FFFF00"/>
              </a:buClr>
              <a:buFont typeface="Wingdings" panose="05000000000000000000" pitchFamily="2" charset="2"/>
              <a:buChar char="§"/>
              <a:defRPr/>
            </a:pPr>
            <a:r>
              <a:rPr lang="cs-CZ" altLang="cs-CZ" sz="3000" dirty="0">
                <a:solidFill>
                  <a:srgbClr val="CC0000"/>
                </a:solidFill>
                <a:effectLst>
                  <a:outerShdw blurRad="38100" dist="38100" dir="2700000" algn="tl">
                    <a:srgbClr val="000000"/>
                  </a:outerShdw>
                </a:effectLst>
              </a:rPr>
              <a:t> </a:t>
            </a:r>
            <a:r>
              <a:rPr lang="cs-CZ" altLang="cs-CZ" sz="2400" dirty="0">
                <a:solidFill>
                  <a:schemeClr val="bg1"/>
                </a:solidFill>
                <a:effectLst>
                  <a:outerShdw blurRad="38100" dist="38100" dir="2700000" algn="tl">
                    <a:srgbClr val="000000"/>
                  </a:outerShdw>
                </a:effectLst>
              </a:rPr>
              <a:t>Potíže s polykáním, mluvením – pro deviaci jazyka   </a:t>
            </a:r>
          </a:p>
          <a:p>
            <a:pPr eaLnBrk="1" hangingPunct="1">
              <a:lnSpc>
                <a:spcPct val="90000"/>
              </a:lnSpc>
              <a:buClr>
                <a:srgbClr val="FFFF00"/>
              </a:buClr>
              <a:defRPr/>
            </a:pPr>
            <a:r>
              <a:rPr lang="cs-CZ" altLang="cs-CZ" sz="2400" dirty="0">
                <a:solidFill>
                  <a:schemeClr val="bg1"/>
                </a:solidFill>
                <a:effectLst>
                  <a:outerShdw blurRad="38100" dist="38100" dir="2700000" algn="tl">
                    <a:srgbClr val="000000"/>
                  </a:outerShdw>
                </a:effectLst>
              </a:rPr>
              <a:t>     otokem, bolestivé otvírání úst</a:t>
            </a:r>
          </a:p>
          <a:p>
            <a:pPr eaLnBrk="1" hangingPunct="1">
              <a:lnSpc>
                <a:spcPct val="90000"/>
              </a:lnSpc>
              <a:buClr>
                <a:srgbClr val="FFFF00"/>
              </a:buClr>
              <a:defRPr/>
            </a:pPr>
            <a:endParaRPr lang="cs-CZ" altLang="cs-CZ" sz="2400" dirty="0">
              <a:solidFill>
                <a:schemeClr val="bg1"/>
              </a:solidFill>
              <a:effectLst>
                <a:outerShdw blurRad="38100" dist="38100" dir="2700000" algn="tl">
                  <a:srgbClr val="000000"/>
                </a:outerShdw>
              </a:effectLst>
            </a:endParaRPr>
          </a:p>
          <a:p>
            <a:pPr eaLnBrk="1" hangingPunct="1">
              <a:lnSpc>
                <a:spcPct val="90000"/>
              </a:lnSpc>
              <a:buClr>
                <a:srgbClr val="FFFF00"/>
              </a:buClr>
              <a:buFont typeface="Wingdings" panose="05000000000000000000" pitchFamily="2" charset="2"/>
              <a:buChar char="§"/>
              <a:defRPr/>
            </a:pPr>
            <a:r>
              <a:rPr lang="cs-CZ" altLang="cs-CZ" sz="2400" dirty="0">
                <a:solidFill>
                  <a:schemeClr val="bg1"/>
                </a:solidFill>
                <a:effectLst>
                  <a:outerShdw blurRad="38100" dist="38100" dir="2700000" algn="tl">
                    <a:srgbClr val="000000"/>
                  </a:outerShdw>
                </a:effectLst>
              </a:rPr>
              <a:t> Nebezpečí edému glottis a </a:t>
            </a:r>
            <a:r>
              <a:rPr lang="cs-CZ" altLang="cs-CZ" sz="2400" dirty="0" err="1">
                <a:solidFill>
                  <a:schemeClr val="bg1"/>
                </a:solidFill>
                <a:effectLst>
                  <a:outerShdw blurRad="38100" dist="38100" dir="2700000" algn="tl">
                    <a:srgbClr val="000000"/>
                  </a:outerShdw>
                </a:effectLst>
              </a:rPr>
              <a:t>preepiglotického</a:t>
            </a:r>
            <a:r>
              <a:rPr lang="cs-CZ" altLang="cs-CZ" sz="2400" dirty="0">
                <a:solidFill>
                  <a:schemeClr val="bg1"/>
                </a:solidFill>
                <a:effectLst>
                  <a:outerShdw blurRad="38100" dist="38100" dir="2700000" algn="tl">
                    <a:srgbClr val="000000"/>
                  </a:outerShdw>
                </a:effectLst>
              </a:rPr>
              <a:t> prostoru</a:t>
            </a:r>
          </a:p>
        </p:txBody>
      </p:sp>
      <p:sp>
        <p:nvSpPr>
          <p:cNvPr id="2" name="Obdélník 1">
            <a:extLst>
              <a:ext uri="{FF2B5EF4-FFF2-40B4-BE49-F238E27FC236}">
                <a16:creationId xmlns:a16="http://schemas.microsoft.com/office/drawing/2014/main" id="{AF4FF353-03BA-45C9-9546-B66676388474}"/>
              </a:ext>
            </a:extLst>
          </p:cNvPr>
          <p:cNvSpPr/>
          <p:nvPr/>
        </p:nvSpPr>
        <p:spPr>
          <a:xfrm>
            <a:off x="776288" y="2549525"/>
            <a:ext cx="2803525" cy="460375"/>
          </a:xfrm>
          <a:prstGeom prst="rect">
            <a:avLst/>
          </a:prstGeom>
        </p:spPr>
        <p:txBody>
          <a:bodyPr wrap="none">
            <a:spAutoFit/>
          </a:bodyPr>
          <a:lstStyle/>
          <a:p>
            <a:pPr>
              <a:defRPr/>
            </a:pPr>
            <a:r>
              <a:rPr lang="cs-CZ" altLang="cs-CZ" sz="2400" dirty="0">
                <a:solidFill>
                  <a:schemeClr val="bg1"/>
                </a:solidFill>
                <a:effectLst>
                  <a:outerShdw blurRad="38100" dist="38100" dir="2700000" algn="tl">
                    <a:srgbClr val="000000"/>
                  </a:outerShdw>
                </a:effectLst>
              </a:rPr>
              <a:t>obvykle </a:t>
            </a:r>
            <a:r>
              <a:rPr lang="cs-CZ" altLang="cs-CZ" sz="2400" b="1" dirty="0">
                <a:solidFill>
                  <a:srgbClr val="FFFF00"/>
                </a:solidFill>
                <a:effectLst>
                  <a:outerShdw blurRad="38100" dist="38100" dir="2700000" algn="tl">
                    <a:srgbClr val="000000"/>
                  </a:outerShdw>
                </a:effectLst>
              </a:rPr>
              <a:t>M1</a:t>
            </a:r>
            <a:r>
              <a:rPr lang="cs-CZ" altLang="cs-CZ" sz="2400" dirty="0">
                <a:solidFill>
                  <a:schemeClr val="bg1"/>
                </a:solidFill>
                <a:effectLst>
                  <a:outerShdw blurRad="38100" dist="38100" dir="2700000" algn="tl">
                    <a:srgbClr val="000000"/>
                  </a:outerShdw>
                </a:effectLst>
              </a:rPr>
              <a:t>,2 (M3) </a:t>
            </a:r>
            <a:endParaRPr lang="cs-CZ" sz="2400" dirty="0">
              <a:solidFill>
                <a:schemeClr val="bg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6498" name="Object 9">
            <a:extLst>
              <a:ext uri="{FF2B5EF4-FFF2-40B4-BE49-F238E27FC236}">
                <a16:creationId xmlns:a16="http://schemas.microsoft.com/office/drawing/2014/main" id="{D33005FB-54B0-40F7-B2E1-6D7E5557CFFA}"/>
              </a:ext>
            </a:extLst>
          </p:cNvPr>
          <p:cNvGraphicFramePr>
            <a:graphicFrameLocks noChangeAspect="1"/>
          </p:cNvGraphicFramePr>
          <p:nvPr/>
        </p:nvGraphicFramePr>
        <p:xfrm>
          <a:off x="250825" y="908050"/>
          <a:ext cx="3779838" cy="3008313"/>
        </p:xfrm>
        <a:graphic>
          <a:graphicData uri="http://schemas.openxmlformats.org/presentationml/2006/ole">
            <mc:AlternateContent xmlns:mc="http://schemas.openxmlformats.org/markup-compatibility/2006">
              <mc:Choice xmlns:v="urn:schemas-microsoft-com:vml" Requires="v">
                <p:oleObj spid="_x0000_s106502" name="Rastrový obrázek" r:id="rId4" imgW="5858693" imgH="5106113" progId="Paint.Picture">
                  <p:embed/>
                </p:oleObj>
              </mc:Choice>
              <mc:Fallback>
                <p:oleObj name="Rastrový obrázek" r:id="rId4" imgW="5858693" imgH="5106113" progId="Paint.Picture">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l="19269" t="46542" r="11935"/>
                      <a:stretch>
                        <a:fillRect/>
                      </a:stretch>
                    </p:blipFill>
                    <p:spPr bwMode="auto">
                      <a:xfrm>
                        <a:off x="250825" y="908050"/>
                        <a:ext cx="3779838" cy="300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4996" name="Text Box 7">
            <a:extLst>
              <a:ext uri="{FF2B5EF4-FFF2-40B4-BE49-F238E27FC236}">
                <a16:creationId xmlns:a16="http://schemas.microsoft.com/office/drawing/2014/main" id="{E3BD3653-9D82-40EB-A082-F90DD853A441}"/>
              </a:ext>
            </a:extLst>
          </p:cNvPr>
          <p:cNvSpPr txBox="1">
            <a:spLocks noChangeArrowheads="1"/>
          </p:cNvSpPr>
          <p:nvPr/>
        </p:nvSpPr>
        <p:spPr bwMode="auto">
          <a:xfrm>
            <a:off x="539750" y="4508500"/>
            <a:ext cx="835342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eaLnBrk="1" hangingPunct="1">
              <a:spcBef>
                <a:spcPts val="0"/>
              </a:spcBef>
              <a:buFont typeface="Wingdings" panose="05000000000000000000" pitchFamily="2" charset="2"/>
              <a:buChar char="Ø"/>
              <a:defRPr/>
            </a:pPr>
            <a:r>
              <a:rPr lang="cs-CZ" altLang="cs-CZ" sz="2800" dirty="0">
                <a:solidFill>
                  <a:schemeClr val="bg1"/>
                </a:solidFill>
              </a:rPr>
              <a:t>do</a:t>
            </a:r>
            <a:r>
              <a:rPr lang="cs-CZ" altLang="cs-CZ" sz="2800" dirty="0">
                <a:solidFill>
                  <a:srgbClr val="FFCC00"/>
                </a:solidFill>
              </a:rPr>
              <a:t> </a:t>
            </a:r>
            <a:r>
              <a:rPr lang="cs-CZ" altLang="cs-CZ" sz="2800" dirty="0" err="1">
                <a:solidFill>
                  <a:srgbClr val="FFCC00"/>
                </a:solidFill>
              </a:rPr>
              <a:t>sp</a:t>
            </a:r>
            <a:r>
              <a:rPr lang="cs-CZ" altLang="cs-CZ" sz="2800" dirty="0">
                <a:solidFill>
                  <a:srgbClr val="FFCC00"/>
                </a:solidFill>
              </a:rPr>
              <a:t>. </a:t>
            </a:r>
            <a:r>
              <a:rPr lang="cs-CZ" altLang="cs-CZ" sz="2800" dirty="0" err="1">
                <a:solidFill>
                  <a:srgbClr val="FFCC00"/>
                </a:solidFill>
              </a:rPr>
              <a:t>basale</a:t>
            </a:r>
            <a:r>
              <a:rPr lang="cs-CZ" altLang="cs-CZ" sz="2800" dirty="0">
                <a:solidFill>
                  <a:srgbClr val="FFCC00"/>
                </a:solidFill>
              </a:rPr>
              <a:t> </a:t>
            </a:r>
            <a:r>
              <a:rPr lang="cs-CZ" altLang="cs-CZ" sz="2800" dirty="0" err="1">
                <a:solidFill>
                  <a:srgbClr val="FFCC00"/>
                </a:solidFill>
              </a:rPr>
              <a:t>intermusculare</a:t>
            </a:r>
            <a:r>
              <a:rPr lang="cs-CZ" altLang="cs-CZ" sz="2800" dirty="0">
                <a:solidFill>
                  <a:srgbClr val="FFCC00"/>
                </a:solidFill>
              </a:rPr>
              <a:t> linguae</a:t>
            </a:r>
            <a:r>
              <a:rPr lang="cs-CZ" altLang="cs-CZ" sz="2800" dirty="0">
                <a:solidFill>
                  <a:schemeClr val="bg1"/>
                </a:solidFill>
                <a:cs typeface="Arial" panose="020B0604020202020204" pitchFamily="34" charset="0"/>
              </a:rPr>
              <a:t> </a:t>
            </a:r>
          </a:p>
          <a:p>
            <a:pPr eaLnBrk="1" hangingPunct="1">
              <a:spcBef>
                <a:spcPts val="0"/>
              </a:spcBef>
              <a:buFontTx/>
              <a:buNone/>
              <a:defRPr/>
            </a:pPr>
            <a:r>
              <a:rPr lang="cs-CZ" altLang="cs-CZ" sz="2800" dirty="0">
                <a:solidFill>
                  <a:schemeClr val="bg1"/>
                </a:solidFill>
                <a:cs typeface="Arial" panose="020B0604020202020204" pitchFamily="34" charset="0"/>
              </a:rPr>
              <a:t>     - odtud do</a:t>
            </a:r>
            <a:r>
              <a:rPr lang="cs-CZ" altLang="cs-CZ" sz="2800" dirty="0">
                <a:cs typeface="Arial" panose="020B0604020202020204" pitchFamily="34" charset="0"/>
              </a:rPr>
              <a:t> </a:t>
            </a:r>
            <a:r>
              <a:rPr lang="cs-CZ" altLang="cs-CZ" sz="2800" dirty="0" err="1">
                <a:solidFill>
                  <a:srgbClr val="FFCC00"/>
                </a:solidFill>
              </a:rPr>
              <a:t>sp</a:t>
            </a:r>
            <a:r>
              <a:rPr lang="cs-CZ" altLang="cs-CZ" sz="2800" dirty="0">
                <a:solidFill>
                  <a:srgbClr val="FFCC00"/>
                </a:solidFill>
              </a:rPr>
              <a:t>. </a:t>
            </a:r>
            <a:r>
              <a:rPr lang="cs-CZ" altLang="cs-CZ" sz="2800" dirty="0" err="1">
                <a:solidFill>
                  <a:srgbClr val="FFCC00"/>
                </a:solidFill>
              </a:rPr>
              <a:t>praeepiglotticum</a:t>
            </a:r>
            <a:r>
              <a:rPr lang="cs-CZ" altLang="cs-CZ" sz="2800" dirty="0"/>
              <a:t> </a:t>
            </a:r>
            <a:r>
              <a:rPr lang="cs-CZ" altLang="cs-CZ" sz="2800" dirty="0">
                <a:solidFill>
                  <a:schemeClr val="bg1"/>
                </a:solidFill>
              </a:rPr>
              <a:t>a</a:t>
            </a:r>
          </a:p>
          <a:p>
            <a:pPr eaLnBrk="1" hangingPunct="1">
              <a:spcBef>
                <a:spcPts val="0"/>
              </a:spcBef>
              <a:buFontTx/>
              <a:buNone/>
              <a:defRPr/>
            </a:pPr>
            <a:r>
              <a:rPr lang="cs-CZ" altLang="cs-CZ" sz="2800" dirty="0">
                <a:solidFill>
                  <a:schemeClr val="bg1"/>
                </a:solidFill>
              </a:rPr>
              <a:t>     přes střední rovinu &gt; </a:t>
            </a:r>
            <a:r>
              <a:rPr lang="cs-CZ" altLang="cs-CZ" sz="2800" dirty="0">
                <a:solidFill>
                  <a:srgbClr val="CC0000"/>
                </a:solidFill>
              </a:rPr>
              <a:t>Angina </a:t>
            </a:r>
            <a:r>
              <a:rPr lang="cs-CZ" altLang="cs-CZ" sz="2800" dirty="0" err="1">
                <a:solidFill>
                  <a:srgbClr val="CC0000"/>
                </a:solidFill>
              </a:rPr>
              <a:t>Ludovici</a:t>
            </a:r>
            <a:endParaRPr lang="cs-CZ" altLang="cs-CZ" sz="2800" dirty="0">
              <a:solidFill>
                <a:srgbClr val="CC0000"/>
              </a:solidFill>
            </a:endParaRPr>
          </a:p>
        </p:txBody>
      </p:sp>
      <p:sp>
        <p:nvSpPr>
          <p:cNvPr id="106500" name="Text Box 11">
            <a:extLst>
              <a:ext uri="{FF2B5EF4-FFF2-40B4-BE49-F238E27FC236}">
                <a16:creationId xmlns:a16="http://schemas.microsoft.com/office/drawing/2014/main" id="{1AAEEDA8-03A5-4B63-868A-7F6DF6722700}"/>
              </a:ext>
            </a:extLst>
          </p:cNvPr>
          <p:cNvSpPr txBox="1">
            <a:spLocks noChangeArrowheads="1"/>
          </p:cNvSpPr>
          <p:nvPr/>
        </p:nvSpPr>
        <p:spPr bwMode="auto">
          <a:xfrm>
            <a:off x="4221163" y="1484313"/>
            <a:ext cx="4672012"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 typeface="Wingdings" panose="05000000000000000000" pitchFamily="2" charset="2"/>
              <a:buChar char="Ø"/>
            </a:pPr>
            <a:r>
              <a:rPr lang="cs-CZ" altLang="cs-CZ" sz="2800">
                <a:solidFill>
                  <a:schemeClr val="bg1"/>
                </a:solidFill>
              </a:rPr>
              <a:t>přes dorz. okraj nebo skrz m. mylohyoideus do </a:t>
            </a:r>
            <a:r>
              <a:rPr lang="cs-CZ" altLang="cs-CZ" sz="2800">
                <a:solidFill>
                  <a:srgbClr val="FFCC00"/>
                </a:solidFill>
              </a:rPr>
              <a:t>sp. submandibulare</a:t>
            </a:r>
          </a:p>
        </p:txBody>
      </p:sp>
      <p:sp>
        <p:nvSpPr>
          <p:cNvPr id="106501" name="Text Box 18">
            <a:extLst>
              <a:ext uri="{FF2B5EF4-FFF2-40B4-BE49-F238E27FC236}">
                <a16:creationId xmlns:a16="http://schemas.microsoft.com/office/drawing/2014/main" id="{DB8B6E6D-11CF-4B2A-9DA1-C1095030DD09}"/>
              </a:ext>
            </a:extLst>
          </p:cNvPr>
          <p:cNvSpPr txBox="1">
            <a:spLocks noChangeArrowheads="1"/>
          </p:cNvSpPr>
          <p:nvPr/>
        </p:nvSpPr>
        <p:spPr bwMode="auto">
          <a:xfrm>
            <a:off x="4787900" y="384175"/>
            <a:ext cx="25209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u="sng">
                <a:solidFill>
                  <a:srgbClr val="FFC000"/>
                </a:solidFill>
              </a:rPr>
              <a:t>Šíření infekce  </a:t>
            </a:r>
            <a:endParaRPr lang="en-US" altLang="cs-CZ" sz="2800" u="sng">
              <a:solidFill>
                <a:srgbClr val="FFC000"/>
              </a:solidFill>
              <a:cs typeface="Arial" panose="020B06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10" descr="Figure 5">
            <a:extLst>
              <a:ext uri="{FF2B5EF4-FFF2-40B4-BE49-F238E27FC236}">
                <a16:creationId xmlns:a16="http://schemas.microsoft.com/office/drawing/2014/main" id="{1FA62D12-F125-4A21-97AD-BE7B7FF924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277"/>
          <a:stretch>
            <a:fillRect/>
          </a:stretch>
        </p:blipFill>
        <p:spPr bwMode="auto">
          <a:xfrm>
            <a:off x="4716463" y="1412875"/>
            <a:ext cx="4181475" cy="329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ext Box 12">
            <a:extLst>
              <a:ext uri="{FF2B5EF4-FFF2-40B4-BE49-F238E27FC236}">
                <a16:creationId xmlns:a16="http://schemas.microsoft.com/office/drawing/2014/main" id="{DE4E8849-FA33-4B8A-A197-378DE3C1833A}"/>
              </a:ext>
            </a:extLst>
          </p:cNvPr>
          <p:cNvSpPr txBox="1">
            <a:spLocks noChangeArrowheads="1"/>
          </p:cNvSpPr>
          <p:nvPr/>
        </p:nvSpPr>
        <p:spPr bwMode="auto">
          <a:xfrm>
            <a:off x="1908175" y="233363"/>
            <a:ext cx="60483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b="1">
                <a:solidFill>
                  <a:srgbClr val="CC0000"/>
                </a:solidFill>
              </a:rPr>
              <a:t>Angina Ludovici </a:t>
            </a:r>
            <a:r>
              <a:rPr lang="cs-CZ" altLang="cs-CZ" sz="2800">
                <a:solidFill>
                  <a:srgbClr val="CC0000"/>
                </a:solidFill>
              </a:rPr>
              <a:t>(angina maligna)</a:t>
            </a:r>
          </a:p>
        </p:txBody>
      </p:sp>
      <p:sp>
        <p:nvSpPr>
          <p:cNvPr id="108548" name="Text Box 17">
            <a:extLst>
              <a:ext uri="{FF2B5EF4-FFF2-40B4-BE49-F238E27FC236}">
                <a16:creationId xmlns:a16="http://schemas.microsoft.com/office/drawing/2014/main" id="{3FD69A50-0860-49BA-BD7C-EF4319B9F9CF}"/>
              </a:ext>
            </a:extLst>
          </p:cNvPr>
          <p:cNvSpPr txBox="1">
            <a:spLocks noChangeArrowheads="1"/>
          </p:cNvSpPr>
          <p:nvPr/>
        </p:nvSpPr>
        <p:spPr bwMode="auto">
          <a:xfrm>
            <a:off x="900113" y="5268913"/>
            <a:ext cx="8424862"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a:solidFill>
                  <a:schemeClr val="bg1"/>
                </a:solidFill>
              </a:rPr>
              <a:t>Rychle se šířící agresivní flegmóna                          </a:t>
            </a:r>
            <a:r>
              <a:rPr lang="cs-CZ" altLang="cs-CZ" sz="2800">
                <a:solidFill>
                  <a:srgbClr val="FFCC00"/>
                </a:solidFill>
              </a:rPr>
              <a:t>sp. sublinguale, submandibulare, submentale ...</a:t>
            </a:r>
          </a:p>
        </p:txBody>
      </p:sp>
      <p:pic>
        <p:nvPicPr>
          <p:cNvPr id="108549" name="Picture 19" descr="Ludwig_angina3">
            <a:extLst>
              <a:ext uri="{FF2B5EF4-FFF2-40B4-BE49-F238E27FC236}">
                <a16:creationId xmlns:a16="http://schemas.microsoft.com/office/drawing/2014/main" id="{279892B7-3EA9-4F32-8B85-CFBBCB1BDC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7040"/>
          <a:stretch>
            <a:fillRect/>
          </a:stretch>
        </p:blipFill>
        <p:spPr bwMode="auto">
          <a:xfrm>
            <a:off x="395288" y="1052513"/>
            <a:ext cx="4211637"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4495F01E-CCD7-4CBC-80FF-6A813B483498}"/>
              </a:ext>
            </a:extLst>
          </p:cNvPr>
          <p:cNvSpPr/>
          <p:nvPr/>
        </p:nvSpPr>
        <p:spPr>
          <a:xfrm>
            <a:off x="250825" y="333375"/>
            <a:ext cx="8642350" cy="6062663"/>
          </a:xfrm>
          <a:prstGeom prst="rect">
            <a:avLst/>
          </a:prstGeom>
        </p:spPr>
        <p:txBody>
          <a:bodyPr>
            <a:spAutoFit/>
          </a:bodyPr>
          <a:lstStyle/>
          <a:p>
            <a:pPr marL="342900" indent="-342900" eaLnBrk="1" hangingPunct="1">
              <a:spcBef>
                <a:spcPct val="50000"/>
              </a:spcBef>
              <a:buFontTx/>
              <a:buChar char="-"/>
              <a:defRPr/>
            </a:pPr>
            <a:r>
              <a:rPr lang="cs-CZ" altLang="cs-CZ" sz="2400" dirty="0">
                <a:solidFill>
                  <a:schemeClr val="bg1"/>
                </a:solidFill>
              </a:rPr>
              <a:t>Život ohrožující </a:t>
            </a:r>
            <a:r>
              <a:rPr lang="cs-CZ" altLang="cs-CZ" sz="2400" dirty="0" err="1">
                <a:solidFill>
                  <a:schemeClr val="bg1"/>
                </a:solidFill>
              </a:rPr>
              <a:t>onem</a:t>
            </a:r>
            <a:r>
              <a:rPr lang="cs-CZ" altLang="cs-CZ" sz="2400" dirty="0">
                <a:solidFill>
                  <a:schemeClr val="bg1"/>
                </a:solidFill>
              </a:rPr>
              <a:t>. </a:t>
            </a:r>
            <a:r>
              <a:rPr lang="cs-CZ" altLang="cs-CZ" sz="2400" b="1" dirty="0">
                <a:solidFill>
                  <a:schemeClr val="bg1"/>
                </a:solidFill>
              </a:rPr>
              <a:t>spodiny ústní a </a:t>
            </a:r>
            <a:r>
              <a:rPr lang="cs-CZ" altLang="cs-CZ" sz="2400" b="1" dirty="0" err="1">
                <a:solidFill>
                  <a:schemeClr val="bg1"/>
                </a:solidFill>
              </a:rPr>
              <a:t>suprahyoidní</a:t>
            </a:r>
            <a:r>
              <a:rPr lang="cs-CZ" altLang="cs-CZ" sz="2400" b="1" dirty="0">
                <a:solidFill>
                  <a:schemeClr val="bg1"/>
                </a:solidFill>
              </a:rPr>
              <a:t> </a:t>
            </a:r>
            <a:r>
              <a:rPr lang="cs-CZ" altLang="cs-CZ" sz="2400" b="1" dirty="0" err="1">
                <a:solidFill>
                  <a:schemeClr val="bg1"/>
                </a:solidFill>
              </a:rPr>
              <a:t>obl</a:t>
            </a:r>
            <a:r>
              <a:rPr lang="cs-CZ" altLang="cs-CZ" sz="2400" b="1" dirty="0">
                <a:solidFill>
                  <a:schemeClr val="bg1"/>
                </a:solidFill>
              </a:rPr>
              <a:t>.</a:t>
            </a:r>
          </a:p>
          <a:p>
            <a:pPr marL="342900" indent="-342900" eaLnBrk="1" hangingPunct="1">
              <a:spcBef>
                <a:spcPct val="50000"/>
              </a:spcBef>
              <a:buFontTx/>
              <a:buChar char="-"/>
              <a:defRPr/>
            </a:pPr>
            <a:r>
              <a:rPr lang="cs-CZ" altLang="cs-CZ" sz="2400" b="1" dirty="0">
                <a:solidFill>
                  <a:schemeClr val="bg1"/>
                </a:solidFill>
              </a:rPr>
              <a:t>Difuzní</a:t>
            </a:r>
            <a:r>
              <a:rPr lang="cs-CZ" altLang="cs-CZ" sz="2400" dirty="0">
                <a:solidFill>
                  <a:schemeClr val="bg1"/>
                </a:solidFill>
              </a:rPr>
              <a:t> oboustranný zánět - </a:t>
            </a:r>
            <a:r>
              <a:rPr lang="cs-CZ" altLang="cs-CZ" sz="2400" dirty="0" err="1">
                <a:solidFill>
                  <a:schemeClr val="bg1"/>
                </a:solidFill>
              </a:rPr>
              <a:t>celulitis</a:t>
            </a:r>
            <a:r>
              <a:rPr lang="cs-CZ" altLang="cs-CZ" sz="2400" dirty="0">
                <a:solidFill>
                  <a:schemeClr val="bg1"/>
                </a:solidFill>
              </a:rPr>
              <a:t>, může se </a:t>
            </a:r>
            <a:r>
              <a:rPr lang="cs-CZ" altLang="cs-CZ" sz="2400" b="1" dirty="0">
                <a:solidFill>
                  <a:schemeClr val="bg1"/>
                </a:solidFill>
              </a:rPr>
              <a:t>per </a:t>
            </a:r>
            <a:r>
              <a:rPr lang="cs-CZ" altLang="cs-CZ" sz="2400" b="1" dirty="0" err="1">
                <a:solidFill>
                  <a:schemeClr val="bg1"/>
                </a:solidFill>
              </a:rPr>
              <a:t>continuitatem</a:t>
            </a:r>
            <a:r>
              <a:rPr lang="cs-CZ" altLang="cs-CZ" sz="2400" dirty="0">
                <a:solidFill>
                  <a:schemeClr val="bg1"/>
                </a:solidFill>
              </a:rPr>
              <a:t> šířit do para a </a:t>
            </a:r>
            <a:r>
              <a:rPr lang="cs-CZ" altLang="cs-CZ" sz="2400" dirty="0" err="1">
                <a:solidFill>
                  <a:schemeClr val="bg1"/>
                </a:solidFill>
              </a:rPr>
              <a:t>retropharyngového</a:t>
            </a:r>
            <a:r>
              <a:rPr lang="cs-CZ" altLang="cs-CZ" sz="2400" dirty="0">
                <a:solidFill>
                  <a:schemeClr val="bg1"/>
                </a:solidFill>
              </a:rPr>
              <a:t> prostoru a odtud do dále do mediastina</a:t>
            </a:r>
          </a:p>
          <a:p>
            <a:pPr marL="342900" indent="-342900" eaLnBrk="1" hangingPunct="1">
              <a:spcBef>
                <a:spcPct val="50000"/>
              </a:spcBef>
              <a:buFontTx/>
              <a:buChar char="-"/>
              <a:defRPr/>
            </a:pPr>
            <a:r>
              <a:rPr lang="cs-CZ" altLang="cs-CZ" sz="2400" dirty="0">
                <a:solidFill>
                  <a:schemeClr val="bg1"/>
                </a:solidFill>
              </a:rPr>
              <a:t>Bývá provázena výrazným edémem, dislokací jazyka, potíže s polykáním, možné dýchací obtíže               </a:t>
            </a:r>
            <a:r>
              <a:rPr lang="cs-CZ" altLang="cs-CZ" sz="2800" b="1" dirty="0">
                <a:solidFill>
                  <a:schemeClr val="bg1"/>
                </a:solidFill>
              </a:rPr>
              <a:t>„</a:t>
            </a:r>
            <a:r>
              <a:rPr lang="cs-CZ" altLang="cs-CZ" sz="2800" b="1" dirty="0" err="1">
                <a:solidFill>
                  <a:schemeClr val="bg1"/>
                </a:solidFill>
                <a:effectLst>
                  <a:outerShdw blurRad="38100" dist="38100" dir="2700000" algn="tl">
                    <a:srgbClr val="000000"/>
                  </a:outerShdw>
                </a:effectLst>
              </a:rPr>
              <a:t>morbus</a:t>
            </a:r>
            <a:r>
              <a:rPr lang="cs-CZ" altLang="cs-CZ" sz="2800" b="1" dirty="0">
                <a:solidFill>
                  <a:schemeClr val="bg1"/>
                </a:solidFill>
                <a:effectLst>
                  <a:outerShdw blurRad="38100" dist="38100" dir="2700000" algn="tl">
                    <a:srgbClr val="000000"/>
                  </a:outerShdw>
                </a:effectLst>
              </a:rPr>
              <a:t> </a:t>
            </a:r>
            <a:r>
              <a:rPr lang="cs-CZ" altLang="cs-CZ" sz="2800" b="1" dirty="0" err="1">
                <a:solidFill>
                  <a:schemeClr val="bg1"/>
                </a:solidFill>
                <a:effectLst>
                  <a:outerShdw blurRad="38100" dist="38100" dir="2700000" algn="tl">
                    <a:srgbClr val="000000"/>
                  </a:outerShdw>
                </a:effectLst>
              </a:rPr>
              <a:t>strangularis</a:t>
            </a:r>
            <a:r>
              <a:rPr lang="cs-CZ" altLang="cs-CZ" sz="2800" b="1" dirty="0">
                <a:solidFill>
                  <a:schemeClr val="bg1"/>
                </a:solidFill>
                <a:effectLst>
                  <a:outerShdw blurRad="38100" dist="38100" dir="2700000" algn="tl">
                    <a:srgbClr val="000000"/>
                  </a:outerShdw>
                </a:effectLst>
              </a:rPr>
              <a:t>“ </a:t>
            </a:r>
          </a:p>
          <a:p>
            <a:pPr marL="342900" indent="-342900" eaLnBrk="1" hangingPunct="1">
              <a:spcBef>
                <a:spcPct val="50000"/>
              </a:spcBef>
              <a:buFontTx/>
              <a:buChar char="-"/>
              <a:defRPr/>
            </a:pPr>
            <a:r>
              <a:rPr lang="cs-CZ" altLang="cs-CZ" sz="2400" dirty="0">
                <a:solidFill>
                  <a:schemeClr val="bg1"/>
                </a:solidFill>
                <a:effectLst>
                  <a:outerShdw blurRad="38100" dist="38100" dir="2700000" algn="tl">
                    <a:srgbClr val="000000"/>
                  </a:outerShdw>
                </a:effectLst>
              </a:rPr>
              <a:t>fulminantní průběh                                                             ( (vývoj během hodin)</a:t>
            </a:r>
          </a:p>
          <a:p>
            <a:pPr eaLnBrk="1" hangingPunct="1">
              <a:spcBef>
                <a:spcPct val="50000"/>
              </a:spcBef>
              <a:defRPr/>
            </a:pPr>
            <a:r>
              <a:rPr lang="cs-CZ" altLang="cs-CZ" sz="2400" dirty="0" err="1">
                <a:solidFill>
                  <a:schemeClr val="bg1"/>
                </a:solidFill>
                <a:effectLst>
                  <a:outerShdw blurRad="38100" dist="38100" dir="2700000" algn="tl">
                    <a:srgbClr val="000000"/>
                  </a:outerShdw>
                </a:effectLst>
              </a:rPr>
              <a:t>Etiol</a:t>
            </a:r>
            <a:r>
              <a:rPr lang="cs-CZ" altLang="cs-CZ" sz="2400" dirty="0">
                <a:solidFill>
                  <a:schemeClr val="bg1"/>
                </a:solidFill>
                <a:effectLst>
                  <a:outerShdw blurRad="38100" dist="38100" dir="2700000" algn="tl">
                    <a:srgbClr val="000000"/>
                  </a:outerShdw>
                </a:effectLst>
              </a:rPr>
              <a:t>.:</a:t>
            </a:r>
            <a:r>
              <a:rPr lang="cs-CZ" altLang="cs-CZ" sz="2000" dirty="0" err="1">
                <a:solidFill>
                  <a:schemeClr val="bg1"/>
                </a:solidFill>
                <a:effectLst>
                  <a:outerShdw blurRad="38100" dist="38100" dir="2700000" algn="tl">
                    <a:srgbClr val="000000"/>
                  </a:outerShdw>
                </a:effectLst>
              </a:rPr>
              <a:t>Nejčatěji</a:t>
            </a:r>
            <a:r>
              <a:rPr lang="cs-CZ" altLang="cs-CZ" sz="2000" dirty="0">
                <a:solidFill>
                  <a:schemeClr val="bg1"/>
                </a:solidFill>
                <a:effectLst>
                  <a:outerShdw blurRad="38100" dist="38100" dir="2700000" algn="tl">
                    <a:srgbClr val="000000"/>
                  </a:outerShdw>
                </a:effectLst>
              </a:rPr>
              <a:t> </a:t>
            </a:r>
            <a:r>
              <a:rPr lang="cs-CZ" altLang="cs-CZ" sz="2000" b="1" dirty="0" err="1">
                <a:solidFill>
                  <a:schemeClr val="bg1"/>
                </a:solidFill>
                <a:effectLst>
                  <a:outerShdw blurRad="38100" dist="38100" dir="2700000" algn="tl">
                    <a:srgbClr val="000000"/>
                  </a:outerShdw>
                </a:effectLst>
              </a:rPr>
              <a:t>odontogenní</a:t>
            </a:r>
            <a:r>
              <a:rPr lang="cs-CZ" altLang="cs-CZ" sz="2000" dirty="0">
                <a:solidFill>
                  <a:schemeClr val="bg1"/>
                </a:solidFill>
                <a:effectLst>
                  <a:outerShdw blurRad="38100" dist="38100" dir="2700000" algn="tl">
                    <a:srgbClr val="000000"/>
                  </a:outerShdw>
                </a:effectLst>
              </a:rPr>
              <a:t>  M2, M3                                              dále po </a:t>
            </a:r>
            <a:r>
              <a:rPr lang="cs-CZ" altLang="cs-CZ" sz="2000" dirty="0" err="1">
                <a:solidFill>
                  <a:schemeClr val="bg1"/>
                </a:solidFill>
                <a:effectLst>
                  <a:outerShdw blurRad="38100" dist="38100" dir="2700000" algn="tl">
                    <a:srgbClr val="000000"/>
                  </a:outerShdw>
                </a:effectLst>
              </a:rPr>
              <a:t>fr.mandibuly</a:t>
            </a:r>
            <a:r>
              <a:rPr lang="cs-CZ" altLang="cs-CZ" sz="2000" dirty="0">
                <a:solidFill>
                  <a:schemeClr val="bg1"/>
                </a:solidFill>
                <a:effectLst>
                  <a:outerShdw blurRad="38100" dist="38100" dir="2700000" algn="tl">
                    <a:srgbClr val="000000"/>
                  </a:outerShdw>
                </a:effectLst>
              </a:rPr>
              <a:t>, při </a:t>
            </a:r>
            <a:r>
              <a:rPr lang="cs-CZ" altLang="cs-CZ" sz="2000" dirty="0" err="1">
                <a:solidFill>
                  <a:schemeClr val="bg1"/>
                </a:solidFill>
                <a:effectLst>
                  <a:outerShdw blurRad="38100" dist="38100" dir="2700000" algn="tl">
                    <a:srgbClr val="000000"/>
                  </a:outerShdw>
                </a:effectLst>
              </a:rPr>
              <a:t>paraphar.abscesu</a:t>
            </a:r>
            <a:r>
              <a:rPr lang="cs-CZ" altLang="cs-CZ" sz="2000" dirty="0">
                <a:solidFill>
                  <a:schemeClr val="bg1"/>
                </a:solidFill>
                <a:effectLst>
                  <a:outerShdw blurRad="38100" dist="38100" dir="2700000" algn="tl">
                    <a:srgbClr val="000000"/>
                  </a:outerShdw>
                </a:effectLst>
              </a:rPr>
              <a:t>,                                                                      malignitách DÚ, </a:t>
            </a:r>
            <a:r>
              <a:rPr lang="cs-CZ" altLang="cs-CZ" sz="2000" b="1" dirty="0">
                <a:solidFill>
                  <a:schemeClr val="bg1"/>
                </a:solidFill>
                <a:effectLst>
                  <a:outerShdw blurRad="38100" dist="38100" dir="2700000" algn="tl">
                    <a:srgbClr val="000000"/>
                  </a:outerShdw>
                </a:effectLst>
              </a:rPr>
              <a:t>CIZÍ TĚLESA, …</a:t>
            </a:r>
          </a:p>
          <a:p>
            <a:pPr eaLnBrk="1" hangingPunct="1">
              <a:spcBef>
                <a:spcPct val="50000"/>
              </a:spcBef>
              <a:defRPr/>
            </a:pPr>
            <a:r>
              <a:rPr lang="cs-CZ" altLang="cs-CZ" sz="2400" dirty="0" err="1">
                <a:solidFill>
                  <a:schemeClr val="bg1"/>
                </a:solidFill>
                <a:effectLst>
                  <a:outerShdw blurRad="38100" dist="38100" dir="2700000" algn="tl">
                    <a:srgbClr val="000000"/>
                  </a:outerShdw>
                </a:effectLst>
              </a:rPr>
              <a:t>Th</a:t>
            </a:r>
            <a:r>
              <a:rPr lang="cs-CZ" altLang="cs-CZ" sz="2400" dirty="0">
                <a:solidFill>
                  <a:schemeClr val="bg1"/>
                </a:solidFill>
                <a:effectLst>
                  <a:outerShdw blurRad="38100" dist="38100" dir="2700000" algn="tl">
                    <a:srgbClr val="000000"/>
                  </a:outerShdw>
                </a:effectLst>
              </a:rPr>
              <a:t>.:  </a:t>
            </a:r>
            <a:r>
              <a:rPr lang="cs-CZ" altLang="cs-CZ" sz="2000" dirty="0">
                <a:solidFill>
                  <a:schemeClr val="bg1"/>
                </a:solidFill>
                <a:effectLst>
                  <a:outerShdw blurRad="38100" dist="38100" dir="2700000" algn="tl">
                    <a:srgbClr val="000000"/>
                  </a:outerShdw>
                </a:effectLst>
              </a:rPr>
              <a:t>širokospektrá ATB, kortikoidy,                                                               intubace </a:t>
            </a:r>
            <a:r>
              <a:rPr lang="cs-CZ" altLang="cs-CZ" sz="2000" dirty="0" err="1">
                <a:solidFill>
                  <a:schemeClr val="bg1"/>
                </a:solidFill>
                <a:effectLst>
                  <a:outerShdw blurRad="38100" dist="38100" dir="2700000" algn="tl">
                    <a:srgbClr val="000000"/>
                  </a:outerShdw>
                </a:effectLst>
              </a:rPr>
              <a:t>ev.tracheostomie</a:t>
            </a:r>
            <a:r>
              <a:rPr lang="cs-CZ" altLang="cs-CZ" sz="2000" dirty="0">
                <a:solidFill>
                  <a:schemeClr val="bg1"/>
                </a:solidFill>
                <a:effectLst>
                  <a:outerShdw blurRad="38100" dist="38100" dir="2700000" algn="tl">
                    <a:srgbClr val="000000"/>
                  </a:outerShdw>
                </a:effectLst>
              </a:rPr>
              <a:t> , incise                                        </a:t>
            </a:r>
          </a:p>
        </p:txBody>
      </p:sp>
      <p:pic>
        <p:nvPicPr>
          <p:cNvPr id="110595" name="Obrázek 2">
            <a:extLst>
              <a:ext uri="{FF2B5EF4-FFF2-40B4-BE49-F238E27FC236}">
                <a16:creationId xmlns:a16="http://schemas.microsoft.com/office/drawing/2014/main" id="{537FF5A8-38E1-4130-904E-0F7E5D00E8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3068638"/>
            <a:ext cx="4276725"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7" descr="Soubor:Elizabeth tongue.jpg">
            <a:hlinkClick r:id="rId3" action="ppaction://hlinkfile"/>
            <a:extLst>
              <a:ext uri="{FF2B5EF4-FFF2-40B4-BE49-F238E27FC236}">
                <a16:creationId xmlns:a16="http://schemas.microsoft.com/office/drawing/2014/main" id="{0150BAE8-94F8-4615-8406-154B854ADC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0251" b="19360"/>
          <a:stretch>
            <a:fillRect/>
          </a:stretch>
        </p:blipFill>
        <p:spPr bwMode="auto">
          <a:xfrm>
            <a:off x="0" y="1098550"/>
            <a:ext cx="478790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Text Box 8">
            <a:extLst>
              <a:ext uri="{FF2B5EF4-FFF2-40B4-BE49-F238E27FC236}">
                <a16:creationId xmlns:a16="http://schemas.microsoft.com/office/drawing/2014/main" id="{3ECEB1B7-A32C-4B97-A4FB-1202F0E37E1B}"/>
              </a:ext>
            </a:extLst>
          </p:cNvPr>
          <p:cNvSpPr txBox="1">
            <a:spLocks noChangeArrowheads="1"/>
          </p:cNvSpPr>
          <p:nvPr/>
        </p:nvSpPr>
        <p:spPr bwMode="auto">
          <a:xfrm>
            <a:off x="217488" y="4868863"/>
            <a:ext cx="460851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a:solidFill>
                  <a:schemeClr val="bg1"/>
                </a:solidFill>
              </a:rPr>
              <a:t>Komplikace až v ½ případů</a:t>
            </a:r>
          </a:p>
        </p:txBody>
      </p:sp>
      <p:sp>
        <p:nvSpPr>
          <p:cNvPr id="91140" name="Text Box 9">
            <a:extLst>
              <a:ext uri="{FF2B5EF4-FFF2-40B4-BE49-F238E27FC236}">
                <a16:creationId xmlns:a16="http://schemas.microsoft.com/office/drawing/2014/main" id="{73D11576-8BC9-4BC8-8A01-93C6EF32CDAC}"/>
              </a:ext>
            </a:extLst>
          </p:cNvPr>
          <p:cNvSpPr txBox="1">
            <a:spLocks noChangeArrowheads="1"/>
          </p:cNvSpPr>
          <p:nvPr/>
        </p:nvSpPr>
        <p:spPr bwMode="auto">
          <a:xfrm>
            <a:off x="5003800" y="250825"/>
            <a:ext cx="3924300" cy="612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cs-CZ" altLang="cs-CZ" sz="2800" dirty="0">
                <a:solidFill>
                  <a:srgbClr val="FFC000"/>
                </a:solidFill>
              </a:rPr>
              <a:t>Riziko infekce</a:t>
            </a:r>
          </a:p>
          <a:p>
            <a:pPr marL="457200" indent="-457200" eaLnBrk="1" hangingPunct="1">
              <a:spcBef>
                <a:spcPts val="0"/>
              </a:spcBef>
              <a:buClr>
                <a:srgbClr val="FFC000"/>
              </a:buClr>
              <a:buFont typeface="Wingdings" panose="05000000000000000000" pitchFamily="2" charset="2"/>
              <a:buChar char="Ø"/>
              <a:defRPr/>
            </a:pPr>
            <a:r>
              <a:rPr lang="cs-CZ" altLang="cs-CZ" sz="2800" dirty="0">
                <a:solidFill>
                  <a:schemeClr val="bg1"/>
                </a:solidFill>
              </a:rPr>
              <a:t>hepatitida typu B,C</a:t>
            </a:r>
          </a:p>
          <a:p>
            <a:pPr marL="457200" indent="-457200" eaLnBrk="1" hangingPunct="1">
              <a:spcBef>
                <a:spcPts val="0"/>
              </a:spcBef>
              <a:buClr>
                <a:srgbClr val="FFC000"/>
              </a:buClr>
              <a:buFont typeface="Wingdings" panose="05000000000000000000" pitchFamily="2" charset="2"/>
              <a:buChar char="Ø"/>
              <a:defRPr/>
            </a:pPr>
            <a:r>
              <a:rPr lang="cs-CZ" altLang="cs-CZ" sz="2800" dirty="0">
                <a:solidFill>
                  <a:schemeClr val="bg1"/>
                </a:solidFill>
              </a:rPr>
              <a:t>HIV</a:t>
            </a:r>
          </a:p>
          <a:p>
            <a:pPr marL="457200" indent="-457200" eaLnBrk="1" hangingPunct="1">
              <a:spcBef>
                <a:spcPts val="0"/>
              </a:spcBef>
              <a:buClr>
                <a:srgbClr val="FFC000"/>
              </a:buClr>
              <a:buFont typeface="Wingdings" panose="05000000000000000000" pitchFamily="2" charset="2"/>
              <a:buChar char="Ø"/>
              <a:defRPr/>
            </a:pPr>
            <a:r>
              <a:rPr lang="cs-CZ" altLang="cs-CZ" sz="2800" dirty="0">
                <a:solidFill>
                  <a:schemeClr val="bg1"/>
                </a:solidFill>
              </a:rPr>
              <a:t>endokarditis</a:t>
            </a:r>
          </a:p>
          <a:p>
            <a:pPr marL="457200" indent="-457200" eaLnBrk="1" hangingPunct="1">
              <a:spcBef>
                <a:spcPts val="0"/>
              </a:spcBef>
              <a:buClr>
                <a:srgbClr val="FFC000"/>
              </a:buClr>
              <a:buFont typeface="Wingdings" panose="05000000000000000000" pitchFamily="2" charset="2"/>
              <a:buChar char="Ø"/>
              <a:defRPr/>
            </a:pPr>
            <a:r>
              <a:rPr lang="cs-CZ" altLang="cs-CZ" sz="2800" dirty="0">
                <a:solidFill>
                  <a:schemeClr val="bg1"/>
                </a:solidFill>
              </a:rPr>
              <a:t>angina </a:t>
            </a:r>
            <a:r>
              <a:rPr lang="cs-CZ" altLang="cs-CZ" sz="2800" dirty="0" err="1">
                <a:solidFill>
                  <a:schemeClr val="bg1"/>
                </a:solidFill>
              </a:rPr>
              <a:t>Ludovici</a:t>
            </a:r>
            <a:r>
              <a:rPr lang="cs-CZ" altLang="cs-CZ" sz="2800" dirty="0">
                <a:solidFill>
                  <a:schemeClr val="bg1"/>
                </a:solidFill>
              </a:rPr>
              <a:t> </a:t>
            </a:r>
          </a:p>
          <a:p>
            <a:pPr eaLnBrk="1" hangingPunct="1">
              <a:spcBef>
                <a:spcPct val="50000"/>
              </a:spcBef>
              <a:buFontTx/>
              <a:buNone/>
              <a:defRPr/>
            </a:pPr>
            <a:r>
              <a:rPr lang="cs-CZ" altLang="cs-CZ" sz="2800" dirty="0">
                <a:solidFill>
                  <a:srgbClr val="FFC000"/>
                </a:solidFill>
              </a:rPr>
              <a:t>Poškození nervů</a:t>
            </a:r>
          </a:p>
          <a:p>
            <a:pPr marL="457200" indent="-457200" eaLnBrk="1" hangingPunct="1">
              <a:spcBef>
                <a:spcPts val="0"/>
              </a:spcBef>
              <a:buClr>
                <a:srgbClr val="FFC000"/>
              </a:buClr>
              <a:buFont typeface="Wingdings" panose="05000000000000000000" pitchFamily="2" charset="2"/>
              <a:buChar char="Ø"/>
              <a:defRPr/>
            </a:pPr>
            <a:r>
              <a:rPr lang="cs-CZ" altLang="cs-CZ" sz="2800" dirty="0">
                <a:solidFill>
                  <a:schemeClr val="bg1"/>
                </a:solidFill>
              </a:rPr>
              <a:t>hypestezie</a:t>
            </a:r>
          </a:p>
          <a:p>
            <a:pPr marL="457200" indent="-457200" eaLnBrk="1" hangingPunct="1">
              <a:spcBef>
                <a:spcPts val="0"/>
              </a:spcBef>
              <a:buClr>
                <a:srgbClr val="FFC000"/>
              </a:buClr>
              <a:buFont typeface="Wingdings" panose="05000000000000000000" pitchFamily="2" charset="2"/>
              <a:buChar char="Ø"/>
              <a:defRPr/>
            </a:pPr>
            <a:r>
              <a:rPr lang="cs-CZ" altLang="cs-CZ" sz="2800" dirty="0">
                <a:solidFill>
                  <a:schemeClr val="bg1"/>
                </a:solidFill>
              </a:rPr>
              <a:t>parestezie</a:t>
            </a:r>
          </a:p>
          <a:p>
            <a:pPr marL="457200" indent="-457200" eaLnBrk="1" hangingPunct="1">
              <a:spcBef>
                <a:spcPts val="0"/>
              </a:spcBef>
              <a:buClr>
                <a:srgbClr val="FFC000"/>
              </a:buClr>
              <a:buFont typeface="Wingdings" panose="05000000000000000000" pitchFamily="2" charset="2"/>
              <a:buChar char="Ø"/>
              <a:defRPr/>
            </a:pPr>
            <a:r>
              <a:rPr lang="cs-CZ" altLang="cs-CZ" sz="2800" dirty="0">
                <a:solidFill>
                  <a:schemeClr val="bg1"/>
                </a:solidFill>
              </a:rPr>
              <a:t>porucha chuti</a:t>
            </a:r>
          </a:p>
          <a:p>
            <a:pPr eaLnBrk="1" hangingPunct="1">
              <a:spcBef>
                <a:spcPct val="50000"/>
              </a:spcBef>
              <a:buFontTx/>
              <a:buNone/>
              <a:defRPr/>
            </a:pPr>
            <a:r>
              <a:rPr lang="cs-CZ" altLang="cs-CZ" sz="2800" dirty="0">
                <a:solidFill>
                  <a:srgbClr val="FFC000"/>
                </a:solidFill>
              </a:rPr>
              <a:t>Alergická reakce</a:t>
            </a:r>
          </a:p>
          <a:p>
            <a:pPr eaLnBrk="1" hangingPunct="1">
              <a:spcBef>
                <a:spcPct val="50000"/>
              </a:spcBef>
              <a:buFontTx/>
              <a:buNone/>
              <a:defRPr/>
            </a:pPr>
            <a:r>
              <a:rPr lang="cs-CZ" altLang="cs-CZ" sz="2800" dirty="0">
                <a:solidFill>
                  <a:srgbClr val="FFC000"/>
                </a:solidFill>
              </a:rPr>
              <a:t>Poškození skloviny</a:t>
            </a:r>
          </a:p>
          <a:p>
            <a:pPr eaLnBrk="1" hangingPunct="1">
              <a:spcBef>
                <a:spcPct val="50000"/>
              </a:spcBef>
              <a:buFontTx/>
              <a:buNone/>
              <a:defRPr/>
            </a:pPr>
            <a:r>
              <a:rPr lang="cs-CZ" altLang="cs-CZ" sz="2800" dirty="0">
                <a:solidFill>
                  <a:srgbClr val="FFC000"/>
                </a:solidFill>
              </a:rPr>
              <a:t>Aspirace </a:t>
            </a:r>
          </a:p>
        </p:txBody>
      </p:sp>
      <p:sp>
        <p:nvSpPr>
          <p:cNvPr id="111621" name="Text Box 10">
            <a:extLst>
              <a:ext uri="{FF2B5EF4-FFF2-40B4-BE49-F238E27FC236}">
                <a16:creationId xmlns:a16="http://schemas.microsoft.com/office/drawing/2014/main" id="{6B05B1FC-2DF2-4183-984C-281AE23A3049}"/>
              </a:ext>
            </a:extLst>
          </p:cNvPr>
          <p:cNvSpPr txBox="1">
            <a:spLocks noChangeArrowheads="1"/>
          </p:cNvSpPr>
          <p:nvPr/>
        </p:nvSpPr>
        <p:spPr bwMode="auto">
          <a:xfrm>
            <a:off x="1116013" y="333375"/>
            <a:ext cx="28797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a:solidFill>
                  <a:schemeClr val="bg1"/>
                </a:solidFill>
              </a:rPr>
              <a:t>Piercing jazyka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1140">
                                            <p:txEl>
                                              <p:pRg st="5" end="5"/>
                                            </p:txEl>
                                          </p:spTgt>
                                        </p:tgtEl>
                                        <p:attrNameLst>
                                          <p:attrName>style.visibility</p:attrName>
                                        </p:attrNameLst>
                                      </p:cBhvr>
                                      <p:to>
                                        <p:strVal val="visible"/>
                                      </p:to>
                                    </p:set>
                                    <p:animEffect transition="in" filter="fade">
                                      <p:cBhvr>
                                        <p:cTn id="7" dur="500"/>
                                        <p:tgtEl>
                                          <p:spTgt spid="91140">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1140">
                                            <p:txEl>
                                              <p:pRg st="6" end="6"/>
                                            </p:txEl>
                                          </p:spTgt>
                                        </p:tgtEl>
                                        <p:attrNameLst>
                                          <p:attrName>style.visibility</p:attrName>
                                        </p:attrNameLst>
                                      </p:cBhvr>
                                      <p:to>
                                        <p:strVal val="visible"/>
                                      </p:to>
                                    </p:set>
                                    <p:animEffect transition="in" filter="fade">
                                      <p:cBhvr>
                                        <p:cTn id="10" dur="500"/>
                                        <p:tgtEl>
                                          <p:spTgt spid="91140">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1140">
                                            <p:txEl>
                                              <p:pRg st="7" end="7"/>
                                            </p:txEl>
                                          </p:spTgt>
                                        </p:tgtEl>
                                        <p:attrNameLst>
                                          <p:attrName>style.visibility</p:attrName>
                                        </p:attrNameLst>
                                      </p:cBhvr>
                                      <p:to>
                                        <p:strVal val="visible"/>
                                      </p:to>
                                    </p:set>
                                    <p:animEffect transition="in" filter="fade">
                                      <p:cBhvr>
                                        <p:cTn id="13" dur="500"/>
                                        <p:tgtEl>
                                          <p:spTgt spid="91140">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1140">
                                            <p:txEl>
                                              <p:pRg st="8" end="8"/>
                                            </p:txEl>
                                          </p:spTgt>
                                        </p:tgtEl>
                                        <p:attrNameLst>
                                          <p:attrName>style.visibility</p:attrName>
                                        </p:attrNameLst>
                                      </p:cBhvr>
                                      <p:to>
                                        <p:strVal val="visible"/>
                                      </p:to>
                                    </p:set>
                                    <p:animEffect transition="in" filter="fade">
                                      <p:cBhvr>
                                        <p:cTn id="16" dur="500"/>
                                        <p:tgtEl>
                                          <p:spTgt spid="91140">
                                            <p:txEl>
                                              <p:pRg st="8" end="8"/>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91140">
                                            <p:txEl>
                                              <p:pRg st="9" end="9"/>
                                            </p:txEl>
                                          </p:spTgt>
                                        </p:tgtEl>
                                        <p:attrNameLst>
                                          <p:attrName>style.visibility</p:attrName>
                                        </p:attrNameLst>
                                      </p:cBhvr>
                                      <p:to>
                                        <p:strVal val="visible"/>
                                      </p:to>
                                    </p:set>
                                    <p:animEffect transition="in" filter="fade">
                                      <p:cBhvr>
                                        <p:cTn id="21" dur="500"/>
                                        <p:tgtEl>
                                          <p:spTgt spid="91140">
                                            <p:txEl>
                                              <p:pRg st="9" end="9"/>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1140">
                                            <p:txEl>
                                              <p:pRg st="10" end="10"/>
                                            </p:txEl>
                                          </p:spTgt>
                                        </p:tgtEl>
                                        <p:attrNameLst>
                                          <p:attrName>style.visibility</p:attrName>
                                        </p:attrNameLst>
                                      </p:cBhvr>
                                      <p:to>
                                        <p:strVal val="visible"/>
                                      </p:to>
                                    </p:set>
                                    <p:animEffect transition="in" filter="fade">
                                      <p:cBhvr>
                                        <p:cTn id="24" dur="500"/>
                                        <p:tgtEl>
                                          <p:spTgt spid="91140">
                                            <p:txEl>
                                              <p:pRg st="10" end="1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91140">
                                            <p:txEl>
                                              <p:pRg st="11" end="11"/>
                                            </p:txEl>
                                          </p:spTgt>
                                        </p:tgtEl>
                                        <p:attrNameLst>
                                          <p:attrName>style.visibility</p:attrName>
                                        </p:attrNameLst>
                                      </p:cBhvr>
                                      <p:to>
                                        <p:strVal val="visible"/>
                                      </p:to>
                                    </p:set>
                                    <p:animEffect transition="in" filter="fade">
                                      <p:cBhvr>
                                        <p:cTn id="27" dur="500"/>
                                        <p:tgtEl>
                                          <p:spTgt spid="9114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3">
            <a:extLst>
              <a:ext uri="{FF2B5EF4-FFF2-40B4-BE49-F238E27FC236}">
                <a16:creationId xmlns:a16="http://schemas.microsoft.com/office/drawing/2014/main" id="{83BFDF83-E3B5-4643-B650-3E1EDB47CF58}"/>
              </a:ext>
            </a:extLst>
          </p:cNvPr>
          <p:cNvSpPr txBox="1">
            <a:spLocks noChangeArrowheads="1"/>
          </p:cNvSpPr>
          <p:nvPr/>
        </p:nvSpPr>
        <p:spPr bwMode="auto">
          <a:xfrm>
            <a:off x="1116013" y="279400"/>
            <a:ext cx="6264275" cy="523875"/>
          </a:xfrm>
          <a:prstGeom prst="rect">
            <a:avLst/>
          </a:prstGeom>
          <a:noFill/>
          <a:ln w="28575">
            <a:solidFill>
              <a:schemeClr val="tx1"/>
            </a:solidFill>
            <a:miter lim="800000"/>
            <a:headEnd/>
            <a:tailEnd/>
          </a:ln>
          <a:extLst>
            <a:ext uri="{909E8E84-426E-40DD-AFC4-6F175D3DCCD1}">
              <a14:hiddenFill xmlns:a14="http://schemas.microsoft.com/office/drawing/2010/main">
                <a:gradFill rotWithShape="1">
                  <a:gsLst>
                    <a:gs pos="0">
                      <a:srgbClr val="666666"/>
                    </a:gs>
                    <a:gs pos="50000">
                      <a:srgbClr val="DDDDDD"/>
                    </a:gs>
                    <a:gs pos="100000">
                      <a:srgbClr val="666666"/>
                    </a:gs>
                  </a:gsLst>
                  <a:lin ang="5400000" scaled="1"/>
                </a:gra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a:solidFill>
                  <a:schemeClr val="bg1"/>
                </a:solidFill>
              </a:rPr>
              <a:t>b) hroty kořenů </a:t>
            </a:r>
            <a:r>
              <a:rPr lang="cs-CZ" altLang="cs-CZ" sz="2800">
                <a:solidFill>
                  <a:srgbClr val="FF7C80"/>
                </a:solidFill>
              </a:rPr>
              <a:t>pod</a:t>
            </a:r>
            <a:r>
              <a:rPr lang="cs-CZ" altLang="cs-CZ" sz="2800">
                <a:solidFill>
                  <a:srgbClr val="FFCC00"/>
                </a:solidFill>
              </a:rPr>
              <a:t> </a:t>
            </a:r>
            <a:r>
              <a:rPr lang="cs-CZ" altLang="cs-CZ" sz="2800">
                <a:solidFill>
                  <a:schemeClr val="bg1"/>
                </a:solidFill>
              </a:rPr>
              <a:t>svalovým úponem</a:t>
            </a:r>
          </a:p>
        </p:txBody>
      </p:sp>
      <p:sp>
        <p:nvSpPr>
          <p:cNvPr id="113667" name="Text Box 16">
            <a:extLst>
              <a:ext uri="{FF2B5EF4-FFF2-40B4-BE49-F238E27FC236}">
                <a16:creationId xmlns:a16="http://schemas.microsoft.com/office/drawing/2014/main" id="{6FDB1997-AC7B-4BFD-B304-F1AD0A3A34DE}"/>
              </a:ext>
            </a:extLst>
          </p:cNvPr>
          <p:cNvSpPr txBox="1">
            <a:spLocks noChangeArrowheads="1"/>
          </p:cNvSpPr>
          <p:nvPr/>
        </p:nvSpPr>
        <p:spPr bwMode="auto">
          <a:xfrm>
            <a:off x="468313" y="4908550"/>
            <a:ext cx="51847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a:solidFill>
                  <a:srgbClr val="FFCC00"/>
                </a:solidFill>
              </a:rPr>
              <a:t>Submandibulární absces</a:t>
            </a:r>
          </a:p>
        </p:txBody>
      </p:sp>
      <p:graphicFrame>
        <p:nvGraphicFramePr>
          <p:cNvPr id="113668" name="Object 21">
            <a:extLst>
              <a:ext uri="{FF2B5EF4-FFF2-40B4-BE49-F238E27FC236}">
                <a16:creationId xmlns:a16="http://schemas.microsoft.com/office/drawing/2014/main" id="{7E1F0C45-2C83-4297-A17C-99120BA170BF}"/>
              </a:ext>
            </a:extLst>
          </p:cNvPr>
          <p:cNvGraphicFramePr>
            <a:graphicFrameLocks noChangeAspect="1"/>
          </p:cNvGraphicFramePr>
          <p:nvPr/>
        </p:nvGraphicFramePr>
        <p:xfrm>
          <a:off x="250825" y="908050"/>
          <a:ext cx="4283075" cy="2825750"/>
        </p:xfrm>
        <a:graphic>
          <a:graphicData uri="http://schemas.openxmlformats.org/presentationml/2006/ole">
            <mc:AlternateContent xmlns:mc="http://schemas.openxmlformats.org/markup-compatibility/2006">
              <mc:Choice xmlns:v="urn:schemas-microsoft-com:vml" Requires="v">
                <p:oleObj spid="_x0000_s113670" name="Rastrový obrázek" r:id="rId4" imgW="6409524" imgH="4038095" progId="Paint.Picture">
                  <p:embed/>
                </p:oleObj>
              </mc:Choice>
              <mc:Fallback>
                <p:oleObj name="Rastrový obrázek" r:id="rId4" imgW="6409524" imgH="4038095" progId="Paint.Picture">
                  <p:embed/>
                  <p:pic>
                    <p:nvPicPr>
                      <p:cNvPr id="0" name="Object 21"/>
                      <p:cNvPicPr>
                        <a:picLocks noChangeAspect="1" noChangeArrowheads="1"/>
                      </p:cNvPicPr>
                      <p:nvPr/>
                    </p:nvPicPr>
                    <p:blipFill>
                      <a:blip r:embed="rId5">
                        <a:extLst>
                          <a:ext uri="{28A0092B-C50C-407E-A947-70E740481C1C}">
                            <a14:useLocalDpi xmlns:a14="http://schemas.microsoft.com/office/drawing/2010/main" val="0"/>
                          </a:ext>
                        </a:extLst>
                      </a:blip>
                      <a:srcRect l="3215" r="1253"/>
                      <a:stretch>
                        <a:fillRect/>
                      </a:stretch>
                    </p:blipFill>
                    <p:spPr bwMode="auto">
                      <a:xfrm>
                        <a:off x="250825" y="908050"/>
                        <a:ext cx="4283075"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3669" name="Picture 7" descr="http://player.slideplayer.com/38/10818307/data/images/img22.png">
            <a:extLst>
              <a:ext uri="{FF2B5EF4-FFF2-40B4-BE49-F238E27FC236}">
                <a16:creationId xmlns:a16="http://schemas.microsoft.com/office/drawing/2014/main" id="{6369AB6D-88C9-4950-B5F5-27092B9501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8988" y="1844675"/>
            <a:ext cx="4545012"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Výsledek obrázku pro abscess of submandibular space">
            <a:extLst>
              <a:ext uri="{FF2B5EF4-FFF2-40B4-BE49-F238E27FC236}">
                <a16:creationId xmlns:a16="http://schemas.microsoft.com/office/drawing/2014/main" id="{6826FC26-F9AD-469C-B52F-7E913F4CCE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077" t="5089" r="7693"/>
          <a:stretch>
            <a:fillRect/>
          </a:stretch>
        </p:blipFill>
        <p:spPr bwMode="auto">
          <a:xfrm>
            <a:off x="387350" y="955675"/>
            <a:ext cx="4068763"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Text Box 6">
            <a:extLst>
              <a:ext uri="{FF2B5EF4-FFF2-40B4-BE49-F238E27FC236}">
                <a16:creationId xmlns:a16="http://schemas.microsoft.com/office/drawing/2014/main" id="{73DA3D45-EB11-410A-8470-5DCC41A1F66B}"/>
              </a:ext>
            </a:extLst>
          </p:cNvPr>
          <p:cNvSpPr txBox="1">
            <a:spLocks noChangeArrowheads="1"/>
          </p:cNvSpPr>
          <p:nvPr/>
        </p:nvSpPr>
        <p:spPr bwMode="auto">
          <a:xfrm>
            <a:off x="1538288" y="50800"/>
            <a:ext cx="51752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a:solidFill>
                  <a:srgbClr val="FFCC00"/>
                </a:solidFill>
              </a:rPr>
              <a:t>Submandibulární absces</a:t>
            </a:r>
          </a:p>
        </p:txBody>
      </p:sp>
      <p:pic>
        <p:nvPicPr>
          <p:cNvPr id="115716" name="Picture 9">
            <a:extLst>
              <a:ext uri="{FF2B5EF4-FFF2-40B4-BE49-F238E27FC236}">
                <a16:creationId xmlns:a16="http://schemas.microsoft.com/office/drawing/2014/main" id="{917568E4-4AC7-4F57-9EBB-E29DBD5607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2073275"/>
            <a:ext cx="3419475"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hnutá šipka 4">
            <a:extLst>
              <a:ext uri="{FF2B5EF4-FFF2-40B4-BE49-F238E27FC236}">
                <a16:creationId xmlns:a16="http://schemas.microsoft.com/office/drawing/2014/main" id="{FFA3805A-A198-43EA-BDCA-12AE88775DC0}"/>
              </a:ext>
            </a:extLst>
          </p:cNvPr>
          <p:cNvSpPr/>
          <p:nvPr/>
        </p:nvSpPr>
        <p:spPr>
          <a:xfrm rot="5400000">
            <a:off x="6804025" y="4108451"/>
            <a:ext cx="720725" cy="431800"/>
          </a:xfrm>
          <a:prstGeom prst="ben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schemeClr val="tx1"/>
              </a:solidFill>
            </a:endParaRPr>
          </a:p>
        </p:txBody>
      </p:sp>
      <p:cxnSp>
        <p:nvCxnSpPr>
          <p:cNvPr id="6" name="Přímá spojnice se šipkou 5">
            <a:extLst>
              <a:ext uri="{FF2B5EF4-FFF2-40B4-BE49-F238E27FC236}">
                <a16:creationId xmlns:a16="http://schemas.microsoft.com/office/drawing/2014/main" id="{CC35F83F-9B67-44F1-8D31-C2D15C020033}"/>
              </a:ext>
            </a:extLst>
          </p:cNvPr>
          <p:cNvCxnSpPr/>
          <p:nvPr/>
        </p:nvCxnSpPr>
        <p:spPr>
          <a:xfrm>
            <a:off x="5992813" y="4376738"/>
            <a:ext cx="71437" cy="72072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5719" name="Text Box 3">
            <a:extLst>
              <a:ext uri="{FF2B5EF4-FFF2-40B4-BE49-F238E27FC236}">
                <a16:creationId xmlns:a16="http://schemas.microsoft.com/office/drawing/2014/main" id="{7F4B5942-810F-43B3-A95B-BC5215CE937C}"/>
              </a:ext>
            </a:extLst>
          </p:cNvPr>
          <p:cNvSpPr txBox="1">
            <a:spLocks noChangeArrowheads="1"/>
          </p:cNvSpPr>
          <p:nvPr/>
        </p:nvSpPr>
        <p:spPr bwMode="auto">
          <a:xfrm>
            <a:off x="4994275" y="528638"/>
            <a:ext cx="38893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a:solidFill>
                  <a:schemeClr val="bg1"/>
                </a:solidFill>
              </a:rPr>
              <a:t>Od kořenů zadních zubů </a:t>
            </a:r>
            <a:r>
              <a:rPr lang="cs-CZ" altLang="cs-CZ" sz="2400">
                <a:solidFill>
                  <a:srgbClr val="FFCC00"/>
                </a:solidFill>
              </a:rPr>
              <a:t>M1,2,3</a:t>
            </a:r>
            <a:r>
              <a:rPr lang="cs-CZ" altLang="cs-CZ" sz="2400">
                <a:solidFill>
                  <a:schemeClr val="bg1"/>
                </a:solidFill>
              </a:rPr>
              <a:t> nebo šířením infekce ze </a:t>
            </a:r>
            <a:r>
              <a:rPr lang="cs-CZ" altLang="cs-CZ" sz="2400">
                <a:solidFill>
                  <a:srgbClr val="FFCC00"/>
                </a:solidFill>
              </a:rPr>
              <a:t>sp. sublinguale</a:t>
            </a:r>
            <a:endParaRPr lang="cs-CZ" altLang="cs-CZ" sz="2400">
              <a:solidFill>
                <a:schemeClr val="bg1"/>
              </a:solidFill>
            </a:endParaRPr>
          </a:p>
        </p:txBody>
      </p:sp>
      <p:sp>
        <p:nvSpPr>
          <p:cNvPr id="115720" name="Text Box 4">
            <a:extLst>
              <a:ext uri="{FF2B5EF4-FFF2-40B4-BE49-F238E27FC236}">
                <a16:creationId xmlns:a16="http://schemas.microsoft.com/office/drawing/2014/main" id="{A669BA5D-3F60-483E-948B-8A5A95583151}"/>
              </a:ext>
            </a:extLst>
          </p:cNvPr>
          <p:cNvSpPr txBox="1">
            <a:spLocks noChangeArrowheads="1"/>
          </p:cNvSpPr>
          <p:nvPr/>
        </p:nvSpPr>
        <p:spPr bwMode="auto">
          <a:xfrm>
            <a:off x="250825" y="4465638"/>
            <a:ext cx="7945438"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a:solidFill>
                  <a:schemeClr val="bg1"/>
                </a:solidFill>
              </a:rPr>
              <a:t>2 možnosti šíření: </a:t>
            </a:r>
          </a:p>
          <a:p>
            <a:pPr eaLnBrk="1" hangingPunct="1">
              <a:spcBef>
                <a:spcPct val="0"/>
              </a:spcBef>
              <a:buFontTx/>
              <a:buNone/>
            </a:pPr>
            <a:r>
              <a:rPr lang="cs-CZ" altLang="cs-CZ" sz="2800" u="sng">
                <a:solidFill>
                  <a:schemeClr val="bg1"/>
                </a:solidFill>
              </a:rPr>
              <a:t>1. kaudálně</a:t>
            </a:r>
            <a:r>
              <a:rPr lang="cs-CZ" altLang="cs-CZ" sz="2800">
                <a:solidFill>
                  <a:schemeClr val="bg1"/>
                </a:solidFill>
              </a:rPr>
              <a:t> </a:t>
            </a:r>
            <a:r>
              <a:rPr lang="cs-CZ" altLang="cs-CZ" sz="2800">
                <a:solidFill>
                  <a:srgbClr val="FF7C80"/>
                </a:solidFill>
              </a:rPr>
              <a:t>podél a. facialis</a:t>
            </a:r>
          </a:p>
          <a:p>
            <a:pPr eaLnBrk="1" hangingPunct="1">
              <a:spcBef>
                <a:spcPct val="0"/>
              </a:spcBef>
              <a:buFontTx/>
              <a:buNone/>
            </a:pPr>
            <a:r>
              <a:rPr lang="cs-CZ" altLang="cs-CZ" sz="2800">
                <a:solidFill>
                  <a:schemeClr val="bg1"/>
                </a:solidFill>
              </a:rPr>
              <a:t>	            	</a:t>
            </a:r>
            <a:r>
              <a:rPr lang="en-US" altLang="cs-CZ" sz="2800">
                <a:solidFill>
                  <a:schemeClr val="bg1"/>
                </a:solidFill>
              </a:rPr>
              <a:t>&gt;</a:t>
            </a:r>
            <a:r>
              <a:rPr lang="cs-CZ" altLang="cs-CZ" sz="2800">
                <a:solidFill>
                  <a:schemeClr val="bg1"/>
                </a:solidFill>
              </a:rPr>
              <a:t> </a:t>
            </a:r>
            <a:r>
              <a:rPr lang="cs-CZ" altLang="cs-CZ" sz="2800">
                <a:solidFill>
                  <a:srgbClr val="FFCC00"/>
                </a:solidFill>
              </a:rPr>
              <a:t>trig. caroticum</a:t>
            </a:r>
            <a:r>
              <a:rPr lang="cs-CZ" altLang="cs-CZ" sz="2800"/>
              <a:t>                                                                        	            	</a:t>
            </a:r>
            <a:r>
              <a:rPr lang="en-US" altLang="cs-CZ" sz="2800">
                <a:solidFill>
                  <a:schemeClr val="bg1"/>
                </a:solidFill>
              </a:rPr>
              <a:t>&gt;</a:t>
            </a:r>
            <a:r>
              <a:rPr lang="cs-CZ" altLang="cs-CZ" sz="2800"/>
              <a:t> </a:t>
            </a:r>
            <a:r>
              <a:rPr lang="cs-CZ" altLang="cs-CZ" sz="2800">
                <a:solidFill>
                  <a:srgbClr val="FFCC00"/>
                </a:solidFill>
              </a:rPr>
              <a:t>horní mediastinum</a:t>
            </a:r>
            <a:r>
              <a:rPr lang="cs-CZ" altLang="cs-CZ" sz="2800"/>
              <a:t> </a:t>
            </a:r>
          </a:p>
          <a:p>
            <a:pPr eaLnBrk="1" hangingPunct="1">
              <a:spcBef>
                <a:spcPct val="0"/>
              </a:spcBef>
              <a:buFontTx/>
              <a:buNone/>
            </a:pPr>
            <a:r>
              <a:rPr lang="cs-CZ" altLang="cs-CZ" sz="2800">
                <a:solidFill>
                  <a:schemeClr val="bg1"/>
                </a:solidFill>
              </a:rPr>
              <a:t>	            	</a:t>
            </a:r>
            <a:r>
              <a:rPr lang="en-US" altLang="cs-CZ" sz="2800">
                <a:solidFill>
                  <a:schemeClr val="bg1"/>
                </a:solidFill>
              </a:rPr>
              <a:t>&gt;</a:t>
            </a:r>
            <a:r>
              <a:rPr lang="cs-CZ" altLang="cs-CZ" sz="2800"/>
              <a:t> </a:t>
            </a:r>
            <a:r>
              <a:rPr lang="cs-CZ" altLang="cs-CZ" sz="2800">
                <a:solidFill>
                  <a:srgbClr val="FFCC00"/>
                </a:solidFill>
              </a:rPr>
              <a:t>zadní mediastinum</a:t>
            </a:r>
            <a:endParaRPr lang="cs-CZ" altLang="cs-CZ" sz="2800">
              <a:solidFill>
                <a:schemeClr val="folHlink"/>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4">
            <a:extLst>
              <a:ext uri="{FF2B5EF4-FFF2-40B4-BE49-F238E27FC236}">
                <a16:creationId xmlns:a16="http://schemas.microsoft.com/office/drawing/2014/main" id="{1A30B700-AB1E-4D5D-B10B-75351DD95E1F}"/>
              </a:ext>
            </a:extLst>
          </p:cNvPr>
          <p:cNvSpPr>
            <a:spLocks noChangeArrowheads="1"/>
          </p:cNvSpPr>
          <p:nvPr/>
        </p:nvSpPr>
        <p:spPr bwMode="auto">
          <a:xfrm>
            <a:off x="3497263" y="433388"/>
            <a:ext cx="5668962" cy="544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cs-CZ" altLang="cs-CZ" sz="2800" u="sng" dirty="0">
                <a:solidFill>
                  <a:schemeClr val="bg1"/>
                </a:solidFill>
              </a:rPr>
              <a:t>2. dorsálně</a:t>
            </a:r>
            <a:r>
              <a:rPr lang="cs-CZ" altLang="cs-CZ" sz="2800" dirty="0">
                <a:solidFill>
                  <a:schemeClr val="bg1"/>
                </a:solidFill>
              </a:rPr>
              <a:t> do </a:t>
            </a:r>
            <a:r>
              <a:rPr lang="cs-CZ" altLang="cs-CZ" sz="2800" dirty="0" err="1">
                <a:solidFill>
                  <a:srgbClr val="FFCC00"/>
                </a:solidFill>
              </a:rPr>
              <a:t>sp</a:t>
            </a:r>
            <a:r>
              <a:rPr lang="cs-CZ" altLang="cs-CZ" sz="2800" dirty="0">
                <a:solidFill>
                  <a:srgbClr val="FFCC00"/>
                </a:solidFill>
              </a:rPr>
              <a:t>. </a:t>
            </a:r>
            <a:r>
              <a:rPr lang="cs-CZ" altLang="cs-CZ" sz="2800" dirty="0" err="1">
                <a:solidFill>
                  <a:srgbClr val="FFCC00"/>
                </a:solidFill>
              </a:rPr>
              <a:t>praestyloideum</a:t>
            </a:r>
            <a:r>
              <a:rPr lang="cs-CZ" altLang="cs-CZ" sz="2800" dirty="0"/>
              <a:t> 	</a:t>
            </a:r>
          </a:p>
          <a:p>
            <a:pPr eaLnBrk="1" hangingPunct="1">
              <a:spcBef>
                <a:spcPct val="0"/>
              </a:spcBef>
              <a:buFontTx/>
              <a:buNone/>
              <a:defRPr/>
            </a:pPr>
            <a:r>
              <a:rPr lang="cs-CZ" altLang="cs-CZ" sz="2800" dirty="0">
                <a:solidFill>
                  <a:schemeClr val="bg1"/>
                </a:solidFill>
              </a:rPr>
              <a:t>přes </a:t>
            </a:r>
            <a:r>
              <a:rPr lang="cs-CZ" altLang="cs-CZ" sz="2800" dirty="0" err="1">
                <a:solidFill>
                  <a:schemeClr val="bg1"/>
                </a:solidFill>
              </a:rPr>
              <a:t>styloid</a:t>
            </a:r>
            <a:r>
              <a:rPr lang="cs-CZ" altLang="cs-CZ" sz="2800" dirty="0">
                <a:solidFill>
                  <a:schemeClr val="bg1"/>
                </a:solidFill>
              </a:rPr>
              <a:t>. septum</a:t>
            </a:r>
            <a:r>
              <a:rPr lang="cs-CZ" altLang="cs-CZ" sz="2800" dirty="0"/>
              <a:t>                                       </a:t>
            </a:r>
          </a:p>
          <a:p>
            <a:pPr eaLnBrk="1" hangingPunct="1">
              <a:spcBef>
                <a:spcPct val="0"/>
              </a:spcBef>
              <a:buFontTx/>
              <a:buNone/>
              <a:defRPr/>
            </a:pPr>
            <a:r>
              <a:rPr lang="cs-CZ" altLang="cs-CZ" sz="2800" dirty="0">
                <a:solidFill>
                  <a:schemeClr val="bg1"/>
                </a:solidFill>
              </a:rPr>
              <a:t>	</a:t>
            </a:r>
          </a:p>
          <a:p>
            <a:pPr eaLnBrk="1" hangingPunct="1">
              <a:spcBef>
                <a:spcPct val="0"/>
              </a:spcBef>
              <a:buFontTx/>
              <a:buNone/>
              <a:defRPr/>
            </a:pPr>
            <a:r>
              <a:rPr lang="cs-CZ" altLang="cs-CZ" sz="2800" dirty="0">
                <a:solidFill>
                  <a:schemeClr val="bg1"/>
                </a:solidFill>
              </a:rPr>
              <a:t>do</a:t>
            </a:r>
            <a:r>
              <a:rPr lang="cs-CZ" altLang="cs-CZ" sz="2800" dirty="0"/>
              <a:t> </a:t>
            </a:r>
            <a:r>
              <a:rPr lang="cs-CZ" altLang="cs-CZ" sz="2800" dirty="0" err="1">
                <a:solidFill>
                  <a:srgbClr val="FFCC00"/>
                </a:solidFill>
              </a:rPr>
              <a:t>sp</a:t>
            </a:r>
            <a:r>
              <a:rPr lang="cs-CZ" altLang="cs-CZ" sz="2800" dirty="0">
                <a:solidFill>
                  <a:srgbClr val="FFCC00"/>
                </a:solidFill>
              </a:rPr>
              <a:t>. </a:t>
            </a:r>
            <a:r>
              <a:rPr lang="cs-CZ" altLang="cs-CZ" sz="2800" dirty="0" err="1">
                <a:solidFill>
                  <a:srgbClr val="FFCC00"/>
                </a:solidFill>
              </a:rPr>
              <a:t>retrostyloideum</a:t>
            </a:r>
            <a:r>
              <a:rPr lang="cs-CZ" altLang="cs-CZ" sz="2800" dirty="0">
                <a:solidFill>
                  <a:srgbClr val="FFCC00"/>
                </a:solidFill>
              </a:rPr>
              <a:t>  	</a:t>
            </a:r>
          </a:p>
          <a:p>
            <a:pPr eaLnBrk="1" hangingPunct="1">
              <a:spcBef>
                <a:spcPct val="0"/>
              </a:spcBef>
              <a:buFontTx/>
              <a:buNone/>
              <a:defRPr/>
            </a:pPr>
            <a:r>
              <a:rPr lang="en-US" altLang="cs-CZ" sz="2800" dirty="0">
                <a:solidFill>
                  <a:schemeClr val="bg1"/>
                </a:solidFill>
              </a:rPr>
              <a:t>&gt;</a:t>
            </a:r>
            <a:r>
              <a:rPr lang="cs-CZ" altLang="cs-CZ" sz="2800" dirty="0"/>
              <a:t> </a:t>
            </a:r>
            <a:r>
              <a:rPr lang="cs-CZ" altLang="cs-CZ" sz="2800" dirty="0" err="1">
                <a:solidFill>
                  <a:srgbClr val="FFCC00"/>
                </a:solidFill>
              </a:rPr>
              <a:t>sp</a:t>
            </a:r>
            <a:r>
              <a:rPr lang="cs-CZ" altLang="cs-CZ" sz="2800" dirty="0">
                <a:solidFill>
                  <a:srgbClr val="FFCC00"/>
                </a:solidFill>
              </a:rPr>
              <a:t>. </a:t>
            </a:r>
            <a:r>
              <a:rPr lang="cs-CZ" altLang="cs-CZ" sz="2800" dirty="0" err="1">
                <a:solidFill>
                  <a:srgbClr val="FFCC00"/>
                </a:solidFill>
              </a:rPr>
              <a:t>retropharyngeum</a:t>
            </a:r>
            <a:r>
              <a:rPr lang="cs-CZ" altLang="cs-CZ" sz="2800" dirty="0">
                <a:solidFill>
                  <a:srgbClr val="FFCC00"/>
                </a:solidFill>
              </a:rPr>
              <a:t>                     </a:t>
            </a:r>
            <a:endParaRPr lang="cs-CZ" altLang="cs-CZ" sz="2800" dirty="0"/>
          </a:p>
          <a:p>
            <a:pPr marL="457200" indent="-457200" eaLnBrk="1" hangingPunct="1">
              <a:spcBef>
                <a:spcPct val="0"/>
              </a:spcBef>
              <a:buFont typeface="Wingdings" panose="05000000000000000000" pitchFamily="2" charset="2"/>
              <a:buChar char="Ø"/>
              <a:defRPr/>
            </a:pPr>
            <a:r>
              <a:rPr lang="cs-CZ" altLang="cs-CZ" sz="2800" dirty="0">
                <a:solidFill>
                  <a:schemeClr val="bg1"/>
                </a:solidFill>
              </a:rPr>
              <a:t>ev. do </a:t>
            </a:r>
            <a:r>
              <a:rPr lang="cs-CZ" altLang="cs-CZ" sz="2800" dirty="0">
                <a:solidFill>
                  <a:srgbClr val="FFCC00"/>
                </a:solidFill>
              </a:rPr>
              <a:t>zadního mediastina</a:t>
            </a:r>
          </a:p>
          <a:p>
            <a:pPr marL="457200" indent="-457200" eaLnBrk="1" hangingPunct="1">
              <a:spcBef>
                <a:spcPct val="0"/>
              </a:spcBef>
              <a:buFont typeface="Wingdings" panose="05000000000000000000" pitchFamily="2" charset="2"/>
              <a:buChar char="Ø"/>
              <a:defRPr/>
            </a:pPr>
            <a:endParaRPr lang="cs-CZ" altLang="cs-CZ" sz="2800" dirty="0">
              <a:solidFill>
                <a:srgbClr val="FFCC00"/>
              </a:solidFill>
            </a:endParaRPr>
          </a:p>
          <a:p>
            <a:pPr marL="457200" indent="-457200" eaLnBrk="1" hangingPunct="1">
              <a:spcBef>
                <a:spcPct val="0"/>
              </a:spcBef>
              <a:buFont typeface="Wingdings" panose="05000000000000000000" pitchFamily="2" charset="2"/>
              <a:buChar char="Ø"/>
              <a:defRPr/>
            </a:pPr>
            <a:endParaRPr lang="cs-CZ" altLang="cs-CZ" sz="2800" dirty="0">
              <a:solidFill>
                <a:srgbClr val="FFCC00"/>
              </a:solidFill>
            </a:endParaRPr>
          </a:p>
          <a:p>
            <a:pPr eaLnBrk="1" hangingPunct="1">
              <a:spcBef>
                <a:spcPct val="0"/>
              </a:spcBef>
              <a:buFontTx/>
              <a:buNone/>
              <a:defRPr/>
            </a:pPr>
            <a:r>
              <a:rPr lang="cs-CZ" altLang="cs-CZ" sz="2400" dirty="0">
                <a:solidFill>
                  <a:schemeClr val="bg1"/>
                </a:solidFill>
              </a:rPr>
              <a:t>Důležitý druhotný příznak je </a:t>
            </a:r>
            <a:r>
              <a:rPr lang="cs-CZ" altLang="cs-CZ" sz="2400" b="1" dirty="0">
                <a:solidFill>
                  <a:schemeClr val="bg1"/>
                </a:solidFill>
              </a:rPr>
              <a:t>kontraktura žvýkacích svalů</a:t>
            </a:r>
            <a:r>
              <a:rPr lang="cs-CZ" altLang="cs-CZ" sz="2400" dirty="0">
                <a:solidFill>
                  <a:schemeClr val="bg1"/>
                </a:solidFill>
              </a:rPr>
              <a:t> – šíření přes </a:t>
            </a:r>
            <a:r>
              <a:rPr lang="cs-CZ" altLang="cs-CZ" sz="2400" dirty="0" err="1">
                <a:solidFill>
                  <a:schemeClr val="bg1"/>
                </a:solidFill>
              </a:rPr>
              <a:t>sp.pterygomandibulare</a:t>
            </a:r>
            <a:r>
              <a:rPr lang="cs-CZ" altLang="cs-CZ" sz="2400" dirty="0">
                <a:solidFill>
                  <a:schemeClr val="bg1"/>
                </a:solidFill>
              </a:rPr>
              <a:t> do </a:t>
            </a:r>
            <a:r>
              <a:rPr lang="cs-CZ" altLang="cs-CZ" sz="2400" dirty="0" err="1">
                <a:solidFill>
                  <a:schemeClr val="bg1"/>
                </a:solidFill>
              </a:rPr>
              <a:t>parapharyngového</a:t>
            </a:r>
            <a:r>
              <a:rPr lang="cs-CZ" altLang="cs-CZ" sz="2400" dirty="0">
                <a:solidFill>
                  <a:schemeClr val="bg1"/>
                </a:solidFill>
              </a:rPr>
              <a:t> prostoru</a:t>
            </a:r>
          </a:p>
        </p:txBody>
      </p:sp>
      <p:graphicFrame>
        <p:nvGraphicFramePr>
          <p:cNvPr id="117763" name="Object 6">
            <a:extLst>
              <a:ext uri="{FF2B5EF4-FFF2-40B4-BE49-F238E27FC236}">
                <a16:creationId xmlns:a16="http://schemas.microsoft.com/office/drawing/2014/main" id="{642C1C71-3F51-44D0-A3A3-25E39594CFCF}"/>
              </a:ext>
            </a:extLst>
          </p:cNvPr>
          <p:cNvGraphicFramePr>
            <a:graphicFrameLocks noChangeAspect="1"/>
          </p:cNvGraphicFramePr>
          <p:nvPr/>
        </p:nvGraphicFramePr>
        <p:xfrm>
          <a:off x="323850" y="404813"/>
          <a:ext cx="3116263" cy="5775325"/>
        </p:xfrm>
        <a:graphic>
          <a:graphicData uri="http://schemas.openxmlformats.org/presentationml/2006/ole">
            <mc:AlternateContent xmlns:mc="http://schemas.openxmlformats.org/markup-compatibility/2006">
              <mc:Choice xmlns:v="urn:schemas-microsoft-com:vml" Requires="v">
                <p:oleObj spid="_x0000_s117764" name="Rastrový obrázek" r:id="rId4" imgW="3038095" imgH="5630061" progId="Paint.Picture">
                  <p:embed/>
                </p:oleObj>
              </mc:Choice>
              <mc:Fallback>
                <p:oleObj name="Rastrový obrázek" r:id="rId4" imgW="3038095" imgH="5630061" progId="Paint.Picture">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404813"/>
                        <a:ext cx="3116263" cy="577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a:extLst>
              <a:ext uri="{FF2B5EF4-FFF2-40B4-BE49-F238E27FC236}">
                <a16:creationId xmlns:a16="http://schemas.microsoft.com/office/drawing/2014/main" id="{96D66913-E79D-475F-91C3-15F459D59FF2}"/>
              </a:ext>
            </a:extLst>
          </p:cNvPr>
          <p:cNvSpPr txBox="1">
            <a:spLocks noChangeArrowheads="1"/>
          </p:cNvSpPr>
          <p:nvPr/>
        </p:nvSpPr>
        <p:spPr bwMode="auto">
          <a:xfrm>
            <a:off x="250825" y="836613"/>
            <a:ext cx="8461375"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14350" indent="-514350" eaLnBrk="1" hangingPunct="1">
              <a:spcBef>
                <a:spcPct val="50000"/>
              </a:spcBef>
              <a:buFontTx/>
              <a:buAutoNum type="arabicPeriod"/>
              <a:defRPr/>
            </a:pPr>
            <a:r>
              <a:rPr lang="cs-CZ" altLang="cs-CZ" sz="2800" b="1" dirty="0">
                <a:solidFill>
                  <a:srgbClr val="FFCC00"/>
                </a:solidFill>
              </a:rPr>
              <a:t>„per </a:t>
            </a:r>
            <a:r>
              <a:rPr lang="cs-CZ" altLang="cs-CZ" sz="2800" b="1" dirty="0" err="1">
                <a:solidFill>
                  <a:srgbClr val="FFCC00"/>
                </a:solidFill>
              </a:rPr>
              <a:t>continuitatem</a:t>
            </a:r>
            <a:r>
              <a:rPr lang="cs-CZ" altLang="cs-CZ" sz="2800" b="1" dirty="0">
                <a:solidFill>
                  <a:srgbClr val="FFCC00"/>
                </a:solidFill>
              </a:rPr>
              <a:t>“  </a:t>
            </a:r>
            <a:r>
              <a:rPr lang="cs-CZ" altLang="cs-CZ" sz="2000" dirty="0">
                <a:solidFill>
                  <a:srgbClr val="FFCC00"/>
                </a:solidFill>
              </a:rPr>
              <a:t>lat. PLYNULE, přímým přestupem</a:t>
            </a:r>
          </a:p>
          <a:p>
            <a:pPr eaLnBrk="1" hangingPunct="1">
              <a:spcBef>
                <a:spcPct val="50000"/>
              </a:spcBef>
              <a:buFontTx/>
              <a:buNone/>
              <a:defRPr/>
            </a:pPr>
            <a:endParaRPr lang="cs-CZ" altLang="cs-CZ" sz="2000" dirty="0">
              <a:solidFill>
                <a:srgbClr val="FFCC00"/>
              </a:solidFill>
            </a:endParaRPr>
          </a:p>
          <a:p>
            <a:pPr marL="719138" indent="-274638" eaLnBrk="1" hangingPunct="1">
              <a:spcBef>
                <a:spcPts val="0"/>
              </a:spcBef>
              <a:buClr>
                <a:srgbClr val="FFC000"/>
              </a:buClr>
              <a:buFont typeface="Wingdings" panose="05000000000000000000" pitchFamily="2" charset="2"/>
              <a:buChar char="Ø"/>
              <a:defRPr/>
            </a:pPr>
            <a:r>
              <a:rPr lang="cs-CZ" altLang="cs-CZ" sz="2000" u="sng" dirty="0">
                <a:solidFill>
                  <a:schemeClr val="bg1"/>
                </a:solidFill>
              </a:rPr>
              <a:t>cestou nejmenšího odporu </a:t>
            </a:r>
            <a:r>
              <a:rPr lang="cs-CZ" altLang="cs-CZ" sz="2000" dirty="0">
                <a:solidFill>
                  <a:schemeClr val="bg1"/>
                </a:solidFill>
              </a:rPr>
              <a:t>- je umožněno </a:t>
            </a:r>
            <a:r>
              <a:rPr lang="cs-CZ" altLang="cs-CZ" sz="2000" b="1" dirty="0">
                <a:solidFill>
                  <a:schemeClr val="bg1"/>
                </a:solidFill>
              </a:rPr>
              <a:t>vzájemným propojením</a:t>
            </a:r>
            <a:r>
              <a:rPr lang="cs-CZ" altLang="cs-CZ" sz="2000" b="1" dirty="0">
                <a:solidFill>
                  <a:srgbClr val="FFCC00"/>
                </a:solidFill>
              </a:rPr>
              <a:t> </a:t>
            </a:r>
            <a:r>
              <a:rPr lang="cs-CZ" altLang="cs-CZ" sz="2000" dirty="0">
                <a:solidFill>
                  <a:schemeClr val="bg1"/>
                </a:solidFill>
              </a:rPr>
              <a:t>nepravidelně utvářených stěn krajin hlavy a krku</a:t>
            </a:r>
          </a:p>
          <a:p>
            <a:pPr marL="719138" indent="-274638" eaLnBrk="1" hangingPunct="1">
              <a:spcBef>
                <a:spcPts val="0"/>
              </a:spcBef>
              <a:buClr>
                <a:srgbClr val="FFC000"/>
              </a:buClr>
              <a:buFont typeface="Wingdings" panose="05000000000000000000" pitchFamily="2" charset="2"/>
              <a:buChar char="Ø"/>
              <a:defRPr/>
            </a:pPr>
            <a:endParaRPr lang="cs-CZ" altLang="cs-CZ" sz="2000" dirty="0">
              <a:solidFill>
                <a:schemeClr val="bg1"/>
              </a:solidFill>
            </a:endParaRPr>
          </a:p>
          <a:p>
            <a:pPr marL="719138" indent="-274638" eaLnBrk="1" hangingPunct="1">
              <a:spcBef>
                <a:spcPts val="0"/>
              </a:spcBef>
              <a:buClr>
                <a:srgbClr val="FFC000"/>
              </a:buClr>
              <a:buFont typeface="Wingdings" panose="05000000000000000000" pitchFamily="2" charset="2"/>
              <a:buChar char="Ø"/>
              <a:defRPr/>
            </a:pPr>
            <a:r>
              <a:rPr lang="cs-CZ" altLang="cs-CZ" sz="2000" dirty="0">
                <a:solidFill>
                  <a:schemeClr val="bg1"/>
                </a:solidFill>
              </a:rPr>
              <a:t>pokud se infekce od zubu a jejich alveolů šíří pod periost čelistí a dále mimo alveol. výběžky</a:t>
            </a:r>
          </a:p>
          <a:p>
            <a:pPr marL="719138" indent="-274638" eaLnBrk="1" hangingPunct="1">
              <a:spcBef>
                <a:spcPts val="0"/>
              </a:spcBef>
              <a:buClr>
                <a:srgbClr val="FFC000"/>
              </a:buClr>
              <a:buFont typeface="Wingdings" panose="05000000000000000000" pitchFamily="2" charset="2"/>
              <a:buChar char="Ø"/>
              <a:defRPr/>
            </a:pPr>
            <a:endParaRPr lang="cs-CZ" altLang="cs-CZ" sz="2000" dirty="0">
              <a:solidFill>
                <a:schemeClr val="bg1"/>
              </a:solidFill>
            </a:endParaRPr>
          </a:p>
          <a:p>
            <a:pPr marL="719138" indent="-274638" eaLnBrk="1" hangingPunct="1">
              <a:spcBef>
                <a:spcPts val="0"/>
              </a:spcBef>
              <a:buClr>
                <a:srgbClr val="FFC000"/>
              </a:buClr>
              <a:buFont typeface="Wingdings" panose="05000000000000000000" pitchFamily="2" charset="2"/>
              <a:buChar char="Ø"/>
              <a:defRPr/>
            </a:pPr>
            <a:r>
              <a:rPr lang="cs-CZ" altLang="cs-CZ" sz="2000" dirty="0">
                <a:solidFill>
                  <a:schemeClr val="bg1"/>
                </a:solidFill>
              </a:rPr>
              <a:t>především mezisvalové štěrbiny, štěrbiny vyplněné řídkým nebo tukovým vazivem, podél fascií, cévy a nervy mohou sloužit jako dráhy pro šíření zánětlivých procesů z prvotního ložiska</a:t>
            </a:r>
          </a:p>
          <a:p>
            <a:pPr marL="444500" eaLnBrk="1" hangingPunct="1">
              <a:spcBef>
                <a:spcPts val="0"/>
              </a:spcBef>
              <a:buClr>
                <a:srgbClr val="FFC000"/>
              </a:buClr>
              <a:buFontTx/>
              <a:buNone/>
              <a:defRPr/>
            </a:pPr>
            <a:endParaRPr lang="cs-CZ" altLang="cs-CZ" sz="2000" dirty="0">
              <a:solidFill>
                <a:schemeClr val="bg1"/>
              </a:solidFill>
            </a:endParaRPr>
          </a:p>
          <a:p>
            <a:pPr eaLnBrk="1" hangingPunct="1">
              <a:spcBef>
                <a:spcPct val="50000"/>
              </a:spcBef>
              <a:buFontTx/>
              <a:buNone/>
              <a:defRPr/>
            </a:pPr>
            <a:r>
              <a:rPr lang="cs-CZ" altLang="cs-CZ" b="1" dirty="0">
                <a:solidFill>
                  <a:srgbClr val="FFCC00"/>
                </a:solidFill>
              </a:rPr>
              <a:t>2</a:t>
            </a:r>
            <a:r>
              <a:rPr lang="cs-CZ" altLang="cs-CZ" sz="2800" b="1" dirty="0">
                <a:solidFill>
                  <a:srgbClr val="FFCC00"/>
                </a:solidFill>
              </a:rPr>
              <a:t>. cestou krevní  </a:t>
            </a:r>
            <a:r>
              <a:rPr lang="cs-CZ" altLang="cs-CZ" sz="2000" dirty="0">
                <a:solidFill>
                  <a:schemeClr val="bg1"/>
                </a:solidFill>
              </a:rPr>
              <a:t>- </a:t>
            </a:r>
            <a:r>
              <a:rPr lang="cs-CZ" altLang="cs-CZ" sz="2000" b="1" dirty="0">
                <a:solidFill>
                  <a:schemeClr val="bg1"/>
                </a:solidFill>
              </a:rPr>
              <a:t>při septických stavech</a:t>
            </a:r>
            <a:r>
              <a:rPr lang="cs-CZ" altLang="cs-CZ" sz="2000" dirty="0">
                <a:solidFill>
                  <a:schemeClr val="bg1"/>
                </a:solidFill>
              </a:rPr>
              <a:t>, na kterékoliv místo těla  (bakteriémie, infikovaný trombus)</a:t>
            </a:r>
          </a:p>
          <a:p>
            <a:pPr eaLnBrk="1" hangingPunct="1">
              <a:spcBef>
                <a:spcPct val="50000"/>
              </a:spcBef>
              <a:buFontTx/>
              <a:buNone/>
              <a:defRPr/>
            </a:pPr>
            <a:r>
              <a:rPr lang="cs-CZ" altLang="cs-CZ" b="1" dirty="0">
                <a:solidFill>
                  <a:srgbClr val="FFCC00"/>
                </a:solidFill>
              </a:rPr>
              <a:t>3</a:t>
            </a:r>
            <a:r>
              <a:rPr lang="cs-CZ" altLang="cs-CZ" dirty="0">
                <a:solidFill>
                  <a:srgbClr val="FFCC00"/>
                </a:solidFill>
              </a:rPr>
              <a:t>. </a:t>
            </a:r>
            <a:r>
              <a:rPr lang="cs-CZ" altLang="cs-CZ" sz="2800" b="1" dirty="0">
                <a:solidFill>
                  <a:srgbClr val="FFCC00"/>
                </a:solidFill>
              </a:rPr>
              <a:t>cestou lymfatickou </a:t>
            </a:r>
            <a:r>
              <a:rPr lang="cs-CZ" altLang="cs-CZ" sz="2000" dirty="0">
                <a:solidFill>
                  <a:schemeClr val="bg1"/>
                </a:solidFill>
              </a:rPr>
              <a:t>– přes lymfatické cévy a uzliny</a:t>
            </a:r>
            <a:endParaRPr lang="cs-CZ" altLang="cs-CZ" sz="2000" dirty="0">
              <a:solidFill>
                <a:schemeClr val="bg1"/>
              </a:solidFill>
              <a:latin typeface="Tahoma" panose="020B0604030504040204" pitchFamily="34" charset="0"/>
            </a:endParaRPr>
          </a:p>
        </p:txBody>
      </p:sp>
      <p:sp>
        <p:nvSpPr>
          <p:cNvPr id="13315" name="Text Box 3">
            <a:extLst>
              <a:ext uri="{FF2B5EF4-FFF2-40B4-BE49-F238E27FC236}">
                <a16:creationId xmlns:a16="http://schemas.microsoft.com/office/drawing/2014/main" id="{0D904BA3-6E65-4FF2-834E-E4B4631F843F}"/>
              </a:ext>
            </a:extLst>
          </p:cNvPr>
          <p:cNvSpPr txBox="1">
            <a:spLocks noChangeArrowheads="1"/>
          </p:cNvSpPr>
          <p:nvPr/>
        </p:nvSpPr>
        <p:spPr bwMode="auto">
          <a:xfrm>
            <a:off x="2268538" y="115888"/>
            <a:ext cx="4733925" cy="585787"/>
          </a:xfrm>
          <a:prstGeom prst="rect">
            <a:avLst/>
          </a:prstGeom>
          <a:gradFill rotWithShape="1">
            <a:gsLst>
              <a:gs pos="0">
                <a:srgbClr val="666666"/>
              </a:gs>
              <a:gs pos="50000">
                <a:srgbClr val="DDDDDD"/>
              </a:gs>
              <a:gs pos="100000">
                <a:srgbClr val="6666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b="1"/>
              <a:t>Šíření zánětu do okolí</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4">
            <a:extLst>
              <a:ext uri="{FF2B5EF4-FFF2-40B4-BE49-F238E27FC236}">
                <a16:creationId xmlns:a16="http://schemas.microsoft.com/office/drawing/2014/main" id="{FD28F0D3-C4A1-476A-9226-D6306EF8D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88" y="476250"/>
            <a:ext cx="8910637"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858" name="Group 29">
            <a:extLst>
              <a:ext uri="{FF2B5EF4-FFF2-40B4-BE49-F238E27FC236}">
                <a16:creationId xmlns:a16="http://schemas.microsoft.com/office/drawing/2014/main" id="{AD251CA6-F58F-4AB1-8B6C-F9827C6A7EB8}"/>
              </a:ext>
            </a:extLst>
          </p:cNvPr>
          <p:cNvGrpSpPr>
            <a:grpSpLocks/>
          </p:cNvGrpSpPr>
          <p:nvPr/>
        </p:nvGrpSpPr>
        <p:grpSpPr bwMode="auto">
          <a:xfrm>
            <a:off x="1835150" y="333375"/>
            <a:ext cx="5689600" cy="6408738"/>
            <a:chOff x="1310" y="527"/>
            <a:chExt cx="3139" cy="3611"/>
          </a:xfrm>
        </p:grpSpPr>
        <p:pic>
          <p:nvPicPr>
            <p:cNvPr id="121859" name="Picture 4" descr="Path">
              <a:extLst>
                <a:ext uri="{FF2B5EF4-FFF2-40B4-BE49-F238E27FC236}">
                  <a16:creationId xmlns:a16="http://schemas.microsoft.com/office/drawing/2014/main" id="{10B404E7-DFBE-4DC6-AC2B-D12BB31953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136" b="2211"/>
            <a:stretch>
              <a:fillRect/>
            </a:stretch>
          </p:blipFill>
          <p:spPr bwMode="auto">
            <a:xfrm>
              <a:off x="1310" y="527"/>
              <a:ext cx="3139" cy="36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1860" name="Text Box 6">
              <a:extLst>
                <a:ext uri="{FF2B5EF4-FFF2-40B4-BE49-F238E27FC236}">
                  <a16:creationId xmlns:a16="http://schemas.microsoft.com/office/drawing/2014/main" id="{A2637950-FA5F-4DB6-8232-78B3F87C3B79}"/>
                </a:ext>
              </a:extLst>
            </p:cNvPr>
            <p:cNvSpPr txBox="1">
              <a:spLocks noChangeArrowheads="1"/>
            </p:cNvSpPr>
            <p:nvPr/>
          </p:nvSpPr>
          <p:spPr bwMode="auto">
            <a:xfrm>
              <a:off x="1429" y="1616"/>
              <a:ext cx="544" cy="2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600">
                  <a:solidFill>
                    <a:schemeClr val="bg2"/>
                  </a:solidFill>
                </a:rPr>
                <a:t>Palatal</a:t>
              </a:r>
            </a:p>
          </p:txBody>
        </p:sp>
        <p:sp>
          <p:nvSpPr>
            <p:cNvPr id="121861" name="Text Box 7">
              <a:extLst>
                <a:ext uri="{FF2B5EF4-FFF2-40B4-BE49-F238E27FC236}">
                  <a16:creationId xmlns:a16="http://schemas.microsoft.com/office/drawing/2014/main" id="{97D7FAE9-76B4-4C6F-987A-FB6752324829}"/>
                </a:ext>
              </a:extLst>
            </p:cNvPr>
            <p:cNvSpPr txBox="1">
              <a:spLocks noChangeArrowheads="1"/>
            </p:cNvSpPr>
            <p:nvPr/>
          </p:nvSpPr>
          <p:spPr bwMode="auto">
            <a:xfrm>
              <a:off x="1338" y="2478"/>
              <a:ext cx="726" cy="2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600">
                  <a:solidFill>
                    <a:schemeClr val="bg2"/>
                  </a:solidFill>
                </a:rPr>
                <a:t>Sublingual</a:t>
              </a:r>
            </a:p>
          </p:txBody>
        </p:sp>
        <p:sp>
          <p:nvSpPr>
            <p:cNvPr id="121862" name="Text Box 8">
              <a:extLst>
                <a:ext uri="{FF2B5EF4-FFF2-40B4-BE49-F238E27FC236}">
                  <a16:creationId xmlns:a16="http://schemas.microsoft.com/office/drawing/2014/main" id="{3A18FBBF-9EA7-4A70-B215-48649252D963}"/>
                </a:ext>
              </a:extLst>
            </p:cNvPr>
            <p:cNvSpPr txBox="1">
              <a:spLocks noChangeArrowheads="1"/>
            </p:cNvSpPr>
            <p:nvPr/>
          </p:nvSpPr>
          <p:spPr bwMode="auto">
            <a:xfrm>
              <a:off x="1338" y="3385"/>
              <a:ext cx="726" cy="366"/>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600">
                  <a:solidFill>
                    <a:srgbClr val="990033"/>
                  </a:solidFill>
                </a:rPr>
                <a:t>Mylohyoid muscle</a:t>
              </a:r>
            </a:p>
          </p:txBody>
        </p:sp>
        <p:sp>
          <p:nvSpPr>
            <p:cNvPr id="121863" name="Text Box 9">
              <a:extLst>
                <a:ext uri="{FF2B5EF4-FFF2-40B4-BE49-F238E27FC236}">
                  <a16:creationId xmlns:a16="http://schemas.microsoft.com/office/drawing/2014/main" id="{91C8C912-BC7B-4A88-8179-8383FA505F81}"/>
                </a:ext>
              </a:extLst>
            </p:cNvPr>
            <p:cNvSpPr txBox="1">
              <a:spLocks noChangeArrowheads="1"/>
            </p:cNvSpPr>
            <p:nvPr/>
          </p:nvSpPr>
          <p:spPr bwMode="auto">
            <a:xfrm>
              <a:off x="2699" y="3884"/>
              <a:ext cx="1134" cy="2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600">
                  <a:solidFill>
                    <a:schemeClr val="bg2"/>
                  </a:solidFill>
                </a:rPr>
                <a:t>Submandibular</a:t>
              </a:r>
            </a:p>
          </p:txBody>
        </p:sp>
        <p:sp>
          <p:nvSpPr>
            <p:cNvPr id="121864" name="Text Box 10">
              <a:extLst>
                <a:ext uri="{FF2B5EF4-FFF2-40B4-BE49-F238E27FC236}">
                  <a16:creationId xmlns:a16="http://schemas.microsoft.com/office/drawing/2014/main" id="{24E554AA-1E10-4CB6-94E9-D5AF40C4C93C}"/>
                </a:ext>
              </a:extLst>
            </p:cNvPr>
            <p:cNvSpPr txBox="1">
              <a:spLocks noChangeArrowheads="1"/>
            </p:cNvSpPr>
            <p:nvPr/>
          </p:nvSpPr>
          <p:spPr bwMode="auto">
            <a:xfrm>
              <a:off x="3424" y="3067"/>
              <a:ext cx="816" cy="2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600">
                  <a:solidFill>
                    <a:schemeClr val="bg2"/>
                  </a:solidFill>
                </a:rPr>
                <a:t>Buccal</a:t>
              </a:r>
            </a:p>
          </p:txBody>
        </p:sp>
        <p:sp>
          <p:nvSpPr>
            <p:cNvPr id="121865" name="Text Box 11">
              <a:extLst>
                <a:ext uri="{FF2B5EF4-FFF2-40B4-BE49-F238E27FC236}">
                  <a16:creationId xmlns:a16="http://schemas.microsoft.com/office/drawing/2014/main" id="{5C48D0A1-9F18-41D2-9A08-E47E5DE61623}"/>
                </a:ext>
              </a:extLst>
            </p:cNvPr>
            <p:cNvSpPr txBox="1">
              <a:spLocks noChangeArrowheads="1"/>
            </p:cNvSpPr>
            <p:nvPr/>
          </p:nvSpPr>
          <p:spPr bwMode="auto">
            <a:xfrm>
              <a:off x="3606" y="2432"/>
              <a:ext cx="816" cy="2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600">
                  <a:solidFill>
                    <a:schemeClr val="bg2"/>
                  </a:solidFill>
                </a:rPr>
                <a:t>Vestibular</a:t>
              </a:r>
            </a:p>
          </p:txBody>
        </p:sp>
        <p:sp>
          <p:nvSpPr>
            <p:cNvPr id="121866" name="Text Box 12">
              <a:extLst>
                <a:ext uri="{FF2B5EF4-FFF2-40B4-BE49-F238E27FC236}">
                  <a16:creationId xmlns:a16="http://schemas.microsoft.com/office/drawing/2014/main" id="{3D9530E4-082A-46EF-B597-D6113068419E}"/>
                </a:ext>
              </a:extLst>
            </p:cNvPr>
            <p:cNvSpPr txBox="1">
              <a:spLocks noChangeArrowheads="1"/>
            </p:cNvSpPr>
            <p:nvPr/>
          </p:nvSpPr>
          <p:spPr bwMode="auto">
            <a:xfrm>
              <a:off x="3696" y="1794"/>
              <a:ext cx="726" cy="366"/>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600">
                  <a:solidFill>
                    <a:srgbClr val="990033"/>
                  </a:solidFill>
                </a:rPr>
                <a:t>Buccinator muscle</a:t>
              </a:r>
            </a:p>
          </p:txBody>
        </p:sp>
        <p:sp>
          <p:nvSpPr>
            <p:cNvPr id="121867" name="Text Box 13">
              <a:extLst>
                <a:ext uri="{FF2B5EF4-FFF2-40B4-BE49-F238E27FC236}">
                  <a16:creationId xmlns:a16="http://schemas.microsoft.com/office/drawing/2014/main" id="{EC9CFFDF-3634-4F44-91BD-E409C73286C7}"/>
                </a:ext>
              </a:extLst>
            </p:cNvPr>
            <p:cNvSpPr txBox="1">
              <a:spLocks noChangeArrowheads="1"/>
            </p:cNvSpPr>
            <p:nvPr/>
          </p:nvSpPr>
          <p:spPr bwMode="auto">
            <a:xfrm>
              <a:off x="3696" y="1389"/>
              <a:ext cx="726" cy="2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600">
                  <a:solidFill>
                    <a:schemeClr val="bg2"/>
                  </a:solidFill>
                </a:rPr>
                <a:t>Vestibular</a:t>
              </a:r>
            </a:p>
          </p:txBody>
        </p:sp>
        <p:sp>
          <p:nvSpPr>
            <p:cNvPr id="121868" name="Text Box 14">
              <a:extLst>
                <a:ext uri="{FF2B5EF4-FFF2-40B4-BE49-F238E27FC236}">
                  <a16:creationId xmlns:a16="http://schemas.microsoft.com/office/drawing/2014/main" id="{FC1FA973-6D80-40D6-9614-9E84C8672833}"/>
                </a:ext>
              </a:extLst>
            </p:cNvPr>
            <p:cNvSpPr txBox="1">
              <a:spLocks noChangeArrowheads="1"/>
            </p:cNvSpPr>
            <p:nvPr/>
          </p:nvSpPr>
          <p:spPr bwMode="auto">
            <a:xfrm>
              <a:off x="3878" y="981"/>
              <a:ext cx="544" cy="2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600">
                  <a:solidFill>
                    <a:schemeClr val="bg2"/>
                  </a:solidFill>
                </a:rPr>
                <a:t>Buccal</a:t>
              </a:r>
            </a:p>
          </p:txBody>
        </p:sp>
        <p:sp>
          <p:nvSpPr>
            <p:cNvPr id="121869" name="Line 16">
              <a:extLst>
                <a:ext uri="{FF2B5EF4-FFF2-40B4-BE49-F238E27FC236}">
                  <a16:creationId xmlns:a16="http://schemas.microsoft.com/office/drawing/2014/main" id="{43B42C7C-8AD2-4CD4-8A1C-F3E731CC0B36}"/>
                </a:ext>
              </a:extLst>
            </p:cNvPr>
            <p:cNvSpPr>
              <a:spLocks noChangeShapeType="1"/>
            </p:cNvSpPr>
            <p:nvPr/>
          </p:nvSpPr>
          <p:spPr bwMode="auto">
            <a:xfrm flipH="1">
              <a:off x="3310" y="1095"/>
              <a:ext cx="544" cy="273"/>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21870" name="Line 17">
              <a:extLst>
                <a:ext uri="{FF2B5EF4-FFF2-40B4-BE49-F238E27FC236}">
                  <a16:creationId xmlns:a16="http://schemas.microsoft.com/office/drawing/2014/main" id="{04DA7A9D-B01F-4284-9362-14BC41956648}"/>
                </a:ext>
              </a:extLst>
            </p:cNvPr>
            <p:cNvSpPr>
              <a:spLocks noChangeShapeType="1"/>
            </p:cNvSpPr>
            <p:nvPr/>
          </p:nvSpPr>
          <p:spPr bwMode="auto">
            <a:xfrm flipH="1">
              <a:off x="3061" y="1525"/>
              <a:ext cx="635" cy="91"/>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21871" name="Line 18">
              <a:extLst>
                <a:ext uri="{FF2B5EF4-FFF2-40B4-BE49-F238E27FC236}">
                  <a16:creationId xmlns:a16="http://schemas.microsoft.com/office/drawing/2014/main" id="{0F554FC6-1753-4320-8A4D-418A671F3C29}"/>
                </a:ext>
              </a:extLst>
            </p:cNvPr>
            <p:cNvSpPr>
              <a:spLocks noChangeShapeType="1"/>
            </p:cNvSpPr>
            <p:nvPr/>
          </p:nvSpPr>
          <p:spPr bwMode="auto">
            <a:xfrm flipH="1">
              <a:off x="3243" y="1933"/>
              <a:ext cx="453" cy="0"/>
            </a:xfrm>
            <a:prstGeom prst="line">
              <a:avLst/>
            </a:prstGeom>
            <a:noFill/>
            <a:ln w="38100">
              <a:solidFill>
                <a:srgbClr val="99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21872" name="Line 19">
              <a:extLst>
                <a:ext uri="{FF2B5EF4-FFF2-40B4-BE49-F238E27FC236}">
                  <a16:creationId xmlns:a16="http://schemas.microsoft.com/office/drawing/2014/main" id="{0E776ABE-0DDB-4E79-BE3A-7FD9BF88CB2B}"/>
                </a:ext>
              </a:extLst>
            </p:cNvPr>
            <p:cNvSpPr>
              <a:spLocks noChangeShapeType="1"/>
            </p:cNvSpPr>
            <p:nvPr/>
          </p:nvSpPr>
          <p:spPr bwMode="auto">
            <a:xfrm flipH="1" flipV="1">
              <a:off x="3107" y="2341"/>
              <a:ext cx="544" cy="119"/>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21873" name="Line 20">
              <a:extLst>
                <a:ext uri="{FF2B5EF4-FFF2-40B4-BE49-F238E27FC236}">
                  <a16:creationId xmlns:a16="http://schemas.microsoft.com/office/drawing/2014/main" id="{79A350F5-13E8-4481-BDBF-1EA0E3961C3E}"/>
                </a:ext>
              </a:extLst>
            </p:cNvPr>
            <p:cNvSpPr>
              <a:spLocks noChangeShapeType="1"/>
            </p:cNvSpPr>
            <p:nvPr/>
          </p:nvSpPr>
          <p:spPr bwMode="auto">
            <a:xfrm flipH="1" flipV="1">
              <a:off x="3300" y="2792"/>
              <a:ext cx="363" cy="272"/>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21874" name="Line 21">
              <a:extLst>
                <a:ext uri="{FF2B5EF4-FFF2-40B4-BE49-F238E27FC236}">
                  <a16:creationId xmlns:a16="http://schemas.microsoft.com/office/drawing/2014/main" id="{68A13C68-09A4-4D11-AC7E-B07902379808}"/>
                </a:ext>
              </a:extLst>
            </p:cNvPr>
            <p:cNvSpPr>
              <a:spLocks noChangeShapeType="1"/>
            </p:cNvSpPr>
            <p:nvPr/>
          </p:nvSpPr>
          <p:spPr bwMode="auto">
            <a:xfrm>
              <a:off x="2018" y="2586"/>
              <a:ext cx="363" cy="46"/>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21875" name="Line 23">
              <a:extLst>
                <a:ext uri="{FF2B5EF4-FFF2-40B4-BE49-F238E27FC236}">
                  <a16:creationId xmlns:a16="http://schemas.microsoft.com/office/drawing/2014/main" id="{629457E3-9E5C-4A11-A45D-0E5F7DE5DC54}"/>
                </a:ext>
              </a:extLst>
            </p:cNvPr>
            <p:cNvSpPr>
              <a:spLocks noChangeShapeType="1"/>
            </p:cNvSpPr>
            <p:nvPr/>
          </p:nvSpPr>
          <p:spPr bwMode="auto">
            <a:xfrm flipH="1">
              <a:off x="1973" y="1706"/>
              <a:ext cx="453" cy="46"/>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21876" name="Line 25">
              <a:extLst>
                <a:ext uri="{FF2B5EF4-FFF2-40B4-BE49-F238E27FC236}">
                  <a16:creationId xmlns:a16="http://schemas.microsoft.com/office/drawing/2014/main" id="{340A571E-4EA5-428D-BA0E-5C99F1C625FB}"/>
                </a:ext>
              </a:extLst>
            </p:cNvPr>
            <p:cNvSpPr>
              <a:spLocks noChangeShapeType="1"/>
            </p:cNvSpPr>
            <p:nvPr/>
          </p:nvSpPr>
          <p:spPr bwMode="auto">
            <a:xfrm flipH="1">
              <a:off x="1746" y="3158"/>
              <a:ext cx="318" cy="181"/>
            </a:xfrm>
            <a:prstGeom prst="line">
              <a:avLst/>
            </a:prstGeom>
            <a:noFill/>
            <a:ln w="38100">
              <a:solidFill>
                <a:srgbClr val="99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21877" name="Line 26">
              <a:extLst>
                <a:ext uri="{FF2B5EF4-FFF2-40B4-BE49-F238E27FC236}">
                  <a16:creationId xmlns:a16="http://schemas.microsoft.com/office/drawing/2014/main" id="{514A378B-6271-4470-96EB-6FE34F7FCD52}"/>
                </a:ext>
              </a:extLst>
            </p:cNvPr>
            <p:cNvSpPr>
              <a:spLocks noChangeShapeType="1"/>
            </p:cNvSpPr>
            <p:nvPr/>
          </p:nvSpPr>
          <p:spPr bwMode="auto">
            <a:xfrm>
              <a:off x="2535" y="3197"/>
              <a:ext cx="454" cy="681"/>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21878" name="Text Box 27">
              <a:extLst>
                <a:ext uri="{FF2B5EF4-FFF2-40B4-BE49-F238E27FC236}">
                  <a16:creationId xmlns:a16="http://schemas.microsoft.com/office/drawing/2014/main" id="{363967BD-5BF1-4C3B-A2A6-32CD841CB71F}"/>
                </a:ext>
              </a:extLst>
            </p:cNvPr>
            <p:cNvSpPr txBox="1">
              <a:spLocks noChangeArrowheads="1"/>
            </p:cNvSpPr>
            <p:nvPr/>
          </p:nvSpPr>
          <p:spPr bwMode="auto">
            <a:xfrm>
              <a:off x="1429" y="2054"/>
              <a:ext cx="635" cy="2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600">
                  <a:solidFill>
                    <a:schemeClr val="bg2"/>
                  </a:solidFill>
                </a:rPr>
                <a:t>Oral</a:t>
              </a:r>
            </a:p>
          </p:txBody>
        </p:sp>
        <p:sp>
          <p:nvSpPr>
            <p:cNvPr id="121879" name="Line 28">
              <a:extLst>
                <a:ext uri="{FF2B5EF4-FFF2-40B4-BE49-F238E27FC236}">
                  <a16:creationId xmlns:a16="http://schemas.microsoft.com/office/drawing/2014/main" id="{17373BA2-06AE-462D-A3AA-AB91B6CC07D3}"/>
                </a:ext>
              </a:extLst>
            </p:cNvPr>
            <p:cNvSpPr>
              <a:spLocks noChangeShapeType="1"/>
            </p:cNvSpPr>
            <p:nvPr/>
          </p:nvSpPr>
          <p:spPr bwMode="auto">
            <a:xfrm>
              <a:off x="2018" y="2160"/>
              <a:ext cx="590" cy="181"/>
            </a:xfrm>
            <a:prstGeom prst="line">
              <a:avLst/>
            </a:prstGeom>
            <a:noFill/>
            <a:ln w="381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a:extLst>
              <a:ext uri="{FF2B5EF4-FFF2-40B4-BE49-F238E27FC236}">
                <a16:creationId xmlns:a16="http://schemas.microsoft.com/office/drawing/2014/main" id="{85BB6F7D-6DD3-48DF-B83A-993D5A30830C}"/>
              </a:ext>
            </a:extLst>
          </p:cNvPr>
          <p:cNvSpPr txBox="1">
            <a:spLocks noChangeArrowheads="1"/>
          </p:cNvSpPr>
          <p:nvPr/>
        </p:nvSpPr>
        <p:spPr bwMode="auto">
          <a:xfrm>
            <a:off x="1835150" y="428625"/>
            <a:ext cx="5759450" cy="1076325"/>
          </a:xfrm>
          <a:prstGeom prst="rect">
            <a:avLst/>
          </a:prstGeom>
          <a:gradFill rotWithShape="1">
            <a:gsLst>
              <a:gs pos="0">
                <a:srgbClr val="666666"/>
              </a:gs>
              <a:gs pos="50000">
                <a:srgbClr val="DDDDDD"/>
              </a:gs>
              <a:gs pos="100000">
                <a:srgbClr val="666666"/>
              </a:gs>
            </a:gsLst>
            <a:lin ang="5400000" scaled="1"/>
          </a:gradFill>
          <a:ln w="381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a:t>Šíření infekce z perikor. vaku třetího dolního moláru</a:t>
            </a:r>
          </a:p>
        </p:txBody>
      </p:sp>
      <p:sp>
        <p:nvSpPr>
          <p:cNvPr id="123907" name="Text Box 4">
            <a:extLst>
              <a:ext uri="{FF2B5EF4-FFF2-40B4-BE49-F238E27FC236}">
                <a16:creationId xmlns:a16="http://schemas.microsoft.com/office/drawing/2014/main" id="{09F9F4D1-F834-46D0-B47B-05BCB638F0A9}"/>
              </a:ext>
            </a:extLst>
          </p:cNvPr>
          <p:cNvSpPr txBox="1">
            <a:spLocks noChangeArrowheads="1"/>
          </p:cNvSpPr>
          <p:nvPr/>
        </p:nvSpPr>
        <p:spPr bwMode="auto">
          <a:xfrm>
            <a:off x="3783013" y="2609850"/>
            <a:ext cx="4892675"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ts val="1200"/>
              </a:spcAft>
              <a:buClr>
                <a:srgbClr val="FFC000"/>
              </a:buClr>
              <a:buFont typeface="Wingdings" panose="05000000000000000000" pitchFamily="2" charset="2"/>
              <a:buChar char="Ø"/>
            </a:pPr>
            <a:r>
              <a:rPr lang="cs-CZ" altLang="cs-CZ" sz="2800">
                <a:solidFill>
                  <a:schemeClr val="bg1"/>
                </a:solidFill>
              </a:rPr>
              <a:t>přes m. constr. phar. sup.</a:t>
            </a:r>
            <a:endParaRPr lang="cs-CZ" altLang="cs-CZ" sz="2800"/>
          </a:p>
          <a:p>
            <a:pPr eaLnBrk="1" hangingPunct="1">
              <a:spcBef>
                <a:spcPct val="0"/>
              </a:spcBef>
              <a:spcAft>
                <a:spcPts val="1200"/>
              </a:spcAft>
              <a:buClr>
                <a:srgbClr val="FFC000"/>
              </a:buClr>
              <a:buFont typeface="Wingdings" panose="05000000000000000000" pitchFamily="2" charset="2"/>
              <a:buChar char="Ø"/>
            </a:pPr>
            <a:r>
              <a:rPr lang="cs-CZ" altLang="cs-CZ" sz="2800">
                <a:solidFill>
                  <a:schemeClr val="bg1"/>
                </a:solidFill>
              </a:rPr>
              <a:t>podél m. buccinator </a:t>
            </a:r>
          </a:p>
          <a:p>
            <a:pPr eaLnBrk="1" hangingPunct="1">
              <a:spcBef>
                <a:spcPct val="0"/>
              </a:spcBef>
              <a:spcAft>
                <a:spcPts val="1200"/>
              </a:spcAft>
              <a:buClr>
                <a:srgbClr val="FFC000"/>
              </a:buClr>
              <a:buFont typeface="Wingdings" panose="05000000000000000000" pitchFamily="2" charset="2"/>
              <a:buChar char="Ø"/>
            </a:pPr>
            <a:r>
              <a:rPr lang="cs-CZ" altLang="cs-CZ" sz="2800">
                <a:solidFill>
                  <a:schemeClr val="bg1"/>
                </a:solidFill>
              </a:rPr>
              <a:t>přes m. buccinator</a:t>
            </a:r>
          </a:p>
          <a:p>
            <a:pPr eaLnBrk="1" hangingPunct="1">
              <a:spcBef>
                <a:spcPct val="0"/>
              </a:spcBef>
              <a:spcAft>
                <a:spcPts val="1200"/>
              </a:spcAft>
              <a:buClr>
                <a:srgbClr val="FFC000"/>
              </a:buClr>
              <a:buFont typeface="Wingdings" panose="05000000000000000000" pitchFamily="2" charset="2"/>
              <a:buChar char="Ø"/>
            </a:pPr>
            <a:r>
              <a:rPr lang="cs-CZ" altLang="cs-CZ" sz="2800">
                <a:solidFill>
                  <a:schemeClr val="bg1"/>
                </a:solidFill>
              </a:rPr>
              <a:t>ventrálně</a:t>
            </a:r>
            <a:r>
              <a:rPr lang="cs-CZ" altLang="cs-CZ" sz="2800" i="1">
                <a:solidFill>
                  <a:schemeClr val="bg1"/>
                </a:solidFill>
              </a:rPr>
              <a:t> </a:t>
            </a:r>
            <a:r>
              <a:rPr lang="cs-CZ" altLang="cs-CZ" sz="2800" i="1">
                <a:solidFill>
                  <a:srgbClr val="FFCC00"/>
                </a:solidFill>
              </a:rPr>
              <a:t>„</a:t>
            </a:r>
            <a:r>
              <a:rPr lang="cs-CZ" altLang="cs-CZ" sz="2800">
                <a:solidFill>
                  <a:srgbClr val="FFCC00"/>
                </a:solidFill>
              </a:rPr>
              <a:t>sběhlý absces“</a:t>
            </a:r>
          </a:p>
        </p:txBody>
      </p:sp>
      <p:pic>
        <p:nvPicPr>
          <p:cNvPr id="123908" name="Picture 21" descr="http://drkam.wordpress.com/">
            <a:extLst>
              <a:ext uri="{FF2B5EF4-FFF2-40B4-BE49-F238E27FC236}">
                <a16:creationId xmlns:a16="http://schemas.microsoft.com/office/drawing/2014/main" id="{AF88DBA2-9B53-4FDB-BD6E-3C853C3E3D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13" y="1844675"/>
            <a:ext cx="341630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954" name="Group 17">
            <a:extLst>
              <a:ext uri="{FF2B5EF4-FFF2-40B4-BE49-F238E27FC236}">
                <a16:creationId xmlns:a16="http://schemas.microsoft.com/office/drawing/2014/main" id="{77DF0EE6-021C-4239-940A-25B22D59CFBA}"/>
              </a:ext>
            </a:extLst>
          </p:cNvPr>
          <p:cNvGrpSpPr>
            <a:grpSpLocks/>
          </p:cNvGrpSpPr>
          <p:nvPr/>
        </p:nvGrpSpPr>
        <p:grpSpPr bwMode="auto">
          <a:xfrm>
            <a:off x="34925" y="1268413"/>
            <a:ext cx="4427538" cy="3500437"/>
            <a:chOff x="0" y="765"/>
            <a:chExt cx="2789" cy="2205"/>
          </a:xfrm>
        </p:grpSpPr>
        <p:graphicFrame>
          <p:nvGraphicFramePr>
            <p:cNvPr id="125957" name="Object 6">
              <a:extLst>
                <a:ext uri="{FF2B5EF4-FFF2-40B4-BE49-F238E27FC236}">
                  <a16:creationId xmlns:a16="http://schemas.microsoft.com/office/drawing/2014/main" id="{767D1494-6FE7-40FB-9848-D1D78FBD20C5}"/>
                </a:ext>
              </a:extLst>
            </p:cNvPr>
            <p:cNvGraphicFramePr>
              <a:graphicFrameLocks noChangeAspect="1"/>
            </p:cNvGraphicFramePr>
            <p:nvPr/>
          </p:nvGraphicFramePr>
          <p:xfrm>
            <a:off x="0" y="765"/>
            <a:ext cx="2789" cy="2205"/>
          </p:xfrm>
          <a:graphic>
            <a:graphicData uri="http://schemas.openxmlformats.org/presentationml/2006/ole">
              <mc:AlternateContent xmlns:mc="http://schemas.openxmlformats.org/markup-compatibility/2006">
                <mc:Choice xmlns:v="urn:schemas-microsoft-com:vml" Requires="v">
                  <p:oleObj spid="_x0000_s125965" name="Rastrový obrázek" r:id="rId4" imgW="2142857" imgH="1533739" progId="Paint.Picture">
                    <p:embed/>
                  </p:oleObj>
                </mc:Choice>
                <mc:Fallback>
                  <p:oleObj name="Rastrový obrázek" r:id="rId4" imgW="2142857" imgH="1533739" progId="Paint.Picture">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l="6367" r="4759"/>
                        <a:stretch>
                          <a:fillRect/>
                        </a:stretch>
                      </p:blipFill>
                      <p:spPr bwMode="auto">
                        <a:xfrm>
                          <a:off x="0" y="765"/>
                          <a:ext cx="2789" cy="2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5958" name="Oval 7">
              <a:extLst>
                <a:ext uri="{FF2B5EF4-FFF2-40B4-BE49-F238E27FC236}">
                  <a16:creationId xmlns:a16="http://schemas.microsoft.com/office/drawing/2014/main" id="{DA8D007F-DD13-4735-8D85-308018ED25A2}"/>
                </a:ext>
              </a:extLst>
            </p:cNvPr>
            <p:cNvSpPr>
              <a:spLocks noChangeArrowheads="1"/>
            </p:cNvSpPr>
            <p:nvPr/>
          </p:nvSpPr>
          <p:spPr bwMode="auto">
            <a:xfrm>
              <a:off x="1429" y="1979"/>
              <a:ext cx="210" cy="123"/>
            </a:xfrm>
            <a:prstGeom prst="ellipse">
              <a:avLst/>
            </a:prstGeom>
            <a:solidFill>
              <a:srgbClr val="CC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sp>
          <p:nvSpPr>
            <p:cNvPr id="125959" name="Line 8">
              <a:extLst>
                <a:ext uri="{FF2B5EF4-FFF2-40B4-BE49-F238E27FC236}">
                  <a16:creationId xmlns:a16="http://schemas.microsoft.com/office/drawing/2014/main" id="{D4DF238C-8988-402B-9745-C5E314A88134}"/>
                </a:ext>
              </a:extLst>
            </p:cNvPr>
            <p:cNvSpPr>
              <a:spLocks noChangeShapeType="1"/>
            </p:cNvSpPr>
            <p:nvPr/>
          </p:nvSpPr>
          <p:spPr bwMode="auto">
            <a:xfrm flipV="1">
              <a:off x="1564" y="1310"/>
              <a:ext cx="174" cy="681"/>
            </a:xfrm>
            <a:prstGeom prst="line">
              <a:avLst/>
            </a:prstGeom>
            <a:noFill/>
            <a:ln w="762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25960" name="Line 9">
              <a:extLst>
                <a:ext uri="{FF2B5EF4-FFF2-40B4-BE49-F238E27FC236}">
                  <a16:creationId xmlns:a16="http://schemas.microsoft.com/office/drawing/2014/main" id="{8BF1FFED-80D0-4BCC-948F-FD19CC6768DD}"/>
                </a:ext>
              </a:extLst>
            </p:cNvPr>
            <p:cNvSpPr>
              <a:spLocks noChangeShapeType="1"/>
            </p:cNvSpPr>
            <p:nvPr/>
          </p:nvSpPr>
          <p:spPr bwMode="auto">
            <a:xfrm flipH="1" flipV="1">
              <a:off x="1474" y="890"/>
              <a:ext cx="33" cy="1128"/>
            </a:xfrm>
            <a:prstGeom prst="line">
              <a:avLst/>
            </a:prstGeom>
            <a:noFill/>
            <a:ln w="762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25961" name="Line 10">
              <a:extLst>
                <a:ext uri="{FF2B5EF4-FFF2-40B4-BE49-F238E27FC236}">
                  <a16:creationId xmlns:a16="http://schemas.microsoft.com/office/drawing/2014/main" id="{59FC17A0-9FBB-42A5-B4A9-AD5E1E513CEB}"/>
                </a:ext>
              </a:extLst>
            </p:cNvPr>
            <p:cNvSpPr>
              <a:spLocks noChangeShapeType="1"/>
            </p:cNvSpPr>
            <p:nvPr/>
          </p:nvSpPr>
          <p:spPr bwMode="auto">
            <a:xfrm flipH="1" flipV="1">
              <a:off x="1202" y="1480"/>
              <a:ext cx="91" cy="493"/>
            </a:xfrm>
            <a:prstGeom prst="line">
              <a:avLst/>
            </a:prstGeom>
            <a:noFill/>
            <a:ln w="762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25962" name="Line 11">
              <a:extLst>
                <a:ext uri="{FF2B5EF4-FFF2-40B4-BE49-F238E27FC236}">
                  <a16:creationId xmlns:a16="http://schemas.microsoft.com/office/drawing/2014/main" id="{1B776B16-A7B0-460C-9AF6-E007C62191A0}"/>
                </a:ext>
              </a:extLst>
            </p:cNvPr>
            <p:cNvSpPr>
              <a:spLocks noChangeShapeType="1"/>
            </p:cNvSpPr>
            <p:nvPr/>
          </p:nvSpPr>
          <p:spPr bwMode="auto">
            <a:xfrm flipH="1" flipV="1">
              <a:off x="930" y="1842"/>
              <a:ext cx="363" cy="131"/>
            </a:xfrm>
            <a:prstGeom prst="line">
              <a:avLst/>
            </a:prstGeom>
            <a:noFill/>
            <a:ln w="762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25963" name="Line 12">
              <a:extLst>
                <a:ext uri="{FF2B5EF4-FFF2-40B4-BE49-F238E27FC236}">
                  <a16:creationId xmlns:a16="http://schemas.microsoft.com/office/drawing/2014/main" id="{7BF73B1E-0C23-4101-8B05-3D59EF37CA62}"/>
                </a:ext>
              </a:extLst>
            </p:cNvPr>
            <p:cNvSpPr>
              <a:spLocks noChangeShapeType="1"/>
            </p:cNvSpPr>
            <p:nvPr/>
          </p:nvSpPr>
          <p:spPr bwMode="auto">
            <a:xfrm flipH="1">
              <a:off x="1429" y="2018"/>
              <a:ext cx="45" cy="914"/>
            </a:xfrm>
            <a:prstGeom prst="line">
              <a:avLst/>
            </a:prstGeom>
            <a:noFill/>
            <a:ln w="762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25964" name="Line 12">
              <a:extLst>
                <a:ext uri="{FF2B5EF4-FFF2-40B4-BE49-F238E27FC236}">
                  <a16:creationId xmlns:a16="http://schemas.microsoft.com/office/drawing/2014/main" id="{D4E1A6E5-0DC9-4404-A2E8-3F278A4938AC}"/>
                </a:ext>
              </a:extLst>
            </p:cNvPr>
            <p:cNvSpPr>
              <a:spLocks noChangeShapeType="1"/>
            </p:cNvSpPr>
            <p:nvPr/>
          </p:nvSpPr>
          <p:spPr bwMode="auto">
            <a:xfrm flipH="1" flipV="1">
              <a:off x="1293" y="1973"/>
              <a:ext cx="136" cy="46"/>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sp>
        <p:nvSpPr>
          <p:cNvPr id="101379" name="Text Box 4">
            <a:extLst>
              <a:ext uri="{FF2B5EF4-FFF2-40B4-BE49-F238E27FC236}">
                <a16:creationId xmlns:a16="http://schemas.microsoft.com/office/drawing/2014/main" id="{7339A368-F3B2-447E-99EF-C5945AB94329}"/>
              </a:ext>
            </a:extLst>
          </p:cNvPr>
          <p:cNvSpPr txBox="1">
            <a:spLocks noChangeArrowheads="1"/>
          </p:cNvSpPr>
          <p:nvPr/>
        </p:nvSpPr>
        <p:spPr bwMode="auto">
          <a:xfrm>
            <a:off x="4683125" y="4221163"/>
            <a:ext cx="3887788"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0"/>
              </a:spcBef>
              <a:buFontTx/>
              <a:buNone/>
              <a:defRPr/>
            </a:pPr>
            <a:r>
              <a:rPr lang="cs-CZ" altLang="cs-CZ" sz="2800" dirty="0">
                <a:solidFill>
                  <a:schemeClr val="bg1"/>
                </a:solidFill>
              </a:rPr>
              <a:t>Podél m. </a:t>
            </a:r>
            <a:r>
              <a:rPr lang="cs-CZ" altLang="cs-CZ" sz="2800" dirty="0" err="1">
                <a:solidFill>
                  <a:schemeClr val="bg1"/>
                </a:solidFill>
              </a:rPr>
              <a:t>buccinator</a:t>
            </a:r>
            <a:endParaRPr lang="cs-CZ" altLang="cs-CZ" sz="2800" dirty="0">
              <a:solidFill>
                <a:schemeClr val="bg1"/>
              </a:solidFill>
            </a:endParaRPr>
          </a:p>
          <a:p>
            <a:pPr marL="457200" indent="-457200" eaLnBrk="1" hangingPunct="1">
              <a:spcBef>
                <a:spcPts val="0"/>
              </a:spcBef>
              <a:buClr>
                <a:schemeClr val="bg1"/>
              </a:buClr>
              <a:buFont typeface="Wingdings" panose="05000000000000000000" pitchFamily="2" charset="2"/>
              <a:buChar char="Ø"/>
              <a:defRPr/>
            </a:pPr>
            <a:r>
              <a:rPr lang="cs-CZ" altLang="cs-CZ" sz="2800" b="1" dirty="0">
                <a:solidFill>
                  <a:srgbClr val="FFCC00"/>
                </a:solidFill>
              </a:rPr>
              <a:t>r. </a:t>
            </a:r>
            <a:r>
              <a:rPr lang="cs-CZ" altLang="cs-CZ" sz="2800" b="1" dirty="0" err="1">
                <a:solidFill>
                  <a:srgbClr val="FFCC00"/>
                </a:solidFill>
              </a:rPr>
              <a:t>tonsillare</a:t>
            </a:r>
            <a:r>
              <a:rPr lang="cs-CZ" altLang="cs-CZ" sz="2800" b="1" dirty="0">
                <a:solidFill>
                  <a:srgbClr val="FFCC00"/>
                </a:solidFill>
              </a:rPr>
              <a:t> </a:t>
            </a:r>
            <a:r>
              <a:rPr lang="cs-CZ" altLang="cs-CZ" sz="1600" dirty="0">
                <a:solidFill>
                  <a:schemeClr val="bg1"/>
                </a:solidFill>
              </a:rPr>
              <a:t>-</a:t>
            </a:r>
            <a:r>
              <a:rPr lang="cs-CZ" sz="1600" dirty="0">
                <a:solidFill>
                  <a:schemeClr val="bg1"/>
                </a:solidFill>
              </a:rPr>
              <a:t> tento způsob šíření zánětu je vzácný, dává vznik </a:t>
            </a:r>
            <a:r>
              <a:rPr lang="cs-CZ" sz="1600" dirty="0" err="1">
                <a:solidFill>
                  <a:schemeClr val="bg1"/>
                </a:solidFill>
              </a:rPr>
              <a:t>peritonzilárnímu</a:t>
            </a:r>
            <a:r>
              <a:rPr lang="cs-CZ" sz="1600" dirty="0">
                <a:solidFill>
                  <a:schemeClr val="bg1"/>
                </a:solidFill>
              </a:rPr>
              <a:t> abscesu, který je uložený mediálně od m. </a:t>
            </a:r>
            <a:r>
              <a:rPr lang="cs-CZ" sz="1600" dirty="0" err="1">
                <a:solidFill>
                  <a:schemeClr val="bg1"/>
                </a:solidFill>
              </a:rPr>
              <a:t>constrictor</a:t>
            </a:r>
            <a:r>
              <a:rPr lang="cs-CZ" sz="1600" dirty="0">
                <a:solidFill>
                  <a:schemeClr val="bg1"/>
                </a:solidFill>
              </a:rPr>
              <a:t> </a:t>
            </a:r>
            <a:r>
              <a:rPr lang="cs-CZ" sz="1600" dirty="0" err="1">
                <a:solidFill>
                  <a:schemeClr val="bg1"/>
                </a:solidFill>
              </a:rPr>
              <a:t>pharyngis</a:t>
            </a:r>
            <a:r>
              <a:rPr lang="cs-CZ" sz="1600" dirty="0">
                <a:solidFill>
                  <a:schemeClr val="bg1"/>
                </a:solidFill>
              </a:rPr>
              <a:t> superior</a:t>
            </a:r>
            <a:endParaRPr lang="cs-CZ" altLang="cs-CZ" sz="1600" dirty="0">
              <a:solidFill>
                <a:schemeClr val="bg1"/>
              </a:solidFill>
            </a:endParaRPr>
          </a:p>
        </p:txBody>
      </p:sp>
      <p:sp>
        <p:nvSpPr>
          <p:cNvPr id="101380" name="Text Box 15">
            <a:extLst>
              <a:ext uri="{FF2B5EF4-FFF2-40B4-BE49-F238E27FC236}">
                <a16:creationId xmlns:a16="http://schemas.microsoft.com/office/drawing/2014/main" id="{A82728F2-B43D-4BB7-99F7-2CF8FB7F5A6A}"/>
              </a:ext>
            </a:extLst>
          </p:cNvPr>
          <p:cNvSpPr txBox="1">
            <a:spLocks noChangeArrowheads="1"/>
          </p:cNvSpPr>
          <p:nvPr/>
        </p:nvSpPr>
        <p:spPr bwMode="auto">
          <a:xfrm>
            <a:off x="4616450" y="611188"/>
            <a:ext cx="439261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0"/>
              </a:spcBef>
              <a:buFontTx/>
              <a:buNone/>
              <a:defRPr/>
            </a:pPr>
            <a:r>
              <a:rPr lang="cs-CZ" altLang="cs-CZ" sz="2800" dirty="0">
                <a:solidFill>
                  <a:schemeClr val="bg1"/>
                </a:solidFill>
              </a:rPr>
              <a:t>Přes m. </a:t>
            </a:r>
            <a:r>
              <a:rPr lang="cs-CZ" altLang="cs-CZ" sz="2800" dirty="0" err="1">
                <a:solidFill>
                  <a:schemeClr val="bg1"/>
                </a:solidFill>
              </a:rPr>
              <a:t>constr</a:t>
            </a:r>
            <a:r>
              <a:rPr lang="cs-CZ" altLang="cs-CZ" sz="2800" dirty="0">
                <a:solidFill>
                  <a:schemeClr val="bg1"/>
                </a:solidFill>
              </a:rPr>
              <a:t>. </a:t>
            </a:r>
            <a:r>
              <a:rPr lang="cs-CZ" altLang="cs-CZ" sz="2800" dirty="0" err="1">
                <a:solidFill>
                  <a:schemeClr val="bg1"/>
                </a:solidFill>
              </a:rPr>
              <a:t>phar</a:t>
            </a:r>
            <a:r>
              <a:rPr lang="cs-CZ" altLang="cs-CZ" sz="2800" dirty="0">
                <a:solidFill>
                  <a:schemeClr val="bg1"/>
                </a:solidFill>
              </a:rPr>
              <a:t>. sup.</a:t>
            </a:r>
          </a:p>
          <a:p>
            <a:pPr marL="457200" indent="-457200" eaLnBrk="1" hangingPunct="1">
              <a:spcBef>
                <a:spcPts val="0"/>
              </a:spcBef>
              <a:buClr>
                <a:schemeClr val="bg1"/>
              </a:buClr>
              <a:buFont typeface="Wingdings" panose="05000000000000000000" pitchFamily="2" charset="2"/>
              <a:buChar char="Ø"/>
              <a:defRPr/>
            </a:pPr>
            <a:r>
              <a:rPr lang="cs-CZ" altLang="cs-CZ" sz="2800" b="1" dirty="0" err="1">
                <a:solidFill>
                  <a:srgbClr val="FFCC00"/>
                </a:solidFill>
              </a:rPr>
              <a:t>Sp</a:t>
            </a:r>
            <a:r>
              <a:rPr lang="cs-CZ" altLang="cs-CZ" sz="2800" b="1" dirty="0">
                <a:solidFill>
                  <a:srgbClr val="FFCC00"/>
                </a:solidFill>
              </a:rPr>
              <a:t>. </a:t>
            </a:r>
            <a:r>
              <a:rPr lang="cs-CZ" altLang="cs-CZ" sz="2800" b="1" dirty="0" err="1">
                <a:solidFill>
                  <a:srgbClr val="FFCC00"/>
                </a:solidFill>
              </a:rPr>
              <a:t>Praestyloideum</a:t>
            </a:r>
            <a:r>
              <a:rPr lang="cs-CZ" altLang="cs-CZ" sz="2800" b="1" dirty="0">
                <a:solidFill>
                  <a:srgbClr val="FFCC00"/>
                </a:solidFill>
              </a:rPr>
              <a:t> </a:t>
            </a:r>
            <a:r>
              <a:rPr lang="cs-CZ" altLang="cs-CZ" sz="2800" dirty="0">
                <a:solidFill>
                  <a:srgbClr val="FFCC00"/>
                </a:solidFill>
              </a:rPr>
              <a:t>–</a:t>
            </a:r>
          </a:p>
          <a:p>
            <a:pPr eaLnBrk="1" hangingPunct="1">
              <a:spcBef>
                <a:spcPts val="0"/>
              </a:spcBef>
              <a:buClr>
                <a:schemeClr val="bg1"/>
              </a:buClr>
              <a:buFontTx/>
              <a:buNone/>
              <a:defRPr/>
            </a:pPr>
            <a:r>
              <a:rPr lang="cs-CZ" sz="1600" dirty="0">
                <a:solidFill>
                  <a:schemeClr val="bg1"/>
                </a:solidFill>
              </a:rPr>
              <a:t>proniknutím zánětu mezi svaly m. </a:t>
            </a:r>
            <a:r>
              <a:rPr lang="cs-CZ" sz="1600" dirty="0" err="1">
                <a:solidFill>
                  <a:schemeClr val="bg1"/>
                </a:solidFill>
              </a:rPr>
              <a:t>constrictor</a:t>
            </a:r>
            <a:endParaRPr lang="cs-CZ" sz="1600" dirty="0">
              <a:solidFill>
                <a:schemeClr val="bg1"/>
              </a:solidFill>
            </a:endParaRPr>
          </a:p>
          <a:p>
            <a:pPr eaLnBrk="1" hangingPunct="1">
              <a:spcBef>
                <a:spcPts val="0"/>
              </a:spcBef>
              <a:buClr>
                <a:schemeClr val="bg1"/>
              </a:buClr>
              <a:buFontTx/>
              <a:buNone/>
              <a:defRPr/>
            </a:pPr>
            <a:r>
              <a:rPr lang="cs-CZ" sz="1600" dirty="0" err="1">
                <a:solidFill>
                  <a:schemeClr val="bg1"/>
                </a:solidFill>
              </a:rPr>
              <a:t>pharyngis</a:t>
            </a:r>
            <a:r>
              <a:rPr lang="cs-CZ" sz="1600" dirty="0">
                <a:solidFill>
                  <a:schemeClr val="bg1"/>
                </a:solidFill>
              </a:rPr>
              <a:t> sup. a mediální plochou </a:t>
            </a:r>
            <a:r>
              <a:rPr lang="cs-CZ" sz="1600" dirty="0" err="1">
                <a:solidFill>
                  <a:schemeClr val="bg1"/>
                </a:solidFill>
              </a:rPr>
              <a:t>m.pterygoideus</a:t>
            </a:r>
            <a:r>
              <a:rPr lang="cs-CZ" sz="1600" dirty="0">
                <a:solidFill>
                  <a:schemeClr val="bg1"/>
                </a:solidFill>
              </a:rPr>
              <a:t> </a:t>
            </a:r>
            <a:r>
              <a:rPr lang="cs-CZ" sz="1600" dirty="0" err="1">
                <a:solidFill>
                  <a:schemeClr val="bg1"/>
                </a:solidFill>
              </a:rPr>
              <a:t>medialis</a:t>
            </a:r>
            <a:r>
              <a:rPr lang="cs-CZ" altLang="cs-CZ" sz="2800" dirty="0"/>
              <a:t>                     	</a:t>
            </a:r>
            <a:r>
              <a:rPr lang="en-US" altLang="cs-CZ" sz="2800" dirty="0">
                <a:solidFill>
                  <a:schemeClr val="bg1"/>
                </a:solidFill>
              </a:rPr>
              <a:t>&gt;</a:t>
            </a:r>
            <a:r>
              <a:rPr lang="cs-CZ" altLang="cs-CZ" sz="2800" dirty="0"/>
              <a:t> </a:t>
            </a:r>
            <a:r>
              <a:rPr lang="cs-CZ" altLang="cs-CZ" sz="2800" dirty="0" err="1">
                <a:solidFill>
                  <a:srgbClr val="FFCC00"/>
                </a:solidFill>
              </a:rPr>
              <a:t>retrostyloideum</a:t>
            </a:r>
            <a:r>
              <a:rPr lang="cs-CZ" altLang="cs-CZ" sz="2800" dirty="0">
                <a:solidFill>
                  <a:srgbClr val="FFCC00"/>
                </a:solidFill>
              </a:rPr>
              <a:t>  </a:t>
            </a:r>
            <a:r>
              <a:rPr lang="cs-CZ" altLang="cs-CZ" sz="2800" dirty="0"/>
              <a:t>                 	</a:t>
            </a:r>
            <a:r>
              <a:rPr lang="en-US" altLang="cs-CZ" sz="2800" dirty="0">
                <a:solidFill>
                  <a:schemeClr val="bg1"/>
                </a:solidFill>
              </a:rPr>
              <a:t>&gt;</a:t>
            </a:r>
            <a:r>
              <a:rPr lang="cs-CZ" altLang="cs-CZ" sz="2800" dirty="0">
                <a:solidFill>
                  <a:schemeClr val="bg1"/>
                </a:solidFill>
              </a:rPr>
              <a:t> </a:t>
            </a:r>
            <a:r>
              <a:rPr lang="cs-CZ" altLang="cs-CZ" sz="2800" dirty="0" err="1">
                <a:solidFill>
                  <a:srgbClr val="FFCC00"/>
                </a:solidFill>
              </a:rPr>
              <a:t>retropharyngeum</a:t>
            </a:r>
            <a:r>
              <a:rPr lang="cs-CZ" altLang="cs-CZ" sz="2800" dirty="0">
                <a:solidFill>
                  <a:srgbClr val="FFCC00"/>
                </a:solidFill>
              </a:rPr>
              <a:t> </a:t>
            </a:r>
            <a:r>
              <a:rPr lang="cs-CZ" altLang="cs-CZ" sz="2800" dirty="0"/>
              <a:t>                              	</a:t>
            </a:r>
            <a:r>
              <a:rPr lang="en-US" altLang="cs-CZ" sz="2800" dirty="0">
                <a:solidFill>
                  <a:schemeClr val="bg1"/>
                </a:solidFill>
              </a:rPr>
              <a:t>&gt;</a:t>
            </a:r>
            <a:r>
              <a:rPr lang="cs-CZ" altLang="cs-CZ" sz="2800" dirty="0"/>
              <a:t> </a:t>
            </a:r>
            <a:r>
              <a:rPr lang="cs-CZ" altLang="cs-CZ" sz="2800" dirty="0" err="1">
                <a:solidFill>
                  <a:srgbClr val="FFCC00"/>
                </a:solidFill>
              </a:rPr>
              <a:t>mediast</a:t>
            </a:r>
            <a:r>
              <a:rPr lang="cs-CZ" altLang="cs-CZ" sz="2800" dirty="0">
                <a:solidFill>
                  <a:srgbClr val="FFCC00"/>
                </a:solidFill>
              </a:rPr>
              <a:t>. post.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002" name="Group 17">
            <a:extLst>
              <a:ext uri="{FF2B5EF4-FFF2-40B4-BE49-F238E27FC236}">
                <a16:creationId xmlns:a16="http://schemas.microsoft.com/office/drawing/2014/main" id="{2BBDD2FB-A721-4049-AB93-DF2C21C7A37A}"/>
              </a:ext>
            </a:extLst>
          </p:cNvPr>
          <p:cNvGrpSpPr>
            <a:grpSpLocks/>
          </p:cNvGrpSpPr>
          <p:nvPr/>
        </p:nvGrpSpPr>
        <p:grpSpPr bwMode="auto">
          <a:xfrm>
            <a:off x="107950" y="1584325"/>
            <a:ext cx="4427538" cy="3500438"/>
            <a:chOff x="0" y="765"/>
            <a:chExt cx="2789" cy="2205"/>
          </a:xfrm>
        </p:grpSpPr>
        <p:graphicFrame>
          <p:nvGraphicFramePr>
            <p:cNvPr id="128006" name="Object 6">
              <a:extLst>
                <a:ext uri="{FF2B5EF4-FFF2-40B4-BE49-F238E27FC236}">
                  <a16:creationId xmlns:a16="http://schemas.microsoft.com/office/drawing/2014/main" id="{90F6D53A-8D0B-44BE-9178-88AE2B849209}"/>
                </a:ext>
              </a:extLst>
            </p:cNvPr>
            <p:cNvGraphicFramePr>
              <a:graphicFrameLocks noChangeAspect="1"/>
            </p:cNvGraphicFramePr>
            <p:nvPr/>
          </p:nvGraphicFramePr>
          <p:xfrm>
            <a:off x="0" y="765"/>
            <a:ext cx="2789" cy="2205"/>
          </p:xfrm>
          <a:graphic>
            <a:graphicData uri="http://schemas.openxmlformats.org/presentationml/2006/ole">
              <mc:AlternateContent xmlns:mc="http://schemas.openxmlformats.org/markup-compatibility/2006">
                <mc:Choice xmlns:v="urn:schemas-microsoft-com:vml" Requires="v">
                  <p:oleObj spid="_x0000_s128014" name="Rastrový obrázek" r:id="rId4" imgW="2142857" imgH="1533739" progId="Paint.Picture">
                    <p:embed/>
                  </p:oleObj>
                </mc:Choice>
                <mc:Fallback>
                  <p:oleObj name="Rastrový obrázek" r:id="rId4" imgW="2142857" imgH="1533739" progId="Paint.Picture">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l="6367" r="4759"/>
                        <a:stretch>
                          <a:fillRect/>
                        </a:stretch>
                      </p:blipFill>
                      <p:spPr bwMode="auto">
                        <a:xfrm>
                          <a:off x="0" y="765"/>
                          <a:ext cx="2789" cy="2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8007" name="Oval 7">
              <a:extLst>
                <a:ext uri="{FF2B5EF4-FFF2-40B4-BE49-F238E27FC236}">
                  <a16:creationId xmlns:a16="http://schemas.microsoft.com/office/drawing/2014/main" id="{DB46AAE1-ABAA-4CBE-849B-2A20069A87BA}"/>
                </a:ext>
              </a:extLst>
            </p:cNvPr>
            <p:cNvSpPr>
              <a:spLocks noChangeArrowheads="1"/>
            </p:cNvSpPr>
            <p:nvPr/>
          </p:nvSpPr>
          <p:spPr bwMode="auto">
            <a:xfrm>
              <a:off x="1429" y="1979"/>
              <a:ext cx="210" cy="123"/>
            </a:xfrm>
            <a:prstGeom prst="ellipse">
              <a:avLst/>
            </a:prstGeom>
            <a:solidFill>
              <a:srgbClr val="CC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sp>
          <p:nvSpPr>
            <p:cNvPr id="128008" name="Line 8">
              <a:extLst>
                <a:ext uri="{FF2B5EF4-FFF2-40B4-BE49-F238E27FC236}">
                  <a16:creationId xmlns:a16="http://schemas.microsoft.com/office/drawing/2014/main" id="{B9E2EBA4-137F-4026-A044-FF0616B2FB1B}"/>
                </a:ext>
              </a:extLst>
            </p:cNvPr>
            <p:cNvSpPr>
              <a:spLocks noChangeShapeType="1"/>
            </p:cNvSpPr>
            <p:nvPr/>
          </p:nvSpPr>
          <p:spPr bwMode="auto">
            <a:xfrm flipV="1">
              <a:off x="1564" y="1310"/>
              <a:ext cx="174" cy="681"/>
            </a:xfrm>
            <a:prstGeom prst="line">
              <a:avLst/>
            </a:prstGeom>
            <a:noFill/>
            <a:ln w="762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28009" name="Line 9">
              <a:extLst>
                <a:ext uri="{FF2B5EF4-FFF2-40B4-BE49-F238E27FC236}">
                  <a16:creationId xmlns:a16="http://schemas.microsoft.com/office/drawing/2014/main" id="{9F1E3A16-1447-4AA8-9000-8AADC8957BF8}"/>
                </a:ext>
              </a:extLst>
            </p:cNvPr>
            <p:cNvSpPr>
              <a:spLocks noChangeShapeType="1"/>
            </p:cNvSpPr>
            <p:nvPr/>
          </p:nvSpPr>
          <p:spPr bwMode="auto">
            <a:xfrm flipH="1" flipV="1">
              <a:off x="1474" y="890"/>
              <a:ext cx="33" cy="1128"/>
            </a:xfrm>
            <a:prstGeom prst="line">
              <a:avLst/>
            </a:prstGeom>
            <a:noFill/>
            <a:ln w="762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28010" name="Line 10">
              <a:extLst>
                <a:ext uri="{FF2B5EF4-FFF2-40B4-BE49-F238E27FC236}">
                  <a16:creationId xmlns:a16="http://schemas.microsoft.com/office/drawing/2014/main" id="{99CFC7A1-328B-4672-A662-7181695B05FF}"/>
                </a:ext>
              </a:extLst>
            </p:cNvPr>
            <p:cNvSpPr>
              <a:spLocks noChangeShapeType="1"/>
            </p:cNvSpPr>
            <p:nvPr/>
          </p:nvSpPr>
          <p:spPr bwMode="auto">
            <a:xfrm flipH="1" flipV="1">
              <a:off x="1202" y="1480"/>
              <a:ext cx="91" cy="493"/>
            </a:xfrm>
            <a:prstGeom prst="line">
              <a:avLst/>
            </a:prstGeom>
            <a:noFill/>
            <a:ln w="762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28011" name="Line 11">
              <a:extLst>
                <a:ext uri="{FF2B5EF4-FFF2-40B4-BE49-F238E27FC236}">
                  <a16:creationId xmlns:a16="http://schemas.microsoft.com/office/drawing/2014/main" id="{A750FF2C-8131-4A08-9091-D2B0AF302FD4}"/>
                </a:ext>
              </a:extLst>
            </p:cNvPr>
            <p:cNvSpPr>
              <a:spLocks noChangeShapeType="1"/>
            </p:cNvSpPr>
            <p:nvPr/>
          </p:nvSpPr>
          <p:spPr bwMode="auto">
            <a:xfrm flipH="1" flipV="1">
              <a:off x="930" y="1842"/>
              <a:ext cx="363" cy="131"/>
            </a:xfrm>
            <a:prstGeom prst="line">
              <a:avLst/>
            </a:prstGeom>
            <a:noFill/>
            <a:ln w="762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28012" name="Line 12">
              <a:extLst>
                <a:ext uri="{FF2B5EF4-FFF2-40B4-BE49-F238E27FC236}">
                  <a16:creationId xmlns:a16="http://schemas.microsoft.com/office/drawing/2014/main" id="{17441A98-8F8C-40A6-A37F-CB5774C5FF92}"/>
                </a:ext>
              </a:extLst>
            </p:cNvPr>
            <p:cNvSpPr>
              <a:spLocks noChangeShapeType="1"/>
            </p:cNvSpPr>
            <p:nvPr/>
          </p:nvSpPr>
          <p:spPr bwMode="auto">
            <a:xfrm flipH="1">
              <a:off x="1429" y="2018"/>
              <a:ext cx="45" cy="914"/>
            </a:xfrm>
            <a:prstGeom prst="line">
              <a:avLst/>
            </a:prstGeom>
            <a:noFill/>
            <a:ln w="762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28013" name="Line 12">
              <a:extLst>
                <a:ext uri="{FF2B5EF4-FFF2-40B4-BE49-F238E27FC236}">
                  <a16:creationId xmlns:a16="http://schemas.microsoft.com/office/drawing/2014/main" id="{9D71C0A1-EEF2-48D1-AE28-C7959FF3A87C}"/>
                </a:ext>
              </a:extLst>
            </p:cNvPr>
            <p:cNvSpPr>
              <a:spLocks noChangeShapeType="1"/>
            </p:cNvSpPr>
            <p:nvPr/>
          </p:nvSpPr>
          <p:spPr bwMode="auto">
            <a:xfrm flipH="1" flipV="1">
              <a:off x="1293" y="1973"/>
              <a:ext cx="136" cy="46"/>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sp>
        <p:nvSpPr>
          <p:cNvPr id="101381" name="Text Box 14">
            <a:extLst>
              <a:ext uri="{FF2B5EF4-FFF2-40B4-BE49-F238E27FC236}">
                <a16:creationId xmlns:a16="http://schemas.microsoft.com/office/drawing/2014/main" id="{14A68D3A-1431-4ABE-B318-B26AA37CA00E}"/>
              </a:ext>
            </a:extLst>
          </p:cNvPr>
          <p:cNvSpPr txBox="1">
            <a:spLocks noChangeArrowheads="1"/>
          </p:cNvSpPr>
          <p:nvPr/>
        </p:nvSpPr>
        <p:spPr bwMode="auto">
          <a:xfrm>
            <a:off x="4643438" y="490538"/>
            <a:ext cx="450056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defRPr/>
            </a:pPr>
            <a:r>
              <a:rPr lang="cs-CZ" altLang="cs-CZ" sz="2800" dirty="0">
                <a:solidFill>
                  <a:schemeClr val="bg1"/>
                </a:solidFill>
              </a:rPr>
              <a:t>Přes m. </a:t>
            </a:r>
            <a:r>
              <a:rPr lang="cs-CZ" altLang="cs-CZ" sz="2800" dirty="0" err="1">
                <a:solidFill>
                  <a:schemeClr val="bg1"/>
                </a:solidFill>
              </a:rPr>
              <a:t>buccinator</a:t>
            </a:r>
            <a:r>
              <a:rPr lang="cs-CZ" altLang="cs-CZ" sz="2800" dirty="0">
                <a:solidFill>
                  <a:schemeClr val="bg1"/>
                </a:solidFill>
              </a:rPr>
              <a:t> </a:t>
            </a:r>
            <a:r>
              <a:rPr lang="cs-CZ" dirty="0"/>
              <a:t>do   </a:t>
            </a:r>
          </a:p>
          <a:p>
            <a:pPr>
              <a:buFontTx/>
              <a:buNone/>
              <a:defRPr/>
            </a:pPr>
            <a:r>
              <a:rPr lang="cs-CZ" altLang="cs-CZ" sz="2800" b="1" dirty="0">
                <a:solidFill>
                  <a:srgbClr val="FFCC00"/>
                </a:solidFill>
              </a:rPr>
              <a:t>- </a:t>
            </a:r>
            <a:r>
              <a:rPr lang="cs-CZ" altLang="cs-CZ" sz="2800" b="1" dirty="0" err="1">
                <a:solidFill>
                  <a:srgbClr val="FFCC00"/>
                </a:solidFill>
              </a:rPr>
              <a:t>sp</a:t>
            </a:r>
            <a:r>
              <a:rPr lang="cs-CZ" altLang="cs-CZ" sz="2800" b="1" dirty="0">
                <a:solidFill>
                  <a:srgbClr val="FFCC00"/>
                </a:solidFill>
              </a:rPr>
              <a:t>. </a:t>
            </a:r>
            <a:r>
              <a:rPr lang="cs-CZ" altLang="cs-CZ" sz="2800" b="1" dirty="0" err="1">
                <a:solidFill>
                  <a:srgbClr val="FFCC00"/>
                </a:solidFill>
              </a:rPr>
              <a:t>pterygomandib</a:t>
            </a:r>
            <a:r>
              <a:rPr lang="cs-CZ" altLang="cs-CZ" sz="2800" dirty="0">
                <a:solidFill>
                  <a:srgbClr val="FFCC00"/>
                </a:solidFill>
              </a:rPr>
              <a:t>.</a:t>
            </a:r>
          </a:p>
          <a:p>
            <a:pPr eaLnBrk="1" hangingPunct="1">
              <a:spcBef>
                <a:spcPct val="0"/>
              </a:spcBef>
              <a:buClr>
                <a:schemeClr val="bg1"/>
              </a:buClr>
              <a:buFontTx/>
              <a:buNone/>
              <a:defRPr/>
            </a:pPr>
            <a:r>
              <a:rPr lang="cs-CZ" altLang="cs-CZ" sz="2800" b="1" dirty="0">
                <a:solidFill>
                  <a:srgbClr val="FFCC00"/>
                </a:solidFill>
              </a:rPr>
              <a:t>- </a:t>
            </a:r>
            <a:r>
              <a:rPr lang="cs-CZ" altLang="cs-CZ" sz="2800" b="1" dirty="0" err="1">
                <a:solidFill>
                  <a:srgbClr val="FFCC00"/>
                </a:solidFill>
              </a:rPr>
              <a:t>sp</a:t>
            </a:r>
            <a:r>
              <a:rPr lang="cs-CZ" altLang="cs-CZ" sz="2800" b="1" dirty="0">
                <a:solidFill>
                  <a:srgbClr val="FFCC00"/>
                </a:solidFill>
              </a:rPr>
              <a:t>. </a:t>
            </a:r>
            <a:r>
              <a:rPr lang="cs-CZ" altLang="cs-CZ" sz="2800" b="1" dirty="0" err="1">
                <a:solidFill>
                  <a:srgbClr val="FFCC00"/>
                </a:solidFill>
              </a:rPr>
              <a:t>massetericomand</a:t>
            </a:r>
            <a:r>
              <a:rPr lang="cs-CZ" altLang="cs-CZ" sz="2800" dirty="0">
                <a:solidFill>
                  <a:srgbClr val="FFCC00"/>
                </a:solidFill>
              </a:rPr>
              <a:t>.</a:t>
            </a:r>
            <a:r>
              <a:rPr lang="cs-CZ" sz="2800" dirty="0">
                <a:solidFill>
                  <a:schemeClr val="bg1"/>
                </a:solidFill>
              </a:rPr>
              <a:t>    </a:t>
            </a:r>
          </a:p>
          <a:p>
            <a:pPr eaLnBrk="1" hangingPunct="1">
              <a:spcBef>
                <a:spcPct val="0"/>
              </a:spcBef>
              <a:buClr>
                <a:schemeClr val="bg1"/>
              </a:buClr>
              <a:buFontTx/>
              <a:buNone/>
              <a:defRPr/>
            </a:pPr>
            <a:r>
              <a:rPr lang="cs-CZ" sz="1600" dirty="0">
                <a:solidFill>
                  <a:schemeClr val="bg1"/>
                </a:solidFill>
              </a:rPr>
              <a:t>mezi jednotlivé porce m. </a:t>
            </a:r>
            <a:r>
              <a:rPr lang="cs-CZ" sz="1600" dirty="0" err="1">
                <a:solidFill>
                  <a:schemeClr val="bg1"/>
                </a:solidFill>
              </a:rPr>
              <a:t>masseter</a:t>
            </a:r>
            <a:endParaRPr lang="cs-CZ" sz="1600" dirty="0">
              <a:solidFill>
                <a:schemeClr val="bg1"/>
              </a:solidFill>
            </a:endParaRPr>
          </a:p>
          <a:p>
            <a:pPr marL="457200" indent="-457200" eaLnBrk="1" hangingPunct="1">
              <a:spcBef>
                <a:spcPct val="0"/>
              </a:spcBef>
              <a:buClr>
                <a:schemeClr val="bg1"/>
              </a:buClr>
              <a:buFont typeface="Wingdings" panose="05000000000000000000" pitchFamily="2" charset="2"/>
              <a:buChar char="Ø"/>
              <a:defRPr/>
            </a:pPr>
            <a:endParaRPr lang="cs-CZ" altLang="cs-CZ" sz="2800" dirty="0">
              <a:solidFill>
                <a:srgbClr val="FFCC00"/>
              </a:solidFill>
            </a:endParaRPr>
          </a:p>
        </p:txBody>
      </p:sp>
      <p:sp>
        <p:nvSpPr>
          <p:cNvPr id="101382" name="Text Box 13">
            <a:extLst>
              <a:ext uri="{FF2B5EF4-FFF2-40B4-BE49-F238E27FC236}">
                <a16:creationId xmlns:a16="http://schemas.microsoft.com/office/drawing/2014/main" id="{C8133AA3-C1D7-49AF-A191-05E61C525D55}"/>
              </a:ext>
            </a:extLst>
          </p:cNvPr>
          <p:cNvSpPr txBox="1">
            <a:spLocks noChangeArrowheads="1"/>
          </p:cNvSpPr>
          <p:nvPr/>
        </p:nvSpPr>
        <p:spPr bwMode="auto">
          <a:xfrm>
            <a:off x="4608513" y="3027363"/>
            <a:ext cx="37084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0"/>
              </a:spcBef>
              <a:buFontTx/>
              <a:buNone/>
              <a:defRPr/>
            </a:pPr>
            <a:r>
              <a:rPr lang="cs-CZ" altLang="cs-CZ" sz="2800" dirty="0">
                <a:solidFill>
                  <a:schemeClr val="bg1"/>
                </a:solidFill>
              </a:rPr>
              <a:t>Ventrálně</a:t>
            </a:r>
          </a:p>
          <a:p>
            <a:pPr marL="457200" indent="-457200" eaLnBrk="1" hangingPunct="1">
              <a:spcBef>
                <a:spcPts val="0"/>
              </a:spcBef>
              <a:buClr>
                <a:schemeClr val="bg1"/>
              </a:buClr>
              <a:buFont typeface="Wingdings" panose="05000000000000000000" pitchFamily="2" charset="2"/>
              <a:buChar char="Ø"/>
              <a:defRPr/>
            </a:pPr>
            <a:r>
              <a:rPr lang="cs-CZ" altLang="cs-CZ" sz="2800" b="1" dirty="0">
                <a:solidFill>
                  <a:srgbClr val="FFC000"/>
                </a:solidFill>
              </a:rPr>
              <a:t>„</a:t>
            </a:r>
            <a:r>
              <a:rPr lang="cs-CZ" altLang="cs-CZ" sz="2800" b="1" dirty="0" err="1">
                <a:solidFill>
                  <a:srgbClr val="FFC000"/>
                </a:solidFill>
              </a:rPr>
              <a:t>sběhlý</a:t>
            </a:r>
            <a:r>
              <a:rPr lang="cs-CZ" altLang="cs-CZ" sz="2800" b="1" dirty="0">
                <a:solidFill>
                  <a:srgbClr val="FFC000"/>
                </a:solidFill>
              </a:rPr>
              <a:t> absces“      </a:t>
            </a:r>
            <a:r>
              <a:rPr lang="cs-CZ" sz="1600" dirty="0">
                <a:solidFill>
                  <a:schemeClr val="bg1"/>
                </a:solidFill>
              </a:rPr>
              <a:t>mediálně od m. </a:t>
            </a:r>
            <a:r>
              <a:rPr lang="cs-CZ" sz="1600" dirty="0" err="1">
                <a:solidFill>
                  <a:schemeClr val="bg1"/>
                </a:solidFill>
              </a:rPr>
              <a:t>buccinator</a:t>
            </a:r>
            <a:r>
              <a:rPr lang="cs-CZ" sz="1600" dirty="0">
                <a:solidFill>
                  <a:schemeClr val="bg1"/>
                </a:solidFill>
              </a:rPr>
              <a:t> a nad jeho mandibulárním začátkem, jedná se vlastně o</a:t>
            </a:r>
            <a:r>
              <a:rPr lang="cs-CZ" sz="2000" b="1" dirty="0">
                <a:solidFill>
                  <a:schemeClr val="bg1"/>
                </a:solidFill>
              </a:rPr>
              <a:t> </a:t>
            </a:r>
            <a:r>
              <a:rPr lang="cs-CZ" sz="2000" b="1" dirty="0">
                <a:solidFill>
                  <a:srgbClr val="00B050"/>
                </a:solidFill>
              </a:rPr>
              <a:t>vestibulární </a:t>
            </a:r>
            <a:r>
              <a:rPr lang="cs-CZ" sz="2000" b="1" dirty="0" err="1">
                <a:solidFill>
                  <a:srgbClr val="00B050"/>
                </a:solidFill>
              </a:rPr>
              <a:t>submukózní</a:t>
            </a:r>
            <a:r>
              <a:rPr lang="cs-CZ" sz="2000" b="1" dirty="0">
                <a:solidFill>
                  <a:srgbClr val="00B050"/>
                </a:solidFill>
              </a:rPr>
              <a:t> absces v oblasti dolních stoliček</a:t>
            </a:r>
            <a:r>
              <a:rPr lang="cs-CZ" sz="1600" dirty="0">
                <a:solidFill>
                  <a:srgbClr val="00B050"/>
                </a:solidFill>
              </a:rPr>
              <a:t> </a:t>
            </a:r>
            <a:r>
              <a:rPr lang="cs-CZ" sz="1600" dirty="0">
                <a:solidFill>
                  <a:schemeClr val="bg1"/>
                </a:solidFill>
              </a:rPr>
              <a:t>-</a:t>
            </a:r>
            <a:r>
              <a:rPr lang="cs-CZ" sz="1600" b="1" dirty="0">
                <a:solidFill>
                  <a:schemeClr val="bg1"/>
                </a:solidFill>
              </a:rPr>
              <a:t>tzv. </a:t>
            </a:r>
            <a:r>
              <a:rPr lang="cs-CZ" sz="1600" b="1" dirty="0" err="1">
                <a:solidFill>
                  <a:schemeClr val="bg1"/>
                </a:solidFill>
              </a:rPr>
              <a:t>sběhlý</a:t>
            </a:r>
            <a:r>
              <a:rPr lang="cs-CZ" sz="1600" b="1" dirty="0">
                <a:solidFill>
                  <a:schemeClr val="bg1"/>
                </a:solidFill>
              </a:rPr>
              <a:t> absces </a:t>
            </a:r>
            <a:r>
              <a:rPr lang="cs-CZ" sz="1600" b="1" dirty="0" err="1">
                <a:solidFill>
                  <a:schemeClr val="bg1"/>
                </a:solidFill>
              </a:rPr>
              <a:t>perimandibulární</a:t>
            </a:r>
            <a:endParaRPr lang="cs-CZ" altLang="cs-CZ" sz="1600" b="1" dirty="0">
              <a:solidFill>
                <a:schemeClr val="bg1"/>
              </a:solidFill>
            </a:endParaRPr>
          </a:p>
        </p:txBody>
      </p:sp>
      <p:sp>
        <p:nvSpPr>
          <p:cNvPr id="128005" name="Obdélník 1">
            <a:extLst>
              <a:ext uri="{FF2B5EF4-FFF2-40B4-BE49-F238E27FC236}">
                <a16:creationId xmlns:a16="http://schemas.microsoft.com/office/drawing/2014/main" id="{D68C44BD-26B4-48D9-BC87-AC4DAC93CB8C}"/>
              </a:ext>
            </a:extLst>
          </p:cNvPr>
          <p:cNvSpPr>
            <a:spLocks noChangeArrowheads="1"/>
          </p:cNvSpPr>
          <p:nvPr/>
        </p:nvSpPr>
        <p:spPr bwMode="auto">
          <a:xfrm>
            <a:off x="188913" y="6251575"/>
            <a:ext cx="5305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solidFill>
                  <a:schemeClr val="bg1"/>
                </a:solidFill>
              </a:rPr>
              <a:t>https://www.nechcikazy.cz/kolemcelistni-zanety</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4">
            <a:extLst>
              <a:ext uri="{FF2B5EF4-FFF2-40B4-BE49-F238E27FC236}">
                <a16:creationId xmlns:a16="http://schemas.microsoft.com/office/drawing/2014/main" id="{832354EC-C4AC-4AC1-9DC5-933F0FAE2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420" r="49989"/>
          <a:stretch>
            <a:fillRect/>
          </a:stretch>
        </p:blipFill>
        <p:spPr bwMode="auto">
          <a:xfrm>
            <a:off x="4284663" y="98425"/>
            <a:ext cx="3779837" cy="666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Text Box 5">
            <a:extLst>
              <a:ext uri="{FF2B5EF4-FFF2-40B4-BE49-F238E27FC236}">
                <a16:creationId xmlns:a16="http://schemas.microsoft.com/office/drawing/2014/main" id="{04306A77-EE42-4692-8B5F-1C3FDCA489C1}"/>
              </a:ext>
            </a:extLst>
          </p:cNvPr>
          <p:cNvSpPr txBox="1">
            <a:spLocks noChangeArrowheads="1"/>
          </p:cNvSpPr>
          <p:nvPr/>
        </p:nvSpPr>
        <p:spPr bwMode="auto">
          <a:xfrm>
            <a:off x="755650" y="1647825"/>
            <a:ext cx="396081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cs-CZ" altLang="cs-CZ" sz="2800" dirty="0" err="1">
                <a:solidFill>
                  <a:srgbClr val="FF5050"/>
                </a:solidFill>
                <a:effectLst>
                  <a:outerShdw blurRad="38100" dist="38100" dir="2700000" algn="tl">
                    <a:srgbClr val="000000"/>
                  </a:outerShdw>
                </a:effectLst>
              </a:rPr>
              <a:t>Pterygomandibular</a:t>
            </a:r>
            <a:r>
              <a:rPr lang="cs-CZ" altLang="cs-CZ" sz="2800" dirty="0">
                <a:solidFill>
                  <a:srgbClr val="FF5050"/>
                </a:solidFill>
                <a:effectLst>
                  <a:outerShdw blurRad="38100" dist="38100" dir="2700000" algn="tl">
                    <a:srgbClr val="000000"/>
                  </a:outerShdw>
                </a:effectLst>
              </a:rPr>
              <a:t> </a:t>
            </a:r>
            <a:r>
              <a:rPr lang="cs-CZ" altLang="cs-CZ" sz="2800" dirty="0" err="1">
                <a:solidFill>
                  <a:srgbClr val="FF5050"/>
                </a:solidFill>
                <a:effectLst>
                  <a:outerShdw blurRad="38100" dist="38100" dir="2700000" algn="tl">
                    <a:srgbClr val="000000"/>
                  </a:outerShdw>
                </a:effectLst>
              </a:rPr>
              <a:t>space</a:t>
            </a:r>
            <a:endParaRPr lang="cs-CZ" altLang="cs-CZ" sz="2800" dirty="0">
              <a:solidFill>
                <a:srgbClr val="FF5050"/>
              </a:solidFill>
              <a:effectLst>
                <a:outerShdw blurRad="38100" dist="38100" dir="2700000" algn="tl">
                  <a:srgbClr val="000000"/>
                </a:outerShdw>
              </a:effectLst>
            </a:endParaRPr>
          </a:p>
        </p:txBody>
      </p:sp>
      <p:sp>
        <p:nvSpPr>
          <p:cNvPr id="130052" name="Line 6">
            <a:extLst>
              <a:ext uri="{FF2B5EF4-FFF2-40B4-BE49-F238E27FC236}">
                <a16:creationId xmlns:a16="http://schemas.microsoft.com/office/drawing/2014/main" id="{334B4DF1-1213-4875-AA7F-179C5F42B788}"/>
              </a:ext>
            </a:extLst>
          </p:cNvPr>
          <p:cNvSpPr>
            <a:spLocks noChangeShapeType="1"/>
          </p:cNvSpPr>
          <p:nvPr/>
        </p:nvSpPr>
        <p:spPr bwMode="auto">
          <a:xfrm>
            <a:off x="3900488" y="2492375"/>
            <a:ext cx="2255837" cy="215900"/>
          </a:xfrm>
          <a:prstGeom prst="line">
            <a:avLst/>
          </a:prstGeom>
          <a:noFill/>
          <a:ln w="5715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6503" name="Text Box 7">
            <a:extLst>
              <a:ext uri="{FF2B5EF4-FFF2-40B4-BE49-F238E27FC236}">
                <a16:creationId xmlns:a16="http://schemas.microsoft.com/office/drawing/2014/main" id="{DF04514B-1A81-4588-AEA9-C3BAE02614D5}"/>
              </a:ext>
            </a:extLst>
          </p:cNvPr>
          <p:cNvSpPr txBox="1">
            <a:spLocks noChangeArrowheads="1"/>
          </p:cNvSpPr>
          <p:nvPr/>
        </p:nvSpPr>
        <p:spPr bwMode="auto">
          <a:xfrm>
            <a:off x="276225" y="2924175"/>
            <a:ext cx="3816350"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cs-CZ" altLang="cs-CZ" sz="2600" dirty="0">
                <a:solidFill>
                  <a:schemeClr val="bg1"/>
                </a:solidFill>
                <a:effectLst>
                  <a:outerShdw blurRad="38100" dist="38100" dir="2700000" algn="tl">
                    <a:srgbClr val="000000"/>
                  </a:outerShdw>
                </a:effectLst>
              </a:rPr>
              <a:t>Příčina: </a:t>
            </a:r>
            <a:r>
              <a:rPr lang="cs-CZ" altLang="cs-CZ" sz="2400" dirty="0">
                <a:solidFill>
                  <a:schemeClr val="bg1"/>
                </a:solidFill>
                <a:effectLst>
                  <a:outerShdw blurRad="38100" dist="38100" dir="2700000" algn="tl">
                    <a:srgbClr val="000000"/>
                  </a:outerShdw>
                </a:effectLst>
              </a:rPr>
              <a:t>infikovaný vpich při svodné anestezii DČ, zánětlivě změněný hematom po vpichu,   zánět lůžka M3</a:t>
            </a:r>
          </a:p>
          <a:p>
            <a:pPr eaLnBrk="1" hangingPunct="1">
              <a:spcBef>
                <a:spcPct val="50000"/>
              </a:spcBef>
              <a:defRPr/>
            </a:pPr>
            <a:endParaRPr lang="cs-CZ" altLang="cs-CZ" sz="2400" dirty="0">
              <a:solidFill>
                <a:schemeClr val="bg1"/>
              </a:solidFill>
              <a:effectLst>
                <a:outerShdw blurRad="38100" dist="38100" dir="2700000" algn="tl">
                  <a:srgbClr val="000000"/>
                </a:outerShdw>
              </a:effectLst>
            </a:endParaRPr>
          </a:p>
          <a:p>
            <a:pPr eaLnBrk="1" hangingPunct="1">
              <a:spcBef>
                <a:spcPct val="50000"/>
              </a:spcBef>
              <a:defRPr/>
            </a:pPr>
            <a:r>
              <a:rPr lang="cs-CZ" altLang="cs-CZ" sz="2600" dirty="0">
                <a:solidFill>
                  <a:schemeClr val="bg1"/>
                </a:solidFill>
                <a:effectLst>
                  <a:outerShdw blurRad="38100" dist="38100" dir="2700000" algn="tl">
                    <a:srgbClr val="000000"/>
                  </a:outerShdw>
                </a:effectLst>
              </a:rPr>
              <a:t>Čelistní kontraktura!</a:t>
            </a:r>
          </a:p>
          <a:p>
            <a:pPr eaLnBrk="1" hangingPunct="1">
              <a:spcBef>
                <a:spcPct val="50000"/>
              </a:spcBef>
              <a:defRPr/>
            </a:pPr>
            <a:r>
              <a:rPr lang="cs-CZ" altLang="cs-CZ" sz="2600" dirty="0">
                <a:solidFill>
                  <a:schemeClr val="bg1"/>
                </a:solidFill>
                <a:effectLst>
                  <a:outerShdw blurRad="38100" dist="38100" dir="2700000" algn="tl">
                    <a:srgbClr val="000000"/>
                  </a:outerShdw>
                </a:effectLst>
              </a:rPr>
              <a:t>Šíření!</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2098" name="Object 6">
            <a:extLst>
              <a:ext uri="{FF2B5EF4-FFF2-40B4-BE49-F238E27FC236}">
                <a16:creationId xmlns:a16="http://schemas.microsoft.com/office/drawing/2014/main" id="{99EF67CD-4746-4B2C-BFF0-A8EB9A8C5294}"/>
              </a:ext>
            </a:extLst>
          </p:cNvPr>
          <p:cNvGraphicFramePr>
            <a:graphicFrameLocks noChangeAspect="1"/>
          </p:cNvGraphicFramePr>
          <p:nvPr/>
        </p:nvGraphicFramePr>
        <p:xfrm>
          <a:off x="3779838" y="1398588"/>
          <a:ext cx="4430712" cy="3700462"/>
        </p:xfrm>
        <a:graphic>
          <a:graphicData uri="http://schemas.openxmlformats.org/presentationml/2006/ole">
            <mc:AlternateContent xmlns:mc="http://schemas.openxmlformats.org/markup-compatibility/2006">
              <mc:Choice xmlns:v="urn:schemas-microsoft-com:vml" Requires="v">
                <p:oleObj spid="_x0000_s132102" name="Rastrový obrázek" r:id="rId4" imgW="2486372" imgH="2076740" progId="Paint.Picture">
                  <p:embed/>
                </p:oleObj>
              </mc:Choice>
              <mc:Fallback>
                <p:oleObj name="Rastrový obrázek" r:id="rId4" imgW="2486372" imgH="2076740" progId="Paint.Picture">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838" y="1398588"/>
                        <a:ext cx="4430712" cy="370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2099" name="Text Box 5">
            <a:extLst>
              <a:ext uri="{FF2B5EF4-FFF2-40B4-BE49-F238E27FC236}">
                <a16:creationId xmlns:a16="http://schemas.microsoft.com/office/drawing/2014/main" id="{88064EB6-3970-4264-B5B0-896E162D548B}"/>
              </a:ext>
            </a:extLst>
          </p:cNvPr>
          <p:cNvSpPr txBox="1">
            <a:spLocks noChangeArrowheads="1"/>
          </p:cNvSpPr>
          <p:nvPr/>
        </p:nvSpPr>
        <p:spPr bwMode="auto">
          <a:xfrm>
            <a:off x="254000" y="5551488"/>
            <a:ext cx="8893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2800">
                <a:solidFill>
                  <a:schemeClr val="bg1"/>
                </a:solidFill>
              </a:rPr>
              <a:t>Absces ve spatium massetericomandibulare</a:t>
            </a:r>
          </a:p>
        </p:txBody>
      </p:sp>
      <p:pic>
        <p:nvPicPr>
          <p:cNvPr id="132100" name="Picture 9" descr="Obrázek9">
            <a:extLst>
              <a:ext uri="{FF2B5EF4-FFF2-40B4-BE49-F238E27FC236}">
                <a16:creationId xmlns:a16="http://schemas.microsoft.com/office/drawing/2014/main" id="{9150A141-E425-4C11-8763-CC78CDEC38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988" y="1125538"/>
            <a:ext cx="2547937"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1" name="Text Box 10">
            <a:extLst>
              <a:ext uri="{FF2B5EF4-FFF2-40B4-BE49-F238E27FC236}">
                <a16:creationId xmlns:a16="http://schemas.microsoft.com/office/drawing/2014/main" id="{B1A41C59-5D83-4113-BE04-3F59A5F324BD}"/>
              </a:ext>
            </a:extLst>
          </p:cNvPr>
          <p:cNvSpPr txBox="1">
            <a:spLocks noChangeArrowheads="1"/>
          </p:cNvSpPr>
          <p:nvPr/>
        </p:nvSpPr>
        <p:spPr bwMode="auto">
          <a:xfrm>
            <a:off x="2843213" y="160338"/>
            <a:ext cx="489743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a:solidFill>
                  <a:srgbClr val="FFCC00"/>
                </a:solidFill>
              </a:rPr>
              <a:t>Submasseterický absces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a:extLst>
              <a:ext uri="{FF2B5EF4-FFF2-40B4-BE49-F238E27FC236}">
                <a16:creationId xmlns:a16="http://schemas.microsoft.com/office/drawing/2014/main" id="{CD65149D-91EF-46AD-B632-F9EAD811BE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420" r="49989"/>
          <a:stretch>
            <a:fillRect/>
          </a:stretch>
        </p:blipFill>
        <p:spPr bwMode="auto">
          <a:xfrm>
            <a:off x="468313" y="98425"/>
            <a:ext cx="3779837" cy="666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Text Box 5">
            <a:extLst>
              <a:ext uri="{FF2B5EF4-FFF2-40B4-BE49-F238E27FC236}">
                <a16:creationId xmlns:a16="http://schemas.microsoft.com/office/drawing/2014/main" id="{30C90C42-1264-4767-9896-23CBC1AF1773}"/>
              </a:ext>
            </a:extLst>
          </p:cNvPr>
          <p:cNvSpPr txBox="1">
            <a:spLocks noChangeArrowheads="1"/>
          </p:cNvSpPr>
          <p:nvPr/>
        </p:nvSpPr>
        <p:spPr bwMode="auto">
          <a:xfrm>
            <a:off x="179388" y="4724400"/>
            <a:ext cx="2016125" cy="7016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solidFill>
                  <a:srgbClr val="990033"/>
                </a:solidFill>
              </a:rPr>
              <a:t>Masseteric space</a:t>
            </a:r>
          </a:p>
        </p:txBody>
      </p:sp>
      <p:sp>
        <p:nvSpPr>
          <p:cNvPr id="134148" name="Line 6">
            <a:extLst>
              <a:ext uri="{FF2B5EF4-FFF2-40B4-BE49-F238E27FC236}">
                <a16:creationId xmlns:a16="http://schemas.microsoft.com/office/drawing/2014/main" id="{D3C565A2-1BB8-4927-B00D-484EF8126A64}"/>
              </a:ext>
            </a:extLst>
          </p:cNvPr>
          <p:cNvSpPr>
            <a:spLocks noChangeShapeType="1"/>
          </p:cNvSpPr>
          <p:nvPr/>
        </p:nvSpPr>
        <p:spPr bwMode="auto">
          <a:xfrm flipV="1">
            <a:off x="1692275" y="3357563"/>
            <a:ext cx="358775" cy="1366837"/>
          </a:xfrm>
          <a:prstGeom prst="line">
            <a:avLst/>
          </a:prstGeom>
          <a:noFill/>
          <a:ln w="57150">
            <a:solidFill>
              <a:srgbClr val="9900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pic>
        <p:nvPicPr>
          <p:cNvPr id="134149" name="Picture 8">
            <a:extLst>
              <a:ext uri="{FF2B5EF4-FFF2-40B4-BE49-F238E27FC236}">
                <a16:creationId xmlns:a16="http://schemas.microsoft.com/office/drawing/2014/main" id="{79B3C817-04C8-4DF4-BB87-77F0FE53E8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067" t="2234" r="8989" b="3117"/>
          <a:stretch>
            <a:fillRect/>
          </a:stretch>
        </p:blipFill>
        <p:spPr bwMode="auto">
          <a:xfrm>
            <a:off x="4356100" y="1187450"/>
            <a:ext cx="4537075"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0" name="Line 9">
            <a:extLst>
              <a:ext uri="{FF2B5EF4-FFF2-40B4-BE49-F238E27FC236}">
                <a16:creationId xmlns:a16="http://schemas.microsoft.com/office/drawing/2014/main" id="{BCCEA106-E3FF-448B-AA3F-9BD41220447F}"/>
              </a:ext>
            </a:extLst>
          </p:cNvPr>
          <p:cNvSpPr>
            <a:spLocks noChangeShapeType="1"/>
          </p:cNvSpPr>
          <p:nvPr/>
        </p:nvSpPr>
        <p:spPr bwMode="auto">
          <a:xfrm flipV="1">
            <a:off x="1692275" y="3429000"/>
            <a:ext cx="0" cy="1295400"/>
          </a:xfrm>
          <a:prstGeom prst="line">
            <a:avLst/>
          </a:prstGeom>
          <a:noFill/>
          <a:ln w="57150">
            <a:solidFill>
              <a:srgbClr val="9900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10" descr="parafaryng">
            <a:extLst>
              <a:ext uri="{FF2B5EF4-FFF2-40B4-BE49-F238E27FC236}">
                <a16:creationId xmlns:a16="http://schemas.microsoft.com/office/drawing/2014/main" id="{1AAAC9F7-0650-4CB7-A458-C0F3E6CCBD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03" t="2748" r="1450" b="2777"/>
          <a:stretch>
            <a:fillRect/>
          </a:stretch>
        </p:blipFill>
        <p:spPr bwMode="auto">
          <a:xfrm>
            <a:off x="1692275" y="260350"/>
            <a:ext cx="5418138"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 Box 2">
            <a:extLst>
              <a:ext uri="{FF2B5EF4-FFF2-40B4-BE49-F238E27FC236}">
                <a16:creationId xmlns:a16="http://schemas.microsoft.com/office/drawing/2014/main" id="{AABEE809-F82B-48C5-8638-01131433952A}"/>
              </a:ext>
            </a:extLst>
          </p:cNvPr>
          <p:cNvSpPr txBox="1">
            <a:spLocks noChangeArrowheads="1"/>
          </p:cNvSpPr>
          <p:nvPr/>
        </p:nvSpPr>
        <p:spPr bwMode="auto">
          <a:xfrm>
            <a:off x="4932363" y="1047750"/>
            <a:ext cx="3600450" cy="579438"/>
          </a:xfrm>
          <a:prstGeom prst="rect">
            <a:avLst/>
          </a:prstGeom>
          <a:gradFill rotWithShape="1">
            <a:gsLst>
              <a:gs pos="0">
                <a:srgbClr val="765E2F"/>
              </a:gs>
              <a:gs pos="50000">
                <a:srgbClr val="FFCC66"/>
              </a:gs>
              <a:gs pos="100000">
                <a:srgbClr val="765E2F"/>
              </a:gs>
            </a:gsLst>
            <a:lin ang="5400000" scaled="1"/>
          </a:gra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a:t>Sp. suprasternale</a:t>
            </a:r>
          </a:p>
        </p:txBody>
      </p:sp>
      <p:graphicFrame>
        <p:nvGraphicFramePr>
          <p:cNvPr id="138243" name="Object 3">
            <a:extLst>
              <a:ext uri="{FF2B5EF4-FFF2-40B4-BE49-F238E27FC236}">
                <a16:creationId xmlns:a16="http://schemas.microsoft.com/office/drawing/2014/main" id="{9329013D-3802-4364-B5A6-3EAA92E4D59F}"/>
              </a:ext>
            </a:extLst>
          </p:cNvPr>
          <p:cNvGraphicFramePr>
            <a:graphicFrameLocks noChangeAspect="1"/>
          </p:cNvGraphicFramePr>
          <p:nvPr/>
        </p:nvGraphicFramePr>
        <p:xfrm>
          <a:off x="0" y="1052513"/>
          <a:ext cx="4843463" cy="5113337"/>
        </p:xfrm>
        <a:graphic>
          <a:graphicData uri="http://schemas.openxmlformats.org/presentationml/2006/ole">
            <mc:AlternateContent xmlns:mc="http://schemas.openxmlformats.org/markup-compatibility/2006">
              <mc:Choice xmlns:v="urn:schemas-microsoft-com:vml" Requires="v">
                <p:oleObj spid="_x0000_s138250" name="Rastrový obrázek" r:id="rId4" imgW="4114286" imgH="4342857" progId="Paint.Picture">
                  <p:embed/>
                </p:oleObj>
              </mc:Choice>
              <mc:Fallback>
                <p:oleObj name="Rastrový obrázek" r:id="rId4" imgW="4114286" imgH="4342857" progId="Paint.Pictur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52513"/>
                        <a:ext cx="4843463" cy="511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8244" name="Text Box 5">
            <a:extLst>
              <a:ext uri="{FF2B5EF4-FFF2-40B4-BE49-F238E27FC236}">
                <a16:creationId xmlns:a16="http://schemas.microsoft.com/office/drawing/2014/main" id="{20892E22-E6C9-4B86-92A8-E5D98A993783}"/>
              </a:ext>
            </a:extLst>
          </p:cNvPr>
          <p:cNvSpPr txBox="1">
            <a:spLocks noChangeArrowheads="1"/>
          </p:cNvSpPr>
          <p:nvPr/>
        </p:nvSpPr>
        <p:spPr bwMode="auto">
          <a:xfrm>
            <a:off x="4932363" y="3141663"/>
            <a:ext cx="4348162"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solidFill>
                  <a:schemeClr val="bg1"/>
                </a:solidFill>
              </a:rPr>
              <a:t>mezi l.media a profunda fasciae cervic.</a:t>
            </a:r>
          </a:p>
          <a:p>
            <a:pPr>
              <a:spcBef>
                <a:spcPct val="0"/>
              </a:spcBef>
              <a:buFontTx/>
              <a:buNone/>
            </a:pPr>
            <a:r>
              <a:rPr lang="cs-CZ" altLang="cs-CZ" sz="2800">
                <a:solidFill>
                  <a:schemeClr val="bg1"/>
                </a:solidFill>
              </a:rPr>
              <a:t>sp. viscerale </a:t>
            </a:r>
            <a:r>
              <a:rPr lang="cs-CZ" altLang="cs-CZ" sz="1800">
                <a:solidFill>
                  <a:schemeClr val="bg1"/>
                </a:solidFill>
              </a:rPr>
              <a:t>= blok orgánů</a:t>
            </a:r>
          </a:p>
          <a:p>
            <a:pPr>
              <a:spcBef>
                <a:spcPct val="0"/>
              </a:spcBef>
              <a:buFontTx/>
              <a:buNone/>
            </a:pPr>
            <a:r>
              <a:rPr lang="cs-CZ" altLang="cs-CZ" sz="2800">
                <a:solidFill>
                  <a:schemeClr val="bg1"/>
                </a:solidFill>
              </a:rPr>
              <a:t>sp. paraviscerale</a:t>
            </a:r>
          </a:p>
          <a:p>
            <a:pPr>
              <a:spcBef>
                <a:spcPct val="0"/>
              </a:spcBef>
              <a:buFontTx/>
              <a:buNone/>
            </a:pPr>
            <a:r>
              <a:rPr lang="cs-CZ" altLang="cs-CZ" sz="2800">
                <a:solidFill>
                  <a:schemeClr val="bg1"/>
                </a:solidFill>
              </a:rPr>
              <a:t>sp. retroviscerale</a:t>
            </a:r>
          </a:p>
        </p:txBody>
      </p:sp>
      <p:sp>
        <p:nvSpPr>
          <p:cNvPr id="138245" name="Text Box 6">
            <a:extLst>
              <a:ext uri="{FF2B5EF4-FFF2-40B4-BE49-F238E27FC236}">
                <a16:creationId xmlns:a16="http://schemas.microsoft.com/office/drawing/2014/main" id="{5D431639-B8D3-4EC2-B5E6-A86DDF57DEE9}"/>
              </a:ext>
            </a:extLst>
          </p:cNvPr>
          <p:cNvSpPr txBox="1">
            <a:spLocks noChangeArrowheads="1"/>
          </p:cNvSpPr>
          <p:nvPr/>
        </p:nvSpPr>
        <p:spPr bwMode="auto">
          <a:xfrm>
            <a:off x="4932363" y="5084763"/>
            <a:ext cx="3816350" cy="579437"/>
          </a:xfrm>
          <a:prstGeom prst="rect">
            <a:avLst/>
          </a:prstGeom>
          <a:gradFill rotWithShape="1">
            <a:gsLst>
              <a:gs pos="0">
                <a:srgbClr val="765E2F"/>
              </a:gs>
              <a:gs pos="50000">
                <a:srgbClr val="FFCC66"/>
              </a:gs>
              <a:gs pos="100000">
                <a:srgbClr val="765E2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a:t>Sp. praevertebrale</a:t>
            </a:r>
          </a:p>
        </p:txBody>
      </p:sp>
      <p:sp>
        <p:nvSpPr>
          <p:cNvPr id="138246" name="Text Box 5">
            <a:extLst>
              <a:ext uri="{FF2B5EF4-FFF2-40B4-BE49-F238E27FC236}">
                <a16:creationId xmlns:a16="http://schemas.microsoft.com/office/drawing/2014/main" id="{2F2C14DB-80CA-4C65-80AB-F888F505C4DF}"/>
              </a:ext>
            </a:extLst>
          </p:cNvPr>
          <p:cNvSpPr txBox="1">
            <a:spLocks noChangeArrowheads="1"/>
          </p:cNvSpPr>
          <p:nvPr/>
        </p:nvSpPr>
        <p:spPr bwMode="auto">
          <a:xfrm>
            <a:off x="2051050" y="133350"/>
            <a:ext cx="5257800" cy="584200"/>
          </a:xfrm>
          <a:prstGeom prst="rect">
            <a:avLst/>
          </a:prstGeom>
          <a:gradFill rotWithShape="1">
            <a:gsLst>
              <a:gs pos="0">
                <a:srgbClr val="666666"/>
              </a:gs>
              <a:gs pos="50000">
                <a:srgbClr val="DDDDDD"/>
              </a:gs>
              <a:gs pos="100000">
                <a:srgbClr val="666666"/>
              </a:gs>
            </a:gsLst>
            <a:lin ang="5400000" scaled="1"/>
          </a:gradFill>
          <a:ln w="381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a:t>Šíření infekce v oblasti krku</a:t>
            </a:r>
          </a:p>
        </p:txBody>
      </p:sp>
      <p:sp>
        <p:nvSpPr>
          <p:cNvPr id="138247" name="Text Box 8">
            <a:extLst>
              <a:ext uri="{FF2B5EF4-FFF2-40B4-BE49-F238E27FC236}">
                <a16:creationId xmlns:a16="http://schemas.microsoft.com/office/drawing/2014/main" id="{54ECE2F3-B133-4A3B-A5DF-EBC6A512FAB4}"/>
              </a:ext>
            </a:extLst>
          </p:cNvPr>
          <p:cNvSpPr txBox="1">
            <a:spLocks noChangeArrowheads="1"/>
          </p:cNvSpPr>
          <p:nvPr/>
        </p:nvSpPr>
        <p:spPr bwMode="auto">
          <a:xfrm>
            <a:off x="4932363" y="2351088"/>
            <a:ext cx="2735262" cy="579437"/>
          </a:xfrm>
          <a:prstGeom prst="rect">
            <a:avLst/>
          </a:prstGeom>
          <a:gradFill rotWithShape="1">
            <a:gsLst>
              <a:gs pos="0">
                <a:srgbClr val="765E2F"/>
              </a:gs>
              <a:gs pos="50000">
                <a:srgbClr val="FFCC66"/>
              </a:gs>
              <a:gs pos="100000">
                <a:srgbClr val="765E2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a:t>Sp. viscerale</a:t>
            </a:r>
          </a:p>
        </p:txBody>
      </p:sp>
      <p:sp>
        <p:nvSpPr>
          <p:cNvPr id="138248" name="Text Box 5">
            <a:extLst>
              <a:ext uri="{FF2B5EF4-FFF2-40B4-BE49-F238E27FC236}">
                <a16:creationId xmlns:a16="http://schemas.microsoft.com/office/drawing/2014/main" id="{9D751AC7-8466-4D2F-A273-490EE6E8E4E3}"/>
              </a:ext>
            </a:extLst>
          </p:cNvPr>
          <p:cNvSpPr txBox="1">
            <a:spLocks noChangeArrowheads="1"/>
          </p:cNvSpPr>
          <p:nvPr/>
        </p:nvSpPr>
        <p:spPr bwMode="auto">
          <a:xfrm>
            <a:off x="4956175" y="1625600"/>
            <a:ext cx="4295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solidFill>
                  <a:schemeClr val="bg1"/>
                </a:solidFill>
              </a:rPr>
              <a:t>mezi l. superfic. a media fasciae cervic.</a:t>
            </a:r>
          </a:p>
        </p:txBody>
      </p:sp>
      <p:sp>
        <p:nvSpPr>
          <p:cNvPr id="138249" name="Text Box 5">
            <a:extLst>
              <a:ext uri="{FF2B5EF4-FFF2-40B4-BE49-F238E27FC236}">
                <a16:creationId xmlns:a16="http://schemas.microsoft.com/office/drawing/2014/main" id="{21BF605B-0D3F-4EBD-94B8-62FB0A242AF8}"/>
              </a:ext>
            </a:extLst>
          </p:cNvPr>
          <p:cNvSpPr txBox="1">
            <a:spLocks noChangeArrowheads="1"/>
          </p:cNvSpPr>
          <p:nvPr/>
        </p:nvSpPr>
        <p:spPr bwMode="auto">
          <a:xfrm>
            <a:off x="4932363" y="5795963"/>
            <a:ext cx="3756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solidFill>
                  <a:schemeClr val="bg1"/>
                </a:solidFill>
              </a:rPr>
              <a:t> mezi l.prof. a prevertebr. svaly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7" descr="caries penetrans">
            <a:extLst>
              <a:ext uri="{FF2B5EF4-FFF2-40B4-BE49-F238E27FC236}">
                <a16:creationId xmlns:a16="http://schemas.microsoft.com/office/drawing/2014/main" id="{B90A8930-28AF-4557-A068-39FDD20009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71"/>
          <a:stretch>
            <a:fillRect/>
          </a:stretch>
        </p:blipFill>
        <p:spPr bwMode="auto">
          <a:xfrm>
            <a:off x="827088" y="2565400"/>
            <a:ext cx="3457575"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8" descr="periapikální granulom">
            <a:extLst>
              <a:ext uri="{FF2B5EF4-FFF2-40B4-BE49-F238E27FC236}">
                <a16:creationId xmlns:a16="http://schemas.microsoft.com/office/drawing/2014/main" id="{6DDF9CDC-FC75-43BF-90D0-9B9296B880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7889"/>
          <a:stretch>
            <a:fillRect/>
          </a:stretch>
        </p:blipFill>
        <p:spPr bwMode="auto">
          <a:xfrm>
            <a:off x="4572000" y="2292350"/>
            <a:ext cx="3159125"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9">
            <a:extLst>
              <a:ext uri="{FF2B5EF4-FFF2-40B4-BE49-F238E27FC236}">
                <a16:creationId xmlns:a16="http://schemas.microsoft.com/office/drawing/2014/main" id="{68B62437-9562-4424-AC15-4A64FDD88888}"/>
              </a:ext>
            </a:extLst>
          </p:cNvPr>
          <p:cNvSpPr>
            <a:spLocks noChangeArrowheads="1"/>
          </p:cNvSpPr>
          <p:nvPr/>
        </p:nvSpPr>
        <p:spPr bwMode="auto">
          <a:xfrm>
            <a:off x="684213" y="333375"/>
            <a:ext cx="8066087" cy="169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a:solidFill>
                  <a:srgbClr val="FFCC00"/>
                </a:solidFill>
                <a:sym typeface="Wingdings 2" panose="05020102010507070707" pitchFamily="18" charset="2"/>
              </a:rPr>
              <a:t>Iniciální změny </a:t>
            </a:r>
            <a:r>
              <a:rPr lang="cs-CZ" altLang="cs-CZ" sz="2800">
                <a:solidFill>
                  <a:schemeClr val="bg1"/>
                </a:solidFill>
                <a:sym typeface="Wingdings 2" panose="05020102010507070707" pitchFamily="18" charset="2"/>
              </a:rPr>
              <a:t>nejčastěji v zubní dřeni </a:t>
            </a:r>
            <a:r>
              <a:rPr lang="cs-CZ" altLang="cs-CZ" sz="2000">
                <a:solidFill>
                  <a:schemeClr val="bg1"/>
                </a:solidFill>
                <a:sym typeface="Wingdings 2" panose="05020102010507070707" pitchFamily="18" charset="2"/>
              </a:rPr>
              <a:t>–                když patogeny z progresivního kazu invadují sterilní pulpu </a:t>
            </a:r>
          </a:p>
          <a:p>
            <a:pPr eaLnBrk="1" hangingPunct="1">
              <a:spcBef>
                <a:spcPct val="0"/>
              </a:spcBef>
              <a:buFontTx/>
              <a:buNone/>
            </a:pPr>
            <a:r>
              <a:rPr lang="cs-CZ" altLang="cs-CZ" sz="2800">
                <a:solidFill>
                  <a:schemeClr val="bg1"/>
                </a:solidFill>
                <a:sym typeface="Wingdings 2" panose="05020102010507070707" pitchFamily="18" charset="2"/>
              </a:rPr>
              <a:t>	</a:t>
            </a:r>
            <a:r>
              <a:rPr lang="en-US" altLang="cs-CZ" sz="2800">
                <a:solidFill>
                  <a:srgbClr val="FFCC00"/>
                </a:solidFill>
                <a:cs typeface="Arial" panose="020B0604020202020204" pitchFamily="34" charset="0"/>
                <a:sym typeface="Wingdings 2" panose="05020102010507070707" pitchFamily="18" charset="2"/>
              </a:rPr>
              <a:t>→</a:t>
            </a:r>
            <a:r>
              <a:rPr lang="cs-CZ" altLang="cs-CZ" sz="2800">
                <a:solidFill>
                  <a:srgbClr val="FFCC00"/>
                </a:solidFill>
                <a:cs typeface="Arial" panose="020B0604020202020204" pitchFamily="34" charset="0"/>
                <a:sym typeface="Wingdings 2" panose="05020102010507070707" pitchFamily="18" charset="2"/>
              </a:rPr>
              <a:t> n</a:t>
            </a:r>
            <a:r>
              <a:rPr lang="cs-CZ" altLang="cs-CZ" sz="2800">
                <a:solidFill>
                  <a:srgbClr val="FFCC00"/>
                </a:solidFill>
                <a:sym typeface="Wingdings 2" panose="05020102010507070707" pitchFamily="18" charset="2"/>
              </a:rPr>
              <a:t>ekróza a gangréna dřeně</a:t>
            </a:r>
          </a:p>
          <a:p>
            <a:pPr eaLnBrk="1" hangingPunct="1">
              <a:spcBef>
                <a:spcPct val="0"/>
              </a:spcBef>
              <a:buFontTx/>
              <a:buNone/>
            </a:pPr>
            <a:r>
              <a:rPr lang="cs-CZ" altLang="cs-CZ" sz="2800">
                <a:solidFill>
                  <a:srgbClr val="FFCC00"/>
                </a:solidFill>
                <a:cs typeface="Arial" panose="020B0604020202020204" pitchFamily="34" charset="0"/>
                <a:sym typeface="Wingdings 2" panose="05020102010507070707" pitchFamily="18" charset="2"/>
              </a:rPr>
              <a:t>		</a:t>
            </a:r>
            <a:r>
              <a:rPr lang="en-US" altLang="cs-CZ" sz="2800">
                <a:solidFill>
                  <a:srgbClr val="FFCC00"/>
                </a:solidFill>
                <a:cs typeface="Arial" panose="020B0604020202020204" pitchFamily="34" charset="0"/>
                <a:sym typeface="Wingdings 2" panose="05020102010507070707" pitchFamily="18" charset="2"/>
              </a:rPr>
              <a:t>→ </a:t>
            </a:r>
            <a:r>
              <a:rPr lang="cs-CZ" altLang="cs-CZ" sz="2800">
                <a:solidFill>
                  <a:srgbClr val="FFCC00"/>
                </a:solidFill>
                <a:cs typeface="Arial" panose="020B0604020202020204" pitchFamily="34" charset="0"/>
                <a:sym typeface="Wingdings 2" panose="05020102010507070707" pitchFamily="18" charset="2"/>
              </a:rPr>
              <a:t>periapikální </a:t>
            </a:r>
            <a:r>
              <a:rPr lang="cs-CZ" altLang="cs-CZ" sz="2800">
                <a:solidFill>
                  <a:srgbClr val="FFC000"/>
                </a:solidFill>
                <a:sym typeface="Wingdings 2" panose="05020102010507070707" pitchFamily="18" charset="2"/>
              </a:rPr>
              <a:t>periodontitis</a:t>
            </a:r>
          </a:p>
        </p:txBody>
      </p:sp>
      <p:sp>
        <p:nvSpPr>
          <p:cNvPr id="15365" name="Obdélník 1">
            <a:extLst>
              <a:ext uri="{FF2B5EF4-FFF2-40B4-BE49-F238E27FC236}">
                <a16:creationId xmlns:a16="http://schemas.microsoft.com/office/drawing/2014/main" id="{80BFF591-5B01-4931-BE05-3FD0ABDF17DD}"/>
              </a:ext>
            </a:extLst>
          </p:cNvPr>
          <p:cNvSpPr>
            <a:spLocks noChangeArrowheads="1"/>
          </p:cNvSpPr>
          <p:nvPr/>
        </p:nvSpPr>
        <p:spPr bwMode="auto">
          <a:xfrm>
            <a:off x="930275" y="5359400"/>
            <a:ext cx="2349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000">
                <a:solidFill>
                  <a:schemeClr val="bg1"/>
                </a:solidFill>
                <a:sym typeface="Wingdings 2" panose="05020102010507070707" pitchFamily="18" charset="2"/>
              </a:rPr>
              <a:t>Caries pennetrans </a:t>
            </a:r>
            <a:endParaRPr lang="cs-CZ" altLang="cs-CZ" sz="2000">
              <a:solidFill>
                <a:schemeClr val="bg1"/>
              </a:solidFill>
            </a:endParaRPr>
          </a:p>
        </p:txBody>
      </p:sp>
      <p:sp>
        <p:nvSpPr>
          <p:cNvPr id="15366" name="Obdélník 5">
            <a:extLst>
              <a:ext uri="{FF2B5EF4-FFF2-40B4-BE49-F238E27FC236}">
                <a16:creationId xmlns:a16="http://schemas.microsoft.com/office/drawing/2014/main" id="{77FB88DF-5DC5-4A1F-AA0D-B22BD45FE164}"/>
              </a:ext>
            </a:extLst>
          </p:cNvPr>
          <p:cNvSpPr>
            <a:spLocks noChangeArrowheads="1"/>
          </p:cNvSpPr>
          <p:nvPr/>
        </p:nvSpPr>
        <p:spPr bwMode="auto">
          <a:xfrm>
            <a:off x="4760913" y="6297613"/>
            <a:ext cx="2781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000">
                <a:solidFill>
                  <a:schemeClr val="bg1"/>
                </a:solidFill>
                <a:sym typeface="Wingdings 2" panose="05020102010507070707" pitchFamily="18" charset="2"/>
              </a:rPr>
              <a:t>Abscessus periapicalis</a:t>
            </a:r>
            <a:endParaRPr lang="cs-CZ" altLang="cs-CZ" sz="2000">
              <a:solidFill>
                <a:schemeClr val="bg1"/>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3">
            <a:extLst>
              <a:ext uri="{FF2B5EF4-FFF2-40B4-BE49-F238E27FC236}">
                <a16:creationId xmlns:a16="http://schemas.microsoft.com/office/drawing/2014/main" id="{90BF11C2-8823-48B6-9A2D-D0CF1171B896}"/>
              </a:ext>
            </a:extLst>
          </p:cNvPr>
          <p:cNvSpPr txBox="1">
            <a:spLocks noChangeArrowheads="1"/>
          </p:cNvSpPr>
          <p:nvPr/>
        </p:nvSpPr>
        <p:spPr bwMode="auto">
          <a:xfrm>
            <a:off x="4500563" y="1484313"/>
            <a:ext cx="4392612"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0"/>
              </a:spcBef>
              <a:buFontTx/>
              <a:buNone/>
              <a:defRPr/>
            </a:pPr>
            <a:r>
              <a:rPr lang="cs-CZ" altLang="cs-CZ" sz="2800" dirty="0">
                <a:solidFill>
                  <a:schemeClr val="bg1"/>
                </a:solidFill>
              </a:rPr>
              <a:t>Mezi m. </a:t>
            </a:r>
            <a:r>
              <a:rPr lang="cs-CZ" altLang="cs-CZ" sz="2800" dirty="0" err="1">
                <a:solidFill>
                  <a:schemeClr val="bg1"/>
                </a:solidFill>
              </a:rPr>
              <a:t>platyzma</a:t>
            </a:r>
            <a:r>
              <a:rPr lang="cs-CZ" altLang="cs-CZ" sz="2800" dirty="0">
                <a:solidFill>
                  <a:schemeClr val="bg1"/>
                </a:solidFill>
              </a:rPr>
              <a:t> a </a:t>
            </a:r>
            <a:r>
              <a:rPr lang="cs-CZ" altLang="cs-CZ" sz="2800" dirty="0" err="1">
                <a:solidFill>
                  <a:schemeClr val="bg1"/>
                </a:solidFill>
              </a:rPr>
              <a:t>fascia</a:t>
            </a:r>
            <a:r>
              <a:rPr lang="cs-CZ" altLang="cs-CZ" sz="2800" dirty="0">
                <a:solidFill>
                  <a:schemeClr val="bg1"/>
                </a:solidFill>
              </a:rPr>
              <a:t> </a:t>
            </a:r>
            <a:r>
              <a:rPr lang="cs-CZ" altLang="cs-CZ" sz="2800" dirty="0" err="1">
                <a:solidFill>
                  <a:schemeClr val="bg1"/>
                </a:solidFill>
              </a:rPr>
              <a:t>cerv</a:t>
            </a:r>
            <a:r>
              <a:rPr lang="cs-CZ" altLang="cs-CZ" sz="2800" dirty="0">
                <a:solidFill>
                  <a:schemeClr val="bg1"/>
                </a:solidFill>
              </a:rPr>
              <a:t>. </a:t>
            </a:r>
            <a:r>
              <a:rPr lang="cs-CZ" altLang="cs-CZ" sz="2800" dirty="0" err="1">
                <a:solidFill>
                  <a:schemeClr val="bg1"/>
                </a:solidFill>
              </a:rPr>
              <a:t>spf</a:t>
            </a:r>
            <a:r>
              <a:rPr lang="cs-CZ" altLang="cs-CZ" sz="2800" dirty="0">
                <a:solidFill>
                  <a:schemeClr val="bg1"/>
                </a:solidFill>
              </a:rPr>
              <a:t>.</a:t>
            </a:r>
            <a:r>
              <a:rPr lang="cs-CZ" altLang="cs-CZ" sz="2800" i="1" dirty="0">
                <a:solidFill>
                  <a:schemeClr val="folHlink"/>
                </a:solidFill>
              </a:rPr>
              <a:t>                     </a:t>
            </a:r>
          </a:p>
          <a:p>
            <a:pPr marL="457200" indent="-457200" eaLnBrk="1" hangingPunct="1">
              <a:spcBef>
                <a:spcPts val="0"/>
              </a:spcBef>
              <a:buClr>
                <a:schemeClr val="bg1"/>
              </a:buClr>
              <a:buFont typeface="Wingdings" panose="05000000000000000000" pitchFamily="2" charset="2"/>
              <a:buChar char="Ø"/>
              <a:defRPr/>
            </a:pPr>
            <a:r>
              <a:rPr lang="cs-CZ" altLang="cs-CZ" sz="2800" dirty="0">
                <a:solidFill>
                  <a:srgbClr val="FFCC00"/>
                </a:solidFill>
              </a:rPr>
              <a:t>absces</a:t>
            </a:r>
            <a:r>
              <a:rPr lang="cs-CZ" altLang="cs-CZ" sz="2800" i="1" dirty="0">
                <a:solidFill>
                  <a:schemeClr val="folHlink"/>
                </a:solidFill>
              </a:rPr>
              <a:t> </a:t>
            </a:r>
            <a:r>
              <a:rPr lang="cs-CZ" altLang="cs-CZ" sz="2800" dirty="0">
                <a:solidFill>
                  <a:srgbClr val="FFCC00"/>
                </a:solidFill>
              </a:rPr>
              <a:t>podkožní</a:t>
            </a:r>
          </a:p>
          <a:p>
            <a:pPr eaLnBrk="1" hangingPunct="1">
              <a:spcBef>
                <a:spcPts val="0"/>
              </a:spcBef>
              <a:buFontTx/>
              <a:buNone/>
              <a:defRPr/>
            </a:pPr>
            <a:endParaRPr lang="cs-CZ" altLang="cs-CZ" sz="2800" dirty="0">
              <a:solidFill>
                <a:schemeClr val="bg1"/>
              </a:solidFill>
            </a:endParaRPr>
          </a:p>
          <a:p>
            <a:pPr eaLnBrk="1" hangingPunct="1">
              <a:spcBef>
                <a:spcPts val="0"/>
              </a:spcBef>
              <a:buClr>
                <a:schemeClr val="bg1"/>
              </a:buClr>
              <a:buFontTx/>
              <a:buNone/>
              <a:defRPr/>
            </a:pPr>
            <a:endParaRPr lang="cs-CZ" altLang="cs-CZ" sz="2800" dirty="0">
              <a:solidFill>
                <a:schemeClr val="bg1"/>
              </a:solidFill>
            </a:endParaRPr>
          </a:p>
          <a:p>
            <a:pPr eaLnBrk="1" hangingPunct="1">
              <a:spcBef>
                <a:spcPts val="0"/>
              </a:spcBef>
              <a:buClr>
                <a:schemeClr val="bg1"/>
              </a:buClr>
              <a:buFontTx/>
              <a:buNone/>
              <a:defRPr/>
            </a:pPr>
            <a:r>
              <a:rPr lang="cs-CZ" altLang="cs-CZ" sz="2800" dirty="0">
                <a:solidFill>
                  <a:schemeClr val="bg1"/>
                </a:solidFill>
              </a:rPr>
              <a:t>Mezi </a:t>
            </a:r>
            <a:r>
              <a:rPr lang="cs-CZ" altLang="cs-CZ" sz="2800" dirty="0" err="1">
                <a:solidFill>
                  <a:schemeClr val="bg1"/>
                </a:solidFill>
              </a:rPr>
              <a:t>fascia</a:t>
            </a:r>
            <a:r>
              <a:rPr lang="cs-CZ" altLang="cs-CZ" sz="2800" dirty="0">
                <a:solidFill>
                  <a:schemeClr val="bg1"/>
                </a:solidFill>
              </a:rPr>
              <a:t> </a:t>
            </a:r>
            <a:r>
              <a:rPr lang="cs-CZ" altLang="cs-CZ" sz="2800" dirty="0" err="1">
                <a:solidFill>
                  <a:schemeClr val="bg1"/>
                </a:solidFill>
              </a:rPr>
              <a:t>cerv</a:t>
            </a:r>
            <a:r>
              <a:rPr lang="cs-CZ" altLang="cs-CZ" sz="2800" dirty="0">
                <a:solidFill>
                  <a:schemeClr val="bg1"/>
                </a:solidFill>
              </a:rPr>
              <a:t>. </a:t>
            </a:r>
            <a:r>
              <a:rPr lang="cs-CZ" altLang="cs-CZ" sz="2800" dirty="0" err="1">
                <a:solidFill>
                  <a:schemeClr val="bg1"/>
                </a:solidFill>
              </a:rPr>
              <a:t>spf</a:t>
            </a:r>
            <a:r>
              <a:rPr lang="cs-CZ" altLang="cs-CZ" sz="2800" dirty="0">
                <a:solidFill>
                  <a:schemeClr val="bg1"/>
                </a:solidFill>
              </a:rPr>
              <a:t>.             et med.</a:t>
            </a:r>
            <a:r>
              <a:rPr lang="cs-CZ" altLang="cs-CZ" sz="2800" dirty="0">
                <a:cs typeface="Times New Roman" panose="02020603050405020304" pitchFamily="18" charset="0"/>
              </a:rPr>
              <a:t> </a:t>
            </a:r>
          </a:p>
          <a:p>
            <a:pPr marL="457200" indent="-457200" eaLnBrk="1" hangingPunct="1">
              <a:spcBef>
                <a:spcPts val="0"/>
              </a:spcBef>
              <a:buClr>
                <a:schemeClr val="bg1"/>
              </a:buClr>
              <a:buFont typeface="Wingdings" panose="05000000000000000000" pitchFamily="2" charset="2"/>
              <a:buChar char="Ø"/>
              <a:defRPr/>
            </a:pPr>
            <a:r>
              <a:rPr lang="cs-CZ" altLang="cs-CZ" sz="2800" dirty="0">
                <a:solidFill>
                  <a:srgbClr val="FFCC00"/>
                </a:solidFill>
              </a:rPr>
              <a:t>absces</a:t>
            </a:r>
            <a:r>
              <a:rPr lang="cs-CZ" altLang="cs-CZ" sz="2800" dirty="0"/>
              <a:t> </a:t>
            </a:r>
            <a:r>
              <a:rPr lang="cs-CZ" altLang="cs-CZ" sz="2800" dirty="0" err="1">
                <a:solidFill>
                  <a:srgbClr val="FFCC00"/>
                </a:solidFill>
              </a:rPr>
              <a:t>suprasternální</a:t>
            </a:r>
            <a:endParaRPr lang="cs-CZ" altLang="cs-CZ" sz="2800" dirty="0">
              <a:solidFill>
                <a:srgbClr val="FFCC00"/>
              </a:solidFill>
            </a:endParaRPr>
          </a:p>
        </p:txBody>
      </p:sp>
      <p:pic>
        <p:nvPicPr>
          <p:cNvPr id="140291" name="Picture 12">
            <a:extLst>
              <a:ext uri="{FF2B5EF4-FFF2-40B4-BE49-F238E27FC236}">
                <a16:creationId xmlns:a16="http://schemas.microsoft.com/office/drawing/2014/main" id="{87257556-EAEA-4173-8812-17086B7A6E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908050"/>
            <a:ext cx="4092575"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 Box 3">
            <a:extLst>
              <a:ext uri="{FF2B5EF4-FFF2-40B4-BE49-F238E27FC236}">
                <a16:creationId xmlns:a16="http://schemas.microsoft.com/office/drawing/2014/main" id="{AF4E6CE1-9378-4898-9C54-1B8387A0E44F}"/>
              </a:ext>
            </a:extLst>
          </p:cNvPr>
          <p:cNvSpPr txBox="1">
            <a:spLocks noChangeArrowheads="1"/>
          </p:cNvSpPr>
          <p:nvPr/>
        </p:nvSpPr>
        <p:spPr bwMode="auto">
          <a:xfrm>
            <a:off x="4859338" y="928688"/>
            <a:ext cx="35290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a:solidFill>
                  <a:schemeClr val="bg1"/>
                </a:solidFill>
                <a:cs typeface="Times New Roman" panose="02020603050405020304" pitchFamily="18" charset="0"/>
              </a:rPr>
              <a:t>Ve sp. viscerale</a:t>
            </a:r>
            <a:endParaRPr lang="cs-CZ" altLang="cs-CZ" sz="2800">
              <a:solidFill>
                <a:schemeClr val="bg1"/>
              </a:solidFill>
            </a:endParaRPr>
          </a:p>
        </p:txBody>
      </p:sp>
      <p:sp>
        <p:nvSpPr>
          <p:cNvPr id="142339" name="Text Box 4">
            <a:extLst>
              <a:ext uri="{FF2B5EF4-FFF2-40B4-BE49-F238E27FC236}">
                <a16:creationId xmlns:a16="http://schemas.microsoft.com/office/drawing/2014/main" id="{775160A9-7138-451A-83D9-80800F964D33}"/>
              </a:ext>
            </a:extLst>
          </p:cNvPr>
          <p:cNvSpPr txBox="1">
            <a:spLocks noChangeArrowheads="1"/>
          </p:cNvSpPr>
          <p:nvPr/>
        </p:nvSpPr>
        <p:spPr bwMode="auto">
          <a:xfrm>
            <a:off x="4679950" y="1989138"/>
            <a:ext cx="3995738"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a:solidFill>
                  <a:srgbClr val="FFCC00"/>
                </a:solidFill>
              </a:rPr>
              <a:t>Absces</a:t>
            </a:r>
            <a:r>
              <a:rPr lang="cs-CZ" altLang="cs-CZ" sz="2800">
                <a:solidFill>
                  <a:schemeClr val="folHlink"/>
                </a:solidFill>
              </a:rPr>
              <a:t> </a:t>
            </a:r>
            <a:r>
              <a:rPr lang="cs-CZ" altLang="cs-CZ" sz="2800">
                <a:solidFill>
                  <a:srgbClr val="FFCC00"/>
                </a:solidFill>
              </a:rPr>
              <a:t>pretracheální</a:t>
            </a:r>
          </a:p>
          <a:p>
            <a:pPr eaLnBrk="1" hangingPunct="1">
              <a:spcBef>
                <a:spcPct val="0"/>
              </a:spcBef>
              <a:buFontTx/>
              <a:buNone/>
            </a:pPr>
            <a:r>
              <a:rPr lang="en-US" altLang="cs-CZ" sz="2800">
                <a:solidFill>
                  <a:schemeClr val="bg1"/>
                </a:solidFill>
              </a:rPr>
              <a:t>&gt;</a:t>
            </a:r>
            <a:r>
              <a:rPr lang="cs-CZ" altLang="cs-CZ" sz="2800">
                <a:solidFill>
                  <a:schemeClr val="bg1"/>
                </a:solidFill>
              </a:rPr>
              <a:t> přední  mediast.</a:t>
            </a:r>
          </a:p>
          <a:p>
            <a:pPr eaLnBrk="1" hangingPunct="1">
              <a:spcBef>
                <a:spcPct val="0"/>
              </a:spcBef>
              <a:buFontTx/>
              <a:buNone/>
            </a:pPr>
            <a:endParaRPr lang="cs-CZ" altLang="cs-CZ" sz="2800">
              <a:solidFill>
                <a:schemeClr val="bg1"/>
              </a:solidFill>
            </a:endParaRPr>
          </a:p>
          <a:p>
            <a:pPr eaLnBrk="1" hangingPunct="1">
              <a:spcBef>
                <a:spcPct val="0"/>
              </a:spcBef>
              <a:buFontTx/>
              <a:buNone/>
            </a:pPr>
            <a:r>
              <a:rPr lang="cs-CZ" altLang="cs-CZ" sz="2800">
                <a:solidFill>
                  <a:srgbClr val="FFCC00"/>
                </a:solidFill>
              </a:rPr>
              <a:t>Absces</a:t>
            </a:r>
            <a:r>
              <a:rPr lang="cs-CZ" altLang="cs-CZ" sz="2800">
                <a:solidFill>
                  <a:schemeClr val="folHlink"/>
                </a:solidFill>
              </a:rPr>
              <a:t> </a:t>
            </a:r>
            <a:r>
              <a:rPr lang="cs-CZ" altLang="cs-CZ" sz="2800">
                <a:solidFill>
                  <a:srgbClr val="FFCC00"/>
                </a:solidFill>
              </a:rPr>
              <a:t>parafaryng.</a:t>
            </a:r>
            <a:endParaRPr lang="cs-CZ" altLang="cs-CZ" sz="2800">
              <a:solidFill>
                <a:schemeClr val="folHlink"/>
              </a:solidFill>
            </a:endParaRPr>
          </a:p>
          <a:p>
            <a:pPr eaLnBrk="1" hangingPunct="1">
              <a:spcBef>
                <a:spcPct val="0"/>
              </a:spcBef>
              <a:buFontTx/>
              <a:buNone/>
            </a:pPr>
            <a:r>
              <a:rPr lang="cs-CZ" altLang="cs-CZ" sz="2800">
                <a:solidFill>
                  <a:srgbClr val="FFCC00"/>
                </a:solidFill>
              </a:rPr>
              <a:t>Absces retrofaryng.</a:t>
            </a:r>
          </a:p>
          <a:p>
            <a:pPr eaLnBrk="1" hangingPunct="1">
              <a:spcBef>
                <a:spcPct val="0"/>
              </a:spcBef>
              <a:buFontTx/>
              <a:buNone/>
            </a:pPr>
            <a:r>
              <a:rPr lang="en-US" altLang="cs-CZ" sz="2800">
                <a:solidFill>
                  <a:schemeClr val="bg1"/>
                </a:solidFill>
              </a:rPr>
              <a:t>&gt;</a:t>
            </a:r>
            <a:r>
              <a:rPr lang="cs-CZ" altLang="cs-CZ" sz="2800"/>
              <a:t> </a:t>
            </a:r>
            <a:r>
              <a:rPr lang="cs-CZ" altLang="cs-CZ" sz="2800">
                <a:solidFill>
                  <a:schemeClr val="bg1"/>
                </a:solidFill>
              </a:rPr>
              <a:t>zadní mediast.</a:t>
            </a:r>
          </a:p>
        </p:txBody>
      </p:sp>
      <p:pic>
        <p:nvPicPr>
          <p:cNvPr id="142340" name="Picture 12">
            <a:extLst>
              <a:ext uri="{FF2B5EF4-FFF2-40B4-BE49-F238E27FC236}">
                <a16:creationId xmlns:a16="http://schemas.microsoft.com/office/drawing/2014/main" id="{7705814F-466A-4F30-A3D6-BD249E95B4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549275"/>
            <a:ext cx="4392612" cy="494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10">
            <a:extLst>
              <a:ext uri="{FF2B5EF4-FFF2-40B4-BE49-F238E27FC236}">
                <a16:creationId xmlns:a16="http://schemas.microsoft.com/office/drawing/2014/main" id="{29B92AE3-EF37-4EF6-B3F9-96A32E9BC4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743" r="49989" b="5421"/>
          <a:stretch>
            <a:fillRect/>
          </a:stretch>
        </p:blipFill>
        <p:spPr bwMode="auto">
          <a:xfrm>
            <a:off x="323850" y="260350"/>
            <a:ext cx="3779838"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Text Box 11">
            <a:extLst>
              <a:ext uri="{FF2B5EF4-FFF2-40B4-BE49-F238E27FC236}">
                <a16:creationId xmlns:a16="http://schemas.microsoft.com/office/drawing/2014/main" id="{817F5655-C91E-4146-AA09-066F3ADA676F}"/>
              </a:ext>
            </a:extLst>
          </p:cNvPr>
          <p:cNvSpPr txBox="1">
            <a:spLocks noChangeArrowheads="1"/>
          </p:cNvSpPr>
          <p:nvPr/>
        </p:nvSpPr>
        <p:spPr bwMode="auto">
          <a:xfrm>
            <a:off x="2359025" y="260350"/>
            <a:ext cx="2592388" cy="7016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solidFill>
                  <a:srgbClr val="990033"/>
                </a:solidFill>
              </a:rPr>
              <a:t>Lateral pharyngeal space</a:t>
            </a:r>
          </a:p>
        </p:txBody>
      </p:sp>
      <p:sp>
        <p:nvSpPr>
          <p:cNvPr id="144388" name="Line 12">
            <a:extLst>
              <a:ext uri="{FF2B5EF4-FFF2-40B4-BE49-F238E27FC236}">
                <a16:creationId xmlns:a16="http://schemas.microsoft.com/office/drawing/2014/main" id="{C55CE8A9-4B8A-484D-8746-984B75BF93AF}"/>
              </a:ext>
            </a:extLst>
          </p:cNvPr>
          <p:cNvSpPr>
            <a:spLocks noChangeShapeType="1"/>
          </p:cNvSpPr>
          <p:nvPr/>
        </p:nvSpPr>
        <p:spPr bwMode="auto">
          <a:xfrm flipH="1">
            <a:off x="2790825" y="981075"/>
            <a:ext cx="71438" cy="1439863"/>
          </a:xfrm>
          <a:prstGeom prst="line">
            <a:avLst/>
          </a:prstGeom>
          <a:noFill/>
          <a:ln w="57150">
            <a:solidFill>
              <a:srgbClr val="9900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pic>
        <p:nvPicPr>
          <p:cNvPr id="144389" name="Picture 15">
            <a:extLst>
              <a:ext uri="{FF2B5EF4-FFF2-40B4-BE49-F238E27FC236}">
                <a16:creationId xmlns:a16="http://schemas.microsoft.com/office/drawing/2014/main" id="{E1E5AB1E-2D3F-4639-BC80-099F65F281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40" t="2248" r="3264" b="3722"/>
          <a:stretch>
            <a:fillRect/>
          </a:stretch>
        </p:blipFill>
        <p:spPr bwMode="auto">
          <a:xfrm>
            <a:off x="4211638" y="1052513"/>
            <a:ext cx="4108450"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4">
            <a:extLst>
              <a:ext uri="{FF2B5EF4-FFF2-40B4-BE49-F238E27FC236}">
                <a16:creationId xmlns:a16="http://schemas.microsoft.com/office/drawing/2014/main" id="{2655879D-93F6-47DE-886C-F769F07093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13" t="1152" r="2652" b="2255"/>
          <a:stretch>
            <a:fillRect/>
          </a:stretch>
        </p:blipFill>
        <p:spPr bwMode="auto">
          <a:xfrm>
            <a:off x="250825" y="223838"/>
            <a:ext cx="5278438"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ext Box 5">
            <a:extLst>
              <a:ext uri="{FF2B5EF4-FFF2-40B4-BE49-F238E27FC236}">
                <a16:creationId xmlns:a16="http://schemas.microsoft.com/office/drawing/2014/main" id="{3D9CCD29-DC60-4493-B631-57B636C908A0}"/>
              </a:ext>
            </a:extLst>
          </p:cNvPr>
          <p:cNvSpPr txBox="1">
            <a:spLocks noChangeArrowheads="1"/>
          </p:cNvSpPr>
          <p:nvPr/>
        </p:nvSpPr>
        <p:spPr bwMode="auto">
          <a:xfrm>
            <a:off x="5795963" y="5157788"/>
            <a:ext cx="3024187"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cs-CZ" altLang="cs-CZ" sz="2800">
                <a:solidFill>
                  <a:srgbClr val="FF5050"/>
                </a:solidFill>
                <a:effectLst>
                  <a:outerShdw blurRad="38100" dist="38100" dir="2700000" algn="tl">
                    <a:srgbClr val="000000"/>
                  </a:outerShdw>
                </a:effectLst>
              </a:rPr>
              <a:t>Retropharyngeal   abscess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6" name="Text Box 8">
            <a:extLst>
              <a:ext uri="{FF2B5EF4-FFF2-40B4-BE49-F238E27FC236}">
                <a16:creationId xmlns:a16="http://schemas.microsoft.com/office/drawing/2014/main" id="{CCA2089C-298C-45E1-8668-647CDCAFDB9A}"/>
              </a:ext>
            </a:extLst>
          </p:cNvPr>
          <p:cNvSpPr txBox="1">
            <a:spLocks noChangeArrowheads="1"/>
          </p:cNvSpPr>
          <p:nvPr/>
        </p:nvSpPr>
        <p:spPr bwMode="auto">
          <a:xfrm>
            <a:off x="431800" y="1196975"/>
            <a:ext cx="8280400"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buClr>
                <a:schemeClr val="tx1"/>
              </a:buClr>
              <a:buFont typeface="Wingdings" panose="05000000000000000000" pitchFamily="2" charset="2"/>
              <a:buChar char="§"/>
              <a:defRPr/>
            </a:pPr>
            <a:r>
              <a:rPr lang="cs-CZ" altLang="cs-CZ" sz="2400" dirty="0">
                <a:effectLst>
                  <a:outerShdw blurRad="38100" dist="38100" dir="2700000" algn="tl">
                    <a:srgbClr val="000000"/>
                  </a:outerShdw>
                </a:effectLst>
              </a:rPr>
              <a:t> </a:t>
            </a:r>
            <a:r>
              <a:rPr lang="cs-CZ" altLang="cs-CZ" sz="2400" dirty="0">
                <a:solidFill>
                  <a:schemeClr val="bg1"/>
                </a:solidFill>
                <a:effectLst>
                  <a:outerShdw blurRad="38100" dist="38100" dir="2700000" algn="tl">
                    <a:srgbClr val="000000"/>
                  </a:outerShdw>
                </a:effectLst>
              </a:rPr>
              <a:t>Patogeny mohou cestovat cévami a šířit tak infekci ze zubů a přilehlých tkání do vzdálených tkání a orgánů prostřednictvím:</a:t>
            </a:r>
          </a:p>
          <a:p>
            <a:pPr eaLnBrk="1" hangingPunct="1">
              <a:buClr>
                <a:schemeClr val="tx1"/>
              </a:buClr>
              <a:defRPr/>
            </a:pPr>
            <a:endParaRPr lang="cs-CZ" altLang="cs-CZ" sz="3000" dirty="0">
              <a:solidFill>
                <a:schemeClr val="bg1"/>
              </a:solidFill>
              <a:effectLst>
                <a:outerShdw blurRad="38100" dist="38100" dir="2700000" algn="tl">
                  <a:srgbClr val="000000"/>
                </a:outerShdw>
              </a:effectLst>
            </a:endParaRPr>
          </a:p>
          <a:p>
            <a:pPr eaLnBrk="1" hangingPunct="1">
              <a:buClr>
                <a:schemeClr val="tx1"/>
              </a:buClr>
              <a:buFont typeface="Wingdings" panose="05000000000000000000" pitchFamily="2" charset="2"/>
              <a:buChar char="§"/>
              <a:defRPr/>
            </a:pPr>
            <a:r>
              <a:rPr lang="cs-CZ" altLang="cs-CZ" sz="3000" dirty="0">
                <a:solidFill>
                  <a:schemeClr val="bg1"/>
                </a:solidFill>
                <a:effectLst>
                  <a:outerShdw blurRad="38100" dist="38100" dir="2700000" algn="tl">
                    <a:srgbClr val="000000"/>
                  </a:outerShdw>
                </a:effectLst>
              </a:rPr>
              <a:t> </a:t>
            </a:r>
            <a:r>
              <a:rPr lang="cs-CZ" altLang="cs-CZ" sz="3000" dirty="0" err="1">
                <a:solidFill>
                  <a:srgbClr val="FF0000"/>
                </a:solidFill>
                <a:effectLst>
                  <a:outerShdw blurRad="38100" dist="38100" dir="2700000" algn="tl">
                    <a:srgbClr val="000000"/>
                  </a:outerShdw>
                </a:effectLst>
              </a:rPr>
              <a:t>Bakterémie</a:t>
            </a:r>
            <a:r>
              <a:rPr lang="cs-CZ" altLang="cs-CZ" sz="3000" dirty="0">
                <a:solidFill>
                  <a:srgbClr val="FF0000"/>
                </a:solidFill>
                <a:effectLst>
                  <a:outerShdw blurRad="38100" dist="38100" dir="2700000" algn="tl">
                    <a:srgbClr val="000000"/>
                  </a:outerShdw>
                </a:effectLst>
              </a:rPr>
              <a:t> </a:t>
            </a:r>
            <a:r>
              <a:rPr lang="cs-CZ" altLang="cs-CZ" sz="2400" dirty="0">
                <a:solidFill>
                  <a:schemeClr val="bg1"/>
                </a:solidFill>
                <a:effectLst>
                  <a:outerShdw blurRad="38100" dist="38100" dir="2700000" algn="tl">
                    <a:srgbClr val="000000"/>
                  </a:outerShdw>
                </a:effectLst>
              </a:rPr>
              <a:t>– patogeny přítomny v krvi, při sepsi</a:t>
            </a:r>
          </a:p>
          <a:p>
            <a:pPr eaLnBrk="1" hangingPunct="1">
              <a:buClr>
                <a:schemeClr val="tx1"/>
              </a:buClr>
              <a:buFont typeface="Wingdings" panose="05000000000000000000" pitchFamily="2" charset="2"/>
              <a:buNone/>
              <a:defRPr/>
            </a:pPr>
            <a:endParaRPr lang="cs-CZ" altLang="cs-CZ" sz="3000" dirty="0">
              <a:solidFill>
                <a:schemeClr val="bg1"/>
              </a:solidFill>
              <a:effectLst>
                <a:outerShdw blurRad="38100" dist="38100" dir="2700000" algn="tl">
                  <a:srgbClr val="000000"/>
                </a:outerShdw>
              </a:effectLst>
            </a:endParaRPr>
          </a:p>
          <a:p>
            <a:pPr eaLnBrk="1" hangingPunct="1">
              <a:buClr>
                <a:schemeClr val="tx1"/>
              </a:buClr>
              <a:buFont typeface="Wingdings" panose="05000000000000000000" pitchFamily="2" charset="2"/>
              <a:buChar char="§"/>
              <a:defRPr/>
            </a:pPr>
            <a:r>
              <a:rPr lang="cs-CZ" altLang="cs-CZ" sz="3000" dirty="0">
                <a:solidFill>
                  <a:schemeClr val="bg1"/>
                </a:solidFill>
                <a:effectLst>
                  <a:outerShdw blurRad="38100" dist="38100" dir="2700000" algn="tl">
                    <a:srgbClr val="000000"/>
                  </a:outerShdw>
                </a:effectLst>
              </a:rPr>
              <a:t> </a:t>
            </a:r>
            <a:r>
              <a:rPr lang="cs-CZ" altLang="cs-CZ" sz="3000" dirty="0">
                <a:solidFill>
                  <a:srgbClr val="FF0000"/>
                </a:solidFill>
                <a:effectLst>
                  <a:outerShdw blurRad="38100" dist="38100" dir="2700000" algn="tl">
                    <a:srgbClr val="000000"/>
                  </a:outerShdw>
                </a:effectLst>
              </a:rPr>
              <a:t>Infikovaným trombem </a:t>
            </a:r>
            <a:r>
              <a:rPr lang="cs-CZ" altLang="cs-CZ" sz="2400" dirty="0">
                <a:solidFill>
                  <a:schemeClr val="bg1"/>
                </a:solidFill>
                <a:effectLst>
                  <a:outerShdw blurRad="38100" dist="38100" dir="2700000" algn="tl">
                    <a:srgbClr val="000000"/>
                  </a:outerShdw>
                </a:effectLst>
              </a:rPr>
              <a:t>= infikovaná intravaskulární sraženina se uvolní z vnitřní stěny cév a cestuje jako embolus → může se dostat do intrakraniálních žilních splavů →  může způsobit </a:t>
            </a:r>
            <a:r>
              <a:rPr lang="cs-CZ" altLang="cs-CZ" sz="2400" dirty="0" err="1">
                <a:solidFill>
                  <a:schemeClr val="bg1"/>
                </a:solidFill>
                <a:effectLst>
                  <a:outerShdw blurRad="38100" dist="38100" dir="2700000" algn="tl">
                    <a:srgbClr val="000000"/>
                  </a:outerShdw>
                </a:effectLst>
              </a:rPr>
              <a:t>thrombophlebitis</a:t>
            </a:r>
            <a:endParaRPr lang="cs-CZ" altLang="cs-CZ" sz="2400" dirty="0">
              <a:solidFill>
                <a:schemeClr val="bg1"/>
              </a:solidFill>
              <a:effectLst>
                <a:outerShdw blurRad="38100" dist="38100" dir="2700000" algn="tl">
                  <a:srgbClr val="000000"/>
                </a:outerShdw>
              </a:effectLst>
            </a:endParaRPr>
          </a:p>
          <a:p>
            <a:pPr eaLnBrk="1" hangingPunct="1">
              <a:buClr>
                <a:schemeClr val="tx1"/>
              </a:buClr>
              <a:buFont typeface="Wingdings" panose="05000000000000000000" pitchFamily="2" charset="2"/>
              <a:buNone/>
              <a:defRPr/>
            </a:pPr>
            <a:endParaRPr lang="cs-CZ" altLang="cs-CZ" sz="3000" dirty="0">
              <a:solidFill>
                <a:schemeClr val="bg1"/>
              </a:solidFill>
              <a:effectLst>
                <a:outerShdw blurRad="38100" dist="38100" dir="2700000" algn="tl">
                  <a:srgbClr val="000000"/>
                </a:outerShdw>
              </a:effectLst>
            </a:endParaRPr>
          </a:p>
          <a:p>
            <a:pPr eaLnBrk="1" hangingPunct="1">
              <a:buFont typeface="Wingdings" panose="05000000000000000000" pitchFamily="2" charset="2"/>
              <a:buNone/>
              <a:defRPr/>
            </a:pPr>
            <a:endParaRPr lang="cs-CZ" altLang="cs-CZ" sz="2000" dirty="0">
              <a:solidFill>
                <a:schemeClr val="bg1"/>
              </a:solidFill>
              <a:effectLst>
                <a:outerShdw blurRad="38100" dist="38100" dir="2700000" algn="tl">
                  <a:srgbClr val="000000"/>
                </a:outerShdw>
              </a:effectLst>
            </a:endParaRPr>
          </a:p>
        </p:txBody>
      </p:sp>
      <p:sp>
        <p:nvSpPr>
          <p:cNvPr id="148483" name="Text Box 5">
            <a:extLst>
              <a:ext uri="{FF2B5EF4-FFF2-40B4-BE49-F238E27FC236}">
                <a16:creationId xmlns:a16="http://schemas.microsoft.com/office/drawing/2014/main" id="{8194127B-C9CC-438D-831F-85302764EC53}"/>
              </a:ext>
            </a:extLst>
          </p:cNvPr>
          <p:cNvSpPr txBox="1">
            <a:spLocks noChangeArrowheads="1"/>
          </p:cNvSpPr>
          <p:nvPr/>
        </p:nvSpPr>
        <p:spPr bwMode="auto">
          <a:xfrm>
            <a:off x="2268538" y="260350"/>
            <a:ext cx="4824412" cy="584200"/>
          </a:xfrm>
          <a:prstGeom prst="rect">
            <a:avLst/>
          </a:prstGeom>
          <a:gradFill rotWithShape="1">
            <a:gsLst>
              <a:gs pos="0">
                <a:srgbClr val="666666"/>
              </a:gs>
              <a:gs pos="50000">
                <a:srgbClr val="DDDDDD"/>
              </a:gs>
              <a:gs pos="100000">
                <a:srgbClr val="666666"/>
              </a:gs>
            </a:gsLst>
            <a:lin ang="5400000" scaled="1"/>
          </a:gradFill>
          <a:ln w="381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a:t>Šíření zánětů žilní cestou</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Text Box 16">
            <a:extLst>
              <a:ext uri="{FF2B5EF4-FFF2-40B4-BE49-F238E27FC236}">
                <a16:creationId xmlns:a16="http://schemas.microsoft.com/office/drawing/2014/main" id="{67521809-43EF-4A04-8076-B1E615D938F8}"/>
              </a:ext>
            </a:extLst>
          </p:cNvPr>
          <p:cNvSpPr txBox="1">
            <a:spLocks noChangeArrowheads="1"/>
          </p:cNvSpPr>
          <p:nvPr/>
        </p:nvSpPr>
        <p:spPr bwMode="auto">
          <a:xfrm>
            <a:off x="539750" y="1484313"/>
            <a:ext cx="7775575" cy="430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eaLnBrk="1" hangingPunct="1">
              <a:spcBef>
                <a:spcPts val="0"/>
              </a:spcBef>
              <a:buFontTx/>
              <a:buChar char="-"/>
              <a:defRPr/>
            </a:pPr>
            <a:r>
              <a:rPr lang="cs-CZ" altLang="cs-CZ" sz="2400" dirty="0">
                <a:solidFill>
                  <a:schemeClr val="bg1"/>
                </a:solidFill>
              </a:rPr>
              <a:t>Povrchové a hluboké systémy žilních pletení, </a:t>
            </a:r>
            <a:r>
              <a:rPr lang="cs-CZ" altLang="cs-CZ" sz="2400" dirty="0">
                <a:solidFill>
                  <a:schemeClr val="bg1"/>
                </a:solidFill>
                <a:effectLst>
                  <a:outerShdw blurRad="38100" dist="38100" dir="2700000" algn="tl">
                    <a:srgbClr val="000000"/>
                  </a:outerShdw>
                </a:effectLst>
              </a:rPr>
              <a:t> jsou </a:t>
            </a:r>
            <a:r>
              <a:rPr lang="cs-CZ" altLang="cs-CZ" sz="2400" b="1" dirty="0">
                <a:solidFill>
                  <a:schemeClr val="bg1"/>
                </a:solidFill>
                <a:effectLst>
                  <a:outerShdw blurRad="38100" dist="38100" dir="2700000" algn="tl">
                    <a:srgbClr val="000000"/>
                  </a:outerShdw>
                </a:effectLst>
              </a:rPr>
              <a:t>propojeny</a:t>
            </a:r>
            <a:r>
              <a:rPr lang="cs-CZ" altLang="cs-CZ" sz="2400" dirty="0">
                <a:solidFill>
                  <a:schemeClr val="bg1"/>
                </a:solidFill>
                <a:effectLst>
                  <a:outerShdw blurRad="38100" dist="38100" dir="2700000" algn="tl">
                    <a:srgbClr val="000000"/>
                  </a:outerShdw>
                </a:effectLst>
              </a:rPr>
              <a:t>, četné anastomózy       </a:t>
            </a:r>
          </a:p>
          <a:p>
            <a:pPr marL="342900" indent="-342900" eaLnBrk="1" hangingPunct="1">
              <a:spcBef>
                <a:spcPts val="0"/>
              </a:spcBef>
              <a:buFontTx/>
              <a:buChar char="-"/>
              <a:defRPr/>
            </a:pPr>
            <a:endParaRPr lang="cs-CZ" altLang="cs-CZ" sz="2400" dirty="0">
              <a:solidFill>
                <a:schemeClr val="bg1"/>
              </a:solidFill>
              <a:effectLst>
                <a:outerShdw blurRad="38100" dist="38100" dir="2700000" algn="tl">
                  <a:srgbClr val="000000"/>
                </a:outerShdw>
              </a:effectLst>
            </a:endParaRPr>
          </a:p>
          <a:p>
            <a:pPr marL="342900" indent="-342900" eaLnBrk="1" hangingPunct="1">
              <a:spcBef>
                <a:spcPts val="0"/>
              </a:spcBef>
              <a:buFontTx/>
              <a:buChar char="-"/>
              <a:defRPr/>
            </a:pPr>
            <a:r>
              <a:rPr lang="cs-CZ" altLang="cs-CZ" sz="2400" dirty="0" err="1">
                <a:solidFill>
                  <a:srgbClr val="FFCC00"/>
                </a:solidFill>
                <a:effectLst>
                  <a:outerShdw blurRad="38100" dist="38100" dir="2700000" algn="tl">
                    <a:srgbClr val="000000"/>
                  </a:outerShdw>
                </a:effectLst>
              </a:rPr>
              <a:t>Žílní</a:t>
            </a:r>
            <a:r>
              <a:rPr lang="cs-CZ" altLang="cs-CZ" sz="2400" dirty="0">
                <a:solidFill>
                  <a:srgbClr val="FFCC00"/>
                </a:solidFill>
                <a:effectLst>
                  <a:outerShdw blurRad="38100" dist="38100" dir="2700000" algn="tl">
                    <a:srgbClr val="000000"/>
                  </a:outerShdw>
                </a:effectLst>
              </a:rPr>
              <a:t> splavy stejně jako žíly s nimi spojené (</a:t>
            </a:r>
            <a:r>
              <a:rPr lang="cs-CZ" altLang="cs-CZ" sz="2400" dirty="0">
                <a:solidFill>
                  <a:srgbClr val="FFCC00"/>
                </a:solidFill>
              </a:rPr>
              <a:t>tváře a</a:t>
            </a:r>
          </a:p>
          <a:p>
            <a:pPr eaLnBrk="1" hangingPunct="1">
              <a:spcBef>
                <a:spcPts val="0"/>
              </a:spcBef>
              <a:buFontTx/>
              <a:buNone/>
              <a:defRPr/>
            </a:pPr>
            <a:r>
              <a:rPr lang="cs-CZ" altLang="cs-CZ" sz="2400" dirty="0">
                <a:solidFill>
                  <a:srgbClr val="FFCC00"/>
                </a:solidFill>
              </a:rPr>
              <a:t>    orbity) </a:t>
            </a:r>
            <a:r>
              <a:rPr lang="cs-CZ" altLang="cs-CZ" sz="2400" b="1" u="sng" dirty="0">
                <a:solidFill>
                  <a:srgbClr val="FFCC00"/>
                </a:solidFill>
                <a:effectLst>
                  <a:outerShdw blurRad="38100" dist="38100" dir="2700000" algn="tl">
                    <a:srgbClr val="000000"/>
                  </a:outerShdw>
                </a:effectLst>
              </a:rPr>
              <a:t>nemají chlopně</a:t>
            </a:r>
            <a:r>
              <a:rPr lang="cs-CZ" altLang="cs-CZ" sz="2400" dirty="0">
                <a:solidFill>
                  <a:srgbClr val="FFCC00"/>
                </a:solidFill>
                <a:effectLst>
                  <a:outerShdw blurRad="38100" dist="38100" dir="2700000" algn="tl">
                    <a:srgbClr val="000000"/>
                  </a:outerShdw>
                </a:effectLst>
              </a:rPr>
              <a:t>, což umožňuje tok krve</a:t>
            </a:r>
          </a:p>
          <a:p>
            <a:pPr eaLnBrk="1" hangingPunct="1">
              <a:spcBef>
                <a:spcPts val="0"/>
              </a:spcBef>
              <a:buFontTx/>
              <a:buNone/>
              <a:defRPr/>
            </a:pPr>
            <a:r>
              <a:rPr lang="cs-CZ" altLang="cs-CZ" sz="2400" dirty="0">
                <a:solidFill>
                  <a:srgbClr val="FFCC00"/>
                </a:solidFill>
                <a:effectLst>
                  <a:outerShdw blurRad="38100" dist="38100" dir="2700000" algn="tl">
                    <a:srgbClr val="000000"/>
                  </a:outerShdw>
                </a:effectLst>
              </a:rPr>
              <a:t>    oběma směry – </a:t>
            </a:r>
            <a:r>
              <a:rPr lang="cs-CZ" altLang="cs-CZ" sz="2400" b="1" u="sng" dirty="0">
                <a:solidFill>
                  <a:srgbClr val="FFCC00"/>
                </a:solidFill>
                <a:effectLst>
                  <a:outerShdw blurRad="38100" dist="38100" dir="2700000" algn="tl">
                    <a:srgbClr val="000000"/>
                  </a:outerShdw>
                </a:effectLst>
              </a:rPr>
              <a:t>zpětný tok</a:t>
            </a:r>
          </a:p>
          <a:p>
            <a:pPr eaLnBrk="1" hangingPunct="1">
              <a:spcBef>
                <a:spcPts val="0"/>
              </a:spcBef>
              <a:buFontTx/>
              <a:buNone/>
              <a:defRPr/>
            </a:pPr>
            <a:endParaRPr lang="cs-CZ" altLang="cs-CZ" sz="2400" b="1" u="sng" dirty="0">
              <a:solidFill>
                <a:srgbClr val="FFCC00"/>
              </a:solidFill>
              <a:effectLst>
                <a:outerShdw blurRad="38100" dist="38100" dir="2700000" algn="tl">
                  <a:srgbClr val="000000"/>
                </a:outerShdw>
              </a:effectLst>
            </a:endParaRPr>
          </a:p>
          <a:p>
            <a:pPr marL="342900" indent="-342900" eaLnBrk="1" hangingPunct="1">
              <a:buFontTx/>
              <a:buChar char="-"/>
              <a:defRPr/>
            </a:pPr>
            <a:r>
              <a:rPr lang="cs-CZ" altLang="cs-CZ" sz="2400" dirty="0">
                <a:solidFill>
                  <a:schemeClr val="bg1"/>
                </a:solidFill>
                <a:effectLst>
                  <a:outerShdw blurRad="38100" dist="38100" dir="2700000" algn="tl">
                    <a:srgbClr val="000000"/>
                  </a:outerShdw>
                </a:effectLst>
              </a:rPr>
              <a:t>Dentální infekce může způsobit zvýšenou krevní </a:t>
            </a:r>
            <a:r>
              <a:rPr lang="cs-CZ" altLang="cs-CZ" sz="2400" dirty="0" err="1">
                <a:solidFill>
                  <a:schemeClr val="bg1"/>
                </a:solidFill>
                <a:effectLst>
                  <a:outerShdw blurRad="38100" dist="38100" dir="2700000" algn="tl">
                    <a:srgbClr val="000000"/>
                  </a:outerShdw>
                </a:effectLst>
              </a:rPr>
              <a:t>stázu</a:t>
            </a:r>
            <a:r>
              <a:rPr lang="cs-CZ" altLang="cs-CZ" sz="2400" dirty="0">
                <a:solidFill>
                  <a:schemeClr val="bg1"/>
                </a:solidFill>
                <a:effectLst>
                  <a:outerShdw blurRad="38100" dist="38100" dir="2700000" algn="tl">
                    <a:srgbClr val="000000"/>
                  </a:outerShdw>
                </a:effectLst>
              </a:rPr>
              <a:t>, tvorbu trombu</a:t>
            </a:r>
          </a:p>
          <a:p>
            <a:pPr eaLnBrk="1" hangingPunct="1">
              <a:buFontTx/>
              <a:buNone/>
              <a:defRPr/>
            </a:pPr>
            <a:endParaRPr lang="cs-CZ" altLang="cs-CZ" sz="2400" dirty="0">
              <a:solidFill>
                <a:schemeClr val="bg1"/>
              </a:solidFill>
              <a:effectLst>
                <a:outerShdw blurRad="38100" dist="38100" dir="2700000" algn="tl">
                  <a:srgbClr val="000000"/>
                </a:outerShdw>
              </a:effectLst>
            </a:endParaRPr>
          </a:p>
          <a:p>
            <a:pPr eaLnBrk="1" hangingPunct="1">
              <a:spcBef>
                <a:spcPts val="0"/>
              </a:spcBef>
              <a:buClr>
                <a:srgbClr val="FFC000"/>
              </a:buClr>
              <a:buFontTx/>
              <a:buNone/>
              <a:defRPr/>
            </a:pPr>
            <a:r>
              <a:rPr lang="cs-CZ" altLang="cs-CZ" sz="2400" dirty="0">
                <a:solidFill>
                  <a:schemeClr val="bg1"/>
                </a:solidFill>
              </a:rPr>
              <a:t>-   Nejčastější příčina – </a:t>
            </a:r>
            <a:r>
              <a:rPr lang="cs-CZ" altLang="cs-CZ" sz="2400" b="1" dirty="0">
                <a:solidFill>
                  <a:schemeClr val="bg1"/>
                </a:solidFill>
              </a:rPr>
              <a:t>infekce horní 8</a:t>
            </a:r>
          </a:p>
        </p:txBody>
      </p:sp>
      <p:sp>
        <p:nvSpPr>
          <p:cNvPr id="150531" name="Text Box 5">
            <a:extLst>
              <a:ext uri="{FF2B5EF4-FFF2-40B4-BE49-F238E27FC236}">
                <a16:creationId xmlns:a16="http://schemas.microsoft.com/office/drawing/2014/main" id="{7A5B96FF-B3E6-46CF-82EE-A369A3685AE0}"/>
              </a:ext>
            </a:extLst>
          </p:cNvPr>
          <p:cNvSpPr txBox="1">
            <a:spLocks noChangeArrowheads="1"/>
          </p:cNvSpPr>
          <p:nvPr/>
        </p:nvSpPr>
        <p:spPr bwMode="auto">
          <a:xfrm>
            <a:off x="2268538" y="333375"/>
            <a:ext cx="4824412" cy="584200"/>
          </a:xfrm>
          <a:prstGeom prst="rect">
            <a:avLst/>
          </a:prstGeom>
          <a:gradFill rotWithShape="1">
            <a:gsLst>
              <a:gs pos="0">
                <a:srgbClr val="666666"/>
              </a:gs>
              <a:gs pos="50000">
                <a:srgbClr val="DDDDDD"/>
              </a:gs>
              <a:gs pos="100000">
                <a:srgbClr val="666666"/>
              </a:gs>
            </a:gsLst>
            <a:lin ang="5400000" scaled="1"/>
          </a:gradFill>
          <a:ln w="381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a:t>Šíření zánětů žilní cestou</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5">
            <a:extLst>
              <a:ext uri="{FF2B5EF4-FFF2-40B4-BE49-F238E27FC236}">
                <a16:creationId xmlns:a16="http://schemas.microsoft.com/office/drawing/2014/main" id="{688E7D59-0D95-4D10-A7C0-E9D18A587D03}"/>
              </a:ext>
            </a:extLst>
          </p:cNvPr>
          <p:cNvSpPr txBox="1">
            <a:spLocks noChangeArrowheads="1"/>
          </p:cNvSpPr>
          <p:nvPr/>
        </p:nvSpPr>
        <p:spPr bwMode="auto">
          <a:xfrm>
            <a:off x="2268538" y="333375"/>
            <a:ext cx="4824412" cy="584200"/>
          </a:xfrm>
          <a:prstGeom prst="rect">
            <a:avLst/>
          </a:prstGeom>
          <a:gradFill rotWithShape="1">
            <a:gsLst>
              <a:gs pos="0">
                <a:srgbClr val="666666"/>
              </a:gs>
              <a:gs pos="50000">
                <a:srgbClr val="DDDDDD"/>
              </a:gs>
              <a:gs pos="100000">
                <a:srgbClr val="666666"/>
              </a:gs>
            </a:gsLst>
            <a:lin ang="5400000" scaled="1"/>
          </a:gradFill>
          <a:ln w="381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a:t>Šíření zánětů žilní cestou</a:t>
            </a:r>
          </a:p>
        </p:txBody>
      </p:sp>
      <p:sp>
        <p:nvSpPr>
          <p:cNvPr id="152579" name="Text Box 17">
            <a:extLst>
              <a:ext uri="{FF2B5EF4-FFF2-40B4-BE49-F238E27FC236}">
                <a16:creationId xmlns:a16="http://schemas.microsoft.com/office/drawing/2014/main" id="{C10212D8-AF45-4A25-8ABB-224E3B50836A}"/>
              </a:ext>
            </a:extLst>
          </p:cNvPr>
          <p:cNvSpPr txBox="1">
            <a:spLocks noChangeArrowheads="1"/>
          </p:cNvSpPr>
          <p:nvPr/>
        </p:nvSpPr>
        <p:spPr bwMode="auto">
          <a:xfrm>
            <a:off x="719138" y="1341438"/>
            <a:ext cx="7705725" cy="397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a:solidFill>
                  <a:schemeClr val="bg1"/>
                </a:solidFill>
              </a:rPr>
              <a:t>Komunikace i se sinus durae matris               </a:t>
            </a:r>
          </a:p>
          <a:p>
            <a:pPr eaLnBrk="1" hangingPunct="1">
              <a:spcBef>
                <a:spcPct val="0"/>
              </a:spcBef>
              <a:buFontTx/>
              <a:buNone/>
            </a:pPr>
            <a:r>
              <a:rPr lang="en-US" altLang="cs-CZ" sz="2800">
                <a:solidFill>
                  <a:srgbClr val="FFCC00"/>
                </a:solidFill>
                <a:cs typeface="Arial" panose="020B0604020202020204" pitchFamily="34" charset="0"/>
              </a:rPr>
              <a:t>&gt;</a:t>
            </a:r>
            <a:r>
              <a:rPr lang="cs-CZ" altLang="cs-CZ" sz="2800">
                <a:solidFill>
                  <a:schemeClr val="bg1"/>
                </a:solidFill>
                <a:cs typeface="Arial" panose="020B0604020202020204" pitchFamily="34" charset="0"/>
              </a:rPr>
              <a:t> </a:t>
            </a:r>
            <a:r>
              <a:rPr lang="cs-CZ" altLang="cs-CZ" sz="2800">
                <a:solidFill>
                  <a:srgbClr val="FFC000"/>
                </a:solidFill>
              </a:rPr>
              <a:t>tromboflebitis sinus cavernosus !</a:t>
            </a:r>
          </a:p>
          <a:p>
            <a:pPr eaLnBrk="1" hangingPunct="1">
              <a:spcBef>
                <a:spcPct val="0"/>
              </a:spcBef>
              <a:buFontTx/>
              <a:buNone/>
            </a:pPr>
            <a:endParaRPr lang="cs-CZ" altLang="cs-CZ" sz="2800">
              <a:solidFill>
                <a:schemeClr val="bg1"/>
              </a:solidFill>
            </a:endParaRPr>
          </a:p>
          <a:p>
            <a:pPr eaLnBrk="1" hangingPunct="1">
              <a:spcBef>
                <a:spcPct val="0"/>
              </a:spcBef>
              <a:buFontTx/>
              <a:buNone/>
            </a:pPr>
            <a:r>
              <a:rPr lang="cs-CZ" altLang="cs-CZ" sz="2400">
                <a:solidFill>
                  <a:schemeClr val="bg1"/>
                </a:solidFill>
              </a:rPr>
              <a:t>STKS – septická trombóza kavernózního sinu odontogenního původu = 7-10%</a:t>
            </a:r>
          </a:p>
          <a:p>
            <a:pPr eaLnBrk="1" hangingPunct="1">
              <a:spcBef>
                <a:spcPct val="0"/>
              </a:spcBef>
              <a:buFontTx/>
              <a:buNone/>
            </a:pPr>
            <a:endParaRPr lang="cs-CZ" altLang="cs-CZ" sz="2400">
              <a:solidFill>
                <a:schemeClr val="bg1"/>
              </a:solidFill>
            </a:endParaRPr>
          </a:p>
          <a:p>
            <a:pPr eaLnBrk="1" hangingPunct="1">
              <a:spcBef>
                <a:spcPct val="0"/>
              </a:spcBef>
              <a:buFontTx/>
              <a:buNone/>
            </a:pPr>
            <a:r>
              <a:rPr lang="cs-CZ" altLang="cs-CZ" sz="2400">
                <a:solidFill>
                  <a:schemeClr val="bg1"/>
                </a:solidFill>
              </a:rPr>
              <a:t>Příznaky poruchy oběhu krve v orbitě – zduří spojivka, protruze bulbu, omezení pohyblivosti, městnání na očním pozadí, z nervů nejdříve poškozen n.VI. – strabismus convergens, později pak n.III.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6">
            <a:extLst>
              <a:ext uri="{FF2B5EF4-FFF2-40B4-BE49-F238E27FC236}">
                <a16:creationId xmlns:a16="http://schemas.microsoft.com/office/drawing/2014/main" id="{5F657823-4A81-45FC-8561-7801866B4C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71550" y="179388"/>
            <a:ext cx="6553200" cy="6499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a:extLst>
              <a:ext uri="{FF2B5EF4-FFF2-40B4-BE49-F238E27FC236}">
                <a16:creationId xmlns:a16="http://schemas.microsoft.com/office/drawing/2014/main" id="{C76A1992-E627-407E-AA62-738C21D57F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13" y="981075"/>
            <a:ext cx="4121150"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7" name="Line 11">
            <a:extLst>
              <a:ext uri="{FF2B5EF4-FFF2-40B4-BE49-F238E27FC236}">
                <a16:creationId xmlns:a16="http://schemas.microsoft.com/office/drawing/2014/main" id="{DFDE118F-6414-4034-80A9-744C1FA4FD04}"/>
              </a:ext>
            </a:extLst>
          </p:cNvPr>
          <p:cNvSpPr>
            <a:spLocks noChangeAspect="1" noChangeShapeType="1"/>
          </p:cNvSpPr>
          <p:nvPr/>
        </p:nvSpPr>
        <p:spPr bwMode="auto">
          <a:xfrm flipH="1" flipV="1">
            <a:off x="2898775" y="3552825"/>
            <a:ext cx="230188" cy="460375"/>
          </a:xfrm>
          <a:prstGeom prst="line">
            <a:avLst/>
          </a:prstGeom>
          <a:noFill/>
          <a:ln w="5715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54628" name="Oval 13">
            <a:extLst>
              <a:ext uri="{FF2B5EF4-FFF2-40B4-BE49-F238E27FC236}">
                <a16:creationId xmlns:a16="http://schemas.microsoft.com/office/drawing/2014/main" id="{28D78725-7497-4192-8B63-CE6D38E1BFFB}"/>
              </a:ext>
            </a:extLst>
          </p:cNvPr>
          <p:cNvSpPr>
            <a:spLocks noChangeAspect="1" noChangeArrowheads="1"/>
          </p:cNvSpPr>
          <p:nvPr/>
        </p:nvSpPr>
        <p:spPr bwMode="auto">
          <a:xfrm>
            <a:off x="1890713" y="2689225"/>
            <a:ext cx="936625" cy="504825"/>
          </a:xfrm>
          <a:prstGeom prst="ellipse">
            <a:avLst/>
          </a:pr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sp>
        <p:nvSpPr>
          <p:cNvPr id="154629" name="Rectangle 7">
            <a:extLst>
              <a:ext uri="{FF2B5EF4-FFF2-40B4-BE49-F238E27FC236}">
                <a16:creationId xmlns:a16="http://schemas.microsoft.com/office/drawing/2014/main" id="{4CDA650C-266C-406D-BD64-524C4EFA5421}"/>
              </a:ext>
            </a:extLst>
          </p:cNvPr>
          <p:cNvSpPr>
            <a:spLocks noChangeArrowheads="1"/>
          </p:cNvSpPr>
          <p:nvPr/>
        </p:nvSpPr>
        <p:spPr bwMode="auto">
          <a:xfrm>
            <a:off x="4327525" y="1158875"/>
            <a:ext cx="4843463"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a:solidFill>
                  <a:srgbClr val="FFC000"/>
                </a:solidFill>
              </a:rPr>
              <a:t>V. angularis, v. supraorbitalis </a:t>
            </a:r>
            <a:r>
              <a:rPr lang="cs-CZ" altLang="cs-CZ" sz="1800">
                <a:solidFill>
                  <a:schemeClr val="bg1"/>
                </a:solidFill>
              </a:rPr>
              <a:t>z oblasti čela, kořene nosu, horního víčka                     </a:t>
            </a:r>
            <a:r>
              <a:rPr lang="cs-CZ" altLang="cs-CZ" sz="2800">
                <a:solidFill>
                  <a:schemeClr val="bg1"/>
                </a:solidFill>
              </a:rPr>
              <a:t>→ </a:t>
            </a:r>
            <a:r>
              <a:rPr lang="cs-CZ" altLang="cs-CZ" sz="2800">
                <a:solidFill>
                  <a:srgbClr val="6699FF"/>
                </a:solidFill>
              </a:rPr>
              <a:t>v. ophtalmica sup.                   </a:t>
            </a:r>
            <a:r>
              <a:rPr lang="cs-CZ" altLang="cs-CZ" sz="2800">
                <a:solidFill>
                  <a:schemeClr val="bg1"/>
                </a:solidFill>
              </a:rPr>
              <a:t>přes fissura orbitalis sup.               </a:t>
            </a:r>
          </a:p>
          <a:p>
            <a:pPr eaLnBrk="1" hangingPunct="1">
              <a:spcBef>
                <a:spcPct val="0"/>
              </a:spcBef>
              <a:buFontTx/>
              <a:buNone/>
            </a:pPr>
            <a:r>
              <a:rPr lang="cs-CZ" altLang="cs-CZ" sz="2800">
                <a:solidFill>
                  <a:schemeClr val="bg1"/>
                </a:solidFill>
              </a:rPr>
              <a:t>→ </a:t>
            </a:r>
            <a:r>
              <a:rPr lang="cs-CZ" altLang="cs-CZ" sz="2800" b="1">
                <a:solidFill>
                  <a:schemeClr val="bg1"/>
                </a:solidFill>
              </a:rPr>
              <a:t>sinus cavernosus</a:t>
            </a:r>
            <a:endParaRPr lang="cs-CZ" altLang="cs-CZ" sz="2800" b="1">
              <a:solidFill>
                <a:srgbClr val="FFCC00"/>
              </a:solidFill>
            </a:endParaRPr>
          </a:p>
        </p:txBody>
      </p:sp>
      <p:sp>
        <p:nvSpPr>
          <p:cNvPr id="154630" name="Text Box 14">
            <a:extLst>
              <a:ext uri="{FF2B5EF4-FFF2-40B4-BE49-F238E27FC236}">
                <a16:creationId xmlns:a16="http://schemas.microsoft.com/office/drawing/2014/main" id="{3239A07B-13AF-4FDE-8D57-FA5C4C6370D5}"/>
              </a:ext>
            </a:extLst>
          </p:cNvPr>
          <p:cNvSpPr txBox="1">
            <a:spLocks noChangeArrowheads="1"/>
          </p:cNvSpPr>
          <p:nvPr/>
        </p:nvSpPr>
        <p:spPr bwMode="auto">
          <a:xfrm>
            <a:off x="5219700" y="157163"/>
            <a:ext cx="2520950" cy="579437"/>
          </a:xfrm>
          <a:prstGeom prst="rect">
            <a:avLst/>
          </a:prstGeom>
          <a:gradFill rotWithShape="1">
            <a:gsLst>
              <a:gs pos="0">
                <a:srgbClr val="666666"/>
              </a:gs>
              <a:gs pos="50000">
                <a:srgbClr val="DDDDDD"/>
              </a:gs>
              <a:gs pos="100000">
                <a:srgbClr val="6666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a:t>Přední cesta</a:t>
            </a:r>
          </a:p>
        </p:txBody>
      </p:sp>
      <p:sp>
        <p:nvSpPr>
          <p:cNvPr id="154631" name="Line 17">
            <a:extLst>
              <a:ext uri="{FF2B5EF4-FFF2-40B4-BE49-F238E27FC236}">
                <a16:creationId xmlns:a16="http://schemas.microsoft.com/office/drawing/2014/main" id="{1F4E039C-F75F-4D74-9B2B-26E90F698385}"/>
              </a:ext>
            </a:extLst>
          </p:cNvPr>
          <p:cNvSpPr>
            <a:spLocks noChangeShapeType="1"/>
          </p:cNvSpPr>
          <p:nvPr/>
        </p:nvSpPr>
        <p:spPr bwMode="auto">
          <a:xfrm flipH="1" flipV="1">
            <a:off x="3519488" y="2941638"/>
            <a:ext cx="314325" cy="252412"/>
          </a:xfrm>
          <a:prstGeom prst="line">
            <a:avLst/>
          </a:prstGeom>
          <a:noFill/>
          <a:ln w="571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cxnSp>
        <p:nvCxnSpPr>
          <p:cNvPr id="3" name="Přímá spojnice se šipkou 2">
            <a:extLst>
              <a:ext uri="{FF2B5EF4-FFF2-40B4-BE49-F238E27FC236}">
                <a16:creationId xmlns:a16="http://schemas.microsoft.com/office/drawing/2014/main" id="{40F94D7D-99EC-4926-9D53-FD461608CDC3}"/>
              </a:ext>
            </a:extLst>
          </p:cNvPr>
          <p:cNvCxnSpPr/>
          <p:nvPr/>
        </p:nvCxnSpPr>
        <p:spPr>
          <a:xfrm>
            <a:off x="3762375" y="2311400"/>
            <a:ext cx="0" cy="50323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5721" name="TextovéPole 4">
            <a:extLst>
              <a:ext uri="{FF2B5EF4-FFF2-40B4-BE49-F238E27FC236}">
                <a16:creationId xmlns:a16="http://schemas.microsoft.com/office/drawing/2014/main" id="{CABA2D98-06C2-4B2A-988C-9CEAA22EC191}"/>
              </a:ext>
            </a:extLst>
          </p:cNvPr>
          <p:cNvSpPr txBox="1">
            <a:spLocks noChangeArrowheads="1"/>
          </p:cNvSpPr>
          <p:nvPr/>
        </p:nvSpPr>
        <p:spPr bwMode="auto">
          <a:xfrm>
            <a:off x="4356100" y="3744913"/>
            <a:ext cx="47879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800">
                <a:solidFill>
                  <a:srgbClr val="FFC000"/>
                </a:solidFill>
              </a:rPr>
              <a:t>V. faciei prof.                          </a:t>
            </a:r>
            <a:r>
              <a:rPr lang="cs-CZ" altLang="cs-CZ" sz="2800">
                <a:solidFill>
                  <a:schemeClr val="bg1"/>
                </a:solidFill>
                <a:cs typeface="Arial" panose="020B0604020202020204" pitchFamily="34" charset="0"/>
              </a:rPr>
              <a:t>→</a:t>
            </a:r>
            <a:r>
              <a:rPr lang="cs-CZ" altLang="cs-CZ" sz="2800">
                <a:solidFill>
                  <a:schemeClr val="bg1"/>
                </a:solidFill>
              </a:rPr>
              <a:t> </a:t>
            </a:r>
            <a:r>
              <a:rPr lang="cs-CZ" altLang="cs-CZ" sz="2800">
                <a:solidFill>
                  <a:srgbClr val="6699FF"/>
                </a:solidFill>
              </a:rPr>
              <a:t>v. ophtalmica inf.                  </a:t>
            </a:r>
            <a:r>
              <a:rPr lang="cs-CZ" altLang="cs-CZ" sz="2800">
                <a:solidFill>
                  <a:schemeClr val="bg1"/>
                </a:solidFill>
              </a:rPr>
              <a:t>přes fissura orbitalis inf.                 </a:t>
            </a:r>
            <a:r>
              <a:rPr lang="cs-CZ" altLang="cs-CZ" sz="2800">
                <a:solidFill>
                  <a:schemeClr val="bg1"/>
                </a:solidFill>
                <a:cs typeface="Arial" panose="020B0604020202020204" pitchFamily="34" charset="0"/>
              </a:rPr>
              <a:t>→</a:t>
            </a:r>
            <a:r>
              <a:rPr lang="cs-CZ" altLang="cs-CZ" sz="2800">
                <a:solidFill>
                  <a:srgbClr val="6699FF"/>
                </a:solidFill>
              </a:rPr>
              <a:t> </a:t>
            </a:r>
            <a:r>
              <a:rPr lang="cs-CZ" altLang="cs-CZ" sz="2800">
                <a:solidFill>
                  <a:schemeClr val="bg1"/>
                </a:solidFill>
              </a:rPr>
              <a:t>očnice, </a:t>
            </a:r>
            <a:r>
              <a:rPr lang="cs-CZ" altLang="cs-CZ" sz="2800">
                <a:solidFill>
                  <a:srgbClr val="6699FF"/>
                </a:solidFill>
              </a:rPr>
              <a:t>v. ophtalmica sup.</a:t>
            </a:r>
            <a:endParaRPr lang="cs-CZ" altLang="cs-CZ"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5721"/>
                                        </p:tgtEl>
                                        <p:attrNameLst>
                                          <p:attrName>style.visibility</p:attrName>
                                        </p:attrNameLst>
                                      </p:cBhvr>
                                      <p:to>
                                        <p:strVal val="visible"/>
                                      </p:to>
                                    </p:set>
                                    <p:animEffect transition="in" filter="fade">
                                      <p:cBhvr>
                                        <p:cTn id="7" dur="500"/>
                                        <p:tgtEl>
                                          <p:spTgt spid="115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2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15">
            <a:extLst>
              <a:ext uri="{FF2B5EF4-FFF2-40B4-BE49-F238E27FC236}">
                <a16:creationId xmlns:a16="http://schemas.microsoft.com/office/drawing/2014/main" id="{8566B849-9D8A-4956-BFF1-D84236BF4757}"/>
              </a:ext>
            </a:extLst>
          </p:cNvPr>
          <p:cNvSpPr txBox="1">
            <a:spLocks noChangeArrowheads="1"/>
          </p:cNvSpPr>
          <p:nvPr/>
        </p:nvSpPr>
        <p:spPr bwMode="auto">
          <a:xfrm>
            <a:off x="5292725" y="620713"/>
            <a:ext cx="2447925" cy="579437"/>
          </a:xfrm>
          <a:prstGeom prst="rect">
            <a:avLst/>
          </a:prstGeom>
          <a:gradFill rotWithShape="1">
            <a:gsLst>
              <a:gs pos="0">
                <a:srgbClr val="666666"/>
              </a:gs>
              <a:gs pos="50000">
                <a:srgbClr val="DDDDDD"/>
              </a:gs>
              <a:gs pos="100000">
                <a:srgbClr val="6666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a:t>Zadní cesta</a:t>
            </a:r>
          </a:p>
        </p:txBody>
      </p:sp>
      <p:sp>
        <p:nvSpPr>
          <p:cNvPr id="117763" name="Text Box 8">
            <a:extLst>
              <a:ext uri="{FF2B5EF4-FFF2-40B4-BE49-F238E27FC236}">
                <a16:creationId xmlns:a16="http://schemas.microsoft.com/office/drawing/2014/main" id="{AD362CDB-A99A-432E-B1BD-E08B46D335B9}"/>
              </a:ext>
            </a:extLst>
          </p:cNvPr>
          <p:cNvSpPr txBox="1">
            <a:spLocks noChangeArrowheads="1"/>
          </p:cNvSpPr>
          <p:nvPr/>
        </p:nvSpPr>
        <p:spPr bwMode="auto">
          <a:xfrm>
            <a:off x="4392613" y="1844675"/>
            <a:ext cx="4751387"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0"/>
              </a:spcBef>
              <a:buFontTx/>
              <a:buNone/>
              <a:defRPr/>
            </a:pPr>
            <a:r>
              <a:rPr lang="cs-CZ" altLang="cs-CZ" sz="2800" dirty="0">
                <a:solidFill>
                  <a:srgbClr val="FFCC00"/>
                </a:solidFill>
              </a:rPr>
              <a:t>Z</a:t>
            </a:r>
            <a:r>
              <a:rPr lang="cs-CZ" altLang="cs-CZ" sz="2800" i="1" dirty="0">
                <a:solidFill>
                  <a:srgbClr val="FFC000"/>
                </a:solidFill>
              </a:rPr>
              <a:t> </a:t>
            </a:r>
            <a:r>
              <a:rPr lang="cs-CZ" altLang="cs-CZ" sz="2800" dirty="0" err="1">
                <a:solidFill>
                  <a:srgbClr val="FFC000"/>
                </a:solidFill>
              </a:rPr>
              <a:t>plx</a:t>
            </a:r>
            <a:r>
              <a:rPr lang="cs-CZ" altLang="cs-CZ" sz="2800" dirty="0">
                <a:solidFill>
                  <a:srgbClr val="FFC000"/>
                </a:solidFill>
              </a:rPr>
              <a:t>. </a:t>
            </a:r>
            <a:r>
              <a:rPr lang="cs-CZ" altLang="cs-CZ" sz="2800" dirty="0" err="1">
                <a:solidFill>
                  <a:srgbClr val="FFC000"/>
                </a:solidFill>
              </a:rPr>
              <a:t>venosus</a:t>
            </a:r>
            <a:r>
              <a:rPr lang="cs-CZ" altLang="cs-CZ" sz="2800" dirty="0">
                <a:solidFill>
                  <a:srgbClr val="FFC000"/>
                </a:solidFill>
              </a:rPr>
              <a:t> </a:t>
            </a:r>
            <a:r>
              <a:rPr lang="cs-CZ" altLang="cs-CZ" sz="2800" dirty="0" err="1">
                <a:solidFill>
                  <a:srgbClr val="FFC000"/>
                </a:solidFill>
              </a:rPr>
              <a:t>pterygoideus</a:t>
            </a:r>
            <a:endParaRPr lang="cs-CZ" altLang="cs-CZ" sz="2800" dirty="0">
              <a:solidFill>
                <a:srgbClr val="FFC000"/>
              </a:solidFill>
            </a:endParaRPr>
          </a:p>
          <a:p>
            <a:pPr eaLnBrk="1" hangingPunct="1">
              <a:spcBef>
                <a:spcPts val="0"/>
              </a:spcBef>
              <a:buFontTx/>
              <a:buNone/>
              <a:defRPr/>
            </a:pPr>
            <a:r>
              <a:rPr lang="cs-CZ" altLang="cs-CZ" sz="1800" dirty="0">
                <a:solidFill>
                  <a:schemeClr val="bg1"/>
                </a:solidFill>
              </a:rPr>
              <a:t>( krev z v.oph.inf., </a:t>
            </a:r>
            <a:r>
              <a:rPr lang="cs-CZ" altLang="cs-CZ" sz="1800" dirty="0" err="1">
                <a:solidFill>
                  <a:schemeClr val="bg1"/>
                </a:solidFill>
              </a:rPr>
              <a:t>v.infraorbit</a:t>
            </a:r>
            <a:r>
              <a:rPr lang="cs-CZ" altLang="cs-CZ" sz="1800" dirty="0">
                <a:solidFill>
                  <a:schemeClr val="bg1"/>
                </a:solidFill>
              </a:rPr>
              <a:t>., </a:t>
            </a:r>
            <a:r>
              <a:rPr lang="cs-CZ" altLang="cs-CZ" sz="1800" dirty="0" err="1">
                <a:solidFill>
                  <a:schemeClr val="bg1"/>
                </a:solidFill>
              </a:rPr>
              <a:t>v.faciei</a:t>
            </a:r>
            <a:r>
              <a:rPr lang="cs-CZ" altLang="cs-CZ" sz="1800" dirty="0">
                <a:solidFill>
                  <a:schemeClr val="bg1"/>
                </a:solidFill>
              </a:rPr>
              <a:t> prof., v.alveol.inf., </a:t>
            </a:r>
            <a:r>
              <a:rPr lang="cs-CZ" altLang="cs-CZ" sz="1800" dirty="0" err="1">
                <a:solidFill>
                  <a:schemeClr val="bg1"/>
                </a:solidFill>
              </a:rPr>
              <a:t>vv.tempor</a:t>
            </a:r>
            <a:r>
              <a:rPr lang="cs-CZ" altLang="cs-CZ" sz="1800" dirty="0">
                <a:solidFill>
                  <a:schemeClr val="bg1"/>
                </a:solidFill>
              </a:rPr>
              <a:t>. prof., …) </a:t>
            </a:r>
          </a:p>
          <a:p>
            <a:pPr eaLnBrk="1" hangingPunct="1">
              <a:spcBef>
                <a:spcPts val="0"/>
              </a:spcBef>
              <a:buFontTx/>
              <a:buNone/>
              <a:defRPr/>
            </a:pPr>
            <a:r>
              <a:rPr lang="cs-CZ" altLang="cs-CZ" sz="2800" dirty="0">
                <a:solidFill>
                  <a:schemeClr val="bg1"/>
                </a:solidFill>
              </a:rPr>
              <a:t>přes žíly ve</a:t>
            </a:r>
          </a:p>
          <a:p>
            <a:pPr eaLnBrk="1" hangingPunct="1">
              <a:spcBef>
                <a:spcPts val="0"/>
              </a:spcBef>
              <a:buFontTx/>
              <a:buNone/>
              <a:defRPr/>
            </a:pPr>
            <a:r>
              <a:rPr lang="cs-CZ" altLang="cs-CZ" sz="2800" dirty="0">
                <a:solidFill>
                  <a:schemeClr val="bg1"/>
                </a:solidFill>
              </a:rPr>
              <a:t> </a:t>
            </a:r>
          </a:p>
          <a:p>
            <a:pPr marL="457200" indent="-457200" eaLnBrk="1" hangingPunct="1">
              <a:spcBef>
                <a:spcPts val="0"/>
              </a:spcBef>
              <a:buClr>
                <a:srgbClr val="FFC000"/>
              </a:buClr>
              <a:buFont typeface="Wingdings" panose="05000000000000000000" pitchFamily="2" charset="2"/>
              <a:buChar char="Ø"/>
              <a:defRPr/>
            </a:pPr>
            <a:r>
              <a:rPr lang="cs-CZ" altLang="cs-CZ" sz="2800" dirty="0" err="1">
                <a:solidFill>
                  <a:schemeClr val="bg1"/>
                </a:solidFill>
              </a:rPr>
              <a:t>foramen</a:t>
            </a:r>
            <a:r>
              <a:rPr lang="cs-CZ" altLang="cs-CZ" sz="2800" dirty="0">
                <a:solidFill>
                  <a:schemeClr val="bg1"/>
                </a:solidFill>
              </a:rPr>
              <a:t> </a:t>
            </a:r>
            <a:r>
              <a:rPr lang="cs-CZ" altLang="cs-CZ" sz="2800" dirty="0" err="1">
                <a:solidFill>
                  <a:schemeClr val="bg1"/>
                </a:solidFill>
              </a:rPr>
              <a:t>ovale</a:t>
            </a:r>
            <a:r>
              <a:rPr lang="cs-CZ" altLang="cs-CZ" sz="2800" dirty="0">
                <a:solidFill>
                  <a:schemeClr val="bg1"/>
                </a:solidFill>
              </a:rPr>
              <a:t> </a:t>
            </a:r>
          </a:p>
          <a:p>
            <a:pPr marL="457200" indent="-457200" eaLnBrk="1" hangingPunct="1">
              <a:spcBef>
                <a:spcPts val="0"/>
              </a:spcBef>
              <a:buClr>
                <a:srgbClr val="FFC000"/>
              </a:buClr>
              <a:buFont typeface="Wingdings" panose="05000000000000000000" pitchFamily="2" charset="2"/>
              <a:buChar char="Ø"/>
              <a:defRPr/>
            </a:pPr>
            <a:r>
              <a:rPr lang="cs-CZ" altLang="cs-CZ" sz="2800" dirty="0" err="1">
                <a:solidFill>
                  <a:schemeClr val="bg1"/>
                </a:solidFill>
              </a:rPr>
              <a:t>foramen</a:t>
            </a:r>
            <a:r>
              <a:rPr lang="cs-CZ" altLang="cs-CZ" sz="2800" dirty="0">
                <a:solidFill>
                  <a:schemeClr val="bg1"/>
                </a:solidFill>
              </a:rPr>
              <a:t> </a:t>
            </a:r>
            <a:r>
              <a:rPr lang="cs-CZ" altLang="cs-CZ" sz="2800" dirty="0" err="1">
                <a:solidFill>
                  <a:schemeClr val="bg1"/>
                </a:solidFill>
              </a:rPr>
              <a:t>rotundum</a:t>
            </a:r>
            <a:endParaRPr lang="cs-CZ" altLang="cs-CZ" sz="2800" dirty="0">
              <a:solidFill>
                <a:schemeClr val="bg1"/>
              </a:solidFill>
            </a:endParaRPr>
          </a:p>
          <a:p>
            <a:pPr marL="457200" indent="-457200" eaLnBrk="1" hangingPunct="1">
              <a:spcBef>
                <a:spcPts val="0"/>
              </a:spcBef>
              <a:buClr>
                <a:srgbClr val="FFC000"/>
              </a:buClr>
              <a:buFont typeface="Wingdings" panose="05000000000000000000" pitchFamily="2" charset="2"/>
              <a:buChar char="Ø"/>
              <a:defRPr/>
            </a:pPr>
            <a:endParaRPr lang="cs-CZ" altLang="cs-CZ" sz="2800" dirty="0">
              <a:solidFill>
                <a:schemeClr val="bg1"/>
              </a:solidFill>
            </a:endParaRPr>
          </a:p>
          <a:p>
            <a:pPr eaLnBrk="1" hangingPunct="1">
              <a:spcBef>
                <a:spcPts val="0"/>
              </a:spcBef>
              <a:buClr>
                <a:srgbClr val="FFC000"/>
              </a:buClr>
              <a:buFontTx/>
              <a:buNone/>
              <a:defRPr/>
            </a:pPr>
            <a:r>
              <a:rPr lang="cs-CZ" altLang="cs-CZ" sz="2800" dirty="0">
                <a:solidFill>
                  <a:schemeClr val="bg1"/>
                </a:solidFill>
              </a:rPr>
              <a:t>   → </a:t>
            </a:r>
            <a:r>
              <a:rPr lang="cs-CZ" altLang="cs-CZ" sz="2800" b="1" dirty="0">
                <a:solidFill>
                  <a:schemeClr val="bg1"/>
                </a:solidFill>
              </a:rPr>
              <a:t>sinus </a:t>
            </a:r>
            <a:r>
              <a:rPr lang="cs-CZ" altLang="cs-CZ" sz="2800" b="1" dirty="0" err="1">
                <a:solidFill>
                  <a:schemeClr val="bg1"/>
                </a:solidFill>
              </a:rPr>
              <a:t>cavernosus</a:t>
            </a:r>
            <a:endParaRPr lang="cs-CZ" altLang="cs-CZ" sz="2800" b="1" dirty="0">
              <a:solidFill>
                <a:srgbClr val="FFCC00"/>
              </a:solidFill>
            </a:endParaRPr>
          </a:p>
          <a:p>
            <a:pPr eaLnBrk="1" hangingPunct="1">
              <a:spcBef>
                <a:spcPts val="0"/>
              </a:spcBef>
              <a:buClr>
                <a:srgbClr val="FFC000"/>
              </a:buClr>
              <a:buFontTx/>
              <a:buNone/>
              <a:defRPr/>
            </a:pPr>
            <a:r>
              <a:rPr lang="cs-CZ" altLang="cs-CZ" sz="2800" b="1" dirty="0">
                <a:solidFill>
                  <a:schemeClr val="accent1"/>
                </a:solidFill>
              </a:rPr>
              <a:t>	 	</a:t>
            </a:r>
            <a:endParaRPr lang="cs-CZ" altLang="cs-CZ" sz="2800" b="1" dirty="0">
              <a:solidFill>
                <a:schemeClr val="tx2"/>
              </a:solidFill>
            </a:endParaRPr>
          </a:p>
        </p:txBody>
      </p:sp>
      <p:pic>
        <p:nvPicPr>
          <p:cNvPr id="156676" name="Picture 2">
            <a:extLst>
              <a:ext uri="{FF2B5EF4-FFF2-40B4-BE49-F238E27FC236}">
                <a16:creationId xmlns:a16="http://schemas.microsoft.com/office/drawing/2014/main" id="{A1AA705D-8795-461B-81D5-F3D93ED57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620713"/>
            <a:ext cx="4351337" cy="497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7" name="Line 4">
            <a:extLst>
              <a:ext uri="{FF2B5EF4-FFF2-40B4-BE49-F238E27FC236}">
                <a16:creationId xmlns:a16="http://schemas.microsoft.com/office/drawing/2014/main" id="{CEF87C3D-16A7-467F-8498-B844DF08B586}"/>
              </a:ext>
            </a:extLst>
          </p:cNvPr>
          <p:cNvSpPr>
            <a:spLocks noChangeAspect="1" noChangeShapeType="1"/>
          </p:cNvSpPr>
          <p:nvPr/>
        </p:nvSpPr>
        <p:spPr bwMode="auto">
          <a:xfrm>
            <a:off x="2627313" y="3176588"/>
            <a:ext cx="0" cy="252412"/>
          </a:xfrm>
          <a:prstGeom prst="line">
            <a:avLst/>
          </a:prstGeom>
          <a:noFill/>
          <a:ln w="57150">
            <a:solidFill>
              <a:srgbClr val="CC0000"/>
            </a:solidFill>
            <a:round/>
            <a:headEnd type="triangle" w="med" len="med"/>
            <a:tailEnd/>
          </a:ln>
          <a:extLst>
            <a:ext uri="{909E8E84-426E-40DD-AFC4-6F175D3DCCD1}">
              <a14:hiddenFill xmlns:a14="http://schemas.microsoft.com/office/drawing/2010/main">
                <a:noFill/>
              </a14:hiddenFill>
            </a:ext>
          </a:extLst>
        </p:spPr>
        <p:txBody>
          <a:bodyPr/>
          <a:lstStyle/>
          <a:p>
            <a:endParaRPr lang="cs-CZ"/>
          </a:p>
        </p:txBody>
      </p:sp>
      <p:sp>
        <p:nvSpPr>
          <p:cNvPr id="156678" name="Line 5">
            <a:extLst>
              <a:ext uri="{FF2B5EF4-FFF2-40B4-BE49-F238E27FC236}">
                <a16:creationId xmlns:a16="http://schemas.microsoft.com/office/drawing/2014/main" id="{49787527-3573-4477-B142-80C2B9244DDA}"/>
              </a:ext>
            </a:extLst>
          </p:cNvPr>
          <p:cNvSpPr>
            <a:spLocks noChangeAspect="1" noChangeShapeType="1"/>
          </p:cNvSpPr>
          <p:nvPr/>
        </p:nvSpPr>
        <p:spPr bwMode="auto">
          <a:xfrm>
            <a:off x="2411413" y="3127375"/>
            <a:ext cx="50800" cy="301625"/>
          </a:xfrm>
          <a:prstGeom prst="line">
            <a:avLst/>
          </a:prstGeom>
          <a:noFill/>
          <a:ln w="57150">
            <a:solidFill>
              <a:srgbClr val="CC0000"/>
            </a:solidFill>
            <a:round/>
            <a:headEnd type="triangle" w="med" len="med"/>
            <a:tailEnd/>
          </a:ln>
          <a:extLst>
            <a:ext uri="{909E8E84-426E-40DD-AFC4-6F175D3DCCD1}">
              <a14:hiddenFill xmlns:a14="http://schemas.microsoft.com/office/drawing/2010/main">
                <a:noFill/>
              </a14:hiddenFill>
            </a:ext>
          </a:extLst>
        </p:spPr>
        <p:txBody>
          <a:bodyPr/>
          <a:lstStyle/>
          <a:p>
            <a:endParaRPr lang="cs-CZ"/>
          </a:p>
        </p:txBody>
      </p:sp>
      <p:sp>
        <p:nvSpPr>
          <p:cNvPr id="156679" name="Oval 13">
            <a:extLst>
              <a:ext uri="{FF2B5EF4-FFF2-40B4-BE49-F238E27FC236}">
                <a16:creationId xmlns:a16="http://schemas.microsoft.com/office/drawing/2014/main" id="{EAC1FA5A-8442-47AC-8D81-45E7811F7F64}"/>
              </a:ext>
            </a:extLst>
          </p:cNvPr>
          <p:cNvSpPr>
            <a:spLocks noChangeAspect="1" noChangeArrowheads="1"/>
          </p:cNvSpPr>
          <p:nvPr/>
        </p:nvSpPr>
        <p:spPr bwMode="auto">
          <a:xfrm>
            <a:off x="1908175" y="2420938"/>
            <a:ext cx="936625" cy="504825"/>
          </a:xfrm>
          <a:prstGeom prst="ellipse">
            <a:avLst/>
          </a:pr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1">
            <a:extLst>
              <a:ext uri="{FF2B5EF4-FFF2-40B4-BE49-F238E27FC236}">
                <a16:creationId xmlns:a16="http://schemas.microsoft.com/office/drawing/2014/main" id="{0CAAE4D5-11F0-4915-90D1-033774FE94AC}"/>
              </a:ext>
            </a:extLst>
          </p:cNvPr>
          <p:cNvSpPr txBox="1">
            <a:spLocks noChangeArrowheads="1"/>
          </p:cNvSpPr>
          <p:nvPr/>
        </p:nvSpPr>
        <p:spPr bwMode="auto">
          <a:xfrm>
            <a:off x="900113" y="5084763"/>
            <a:ext cx="26638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a:solidFill>
                  <a:schemeClr val="bg1"/>
                </a:solidFill>
                <a:cs typeface="Arial" panose="020B0604020202020204" pitchFamily="34" charset="0"/>
              </a:rPr>
              <a:t>&gt;</a:t>
            </a:r>
            <a:r>
              <a:rPr lang="cs-CZ" altLang="cs-CZ">
                <a:solidFill>
                  <a:schemeClr val="bg1"/>
                </a:solidFill>
              </a:rPr>
              <a:t> uzdravení</a:t>
            </a:r>
          </a:p>
          <a:p>
            <a:pPr eaLnBrk="1" hangingPunct="1">
              <a:spcBef>
                <a:spcPct val="50000"/>
              </a:spcBef>
              <a:buFontTx/>
              <a:buNone/>
            </a:pPr>
            <a:r>
              <a:rPr lang="cs-CZ" altLang="cs-CZ">
                <a:solidFill>
                  <a:srgbClr val="FF7C80"/>
                </a:solidFill>
                <a:cs typeface="Arial" panose="020B0604020202020204" pitchFamily="34" charset="0"/>
              </a:rPr>
              <a:t>        </a:t>
            </a:r>
            <a:r>
              <a:rPr lang="en-US" altLang="cs-CZ">
                <a:solidFill>
                  <a:srgbClr val="FF7C80"/>
                </a:solidFill>
                <a:cs typeface="Arial" panose="020B0604020202020204" pitchFamily="34" charset="0"/>
              </a:rPr>
              <a:t>&gt;</a:t>
            </a:r>
            <a:r>
              <a:rPr lang="cs-CZ" altLang="cs-CZ">
                <a:solidFill>
                  <a:srgbClr val="FF7C80"/>
                </a:solidFill>
              </a:rPr>
              <a:t> nebo</a:t>
            </a:r>
            <a:endParaRPr lang="en-US" altLang="cs-CZ">
              <a:solidFill>
                <a:srgbClr val="FF7C80"/>
              </a:solidFill>
              <a:cs typeface="Arial" panose="020B0604020202020204" pitchFamily="34" charset="0"/>
            </a:endParaRPr>
          </a:p>
        </p:txBody>
      </p:sp>
      <p:sp>
        <p:nvSpPr>
          <p:cNvPr id="17411" name="Text Box 24">
            <a:extLst>
              <a:ext uri="{FF2B5EF4-FFF2-40B4-BE49-F238E27FC236}">
                <a16:creationId xmlns:a16="http://schemas.microsoft.com/office/drawing/2014/main" id="{289D1F4D-783F-4F74-BDEE-AE9A0867C587}"/>
              </a:ext>
            </a:extLst>
          </p:cNvPr>
          <p:cNvSpPr txBox="1">
            <a:spLocks noChangeArrowheads="1"/>
          </p:cNvSpPr>
          <p:nvPr/>
        </p:nvSpPr>
        <p:spPr bwMode="auto">
          <a:xfrm>
            <a:off x="250825" y="4357688"/>
            <a:ext cx="9001125"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a:solidFill>
                  <a:srgbClr val="FFFF00"/>
                </a:solidFill>
              </a:rPr>
              <a:t>Terapie</a:t>
            </a:r>
            <a:r>
              <a:rPr lang="cs-CZ" altLang="cs-CZ">
                <a:solidFill>
                  <a:schemeClr val="bg1"/>
                </a:solidFill>
              </a:rPr>
              <a:t> – </a:t>
            </a:r>
            <a:r>
              <a:rPr lang="cs-CZ" altLang="cs-CZ" sz="2400">
                <a:solidFill>
                  <a:schemeClr val="bg1"/>
                </a:solidFill>
              </a:rPr>
              <a:t>odstranění zdroje infekce, drenáž, systémově ATB</a:t>
            </a:r>
            <a:endParaRPr lang="en-US" altLang="cs-CZ" sz="2400">
              <a:solidFill>
                <a:schemeClr val="bg1"/>
              </a:solidFill>
              <a:cs typeface="Arial" panose="020B0604020202020204" pitchFamily="34" charset="0"/>
            </a:endParaRPr>
          </a:p>
        </p:txBody>
      </p:sp>
      <p:graphicFrame>
        <p:nvGraphicFramePr>
          <p:cNvPr id="17412" name="Object 25">
            <a:extLst>
              <a:ext uri="{FF2B5EF4-FFF2-40B4-BE49-F238E27FC236}">
                <a16:creationId xmlns:a16="http://schemas.microsoft.com/office/drawing/2014/main" id="{0CF63911-B432-498A-89FD-C154FF6ACA04}"/>
              </a:ext>
            </a:extLst>
          </p:cNvPr>
          <p:cNvGraphicFramePr>
            <a:graphicFrameLocks noChangeAspect="1"/>
          </p:cNvGraphicFramePr>
          <p:nvPr/>
        </p:nvGraphicFramePr>
        <p:xfrm>
          <a:off x="755650" y="404813"/>
          <a:ext cx="3535363" cy="3557587"/>
        </p:xfrm>
        <a:graphic>
          <a:graphicData uri="http://schemas.openxmlformats.org/presentationml/2006/ole">
            <mc:AlternateContent xmlns:mc="http://schemas.openxmlformats.org/markup-compatibility/2006">
              <mc:Choice xmlns:v="urn:schemas-microsoft-com:vml" Requires="v">
                <p:oleObj spid="_x0000_s17414" name="Rastrový obrázek" r:id="rId4" imgW="6106377" imgH="6144483" progId="Paint.Picture">
                  <p:embed/>
                </p:oleObj>
              </mc:Choice>
              <mc:Fallback>
                <p:oleObj name="Rastrový obrázek" r:id="rId4" imgW="6106377" imgH="6144483" progId="Paint.Picture">
                  <p:embed/>
                  <p:pic>
                    <p:nvPicPr>
                      <p:cNvPr id="0" name="Object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404813"/>
                        <a:ext cx="3535363" cy="355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413" name="Object 26">
            <a:extLst>
              <a:ext uri="{FF2B5EF4-FFF2-40B4-BE49-F238E27FC236}">
                <a16:creationId xmlns:a16="http://schemas.microsoft.com/office/drawing/2014/main" id="{5ADF820C-1259-457E-9C8B-DFB78FF0BF9E}"/>
              </a:ext>
            </a:extLst>
          </p:cNvPr>
          <p:cNvGraphicFramePr>
            <a:graphicFrameLocks noChangeAspect="1"/>
          </p:cNvGraphicFramePr>
          <p:nvPr/>
        </p:nvGraphicFramePr>
        <p:xfrm>
          <a:off x="4600575" y="398463"/>
          <a:ext cx="3773488" cy="3563937"/>
        </p:xfrm>
        <a:graphic>
          <a:graphicData uri="http://schemas.openxmlformats.org/presentationml/2006/ole">
            <mc:AlternateContent xmlns:mc="http://schemas.openxmlformats.org/markup-compatibility/2006">
              <mc:Choice xmlns:v="urn:schemas-microsoft-com:vml" Requires="v">
                <p:oleObj spid="_x0000_s17415" name="Rastrový obrázek" r:id="rId6" imgW="6335009" imgH="5982535" progId="Paint.Picture">
                  <p:embed/>
                </p:oleObj>
              </mc:Choice>
              <mc:Fallback>
                <p:oleObj name="Rastrový obrázek" r:id="rId6" imgW="6335009" imgH="5982535" progId="Paint.Picture">
                  <p:embed/>
                  <p:pic>
                    <p:nvPicPr>
                      <p:cNvPr id="0" name="Object 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0575" y="398463"/>
                        <a:ext cx="3773488"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Nadpis 1">
            <a:extLst>
              <a:ext uri="{FF2B5EF4-FFF2-40B4-BE49-F238E27FC236}">
                <a16:creationId xmlns:a16="http://schemas.microsoft.com/office/drawing/2014/main" id="{1E06AF62-8741-4346-AA80-65613D640087}"/>
              </a:ext>
            </a:extLst>
          </p:cNvPr>
          <p:cNvSpPr>
            <a:spLocks noGrp="1" noChangeArrowheads="1"/>
          </p:cNvSpPr>
          <p:nvPr>
            <p:ph type="title"/>
          </p:nvPr>
        </p:nvSpPr>
        <p:spPr>
          <a:xfrm>
            <a:off x="457200" y="274638"/>
            <a:ext cx="8435975" cy="1143000"/>
          </a:xfrm>
        </p:spPr>
        <p:txBody>
          <a:bodyPr/>
          <a:lstStyle/>
          <a:p>
            <a:r>
              <a:rPr lang="cs-CZ" altLang="cs-CZ" sz="3600" b="1">
                <a:solidFill>
                  <a:srgbClr val="FFFF00"/>
                </a:solidFill>
              </a:rPr>
              <a:t>Šíření infekce lymfatickým systémem</a:t>
            </a:r>
          </a:p>
        </p:txBody>
      </p:sp>
      <p:sp>
        <p:nvSpPr>
          <p:cNvPr id="3" name="Zástupný symbol pro obsah 2">
            <a:extLst>
              <a:ext uri="{FF2B5EF4-FFF2-40B4-BE49-F238E27FC236}">
                <a16:creationId xmlns:a16="http://schemas.microsoft.com/office/drawing/2014/main" id="{2ADA19EE-8EB0-4680-990E-0683E173A838}"/>
              </a:ext>
            </a:extLst>
          </p:cNvPr>
          <p:cNvSpPr>
            <a:spLocks noGrp="1"/>
          </p:cNvSpPr>
          <p:nvPr>
            <p:ph idx="1"/>
          </p:nvPr>
        </p:nvSpPr>
        <p:spPr>
          <a:xfrm>
            <a:off x="481013" y="1557338"/>
            <a:ext cx="8229600" cy="4525962"/>
          </a:xfrm>
        </p:spPr>
        <p:txBody>
          <a:bodyPr/>
          <a:lstStyle/>
          <a:p>
            <a:pPr>
              <a:defRPr/>
            </a:pPr>
            <a:r>
              <a:rPr lang="cs-CZ" sz="2400" dirty="0">
                <a:solidFill>
                  <a:schemeClr val="bg1"/>
                </a:solidFill>
              </a:rPr>
              <a:t>Patogeny cestují lymfatickými cévami, které spojují </a:t>
            </a:r>
            <a:r>
              <a:rPr lang="cs-CZ" sz="2400" dirty="0" err="1">
                <a:solidFill>
                  <a:schemeClr val="bg1"/>
                </a:solidFill>
              </a:rPr>
              <a:t>lymfat</a:t>
            </a:r>
            <a:r>
              <a:rPr lang="cs-CZ" sz="2400" dirty="0">
                <a:solidFill>
                  <a:schemeClr val="bg1"/>
                </a:solidFill>
              </a:rPr>
              <a:t>. uzliny</a:t>
            </a:r>
          </a:p>
          <a:p>
            <a:pPr>
              <a:defRPr/>
            </a:pPr>
            <a:endParaRPr lang="cs-CZ" sz="2400" dirty="0">
              <a:solidFill>
                <a:schemeClr val="bg1"/>
              </a:solidFill>
            </a:endParaRPr>
          </a:p>
          <a:p>
            <a:pPr>
              <a:defRPr/>
            </a:pPr>
            <a:r>
              <a:rPr lang="cs-CZ" sz="2400" dirty="0">
                <a:solidFill>
                  <a:schemeClr val="bg1"/>
                </a:solidFill>
              </a:rPr>
              <a:t>Patogeny přechází z </a:t>
            </a:r>
          </a:p>
          <a:p>
            <a:pPr marL="0" indent="0">
              <a:buFont typeface="Wingdings" panose="05000000000000000000" pitchFamily="2" charset="2"/>
              <a:buNone/>
              <a:defRPr/>
            </a:pPr>
            <a:r>
              <a:rPr lang="cs-CZ" sz="2400" dirty="0">
                <a:solidFill>
                  <a:schemeClr val="bg1"/>
                </a:solidFill>
              </a:rPr>
              <a:t>    PRIMÁRNÍ UZLINY blízko infikované </a:t>
            </a:r>
            <a:r>
              <a:rPr lang="cs-CZ" sz="2400" dirty="0" err="1">
                <a:solidFill>
                  <a:schemeClr val="bg1"/>
                </a:solidFill>
              </a:rPr>
              <a:t>oblasi</a:t>
            </a:r>
            <a:r>
              <a:rPr lang="cs-CZ" sz="2400" dirty="0">
                <a:solidFill>
                  <a:schemeClr val="bg1"/>
                </a:solidFill>
              </a:rPr>
              <a:t> do</a:t>
            </a:r>
          </a:p>
          <a:p>
            <a:pPr marL="0" indent="0">
              <a:buFont typeface="Wingdings" panose="05000000000000000000" pitchFamily="2" charset="2"/>
              <a:buNone/>
              <a:defRPr/>
            </a:pPr>
            <a:r>
              <a:rPr lang="cs-CZ" sz="2400" dirty="0">
                <a:solidFill>
                  <a:schemeClr val="bg1"/>
                </a:solidFill>
              </a:rPr>
              <a:t>    SEKUNDÁRNÍ UZLINY která je vzdálená</a:t>
            </a:r>
          </a:p>
          <a:p>
            <a:pPr marL="0" indent="0">
              <a:buFont typeface="Wingdings" panose="05000000000000000000" pitchFamily="2" charset="2"/>
              <a:buNone/>
              <a:defRPr/>
            </a:pPr>
            <a:endParaRPr lang="cs-CZ" sz="2400" dirty="0">
              <a:solidFill>
                <a:schemeClr val="bg1"/>
              </a:solidFill>
            </a:endParaRPr>
          </a:p>
          <a:p>
            <a:pPr marL="0" indent="0">
              <a:buFont typeface="Wingdings" panose="05000000000000000000" pitchFamily="2" charset="2"/>
              <a:buNone/>
              <a:defRPr/>
            </a:pPr>
            <a:r>
              <a:rPr lang="cs-CZ" altLang="cs-CZ" sz="2400" dirty="0">
                <a:solidFill>
                  <a:schemeClr val="bg1"/>
                </a:solidFill>
              </a:rPr>
              <a:t>LYMFADENOPATIE - </a:t>
            </a:r>
            <a:r>
              <a:rPr lang="cs-CZ" altLang="cs-CZ" sz="2400" dirty="0" err="1">
                <a:solidFill>
                  <a:schemeClr val="bg1"/>
                </a:solidFill>
              </a:rPr>
              <a:t>lymfat</a:t>
            </a:r>
            <a:r>
              <a:rPr lang="cs-CZ" altLang="cs-CZ" sz="2400" dirty="0">
                <a:solidFill>
                  <a:schemeClr val="bg1"/>
                </a:solidFill>
              </a:rPr>
              <a:t>. uzlina postižená infekcí – zvětšení, změna konzistence, hmatná, citlivá         </a:t>
            </a:r>
          </a:p>
          <a:p>
            <a:pPr marL="0" indent="0">
              <a:buFont typeface="Wingdings" panose="05000000000000000000" pitchFamily="2" charset="2"/>
              <a:buNone/>
              <a:defRPr/>
            </a:pPr>
            <a:endParaRPr lang="cs-CZ" sz="2800" dirty="0">
              <a:solidFill>
                <a:schemeClr val="bg1"/>
              </a:solidFill>
            </a:endParaRPr>
          </a:p>
          <a:p>
            <a:pPr marL="0" indent="0">
              <a:buFont typeface="Wingdings" panose="05000000000000000000" pitchFamily="2" charset="2"/>
              <a:buNone/>
              <a:defRPr/>
            </a:pPr>
            <a:endParaRPr lang="cs-CZ" sz="2800" dirty="0">
              <a:solidFill>
                <a:schemeClr val="bg1"/>
              </a:solidFill>
            </a:endParaRPr>
          </a:p>
          <a:p>
            <a:pPr marL="0" indent="0">
              <a:buFont typeface="Wingdings" panose="05000000000000000000" pitchFamily="2" charset="2"/>
              <a:buNone/>
              <a:defRPr/>
            </a:pPr>
            <a:endParaRPr lang="cs-CZ" sz="2800" dirty="0">
              <a:solidFill>
                <a:schemeClr val="bg1"/>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Nadpis 1">
            <a:extLst>
              <a:ext uri="{FF2B5EF4-FFF2-40B4-BE49-F238E27FC236}">
                <a16:creationId xmlns:a16="http://schemas.microsoft.com/office/drawing/2014/main" id="{723AD958-F3F3-4525-BBFA-084D413C7C6D}"/>
              </a:ext>
            </a:extLst>
          </p:cNvPr>
          <p:cNvSpPr>
            <a:spLocks noGrp="1" noChangeArrowheads="1"/>
          </p:cNvSpPr>
          <p:nvPr>
            <p:ph type="title"/>
          </p:nvPr>
        </p:nvSpPr>
        <p:spPr/>
        <p:txBody>
          <a:bodyPr/>
          <a:lstStyle/>
          <a:p>
            <a:pPr algn="l"/>
            <a:r>
              <a:rPr lang="cs-CZ" altLang="cs-CZ" sz="2800" i="1">
                <a:solidFill>
                  <a:schemeClr val="bg1"/>
                </a:solidFill>
              </a:rPr>
              <a:t>Cesta šíření dentální infekce lymfat. systémem se liší podle zubů, které jsou infekcí postižené:</a:t>
            </a:r>
          </a:p>
        </p:txBody>
      </p:sp>
      <p:sp>
        <p:nvSpPr>
          <p:cNvPr id="159747" name="Zástupný symbol pro obsah 2">
            <a:extLst>
              <a:ext uri="{FF2B5EF4-FFF2-40B4-BE49-F238E27FC236}">
                <a16:creationId xmlns:a16="http://schemas.microsoft.com/office/drawing/2014/main" id="{5D5B32A1-DB5F-4338-8AFD-F652F8F73744}"/>
              </a:ext>
            </a:extLst>
          </p:cNvPr>
          <p:cNvSpPr>
            <a:spLocks noGrp="1" noChangeArrowheads="1"/>
          </p:cNvSpPr>
          <p:nvPr>
            <p:ph idx="1"/>
          </p:nvPr>
        </p:nvSpPr>
        <p:spPr>
          <a:xfrm>
            <a:off x="250825" y="1600200"/>
            <a:ext cx="8435975" cy="4983163"/>
          </a:xfrm>
        </p:spPr>
        <p:txBody>
          <a:bodyPr/>
          <a:lstStyle/>
          <a:p>
            <a:r>
              <a:rPr lang="cs-CZ" altLang="cs-CZ" sz="2800">
                <a:solidFill>
                  <a:srgbClr val="FFCC00"/>
                </a:solidFill>
              </a:rPr>
              <a:t>Z většiny zubů HČ i DČ a jejich přilehlých tkání </a:t>
            </a:r>
            <a:r>
              <a:rPr lang="cs-CZ" altLang="cs-CZ" sz="2400">
                <a:solidFill>
                  <a:schemeClr val="bg1"/>
                </a:solidFill>
              </a:rPr>
              <a:t>lymfa odtéká do </a:t>
            </a:r>
            <a:r>
              <a:rPr lang="cs-CZ" altLang="cs-CZ" sz="2400" b="1">
                <a:solidFill>
                  <a:schemeClr val="bg1"/>
                </a:solidFill>
              </a:rPr>
              <a:t>submandibulárních </a:t>
            </a:r>
            <a:r>
              <a:rPr lang="cs-CZ" altLang="cs-CZ" sz="2400">
                <a:solidFill>
                  <a:schemeClr val="bg1"/>
                </a:solidFill>
              </a:rPr>
              <a:t>uzlin</a:t>
            </a:r>
            <a:r>
              <a:rPr lang="cs-CZ" altLang="cs-CZ" sz="2400" b="1">
                <a:solidFill>
                  <a:schemeClr val="bg1"/>
                </a:solidFill>
              </a:rPr>
              <a:t> </a:t>
            </a:r>
            <a:r>
              <a:rPr lang="cs-CZ" altLang="cs-CZ" sz="2400">
                <a:solidFill>
                  <a:schemeClr val="bg1"/>
                </a:solidFill>
              </a:rPr>
              <a:t>(primární uzliny) a poté do </a:t>
            </a:r>
            <a:r>
              <a:rPr lang="cs-CZ" altLang="cs-CZ" sz="2400" b="1">
                <a:solidFill>
                  <a:schemeClr val="bg1"/>
                </a:solidFill>
              </a:rPr>
              <a:t>horních hlubokých krčních </a:t>
            </a:r>
            <a:r>
              <a:rPr lang="cs-CZ" altLang="cs-CZ" sz="2400">
                <a:solidFill>
                  <a:schemeClr val="bg1"/>
                </a:solidFill>
              </a:rPr>
              <a:t>uzlin</a:t>
            </a:r>
          </a:p>
          <a:p>
            <a:r>
              <a:rPr lang="cs-CZ" altLang="cs-CZ" sz="2800">
                <a:solidFill>
                  <a:srgbClr val="FFCC00"/>
                </a:solidFill>
              </a:rPr>
              <a:t>řezáky dolní čelisti a jejich přilehlé tkáně </a:t>
            </a:r>
            <a:r>
              <a:rPr lang="cs-CZ" altLang="cs-CZ" sz="2400">
                <a:solidFill>
                  <a:schemeClr val="bg1"/>
                </a:solidFill>
              </a:rPr>
              <a:t>drénovány do </a:t>
            </a:r>
            <a:r>
              <a:rPr lang="cs-CZ" altLang="cs-CZ" sz="2400" b="1">
                <a:solidFill>
                  <a:schemeClr val="bg1"/>
                </a:solidFill>
              </a:rPr>
              <a:t>submentálních </a:t>
            </a:r>
            <a:r>
              <a:rPr lang="cs-CZ" altLang="cs-CZ" sz="2400">
                <a:solidFill>
                  <a:schemeClr val="bg1"/>
                </a:solidFill>
              </a:rPr>
              <a:t>uzlin,</a:t>
            </a:r>
            <a:r>
              <a:rPr lang="cs-CZ" altLang="cs-CZ" sz="2400" b="1">
                <a:solidFill>
                  <a:schemeClr val="bg1"/>
                </a:solidFill>
              </a:rPr>
              <a:t> </a:t>
            </a:r>
            <a:r>
              <a:rPr lang="cs-CZ" altLang="cs-CZ" sz="2400">
                <a:solidFill>
                  <a:schemeClr val="bg1"/>
                </a:solidFill>
              </a:rPr>
              <a:t>poté do </a:t>
            </a:r>
            <a:r>
              <a:rPr lang="cs-CZ" altLang="cs-CZ" sz="2400" b="1">
                <a:solidFill>
                  <a:schemeClr val="bg1"/>
                </a:solidFill>
              </a:rPr>
              <a:t>submandibulárních </a:t>
            </a:r>
            <a:r>
              <a:rPr lang="cs-CZ" altLang="cs-CZ" sz="2400">
                <a:solidFill>
                  <a:schemeClr val="bg1"/>
                </a:solidFill>
              </a:rPr>
              <a:t>uzlin nebo přímo do</a:t>
            </a:r>
            <a:r>
              <a:rPr lang="cs-CZ" altLang="cs-CZ" sz="2400" b="1">
                <a:solidFill>
                  <a:schemeClr val="bg1"/>
                </a:solidFill>
              </a:rPr>
              <a:t> hlubokých krčních </a:t>
            </a:r>
            <a:r>
              <a:rPr lang="cs-CZ" altLang="cs-CZ" sz="2400">
                <a:solidFill>
                  <a:schemeClr val="bg1"/>
                </a:solidFill>
              </a:rPr>
              <a:t>uzlin</a:t>
            </a:r>
          </a:p>
          <a:p>
            <a:r>
              <a:rPr lang="cs-CZ" altLang="cs-CZ" sz="2800">
                <a:solidFill>
                  <a:srgbClr val="FFCC00"/>
                </a:solidFill>
              </a:rPr>
              <a:t>třetí stoličky HČ </a:t>
            </a:r>
            <a:r>
              <a:rPr lang="cs-CZ" altLang="cs-CZ" sz="2400">
                <a:solidFill>
                  <a:schemeClr val="bg1"/>
                </a:solidFill>
              </a:rPr>
              <a:t>mají primární uzliny </a:t>
            </a:r>
            <a:r>
              <a:rPr lang="cs-CZ" altLang="cs-CZ" sz="2400" b="1">
                <a:solidFill>
                  <a:schemeClr val="bg1"/>
                </a:solidFill>
              </a:rPr>
              <a:t>horní hluboké krční</a:t>
            </a:r>
            <a:r>
              <a:rPr lang="cs-CZ" altLang="cs-CZ" sz="2400">
                <a:solidFill>
                  <a:schemeClr val="bg1"/>
                </a:solidFill>
              </a:rPr>
              <a:t> uzliny, dále pak </a:t>
            </a:r>
            <a:r>
              <a:rPr lang="cs-CZ" altLang="cs-CZ" sz="2400" b="1">
                <a:solidFill>
                  <a:schemeClr val="bg1"/>
                </a:solidFill>
              </a:rPr>
              <a:t>dolní hluboké krční </a:t>
            </a:r>
            <a:r>
              <a:rPr lang="cs-CZ" altLang="cs-CZ" sz="2400">
                <a:solidFill>
                  <a:schemeClr val="bg1"/>
                </a:solidFill>
              </a:rPr>
              <a:t>uzliny       ductus lymfaticus dexter</a:t>
            </a:r>
            <a:r>
              <a:rPr lang="cs-CZ" altLang="cs-CZ" sz="2400" b="1">
                <a:solidFill>
                  <a:schemeClr val="bg1"/>
                </a:solidFill>
              </a:rPr>
              <a:t> </a:t>
            </a:r>
            <a:r>
              <a:rPr lang="cs-CZ" altLang="cs-CZ" sz="2400">
                <a:solidFill>
                  <a:schemeClr val="bg1"/>
                </a:solidFill>
              </a:rPr>
              <a:t>a ductus thoracicus        </a:t>
            </a:r>
            <a:r>
              <a:rPr lang="cs-CZ" altLang="cs-CZ" sz="2400" b="1">
                <a:solidFill>
                  <a:schemeClr val="bg1"/>
                </a:solidFill>
              </a:rPr>
              <a:t>do venózního systému </a:t>
            </a:r>
            <a:endParaRPr lang="cs-CZ" altLang="cs-CZ" sz="2400"/>
          </a:p>
        </p:txBody>
      </p:sp>
      <p:sp>
        <p:nvSpPr>
          <p:cNvPr id="159748" name="Šipka doprava 5">
            <a:extLst>
              <a:ext uri="{FF2B5EF4-FFF2-40B4-BE49-F238E27FC236}">
                <a16:creationId xmlns:a16="http://schemas.microsoft.com/office/drawing/2014/main" id="{60F8A1C8-0CE4-4ED5-A7B7-76CBC28993D6}"/>
              </a:ext>
            </a:extLst>
          </p:cNvPr>
          <p:cNvSpPr>
            <a:spLocks noChangeArrowheads="1"/>
          </p:cNvSpPr>
          <p:nvPr/>
        </p:nvSpPr>
        <p:spPr bwMode="auto">
          <a:xfrm flipV="1">
            <a:off x="6775450" y="5108575"/>
            <a:ext cx="431800" cy="117475"/>
          </a:xfrm>
          <a:prstGeom prst="rightArrow">
            <a:avLst>
              <a:gd name="adj1" fmla="val 50000"/>
              <a:gd name="adj2" fmla="val 50081"/>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159749" name="Šipka doprava 7">
            <a:extLst>
              <a:ext uri="{FF2B5EF4-FFF2-40B4-BE49-F238E27FC236}">
                <a16:creationId xmlns:a16="http://schemas.microsoft.com/office/drawing/2014/main" id="{1B1466C2-5EFD-4254-96A1-972038DEEC16}"/>
              </a:ext>
            </a:extLst>
          </p:cNvPr>
          <p:cNvSpPr>
            <a:spLocks noChangeArrowheads="1"/>
          </p:cNvSpPr>
          <p:nvPr/>
        </p:nvSpPr>
        <p:spPr bwMode="auto">
          <a:xfrm>
            <a:off x="7380288" y="4724400"/>
            <a:ext cx="433387" cy="117475"/>
          </a:xfrm>
          <a:prstGeom prst="rightArrow">
            <a:avLst>
              <a:gd name="adj1" fmla="val 50000"/>
              <a:gd name="adj2" fmla="val 50265"/>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4">
            <a:extLst>
              <a:ext uri="{FF2B5EF4-FFF2-40B4-BE49-F238E27FC236}">
                <a16:creationId xmlns:a16="http://schemas.microsoft.com/office/drawing/2014/main" id="{5FBB3B15-9E2C-4686-B727-67BFCF2FCC83}"/>
              </a:ext>
            </a:extLst>
          </p:cNvPr>
          <p:cNvSpPr txBox="1">
            <a:spLocks noChangeArrowheads="1"/>
          </p:cNvSpPr>
          <p:nvPr/>
        </p:nvSpPr>
        <p:spPr bwMode="auto">
          <a:xfrm>
            <a:off x="250825" y="404813"/>
            <a:ext cx="8713788" cy="532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b="1" u="sng">
                <a:solidFill>
                  <a:schemeClr val="folHlink"/>
                </a:solidFill>
              </a:rPr>
              <a:t>Horní řezáky:</a:t>
            </a:r>
            <a:r>
              <a:rPr lang="cs-CZ" altLang="cs-CZ" sz="2800" b="1">
                <a:solidFill>
                  <a:schemeClr val="bg1"/>
                </a:solidFill>
              </a:rPr>
              <a:t>                                                                                    </a:t>
            </a:r>
            <a:r>
              <a:rPr lang="cs-CZ" altLang="cs-CZ" sz="2400" b="1">
                <a:solidFill>
                  <a:schemeClr val="bg1"/>
                </a:solidFill>
              </a:rPr>
              <a:t>ve pod úponem m. orbic. oris = </a:t>
            </a:r>
            <a:r>
              <a:rPr lang="cs-CZ" altLang="cs-CZ" sz="2400" b="1">
                <a:solidFill>
                  <a:srgbClr val="FFCC00"/>
                </a:solidFill>
              </a:rPr>
              <a:t>vestib. absces</a:t>
            </a:r>
            <a:r>
              <a:rPr lang="cs-CZ" altLang="cs-CZ" sz="2400" b="1">
                <a:solidFill>
                  <a:schemeClr val="bg1"/>
                </a:solidFill>
              </a:rPr>
              <a:t>                                     ve nad úponem m. orbic. oris = </a:t>
            </a:r>
            <a:r>
              <a:rPr lang="cs-CZ" altLang="cs-CZ" sz="2400" b="1">
                <a:solidFill>
                  <a:srgbClr val="FFCC00"/>
                </a:solidFill>
              </a:rPr>
              <a:t>absces horního rtu            </a:t>
            </a:r>
            <a:r>
              <a:rPr lang="cs-CZ" altLang="cs-CZ" sz="2400" b="1">
                <a:solidFill>
                  <a:schemeClr val="bg1"/>
                </a:solidFill>
              </a:rPr>
              <a:t>or = </a:t>
            </a:r>
            <a:r>
              <a:rPr lang="cs-CZ" altLang="cs-CZ" sz="2400" b="1">
                <a:solidFill>
                  <a:srgbClr val="FFCC00"/>
                </a:solidFill>
              </a:rPr>
              <a:t>patrový absces</a:t>
            </a:r>
            <a:r>
              <a:rPr lang="cs-CZ" altLang="cs-CZ" sz="2400" b="1">
                <a:solidFill>
                  <a:schemeClr val="bg1"/>
                </a:solidFill>
              </a:rPr>
              <a:t>                                                                          kr = </a:t>
            </a:r>
            <a:r>
              <a:rPr lang="cs-CZ" altLang="cs-CZ" sz="2400" b="1">
                <a:solidFill>
                  <a:srgbClr val="FFCC00"/>
                </a:solidFill>
              </a:rPr>
              <a:t>absces dna d. nosní</a:t>
            </a:r>
            <a:endParaRPr lang="cs-CZ" altLang="cs-CZ" sz="2400" b="1">
              <a:solidFill>
                <a:schemeClr val="bg1"/>
              </a:solidFill>
            </a:endParaRPr>
          </a:p>
          <a:p>
            <a:pPr eaLnBrk="1" hangingPunct="1">
              <a:spcBef>
                <a:spcPct val="50000"/>
              </a:spcBef>
              <a:buFontTx/>
              <a:buNone/>
            </a:pPr>
            <a:endParaRPr lang="cs-CZ" altLang="cs-CZ" sz="2800" b="1" u="sng">
              <a:solidFill>
                <a:schemeClr val="folHlink"/>
              </a:solidFill>
            </a:endParaRPr>
          </a:p>
          <a:p>
            <a:pPr eaLnBrk="1" hangingPunct="1">
              <a:spcBef>
                <a:spcPct val="50000"/>
              </a:spcBef>
              <a:buFontTx/>
              <a:buNone/>
            </a:pPr>
            <a:r>
              <a:rPr lang="cs-CZ" altLang="cs-CZ" sz="2800" b="1" u="sng">
                <a:solidFill>
                  <a:schemeClr val="folHlink"/>
                </a:solidFill>
              </a:rPr>
              <a:t>Horní špičáky</a:t>
            </a:r>
            <a:r>
              <a:rPr lang="cs-CZ" altLang="cs-CZ" sz="2800" b="1">
                <a:solidFill>
                  <a:schemeClr val="folHlink"/>
                </a:solidFill>
              </a:rPr>
              <a:t>:</a:t>
            </a:r>
            <a:r>
              <a:rPr lang="cs-CZ" altLang="cs-CZ" sz="2800" b="1">
                <a:solidFill>
                  <a:schemeClr val="bg1"/>
                </a:solidFill>
              </a:rPr>
              <a:t>                                                                    </a:t>
            </a:r>
            <a:r>
              <a:rPr lang="cs-CZ" altLang="cs-CZ" sz="2400" b="1">
                <a:solidFill>
                  <a:schemeClr val="bg1"/>
                </a:solidFill>
              </a:rPr>
              <a:t>ve pod úponem m. levator lab. sup. = </a:t>
            </a:r>
            <a:r>
              <a:rPr lang="cs-CZ" altLang="cs-CZ" sz="2400" b="1">
                <a:solidFill>
                  <a:srgbClr val="FFCC00"/>
                </a:solidFill>
              </a:rPr>
              <a:t>vestib. absces</a:t>
            </a:r>
            <a:r>
              <a:rPr lang="cs-CZ" altLang="cs-CZ" sz="2400" b="1">
                <a:solidFill>
                  <a:schemeClr val="bg1"/>
                </a:solidFill>
              </a:rPr>
              <a:t>                 ve nad úponem m. levator lab. sup. = </a:t>
            </a:r>
            <a:r>
              <a:rPr lang="cs-CZ" altLang="cs-CZ" sz="2400" b="1">
                <a:solidFill>
                  <a:srgbClr val="FFCC00"/>
                </a:solidFill>
              </a:rPr>
              <a:t>infraorbit. abs., periorbitální flegmona, </a:t>
            </a:r>
            <a:r>
              <a:rPr lang="cs-CZ" altLang="cs-CZ" sz="2400" b="1">
                <a:solidFill>
                  <a:schemeClr val="bg1"/>
                </a:solidFill>
              </a:rPr>
              <a:t>přes v. facialis - sinus cavernosus!</a:t>
            </a:r>
          </a:p>
          <a:p>
            <a:pPr eaLnBrk="1" hangingPunct="1">
              <a:spcBef>
                <a:spcPct val="50000"/>
              </a:spcBef>
              <a:buFontTx/>
              <a:buNone/>
            </a:pPr>
            <a:r>
              <a:rPr lang="cs-CZ" altLang="cs-CZ" sz="2400" b="1">
                <a:solidFill>
                  <a:schemeClr val="bg1"/>
                </a:solidFill>
              </a:rPr>
              <a:t>or = spíše výjimečně patrový absces                                                          kr = </a:t>
            </a:r>
            <a:r>
              <a:rPr lang="cs-CZ" altLang="cs-CZ" sz="2400" b="1">
                <a:solidFill>
                  <a:srgbClr val="FFCC00"/>
                </a:solidFill>
              </a:rPr>
              <a:t>absces dna d. nosní</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ext Box 4">
            <a:extLst>
              <a:ext uri="{FF2B5EF4-FFF2-40B4-BE49-F238E27FC236}">
                <a16:creationId xmlns:a16="http://schemas.microsoft.com/office/drawing/2014/main" id="{CC5F4B33-B00B-4CFB-9B90-72335B7BE021}"/>
              </a:ext>
            </a:extLst>
          </p:cNvPr>
          <p:cNvSpPr txBox="1">
            <a:spLocks noChangeArrowheads="1"/>
          </p:cNvSpPr>
          <p:nvPr/>
        </p:nvSpPr>
        <p:spPr bwMode="auto">
          <a:xfrm>
            <a:off x="323850" y="620713"/>
            <a:ext cx="8208963" cy="362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b="1" u="sng">
                <a:solidFill>
                  <a:schemeClr val="folHlink"/>
                </a:solidFill>
              </a:rPr>
              <a:t>Horní premoláry a moláry</a:t>
            </a:r>
            <a:r>
              <a:rPr lang="cs-CZ" altLang="cs-CZ" sz="2800" b="1">
                <a:solidFill>
                  <a:schemeClr val="folHlink"/>
                </a:solidFill>
              </a:rPr>
              <a:t>:</a:t>
            </a:r>
            <a:r>
              <a:rPr lang="cs-CZ" altLang="cs-CZ" sz="2800" b="1">
                <a:solidFill>
                  <a:schemeClr val="bg1"/>
                </a:solidFill>
              </a:rPr>
              <a:t> </a:t>
            </a:r>
            <a:r>
              <a:rPr lang="cs-CZ" altLang="cs-CZ" sz="2400" b="1">
                <a:solidFill>
                  <a:schemeClr val="bg1"/>
                </a:solidFill>
              </a:rPr>
              <a:t>šíření                                          ve pod úponem m. buccinator = </a:t>
            </a:r>
            <a:r>
              <a:rPr lang="cs-CZ" altLang="cs-CZ" sz="2400" b="1">
                <a:solidFill>
                  <a:srgbClr val="FFCC00"/>
                </a:solidFill>
              </a:rPr>
              <a:t>vestib. absces</a:t>
            </a:r>
            <a:r>
              <a:rPr lang="cs-CZ" altLang="cs-CZ" sz="2400" b="1">
                <a:solidFill>
                  <a:schemeClr val="bg1"/>
                </a:solidFill>
              </a:rPr>
              <a:t>                         ve nad úponem m. buccinator = sp. intermusculare tváře = </a:t>
            </a:r>
            <a:r>
              <a:rPr lang="cs-CZ" altLang="cs-CZ" sz="2400" b="1">
                <a:solidFill>
                  <a:srgbClr val="FFCC00"/>
                </a:solidFill>
              </a:rPr>
              <a:t>perimaxilární flegmóna</a:t>
            </a:r>
            <a:r>
              <a:rPr lang="cs-CZ" altLang="cs-CZ" sz="2400" b="1">
                <a:solidFill>
                  <a:schemeClr val="bg1"/>
                </a:solidFill>
              </a:rPr>
              <a:t> (od mandibuly po arcus zygomat.)                                                                                     or = </a:t>
            </a:r>
            <a:r>
              <a:rPr lang="cs-CZ" altLang="cs-CZ" sz="2400" b="1">
                <a:solidFill>
                  <a:srgbClr val="FFCC00"/>
                </a:solidFill>
              </a:rPr>
              <a:t>patrový absces</a:t>
            </a:r>
            <a:r>
              <a:rPr lang="cs-CZ" altLang="cs-CZ" sz="2400" b="1">
                <a:solidFill>
                  <a:schemeClr val="bg1"/>
                </a:solidFill>
              </a:rPr>
              <a:t> (4,6,7,8)                                                            kr = absces </a:t>
            </a:r>
            <a:r>
              <a:rPr lang="cs-CZ" altLang="cs-CZ" sz="2400" b="1">
                <a:solidFill>
                  <a:srgbClr val="FFCC00"/>
                </a:solidFill>
              </a:rPr>
              <a:t>sinus maxillaris                                                     </a:t>
            </a:r>
            <a:r>
              <a:rPr lang="cs-CZ" altLang="cs-CZ" sz="2400" b="1">
                <a:solidFill>
                  <a:schemeClr val="bg1"/>
                </a:solidFill>
              </a:rPr>
              <a:t>dors =</a:t>
            </a:r>
            <a:r>
              <a:rPr lang="cs-CZ" altLang="cs-CZ" sz="2400" b="1">
                <a:solidFill>
                  <a:srgbClr val="FFCC00"/>
                </a:solidFill>
              </a:rPr>
              <a:t> fossa infratemporalis, měkké patro, tonsilly</a:t>
            </a:r>
          </a:p>
          <a:p>
            <a:pPr eaLnBrk="1" hangingPunct="1">
              <a:spcBef>
                <a:spcPct val="50000"/>
              </a:spcBef>
              <a:buFontTx/>
              <a:buNone/>
            </a:pPr>
            <a:endParaRPr lang="cs-CZ" altLang="cs-CZ" sz="240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ext Box 5">
            <a:extLst>
              <a:ext uri="{FF2B5EF4-FFF2-40B4-BE49-F238E27FC236}">
                <a16:creationId xmlns:a16="http://schemas.microsoft.com/office/drawing/2014/main" id="{B33F858B-527F-4EDF-A6C8-36BFFFE1C6D1}"/>
              </a:ext>
            </a:extLst>
          </p:cNvPr>
          <p:cNvSpPr txBox="1">
            <a:spLocks noChangeArrowheads="1"/>
          </p:cNvSpPr>
          <p:nvPr/>
        </p:nvSpPr>
        <p:spPr bwMode="auto">
          <a:xfrm>
            <a:off x="234950" y="404813"/>
            <a:ext cx="8642350" cy="237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b="1" u="sng">
                <a:solidFill>
                  <a:schemeClr val="folHlink"/>
                </a:solidFill>
              </a:rPr>
              <a:t>Dolní přední zuby</a:t>
            </a:r>
            <a:r>
              <a:rPr lang="cs-CZ" altLang="cs-CZ" sz="2800" b="1">
                <a:solidFill>
                  <a:schemeClr val="folHlink"/>
                </a:solidFill>
              </a:rPr>
              <a:t>:</a:t>
            </a:r>
            <a:r>
              <a:rPr lang="cs-CZ" altLang="cs-CZ" sz="2800" b="1">
                <a:solidFill>
                  <a:schemeClr val="bg1"/>
                </a:solidFill>
              </a:rPr>
              <a:t>                                                    </a:t>
            </a:r>
            <a:r>
              <a:rPr lang="cs-CZ" altLang="cs-CZ" sz="2400" b="1">
                <a:solidFill>
                  <a:schemeClr val="bg1"/>
                </a:solidFill>
              </a:rPr>
              <a:t>ve nad úpon m. mentalis a m. orbicularis oris = </a:t>
            </a:r>
            <a:r>
              <a:rPr lang="cs-CZ" altLang="cs-CZ" sz="2400" b="1">
                <a:solidFill>
                  <a:srgbClr val="FFCC00"/>
                </a:solidFill>
              </a:rPr>
              <a:t>vestib. absces                                                                                      </a:t>
            </a:r>
            <a:r>
              <a:rPr lang="cs-CZ" altLang="cs-CZ" sz="2400" b="1">
                <a:solidFill>
                  <a:schemeClr val="bg1"/>
                </a:solidFill>
              </a:rPr>
              <a:t>ve pod úponem svalů = </a:t>
            </a:r>
            <a:r>
              <a:rPr lang="cs-CZ" altLang="cs-CZ" sz="2400" b="1">
                <a:solidFill>
                  <a:srgbClr val="FFCC00"/>
                </a:solidFill>
              </a:rPr>
              <a:t>absces dolního rtu a brady                 </a:t>
            </a:r>
            <a:r>
              <a:rPr lang="cs-CZ" altLang="cs-CZ" sz="2400" b="1">
                <a:solidFill>
                  <a:schemeClr val="bg1"/>
                </a:solidFill>
              </a:rPr>
              <a:t>or nad úponem: </a:t>
            </a:r>
            <a:r>
              <a:rPr lang="cs-CZ" altLang="cs-CZ" sz="2400" b="1">
                <a:solidFill>
                  <a:srgbClr val="FFCC00"/>
                </a:solidFill>
              </a:rPr>
              <a:t>orální absces</a:t>
            </a:r>
            <a:r>
              <a:rPr lang="cs-CZ" altLang="cs-CZ" sz="2400" b="1">
                <a:solidFill>
                  <a:schemeClr val="bg1"/>
                </a:solidFill>
              </a:rPr>
              <a:t> či šíření infekce do </a:t>
            </a:r>
            <a:r>
              <a:rPr lang="cs-CZ" altLang="cs-CZ" sz="2400" b="1">
                <a:solidFill>
                  <a:srgbClr val="FFCC00"/>
                </a:solidFill>
              </a:rPr>
              <a:t>r. subl.                                                                                            </a:t>
            </a:r>
            <a:r>
              <a:rPr lang="cs-CZ" altLang="cs-CZ" sz="2400" b="1">
                <a:solidFill>
                  <a:schemeClr val="bg1"/>
                </a:solidFill>
              </a:rPr>
              <a:t>or pod úponem: </a:t>
            </a:r>
            <a:r>
              <a:rPr lang="cs-CZ" altLang="cs-CZ" sz="2400" b="1">
                <a:solidFill>
                  <a:srgbClr val="FFCC00"/>
                </a:solidFill>
              </a:rPr>
              <a:t>absces submentální</a:t>
            </a:r>
            <a:endParaRPr lang="cs-CZ" altLang="cs-CZ" sz="2400">
              <a:solidFill>
                <a:srgbClr val="FFCC00"/>
              </a:solidFill>
            </a:endParaRPr>
          </a:p>
        </p:txBody>
      </p:sp>
      <p:sp>
        <p:nvSpPr>
          <p:cNvPr id="162819" name="Text Box 6">
            <a:extLst>
              <a:ext uri="{FF2B5EF4-FFF2-40B4-BE49-F238E27FC236}">
                <a16:creationId xmlns:a16="http://schemas.microsoft.com/office/drawing/2014/main" id="{3417BA33-6E43-488B-A80D-54E4A6680228}"/>
              </a:ext>
            </a:extLst>
          </p:cNvPr>
          <p:cNvSpPr txBox="1">
            <a:spLocks noChangeArrowheads="1"/>
          </p:cNvSpPr>
          <p:nvPr/>
        </p:nvSpPr>
        <p:spPr bwMode="auto">
          <a:xfrm>
            <a:off x="234950" y="2928938"/>
            <a:ext cx="8569325" cy="366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b="1" u="sng">
                <a:solidFill>
                  <a:schemeClr val="folHlink"/>
                </a:solidFill>
              </a:rPr>
              <a:t>Dolní zadní zuby</a:t>
            </a:r>
            <a:r>
              <a:rPr lang="cs-CZ" altLang="cs-CZ" sz="2800" b="1">
                <a:solidFill>
                  <a:schemeClr val="folHlink"/>
                </a:solidFill>
              </a:rPr>
              <a:t>:</a:t>
            </a:r>
            <a:r>
              <a:rPr lang="cs-CZ" altLang="cs-CZ" sz="2800" b="1">
                <a:solidFill>
                  <a:schemeClr val="bg1"/>
                </a:solidFill>
              </a:rPr>
              <a:t>                                                                      </a:t>
            </a:r>
            <a:r>
              <a:rPr lang="cs-CZ" altLang="cs-CZ" sz="2400" b="1">
                <a:solidFill>
                  <a:schemeClr val="bg1"/>
                </a:solidFill>
              </a:rPr>
              <a:t>ve nad úponem m. buccinator = </a:t>
            </a:r>
            <a:r>
              <a:rPr lang="cs-CZ" altLang="cs-CZ" sz="2400" b="1">
                <a:solidFill>
                  <a:srgbClr val="FFCC00"/>
                </a:solidFill>
              </a:rPr>
              <a:t>vestib. absces</a:t>
            </a:r>
            <a:r>
              <a:rPr lang="cs-CZ" altLang="cs-CZ" sz="2400" b="1">
                <a:solidFill>
                  <a:schemeClr val="bg1"/>
                </a:solidFill>
              </a:rPr>
              <a:t>                      ve pod úponem svalu = </a:t>
            </a:r>
            <a:r>
              <a:rPr lang="cs-CZ" altLang="cs-CZ" sz="2400" b="1">
                <a:solidFill>
                  <a:srgbClr val="FFCC00"/>
                </a:solidFill>
              </a:rPr>
              <a:t>perimandibulární absces</a:t>
            </a:r>
            <a:r>
              <a:rPr lang="cs-CZ" altLang="cs-CZ" sz="2400" b="1">
                <a:solidFill>
                  <a:schemeClr val="bg1"/>
                </a:solidFill>
              </a:rPr>
              <a:t> (možnost šíření nahoru do sp. intermusculare nebo dolů do podkoží krku)                                                                           or pod úponem m. mylohyoideus - </a:t>
            </a:r>
            <a:r>
              <a:rPr lang="cs-CZ" altLang="cs-CZ" sz="2400" b="1">
                <a:solidFill>
                  <a:srgbClr val="FFCC00"/>
                </a:solidFill>
              </a:rPr>
              <a:t>absces submandibul.</a:t>
            </a:r>
            <a:r>
              <a:rPr lang="cs-CZ" altLang="cs-CZ" sz="2400" b="1">
                <a:solidFill>
                  <a:schemeClr val="bg1"/>
                </a:solidFill>
              </a:rPr>
              <a:t> (možnost šíření do paraphar. prostoru) </a:t>
            </a:r>
          </a:p>
          <a:p>
            <a:pPr eaLnBrk="1" hangingPunct="1">
              <a:spcBef>
                <a:spcPct val="50000"/>
              </a:spcBef>
              <a:buFontTx/>
              <a:buNone/>
            </a:pPr>
            <a:r>
              <a:rPr lang="cs-CZ" altLang="cs-CZ" sz="2400" b="1">
                <a:solidFill>
                  <a:schemeClr val="bg1"/>
                </a:solidFill>
              </a:rPr>
              <a:t>or nad úponem m. mylohyoideus - </a:t>
            </a:r>
            <a:r>
              <a:rPr lang="cs-CZ" altLang="cs-CZ" sz="2400" b="1">
                <a:solidFill>
                  <a:srgbClr val="FFCC00"/>
                </a:solidFill>
              </a:rPr>
              <a:t>absces sublinguálního</a:t>
            </a:r>
            <a:r>
              <a:rPr lang="cs-CZ" altLang="cs-CZ" sz="2400" b="1">
                <a:solidFill>
                  <a:schemeClr val="bg1"/>
                </a:solidFill>
              </a:rPr>
              <a:t> lože (možné šíření ...)</a:t>
            </a:r>
            <a:endParaRPr lang="cs-CZ" altLang="cs-CZ" sz="2400">
              <a:solidFill>
                <a:srgbClr val="FFCC00"/>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Nadpis 1">
            <a:extLst>
              <a:ext uri="{FF2B5EF4-FFF2-40B4-BE49-F238E27FC236}">
                <a16:creationId xmlns:a16="http://schemas.microsoft.com/office/drawing/2014/main" id="{CFB52BB2-0FB9-4847-81FD-FA0866CA936B}"/>
              </a:ext>
            </a:extLst>
          </p:cNvPr>
          <p:cNvSpPr>
            <a:spLocks noGrp="1" noChangeArrowheads="1"/>
          </p:cNvSpPr>
          <p:nvPr>
            <p:ph type="title"/>
          </p:nvPr>
        </p:nvSpPr>
        <p:spPr>
          <a:xfrm>
            <a:off x="539750" y="2279650"/>
            <a:ext cx="8229600" cy="1143000"/>
          </a:xfrm>
        </p:spPr>
        <p:txBody>
          <a:bodyPr/>
          <a:lstStyle/>
          <a:p>
            <a:r>
              <a:rPr lang="cs-CZ" altLang="cs-CZ" sz="5400">
                <a:solidFill>
                  <a:srgbClr val="7030A0"/>
                </a:solidFill>
              </a:rPr>
              <a:t>Děkuji za pozornost </a:t>
            </a:r>
            <a:r>
              <a:rPr lang="cs-CZ" altLang="cs-CZ" sz="5400">
                <a:solidFill>
                  <a:srgbClr val="7030A0"/>
                </a:solidFill>
                <a:sym typeface="Wingdings" panose="05000000000000000000" pitchFamily="2" charset="2"/>
              </a:rPr>
              <a:t></a:t>
            </a:r>
            <a:endParaRPr lang="cs-CZ" altLang="cs-CZ" sz="5400">
              <a:solidFill>
                <a:srgbClr val="7030A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5">
            <a:extLst>
              <a:ext uri="{FF2B5EF4-FFF2-40B4-BE49-F238E27FC236}">
                <a16:creationId xmlns:a16="http://schemas.microsoft.com/office/drawing/2014/main" id="{E9655F55-E114-4370-9FED-89A363C7E48B}"/>
              </a:ext>
            </a:extLst>
          </p:cNvPr>
          <p:cNvGraphicFramePr>
            <a:graphicFrameLocks noChangeAspect="1"/>
          </p:cNvGraphicFramePr>
          <p:nvPr/>
        </p:nvGraphicFramePr>
        <p:xfrm>
          <a:off x="2195513" y="200025"/>
          <a:ext cx="3671887" cy="2620963"/>
        </p:xfrm>
        <a:graphic>
          <a:graphicData uri="http://schemas.openxmlformats.org/presentationml/2006/ole">
            <mc:AlternateContent xmlns:mc="http://schemas.openxmlformats.org/markup-compatibility/2006">
              <mc:Choice xmlns:v="urn:schemas-microsoft-com:vml" Requires="v">
                <p:oleObj spid="_x0000_s19464" name="Rastrový obrázek" r:id="rId4" imgW="2971429" imgH="2429214" progId="Paint.Picture">
                  <p:embed/>
                </p:oleObj>
              </mc:Choice>
              <mc:Fallback>
                <p:oleObj name="Rastrový obrázek" r:id="rId4" imgW="2971429" imgH="2429214" progId="Paint.Picture">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9669" t="2942" r="5502" b="22942"/>
                      <a:stretch>
                        <a:fillRect/>
                      </a:stretch>
                    </p:blipFill>
                    <p:spPr bwMode="auto">
                      <a:xfrm>
                        <a:off x="2195513" y="200025"/>
                        <a:ext cx="3671887" cy="262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59" name="Text Box 6">
            <a:extLst>
              <a:ext uri="{FF2B5EF4-FFF2-40B4-BE49-F238E27FC236}">
                <a16:creationId xmlns:a16="http://schemas.microsoft.com/office/drawing/2014/main" id="{34B5FB1E-04D5-4A8F-91B9-58703CC96958}"/>
              </a:ext>
            </a:extLst>
          </p:cNvPr>
          <p:cNvSpPr txBox="1">
            <a:spLocks noChangeArrowheads="1"/>
          </p:cNvSpPr>
          <p:nvPr/>
        </p:nvSpPr>
        <p:spPr bwMode="auto">
          <a:xfrm>
            <a:off x="250825" y="1773238"/>
            <a:ext cx="20891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a:solidFill>
                  <a:schemeClr val="bg1"/>
                </a:solidFill>
              </a:rPr>
              <a:t>Chronické stadium</a:t>
            </a:r>
          </a:p>
        </p:txBody>
      </p:sp>
      <p:pic>
        <p:nvPicPr>
          <p:cNvPr id="15365" name="Picture 7" descr="415fig3">
            <a:extLst>
              <a:ext uri="{FF2B5EF4-FFF2-40B4-BE49-F238E27FC236}">
                <a16:creationId xmlns:a16="http://schemas.microsoft.com/office/drawing/2014/main" id="{100E5520-72BE-4903-87C4-A40CC7B8C3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7960" b="3085"/>
          <a:stretch>
            <a:fillRect/>
          </a:stretch>
        </p:blipFill>
        <p:spPr bwMode="auto">
          <a:xfrm>
            <a:off x="2843213" y="2997200"/>
            <a:ext cx="3311525"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8">
            <a:extLst>
              <a:ext uri="{FF2B5EF4-FFF2-40B4-BE49-F238E27FC236}">
                <a16:creationId xmlns:a16="http://schemas.microsoft.com/office/drawing/2014/main" id="{0AF7582B-8436-47E2-9D6C-D1E9501F5A5F}"/>
              </a:ext>
            </a:extLst>
          </p:cNvPr>
          <p:cNvSpPr txBox="1">
            <a:spLocks noChangeArrowheads="1"/>
          </p:cNvSpPr>
          <p:nvPr/>
        </p:nvSpPr>
        <p:spPr bwMode="auto">
          <a:xfrm>
            <a:off x="323850" y="3716338"/>
            <a:ext cx="25923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a:solidFill>
                  <a:schemeClr val="bg1"/>
                </a:solidFill>
              </a:rPr>
              <a:t>Osteomyelitis</a:t>
            </a:r>
          </a:p>
        </p:txBody>
      </p:sp>
      <p:pic>
        <p:nvPicPr>
          <p:cNvPr id="15367" name="Picture 2" descr="i004">
            <a:extLst>
              <a:ext uri="{FF2B5EF4-FFF2-40B4-BE49-F238E27FC236}">
                <a16:creationId xmlns:a16="http://schemas.microsoft.com/office/drawing/2014/main" id="{5BEEDBD8-6814-4545-8B10-1BE964179F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0097" t="5258" r="20027" b="5258"/>
          <a:stretch>
            <a:fillRect/>
          </a:stretch>
        </p:blipFill>
        <p:spPr bwMode="auto">
          <a:xfrm>
            <a:off x="6262688" y="4386263"/>
            <a:ext cx="2881312"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Text Box 10">
            <a:extLst>
              <a:ext uri="{FF2B5EF4-FFF2-40B4-BE49-F238E27FC236}">
                <a16:creationId xmlns:a16="http://schemas.microsoft.com/office/drawing/2014/main" id="{48AA6782-A942-4716-9687-8A605E3574A8}"/>
              </a:ext>
            </a:extLst>
          </p:cNvPr>
          <p:cNvSpPr txBox="1">
            <a:spLocks noChangeArrowheads="1"/>
          </p:cNvSpPr>
          <p:nvPr/>
        </p:nvSpPr>
        <p:spPr bwMode="auto">
          <a:xfrm>
            <a:off x="2195513" y="5734050"/>
            <a:ext cx="396081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a:solidFill>
                  <a:schemeClr val="bg1"/>
                </a:solidFill>
              </a:rPr>
              <a:t>Šíření infekce                   (perimax. flegmóna...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6"/>
                                        </p:tgtEl>
                                        <p:attrNameLst>
                                          <p:attrName>style.visibility</p:attrName>
                                        </p:attrNameLst>
                                      </p:cBhvr>
                                      <p:to>
                                        <p:strVal val="visible"/>
                                      </p:to>
                                    </p:set>
                                    <p:animEffect transition="in" filter="fade">
                                      <p:cBhvr>
                                        <p:cTn id="7" dur="500"/>
                                        <p:tgtEl>
                                          <p:spTgt spid="15366"/>
                                        </p:tgtEl>
                                      </p:cBhvr>
                                    </p:animEffect>
                                  </p:childTnLst>
                                </p:cTn>
                              </p:par>
                              <p:par>
                                <p:cTn id="8" presetID="10" presetClass="entr" presetSubtype="0" fill="hold" nodeType="withEffect">
                                  <p:stCondLst>
                                    <p:cond delay="0"/>
                                  </p:stCondLst>
                                  <p:childTnLst>
                                    <p:set>
                                      <p:cBhvr>
                                        <p:cTn id="9" dur="1" fill="hold">
                                          <p:stCondLst>
                                            <p:cond delay="0"/>
                                          </p:stCondLst>
                                        </p:cTn>
                                        <p:tgtEl>
                                          <p:spTgt spid="15365"/>
                                        </p:tgtEl>
                                        <p:attrNameLst>
                                          <p:attrName>style.visibility</p:attrName>
                                        </p:attrNameLst>
                                      </p:cBhvr>
                                      <p:to>
                                        <p:strVal val="visible"/>
                                      </p:to>
                                    </p:set>
                                    <p:animEffect transition="in" filter="fade">
                                      <p:cBhvr>
                                        <p:cTn id="10" dur="500"/>
                                        <p:tgtEl>
                                          <p:spTgt spid="1536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368"/>
                                        </p:tgtEl>
                                        <p:attrNameLst>
                                          <p:attrName>style.visibility</p:attrName>
                                        </p:attrNameLst>
                                      </p:cBhvr>
                                      <p:to>
                                        <p:strVal val="visible"/>
                                      </p:to>
                                    </p:set>
                                    <p:animEffect transition="in" filter="fade">
                                      <p:cBhvr>
                                        <p:cTn id="15" dur="500"/>
                                        <p:tgtEl>
                                          <p:spTgt spid="15368"/>
                                        </p:tgtEl>
                                      </p:cBhvr>
                                    </p:animEffect>
                                  </p:childTnLst>
                                </p:cTn>
                              </p:par>
                              <p:par>
                                <p:cTn id="16" presetID="10" presetClass="entr" presetSubtype="0" fill="hold" nodeType="withEffect">
                                  <p:stCondLst>
                                    <p:cond delay="0"/>
                                  </p:stCondLst>
                                  <p:childTnLst>
                                    <p:set>
                                      <p:cBhvr>
                                        <p:cTn id="17" dur="1" fill="hold">
                                          <p:stCondLst>
                                            <p:cond delay="0"/>
                                          </p:stCondLst>
                                        </p:cTn>
                                        <p:tgtEl>
                                          <p:spTgt spid="15367"/>
                                        </p:tgtEl>
                                        <p:attrNameLst>
                                          <p:attrName>style.visibility</p:attrName>
                                        </p:attrNameLst>
                                      </p:cBhvr>
                                      <p:to>
                                        <p:strVal val="visible"/>
                                      </p:to>
                                    </p:set>
                                    <p:animEffect transition="in" filter="fade">
                                      <p:cBhvr>
                                        <p:cTn id="18" dur="5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p:bldP spid="15368" grpId="0"/>
    </p:bldLst>
  </p:timing>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51D854681020AF4EA53681E06F168A2F" ma:contentTypeVersion="4" ma:contentTypeDescription="Vytvoří nový dokument" ma:contentTypeScope="" ma:versionID="0d24d46bc171a7c15bfe4752909b2cac">
  <xsd:schema xmlns:xsd="http://www.w3.org/2001/XMLSchema" xmlns:xs="http://www.w3.org/2001/XMLSchema" xmlns:p="http://schemas.microsoft.com/office/2006/metadata/properties" xmlns:ns2="46e2a3a6-279f-479b-95b8-8c79f73acc89" targetNamespace="http://schemas.microsoft.com/office/2006/metadata/properties" ma:root="true" ma:fieldsID="1a83a9c97dce274ddff532bb3ddc7d9e" ns2:_="">
    <xsd:import namespace="46e2a3a6-279f-479b-95b8-8c79f73acc8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e2a3a6-279f-479b-95b8-8c79f73acc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3A980A7-2DB6-44E1-A9A1-86B065E8AE90}">
  <ds:schemaRefs>
    <ds:schemaRef ds:uri="http://schemas.microsoft.com/sharepoint/v3/contenttype/forms"/>
  </ds:schemaRefs>
</ds:datastoreItem>
</file>

<file path=customXml/itemProps2.xml><?xml version="1.0" encoding="utf-8"?>
<ds:datastoreItem xmlns:ds="http://schemas.openxmlformats.org/officeDocument/2006/customXml" ds:itemID="{68C6FCD9-6F00-4DA6-BAEE-032148BF6BF0}"/>
</file>

<file path=customXml/itemProps3.xml><?xml version="1.0" encoding="utf-8"?>
<ds:datastoreItem xmlns:ds="http://schemas.openxmlformats.org/officeDocument/2006/customXml" ds:itemID="{59F05F93-A418-4844-83FE-B1B94B4273C7}"/>
</file>

<file path=docProps/app.xml><?xml version="1.0" encoding="utf-8"?>
<Properties xmlns="http://schemas.openxmlformats.org/officeDocument/2006/extended-properties" xmlns:vt="http://schemas.openxmlformats.org/officeDocument/2006/docPropsVTypes">
  <TotalTime>5866</TotalTime>
  <Words>7002</Words>
  <Application>Microsoft Office PowerPoint</Application>
  <PresentationFormat>Předvádění na obrazovce (4:3)</PresentationFormat>
  <Paragraphs>784</Paragraphs>
  <Slides>85</Slides>
  <Notes>74</Notes>
  <HiddenSlides>0</HiddenSlides>
  <MMClips>0</MMClips>
  <ScaleCrop>false</ScaleCrop>
  <HeadingPairs>
    <vt:vector size="4" baseType="variant">
      <vt:variant>
        <vt:lpstr>Motiv</vt:lpstr>
      </vt:variant>
      <vt:variant>
        <vt:i4>1</vt:i4>
      </vt:variant>
      <vt:variant>
        <vt:lpstr>Nadpisy snímků</vt:lpstr>
      </vt:variant>
      <vt:variant>
        <vt:i4>85</vt:i4>
      </vt:variant>
    </vt:vector>
  </HeadingPairs>
  <TitlesOfParts>
    <vt:vector size="86" baseType="lpstr">
      <vt:lpstr>Výchozí návrh</vt:lpstr>
      <vt:lpstr>Prezentace aplikace PowerPoint</vt:lpstr>
      <vt:lpstr>Prezentace aplikace PowerPoint</vt:lpstr>
      <vt:lpstr>Výsledek a způsob šíření dentální infekce závisí na: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Incize abscesu zvenčí je riskantní!!! → průběh četných větví n. facialis a dct. Parotideus → přístup z vestibulum oris.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Šíření infekce lymfatickým systémem</vt:lpstr>
      <vt:lpstr>Cesta šíření dentální infekce lymfat. systémem se liší podle zubů, které jsou infekcí postižené:</vt:lpstr>
      <vt:lpstr>Prezentace aplikace PowerPoint</vt:lpstr>
      <vt:lpstr>Prezentace aplikace PowerPoint</vt:lpstr>
      <vt:lpstr>Prezentace aplikace PowerPoint</vt:lpstr>
      <vt:lpstr>Děkuji za pozornost </vt:lpstr>
    </vt:vector>
  </TitlesOfParts>
  <Company>Lékařská fakulta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Masarykova Univerzita v Brně</dc:creator>
  <cp:lastModifiedBy>anna.rab@seznam.cz</cp:lastModifiedBy>
  <cp:revision>267</cp:revision>
  <cp:lastPrinted>2018-11-08T07:58:29Z</cp:lastPrinted>
  <dcterms:created xsi:type="dcterms:W3CDTF">2009-06-08T14:49:45Z</dcterms:created>
  <dcterms:modified xsi:type="dcterms:W3CDTF">2021-06-08T12:31:42Z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0x01010051D854681020AF4EA53681E06F168A2F</vt:lpwstr>
  </property>
</Properties>
</file>