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1"/>
  </p:notesMasterIdLst>
  <p:sldIdLst>
    <p:sldId id="256" r:id="rId2"/>
    <p:sldId id="313" r:id="rId3"/>
    <p:sldId id="258" r:id="rId4"/>
    <p:sldId id="285" r:id="rId5"/>
    <p:sldId id="286" r:id="rId6"/>
    <p:sldId id="287" r:id="rId7"/>
    <p:sldId id="292" r:id="rId8"/>
    <p:sldId id="309" r:id="rId9"/>
    <p:sldId id="310" r:id="rId10"/>
    <p:sldId id="311" r:id="rId11"/>
    <p:sldId id="312" r:id="rId12"/>
    <p:sldId id="274" r:id="rId13"/>
    <p:sldId id="275" r:id="rId14"/>
    <p:sldId id="276" r:id="rId15"/>
    <p:sldId id="278" r:id="rId16"/>
    <p:sldId id="283" r:id="rId17"/>
    <p:sldId id="314" r:id="rId18"/>
    <p:sldId id="293" r:id="rId19"/>
    <p:sldId id="294" r:id="rId20"/>
    <p:sldId id="289" r:id="rId21"/>
    <p:sldId id="290" r:id="rId22"/>
    <p:sldId id="288" r:id="rId23"/>
    <p:sldId id="257" r:id="rId24"/>
    <p:sldId id="259" r:id="rId25"/>
    <p:sldId id="260" r:id="rId26"/>
    <p:sldId id="307" r:id="rId27"/>
    <p:sldId id="261" r:id="rId28"/>
    <p:sldId id="308" r:id="rId29"/>
    <p:sldId id="301" r:id="rId30"/>
    <p:sldId id="271" r:id="rId31"/>
    <p:sldId id="262" r:id="rId32"/>
    <p:sldId id="264" r:id="rId33"/>
    <p:sldId id="263" r:id="rId34"/>
    <p:sldId id="269" r:id="rId35"/>
    <p:sldId id="291" r:id="rId36"/>
    <p:sldId id="303" r:id="rId37"/>
    <p:sldId id="304" r:id="rId38"/>
    <p:sldId id="306" r:id="rId39"/>
    <p:sldId id="305" r:id="rId40"/>
    <p:sldId id="270" r:id="rId41"/>
    <p:sldId id="272" r:id="rId42"/>
    <p:sldId id="273" r:id="rId43"/>
    <p:sldId id="266" r:id="rId44"/>
    <p:sldId id="265" r:id="rId45"/>
    <p:sldId id="267" r:id="rId46"/>
    <p:sldId id="268" r:id="rId47"/>
    <p:sldId id="280" r:id="rId48"/>
    <p:sldId id="279" r:id="rId49"/>
    <p:sldId id="277" r:id="rId50"/>
    <p:sldId id="281" r:id="rId51"/>
    <p:sldId id="282" r:id="rId52"/>
    <p:sldId id="284" r:id="rId53"/>
    <p:sldId id="295" r:id="rId54"/>
    <p:sldId id="296" r:id="rId55"/>
    <p:sldId id="297" r:id="rId56"/>
    <p:sldId id="298" r:id="rId57"/>
    <p:sldId id="299" r:id="rId58"/>
    <p:sldId id="300" r:id="rId59"/>
    <p:sldId id="302" r:id="rId60"/>
  </p:sldIdLst>
  <p:sldSz cx="12192000" cy="6858000"/>
  <p:notesSz cx="6858000" cy="9144000"/>
  <p:custDataLst>
    <p:tags r:id="rId62"/>
  </p:custDataLst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1657" autoAdjust="0"/>
  </p:normalViewPr>
  <p:slideViewPr>
    <p:cSldViewPr snapToGrid="0">
      <p:cViewPr varScale="1">
        <p:scale>
          <a:sx n="101" d="100"/>
          <a:sy n="101" d="100"/>
        </p:scale>
        <p:origin x="876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tableStyles" Target="tableStyles.xml"/><Relationship Id="rId5" Type="http://schemas.openxmlformats.org/officeDocument/2006/relationships/slide" Target="slides/slide4.xml"/><Relationship Id="rId61" Type="http://schemas.openxmlformats.org/officeDocument/2006/relationships/notesMaster" Target="notesMasters/notesMaster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gs" Target="tags/tag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záhlaví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Zástupný symbol pro datum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83687C8-51D8-4AB5-967C-8A9DF77225AB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4" name="Zástupný symbol pro obrázek snímk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Zástupný symbol pro poznámky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2756090-3703-4256-876E-52BEA23BB3CF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31748689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6090-3703-4256-876E-52BEA23BB3CF}" type="slidenum">
              <a:rPr lang="cs-CZ" smtClean="0"/>
              <a:t>23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828252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obrázek snímk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Zástupný symbol pro poznámky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cs-CZ" dirty="0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2756090-3703-4256-876E-52BEA23BB3CF}" type="slidenum">
              <a:rPr lang="cs-CZ" smtClean="0"/>
              <a:t>35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59734803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E04390B-418D-44D3-8DAA-22A682B5300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249B9DAF-8A0B-45CC-A672-E35EDA76ECD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C6BFD84F-0C9A-4A54-AF46-4EE4E5ACE9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54A00F6B-363C-4569-B466-23FEAAF109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A532AE67-FF98-4524-883B-B2C1E1C9613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0982469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B9C660E-DB27-4705-8DF5-011D979DA46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8F97E8BB-24F6-4A52-ABD8-EC82E9B58DD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9DD96485-3E1F-47B8-A913-D3BCBB26F3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7772DF3B-D645-4FD6-92FC-9DB0C5E94B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B8328149-08B8-40F9-8EFB-571F312BE8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7961824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59F898A0-ED1D-4623-AAD0-283AA8BC7B9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9E94CD12-628C-4AC8-8FEB-3BCF2257554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DFCF329-6E66-4C92-9F5E-2BA2342DF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0EE986B0-CAD1-4D5E-A197-3097C6F0AB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0A203349-17EC-4B39-B099-DB52B51EF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58533010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444299B-1AB4-4463-AF0E-5164B9DEF7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8C6611EF-E0B8-4C0B-A618-D0185989888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B1B94F6A-247E-465F-9E02-037A57E9BE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07F0C9-7509-444F-82A5-C63CE99D01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8FB8E8D-CD68-45C0-8409-7640DC5CDB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6584380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B88537D-0DCB-45BA-80AB-A9D86D5C8B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CB25E5A-0DD9-4D06-BC63-E79A2DFFA35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E657FAA0-4171-47C6-83DF-3CE364B33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2D2CA7E5-1AAC-4942-90DB-B72303983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18ED37C3-18D0-4A4B-B26B-7F0C5A7FD1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50932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6A78EA-88C0-4894-82B1-DE26BF3C52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5A85738F-3348-426B-BA1C-C39A579D9C9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6840E156-A19D-443B-9715-2EAFA83CD29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7430D021-3EDE-4D1F-A274-90153E2E3B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F19FF1EC-5B97-407F-9794-9179734537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524F1834-5FEB-4968-9A7A-B8D8F4208E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8959039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FD6CFC27-026A-4B76-A692-F77E1E88E4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3BAB4CE3-D0F4-4571-A5E6-70283C95112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DE588A8-7271-4162-8347-9784EB3D04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E9485969-0F61-4466-B8D8-298FBB8467C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D75DF1A-2588-4006-B2DF-E5EF5D90FEE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52032E28-22E4-421B-ACBC-E9F7416724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9B365A65-8FDD-4B2B-98C6-FAAB6F4B8F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A53C648C-4AB6-4620-AF0F-C9E530B376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21716214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7219086-A570-48EA-ABD8-483112E1EA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6D1BAD25-81BE-4262-9349-C460FC7C4F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1310151C-0F67-43D4-86D9-5DC3FB3713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19D0E9D3-A3BB-4A20-97ED-9502890AA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2879088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4EA0FB04-C8C5-4416-8E86-F1A15EC3CB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1D53BD08-E305-40A3-A064-5764C44F3B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6BE0BDC6-C19A-411D-AD72-34274AB12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50296745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B39D2B9E-781F-452C-9D04-BFDC1B1556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1FA04977-9BCE-4C51-AE5B-0C64BB48025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1AF8CDA2-1008-48EF-9D57-601ACF8D36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46B7E8E-3325-425C-9BDA-30F2CD705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7B2312CE-95FA-4284-9F27-09034733A5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B5E0F1C2-D1B8-4D3D-8050-97637CE93E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428344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A00EDA9-8313-4A45-A7BC-45C121C490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F3743F77-473F-4DFC-A5CD-AB0A64D7B14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0D0A4B32-6C1C-4F42-8AFC-50578FEC9E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Po kliknutí můžete upravovat styly textu v předloze.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448BD79B-6C01-4819-B840-C70444929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479A605C-D49D-4809-BFF1-CE756D4CDF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D3E6814-4504-481D-B1CB-7E81D30589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9271544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C0739046-CA91-4C64-A92C-17373B9824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C2E77D7-404F-4994-ACA9-9ACBA3E93B9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Po kliknutí můžete upravovat styly textu v předloze.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EF18B79-ED82-4DEC-B1A9-D27BC5A58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CD84FD7-53A0-4BEF-B51B-D5C4D32C0B86}" type="datetimeFigureOut">
              <a:rPr lang="cs-CZ" smtClean="0"/>
              <a:t>21.03.2023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3C9C7A09-69B7-4BE8-8B5D-AA5C9BA1FF0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531887C2-A559-48C2-8FDB-907630651C1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401AACA-9232-40C2-B379-20DF06781C7A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1716107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1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71B2258F-86CA-4D4D-8270-BC05FCDEBFB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7999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Příčný řez stonkem rostliny pod mikroskopem">
            <a:extLst>
              <a:ext uri="{FF2B5EF4-FFF2-40B4-BE49-F238E27FC236}">
                <a16:creationId xmlns:a16="http://schemas.microsoft.com/office/drawing/2014/main" id="{4325047D-18E8-45A2-9E43-E73E95B8AA8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alphaModFix amt="50000"/>
          </a:blip>
          <a:srcRect t="2778" b="12952"/>
          <a:stretch/>
        </p:blipFill>
        <p:spPr>
          <a:xfrm>
            <a:off x="20" y="1"/>
            <a:ext cx="12191980" cy="6857999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7A1A0774-D002-4167-B7D9-CBC7DCA8035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2"/>
            <a:ext cx="9144000" cy="2900518"/>
          </a:xfrm>
        </p:spPr>
        <p:txBody>
          <a:bodyPr>
            <a:normAutofit/>
          </a:bodyPr>
          <a:lstStyle/>
          <a:p>
            <a:r>
              <a:rPr lang="cs-CZ" b="0" i="0" dirty="0">
                <a:solidFill>
                  <a:srgbClr val="FFFFFF"/>
                </a:solidFill>
                <a:effectLst/>
                <a:latin typeface="Open Sans"/>
              </a:rPr>
              <a:t>Klinická anatomie cév hlavy a krku. </a:t>
            </a:r>
            <a:br>
              <a:rPr lang="cs-CZ" b="0" i="0" dirty="0">
                <a:solidFill>
                  <a:srgbClr val="FFFFFF"/>
                </a:solidFill>
                <a:effectLst/>
                <a:latin typeface="Open Sans"/>
              </a:rPr>
            </a:br>
            <a:r>
              <a:rPr lang="cs-CZ" dirty="0">
                <a:solidFill>
                  <a:srgbClr val="FFFFFF"/>
                </a:solidFill>
                <a:latin typeface="Open Sans"/>
              </a:rPr>
              <a:t>L</a:t>
            </a:r>
            <a:r>
              <a:rPr lang="cs-CZ" b="0" i="0" dirty="0">
                <a:solidFill>
                  <a:srgbClr val="FFFFFF"/>
                </a:solidFill>
                <a:effectLst/>
                <a:latin typeface="Open Sans"/>
              </a:rPr>
              <a:t>ymfatická drenáž.</a:t>
            </a:r>
            <a:endParaRPr lang="cs-CZ" dirty="0">
              <a:solidFill>
                <a:srgbClr val="FFFFFF"/>
              </a:solidFill>
            </a:endParaRP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3534FE3D-5F45-4EEC-9BB0-71C770855E0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159404"/>
            <a:ext cx="9144000" cy="1098395"/>
          </a:xfrm>
        </p:spPr>
        <p:txBody>
          <a:bodyPr>
            <a:normAutofit/>
          </a:bodyPr>
          <a:lstStyle/>
          <a:p>
            <a:r>
              <a:rPr lang="cs-CZ">
                <a:solidFill>
                  <a:srgbClr val="FFFFFF"/>
                </a:solidFill>
              </a:rPr>
              <a:t>MUDr. Erik Kročka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53310808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B53FD41-A2F5-4D27-A480-6174F46248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1104900"/>
            <a:ext cx="5604213" cy="4648200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2523F472-9A2A-49AD-A177-3E0AC0D91B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104900"/>
            <a:ext cx="5571247" cy="4648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126372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3B70795-1B8E-474D-9429-590A1E1505F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58459" y="0"/>
            <a:ext cx="7161381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CC8783CD-F8CA-4C75-8880-2F42169BABC9}"/>
              </a:ext>
            </a:extLst>
          </p:cNvPr>
          <p:cNvSpPr txBox="1"/>
          <p:nvPr/>
        </p:nvSpPr>
        <p:spPr>
          <a:xfrm>
            <a:off x="286460" y="371475"/>
            <a:ext cx="36121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Aneurysmata C5 segmentu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821C65EB-55BF-4F38-B5DC-DFCB20D19643}"/>
              </a:ext>
            </a:extLst>
          </p:cNvPr>
          <p:cNvSpPr txBox="1"/>
          <p:nvPr/>
        </p:nvSpPr>
        <p:spPr>
          <a:xfrm>
            <a:off x="381710" y="1368296"/>
            <a:ext cx="4156010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Intradurální aneurysmata: nad DDR</a:t>
            </a:r>
          </a:p>
          <a:p>
            <a:pPr marL="447675" indent="-180975">
              <a:buFont typeface="Arial" panose="020B0604020202020204" pitchFamily="34" charset="0"/>
              <a:buChar char="•"/>
            </a:pPr>
            <a:r>
              <a:rPr lang="cs-CZ" sz="1600" dirty="0"/>
              <a:t>riziko subarachnoidálního krvácení (SAH)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7177A79-01E1-4730-80D2-697EF10037A9}"/>
              </a:ext>
            </a:extLst>
          </p:cNvPr>
          <p:cNvSpPr txBox="1"/>
          <p:nvPr/>
        </p:nvSpPr>
        <p:spPr>
          <a:xfrm>
            <a:off x="384082" y="2248614"/>
            <a:ext cx="36097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/>
              <a:t>Extradurální aneurysmata: pod DDR</a:t>
            </a:r>
          </a:p>
        </p:txBody>
      </p:sp>
      <p:cxnSp>
        <p:nvCxnSpPr>
          <p:cNvPr id="10" name="Přímá spojnice se šipkou 9">
            <a:extLst>
              <a:ext uri="{FF2B5EF4-FFF2-40B4-BE49-F238E27FC236}">
                <a16:creationId xmlns:a16="http://schemas.microsoft.com/office/drawing/2014/main" id="{1950A46F-FCD2-4A16-9DDB-A5452A5FA20B}"/>
              </a:ext>
            </a:extLst>
          </p:cNvPr>
          <p:cNvCxnSpPr>
            <a:cxnSpLocks/>
          </p:cNvCxnSpPr>
          <p:nvPr/>
        </p:nvCxnSpPr>
        <p:spPr>
          <a:xfrm>
            <a:off x="2187781" y="2882711"/>
            <a:ext cx="0" cy="130828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8E097405-8E65-4D4F-9415-29031DBC147C}"/>
              </a:ext>
            </a:extLst>
          </p:cNvPr>
          <p:cNvSpPr txBox="1"/>
          <p:nvPr/>
        </p:nvSpPr>
        <p:spPr>
          <a:xfrm>
            <a:off x="825869" y="4455765"/>
            <a:ext cx="27238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cs-CZ" b="1" dirty="0"/>
              <a:t>KONVENČNÍ HRANICE</a:t>
            </a:r>
          </a:p>
          <a:p>
            <a:pPr algn="ctr"/>
            <a:r>
              <a:rPr lang="cs-CZ" dirty="0"/>
              <a:t>(existence </a:t>
            </a:r>
            <a:r>
              <a:rPr lang="cs-CZ" b="1" dirty="0"/>
              <a:t>„</a:t>
            </a:r>
            <a:r>
              <a:rPr lang="en-US" b="1" dirty="0"/>
              <a:t>Carotid</a:t>
            </a:r>
            <a:r>
              <a:rPr lang="cs-CZ" b="1" dirty="0"/>
              <a:t> </a:t>
            </a:r>
            <a:r>
              <a:rPr lang="en-US" b="1" dirty="0"/>
              <a:t>cave</a:t>
            </a:r>
            <a:r>
              <a:rPr lang="cs-CZ" b="1" dirty="0"/>
              <a:t>“!</a:t>
            </a:r>
            <a:r>
              <a:rPr lang="cs-CZ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12007781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931E009E-74EF-410F-BC99-7386E620814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31590" y="759295"/>
            <a:ext cx="8660410" cy="522240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C2108184-4827-4ABF-8B83-132C4087442F}"/>
              </a:ext>
            </a:extLst>
          </p:cNvPr>
          <p:cNvSpPr txBox="1"/>
          <p:nvPr/>
        </p:nvSpPr>
        <p:spPr>
          <a:xfrm>
            <a:off x="177814" y="297630"/>
            <a:ext cx="336611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CÉVNÍ ZÁSOBENÍ OČNICE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DC37FFA-ED5B-44A7-A44F-D786BFD55BB0}"/>
              </a:ext>
            </a:extLst>
          </p:cNvPr>
          <p:cNvSpPr txBox="1"/>
          <p:nvPr/>
        </p:nvSpPr>
        <p:spPr>
          <a:xfrm>
            <a:off x="177814" y="1220960"/>
            <a:ext cx="3336234" cy="458587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200" b="1" i="1" dirty="0">
                <a:solidFill>
                  <a:srgbClr val="C00000"/>
                </a:solidFill>
              </a:rPr>
              <a:t>Arteria </a:t>
            </a:r>
            <a:r>
              <a:rPr lang="cs-CZ" sz="2200" b="1" i="1" dirty="0" err="1">
                <a:solidFill>
                  <a:srgbClr val="C00000"/>
                </a:solidFill>
              </a:rPr>
              <a:t>ophthalmica</a:t>
            </a:r>
            <a:endParaRPr lang="cs-CZ" sz="2200" b="1" i="1" dirty="0">
              <a:solidFill>
                <a:srgbClr val="C0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centralis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retinae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lacrimalis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aa</a:t>
            </a:r>
            <a:r>
              <a:rPr lang="cs-CZ" i="1" dirty="0">
                <a:solidFill>
                  <a:srgbClr val="FF0000"/>
                </a:solidFill>
              </a:rPr>
              <a:t>. </a:t>
            </a:r>
            <a:r>
              <a:rPr lang="cs-CZ" i="1" dirty="0" err="1">
                <a:solidFill>
                  <a:srgbClr val="FF0000"/>
                </a:solidFill>
              </a:rPr>
              <a:t>ciliares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anteriores</a:t>
            </a:r>
            <a:endParaRPr lang="cs-CZ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rr</a:t>
            </a:r>
            <a:r>
              <a:rPr lang="cs-CZ" i="1" dirty="0">
                <a:solidFill>
                  <a:srgbClr val="FF0000"/>
                </a:solidFill>
              </a:rPr>
              <a:t>. </a:t>
            </a:r>
            <a:r>
              <a:rPr lang="cs-CZ" i="1" dirty="0" err="1">
                <a:solidFill>
                  <a:srgbClr val="FF0000"/>
                </a:solidFill>
              </a:rPr>
              <a:t>palpebrales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laterales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aa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ciliares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posteriores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breves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aa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ciliares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posteriores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longae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aa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ciliares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anteriores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aa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musculares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supraorbitalis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ethmoidalis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ethmoidalis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anterior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>
                <a:solidFill>
                  <a:srgbClr val="FF0000"/>
                </a:solidFill>
              </a:rPr>
              <a:t>r. </a:t>
            </a:r>
            <a:r>
              <a:rPr lang="cs-CZ" i="1" dirty="0" err="1">
                <a:solidFill>
                  <a:srgbClr val="FF0000"/>
                </a:solidFill>
              </a:rPr>
              <a:t>menigeus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anterior</a:t>
            </a:r>
            <a:endParaRPr lang="cs-CZ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aa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palpebrales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mediales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supratrochlearis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dorsalis </a:t>
            </a:r>
            <a:r>
              <a:rPr lang="cs-CZ" b="1" i="1" dirty="0" err="1">
                <a:solidFill>
                  <a:srgbClr val="FF0000"/>
                </a:solidFill>
              </a:rPr>
              <a:t>nasi</a:t>
            </a:r>
            <a:endParaRPr 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9737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0911AD95-6DC2-4C11-B8E7-AC604D183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8049"/>
            <a:ext cx="5772151" cy="6781901"/>
          </a:xfrm>
          <a:prstGeom prst="rect">
            <a:avLst/>
          </a:prstGeom>
        </p:spPr>
      </p:pic>
      <p:pic>
        <p:nvPicPr>
          <p:cNvPr id="7" name="Obrázek 6" descr="Obsah obrázku text, bezobratlí, ostnokožci&#10;&#10;Popis byl vytvořen automaticky">
            <a:extLst>
              <a:ext uri="{FF2B5EF4-FFF2-40B4-BE49-F238E27FC236}">
                <a16:creationId xmlns:a16="http://schemas.microsoft.com/office/drawing/2014/main" id="{D061C7F0-C270-4837-9D3F-0DEF69270BF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2151" y="984951"/>
            <a:ext cx="6419849" cy="48880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629126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interiér&#10;&#10;Popis byl vytvořen automaticky">
            <a:extLst>
              <a:ext uri="{FF2B5EF4-FFF2-40B4-BE49-F238E27FC236}">
                <a16:creationId xmlns:a16="http://schemas.microsoft.com/office/drawing/2014/main" id="{2A16CA9B-EB80-4846-B12B-C522326AEBD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6502" y="942662"/>
            <a:ext cx="5639127" cy="5172048"/>
          </a:xfrm>
          <a:prstGeom prst="rect">
            <a:avLst/>
          </a:prstGeom>
        </p:spPr>
      </p:pic>
      <p:pic>
        <p:nvPicPr>
          <p:cNvPr id="7" name="Obrázek 6" descr="Obsah obrázku text, zavřít&#10;&#10;Popis byl vytvořen automaticky">
            <a:extLst>
              <a:ext uri="{FF2B5EF4-FFF2-40B4-BE49-F238E27FC236}">
                <a16:creationId xmlns:a16="http://schemas.microsoft.com/office/drawing/2014/main" id="{60CCC47E-31C8-48B0-95B7-697493264A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71" y="837887"/>
            <a:ext cx="5639129" cy="5365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644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DC8A4ED-3B9F-4F8A-BFE6-39E44424127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6395" y="1309411"/>
            <a:ext cx="5615305" cy="4885434"/>
          </a:xfrm>
          <a:prstGeom prst="rect">
            <a:avLst/>
          </a:prstGeom>
        </p:spPr>
      </p:pic>
      <p:pic>
        <p:nvPicPr>
          <p:cNvPr id="7" name="Obrázek 6" descr="Obsah obrázku oranžová&#10;&#10;Popis byl vytvořen automaticky">
            <a:extLst>
              <a:ext uri="{FF2B5EF4-FFF2-40B4-BE49-F238E27FC236}">
                <a16:creationId xmlns:a16="http://schemas.microsoft.com/office/drawing/2014/main" id="{B00A2CE4-D917-4A03-BA05-EAC1AC7C9F5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3227" y="1309411"/>
            <a:ext cx="4914898" cy="4904572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00A277C-7796-4F25-9D81-E3241D6925E0}"/>
              </a:ext>
            </a:extLst>
          </p:cNvPr>
          <p:cNvSpPr txBox="1"/>
          <p:nvPr/>
        </p:nvSpPr>
        <p:spPr>
          <a:xfrm>
            <a:off x="234964" y="323850"/>
            <a:ext cx="510646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OKLUZE VĚTVÍ A. CENTRALIS RETINEAE</a:t>
            </a:r>
          </a:p>
        </p:txBody>
      </p:sp>
    </p:spTree>
    <p:extLst>
      <p:ext uri="{BB962C8B-B14F-4D97-AF65-F5344CB8AC3E}">
        <p14:creationId xmlns:p14="http://schemas.microsoft.com/office/powerpoint/2010/main" val="23727094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F502F064-B34A-4DC7-A444-4300EA63F8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97574" y="0"/>
            <a:ext cx="7394426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7D19268E-420B-4C22-8EDB-B627F2CEFB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549" y="3062098"/>
            <a:ext cx="2700475" cy="3718046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B830F3AB-E859-494D-8BE8-9A810088D4EE}"/>
              </a:ext>
            </a:extLst>
          </p:cNvPr>
          <p:cNvSpPr txBox="1"/>
          <p:nvPr/>
        </p:nvSpPr>
        <p:spPr>
          <a:xfrm>
            <a:off x="243088" y="190500"/>
            <a:ext cx="304961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VERTEBRALIS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0B183F92-7DBD-49A2-9069-D682AF89975C}"/>
              </a:ext>
            </a:extLst>
          </p:cNvPr>
          <p:cNvSpPr txBox="1"/>
          <p:nvPr/>
        </p:nvSpPr>
        <p:spPr>
          <a:xfrm>
            <a:off x="243088" y="934749"/>
            <a:ext cx="1626599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Krční větve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spinales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musculares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meningeus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D4BF673C-0B88-4812-8CC7-3F56B42CC467}"/>
              </a:ext>
            </a:extLst>
          </p:cNvPr>
          <p:cNvSpPr txBox="1"/>
          <p:nvPr/>
        </p:nvSpPr>
        <p:spPr>
          <a:xfrm>
            <a:off x="2224288" y="934749"/>
            <a:ext cx="239841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Lebeční větve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basilaris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Aa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cerebri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posteriores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406020481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C285A9C-2B4A-4864-9BAD-8EEC192DFB2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9476" y="0"/>
            <a:ext cx="9513047" cy="68470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941091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A1DAED7C-39AF-4045-BDD7-B4F9DFEDE536}"/>
              </a:ext>
            </a:extLst>
          </p:cNvPr>
          <p:cNvSpPr txBox="1"/>
          <p:nvPr/>
        </p:nvSpPr>
        <p:spPr>
          <a:xfrm>
            <a:off x="214848" y="287681"/>
            <a:ext cx="441236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CIRCULUS ARTERIOSUS CEREBRI </a:t>
            </a:r>
            <a:r>
              <a:rPr lang="cs-CZ" sz="2000" b="1" i="1" dirty="0">
                <a:solidFill>
                  <a:srgbClr val="C00000"/>
                </a:solidFill>
              </a:rPr>
              <a:t>WILLISI</a:t>
            </a:r>
          </a:p>
        </p:txBody>
      </p:sp>
      <p:pic>
        <p:nvPicPr>
          <p:cNvPr id="6" name="Obrázek 5">
            <a:extLst>
              <a:ext uri="{FF2B5EF4-FFF2-40B4-BE49-F238E27FC236}">
                <a16:creationId xmlns:a16="http://schemas.microsoft.com/office/drawing/2014/main" id="{25CE0E8A-C157-49B0-B57F-617185C662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238250"/>
            <a:ext cx="6385831" cy="5076824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5F75364D-F308-4048-8BD1-5C6DDA45555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2975" y="1647825"/>
            <a:ext cx="5819026" cy="4057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749193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mapa&#10;&#10;Popis byl vytvořen automaticky">
            <a:extLst>
              <a:ext uri="{FF2B5EF4-FFF2-40B4-BE49-F238E27FC236}">
                <a16:creationId xmlns:a16="http://schemas.microsoft.com/office/drawing/2014/main" id="{784D90FB-71A1-4252-91B4-FF69E58813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412" y="1293988"/>
            <a:ext cx="11687175" cy="5564012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93E090D8-3A55-4550-AE5B-77492716C5F6}"/>
              </a:ext>
            </a:extLst>
          </p:cNvPr>
          <p:cNvSpPr txBox="1"/>
          <p:nvPr/>
        </p:nvSpPr>
        <p:spPr>
          <a:xfrm>
            <a:off x="214848" y="211481"/>
            <a:ext cx="346081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ARTERIÁLNÍ ZÁSOBENÍ MOZKU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C28CD37-C857-4F20-8277-5DE12BA47462}"/>
              </a:ext>
            </a:extLst>
          </p:cNvPr>
          <p:cNvSpPr txBox="1"/>
          <p:nvPr/>
        </p:nvSpPr>
        <p:spPr>
          <a:xfrm>
            <a:off x="1299658" y="835997"/>
            <a:ext cx="3453318" cy="400110"/>
          </a:xfrm>
          <a:prstGeom prst="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b="1" dirty="0"/>
              <a:t>Přední 2/3 → </a:t>
            </a:r>
            <a:r>
              <a:rPr lang="cs-CZ" sz="2000" b="1" i="1" dirty="0"/>
              <a:t>a. </a:t>
            </a:r>
            <a:r>
              <a:rPr lang="cs-CZ" sz="2000" b="1" i="1" dirty="0" err="1"/>
              <a:t>carotis</a:t>
            </a:r>
            <a:r>
              <a:rPr lang="cs-CZ" sz="2000" b="1" i="1" dirty="0"/>
              <a:t> interna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E497E82B-8CBD-4A65-B453-C32076A819AE}"/>
              </a:ext>
            </a:extLst>
          </p:cNvPr>
          <p:cNvSpPr txBox="1"/>
          <p:nvPr/>
        </p:nvSpPr>
        <p:spPr>
          <a:xfrm>
            <a:off x="7439025" y="835997"/>
            <a:ext cx="2941511" cy="400110"/>
          </a:xfrm>
          <a:prstGeom prst="rect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cs-CZ" sz="2000" b="1" dirty="0"/>
              <a:t>Zadní 1/3 → </a:t>
            </a:r>
            <a:r>
              <a:rPr lang="cs-CZ" sz="2000" b="1" i="1" dirty="0"/>
              <a:t>a. </a:t>
            </a:r>
            <a:r>
              <a:rPr lang="cs-CZ" sz="2000" b="1" i="1" dirty="0" err="1"/>
              <a:t>vertebralis</a:t>
            </a:r>
            <a:endParaRPr lang="cs-CZ" sz="2000" b="1" i="1" dirty="0"/>
          </a:p>
        </p:txBody>
      </p:sp>
    </p:spTree>
    <p:extLst>
      <p:ext uri="{BB962C8B-B14F-4D97-AF65-F5344CB8AC3E}">
        <p14:creationId xmlns:p14="http://schemas.microsoft.com/office/powerpoint/2010/main" val="295231843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1F16D216-37A6-43DE-89EF-0130311A5267}"/>
              </a:ext>
            </a:extLst>
          </p:cNvPr>
          <p:cNvSpPr txBox="1"/>
          <p:nvPr/>
        </p:nvSpPr>
        <p:spPr>
          <a:xfrm>
            <a:off x="243088" y="381000"/>
            <a:ext cx="406175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CAROTIS COMMUNIS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AEA1D017-696E-450D-927B-4032C24248E5}"/>
              </a:ext>
            </a:extLst>
          </p:cNvPr>
          <p:cNvSpPr txBox="1"/>
          <p:nvPr/>
        </p:nvSpPr>
        <p:spPr>
          <a:xfrm>
            <a:off x="243088" y="974362"/>
            <a:ext cx="5077224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1600" dirty="0"/>
              <a:t>hlavní tepna zásobující hlavu a větší část mozku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1600" dirty="0"/>
              <a:t>nejčastěji odstupuje vpravo z </a:t>
            </a:r>
            <a:r>
              <a:rPr lang="cs-CZ" sz="1600" i="1" dirty="0" err="1"/>
              <a:t>truncus</a:t>
            </a:r>
            <a:r>
              <a:rPr lang="cs-CZ" sz="1600" i="1" dirty="0"/>
              <a:t> </a:t>
            </a:r>
            <a:r>
              <a:rPr lang="cs-CZ" sz="1600" i="1" dirty="0" err="1"/>
              <a:t>brachiocephalicus</a:t>
            </a:r>
            <a:r>
              <a:rPr lang="cs-CZ" sz="1600" dirty="0"/>
              <a:t>, </a:t>
            </a:r>
          </a:p>
          <a:p>
            <a:pPr marL="180975"/>
            <a:r>
              <a:rPr lang="cs-CZ" sz="1600" dirty="0"/>
              <a:t>vlevo z </a:t>
            </a:r>
            <a:r>
              <a:rPr lang="cs-CZ" sz="1600" i="1" dirty="0" err="1"/>
              <a:t>arcus</a:t>
            </a:r>
            <a:r>
              <a:rPr lang="cs-CZ" sz="1600" i="1" dirty="0"/>
              <a:t> </a:t>
            </a:r>
            <a:r>
              <a:rPr lang="cs-CZ" sz="1600" i="1" dirty="0" err="1"/>
              <a:t>aortae</a:t>
            </a:r>
            <a:endParaRPr lang="cs-CZ" sz="1600" i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/>
              <a:t>obvykle nevydává žádné větve</a:t>
            </a:r>
          </a:p>
        </p:txBody>
      </p:sp>
      <p:pic>
        <p:nvPicPr>
          <p:cNvPr id="9" name="Obrázek 8">
            <a:extLst>
              <a:ext uri="{FF2B5EF4-FFF2-40B4-BE49-F238E27FC236}">
                <a16:creationId xmlns:a16="http://schemas.microsoft.com/office/drawing/2014/main" id="{9C6757A1-CA88-472E-8A0E-238A5CFBD83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089" y="2419349"/>
            <a:ext cx="5970188" cy="381000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CA84033D-9EAD-4D42-A903-A7A8725591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6265" y="0"/>
            <a:ext cx="5844285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6136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AA80877C-6C9F-4EF8-9EB2-B660A331658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7951" y="687791"/>
            <a:ext cx="5591174" cy="556598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7E08308E-7122-48E0-8465-73069E56C58B}"/>
              </a:ext>
            </a:extLst>
          </p:cNvPr>
          <p:cNvSpPr txBox="1"/>
          <p:nvPr/>
        </p:nvSpPr>
        <p:spPr>
          <a:xfrm>
            <a:off x="214848" y="287681"/>
            <a:ext cx="381296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ANEURYSMA WILLISOVA OKRUHU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7E56478C-089F-4358-9579-096D355A3F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28639"/>
            <a:ext cx="6276652" cy="5041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576961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6E6AF857-38FE-4FC2-A3FE-795122BA3D6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759814"/>
            <a:ext cx="6096000" cy="5338371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F3BAA299-8246-4483-A46E-79CE37DE39F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0" y="1085545"/>
            <a:ext cx="5762625" cy="5148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504879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1BB13CD1-AD40-452B-96DD-53E1A71B04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83270" y="-1"/>
            <a:ext cx="4293882" cy="6858001"/>
          </a:xfrm>
          <a:prstGeom prst="rect">
            <a:avLst/>
          </a:prstGeom>
        </p:spPr>
      </p:pic>
      <p:pic>
        <p:nvPicPr>
          <p:cNvPr id="10" name="Obrázek 9">
            <a:extLst>
              <a:ext uri="{FF2B5EF4-FFF2-40B4-BE49-F238E27FC236}">
                <a16:creationId xmlns:a16="http://schemas.microsoft.com/office/drawing/2014/main" id="{6FE282EF-D500-4E48-83E2-6FB256DD652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11778" y="-8146"/>
            <a:ext cx="4293882" cy="687429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D9DEB054-B9AA-48DB-9B9A-50E4DE5BA449}"/>
              </a:ext>
            </a:extLst>
          </p:cNvPr>
          <p:cNvSpPr txBox="1"/>
          <p:nvPr/>
        </p:nvSpPr>
        <p:spPr>
          <a:xfrm>
            <a:off x="119598" y="259106"/>
            <a:ext cx="34174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SUBCLAVIAN STEAL SYNDROM</a:t>
            </a:r>
          </a:p>
        </p:txBody>
      </p:sp>
    </p:spTree>
    <p:extLst>
      <p:ext uri="{BB962C8B-B14F-4D97-AF65-F5344CB8AC3E}">
        <p14:creationId xmlns:p14="http://schemas.microsoft.com/office/powerpoint/2010/main" val="2967092790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88C83ECC-9A68-4290-963D-8874598D6BF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7277" y="0"/>
            <a:ext cx="7164723" cy="6858000"/>
          </a:xfrm>
          <a:prstGeom prst="rect">
            <a:avLst/>
          </a:prstGeom>
        </p:spPr>
      </p:pic>
      <p:sp>
        <p:nvSpPr>
          <p:cNvPr id="20" name="TextovéPole 19">
            <a:extLst>
              <a:ext uri="{FF2B5EF4-FFF2-40B4-BE49-F238E27FC236}">
                <a16:creationId xmlns:a16="http://schemas.microsoft.com/office/drawing/2014/main" id="{F43F118F-C223-452C-814D-2CDEFE4C3DFE}"/>
              </a:ext>
            </a:extLst>
          </p:cNvPr>
          <p:cNvSpPr txBox="1"/>
          <p:nvPr/>
        </p:nvSpPr>
        <p:spPr>
          <a:xfrm>
            <a:off x="243088" y="190500"/>
            <a:ext cx="37081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CAROTIS EXTERNA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119517E-7B57-447B-AE45-E15F3F5666D7}"/>
              </a:ext>
            </a:extLst>
          </p:cNvPr>
          <p:cNvSpPr txBox="1"/>
          <p:nvPr/>
        </p:nvSpPr>
        <p:spPr>
          <a:xfrm>
            <a:off x="475167" y="942975"/>
            <a:ext cx="220874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Ventrální větve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thyroidea</a:t>
            </a:r>
            <a:r>
              <a:rPr lang="cs-CZ" b="1" i="1" dirty="0">
                <a:solidFill>
                  <a:srgbClr val="FF0000"/>
                </a:solidFill>
              </a:rPr>
              <a:t> superior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lingualis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facialis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21" name="TextovéPole 20">
            <a:extLst>
              <a:ext uri="{FF2B5EF4-FFF2-40B4-BE49-F238E27FC236}">
                <a16:creationId xmlns:a16="http://schemas.microsoft.com/office/drawing/2014/main" id="{CD612973-5376-42C6-ABB4-16FFC0DC37E9}"/>
              </a:ext>
            </a:extLst>
          </p:cNvPr>
          <p:cNvSpPr txBox="1"/>
          <p:nvPr/>
        </p:nvSpPr>
        <p:spPr>
          <a:xfrm>
            <a:off x="475167" y="2143304"/>
            <a:ext cx="25201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Mediální větev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pharyngea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ascendens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22" name="TextovéPole 21">
            <a:extLst>
              <a:ext uri="{FF2B5EF4-FFF2-40B4-BE49-F238E27FC236}">
                <a16:creationId xmlns:a16="http://schemas.microsoft.com/office/drawing/2014/main" id="{17293ABD-5403-47D7-A522-46445E38BA53}"/>
              </a:ext>
            </a:extLst>
          </p:cNvPr>
          <p:cNvSpPr txBox="1"/>
          <p:nvPr/>
        </p:nvSpPr>
        <p:spPr>
          <a:xfrm>
            <a:off x="475167" y="2789635"/>
            <a:ext cx="236327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Dorsální větve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occipitalis</a:t>
            </a:r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auricularis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23" name="TextovéPole 22">
            <a:extLst>
              <a:ext uri="{FF2B5EF4-FFF2-40B4-BE49-F238E27FC236}">
                <a16:creationId xmlns:a16="http://schemas.microsoft.com/office/drawing/2014/main" id="{FE481775-1F8E-451F-A132-6C539744A811}"/>
              </a:ext>
            </a:extLst>
          </p:cNvPr>
          <p:cNvSpPr txBox="1"/>
          <p:nvPr/>
        </p:nvSpPr>
        <p:spPr>
          <a:xfrm>
            <a:off x="475167" y="3712965"/>
            <a:ext cx="2676054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/>
              <a:t>Terminální větve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maxillaris</a:t>
            </a:r>
            <a:endParaRPr lang="cs-CZ" b="1" i="1" dirty="0">
              <a:solidFill>
                <a:srgbClr val="FF0000"/>
              </a:solidFill>
            </a:endParaRP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temporalis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superficialis</a:t>
            </a:r>
            <a:endParaRPr 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788331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88108BB-73C6-472C-859D-A7FEE06A43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5094" y="0"/>
            <a:ext cx="5816906" cy="6858000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B0863DC1-0FFC-4D96-BD53-D0FF4345355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9876" y="2409825"/>
            <a:ext cx="6134843" cy="4448175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E30D1961-1F70-41EF-9DD6-33081962701D}"/>
              </a:ext>
            </a:extLst>
          </p:cNvPr>
          <p:cNvSpPr txBox="1"/>
          <p:nvPr/>
        </p:nvSpPr>
        <p:spPr>
          <a:xfrm>
            <a:off x="243088" y="190500"/>
            <a:ext cx="42128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THYROIDEA SUPERIOR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ADAB7EAC-C950-4F7B-97E0-7207A43ED034}"/>
              </a:ext>
            </a:extLst>
          </p:cNvPr>
          <p:cNvSpPr txBox="1"/>
          <p:nvPr/>
        </p:nvSpPr>
        <p:spPr>
          <a:xfrm>
            <a:off x="361950" y="847725"/>
            <a:ext cx="4979505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laryngea</a:t>
            </a:r>
            <a:r>
              <a:rPr lang="cs-CZ" b="1" i="1" dirty="0">
                <a:solidFill>
                  <a:srgbClr val="FF0000"/>
                </a:solidFill>
              </a:rPr>
              <a:t> superior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cricothyroideus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infrahyoideus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sternocleinomastoideus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glandulares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i="1" dirty="0">
                <a:solidFill>
                  <a:srgbClr val="FF0000"/>
                </a:solidFill>
              </a:rPr>
              <a:t>(r. </a:t>
            </a:r>
            <a:r>
              <a:rPr lang="cs-CZ" i="1" dirty="0" err="1">
                <a:solidFill>
                  <a:srgbClr val="FF0000"/>
                </a:solidFill>
              </a:rPr>
              <a:t>anterior</a:t>
            </a:r>
            <a:r>
              <a:rPr lang="cs-CZ" i="1" dirty="0">
                <a:solidFill>
                  <a:srgbClr val="FF0000"/>
                </a:solidFill>
              </a:rPr>
              <a:t>, </a:t>
            </a:r>
            <a:r>
              <a:rPr lang="cs-CZ" i="1" dirty="0" err="1">
                <a:solidFill>
                  <a:srgbClr val="FF0000"/>
                </a:solidFill>
              </a:rPr>
              <a:t>lateralis</a:t>
            </a:r>
            <a:r>
              <a:rPr lang="cs-CZ" i="1" dirty="0">
                <a:solidFill>
                  <a:srgbClr val="FF0000"/>
                </a:solidFill>
              </a:rPr>
              <a:t> et </a:t>
            </a:r>
            <a:r>
              <a:rPr lang="cs-CZ" i="1" dirty="0" err="1">
                <a:solidFill>
                  <a:srgbClr val="FF0000"/>
                </a:solidFill>
              </a:rPr>
              <a:t>posterior</a:t>
            </a:r>
            <a:r>
              <a:rPr lang="cs-CZ" i="1" dirty="0">
                <a:solidFill>
                  <a:srgbClr val="FF0000"/>
                </a:solidFill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11025658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64F23F1-2B22-415D-BF61-6A475A608D1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5200" y="494034"/>
            <a:ext cx="8111032" cy="5869931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E3433BC9-AB08-43C0-8018-830B545B56B2}"/>
              </a:ext>
            </a:extLst>
          </p:cNvPr>
          <p:cNvSpPr txBox="1"/>
          <p:nvPr/>
        </p:nvSpPr>
        <p:spPr>
          <a:xfrm>
            <a:off x="214513" y="195262"/>
            <a:ext cx="269811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LINGUALIS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E7A7C14-94A7-4958-A6A3-E97635EAEAAF}"/>
              </a:ext>
            </a:extLst>
          </p:cNvPr>
          <p:cNvSpPr txBox="1"/>
          <p:nvPr/>
        </p:nvSpPr>
        <p:spPr>
          <a:xfrm>
            <a:off x="300238" y="740111"/>
            <a:ext cx="236199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suprahyoideus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sublingualis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dorsales</a:t>
            </a:r>
            <a:r>
              <a:rPr lang="cs-CZ" b="1" i="1" dirty="0">
                <a:solidFill>
                  <a:srgbClr val="FF0000"/>
                </a:solidFill>
              </a:rPr>
              <a:t> linguae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profunda</a:t>
            </a:r>
            <a:r>
              <a:rPr lang="cs-CZ" b="1" i="1" dirty="0">
                <a:solidFill>
                  <a:srgbClr val="FF0000"/>
                </a:solidFill>
              </a:rPr>
              <a:t> linguae</a:t>
            </a:r>
            <a:endParaRPr lang="cs-CZ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76528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281F09D4-A215-41EA-9370-AF392733BF2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3539" y="378618"/>
            <a:ext cx="6193668" cy="6100763"/>
          </a:xfrm>
          <a:prstGeom prst="rect">
            <a:avLst/>
          </a:prstGeom>
        </p:spPr>
      </p:pic>
      <p:pic>
        <p:nvPicPr>
          <p:cNvPr id="6" name="Obrázek 5">
            <a:extLst>
              <a:ext uri="{FF2B5EF4-FFF2-40B4-BE49-F238E27FC236}">
                <a16:creationId xmlns:a16="http://schemas.microsoft.com/office/drawing/2014/main" id="{14A50214-9D92-43B7-A67F-D6AE68AFEEC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250" y="2151817"/>
            <a:ext cx="5678289" cy="4327564"/>
          </a:xfrm>
          <a:prstGeom prst="rect">
            <a:avLst/>
          </a:prstGeom>
        </p:spPr>
      </p:pic>
      <p:sp>
        <p:nvSpPr>
          <p:cNvPr id="7" name="TextovéPole 6">
            <a:extLst>
              <a:ext uri="{FF2B5EF4-FFF2-40B4-BE49-F238E27FC236}">
                <a16:creationId xmlns:a16="http://schemas.microsoft.com/office/drawing/2014/main" id="{BE79FB7A-A46D-4396-8FA0-9D11CC8162E0}"/>
              </a:ext>
            </a:extLst>
          </p:cNvPr>
          <p:cNvSpPr txBox="1"/>
          <p:nvPr/>
        </p:nvSpPr>
        <p:spPr>
          <a:xfrm>
            <a:off x="312672" y="378618"/>
            <a:ext cx="369408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Arteria lingualis - M typ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772ECFDA-B2F5-4070-B06B-53D831BA790C}"/>
              </a:ext>
            </a:extLst>
          </p:cNvPr>
          <p:cNvSpPr txBox="1"/>
          <p:nvPr/>
        </p:nvSpPr>
        <p:spPr>
          <a:xfrm>
            <a:off x="312672" y="1027162"/>
            <a:ext cx="5129546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1600" dirty="0"/>
              <a:t>nejčastější typ 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1600" dirty="0"/>
              <a:t>prochází štěrbinou mezi </a:t>
            </a:r>
            <a:r>
              <a:rPr lang="cs-CZ" sz="1600" i="1" dirty="0"/>
              <a:t>m. </a:t>
            </a:r>
            <a:r>
              <a:rPr lang="cs-CZ" sz="1600" i="1" dirty="0" err="1"/>
              <a:t>hyoglossus</a:t>
            </a:r>
            <a:r>
              <a:rPr lang="cs-CZ" sz="1600" dirty="0"/>
              <a:t> a </a:t>
            </a:r>
            <a:r>
              <a:rPr lang="cs-CZ" sz="1600" i="1" dirty="0"/>
              <a:t>m. </a:t>
            </a:r>
            <a:r>
              <a:rPr lang="cs-CZ" sz="1600" i="1" dirty="0" err="1"/>
              <a:t>genioglossus</a:t>
            </a:r>
            <a:r>
              <a:rPr lang="cs-CZ" sz="160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69646951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" name="Skupina 14">
            <a:extLst>
              <a:ext uri="{FF2B5EF4-FFF2-40B4-BE49-F238E27FC236}">
                <a16:creationId xmlns:a16="http://schemas.microsoft.com/office/drawing/2014/main" id="{7981F613-9683-4D0F-80CF-793AA7396AF1}"/>
              </a:ext>
            </a:extLst>
          </p:cNvPr>
          <p:cNvGrpSpPr/>
          <p:nvPr/>
        </p:nvGrpSpPr>
        <p:grpSpPr>
          <a:xfrm>
            <a:off x="366367" y="99548"/>
            <a:ext cx="5163271" cy="6658904"/>
            <a:chOff x="461617" y="99548"/>
            <a:chExt cx="5163271" cy="6658904"/>
          </a:xfrm>
        </p:grpSpPr>
        <p:pic>
          <p:nvPicPr>
            <p:cNvPr id="9" name="Obrázek 8">
              <a:extLst>
                <a:ext uri="{FF2B5EF4-FFF2-40B4-BE49-F238E27FC236}">
                  <a16:creationId xmlns:a16="http://schemas.microsoft.com/office/drawing/2014/main" id="{18AD2F08-0927-4E2C-B8B8-0CBCA6E4E137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61617" y="99548"/>
              <a:ext cx="5163271" cy="6658904"/>
            </a:xfrm>
            <a:prstGeom prst="rect">
              <a:avLst/>
            </a:prstGeom>
          </p:spPr>
        </p:pic>
        <p:sp>
          <p:nvSpPr>
            <p:cNvPr id="10" name="Obdélník 9">
              <a:extLst>
                <a:ext uri="{FF2B5EF4-FFF2-40B4-BE49-F238E27FC236}">
                  <a16:creationId xmlns:a16="http://schemas.microsoft.com/office/drawing/2014/main" id="{EC02381E-9559-4BD9-A2F3-DC30A460C228}"/>
                </a:ext>
              </a:extLst>
            </p:cNvPr>
            <p:cNvSpPr/>
            <p:nvPr/>
          </p:nvSpPr>
          <p:spPr>
            <a:xfrm>
              <a:off x="461617" y="99548"/>
              <a:ext cx="519458" cy="296750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1" name="Obdélník 10">
              <a:extLst>
                <a:ext uri="{FF2B5EF4-FFF2-40B4-BE49-F238E27FC236}">
                  <a16:creationId xmlns:a16="http://schemas.microsoft.com/office/drawing/2014/main" id="{C89194A8-6D45-47FF-81F4-0823438C78A8}"/>
                </a:ext>
              </a:extLst>
            </p:cNvPr>
            <p:cNvSpPr/>
            <p:nvPr/>
          </p:nvSpPr>
          <p:spPr>
            <a:xfrm>
              <a:off x="461617" y="4057650"/>
              <a:ext cx="395633" cy="143827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2" name="Obdélník 11">
              <a:extLst>
                <a:ext uri="{FF2B5EF4-FFF2-40B4-BE49-F238E27FC236}">
                  <a16:creationId xmlns:a16="http://schemas.microsoft.com/office/drawing/2014/main" id="{C68EB4FD-6695-4D61-8F0D-3B830CFFDD8C}"/>
                </a:ext>
              </a:extLst>
            </p:cNvPr>
            <p:cNvSpPr/>
            <p:nvPr/>
          </p:nvSpPr>
          <p:spPr>
            <a:xfrm>
              <a:off x="461617" y="5048251"/>
              <a:ext cx="624233" cy="552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3" name="Obdélník 12">
              <a:extLst>
                <a:ext uri="{FF2B5EF4-FFF2-40B4-BE49-F238E27FC236}">
                  <a16:creationId xmlns:a16="http://schemas.microsoft.com/office/drawing/2014/main" id="{2D8E0821-B359-4195-BAC3-180D3AF9FCCA}"/>
                </a:ext>
              </a:extLst>
            </p:cNvPr>
            <p:cNvSpPr/>
            <p:nvPr/>
          </p:nvSpPr>
          <p:spPr>
            <a:xfrm>
              <a:off x="461617" y="99548"/>
              <a:ext cx="2072033" cy="15387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14" name="Obdélník 13">
              <a:extLst>
                <a:ext uri="{FF2B5EF4-FFF2-40B4-BE49-F238E27FC236}">
                  <a16:creationId xmlns:a16="http://schemas.microsoft.com/office/drawing/2014/main" id="{775F198D-7145-480F-BFFC-8DF05FCF0172}"/>
                </a:ext>
              </a:extLst>
            </p:cNvPr>
            <p:cNvSpPr/>
            <p:nvPr/>
          </p:nvSpPr>
          <p:spPr>
            <a:xfrm>
              <a:off x="2447594" y="99548"/>
              <a:ext cx="624233" cy="55245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pic>
        <p:nvPicPr>
          <p:cNvPr id="16" name="Obrázek 15">
            <a:extLst>
              <a:ext uri="{FF2B5EF4-FFF2-40B4-BE49-F238E27FC236}">
                <a16:creationId xmlns:a16="http://schemas.microsoft.com/office/drawing/2014/main" id="{B3FF86A6-0225-4570-8A31-39E1543078B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5363" y="1240445"/>
            <a:ext cx="6462337" cy="4077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3559292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54995F89-2645-4D11-B8EA-F41CFD3680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139" y="895350"/>
            <a:ext cx="7248999" cy="4824821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29490AF-C089-45E7-86DC-B2B010BA9A40}"/>
              </a:ext>
            </a:extLst>
          </p:cNvPr>
          <p:cNvSpPr txBox="1"/>
          <p:nvPr/>
        </p:nvSpPr>
        <p:spPr>
          <a:xfrm>
            <a:off x="245997" y="1531144"/>
            <a:ext cx="418191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1. </a:t>
            </a:r>
            <a:r>
              <a:rPr lang="cs-CZ" sz="2000" b="1" dirty="0" err="1">
                <a:solidFill>
                  <a:srgbClr val="00B050"/>
                </a:solidFill>
              </a:rPr>
              <a:t>Béclardův</a:t>
            </a:r>
            <a:r>
              <a:rPr lang="cs-CZ" sz="2000" b="1" dirty="0">
                <a:solidFill>
                  <a:srgbClr val="00B050"/>
                </a:solidFill>
              </a:rPr>
              <a:t> úhel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kaudálně </a:t>
            </a:r>
            <a:r>
              <a:rPr lang="cs-CZ" i="1" dirty="0" err="1"/>
              <a:t>cornu</a:t>
            </a:r>
            <a:r>
              <a:rPr lang="cs-CZ" i="1" dirty="0"/>
              <a:t> </a:t>
            </a:r>
            <a:r>
              <a:rPr lang="cs-CZ" i="1" dirty="0" err="1"/>
              <a:t>majus</a:t>
            </a:r>
            <a:r>
              <a:rPr lang="cs-CZ" i="1" dirty="0"/>
              <a:t> </a:t>
            </a:r>
            <a:r>
              <a:rPr lang="cs-CZ" i="1" dirty="0" err="1"/>
              <a:t>ossis</a:t>
            </a:r>
            <a:r>
              <a:rPr lang="cs-CZ" i="1" dirty="0"/>
              <a:t> </a:t>
            </a:r>
            <a:r>
              <a:rPr lang="cs-CZ" i="1" dirty="0" err="1"/>
              <a:t>hyoidei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kraniálně </a:t>
            </a:r>
            <a:r>
              <a:rPr lang="cs-CZ" i="1" dirty="0" err="1"/>
              <a:t>venter</a:t>
            </a:r>
            <a:r>
              <a:rPr lang="cs-CZ" i="1" dirty="0"/>
              <a:t> </a:t>
            </a:r>
            <a:r>
              <a:rPr lang="cs-CZ" i="1" dirty="0" err="1"/>
              <a:t>posterior</a:t>
            </a:r>
            <a:r>
              <a:rPr lang="cs-CZ" i="1" dirty="0"/>
              <a:t> m. </a:t>
            </a:r>
            <a:r>
              <a:rPr lang="cs-CZ" i="1" dirty="0" err="1"/>
              <a:t>digastrici</a:t>
            </a:r>
            <a:endParaRPr lang="cs-CZ" i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02C81D1C-211B-4DDE-B304-C068AFF96D46}"/>
              </a:ext>
            </a:extLst>
          </p:cNvPr>
          <p:cNvSpPr txBox="1"/>
          <p:nvPr/>
        </p:nvSpPr>
        <p:spPr>
          <a:xfrm>
            <a:off x="245997" y="2788444"/>
            <a:ext cx="3271217" cy="123110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70C0"/>
                </a:solidFill>
              </a:rPr>
              <a:t>2. </a:t>
            </a:r>
            <a:r>
              <a:rPr lang="cs-CZ" sz="2000" b="1" dirty="0" err="1">
                <a:solidFill>
                  <a:srgbClr val="0070C0"/>
                </a:solidFill>
              </a:rPr>
              <a:t>Pirogovův</a:t>
            </a:r>
            <a:r>
              <a:rPr lang="cs-CZ" sz="2000" b="1" dirty="0">
                <a:solidFill>
                  <a:srgbClr val="0070C0"/>
                </a:solidFill>
              </a:rPr>
              <a:t> trojúhelník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zadní okraj </a:t>
            </a:r>
            <a:r>
              <a:rPr lang="cs-CZ" i="1" dirty="0"/>
              <a:t>m. </a:t>
            </a:r>
            <a:r>
              <a:rPr lang="cs-CZ" i="1" dirty="0" err="1"/>
              <a:t>mylohyoideus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vsunutá šlacha</a:t>
            </a:r>
            <a:r>
              <a:rPr lang="cs-CZ" i="1" dirty="0"/>
              <a:t> m. </a:t>
            </a:r>
            <a:r>
              <a:rPr lang="cs-CZ" i="1" dirty="0" err="1"/>
              <a:t>digastricus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kmen</a:t>
            </a:r>
            <a:r>
              <a:rPr lang="cs-CZ" i="1" dirty="0"/>
              <a:t> n. </a:t>
            </a:r>
            <a:r>
              <a:rPr lang="cs-CZ" i="1" dirty="0" err="1"/>
              <a:t>hypoglossus</a:t>
            </a:r>
            <a:endParaRPr lang="cs-CZ" i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317F459B-17E2-4F9F-83E3-18A69C3D2729}"/>
              </a:ext>
            </a:extLst>
          </p:cNvPr>
          <p:cNvSpPr txBox="1"/>
          <p:nvPr/>
        </p:nvSpPr>
        <p:spPr>
          <a:xfrm>
            <a:off x="245997" y="4322743"/>
            <a:ext cx="4096634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7030A0"/>
                </a:solidFill>
              </a:rPr>
              <a:t>3. </a:t>
            </a:r>
            <a:r>
              <a:rPr lang="cs-CZ" sz="2000" b="1" dirty="0" err="1">
                <a:solidFill>
                  <a:srgbClr val="7030A0"/>
                </a:solidFill>
              </a:rPr>
              <a:t>Lesserův</a:t>
            </a:r>
            <a:r>
              <a:rPr lang="cs-CZ" sz="2000" b="1" dirty="0">
                <a:solidFill>
                  <a:srgbClr val="7030A0"/>
                </a:solidFill>
              </a:rPr>
              <a:t> trojúhelník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dirty="0"/>
              <a:t>kmen</a:t>
            </a:r>
            <a:r>
              <a:rPr lang="cs-CZ" i="1" dirty="0"/>
              <a:t> n. </a:t>
            </a:r>
            <a:r>
              <a:rPr lang="cs-CZ" i="1" dirty="0" err="1"/>
              <a:t>hypoglossus</a:t>
            </a:r>
            <a:endParaRPr lang="cs-CZ" i="1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i="1" dirty="0" err="1"/>
              <a:t>venter</a:t>
            </a:r>
            <a:r>
              <a:rPr lang="cs-CZ" i="1" dirty="0"/>
              <a:t> </a:t>
            </a:r>
            <a:r>
              <a:rPr lang="cs-CZ" i="1" dirty="0" err="1"/>
              <a:t>anterior</a:t>
            </a:r>
            <a:r>
              <a:rPr lang="cs-CZ" i="1" dirty="0"/>
              <a:t> et </a:t>
            </a:r>
            <a:r>
              <a:rPr lang="cs-CZ" i="1" dirty="0" err="1"/>
              <a:t>posterior</a:t>
            </a:r>
            <a:r>
              <a:rPr lang="cs-CZ" i="1" dirty="0"/>
              <a:t> m. </a:t>
            </a:r>
            <a:r>
              <a:rPr lang="cs-CZ" i="1" dirty="0" err="1"/>
              <a:t>digstrici</a:t>
            </a:r>
            <a:endParaRPr lang="cs-CZ" i="1" dirty="0"/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00F1ABC7-79F4-489C-A163-EA80C2821EB8}"/>
              </a:ext>
            </a:extLst>
          </p:cNvPr>
          <p:cNvSpPr txBox="1"/>
          <p:nvPr/>
        </p:nvSpPr>
        <p:spPr>
          <a:xfrm>
            <a:off x="245997" y="394693"/>
            <a:ext cx="36333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800" b="1" dirty="0"/>
              <a:t>Podvaz </a:t>
            </a:r>
            <a:r>
              <a:rPr lang="cs-CZ" sz="2800" b="1" dirty="0" err="1"/>
              <a:t>arteria</a:t>
            </a:r>
            <a:r>
              <a:rPr lang="cs-CZ" sz="2800" b="1" dirty="0"/>
              <a:t> lingualis</a:t>
            </a:r>
          </a:p>
        </p:txBody>
      </p:sp>
    </p:spTree>
    <p:extLst>
      <p:ext uri="{BB962C8B-B14F-4D97-AF65-F5344CB8AC3E}">
        <p14:creationId xmlns:p14="http://schemas.microsoft.com/office/powerpoint/2010/main" val="35983020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" name="Skupina 24">
            <a:extLst>
              <a:ext uri="{FF2B5EF4-FFF2-40B4-BE49-F238E27FC236}">
                <a16:creationId xmlns:a16="http://schemas.microsoft.com/office/drawing/2014/main" id="{E15F35D6-0BFD-4767-B158-293F55760C83}"/>
              </a:ext>
            </a:extLst>
          </p:cNvPr>
          <p:cNvGrpSpPr/>
          <p:nvPr/>
        </p:nvGrpSpPr>
        <p:grpSpPr>
          <a:xfrm>
            <a:off x="569429" y="520898"/>
            <a:ext cx="11053141" cy="5816203"/>
            <a:chOff x="2024684" y="1454944"/>
            <a:chExt cx="8142632" cy="4158615"/>
          </a:xfrm>
        </p:grpSpPr>
        <p:grpSp>
          <p:nvGrpSpPr>
            <p:cNvPr id="16" name="Skupina 15">
              <a:extLst>
                <a:ext uri="{FF2B5EF4-FFF2-40B4-BE49-F238E27FC236}">
                  <a16:creationId xmlns:a16="http://schemas.microsoft.com/office/drawing/2014/main" id="{5E4885AD-7D11-4CC1-A302-33FEEB73BA17}"/>
                </a:ext>
              </a:extLst>
            </p:cNvPr>
            <p:cNvGrpSpPr/>
            <p:nvPr/>
          </p:nvGrpSpPr>
          <p:grpSpPr>
            <a:xfrm>
              <a:off x="2024684" y="1454944"/>
              <a:ext cx="8142632" cy="4158615"/>
              <a:chOff x="3834855" y="2381250"/>
              <a:chExt cx="8142632" cy="4158615"/>
            </a:xfrm>
          </p:grpSpPr>
          <p:pic>
            <p:nvPicPr>
              <p:cNvPr id="8" name="Obrázek 7" descr="Obsah obrázku maso&#10;&#10;Popis byl vytvořen automaticky">
                <a:extLst>
                  <a:ext uri="{FF2B5EF4-FFF2-40B4-BE49-F238E27FC236}">
                    <a16:creationId xmlns:a16="http://schemas.microsoft.com/office/drawing/2014/main" id="{6CE6D954-8650-4728-9FBE-98064164D11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3834855" y="2381250"/>
                <a:ext cx="8142632" cy="4158615"/>
              </a:xfrm>
              <a:prstGeom prst="rect">
                <a:avLst/>
              </a:prstGeom>
            </p:spPr>
          </p:pic>
          <p:sp>
            <p:nvSpPr>
              <p:cNvPr id="9" name="Volný tvar: obrazec 8">
                <a:extLst>
                  <a:ext uri="{FF2B5EF4-FFF2-40B4-BE49-F238E27FC236}">
                    <a16:creationId xmlns:a16="http://schemas.microsoft.com/office/drawing/2014/main" id="{3FDBDB40-3B96-4E06-9ACE-BB5B6CE7BDC4}"/>
                  </a:ext>
                </a:extLst>
              </p:cNvPr>
              <p:cNvSpPr/>
              <p:nvPr/>
            </p:nvSpPr>
            <p:spPr>
              <a:xfrm>
                <a:off x="4724400" y="3190875"/>
                <a:ext cx="6934200" cy="2742900"/>
              </a:xfrm>
              <a:custGeom>
                <a:avLst/>
                <a:gdLst>
                  <a:gd name="connsiteX0" fmla="*/ 0 w 6934200"/>
                  <a:gd name="connsiteY0" fmla="*/ 1181100 h 2742900"/>
                  <a:gd name="connsiteX1" fmla="*/ 3257550 w 6934200"/>
                  <a:gd name="connsiteY1" fmla="*/ 2714625 h 2742900"/>
                  <a:gd name="connsiteX2" fmla="*/ 6934200 w 6934200"/>
                  <a:gd name="connsiteY2" fmla="*/ 0 h 2742900"/>
                  <a:gd name="connsiteX3" fmla="*/ 6934200 w 6934200"/>
                  <a:gd name="connsiteY3" fmla="*/ 0 h 2742900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</a:cxnLst>
                <a:rect l="l" t="t" r="r" b="b"/>
                <a:pathLst>
                  <a:path w="6934200" h="2742900">
                    <a:moveTo>
                      <a:pt x="0" y="1181100"/>
                    </a:moveTo>
                    <a:cubicBezTo>
                      <a:pt x="1050925" y="2046287"/>
                      <a:pt x="2101850" y="2911475"/>
                      <a:pt x="3257550" y="2714625"/>
                    </a:cubicBezTo>
                    <a:cubicBezTo>
                      <a:pt x="4413250" y="2517775"/>
                      <a:pt x="6934200" y="0"/>
                      <a:pt x="6934200" y="0"/>
                    </a:cubicBezTo>
                    <a:lnTo>
                      <a:pt x="6934200" y="0"/>
                    </a:lnTo>
                  </a:path>
                </a:pathLst>
              </a:custGeom>
              <a:noFill/>
              <a:ln w="5715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/>
              </a:p>
            </p:txBody>
          </p:sp>
          <p:sp>
            <p:nvSpPr>
              <p:cNvPr id="10" name="Rovnoramenný trojúhelník 9">
                <a:extLst>
                  <a:ext uri="{FF2B5EF4-FFF2-40B4-BE49-F238E27FC236}">
                    <a16:creationId xmlns:a16="http://schemas.microsoft.com/office/drawing/2014/main" id="{6A638132-E9E0-400C-9FC4-2C1AEE182ED4}"/>
                  </a:ext>
                </a:extLst>
              </p:cNvPr>
              <p:cNvSpPr/>
              <p:nvPr/>
            </p:nvSpPr>
            <p:spPr>
              <a:xfrm rot="13688467">
                <a:off x="7825290" y="5581513"/>
                <a:ext cx="375750" cy="369320"/>
              </a:xfrm>
              <a:prstGeom prst="triangle">
                <a:avLst/>
              </a:prstGeom>
              <a:noFill/>
              <a:ln w="38100">
                <a:solidFill>
                  <a:srgbClr val="0070C0"/>
                </a:solidFill>
              </a:ln>
            </p:spPr>
            <p:style>
              <a:lnRef idx="0">
                <a:schemeClr val="accent1"/>
              </a:lnRef>
              <a:fillRef idx="3">
                <a:schemeClr val="accent1"/>
              </a:fillRef>
              <a:effectRef idx="3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cs-CZ" dirty="0"/>
              </a:p>
            </p:txBody>
          </p:sp>
          <p:cxnSp>
            <p:nvCxnSpPr>
              <p:cNvPr id="12" name="Přímá spojnice 11">
                <a:extLst>
                  <a:ext uri="{FF2B5EF4-FFF2-40B4-BE49-F238E27FC236}">
                    <a16:creationId xmlns:a16="http://schemas.microsoft.com/office/drawing/2014/main" id="{77BA4DEF-D59B-483F-A79C-F57A953BE7BD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8013165" y="5933775"/>
                <a:ext cx="1656412" cy="25203"/>
              </a:xfrm>
              <a:prstGeom prst="line">
                <a:avLst/>
              </a:prstGeom>
              <a:ln w="57150">
                <a:solidFill>
                  <a:srgbClr val="00B050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" name="Přímá spojnice 6">
              <a:extLst>
                <a:ext uri="{FF2B5EF4-FFF2-40B4-BE49-F238E27FC236}">
                  <a16:creationId xmlns:a16="http://schemas.microsoft.com/office/drawing/2014/main" id="{9CD6CE92-D5A7-48DA-8937-39C81030A8B1}"/>
                </a:ext>
              </a:extLst>
            </p:cNvPr>
            <p:cNvCxnSpPr>
              <a:cxnSpLocks/>
            </p:cNvCxnSpPr>
            <p:nvPr/>
          </p:nvCxnSpPr>
          <p:spPr>
            <a:xfrm>
              <a:off x="3514725" y="3886200"/>
              <a:ext cx="3400425" cy="754327"/>
            </a:xfrm>
            <a:prstGeom prst="line">
              <a:avLst/>
            </a:prstGeom>
            <a:ln w="38100">
              <a:solidFill>
                <a:srgbClr val="7030A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2769019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F0F33EAD-404E-46B6-A5F4-D84D8EFABD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933574"/>
            <a:ext cx="9348215" cy="4924425"/>
          </a:xfrm>
          <a:prstGeom prst="rect">
            <a:avLst/>
          </a:prstGeom>
        </p:spPr>
      </p:pic>
      <p:pic>
        <p:nvPicPr>
          <p:cNvPr id="5" name="Obrázek 4">
            <a:extLst>
              <a:ext uri="{FF2B5EF4-FFF2-40B4-BE49-F238E27FC236}">
                <a16:creationId xmlns:a16="http://schemas.microsoft.com/office/drawing/2014/main" id="{C79903B6-D5C3-4B28-831F-62531EC5ED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9739" y="108818"/>
            <a:ext cx="5435288" cy="3539257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E323628B-814C-4448-AE04-B096568BC758}"/>
              </a:ext>
            </a:extLst>
          </p:cNvPr>
          <p:cNvSpPr txBox="1"/>
          <p:nvPr/>
        </p:nvSpPr>
        <p:spPr>
          <a:xfrm>
            <a:off x="71973" y="421031"/>
            <a:ext cx="64057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/>
              <a:t>Bifurkace karotid → predilekční místo vzniku aterosklerózy</a:t>
            </a:r>
          </a:p>
        </p:txBody>
      </p:sp>
    </p:spTree>
    <p:extLst>
      <p:ext uri="{BB962C8B-B14F-4D97-AF65-F5344CB8AC3E}">
        <p14:creationId xmlns:p14="http://schemas.microsoft.com/office/powerpoint/2010/main" val="195177775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2A1CB666-F0CD-464D-AF33-35D1769B69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5925" y="138112"/>
            <a:ext cx="8564745" cy="6581775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28FC7E5C-DCED-4BE7-AED3-176C19A8C7CF}"/>
              </a:ext>
            </a:extLst>
          </p:cNvPr>
          <p:cNvSpPr txBox="1"/>
          <p:nvPr/>
        </p:nvSpPr>
        <p:spPr>
          <a:xfrm>
            <a:off x="252613" y="342900"/>
            <a:ext cx="277890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BEHCETOVA NEMOC</a:t>
            </a:r>
          </a:p>
        </p:txBody>
      </p:sp>
    </p:spTree>
    <p:extLst>
      <p:ext uri="{BB962C8B-B14F-4D97-AF65-F5344CB8AC3E}">
        <p14:creationId xmlns:p14="http://schemas.microsoft.com/office/powerpoint/2010/main" val="323984674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C4FD5F8-7C05-4819-9054-6AAD6D0B215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9532" y="1771650"/>
            <a:ext cx="7872468" cy="5086350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D97E0CEC-5546-42AA-ABE0-BF4F4E65780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6221257" cy="3857625"/>
          </a:xfrm>
          <a:prstGeom prst="rect">
            <a:avLst/>
          </a:prstGeom>
        </p:spPr>
      </p:pic>
      <p:sp>
        <p:nvSpPr>
          <p:cNvPr id="9" name="TextovéPole 8">
            <a:extLst>
              <a:ext uri="{FF2B5EF4-FFF2-40B4-BE49-F238E27FC236}">
                <a16:creationId xmlns:a16="http://schemas.microsoft.com/office/drawing/2014/main" id="{E4B9E96B-1783-4BD1-B766-86201F044944}"/>
              </a:ext>
            </a:extLst>
          </p:cNvPr>
          <p:cNvSpPr txBox="1"/>
          <p:nvPr/>
        </p:nvSpPr>
        <p:spPr>
          <a:xfrm>
            <a:off x="7303266" y="343555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FACIALIS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7A54899-7B1D-48F0-A8C7-40234274DA18}"/>
              </a:ext>
            </a:extLst>
          </p:cNvPr>
          <p:cNvSpPr txBox="1"/>
          <p:nvPr/>
        </p:nvSpPr>
        <p:spPr>
          <a:xfrm>
            <a:off x="228600" y="4314825"/>
            <a:ext cx="32356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palatina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ascendens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submentalis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glandulares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labialis</a:t>
            </a:r>
            <a:r>
              <a:rPr lang="cs-CZ" b="1" i="1" dirty="0">
                <a:solidFill>
                  <a:srgbClr val="FF0000"/>
                </a:solidFill>
              </a:rPr>
              <a:t> superior et </a:t>
            </a:r>
            <a:r>
              <a:rPr lang="cs-CZ" b="1" i="1" dirty="0" err="1">
                <a:solidFill>
                  <a:srgbClr val="FF0000"/>
                </a:solidFill>
              </a:rPr>
              <a:t>inferior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lateralis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nasi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angularis</a:t>
            </a:r>
            <a:endParaRPr lang="cs-CZ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6227505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21E35652-9BC2-4D9A-AFB1-AF01881C459C}"/>
              </a:ext>
            </a:extLst>
          </p:cNvPr>
          <p:cNvGrpSpPr/>
          <p:nvPr/>
        </p:nvGrpSpPr>
        <p:grpSpPr>
          <a:xfrm>
            <a:off x="3600450" y="0"/>
            <a:ext cx="8591550" cy="6858000"/>
            <a:chOff x="3600450" y="0"/>
            <a:chExt cx="8591550" cy="6858000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A5E19FF0-4A44-4A44-AED8-3509065483FE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00450" y="0"/>
              <a:ext cx="8591550" cy="6858000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098EDBF-3836-46C5-894C-70D1251F3C45}"/>
                </a:ext>
              </a:extLst>
            </p:cNvPr>
            <p:cNvSpPr/>
            <p:nvPr/>
          </p:nvSpPr>
          <p:spPr>
            <a:xfrm>
              <a:off x="3600450" y="6105525"/>
              <a:ext cx="914400" cy="4572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540940A0-359B-4848-A618-C428D2AAB500}"/>
              </a:ext>
            </a:extLst>
          </p:cNvPr>
          <p:cNvSpPr txBox="1"/>
          <p:nvPr/>
        </p:nvSpPr>
        <p:spPr>
          <a:xfrm>
            <a:off x="364756" y="1047750"/>
            <a:ext cx="3235694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palatina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ascendens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submentalis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glandulares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labialis</a:t>
            </a:r>
            <a:r>
              <a:rPr lang="cs-CZ" b="1" i="1" dirty="0">
                <a:solidFill>
                  <a:srgbClr val="FF0000"/>
                </a:solidFill>
              </a:rPr>
              <a:t> superior et </a:t>
            </a:r>
            <a:r>
              <a:rPr lang="cs-CZ" b="1" i="1" dirty="0" err="1">
                <a:solidFill>
                  <a:srgbClr val="FF0000"/>
                </a:solidFill>
              </a:rPr>
              <a:t>inferior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lateralis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nasi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angularis</a:t>
            </a:r>
            <a:endParaRPr lang="cs-CZ" i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573E917-183F-4EAD-A55F-E204D7DC929D}"/>
              </a:ext>
            </a:extLst>
          </p:cNvPr>
          <p:cNvSpPr txBox="1"/>
          <p:nvPr/>
        </p:nvSpPr>
        <p:spPr>
          <a:xfrm>
            <a:off x="364756" y="286405"/>
            <a:ext cx="24481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FACIALIS</a:t>
            </a:r>
          </a:p>
        </p:txBody>
      </p:sp>
    </p:spTree>
    <p:extLst>
      <p:ext uri="{BB962C8B-B14F-4D97-AF65-F5344CB8AC3E}">
        <p14:creationId xmlns:p14="http://schemas.microsoft.com/office/powerpoint/2010/main" val="33727920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DF948BD6-F4A1-4409-8A4A-2A1ADF162591}"/>
              </a:ext>
            </a:extLst>
          </p:cNvPr>
          <p:cNvGrpSpPr/>
          <p:nvPr/>
        </p:nvGrpSpPr>
        <p:grpSpPr>
          <a:xfrm>
            <a:off x="447057" y="114300"/>
            <a:ext cx="11297885" cy="6629400"/>
            <a:chOff x="0" y="885470"/>
            <a:chExt cx="8840434" cy="5087060"/>
          </a:xfrm>
        </p:grpSpPr>
        <p:pic>
          <p:nvPicPr>
            <p:cNvPr id="6" name="Obrázek 5">
              <a:extLst>
                <a:ext uri="{FF2B5EF4-FFF2-40B4-BE49-F238E27FC236}">
                  <a16:creationId xmlns:a16="http://schemas.microsoft.com/office/drawing/2014/main" id="{FF69F948-1E76-46BA-9E5A-D6EC4A53C64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885470"/>
              <a:ext cx="8840434" cy="5087060"/>
            </a:xfrm>
            <a:prstGeom prst="rect">
              <a:avLst/>
            </a:prstGeom>
          </p:spPr>
        </p:pic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5A9462CC-46F1-4DC6-9419-96EA7DE15731}"/>
                </a:ext>
              </a:extLst>
            </p:cNvPr>
            <p:cNvSpPr/>
            <p:nvPr/>
          </p:nvSpPr>
          <p:spPr>
            <a:xfrm>
              <a:off x="4648199" y="5724524"/>
              <a:ext cx="2733675" cy="248005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188488223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4007BE3-C3F9-4BE5-9755-557E3476D0D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2854" y="304800"/>
            <a:ext cx="9049146" cy="624840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627E5F5-2272-4C5F-924B-9840F29149CC}"/>
              </a:ext>
            </a:extLst>
          </p:cNvPr>
          <p:cNvSpPr txBox="1"/>
          <p:nvPr/>
        </p:nvSpPr>
        <p:spPr>
          <a:xfrm>
            <a:off x="73039" y="304800"/>
            <a:ext cx="45928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AURICULARIS POSTERIOR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CB70D005-348C-4F84-B64B-3DE203FA2365}"/>
              </a:ext>
            </a:extLst>
          </p:cNvPr>
          <p:cNvSpPr txBox="1"/>
          <p:nvPr/>
        </p:nvSpPr>
        <p:spPr>
          <a:xfrm>
            <a:off x="73039" y="3486150"/>
            <a:ext cx="28873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OCCIPITALIS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998B1F99-12D8-40FF-A61F-6E799DD009CE}"/>
              </a:ext>
            </a:extLst>
          </p:cNvPr>
          <p:cNvSpPr txBox="1"/>
          <p:nvPr/>
        </p:nvSpPr>
        <p:spPr>
          <a:xfrm>
            <a:off x="143363" y="4063008"/>
            <a:ext cx="2900666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sternocleidomastoidei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auricularis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mastoideus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occipitales</a:t>
            </a:r>
            <a:endParaRPr lang="cs-CZ" dirty="0"/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818E9C57-8CA3-4087-95E9-7A10BC06BED4}"/>
              </a:ext>
            </a:extLst>
          </p:cNvPr>
          <p:cNvSpPr txBox="1"/>
          <p:nvPr/>
        </p:nvSpPr>
        <p:spPr>
          <a:xfrm>
            <a:off x="150978" y="881658"/>
            <a:ext cx="2794226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musculares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glandulares</a:t>
            </a:r>
            <a:endParaRPr lang="cs-CZ" b="1" i="1" dirty="0">
              <a:solidFill>
                <a:srgbClr val="FF000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auricularis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stylomastoidea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i="1" dirty="0">
                <a:solidFill>
                  <a:srgbClr val="FF0000"/>
                </a:solidFill>
              </a:rPr>
              <a:t>a. </a:t>
            </a:r>
            <a:r>
              <a:rPr lang="cs-CZ" i="1" dirty="0" err="1">
                <a:solidFill>
                  <a:srgbClr val="FF0000"/>
                </a:solidFill>
              </a:rPr>
              <a:t>tympanica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posterior</a:t>
            </a:r>
            <a:r>
              <a:rPr lang="cs-CZ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rr</a:t>
            </a:r>
            <a:r>
              <a:rPr lang="cs-CZ" i="1" dirty="0">
                <a:solidFill>
                  <a:srgbClr val="FF0000"/>
                </a:solidFill>
              </a:rPr>
              <a:t>. </a:t>
            </a:r>
            <a:r>
              <a:rPr lang="cs-CZ" i="1" dirty="0" err="1">
                <a:solidFill>
                  <a:srgbClr val="FF0000"/>
                </a:solidFill>
              </a:rPr>
              <a:t>mastoidei</a:t>
            </a:r>
            <a:r>
              <a:rPr lang="cs-CZ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i="1" dirty="0">
                <a:solidFill>
                  <a:srgbClr val="FF0000"/>
                </a:solidFill>
              </a:rPr>
              <a:t>r. </a:t>
            </a:r>
            <a:r>
              <a:rPr lang="cs-CZ" i="1" dirty="0" err="1">
                <a:solidFill>
                  <a:srgbClr val="FF0000"/>
                </a:solidFill>
              </a:rPr>
              <a:t>stapedialis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occipitalis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564076188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AB4B686F-E9EA-4202-B4AD-5451AB4C0D06}"/>
              </a:ext>
            </a:extLst>
          </p:cNvPr>
          <p:cNvGrpSpPr/>
          <p:nvPr/>
        </p:nvGrpSpPr>
        <p:grpSpPr>
          <a:xfrm>
            <a:off x="4347718" y="259534"/>
            <a:ext cx="7844282" cy="6338932"/>
            <a:chOff x="4347718" y="259534"/>
            <a:chExt cx="7844282" cy="6338932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22EC207E-1644-440B-950B-C94E2B0A58C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47719" y="259534"/>
              <a:ext cx="7844281" cy="6338932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D86B84C-D836-4EC5-9513-CB736F58E2B1}"/>
                </a:ext>
              </a:extLst>
            </p:cNvPr>
            <p:cNvSpPr/>
            <p:nvPr/>
          </p:nvSpPr>
          <p:spPr>
            <a:xfrm>
              <a:off x="4347718" y="5019674"/>
              <a:ext cx="2872231" cy="157879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BE9D3597-44AA-4EE2-9AF9-D093582A1F16}"/>
              </a:ext>
            </a:extLst>
          </p:cNvPr>
          <p:cNvSpPr txBox="1"/>
          <p:nvPr/>
        </p:nvSpPr>
        <p:spPr>
          <a:xfrm>
            <a:off x="253270" y="259534"/>
            <a:ext cx="456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PHARYNGEA ASCENDENS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CEB0E78-9A69-472B-B8DA-05EFC85C930F}"/>
              </a:ext>
            </a:extLst>
          </p:cNvPr>
          <p:cNvSpPr txBox="1"/>
          <p:nvPr/>
        </p:nvSpPr>
        <p:spPr>
          <a:xfrm>
            <a:off x="320314" y="890290"/>
            <a:ext cx="2695033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pharyngei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meningea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66700" indent="-26670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tympanica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inferior</a:t>
            </a:r>
            <a:endParaRPr lang="cs-CZ" b="1" i="1" dirty="0">
              <a:solidFill>
                <a:srgbClr val="FF0000"/>
              </a:solidFill>
            </a:endParaRPr>
          </a:p>
        </p:txBody>
      </p:sp>
      <p:pic>
        <p:nvPicPr>
          <p:cNvPr id="11" name="Obrázek 10">
            <a:extLst>
              <a:ext uri="{FF2B5EF4-FFF2-40B4-BE49-F238E27FC236}">
                <a16:creationId xmlns:a16="http://schemas.microsoft.com/office/drawing/2014/main" id="{849E11D2-22EA-4077-9DA1-E2B0C5F86F6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1155" y="2113701"/>
            <a:ext cx="3333381" cy="45987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900221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E1B2054D-B125-7D95-F2D3-EEB9C6B55E9E}"/>
              </a:ext>
            </a:extLst>
          </p:cNvPr>
          <p:cNvSpPr txBox="1"/>
          <p:nvPr/>
        </p:nvSpPr>
        <p:spPr>
          <a:xfrm>
            <a:off x="168719" y="212022"/>
            <a:ext cx="456439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PHARYNGEA ASCENDENS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50676C8D-16D4-9458-3E33-4A46BD736A71}"/>
              </a:ext>
            </a:extLst>
          </p:cNvPr>
          <p:cNvSpPr txBox="1"/>
          <p:nvPr/>
        </p:nvSpPr>
        <p:spPr>
          <a:xfrm>
            <a:off x="434330" y="4700143"/>
            <a:ext cx="2982638" cy="1549360"/>
          </a:xfrm>
          <a:prstGeom prst="round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cs-CZ" sz="1700" b="1" dirty="0"/>
              <a:t>Odstup APA:</a:t>
            </a:r>
            <a:r>
              <a:rPr lang="cs-CZ" sz="1700" dirty="0"/>
              <a:t> </a:t>
            </a:r>
          </a:p>
          <a:p>
            <a:r>
              <a:rPr lang="cs-CZ" sz="1700" i="1" dirty="0"/>
              <a:t>Arteria </a:t>
            </a:r>
            <a:r>
              <a:rPr lang="cs-CZ" sz="1700" i="1" dirty="0" err="1"/>
              <a:t>carotis</a:t>
            </a:r>
            <a:r>
              <a:rPr lang="cs-CZ" sz="1700" i="1" dirty="0"/>
              <a:t> </a:t>
            </a:r>
            <a:r>
              <a:rPr lang="cs-CZ" sz="1700" i="1" dirty="0" err="1"/>
              <a:t>externa</a:t>
            </a:r>
            <a:r>
              <a:rPr lang="cs-CZ" sz="1700" dirty="0"/>
              <a:t> (70%)</a:t>
            </a:r>
          </a:p>
          <a:p>
            <a:r>
              <a:rPr lang="cs-CZ" sz="1700" i="1" dirty="0"/>
              <a:t>Arteria </a:t>
            </a:r>
            <a:r>
              <a:rPr lang="cs-CZ" sz="1700" i="1" dirty="0" err="1"/>
              <a:t>occipitalis</a:t>
            </a:r>
            <a:r>
              <a:rPr lang="cs-CZ" sz="1700" dirty="0"/>
              <a:t> (20%)</a:t>
            </a:r>
          </a:p>
          <a:p>
            <a:r>
              <a:rPr lang="cs-CZ" sz="1700" i="1" dirty="0"/>
              <a:t>Arteria </a:t>
            </a:r>
            <a:r>
              <a:rPr lang="cs-CZ" sz="1700" i="1" dirty="0" err="1"/>
              <a:t>carotis</a:t>
            </a:r>
            <a:r>
              <a:rPr lang="cs-CZ" sz="1700" i="1" dirty="0"/>
              <a:t> interna</a:t>
            </a:r>
            <a:r>
              <a:rPr lang="cs-CZ" sz="1700" dirty="0"/>
              <a:t> (8%)</a:t>
            </a:r>
          </a:p>
          <a:p>
            <a:r>
              <a:rPr lang="cs-CZ" sz="1700" i="1" dirty="0"/>
              <a:t>Arteria facialis</a:t>
            </a:r>
            <a:r>
              <a:rPr lang="cs-CZ" sz="1700" dirty="0"/>
              <a:t> (2%)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1FFA9284-8C71-CCE6-2AD1-14A63FA7E7AD}"/>
              </a:ext>
            </a:extLst>
          </p:cNvPr>
          <p:cNvSpPr txBox="1"/>
          <p:nvPr/>
        </p:nvSpPr>
        <p:spPr>
          <a:xfrm>
            <a:off x="168719" y="793387"/>
            <a:ext cx="453630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1600" dirty="0"/>
              <a:t>malá tepenná větévka nejčastěji z ACE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1600" dirty="0"/>
              <a:t>prochází v štěrbině mezi ACI, </a:t>
            </a:r>
            <a:r>
              <a:rPr lang="cs-CZ" sz="1600" dirty="0" err="1"/>
              <a:t>pharyngem</a:t>
            </a:r>
            <a:r>
              <a:rPr lang="cs-CZ" sz="1600" dirty="0"/>
              <a:t> </a:t>
            </a:r>
          </a:p>
          <a:p>
            <a:pPr marL="182563"/>
            <a:r>
              <a:rPr lang="cs-CZ" sz="1600" dirty="0"/>
              <a:t>a </a:t>
            </a:r>
            <a:r>
              <a:rPr lang="cs-CZ" sz="1600" i="1" dirty="0"/>
              <a:t>m. </a:t>
            </a:r>
            <a:r>
              <a:rPr lang="cs-CZ" sz="1600" i="1" dirty="0" err="1"/>
              <a:t>longus</a:t>
            </a:r>
            <a:r>
              <a:rPr lang="cs-CZ" sz="1600" i="1" dirty="0"/>
              <a:t> </a:t>
            </a:r>
            <a:r>
              <a:rPr lang="cs-CZ" sz="1600" i="1" dirty="0" err="1"/>
              <a:t>capitis</a:t>
            </a:r>
            <a:endParaRPr lang="cs-CZ" sz="1600" i="1" dirty="0"/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1600" dirty="0"/>
              <a:t>dělí se na </a:t>
            </a:r>
            <a:r>
              <a:rPr lang="cs-CZ" sz="1600" dirty="0" err="1"/>
              <a:t>pharyngeální</a:t>
            </a:r>
            <a:r>
              <a:rPr lang="cs-CZ" sz="1600" dirty="0"/>
              <a:t> a </a:t>
            </a:r>
            <a:r>
              <a:rPr lang="cs-CZ" sz="1600" dirty="0" err="1"/>
              <a:t>neuromeningeální</a:t>
            </a:r>
            <a:r>
              <a:rPr lang="cs-CZ" sz="1600" dirty="0"/>
              <a:t> větev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58EDCCDE-AB5B-0772-FAD2-06C4CA8AF2A5}"/>
              </a:ext>
            </a:extLst>
          </p:cNvPr>
          <p:cNvSpPr txBox="1"/>
          <p:nvPr/>
        </p:nvSpPr>
        <p:spPr>
          <a:xfrm>
            <a:off x="261019" y="3205033"/>
            <a:ext cx="4379789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B. </a:t>
            </a:r>
            <a:r>
              <a:rPr lang="cs-CZ" b="1" dirty="0" err="1"/>
              <a:t>Neuromeningeální</a:t>
            </a:r>
            <a:r>
              <a:rPr lang="cs-CZ" b="1" dirty="0"/>
              <a:t> větev (zadní)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1600" dirty="0"/>
              <a:t>zásobuje </a:t>
            </a:r>
            <a:r>
              <a:rPr lang="cs-CZ" sz="1600" dirty="0" err="1"/>
              <a:t>prevertebrální</a:t>
            </a:r>
            <a:r>
              <a:rPr lang="cs-CZ" sz="1600" dirty="0"/>
              <a:t> svaly, </a:t>
            </a:r>
            <a:r>
              <a:rPr lang="cs-CZ" sz="1600" dirty="0" err="1"/>
              <a:t>dura</a:t>
            </a:r>
            <a:r>
              <a:rPr lang="cs-CZ" sz="1600" dirty="0"/>
              <a:t> mater, </a:t>
            </a:r>
          </a:p>
          <a:p>
            <a:pPr marL="182563"/>
            <a:r>
              <a:rPr lang="cs-CZ" sz="1600" dirty="0"/>
              <a:t>hlavové nervy VI, IX-XII, kořene C1-C3, </a:t>
            </a:r>
            <a:r>
              <a:rPr lang="cs-CZ" sz="1600" i="1" dirty="0" err="1"/>
              <a:t>dens</a:t>
            </a:r>
            <a:r>
              <a:rPr lang="cs-CZ" sz="1600" i="1" dirty="0"/>
              <a:t> axis </a:t>
            </a:r>
          </a:p>
          <a:p>
            <a:pPr marL="182563"/>
            <a:r>
              <a:rPr lang="cs-CZ" sz="1600" dirty="0"/>
              <a:t>a obratle C1-C3, </a:t>
            </a:r>
            <a:r>
              <a:rPr lang="cs-CZ" sz="1600" i="1" dirty="0"/>
              <a:t>ganglion </a:t>
            </a:r>
            <a:r>
              <a:rPr lang="cs-CZ" sz="1600" i="1" dirty="0" err="1"/>
              <a:t>cervicale</a:t>
            </a:r>
            <a:r>
              <a:rPr lang="cs-CZ" sz="1600" i="1" dirty="0"/>
              <a:t> </a:t>
            </a:r>
            <a:r>
              <a:rPr lang="cs-CZ" sz="1600" i="1" dirty="0" err="1"/>
              <a:t>superius</a:t>
            </a:r>
            <a:endParaRPr lang="cs-CZ" sz="1600" i="1" dirty="0"/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8936C104-EADE-E615-5AD6-AA9B413AACBF}"/>
              </a:ext>
            </a:extLst>
          </p:cNvPr>
          <p:cNvSpPr txBox="1"/>
          <p:nvPr/>
        </p:nvSpPr>
        <p:spPr>
          <a:xfrm>
            <a:off x="248814" y="2106932"/>
            <a:ext cx="4660187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A. </a:t>
            </a:r>
            <a:r>
              <a:rPr lang="cs-CZ" b="1" dirty="0" err="1"/>
              <a:t>Pharyngeální</a:t>
            </a:r>
            <a:r>
              <a:rPr lang="cs-CZ" b="1" dirty="0"/>
              <a:t> větev (přední)</a:t>
            </a:r>
          </a:p>
          <a:p>
            <a:pPr marL="182563" indent="-182563">
              <a:buFont typeface="Arial" panose="020B0604020202020204" pitchFamily="34" charset="0"/>
              <a:buChar char="•"/>
            </a:pPr>
            <a:r>
              <a:rPr lang="cs-CZ" sz="1600" dirty="0"/>
              <a:t>zásobuje </a:t>
            </a:r>
            <a:r>
              <a:rPr lang="cs-CZ" sz="1600" dirty="0" err="1"/>
              <a:t>pharynx</a:t>
            </a:r>
            <a:r>
              <a:rPr lang="cs-CZ" sz="1600" dirty="0"/>
              <a:t>, </a:t>
            </a:r>
            <a:r>
              <a:rPr lang="cs-CZ" sz="1600" i="1" dirty="0" err="1"/>
              <a:t>tonsilla</a:t>
            </a:r>
            <a:r>
              <a:rPr lang="cs-CZ" sz="1600" i="1" dirty="0"/>
              <a:t> </a:t>
            </a:r>
            <a:r>
              <a:rPr lang="cs-CZ" sz="1600" i="1" dirty="0" err="1"/>
              <a:t>palatina</a:t>
            </a:r>
            <a:r>
              <a:rPr lang="cs-CZ" sz="1600" dirty="0"/>
              <a:t>, </a:t>
            </a:r>
            <a:r>
              <a:rPr lang="cs-CZ" sz="1600" i="1" dirty="0"/>
              <a:t>palatum </a:t>
            </a:r>
            <a:r>
              <a:rPr lang="cs-CZ" sz="1600" i="1" dirty="0" err="1"/>
              <a:t>molle</a:t>
            </a:r>
            <a:r>
              <a:rPr lang="cs-CZ" sz="1600" dirty="0"/>
              <a:t>, </a:t>
            </a:r>
          </a:p>
          <a:p>
            <a:pPr marL="182563"/>
            <a:r>
              <a:rPr lang="cs-CZ" sz="1600" dirty="0"/>
              <a:t>Eustachovu </a:t>
            </a:r>
            <a:r>
              <a:rPr lang="cs-CZ" sz="1600" dirty="0" err="1"/>
              <a:t>trubicu</a:t>
            </a:r>
            <a:endParaRPr lang="cs-CZ" sz="1600" dirty="0"/>
          </a:p>
        </p:txBody>
      </p:sp>
      <p:pic>
        <p:nvPicPr>
          <p:cNvPr id="5" name="Obrázek 4">
            <a:extLst>
              <a:ext uri="{FF2B5EF4-FFF2-40B4-BE49-F238E27FC236}">
                <a16:creationId xmlns:a16="http://schemas.microsoft.com/office/drawing/2014/main" id="{50AD54D5-C457-3151-DC54-F0BC81D49F7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05025" y="664695"/>
            <a:ext cx="7318256" cy="558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971982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>
            <a:extLst>
              <a:ext uri="{FF2B5EF4-FFF2-40B4-BE49-F238E27FC236}">
                <a16:creationId xmlns:a16="http://schemas.microsoft.com/office/drawing/2014/main" id="{07A6EB87-A8FA-8DCB-6C75-5A25FF4A06C0}"/>
              </a:ext>
            </a:extLst>
          </p:cNvPr>
          <p:cNvSpPr txBox="1"/>
          <p:nvPr/>
        </p:nvSpPr>
        <p:spPr>
          <a:xfrm>
            <a:off x="248814" y="280024"/>
            <a:ext cx="338567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1. </a:t>
            </a:r>
            <a:r>
              <a:rPr lang="cs-CZ" sz="2000" b="1" dirty="0" err="1">
                <a:solidFill>
                  <a:srgbClr val="FF0000"/>
                </a:solidFill>
              </a:rPr>
              <a:t>Pharyngeální</a:t>
            </a:r>
            <a:r>
              <a:rPr lang="cs-CZ" sz="2000" b="1" dirty="0">
                <a:solidFill>
                  <a:srgbClr val="FF0000"/>
                </a:solidFill>
              </a:rPr>
              <a:t> větev (přední)</a:t>
            </a:r>
          </a:p>
        </p:txBody>
      </p:sp>
      <p:pic>
        <p:nvPicPr>
          <p:cNvPr id="4" name="Obrázek 3">
            <a:extLst>
              <a:ext uri="{FF2B5EF4-FFF2-40B4-BE49-F238E27FC236}">
                <a16:creationId xmlns:a16="http://schemas.microsoft.com/office/drawing/2014/main" id="{CF1ED711-0E7C-9811-06A2-CF548974F2E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4143" y="601230"/>
            <a:ext cx="6556182" cy="5342370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90BA0C25-A9AC-48C8-8C51-1E8832DE5E25}"/>
              </a:ext>
            </a:extLst>
          </p:cNvPr>
          <p:cNvSpPr txBox="1"/>
          <p:nvPr/>
        </p:nvSpPr>
        <p:spPr>
          <a:xfrm>
            <a:off x="248814" y="914400"/>
            <a:ext cx="5155322" cy="523220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800" b="1" i="1" dirty="0"/>
              <a:t>Arteria </a:t>
            </a:r>
            <a:r>
              <a:rPr lang="cs-CZ" sz="1800" b="1" i="1" dirty="0" err="1"/>
              <a:t>pharyngea</a:t>
            </a:r>
            <a:r>
              <a:rPr lang="cs-CZ" sz="1800" b="1" i="1" dirty="0"/>
              <a:t> inferior </a:t>
            </a:r>
          </a:p>
          <a:p>
            <a:pPr marL="85725" indent="-85725">
              <a:buFontTx/>
              <a:buChar char="-"/>
            </a:pPr>
            <a:r>
              <a:rPr lang="cs-CZ" sz="1500" i="1" dirty="0" err="1"/>
              <a:t>hypopharynx</a:t>
            </a:r>
            <a:r>
              <a:rPr lang="cs-CZ" sz="1500" i="1" dirty="0"/>
              <a:t> </a:t>
            </a:r>
          </a:p>
          <a:p>
            <a:pPr marL="266700"/>
            <a:endParaRPr lang="cs-CZ" sz="1600" i="1" dirty="0"/>
          </a:p>
          <a:p>
            <a:r>
              <a:rPr lang="cs-CZ" sz="1800" b="1" i="1" dirty="0"/>
              <a:t>Arteria </a:t>
            </a:r>
            <a:r>
              <a:rPr lang="cs-CZ" sz="1800" b="1" i="1" dirty="0" err="1"/>
              <a:t>pharyngea</a:t>
            </a:r>
            <a:r>
              <a:rPr lang="cs-CZ" sz="1800" b="1" i="1" dirty="0"/>
              <a:t> media </a:t>
            </a:r>
          </a:p>
          <a:p>
            <a:pPr marL="85725" indent="-85725">
              <a:buFontTx/>
              <a:buChar char="-"/>
            </a:pPr>
            <a:r>
              <a:rPr lang="cs-CZ" sz="1500" i="1" dirty="0" err="1"/>
              <a:t>oropharynx</a:t>
            </a:r>
            <a:r>
              <a:rPr lang="cs-CZ" sz="1500" dirty="0"/>
              <a:t>, </a:t>
            </a:r>
            <a:r>
              <a:rPr lang="cs-CZ" sz="1500" i="1" dirty="0"/>
              <a:t>palatum </a:t>
            </a:r>
            <a:r>
              <a:rPr lang="cs-CZ" sz="1500" i="1" dirty="0" err="1"/>
              <a:t>molle</a:t>
            </a:r>
            <a:endParaRPr lang="cs-CZ" sz="1500" i="1" dirty="0"/>
          </a:p>
          <a:p>
            <a:pPr marL="266700"/>
            <a:endParaRPr lang="cs-CZ" sz="1600" i="1" dirty="0"/>
          </a:p>
          <a:p>
            <a:r>
              <a:rPr lang="cs-CZ" sz="1800" b="1" i="1" dirty="0"/>
              <a:t>Arteria </a:t>
            </a:r>
            <a:r>
              <a:rPr lang="cs-CZ" sz="1800" b="1" i="1" dirty="0" err="1"/>
              <a:t>pharyngea</a:t>
            </a:r>
            <a:r>
              <a:rPr lang="cs-CZ" sz="1800" b="1" i="1" dirty="0"/>
              <a:t> superior </a:t>
            </a:r>
          </a:p>
          <a:p>
            <a:pPr marL="85725" indent="-85725">
              <a:buFontTx/>
              <a:buChar char="-"/>
            </a:pPr>
            <a:r>
              <a:rPr lang="cs-CZ" sz="1500" i="1" dirty="0" err="1"/>
              <a:t>nasopharynx</a:t>
            </a:r>
            <a:endParaRPr lang="cs-CZ" sz="1500" i="1" dirty="0"/>
          </a:p>
          <a:p>
            <a:pPr marL="85725" indent="-85725">
              <a:buFontTx/>
              <a:buChar char="-"/>
            </a:pPr>
            <a:r>
              <a:rPr lang="cs-CZ" sz="1500" dirty="0"/>
              <a:t>anastomózy s </a:t>
            </a:r>
            <a:r>
              <a:rPr lang="cs-CZ" sz="1500" i="1" dirty="0" err="1"/>
              <a:t>arteria</a:t>
            </a:r>
            <a:r>
              <a:rPr lang="cs-CZ" sz="1500" i="1" dirty="0"/>
              <a:t> </a:t>
            </a:r>
            <a:r>
              <a:rPr lang="cs-CZ" sz="1500" i="1" dirty="0" err="1"/>
              <a:t>reccurens</a:t>
            </a:r>
            <a:r>
              <a:rPr lang="cs-CZ" sz="1500" i="1" dirty="0"/>
              <a:t> </a:t>
            </a:r>
            <a:r>
              <a:rPr lang="cs-CZ" sz="1500" dirty="0"/>
              <a:t>z</a:t>
            </a:r>
            <a:r>
              <a:rPr lang="cs-CZ" sz="1500" i="1" dirty="0"/>
              <a:t> ILT </a:t>
            </a:r>
            <a:r>
              <a:rPr lang="cs-CZ" sz="1500" dirty="0"/>
              <a:t>kolem </a:t>
            </a:r>
            <a:r>
              <a:rPr lang="cs-CZ" sz="1500" i="1" dirty="0"/>
              <a:t>foramen </a:t>
            </a:r>
            <a:r>
              <a:rPr lang="cs-CZ" sz="1500" i="1" dirty="0" err="1"/>
              <a:t>lacerum</a:t>
            </a:r>
            <a:endParaRPr lang="cs-CZ" sz="1500" i="1" dirty="0"/>
          </a:p>
          <a:p>
            <a:pPr marL="85725" indent="-85725">
              <a:buFontTx/>
              <a:buChar char="-"/>
            </a:pPr>
            <a:r>
              <a:rPr lang="cs-CZ" sz="1500" dirty="0"/>
              <a:t>anastomózy s větvemi</a:t>
            </a:r>
            <a:r>
              <a:rPr lang="cs-CZ" sz="1500" i="1" dirty="0"/>
              <a:t> </a:t>
            </a:r>
            <a:r>
              <a:rPr lang="cs-CZ" sz="1500" i="1" dirty="0" err="1"/>
              <a:t>arteria</a:t>
            </a:r>
            <a:r>
              <a:rPr lang="cs-CZ" sz="1500" i="1" dirty="0"/>
              <a:t> </a:t>
            </a:r>
            <a:r>
              <a:rPr lang="cs-CZ" sz="1500" i="1" dirty="0" err="1"/>
              <a:t>maxillaris</a:t>
            </a:r>
            <a:endParaRPr lang="cs-CZ" sz="1500" i="1" dirty="0"/>
          </a:p>
          <a:p>
            <a:pPr marL="266700"/>
            <a:endParaRPr lang="cs-CZ" sz="1600" i="1" dirty="0"/>
          </a:p>
          <a:p>
            <a:r>
              <a:rPr lang="cs-CZ" sz="1800" b="1" i="1" dirty="0"/>
              <a:t>Rami </a:t>
            </a:r>
            <a:r>
              <a:rPr lang="cs-CZ" sz="1800" b="1" i="1" dirty="0" err="1"/>
              <a:t>palatini</a:t>
            </a:r>
            <a:r>
              <a:rPr lang="cs-CZ" sz="1800" b="1" i="1" dirty="0"/>
              <a:t> </a:t>
            </a:r>
          </a:p>
          <a:p>
            <a:pPr marL="85725" indent="-85725">
              <a:buFontTx/>
              <a:buChar char="-"/>
            </a:pPr>
            <a:r>
              <a:rPr lang="cs-CZ" sz="1500" i="1" dirty="0"/>
              <a:t>palatum </a:t>
            </a:r>
            <a:r>
              <a:rPr lang="cs-CZ" sz="1500" i="1" dirty="0" err="1"/>
              <a:t>molle</a:t>
            </a:r>
            <a:r>
              <a:rPr lang="cs-CZ" sz="1500" dirty="0"/>
              <a:t>, </a:t>
            </a:r>
            <a:r>
              <a:rPr lang="cs-CZ" sz="1500" i="1" dirty="0" err="1"/>
              <a:t>tonsilla</a:t>
            </a:r>
            <a:r>
              <a:rPr lang="cs-CZ" sz="1500" i="1" dirty="0"/>
              <a:t> </a:t>
            </a:r>
            <a:r>
              <a:rPr lang="cs-CZ" sz="1500" i="1" dirty="0" err="1"/>
              <a:t>palatina</a:t>
            </a:r>
            <a:r>
              <a:rPr lang="cs-CZ" sz="1500" dirty="0"/>
              <a:t>, Eustachova trubice</a:t>
            </a:r>
          </a:p>
          <a:p>
            <a:pPr marL="85725" indent="-85725">
              <a:buFontTx/>
              <a:buChar char="-"/>
            </a:pPr>
            <a:r>
              <a:rPr lang="cs-CZ" sz="1500" dirty="0"/>
              <a:t>anastomózy s </a:t>
            </a:r>
            <a:r>
              <a:rPr lang="cs-CZ" sz="1500" i="1" dirty="0" err="1"/>
              <a:t>arteria</a:t>
            </a:r>
            <a:r>
              <a:rPr lang="cs-CZ" sz="1500" i="1" dirty="0"/>
              <a:t> palatina </a:t>
            </a:r>
            <a:r>
              <a:rPr lang="cs-CZ" sz="1500" i="1" dirty="0" err="1"/>
              <a:t>descendens</a:t>
            </a:r>
            <a:endParaRPr lang="cs-CZ" sz="1500" i="1" dirty="0"/>
          </a:p>
          <a:p>
            <a:pPr marL="266700"/>
            <a:endParaRPr lang="cs-CZ" sz="1600" dirty="0"/>
          </a:p>
          <a:p>
            <a:r>
              <a:rPr lang="cs-CZ" sz="1800" b="1" i="1" dirty="0"/>
              <a:t>Rami </a:t>
            </a:r>
            <a:r>
              <a:rPr lang="cs-CZ" sz="1800" b="1" i="1" dirty="0" err="1"/>
              <a:t>prevertebrales</a:t>
            </a:r>
            <a:r>
              <a:rPr lang="cs-CZ" sz="1800" b="1" i="1" dirty="0"/>
              <a:t> </a:t>
            </a:r>
          </a:p>
          <a:p>
            <a:pPr marL="85725" indent="-85725">
              <a:buFontTx/>
              <a:buChar char="-"/>
            </a:pPr>
            <a:r>
              <a:rPr lang="cs-CZ" sz="1500" dirty="0"/>
              <a:t>hluboké šíjové svaly, </a:t>
            </a:r>
            <a:r>
              <a:rPr lang="cs-CZ" sz="1500" i="1" dirty="0" err="1"/>
              <a:t>truncus</a:t>
            </a:r>
            <a:r>
              <a:rPr lang="cs-CZ" sz="1500" i="1" dirty="0"/>
              <a:t> </a:t>
            </a:r>
            <a:r>
              <a:rPr lang="cs-CZ" sz="1500" i="1" dirty="0" err="1"/>
              <a:t>sympaticus</a:t>
            </a:r>
            <a:r>
              <a:rPr lang="cs-CZ" sz="1500" dirty="0"/>
              <a:t>, n. X, lymfatické uzliny</a:t>
            </a:r>
          </a:p>
          <a:p>
            <a:pPr marL="85725" indent="-85725">
              <a:buFontTx/>
              <a:buChar char="-"/>
            </a:pPr>
            <a:r>
              <a:rPr lang="cs-CZ" sz="1500" dirty="0"/>
              <a:t>anastomózy s </a:t>
            </a:r>
            <a:r>
              <a:rPr lang="cs-CZ" sz="1500" i="1" dirty="0" err="1"/>
              <a:t>arteria</a:t>
            </a:r>
            <a:r>
              <a:rPr lang="cs-CZ" sz="1500" i="1" dirty="0"/>
              <a:t> </a:t>
            </a:r>
            <a:r>
              <a:rPr lang="cs-CZ" sz="1500" i="1" dirty="0" err="1"/>
              <a:t>cervicalis</a:t>
            </a:r>
            <a:r>
              <a:rPr lang="cs-CZ" sz="1500" i="1" dirty="0"/>
              <a:t> </a:t>
            </a:r>
            <a:r>
              <a:rPr lang="cs-CZ" sz="1500" i="1" dirty="0" err="1"/>
              <a:t>ascendens</a:t>
            </a:r>
            <a:endParaRPr lang="cs-CZ" sz="1500" i="1" dirty="0"/>
          </a:p>
          <a:p>
            <a:endParaRPr lang="cs-CZ" sz="1500" i="1" dirty="0"/>
          </a:p>
          <a:p>
            <a:r>
              <a:rPr lang="cs-CZ" b="1" i="1" dirty="0"/>
              <a:t>Arteria </a:t>
            </a:r>
            <a:r>
              <a:rPr lang="cs-CZ" b="1" i="1" dirty="0" err="1"/>
              <a:t>tympanica</a:t>
            </a:r>
            <a:r>
              <a:rPr lang="cs-CZ" b="1" i="1" dirty="0"/>
              <a:t> inferior</a:t>
            </a:r>
          </a:p>
          <a:p>
            <a:endParaRPr lang="cs-CZ" sz="1500" i="1" dirty="0"/>
          </a:p>
        </p:txBody>
      </p:sp>
    </p:spTree>
    <p:extLst>
      <p:ext uri="{BB962C8B-B14F-4D97-AF65-F5344CB8AC3E}">
        <p14:creationId xmlns:p14="http://schemas.microsoft.com/office/powerpoint/2010/main" val="219253898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711258B9-F705-4A1B-B98F-B7DFD6C14526}"/>
              </a:ext>
            </a:extLst>
          </p:cNvPr>
          <p:cNvSpPr txBox="1"/>
          <p:nvPr/>
        </p:nvSpPr>
        <p:spPr>
          <a:xfrm>
            <a:off x="325014" y="466725"/>
            <a:ext cx="3841052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FF0000"/>
                </a:solidFill>
              </a:rPr>
              <a:t>2. </a:t>
            </a:r>
            <a:r>
              <a:rPr lang="cs-CZ" sz="2000" b="1" dirty="0" err="1">
                <a:solidFill>
                  <a:srgbClr val="FF0000"/>
                </a:solidFill>
              </a:rPr>
              <a:t>Neuromeningeální</a:t>
            </a:r>
            <a:r>
              <a:rPr lang="cs-CZ" sz="2000" b="1" dirty="0">
                <a:solidFill>
                  <a:srgbClr val="FF0000"/>
                </a:solidFill>
              </a:rPr>
              <a:t> větev (zadní)</a:t>
            </a:r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E5149DB9-9F48-436B-A5FC-0E598AA4F6AF}"/>
              </a:ext>
            </a:extLst>
          </p:cNvPr>
          <p:cNvSpPr txBox="1"/>
          <p:nvPr/>
        </p:nvSpPr>
        <p:spPr>
          <a:xfrm>
            <a:off x="325014" y="1157317"/>
            <a:ext cx="4750916" cy="424731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i="1" dirty="0" err="1"/>
              <a:t>Arteriae</a:t>
            </a:r>
            <a:r>
              <a:rPr lang="cs-CZ" b="1" i="1" dirty="0"/>
              <a:t> </a:t>
            </a:r>
            <a:r>
              <a:rPr lang="cs-CZ" b="1" i="1" dirty="0" err="1"/>
              <a:t>musculospinales</a:t>
            </a:r>
            <a:r>
              <a:rPr lang="cs-CZ" b="1" i="1" dirty="0"/>
              <a:t> </a:t>
            </a:r>
          </a:p>
          <a:p>
            <a:pPr marL="85725" indent="-85725">
              <a:buFontTx/>
              <a:buChar char="-"/>
            </a:pPr>
            <a:r>
              <a:rPr lang="cs-CZ" sz="1500" dirty="0" err="1"/>
              <a:t>paraspinální</a:t>
            </a:r>
            <a:r>
              <a:rPr lang="cs-CZ" sz="1500" dirty="0"/>
              <a:t> svaly, </a:t>
            </a:r>
            <a:r>
              <a:rPr lang="cs-CZ" sz="1500" i="1" dirty="0"/>
              <a:t>ganglion </a:t>
            </a:r>
            <a:r>
              <a:rPr lang="cs-CZ" sz="1500" i="1" dirty="0" err="1"/>
              <a:t>cervicale</a:t>
            </a:r>
            <a:r>
              <a:rPr lang="cs-CZ" sz="1500" i="1" dirty="0"/>
              <a:t> </a:t>
            </a:r>
            <a:r>
              <a:rPr lang="cs-CZ" sz="1500" i="1" dirty="0" err="1"/>
              <a:t>superius</a:t>
            </a:r>
            <a:r>
              <a:rPr lang="cs-CZ" sz="1500" dirty="0"/>
              <a:t>, n. XI</a:t>
            </a:r>
          </a:p>
          <a:p>
            <a:pPr marL="85725" indent="-85725">
              <a:buFontTx/>
              <a:buChar char="-"/>
            </a:pPr>
            <a:r>
              <a:rPr lang="cs-CZ" sz="1500" dirty="0"/>
              <a:t>anastomózy s </a:t>
            </a:r>
            <a:r>
              <a:rPr lang="cs-CZ" sz="1500" i="1" dirty="0" err="1"/>
              <a:t>arteria</a:t>
            </a:r>
            <a:r>
              <a:rPr lang="cs-CZ" sz="1500" i="1" dirty="0"/>
              <a:t> </a:t>
            </a:r>
            <a:r>
              <a:rPr lang="cs-CZ" sz="1500" i="1" dirty="0" err="1"/>
              <a:t>cervicalis</a:t>
            </a:r>
            <a:r>
              <a:rPr lang="cs-CZ" sz="1500" i="1" dirty="0"/>
              <a:t> </a:t>
            </a:r>
            <a:r>
              <a:rPr lang="cs-CZ" sz="1500" i="1" dirty="0" err="1"/>
              <a:t>ascendens</a:t>
            </a:r>
            <a:endParaRPr lang="cs-CZ" sz="1500" i="1" dirty="0"/>
          </a:p>
          <a:p>
            <a:endParaRPr lang="cs-CZ" sz="1800" i="1" dirty="0"/>
          </a:p>
          <a:p>
            <a:r>
              <a:rPr lang="cs-CZ" b="1" i="1" dirty="0"/>
              <a:t>Arteria </a:t>
            </a:r>
            <a:r>
              <a:rPr lang="cs-CZ" b="1" i="1" dirty="0" err="1"/>
              <a:t>horizontalis</a:t>
            </a:r>
            <a:r>
              <a:rPr lang="cs-CZ" b="1" i="1" dirty="0"/>
              <a:t> </a:t>
            </a:r>
            <a:r>
              <a:rPr lang="cs-CZ" b="1" i="1" dirty="0" err="1"/>
              <a:t>posterior</a:t>
            </a:r>
            <a:r>
              <a:rPr lang="cs-CZ" b="1" i="1" dirty="0"/>
              <a:t> </a:t>
            </a:r>
          </a:p>
          <a:p>
            <a:endParaRPr lang="cs-CZ" sz="1800" i="1" dirty="0"/>
          </a:p>
          <a:p>
            <a:r>
              <a:rPr lang="cs-CZ" b="1" i="1" dirty="0"/>
              <a:t>Arteria </a:t>
            </a:r>
            <a:r>
              <a:rPr lang="cs-CZ" b="1" i="1" dirty="0" err="1"/>
              <a:t>horizontalis</a:t>
            </a:r>
            <a:r>
              <a:rPr lang="cs-CZ" b="1" i="1" dirty="0"/>
              <a:t> </a:t>
            </a:r>
            <a:r>
              <a:rPr lang="cs-CZ" b="1" i="1" dirty="0" err="1"/>
              <a:t>anterior</a:t>
            </a:r>
            <a:r>
              <a:rPr lang="cs-CZ" b="1" i="1" dirty="0"/>
              <a:t> superior et inferior </a:t>
            </a:r>
          </a:p>
          <a:p>
            <a:endParaRPr lang="cs-CZ" sz="1800" i="1" dirty="0"/>
          </a:p>
          <a:p>
            <a:r>
              <a:rPr lang="cs-CZ" b="1" i="1" dirty="0"/>
              <a:t>Arteria </a:t>
            </a:r>
            <a:r>
              <a:rPr lang="cs-CZ" b="1" i="1" dirty="0" err="1"/>
              <a:t>hypoglossalis</a:t>
            </a:r>
            <a:endParaRPr lang="cs-CZ" b="1" i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500" i="1" dirty="0" err="1"/>
              <a:t>rr</a:t>
            </a:r>
            <a:r>
              <a:rPr lang="cs-CZ" sz="1500" i="1" dirty="0"/>
              <a:t>. </a:t>
            </a:r>
            <a:r>
              <a:rPr lang="cs-CZ" sz="1500" i="1" dirty="0" err="1"/>
              <a:t>clivi</a:t>
            </a:r>
            <a:r>
              <a:rPr lang="cs-CZ" sz="1500" i="1" dirty="0"/>
              <a:t>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500" i="1" dirty="0" err="1"/>
              <a:t>rr</a:t>
            </a:r>
            <a:r>
              <a:rPr lang="cs-CZ" sz="1500" i="1" dirty="0"/>
              <a:t>. </a:t>
            </a:r>
            <a:r>
              <a:rPr lang="cs-CZ" sz="1500" i="1" dirty="0" err="1"/>
              <a:t>meningeales</a:t>
            </a:r>
            <a:endParaRPr lang="cs-CZ" sz="1500" i="1" dirty="0"/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500" i="1" dirty="0" err="1"/>
              <a:t>rr</a:t>
            </a:r>
            <a:r>
              <a:rPr lang="cs-CZ" sz="1500" i="1" dirty="0"/>
              <a:t>. </a:t>
            </a:r>
            <a:r>
              <a:rPr lang="cs-CZ" sz="1500" i="1" dirty="0" err="1"/>
              <a:t>descendentes</a:t>
            </a:r>
            <a:r>
              <a:rPr lang="cs-CZ" sz="1500" i="1" dirty="0"/>
              <a:t> </a:t>
            </a:r>
            <a:r>
              <a:rPr lang="cs-CZ" sz="1500" dirty="0"/>
              <a:t>(</a:t>
            </a:r>
            <a:r>
              <a:rPr lang="cs-CZ" sz="1500" i="1" dirty="0" err="1"/>
              <a:t>aa</a:t>
            </a:r>
            <a:r>
              <a:rPr lang="cs-CZ" sz="1500" i="1" dirty="0"/>
              <a:t>. </a:t>
            </a:r>
            <a:r>
              <a:rPr lang="cs-CZ" sz="1500" i="1" dirty="0" err="1"/>
              <a:t>prevertebrales</a:t>
            </a:r>
            <a:r>
              <a:rPr lang="cs-CZ" sz="1500" dirty="0"/>
              <a:t>)</a:t>
            </a:r>
          </a:p>
          <a:p>
            <a:endParaRPr lang="cs-CZ" sz="1800" i="1" dirty="0"/>
          </a:p>
          <a:p>
            <a:r>
              <a:rPr lang="cs-CZ" b="1" i="1" dirty="0"/>
              <a:t>Arteria </a:t>
            </a:r>
            <a:r>
              <a:rPr lang="cs-CZ" b="1" i="1" dirty="0" err="1"/>
              <a:t>jugularis</a:t>
            </a:r>
            <a:endParaRPr lang="cs-CZ" b="1" i="1" dirty="0"/>
          </a:p>
          <a:p>
            <a:r>
              <a:rPr lang="cs-CZ" sz="1500" dirty="0"/>
              <a:t>- n. IX, n. X, n. XI</a:t>
            </a:r>
          </a:p>
          <a:p>
            <a:endParaRPr lang="cs-CZ" dirty="0"/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97EF2253-0E2B-433A-A579-1CCC0CA53F2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5438" y="233362"/>
            <a:ext cx="4965265" cy="6391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0592501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FF4EEF06-26C7-E16E-117D-14B1829751D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42" y="109074"/>
            <a:ext cx="6916115" cy="6639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0494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Obrázek 5">
            <a:extLst>
              <a:ext uri="{FF2B5EF4-FFF2-40B4-BE49-F238E27FC236}">
                <a16:creationId xmlns:a16="http://schemas.microsoft.com/office/drawing/2014/main" id="{3E8B2ACC-BF67-4963-847D-78DB43AD32A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717" y="372045"/>
            <a:ext cx="3857853" cy="6113907"/>
          </a:xfrm>
          <a:prstGeom prst="rect">
            <a:avLst/>
          </a:prstGeom>
        </p:spPr>
      </p:pic>
      <p:pic>
        <p:nvPicPr>
          <p:cNvPr id="8" name="Obrázek 7">
            <a:extLst>
              <a:ext uri="{FF2B5EF4-FFF2-40B4-BE49-F238E27FC236}">
                <a16:creationId xmlns:a16="http://schemas.microsoft.com/office/drawing/2014/main" id="{04F192C2-9143-4173-AA96-9A1BD3C2C4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38167" y="271021"/>
            <a:ext cx="7278116" cy="63159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74907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8982516B-46EF-4A2F-AEF2-F0224C11C1D5}"/>
              </a:ext>
            </a:extLst>
          </p:cNvPr>
          <p:cNvSpPr txBox="1"/>
          <p:nvPr/>
        </p:nvSpPr>
        <p:spPr>
          <a:xfrm>
            <a:off x="234964" y="323850"/>
            <a:ext cx="49281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TEMPORALIS SUPERFICIALIS</a:t>
            </a:r>
          </a:p>
        </p:txBody>
      </p:sp>
      <p:pic>
        <p:nvPicPr>
          <p:cNvPr id="3" name="Obrázek 2">
            <a:extLst>
              <a:ext uri="{FF2B5EF4-FFF2-40B4-BE49-F238E27FC236}">
                <a16:creationId xmlns:a16="http://schemas.microsoft.com/office/drawing/2014/main" id="{49C8BA1D-8542-4B00-81C0-00532EDE281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2009" y="785515"/>
            <a:ext cx="8369991" cy="5255362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F2109FC9-2E6C-4F01-8F9B-A03263170271}"/>
              </a:ext>
            </a:extLst>
          </p:cNvPr>
          <p:cNvSpPr txBox="1"/>
          <p:nvPr/>
        </p:nvSpPr>
        <p:spPr>
          <a:xfrm>
            <a:off x="234964" y="1019175"/>
            <a:ext cx="2882392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parotidei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transversa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faciei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auriculares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anteriores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zygomaticoorbitalis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temporalis</a:t>
            </a:r>
            <a:r>
              <a:rPr lang="cs-CZ" b="1" i="1" dirty="0">
                <a:solidFill>
                  <a:srgbClr val="FF0000"/>
                </a:solidFill>
              </a:rPr>
              <a:t> media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frontalis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parietalis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32112156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, osoba, muž, zavřít&#10;&#10;Popis byl vytvořen automaticky">
            <a:extLst>
              <a:ext uri="{FF2B5EF4-FFF2-40B4-BE49-F238E27FC236}">
                <a16:creationId xmlns:a16="http://schemas.microsoft.com/office/drawing/2014/main" id="{CE81C97F-5C8E-4DE7-84ED-202CC9902BE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175" y="1323947"/>
            <a:ext cx="4924425" cy="5358183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22FB6F5B-9FC2-4951-9A1B-0E65254B817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70934"/>
            <a:ext cx="5896743" cy="6134996"/>
          </a:xfrm>
          <a:prstGeom prst="rect">
            <a:avLst/>
          </a:prstGeom>
        </p:spPr>
      </p:pic>
      <p:sp>
        <p:nvSpPr>
          <p:cNvPr id="10" name="TextovéPole 9">
            <a:extLst>
              <a:ext uri="{FF2B5EF4-FFF2-40B4-BE49-F238E27FC236}">
                <a16:creationId xmlns:a16="http://schemas.microsoft.com/office/drawing/2014/main" id="{480C4415-020E-495A-AD11-4A4E5C4FC3D6}"/>
              </a:ext>
            </a:extLst>
          </p:cNvPr>
          <p:cNvSpPr txBox="1"/>
          <p:nvPr/>
        </p:nvSpPr>
        <p:spPr>
          <a:xfrm>
            <a:off x="282589" y="240101"/>
            <a:ext cx="326422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TEMPORÁLNÍ ARTERITIS</a:t>
            </a:r>
          </a:p>
        </p:txBody>
      </p:sp>
    </p:spTree>
    <p:extLst>
      <p:ext uri="{BB962C8B-B14F-4D97-AF65-F5344CB8AC3E}">
        <p14:creationId xmlns:p14="http://schemas.microsoft.com/office/powerpoint/2010/main" val="400383793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 descr="Obsah obrázku text, různé&#10;&#10;Popis byl vytvořen automaticky">
            <a:extLst>
              <a:ext uri="{FF2B5EF4-FFF2-40B4-BE49-F238E27FC236}">
                <a16:creationId xmlns:a16="http://schemas.microsoft.com/office/drawing/2014/main" id="{47080DE6-53A1-408F-A375-61E648D980D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97" y="311488"/>
            <a:ext cx="9863205" cy="62350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97276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1403F1FA-C669-4898-9641-91637A75A85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4724" y="528637"/>
            <a:ext cx="8677275" cy="5800725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D9B5E0D3-9232-44FF-A781-8AB08941ABE1}"/>
              </a:ext>
            </a:extLst>
          </p:cNvPr>
          <p:cNvSpPr txBox="1"/>
          <p:nvPr/>
        </p:nvSpPr>
        <p:spPr>
          <a:xfrm>
            <a:off x="252613" y="219075"/>
            <a:ext cx="290675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MAXILLARIS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EFE35656-FD30-4F31-8A7B-A1F6E96643E7}"/>
              </a:ext>
            </a:extLst>
          </p:cNvPr>
          <p:cNvSpPr txBox="1"/>
          <p:nvPr/>
        </p:nvSpPr>
        <p:spPr>
          <a:xfrm>
            <a:off x="252613" y="838200"/>
            <a:ext cx="3023135" cy="51398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C00000"/>
                </a:solidFill>
              </a:rPr>
              <a:t>1. PARS MANDIBULARIS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auricularis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profunda</a:t>
            </a:r>
            <a:endParaRPr lang="cs-CZ" b="1" i="1" dirty="0">
              <a:solidFill>
                <a:srgbClr val="FF0000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tympanica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anterior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meningea</a:t>
            </a:r>
            <a:r>
              <a:rPr lang="cs-CZ" b="1" i="1" dirty="0">
                <a:solidFill>
                  <a:srgbClr val="FF0000"/>
                </a:solidFill>
              </a:rPr>
              <a:t> media</a:t>
            </a:r>
          </a:p>
          <a:p>
            <a:pPr marL="447675" indent="-180975">
              <a:buFontTx/>
              <a:buChar char="-"/>
            </a:pPr>
            <a:r>
              <a:rPr lang="cs-CZ" sz="1600" i="1" dirty="0">
                <a:solidFill>
                  <a:srgbClr val="FF0000"/>
                </a:solidFill>
              </a:rPr>
              <a:t>r. </a:t>
            </a:r>
            <a:r>
              <a:rPr lang="cs-CZ" sz="1600" i="1" dirty="0" err="1">
                <a:solidFill>
                  <a:srgbClr val="FF0000"/>
                </a:solidFill>
              </a:rPr>
              <a:t>frontalis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>
                <a:solidFill>
                  <a:srgbClr val="FF0000"/>
                </a:solidFill>
              </a:rPr>
              <a:t>r. </a:t>
            </a:r>
            <a:r>
              <a:rPr lang="cs-CZ" sz="1600" i="1" dirty="0" err="1">
                <a:solidFill>
                  <a:srgbClr val="FF0000"/>
                </a:solidFill>
              </a:rPr>
              <a:t>parietalis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>
                <a:solidFill>
                  <a:srgbClr val="FF0000"/>
                </a:solidFill>
              </a:rPr>
              <a:t>r. </a:t>
            </a:r>
            <a:r>
              <a:rPr lang="cs-CZ" sz="1600" i="1" dirty="0" err="1">
                <a:solidFill>
                  <a:srgbClr val="FF0000"/>
                </a:solidFill>
              </a:rPr>
              <a:t>orbitalis</a:t>
            </a:r>
            <a:endParaRPr lang="cs-CZ" sz="1600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sz="1600" i="1" dirty="0">
                <a:solidFill>
                  <a:srgbClr val="FF0000"/>
                </a:solidFill>
              </a:rPr>
              <a:t>a. </a:t>
            </a:r>
            <a:r>
              <a:rPr lang="cs-CZ" sz="1600" i="1" dirty="0" err="1">
                <a:solidFill>
                  <a:srgbClr val="FF0000"/>
                </a:solidFill>
              </a:rPr>
              <a:t>tympanica</a:t>
            </a:r>
            <a:r>
              <a:rPr lang="cs-CZ" sz="1600" i="1" dirty="0">
                <a:solidFill>
                  <a:srgbClr val="FF0000"/>
                </a:solidFill>
              </a:rPr>
              <a:t> superior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alveolaris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inferior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sz="1600" i="1" dirty="0">
                <a:solidFill>
                  <a:srgbClr val="FF0000"/>
                </a:solidFill>
              </a:rPr>
              <a:t>r. </a:t>
            </a:r>
            <a:r>
              <a:rPr lang="cs-CZ" sz="1600" i="1" dirty="0" err="1">
                <a:solidFill>
                  <a:srgbClr val="FF0000"/>
                </a:solidFill>
              </a:rPr>
              <a:t>mylohyoideus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 err="1">
                <a:solidFill>
                  <a:srgbClr val="FF0000"/>
                </a:solidFill>
              </a:rPr>
              <a:t>rr</a:t>
            </a:r>
            <a:r>
              <a:rPr lang="cs-CZ" sz="1600" i="1" dirty="0">
                <a:solidFill>
                  <a:srgbClr val="FF0000"/>
                </a:solidFill>
              </a:rPr>
              <a:t>. </a:t>
            </a:r>
            <a:r>
              <a:rPr lang="cs-CZ" sz="1600" i="1" dirty="0" err="1">
                <a:solidFill>
                  <a:srgbClr val="FF0000"/>
                </a:solidFill>
              </a:rPr>
              <a:t>dentales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 err="1">
                <a:solidFill>
                  <a:srgbClr val="FF0000"/>
                </a:solidFill>
              </a:rPr>
              <a:t>rr</a:t>
            </a:r>
            <a:r>
              <a:rPr lang="cs-CZ" sz="1600" i="1" dirty="0">
                <a:solidFill>
                  <a:srgbClr val="FF0000"/>
                </a:solidFill>
              </a:rPr>
              <a:t>. </a:t>
            </a:r>
            <a:r>
              <a:rPr lang="cs-CZ" sz="1600" i="1" dirty="0" err="1">
                <a:solidFill>
                  <a:srgbClr val="FF0000"/>
                </a:solidFill>
              </a:rPr>
              <a:t>gingivales</a:t>
            </a:r>
            <a:r>
              <a:rPr lang="cs-CZ" sz="1600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sz="1600" i="1" dirty="0">
                <a:solidFill>
                  <a:srgbClr val="FF0000"/>
                </a:solidFill>
              </a:rPr>
              <a:t>a. </a:t>
            </a:r>
            <a:r>
              <a:rPr lang="cs-CZ" sz="1600" i="1" dirty="0" err="1">
                <a:solidFill>
                  <a:srgbClr val="FF0000"/>
                </a:solidFill>
              </a:rPr>
              <a:t>mentalis</a:t>
            </a:r>
            <a:endParaRPr lang="cs-CZ" sz="1600" i="1" dirty="0">
              <a:solidFill>
                <a:srgbClr val="FF0000"/>
              </a:solidFill>
            </a:endParaRPr>
          </a:p>
          <a:p>
            <a:endParaRPr lang="cs-CZ" sz="2000" b="1" dirty="0">
              <a:solidFill>
                <a:srgbClr val="C00000"/>
              </a:solidFill>
            </a:endParaRPr>
          </a:p>
          <a:p>
            <a:r>
              <a:rPr lang="cs-CZ" b="1" dirty="0">
                <a:solidFill>
                  <a:srgbClr val="C00000"/>
                </a:solidFill>
              </a:rPr>
              <a:t>2. PARS PTERYGOIDEA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masseterica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pterygoidei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FF0000"/>
                </a:solidFill>
              </a:rPr>
              <a:t>aa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temporales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profundae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buccalis</a:t>
            </a:r>
            <a:r>
              <a:rPr lang="cs-CZ" b="1" i="1" dirty="0">
                <a:solidFill>
                  <a:srgbClr val="FF0000"/>
                </a:solidFill>
              </a:rPr>
              <a:t>  </a:t>
            </a:r>
          </a:p>
        </p:txBody>
      </p:sp>
    </p:spTree>
    <p:extLst>
      <p:ext uri="{BB962C8B-B14F-4D97-AF65-F5344CB8AC3E}">
        <p14:creationId xmlns:p14="http://schemas.microsoft.com/office/powerpoint/2010/main" val="3056933029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Obrázek 14" descr="Obsah obrázku šipka&#10;&#10;Popis byl vytvořen automaticky">
            <a:extLst>
              <a:ext uri="{FF2B5EF4-FFF2-40B4-BE49-F238E27FC236}">
                <a16:creationId xmlns:a16="http://schemas.microsoft.com/office/drawing/2014/main" id="{35680090-AD69-45C7-A320-E7088D4CC09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1835" y="4962260"/>
            <a:ext cx="7039957" cy="1895740"/>
          </a:xfrm>
          <a:prstGeom prst="rect">
            <a:avLst/>
          </a:prstGeom>
        </p:spPr>
      </p:pic>
      <p:pic>
        <p:nvPicPr>
          <p:cNvPr id="17" name="Obrázek 16">
            <a:extLst>
              <a:ext uri="{FF2B5EF4-FFF2-40B4-BE49-F238E27FC236}">
                <a16:creationId xmlns:a16="http://schemas.microsoft.com/office/drawing/2014/main" id="{5C04F13C-E744-4927-BD61-7396EFB7C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353" y="0"/>
            <a:ext cx="7856922" cy="5162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0237167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03D517B6-74DB-47A1-9C5C-EF4215D1FF9B}"/>
              </a:ext>
            </a:extLst>
          </p:cNvPr>
          <p:cNvGrpSpPr/>
          <p:nvPr/>
        </p:nvGrpSpPr>
        <p:grpSpPr>
          <a:xfrm>
            <a:off x="3808830" y="194811"/>
            <a:ext cx="8383170" cy="6468378"/>
            <a:chOff x="3808830" y="194811"/>
            <a:chExt cx="8383170" cy="6468378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1C5B9CAA-8F3A-4D8B-B0C9-32DBC0ADF74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808830" y="194811"/>
              <a:ext cx="8383170" cy="6468378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094D0A33-F52D-42C1-9C1E-7336CA12D1DF}"/>
                </a:ext>
              </a:extLst>
            </p:cNvPr>
            <p:cNvSpPr/>
            <p:nvPr/>
          </p:nvSpPr>
          <p:spPr>
            <a:xfrm>
              <a:off x="3808830" y="5748789"/>
              <a:ext cx="1696620" cy="9144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8" name="TextovéPole 7">
            <a:extLst>
              <a:ext uri="{FF2B5EF4-FFF2-40B4-BE49-F238E27FC236}">
                <a16:creationId xmlns:a16="http://schemas.microsoft.com/office/drawing/2014/main" id="{FAFBA4DA-EA67-45B8-B515-BA64491B857D}"/>
              </a:ext>
            </a:extLst>
          </p:cNvPr>
          <p:cNvSpPr txBox="1"/>
          <p:nvPr/>
        </p:nvSpPr>
        <p:spPr>
          <a:xfrm>
            <a:off x="114300" y="466725"/>
            <a:ext cx="3959802" cy="449353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3. PARS PTERYGOPALATINA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alveolaris</a:t>
            </a:r>
            <a:r>
              <a:rPr lang="cs-CZ" b="1" i="1" dirty="0">
                <a:solidFill>
                  <a:srgbClr val="FF0000"/>
                </a:solidFill>
              </a:rPr>
              <a:t> superior </a:t>
            </a:r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rr</a:t>
            </a:r>
            <a:r>
              <a:rPr lang="cs-CZ" i="1" dirty="0">
                <a:solidFill>
                  <a:srgbClr val="FF0000"/>
                </a:solidFill>
              </a:rPr>
              <a:t>. </a:t>
            </a:r>
            <a:r>
              <a:rPr lang="cs-CZ" i="1" dirty="0" err="1">
                <a:solidFill>
                  <a:srgbClr val="FF0000"/>
                </a:solidFill>
              </a:rPr>
              <a:t>dentales</a:t>
            </a:r>
            <a:endParaRPr lang="cs-CZ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rr</a:t>
            </a:r>
            <a:r>
              <a:rPr lang="cs-CZ" i="1" dirty="0">
                <a:solidFill>
                  <a:srgbClr val="FF0000"/>
                </a:solidFill>
              </a:rPr>
              <a:t>. </a:t>
            </a:r>
            <a:r>
              <a:rPr lang="cs-CZ" i="1" dirty="0" err="1">
                <a:solidFill>
                  <a:srgbClr val="FF0000"/>
                </a:solidFill>
              </a:rPr>
              <a:t>gingivales</a:t>
            </a:r>
            <a:endParaRPr lang="cs-CZ" i="1" dirty="0">
              <a:solidFill>
                <a:srgbClr val="FF000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infraorbitalis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aa</a:t>
            </a:r>
            <a:r>
              <a:rPr lang="cs-CZ" i="1" dirty="0">
                <a:solidFill>
                  <a:srgbClr val="FF0000"/>
                </a:solidFill>
              </a:rPr>
              <a:t>. </a:t>
            </a:r>
            <a:r>
              <a:rPr lang="cs-CZ" i="1" dirty="0" err="1">
                <a:solidFill>
                  <a:srgbClr val="FF0000"/>
                </a:solidFill>
              </a:rPr>
              <a:t>alveolares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superiores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anteriores</a:t>
            </a:r>
            <a:endParaRPr lang="cs-CZ" i="1" dirty="0">
              <a:solidFill>
                <a:srgbClr val="FF0000"/>
              </a:solidFill>
            </a:endParaRPr>
          </a:p>
          <a:p>
            <a:pPr marL="628650" indent="-180975">
              <a:buFont typeface="Wingdings" panose="05000000000000000000" pitchFamily="2" charset="2"/>
              <a:buChar char="§"/>
            </a:pPr>
            <a:r>
              <a:rPr lang="cs-CZ" sz="1600" i="1" dirty="0" err="1">
                <a:solidFill>
                  <a:srgbClr val="FF0000"/>
                </a:solidFill>
              </a:rPr>
              <a:t>rr</a:t>
            </a:r>
            <a:r>
              <a:rPr lang="cs-CZ" sz="1600" i="1" dirty="0">
                <a:solidFill>
                  <a:srgbClr val="FF0000"/>
                </a:solidFill>
              </a:rPr>
              <a:t>. </a:t>
            </a:r>
            <a:r>
              <a:rPr lang="cs-CZ" sz="1600" i="1" dirty="0" err="1">
                <a:solidFill>
                  <a:srgbClr val="FF0000"/>
                </a:solidFill>
              </a:rPr>
              <a:t>dentales</a:t>
            </a:r>
            <a:endParaRPr lang="cs-CZ" sz="1600" i="1" dirty="0">
              <a:solidFill>
                <a:srgbClr val="FF0000"/>
              </a:solidFill>
            </a:endParaRPr>
          </a:p>
          <a:p>
            <a:pPr marL="628650" indent="-180975">
              <a:buFont typeface="Wingdings" panose="05000000000000000000" pitchFamily="2" charset="2"/>
              <a:buChar char="§"/>
            </a:pPr>
            <a:r>
              <a:rPr lang="cs-CZ" sz="1600" i="1" dirty="0" err="1">
                <a:solidFill>
                  <a:srgbClr val="FF0000"/>
                </a:solidFill>
              </a:rPr>
              <a:t>rr</a:t>
            </a:r>
            <a:r>
              <a:rPr lang="cs-CZ" sz="1600" i="1" dirty="0">
                <a:solidFill>
                  <a:srgbClr val="FF0000"/>
                </a:solidFill>
              </a:rPr>
              <a:t>. </a:t>
            </a:r>
            <a:r>
              <a:rPr lang="cs-CZ" sz="1600" i="1" dirty="0" err="1">
                <a:solidFill>
                  <a:srgbClr val="FF0000"/>
                </a:solidFill>
              </a:rPr>
              <a:t>gingivales</a:t>
            </a:r>
            <a:endParaRPr lang="cs-CZ" sz="1600" i="1" dirty="0">
              <a:solidFill>
                <a:srgbClr val="FF000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canalis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pterygoidei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palatina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descendens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pPr marL="447675" indent="-180975">
              <a:buFontTx/>
              <a:buChar char="-"/>
            </a:pPr>
            <a:r>
              <a:rPr lang="cs-CZ" i="1" dirty="0">
                <a:solidFill>
                  <a:srgbClr val="FF0000"/>
                </a:solidFill>
              </a:rPr>
              <a:t>a. </a:t>
            </a:r>
            <a:r>
              <a:rPr lang="cs-CZ" i="1" dirty="0" err="1">
                <a:solidFill>
                  <a:srgbClr val="FF0000"/>
                </a:solidFill>
              </a:rPr>
              <a:t>palatina</a:t>
            </a:r>
            <a:r>
              <a:rPr lang="cs-CZ" i="1" dirty="0">
                <a:solidFill>
                  <a:srgbClr val="FF0000"/>
                </a:solidFill>
              </a:rPr>
              <a:t> major </a:t>
            </a: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aa</a:t>
            </a:r>
            <a:r>
              <a:rPr lang="cs-CZ" i="1" dirty="0">
                <a:solidFill>
                  <a:srgbClr val="FF0000"/>
                </a:solidFill>
              </a:rPr>
              <a:t>. </a:t>
            </a:r>
            <a:r>
              <a:rPr lang="cs-CZ" i="1" dirty="0" err="1">
                <a:solidFill>
                  <a:srgbClr val="FF0000"/>
                </a:solidFill>
              </a:rPr>
              <a:t>palatinae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minores</a:t>
            </a:r>
            <a:endParaRPr lang="cs-CZ" i="1" dirty="0">
              <a:solidFill>
                <a:srgbClr val="FF000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sphenopalatina</a:t>
            </a:r>
            <a:endParaRPr lang="cs-CZ" b="1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aa</a:t>
            </a:r>
            <a:r>
              <a:rPr lang="cs-CZ" i="1" dirty="0">
                <a:solidFill>
                  <a:srgbClr val="FF0000"/>
                </a:solidFill>
              </a:rPr>
              <a:t>. </a:t>
            </a:r>
            <a:r>
              <a:rPr lang="cs-CZ" i="1" dirty="0" err="1">
                <a:solidFill>
                  <a:srgbClr val="FF0000"/>
                </a:solidFill>
              </a:rPr>
              <a:t>nasales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posteriores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laterales</a:t>
            </a:r>
            <a:endParaRPr lang="cs-CZ" i="1" dirty="0">
              <a:solidFill>
                <a:srgbClr val="FF0000"/>
              </a:solidFill>
            </a:endParaRPr>
          </a:p>
          <a:p>
            <a:pPr marL="447675" indent="-180975">
              <a:buFontTx/>
              <a:buChar char="-"/>
            </a:pPr>
            <a:r>
              <a:rPr lang="cs-CZ" i="1" dirty="0" err="1">
                <a:solidFill>
                  <a:srgbClr val="FF0000"/>
                </a:solidFill>
              </a:rPr>
              <a:t>rr</a:t>
            </a:r>
            <a:r>
              <a:rPr lang="cs-CZ" i="1" dirty="0">
                <a:solidFill>
                  <a:srgbClr val="FF0000"/>
                </a:solidFill>
              </a:rPr>
              <a:t>. </a:t>
            </a:r>
            <a:r>
              <a:rPr lang="cs-CZ" i="1" dirty="0" err="1">
                <a:solidFill>
                  <a:srgbClr val="FF0000"/>
                </a:solidFill>
              </a:rPr>
              <a:t>septales</a:t>
            </a:r>
            <a:r>
              <a:rPr lang="cs-CZ" i="1" dirty="0">
                <a:solidFill>
                  <a:srgbClr val="FF0000"/>
                </a:solidFill>
              </a:rPr>
              <a:t> </a:t>
            </a:r>
            <a:r>
              <a:rPr lang="cs-CZ" i="1" dirty="0" err="1">
                <a:solidFill>
                  <a:srgbClr val="FF0000"/>
                </a:solidFill>
              </a:rPr>
              <a:t>posteriores</a:t>
            </a:r>
            <a:endParaRPr lang="cs-CZ" i="1" dirty="0">
              <a:solidFill>
                <a:srgbClr val="FF0000"/>
              </a:solidFill>
            </a:endParaRPr>
          </a:p>
          <a:p>
            <a:pPr marL="628650" indent="-180975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FF0000"/>
                </a:solidFill>
              </a:rPr>
              <a:t>r. </a:t>
            </a:r>
            <a:r>
              <a:rPr lang="cs-CZ" sz="1600" i="1" dirty="0" err="1">
                <a:solidFill>
                  <a:srgbClr val="FF0000"/>
                </a:solidFill>
              </a:rPr>
              <a:t>nasopalatinus</a:t>
            </a:r>
            <a:endParaRPr lang="cs-CZ" sz="1600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22043310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Skupina 6">
            <a:extLst>
              <a:ext uri="{FF2B5EF4-FFF2-40B4-BE49-F238E27FC236}">
                <a16:creationId xmlns:a16="http://schemas.microsoft.com/office/drawing/2014/main" id="{EBF927B3-0972-4127-B10A-66200B0AA362}"/>
              </a:ext>
            </a:extLst>
          </p:cNvPr>
          <p:cNvGrpSpPr/>
          <p:nvPr/>
        </p:nvGrpSpPr>
        <p:grpSpPr>
          <a:xfrm>
            <a:off x="872247" y="109422"/>
            <a:ext cx="10447506" cy="6639156"/>
            <a:chOff x="2897019" y="428394"/>
            <a:chExt cx="9294981" cy="6001212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F98E2C73-FD5F-4057-A81A-702927405E20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97019" y="428394"/>
              <a:ext cx="9294981" cy="6001212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128DAA93-0F6F-4DD2-9299-9D089F6307CD}"/>
                </a:ext>
              </a:extLst>
            </p:cNvPr>
            <p:cNvSpPr/>
            <p:nvPr/>
          </p:nvSpPr>
          <p:spPr>
            <a:xfrm>
              <a:off x="4152899" y="6229350"/>
              <a:ext cx="6867525" cy="200256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</p:spTree>
    <p:extLst>
      <p:ext uri="{BB962C8B-B14F-4D97-AF65-F5344CB8AC3E}">
        <p14:creationId xmlns:p14="http://schemas.microsoft.com/office/powerpoint/2010/main" val="2123123846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039877EC-11A7-4525-AF83-02E31748F62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221" y="0"/>
            <a:ext cx="6834779" cy="6858000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12458070-7604-467A-9D00-4981FAB50BCF}"/>
              </a:ext>
            </a:extLst>
          </p:cNvPr>
          <p:cNvSpPr txBox="1"/>
          <p:nvPr/>
        </p:nvSpPr>
        <p:spPr>
          <a:xfrm>
            <a:off x="234964" y="243512"/>
            <a:ext cx="370441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PŘEHLED ŽIL HLAVY A KRKU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D1CE71AA-FA54-4C61-9BBF-79D7C4FB3F46}"/>
              </a:ext>
            </a:extLst>
          </p:cNvPr>
          <p:cNvSpPr txBox="1"/>
          <p:nvPr/>
        </p:nvSpPr>
        <p:spPr>
          <a:xfrm>
            <a:off x="234964" y="781377"/>
            <a:ext cx="3112006" cy="54476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AutoNum type="arabicPeriod"/>
            </a:pPr>
            <a:r>
              <a:rPr lang="cs-CZ" i="1" dirty="0" err="1">
                <a:solidFill>
                  <a:srgbClr val="0070C0"/>
                </a:solidFill>
              </a:rPr>
              <a:t>vv</a:t>
            </a:r>
            <a:r>
              <a:rPr lang="cs-CZ" i="1" dirty="0">
                <a:solidFill>
                  <a:srgbClr val="0070C0"/>
                </a:solidFill>
              </a:rPr>
              <a:t>. </a:t>
            </a:r>
            <a:r>
              <a:rPr lang="cs-CZ" i="1" dirty="0" err="1">
                <a:solidFill>
                  <a:srgbClr val="0070C0"/>
                </a:solidFill>
              </a:rPr>
              <a:t>cerebri</a:t>
            </a:r>
            <a:endParaRPr lang="cs-CZ" i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cs-CZ" i="1" dirty="0" err="1">
                <a:solidFill>
                  <a:srgbClr val="0070C0"/>
                </a:solidFill>
              </a:rPr>
              <a:t>vv</a:t>
            </a:r>
            <a:r>
              <a:rPr lang="cs-CZ" i="1" dirty="0">
                <a:solidFill>
                  <a:srgbClr val="0070C0"/>
                </a:solidFill>
              </a:rPr>
              <a:t>. </a:t>
            </a:r>
            <a:r>
              <a:rPr lang="cs-CZ" i="1" dirty="0" err="1">
                <a:solidFill>
                  <a:srgbClr val="0070C0"/>
                </a:solidFill>
              </a:rPr>
              <a:t>meningeae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cs-CZ" i="1" dirty="0">
                <a:solidFill>
                  <a:srgbClr val="0070C0"/>
                </a:solidFill>
              </a:rPr>
              <a:t>sinus </a:t>
            </a:r>
            <a:r>
              <a:rPr lang="cs-CZ" i="1" dirty="0" err="1">
                <a:solidFill>
                  <a:srgbClr val="0070C0"/>
                </a:solidFill>
              </a:rPr>
              <a:t>durae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matris</a:t>
            </a:r>
            <a:endParaRPr lang="cs-CZ" i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cs-CZ" i="1" dirty="0" err="1">
                <a:solidFill>
                  <a:srgbClr val="0070C0"/>
                </a:solidFill>
              </a:rPr>
              <a:t>vv</a:t>
            </a:r>
            <a:r>
              <a:rPr lang="cs-CZ" i="1" dirty="0">
                <a:solidFill>
                  <a:srgbClr val="0070C0"/>
                </a:solidFill>
              </a:rPr>
              <a:t>. </a:t>
            </a:r>
            <a:r>
              <a:rPr lang="cs-CZ" i="1" dirty="0" err="1">
                <a:solidFill>
                  <a:srgbClr val="0070C0"/>
                </a:solidFill>
              </a:rPr>
              <a:t>diploicae</a:t>
            </a:r>
            <a:endParaRPr lang="cs-CZ" i="1" dirty="0">
              <a:solidFill>
                <a:srgbClr val="0070C0"/>
              </a:solidFill>
            </a:endParaRPr>
          </a:p>
          <a:p>
            <a:pPr marL="342900" indent="-342900">
              <a:buAutoNum type="arabicPeriod"/>
            </a:pPr>
            <a:r>
              <a:rPr lang="cs-CZ" i="1" dirty="0" err="1">
                <a:solidFill>
                  <a:srgbClr val="0070C0"/>
                </a:solidFill>
              </a:rPr>
              <a:t>vv</a:t>
            </a:r>
            <a:r>
              <a:rPr lang="cs-CZ" i="1" dirty="0">
                <a:solidFill>
                  <a:srgbClr val="0070C0"/>
                </a:solidFill>
              </a:rPr>
              <a:t>. </a:t>
            </a:r>
            <a:r>
              <a:rPr lang="cs-CZ" i="1" dirty="0" err="1">
                <a:solidFill>
                  <a:srgbClr val="0070C0"/>
                </a:solidFill>
              </a:rPr>
              <a:t>labyrinthi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emissariae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342900" indent="-342900">
              <a:buAutoNum type="arabicPeriod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retromandibularis</a:t>
            </a:r>
            <a:endParaRPr lang="cs-CZ" b="1" i="1" dirty="0">
              <a:solidFill>
                <a:srgbClr val="0070C0"/>
              </a:solidFill>
            </a:endParaRP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i="1" dirty="0">
                <a:solidFill>
                  <a:srgbClr val="0070C0"/>
                </a:solidFill>
              </a:rPr>
              <a:t>v. </a:t>
            </a:r>
            <a:r>
              <a:rPr lang="cs-CZ" sz="1600" b="1" i="1" dirty="0" err="1">
                <a:solidFill>
                  <a:srgbClr val="0070C0"/>
                </a:solidFill>
              </a:rPr>
              <a:t>temporalis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superficialis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i="1" dirty="0">
                <a:solidFill>
                  <a:srgbClr val="0070C0"/>
                </a:solidFill>
              </a:rPr>
              <a:t>v. </a:t>
            </a:r>
            <a:r>
              <a:rPr lang="cs-CZ" sz="1600" b="1" i="1" dirty="0" err="1">
                <a:solidFill>
                  <a:srgbClr val="0070C0"/>
                </a:solidFill>
              </a:rPr>
              <a:t>temporalis</a:t>
            </a:r>
            <a:r>
              <a:rPr lang="cs-CZ" sz="1600" b="1" i="1" dirty="0">
                <a:solidFill>
                  <a:srgbClr val="0070C0"/>
                </a:solidFill>
              </a:rPr>
              <a:t> media </a:t>
            </a: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i="1" dirty="0">
                <a:solidFill>
                  <a:srgbClr val="0070C0"/>
                </a:solidFill>
              </a:rPr>
              <a:t>v. </a:t>
            </a:r>
            <a:r>
              <a:rPr lang="cs-CZ" sz="1600" b="1" i="1" dirty="0" err="1">
                <a:solidFill>
                  <a:srgbClr val="0070C0"/>
                </a:solidFill>
              </a:rPr>
              <a:t>transversa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  <a:r>
              <a:rPr lang="cs-CZ" sz="1600" b="1" i="1" dirty="0" err="1">
                <a:solidFill>
                  <a:srgbClr val="0070C0"/>
                </a:solidFill>
              </a:rPr>
              <a:t>faciei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pPr marL="542925" indent="-180975">
              <a:buFont typeface="Arial" panose="020B0604020202020204" pitchFamily="34" charset="0"/>
              <a:buChar char="•"/>
              <a:tabLst>
                <a:tab pos="542925" algn="l"/>
              </a:tabLst>
            </a:pPr>
            <a:r>
              <a:rPr lang="cs-CZ" sz="1600" b="1" i="1" dirty="0" err="1">
                <a:solidFill>
                  <a:srgbClr val="0070C0"/>
                </a:solidFill>
              </a:rPr>
              <a:t>vv</a:t>
            </a:r>
            <a:r>
              <a:rPr lang="cs-CZ" sz="1600" b="1" i="1" dirty="0">
                <a:solidFill>
                  <a:srgbClr val="0070C0"/>
                </a:solidFill>
              </a:rPr>
              <a:t>. </a:t>
            </a:r>
            <a:r>
              <a:rPr lang="cs-CZ" sz="1600" b="1" i="1" dirty="0" err="1">
                <a:solidFill>
                  <a:srgbClr val="0070C0"/>
                </a:solidFill>
              </a:rPr>
              <a:t>maxillares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r>
              <a:rPr lang="cs-CZ" b="1" i="1" dirty="0">
                <a:solidFill>
                  <a:srgbClr val="0070C0"/>
                </a:solidFill>
              </a:rPr>
              <a:t>8.   </a:t>
            </a: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ophthalmicae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b="1" i="1" dirty="0">
                <a:solidFill>
                  <a:srgbClr val="0070C0"/>
                </a:solidFill>
              </a:rPr>
              <a:t>9.   </a:t>
            </a: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pharyngeae</a:t>
            </a:r>
            <a:endParaRPr lang="cs-CZ" b="1" i="1" dirty="0">
              <a:solidFill>
                <a:srgbClr val="0070C0"/>
              </a:solidFill>
            </a:endParaRPr>
          </a:p>
          <a:p>
            <a:r>
              <a:rPr lang="cs-CZ" b="1" i="1" dirty="0">
                <a:solidFill>
                  <a:srgbClr val="0070C0"/>
                </a:solidFill>
              </a:rPr>
              <a:t>10. v. </a:t>
            </a:r>
            <a:r>
              <a:rPr lang="cs-CZ" b="1" i="1" dirty="0" err="1">
                <a:solidFill>
                  <a:srgbClr val="0070C0"/>
                </a:solidFill>
              </a:rPr>
              <a:t>facialis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r>
              <a:rPr lang="cs-CZ" b="1" i="1" dirty="0">
                <a:solidFill>
                  <a:srgbClr val="0070C0"/>
                </a:solidFill>
              </a:rPr>
              <a:t>11. v. lingualis</a:t>
            </a:r>
          </a:p>
          <a:p>
            <a:pPr marL="542925" indent="-180975">
              <a:buFont typeface="Arial" panose="020B0604020202020204" pitchFamily="34" charset="0"/>
              <a:buChar char="•"/>
            </a:pPr>
            <a:r>
              <a:rPr lang="cs-CZ" sz="1600" b="1" i="1" dirty="0">
                <a:solidFill>
                  <a:srgbClr val="0070C0"/>
                </a:solidFill>
              </a:rPr>
              <a:t>v. </a:t>
            </a:r>
            <a:r>
              <a:rPr lang="cs-CZ" sz="1600" b="1" i="1" dirty="0" err="1">
                <a:solidFill>
                  <a:srgbClr val="0070C0"/>
                </a:solidFill>
              </a:rPr>
              <a:t>sublingualis</a:t>
            </a:r>
            <a:r>
              <a:rPr lang="cs-CZ" sz="1600" b="1" i="1" dirty="0">
                <a:solidFill>
                  <a:srgbClr val="0070C0"/>
                </a:solidFill>
              </a:rPr>
              <a:t> </a:t>
            </a:r>
          </a:p>
          <a:p>
            <a:pPr marL="542925" indent="-180975">
              <a:buFont typeface="Arial" panose="020B0604020202020204" pitchFamily="34" charset="0"/>
              <a:buChar char="•"/>
            </a:pPr>
            <a:r>
              <a:rPr lang="cs-CZ" sz="1600" b="1" i="1" dirty="0">
                <a:solidFill>
                  <a:srgbClr val="0070C0"/>
                </a:solidFill>
              </a:rPr>
              <a:t>v. </a:t>
            </a:r>
            <a:r>
              <a:rPr lang="cs-CZ" sz="1600" b="1" i="1" dirty="0" err="1">
                <a:solidFill>
                  <a:srgbClr val="0070C0"/>
                </a:solidFill>
              </a:rPr>
              <a:t>comitans</a:t>
            </a:r>
            <a:r>
              <a:rPr lang="cs-CZ" sz="1600" b="1" i="1" dirty="0">
                <a:solidFill>
                  <a:srgbClr val="0070C0"/>
                </a:solidFill>
              </a:rPr>
              <a:t> nervi </a:t>
            </a:r>
            <a:r>
              <a:rPr lang="cs-CZ" sz="1600" b="1" i="1" dirty="0" err="1">
                <a:solidFill>
                  <a:srgbClr val="0070C0"/>
                </a:solidFill>
              </a:rPr>
              <a:t>hypoglossi</a:t>
            </a:r>
            <a:endParaRPr lang="cs-CZ" sz="1600" b="1" i="1" dirty="0">
              <a:solidFill>
                <a:srgbClr val="0070C0"/>
              </a:solidFill>
            </a:endParaRPr>
          </a:p>
          <a:p>
            <a:r>
              <a:rPr lang="cs-CZ" i="1" dirty="0">
                <a:solidFill>
                  <a:srgbClr val="0070C0"/>
                </a:solidFill>
              </a:rPr>
              <a:t>12. v. </a:t>
            </a:r>
            <a:r>
              <a:rPr lang="cs-CZ" i="1" dirty="0" err="1">
                <a:solidFill>
                  <a:srgbClr val="0070C0"/>
                </a:solidFill>
              </a:rPr>
              <a:t>thyroidea</a:t>
            </a:r>
            <a:r>
              <a:rPr lang="cs-CZ" i="1" dirty="0">
                <a:solidFill>
                  <a:srgbClr val="0070C0"/>
                </a:solidFill>
              </a:rPr>
              <a:t> superior</a:t>
            </a:r>
          </a:p>
          <a:p>
            <a:r>
              <a:rPr lang="cs-CZ" i="1" dirty="0">
                <a:solidFill>
                  <a:srgbClr val="0070C0"/>
                </a:solidFill>
              </a:rPr>
              <a:t>13. v. </a:t>
            </a:r>
            <a:r>
              <a:rPr lang="cs-CZ" i="1" dirty="0" err="1">
                <a:solidFill>
                  <a:srgbClr val="0070C0"/>
                </a:solidFill>
              </a:rPr>
              <a:t>thyroidea</a:t>
            </a:r>
            <a:r>
              <a:rPr lang="cs-CZ" i="1" dirty="0">
                <a:solidFill>
                  <a:srgbClr val="0070C0"/>
                </a:solidFill>
              </a:rPr>
              <a:t> media </a:t>
            </a:r>
          </a:p>
          <a:p>
            <a:r>
              <a:rPr lang="cs-CZ" b="1" i="1" dirty="0">
                <a:solidFill>
                  <a:srgbClr val="0070C0"/>
                </a:solidFill>
              </a:rPr>
              <a:t>14. v. </a:t>
            </a:r>
            <a:r>
              <a:rPr lang="cs-CZ" b="1" i="1" dirty="0" err="1">
                <a:solidFill>
                  <a:srgbClr val="0070C0"/>
                </a:solidFill>
              </a:rPr>
              <a:t>jugularis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externa</a:t>
            </a: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247971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1B724EE-64A8-47A2-9744-186BC7ED88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786"/>
            <a:ext cx="6573167" cy="4858428"/>
          </a:xfrm>
          <a:prstGeom prst="rect">
            <a:avLst/>
          </a:prstGeom>
        </p:spPr>
      </p:pic>
      <p:pic>
        <p:nvPicPr>
          <p:cNvPr id="9" name="Obrázek 8">
            <a:extLst>
              <a:ext uri="{FF2B5EF4-FFF2-40B4-BE49-F238E27FC236}">
                <a16:creationId xmlns:a16="http://schemas.microsoft.com/office/drawing/2014/main" id="{C05AAA72-89E8-4B76-A3AE-F34A8BCD020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11291" y="817999"/>
            <a:ext cx="5199733" cy="5222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8309977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3DE925E-D41A-4762-8914-5A1E9B4CDF4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2099" y="1295143"/>
            <a:ext cx="5729603" cy="4656057"/>
          </a:xfrm>
          <a:prstGeom prst="rect">
            <a:avLst/>
          </a:prstGeom>
        </p:spPr>
      </p:pic>
      <p:pic>
        <p:nvPicPr>
          <p:cNvPr id="7" name="Obrázek 6" descr="Obsah obrázku text, nastavit, zavřít&#10;&#10;Popis byl vytvořen automaticky">
            <a:extLst>
              <a:ext uri="{FF2B5EF4-FFF2-40B4-BE49-F238E27FC236}">
                <a16:creationId xmlns:a16="http://schemas.microsoft.com/office/drawing/2014/main" id="{74D7C27A-49AF-4990-8DF0-5B69681F22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8398" y="1295143"/>
            <a:ext cx="5729603" cy="5330706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44B18602-0DBD-4FEB-A1C1-63F3F0C22429}"/>
              </a:ext>
            </a:extLst>
          </p:cNvPr>
          <p:cNvSpPr txBox="1"/>
          <p:nvPr/>
        </p:nvSpPr>
        <p:spPr>
          <a:xfrm>
            <a:off x="234964" y="323850"/>
            <a:ext cx="437575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OKLUZE V. CENTRALIS RETINEAE</a:t>
            </a:r>
          </a:p>
        </p:txBody>
      </p:sp>
    </p:spTree>
    <p:extLst>
      <p:ext uri="{BB962C8B-B14F-4D97-AF65-F5344CB8AC3E}">
        <p14:creationId xmlns:p14="http://schemas.microsoft.com/office/powerpoint/2010/main" val="288500994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957FF55-2A95-4F04-9973-0201190DA9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662" y="923575"/>
            <a:ext cx="5382376" cy="5010849"/>
          </a:xfrm>
          <a:prstGeom prst="rect">
            <a:avLst/>
          </a:prstGeom>
        </p:spPr>
      </p:pic>
      <p:pic>
        <p:nvPicPr>
          <p:cNvPr id="7" name="Obrázek 6" descr="Obsah obrázku text, černá&#10;&#10;Popis byl vytvořen automaticky">
            <a:extLst>
              <a:ext uri="{FF2B5EF4-FFF2-40B4-BE49-F238E27FC236}">
                <a16:creationId xmlns:a16="http://schemas.microsoft.com/office/drawing/2014/main" id="{76B71B18-CB9D-4C15-88FA-471186AB42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964" y="-1"/>
            <a:ext cx="512076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8526120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AE425105-9089-4CD5-9EC9-B3709E02579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5837" y="0"/>
            <a:ext cx="6776163" cy="6858000"/>
          </a:xfrm>
          <a:prstGeom prst="rect">
            <a:avLst/>
          </a:prstGeom>
        </p:spPr>
      </p:pic>
      <p:pic>
        <p:nvPicPr>
          <p:cNvPr id="3" name="Obrázek 2">
            <a:extLst>
              <a:ext uri="{FF2B5EF4-FFF2-40B4-BE49-F238E27FC236}">
                <a16:creationId xmlns:a16="http://schemas.microsoft.com/office/drawing/2014/main" id="{D50677C8-824B-4AAA-9B00-7A9F05F2AC2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685800"/>
            <a:ext cx="4935255" cy="548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8449157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Obrázek 7">
            <a:extLst>
              <a:ext uri="{FF2B5EF4-FFF2-40B4-BE49-F238E27FC236}">
                <a16:creationId xmlns:a16="http://schemas.microsoft.com/office/drawing/2014/main" id="{DCEC3176-1044-42EC-AF41-8B35242267A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7599" y="791309"/>
            <a:ext cx="7884401" cy="5275381"/>
          </a:xfrm>
          <a:prstGeom prst="rect">
            <a:avLst/>
          </a:prstGeom>
        </p:spPr>
      </p:pic>
      <p:sp>
        <p:nvSpPr>
          <p:cNvPr id="5" name="TextovéPole 4">
            <a:extLst>
              <a:ext uri="{FF2B5EF4-FFF2-40B4-BE49-F238E27FC236}">
                <a16:creationId xmlns:a16="http://schemas.microsoft.com/office/drawing/2014/main" id="{5E5E319F-D351-41DB-97B3-80443DED2BFD}"/>
              </a:ext>
            </a:extLst>
          </p:cNvPr>
          <p:cNvSpPr txBox="1"/>
          <p:nvPr/>
        </p:nvSpPr>
        <p:spPr>
          <a:xfrm>
            <a:off x="234964" y="323850"/>
            <a:ext cx="317163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PLEXUS PTERYGOIDEUS</a:t>
            </a:r>
          </a:p>
        </p:txBody>
      </p:sp>
      <p:sp>
        <p:nvSpPr>
          <p:cNvPr id="3" name="TextovéPole 2">
            <a:extLst>
              <a:ext uri="{FF2B5EF4-FFF2-40B4-BE49-F238E27FC236}">
                <a16:creationId xmlns:a16="http://schemas.microsoft.com/office/drawing/2014/main" id="{0A9AAEC1-6907-40B9-8BE3-8221747BBEF1}"/>
              </a:ext>
            </a:extLst>
          </p:cNvPr>
          <p:cNvSpPr txBox="1"/>
          <p:nvPr/>
        </p:nvSpPr>
        <p:spPr>
          <a:xfrm>
            <a:off x="149239" y="889842"/>
            <a:ext cx="4227119" cy="563231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meningeae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mediae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plexus </a:t>
            </a:r>
            <a:r>
              <a:rPr lang="cs-CZ" b="1" i="1" dirty="0" err="1">
                <a:solidFill>
                  <a:srgbClr val="0070C0"/>
                </a:solidFill>
              </a:rPr>
              <a:t>venosus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foraminis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ovalis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plexus </a:t>
            </a:r>
            <a:r>
              <a:rPr lang="cs-CZ" b="1" i="1" dirty="0" err="1">
                <a:solidFill>
                  <a:srgbClr val="0070C0"/>
                </a:solidFill>
              </a:rPr>
              <a:t>venosus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caroticus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internus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dirty="0">
                <a:solidFill>
                  <a:srgbClr val="0070C0"/>
                </a:solidFill>
              </a:rPr>
              <a:t>venózní spojka přes </a:t>
            </a:r>
            <a:r>
              <a:rPr lang="cs-CZ" b="1" i="1" dirty="0" err="1">
                <a:solidFill>
                  <a:srgbClr val="0070C0"/>
                </a:solidFill>
              </a:rPr>
              <a:t>foramen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rotundum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temporales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profundae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canalis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pterygoidei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auriculares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anteriores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articulares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tympaniceae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stylomastoidea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parotideae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pharyngeae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sphenopalatina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ophthalmica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inferior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infraorbitalis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profunda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faciei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palatina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descendens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alveolares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superiores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posteriores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alveolaris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inferior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cs-CZ" b="1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342730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>
            <a:extLst>
              <a:ext uri="{FF2B5EF4-FFF2-40B4-BE49-F238E27FC236}">
                <a16:creationId xmlns:a16="http://schemas.microsoft.com/office/drawing/2014/main" id="{3E48434D-6833-4B0E-AFC0-BA0D853F99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6115" y="0"/>
            <a:ext cx="7725885" cy="6858000"/>
          </a:xfrm>
          <a:prstGeom prst="rect">
            <a:avLst/>
          </a:prstGeom>
        </p:spPr>
      </p:pic>
      <p:sp>
        <p:nvSpPr>
          <p:cNvPr id="4" name="TextovéPole 3">
            <a:extLst>
              <a:ext uri="{FF2B5EF4-FFF2-40B4-BE49-F238E27FC236}">
                <a16:creationId xmlns:a16="http://schemas.microsoft.com/office/drawing/2014/main" id="{55FB1713-09BF-49FA-A35D-258316F0C513}"/>
              </a:ext>
            </a:extLst>
          </p:cNvPr>
          <p:cNvSpPr txBox="1"/>
          <p:nvPr/>
        </p:nvSpPr>
        <p:spPr>
          <a:xfrm>
            <a:off x="177814" y="297630"/>
            <a:ext cx="36070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70C0"/>
                </a:solidFill>
              </a:rPr>
              <a:t>VENA JUGULARIS INTERNA</a:t>
            </a:r>
          </a:p>
        </p:txBody>
      </p:sp>
      <p:sp>
        <p:nvSpPr>
          <p:cNvPr id="2" name="TextovéPole 1">
            <a:extLst>
              <a:ext uri="{FF2B5EF4-FFF2-40B4-BE49-F238E27FC236}">
                <a16:creationId xmlns:a16="http://schemas.microsoft.com/office/drawing/2014/main" id="{08AF6AB9-46B7-4A3C-9B59-BA2F47EEF2F7}"/>
              </a:ext>
            </a:extLst>
          </p:cNvPr>
          <p:cNvSpPr txBox="1"/>
          <p:nvPr/>
        </p:nvSpPr>
        <p:spPr>
          <a:xfrm>
            <a:off x="177814" y="981075"/>
            <a:ext cx="4426725" cy="369331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sinus </a:t>
            </a:r>
            <a:r>
              <a:rPr lang="cs-CZ" b="1" i="1" dirty="0" err="1">
                <a:solidFill>
                  <a:srgbClr val="0070C0"/>
                </a:solidFill>
              </a:rPr>
              <a:t>sigmoideus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dirty="0">
                <a:solidFill>
                  <a:srgbClr val="0070C0"/>
                </a:solidFill>
              </a:rPr>
              <a:t>+ </a:t>
            </a:r>
            <a:r>
              <a:rPr lang="cs-CZ" b="1" i="1" dirty="0">
                <a:solidFill>
                  <a:srgbClr val="0070C0"/>
                </a:solidFill>
              </a:rPr>
              <a:t>sinus </a:t>
            </a:r>
            <a:r>
              <a:rPr lang="cs-CZ" b="1" i="1" dirty="0" err="1">
                <a:solidFill>
                  <a:srgbClr val="0070C0"/>
                </a:solidFill>
              </a:rPr>
              <a:t>petrosus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inferior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 err="1">
                <a:solidFill>
                  <a:srgbClr val="0070C0"/>
                </a:solidFill>
              </a:rPr>
              <a:t>vv</a:t>
            </a:r>
            <a:r>
              <a:rPr lang="cs-CZ" b="1" i="1" dirty="0">
                <a:solidFill>
                  <a:srgbClr val="0070C0"/>
                </a:solidFill>
              </a:rPr>
              <a:t>. </a:t>
            </a:r>
            <a:r>
              <a:rPr lang="cs-CZ" b="1" i="1" dirty="0" err="1">
                <a:solidFill>
                  <a:srgbClr val="0070C0"/>
                </a:solidFill>
              </a:rPr>
              <a:t>pharyngeae</a:t>
            </a:r>
            <a:r>
              <a:rPr lang="cs-CZ" b="1" i="1" dirty="0">
                <a:solidFill>
                  <a:srgbClr val="0070C0"/>
                </a:solidFill>
              </a:rPr>
              <a:t> (plexus </a:t>
            </a:r>
            <a:r>
              <a:rPr lang="cs-CZ" b="1" i="1" dirty="0" err="1">
                <a:solidFill>
                  <a:srgbClr val="0070C0"/>
                </a:solidFill>
              </a:rPr>
              <a:t>pharyngeus</a:t>
            </a:r>
            <a:r>
              <a:rPr lang="cs-CZ" b="1" i="1" dirty="0">
                <a:solidFill>
                  <a:srgbClr val="0070C0"/>
                </a:solidFill>
              </a:rPr>
              <a:t>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retromandibularis</a:t>
            </a:r>
            <a:endParaRPr lang="cs-CZ" b="1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facialis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lingualis </a:t>
            </a: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rgbClr val="0070C0"/>
                </a:solidFill>
              </a:rPr>
              <a:t>v. </a:t>
            </a:r>
            <a:r>
              <a:rPr lang="cs-CZ" i="1" dirty="0" err="1">
                <a:solidFill>
                  <a:srgbClr val="0070C0"/>
                </a:solidFill>
              </a:rPr>
              <a:t>sublingualis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rgbClr val="0070C0"/>
                </a:solidFill>
              </a:rPr>
              <a:t>v. </a:t>
            </a:r>
            <a:r>
              <a:rPr lang="cs-CZ" i="1" dirty="0" err="1">
                <a:solidFill>
                  <a:srgbClr val="0070C0"/>
                </a:solidFill>
              </a:rPr>
              <a:t>comitans</a:t>
            </a:r>
            <a:r>
              <a:rPr lang="cs-CZ" i="1" dirty="0">
                <a:solidFill>
                  <a:srgbClr val="0070C0"/>
                </a:solidFill>
              </a:rPr>
              <a:t> nervi </a:t>
            </a:r>
            <a:r>
              <a:rPr lang="cs-CZ" i="1" dirty="0" err="1">
                <a:solidFill>
                  <a:srgbClr val="0070C0"/>
                </a:solidFill>
              </a:rPr>
              <a:t>hypoglossi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thyroidea</a:t>
            </a:r>
            <a:r>
              <a:rPr lang="cs-CZ" b="1" i="1" dirty="0">
                <a:solidFill>
                  <a:srgbClr val="0070C0"/>
                </a:solidFill>
              </a:rPr>
              <a:t> superior </a:t>
            </a: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rgbClr val="0070C0"/>
                </a:solidFill>
              </a:rPr>
              <a:t>v. </a:t>
            </a:r>
            <a:r>
              <a:rPr lang="cs-CZ" i="1" dirty="0" err="1">
                <a:solidFill>
                  <a:srgbClr val="0070C0"/>
                </a:solidFill>
              </a:rPr>
              <a:t>laryngea</a:t>
            </a:r>
            <a:r>
              <a:rPr lang="cs-CZ" i="1" dirty="0">
                <a:solidFill>
                  <a:srgbClr val="0070C0"/>
                </a:solidFill>
              </a:rPr>
              <a:t> superior </a:t>
            </a: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rgbClr val="0070C0"/>
                </a:solidFill>
              </a:rPr>
              <a:t>v. </a:t>
            </a:r>
            <a:r>
              <a:rPr lang="cs-CZ" i="1" dirty="0" err="1">
                <a:solidFill>
                  <a:srgbClr val="0070C0"/>
                </a:solidFill>
              </a:rPr>
              <a:t>sternocleidomastoidea</a:t>
            </a:r>
            <a:endParaRPr lang="cs-CZ" i="1" dirty="0">
              <a:solidFill>
                <a:srgbClr val="0070C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thyroidea</a:t>
            </a:r>
            <a:r>
              <a:rPr lang="cs-CZ" b="1" i="1" dirty="0">
                <a:solidFill>
                  <a:srgbClr val="0070C0"/>
                </a:solidFill>
              </a:rPr>
              <a:t> media </a:t>
            </a:r>
            <a:r>
              <a:rPr lang="cs-CZ" b="1" dirty="0">
                <a:solidFill>
                  <a:srgbClr val="0070C0"/>
                </a:solidFill>
              </a:rPr>
              <a:t>(nekonstantní)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b="1" i="1" dirty="0">
                <a:solidFill>
                  <a:srgbClr val="0070C0"/>
                </a:solidFill>
              </a:rPr>
              <a:t>v. </a:t>
            </a:r>
            <a:r>
              <a:rPr lang="cs-CZ" b="1" i="1" dirty="0" err="1">
                <a:solidFill>
                  <a:srgbClr val="0070C0"/>
                </a:solidFill>
              </a:rPr>
              <a:t>jugularis</a:t>
            </a:r>
            <a:r>
              <a:rPr lang="cs-CZ" b="1" i="1" dirty="0">
                <a:solidFill>
                  <a:srgbClr val="0070C0"/>
                </a:solidFill>
              </a:rPr>
              <a:t> </a:t>
            </a:r>
            <a:r>
              <a:rPr lang="cs-CZ" b="1" i="1" dirty="0" err="1">
                <a:solidFill>
                  <a:srgbClr val="0070C0"/>
                </a:solidFill>
              </a:rPr>
              <a:t>externa</a:t>
            </a:r>
            <a:endParaRPr lang="cs-CZ" b="1" i="1" dirty="0">
              <a:solidFill>
                <a:srgbClr val="0070C0"/>
              </a:solidFill>
            </a:endParaRPr>
          </a:p>
          <a:p>
            <a:pPr marL="447675" indent="-180975">
              <a:buFont typeface="Wingdings" panose="05000000000000000000" pitchFamily="2" charset="2"/>
              <a:buChar char="§"/>
            </a:pPr>
            <a:r>
              <a:rPr lang="cs-CZ" i="1" dirty="0">
                <a:solidFill>
                  <a:srgbClr val="0070C0"/>
                </a:solidFill>
              </a:rPr>
              <a:t>v. </a:t>
            </a:r>
            <a:r>
              <a:rPr lang="cs-CZ" i="1" dirty="0" err="1">
                <a:solidFill>
                  <a:srgbClr val="0070C0"/>
                </a:solidFill>
              </a:rPr>
              <a:t>jugularis</a:t>
            </a:r>
            <a:r>
              <a:rPr lang="cs-CZ" i="1" dirty="0">
                <a:solidFill>
                  <a:srgbClr val="0070C0"/>
                </a:solidFill>
              </a:rPr>
              <a:t> </a:t>
            </a:r>
            <a:r>
              <a:rPr lang="cs-CZ" i="1" dirty="0" err="1">
                <a:solidFill>
                  <a:srgbClr val="0070C0"/>
                </a:solidFill>
              </a:rPr>
              <a:t>anterior</a:t>
            </a:r>
            <a:endParaRPr lang="cs-CZ" i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00376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DB684EE5-9A52-416E-A048-B9AD8E1FA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9137" y="701766"/>
            <a:ext cx="6371311" cy="5278837"/>
          </a:xfrm>
          <a:prstGeom prst="rect">
            <a:avLst/>
          </a:prstGeom>
        </p:spPr>
      </p:pic>
      <p:pic>
        <p:nvPicPr>
          <p:cNvPr id="7" name="Obrázek 6">
            <a:extLst>
              <a:ext uri="{FF2B5EF4-FFF2-40B4-BE49-F238E27FC236}">
                <a16:creationId xmlns:a16="http://schemas.microsoft.com/office/drawing/2014/main" id="{A096E5B9-4C60-43C5-85EF-FF70E737ED9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52" y="1908891"/>
            <a:ext cx="5727748" cy="4320460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1E5859FE-49F6-4E3A-9754-8D5426262E58}"/>
              </a:ext>
            </a:extLst>
          </p:cNvPr>
          <p:cNvSpPr txBox="1"/>
          <p:nvPr/>
        </p:nvSpPr>
        <p:spPr>
          <a:xfrm>
            <a:off x="282589" y="240101"/>
            <a:ext cx="416479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LYMFATICKÝ SYSTÉM - SOUHRN</a:t>
            </a:r>
          </a:p>
        </p:txBody>
      </p:sp>
    </p:spTree>
    <p:extLst>
      <p:ext uri="{BB962C8B-B14F-4D97-AF65-F5344CB8AC3E}">
        <p14:creationId xmlns:p14="http://schemas.microsoft.com/office/powerpoint/2010/main" val="336344886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42F72CC6-DB59-4F67-A33E-9064D37081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0"/>
            <a:ext cx="8229600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50A526EF-FE67-4341-87D5-52E498EF984D}"/>
              </a:ext>
            </a:extLst>
          </p:cNvPr>
          <p:cNvSpPr txBox="1"/>
          <p:nvPr/>
        </p:nvSpPr>
        <p:spPr>
          <a:xfrm>
            <a:off x="234964" y="221051"/>
            <a:ext cx="329885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PŘEHLED LYMFATICKÝCH</a:t>
            </a:r>
          </a:p>
          <a:p>
            <a:r>
              <a:rPr lang="cs-CZ" sz="2400" b="1" dirty="0">
                <a:solidFill>
                  <a:srgbClr val="00B050"/>
                </a:solidFill>
              </a:rPr>
              <a:t>UZLIN HLAVY A KRKU</a:t>
            </a:r>
          </a:p>
        </p:txBody>
      </p:sp>
    </p:spTree>
    <p:extLst>
      <p:ext uri="{BB962C8B-B14F-4D97-AF65-F5344CB8AC3E}">
        <p14:creationId xmlns:p14="http://schemas.microsoft.com/office/powerpoint/2010/main" val="876524877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E2FE6D9B-7C25-407B-943E-EAD1BD7BD42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0"/>
            <a:ext cx="6024383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C4BC630-45F6-4B6F-A088-BA3A7D33F8AC}"/>
              </a:ext>
            </a:extLst>
          </p:cNvPr>
          <p:cNvSpPr txBox="1"/>
          <p:nvPr/>
        </p:nvSpPr>
        <p:spPr>
          <a:xfrm>
            <a:off x="234964" y="857250"/>
            <a:ext cx="56187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occipitales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oblast: měkké pokrývky lebeční v týlní krajině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odtok: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superficiales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a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profundi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9A9EC38A-9C8A-4AFD-9E95-5CCE5E8FB5BB}"/>
              </a:ext>
            </a:extLst>
          </p:cNvPr>
          <p:cNvSpPr txBox="1"/>
          <p:nvPr/>
        </p:nvSpPr>
        <p:spPr>
          <a:xfrm>
            <a:off x="234964" y="1749802"/>
            <a:ext cx="5618718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mastoidei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oblast: měkké pokrývky lebeční za boltcem, zadní strana boltce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odtok: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superficiales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a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profundi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FBFC3D41-AA30-4754-8607-63BE2F9F00F1}"/>
              </a:ext>
            </a:extLst>
          </p:cNvPr>
          <p:cNvSpPr txBox="1"/>
          <p:nvPr/>
        </p:nvSpPr>
        <p:spPr>
          <a:xfrm>
            <a:off x="234964" y="2642354"/>
            <a:ext cx="5455276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parotidei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superficiales</a:t>
            </a:r>
            <a:r>
              <a:rPr lang="cs-CZ" sz="2000" b="1" i="1" dirty="0">
                <a:solidFill>
                  <a:srgbClr val="00B050"/>
                </a:solidFill>
              </a:rPr>
              <a:t> et </a:t>
            </a:r>
            <a:r>
              <a:rPr lang="cs-CZ" sz="2000" b="1" i="1" dirty="0" err="1">
                <a:solidFill>
                  <a:srgbClr val="00B050"/>
                </a:solidFill>
              </a:rPr>
              <a:t>profundi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oblast: měkké pokrývky lebeční spánkové a čelní krajiny,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       zevní část očních víček, přední strana boltce a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       zevního zvukovodu, </a:t>
            </a:r>
            <a:r>
              <a:rPr lang="cs-CZ" sz="1600" i="1" dirty="0" err="1">
                <a:solidFill>
                  <a:srgbClr val="00B050"/>
                </a:solidFill>
              </a:rPr>
              <a:t>gl</a:t>
            </a:r>
            <a:r>
              <a:rPr lang="cs-CZ" sz="1600" i="1" dirty="0">
                <a:solidFill>
                  <a:srgbClr val="00B050"/>
                </a:solidFill>
              </a:rPr>
              <a:t>. </a:t>
            </a:r>
            <a:r>
              <a:rPr lang="cs-CZ" sz="1600" i="1" dirty="0" err="1">
                <a:solidFill>
                  <a:srgbClr val="00B050"/>
                </a:solidFill>
              </a:rPr>
              <a:t>parotis</a:t>
            </a:r>
            <a:r>
              <a:rPr lang="cs-CZ" sz="1600" dirty="0">
                <a:solidFill>
                  <a:srgbClr val="00B050"/>
                </a:solidFill>
              </a:rPr>
              <a:t> a přilehlá část tváře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odtok: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superficiales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a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profundi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91528277-E036-4432-AE51-18190E78619B}"/>
              </a:ext>
            </a:extLst>
          </p:cNvPr>
          <p:cNvSpPr txBox="1"/>
          <p:nvPr/>
        </p:nvSpPr>
        <p:spPr>
          <a:xfrm>
            <a:off x="234964" y="4027349"/>
            <a:ext cx="56105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submandibulares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oblast: dolní víčka, nos, rty, tváře, </a:t>
            </a:r>
            <a:r>
              <a:rPr lang="cs-CZ" sz="1600" dirty="0" err="1">
                <a:solidFill>
                  <a:srgbClr val="00B050"/>
                </a:solidFill>
              </a:rPr>
              <a:t>paralinguální</a:t>
            </a:r>
            <a:r>
              <a:rPr lang="cs-CZ" sz="1600" dirty="0">
                <a:solidFill>
                  <a:srgbClr val="00B050"/>
                </a:solidFill>
              </a:rPr>
              <a:t> oblast,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       spodina dutiny ústní, zuby (kromě horních i dolních M</a:t>
            </a:r>
            <a:r>
              <a:rPr lang="cs-CZ" sz="1600" baseline="-25000" dirty="0">
                <a:solidFill>
                  <a:srgbClr val="00B050"/>
                </a:solidFill>
              </a:rPr>
              <a:t>3</a:t>
            </a:r>
            <a:r>
              <a:rPr lang="cs-CZ" sz="1600" dirty="0">
                <a:solidFill>
                  <a:srgbClr val="00B050"/>
                </a:solidFill>
              </a:rPr>
              <a:t>)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odtok: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profundi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0" name="TextovéPole 9">
            <a:extLst>
              <a:ext uri="{FF2B5EF4-FFF2-40B4-BE49-F238E27FC236}">
                <a16:creationId xmlns:a16="http://schemas.microsoft.com/office/drawing/2014/main" id="{706D339D-B594-4624-A04E-9196FEEF50F2}"/>
              </a:ext>
            </a:extLst>
          </p:cNvPr>
          <p:cNvSpPr txBox="1"/>
          <p:nvPr/>
        </p:nvSpPr>
        <p:spPr>
          <a:xfrm>
            <a:off x="252389" y="5166122"/>
            <a:ext cx="5610575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submentales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oblast: dolní ret, brada, přední část ústní dutiny a mandibuly,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       přední zuby s dásní, hrot jazyka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odtok: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submandibulares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a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profundi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ED491C01-0F18-4403-9D52-1E2115E56093}"/>
              </a:ext>
            </a:extLst>
          </p:cNvPr>
          <p:cNvSpPr txBox="1"/>
          <p:nvPr/>
        </p:nvSpPr>
        <p:spPr>
          <a:xfrm>
            <a:off x="234964" y="221051"/>
            <a:ext cx="510409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PŘEHLED LYMFATICKÝCH UZLIN HLAVY </a:t>
            </a:r>
          </a:p>
        </p:txBody>
      </p:sp>
    </p:spTree>
    <p:extLst>
      <p:ext uri="{BB962C8B-B14F-4D97-AF65-F5344CB8AC3E}">
        <p14:creationId xmlns:p14="http://schemas.microsoft.com/office/powerpoint/2010/main" val="3746652896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Skupina 7">
            <a:extLst>
              <a:ext uri="{FF2B5EF4-FFF2-40B4-BE49-F238E27FC236}">
                <a16:creationId xmlns:a16="http://schemas.microsoft.com/office/drawing/2014/main" id="{20456B44-59A3-490E-B37F-DABFB7A611D8}"/>
              </a:ext>
            </a:extLst>
          </p:cNvPr>
          <p:cNvGrpSpPr/>
          <p:nvPr/>
        </p:nvGrpSpPr>
        <p:grpSpPr>
          <a:xfrm>
            <a:off x="5290766" y="466071"/>
            <a:ext cx="6782195" cy="5925857"/>
            <a:chOff x="5000229" y="466071"/>
            <a:chExt cx="6782195" cy="5925857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E8F6226B-4636-4FCF-B10B-7DCE582EBD9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000229" y="466071"/>
              <a:ext cx="6782195" cy="5925857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8C8AAEA8-7190-409E-B20F-E3FF6BCF4B8A}"/>
                </a:ext>
              </a:extLst>
            </p:cNvPr>
            <p:cNvSpPr/>
            <p:nvPr/>
          </p:nvSpPr>
          <p:spPr>
            <a:xfrm>
              <a:off x="9020175" y="4533900"/>
              <a:ext cx="2762249" cy="185802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A038BC7C-8031-44BA-83EF-E7B2B747CB93}"/>
                </a:ext>
              </a:extLst>
            </p:cNvPr>
            <p:cNvSpPr/>
            <p:nvPr/>
          </p:nvSpPr>
          <p:spPr>
            <a:xfrm>
              <a:off x="8391326" y="5705474"/>
              <a:ext cx="819349" cy="686453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9" name="TextovéPole 8">
            <a:extLst>
              <a:ext uri="{FF2B5EF4-FFF2-40B4-BE49-F238E27FC236}">
                <a16:creationId xmlns:a16="http://schemas.microsoft.com/office/drawing/2014/main" id="{609FE46A-F164-48ED-B057-23F9B7C2D7DE}"/>
              </a:ext>
            </a:extLst>
          </p:cNvPr>
          <p:cNvSpPr txBox="1"/>
          <p:nvPr/>
        </p:nvSpPr>
        <p:spPr>
          <a:xfrm>
            <a:off x="119039" y="2165747"/>
            <a:ext cx="5159489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retropharyngei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oblast: hltan, sliznice středního ucha, Eustachova trubice, </a:t>
            </a:r>
          </a:p>
          <a:p>
            <a:r>
              <a:rPr lang="cs-CZ" sz="1600" dirty="0">
                <a:solidFill>
                  <a:srgbClr val="00B050"/>
                </a:solidFill>
              </a:rPr>
              <a:t>                 zadní, horní a čichová oblast nosní sliznice</a:t>
            </a:r>
          </a:p>
          <a:p>
            <a:pPr marL="180975" indent="-180975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odtok: </a:t>
            </a:r>
            <a:r>
              <a:rPr lang="cs-CZ" sz="1600" i="1" dirty="0" err="1">
                <a:solidFill>
                  <a:srgbClr val="00B050"/>
                </a:solidFill>
              </a:rPr>
              <a:t>nodi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cervicales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profundi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498222806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Skupina 8">
            <a:extLst>
              <a:ext uri="{FF2B5EF4-FFF2-40B4-BE49-F238E27FC236}">
                <a16:creationId xmlns:a16="http://schemas.microsoft.com/office/drawing/2014/main" id="{2D13F072-FC8C-4D5F-8410-DCB4BB9F49FB}"/>
              </a:ext>
            </a:extLst>
          </p:cNvPr>
          <p:cNvGrpSpPr/>
          <p:nvPr/>
        </p:nvGrpSpPr>
        <p:grpSpPr>
          <a:xfrm>
            <a:off x="5771832" y="193127"/>
            <a:ext cx="5867718" cy="6471746"/>
            <a:chOff x="5771832" y="193127"/>
            <a:chExt cx="5867718" cy="6471746"/>
          </a:xfrm>
        </p:grpSpPr>
        <p:pic>
          <p:nvPicPr>
            <p:cNvPr id="5" name="Obrázek 4">
              <a:extLst>
                <a:ext uri="{FF2B5EF4-FFF2-40B4-BE49-F238E27FC236}">
                  <a16:creationId xmlns:a16="http://schemas.microsoft.com/office/drawing/2014/main" id="{19A6D242-C988-430F-825C-34111D53C67D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1833" y="193127"/>
              <a:ext cx="5867717" cy="6471746"/>
            </a:xfrm>
            <a:prstGeom prst="rect">
              <a:avLst/>
            </a:prstGeom>
          </p:spPr>
        </p:pic>
        <p:sp>
          <p:nvSpPr>
            <p:cNvPr id="6" name="Obdélník 5">
              <a:extLst>
                <a:ext uri="{FF2B5EF4-FFF2-40B4-BE49-F238E27FC236}">
                  <a16:creationId xmlns:a16="http://schemas.microsoft.com/office/drawing/2014/main" id="{62FA1AB1-C326-491E-9149-1CFE7130A158}"/>
                </a:ext>
              </a:extLst>
            </p:cNvPr>
            <p:cNvSpPr/>
            <p:nvPr/>
          </p:nvSpPr>
          <p:spPr>
            <a:xfrm>
              <a:off x="5771832" y="193127"/>
              <a:ext cx="1771967" cy="12451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7" name="Obdélník 6">
              <a:extLst>
                <a:ext uri="{FF2B5EF4-FFF2-40B4-BE49-F238E27FC236}">
                  <a16:creationId xmlns:a16="http://schemas.microsoft.com/office/drawing/2014/main" id="{117ECFCE-9F24-43AE-B5E3-80A47ED618BA}"/>
                </a:ext>
              </a:extLst>
            </p:cNvPr>
            <p:cNvSpPr/>
            <p:nvPr/>
          </p:nvSpPr>
          <p:spPr>
            <a:xfrm>
              <a:off x="5771832" y="1438275"/>
              <a:ext cx="1171894" cy="1066800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  <p:sp>
          <p:nvSpPr>
            <p:cNvPr id="8" name="Obdélník 7">
              <a:extLst>
                <a:ext uri="{FF2B5EF4-FFF2-40B4-BE49-F238E27FC236}">
                  <a16:creationId xmlns:a16="http://schemas.microsoft.com/office/drawing/2014/main" id="{0BA2F038-3618-4928-A560-BF15F2FC4A65}"/>
                </a:ext>
              </a:extLst>
            </p:cNvPr>
            <p:cNvSpPr/>
            <p:nvPr/>
          </p:nvSpPr>
          <p:spPr>
            <a:xfrm>
              <a:off x="5771832" y="3228975"/>
              <a:ext cx="1257618" cy="5212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cs-CZ"/>
            </a:p>
          </p:txBody>
        </p:sp>
      </p:grpSp>
      <p:sp>
        <p:nvSpPr>
          <p:cNvPr id="10" name="TextovéPole 9">
            <a:extLst>
              <a:ext uri="{FF2B5EF4-FFF2-40B4-BE49-F238E27FC236}">
                <a16:creationId xmlns:a16="http://schemas.microsoft.com/office/drawing/2014/main" id="{00D661A7-32E4-416B-B4E8-8C587023072D}"/>
              </a:ext>
            </a:extLst>
          </p:cNvPr>
          <p:cNvSpPr txBox="1"/>
          <p:nvPr/>
        </p:nvSpPr>
        <p:spPr>
          <a:xfrm>
            <a:off x="234964" y="221051"/>
            <a:ext cx="22538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00B050"/>
                </a:solidFill>
              </a:rPr>
              <a:t>LYMFA Z JAZYKA</a:t>
            </a:r>
          </a:p>
        </p:txBody>
      </p:sp>
      <p:sp>
        <p:nvSpPr>
          <p:cNvPr id="11" name="TextovéPole 10">
            <a:extLst>
              <a:ext uri="{FF2B5EF4-FFF2-40B4-BE49-F238E27FC236}">
                <a16:creationId xmlns:a16="http://schemas.microsoft.com/office/drawing/2014/main" id="{DC908706-2861-483F-A61A-4FEDBC059A32}"/>
              </a:ext>
            </a:extLst>
          </p:cNvPr>
          <p:cNvSpPr txBox="1"/>
          <p:nvPr/>
        </p:nvSpPr>
        <p:spPr>
          <a:xfrm>
            <a:off x="234964" y="1038165"/>
            <a:ext cx="5268045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Apikální kolektory</a:t>
            </a: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nodi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juguloomohyoidei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dirty="0">
                <a:solidFill>
                  <a:srgbClr val="00B050"/>
                </a:solidFill>
              </a:rPr>
              <a:t>nebo přes </a:t>
            </a:r>
            <a:r>
              <a:rPr lang="cs-CZ" i="1" dirty="0" err="1">
                <a:solidFill>
                  <a:srgbClr val="00B050"/>
                </a:solidFill>
              </a:rPr>
              <a:t>nodi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submentales</a:t>
            </a:r>
            <a:endParaRPr lang="cs-CZ" i="1" dirty="0">
              <a:solidFill>
                <a:srgbClr val="00B050"/>
              </a:solidFill>
            </a:endParaRPr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DC3E2A06-9C04-4088-B93F-9AD711C0BC34}"/>
              </a:ext>
            </a:extLst>
          </p:cNvPr>
          <p:cNvSpPr txBox="1"/>
          <p:nvPr/>
        </p:nvSpPr>
        <p:spPr>
          <a:xfrm>
            <a:off x="234964" y="1901203"/>
            <a:ext cx="355206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Povrchové marginální kolektory</a:t>
            </a: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nodi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submentales</a:t>
            </a:r>
            <a:endParaRPr lang="cs-CZ" i="1" dirty="0">
              <a:solidFill>
                <a:srgbClr val="00B05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83CDF7C6-E194-400E-ADFF-38D0CC6E8EF4}"/>
              </a:ext>
            </a:extLst>
          </p:cNvPr>
          <p:cNvSpPr txBox="1"/>
          <p:nvPr/>
        </p:nvSpPr>
        <p:spPr>
          <a:xfrm>
            <a:off x="234964" y="2832752"/>
            <a:ext cx="455528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Vnitřní marginální kolektory</a:t>
            </a: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nodi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jugulares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interni</a:t>
            </a:r>
            <a:r>
              <a:rPr lang="cs-CZ" dirty="0">
                <a:solidFill>
                  <a:srgbClr val="00B050"/>
                </a:solidFill>
              </a:rPr>
              <a:t> z přední části jazyka</a:t>
            </a: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>
                <a:solidFill>
                  <a:srgbClr val="00B050"/>
                </a:solidFill>
              </a:rPr>
              <a:t>nodus </a:t>
            </a:r>
            <a:r>
              <a:rPr lang="cs-CZ" i="1" dirty="0" err="1">
                <a:solidFill>
                  <a:srgbClr val="00B050"/>
                </a:solidFill>
              </a:rPr>
              <a:t>jugulodigastricus</a:t>
            </a:r>
            <a:r>
              <a:rPr lang="cs-CZ" dirty="0">
                <a:solidFill>
                  <a:srgbClr val="00B050"/>
                </a:solidFill>
              </a:rPr>
              <a:t> ze zadní části jazyka</a:t>
            </a:r>
          </a:p>
        </p:txBody>
      </p:sp>
      <p:sp>
        <p:nvSpPr>
          <p:cNvPr id="14" name="TextovéPole 13">
            <a:extLst>
              <a:ext uri="{FF2B5EF4-FFF2-40B4-BE49-F238E27FC236}">
                <a16:creationId xmlns:a16="http://schemas.microsoft.com/office/drawing/2014/main" id="{E49A1D18-DB85-4511-B754-083B5C03733B}"/>
              </a:ext>
            </a:extLst>
          </p:cNvPr>
          <p:cNvSpPr txBox="1"/>
          <p:nvPr/>
        </p:nvSpPr>
        <p:spPr>
          <a:xfrm>
            <a:off x="234964" y="4041300"/>
            <a:ext cx="5159810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Centrální kolektory</a:t>
            </a: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nodi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submandibulares</a:t>
            </a:r>
            <a:r>
              <a:rPr lang="cs-CZ" dirty="0">
                <a:solidFill>
                  <a:srgbClr val="00B050"/>
                </a:solidFill>
              </a:rPr>
              <a:t> a </a:t>
            </a:r>
            <a:r>
              <a:rPr lang="cs-CZ" i="1" dirty="0">
                <a:solidFill>
                  <a:srgbClr val="00B050"/>
                </a:solidFill>
              </a:rPr>
              <a:t>nodus </a:t>
            </a:r>
            <a:r>
              <a:rPr lang="cs-CZ" i="1" dirty="0" err="1">
                <a:solidFill>
                  <a:srgbClr val="00B050"/>
                </a:solidFill>
              </a:rPr>
              <a:t>juguloomohyoideus</a:t>
            </a:r>
            <a:endParaRPr lang="cs-CZ" i="1" dirty="0">
              <a:solidFill>
                <a:srgbClr val="00B050"/>
              </a:solidFill>
            </a:endParaRPr>
          </a:p>
        </p:txBody>
      </p:sp>
      <p:sp>
        <p:nvSpPr>
          <p:cNvPr id="15" name="TextovéPole 14">
            <a:extLst>
              <a:ext uri="{FF2B5EF4-FFF2-40B4-BE49-F238E27FC236}">
                <a16:creationId xmlns:a16="http://schemas.microsoft.com/office/drawing/2014/main" id="{7302638D-D91D-4DF5-9B70-30AFB96361FC}"/>
              </a:ext>
            </a:extLst>
          </p:cNvPr>
          <p:cNvSpPr txBox="1"/>
          <p:nvPr/>
        </p:nvSpPr>
        <p:spPr>
          <a:xfrm>
            <a:off x="234964" y="4972849"/>
            <a:ext cx="4850623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00B050"/>
                </a:solidFill>
              </a:rPr>
              <a:t>Bazální kolektory</a:t>
            </a:r>
          </a:p>
          <a:p>
            <a:r>
              <a:rPr lang="cs-CZ" dirty="0">
                <a:solidFill>
                  <a:srgbClr val="00B050"/>
                </a:solidFill>
              </a:rPr>
              <a:t>→ </a:t>
            </a:r>
            <a:r>
              <a:rPr lang="cs-CZ" i="1" dirty="0" err="1">
                <a:solidFill>
                  <a:srgbClr val="00B050"/>
                </a:solidFill>
              </a:rPr>
              <a:t>nodi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jugulares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interni</a:t>
            </a:r>
            <a:r>
              <a:rPr lang="cs-CZ" dirty="0">
                <a:solidFill>
                  <a:srgbClr val="00B050"/>
                </a:solidFill>
              </a:rPr>
              <a:t> a </a:t>
            </a:r>
            <a:r>
              <a:rPr lang="cs-CZ" i="1" dirty="0">
                <a:solidFill>
                  <a:srgbClr val="00B050"/>
                </a:solidFill>
              </a:rPr>
              <a:t>nodus </a:t>
            </a:r>
            <a:r>
              <a:rPr lang="cs-CZ" i="1" dirty="0" err="1">
                <a:solidFill>
                  <a:srgbClr val="00B050"/>
                </a:solidFill>
              </a:rPr>
              <a:t>jugulodigastricus</a:t>
            </a:r>
            <a:endParaRPr lang="cs-CZ" i="1" dirty="0">
              <a:solidFill>
                <a:srgbClr val="00B050"/>
              </a:solidFill>
            </a:endParaRPr>
          </a:p>
        </p:txBody>
      </p:sp>
      <p:sp>
        <p:nvSpPr>
          <p:cNvPr id="16" name="TextovéPole 15">
            <a:extLst>
              <a:ext uri="{FF2B5EF4-FFF2-40B4-BE49-F238E27FC236}">
                <a16:creationId xmlns:a16="http://schemas.microsoft.com/office/drawing/2014/main" id="{44E60B56-94AF-4931-BC56-E6AD2A628D14}"/>
              </a:ext>
            </a:extLst>
          </p:cNvPr>
          <p:cNvSpPr txBox="1"/>
          <p:nvPr/>
        </p:nvSpPr>
        <p:spPr>
          <a:xfrm>
            <a:off x="234964" y="5904398"/>
            <a:ext cx="30111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>
                <a:solidFill>
                  <a:srgbClr val="00B050"/>
                </a:solidFill>
              </a:rPr>
              <a:t>+ </a:t>
            </a:r>
            <a:r>
              <a:rPr lang="cs-CZ" i="1" dirty="0" err="1">
                <a:solidFill>
                  <a:srgbClr val="00B050"/>
                </a:solidFill>
              </a:rPr>
              <a:t>nodi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i="1" dirty="0" err="1">
                <a:solidFill>
                  <a:srgbClr val="00B050"/>
                </a:solidFill>
              </a:rPr>
              <a:t>linguales</a:t>
            </a:r>
            <a:r>
              <a:rPr lang="cs-CZ" i="1" dirty="0">
                <a:solidFill>
                  <a:srgbClr val="00B050"/>
                </a:solidFill>
              </a:rPr>
              <a:t> </a:t>
            </a:r>
            <a:r>
              <a:rPr lang="cs-CZ" dirty="0">
                <a:solidFill>
                  <a:srgbClr val="00B050"/>
                </a:solidFill>
              </a:rPr>
              <a:t>při bázi jazyka</a:t>
            </a:r>
          </a:p>
        </p:txBody>
      </p:sp>
    </p:spTree>
    <p:extLst>
      <p:ext uri="{BB962C8B-B14F-4D97-AF65-F5344CB8AC3E}">
        <p14:creationId xmlns:p14="http://schemas.microsoft.com/office/powerpoint/2010/main" val="339654286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62C83EC7-56B2-4A5D-AB15-B78FF726ED3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9950" y="270072"/>
            <a:ext cx="7912050" cy="6287255"/>
          </a:xfrm>
          <a:prstGeom prst="rect">
            <a:avLst/>
          </a:prstGeom>
        </p:spPr>
      </p:pic>
      <p:sp>
        <p:nvSpPr>
          <p:cNvPr id="3" name="TextovéPole 2">
            <a:extLst>
              <a:ext uri="{FF2B5EF4-FFF2-40B4-BE49-F238E27FC236}">
                <a16:creationId xmlns:a16="http://schemas.microsoft.com/office/drawing/2014/main" id="{587C9D5F-89D8-4C20-BA08-26CA79BFF64B}"/>
              </a:ext>
            </a:extLst>
          </p:cNvPr>
          <p:cNvSpPr txBox="1"/>
          <p:nvPr/>
        </p:nvSpPr>
        <p:spPr>
          <a:xfrm>
            <a:off x="139714" y="352425"/>
            <a:ext cx="414023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cervicales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laterales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superficiales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cs-CZ" sz="1600" dirty="0">
                <a:solidFill>
                  <a:srgbClr val="00B050"/>
                </a:solidFill>
              </a:rPr>
              <a:t>podél </a:t>
            </a:r>
            <a:r>
              <a:rPr lang="cs-CZ" sz="1600" i="1" dirty="0">
                <a:solidFill>
                  <a:srgbClr val="00B050"/>
                </a:solidFill>
              </a:rPr>
              <a:t>v. </a:t>
            </a:r>
            <a:r>
              <a:rPr lang="cs-CZ" sz="1600" i="1" dirty="0" err="1">
                <a:solidFill>
                  <a:srgbClr val="00B050"/>
                </a:solidFill>
              </a:rPr>
              <a:t>jugularis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i="1" dirty="0" err="1">
                <a:solidFill>
                  <a:srgbClr val="00B050"/>
                </a:solidFill>
              </a:rPr>
              <a:t>externa</a:t>
            </a:r>
            <a:endParaRPr lang="cs-CZ" sz="1600" i="1" dirty="0">
              <a:solidFill>
                <a:srgbClr val="00B050"/>
              </a:solidFill>
            </a:endParaRP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DAC92B1F-3C36-4497-8965-A6679A11677E}"/>
              </a:ext>
            </a:extLst>
          </p:cNvPr>
          <p:cNvSpPr txBox="1"/>
          <p:nvPr/>
        </p:nvSpPr>
        <p:spPr>
          <a:xfrm>
            <a:off x="139714" y="1267421"/>
            <a:ext cx="4327210" cy="200054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cervicales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laterales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profundi</a:t>
            </a:r>
            <a:endParaRPr lang="cs-CZ" sz="2000" b="1" i="1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a.  </a:t>
            </a:r>
            <a:r>
              <a:rPr lang="cs-CZ" b="1" i="1" dirty="0" err="1">
                <a:solidFill>
                  <a:srgbClr val="00B050"/>
                </a:solidFill>
              </a:rPr>
              <a:t>nodi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jugulares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interni</a:t>
            </a:r>
            <a:endParaRPr lang="cs-CZ" b="1" i="1" dirty="0">
              <a:solidFill>
                <a:srgbClr val="00B050"/>
              </a:solidFill>
            </a:endParaRPr>
          </a:p>
          <a:p>
            <a:pPr marL="542925" indent="-180975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nodus </a:t>
            </a:r>
            <a:r>
              <a:rPr lang="cs-CZ" sz="1600" i="1" dirty="0" err="1">
                <a:solidFill>
                  <a:srgbClr val="00B050"/>
                </a:solidFill>
              </a:rPr>
              <a:t>tonsillaris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(</a:t>
            </a:r>
            <a:r>
              <a:rPr lang="cs-CZ" sz="1600" dirty="0" err="1">
                <a:solidFill>
                  <a:srgbClr val="00B050"/>
                </a:solidFill>
              </a:rPr>
              <a:t>Woodova</a:t>
            </a:r>
            <a:r>
              <a:rPr lang="cs-CZ" sz="1600" dirty="0">
                <a:solidFill>
                  <a:srgbClr val="00B050"/>
                </a:solidFill>
              </a:rPr>
              <a:t> uzlina)</a:t>
            </a:r>
          </a:p>
          <a:p>
            <a:pPr marL="542925" indent="-180975">
              <a:buFont typeface="Wingdings" panose="05000000000000000000" pitchFamily="2" charset="2"/>
              <a:buChar char="§"/>
            </a:pPr>
            <a:r>
              <a:rPr lang="cs-CZ" sz="1600" i="1" dirty="0">
                <a:solidFill>
                  <a:srgbClr val="00B050"/>
                </a:solidFill>
              </a:rPr>
              <a:t>nodus </a:t>
            </a:r>
            <a:r>
              <a:rPr lang="cs-CZ" sz="1600" i="1" dirty="0" err="1">
                <a:solidFill>
                  <a:srgbClr val="00B050"/>
                </a:solidFill>
              </a:rPr>
              <a:t>jugulodigastricus</a:t>
            </a:r>
            <a:r>
              <a:rPr lang="cs-CZ" sz="1600" i="1" dirty="0">
                <a:solidFill>
                  <a:srgbClr val="00B050"/>
                </a:solidFill>
              </a:rPr>
              <a:t> </a:t>
            </a:r>
            <a:r>
              <a:rPr lang="cs-CZ" sz="1600" dirty="0">
                <a:solidFill>
                  <a:srgbClr val="00B050"/>
                </a:solidFill>
              </a:rPr>
              <a:t>(</a:t>
            </a:r>
            <a:r>
              <a:rPr lang="cs-CZ" sz="1600" dirty="0" err="1">
                <a:solidFill>
                  <a:srgbClr val="00B050"/>
                </a:solidFill>
              </a:rPr>
              <a:t>K</a:t>
            </a:r>
            <a:r>
              <a:rPr lang="cs-CZ" sz="1600" i="0" dirty="0" err="1">
                <a:solidFill>
                  <a:srgbClr val="00B050"/>
                </a:solidFill>
                <a:effectLst/>
              </a:rPr>
              <a:t>üttnerova</a:t>
            </a:r>
            <a:r>
              <a:rPr lang="cs-CZ" sz="1600" i="0" dirty="0">
                <a:solidFill>
                  <a:srgbClr val="00B050"/>
                </a:solidFill>
                <a:effectLst/>
              </a:rPr>
              <a:t> uzlina)</a:t>
            </a:r>
            <a:endParaRPr lang="cs-CZ" sz="1600" i="1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b.  </a:t>
            </a:r>
            <a:r>
              <a:rPr lang="cs-CZ" b="1" i="1" dirty="0" err="1">
                <a:solidFill>
                  <a:srgbClr val="00B050"/>
                </a:solidFill>
              </a:rPr>
              <a:t>nodi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comitantes</a:t>
            </a:r>
            <a:r>
              <a:rPr lang="cs-CZ" b="1" i="1" dirty="0">
                <a:solidFill>
                  <a:srgbClr val="00B050"/>
                </a:solidFill>
              </a:rPr>
              <a:t> n. </a:t>
            </a:r>
            <a:r>
              <a:rPr lang="cs-CZ" b="1" i="1" dirty="0" err="1">
                <a:solidFill>
                  <a:srgbClr val="00B050"/>
                </a:solidFill>
              </a:rPr>
              <a:t>accesorius</a:t>
            </a:r>
            <a:endParaRPr lang="cs-CZ" b="1" i="1" dirty="0">
              <a:solidFill>
                <a:srgbClr val="00B050"/>
              </a:solidFill>
            </a:endParaRPr>
          </a:p>
          <a:p>
            <a:r>
              <a:rPr lang="cs-CZ" b="1" i="1" dirty="0">
                <a:solidFill>
                  <a:srgbClr val="00B050"/>
                </a:solidFill>
              </a:rPr>
              <a:t>c.  </a:t>
            </a:r>
            <a:r>
              <a:rPr lang="cs-CZ" b="1" i="1" dirty="0" err="1">
                <a:solidFill>
                  <a:srgbClr val="00B050"/>
                </a:solidFill>
              </a:rPr>
              <a:t>nodi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supraclaviculares</a:t>
            </a:r>
            <a:endParaRPr lang="cs-CZ" b="1" i="1" dirty="0">
              <a:solidFill>
                <a:srgbClr val="00B050"/>
              </a:solidFill>
            </a:endParaRPr>
          </a:p>
          <a:p>
            <a:pPr marL="542925" indent="-180975">
              <a:buFont typeface="Wingdings" panose="05000000000000000000" pitchFamily="2" charset="2"/>
              <a:buChar char="§"/>
            </a:pPr>
            <a:r>
              <a:rPr lang="cs-CZ" sz="1600" dirty="0">
                <a:solidFill>
                  <a:srgbClr val="00B050"/>
                </a:solidFill>
              </a:rPr>
              <a:t>vlevo </a:t>
            </a:r>
            <a:r>
              <a:rPr lang="cs-CZ" sz="1600" dirty="0" err="1">
                <a:solidFill>
                  <a:srgbClr val="00B050"/>
                </a:solidFill>
              </a:rPr>
              <a:t>Wirchovovy</a:t>
            </a:r>
            <a:r>
              <a:rPr lang="cs-CZ" sz="1600" dirty="0">
                <a:solidFill>
                  <a:srgbClr val="00B050"/>
                </a:solidFill>
              </a:rPr>
              <a:t> uzliny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AD31FFF5-C5AB-49EC-B397-38897CF5FCD0}"/>
              </a:ext>
            </a:extLst>
          </p:cNvPr>
          <p:cNvSpPr txBox="1"/>
          <p:nvPr/>
        </p:nvSpPr>
        <p:spPr>
          <a:xfrm>
            <a:off x="139714" y="4482407"/>
            <a:ext cx="3882986" cy="178510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cervicales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anteriores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profundi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nodi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praelaryngei</a:t>
            </a:r>
            <a:endParaRPr lang="cs-CZ" b="1" i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nodi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thyroidei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nodi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praeglandulares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nodi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praetracheales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nodi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paratracheales</a:t>
            </a:r>
            <a:endParaRPr lang="cs-CZ" b="1" i="1" dirty="0">
              <a:solidFill>
                <a:srgbClr val="00B050"/>
              </a:solidFill>
            </a:endParaRP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EBAFB8A-9F16-471B-BC4E-F5965557C686}"/>
              </a:ext>
            </a:extLst>
          </p:cNvPr>
          <p:cNvSpPr txBox="1"/>
          <p:nvPr/>
        </p:nvSpPr>
        <p:spPr>
          <a:xfrm>
            <a:off x="139714" y="3536634"/>
            <a:ext cx="4299767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i="1" dirty="0" err="1">
                <a:solidFill>
                  <a:srgbClr val="00B050"/>
                </a:solidFill>
              </a:rPr>
              <a:t>Nodi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cervicales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anteriores</a:t>
            </a:r>
            <a:r>
              <a:rPr lang="cs-CZ" sz="2000" b="1" i="1" dirty="0">
                <a:solidFill>
                  <a:srgbClr val="00B050"/>
                </a:solidFill>
              </a:rPr>
              <a:t> </a:t>
            </a:r>
            <a:r>
              <a:rPr lang="cs-CZ" sz="2000" b="1" i="1" dirty="0" err="1">
                <a:solidFill>
                  <a:srgbClr val="00B050"/>
                </a:solidFill>
              </a:rPr>
              <a:t>superficiales</a:t>
            </a:r>
            <a:endParaRPr lang="cs-CZ" sz="2000" b="1" i="1" dirty="0">
              <a:solidFill>
                <a:srgbClr val="00B05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cs-CZ" b="1" i="1" dirty="0" err="1">
                <a:solidFill>
                  <a:srgbClr val="00B050"/>
                </a:solidFill>
              </a:rPr>
              <a:t>nodi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jugulares</a:t>
            </a:r>
            <a:r>
              <a:rPr lang="cs-CZ" b="1" i="1" dirty="0">
                <a:solidFill>
                  <a:srgbClr val="00B050"/>
                </a:solidFill>
              </a:rPr>
              <a:t> </a:t>
            </a:r>
            <a:r>
              <a:rPr lang="cs-CZ" b="1" i="1" dirty="0" err="1">
                <a:solidFill>
                  <a:srgbClr val="00B050"/>
                </a:solidFill>
              </a:rPr>
              <a:t>anteriores</a:t>
            </a:r>
            <a:endParaRPr lang="cs-CZ" b="1" i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838988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>
            <a:extLst>
              <a:ext uri="{FF2B5EF4-FFF2-40B4-BE49-F238E27FC236}">
                <a16:creationId xmlns:a16="http://schemas.microsoft.com/office/drawing/2014/main" id="{5EAD1594-540E-4DE7-BC6B-8B318A598A38}"/>
              </a:ext>
            </a:extLst>
          </p:cNvPr>
          <p:cNvSpPr txBox="1"/>
          <p:nvPr/>
        </p:nvSpPr>
        <p:spPr>
          <a:xfrm>
            <a:off x="246424" y="458956"/>
            <a:ext cx="11190884" cy="594008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1600" b="1" i="0" dirty="0">
                <a:solidFill>
                  <a:srgbClr val="212529"/>
                </a:solidFill>
                <a:effectLst/>
                <a:latin typeface="Open Sans"/>
              </a:rPr>
              <a:t>Literatura použitá při tvorbě přednášky (včetně obrázků):</a:t>
            </a:r>
          </a:p>
          <a:p>
            <a:endParaRPr lang="cs-CZ" sz="12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HOMBACH-KLONISCH, S., T. KLONISCH and J. PEELER.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Sobotta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: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Clinical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Atlas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Human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Anatomy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Munich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Germany: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Science, 2019, 680 s. ISBN 978-0-7020-5273-6. </a:t>
            </a:r>
            <a:endParaRPr lang="cs-CZ" sz="1100" dirty="0"/>
          </a:p>
          <a:p>
            <a:endParaRPr lang="cs-CZ" sz="1100" dirty="0"/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STANDRING, S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Anatomy: The Anatomical Basis of Clinical Practice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41st. Philadelphia: Elsevier, 2016, 1562 s. ISBN 978-0-7020-5230-9.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 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and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A. W. M. MITCHELL.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Anatomy for Students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4th. Philadelphia: Elsevier, 2020. ISBN 978-0-323-39304-1.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DRAKE, R. L., A. WAYNE VOGL, A. W. M. MITCHELL, R. M. TIBBITTS a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P. E. RICHARDSON.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Gray's Atlas of Anatomy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2. Philadelphia: Churchill Livingstone, 2015, 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648 s. ISBN 978-1-4557-4802-0.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NETTER, F. H.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Atlas of Human Anatomy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6. Philadelphia: Saunders, 2014, 624 s. ISBN 978-1-4557-0418-7.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BRUNICARDI, F. Ch., D. K. ANDERSEN, T. R. BILLIAR, D. L. DUNN, J. G. HUNTER, L. S. KAO, J. B. MATTHEWS and R. E. POLLOCK.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Schwartz’s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Principles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of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Surgery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11. New York: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McGraw-Hill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Education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2019, 2448 s. ISBN 978-1-25-983537-7.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PELLERITO, J. S. a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J. F. POLAK.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Introduction to vascular ultrasonography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6. Philadelphia: Saunders, 2012, 704 s. ISBN 978-1-4377-1417-3.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GOSLING, J. A., P. F. HARRIS, J. R. HUMPHERSON, I. WHITMORE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P. L. T. WILLAN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Human Anatomy, Color Atlas and Textbook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6. Philadelphia: Elsevier, 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2017, 456 s. ISBN 978-0-7234-3827-4.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KANSKI, J. J. a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nd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B. BOWLING.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Kanski's Clinical Ophthalmology: A Systematic Approach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8. Philadelphia: Saunders, 2016, 928 s. ISBN 978-0-7020-5572-0.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HOCHBERG, M. C., A. J. SILMAN, E. M. GRAVALESSE, J. S. SMOLEN, M. E. WEINBLATT, M. H. WEISMAN et al. </a:t>
            </a:r>
            <a:r>
              <a:rPr lang="cs-CZ" sz="1100" b="0" i="1" dirty="0" err="1">
                <a:solidFill>
                  <a:srgbClr val="212529"/>
                </a:solidFill>
                <a:effectLst/>
                <a:latin typeface="Open Sans"/>
              </a:rPr>
              <a:t>Rheumatology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7. Philadelphia: </a:t>
            </a:r>
            <a:r>
              <a:rPr lang="cs-CZ" sz="1100" b="0" i="0" dirty="0" err="1">
                <a:solidFill>
                  <a:srgbClr val="212529"/>
                </a:solidFill>
                <a:effectLst/>
                <a:latin typeface="Open Sans"/>
              </a:rPr>
              <a:t>Elsevier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, 2019, </a:t>
            </a: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2048 s. ISBN 978-0-7020-6865-2.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SIEGENTHALER, W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Differential Diagnosis in Internal Medicine: From Symptom to Diagnosis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New York: </a:t>
            </a:r>
            <a:r>
              <a:rPr lang="en-US" sz="1100" b="0" i="0" dirty="0" err="1">
                <a:solidFill>
                  <a:srgbClr val="212529"/>
                </a:solidFill>
                <a:effectLst/>
                <a:latin typeface="Open Sans"/>
              </a:rPr>
              <a:t>Thieme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Medical Publishers, 2007, 1140 s. 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ISBN 978-3-13-142141-8.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MCCANCE, K. L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.,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 S. E. HUETHER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 et al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 </a:t>
            </a:r>
            <a:r>
              <a:rPr lang="en-US" sz="1100" b="0" i="1" dirty="0">
                <a:solidFill>
                  <a:srgbClr val="212529"/>
                </a:solidFill>
                <a:effectLst/>
                <a:latin typeface="Open Sans"/>
              </a:rPr>
              <a:t>Pathophysiology: The Biologic Basis for Disease in Adults and Children</a:t>
            </a:r>
            <a:r>
              <a:rPr lang="en-US" sz="1100" b="0" i="0" dirty="0">
                <a:solidFill>
                  <a:srgbClr val="212529"/>
                </a:solidFill>
                <a:effectLst/>
                <a:latin typeface="Open Sans"/>
              </a:rPr>
              <a:t>. 7. St. Louis: Mosby, 2014, 1840 s. ISBN 978-0-323-08854-1.</a:t>
            </a:r>
            <a:endParaRPr lang="cs-CZ" sz="1100" b="0" i="0" dirty="0">
              <a:solidFill>
                <a:srgbClr val="212529"/>
              </a:solidFill>
              <a:effectLst/>
              <a:latin typeface="Open Sans"/>
            </a:endParaRP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ČIHÁK, Radomír. 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Anatomie 3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Třetí, upravené a doplněné vydání. Praha: Grada, 2016, 832 s. ISBN 978-802-4756-363. </a:t>
            </a:r>
          </a:p>
          <a:p>
            <a:endParaRPr lang="cs-CZ" sz="1100" dirty="0">
              <a:solidFill>
                <a:srgbClr val="212529"/>
              </a:solidFill>
              <a:latin typeface="Open Sans"/>
            </a:endParaRPr>
          </a:p>
          <a:p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PÁČ, Libor. </a:t>
            </a:r>
            <a:r>
              <a:rPr lang="cs-CZ" sz="1100" b="0" i="1" dirty="0">
                <a:solidFill>
                  <a:srgbClr val="212529"/>
                </a:solidFill>
                <a:effectLst/>
                <a:latin typeface="Open Sans"/>
              </a:rPr>
              <a:t>Anatomie člověka II: splanchnologie, kardiovaskulární systém, žlázy s vnitřní sekrecí</a:t>
            </a:r>
            <a:r>
              <a:rPr lang="cs-CZ" sz="1100" b="0" i="0" dirty="0">
                <a:solidFill>
                  <a:srgbClr val="212529"/>
                </a:solidFill>
                <a:effectLst/>
                <a:latin typeface="Open Sans"/>
              </a:rPr>
              <a:t>. Brno: Masarykova univerzita, 2012, 192 s. ISBN 978-802-1042-919.</a:t>
            </a:r>
          </a:p>
        </p:txBody>
      </p:sp>
    </p:spTree>
    <p:extLst>
      <p:ext uri="{BB962C8B-B14F-4D97-AF65-F5344CB8AC3E}">
        <p14:creationId xmlns:p14="http://schemas.microsoft.com/office/powerpoint/2010/main" val="239148629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 descr="Obsah obrázku text&#10;&#10;Popis byl vytvořen automaticky">
            <a:extLst>
              <a:ext uri="{FF2B5EF4-FFF2-40B4-BE49-F238E27FC236}">
                <a16:creationId xmlns:a16="http://schemas.microsoft.com/office/drawing/2014/main" id="{C6A320C9-2788-4AD8-8C3A-409133693C7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571" y="1037891"/>
            <a:ext cx="4887007" cy="4782217"/>
          </a:xfrm>
          <a:prstGeom prst="rect">
            <a:avLst/>
          </a:prstGeom>
        </p:spPr>
      </p:pic>
      <p:pic>
        <p:nvPicPr>
          <p:cNvPr id="7" name="Obrázek 6" descr="Obsah obrázku šipka&#10;&#10;Popis byl vytvořen automaticky">
            <a:extLst>
              <a:ext uri="{FF2B5EF4-FFF2-40B4-BE49-F238E27FC236}">
                <a16:creationId xmlns:a16="http://schemas.microsoft.com/office/drawing/2014/main" id="{CCD41BCB-8E17-4D33-81CE-348EA138AA5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5795"/>
            <a:ext cx="4867954" cy="6154009"/>
          </a:xfrm>
          <a:prstGeom prst="rect">
            <a:avLst/>
          </a:prstGeom>
        </p:spPr>
      </p:pic>
      <p:sp>
        <p:nvSpPr>
          <p:cNvPr id="8" name="TextovéPole 7">
            <a:extLst>
              <a:ext uri="{FF2B5EF4-FFF2-40B4-BE49-F238E27FC236}">
                <a16:creationId xmlns:a16="http://schemas.microsoft.com/office/drawing/2014/main" id="{B0C8CD0E-AB17-464A-93A1-3F833E9784F7}"/>
              </a:ext>
            </a:extLst>
          </p:cNvPr>
          <p:cNvSpPr txBox="1"/>
          <p:nvPr/>
        </p:nvSpPr>
        <p:spPr>
          <a:xfrm>
            <a:off x="253270" y="259534"/>
            <a:ext cx="359636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000" b="1" dirty="0">
                <a:solidFill>
                  <a:srgbClr val="C00000"/>
                </a:solidFill>
              </a:rPr>
              <a:t>KAROTICKÁ ENDARTEREKTOMIE</a:t>
            </a:r>
          </a:p>
        </p:txBody>
      </p:sp>
    </p:spTree>
    <p:extLst>
      <p:ext uri="{BB962C8B-B14F-4D97-AF65-F5344CB8AC3E}">
        <p14:creationId xmlns:p14="http://schemas.microsoft.com/office/powerpoint/2010/main" val="393061869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8F6D0609-F5E1-4DF3-BE4C-EC0075C847C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6518" y="0"/>
            <a:ext cx="7265482" cy="6858000"/>
          </a:xfrm>
          <a:prstGeom prst="rect">
            <a:avLst/>
          </a:prstGeom>
        </p:spPr>
      </p:pic>
      <p:sp>
        <p:nvSpPr>
          <p:cNvPr id="6" name="TextovéPole 5">
            <a:extLst>
              <a:ext uri="{FF2B5EF4-FFF2-40B4-BE49-F238E27FC236}">
                <a16:creationId xmlns:a16="http://schemas.microsoft.com/office/drawing/2014/main" id="{393557F6-DC76-49A1-B1C7-A47B96F957A9}"/>
              </a:ext>
            </a:extLst>
          </p:cNvPr>
          <p:cNvSpPr txBox="1"/>
          <p:nvPr/>
        </p:nvSpPr>
        <p:spPr>
          <a:xfrm>
            <a:off x="243088" y="190500"/>
            <a:ext cx="367126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sz="2400" b="1" dirty="0">
                <a:solidFill>
                  <a:srgbClr val="C00000"/>
                </a:solidFill>
              </a:rPr>
              <a:t>ARTERIA CAROTIS INTERNA</a:t>
            </a:r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39CEC3F1-D93D-4808-AAC7-961BF55525F6}"/>
              </a:ext>
            </a:extLst>
          </p:cNvPr>
          <p:cNvSpPr txBox="1"/>
          <p:nvPr/>
        </p:nvSpPr>
        <p:spPr>
          <a:xfrm>
            <a:off x="475167" y="942975"/>
            <a:ext cx="24536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Pars</a:t>
            </a:r>
            <a:r>
              <a:rPr lang="cs-CZ" b="1" u="sng" dirty="0"/>
              <a:t> </a:t>
            </a:r>
            <a:r>
              <a:rPr lang="cs-CZ" b="1" u="sng" dirty="0" err="1"/>
              <a:t>petrosa</a:t>
            </a:r>
            <a:endParaRPr lang="cs-CZ" b="1" u="sng" dirty="0"/>
          </a:p>
          <a:p>
            <a:r>
              <a:rPr lang="cs-CZ" b="1" i="1" dirty="0" err="1">
                <a:solidFill>
                  <a:srgbClr val="FF0000"/>
                </a:solidFill>
              </a:rPr>
              <a:t>Aa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caroticotympanicae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6C005A81-1D72-4897-A19F-EEC39BE197C9}"/>
              </a:ext>
            </a:extLst>
          </p:cNvPr>
          <p:cNvSpPr txBox="1"/>
          <p:nvPr/>
        </p:nvSpPr>
        <p:spPr>
          <a:xfrm>
            <a:off x="475167" y="1589306"/>
            <a:ext cx="2489592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Pars</a:t>
            </a:r>
            <a:r>
              <a:rPr lang="cs-CZ" b="1" u="sng" dirty="0"/>
              <a:t> </a:t>
            </a:r>
            <a:r>
              <a:rPr lang="cs-CZ" b="1" u="sng" dirty="0" err="1"/>
              <a:t>cavernosa</a:t>
            </a:r>
            <a:endParaRPr lang="cs-CZ" b="1" u="sng" dirty="0"/>
          </a:p>
          <a:p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basalis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tentorii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marginalis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tentorii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R. </a:t>
            </a:r>
            <a:r>
              <a:rPr lang="cs-CZ" b="1" i="1" dirty="0" err="1">
                <a:solidFill>
                  <a:srgbClr val="FF0000"/>
                </a:solidFill>
              </a:rPr>
              <a:t>meningeus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 err="1">
                <a:solidFill>
                  <a:srgbClr val="FF0000"/>
                </a:solidFill>
              </a:rPr>
              <a:t>Rr</a:t>
            </a:r>
            <a:r>
              <a:rPr lang="cs-CZ" b="1" i="1" dirty="0">
                <a:solidFill>
                  <a:srgbClr val="FF0000"/>
                </a:solidFill>
              </a:rPr>
              <a:t>. </a:t>
            </a:r>
            <a:r>
              <a:rPr lang="cs-CZ" b="1" i="1" dirty="0" err="1">
                <a:solidFill>
                  <a:srgbClr val="FF0000"/>
                </a:solidFill>
              </a:rPr>
              <a:t>nervorum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R. ganglii </a:t>
            </a:r>
            <a:r>
              <a:rPr lang="cs-CZ" b="1" i="1" dirty="0" err="1">
                <a:solidFill>
                  <a:srgbClr val="FF0000"/>
                </a:solidFill>
              </a:rPr>
              <a:t>trigeminalis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R. sinus </a:t>
            </a:r>
            <a:r>
              <a:rPr lang="cs-CZ" b="1" i="1" dirty="0" err="1">
                <a:solidFill>
                  <a:srgbClr val="FF0000"/>
                </a:solidFill>
              </a:rPr>
              <a:t>cavernosi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hypophysialis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inferior</a:t>
            </a:r>
            <a:endParaRPr lang="cs-CZ" b="1" i="1" dirty="0">
              <a:solidFill>
                <a:srgbClr val="FF0000"/>
              </a:solidFill>
            </a:endParaRP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69FA62B3-7CFC-4BED-A217-48DC75DAF179}"/>
              </a:ext>
            </a:extLst>
          </p:cNvPr>
          <p:cNvSpPr txBox="1"/>
          <p:nvPr/>
        </p:nvSpPr>
        <p:spPr>
          <a:xfrm>
            <a:off x="475167" y="3897630"/>
            <a:ext cx="2671950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u="sng" dirty="0" err="1"/>
              <a:t>Pars</a:t>
            </a:r>
            <a:r>
              <a:rPr lang="cs-CZ" b="1" u="sng" dirty="0"/>
              <a:t> </a:t>
            </a:r>
            <a:r>
              <a:rPr lang="cs-CZ" b="1" u="sng" dirty="0" err="1"/>
              <a:t>cerebralis</a:t>
            </a:r>
            <a:endParaRPr lang="cs-CZ" b="1" u="sng" dirty="0"/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hypophysialis</a:t>
            </a:r>
            <a:r>
              <a:rPr lang="cs-CZ" b="1" i="1" dirty="0">
                <a:solidFill>
                  <a:srgbClr val="FF0000"/>
                </a:solidFill>
              </a:rPr>
              <a:t> superior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ophthalmica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choroidea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anterior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cerebri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anterior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cerebri</a:t>
            </a:r>
            <a:r>
              <a:rPr lang="cs-CZ" b="1" i="1" dirty="0">
                <a:solidFill>
                  <a:srgbClr val="FF0000"/>
                </a:solidFill>
              </a:rPr>
              <a:t> media  </a:t>
            </a:r>
          </a:p>
          <a:p>
            <a:r>
              <a:rPr lang="cs-CZ" b="1" i="1" dirty="0">
                <a:solidFill>
                  <a:srgbClr val="FF0000"/>
                </a:solidFill>
              </a:rPr>
              <a:t>A. </a:t>
            </a:r>
            <a:r>
              <a:rPr lang="cs-CZ" b="1" i="1" dirty="0" err="1">
                <a:solidFill>
                  <a:srgbClr val="FF0000"/>
                </a:solidFill>
              </a:rPr>
              <a:t>communicans</a:t>
            </a:r>
            <a:r>
              <a:rPr lang="cs-CZ" b="1" i="1" dirty="0">
                <a:solidFill>
                  <a:srgbClr val="FF0000"/>
                </a:solidFill>
              </a:rPr>
              <a:t> </a:t>
            </a:r>
            <a:r>
              <a:rPr lang="cs-CZ" b="1" i="1" dirty="0" err="1">
                <a:solidFill>
                  <a:srgbClr val="FF0000"/>
                </a:solidFill>
              </a:rPr>
              <a:t>posterior</a:t>
            </a:r>
            <a:endParaRPr lang="cs-CZ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20986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Obrázek 8" descr="Obsah obrázku vektorová grafika&#10;&#10;Popis byl vytvořen automaticky">
            <a:extLst>
              <a:ext uri="{FF2B5EF4-FFF2-40B4-BE49-F238E27FC236}">
                <a16:creationId xmlns:a16="http://schemas.microsoft.com/office/drawing/2014/main" id="{1EAC20D1-3DDD-A325-E8EB-DE87CF7E646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397" y="332210"/>
            <a:ext cx="6099281" cy="6048977"/>
          </a:xfrm>
          <a:prstGeom prst="rect">
            <a:avLst/>
          </a:prstGeom>
        </p:spPr>
      </p:pic>
      <p:pic>
        <p:nvPicPr>
          <p:cNvPr id="11" name="Obrázek 10">
            <a:extLst>
              <a:ext uri="{FF2B5EF4-FFF2-40B4-BE49-F238E27FC236}">
                <a16:creationId xmlns:a16="http://schemas.microsoft.com/office/drawing/2014/main" id="{27BA33B9-1BEE-E88E-2CAA-18C7D01D1E3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56936" y="267954"/>
            <a:ext cx="4953802" cy="6322092"/>
          </a:xfrm>
          <a:prstGeom prst="rect">
            <a:avLst/>
          </a:prstGeom>
        </p:spPr>
      </p:pic>
      <p:sp>
        <p:nvSpPr>
          <p:cNvPr id="12" name="TextovéPole 11">
            <a:extLst>
              <a:ext uri="{FF2B5EF4-FFF2-40B4-BE49-F238E27FC236}">
                <a16:creationId xmlns:a16="http://schemas.microsoft.com/office/drawing/2014/main" id="{6FD45D73-7B4F-5DD4-7C05-CD8BBAE426F2}"/>
              </a:ext>
            </a:extLst>
          </p:cNvPr>
          <p:cNvSpPr txBox="1"/>
          <p:nvPr/>
        </p:nvSpPr>
        <p:spPr>
          <a:xfrm>
            <a:off x="407397" y="5717406"/>
            <a:ext cx="323184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/>
              <a:t>Bouthillierova</a:t>
            </a:r>
            <a:r>
              <a:rPr lang="cs-CZ" b="1" dirty="0"/>
              <a:t> klasifikace </a:t>
            </a:r>
            <a:r>
              <a:rPr lang="cs-CZ" dirty="0"/>
              <a:t>(1996)</a:t>
            </a: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38A28D40-8E15-D0EE-E1A6-AE6E3B4202CA}"/>
              </a:ext>
            </a:extLst>
          </p:cNvPr>
          <p:cNvSpPr txBox="1"/>
          <p:nvPr/>
        </p:nvSpPr>
        <p:spPr>
          <a:xfrm>
            <a:off x="6506678" y="5578906"/>
            <a:ext cx="34156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dirty="0" err="1"/>
              <a:t>Lasjaunias</a:t>
            </a:r>
            <a:r>
              <a:rPr lang="cs-CZ" dirty="0"/>
              <a:t> a </a:t>
            </a:r>
            <a:r>
              <a:rPr lang="cs-CZ" dirty="0" err="1"/>
              <a:t>Santoyo-Vasquez</a:t>
            </a:r>
            <a:endParaRPr lang="cs-CZ" dirty="0"/>
          </a:p>
          <a:p>
            <a:r>
              <a:rPr lang="cs-CZ" dirty="0"/>
              <a:t>klasifikace - </a:t>
            </a:r>
            <a:r>
              <a:rPr lang="cs-CZ" b="1" dirty="0"/>
              <a:t>embryologická </a:t>
            </a:r>
            <a:r>
              <a:rPr lang="cs-CZ" dirty="0"/>
              <a:t>(1984)</a:t>
            </a:r>
          </a:p>
        </p:txBody>
      </p:sp>
    </p:spTree>
    <p:extLst>
      <p:ext uri="{BB962C8B-B14F-4D97-AF65-F5344CB8AC3E}">
        <p14:creationId xmlns:p14="http://schemas.microsoft.com/office/powerpoint/2010/main" val="3306575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Obsah obrázku mapa&#10;&#10;Popis byl vytvořen automaticky">
            <a:extLst>
              <a:ext uri="{FF2B5EF4-FFF2-40B4-BE49-F238E27FC236}">
                <a16:creationId xmlns:a16="http://schemas.microsoft.com/office/drawing/2014/main" id="{FDCB6C71-9B20-C891-72A7-7E32AB686B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5540" y="0"/>
            <a:ext cx="5966460" cy="6858000"/>
          </a:xfrm>
          <a:prstGeom prst="rect">
            <a:avLst/>
          </a:prstGeom>
        </p:spPr>
      </p:pic>
      <p:sp>
        <p:nvSpPr>
          <p:cNvPr id="2" name="TextovéPole 1">
            <a:extLst>
              <a:ext uri="{FF2B5EF4-FFF2-40B4-BE49-F238E27FC236}">
                <a16:creationId xmlns:a16="http://schemas.microsoft.com/office/drawing/2014/main" id="{36349F6E-8249-24F9-FD2B-9886882D0700}"/>
              </a:ext>
            </a:extLst>
          </p:cNvPr>
          <p:cNvSpPr txBox="1"/>
          <p:nvPr/>
        </p:nvSpPr>
        <p:spPr>
          <a:xfrm>
            <a:off x="402502" y="518655"/>
            <a:ext cx="264816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C1 (</a:t>
            </a:r>
            <a:r>
              <a:rPr lang="cs-CZ" b="1" i="1" dirty="0" err="1"/>
              <a:t>segmentum</a:t>
            </a:r>
            <a:r>
              <a:rPr lang="cs-CZ" b="1" i="1" dirty="0"/>
              <a:t> </a:t>
            </a:r>
            <a:r>
              <a:rPr lang="cs-CZ" b="1" i="1" dirty="0" err="1"/>
              <a:t>cervicale</a:t>
            </a:r>
            <a:r>
              <a:rPr lang="cs-CZ" b="1" dirty="0"/>
              <a:t>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dirty="0"/>
              <a:t>bez větví</a:t>
            </a:r>
          </a:p>
        </p:txBody>
      </p:sp>
      <p:sp>
        <p:nvSpPr>
          <p:cNvPr id="4" name="TextovéPole 3">
            <a:extLst>
              <a:ext uri="{FF2B5EF4-FFF2-40B4-BE49-F238E27FC236}">
                <a16:creationId xmlns:a16="http://schemas.microsoft.com/office/drawing/2014/main" id="{43A961DC-73D0-07F8-37E6-CDD9113A8F1C}"/>
              </a:ext>
            </a:extLst>
          </p:cNvPr>
          <p:cNvSpPr txBox="1"/>
          <p:nvPr/>
        </p:nvSpPr>
        <p:spPr>
          <a:xfrm>
            <a:off x="402502" y="1173742"/>
            <a:ext cx="2630335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C2 (</a:t>
            </a:r>
            <a:r>
              <a:rPr lang="cs-CZ" b="1" i="1" dirty="0" err="1"/>
              <a:t>segmentum</a:t>
            </a:r>
            <a:r>
              <a:rPr lang="cs-CZ" b="1" i="1" dirty="0"/>
              <a:t> </a:t>
            </a:r>
            <a:r>
              <a:rPr lang="cs-CZ" b="1" i="1" dirty="0" err="1"/>
              <a:t>petrosus</a:t>
            </a:r>
            <a:r>
              <a:rPr lang="cs-CZ" b="1" dirty="0"/>
              <a:t>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i="1" dirty="0" err="1"/>
              <a:t>aa</a:t>
            </a:r>
            <a:r>
              <a:rPr lang="cs-CZ" sz="1600" i="1" dirty="0"/>
              <a:t>. </a:t>
            </a:r>
            <a:r>
              <a:rPr lang="cs-CZ" sz="1600" i="1" dirty="0" err="1"/>
              <a:t>caroticotympanicae</a:t>
            </a:r>
            <a:endParaRPr lang="cs-CZ" sz="1600" i="1" dirty="0"/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i="1" dirty="0"/>
              <a:t>a. </a:t>
            </a:r>
            <a:r>
              <a:rPr lang="cs-CZ" sz="1600" i="1" dirty="0" err="1"/>
              <a:t>canalis</a:t>
            </a:r>
            <a:r>
              <a:rPr lang="cs-CZ" sz="1600" i="1" dirty="0"/>
              <a:t> </a:t>
            </a:r>
            <a:r>
              <a:rPr lang="cs-CZ" sz="1600" i="1" dirty="0" err="1"/>
              <a:t>pterygoidei</a:t>
            </a:r>
            <a:endParaRPr lang="cs-CZ" sz="1600" i="1" dirty="0"/>
          </a:p>
        </p:txBody>
      </p:sp>
      <p:sp>
        <p:nvSpPr>
          <p:cNvPr id="5" name="TextovéPole 4">
            <a:extLst>
              <a:ext uri="{FF2B5EF4-FFF2-40B4-BE49-F238E27FC236}">
                <a16:creationId xmlns:a16="http://schemas.microsoft.com/office/drawing/2014/main" id="{5843995C-AF5A-2CEC-4353-224C0D98928C}"/>
              </a:ext>
            </a:extLst>
          </p:cNvPr>
          <p:cNvSpPr txBox="1"/>
          <p:nvPr/>
        </p:nvSpPr>
        <p:spPr>
          <a:xfrm>
            <a:off x="402502" y="2075050"/>
            <a:ext cx="3590791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C3 (</a:t>
            </a:r>
            <a:r>
              <a:rPr lang="cs-CZ" b="1" i="1" dirty="0" err="1"/>
              <a:t>segmentum</a:t>
            </a:r>
            <a:r>
              <a:rPr lang="cs-CZ" b="1" i="1" dirty="0"/>
              <a:t> </a:t>
            </a:r>
            <a:r>
              <a:rPr lang="cs-CZ" b="1" i="1" dirty="0" err="1"/>
              <a:t>lacerum</a:t>
            </a:r>
            <a:r>
              <a:rPr lang="cs-CZ" b="1" dirty="0"/>
              <a:t>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dirty="0"/>
              <a:t>bez větví (ev. </a:t>
            </a:r>
            <a:r>
              <a:rPr lang="cs-CZ" sz="1600" i="1" dirty="0"/>
              <a:t>a. </a:t>
            </a:r>
            <a:r>
              <a:rPr lang="cs-CZ" sz="1600" i="1" dirty="0" err="1"/>
              <a:t>canalis</a:t>
            </a:r>
            <a:r>
              <a:rPr lang="cs-CZ" sz="1600" i="1" dirty="0"/>
              <a:t> </a:t>
            </a:r>
            <a:r>
              <a:rPr lang="cs-CZ" sz="1600" i="1" dirty="0" err="1"/>
              <a:t>pterygoidei</a:t>
            </a:r>
            <a:r>
              <a:rPr lang="cs-CZ" sz="1600" dirty="0"/>
              <a:t>)</a:t>
            </a:r>
          </a:p>
        </p:txBody>
      </p:sp>
      <p:sp>
        <p:nvSpPr>
          <p:cNvPr id="6" name="TextovéPole 5">
            <a:extLst>
              <a:ext uri="{FF2B5EF4-FFF2-40B4-BE49-F238E27FC236}">
                <a16:creationId xmlns:a16="http://schemas.microsoft.com/office/drawing/2014/main" id="{DA4B3CBA-2FB4-87B6-F3F0-75E29501415E}"/>
              </a:ext>
            </a:extLst>
          </p:cNvPr>
          <p:cNvSpPr txBox="1"/>
          <p:nvPr/>
        </p:nvSpPr>
        <p:spPr>
          <a:xfrm>
            <a:off x="402502" y="2730137"/>
            <a:ext cx="3091231" cy="110799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C4 (</a:t>
            </a:r>
            <a:r>
              <a:rPr lang="cs-CZ" b="1" i="1" dirty="0" err="1"/>
              <a:t>segmentum</a:t>
            </a:r>
            <a:r>
              <a:rPr lang="cs-CZ" b="1" i="1" dirty="0"/>
              <a:t> </a:t>
            </a:r>
            <a:r>
              <a:rPr lang="cs-CZ" b="1" i="1" dirty="0" err="1"/>
              <a:t>cavernosum</a:t>
            </a:r>
            <a:r>
              <a:rPr lang="cs-CZ" b="1" dirty="0"/>
              <a:t>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i="1" dirty="0" err="1"/>
              <a:t>arteria</a:t>
            </a:r>
            <a:r>
              <a:rPr lang="cs-CZ" sz="1600" i="1" dirty="0"/>
              <a:t> </a:t>
            </a:r>
            <a:r>
              <a:rPr lang="cs-CZ" sz="1600" i="1" dirty="0" err="1"/>
              <a:t>meningohypophysialis</a:t>
            </a:r>
            <a:endParaRPr lang="cs-CZ" sz="1600" i="1" dirty="0"/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i="1" dirty="0" err="1"/>
              <a:t>truncus</a:t>
            </a:r>
            <a:r>
              <a:rPr lang="cs-CZ" sz="1600" i="1" dirty="0"/>
              <a:t> </a:t>
            </a:r>
            <a:r>
              <a:rPr lang="cs-CZ" sz="1600" i="1" dirty="0" err="1"/>
              <a:t>inferolateralis</a:t>
            </a:r>
            <a:endParaRPr lang="cs-CZ" sz="1600" i="1" dirty="0"/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i="1" dirty="0" err="1"/>
              <a:t>aa</a:t>
            </a:r>
            <a:r>
              <a:rPr lang="cs-CZ" sz="1600" i="1" dirty="0"/>
              <a:t>. </a:t>
            </a:r>
            <a:r>
              <a:rPr lang="cs-CZ" sz="1600" i="1" dirty="0" err="1"/>
              <a:t>capsulares</a:t>
            </a:r>
            <a:endParaRPr lang="cs-CZ" sz="1600" i="1" dirty="0"/>
          </a:p>
        </p:txBody>
      </p:sp>
      <p:sp>
        <p:nvSpPr>
          <p:cNvPr id="7" name="TextovéPole 6">
            <a:extLst>
              <a:ext uri="{FF2B5EF4-FFF2-40B4-BE49-F238E27FC236}">
                <a16:creationId xmlns:a16="http://schemas.microsoft.com/office/drawing/2014/main" id="{2D3D8F4B-B4D8-1482-B093-BA382AAE00EE}"/>
              </a:ext>
            </a:extLst>
          </p:cNvPr>
          <p:cNvSpPr txBox="1"/>
          <p:nvPr/>
        </p:nvSpPr>
        <p:spPr>
          <a:xfrm>
            <a:off x="402502" y="3877667"/>
            <a:ext cx="2728119" cy="61555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C5 (</a:t>
            </a:r>
            <a:r>
              <a:rPr lang="cs-CZ" b="1" i="1" dirty="0" err="1"/>
              <a:t>segmentum</a:t>
            </a:r>
            <a:r>
              <a:rPr lang="cs-CZ" b="1" i="1" dirty="0"/>
              <a:t> </a:t>
            </a:r>
            <a:r>
              <a:rPr lang="cs-CZ" b="1" i="1" dirty="0" err="1"/>
              <a:t>clinoidale</a:t>
            </a:r>
            <a:r>
              <a:rPr lang="cs-CZ" b="1" dirty="0"/>
              <a:t>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dirty="0"/>
              <a:t>bez větví</a:t>
            </a:r>
          </a:p>
        </p:txBody>
      </p:sp>
      <p:sp>
        <p:nvSpPr>
          <p:cNvPr id="8" name="TextovéPole 7">
            <a:extLst>
              <a:ext uri="{FF2B5EF4-FFF2-40B4-BE49-F238E27FC236}">
                <a16:creationId xmlns:a16="http://schemas.microsoft.com/office/drawing/2014/main" id="{2D6F24A3-8961-2DFF-68D7-FC27939F039F}"/>
              </a:ext>
            </a:extLst>
          </p:cNvPr>
          <p:cNvSpPr txBox="1"/>
          <p:nvPr/>
        </p:nvSpPr>
        <p:spPr>
          <a:xfrm>
            <a:off x="402502" y="4526224"/>
            <a:ext cx="3195683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C6 (</a:t>
            </a:r>
            <a:r>
              <a:rPr lang="cs-CZ" b="1" i="1" dirty="0" err="1"/>
              <a:t>segmentum</a:t>
            </a:r>
            <a:r>
              <a:rPr lang="cs-CZ" b="1" i="1" dirty="0"/>
              <a:t> </a:t>
            </a:r>
            <a:r>
              <a:rPr lang="cs-CZ" b="1" i="1" dirty="0" err="1"/>
              <a:t>ophthalmicum</a:t>
            </a:r>
            <a:r>
              <a:rPr lang="cs-CZ" b="1" dirty="0"/>
              <a:t>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i="1" dirty="0" err="1"/>
              <a:t>arteria</a:t>
            </a:r>
            <a:r>
              <a:rPr lang="cs-CZ" sz="1600" i="1" dirty="0"/>
              <a:t> </a:t>
            </a:r>
            <a:r>
              <a:rPr lang="cs-CZ" sz="1600" i="1" dirty="0" err="1"/>
              <a:t>ophthalmica</a:t>
            </a:r>
            <a:r>
              <a:rPr lang="cs-CZ" sz="1600" dirty="0"/>
              <a:t> 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i="1" dirty="0" err="1"/>
              <a:t>arteria</a:t>
            </a:r>
            <a:r>
              <a:rPr lang="cs-CZ" sz="1600" i="1" dirty="0"/>
              <a:t> </a:t>
            </a:r>
            <a:r>
              <a:rPr lang="cs-CZ" sz="1600" i="1" dirty="0" err="1"/>
              <a:t>hypophysialis</a:t>
            </a:r>
            <a:r>
              <a:rPr lang="cs-CZ" sz="1600" i="1" dirty="0"/>
              <a:t> superior</a:t>
            </a:r>
          </a:p>
        </p:txBody>
      </p:sp>
      <p:sp>
        <p:nvSpPr>
          <p:cNvPr id="9" name="TextovéPole 8">
            <a:extLst>
              <a:ext uri="{FF2B5EF4-FFF2-40B4-BE49-F238E27FC236}">
                <a16:creationId xmlns:a16="http://schemas.microsoft.com/office/drawing/2014/main" id="{B3FFD78D-917F-DABD-A8F1-E3E82DAE4F48}"/>
              </a:ext>
            </a:extLst>
          </p:cNvPr>
          <p:cNvSpPr txBox="1"/>
          <p:nvPr/>
        </p:nvSpPr>
        <p:spPr>
          <a:xfrm>
            <a:off x="402502" y="5427532"/>
            <a:ext cx="3238644" cy="86177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/>
              <a:t>C7 (</a:t>
            </a:r>
            <a:r>
              <a:rPr lang="cs-CZ" b="1" i="1" dirty="0" err="1"/>
              <a:t>segmentum</a:t>
            </a:r>
            <a:r>
              <a:rPr lang="cs-CZ" b="1" i="1" dirty="0"/>
              <a:t> </a:t>
            </a:r>
            <a:r>
              <a:rPr lang="cs-CZ" b="1" i="1" dirty="0" err="1"/>
              <a:t>communicans</a:t>
            </a:r>
            <a:r>
              <a:rPr lang="cs-CZ" b="1" dirty="0"/>
              <a:t>)</a:t>
            </a:r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i="1" dirty="0" err="1"/>
              <a:t>arteria</a:t>
            </a:r>
            <a:r>
              <a:rPr lang="cs-CZ" sz="1600" i="1" dirty="0"/>
              <a:t> </a:t>
            </a:r>
            <a:r>
              <a:rPr lang="cs-CZ" sz="1600" i="1" dirty="0" err="1"/>
              <a:t>choroidea</a:t>
            </a:r>
            <a:r>
              <a:rPr lang="cs-CZ" sz="1600" i="1" dirty="0"/>
              <a:t> </a:t>
            </a:r>
            <a:r>
              <a:rPr lang="cs-CZ" sz="1600" i="1" dirty="0" err="1"/>
              <a:t>anterior</a:t>
            </a:r>
            <a:endParaRPr lang="cs-CZ" sz="1600" i="1" dirty="0"/>
          </a:p>
          <a:p>
            <a:pPr marL="452438" indent="-182563">
              <a:buFont typeface="Arial" panose="020B0604020202020204" pitchFamily="34" charset="0"/>
              <a:buChar char="•"/>
            </a:pPr>
            <a:r>
              <a:rPr lang="cs-CZ" sz="1600" i="1" dirty="0" err="1"/>
              <a:t>arteria</a:t>
            </a:r>
            <a:r>
              <a:rPr lang="cs-CZ" sz="1600" i="1" dirty="0"/>
              <a:t> </a:t>
            </a:r>
            <a:r>
              <a:rPr lang="cs-CZ" sz="1600" i="1" dirty="0" err="1"/>
              <a:t>communicans</a:t>
            </a:r>
            <a:r>
              <a:rPr lang="cs-CZ" sz="1600" i="1" dirty="0"/>
              <a:t> </a:t>
            </a:r>
            <a:r>
              <a:rPr lang="cs-CZ" sz="1600" i="1" dirty="0" err="1"/>
              <a:t>posterior</a:t>
            </a:r>
            <a:r>
              <a:rPr lang="cs-CZ" sz="1600" dirty="0"/>
              <a:t> </a:t>
            </a:r>
          </a:p>
        </p:txBody>
      </p:sp>
      <p:sp>
        <p:nvSpPr>
          <p:cNvPr id="10" name="Pravá složená závorka 9">
            <a:extLst>
              <a:ext uri="{FF2B5EF4-FFF2-40B4-BE49-F238E27FC236}">
                <a16:creationId xmlns:a16="http://schemas.microsoft.com/office/drawing/2014/main" id="{4AF0E481-98E6-53D6-8A2C-43C347EF1965}"/>
              </a:ext>
            </a:extLst>
          </p:cNvPr>
          <p:cNvSpPr/>
          <p:nvPr/>
        </p:nvSpPr>
        <p:spPr>
          <a:xfrm>
            <a:off x="3993293" y="518655"/>
            <a:ext cx="323423" cy="3735711"/>
          </a:xfrm>
          <a:prstGeom prst="rightBrace">
            <a:avLst/>
          </a:prstGeom>
          <a:ln w="190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1" name="Pravá složená závorka 10">
            <a:extLst>
              <a:ext uri="{FF2B5EF4-FFF2-40B4-BE49-F238E27FC236}">
                <a16:creationId xmlns:a16="http://schemas.microsoft.com/office/drawing/2014/main" id="{7B9FFB70-4D5E-EF87-53A7-E6936AC65B1E}"/>
              </a:ext>
            </a:extLst>
          </p:cNvPr>
          <p:cNvSpPr/>
          <p:nvPr/>
        </p:nvSpPr>
        <p:spPr>
          <a:xfrm>
            <a:off x="3999319" y="4254366"/>
            <a:ext cx="323423" cy="2034940"/>
          </a:xfrm>
          <a:prstGeom prst="rightBrace">
            <a:avLst/>
          </a:prstGeom>
          <a:ln w="1905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2" name="TextovéPole 11">
            <a:extLst>
              <a:ext uri="{FF2B5EF4-FFF2-40B4-BE49-F238E27FC236}">
                <a16:creationId xmlns:a16="http://schemas.microsoft.com/office/drawing/2014/main" id="{7574A042-18EC-EFDF-5689-9E9614C441A4}"/>
              </a:ext>
            </a:extLst>
          </p:cNvPr>
          <p:cNvSpPr txBox="1"/>
          <p:nvPr/>
        </p:nvSpPr>
        <p:spPr>
          <a:xfrm>
            <a:off x="4455985" y="2198160"/>
            <a:ext cx="14052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 err="1">
                <a:solidFill>
                  <a:srgbClr val="FF0000"/>
                </a:solidFill>
              </a:rPr>
              <a:t>extradurálně</a:t>
            </a:r>
            <a:endParaRPr lang="cs-CZ" b="1" dirty="0">
              <a:solidFill>
                <a:srgbClr val="FF0000"/>
              </a:solidFill>
            </a:endParaRPr>
          </a:p>
        </p:txBody>
      </p:sp>
      <p:sp>
        <p:nvSpPr>
          <p:cNvPr id="13" name="TextovéPole 12">
            <a:extLst>
              <a:ext uri="{FF2B5EF4-FFF2-40B4-BE49-F238E27FC236}">
                <a16:creationId xmlns:a16="http://schemas.microsoft.com/office/drawing/2014/main" id="{7A1CA39C-26BA-779F-5527-043DEBA74A5E}"/>
              </a:ext>
            </a:extLst>
          </p:cNvPr>
          <p:cNvSpPr txBox="1"/>
          <p:nvPr/>
        </p:nvSpPr>
        <p:spPr>
          <a:xfrm>
            <a:off x="4455985" y="5087170"/>
            <a:ext cx="1255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cs-CZ" b="1" dirty="0">
                <a:solidFill>
                  <a:srgbClr val="0070C0"/>
                </a:solidFill>
              </a:rPr>
              <a:t>subdurálně</a:t>
            </a:r>
          </a:p>
        </p:txBody>
      </p:sp>
    </p:spTree>
    <p:extLst>
      <p:ext uri="{BB962C8B-B14F-4D97-AF65-F5344CB8AC3E}">
        <p14:creationId xmlns:p14="http://schemas.microsoft.com/office/powerpoint/2010/main" val="3789531915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PPT_DBNAME" val="Klinická anatomie cév hlavy a krku. Lymfatická drenáž[20220321164608725].mdb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S_RESPONSETYPE" val="None"/>
  <p:tag name="ARS_CHARTPARA_ITEMLABELFONTNAME" val="Arial"/>
  <p:tag name="ARS_CHARTPARA_ITEMLABELFONTSIZE" val="16"/>
  <p:tag name="ARS_CHARTPARA_ITEMLABELFONTBOLD" val="False"/>
  <p:tag name="ARS_CHARTPARA_ITEMLABELFONTITALIC" val="False"/>
  <p:tag name="ARS_CHARTPARA_ITEMLABELFONTCOLOR" val="-16777216"/>
  <p:tag name="ARS_CHARTPARA_DATALABELFONTNAME" val="Arial"/>
  <p:tag name="ARS_CHARTPARA_DATALABELFONTSIZE" val="14"/>
  <p:tag name="ARS_CHARTPARA_DATALABELFONTBOLD" val="False"/>
  <p:tag name="ARS_CHARTPARA_DATALABELFONTITALIC" val="False"/>
  <p:tag name="ARS_CHARTPARA_DATALABELFONTCOLOR" val="-16777216"/>
  <p:tag name="ARS_CHARTPARA_DATAFORMAT" val="ltNumberValue"/>
  <p:tag name="ARS_CHARTPARA_SHOWTIME" val="csStop"/>
  <p:tag name="ARS_CHARTPARA_NUMBERDEC" val="0"/>
  <p:tag name="ARS_CHARTPARA_DATAPERCENTBASE" val="crParticipant"/>
  <p:tag name="ARS_CHARTPARA_PERCENTDEC" val="1"/>
  <p:tag name="ARS_CHARTPARA_SHOW3D" val="0"/>
  <p:tag name="ARS_CHARTPARA_SHOWWINDOW" val="0"/>
  <p:tag name="ARS_CHARTPOINTWIDTH" val="0.5"/>
  <p:tag name="ARS_CHARTSHOWITEMTEXT" val="0"/>
</p:tagLst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4907</TotalTime>
  <Words>2103</Words>
  <Application>Microsoft Office PowerPoint</Application>
  <PresentationFormat>Širokoúhlá obrazovka</PresentationFormat>
  <Paragraphs>408</Paragraphs>
  <Slides>59</Slides>
  <Notes>2</Notes>
  <HiddenSlides>0</HiddenSlides>
  <MMClips>0</MMClips>
  <ScaleCrop>false</ScaleCrop>
  <HeadingPairs>
    <vt:vector size="6" baseType="variant">
      <vt:variant>
        <vt:lpstr>Použitá písma</vt:lpstr>
      </vt:variant>
      <vt:variant>
        <vt:i4>5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59</vt:i4>
      </vt:variant>
    </vt:vector>
  </HeadingPairs>
  <TitlesOfParts>
    <vt:vector size="65" baseType="lpstr">
      <vt:lpstr>Arial</vt:lpstr>
      <vt:lpstr>Calibri</vt:lpstr>
      <vt:lpstr>Calibri Light</vt:lpstr>
      <vt:lpstr>Open Sans</vt:lpstr>
      <vt:lpstr>Wingdings</vt:lpstr>
      <vt:lpstr>Motiv Office</vt:lpstr>
      <vt:lpstr>Klinická anatomie cév hlavy a krku.  Lymfatická drenáž.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Klinická anatomie cév hlavy a krku; lymfatická drenáž</dc:title>
  <dc:creator>Erik Kročka</dc:creator>
  <cp:lastModifiedBy>Erik Kročka</cp:lastModifiedBy>
  <cp:revision>142</cp:revision>
  <dcterms:created xsi:type="dcterms:W3CDTF">2021-04-02T15:01:49Z</dcterms:created>
  <dcterms:modified xsi:type="dcterms:W3CDTF">2023-03-21T15:22:20Z</dcterms:modified>
</cp:coreProperties>
</file>