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4"/>
  </p:notesMasterIdLst>
  <p:sldIdLst>
    <p:sldId id="256" r:id="rId2"/>
    <p:sldId id="350" r:id="rId3"/>
    <p:sldId id="257" r:id="rId4"/>
    <p:sldId id="300" r:id="rId5"/>
    <p:sldId id="423" r:id="rId6"/>
    <p:sldId id="351" r:id="rId7"/>
    <p:sldId id="424" r:id="rId8"/>
    <p:sldId id="425" r:id="rId9"/>
    <p:sldId id="426" r:id="rId10"/>
    <p:sldId id="427" r:id="rId11"/>
    <p:sldId id="428" r:id="rId12"/>
    <p:sldId id="429" r:id="rId13"/>
    <p:sldId id="430" r:id="rId14"/>
    <p:sldId id="431" r:id="rId15"/>
    <p:sldId id="363" r:id="rId16"/>
    <p:sldId id="433" r:id="rId17"/>
    <p:sldId id="435" r:id="rId18"/>
    <p:sldId id="436" r:id="rId19"/>
    <p:sldId id="437" r:id="rId20"/>
    <p:sldId id="438" r:id="rId21"/>
    <p:sldId id="439" r:id="rId22"/>
    <p:sldId id="440" r:id="rId23"/>
    <p:sldId id="447" r:id="rId24"/>
    <p:sldId id="434" r:id="rId25"/>
    <p:sldId id="448" r:id="rId26"/>
    <p:sldId id="449" r:id="rId27"/>
    <p:sldId id="450" r:id="rId28"/>
    <p:sldId id="451" r:id="rId29"/>
    <p:sldId id="452" r:id="rId30"/>
    <p:sldId id="453" r:id="rId31"/>
    <p:sldId id="454" r:id="rId32"/>
    <p:sldId id="455" r:id="rId33"/>
    <p:sldId id="456" r:id="rId34"/>
    <p:sldId id="457" r:id="rId35"/>
    <p:sldId id="458" r:id="rId36"/>
    <p:sldId id="459" r:id="rId37"/>
    <p:sldId id="462" r:id="rId38"/>
    <p:sldId id="463" r:id="rId39"/>
    <p:sldId id="460" r:id="rId40"/>
    <p:sldId id="464" r:id="rId41"/>
    <p:sldId id="461" r:id="rId42"/>
    <p:sldId id="348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3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2107">
          <p15:clr>
            <a:srgbClr val="A4A3A4"/>
          </p15:clr>
        </p15:guide>
        <p15:guide id="4" pos="3822">
          <p15:clr>
            <a:srgbClr val="A4A3A4"/>
          </p15:clr>
        </p15:guide>
        <p15:guide id="5" orient="horz" pos="2929">
          <p15:clr>
            <a:srgbClr val="A4A3A4"/>
          </p15:clr>
        </p15:guide>
        <p15:guide id="6" orient="horz" pos="1100">
          <p15:clr>
            <a:srgbClr val="A4A3A4"/>
          </p15:clr>
        </p15:guide>
        <p15:guide id="7" pos="4069">
          <p15:clr>
            <a:srgbClr val="A4A3A4"/>
          </p15:clr>
        </p15:guide>
        <p15:guide id="8" pos="39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FF"/>
    <a:srgbClr val="FF3300"/>
    <a:srgbClr val="00FFFF"/>
    <a:srgbClr val="0070C0"/>
    <a:srgbClr val="262626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1" autoAdjust="0"/>
    <p:restoredTop sz="95748" autoAdjust="0"/>
  </p:normalViewPr>
  <p:slideViewPr>
    <p:cSldViewPr snapToGrid="0">
      <p:cViewPr varScale="1">
        <p:scale>
          <a:sx n="90" d="100"/>
          <a:sy n="90" d="100"/>
        </p:scale>
        <p:origin x="486" y="78"/>
      </p:cViewPr>
      <p:guideLst>
        <p:guide orient="horz" pos="2143"/>
        <p:guide pos="3840"/>
        <p:guide orient="horz" pos="2107"/>
        <p:guide pos="3822"/>
        <p:guide orient="horz" pos="2929"/>
        <p:guide orient="horz" pos="1100"/>
        <p:guide pos="4069"/>
        <p:guide pos="39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BF80C4-CB55-E347-A24A-5BBF8B5C0F6F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9C2802-B277-814B-AAE1-93B68E8EC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41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73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algn="ctr"/>
            <a:endParaRPr lang="en-US">
              <a:latin typeface="Calibri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8BDF33D1-0B77-B04E-BECF-9E47D19C2058}" type="slidenum">
              <a:rPr lang="cs-CZ" sz="1200" b="0" i="0">
                <a:solidFill>
                  <a:schemeClr val="tx1"/>
                </a:solidFill>
                <a:latin typeface="Calibri" charset="0"/>
              </a:rPr>
              <a:pPr eaLnBrk="1" hangingPunct="1"/>
              <a:t>15</a:t>
            </a:fld>
            <a:endParaRPr lang="cs-CZ" sz="1200" b="0" i="0">
              <a:solidFill>
                <a:schemeClr val="tx1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153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C2802-B277-814B-AAE1-93B68E8EC6F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346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C2802-B277-814B-AAE1-93B68E8EC6F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792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dirty="0"/>
              <a:t>2/26/2018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heck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dirty="0"/>
              <a:t>2/26/2018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check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dirty="0"/>
              <a:t>2/26/2018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check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dirty="0"/>
              <a:t>2/26/2018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check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dirty="0"/>
              <a:t>2/26/2018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heck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dirty="0"/>
              <a:t>2/26/2018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check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dirty="0"/>
              <a:t>2/26/2018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check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dirty="0"/>
              <a:t>2/26/2018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check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dirty="0"/>
              <a:t>2/26/2018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check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dirty="0"/>
              <a:t>2/26/2018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check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dirty="0"/>
              <a:t>2/26/2018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check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dirty="0"/>
              <a:t>2/26/2018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checker/>
  </p:transition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2762" y="758952"/>
            <a:ext cx="11507939" cy="3566160"/>
          </a:xfrm>
        </p:spPr>
        <p:txBody>
          <a:bodyPr>
            <a:normAutofit/>
          </a:bodyPr>
          <a:lstStyle/>
          <a:p>
            <a:r>
              <a:rPr lang="cs-CZ" sz="4400" b="1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Verdana"/>
                <a:cs typeface="Verdana"/>
              </a:rPr>
              <a:t>PATOLOGIE TRÁVÍCÍHO ÚSTROJÍ I.</a:t>
            </a:r>
            <a:br>
              <a:rPr lang="cs-CZ" sz="4400" b="1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Verdana"/>
                <a:cs typeface="Verdana"/>
              </a:rPr>
            </a:br>
            <a:r>
              <a:rPr lang="cs-CZ" sz="4400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  <a:t>	- jícen</a:t>
            </a:r>
            <a:br>
              <a:rPr lang="cs-CZ" sz="4400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</a:br>
            <a:r>
              <a:rPr lang="cs-CZ" sz="4400" b="1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  <a:t>	</a:t>
            </a:r>
            <a:r>
              <a:rPr lang="cs-CZ" sz="4400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  <a:t>- žaludek</a:t>
            </a:r>
            <a:endParaRPr lang="cs-CZ" sz="3600" b="1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92762" y="4455621"/>
            <a:ext cx="11507939" cy="1143000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26053589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Infekční ezofagitida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rgbClr val="0000FF"/>
                </a:solidFill>
              </a:rPr>
              <a:t> </a:t>
            </a:r>
            <a:r>
              <a:rPr lang="cs-CZ" sz="2800" b="1" dirty="0" smtClean="0">
                <a:solidFill>
                  <a:srgbClr val="0000FF"/>
                </a:solidFill>
              </a:rPr>
              <a:t>mykotická ezofagitis</a:t>
            </a:r>
          </a:p>
          <a:p>
            <a:pPr lvl="2">
              <a:buFont typeface="Arial"/>
              <a:buChar char="•"/>
            </a:pPr>
            <a:r>
              <a:rPr lang="cs-CZ" sz="2400" dirty="0"/>
              <a:t> </a:t>
            </a:r>
            <a:r>
              <a:rPr lang="cs-CZ" sz="2400" dirty="0" err="1" smtClean="0"/>
              <a:t>candida</a:t>
            </a:r>
            <a:r>
              <a:rPr lang="cs-CZ" sz="2400" dirty="0" smtClean="0"/>
              <a:t>, </a:t>
            </a:r>
            <a:r>
              <a:rPr lang="cs-CZ" sz="2400" dirty="0" err="1" smtClean="0"/>
              <a:t>aspergillus</a:t>
            </a:r>
            <a:r>
              <a:rPr lang="cs-CZ" sz="2400" dirty="0" smtClean="0"/>
              <a:t>, </a:t>
            </a:r>
            <a:r>
              <a:rPr lang="cs-CZ" sz="2400" dirty="0" err="1" smtClean="0"/>
              <a:t>mucor</a:t>
            </a:r>
            <a:r>
              <a:rPr lang="cs-CZ" sz="2400" dirty="0" smtClean="0"/>
              <a:t>, </a:t>
            </a:r>
            <a:r>
              <a:rPr lang="cs-CZ" sz="2400" dirty="0" err="1" smtClean="0"/>
              <a:t>cryptococcus</a:t>
            </a:r>
            <a:endParaRPr lang="cs-CZ" sz="2400" dirty="0" smtClean="0"/>
          </a:p>
          <a:p>
            <a:pPr lvl="2">
              <a:buFont typeface="Arial"/>
              <a:buChar char="•"/>
            </a:pPr>
            <a:r>
              <a:rPr lang="cs-CZ" sz="2400" dirty="0" smtClean="0"/>
              <a:t> </a:t>
            </a:r>
            <a:r>
              <a:rPr lang="cs-CZ" sz="24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povrchová forma</a:t>
            </a:r>
          </a:p>
          <a:p>
            <a:pPr lvl="3">
              <a:buFont typeface="Lucida Grande CE"/>
              <a:buChar char="–"/>
            </a:pPr>
            <a:r>
              <a:rPr lang="cs-CZ" sz="2400" dirty="0" smtClean="0"/>
              <a:t> pacienti </a:t>
            </a:r>
            <a:r>
              <a:rPr lang="cs-CZ" sz="2400" dirty="0" smtClean="0"/>
              <a:t>po </a:t>
            </a:r>
            <a:r>
              <a:rPr lang="cs-CZ" sz="2400" dirty="0" err="1" smtClean="0"/>
              <a:t>tp</a:t>
            </a:r>
            <a:r>
              <a:rPr lang="cs-CZ" sz="2400" dirty="0" smtClean="0"/>
              <a:t>. širokospektrými ATB, kortikosteroidy, DM, gravidita</a:t>
            </a:r>
          </a:p>
          <a:p>
            <a:pPr lvl="2">
              <a:buFont typeface="Arial"/>
              <a:buChar char="•"/>
            </a:pPr>
            <a:r>
              <a:rPr lang="cs-CZ" sz="2400" dirty="0" smtClean="0"/>
              <a:t> </a:t>
            </a:r>
            <a:r>
              <a:rPr lang="cs-CZ" sz="24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generalizovaná forma</a:t>
            </a:r>
          </a:p>
          <a:p>
            <a:pPr lvl="3">
              <a:buFont typeface="Lucida Grande CE"/>
              <a:buChar char="–"/>
            </a:pPr>
            <a:r>
              <a:rPr lang="cs-CZ" sz="2400" dirty="0" smtClean="0"/>
              <a:t> komplikace </a:t>
            </a:r>
            <a:r>
              <a:rPr lang="cs-CZ" sz="2400" dirty="0"/>
              <a:t>AIDS, malignit, při </a:t>
            </a:r>
            <a:r>
              <a:rPr lang="cs-CZ" sz="2400" dirty="0" err="1" smtClean="0"/>
              <a:t>imunosurpesi</a:t>
            </a:r>
            <a:endParaRPr lang="cs-CZ" sz="2400" b="1" i="1" dirty="0" smtClean="0"/>
          </a:p>
          <a:p>
            <a:pPr lvl="2">
              <a:buFont typeface="Arial"/>
              <a:buChar char="•"/>
            </a:pPr>
            <a:endParaRPr lang="cs-CZ" sz="1000" b="1" dirty="0" smtClean="0"/>
          </a:p>
          <a:p>
            <a:pPr lvl="2">
              <a:buFont typeface="Arial"/>
              <a:buChar char="•"/>
            </a:pPr>
            <a:r>
              <a:rPr lang="cs-CZ" sz="2400" b="1" dirty="0" smtClean="0"/>
              <a:t>makro:</a:t>
            </a:r>
            <a:r>
              <a:rPr lang="cs-CZ" sz="2400" dirty="0" smtClean="0"/>
              <a:t> splývající bělavé povlaky, po odtržení hemoragická spodina</a:t>
            </a:r>
            <a:endParaRPr lang="cs-CZ" sz="2400" b="1" dirty="0" smtClean="0"/>
          </a:p>
          <a:p>
            <a:pPr lvl="2">
              <a:buFont typeface="Arial"/>
              <a:buChar char="•"/>
            </a:pPr>
            <a:r>
              <a:rPr lang="cs-CZ" sz="2400" b="1" dirty="0"/>
              <a:t>m</a:t>
            </a:r>
            <a:r>
              <a:rPr lang="cs-CZ" sz="2400" b="1" dirty="0" smtClean="0"/>
              <a:t>ikro:</a:t>
            </a:r>
            <a:r>
              <a:rPr lang="cs-CZ" sz="2400" dirty="0" smtClean="0"/>
              <a:t> fibrinová pablána zakotvena do povrchově nekrotické sliznice</a:t>
            </a:r>
          </a:p>
          <a:p>
            <a:pPr lvl="3">
              <a:buFont typeface="Lucida Grande CE"/>
              <a:buChar char="–"/>
            </a:pPr>
            <a:r>
              <a:rPr lang="cs-CZ" sz="2400" dirty="0" smtClean="0"/>
              <a:t> v </a:t>
            </a:r>
            <a:r>
              <a:rPr lang="cs-CZ" sz="2400" dirty="0" smtClean="0"/>
              <a:t>pabláně spory a hyfy (průkaz: dle </a:t>
            </a:r>
            <a:r>
              <a:rPr lang="cs-CZ" sz="2400" dirty="0" err="1" smtClean="0"/>
              <a:t>Grocotta</a:t>
            </a:r>
            <a:r>
              <a:rPr lang="cs-CZ" sz="2400" dirty="0" smtClean="0"/>
              <a:t>, PAS)</a:t>
            </a:r>
          </a:p>
          <a:p>
            <a:pPr marL="201168" lvl="1" indent="0">
              <a:buNone/>
            </a:pPr>
            <a:endParaRPr lang="cs-CZ" sz="2400" dirty="0"/>
          </a:p>
        </p:txBody>
      </p:sp>
      <p:pic>
        <p:nvPicPr>
          <p:cNvPr id="4" name="Picture 3" descr="300px-Esophageal_candidiasi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639" y="108289"/>
            <a:ext cx="2489491" cy="24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287734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0000FF"/>
                </a:solidFill>
              </a:rPr>
              <a:t>Mykotická </a:t>
            </a:r>
            <a:r>
              <a:rPr lang="cs-CZ" b="1" dirty="0" err="1" smtClean="0">
                <a:solidFill>
                  <a:srgbClr val="0000FF"/>
                </a:solidFill>
              </a:rPr>
              <a:t>ezofigita</a:t>
            </a:r>
            <a:r>
              <a:rPr lang="cs-CZ" b="1" dirty="0" smtClean="0">
                <a:solidFill>
                  <a:schemeClr val="tx1"/>
                </a:solidFill>
              </a:rPr>
              <a:t> (</a:t>
            </a:r>
            <a:r>
              <a:rPr lang="cs-CZ" b="1" dirty="0" err="1" smtClean="0">
                <a:solidFill>
                  <a:schemeClr val="tx1"/>
                </a:solidFill>
              </a:rPr>
              <a:t>Grocott</a:t>
            </a:r>
            <a:r>
              <a:rPr lang="cs-CZ" b="1" dirty="0" smtClean="0">
                <a:solidFill>
                  <a:schemeClr val="tx1"/>
                </a:solidFill>
              </a:rPr>
              <a:t>, PAS)</a:t>
            </a:r>
            <a:endParaRPr lang="cs-CZ" b="1" dirty="0">
              <a:solidFill>
                <a:srgbClr val="0000FF"/>
              </a:solidFill>
            </a:endParaRPr>
          </a:p>
        </p:txBody>
      </p:sp>
      <p:pic>
        <p:nvPicPr>
          <p:cNvPr id="5" name="Picture 4" descr="mykoticka ezofagitida Grocott 1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49" y="1864097"/>
            <a:ext cx="5879314" cy="3384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mykoticka ez 200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460" y="1852568"/>
            <a:ext cx="5922252" cy="338399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113283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Eozinofilní ezofagitida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7174850" cy="4023360"/>
          </a:xfrm>
        </p:spPr>
        <p:txBody>
          <a:bodyPr>
            <a:normAutofit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chemeClr val="tx1"/>
                </a:solidFill>
              </a:rPr>
              <a:t> </a:t>
            </a:r>
            <a:r>
              <a:rPr lang="cs-CZ" sz="2800" b="1" dirty="0" smtClean="0">
                <a:solidFill>
                  <a:schemeClr val="tx1"/>
                </a:solidFill>
              </a:rPr>
              <a:t>definována histologicky: excesivní počet </a:t>
            </a:r>
            <a:r>
              <a:rPr lang="cs-CZ" sz="2800" b="1" dirty="0" err="1" smtClean="0">
                <a:solidFill>
                  <a:schemeClr val="tx1"/>
                </a:solidFill>
              </a:rPr>
              <a:t>intraepiteliálních</a:t>
            </a:r>
            <a:r>
              <a:rPr lang="cs-CZ" sz="2800" b="1" dirty="0" smtClean="0">
                <a:solidFill>
                  <a:schemeClr val="tx1"/>
                </a:solidFill>
              </a:rPr>
              <a:t> eozinofilů </a:t>
            </a:r>
            <a:r>
              <a:rPr lang="cs-CZ" sz="2400" b="1" dirty="0" smtClean="0">
                <a:solidFill>
                  <a:schemeClr val="tx1"/>
                </a:solidFill>
              </a:rPr>
              <a:t>(</a:t>
            </a:r>
            <a:r>
              <a:rPr lang="cs-CZ" sz="2400" b="1" dirty="0" err="1" smtClean="0">
                <a:solidFill>
                  <a:schemeClr val="tx1"/>
                </a:solidFill>
              </a:rPr>
              <a:t>eo</a:t>
            </a:r>
            <a:r>
              <a:rPr lang="cs-CZ" sz="2400" b="1" dirty="0" smtClean="0">
                <a:solidFill>
                  <a:schemeClr val="tx1"/>
                </a:solidFill>
              </a:rPr>
              <a:t> </a:t>
            </a:r>
            <a:r>
              <a:rPr lang="cs-CZ" sz="2400" b="1" dirty="0" err="1" smtClean="0">
                <a:solidFill>
                  <a:schemeClr val="tx1"/>
                </a:solidFill>
              </a:rPr>
              <a:t>mikroabscesy</a:t>
            </a:r>
            <a:r>
              <a:rPr lang="cs-CZ" sz="2400" b="1" dirty="0" smtClean="0">
                <a:solidFill>
                  <a:schemeClr val="tx1"/>
                </a:solidFill>
              </a:rPr>
              <a:t>)</a:t>
            </a:r>
            <a:endParaRPr lang="cs-CZ" sz="2800" b="1" dirty="0" smtClean="0">
              <a:solidFill>
                <a:schemeClr val="tx1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800" b="1" dirty="0">
                <a:solidFill>
                  <a:schemeClr val="tx1"/>
                </a:solidFill>
              </a:rPr>
              <a:t> </a:t>
            </a:r>
            <a:r>
              <a:rPr lang="cs-CZ" sz="2800" b="1" dirty="0" smtClean="0">
                <a:solidFill>
                  <a:schemeClr val="tx1"/>
                </a:solidFill>
              </a:rPr>
              <a:t>chybí známky RNJ</a:t>
            </a:r>
          </a:p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chemeClr val="tx1"/>
                </a:solidFill>
              </a:rPr>
              <a:t> často asociována s atopickou dermatitis, alergickou rhinitis, astmatem</a:t>
            </a:r>
          </a:p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chemeClr val="tx1"/>
                </a:solidFill>
              </a:rPr>
              <a:t> v periferní krví </a:t>
            </a:r>
            <a:r>
              <a:rPr lang="cs-CZ" sz="2800" dirty="0" err="1" smtClean="0">
                <a:solidFill>
                  <a:schemeClr val="tx1"/>
                </a:solidFill>
              </a:rPr>
              <a:t>hypereozinofilie</a:t>
            </a:r>
            <a:endParaRPr lang="cs-CZ" sz="2800" dirty="0" smtClean="0">
              <a:solidFill>
                <a:schemeClr val="tx1"/>
              </a:solidFill>
            </a:endParaRPr>
          </a:p>
          <a:p>
            <a:pPr lvl="2">
              <a:buFont typeface="Wingdings" charset="2"/>
              <a:buChar char="§"/>
            </a:pPr>
            <a:endParaRPr lang="cs-CZ" sz="24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" t="2008" r="2868" b="3322"/>
          <a:stretch/>
        </p:blipFill>
        <p:spPr>
          <a:xfrm>
            <a:off x="7588107" y="2737468"/>
            <a:ext cx="4520559" cy="3312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98976182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Refluxní nemoc jícnu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504872"/>
          </a:xfrm>
        </p:spPr>
        <p:txBody>
          <a:bodyPr>
            <a:normAutofit fontScale="92500" lnSpcReduction="10000"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rgbClr val="0000FF"/>
                </a:solidFill>
              </a:rPr>
              <a:t> </a:t>
            </a:r>
            <a:r>
              <a:rPr lang="cs-CZ" sz="2800" dirty="0" smtClean="0">
                <a:solidFill>
                  <a:srgbClr val="000000"/>
                </a:solidFill>
              </a:rPr>
              <a:t>chronická iritace distální části jícnu v důsledku opakovaného refluxu žaludeční </a:t>
            </a:r>
            <a:r>
              <a:rPr lang="cs-CZ" sz="2800" dirty="0" smtClean="0">
                <a:solidFill>
                  <a:schemeClr val="bg1">
                    <a:lumMod val="50000"/>
                  </a:schemeClr>
                </a:solidFill>
              </a:rPr>
              <a:t>(výjimečně duodenální) </a:t>
            </a:r>
            <a:r>
              <a:rPr lang="cs-CZ" sz="2800" dirty="0" smtClean="0">
                <a:solidFill>
                  <a:srgbClr val="000000"/>
                </a:solidFill>
              </a:rPr>
              <a:t>šťávy </a:t>
            </a:r>
            <a:r>
              <a:rPr lang="cs-CZ" sz="2800" dirty="0">
                <a:sym typeface="Symbol" panose="05050102010706020507" pitchFamily="18" charset="2"/>
              </a:rPr>
              <a:t> </a:t>
            </a:r>
            <a:r>
              <a:rPr lang="cs-CZ" sz="2800" b="1" dirty="0" smtClean="0">
                <a:solidFill>
                  <a:srgbClr val="000000"/>
                </a:solidFill>
              </a:rPr>
              <a:t>chemicky </a:t>
            </a:r>
            <a:r>
              <a:rPr lang="cs-CZ" sz="2800" b="1" dirty="0" smtClean="0">
                <a:solidFill>
                  <a:srgbClr val="000000"/>
                </a:solidFill>
              </a:rPr>
              <a:t>indukovaný zánět</a:t>
            </a:r>
          </a:p>
          <a:p>
            <a:pPr lvl="1">
              <a:buFont typeface="Arial"/>
              <a:buChar char="•"/>
            </a:pPr>
            <a:endParaRPr lang="cs-CZ" sz="1000" dirty="0" smtClean="0">
              <a:solidFill>
                <a:srgbClr val="000000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rgbClr val="000000"/>
                </a:solidFill>
              </a:rPr>
              <a:t>příznaky:</a:t>
            </a:r>
          </a:p>
          <a:p>
            <a:pPr lvl="2">
              <a:buFont typeface="Arial"/>
              <a:buChar char="•"/>
            </a:pPr>
            <a:r>
              <a:rPr lang="cs-CZ" sz="2400" dirty="0">
                <a:solidFill>
                  <a:srgbClr val="000000"/>
                </a:solidFill>
              </a:rPr>
              <a:t>p</a:t>
            </a:r>
            <a:r>
              <a:rPr lang="cs-CZ" sz="2400" dirty="0" smtClean="0">
                <a:solidFill>
                  <a:srgbClr val="000000"/>
                </a:solidFill>
              </a:rPr>
              <a:t>álení žáhy, bolest na hrudi (imitace AIM), </a:t>
            </a:r>
            <a:r>
              <a:rPr lang="cs-CZ" sz="2400" dirty="0" err="1" smtClean="0">
                <a:solidFill>
                  <a:srgbClr val="000000"/>
                </a:solidFill>
              </a:rPr>
              <a:t>dysfágie</a:t>
            </a:r>
            <a:r>
              <a:rPr lang="cs-CZ" sz="2400" dirty="0" smtClean="0">
                <a:solidFill>
                  <a:srgbClr val="000000"/>
                </a:solidFill>
              </a:rPr>
              <a:t>, regurgitace</a:t>
            </a:r>
          </a:p>
          <a:p>
            <a:pPr lvl="2">
              <a:buFont typeface="Wingdings" charset="2"/>
              <a:buChar char="§"/>
            </a:pPr>
            <a:endParaRPr lang="cs-CZ" sz="1000" dirty="0" smtClean="0">
              <a:solidFill>
                <a:srgbClr val="000000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rgbClr val="000000"/>
                </a:solidFill>
              </a:rPr>
              <a:t>rizikové faktory: </a:t>
            </a:r>
          </a:p>
          <a:p>
            <a:pPr lvl="2">
              <a:buFont typeface="Arial"/>
              <a:buChar char="•"/>
            </a:pPr>
            <a:r>
              <a:rPr lang="cs-CZ" sz="2400" dirty="0">
                <a:solidFill>
                  <a:srgbClr val="000000"/>
                </a:solidFill>
              </a:rPr>
              <a:t>s</a:t>
            </a:r>
            <a:r>
              <a:rPr lang="cs-CZ" sz="2400" dirty="0" smtClean="0">
                <a:solidFill>
                  <a:srgbClr val="000000"/>
                </a:solidFill>
              </a:rPr>
              <a:t>kluzná hiát. hernie, obezita, alkoholismus, kouření...</a:t>
            </a:r>
            <a:r>
              <a:rPr lang="cs-CZ" sz="2800" dirty="0" smtClean="0">
                <a:solidFill>
                  <a:srgbClr val="000000"/>
                </a:solidFill>
              </a:rPr>
              <a:t> </a:t>
            </a:r>
          </a:p>
          <a:p>
            <a:pPr lvl="1">
              <a:buFont typeface="Wingdings" charset="2"/>
              <a:buChar char="§"/>
            </a:pPr>
            <a:endParaRPr lang="cs-CZ" sz="1100" dirty="0" smtClean="0">
              <a:solidFill>
                <a:srgbClr val="000000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800" b="1" dirty="0" smtClean="0">
                <a:solidFill>
                  <a:srgbClr val="000000"/>
                </a:solidFill>
              </a:rPr>
              <a:t>komplikace</a:t>
            </a:r>
            <a:r>
              <a:rPr lang="cs-CZ" sz="2800" dirty="0" smtClean="0">
                <a:solidFill>
                  <a:srgbClr val="000000"/>
                </a:solidFill>
              </a:rPr>
              <a:t>:</a:t>
            </a:r>
          </a:p>
          <a:p>
            <a:pPr lvl="2">
              <a:buFont typeface="Arial"/>
              <a:buChar char="•"/>
            </a:pPr>
            <a:r>
              <a:rPr lang="cs-CZ" sz="2400" dirty="0">
                <a:solidFill>
                  <a:srgbClr val="000000"/>
                </a:solidFill>
              </a:rPr>
              <a:t>u</a:t>
            </a:r>
            <a:r>
              <a:rPr lang="cs-CZ" sz="2400" dirty="0" smtClean="0">
                <a:solidFill>
                  <a:srgbClr val="000000"/>
                </a:solidFill>
              </a:rPr>
              <a:t>lcerace</a:t>
            </a:r>
          </a:p>
          <a:p>
            <a:pPr lvl="2">
              <a:buFont typeface="Arial"/>
              <a:buChar char="•"/>
            </a:pPr>
            <a:r>
              <a:rPr lang="cs-CZ" sz="2400" dirty="0">
                <a:solidFill>
                  <a:srgbClr val="000000"/>
                </a:solidFill>
              </a:rPr>
              <a:t>s</a:t>
            </a:r>
            <a:r>
              <a:rPr lang="cs-CZ" sz="2400" dirty="0" smtClean="0">
                <a:solidFill>
                  <a:srgbClr val="000000"/>
                </a:solidFill>
              </a:rPr>
              <a:t>triktury</a:t>
            </a:r>
          </a:p>
          <a:p>
            <a:pPr lvl="2">
              <a:buFont typeface="Arial"/>
              <a:buChar char="•"/>
            </a:pPr>
            <a:r>
              <a:rPr lang="cs-CZ" sz="2400" b="1" dirty="0" err="1" smtClean="0">
                <a:solidFill>
                  <a:srgbClr val="FF3300"/>
                </a:solidFill>
              </a:rPr>
              <a:t>Barrettův</a:t>
            </a:r>
            <a:r>
              <a:rPr lang="cs-CZ" sz="2400" b="1" dirty="0" smtClean="0">
                <a:solidFill>
                  <a:srgbClr val="FF3300"/>
                </a:solidFill>
              </a:rPr>
              <a:t> jícen</a:t>
            </a:r>
          </a:p>
        </p:txBody>
      </p:sp>
      <p:pic>
        <p:nvPicPr>
          <p:cNvPr id="5" name="Picture 4" descr="GER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8" b="7556"/>
          <a:stretch/>
        </p:blipFill>
        <p:spPr>
          <a:xfrm>
            <a:off x="7638239" y="3946275"/>
            <a:ext cx="4517962" cy="27720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777823793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Refluxní nemoc jícnu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395295" cy="4504872"/>
          </a:xfrm>
        </p:spPr>
        <p:txBody>
          <a:bodyPr>
            <a:normAutofit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rgbClr val="0000FF"/>
                </a:solidFill>
              </a:rPr>
              <a:t> </a:t>
            </a:r>
            <a:r>
              <a:rPr lang="cs-CZ" sz="2800" b="1" dirty="0" smtClean="0">
                <a:solidFill>
                  <a:srgbClr val="000000"/>
                </a:solidFill>
              </a:rPr>
              <a:t>makro</a:t>
            </a:r>
            <a:r>
              <a:rPr lang="cs-CZ" sz="2800" dirty="0" smtClean="0">
                <a:solidFill>
                  <a:srgbClr val="000000"/>
                </a:solidFill>
              </a:rPr>
              <a:t>: </a:t>
            </a:r>
          </a:p>
          <a:p>
            <a:pPr lvl="2">
              <a:buFont typeface="Arial"/>
              <a:buChar char="•"/>
            </a:pPr>
            <a:r>
              <a:rPr lang="cs-CZ" sz="2400" dirty="0" smtClean="0">
                <a:latin typeface="Calibri" charset="0"/>
              </a:rPr>
              <a:t>překrvení </a:t>
            </a:r>
            <a:r>
              <a:rPr lang="cs-CZ" sz="2400" dirty="0">
                <a:latin typeface="Calibri" charset="0"/>
              </a:rPr>
              <a:t>sliznice distálního jícnu, eroze, jizvení, </a:t>
            </a:r>
            <a:r>
              <a:rPr lang="cs-CZ" sz="2400" dirty="0" smtClean="0">
                <a:latin typeface="Calibri" charset="0"/>
              </a:rPr>
              <a:t>stenózy</a:t>
            </a:r>
            <a:endParaRPr lang="cs-CZ" sz="2400" dirty="0">
              <a:solidFill>
                <a:srgbClr val="000000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rgbClr val="000000"/>
                </a:solidFill>
              </a:rPr>
              <a:t> </a:t>
            </a:r>
            <a:r>
              <a:rPr lang="cs-CZ" sz="2800" b="1" dirty="0" smtClean="0">
                <a:solidFill>
                  <a:srgbClr val="000000"/>
                </a:solidFill>
              </a:rPr>
              <a:t>mikro</a:t>
            </a:r>
            <a:r>
              <a:rPr lang="cs-CZ" sz="2800" dirty="0" smtClean="0">
                <a:solidFill>
                  <a:srgbClr val="000000"/>
                </a:solidFill>
              </a:rPr>
              <a:t>:</a:t>
            </a:r>
            <a:endParaRPr lang="cs-CZ" sz="1000" dirty="0">
              <a:solidFill>
                <a:srgbClr val="000000"/>
              </a:solidFill>
            </a:endParaRPr>
          </a:p>
          <a:p>
            <a:pPr lvl="2">
              <a:buFont typeface="Arial"/>
              <a:buChar char="•"/>
            </a:pPr>
            <a:r>
              <a:rPr lang="cs-CZ" sz="2400" dirty="0">
                <a:latin typeface="Calibri" charset="0"/>
              </a:rPr>
              <a:t>reaktivní změny dl. epitelu: rozšíření bazální vrstvy</a:t>
            </a:r>
            <a:r>
              <a:rPr lang="en-US" sz="2400" dirty="0">
                <a:latin typeface="Calibri" charset="0"/>
              </a:rPr>
              <a:t> </a:t>
            </a:r>
            <a:r>
              <a:rPr lang="cs-CZ" sz="2400" dirty="0">
                <a:sym typeface="Symbol" panose="05050102010706020507" pitchFamily="18" charset="2"/>
              </a:rPr>
              <a:t></a:t>
            </a:r>
            <a:r>
              <a:rPr lang="en-US" sz="2400" dirty="0" smtClean="0">
                <a:latin typeface="Calibri" charset="0"/>
                <a:cs typeface="Arial" charset="0"/>
              </a:rPr>
              <a:t> </a:t>
            </a:r>
            <a:r>
              <a:rPr lang="en-US" sz="2400" dirty="0" smtClean="0">
                <a:latin typeface="Calibri" charset="0"/>
                <a:cs typeface="Arial" charset="0"/>
              </a:rPr>
              <a:t>&gt;</a:t>
            </a:r>
            <a:r>
              <a:rPr lang="cs-CZ" sz="2400" dirty="0" smtClean="0">
                <a:latin typeface="Calibri" charset="0"/>
              </a:rPr>
              <a:t>20</a:t>
            </a:r>
            <a:r>
              <a:rPr lang="cs-CZ" sz="2400" dirty="0">
                <a:latin typeface="Calibri" charset="0"/>
              </a:rPr>
              <a:t>% tloušťky, prodloužení </a:t>
            </a:r>
            <a:r>
              <a:rPr lang="cs-CZ" sz="2400" dirty="0" err="1">
                <a:latin typeface="Calibri" charset="0"/>
              </a:rPr>
              <a:t>stromálních</a:t>
            </a:r>
            <a:r>
              <a:rPr lang="cs-CZ" sz="2400" dirty="0">
                <a:latin typeface="Calibri" charset="0"/>
              </a:rPr>
              <a:t> </a:t>
            </a:r>
            <a:r>
              <a:rPr lang="cs-CZ" sz="2400" dirty="0" smtClean="0">
                <a:latin typeface="Calibri" charset="0"/>
              </a:rPr>
              <a:t>papil</a:t>
            </a:r>
          </a:p>
          <a:p>
            <a:pPr lvl="2">
              <a:buFont typeface="Arial"/>
              <a:buChar char="•"/>
            </a:pPr>
            <a:r>
              <a:rPr lang="cs-CZ" sz="2400" dirty="0" smtClean="0">
                <a:latin typeface="Calibri" charset="0"/>
              </a:rPr>
              <a:t>zánět</a:t>
            </a:r>
            <a:r>
              <a:rPr lang="cs-CZ" sz="2400" dirty="0" smtClean="0">
                <a:latin typeface="Calibri" charset="0"/>
              </a:rPr>
              <a:t>livý</a:t>
            </a:r>
            <a:r>
              <a:rPr lang="cs-CZ" sz="2400" dirty="0" smtClean="0">
                <a:latin typeface="Calibri" charset="0"/>
              </a:rPr>
              <a:t> </a:t>
            </a:r>
            <a:r>
              <a:rPr lang="cs-CZ" sz="2400" dirty="0">
                <a:latin typeface="Calibri" charset="0"/>
              </a:rPr>
              <a:t>infiltrát s </a:t>
            </a:r>
            <a:r>
              <a:rPr lang="cs-CZ" sz="2400" dirty="0" err="1" smtClean="0">
                <a:latin typeface="Calibri" charset="0"/>
              </a:rPr>
              <a:t>eosinofily</a:t>
            </a:r>
            <a:r>
              <a:rPr lang="cs-CZ" sz="2400" dirty="0" smtClean="0">
                <a:latin typeface="Calibri" charset="0"/>
              </a:rPr>
              <a:t> </a:t>
            </a: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(</a:t>
            </a:r>
            <a:r>
              <a:rPr lang="cs-CZ" sz="2400" dirty="0" err="1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ddx</a:t>
            </a: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. eozinofilní </a:t>
            </a:r>
            <a:r>
              <a:rPr lang="cs-CZ" sz="2400" dirty="0" err="1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esoph</a:t>
            </a: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.)</a:t>
            </a:r>
            <a:endParaRPr lang="cs-CZ" sz="2400" dirty="0" smtClean="0">
              <a:solidFill>
                <a:schemeClr val="bg1">
                  <a:lumMod val="65000"/>
                </a:schemeClr>
              </a:solidFill>
              <a:latin typeface="Calibri" charset="0"/>
            </a:endParaRPr>
          </a:p>
          <a:p>
            <a:pPr lvl="2">
              <a:buFont typeface="Arial"/>
              <a:buChar char="•"/>
            </a:pPr>
            <a:r>
              <a:rPr lang="cs-CZ" sz="2400" dirty="0" smtClean="0">
                <a:latin typeface="Calibri" charset="0"/>
              </a:rPr>
              <a:t> v pokročilých stádiích eroze a ulcerace</a:t>
            </a:r>
            <a:endParaRPr lang="cs-CZ" sz="2400" dirty="0">
              <a:latin typeface="Calibri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786777" y="12575"/>
            <a:ext cx="5392649" cy="2278133"/>
            <a:chOff x="5645696" y="120375"/>
            <a:chExt cx="6448860" cy="2849374"/>
          </a:xfrm>
        </p:grpSpPr>
        <p:pic>
          <p:nvPicPr>
            <p:cNvPr id="6" name="Picture 5" descr="GERD endoscopy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7198" y="120375"/>
              <a:ext cx="3217358" cy="284728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7" name="Picture 6" descr="GERD endoscopy 2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2" t="15297" r="50595" b="17656"/>
            <a:stretch/>
          </p:blipFill>
          <p:spPr>
            <a:xfrm>
              <a:off x="5645696" y="125749"/>
              <a:ext cx="3213578" cy="28440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622669060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3300"/>
                </a:solidFill>
              </a:rPr>
              <a:t>Refluxní </a:t>
            </a:r>
            <a:r>
              <a:rPr lang="cs-CZ" b="1" dirty="0" smtClean="0">
                <a:solidFill>
                  <a:srgbClr val="FF3300"/>
                </a:solidFill>
              </a:rPr>
              <a:t>ezofagitida</a:t>
            </a:r>
            <a:endParaRPr lang="en-US" dirty="0"/>
          </a:p>
        </p:txBody>
      </p:sp>
      <p:grpSp>
        <p:nvGrpSpPr>
          <p:cNvPr id="5" name="Skupina 4"/>
          <p:cNvGrpSpPr/>
          <p:nvPr/>
        </p:nvGrpSpPr>
        <p:grpSpPr>
          <a:xfrm>
            <a:off x="632705" y="1737360"/>
            <a:ext cx="10326472" cy="5027778"/>
            <a:chOff x="632705" y="1737360"/>
            <a:chExt cx="10326472" cy="5027778"/>
          </a:xfrm>
        </p:grpSpPr>
        <p:sp>
          <p:nvSpPr>
            <p:cNvPr id="32772" name="Text Box 6"/>
            <p:cNvSpPr txBox="1">
              <a:spLocks noChangeArrowheads="1"/>
            </p:cNvSpPr>
            <p:nvPr/>
          </p:nvSpPr>
          <p:spPr bwMode="auto">
            <a:xfrm>
              <a:off x="632705" y="6116769"/>
              <a:ext cx="5083029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1pPr>
              <a:lvl2pPr marL="742950" indent="-285750" eaLnBrk="0" hangingPunct="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cs-CZ" sz="2000" i="0" dirty="0">
                  <a:solidFill>
                    <a:schemeClr val="tx1"/>
                  </a:solidFill>
                  <a:latin typeface="Calibri" charset="0"/>
                </a:rPr>
                <a:t>Pravidelný epitel jícnu</a:t>
              </a:r>
            </a:p>
          </p:txBody>
        </p:sp>
        <p:sp>
          <p:nvSpPr>
            <p:cNvPr id="32773" name="Text Box 7"/>
            <p:cNvSpPr txBox="1">
              <a:spLocks noChangeArrowheads="1"/>
            </p:cNvSpPr>
            <p:nvPr/>
          </p:nvSpPr>
          <p:spPr bwMode="auto">
            <a:xfrm>
              <a:off x="5874383" y="6057252"/>
              <a:ext cx="5084794" cy="707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1pPr>
              <a:lvl2pPr marL="742950" indent="-285750" eaLnBrk="0" hangingPunct="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cs-CZ" sz="2000" i="0" dirty="0">
                  <a:solidFill>
                    <a:schemeClr val="tx1"/>
                  </a:solidFill>
                  <a:latin typeface="Calibri" charset="0"/>
                </a:rPr>
                <a:t>Refluxní </a:t>
              </a:r>
              <a:r>
                <a:rPr lang="cs-CZ" sz="2000" i="0" dirty="0" smtClean="0">
                  <a:solidFill>
                    <a:schemeClr val="tx1"/>
                  </a:solidFill>
                  <a:latin typeface="Calibri" charset="0"/>
                </a:rPr>
                <a:t>ezofagitis</a:t>
              </a:r>
              <a:r>
                <a:rPr lang="cs-CZ" sz="2000" i="0" dirty="0">
                  <a:solidFill>
                    <a:schemeClr val="tx1"/>
                  </a:solidFill>
                  <a:latin typeface="Calibri" charset="0"/>
                </a:rPr>
                <a:t>: </a:t>
              </a:r>
              <a:r>
                <a:rPr lang="cs-CZ" sz="2000" b="0" i="0" dirty="0">
                  <a:solidFill>
                    <a:schemeClr val="tx1"/>
                  </a:solidFill>
                  <a:latin typeface="Calibri" charset="0"/>
                </a:rPr>
                <a:t>zesílení bazální vrstvy (</a:t>
              </a:r>
              <a:r>
                <a:rPr lang="en-US" sz="2000" b="0" i="0" dirty="0">
                  <a:solidFill>
                    <a:schemeClr val="tx1"/>
                  </a:solidFill>
                  <a:latin typeface="Calibri" charset="0"/>
                </a:rPr>
                <a:t>&gt;</a:t>
              </a:r>
              <a:r>
                <a:rPr lang="cs-CZ" sz="2000" b="0" i="0" dirty="0">
                  <a:solidFill>
                    <a:schemeClr val="tx1"/>
                  </a:solidFill>
                  <a:latin typeface="Calibri" charset="0"/>
                </a:rPr>
                <a:t>20%), prodloužení </a:t>
              </a:r>
              <a:r>
                <a:rPr lang="cs-CZ" sz="2000" b="0" i="0" dirty="0" err="1">
                  <a:solidFill>
                    <a:schemeClr val="tx1"/>
                  </a:solidFill>
                  <a:latin typeface="Calibri" charset="0"/>
                </a:rPr>
                <a:t>stromálních</a:t>
              </a:r>
              <a:r>
                <a:rPr lang="cs-CZ" sz="2000" b="0" i="0" dirty="0">
                  <a:solidFill>
                    <a:schemeClr val="tx1"/>
                  </a:solidFill>
                  <a:latin typeface="Calibri" charset="0"/>
                </a:rPr>
                <a:t> </a:t>
              </a:r>
              <a:r>
                <a:rPr lang="cs-CZ" sz="2000" b="0" i="0" dirty="0" smtClean="0">
                  <a:solidFill>
                    <a:schemeClr val="tx1"/>
                  </a:solidFill>
                  <a:latin typeface="Calibri" charset="0"/>
                </a:rPr>
                <a:t>papil</a:t>
              </a:r>
              <a:endParaRPr lang="cs-CZ" sz="2000" b="0" i="0" dirty="0">
                <a:solidFill>
                  <a:schemeClr val="tx1"/>
                </a:solidFill>
                <a:latin typeface="Arial" charset="0"/>
              </a:endParaRPr>
            </a:p>
          </p:txBody>
        </p:sp>
        <p:pic>
          <p:nvPicPr>
            <p:cNvPr id="3" name="Obrázek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799"/>
            <a:stretch/>
          </p:blipFill>
          <p:spPr>
            <a:xfrm>
              <a:off x="5872827" y="1737360"/>
              <a:ext cx="5086350" cy="4335253"/>
            </a:xfrm>
            <a:prstGeom prst="rect">
              <a:avLst/>
            </a:prstGeom>
          </p:spPr>
        </p:pic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705" y="1737360"/>
              <a:ext cx="5083029" cy="435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9239302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 smtClean="0">
                <a:solidFill>
                  <a:srgbClr val="FF3300"/>
                </a:solidFill>
              </a:rPr>
              <a:t>Barrettův</a:t>
            </a:r>
            <a:r>
              <a:rPr lang="cs-CZ" b="1" dirty="0" smtClean="0">
                <a:solidFill>
                  <a:srgbClr val="FF3300"/>
                </a:solidFill>
              </a:rPr>
              <a:t> jícen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942320" cy="4504872"/>
          </a:xfrm>
        </p:spPr>
        <p:txBody>
          <a:bodyPr>
            <a:normAutofit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rgbClr val="0000FF"/>
                </a:solidFill>
              </a:rPr>
              <a:t> </a:t>
            </a:r>
            <a:r>
              <a:rPr lang="cs-CZ" sz="2800" dirty="0" smtClean="0">
                <a:solidFill>
                  <a:srgbClr val="000000"/>
                </a:solidFill>
              </a:rPr>
              <a:t>endoskopicky:</a:t>
            </a:r>
            <a:r>
              <a:rPr lang="cs-CZ" sz="2800" dirty="0">
                <a:solidFill>
                  <a:srgbClr val="000000"/>
                </a:solidFill>
              </a:rPr>
              <a:t> </a:t>
            </a:r>
            <a:r>
              <a:rPr lang="cs-CZ" sz="2800" dirty="0" smtClean="0">
                <a:solidFill>
                  <a:srgbClr val="000000"/>
                </a:solidFill>
              </a:rPr>
              <a:t>abnormální sliznice nad EG </a:t>
            </a:r>
            <a:r>
              <a:rPr lang="cs-CZ" sz="2800" dirty="0" err="1" smtClean="0">
                <a:solidFill>
                  <a:srgbClr val="000000"/>
                </a:solidFill>
              </a:rPr>
              <a:t>junkcí</a:t>
            </a:r>
            <a:endParaRPr lang="cs-CZ" sz="2800" dirty="0" smtClean="0">
              <a:solidFill>
                <a:srgbClr val="000000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800" dirty="0">
                <a:solidFill>
                  <a:srgbClr val="000000"/>
                </a:solidFill>
              </a:rPr>
              <a:t> </a:t>
            </a:r>
            <a:r>
              <a:rPr lang="cs-CZ" sz="2800" dirty="0" smtClean="0">
                <a:solidFill>
                  <a:srgbClr val="000000"/>
                </a:solidFill>
              </a:rPr>
              <a:t>histologicky: </a:t>
            </a:r>
            <a:r>
              <a:rPr lang="cs-CZ" sz="2800" b="1" dirty="0" smtClean="0">
                <a:solidFill>
                  <a:srgbClr val="000000"/>
                </a:solidFill>
              </a:rPr>
              <a:t>intestinální </a:t>
            </a:r>
            <a:r>
              <a:rPr lang="cs-CZ" sz="2800" b="1" dirty="0" err="1" smtClean="0">
                <a:solidFill>
                  <a:srgbClr val="000000"/>
                </a:solidFill>
              </a:rPr>
              <a:t>metaplázie</a:t>
            </a:r>
            <a:r>
              <a:rPr lang="cs-CZ" sz="2800" dirty="0" smtClean="0">
                <a:solidFill>
                  <a:srgbClr val="000000"/>
                </a:solidFill>
              </a:rPr>
              <a:t> (v odběru ze suspektní sliznice)</a:t>
            </a:r>
          </a:p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rgbClr val="000000"/>
                </a:solidFill>
              </a:rPr>
              <a:t>rizikové faktory: </a:t>
            </a:r>
          </a:p>
          <a:p>
            <a:pPr lvl="2">
              <a:buFont typeface="Arial"/>
              <a:buChar char="•"/>
            </a:pPr>
            <a:r>
              <a:rPr lang="cs-CZ" sz="2400" dirty="0">
                <a:solidFill>
                  <a:srgbClr val="000000"/>
                </a:solidFill>
              </a:rPr>
              <a:t>c</a:t>
            </a:r>
            <a:r>
              <a:rPr lang="cs-CZ" sz="2400" dirty="0" smtClean="0">
                <a:solidFill>
                  <a:srgbClr val="000000"/>
                </a:solidFill>
              </a:rPr>
              <a:t>hronická RNJ</a:t>
            </a:r>
            <a:endParaRPr lang="cs-CZ" sz="2800" dirty="0" smtClean="0">
              <a:solidFill>
                <a:srgbClr val="000000"/>
              </a:solidFill>
            </a:endParaRPr>
          </a:p>
          <a:p>
            <a:pPr lvl="1">
              <a:buFont typeface="Wingdings" charset="2"/>
              <a:buChar char="§"/>
            </a:pPr>
            <a:endParaRPr lang="cs-CZ" sz="1100" dirty="0" smtClean="0">
              <a:solidFill>
                <a:srgbClr val="0000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" r="2400"/>
          <a:stretch/>
        </p:blipFill>
        <p:spPr>
          <a:xfrm>
            <a:off x="4622032" y="2897381"/>
            <a:ext cx="7509008" cy="3816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ovéPole 5"/>
          <p:cNvSpPr txBox="1"/>
          <p:nvPr/>
        </p:nvSpPr>
        <p:spPr>
          <a:xfrm>
            <a:off x="375921" y="3928516"/>
            <a:ext cx="429767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lvl="1">
              <a:buFont typeface="Wingdings" charset="2"/>
              <a:buChar char="§"/>
            </a:pPr>
            <a:r>
              <a:rPr lang="cs-CZ" sz="2400" b="1" dirty="0">
                <a:solidFill>
                  <a:srgbClr val="000000"/>
                </a:solidFill>
              </a:rPr>
              <a:t>komplikace</a:t>
            </a:r>
            <a:r>
              <a:rPr lang="cs-CZ" sz="2400" dirty="0">
                <a:solidFill>
                  <a:srgbClr val="000000"/>
                </a:solidFill>
              </a:rPr>
              <a:t>:</a:t>
            </a:r>
          </a:p>
          <a:p>
            <a:pPr marL="447675" lvl="2">
              <a:buFont typeface="Arial"/>
              <a:buChar char="•"/>
            </a:pPr>
            <a:r>
              <a:rPr lang="cs-CZ" sz="2000" dirty="0" err="1">
                <a:solidFill>
                  <a:srgbClr val="000000"/>
                </a:solidFill>
              </a:rPr>
              <a:t>dysplázie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>
                <a:sym typeface="Symbol" panose="05050102010706020507" pitchFamily="18" charset="2"/>
              </a:rPr>
              <a:t>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b="1" dirty="0" err="1">
                <a:solidFill>
                  <a:srgbClr val="FF3300"/>
                </a:solidFill>
              </a:rPr>
              <a:t>adenoCA</a:t>
            </a:r>
            <a:r>
              <a:rPr lang="cs-CZ" sz="2000" b="1" dirty="0">
                <a:solidFill>
                  <a:srgbClr val="FF3300"/>
                </a:solidFill>
              </a:rPr>
              <a:t> </a:t>
            </a:r>
            <a:r>
              <a:rPr lang="cs-CZ" sz="2000" dirty="0">
                <a:solidFill>
                  <a:srgbClr val="FF3300"/>
                </a:solidFill>
              </a:rPr>
              <a:t>(</a:t>
            </a:r>
            <a:r>
              <a:rPr lang="cs-CZ" sz="2000" dirty="0" err="1">
                <a:solidFill>
                  <a:srgbClr val="FF3300"/>
                </a:solidFill>
              </a:rPr>
              <a:t>Barrettův</a:t>
            </a:r>
            <a:r>
              <a:rPr lang="cs-CZ" sz="2000" dirty="0">
                <a:solidFill>
                  <a:srgbClr val="FF3300"/>
                </a:solidFill>
              </a:rPr>
              <a:t> </a:t>
            </a:r>
            <a:r>
              <a:rPr lang="cs-CZ" sz="2000" dirty="0" smtClean="0">
                <a:solidFill>
                  <a:srgbClr val="FF3300"/>
                </a:solidFill>
              </a:rPr>
              <a:t>karcinom)</a:t>
            </a:r>
          </a:p>
          <a:p>
            <a:pPr marL="447675" lvl="2">
              <a:buFont typeface="Arial"/>
              <a:buChar char="•"/>
            </a:pPr>
            <a:r>
              <a:rPr lang="cs-CZ" sz="2000" dirty="0">
                <a:solidFill>
                  <a:schemeClr val="bg1">
                    <a:lumMod val="65000"/>
                  </a:schemeClr>
                </a:solidFill>
              </a:rPr>
              <a:t>r</a:t>
            </a:r>
            <a:r>
              <a:rPr lang="cs-CZ" sz="2000" dirty="0" smtClean="0">
                <a:solidFill>
                  <a:schemeClr val="bg1">
                    <a:lumMod val="65000"/>
                  </a:schemeClr>
                </a:solidFill>
              </a:rPr>
              <a:t>iziko vzniku </a:t>
            </a:r>
            <a:r>
              <a:rPr lang="cs-CZ" sz="2000" dirty="0" err="1" smtClean="0">
                <a:solidFill>
                  <a:schemeClr val="bg1">
                    <a:lumMod val="65000"/>
                  </a:schemeClr>
                </a:solidFill>
              </a:rPr>
              <a:t>adenoCA</a:t>
            </a:r>
            <a:r>
              <a:rPr lang="cs-CZ" sz="2000" dirty="0" smtClean="0">
                <a:solidFill>
                  <a:schemeClr val="bg1">
                    <a:lumMod val="65000"/>
                  </a:schemeClr>
                </a:solidFill>
              </a:rPr>
              <a:t> je 40x vyšší než u běžné populace</a:t>
            </a:r>
            <a:endParaRPr lang="cs-CZ" sz="2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930775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smtClean="0">
                <a:solidFill>
                  <a:srgbClr val="FF3300"/>
                </a:solidFill>
              </a:rPr>
              <a:t>Barrettův jícen</a:t>
            </a:r>
            <a:endParaRPr lang="cs-CZ" b="1" dirty="0">
              <a:solidFill>
                <a:srgbClr val="FF3300"/>
              </a:solidFill>
            </a:endParaRPr>
          </a:p>
        </p:txBody>
      </p:sp>
      <p:grpSp>
        <p:nvGrpSpPr>
          <p:cNvPr id="18" name="Skupina 17"/>
          <p:cNvGrpSpPr/>
          <p:nvPr/>
        </p:nvGrpSpPr>
        <p:grpSpPr>
          <a:xfrm>
            <a:off x="185421" y="1855183"/>
            <a:ext cx="4681219" cy="4680000"/>
            <a:chOff x="185421" y="1855183"/>
            <a:chExt cx="4681219" cy="4680000"/>
          </a:xfrm>
        </p:grpSpPr>
        <p:pic>
          <p:nvPicPr>
            <p:cNvPr id="9" name="Picture 3" descr="Barret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732"/>
            <a:stretch>
              <a:fillRect/>
            </a:stretch>
          </p:blipFill>
          <p:spPr bwMode="auto">
            <a:xfrm>
              <a:off x="185421" y="1855183"/>
              <a:ext cx="4681219" cy="468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ovéPole 13"/>
            <p:cNvSpPr txBox="1"/>
            <p:nvPr/>
          </p:nvSpPr>
          <p:spPr>
            <a:xfrm>
              <a:off x="378127" y="1963680"/>
              <a:ext cx="1778757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 smtClean="0"/>
                <a:t>dlaždicový epitel</a:t>
              </a:r>
              <a:endParaRPr lang="cs-CZ" b="1" dirty="0"/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584017" y="3286774"/>
              <a:ext cx="135921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 smtClean="0"/>
                <a:t>RNJ + </a:t>
              </a:r>
              <a:r>
                <a:rPr lang="cs-CZ" b="1" dirty="0" err="1" smtClean="0"/>
                <a:t>Barett</a:t>
              </a:r>
              <a:endParaRPr lang="cs-CZ" b="1" dirty="0"/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661506" y="5330826"/>
              <a:ext cx="1191095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 smtClean="0"/>
                <a:t>G-E </a:t>
              </a:r>
              <a:r>
                <a:rPr lang="cs-CZ" b="1" dirty="0" err="1" smtClean="0"/>
                <a:t>junkce</a:t>
              </a:r>
              <a:endParaRPr lang="cs-CZ" b="1" dirty="0"/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868357" y="6027858"/>
              <a:ext cx="78015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 smtClean="0"/>
                <a:t>kardie</a:t>
              </a:r>
              <a:endParaRPr lang="cs-CZ" b="1" dirty="0"/>
            </a:p>
          </p:txBody>
        </p:sp>
      </p:grpSp>
      <p:pic>
        <p:nvPicPr>
          <p:cNvPr id="19" name="Obrázek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661" y="2116969"/>
            <a:ext cx="2651149" cy="252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208" y="0"/>
            <a:ext cx="5435503" cy="6858000"/>
          </a:xfrm>
          <a:prstGeom prst="rect">
            <a:avLst/>
          </a:prstGeom>
        </p:spPr>
      </p:pic>
      <p:sp>
        <p:nvSpPr>
          <p:cNvPr id="24" name="TextovéPole 23"/>
          <p:cNvSpPr txBox="1"/>
          <p:nvPr/>
        </p:nvSpPr>
        <p:spPr>
          <a:xfrm>
            <a:off x="8845432" y="698937"/>
            <a:ext cx="2355004" cy="369332"/>
          </a:xfrm>
          <a:prstGeom prst="rect">
            <a:avLst/>
          </a:prstGeom>
          <a:solidFill>
            <a:schemeClr val="bg1"/>
          </a:solidFill>
          <a:ln>
            <a:solidFill>
              <a:srgbClr val="FF3300"/>
            </a:solidFill>
          </a:ln>
        </p:spPr>
        <p:txBody>
          <a:bodyPr wrap="none" rtlCol="0">
            <a:spAutoFit/>
          </a:bodyPr>
          <a:lstStyle/>
          <a:p>
            <a:r>
              <a:rPr lang="cs-CZ" b="1" dirty="0"/>
              <a:t>i</a:t>
            </a:r>
            <a:r>
              <a:rPr lang="cs-CZ" b="1" dirty="0" smtClean="0"/>
              <a:t>ntestinální </a:t>
            </a:r>
            <a:r>
              <a:rPr lang="cs-CZ" b="1" dirty="0" err="1" smtClean="0"/>
              <a:t>metaplázie</a:t>
            </a:r>
            <a:endParaRPr lang="cs-CZ" b="1" dirty="0"/>
          </a:p>
        </p:txBody>
      </p:sp>
      <p:cxnSp>
        <p:nvCxnSpPr>
          <p:cNvPr id="26" name="Přímá spojnice se šipkou 25"/>
          <p:cNvCxnSpPr>
            <a:stCxn id="24" idx="2"/>
          </p:cNvCxnSpPr>
          <p:nvPr/>
        </p:nvCxnSpPr>
        <p:spPr>
          <a:xfrm flipH="1">
            <a:off x="9499600" y="1068269"/>
            <a:ext cx="523334" cy="891993"/>
          </a:xfrm>
          <a:prstGeom prst="straightConnector1">
            <a:avLst/>
          </a:prstGeom>
          <a:ln w="3810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se šipkou 31"/>
          <p:cNvCxnSpPr/>
          <p:nvPr/>
        </p:nvCxnSpPr>
        <p:spPr>
          <a:xfrm flipH="1">
            <a:off x="9032240" y="1079715"/>
            <a:ext cx="968316" cy="880547"/>
          </a:xfrm>
          <a:prstGeom prst="straightConnector1">
            <a:avLst/>
          </a:prstGeom>
          <a:ln w="3810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ovéPole 33"/>
          <p:cNvSpPr txBox="1"/>
          <p:nvPr/>
        </p:nvSpPr>
        <p:spPr>
          <a:xfrm>
            <a:off x="9161072" y="3762799"/>
            <a:ext cx="2367956" cy="646331"/>
          </a:xfrm>
          <a:prstGeom prst="rect">
            <a:avLst/>
          </a:prstGeom>
          <a:solidFill>
            <a:schemeClr val="bg1"/>
          </a:solidFill>
          <a:ln>
            <a:solidFill>
              <a:srgbClr val="FF3300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/>
              <a:t>i</a:t>
            </a:r>
            <a:r>
              <a:rPr lang="cs-CZ" dirty="0" smtClean="0"/>
              <a:t>ntestinální </a:t>
            </a:r>
            <a:r>
              <a:rPr lang="cs-CZ" dirty="0" err="1" smtClean="0"/>
              <a:t>metaplázie</a:t>
            </a:r>
            <a:r>
              <a:rPr lang="cs-CZ" dirty="0" smtClean="0"/>
              <a:t>:</a:t>
            </a:r>
          </a:p>
          <a:p>
            <a:r>
              <a:rPr lang="cs-CZ" b="1" dirty="0"/>
              <a:t>b</a:t>
            </a:r>
            <a:r>
              <a:rPr lang="cs-CZ" b="1" dirty="0" smtClean="0"/>
              <a:t>arvení PAS+ </a:t>
            </a:r>
            <a:r>
              <a:rPr lang="cs-CZ" b="1" dirty="0" err="1" smtClean="0"/>
              <a:t>Alc</a:t>
            </a:r>
            <a:endParaRPr lang="cs-CZ" b="1" dirty="0"/>
          </a:p>
        </p:txBody>
      </p:sp>
      <p:cxnSp>
        <p:nvCxnSpPr>
          <p:cNvPr id="35" name="Přímá spojnice se šipkou 34"/>
          <p:cNvCxnSpPr>
            <a:stCxn id="34" idx="2"/>
          </p:cNvCxnSpPr>
          <p:nvPr/>
        </p:nvCxnSpPr>
        <p:spPr>
          <a:xfrm flipH="1">
            <a:off x="8548082" y="4409130"/>
            <a:ext cx="1796968" cy="971041"/>
          </a:xfrm>
          <a:prstGeom prst="straightConnector1">
            <a:avLst/>
          </a:prstGeom>
          <a:ln w="3810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se šipkou 36"/>
          <p:cNvCxnSpPr>
            <a:stCxn id="34" idx="2"/>
          </p:cNvCxnSpPr>
          <p:nvPr/>
        </p:nvCxnSpPr>
        <p:spPr>
          <a:xfrm flipH="1">
            <a:off x="8209956" y="4409130"/>
            <a:ext cx="2135094" cy="1709955"/>
          </a:xfrm>
          <a:prstGeom prst="straightConnector1">
            <a:avLst/>
          </a:prstGeom>
          <a:ln w="3810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se šipkou 39"/>
          <p:cNvCxnSpPr/>
          <p:nvPr/>
        </p:nvCxnSpPr>
        <p:spPr>
          <a:xfrm flipH="1">
            <a:off x="10200640" y="4409130"/>
            <a:ext cx="144410" cy="854977"/>
          </a:xfrm>
          <a:prstGeom prst="straightConnector1">
            <a:avLst/>
          </a:prstGeom>
          <a:ln w="3810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se šipkou 44"/>
          <p:cNvCxnSpPr>
            <a:stCxn id="34" idx="2"/>
          </p:cNvCxnSpPr>
          <p:nvPr/>
        </p:nvCxnSpPr>
        <p:spPr>
          <a:xfrm flipH="1">
            <a:off x="8615128" y="4409130"/>
            <a:ext cx="1729922" cy="2126053"/>
          </a:xfrm>
          <a:prstGeom prst="straightConnector1">
            <a:avLst/>
          </a:prstGeom>
          <a:ln w="3810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nice se šipkou 47"/>
          <p:cNvCxnSpPr>
            <a:stCxn id="34" idx="1"/>
          </p:cNvCxnSpPr>
          <p:nvPr/>
        </p:nvCxnSpPr>
        <p:spPr>
          <a:xfrm flipH="1">
            <a:off x="7822046" y="4085965"/>
            <a:ext cx="1339026" cy="969496"/>
          </a:xfrm>
          <a:prstGeom prst="straightConnector1">
            <a:avLst/>
          </a:prstGeom>
          <a:ln w="3810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1004474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 smtClean="0">
                <a:solidFill>
                  <a:srgbClr val="FF3300"/>
                </a:solidFill>
              </a:rPr>
              <a:t>Barrettův</a:t>
            </a:r>
            <a:r>
              <a:rPr lang="cs-CZ" b="1" dirty="0" smtClean="0">
                <a:solidFill>
                  <a:srgbClr val="FF3300"/>
                </a:solidFill>
              </a:rPr>
              <a:t> jícen</a:t>
            </a:r>
            <a:endParaRPr lang="cs-CZ" b="1" dirty="0">
              <a:solidFill>
                <a:srgbClr val="FF3300"/>
              </a:solidFill>
            </a:endParaRPr>
          </a:p>
        </p:txBody>
      </p:sp>
      <p:grpSp>
        <p:nvGrpSpPr>
          <p:cNvPr id="4" name="Skupina 3"/>
          <p:cNvGrpSpPr/>
          <p:nvPr/>
        </p:nvGrpSpPr>
        <p:grpSpPr>
          <a:xfrm>
            <a:off x="1142036" y="1960262"/>
            <a:ext cx="10058400" cy="4555475"/>
            <a:chOff x="1142036" y="1960262"/>
            <a:chExt cx="10058400" cy="4555475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2036" y="1960262"/>
              <a:ext cx="10058400" cy="45554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4" name="TextovéPole 23"/>
            <p:cNvSpPr txBox="1"/>
            <p:nvPr/>
          </p:nvSpPr>
          <p:spPr>
            <a:xfrm>
              <a:off x="3968632" y="1990742"/>
              <a:ext cx="207563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 err="1"/>
                <a:t>l</a:t>
              </a:r>
              <a:r>
                <a:rPr lang="cs-CZ" b="1" dirty="0" err="1" smtClean="0"/>
                <a:t>ow</a:t>
              </a:r>
              <a:r>
                <a:rPr lang="cs-CZ" b="1" dirty="0" smtClean="0"/>
                <a:t>-grade </a:t>
              </a:r>
              <a:r>
                <a:rPr lang="cs-CZ" b="1" dirty="0" err="1" smtClean="0"/>
                <a:t>dysplázie</a:t>
              </a:r>
              <a:endParaRPr lang="cs-CZ" b="1" dirty="0"/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6222036" y="2012230"/>
              <a:ext cx="2136995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 err="1" smtClean="0"/>
                <a:t>high</a:t>
              </a:r>
              <a:r>
                <a:rPr lang="cs-CZ" b="1" dirty="0" smtClean="0"/>
                <a:t>-grade </a:t>
              </a:r>
              <a:r>
                <a:rPr lang="cs-CZ" b="1" dirty="0" err="1" smtClean="0"/>
                <a:t>dysplázie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283144671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Benigní nádory jícnu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395295" cy="4504872"/>
          </a:xfrm>
        </p:spPr>
        <p:txBody>
          <a:bodyPr>
            <a:normAutofit/>
          </a:bodyPr>
          <a:lstStyle/>
          <a:p>
            <a:pPr lvl="1">
              <a:buFont typeface="Wingdings" charset="2"/>
              <a:buChar char="§"/>
            </a:pPr>
            <a:r>
              <a:rPr lang="cs-CZ" sz="2400" dirty="0" smtClean="0">
                <a:solidFill>
                  <a:schemeClr val="tx1"/>
                </a:solidFill>
              </a:rPr>
              <a:t> relativně málo časté</a:t>
            </a:r>
          </a:p>
          <a:p>
            <a:pPr lvl="1">
              <a:buFont typeface="Wingdings" charset="2"/>
              <a:buChar char="§"/>
            </a:pP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2400" dirty="0" smtClean="0">
                <a:solidFill>
                  <a:schemeClr val="tx1"/>
                </a:solidFill>
              </a:rPr>
              <a:t>význam: nutno vyloučit maligní TU</a:t>
            </a:r>
          </a:p>
          <a:p>
            <a:pPr lvl="1">
              <a:buFont typeface="Wingdings" charset="2"/>
              <a:buChar char="§"/>
            </a:pPr>
            <a:endParaRPr lang="cs-CZ" sz="2400" dirty="0" smtClean="0">
              <a:solidFill>
                <a:schemeClr val="tx1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400" b="1" dirty="0" smtClean="0">
                <a:solidFill>
                  <a:srgbClr val="0000FF"/>
                </a:solidFill>
              </a:rPr>
              <a:t> </a:t>
            </a:r>
            <a:r>
              <a:rPr lang="cs-CZ" sz="2400" b="1" dirty="0" err="1" smtClean="0">
                <a:solidFill>
                  <a:srgbClr val="0000FF"/>
                </a:solidFill>
              </a:rPr>
              <a:t>dlaždicobuněčný</a:t>
            </a:r>
            <a:r>
              <a:rPr lang="cs-CZ" sz="2400" b="1" dirty="0" smtClean="0">
                <a:solidFill>
                  <a:srgbClr val="0000FF"/>
                </a:solidFill>
              </a:rPr>
              <a:t> papilom</a:t>
            </a:r>
            <a:endParaRPr lang="cs-CZ" sz="2400" dirty="0" smtClean="0">
              <a:solidFill>
                <a:srgbClr val="000000"/>
              </a:solidFill>
            </a:endParaRPr>
          </a:p>
          <a:p>
            <a:pPr lvl="2">
              <a:buFont typeface="Arial"/>
              <a:buChar char="•"/>
            </a:pPr>
            <a:endParaRPr lang="cs-CZ" sz="2000" dirty="0" smtClean="0">
              <a:latin typeface="Calibri" charset="0"/>
            </a:endParaRPr>
          </a:p>
          <a:p>
            <a:pPr lvl="1">
              <a:buFont typeface="Wingdings" charset="2"/>
              <a:buChar char="§"/>
            </a:pPr>
            <a:r>
              <a:rPr lang="cs-CZ" sz="2400" dirty="0" smtClean="0">
                <a:solidFill>
                  <a:srgbClr val="000000"/>
                </a:solidFill>
              </a:rPr>
              <a:t> mezenchymální TU: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000" b="1" dirty="0" err="1" smtClean="0">
                <a:solidFill>
                  <a:srgbClr val="0000FF"/>
                </a:solidFill>
              </a:rPr>
              <a:t>leiomyom</a:t>
            </a:r>
            <a:r>
              <a:rPr lang="cs-CZ" sz="2000" b="1" dirty="0" smtClean="0">
                <a:solidFill>
                  <a:srgbClr val="0000FF"/>
                </a:solidFill>
              </a:rPr>
              <a:t>, neurofibrom, lipom, hemangiomy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chemeClr val="tx1"/>
                </a:solidFill>
              </a:rPr>
              <a:t>d</a:t>
            </a:r>
            <a:r>
              <a:rPr lang="cs-CZ" sz="2000" dirty="0" err="1" smtClean="0">
                <a:solidFill>
                  <a:schemeClr val="tx1"/>
                </a:solidFill>
              </a:rPr>
              <a:t>dx</a:t>
            </a:r>
            <a:r>
              <a:rPr lang="cs-CZ" sz="2000" dirty="0" smtClean="0">
                <a:solidFill>
                  <a:schemeClr val="tx1"/>
                </a:solidFill>
              </a:rPr>
              <a:t>.: GIST</a:t>
            </a:r>
          </a:p>
        </p:txBody>
      </p:sp>
      <p:grpSp>
        <p:nvGrpSpPr>
          <p:cNvPr id="15" name="Skupina 14"/>
          <p:cNvGrpSpPr/>
          <p:nvPr/>
        </p:nvGrpSpPr>
        <p:grpSpPr>
          <a:xfrm>
            <a:off x="6610883" y="1367790"/>
            <a:ext cx="5537200" cy="5091190"/>
            <a:chOff x="6610883" y="1367790"/>
            <a:chExt cx="5537200" cy="5091190"/>
          </a:xfrm>
        </p:grpSpPr>
        <p:grpSp>
          <p:nvGrpSpPr>
            <p:cNvPr id="9" name="Skupina 8"/>
            <p:cNvGrpSpPr/>
            <p:nvPr/>
          </p:nvGrpSpPr>
          <p:grpSpPr>
            <a:xfrm>
              <a:off x="6610883" y="1367790"/>
              <a:ext cx="5537200" cy="2520000"/>
              <a:chOff x="6593840" y="1499870"/>
              <a:chExt cx="5537200" cy="2520000"/>
            </a:xfrm>
          </p:grpSpPr>
          <p:pic>
            <p:nvPicPr>
              <p:cNvPr id="4" name="Obrázek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93840" y="1499870"/>
                <a:ext cx="2445283" cy="2520000"/>
              </a:xfrm>
              <a:prstGeom prst="rect">
                <a:avLst/>
              </a:prstGeom>
            </p:spPr>
          </p:pic>
          <p:pic>
            <p:nvPicPr>
              <p:cNvPr id="5" name="Obrázek 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2496" b="9900"/>
              <a:stretch/>
            </p:blipFill>
            <p:spPr>
              <a:xfrm>
                <a:off x="9071805" y="1499870"/>
                <a:ext cx="3059235" cy="252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grpSp>
          <p:nvGrpSpPr>
            <p:cNvPr id="12" name="Skupina 11"/>
            <p:cNvGrpSpPr/>
            <p:nvPr/>
          </p:nvGrpSpPr>
          <p:grpSpPr>
            <a:xfrm>
              <a:off x="6824243" y="4084320"/>
              <a:ext cx="5316415" cy="2374660"/>
              <a:chOff x="6610883" y="4084320"/>
              <a:chExt cx="5316415" cy="2374660"/>
            </a:xfrm>
          </p:grpSpPr>
          <p:pic>
            <p:nvPicPr>
              <p:cNvPr id="10" name="Obrázek 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562" t="5767"/>
              <a:stretch/>
            </p:blipFill>
            <p:spPr>
              <a:xfrm>
                <a:off x="6610883" y="4084320"/>
                <a:ext cx="2445283" cy="237466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1" name="Obrázek 1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88848" y="4084320"/>
                <a:ext cx="2838450" cy="237466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13" name="TextovéPole 12"/>
            <p:cNvSpPr txBox="1"/>
            <p:nvPr/>
          </p:nvSpPr>
          <p:spPr>
            <a:xfrm>
              <a:off x="8111423" y="1422096"/>
              <a:ext cx="261001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 err="1"/>
                <a:t>d</a:t>
              </a:r>
              <a:r>
                <a:rPr lang="cs-CZ" b="1" dirty="0" err="1" smtClean="0"/>
                <a:t>laždicobuněčný</a:t>
              </a:r>
              <a:r>
                <a:rPr lang="cs-CZ" b="1" dirty="0" smtClean="0"/>
                <a:t> papilom</a:t>
              </a:r>
              <a:endParaRPr lang="cs-CZ" b="1" dirty="0"/>
            </a:p>
          </p:txBody>
        </p:sp>
        <p:sp>
          <p:nvSpPr>
            <p:cNvPr id="14" name="TextovéPole 13"/>
            <p:cNvSpPr txBox="1"/>
            <p:nvPr/>
          </p:nvSpPr>
          <p:spPr>
            <a:xfrm>
              <a:off x="8848131" y="4138536"/>
              <a:ext cx="113659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 err="1" smtClean="0"/>
                <a:t>leiomyom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331939773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66800" y="2703622"/>
            <a:ext cx="10058400" cy="1450757"/>
          </a:xfrm>
        </p:spPr>
        <p:txBody>
          <a:bodyPr>
            <a:normAutofit/>
          </a:bodyPr>
          <a:lstStyle/>
          <a:p>
            <a:r>
              <a:rPr lang="en-US" sz="5400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AD9CD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  <a:t>JÍCEN	</a:t>
            </a:r>
            <a:endParaRPr lang="en-US" sz="5400" b="1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AD9CD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Verdana"/>
              <a:cs typeface="Verdana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" r="11239" b="4246"/>
          <a:stretch/>
        </p:blipFill>
        <p:spPr>
          <a:xfrm>
            <a:off x="3733421" y="115520"/>
            <a:ext cx="6691159" cy="50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6" r="337"/>
          <a:stretch/>
        </p:blipFill>
        <p:spPr>
          <a:xfrm>
            <a:off x="7339964" y="3862481"/>
            <a:ext cx="4770756" cy="288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95025031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Karcinomy jícnu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395295" cy="4504872"/>
          </a:xfrm>
        </p:spPr>
        <p:txBody>
          <a:bodyPr>
            <a:normAutofit/>
          </a:bodyPr>
          <a:lstStyle/>
          <a:p>
            <a:pPr marL="355600" lvl="2" indent="-174625">
              <a:buFont typeface="Wingdings" panose="05000000000000000000" pitchFamily="2" charset="2"/>
              <a:buChar char="§"/>
            </a:pPr>
            <a:r>
              <a:rPr lang="cs-CZ" sz="2400" dirty="0" smtClean="0">
                <a:solidFill>
                  <a:schemeClr val="tx1"/>
                </a:solidFill>
              </a:rPr>
              <a:t>rostou </a:t>
            </a:r>
            <a:r>
              <a:rPr lang="cs-CZ" sz="2400" dirty="0" err="1">
                <a:solidFill>
                  <a:schemeClr val="tx1"/>
                </a:solidFill>
              </a:rPr>
              <a:t>exofyticky</a:t>
            </a:r>
            <a:r>
              <a:rPr lang="cs-CZ" sz="2400" dirty="0">
                <a:solidFill>
                  <a:schemeClr val="tx1"/>
                </a:solidFill>
              </a:rPr>
              <a:t> / plošně/ cirkulárně …. +/- ulcerace</a:t>
            </a:r>
          </a:p>
          <a:p>
            <a:pPr marL="355600" lvl="2" indent="-174625">
              <a:buFont typeface="Wingdings" panose="05000000000000000000" pitchFamily="2" charset="2"/>
              <a:buChar char="§"/>
            </a:pPr>
            <a:r>
              <a:rPr lang="cs-CZ" sz="2400" dirty="0">
                <a:latin typeface="Calibri" charset="0"/>
              </a:rPr>
              <a:t>prognóza: </a:t>
            </a:r>
            <a:r>
              <a:rPr lang="cs-CZ" sz="2400" dirty="0">
                <a:latin typeface="Calibri" charset="0"/>
                <a:sym typeface="Wingdings" panose="05000000000000000000" pitchFamily="2" charset="2"/>
              </a:rPr>
              <a:t> (bohatá lymfatická </a:t>
            </a:r>
            <a:r>
              <a:rPr lang="cs-CZ" sz="2400" dirty="0" smtClean="0">
                <a:latin typeface="Calibri" charset="0"/>
                <a:sym typeface="Wingdings" panose="05000000000000000000" pitchFamily="2" charset="2"/>
              </a:rPr>
              <a:t>drenáž, často pozdní záchyt)</a:t>
            </a:r>
            <a:r>
              <a:rPr lang="cs-CZ" sz="2400" b="1" dirty="0" smtClean="0">
                <a:solidFill>
                  <a:srgbClr val="0000FF"/>
                </a:solidFill>
              </a:rPr>
              <a:t> </a:t>
            </a:r>
          </a:p>
          <a:p>
            <a:pPr marL="355600" lvl="2" indent="-174625"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chemeClr val="tx1"/>
                </a:solidFill>
              </a:rPr>
              <a:t>příznaky: </a:t>
            </a:r>
            <a:r>
              <a:rPr lang="cs-CZ" sz="2400" dirty="0" err="1">
                <a:solidFill>
                  <a:schemeClr val="tx1"/>
                </a:solidFill>
              </a:rPr>
              <a:t>dysfágie</a:t>
            </a:r>
            <a:r>
              <a:rPr lang="cs-CZ" sz="2400" dirty="0">
                <a:solidFill>
                  <a:schemeClr val="tx1"/>
                </a:solidFill>
              </a:rPr>
              <a:t>, úbytek váhy, </a:t>
            </a:r>
            <a:r>
              <a:rPr lang="cs-CZ" sz="2400" dirty="0" smtClean="0">
                <a:solidFill>
                  <a:schemeClr val="tx1"/>
                </a:solidFill>
              </a:rPr>
              <a:t>kachexie</a:t>
            </a:r>
            <a:endParaRPr lang="cs-CZ" sz="2400" b="1" dirty="0" smtClean="0">
              <a:solidFill>
                <a:srgbClr val="0000FF"/>
              </a:solidFill>
            </a:endParaRPr>
          </a:p>
          <a:p>
            <a:pPr marL="355600" lvl="2" indent="-174625">
              <a:buFont typeface="Wingdings" panose="05000000000000000000" pitchFamily="2" charset="2"/>
              <a:buChar char="§"/>
            </a:pPr>
            <a:endParaRPr lang="cs-CZ" sz="1000" b="1" dirty="0" smtClean="0">
              <a:solidFill>
                <a:srgbClr val="0000FF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400" b="1" dirty="0" err="1" smtClean="0">
                <a:solidFill>
                  <a:srgbClr val="0000FF"/>
                </a:solidFill>
              </a:rPr>
              <a:t>dlaždicobuněčný</a:t>
            </a:r>
            <a:r>
              <a:rPr lang="cs-CZ" sz="2400" b="1" dirty="0" smtClean="0">
                <a:solidFill>
                  <a:srgbClr val="0000FF"/>
                </a:solidFill>
              </a:rPr>
              <a:t> karcinom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n</a:t>
            </a:r>
            <a:r>
              <a:rPr lang="cs-CZ" sz="2000" dirty="0" smtClean="0">
                <a:solidFill>
                  <a:schemeClr val="tx1"/>
                </a:solidFill>
              </a:rPr>
              <a:t>ejčastěji ve střední 1/3 jícnu; muži &gt;50let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tx1"/>
                </a:solidFill>
              </a:rPr>
              <a:t>RF: aflatoxiny v potravě, kouření, alkohol, chronický zánět</a:t>
            </a:r>
          </a:p>
          <a:p>
            <a:pPr marL="201168" lvl="1" indent="0">
              <a:buNone/>
            </a:pPr>
            <a:endParaRPr lang="cs-CZ" sz="1000" dirty="0" smtClean="0">
              <a:solidFill>
                <a:srgbClr val="000000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400" b="1" dirty="0" smtClean="0">
                <a:solidFill>
                  <a:srgbClr val="0000FF"/>
                </a:solidFill>
              </a:rPr>
              <a:t>adenokarcinom (</a:t>
            </a:r>
            <a:r>
              <a:rPr lang="cs-CZ" sz="2400" b="1" dirty="0" err="1" smtClean="0">
                <a:solidFill>
                  <a:srgbClr val="0000FF"/>
                </a:solidFill>
              </a:rPr>
              <a:t>Barrettův</a:t>
            </a:r>
            <a:r>
              <a:rPr lang="cs-CZ" sz="2400" b="1" dirty="0" smtClean="0">
                <a:solidFill>
                  <a:srgbClr val="0000FF"/>
                </a:solidFill>
              </a:rPr>
              <a:t> karcinom)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tx1"/>
                </a:solidFill>
              </a:rPr>
              <a:t>rostoucí incidence (nyní cca 50% SCC vs. 50% ACA)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chemeClr val="tx1"/>
                </a:solidFill>
              </a:rPr>
              <a:t>p</a:t>
            </a:r>
            <a:r>
              <a:rPr lang="cs-CZ" sz="2000" dirty="0" err="1" smtClean="0">
                <a:solidFill>
                  <a:schemeClr val="tx1"/>
                </a:solidFill>
              </a:rPr>
              <a:t>rekurzorová</a:t>
            </a:r>
            <a:r>
              <a:rPr lang="cs-CZ" sz="2000" dirty="0" smtClean="0">
                <a:solidFill>
                  <a:schemeClr val="tx1"/>
                </a:solidFill>
              </a:rPr>
              <a:t> léze: </a:t>
            </a:r>
            <a:r>
              <a:rPr lang="cs-CZ" sz="2000" dirty="0" err="1" smtClean="0">
                <a:solidFill>
                  <a:schemeClr val="tx1"/>
                </a:solidFill>
              </a:rPr>
              <a:t>Barrettův</a:t>
            </a:r>
            <a:r>
              <a:rPr lang="cs-CZ" sz="2000" dirty="0" smtClean="0">
                <a:solidFill>
                  <a:schemeClr val="tx1"/>
                </a:solidFill>
              </a:rPr>
              <a:t> jícen s </a:t>
            </a:r>
            <a:r>
              <a:rPr lang="cs-CZ" sz="2000" dirty="0" err="1" smtClean="0">
                <a:solidFill>
                  <a:schemeClr val="tx1"/>
                </a:solidFill>
              </a:rPr>
              <a:t>high</a:t>
            </a:r>
            <a:r>
              <a:rPr lang="cs-CZ" sz="2000" dirty="0" smtClean="0">
                <a:solidFill>
                  <a:schemeClr val="tx1"/>
                </a:solidFill>
              </a:rPr>
              <a:t>-grade </a:t>
            </a:r>
            <a:r>
              <a:rPr lang="cs-CZ" sz="2000" dirty="0" err="1" smtClean="0">
                <a:solidFill>
                  <a:schemeClr val="tx1"/>
                </a:solidFill>
              </a:rPr>
              <a:t>dysplázií</a:t>
            </a:r>
            <a:r>
              <a:rPr lang="cs-CZ" sz="2000" dirty="0" smtClean="0">
                <a:solidFill>
                  <a:schemeClr val="tx1"/>
                </a:solidFill>
              </a:rPr>
              <a:t> </a:t>
            </a:r>
            <a:r>
              <a:rPr lang="cs-CZ" sz="2000" dirty="0" smtClean="0">
                <a:solidFill>
                  <a:schemeClr val="tx1"/>
                </a:solidFill>
                <a:sym typeface="Symbol" panose="05050102010706020507" pitchFamily="18" charset="2"/>
              </a:rPr>
              <a:t> l</a:t>
            </a:r>
            <a:r>
              <a:rPr lang="cs-CZ" sz="2000" dirty="0" smtClean="0">
                <a:solidFill>
                  <a:schemeClr val="tx1"/>
                </a:solidFill>
              </a:rPr>
              <a:t>okalizován v distální třetině jícnu</a:t>
            </a:r>
            <a:endParaRPr lang="cs-CZ" sz="20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104043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Karcinomy jícnu</a:t>
            </a:r>
            <a:endParaRPr lang="cs-CZ" b="1" dirty="0">
              <a:solidFill>
                <a:srgbClr val="FF3300"/>
              </a:solidFill>
            </a:endParaRPr>
          </a:p>
        </p:txBody>
      </p:sp>
      <p:grpSp>
        <p:nvGrpSpPr>
          <p:cNvPr id="8" name="Skupina 7"/>
          <p:cNvGrpSpPr/>
          <p:nvPr/>
        </p:nvGrpSpPr>
        <p:grpSpPr>
          <a:xfrm>
            <a:off x="25053" y="1766453"/>
            <a:ext cx="6368093" cy="4910704"/>
            <a:chOff x="25053" y="1766453"/>
            <a:chExt cx="6368093" cy="4910704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9" t="4784" r="8971" b="10550"/>
            <a:stretch/>
          </p:blipFill>
          <p:spPr>
            <a:xfrm>
              <a:off x="25053" y="1766453"/>
              <a:ext cx="2724546" cy="216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42" t="18091" r="12714" b="8683"/>
            <a:stretch/>
          </p:blipFill>
          <p:spPr>
            <a:xfrm>
              <a:off x="2483426" y="1766453"/>
              <a:ext cx="3909720" cy="216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Picture 3" descr="Cajicnu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2" t="38338" r="13281" b="18516"/>
            <a:stretch/>
          </p:blipFill>
          <p:spPr bwMode="auto">
            <a:xfrm>
              <a:off x="25053" y="3955546"/>
              <a:ext cx="6368093" cy="27216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Skupina 11"/>
          <p:cNvGrpSpPr/>
          <p:nvPr/>
        </p:nvGrpSpPr>
        <p:grpSpPr>
          <a:xfrm>
            <a:off x="6509434" y="1076960"/>
            <a:ext cx="5652086" cy="5600197"/>
            <a:chOff x="6509434" y="1076960"/>
            <a:chExt cx="5652086" cy="5600197"/>
          </a:xfrm>
        </p:grpSpPr>
        <p:pic>
          <p:nvPicPr>
            <p:cNvPr id="11" name="Obrázek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4292" b="22676"/>
            <a:stretch/>
          </p:blipFill>
          <p:spPr>
            <a:xfrm flipH="1">
              <a:off x="6509434" y="2206440"/>
              <a:ext cx="5652086" cy="447071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23" r="3104"/>
            <a:stretch/>
          </p:blipFill>
          <p:spPr>
            <a:xfrm>
              <a:off x="7491229" y="1076960"/>
              <a:ext cx="2326640" cy="2160000"/>
            </a:xfrm>
            <a:prstGeom prst="rect">
              <a:avLst/>
            </a:prstGeom>
          </p:spPr>
        </p:pic>
        <p:pic>
          <p:nvPicPr>
            <p:cNvPr id="10" name="Obrázek 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" b="1"/>
            <a:stretch/>
          </p:blipFill>
          <p:spPr>
            <a:xfrm>
              <a:off x="9817869" y="1087120"/>
              <a:ext cx="2327040" cy="284810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3" name="TextovéPole 12"/>
          <p:cNvSpPr txBox="1"/>
          <p:nvPr/>
        </p:nvSpPr>
        <p:spPr>
          <a:xfrm>
            <a:off x="2165383" y="1837108"/>
            <a:ext cx="2087431" cy="369332"/>
          </a:xfrm>
          <a:prstGeom prst="rect">
            <a:avLst/>
          </a:prstGeom>
          <a:solidFill>
            <a:schemeClr val="bg1"/>
          </a:solidFill>
          <a:ln>
            <a:solidFill>
              <a:srgbClr val="00FFFF"/>
            </a:solidFill>
          </a:ln>
        </p:spPr>
        <p:txBody>
          <a:bodyPr wrap="none" rtlCol="0">
            <a:spAutoFit/>
          </a:bodyPr>
          <a:lstStyle/>
          <a:p>
            <a:r>
              <a:rPr lang="cs-CZ" b="1" dirty="0" err="1"/>
              <a:t>d</a:t>
            </a:r>
            <a:r>
              <a:rPr lang="cs-CZ" b="1" dirty="0" err="1" smtClean="0"/>
              <a:t>laždicobuněčný</a:t>
            </a:r>
            <a:r>
              <a:rPr lang="cs-CZ" b="1" dirty="0" smtClean="0"/>
              <a:t> CA</a:t>
            </a:r>
            <a:endParaRPr lang="cs-CZ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9443059" y="1137854"/>
            <a:ext cx="1045479" cy="369332"/>
          </a:xfrm>
          <a:prstGeom prst="rect">
            <a:avLst/>
          </a:prstGeom>
          <a:solidFill>
            <a:schemeClr val="bg1"/>
          </a:solidFill>
          <a:ln>
            <a:solidFill>
              <a:srgbClr val="00FFFF"/>
            </a:solidFill>
          </a:ln>
        </p:spPr>
        <p:txBody>
          <a:bodyPr wrap="none" rtlCol="0">
            <a:spAutoFit/>
          </a:bodyPr>
          <a:lstStyle/>
          <a:p>
            <a:r>
              <a:rPr lang="cs-CZ" b="1" dirty="0" err="1" smtClean="0"/>
              <a:t>adenoCA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321384896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GIST – gastrointestinální stromální tumor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8801279" cy="2258675"/>
          </a:xfrm>
        </p:spPr>
        <p:txBody>
          <a:bodyPr>
            <a:normAutofit/>
          </a:bodyPr>
          <a:lstStyle/>
          <a:p>
            <a:pPr marL="355600" lvl="2" indent="-174625"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/>
                </a:solidFill>
              </a:rPr>
              <a:t>p</a:t>
            </a:r>
            <a:r>
              <a:rPr lang="cs-CZ" sz="2000" dirty="0" smtClean="0">
                <a:solidFill>
                  <a:schemeClr val="tx1"/>
                </a:solidFill>
              </a:rPr>
              <a:t>ravděpodobně vychází z </a:t>
            </a:r>
            <a:r>
              <a:rPr lang="cs-CZ" sz="2000" dirty="0" err="1" smtClean="0">
                <a:solidFill>
                  <a:schemeClr val="tx1"/>
                </a:solidFill>
              </a:rPr>
              <a:t>Cajalových</a:t>
            </a:r>
            <a:r>
              <a:rPr lang="cs-CZ" sz="2000" dirty="0" smtClean="0">
                <a:solidFill>
                  <a:schemeClr val="tx1"/>
                </a:solidFill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</a:rPr>
              <a:t>bb</a:t>
            </a:r>
            <a:r>
              <a:rPr lang="cs-CZ" sz="2000" dirty="0" smtClean="0">
                <a:solidFill>
                  <a:schemeClr val="tx1"/>
                </a:solidFill>
              </a:rPr>
              <a:t>. (pacemakery peristaltiky)</a:t>
            </a:r>
            <a:endParaRPr lang="cs-CZ" sz="2000" dirty="0">
              <a:solidFill>
                <a:schemeClr val="tx1"/>
              </a:solidFill>
            </a:endParaRPr>
          </a:p>
          <a:p>
            <a:pPr marL="355600" lvl="2" indent="-174625"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charset="0"/>
              </a:rPr>
              <a:t>l</a:t>
            </a:r>
            <a:r>
              <a:rPr lang="cs-CZ" sz="2000" dirty="0" smtClean="0">
                <a:latin typeface="Calibri" charset="0"/>
              </a:rPr>
              <a:t>okalizován kdekoli v GIT – zejm. v žaludku a tenkém střevě </a:t>
            </a:r>
            <a:r>
              <a:rPr lang="cs-CZ" sz="1600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(ale i </a:t>
            </a:r>
            <a:r>
              <a:rPr lang="cs-CZ" sz="1600" dirty="0" err="1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extragastrointestinálně</a:t>
            </a:r>
            <a:r>
              <a:rPr lang="cs-CZ" sz="1600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)</a:t>
            </a:r>
            <a:endParaRPr lang="cs-CZ" sz="2000" b="1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355600" lvl="2" indent="-174625">
              <a:buFont typeface="Wingdings" panose="05000000000000000000" pitchFamily="2" charset="2"/>
              <a:buChar char="§"/>
            </a:pPr>
            <a:r>
              <a:rPr lang="cs-CZ" sz="2000" dirty="0" smtClean="0">
                <a:solidFill>
                  <a:schemeClr val="tx1"/>
                </a:solidFill>
              </a:rPr>
              <a:t>biologické chování dle velikosti TU, prim. lokalizace a počtu mitóz v 5 mm2:</a:t>
            </a:r>
          </a:p>
          <a:p>
            <a:pPr marL="706755" lvl="3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chemeClr val="tx1"/>
                </a:solidFill>
              </a:rPr>
              <a:t>b</a:t>
            </a:r>
            <a:r>
              <a:rPr lang="cs-CZ" sz="2000" b="1" dirty="0" smtClean="0">
                <a:solidFill>
                  <a:schemeClr val="tx1"/>
                </a:solidFill>
              </a:rPr>
              <a:t>enigní -  s nejistým maligním potenciálem - maligní</a:t>
            </a:r>
          </a:p>
          <a:p>
            <a:pPr marL="355600" lvl="2" indent="-174625">
              <a:buFont typeface="Wingdings" panose="05000000000000000000" pitchFamily="2" charset="2"/>
              <a:buChar char="§"/>
            </a:pPr>
            <a:endParaRPr lang="cs-CZ" sz="900" b="1" dirty="0" smtClean="0">
              <a:solidFill>
                <a:srgbClr val="0000FF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000" b="1" dirty="0" smtClean="0">
                <a:solidFill>
                  <a:schemeClr val="tx1"/>
                </a:solidFill>
              </a:rPr>
              <a:t>i</a:t>
            </a:r>
            <a:r>
              <a:rPr lang="cs-CZ" sz="2000" b="1" dirty="0" smtClean="0">
                <a:solidFill>
                  <a:schemeClr val="tx1"/>
                </a:solidFill>
              </a:rPr>
              <a:t>munohistochemicky: CD34 a CD117 (c-</a:t>
            </a:r>
            <a:r>
              <a:rPr lang="cs-CZ" sz="2000" b="1" dirty="0" err="1" smtClean="0">
                <a:solidFill>
                  <a:schemeClr val="tx1"/>
                </a:solidFill>
              </a:rPr>
              <a:t>kit</a:t>
            </a:r>
            <a:r>
              <a:rPr lang="cs-CZ" sz="2000" b="1" dirty="0" smtClean="0">
                <a:solidFill>
                  <a:schemeClr val="tx1"/>
                </a:solidFill>
              </a:rPr>
              <a:t>)+</a:t>
            </a:r>
          </a:p>
          <a:p>
            <a:pPr marL="201168" lvl="1" indent="0">
              <a:buNone/>
            </a:pPr>
            <a:endParaRPr lang="cs-CZ" sz="900" dirty="0" smtClean="0">
              <a:solidFill>
                <a:srgbClr val="00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7754" y="4719390"/>
            <a:ext cx="55071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lvl="1" indent="-184150">
              <a:buFont typeface="Wingdings" charset="2"/>
              <a:buChar char="§"/>
            </a:pPr>
            <a:r>
              <a:rPr lang="cs-CZ" sz="2000" b="1" dirty="0"/>
              <a:t>makro:</a:t>
            </a:r>
            <a:r>
              <a:rPr lang="cs-CZ" sz="2000" dirty="0"/>
              <a:t> - připomíná </a:t>
            </a:r>
            <a:r>
              <a:rPr lang="cs-CZ" sz="2000" dirty="0" err="1"/>
              <a:t>leiomyom</a:t>
            </a:r>
            <a:r>
              <a:rPr lang="cs-CZ" sz="2000" dirty="0"/>
              <a:t>, roste ve stěně (</a:t>
            </a:r>
            <a:r>
              <a:rPr lang="cs-CZ" sz="2000" dirty="0" err="1"/>
              <a:t>submukóze</a:t>
            </a:r>
            <a:r>
              <a:rPr lang="cs-CZ" sz="2000" dirty="0"/>
              <a:t> a svalovině) – klene se do </a:t>
            </a:r>
            <a:r>
              <a:rPr lang="cs-CZ" sz="2000" dirty="0" smtClean="0"/>
              <a:t>lumen</a:t>
            </a:r>
          </a:p>
          <a:p>
            <a:pPr marL="263525" lvl="1"/>
            <a:endParaRPr lang="cs-CZ" sz="1000" dirty="0"/>
          </a:p>
          <a:p>
            <a:pPr marL="447675" lvl="1" indent="-184150">
              <a:buFont typeface="Wingdings" charset="2"/>
              <a:buChar char="§"/>
            </a:pPr>
            <a:r>
              <a:rPr lang="cs-CZ" sz="2000" b="1" dirty="0"/>
              <a:t>mikro:</a:t>
            </a:r>
            <a:r>
              <a:rPr lang="cs-CZ" sz="2000" dirty="0"/>
              <a:t> - </a:t>
            </a:r>
            <a:r>
              <a:rPr lang="cs-CZ" sz="2000" dirty="0" err="1"/>
              <a:t>vřetenobuněčný</a:t>
            </a:r>
            <a:r>
              <a:rPr lang="cs-CZ" sz="2000" dirty="0"/>
              <a:t> (</a:t>
            </a:r>
            <a:r>
              <a:rPr lang="cs-CZ" sz="2000" dirty="0" err="1"/>
              <a:t>ddx</a:t>
            </a:r>
            <a:r>
              <a:rPr lang="cs-CZ" sz="2000" dirty="0"/>
              <a:t>: </a:t>
            </a:r>
            <a:r>
              <a:rPr lang="cs-CZ" sz="2000" dirty="0" err="1"/>
              <a:t>leiomyom</a:t>
            </a:r>
            <a:r>
              <a:rPr lang="cs-CZ" sz="2000" dirty="0"/>
              <a:t>); epiteloidní typ</a:t>
            </a:r>
            <a:endParaRPr lang="cs-CZ" dirty="0"/>
          </a:p>
        </p:txBody>
      </p:sp>
      <p:grpSp>
        <p:nvGrpSpPr>
          <p:cNvPr id="9" name="Skupina 8"/>
          <p:cNvGrpSpPr/>
          <p:nvPr/>
        </p:nvGrpSpPr>
        <p:grpSpPr>
          <a:xfrm>
            <a:off x="5584936" y="1845734"/>
            <a:ext cx="6558914" cy="4974286"/>
            <a:chOff x="5584936" y="1845734"/>
            <a:chExt cx="6558914" cy="4974286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6" t="26060" r="1355" b="4001"/>
            <a:stretch/>
          </p:blipFill>
          <p:spPr>
            <a:xfrm>
              <a:off x="6850444" y="3940020"/>
              <a:ext cx="5293406" cy="288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0" t="4058" r="14242" b="4502"/>
            <a:stretch/>
          </p:blipFill>
          <p:spPr>
            <a:xfrm>
              <a:off x="5584936" y="4738054"/>
              <a:ext cx="1768888" cy="144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850" y="1845734"/>
              <a:ext cx="2592000" cy="1944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TextovéPole 7"/>
            <p:cNvSpPr txBox="1"/>
            <p:nvPr/>
          </p:nvSpPr>
          <p:spPr>
            <a:xfrm>
              <a:off x="10446137" y="1894537"/>
              <a:ext cx="803425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 smtClean="0"/>
                <a:t>CD117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982315748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GIST – gastrointestinální stromální tumor</a:t>
            </a:r>
            <a:endParaRPr lang="cs-CZ" b="1" dirty="0">
              <a:solidFill>
                <a:srgbClr val="FF3300"/>
              </a:solidFill>
            </a:endParaRPr>
          </a:p>
        </p:txBody>
      </p:sp>
      <p:grpSp>
        <p:nvGrpSpPr>
          <p:cNvPr id="14" name="Skupina 13"/>
          <p:cNvGrpSpPr/>
          <p:nvPr/>
        </p:nvGrpSpPr>
        <p:grpSpPr>
          <a:xfrm>
            <a:off x="60961" y="1828800"/>
            <a:ext cx="12049759" cy="4902808"/>
            <a:chOff x="60961" y="1828800"/>
            <a:chExt cx="12049759" cy="4902808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1" y="1828800"/>
              <a:ext cx="6156959" cy="360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Picture 6" descr="GIST maligní 100x 0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31" t="2475" b="7159"/>
            <a:stretch/>
          </p:blipFill>
          <p:spPr bwMode="auto">
            <a:xfrm>
              <a:off x="6287961" y="1828800"/>
              <a:ext cx="5822759" cy="360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ovéPole 8"/>
            <p:cNvSpPr txBox="1"/>
            <p:nvPr/>
          </p:nvSpPr>
          <p:spPr>
            <a:xfrm>
              <a:off x="2452713" y="1837108"/>
              <a:ext cx="137345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/>
                <a:t>b</a:t>
              </a:r>
              <a:r>
                <a:rPr lang="cs-CZ" b="1" dirty="0" smtClean="0"/>
                <a:t>enigní GIST</a:t>
              </a:r>
              <a:endParaRPr lang="cs-CZ" b="1" dirty="0"/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8512613" y="1837108"/>
              <a:ext cx="1368644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 smtClean="0"/>
                <a:t>maligní GIST</a:t>
              </a:r>
              <a:endParaRPr lang="cs-CZ" b="1" dirty="0"/>
            </a:p>
          </p:txBody>
        </p:sp>
        <p:pic>
          <p:nvPicPr>
            <p:cNvPr id="13" name="Obrázek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1756" y="5018008"/>
              <a:ext cx="4930358" cy="1713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6358520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66800" y="2703622"/>
            <a:ext cx="10058400" cy="1450757"/>
          </a:xfrm>
        </p:spPr>
        <p:txBody>
          <a:bodyPr>
            <a:normAutofit/>
          </a:bodyPr>
          <a:lstStyle/>
          <a:p>
            <a:r>
              <a:rPr lang="en-US" sz="5400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AD9CD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  <a:t>ŽALUDEK</a:t>
            </a:r>
            <a:endParaRPr lang="en-US" sz="5400" b="1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AD9CD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Verdana"/>
              <a:cs typeface="Verdana"/>
            </a:endParaRPr>
          </a:p>
        </p:txBody>
      </p:sp>
      <p:pic>
        <p:nvPicPr>
          <p:cNvPr id="3" name="Picture 4" descr="žaludek ana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4"/>
          <a:stretch/>
        </p:blipFill>
        <p:spPr>
          <a:xfrm>
            <a:off x="7183425" y="405339"/>
            <a:ext cx="4938306" cy="39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102" y="4153478"/>
            <a:ext cx="5386053" cy="252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91357822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3300"/>
                </a:solidFill>
              </a:rPr>
              <a:t>o</a:t>
            </a:r>
            <a:r>
              <a:rPr lang="cs-CZ" b="1" dirty="0" smtClean="0">
                <a:solidFill>
                  <a:srgbClr val="FF3300"/>
                </a:solidFill>
              </a:rPr>
              <a:t>snova: patologie </a:t>
            </a:r>
            <a:r>
              <a:rPr lang="cs-CZ" b="1" dirty="0" smtClean="0">
                <a:solidFill>
                  <a:srgbClr val="FF3300"/>
                </a:solidFill>
              </a:rPr>
              <a:t>žaludku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Wingdings" charset="2"/>
              <a:buChar char="§"/>
            </a:pPr>
            <a:r>
              <a:rPr lang="cs-CZ" sz="3200" dirty="0" smtClean="0"/>
              <a:t> záněty</a:t>
            </a:r>
            <a:endParaRPr lang="cs-CZ" sz="3200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3200" dirty="0"/>
              <a:t> </a:t>
            </a:r>
            <a:r>
              <a:rPr lang="cs-CZ" sz="3200" dirty="0" smtClean="0"/>
              <a:t>prekancerózy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3200" dirty="0"/>
              <a:t> </a:t>
            </a:r>
            <a:r>
              <a:rPr lang="cs-CZ" sz="3200" dirty="0" smtClean="0"/>
              <a:t>nádory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800" dirty="0" smtClean="0"/>
              <a:t> benigní </a:t>
            </a:r>
            <a:r>
              <a:rPr lang="cs-CZ" sz="2800" dirty="0" smtClean="0"/>
              <a:t>TU</a:t>
            </a:r>
            <a:endParaRPr lang="cs-CZ" sz="2800" dirty="0" smtClean="0"/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800" dirty="0" smtClean="0"/>
              <a:t> maligní</a:t>
            </a:r>
          </a:p>
          <a:p>
            <a:pPr marL="0" indent="0">
              <a:buNone/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004591970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Gastritidy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48740"/>
          </a:xfrm>
        </p:spPr>
        <p:txBody>
          <a:bodyPr>
            <a:normAutofit fontScale="92500" lnSpcReduction="10000"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rgbClr val="0000FF"/>
                </a:solidFill>
              </a:rPr>
              <a:t> </a:t>
            </a:r>
            <a:r>
              <a:rPr lang="cs-CZ" sz="2800" b="1" dirty="0" smtClean="0">
                <a:solidFill>
                  <a:schemeClr val="tx1"/>
                </a:solidFill>
              </a:rPr>
              <a:t>podle průběhu:</a:t>
            </a:r>
            <a:endParaRPr lang="cs-CZ" sz="2800" b="1" dirty="0" smtClean="0">
              <a:solidFill>
                <a:schemeClr val="tx1"/>
              </a:solidFill>
            </a:endParaRPr>
          </a:p>
          <a:p>
            <a:pPr lvl="2">
              <a:buFont typeface="Arial"/>
              <a:buChar char="•"/>
            </a:pPr>
            <a:r>
              <a:rPr lang="cs-CZ" sz="2400" dirty="0"/>
              <a:t> </a:t>
            </a:r>
            <a:r>
              <a:rPr lang="cs-CZ" sz="2400" b="1" i="1" dirty="0" smtClean="0"/>
              <a:t>akutní</a:t>
            </a:r>
          </a:p>
          <a:p>
            <a:pPr lvl="3">
              <a:buFont typeface="Calibri" panose="020F0502020204030204" pitchFamily="34" charset="0"/>
              <a:buChar char="‒"/>
            </a:pPr>
            <a:r>
              <a:rPr lang="cs-CZ" sz="2400" dirty="0" smtClean="0"/>
              <a:t>příčiny: sůl, alkohol, </a:t>
            </a:r>
            <a:r>
              <a:rPr lang="cs-CZ" sz="2400" dirty="0" err="1" smtClean="0"/>
              <a:t>kys</a:t>
            </a:r>
            <a:r>
              <a:rPr lang="cs-CZ" sz="2400" dirty="0" smtClean="0"/>
              <a:t>. acetylsalicylová, stres, infekce</a:t>
            </a:r>
          </a:p>
          <a:p>
            <a:pPr lvl="3">
              <a:buFont typeface="Calibri" panose="020F0502020204030204" pitchFamily="34" charset="0"/>
              <a:buChar char="‒"/>
            </a:pPr>
            <a:r>
              <a:rPr lang="cs-CZ" sz="2400" dirty="0" smtClean="0"/>
              <a:t>makro: překrvená sliznice, eroze</a:t>
            </a:r>
          </a:p>
          <a:p>
            <a:pPr lvl="3">
              <a:buFont typeface="Calibri" panose="020F0502020204030204" pitchFamily="34" charset="0"/>
              <a:buChar char="‒"/>
            </a:pPr>
            <a:r>
              <a:rPr lang="cs-CZ" sz="2400" dirty="0" smtClean="0"/>
              <a:t>mikro: hyperémie, edém, PMN v oblasti </a:t>
            </a:r>
            <a:r>
              <a:rPr lang="cs-CZ" sz="2400" dirty="0" err="1" smtClean="0"/>
              <a:t>foveol</a:t>
            </a:r>
            <a:r>
              <a:rPr lang="cs-CZ" sz="2400" dirty="0" smtClean="0"/>
              <a:t>, eroze </a:t>
            </a:r>
          </a:p>
          <a:p>
            <a:pPr lvl="2">
              <a:buFont typeface="Arial"/>
              <a:buChar char="•"/>
            </a:pPr>
            <a:endParaRPr lang="cs-CZ" sz="1100" b="1" i="1" dirty="0" smtClean="0"/>
          </a:p>
          <a:p>
            <a:pPr lvl="2">
              <a:buFont typeface="Arial"/>
              <a:buChar char="•"/>
            </a:pPr>
            <a:r>
              <a:rPr lang="cs-CZ" sz="2400" b="1" i="1" dirty="0" smtClean="0"/>
              <a:t>chronické</a:t>
            </a:r>
          </a:p>
          <a:p>
            <a:pPr lvl="3">
              <a:buFont typeface="Calibri" panose="020F0502020204030204" pitchFamily="34" charset="0"/>
              <a:buChar char="‒"/>
            </a:pPr>
            <a:r>
              <a:rPr lang="cs-CZ" sz="2400" dirty="0" smtClean="0"/>
              <a:t>příčiny: nejčastěji 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Helicobacter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pylori</a:t>
            </a:r>
            <a:r>
              <a:rPr lang="cs-CZ" sz="2400" i="1" dirty="0" smtClean="0"/>
              <a:t>;</a:t>
            </a:r>
            <a:r>
              <a:rPr lang="cs-CZ" sz="2400" dirty="0" smtClean="0"/>
              <a:t> </a:t>
            </a:r>
            <a:r>
              <a:rPr lang="cs-CZ" sz="2400" dirty="0" err="1" smtClean="0"/>
              <a:t>autominunitní</a:t>
            </a:r>
            <a:r>
              <a:rPr lang="cs-CZ" sz="2400" dirty="0" smtClean="0"/>
              <a:t>; chemické</a:t>
            </a:r>
          </a:p>
          <a:p>
            <a:pPr lvl="3">
              <a:buFont typeface="Calibri" panose="020F0502020204030204" pitchFamily="34" charset="0"/>
              <a:buChar char="‒"/>
            </a:pPr>
            <a:r>
              <a:rPr lang="cs-CZ" sz="2400" dirty="0"/>
              <a:t>m</a:t>
            </a:r>
            <a:r>
              <a:rPr lang="cs-CZ" sz="2400" dirty="0" smtClean="0"/>
              <a:t>akro: překrvená kyprá sliznice, eroze/ulcerace; atrofie</a:t>
            </a:r>
          </a:p>
          <a:p>
            <a:pPr lvl="3">
              <a:buFont typeface="Calibri" panose="020F0502020204030204" pitchFamily="34" charset="0"/>
              <a:buChar char="‒"/>
            </a:pPr>
            <a:r>
              <a:rPr lang="cs-CZ" sz="2400" dirty="0"/>
              <a:t>m</a:t>
            </a:r>
            <a:r>
              <a:rPr lang="cs-CZ" sz="2400" dirty="0" smtClean="0"/>
              <a:t>ikro: dle subtypu (viz. dále)</a:t>
            </a:r>
          </a:p>
          <a:p>
            <a:pPr lvl="4"/>
            <a:r>
              <a:rPr lang="cs-CZ" sz="2100" dirty="0">
                <a:solidFill>
                  <a:schemeClr val="tx1"/>
                </a:solidFill>
                <a:latin typeface="Calibri" charset="0"/>
              </a:rPr>
              <a:t>z</a:t>
            </a:r>
            <a:r>
              <a:rPr lang="cs-CZ" sz="2100" dirty="0" smtClean="0">
                <a:solidFill>
                  <a:schemeClr val="tx1"/>
                </a:solidFill>
                <a:latin typeface="Calibri" charset="0"/>
              </a:rPr>
              <a:t>ánět v </a:t>
            </a:r>
            <a:r>
              <a:rPr lang="cs-CZ" sz="2100" dirty="0">
                <a:solidFill>
                  <a:schemeClr val="tx1"/>
                </a:solidFill>
                <a:latin typeface="Calibri" charset="0"/>
              </a:rPr>
              <a:t>lamina </a:t>
            </a:r>
            <a:r>
              <a:rPr lang="cs-CZ" sz="2100" dirty="0" smtClean="0">
                <a:solidFill>
                  <a:schemeClr val="tx1"/>
                </a:solidFill>
                <a:latin typeface="Calibri" charset="0"/>
              </a:rPr>
              <a:t>propria: </a:t>
            </a:r>
            <a:r>
              <a:rPr lang="cs-CZ" sz="2100" dirty="0" err="1" smtClean="0">
                <a:solidFill>
                  <a:schemeClr val="tx1"/>
                </a:solidFill>
                <a:latin typeface="Calibri" charset="0"/>
              </a:rPr>
              <a:t>ly+plazmo</a:t>
            </a:r>
            <a:r>
              <a:rPr lang="cs-CZ" sz="2100" dirty="0" smtClean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cs-CZ" sz="2100" dirty="0">
                <a:solidFill>
                  <a:schemeClr val="tx1"/>
                </a:solidFill>
                <a:latin typeface="Calibri" charset="0"/>
              </a:rPr>
              <a:t>(</a:t>
            </a:r>
            <a:r>
              <a:rPr lang="cs-CZ" sz="2100" i="1" dirty="0">
                <a:solidFill>
                  <a:schemeClr val="tx1"/>
                </a:solidFill>
                <a:latin typeface="Calibri" charset="0"/>
              </a:rPr>
              <a:t>gradus chronicity</a:t>
            </a:r>
            <a:r>
              <a:rPr lang="cs-CZ" sz="2100" dirty="0">
                <a:solidFill>
                  <a:schemeClr val="tx1"/>
                </a:solidFill>
                <a:latin typeface="Calibri" charset="0"/>
              </a:rPr>
              <a:t>) + příměs </a:t>
            </a:r>
            <a:r>
              <a:rPr lang="cs-CZ" sz="2100" dirty="0" smtClean="0">
                <a:solidFill>
                  <a:schemeClr val="tx1"/>
                </a:solidFill>
                <a:latin typeface="Calibri" charset="0"/>
              </a:rPr>
              <a:t>PMN </a:t>
            </a:r>
            <a:r>
              <a:rPr lang="cs-CZ" sz="2100" dirty="0">
                <a:solidFill>
                  <a:schemeClr val="tx1"/>
                </a:solidFill>
                <a:latin typeface="Calibri" charset="0"/>
              </a:rPr>
              <a:t>(</a:t>
            </a:r>
            <a:r>
              <a:rPr lang="cs-CZ" sz="2100" i="1" dirty="0">
                <a:solidFill>
                  <a:schemeClr val="tx1"/>
                </a:solidFill>
                <a:latin typeface="Calibri" charset="0"/>
              </a:rPr>
              <a:t>gradus aktivity</a:t>
            </a:r>
            <a:r>
              <a:rPr lang="cs-CZ" sz="2100" dirty="0">
                <a:solidFill>
                  <a:schemeClr val="tx1"/>
                </a:solidFill>
                <a:latin typeface="Calibri" charset="0"/>
              </a:rPr>
              <a:t>) </a:t>
            </a:r>
          </a:p>
          <a:p>
            <a:pPr lvl="4"/>
            <a:r>
              <a:rPr lang="cs-CZ" sz="2100" dirty="0">
                <a:solidFill>
                  <a:schemeClr val="tx1"/>
                </a:solidFill>
                <a:latin typeface="Calibri" charset="0"/>
              </a:rPr>
              <a:t>přítomnost HP (+/-) a kvantitativní zhodnocení</a:t>
            </a:r>
          </a:p>
          <a:p>
            <a:pPr lvl="4"/>
            <a:r>
              <a:rPr lang="cs-CZ" sz="2100" dirty="0">
                <a:solidFill>
                  <a:schemeClr val="tx1"/>
                </a:solidFill>
                <a:latin typeface="Calibri" charset="0"/>
              </a:rPr>
              <a:t>přítomnost atrofie,</a:t>
            </a:r>
            <a:r>
              <a:rPr lang="cs-CZ" sz="2100" dirty="0">
                <a:solidFill>
                  <a:schemeClr val="tx1"/>
                </a:solidFill>
                <a:latin typeface="Calibri" charset="0"/>
                <a:sym typeface="Wingdings" charset="0"/>
              </a:rPr>
              <a:t> intestinální </a:t>
            </a:r>
            <a:r>
              <a:rPr lang="cs-CZ" sz="2100" dirty="0" err="1">
                <a:solidFill>
                  <a:schemeClr val="tx1"/>
                </a:solidFill>
                <a:latin typeface="Calibri" charset="0"/>
                <a:sym typeface="Wingdings" charset="0"/>
              </a:rPr>
              <a:t>metaplázie</a:t>
            </a:r>
            <a:r>
              <a:rPr lang="cs-CZ" sz="2100" dirty="0">
                <a:solidFill>
                  <a:schemeClr val="tx1"/>
                </a:solidFill>
                <a:latin typeface="Calibri" charset="0"/>
                <a:sym typeface="Wingdings" charset="0"/>
              </a:rPr>
              <a:t> (kompletní, nekompletní) a event. </a:t>
            </a:r>
            <a:r>
              <a:rPr lang="cs-CZ" sz="2100" dirty="0" err="1">
                <a:solidFill>
                  <a:schemeClr val="tx1"/>
                </a:solidFill>
                <a:latin typeface="Calibri" charset="0"/>
                <a:sym typeface="Wingdings" charset="0"/>
              </a:rPr>
              <a:t>dysplázie</a:t>
            </a:r>
            <a:endParaRPr lang="cs-CZ" sz="2100" dirty="0">
              <a:solidFill>
                <a:schemeClr val="tx1"/>
              </a:solidFill>
              <a:latin typeface="Calibri" charset="0"/>
            </a:endParaRPr>
          </a:p>
          <a:p>
            <a:pPr marL="749808" lvl="4" indent="0">
              <a:buNone/>
            </a:pPr>
            <a:endParaRPr lang="cs-CZ" sz="2400" dirty="0" smtClean="0"/>
          </a:p>
          <a:p>
            <a:pPr lvl="2">
              <a:buFont typeface="Arial"/>
              <a:buChar char="•"/>
            </a:pPr>
            <a:endParaRPr lang="cs-CZ" sz="1000" b="1" dirty="0" smtClean="0"/>
          </a:p>
        </p:txBody>
      </p:sp>
    </p:spTree>
    <p:extLst>
      <p:ext uri="{BB962C8B-B14F-4D97-AF65-F5344CB8AC3E}">
        <p14:creationId xmlns:p14="http://schemas.microsoft.com/office/powerpoint/2010/main" val="2737206884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Chronické g</a:t>
            </a:r>
            <a:r>
              <a:rPr lang="cs-CZ" b="1" dirty="0" smtClean="0">
                <a:solidFill>
                  <a:srgbClr val="FF3300"/>
                </a:solidFill>
              </a:rPr>
              <a:t>astritidy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rgbClr val="0000FF"/>
                </a:solidFill>
              </a:rPr>
              <a:t> </a:t>
            </a:r>
            <a:r>
              <a:rPr lang="cs-CZ" sz="2800" b="1" dirty="0" smtClean="0">
                <a:solidFill>
                  <a:srgbClr val="0000FF"/>
                </a:solidFill>
              </a:rPr>
              <a:t>chronická neatrofická gastritida (superficiální) 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– dříve B</a:t>
            </a:r>
            <a:r>
              <a:rPr lang="cs-CZ" sz="2800" b="1" dirty="0" smtClean="0">
                <a:solidFill>
                  <a:schemeClr val="tx1"/>
                </a:solidFill>
              </a:rPr>
              <a:t> </a:t>
            </a:r>
          </a:p>
          <a:p>
            <a:pPr lvl="1">
              <a:buFont typeface="Wingdings" charset="2"/>
              <a:buChar char="§"/>
            </a:pPr>
            <a:endParaRPr lang="cs-CZ" sz="1100" b="1" dirty="0" smtClean="0">
              <a:solidFill>
                <a:schemeClr val="tx1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800" b="1" dirty="0" smtClean="0">
                <a:solidFill>
                  <a:schemeClr val="tx1"/>
                </a:solidFill>
              </a:rPr>
              <a:t>chronická atrofická gastritida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00FF"/>
                </a:solidFill>
              </a:rPr>
              <a:t>a</a:t>
            </a:r>
            <a:r>
              <a:rPr lang="cs-CZ" sz="2400" b="1" dirty="0" smtClean="0">
                <a:solidFill>
                  <a:srgbClr val="0000FF"/>
                </a:solidFill>
              </a:rPr>
              <a:t>utoimunitní chronická atrofická </a:t>
            </a:r>
            <a:r>
              <a:rPr lang="cs-CZ" sz="2400" b="1" dirty="0" smtClean="0">
                <a:solidFill>
                  <a:schemeClr val="bg1">
                    <a:lumMod val="65000"/>
                  </a:schemeClr>
                </a:solidFill>
              </a:rPr>
              <a:t>– dříve A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00FF"/>
                </a:solidFill>
              </a:rPr>
              <a:t>m</a:t>
            </a:r>
            <a:r>
              <a:rPr lang="cs-CZ" sz="2400" b="1" dirty="0" smtClean="0">
                <a:solidFill>
                  <a:srgbClr val="0000FF"/>
                </a:solidFill>
              </a:rPr>
              <a:t>ultifokální chronická atrofická</a:t>
            </a:r>
            <a:r>
              <a:rPr lang="cs-CZ" sz="2800" b="1" dirty="0" smtClean="0">
                <a:solidFill>
                  <a:schemeClr val="tx1"/>
                </a:solidFill>
              </a:rPr>
              <a:t> </a:t>
            </a:r>
          </a:p>
          <a:p>
            <a:pPr lvl="1">
              <a:buFont typeface="Wingdings" charset="2"/>
              <a:buChar char="§"/>
            </a:pPr>
            <a:endParaRPr lang="cs-CZ" sz="1000" b="1" dirty="0" smtClean="0">
              <a:solidFill>
                <a:schemeClr val="tx1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800" b="1" dirty="0" smtClean="0">
                <a:solidFill>
                  <a:schemeClr val="tx1"/>
                </a:solidFill>
              </a:rPr>
              <a:t>zvláštní formy</a:t>
            </a:r>
            <a:endParaRPr lang="cs-CZ" sz="1000" b="1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00FF"/>
                </a:solidFill>
              </a:rPr>
              <a:t>r</a:t>
            </a:r>
            <a:r>
              <a:rPr lang="cs-CZ" sz="2400" b="1" dirty="0" smtClean="0">
                <a:solidFill>
                  <a:srgbClr val="0000FF"/>
                </a:solidFill>
              </a:rPr>
              <a:t>eaktivní (chemická)</a:t>
            </a:r>
            <a:r>
              <a:rPr lang="cs-CZ" sz="2400" b="1" dirty="0" smtClean="0">
                <a:solidFill>
                  <a:schemeClr val="bg1">
                    <a:lumMod val="65000"/>
                  </a:schemeClr>
                </a:solidFill>
              </a:rPr>
              <a:t> – dříve C</a:t>
            </a:r>
            <a:endParaRPr lang="cs-CZ" sz="2400" b="1" dirty="0" smtClean="0">
              <a:solidFill>
                <a:srgbClr val="0000FF"/>
              </a:solidFill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b="1" dirty="0" err="1">
                <a:solidFill>
                  <a:schemeClr val="bg1">
                    <a:lumMod val="65000"/>
                  </a:schemeClr>
                </a:solidFill>
              </a:rPr>
              <a:t>p</a:t>
            </a:r>
            <a:r>
              <a:rPr lang="cs-CZ" sz="2400" b="1" dirty="0" err="1" smtClean="0">
                <a:solidFill>
                  <a:schemeClr val="bg1">
                    <a:lumMod val="65000"/>
                  </a:schemeClr>
                </a:solidFill>
              </a:rPr>
              <a:t>ostradiační</a:t>
            </a:r>
            <a:endParaRPr lang="cs-CZ" sz="2400" b="1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>
                    <a:lumMod val="65000"/>
                  </a:schemeClr>
                </a:solidFill>
              </a:rPr>
              <a:t>e</a:t>
            </a:r>
            <a:r>
              <a:rPr lang="cs-CZ" sz="2400" b="1" dirty="0" smtClean="0">
                <a:solidFill>
                  <a:schemeClr val="bg1">
                    <a:lumMod val="65000"/>
                  </a:schemeClr>
                </a:solidFill>
              </a:rPr>
              <a:t>ozinofilní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b="1" dirty="0" err="1">
                <a:solidFill>
                  <a:schemeClr val="bg1">
                    <a:lumMod val="65000"/>
                  </a:schemeClr>
                </a:solidFill>
              </a:rPr>
              <a:t>g</a:t>
            </a:r>
            <a:r>
              <a:rPr lang="cs-CZ" sz="2400" b="1" dirty="0" err="1" smtClean="0">
                <a:solidFill>
                  <a:schemeClr val="bg1">
                    <a:lumMod val="65000"/>
                  </a:schemeClr>
                </a:solidFill>
              </a:rPr>
              <a:t>ranulomatózní</a:t>
            </a:r>
            <a:r>
              <a:rPr lang="cs-CZ" sz="2400" b="1" dirty="0" smtClean="0">
                <a:solidFill>
                  <a:schemeClr val="bg1">
                    <a:lumMod val="65000"/>
                  </a:schemeClr>
                </a:solidFill>
              </a:rPr>
              <a:t> …</a:t>
            </a:r>
            <a:endParaRPr lang="cs-CZ" sz="2400" b="1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205000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Chronické g</a:t>
            </a:r>
            <a:r>
              <a:rPr lang="cs-CZ" b="1" dirty="0" smtClean="0">
                <a:solidFill>
                  <a:srgbClr val="FF3300"/>
                </a:solidFill>
              </a:rPr>
              <a:t>astritidy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rgbClr val="0000FF"/>
                </a:solidFill>
              </a:rPr>
              <a:t> </a:t>
            </a:r>
            <a:r>
              <a:rPr lang="cs-CZ" sz="2800" b="1" dirty="0" smtClean="0">
                <a:solidFill>
                  <a:srgbClr val="0000FF"/>
                </a:solidFill>
              </a:rPr>
              <a:t>chronická neatrofická gastritida 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– dříve B</a:t>
            </a:r>
            <a:r>
              <a:rPr lang="cs-CZ" sz="2800" b="1" dirty="0" smtClean="0">
                <a:solidFill>
                  <a:schemeClr val="tx1"/>
                </a:solidFill>
              </a:rPr>
              <a:t> </a:t>
            </a:r>
            <a:endParaRPr lang="cs-CZ" sz="1100" b="1" dirty="0">
              <a:solidFill>
                <a:schemeClr val="tx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i="1" dirty="0" err="1">
                <a:solidFill>
                  <a:schemeClr val="tx1"/>
                </a:solidFill>
                <a:latin typeface="Calibri" charset="0"/>
              </a:rPr>
              <a:t>Helicobacter</a:t>
            </a:r>
            <a:r>
              <a:rPr lang="cs-CZ" sz="2000" i="1" dirty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cs-CZ" sz="2000" i="1" dirty="0" err="1">
                <a:solidFill>
                  <a:schemeClr val="tx1"/>
                </a:solidFill>
                <a:latin typeface="Calibri" charset="0"/>
              </a:rPr>
              <a:t>pylori</a:t>
            </a:r>
            <a:endParaRPr lang="cs-CZ" sz="2000" i="1" dirty="0">
              <a:solidFill>
                <a:schemeClr val="tx1"/>
              </a:solidFill>
              <a:latin typeface="Calibri" charset="0"/>
            </a:endParaRPr>
          </a:p>
          <a:p>
            <a:pPr marL="790575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  <a:latin typeface="Calibri" charset="0"/>
              </a:rPr>
              <a:t>makro:</a:t>
            </a: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 </a:t>
            </a:r>
            <a:endParaRPr lang="cs-CZ" sz="2000" dirty="0" smtClean="0">
              <a:solidFill>
                <a:schemeClr val="tx1"/>
              </a:solidFill>
              <a:latin typeface="Calibri" charset="0"/>
            </a:endParaRPr>
          </a:p>
          <a:p>
            <a:pPr marL="973455" lvl="3" indent="-342900">
              <a:buFont typeface="Calibri" panose="020F0502020204030204" pitchFamily="34" charset="0"/>
              <a:buChar char="‒"/>
            </a:pPr>
            <a:r>
              <a:rPr lang="cs-CZ" sz="2000" dirty="0" smtClean="0">
                <a:solidFill>
                  <a:schemeClr val="tx1"/>
                </a:solidFill>
                <a:latin typeface="Calibri" charset="0"/>
              </a:rPr>
              <a:t>postiženo </a:t>
            </a:r>
            <a:r>
              <a:rPr lang="cs-CZ" sz="2000" b="1" u="sng" dirty="0" smtClean="0">
                <a:solidFill>
                  <a:schemeClr val="tx1"/>
                </a:solidFill>
                <a:latin typeface="Calibri" charset="0"/>
              </a:rPr>
              <a:t>antrum</a:t>
            </a:r>
            <a:r>
              <a:rPr lang="cs-CZ" sz="2000" dirty="0" smtClean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a korporální sliznice</a:t>
            </a:r>
          </a:p>
          <a:p>
            <a:pPr marL="790575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  <a:latin typeface="Calibri" charset="0"/>
              </a:rPr>
              <a:t>mikro:</a:t>
            </a: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 </a:t>
            </a:r>
            <a:endParaRPr lang="cs-CZ" sz="2000" dirty="0" smtClean="0">
              <a:solidFill>
                <a:schemeClr val="tx1"/>
              </a:solidFill>
              <a:latin typeface="Calibri" charset="0"/>
            </a:endParaRPr>
          </a:p>
          <a:p>
            <a:pPr marL="973455" lvl="3" indent="-342900">
              <a:buFont typeface="Calibri" panose="020F0502020204030204" pitchFamily="34" charset="0"/>
              <a:buChar char="‒"/>
            </a:pPr>
            <a:r>
              <a:rPr lang="cs-CZ" sz="2000" dirty="0" smtClean="0">
                <a:solidFill>
                  <a:schemeClr val="tx1"/>
                </a:solidFill>
                <a:latin typeface="Calibri" charset="0"/>
              </a:rPr>
              <a:t>povrchový </a:t>
            </a: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nebo hluboký </a:t>
            </a:r>
            <a:r>
              <a:rPr lang="cs-CZ" sz="2000" dirty="0" smtClean="0">
                <a:solidFill>
                  <a:schemeClr val="tx1"/>
                </a:solidFill>
                <a:latin typeface="Calibri" charset="0"/>
              </a:rPr>
              <a:t>zánět </a:t>
            </a: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s projevy </a:t>
            </a:r>
            <a:r>
              <a:rPr lang="cs-CZ" sz="2000" dirty="0" smtClean="0">
                <a:solidFill>
                  <a:schemeClr val="tx1"/>
                </a:solidFill>
                <a:latin typeface="Calibri" charset="0"/>
              </a:rPr>
              <a:t>aktivity</a:t>
            </a:r>
          </a:p>
          <a:p>
            <a:pPr marL="973455" lvl="3" indent="-342900">
              <a:buFont typeface="Calibri" panose="020F0502020204030204" pitchFamily="34" charset="0"/>
              <a:buChar char="‒"/>
            </a:pPr>
            <a:r>
              <a:rPr lang="cs-CZ" sz="2000" dirty="0" smtClean="0">
                <a:solidFill>
                  <a:schemeClr val="tx1"/>
                </a:solidFill>
                <a:latin typeface="Calibri" charset="0"/>
              </a:rPr>
              <a:t>tvorba </a:t>
            </a: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lymfatických </a:t>
            </a:r>
            <a:r>
              <a:rPr lang="cs-CZ" sz="2000" dirty="0" err="1">
                <a:solidFill>
                  <a:schemeClr val="tx1"/>
                </a:solidFill>
                <a:latin typeface="Calibri" charset="0"/>
              </a:rPr>
              <a:t>foliklů</a:t>
            </a: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 v zóně </a:t>
            </a:r>
            <a:r>
              <a:rPr lang="cs-CZ" sz="2000" dirty="0" smtClean="0">
                <a:solidFill>
                  <a:schemeClr val="tx1"/>
                </a:solidFill>
                <a:latin typeface="Calibri" charset="0"/>
              </a:rPr>
              <a:t>žlázek</a:t>
            </a:r>
          </a:p>
          <a:p>
            <a:pPr marL="973455" lvl="3" indent="-342900">
              <a:buFont typeface="Calibri" panose="020F0502020204030204" pitchFamily="34" charset="0"/>
              <a:buChar char="‒"/>
            </a:pPr>
            <a:r>
              <a:rPr lang="cs-CZ" sz="2000" dirty="0" smtClean="0">
                <a:solidFill>
                  <a:schemeClr val="tx1"/>
                </a:solidFill>
                <a:latin typeface="Calibri" charset="0"/>
              </a:rPr>
              <a:t>finálně </a:t>
            </a: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atrofie sliznice</a:t>
            </a:r>
          </a:p>
          <a:p>
            <a:pPr marL="790575" lvl="2" indent="-342900">
              <a:buFont typeface="Arial" panose="020B0604020202020204" pitchFamily="34" charset="0"/>
              <a:buChar char="•"/>
            </a:pPr>
            <a:r>
              <a:rPr lang="cs-CZ" sz="2000" b="1" i="1" dirty="0">
                <a:solidFill>
                  <a:srgbClr val="FF3300"/>
                </a:solidFill>
                <a:latin typeface="Calibri" charset="0"/>
              </a:rPr>
              <a:t>vyšší riziko vzniku NHL</a:t>
            </a:r>
          </a:p>
          <a:p>
            <a:pPr lvl="2">
              <a:buFont typeface="Wingdings" charset="2"/>
              <a:buChar char="§"/>
            </a:pPr>
            <a:endParaRPr lang="cs-CZ" sz="2400" b="1" dirty="0" smtClean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00"/>
          <a:stretch/>
        </p:blipFill>
        <p:spPr>
          <a:xfrm>
            <a:off x="10263035" y="20320"/>
            <a:ext cx="1899792" cy="2844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2"/>
          <a:stretch/>
        </p:blipFill>
        <p:spPr>
          <a:xfrm>
            <a:off x="7295980" y="2972694"/>
            <a:ext cx="4866847" cy="32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0" r="17502" b="24423"/>
          <a:stretch/>
        </p:blipFill>
        <p:spPr>
          <a:xfrm>
            <a:off x="4468382" y="4448428"/>
            <a:ext cx="3079326" cy="234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42031179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Chronické g</a:t>
            </a:r>
            <a:r>
              <a:rPr lang="cs-CZ" b="1" dirty="0" smtClean="0">
                <a:solidFill>
                  <a:srgbClr val="FF3300"/>
                </a:solidFill>
              </a:rPr>
              <a:t>astritidy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rgbClr val="0000FF"/>
                </a:solidFill>
              </a:rPr>
              <a:t> </a:t>
            </a:r>
            <a:r>
              <a:rPr lang="cs-CZ" sz="2800" b="1" dirty="0" smtClean="0">
                <a:solidFill>
                  <a:srgbClr val="0000FF"/>
                </a:solidFill>
              </a:rPr>
              <a:t>chronická neatrofická gastritida 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– dříve B</a:t>
            </a:r>
            <a:r>
              <a:rPr lang="cs-CZ" sz="2800" b="1" dirty="0" smtClean="0">
                <a:solidFill>
                  <a:schemeClr val="tx1"/>
                </a:solidFill>
              </a:rPr>
              <a:t> </a:t>
            </a:r>
            <a:endParaRPr lang="cs-CZ" sz="1100" b="1" dirty="0">
              <a:solidFill>
                <a:schemeClr val="tx1"/>
              </a:solidFill>
            </a:endParaRPr>
          </a:p>
          <a:p>
            <a:pPr marL="384048" lvl="2" indent="0">
              <a:buNone/>
            </a:pPr>
            <a:endParaRPr lang="cs-CZ" sz="2400" b="1" dirty="0" smtClean="0">
              <a:solidFill>
                <a:schemeClr val="tx1"/>
              </a:solidFill>
            </a:endParaRPr>
          </a:p>
        </p:txBody>
      </p:sp>
      <p:grpSp>
        <p:nvGrpSpPr>
          <p:cNvPr id="14" name="Skupina 13"/>
          <p:cNvGrpSpPr/>
          <p:nvPr/>
        </p:nvGrpSpPr>
        <p:grpSpPr>
          <a:xfrm>
            <a:off x="114301" y="2377468"/>
            <a:ext cx="11944886" cy="3600000"/>
            <a:chOff x="114301" y="2377468"/>
            <a:chExt cx="11944886" cy="3600000"/>
          </a:xfrm>
        </p:grpSpPr>
        <p:pic>
          <p:nvPicPr>
            <p:cNvPr id="8" name="Picture 3" descr="_s4-3a-gastritis32-40x-h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54" b="20479"/>
            <a:stretch>
              <a:fillRect/>
            </a:stretch>
          </p:blipFill>
          <p:spPr bwMode="auto">
            <a:xfrm>
              <a:off x="114301" y="2377468"/>
              <a:ext cx="6412800" cy="360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Přímá spojnice se šipkou 8"/>
            <p:cNvCxnSpPr/>
            <p:nvPr/>
          </p:nvCxnSpPr>
          <p:spPr>
            <a:xfrm flipH="1">
              <a:off x="5161280" y="4338320"/>
              <a:ext cx="274320" cy="295304"/>
            </a:xfrm>
            <a:prstGeom prst="straightConnector1">
              <a:avLst/>
            </a:prstGeom>
            <a:ln w="38100">
              <a:solidFill>
                <a:srgbClr val="FF33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nice se šipkou 9"/>
            <p:cNvCxnSpPr/>
            <p:nvPr/>
          </p:nvCxnSpPr>
          <p:spPr>
            <a:xfrm flipH="1">
              <a:off x="2018125" y="2809332"/>
              <a:ext cx="274320" cy="295304"/>
            </a:xfrm>
            <a:prstGeom prst="straightConnector1">
              <a:avLst/>
            </a:prstGeom>
            <a:ln w="38100">
              <a:solidFill>
                <a:srgbClr val="FF33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0" t="8889" r="10404" b="5248"/>
            <a:stretch/>
          </p:blipFill>
          <p:spPr bwMode="auto">
            <a:xfrm>
              <a:off x="6675853" y="2377468"/>
              <a:ext cx="5383334" cy="360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ovéPole 11"/>
            <p:cNvSpPr txBox="1"/>
            <p:nvPr/>
          </p:nvSpPr>
          <p:spPr>
            <a:xfrm>
              <a:off x="2441197" y="2440000"/>
              <a:ext cx="175900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/>
                <a:t>g</a:t>
              </a:r>
              <a:r>
                <a:rPr lang="cs-CZ" b="1" dirty="0" smtClean="0"/>
                <a:t>radus aktivity 2</a:t>
              </a:r>
              <a:endParaRPr lang="cs-CZ" b="1" dirty="0"/>
            </a:p>
          </p:txBody>
        </p:sp>
        <p:sp>
          <p:nvSpPr>
            <p:cNvPr id="13" name="TextovéPole 12"/>
            <p:cNvSpPr txBox="1"/>
            <p:nvPr/>
          </p:nvSpPr>
          <p:spPr>
            <a:xfrm>
              <a:off x="8126988" y="2441600"/>
              <a:ext cx="2481064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 smtClean="0"/>
                <a:t>HP +++ (</a:t>
              </a:r>
              <a:r>
                <a:rPr lang="cs-CZ" b="1" dirty="0" err="1" smtClean="0"/>
                <a:t>Warthin-Starry</a:t>
              </a:r>
              <a:r>
                <a:rPr lang="cs-CZ" b="1" dirty="0" smtClean="0"/>
                <a:t>)</a:t>
              </a:r>
              <a:endParaRPr lang="cs-CZ" b="1" dirty="0"/>
            </a:p>
          </p:txBody>
        </p:sp>
      </p:grp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9"/>
          <a:stretch/>
        </p:blipFill>
        <p:spPr>
          <a:xfrm>
            <a:off x="9360572" y="109094"/>
            <a:ext cx="2698615" cy="216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48586300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3300"/>
                </a:solidFill>
              </a:rPr>
              <a:t>o</a:t>
            </a:r>
            <a:r>
              <a:rPr lang="cs-CZ" b="1" dirty="0" smtClean="0">
                <a:solidFill>
                  <a:srgbClr val="FF3300"/>
                </a:solidFill>
              </a:rPr>
              <a:t>snova: patologie jícnu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Wingdings" charset="2"/>
              <a:buChar char="§"/>
            </a:pPr>
            <a:r>
              <a:rPr lang="cs-CZ" sz="3200" dirty="0" smtClean="0"/>
              <a:t> vývojové vady, získané malformace </a:t>
            </a:r>
          </a:p>
          <a:p>
            <a:pPr lvl="1">
              <a:buFont typeface="Wingdings" charset="2"/>
              <a:buChar char="§"/>
            </a:pPr>
            <a:r>
              <a:rPr lang="cs-CZ" sz="3200" dirty="0" smtClean="0"/>
              <a:t> jícnové varixy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3200" dirty="0" smtClean="0"/>
              <a:t> záněty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3200" dirty="0"/>
              <a:t> </a:t>
            </a:r>
            <a:r>
              <a:rPr lang="cs-CZ" sz="3200" dirty="0" smtClean="0"/>
              <a:t>prekancerózy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3200" dirty="0"/>
              <a:t> </a:t>
            </a:r>
            <a:r>
              <a:rPr lang="cs-CZ" sz="3200" dirty="0" smtClean="0"/>
              <a:t>nádory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800" dirty="0" smtClean="0"/>
              <a:t> benigní </a:t>
            </a:r>
            <a:r>
              <a:rPr lang="cs-CZ" sz="2800" dirty="0" smtClean="0"/>
              <a:t>TU</a:t>
            </a:r>
            <a:endParaRPr lang="cs-CZ" sz="2800" dirty="0" smtClean="0"/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800" dirty="0" smtClean="0"/>
              <a:t> maligní</a:t>
            </a:r>
          </a:p>
          <a:p>
            <a:pPr marL="0" indent="0">
              <a:buNone/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659069479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Chronické g</a:t>
            </a:r>
            <a:r>
              <a:rPr lang="cs-CZ" b="1" dirty="0" smtClean="0">
                <a:solidFill>
                  <a:srgbClr val="FF3300"/>
                </a:solidFill>
              </a:rPr>
              <a:t>astritidy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rgbClr val="0000FF"/>
                </a:solidFill>
              </a:rPr>
              <a:t> </a:t>
            </a:r>
            <a:r>
              <a:rPr lang="cs-CZ" sz="2800" b="1" dirty="0" smtClean="0">
                <a:solidFill>
                  <a:srgbClr val="0000FF"/>
                </a:solidFill>
              </a:rPr>
              <a:t>chronická atrofická gastritida</a:t>
            </a:r>
          </a:p>
          <a:p>
            <a:pPr lvl="2">
              <a:buFont typeface="Wingdings" charset="2"/>
              <a:buChar char="§"/>
            </a:pPr>
            <a:r>
              <a:rPr lang="cs-CZ" sz="2400" b="1" dirty="0">
                <a:solidFill>
                  <a:srgbClr val="0000FF"/>
                </a:solidFill>
              </a:rPr>
              <a:t>a</a:t>
            </a:r>
            <a:r>
              <a:rPr lang="cs-CZ" sz="2400" b="1" dirty="0" smtClean="0">
                <a:solidFill>
                  <a:srgbClr val="0000FF"/>
                </a:solidFill>
              </a:rPr>
              <a:t>utoimunitní atrofická gastritis</a:t>
            </a:r>
            <a:r>
              <a:rPr lang="cs-CZ" sz="2400" b="1" dirty="0" smtClean="0">
                <a:solidFill>
                  <a:srgbClr val="0000FF"/>
                </a:solidFill>
              </a:rPr>
              <a:t> </a:t>
            </a:r>
            <a:r>
              <a:rPr lang="cs-CZ" sz="2400" b="1" dirty="0" smtClean="0">
                <a:solidFill>
                  <a:schemeClr val="bg1">
                    <a:lumMod val="65000"/>
                  </a:schemeClr>
                </a:solidFill>
              </a:rPr>
              <a:t>– dříve A</a:t>
            </a:r>
            <a:r>
              <a:rPr lang="cs-CZ" sz="2400" b="1" dirty="0" smtClean="0">
                <a:solidFill>
                  <a:schemeClr val="tx1"/>
                </a:solidFill>
              </a:rPr>
              <a:t> </a:t>
            </a:r>
            <a:endParaRPr lang="cs-CZ" sz="700" b="1" dirty="0">
              <a:solidFill>
                <a:schemeClr val="tx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p</a:t>
            </a:r>
            <a:r>
              <a:rPr lang="cs-CZ" sz="2000" dirty="0" smtClean="0">
                <a:solidFill>
                  <a:schemeClr val="tx1"/>
                </a:solidFill>
                <a:latin typeface="Calibri" charset="0"/>
              </a:rPr>
              <a:t>rotilátky proti parietálním </a:t>
            </a:r>
            <a:r>
              <a:rPr lang="cs-CZ" sz="2000" dirty="0" err="1" smtClean="0">
                <a:solidFill>
                  <a:schemeClr val="tx1"/>
                </a:solidFill>
                <a:latin typeface="Calibri" charset="0"/>
              </a:rPr>
              <a:t>bb</a:t>
            </a:r>
            <a:r>
              <a:rPr lang="cs-CZ" sz="2000" dirty="0" smtClean="0">
                <a:solidFill>
                  <a:schemeClr val="tx1"/>
                </a:solidFill>
                <a:latin typeface="Calibri" charset="0"/>
              </a:rPr>
              <a:t>. a vnitřnímu faktoru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tx1"/>
                </a:solidFill>
                <a:latin typeface="Calibri" charset="0"/>
              </a:rPr>
              <a:t>perniciózní anémie</a:t>
            </a:r>
            <a:endParaRPr lang="cs-CZ" sz="2000" dirty="0">
              <a:solidFill>
                <a:schemeClr val="tx1"/>
              </a:solidFill>
              <a:latin typeface="Calibri" charset="0"/>
            </a:endParaRPr>
          </a:p>
          <a:p>
            <a:pPr marL="790575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  <a:latin typeface="Calibri" charset="0"/>
              </a:rPr>
              <a:t>makro:</a:t>
            </a: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 </a:t>
            </a:r>
            <a:endParaRPr lang="cs-CZ" sz="2000" dirty="0" smtClean="0">
              <a:solidFill>
                <a:schemeClr val="tx1"/>
              </a:solidFill>
              <a:latin typeface="Calibri" charset="0"/>
            </a:endParaRPr>
          </a:p>
          <a:p>
            <a:pPr marL="973455" lvl="3" indent="-342900">
              <a:buFont typeface="Calibri" panose="020F0502020204030204" pitchFamily="34" charset="0"/>
              <a:buChar char="‒"/>
            </a:pPr>
            <a:r>
              <a:rPr lang="cs-CZ" sz="2000" dirty="0" smtClean="0">
                <a:solidFill>
                  <a:schemeClr val="tx1"/>
                </a:solidFill>
                <a:latin typeface="Calibri" charset="0"/>
              </a:rPr>
              <a:t>postižena </a:t>
            </a:r>
            <a:r>
              <a:rPr lang="cs-CZ" sz="2000" b="1" dirty="0" smtClean="0">
                <a:solidFill>
                  <a:schemeClr val="tx1"/>
                </a:solidFill>
                <a:latin typeface="Calibri" charset="0"/>
              </a:rPr>
              <a:t>korporální sliznice a fundus</a:t>
            </a:r>
          </a:p>
          <a:p>
            <a:pPr marL="630555" lvl="3" indent="0">
              <a:buNone/>
            </a:pPr>
            <a:endParaRPr lang="cs-CZ" sz="2000" b="1" dirty="0">
              <a:solidFill>
                <a:schemeClr val="tx1"/>
              </a:solidFill>
              <a:latin typeface="Calibri" charset="0"/>
            </a:endParaRPr>
          </a:p>
          <a:p>
            <a:pPr marL="263525" lvl="2" indent="-263525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  <a:latin typeface="Calibri" charset="0"/>
              </a:rPr>
              <a:t>mikro:</a:t>
            </a: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 </a:t>
            </a:r>
            <a:endParaRPr lang="cs-CZ" sz="2000" dirty="0" smtClean="0">
              <a:solidFill>
                <a:schemeClr val="tx1"/>
              </a:solidFill>
              <a:latin typeface="Calibri" charset="0"/>
            </a:endParaRPr>
          </a:p>
          <a:p>
            <a:pPr marL="355600" lvl="3" indent="-173038">
              <a:buFont typeface="Calibri" panose="020F0502020204030204" pitchFamily="34" charset="0"/>
              <a:buChar char="‒"/>
            </a:pPr>
            <a:r>
              <a:rPr lang="cs-CZ" sz="2000" dirty="0" smtClean="0">
                <a:solidFill>
                  <a:schemeClr val="tx1"/>
                </a:solidFill>
                <a:latin typeface="Calibri" charset="0"/>
              </a:rPr>
              <a:t>chronický neaktivní zánět</a:t>
            </a:r>
          </a:p>
          <a:p>
            <a:pPr marL="355600" lvl="3" indent="-173038">
              <a:buFont typeface="Calibri" panose="020F0502020204030204" pitchFamily="34" charset="0"/>
              <a:buChar char="‒"/>
            </a:pPr>
            <a:r>
              <a:rPr lang="cs-CZ" sz="2000" b="1" dirty="0" smtClean="0">
                <a:solidFill>
                  <a:schemeClr val="tx1"/>
                </a:solidFill>
                <a:latin typeface="Calibri" charset="0"/>
              </a:rPr>
              <a:t>těžká atrofie žlázek</a:t>
            </a:r>
          </a:p>
          <a:p>
            <a:pPr marL="355600" lvl="3" indent="-173038">
              <a:buFont typeface="Calibri" panose="020F0502020204030204" pitchFamily="34" charset="0"/>
              <a:buChar char="‒"/>
            </a:pPr>
            <a:r>
              <a:rPr lang="cs-CZ" sz="2000" b="1" dirty="0" smtClean="0">
                <a:solidFill>
                  <a:schemeClr val="tx1"/>
                </a:solidFill>
                <a:latin typeface="Calibri" charset="0"/>
              </a:rPr>
              <a:t>intestinální </a:t>
            </a:r>
            <a:r>
              <a:rPr lang="cs-CZ" sz="20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a/nebo</a:t>
            </a:r>
            <a:r>
              <a:rPr lang="cs-CZ" sz="2000" b="1" dirty="0" smtClean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cs-CZ" sz="2000" b="1" dirty="0" err="1" smtClean="0">
                <a:solidFill>
                  <a:schemeClr val="tx1"/>
                </a:solidFill>
                <a:latin typeface="Calibri" charset="0"/>
              </a:rPr>
              <a:t>pseudoylorická</a:t>
            </a:r>
            <a:r>
              <a:rPr lang="cs-CZ" sz="2000" b="1" dirty="0" smtClean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cs-CZ" sz="2000" b="1" dirty="0" err="1" smtClean="0">
                <a:solidFill>
                  <a:schemeClr val="tx1"/>
                </a:solidFill>
                <a:latin typeface="Calibri" charset="0"/>
              </a:rPr>
              <a:t>metaplázie</a:t>
            </a:r>
            <a:endParaRPr lang="cs-CZ" sz="2000" b="1" dirty="0">
              <a:solidFill>
                <a:schemeClr val="tx1"/>
              </a:solidFill>
              <a:latin typeface="Calibri" charset="0"/>
            </a:endParaRPr>
          </a:p>
          <a:p>
            <a:pPr marL="263525" lvl="2" indent="-263525">
              <a:buFont typeface="Arial" panose="020B0604020202020204" pitchFamily="34" charset="0"/>
              <a:buChar char="•"/>
            </a:pPr>
            <a:r>
              <a:rPr lang="cs-CZ" sz="2000" b="1" i="1" dirty="0">
                <a:solidFill>
                  <a:srgbClr val="FF3300"/>
                </a:solidFill>
                <a:latin typeface="Calibri" charset="0"/>
              </a:rPr>
              <a:t>vyšší riziko vzniku </a:t>
            </a:r>
            <a:r>
              <a:rPr lang="cs-CZ" sz="2000" b="1" i="1" dirty="0" err="1" smtClean="0">
                <a:solidFill>
                  <a:srgbClr val="FF3300"/>
                </a:solidFill>
                <a:latin typeface="Calibri" charset="0"/>
              </a:rPr>
              <a:t>adenoCA</a:t>
            </a:r>
            <a:endParaRPr lang="cs-CZ" sz="2000" b="1" i="1" dirty="0">
              <a:solidFill>
                <a:srgbClr val="FF3300"/>
              </a:solidFill>
              <a:latin typeface="Calibri" charset="0"/>
            </a:endParaRPr>
          </a:p>
          <a:p>
            <a:pPr lvl="2">
              <a:buFont typeface="Wingdings" charset="2"/>
              <a:buChar char="§"/>
            </a:pPr>
            <a:endParaRPr lang="cs-CZ" sz="2400" b="1" dirty="0" smtClean="0">
              <a:solidFill>
                <a:schemeClr val="tx1"/>
              </a:solidFill>
            </a:endParaRPr>
          </a:p>
        </p:txBody>
      </p:sp>
      <p:grpSp>
        <p:nvGrpSpPr>
          <p:cNvPr id="18" name="Skupina 17"/>
          <p:cNvGrpSpPr/>
          <p:nvPr/>
        </p:nvGrpSpPr>
        <p:grpSpPr>
          <a:xfrm>
            <a:off x="6126480" y="44027"/>
            <a:ext cx="6259440" cy="6687784"/>
            <a:chOff x="6126480" y="44027"/>
            <a:chExt cx="6259440" cy="6687784"/>
          </a:xfrm>
        </p:grpSpPr>
        <p:grpSp>
          <p:nvGrpSpPr>
            <p:cNvPr id="12" name="Skupina 11"/>
            <p:cNvGrpSpPr/>
            <p:nvPr/>
          </p:nvGrpSpPr>
          <p:grpSpPr>
            <a:xfrm>
              <a:off x="10281920" y="44027"/>
              <a:ext cx="2104000" cy="2844000"/>
              <a:chOff x="6807200" y="89094"/>
              <a:chExt cx="1938883" cy="2540000"/>
            </a:xfrm>
          </p:grpSpPr>
          <p:grpSp>
            <p:nvGrpSpPr>
              <p:cNvPr id="9" name="Skupina 8"/>
              <p:cNvGrpSpPr/>
              <p:nvPr/>
            </p:nvGrpSpPr>
            <p:grpSpPr>
              <a:xfrm>
                <a:off x="6807200" y="89094"/>
                <a:ext cx="1938883" cy="2540000"/>
                <a:chOff x="6807200" y="89094"/>
                <a:chExt cx="1938883" cy="2540000"/>
              </a:xfrm>
            </p:grpSpPr>
            <p:pic>
              <p:nvPicPr>
                <p:cNvPr id="5" name="Obrázek 4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600" r="32000"/>
                <a:stretch/>
              </p:blipFill>
              <p:spPr>
                <a:xfrm>
                  <a:off x="6807200" y="89094"/>
                  <a:ext cx="1696720" cy="25400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8" name="Tětiva 7"/>
                <p:cNvSpPr/>
                <p:nvPr/>
              </p:nvSpPr>
              <p:spPr>
                <a:xfrm rot="1057125">
                  <a:off x="8302397" y="1679519"/>
                  <a:ext cx="443686" cy="510700"/>
                </a:xfrm>
                <a:prstGeom prst="chord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cxnSp>
            <p:nvCxnSpPr>
              <p:cNvPr id="11" name="Přímá spojnice 10"/>
              <p:cNvCxnSpPr>
                <a:stCxn id="5" idx="3"/>
              </p:cNvCxnSpPr>
              <p:nvPr/>
            </p:nvCxnSpPr>
            <p:spPr>
              <a:xfrm>
                <a:off x="8503920" y="1359094"/>
                <a:ext cx="0" cy="113128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5" name="Obrázek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26480" y="3491811"/>
              <a:ext cx="5162805" cy="324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6" name="Picture 4" descr="gastritis06"/>
            <p:cNvPicPr>
              <a:picLocks noChangeAspect="1" noChangeArrowheads="1"/>
            </p:cNvPicPr>
            <p:nvPr/>
          </p:nvPicPr>
          <p:blipFill>
            <a:blip r:embed="rId4">
              <a:lum bright="-12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325"/>
            <a:stretch>
              <a:fillRect/>
            </a:stretch>
          </p:blipFill>
          <p:spPr bwMode="auto">
            <a:xfrm>
              <a:off x="8795023" y="2996401"/>
              <a:ext cx="3360320" cy="216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ovéPole 16"/>
            <p:cNvSpPr txBox="1"/>
            <p:nvPr/>
          </p:nvSpPr>
          <p:spPr>
            <a:xfrm>
              <a:off x="7062163" y="3208421"/>
              <a:ext cx="4140364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 smtClean="0"/>
                <a:t>tělo žaludku: </a:t>
              </a:r>
            </a:p>
            <a:p>
              <a:r>
                <a:rPr lang="cs-CZ" b="1" dirty="0" err="1" smtClean="0"/>
                <a:t>pseudopylorická</a:t>
              </a:r>
              <a:r>
                <a:rPr lang="cs-CZ" b="1" dirty="0" smtClean="0"/>
                <a:t> a intestinální </a:t>
              </a:r>
              <a:r>
                <a:rPr lang="cs-CZ" b="1" dirty="0" err="1" smtClean="0"/>
                <a:t>metaplázie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072640168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Chronické g</a:t>
            </a:r>
            <a:r>
              <a:rPr lang="cs-CZ" b="1" dirty="0" smtClean="0">
                <a:solidFill>
                  <a:srgbClr val="FF3300"/>
                </a:solidFill>
              </a:rPr>
              <a:t>astritidy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rgbClr val="0000FF"/>
                </a:solidFill>
              </a:rPr>
              <a:t> </a:t>
            </a:r>
            <a:r>
              <a:rPr lang="cs-CZ" sz="2800" b="1" dirty="0" smtClean="0">
                <a:solidFill>
                  <a:srgbClr val="0000FF"/>
                </a:solidFill>
              </a:rPr>
              <a:t>chronická atrofická gastritida</a:t>
            </a:r>
          </a:p>
          <a:p>
            <a:pPr lvl="2">
              <a:buFont typeface="Wingdings" charset="2"/>
              <a:buChar char="§"/>
            </a:pPr>
            <a:r>
              <a:rPr lang="cs-CZ" sz="2400" b="1" dirty="0" smtClean="0">
                <a:solidFill>
                  <a:srgbClr val="0000FF"/>
                </a:solidFill>
              </a:rPr>
              <a:t>multifokální chronická atrofická gastritis</a:t>
            </a:r>
            <a:endParaRPr lang="cs-CZ" sz="700" b="1" dirty="0">
              <a:solidFill>
                <a:schemeClr val="tx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i="1" dirty="0" err="1" smtClean="0">
                <a:solidFill>
                  <a:schemeClr val="tx1"/>
                </a:solidFill>
                <a:latin typeface="Calibri" charset="0"/>
              </a:rPr>
              <a:t>Helicobacter</a:t>
            </a:r>
            <a:r>
              <a:rPr lang="cs-CZ" sz="2000" i="1" dirty="0" smtClean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cs-CZ" sz="2000" i="1" dirty="0" err="1" smtClean="0">
                <a:solidFill>
                  <a:schemeClr val="tx1"/>
                </a:solidFill>
                <a:latin typeface="Calibri" charset="0"/>
              </a:rPr>
              <a:t>pylori</a:t>
            </a:r>
            <a:endParaRPr lang="cs-CZ" sz="2000" i="1" dirty="0" smtClean="0">
              <a:solidFill>
                <a:schemeClr val="tx1"/>
              </a:solidFill>
              <a:latin typeface="Calibri" charset="0"/>
            </a:endParaRPr>
          </a:p>
          <a:p>
            <a:pPr marL="790575" lvl="2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chemeClr val="tx1"/>
                </a:solidFill>
                <a:latin typeface="Calibri" charset="0"/>
              </a:rPr>
              <a:t>makro</a:t>
            </a:r>
            <a:r>
              <a:rPr lang="cs-CZ" sz="2000" b="1" dirty="0">
                <a:solidFill>
                  <a:schemeClr val="tx1"/>
                </a:solidFill>
                <a:latin typeface="Calibri" charset="0"/>
              </a:rPr>
              <a:t>:</a:t>
            </a: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 </a:t>
            </a:r>
            <a:endParaRPr lang="cs-CZ" sz="2000" dirty="0" smtClean="0">
              <a:solidFill>
                <a:schemeClr val="tx1"/>
              </a:solidFill>
              <a:latin typeface="Calibri" charset="0"/>
            </a:endParaRPr>
          </a:p>
          <a:p>
            <a:pPr marL="982980" lvl="2" indent="-342900">
              <a:buFont typeface="Calibri" panose="020F0502020204030204" pitchFamily="34" charset="0"/>
              <a:buChar char="‒"/>
            </a:pP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nepravidelná distribuce ložisek </a:t>
            </a:r>
            <a:r>
              <a:rPr lang="cs-CZ" sz="2000" dirty="0" smtClean="0">
                <a:solidFill>
                  <a:schemeClr val="tx1"/>
                </a:solidFill>
                <a:latin typeface="Calibri" charset="0"/>
              </a:rPr>
              <a:t>atrofie (tělo + antrum)</a:t>
            </a:r>
            <a:endParaRPr lang="cs-CZ" sz="2000" dirty="0">
              <a:solidFill>
                <a:schemeClr val="tx1"/>
              </a:solidFill>
              <a:latin typeface="Calibri" charset="0"/>
            </a:endParaRPr>
          </a:p>
          <a:p>
            <a:pPr marL="630555" lvl="3" indent="0">
              <a:buNone/>
            </a:pPr>
            <a:endParaRPr lang="cs-CZ" sz="2000" b="1" dirty="0">
              <a:solidFill>
                <a:schemeClr val="tx1"/>
              </a:solidFill>
              <a:latin typeface="Calibri" charset="0"/>
            </a:endParaRPr>
          </a:p>
          <a:p>
            <a:pPr marL="263525" lvl="2" indent="-263525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  <a:latin typeface="Calibri" charset="0"/>
              </a:rPr>
              <a:t>mikro:</a:t>
            </a: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 </a:t>
            </a:r>
            <a:endParaRPr lang="cs-CZ" sz="2000" dirty="0" smtClean="0">
              <a:solidFill>
                <a:schemeClr val="tx1"/>
              </a:solidFill>
              <a:latin typeface="Calibri" charset="0"/>
            </a:endParaRPr>
          </a:p>
          <a:p>
            <a:pPr marL="355600" lvl="3" indent="-173038">
              <a:buFont typeface="Calibri" panose="020F0502020204030204" pitchFamily="34" charset="0"/>
              <a:buChar char="‒"/>
            </a:pPr>
            <a:r>
              <a:rPr lang="cs-CZ" sz="1800" dirty="0">
                <a:solidFill>
                  <a:schemeClr val="tx1"/>
                </a:solidFill>
                <a:latin typeface="Calibri" charset="0"/>
              </a:rPr>
              <a:t>z</a:t>
            </a:r>
            <a:r>
              <a:rPr lang="cs-CZ" sz="1800" dirty="0" smtClean="0">
                <a:solidFill>
                  <a:schemeClr val="tx1"/>
                </a:solidFill>
                <a:latin typeface="Calibri" charset="0"/>
              </a:rPr>
              <a:t>ánět méně; reaktivní změny epitelu, eroze</a:t>
            </a:r>
          </a:p>
          <a:p>
            <a:pPr marL="355600" lvl="3" indent="-173038">
              <a:buFont typeface="Calibri" panose="020F0502020204030204" pitchFamily="34" charset="0"/>
              <a:buChar char="‒"/>
            </a:pPr>
            <a:r>
              <a:rPr lang="cs-CZ" sz="1800" dirty="0">
                <a:solidFill>
                  <a:schemeClr val="tx1"/>
                </a:solidFill>
                <a:latin typeface="Calibri" charset="0"/>
              </a:rPr>
              <a:t>a</a:t>
            </a:r>
            <a:r>
              <a:rPr lang="cs-CZ" sz="1800" dirty="0" smtClean="0">
                <a:solidFill>
                  <a:schemeClr val="tx1"/>
                </a:solidFill>
                <a:latin typeface="Calibri" charset="0"/>
              </a:rPr>
              <a:t>trofie žlázek</a:t>
            </a:r>
          </a:p>
          <a:p>
            <a:pPr marL="355600" lvl="3" indent="-173038">
              <a:buFont typeface="Calibri" panose="020F0502020204030204" pitchFamily="34" charset="0"/>
              <a:buChar char="‒"/>
            </a:pPr>
            <a:r>
              <a:rPr lang="cs-CZ" sz="1800" dirty="0" smtClean="0">
                <a:solidFill>
                  <a:schemeClr val="tx1"/>
                </a:solidFill>
                <a:latin typeface="Calibri" charset="0"/>
              </a:rPr>
              <a:t>intestinální </a:t>
            </a:r>
            <a:r>
              <a:rPr lang="cs-CZ" sz="1800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a/nebo</a:t>
            </a:r>
            <a:r>
              <a:rPr lang="cs-CZ" sz="1800" dirty="0" smtClean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Calibri" charset="0"/>
              </a:rPr>
              <a:t>pseudoylorická</a:t>
            </a:r>
            <a:r>
              <a:rPr lang="cs-CZ" sz="1800" dirty="0" smtClean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Calibri" charset="0"/>
              </a:rPr>
              <a:t>metaplázie</a:t>
            </a:r>
            <a:endParaRPr lang="cs-CZ" sz="1800" dirty="0">
              <a:solidFill>
                <a:schemeClr val="tx1"/>
              </a:solidFill>
              <a:latin typeface="Calibri" charset="0"/>
            </a:endParaRPr>
          </a:p>
          <a:p>
            <a:pPr marL="384048" lvl="2" indent="0">
              <a:buNone/>
            </a:pPr>
            <a:endParaRPr lang="cs-CZ" sz="2400" b="1" dirty="0" smtClean="0">
              <a:solidFill>
                <a:schemeClr val="tx1"/>
              </a:solidFill>
            </a:endParaRPr>
          </a:p>
        </p:txBody>
      </p:sp>
      <p:grpSp>
        <p:nvGrpSpPr>
          <p:cNvPr id="6" name="Skupina 5"/>
          <p:cNvGrpSpPr/>
          <p:nvPr/>
        </p:nvGrpSpPr>
        <p:grpSpPr>
          <a:xfrm>
            <a:off x="5791934" y="30885"/>
            <a:ext cx="6593992" cy="6782574"/>
            <a:chOff x="5791934" y="30885"/>
            <a:chExt cx="6593992" cy="6782574"/>
          </a:xfrm>
        </p:grpSpPr>
        <p:grpSp>
          <p:nvGrpSpPr>
            <p:cNvPr id="12" name="Skupina 11"/>
            <p:cNvGrpSpPr/>
            <p:nvPr/>
          </p:nvGrpSpPr>
          <p:grpSpPr>
            <a:xfrm>
              <a:off x="11904455" y="1452885"/>
              <a:ext cx="481471" cy="1266677"/>
              <a:chOff x="8302397" y="1234656"/>
              <a:chExt cx="443686" cy="1131280"/>
            </a:xfrm>
          </p:grpSpPr>
          <p:sp>
            <p:nvSpPr>
              <p:cNvPr id="8" name="Tětiva 7"/>
              <p:cNvSpPr/>
              <p:nvPr/>
            </p:nvSpPr>
            <p:spPr>
              <a:xfrm rot="1057125">
                <a:off x="8302397" y="1679519"/>
                <a:ext cx="443686" cy="510700"/>
              </a:xfrm>
              <a:prstGeom prst="chord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11" name="Přímá spojnice 10"/>
              <p:cNvCxnSpPr/>
              <p:nvPr/>
            </p:nvCxnSpPr>
            <p:spPr>
              <a:xfrm>
                <a:off x="8522310" y="1234656"/>
                <a:ext cx="0" cy="113128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5" name="Obrázek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64439" y="3933459"/>
              <a:ext cx="4589160" cy="288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6" name="Picture 4" descr="gastritis06"/>
            <p:cNvPicPr>
              <a:picLocks noChangeAspect="1" noChangeArrowheads="1"/>
            </p:cNvPicPr>
            <p:nvPr/>
          </p:nvPicPr>
          <p:blipFill>
            <a:blip r:embed="rId3">
              <a:lum bright="-12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325"/>
            <a:stretch>
              <a:fillRect/>
            </a:stretch>
          </p:blipFill>
          <p:spPr bwMode="auto">
            <a:xfrm>
              <a:off x="9342826" y="3033459"/>
              <a:ext cx="2800270" cy="180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ovéPole 16"/>
            <p:cNvSpPr txBox="1"/>
            <p:nvPr/>
          </p:nvSpPr>
          <p:spPr>
            <a:xfrm>
              <a:off x="7749459" y="4336145"/>
              <a:ext cx="4140364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 smtClean="0"/>
                <a:t>tělo žaludku: </a:t>
              </a:r>
            </a:p>
            <a:p>
              <a:r>
                <a:rPr lang="cs-CZ" b="1" dirty="0" err="1" smtClean="0"/>
                <a:t>pseudopylorická</a:t>
              </a:r>
              <a:r>
                <a:rPr lang="cs-CZ" b="1" dirty="0" smtClean="0"/>
                <a:t> a intestinální </a:t>
              </a:r>
              <a:r>
                <a:rPr lang="cs-CZ" b="1" dirty="0" err="1" smtClean="0"/>
                <a:t>metaplázie</a:t>
              </a:r>
              <a:endParaRPr lang="cs-CZ" b="1" dirty="0"/>
            </a:p>
          </p:txBody>
        </p:sp>
        <p:pic>
          <p:nvPicPr>
            <p:cNvPr id="4" name="Obrázek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600"/>
            <a:stretch/>
          </p:blipFill>
          <p:spPr>
            <a:xfrm>
              <a:off x="10272587" y="30885"/>
              <a:ext cx="1899792" cy="2844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4" name="Picture 5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0" t="8889" r="10404" b="5248"/>
            <a:stretch/>
          </p:blipFill>
          <p:spPr bwMode="auto">
            <a:xfrm>
              <a:off x="5791934" y="4969094"/>
              <a:ext cx="2691667" cy="180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79987547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Chronické g</a:t>
            </a:r>
            <a:r>
              <a:rPr lang="cs-CZ" b="1" dirty="0" smtClean="0">
                <a:solidFill>
                  <a:srgbClr val="FF3300"/>
                </a:solidFill>
              </a:rPr>
              <a:t>astritidy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rgbClr val="0000FF"/>
                </a:solidFill>
              </a:rPr>
              <a:t> </a:t>
            </a:r>
            <a:r>
              <a:rPr lang="cs-CZ" sz="2800" b="1" dirty="0" smtClean="0">
                <a:solidFill>
                  <a:srgbClr val="0000FF"/>
                </a:solidFill>
              </a:rPr>
              <a:t>chemická gastritida/reaktivní </a:t>
            </a:r>
            <a:r>
              <a:rPr lang="cs-CZ" sz="2800" b="1" dirty="0" err="1" smtClean="0">
                <a:solidFill>
                  <a:srgbClr val="0000FF"/>
                </a:solidFill>
              </a:rPr>
              <a:t>gastropatie</a:t>
            </a:r>
            <a:r>
              <a:rPr lang="cs-CZ" sz="2800" b="1" dirty="0" smtClean="0">
                <a:solidFill>
                  <a:srgbClr val="0000FF"/>
                </a:solidFill>
              </a:rPr>
              <a:t> 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– dříve C</a:t>
            </a:r>
            <a:r>
              <a:rPr lang="cs-CZ" sz="2800" b="1" dirty="0" smtClean="0">
                <a:solidFill>
                  <a:schemeClr val="tx1"/>
                </a:solidFill>
              </a:rPr>
              <a:t> </a:t>
            </a:r>
            <a:endParaRPr lang="cs-CZ" sz="1100" b="1" dirty="0">
              <a:solidFill>
                <a:schemeClr val="tx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p</a:t>
            </a:r>
            <a:r>
              <a:rPr lang="cs-CZ" sz="2000" dirty="0" smtClean="0">
                <a:solidFill>
                  <a:schemeClr val="tx1"/>
                </a:solidFill>
                <a:latin typeface="Calibri" charset="0"/>
              </a:rPr>
              <a:t>ři refluxu, v pahýlu žaludku po gastrektomii, NSAID</a:t>
            </a:r>
            <a:endParaRPr lang="cs-CZ" sz="2000" dirty="0">
              <a:solidFill>
                <a:schemeClr val="tx1"/>
              </a:solidFill>
              <a:latin typeface="Calibri" charset="0"/>
            </a:endParaRPr>
          </a:p>
          <a:p>
            <a:pPr marL="790575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  <a:latin typeface="Calibri" charset="0"/>
              </a:rPr>
              <a:t>makro:</a:t>
            </a: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 </a:t>
            </a:r>
            <a:endParaRPr lang="cs-CZ" sz="2000" dirty="0" smtClean="0">
              <a:solidFill>
                <a:schemeClr val="tx1"/>
              </a:solidFill>
              <a:latin typeface="Calibri" charset="0"/>
            </a:endParaRPr>
          </a:p>
          <a:p>
            <a:pPr marL="973455" lvl="3" indent="-342900">
              <a:buFont typeface="Calibri" panose="020F0502020204030204" pitchFamily="34" charset="0"/>
              <a:buChar char="‒"/>
            </a:pPr>
            <a:r>
              <a:rPr lang="cs-CZ" sz="2000" dirty="0" smtClean="0">
                <a:solidFill>
                  <a:schemeClr val="tx1"/>
                </a:solidFill>
                <a:latin typeface="Calibri" charset="0"/>
              </a:rPr>
              <a:t>postiženo </a:t>
            </a:r>
            <a:r>
              <a:rPr lang="cs-CZ" sz="2000" b="1" u="sng" dirty="0" smtClean="0">
                <a:solidFill>
                  <a:schemeClr val="tx1"/>
                </a:solidFill>
                <a:latin typeface="Calibri" charset="0"/>
              </a:rPr>
              <a:t>antrum</a:t>
            </a:r>
            <a:endParaRPr lang="cs-CZ" sz="2000" dirty="0">
              <a:solidFill>
                <a:schemeClr val="tx1"/>
              </a:solidFill>
              <a:latin typeface="Calibri" charset="0"/>
            </a:endParaRPr>
          </a:p>
          <a:p>
            <a:pPr marL="790575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  <a:latin typeface="Calibri" charset="0"/>
              </a:rPr>
              <a:t>mikro:</a:t>
            </a: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 </a:t>
            </a:r>
            <a:endParaRPr lang="cs-CZ" sz="2000" dirty="0" smtClean="0">
              <a:solidFill>
                <a:schemeClr val="tx1"/>
              </a:solidFill>
              <a:latin typeface="Calibri" charset="0"/>
            </a:endParaRPr>
          </a:p>
          <a:p>
            <a:pPr marL="973455" lvl="3" indent="-342900">
              <a:buFont typeface="Calibri" panose="020F0502020204030204" pitchFamily="34" charset="0"/>
              <a:buChar char="‒"/>
            </a:pP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h</a:t>
            </a:r>
            <a:r>
              <a:rPr lang="cs-CZ" sz="2000" dirty="0" smtClean="0">
                <a:solidFill>
                  <a:schemeClr val="tx1"/>
                </a:solidFill>
                <a:latin typeface="Calibri" charset="0"/>
              </a:rPr>
              <a:t>yperémie a edém</a:t>
            </a:r>
          </a:p>
          <a:p>
            <a:pPr marL="973455" lvl="3" indent="-342900">
              <a:buFont typeface="Calibri" panose="020F0502020204030204" pitchFamily="34" charset="0"/>
              <a:buChar char="‒"/>
            </a:pPr>
            <a:r>
              <a:rPr lang="cs-CZ" sz="2000" b="1" dirty="0" err="1" smtClean="0">
                <a:solidFill>
                  <a:schemeClr val="tx1"/>
                </a:solidFill>
                <a:latin typeface="Calibri" charset="0"/>
              </a:rPr>
              <a:t>hyperplázie</a:t>
            </a:r>
            <a:r>
              <a:rPr lang="cs-CZ" sz="2000" b="1" dirty="0" smtClean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cs-CZ" sz="2000" b="1" dirty="0" err="1" smtClean="0">
                <a:solidFill>
                  <a:schemeClr val="tx1"/>
                </a:solidFill>
                <a:latin typeface="Calibri" charset="0"/>
              </a:rPr>
              <a:t>foveol</a:t>
            </a:r>
            <a:r>
              <a:rPr lang="cs-CZ" sz="2000" dirty="0" smtClean="0">
                <a:solidFill>
                  <a:schemeClr val="tx1"/>
                </a:solidFill>
                <a:latin typeface="Calibri" charset="0"/>
              </a:rPr>
              <a:t> (pilovitý reliéf)</a:t>
            </a:r>
            <a:endParaRPr lang="cs-CZ" sz="2000" b="1" dirty="0" smtClean="0">
              <a:solidFill>
                <a:schemeClr val="tx1"/>
              </a:solidFill>
              <a:latin typeface="Calibri" charset="0"/>
            </a:endParaRPr>
          </a:p>
          <a:p>
            <a:pPr marL="973455" lvl="3" indent="-342900">
              <a:buFont typeface="Calibri" panose="020F0502020204030204" pitchFamily="34" charset="0"/>
              <a:buChar char="‒"/>
            </a:pPr>
            <a:r>
              <a:rPr lang="cs-CZ" sz="2000" dirty="0" smtClean="0">
                <a:solidFill>
                  <a:schemeClr val="tx1"/>
                </a:solidFill>
                <a:latin typeface="Calibri" charset="0"/>
              </a:rPr>
              <a:t>NENÍ výrazný zánět</a:t>
            </a:r>
            <a:endParaRPr lang="cs-CZ" sz="2000" dirty="0">
              <a:solidFill>
                <a:schemeClr val="tx1"/>
              </a:solidFill>
              <a:latin typeface="Calibri" charset="0"/>
            </a:endParaRPr>
          </a:p>
          <a:p>
            <a:pPr marL="384048" lvl="2" indent="0">
              <a:buNone/>
            </a:pPr>
            <a:endParaRPr lang="cs-CZ" sz="2400" b="1" dirty="0" smtClean="0">
              <a:solidFill>
                <a:schemeClr val="tx1"/>
              </a:solidFill>
            </a:endParaRPr>
          </a:p>
        </p:txBody>
      </p:sp>
      <p:grpSp>
        <p:nvGrpSpPr>
          <p:cNvPr id="9" name="Skupina 8"/>
          <p:cNvGrpSpPr/>
          <p:nvPr/>
        </p:nvGrpSpPr>
        <p:grpSpPr>
          <a:xfrm>
            <a:off x="8227353" y="40640"/>
            <a:ext cx="3915154" cy="6149963"/>
            <a:chOff x="8227353" y="40640"/>
            <a:chExt cx="3915154" cy="6149963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00"/>
            <a:stretch/>
          </p:blipFill>
          <p:spPr>
            <a:xfrm>
              <a:off x="10242715" y="40640"/>
              <a:ext cx="1899792" cy="2844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" name="Obdélník 4"/>
            <p:cNvSpPr/>
            <p:nvPr/>
          </p:nvSpPr>
          <p:spPr>
            <a:xfrm>
              <a:off x="11226800" y="83403"/>
              <a:ext cx="818533" cy="2946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8" name="Obrázek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353" y="3130603"/>
              <a:ext cx="3915154" cy="306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180717601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Žaludeční eroze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chemeClr val="tx1"/>
                </a:solidFill>
              </a:rPr>
              <a:t> drobné </a:t>
            </a:r>
            <a:r>
              <a:rPr lang="cs-CZ" sz="2800" dirty="0">
                <a:solidFill>
                  <a:schemeClr val="tx1"/>
                </a:solidFill>
              </a:rPr>
              <a:t>povrchové defekty (nad m. </a:t>
            </a:r>
            <a:r>
              <a:rPr lang="cs-CZ" sz="2800" dirty="0" err="1">
                <a:solidFill>
                  <a:schemeClr val="tx1"/>
                </a:solidFill>
              </a:rPr>
              <a:t>mucosae</a:t>
            </a:r>
            <a:r>
              <a:rPr lang="cs-CZ" sz="2800" dirty="0" smtClean="0">
                <a:solidFill>
                  <a:schemeClr val="tx1"/>
                </a:solidFill>
              </a:rPr>
              <a:t>)</a:t>
            </a:r>
          </a:p>
          <a:p>
            <a:pPr lvl="1">
              <a:buFont typeface="Wingdings" charset="2"/>
              <a:buChar char="§"/>
            </a:pP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dirty="0" smtClean="0">
                <a:solidFill>
                  <a:schemeClr val="tx1"/>
                </a:solidFill>
              </a:rPr>
              <a:t>hojení ad </a:t>
            </a:r>
            <a:r>
              <a:rPr lang="cs-CZ" sz="2800" dirty="0" err="1" smtClean="0">
                <a:solidFill>
                  <a:schemeClr val="tx1"/>
                </a:solidFill>
              </a:rPr>
              <a:t>integrum</a:t>
            </a:r>
            <a:r>
              <a:rPr lang="cs-CZ" sz="2800" dirty="0" smtClean="0">
                <a:solidFill>
                  <a:schemeClr val="tx1"/>
                </a:solidFill>
              </a:rPr>
              <a:t> (dny)</a:t>
            </a:r>
          </a:p>
          <a:p>
            <a:pPr lvl="1">
              <a:buFont typeface="Wingdings" charset="2"/>
              <a:buChar char="§"/>
            </a:pP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dirty="0" smtClean="0">
                <a:solidFill>
                  <a:schemeClr val="tx1"/>
                </a:solidFill>
              </a:rPr>
              <a:t>příčiny: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NSAID, alkohol, stres, popálení, infekce</a:t>
            </a:r>
          </a:p>
          <a:p>
            <a:pPr lvl="2">
              <a:buFont typeface="Symbol" panose="05050102010706020507" pitchFamily="18" charset="2"/>
              <a:buChar char="®"/>
            </a:pP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2400" dirty="0" smtClean="0">
                <a:solidFill>
                  <a:schemeClr val="tx1"/>
                </a:solidFill>
              </a:rPr>
              <a:t>porucha mikrocirkulace s rupturou kapilár</a:t>
            </a:r>
          </a:p>
          <a:p>
            <a:pPr lvl="1">
              <a:buFont typeface="Wingdings" charset="2"/>
              <a:buChar char="§"/>
            </a:pP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dirty="0" smtClean="0">
                <a:solidFill>
                  <a:schemeClr val="tx1"/>
                </a:solidFill>
              </a:rPr>
              <a:t>makro: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antrum &gt; tělo</a:t>
            </a:r>
          </a:p>
          <a:p>
            <a:pPr lvl="1">
              <a:buFont typeface="Wingdings" charset="2"/>
              <a:buChar char="§"/>
            </a:pP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dirty="0" smtClean="0">
                <a:solidFill>
                  <a:schemeClr val="tx1"/>
                </a:solidFill>
              </a:rPr>
              <a:t>mikro: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hyperémie, defekt sliznice</a:t>
            </a:r>
          </a:p>
          <a:p>
            <a:pPr marL="384048" lvl="2" indent="0">
              <a:buNone/>
            </a:pPr>
            <a:endParaRPr lang="cs-CZ" sz="2400" b="1" dirty="0" smtClean="0">
              <a:solidFill>
                <a:schemeClr val="tx1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1252853" y="42763"/>
            <a:ext cx="812800" cy="294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8683452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Žaludeční vřed (</a:t>
            </a:r>
            <a:r>
              <a:rPr lang="cs-CZ" b="1" dirty="0" err="1" smtClean="0">
                <a:solidFill>
                  <a:srgbClr val="FF3300"/>
                </a:solidFill>
              </a:rPr>
              <a:t>ulcus</a:t>
            </a:r>
            <a:r>
              <a:rPr lang="cs-CZ" b="1" dirty="0" smtClean="0">
                <a:solidFill>
                  <a:srgbClr val="FF3300"/>
                </a:solidFill>
              </a:rPr>
              <a:t>)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chemeClr val="tx1"/>
                </a:solidFill>
              </a:rPr>
              <a:t>defekt </a:t>
            </a:r>
            <a:r>
              <a:rPr lang="cs-CZ" sz="2800" dirty="0">
                <a:solidFill>
                  <a:schemeClr val="tx1"/>
                </a:solidFill>
              </a:rPr>
              <a:t>s </a:t>
            </a:r>
            <a:r>
              <a:rPr lang="cs-CZ" sz="2800" dirty="0" err="1">
                <a:solidFill>
                  <a:schemeClr val="tx1"/>
                </a:solidFill>
              </a:rPr>
              <a:t>navalitými</a:t>
            </a:r>
            <a:r>
              <a:rPr lang="cs-CZ" sz="2800" dirty="0">
                <a:solidFill>
                  <a:schemeClr val="tx1"/>
                </a:solidFill>
              </a:rPr>
              <a:t> okraji (přesahuje přes m. </a:t>
            </a:r>
            <a:r>
              <a:rPr lang="cs-CZ" sz="2800" dirty="0" err="1">
                <a:solidFill>
                  <a:schemeClr val="tx1"/>
                </a:solidFill>
              </a:rPr>
              <a:t>mucosae</a:t>
            </a:r>
            <a:r>
              <a:rPr lang="cs-CZ" sz="2800" dirty="0" smtClean="0">
                <a:solidFill>
                  <a:schemeClr val="tx1"/>
                </a:solidFill>
              </a:rPr>
              <a:t>) </a:t>
            </a:r>
          </a:p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chemeClr val="tx1"/>
                </a:solidFill>
              </a:rPr>
              <a:t>příčiny: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g</a:t>
            </a:r>
            <a:r>
              <a:rPr lang="cs-CZ" sz="2400" dirty="0" smtClean="0">
                <a:solidFill>
                  <a:schemeClr val="tx1"/>
                </a:solidFill>
              </a:rPr>
              <a:t>enetické, věk, stres, alkohol, kouření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chemeClr val="tx1"/>
                </a:solidFill>
              </a:rPr>
              <a:t>HP</a:t>
            </a:r>
            <a:r>
              <a:rPr lang="cs-CZ" sz="2400" dirty="0" smtClean="0">
                <a:solidFill>
                  <a:schemeClr val="tx1"/>
                </a:solidFill>
              </a:rPr>
              <a:t>, NSAID, hypersekrece žaludečních šťáv</a:t>
            </a:r>
          </a:p>
          <a:p>
            <a:pPr lvl="2">
              <a:buFont typeface="Symbol" panose="05050102010706020507" pitchFamily="18" charset="2"/>
              <a:buChar char="®"/>
            </a:pPr>
            <a:endParaRPr lang="cs-CZ" sz="1000" dirty="0" smtClean="0">
              <a:solidFill>
                <a:schemeClr val="tx1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chemeClr val="tx1"/>
                </a:solidFill>
              </a:rPr>
              <a:t> makro: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/>
                </a:solidFill>
              </a:rPr>
              <a:t>p</a:t>
            </a:r>
            <a:r>
              <a:rPr lang="cs-CZ" sz="2400" b="1" dirty="0" smtClean="0">
                <a:solidFill>
                  <a:schemeClr val="tx1"/>
                </a:solidFill>
              </a:rPr>
              <a:t>ylorus, malá křivina, bulbus duodena</a:t>
            </a:r>
          </a:p>
          <a:p>
            <a:pPr lvl="1">
              <a:buFont typeface="Wingdings" charset="2"/>
              <a:buChar char="§"/>
            </a:pP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dirty="0" smtClean="0">
                <a:solidFill>
                  <a:schemeClr val="tx1"/>
                </a:solidFill>
              </a:rPr>
              <a:t>mikro: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spodina</a:t>
            </a:r>
            <a:r>
              <a:rPr lang="cs-CZ" sz="2400" dirty="0">
                <a:solidFill>
                  <a:schemeClr val="tx1"/>
                </a:solidFill>
              </a:rPr>
              <a:t>: </a:t>
            </a:r>
            <a:r>
              <a:rPr lang="cs-CZ" sz="2400" dirty="0" err="1">
                <a:solidFill>
                  <a:schemeClr val="tx1"/>
                </a:solidFill>
              </a:rPr>
              <a:t>fibrinoidní</a:t>
            </a:r>
            <a:r>
              <a:rPr lang="cs-CZ" sz="2400" dirty="0">
                <a:solidFill>
                  <a:schemeClr val="tx1"/>
                </a:solidFill>
              </a:rPr>
              <a:t> nekróza, granulační tkáň, zánět</a:t>
            </a:r>
          </a:p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chemeClr val="tx1"/>
                </a:solidFill>
              </a:rPr>
              <a:t> komplikace: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penetrace, perforace, krvácení, jizvení – deformity, </a:t>
            </a:r>
            <a:r>
              <a:rPr lang="cs-CZ" sz="2400" dirty="0" smtClean="0">
                <a:solidFill>
                  <a:srgbClr val="FF3300"/>
                </a:solidFill>
              </a:rPr>
              <a:t>maligní zvrat</a:t>
            </a:r>
          </a:p>
          <a:p>
            <a:pPr marL="384048" lvl="2" indent="0">
              <a:buNone/>
            </a:pPr>
            <a:endParaRPr lang="cs-CZ" sz="2400" b="1" dirty="0" smtClean="0">
              <a:solidFill>
                <a:schemeClr val="tx1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1252853" y="42763"/>
            <a:ext cx="812800" cy="294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Picture 3" descr="chron"/>
          <p:cNvPicPr>
            <a:picLocks noChangeAspect="1" noChangeArrowheads="1"/>
          </p:cNvPicPr>
          <p:nvPr/>
        </p:nvPicPr>
        <p:blipFill rotWithShape="1">
          <a:blip r:embed="rId2">
            <a:lum bright="12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3" r="10797" b="8482"/>
          <a:stretch/>
        </p:blipFill>
        <p:spPr bwMode="auto">
          <a:xfrm>
            <a:off x="7915163" y="2221865"/>
            <a:ext cx="4231770" cy="3132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6151125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Žaludeční vřed (</a:t>
            </a:r>
            <a:r>
              <a:rPr lang="cs-CZ" b="1" dirty="0" err="1" smtClean="0">
                <a:solidFill>
                  <a:srgbClr val="FF3300"/>
                </a:solidFill>
              </a:rPr>
              <a:t>ulcus</a:t>
            </a:r>
            <a:r>
              <a:rPr lang="cs-CZ" b="1" dirty="0" smtClean="0">
                <a:solidFill>
                  <a:srgbClr val="FF3300"/>
                </a:solidFill>
              </a:rPr>
              <a:t>)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1252853" y="42763"/>
            <a:ext cx="812800" cy="294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724" y="1940560"/>
            <a:ext cx="6652418" cy="43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ovéPole 8"/>
          <p:cNvSpPr txBox="1"/>
          <p:nvPr/>
        </p:nvSpPr>
        <p:spPr>
          <a:xfrm>
            <a:off x="2812976" y="2019665"/>
            <a:ext cx="3429913" cy="369332"/>
          </a:xfrm>
          <a:prstGeom prst="rect">
            <a:avLst/>
          </a:prstGeom>
          <a:solidFill>
            <a:schemeClr val="bg1"/>
          </a:solidFill>
          <a:ln>
            <a:solidFill>
              <a:srgbClr val="00FFFF"/>
            </a:solidFill>
          </a:ln>
        </p:spPr>
        <p:txBody>
          <a:bodyPr wrap="none" rtlCol="0">
            <a:spAutoFit/>
          </a:bodyPr>
          <a:lstStyle/>
          <a:p>
            <a:r>
              <a:rPr lang="cs-CZ" b="1" dirty="0"/>
              <a:t>c</a:t>
            </a:r>
            <a:r>
              <a:rPr lang="cs-CZ" b="1" dirty="0" smtClean="0"/>
              <a:t>hronický vřed – spodina ulcerace</a:t>
            </a:r>
            <a:endParaRPr lang="cs-CZ" b="1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2" t="11555" b="23259"/>
          <a:stretch/>
        </p:blipFill>
        <p:spPr>
          <a:xfrm>
            <a:off x="7038615" y="117360"/>
            <a:ext cx="4853557" cy="324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99048232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Karcinom žaludku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8747490" cy="4504266"/>
          </a:xfrm>
        </p:spPr>
        <p:txBody>
          <a:bodyPr>
            <a:normAutofit fontScale="70000" lnSpcReduction="20000"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chemeClr val="tx1"/>
                </a:solidFill>
              </a:rPr>
              <a:t>příčiny: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c</a:t>
            </a:r>
            <a:r>
              <a:rPr lang="cs-CZ" sz="2400" dirty="0" smtClean="0">
                <a:solidFill>
                  <a:schemeClr val="tx1"/>
                </a:solidFill>
              </a:rPr>
              <a:t>hronická gastritis HP, atrofická gastritis, ♂ &gt; ♀, předchozí resekce části žaludku, národnost (Japonci &gt;&gt; Evropané &gt;&gt; USA)</a:t>
            </a:r>
            <a:r>
              <a:rPr lang="cs-CZ" sz="2800" dirty="0" smtClean="0">
                <a:solidFill>
                  <a:schemeClr val="tx1"/>
                </a:solidFill>
              </a:rPr>
              <a:t> </a:t>
            </a:r>
          </a:p>
          <a:p>
            <a:pPr lvl="1">
              <a:buFont typeface="Wingdings" charset="2"/>
              <a:buChar char="§"/>
            </a:pPr>
            <a:endParaRPr lang="cs-CZ" sz="900" b="1" dirty="0" smtClean="0">
              <a:solidFill>
                <a:schemeClr val="tx1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800" b="1" dirty="0" smtClean="0">
                <a:solidFill>
                  <a:schemeClr val="tx1"/>
                </a:solidFill>
              </a:rPr>
              <a:t>makro</a:t>
            </a:r>
            <a:r>
              <a:rPr lang="cs-CZ" sz="2800" dirty="0" smtClean="0">
                <a:solidFill>
                  <a:schemeClr val="tx1"/>
                </a:solidFill>
              </a:rPr>
              <a:t>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/>
                </a:solidFill>
              </a:rPr>
              <a:t>p</a:t>
            </a:r>
            <a:r>
              <a:rPr lang="cs-CZ" sz="2400" b="1" dirty="0" smtClean="0">
                <a:solidFill>
                  <a:schemeClr val="tx1"/>
                </a:solidFill>
              </a:rPr>
              <a:t>ylorus, antrum, velká křivina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dirty="0" err="1" smtClean="0">
                <a:solidFill>
                  <a:schemeClr val="tx1"/>
                </a:solidFill>
              </a:rPr>
              <a:t>polypoidní</a:t>
            </a:r>
            <a:r>
              <a:rPr lang="cs-CZ" sz="2400" dirty="0" smtClean="0">
                <a:solidFill>
                  <a:schemeClr val="tx1"/>
                </a:solidFill>
              </a:rPr>
              <a:t>, miskovitý, difúzní</a:t>
            </a:r>
            <a:r>
              <a:rPr lang="cs-CZ" sz="2800" dirty="0" smtClean="0">
                <a:solidFill>
                  <a:schemeClr val="tx1"/>
                </a:solidFill>
              </a:rPr>
              <a:t> </a:t>
            </a:r>
          </a:p>
          <a:p>
            <a:pPr lvl="1">
              <a:buFont typeface="Wingdings" charset="2"/>
              <a:buChar char="§"/>
            </a:pPr>
            <a:endParaRPr lang="cs-CZ" sz="1000" b="1" dirty="0" smtClean="0">
              <a:solidFill>
                <a:schemeClr val="tx1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800" b="1" dirty="0" smtClean="0">
                <a:solidFill>
                  <a:schemeClr val="tx1"/>
                </a:solidFill>
              </a:rPr>
              <a:t>mikro</a:t>
            </a:r>
            <a:r>
              <a:rPr lang="cs-CZ" sz="2800" dirty="0" smtClean="0">
                <a:solidFill>
                  <a:schemeClr val="tx1"/>
                </a:solidFill>
              </a:rPr>
              <a:t>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0000FF"/>
                </a:solidFill>
              </a:rPr>
              <a:t>adenokarcinom</a:t>
            </a:r>
            <a:r>
              <a:rPr lang="cs-CZ" sz="2400" dirty="0" smtClean="0">
                <a:solidFill>
                  <a:schemeClr val="tx1"/>
                </a:solidFill>
              </a:rPr>
              <a:t> (tubulární, </a:t>
            </a:r>
            <a:r>
              <a:rPr lang="cs-CZ" sz="2400" dirty="0" err="1" smtClean="0">
                <a:solidFill>
                  <a:schemeClr val="tx1"/>
                </a:solidFill>
              </a:rPr>
              <a:t>mucinózní</a:t>
            </a:r>
            <a:r>
              <a:rPr lang="cs-CZ" sz="2400" dirty="0" smtClean="0">
                <a:solidFill>
                  <a:schemeClr val="tx1"/>
                </a:solidFill>
              </a:rPr>
              <a:t>, difúzní), </a:t>
            </a:r>
            <a:r>
              <a:rPr lang="cs-CZ" sz="2400" dirty="0" err="1" smtClean="0">
                <a:solidFill>
                  <a:schemeClr val="tx1"/>
                </a:solidFill>
              </a:rPr>
              <a:t>adenoskvamózní</a:t>
            </a:r>
            <a:r>
              <a:rPr lang="cs-CZ" sz="2400" dirty="0" smtClean="0">
                <a:solidFill>
                  <a:schemeClr val="tx1"/>
                </a:solidFill>
              </a:rPr>
              <a:t> CA, </a:t>
            </a:r>
            <a:r>
              <a:rPr lang="cs-CZ" sz="2400" dirty="0" err="1" smtClean="0">
                <a:solidFill>
                  <a:schemeClr val="tx1"/>
                </a:solidFill>
              </a:rPr>
              <a:t>dlaždicobuněčný</a:t>
            </a:r>
            <a:r>
              <a:rPr lang="cs-CZ" sz="2400" dirty="0" smtClean="0">
                <a:solidFill>
                  <a:schemeClr val="tx1"/>
                </a:solidFill>
              </a:rPr>
              <a:t> CA, neuroendokrinní</a:t>
            </a:r>
            <a:r>
              <a:rPr lang="cs-CZ" sz="2800" dirty="0" smtClean="0">
                <a:solidFill>
                  <a:schemeClr val="tx1"/>
                </a:solidFill>
              </a:rPr>
              <a:t> </a:t>
            </a:r>
          </a:p>
          <a:p>
            <a:pPr lvl="1">
              <a:buFont typeface="Wingdings" charset="2"/>
              <a:buChar char="§"/>
            </a:pPr>
            <a:endParaRPr lang="cs-CZ" sz="1100" dirty="0" smtClean="0">
              <a:solidFill>
                <a:schemeClr val="tx1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chemeClr val="tx1"/>
                </a:solidFill>
              </a:rPr>
              <a:t>projevy:</a:t>
            </a:r>
          </a:p>
          <a:p>
            <a:pPr lvl="2">
              <a:buFont typeface="Wingdings" charset="2"/>
              <a:buChar char="§"/>
            </a:pPr>
            <a:r>
              <a:rPr lang="cs-CZ" sz="2400" dirty="0">
                <a:solidFill>
                  <a:schemeClr val="tx1"/>
                </a:solidFill>
              </a:rPr>
              <a:t>z</a:t>
            </a:r>
            <a:r>
              <a:rPr lang="cs-CZ" sz="2400" dirty="0" smtClean="0">
                <a:solidFill>
                  <a:schemeClr val="tx1"/>
                </a:solidFill>
              </a:rPr>
              <a:t>vracení, hemateméza, úbytek na váze, anorexie</a:t>
            </a:r>
            <a:r>
              <a:rPr lang="cs-CZ" sz="2800" dirty="0" smtClean="0">
                <a:solidFill>
                  <a:schemeClr val="tx1"/>
                </a:solidFill>
              </a:rPr>
              <a:t> </a:t>
            </a:r>
          </a:p>
          <a:p>
            <a:pPr lvl="1">
              <a:buFont typeface="Wingdings" charset="2"/>
              <a:buChar char="§"/>
            </a:pPr>
            <a:endParaRPr lang="cs-CZ" sz="1100" b="1" dirty="0" smtClean="0">
              <a:solidFill>
                <a:schemeClr val="tx1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800" b="1" dirty="0" smtClean="0">
                <a:solidFill>
                  <a:schemeClr val="tx1"/>
                </a:solidFill>
              </a:rPr>
              <a:t>komplikace</a:t>
            </a:r>
            <a:r>
              <a:rPr lang="cs-CZ" sz="2800" dirty="0" smtClean="0">
                <a:solidFill>
                  <a:schemeClr val="tx1"/>
                </a:solidFill>
              </a:rPr>
              <a:t>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dirty="0" err="1">
                <a:solidFill>
                  <a:schemeClr val="tx1"/>
                </a:solidFill>
              </a:rPr>
              <a:t>m</a:t>
            </a:r>
            <a:r>
              <a:rPr lang="cs-CZ" sz="2400" dirty="0" err="1" smtClean="0">
                <a:solidFill>
                  <a:schemeClr val="tx1"/>
                </a:solidFill>
              </a:rPr>
              <a:t>ts</a:t>
            </a:r>
            <a:r>
              <a:rPr lang="cs-CZ" sz="2400" dirty="0" smtClean="0">
                <a:solidFill>
                  <a:schemeClr val="tx1"/>
                </a:solidFill>
              </a:rPr>
              <a:t> do LU (</a:t>
            </a:r>
            <a:r>
              <a:rPr lang="cs-CZ" sz="2400" i="1" dirty="0" err="1" smtClean="0">
                <a:solidFill>
                  <a:schemeClr val="bg1">
                    <a:lumMod val="50000"/>
                  </a:schemeClr>
                </a:solidFill>
              </a:rPr>
              <a:t>Virchowova</a:t>
            </a:r>
            <a:r>
              <a:rPr lang="cs-CZ" sz="2400" i="1" dirty="0" smtClean="0">
                <a:solidFill>
                  <a:schemeClr val="bg1">
                    <a:lumMod val="50000"/>
                  </a:schemeClr>
                </a:solidFill>
              </a:rPr>
              <a:t> LU </a:t>
            </a:r>
            <a:r>
              <a:rPr lang="cs-CZ" sz="2400" dirty="0" smtClean="0">
                <a:solidFill>
                  <a:schemeClr val="tx1"/>
                </a:solidFill>
              </a:rPr>
              <a:t>v L </a:t>
            </a:r>
            <a:r>
              <a:rPr lang="cs-CZ" sz="2400" dirty="0" err="1" smtClean="0">
                <a:solidFill>
                  <a:schemeClr val="tx1"/>
                </a:solidFill>
              </a:rPr>
              <a:t>nadklíčku</a:t>
            </a:r>
            <a:r>
              <a:rPr lang="cs-CZ" sz="2400" dirty="0" smtClean="0">
                <a:solidFill>
                  <a:schemeClr val="tx1"/>
                </a:solidFill>
              </a:rPr>
              <a:t>), hematogenně do jater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u žen </a:t>
            </a:r>
            <a:r>
              <a:rPr lang="cs-CZ" sz="2400" dirty="0" err="1" smtClean="0">
                <a:solidFill>
                  <a:srgbClr val="FF3300"/>
                </a:solidFill>
              </a:rPr>
              <a:t>Krukenbergův</a:t>
            </a:r>
            <a:r>
              <a:rPr lang="cs-CZ" sz="2400" dirty="0" smtClean="0">
                <a:solidFill>
                  <a:srgbClr val="FF3300"/>
                </a:solidFill>
              </a:rPr>
              <a:t> karcinom </a:t>
            </a:r>
            <a:r>
              <a:rPr lang="cs-CZ" sz="2400" dirty="0" err="1" smtClean="0">
                <a:solidFill>
                  <a:srgbClr val="FF3300"/>
                </a:solidFill>
              </a:rPr>
              <a:t>ovária</a:t>
            </a:r>
            <a:r>
              <a:rPr lang="cs-CZ" sz="2400" dirty="0" smtClean="0">
                <a:solidFill>
                  <a:srgbClr val="FF3300"/>
                </a:solidFill>
              </a:rPr>
              <a:t> </a:t>
            </a:r>
            <a:r>
              <a:rPr lang="cs-CZ" sz="2400" dirty="0" smtClean="0">
                <a:solidFill>
                  <a:schemeClr val="tx1"/>
                </a:solidFill>
              </a:rPr>
              <a:t>(bilaterální </a:t>
            </a:r>
            <a:r>
              <a:rPr lang="cs-CZ" sz="2400" dirty="0" err="1" smtClean="0">
                <a:solidFill>
                  <a:schemeClr val="tx1"/>
                </a:solidFill>
              </a:rPr>
              <a:t>mts</a:t>
            </a:r>
            <a:r>
              <a:rPr lang="cs-CZ" sz="2400" dirty="0" smtClean="0">
                <a:solidFill>
                  <a:schemeClr val="tx1"/>
                </a:solidFill>
              </a:rPr>
              <a:t> </a:t>
            </a:r>
            <a:r>
              <a:rPr lang="cs-CZ" sz="2400" dirty="0" err="1" smtClean="0">
                <a:solidFill>
                  <a:schemeClr val="tx1"/>
                </a:solidFill>
              </a:rPr>
              <a:t>adenoCA</a:t>
            </a:r>
            <a:r>
              <a:rPr lang="cs-CZ" sz="2400" dirty="0" smtClean="0">
                <a:solidFill>
                  <a:schemeClr val="tx1"/>
                </a:solidFill>
              </a:rPr>
              <a:t> z GIT)</a:t>
            </a:r>
            <a:endParaRPr lang="cs-CZ" sz="2400" dirty="0" smtClean="0">
              <a:solidFill>
                <a:srgbClr val="FF3300"/>
              </a:solidFill>
            </a:endParaRPr>
          </a:p>
        </p:txBody>
      </p:sp>
      <p:grpSp>
        <p:nvGrpSpPr>
          <p:cNvPr id="9" name="Skupina 8"/>
          <p:cNvGrpSpPr/>
          <p:nvPr/>
        </p:nvGrpSpPr>
        <p:grpSpPr>
          <a:xfrm>
            <a:off x="9514541" y="32130"/>
            <a:ext cx="2571432" cy="6825870"/>
            <a:chOff x="9514541" y="32130"/>
            <a:chExt cx="2571432" cy="6825870"/>
          </a:xfrm>
        </p:grpSpPr>
        <p:sp>
          <p:nvSpPr>
            <p:cNvPr id="5" name="Obdélník 4"/>
            <p:cNvSpPr/>
            <p:nvPr/>
          </p:nvSpPr>
          <p:spPr>
            <a:xfrm>
              <a:off x="11252853" y="42763"/>
              <a:ext cx="812800" cy="2946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4" name="Obrázek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0"/>
            <a:stretch/>
          </p:blipFill>
          <p:spPr>
            <a:xfrm>
              <a:off x="9844770" y="2052297"/>
              <a:ext cx="2241203" cy="31089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4541" y="32130"/>
              <a:ext cx="2571432" cy="198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Obrázek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68" t="34503" r="2467" b="22851"/>
            <a:stretch/>
          </p:blipFill>
          <p:spPr>
            <a:xfrm>
              <a:off x="9514541" y="5202000"/>
              <a:ext cx="2571432" cy="1656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266347687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Adenokarcinom žaludku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504266"/>
          </a:xfrm>
        </p:spPr>
        <p:txBody>
          <a:bodyPr>
            <a:normAutofit fontScale="92500" lnSpcReduction="10000"/>
          </a:bodyPr>
          <a:lstStyle/>
          <a:p>
            <a:pPr marL="263525" lvl="1" indent="-171450">
              <a:buFont typeface="Wingdings" charset="2"/>
              <a:buChar char="§"/>
            </a:pPr>
            <a:r>
              <a:rPr lang="cs-CZ" sz="2800" dirty="0" smtClean="0">
                <a:solidFill>
                  <a:schemeClr val="tx1"/>
                </a:solidFill>
              </a:rPr>
              <a:t> histologická klasifikace dle </a:t>
            </a:r>
            <a:r>
              <a:rPr lang="cs-CZ" sz="2800" dirty="0" err="1" smtClean="0">
                <a:solidFill>
                  <a:schemeClr val="tx1"/>
                </a:solidFill>
              </a:rPr>
              <a:t>Lauréna</a:t>
            </a:r>
            <a:r>
              <a:rPr lang="cs-CZ" sz="2800" dirty="0" smtClean="0">
                <a:solidFill>
                  <a:schemeClr val="tx1"/>
                </a:solidFill>
              </a:rPr>
              <a:t>:</a:t>
            </a:r>
          </a:p>
          <a:p>
            <a:pPr marL="538163" lvl="1" indent="-274638">
              <a:buFont typeface="Arial" panose="020B0604020202020204" pitchFamily="34" charset="0"/>
              <a:buChar char="•"/>
            </a:pPr>
            <a:r>
              <a:rPr lang="cs-CZ" sz="2600" b="1" dirty="0" smtClean="0">
                <a:solidFill>
                  <a:srgbClr val="0000FF"/>
                </a:solidFill>
              </a:rPr>
              <a:t>intestinální</a:t>
            </a:r>
            <a:r>
              <a:rPr lang="cs-CZ" sz="2600" dirty="0">
                <a:solidFill>
                  <a:schemeClr val="tx1"/>
                </a:solidFill>
              </a:rPr>
              <a:t>: </a:t>
            </a:r>
          </a:p>
          <a:p>
            <a:pPr marL="742950" lvl="1" indent="-285750"/>
            <a:r>
              <a:rPr lang="cs-CZ" sz="2400" dirty="0">
                <a:solidFill>
                  <a:schemeClr val="tx1"/>
                </a:solidFill>
              </a:rPr>
              <a:t>53</a:t>
            </a:r>
            <a:r>
              <a:rPr lang="cs-CZ" sz="2400" dirty="0" smtClean="0">
                <a:solidFill>
                  <a:schemeClr val="tx1"/>
                </a:solidFill>
              </a:rPr>
              <a:t>%; roste hlavně </a:t>
            </a:r>
            <a:r>
              <a:rPr lang="cs-CZ" sz="2400" dirty="0" err="1" smtClean="0">
                <a:solidFill>
                  <a:schemeClr val="tx1"/>
                </a:solidFill>
              </a:rPr>
              <a:t>polypózně</a:t>
            </a:r>
            <a:endParaRPr lang="cs-CZ" sz="2400" dirty="0">
              <a:solidFill>
                <a:schemeClr val="tx1"/>
              </a:solidFill>
            </a:endParaRPr>
          </a:p>
          <a:p>
            <a:pPr marL="742950" lvl="1" indent="-285750"/>
            <a:r>
              <a:rPr lang="cs-CZ" sz="2400" dirty="0">
                <a:solidFill>
                  <a:schemeClr val="tx1"/>
                </a:solidFill>
              </a:rPr>
              <a:t>souvislost s intestinální </a:t>
            </a:r>
            <a:r>
              <a:rPr lang="cs-CZ" sz="2400" dirty="0" err="1" smtClean="0">
                <a:solidFill>
                  <a:schemeClr val="tx1"/>
                </a:solidFill>
              </a:rPr>
              <a:t>metaplázií</a:t>
            </a:r>
            <a:endParaRPr lang="cs-CZ" sz="2400" dirty="0" smtClean="0">
              <a:solidFill>
                <a:schemeClr val="tx1"/>
              </a:solidFill>
            </a:endParaRPr>
          </a:p>
          <a:p>
            <a:pPr marL="742950" lvl="1" indent="-285750"/>
            <a:r>
              <a:rPr lang="cs-CZ" sz="2400" dirty="0" smtClean="0">
                <a:solidFill>
                  <a:schemeClr val="tx1"/>
                </a:solidFill>
              </a:rPr>
              <a:t>cylindrický epitel - </a:t>
            </a:r>
            <a:r>
              <a:rPr lang="cs-CZ" sz="2400" dirty="0">
                <a:solidFill>
                  <a:schemeClr val="tx1"/>
                </a:solidFill>
              </a:rPr>
              <a:t>tubulární či papilární </a:t>
            </a:r>
            <a:r>
              <a:rPr lang="cs-CZ" sz="2400" dirty="0" smtClean="0">
                <a:solidFill>
                  <a:schemeClr val="tx1"/>
                </a:solidFill>
              </a:rPr>
              <a:t>struktury</a:t>
            </a:r>
            <a:endParaRPr lang="cs-CZ" sz="2400" dirty="0">
              <a:solidFill>
                <a:schemeClr val="tx1"/>
              </a:solidFill>
            </a:endParaRPr>
          </a:p>
          <a:p>
            <a:pPr marL="742950" lvl="1" indent="-285750"/>
            <a:r>
              <a:rPr lang="cs-CZ" sz="2400" dirty="0" err="1">
                <a:solidFill>
                  <a:schemeClr val="tx1"/>
                </a:solidFill>
              </a:rPr>
              <a:t>prům</a:t>
            </a:r>
            <a:r>
              <a:rPr lang="cs-CZ" sz="2400" dirty="0">
                <a:solidFill>
                  <a:schemeClr val="tx1"/>
                </a:solidFill>
              </a:rPr>
              <a:t>. věk </a:t>
            </a:r>
            <a:r>
              <a:rPr lang="cs-CZ" sz="2400" dirty="0" smtClean="0">
                <a:solidFill>
                  <a:schemeClr val="tx1"/>
                </a:solidFill>
              </a:rPr>
              <a:t>dg. </a:t>
            </a:r>
            <a:r>
              <a:rPr lang="cs-CZ" sz="2400" dirty="0">
                <a:solidFill>
                  <a:schemeClr val="tx1"/>
                </a:solidFill>
              </a:rPr>
              <a:t>55 </a:t>
            </a:r>
            <a:r>
              <a:rPr lang="cs-CZ" sz="2400" dirty="0" smtClean="0">
                <a:solidFill>
                  <a:schemeClr val="tx1"/>
                </a:solidFill>
              </a:rPr>
              <a:t>let, ♂:♀ = 2:1</a:t>
            </a:r>
          </a:p>
          <a:p>
            <a:pPr marL="538163" indent="-274638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00FF"/>
                </a:solidFill>
              </a:rPr>
              <a:t>d</a:t>
            </a:r>
            <a:r>
              <a:rPr lang="cs-CZ" sz="2800" b="1" dirty="0" smtClean="0">
                <a:solidFill>
                  <a:srgbClr val="0000FF"/>
                </a:solidFill>
              </a:rPr>
              <a:t>ifuzní</a:t>
            </a:r>
            <a:r>
              <a:rPr lang="cs-CZ" sz="2800" dirty="0" smtClean="0">
                <a:solidFill>
                  <a:schemeClr val="tx1"/>
                </a:solidFill>
              </a:rPr>
              <a:t>:</a:t>
            </a:r>
          </a:p>
          <a:p>
            <a:pPr marL="742950" lvl="1" indent="-285750"/>
            <a:r>
              <a:rPr lang="cs-CZ" sz="2400" dirty="0" smtClean="0">
                <a:solidFill>
                  <a:schemeClr val="tx1"/>
                </a:solidFill>
              </a:rPr>
              <a:t>33%; roste </a:t>
            </a:r>
            <a:r>
              <a:rPr lang="cs-CZ" sz="2400" dirty="0" err="1" smtClean="0">
                <a:solidFill>
                  <a:schemeClr val="tx1"/>
                </a:solidFill>
              </a:rPr>
              <a:t>infiltrativně</a:t>
            </a:r>
            <a:r>
              <a:rPr lang="cs-CZ" sz="2400" dirty="0" smtClean="0">
                <a:solidFill>
                  <a:schemeClr val="tx1"/>
                </a:solidFill>
              </a:rPr>
              <a:t> – tvrdé konzistence (</a:t>
            </a:r>
            <a:r>
              <a:rPr lang="cs-CZ" sz="2400" dirty="0" err="1" smtClean="0">
                <a:solidFill>
                  <a:schemeClr val="tx1"/>
                </a:solidFill>
              </a:rPr>
              <a:t>skirhus</a:t>
            </a:r>
            <a:r>
              <a:rPr lang="cs-CZ" sz="2400" dirty="0" smtClean="0">
                <a:solidFill>
                  <a:schemeClr val="tx1"/>
                </a:solidFill>
              </a:rPr>
              <a:t> – „vojenská čutora“)</a:t>
            </a:r>
            <a:endParaRPr lang="cs-CZ" sz="2400" dirty="0">
              <a:solidFill>
                <a:schemeClr val="tx1"/>
              </a:solidFill>
            </a:endParaRPr>
          </a:p>
          <a:p>
            <a:pPr marL="742950" lvl="1" indent="-285750"/>
            <a:r>
              <a:rPr lang="cs-CZ" sz="2400" dirty="0" smtClean="0">
                <a:solidFill>
                  <a:schemeClr val="tx1"/>
                </a:solidFill>
              </a:rPr>
              <a:t>z </a:t>
            </a:r>
            <a:r>
              <a:rPr lang="cs-CZ" sz="2400" dirty="0">
                <a:solidFill>
                  <a:schemeClr val="tx1"/>
                </a:solidFill>
              </a:rPr>
              <a:t>prstenčitých </a:t>
            </a:r>
            <a:r>
              <a:rPr lang="cs-CZ" sz="2400" dirty="0" err="1" smtClean="0">
                <a:solidFill>
                  <a:schemeClr val="tx1"/>
                </a:solidFill>
              </a:rPr>
              <a:t>bb</a:t>
            </a:r>
            <a:r>
              <a:rPr lang="cs-CZ" sz="2400" dirty="0" smtClean="0">
                <a:solidFill>
                  <a:schemeClr val="tx1"/>
                </a:solidFill>
              </a:rPr>
              <a:t>. </a:t>
            </a:r>
            <a:r>
              <a:rPr lang="cs-CZ" sz="2400" dirty="0">
                <a:solidFill>
                  <a:schemeClr val="tx1"/>
                </a:solidFill>
              </a:rPr>
              <a:t>či </a:t>
            </a:r>
            <a:r>
              <a:rPr lang="cs-CZ" sz="2400" dirty="0" smtClean="0">
                <a:solidFill>
                  <a:schemeClr val="tx1"/>
                </a:solidFill>
              </a:rPr>
              <a:t>nediferencovaný + </a:t>
            </a:r>
            <a:r>
              <a:rPr lang="cs-CZ" sz="2400" dirty="0">
                <a:solidFill>
                  <a:schemeClr val="tx1"/>
                </a:solidFill>
              </a:rPr>
              <a:t>výrazná </a:t>
            </a:r>
            <a:r>
              <a:rPr lang="cs-CZ" sz="2400" dirty="0" err="1">
                <a:solidFill>
                  <a:schemeClr val="tx1"/>
                </a:solidFill>
              </a:rPr>
              <a:t>fibroprodukce</a:t>
            </a:r>
            <a:r>
              <a:rPr lang="cs-CZ" sz="2400" dirty="0">
                <a:solidFill>
                  <a:schemeClr val="tx1"/>
                </a:solidFill>
              </a:rPr>
              <a:t> </a:t>
            </a:r>
            <a:endParaRPr lang="cs-CZ" sz="2400" dirty="0" smtClean="0">
              <a:solidFill>
                <a:schemeClr val="tx1"/>
              </a:solidFill>
            </a:endParaRPr>
          </a:p>
          <a:p>
            <a:pPr marL="742950" lvl="1" indent="-285750"/>
            <a:r>
              <a:rPr lang="cs-CZ" sz="2400" dirty="0" err="1" smtClean="0">
                <a:solidFill>
                  <a:schemeClr val="tx1"/>
                </a:solidFill>
              </a:rPr>
              <a:t>prům</a:t>
            </a:r>
            <a:r>
              <a:rPr lang="cs-CZ" sz="2400" dirty="0">
                <a:solidFill>
                  <a:schemeClr val="tx1"/>
                </a:solidFill>
              </a:rPr>
              <a:t>. věk 48 let, ♂:♀ = </a:t>
            </a:r>
            <a:r>
              <a:rPr lang="cs-CZ" sz="2400" dirty="0" smtClean="0">
                <a:solidFill>
                  <a:schemeClr val="tx1"/>
                </a:solidFill>
              </a:rPr>
              <a:t>1:1</a:t>
            </a:r>
            <a:endParaRPr lang="cs-CZ" sz="2400" dirty="0">
              <a:solidFill>
                <a:schemeClr val="tx1"/>
              </a:solidFill>
            </a:endParaRPr>
          </a:p>
          <a:p>
            <a:pPr marL="538163" indent="-274638">
              <a:buFont typeface="Arial" panose="020B0604020202020204" pitchFamily="34" charset="0"/>
              <a:buChar char="•"/>
            </a:pPr>
            <a:r>
              <a:rPr lang="cs-CZ" sz="2800" dirty="0" smtClean="0">
                <a:solidFill>
                  <a:srgbClr val="0000FF"/>
                </a:solidFill>
              </a:rPr>
              <a:t>smíšený</a:t>
            </a:r>
            <a:endParaRPr lang="cs-CZ" sz="2800" dirty="0">
              <a:solidFill>
                <a:srgbClr val="0000FF"/>
              </a:solidFill>
            </a:endParaRPr>
          </a:p>
          <a:p>
            <a:pPr marL="384048" lvl="2" indent="0">
              <a:buNone/>
            </a:pPr>
            <a:endParaRPr lang="cs-CZ" sz="2400" b="1" dirty="0" smtClean="0">
              <a:solidFill>
                <a:schemeClr val="tx1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1252853" y="42763"/>
            <a:ext cx="812800" cy="294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3928934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Adenokarcinom žaludku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1252853" y="42763"/>
            <a:ext cx="812800" cy="294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25" name="Skupina 24"/>
          <p:cNvGrpSpPr/>
          <p:nvPr/>
        </p:nvGrpSpPr>
        <p:grpSpPr>
          <a:xfrm>
            <a:off x="148905" y="1761627"/>
            <a:ext cx="6013762" cy="4995827"/>
            <a:chOff x="53208" y="1782893"/>
            <a:chExt cx="6013762" cy="4995827"/>
          </a:xfrm>
        </p:grpSpPr>
        <p:pic>
          <p:nvPicPr>
            <p:cNvPr id="6" name="Picture 4" descr="_s4-5-carc-10x-he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9"/>
            <a:stretch/>
          </p:blipFill>
          <p:spPr bwMode="auto">
            <a:xfrm>
              <a:off x="53208" y="2818720"/>
              <a:ext cx="5775297" cy="396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Skupina 6"/>
            <p:cNvGrpSpPr/>
            <p:nvPr/>
          </p:nvGrpSpPr>
          <p:grpSpPr>
            <a:xfrm rot="21056277">
              <a:off x="1042505" y="3492640"/>
              <a:ext cx="2578068" cy="3243631"/>
              <a:chOff x="1678518" y="1989138"/>
              <a:chExt cx="2880784" cy="3564112"/>
            </a:xfrm>
          </p:grpSpPr>
          <p:sp>
            <p:nvSpPr>
              <p:cNvPr id="8" name="Line 6"/>
              <p:cNvSpPr>
                <a:spLocks noChangeShapeType="1"/>
              </p:cNvSpPr>
              <p:nvPr/>
            </p:nvSpPr>
            <p:spPr bwMode="auto">
              <a:xfrm>
                <a:off x="2927351" y="1989138"/>
                <a:ext cx="960967" cy="647700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34" charset="0"/>
                  <a:ea typeface="+mn-ea"/>
                </a:endParaRPr>
              </a:p>
            </p:txBody>
          </p:sp>
          <p:sp>
            <p:nvSpPr>
              <p:cNvPr id="9" name="Line 7"/>
              <p:cNvSpPr>
                <a:spLocks noChangeShapeType="1"/>
              </p:cNvSpPr>
              <p:nvPr/>
            </p:nvSpPr>
            <p:spPr bwMode="auto">
              <a:xfrm>
                <a:off x="3888318" y="2636838"/>
                <a:ext cx="575733" cy="647700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34" charset="0"/>
                  <a:ea typeface="+mn-ea"/>
                </a:endParaRPr>
              </a:p>
            </p:txBody>
          </p:sp>
          <p:sp>
            <p:nvSpPr>
              <p:cNvPr id="10" name="Line 8"/>
              <p:cNvSpPr>
                <a:spLocks noChangeShapeType="1"/>
              </p:cNvSpPr>
              <p:nvPr/>
            </p:nvSpPr>
            <p:spPr bwMode="auto">
              <a:xfrm>
                <a:off x="4464052" y="3284538"/>
                <a:ext cx="95249" cy="1008062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34" charset="0"/>
                  <a:ea typeface="+mn-ea"/>
                </a:endParaRPr>
              </a:p>
            </p:txBody>
          </p:sp>
          <p:sp>
            <p:nvSpPr>
              <p:cNvPr id="11" name="Line 9"/>
              <p:cNvSpPr>
                <a:spLocks noChangeShapeType="1"/>
              </p:cNvSpPr>
              <p:nvPr/>
            </p:nvSpPr>
            <p:spPr bwMode="auto">
              <a:xfrm flipH="1">
                <a:off x="4335617" y="4292600"/>
                <a:ext cx="223685" cy="1260650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34" charset="0"/>
                  <a:ea typeface="+mn-ea"/>
                </a:endParaRPr>
              </a:p>
            </p:txBody>
          </p:sp>
          <p:sp>
            <p:nvSpPr>
              <p:cNvPr id="12" name="Line 10"/>
              <p:cNvSpPr>
                <a:spLocks noChangeShapeType="1"/>
              </p:cNvSpPr>
              <p:nvPr/>
            </p:nvSpPr>
            <p:spPr bwMode="auto">
              <a:xfrm flipH="1">
                <a:off x="1678518" y="1989138"/>
                <a:ext cx="1248833" cy="0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34" charset="0"/>
                  <a:ea typeface="+mn-ea"/>
                </a:endParaRPr>
              </a:p>
            </p:txBody>
          </p:sp>
        </p:grpSp>
        <p:pic>
          <p:nvPicPr>
            <p:cNvPr id="22" name="Obrázek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76" t="33033" r="29921" b="32745"/>
            <a:stretch/>
          </p:blipFill>
          <p:spPr>
            <a:xfrm>
              <a:off x="3069770" y="1782893"/>
              <a:ext cx="2997200" cy="231648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ovéPole 19"/>
            <p:cNvSpPr txBox="1"/>
            <p:nvPr/>
          </p:nvSpPr>
          <p:spPr>
            <a:xfrm>
              <a:off x="2129319" y="2872154"/>
              <a:ext cx="1623073" cy="369332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solidFill>
                <a:srgbClr val="00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/>
                <a:t>i</a:t>
              </a:r>
              <a:r>
                <a:rPr lang="cs-CZ" b="1" dirty="0" smtClean="0"/>
                <a:t>ntestinální typ</a:t>
              </a:r>
              <a:endParaRPr lang="cs-CZ" b="1" dirty="0"/>
            </a:p>
          </p:txBody>
        </p:sp>
      </p:grpSp>
      <p:grpSp>
        <p:nvGrpSpPr>
          <p:cNvPr id="27" name="Skupina 26"/>
          <p:cNvGrpSpPr/>
          <p:nvPr/>
        </p:nvGrpSpPr>
        <p:grpSpPr>
          <a:xfrm>
            <a:off x="6435003" y="560666"/>
            <a:ext cx="5611263" cy="6194957"/>
            <a:chOff x="6435003" y="560666"/>
            <a:chExt cx="5611263" cy="6194957"/>
          </a:xfrm>
        </p:grpSpPr>
        <p:pic>
          <p:nvPicPr>
            <p:cNvPr id="13" name="Obrázek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14" b="14868"/>
            <a:stretch/>
          </p:blipFill>
          <p:spPr>
            <a:xfrm flipH="1">
              <a:off x="6669694" y="2795623"/>
              <a:ext cx="5376572" cy="396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6" name="Obrázek 2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68" t="30231" r="30444" b="27846"/>
            <a:stretch/>
          </p:blipFill>
          <p:spPr>
            <a:xfrm>
              <a:off x="6435003" y="1761627"/>
              <a:ext cx="2970058" cy="231648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Obrázek 2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86" t="35377" r="27617" b="16148"/>
            <a:stretch/>
          </p:blipFill>
          <p:spPr>
            <a:xfrm>
              <a:off x="9107859" y="560666"/>
              <a:ext cx="2470227" cy="20520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TextovéPole 20"/>
            <p:cNvSpPr txBox="1"/>
            <p:nvPr/>
          </p:nvSpPr>
          <p:spPr>
            <a:xfrm>
              <a:off x="7880296" y="2850114"/>
              <a:ext cx="3091103" cy="646331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solidFill>
                <a:srgbClr val="00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 smtClean="0"/>
                <a:t>difúzní typ:</a:t>
              </a:r>
            </a:p>
            <a:p>
              <a:r>
                <a:rPr lang="cs-CZ" dirty="0" err="1" smtClean="0"/>
                <a:t>bb</a:t>
              </a:r>
              <a:r>
                <a:rPr lang="cs-CZ" dirty="0" smtClean="0"/>
                <a:t>. pečetního prstene (DPAS+)</a:t>
              </a:r>
              <a:endParaRPr lang="cs-CZ" dirty="0"/>
            </a:p>
          </p:txBody>
        </p:sp>
      </p:grpSp>
      <p:grpSp>
        <p:nvGrpSpPr>
          <p:cNvPr id="14" name="Skupina 13"/>
          <p:cNvGrpSpPr/>
          <p:nvPr/>
        </p:nvGrpSpPr>
        <p:grpSpPr>
          <a:xfrm rot="1900269" flipH="1">
            <a:off x="7240254" y="4360265"/>
            <a:ext cx="4381575" cy="3284292"/>
            <a:chOff x="1541485" y="1989137"/>
            <a:chExt cx="3750415" cy="3608790"/>
          </a:xfrm>
        </p:grpSpPr>
        <p:sp>
          <p:nvSpPr>
            <p:cNvPr id="15" name="Line 6"/>
            <p:cNvSpPr>
              <a:spLocks noChangeShapeType="1"/>
            </p:cNvSpPr>
            <p:nvPr/>
          </p:nvSpPr>
          <p:spPr bwMode="auto">
            <a:xfrm>
              <a:off x="2927351" y="1989138"/>
              <a:ext cx="960967" cy="64770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</a:endParaRPr>
            </a:p>
          </p:txBody>
        </p:sp>
        <p:sp>
          <p:nvSpPr>
            <p:cNvPr id="16" name="Line 7"/>
            <p:cNvSpPr>
              <a:spLocks noChangeShapeType="1"/>
            </p:cNvSpPr>
            <p:nvPr/>
          </p:nvSpPr>
          <p:spPr bwMode="auto">
            <a:xfrm>
              <a:off x="3888318" y="2636838"/>
              <a:ext cx="575733" cy="64770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</a:endParaRPr>
            </a:p>
          </p:txBody>
        </p:sp>
        <p:sp>
          <p:nvSpPr>
            <p:cNvPr id="17" name="Line 8"/>
            <p:cNvSpPr>
              <a:spLocks noChangeShapeType="1"/>
            </p:cNvSpPr>
            <p:nvPr/>
          </p:nvSpPr>
          <p:spPr bwMode="auto">
            <a:xfrm>
              <a:off x="4464052" y="3284537"/>
              <a:ext cx="367975" cy="93912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</a:endParaRPr>
            </a:p>
          </p:txBody>
        </p:sp>
        <p:sp>
          <p:nvSpPr>
            <p:cNvPr id="18" name="Line 9"/>
            <p:cNvSpPr>
              <a:spLocks noChangeShapeType="1"/>
            </p:cNvSpPr>
            <p:nvPr/>
          </p:nvSpPr>
          <p:spPr bwMode="auto">
            <a:xfrm>
              <a:off x="4856566" y="4313486"/>
              <a:ext cx="435334" cy="1284441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</a:endParaRPr>
            </a:p>
          </p:txBody>
        </p:sp>
        <p:sp>
          <p:nvSpPr>
            <p:cNvPr id="19" name="Line 10"/>
            <p:cNvSpPr>
              <a:spLocks noChangeShapeType="1"/>
            </p:cNvSpPr>
            <p:nvPr/>
          </p:nvSpPr>
          <p:spPr bwMode="auto">
            <a:xfrm flipH="1">
              <a:off x="1541485" y="1989137"/>
              <a:ext cx="1385866" cy="12405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4563747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Maligní lymfomy žaludku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>
                <a:solidFill>
                  <a:schemeClr val="tx1"/>
                </a:solidFill>
              </a:rPr>
              <a:t>c</a:t>
            </a:r>
            <a:r>
              <a:rPr lang="cs-CZ" sz="2800" dirty="0" smtClean="0">
                <a:solidFill>
                  <a:schemeClr val="tx1"/>
                </a:solidFill>
              </a:rPr>
              <a:t>ca 5% malignit žaludku</a:t>
            </a:r>
          </a:p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chemeClr val="tx1"/>
                </a:solidFill>
              </a:rPr>
              <a:t>NHL (</a:t>
            </a:r>
            <a:r>
              <a:rPr lang="cs-CZ" sz="2800" b="1" dirty="0" err="1" smtClean="0">
                <a:solidFill>
                  <a:srgbClr val="0000FF"/>
                </a:solidFill>
              </a:rPr>
              <a:t>MALTom</a:t>
            </a:r>
            <a:r>
              <a:rPr lang="cs-CZ" sz="2800" dirty="0" smtClean="0">
                <a:solidFill>
                  <a:srgbClr val="0000FF"/>
                </a:solidFill>
              </a:rPr>
              <a:t>, DLBCL</a:t>
            </a:r>
            <a:r>
              <a:rPr lang="cs-CZ" sz="2800" dirty="0" smtClean="0">
                <a:solidFill>
                  <a:schemeClr val="tx1"/>
                </a:solidFill>
              </a:rPr>
              <a:t>)</a:t>
            </a:r>
          </a:p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chemeClr val="tx1"/>
                </a:solidFill>
              </a:rPr>
              <a:t>příčiny: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chemeClr val="tx1"/>
                </a:solidFill>
              </a:rPr>
              <a:t>chronická gastritis HP</a:t>
            </a:r>
            <a:r>
              <a:rPr lang="cs-CZ" sz="2400" dirty="0" smtClean="0">
                <a:solidFill>
                  <a:schemeClr val="tx1"/>
                </a:solidFill>
              </a:rPr>
              <a:t>; žaludek může být postižen i v rámci progrese nodálního NHL</a:t>
            </a:r>
          </a:p>
          <a:p>
            <a:pPr marL="384048" lvl="2" indent="0">
              <a:buNone/>
            </a:pPr>
            <a:endParaRPr lang="cs-CZ" sz="1000" dirty="0" smtClean="0">
              <a:solidFill>
                <a:schemeClr val="tx1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chemeClr val="tx1"/>
                </a:solidFill>
              </a:rPr>
              <a:t> makro: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n</a:t>
            </a:r>
            <a:r>
              <a:rPr lang="cs-CZ" sz="2400" dirty="0" smtClean="0">
                <a:solidFill>
                  <a:schemeClr val="tx1"/>
                </a:solidFill>
              </a:rPr>
              <a:t>erovná sliznice, mnohdy s ulceracemi (drobnými)</a:t>
            </a:r>
          </a:p>
          <a:p>
            <a:pPr lvl="1">
              <a:buFont typeface="Wingdings" charset="2"/>
              <a:buChar char="§"/>
            </a:pP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dirty="0" smtClean="0">
                <a:solidFill>
                  <a:schemeClr val="tx1"/>
                </a:solidFill>
              </a:rPr>
              <a:t>mikro: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d</a:t>
            </a:r>
            <a:r>
              <a:rPr lang="cs-CZ" sz="2400" dirty="0" smtClean="0">
                <a:solidFill>
                  <a:schemeClr val="tx1"/>
                </a:solidFill>
              </a:rPr>
              <a:t>le typu NHL (</a:t>
            </a:r>
            <a:r>
              <a:rPr lang="cs-CZ" sz="2400" dirty="0" err="1" smtClean="0">
                <a:solidFill>
                  <a:schemeClr val="tx1"/>
                </a:solidFill>
              </a:rPr>
              <a:t>lymfoepiteliální</a:t>
            </a:r>
            <a:r>
              <a:rPr lang="cs-CZ" sz="2400" dirty="0" smtClean="0">
                <a:solidFill>
                  <a:schemeClr val="tx1"/>
                </a:solidFill>
              </a:rPr>
              <a:t> léze; </a:t>
            </a:r>
            <a:r>
              <a:rPr lang="cs-CZ" sz="2400" dirty="0" err="1" smtClean="0">
                <a:solidFill>
                  <a:schemeClr val="tx1"/>
                </a:solidFill>
              </a:rPr>
              <a:t>blasty</a:t>
            </a:r>
            <a:r>
              <a:rPr lang="cs-CZ" sz="2400" dirty="0" smtClean="0">
                <a:solidFill>
                  <a:schemeClr val="tx1"/>
                </a:solidFill>
              </a:rPr>
              <a:t>)</a:t>
            </a:r>
            <a:endParaRPr lang="cs-CZ" sz="2400" dirty="0">
              <a:solidFill>
                <a:schemeClr val="tx1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chemeClr val="tx1"/>
                </a:solidFill>
              </a:rPr>
              <a:t> </a:t>
            </a:r>
            <a:r>
              <a:rPr lang="cs-CZ" sz="2800" dirty="0" err="1" smtClean="0">
                <a:solidFill>
                  <a:schemeClr val="tx1"/>
                </a:solidFill>
              </a:rPr>
              <a:t>tp</a:t>
            </a:r>
            <a:r>
              <a:rPr lang="cs-CZ" sz="2800" dirty="0" smtClean="0">
                <a:solidFill>
                  <a:schemeClr val="tx1"/>
                </a:solidFill>
              </a:rPr>
              <a:t>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chemeClr val="tx1"/>
                </a:solidFill>
              </a:rPr>
              <a:t>eradikace HP</a:t>
            </a:r>
            <a:r>
              <a:rPr lang="cs-CZ" sz="2400" dirty="0" smtClean="0">
                <a:solidFill>
                  <a:schemeClr val="tx1"/>
                </a:solidFill>
              </a:rPr>
              <a:t>, u agresivních či rezistentních NHL +CHT </a:t>
            </a: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</a:rPr>
              <a:t>(RT)</a:t>
            </a:r>
          </a:p>
          <a:p>
            <a:pPr marL="384048" lvl="2" indent="0">
              <a:buNone/>
            </a:pPr>
            <a:endParaRPr lang="cs-CZ" sz="2400" b="1" dirty="0" smtClean="0">
              <a:solidFill>
                <a:schemeClr val="tx1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1252853" y="42763"/>
            <a:ext cx="812800" cy="294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0279857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VÝVOJOVÉ VADY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600" dirty="0" smtClean="0">
                <a:solidFill>
                  <a:srgbClr val="0000FF"/>
                </a:solidFill>
              </a:rPr>
              <a:t> </a:t>
            </a:r>
            <a:r>
              <a:rPr lang="cs-CZ" sz="2600" b="1" dirty="0" smtClean="0">
                <a:solidFill>
                  <a:srgbClr val="0000FF"/>
                </a:solidFill>
              </a:rPr>
              <a:t>atrézie </a:t>
            </a:r>
            <a:r>
              <a:rPr lang="cs-CZ" sz="2600" dirty="0" smtClean="0">
                <a:solidFill>
                  <a:schemeClr val="bg1">
                    <a:lumMod val="65000"/>
                  </a:schemeClr>
                </a:solidFill>
              </a:rPr>
              <a:t>(často + malformace srdce, rekta, urogenitálního traktu)</a:t>
            </a:r>
            <a:endParaRPr lang="cs-CZ" sz="2600" b="1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1">
              <a:buFont typeface="Arial"/>
              <a:buChar char="•"/>
            </a:pPr>
            <a:r>
              <a:rPr lang="cs-CZ" sz="2400" dirty="0"/>
              <a:t>r</a:t>
            </a:r>
            <a:r>
              <a:rPr lang="cs-CZ" sz="2400" dirty="0" smtClean="0"/>
              <a:t>ůzně dlouhý úsek jícnu není </a:t>
            </a:r>
            <a:r>
              <a:rPr lang="cs-CZ" sz="2400" dirty="0" err="1" smtClean="0"/>
              <a:t>luminizován</a:t>
            </a:r>
            <a:endParaRPr lang="cs-CZ" sz="2400" dirty="0" smtClean="0"/>
          </a:p>
          <a:p>
            <a:pPr lvl="1">
              <a:buFont typeface="Arial"/>
              <a:buChar char="•"/>
            </a:pPr>
            <a:r>
              <a:rPr lang="cs-CZ" sz="2400" dirty="0" smtClean="0"/>
              <a:t>spolu </a:t>
            </a:r>
            <a:r>
              <a:rPr lang="cs-CZ" sz="2400" b="1" dirty="0" smtClean="0"/>
              <a:t>s </a:t>
            </a:r>
            <a:r>
              <a:rPr lang="cs-CZ" sz="2400" b="1" dirty="0" err="1" smtClean="0"/>
              <a:t>tracheoezofageální</a:t>
            </a:r>
            <a:r>
              <a:rPr lang="cs-CZ" sz="2400" b="1" dirty="0" smtClean="0"/>
              <a:t> píštělí </a:t>
            </a:r>
            <a:r>
              <a:rPr lang="cs-CZ" sz="2400" dirty="0" smtClean="0"/>
              <a:t>(TEP)</a:t>
            </a:r>
          </a:p>
          <a:p>
            <a:pPr lvl="1">
              <a:buFont typeface="Arial"/>
              <a:buChar char="•"/>
            </a:pPr>
            <a:r>
              <a:rPr lang="cs-CZ" sz="2400" dirty="0"/>
              <a:t>k</a:t>
            </a:r>
            <a:r>
              <a:rPr lang="cs-CZ" sz="2400" dirty="0" smtClean="0"/>
              <a:t>linické příznaky dle typu TEP </a:t>
            </a:r>
            <a:r>
              <a:rPr lang="cs-CZ" sz="2400" dirty="0" smtClean="0">
                <a:solidFill>
                  <a:srgbClr val="A6A6A6"/>
                </a:solidFill>
              </a:rPr>
              <a:t>(neprospívání, aspirace, vzduch v žaludku...)</a:t>
            </a:r>
          </a:p>
          <a:p>
            <a:pPr lvl="1">
              <a:buFont typeface="Arial"/>
              <a:buChar char="•"/>
            </a:pPr>
            <a:r>
              <a:rPr lang="cs-CZ" sz="2400" dirty="0" err="1"/>
              <a:t>t</a:t>
            </a:r>
            <a:r>
              <a:rPr lang="cs-CZ" sz="2400" dirty="0" err="1" smtClean="0"/>
              <a:t>p</a:t>
            </a:r>
            <a:r>
              <a:rPr lang="cs-CZ" sz="2400" dirty="0" smtClean="0"/>
              <a:t>.: chirurgická (plastika)</a:t>
            </a:r>
            <a:endParaRPr lang="cs-CZ" sz="2600" b="1" dirty="0" smtClean="0"/>
          </a:p>
          <a:p>
            <a:pPr marL="0" indent="0">
              <a:buNone/>
            </a:pPr>
            <a:endParaRPr lang="cs-CZ" sz="2600" b="1" dirty="0"/>
          </a:p>
        </p:txBody>
      </p:sp>
      <p:pic>
        <p:nvPicPr>
          <p:cNvPr id="4" name="Picture 3" descr="TE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394" y="4092186"/>
            <a:ext cx="6875992" cy="250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64011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Maligní lymfomy žaludku</a:t>
            </a:r>
            <a:endParaRPr lang="cs-CZ" b="1" dirty="0">
              <a:solidFill>
                <a:srgbClr val="FF3300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19" y="1949741"/>
            <a:ext cx="6180083" cy="405489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6" name="Skupina 15"/>
          <p:cNvGrpSpPr/>
          <p:nvPr/>
        </p:nvGrpSpPr>
        <p:grpSpPr>
          <a:xfrm>
            <a:off x="7244150" y="127827"/>
            <a:ext cx="4501255" cy="6585611"/>
            <a:chOff x="7244150" y="127827"/>
            <a:chExt cx="4501255" cy="6585611"/>
          </a:xfrm>
        </p:grpSpPr>
        <p:grpSp>
          <p:nvGrpSpPr>
            <p:cNvPr id="14" name="Skupina 13"/>
            <p:cNvGrpSpPr/>
            <p:nvPr/>
          </p:nvGrpSpPr>
          <p:grpSpPr>
            <a:xfrm>
              <a:off x="7247728" y="127827"/>
              <a:ext cx="4497677" cy="3240000"/>
              <a:chOff x="7120132" y="42763"/>
              <a:chExt cx="4497677" cy="3240000"/>
            </a:xfrm>
          </p:grpSpPr>
          <p:pic>
            <p:nvPicPr>
              <p:cNvPr id="11" name="Obrázek 10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954"/>
              <a:stretch/>
            </p:blipFill>
            <p:spPr>
              <a:xfrm>
                <a:off x="7120132" y="42763"/>
                <a:ext cx="4497677" cy="324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2" name="TextovéPole 11"/>
              <p:cNvSpPr txBox="1"/>
              <p:nvPr/>
            </p:nvSpPr>
            <p:spPr>
              <a:xfrm>
                <a:off x="8861274" y="101937"/>
                <a:ext cx="1011815" cy="369332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>
                <a:solidFill>
                  <a:srgbClr val="00FFFF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cs-CZ" b="1" dirty="0" err="1" smtClean="0"/>
                  <a:t>MALTom</a:t>
                </a:r>
                <a:endParaRPr lang="cs-CZ" b="1" dirty="0"/>
              </a:p>
            </p:txBody>
          </p:sp>
        </p:grpSp>
        <p:grpSp>
          <p:nvGrpSpPr>
            <p:cNvPr id="15" name="Skupina 14"/>
            <p:cNvGrpSpPr/>
            <p:nvPr/>
          </p:nvGrpSpPr>
          <p:grpSpPr>
            <a:xfrm>
              <a:off x="7244150" y="3473438"/>
              <a:ext cx="4501254" cy="3240000"/>
              <a:chOff x="7116555" y="3526603"/>
              <a:chExt cx="4501254" cy="3240000"/>
            </a:xfrm>
          </p:grpSpPr>
          <p:pic>
            <p:nvPicPr>
              <p:cNvPr id="10" name="Obrázek 9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479"/>
              <a:stretch/>
            </p:blipFill>
            <p:spPr>
              <a:xfrm>
                <a:off x="7116555" y="3526603"/>
                <a:ext cx="4501254" cy="324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3" name="TextovéPole 12"/>
              <p:cNvSpPr txBox="1"/>
              <p:nvPr/>
            </p:nvSpPr>
            <p:spPr>
              <a:xfrm>
                <a:off x="8978292" y="3596781"/>
                <a:ext cx="777777" cy="369332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>
                <a:solidFill>
                  <a:srgbClr val="00FFFF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cs-CZ" b="1" dirty="0" smtClean="0"/>
                  <a:t>DLBCL</a:t>
                </a:r>
                <a:endParaRPr lang="cs-CZ" b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30588963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GIST žaludku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7653315" cy="1269606"/>
          </a:xfrm>
        </p:spPr>
        <p:txBody>
          <a:bodyPr>
            <a:normAutofit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chemeClr val="tx1"/>
                </a:solidFill>
              </a:rPr>
              <a:t> žaludek = nejčastější lokalizace </a:t>
            </a:r>
            <a:r>
              <a:rPr lang="cs-CZ" sz="2800" dirty="0" err="1" smtClean="0">
                <a:solidFill>
                  <a:schemeClr val="tx1"/>
                </a:solidFill>
              </a:rPr>
              <a:t>GISTu</a:t>
            </a:r>
            <a:endParaRPr lang="cs-CZ" sz="2800" dirty="0" smtClean="0">
              <a:solidFill>
                <a:schemeClr val="tx1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dirty="0" smtClean="0">
                <a:solidFill>
                  <a:schemeClr val="tx1"/>
                </a:solidFill>
              </a:rPr>
              <a:t>bližší specifikace viz. patologie jícnu (</a:t>
            </a:r>
            <a:r>
              <a:rPr lang="cs-CZ" sz="2800" dirty="0" err="1" smtClean="0">
                <a:solidFill>
                  <a:schemeClr val="tx1"/>
                </a:solidFill>
              </a:rPr>
              <a:t>slide</a:t>
            </a:r>
            <a:r>
              <a:rPr lang="cs-CZ" sz="2800" dirty="0" smtClean="0">
                <a:solidFill>
                  <a:schemeClr val="tx1"/>
                </a:solidFill>
              </a:rPr>
              <a:t> 22, 23)</a:t>
            </a:r>
          </a:p>
          <a:p>
            <a:pPr marL="384048" lvl="2" indent="0">
              <a:buNone/>
            </a:pPr>
            <a:endParaRPr lang="cs-CZ" sz="2400" b="1" dirty="0" smtClean="0">
              <a:solidFill>
                <a:schemeClr val="tx1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1252853" y="42763"/>
            <a:ext cx="812800" cy="294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1" t="22617" r="10341" b="10499"/>
          <a:stretch/>
        </p:blipFill>
        <p:spPr>
          <a:xfrm>
            <a:off x="2732567" y="3349732"/>
            <a:ext cx="5407527" cy="32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921" y="504657"/>
            <a:ext cx="3048000" cy="297789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88731113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6800" y="2488382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cs-CZ" sz="5400" b="1" spc="300" dirty="0" smtClean="0">
                <a:solidFill>
                  <a:schemeClr val="accent1"/>
                </a:solidFill>
                <a:latin typeface="Monotype Corsiva" panose="03010101010201010101" pitchFamily="66" charset="0"/>
              </a:rPr>
              <a:t>Děkuji za pozornost!</a:t>
            </a:r>
            <a:endParaRPr lang="cs-CZ" sz="5400" b="1" spc="300" dirty="0">
              <a:solidFill>
                <a:schemeClr val="accent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192129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ZÍSKANÉ MALFORMACE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78" y="1845734"/>
            <a:ext cx="8643230" cy="451796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600" dirty="0" smtClean="0"/>
              <a:t> </a:t>
            </a:r>
            <a:r>
              <a:rPr lang="cs-CZ" sz="2600" b="1" dirty="0" err="1" smtClean="0">
                <a:solidFill>
                  <a:srgbClr val="0000FF"/>
                </a:solidFill>
              </a:rPr>
              <a:t>achalázie</a:t>
            </a:r>
            <a:endParaRPr lang="cs-CZ" sz="2600" b="1" dirty="0" smtClean="0">
              <a:solidFill>
                <a:srgbClr val="0000FF"/>
              </a:solidFill>
            </a:endParaRPr>
          </a:p>
          <a:p>
            <a:pPr lvl="1">
              <a:buClr>
                <a:srgbClr val="FF3300"/>
              </a:buClr>
              <a:buFont typeface="Arial"/>
              <a:buChar char="•"/>
            </a:pPr>
            <a:r>
              <a:rPr lang="cs-CZ" sz="2400" dirty="0"/>
              <a:t>v</a:t>
            </a:r>
            <a:r>
              <a:rPr lang="cs-CZ" sz="2400" dirty="0" smtClean="0"/>
              <a:t>zniká v důsledku porušené relaxace dolního jícnového svěrače</a:t>
            </a:r>
          </a:p>
          <a:p>
            <a:pPr lvl="1">
              <a:buClr>
                <a:srgbClr val="FF3300"/>
              </a:buClr>
              <a:buFont typeface="Symbol" panose="05050102010706020507" pitchFamily="18" charset="2"/>
              <a:buChar char=""/>
            </a:pPr>
            <a:r>
              <a:rPr lang="cs-CZ" sz="2400" dirty="0" smtClean="0"/>
              <a:t>ztráta propulzivní peristaltiky </a:t>
            </a:r>
            <a:r>
              <a:rPr lang="cs-CZ" sz="2400" dirty="0">
                <a:sym typeface="Symbol" panose="05050102010706020507" pitchFamily="18" charset="2"/>
              </a:rPr>
              <a:t></a:t>
            </a:r>
            <a:r>
              <a:rPr lang="cs-CZ" sz="2400" dirty="0" smtClean="0"/>
              <a:t> </a:t>
            </a:r>
            <a:r>
              <a:rPr lang="cs-CZ" sz="2400" dirty="0" smtClean="0"/>
              <a:t>dilatace jícnu </a:t>
            </a:r>
            <a:r>
              <a:rPr lang="cs-CZ" sz="2400" dirty="0">
                <a:sym typeface="Symbol" panose="05050102010706020507" pitchFamily="18" charset="2"/>
              </a:rPr>
              <a:t></a:t>
            </a:r>
            <a:r>
              <a:rPr lang="cs-CZ" sz="2400" dirty="0" smtClean="0"/>
              <a:t> </a:t>
            </a:r>
            <a:r>
              <a:rPr lang="cs-CZ" sz="2400" dirty="0" smtClean="0"/>
              <a:t>stagnační ezofagitis</a:t>
            </a:r>
          </a:p>
          <a:p>
            <a:pPr lvl="1">
              <a:buClr>
                <a:srgbClr val="FF3300"/>
              </a:buClr>
              <a:buFont typeface="Arial"/>
              <a:buChar char="•"/>
            </a:pPr>
            <a:r>
              <a:rPr lang="cs-CZ" sz="2400" dirty="0"/>
              <a:t>k</a:t>
            </a:r>
            <a:r>
              <a:rPr lang="cs-CZ" sz="2400" dirty="0" smtClean="0"/>
              <a:t>linické příznaky:</a:t>
            </a:r>
          </a:p>
          <a:p>
            <a:pPr lvl="2">
              <a:buClr>
                <a:srgbClr val="FF3300"/>
              </a:buClr>
              <a:buFont typeface="Lucida Grande CE"/>
              <a:buChar char="–"/>
            </a:pPr>
            <a:r>
              <a:rPr lang="cs-CZ" sz="2000" dirty="0"/>
              <a:t>d</a:t>
            </a:r>
            <a:r>
              <a:rPr lang="cs-CZ" sz="2000" dirty="0" smtClean="0"/>
              <a:t>ysfagie</a:t>
            </a:r>
          </a:p>
          <a:p>
            <a:pPr lvl="2">
              <a:buClr>
                <a:srgbClr val="FF3300"/>
              </a:buClr>
              <a:buFont typeface="Lucida Grande CE"/>
              <a:buChar char="–"/>
            </a:pPr>
            <a:r>
              <a:rPr lang="cs-CZ" sz="2000" dirty="0"/>
              <a:t>r</a:t>
            </a:r>
            <a:r>
              <a:rPr lang="cs-CZ" sz="2000" dirty="0" smtClean="0"/>
              <a:t>egurgitace </a:t>
            </a:r>
            <a:r>
              <a:rPr lang="cs-CZ" sz="2000" dirty="0">
                <a:sym typeface="Symbol" panose="05050102010706020507" pitchFamily="18" charset="2"/>
              </a:rPr>
              <a:t></a:t>
            </a:r>
            <a:r>
              <a:rPr lang="cs-CZ" sz="2000" dirty="0" smtClean="0"/>
              <a:t> </a:t>
            </a:r>
            <a:r>
              <a:rPr lang="cs-CZ" sz="2000" dirty="0" smtClean="0"/>
              <a:t>aspirace </a:t>
            </a:r>
            <a:r>
              <a:rPr lang="cs-CZ" sz="2000" dirty="0">
                <a:sym typeface="Symbol" panose="05050102010706020507" pitchFamily="18" charset="2"/>
              </a:rPr>
              <a:t></a:t>
            </a:r>
            <a:r>
              <a:rPr lang="cs-CZ" sz="2000" dirty="0" smtClean="0"/>
              <a:t> </a:t>
            </a:r>
            <a:r>
              <a:rPr lang="cs-CZ" sz="2000" dirty="0" smtClean="0"/>
              <a:t>aspirační pneumonie</a:t>
            </a:r>
          </a:p>
          <a:p>
            <a:pPr lvl="1">
              <a:buClr>
                <a:srgbClr val="FF3300"/>
              </a:buClr>
              <a:buFont typeface="Arial"/>
              <a:buChar char="•"/>
            </a:pPr>
            <a:r>
              <a:rPr lang="cs-CZ" sz="2400" dirty="0" err="1" smtClean="0"/>
              <a:t>tp</a:t>
            </a:r>
            <a:r>
              <a:rPr lang="cs-CZ" sz="2400" dirty="0" smtClean="0"/>
              <a:t>.: </a:t>
            </a:r>
            <a:endParaRPr lang="cs-CZ" sz="2400" dirty="0"/>
          </a:p>
          <a:p>
            <a:pPr lvl="2">
              <a:buClr>
                <a:srgbClr val="FF3300"/>
              </a:buClr>
              <a:buFont typeface="Lucida Grande CE"/>
              <a:buChar char="–"/>
            </a:pPr>
            <a:r>
              <a:rPr lang="cs-CZ" sz="2000" dirty="0"/>
              <a:t>i</a:t>
            </a:r>
            <a:r>
              <a:rPr lang="cs-CZ" sz="2000" dirty="0" smtClean="0"/>
              <a:t>njekce </a:t>
            </a:r>
            <a:r>
              <a:rPr lang="cs-CZ" sz="2000" dirty="0" err="1" smtClean="0"/>
              <a:t>botoxu</a:t>
            </a:r>
            <a:endParaRPr lang="cs-CZ" sz="2000" dirty="0" smtClean="0"/>
          </a:p>
          <a:p>
            <a:pPr lvl="2">
              <a:buClr>
                <a:srgbClr val="FF3300"/>
              </a:buClr>
              <a:buFont typeface="Lucida Grande CE"/>
              <a:buChar char="–"/>
            </a:pPr>
            <a:r>
              <a:rPr lang="cs-CZ" sz="2000" dirty="0"/>
              <a:t>p</a:t>
            </a:r>
            <a:r>
              <a:rPr lang="cs-CZ" sz="2000" dirty="0" smtClean="0"/>
              <a:t>neumatická dilatace (balónkem)</a:t>
            </a:r>
          </a:p>
          <a:p>
            <a:pPr lvl="2">
              <a:buClr>
                <a:srgbClr val="FF3300"/>
              </a:buClr>
              <a:buFont typeface="Lucida Grande CE"/>
              <a:buChar char="–"/>
            </a:pPr>
            <a:r>
              <a:rPr lang="cs-CZ" sz="2000" dirty="0" smtClean="0"/>
              <a:t>chirurgicky</a:t>
            </a:r>
          </a:p>
        </p:txBody>
      </p:sp>
      <p:pic>
        <p:nvPicPr>
          <p:cNvPr id="6" name="Picture 5" descr="achalasi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t="4200" r="12603" b="15201"/>
          <a:stretch/>
        </p:blipFill>
        <p:spPr>
          <a:xfrm>
            <a:off x="9647223" y="3006568"/>
            <a:ext cx="2544777" cy="385143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 descr="achalasi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4" t="4200" r="51324" b="15201"/>
          <a:stretch/>
        </p:blipFill>
        <p:spPr>
          <a:xfrm>
            <a:off x="9648863" y="0"/>
            <a:ext cx="2543137" cy="374489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6618007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ZÍSKANÉ MALFORMACE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7556585" cy="45310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600" dirty="0" smtClean="0"/>
              <a:t> </a:t>
            </a:r>
            <a:r>
              <a:rPr lang="cs-CZ" sz="2600" b="1" dirty="0" smtClean="0">
                <a:solidFill>
                  <a:srgbClr val="0000FF"/>
                </a:solidFill>
              </a:rPr>
              <a:t>divertikly</a:t>
            </a:r>
            <a:r>
              <a:rPr lang="cs-CZ" sz="2600" dirty="0" smtClean="0">
                <a:solidFill>
                  <a:schemeClr val="tx1"/>
                </a:solidFill>
              </a:rPr>
              <a:t> = ohraničené výchlipky části obvodu jícnu</a:t>
            </a:r>
          </a:p>
          <a:p>
            <a:pPr lvl="1">
              <a:buFont typeface="Arial"/>
              <a:buChar char="•"/>
            </a:pPr>
            <a:r>
              <a:rPr lang="cs-CZ" sz="2400" b="1" dirty="0" smtClean="0">
                <a:solidFill>
                  <a:schemeClr val="tx1"/>
                </a:solidFill>
              </a:rPr>
              <a:t>pravé</a:t>
            </a:r>
            <a:r>
              <a:rPr lang="cs-CZ" sz="2400" dirty="0" smtClean="0">
                <a:solidFill>
                  <a:schemeClr val="tx1"/>
                </a:solidFill>
              </a:rPr>
              <a:t> </a:t>
            </a:r>
            <a:r>
              <a:rPr lang="mr-IN" sz="2400" dirty="0" smtClean="0">
                <a:solidFill>
                  <a:schemeClr val="tx1"/>
                </a:solidFill>
              </a:rPr>
              <a:t>–</a:t>
            </a:r>
            <a:r>
              <a:rPr lang="cs-CZ" sz="2400" dirty="0" smtClean="0">
                <a:solidFill>
                  <a:schemeClr val="tx1"/>
                </a:solidFill>
              </a:rPr>
              <a:t> stěnu divertiklu tvoří všechny </a:t>
            </a:r>
            <a:r>
              <a:rPr lang="cs-CZ" sz="2400" dirty="0" err="1" smtClean="0">
                <a:solidFill>
                  <a:schemeClr val="tx1"/>
                </a:solidFill>
              </a:rPr>
              <a:t>histol</a:t>
            </a:r>
            <a:r>
              <a:rPr lang="cs-CZ" sz="2400" dirty="0" smtClean="0">
                <a:solidFill>
                  <a:schemeClr val="tx1"/>
                </a:solidFill>
              </a:rPr>
              <a:t>. vrstvy stěny jícnu</a:t>
            </a:r>
          </a:p>
          <a:p>
            <a:pPr lvl="1">
              <a:buFont typeface="Arial"/>
              <a:buChar char="•"/>
            </a:pPr>
            <a:r>
              <a:rPr lang="cs-CZ" sz="2400" b="1" dirty="0">
                <a:solidFill>
                  <a:schemeClr val="tx1"/>
                </a:solidFill>
              </a:rPr>
              <a:t>n</a:t>
            </a:r>
            <a:r>
              <a:rPr lang="cs-CZ" sz="2400" b="1" dirty="0" smtClean="0">
                <a:solidFill>
                  <a:schemeClr val="tx1"/>
                </a:solidFill>
              </a:rPr>
              <a:t>epravé</a:t>
            </a:r>
            <a:r>
              <a:rPr lang="cs-CZ" sz="2400" dirty="0" smtClean="0">
                <a:solidFill>
                  <a:schemeClr val="tx1"/>
                </a:solidFill>
              </a:rPr>
              <a:t> </a:t>
            </a:r>
            <a:r>
              <a:rPr lang="mr-IN" sz="2400" dirty="0" smtClean="0">
                <a:solidFill>
                  <a:schemeClr val="tx1"/>
                </a:solidFill>
              </a:rPr>
              <a:t>–</a:t>
            </a:r>
            <a:r>
              <a:rPr lang="cs-CZ" sz="2400" dirty="0" smtClean="0">
                <a:solidFill>
                  <a:schemeClr val="tx1"/>
                </a:solidFill>
              </a:rPr>
              <a:t> vznikají vychlípením sliznice mezi snopci </a:t>
            </a:r>
            <a:r>
              <a:rPr lang="cs-CZ" sz="2400" dirty="0" err="1" smtClean="0">
                <a:solidFill>
                  <a:schemeClr val="tx1"/>
                </a:solidFill>
              </a:rPr>
              <a:t>muscularis</a:t>
            </a:r>
            <a:r>
              <a:rPr lang="cs-CZ" sz="2400" dirty="0" smtClean="0">
                <a:solidFill>
                  <a:schemeClr val="tx1"/>
                </a:solidFill>
              </a:rPr>
              <a:t> propria</a:t>
            </a:r>
            <a:endParaRPr lang="cs-CZ" sz="2400" dirty="0" smtClean="0">
              <a:solidFill>
                <a:srgbClr val="0000FF"/>
              </a:solidFill>
            </a:endParaRPr>
          </a:p>
          <a:p>
            <a:pPr lvl="1">
              <a:buClr>
                <a:srgbClr val="FF3300"/>
              </a:buClr>
              <a:buFont typeface="Arial"/>
              <a:buChar char="•"/>
            </a:pPr>
            <a:endParaRPr lang="cs-CZ" sz="1000" dirty="0" smtClean="0"/>
          </a:p>
          <a:p>
            <a:pPr lvl="1">
              <a:buClr>
                <a:srgbClr val="FF3300"/>
              </a:buClr>
              <a:buFont typeface="Arial"/>
              <a:buChar char="•"/>
            </a:pPr>
            <a:r>
              <a:rPr lang="cs-CZ" sz="2400" dirty="0">
                <a:solidFill>
                  <a:srgbClr val="0000FF"/>
                </a:solidFill>
              </a:rPr>
              <a:t>t</a:t>
            </a:r>
            <a:r>
              <a:rPr lang="cs-CZ" sz="2400" dirty="0" smtClean="0">
                <a:solidFill>
                  <a:srgbClr val="0000FF"/>
                </a:solidFill>
              </a:rPr>
              <a:t>rakční</a:t>
            </a:r>
            <a:r>
              <a:rPr lang="cs-CZ" sz="2400" dirty="0" smtClean="0">
                <a:solidFill>
                  <a:schemeClr val="tx1"/>
                </a:solidFill>
              </a:rPr>
              <a:t> </a:t>
            </a:r>
            <a:r>
              <a:rPr lang="mr-IN" sz="2400" dirty="0" smtClean="0">
                <a:solidFill>
                  <a:schemeClr val="tx1"/>
                </a:solidFill>
              </a:rPr>
              <a:t>–</a:t>
            </a:r>
            <a:r>
              <a:rPr lang="cs-CZ" sz="2400" dirty="0" smtClean="0">
                <a:solidFill>
                  <a:schemeClr val="tx1"/>
                </a:solidFill>
              </a:rPr>
              <a:t> pravý, ve střední části jícnu, vzniká vytažením stěny jícnu při srůstech (</a:t>
            </a:r>
            <a:r>
              <a:rPr lang="cs-CZ" sz="2400" dirty="0" smtClean="0">
                <a:solidFill>
                  <a:schemeClr val="tx1"/>
                </a:solidFill>
              </a:rPr>
              <a:t>zánětech/TU </a:t>
            </a:r>
            <a:r>
              <a:rPr lang="cs-CZ" sz="2400" dirty="0" smtClean="0">
                <a:solidFill>
                  <a:schemeClr val="tx1"/>
                </a:solidFill>
              </a:rPr>
              <a:t>v mediastinu)</a:t>
            </a:r>
            <a:endParaRPr lang="cs-CZ" sz="2400" dirty="0" smtClean="0">
              <a:solidFill>
                <a:srgbClr val="0000FF"/>
              </a:solidFill>
            </a:endParaRPr>
          </a:p>
          <a:p>
            <a:pPr lvl="1">
              <a:buClr>
                <a:srgbClr val="FF3300"/>
              </a:buClr>
              <a:buFont typeface="Arial"/>
              <a:buChar char="•"/>
            </a:pPr>
            <a:r>
              <a:rPr lang="cs-CZ" sz="2400" dirty="0" smtClean="0">
                <a:solidFill>
                  <a:srgbClr val="0000FF"/>
                </a:solidFill>
              </a:rPr>
              <a:t>pulzní</a:t>
            </a:r>
            <a:r>
              <a:rPr lang="cs-CZ" sz="2400" dirty="0" smtClean="0"/>
              <a:t> (</a:t>
            </a:r>
            <a:r>
              <a:rPr lang="cs-CZ" sz="2400" dirty="0" err="1" smtClean="0"/>
              <a:t>Zenkerův</a:t>
            </a:r>
            <a:r>
              <a:rPr lang="cs-CZ" sz="2400" dirty="0" smtClean="0"/>
              <a:t>) </a:t>
            </a:r>
            <a:r>
              <a:rPr lang="mr-IN" sz="2400" dirty="0" smtClean="0"/>
              <a:t>–</a:t>
            </a:r>
            <a:r>
              <a:rPr lang="cs-CZ" sz="2400" dirty="0" smtClean="0"/>
              <a:t> nepravý, proximálně, při porušené funkci HJS</a:t>
            </a:r>
          </a:p>
          <a:p>
            <a:pPr lvl="1">
              <a:buClr>
                <a:srgbClr val="FF3300"/>
              </a:buClr>
              <a:buFont typeface="Arial"/>
              <a:buChar char="•"/>
            </a:pPr>
            <a:r>
              <a:rPr lang="cs-CZ" sz="2400" dirty="0" err="1">
                <a:solidFill>
                  <a:srgbClr val="0000FF"/>
                </a:solidFill>
              </a:rPr>
              <a:t>e</a:t>
            </a:r>
            <a:r>
              <a:rPr lang="cs-CZ" sz="2400" dirty="0" err="1" smtClean="0">
                <a:solidFill>
                  <a:srgbClr val="0000FF"/>
                </a:solidFill>
              </a:rPr>
              <a:t>pifrenický</a:t>
            </a:r>
            <a:r>
              <a:rPr lang="cs-CZ" sz="2400" dirty="0" smtClean="0">
                <a:solidFill>
                  <a:srgbClr val="000000"/>
                </a:solidFill>
              </a:rPr>
              <a:t> </a:t>
            </a:r>
            <a:r>
              <a:rPr lang="mr-IN" sz="2400" dirty="0" smtClean="0">
                <a:solidFill>
                  <a:srgbClr val="000000"/>
                </a:solidFill>
              </a:rPr>
              <a:t>–</a:t>
            </a:r>
            <a:r>
              <a:rPr lang="cs-CZ" sz="2400" dirty="0" smtClean="0">
                <a:solidFill>
                  <a:srgbClr val="000000"/>
                </a:solidFill>
              </a:rPr>
              <a:t> nepravý, distálně, při porušené funkci DJS</a:t>
            </a:r>
            <a:endParaRPr lang="cs-CZ" sz="2400" dirty="0" smtClean="0">
              <a:solidFill>
                <a:srgbClr val="0000FF"/>
              </a:solidFill>
            </a:endParaRPr>
          </a:p>
        </p:txBody>
      </p:sp>
      <p:pic>
        <p:nvPicPr>
          <p:cNvPr id="7" name="Picture 6" descr="zenke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0" r="3757" b="3807"/>
          <a:stretch/>
        </p:blipFill>
        <p:spPr>
          <a:xfrm>
            <a:off x="8737997" y="13094"/>
            <a:ext cx="3437637" cy="362704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 descr="traction diverticula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7" b="2800"/>
          <a:stretch/>
        </p:blipFill>
        <p:spPr>
          <a:xfrm>
            <a:off x="9048315" y="3705612"/>
            <a:ext cx="2967644" cy="310328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665681105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ZÍSKANÉ MALFORMACE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9177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600" dirty="0" smtClean="0"/>
              <a:t> </a:t>
            </a:r>
            <a:r>
              <a:rPr lang="cs-CZ" sz="2600" b="1" dirty="0" smtClean="0">
                <a:solidFill>
                  <a:srgbClr val="0000FF"/>
                </a:solidFill>
              </a:rPr>
              <a:t>hiátové hernie</a:t>
            </a:r>
            <a:r>
              <a:rPr lang="cs-CZ" sz="2600" dirty="0" smtClean="0">
                <a:solidFill>
                  <a:schemeClr val="tx1"/>
                </a:solidFill>
              </a:rPr>
              <a:t> = výchlipka proximální části žaludku nad úroveň bránice</a:t>
            </a:r>
          </a:p>
          <a:p>
            <a:pPr lvl="1">
              <a:buFont typeface="Arial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b</a:t>
            </a:r>
            <a:r>
              <a:rPr lang="cs-CZ" sz="2400" dirty="0" smtClean="0">
                <a:solidFill>
                  <a:schemeClr val="tx1"/>
                </a:solidFill>
              </a:rPr>
              <a:t>ěžná, incidence </a:t>
            </a:r>
            <a:r>
              <a:rPr lang="cs-CZ" sz="2400" dirty="0">
                <a:solidFill>
                  <a:schemeClr val="tx1"/>
                </a:solidFill>
              </a:rPr>
              <a:t>r</a:t>
            </a:r>
            <a:r>
              <a:rPr lang="cs-CZ" sz="2400" dirty="0" smtClean="0">
                <a:solidFill>
                  <a:schemeClr val="tx1"/>
                </a:solidFill>
              </a:rPr>
              <a:t>oste s věkem</a:t>
            </a:r>
          </a:p>
          <a:p>
            <a:pPr lvl="1">
              <a:buFont typeface="Arial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p</a:t>
            </a:r>
            <a:r>
              <a:rPr lang="cs-CZ" sz="2400" dirty="0" smtClean="0">
                <a:solidFill>
                  <a:schemeClr val="tx1"/>
                </a:solidFill>
              </a:rPr>
              <a:t>říčina: insuficience fixačního aparátu </a:t>
            </a:r>
            <a:r>
              <a:rPr lang="cs-CZ" sz="2400" dirty="0" err="1" smtClean="0">
                <a:solidFill>
                  <a:schemeClr val="tx1"/>
                </a:solidFill>
              </a:rPr>
              <a:t>gastroezofageálního</a:t>
            </a:r>
            <a:r>
              <a:rPr lang="cs-CZ" sz="2400" dirty="0" smtClean="0">
                <a:solidFill>
                  <a:schemeClr val="tx1"/>
                </a:solidFill>
              </a:rPr>
              <a:t> spojení a žaludku</a:t>
            </a:r>
          </a:p>
          <a:p>
            <a:pPr lvl="1">
              <a:buClr>
                <a:srgbClr val="FF3300"/>
              </a:buClr>
              <a:buFont typeface="Arial"/>
              <a:buChar char="•"/>
            </a:pPr>
            <a:endParaRPr lang="cs-CZ" sz="1000" dirty="0" smtClean="0"/>
          </a:p>
          <a:p>
            <a:pPr lvl="1">
              <a:buClr>
                <a:srgbClr val="FF3300"/>
              </a:buClr>
              <a:buFont typeface="Arial"/>
              <a:buChar char="•"/>
            </a:pPr>
            <a:r>
              <a:rPr lang="cs-CZ" sz="2400" dirty="0" smtClean="0">
                <a:solidFill>
                  <a:srgbClr val="0000FF"/>
                </a:solidFill>
              </a:rPr>
              <a:t>skluzná</a:t>
            </a:r>
            <a:r>
              <a:rPr lang="cs-CZ" sz="2400" dirty="0" smtClean="0">
                <a:solidFill>
                  <a:schemeClr val="tx1"/>
                </a:solidFill>
              </a:rPr>
              <a:t> </a:t>
            </a:r>
            <a:r>
              <a:rPr lang="mr-IN" sz="2400" dirty="0" smtClean="0">
                <a:solidFill>
                  <a:schemeClr val="tx1"/>
                </a:solidFill>
              </a:rPr>
              <a:t>–</a:t>
            </a:r>
            <a:r>
              <a:rPr lang="cs-CZ" sz="2400" dirty="0" smtClean="0">
                <a:solidFill>
                  <a:schemeClr val="tx1"/>
                </a:solidFill>
              </a:rPr>
              <a:t> nad bránici se vysune distální úsek jícnu a kardie</a:t>
            </a:r>
            <a:endParaRPr lang="cs-CZ" sz="2400" dirty="0" smtClean="0">
              <a:solidFill>
                <a:srgbClr val="0000FF"/>
              </a:solidFill>
            </a:endParaRPr>
          </a:p>
          <a:p>
            <a:pPr lvl="1">
              <a:buClr>
                <a:srgbClr val="FF3300"/>
              </a:buClr>
              <a:buFont typeface="Arial"/>
              <a:buChar char="•"/>
            </a:pPr>
            <a:r>
              <a:rPr lang="cs-CZ" sz="2400" dirty="0" err="1" smtClean="0">
                <a:solidFill>
                  <a:srgbClr val="0000FF"/>
                </a:solidFill>
              </a:rPr>
              <a:t>paraezofageální</a:t>
            </a:r>
            <a:r>
              <a:rPr lang="mr-IN" sz="2400" dirty="0" smtClean="0"/>
              <a:t>–</a:t>
            </a:r>
            <a:r>
              <a:rPr lang="cs-CZ" sz="2400" dirty="0" smtClean="0"/>
              <a:t> kardie zůstává pod bránicí, do mediastina se klene fundus žaludku</a:t>
            </a:r>
          </a:p>
          <a:p>
            <a:pPr lvl="1">
              <a:buClr>
                <a:srgbClr val="FF3300"/>
              </a:buClr>
              <a:buFont typeface="Arial"/>
              <a:buChar char="•"/>
            </a:pPr>
            <a:endParaRPr lang="cs-CZ" sz="1000" dirty="0" smtClean="0"/>
          </a:p>
          <a:p>
            <a:pPr lvl="1">
              <a:buClr>
                <a:srgbClr val="FF3300"/>
              </a:buClr>
              <a:buFont typeface="Arial"/>
              <a:buChar char="•"/>
            </a:pPr>
            <a:r>
              <a:rPr lang="cs-CZ" sz="2400" dirty="0"/>
              <a:t>k</a:t>
            </a:r>
            <a:r>
              <a:rPr lang="cs-CZ" sz="2400" dirty="0" smtClean="0"/>
              <a:t>omplikace:</a:t>
            </a:r>
          </a:p>
          <a:p>
            <a:pPr lvl="2">
              <a:buClr>
                <a:srgbClr val="FF3300"/>
              </a:buClr>
              <a:buFont typeface="Lucida Grande CE"/>
              <a:buChar char="–"/>
            </a:pPr>
            <a:r>
              <a:rPr lang="cs-CZ" sz="2000" dirty="0"/>
              <a:t>r</a:t>
            </a:r>
            <a:r>
              <a:rPr lang="cs-CZ" sz="2000" dirty="0" smtClean="0"/>
              <a:t>efluxní ezofagitis</a:t>
            </a:r>
          </a:p>
          <a:p>
            <a:pPr lvl="2">
              <a:buClr>
                <a:srgbClr val="FF3300"/>
              </a:buClr>
              <a:buFont typeface="Lucida Grande CE"/>
              <a:buChar char="–"/>
            </a:pPr>
            <a:r>
              <a:rPr lang="cs-CZ" sz="2000" dirty="0" err="1" smtClean="0"/>
              <a:t>inkancerace</a:t>
            </a:r>
            <a:endParaRPr lang="cs-CZ" sz="2000" dirty="0" smtClean="0"/>
          </a:p>
          <a:p>
            <a:pPr lvl="1">
              <a:buClr>
                <a:srgbClr val="FF3300"/>
              </a:buClr>
              <a:buFont typeface="Arial"/>
              <a:buChar char="•"/>
            </a:pPr>
            <a:r>
              <a:rPr lang="cs-CZ" sz="2400" dirty="0" err="1"/>
              <a:t>t</a:t>
            </a:r>
            <a:r>
              <a:rPr lang="cs-CZ" sz="2400" dirty="0" err="1" smtClean="0"/>
              <a:t>p</a:t>
            </a:r>
            <a:r>
              <a:rPr lang="cs-CZ" sz="2400" dirty="0" smtClean="0"/>
              <a:t>.: - chirurgická</a:t>
            </a:r>
          </a:p>
        </p:txBody>
      </p:sp>
      <p:pic>
        <p:nvPicPr>
          <p:cNvPr id="4" name="Picture 3" descr="hiatal herni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" t="4403" r="1499" b="4187"/>
          <a:stretch/>
        </p:blipFill>
        <p:spPr>
          <a:xfrm>
            <a:off x="6860250" y="4150807"/>
            <a:ext cx="5255213" cy="26280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30668956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JÍCNOVÉ VARIXY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6928075" cy="449177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600" dirty="0" smtClean="0"/>
              <a:t> v </a:t>
            </a:r>
            <a:r>
              <a:rPr lang="cs-CZ" sz="2600" dirty="0" smtClean="0"/>
              <a:t>distální </a:t>
            </a:r>
            <a:r>
              <a:rPr lang="cs-CZ" sz="2600" dirty="0" smtClean="0"/>
              <a:t>třetině jícnu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600" dirty="0"/>
              <a:t> </a:t>
            </a:r>
            <a:r>
              <a:rPr lang="cs-CZ" sz="2600" b="1" dirty="0" smtClean="0"/>
              <a:t>při portální hypertenzi</a:t>
            </a:r>
          </a:p>
          <a:p>
            <a:pPr marL="0" indent="0">
              <a:buNone/>
            </a:pPr>
            <a:r>
              <a:rPr lang="cs-CZ" sz="2600" dirty="0"/>
              <a:t>	</a:t>
            </a:r>
            <a:r>
              <a:rPr lang="cs-CZ" sz="2600" dirty="0" smtClean="0"/>
              <a:t>- otevírají se porto-</a:t>
            </a:r>
            <a:r>
              <a:rPr lang="cs-CZ" sz="2600" dirty="0" err="1" smtClean="0"/>
              <a:t>kavální</a:t>
            </a:r>
            <a:r>
              <a:rPr lang="cs-CZ" sz="2600" dirty="0" smtClean="0"/>
              <a:t> </a:t>
            </a:r>
            <a:r>
              <a:rPr lang="cs-CZ" sz="2600" dirty="0" smtClean="0"/>
              <a:t>anastomózy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600" dirty="0" smtClean="0"/>
              <a:t> komplikace: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600" b="1" dirty="0" smtClean="0"/>
              <a:t>masivní </a:t>
            </a:r>
            <a:r>
              <a:rPr lang="cs-CZ" sz="2600" b="1" dirty="0"/>
              <a:t>krvácení do jícnu </a:t>
            </a:r>
            <a:r>
              <a:rPr lang="cs-CZ" sz="2600" dirty="0"/>
              <a:t>(</a:t>
            </a:r>
            <a:r>
              <a:rPr lang="cs-CZ" sz="2600" b="1" dirty="0">
                <a:solidFill>
                  <a:srgbClr val="FF3300"/>
                </a:solidFill>
              </a:rPr>
              <a:t>!</a:t>
            </a:r>
            <a:r>
              <a:rPr lang="cs-CZ" sz="2600" dirty="0"/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600" dirty="0" smtClean="0"/>
              <a:t> klinicky asymptomatický průběh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400" dirty="0" smtClean="0"/>
              <a:t>dokud nedojde ke krvácení</a:t>
            </a:r>
            <a:endParaRPr lang="cs-CZ" sz="2200" dirty="0"/>
          </a:p>
          <a:p>
            <a:pPr marL="201168" lvl="1" indent="0">
              <a:buNone/>
            </a:pPr>
            <a:endParaRPr lang="cs-CZ" sz="2400" dirty="0" smtClean="0"/>
          </a:p>
        </p:txBody>
      </p:sp>
      <p:pic>
        <p:nvPicPr>
          <p:cNvPr id="5" name="Picture 13" descr="jícnové varix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355" y="73877"/>
            <a:ext cx="4114277" cy="323999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makro foto k úpravě\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632" y="3526596"/>
            <a:ext cx="5760000" cy="301496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481073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ZÁNĚTY JÍCNU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Wingdings" charset="2"/>
              <a:buChar char="§"/>
            </a:pPr>
            <a:r>
              <a:rPr lang="cs-CZ" sz="3200" dirty="0" smtClean="0"/>
              <a:t> infekční ezofagitida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3200" dirty="0" smtClean="0"/>
              <a:t> eozinofilní ezofagitida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3200" dirty="0" smtClean="0"/>
              <a:t> </a:t>
            </a:r>
            <a:r>
              <a:rPr lang="cs-CZ" sz="3600" b="1" dirty="0" smtClean="0"/>
              <a:t>refluxní </a:t>
            </a:r>
            <a:r>
              <a:rPr lang="cs-CZ" sz="3600" b="1" dirty="0"/>
              <a:t>nemoc jícnu (RNJ)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cs-CZ" sz="3200" dirty="0" smtClean="0"/>
          </a:p>
          <a:p>
            <a:pPr marL="201168" lvl="1" indent="0">
              <a:buNone/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159901409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ktiva">
  <a:themeElements>
    <a:clrScheme name="Retrospect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2566</TotalTime>
  <Words>1592</Words>
  <Application>Microsoft Office PowerPoint</Application>
  <PresentationFormat>Širokoúhlá obrazovka</PresentationFormat>
  <Paragraphs>321</Paragraphs>
  <Slides>42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53" baseType="lpstr">
      <vt:lpstr>ＭＳ Ｐゴシック</vt:lpstr>
      <vt:lpstr>Arial</vt:lpstr>
      <vt:lpstr>Calibri</vt:lpstr>
      <vt:lpstr>Calibri Light</vt:lpstr>
      <vt:lpstr>Lucida Grande CE</vt:lpstr>
      <vt:lpstr>Mangal</vt:lpstr>
      <vt:lpstr>Monotype Corsiva</vt:lpstr>
      <vt:lpstr>Symbol</vt:lpstr>
      <vt:lpstr>Verdana</vt:lpstr>
      <vt:lpstr>Wingdings</vt:lpstr>
      <vt:lpstr>Retrospektiva</vt:lpstr>
      <vt:lpstr>PATOLOGIE TRÁVÍCÍHO ÚSTROJÍ I.  - jícen  - žaludek</vt:lpstr>
      <vt:lpstr>JÍCEN </vt:lpstr>
      <vt:lpstr>osnova: patologie jícnu</vt:lpstr>
      <vt:lpstr>VÝVOJOVÉ VADY</vt:lpstr>
      <vt:lpstr>ZÍSKANÉ MALFORMACE</vt:lpstr>
      <vt:lpstr>ZÍSKANÉ MALFORMACE</vt:lpstr>
      <vt:lpstr>ZÍSKANÉ MALFORMACE</vt:lpstr>
      <vt:lpstr>JÍCNOVÉ VARIXY</vt:lpstr>
      <vt:lpstr>ZÁNĚTY JÍCNU</vt:lpstr>
      <vt:lpstr>Infekční ezofagitida</vt:lpstr>
      <vt:lpstr>Mykotická ezofigita (Grocott, PAS)</vt:lpstr>
      <vt:lpstr>Eozinofilní ezofagitida</vt:lpstr>
      <vt:lpstr>Refluxní nemoc jícnu</vt:lpstr>
      <vt:lpstr>Refluxní nemoc jícnu</vt:lpstr>
      <vt:lpstr>Refluxní ezofagitida</vt:lpstr>
      <vt:lpstr>Barrettův jícen</vt:lpstr>
      <vt:lpstr>Barrettův jícen</vt:lpstr>
      <vt:lpstr>Barrettův jícen</vt:lpstr>
      <vt:lpstr>Benigní nádory jícnu</vt:lpstr>
      <vt:lpstr>Karcinomy jícnu</vt:lpstr>
      <vt:lpstr>Karcinomy jícnu</vt:lpstr>
      <vt:lpstr>GIST – gastrointestinální stromální tumor</vt:lpstr>
      <vt:lpstr>GIST – gastrointestinální stromální tumor</vt:lpstr>
      <vt:lpstr>ŽALUDEK</vt:lpstr>
      <vt:lpstr>osnova: patologie žaludku</vt:lpstr>
      <vt:lpstr>Gastritidy</vt:lpstr>
      <vt:lpstr>Chronické gastritidy</vt:lpstr>
      <vt:lpstr>Chronické gastritidy</vt:lpstr>
      <vt:lpstr>Chronické gastritidy</vt:lpstr>
      <vt:lpstr>Chronické gastritidy</vt:lpstr>
      <vt:lpstr>Chronické gastritidy</vt:lpstr>
      <vt:lpstr>Chronické gastritidy</vt:lpstr>
      <vt:lpstr>Žaludeční eroze</vt:lpstr>
      <vt:lpstr>Žaludeční vřed (ulcus)</vt:lpstr>
      <vt:lpstr>Žaludeční vřed (ulcus)</vt:lpstr>
      <vt:lpstr>Karcinom žaludku</vt:lpstr>
      <vt:lpstr>Adenokarcinom žaludku</vt:lpstr>
      <vt:lpstr>Adenokarcinom žaludku</vt:lpstr>
      <vt:lpstr>Maligní lymfomy žaludku</vt:lpstr>
      <vt:lpstr>Maligní lymfomy žaludku</vt:lpstr>
      <vt:lpstr>GIST žaludku</vt:lpstr>
      <vt:lpstr>Děkuji za pozornost!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Chronické záněty Granulomatózní záněty TBC</dc:title>
  <dc:creator>Iva Zambo</dc:creator>
  <cp:lastModifiedBy>Iva Zambo</cp:lastModifiedBy>
  <cp:revision>253</cp:revision>
  <dcterms:created xsi:type="dcterms:W3CDTF">2017-10-10T10:44:50Z</dcterms:created>
  <dcterms:modified xsi:type="dcterms:W3CDTF">2018-02-26T09:41:41Z</dcterms:modified>
</cp:coreProperties>
</file>