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0" r:id="rId3"/>
    <p:sldId id="271" r:id="rId4"/>
    <p:sldId id="264" r:id="rId5"/>
    <p:sldId id="272" r:id="rId6"/>
    <p:sldId id="273" r:id="rId7"/>
    <p:sldId id="275" r:id="rId8"/>
    <p:sldId id="274" r:id="rId9"/>
    <p:sldId id="265" r:id="rId10"/>
    <p:sldId id="276" r:id="rId11"/>
    <p:sldId id="269" r:id="rId12"/>
    <p:sldId id="277" r:id="rId13"/>
    <p:sldId id="266" r:id="rId14"/>
    <p:sldId id="267" r:id="rId15"/>
    <p:sldId id="278" r:id="rId16"/>
    <p:sldId id="268" r:id="rId17"/>
    <p:sldId id="257" r:id="rId18"/>
    <p:sldId id="258" r:id="rId19"/>
    <p:sldId id="259" r:id="rId20"/>
    <p:sldId id="260" r:id="rId21"/>
    <p:sldId id="262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9B1-E0F6-4FE7-9BC6-FF6C3E83BC97}" type="datetimeFigureOut">
              <a:rPr lang="cs-CZ" smtClean="0"/>
              <a:t>12. 3. 2020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D30E7-944A-4E7D-A151-CABD45E392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9B1-E0F6-4FE7-9BC6-FF6C3E83BC97}" type="datetimeFigureOut">
              <a:rPr lang="cs-CZ" smtClean="0"/>
              <a:t>12. 3. 2020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D30E7-944A-4E7D-A151-CABD45E392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9B1-E0F6-4FE7-9BC6-FF6C3E83BC97}" type="datetimeFigureOut">
              <a:rPr lang="cs-CZ" smtClean="0"/>
              <a:t>12. 3. 2020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D30E7-944A-4E7D-A151-CABD45E392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9B1-E0F6-4FE7-9BC6-FF6C3E83BC97}" type="datetimeFigureOut">
              <a:rPr lang="cs-CZ" smtClean="0"/>
              <a:t>12. 3. 2020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D30E7-944A-4E7D-A151-CABD45E392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9B1-E0F6-4FE7-9BC6-FF6C3E83BC97}" type="datetimeFigureOut">
              <a:rPr lang="cs-CZ" smtClean="0"/>
              <a:t>12. 3. 2020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D30E7-944A-4E7D-A151-CABD45E392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9B1-E0F6-4FE7-9BC6-FF6C3E83BC97}" type="datetimeFigureOut">
              <a:rPr lang="cs-CZ" smtClean="0"/>
              <a:t>12. 3. 2020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D30E7-944A-4E7D-A151-CABD45E392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9B1-E0F6-4FE7-9BC6-FF6C3E83BC97}" type="datetimeFigureOut">
              <a:rPr lang="cs-CZ" smtClean="0"/>
              <a:t>12. 3. 2020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D30E7-944A-4E7D-A151-CABD45E392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9B1-E0F6-4FE7-9BC6-FF6C3E83BC97}" type="datetimeFigureOut">
              <a:rPr lang="cs-CZ" smtClean="0"/>
              <a:t>12. 3. 2020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D30E7-944A-4E7D-A151-CABD45E392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9B1-E0F6-4FE7-9BC6-FF6C3E83BC97}" type="datetimeFigureOut">
              <a:rPr lang="cs-CZ" smtClean="0"/>
              <a:t>12. 3. 2020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D30E7-944A-4E7D-A151-CABD45E392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9B1-E0F6-4FE7-9BC6-FF6C3E83BC97}" type="datetimeFigureOut">
              <a:rPr lang="cs-CZ" smtClean="0"/>
              <a:t>12. 3. 2020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D30E7-944A-4E7D-A151-CABD45E392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9B1-E0F6-4FE7-9BC6-FF6C3E83BC97}" type="datetimeFigureOut">
              <a:rPr lang="cs-CZ" smtClean="0"/>
              <a:t>12. 3. 2020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14D30E7-944A-4E7D-A151-CABD45E392C0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CE39B1-E0F6-4FE7-9BC6-FF6C3E83BC97}" type="datetimeFigureOut">
              <a:rPr lang="cs-CZ" smtClean="0"/>
              <a:t>12. 3. 2020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4D30E7-944A-4E7D-A151-CABD45E392C0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Obturátor</a:t>
            </a:r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poresekční</a:t>
            </a:r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náhrada</a:t>
            </a:r>
            <a:endParaRPr lang="cs-C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3400" y="3645024"/>
            <a:ext cx="7854696" cy="1336112"/>
          </a:xfrm>
        </p:spPr>
        <p:txBody>
          <a:bodyPr>
            <a:normAutofit lnSpcReduction="10000"/>
          </a:bodyPr>
          <a:lstStyle/>
          <a:p>
            <a:pPr algn="ctr"/>
            <a:r>
              <a:rPr lang="cs-CZ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MUDr.Bartáková</a:t>
            </a:r>
            <a:r>
              <a:rPr lang="cs-CZ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Sonia, </a:t>
            </a:r>
            <a:r>
              <a:rPr lang="cs-CZ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Ph.D</a:t>
            </a:r>
            <a:r>
              <a:rPr lang="cs-CZ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algn="ctr"/>
            <a:r>
              <a:rPr lang="cs-CZ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Stomatologická klinika LF MU, Brno</a:t>
            </a:r>
          </a:p>
          <a:p>
            <a:pPr algn="ctr"/>
            <a:r>
              <a:rPr lang="cs-CZ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2020</a:t>
            </a:r>
            <a:endParaRPr lang="cs-CZ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973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Otisky 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horní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čelisti s perforací na tvrdém a měkkém patru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1561" y="1556792"/>
            <a:ext cx="8075240" cy="48035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 </a:t>
            </a:r>
            <a:r>
              <a:rPr lang="cs-CZ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fixní náhradu</a:t>
            </a:r>
            <a:r>
              <a:rPr lang="cs-CZ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kterou budeme zhotovovat  bereme co nejkvalitnější otiskovací hmotu, většinou silikon do perforované lžíce i na </a:t>
            </a:r>
            <a:r>
              <a:rPr lang="cs-CZ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hybridní náhradu</a:t>
            </a:r>
            <a:r>
              <a:rPr lang="cs-CZ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marL="0" indent="0">
              <a:buNone/>
            </a:pPr>
            <a:endParaRPr lang="cs-CZ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cs-CZ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 </a:t>
            </a:r>
            <a:r>
              <a:rPr lang="cs-CZ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klasickou snímatelnou částečnou i celkovou náhradu </a:t>
            </a:r>
            <a:r>
              <a:rPr lang="cs-CZ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můžeme otiskovat i do alginátu v případě blízké laboratoře nebo do silikonu, který je měkký, jinak hrozí poškození pacienta – odlomení tenké patrové kosti.</a:t>
            </a:r>
          </a:p>
          <a:p>
            <a:r>
              <a:rPr lang="cs-CZ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Perforovaná lžíce, která musí být </a:t>
            </a:r>
            <a:r>
              <a:rPr lang="cs-CZ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specielně</a:t>
            </a:r>
            <a:r>
              <a:rPr lang="cs-CZ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upravená (prodloužená dle potřeby) nebo většinou </a:t>
            </a:r>
            <a:r>
              <a:rPr lang="cs-CZ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labont</a:t>
            </a:r>
            <a:r>
              <a:rPr lang="cs-CZ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zhotovuje perforovanou otiskovací lžíci.</a:t>
            </a:r>
          </a:p>
          <a:p>
            <a:r>
              <a:rPr lang="cs-CZ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Zavedeme tampon do dutiny – Antra </a:t>
            </a:r>
            <a:r>
              <a:rPr lang="cs-CZ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Higmori</a:t>
            </a:r>
            <a:endParaRPr lang="cs-CZ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cs-CZ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Potřeme mírně vaselinou</a:t>
            </a:r>
          </a:p>
          <a:p>
            <a:r>
              <a:rPr lang="cs-CZ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Sestra míchá rychle </a:t>
            </a:r>
            <a:r>
              <a:rPr lang="cs-CZ" b="1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alginát z teplé vody, protože pacient po celou dobu otiskování nedýchá.</a:t>
            </a:r>
          </a:p>
          <a:p>
            <a:r>
              <a:rPr lang="cs-CZ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Dezinfekce se provádí běžnou rutinou, tampon se nalepí do otisku a ten po otiskování odlepíme</a:t>
            </a:r>
            <a:endParaRPr lang="cs-CZ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8764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Určení mezičelistních vztahů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611560" y="2564903"/>
            <a:ext cx="8075240" cy="3790021"/>
          </a:xfrm>
        </p:spPr>
        <p:txBody>
          <a:bodyPr/>
          <a:lstStyle/>
          <a:p>
            <a:r>
              <a:rPr lang="cs-CZ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Registrace mezičelistních vztahů se provádí stejně jako u klasické částečně nebo celkově snímatelné náhrady</a:t>
            </a:r>
          </a:p>
          <a:p>
            <a:r>
              <a:rPr lang="cs-CZ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Důraz se klade na modelaci z vosku chybějící části vestibulárně - tvarujeme pacientovi obličej, vyplňujeme chybějící defekty obličeje pryskyřicí</a:t>
            </a:r>
            <a:r>
              <a:rPr lang="cs-CZ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cs-CZ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054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Modelace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konstrukce náhrady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>
          <a:xfrm>
            <a:off x="323529" y="2514600"/>
            <a:ext cx="8363272" cy="3845720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Laborant klade důraz v prvé řadě na funkčnost snímatelné náhrady</a:t>
            </a:r>
          </a:p>
          <a:p>
            <a:pPr marL="0" indent="0">
              <a:buNone/>
            </a:pPr>
            <a:endParaRPr lang="cs-CZ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cs-CZ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 retenci náhrady v </a:t>
            </a:r>
            <a:r>
              <a:rPr lang="cs-CZ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ústech,aby</a:t>
            </a:r>
            <a:r>
              <a:rPr lang="cs-CZ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se pacient mohl najíst</a:t>
            </a:r>
          </a:p>
          <a:p>
            <a:r>
              <a:rPr lang="cs-CZ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Fonaci</a:t>
            </a:r>
          </a:p>
          <a:p>
            <a:r>
              <a:rPr lang="cs-CZ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Odlehčení několika plátky vosku, kde není kost a je pouze sliznice nepodložena kostí</a:t>
            </a:r>
          </a:p>
          <a:p>
            <a:r>
              <a:rPr lang="cs-CZ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Estetiku zejména frontálního úseku a tvářové oblasti</a:t>
            </a:r>
          </a:p>
          <a:p>
            <a:pPr marL="0" indent="0">
              <a:buNone/>
            </a:pPr>
            <a:endParaRPr lang="cs-CZ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5616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Zkouška konstrukce náhrady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35623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44824"/>
            <a:ext cx="35623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109" y="4211216"/>
            <a:ext cx="33337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382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Zkouška náhrady ve vosku - artikulace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33337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33337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583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ctr"/>
            <a:r>
              <a:rPr lang="cs-CZ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Kyvetování</a:t>
            </a:r>
            <a:r>
              <a:rPr lang="cs-CZ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materiály</a:t>
            </a:r>
            <a:endParaRPr lang="cs-CZ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35480"/>
            <a:ext cx="7427168" cy="3941792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Může se použít: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Tvrdé materiály</a:t>
            </a:r>
            <a:r>
              <a:rPr lang="cs-CZ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pPr marL="0" indent="0">
              <a:buNone/>
            </a:pPr>
            <a:r>
              <a:rPr lang="cs-CZ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Klasicky míchaný metylmetakrylát</a:t>
            </a:r>
          </a:p>
          <a:p>
            <a:pPr marL="0" indent="0">
              <a:buNone/>
            </a:pPr>
            <a:r>
              <a:rPr lang="cs-CZ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Injekční </a:t>
            </a:r>
            <a:r>
              <a:rPr lang="cs-CZ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metylmetakrylat</a:t>
            </a:r>
            <a:endParaRPr lang="cs-CZ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cs-CZ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Polyamid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Měkké materiály :</a:t>
            </a:r>
          </a:p>
          <a:p>
            <a:pPr marL="0" indent="0">
              <a:buNone/>
            </a:pPr>
            <a:r>
              <a:rPr lang="cs-CZ" b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Mollosil</a:t>
            </a:r>
            <a:endParaRPr lang="cs-CZ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cs-CZ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Molloplast</a:t>
            </a:r>
            <a:r>
              <a:rPr lang="cs-CZ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 jiné</a:t>
            </a:r>
            <a:endParaRPr lang="cs-CZ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2021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Odevzdání </a:t>
            </a:r>
            <a:r>
              <a:rPr lang="cs-CZ" b="1" dirty="0" smtClean="0"/>
              <a:t>náhrady a poučení pacienta</a:t>
            </a:r>
            <a:endParaRPr lang="cs-CZ" b="1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194614" cy="237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28800"/>
            <a:ext cx="2808312" cy="22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26994"/>
            <a:ext cx="33337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63555"/>
            <a:ext cx="47434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888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4128459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63352"/>
            <a:ext cx="33337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45024"/>
            <a:ext cx="33337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111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Děkuji za pozornost</a:t>
            </a:r>
            <a:endParaRPr lang="cs-CZ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04864"/>
            <a:ext cx="3633372" cy="358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183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9949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err="1" smtClean="0"/>
              <a:t>Obturátor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Protetická náhrada snímatelná nebo fixní, která uzavírá – </a:t>
            </a:r>
            <a:r>
              <a:rPr lang="cs-CZ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obturuje</a:t>
            </a:r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perforaci většinou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tvrdém patře do nosní dutiny , či do </a:t>
            </a:r>
            <a:r>
              <a:rPr lang="cs-CZ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Anthrum</a:t>
            </a:r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Highmori</a:t>
            </a:r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 odstranění nádoru v </a:t>
            </a:r>
            <a:r>
              <a:rPr lang="cs-CZ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dutine</a:t>
            </a:r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ústní</a:t>
            </a: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Zhotovujeme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obturátor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zakotvený za pomocí všech kotevních prvků, které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existují,i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za pomoci implantátů nebo pouze zhotovujeme celkovou náhradu, která je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zaklotvena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pomocí výčnělku do otvoru do tvrdého patra.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627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847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905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ctr"/>
            <a:r>
              <a:rPr lang="cs-CZ" b="1" dirty="0" err="1" smtClean="0"/>
              <a:t>Poresekční</a:t>
            </a:r>
            <a:r>
              <a:rPr lang="cs-CZ" b="1" dirty="0" smtClean="0"/>
              <a:t> náhrada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náhrada, která uzavírá defekt dolní čelisti po resekci části mandibuly z důvodu nádoru nebo úrazu.</a:t>
            </a:r>
          </a:p>
          <a:p>
            <a:pPr marL="0" indent="0">
              <a:buNone/>
            </a:pPr>
            <a:endParaRPr lang="cs-CZ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Zhotovujeme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poresekční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náhradu zakotvenou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za pomocí všech kotevních prvků, které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existují,i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za pomoci implantátů nebo pouze zhotovujeme celkovou náhradu, která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je v místě pouze měkkých tkáních odlehčena a nesmí se v těchto místech dotýkat a přenášet tlak.</a:t>
            </a:r>
            <a:endParaRPr lang="cs-CZ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071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Anamnéza a léčebný 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plán I.O vyšetření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Důkladné vyšetření pacienta </a:t>
            </a:r>
            <a:r>
              <a:rPr lang="cs-CZ" b="1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intraorálně</a:t>
            </a:r>
            <a:r>
              <a:rPr lang="cs-CZ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:</a:t>
            </a:r>
          </a:p>
          <a:p>
            <a:r>
              <a:rPr lang="cs-CZ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sledování zanícených sliznic po radioterapii (je-li kost krytá sliznicí, či ne)</a:t>
            </a:r>
          </a:p>
          <a:p>
            <a:r>
              <a:rPr lang="cs-CZ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mykotických povlaků </a:t>
            </a:r>
          </a:p>
          <a:p>
            <a:r>
              <a:rPr lang="cs-CZ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snížený obsah slin</a:t>
            </a:r>
          </a:p>
          <a:p>
            <a:r>
              <a:rPr lang="cs-CZ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rezilience</a:t>
            </a:r>
            <a:r>
              <a:rPr lang="cs-CZ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sliznice </a:t>
            </a:r>
          </a:p>
          <a:p>
            <a:r>
              <a:rPr lang="cs-CZ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protékání tekutin nosem </a:t>
            </a:r>
          </a:p>
          <a:p>
            <a:r>
              <a:rPr lang="cs-CZ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hygiena dutiny ústní </a:t>
            </a:r>
          </a:p>
          <a:p>
            <a:r>
              <a:rPr lang="cs-CZ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špatná fonace</a:t>
            </a:r>
          </a:p>
        </p:txBody>
      </p:sp>
    </p:spTree>
    <p:extLst>
      <p:ext uri="{BB962C8B-B14F-4D97-AF65-F5344CB8AC3E}">
        <p14:creationId xmlns:p14="http://schemas.microsoft.com/office/powerpoint/2010/main" val="1715848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Anamnéza a léčebný 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plán RTG vyšetření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Důkladné vyšetření pacienta rentgenologicky :</a:t>
            </a:r>
          </a:p>
          <a:p>
            <a:r>
              <a:rPr lang="cs-CZ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Zhodnocení</a:t>
            </a:r>
            <a:r>
              <a:rPr lang="cs-CZ" sz="20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kvality zbývajících zubů </a:t>
            </a:r>
          </a:p>
          <a:p>
            <a:r>
              <a:rPr lang="cs-CZ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Vyhodnocení kvality kosti </a:t>
            </a:r>
          </a:p>
          <a:p>
            <a:r>
              <a:rPr lang="cs-CZ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Fraktury čelistí (jednoduché , či mnohočetné fraktury kostí s </a:t>
            </a:r>
            <a:r>
              <a:rPr lang="cs-CZ" sz="20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dyslokací</a:t>
            </a:r>
            <a:r>
              <a:rPr lang="cs-CZ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nebo bez </a:t>
            </a:r>
            <a:r>
              <a:rPr lang="cs-CZ" sz="20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dyslokace</a:t>
            </a:r>
            <a:r>
              <a:rPr lang="cs-CZ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r>
              <a:rPr lang="cs-CZ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Nález úlomků kostí, odlomených alveolů</a:t>
            </a:r>
          </a:p>
          <a:p>
            <a:r>
              <a:rPr lang="cs-CZ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Zlomena </a:t>
            </a:r>
            <a:r>
              <a:rPr lang="cs-CZ" sz="20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</a:t>
            </a:r>
            <a:r>
              <a:rPr lang="cs-CZ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20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Fort</a:t>
            </a:r>
            <a:r>
              <a:rPr lang="cs-CZ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I, </a:t>
            </a:r>
            <a:r>
              <a:rPr lang="cs-CZ" sz="20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</a:t>
            </a:r>
            <a:r>
              <a:rPr lang="cs-CZ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20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Fort</a:t>
            </a:r>
            <a:r>
              <a:rPr lang="cs-CZ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II,</a:t>
            </a:r>
            <a:r>
              <a:rPr lang="cs-CZ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20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</a:t>
            </a:r>
            <a:r>
              <a:rPr lang="cs-CZ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20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Fort</a:t>
            </a:r>
            <a:r>
              <a:rPr lang="cs-CZ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III</a:t>
            </a:r>
          </a:p>
          <a:p>
            <a:r>
              <a:rPr lang="cs-CZ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Zlomena </a:t>
            </a:r>
            <a:r>
              <a:rPr lang="cs-CZ" sz="20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caput</a:t>
            </a:r>
            <a:r>
              <a:rPr lang="cs-CZ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20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mandibulae</a:t>
            </a:r>
            <a:endParaRPr lang="cs-CZ" sz="20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cs-CZ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Nález zlomených zubů ( korunky, kořene, mnohočetné fraktury zubů)</a:t>
            </a:r>
          </a:p>
          <a:p>
            <a:r>
              <a:rPr lang="cs-CZ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Nález radixů</a:t>
            </a:r>
          </a:p>
          <a:p>
            <a:r>
              <a:rPr lang="cs-CZ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Nález </a:t>
            </a:r>
            <a:r>
              <a:rPr lang="cs-CZ" sz="20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retinovaných</a:t>
            </a:r>
            <a:r>
              <a:rPr lang="cs-CZ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zubů</a:t>
            </a:r>
          </a:p>
          <a:p>
            <a:r>
              <a:rPr lang="cs-CZ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Nález cyst</a:t>
            </a:r>
          </a:p>
          <a:p>
            <a:r>
              <a:rPr lang="cs-CZ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Nález dalších nádorových tkání</a:t>
            </a:r>
          </a:p>
          <a:p>
            <a:r>
              <a:rPr lang="cs-CZ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Nález neznámých těles v dutinách</a:t>
            </a:r>
            <a:endParaRPr lang="cs-CZ" sz="2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52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Anamnéza a léčebný 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plán biologický faktor zubů 1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Důkladné vyšetření zbylých zubů :</a:t>
            </a:r>
          </a:p>
          <a:p>
            <a:r>
              <a:rPr lang="cs-CZ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biologický faktor </a:t>
            </a:r>
          </a:p>
          <a:p>
            <a:r>
              <a:rPr lang="cs-CZ" sz="20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</a:t>
            </a:r>
            <a:r>
              <a:rPr lang="cs-CZ" sz="20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ndo</a:t>
            </a:r>
            <a:r>
              <a:rPr lang="cs-CZ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ošetření</a:t>
            </a:r>
          </a:p>
          <a:p>
            <a:r>
              <a:rPr lang="cs-CZ" sz="20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</a:t>
            </a:r>
            <a:r>
              <a:rPr lang="cs-CZ" sz="20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eriapikální</a:t>
            </a:r>
            <a:r>
              <a:rPr lang="cs-CZ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nálezy</a:t>
            </a:r>
          </a:p>
          <a:p>
            <a:r>
              <a:rPr lang="cs-CZ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</a:t>
            </a:r>
            <a:r>
              <a:rPr lang="cs-CZ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élka kořene vůči klinické části zubu</a:t>
            </a:r>
            <a:r>
              <a:rPr lang="cs-CZ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r>
              <a:rPr lang="cs-CZ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jak je použít na co nejdelší dobu života pacienta</a:t>
            </a:r>
          </a:p>
          <a:p>
            <a:r>
              <a:rPr lang="cs-CZ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</a:t>
            </a:r>
            <a:r>
              <a:rPr lang="cs-CZ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iklavost zubu</a:t>
            </a:r>
          </a:p>
          <a:p>
            <a:r>
              <a:rPr lang="cs-CZ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</a:t>
            </a:r>
            <a:r>
              <a:rPr lang="cs-CZ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který pilíř se jedná – jedno, dvou, </a:t>
            </a:r>
            <a:r>
              <a:rPr lang="cs-CZ" sz="20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vícekořenový</a:t>
            </a:r>
            <a:r>
              <a:rPr lang="cs-CZ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zub</a:t>
            </a:r>
          </a:p>
          <a:p>
            <a:r>
              <a:rPr lang="cs-CZ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</a:t>
            </a:r>
            <a:r>
              <a:rPr lang="cs-CZ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olik pilířů je vedle sebe – zda pouze </a:t>
            </a:r>
            <a:r>
              <a:rPr lang="cs-CZ" sz="20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solo</a:t>
            </a:r>
            <a:r>
              <a:rPr lang="cs-CZ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nebo skupina- hodnotíme pevnost skupiny zubů</a:t>
            </a:r>
          </a:p>
          <a:p>
            <a:pPr marL="0" indent="0">
              <a:buNone/>
            </a:pPr>
            <a:endParaRPr lang="cs-CZ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52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Anamnéza a léčebný 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plán biologický faktor zubů 2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Důkladné vyšetření zbylých zubů :</a:t>
            </a:r>
          </a:p>
          <a:p>
            <a:pPr marL="0" indent="0">
              <a:buNone/>
            </a:pPr>
            <a:r>
              <a:rPr lang="cs-CZ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 základě biologického faktoru uvažujeme o možnosti zhotovení:</a:t>
            </a:r>
          </a:p>
          <a:p>
            <a:r>
              <a:rPr lang="cs-CZ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</a:t>
            </a:r>
            <a:r>
              <a:rPr lang="cs-CZ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ixního můstku neseného pouze zuby</a:t>
            </a:r>
          </a:p>
          <a:p>
            <a:r>
              <a:rPr lang="cs-CZ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Fixního můstku neseného zuby a implantáty</a:t>
            </a:r>
          </a:p>
          <a:p>
            <a:r>
              <a:rPr lang="cs-CZ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Fixního můstku s </a:t>
            </a:r>
            <a:r>
              <a:rPr lang="cs-CZ" sz="20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attachmenty</a:t>
            </a:r>
            <a:r>
              <a:rPr lang="cs-CZ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 hybridní snímatelnou náhradou</a:t>
            </a:r>
          </a:p>
          <a:p>
            <a:r>
              <a:rPr lang="cs-CZ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Fixního </a:t>
            </a:r>
            <a:r>
              <a:rPr lang="cs-CZ" sz="20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můsku</a:t>
            </a:r>
            <a:r>
              <a:rPr lang="cs-CZ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se sponovými krajními korunkami a klasickou snímatelnou náhradou</a:t>
            </a:r>
          </a:p>
          <a:p>
            <a:r>
              <a:rPr lang="cs-CZ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Pouze snímatelnou náhradou s jednoduchými </a:t>
            </a:r>
            <a:r>
              <a:rPr lang="cs-CZ" sz="20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sponani</a:t>
            </a:r>
            <a:r>
              <a:rPr lang="cs-CZ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pro zachování co nejdéle zbytkových zubů</a:t>
            </a:r>
          </a:p>
          <a:p>
            <a:r>
              <a:rPr lang="cs-CZ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Použití pouze radixů a třmenu a hybridní snímatelné náhrady</a:t>
            </a:r>
            <a:endParaRPr lang="cs-CZ" sz="20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cs-CZ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cs-CZ" sz="20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cs-CZ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7648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Anamnéza a léčebný 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plán vyšetření kosti 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Důkladné vyšetření kosti: </a:t>
            </a:r>
          </a:p>
          <a:p>
            <a:r>
              <a:rPr lang="cs-CZ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denzity</a:t>
            </a:r>
            <a:endParaRPr lang="cs-CZ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cs-CZ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kvality kosti </a:t>
            </a:r>
          </a:p>
          <a:p>
            <a:r>
              <a:rPr lang="cs-CZ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Dolní čelist </a:t>
            </a:r>
            <a:r>
              <a:rPr lang="cs-CZ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jednotlivé části zbylé kosti při resekci dolní čelisti musí být vždy spojeny titanovou dlahou a následně překryty sliznicí </a:t>
            </a:r>
          </a:p>
          <a:p>
            <a:r>
              <a:rPr lang="cs-CZ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Horní čelist </a:t>
            </a:r>
            <a:r>
              <a:rPr lang="cs-CZ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v</a:t>
            </a:r>
            <a:r>
              <a:rPr lang="cs-CZ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horní čelisti sledujeme poškození patra kam zasahuje ( pouze na patře a antru </a:t>
            </a:r>
            <a:r>
              <a:rPr lang="cs-CZ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Higmori</a:t>
            </a:r>
            <a:r>
              <a:rPr lang="cs-CZ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malý otvor nebo velký otvor, nebo chybí tvrdé i měkké patro celé, nebo chybí tvrdé a měkké patro celé včetně maxily)</a:t>
            </a:r>
          </a:p>
          <a:p>
            <a:r>
              <a:rPr lang="cs-CZ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 kosti nesmí být </a:t>
            </a:r>
            <a:r>
              <a:rPr lang="cs-CZ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retinované</a:t>
            </a:r>
            <a:r>
              <a:rPr lang="cs-CZ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zuby nebo radixy</a:t>
            </a:r>
          </a:p>
          <a:p>
            <a:r>
              <a:rPr lang="cs-CZ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Může být odlomený celý alveol , který chybí </a:t>
            </a:r>
            <a:r>
              <a:rPr lang="cs-CZ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např.po</a:t>
            </a:r>
            <a:r>
              <a:rPr lang="cs-CZ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kopnutí koněm, pádu z kola apod.</a:t>
            </a:r>
            <a:endParaRPr lang="cs-CZ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9847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Otisky 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dolní resekované čelisti do 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silikonu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419" y="3104356"/>
            <a:ext cx="33337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772816"/>
            <a:ext cx="4041775" cy="4587504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Na </a:t>
            </a:r>
            <a:r>
              <a:rPr lang="cs-CZ" b="1" dirty="0" smtClean="0">
                <a:solidFill>
                  <a:srgbClr val="FF0000"/>
                </a:solidFill>
              </a:rPr>
              <a:t>fixní náhradu</a:t>
            </a:r>
            <a:r>
              <a:rPr lang="cs-CZ" b="1" dirty="0" smtClean="0"/>
              <a:t>, kterou budeme zhotovovat  bereme co nejkvalitnější otiskovací hmotu, většinou silikon do perforované lžíce i na </a:t>
            </a:r>
            <a:r>
              <a:rPr lang="cs-CZ" b="1" dirty="0" smtClean="0">
                <a:solidFill>
                  <a:srgbClr val="FF0000"/>
                </a:solidFill>
              </a:rPr>
              <a:t>hybridní náhradu</a:t>
            </a:r>
            <a:r>
              <a:rPr lang="cs-CZ" b="1" dirty="0" smtClean="0"/>
              <a:t>.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Na </a:t>
            </a:r>
            <a:r>
              <a:rPr lang="cs-CZ" b="1" dirty="0" smtClean="0">
                <a:solidFill>
                  <a:srgbClr val="FF0000"/>
                </a:solidFill>
              </a:rPr>
              <a:t>klasickou snímatelnou částečnou i celkovou náhradu </a:t>
            </a:r>
            <a:r>
              <a:rPr lang="cs-CZ" b="1" dirty="0" smtClean="0"/>
              <a:t>můžeme otiskovat i do alginátu v případě blízké laboratoře.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1551404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176</TotalTime>
  <Words>783</Words>
  <Application>Microsoft Office PowerPoint</Application>
  <PresentationFormat>Předvádění na obrazovce (4:3)</PresentationFormat>
  <Paragraphs>99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Tok</vt:lpstr>
      <vt:lpstr>Obturátor a poresekční náhrada</vt:lpstr>
      <vt:lpstr>Obturátor</vt:lpstr>
      <vt:lpstr>Poresekční náhrada</vt:lpstr>
      <vt:lpstr>Anamnéza a léčebný plán I.O vyšetření</vt:lpstr>
      <vt:lpstr>Anamnéza a léčebný plán RTG vyšetření</vt:lpstr>
      <vt:lpstr>Anamnéza a léčebný plán biologický faktor zubů 1</vt:lpstr>
      <vt:lpstr>Anamnéza a léčebný plán biologický faktor zubů 2</vt:lpstr>
      <vt:lpstr>Anamnéza a léčebný plán vyšetření kosti </vt:lpstr>
      <vt:lpstr>Otisky dolní resekované čelisti do silikonu</vt:lpstr>
      <vt:lpstr> Otisky horní čelisti s perforací na tvrdém a měkkém patru</vt:lpstr>
      <vt:lpstr>Určení mezičelistních vztahů</vt:lpstr>
      <vt:lpstr>Modelace konstrukce náhrady</vt:lpstr>
      <vt:lpstr>Zkouška konstrukce náhrady</vt:lpstr>
      <vt:lpstr>Zkouška náhrady ve vosku - artikulace</vt:lpstr>
      <vt:lpstr>Kyvetování, materiály</vt:lpstr>
      <vt:lpstr>Odevzdání náhrady a poučení pacienta</vt:lpstr>
      <vt:lpstr>Prezentace aplikace PowerPoint</vt:lpstr>
      <vt:lpstr>Děkuji za pozornost</vt:lpstr>
      <vt:lpstr>Prezentace aplikace PowerPoint</vt:lpstr>
      <vt:lpstr>Prezentace aplikace PowerPoint</vt:lpstr>
      <vt:lpstr>Prezentace aplikace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Milos_Bartak</dc:creator>
  <cp:lastModifiedBy>Sonia</cp:lastModifiedBy>
  <cp:revision>22</cp:revision>
  <dcterms:created xsi:type="dcterms:W3CDTF">2019-03-31T21:30:09Z</dcterms:created>
  <dcterms:modified xsi:type="dcterms:W3CDTF">2020-03-12T12:38:49Z</dcterms:modified>
</cp:coreProperties>
</file>