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notesSlides/notesSlide21.xml" ContentType="application/vnd.openxmlformats-officedocument.presentationml.notesSlide+xml"/>
  <Override PartName="/ppt/tags/tag33.xml" ContentType="application/vnd.openxmlformats-officedocument.presentationml.tags+xml"/>
  <Override PartName="/ppt/notesSlides/notesSlide2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6.xml" ContentType="application/vnd.openxmlformats-officedocument.presentationml.notesSlide+xml"/>
  <Override PartName="/ppt/tags/tag42.xml" ContentType="application/vnd.openxmlformats-officedocument.presentationml.tag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tags/tag45.xml" ContentType="application/vnd.openxmlformats-officedocument.presentationml.tags+xml"/>
  <Override PartName="/ppt/notesSlides/notesSlide2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1.xml" ContentType="application/vnd.openxmlformats-officedocument.presentationml.notesSlide+xml"/>
  <Override PartName="/ppt/tags/tag60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5" r:id="rId2"/>
    <p:sldMasterId id="2147485520" r:id="rId3"/>
    <p:sldMasterId id="2147485532" r:id="rId4"/>
    <p:sldMasterId id="2147485546" r:id="rId5"/>
  </p:sldMasterIdLst>
  <p:notesMasterIdLst>
    <p:notesMasterId r:id="rId78"/>
  </p:notesMasterIdLst>
  <p:handoutMasterIdLst>
    <p:handoutMasterId r:id="rId79"/>
  </p:handoutMasterIdLst>
  <p:sldIdLst>
    <p:sldId id="944" r:id="rId6"/>
    <p:sldId id="888" r:id="rId7"/>
    <p:sldId id="889" r:id="rId8"/>
    <p:sldId id="911" r:id="rId9"/>
    <p:sldId id="912" r:id="rId10"/>
    <p:sldId id="913" r:id="rId11"/>
    <p:sldId id="914" r:id="rId12"/>
    <p:sldId id="915" r:id="rId13"/>
    <p:sldId id="916" r:id="rId14"/>
    <p:sldId id="937" r:id="rId15"/>
    <p:sldId id="946" r:id="rId16"/>
    <p:sldId id="256" r:id="rId17"/>
    <p:sldId id="375" r:id="rId18"/>
    <p:sldId id="332" r:id="rId19"/>
    <p:sldId id="997" r:id="rId20"/>
    <p:sldId id="275" r:id="rId21"/>
    <p:sldId id="1003" r:id="rId22"/>
    <p:sldId id="1004" r:id="rId23"/>
    <p:sldId id="1005" r:id="rId24"/>
    <p:sldId id="1006" r:id="rId25"/>
    <p:sldId id="1051" r:id="rId26"/>
    <p:sldId id="1052" r:id="rId27"/>
    <p:sldId id="1058" r:id="rId28"/>
    <p:sldId id="1059" r:id="rId29"/>
    <p:sldId id="1060" r:id="rId30"/>
    <p:sldId id="1061" r:id="rId31"/>
    <p:sldId id="1062" r:id="rId32"/>
    <p:sldId id="428" r:id="rId33"/>
    <p:sldId id="1063" r:id="rId34"/>
    <p:sldId id="1064" r:id="rId35"/>
    <p:sldId id="1065" r:id="rId36"/>
    <p:sldId id="1066" r:id="rId37"/>
    <p:sldId id="1067" r:id="rId38"/>
    <p:sldId id="1068" r:id="rId39"/>
    <p:sldId id="1069" r:id="rId40"/>
    <p:sldId id="1070" r:id="rId41"/>
    <p:sldId id="1071" r:id="rId42"/>
    <p:sldId id="1072" r:id="rId43"/>
    <p:sldId id="1073" r:id="rId44"/>
    <p:sldId id="1074" r:id="rId45"/>
    <p:sldId id="1075" r:id="rId46"/>
    <p:sldId id="1076" r:id="rId47"/>
    <p:sldId id="1077" r:id="rId48"/>
    <p:sldId id="1078" r:id="rId49"/>
    <p:sldId id="1079" r:id="rId50"/>
    <p:sldId id="1080" r:id="rId51"/>
    <p:sldId id="1081" r:id="rId52"/>
    <p:sldId id="1082" r:id="rId53"/>
    <p:sldId id="1083" r:id="rId54"/>
    <p:sldId id="1084" r:id="rId55"/>
    <p:sldId id="1057" r:id="rId56"/>
    <p:sldId id="1085" r:id="rId57"/>
    <p:sldId id="1054" r:id="rId58"/>
    <p:sldId id="1100" r:id="rId59"/>
    <p:sldId id="1086" r:id="rId60"/>
    <p:sldId id="1087" r:id="rId61"/>
    <p:sldId id="1088" r:id="rId62"/>
    <p:sldId id="1089" r:id="rId63"/>
    <p:sldId id="1090" r:id="rId64"/>
    <p:sldId id="1055" r:id="rId65"/>
    <p:sldId id="1056" r:id="rId66"/>
    <p:sldId id="1091" r:id="rId67"/>
    <p:sldId id="1092" r:id="rId68"/>
    <p:sldId id="1093" r:id="rId69"/>
    <p:sldId id="1094" r:id="rId70"/>
    <p:sldId id="945" r:id="rId71"/>
    <p:sldId id="1095" r:id="rId72"/>
    <p:sldId id="1096" r:id="rId73"/>
    <p:sldId id="1097" r:id="rId74"/>
    <p:sldId id="1098" r:id="rId75"/>
    <p:sldId id="1053" r:id="rId76"/>
    <p:sldId id="1099" r:id="rId77"/>
  </p:sldIdLst>
  <p:sldSz cx="12192000" cy="6858000"/>
  <p:notesSz cx="6735763" cy="9869488"/>
  <p:custDataLst>
    <p:tags r:id="rId80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pos="20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CC"/>
    <a:srgbClr val="3333FF"/>
    <a:srgbClr val="97B5EB"/>
    <a:srgbClr val="E1E8F1"/>
    <a:srgbClr val="ADC5EF"/>
    <a:srgbClr val="EF8F01"/>
    <a:srgbClr val="245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86359" autoAdjust="0"/>
  </p:normalViewPr>
  <p:slideViewPr>
    <p:cSldViewPr snapToGrid="0">
      <p:cViewPr varScale="1">
        <p:scale>
          <a:sx n="96" d="100"/>
          <a:sy n="96" d="100"/>
        </p:scale>
        <p:origin x="108" y="366"/>
      </p:cViewPr>
      <p:guideLst>
        <p:guide orient="horz" pos="2840"/>
        <p:guide pos="2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12414"/>
    </p:cViewPr>
  </p:sorterViewPr>
  <p:notesViewPr>
    <p:cSldViewPr snapToGrid="0">
      <p:cViewPr varScale="1">
        <p:scale>
          <a:sx n="91" d="100"/>
          <a:sy n="91" d="100"/>
        </p:scale>
        <p:origin x="3708" y="84"/>
      </p:cViewPr>
      <p:guideLst/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8319\Downloads\13007021g0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319\Downloads\13007021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citel\Downloads\13007021g0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319\Downloads\130070210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Počet obyvatel, 1785–2020</a:t>
            </a:r>
          </a:p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Population, 1785–2020</a:t>
            </a:r>
          </a:p>
        </c:rich>
      </c:tx>
      <c:layout>
        <c:manualLayout>
          <c:xMode val="edge"/>
          <c:yMode val="edge"/>
          <c:x val="0.39189985867151222"/>
          <c:y val="2.544771728653155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517636648176523E-2"/>
          <c:y val="0.16197693885327957"/>
          <c:w val="0.89812919066698349"/>
          <c:h val="0.7312904565558995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data!$B$1</c:f>
              <c:strCache>
                <c:ptCount val="1"/>
                <c:pt idx="0">
                  <c:v>Střední stav obyvatel / Mid-year population</c:v>
                </c:pt>
              </c:strCache>
            </c:strRef>
          </c:tx>
          <c:spPr>
            <a:solidFill>
              <a:srgbClr val="0594FF"/>
            </a:solidFill>
            <a:ln w="952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data!$A$2:$A$237</c:f>
              <c:numCache>
                <c:formatCode>General</c:formatCode>
                <c:ptCount val="236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 formatCode="0">
                  <c:v>2010</c:v>
                </c:pt>
                <c:pt idx="226">
                  <c:v>2011</c:v>
                </c:pt>
                <c:pt idx="227" formatCode="0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</c:numCache>
            </c:numRef>
          </c:cat>
          <c:val>
            <c:numRef>
              <c:f>data!$B$2:$B$237</c:f>
              <c:numCache>
                <c:formatCode>#,##0</c:formatCode>
                <c:ptCount val="236"/>
                <c:pt idx="0">
                  <c:v>4250000</c:v>
                </c:pt>
                <c:pt idx="1">
                  <c:v>4318000</c:v>
                </c:pt>
                <c:pt idx="2">
                  <c:v>4392000</c:v>
                </c:pt>
                <c:pt idx="3">
                  <c:v>4418000</c:v>
                </c:pt>
                <c:pt idx="4">
                  <c:v>4414000</c:v>
                </c:pt>
                <c:pt idx="5">
                  <c:v>4444000</c:v>
                </c:pt>
                <c:pt idx="6">
                  <c:v>4497000</c:v>
                </c:pt>
                <c:pt idx="7">
                  <c:v>4531000</c:v>
                </c:pt>
                <c:pt idx="8">
                  <c:v>4553000</c:v>
                </c:pt>
                <c:pt idx="9">
                  <c:v>4570000</c:v>
                </c:pt>
                <c:pt idx="10">
                  <c:v>4588000</c:v>
                </c:pt>
                <c:pt idx="11">
                  <c:v>4598000</c:v>
                </c:pt>
                <c:pt idx="12">
                  <c:v>4633000</c:v>
                </c:pt>
                <c:pt idx="13">
                  <c:v>4668000</c:v>
                </c:pt>
                <c:pt idx="14">
                  <c:v>4670000</c:v>
                </c:pt>
                <c:pt idx="15">
                  <c:v>4659000</c:v>
                </c:pt>
                <c:pt idx="16">
                  <c:v>4692000</c:v>
                </c:pt>
                <c:pt idx="17">
                  <c:v>4767000</c:v>
                </c:pt>
                <c:pt idx="18">
                  <c:v>4823000</c:v>
                </c:pt>
                <c:pt idx="19">
                  <c:v>4894000</c:v>
                </c:pt>
                <c:pt idx="20">
                  <c:v>4941000</c:v>
                </c:pt>
                <c:pt idx="21">
                  <c:v>4883000</c:v>
                </c:pt>
                <c:pt idx="22">
                  <c:v>4857000</c:v>
                </c:pt>
                <c:pt idx="23">
                  <c:v>4876000</c:v>
                </c:pt>
                <c:pt idx="24">
                  <c:v>4853000</c:v>
                </c:pt>
                <c:pt idx="25">
                  <c:v>4870000</c:v>
                </c:pt>
                <c:pt idx="26">
                  <c:v>4916000</c:v>
                </c:pt>
                <c:pt idx="27">
                  <c:v>4951000</c:v>
                </c:pt>
                <c:pt idx="28">
                  <c:v>4859000</c:v>
                </c:pt>
                <c:pt idx="29">
                  <c:v>4826000</c:v>
                </c:pt>
                <c:pt idx="30">
                  <c:v>4810000</c:v>
                </c:pt>
                <c:pt idx="31">
                  <c:v>4878000</c:v>
                </c:pt>
                <c:pt idx="32">
                  <c:v>4961000</c:v>
                </c:pt>
                <c:pt idx="33">
                  <c:v>5021000</c:v>
                </c:pt>
                <c:pt idx="34">
                  <c:v>5093000</c:v>
                </c:pt>
                <c:pt idx="35">
                  <c:v>5272791</c:v>
                </c:pt>
                <c:pt idx="36">
                  <c:v>5353785</c:v>
                </c:pt>
                <c:pt idx="37">
                  <c:v>5426885</c:v>
                </c:pt>
                <c:pt idx="38">
                  <c:v>5494633</c:v>
                </c:pt>
                <c:pt idx="39">
                  <c:v>5567415</c:v>
                </c:pt>
                <c:pt idx="40">
                  <c:v>5641433</c:v>
                </c:pt>
                <c:pt idx="41">
                  <c:v>5715138</c:v>
                </c:pt>
                <c:pt idx="42">
                  <c:v>5831825</c:v>
                </c:pt>
                <c:pt idx="43">
                  <c:v>5933743</c:v>
                </c:pt>
                <c:pt idx="44">
                  <c:v>5959643</c:v>
                </c:pt>
                <c:pt idx="45">
                  <c:v>5996788</c:v>
                </c:pt>
                <c:pt idx="46">
                  <c:v>6071798</c:v>
                </c:pt>
                <c:pt idx="47">
                  <c:v>6117669</c:v>
                </c:pt>
                <c:pt idx="48">
                  <c:v>6114791</c:v>
                </c:pt>
                <c:pt idx="49">
                  <c:v>6139975</c:v>
                </c:pt>
                <c:pt idx="50">
                  <c:v>6191643</c:v>
                </c:pt>
                <c:pt idx="51">
                  <c:v>6200250</c:v>
                </c:pt>
                <c:pt idx="52">
                  <c:v>6197244</c:v>
                </c:pt>
                <c:pt idx="53">
                  <c:v>6248539</c:v>
                </c:pt>
                <c:pt idx="54">
                  <c:v>6314283</c:v>
                </c:pt>
                <c:pt idx="55">
                  <c:v>6378071</c:v>
                </c:pt>
                <c:pt idx="56">
                  <c:v>6459128</c:v>
                </c:pt>
                <c:pt idx="57">
                  <c:v>6531908</c:v>
                </c:pt>
                <c:pt idx="58">
                  <c:v>6578355</c:v>
                </c:pt>
                <c:pt idx="59">
                  <c:v>6630222</c:v>
                </c:pt>
                <c:pt idx="60">
                  <c:v>6682437</c:v>
                </c:pt>
                <c:pt idx="61">
                  <c:v>6723727</c:v>
                </c:pt>
                <c:pt idx="62">
                  <c:v>6768064</c:v>
                </c:pt>
                <c:pt idx="63">
                  <c:v>6778356</c:v>
                </c:pt>
                <c:pt idx="64">
                  <c:v>6789915</c:v>
                </c:pt>
                <c:pt idx="65">
                  <c:v>6826465</c:v>
                </c:pt>
                <c:pt idx="66">
                  <c:v>6870370</c:v>
                </c:pt>
                <c:pt idx="67">
                  <c:v>6925780</c:v>
                </c:pt>
                <c:pt idx="68">
                  <c:v>6976739</c:v>
                </c:pt>
                <c:pt idx="69">
                  <c:v>7029810</c:v>
                </c:pt>
                <c:pt idx="70">
                  <c:v>7044048</c:v>
                </c:pt>
                <c:pt idx="71">
                  <c:v>7045616</c:v>
                </c:pt>
                <c:pt idx="72">
                  <c:v>7091652</c:v>
                </c:pt>
                <c:pt idx="73">
                  <c:v>7151837</c:v>
                </c:pt>
                <c:pt idx="74">
                  <c:v>7214655</c:v>
                </c:pt>
                <c:pt idx="75">
                  <c:v>7277801</c:v>
                </c:pt>
                <c:pt idx="76">
                  <c:v>7328855</c:v>
                </c:pt>
                <c:pt idx="77">
                  <c:v>7373633</c:v>
                </c:pt>
                <c:pt idx="78">
                  <c:v>7429933</c:v>
                </c:pt>
                <c:pt idx="79">
                  <c:v>7483274</c:v>
                </c:pt>
                <c:pt idx="80">
                  <c:v>7528107</c:v>
                </c:pt>
                <c:pt idx="81">
                  <c:v>7532419</c:v>
                </c:pt>
                <c:pt idx="82">
                  <c:v>7533238</c:v>
                </c:pt>
                <c:pt idx="83">
                  <c:v>7584956</c:v>
                </c:pt>
                <c:pt idx="84">
                  <c:v>7643553</c:v>
                </c:pt>
                <c:pt idx="85">
                  <c:v>7698830</c:v>
                </c:pt>
                <c:pt idx="86">
                  <c:v>7754152</c:v>
                </c:pt>
                <c:pt idx="87">
                  <c:v>7809472</c:v>
                </c:pt>
                <c:pt idx="88">
                  <c:v>7864793</c:v>
                </c:pt>
                <c:pt idx="89">
                  <c:v>7920115</c:v>
                </c:pt>
                <c:pt idx="90">
                  <c:v>7975435</c:v>
                </c:pt>
                <c:pt idx="91">
                  <c:v>8030757</c:v>
                </c:pt>
                <c:pt idx="92">
                  <c:v>8086077</c:v>
                </c:pt>
                <c:pt idx="93">
                  <c:v>8141398</c:v>
                </c:pt>
                <c:pt idx="94">
                  <c:v>8196719</c:v>
                </c:pt>
                <c:pt idx="95">
                  <c:v>8252040</c:v>
                </c:pt>
                <c:pt idx="96">
                  <c:v>8301997</c:v>
                </c:pt>
                <c:pt idx="97">
                  <c:v>8346588</c:v>
                </c:pt>
                <c:pt idx="98">
                  <c:v>8391180</c:v>
                </c:pt>
                <c:pt idx="99">
                  <c:v>8435770</c:v>
                </c:pt>
                <c:pt idx="100">
                  <c:v>8480362</c:v>
                </c:pt>
                <c:pt idx="101">
                  <c:v>8524953</c:v>
                </c:pt>
                <c:pt idx="102">
                  <c:v>8569544</c:v>
                </c:pt>
                <c:pt idx="103">
                  <c:v>8614135</c:v>
                </c:pt>
                <c:pt idx="104">
                  <c:v>8658727</c:v>
                </c:pt>
                <c:pt idx="105">
                  <c:v>8703318</c:v>
                </c:pt>
                <c:pt idx="106">
                  <c:v>8761173</c:v>
                </c:pt>
                <c:pt idx="107">
                  <c:v>8832295</c:v>
                </c:pt>
                <c:pt idx="108">
                  <c:v>8903416</c:v>
                </c:pt>
                <c:pt idx="109">
                  <c:v>8974537</c:v>
                </c:pt>
                <c:pt idx="110">
                  <c:v>9045659</c:v>
                </c:pt>
                <c:pt idx="111">
                  <c:v>9116780</c:v>
                </c:pt>
                <c:pt idx="112">
                  <c:v>9187901</c:v>
                </c:pt>
                <c:pt idx="113">
                  <c:v>9259022</c:v>
                </c:pt>
                <c:pt idx="114">
                  <c:v>9330143</c:v>
                </c:pt>
                <c:pt idx="115">
                  <c:v>9333853</c:v>
                </c:pt>
                <c:pt idx="116">
                  <c:v>9404689</c:v>
                </c:pt>
                <c:pt idx="117">
                  <c:v>9474876</c:v>
                </c:pt>
                <c:pt idx="118">
                  <c:v>9545134</c:v>
                </c:pt>
                <c:pt idx="119">
                  <c:v>9615027</c:v>
                </c:pt>
                <c:pt idx="120">
                  <c:v>9684512</c:v>
                </c:pt>
                <c:pt idx="121">
                  <c:v>9754475</c:v>
                </c:pt>
                <c:pt idx="122">
                  <c:v>9824544</c:v>
                </c:pt>
                <c:pt idx="123">
                  <c:v>9894520</c:v>
                </c:pt>
                <c:pt idx="124">
                  <c:v>9964789</c:v>
                </c:pt>
                <c:pt idx="125">
                  <c:v>10035575</c:v>
                </c:pt>
                <c:pt idx="126">
                  <c:v>10099152</c:v>
                </c:pt>
                <c:pt idx="127">
                  <c:v>10157344</c:v>
                </c:pt>
                <c:pt idx="128">
                  <c:v>10221343</c:v>
                </c:pt>
                <c:pt idx="129">
                  <c:v>10283486</c:v>
                </c:pt>
                <c:pt idx="130">
                  <c:v>10285882</c:v>
                </c:pt>
                <c:pt idx="131">
                  <c:v>10221815</c:v>
                </c:pt>
                <c:pt idx="132">
                  <c:v>10128304</c:v>
                </c:pt>
                <c:pt idx="133">
                  <c:v>10004335</c:v>
                </c:pt>
                <c:pt idx="134">
                  <c:v>9921710</c:v>
                </c:pt>
                <c:pt idx="135">
                  <c:v>9978420</c:v>
                </c:pt>
                <c:pt idx="136">
                  <c:v>10002030</c:v>
                </c:pt>
                <c:pt idx="137">
                  <c:v>10112730</c:v>
                </c:pt>
                <c:pt idx="138">
                  <c:v>10198370</c:v>
                </c:pt>
                <c:pt idx="139">
                  <c:v>10277770</c:v>
                </c:pt>
                <c:pt idx="140">
                  <c:v>10369760</c:v>
                </c:pt>
                <c:pt idx="141">
                  <c:v>10442610</c:v>
                </c:pt>
                <c:pt idx="142">
                  <c:v>10495940</c:v>
                </c:pt>
                <c:pt idx="143">
                  <c:v>10549221</c:v>
                </c:pt>
                <c:pt idx="144">
                  <c:v>10597761</c:v>
                </c:pt>
                <c:pt idx="145">
                  <c:v>10648057</c:v>
                </c:pt>
                <c:pt idx="146">
                  <c:v>10702208</c:v>
                </c:pt>
                <c:pt idx="147">
                  <c:v>10750003</c:v>
                </c:pt>
                <c:pt idx="148">
                  <c:v>10791313</c:v>
                </c:pt>
                <c:pt idx="149">
                  <c:v>10826082</c:v>
                </c:pt>
                <c:pt idx="150">
                  <c:v>10853125</c:v>
                </c:pt>
                <c:pt idx="151">
                  <c:v>10872519</c:v>
                </c:pt>
                <c:pt idx="152">
                  <c:v>10888540</c:v>
                </c:pt>
                <c:pt idx="153">
                  <c:v>10877442</c:v>
                </c:pt>
                <c:pt idx="154">
                  <c:v>11105990</c:v>
                </c:pt>
                <c:pt idx="155">
                  <c:v>11159539</c:v>
                </c:pt>
                <c:pt idx="156">
                  <c:v>11129373</c:v>
                </c:pt>
                <c:pt idx="157">
                  <c:v>11054018</c:v>
                </c:pt>
                <c:pt idx="158">
                  <c:v>11034846</c:v>
                </c:pt>
                <c:pt idx="159">
                  <c:v>11109341</c:v>
                </c:pt>
                <c:pt idx="160">
                  <c:v>10692912</c:v>
                </c:pt>
                <c:pt idx="161">
                  <c:v>9523266</c:v>
                </c:pt>
                <c:pt idx="162">
                  <c:v>8765230</c:v>
                </c:pt>
                <c:pt idx="163">
                  <c:v>8893104</c:v>
                </c:pt>
                <c:pt idx="164">
                  <c:v>8892613</c:v>
                </c:pt>
                <c:pt idx="165">
                  <c:v>8925122</c:v>
                </c:pt>
                <c:pt idx="166">
                  <c:v>9023170</c:v>
                </c:pt>
                <c:pt idx="167">
                  <c:v>9125183</c:v>
                </c:pt>
                <c:pt idx="168">
                  <c:v>9220908</c:v>
                </c:pt>
                <c:pt idx="169">
                  <c:v>9290617</c:v>
                </c:pt>
                <c:pt idx="170">
                  <c:v>9365969</c:v>
                </c:pt>
                <c:pt idx="171">
                  <c:v>9442040</c:v>
                </c:pt>
                <c:pt idx="172">
                  <c:v>9513758</c:v>
                </c:pt>
                <c:pt idx="173">
                  <c:v>9574650</c:v>
                </c:pt>
                <c:pt idx="174">
                  <c:v>9618554</c:v>
                </c:pt>
                <c:pt idx="175">
                  <c:v>9659818</c:v>
                </c:pt>
                <c:pt idx="176">
                  <c:v>9588016</c:v>
                </c:pt>
                <c:pt idx="177">
                  <c:v>9621808</c:v>
                </c:pt>
                <c:pt idx="178">
                  <c:v>9668741</c:v>
                </c:pt>
                <c:pt idx="179">
                  <c:v>9730019</c:v>
                </c:pt>
                <c:pt idx="180">
                  <c:v>9785102</c:v>
                </c:pt>
                <c:pt idx="181">
                  <c:v>9826188</c:v>
                </c:pt>
                <c:pt idx="182">
                  <c:v>9854241</c:v>
                </c:pt>
                <c:pt idx="183">
                  <c:v>9877632</c:v>
                </c:pt>
                <c:pt idx="184">
                  <c:v>9896695</c:v>
                </c:pt>
                <c:pt idx="185">
                  <c:v>9805157</c:v>
                </c:pt>
                <c:pt idx="186">
                  <c:v>9830602</c:v>
                </c:pt>
                <c:pt idx="187">
                  <c:v>9868379</c:v>
                </c:pt>
                <c:pt idx="188">
                  <c:v>9919519</c:v>
                </c:pt>
                <c:pt idx="189">
                  <c:v>9994761</c:v>
                </c:pt>
                <c:pt idx="190">
                  <c:v>10062366</c:v>
                </c:pt>
                <c:pt idx="191">
                  <c:v>10128220</c:v>
                </c:pt>
                <c:pt idx="192">
                  <c:v>10189312</c:v>
                </c:pt>
                <c:pt idx="193">
                  <c:v>10245686</c:v>
                </c:pt>
                <c:pt idx="194">
                  <c:v>10296489</c:v>
                </c:pt>
                <c:pt idx="195">
                  <c:v>10326792</c:v>
                </c:pt>
                <c:pt idx="196">
                  <c:v>10303208</c:v>
                </c:pt>
                <c:pt idx="197">
                  <c:v>10314321</c:v>
                </c:pt>
                <c:pt idx="198">
                  <c:v>10322823</c:v>
                </c:pt>
                <c:pt idx="199">
                  <c:v>10330481</c:v>
                </c:pt>
                <c:pt idx="200">
                  <c:v>10336742</c:v>
                </c:pt>
                <c:pt idx="201">
                  <c:v>10340737</c:v>
                </c:pt>
                <c:pt idx="202">
                  <c:v>10348834</c:v>
                </c:pt>
                <c:pt idx="203">
                  <c:v>10356359</c:v>
                </c:pt>
                <c:pt idx="204">
                  <c:v>10362257</c:v>
                </c:pt>
                <c:pt idx="205">
                  <c:v>10362740</c:v>
                </c:pt>
                <c:pt idx="206">
                  <c:v>10308682</c:v>
                </c:pt>
                <c:pt idx="207">
                  <c:v>10317807</c:v>
                </c:pt>
                <c:pt idx="208">
                  <c:v>10330607</c:v>
                </c:pt>
                <c:pt idx="209">
                  <c:v>10336162</c:v>
                </c:pt>
                <c:pt idx="210">
                  <c:v>10330759</c:v>
                </c:pt>
                <c:pt idx="211">
                  <c:v>10315353</c:v>
                </c:pt>
                <c:pt idx="212">
                  <c:v>10303642</c:v>
                </c:pt>
                <c:pt idx="213">
                  <c:v>10294943</c:v>
                </c:pt>
                <c:pt idx="214">
                  <c:v>10282784</c:v>
                </c:pt>
                <c:pt idx="215">
                  <c:v>10272503</c:v>
                </c:pt>
                <c:pt idx="216">
                  <c:v>10224192</c:v>
                </c:pt>
                <c:pt idx="217">
                  <c:v>10200774</c:v>
                </c:pt>
                <c:pt idx="218">
                  <c:v>10201651</c:v>
                </c:pt>
                <c:pt idx="219">
                  <c:v>10206923</c:v>
                </c:pt>
                <c:pt idx="220">
                  <c:v>10234092</c:v>
                </c:pt>
                <c:pt idx="221">
                  <c:v>10266646</c:v>
                </c:pt>
                <c:pt idx="222">
                  <c:v>10322689</c:v>
                </c:pt>
                <c:pt idx="223">
                  <c:v>10429692</c:v>
                </c:pt>
                <c:pt idx="224">
                  <c:v>10491492</c:v>
                </c:pt>
                <c:pt idx="225">
                  <c:v>10517247</c:v>
                </c:pt>
                <c:pt idx="226">
                  <c:v>10496672</c:v>
                </c:pt>
                <c:pt idx="227">
                  <c:v>10509286</c:v>
                </c:pt>
                <c:pt idx="228">
                  <c:v>10510719</c:v>
                </c:pt>
                <c:pt idx="229">
                  <c:v>10524783</c:v>
                </c:pt>
                <c:pt idx="230">
                  <c:v>10542942</c:v>
                </c:pt>
                <c:pt idx="231">
                  <c:v>10565284</c:v>
                </c:pt>
                <c:pt idx="232">
                  <c:v>10589526</c:v>
                </c:pt>
                <c:pt idx="233">
                  <c:v>10626430</c:v>
                </c:pt>
                <c:pt idx="234">
                  <c:v>10669324</c:v>
                </c:pt>
                <c:pt idx="235">
                  <c:v>10700155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3-4809-858B-45D3074EE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0910592"/>
        <c:axId val="83047168"/>
      </c:barChart>
      <c:catAx>
        <c:axId val="6091059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577563288459911"/>
              <c:y val="0.943251082195475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8304716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830471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609105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516593334261937E-2"/>
                <c:y val="0.17067731949493262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r>
                    <a:rPr lang="en-US" sz="1000" b="0" i="0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Miliony</a:t>
                  </a:r>
                  <a:r>
                    <a:rPr lang="cs-CZ" sz="1000" b="0" i="0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 / </a:t>
                  </a:r>
                  <a:r>
                    <a:rPr lang="cs-CZ" sz="1000" b="0" i="1" u="none" strike="noStrike" baseline="0">
                      <a:solidFill>
                        <a:srgbClr val="000000"/>
                      </a:solidFill>
                      <a:latin typeface="Arial CE"/>
                      <a:cs typeface="Arial CE"/>
                    </a:rPr>
                    <a:t>Millions</a:t>
                  </a:r>
                  <a:endParaRPr lang="en-US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endParaRP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3673169625909144"/>
          <c:y val="0.10637311445367861"/>
          <c:w val="0.32721749197408717"/>
          <c:h val="3.4805297455657649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Hrubá míra porodnosti (živorodnost) 1785 - 2020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4558991735613805E-2"/>
          <c:y val="9.402959087794617E-2"/>
          <c:w val="0.9386109377877665"/>
          <c:h val="0.8404308961808222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List1!$A$1:$A$236</c:f>
              <c:numCache>
                <c:formatCode>General</c:formatCode>
                <c:ptCount val="236"/>
                <c:pt idx="0">
                  <c:v>1785</c:v>
                </c:pt>
                <c:pt idx="1">
                  <c:v>1786</c:v>
                </c:pt>
                <c:pt idx="2">
                  <c:v>1787</c:v>
                </c:pt>
                <c:pt idx="3">
                  <c:v>1788</c:v>
                </c:pt>
                <c:pt idx="4">
                  <c:v>1789</c:v>
                </c:pt>
                <c:pt idx="5">
                  <c:v>1790</c:v>
                </c:pt>
                <c:pt idx="6">
                  <c:v>1791</c:v>
                </c:pt>
                <c:pt idx="7">
                  <c:v>1792</c:v>
                </c:pt>
                <c:pt idx="8">
                  <c:v>1793</c:v>
                </c:pt>
                <c:pt idx="9">
                  <c:v>1794</c:v>
                </c:pt>
                <c:pt idx="10">
                  <c:v>1795</c:v>
                </c:pt>
                <c:pt idx="11">
                  <c:v>1796</c:v>
                </c:pt>
                <c:pt idx="12">
                  <c:v>1797</c:v>
                </c:pt>
                <c:pt idx="13">
                  <c:v>1798</c:v>
                </c:pt>
                <c:pt idx="14">
                  <c:v>1799</c:v>
                </c:pt>
                <c:pt idx="15">
                  <c:v>1800</c:v>
                </c:pt>
                <c:pt idx="16">
                  <c:v>1801</c:v>
                </c:pt>
                <c:pt idx="17">
                  <c:v>1802</c:v>
                </c:pt>
                <c:pt idx="18">
                  <c:v>1803</c:v>
                </c:pt>
                <c:pt idx="19">
                  <c:v>1804</c:v>
                </c:pt>
                <c:pt idx="20">
                  <c:v>1805</c:v>
                </c:pt>
                <c:pt idx="21">
                  <c:v>1806</c:v>
                </c:pt>
                <c:pt idx="22">
                  <c:v>1807</c:v>
                </c:pt>
                <c:pt idx="23">
                  <c:v>1808</c:v>
                </c:pt>
                <c:pt idx="24">
                  <c:v>1809</c:v>
                </c:pt>
                <c:pt idx="25">
                  <c:v>1810</c:v>
                </c:pt>
                <c:pt idx="26">
                  <c:v>1811</c:v>
                </c:pt>
                <c:pt idx="27">
                  <c:v>1812</c:v>
                </c:pt>
                <c:pt idx="28">
                  <c:v>1813</c:v>
                </c:pt>
                <c:pt idx="29">
                  <c:v>1814</c:v>
                </c:pt>
                <c:pt idx="30">
                  <c:v>1815</c:v>
                </c:pt>
                <c:pt idx="31">
                  <c:v>1816</c:v>
                </c:pt>
                <c:pt idx="32">
                  <c:v>1817</c:v>
                </c:pt>
                <c:pt idx="33">
                  <c:v>1818</c:v>
                </c:pt>
                <c:pt idx="34">
                  <c:v>1819</c:v>
                </c:pt>
                <c:pt idx="35">
                  <c:v>1820</c:v>
                </c:pt>
                <c:pt idx="36">
                  <c:v>1821</c:v>
                </c:pt>
                <c:pt idx="37">
                  <c:v>1822</c:v>
                </c:pt>
                <c:pt idx="38">
                  <c:v>1823</c:v>
                </c:pt>
                <c:pt idx="39">
                  <c:v>1824</c:v>
                </c:pt>
                <c:pt idx="40">
                  <c:v>1825</c:v>
                </c:pt>
                <c:pt idx="41">
                  <c:v>1826</c:v>
                </c:pt>
                <c:pt idx="42">
                  <c:v>1827</c:v>
                </c:pt>
                <c:pt idx="43">
                  <c:v>1828</c:v>
                </c:pt>
                <c:pt idx="44">
                  <c:v>1829</c:v>
                </c:pt>
                <c:pt idx="45">
                  <c:v>1830</c:v>
                </c:pt>
                <c:pt idx="46">
                  <c:v>1831</c:v>
                </c:pt>
                <c:pt idx="47">
                  <c:v>1832</c:v>
                </c:pt>
                <c:pt idx="48">
                  <c:v>1833</c:v>
                </c:pt>
                <c:pt idx="49">
                  <c:v>1834</c:v>
                </c:pt>
                <c:pt idx="50">
                  <c:v>1835</c:v>
                </c:pt>
                <c:pt idx="51">
                  <c:v>1836</c:v>
                </c:pt>
                <c:pt idx="52">
                  <c:v>1837</c:v>
                </c:pt>
                <c:pt idx="53">
                  <c:v>1838</c:v>
                </c:pt>
                <c:pt idx="54">
                  <c:v>1839</c:v>
                </c:pt>
                <c:pt idx="55">
                  <c:v>1840</c:v>
                </c:pt>
                <c:pt idx="56">
                  <c:v>1841</c:v>
                </c:pt>
                <c:pt idx="57">
                  <c:v>1842</c:v>
                </c:pt>
                <c:pt idx="58">
                  <c:v>1843</c:v>
                </c:pt>
                <c:pt idx="59">
                  <c:v>1844</c:v>
                </c:pt>
                <c:pt idx="60">
                  <c:v>1845</c:v>
                </c:pt>
                <c:pt idx="61">
                  <c:v>1846</c:v>
                </c:pt>
                <c:pt idx="62">
                  <c:v>1847</c:v>
                </c:pt>
                <c:pt idx="63">
                  <c:v>1848</c:v>
                </c:pt>
                <c:pt idx="64">
                  <c:v>1849</c:v>
                </c:pt>
                <c:pt idx="65">
                  <c:v>1850</c:v>
                </c:pt>
                <c:pt idx="66">
                  <c:v>1851</c:v>
                </c:pt>
                <c:pt idx="67">
                  <c:v>1852</c:v>
                </c:pt>
                <c:pt idx="68">
                  <c:v>1853</c:v>
                </c:pt>
                <c:pt idx="69">
                  <c:v>1854</c:v>
                </c:pt>
                <c:pt idx="70">
                  <c:v>1855</c:v>
                </c:pt>
                <c:pt idx="71">
                  <c:v>1856</c:v>
                </c:pt>
                <c:pt idx="72">
                  <c:v>1857</c:v>
                </c:pt>
                <c:pt idx="73">
                  <c:v>1858</c:v>
                </c:pt>
                <c:pt idx="74">
                  <c:v>1859</c:v>
                </c:pt>
                <c:pt idx="75">
                  <c:v>1860</c:v>
                </c:pt>
                <c:pt idx="76">
                  <c:v>1861</c:v>
                </c:pt>
                <c:pt idx="77">
                  <c:v>1862</c:v>
                </c:pt>
                <c:pt idx="78">
                  <c:v>1863</c:v>
                </c:pt>
                <c:pt idx="79">
                  <c:v>1864</c:v>
                </c:pt>
                <c:pt idx="80">
                  <c:v>1865</c:v>
                </c:pt>
                <c:pt idx="81">
                  <c:v>1866</c:v>
                </c:pt>
                <c:pt idx="82">
                  <c:v>1867</c:v>
                </c:pt>
                <c:pt idx="83">
                  <c:v>1868</c:v>
                </c:pt>
                <c:pt idx="84">
                  <c:v>1869</c:v>
                </c:pt>
                <c:pt idx="85">
                  <c:v>1870</c:v>
                </c:pt>
                <c:pt idx="86">
                  <c:v>1871</c:v>
                </c:pt>
                <c:pt idx="87">
                  <c:v>1872</c:v>
                </c:pt>
                <c:pt idx="88">
                  <c:v>1873</c:v>
                </c:pt>
                <c:pt idx="89">
                  <c:v>1874</c:v>
                </c:pt>
                <c:pt idx="90">
                  <c:v>1875</c:v>
                </c:pt>
                <c:pt idx="91">
                  <c:v>1876</c:v>
                </c:pt>
                <c:pt idx="92">
                  <c:v>1877</c:v>
                </c:pt>
                <c:pt idx="93">
                  <c:v>1878</c:v>
                </c:pt>
                <c:pt idx="94">
                  <c:v>1879</c:v>
                </c:pt>
                <c:pt idx="95">
                  <c:v>1880</c:v>
                </c:pt>
                <c:pt idx="96">
                  <c:v>1881</c:v>
                </c:pt>
                <c:pt idx="97">
                  <c:v>1882</c:v>
                </c:pt>
                <c:pt idx="98">
                  <c:v>1883</c:v>
                </c:pt>
                <c:pt idx="99">
                  <c:v>1884</c:v>
                </c:pt>
                <c:pt idx="100">
                  <c:v>1885</c:v>
                </c:pt>
                <c:pt idx="101">
                  <c:v>1886</c:v>
                </c:pt>
                <c:pt idx="102">
                  <c:v>1887</c:v>
                </c:pt>
                <c:pt idx="103">
                  <c:v>1888</c:v>
                </c:pt>
                <c:pt idx="104">
                  <c:v>1889</c:v>
                </c:pt>
                <c:pt idx="105">
                  <c:v>1890</c:v>
                </c:pt>
                <c:pt idx="106">
                  <c:v>1891</c:v>
                </c:pt>
                <c:pt idx="107">
                  <c:v>1892</c:v>
                </c:pt>
                <c:pt idx="108">
                  <c:v>1893</c:v>
                </c:pt>
                <c:pt idx="109">
                  <c:v>1894</c:v>
                </c:pt>
                <c:pt idx="110">
                  <c:v>1895</c:v>
                </c:pt>
                <c:pt idx="111">
                  <c:v>1896</c:v>
                </c:pt>
                <c:pt idx="112">
                  <c:v>1897</c:v>
                </c:pt>
                <c:pt idx="113">
                  <c:v>1898</c:v>
                </c:pt>
                <c:pt idx="114">
                  <c:v>1899</c:v>
                </c:pt>
                <c:pt idx="115">
                  <c:v>1900</c:v>
                </c:pt>
                <c:pt idx="116">
                  <c:v>1901</c:v>
                </c:pt>
                <c:pt idx="117">
                  <c:v>1902</c:v>
                </c:pt>
                <c:pt idx="118">
                  <c:v>1903</c:v>
                </c:pt>
                <c:pt idx="119">
                  <c:v>1904</c:v>
                </c:pt>
                <c:pt idx="120">
                  <c:v>1905</c:v>
                </c:pt>
                <c:pt idx="121">
                  <c:v>1906</c:v>
                </c:pt>
                <c:pt idx="122">
                  <c:v>1907</c:v>
                </c:pt>
                <c:pt idx="123">
                  <c:v>1908</c:v>
                </c:pt>
                <c:pt idx="124">
                  <c:v>1909</c:v>
                </c:pt>
                <c:pt idx="125">
                  <c:v>1910</c:v>
                </c:pt>
                <c:pt idx="126">
                  <c:v>1911</c:v>
                </c:pt>
                <c:pt idx="127">
                  <c:v>1912</c:v>
                </c:pt>
                <c:pt idx="128">
                  <c:v>1913</c:v>
                </c:pt>
                <c:pt idx="129">
                  <c:v>1914</c:v>
                </c:pt>
                <c:pt idx="130">
                  <c:v>1915</c:v>
                </c:pt>
                <c:pt idx="131">
                  <c:v>1916</c:v>
                </c:pt>
                <c:pt idx="132">
                  <c:v>1917</c:v>
                </c:pt>
                <c:pt idx="133">
                  <c:v>1918</c:v>
                </c:pt>
                <c:pt idx="134">
                  <c:v>1919</c:v>
                </c:pt>
                <c:pt idx="135">
                  <c:v>1920</c:v>
                </c:pt>
                <c:pt idx="136">
                  <c:v>1921</c:v>
                </c:pt>
                <c:pt idx="137">
                  <c:v>1922</c:v>
                </c:pt>
                <c:pt idx="138">
                  <c:v>1923</c:v>
                </c:pt>
                <c:pt idx="139">
                  <c:v>1924</c:v>
                </c:pt>
                <c:pt idx="140">
                  <c:v>1925</c:v>
                </c:pt>
                <c:pt idx="141">
                  <c:v>1926</c:v>
                </c:pt>
                <c:pt idx="142">
                  <c:v>1927</c:v>
                </c:pt>
                <c:pt idx="143">
                  <c:v>1928</c:v>
                </c:pt>
                <c:pt idx="144">
                  <c:v>1929</c:v>
                </c:pt>
                <c:pt idx="145">
                  <c:v>1930</c:v>
                </c:pt>
                <c:pt idx="146">
                  <c:v>1931</c:v>
                </c:pt>
                <c:pt idx="147">
                  <c:v>1932</c:v>
                </c:pt>
                <c:pt idx="148">
                  <c:v>1933</c:v>
                </c:pt>
                <c:pt idx="149">
                  <c:v>1934</c:v>
                </c:pt>
                <c:pt idx="150">
                  <c:v>1935</c:v>
                </c:pt>
                <c:pt idx="151">
                  <c:v>1936</c:v>
                </c:pt>
                <c:pt idx="152">
                  <c:v>1937</c:v>
                </c:pt>
                <c:pt idx="153">
                  <c:v>1938</c:v>
                </c:pt>
                <c:pt idx="154">
                  <c:v>1939</c:v>
                </c:pt>
                <c:pt idx="155">
                  <c:v>1940</c:v>
                </c:pt>
                <c:pt idx="156">
                  <c:v>1941</c:v>
                </c:pt>
                <c:pt idx="157">
                  <c:v>1942</c:v>
                </c:pt>
                <c:pt idx="158">
                  <c:v>1943</c:v>
                </c:pt>
                <c:pt idx="159">
                  <c:v>1944</c:v>
                </c:pt>
                <c:pt idx="160">
                  <c:v>1945</c:v>
                </c:pt>
                <c:pt idx="161">
                  <c:v>1946</c:v>
                </c:pt>
                <c:pt idx="162">
                  <c:v>1947</c:v>
                </c:pt>
                <c:pt idx="163">
                  <c:v>1948</c:v>
                </c:pt>
                <c:pt idx="164">
                  <c:v>1949</c:v>
                </c:pt>
                <c:pt idx="165">
                  <c:v>1950</c:v>
                </c:pt>
                <c:pt idx="166">
                  <c:v>1951</c:v>
                </c:pt>
                <c:pt idx="167">
                  <c:v>1952</c:v>
                </c:pt>
                <c:pt idx="168">
                  <c:v>1953</c:v>
                </c:pt>
                <c:pt idx="169">
                  <c:v>1954</c:v>
                </c:pt>
                <c:pt idx="170">
                  <c:v>1955</c:v>
                </c:pt>
                <c:pt idx="171">
                  <c:v>1956</c:v>
                </c:pt>
                <c:pt idx="172">
                  <c:v>1957</c:v>
                </c:pt>
                <c:pt idx="173">
                  <c:v>1958</c:v>
                </c:pt>
                <c:pt idx="174">
                  <c:v>1959</c:v>
                </c:pt>
                <c:pt idx="175">
                  <c:v>1960</c:v>
                </c:pt>
                <c:pt idx="176">
                  <c:v>1961</c:v>
                </c:pt>
                <c:pt idx="177">
                  <c:v>1962</c:v>
                </c:pt>
                <c:pt idx="178">
                  <c:v>1963</c:v>
                </c:pt>
                <c:pt idx="179">
                  <c:v>1964</c:v>
                </c:pt>
                <c:pt idx="180">
                  <c:v>1965</c:v>
                </c:pt>
                <c:pt idx="181">
                  <c:v>1966</c:v>
                </c:pt>
                <c:pt idx="182">
                  <c:v>1967</c:v>
                </c:pt>
                <c:pt idx="183">
                  <c:v>1968</c:v>
                </c:pt>
                <c:pt idx="184">
                  <c:v>1969</c:v>
                </c:pt>
                <c:pt idx="185">
                  <c:v>1970</c:v>
                </c:pt>
                <c:pt idx="186">
                  <c:v>1971</c:v>
                </c:pt>
                <c:pt idx="187">
                  <c:v>1972</c:v>
                </c:pt>
                <c:pt idx="188">
                  <c:v>1973</c:v>
                </c:pt>
                <c:pt idx="189">
                  <c:v>1974</c:v>
                </c:pt>
                <c:pt idx="190">
                  <c:v>1975</c:v>
                </c:pt>
                <c:pt idx="191">
                  <c:v>1976</c:v>
                </c:pt>
                <c:pt idx="192">
                  <c:v>1977</c:v>
                </c:pt>
                <c:pt idx="193">
                  <c:v>1978</c:v>
                </c:pt>
                <c:pt idx="194">
                  <c:v>1979</c:v>
                </c:pt>
                <c:pt idx="195">
                  <c:v>1980</c:v>
                </c:pt>
                <c:pt idx="196">
                  <c:v>1981</c:v>
                </c:pt>
                <c:pt idx="197">
                  <c:v>1982</c:v>
                </c:pt>
                <c:pt idx="198">
                  <c:v>1983</c:v>
                </c:pt>
                <c:pt idx="199">
                  <c:v>1984</c:v>
                </c:pt>
                <c:pt idx="200">
                  <c:v>1985</c:v>
                </c:pt>
                <c:pt idx="201">
                  <c:v>1986</c:v>
                </c:pt>
                <c:pt idx="202">
                  <c:v>1987</c:v>
                </c:pt>
                <c:pt idx="203">
                  <c:v>1988</c:v>
                </c:pt>
                <c:pt idx="204">
                  <c:v>1989</c:v>
                </c:pt>
                <c:pt idx="205">
                  <c:v>1990</c:v>
                </c:pt>
                <c:pt idx="206">
                  <c:v>1991</c:v>
                </c:pt>
                <c:pt idx="207">
                  <c:v>1992</c:v>
                </c:pt>
                <c:pt idx="208">
                  <c:v>1993</c:v>
                </c:pt>
                <c:pt idx="209">
                  <c:v>1994</c:v>
                </c:pt>
                <c:pt idx="210">
                  <c:v>1995</c:v>
                </c:pt>
                <c:pt idx="211">
                  <c:v>1996</c:v>
                </c:pt>
                <c:pt idx="212">
                  <c:v>1997</c:v>
                </c:pt>
                <c:pt idx="213">
                  <c:v>1998</c:v>
                </c:pt>
                <c:pt idx="214">
                  <c:v>1999</c:v>
                </c:pt>
                <c:pt idx="215">
                  <c:v>2000</c:v>
                </c:pt>
                <c:pt idx="216">
                  <c:v>2001</c:v>
                </c:pt>
                <c:pt idx="217">
                  <c:v>2002</c:v>
                </c:pt>
                <c:pt idx="218">
                  <c:v>2003</c:v>
                </c:pt>
                <c:pt idx="219">
                  <c:v>2004</c:v>
                </c:pt>
                <c:pt idx="220">
                  <c:v>2005</c:v>
                </c:pt>
                <c:pt idx="221">
                  <c:v>2006</c:v>
                </c:pt>
                <c:pt idx="222">
                  <c:v>2007</c:v>
                </c:pt>
                <c:pt idx="223">
                  <c:v>2008</c:v>
                </c:pt>
                <c:pt idx="224">
                  <c:v>2009</c:v>
                </c:pt>
                <c:pt idx="225">
                  <c:v>2010</c:v>
                </c:pt>
                <c:pt idx="226">
                  <c:v>2011</c:v>
                </c:pt>
                <c:pt idx="227">
                  <c:v>2012</c:v>
                </c:pt>
                <c:pt idx="228">
                  <c:v>2013</c:v>
                </c:pt>
                <c:pt idx="229">
                  <c:v>2014</c:v>
                </c:pt>
                <c:pt idx="230">
                  <c:v>2015</c:v>
                </c:pt>
                <c:pt idx="231">
                  <c:v>2016</c:v>
                </c:pt>
                <c:pt idx="232">
                  <c:v>2017</c:v>
                </c:pt>
                <c:pt idx="233">
                  <c:v>2018</c:v>
                </c:pt>
                <c:pt idx="234">
                  <c:v>2019</c:v>
                </c:pt>
                <c:pt idx="235">
                  <c:v>2020</c:v>
                </c:pt>
              </c:numCache>
            </c:numRef>
          </c:cat>
          <c:val>
            <c:numRef>
              <c:f>List1!$B$1:$B$236</c:f>
              <c:numCache>
                <c:formatCode>0.0</c:formatCode>
                <c:ptCount val="236"/>
                <c:pt idx="0">
                  <c:v>43.142117647058825</c:v>
                </c:pt>
                <c:pt idx="1">
                  <c:v>45.073876794812413</c:v>
                </c:pt>
                <c:pt idx="2">
                  <c:v>46.033925318761383</c:v>
                </c:pt>
                <c:pt idx="3">
                  <c:v>44.947306473517436</c:v>
                </c:pt>
                <c:pt idx="4">
                  <c:v>41.995468962392387</c:v>
                </c:pt>
                <c:pt idx="5">
                  <c:v>44.619936993699369</c:v>
                </c:pt>
                <c:pt idx="6">
                  <c:v>41.627529464087168</c:v>
                </c:pt>
                <c:pt idx="7">
                  <c:v>44.378724343412053</c:v>
                </c:pt>
                <c:pt idx="8">
                  <c:v>43.190863167142545</c:v>
                </c:pt>
                <c:pt idx="9">
                  <c:v>44.077242888402623</c:v>
                </c:pt>
                <c:pt idx="10">
                  <c:v>43.248692240627726</c:v>
                </c:pt>
                <c:pt idx="11">
                  <c:v>43.39886907351022</c:v>
                </c:pt>
                <c:pt idx="12">
                  <c:v>42.074681631772066</c:v>
                </c:pt>
                <c:pt idx="13">
                  <c:v>43.76006855184233</c:v>
                </c:pt>
                <c:pt idx="14">
                  <c:v>42.892291220556743</c:v>
                </c:pt>
                <c:pt idx="15">
                  <c:v>42.07147456535737</c:v>
                </c:pt>
                <c:pt idx="16">
                  <c:v>41.951832907075875</c:v>
                </c:pt>
                <c:pt idx="17">
                  <c:v>43.573736102370461</c:v>
                </c:pt>
                <c:pt idx="18">
                  <c:v>42.684636118598384</c:v>
                </c:pt>
                <c:pt idx="19">
                  <c:v>43.20085819370658</c:v>
                </c:pt>
                <c:pt idx="20">
                  <c:v>41.025703298927347</c:v>
                </c:pt>
                <c:pt idx="21">
                  <c:v>34.871390538603315</c:v>
                </c:pt>
                <c:pt idx="22">
                  <c:v>45.404570722668311</c:v>
                </c:pt>
                <c:pt idx="23">
                  <c:v>45.519278096800655</c:v>
                </c:pt>
                <c:pt idx="24">
                  <c:v>43.596332165670724</c:v>
                </c:pt>
                <c:pt idx="25">
                  <c:v>40.740657084188911</c:v>
                </c:pt>
                <c:pt idx="26">
                  <c:v>46.609235150528889</c:v>
                </c:pt>
                <c:pt idx="27">
                  <c:v>43.618258937588365</c:v>
                </c:pt>
                <c:pt idx="28">
                  <c:v>43.644165466145296</c:v>
                </c:pt>
                <c:pt idx="29">
                  <c:v>42.386033982594277</c:v>
                </c:pt>
                <c:pt idx="30">
                  <c:v>43.635343035343034</c:v>
                </c:pt>
                <c:pt idx="31">
                  <c:v>42.942394423944243</c:v>
                </c:pt>
                <c:pt idx="32">
                  <c:v>41.996573271517839</c:v>
                </c:pt>
                <c:pt idx="33">
                  <c:v>40.664210316669987</c:v>
                </c:pt>
                <c:pt idx="34">
                  <c:v>46.920871784802671</c:v>
                </c:pt>
                <c:pt idx="35">
                  <c:v>44.053898589949796</c:v>
                </c:pt>
                <c:pt idx="36">
                  <c:v>43.152274512330997</c:v>
                </c:pt>
                <c:pt idx="37">
                  <c:v>40.351509199107774</c:v>
                </c:pt>
                <c:pt idx="38">
                  <c:v>41.780952431217884</c:v>
                </c:pt>
                <c:pt idx="39">
                  <c:v>41.019395895581702</c:v>
                </c:pt>
                <c:pt idx="40">
                  <c:v>42.39827008492346</c:v>
                </c:pt>
                <c:pt idx="41">
                  <c:v>41.422446842053503</c:v>
                </c:pt>
                <c:pt idx="42">
                  <c:v>39.299190219185242</c:v>
                </c:pt>
                <c:pt idx="43">
                  <c:v>37.848622699028247</c:v>
                </c:pt>
                <c:pt idx="44">
                  <c:v>37.016814597787146</c:v>
                </c:pt>
                <c:pt idx="45">
                  <c:v>39.195315892441087</c:v>
                </c:pt>
                <c:pt idx="46">
                  <c:v>37.933080118936765</c:v>
                </c:pt>
                <c:pt idx="47">
                  <c:v>37.945498522394729</c:v>
                </c:pt>
                <c:pt idx="48">
                  <c:v>39.937096787118321</c:v>
                </c:pt>
                <c:pt idx="49">
                  <c:v>39.471821953672453</c:v>
                </c:pt>
                <c:pt idx="50">
                  <c:v>38.493821429950017</c:v>
                </c:pt>
                <c:pt idx="51">
                  <c:v>37.228014999395185</c:v>
                </c:pt>
                <c:pt idx="52">
                  <c:v>38.369313843379409</c:v>
                </c:pt>
                <c:pt idx="53">
                  <c:v>38.650634972431149</c:v>
                </c:pt>
                <c:pt idx="54">
                  <c:v>37.942866989015222</c:v>
                </c:pt>
                <c:pt idx="55">
                  <c:v>38.911294653195306</c:v>
                </c:pt>
                <c:pt idx="56">
                  <c:v>38.745168078415539</c:v>
                </c:pt>
                <c:pt idx="57">
                  <c:v>41.033799006354648</c:v>
                </c:pt>
                <c:pt idx="58">
                  <c:v>37.947784818545067</c:v>
                </c:pt>
                <c:pt idx="59">
                  <c:v>37.543086792568936</c:v>
                </c:pt>
                <c:pt idx="60">
                  <c:v>39.703180142214585</c:v>
                </c:pt>
                <c:pt idx="61">
                  <c:v>37.941605898038397</c:v>
                </c:pt>
                <c:pt idx="62">
                  <c:v>36.241235307467541</c:v>
                </c:pt>
                <c:pt idx="63">
                  <c:v>32.758975775246981</c:v>
                </c:pt>
                <c:pt idx="64">
                  <c:v>40.331285443190382</c:v>
                </c:pt>
                <c:pt idx="65">
                  <c:v>40.925281239997574</c:v>
                </c:pt>
                <c:pt idx="66">
                  <c:v>41.154552083803353</c:v>
                </c:pt>
                <c:pt idx="67">
                  <c:v>39.590342170845744</c:v>
                </c:pt>
                <c:pt idx="68">
                  <c:v>38.40834521686994</c:v>
                </c:pt>
                <c:pt idx="69">
                  <c:v>38.586818135909795</c:v>
                </c:pt>
                <c:pt idx="70">
                  <c:v>31.53144328374821</c:v>
                </c:pt>
                <c:pt idx="71">
                  <c:v>36.378366348662773</c:v>
                </c:pt>
                <c:pt idx="72">
                  <c:v>40.338837833554159</c:v>
                </c:pt>
                <c:pt idx="73">
                  <c:v>39.800263904224884</c:v>
                </c:pt>
                <c:pt idx="74">
                  <c:v>39.801210175677141</c:v>
                </c:pt>
                <c:pt idx="75">
                  <c:v>37.138278444271833</c:v>
                </c:pt>
                <c:pt idx="76">
                  <c:v>36.530808700676978</c:v>
                </c:pt>
                <c:pt idx="77">
                  <c:v>37.152242320712197</c:v>
                </c:pt>
                <c:pt idx="78">
                  <c:v>40.264696868733537</c:v>
                </c:pt>
                <c:pt idx="79">
                  <c:v>38.808815499739822</c:v>
                </c:pt>
                <c:pt idx="80">
                  <c:v>38.395708243785592</c:v>
                </c:pt>
                <c:pt idx="81">
                  <c:v>39.236797634332348</c:v>
                </c:pt>
                <c:pt idx="82">
                  <c:v>36.004172442182238</c:v>
                </c:pt>
                <c:pt idx="83">
                  <c:v>38.515582687625347</c:v>
                </c:pt>
                <c:pt idx="84">
                  <c:v>38.233528308104887</c:v>
                </c:pt>
                <c:pt idx="85">
                  <c:v>39.397934491344785</c:v>
                </c:pt>
                <c:pt idx="86">
                  <c:v>39.099826776673964</c:v>
                </c:pt>
                <c:pt idx="87">
                  <c:v>39.390755226473701</c:v>
                </c:pt>
                <c:pt idx="88">
                  <c:v>40.387458385745177</c:v>
                </c:pt>
                <c:pt idx="89">
                  <c:v>40.06090820650963</c:v>
                </c:pt>
                <c:pt idx="90">
                  <c:v>38.931042632784298</c:v>
                </c:pt>
                <c:pt idx="91">
                  <c:v>39.356563771011878</c:v>
                </c:pt>
                <c:pt idx="92">
                  <c:v>37.810795024583612</c:v>
                </c:pt>
                <c:pt idx="93">
                  <c:v>37.74536019489527</c:v>
                </c:pt>
                <c:pt idx="94">
                  <c:v>38.366326819304163</c:v>
                </c:pt>
                <c:pt idx="95">
                  <c:v>37.135544665319117</c:v>
                </c:pt>
                <c:pt idx="96">
                  <c:v>36.713214904799408</c:v>
                </c:pt>
                <c:pt idx="97">
                  <c:v>38.301519135723481</c:v>
                </c:pt>
                <c:pt idx="98">
                  <c:v>37.467078527692166</c:v>
                </c:pt>
                <c:pt idx="99">
                  <c:v>38.438340542712758</c:v>
                </c:pt>
                <c:pt idx="100">
                  <c:v>37.591319804508345</c:v>
                </c:pt>
                <c:pt idx="101">
                  <c:v>37.445719642090694</c:v>
                </c:pt>
                <c:pt idx="102">
                  <c:v>36.859487505986316</c:v>
                </c:pt>
                <c:pt idx="103">
                  <c:v>36.652316222116326</c:v>
                </c:pt>
                <c:pt idx="104">
                  <c:v>36.473144377920683</c:v>
                </c:pt>
                <c:pt idx="105">
                  <c:v>35.29975579428443</c:v>
                </c:pt>
                <c:pt idx="106">
                  <c:v>36.759575458674313</c:v>
                </c:pt>
                <c:pt idx="107">
                  <c:v>35.015021577064623</c:v>
                </c:pt>
                <c:pt idx="108">
                  <c:v>36.369973053039423</c:v>
                </c:pt>
                <c:pt idx="109">
                  <c:v>35.600610928452355</c:v>
                </c:pt>
                <c:pt idx="110">
                  <c:v>36.457929709709376</c:v>
                </c:pt>
                <c:pt idx="111">
                  <c:v>36.291541531110767</c:v>
                </c:pt>
                <c:pt idx="112">
                  <c:v>35.627615055930626</c:v>
                </c:pt>
                <c:pt idx="113">
                  <c:v>35.264955629223046</c:v>
                </c:pt>
                <c:pt idx="114">
                  <c:v>35.342116407004696</c:v>
                </c:pt>
                <c:pt idx="115">
                  <c:v>35.426098953990383</c:v>
                </c:pt>
                <c:pt idx="116">
                  <c:v>34.611883497689291</c:v>
                </c:pt>
                <c:pt idx="117">
                  <c:v>35.21090935649184</c:v>
                </c:pt>
                <c:pt idx="118">
                  <c:v>33.344214968590279</c:v>
                </c:pt>
                <c:pt idx="119">
                  <c:v>33.222267602576679</c:v>
                </c:pt>
                <c:pt idx="120">
                  <c:v>31.020045202071103</c:v>
                </c:pt>
                <c:pt idx="121">
                  <c:v>32.133866763716142</c:v>
                </c:pt>
                <c:pt idx="122">
                  <c:v>31.182719523674585</c:v>
                </c:pt>
                <c:pt idx="123">
                  <c:v>31.179279035263963</c:v>
                </c:pt>
                <c:pt idx="124">
                  <c:v>30.650523558501842</c:v>
                </c:pt>
                <c:pt idx="125">
                  <c:v>29.456907053158389</c:v>
                </c:pt>
                <c:pt idx="126">
                  <c:v>28.622007075445545</c:v>
                </c:pt>
                <c:pt idx="127">
                  <c:v>27.602491359946065</c:v>
                </c:pt>
                <c:pt idx="128">
                  <c:v>26.910358061558057</c:v>
                </c:pt>
                <c:pt idx="129">
                  <c:v>26.172253261199558</c:v>
                </c:pt>
                <c:pt idx="130">
                  <c:v>19.205159071434029</c:v>
                </c:pt>
                <c:pt idx="131">
                  <c:v>13.716839915416196</c:v>
                </c:pt>
                <c:pt idx="132">
                  <c:v>12.530824509216941</c:v>
                </c:pt>
                <c:pt idx="133">
                  <c:v>12.052675165315836</c:v>
                </c:pt>
                <c:pt idx="134">
                  <c:v>19.117168310704503</c:v>
                </c:pt>
                <c:pt idx="135">
                  <c:v>24.519713541823254</c:v>
                </c:pt>
                <c:pt idx="136">
                  <c:v>25.72287825571409</c:v>
                </c:pt>
                <c:pt idx="137">
                  <c:v>24.595534539140274</c:v>
                </c:pt>
                <c:pt idx="138">
                  <c:v>23.653779966798616</c:v>
                </c:pt>
                <c:pt idx="139">
                  <c:v>22.270784421134156</c:v>
                </c:pt>
                <c:pt idx="140">
                  <c:v>21.751226643625312</c:v>
                </c:pt>
                <c:pt idx="141">
                  <c:v>21.048569275305695</c:v>
                </c:pt>
                <c:pt idx="142">
                  <c:v>19.884926933652441</c:v>
                </c:pt>
                <c:pt idx="143">
                  <c:v>19.806391391364347</c:v>
                </c:pt>
                <c:pt idx="144">
                  <c:v>19.161028447423941</c:v>
                </c:pt>
                <c:pt idx="145">
                  <c:v>19.461203109637751</c:v>
                </c:pt>
                <c:pt idx="146">
                  <c:v>18.333973699632825</c:v>
                </c:pt>
                <c:pt idx="147">
                  <c:v>17.71134389450868</c:v>
                </c:pt>
                <c:pt idx="148">
                  <c:v>16.328040897340294</c:v>
                </c:pt>
                <c:pt idx="149">
                  <c:v>15.799067474271855</c:v>
                </c:pt>
                <c:pt idx="150">
                  <c:v>14.903357327958538</c:v>
                </c:pt>
                <c:pt idx="151">
                  <c:v>14.531315144172201</c:v>
                </c:pt>
                <c:pt idx="152">
                  <c:v>14.32662230197988</c:v>
                </c:pt>
                <c:pt idx="153">
                  <c:v>15.033405831996163</c:v>
                </c:pt>
                <c:pt idx="154">
                  <c:v>17.318942300506304</c:v>
                </c:pt>
                <c:pt idx="155">
                  <c:v>19.538710335615121</c:v>
                </c:pt>
                <c:pt idx="156">
                  <c:v>18.771318024833924</c:v>
                </c:pt>
                <c:pt idx="157">
                  <c:v>18.02593409925694</c:v>
                </c:pt>
                <c:pt idx="158">
                  <c:v>20.42429953258976</c:v>
                </c:pt>
                <c:pt idx="159">
                  <c:v>20.719770866696773</c:v>
                </c:pt>
                <c:pt idx="160">
                  <c:v>18.159880114977099</c:v>
                </c:pt>
                <c:pt idx="161">
                  <c:v>22.098931186002783</c:v>
                </c:pt>
                <c:pt idx="162">
                  <c:v>23.586945237033142</c:v>
                </c:pt>
                <c:pt idx="163">
                  <c:v>22.246113393029024</c:v>
                </c:pt>
                <c:pt idx="164">
                  <c:v>20.858211191693599</c:v>
                </c:pt>
                <c:pt idx="165">
                  <c:v>21.102344595401608</c:v>
                </c:pt>
                <c:pt idx="166">
                  <c:v>20.56594301115905</c:v>
                </c:pt>
                <c:pt idx="167">
                  <c:v>19.741302722367323</c:v>
                </c:pt>
                <c:pt idx="168">
                  <c:v>18.712582318357367</c:v>
                </c:pt>
                <c:pt idx="169">
                  <c:v>18.126029735161829</c:v>
                </c:pt>
                <c:pt idx="170">
                  <c:v>17.710287104302822</c:v>
                </c:pt>
                <c:pt idx="171">
                  <c:v>17.211217067498126</c:v>
                </c:pt>
                <c:pt idx="172">
                  <c:v>16.337287536639046</c:v>
                </c:pt>
                <c:pt idx="173">
                  <c:v>14.805972019864956</c:v>
                </c:pt>
                <c:pt idx="174">
                  <c:v>13.409707945705769</c:v>
                </c:pt>
                <c:pt idx="175">
                  <c:v>13.341762753708197</c:v>
                </c:pt>
                <c:pt idx="176">
                  <c:v>13.664870813732476</c:v>
                </c:pt>
                <c:pt idx="177">
                  <c:v>13.880655278093265</c:v>
                </c:pt>
                <c:pt idx="178">
                  <c:v>15.39393805253445</c:v>
                </c:pt>
                <c:pt idx="179">
                  <c:v>15.870472606476925</c:v>
                </c:pt>
                <c:pt idx="180">
                  <c:v>15.067599704121633</c:v>
                </c:pt>
                <c:pt idx="181">
                  <c:v>14.36589652060392</c:v>
                </c:pt>
                <c:pt idx="182">
                  <c:v>14.049585351119381</c:v>
                </c:pt>
                <c:pt idx="183">
                  <c:v>13.913962374787804</c:v>
                </c:pt>
                <c:pt idx="184">
                  <c:v>14.465940397274039</c:v>
                </c:pt>
                <c:pt idx="185">
                  <c:v>15.080329667337299</c:v>
                </c:pt>
                <c:pt idx="186">
                  <c:v>15.683678374935734</c:v>
                </c:pt>
                <c:pt idx="187">
                  <c:v>16.58438533826072</c:v>
                </c:pt>
                <c:pt idx="188">
                  <c:v>18.32246099836091</c:v>
                </c:pt>
                <c:pt idx="189">
                  <c:v>19.431680257286793</c:v>
                </c:pt>
                <c:pt idx="190">
                  <c:v>19.058738272887311</c:v>
                </c:pt>
                <c:pt idx="191">
                  <c:v>18.500585492811172</c:v>
                </c:pt>
                <c:pt idx="192">
                  <c:v>17.838594009095019</c:v>
                </c:pt>
                <c:pt idx="193">
                  <c:v>17.461105093402239</c:v>
                </c:pt>
                <c:pt idx="194">
                  <c:v>16.715600822765897</c:v>
                </c:pt>
                <c:pt idx="195">
                  <c:v>14.89339574187221</c:v>
                </c:pt>
                <c:pt idx="196">
                  <c:v>14.018740570897918</c:v>
                </c:pt>
                <c:pt idx="197">
                  <c:v>13.741864345699538</c:v>
                </c:pt>
                <c:pt idx="198">
                  <c:v>13.313315553313275</c:v>
                </c:pt>
                <c:pt idx="199">
                  <c:v>13.256013926166652</c:v>
                </c:pt>
                <c:pt idx="200">
                  <c:v>13.145437895228497</c:v>
                </c:pt>
                <c:pt idx="201">
                  <c:v>12.896179450265489</c:v>
                </c:pt>
                <c:pt idx="202">
                  <c:v>12.65079718159553</c:v>
                </c:pt>
                <c:pt idx="203">
                  <c:v>12.810197097261693</c:v>
                </c:pt>
                <c:pt idx="204">
                  <c:v>12.386876720004146</c:v>
                </c:pt>
                <c:pt idx="205">
                  <c:v>12.599370436776374</c:v>
                </c:pt>
                <c:pt idx="206">
                  <c:v>12.548063855301773</c:v>
                </c:pt>
                <c:pt idx="207">
                  <c:v>11.795626725717975</c:v>
                </c:pt>
                <c:pt idx="208">
                  <c:v>11.715187694198415</c:v>
                </c:pt>
                <c:pt idx="209">
                  <c:v>10.311274146051502</c:v>
                </c:pt>
                <c:pt idx="210">
                  <c:v>9.3020270824244378</c:v>
                </c:pt>
                <c:pt idx="211">
                  <c:v>8.7680954786520644</c:v>
                </c:pt>
                <c:pt idx="212">
                  <c:v>8.7985393902466722</c:v>
                </c:pt>
                <c:pt idx="213">
                  <c:v>8.7941234837337117</c:v>
                </c:pt>
                <c:pt idx="214">
                  <c:v>8.7010482764200816</c:v>
                </c:pt>
                <c:pt idx="215">
                  <c:v>8.8498392261360248</c:v>
                </c:pt>
                <c:pt idx="216">
                  <c:v>8.8725837699448533</c:v>
                </c:pt>
                <c:pt idx="217">
                  <c:v>9.0959764425719065</c:v>
                </c:pt>
                <c:pt idx="218">
                  <c:v>9.1833174845914645</c:v>
                </c:pt>
                <c:pt idx="219">
                  <c:v>9.5684076386193961</c:v>
                </c:pt>
                <c:pt idx="220">
                  <c:v>9.9873051756814384</c:v>
                </c:pt>
                <c:pt idx="221">
                  <c:v>10.308235036057539</c:v>
                </c:pt>
                <c:pt idx="222">
                  <c:v>11.104858433689129</c:v>
                </c:pt>
                <c:pt idx="223">
                  <c:v>11.46438456667752</c:v>
                </c:pt>
                <c:pt idx="224">
                  <c:v>11.28037842472739</c:v>
                </c:pt>
                <c:pt idx="225">
                  <c:v>11.139131751873851</c:v>
                </c:pt>
                <c:pt idx="226">
                  <c:v>10.353090960639715</c:v>
                </c:pt>
                <c:pt idx="227">
                  <c:v>10.331434504684715</c:v>
                </c:pt>
                <c:pt idx="228">
                  <c:v>10.156393677730325</c:v>
                </c:pt>
                <c:pt idx="229">
                  <c:v>10.438219961399678</c:v>
                </c:pt>
                <c:pt idx="230">
                  <c:v>10.505985900330288</c:v>
                </c:pt>
                <c:pt idx="231">
                  <c:v>10.663508903310124</c:v>
                </c:pt>
                <c:pt idx="232">
                  <c:v>10.803599707862277</c:v>
                </c:pt>
                <c:pt idx="233">
                  <c:v>10.731355685775938</c:v>
                </c:pt>
                <c:pt idx="234">
                  <c:v>10.519035695232425</c:v>
                </c:pt>
                <c:pt idx="235">
                  <c:v>10.298916230652733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68-421B-9FF6-B171C32F6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0514480"/>
        <c:axId val="759554640"/>
      </c:lineChart>
      <c:catAx>
        <c:axId val="82051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9554640"/>
        <c:crosses val="autoZero"/>
        <c:auto val="1"/>
        <c:lblAlgn val="ctr"/>
        <c:lblOffset val="100"/>
        <c:noMultiLvlLbl val="0"/>
      </c:catAx>
      <c:valAx>
        <c:axId val="75955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2051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Úhrnná plodnost a průměrný věk matek, 1920–2020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Total fertility rate and mean age of mothers, 1920–2020</a:t>
            </a:r>
          </a:p>
        </c:rich>
      </c:tx>
      <c:layout>
        <c:manualLayout>
          <c:xMode val="edge"/>
          <c:yMode val="edge"/>
          <c:x val="0.25980006628077162"/>
          <c:y val="2.33289881631686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495386981736767E-2"/>
          <c:y val="0.20197705237745445"/>
          <c:w val="0.83259213036326651"/>
          <c:h val="0.68737073168636242"/>
        </c:manualLayout>
      </c:layout>
      <c:barChart>
        <c:barDir val="col"/>
        <c:grouping val="clustered"/>
        <c:varyColors val="0"/>
        <c:ser>
          <c:idx val="0"/>
          <c:order val="2"/>
          <c:tx>
            <c:v>Úhrnná plodnost / Total fertility rate</c:v>
          </c:tx>
          <c:spPr>
            <a:ln>
              <a:solidFill>
                <a:srgbClr val="000000"/>
              </a:solidFill>
            </a:ln>
          </c:spPr>
          <c:invertIfNegative val="0"/>
          <c:cat>
            <c:numRef>
              <c:f>data!$A$2:$A$102</c:f>
              <c:numCache>
                <c:formatCode>General</c:formatCode>
                <c:ptCount val="101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  <c:pt idx="99">
                  <c:v>2019</c:v>
                </c:pt>
                <c:pt idx="100">
                  <c:v>2020</c:v>
                </c:pt>
              </c:numCache>
            </c:numRef>
          </c:cat>
          <c:val>
            <c:numRef>
              <c:f>data!$B$2:$B$102</c:f>
              <c:numCache>
                <c:formatCode>0.00</c:formatCode>
                <c:ptCount val="101"/>
                <c:pt idx="0">
                  <c:v>2.964</c:v>
                </c:pt>
                <c:pt idx="1">
                  <c:v>3.0350000000000001</c:v>
                </c:pt>
                <c:pt idx="2">
                  <c:v>2.8820000000000001</c:v>
                </c:pt>
                <c:pt idx="3">
                  <c:v>2.7679999999999998</c:v>
                </c:pt>
                <c:pt idx="4">
                  <c:v>2.59</c:v>
                </c:pt>
                <c:pt idx="5">
                  <c:v>2.484</c:v>
                </c:pt>
                <c:pt idx="6">
                  <c:v>2.3919999999999999</c:v>
                </c:pt>
                <c:pt idx="7">
                  <c:v>2.2370000000000001</c:v>
                </c:pt>
                <c:pt idx="8">
                  <c:v>2.2090000000000001</c:v>
                </c:pt>
                <c:pt idx="9">
                  <c:v>2.1240000000000001</c:v>
                </c:pt>
                <c:pt idx="10">
                  <c:v>2.149</c:v>
                </c:pt>
                <c:pt idx="11">
                  <c:v>2.0259999999999998</c:v>
                </c:pt>
                <c:pt idx="12">
                  <c:v>1.966</c:v>
                </c:pt>
                <c:pt idx="13">
                  <c:v>1.8260000000000001</c:v>
                </c:pt>
                <c:pt idx="14">
                  <c:v>1.774</c:v>
                </c:pt>
                <c:pt idx="15">
                  <c:v>1.6779999999999999</c:v>
                </c:pt>
                <c:pt idx="16">
                  <c:v>1.6639999999999999</c:v>
                </c:pt>
                <c:pt idx="17">
                  <c:v>1.69</c:v>
                </c:pt>
                <c:pt idx="18">
                  <c:v>1.847324480876952</c:v>
                </c:pt>
                <c:pt idx="19">
                  <c:v>1.9162229131584627</c:v>
                </c:pt>
                <c:pt idx="20">
                  <c:v>2.1951122314000737</c:v>
                </c:pt>
                <c:pt idx="21">
                  <c:v>2.2793749139111794</c:v>
                </c:pt>
                <c:pt idx="22">
                  <c:v>2.4223601086633311</c:v>
                </c:pt>
                <c:pt idx="23">
                  <c:v>2.7849297640745445</c:v>
                </c:pt>
                <c:pt idx="24">
                  <c:v>2.7960015477090288</c:v>
                </c:pt>
                <c:pt idx="25">
                  <c:v>2.673</c:v>
                </c:pt>
                <c:pt idx="26">
                  <c:v>3.254</c:v>
                </c:pt>
                <c:pt idx="27">
                  <c:v>3.05</c:v>
                </c:pt>
                <c:pt idx="28">
                  <c:v>2.8860000000000001</c:v>
                </c:pt>
                <c:pt idx="29">
                  <c:v>2.7282834154249267</c:v>
                </c:pt>
                <c:pt idx="30">
                  <c:v>2.8007815192912786</c:v>
                </c:pt>
                <c:pt idx="31">
                  <c:v>2.7631617847197503</c:v>
                </c:pt>
                <c:pt idx="32">
                  <c:v>2.7015039765888393</c:v>
                </c:pt>
                <c:pt idx="33">
                  <c:v>2.6108291321674018</c:v>
                </c:pt>
                <c:pt idx="34">
                  <c:v>2.5813773560639928</c:v>
                </c:pt>
                <c:pt idx="35">
                  <c:v>2.5778241373140536</c:v>
                </c:pt>
                <c:pt idx="36">
                  <c:v>2.5683647185085761</c:v>
                </c:pt>
                <c:pt idx="37">
                  <c:v>2.49513599699412</c:v>
                </c:pt>
                <c:pt idx="38">
                  <c:v>2.3052808627973742</c:v>
                </c:pt>
                <c:pt idx="39">
                  <c:v>2.1216795416129122</c:v>
                </c:pt>
                <c:pt idx="40">
                  <c:v>2.1135583131943148</c:v>
                </c:pt>
                <c:pt idx="41">
                  <c:v>2.1328366864876922</c:v>
                </c:pt>
                <c:pt idx="42">
                  <c:v>2.1404483468639355</c:v>
                </c:pt>
                <c:pt idx="43">
                  <c:v>2.3326247379615883</c:v>
                </c:pt>
                <c:pt idx="44">
                  <c:v>2.3566602972040243</c:v>
                </c:pt>
                <c:pt idx="45">
                  <c:v>2.1785351865603384</c:v>
                </c:pt>
                <c:pt idx="46">
                  <c:v>2.0082193524687226</c:v>
                </c:pt>
                <c:pt idx="47">
                  <c:v>1.8970936092409847</c:v>
                </c:pt>
                <c:pt idx="48">
                  <c:v>1.8275153301366418</c:v>
                </c:pt>
                <c:pt idx="49">
                  <c:v>1.8592523109265224</c:v>
                </c:pt>
                <c:pt idx="50">
                  <c:v>1.9127147540750222</c:v>
                </c:pt>
                <c:pt idx="51">
                  <c:v>1.9784952047269531</c:v>
                </c:pt>
                <c:pt idx="52">
                  <c:v>2.0744320855925098</c:v>
                </c:pt>
                <c:pt idx="53">
                  <c:v>2.2868089135240006</c:v>
                </c:pt>
                <c:pt idx="54">
                  <c:v>2.4316074122620774</c:v>
                </c:pt>
                <c:pt idx="55">
                  <c:v>2.4019934115154684</c:v>
                </c:pt>
                <c:pt idx="56">
                  <c:v>2.3621097892740117</c:v>
                </c:pt>
                <c:pt idx="57">
                  <c:v>2.3196625406375078</c:v>
                </c:pt>
                <c:pt idx="58">
                  <c:v>2.3246411216931118</c:v>
                </c:pt>
                <c:pt idx="59">
                  <c:v>2.2863633202861027</c:v>
                </c:pt>
                <c:pt idx="60">
                  <c:v>2.0964112680741844</c:v>
                </c:pt>
                <c:pt idx="61">
                  <c:v>2.0162515913703598</c:v>
                </c:pt>
                <c:pt idx="62">
                  <c:v>2.0076063020830586</c:v>
                </c:pt>
                <c:pt idx="63">
                  <c:v>1.9629674626412401</c:v>
                </c:pt>
                <c:pt idx="64">
                  <c:v>1.9663183845248555</c:v>
                </c:pt>
                <c:pt idx="65">
                  <c:v>1.9620373237179862</c:v>
                </c:pt>
                <c:pt idx="66">
                  <c:v>1.9358016106578162</c:v>
                </c:pt>
                <c:pt idx="67">
                  <c:v>1.9098192159983742</c:v>
                </c:pt>
                <c:pt idx="68">
                  <c:v>1.9402638140326094</c:v>
                </c:pt>
                <c:pt idx="69">
                  <c:v>1.8736475361005336</c:v>
                </c:pt>
                <c:pt idx="70">
                  <c:v>1.8932124981513154</c:v>
                </c:pt>
                <c:pt idx="71">
                  <c:v>1.8609471790457586</c:v>
                </c:pt>
                <c:pt idx="72">
                  <c:v>1.7147855670589944</c:v>
                </c:pt>
                <c:pt idx="73">
                  <c:v>1.6656434021756985</c:v>
                </c:pt>
                <c:pt idx="74">
                  <c:v>1.4383068517413531</c:v>
                </c:pt>
                <c:pt idx="75">
                  <c:v>1.277736741397228</c:v>
                </c:pt>
                <c:pt idx="76">
                  <c:v>1.1852539520167238</c:v>
                </c:pt>
                <c:pt idx="77">
                  <c:v>1.1726206666511285</c:v>
                </c:pt>
                <c:pt idx="78">
                  <c:v>1.1565974269221166</c:v>
                </c:pt>
                <c:pt idx="79">
                  <c:v>1.132838166996051</c:v>
                </c:pt>
                <c:pt idx="80">
                  <c:v>1.1436334707182021</c:v>
                </c:pt>
                <c:pt idx="81">
                  <c:v>1.1457218729969021</c:v>
                </c:pt>
                <c:pt idx="82">
                  <c:v>1.1706765949749462</c:v>
                </c:pt>
                <c:pt idx="83">
                  <c:v>1.1786847220730989</c:v>
                </c:pt>
                <c:pt idx="84">
                  <c:v>1.2264417219688655</c:v>
                </c:pt>
                <c:pt idx="85">
                  <c:v>1.2815384605310207</c:v>
                </c:pt>
                <c:pt idx="86">
                  <c:v>1.3279478390726753</c:v>
                </c:pt>
                <c:pt idx="87">
                  <c:v>1.4379430456218441</c:v>
                </c:pt>
                <c:pt idx="88">
                  <c:v>1.4970282983623804</c:v>
                </c:pt>
                <c:pt idx="89">
                  <c:v>1.4922611045335796</c:v>
                </c:pt>
                <c:pt idx="90">
                  <c:v>1.4931836498752391</c:v>
                </c:pt>
                <c:pt idx="91">
                  <c:v>1.4265348521979551</c:v>
                </c:pt>
                <c:pt idx="92">
                  <c:v>1.4520468551138876</c:v>
                </c:pt>
                <c:pt idx="93">
                  <c:v>1.4560184007198707</c:v>
                </c:pt>
                <c:pt idx="94">
                  <c:v>1.5275673067142075</c:v>
                </c:pt>
                <c:pt idx="95">
                  <c:v>1.5700233776898396</c:v>
                </c:pt>
                <c:pt idx="96">
                  <c:v>1.6299993349899287</c:v>
                </c:pt>
                <c:pt idx="97">
                  <c:v>1.686674768815295</c:v>
                </c:pt>
                <c:pt idx="98">
                  <c:v>1.7084124221975203</c:v>
                </c:pt>
                <c:pt idx="99">
                  <c:v>1.7089630534290565</c:v>
                </c:pt>
                <c:pt idx="100">
                  <c:v>1.7073727187665082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1D-4329-88AA-8D82F3FC1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3923200"/>
        <c:axId val="54035968"/>
      </c:barChart>
      <c:lineChart>
        <c:grouping val="standard"/>
        <c:varyColors val="0"/>
        <c:ser>
          <c:idx val="1"/>
          <c:order val="0"/>
          <c:tx>
            <c:strRef>
              <c:f>data!$C$1</c:f>
              <c:strCache>
                <c:ptCount val="1"/>
                <c:pt idx="0">
                  <c:v>Průměrný věk matek při narození dítěte / Mean age of mothers at childbirth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data!$A$2:$A$102</c:f>
              <c:numCache>
                <c:formatCode>General</c:formatCode>
                <c:ptCount val="101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  <c:pt idx="99">
                  <c:v>2019</c:v>
                </c:pt>
                <c:pt idx="100">
                  <c:v>2020</c:v>
                </c:pt>
              </c:numCache>
            </c:numRef>
          </c:cat>
          <c:val>
            <c:numRef>
              <c:f>data!$C$2:$C$102</c:f>
              <c:numCache>
                <c:formatCode>0.0</c:formatCode>
                <c:ptCount val="101"/>
                <c:pt idx="0">
                  <c:v>30.166246728321894</c:v>
                </c:pt>
                <c:pt idx="1">
                  <c:v>29.831866544466418</c:v>
                </c:pt>
                <c:pt idx="2">
                  <c:v>29.759193481822596</c:v>
                </c:pt>
                <c:pt idx="3">
                  <c:v>29.648330013589458</c:v>
                </c:pt>
                <c:pt idx="4">
                  <c:v>29.591869385659169</c:v>
                </c:pt>
                <c:pt idx="5">
                  <c:v>29.419926594189111</c:v>
                </c:pt>
                <c:pt idx="6">
                  <c:v>29.276057956061063</c:v>
                </c:pt>
                <c:pt idx="7">
                  <c:v>29.090129162262727</c:v>
                </c:pt>
                <c:pt idx="8">
                  <c:v>28.933063100226082</c:v>
                </c:pt>
                <c:pt idx="9">
                  <c:v>28.788349791692138</c:v>
                </c:pt>
                <c:pt idx="10">
                  <c:v>28.601222492670264</c:v>
                </c:pt>
                <c:pt idx="11">
                  <c:v>28.507344461490632</c:v>
                </c:pt>
                <c:pt idx="12">
                  <c:v>28.402313078813719</c:v>
                </c:pt>
                <c:pt idx="13">
                  <c:v>28.306930351533101</c:v>
                </c:pt>
                <c:pt idx="14">
                  <c:v>28.301864934903648</c:v>
                </c:pt>
                <c:pt idx="15">
                  <c:v>28.252039499140345</c:v>
                </c:pt>
                <c:pt idx="16">
                  <c:v>28.228798776669706</c:v>
                </c:pt>
                <c:pt idx="17">
                  <c:v>28.16073793600285</c:v>
                </c:pt>
                <c:pt idx="18">
                  <c:v>27.933517596020103</c:v>
                </c:pt>
                <c:pt idx="19">
                  <c:v>27.763583393476022</c:v>
                </c:pt>
                <c:pt idx="20">
                  <c:v>27.408932936666162</c:v>
                </c:pt>
                <c:pt idx="21">
                  <c:v>27.706770206564965</c:v>
                </c:pt>
                <c:pt idx="22">
                  <c:v>27.905166901699985</c:v>
                </c:pt>
                <c:pt idx="23">
                  <c:v>28.031993378412746</c:v>
                </c:pt>
                <c:pt idx="24">
                  <c:v>28.480692937569977</c:v>
                </c:pt>
                <c:pt idx="25">
                  <c:v>28.607484414513106</c:v>
                </c:pt>
                <c:pt idx="26">
                  <c:v>28.441572972314024</c:v>
                </c:pt>
                <c:pt idx="27">
                  <c:v>28.100937362632585</c:v>
                </c:pt>
                <c:pt idx="28">
                  <c:v>27.811030657617678</c:v>
                </c:pt>
                <c:pt idx="29">
                  <c:v>27.472631865336275</c:v>
                </c:pt>
                <c:pt idx="30">
                  <c:v>27.308082599428907</c:v>
                </c:pt>
                <c:pt idx="31">
                  <c:v>27.110024031846759</c:v>
                </c:pt>
                <c:pt idx="32">
                  <c:v>27.026100365871471</c:v>
                </c:pt>
                <c:pt idx="33">
                  <c:v>26.983946976377865</c:v>
                </c:pt>
                <c:pt idx="34">
                  <c:v>26.860668248922629</c:v>
                </c:pt>
                <c:pt idx="35">
                  <c:v>26.729219130328985</c:v>
                </c:pt>
                <c:pt idx="36">
                  <c:v>26.511677869448921</c:v>
                </c:pt>
                <c:pt idx="37">
                  <c:v>26.278598218156059</c:v>
                </c:pt>
                <c:pt idx="38">
                  <c:v>25.927242898431416</c:v>
                </c:pt>
                <c:pt idx="39">
                  <c:v>25.48681667609938</c:v>
                </c:pt>
                <c:pt idx="40">
                  <c:v>25.419987076750424</c:v>
                </c:pt>
                <c:pt idx="41">
                  <c:v>25.425757225556794</c:v>
                </c:pt>
                <c:pt idx="42">
                  <c:v>25.320225036506109</c:v>
                </c:pt>
                <c:pt idx="43">
                  <c:v>25.445581658668338</c:v>
                </c:pt>
                <c:pt idx="44">
                  <c:v>25.576136564077089</c:v>
                </c:pt>
                <c:pt idx="45">
                  <c:v>25.551400108705664</c:v>
                </c:pt>
                <c:pt idx="46">
                  <c:v>25.362426458357611</c:v>
                </c:pt>
                <c:pt idx="47">
                  <c:v>25.156377767579674</c:v>
                </c:pt>
                <c:pt idx="48">
                  <c:v>25.067078181356571</c:v>
                </c:pt>
                <c:pt idx="49">
                  <c:v>25.019132132051002</c:v>
                </c:pt>
                <c:pt idx="50">
                  <c:v>24.970185736090468</c:v>
                </c:pt>
                <c:pt idx="51">
                  <c:v>25.11669310864027</c:v>
                </c:pt>
                <c:pt idx="52">
                  <c:v>25.135668224923336</c:v>
                </c:pt>
                <c:pt idx="53">
                  <c:v>25.256962475207978</c:v>
                </c:pt>
                <c:pt idx="54">
                  <c:v>25.238083467732274</c:v>
                </c:pt>
                <c:pt idx="55">
                  <c:v>25.127511218529268</c:v>
                </c:pt>
                <c:pt idx="56">
                  <c:v>25.072028099324832</c:v>
                </c:pt>
                <c:pt idx="57">
                  <c:v>24.980435104244552</c:v>
                </c:pt>
                <c:pt idx="58">
                  <c:v>24.919320146429826</c:v>
                </c:pt>
                <c:pt idx="59">
                  <c:v>24.838882436066701</c:v>
                </c:pt>
                <c:pt idx="60">
                  <c:v>24.672148401963195</c:v>
                </c:pt>
                <c:pt idx="61">
                  <c:v>24.694717345189506</c:v>
                </c:pt>
                <c:pt idx="62">
                  <c:v>24.640537004254682</c:v>
                </c:pt>
                <c:pt idx="63">
                  <c:v>24.587988831996057</c:v>
                </c:pt>
                <c:pt idx="64">
                  <c:v>24.553731332429614</c:v>
                </c:pt>
                <c:pt idx="65">
                  <c:v>24.584601029218305</c:v>
                </c:pt>
                <c:pt idx="66">
                  <c:v>24.639626696629737</c:v>
                </c:pt>
                <c:pt idx="67">
                  <c:v>24.670691070607706</c:v>
                </c:pt>
                <c:pt idx="68">
                  <c:v>24.720234293278054</c:v>
                </c:pt>
                <c:pt idx="69">
                  <c:v>24.753167150197921</c:v>
                </c:pt>
                <c:pt idx="70">
                  <c:v>24.763635499069963</c:v>
                </c:pt>
                <c:pt idx="71">
                  <c:v>24.725435714938975</c:v>
                </c:pt>
                <c:pt idx="72">
                  <c:v>24.827437311412702</c:v>
                </c:pt>
                <c:pt idx="73">
                  <c:v>25.038730129729757</c:v>
                </c:pt>
                <c:pt idx="74">
                  <c:v>25.368773712723836</c:v>
                </c:pt>
                <c:pt idx="75">
                  <c:v>25.758184249840451</c:v>
                </c:pt>
                <c:pt idx="76">
                  <c:v>26.085716130285416</c:v>
                </c:pt>
                <c:pt idx="77">
                  <c:v>26.364296074394879</c:v>
                </c:pt>
                <c:pt idx="78">
                  <c:v>26.623397106990634</c:v>
                </c:pt>
                <c:pt idx="79">
                  <c:v>26.858011994901595</c:v>
                </c:pt>
                <c:pt idx="80">
                  <c:v>27.176636721275781</c:v>
                </c:pt>
                <c:pt idx="81">
                  <c:v>27.549289496320917</c:v>
                </c:pt>
                <c:pt idx="82">
                  <c:v>27.80985995272961</c:v>
                </c:pt>
                <c:pt idx="83">
                  <c:v>28.054737930745773</c:v>
                </c:pt>
                <c:pt idx="84">
                  <c:v>28.33259466712687</c:v>
                </c:pt>
                <c:pt idx="85">
                  <c:v>28.606064650475794</c:v>
                </c:pt>
                <c:pt idx="86">
                  <c:v>28.879555591039516</c:v>
                </c:pt>
                <c:pt idx="87">
                  <c:v>29.139891912559396</c:v>
                </c:pt>
                <c:pt idx="88">
                  <c:v>29.331188167080285</c:v>
                </c:pt>
                <c:pt idx="89">
                  <c:v>29.427519909486165</c:v>
                </c:pt>
                <c:pt idx="90">
                  <c:v>29.586935238307689</c:v>
                </c:pt>
                <c:pt idx="91">
                  <c:v>29.69419550950683</c:v>
                </c:pt>
                <c:pt idx="92">
                  <c:v>29.760894585090899</c:v>
                </c:pt>
                <c:pt idx="93">
                  <c:v>29.862046186109019</c:v>
                </c:pt>
                <c:pt idx="94">
                  <c:v>29.938854624422472</c:v>
                </c:pt>
                <c:pt idx="95">
                  <c:v>29.992310272650084</c:v>
                </c:pt>
                <c:pt idx="96">
                  <c:v>29.986091564669408</c:v>
                </c:pt>
                <c:pt idx="97">
                  <c:v>30.023163788666089</c:v>
                </c:pt>
                <c:pt idx="98">
                  <c:v>30.110156242137137</c:v>
                </c:pt>
                <c:pt idx="99">
                  <c:v>30.154496268756574</c:v>
                </c:pt>
                <c:pt idx="100">
                  <c:v>30.193244931502527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1D-4329-88AA-8D82F3FC1979}"/>
            </c:ext>
          </c:extLst>
        </c:ser>
        <c:ser>
          <c:idx val="4"/>
          <c:order val="1"/>
          <c:tx>
            <c:strRef>
              <c:f>data!$D$1</c:f>
              <c:strCache>
                <c:ptCount val="1"/>
                <c:pt idx="0">
                  <c:v>Průměrný věk matek při narození 1.dítěte / Mean age of mothers at first childbirth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data!$A$2:$A$102</c:f>
              <c:numCache>
                <c:formatCode>General</c:formatCode>
                <c:ptCount val="101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  <c:pt idx="99">
                  <c:v>2019</c:v>
                </c:pt>
                <c:pt idx="100">
                  <c:v>2020</c:v>
                </c:pt>
              </c:numCache>
            </c:numRef>
          </c:cat>
          <c:val>
            <c:numRef>
              <c:f>data!$D$2:$D$102</c:f>
              <c:numCache>
                <c:formatCode>General</c:formatCode>
                <c:ptCount val="101"/>
                <c:pt idx="5" formatCode="0.0">
                  <c:v>25.263007275339451</c:v>
                </c:pt>
                <c:pt idx="6" formatCode="0.0">
                  <c:v>25.134345087167151</c:v>
                </c:pt>
                <c:pt idx="7" formatCode="0.0">
                  <c:v>25.000146256583399</c:v>
                </c:pt>
                <c:pt idx="8" formatCode="0.0">
                  <c:v>24.982326153684472</c:v>
                </c:pt>
                <c:pt idx="9" formatCode="0.0">
                  <c:v>24.957548123281292</c:v>
                </c:pt>
                <c:pt idx="10" formatCode="0.0">
                  <c:v>24.934015272041641</c:v>
                </c:pt>
                <c:pt idx="11" formatCode="0.0">
                  <c:v>24.853817738269711</c:v>
                </c:pt>
                <c:pt idx="12" formatCode="0.0">
                  <c:v>24.841699125312125</c:v>
                </c:pt>
                <c:pt idx="13" formatCode="0.0">
                  <c:v>24.884749481238803</c:v>
                </c:pt>
                <c:pt idx="14" formatCode="0.0">
                  <c:v>24.974312712526263</c:v>
                </c:pt>
                <c:pt idx="15" formatCode="0.0">
                  <c:v>24.978176041191574</c:v>
                </c:pt>
                <c:pt idx="16" formatCode="0.0">
                  <c:v>25.079527905387174</c:v>
                </c:pt>
                <c:pt idx="17" formatCode="0.0">
                  <c:v>25.085328275851253</c:v>
                </c:pt>
                <c:pt idx="18" formatCode="0.0">
                  <c:v>25.120568096654079</c:v>
                </c:pt>
                <c:pt idx="19" formatCode="0.0">
                  <c:v>25.036057765365211</c:v>
                </c:pt>
                <c:pt idx="20" formatCode="0.0">
                  <c:v>24.73625219706102</c:v>
                </c:pt>
                <c:pt idx="21" formatCode="0.0">
                  <c:v>24.865056776066698</c:v>
                </c:pt>
                <c:pt idx="22" formatCode="0.0">
                  <c:v>25.026727980033701</c:v>
                </c:pt>
                <c:pt idx="23" formatCode="0.0">
                  <c:v>25.113894079989624</c:v>
                </c:pt>
                <c:pt idx="24" formatCode="0.0">
                  <c:v>25.229284175203524</c:v>
                </c:pt>
                <c:pt idx="25" formatCode="0.0">
                  <c:v>25.125941810352643</c:v>
                </c:pt>
                <c:pt idx="26" formatCode="0.0">
                  <c:v>24.975900143215178</c:v>
                </c:pt>
                <c:pt idx="27" formatCode="0.0">
                  <c:v>24.569623140813835</c:v>
                </c:pt>
                <c:pt idx="28" formatCode="0.0">
                  <c:v>24.213878152572697</c:v>
                </c:pt>
                <c:pt idx="29" formatCode="0.0">
                  <c:v>24.074786399724864</c:v>
                </c:pt>
                <c:pt idx="30" formatCode="0.0">
                  <c:v>23.772585523879602</c:v>
                </c:pt>
                <c:pt idx="31" formatCode="0.0">
                  <c:v>23.596347290666305</c:v>
                </c:pt>
                <c:pt idx="32" formatCode="0.0">
                  <c:v>23.563709270813099</c:v>
                </c:pt>
                <c:pt idx="33" formatCode="0.0">
                  <c:v>23.45136240868116</c:v>
                </c:pt>
                <c:pt idx="34" formatCode="0.0">
                  <c:v>23.332380287631796</c:v>
                </c:pt>
                <c:pt idx="35" formatCode="0.0">
                  <c:v>23.235155926777633</c:v>
                </c:pt>
                <c:pt idx="36" formatCode="0.0">
                  <c:v>23.097640764373402</c:v>
                </c:pt>
                <c:pt idx="37" formatCode="0.0">
                  <c:v>22.976023654169591</c:v>
                </c:pt>
                <c:pt idx="38" formatCode="0.0">
                  <c:v>22.994320538391193</c:v>
                </c:pt>
                <c:pt idx="39" formatCode="0.0">
                  <c:v>22.903955997519695</c:v>
                </c:pt>
                <c:pt idx="40" formatCode="0.0">
                  <c:v>22.863775919999998</c:v>
                </c:pt>
                <c:pt idx="41" formatCode="0.0">
                  <c:v>22.889925959999999</c:v>
                </c:pt>
                <c:pt idx="42" formatCode="0.0">
                  <c:v>22.804377850000002</c:v>
                </c:pt>
                <c:pt idx="43" formatCode="0.0">
                  <c:v>22.737063110000001</c:v>
                </c:pt>
                <c:pt idx="44" formatCode="0.0">
                  <c:v>22.71762051</c:v>
                </c:pt>
                <c:pt idx="45" formatCode="0.0">
                  <c:v>22.67338427</c:v>
                </c:pt>
                <c:pt idx="46" formatCode="0.0">
                  <c:v>22.554270469999999</c:v>
                </c:pt>
                <c:pt idx="47" formatCode="0.0">
                  <c:v>22.479438739999999</c:v>
                </c:pt>
                <c:pt idx="48" formatCode="0.0">
                  <c:v>22.5190862</c:v>
                </c:pt>
                <c:pt idx="49" formatCode="0.0">
                  <c:v>22.454551810000002</c:v>
                </c:pt>
                <c:pt idx="50" formatCode="0.0">
                  <c:v>22.453620269999998</c:v>
                </c:pt>
                <c:pt idx="51" formatCode="0.0">
                  <c:v>22.586362569999999</c:v>
                </c:pt>
                <c:pt idx="52" formatCode="0.0">
                  <c:v>22.614616439999999</c:v>
                </c:pt>
                <c:pt idx="53" formatCode="0.0">
                  <c:v>22.624474299999999</c:v>
                </c:pt>
                <c:pt idx="54" formatCode="0.0">
                  <c:v>22.593032650000001</c:v>
                </c:pt>
                <c:pt idx="55" formatCode="0.0">
                  <c:v>22.51324571</c:v>
                </c:pt>
                <c:pt idx="56" formatCode="0.0">
                  <c:v>22.488273379999999</c:v>
                </c:pt>
                <c:pt idx="57" formatCode="0.0">
                  <c:v>22.46907247</c:v>
                </c:pt>
                <c:pt idx="58" formatCode="0.0">
                  <c:v>22.437903479999999</c:v>
                </c:pt>
                <c:pt idx="59" formatCode="0.0">
                  <c:v>22.40029492</c:v>
                </c:pt>
                <c:pt idx="60" formatCode="0.0">
                  <c:v>22.357579399999999</c:v>
                </c:pt>
                <c:pt idx="61" formatCode="0.0">
                  <c:v>22.379064020000001</c:v>
                </c:pt>
                <c:pt idx="62" formatCode="0.0">
                  <c:v>22.36208976</c:v>
                </c:pt>
                <c:pt idx="63" formatCode="0.0">
                  <c:v>22.313682480000001</c:v>
                </c:pt>
                <c:pt idx="64" formatCode="0.0">
                  <c:v>22.313268839999999</c:v>
                </c:pt>
                <c:pt idx="65" formatCode="0.0">
                  <c:v>22.346939620000001</c:v>
                </c:pt>
                <c:pt idx="66" formatCode="0.0">
                  <c:v>22.396840660051758</c:v>
                </c:pt>
                <c:pt idx="67" formatCode="0.0">
                  <c:v>22.436446571747432</c:v>
                </c:pt>
                <c:pt idx="68" formatCode="0.0">
                  <c:v>22.437961591059839</c:v>
                </c:pt>
                <c:pt idx="69" formatCode="0.0">
                  <c:v>22.480817545992515</c:v>
                </c:pt>
                <c:pt idx="70" formatCode="0.0">
                  <c:v>22.468646645740293</c:v>
                </c:pt>
                <c:pt idx="71" formatCode="0.0">
                  <c:v>22.429350075245015</c:v>
                </c:pt>
                <c:pt idx="72" formatCode="0.0">
                  <c:v>22.506862347603153</c:v>
                </c:pt>
                <c:pt idx="73" formatCode="0.0">
                  <c:v>22.606845945509214</c:v>
                </c:pt>
                <c:pt idx="74" formatCode="0.0">
                  <c:v>22.916693465878797</c:v>
                </c:pt>
                <c:pt idx="75" formatCode="0.0">
                  <c:v>23.321813036964965</c:v>
                </c:pt>
                <c:pt idx="76" formatCode="0.0">
                  <c:v>23.67601476923393</c:v>
                </c:pt>
                <c:pt idx="77" formatCode="0.0">
                  <c:v>24.03693062729592</c:v>
                </c:pt>
                <c:pt idx="78" formatCode="0.0">
                  <c:v>24.351082979257782</c:v>
                </c:pt>
                <c:pt idx="79" formatCode="0.0">
                  <c:v>24.593119337818226</c:v>
                </c:pt>
                <c:pt idx="80" formatCode="0.0">
                  <c:v>24.941681301123037</c:v>
                </c:pt>
                <c:pt idx="81" formatCode="0.0">
                  <c:v>25.344811024416661</c:v>
                </c:pt>
                <c:pt idx="82" formatCode="0.0">
                  <c:v>25.627800057945151</c:v>
                </c:pt>
                <c:pt idx="83" formatCode="0.0">
                  <c:v>25.925826035067136</c:v>
                </c:pt>
                <c:pt idx="84" formatCode="0.0">
                  <c:v>26.312266837251482</c:v>
                </c:pt>
                <c:pt idx="85" formatCode="0.0">
                  <c:v>26.610701027332823</c:v>
                </c:pt>
                <c:pt idx="86" formatCode="0.0">
                  <c:v>26.942693403050864</c:v>
                </c:pt>
                <c:pt idx="87" formatCode="0.0">
                  <c:v>27.140574517489142</c:v>
                </c:pt>
                <c:pt idx="88" formatCode="0.0">
                  <c:v>27.331795112096753</c:v>
                </c:pt>
                <c:pt idx="89" formatCode="0.0">
                  <c:v>27.44426357252765</c:v>
                </c:pt>
                <c:pt idx="90" formatCode="0.0">
                  <c:v>27.624593881813794</c:v>
                </c:pt>
                <c:pt idx="91" formatCode="0.0">
                  <c:v>27.784768134112166</c:v>
                </c:pt>
                <c:pt idx="92" formatCode="0.0">
                  <c:v>27.916957131369166</c:v>
                </c:pt>
                <c:pt idx="93" formatCode="0.0">
                  <c:v>28.08276012154046</c:v>
                </c:pt>
                <c:pt idx="94" formatCode="0.0">
                  <c:v>28.136565707764916</c:v>
                </c:pt>
                <c:pt idx="95" formatCode="0.0">
                  <c:v>28.223558582096807</c:v>
                </c:pt>
                <c:pt idx="96" formatCode="0.0">
                  <c:v>28.211764587139783</c:v>
                </c:pt>
                <c:pt idx="97" formatCode="0.0">
                  <c:v>28.236205543120182</c:v>
                </c:pt>
                <c:pt idx="98" formatCode="0.0">
                  <c:v>28.361857579001253</c:v>
                </c:pt>
                <c:pt idx="99" formatCode="0.0">
                  <c:v>28.461454174441752</c:v>
                </c:pt>
                <c:pt idx="100" formatCode="0.0">
                  <c:v>28.506315418530392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1D-4329-88AA-8D82F3FC1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37888"/>
        <c:axId val="54257152"/>
      </c:lineChart>
      <c:catAx>
        <c:axId val="539232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5510663924553657"/>
              <c:y val="0.93513065367647374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5968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54035968"/>
        <c:scaling>
          <c:orientation val="minMax"/>
          <c:max val="3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Průměrný počet dětí na jednu ženu / </a:t>
                </a:r>
              </a:p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Average number of live births per woman</a:t>
                </a:r>
              </a:p>
            </c:rich>
          </c:tx>
          <c:layout>
            <c:manualLayout>
              <c:xMode val="edge"/>
              <c:yMode val="edge"/>
              <c:x val="9.765640608792512E-3"/>
              <c:y val="0.2966810572573682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3923200"/>
        <c:crosses val="autoZero"/>
        <c:crossBetween val="between"/>
      </c:valAx>
      <c:catAx>
        <c:axId val="5403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4257152"/>
        <c:crosses val="autoZero"/>
        <c:auto val="1"/>
        <c:lblAlgn val="ctr"/>
        <c:lblOffset val="100"/>
        <c:noMultiLvlLbl val="0"/>
      </c:catAx>
      <c:valAx>
        <c:axId val="54257152"/>
        <c:scaling>
          <c:orientation val="minMax"/>
          <c:max val="32"/>
          <c:min val="18"/>
        </c:scaling>
        <c:delete val="0"/>
        <c:axPos val="r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Věk /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Age</a:t>
                </a:r>
              </a:p>
            </c:rich>
          </c:tx>
          <c:layout>
            <c:manualLayout>
              <c:xMode val="edge"/>
              <c:yMode val="edge"/>
              <c:x val="0.9504547333043224"/>
              <c:y val="0.461012496187567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7888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9.7738293662197329E-2"/>
          <c:y val="0.1132679527988625"/>
          <c:w val="0.78783925731911264"/>
          <c:h val="8.3341366289933896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4400" b="1" dirty="0">
                <a:solidFill>
                  <a:srgbClr val="333399"/>
                </a:solidFill>
              </a:rPr>
              <a:t>INDEX POTRATOVOSTI v letech1970 - 2016</a:t>
            </a:r>
          </a:p>
        </c:rich>
      </c:tx>
      <c:layout>
        <c:manualLayout>
          <c:xMode val="edge"/>
          <c:yMode val="edge"/>
          <c:x val="0.174343984098272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8707669386608912E-2"/>
          <c:y val="0.2515857480788401"/>
          <c:w val="0.95314460174927795"/>
          <c:h val="0.676840825900980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33399"/>
            </a:solidFill>
            <a:ln>
              <a:noFill/>
            </a:ln>
            <a:effectLst/>
          </c:spPr>
          <c:invertIfNegative val="0"/>
          <c:cat>
            <c:numRef>
              <c:f>List1!$A$1:$A$47</c:f>
              <c:numCache>
                <c:formatCode>General</c:formatCod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cat>
          <c:val>
            <c:numRef>
              <c:f>List1!$B$1:$B$47</c:f>
              <c:numCache>
                <c:formatCode>General</c:formatCode>
                <c:ptCount val="47"/>
                <c:pt idx="0">
                  <c:v>60.116325146245963</c:v>
                </c:pt>
                <c:pt idx="1">
                  <c:v>55.691766570252454</c:v>
                </c:pt>
                <c:pt idx="2">
                  <c:v>51.486548827271406</c:v>
                </c:pt>
                <c:pt idx="3">
                  <c:v>42.079659803337471</c:v>
                </c:pt>
                <c:pt idx="4">
                  <c:v>39.979122639144023</c:v>
                </c:pt>
                <c:pt idx="5">
                  <c:v>39.582307161855972</c:v>
                </c:pt>
                <c:pt idx="6">
                  <c:v>41.325680822397388</c:v>
                </c:pt>
                <c:pt idx="7">
                  <c:v>44.653706286058018</c:v>
                </c:pt>
                <c:pt idx="8">
                  <c:v>46.614782966147828</c:v>
                </c:pt>
                <c:pt idx="9">
                  <c:v>48.314113378475191</c:v>
                </c:pt>
                <c:pt idx="10">
                  <c:v>55.929266479164639</c:v>
                </c:pt>
                <c:pt idx="11">
                  <c:v>61.5575881972091</c:v>
                </c:pt>
                <c:pt idx="12">
                  <c:v>64.224168175248039</c:v>
                </c:pt>
                <c:pt idx="13">
                  <c:v>66.626849680016221</c:v>
                </c:pt>
                <c:pt idx="14">
                  <c:v>70.237740484202732</c:v>
                </c:pt>
                <c:pt idx="15">
                  <c:v>72.79541058554598</c:v>
                </c:pt>
                <c:pt idx="16">
                  <c:v>74.250048528467545</c:v>
                </c:pt>
                <c:pt idx="17">
                  <c:v>96.364922529265456</c:v>
                </c:pt>
                <c:pt idx="18">
                  <c:v>97.08116303156757</c:v>
                </c:pt>
                <c:pt idx="19">
                  <c:v>98.157990704603463</c:v>
                </c:pt>
                <c:pt idx="20">
                  <c:v>96.156193265900797</c:v>
                </c:pt>
                <c:pt idx="21">
                  <c:v>92.452830188679243</c:v>
                </c:pt>
                <c:pt idx="22">
                  <c:v>89.470452424227545</c:v>
                </c:pt>
                <c:pt idx="23">
                  <c:v>70.342471392113282</c:v>
                </c:pt>
                <c:pt idx="24">
                  <c:v>63.072534256184824</c:v>
                </c:pt>
                <c:pt idx="25">
                  <c:v>63.89202983495337</c:v>
                </c:pt>
                <c:pt idx="26">
                  <c:v>66.064365435254459</c:v>
                </c:pt>
                <c:pt idx="27">
                  <c:v>62.655889145496538</c:v>
                </c:pt>
                <c:pt idx="28">
                  <c:v>61.273381849409326</c:v>
                </c:pt>
                <c:pt idx="29">
                  <c:v>58.037961993450217</c:v>
                </c:pt>
                <c:pt idx="30">
                  <c:v>51.958450789193698</c:v>
                </c:pt>
                <c:pt idx="31">
                  <c:v>49.525159928773988</c:v>
                </c:pt>
                <c:pt idx="32">
                  <c:v>47.01172525712812</c:v>
                </c:pt>
                <c:pt idx="33">
                  <c:v>45.024851793905725</c:v>
                </c:pt>
                <c:pt idx="34">
                  <c:v>42.197918900427858</c:v>
                </c:pt>
                <c:pt idx="35">
                  <c:v>39.047591172510678</c:v>
                </c:pt>
                <c:pt idx="36">
                  <c:v>37.650994063883914</c:v>
                </c:pt>
                <c:pt idx="37">
                  <c:v>35.59640529983384</c:v>
                </c:pt>
                <c:pt idx="38">
                  <c:v>34.583868760534706</c:v>
                </c:pt>
                <c:pt idx="39">
                  <c:v>34.152713054176814</c:v>
                </c:pt>
                <c:pt idx="40">
                  <c:v>33.43919758867905</c:v>
                </c:pt>
                <c:pt idx="41">
                  <c:v>35.658317276814387</c:v>
                </c:pt>
                <c:pt idx="42">
                  <c:v>34.631728695332939</c:v>
                </c:pt>
                <c:pt idx="43">
                  <c:v>35.18302416983299</c:v>
                </c:pt>
                <c:pt idx="44">
                  <c:v>33.519573341073176</c:v>
                </c:pt>
                <c:pt idx="45">
                  <c:v>32.170166063942709</c:v>
                </c:pt>
                <c:pt idx="46">
                  <c:v>31.765163640865556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2-46EA-A7AB-BE085441F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4155216"/>
        <c:axId val="264155608"/>
      </c:barChart>
      <c:catAx>
        <c:axId val="2641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4155608"/>
        <c:crosses val="autoZero"/>
        <c:auto val="1"/>
        <c:lblAlgn val="ctr"/>
        <c:lblOffset val="100"/>
        <c:noMultiLvlLbl val="0"/>
      </c:catAx>
      <c:valAx>
        <c:axId val="26415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4155216"/>
        <c:crosses val="autoZero"/>
        <c:crossBetween val="between"/>
      </c:valAx>
      <c:spPr>
        <a:solidFill>
          <a:srgbClr val="FFC000">
            <a:alpha val="20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Kojenecká úmrtnost 1809 - 2020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4496988430525332E-2"/>
          <c:y val="8.9049021629743569E-2"/>
          <c:w val="0.93792495175659485"/>
          <c:h val="0.84447222379765163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EF8F01"/>
            </a:solidFill>
            <a:ln>
              <a:noFill/>
            </a:ln>
            <a:effectLst/>
          </c:spPr>
          <c:cat>
            <c:numRef>
              <c:f>List1!$A$1:$A$212</c:f>
              <c:numCache>
                <c:formatCode>General</c:formatCode>
                <c:ptCount val="212"/>
                <c:pt idx="0">
                  <c:v>1809</c:v>
                </c:pt>
                <c:pt idx="1">
                  <c:v>1810</c:v>
                </c:pt>
                <c:pt idx="2">
                  <c:v>1811</c:v>
                </c:pt>
                <c:pt idx="3">
                  <c:v>1812</c:v>
                </c:pt>
                <c:pt idx="4">
                  <c:v>1813</c:v>
                </c:pt>
                <c:pt idx="5">
                  <c:v>1814</c:v>
                </c:pt>
                <c:pt idx="6">
                  <c:v>1815</c:v>
                </c:pt>
                <c:pt idx="7">
                  <c:v>1816</c:v>
                </c:pt>
                <c:pt idx="8">
                  <c:v>1817</c:v>
                </c:pt>
                <c:pt idx="9">
                  <c:v>1818</c:v>
                </c:pt>
                <c:pt idx="10">
                  <c:v>1819</c:v>
                </c:pt>
                <c:pt idx="11">
                  <c:v>1820</c:v>
                </c:pt>
                <c:pt idx="12">
                  <c:v>1821</c:v>
                </c:pt>
                <c:pt idx="13">
                  <c:v>1822</c:v>
                </c:pt>
                <c:pt idx="14">
                  <c:v>1823</c:v>
                </c:pt>
                <c:pt idx="15">
                  <c:v>1824</c:v>
                </c:pt>
                <c:pt idx="16">
                  <c:v>1825</c:v>
                </c:pt>
                <c:pt idx="17">
                  <c:v>1826</c:v>
                </c:pt>
                <c:pt idx="18">
                  <c:v>1827</c:v>
                </c:pt>
                <c:pt idx="19">
                  <c:v>1828</c:v>
                </c:pt>
                <c:pt idx="20">
                  <c:v>1829</c:v>
                </c:pt>
                <c:pt idx="21">
                  <c:v>1830</c:v>
                </c:pt>
                <c:pt idx="22">
                  <c:v>1831</c:v>
                </c:pt>
                <c:pt idx="23">
                  <c:v>1832</c:v>
                </c:pt>
                <c:pt idx="24">
                  <c:v>1833</c:v>
                </c:pt>
                <c:pt idx="25">
                  <c:v>1834</c:v>
                </c:pt>
                <c:pt idx="26">
                  <c:v>1835</c:v>
                </c:pt>
                <c:pt idx="27">
                  <c:v>1836</c:v>
                </c:pt>
                <c:pt idx="28">
                  <c:v>1837</c:v>
                </c:pt>
                <c:pt idx="29">
                  <c:v>1838</c:v>
                </c:pt>
                <c:pt idx="30">
                  <c:v>1839</c:v>
                </c:pt>
                <c:pt idx="31">
                  <c:v>1840</c:v>
                </c:pt>
                <c:pt idx="32">
                  <c:v>1841</c:v>
                </c:pt>
                <c:pt idx="33">
                  <c:v>1842</c:v>
                </c:pt>
                <c:pt idx="34">
                  <c:v>1843</c:v>
                </c:pt>
                <c:pt idx="35">
                  <c:v>1844</c:v>
                </c:pt>
                <c:pt idx="36">
                  <c:v>1845</c:v>
                </c:pt>
                <c:pt idx="37">
                  <c:v>1846</c:v>
                </c:pt>
                <c:pt idx="38">
                  <c:v>1847</c:v>
                </c:pt>
                <c:pt idx="39">
                  <c:v>1848</c:v>
                </c:pt>
                <c:pt idx="40">
                  <c:v>1849</c:v>
                </c:pt>
                <c:pt idx="41">
                  <c:v>1850</c:v>
                </c:pt>
                <c:pt idx="42">
                  <c:v>1851</c:v>
                </c:pt>
                <c:pt idx="43">
                  <c:v>1852</c:v>
                </c:pt>
                <c:pt idx="44">
                  <c:v>1853</c:v>
                </c:pt>
                <c:pt idx="45">
                  <c:v>1854</c:v>
                </c:pt>
                <c:pt idx="46">
                  <c:v>1855</c:v>
                </c:pt>
                <c:pt idx="47">
                  <c:v>1856</c:v>
                </c:pt>
                <c:pt idx="48">
                  <c:v>1857</c:v>
                </c:pt>
                <c:pt idx="49">
                  <c:v>1858</c:v>
                </c:pt>
                <c:pt idx="50">
                  <c:v>1859</c:v>
                </c:pt>
                <c:pt idx="51">
                  <c:v>1860</c:v>
                </c:pt>
                <c:pt idx="52">
                  <c:v>1861</c:v>
                </c:pt>
                <c:pt idx="53">
                  <c:v>1862</c:v>
                </c:pt>
                <c:pt idx="54">
                  <c:v>1863</c:v>
                </c:pt>
                <c:pt idx="55">
                  <c:v>1864</c:v>
                </c:pt>
                <c:pt idx="56">
                  <c:v>1865</c:v>
                </c:pt>
                <c:pt idx="57">
                  <c:v>1866</c:v>
                </c:pt>
                <c:pt idx="58">
                  <c:v>1867</c:v>
                </c:pt>
                <c:pt idx="59">
                  <c:v>1868</c:v>
                </c:pt>
                <c:pt idx="60">
                  <c:v>1869</c:v>
                </c:pt>
                <c:pt idx="61">
                  <c:v>1870</c:v>
                </c:pt>
                <c:pt idx="62">
                  <c:v>1871</c:v>
                </c:pt>
                <c:pt idx="63">
                  <c:v>1872</c:v>
                </c:pt>
                <c:pt idx="64">
                  <c:v>1873</c:v>
                </c:pt>
                <c:pt idx="65">
                  <c:v>1874</c:v>
                </c:pt>
                <c:pt idx="66">
                  <c:v>1875</c:v>
                </c:pt>
                <c:pt idx="67">
                  <c:v>1876</c:v>
                </c:pt>
                <c:pt idx="68">
                  <c:v>1877</c:v>
                </c:pt>
                <c:pt idx="69">
                  <c:v>1878</c:v>
                </c:pt>
                <c:pt idx="70">
                  <c:v>1879</c:v>
                </c:pt>
                <c:pt idx="71">
                  <c:v>1880</c:v>
                </c:pt>
                <c:pt idx="72">
                  <c:v>1881</c:v>
                </c:pt>
                <c:pt idx="73">
                  <c:v>1882</c:v>
                </c:pt>
                <c:pt idx="74">
                  <c:v>1883</c:v>
                </c:pt>
                <c:pt idx="75">
                  <c:v>1884</c:v>
                </c:pt>
                <c:pt idx="76">
                  <c:v>1885</c:v>
                </c:pt>
                <c:pt idx="77">
                  <c:v>1886</c:v>
                </c:pt>
                <c:pt idx="78">
                  <c:v>1887</c:v>
                </c:pt>
                <c:pt idx="79">
                  <c:v>1888</c:v>
                </c:pt>
                <c:pt idx="80">
                  <c:v>1889</c:v>
                </c:pt>
                <c:pt idx="81">
                  <c:v>1890</c:v>
                </c:pt>
                <c:pt idx="82">
                  <c:v>1891</c:v>
                </c:pt>
                <c:pt idx="83">
                  <c:v>1892</c:v>
                </c:pt>
                <c:pt idx="84">
                  <c:v>1893</c:v>
                </c:pt>
                <c:pt idx="85">
                  <c:v>1894</c:v>
                </c:pt>
                <c:pt idx="86">
                  <c:v>1895</c:v>
                </c:pt>
                <c:pt idx="87">
                  <c:v>1896</c:v>
                </c:pt>
                <c:pt idx="88">
                  <c:v>1897</c:v>
                </c:pt>
                <c:pt idx="89">
                  <c:v>1898</c:v>
                </c:pt>
                <c:pt idx="90">
                  <c:v>1899</c:v>
                </c:pt>
                <c:pt idx="91">
                  <c:v>1900</c:v>
                </c:pt>
                <c:pt idx="92">
                  <c:v>1901</c:v>
                </c:pt>
                <c:pt idx="93">
                  <c:v>1902</c:v>
                </c:pt>
                <c:pt idx="94">
                  <c:v>1903</c:v>
                </c:pt>
                <c:pt idx="95">
                  <c:v>1904</c:v>
                </c:pt>
                <c:pt idx="96">
                  <c:v>1905</c:v>
                </c:pt>
                <c:pt idx="97">
                  <c:v>1906</c:v>
                </c:pt>
                <c:pt idx="98">
                  <c:v>1907</c:v>
                </c:pt>
                <c:pt idx="99">
                  <c:v>1908</c:v>
                </c:pt>
                <c:pt idx="100">
                  <c:v>1909</c:v>
                </c:pt>
                <c:pt idx="101">
                  <c:v>1910</c:v>
                </c:pt>
                <c:pt idx="102">
                  <c:v>1911</c:v>
                </c:pt>
                <c:pt idx="103">
                  <c:v>1912</c:v>
                </c:pt>
                <c:pt idx="104">
                  <c:v>1913</c:v>
                </c:pt>
                <c:pt idx="105">
                  <c:v>1914</c:v>
                </c:pt>
                <c:pt idx="106">
                  <c:v>1915</c:v>
                </c:pt>
                <c:pt idx="107">
                  <c:v>1916</c:v>
                </c:pt>
                <c:pt idx="108">
                  <c:v>1917</c:v>
                </c:pt>
                <c:pt idx="109">
                  <c:v>1918</c:v>
                </c:pt>
                <c:pt idx="110">
                  <c:v>1919</c:v>
                </c:pt>
                <c:pt idx="111">
                  <c:v>1920</c:v>
                </c:pt>
                <c:pt idx="112">
                  <c:v>1921</c:v>
                </c:pt>
                <c:pt idx="113">
                  <c:v>1922</c:v>
                </c:pt>
                <c:pt idx="114">
                  <c:v>1923</c:v>
                </c:pt>
                <c:pt idx="115">
                  <c:v>1924</c:v>
                </c:pt>
                <c:pt idx="116">
                  <c:v>1925</c:v>
                </c:pt>
                <c:pt idx="117">
                  <c:v>1926</c:v>
                </c:pt>
                <c:pt idx="118">
                  <c:v>1927</c:v>
                </c:pt>
                <c:pt idx="119">
                  <c:v>1928</c:v>
                </c:pt>
                <c:pt idx="120">
                  <c:v>1929</c:v>
                </c:pt>
                <c:pt idx="121">
                  <c:v>1930</c:v>
                </c:pt>
                <c:pt idx="122">
                  <c:v>1931</c:v>
                </c:pt>
                <c:pt idx="123">
                  <c:v>1932</c:v>
                </c:pt>
                <c:pt idx="124">
                  <c:v>1933</c:v>
                </c:pt>
                <c:pt idx="125">
                  <c:v>1934</c:v>
                </c:pt>
                <c:pt idx="126">
                  <c:v>1935</c:v>
                </c:pt>
                <c:pt idx="127">
                  <c:v>1936</c:v>
                </c:pt>
                <c:pt idx="128">
                  <c:v>1937</c:v>
                </c:pt>
                <c:pt idx="129">
                  <c:v>1938</c:v>
                </c:pt>
                <c:pt idx="130">
                  <c:v>1939</c:v>
                </c:pt>
                <c:pt idx="131">
                  <c:v>1940</c:v>
                </c:pt>
                <c:pt idx="132">
                  <c:v>1941</c:v>
                </c:pt>
                <c:pt idx="133">
                  <c:v>1942</c:v>
                </c:pt>
                <c:pt idx="134">
                  <c:v>1943</c:v>
                </c:pt>
                <c:pt idx="135">
                  <c:v>1944</c:v>
                </c:pt>
                <c:pt idx="136">
                  <c:v>1945</c:v>
                </c:pt>
                <c:pt idx="137">
                  <c:v>1946</c:v>
                </c:pt>
                <c:pt idx="138">
                  <c:v>1947</c:v>
                </c:pt>
                <c:pt idx="139">
                  <c:v>1948</c:v>
                </c:pt>
                <c:pt idx="140">
                  <c:v>1949</c:v>
                </c:pt>
                <c:pt idx="141">
                  <c:v>1950</c:v>
                </c:pt>
                <c:pt idx="142">
                  <c:v>1951</c:v>
                </c:pt>
                <c:pt idx="143">
                  <c:v>1952</c:v>
                </c:pt>
                <c:pt idx="144">
                  <c:v>1953</c:v>
                </c:pt>
                <c:pt idx="145">
                  <c:v>1954</c:v>
                </c:pt>
                <c:pt idx="146">
                  <c:v>1955</c:v>
                </c:pt>
                <c:pt idx="147">
                  <c:v>1956</c:v>
                </c:pt>
                <c:pt idx="148">
                  <c:v>1957</c:v>
                </c:pt>
                <c:pt idx="149">
                  <c:v>1958</c:v>
                </c:pt>
                <c:pt idx="150">
                  <c:v>1959</c:v>
                </c:pt>
                <c:pt idx="151">
                  <c:v>1960</c:v>
                </c:pt>
                <c:pt idx="152">
                  <c:v>1961</c:v>
                </c:pt>
                <c:pt idx="153">
                  <c:v>1962</c:v>
                </c:pt>
                <c:pt idx="154">
                  <c:v>1963</c:v>
                </c:pt>
                <c:pt idx="155">
                  <c:v>1964</c:v>
                </c:pt>
                <c:pt idx="156">
                  <c:v>1965</c:v>
                </c:pt>
                <c:pt idx="157">
                  <c:v>1966</c:v>
                </c:pt>
                <c:pt idx="158">
                  <c:v>1967</c:v>
                </c:pt>
                <c:pt idx="159">
                  <c:v>1968</c:v>
                </c:pt>
                <c:pt idx="160">
                  <c:v>1969</c:v>
                </c:pt>
                <c:pt idx="161">
                  <c:v>1970</c:v>
                </c:pt>
                <c:pt idx="162">
                  <c:v>1971</c:v>
                </c:pt>
                <c:pt idx="163">
                  <c:v>1972</c:v>
                </c:pt>
                <c:pt idx="164">
                  <c:v>1973</c:v>
                </c:pt>
                <c:pt idx="165">
                  <c:v>1974</c:v>
                </c:pt>
                <c:pt idx="166">
                  <c:v>1975</c:v>
                </c:pt>
                <c:pt idx="167">
                  <c:v>1976</c:v>
                </c:pt>
                <c:pt idx="168">
                  <c:v>1977</c:v>
                </c:pt>
                <c:pt idx="169">
                  <c:v>1978</c:v>
                </c:pt>
                <c:pt idx="170">
                  <c:v>1979</c:v>
                </c:pt>
                <c:pt idx="171">
                  <c:v>1980</c:v>
                </c:pt>
                <c:pt idx="172">
                  <c:v>1981</c:v>
                </c:pt>
                <c:pt idx="173">
                  <c:v>1982</c:v>
                </c:pt>
                <c:pt idx="174">
                  <c:v>1983</c:v>
                </c:pt>
                <c:pt idx="175">
                  <c:v>1984</c:v>
                </c:pt>
                <c:pt idx="176">
                  <c:v>1985</c:v>
                </c:pt>
                <c:pt idx="177">
                  <c:v>1986</c:v>
                </c:pt>
                <c:pt idx="178">
                  <c:v>1987</c:v>
                </c:pt>
                <c:pt idx="179">
                  <c:v>1988</c:v>
                </c:pt>
                <c:pt idx="180">
                  <c:v>1989</c:v>
                </c:pt>
                <c:pt idx="181">
                  <c:v>1990</c:v>
                </c:pt>
                <c:pt idx="182">
                  <c:v>1991</c:v>
                </c:pt>
                <c:pt idx="183">
                  <c:v>1992</c:v>
                </c:pt>
                <c:pt idx="184">
                  <c:v>1993</c:v>
                </c:pt>
                <c:pt idx="185">
                  <c:v>1994</c:v>
                </c:pt>
                <c:pt idx="186">
                  <c:v>1995</c:v>
                </c:pt>
                <c:pt idx="187">
                  <c:v>1996</c:v>
                </c:pt>
                <c:pt idx="188">
                  <c:v>1997</c:v>
                </c:pt>
                <c:pt idx="189">
                  <c:v>1998</c:v>
                </c:pt>
                <c:pt idx="190">
                  <c:v>1999</c:v>
                </c:pt>
                <c:pt idx="191">
                  <c:v>2000</c:v>
                </c:pt>
                <c:pt idx="192">
                  <c:v>2001</c:v>
                </c:pt>
                <c:pt idx="193">
                  <c:v>2002</c:v>
                </c:pt>
                <c:pt idx="194">
                  <c:v>2003</c:v>
                </c:pt>
                <c:pt idx="195">
                  <c:v>2004</c:v>
                </c:pt>
                <c:pt idx="196">
                  <c:v>2005</c:v>
                </c:pt>
                <c:pt idx="197">
                  <c:v>2006</c:v>
                </c:pt>
                <c:pt idx="198">
                  <c:v>2007</c:v>
                </c:pt>
                <c:pt idx="199">
                  <c:v>2008</c:v>
                </c:pt>
                <c:pt idx="200">
                  <c:v>2009</c:v>
                </c:pt>
                <c:pt idx="201">
                  <c:v>2010</c:v>
                </c:pt>
                <c:pt idx="202">
                  <c:v>2011</c:v>
                </c:pt>
                <c:pt idx="203">
                  <c:v>2012</c:v>
                </c:pt>
                <c:pt idx="204">
                  <c:v>2013</c:v>
                </c:pt>
                <c:pt idx="205">
                  <c:v>2014</c:v>
                </c:pt>
                <c:pt idx="206">
                  <c:v>2015</c:v>
                </c:pt>
                <c:pt idx="207">
                  <c:v>2016</c:v>
                </c:pt>
                <c:pt idx="208">
                  <c:v>2017</c:v>
                </c:pt>
                <c:pt idx="209">
                  <c:v>2018</c:v>
                </c:pt>
                <c:pt idx="210">
                  <c:v>2019</c:v>
                </c:pt>
                <c:pt idx="211">
                  <c:v>2020</c:v>
                </c:pt>
              </c:numCache>
            </c:numRef>
          </c:cat>
          <c:val>
            <c:numRef>
              <c:f>List1!$B$1:$B$212</c:f>
              <c:numCache>
                <c:formatCode>0.0</c:formatCode>
                <c:ptCount val="212"/>
                <c:pt idx="0">
                  <c:v>281.88852074697621</c:v>
                </c:pt>
                <c:pt idx="1">
                  <c:v>303.84008628727815</c:v>
                </c:pt>
                <c:pt idx="2">
                  <c:v>270.68358275397043</c:v>
                </c:pt>
                <c:pt idx="3">
                  <c:v>285.88958759735874</c:v>
                </c:pt>
                <c:pt idx="4">
                  <c:v>248.95433990201209</c:v>
                </c:pt>
                <c:pt idx="5">
                  <c:v>288.23054924103542</c:v>
                </c:pt>
                <c:pt idx="10">
                  <c:v>268.68032539921666</c:v>
                </c:pt>
                <c:pt idx="11">
                  <c:v>226.34930064962742</c:v>
                </c:pt>
                <c:pt idx="12">
                  <c:v>237.66383295531276</c:v>
                </c:pt>
                <c:pt idx="13">
                  <c:v>263.95199627368333</c:v>
                </c:pt>
                <c:pt idx="14">
                  <c:v>249.68746052419513</c:v>
                </c:pt>
                <c:pt idx="15">
                  <c:v>239.40325433941115</c:v>
                </c:pt>
                <c:pt idx="16">
                  <c:v>238.11494771873055</c:v>
                </c:pt>
                <c:pt idx="17">
                  <c:v>237.2188311825459</c:v>
                </c:pt>
                <c:pt idx="18">
                  <c:v>262.18878989118014</c:v>
                </c:pt>
                <c:pt idx="19">
                  <c:v>284.56613115805226</c:v>
                </c:pt>
                <c:pt idx="20">
                  <c:v>268.72674031195749</c:v>
                </c:pt>
                <c:pt idx="21">
                  <c:v>244.02457391319146</c:v>
                </c:pt>
                <c:pt idx="22">
                  <c:v>248.05706793098358</c:v>
                </c:pt>
                <c:pt idx="23">
                  <c:v>256.0373570893176</c:v>
                </c:pt>
                <c:pt idx="24">
                  <c:v>277.0149913802635</c:v>
                </c:pt>
                <c:pt idx="25">
                  <c:v>294.77297859347408</c:v>
                </c:pt>
                <c:pt idx="26">
                  <c:v>266.0820676344718</c:v>
                </c:pt>
                <c:pt idx="27">
                  <c:v>246.67819064824562</c:v>
                </c:pt>
                <c:pt idx="28">
                  <c:v>271.14524105911249</c:v>
                </c:pt>
                <c:pt idx="29">
                  <c:v>237.07092874001077</c:v>
                </c:pt>
                <c:pt idx="30">
                  <c:v>269.04358424255582</c:v>
                </c:pt>
                <c:pt idx="31">
                  <c:v>240.01627857312667</c:v>
                </c:pt>
                <c:pt idx="32">
                  <c:v>254.25557420282908</c:v>
                </c:pt>
                <c:pt idx="33">
                  <c:v>257.46840826925444</c:v>
                </c:pt>
                <c:pt idx="34">
                  <c:v>290.23290096701572</c:v>
                </c:pt>
                <c:pt idx="35">
                  <c:v>228.18266182975185</c:v>
                </c:pt>
                <c:pt idx="36">
                  <c:v>255.87417173613153</c:v>
                </c:pt>
                <c:pt idx="37">
                  <c:v>257.25866198370107</c:v>
                </c:pt>
                <c:pt idx="38">
                  <c:v>257.99178907629147</c:v>
                </c:pt>
                <c:pt idx="39">
                  <c:v>270.49069587303876</c:v>
                </c:pt>
                <c:pt idx="40">
                  <c:v>243.79760887506117</c:v>
                </c:pt>
                <c:pt idx="41">
                  <c:v>268.33467561521252</c:v>
                </c:pt>
                <c:pt idx="42">
                  <c:v>246.78245923033666</c:v>
                </c:pt>
                <c:pt idx="43">
                  <c:v>261.78545117690396</c:v>
                </c:pt>
                <c:pt idx="44">
                  <c:v>240.2216707405818</c:v>
                </c:pt>
                <c:pt idx="45">
                  <c:v>242.15691334449122</c:v>
                </c:pt>
                <c:pt idx="46">
                  <c:v>269.67840114538353</c:v>
                </c:pt>
                <c:pt idx="47">
                  <c:v>251.36164302323766</c:v>
                </c:pt>
                <c:pt idx="48">
                  <c:v>242.96585788743275</c:v>
                </c:pt>
                <c:pt idx="49">
                  <c:v>259.28788490927298</c:v>
                </c:pt>
                <c:pt idx="50">
                  <c:v>253.26656265671144</c:v>
                </c:pt>
                <c:pt idx="51">
                  <c:v>242.625376916958</c:v>
                </c:pt>
                <c:pt idx="52">
                  <c:v>265.89947297453767</c:v>
                </c:pt>
                <c:pt idx="53">
                  <c:v>259.37133825155962</c:v>
                </c:pt>
                <c:pt idx="54">
                  <c:v>260.36889465309997</c:v>
                </c:pt>
                <c:pt idx="55">
                  <c:v>276.52995520234697</c:v>
                </c:pt>
                <c:pt idx="56">
                  <c:v>261.87436645251466</c:v>
                </c:pt>
                <c:pt idx="57">
                  <c:v>293.5902120806096</c:v>
                </c:pt>
                <c:pt idx="58">
                  <c:v>268.46417036589145</c:v>
                </c:pt>
                <c:pt idx="59">
                  <c:v>248.65560572193374</c:v>
                </c:pt>
                <c:pt idx="60">
                  <c:v>254.0891048453326</c:v>
                </c:pt>
                <c:pt idx="61">
                  <c:v>249.62250839053402</c:v>
                </c:pt>
                <c:pt idx="62">
                  <c:v>247.99298120625625</c:v>
                </c:pt>
                <c:pt idx="63">
                  <c:v>280.89759801834072</c:v>
                </c:pt>
                <c:pt idx="64">
                  <c:v>292.54908874539967</c:v>
                </c:pt>
                <c:pt idx="65">
                  <c:v>253.47083240094932</c:v>
                </c:pt>
                <c:pt idx="66">
                  <c:v>235.10428610076912</c:v>
                </c:pt>
                <c:pt idx="67">
                  <c:v>253.19002857025342</c:v>
                </c:pt>
                <c:pt idx="68">
                  <c:v>280.24373571094492</c:v>
                </c:pt>
                <c:pt idx="69">
                  <c:v>266.12756264236901</c:v>
                </c:pt>
                <c:pt idx="70">
                  <c:v>245.25086015555937</c:v>
                </c:pt>
                <c:pt idx="71">
                  <c:v>257.94598686872644</c:v>
                </c:pt>
                <c:pt idx="72">
                  <c:v>270.16040394628487</c:v>
                </c:pt>
                <c:pt idx="73">
                  <c:v>263.90187902542175</c:v>
                </c:pt>
                <c:pt idx="74">
                  <c:v>263.08473789174695</c:v>
                </c:pt>
                <c:pt idx="75">
                  <c:v>264.49698849986277</c:v>
                </c:pt>
                <c:pt idx="76">
                  <c:v>262.32794208063035</c:v>
                </c:pt>
                <c:pt idx="77">
                  <c:v>273.51412648837959</c:v>
                </c:pt>
                <c:pt idx="78">
                  <c:v>255.28937629207044</c:v>
                </c:pt>
                <c:pt idx="79">
                  <c:v>264.32245477119545</c:v>
                </c:pt>
                <c:pt idx="80">
                  <c:v>248.70887967803529</c:v>
                </c:pt>
                <c:pt idx="81">
                  <c:v>278.43437220278298</c:v>
                </c:pt>
                <c:pt idx="82">
                  <c:v>253.61659581999459</c:v>
                </c:pt>
                <c:pt idx="83">
                  <c:v>272.96831499403419</c:v>
                </c:pt>
                <c:pt idx="84">
                  <c:v>254.20530731863983</c:v>
                </c:pt>
                <c:pt idx="85">
                  <c:v>265.82868803971218</c:v>
                </c:pt>
                <c:pt idx="86">
                  <c:v>248.3125420727381</c:v>
                </c:pt>
                <c:pt idx="87">
                  <c:v>238.98483355598407</c:v>
                </c:pt>
                <c:pt idx="88">
                  <c:v>241.52036243328865</c:v>
                </c:pt>
                <c:pt idx="89">
                  <c:v>236.28640293520439</c:v>
                </c:pt>
                <c:pt idx="90">
                  <c:v>235.58364443042694</c:v>
                </c:pt>
                <c:pt idx="91">
                  <c:v>239.19894030762532</c:v>
                </c:pt>
                <c:pt idx="92">
                  <c:v>221.1978593854642</c:v>
                </c:pt>
                <c:pt idx="93">
                  <c:v>219.30105899244347</c:v>
                </c:pt>
                <c:pt idx="94">
                  <c:v>221.99670096614562</c:v>
                </c:pt>
                <c:pt idx="95">
                  <c:v>223.69636199140353</c:v>
                </c:pt>
                <c:pt idx="96">
                  <c:v>241.89618326709143</c:v>
                </c:pt>
                <c:pt idx="97">
                  <c:v>204.90095677446729</c:v>
                </c:pt>
                <c:pt idx="98">
                  <c:v>214.20177832325791</c:v>
                </c:pt>
                <c:pt idx="99">
                  <c:v>206.59699712159323</c:v>
                </c:pt>
                <c:pt idx="100">
                  <c:v>210.4928853470235</c:v>
                </c:pt>
                <c:pt idx="101">
                  <c:v>189.7015394919778</c:v>
                </c:pt>
                <c:pt idx="102">
                  <c:v>202.50261193255335</c:v>
                </c:pt>
                <c:pt idx="103">
                  <c:v>186.49774581977971</c:v>
                </c:pt>
                <c:pt idx="104">
                  <c:v>184.30160692212607</c:v>
                </c:pt>
                <c:pt idx="105">
                  <c:v>179.39600656902306</c:v>
                </c:pt>
                <c:pt idx="106">
                  <c:v>215.49847627340009</c:v>
                </c:pt>
                <c:pt idx="107">
                  <c:v>189.58569584412064</c:v>
                </c:pt>
                <c:pt idx="108">
                  <c:v>181.49799867628982</c:v>
                </c:pt>
                <c:pt idx="109">
                  <c:v>194.10510951326515</c:v>
                </c:pt>
                <c:pt idx="110">
                  <c:v>146.5137735600369</c:v>
                </c:pt>
                <c:pt idx="111">
                  <c:v>169.36828682132523</c:v>
                </c:pt>
                <c:pt idx="112">
                  <c:v>167.29179379744326</c:v>
                </c:pt>
                <c:pt idx="113">
                  <c:v>158.30143771509438</c:v>
                </c:pt>
                <c:pt idx="114">
                  <c:v>136.27658251461261</c:v>
                </c:pt>
                <c:pt idx="115">
                  <c:v>138.2037100142424</c:v>
                </c:pt>
                <c:pt idx="116">
                  <c:v>131.83037396643834</c:v>
                </c:pt>
                <c:pt idx="117">
                  <c:v>136.27264538084276</c:v>
                </c:pt>
                <c:pt idx="118">
                  <c:v>140.96046686566592</c:v>
                </c:pt>
                <c:pt idx="119">
                  <c:v>127.13576016310746</c:v>
                </c:pt>
                <c:pt idx="120">
                  <c:v>127.79714769727771</c:v>
                </c:pt>
                <c:pt idx="121">
                  <c:v>121.93568312550669</c:v>
                </c:pt>
                <c:pt idx="122">
                  <c:v>114.73697085834854</c:v>
                </c:pt>
                <c:pt idx="123">
                  <c:v>112.8326601784692</c:v>
                </c:pt>
                <c:pt idx="124">
                  <c:v>111.58846998598192</c:v>
                </c:pt>
                <c:pt idx="125">
                  <c:v>107.75715906034775</c:v>
                </c:pt>
                <c:pt idx="126">
                  <c:v>105.25632465316419</c:v>
                </c:pt>
                <c:pt idx="127">
                  <c:v>103.13813357638361</c:v>
                </c:pt>
                <c:pt idx="128">
                  <c:v>100.73976255801431</c:v>
                </c:pt>
                <c:pt idx="129">
                  <c:v>92.713652346735969</c:v>
                </c:pt>
                <c:pt idx="130">
                  <c:v>82.809965478517654</c:v>
                </c:pt>
                <c:pt idx="131">
                  <c:v>82.547937792086884</c:v>
                </c:pt>
                <c:pt idx="132">
                  <c:v>85.595439249831273</c:v>
                </c:pt>
                <c:pt idx="133">
                  <c:v>89.652161257458886</c:v>
                </c:pt>
                <c:pt idx="134">
                  <c:v>92.377728182306242</c:v>
                </c:pt>
                <c:pt idx="135">
                  <c:v>95.189479674867385</c:v>
                </c:pt>
                <c:pt idx="136">
                  <c:v>123.45634507832858</c:v>
                </c:pt>
                <c:pt idx="137">
                  <c:v>93.706938333317481</c:v>
                </c:pt>
                <c:pt idx="138">
                  <c:v>77.206220222980008</c:v>
                </c:pt>
                <c:pt idx="139">
                  <c:v>71.462870949316866</c:v>
                </c:pt>
                <c:pt idx="140">
                  <c:v>67.143257639472949</c:v>
                </c:pt>
                <c:pt idx="141">
                  <c:v>64.181458099935753</c:v>
                </c:pt>
                <c:pt idx="142">
                  <c:v>57.126690736649245</c:v>
                </c:pt>
                <c:pt idx="143">
                  <c:v>44.903215778575905</c:v>
                </c:pt>
                <c:pt idx="144">
                  <c:v>34.970182037357937</c:v>
                </c:pt>
                <c:pt idx="145">
                  <c:v>30.201541549387773</c:v>
                </c:pt>
                <c:pt idx="146">
                  <c:v>27.89466703642524</c:v>
                </c:pt>
                <c:pt idx="147">
                  <c:v>25.727805844599377</c:v>
                </c:pt>
                <c:pt idx="148">
                  <c:v>25.214084887633582</c:v>
                </c:pt>
                <c:pt idx="149">
                  <c:v>24.414158942452843</c:v>
                </c:pt>
                <c:pt idx="150">
                  <c:v>21.095966879099407</c:v>
                </c:pt>
                <c:pt idx="151">
                  <c:v>20.026536518750145</c:v>
                </c:pt>
                <c:pt idx="152">
                  <c:v>19.340706309771864</c:v>
                </c:pt>
                <c:pt idx="153">
                  <c:v>21.077143092462396</c:v>
                </c:pt>
                <c:pt idx="154">
                  <c:v>19.665412523515183</c:v>
                </c:pt>
                <c:pt idx="155">
                  <c:v>19.090791348270951</c:v>
                </c:pt>
                <c:pt idx="156">
                  <c:v>23.718444363054299</c:v>
                </c:pt>
                <c:pt idx="157">
                  <c:v>21.925163995976252</c:v>
                </c:pt>
                <c:pt idx="158">
                  <c:v>21.473766323818328</c:v>
                </c:pt>
                <c:pt idx="159">
                  <c:v>21.602625202820203</c:v>
                </c:pt>
                <c:pt idx="160">
                  <c:v>21.744141375336149</c:v>
                </c:pt>
                <c:pt idx="161">
                  <c:v>20.200858891556486</c:v>
                </c:pt>
                <c:pt idx="162">
                  <c:v>20.197172136463873</c:v>
                </c:pt>
                <c:pt idx="163">
                  <c:v>19.515950654095967</c:v>
                </c:pt>
                <c:pt idx="164">
                  <c:v>19.455295735900961</c:v>
                </c:pt>
                <c:pt idx="165">
                  <c:v>19.277604716422523</c:v>
                </c:pt>
                <c:pt idx="166">
                  <c:v>19.361129651259805</c:v>
                </c:pt>
                <c:pt idx="167">
                  <c:v>19.105764817641344</c:v>
                </c:pt>
                <c:pt idx="168">
                  <c:v>18.744188861319412</c:v>
                </c:pt>
                <c:pt idx="169">
                  <c:v>17.06530427443111</c:v>
                </c:pt>
                <c:pt idx="170">
                  <c:v>15.838523751975458</c:v>
                </c:pt>
                <c:pt idx="171">
                  <c:v>16.852946339750719</c:v>
                </c:pt>
                <c:pt idx="172">
                  <c:v>15.411456818842687</c:v>
                </c:pt>
                <c:pt idx="173">
                  <c:v>15.027727215002328</c:v>
                </c:pt>
                <c:pt idx="174">
                  <c:v>14.530928247629719</c:v>
                </c:pt>
                <c:pt idx="175">
                  <c:v>14.108265603435056</c:v>
                </c:pt>
                <c:pt idx="176">
                  <c:v>12.466790794886702</c:v>
                </c:pt>
                <c:pt idx="177">
                  <c:v>12.290410630192866</c:v>
                </c:pt>
                <c:pt idx="178">
                  <c:v>12.045431978063107</c:v>
                </c:pt>
                <c:pt idx="179">
                  <c:v>11.027610483390745</c:v>
                </c:pt>
                <c:pt idx="180">
                  <c:v>9.9722646389728578</c:v>
                </c:pt>
                <c:pt idx="181">
                  <c:v>10.799301491988603</c:v>
                </c:pt>
                <c:pt idx="182">
                  <c:v>10.382361581396786</c:v>
                </c:pt>
                <c:pt idx="183">
                  <c:v>9.8927735097161165</c:v>
                </c:pt>
                <c:pt idx="184">
                  <c:v>8.4941127866143358</c:v>
                </c:pt>
                <c:pt idx="185">
                  <c:v>7.947156569305398</c:v>
                </c:pt>
                <c:pt idx="186">
                  <c:v>7.7005525666774197</c:v>
                </c:pt>
                <c:pt idx="187">
                  <c:v>6.0478075315657964</c:v>
                </c:pt>
                <c:pt idx="188">
                  <c:v>5.8572421324332371</c:v>
                </c:pt>
                <c:pt idx="189">
                  <c:v>5.2134533605787823</c:v>
                </c:pt>
                <c:pt idx="190">
                  <c:v>4.616020833566183</c:v>
                </c:pt>
                <c:pt idx="191">
                  <c:v>4.1029589704102962</c:v>
                </c:pt>
                <c:pt idx="192">
                  <c:v>3.9684726891914233</c:v>
                </c:pt>
                <c:pt idx="193">
                  <c:v>4.1493328734938464</c:v>
                </c:pt>
                <c:pt idx="194">
                  <c:v>3.8960345839782247</c:v>
                </c:pt>
                <c:pt idx="195">
                  <c:v>3.7475425950196595</c:v>
                </c:pt>
                <c:pt idx="196">
                  <c:v>3.3949379225328</c:v>
                </c:pt>
                <c:pt idx="197">
                  <c:v>3.3260575823718947</c:v>
                </c:pt>
                <c:pt idx="198">
                  <c:v>3.1404843324726079</c:v>
                </c:pt>
                <c:pt idx="199">
                  <c:v>2.8267960190683281</c:v>
                </c:pt>
                <c:pt idx="200">
                  <c:v>2.881333017879474</c:v>
                </c:pt>
                <c:pt idx="201">
                  <c:v>2.6717198876682628</c:v>
                </c:pt>
                <c:pt idx="202">
                  <c:v>2.7421714685340426</c:v>
                </c:pt>
                <c:pt idx="203">
                  <c:v>2.6248894783377539</c:v>
                </c:pt>
                <c:pt idx="204">
                  <c:v>2.4824123427415197</c:v>
                </c:pt>
                <c:pt idx="205">
                  <c:v>2.3939559439286362</c:v>
                </c:pt>
                <c:pt idx="206">
                  <c:v>2.455671517821675</c:v>
                </c:pt>
                <c:pt idx="207">
                  <c:v>2.8137010376077329</c:v>
                </c:pt>
                <c:pt idx="208">
                  <c:v>2.6572265198199378</c:v>
                </c:pt>
                <c:pt idx="209">
                  <c:v>2.560594899856186</c:v>
                </c:pt>
                <c:pt idx="210">
                  <c:v>2.566135916101612</c:v>
                </c:pt>
                <c:pt idx="211">
                  <c:v>2.2595281306715065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4-4C39-85D5-5120EB2AA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0407456"/>
        <c:axId val="820554848"/>
      </c:areaChart>
      <c:catAx>
        <c:axId val="81040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20554848"/>
        <c:crosses val="autoZero"/>
        <c:auto val="1"/>
        <c:lblAlgn val="ctr"/>
        <c:lblOffset val="100"/>
        <c:noMultiLvlLbl val="0"/>
      </c:catAx>
      <c:valAx>
        <c:axId val="82055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0407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0.67782</cdr:x>
      <cdr:y>0.30417</cdr:y>
    </cdr:from>
    <cdr:to>
      <cdr:x>0.9792</cdr:x>
      <cdr:y>0.52444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A0E7DF08-F3B7-4FB8-81E6-2175E1037D7B}"/>
            </a:ext>
          </a:extLst>
        </cdr:cNvPr>
        <cdr:cNvSpPr txBox="1"/>
      </cdr:nvSpPr>
      <cdr:spPr>
        <a:xfrm xmlns:a="http://schemas.openxmlformats.org/drawingml/2006/main">
          <a:off x="7395756" y="1845433"/>
          <a:ext cx="3288323" cy="1336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2000" dirty="0">
              <a:solidFill>
                <a:srgbClr val="00B050"/>
              </a:solidFill>
            </a:rPr>
            <a:t>Index potratovosti udává počet potratů na 100 narozených (tj. porodů).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0.55938</cdr:x>
      <cdr:y>0.14961</cdr:y>
    </cdr:from>
    <cdr:to>
      <cdr:x>1</cdr:x>
      <cdr:y>0.33246</cdr:y>
    </cdr:to>
    <cdr:sp macro="" textlink="">
      <cdr:nvSpPr>
        <cdr:cNvPr id="2" name="TextovéPole 2">
          <a:extLst xmlns:a="http://schemas.openxmlformats.org/drawingml/2006/main">
            <a:ext uri="{FF2B5EF4-FFF2-40B4-BE49-F238E27FC236}">
              <a16:creationId xmlns:a16="http://schemas.microsoft.com/office/drawing/2014/main" id="{09362540-B753-4FD5-A9E2-DAC60786E34A}"/>
            </a:ext>
          </a:extLst>
        </cdr:cNvPr>
        <cdr:cNvSpPr txBox="1"/>
      </cdr:nvSpPr>
      <cdr:spPr>
        <a:xfrm xmlns:a="http://schemas.openxmlformats.org/drawingml/2006/main">
          <a:off x="5749659" y="893948"/>
          <a:ext cx="4528931" cy="10926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accent2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accent2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accent2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accent2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accent2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accent2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accent2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accent2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accent2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800" b="1" u="sng" dirty="0">
              <a:solidFill>
                <a:schemeClr val="accent2"/>
              </a:solidFill>
            </a:rPr>
            <a:t>Kojenecká úmrtnost</a:t>
          </a:r>
          <a:r>
            <a:rPr lang="cs-CZ" sz="1800" b="1" dirty="0">
              <a:solidFill>
                <a:schemeClr val="accent2"/>
              </a:solidFill>
            </a:rPr>
            <a:t>  = počet zemřelých do 1 roku na 1000 živě narozených        (v r. 2021: </a:t>
          </a:r>
          <a:r>
            <a:rPr lang="cs-CZ" sz="1800" b="1" dirty="0">
              <a:solidFill>
                <a:srgbClr val="00B050"/>
              </a:solidFill>
            </a:rPr>
            <a:t>2,2</a:t>
          </a:r>
          <a:r>
            <a:rPr lang="cs-CZ" sz="1800" b="1" dirty="0">
              <a:solidFill>
                <a:schemeClr val="accent2"/>
              </a:solidFill>
            </a:rPr>
            <a:t>)</a:t>
          </a:r>
        </a:p>
        <a:p xmlns:a="http://schemas.openxmlformats.org/drawingml/2006/main">
          <a:endParaRPr lang="cs-CZ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79457C9C-6D4B-475C-8290-0F49623225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9A853D4-DD98-46DD-9D0F-AA55BB8E32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3B4B68FB-1D8C-407A-BB24-60E35CE1AE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AFDB6432-B7A9-4520-B5C2-C4427657849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518B25-5F49-42BE-9FF5-B8EE6618655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7:18.6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11,'0'-4,"0"-2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7:19.0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7:19.9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7:20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7:21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7:33.1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7:33.6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2:57:50.2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42D1876-E10F-4234-8DC6-C9A86EA5AE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29E64C9-F536-437D-A915-A6F59E948E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6E0006E6-3DEF-4F17-8820-44968DB01D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06642291-6B5F-46A8-8915-5BFEE108BD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F574C5AE-78E2-46E1-B8FE-F1AB1487FB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640D582F-3B9B-47EF-9F98-D6E102225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FD2535-285B-4D95-A848-747D34A74AB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>
            <a:extLst>
              <a:ext uri="{FF2B5EF4-FFF2-40B4-BE49-F238E27FC236}">
                <a16:creationId xmlns:a16="http://schemas.microsoft.com/office/drawing/2014/main" id="{234AED2E-2111-45F8-A474-A508AC17D9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Zástupný symbol pro poznámky 2">
            <a:extLst>
              <a:ext uri="{FF2B5EF4-FFF2-40B4-BE49-F238E27FC236}">
                <a16:creationId xmlns:a16="http://schemas.microsoft.com/office/drawing/2014/main" id="{A457CB93-F451-47CB-85C7-F167E2F6B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3732" name="Zástupný symbol pro číslo snímku 3">
            <a:extLst>
              <a:ext uri="{FF2B5EF4-FFF2-40B4-BE49-F238E27FC236}">
                <a16:creationId xmlns:a16="http://schemas.microsoft.com/office/drawing/2014/main" id="{10F7ABFD-DE65-437C-8CDA-438DBD8F4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33954675-EB30-4591-A25C-91F531DA7C22}" type="slidenum">
              <a:rPr lang="cs-CZ" altLang="cs-CZ" smtClean="0">
                <a:solidFill>
                  <a:srgbClr val="000000"/>
                </a:solidFill>
              </a:rPr>
              <a:pPr/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07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>
            <a:extLst>
              <a:ext uri="{FF2B5EF4-FFF2-40B4-BE49-F238E27FC236}">
                <a16:creationId xmlns:a16="http://schemas.microsoft.com/office/drawing/2014/main" id="{2469852D-473D-4F97-9EBC-31E48D3777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Zástupný symbol pro poznámky 2">
            <a:extLst>
              <a:ext uri="{FF2B5EF4-FFF2-40B4-BE49-F238E27FC236}">
                <a16:creationId xmlns:a16="http://schemas.microsoft.com/office/drawing/2014/main" id="{C98298DA-A198-484C-84E6-2DCD2ADB6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9812" name="Zástupný symbol pro číslo snímku 3">
            <a:extLst>
              <a:ext uri="{FF2B5EF4-FFF2-40B4-BE49-F238E27FC236}">
                <a16:creationId xmlns:a16="http://schemas.microsoft.com/office/drawing/2014/main" id="{411F5CBC-8694-444A-AEDC-393DADB17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53F85638-753C-4F07-817D-FF831C6451D7}" type="slidenum">
              <a:rPr lang="cs-CZ" altLang="cs-CZ" smtClean="0">
                <a:solidFill>
                  <a:srgbClr val="000000"/>
                </a:solidFill>
              </a:rPr>
              <a:pPr/>
              <a:t>10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12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30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16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14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721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197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C605F-1E5F-43DA-AEDD-44275FCDDDB0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04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082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>
            <a:extLst>
              <a:ext uri="{FF2B5EF4-FFF2-40B4-BE49-F238E27FC236}">
                <a16:creationId xmlns:a16="http://schemas.microsoft.com/office/drawing/2014/main" id="{1438071A-9482-4EFD-82CE-CDB567A53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Zástupný symbol pro poznámky 2">
            <a:extLst>
              <a:ext uri="{FF2B5EF4-FFF2-40B4-BE49-F238E27FC236}">
                <a16:creationId xmlns:a16="http://schemas.microsoft.com/office/drawing/2014/main" id="{FB85C7E9-8BE6-41EF-B025-A30449A7C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7828" name="Zástupný symbol pro číslo snímku 3">
            <a:extLst>
              <a:ext uri="{FF2B5EF4-FFF2-40B4-BE49-F238E27FC236}">
                <a16:creationId xmlns:a16="http://schemas.microsoft.com/office/drawing/2014/main" id="{648F40A3-716F-4371-B9BC-176595FFF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3A7ACF0C-58BE-4D17-9F90-88794FDAD654}" type="slidenum">
              <a:rPr lang="cs-CZ" altLang="cs-CZ" smtClean="0">
                <a:solidFill>
                  <a:srgbClr val="000000"/>
                </a:solidFill>
              </a:rPr>
              <a:pPr/>
              <a:t>2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994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241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200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792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517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52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87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Změny v uvedených ukazatelích souvisejí s širšími změnami reprodukčního chování obyvatel Česka jako např. s odkládáním zakládání rodiny do pozdějšího věku, snižováním počtu vícečetných rodin nebo nárůstem počtu domácností tzv.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singles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lidí, kteří zůstávají dobrovolně bezdětní. 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04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FC605F-1E5F-43DA-AEDD-44275FCDDDB0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814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31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>
            <a:extLst>
              <a:ext uri="{FF2B5EF4-FFF2-40B4-BE49-F238E27FC236}">
                <a16:creationId xmlns:a16="http://schemas.microsoft.com/office/drawing/2014/main" id="{04C02712-06DF-4218-9D67-B46FCC4D28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Zástupný symbol pro poznámky 2">
            <a:extLst>
              <a:ext uri="{FF2B5EF4-FFF2-40B4-BE49-F238E27FC236}">
                <a16:creationId xmlns:a16="http://schemas.microsoft.com/office/drawing/2014/main" id="{E15472FD-7F03-45DB-ADE9-8D510C863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9876" name="Zástupný symbol pro číslo snímku 3">
            <a:extLst>
              <a:ext uri="{FF2B5EF4-FFF2-40B4-BE49-F238E27FC236}">
                <a16:creationId xmlns:a16="http://schemas.microsoft.com/office/drawing/2014/main" id="{C78149B5-0CED-46A6-B9BE-6309DA8AC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685D34C2-C2B9-4227-80B9-1C88DCFF98C1}" type="slidenum">
              <a:rPr lang="cs-CZ" altLang="cs-CZ" smtClean="0">
                <a:solidFill>
                  <a:srgbClr val="000000"/>
                </a:solidFill>
              </a:rPr>
              <a:pPr/>
              <a:t>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>
            <a:extLst>
              <a:ext uri="{FF2B5EF4-FFF2-40B4-BE49-F238E27FC236}">
                <a16:creationId xmlns:a16="http://schemas.microsoft.com/office/drawing/2014/main" id="{9593E477-829C-4E64-A226-93D07BC08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Zástupný symbol pro poznámky 2">
            <a:extLst>
              <a:ext uri="{FF2B5EF4-FFF2-40B4-BE49-F238E27FC236}">
                <a16:creationId xmlns:a16="http://schemas.microsoft.com/office/drawing/2014/main" id="{7A27CC56-5257-450C-A162-E05910D3A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884" name="Zástupný symbol pro číslo snímku 3">
            <a:extLst>
              <a:ext uri="{FF2B5EF4-FFF2-40B4-BE49-F238E27FC236}">
                <a16:creationId xmlns:a16="http://schemas.microsoft.com/office/drawing/2014/main" id="{411ACD85-B842-4CE1-882B-D6F0AA9AF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A1C1DF-8A90-416C-B1AC-ACBDC5D33309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605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FD2535-285B-4D95-A848-747D34A74ABA}" type="slidenum">
              <a:rPr lang="cs-CZ" altLang="cs-CZ" smtClean="0"/>
              <a:pPr>
                <a:defRPr/>
              </a:pPr>
              <a:t>70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137079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03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>
            <a:extLst>
              <a:ext uri="{FF2B5EF4-FFF2-40B4-BE49-F238E27FC236}">
                <a16:creationId xmlns:a16="http://schemas.microsoft.com/office/drawing/2014/main" id="{C47663E2-0A61-46EC-94C3-E29D1C04B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Zástupný symbol pro poznámky 2">
            <a:extLst>
              <a:ext uri="{FF2B5EF4-FFF2-40B4-BE49-F238E27FC236}">
                <a16:creationId xmlns:a16="http://schemas.microsoft.com/office/drawing/2014/main" id="{318B03AD-1708-4FDF-B870-CB9D49ACE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7524" name="Zástupný symbol pro číslo snímku 3">
            <a:extLst>
              <a:ext uri="{FF2B5EF4-FFF2-40B4-BE49-F238E27FC236}">
                <a16:creationId xmlns:a16="http://schemas.microsoft.com/office/drawing/2014/main" id="{BA1CD39F-5B1E-4414-9B99-8AD78CE0E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185B58B6-2FB7-48CA-B9C8-DF6C2C4586F6}" type="slidenum">
              <a:rPr lang="cs-CZ" altLang="cs-CZ" smtClean="0">
                <a:solidFill>
                  <a:srgbClr val="000000"/>
                </a:solidFill>
              </a:rPr>
              <a:pPr/>
              <a:t>4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>
            <a:extLst>
              <a:ext uri="{FF2B5EF4-FFF2-40B4-BE49-F238E27FC236}">
                <a16:creationId xmlns:a16="http://schemas.microsoft.com/office/drawing/2014/main" id="{1C5D05E2-D130-487E-8DA5-3EA1923D4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Zástupný symbol pro poznámky 2">
            <a:extLst>
              <a:ext uri="{FF2B5EF4-FFF2-40B4-BE49-F238E27FC236}">
                <a16:creationId xmlns:a16="http://schemas.microsoft.com/office/drawing/2014/main" id="{722D1B52-10CA-4A94-AC5A-4B2314F11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9572" name="Zástupný symbol pro číslo snímku 3">
            <a:extLst>
              <a:ext uri="{FF2B5EF4-FFF2-40B4-BE49-F238E27FC236}">
                <a16:creationId xmlns:a16="http://schemas.microsoft.com/office/drawing/2014/main" id="{AE2E5C93-3ED1-4270-AEDB-73E6295D11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575B8DC1-707D-4222-8CAC-CAB8E30032A3}" type="slidenum">
              <a:rPr lang="cs-CZ" altLang="cs-CZ" smtClean="0">
                <a:solidFill>
                  <a:srgbClr val="000000"/>
                </a:solidFill>
              </a:rPr>
              <a:pPr/>
              <a:t>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>
            <a:extLst>
              <a:ext uri="{FF2B5EF4-FFF2-40B4-BE49-F238E27FC236}">
                <a16:creationId xmlns:a16="http://schemas.microsoft.com/office/drawing/2014/main" id="{EFA83CDB-4C2D-4946-84BF-07A6C854E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Zástupný symbol pro poznámky 2">
            <a:extLst>
              <a:ext uri="{FF2B5EF4-FFF2-40B4-BE49-F238E27FC236}">
                <a16:creationId xmlns:a16="http://schemas.microsoft.com/office/drawing/2014/main" id="{3A1A058F-AEB8-443A-BFFF-40E85DC37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1620" name="Zástupný symbol pro číslo snímku 3">
            <a:extLst>
              <a:ext uri="{FF2B5EF4-FFF2-40B4-BE49-F238E27FC236}">
                <a16:creationId xmlns:a16="http://schemas.microsoft.com/office/drawing/2014/main" id="{B5157FD6-9547-4E8A-BAD1-F9931E0B98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0C7713B9-2303-4908-AC36-00DC12EC1367}" type="slidenum">
              <a:rPr lang="cs-CZ" altLang="cs-CZ" smtClean="0">
                <a:solidFill>
                  <a:srgbClr val="000000"/>
                </a:solidFill>
              </a:rPr>
              <a:pPr/>
              <a:t>6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>
            <a:extLst>
              <a:ext uri="{FF2B5EF4-FFF2-40B4-BE49-F238E27FC236}">
                <a16:creationId xmlns:a16="http://schemas.microsoft.com/office/drawing/2014/main" id="{86910C19-AC9C-403A-B361-F490261DE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Zástupný symbol pro poznámky 2">
            <a:extLst>
              <a:ext uri="{FF2B5EF4-FFF2-40B4-BE49-F238E27FC236}">
                <a16:creationId xmlns:a16="http://schemas.microsoft.com/office/drawing/2014/main" id="{137CEA36-CE84-4089-876E-5A4BE1338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113668" name="Zástupný symbol pro číslo snímku 3">
            <a:extLst>
              <a:ext uri="{FF2B5EF4-FFF2-40B4-BE49-F238E27FC236}">
                <a16:creationId xmlns:a16="http://schemas.microsoft.com/office/drawing/2014/main" id="{8CB7BFCC-5C4E-422D-B674-45EA6EF40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ED940A00-8DDD-4BED-A219-DF7F6B47E6FC}" type="slidenum">
              <a:rPr lang="cs-CZ" altLang="cs-CZ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>
            <a:extLst>
              <a:ext uri="{FF2B5EF4-FFF2-40B4-BE49-F238E27FC236}">
                <a16:creationId xmlns:a16="http://schemas.microsoft.com/office/drawing/2014/main" id="{73ABB911-EA2A-43CB-BEF4-BE2BB5BE7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Zástupný symbol pro poznámky 2">
            <a:extLst>
              <a:ext uri="{FF2B5EF4-FFF2-40B4-BE49-F238E27FC236}">
                <a16:creationId xmlns:a16="http://schemas.microsoft.com/office/drawing/2014/main" id="{4AB3C560-F39E-4AFB-B18F-5904ED89F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5716" name="Zástupný symbol pro číslo snímku 3">
            <a:extLst>
              <a:ext uri="{FF2B5EF4-FFF2-40B4-BE49-F238E27FC236}">
                <a16:creationId xmlns:a16="http://schemas.microsoft.com/office/drawing/2014/main" id="{5307F59F-557D-4922-A0E9-BED990DFC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CDEB9698-8EF5-4F3F-950A-F3FC22654FAB}" type="slidenum">
              <a:rPr lang="cs-CZ" altLang="cs-CZ" smtClean="0">
                <a:solidFill>
                  <a:srgbClr val="000000"/>
                </a:solidFill>
              </a:rPr>
              <a:pPr/>
              <a:t>8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>
            <a:extLst>
              <a:ext uri="{FF2B5EF4-FFF2-40B4-BE49-F238E27FC236}">
                <a16:creationId xmlns:a16="http://schemas.microsoft.com/office/drawing/2014/main" id="{563AB8F2-082C-4751-A876-2E63F462CC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Zástupný symbol pro poznámky 2">
            <a:extLst>
              <a:ext uri="{FF2B5EF4-FFF2-40B4-BE49-F238E27FC236}">
                <a16:creationId xmlns:a16="http://schemas.microsoft.com/office/drawing/2014/main" id="{8201EF27-1696-4F01-9B13-27F7D9EC4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7764" name="Zástupný symbol pro číslo snímku 3">
            <a:extLst>
              <a:ext uri="{FF2B5EF4-FFF2-40B4-BE49-F238E27FC236}">
                <a16:creationId xmlns:a16="http://schemas.microsoft.com/office/drawing/2014/main" id="{DA8ADAB7-0140-4561-94B8-47B3E6EB2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28E5687A-A6BA-4CAF-ACBD-9CC2B6C508D8}" type="slidenum">
              <a:rPr lang="cs-CZ" altLang="cs-CZ" smtClean="0">
                <a:solidFill>
                  <a:srgbClr val="000000"/>
                </a:solidFill>
              </a:rPr>
              <a:pPr/>
              <a:t>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98E3CE89-F2CD-4CF3-994B-D2C3C3809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FE408650-6ACE-4AE8-BB7B-A01C4AF614C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58E25EA-D7F1-4442-ABA3-AB9EF1B30A9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C9781C0-62B5-4E52-BFB1-657938211B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38C3CA3-8BA7-4597-A428-39161F4B99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B582FC4-9954-42C9-B96E-697BF7D2F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E648B5-8402-41C8-A7BA-8FFAA3AC18B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6118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1F9BB6-6B61-4031-9DAB-6F1E0D87C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9DDDD5-2AC3-4CAB-8D1B-EECD21B6D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AE697B-64B3-46DB-A3F5-FD7B261EF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18ADC1-185D-4736-8AF7-03EC508D7A6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5327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85E92B-F21C-49EB-BCCB-3E19A3832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D72626-ED35-4327-82CB-DFDFBF04A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A03C2-89C2-4FBF-B87F-E83EA5B1D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9C9A46-194B-47A3-A3D1-E9E4491F7D1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24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50F13B-BA2E-4870-8357-7D92F23EC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8E9CF-2059-4D2F-80F9-3F560D53A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1151B-3596-4DC1-A4FD-8CE3F3F033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D48CCC-A747-435C-A595-A1540649494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42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497B66C5-AE20-41BA-840A-76B00C436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3EDA06CA-0943-4DE6-A586-483CF7BA7E9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CF374A3E-C675-4798-A060-069A1B476E6D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EEB5FB4-0E54-47FD-B6F8-0BC3BFA18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41C81D7-DB86-466C-81A8-FD2EBF7B0D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1C993A0-9F05-4410-B9F2-26EB3081B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177260-7E4F-49F3-BF33-694859758CD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6051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6E13AC-5851-4C5A-906B-14AB181C5A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03D53E-DF03-4EBA-920E-1D7501AC68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081E7C-1125-4084-A6AF-8EC0F7C18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BAD377-159A-4AF6-B85D-7B46BD2A3AF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2081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C62D39-4B5C-47F9-828E-C4004BC24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375BF3-4CD4-4562-88D9-0D75E0938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DC85EC-C42B-4549-900D-C6D3D2DDA5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4BD3C7-AD83-4359-82E7-F7C12131D2F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73423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5FA2AF-573D-49DF-B8ED-C319210F4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CA5819-71F8-4896-A91C-2DBE12631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AE1A9F-C8A2-46C9-BB54-0766EC85B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DCE640-7873-4A53-9709-6A3C4300913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153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F59E3E-382B-4494-99EB-B08991D700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0751D0-DB3A-4567-816D-605B63FF7E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5BE50F-969F-4A68-B055-329109AEC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3B695C-E5C1-4967-B54D-23B77899564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81683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980D73-588E-41D1-992B-FFA0A766C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084EB2-6DE4-4980-BD36-633AD0485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C6341D-AF82-45A4-A50C-20FB236F1D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049760-0C17-4B5F-A086-FC75EAA9D75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25824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4B3ED9-49DD-4D10-BAEC-DA4129A7B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0A47BA-A0A2-4C1E-9637-BC0F6DD12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5E3E46-E8C7-4228-88A3-2E253F7894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8C26FE-8CD4-48B2-A691-04BB70D7519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427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90C6EA-59AB-4EFD-9EF5-A214E3FD8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89FC46-A696-4306-BC05-5B8FE3CF9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DC079E-E259-492B-830E-1426EC26C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8FF139-118D-4E87-92F0-C4CB65956A3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93749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A576AC-D2A9-4E14-B56F-32EA2C333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89CDD-437E-47EE-9CF6-D7B7849402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82913E-CCC5-4159-B54A-4B01E42AC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C439FE-5961-4EFC-9AA6-88F49C5D464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5950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A22A6B-5654-44AA-9414-50BCE9F3D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DC9C0-BCDA-4187-81A9-C06944E4A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1DC75-3E77-4DA5-B4C1-3717EB260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C637B5-556C-41F2-BAD4-9B2EB2EDD54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9131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7A2BE4-95FC-41E1-9694-5F745C8C07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5B2348-B05C-49E8-B012-B44F227AE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7CEDE4-7FB6-42C4-BA64-91234E950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92D66D-7771-414D-A75D-EBC143C6089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48084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21AE7C-C829-4FE1-9F0D-4C41D7D5A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BBD5C2-CA07-4FC9-B10E-2A9245BB2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C04B50-BF1B-4FE3-85CC-0DE288F1B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B4A72-97D9-46C7-9E29-38C56701BFD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19074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89E47-2113-4C82-A22D-25172FEB8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F4095-3509-405A-8E8B-26FC7589CB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72CDF-64BE-40F3-B2E9-638CFB58A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DC7248-6305-4875-9712-423CC3E7057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94514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16000" y="1905000"/>
            <a:ext cx="10261600" cy="40386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E40E97-570E-40D8-8353-3BD867686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D67255-E19A-4069-8AC0-0933FC475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66DC3A-74E1-4252-B92D-A9876912B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0B9659-E35C-4B22-B6D3-9A8B94919B0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2539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C4703-CC01-4767-89E0-69D8E940F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71F10-2BCA-4CEC-B1CD-FB7817BC2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E1356-E68B-45EC-A197-B0A1730DC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1A2BA3-1263-460D-BD47-EE2DC999EAD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2736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385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680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72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11A206-4117-4C49-B047-CEB7E3477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7FE91D-9171-43EA-97D8-C4C36D148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97EB61-2BE1-44EF-A925-B3CDD9449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DE53BE-0A0B-4DBA-B1A4-75F4D202EC3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7465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118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08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007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24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77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712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950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A553-215E-4FDD-8341-33525E375432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168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55140-95AF-4EFE-9142-88988E9FDB3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83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4213-2BDE-4953-9667-E61318BE735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0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C90C9-0126-4FB4-B335-338D038031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CB6C3-2451-4FC1-B550-6529F0596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E4E827-7F7F-432E-B50C-3D36CF25D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6B77B3B-99CD-4CF8-B58F-EEA0982637E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26872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AFE54-4DBF-497A-9B20-BE212545E85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51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78BBB-9C5F-4B44-8713-F756CCD7AE6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46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B02-0837-4F6D-A4EC-A1DCE6920A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992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E200-D96A-457E-A9D8-B8B2EBC278F2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54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BFD0-4301-46E8-BB31-DBB09D36C00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8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36D2-71E7-4978-9C8C-8C4090E1D114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58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A7F7-DFB8-414F-A2DA-0F96EB9D700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52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33D-2610-4AEA-BEEB-F139B83925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87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3D98-F14E-4967-8B8D-9E559BDBFDF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97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42F5-8F41-429D-87E5-CB330F9A887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FCE5EB-5609-4D8F-AF4C-390F9A0413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F36CEDB-6D0C-45BB-BB8C-E56768A59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3A870D-C646-4E25-88F4-66C6582E61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53CEB5-D1C7-4D8C-903D-F685B4B01C1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196917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77F4C-3CC6-48B3-9504-779C0B5E8CE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10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534409-8AA6-44D6-A297-CE4A5EF48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767B05-21D0-4BF4-A5C2-E8840BAF7D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DEAC71-EA56-41FB-BB45-5D5F3A6C3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9695-7A3D-4328-B93D-4BE1A2E0D60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459137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C4641C-C622-4A53-8734-06DE518AB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5FBA0A-0CF0-4E0E-93DD-67E15532C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1388F8-13B9-4B6A-9290-5545EB676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0E30B-2FBF-45EB-A59D-3A4ED2689EE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160941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47CB44-9C26-474C-952A-E7630A15C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BB1AE0-1BFA-424B-ACA7-A908F333D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26754D-80A0-42BA-9634-137F996B0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016A-9D97-43DD-A4A6-108C3580059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56577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0A29DA-1E41-4A77-BBE5-683ADC2AEF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D5F66-9A8E-402A-8F1D-0C848FD624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3E5E7-3764-46DC-AA1A-B583DECE1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B4156-6FEE-4A2F-B92C-5362E0CF152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572259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270822-8087-4B38-8082-703762099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73CE82-9CBF-4CAF-BB86-138DF877B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AB53A3-18FC-4605-BF2F-A43A0E106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59F77-D12F-49E1-AA5A-3A3B2C41B568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10812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759D5F-1D4A-4C70-A6FA-031056A28D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459B27-853B-441A-916B-5F8B24C6C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1F1BA1-F9F3-4A91-8357-4F1DDB129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526C-79F3-4E55-AEDF-D63D8631C28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827402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9064C3-96A3-4169-8C46-AE88A3672C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F480A7-9626-4852-89F9-CC7695418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7DE413-E9D4-4C36-9881-91B211E78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F303-91D5-4EC3-BE5F-55C192B1D98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279030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427205-7141-4C7A-A6EA-12BBAF7A0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5391B-E703-4C6C-B66F-38AF5DE9F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68A66F-2A27-47B7-ACA8-2BB2261C1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60478-9FF6-43C6-9CA1-42F80446EA51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8464845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98588-8221-45E5-855A-2B7FB895C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FD39F-F21E-427A-AE0D-4DC3ECF64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F274C-7F22-4A81-BAA8-4CA15A57B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20B2D-5813-4AEC-AE65-474A1DD57CF1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6553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197422-4FC2-4FD9-A46D-0F0AC1257A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D27BA5-3B73-4D12-B557-06A560A273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5131C0-F8EE-4BDF-8C82-E82947F82D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825569-9AB5-4021-8EC1-C450528B8DC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478861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548DDA-B184-43D5-BF8D-50A41944A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F3CCCA-5547-4613-B1D8-0399A160B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90B56A-2A58-43C1-B779-12834D2030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6B624-E565-499E-9B7C-7B7AF9C72C25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33564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A1C243-1165-4612-AC21-A0C045FFC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C508A0-B8FA-40D6-B567-759962C6E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A785FA-79DF-42CC-8E2B-E49957D64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43A4B-2B5C-445F-AB4E-26215E5C38D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172527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97CAB-6697-455F-A575-DD7E36C564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C1D040-9C5D-42D5-A6B2-3F8D6F64D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165AC-6970-4223-B385-C3CD67D41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59D6-7D32-4693-AE8C-B37D1DF73AD9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362799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4503EE-59A7-417F-BBEB-043F3F5AFA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577D49-B83E-4A71-8207-4950324EE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1CFEA5-6996-42DE-A4A3-157F44874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DD60-E808-4D1D-B738-6A6B0A52BC8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939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6FEE47-5EF0-47C4-8C68-09EC7CA16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F7086A-5500-463D-BB04-E6A21E7C8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86E5F3-65DC-42A3-9A7B-056A91F0B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0C65A4-0109-4B29-8791-C3CFB77E3FC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6906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04ED69-E476-4E08-8645-AF689F2D5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B3794-0C96-40D0-8B44-6F7121356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D3CBB-28D4-4638-A34E-0C8DE950E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829631-B3F5-49E9-A20F-885F2B0F635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6329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19B11-E459-4579-9168-21494CC9A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3EB0D-7F2A-4C51-9F97-75FCF35A81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D8ED7-9AAE-4AB6-9A10-B4AB2225C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B61A272-03D5-4D9E-AAA4-00E5F6DB17C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781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BFE188B-5EBD-4908-AD1E-8F489925A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562EAC5-C600-4087-B23E-F47E7F7AE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734B8163-B48F-46C3-B4FC-42234FA806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7C843929-E947-4756-ACE9-F9392C706B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29030" name="Rectangle 6">
            <a:extLst>
              <a:ext uri="{FF2B5EF4-FFF2-40B4-BE49-F238E27FC236}">
                <a16:creationId xmlns:a16="http://schemas.microsoft.com/office/drawing/2014/main" id="{86480A59-9552-48AF-8306-D09001A47D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F0615FD-D317-45D5-AF99-309E55CDAC5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grpSp>
        <p:nvGrpSpPr>
          <p:cNvPr id="2055" name="Group 7">
            <a:extLst>
              <a:ext uri="{FF2B5EF4-FFF2-40B4-BE49-F238E27FC236}">
                <a16:creationId xmlns:a16="http://schemas.microsoft.com/office/drawing/2014/main" id="{A9D825DC-24C8-44CF-B8F0-E574D458D54F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2056" name="AutoShape 8">
              <a:extLst>
                <a:ext uri="{FF2B5EF4-FFF2-40B4-BE49-F238E27FC236}">
                  <a16:creationId xmlns:a16="http://schemas.microsoft.com/office/drawing/2014/main" id="{54D09004-52DC-444E-A002-D02D790F9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" name="Line 9">
              <a:extLst>
                <a:ext uri="{FF2B5EF4-FFF2-40B4-BE49-F238E27FC236}">
                  <a16:creationId xmlns:a16="http://schemas.microsoft.com/office/drawing/2014/main" id="{8254DC2D-2689-4BB0-A31A-744E19A8D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4" r:id="rId1"/>
    <p:sldLayoutId id="2147485495" r:id="rId2"/>
    <p:sldLayoutId id="2147485496" r:id="rId3"/>
    <p:sldLayoutId id="2147485497" r:id="rId4"/>
    <p:sldLayoutId id="2147485498" r:id="rId5"/>
    <p:sldLayoutId id="2147485499" r:id="rId6"/>
    <p:sldLayoutId id="2147485500" r:id="rId7"/>
    <p:sldLayoutId id="2147485501" r:id="rId8"/>
    <p:sldLayoutId id="2147485502" r:id="rId9"/>
    <p:sldLayoutId id="2147485503" r:id="rId10"/>
    <p:sldLayoutId id="2147485504" r:id="rId11"/>
    <p:sldLayoutId id="214748550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E78C375-C6F1-474C-B1B8-E552E09BE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E8C3ED2-F1FA-4AEE-B975-9E14F0939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E8F0FA10-8197-4F82-8A72-1805279944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4031205D-DCCA-4A6F-805D-CD56359118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BD232BD0-509A-4244-BF35-B30E960C7F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BBAC77-FC73-40B0-AC41-2E9448F4AD5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B30D9753-375D-4FBD-BCBD-D37038B9B55C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3080" name="AutoShape 8">
              <a:extLst>
                <a:ext uri="{FF2B5EF4-FFF2-40B4-BE49-F238E27FC236}">
                  <a16:creationId xmlns:a16="http://schemas.microsoft.com/office/drawing/2014/main" id="{05C08F33-066D-4715-B405-2CC609D15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1" name="Line 9">
              <a:extLst>
                <a:ext uri="{FF2B5EF4-FFF2-40B4-BE49-F238E27FC236}">
                  <a16:creationId xmlns:a16="http://schemas.microsoft.com/office/drawing/2014/main" id="{6153E0A7-309C-4E00-A7D3-514D46744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6" r:id="rId1"/>
    <p:sldLayoutId id="2147485507" r:id="rId2"/>
    <p:sldLayoutId id="2147485508" r:id="rId3"/>
    <p:sldLayoutId id="2147485509" r:id="rId4"/>
    <p:sldLayoutId id="2147485510" r:id="rId5"/>
    <p:sldLayoutId id="2147485511" r:id="rId6"/>
    <p:sldLayoutId id="2147485512" r:id="rId7"/>
    <p:sldLayoutId id="2147485513" r:id="rId8"/>
    <p:sldLayoutId id="2147485514" r:id="rId9"/>
    <p:sldLayoutId id="2147485515" r:id="rId10"/>
    <p:sldLayoutId id="2147485516" r:id="rId11"/>
    <p:sldLayoutId id="2147485517" r:id="rId12"/>
    <p:sldLayoutId id="2147485518" r:id="rId13"/>
    <p:sldLayoutId id="2147485519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DA553-215E-4FDD-8341-33525E375432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A2C42-C92A-40A4-9D41-6023C11D1D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07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BC07-D1C3-45FA-8413-C82E148456C1}" type="slidenum">
              <a:rPr lang="en-GB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1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  <p:sldLayoutId id="2147485544" r:id="rId12"/>
    <p:sldLayoutId id="21474855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6ECC97E-F4FB-45BA-AC9E-8F035BDAE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4AEFDB1-7FAD-4230-8D3B-C7C4B81DE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E97096-8A46-49E6-B831-0EE13971FA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CD8FDB-1B11-479E-A647-53CDD796A8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3E6D75-0740-420B-A35F-080BCF253F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4B76F9-08D9-4127-A676-3534A458302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1018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7" r:id="rId1"/>
    <p:sldLayoutId id="2147485548" r:id="rId2"/>
    <p:sldLayoutId id="2147485549" r:id="rId3"/>
    <p:sldLayoutId id="2147485550" r:id="rId4"/>
    <p:sldLayoutId id="2147485551" r:id="rId5"/>
    <p:sldLayoutId id="2147485552" r:id="rId6"/>
    <p:sldLayoutId id="2147485553" r:id="rId7"/>
    <p:sldLayoutId id="2147485554" r:id="rId8"/>
    <p:sldLayoutId id="2147485555" r:id="rId9"/>
    <p:sldLayoutId id="2147485556" r:id="rId10"/>
    <p:sldLayoutId id="2147485557" r:id="rId11"/>
    <p:sldLayoutId id="2147485558" r:id="rId12"/>
    <p:sldLayoutId id="21474855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7.xml"/><Relationship Id="rId6" Type="http://schemas.openxmlformats.org/officeDocument/2006/relationships/hyperlink" Target="https://www.szrcr.cz/cs/registr-obyvatel" TargetMode="External"/><Relationship Id="rId5" Type="http://schemas.openxmlformats.org/officeDocument/2006/relationships/hyperlink" Target="https://www.mvcr.cz/clanek/hlaseni-trvaleho-pobytu-996765.aspx" TargetMode="External"/><Relationship Id="rId4" Type="http://schemas.openxmlformats.org/officeDocument/2006/relationships/hyperlink" Target="http://www.brno-stred.cz/odbory/odbor-matrik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customXml" Target="../ink/ink2.xml"/><Relationship Id="rId11" Type="http://schemas.openxmlformats.org/officeDocument/2006/relationships/customXml" Target="../ink/ink7.xml"/><Relationship Id="rId5" Type="http://schemas.openxmlformats.org/officeDocument/2006/relationships/image" Target="../media/image16.png"/><Relationship Id="rId10" Type="http://schemas.openxmlformats.org/officeDocument/2006/relationships/customXml" Target="../ink/ink6.xml"/><Relationship Id="rId4" Type="http://schemas.openxmlformats.org/officeDocument/2006/relationships/customXml" Target="../ink/ink1.xml"/><Relationship Id="rId9" Type="http://schemas.openxmlformats.org/officeDocument/2006/relationships/customXml" Target="../ink/ink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eskatelevize.cz/video/181-vnitrni-migrace-v-ceske-republice" TargetMode="Externa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2.xml"/><Relationship Id="rId5" Type="http://schemas.openxmlformats.org/officeDocument/2006/relationships/hyperlink" Target="http://www.czso.cz/" TargetMode="Externa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33.xml"/><Relationship Id="rId5" Type="http://schemas.openxmlformats.org/officeDocument/2006/relationships/hyperlink" Target="https://www.czso.cz/staticke/animgraf/projekce_1950_2101/index.html?lang=cz" TargetMode="Externa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35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8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1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hyperlink" Target="http://www.nczisk.sk/" TargetMode="External"/><Relationship Id="rId4" Type="http://schemas.openxmlformats.org/officeDocument/2006/relationships/hyperlink" Target="http://www.uzis.cz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44.xml"/><Relationship Id="rId4" Type="http://schemas.openxmlformats.org/officeDocument/2006/relationships/chart" Target="../charts/char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47.xml"/><Relationship Id="rId4" Type="http://schemas.openxmlformats.org/officeDocument/2006/relationships/chart" Target="../charts/char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hyperlink" Target="http://www.statistics.sk/" TargetMode="External"/><Relationship Id="rId5" Type="http://schemas.openxmlformats.org/officeDocument/2006/relationships/hyperlink" Target="http://www.czso.cz/" TargetMode="External"/><Relationship Id="rId4" Type="http://schemas.openxmlformats.org/officeDocument/2006/relationships/hyperlink" Target="https://www.uzis.cz/index.php?pg=registry-sber-dat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51.xml"/><Relationship Id="rId4" Type="http://schemas.openxmlformats.org/officeDocument/2006/relationships/chart" Target="../charts/char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5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5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5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5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ateway.euro.who.int/en/datasets/european-health-for-all-database/" TargetMode="External"/><Relationship Id="rId13" Type="http://schemas.openxmlformats.org/officeDocument/2006/relationships/hyperlink" Target="http://unstats.un.org/unsd/default.htm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s://www.uzis.cz/index.php?pg=vystupy--knihovna&amp;id=232" TargetMode="External"/><Relationship Id="rId12" Type="http://schemas.openxmlformats.org/officeDocument/2006/relationships/hyperlink" Target="http://data.worldbank.org/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openxmlformats.org/officeDocument/2006/relationships/hyperlink" Target="https://www.uzis.cz/index.php?pg=vystupy--tematicke-rady" TargetMode="External"/><Relationship Id="rId11" Type="http://schemas.openxmlformats.org/officeDocument/2006/relationships/hyperlink" Target="http://www.oecd.org/" TargetMode="External"/><Relationship Id="rId5" Type="http://schemas.openxmlformats.org/officeDocument/2006/relationships/hyperlink" Target="https://reporting.uzis.cz/" TargetMode="External"/><Relationship Id="rId10" Type="http://schemas.openxmlformats.org/officeDocument/2006/relationships/hyperlink" Target="http://ec.europa.eu/eurostat/" TargetMode="External"/><Relationship Id="rId4" Type="http://schemas.openxmlformats.org/officeDocument/2006/relationships/hyperlink" Target="https://www.uzis.cz/index.php?pg=record&amp;id=8280" TargetMode="External"/><Relationship Id="rId9" Type="http://schemas.openxmlformats.org/officeDocument/2006/relationships/hyperlink" Target="https://capp.mau.se/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59.xml"/><Relationship Id="rId4" Type="http://schemas.openxmlformats.org/officeDocument/2006/relationships/image" Target="../media/image2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6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0F7F41C-B5B7-46F9-A4D2-206C6A130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138" y="692150"/>
            <a:ext cx="7696200" cy="806450"/>
          </a:xfrm>
        </p:spPr>
        <p:txBody>
          <a:bodyPr/>
          <a:lstStyle/>
          <a:p>
            <a:pPr eaLnBrk="1" hangingPunct="1">
              <a:defRPr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endParaRPr lang="cs-CZ" cap="all" dirty="0">
              <a:solidFill>
                <a:srgbClr val="0000CC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60ACF08-7371-4E2A-91EF-D855FF81C6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2349500"/>
            <a:ext cx="11520487" cy="1295400"/>
          </a:xfrm>
          <a:ln w="76200"/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4000" b="1" cap="all" dirty="0">
                <a:solidFill>
                  <a:srgbClr val="0000CC"/>
                </a:solidFill>
                <a:latin typeface="+mj-lt"/>
                <a:ea typeface="Arial Unicode MS" pitchFamily="34" charset="-128"/>
                <a:cs typeface="Rod" pitchFamily="49" charset="-79"/>
              </a:rPr>
              <a:t>Rutinní zdravotnická statistika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cs-CZ" sz="4000" b="1" cap="all" dirty="0">
              <a:solidFill>
                <a:srgbClr val="0000CC"/>
              </a:solidFill>
              <a:latin typeface="+mj-lt"/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cap="all" dirty="0">
                <a:solidFill>
                  <a:srgbClr val="0000CC"/>
                </a:solidFill>
                <a:ea typeface="Arial Unicode MS" pitchFamily="34" charset="-128"/>
                <a:cs typeface="Rod" pitchFamily="49" charset="-79"/>
              </a:rPr>
              <a:t>A JEJÍ využití pro hodnocení zdravotního stavu obyvatelstva</a:t>
            </a:r>
            <a:endParaRPr lang="cs-CZ" sz="2800" dirty="0">
              <a:solidFill>
                <a:srgbClr val="0000CC"/>
              </a:solidFill>
              <a:latin typeface="Garamond" pitchFamily="18" charset="0"/>
            </a:endParaRPr>
          </a:p>
          <a:p>
            <a:pPr marL="0" indent="0" algn="ctr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3700" dirty="0"/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16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1600" dirty="0"/>
          </a:p>
        </p:txBody>
      </p:sp>
      <p:sp>
        <p:nvSpPr>
          <p:cNvPr id="72708" name="Obdélník 1">
            <a:extLst>
              <a:ext uri="{FF2B5EF4-FFF2-40B4-BE49-F238E27FC236}">
                <a16:creationId xmlns:a16="http://schemas.microsoft.com/office/drawing/2014/main" id="{FEEB34CE-A8D0-4B09-8EC4-CCF21A45B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196975"/>
            <a:ext cx="714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704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49350A4F-2F44-49A8-9536-884DECF0F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7713" y="1268413"/>
            <a:ext cx="7840662" cy="6054725"/>
          </a:xfrm>
        </p:spPr>
        <p:txBody>
          <a:bodyPr/>
          <a:lstStyle/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lang="cs-CZ" b="1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    </a:t>
            </a:r>
            <a:r>
              <a:rPr lang="cs-CZ" b="1" dirty="0">
                <a:solidFill>
                  <a:srgbClr val="C00000"/>
                </a:solidFill>
              </a:rPr>
              <a:t>Demografická statistika</a:t>
            </a: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chemeClr val="tx2"/>
                </a:solidFill>
              </a:rPr>
              <a:t>	</a:t>
            </a:r>
            <a:r>
              <a:rPr lang="cs-CZ" sz="2400" b="1" dirty="0"/>
              <a:t>A: Velikost a složení populace</a:t>
            </a:r>
          </a:p>
          <a:p>
            <a:pPr marL="0" indent="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cs-CZ" sz="2400" b="1" dirty="0"/>
              <a:t>	B: Demografické procesy</a:t>
            </a: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lang="cs-CZ" b="1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Statistika zdravotního stavu</a:t>
            </a: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00CC"/>
                </a:solidFill>
              </a:rPr>
              <a:t>	</a:t>
            </a:r>
            <a:r>
              <a:rPr lang="cs-CZ" sz="2400" b="1" dirty="0"/>
              <a:t>A: Statistiky nemocnosti</a:t>
            </a:r>
          </a:p>
          <a:p>
            <a:pPr marL="0" indent="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cs-CZ" sz="3000" b="1" dirty="0"/>
              <a:t>	</a:t>
            </a:r>
            <a:r>
              <a:rPr lang="cs-CZ" sz="2400" b="1" dirty="0"/>
              <a:t>B: Statistika zemřelých </a:t>
            </a:r>
          </a:p>
          <a:p>
            <a:pPr marL="800100" lvl="2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/>
          </a:p>
          <a:p>
            <a:pPr marL="40005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/>
          </a:p>
          <a:p>
            <a:pPr marL="590550" indent="-590550" eaLnBrk="1" hangingPunct="1">
              <a:buSzTx/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118787" name="Text Box 4">
            <a:extLst>
              <a:ext uri="{FF2B5EF4-FFF2-40B4-BE49-F238E27FC236}">
                <a16:creationId xmlns:a16="http://schemas.microsoft.com/office/drawing/2014/main" id="{386A0C51-0CE6-404F-BE84-B89E90990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7F404478-B7E9-4828-8D15-D02F1A4F1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333375"/>
            <a:ext cx="8497887" cy="1143000"/>
          </a:xfrm>
        </p:spPr>
        <p:txBody>
          <a:bodyPr/>
          <a:lstStyle/>
          <a:p>
            <a:pPr indent="-552450" eaLnBrk="1" hangingPunct="1">
              <a:lnSpc>
                <a:spcPct val="80000"/>
              </a:lnSpc>
              <a:defRPr/>
            </a:pPr>
            <a:r>
              <a:rPr lang="cs-CZ" sz="3200" cap="all" dirty="0">
                <a:solidFill>
                  <a:srgbClr val="0000CC"/>
                </a:solidFill>
              </a:rPr>
              <a:t>Ukazatele pro hodnocení   </a:t>
            </a:r>
            <a:br>
              <a:rPr lang="cs-CZ" sz="3200" cap="all" dirty="0">
                <a:solidFill>
                  <a:srgbClr val="0000CC"/>
                </a:solidFill>
              </a:rPr>
            </a:br>
            <a:r>
              <a:rPr lang="cs-CZ" sz="3200" cap="all" dirty="0">
                <a:solidFill>
                  <a:srgbClr val="0000CC"/>
                </a:solidFill>
              </a:rPr>
              <a:t>zdravotního stavu</a:t>
            </a:r>
          </a:p>
        </p:txBody>
      </p:sp>
      <p:sp>
        <p:nvSpPr>
          <p:cNvPr id="118789" name="Zahnutá šipka doleva 5">
            <a:extLst>
              <a:ext uri="{FF2B5EF4-FFF2-40B4-BE49-F238E27FC236}">
                <a16:creationId xmlns:a16="http://schemas.microsoft.com/office/drawing/2014/main" id="{3FDE8D91-335A-4C54-9186-5130974B1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068638"/>
            <a:ext cx="215900" cy="2232025"/>
          </a:xfrm>
          <a:prstGeom prst="curvedLeftArrow">
            <a:avLst>
              <a:gd name="adj1" fmla="val 25032"/>
              <a:gd name="adj2" fmla="val 50016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" name="Zahnutá šipka doleva 6">
            <a:extLst>
              <a:ext uri="{FF2B5EF4-FFF2-40B4-BE49-F238E27FC236}">
                <a16:creationId xmlns:a16="http://schemas.microsoft.com/office/drawing/2014/main" id="{98972966-027D-4644-9EDA-1423B1041F0E}"/>
              </a:ext>
            </a:extLst>
          </p:cNvPr>
          <p:cNvSpPr/>
          <p:nvPr/>
        </p:nvSpPr>
        <p:spPr bwMode="auto">
          <a:xfrm rot="21180426">
            <a:off x="8759825" y="1806575"/>
            <a:ext cx="1260475" cy="2778125"/>
          </a:xfrm>
          <a:prstGeom prst="curvedLeftArrow">
            <a:avLst>
              <a:gd name="adj1" fmla="val 25000"/>
              <a:gd name="adj2" fmla="val 50000"/>
              <a:gd name="adj3" fmla="val 21341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5F5F5F"/>
              </a:buClr>
              <a:buSzPct val="70000"/>
              <a:buFont typeface="Wingdings" pitchFamily="2" charset="2"/>
              <a:buNone/>
              <a:defRPr/>
            </a:pPr>
            <a:endParaRPr lang="cs-CZ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Zahnutá šipka doleva 10">
            <a:extLst>
              <a:ext uri="{FF2B5EF4-FFF2-40B4-BE49-F238E27FC236}">
                <a16:creationId xmlns:a16="http://schemas.microsoft.com/office/drawing/2014/main" id="{4E38317D-52C6-4D12-B96F-9929056E39A3}"/>
              </a:ext>
            </a:extLst>
          </p:cNvPr>
          <p:cNvSpPr/>
          <p:nvPr/>
        </p:nvSpPr>
        <p:spPr bwMode="auto">
          <a:xfrm rot="11217581">
            <a:off x="1930400" y="1743075"/>
            <a:ext cx="1366838" cy="2651125"/>
          </a:xfrm>
          <a:prstGeom prst="curvedLeftArrow">
            <a:avLst>
              <a:gd name="adj1" fmla="val 25000"/>
              <a:gd name="adj2" fmla="val 50000"/>
              <a:gd name="adj3" fmla="val 21341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5F5F5F"/>
              </a:buClr>
              <a:buSzPct val="70000"/>
              <a:buFont typeface="Wingdings" pitchFamily="2" charset="2"/>
              <a:buNone/>
              <a:defRPr/>
            </a:pPr>
            <a:endParaRPr lang="cs-CZ" dirty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>
            <a:extLst>
              <a:ext uri="{FF2B5EF4-FFF2-40B4-BE49-F238E27FC236}">
                <a16:creationId xmlns:a16="http://schemas.microsoft.com/office/drawing/2014/main" id="{B0E3DF6A-6A31-44CA-9B78-59E8F1070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9413" y="2159318"/>
            <a:ext cx="8561387" cy="1143000"/>
          </a:xfrm>
        </p:spPr>
        <p:txBody>
          <a:bodyPr/>
          <a:lstStyle/>
          <a:p>
            <a:r>
              <a:rPr lang="cs-CZ" altLang="cs-CZ" sz="4000" dirty="0">
                <a:solidFill>
                  <a:srgbClr val="0000CC"/>
                </a:solidFill>
              </a:rPr>
              <a:t>DEMOGRAFICKÁ STATISTIKA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42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Demografie, zdraví populace a péče o zdraví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a analýza zdravotního stavu obyvatelstva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Zdraví obyvatelstva je významně determinováno tzv. demografickými charakteristikami (např. věk, pohlaví, vzdělání, rodinný stav).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Konstrukce ukazatelů nemocnosti a úmrtnosti</a:t>
            </a:r>
          </a:p>
          <a:p>
            <a:pPr marL="0" indent="0">
              <a:buNone/>
            </a:pP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o zdraví ve společnosti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obyvatel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obyvatelstva (např. věk, pohlaví, vzdělání, rodinný stav)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Rozmístění obyvatel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 potřeby obyvatel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0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984" y="404814"/>
            <a:ext cx="969181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DEMOGRAFIE        </a:t>
            </a:r>
            <a:r>
              <a:rPr lang="cs-CZ" sz="4000" b="1" dirty="0">
                <a:solidFill>
                  <a:srgbClr val="000066"/>
                </a:solidFill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923378" y="1444368"/>
            <a:ext cx="4078287" cy="4030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UDÁLOSTI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Narození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Úmrtí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Svatba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Rozvod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Ukončení studia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Změna bydliště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896491" y="1444368"/>
            <a:ext cx="3776663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PROCESY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Porodnost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Úmrtnost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Sňatečnost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Rozvodovost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Vzdělanost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D2D8A"/>
              </a:buClr>
              <a:buSzTx/>
              <a:buFontTx/>
              <a:buChar char="•"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Migrace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64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0259" y="791993"/>
            <a:ext cx="9691817" cy="75672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rgbClr val="002060"/>
                </a:solidFill>
              </a:rPr>
              <a:t>DEMOGRAFIE</a:t>
            </a:r>
            <a:r>
              <a:rPr lang="cs-CZ" sz="4000" b="1" dirty="0">
                <a:solidFill>
                  <a:schemeClr val="accent2"/>
                </a:solidFill>
              </a:rPr>
              <a:t>        </a:t>
            </a:r>
            <a:r>
              <a:rPr lang="cs-CZ" sz="4000" b="1" dirty="0">
                <a:solidFill>
                  <a:srgbClr val="000066"/>
                </a:solidFill>
              </a:rPr>
              <a:t>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58346" y="1901611"/>
            <a:ext cx="112940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Objekt studia: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Předmět studia: </a:t>
            </a: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Reprodukce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lidských populací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odhaluje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vazby mezi společenskými podmínkami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(kulturní, ekonomické, politické)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populačním vývojem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40258" y="2621949"/>
            <a:ext cx="10812163" cy="1057275"/>
          </a:xfrm>
          <a:prstGeom prst="rect">
            <a:avLst/>
          </a:prstGeom>
          <a:solidFill>
            <a:srgbClr val="00B050">
              <a:alpha val="11000"/>
            </a:srgb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8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0188" y="542465"/>
            <a:ext cx="10426238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chemeClr val="accent2"/>
                </a:solidFill>
              </a:rPr>
              <a:t>DEMOGRAFICKÁ STATISTIKA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333399"/>
                </a:solidFill>
              </a:rPr>
              <a:t>Demografická statika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Populační základna:</a:t>
            </a:r>
            <a:r>
              <a:rPr lang="cs-CZ" dirty="0">
                <a:solidFill>
                  <a:schemeClr val="accent2"/>
                </a:solidFill>
              </a:rPr>
              <a:t> velikost a struktura populace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>
              <a:solidFill>
                <a:schemeClr val="accent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333399"/>
                </a:solidFill>
              </a:rPr>
              <a:t>Demografická dynamika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Populační procesy:</a:t>
            </a:r>
            <a:r>
              <a:rPr lang="cs-CZ" dirty="0">
                <a:solidFill>
                  <a:schemeClr val="accent2"/>
                </a:solidFill>
              </a:rPr>
              <a:t> hromadné demografické události úzce související s velikostí a složením populace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b="1" dirty="0"/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50376" y="363794"/>
            <a:ext cx="12526297" cy="1427470"/>
          </a:xfrm>
          <a:noFill/>
        </p:spPr>
        <p:txBody>
          <a:bodyPr/>
          <a:lstStyle/>
          <a:p>
            <a:pPr algn="l">
              <a:defRPr/>
            </a:pPr>
            <a:r>
              <a:rPr lang="cs-CZ" altLang="cs-CZ" sz="3600" b="1" cap="all" dirty="0">
                <a:solidFill>
                  <a:schemeClr val="accent2"/>
                </a:solidFill>
              </a:rPr>
              <a:t>	  	</a:t>
            </a:r>
            <a:r>
              <a:rPr lang="cs-CZ" altLang="cs-CZ" sz="3600" b="1" cap="all" dirty="0">
                <a:solidFill>
                  <a:srgbClr val="333399"/>
                </a:solidFill>
              </a:rPr>
              <a:t>Základní </a:t>
            </a:r>
            <a:r>
              <a:rPr lang="cs-CZ" altLang="cs-CZ" sz="3600" b="1" cap="all" dirty="0">
                <a:solidFill>
                  <a:schemeClr val="accent2"/>
                </a:solidFill>
              </a:rPr>
              <a:t>zdroje demografických dat</a:t>
            </a:r>
            <a:br>
              <a:rPr lang="cs-CZ" altLang="cs-CZ" sz="3600" cap="all" dirty="0">
                <a:solidFill>
                  <a:srgbClr val="000066"/>
                </a:solidFill>
              </a:rPr>
            </a:br>
            <a:r>
              <a:rPr lang="cs-CZ" altLang="cs-CZ" sz="3600" cap="all" dirty="0">
                <a:solidFill>
                  <a:srgbClr val="000066"/>
                </a:solidFill>
              </a:rPr>
              <a:t>		</a:t>
            </a:r>
            <a:r>
              <a:rPr lang="cs-CZ" altLang="cs-CZ" sz="2800" dirty="0"/>
              <a:t>základní metody zjišťování demografických jevů</a:t>
            </a:r>
            <a:endParaRPr lang="cs-CZ" altLang="cs-CZ" sz="36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305" y="1541987"/>
            <a:ext cx="10522974" cy="4932557"/>
          </a:xfrm>
        </p:spPr>
        <p:txBody>
          <a:bodyPr/>
          <a:lstStyle/>
          <a:p>
            <a:pPr marL="0" indent="0">
              <a:buNone/>
            </a:pPr>
            <a:endParaRPr lang="cs-CZ" altLang="cs-CZ" dirty="0"/>
          </a:p>
          <a:p>
            <a:r>
              <a:rPr lang="cs-CZ" altLang="cs-CZ" b="1" dirty="0">
                <a:solidFill>
                  <a:schemeClr val="accent2"/>
                </a:solidFill>
              </a:rPr>
              <a:t>Sčítání lidu, domů a bytů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Zvláštní výběrová šetření</a:t>
            </a:r>
          </a:p>
          <a:p>
            <a:r>
              <a:rPr lang="cs-CZ" altLang="cs-CZ" b="1" dirty="0">
                <a:solidFill>
                  <a:schemeClr val="accent2"/>
                </a:solidFill>
                <a:hlinkClick r:id="rId4"/>
              </a:rPr>
              <a:t>Evidence přirozené měny </a:t>
            </a:r>
            <a:r>
              <a:rPr lang="cs-CZ" altLang="cs-CZ" b="1" dirty="0">
                <a:solidFill>
                  <a:schemeClr val="accent2"/>
                </a:solidFill>
              </a:rPr>
              <a:t>(soustava registračních knih - matriky)</a:t>
            </a:r>
          </a:p>
          <a:p>
            <a:r>
              <a:rPr lang="cs-CZ" altLang="cs-CZ" b="1" dirty="0">
                <a:solidFill>
                  <a:schemeClr val="accent2"/>
                </a:solidFill>
                <a:hlinkClick r:id="rId5"/>
              </a:rPr>
              <a:t>Evidence migrací </a:t>
            </a:r>
            <a:r>
              <a:rPr lang="cs-CZ" altLang="cs-CZ" b="1" dirty="0">
                <a:solidFill>
                  <a:schemeClr val="accent2"/>
                </a:solidFill>
              </a:rPr>
              <a:t>(hlášení trvalého pobytu)</a:t>
            </a:r>
          </a:p>
          <a:p>
            <a:r>
              <a:rPr lang="cs-CZ" altLang="cs-CZ" b="1" dirty="0">
                <a:solidFill>
                  <a:schemeClr val="accent2"/>
                </a:solidFill>
                <a:hlinkClick r:id="rId6"/>
              </a:rPr>
              <a:t>Registry obyvatelstva </a:t>
            </a:r>
            <a:r>
              <a:rPr lang="cs-CZ" altLang="cs-CZ" b="1" dirty="0">
                <a:solidFill>
                  <a:schemeClr val="accent2"/>
                </a:solidFill>
              </a:rPr>
              <a:t>(registr obyvatel, soupisy voličů, soupisy školních dětí ad.)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48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484" y="294303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Kde hledat demografické informace?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Obecní úřady </a:t>
            </a:r>
          </a:p>
          <a:p>
            <a:r>
              <a:rPr lang="cs-CZ" b="1" dirty="0">
                <a:solidFill>
                  <a:srgbClr val="333399"/>
                </a:solidFill>
              </a:rPr>
              <a:t>ČSÚ</a:t>
            </a:r>
          </a:p>
          <a:p>
            <a:r>
              <a:rPr lang="cs-CZ" b="1" dirty="0">
                <a:solidFill>
                  <a:srgbClr val="333399"/>
                </a:solidFill>
              </a:rPr>
              <a:t>EUROSTAT</a:t>
            </a:r>
          </a:p>
          <a:p>
            <a:r>
              <a:rPr lang="cs-CZ" b="1" dirty="0">
                <a:solidFill>
                  <a:srgbClr val="333399"/>
                </a:solidFill>
              </a:rPr>
              <a:t>OSN</a:t>
            </a:r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01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578874" y="3426530"/>
            <a:ext cx="11041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VELIKOST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479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29049"/>
            <a:ext cx="10515600" cy="54479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Populace </a:t>
            </a:r>
          </a:p>
          <a:p>
            <a:pPr>
              <a:lnSpc>
                <a:spcPct val="100000"/>
              </a:lnSpc>
            </a:pPr>
            <a:endParaRPr lang="cs-CZ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Soubor lidí, mezi kterými dochází k demografické reprodukci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Obyvatelstvo jednoho státu se může skládat z několika relativně izolovaných populací</a:t>
            </a:r>
          </a:p>
          <a:p>
            <a:pPr>
              <a:lnSpc>
                <a:spcPct val="100000"/>
              </a:lnSpc>
            </a:pPr>
            <a:r>
              <a:rPr lang="cs-CZ" sz="32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Politické hranice mohou rozdělit jednu populaci</a:t>
            </a:r>
          </a:p>
          <a:p>
            <a:pPr marL="0" indent="0">
              <a:lnSpc>
                <a:spcPct val="100000"/>
              </a:lnSpc>
              <a:buNone/>
            </a:pPr>
            <a:endParaRPr lang="cs-CZ" sz="3200" cap="all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108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4314E4E-9C98-4AFA-BFFD-27938CC8E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549275"/>
            <a:ext cx="7696200" cy="792163"/>
          </a:xfrm>
        </p:spPr>
        <p:txBody>
          <a:bodyPr/>
          <a:lstStyle/>
          <a:p>
            <a:pPr algn="ctr" eaLnBrk="1" hangingPunct="1"/>
            <a:r>
              <a:rPr lang="cs-CZ" altLang="cs-CZ" sz="3200" b="1">
                <a:solidFill>
                  <a:srgbClr val="0000CC"/>
                </a:solidFill>
              </a:rPr>
              <a:t>Rutinní zdravotnická statistika</a:t>
            </a:r>
            <a:br>
              <a:rPr lang="cs-CZ" altLang="cs-CZ" sz="3200" b="1">
                <a:solidFill>
                  <a:srgbClr val="0000CC"/>
                </a:solidFill>
              </a:rPr>
            </a:br>
            <a:endParaRPr lang="cs-CZ" altLang="cs-CZ" sz="3100">
              <a:solidFill>
                <a:srgbClr val="0000CC"/>
              </a:solidFill>
            </a:endParaRPr>
          </a:p>
        </p:txBody>
      </p:sp>
      <p:sp>
        <p:nvSpPr>
          <p:cNvPr id="8195" name="Zástupný symbol pro obsah 1">
            <a:extLst>
              <a:ext uri="{FF2B5EF4-FFF2-40B4-BE49-F238E27FC236}">
                <a16:creationId xmlns:a16="http://schemas.microsoft.com/office/drawing/2014/main" id="{3D11B012-6366-480B-BEAC-A7116F2FC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412875"/>
            <a:ext cx="10009188" cy="5545138"/>
          </a:xfrm>
        </p:spPr>
        <p:txBody>
          <a:bodyPr/>
          <a:lstStyle/>
          <a:p>
            <a:pPr marL="571500" indent="-571500" defTabSz="720000">
              <a:buClr>
                <a:srgbClr val="C00000"/>
              </a:buClr>
              <a:buSzPct val="100000"/>
              <a:buFont typeface="+mj-lt"/>
              <a:buAutoNum type="romanUcPeriod"/>
              <a:defRPr/>
            </a:pPr>
            <a:r>
              <a:rPr lang="cs-CZ" sz="2800" b="1" dirty="0">
                <a:solidFill>
                  <a:srgbClr val="0000CC"/>
                </a:solidFill>
              </a:rPr>
              <a:t>Zdravotnická statistika</a:t>
            </a:r>
          </a:p>
          <a:p>
            <a:pPr marL="1371600" lvl="2" indent="-5715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ÚZIS a NZIS</a:t>
            </a:r>
          </a:p>
          <a:p>
            <a:pPr marL="1371600" lvl="2" indent="-5715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Okruhy informací ve zdravotnické statistice</a:t>
            </a:r>
          </a:p>
          <a:p>
            <a:pPr marL="1371600" lvl="2" indent="-5715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Publikace</a:t>
            </a:r>
          </a:p>
          <a:p>
            <a:pPr marL="800100" lvl="2" indent="0">
              <a:buClr>
                <a:srgbClr val="FF0000"/>
              </a:buClr>
              <a:buSzPct val="100000"/>
              <a:buFontTx/>
              <a:buNone/>
              <a:defRPr/>
            </a:pPr>
            <a:endParaRPr lang="cs-CZ" b="1" dirty="0"/>
          </a:p>
          <a:p>
            <a:pPr marL="571500" indent="-571500">
              <a:buClr>
                <a:srgbClr val="C00000"/>
              </a:buClr>
              <a:buSzPct val="100000"/>
              <a:buFont typeface="Arial Black" pitchFamily="34" charset="0"/>
              <a:buAutoNum type="romanUcPeriod"/>
              <a:defRPr/>
            </a:pPr>
            <a:r>
              <a:rPr lang="cs-CZ" sz="2800" b="1" dirty="0">
                <a:solidFill>
                  <a:srgbClr val="0000CC"/>
                </a:solidFill>
              </a:rPr>
              <a:t>Dílčí statistiky využívané ke studiu zdravotního stavu populace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Demografická statistika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Statistika nemocnosti</a:t>
            </a:r>
          </a:p>
          <a:p>
            <a:pPr marL="1257300" lvl="2" indent="-457200">
              <a:buClr>
                <a:srgbClr val="C00000"/>
              </a:buClr>
              <a:buSzPct val="100000"/>
              <a:buFont typeface="+mj-lt"/>
              <a:buAutoNum type="alphaLcParenR"/>
              <a:defRPr/>
            </a:pPr>
            <a:r>
              <a:rPr lang="cs-CZ" b="1" dirty="0"/>
              <a:t>Statistika zemřelých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76250"/>
            <a:ext cx="10515600" cy="60388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4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OBYVATELSTVO, </a:t>
            </a:r>
            <a:r>
              <a:rPr lang="cs-CZ" sz="4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příp.</a:t>
            </a:r>
            <a:r>
              <a:rPr lang="cs-CZ" sz="4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OBYVATELÉ</a:t>
            </a:r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termín české demografické statistiky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Obyvatelstvo musí být definováno z hlediska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času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(datum),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prostoru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(území státu) a 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věcně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(obyvatelé ≠ občané)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definice obyvatelstva v ČR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osoby, které jsou k danému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daném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přihlášeny k </a:t>
            </a:r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trvalému pobytu 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 cizinci)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cizinci s vízy nad 90 dnů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cizinci s přiznaným azylem </a:t>
            </a:r>
          </a:p>
          <a:p>
            <a:pPr lvl="2"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 EU s přechodným pobytem </a:t>
            </a:r>
          </a:p>
          <a:p>
            <a:pPr lvl="2">
              <a:lnSpc>
                <a:spcPct val="100000"/>
              </a:lnSpc>
            </a:pPr>
            <a:r>
              <a:rPr lang="cs-CZ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nonEU</a:t>
            </a: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cizinci s povolením k dlouhodobému pobytu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je v obyvatelstvu ČR cca 6 % cizinců (633 tisíc)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375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0DAFCDF-9E82-4E63-ABE1-D62B2D45C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731" y="199447"/>
            <a:ext cx="9848538" cy="64591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D38B030C-7F99-441B-9656-422266B27775}"/>
                  </a:ext>
                </a:extLst>
              </p14:cNvPr>
              <p14:cNvContentPartPr/>
              <p14:nvPr/>
            </p14:nvContentPartPr>
            <p14:xfrm>
              <a:off x="3144078" y="1479460"/>
              <a:ext cx="360" cy="39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D38B030C-7F99-441B-9656-422266B277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5438" y="1470820"/>
                <a:ext cx="180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31807598-3C33-4C3B-8E66-963A37D67D10}"/>
                  </a:ext>
                </a:extLst>
              </p14:cNvPr>
              <p14:cNvContentPartPr/>
              <p14:nvPr/>
            </p14:nvContentPartPr>
            <p14:xfrm>
              <a:off x="3573198" y="2462980"/>
              <a:ext cx="360" cy="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31807598-3C33-4C3B-8E66-963A37D67D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4558" y="24539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B1C27604-A2AF-4F38-9E5D-2D8A814DD381}"/>
                  </a:ext>
                </a:extLst>
              </p14:cNvPr>
              <p14:cNvContentPartPr/>
              <p14:nvPr/>
            </p14:nvContentPartPr>
            <p14:xfrm>
              <a:off x="4599558" y="4133020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B1C27604-A2AF-4F38-9E5D-2D8A814DD3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90558" y="41243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E2152104-F5D4-4665-B99A-6C2375A0D953}"/>
                  </a:ext>
                </a:extLst>
              </p14:cNvPr>
              <p14:cNvContentPartPr/>
              <p14:nvPr/>
            </p14:nvContentPartPr>
            <p14:xfrm>
              <a:off x="5523318" y="2892100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E2152104-F5D4-4665-B99A-6C2375A0D9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4678" y="28834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A46E2EBA-EF3E-4B85-953F-9A387FA794D0}"/>
                  </a:ext>
                </a:extLst>
              </p14:cNvPr>
              <p14:cNvContentPartPr/>
              <p14:nvPr/>
            </p14:nvContentPartPr>
            <p14:xfrm>
              <a:off x="6083118" y="2659180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A46E2EBA-EF3E-4B85-953F-9A387FA794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4118" y="26501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77F8C670-44AA-4B51-935A-B78BBCB7CB08}"/>
                  </a:ext>
                </a:extLst>
              </p14:cNvPr>
              <p14:cNvContentPartPr/>
              <p14:nvPr/>
            </p14:nvContentPartPr>
            <p14:xfrm>
              <a:off x="3890718" y="4693180"/>
              <a:ext cx="360" cy="36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77F8C670-44AA-4B51-935A-B78BBCB7CB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1718" y="46841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3D0C2A99-8573-4BD9-8DD4-23DB76B96068}"/>
                  </a:ext>
                </a:extLst>
              </p14:cNvPr>
              <p14:cNvContentPartPr/>
              <p14:nvPr/>
            </p14:nvContentPartPr>
            <p14:xfrm>
              <a:off x="3946518" y="4506340"/>
              <a:ext cx="360" cy="3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3D0C2A99-8573-4BD9-8DD4-23DB76B960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7518" y="44973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F45F253C-3C92-4FD9-95A9-5B96444D0AE5}"/>
                  </a:ext>
                </a:extLst>
              </p14:cNvPr>
              <p14:cNvContentPartPr/>
              <p14:nvPr/>
            </p14:nvContentPartPr>
            <p14:xfrm>
              <a:off x="4590198" y="3050860"/>
              <a:ext cx="360" cy="36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F45F253C-3C92-4FD9-95A9-5B96444D0A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1558" y="30418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6172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517" y="582614"/>
            <a:ext cx="8147050" cy="1368425"/>
          </a:xfrm>
        </p:spPr>
        <p:txBody>
          <a:bodyPr/>
          <a:lstStyle/>
          <a:p>
            <a:pPr>
              <a:defRPr/>
            </a:pPr>
            <a:r>
              <a:rPr lang="cs-CZ" altLang="cs-CZ" b="1" cap="all" dirty="0">
                <a:solidFill>
                  <a:schemeClr val="accent2"/>
                </a:solidFill>
              </a:rPr>
              <a:t>Počet obyvatelstva</a:t>
            </a:r>
            <a:br>
              <a:rPr lang="cs-CZ" altLang="cs-CZ" b="1" dirty="0"/>
            </a:br>
            <a:endParaRPr lang="cs-CZ" altLang="cs-CZ" b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76376"/>
            <a:ext cx="10972800" cy="5295899"/>
          </a:xfrm>
        </p:spPr>
        <p:txBody>
          <a:bodyPr/>
          <a:lstStyle/>
          <a:p>
            <a:r>
              <a:rPr lang="cs-CZ" altLang="cs-CZ" sz="2800" b="1" cap="all" dirty="0">
                <a:solidFill>
                  <a:srgbClr val="333399"/>
                </a:solidFill>
              </a:rPr>
              <a:t>Stav obyvatel k určitému okamžiku</a:t>
            </a:r>
          </a:p>
          <a:p>
            <a:pPr lvl="1">
              <a:defRPr/>
            </a:pPr>
            <a:r>
              <a:rPr lang="cs-CZ" altLang="cs-CZ" sz="2400" b="1" dirty="0">
                <a:solidFill>
                  <a:srgbClr val="0070C0"/>
                </a:solidFill>
              </a:rPr>
              <a:t>Počáteční stav (1. 1. 2021): </a:t>
            </a:r>
            <a:r>
              <a:rPr lang="cs-CZ" altLang="cs-CZ" sz="2400" b="1" dirty="0">
                <a:solidFill>
                  <a:srgbClr val="333399"/>
                </a:solidFill>
              </a:rPr>
              <a:t>10 494 836</a:t>
            </a:r>
            <a:endParaRPr lang="cs-CZ" sz="2400" b="1" dirty="0">
              <a:solidFill>
                <a:srgbClr val="333399"/>
              </a:solidFill>
            </a:endParaRPr>
          </a:p>
          <a:p>
            <a:pPr lvl="1">
              <a:defRPr/>
            </a:pPr>
            <a:r>
              <a:rPr lang="cs-CZ" altLang="cs-CZ" sz="2400" b="1" dirty="0">
                <a:solidFill>
                  <a:srgbClr val="0070C0"/>
                </a:solidFill>
              </a:rPr>
              <a:t>Střední stav (1. 7. 2021): </a:t>
            </a:r>
            <a:r>
              <a:rPr lang="cs-CZ" sz="2400" b="1" dirty="0">
                <a:solidFill>
                  <a:srgbClr val="333399"/>
                </a:solidFill>
              </a:rPr>
              <a:t>10 500 850</a:t>
            </a:r>
          </a:p>
          <a:p>
            <a:pPr lvl="1">
              <a:defRPr/>
            </a:pPr>
            <a:r>
              <a:rPr lang="cs-CZ" altLang="cs-CZ" sz="2400" b="1" dirty="0">
                <a:solidFill>
                  <a:srgbClr val="0070C0"/>
                </a:solidFill>
              </a:rPr>
              <a:t>Koncový stav (31. 12. 2021): </a:t>
            </a:r>
            <a:r>
              <a:rPr lang="cs-CZ" sz="2400" b="1" dirty="0">
                <a:solidFill>
                  <a:srgbClr val="333399"/>
                </a:solidFill>
              </a:rPr>
              <a:t>10 516 707 </a:t>
            </a:r>
            <a:endParaRPr lang="cs-CZ" altLang="cs-CZ" sz="2400" b="1" dirty="0">
              <a:solidFill>
                <a:srgbClr val="0070C0"/>
              </a:solidFill>
            </a:endParaRPr>
          </a:p>
          <a:p>
            <a:pPr lvl="2"/>
            <a:r>
              <a:rPr lang="cs-CZ" altLang="cs-CZ" sz="2000" b="1" dirty="0">
                <a:solidFill>
                  <a:srgbClr val="0070C0"/>
                </a:solidFill>
              </a:rPr>
              <a:t>Koncový stav (31. 12. 2020</a:t>
            </a:r>
            <a:r>
              <a:rPr lang="cs-CZ" altLang="cs-CZ" b="1" dirty="0">
                <a:solidFill>
                  <a:srgbClr val="0070C0"/>
                </a:solidFill>
              </a:rPr>
              <a:t>):</a:t>
            </a:r>
            <a:r>
              <a:rPr lang="cs-CZ" altLang="cs-CZ" sz="2000" b="1" dirty="0">
                <a:solidFill>
                  <a:srgbClr val="333399"/>
                </a:solidFill>
              </a:rPr>
              <a:t>10 701 777</a:t>
            </a:r>
            <a:endParaRPr lang="cs-CZ" sz="2000" b="1" dirty="0">
              <a:solidFill>
                <a:srgbClr val="333399"/>
              </a:solidFill>
            </a:endParaRPr>
          </a:p>
          <a:p>
            <a:r>
              <a:rPr lang="cs-CZ" sz="28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 stav obyvatelstva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 relativních ukazatelů demografické statistiky.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je nějaký ukazatel udáván v přepočtu na 1 obyvatele nebo např. na 1000 obyvatel, při jeho výpočtu se má zásadně vycházet ze </a:t>
            </a:r>
            <a:r>
              <a:rPr lang="cs-CZ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středního stavu</a:t>
            </a: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vystihovat co nejpřesněji </a:t>
            </a:r>
            <a:r>
              <a:rPr lang="cs-CZ" sz="24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průměrný počet osob žijících v daném období</a:t>
            </a:r>
            <a:r>
              <a:rPr lang="cs-CZ" sz="24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0"/>
              </a:spcBef>
              <a:buNone/>
            </a:pPr>
            <a:br>
              <a:rPr lang="cs-CZ" sz="2400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400" b="1" dirty="0">
              <a:solidFill>
                <a:srgbClr val="333399"/>
              </a:solidFill>
            </a:endParaRPr>
          </a:p>
          <a:p>
            <a:pPr>
              <a:buFontTx/>
              <a:buNone/>
            </a:pPr>
            <a:r>
              <a:rPr lang="cs-CZ" altLang="cs-CZ" b="1" dirty="0">
                <a:solidFill>
                  <a:srgbClr val="333399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41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F93F1B-8555-4F99-B181-F579ECFE9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6" y="293581"/>
            <a:ext cx="9776381" cy="60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95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514475" y="504825"/>
          <a:ext cx="9163050" cy="584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2683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962275" y="3664655"/>
            <a:ext cx="11375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ROZLOŽENÍ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078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Rozložení obyvatelstva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Urbanizace</a:t>
            </a:r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město x venkov</a:t>
            </a:r>
          </a:p>
          <a:p>
            <a:pPr lvl="1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(věk, vzdělání, religiozita, vykonávané povolání …)</a:t>
            </a:r>
          </a:p>
          <a:p>
            <a:pPr lvl="1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života</a:t>
            </a:r>
          </a:p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rozdíly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(rozdílné životní a sociální prostředí)</a:t>
            </a:r>
          </a:p>
          <a:p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Ročně se stěhuje v rámci ČR asi 250 000 osob</a:t>
            </a:r>
          </a:p>
          <a:p>
            <a:r>
              <a:rPr 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přesun mezi obcemi jednoho okresu</a:t>
            </a:r>
          </a:p>
          <a:p>
            <a:pPr marL="0" indent="0">
              <a:buNone/>
            </a:pPr>
            <a:endParaRPr 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888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czso.cz/documents/10180/77242635/osidleni2017_CR.png/578617b1-044b-41aa-aac9-4f0e98b95695?version=1.0&amp;t=15211178143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41" y="0"/>
            <a:ext cx="9046118" cy="67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508040" y="4896167"/>
            <a:ext cx="1845275" cy="1458097"/>
          </a:xfrm>
          <a:prstGeom prst="rect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878802" y="345645"/>
            <a:ext cx="2740257" cy="1751493"/>
          </a:xfrm>
          <a:prstGeom prst="rect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414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9A61CF1-64B0-46E7-ABF7-F0AC8F35A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333625" y="3455105"/>
            <a:ext cx="722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35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45A722C-C002-4CF1-921C-033DC0BF3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620713"/>
            <a:ext cx="7696200" cy="792162"/>
          </a:xfrm>
        </p:spPr>
        <p:txBody>
          <a:bodyPr/>
          <a:lstStyle/>
          <a:p>
            <a:pPr eaLnBrk="1" hangingPunct="1">
              <a:defRPr/>
            </a:pPr>
            <a:r>
              <a:rPr lang="cs-CZ" b="1" cap="all" dirty="0">
                <a:solidFill>
                  <a:srgbClr val="0000CC"/>
                </a:solidFill>
              </a:rPr>
              <a:t>Rutinní statistiky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16062E9-39E5-4D6A-ABF6-12C0EDD982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1225" y="1628775"/>
            <a:ext cx="7848600" cy="4824413"/>
          </a:xfrm>
        </p:spPr>
        <p:txBody>
          <a:bodyPr/>
          <a:lstStyle/>
          <a:p>
            <a:pPr marL="0" indent="0"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defRPr/>
            </a:pPr>
            <a:r>
              <a:rPr lang="cs-CZ" dirty="0"/>
              <a:t>odvětvové rutinní statistiky </a:t>
            </a:r>
            <a:r>
              <a:rPr lang="cs-CZ" dirty="0">
                <a:hlinkClick r:id="rId5"/>
              </a:rPr>
              <a:t>www.czso.cz</a:t>
            </a:r>
            <a:endParaRPr lang="cs-CZ" dirty="0"/>
          </a:p>
          <a:p>
            <a:pPr eaLnBrk="1" hangingPunct="1">
              <a:buClr>
                <a:schemeClr val="hlink"/>
              </a:buClr>
              <a:defRPr/>
            </a:pPr>
            <a:endParaRPr lang="cs-CZ" b="1" dirty="0"/>
          </a:p>
          <a:p>
            <a:pPr eaLnBrk="1" hangingPunct="1">
              <a:buClr>
                <a:schemeClr val="hlink"/>
              </a:buClr>
              <a:defRPr/>
            </a:pPr>
            <a:r>
              <a:rPr lang="cs-CZ" b="1" dirty="0"/>
              <a:t>systematicky a pravidelně </a:t>
            </a:r>
            <a:r>
              <a:rPr lang="cs-CZ" dirty="0"/>
              <a:t>sbíraná data</a:t>
            </a:r>
          </a:p>
          <a:p>
            <a:pPr marL="0" indent="0"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defRPr/>
            </a:pPr>
            <a:r>
              <a:rPr lang="cs-CZ" dirty="0"/>
              <a:t>soubory </a:t>
            </a:r>
            <a:r>
              <a:rPr lang="cs-CZ" b="1" dirty="0"/>
              <a:t>uspořádaných </a:t>
            </a:r>
            <a:r>
              <a:rPr lang="cs-CZ" b="1" dirty="0">
                <a:solidFill>
                  <a:srgbClr val="FF0000"/>
                </a:solidFill>
              </a:rPr>
              <a:t>dat</a:t>
            </a:r>
            <a:r>
              <a:rPr lang="cs-CZ" dirty="0"/>
              <a:t> a </a:t>
            </a:r>
            <a:r>
              <a:rPr lang="cs-CZ" b="1" dirty="0">
                <a:solidFill>
                  <a:srgbClr val="FF0000"/>
                </a:solidFill>
              </a:rPr>
              <a:t>ukazatelů</a:t>
            </a:r>
          </a:p>
          <a:p>
            <a:pPr eaLnBrk="1" hangingPunct="1">
              <a:buClr>
                <a:schemeClr val="hlink"/>
              </a:buClr>
              <a:defRPr/>
            </a:pPr>
            <a:endParaRPr lang="cs-CZ" b="1" dirty="0">
              <a:solidFill>
                <a:schemeClr val="tx2"/>
              </a:solidFill>
            </a:endParaRPr>
          </a:p>
          <a:p>
            <a:pPr marL="0" indent="0"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cs-CZ" b="1" dirty="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charakteristiky obyvatelstva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9479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Biologické znaky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Sociálně právní znaky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Socioekonomické znaky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b="1" dirty="0">
                <a:solidFill>
                  <a:srgbClr val="333399"/>
                </a:solidFill>
              </a:rPr>
              <a:t>Kulturní znaky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010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9470"/>
            <a:ext cx="8445500" cy="1368425"/>
          </a:xfrm>
        </p:spPr>
        <p:txBody>
          <a:bodyPr/>
          <a:lstStyle/>
          <a:p>
            <a:pPr>
              <a:defRPr/>
            </a:pPr>
            <a:r>
              <a:rPr lang="cs-CZ" altLang="cs-CZ" b="1" cap="all" dirty="0">
                <a:solidFill>
                  <a:schemeClr val="accent2"/>
                </a:solidFill>
              </a:rPr>
              <a:t>struktura obyvatelstva</a:t>
            </a:r>
            <a:br>
              <a:rPr lang="cs-CZ" altLang="cs-CZ" b="1" dirty="0"/>
            </a:br>
            <a:endParaRPr lang="cs-CZ" altLang="cs-CZ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Biologické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pohlaví, věk, </a:t>
            </a:r>
            <a:r>
              <a:rPr lang="cs-CZ" altLang="cs-CZ" b="1" dirty="0">
                <a:solidFill>
                  <a:srgbClr val="92D050"/>
                </a:solidFill>
              </a:rPr>
              <a:t>zdravotní stav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Sociálně právní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rodinný stav</a:t>
            </a:r>
            <a:endParaRPr lang="cs-CZ" altLang="cs-CZ" b="1" dirty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Socioekonomické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ekonomická aktivita, odvětví NH, povolání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altLang="cs-CZ" b="1" dirty="0">
                <a:solidFill>
                  <a:schemeClr val="accent2"/>
                </a:solidFill>
              </a:rPr>
              <a:t>Kulturní znaky</a:t>
            </a:r>
          </a:p>
          <a:p>
            <a:pPr lvl="1"/>
            <a:r>
              <a:rPr lang="cs-CZ" altLang="cs-CZ" dirty="0">
                <a:solidFill>
                  <a:schemeClr val="accent2"/>
                </a:solidFill>
              </a:rPr>
              <a:t>vzdělání, národnost, náboženské vyznání</a:t>
            </a:r>
          </a:p>
          <a:p>
            <a:endParaRPr lang="cs-CZ" altLang="cs-CZ" sz="2800" dirty="0">
              <a:solidFill>
                <a:schemeClr val="accent2"/>
              </a:solidFill>
            </a:endParaRPr>
          </a:p>
        </p:txBody>
      </p:sp>
      <p:sp>
        <p:nvSpPr>
          <p:cNvPr id="29" name="Šipka ve tvaru U 28"/>
          <p:cNvSpPr/>
          <p:nvPr/>
        </p:nvSpPr>
        <p:spPr>
          <a:xfrm rot="5400000">
            <a:off x="6053389" y="1728303"/>
            <a:ext cx="839049" cy="993058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Šipka ve tvaru U 31"/>
          <p:cNvSpPr/>
          <p:nvPr/>
        </p:nvSpPr>
        <p:spPr>
          <a:xfrm rot="5400000" flipH="1">
            <a:off x="6440986" y="2702899"/>
            <a:ext cx="1949193" cy="993058"/>
          </a:xfrm>
          <a:prstGeom prst="uturnArrow">
            <a:avLst>
              <a:gd name="adj1" fmla="val 25000"/>
              <a:gd name="adj2" fmla="val 25000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Šipka ve tvaru U 32"/>
          <p:cNvSpPr/>
          <p:nvPr/>
        </p:nvSpPr>
        <p:spPr>
          <a:xfrm rot="5400000" flipH="1">
            <a:off x="6903411" y="3185422"/>
            <a:ext cx="3112280" cy="1191097"/>
          </a:xfrm>
          <a:prstGeom prst="uturnArrow">
            <a:avLst>
              <a:gd name="adj1" fmla="val 25000"/>
              <a:gd name="adj2" fmla="val 25000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Šipka ve tvaru U 33"/>
          <p:cNvSpPr/>
          <p:nvPr/>
        </p:nvSpPr>
        <p:spPr>
          <a:xfrm rot="5400000" flipH="1">
            <a:off x="6027296" y="2195905"/>
            <a:ext cx="891236" cy="993058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Šipka ve tvaru U 28">
            <a:extLst>
              <a:ext uri="{FF2B5EF4-FFF2-40B4-BE49-F238E27FC236}">
                <a16:creationId xmlns:a16="http://schemas.microsoft.com/office/drawing/2014/main" id="{6AF3886A-F6C6-4977-857B-B12D1336BAC3}"/>
              </a:ext>
            </a:extLst>
          </p:cNvPr>
          <p:cNvSpPr/>
          <p:nvPr/>
        </p:nvSpPr>
        <p:spPr>
          <a:xfrm rot="5400000">
            <a:off x="6132469" y="2661911"/>
            <a:ext cx="1177085" cy="993059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Šipka ve tvaru U 28">
            <a:extLst>
              <a:ext uri="{FF2B5EF4-FFF2-40B4-BE49-F238E27FC236}">
                <a16:creationId xmlns:a16="http://schemas.microsoft.com/office/drawing/2014/main" id="{E70A59CA-34FA-40AB-9D48-FA7D1C0A4B41}"/>
              </a:ext>
            </a:extLst>
          </p:cNvPr>
          <p:cNvSpPr/>
          <p:nvPr/>
        </p:nvSpPr>
        <p:spPr>
          <a:xfrm rot="5400000">
            <a:off x="6069645" y="3053618"/>
            <a:ext cx="1949194" cy="993059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Šipka ve tvaru U 28">
            <a:extLst>
              <a:ext uri="{FF2B5EF4-FFF2-40B4-BE49-F238E27FC236}">
                <a16:creationId xmlns:a16="http://schemas.microsoft.com/office/drawing/2014/main" id="{50D7DFFC-2840-4F67-8373-D1AE4AA5811E}"/>
              </a:ext>
            </a:extLst>
          </p:cNvPr>
          <p:cNvSpPr/>
          <p:nvPr/>
        </p:nvSpPr>
        <p:spPr>
          <a:xfrm rot="5400000">
            <a:off x="6032742" y="3635162"/>
            <a:ext cx="3112281" cy="993059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Šipka ve tvaru U 33">
            <a:extLst>
              <a:ext uri="{FF2B5EF4-FFF2-40B4-BE49-F238E27FC236}">
                <a16:creationId xmlns:a16="http://schemas.microsoft.com/office/drawing/2014/main" id="{6E91B35D-7927-483B-A9E2-491905C72B54}"/>
              </a:ext>
            </a:extLst>
          </p:cNvPr>
          <p:cNvSpPr/>
          <p:nvPr/>
        </p:nvSpPr>
        <p:spPr>
          <a:xfrm rot="5400000" flipH="1">
            <a:off x="6039502" y="1859652"/>
            <a:ext cx="891236" cy="993058"/>
          </a:xfrm>
          <a:prstGeom prst="uturnArrow">
            <a:avLst>
              <a:gd name="adj1" fmla="val 26169"/>
              <a:gd name="adj2" fmla="val 23831"/>
              <a:gd name="adj3" fmla="val 30845"/>
              <a:gd name="adj4" fmla="val 43750"/>
              <a:gd name="adj5" fmla="val 10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9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0994" y="587036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pohlaví:</a:t>
            </a:r>
            <a:br>
              <a:rPr lang="cs-CZ" altLang="cs-CZ" sz="3200" b="1" dirty="0">
                <a:solidFill>
                  <a:schemeClr val="accent2"/>
                </a:solidFill>
              </a:rPr>
            </a:br>
            <a:endParaRPr lang="cs-CZ" sz="3200" b="1" cap="all" dirty="0">
              <a:solidFill>
                <a:schemeClr val="accent2"/>
              </a:solidFill>
            </a:endParaRPr>
          </a:p>
        </p:txBody>
      </p:sp>
      <p:sp>
        <p:nvSpPr>
          <p:cNvPr id="43011" name="Zástupný symbol pro obsah 6"/>
          <p:cNvSpPr>
            <a:spLocks noGrp="1"/>
          </p:cNvSpPr>
          <p:nvPr>
            <p:ph idx="1"/>
          </p:nvPr>
        </p:nvSpPr>
        <p:spPr>
          <a:xfrm>
            <a:off x="912000" y="1730036"/>
            <a:ext cx="11093187" cy="4525963"/>
          </a:xfrm>
        </p:spPr>
        <p:txBody>
          <a:bodyPr/>
          <a:lstStyle/>
          <a:p>
            <a:pPr marL="514350" indent="-457200"/>
            <a:r>
              <a:rPr lang="cs-CZ" altLang="cs-CZ" b="1" dirty="0">
                <a:solidFill>
                  <a:srgbClr val="333399"/>
                </a:solidFill>
              </a:rPr>
              <a:t>Je dána 3 skutečnostmi: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altLang="cs-CZ" b="1" dirty="0">
                <a:solidFill>
                  <a:srgbClr val="333399"/>
                </a:solidFill>
              </a:rPr>
              <a:t>Rodí se více chlapců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altLang="cs-CZ" b="1" dirty="0" err="1">
                <a:solidFill>
                  <a:srgbClr val="333399"/>
                </a:solidFill>
              </a:rPr>
              <a:t>Nadúmrtnost</a:t>
            </a:r>
            <a:r>
              <a:rPr lang="cs-CZ" altLang="cs-CZ" b="1" dirty="0">
                <a:solidFill>
                  <a:srgbClr val="333399"/>
                </a:solidFill>
              </a:rPr>
              <a:t> mužů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altLang="cs-CZ" b="1" dirty="0">
                <a:solidFill>
                  <a:srgbClr val="333399"/>
                </a:solidFill>
              </a:rPr>
              <a:t>Rozdílná intenzita (pracovní) migrace mužů a žen</a:t>
            </a:r>
          </a:p>
          <a:p>
            <a:pPr marL="628650" indent="-571500"/>
            <a:endParaRPr lang="cs-CZ" altLang="cs-CZ" sz="3600" b="1" dirty="0">
              <a:solidFill>
                <a:srgbClr val="333399"/>
              </a:solidFill>
            </a:endParaRPr>
          </a:p>
          <a:p>
            <a:pPr marL="628650" indent="-571500"/>
            <a:r>
              <a:rPr lang="cs-CZ" altLang="cs-CZ" b="1" dirty="0">
                <a:solidFill>
                  <a:srgbClr val="333399"/>
                </a:solidFill>
              </a:rPr>
              <a:t>Ukazatele: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cs-CZ" altLang="cs-CZ" sz="2800" b="1" dirty="0">
                <a:solidFill>
                  <a:srgbClr val="333399"/>
                </a:solidFill>
              </a:rPr>
              <a:t>Ukazatel maskulinity/feminity (podíl mužů/žen)</a:t>
            </a:r>
          </a:p>
          <a:p>
            <a:pPr lvl="2">
              <a:buFont typeface="Arial" panose="020B0604020202020204" pitchFamily="34" charset="0"/>
              <a:buChar char="–"/>
            </a:pPr>
            <a:r>
              <a:rPr lang="cs-CZ" altLang="cs-CZ" sz="2800" b="1" dirty="0">
                <a:solidFill>
                  <a:srgbClr val="333399"/>
                </a:solidFill>
              </a:rPr>
              <a:t>Index maskulinity/feminity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686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0994" y="587036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pohlaví:</a:t>
            </a:r>
            <a:br>
              <a:rPr lang="cs-CZ" altLang="cs-CZ" sz="3200" b="1" dirty="0">
                <a:solidFill>
                  <a:schemeClr val="accent2"/>
                </a:solidFill>
              </a:rPr>
            </a:br>
            <a:endParaRPr lang="cs-CZ" sz="3200" b="1" cap="all" dirty="0">
              <a:solidFill>
                <a:schemeClr val="accent2"/>
              </a:solidFill>
            </a:endParaRPr>
          </a:p>
        </p:txBody>
      </p:sp>
      <p:sp>
        <p:nvSpPr>
          <p:cNvPr id="43011" name="Zástupný symbol pro obsah 6"/>
          <p:cNvSpPr>
            <a:spLocks noGrp="1"/>
          </p:cNvSpPr>
          <p:nvPr>
            <p:ph idx="1"/>
          </p:nvPr>
        </p:nvSpPr>
        <p:spPr>
          <a:xfrm>
            <a:off x="912001" y="1907018"/>
            <a:ext cx="8831766" cy="4525963"/>
          </a:xfrm>
        </p:spPr>
        <p:txBody>
          <a:bodyPr/>
          <a:lstStyle/>
          <a:p>
            <a:r>
              <a:rPr lang="cs-CZ" altLang="cs-CZ" sz="2800" dirty="0">
                <a:solidFill>
                  <a:schemeClr val="accent2"/>
                </a:solidFill>
              </a:rPr>
              <a:t>Ukazatel: </a:t>
            </a:r>
            <a:r>
              <a:rPr lang="cs-CZ" altLang="cs-CZ" sz="2800" b="1" dirty="0">
                <a:solidFill>
                  <a:schemeClr val="accent2"/>
                </a:solidFill>
              </a:rPr>
              <a:t>index maskulinity</a:t>
            </a:r>
          </a:p>
          <a:p>
            <a:pPr lvl="1"/>
            <a:r>
              <a:rPr lang="cs-CZ" altLang="cs-CZ" sz="2400" dirty="0">
                <a:solidFill>
                  <a:schemeClr val="accent2"/>
                </a:solidFill>
              </a:rPr>
              <a:t>Počet mužů na 100 žen</a:t>
            </a:r>
          </a:p>
          <a:p>
            <a:r>
              <a:rPr lang="cs-CZ" altLang="cs-CZ" sz="2800" b="1" dirty="0">
                <a:solidFill>
                  <a:schemeClr val="accent2"/>
                </a:solidFill>
              </a:rPr>
              <a:t>Celá populace: </a:t>
            </a:r>
            <a:r>
              <a:rPr lang="cs-CZ" altLang="cs-CZ" dirty="0">
                <a:solidFill>
                  <a:schemeClr val="accent2"/>
                </a:solidFill>
              </a:rPr>
              <a:t>97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Při narození: </a:t>
            </a:r>
            <a:r>
              <a:rPr lang="cs-CZ" altLang="cs-CZ" dirty="0">
                <a:solidFill>
                  <a:schemeClr val="accent2"/>
                </a:solidFill>
              </a:rPr>
              <a:t>104 – 107 chlapců na 100 děvčat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0-14 let: </a:t>
            </a:r>
            <a:r>
              <a:rPr lang="cs-CZ" altLang="cs-CZ" dirty="0">
                <a:solidFill>
                  <a:schemeClr val="accent2"/>
                </a:solidFill>
              </a:rPr>
              <a:t>105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15-64 let: </a:t>
            </a:r>
            <a:r>
              <a:rPr lang="cs-CZ" altLang="cs-CZ" dirty="0">
                <a:solidFill>
                  <a:schemeClr val="accent2"/>
                </a:solidFill>
              </a:rPr>
              <a:t>103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65+: </a:t>
            </a:r>
            <a:r>
              <a:rPr lang="cs-CZ" altLang="cs-CZ" dirty="0">
                <a:solidFill>
                  <a:schemeClr val="accent2"/>
                </a:solidFill>
              </a:rPr>
              <a:t>71 mužů na 100 žen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b="1" dirty="0">
                <a:solidFill>
                  <a:schemeClr val="accent2"/>
                </a:solidFill>
              </a:rPr>
              <a:t>95+: </a:t>
            </a:r>
            <a:r>
              <a:rPr lang="cs-CZ" altLang="cs-CZ" dirty="0">
                <a:solidFill>
                  <a:schemeClr val="accent2"/>
                </a:solidFill>
              </a:rPr>
              <a:t>27 mužů na 100 žen</a:t>
            </a:r>
          </a:p>
          <a:p>
            <a:pPr marL="57150" indent="0">
              <a:buNone/>
            </a:pPr>
            <a:endParaRPr lang="cs-CZ" altLang="cs-CZ" sz="2800" dirty="0">
              <a:solidFill>
                <a:srgbClr val="00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99768" y="577205"/>
            <a:ext cx="9080091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</a:t>
            </a:r>
            <a:r>
              <a:rPr lang="cs-CZ" b="1" cap="all" dirty="0" err="1">
                <a:solidFill>
                  <a:schemeClr val="accent2"/>
                </a:solidFill>
              </a:rPr>
              <a:t>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věku:</a:t>
            </a:r>
            <a:br>
              <a:rPr lang="cs-CZ" altLang="cs-CZ" sz="3200" b="1" dirty="0">
                <a:solidFill>
                  <a:srgbClr val="00B050"/>
                </a:solidFill>
              </a:rPr>
            </a:br>
            <a:endParaRPr lang="cs-CZ" sz="3200" b="1" cap="all" dirty="0">
              <a:solidFill>
                <a:srgbClr val="00B050"/>
              </a:solidFill>
            </a:endParaRPr>
          </a:p>
        </p:txBody>
      </p:sp>
      <p:sp>
        <p:nvSpPr>
          <p:cNvPr id="43011" name="Zástupný symbol pro obsah 6"/>
          <p:cNvSpPr>
            <a:spLocks noGrp="1"/>
          </p:cNvSpPr>
          <p:nvPr>
            <p:ph idx="1"/>
          </p:nvPr>
        </p:nvSpPr>
        <p:spPr>
          <a:xfrm>
            <a:off x="5960342" y="3197010"/>
            <a:ext cx="5584723" cy="2859396"/>
          </a:xfrm>
        </p:spPr>
        <p:txBody>
          <a:bodyPr/>
          <a:lstStyle/>
          <a:p>
            <a:pPr marL="57150" indent="0">
              <a:buNone/>
            </a:pPr>
            <a:r>
              <a:rPr lang="cs-CZ" altLang="cs-CZ" sz="2800" b="1" dirty="0">
                <a:solidFill>
                  <a:srgbClr val="333399"/>
                </a:solidFill>
              </a:rPr>
              <a:t>Věk. skupiny dle </a:t>
            </a:r>
            <a:r>
              <a:rPr lang="cs-CZ" altLang="cs-CZ" sz="2800" b="1" u="sng" dirty="0" err="1">
                <a:solidFill>
                  <a:srgbClr val="333399"/>
                </a:solidFill>
              </a:rPr>
              <a:t>ekon</a:t>
            </a:r>
            <a:r>
              <a:rPr lang="cs-CZ" altLang="cs-CZ" sz="2800" b="1" u="sng" dirty="0">
                <a:solidFill>
                  <a:srgbClr val="333399"/>
                </a:solidFill>
              </a:rPr>
              <a:t>. aktivity</a:t>
            </a:r>
          </a:p>
          <a:p>
            <a:pPr marL="57150" indent="0">
              <a:buNone/>
            </a:pPr>
            <a:endParaRPr lang="cs-CZ" altLang="cs-CZ" sz="2800" b="1" dirty="0">
              <a:solidFill>
                <a:srgbClr val="333399"/>
              </a:solidFill>
            </a:endParaRPr>
          </a:p>
          <a:p>
            <a:pPr marL="514350" indent="-457200"/>
            <a:r>
              <a:rPr lang="cs-CZ" altLang="cs-CZ" sz="2800" b="1" dirty="0">
                <a:solidFill>
                  <a:srgbClr val="333399"/>
                </a:solidFill>
              </a:rPr>
              <a:t>0 -14 let: 16 %</a:t>
            </a:r>
          </a:p>
          <a:p>
            <a:pPr marL="514350" indent="-457200"/>
            <a:r>
              <a:rPr lang="cs-CZ" altLang="cs-CZ" sz="2800" b="1" dirty="0">
                <a:solidFill>
                  <a:srgbClr val="333399"/>
                </a:solidFill>
              </a:rPr>
              <a:t>15 – 64 let: 63 %</a:t>
            </a:r>
          </a:p>
          <a:p>
            <a:pPr marL="514350" indent="-457200"/>
            <a:r>
              <a:rPr lang="cs-CZ" altLang="cs-CZ" sz="2800" b="1" dirty="0">
                <a:solidFill>
                  <a:srgbClr val="333399"/>
                </a:solidFill>
              </a:rPr>
              <a:t>65 let a více: 21 %</a:t>
            </a:r>
          </a:p>
        </p:txBody>
      </p:sp>
      <p:sp>
        <p:nvSpPr>
          <p:cNvPr id="5" name="Zástupný symbol pro obsah 6"/>
          <p:cNvSpPr txBox="1">
            <a:spLocks/>
          </p:cNvSpPr>
          <p:nvPr/>
        </p:nvSpPr>
        <p:spPr bwMode="auto">
          <a:xfrm>
            <a:off x="698622" y="3197010"/>
            <a:ext cx="4984955" cy="300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Věk. skupiny </a:t>
            </a:r>
            <a:r>
              <a:rPr kumimoji="0" lang="cs-CZ" altLang="cs-CZ" sz="2800" b="1" i="0" u="sng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dle plodnosti</a:t>
            </a:r>
          </a:p>
          <a:p>
            <a:pPr marL="5715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0 -14 let: 16 %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– 49 let: 46 %</a:t>
            </a:r>
          </a:p>
          <a:p>
            <a:pPr marL="51435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 let a více: 38 %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9768" y="1935387"/>
            <a:ext cx="1113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1leté, 5leté či 10leté věkové skupiny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530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9600" y="442452"/>
            <a:ext cx="10972800" cy="975186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chemeClr val="accent2"/>
                </a:solidFill>
              </a:rPr>
              <a:t>1. BIOLOGICKÉ ZNAKY</a:t>
            </a:r>
            <a:br>
              <a:rPr lang="cs-CZ" b="1" cap="all" dirty="0">
                <a:solidFill>
                  <a:schemeClr val="accent2"/>
                </a:solidFill>
              </a:rPr>
            </a:br>
            <a:r>
              <a:rPr lang="cs-CZ" altLang="cs-CZ" sz="3200" b="1" dirty="0">
                <a:solidFill>
                  <a:srgbClr val="00B050"/>
                </a:solidFill>
              </a:rPr>
              <a:t>Struktura z hlediska věku</a:t>
            </a:r>
            <a:endParaRPr lang="cs-CZ" sz="3200" b="1" cap="all" dirty="0">
              <a:solidFill>
                <a:srgbClr val="00B05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81199" y="1713469"/>
            <a:ext cx="9065741" cy="470852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cap="all" dirty="0">
                <a:solidFill>
                  <a:srgbClr val="C00000"/>
                </a:solidFill>
              </a:rPr>
              <a:t>Typy věkových pyramid (</a:t>
            </a:r>
            <a:r>
              <a:rPr lang="cs-CZ" b="1" dirty="0">
                <a:solidFill>
                  <a:srgbClr val="C00000"/>
                </a:solidFill>
              </a:rPr>
              <a:t>dle </a:t>
            </a:r>
            <a:r>
              <a:rPr lang="cs-CZ" b="1" dirty="0" err="1">
                <a:solidFill>
                  <a:srgbClr val="C00000"/>
                </a:solidFill>
              </a:rPr>
              <a:t>Sundbärga</a:t>
            </a:r>
            <a:r>
              <a:rPr lang="cs-CZ" b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45059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70694"/>
            <a:ext cx="91440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44996" y="2545492"/>
            <a:ext cx="24795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reprodukční složka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603524" y="2526386"/>
            <a:ext cx="24219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postreprodukční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složka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096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/>
          </p:cNvSpPr>
          <p:nvPr/>
        </p:nvSpPr>
        <p:spPr>
          <a:xfrm rot="16200000">
            <a:off x="-4601497" y="677529"/>
            <a:ext cx="10972800" cy="97518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1. BIOLOGICKÉ ZNAKY</a:t>
            </a:r>
            <a:br>
              <a:rPr kumimoji="0" lang="cs-CZ" sz="44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Struktura z hlediska pohlaví a věku</a:t>
            </a:r>
            <a:br>
              <a:rPr kumimoji="0" lang="cs-CZ" sz="3200" b="1" i="0" u="none" strike="noStrike" kern="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cs-CZ" sz="3200" b="1" i="0" u="none" strike="noStrike" kern="0" cap="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314266" y="888123"/>
            <a:ext cx="36100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VĚKOVÁ PYRAMIDA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Odráží demografický vývoj v minulosti.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 ČR je typický nerovnoměrný vývoj, tj. střídání slabých a silných populačních ročníků.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Výrazně se změní směrem k regresivnímu typu.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7CB7009-5E0A-4CC6-ACC3-792AF732D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030" y="209954"/>
            <a:ext cx="6804474" cy="644156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4D587B3-60A8-4E2A-9015-9297C5BD5B94}"/>
              </a:ext>
            </a:extLst>
          </p:cNvPr>
          <p:cNvSpPr txBox="1"/>
          <p:nvPr/>
        </p:nvSpPr>
        <p:spPr>
          <a:xfrm>
            <a:off x="6027595" y="6463380"/>
            <a:ext cx="1899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projekce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297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SOCIÁLNĚ PRÁVNÍ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Rodinný stav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09600" y="1818967"/>
            <a:ext cx="10972800" cy="46211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V ČR osoby žijící v </a:t>
            </a:r>
            <a:r>
              <a:rPr lang="cs-CZ" sz="2800" b="1" dirty="0">
                <a:solidFill>
                  <a:srgbClr val="333399"/>
                </a:solidFill>
              </a:rPr>
              <a:t>manželství</a:t>
            </a:r>
            <a:r>
              <a:rPr lang="cs-CZ" sz="2800" dirty="0">
                <a:solidFill>
                  <a:srgbClr val="333399"/>
                </a:solidFill>
              </a:rPr>
              <a:t> mají </a:t>
            </a:r>
            <a:r>
              <a:rPr lang="cs-CZ" sz="2800" b="1" dirty="0">
                <a:solidFill>
                  <a:srgbClr val="333399"/>
                </a:solidFill>
              </a:rPr>
              <a:t>nejnižší úroveň úmrtnosti</a:t>
            </a:r>
            <a:r>
              <a:rPr lang="cs-CZ" sz="2800" dirty="0">
                <a:solidFill>
                  <a:srgbClr val="333399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U mužů je výraznější diferenciace úmrtnosti podle rodinného stavu než u žen.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U ovdovělých mužů i žen je nižší úroveň úmrtnosti oproti svobodným.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rgbClr val="333399"/>
                </a:solidFill>
              </a:rPr>
              <a:t>U rozvedených žen je nižší úroveň úmrtnosti oproti svobodným, ale u rozvedených mužů je oproti svobodným o něco vyšší.</a:t>
            </a:r>
          </a:p>
          <a:p>
            <a:pPr marL="0" indent="0" algn="r">
              <a:buNone/>
            </a:pPr>
            <a:endParaRPr lang="cs-CZ" sz="2000" i="1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85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6D486D2-E490-454F-AD31-774FD47F2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5" y="1371600"/>
            <a:ext cx="11794423" cy="414279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9D3D9DE-CD17-4FB3-834F-5ACBEFB6139F}"/>
              </a:ext>
            </a:extLst>
          </p:cNvPr>
          <p:cNvSpPr/>
          <p:nvPr/>
        </p:nvSpPr>
        <p:spPr>
          <a:xfrm>
            <a:off x="6096000" y="3429000"/>
            <a:ext cx="827314" cy="10590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11523F1-3D7C-4DFA-8C6B-1A0E76C6EC0F}"/>
              </a:ext>
            </a:extLst>
          </p:cNvPr>
          <p:cNvSpPr/>
          <p:nvPr/>
        </p:nvSpPr>
        <p:spPr>
          <a:xfrm>
            <a:off x="10897906" y="3427632"/>
            <a:ext cx="853440" cy="10576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485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14632" y="943897"/>
            <a:ext cx="688258" cy="432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4632" y="943897"/>
            <a:ext cx="688258" cy="432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90" y="178261"/>
            <a:ext cx="10282948" cy="6299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94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AFCA9B3-C575-49FD-95C1-41A7287C0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476250"/>
            <a:ext cx="10080625" cy="1008063"/>
          </a:xfrm>
        </p:spPr>
        <p:txBody>
          <a:bodyPr/>
          <a:lstStyle/>
          <a:p>
            <a:pPr indent="-552450" eaLnBrk="1" hangingPunct="1">
              <a:lnSpc>
                <a:spcPct val="120000"/>
              </a:lnSpc>
              <a:defRPr/>
            </a:pPr>
            <a:r>
              <a:rPr lang="cs-CZ" sz="3600" cap="all" dirty="0">
                <a:solidFill>
                  <a:srgbClr val="0000CC"/>
                </a:solidFill>
              </a:rPr>
              <a:t>Rutinní zdravotnická statistika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3B79E078-49DF-46CF-A7F2-58DBD4A6D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5688" y="2133600"/>
            <a:ext cx="7696200" cy="4895850"/>
          </a:xfrm>
        </p:spPr>
        <p:txBody>
          <a:bodyPr/>
          <a:lstStyle/>
          <a:p>
            <a:pPr marL="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r>
              <a:rPr lang="cs-CZ" sz="2800" cap="all" dirty="0">
                <a:solidFill>
                  <a:srgbClr val="C00000"/>
                </a:solidFill>
                <a:latin typeface="+mj-lt"/>
              </a:rPr>
              <a:t>Okruhy informací: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Obyvatelstvo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Zdravotní stav 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Síť a činnost zdravotnických zařízení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Pracovníci</a:t>
            </a:r>
            <a:r>
              <a:rPr lang="cs-CZ" dirty="0"/>
              <a:t> </a:t>
            </a:r>
            <a:r>
              <a:rPr lang="cs-CZ" b="1" dirty="0"/>
              <a:t>ve zdravotnictví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Ekonomické údaje</a:t>
            </a:r>
          </a:p>
          <a:p>
            <a:pPr marL="40005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/>
          </a:p>
          <a:p>
            <a:pPr marL="590550" indent="-590550" eaLnBrk="1" hangingPunct="1">
              <a:buSzTx/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106500" name="Text Box 4">
            <a:extLst>
              <a:ext uri="{FF2B5EF4-FFF2-40B4-BE49-F238E27FC236}">
                <a16:creationId xmlns:a16="http://schemas.microsoft.com/office/drawing/2014/main" id="{EFB23768-6FF3-4001-ABB1-297B4BB2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9154762-3093-4DDA-A445-83655A599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1" y="51768"/>
            <a:ext cx="9105900" cy="68062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59F38C7-76C9-46C7-965A-33343693E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995" y="799803"/>
            <a:ext cx="9713178" cy="46389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0B4A249-A3A9-42D2-BBF3-D18353E24378}"/>
              </a:ext>
            </a:extLst>
          </p:cNvPr>
          <p:cNvSpPr txBox="1"/>
          <p:nvPr/>
        </p:nvSpPr>
        <p:spPr>
          <a:xfrm>
            <a:off x="4752975" y="1234559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67BD9D-C41C-4D72-9128-EFB39A4576B4}"/>
              </a:ext>
            </a:extLst>
          </p:cNvPr>
          <p:cNvSpPr txBox="1"/>
          <p:nvPr/>
        </p:nvSpPr>
        <p:spPr>
          <a:xfrm>
            <a:off x="4752975" y="1234559"/>
            <a:ext cx="800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615699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SOCIOEKONOMICKÉ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Příjem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9" y="1831005"/>
            <a:ext cx="10763209" cy="42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73161" y="1750142"/>
            <a:ext cx="875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11908" y="1646339"/>
            <a:ext cx="875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50655" y="1527997"/>
            <a:ext cx="875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98462" y="1631800"/>
            <a:ext cx="10462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613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KULTURNÍ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Vzdělání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A860A58-3502-4B48-AFE3-B1C1A3AC5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97565D4-CD70-4F89-BF97-BB0E48FF4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257" y="1469056"/>
            <a:ext cx="11948543" cy="452596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0F57ADA-B56D-44A6-8DAF-BE28C9B83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700" y="6268245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152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8" name="Nadpis 2"/>
          <p:cNvSpPr>
            <a:spLocks noGrp="1"/>
          </p:cNvSpPr>
          <p:nvPr>
            <p:ph type="title"/>
          </p:nvPr>
        </p:nvSpPr>
        <p:spPr>
          <a:xfrm>
            <a:off x="471949" y="304134"/>
            <a:ext cx="10972800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KULTURNÍ ZNAKY</a:t>
            </a:r>
            <a:br>
              <a:rPr lang="cs-CZ" b="1" dirty="0">
                <a:solidFill>
                  <a:srgbClr val="333399"/>
                </a:solidFill>
              </a:rPr>
            </a:br>
            <a:r>
              <a:rPr lang="cs-CZ" sz="3200" b="1" dirty="0">
                <a:solidFill>
                  <a:srgbClr val="00B050"/>
                </a:solidFill>
              </a:rPr>
              <a:t>Vzdělání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9" y="1683521"/>
            <a:ext cx="11321263" cy="42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65471" y="5850194"/>
            <a:ext cx="11602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705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959203" y="3944525"/>
            <a:ext cx="6794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POPULAČNÍ PROCESY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320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98716" y="860501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000" b="1" cap="all" dirty="0">
                <a:solidFill>
                  <a:schemeClr val="accent2"/>
                </a:solidFill>
              </a:rPr>
              <a:t>1. Ukončená těhotenství</a:t>
            </a:r>
            <a:br>
              <a:rPr lang="cs-CZ" sz="4000" b="1" cap="all" dirty="0">
                <a:solidFill>
                  <a:schemeClr val="accent2"/>
                </a:solidFill>
              </a:rPr>
            </a:br>
            <a:endParaRPr lang="cs-CZ" sz="4000" b="1" cap="all" dirty="0">
              <a:solidFill>
                <a:schemeClr val="accent2"/>
              </a:solidFill>
            </a:endParaRPr>
          </a:p>
        </p:txBody>
      </p:sp>
      <p:sp>
        <p:nvSpPr>
          <p:cNvPr id="5" name="Nadpis 3"/>
          <p:cNvSpPr txBox="1">
            <a:spLocks/>
          </p:cNvSpPr>
          <p:nvPr/>
        </p:nvSpPr>
        <p:spPr bwMode="auto">
          <a:xfrm>
            <a:off x="1198716" y="1744916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2. Úmrtnost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0" cap="all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Nadpis 3"/>
          <p:cNvSpPr txBox="1">
            <a:spLocks/>
          </p:cNvSpPr>
          <p:nvPr/>
        </p:nvSpPr>
        <p:spPr bwMode="auto">
          <a:xfrm>
            <a:off x="1198716" y="2629331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3. reprodukce</a:t>
            </a:r>
            <a:b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cs-CZ" sz="4000" b="1" i="0" u="none" strike="noStrike" kern="0" cap="all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Nadpis 3"/>
          <p:cNvSpPr txBox="1">
            <a:spLocks/>
          </p:cNvSpPr>
          <p:nvPr/>
        </p:nvSpPr>
        <p:spPr bwMode="auto">
          <a:xfrm>
            <a:off x="1108100" y="3575353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4. SŇATEČNOST</a:t>
            </a:r>
            <a:b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cs-CZ" sz="4000" b="1" i="0" u="none" strike="noStrike" kern="0" cap="all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Nadpis 3"/>
          <p:cNvSpPr txBox="1">
            <a:spLocks/>
          </p:cNvSpPr>
          <p:nvPr/>
        </p:nvSpPr>
        <p:spPr bwMode="auto">
          <a:xfrm>
            <a:off x="1153408" y="4262790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5. ROZVODOVOST</a:t>
            </a:r>
          </a:p>
        </p:txBody>
      </p:sp>
      <p:sp>
        <p:nvSpPr>
          <p:cNvPr id="9" name="Nadpis 3"/>
          <p:cNvSpPr txBox="1">
            <a:spLocks/>
          </p:cNvSpPr>
          <p:nvPr/>
        </p:nvSpPr>
        <p:spPr bwMode="auto">
          <a:xfrm>
            <a:off x="1108100" y="5208812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all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6. MIGRACE</a:t>
            </a: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507180" y="3398039"/>
            <a:ext cx="10829413" cy="23526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68895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od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497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5910" y="439738"/>
            <a:ext cx="9461090" cy="1143000"/>
          </a:xfrm>
        </p:spPr>
        <p:txBody>
          <a:bodyPr/>
          <a:lstStyle/>
          <a:p>
            <a:pPr algn="l">
              <a:defRPr/>
            </a:pPr>
            <a:r>
              <a:rPr lang="cs-CZ" b="1" cap="all" dirty="0">
                <a:solidFill>
                  <a:srgbClr val="333399"/>
                </a:solidFill>
              </a:rPr>
              <a:t>1.</a:t>
            </a:r>
            <a:r>
              <a:rPr lang="cs-CZ" b="1" cap="all" dirty="0">
                <a:solidFill>
                  <a:schemeClr val="accent2"/>
                </a:solidFill>
              </a:rPr>
              <a:t> Ukončená těhotenství</a:t>
            </a:r>
            <a:br>
              <a:rPr lang="cs-CZ" b="1" cap="all" dirty="0">
                <a:solidFill>
                  <a:srgbClr val="000066"/>
                </a:solidFill>
              </a:rPr>
            </a:br>
            <a:endParaRPr lang="cs-CZ" b="1" cap="all" dirty="0">
              <a:solidFill>
                <a:srgbClr val="00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5910" y="1766530"/>
            <a:ext cx="8229600" cy="4310063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PORODNOST (natalita)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accent2"/>
                </a:solidFill>
              </a:rPr>
              <a:t>			</a:t>
            </a:r>
            <a:r>
              <a:rPr lang="cs-CZ" sz="2800" b="1" dirty="0">
                <a:solidFill>
                  <a:schemeClr val="accent2"/>
                </a:solidFill>
              </a:rPr>
              <a:t>schopnost rozmnožovat se</a:t>
            </a:r>
          </a:p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PLODNOST (fertilita)</a:t>
            </a:r>
          </a:p>
          <a:p>
            <a:pPr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POTRATOVOST</a:t>
            </a:r>
          </a:p>
          <a:p>
            <a:pPr>
              <a:defRPr/>
            </a:pPr>
            <a:endParaRPr lang="cs-CZ" b="1" dirty="0">
              <a:solidFill>
                <a:srgbClr val="000066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074606" y="2286000"/>
            <a:ext cx="1474839" cy="358877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2074606" y="2723535"/>
            <a:ext cx="1474839" cy="23597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44115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30101" y="292358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b="1" dirty="0">
                <a:solidFill>
                  <a:srgbClr val="00B050"/>
                </a:solidFill>
              </a:rPr>
              <a:t>Porodnost (natalita)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045" y="1563152"/>
            <a:ext cx="10717980" cy="4310063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cs-CZ" b="1" dirty="0">
                <a:solidFill>
                  <a:schemeClr val="accent2"/>
                </a:solidFill>
              </a:rPr>
              <a:t>Spolu s úmrtností představují 2 základní složky přirozené reprodukce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buFontTx/>
              <a:buChar char="-"/>
              <a:defRPr/>
            </a:pPr>
            <a:r>
              <a:rPr lang="cs-CZ" b="1" dirty="0">
                <a:solidFill>
                  <a:schemeClr val="accent2"/>
                </a:solidFill>
              </a:rPr>
              <a:t>Počet všech narozených – intenzita přibývání lidí rozením</a:t>
            </a:r>
          </a:p>
          <a:p>
            <a:pPr marL="0" indent="0">
              <a:buNone/>
              <a:defRPr/>
            </a:pPr>
            <a:endParaRPr lang="cs-CZ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912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F6A16796-35E3-44B8-B0CA-10D4C69A03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786802"/>
              </p:ext>
            </p:extLst>
          </p:nvPr>
        </p:nvGraphicFramePr>
        <p:xfrm>
          <a:off x="1679331" y="712176"/>
          <a:ext cx="8845061" cy="541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1619" name="TextovéPole 4">
            <a:extLst>
              <a:ext uri="{FF2B5EF4-FFF2-40B4-BE49-F238E27FC236}">
                <a16:creationId xmlns:a16="http://schemas.microsoft.com/office/drawing/2014/main" id="{9E924D7B-4A0E-475A-B70C-B57758942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6638" y="6162675"/>
            <a:ext cx="15271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ČSÚ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DC985DE-E35A-42FD-B183-63599C0D3441}"/>
              </a:ext>
            </a:extLst>
          </p:cNvPr>
          <p:cNvSpPr txBox="1"/>
          <p:nvPr/>
        </p:nvSpPr>
        <p:spPr>
          <a:xfrm>
            <a:off x="7567612" y="1424353"/>
            <a:ext cx="413494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Hrubá míra porodnosti (živorodost) </a:t>
            </a:r>
            <a:r>
              <a:rPr lang="cs-CZ" b="1" dirty="0">
                <a:solidFill>
                  <a:schemeClr val="accent2"/>
                </a:solidFill>
              </a:rPr>
              <a:t>= počet živě narozených na 1000 obyvatel </a:t>
            </a:r>
            <a:r>
              <a:rPr lang="cs-CZ" b="1" dirty="0" err="1">
                <a:solidFill>
                  <a:schemeClr val="accent2"/>
                </a:solidFill>
              </a:rPr>
              <a:t>stř</a:t>
            </a:r>
            <a:r>
              <a:rPr lang="cs-CZ" b="1" dirty="0">
                <a:solidFill>
                  <a:schemeClr val="accent2"/>
                </a:solidFill>
              </a:rPr>
              <a:t>. stavu: 10,6</a:t>
            </a:r>
          </a:p>
          <a:p>
            <a:r>
              <a:rPr lang="cs-CZ" b="1" dirty="0">
                <a:solidFill>
                  <a:schemeClr val="accent2"/>
                </a:solidFill>
              </a:rPr>
              <a:t>(v r. 2021: 112 000 živě narozených)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23312" y="1618987"/>
            <a:ext cx="10972800" cy="4525963"/>
          </a:xfrm>
        </p:spPr>
        <p:txBody>
          <a:bodyPr/>
          <a:lstStyle/>
          <a:p>
            <a:pPr marL="514350" indent="-457200">
              <a:buFont typeface="Wingdings" panose="05000000000000000000" pitchFamily="2" charset="2"/>
              <a:buChar char="§"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 marL="514350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00B050"/>
                </a:solidFill>
              </a:rPr>
              <a:t>Úhrnná plodnost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Průměrný počet dětí na 1 ženu ve fertilním věku              (15-49 let) v daném roce </a:t>
            </a:r>
            <a:r>
              <a:rPr lang="cs-CZ" dirty="0">
                <a:solidFill>
                  <a:schemeClr val="accent2"/>
                </a:solidFill>
              </a:rPr>
              <a:t>(za </a:t>
            </a:r>
            <a:r>
              <a:rPr lang="cs-CZ" dirty="0" err="1">
                <a:solidFill>
                  <a:schemeClr val="accent2"/>
                </a:solidFill>
              </a:rPr>
              <a:t>předpokl</a:t>
            </a:r>
            <a:r>
              <a:rPr lang="cs-CZ" dirty="0">
                <a:solidFill>
                  <a:schemeClr val="accent2"/>
                </a:solidFill>
              </a:rPr>
              <a:t>., že by se neměnila specifická intenzita porodnosti)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Záchovná úroveň: 2,1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V roce 2021: </a:t>
            </a:r>
            <a:r>
              <a:rPr lang="cs-CZ" b="1" dirty="0">
                <a:solidFill>
                  <a:srgbClr val="00B050"/>
                </a:solidFill>
              </a:rPr>
              <a:t>1,83</a:t>
            </a: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sz="1800" b="1" dirty="0">
                <a:solidFill>
                  <a:schemeClr val="accent2"/>
                </a:solidFill>
              </a:rPr>
              <a:t>(nejvyšší od. r. 1992)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Výhled: pokles a následná stabilizace na úrovni 1,5 – 1,7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6" name="Nadpis 3"/>
          <p:cNvSpPr txBox="1">
            <a:spLocks/>
          </p:cNvSpPr>
          <p:nvPr/>
        </p:nvSpPr>
        <p:spPr bwMode="auto">
          <a:xfrm>
            <a:off x="726768" y="475987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4400" b="1" i="0" u="none" strike="noStrike" kern="0" cap="all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cs-CZ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Plodnost (fertilita)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9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46B4DE34-6CC4-416A-85BC-8C44595AD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566738"/>
            <a:ext cx="8567738" cy="790575"/>
          </a:xfrm>
        </p:spPr>
        <p:txBody>
          <a:bodyPr/>
          <a:lstStyle/>
          <a:p>
            <a:pPr eaLnBrk="1" hangingPunct="1"/>
            <a:r>
              <a:rPr lang="cs-CZ" altLang="cs-CZ" sz="3100">
                <a:solidFill>
                  <a:srgbClr val="0000CC"/>
                </a:solidFill>
              </a:rPr>
              <a:t>ÚZIS a NZIS</a:t>
            </a:r>
            <a:br>
              <a:rPr lang="cs-CZ" altLang="cs-CZ" sz="3100">
                <a:solidFill>
                  <a:srgbClr val="0000CC"/>
                </a:solidFill>
              </a:rPr>
            </a:br>
            <a:r>
              <a:rPr lang="cs-CZ" altLang="cs-CZ" sz="3100">
                <a:solidFill>
                  <a:srgbClr val="0000CC"/>
                </a:solidFill>
              </a:rPr>
              <a:t>	</a:t>
            </a:r>
            <a:endParaRPr lang="cs-CZ" altLang="cs-CZ" sz="2200">
              <a:solidFill>
                <a:srgbClr val="0000CC"/>
              </a:solidFill>
            </a:endParaRPr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18597790-6373-4109-98E7-7659E0423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2663" y="1357313"/>
            <a:ext cx="9793287" cy="538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00CC"/>
                </a:solidFill>
              </a:rPr>
              <a:t>Ústav zdravotnických informací a statistiky</a:t>
            </a:r>
            <a:endParaRPr lang="cs-CZ" sz="2800" b="1" dirty="0"/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100" dirty="0"/>
              <a:t>Ministerstvo  zdravotnictví ČR  </a:t>
            </a:r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400" b="1" dirty="0">
                <a:hlinkClick r:id="rId4"/>
              </a:rPr>
              <a:t>www.uzis.cz</a:t>
            </a:r>
            <a:r>
              <a:rPr lang="cs-CZ" sz="2400" dirty="0"/>
              <a:t> </a:t>
            </a:r>
            <a:endParaRPr lang="cs-CZ" sz="2100" dirty="0"/>
          </a:p>
          <a:p>
            <a:pPr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400" b="1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5"/>
              </a:rPr>
              <a:t>www.nczisk.sk</a:t>
            </a:r>
            <a:endParaRPr lang="cs-CZ" sz="2400" b="1" dirty="0">
              <a:solidFill>
                <a:schemeClr val="bg2"/>
              </a:solidFill>
            </a:endParaRPr>
          </a:p>
          <a:p>
            <a:pPr marL="114300" indent="0" eaLnBrk="1" hangingPunct="1">
              <a:buFont typeface="Wingdings" panose="05000000000000000000" pitchFamily="2" charset="2"/>
              <a:buNone/>
              <a:defRPr/>
            </a:pPr>
            <a:endParaRPr lang="cs-CZ" sz="2600" b="1" dirty="0">
              <a:solidFill>
                <a:srgbClr val="0000CC"/>
              </a:solidFill>
            </a:endParaRPr>
          </a:p>
          <a:p>
            <a:pPr marL="457200" eaLnBrk="1" hangingPunct="1">
              <a:defRPr/>
            </a:pPr>
            <a:r>
              <a:rPr lang="cs-CZ" sz="2800" b="1" dirty="0">
                <a:solidFill>
                  <a:srgbClr val="0000CC"/>
                </a:solidFill>
              </a:rPr>
              <a:t>Národní zdravotnický informační systém</a:t>
            </a:r>
          </a:p>
          <a:p>
            <a:pPr marL="857250" lvl="1"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cs-CZ" sz="2000" dirty="0"/>
              <a:t>sběr a zpracování zdravotnických informací </a:t>
            </a:r>
          </a:p>
          <a:p>
            <a:pPr marL="857250" lvl="1" eaLnBrk="1" hangingPunct="1">
              <a:buClrTx/>
              <a:defRPr/>
            </a:pPr>
            <a:r>
              <a:rPr lang="cs-CZ" sz="2000" dirty="0"/>
              <a:t>vedení zdravotních registrů </a:t>
            </a:r>
          </a:p>
          <a:p>
            <a:pPr marL="857250" lvl="1" eaLnBrk="1" hangingPunct="1">
              <a:buClrTx/>
              <a:defRPr/>
            </a:pPr>
            <a:r>
              <a:rPr lang="cs-CZ" sz="2000" dirty="0"/>
              <a:t>poskytování informací </a:t>
            </a:r>
          </a:p>
          <a:p>
            <a:pPr marL="857250" lvl="1" eaLnBrk="1" hangingPunct="1">
              <a:buClrTx/>
              <a:defRPr/>
            </a:pPr>
            <a:r>
              <a:rPr lang="cs-CZ" sz="2000" dirty="0"/>
              <a:t>využívání informací</a:t>
            </a:r>
            <a:endParaRPr lang="cs-CZ" dirty="0"/>
          </a:p>
        </p:txBody>
      </p:sp>
      <p:sp>
        <p:nvSpPr>
          <p:cNvPr id="108548" name="Obdélník 1">
            <a:extLst>
              <a:ext uri="{FF2B5EF4-FFF2-40B4-BE49-F238E27FC236}">
                <a16:creationId xmlns:a16="http://schemas.microsoft.com/office/drawing/2014/main" id="{5394C6F5-9058-4E80-9593-9937911F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3141663"/>
            <a:ext cx="4603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988470" y="330427"/>
          <a:ext cx="10010274" cy="630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92314" y="404814"/>
            <a:ext cx="8002587" cy="6048375"/>
          </a:xfrm>
        </p:spPr>
        <p:txBody>
          <a:bodyPr rtlCol="0">
            <a:normAutofit/>
          </a:bodyPr>
          <a:lstStyle/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cxnSp>
        <p:nvCxnSpPr>
          <p:cNvPr id="6" name="Přímá spojnice 5"/>
          <p:cNvCxnSpPr>
            <a:cxnSpLocks/>
          </p:cNvCxnSpPr>
          <p:nvPr/>
        </p:nvCxnSpPr>
        <p:spPr>
          <a:xfrm flipH="1">
            <a:off x="1857676" y="3344639"/>
            <a:ext cx="834201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1188700" y="6268245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471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2BE599A-8001-42FC-A31D-ED0A15D57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71" y="377687"/>
            <a:ext cx="9986002" cy="578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675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687439" y="284182"/>
            <a:ext cx="8331200" cy="1143000"/>
          </a:xfrm>
        </p:spPr>
        <p:txBody>
          <a:bodyPr/>
          <a:lstStyle/>
          <a:p>
            <a:pPr algn="l">
              <a:defRPr/>
            </a:pPr>
            <a:br>
              <a:rPr lang="cs-CZ" b="1" cap="all" dirty="0">
                <a:solidFill>
                  <a:srgbClr val="000066"/>
                </a:solidFill>
              </a:rPr>
            </a:br>
            <a:r>
              <a:rPr lang="cs-CZ" b="1" dirty="0">
                <a:solidFill>
                  <a:srgbClr val="00B050"/>
                </a:solidFill>
              </a:rPr>
              <a:t>Potratovost</a:t>
            </a:r>
          </a:p>
        </p:txBody>
      </p:sp>
      <p:sp>
        <p:nvSpPr>
          <p:cNvPr id="2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4923" y="1617662"/>
            <a:ext cx="10412362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Dělení potratů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(30 368 v r. 2020)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Potraty samovolné (spontánní) –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40 % z úhrnu všech potratů 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(11 494 v r. 2020)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.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Umělé přerušení těhotenství (interrupce)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– jejich počet se pohybuje okolo 56 % ze všech potratů a dělí se podle délky těhotenství ženy</a:t>
            </a:r>
            <a:r>
              <a:rPr lang="cs-CZ" altLang="cs-CZ" sz="2800" dirty="0">
                <a:solidFill>
                  <a:srgbClr val="333399"/>
                </a:solidFill>
                <a:latin typeface="Arial Unicode MS" panose="020B0604020202020204" pitchFamily="34" charset="-128"/>
              </a:rPr>
              <a:t> (miniinterrupce, interrupce) </a:t>
            </a:r>
            <a:r>
              <a:rPr lang="cs-CZ" altLang="cs-CZ" sz="1600" dirty="0">
                <a:solidFill>
                  <a:srgbClr val="333399"/>
                </a:solidFill>
                <a:latin typeface="Arial Unicode MS" panose="020B0604020202020204" pitchFamily="34" charset="-128"/>
              </a:rPr>
              <a:t>(15 984 v r. 2020 bez MDT)</a:t>
            </a:r>
            <a:endParaRPr kumimoji="0" lang="cs-CZ" altLang="cs-CZ" sz="160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 Unicode MS" panose="020B0604020202020204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Ostatní potraty –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př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. </a:t>
            </a:r>
            <a:r>
              <a:rPr kumimoji="0" lang="cs-CZ" altLang="cs-CZ" sz="280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žena si ho přivodila sa</a:t>
            </a:r>
            <a:r>
              <a:rPr lang="cs-CZ" altLang="cs-CZ" sz="2800" dirty="0">
                <a:solidFill>
                  <a:srgbClr val="333399"/>
                </a:solidFill>
                <a:latin typeface="Arial Unicode MS" panose="020B0604020202020204" pitchFamily="34" charset="-128"/>
              </a:rPr>
              <a:t>ma, příp. provedený nedovoleně jinou osobou</a:t>
            </a:r>
            <a:endParaRPr kumimoji="0" lang="cs-CZ" altLang="cs-CZ" sz="280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 Unicode MS" panose="020B0604020202020204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 Unicode MS" panose="020B0604020202020204" pitchFamily="34" charset="-128"/>
              </a:rPr>
              <a:t>Mimoděložního těhotenství</a:t>
            </a:r>
            <a:endParaRPr kumimoji="0" lang="cs-CZ" altLang="cs-CZ" sz="2800" b="1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872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38B9F77-7189-4388-A8FA-71173686B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653" y="254977"/>
            <a:ext cx="8459877" cy="60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908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607DA12-0981-40FF-BE9B-98EA0D2EE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30" y="288234"/>
            <a:ext cx="10478169" cy="60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950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324" y="68826"/>
            <a:ext cx="9231620" cy="1307690"/>
          </a:xfrm>
        </p:spPr>
        <p:txBody>
          <a:bodyPr/>
          <a:lstStyle/>
          <a:p>
            <a:pPr algn="l">
              <a:defRPr/>
            </a:pPr>
            <a:r>
              <a:rPr lang="cs-CZ" b="1" dirty="0">
                <a:solidFill>
                  <a:schemeClr val="accent6"/>
                </a:solidFill>
              </a:rPr>
              <a:t>Vývoj obecných měr potratovosti</a:t>
            </a:r>
          </a:p>
        </p:txBody>
      </p:sp>
      <p:sp>
        <p:nvSpPr>
          <p:cNvPr id="5837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cs-CZ" altLang="cs-CZ" b="1">
              <a:solidFill>
                <a:srgbClr val="000066"/>
              </a:solidFill>
            </a:endParaRPr>
          </a:p>
          <a:p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67" y="1222496"/>
            <a:ext cx="8469630" cy="528137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0132120-F887-4033-B9CF-C4CACCFBF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700" y="6268245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2920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/>
        </p:nvGraphicFramePr>
        <p:xfrm>
          <a:off x="543698" y="247136"/>
          <a:ext cx="10911016" cy="606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787272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870" y="846138"/>
            <a:ext cx="7963664" cy="5673673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1957" y="151071"/>
            <a:ext cx="10972800" cy="1143000"/>
          </a:xfrm>
          <a:solidFill>
            <a:schemeClr val="bg1"/>
          </a:solidFill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Vývoj užívání antikoncepce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747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1329" y="567557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2. Úmrtnost</a:t>
            </a:r>
            <a:br>
              <a:rPr lang="cs-CZ" sz="4800" b="1" cap="all" dirty="0">
                <a:solidFill>
                  <a:schemeClr val="accent2"/>
                </a:solidFill>
              </a:rPr>
            </a:br>
            <a:endParaRPr lang="cs-CZ" sz="3800" b="1" cap="all" dirty="0">
              <a:solidFill>
                <a:schemeClr val="accent2"/>
              </a:solidFill>
            </a:endParaRPr>
          </a:p>
        </p:txBody>
      </p:sp>
      <p:sp>
        <p:nvSpPr>
          <p:cNvPr id="59395" name="Zástupný symbol pro obsah 1"/>
          <p:cNvSpPr>
            <a:spLocks noGrp="1"/>
          </p:cNvSpPr>
          <p:nvPr>
            <p:ph idx="1"/>
          </p:nvPr>
        </p:nvSpPr>
        <p:spPr>
          <a:xfrm>
            <a:off x="801328" y="1582994"/>
            <a:ext cx="11026877" cy="5442155"/>
          </a:xfrm>
        </p:spPr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cs-CZ" altLang="cs-CZ" b="1" dirty="0">
                <a:solidFill>
                  <a:srgbClr val="00B050"/>
                </a:solidFill>
              </a:rPr>
              <a:t>Úmrtnost</a:t>
            </a:r>
            <a:r>
              <a:rPr lang="cs-CZ" altLang="cs-CZ" dirty="0">
                <a:solidFill>
                  <a:srgbClr val="00B050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cs-CZ" altLang="cs-CZ" dirty="0">
                <a:solidFill>
                  <a:schemeClr val="accent2"/>
                </a:solidFill>
              </a:rPr>
              <a:t>charakterizuje </a:t>
            </a:r>
            <a:r>
              <a:rPr lang="cs-CZ" altLang="cs-CZ" b="1" dirty="0">
                <a:solidFill>
                  <a:srgbClr val="00B050"/>
                </a:solidFill>
              </a:rPr>
              <a:t>proces vymírání </a:t>
            </a:r>
            <a:r>
              <a:rPr lang="cs-CZ" altLang="cs-CZ" dirty="0">
                <a:solidFill>
                  <a:schemeClr val="accent2"/>
                </a:solidFill>
              </a:rPr>
              <a:t>sledované populace</a:t>
            </a:r>
          </a:p>
          <a:p>
            <a:pPr>
              <a:buClr>
                <a:schemeClr val="accent2"/>
              </a:buClr>
            </a:pPr>
            <a:r>
              <a:rPr lang="cs-CZ" altLang="cs-CZ" dirty="0">
                <a:solidFill>
                  <a:schemeClr val="accent2"/>
                </a:solidFill>
              </a:rPr>
              <a:t>intenzita umírání se mění v závislosti na věku a pohlaví</a:t>
            </a:r>
          </a:p>
          <a:p>
            <a:pPr>
              <a:buClr>
                <a:schemeClr val="accent2"/>
              </a:buClr>
            </a:pPr>
            <a:r>
              <a:rPr lang="cs-CZ" altLang="cs-CZ" dirty="0">
                <a:solidFill>
                  <a:schemeClr val="accent2"/>
                </a:solidFill>
              </a:rPr>
              <a:t>souvisí s nemocností, s kvalitou životních podmínek, životního stylu a životního prostředí</a:t>
            </a: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4564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1329" y="567557"/>
            <a:ext cx="8331200" cy="834523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2. ÚMRTNOST</a:t>
            </a:r>
            <a:br>
              <a:rPr lang="cs-CZ" sz="4800" b="1" cap="all" dirty="0">
                <a:solidFill>
                  <a:schemeClr val="accent2"/>
                </a:solidFill>
              </a:rPr>
            </a:b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59395" name="Zástupný symbol pro obsah 1"/>
          <p:cNvSpPr>
            <a:spLocks noGrp="1"/>
          </p:cNvSpPr>
          <p:nvPr>
            <p:ph idx="1"/>
          </p:nvPr>
        </p:nvSpPr>
        <p:spPr>
          <a:xfrm>
            <a:off x="801329" y="1402080"/>
            <a:ext cx="10156368" cy="338375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None/>
              <a:defRPr/>
            </a:pPr>
            <a:r>
              <a:rPr lang="cs-CZ" b="1" dirty="0">
                <a:solidFill>
                  <a:schemeClr val="accent2"/>
                </a:solidFill>
              </a:rPr>
              <a:t>Ukazatele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B050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Hrubá míra úmrtnosti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B050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Specifická úmrtnost podle věku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B050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Úmrtnost kolem porodu (kojenecká, časná, novorozenecká ….)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B050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Úmrtnost podle příčiny smrti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B050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Smrtnost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B050"/>
              </a:buClr>
              <a:defRPr/>
            </a:pPr>
            <a:r>
              <a:rPr lang="cs-CZ" b="1" dirty="0">
                <a:solidFill>
                  <a:schemeClr val="accent2"/>
                </a:solidFill>
              </a:rPr>
              <a:t>SDŽ</a:t>
            </a: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92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>
            <a:extLst>
              <a:ext uri="{FF2B5EF4-FFF2-40B4-BE49-F238E27FC236}">
                <a16:creationId xmlns:a16="http://schemas.microsoft.com/office/drawing/2014/main" id="{CAD14F63-6907-489E-905C-72D941D8F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333375"/>
            <a:ext cx="8058150" cy="1143000"/>
          </a:xfrm>
        </p:spPr>
        <p:txBody>
          <a:bodyPr/>
          <a:lstStyle/>
          <a:p>
            <a:pPr eaLnBrk="1" hangingPunct="1"/>
            <a:br>
              <a:rPr lang="cs-CZ" altLang="cs-CZ" dirty="0"/>
            </a:br>
            <a:r>
              <a:rPr lang="cs-CZ" altLang="cs-CZ" sz="3000" dirty="0">
                <a:solidFill>
                  <a:srgbClr val="0000CC"/>
                </a:solidFill>
                <a:hlinkClick r:id="rId4"/>
              </a:rPr>
              <a:t>NZIS: Registry a informační systémy</a:t>
            </a:r>
            <a:endParaRPr lang="cs-CZ" altLang="cs-CZ" sz="3000" dirty="0">
              <a:solidFill>
                <a:srgbClr val="0000CC"/>
              </a:solidFill>
            </a:endParaRP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9645772-9E3B-42FE-9FDA-FD2030F45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905000"/>
            <a:ext cx="10261600" cy="469265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Zdroje dat:	ČSÚ </a:t>
            </a:r>
            <a:r>
              <a:rPr lang="cs-CZ" sz="2800" dirty="0">
                <a:hlinkClick r:id="rId5"/>
              </a:rPr>
              <a:t>www.czso.cz</a:t>
            </a:r>
            <a:r>
              <a:rPr lang="cs-CZ" sz="2800" dirty="0"/>
              <a:t>  (ŠÚ SR </a:t>
            </a:r>
            <a:r>
              <a:rPr lang="cs-CZ" sz="2800" dirty="0">
                <a:hlinkClick r:id="rId6"/>
              </a:rPr>
              <a:t>www.statistics.sk</a:t>
            </a:r>
            <a:r>
              <a:rPr lang="cs-CZ" sz="2800" dirty="0"/>
              <a:t>)</a:t>
            </a:r>
            <a:endParaRPr lang="cs-CZ" sz="2800" b="1" dirty="0">
              <a:solidFill>
                <a:srgbClr val="0000CC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ÚZIS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SZÚ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ČSSZ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NCONZO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MŠMT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MPSV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MF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00CC"/>
                </a:solidFill>
              </a:rPr>
              <a:t>			ZP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1600" b="1" dirty="0">
              <a:solidFill>
                <a:srgbClr val="0000CC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1600" b="1" dirty="0">
              <a:solidFill>
                <a:srgbClr val="0000CC"/>
              </a:solidFill>
            </a:endParaRPr>
          </a:p>
          <a:p>
            <a:pPr>
              <a:defRPr/>
            </a:pPr>
            <a:endParaRPr 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110596" name="Oválný popisek 3">
            <a:extLst>
              <a:ext uri="{FF2B5EF4-FFF2-40B4-BE49-F238E27FC236}">
                <a16:creationId xmlns:a16="http://schemas.microsoft.com/office/drawing/2014/main" id="{7630D51A-D840-4E28-A73C-5CAEA4C47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88" y="4581525"/>
            <a:ext cx="914400" cy="612775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0597" name="Obláček 5">
            <a:extLst>
              <a:ext uri="{FF2B5EF4-FFF2-40B4-BE49-F238E27FC236}">
                <a16:creationId xmlns:a16="http://schemas.microsoft.com/office/drawing/2014/main" id="{D0B49BD7-E9B1-41D4-B25A-A5F7E75B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088" y="4221163"/>
            <a:ext cx="914400" cy="828675"/>
          </a:xfrm>
          <a:prstGeom prst="cloud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10598" name="Obdélník 3">
            <a:extLst>
              <a:ext uri="{FF2B5EF4-FFF2-40B4-BE49-F238E27FC236}">
                <a16:creationId xmlns:a16="http://schemas.microsoft.com/office/drawing/2014/main" id="{FBBC1510-4A8F-4FD7-AA1B-75A3ED3FB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1916113"/>
            <a:ext cx="4445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ovéPole 4">
            <a:extLst>
              <a:ext uri="{FF2B5EF4-FFF2-40B4-BE49-F238E27FC236}">
                <a16:creationId xmlns:a16="http://schemas.microsoft.com/office/drawing/2014/main" id="{FE67F289-EDE0-4B1E-AA4E-B7A726976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8238" y="6102350"/>
            <a:ext cx="15065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ČSÚ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D5708B0-9175-462A-8FE5-688EE5FE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63" y="896816"/>
            <a:ext cx="8440304" cy="507316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9362540-B753-4FD5-A9E2-DAC60786E34A}"/>
              </a:ext>
            </a:extLst>
          </p:cNvPr>
          <p:cNvSpPr txBox="1"/>
          <p:nvPr/>
        </p:nvSpPr>
        <p:spPr>
          <a:xfrm>
            <a:off x="6768547" y="1808920"/>
            <a:ext cx="494968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chemeClr val="accent2"/>
                </a:solidFill>
              </a:rPr>
              <a:t>Hrubá míra úmrtnosti</a:t>
            </a:r>
            <a:r>
              <a:rPr lang="cs-CZ" b="1" dirty="0">
                <a:solidFill>
                  <a:schemeClr val="accent2"/>
                </a:solidFill>
              </a:rPr>
              <a:t>  = počet zemřelých na 1000 obyvatel středního stavu (v r. 2020: </a:t>
            </a:r>
            <a:r>
              <a:rPr lang="cs-CZ" b="1" dirty="0">
                <a:solidFill>
                  <a:srgbClr val="00B050"/>
                </a:solidFill>
              </a:rPr>
              <a:t>12,1</a:t>
            </a:r>
            <a:r>
              <a:rPr lang="cs-CZ" b="1" dirty="0">
                <a:solidFill>
                  <a:schemeClr val="accent2"/>
                </a:solidFill>
              </a:rPr>
              <a:t>; 129 289 zemřelých, v r. 2021: </a:t>
            </a:r>
            <a:r>
              <a:rPr lang="cs-CZ" b="1" dirty="0">
                <a:solidFill>
                  <a:srgbClr val="00B050"/>
                </a:solidFill>
              </a:rPr>
              <a:t>13,3</a:t>
            </a:r>
            <a:r>
              <a:rPr lang="cs-CZ" b="1" dirty="0">
                <a:solidFill>
                  <a:schemeClr val="accent2"/>
                </a:solidFill>
              </a:rPr>
              <a:t>; 139 891 zemřelých)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33421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ovéPole 4">
            <a:extLst>
              <a:ext uri="{FF2B5EF4-FFF2-40B4-BE49-F238E27FC236}">
                <a16:creationId xmlns:a16="http://schemas.microsoft.com/office/drawing/2014/main" id="{D3E52890-2961-416F-B369-A280D60F3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5864" y="6416674"/>
            <a:ext cx="15255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ČSÚ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DCA52411-0974-4E5C-8A10-79B506183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826802"/>
              </p:ext>
            </p:extLst>
          </p:nvPr>
        </p:nvGraphicFramePr>
        <p:xfrm>
          <a:off x="346341" y="441326"/>
          <a:ext cx="10278590" cy="597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974784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52909" y="410241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3. reprodukce</a:t>
            </a:r>
          </a:p>
        </p:txBody>
      </p:sp>
      <p:sp>
        <p:nvSpPr>
          <p:cNvPr id="62467" name="Zástupný symbol pro obsah 1"/>
          <p:cNvSpPr>
            <a:spLocks noGrp="1"/>
          </p:cNvSpPr>
          <p:nvPr>
            <p:ph idx="1"/>
          </p:nvPr>
        </p:nvSpPr>
        <p:spPr>
          <a:xfrm>
            <a:off x="1208513" y="1756386"/>
            <a:ext cx="9591032" cy="4691373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>
                <a:solidFill>
                  <a:schemeClr val="accent2"/>
                </a:solidFill>
              </a:rPr>
              <a:t>Ukazatele: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Přirozený přírůstek/úbytek </a:t>
            </a:r>
            <a:r>
              <a:rPr lang="cs-CZ" altLang="cs-CZ" sz="2400" dirty="0">
                <a:solidFill>
                  <a:schemeClr val="accent2"/>
                </a:solidFill>
              </a:rPr>
              <a:t>(v r. 2021: - 28 098)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Přírůstek/úbytek stěhováním </a:t>
            </a:r>
            <a:r>
              <a:rPr lang="cs-CZ" altLang="cs-CZ" sz="2400" dirty="0">
                <a:solidFill>
                  <a:schemeClr val="accent2"/>
                </a:solidFill>
              </a:rPr>
              <a:t>(v r. 2021: + 49 969)</a:t>
            </a:r>
          </a:p>
          <a:p>
            <a:r>
              <a:rPr lang="cs-CZ" altLang="cs-CZ" b="1" dirty="0">
                <a:solidFill>
                  <a:schemeClr val="accent2"/>
                </a:solidFill>
              </a:rPr>
              <a:t>Celkový přírůstek/úbytek </a:t>
            </a:r>
            <a:r>
              <a:rPr lang="cs-CZ" altLang="cs-CZ" sz="2400" dirty="0">
                <a:solidFill>
                  <a:schemeClr val="accent2"/>
                </a:solidFill>
              </a:rPr>
              <a:t>(v r. 2021: + 21 781)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Čistá míra reprodukce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Hrubá míra reprodukce</a:t>
            </a:r>
          </a:p>
          <a:p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7690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81E05C6-51C4-4807-A19C-19E6A248D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03" y="70763"/>
            <a:ext cx="9807879" cy="6800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9929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40" y="439248"/>
            <a:ext cx="9907595" cy="499984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66119" y="313038"/>
            <a:ext cx="757881" cy="411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88540" y="5684108"/>
            <a:ext cx="9947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ČR bude výhledově čelit velkému úbytku obyvatel přirozenou měnou.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roce 2067 by mohl rozdíl mezi ŽN a zemřelými činit až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72 000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D0CF791-F928-43CB-8766-0B807AEED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700" y="6268245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0269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zahraniční migrační saldo nelze příliš prognózovat, kolísá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Zřejmě zásadně neovlivní ani velikost ani věkovou strukturu české populace</a:t>
            </a:r>
          </a:p>
          <a:p>
            <a:r>
              <a:rPr lang="cs-CZ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cizinci nemají vyšší porodnost než česká populace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6939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22BC5BC-7961-4D24-A54E-D88FAAC5C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95" y="463462"/>
            <a:ext cx="10467150" cy="598744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14050CE-739D-407C-AA19-5E25D3AC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700" y="6268245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</p:spTree>
    <p:extLst>
      <p:ext uri="{BB962C8B-B14F-4D97-AF65-F5344CB8AC3E}">
        <p14:creationId xmlns:p14="http://schemas.microsoft.com/office/powerpoint/2010/main" val="37616424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30400" y="2720181"/>
            <a:ext cx="8331200" cy="1143000"/>
          </a:xfrm>
        </p:spPr>
        <p:txBody>
          <a:bodyPr/>
          <a:lstStyle/>
          <a:p>
            <a:pPr>
              <a:defRPr/>
            </a:pPr>
            <a:r>
              <a:rPr lang="cs-CZ" sz="4800" b="1" cap="all" dirty="0">
                <a:solidFill>
                  <a:schemeClr val="accent2"/>
                </a:solidFill>
              </a:rPr>
              <a:t>Sňatečnost a rozvodovost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3248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10872429" y="6261434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557F896-324E-4DFF-AF40-71F238E8232C}"/>
              </a:ext>
            </a:extLst>
          </p:cNvPr>
          <p:cNvSpPr txBox="1"/>
          <p:nvPr/>
        </p:nvSpPr>
        <p:spPr>
          <a:xfrm>
            <a:off x="8884112" y="805384"/>
            <a:ext cx="32045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Počet uzavřených sňatků od r. 2011 roste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2011: 45 137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2019: 54 870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2021: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46778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1980: 78 343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Rozvody: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 pol. 80. let do r. 2010 cca 30 000 rozvodů ročně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2019: 24 141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2021: 21 107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02E8A7-0FE8-454F-ADD2-DB506FB43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1" y="347740"/>
            <a:ext cx="8567841" cy="6098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7006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10921590" y="6388870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A02B03A-964F-4C3B-ADA5-601888A38571}"/>
              </a:ext>
            </a:extLst>
          </p:cNvPr>
          <p:cNvSpPr txBox="1"/>
          <p:nvPr/>
        </p:nvSpPr>
        <p:spPr>
          <a:xfrm>
            <a:off x="10145486" y="1565753"/>
            <a:ext cx="169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2021: 48,5 %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16A954-0237-43D7-BC01-6BD3303BB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04" y="345087"/>
            <a:ext cx="9630487" cy="619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872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2">
            <a:extLst>
              <a:ext uri="{FF2B5EF4-FFF2-40B4-BE49-F238E27FC236}">
                <a16:creationId xmlns:a16="http://schemas.microsoft.com/office/drawing/2014/main" id="{1868B570-0814-4408-A1CD-BB42B3F9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" y="0"/>
            <a:ext cx="11117872" cy="863600"/>
          </a:xfrm>
        </p:spPr>
        <p:txBody>
          <a:bodyPr/>
          <a:lstStyle/>
          <a:p>
            <a:pPr>
              <a:defRPr/>
            </a:pPr>
            <a:r>
              <a:rPr lang="cs-CZ" sz="3200" cap="all" dirty="0">
                <a:solidFill>
                  <a:srgbClr val="0000CC"/>
                </a:solidFill>
              </a:rPr>
              <a:t>Publikace údajů ze  </a:t>
            </a:r>
            <a:r>
              <a:rPr lang="cs-CZ" sz="3200" cap="all" dirty="0" err="1">
                <a:solidFill>
                  <a:srgbClr val="0000CC"/>
                </a:solidFill>
              </a:rPr>
              <a:t>zdr</a:t>
            </a:r>
            <a:r>
              <a:rPr lang="cs-CZ" sz="3200" cap="all" dirty="0">
                <a:solidFill>
                  <a:srgbClr val="0000CC"/>
                </a:solidFill>
              </a:rPr>
              <a:t>. statistiky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D40220F-F0B9-4BCB-858A-7AE8A6D0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9" y="956775"/>
            <a:ext cx="11380421" cy="5976937"/>
          </a:xfrm>
        </p:spPr>
        <p:txBody>
          <a:bodyPr/>
          <a:lstStyle/>
          <a:p>
            <a:pPr marL="0" indent="0" eaLnBrk="1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92D050"/>
                </a:solidFill>
                <a:latin typeface="+mj-lt"/>
                <a:hlinkClick r:id="rId4"/>
              </a:rPr>
              <a:t>Zdravotnická ročenka ČR</a:t>
            </a:r>
            <a:endParaRPr lang="cs-CZ" sz="2400" dirty="0">
              <a:solidFill>
                <a:srgbClr val="92D050"/>
              </a:solidFill>
              <a:latin typeface="+mj-lt"/>
            </a:endParaRPr>
          </a:p>
          <a:p>
            <a:pPr lvl="1" eaLnBrk="1" hangingPunct="1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/>
              <a:t>Souhrnná publikace, obsahuje 7 kapitol</a:t>
            </a:r>
          </a:p>
          <a:p>
            <a:pPr lvl="1"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/>
              <a:t>Vychází každoročně od r. 1960 </a:t>
            </a:r>
          </a:p>
          <a:p>
            <a:pPr lvl="1"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/>
              <a:t>Od r. 2006 ročenky pro jednotlivé kraje</a:t>
            </a:r>
          </a:p>
          <a:p>
            <a:pPr lvl="1"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srgbClr val="FF0000"/>
                </a:solidFill>
                <a:latin typeface="+mj-lt"/>
                <a:hlinkClick r:id="rId5"/>
              </a:rPr>
              <a:t>Regionální zpravodajství NZIS</a:t>
            </a:r>
            <a:endParaRPr lang="cs-CZ" sz="2400" dirty="0">
              <a:solidFill>
                <a:srgbClr val="FF0000"/>
              </a:solidFill>
              <a:latin typeface="+mj-lt"/>
            </a:endParaRPr>
          </a:p>
          <a:p>
            <a:pPr marL="0" indent="0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400" b="1" dirty="0">
                <a:latin typeface="+mj-lt"/>
                <a:hlinkClick r:id="rId6"/>
              </a:rPr>
              <a:t>Zdravotnická statistika</a:t>
            </a:r>
            <a:endParaRPr lang="cs-CZ" sz="2400" b="1" dirty="0">
              <a:latin typeface="+mj-lt"/>
            </a:endParaRPr>
          </a:p>
          <a:p>
            <a:pPr marL="742950" lvl="2" indent="-342900">
              <a:spcAft>
                <a:spcPts val="1200"/>
              </a:spcAft>
              <a:buClr>
                <a:schemeClr val="tx2"/>
              </a:buClr>
              <a:defRPr/>
            </a:pPr>
            <a:r>
              <a:rPr lang="cs-CZ" sz="2400" dirty="0"/>
              <a:t>monotematické publikace (např.: Zemřelí, Narození a zemřelí do 1 roku, Péče o nemocné cukrovkou, Potraty, Infekční nemoci, Hospitalizovaní).</a:t>
            </a:r>
          </a:p>
          <a:p>
            <a:pPr marL="742950" lvl="2" indent="-342900">
              <a:spcAft>
                <a:spcPts val="1200"/>
              </a:spcAft>
              <a:buClr>
                <a:schemeClr val="tx2"/>
              </a:buClr>
              <a:defRPr/>
            </a:pPr>
            <a:r>
              <a:rPr lang="cs-CZ" sz="2000" dirty="0">
                <a:hlinkClick r:id="rId7"/>
              </a:rPr>
              <a:t>Knihovna a archiv - ÚZIS ČR (uzis.cz)</a:t>
            </a:r>
            <a:endParaRPr lang="cs-CZ" sz="2400" dirty="0"/>
          </a:p>
          <a:p>
            <a:pPr marL="0" indent="0" eaLnBrk="1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Databáze</a:t>
            </a:r>
          </a:p>
          <a:p>
            <a:pPr lvl="1" eaLnBrk="1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cs-CZ" sz="2400" b="1" dirty="0">
                <a:hlinkClick r:id="rId8"/>
              </a:rPr>
              <a:t>WHO</a:t>
            </a:r>
            <a:r>
              <a:rPr lang="cs-CZ" sz="2400" b="1" dirty="0"/>
              <a:t> - HFA, </a:t>
            </a:r>
            <a:r>
              <a:rPr lang="cs-CZ" sz="2400" b="1" dirty="0">
                <a:hlinkClick r:id="rId9"/>
              </a:rPr>
              <a:t>Oral </a:t>
            </a:r>
            <a:r>
              <a:rPr lang="cs-CZ" sz="2400" b="1" dirty="0" err="1">
                <a:hlinkClick r:id="rId9"/>
              </a:rPr>
              <a:t>Health</a:t>
            </a:r>
            <a:r>
              <a:rPr lang="cs-CZ" sz="2400" b="1" dirty="0">
                <a:hlinkClick r:id="rId9"/>
              </a:rPr>
              <a:t> Database</a:t>
            </a:r>
            <a:r>
              <a:rPr lang="cs-CZ" sz="2400" b="1" dirty="0"/>
              <a:t>, </a:t>
            </a:r>
            <a:r>
              <a:rPr lang="cs-CZ" sz="2400" b="1" dirty="0">
                <a:hlinkClick r:id="rId10"/>
              </a:rPr>
              <a:t>Eurostat</a:t>
            </a:r>
            <a:r>
              <a:rPr lang="cs-CZ" sz="2400" b="1" dirty="0"/>
              <a:t>, </a:t>
            </a:r>
            <a:r>
              <a:rPr lang="cs-CZ" sz="2400" b="1" dirty="0">
                <a:hlinkClick r:id="rId11"/>
              </a:rPr>
              <a:t>OECD</a:t>
            </a:r>
            <a:r>
              <a:rPr lang="cs-CZ" sz="2400" b="1" dirty="0"/>
              <a:t>, </a:t>
            </a:r>
            <a:r>
              <a:rPr lang="cs-CZ" sz="2400" b="1" dirty="0">
                <a:hlinkClick r:id="rId12"/>
              </a:rPr>
              <a:t>World Bank</a:t>
            </a:r>
            <a:r>
              <a:rPr lang="cs-CZ" sz="2400" b="1" dirty="0"/>
              <a:t>, </a:t>
            </a:r>
            <a:r>
              <a:rPr lang="cs-CZ" sz="2400" b="1" dirty="0">
                <a:hlinkClick r:id="rId13"/>
              </a:rPr>
              <a:t>OSN</a:t>
            </a:r>
            <a:endParaRPr lang="cs-CZ" sz="2400" b="1" dirty="0"/>
          </a:p>
          <a:p>
            <a:pPr lvl="1"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/>
            </a:pPr>
            <a:endParaRPr lang="cs-CZ" sz="1900" b="1" dirty="0"/>
          </a:p>
        </p:txBody>
      </p:sp>
    </p:spTree>
    <p:custDataLst>
      <p:tags r:id="rId1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10921590" y="6388870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C0003D-2B84-4E66-ADE2-FAAACA803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85" y="506896"/>
            <a:ext cx="10183948" cy="5881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26196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ROZVODOVOST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7881" y="171141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333399"/>
                </a:solidFill>
              </a:rPr>
              <a:t>V ČR tradičně vysoká</a:t>
            </a:r>
          </a:p>
          <a:p>
            <a:pPr lvl="1"/>
            <a:r>
              <a:rPr lang="cs-CZ" b="1" dirty="0">
                <a:solidFill>
                  <a:srgbClr val="333399"/>
                </a:solidFill>
              </a:rPr>
              <a:t>nízká religiozita</a:t>
            </a:r>
          </a:p>
          <a:p>
            <a:pPr lvl="1"/>
            <a:r>
              <a:rPr lang="cs-CZ" b="1" dirty="0">
                <a:solidFill>
                  <a:srgbClr val="333399"/>
                </a:solidFill>
              </a:rPr>
              <a:t>vysoká zaměstnanost žen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6262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C97318B-C4C0-4C9E-A1FC-56ECF8CDB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95" y="0"/>
            <a:ext cx="9135209" cy="7408432"/>
          </a:xfrm>
          <a:prstGeom prst="rect">
            <a:avLst/>
          </a:prstGeom>
        </p:spPr>
      </p:pic>
      <p:sp>
        <p:nvSpPr>
          <p:cNvPr id="4" name="TextovéPole 4">
            <a:extLst>
              <a:ext uri="{FF2B5EF4-FFF2-40B4-BE49-F238E27FC236}">
                <a16:creationId xmlns:a16="http://schemas.microsoft.com/office/drawing/2014/main" id="{BC652CC7-A457-47A6-98EC-358A1BB3A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1590" y="6388870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ČSÚ</a:t>
            </a:r>
          </a:p>
        </p:txBody>
      </p:sp>
    </p:spTree>
    <p:extLst>
      <p:ext uri="{BB962C8B-B14F-4D97-AF65-F5344CB8AC3E}">
        <p14:creationId xmlns:p14="http://schemas.microsoft.com/office/powerpoint/2010/main" val="357184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E1F97-CFF0-455B-8C19-F0B1D436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1557338"/>
            <a:ext cx="7772400" cy="1362075"/>
          </a:xfrm>
        </p:spPr>
        <p:txBody>
          <a:bodyPr/>
          <a:lstStyle/>
          <a:p>
            <a:pPr marL="571500" indent="-571500">
              <a:buClr>
                <a:srgbClr val="FF0000"/>
              </a:buClr>
              <a:buFont typeface="+mj-lt"/>
              <a:buAutoNum type="romanUcPeriod" startAt="2"/>
              <a:defRPr/>
            </a:pPr>
            <a:r>
              <a:rPr lang="cs-CZ" sz="3200" dirty="0">
                <a:solidFill>
                  <a:srgbClr val="0000CC"/>
                </a:solidFill>
              </a:rPr>
              <a:t>Dílčí Statistiky využívané ke studiu zdravotního stavu populace</a:t>
            </a:r>
          </a:p>
        </p:txBody>
      </p:sp>
      <p:sp>
        <p:nvSpPr>
          <p:cNvPr id="114691" name="Zástupný symbol pro text 2">
            <a:extLst>
              <a:ext uri="{FF2B5EF4-FFF2-40B4-BE49-F238E27FC236}">
                <a16:creationId xmlns:a16="http://schemas.microsoft.com/office/drawing/2014/main" id="{2E86D6D7-1656-4000-8E43-7E023AF94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cs-CZ" altLang="cs-CZ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1DB5DB65-AAFA-4128-8640-E9373DECC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646238"/>
            <a:ext cx="7840663" cy="6054725"/>
          </a:xfrm>
        </p:spPr>
        <p:txBody>
          <a:bodyPr/>
          <a:lstStyle/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endParaRPr lang="cs-CZ" b="1" dirty="0"/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Obyvatelstvo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Zdravotní stav 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Síť a činnost zdravotnických zařízení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Pracovníci</a:t>
            </a:r>
            <a:r>
              <a:rPr lang="cs-CZ" dirty="0"/>
              <a:t> </a:t>
            </a:r>
            <a:r>
              <a:rPr lang="cs-CZ" b="1" dirty="0"/>
              <a:t>ve zdravotnictví</a:t>
            </a:r>
          </a:p>
          <a:p>
            <a:pPr marL="990600" lvl="1" indent="-590550" eaLnBrk="1" hangingPunct="1"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cs-CZ" b="1" dirty="0"/>
              <a:t>Ekonomické údaje</a:t>
            </a:r>
          </a:p>
        </p:txBody>
      </p:sp>
      <p:sp>
        <p:nvSpPr>
          <p:cNvPr id="116739" name="Text Box 4">
            <a:extLst>
              <a:ext uri="{FF2B5EF4-FFF2-40B4-BE49-F238E27FC236}">
                <a16:creationId xmlns:a16="http://schemas.microsoft.com/office/drawing/2014/main" id="{38A9D9FA-4C42-40EB-BA5E-A026D0961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311178B7-EF44-4FD5-B00D-28A96592E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333375"/>
            <a:ext cx="8497888" cy="1143000"/>
          </a:xfrm>
        </p:spPr>
        <p:txBody>
          <a:bodyPr/>
          <a:lstStyle/>
          <a:p>
            <a:pPr indent="-552450" eaLnBrk="1" hangingPunct="1">
              <a:lnSpc>
                <a:spcPct val="80000"/>
              </a:lnSpc>
              <a:defRPr/>
            </a:pPr>
            <a:r>
              <a:rPr lang="cs-CZ" sz="3200" cap="all" dirty="0">
                <a:solidFill>
                  <a:srgbClr val="0000CC"/>
                </a:solidFill>
              </a:rPr>
              <a:t>Ukazatele pro hodnocení   </a:t>
            </a:r>
            <a:br>
              <a:rPr lang="cs-CZ" sz="3200" cap="all" dirty="0">
                <a:solidFill>
                  <a:srgbClr val="0000CC"/>
                </a:solidFill>
              </a:rPr>
            </a:br>
            <a:r>
              <a:rPr lang="cs-CZ" sz="3200" cap="all" dirty="0">
                <a:solidFill>
                  <a:srgbClr val="0000CC"/>
                </a:solidFill>
              </a:rPr>
              <a:t>zdravotního stavu</a:t>
            </a:r>
          </a:p>
        </p:txBody>
      </p:sp>
      <p:sp>
        <p:nvSpPr>
          <p:cNvPr id="116741" name="Zahnutá šipka doleva 5">
            <a:extLst>
              <a:ext uri="{FF2B5EF4-FFF2-40B4-BE49-F238E27FC236}">
                <a16:creationId xmlns:a16="http://schemas.microsoft.com/office/drawing/2014/main" id="{9CBFB1CA-5488-4794-B8E1-AB116E962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068638"/>
            <a:ext cx="215900" cy="2232025"/>
          </a:xfrm>
          <a:prstGeom prst="curvedLeftArrow">
            <a:avLst>
              <a:gd name="adj1" fmla="val 25032"/>
              <a:gd name="adj2" fmla="val 50016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02_VZvZL I_2020[2020022512442040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ppt/theme/themeOverride2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10421</TotalTime>
  <Words>1895</Words>
  <Application>Microsoft Office PowerPoint</Application>
  <PresentationFormat>Širokoúhlá obrazovka</PresentationFormat>
  <Paragraphs>387</Paragraphs>
  <Slides>72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72</vt:i4>
      </vt:variant>
    </vt:vector>
  </HeadingPairs>
  <TitlesOfParts>
    <vt:vector size="86" baseType="lpstr">
      <vt:lpstr>Arial</vt:lpstr>
      <vt:lpstr>Arial Black</vt:lpstr>
      <vt:lpstr>Arial CE</vt:lpstr>
      <vt:lpstr>Arial Unicode MS</vt:lpstr>
      <vt:lpstr>Calibri</vt:lpstr>
      <vt:lpstr>Calibri Light</vt:lpstr>
      <vt:lpstr>Garamond</vt:lpstr>
      <vt:lpstr>Times New Roman</vt:lpstr>
      <vt:lpstr>Wingdings</vt:lpstr>
      <vt:lpstr>1_Studio</vt:lpstr>
      <vt:lpstr>Studio</vt:lpstr>
      <vt:lpstr>Motiv Office</vt:lpstr>
      <vt:lpstr>1_Výchozí návrh</vt:lpstr>
      <vt:lpstr>7_Výchozí návrh</vt:lpstr>
      <vt:lpstr>       </vt:lpstr>
      <vt:lpstr>Rutinní zdravotnická statistika </vt:lpstr>
      <vt:lpstr>Rutinní statistiky</vt:lpstr>
      <vt:lpstr>Rutinní zdravotnická statistika</vt:lpstr>
      <vt:lpstr>ÚZIS a NZIS  </vt:lpstr>
      <vt:lpstr> NZIS: Registry a informační systémy</vt:lpstr>
      <vt:lpstr>Publikace údajů ze  zdr. statistiky</vt:lpstr>
      <vt:lpstr>Dílčí Statistiky využívané ke studiu zdravotního stavu populace</vt:lpstr>
      <vt:lpstr>Ukazatele pro hodnocení    zdravotního stavu</vt:lpstr>
      <vt:lpstr>Ukazatele pro hodnocení    zdravotního stavu</vt:lpstr>
      <vt:lpstr>DEMOGRAFICKÁ STATISTIKA</vt:lpstr>
      <vt:lpstr>Demografie, zdraví populace a péče o zdraví</vt:lpstr>
      <vt:lpstr>Prezentace aplikace PowerPoint</vt:lpstr>
      <vt:lpstr>Prezentace aplikace PowerPoint</vt:lpstr>
      <vt:lpstr>Prezentace aplikace PowerPoint</vt:lpstr>
      <vt:lpstr>    Základní zdroje demografických dat   základní metody zjišťování demografických jevů</vt:lpstr>
      <vt:lpstr>Kde hledat demografické informace?</vt:lpstr>
      <vt:lpstr>Prezentace aplikace PowerPoint</vt:lpstr>
      <vt:lpstr>Prezentace aplikace PowerPoint</vt:lpstr>
      <vt:lpstr>Prezentace aplikace PowerPoint</vt:lpstr>
      <vt:lpstr>Prezentace aplikace PowerPoint</vt:lpstr>
      <vt:lpstr>Počet obyvatelstva </vt:lpstr>
      <vt:lpstr>Prezentace aplikace PowerPoint</vt:lpstr>
      <vt:lpstr>Prezentace aplikace PowerPoint</vt:lpstr>
      <vt:lpstr>Prezentace aplikace PowerPoint</vt:lpstr>
      <vt:lpstr>Rozložení obyvatelstva</vt:lpstr>
      <vt:lpstr>Prezentace aplikace PowerPoint</vt:lpstr>
      <vt:lpstr>Prezentace aplikace PowerPoint</vt:lpstr>
      <vt:lpstr>Prezentace aplikace PowerPoint</vt:lpstr>
      <vt:lpstr>Základní charakteristiky obyvatelstva</vt:lpstr>
      <vt:lpstr>struktura obyvatelstva </vt:lpstr>
      <vt:lpstr>1. BIOLOGICKÉ ZNAKY Struktura z hlediska pohlaví: </vt:lpstr>
      <vt:lpstr>1. BIOLOGICKÉ ZNAKY Struktura z hlediska pohlaví: </vt:lpstr>
      <vt:lpstr>1. BIOLOGICKÉ ZNAkY Struktura z hlediska věku: </vt:lpstr>
      <vt:lpstr>1. BIOLOGICKÉ ZNAKY Struktura z hlediska věku</vt:lpstr>
      <vt:lpstr>Prezentace aplikace PowerPoint</vt:lpstr>
      <vt:lpstr>SOCIÁLNĚ PRÁVNÍ ZNAKY Rodinný stav</vt:lpstr>
      <vt:lpstr>Prezentace aplikace PowerPoint</vt:lpstr>
      <vt:lpstr>Prezentace aplikace PowerPoint</vt:lpstr>
      <vt:lpstr>Prezentace aplikace PowerPoint</vt:lpstr>
      <vt:lpstr>SOCIOEKONOMICKÉ ZNAKY Příjem</vt:lpstr>
      <vt:lpstr>KULTURNÍ ZNAKY Vzdělání</vt:lpstr>
      <vt:lpstr>KULTURNÍ ZNAKY Vzdělání</vt:lpstr>
      <vt:lpstr>Prezentace aplikace PowerPoint</vt:lpstr>
      <vt:lpstr>1. Ukončená těhotenství </vt:lpstr>
      <vt:lpstr>1. Ukončená těhotenství </vt:lpstr>
      <vt:lpstr>Porodnost (natalita)</vt:lpstr>
      <vt:lpstr>Prezentace aplikace PowerPoint</vt:lpstr>
      <vt:lpstr>Prezentace aplikace PowerPoint</vt:lpstr>
      <vt:lpstr>Prezentace aplikace PowerPoint</vt:lpstr>
      <vt:lpstr>Prezentace aplikace PowerPoint</vt:lpstr>
      <vt:lpstr> Potratovost</vt:lpstr>
      <vt:lpstr>Prezentace aplikace PowerPoint</vt:lpstr>
      <vt:lpstr>Prezentace aplikace PowerPoint</vt:lpstr>
      <vt:lpstr>Vývoj obecných měr potratovosti</vt:lpstr>
      <vt:lpstr>Prezentace aplikace PowerPoint</vt:lpstr>
      <vt:lpstr>Vývoj užívání antikoncepce</vt:lpstr>
      <vt:lpstr>2. Úmrtnost </vt:lpstr>
      <vt:lpstr>2. ÚMRTNOST </vt:lpstr>
      <vt:lpstr>Prezentace aplikace PowerPoint</vt:lpstr>
      <vt:lpstr>Prezentace aplikace PowerPoint</vt:lpstr>
      <vt:lpstr>3. reprodukce</vt:lpstr>
      <vt:lpstr>Prezentace aplikace PowerPoint</vt:lpstr>
      <vt:lpstr>Prezentace aplikace PowerPoint</vt:lpstr>
      <vt:lpstr>MIGRACE</vt:lpstr>
      <vt:lpstr>Prezentace aplikace PowerPoint</vt:lpstr>
      <vt:lpstr>Sňatečnost a rozvodovost</vt:lpstr>
      <vt:lpstr>Prezentace aplikace PowerPoint</vt:lpstr>
      <vt:lpstr>Prezentace aplikace PowerPoint</vt:lpstr>
      <vt:lpstr>Prezentace aplikace PowerPoint</vt:lpstr>
      <vt:lpstr>ROZVODOVOST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Lékařská fakulta</dc:creator>
  <cp:lastModifiedBy>Pavlína Kaňová</cp:lastModifiedBy>
  <cp:revision>343</cp:revision>
  <cp:lastPrinted>2016-09-08T11:20:44Z</cp:lastPrinted>
  <dcterms:created xsi:type="dcterms:W3CDTF">2003-06-08T08:18:20Z</dcterms:created>
  <dcterms:modified xsi:type="dcterms:W3CDTF">2023-02-24T11:54:00Z</dcterms:modified>
</cp:coreProperties>
</file>