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85" d="100"/>
          <a:sy n="85" d="100"/>
        </p:scale>
        <p:origin x="2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A50EC6-6749-4158-9E3A-D8D0226C297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FB25B64-6C1E-449F-B32A-8EB9C8E488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5674454-6BF0-43BD-8ABB-C1E1603A7857}"/>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5" name="Zástupný symbol pro zápatí 4">
            <a:extLst>
              <a:ext uri="{FF2B5EF4-FFF2-40B4-BE49-F238E27FC236}">
                <a16:creationId xmlns:a16="http://schemas.microsoft.com/office/drawing/2014/main" id="{61B2C0B3-BF99-4261-B24B-79415BE3AFC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40720A-6CB8-4D47-B5E6-C7A051B21332}"/>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343089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5A72C5-B1E0-48A4-B374-152787A5758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7DBCA1D-B2EC-4B0E-A915-68C519CF2C2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9C17E91-89E5-4229-A41F-CB9C76BE8A72}"/>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5" name="Zástupný symbol pro zápatí 4">
            <a:extLst>
              <a:ext uri="{FF2B5EF4-FFF2-40B4-BE49-F238E27FC236}">
                <a16:creationId xmlns:a16="http://schemas.microsoft.com/office/drawing/2014/main" id="{17DE7B13-EE19-4289-A456-1ED4244C617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709E92-5E2A-4394-BB3F-FF058D68026A}"/>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120425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0595F17-AD21-48E9-94F2-FCA849BBE0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6AC521-7C6C-4A35-A8E0-A16EC5F7037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5ADD8AD-70CA-4DC7-B247-1552E50291C3}"/>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5" name="Zástupný symbol pro zápatí 4">
            <a:extLst>
              <a:ext uri="{FF2B5EF4-FFF2-40B4-BE49-F238E27FC236}">
                <a16:creationId xmlns:a16="http://schemas.microsoft.com/office/drawing/2014/main" id="{8913DBA6-4E12-4C2B-B293-D6D881D10B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CE17CFD-5F94-4D32-9E73-465F2CEC9965}"/>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276717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68B3C3-C52A-42F8-A858-E11E22018BE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9A1FECB-62BA-4029-B6A1-59AA67E2BFA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A687F79-0943-42B2-98EA-9D6400F06676}"/>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5" name="Zástupný symbol pro zápatí 4">
            <a:extLst>
              <a:ext uri="{FF2B5EF4-FFF2-40B4-BE49-F238E27FC236}">
                <a16:creationId xmlns:a16="http://schemas.microsoft.com/office/drawing/2014/main" id="{0C13680B-CDAD-4803-8305-6C1F7BBE4FB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8B9CC2-63FE-453C-9617-2EEA8F0D6118}"/>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3936416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B68878-1CBD-4EC8-8F45-F336622924F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85E0851-E0F9-4917-9CF5-D8F61850D5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831F1AB-9443-49B4-9343-032D7A2B6B17}"/>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5" name="Zástupný symbol pro zápatí 4">
            <a:extLst>
              <a:ext uri="{FF2B5EF4-FFF2-40B4-BE49-F238E27FC236}">
                <a16:creationId xmlns:a16="http://schemas.microsoft.com/office/drawing/2014/main" id="{3B651825-AF30-413D-9691-EE5C3AA2EA1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98DF742-1F0E-43EB-9E24-E79056D274C1}"/>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368952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3B476D-5C6D-4918-80BD-DA0A0260335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EE8F232-C24F-40D2-8AB2-2C1AFC9B65A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6E96587-F182-4DAA-95AF-02D4C6EBE97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3C33120-0699-4FE2-B9B6-DA6A015675A4}"/>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6" name="Zástupný symbol pro zápatí 5">
            <a:extLst>
              <a:ext uri="{FF2B5EF4-FFF2-40B4-BE49-F238E27FC236}">
                <a16:creationId xmlns:a16="http://schemas.microsoft.com/office/drawing/2014/main" id="{9947168C-3B56-4744-9E8E-0F69B4C9099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8503741-3DC1-4243-A64F-DAEBDC15EC8F}"/>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1031077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43B1D9-F778-46AE-B5C0-5673AA34BF0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FE1FAF5-C4B3-4B9A-A7BC-9528B18CBC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5CB9599-DA4C-40BB-ADB6-BA11E297A78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029926B-519C-43BA-9484-4594E71F81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01530BC-76DB-4599-89FD-64EDAAB54E5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E5E0E07-4504-4DC7-99B8-3F04936D012E}"/>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8" name="Zástupný symbol pro zápatí 7">
            <a:extLst>
              <a:ext uri="{FF2B5EF4-FFF2-40B4-BE49-F238E27FC236}">
                <a16:creationId xmlns:a16="http://schemas.microsoft.com/office/drawing/2014/main" id="{FA7AE4F9-98C9-4A61-B149-230DE268189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B5CC382-114C-439C-8C3D-489CEEF777E7}"/>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189652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8908CC-56C5-4EE2-B115-09FFDBE9117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B492ACF-EE9C-45A6-BAFE-043C14281447}"/>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4" name="Zástupný symbol pro zápatí 3">
            <a:extLst>
              <a:ext uri="{FF2B5EF4-FFF2-40B4-BE49-F238E27FC236}">
                <a16:creationId xmlns:a16="http://schemas.microsoft.com/office/drawing/2014/main" id="{C3C1DC77-13EB-4969-AC76-D6D7A8B8638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9A2BF14-F2D7-44B9-99F3-B152C30F088B}"/>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350661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DC687A6-3E01-48C2-9E00-AD2A0F713D59}"/>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3" name="Zástupný symbol pro zápatí 2">
            <a:extLst>
              <a:ext uri="{FF2B5EF4-FFF2-40B4-BE49-F238E27FC236}">
                <a16:creationId xmlns:a16="http://schemas.microsoft.com/office/drawing/2014/main" id="{84185069-6AF7-4FBB-BE33-AAB6009712B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FEB1D32-07D0-454A-ABAE-8B8912271697}"/>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357050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CD1D1-B4E7-4FBC-8333-53F9ACA2992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BC6870B-266B-4C8D-925B-89736B309A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8B10D84-CEDF-47B1-919C-4B867E717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5ADEFAF-0858-435E-B048-B927F1A547BD}"/>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6" name="Zástupný symbol pro zápatí 5">
            <a:extLst>
              <a:ext uri="{FF2B5EF4-FFF2-40B4-BE49-F238E27FC236}">
                <a16:creationId xmlns:a16="http://schemas.microsoft.com/office/drawing/2014/main" id="{A39C555A-ED6B-4CD9-BDA9-6D55E58B859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D171940-AF4A-4461-A212-32DF07138E3D}"/>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277471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B0017F-A32E-482D-88F1-5D4DDCAFFBA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57F61D2-327E-48B0-8F09-915AEF0C09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4D13555-D9CC-466C-AF28-8400A94CA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ED65C77-6C49-4F7D-9AB9-E292C396D3C0}"/>
              </a:ext>
            </a:extLst>
          </p:cNvPr>
          <p:cNvSpPr>
            <a:spLocks noGrp="1"/>
          </p:cNvSpPr>
          <p:nvPr>
            <p:ph type="dt" sz="half" idx="10"/>
          </p:nvPr>
        </p:nvSpPr>
        <p:spPr/>
        <p:txBody>
          <a:bodyPr/>
          <a:lstStyle/>
          <a:p>
            <a:fld id="{2F54EB73-849C-4107-951E-24BB8B290264}" type="datetimeFigureOut">
              <a:rPr lang="cs-CZ" smtClean="0"/>
              <a:t>06.03.2023</a:t>
            </a:fld>
            <a:endParaRPr lang="cs-CZ"/>
          </a:p>
        </p:txBody>
      </p:sp>
      <p:sp>
        <p:nvSpPr>
          <p:cNvPr id="6" name="Zástupný symbol pro zápatí 5">
            <a:extLst>
              <a:ext uri="{FF2B5EF4-FFF2-40B4-BE49-F238E27FC236}">
                <a16:creationId xmlns:a16="http://schemas.microsoft.com/office/drawing/2014/main" id="{CADE1DCA-57EC-4CCA-866A-6285F0D6B78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74C6BA6-5F9D-416F-9851-87F974CDE187}"/>
              </a:ext>
            </a:extLst>
          </p:cNvPr>
          <p:cNvSpPr>
            <a:spLocks noGrp="1"/>
          </p:cNvSpPr>
          <p:nvPr>
            <p:ph type="sldNum" sz="quarter" idx="12"/>
          </p:nvPr>
        </p:nvSpPr>
        <p:spPr/>
        <p:txBody>
          <a:bodyPr/>
          <a:lstStyle/>
          <a:p>
            <a:fld id="{3E6C4FEE-CE79-4884-86C9-F06517E5B908}" type="slidenum">
              <a:rPr lang="cs-CZ" smtClean="0"/>
              <a:t>‹#›</a:t>
            </a:fld>
            <a:endParaRPr lang="cs-CZ"/>
          </a:p>
        </p:txBody>
      </p:sp>
    </p:spTree>
    <p:extLst>
      <p:ext uri="{BB962C8B-B14F-4D97-AF65-F5344CB8AC3E}">
        <p14:creationId xmlns:p14="http://schemas.microsoft.com/office/powerpoint/2010/main" val="293108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712B33-21B2-46DF-8E5B-0DC6CE2CB6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92DE14F-589E-48C0-B361-0D16FBB1D5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B070544-1681-451A-9D9A-2D0C680CD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4EB73-849C-4107-951E-24BB8B290264}" type="datetimeFigureOut">
              <a:rPr lang="cs-CZ" smtClean="0"/>
              <a:t>06.03.2023</a:t>
            </a:fld>
            <a:endParaRPr lang="cs-CZ"/>
          </a:p>
        </p:txBody>
      </p:sp>
      <p:sp>
        <p:nvSpPr>
          <p:cNvPr id="5" name="Zástupný symbol pro zápatí 4">
            <a:extLst>
              <a:ext uri="{FF2B5EF4-FFF2-40B4-BE49-F238E27FC236}">
                <a16:creationId xmlns:a16="http://schemas.microsoft.com/office/drawing/2014/main" id="{2A769E11-EAD0-4677-AA3A-848BA53E4E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6A22749-AAC9-46BF-B6CF-2C1CA5A565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C4FEE-CE79-4884-86C9-F06517E5B908}" type="slidenum">
              <a:rPr lang="cs-CZ" smtClean="0"/>
              <a:t>‹#›</a:t>
            </a:fld>
            <a:endParaRPr lang="cs-CZ"/>
          </a:p>
        </p:txBody>
      </p:sp>
    </p:spTree>
    <p:extLst>
      <p:ext uri="{BB962C8B-B14F-4D97-AF65-F5344CB8AC3E}">
        <p14:creationId xmlns:p14="http://schemas.microsoft.com/office/powerpoint/2010/main" val="109209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B09741-FB41-435E-A7AF-4F6BD062C1C4}"/>
              </a:ext>
            </a:extLst>
          </p:cNvPr>
          <p:cNvSpPr>
            <a:spLocks noGrp="1"/>
          </p:cNvSpPr>
          <p:nvPr>
            <p:ph type="ctrTitle"/>
          </p:nvPr>
        </p:nvSpPr>
        <p:spPr>
          <a:xfrm>
            <a:off x="1524000" y="353661"/>
            <a:ext cx="9144000" cy="944561"/>
          </a:xfrm>
        </p:spPr>
        <p:txBody>
          <a:bodyPr>
            <a:normAutofit/>
          </a:bodyPr>
          <a:lstStyle/>
          <a:p>
            <a:r>
              <a:rPr lang="cs-CZ" dirty="0" err="1"/>
              <a:t>Ankle-brachial</a:t>
            </a:r>
            <a:r>
              <a:rPr lang="cs-CZ" dirty="0"/>
              <a:t> index (ABI)</a:t>
            </a:r>
          </a:p>
        </p:txBody>
      </p:sp>
      <p:sp>
        <p:nvSpPr>
          <p:cNvPr id="3" name="Podnadpis 2">
            <a:extLst>
              <a:ext uri="{FF2B5EF4-FFF2-40B4-BE49-F238E27FC236}">
                <a16:creationId xmlns:a16="http://schemas.microsoft.com/office/drawing/2014/main" id="{CF867C0A-BF8A-4186-BAD4-712E235BB747}"/>
              </a:ext>
            </a:extLst>
          </p:cNvPr>
          <p:cNvSpPr>
            <a:spLocks noGrp="1"/>
          </p:cNvSpPr>
          <p:nvPr>
            <p:ph type="subTitle" idx="1"/>
          </p:nvPr>
        </p:nvSpPr>
        <p:spPr>
          <a:xfrm>
            <a:off x="406400" y="1298222"/>
            <a:ext cx="11356622" cy="5350934"/>
          </a:xfrm>
        </p:spPr>
        <p:txBody>
          <a:bodyPr>
            <a:normAutofit/>
          </a:bodyPr>
          <a:lstStyle/>
          <a:p>
            <a:pPr algn="l"/>
            <a:r>
              <a:rPr lang="en-US" sz="1800" b="1" dirty="0"/>
              <a:t>Keywords: </a:t>
            </a:r>
            <a:r>
              <a:rPr lang="en-US" sz="1800" dirty="0"/>
              <a:t>blood pressure, definition of systolic and diastolic pressure, principle of </a:t>
            </a:r>
            <a:r>
              <a:rPr lang="en-US" sz="1800" dirty="0" err="1"/>
              <a:t>oscillometric</a:t>
            </a:r>
            <a:r>
              <a:rPr lang="en-US" sz="1800" dirty="0"/>
              <a:t> measurement</a:t>
            </a:r>
          </a:p>
          <a:p>
            <a:pPr algn="l"/>
            <a:r>
              <a:rPr lang="en-US" sz="1800" b="1" dirty="0"/>
              <a:t>Physiological prerequisite: </a:t>
            </a:r>
            <a:r>
              <a:rPr lang="en-US" sz="1800" dirty="0"/>
              <a:t>In the supine position, blood pressure has the same value in all arteries</a:t>
            </a:r>
          </a:p>
          <a:p>
            <a:pPr algn="l"/>
            <a:r>
              <a:rPr lang="en-US" sz="1800" b="1" dirty="0"/>
              <a:t>Measuring principle: </a:t>
            </a:r>
            <a:r>
              <a:rPr lang="en-US" sz="1800" dirty="0" err="1"/>
              <a:t>oscillometric</a:t>
            </a:r>
            <a:endParaRPr lang="en-US" sz="1800" dirty="0"/>
          </a:p>
          <a:p>
            <a:pPr algn="l"/>
            <a:r>
              <a:rPr lang="en-US" sz="1800" b="1" dirty="0"/>
              <a:t>Procedure:</a:t>
            </a:r>
          </a:p>
          <a:p>
            <a:pPr algn="l"/>
            <a:r>
              <a:rPr lang="en-US" sz="1800" dirty="0"/>
              <a:t>Place the cuff of one device on the right arm, the other device on the left leg above the ankle (the green stripe or arrow on the cuff should be oriented towards the </a:t>
            </a:r>
            <a:r>
              <a:rPr lang="en-US" sz="1800" dirty="0" err="1"/>
              <a:t>a.tibialis</a:t>
            </a:r>
            <a:r>
              <a:rPr lang="en-US" sz="1800" dirty="0"/>
              <a:t> posterior behind the inner ankle) – and if possible at the same time we take measurements – record the results</a:t>
            </a:r>
            <a:r>
              <a:rPr lang="cs-CZ" sz="1800" dirty="0"/>
              <a:t> to table in </a:t>
            </a:r>
            <a:r>
              <a:rPr lang="cs-CZ" sz="1800" dirty="0" err="1"/>
              <a:t>your</a:t>
            </a:r>
            <a:r>
              <a:rPr lang="cs-CZ" sz="1800" dirty="0"/>
              <a:t> </a:t>
            </a:r>
            <a:r>
              <a:rPr lang="cs-CZ" sz="1800" dirty="0" err="1"/>
              <a:t>protocol</a:t>
            </a:r>
            <a:endParaRPr lang="en-US" sz="1800" dirty="0"/>
          </a:p>
          <a:p>
            <a:pPr algn="l"/>
            <a:r>
              <a:rPr lang="en-US" sz="1800" dirty="0"/>
              <a:t>We will do the same in the following places: right arm – right ankle, left arm – right ankle, left arm – left ankle</a:t>
            </a:r>
          </a:p>
          <a:p>
            <a:pPr algn="l"/>
            <a:r>
              <a:rPr lang="en-US" sz="1800" u="sng" dirty="0"/>
              <a:t>Index calculation: </a:t>
            </a:r>
            <a:r>
              <a:rPr lang="en-US" sz="1800" dirty="0"/>
              <a:t>we always put into the ratio of systolic blood pressure measured on the arm (the higher of the two measurements) and systolic blood pressure measured in the ankle area (the higher of the two measurements), separately for the right and left limbs</a:t>
            </a:r>
          </a:p>
          <a:p>
            <a:pPr algn="l"/>
            <a:r>
              <a:rPr lang="en-US" sz="1800" u="sng" dirty="0"/>
              <a:t>Clinical note</a:t>
            </a:r>
            <a:r>
              <a:rPr lang="en-US" sz="1800" dirty="0"/>
              <a:t>: in practice, the determination of this index is determined by a much more accurate ultrasonic method. A value below 0.9 may be an indication of ischemic disease of the lower extremities, a critical value of 0.6. Value greater than 1.3 – indicates incompressible blood vessels due to calcification.</a:t>
            </a:r>
          </a:p>
          <a:p>
            <a:pPr algn="l"/>
            <a:r>
              <a:rPr lang="en-US" sz="1800" dirty="0"/>
              <a:t>When interpreting the measured values, take into account that blood pressure fluctuates constantly over time and your measurement method has an error of +/- 3-5 mmHg. </a:t>
            </a:r>
          </a:p>
          <a:p>
            <a:pPr algn="l"/>
            <a:endParaRPr lang="en-US" sz="1800" u="sng" dirty="0"/>
          </a:p>
        </p:txBody>
      </p:sp>
    </p:spTree>
    <p:extLst>
      <p:ext uri="{BB962C8B-B14F-4D97-AF65-F5344CB8AC3E}">
        <p14:creationId xmlns:p14="http://schemas.microsoft.com/office/powerpoint/2010/main" val="49562233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268</Words>
  <Application>Microsoft Office PowerPoint</Application>
  <PresentationFormat>Širokoúhlá obrazovka</PresentationFormat>
  <Paragraphs>10</Paragraphs>
  <Slides>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vt:i4>
      </vt:variant>
    </vt:vector>
  </HeadingPairs>
  <TitlesOfParts>
    <vt:vector size="5" baseType="lpstr">
      <vt:lpstr>Arial</vt:lpstr>
      <vt:lpstr>Calibri</vt:lpstr>
      <vt:lpstr>Calibri Light</vt:lpstr>
      <vt:lpstr>Motiv Office</vt:lpstr>
      <vt:lpstr>Ankle-brachial index (ABI)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Index kotník – paže ankle-brachial index (ABI)</dc:title>
  <dc:creator>Zuzana Nováková</dc:creator>
  <cp:lastModifiedBy>Zuzana Nováková</cp:lastModifiedBy>
  <cp:revision>7</cp:revision>
  <dcterms:created xsi:type="dcterms:W3CDTF">2023-03-06T06:10:04Z</dcterms:created>
  <dcterms:modified xsi:type="dcterms:W3CDTF">2023-03-06T07:11:49Z</dcterms:modified>
</cp:coreProperties>
</file>