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85" d="100"/>
          <a:sy n="85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8DDFC-442A-4B5D-81BE-8F4DD3532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53221D1-E30B-49CB-84F6-FD5488610B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F2BE22-6E0D-487F-8984-E04CE7E59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FF1A-6E98-4916-9EB3-0FFEAACAF7C2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3C6385-DB9B-4DC5-90EA-8F77627C6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977F88-C322-4ED0-B783-BE11E4F9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995E-D776-4C71-A3DE-59FA0FFE7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299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E48E7-757A-4F0C-B23A-E38AC7CB4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9CC3F1-5518-4F4F-B79C-324D479C13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AEF582-717C-4E01-8362-9D47F7CE1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FF1A-6E98-4916-9EB3-0FFEAACAF7C2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487C8F-2133-47FC-93E6-C0F80EBD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D8292C-90AA-4644-85E0-F7BCFD2AF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995E-D776-4C71-A3DE-59FA0FFE7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77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E64FCC1-1D1E-4DF9-80BA-5E3E067375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45E7116-7919-432C-AF5D-7E0373E6D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3D9EE3-7EF4-4A85-B8C7-AAA44FC6D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FF1A-6E98-4916-9EB3-0FFEAACAF7C2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3CA6DD-FF0E-4264-9401-4704B9DF7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759D23-7DB0-44AB-A2B7-B273B43E0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995E-D776-4C71-A3DE-59FA0FFE7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54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E15CB6-35DB-4086-AEA0-90459EB42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53F769-BE3A-4DDD-BC17-0B167C875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2D4D9A-5D87-40DC-9130-6B20164E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FF1A-6E98-4916-9EB3-0FFEAACAF7C2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8B120B-795B-4C4B-A505-362A7E704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356C8F-8C3B-4378-A1BD-F8150847F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995E-D776-4C71-A3DE-59FA0FFE7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76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5CC06-5FB4-4358-97FF-F1BA63CE8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4F779F-5587-491C-818E-53947D3A7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CDAD11-850E-4E0F-BB8C-34B4B3C30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FF1A-6E98-4916-9EB3-0FFEAACAF7C2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10C570-7599-49A8-BF9E-C90CE156D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6E51E8-40B0-4E64-8BD7-53B183E37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995E-D776-4C71-A3DE-59FA0FFE7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45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61599-FFC5-41F5-BEC8-F18A4DF9D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34B3BF-3F68-442D-805F-723366DA9E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52EF2A-21E9-4581-BF89-250BE8EE71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9CD2F3-689E-4918-AAB0-0A771AF08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FF1A-6E98-4916-9EB3-0FFEAACAF7C2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3FB57F-7711-4923-AE68-7DE47B499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950734-61EE-4E60-B104-524132894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995E-D776-4C71-A3DE-59FA0FFE7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37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02438-37F7-4D3D-AABA-CA3FF6A61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6336E6B-8639-4B81-A5DE-FD8DB4B72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BBFC1CD-F25B-4E57-BF77-589A75C14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A211366-D621-4F35-BEDE-1343F4F74A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ECF3E51-137D-45B3-99E7-DF82C3F37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5826E60-291A-4495-AA51-6305EB2EA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FF1A-6E98-4916-9EB3-0FFEAACAF7C2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472EF44-85A5-4209-BE2E-0D6836514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98FF7EF-C128-4742-96CD-9F1E17E32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995E-D776-4C71-A3DE-59FA0FFE7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39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561CB-D65D-4A34-879D-A41AEA014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9CCBC03-7F37-4EEA-AC37-E00858472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FF1A-6E98-4916-9EB3-0FFEAACAF7C2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8250C3-C699-45AE-9019-3439F558B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947DF5-BDB4-4506-8F27-911E7B092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995E-D776-4C71-A3DE-59FA0FFE7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87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66F8048-3B75-4D40-A2EC-C24C0BCFF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FF1A-6E98-4916-9EB3-0FFEAACAF7C2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906B4D2-BB3E-4305-B954-EAB1D7AD4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8EA197-707C-45BD-9877-FA7E99778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995E-D776-4C71-A3DE-59FA0FFE7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830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5CB328-FA02-4ECC-BFCB-C28D3D3F8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AA7876-F11F-4468-956C-E8EED80D3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402BE79-C58A-4691-B24B-D4CDC9355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332BFB-8E8E-4353-8983-7CE064685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FF1A-6E98-4916-9EB3-0FFEAACAF7C2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3EF848-5ECD-4A4B-986D-FE1EB269D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20D1C4-2C42-4CCF-8C59-B91C8F10E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995E-D776-4C71-A3DE-59FA0FFE7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67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FAD69-A65A-4A03-B827-F45D939B1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4135C77-65C8-43CB-B53A-776D7F6D9A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03147AC-FD5F-4B80-91EF-CD6AD3BCAA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574405-425A-498C-B0AB-B328C9526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FF1A-6E98-4916-9EB3-0FFEAACAF7C2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328837-D01A-4343-8930-5E285BA98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DF77D3-BD2F-4BCB-8F97-6E17DE95B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995E-D776-4C71-A3DE-59FA0FFE7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43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8C5F1C-1ACB-4C95-AF1E-78145F636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F30CF7-056B-4139-A57B-01CE95BE0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BB700F-95D7-4AF3-BA6C-7EEB01436D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1FF1A-6E98-4916-9EB3-0FFEAACAF7C2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1E5FD7-AEF7-41A4-8B5F-27F0C00BD7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E099E5-7DA2-4736-A9A6-31A5A89B35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F995E-D776-4C71-A3DE-59FA0FFE7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94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0FAF37-8E12-4F3D-8F28-EA2107E5C3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flow</a:t>
            </a:r>
            <a:r>
              <a:rPr lang="cs-CZ" dirty="0"/>
              <a:t> in </a:t>
            </a:r>
            <a:r>
              <a:rPr lang="cs-CZ" dirty="0" err="1"/>
              <a:t>veins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B9592B-05AD-4FC2-AC04-469DFF2B0B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Practicals</a:t>
            </a:r>
            <a:r>
              <a:rPr lang="cs-CZ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766361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15"/>
          <p:cNvSpPr>
            <a:spLocks noChangeArrowheads="1"/>
          </p:cNvSpPr>
          <p:nvPr/>
        </p:nvSpPr>
        <p:spPr bwMode="auto">
          <a:xfrm>
            <a:off x="2163763" y="1419225"/>
            <a:ext cx="3794125" cy="48482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pic>
        <p:nvPicPr>
          <p:cNvPr id="46089" name="Picture 16" descr="Color Atlas Of Physiology 5th Ed (A Despopoulos Et Al, Thieme 2003)_Page_2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27" t="52266" r="8888" b="6158"/>
          <a:stretch>
            <a:fillRect/>
          </a:stretch>
        </p:blipFill>
        <p:spPr bwMode="auto">
          <a:xfrm>
            <a:off x="1939925" y="1049338"/>
            <a:ext cx="3898900" cy="553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0" name="Text Box 17" descr="Novinový papír"/>
          <p:cNvSpPr txBox="1">
            <a:spLocks noChangeArrowheads="1"/>
          </p:cNvSpPr>
          <p:nvPr/>
        </p:nvSpPr>
        <p:spPr bwMode="auto">
          <a:xfrm>
            <a:off x="6275388" y="1239413"/>
            <a:ext cx="3780000" cy="1128649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6700" indent="-266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8288" indent="-268288" algn="just">
              <a:spcBef>
                <a:spcPct val="50000"/>
              </a:spcBef>
              <a:buAutoNum type="arabicPeriod"/>
            </a:pPr>
            <a:r>
              <a:rPr lang="en-US" altLang="cs-CZ" sz="1700" b="1" dirty="0">
                <a:latin typeface="Arial" pitchFamily="34" charset="0"/>
                <a:sym typeface="Symbol" pitchFamily="18" charset="2"/>
              </a:rPr>
              <a:t>Pressure gradient between venous system and right atrium („</a:t>
            </a:r>
            <a:r>
              <a:rPr lang="sk-SK" altLang="cs-CZ" sz="1700" b="1" dirty="0">
                <a:latin typeface="Arial" pitchFamily="34" charset="0"/>
                <a:sym typeface="Symbol" pitchFamily="18" charset="2"/>
              </a:rPr>
              <a:t>a </a:t>
            </a:r>
            <a:r>
              <a:rPr lang="en-US" altLang="cs-CZ" sz="1700" b="1" dirty="0">
                <a:latin typeface="Arial" pitchFamily="34" charset="0"/>
                <a:sym typeface="Symbol" pitchFamily="18" charset="2"/>
              </a:rPr>
              <a:t>force acting from behind“ – </a:t>
            </a:r>
            <a:r>
              <a:rPr lang="en-US" altLang="cs-CZ" sz="1700" b="1" i="1" dirty="0">
                <a:latin typeface="Arial" pitchFamily="34" charset="0"/>
                <a:sym typeface="Symbol" pitchFamily="18" charset="2"/>
              </a:rPr>
              <a:t>vis a </a:t>
            </a:r>
            <a:r>
              <a:rPr lang="en-US" altLang="cs-CZ" sz="1700" b="1" i="1" dirty="0" err="1">
                <a:latin typeface="Arial" pitchFamily="34" charset="0"/>
                <a:sym typeface="Symbol" pitchFamily="18" charset="2"/>
              </a:rPr>
              <a:t>tergo</a:t>
            </a:r>
            <a:r>
              <a:rPr lang="en-US" altLang="cs-CZ" sz="1700" b="1" dirty="0">
                <a:latin typeface="Arial" pitchFamily="34" charset="0"/>
                <a:sym typeface="Symbol" pitchFamily="18" charset="2"/>
              </a:rPr>
              <a:t>)</a:t>
            </a:r>
          </a:p>
        </p:txBody>
      </p:sp>
      <p:sp>
        <p:nvSpPr>
          <p:cNvPr id="46091" name="Text Box 18" descr="Novinový papír"/>
          <p:cNvSpPr txBox="1">
            <a:spLocks noChangeArrowheads="1"/>
          </p:cNvSpPr>
          <p:nvPr/>
        </p:nvSpPr>
        <p:spPr bwMode="auto">
          <a:xfrm>
            <a:off x="6275388" y="2535359"/>
            <a:ext cx="3780000" cy="879964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6700" indent="-266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sz="1700" b="1" dirty="0">
                <a:latin typeface="Arial" pitchFamily="34" charset="0"/>
                <a:sym typeface="Symbol" pitchFamily="18" charset="2"/>
              </a:rPr>
              <a:t>2. Suction effect of systole</a:t>
            </a:r>
            <a:r>
              <a:rPr lang="sk-SK" altLang="cs-CZ" sz="1700" b="1" dirty="0">
                <a:latin typeface="Arial" pitchFamily="34" charset="0"/>
                <a:sym typeface="Symbol" pitchFamily="18" charset="2"/>
              </a:rPr>
              <a:t>	          </a:t>
            </a:r>
            <a:r>
              <a:rPr lang="en-US" altLang="cs-CZ" sz="1700" b="1" dirty="0">
                <a:latin typeface="Arial" pitchFamily="34" charset="0"/>
                <a:sym typeface="Symbol" pitchFamily="18" charset="2"/>
              </a:rPr>
              <a:t>(„a force acting from in front“ – </a:t>
            </a:r>
            <a:r>
              <a:rPr lang="en-US" altLang="cs-CZ" sz="1700" b="1" i="1" dirty="0">
                <a:latin typeface="Arial" pitchFamily="34" charset="0"/>
                <a:sym typeface="Symbol" pitchFamily="18" charset="2"/>
              </a:rPr>
              <a:t>vis a </a:t>
            </a:r>
            <a:r>
              <a:rPr lang="en-US" altLang="cs-CZ" sz="1700" b="1" i="1" dirty="0" err="1">
                <a:latin typeface="Arial" pitchFamily="34" charset="0"/>
                <a:sym typeface="Symbol" pitchFamily="18" charset="2"/>
              </a:rPr>
              <a:t>fronte</a:t>
            </a:r>
            <a:r>
              <a:rPr lang="en-US" altLang="cs-CZ" sz="1700" b="1" dirty="0">
                <a:latin typeface="Arial" pitchFamily="34" charset="0"/>
                <a:sym typeface="Symbol" pitchFamily="18" charset="2"/>
              </a:rPr>
              <a:t>)</a:t>
            </a:r>
            <a:endParaRPr lang="en-US" altLang="cs-CZ" sz="1700" b="1" dirty="0">
              <a:latin typeface="Arial" pitchFamily="34" charset="0"/>
            </a:endParaRPr>
          </a:p>
        </p:txBody>
      </p:sp>
      <p:sp>
        <p:nvSpPr>
          <p:cNvPr id="46092" name="Text Box 19" descr="Novinový papír"/>
          <p:cNvSpPr txBox="1">
            <a:spLocks noChangeArrowheads="1"/>
          </p:cNvSpPr>
          <p:nvPr/>
        </p:nvSpPr>
        <p:spPr bwMode="auto">
          <a:xfrm>
            <a:off x="6275388" y="3585188"/>
            <a:ext cx="3780000" cy="68201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6700" indent="-266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sz="1700" b="1" dirty="0">
                <a:latin typeface="Arial" pitchFamily="34" charset="0"/>
                <a:sym typeface="Symbol" pitchFamily="18" charset="2"/>
              </a:rPr>
              <a:t>3. Skeletal muscle contractions – muscle pump</a:t>
            </a:r>
            <a:endParaRPr lang="en-US" altLang="cs-CZ" sz="1700" b="1" dirty="0">
              <a:latin typeface="Arial" pitchFamily="34" charset="0"/>
            </a:endParaRPr>
          </a:p>
        </p:txBody>
      </p:sp>
      <p:sp>
        <p:nvSpPr>
          <p:cNvPr id="46093" name="Text Box 20" descr="Novinový papír"/>
          <p:cNvSpPr txBox="1">
            <a:spLocks noChangeArrowheads="1"/>
          </p:cNvSpPr>
          <p:nvPr/>
        </p:nvSpPr>
        <p:spPr bwMode="auto">
          <a:xfrm>
            <a:off x="6275388" y="4431020"/>
            <a:ext cx="3780000" cy="1167786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6700" indent="-266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sz="1700" b="1" dirty="0">
                <a:latin typeface="Arial" pitchFamily="34" charset="0"/>
                <a:sym typeface="Symbol" pitchFamily="18" charset="2"/>
              </a:rPr>
              <a:t>4. Suction effect of </a:t>
            </a:r>
            <a:r>
              <a:rPr lang="en-US" altLang="cs-CZ" sz="1700" b="1" dirty="0" err="1">
                <a:latin typeface="Arial" pitchFamily="34" charset="0"/>
                <a:sym typeface="Symbol" pitchFamily="18" charset="2"/>
              </a:rPr>
              <a:t>inspirium</a:t>
            </a:r>
            <a:r>
              <a:rPr lang="en-US" altLang="cs-CZ" sz="1700" b="1" dirty="0">
                <a:latin typeface="Arial" pitchFamily="34" charset="0"/>
                <a:sym typeface="Symbol" pitchFamily="18" charset="2"/>
              </a:rPr>
              <a:t> – increased </a:t>
            </a:r>
            <a:r>
              <a:rPr lang="en-US" altLang="cs-CZ" sz="1700" b="1" dirty="0" err="1">
                <a:latin typeface="Arial" pitchFamily="34" charset="0"/>
                <a:sym typeface="Symbol" pitchFamily="18" charset="2"/>
              </a:rPr>
              <a:t>intraabdominal</a:t>
            </a:r>
            <a:r>
              <a:rPr lang="en-US" altLang="cs-CZ" sz="1700" b="1" dirty="0">
                <a:latin typeface="Arial" pitchFamily="34" charset="0"/>
                <a:sym typeface="Symbol" pitchFamily="18" charset="2"/>
              </a:rPr>
              <a:t> pressure and decreased </a:t>
            </a:r>
            <a:r>
              <a:rPr lang="en-US" altLang="cs-CZ" sz="1700" b="1" dirty="0" err="1">
                <a:latin typeface="Arial" pitchFamily="34" charset="0"/>
                <a:sym typeface="Symbol" pitchFamily="18" charset="2"/>
              </a:rPr>
              <a:t>intrathoracic</a:t>
            </a:r>
            <a:r>
              <a:rPr lang="en-US" altLang="cs-CZ" sz="1700" b="1" dirty="0">
                <a:latin typeface="Arial" pitchFamily="34" charset="0"/>
                <a:sym typeface="Symbol" pitchFamily="18" charset="2"/>
              </a:rPr>
              <a:t> pressure</a:t>
            </a:r>
            <a:endParaRPr lang="en-US" altLang="cs-CZ" sz="1700" b="1" dirty="0">
              <a:latin typeface="Arial" pitchFamily="34" charset="0"/>
            </a:endParaRPr>
          </a:p>
        </p:txBody>
      </p:sp>
      <p:sp>
        <p:nvSpPr>
          <p:cNvPr id="46094" name="Text Box 21" descr="Novinový papír"/>
          <p:cNvSpPr txBox="1">
            <a:spLocks noChangeArrowheads="1"/>
          </p:cNvSpPr>
          <p:nvPr/>
        </p:nvSpPr>
        <p:spPr bwMode="auto">
          <a:xfrm>
            <a:off x="6275388" y="5762626"/>
            <a:ext cx="3780000" cy="36671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6700" indent="-266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sz="1700" b="1" dirty="0">
                <a:latin typeface="Arial" pitchFamily="34" charset="0"/>
                <a:sym typeface="Symbol" pitchFamily="18" charset="2"/>
              </a:rPr>
              <a:t>5. Venous valves </a:t>
            </a:r>
            <a:endParaRPr lang="en-US" altLang="cs-CZ" sz="1700" b="1" dirty="0">
              <a:latin typeface="Arial" pitchFamily="34" charset="0"/>
            </a:endParaRPr>
          </a:p>
        </p:txBody>
      </p:sp>
      <p:grpSp>
        <p:nvGrpSpPr>
          <p:cNvPr id="46095" name="Group 27"/>
          <p:cNvGrpSpPr>
            <a:grpSpLocks/>
          </p:cNvGrpSpPr>
          <p:nvPr/>
        </p:nvGrpSpPr>
        <p:grpSpPr bwMode="auto">
          <a:xfrm>
            <a:off x="1839913" y="5410200"/>
            <a:ext cx="419100" cy="485775"/>
            <a:chOff x="568" y="3022"/>
            <a:chExt cx="264" cy="306"/>
          </a:xfrm>
        </p:grpSpPr>
        <p:sp>
          <p:nvSpPr>
            <p:cNvPr id="46096" name="AutoShape 25"/>
            <p:cNvSpPr>
              <a:spLocks noChangeArrowheads="1"/>
            </p:cNvSpPr>
            <p:nvPr/>
          </p:nvSpPr>
          <p:spPr bwMode="auto">
            <a:xfrm>
              <a:off x="568" y="3022"/>
              <a:ext cx="264" cy="306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6097" name="Text Box 26"/>
            <p:cNvSpPr txBox="1">
              <a:spLocks noChangeArrowheads="1"/>
            </p:cNvSpPr>
            <p:nvPr/>
          </p:nvSpPr>
          <p:spPr bwMode="auto">
            <a:xfrm>
              <a:off x="612" y="3085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cs-CZ" altLang="cs-CZ" sz="1200" b="1">
                  <a:latin typeface="Arial" pitchFamily="34" charset="0"/>
                </a:rPr>
                <a:t>1</a:t>
              </a:r>
            </a:p>
          </p:txBody>
        </p:sp>
      </p:grpSp>
      <p:grpSp>
        <p:nvGrpSpPr>
          <p:cNvPr id="46098" name="Group 28"/>
          <p:cNvGrpSpPr>
            <a:grpSpLocks/>
          </p:cNvGrpSpPr>
          <p:nvPr/>
        </p:nvGrpSpPr>
        <p:grpSpPr bwMode="auto">
          <a:xfrm>
            <a:off x="1827213" y="2074863"/>
            <a:ext cx="419100" cy="485775"/>
            <a:chOff x="568" y="3022"/>
            <a:chExt cx="264" cy="306"/>
          </a:xfrm>
        </p:grpSpPr>
        <p:sp>
          <p:nvSpPr>
            <p:cNvPr id="46099" name="AutoShape 29"/>
            <p:cNvSpPr>
              <a:spLocks noChangeArrowheads="1"/>
            </p:cNvSpPr>
            <p:nvPr/>
          </p:nvSpPr>
          <p:spPr bwMode="auto">
            <a:xfrm>
              <a:off x="568" y="3022"/>
              <a:ext cx="264" cy="306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6100" name="Text Box 30"/>
            <p:cNvSpPr txBox="1">
              <a:spLocks noChangeArrowheads="1"/>
            </p:cNvSpPr>
            <p:nvPr/>
          </p:nvSpPr>
          <p:spPr bwMode="auto">
            <a:xfrm>
              <a:off x="612" y="3085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cs-CZ" altLang="cs-CZ" sz="1200" b="1">
                  <a:latin typeface="Arial" pitchFamily="34" charset="0"/>
                </a:rPr>
                <a:t>2</a:t>
              </a:r>
            </a:p>
          </p:txBody>
        </p:sp>
      </p:grpSp>
      <p:grpSp>
        <p:nvGrpSpPr>
          <p:cNvPr id="46101" name="Group 31"/>
          <p:cNvGrpSpPr>
            <a:grpSpLocks/>
          </p:cNvGrpSpPr>
          <p:nvPr/>
        </p:nvGrpSpPr>
        <p:grpSpPr bwMode="auto">
          <a:xfrm>
            <a:off x="4614863" y="3505200"/>
            <a:ext cx="419100" cy="485775"/>
            <a:chOff x="568" y="3022"/>
            <a:chExt cx="264" cy="306"/>
          </a:xfrm>
        </p:grpSpPr>
        <p:sp>
          <p:nvSpPr>
            <p:cNvPr id="46102" name="AutoShape 32"/>
            <p:cNvSpPr>
              <a:spLocks noChangeArrowheads="1"/>
            </p:cNvSpPr>
            <p:nvPr/>
          </p:nvSpPr>
          <p:spPr bwMode="auto">
            <a:xfrm>
              <a:off x="568" y="3022"/>
              <a:ext cx="264" cy="306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6103" name="Text Box 33"/>
            <p:cNvSpPr txBox="1">
              <a:spLocks noChangeArrowheads="1"/>
            </p:cNvSpPr>
            <p:nvPr/>
          </p:nvSpPr>
          <p:spPr bwMode="auto">
            <a:xfrm>
              <a:off x="612" y="3085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cs-CZ" altLang="cs-CZ" sz="1200" b="1">
                  <a:latin typeface="Arial" pitchFamily="34" charset="0"/>
                </a:rPr>
                <a:t>4</a:t>
              </a:r>
            </a:p>
          </p:txBody>
        </p:sp>
      </p:grpSp>
      <p:grpSp>
        <p:nvGrpSpPr>
          <p:cNvPr id="46104" name="Group 34"/>
          <p:cNvGrpSpPr>
            <a:grpSpLocks/>
          </p:cNvGrpSpPr>
          <p:nvPr/>
        </p:nvGrpSpPr>
        <p:grpSpPr bwMode="auto">
          <a:xfrm>
            <a:off x="4648200" y="4914900"/>
            <a:ext cx="419100" cy="485775"/>
            <a:chOff x="568" y="3022"/>
            <a:chExt cx="264" cy="306"/>
          </a:xfrm>
        </p:grpSpPr>
        <p:sp>
          <p:nvSpPr>
            <p:cNvPr id="46105" name="AutoShape 35"/>
            <p:cNvSpPr>
              <a:spLocks noChangeArrowheads="1"/>
            </p:cNvSpPr>
            <p:nvPr/>
          </p:nvSpPr>
          <p:spPr bwMode="auto">
            <a:xfrm>
              <a:off x="568" y="3022"/>
              <a:ext cx="264" cy="306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6106" name="Text Box 36"/>
            <p:cNvSpPr txBox="1">
              <a:spLocks noChangeArrowheads="1"/>
            </p:cNvSpPr>
            <p:nvPr/>
          </p:nvSpPr>
          <p:spPr bwMode="auto">
            <a:xfrm>
              <a:off x="612" y="3085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cs-CZ" altLang="cs-CZ" sz="1200" b="1">
                  <a:latin typeface="Arial" pitchFamily="34" charset="0"/>
                </a:rPr>
                <a:t>3</a:t>
              </a:r>
            </a:p>
          </p:txBody>
        </p:sp>
      </p:grpSp>
      <p:grpSp>
        <p:nvGrpSpPr>
          <p:cNvPr id="46107" name="Group 37"/>
          <p:cNvGrpSpPr>
            <a:grpSpLocks/>
          </p:cNvGrpSpPr>
          <p:nvPr/>
        </p:nvGrpSpPr>
        <p:grpSpPr bwMode="auto">
          <a:xfrm>
            <a:off x="1817688" y="3711575"/>
            <a:ext cx="419100" cy="485775"/>
            <a:chOff x="568" y="3022"/>
            <a:chExt cx="264" cy="306"/>
          </a:xfrm>
        </p:grpSpPr>
        <p:sp>
          <p:nvSpPr>
            <p:cNvPr id="46108" name="AutoShape 38"/>
            <p:cNvSpPr>
              <a:spLocks noChangeArrowheads="1"/>
            </p:cNvSpPr>
            <p:nvPr/>
          </p:nvSpPr>
          <p:spPr bwMode="auto">
            <a:xfrm>
              <a:off x="568" y="3022"/>
              <a:ext cx="264" cy="306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6109" name="Text Box 39"/>
            <p:cNvSpPr txBox="1">
              <a:spLocks noChangeArrowheads="1"/>
            </p:cNvSpPr>
            <p:nvPr/>
          </p:nvSpPr>
          <p:spPr bwMode="auto">
            <a:xfrm>
              <a:off x="612" y="3085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cs-CZ" altLang="cs-CZ" sz="1200" b="1">
                  <a:latin typeface="Arial" pitchFamily="34" charset="0"/>
                </a:rPr>
                <a:t>5</a:t>
              </a:r>
            </a:p>
          </p:txBody>
        </p:sp>
      </p:grpSp>
      <p:sp>
        <p:nvSpPr>
          <p:cNvPr id="46110" name="Rectangle 5"/>
          <p:cNvSpPr>
            <a:spLocks noChangeArrowheads="1"/>
          </p:cNvSpPr>
          <p:nvPr/>
        </p:nvSpPr>
        <p:spPr bwMode="auto">
          <a:xfrm>
            <a:off x="788988" y="315913"/>
            <a:ext cx="103632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en-US" altLang="cs-CZ" sz="3200" dirty="0"/>
              <a:t>Mechanisms of venous return</a:t>
            </a:r>
            <a:br>
              <a:rPr lang="en-US" altLang="cs-CZ" sz="3200" dirty="0"/>
            </a:br>
            <a:endParaRPr lang="en-US" altLang="cs-CZ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Širokoúhlá obrazovka</PresentationFormat>
  <Paragraphs>13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Blood flow in veins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flow in veins</dc:title>
  <dc:creator>Zuzana Nováková</dc:creator>
  <cp:lastModifiedBy>Zuzana Nováková</cp:lastModifiedBy>
  <cp:revision>1</cp:revision>
  <dcterms:created xsi:type="dcterms:W3CDTF">2023-02-28T06:01:57Z</dcterms:created>
  <dcterms:modified xsi:type="dcterms:W3CDTF">2023-02-28T06:02:03Z</dcterms:modified>
</cp:coreProperties>
</file>