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07" r:id="rId4"/>
    <p:sldId id="293" r:id="rId5"/>
    <p:sldId id="292" r:id="rId6"/>
    <p:sldId id="294" r:id="rId7"/>
    <p:sldId id="311" r:id="rId8"/>
    <p:sldId id="306" r:id="rId9"/>
    <p:sldId id="279" r:id="rId10"/>
    <p:sldId id="265" r:id="rId11"/>
    <p:sldId id="312" r:id="rId12"/>
    <p:sldId id="266" r:id="rId13"/>
    <p:sldId id="295" r:id="rId14"/>
    <p:sldId id="296" r:id="rId15"/>
    <p:sldId id="308" r:id="rId16"/>
    <p:sldId id="309" r:id="rId17"/>
    <p:sldId id="310" r:id="rId18"/>
    <p:sldId id="335" r:id="rId19"/>
    <p:sldId id="336" r:id="rId20"/>
    <p:sldId id="337" r:id="rId21"/>
    <p:sldId id="300" r:id="rId22"/>
    <p:sldId id="305" r:id="rId23"/>
    <p:sldId id="303" r:id="rId24"/>
    <p:sldId id="302" r:id="rId25"/>
    <p:sldId id="297" r:id="rId26"/>
    <p:sldId id="304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7D3514-EAA3-47F9-AEE3-2FB83E09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DE95A6-A453-4079-9564-0F959A76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03FBEC-62B2-461F-B2FD-3509FD1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9C5D-D6EF-4588-8190-34A7AA02D1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161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5DADF2B6-1709-4CB5-9F69-E94CB7D7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"/>
            <a:ext cx="30527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1C9D74D4-78EF-4DFE-8A9C-B4A01132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-28575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4447B79-5E3D-44B4-946C-40BE710E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39A11934-1C39-4C00-99B0-6BD84B7A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500439"/>
            <a:ext cx="23733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dirty="0"/>
              <a:t>If the aorta was an long open-ended tube providing a simple resistance to flow (i.e., there was no wave reflection), then: 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The pressure wave in the aortic root would show a single peak for each contraction.</a:t>
            </a:r>
            <a:r>
              <a:rPr lang="en-US" altLang="cs-CZ" sz="1400" dirty="0">
                <a:solidFill>
                  <a:schemeClr val="accent1"/>
                </a:solidFill>
              </a:rPr>
              <a:t> </a:t>
            </a:r>
            <a:endParaRPr lang="en-US" altLang="cs-CZ" sz="1400" dirty="0">
              <a:solidFill>
                <a:schemeClr val="tx2"/>
              </a:solidFill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C0EFBE55-1CDC-4F37-A7F8-76F31D44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6" y="3284538"/>
            <a:ext cx="26844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 b="1" dirty="0"/>
              <a:t>If we connect the network of arteries</a:t>
            </a:r>
            <a:r>
              <a:rPr lang="en-US" altLang="cs-CZ" sz="1400" dirty="0"/>
              <a:t> with all its bifurcations and vascular beds, then</a:t>
            </a:r>
          </a:p>
          <a:p>
            <a:r>
              <a:rPr lang="en-US" altLang="cs-CZ" sz="1400" dirty="0"/>
              <a:t>… as this primary wave travels along the arteries it will generate </a:t>
            </a:r>
            <a:r>
              <a:rPr lang="en-US" altLang="cs-CZ" sz="1400" b="1" dirty="0"/>
              <a:t>reflected waves from each bifurcation and from the peripheral vascular beds.</a:t>
            </a:r>
          </a:p>
          <a:p>
            <a:r>
              <a:rPr lang="en-US" altLang="cs-CZ" sz="1400" dirty="0"/>
              <a:t>… all these small reflected waves return to the heart, </a:t>
            </a:r>
            <a:r>
              <a:rPr lang="en-US" altLang="cs-CZ" sz="1400" b="1" dirty="0"/>
              <a:t>summing to create a reflected wave as shown</a:t>
            </a:r>
            <a:r>
              <a:rPr lang="en-US" altLang="cs-CZ" sz="1400" dirty="0"/>
              <a:t>, starting even before the end of systole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D2AF2B7E-8257-44C2-9AD3-1A3E1CF6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284539"/>
            <a:ext cx="237331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b="1" dirty="0"/>
              <a:t>Pressure in the aortic root is the sum of the outgoing and reflected wave (the green wave)</a:t>
            </a:r>
            <a:endParaRPr lang="en-US" altLang="cs-CZ" sz="1400" dirty="0"/>
          </a:p>
          <a:p>
            <a:pPr>
              <a:lnSpc>
                <a:spcPct val="90000"/>
              </a:lnSpc>
            </a:pPr>
            <a:r>
              <a:rPr lang="en-US" altLang="cs-CZ" sz="1400" dirty="0"/>
              <a:t>Note</a:t>
            </a:r>
            <a:r>
              <a:rPr lang="cs-CZ" altLang="cs-CZ" sz="1400" dirty="0"/>
              <a:t>:</a:t>
            </a:r>
            <a:r>
              <a:rPr lang="en-US" altLang="cs-CZ" sz="1400" dirty="0"/>
              <a:t> importantly how the reflected wave boosts the coronary artery perfusion pressure - the aortic root pressure - during diastole when over 95% of perfusion of the sub-endocardium takes place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5E423B-9EF0-4AAB-8564-CB7E581D0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349E15-6CEC-4375-8CF0-62172BA2F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6366F-9D46-4998-BA34-F179407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BE151E-13C9-4CAE-ABAB-63ABF522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older people, the arteries are stiffer and peripheral resistance is higher, the reflected wave reaches the aorta earlier, still at the time of systole and is absent in diastole – therefore they have </a:t>
            </a:r>
            <a:r>
              <a:rPr lang="en-US" dirty="0">
                <a:solidFill>
                  <a:srgbClr val="FF0000"/>
                </a:solidFill>
              </a:rPr>
              <a:t>high systolic pressure and low diastolic pressure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isolated systolic hypertension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53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D51A3A0C-AC30-491C-9E57-6AA8BAC8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9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6300D0E-3913-412E-8859-1576F78A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47" y="3800158"/>
            <a:ext cx="2073275" cy="285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200" b="1" dirty="0"/>
              <a:t>If the patient arteries get stiffer….	    </a:t>
            </a:r>
          </a:p>
          <a:p>
            <a:r>
              <a:rPr lang="en-US" altLang="cs-CZ" sz="1200" b="1" dirty="0"/>
              <a:t> then pulse wave velocity increases, and reflected wave arrives back at the heart sooner.</a:t>
            </a:r>
            <a:r>
              <a:rPr lang="en-US" altLang="cs-CZ" sz="1200" dirty="0"/>
              <a:t> </a:t>
            </a:r>
          </a:p>
          <a:p>
            <a:r>
              <a:rPr lang="en-US" altLang="cs-CZ" sz="1200" dirty="0"/>
              <a:t>Now there is a very different aortic root pressure waveform (green wave).</a:t>
            </a:r>
          </a:p>
          <a:p>
            <a:r>
              <a:rPr lang="en-US" altLang="cs-CZ" sz="1200" dirty="0"/>
              <a:t>  As a result of this, there </a:t>
            </a:r>
            <a:r>
              <a:rPr lang="en-US" altLang="cs-CZ" sz="1200" dirty="0">
                <a:solidFill>
                  <a:srgbClr val="FF0000"/>
                </a:solidFill>
              </a:rPr>
              <a:t>are </a:t>
            </a:r>
            <a:r>
              <a:rPr lang="en-US" altLang="cs-CZ" sz="1200" b="1" u="sng" dirty="0">
                <a:solidFill>
                  <a:srgbClr val="FF0000"/>
                </a:solidFill>
              </a:rPr>
              <a:t>three </a:t>
            </a:r>
            <a:r>
              <a:rPr lang="en-US" altLang="cs-CZ" sz="1200" b="1" dirty="0">
                <a:solidFill>
                  <a:srgbClr val="FF0000"/>
                </a:solidFill>
              </a:rPr>
              <a:t> important clinical implications</a:t>
            </a:r>
            <a:r>
              <a:rPr lang="en-US" altLang="cs-CZ" sz="1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AFA31B1D-5615-43B0-84E0-26A1B02E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901" y="3621828"/>
            <a:ext cx="2160588" cy="285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200" dirty="0"/>
              <a:t>First, the </a:t>
            </a:r>
            <a:r>
              <a:rPr lang="en-US" altLang="cs-CZ" sz="1200" b="1" dirty="0">
                <a:solidFill>
                  <a:srgbClr val="FF0000"/>
                </a:solidFill>
              </a:rPr>
              <a:t>central systolic pressure </a:t>
            </a:r>
            <a:r>
              <a:rPr lang="en-US" altLang="cs-CZ" sz="1200" dirty="0">
                <a:solidFill>
                  <a:srgbClr val="FF0000"/>
                </a:solidFill>
              </a:rPr>
              <a:t>and</a:t>
            </a:r>
            <a:r>
              <a:rPr lang="en-US" altLang="cs-CZ" sz="1200" b="1" dirty="0">
                <a:solidFill>
                  <a:srgbClr val="FF0000"/>
                </a:solidFill>
              </a:rPr>
              <a:t> central pulse pressure</a:t>
            </a:r>
            <a:r>
              <a:rPr lang="en-US" altLang="cs-CZ" sz="1200" dirty="0">
                <a:solidFill>
                  <a:srgbClr val="FF0000"/>
                </a:solidFill>
              </a:rPr>
              <a:t> is</a:t>
            </a:r>
            <a:r>
              <a:rPr lang="en-US" altLang="cs-CZ" sz="1200" b="1" dirty="0">
                <a:solidFill>
                  <a:srgbClr val="FF0000"/>
                </a:solidFill>
              </a:rPr>
              <a:t> increased</a:t>
            </a:r>
            <a:r>
              <a:rPr lang="en-US" altLang="cs-CZ" sz="12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cs-CZ" sz="1200" dirty="0"/>
              <a:t> An increase in the central pulse pressure that stresses cerebral blood vessels </a:t>
            </a:r>
            <a:r>
              <a:rPr lang="en-US" altLang="cs-CZ" sz="1200" b="1" dirty="0"/>
              <a:t>increases</a:t>
            </a:r>
            <a:r>
              <a:rPr lang="en-US" altLang="cs-CZ" sz="1200" dirty="0"/>
              <a:t> </a:t>
            </a:r>
            <a:r>
              <a:rPr lang="en-US" altLang="cs-CZ" sz="1200" b="1" dirty="0"/>
              <a:t>stroke risk</a:t>
            </a:r>
          </a:p>
          <a:p>
            <a:r>
              <a:rPr lang="en-US" altLang="cs-CZ" sz="1200" dirty="0"/>
              <a:t> NOTE: this change in central systolic pressure can occur without any changes occurring in peripheral systolic pressure. 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A7AEF21D-DB1B-4868-96F4-D7612D98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068638"/>
            <a:ext cx="2232025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dirty="0"/>
              <a:t>Second, there is an </a:t>
            </a:r>
            <a:r>
              <a:rPr lang="en-US" altLang="cs-CZ" sz="1400" b="1" dirty="0">
                <a:solidFill>
                  <a:srgbClr val="FF0000"/>
                </a:solidFill>
              </a:rPr>
              <a:t>increase in left ventricular load</a:t>
            </a:r>
            <a:r>
              <a:rPr lang="en-US" altLang="cs-CZ" sz="1400" dirty="0">
                <a:solidFill>
                  <a:srgbClr val="FF0000"/>
                </a:solidFill>
              </a:rPr>
              <a:t> </a:t>
            </a:r>
            <a:r>
              <a:rPr lang="en-US" altLang="cs-CZ" sz="1400" b="1" dirty="0">
                <a:solidFill>
                  <a:srgbClr val="FF0000"/>
                </a:solidFill>
              </a:rPr>
              <a:t>(LV load).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Increase in LV load accelerates increase in LV mass and</a:t>
            </a:r>
            <a:r>
              <a:rPr lang="en-US" altLang="cs-CZ" sz="1400" b="1" dirty="0"/>
              <a:t> increases</a:t>
            </a:r>
            <a:r>
              <a:rPr lang="en-US" altLang="cs-CZ" sz="1400" dirty="0"/>
              <a:t> </a:t>
            </a:r>
            <a:r>
              <a:rPr lang="en-US" altLang="cs-CZ" sz="1400" b="1" dirty="0"/>
              <a:t> LV hypertrophy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The area under the pressure-time curve during systole is by definition LV load.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This increase in LV Load (late systolic  “afterload”) is shown by the black arrowed region</a:t>
            </a:r>
          </a:p>
          <a:p>
            <a:pPr>
              <a:lnSpc>
                <a:spcPct val="90000"/>
              </a:lnSpc>
            </a:pPr>
            <a:endParaRPr lang="en-US" altLang="cs-CZ" sz="1400" dirty="0"/>
          </a:p>
        </p:txBody>
      </p:sp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73F68816-4E9F-45DA-A1A6-A513039E5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664" y="0"/>
          <a:ext cx="3081337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6044444" imgH="6044444" progId="Photoshop.Image.6">
                  <p:embed/>
                </p:oleObj>
              </mc:Choice>
              <mc:Fallback>
                <p:oleObj name="Image" r:id="rId4" imgW="6044444" imgH="6044444" progId="Photoshop.Image.6">
                  <p:embed/>
                  <p:pic>
                    <p:nvPicPr>
                      <p:cNvPr id="12298" name="Object 10">
                        <a:extLst>
                          <a:ext uri="{FF2B5EF4-FFF2-40B4-BE49-F238E27FC236}">
                            <a16:creationId xmlns:a16="http://schemas.microsoft.com/office/drawing/2014/main" id="{73F68816-4E9F-45DA-A1A6-A513039E5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0"/>
                        <a:ext cx="3081337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1">
            <a:extLst>
              <a:ext uri="{FF2B5EF4-FFF2-40B4-BE49-F238E27FC236}">
                <a16:creationId xmlns:a16="http://schemas.microsoft.com/office/drawing/2014/main" id="{4CF12BFE-8612-48CA-8679-B7F5A511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213100"/>
            <a:ext cx="22939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dirty="0"/>
              <a:t>Third, </a:t>
            </a:r>
            <a:r>
              <a:rPr lang="en-US" altLang="cs-CZ" sz="1400" dirty="0">
                <a:solidFill>
                  <a:srgbClr val="FF0000"/>
                </a:solidFill>
              </a:rPr>
              <a:t>the pressure that is perfusing the coronary arteries during the critical diastole period is reduced, </a:t>
            </a:r>
            <a:r>
              <a:rPr lang="en-US" altLang="cs-CZ" sz="1400" b="1" dirty="0"/>
              <a:t>increasing the risk of myocardial </a:t>
            </a:r>
            <a:r>
              <a:rPr lang="en-US" altLang="cs-CZ" sz="1400" b="1" dirty="0" err="1"/>
              <a:t>ischemias</a:t>
            </a:r>
            <a:r>
              <a:rPr lang="en-US" altLang="cs-CZ" sz="1400" dirty="0"/>
              <a:t>.</a:t>
            </a:r>
            <a:endParaRPr lang="en-US" altLang="cs-CZ" sz="1400" b="1" dirty="0"/>
          </a:p>
          <a:p>
            <a:r>
              <a:rPr lang="en-US" altLang="cs-CZ" sz="1400" b="1" dirty="0"/>
              <a:t>CONCLUSION:  Increasing  arterial stiffness </a:t>
            </a:r>
            <a:r>
              <a:rPr lang="en-US" altLang="cs-CZ" sz="1400" b="1" dirty="0" err="1"/>
              <a:t>independ-ently</a:t>
            </a:r>
            <a:r>
              <a:rPr lang="en-US" altLang="cs-CZ" sz="1400" b="1" dirty="0"/>
              <a:t>  </a:t>
            </a:r>
            <a:r>
              <a:rPr lang="en-US" altLang="cs-CZ" sz="1400" dirty="0"/>
              <a:t>increases the risk</a:t>
            </a:r>
            <a:r>
              <a:rPr lang="en-US" altLang="cs-CZ" sz="1400" b="1" dirty="0"/>
              <a:t> </a:t>
            </a:r>
            <a:r>
              <a:rPr lang="en-US" altLang="cs-CZ" sz="1400" dirty="0"/>
              <a:t>of</a:t>
            </a:r>
            <a:r>
              <a:rPr lang="en-US" altLang="cs-CZ" sz="1400" b="1" dirty="0"/>
              <a:t> all three </a:t>
            </a:r>
            <a:r>
              <a:rPr lang="en-US" altLang="cs-CZ" sz="1400" dirty="0"/>
              <a:t>major cardiovascular outcomes</a:t>
            </a:r>
            <a:r>
              <a:rPr lang="en-US" altLang="cs-CZ" sz="1400" b="1" dirty="0"/>
              <a:t>.</a:t>
            </a:r>
            <a:endParaRPr lang="en-US" altLang="cs-CZ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B7E901-296B-43C8-BC2E-6FADEBB90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844519" y="-60960"/>
            <a:ext cx="3571335" cy="3562709"/>
          </a:xfrm>
          <a:prstGeom prst="rect">
            <a:avLst/>
          </a:prstGeom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82882A76-0486-455C-BEA8-2B65A8480179}"/>
              </a:ext>
            </a:extLst>
          </p:cNvPr>
          <p:cNvSpPr/>
          <p:nvPr/>
        </p:nvSpPr>
        <p:spPr bwMode="auto">
          <a:xfrm>
            <a:off x="1212486" y="1207008"/>
            <a:ext cx="2884168" cy="1450848"/>
          </a:xfrm>
          <a:custGeom>
            <a:avLst/>
            <a:gdLst>
              <a:gd name="connsiteX0" fmla="*/ 0 w 2812868"/>
              <a:gd name="connsiteY0" fmla="*/ 1453025 h 1496568"/>
              <a:gd name="connsiteX1" fmla="*/ 235131 w 2812868"/>
              <a:gd name="connsiteY1" fmla="*/ 477665 h 1496568"/>
              <a:gd name="connsiteX2" fmla="*/ 470262 w 2812868"/>
              <a:gd name="connsiteY2" fmla="*/ 94488 h 1496568"/>
              <a:gd name="connsiteX3" fmla="*/ 618308 w 2812868"/>
              <a:gd name="connsiteY3" fmla="*/ 24819 h 1496568"/>
              <a:gd name="connsiteX4" fmla="*/ 801188 w 2812868"/>
              <a:gd name="connsiteY4" fmla="*/ 442831 h 1496568"/>
              <a:gd name="connsiteX5" fmla="*/ 949234 w 2812868"/>
              <a:gd name="connsiteY5" fmla="*/ 834717 h 1496568"/>
              <a:gd name="connsiteX6" fmla="*/ 1219200 w 2812868"/>
              <a:gd name="connsiteY6" fmla="*/ 1122099 h 1496568"/>
              <a:gd name="connsiteX7" fmla="*/ 1680754 w 2812868"/>
              <a:gd name="connsiteY7" fmla="*/ 1331105 h 1496568"/>
              <a:gd name="connsiteX8" fmla="*/ 2812868 w 2812868"/>
              <a:gd name="connsiteY8" fmla="*/ 1496568 h 1496568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68" h="1496189">
                <a:moveTo>
                  <a:pt x="0" y="1452646"/>
                </a:moveTo>
                <a:cubicBezTo>
                  <a:pt x="78377" y="1078177"/>
                  <a:pt x="175228" y="602109"/>
                  <a:pt x="247446" y="483443"/>
                </a:cubicBezTo>
                <a:cubicBezTo>
                  <a:pt x="319664" y="364777"/>
                  <a:pt x="414610" y="167530"/>
                  <a:pt x="470262" y="94109"/>
                </a:cubicBezTo>
                <a:cubicBezTo>
                  <a:pt x="525914" y="20688"/>
                  <a:pt x="563154" y="-33617"/>
                  <a:pt x="618308" y="24440"/>
                </a:cubicBezTo>
                <a:cubicBezTo>
                  <a:pt x="673462" y="82497"/>
                  <a:pt x="746034" y="307469"/>
                  <a:pt x="801188" y="442452"/>
                </a:cubicBezTo>
                <a:cubicBezTo>
                  <a:pt x="856342" y="577435"/>
                  <a:pt x="879565" y="721127"/>
                  <a:pt x="949234" y="834338"/>
                </a:cubicBezTo>
                <a:cubicBezTo>
                  <a:pt x="1018903" y="947549"/>
                  <a:pt x="1097280" y="1038989"/>
                  <a:pt x="1219200" y="1121720"/>
                </a:cubicBezTo>
                <a:cubicBezTo>
                  <a:pt x="1341120" y="1204451"/>
                  <a:pt x="1415143" y="1268315"/>
                  <a:pt x="1680754" y="1330726"/>
                </a:cubicBezTo>
                <a:cubicBezTo>
                  <a:pt x="1946365" y="1393137"/>
                  <a:pt x="2379616" y="1444663"/>
                  <a:pt x="2812868" y="149618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mechanisms of arterial stiffness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26" y="378000"/>
            <a:ext cx="10753200" cy="451576"/>
          </a:xfrm>
        </p:spPr>
        <p:txBody>
          <a:bodyPr/>
          <a:lstStyle/>
          <a:p>
            <a:r>
              <a:rPr lang="cs-CZ" sz="3200" dirty="0"/>
              <a:t>PWV </a:t>
            </a:r>
            <a:r>
              <a:rPr lang="en-US" sz="3200" dirty="0"/>
              <a:t>measurement</a:t>
            </a:r>
            <a:r>
              <a:rPr lang="cs-CZ" sz="3200" dirty="0"/>
              <a:t> – </a:t>
            </a:r>
            <a:r>
              <a:rPr lang="cs-CZ" sz="3200" dirty="0" err="1"/>
              <a:t>Sphygmography</a:t>
            </a:r>
            <a:r>
              <a:rPr lang="cs-CZ" sz="3200" dirty="0"/>
              <a:t> in </a:t>
            </a:r>
            <a:r>
              <a:rPr lang="cs-CZ" sz="3200" dirty="0" err="1"/>
              <a:t>practicals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50E577-D81C-4EF5-80EE-C1104A1C8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7D4A70-16E5-4C2C-A84E-41888A3F0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A26F15-FDB4-46A5-ABD3-5F0A3894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in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28E279-D66A-450F-BAEA-BB80CD86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en-US" dirty="0"/>
              <a:t>Non-invasive investigation of arterial </a:t>
            </a:r>
            <a:r>
              <a:rPr lang="cs-CZ" dirty="0"/>
              <a:t>s</a:t>
            </a:r>
            <a:r>
              <a:rPr lang="en-US" dirty="0" err="1"/>
              <a:t>tiffness</a:t>
            </a:r>
            <a:r>
              <a:rPr lang="en-US" dirty="0"/>
              <a:t> is gradually moving from the position of experiments to clinical practice</a:t>
            </a:r>
            <a:endParaRPr lang="cs-CZ" dirty="0"/>
          </a:p>
          <a:p>
            <a:r>
              <a:rPr lang="en-US" dirty="0"/>
              <a:t>Started thanks to new recommendations of the </a:t>
            </a:r>
            <a:r>
              <a:rPr lang="en-US" dirty="0">
                <a:solidFill>
                  <a:srgbClr val="FF0000"/>
                </a:solidFill>
              </a:rPr>
              <a:t>European Hypertensive Society </a:t>
            </a:r>
            <a:r>
              <a:rPr lang="en-US" dirty="0"/>
              <a:t>in Milan in </a:t>
            </a:r>
            <a:r>
              <a:rPr lang="en-US" dirty="0">
                <a:solidFill>
                  <a:srgbClr val="FF0000"/>
                </a:solidFill>
              </a:rPr>
              <a:t>2007</a:t>
            </a:r>
            <a:r>
              <a:rPr lang="en-US" dirty="0"/>
              <a:t> – pulse wave velocity testing was included among the main diagnostic methods and in the process of determining the risk of cardiovascular disease + evaluation of the effect of treatment of essential hypertension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40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28A53-64DF-46C2-A4EA-B1028A874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ED2DA9-FBA5-410D-BC39-C5A0A6BE5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864042-A48C-439A-8CBB-FD97CDF8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001"/>
            <a:ext cx="10753200" cy="4535998"/>
          </a:xfrm>
        </p:spPr>
        <p:txBody>
          <a:bodyPr/>
          <a:lstStyle/>
          <a:p>
            <a:r>
              <a:rPr lang="cs-CZ" sz="2400" dirty="0" err="1"/>
              <a:t>Arterial</a:t>
            </a:r>
            <a:r>
              <a:rPr lang="cs-CZ" sz="2400" dirty="0"/>
              <a:t> s</a:t>
            </a:r>
            <a:r>
              <a:rPr lang="en-US" sz="2400" dirty="0" err="1"/>
              <a:t>tiffness</a:t>
            </a:r>
            <a:r>
              <a:rPr lang="en-US" sz="2400" dirty="0"/>
              <a:t> expresses damage to their walls by risk factors over a long period of time (years), while blood pressure values fluctuate physiologically and may not reflect the degree of damage to the vascular wall</a:t>
            </a:r>
            <a:endParaRPr lang="cs-CZ" sz="2400" dirty="0"/>
          </a:p>
          <a:p>
            <a:endParaRPr lang="en-US" sz="2400" dirty="0"/>
          </a:p>
          <a:p>
            <a:r>
              <a:rPr lang="en-US" sz="2400" dirty="0"/>
              <a:t>Using techniques for measuring the pulse wave</a:t>
            </a:r>
            <a:r>
              <a:rPr lang="cs-CZ" sz="2400" dirty="0"/>
              <a:t> </a:t>
            </a:r>
            <a:r>
              <a:rPr lang="cs-CZ" sz="2400" dirty="0" err="1"/>
              <a:t>velocity</a:t>
            </a:r>
            <a:r>
              <a:rPr lang="en-US" sz="2400" dirty="0"/>
              <a:t>, it is possible to calculate </a:t>
            </a:r>
            <a:r>
              <a:rPr lang="en-US" sz="2400" b="1" dirty="0">
                <a:solidFill>
                  <a:srgbClr val="FF0000"/>
                </a:solidFill>
              </a:rPr>
              <a:t>the central aortic pressure</a:t>
            </a:r>
            <a:r>
              <a:rPr lang="en-US" sz="2400" dirty="0"/>
              <a:t>, which is a </a:t>
            </a:r>
            <a:r>
              <a:rPr lang="en-US" sz="2400" dirty="0">
                <a:solidFill>
                  <a:srgbClr val="FF0000"/>
                </a:solidFill>
              </a:rPr>
              <a:t>stronger </a:t>
            </a:r>
            <a:r>
              <a:rPr lang="cs-CZ" sz="2400" dirty="0" err="1">
                <a:solidFill>
                  <a:srgbClr val="FF0000"/>
                </a:solidFill>
              </a:rPr>
              <a:t>prognostic</a:t>
            </a:r>
            <a:r>
              <a:rPr lang="en-US" sz="2400" dirty="0">
                <a:solidFill>
                  <a:srgbClr val="FF0000"/>
                </a:solidFill>
              </a:rPr>
              <a:t> parameter </a:t>
            </a:r>
            <a:r>
              <a:rPr lang="en-US" sz="2400" dirty="0"/>
              <a:t>than the pressure measured on the </a:t>
            </a:r>
            <a:r>
              <a:rPr lang="cs-CZ" sz="2400" dirty="0" err="1"/>
              <a:t>brachial</a:t>
            </a:r>
            <a:r>
              <a:rPr lang="en-US" sz="2400" dirty="0"/>
              <a:t> artery and </a:t>
            </a:r>
            <a:r>
              <a:rPr lang="en-US" sz="2400" dirty="0">
                <a:solidFill>
                  <a:srgbClr val="FF0000"/>
                </a:solidFill>
              </a:rPr>
              <a:t>more accurately expresses </a:t>
            </a:r>
            <a:r>
              <a:rPr lang="en-US" sz="2400" b="1" dirty="0">
                <a:solidFill>
                  <a:srgbClr val="FF0000"/>
                </a:solidFill>
              </a:rPr>
              <a:t>the load on the heart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39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86EC4-C92C-4391-AD2C-CDE264BDC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9EF97-BA48-4322-A2E6-39F64BE39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176C91-C0D3-4028-83D9-F6077B5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304A3-113C-48D7-9C60-EF091AF3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arterial stiffness are clinically imperceptible</a:t>
            </a:r>
          </a:p>
          <a:p>
            <a:endParaRPr lang="en-US" dirty="0"/>
          </a:p>
          <a:p>
            <a:r>
              <a:rPr lang="en-US" dirty="0"/>
              <a:t>Methods are a modern trend for determining the risk of cardiovascular disease</a:t>
            </a:r>
            <a:r>
              <a:rPr lang="cs-CZ" dirty="0"/>
              <a:t> – </a:t>
            </a:r>
          </a:p>
          <a:p>
            <a:pPr lvl="1"/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death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36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F0A1D-6A65-4907-A3A1-8CE8ADF22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3C8EF7-28DF-4A45-B5F4-EEA4B97EC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410B64-D564-495A-B339-A08FE6F3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Device</a:t>
            </a:r>
            <a:r>
              <a:rPr lang="cs-CZ" dirty="0"/>
              <a:t>  </a:t>
            </a:r>
            <a:r>
              <a:rPr lang="cs-CZ" dirty="0" err="1"/>
              <a:t>Sphygmocor</a:t>
            </a:r>
            <a:r>
              <a:rPr lang="cs-CZ" dirty="0"/>
              <a:t> – </a:t>
            </a:r>
            <a:r>
              <a:rPr lang="cs-CZ" dirty="0" err="1"/>
              <a:t>company</a:t>
            </a:r>
            <a:r>
              <a:rPr lang="cs-CZ" dirty="0"/>
              <a:t>: </a:t>
            </a:r>
            <a:r>
              <a:rPr lang="cs-CZ" dirty="0" err="1"/>
              <a:t>AtCor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, </a:t>
            </a:r>
            <a:r>
              <a:rPr lang="cs-CZ" dirty="0" err="1"/>
              <a:t>Australia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07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3D88A-7A4D-4563-9859-165472776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EA018F-985A-4406-862C-2CED5F9DC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937076-181A-49DD-926A-3A659D88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" y="195120"/>
            <a:ext cx="10316656" cy="588950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7325F1E-D2F7-4EDD-95A6-362852EB809B}"/>
              </a:ext>
            </a:extLst>
          </p:cNvPr>
          <p:cNvSpPr/>
          <p:nvPr/>
        </p:nvSpPr>
        <p:spPr bwMode="auto">
          <a:xfrm>
            <a:off x="6352032" y="2146227"/>
            <a:ext cx="3352800" cy="5364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1D6978E-80CE-40EC-9ECD-D2DA0A57AE69}"/>
              </a:ext>
            </a:extLst>
          </p:cNvPr>
          <p:cNvSpPr/>
          <p:nvPr/>
        </p:nvSpPr>
        <p:spPr bwMode="auto">
          <a:xfrm>
            <a:off x="3950208" y="5170229"/>
            <a:ext cx="2889504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ral</a:t>
            </a:r>
            <a:r>
              <a:rPr lang="en-US" dirty="0"/>
              <a:t> exam </a:t>
            </a:r>
            <a:r>
              <a:rPr lang="cs-CZ" dirty="0"/>
              <a:t>q</a:t>
            </a:r>
            <a:r>
              <a:rPr lang="en-US" dirty="0" err="1"/>
              <a:t>uestions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/>
              <a:t>Arterial elasticity – significance</a:t>
            </a:r>
            <a:endParaRPr lang="cs-CZ" dirty="0"/>
          </a:p>
          <a:p>
            <a:pPr lvl="0"/>
            <a:r>
              <a:rPr lang="en-GB" dirty="0"/>
              <a:t>Arterial pulse, pulse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D6B42-312C-4B21-AD6D-C3300481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0F2F9-7E03-4731-88AF-6B3950B86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2C79F-012B-4A82-92A2-5FFAC08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066748-CB78-4E93-8CAB-F4A9BE84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Device</a:t>
            </a:r>
            <a:r>
              <a:rPr lang="cs-CZ" dirty="0"/>
              <a:t> </a:t>
            </a:r>
            <a:r>
              <a:rPr lang="cs-CZ" dirty="0" err="1"/>
              <a:t>VaSera</a:t>
            </a:r>
            <a:r>
              <a:rPr lang="cs-CZ" dirty="0"/>
              <a:t>, </a:t>
            </a:r>
            <a:r>
              <a:rPr lang="cs-CZ" dirty="0" err="1"/>
              <a:t>company</a:t>
            </a:r>
            <a:r>
              <a:rPr lang="cs-CZ" dirty="0"/>
              <a:t>: </a:t>
            </a:r>
            <a:r>
              <a:rPr lang="cs-CZ" dirty="0" err="1"/>
              <a:t>Fukuda</a:t>
            </a:r>
            <a:r>
              <a:rPr lang="cs-CZ" dirty="0"/>
              <a:t> </a:t>
            </a:r>
            <a:r>
              <a:rPr lang="cs-CZ" dirty="0" err="1"/>
              <a:t>Denshi</a:t>
            </a:r>
            <a:r>
              <a:rPr lang="cs-CZ" dirty="0"/>
              <a:t>, Japan</a:t>
            </a:r>
          </a:p>
        </p:txBody>
      </p:sp>
    </p:spTree>
    <p:extLst>
      <p:ext uri="{BB962C8B-B14F-4D97-AF65-F5344CB8AC3E}">
        <p14:creationId xmlns:p14="http://schemas.microsoft.com/office/powerpoint/2010/main" val="116642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Cardio-ankle</a:t>
            </a:r>
            <a:r>
              <a:rPr lang="cs-CZ" sz="3200" dirty="0"/>
              <a:t> </a:t>
            </a:r>
            <a:r>
              <a:rPr lang="cs-CZ" sz="3200" dirty="0" err="1"/>
              <a:t>vascular</a:t>
            </a:r>
            <a:r>
              <a:rPr lang="cs-CZ" sz="3200" dirty="0"/>
              <a:t> index – CAVI - </a:t>
            </a:r>
            <a:r>
              <a:rPr lang="en-US" sz="3200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938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r>
              <a:rPr lang="cs-CZ" dirty="0"/>
              <a:t>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45CFA1-8073-49EE-B171-42C14E29E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C86580-47EF-4786-95A4-52F6AE088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226A7D-23A4-435C-8996-F01E51D5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4D492E-1757-42C2-85A4-CDBD3176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Mr. </a:t>
            </a:r>
            <a:r>
              <a:rPr lang="cs-CZ" dirty="0" err="1"/>
              <a:t>Folkow</a:t>
            </a:r>
            <a:r>
              <a:rPr lang="cs-CZ" dirty="0"/>
              <a:t> - </a:t>
            </a:r>
            <a:r>
              <a:rPr lang="en-US" dirty="0"/>
              <a:t>19th century – added physical characteristics to individual sections of the vascular system (aorta – compliance; </a:t>
            </a:r>
          </a:p>
          <a:p>
            <a:r>
              <a:rPr lang="en-US" dirty="0"/>
              <a:t>  arterioles – resistance; </a:t>
            </a:r>
            <a:r>
              <a:rPr lang="cs-CZ" dirty="0" err="1"/>
              <a:t>veins</a:t>
            </a:r>
            <a:r>
              <a:rPr lang="cs-CZ" dirty="0"/>
              <a:t> </a:t>
            </a:r>
            <a:r>
              <a:rPr lang="en-US" dirty="0"/>
              <a:t>– capacity)</a:t>
            </a:r>
          </a:p>
          <a:p>
            <a:endParaRPr lang="cs-CZ" dirty="0"/>
          </a:p>
          <a:p>
            <a:r>
              <a:rPr lang="en-US" dirty="0"/>
              <a:t>Basic relationship: blood pressure is a function of SV and PO</a:t>
            </a:r>
          </a:p>
          <a:p>
            <a:r>
              <a:rPr lang="en-US" dirty="0"/>
              <a:t>Compliance</a:t>
            </a:r>
            <a:r>
              <a:rPr lang="cs-CZ" dirty="0"/>
              <a:t>: ∆V / ∆P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25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40" y="5356512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8594"/>
            <a:ext cx="4209690" cy="2705298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05298">
                <a:moveTo>
                  <a:pt x="0" y="2696672"/>
                </a:moveTo>
                <a:cubicBezTo>
                  <a:pt x="19410" y="1281940"/>
                  <a:pt x="234455" y="260147"/>
                  <a:pt x="472959" y="27294"/>
                </a:cubicBezTo>
                <a:cubicBezTo>
                  <a:pt x="711463" y="-205559"/>
                  <a:pt x="1228296" y="1123034"/>
                  <a:pt x="1431026" y="1299553"/>
                </a:cubicBezTo>
                <a:cubicBezTo>
                  <a:pt x="1633756" y="1476072"/>
                  <a:pt x="2055963" y="988641"/>
                  <a:pt x="2527540" y="1238807"/>
                </a:cubicBezTo>
                <a:cubicBezTo>
                  <a:pt x="2999117" y="1488973"/>
                  <a:pt x="3393775" y="1972771"/>
                  <a:pt x="4209690" y="27052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19640-0DDC-416A-868B-B474B190E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B68C6-DB06-4379-86D4-F6930C83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2FC1FF-D120-4703-B98A-3EEE3A63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E0D104-659F-4635-AABA-F35CD034E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Reflected wave increases = </a:t>
            </a:r>
            <a:r>
              <a:rPr lang="en-US" dirty="0">
                <a:solidFill>
                  <a:srgbClr val="FF0000"/>
                </a:solidFill>
              </a:rPr>
              <a:t>augments</a:t>
            </a:r>
            <a:r>
              <a:rPr lang="en-US" dirty="0"/>
              <a:t> blood pressure in the aorta</a:t>
            </a:r>
          </a:p>
          <a:p>
            <a:r>
              <a:rPr lang="en-US" dirty="0"/>
              <a:t>Physiologically: in young people, the reflected wave mainly affects the diastolic pressure, which increases – and thus contributes to better filling of the coronary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en-US" dirty="0"/>
              <a:t>and better nutrition of the endocardium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20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73860"/>
            <a:ext cx="4175185" cy="2861091"/>
            <a:chOff x="1250830" y="2173860"/>
            <a:chExt cx="4175185" cy="2861091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73860"/>
              <a:ext cx="4175185" cy="2708690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10275 h 2727528"/>
                <a:gd name="connsiteX1" fmla="*/ 502654 w 4175185"/>
                <a:gd name="connsiteY1" fmla="*/ 34760 h 2727528"/>
                <a:gd name="connsiteX2" fmla="*/ 1257239 w 4175185"/>
                <a:gd name="connsiteY2" fmla="*/ 1250029 h 2727528"/>
                <a:gd name="connsiteX3" fmla="*/ 1785668 w 4175185"/>
                <a:gd name="connsiteY3" fmla="*/ 2175437 h 2727528"/>
                <a:gd name="connsiteX4" fmla="*/ 2794959 w 4175185"/>
                <a:gd name="connsiteY4" fmla="*/ 2580879 h 2727528"/>
                <a:gd name="connsiteX5" fmla="*/ 4175185 w 4175185"/>
                <a:gd name="connsiteY5" fmla="*/ 2727528 h 2727528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708690">
                  <a:moveTo>
                    <a:pt x="0" y="2691437"/>
                  </a:moveTo>
                  <a:cubicBezTo>
                    <a:pt x="51758" y="1651954"/>
                    <a:pt x="277149" y="196885"/>
                    <a:pt x="502654" y="15922"/>
                  </a:cubicBezTo>
                  <a:cubicBezTo>
                    <a:pt x="728159" y="-165041"/>
                    <a:pt x="1139197" y="1248881"/>
                    <a:pt x="1353033" y="1605660"/>
                  </a:cubicBezTo>
                  <a:cubicBezTo>
                    <a:pt x="1453657" y="1448633"/>
                    <a:pt x="1545347" y="1997202"/>
                    <a:pt x="1785668" y="2156599"/>
                  </a:cubicBezTo>
                  <a:cubicBezTo>
                    <a:pt x="2025989" y="2315996"/>
                    <a:pt x="2396706" y="2470026"/>
                    <a:pt x="2794959" y="2562041"/>
                  </a:cubicBezTo>
                  <a:cubicBezTo>
                    <a:pt x="3193212" y="2654056"/>
                    <a:pt x="3850257" y="2697188"/>
                    <a:pt x="4175185" y="270869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b="1" kern="0" dirty="0">
                <a:solidFill>
                  <a:srgbClr val="FF0000"/>
                </a:solidFill>
              </a:rPr>
              <a:t>AP=P</a:t>
            </a:r>
            <a:r>
              <a:rPr lang="en-US" sz="1400" b="1" kern="0" baseline="-25000" dirty="0">
                <a:solidFill>
                  <a:srgbClr val="FF0000"/>
                </a:solidFill>
              </a:rPr>
              <a:t>2</a:t>
            </a:r>
            <a:r>
              <a:rPr lang="en-US" sz="1400" b="1" kern="0" dirty="0">
                <a:solidFill>
                  <a:srgbClr val="FF0000"/>
                </a:solidFill>
              </a:rPr>
              <a:t> – P</a:t>
            </a:r>
            <a:r>
              <a:rPr lang="en-US" sz="1400" b="1" kern="0" baseline="-25000" dirty="0">
                <a:solidFill>
                  <a:srgbClr val="FF0000"/>
                </a:solidFill>
              </a:rPr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</a:t>
            </a:r>
            <a:r>
              <a:rPr lang="cs-CZ" sz="1100" b="1" i="1" kern="0" dirty="0">
                <a:solidFill>
                  <a:srgbClr val="FF0000"/>
                </a:solidFill>
              </a:rPr>
              <a:t>AP – </a:t>
            </a:r>
            <a:r>
              <a:rPr lang="en-US" sz="1100" b="1" i="1" kern="0" dirty="0">
                <a:solidFill>
                  <a:srgbClr val="FF0000"/>
                </a:solidFill>
              </a:rPr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5759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11791</TotalTime>
  <Words>1096</Words>
  <Application>Microsoft Office PowerPoint</Application>
  <PresentationFormat>Širokoúhlá obrazovka</PresentationFormat>
  <Paragraphs>136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Tahoma</vt:lpstr>
      <vt:lpstr>Wingdings</vt:lpstr>
      <vt:lpstr>Presentation_MU_EN</vt:lpstr>
      <vt:lpstr>Image</vt:lpstr>
      <vt:lpstr>Arterial stiffness.</vt:lpstr>
      <vt:lpstr>Oral exam questions</vt:lpstr>
      <vt:lpstr>Prezentace aplikace PowerPoint</vt:lpstr>
      <vt:lpstr>Factors of arterial stiffness changes  </vt:lpstr>
      <vt:lpstr>Complications of the higher arterial stiffness</vt:lpstr>
      <vt:lpstr>Pulse wave</vt:lpstr>
      <vt:lpstr>Prezentace aplikace PowerPoint</vt:lpstr>
      <vt:lpstr>Pulse wave</vt:lpstr>
      <vt:lpstr>Pulse wave at different vascular segments</vt:lpstr>
      <vt:lpstr>Prezentace aplikace PowerPoint</vt:lpstr>
      <vt:lpstr>Prezentace aplikace PowerPoint</vt:lpstr>
      <vt:lpstr>Prezentace aplikace PowerPoint</vt:lpstr>
      <vt:lpstr>Sex differences in mechanisms of arterial stiffness</vt:lpstr>
      <vt:lpstr>PWV measurement – Sphygmography in practicals </vt:lpstr>
      <vt:lpstr>Use in clinical practice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Cardio-ankle vascular index – CAVI - measurement </vt:lpstr>
      <vt:lpstr>CAVI measurement </vt:lpstr>
      <vt:lpstr>Thank you for your attention</vt:lpstr>
      <vt:lpstr>Prezentace aplikace PowerPoint</vt:lpstr>
      <vt:lpstr>Ultrasound measurement </vt:lpstr>
      <vt:lpstr>Ultrasound measurement (β – index). 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89</cp:revision>
  <cp:lastPrinted>1601-01-01T00:00:00Z</cp:lastPrinted>
  <dcterms:created xsi:type="dcterms:W3CDTF">2020-11-05T09:58:03Z</dcterms:created>
  <dcterms:modified xsi:type="dcterms:W3CDTF">2023-05-03T08:03:29Z</dcterms:modified>
</cp:coreProperties>
</file>