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59" r:id="rId4"/>
    <p:sldId id="260" r:id="rId5"/>
    <p:sldId id="257" r:id="rId6"/>
    <p:sldId id="258" r:id="rId7"/>
    <p:sldId id="281" r:id="rId8"/>
    <p:sldId id="262" r:id="rId9"/>
    <p:sldId id="283" r:id="rId10"/>
    <p:sldId id="282" r:id="rId11"/>
    <p:sldId id="263" r:id="rId12"/>
    <p:sldId id="265" r:id="rId13"/>
    <p:sldId id="266" r:id="rId14"/>
    <p:sldId id="267" r:id="rId15"/>
    <p:sldId id="268" r:id="rId16"/>
    <p:sldId id="269" r:id="rId17"/>
    <p:sldId id="277" r:id="rId18"/>
    <p:sldId id="278" r:id="rId19"/>
    <p:sldId id="279" r:id="rId20"/>
    <p:sldId id="270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11" autoAdjust="0"/>
  </p:normalViewPr>
  <p:slideViewPr>
    <p:cSldViewPr snapToGrid="0">
      <p:cViewPr varScale="1">
        <p:scale>
          <a:sx n="80" d="100"/>
          <a:sy n="80" d="100"/>
        </p:scale>
        <p:origin x="858" y="96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12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511EBE-4F7D-44F8-BD7B-FAC740A5D454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09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5vPJPfNH3k&amp;t=1s" TargetMode="External"/><Relationship Id="rId2" Type="http://schemas.openxmlformats.org/officeDocument/2006/relationships/hyperlink" Target="https://www.youtube.com/watch?v=Y-NvovSaWTc&amp;t=113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8404170" cy="457200"/>
          </a:xfrm>
        </p:spPr>
        <p:txBody>
          <a:bodyPr/>
          <a:lstStyle/>
          <a:p>
            <a:r>
              <a:rPr lang="cs-CZ" altLang="cs-CZ" dirty="0" err="1"/>
              <a:t>Photoplethysmographic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presure</a:t>
            </a:r>
            <a:r>
              <a:rPr lang="cs-CZ" altLang="cs-CZ" dirty="0"/>
              <a:t> </a:t>
            </a:r>
            <a:r>
              <a:rPr lang="cs-CZ" altLang="cs-CZ" dirty="0" err="1"/>
              <a:t>measurement</a:t>
            </a:r>
            <a:r>
              <a:rPr lang="cs-CZ" altLang="cs-CZ" dirty="0"/>
              <a:t>/ Department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Physiology</a:t>
            </a:r>
            <a:endParaRPr lang="cs-CZ" altLang="cs-CZ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5694" y="688776"/>
            <a:ext cx="6424550" cy="1062128"/>
          </a:xfrm>
        </p:spPr>
        <p:txBody>
          <a:bodyPr/>
          <a:lstStyle/>
          <a:p>
            <a:r>
              <a:rPr lang="cs-CZ" dirty="0" err="1"/>
              <a:t>Photoplethysmographic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presure</a:t>
            </a:r>
            <a:r>
              <a:rPr lang="cs-CZ" dirty="0"/>
              <a:t> </a:t>
            </a:r>
            <a:r>
              <a:rPr lang="cs-CZ" dirty="0" err="1"/>
              <a:t>measurement</a:t>
            </a:r>
            <a:endParaRPr lang="cs-CZ" altLang="cs-CZ" dirty="0"/>
          </a:p>
        </p:txBody>
      </p:sp>
      <p:pic>
        <p:nvPicPr>
          <p:cNvPr id="5" name="Picture 2" descr="C:\Users\Johanka\Desktop\výuka\praktika moje vytvořené prezentace\metody měření TK - praktika perezentace\obrázky\prof_mudr_jan_penaz_c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50" y="2244435"/>
            <a:ext cx="5717988" cy="40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1895" y="2259559"/>
            <a:ext cx="3061943" cy="91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400" dirty="0" err="1"/>
              <a:t>Peňáz´s</a:t>
            </a:r>
            <a:r>
              <a:rPr lang="cs-CZ" sz="2400" dirty="0"/>
              <a:t> </a:t>
            </a:r>
            <a:r>
              <a:rPr lang="cs-CZ" sz="2400" dirty="0" err="1"/>
              <a:t>method</a:t>
            </a:r>
            <a:r>
              <a:rPr lang="cs-CZ" sz="2400" dirty="0"/>
              <a:t>, </a:t>
            </a:r>
            <a:br>
              <a:rPr lang="cs-CZ" sz="2400" dirty="0"/>
            </a:br>
            <a:r>
              <a:rPr lang="cs-CZ" sz="2400" dirty="0" err="1"/>
              <a:t>volume-clamp</a:t>
            </a:r>
            <a:r>
              <a:rPr lang="cs-CZ" sz="2400" dirty="0"/>
              <a:t> </a:t>
            </a:r>
            <a:r>
              <a:rPr lang="cs-CZ" sz="2400" dirty="0" err="1"/>
              <a:t>method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en-GB" altLang="cs-CZ" smtClean="0"/>
              <a:pPr/>
              <a:t>10</a:t>
            </a:fld>
            <a:endParaRPr lang="en-GB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4684" y="144147"/>
            <a:ext cx="4793931" cy="106713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tx1"/>
                </a:solidFill>
              </a:rPr>
              <a:t>Baroreflex sensitivity, BRS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37832" y="3318878"/>
            <a:ext cx="162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>
                <a:cs typeface="Times New Roman" panose="02020603050405020304" pitchFamily="18" charset="0"/>
              </a:rPr>
              <a:t>RR interval</a:t>
            </a:r>
            <a:endParaRPr lang="en-GB" sz="200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4038245" y="5052327"/>
            <a:ext cx="2755686" cy="1545025"/>
            <a:chOff x="3177788" y="4810959"/>
            <a:chExt cx="3824390" cy="2144214"/>
          </a:xfrm>
        </p:grpSpPr>
        <p:grpSp>
          <p:nvGrpSpPr>
            <p:cNvPr id="8" name="Skupina 7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12" name="Přímá spojnice 11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/>
              <p:cNvCxnSpPr/>
              <p:nvPr/>
            </p:nvCxnSpPr>
            <p:spPr>
              <a:xfrm>
                <a:off x="2609454" y="6525344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ál 13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Přímá spojnice 14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ál 15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ál 17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Obdélník 8"/>
            <p:cNvSpPr/>
            <p:nvPr/>
          </p:nvSpPr>
          <p:spPr>
            <a:xfrm>
              <a:off x="5495728" y="4810959"/>
              <a:ext cx="1506450" cy="811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>
                  <a:cs typeface="Times New Roman" panose="02020603050405020304" pitchFamily="18" charset="0"/>
                </a:rPr>
                <a:t>BRS: </a:t>
              </a:r>
            </a:p>
            <a:p>
              <a:r>
                <a:rPr lang="en-GB" sz="1600" b="1">
                  <a:cs typeface="Times New Roman" panose="02020603050405020304" pitchFamily="18" charset="0"/>
                </a:rPr>
                <a:t>slope</a:t>
              </a:r>
            </a:p>
          </p:txBody>
        </p:sp>
        <p:sp>
          <p:nvSpPr>
            <p:cNvPr id="10" name="Obdélník 9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/>
                <a:t>RR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570466" y="6399893"/>
              <a:ext cx="959280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>
                  <a:cs typeface="Times New Roman" panose="02020603050405020304" pitchFamily="18" charset="0"/>
                </a:rPr>
                <a:t>S</a:t>
              </a:r>
              <a:r>
                <a:rPr lang="cs-CZ" sz="2000" b="1" dirty="0">
                  <a:cs typeface="Times New Roman" panose="02020603050405020304" pitchFamily="18" charset="0"/>
                </a:rPr>
                <a:t>BP</a:t>
              </a:r>
              <a:endParaRPr lang="en-GB" sz="20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816260" y="2362713"/>
            <a:ext cx="4852618" cy="910127"/>
            <a:chOff x="3816260" y="2362713"/>
            <a:chExt cx="4852618" cy="910127"/>
          </a:xfrm>
        </p:grpSpPr>
        <p:sp>
          <p:nvSpPr>
            <p:cNvPr id="20" name="Ovál 19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ál 20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ál 21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ál 22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ál 23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Přímá spojnice se šipkou 24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bdélník 25"/>
            <p:cNvSpPr/>
            <p:nvPr/>
          </p:nvSpPr>
          <p:spPr>
            <a:xfrm>
              <a:off x="4705854" y="2362713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en-GB" sz="2000">
                <a:solidFill>
                  <a:srgbClr val="9933FF"/>
                </a:solidFill>
              </a:endParaRPr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28" name="Skupina 27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0" name="Skupina 29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69" name="Přímá spojnice 68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Přímá spojnice 69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Volný tvar 70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Volný tvar 71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Přímá spojnice 76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Skupina 30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0" name="Přímá spojnice 59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Přímá spojnice 60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Volný tvar 61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Volný tvar 62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Přímá spojnice 67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Skupina 31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1" name="Přímá spojnice 5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Přímá spojnice 5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Volný tvar 52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Volný tvar 53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Přímá spojnice 58"/>
                  <p:cNvCxnSpPr>
                    <a:stCxn id="54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Skupina 32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Přímá spojnice 42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Volný tvar 43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Volný tvar 44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6" name="Přímá spojnice 45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Přímá spojnice 49"/>
                  <p:cNvCxnSpPr>
                    <a:stCxn id="45" idx="2"/>
                    <a:endCxn id="37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Skupina 33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35" name="Přímá spojnice 3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Přímá spojnice 3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Volný tvar 36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38" name="Přímá spojnice 37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nice 38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Přímá spojnice 39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Přímá spojnice 40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9" name="Obdélník 28"/>
              <p:cNvSpPr/>
              <p:nvPr/>
            </p:nvSpPr>
            <p:spPr>
              <a:xfrm>
                <a:off x="3724407" y="2379442"/>
                <a:ext cx="7040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cs typeface="Times New Roman" panose="02020603050405020304" pitchFamily="18" charset="0"/>
                  </a:rPr>
                  <a:t>ECG</a:t>
                </a:r>
                <a:endParaRPr lang="en-GB" sz="2000"/>
              </a:p>
            </p:txBody>
          </p:sp>
        </p:grpSp>
      </p:grpSp>
      <p:grpSp>
        <p:nvGrpSpPr>
          <p:cNvPr id="78" name="Skupina 77"/>
          <p:cNvGrpSpPr>
            <a:grpSpLocks noChangeAspect="1"/>
          </p:cNvGrpSpPr>
          <p:nvPr/>
        </p:nvGrpSpPr>
        <p:grpSpPr>
          <a:xfrm>
            <a:off x="6663342" y="5041737"/>
            <a:ext cx="2423408" cy="1546592"/>
            <a:chOff x="5259361" y="4848216"/>
            <a:chExt cx="3363251" cy="2146387"/>
          </a:xfrm>
        </p:grpSpPr>
        <p:sp>
          <p:nvSpPr>
            <p:cNvPr id="79" name="Obdélník 78"/>
            <p:cNvSpPr/>
            <p:nvPr/>
          </p:nvSpPr>
          <p:spPr>
            <a:xfrm rot="16200000">
              <a:off x="5144123" y="5376033"/>
              <a:ext cx="785756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/>
                <a:t>HR</a:t>
              </a:r>
            </a:p>
          </p:txBody>
        </p:sp>
        <p:grpSp>
          <p:nvGrpSpPr>
            <p:cNvPr id="80" name="Skupina 79"/>
            <p:cNvGrpSpPr/>
            <p:nvPr/>
          </p:nvGrpSpPr>
          <p:grpSpPr>
            <a:xfrm>
              <a:off x="5807811" y="4848216"/>
              <a:ext cx="2814801" cy="2146387"/>
              <a:chOff x="5807811" y="4848216"/>
              <a:chExt cx="2814801" cy="2146387"/>
            </a:xfrm>
          </p:grpSpPr>
          <p:cxnSp>
            <p:nvCxnSpPr>
              <p:cNvPr id="81" name="Přímá spojnice 80"/>
              <p:cNvCxnSpPr/>
              <p:nvPr/>
            </p:nvCxnSpPr>
            <p:spPr>
              <a:xfrm>
                <a:off x="5815274" y="4938165"/>
                <a:ext cx="0" cy="15740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Přímá spojnice 81"/>
              <p:cNvCxnSpPr/>
              <p:nvPr/>
            </p:nvCxnSpPr>
            <p:spPr>
              <a:xfrm>
                <a:off x="5807811" y="6478902"/>
                <a:ext cx="19597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Skupina 82"/>
              <p:cNvGrpSpPr/>
              <p:nvPr/>
            </p:nvGrpSpPr>
            <p:grpSpPr>
              <a:xfrm rot="5400000">
                <a:off x="6103670" y="5177611"/>
                <a:ext cx="1081419" cy="1085221"/>
                <a:chOff x="6196343" y="5050492"/>
                <a:chExt cx="1081419" cy="1085221"/>
              </a:xfrm>
            </p:grpSpPr>
            <p:sp>
              <p:nvSpPr>
                <p:cNvPr id="86" name="Ovál 85"/>
                <p:cNvSpPr/>
                <p:nvPr/>
              </p:nvSpPr>
              <p:spPr>
                <a:xfrm>
                  <a:off x="6424977" y="5840076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7" name="Přímá spojnice 86"/>
                <p:cNvCxnSpPr/>
                <p:nvPr/>
              </p:nvCxnSpPr>
              <p:spPr>
                <a:xfrm rot="16200000">
                  <a:off x="6194442" y="5052393"/>
                  <a:ext cx="1085221" cy="10814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Ovál 87"/>
                <p:cNvSpPr/>
                <p:nvPr/>
              </p:nvSpPr>
              <p:spPr>
                <a:xfrm>
                  <a:off x="6613168" y="5577907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ál 88"/>
                <p:cNvSpPr/>
                <p:nvPr/>
              </p:nvSpPr>
              <p:spPr>
                <a:xfrm>
                  <a:off x="6881308" y="5404741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ál 89"/>
                <p:cNvSpPr/>
                <p:nvPr/>
              </p:nvSpPr>
              <p:spPr>
                <a:xfrm>
                  <a:off x="7089220" y="5124835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4" name="Obdélník 83"/>
              <p:cNvSpPr/>
              <p:nvPr/>
            </p:nvSpPr>
            <p:spPr>
              <a:xfrm>
                <a:off x="7153792" y="4848216"/>
                <a:ext cx="1468820" cy="811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b="1">
                    <a:cs typeface="Times New Roman" panose="02020603050405020304" pitchFamily="18" charset="0"/>
                  </a:rPr>
                  <a:t>BRSf: </a:t>
                </a:r>
              </a:p>
              <a:p>
                <a:r>
                  <a:rPr lang="en-GB" sz="1600" b="1">
                    <a:cs typeface="Times New Roman" panose="02020603050405020304" pitchFamily="18" charset="0"/>
                  </a:rPr>
                  <a:t>slope</a:t>
                </a:r>
              </a:p>
            </p:txBody>
          </p:sp>
          <p:sp>
            <p:nvSpPr>
              <p:cNvPr id="85" name="Obdélník 84"/>
              <p:cNvSpPr/>
              <p:nvPr/>
            </p:nvSpPr>
            <p:spPr>
              <a:xfrm>
                <a:off x="6599164" y="6439323"/>
                <a:ext cx="959281" cy="555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cs typeface="Times New Roman" panose="02020603050405020304" pitchFamily="18" charset="0"/>
                  </a:rPr>
                  <a:t>S</a:t>
                </a:r>
                <a:r>
                  <a:rPr lang="cs-CZ" sz="2000" b="1" dirty="0">
                    <a:cs typeface="Times New Roman" panose="02020603050405020304" pitchFamily="18" charset="0"/>
                  </a:rPr>
                  <a:t>BP</a:t>
                </a:r>
                <a:endParaRPr lang="en-GB" sz="2000" dirty="0"/>
              </a:p>
            </p:txBody>
          </p:sp>
        </p:grpSp>
      </p:grpSp>
      <p:grpSp>
        <p:nvGrpSpPr>
          <p:cNvPr id="91" name="Skupina 90"/>
          <p:cNvGrpSpPr/>
          <p:nvPr/>
        </p:nvGrpSpPr>
        <p:grpSpPr>
          <a:xfrm>
            <a:off x="3277590" y="3187228"/>
            <a:ext cx="5286326" cy="1425377"/>
            <a:chOff x="3277590" y="3187228"/>
            <a:chExt cx="5286326" cy="1425377"/>
          </a:xfrm>
        </p:grpSpPr>
        <p:sp>
          <p:nvSpPr>
            <p:cNvPr id="92" name="Obdélník 91"/>
            <p:cNvSpPr/>
            <p:nvPr/>
          </p:nvSpPr>
          <p:spPr>
            <a:xfrm>
              <a:off x="6486293" y="3300027"/>
              <a:ext cx="6912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SBP</a:t>
              </a:r>
              <a:endParaRPr lang="en-GB" sz="2000">
                <a:solidFill>
                  <a:srgbClr val="FF0000"/>
                </a:solidFill>
              </a:endParaRPr>
            </a:p>
          </p:txBody>
        </p:sp>
        <p:grpSp>
          <p:nvGrpSpPr>
            <p:cNvPr id="93" name="Skupina 92"/>
            <p:cNvGrpSpPr/>
            <p:nvPr/>
          </p:nvGrpSpPr>
          <p:grpSpPr>
            <a:xfrm>
              <a:off x="3277590" y="3209071"/>
              <a:ext cx="5286326" cy="1372057"/>
              <a:chOff x="3185737" y="3209071"/>
              <a:chExt cx="5286326" cy="1372057"/>
            </a:xfrm>
          </p:grpSpPr>
          <p:grpSp>
            <p:nvGrpSpPr>
              <p:cNvPr id="103" name="Skupina 102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105" name="Volný tvar 104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Volný tvar 105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Volný tvar 106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Volný tvar 107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4" name="Obdélník 103"/>
              <p:cNvSpPr/>
              <p:nvPr/>
            </p:nvSpPr>
            <p:spPr>
              <a:xfrm>
                <a:off x="3185737" y="3873242"/>
                <a:ext cx="131299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>
                    <a:cs typeface="Times New Roman" panose="02020603050405020304" pitchFamily="18" charset="0"/>
                  </a:rPr>
                  <a:t>Blood pressure</a:t>
                </a:r>
                <a:endParaRPr lang="en-GB" sz="2000"/>
              </a:p>
            </p:txBody>
          </p:sp>
        </p:grpSp>
        <p:sp>
          <p:nvSpPr>
            <p:cNvPr id="94" name="Obdélník 93"/>
            <p:cNvSpPr/>
            <p:nvPr/>
          </p:nvSpPr>
          <p:spPr>
            <a:xfrm>
              <a:off x="6435497" y="4212495"/>
              <a:ext cx="7232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>
                  <a:solidFill>
                    <a:srgbClr val="00B050"/>
                  </a:solidFill>
                  <a:cs typeface="Times New Roman" panose="02020603050405020304" pitchFamily="18" charset="0"/>
                </a:rPr>
                <a:t>DBP</a:t>
              </a:r>
              <a:endParaRPr lang="en-GB" sz="2000">
                <a:solidFill>
                  <a:srgbClr val="00B050"/>
                </a:solidFill>
              </a:endParaRPr>
            </a:p>
          </p:txBody>
        </p:sp>
        <p:sp>
          <p:nvSpPr>
            <p:cNvPr id="95" name="Ovál 94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ál 95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ál 96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ál 97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ál 98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ál 99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ál 100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ál 101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9" name="TextovéPole 108"/>
          <p:cNvSpPr txBox="1"/>
          <p:nvPr/>
        </p:nvSpPr>
        <p:spPr>
          <a:xfrm>
            <a:off x="176403" y="3642117"/>
            <a:ext cx="3315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BRS</a:t>
            </a:r>
            <a:r>
              <a:rPr lang="en-GB" sz="2000"/>
              <a:t>: change of cardiac cycle caused by SBP change by 1 mmHg [ms/mmHg]</a:t>
            </a:r>
          </a:p>
        </p:txBody>
      </p:sp>
      <p:sp>
        <p:nvSpPr>
          <p:cNvPr id="110" name="TextovéPole 109"/>
          <p:cNvSpPr txBox="1"/>
          <p:nvPr/>
        </p:nvSpPr>
        <p:spPr>
          <a:xfrm>
            <a:off x="231136" y="1159343"/>
            <a:ext cx="3046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Evaluation of cardiac baroreflex function through SBP and heart rate (cardiac cycle)</a:t>
            </a:r>
            <a:r>
              <a:rPr lang="cs-CZ" sz="2000" b="1" dirty="0"/>
              <a:t> </a:t>
            </a:r>
            <a:r>
              <a:rPr lang="cs-CZ" sz="2000" b="1" dirty="0" err="1"/>
              <a:t>changes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42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9" grpId="0"/>
      <p:bldP spid="1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en-GB" altLang="cs-CZ" smtClean="0"/>
              <a:pPr/>
              <a:t>11</a:t>
            </a:fld>
            <a:endParaRPr lang="en-GB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06" y="286658"/>
            <a:ext cx="4793931" cy="66337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Evaluation of BRS</a:t>
            </a:r>
            <a:endParaRPr lang="en-GB" sz="2000" u="sng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85948" y="15041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u="sng" dirty="0"/>
              <a:t>Standard(oxford) method: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- Application of phenylephrine (vasoconstrictor)</a:t>
            </a:r>
          </a:p>
        </p:txBody>
      </p:sp>
      <p:pic>
        <p:nvPicPr>
          <p:cNvPr id="8" name="Picture 2" descr="E7C22FD0"/>
          <p:cNvPicPr>
            <a:picLocks noChangeAspect="1" noChangeArrowheads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3926" r="17164" b="30207"/>
          <a:stretch/>
        </p:blipFill>
        <p:spPr bwMode="auto">
          <a:xfrm>
            <a:off x="5220072" y="907654"/>
            <a:ext cx="3710394" cy="36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>
            <a:grpSpLocks noChangeAspect="1"/>
          </p:cNvGrpSpPr>
          <p:nvPr/>
        </p:nvGrpSpPr>
        <p:grpSpPr>
          <a:xfrm>
            <a:off x="4861632" y="4710892"/>
            <a:ext cx="1845371" cy="1823272"/>
            <a:chOff x="3177788" y="4424802"/>
            <a:chExt cx="2561039" cy="2530371"/>
          </a:xfrm>
        </p:grpSpPr>
        <p:grpSp>
          <p:nvGrpSpPr>
            <p:cNvPr id="10" name="Skupina 9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2609454" y="6519840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ál 15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Přímá spojnice 16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ál 17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ál 18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Obdélník 10"/>
            <p:cNvSpPr/>
            <p:nvPr/>
          </p:nvSpPr>
          <p:spPr>
            <a:xfrm>
              <a:off x="3857190" y="4424802"/>
              <a:ext cx="1881637" cy="81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err="1">
                  <a:cs typeface="Times New Roman" panose="02020603050405020304" pitchFamily="18" charset="0"/>
                </a:rPr>
                <a:t>normal</a:t>
              </a:r>
              <a:r>
                <a:rPr lang="en-GB" sz="1600" b="1" dirty="0">
                  <a:cs typeface="Times New Roman" panose="02020603050405020304" pitchFamily="18" charset="0"/>
                </a:rPr>
                <a:t> BRS</a:t>
              </a:r>
            </a:p>
          </p:txBody>
        </p:sp>
        <p:sp>
          <p:nvSpPr>
            <p:cNvPr id="12" name="Obdélník 11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/>
                <a:t>RR</a:t>
              </a: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4570466" y="6399893"/>
              <a:ext cx="945933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>
                  <a:cs typeface="Times New Roman" panose="02020603050405020304" pitchFamily="18" charset="0"/>
                </a:rPr>
                <a:t>STK</a:t>
              </a:r>
              <a:endParaRPr lang="en-GB" sz="200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7047109" y="4620376"/>
            <a:ext cx="1883357" cy="1932341"/>
            <a:chOff x="6854563" y="4665011"/>
            <a:chExt cx="1883357" cy="1932341"/>
          </a:xfrm>
        </p:grpSpPr>
        <p:grpSp>
          <p:nvGrpSpPr>
            <p:cNvPr id="22" name="Skupina 21"/>
            <p:cNvGrpSpPr>
              <a:grpSpLocks noChangeAspect="1"/>
            </p:cNvGrpSpPr>
            <p:nvPr/>
          </p:nvGrpSpPr>
          <p:grpSpPr>
            <a:xfrm>
              <a:off x="6854563" y="5115575"/>
              <a:ext cx="1845371" cy="1481777"/>
              <a:chOff x="3177788" y="4898735"/>
              <a:chExt cx="2561039" cy="2056438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3779113" y="4898735"/>
                <a:ext cx="1959714" cy="1574088"/>
                <a:chOff x="2609454" y="4349397"/>
                <a:chExt cx="2792272" cy="2223046"/>
              </a:xfrm>
            </p:grpSpPr>
            <p:cxnSp>
              <p:nvCxnSpPr>
                <p:cNvPr id="27" name="Přímá spojnice 26"/>
                <p:cNvCxnSpPr/>
                <p:nvPr/>
              </p:nvCxnSpPr>
              <p:spPr>
                <a:xfrm>
                  <a:off x="2620088" y="4349397"/>
                  <a:ext cx="0" cy="22230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Přímá spojnice 27"/>
                <p:cNvCxnSpPr/>
                <p:nvPr/>
              </p:nvCxnSpPr>
              <p:spPr>
                <a:xfrm>
                  <a:off x="2609454" y="6525344"/>
                  <a:ext cx="27922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ál 28"/>
                <p:cNvSpPr/>
                <p:nvPr/>
              </p:nvSpPr>
              <p:spPr>
                <a:xfrm>
                  <a:off x="3566512" y="6160271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0" name="Přímá spojnice 29"/>
                <p:cNvCxnSpPr/>
                <p:nvPr/>
              </p:nvCxnSpPr>
              <p:spPr>
                <a:xfrm flipV="1">
                  <a:off x="2612992" y="5855074"/>
                  <a:ext cx="2718619" cy="6475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ál 30"/>
                <p:cNvSpPr/>
                <p:nvPr/>
              </p:nvSpPr>
              <p:spPr>
                <a:xfrm>
                  <a:off x="3940858" y="6106342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ál 31"/>
                <p:cNvSpPr/>
                <p:nvPr/>
              </p:nvSpPr>
              <p:spPr>
                <a:xfrm>
                  <a:off x="4355020" y="5990317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ál 32"/>
                <p:cNvSpPr/>
                <p:nvPr/>
              </p:nvSpPr>
              <p:spPr>
                <a:xfrm>
                  <a:off x="4795196" y="5831799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5" name="Obdélník 24"/>
              <p:cNvSpPr/>
              <p:nvPr/>
            </p:nvSpPr>
            <p:spPr>
              <a:xfrm rot="16200000">
                <a:off x="3069224" y="5363039"/>
                <a:ext cx="772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 b="1"/>
                  <a:t>RR</a:t>
                </a:r>
              </a:p>
            </p:txBody>
          </p:sp>
          <p:sp>
            <p:nvSpPr>
              <p:cNvPr id="26" name="Obdélník 25"/>
              <p:cNvSpPr/>
              <p:nvPr/>
            </p:nvSpPr>
            <p:spPr>
              <a:xfrm>
                <a:off x="4570466" y="6399893"/>
                <a:ext cx="945933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cs typeface="Times New Roman" panose="02020603050405020304" pitchFamily="18" charset="0"/>
                  </a:rPr>
                  <a:t>STK</a:t>
                </a:r>
                <a:endParaRPr lang="en-GB" sz="2000"/>
              </a:p>
            </p:txBody>
          </p:sp>
        </p:grpSp>
        <p:sp>
          <p:nvSpPr>
            <p:cNvPr id="23" name="Obdélník 22"/>
            <p:cNvSpPr/>
            <p:nvPr/>
          </p:nvSpPr>
          <p:spPr>
            <a:xfrm>
              <a:off x="7337105" y="4665011"/>
              <a:ext cx="14008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err="1">
                  <a:cs typeface="Times New Roman" panose="02020603050405020304" pitchFamily="18" charset="0"/>
                </a:rPr>
                <a:t>decreased</a:t>
              </a:r>
              <a:r>
                <a:rPr lang="en-GB" sz="1600" b="1" dirty="0">
                  <a:cs typeface="Times New Roman" panose="02020603050405020304" pitchFamily="18" charset="0"/>
                </a:rPr>
                <a:t> BRS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0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2" y="2989709"/>
            <a:ext cx="2299981" cy="1725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50" y="-27384"/>
            <a:ext cx="22860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7535"/>
          <a:stretch/>
        </p:blipFill>
        <p:spPr>
          <a:xfrm>
            <a:off x="5359799" y="116632"/>
            <a:ext cx="1864796" cy="16817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3" y="1908097"/>
            <a:ext cx="1250742" cy="18986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9" y="3735565"/>
            <a:ext cx="1412776" cy="1412776"/>
          </a:xfrm>
          <a:prstGeom prst="rect">
            <a:avLst/>
          </a:prstGeom>
        </p:spPr>
      </p:pic>
      <p:pic>
        <p:nvPicPr>
          <p:cNvPr id="2050" name="Picture 2" descr="C:\Users\Johanka\Pictures\další\PhD vtipy a další\15129407_1311358695575392_4095656326193901346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/>
          <a:stretch/>
        </p:blipFill>
        <p:spPr bwMode="auto">
          <a:xfrm>
            <a:off x="7273209" y="5010403"/>
            <a:ext cx="1803306" cy="17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at smoki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8"/>
          <a:stretch/>
        </p:blipFill>
        <p:spPr bwMode="auto">
          <a:xfrm>
            <a:off x="5246900" y="5148340"/>
            <a:ext cx="2210522" cy="16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00329" y="836712"/>
            <a:ext cx="50917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Physiologically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psychic stress – increased sympathetic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Physical exercise  –  increased sympathetic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In old 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Pathologically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hypertension – decreased baroreceptor sensitivity (atherosclerosis, increased arterial stiffness)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diabetes – neuropathy of autonomic nervous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Chronic depression (neurogenic)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Heart insufficiency/failure – heart do not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Transplanted heart - denervation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Myocardial infarction – heart do not response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676400" y="116632"/>
            <a:ext cx="721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Decreased BRS</a:t>
            </a:r>
          </a:p>
        </p:txBody>
      </p:sp>
    </p:spTree>
    <p:extLst>
      <p:ext uri="{BB962C8B-B14F-4D97-AF65-F5344CB8AC3E}">
        <p14:creationId xmlns:p14="http://schemas.microsoft.com/office/powerpoint/2010/main" val="14229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5076" y="404664"/>
            <a:ext cx="69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Signal: time series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5" y="1124744"/>
            <a:ext cx="8928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Beat to beat (for example 5 minutes)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RR interval:                  805, 820, 815, 817, 822, 816,….. </a:t>
            </a:r>
            <a:r>
              <a:rPr lang="en-GB" sz="2000" dirty="0" err="1"/>
              <a:t>ms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Hear rate:       70, 73, 68, 65, 67, 71,….. </a:t>
            </a:r>
            <a:r>
              <a:rPr lang="en-GB" sz="2000" dirty="0" err="1"/>
              <a:t>bpm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Systolic blood pressure:         115, 117, 120, 116, 121, 119,….. mmHg</a:t>
            </a:r>
          </a:p>
          <a:p>
            <a:endParaRPr lang="en-GB" sz="2000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91680" y="2780928"/>
            <a:ext cx="5872375" cy="1440447"/>
            <a:chOff x="-1799926" y="1018403"/>
            <a:chExt cx="8305852" cy="5505799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-1799926" y="3223865"/>
              <a:ext cx="660231" cy="2509674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200" b="1">
                  <a:cs typeface="Times New Roman" panose="02020603050405020304" pitchFamily="18" charset="0"/>
                </a:rPr>
                <a:t>SBP</a:t>
              </a:r>
            </a:p>
            <a:p>
              <a:pPr algn="ctr">
                <a:lnSpc>
                  <a:spcPts val="1100"/>
                </a:lnSpc>
              </a:pPr>
              <a:r>
                <a:rPr lang="en-GB" sz="1200" b="1">
                  <a:cs typeface="Times New Roman" panose="02020603050405020304" pitchFamily="18" charset="0"/>
                </a:rPr>
                <a:t> </a:t>
              </a:r>
              <a:r>
                <a:rPr lang="en-GB" sz="1100">
                  <a:cs typeface="Times New Roman" panose="02020603050405020304" pitchFamily="18" charset="0"/>
                </a:rPr>
                <a:t>[mmHg]</a:t>
              </a:r>
              <a:endParaRPr lang="en-GB" sz="110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784286" y="1583608"/>
              <a:ext cx="660231" cy="146193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200" b="1">
                  <a:cs typeface="Times New Roman" panose="02020603050405020304" pitchFamily="18" charset="0"/>
                </a:rPr>
                <a:t>RR </a:t>
              </a:r>
            </a:p>
            <a:p>
              <a:pPr algn="ctr">
                <a:lnSpc>
                  <a:spcPts val="1100"/>
                </a:lnSpc>
              </a:pPr>
              <a:r>
                <a:rPr lang="en-GB" sz="1100">
                  <a:cs typeface="Times New Roman" panose="02020603050405020304" pitchFamily="18" charset="0"/>
                </a:rPr>
                <a:t>[ms]</a:t>
              </a:r>
              <a:endParaRPr lang="en-GB" sz="110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2515936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>
                  <a:cs typeface="Times New Roman" panose="02020603050405020304" pitchFamily="18" charset="0"/>
                </a:rPr>
                <a:t>700</a:t>
              </a:r>
              <a:endParaRPr lang="en-GB" sz="110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776175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>
                  <a:cs typeface="Times New Roman" panose="02020603050405020304" pitchFamily="18" charset="0"/>
                </a:rPr>
                <a:t>800</a:t>
              </a:r>
              <a:endParaRPr lang="en-GB" sz="110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81811" y="1030543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>
                  <a:cs typeface="Times New Roman" panose="02020603050405020304" pitchFamily="18" charset="0"/>
                </a:rPr>
                <a:t>900</a:t>
              </a:r>
              <a:endParaRPr lang="en-GB" sz="110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69912" y="4556444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>
                  <a:cs typeface="Times New Roman" panose="02020603050405020304" pitchFamily="18" charset="0"/>
                </a:rPr>
                <a:t>110</a:t>
              </a:r>
              <a:endParaRPr lang="en-GB" sz="110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74563" y="3757815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>
                  <a:cs typeface="Times New Roman" panose="02020603050405020304" pitchFamily="18" charset="0"/>
                </a:rPr>
                <a:t>120</a:t>
              </a:r>
              <a:endParaRPr lang="en-GB" sz="110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-1269912" y="3008602"/>
              <a:ext cx="587678" cy="999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>
                  <a:cs typeface="Times New Roman" panose="02020603050405020304" pitchFamily="18" charset="0"/>
                </a:rPr>
                <a:t>130</a:t>
              </a:r>
              <a:endParaRPr lang="en-GB" sz="110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55334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>
                  <a:cs typeface="Times New Roman" panose="02020603050405020304" pitchFamily="18" charset="0"/>
                </a:rPr>
                <a:t>20</a:t>
              </a:r>
              <a:endParaRPr lang="en-GB" sz="120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3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>
                  <a:cs typeface="Times New Roman" panose="02020603050405020304" pitchFamily="18" charset="0"/>
                </a:rPr>
                <a:t>40</a:t>
              </a:r>
              <a:endParaRPr lang="en-GB" sz="120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2374951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>
                  <a:cs typeface="Times New Roman" panose="02020603050405020304" pitchFamily="18" charset="0"/>
                </a:rPr>
                <a:t>60</a:t>
              </a:r>
              <a:endParaRPr lang="en-GB" sz="120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479580" y="5465433"/>
              <a:ext cx="537798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>
                  <a:cs typeface="Times New Roman" panose="02020603050405020304" pitchFamily="18" charset="0"/>
                </a:rPr>
                <a:t>80</a:t>
              </a:r>
              <a:endParaRPr lang="en-GB" sz="120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4512628" y="5465429"/>
              <a:ext cx="676103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>
                  <a:cs typeface="Times New Roman" panose="02020603050405020304" pitchFamily="18" charset="0"/>
                </a:rPr>
                <a:t>100</a:t>
              </a:r>
              <a:endParaRPr lang="en-GB" sz="120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38729" y="5465433"/>
              <a:ext cx="850683" cy="1058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>
                  <a:cs typeface="Times New Roman" panose="02020603050405020304" pitchFamily="18" charset="0"/>
                </a:rPr>
                <a:t>120 s</a:t>
              </a:r>
              <a:endParaRPr lang="en-GB" sz="120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053026" y="5305260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>
                <a:cs typeface="Times New Roman" panose="02020603050405020304" pitchFamily="18" charset="0"/>
              </a:rPr>
              <a:t>RR interval</a:t>
            </a:r>
            <a:endParaRPr lang="en-GB" sz="1800"/>
          </a:p>
        </p:txBody>
      </p:sp>
      <p:grpSp>
        <p:nvGrpSpPr>
          <p:cNvPr id="25" name="Skupina 24"/>
          <p:cNvGrpSpPr/>
          <p:nvPr/>
        </p:nvGrpSpPr>
        <p:grpSpPr>
          <a:xfrm>
            <a:off x="2531454" y="4349095"/>
            <a:ext cx="4852618" cy="910127"/>
            <a:chOff x="3816260" y="2362713"/>
            <a:chExt cx="4852618" cy="910127"/>
          </a:xfrm>
        </p:grpSpPr>
        <p:sp>
          <p:nvSpPr>
            <p:cNvPr id="26" name="Ovál 25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7" name="Ovál 26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8" name="Ovál 27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9" name="Ovál 28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0" name="Ovál 29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délník 31"/>
            <p:cNvSpPr/>
            <p:nvPr/>
          </p:nvSpPr>
          <p:spPr>
            <a:xfrm>
              <a:off x="4705854" y="2362713"/>
              <a:ext cx="352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en-GB" sz="1800">
                <a:solidFill>
                  <a:srgbClr val="9933FF"/>
                </a:solidFill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34" name="Skupina 33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6" name="Skupina 35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Volný tvar 76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78" name="Volný tvar 77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79" name="Přímá spojnice 7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Skupina 36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Volný tvar 67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69" name="Volný tvar 68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70" name="Přímá spojnice 6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Skupina 37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Volný tvar 58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60" name="Volný tvar 59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61" name="Přímá spojnice 6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Přímá spojnice 6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>
                    <a:stCxn id="60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Skupina 38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Volný tvar 49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sp>
                <p:nvSpPr>
                  <p:cNvPr id="51" name="Volný tvar 50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52" name="Přímá spojnice 5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5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>
                    <a:stCxn id="51" idx="2"/>
                    <a:endCxn id="43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41" name="Přímá spojnice 4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/>
                  </a:p>
                </p:txBody>
              </p:sp>
              <p:cxnSp>
                <p:nvCxnSpPr>
                  <p:cNvPr id="44" name="Přímá spojnice 4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Obdélník 34"/>
              <p:cNvSpPr/>
              <p:nvPr/>
            </p:nvSpPr>
            <p:spPr>
              <a:xfrm>
                <a:off x="3724407" y="2379442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cs typeface="Times New Roman" panose="02020603050405020304" pitchFamily="18" charset="0"/>
                  </a:rPr>
                  <a:t>ECG</a:t>
                </a:r>
                <a:endParaRPr lang="en-GB" sz="1800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2239636" y="5173610"/>
            <a:ext cx="5039474" cy="1609343"/>
            <a:chOff x="3524442" y="3187228"/>
            <a:chExt cx="5039474" cy="1609343"/>
          </a:xfrm>
        </p:grpSpPr>
        <p:sp>
          <p:nvSpPr>
            <p:cNvPr id="85" name="Obdélník 84"/>
            <p:cNvSpPr/>
            <p:nvPr/>
          </p:nvSpPr>
          <p:spPr>
            <a:xfrm>
              <a:off x="6486293" y="3300027"/>
              <a:ext cx="6415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SBP</a:t>
              </a:r>
              <a:endParaRPr lang="en-GB" sz="1800">
                <a:solidFill>
                  <a:srgbClr val="FF0000"/>
                </a:solidFill>
              </a:endParaRP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524442" y="3209071"/>
              <a:ext cx="5039474" cy="1587500"/>
              <a:chOff x="3432589" y="3209071"/>
              <a:chExt cx="5039474" cy="1587500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98" name="Volný tvar 97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99" name="Volný tvar 98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00" name="Volný tvar 99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01" name="Volný tvar 100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</p:grpSp>
          <p:sp>
            <p:nvSpPr>
              <p:cNvPr id="97" name="Obdélník 96"/>
              <p:cNvSpPr/>
              <p:nvPr/>
            </p:nvSpPr>
            <p:spPr>
              <a:xfrm>
                <a:off x="3432589" y="3873241"/>
                <a:ext cx="112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800" b="1">
                    <a:cs typeface="Times New Roman" panose="02020603050405020304" pitchFamily="18" charset="0"/>
                  </a:rPr>
                  <a:t>Blood pressure</a:t>
                </a:r>
                <a:endParaRPr lang="en-GB" sz="1800"/>
              </a:p>
            </p:txBody>
          </p:sp>
        </p:grpSp>
        <p:sp>
          <p:nvSpPr>
            <p:cNvPr id="87" name="Obdélník 86"/>
            <p:cNvSpPr/>
            <p:nvPr/>
          </p:nvSpPr>
          <p:spPr>
            <a:xfrm>
              <a:off x="6435497" y="4212495"/>
              <a:ext cx="6703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00B050"/>
                  </a:solidFill>
                  <a:cs typeface="Times New Roman" panose="02020603050405020304" pitchFamily="18" charset="0"/>
                </a:rPr>
                <a:t>DBP</a:t>
              </a:r>
              <a:endParaRPr lang="en-GB" sz="1800">
                <a:solidFill>
                  <a:srgbClr val="00B050"/>
                </a:solidFill>
              </a:endParaRPr>
            </a:p>
          </p:txBody>
        </p:sp>
        <p:sp>
          <p:nvSpPr>
            <p:cNvPr id="88" name="Ovál 87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9" name="Ovál 88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0" name="Ovál 89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1" name="Ovál 90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2" name="Ovál 91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3" name="Ovál 92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4" name="Ovál 93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95" name="Ovál 94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</p:spTree>
    <p:extLst>
      <p:ext uri="{BB962C8B-B14F-4D97-AF65-F5344CB8AC3E}">
        <p14:creationId xmlns:p14="http://schemas.microsoft.com/office/powerpoint/2010/main" val="22307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27928" y="188640"/>
            <a:ext cx="730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Frequency domain methods – </a:t>
            </a:r>
            <a:r>
              <a:rPr lang="en-GB" sz="2000" b="1" dirty="0"/>
              <a:t>spectral analysis</a:t>
            </a:r>
            <a:endParaRPr lang="en-GB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/>
              <a:t>Spectrum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/>
              <a:t>Signal in frequency domain</a:t>
            </a:r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/>
              <a:t>Time series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/>
              <a:t>Signal in time domain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" y="3494360"/>
            <a:ext cx="8763000" cy="3175000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>
                <a:solidFill>
                  <a:srgbClr val="0000C0"/>
                </a:solidFill>
              </a:rPr>
              <a:t>Signal is decomposed in individual frequencies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45151"/>
            <a:chOff x="1209377" y="4869160"/>
            <a:chExt cx="3362623" cy="1645151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369332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200"/>
                <a:t>amplitude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time (s)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50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40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30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20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10</a:t>
              </a: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679267"/>
            <a:chOff x="3577999" y="2348880"/>
            <a:chExt cx="3370265" cy="1679267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0.5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0.4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0.3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0.2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/>
                <a:t>0.1</a:t>
              </a:r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369332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200"/>
                <a:t>amplitude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frequency (Hz)</a:t>
              </a:r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431342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Spectrum</a:t>
            </a:r>
            <a:endParaRPr lang="cs-CZ" altLang="cs-CZ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Signal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frequency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domain</a:t>
            </a:r>
            <a:endParaRPr lang="cs-CZ" altLang="cs-CZ" sz="20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Time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series</a:t>
            </a:r>
            <a:endParaRPr lang="cs-CZ" altLang="cs-CZ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Signal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time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domain</a:t>
            </a:r>
            <a:endParaRPr lang="cs-CZ" altLang="cs-CZ" sz="2000" b="1" dirty="0"/>
          </a:p>
        </p:txBody>
      </p:sp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00C0"/>
                </a:solidFill>
              </a:rPr>
              <a:t>Signal</a:t>
            </a:r>
            <a:r>
              <a:rPr lang="cs-CZ" altLang="cs-CZ" sz="2000" b="1" dirty="0">
                <a:solidFill>
                  <a:srgbClr val="0000C0"/>
                </a:solidFill>
              </a:rPr>
              <a:t> </a:t>
            </a:r>
            <a:r>
              <a:rPr lang="cs-CZ" altLang="cs-CZ" sz="2000" b="1" dirty="0" err="1">
                <a:solidFill>
                  <a:srgbClr val="0000C0"/>
                </a:solidFill>
              </a:rPr>
              <a:t>is</a:t>
            </a:r>
            <a:r>
              <a:rPr lang="cs-CZ" altLang="cs-CZ" sz="2000" b="1" dirty="0">
                <a:solidFill>
                  <a:srgbClr val="0000C0"/>
                </a:solidFill>
              </a:rPr>
              <a:t> </a:t>
            </a:r>
            <a:r>
              <a:rPr lang="cs-CZ" altLang="cs-CZ" sz="2000" b="1" dirty="0" err="1">
                <a:solidFill>
                  <a:srgbClr val="0000C0"/>
                </a:solidFill>
              </a:rPr>
              <a:t>decomposed</a:t>
            </a:r>
            <a:r>
              <a:rPr lang="cs-CZ" altLang="cs-CZ" sz="2000" b="1" dirty="0">
                <a:solidFill>
                  <a:srgbClr val="0000C0"/>
                </a:solidFill>
              </a:rPr>
              <a:t> in </a:t>
            </a:r>
            <a:r>
              <a:rPr lang="cs-CZ" altLang="cs-CZ" sz="2000" b="1" dirty="0" err="1">
                <a:solidFill>
                  <a:srgbClr val="0000C0"/>
                </a:solidFill>
              </a:rPr>
              <a:t>individual</a:t>
            </a:r>
            <a:r>
              <a:rPr lang="cs-CZ" altLang="cs-CZ" sz="2000" b="1" dirty="0">
                <a:solidFill>
                  <a:srgbClr val="0000C0"/>
                </a:solidFill>
              </a:rPr>
              <a:t> </a:t>
            </a:r>
            <a:r>
              <a:rPr lang="cs-CZ" altLang="cs-CZ" sz="2000" b="1" dirty="0" err="1">
                <a:solidFill>
                  <a:srgbClr val="0000C0"/>
                </a:solidFill>
              </a:rPr>
              <a:t>frequencies</a:t>
            </a:r>
            <a:endParaRPr lang="cs-CZ" altLang="cs-CZ" sz="20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75929"/>
            <a:chOff x="1209377" y="4869160"/>
            <a:chExt cx="3362623" cy="1675929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err="1"/>
                <a:t>amplitude</a:t>
              </a:r>
              <a:endParaRPr lang="cs-CZ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/>
                <a:t>time</a:t>
              </a:r>
              <a:r>
                <a:rPr lang="cs-CZ" sz="1400" dirty="0"/>
                <a:t> (s)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50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40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30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20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10</a:t>
              </a: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710045"/>
            <a:chOff x="3577999" y="2348880"/>
            <a:chExt cx="3370265" cy="1710045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0.5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0.4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0.3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0.2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0.1</a:t>
              </a:r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err="1"/>
                <a:t>amplitude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/>
                <a:t>frequency</a:t>
              </a:r>
              <a:r>
                <a:rPr lang="cs-CZ" sz="1400" dirty="0"/>
                <a:t> (Hz)</a:t>
              </a:r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035896"/>
            <a:ext cx="3683375" cy="240754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2" y="3828615"/>
            <a:ext cx="1877231" cy="2822104"/>
          </a:xfrm>
          <a:prstGeom prst="rect">
            <a:avLst/>
          </a:prstGeom>
        </p:spPr>
      </p:pic>
      <p:sp>
        <p:nvSpPr>
          <p:cNvPr id="38" name="Šipka doprava 37"/>
          <p:cNvSpPr/>
          <p:nvPr/>
        </p:nvSpPr>
        <p:spPr>
          <a:xfrm>
            <a:off x="3254103" y="5258932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1727928" y="188640"/>
            <a:ext cx="730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Frequency domain methods – </a:t>
            </a:r>
            <a:r>
              <a:rPr lang="en-GB" sz="2000" b="1" dirty="0"/>
              <a:t>spectral analysis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32812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Skupina 8"/>
          <p:cNvGrpSpPr>
            <a:grpSpLocks/>
          </p:cNvGrpSpPr>
          <p:nvPr/>
        </p:nvGrpSpPr>
        <p:grpSpPr bwMode="auto">
          <a:xfrm>
            <a:off x="144463" y="1143000"/>
            <a:ext cx="8820150" cy="4710793"/>
            <a:chOff x="15755" y="700901"/>
            <a:chExt cx="9074567" cy="6093869"/>
          </a:xfrm>
        </p:grpSpPr>
        <p:pic>
          <p:nvPicPr>
            <p:cNvPr id="23564" name="Obráze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7" r="17882"/>
            <a:stretch>
              <a:fillRect/>
            </a:stretch>
          </p:blipFill>
          <p:spPr bwMode="auto">
            <a:xfrm>
              <a:off x="471140" y="1092555"/>
              <a:ext cx="8593927" cy="524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5" name="Skupina 85"/>
            <p:cNvGrpSpPr>
              <a:grpSpLocks/>
            </p:cNvGrpSpPr>
            <p:nvPr/>
          </p:nvGrpSpPr>
          <p:grpSpPr bwMode="auto">
            <a:xfrm>
              <a:off x="15755" y="700901"/>
              <a:ext cx="8876721" cy="6093869"/>
              <a:chOff x="15755" y="700903"/>
              <a:chExt cx="8876725" cy="6093885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814050"/>
                <a:ext cx="443316" cy="1607984"/>
              </a:xfrm>
              <a:prstGeom prst="rect">
                <a:avLst/>
              </a:prstGeom>
              <a:noFill/>
            </p:spPr>
            <p:txBody>
              <a:bodyPr vert="vert270"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1600" b="1" dirty="0" err="1">
                    <a:latin typeface="+mn-lt"/>
                    <a:cs typeface="+mn-cs"/>
                  </a:rPr>
                  <a:t>amplitude</a:t>
                </a:r>
                <a:endParaRPr lang="cs-CZ" sz="1600" b="1" dirty="0">
                  <a:latin typeface="+mn-lt"/>
                  <a:cs typeface="+mn-cs"/>
                </a:endParaRPr>
              </a:p>
            </p:txBody>
          </p:sp>
          <p:sp>
            <p:nvSpPr>
              <p:cNvPr id="23579" name="TextovéPole 25"/>
              <p:cNvSpPr txBox="1">
                <a:spLocks noChangeArrowheads="1"/>
              </p:cNvSpPr>
              <p:nvPr/>
            </p:nvSpPr>
            <p:spPr bwMode="auto">
              <a:xfrm>
                <a:off x="1749772" y="6342848"/>
                <a:ext cx="2088232" cy="437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 err="1"/>
                  <a:t>time</a:t>
                </a:r>
                <a:r>
                  <a:rPr lang="cs-CZ" altLang="cs-CZ" sz="1600" b="1" dirty="0"/>
                  <a:t> (s)</a:t>
                </a:r>
              </a:p>
            </p:txBody>
          </p:sp>
          <p:sp>
            <p:nvSpPr>
              <p:cNvPr id="23580" name="TextovéPole 26"/>
              <p:cNvSpPr txBox="1">
                <a:spLocks noChangeArrowheads="1"/>
              </p:cNvSpPr>
              <p:nvPr/>
            </p:nvSpPr>
            <p:spPr bwMode="auto">
              <a:xfrm>
                <a:off x="5968482" y="6356834"/>
                <a:ext cx="2088232" cy="437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 err="1"/>
                  <a:t>frequency</a:t>
                </a:r>
                <a:r>
                  <a:rPr lang="cs-CZ" altLang="cs-CZ" sz="1600" b="1" dirty="0"/>
                  <a:t> 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066" y="1664038"/>
                <a:ext cx="3106522" cy="10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017" y="2736012"/>
                <a:ext cx="63861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8540" y="3750486"/>
                <a:ext cx="212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4" name="TextovéPole 30"/>
              <p:cNvSpPr txBox="1">
                <a:spLocks noChangeArrowheads="1"/>
              </p:cNvSpPr>
              <p:nvPr/>
            </p:nvSpPr>
            <p:spPr bwMode="auto">
              <a:xfrm>
                <a:off x="1275517" y="1307805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23585" name="TextovéPole 31"/>
              <p:cNvSpPr txBox="1">
                <a:spLocks noChangeArrowheads="1"/>
              </p:cNvSpPr>
              <p:nvPr/>
            </p:nvSpPr>
            <p:spPr bwMode="auto">
              <a:xfrm>
                <a:off x="1471937" y="2207309"/>
                <a:ext cx="848770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 dirty="0">
                    <a:solidFill>
                      <a:srgbClr val="FF0000"/>
                    </a:solidFill>
                  </a:rPr>
                  <a:t>T=10 s</a:t>
                </a:r>
              </a:p>
            </p:txBody>
          </p:sp>
          <p:sp>
            <p:nvSpPr>
              <p:cNvPr id="23586" name="TextovéPole 32"/>
              <p:cNvSpPr txBox="1">
                <a:spLocks noChangeArrowheads="1"/>
              </p:cNvSpPr>
              <p:nvPr/>
            </p:nvSpPr>
            <p:spPr bwMode="auto">
              <a:xfrm>
                <a:off x="1619672" y="3143349"/>
                <a:ext cx="72278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181" y="2487527"/>
                <a:ext cx="0" cy="289557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079" y="3409590"/>
                <a:ext cx="0" cy="367592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39874" y="1666091"/>
                <a:ext cx="0" cy="535988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90" name="TextovéPole 36"/>
              <p:cNvSpPr txBox="1">
                <a:spLocks noChangeArrowheads="1"/>
              </p:cNvSpPr>
              <p:nvPr/>
            </p:nvSpPr>
            <p:spPr bwMode="auto">
              <a:xfrm>
                <a:off x="3044739" y="1664438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23591" name="TextovéPole 37"/>
              <p:cNvSpPr txBox="1">
                <a:spLocks noChangeArrowheads="1"/>
              </p:cNvSpPr>
              <p:nvPr/>
            </p:nvSpPr>
            <p:spPr bwMode="auto">
              <a:xfrm>
                <a:off x="2534113" y="3951534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23592" name="TextovéPole 38"/>
              <p:cNvSpPr txBox="1">
                <a:spLocks noChangeArrowheads="1"/>
              </p:cNvSpPr>
              <p:nvPr/>
            </p:nvSpPr>
            <p:spPr bwMode="auto">
              <a:xfrm>
                <a:off x="2455190" y="2781990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23593" name="Skupina 101"/>
              <p:cNvGrpSpPr>
                <a:grpSpLocks/>
              </p:cNvGrpSpPr>
              <p:nvPr/>
            </p:nvGrpSpPr>
            <p:grpSpPr bwMode="auto">
              <a:xfrm>
                <a:off x="1166312" y="700903"/>
                <a:ext cx="3472644" cy="437954"/>
                <a:chOff x="1166312" y="700903"/>
                <a:chExt cx="3472644" cy="437954"/>
              </a:xfrm>
            </p:grpSpPr>
            <p:sp>
              <p:nvSpPr>
                <p:cNvPr id="23601" name="TextovéPole 47"/>
                <p:cNvSpPr txBox="1">
                  <a:spLocks noChangeArrowheads="1"/>
                </p:cNvSpPr>
                <p:nvPr/>
              </p:nvSpPr>
              <p:spPr bwMode="auto">
                <a:xfrm>
                  <a:off x="1166312" y="700903"/>
                  <a:ext cx="1627576" cy="437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 dirty="0">
                      <a:solidFill>
                        <a:srgbClr val="DE0000"/>
                      </a:solidFill>
                    </a:rPr>
                    <a:t>period  </a:t>
                  </a:r>
                  <a:r>
                    <a:rPr lang="cs-CZ" altLang="cs-CZ" sz="1600" b="1" dirty="0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23602" name="TextovéPole 48"/>
                <p:cNvSpPr txBox="1">
                  <a:spLocks noChangeArrowheads="1"/>
                </p:cNvSpPr>
                <p:nvPr/>
              </p:nvSpPr>
              <p:spPr bwMode="auto">
                <a:xfrm>
                  <a:off x="2933009" y="700903"/>
                  <a:ext cx="1705947" cy="437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 dirty="0" err="1">
                      <a:solidFill>
                        <a:srgbClr val="0013CA"/>
                      </a:solidFill>
                    </a:rPr>
                    <a:t>amplitude</a:t>
                  </a:r>
                  <a:r>
                    <a:rPr lang="cs-CZ" altLang="cs-CZ" sz="1600" dirty="0">
                      <a:solidFill>
                        <a:srgbClr val="0013CA"/>
                      </a:solidFill>
                    </a:rPr>
                    <a:t>  </a:t>
                  </a:r>
                  <a:r>
                    <a:rPr lang="cs-CZ" altLang="cs-CZ" sz="1600" b="1" dirty="0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3594" name="TextovéPole 40"/>
              <p:cNvSpPr txBox="1">
                <a:spLocks noChangeArrowheads="1"/>
              </p:cNvSpPr>
              <p:nvPr/>
            </p:nvSpPr>
            <p:spPr bwMode="auto">
              <a:xfrm>
                <a:off x="5797662" y="700903"/>
                <a:ext cx="2122710" cy="437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dirty="0" err="1">
                    <a:solidFill>
                      <a:srgbClr val="056400"/>
                    </a:solidFill>
                  </a:rPr>
                  <a:t>frequency</a:t>
                </a:r>
                <a:r>
                  <a:rPr lang="cs-CZ" altLang="cs-CZ" sz="1600" dirty="0">
                    <a:solidFill>
                      <a:srgbClr val="056400"/>
                    </a:solidFill>
                  </a:rPr>
                  <a:t>  </a:t>
                </a:r>
                <a:r>
                  <a:rPr lang="cs-CZ" altLang="cs-CZ" sz="1600" b="1" dirty="0">
                    <a:solidFill>
                      <a:srgbClr val="056400"/>
                    </a:solidFill>
                  </a:rPr>
                  <a:t>f </a:t>
                </a:r>
                <a:r>
                  <a:rPr lang="cs-CZ" altLang="cs-CZ" sz="1600" dirty="0"/>
                  <a:t>= 1/</a:t>
                </a:r>
                <a:r>
                  <a:rPr lang="cs-CZ" altLang="cs-CZ" sz="1600" b="1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3595" name="TextovéPole 41"/>
              <p:cNvSpPr txBox="1">
                <a:spLocks noChangeArrowheads="1"/>
              </p:cNvSpPr>
              <p:nvPr/>
            </p:nvSpPr>
            <p:spPr bwMode="auto">
              <a:xfrm>
                <a:off x="6948264" y="4230380"/>
                <a:ext cx="1944216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400" b="1"/>
                  <a:t>1/</a:t>
                </a:r>
                <a:r>
                  <a:rPr lang="cs-CZ" altLang="cs-CZ" sz="1400" b="1">
                    <a:solidFill>
                      <a:srgbClr val="FF0000"/>
                    </a:solidFill>
                  </a:rPr>
                  <a:t>3</a:t>
                </a:r>
                <a:r>
                  <a:rPr lang="cs-CZ" altLang="cs-CZ" sz="1400" b="1">
                    <a:solidFill>
                      <a:srgbClr val="056400"/>
                    </a:solidFill>
                  </a:rPr>
                  <a:t> = 0.33 Hz</a:t>
                </a:r>
              </a:p>
            </p:txBody>
          </p:sp>
          <p:sp>
            <p:nvSpPr>
              <p:cNvPr id="23596" name="TextovéPole 42"/>
              <p:cNvSpPr txBox="1">
                <a:spLocks noChangeArrowheads="1"/>
              </p:cNvSpPr>
              <p:nvPr/>
            </p:nvSpPr>
            <p:spPr bwMode="auto">
              <a:xfrm>
                <a:off x="5364088" y="3199619"/>
                <a:ext cx="1872208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400" b="1"/>
                  <a:t>1/</a:t>
                </a:r>
                <a:r>
                  <a:rPr lang="cs-CZ" altLang="cs-CZ" sz="1400" b="1">
                    <a:solidFill>
                      <a:srgbClr val="FF0000"/>
                    </a:solidFill>
                  </a:rPr>
                  <a:t>10</a:t>
                </a:r>
                <a:r>
                  <a:rPr lang="cs-CZ" altLang="cs-CZ" sz="1400" b="1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23597" name="TextovéPole 43"/>
              <p:cNvSpPr txBox="1">
                <a:spLocks noChangeArrowheads="1"/>
              </p:cNvSpPr>
              <p:nvPr/>
            </p:nvSpPr>
            <p:spPr bwMode="auto">
              <a:xfrm>
                <a:off x="5148064" y="1795082"/>
                <a:ext cx="2349070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 dirty="0">
                    <a:solidFill>
                      <a:srgbClr val="056400"/>
                    </a:solidFill>
                  </a:rPr>
                  <a:t>f =</a:t>
                </a:r>
                <a:r>
                  <a:rPr lang="cs-CZ" altLang="cs-CZ" sz="1400" b="1" dirty="0"/>
                  <a:t> 1/</a:t>
                </a:r>
                <a:r>
                  <a:rPr lang="cs-CZ" altLang="cs-CZ" sz="1400" b="1" dirty="0">
                    <a:solidFill>
                      <a:srgbClr val="FF0000"/>
                    </a:solidFill>
                  </a:rPr>
                  <a:t>50</a:t>
                </a:r>
                <a:r>
                  <a:rPr lang="cs-CZ" altLang="cs-CZ" sz="1400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23598" name="TextovéPole 44"/>
              <p:cNvSpPr txBox="1">
                <a:spLocks noChangeArrowheads="1"/>
              </p:cNvSpPr>
              <p:nvPr/>
            </p:nvSpPr>
            <p:spPr bwMode="auto">
              <a:xfrm>
                <a:off x="4906018" y="1387310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23599" name="TextovéPole 45"/>
              <p:cNvSpPr txBox="1">
                <a:spLocks noChangeArrowheads="1"/>
              </p:cNvSpPr>
              <p:nvPr/>
            </p:nvSpPr>
            <p:spPr bwMode="auto">
              <a:xfrm>
                <a:off x="5491417" y="2721029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23600" name="TextovéPole 46"/>
              <p:cNvSpPr txBox="1">
                <a:spLocks noChangeArrowheads="1"/>
              </p:cNvSpPr>
              <p:nvPr/>
            </p:nvSpPr>
            <p:spPr bwMode="auto">
              <a:xfrm>
                <a:off x="7192094" y="3651228"/>
                <a:ext cx="976342" cy="39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b="1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23566" name="TextovéPole 12"/>
            <p:cNvSpPr txBox="1">
              <a:spLocks noChangeArrowheads="1"/>
            </p:cNvSpPr>
            <p:nvPr/>
          </p:nvSpPr>
          <p:spPr bwMode="auto">
            <a:xfrm>
              <a:off x="782986" y="2043288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7" name="TextovéPole 13"/>
            <p:cNvSpPr txBox="1">
              <a:spLocks noChangeArrowheads="1"/>
            </p:cNvSpPr>
            <p:nvPr/>
          </p:nvSpPr>
          <p:spPr bwMode="auto">
            <a:xfrm>
              <a:off x="782986" y="3080828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8" name="TextovéPole 14"/>
            <p:cNvSpPr txBox="1">
              <a:spLocks noChangeArrowheads="1"/>
            </p:cNvSpPr>
            <p:nvPr/>
          </p:nvSpPr>
          <p:spPr bwMode="auto">
            <a:xfrm>
              <a:off x="774103" y="4104722"/>
              <a:ext cx="315864" cy="3185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69" name="TextovéPole 15"/>
            <p:cNvSpPr txBox="1">
              <a:spLocks noChangeArrowheads="1"/>
            </p:cNvSpPr>
            <p:nvPr/>
          </p:nvSpPr>
          <p:spPr bwMode="auto">
            <a:xfrm>
              <a:off x="8774458" y="2053415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0" name="TextovéPole 16"/>
            <p:cNvSpPr txBox="1">
              <a:spLocks noChangeArrowheads="1"/>
            </p:cNvSpPr>
            <p:nvPr/>
          </p:nvSpPr>
          <p:spPr bwMode="auto">
            <a:xfrm>
              <a:off x="8774458" y="3076501"/>
              <a:ext cx="315864" cy="3185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1" name="TextovéPole 17"/>
            <p:cNvSpPr txBox="1">
              <a:spLocks noChangeArrowheads="1"/>
            </p:cNvSpPr>
            <p:nvPr/>
          </p:nvSpPr>
          <p:spPr bwMode="auto">
            <a:xfrm>
              <a:off x="8774457" y="4120287"/>
              <a:ext cx="315864" cy="3185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72" name="TextovéPole 18"/>
            <p:cNvSpPr txBox="1">
              <a:spLocks noChangeArrowheads="1"/>
            </p:cNvSpPr>
            <p:nvPr/>
          </p:nvSpPr>
          <p:spPr bwMode="auto">
            <a:xfrm>
              <a:off x="4906015" y="5208994"/>
              <a:ext cx="976341" cy="3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3573" name="TextovéPole 19"/>
            <p:cNvSpPr txBox="1">
              <a:spLocks noChangeArrowheads="1"/>
            </p:cNvSpPr>
            <p:nvPr/>
          </p:nvSpPr>
          <p:spPr bwMode="auto">
            <a:xfrm>
              <a:off x="5491414" y="5587853"/>
              <a:ext cx="976341" cy="3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3574" name="TextovéPole 20"/>
            <p:cNvSpPr txBox="1">
              <a:spLocks noChangeArrowheads="1"/>
            </p:cNvSpPr>
            <p:nvPr/>
          </p:nvSpPr>
          <p:spPr bwMode="auto">
            <a:xfrm>
              <a:off x="7198193" y="5473552"/>
              <a:ext cx="976341" cy="3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3575" name="TextovéPole 21"/>
            <p:cNvSpPr txBox="1">
              <a:spLocks noChangeArrowheads="1"/>
            </p:cNvSpPr>
            <p:nvPr/>
          </p:nvSpPr>
          <p:spPr bwMode="auto">
            <a:xfrm>
              <a:off x="7245819" y="6178653"/>
              <a:ext cx="820416" cy="278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576" name="TextovéPole 22"/>
            <p:cNvSpPr txBox="1">
              <a:spLocks noChangeArrowheads="1"/>
            </p:cNvSpPr>
            <p:nvPr/>
          </p:nvSpPr>
          <p:spPr bwMode="auto">
            <a:xfrm>
              <a:off x="5196830" y="6172220"/>
              <a:ext cx="426145" cy="278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3577" name="TextovéPole 23"/>
            <p:cNvSpPr txBox="1">
              <a:spLocks noChangeArrowheads="1"/>
            </p:cNvSpPr>
            <p:nvPr/>
          </p:nvSpPr>
          <p:spPr bwMode="auto">
            <a:xfrm>
              <a:off x="5729460" y="6170709"/>
              <a:ext cx="505907" cy="278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1011238" y="4156075"/>
            <a:ext cx="3833812" cy="962025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7" name="Volný tvar 6"/>
          <p:cNvSpPr/>
          <p:nvPr/>
        </p:nvSpPr>
        <p:spPr>
          <a:xfrm>
            <a:off x="1017588" y="4014788"/>
            <a:ext cx="3794125" cy="1204912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1004888" y="3905250"/>
            <a:ext cx="3814762" cy="1406525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10" name="TextovéPole 9"/>
          <p:cNvSpPr txBox="1"/>
          <p:nvPr/>
        </p:nvSpPr>
        <p:spPr>
          <a:xfrm>
            <a:off x="1162050" y="4851400"/>
            <a:ext cx="13195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157288" y="4849813"/>
            <a:ext cx="11913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7288" y="4859312"/>
            <a:ext cx="13195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0,33 Hz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Spectrum</a:t>
            </a:r>
            <a:endParaRPr lang="cs-CZ" altLang="cs-CZ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Frequency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domain</a:t>
            </a:r>
            <a:endParaRPr lang="cs-CZ" altLang="cs-CZ" sz="16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Time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domain</a:t>
            </a:r>
            <a:endParaRPr lang="cs-CZ" altLang="cs-CZ" sz="1600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298101" y="188640"/>
            <a:ext cx="511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the spectrum is formed</a:t>
            </a:r>
            <a:r>
              <a:rPr lang="cs-CZ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58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9586" y="44624"/>
            <a:ext cx="727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Physiological significance – frequency bands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tx1"/>
                </a:solidFill>
                <a:effectLst/>
              </a:rPr>
              <a:t>High frequency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err="1">
                <a:solidFill>
                  <a:schemeClr val="tx1"/>
                </a:solidFill>
              </a:rPr>
              <a:t>Intrathoracal</a:t>
            </a:r>
            <a:r>
              <a:rPr lang="en-GB" sz="1200" b="1" i="1" dirty="0">
                <a:solidFill>
                  <a:schemeClr val="tx1"/>
                </a:solidFill>
              </a:rPr>
              <a:t> pressure changes influencing blood pressure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tx1"/>
                </a:solidFill>
                <a:effectLst/>
              </a:rPr>
              <a:t>Very low frequency (VLF)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tx1"/>
                </a:solidFill>
              </a:rPr>
              <a:t>Low frequency (LF)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91552" y="630504"/>
            <a:ext cx="3606980" cy="7102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tx1"/>
                </a:solidFill>
              </a:rPr>
              <a:t>Slow hormonal changes, RAS, changes of vascular tonus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2265932" y="1341438"/>
            <a:ext cx="0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828032" y="1341438"/>
            <a:ext cx="1294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>
                <a:solidFill>
                  <a:schemeClr val="tx1"/>
                </a:solidFill>
                <a:effectLst/>
              </a:rPr>
              <a:t>Respiratory sinus arrhythmia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baroreflex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tx1"/>
                </a:solidFill>
                <a:effectLst/>
              </a:rPr>
              <a:t>band: </a:t>
            </a:r>
          </a:p>
        </p:txBody>
      </p:sp>
      <p:sp>
        <p:nvSpPr>
          <p:cNvPr id="24" name="Šipka doleva 23"/>
          <p:cNvSpPr/>
          <p:nvPr/>
        </p:nvSpPr>
        <p:spPr>
          <a:xfrm rot="1885066">
            <a:off x="6208708" y="2967621"/>
            <a:ext cx="2019637" cy="808983"/>
          </a:xfrm>
          <a:prstGeom prst="leftArrow">
            <a:avLst/>
          </a:prstGeom>
          <a:solidFill>
            <a:srgbClr val="C00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frequency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1715328" y="1212974"/>
            <a:ext cx="408400" cy="46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15328" y="1248916"/>
            <a:ext cx="408400" cy="38429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baroreflex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185953"/>
            <a:ext cx="204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Systolic blood pressure</a:t>
            </a:r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Heart rate</a:t>
            </a:r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0.5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0.4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0.3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0.1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0.2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0,04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0,08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0,12</a:t>
            </a:r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0,2</a:t>
            </a:r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/>
              <a:t>Spectrum SBP (n.u.)</a:t>
            </a:r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/>
              <a:t>Spectrum HR (</a:t>
            </a:r>
            <a:r>
              <a:rPr lang="en-GB" altLang="cs-CZ" sz="1600" dirty="0" err="1"/>
              <a:t>n.u</a:t>
            </a:r>
            <a:r>
              <a:rPr lang="en-GB" altLang="cs-CZ" sz="1600" dirty="0"/>
              <a:t>.)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98533" y="1248916"/>
            <a:ext cx="2916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Variability source: respiration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1196752"/>
            <a:ext cx="164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Variability source:</a:t>
            </a:r>
          </a:p>
        </p:txBody>
      </p:sp>
    </p:spTree>
    <p:extLst>
      <p:ext uri="{BB962C8B-B14F-4D97-AF65-F5344CB8AC3E}">
        <p14:creationId xmlns:p14="http://schemas.microsoft.com/office/powerpoint/2010/main" val="20760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 animBg="1"/>
      <p:bldP spid="27" grpId="0"/>
      <p:bldP spid="3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  <a:effectLst/>
              </a:rPr>
              <a:t>High frequency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 err="1">
                <a:solidFill>
                  <a:schemeClr val="tx1"/>
                </a:solidFill>
              </a:rPr>
              <a:t>Intrathorac</a:t>
            </a:r>
            <a:r>
              <a:rPr lang="cs-CZ" sz="1200" b="1" i="1" dirty="0" err="1">
                <a:solidFill>
                  <a:schemeClr val="tx1"/>
                </a:solidFill>
              </a:rPr>
              <a:t>ic</a:t>
            </a:r>
            <a:r>
              <a:rPr lang="en-GB" sz="1200" b="1" i="1" dirty="0">
                <a:solidFill>
                  <a:schemeClr val="tx1"/>
                </a:solidFill>
              </a:rPr>
              <a:t> pressure changes influencing blood pressure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  <a:effectLst/>
              </a:rPr>
              <a:t>Very low frequency (VLF)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Low frequency (LF)</a:t>
            </a:r>
            <a:endParaRPr lang="en-GB" sz="1200" b="1" i="1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>
                <a:solidFill>
                  <a:schemeClr val="tx1"/>
                </a:solidFill>
                <a:effectLst/>
              </a:rPr>
              <a:t>Respiratory sinus arrhythmia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baroreflex</a:t>
            </a:r>
            <a:endParaRPr lang="en-GB" sz="1800" b="1" i="1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>
                <a:solidFill>
                  <a:schemeClr val="tx1"/>
                </a:solidFill>
                <a:effectLst/>
              </a:rPr>
              <a:t>band: 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baroreflex</a:t>
            </a:r>
            <a:endParaRPr lang="en-GB" sz="1800" b="1" i="1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185953"/>
            <a:ext cx="204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Systolic blood pressure</a:t>
            </a:r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Heart rate</a:t>
            </a:r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0.5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0.4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0.3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0.1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0.2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0,04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0,08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0,12</a:t>
            </a:r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0,2</a:t>
            </a:r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/>
              <a:t>Spectrum SBP (n.u.)</a:t>
            </a:r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/>
              <a:t>Spectrum HR (n.u.)</a:t>
            </a: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parasympathetic activity</a:t>
            </a: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Sympathetic activity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832140" y="531963"/>
            <a:ext cx="170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Time lag &lt; 1 s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Time lag &gt; 6 s</a:t>
            </a:r>
          </a:p>
          <a:p>
            <a:r>
              <a:rPr lang="en-GB" sz="1800" dirty="0"/>
              <a:t>Slow oscillations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5721164" y="901295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Fast </a:t>
            </a:r>
            <a:r>
              <a:rPr lang="en-GB" sz="1800" dirty="0"/>
              <a:t>oscillations</a:t>
            </a:r>
          </a:p>
        </p:txBody>
      </p:sp>
    </p:spTree>
    <p:extLst>
      <p:ext uri="{BB962C8B-B14F-4D97-AF65-F5344CB8AC3E}">
        <p14:creationId xmlns:p14="http://schemas.microsoft.com/office/powerpoint/2010/main" val="17038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2" grpId="0"/>
      <p:bldP spid="23" grpId="0"/>
      <p:bldP spid="27" grpId="0"/>
      <p:bldP spid="52" grpId="0" animBg="1"/>
      <p:bldP spid="53" grpId="0" animBg="1"/>
      <p:bldP spid="54" grpId="0"/>
      <p:bldP spid="55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  <a:effectLst/>
              </a:rPr>
              <a:t>High frequency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  <a:effectLst/>
              </a:rPr>
              <a:t>Very low frequency (VLF)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Low frequency (LF)</a:t>
            </a:r>
            <a:endParaRPr lang="en-GB" sz="1200" b="1" i="1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>
                <a:solidFill>
                  <a:schemeClr val="tx1"/>
                </a:solidFill>
                <a:effectLst/>
              </a:rPr>
              <a:t>band: </a:t>
            </a: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185953"/>
            <a:ext cx="204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Systolic blood pressure</a:t>
            </a:r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236220"/>
            <a:ext cx="2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Heart rate</a:t>
            </a:r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0.5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0.4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0.3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0.1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0.2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0,04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0,08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0,12</a:t>
            </a:r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0,2</a:t>
            </a:r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71593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/>
              <a:t>Spectrum SBP (n.u.)</a:t>
            </a:r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35289"/>
            <a:ext cx="2687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/>
              <a:t>Spectrum HR (</a:t>
            </a:r>
            <a:r>
              <a:rPr lang="en-GB" altLang="cs-CZ" sz="1600" dirty="0" err="1"/>
              <a:t>n.u</a:t>
            </a:r>
            <a:r>
              <a:rPr lang="en-GB" altLang="cs-CZ" sz="1600" dirty="0"/>
              <a:t>.)</a:t>
            </a: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parasympathetic activity</a:t>
            </a: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Sympathetic activity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652120" y="558346"/>
            <a:ext cx="211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Time lag &lt; 1 s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Time lag &gt; 6 s</a:t>
            </a:r>
          </a:p>
          <a:p>
            <a:r>
              <a:rPr lang="en-GB" sz="1800"/>
              <a:t>Slow oscillations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fast</a:t>
            </a:r>
            <a:r>
              <a:rPr lang="en-GB" sz="1800" dirty="0"/>
              <a:t> oscillations</a:t>
            </a:r>
          </a:p>
        </p:txBody>
      </p:sp>
      <p:sp>
        <p:nvSpPr>
          <p:cNvPr id="48" name="Volný tvar 47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7" name="Volný tvar 56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1875500" y="2931679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baroreflex</a:t>
            </a:r>
            <a:endParaRPr lang="en-GB" sz="1200" b="1" i="1">
              <a:solidFill>
                <a:schemeClr val="tx1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 rot="16200000">
            <a:off x="2798831" y="296474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tx1"/>
                </a:solidFill>
              </a:rPr>
              <a:t>Mechanical transfer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6425971" y="1340768"/>
            <a:ext cx="142929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>
                <a:solidFill>
                  <a:schemeClr val="tx1"/>
                </a:solidFill>
                <a:effectLst/>
              </a:rPr>
              <a:t>CNS (n. vagus)</a:t>
            </a:r>
          </a:p>
        </p:txBody>
      </p:sp>
      <p:sp>
        <p:nvSpPr>
          <p:cNvPr id="61" name="Šipka dolů 60"/>
          <p:cNvSpPr/>
          <p:nvPr/>
        </p:nvSpPr>
        <p:spPr>
          <a:xfrm rot="2733724">
            <a:off x="6369825" y="1735313"/>
            <a:ext cx="211563" cy="672802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2" name="Šipka dolů 61"/>
          <p:cNvSpPr/>
          <p:nvPr/>
        </p:nvSpPr>
        <p:spPr>
          <a:xfrm>
            <a:off x="5834750" y="3092598"/>
            <a:ext cx="211563" cy="1112977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3" name="Šipka dolů 62"/>
          <p:cNvSpPr/>
          <p:nvPr/>
        </p:nvSpPr>
        <p:spPr>
          <a:xfrm rot="1818211">
            <a:off x="6422716" y="4313291"/>
            <a:ext cx="105781" cy="544600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4" name="TextovéPole 63"/>
          <p:cNvSpPr txBox="1"/>
          <p:nvPr/>
        </p:nvSpPr>
        <p:spPr>
          <a:xfrm>
            <a:off x="6588224" y="3718773"/>
            <a:ext cx="1176080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>
                <a:solidFill>
                  <a:schemeClr val="tx1"/>
                </a:solidFill>
                <a:effectLst/>
              </a:rPr>
              <a:t>Thoracic pressure changes</a:t>
            </a:r>
          </a:p>
        </p:txBody>
      </p:sp>
      <p:sp>
        <p:nvSpPr>
          <p:cNvPr id="65" name="Šipka dolů 64"/>
          <p:cNvSpPr/>
          <p:nvPr/>
        </p:nvSpPr>
        <p:spPr>
          <a:xfrm rot="10800000">
            <a:off x="2776261" y="2918397"/>
            <a:ext cx="211563" cy="800376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6" name="Šipka dolů 65"/>
          <p:cNvSpPr/>
          <p:nvPr/>
        </p:nvSpPr>
        <p:spPr>
          <a:xfrm>
            <a:off x="3059832" y="2934478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7" name="Šipka dolů 66"/>
          <p:cNvSpPr/>
          <p:nvPr/>
        </p:nvSpPr>
        <p:spPr>
          <a:xfrm rot="3216702">
            <a:off x="3423795" y="4087205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8" name="TextovéPole 67"/>
          <p:cNvSpPr txBox="1"/>
          <p:nvPr/>
        </p:nvSpPr>
        <p:spPr>
          <a:xfrm>
            <a:off x="3771608" y="3790078"/>
            <a:ext cx="1626196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>
                <a:solidFill>
                  <a:schemeClr val="tx1"/>
                </a:solidFill>
                <a:effectLst/>
              </a:rPr>
              <a:t>Changes of TPR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i="1" dirty="0">
                <a:solidFill>
                  <a:schemeClr val="tx1"/>
                </a:solidFill>
                <a:effectLst/>
              </a:rPr>
              <a:t>(sympathetic nerves)</a:t>
            </a:r>
          </a:p>
        </p:txBody>
      </p:sp>
      <p:sp>
        <p:nvSpPr>
          <p:cNvPr id="69" name="TextovéPole 68"/>
          <p:cNvSpPr txBox="1"/>
          <p:nvPr/>
        </p:nvSpPr>
        <p:spPr>
          <a:xfrm rot="16200000">
            <a:off x="1155419" y="289791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chemeClr val="tx1"/>
                </a:solidFill>
              </a:rPr>
              <a:t>???</a:t>
            </a:r>
            <a:endParaRPr lang="en-GB" sz="1200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3" grpId="0"/>
      <p:bldP spid="52" grpId="0" animBg="1"/>
      <p:bldP spid="53" grpId="0" animBg="1"/>
      <p:bldP spid="54" grpId="0"/>
      <p:bldP spid="55" grpId="0"/>
      <p:bldP spid="56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Přímá spojnice 116"/>
          <p:cNvCxnSpPr/>
          <p:nvPr/>
        </p:nvCxnSpPr>
        <p:spPr>
          <a:xfrm flipV="1">
            <a:off x="3012509" y="3364875"/>
            <a:ext cx="3067769" cy="392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cs-CZ"/>
              <a:t>Photoplethysmographic blood presure measurement/ Department of Physiology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en-GB" altLang="cs-CZ" smtClean="0"/>
              <a:pPr/>
              <a:t>2</a:t>
            </a:fld>
            <a:endParaRPr lang="en-GB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3831" y="296883"/>
            <a:ext cx="6469539" cy="886850"/>
          </a:xfrm>
        </p:spPr>
        <p:txBody>
          <a:bodyPr/>
          <a:lstStyle/>
          <a:p>
            <a:r>
              <a:rPr lang="en-GB"/>
              <a:t>Principle of continual blood pressure measurement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005034" y="2375762"/>
            <a:ext cx="4055375" cy="1299220"/>
            <a:chOff x="3215886" y="1409700"/>
            <a:chExt cx="3156314" cy="1011188"/>
          </a:xfrm>
        </p:grpSpPr>
        <p:cxnSp>
          <p:nvCxnSpPr>
            <p:cNvPr id="8" name="Přímá spojnice 7"/>
            <p:cNvCxnSpPr/>
            <p:nvPr/>
          </p:nvCxnSpPr>
          <p:spPr>
            <a:xfrm>
              <a:off x="3215886" y="1409700"/>
              <a:ext cx="3119938" cy="30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3242276" y="2419350"/>
              <a:ext cx="3129924" cy="15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Přímá spojnice 9"/>
          <p:cNvCxnSpPr/>
          <p:nvPr/>
        </p:nvCxnSpPr>
        <p:spPr>
          <a:xfrm>
            <a:off x="2985983" y="2810886"/>
            <a:ext cx="30868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005033" y="2847844"/>
            <a:ext cx="3067769" cy="392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louk 13"/>
          <p:cNvSpPr/>
          <p:nvPr/>
        </p:nvSpPr>
        <p:spPr>
          <a:xfrm rot="16200000">
            <a:off x="2627878" y="2551429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louk 14"/>
          <p:cNvSpPr/>
          <p:nvPr/>
        </p:nvSpPr>
        <p:spPr>
          <a:xfrm rot="16200000">
            <a:off x="3068310" y="2559812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louk 15"/>
          <p:cNvSpPr/>
          <p:nvPr/>
        </p:nvSpPr>
        <p:spPr>
          <a:xfrm rot="5400000" flipV="1">
            <a:off x="2636608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blouk 16"/>
          <p:cNvSpPr/>
          <p:nvPr/>
        </p:nvSpPr>
        <p:spPr>
          <a:xfrm rot="5400000" flipV="1">
            <a:off x="3068657" y="2810886"/>
            <a:ext cx="28803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louk 17"/>
          <p:cNvSpPr/>
          <p:nvPr/>
        </p:nvSpPr>
        <p:spPr>
          <a:xfrm rot="16200000">
            <a:off x="3524132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louk 18"/>
          <p:cNvSpPr/>
          <p:nvPr/>
        </p:nvSpPr>
        <p:spPr>
          <a:xfrm rot="16200000">
            <a:off x="3956180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louk 19"/>
          <p:cNvSpPr/>
          <p:nvPr/>
        </p:nvSpPr>
        <p:spPr>
          <a:xfrm rot="16200000">
            <a:off x="4388228" y="2563049"/>
            <a:ext cx="80393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louk 20"/>
          <p:cNvSpPr/>
          <p:nvPr/>
        </p:nvSpPr>
        <p:spPr>
          <a:xfrm rot="5400000" flipV="1">
            <a:off x="3526229" y="2840605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louk 21"/>
          <p:cNvSpPr/>
          <p:nvPr/>
        </p:nvSpPr>
        <p:spPr>
          <a:xfrm rot="5400000" flipV="1">
            <a:off x="3958276" y="2848989"/>
            <a:ext cx="76202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louk 22"/>
          <p:cNvSpPr/>
          <p:nvPr/>
        </p:nvSpPr>
        <p:spPr>
          <a:xfrm rot="5400000" flipV="1">
            <a:off x="4390324" y="2848988"/>
            <a:ext cx="76201" cy="288032"/>
          </a:xfrm>
          <a:prstGeom prst="arc">
            <a:avLst>
              <a:gd name="adj1" fmla="val 16200000"/>
              <a:gd name="adj2" fmla="val 49173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ál 23"/>
          <p:cNvSpPr/>
          <p:nvPr/>
        </p:nvSpPr>
        <p:spPr>
          <a:xfrm>
            <a:off x="3192482" y="1946790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ětiva 24"/>
          <p:cNvSpPr/>
          <p:nvPr/>
        </p:nvSpPr>
        <p:spPr>
          <a:xfrm rot="16200000">
            <a:off x="3782068" y="2028350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ál 25"/>
          <p:cNvSpPr/>
          <p:nvPr/>
        </p:nvSpPr>
        <p:spPr>
          <a:xfrm>
            <a:off x="3211797" y="3703582"/>
            <a:ext cx="1521692" cy="4289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ětiva 26"/>
          <p:cNvSpPr/>
          <p:nvPr/>
        </p:nvSpPr>
        <p:spPr>
          <a:xfrm rot="5400000">
            <a:off x="3801383" y="3664506"/>
            <a:ext cx="324000" cy="396000"/>
          </a:xfrm>
          <a:prstGeom prst="chord">
            <a:avLst>
              <a:gd name="adj1" fmla="val 5483690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blouk 27"/>
          <p:cNvSpPr/>
          <p:nvPr/>
        </p:nvSpPr>
        <p:spPr>
          <a:xfrm>
            <a:off x="6072802" y="2385288"/>
            <a:ext cx="1872208" cy="1284362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blouk 28"/>
          <p:cNvSpPr/>
          <p:nvPr/>
        </p:nvSpPr>
        <p:spPr>
          <a:xfrm flipH="1">
            <a:off x="6523900" y="2503958"/>
            <a:ext cx="1872208" cy="1059384"/>
          </a:xfrm>
          <a:prstGeom prst="arc">
            <a:avLst>
              <a:gd name="adj1" fmla="val 16200000"/>
              <a:gd name="adj2" fmla="val 548638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Skupina 29"/>
          <p:cNvGrpSpPr/>
          <p:nvPr/>
        </p:nvGrpSpPr>
        <p:grpSpPr>
          <a:xfrm>
            <a:off x="3446606" y="2297305"/>
            <a:ext cx="991461" cy="1418059"/>
            <a:chOff x="5383196" y="2914278"/>
            <a:chExt cx="991461" cy="1418059"/>
          </a:xfrm>
        </p:grpSpPr>
        <p:sp>
          <p:nvSpPr>
            <p:cNvPr id="31" name="Oblouk 30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blouk 31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blouk 32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Skupina 33"/>
          <p:cNvGrpSpPr/>
          <p:nvPr/>
        </p:nvGrpSpPr>
        <p:grpSpPr>
          <a:xfrm flipH="1">
            <a:off x="3499506" y="2309956"/>
            <a:ext cx="991461" cy="1418059"/>
            <a:chOff x="5383196" y="2914278"/>
            <a:chExt cx="991461" cy="1418059"/>
          </a:xfrm>
        </p:grpSpPr>
        <p:sp>
          <p:nvSpPr>
            <p:cNvPr id="35" name="Oblouk 34"/>
            <p:cNvSpPr/>
            <p:nvPr/>
          </p:nvSpPr>
          <p:spPr>
            <a:xfrm>
              <a:off x="5510561" y="3027065"/>
              <a:ext cx="864096" cy="1194023"/>
            </a:xfrm>
            <a:prstGeom prst="arc">
              <a:avLst>
                <a:gd name="adj1" fmla="val 16948730"/>
                <a:gd name="adj2" fmla="val 444017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blouk 35"/>
            <p:cNvSpPr/>
            <p:nvPr/>
          </p:nvSpPr>
          <p:spPr>
            <a:xfrm>
              <a:off x="5510561" y="3030860"/>
              <a:ext cx="680096" cy="1190228"/>
            </a:xfrm>
            <a:prstGeom prst="arc">
              <a:avLst>
                <a:gd name="adj1" fmla="val 17102918"/>
                <a:gd name="adj2" fmla="val 443229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blouk 36"/>
            <p:cNvSpPr/>
            <p:nvPr/>
          </p:nvSpPr>
          <p:spPr>
            <a:xfrm>
              <a:off x="5383196" y="2914278"/>
              <a:ext cx="648071" cy="1418059"/>
            </a:xfrm>
            <a:prstGeom prst="arc">
              <a:avLst>
                <a:gd name="adj1" fmla="val 17594654"/>
                <a:gd name="adj2" fmla="val 3906289"/>
              </a:avLst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Obdélník 37"/>
          <p:cNvSpPr/>
          <p:nvPr/>
        </p:nvSpPr>
        <p:spPr>
          <a:xfrm>
            <a:off x="4922956" y="1388635"/>
            <a:ext cx="2880321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Přímá spojnice 38"/>
          <p:cNvCxnSpPr/>
          <p:nvPr/>
        </p:nvCxnSpPr>
        <p:spPr>
          <a:xfrm>
            <a:off x="4254067" y="1630183"/>
            <a:ext cx="0" cy="36004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4424980" y="1810203"/>
            <a:ext cx="1337" cy="191455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4253780" y="1630183"/>
            <a:ext cx="68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418899" y="1832118"/>
            <a:ext cx="50400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306452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373127" y="1656684"/>
            <a:ext cx="0" cy="36004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4411227" y="1691525"/>
            <a:ext cx="540304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4411227" y="176772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4401702" y="1786775"/>
            <a:ext cx="638448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Skupina 63"/>
          <p:cNvGrpSpPr/>
          <p:nvPr/>
        </p:nvGrpSpPr>
        <p:grpSpPr>
          <a:xfrm>
            <a:off x="5329223" y="5502275"/>
            <a:ext cx="3218733" cy="613822"/>
            <a:chOff x="2847448" y="4168199"/>
            <a:chExt cx="3682975" cy="1476062"/>
          </a:xfrm>
        </p:grpSpPr>
        <p:sp>
          <p:nvSpPr>
            <p:cNvPr id="65" name="Volný tvar 64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8" name="Volný tvar 67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9" name="Volný tvar 68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73" name="TextovéPole 72"/>
          <p:cNvSpPr txBox="1"/>
          <p:nvPr/>
        </p:nvSpPr>
        <p:spPr>
          <a:xfrm>
            <a:off x="203869" y="4660694"/>
            <a:ext cx="207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Arterial lumen (finger volume)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407374" y="5442574"/>
            <a:ext cx="14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Pressure in the cuff</a:t>
            </a:r>
          </a:p>
        </p:txBody>
      </p:sp>
      <p:cxnSp>
        <p:nvCxnSpPr>
          <p:cNvPr id="77" name="Přímá spojnice 76"/>
          <p:cNvCxnSpPr/>
          <p:nvPr/>
        </p:nvCxnSpPr>
        <p:spPr bwMode="auto">
          <a:xfrm>
            <a:off x="2279727" y="6109414"/>
            <a:ext cx="304519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Skupina 4"/>
          <p:cNvGrpSpPr/>
          <p:nvPr/>
        </p:nvGrpSpPr>
        <p:grpSpPr>
          <a:xfrm>
            <a:off x="2038074" y="4898223"/>
            <a:ext cx="3134452" cy="369977"/>
            <a:chOff x="2038074" y="4898223"/>
            <a:chExt cx="3134452" cy="369977"/>
          </a:xfrm>
        </p:grpSpPr>
        <p:sp>
          <p:nvSpPr>
            <p:cNvPr id="51" name="Volný tvar 50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2" name="Volný tvar 71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5" name="Volný tvar 7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9" name="Volný tvar 78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0" name="Volný tvar 79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1" name="Volný tvar 80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5160906" y="5201645"/>
            <a:ext cx="3134452" cy="72205"/>
            <a:chOff x="2038074" y="4898223"/>
            <a:chExt cx="3134452" cy="369977"/>
          </a:xfrm>
        </p:grpSpPr>
        <p:sp>
          <p:nvSpPr>
            <p:cNvPr id="83" name="Volný tvar 82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4" name="Volný tvar 83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5" name="Volný tvar 84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6" name="Volný tvar 85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7" name="Volný tvar 86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8" name="Volný tvar 87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Volný tvar 88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" name="Obdélník 10"/>
          <p:cNvSpPr/>
          <p:nvPr/>
        </p:nvSpPr>
        <p:spPr bwMode="auto">
          <a:xfrm>
            <a:off x="4934132" y="3870508"/>
            <a:ext cx="2358119" cy="7426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7914992" y="3452335"/>
            <a:ext cx="1065304" cy="5721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76" name="Přímá spojnice 75"/>
          <p:cNvCxnSpPr/>
          <p:nvPr/>
        </p:nvCxnSpPr>
        <p:spPr bwMode="auto">
          <a:xfrm>
            <a:off x="4026554" y="4385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Přímá spojnice 89"/>
          <p:cNvCxnSpPr/>
          <p:nvPr/>
        </p:nvCxnSpPr>
        <p:spPr bwMode="auto">
          <a:xfrm>
            <a:off x="7303362" y="4290516"/>
            <a:ext cx="887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Přímá spojnice 90"/>
          <p:cNvCxnSpPr>
            <a:stCxn id="27" idx="2"/>
          </p:cNvCxnSpPr>
          <p:nvPr/>
        </p:nvCxnSpPr>
        <p:spPr bwMode="auto">
          <a:xfrm>
            <a:off x="3963427" y="3860096"/>
            <a:ext cx="45523" cy="5254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91"/>
          <p:cNvCxnSpPr/>
          <p:nvPr/>
        </p:nvCxnSpPr>
        <p:spPr bwMode="auto">
          <a:xfrm>
            <a:off x="8173218" y="4024506"/>
            <a:ext cx="0" cy="2529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Přímá spojnice 92"/>
          <p:cNvCxnSpPr/>
          <p:nvPr/>
        </p:nvCxnSpPr>
        <p:spPr bwMode="auto">
          <a:xfrm flipH="1">
            <a:off x="8161343" y="1810203"/>
            <a:ext cx="7843" cy="16421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Přímá spojnice 93"/>
          <p:cNvCxnSpPr/>
          <p:nvPr/>
        </p:nvCxnSpPr>
        <p:spPr bwMode="auto">
          <a:xfrm>
            <a:off x="7803277" y="1832118"/>
            <a:ext cx="3580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ovéPole 54"/>
          <p:cNvSpPr txBox="1"/>
          <p:nvPr/>
        </p:nvSpPr>
        <p:spPr>
          <a:xfrm>
            <a:off x="7982310" y="3402240"/>
            <a:ext cx="99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Control system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4830908" y="3785638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Constant finger volume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4880281" y="1328470"/>
            <a:ext cx="2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pressure</a:t>
            </a:r>
          </a:p>
        </p:txBody>
      </p:sp>
      <p:grpSp>
        <p:nvGrpSpPr>
          <p:cNvPr id="97" name="Skupina 96"/>
          <p:cNvGrpSpPr/>
          <p:nvPr/>
        </p:nvGrpSpPr>
        <p:grpSpPr>
          <a:xfrm>
            <a:off x="5343010" y="1596139"/>
            <a:ext cx="2294054" cy="464166"/>
            <a:chOff x="2847448" y="4168199"/>
            <a:chExt cx="3682975" cy="1476062"/>
          </a:xfrm>
        </p:grpSpPr>
        <p:sp>
          <p:nvSpPr>
            <p:cNvPr id="98" name="Volný tvar 97"/>
            <p:cNvSpPr/>
            <p:nvPr/>
          </p:nvSpPr>
          <p:spPr>
            <a:xfrm>
              <a:off x="2847448" y="42005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9" name="Volný tvar 98"/>
            <p:cNvSpPr/>
            <p:nvPr/>
          </p:nvSpPr>
          <p:spPr>
            <a:xfrm>
              <a:off x="3370500" y="419754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0" name="Volný tvar 99"/>
            <p:cNvSpPr/>
            <p:nvPr/>
          </p:nvSpPr>
          <p:spPr>
            <a:xfrm>
              <a:off x="3898374" y="418831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1" name="Volný tvar 100"/>
            <p:cNvSpPr/>
            <p:nvPr/>
          </p:nvSpPr>
          <p:spPr>
            <a:xfrm>
              <a:off x="4421426" y="418533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2" name="Volný tvar 101"/>
            <p:cNvSpPr/>
            <p:nvPr/>
          </p:nvSpPr>
          <p:spPr>
            <a:xfrm>
              <a:off x="4949324" y="418040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3" name="Volný tvar 102"/>
            <p:cNvSpPr/>
            <p:nvPr/>
          </p:nvSpPr>
          <p:spPr>
            <a:xfrm>
              <a:off x="5472376" y="4177426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4" name="Volný tvar 103"/>
            <p:cNvSpPr/>
            <p:nvPr/>
          </p:nvSpPr>
          <p:spPr>
            <a:xfrm>
              <a:off x="6000250" y="4168199"/>
              <a:ext cx="530173" cy="1443735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173" h="1443735">
                  <a:moveTo>
                    <a:pt x="0" y="1443735"/>
                  </a:moveTo>
                  <a:cubicBezTo>
                    <a:pt x="7942" y="1362322"/>
                    <a:pt x="7942" y="1395086"/>
                    <a:pt x="20849" y="1154820"/>
                  </a:cubicBezTo>
                  <a:cubicBezTo>
                    <a:pt x="33756" y="914554"/>
                    <a:pt x="59074" y="49795"/>
                    <a:pt x="77441" y="2139"/>
                  </a:cubicBezTo>
                  <a:cubicBezTo>
                    <a:pt x="95808" y="-45517"/>
                    <a:pt x="111694" y="717477"/>
                    <a:pt x="131054" y="868884"/>
                  </a:cubicBezTo>
                  <a:cubicBezTo>
                    <a:pt x="150414" y="1020291"/>
                    <a:pt x="197078" y="1097733"/>
                    <a:pt x="226366" y="1092272"/>
                  </a:cubicBezTo>
                  <a:cubicBezTo>
                    <a:pt x="255655" y="1086811"/>
                    <a:pt x="256151" y="855480"/>
                    <a:pt x="288914" y="848034"/>
                  </a:cubicBezTo>
                  <a:cubicBezTo>
                    <a:pt x="321677" y="840588"/>
                    <a:pt x="338060" y="1066954"/>
                    <a:pt x="375291" y="1166734"/>
                  </a:cubicBezTo>
                  <a:cubicBezTo>
                    <a:pt x="412522" y="1266514"/>
                    <a:pt x="470603" y="1364805"/>
                    <a:pt x="530173" y="14348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05" name="Skupina 104"/>
          <p:cNvGrpSpPr/>
          <p:nvPr/>
        </p:nvGrpSpPr>
        <p:grpSpPr>
          <a:xfrm>
            <a:off x="5040150" y="4295128"/>
            <a:ext cx="2102994" cy="45719"/>
            <a:chOff x="2038074" y="4898223"/>
            <a:chExt cx="3134452" cy="369977"/>
          </a:xfrm>
        </p:grpSpPr>
        <p:sp>
          <p:nvSpPr>
            <p:cNvPr id="106" name="Volný tvar 105"/>
            <p:cNvSpPr/>
            <p:nvPr/>
          </p:nvSpPr>
          <p:spPr>
            <a:xfrm>
              <a:off x="2038074" y="4898223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7" name="Volný tvar 106"/>
            <p:cNvSpPr/>
            <p:nvPr/>
          </p:nvSpPr>
          <p:spPr>
            <a:xfrm>
              <a:off x="2486490" y="4902615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Volný tvar 107"/>
            <p:cNvSpPr/>
            <p:nvPr/>
          </p:nvSpPr>
          <p:spPr>
            <a:xfrm>
              <a:off x="2928403" y="4941168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9" name="Volný tvar 108"/>
            <p:cNvSpPr/>
            <p:nvPr/>
          </p:nvSpPr>
          <p:spPr>
            <a:xfrm>
              <a:off x="3376819" y="4945560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0" name="Volný tvar 109"/>
            <p:cNvSpPr/>
            <p:nvPr/>
          </p:nvSpPr>
          <p:spPr>
            <a:xfrm>
              <a:off x="3822673" y="4946454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1" name="Volný tvar 110"/>
            <p:cNvSpPr/>
            <p:nvPr/>
          </p:nvSpPr>
          <p:spPr>
            <a:xfrm>
              <a:off x="4271089" y="4950846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2" name="Volný tvar 111"/>
            <p:cNvSpPr/>
            <p:nvPr/>
          </p:nvSpPr>
          <p:spPr>
            <a:xfrm>
              <a:off x="4717886" y="4944569"/>
              <a:ext cx="454640" cy="317354"/>
            </a:xfrm>
            <a:custGeom>
              <a:avLst/>
              <a:gdLst>
                <a:gd name="connsiteX0" fmla="*/ 0 w 56591"/>
                <a:gd name="connsiteY0" fmla="*/ 1179487 h 1179487"/>
                <a:gd name="connsiteX1" fmla="*/ 20849 w 56591"/>
                <a:gd name="connsiteY1" fmla="*/ 890572 h 1179487"/>
                <a:gd name="connsiteX2" fmla="*/ 29785 w 56591"/>
                <a:gd name="connsiteY2" fmla="*/ 422947 h 1179487"/>
                <a:gd name="connsiteX3" fmla="*/ 56591 w 56591"/>
                <a:gd name="connsiteY3" fmla="*/ 0 h 1179487"/>
                <a:gd name="connsiteX0" fmla="*/ 9206 w 539379"/>
                <a:gd name="connsiteY0" fmla="*/ 760411 h 760411"/>
                <a:gd name="connsiteX1" fmla="*/ 30055 w 539379"/>
                <a:gd name="connsiteY1" fmla="*/ 471496 h 760411"/>
                <a:gd name="connsiteX2" fmla="*/ 38991 w 539379"/>
                <a:gd name="connsiteY2" fmla="*/ 3871 h 760411"/>
                <a:gd name="connsiteX3" fmla="*/ 539379 w 539379"/>
                <a:gd name="connsiteY3" fmla="*/ 751476 h 760411"/>
                <a:gd name="connsiteX0" fmla="*/ 0 w 530173"/>
                <a:gd name="connsiteY0" fmla="*/ 1443241 h 1443241"/>
                <a:gd name="connsiteX1" fmla="*/ 20849 w 530173"/>
                <a:gd name="connsiteY1" fmla="*/ 1154326 h 1443241"/>
                <a:gd name="connsiteX2" fmla="*/ 77441 w 530173"/>
                <a:gd name="connsiteY2" fmla="*/ 1645 h 1443241"/>
                <a:gd name="connsiteX3" fmla="*/ 530173 w 530173"/>
                <a:gd name="connsiteY3" fmla="*/ 1434306 h 1443241"/>
                <a:gd name="connsiteX0" fmla="*/ 0 w 530173"/>
                <a:gd name="connsiteY0" fmla="*/ 1443994 h 1443994"/>
                <a:gd name="connsiteX1" fmla="*/ 20849 w 530173"/>
                <a:gd name="connsiteY1" fmla="*/ 1155079 h 1443994"/>
                <a:gd name="connsiteX2" fmla="*/ 77441 w 530173"/>
                <a:gd name="connsiteY2" fmla="*/ 2398 h 1443994"/>
                <a:gd name="connsiteX3" fmla="*/ 131054 w 530173"/>
                <a:gd name="connsiteY3" fmla="*/ 869143 h 1443994"/>
                <a:gd name="connsiteX4" fmla="*/ 530173 w 530173"/>
                <a:gd name="connsiteY4" fmla="*/ 1435059 h 1443994"/>
                <a:gd name="connsiteX0" fmla="*/ 0 w 530173"/>
                <a:gd name="connsiteY0" fmla="*/ 1443842 h 1443842"/>
                <a:gd name="connsiteX1" fmla="*/ 20849 w 530173"/>
                <a:gd name="connsiteY1" fmla="*/ 1154927 h 1443842"/>
                <a:gd name="connsiteX2" fmla="*/ 77441 w 530173"/>
                <a:gd name="connsiteY2" fmla="*/ 2246 h 1443842"/>
                <a:gd name="connsiteX3" fmla="*/ 131054 w 530173"/>
                <a:gd name="connsiteY3" fmla="*/ 868991 h 1443842"/>
                <a:gd name="connsiteX4" fmla="*/ 306785 w 530173"/>
                <a:gd name="connsiteY4" fmla="*/ 836227 h 1443842"/>
                <a:gd name="connsiteX5" fmla="*/ 530173 w 530173"/>
                <a:gd name="connsiteY5" fmla="*/ 1434907 h 1443842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530173 w 530173"/>
                <a:gd name="connsiteY6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306785 w 530173"/>
                <a:gd name="connsiteY5" fmla="*/ 836120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184605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43735 h 1443735"/>
                <a:gd name="connsiteX1" fmla="*/ 20849 w 530173"/>
                <a:gd name="connsiteY1" fmla="*/ 1154820 h 1443735"/>
                <a:gd name="connsiteX2" fmla="*/ 77441 w 530173"/>
                <a:gd name="connsiteY2" fmla="*/ 2139 h 1443735"/>
                <a:gd name="connsiteX3" fmla="*/ 131054 w 530173"/>
                <a:gd name="connsiteY3" fmla="*/ 868884 h 1443735"/>
                <a:gd name="connsiteX4" fmla="*/ 226366 w 530173"/>
                <a:gd name="connsiteY4" fmla="*/ 1092272 h 1443735"/>
                <a:gd name="connsiteX5" fmla="*/ 288914 w 530173"/>
                <a:gd name="connsiteY5" fmla="*/ 848034 h 1443735"/>
                <a:gd name="connsiteX6" fmla="*/ 375291 w 530173"/>
                <a:gd name="connsiteY6" fmla="*/ 1166734 h 1443735"/>
                <a:gd name="connsiteX7" fmla="*/ 530173 w 530173"/>
                <a:gd name="connsiteY7" fmla="*/ 1434800 h 1443735"/>
                <a:gd name="connsiteX0" fmla="*/ 0 w 530173"/>
                <a:gd name="connsiteY0" fmla="*/ 1456529 h 1456529"/>
                <a:gd name="connsiteX1" fmla="*/ 20849 w 530173"/>
                <a:gd name="connsiteY1" fmla="*/ 1167614 h 1456529"/>
                <a:gd name="connsiteX2" fmla="*/ 77441 w 530173"/>
                <a:gd name="connsiteY2" fmla="*/ 14933 h 1456529"/>
                <a:gd name="connsiteX3" fmla="*/ 168079 w 530173"/>
                <a:gd name="connsiteY3" fmla="*/ 538219 h 1456529"/>
                <a:gd name="connsiteX4" fmla="*/ 226366 w 530173"/>
                <a:gd name="connsiteY4" fmla="*/ 1105066 h 1456529"/>
                <a:gd name="connsiteX5" fmla="*/ 288914 w 530173"/>
                <a:gd name="connsiteY5" fmla="*/ 860828 h 1456529"/>
                <a:gd name="connsiteX6" fmla="*/ 375291 w 530173"/>
                <a:gd name="connsiteY6" fmla="*/ 1179528 h 1456529"/>
                <a:gd name="connsiteX7" fmla="*/ 530173 w 530173"/>
                <a:gd name="connsiteY7" fmla="*/ 1447594 h 1456529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88914 w 530173"/>
                <a:gd name="connsiteY5" fmla="*/ 860941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375291 w 530173"/>
                <a:gd name="connsiteY6" fmla="*/ 1179641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340749 w 530173"/>
                <a:gd name="connsiteY5" fmla="*/ 611154 h 1456642"/>
                <a:gd name="connsiteX6" fmla="*/ 464151 w 530173"/>
                <a:gd name="connsiteY6" fmla="*/ 1148419 h 1456642"/>
                <a:gd name="connsiteX7" fmla="*/ 530173 w 530173"/>
                <a:gd name="connsiteY7" fmla="*/ 1447707 h 1456642"/>
                <a:gd name="connsiteX0" fmla="*/ 0 w 530173"/>
                <a:gd name="connsiteY0" fmla="*/ 1456642 h 1456642"/>
                <a:gd name="connsiteX1" fmla="*/ 20849 w 530173"/>
                <a:gd name="connsiteY1" fmla="*/ 1167727 h 1456642"/>
                <a:gd name="connsiteX2" fmla="*/ 77441 w 530173"/>
                <a:gd name="connsiteY2" fmla="*/ 15046 h 1456642"/>
                <a:gd name="connsiteX3" fmla="*/ 168079 w 530173"/>
                <a:gd name="connsiteY3" fmla="*/ 538332 h 1456642"/>
                <a:gd name="connsiteX4" fmla="*/ 226366 w 530173"/>
                <a:gd name="connsiteY4" fmla="*/ 949061 h 1456642"/>
                <a:gd name="connsiteX5" fmla="*/ 235430 w 530173"/>
                <a:gd name="connsiteY5" fmla="*/ 784978 h 1456642"/>
                <a:gd name="connsiteX6" fmla="*/ 340749 w 530173"/>
                <a:gd name="connsiteY6" fmla="*/ 611154 h 1456642"/>
                <a:gd name="connsiteX7" fmla="*/ 464151 w 530173"/>
                <a:gd name="connsiteY7" fmla="*/ 1148419 h 1456642"/>
                <a:gd name="connsiteX8" fmla="*/ 530173 w 530173"/>
                <a:gd name="connsiteY8" fmla="*/ 1447707 h 1456642"/>
                <a:gd name="connsiteX0" fmla="*/ 0 w 530173"/>
                <a:gd name="connsiteY0" fmla="*/ 1455988 h 1455988"/>
                <a:gd name="connsiteX1" fmla="*/ 20849 w 530173"/>
                <a:gd name="connsiteY1" fmla="*/ 1167073 h 1455988"/>
                <a:gd name="connsiteX2" fmla="*/ 77441 w 530173"/>
                <a:gd name="connsiteY2" fmla="*/ 14392 h 1455988"/>
                <a:gd name="connsiteX3" fmla="*/ 168079 w 530173"/>
                <a:gd name="connsiteY3" fmla="*/ 537678 h 1455988"/>
                <a:gd name="connsiteX4" fmla="*/ 196746 w 530173"/>
                <a:gd name="connsiteY4" fmla="*/ 792290 h 1455988"/>
                <a:gd name="connsiteX5" fmla="*/ 235430 w 530173"/>
                <a:gd name="connsiteY5" fmla="*/ 784324 h 1455988"/>
                <a:gd name="connsiteX6" fmla="*/ 340749 w 530173"/>
                <a:gd name="connsiteY6" fmla="*/ 610500 h 1455988"/>
                <a:gd name="connsiteX7" fmla="*/ 464151 w 530173"/>
                <a:gd name="connsiteY7" fmla="*/ 1147765 h 1455988"/>
                <a:gd name="connsiteX8" fmla="*/ 530173 w 530173"/>
                <a:gd name="connsiteY8" fmla="*/ 1447053 h 1455988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64151 w 530173"/>
                <a:gd name="connsiteY7" fmla="*/ 1147765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36382 w 530173"/>
                <a:gd name="connsiteY7" fmla="*/ 1159473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55988 h 1540724"/>
                <a:gd name="connsiteX1" fmla="*/ 20849 w 530173"/>
                <a:gd name="connsiteY1" fmla="*/ 1167073 h 1540724"/>
                <a:gd name="connsiteX2" fmla="*/ 77441 w 530173"/>
                <a:gd name="connsiteY2" fmla="*/ 14392 h 1540724"/>
                <a:gd name="connsiteX3" fmla="*/ 168079 w 530173"/>
                <a:gd name="connsiteY3" fmla="*/ 537678 h 1540724"/>
                <a:gd name="connsiteX4" fmla="*/ 196746 w 530173"/>
                <a:gd name="connsiteY4" fmla="*/ 792290 h 1540724"/>
                <a:gd name="connsiteX5" fmla="*/ 235430 w 530173"/>
                <a:gd name="connsiteY5" fmla="*/ 784324 h 1540724"/>
                <a:gd name="connsiteX6" fmla="*/ 340749 w 530173"/>
                <a:gd name="connsiteY6" fmla="*/ 610500 h 1540724"/>
                <a:gd name="connsiteX7" fmla="*/ 425274 w 530173"/>
                <a:gd name="connsiteY7" fmla="*/ 1054090 h 1540724"/>
                <a:gd name="connsiteX8" fmla="*/ 530173 w 530173"/>
                <a:gd name="connsiteY8" fmla="*/ 1540724 h 1540724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35430 w 530173"/>
                <a:gd name="connsiteY5" fmla="*/ 80608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7751 h 1562487"/>
                <a:gd name="connsiteX1" fmla="*/ 20849 w 530173"/>
                <a:gd name="connsiteY1" fmla="*/ 1188836 h 1562487"/>
                <a:gd name="connsiteX2" fmla="*/ 77441 w 530173"/>
                <a:gd name="connsiteY2" fmla="*/ 36155 h 1562487"/>
                <a:gd name="connsiteX3" fmla="*/ 179186 w 530173"/>
                <a:gd name="connsiteY3" fmla="*/ 336973 h 1562487"/>
                <a:gd name="connsiteX4" fmla="*/ 196746 w 530173"/>
                <a:gd name="connsiteY4" fmla="*/ 814053 h 1562487"/>
                <a:gd name="connsiteX5" fmla="*/ 257645 w 530173"/>
                <a:gd name="connsiteY5" fmla="*/ 735837 h 1562487"/>
                <a:gd name="connsiteX6" fmla="*/ 340749 w 530173"/>
                <a:gd name="connsiteY6" fmla="*/ 632263 h 1562487"/>
                <a:gd name="connsiteX7" fmla="*/ 425274 w 530173"/>
                <a:gd name="connsiteY7" fmla="*/ 1075853 h 1562487"/>
                <a:gd name="connsiteX8" fmla="*/ 530173 w 530173"/>
                <a:gd name="connsiteY8" fmla="*/ 1562487 h 1562487"/>
                <a:gd name="connsiteX0" fmla="*/ 0 w 530173"/>
                <a:gd name="connsiteY0" fmla="*/ 1475720 h 1560456"/>
                <a:gd name="connsiteX1" fmla="*/ 20849 w 530173"/>
                <a:gd name="connsiteY1" fmla="*/ 1186805 h 1560456"/>
                <a:gd name="connsiteX2" fmla="*/ 77441 w 530173"/>
                <a:gd name="connsiteY2" fmla="*/ 34124 h 1560456"/>
                <a:gd name="connsiteX3" fmla="*/ 179186 w 530173"/>
                <a:gd name="connsiteY3" fmla="*/ 334942 h 1560456"/>
                <a:gd name="connsiteX4" fmla="*/ 210630 w 530173"/>
                <a:gd name="connsiteY4" fmla="*/ 648096 h 1560456"/>
                <a:gd name="connsiteX5" fmla="*/ 257645 w 530173"/>
                <a:gd name="connsiteY5" fmla="*/ 733806 h 1560456"/>
                <a:gd name="connsiteX6" fmla="*/ 340749 w 530173"/>
                <a:gd name="connsiteY6" fmla="*/ 630232 h 1560456"/>
                <a:gd name="connsiteX7" fmla="*/ 425274 w 530173"/>
                <a:gd name="connsiteY7" fmla="*/ 1073822 h 1560456"/>
                <a:gd name="connsiteX8" fmla="*/ 530173 w 530173"/>
                <a:gd name="connsiteY8" fmla="*/ 1560456 h 15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0173" h="1560456">
                  <a:moveTo>
                    <a:pt x="0" y="1475720"/>
                  </a:moveTo>
                  <a:cubicBezTo>
                    <a:pt x="7942" y="1394307"/>
                    <a:pt x="7942" y="1427071"/>
                    <a:pt x="20849" y="1186805"/>
                  </a:cubicBezTo>
                  <a:cubicBezTo>
                    <a:pt x="33756" y="946539"/>
                    <a:pt x="51052" y="176101"/>
                    <a:pt x="77441" y="34124"/>
                  </a:cubicBezTo>
                  <a:cubicBezTo>
                    <a:pt x="103830" y="-107853"/>
                    <a:pt x="156988" y="232613"/>
                    <a:pt x="179186" y="334942"/>
                  </a:cubicBezTo>
                  <a:cubicBezTo>
                    <a:pt x="201384" y="437271"/>
                    <a:pt x="197554" y="581619"/>
                    <a:pt x="210630" y="648096"/>
                  </a:cubicBezTo>
                  <a:cubicBezTo>
                    <a:pt x="223707" y="714573"/>
                    <a:pt x="238581" y="790124"/>
                    <a:pt x="257645" y="733806"/>
                  </a:cubicBezTo>
                  <a:cubicBezTo>
                    <a:pt x="276709" y="677488"/>
                    <a:pt x="312811" y="573563"/>
                    <a:pt x="340749" y="630232"/>
                  </a:cubicBezTo>
                  <a:cubicBezTo>
                    <a:pt x="368687" y="686901"/>
                    <a:pt x="382490" y="856949"/>
                    <a:pt x="425274" y="1073822"/>
                  </a:cubicBezTo>
                  <a:cubicBezTo>
                    <a:pt x="468059" y="1278982"/>
                    <a:pt x="462272" y="1396791"/>
                    <a:pt x="530173" y="156045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13" name="TextovéPole 112"/>
          <p:cNvSpPr txBox="1"/>
          <p:nvPr/>
        </p:nvSpPr>
        <p:spPr>
          <a:xfrm>
            <a:off x="2416220" y="5421290"/>
            <a:ext cx="257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Before application of control system</a:t>
            </a:r>
          </a:p>
        </p:txBody>
      </p:sp>
      <p:sp>
        <p:nvSpPr>
          <p:cNvPr id="114" name="TextovéPole 113"/>
          <p:cNvSpPr txBox="1"/>
          <p:nvPr/>
        </p:nvSpPr>
        <p:spPr>
          <a:xfrm>
            <a:off x="125093" y="1879488"/>
            <a:ext cx="25794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Control system:</a:t>
            </a:r>
          </a:p>
          <a:p>
            <a:r>
              <a:rPr lang="en-GB" sz="1800" dirty="0"/>
              <a:t>Correction of the pressure in the finger cuff according to the arterial lumen changes. </a:t>
            </a:r>
          </a:p>
          <a:p>
            <a:r>
              <a:rPr lang="en-GB" sz="1800" dirty="0"/>
              <a:t>Aim: maintaining of constant arterial lumen through pressure changes in the cuff.</a:t>
            </a:r>
          </a:p>
        </p:txBody>
      </p:sp>
      <p:sp>
        <p:nvSpPr>
          <p:cNvPr id="115" name="TextovéPole 114"/>
          <p:cNvSpPr txBox="1"/>
          <p:nvPr/>
        </p:nvSpPr>
        <p:spPr>
          <a:xfrm>
            <a:off x="5223860" y="4786357"/>
            <a:ext cx="375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application of control system</a:t>
            </a:r>
          </a:p>
        </p:txBody>
      </p:sp>
      <p:sp>
        <p:nvSpPr>
          <p:cNvPr id="116" name="TextovéPole 115"/>
          <p:cNvSpPr txBox="1"/>
          <p:nvPr/>
        </p:nvSpPr>
        <p:spPr>
          <a:xfrm>
            <a:off x="3376819" y="1620891"/>
            <a:ext cx="84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cuff</a:t>
            </a:r>
          </a:p>
        </p:txBody>
      </p:sp>
    </p:spTree>
    <p:extLst>
      <p:ext uri="{BB962C8B-B14F-4D97-AF65-F5344CB8AC3E}">
        <p14:creationId xmlns:p14="http://schemas.microsoft.com/office/powerpoint/2010/main" val="3443928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198440"/>
            <a:ext cx="9078803" cy="26797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3822890"/>
            <a:ext cx="9078803" cy="26797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00698" y="4698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Blood pressure signal (270 s)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time</a:t>
            </a:r>
            <a:r>
              <a:rPr lang="en-GB" sz="1400" dirty="0"/>
              <a:t> (s)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70000" y="1622437"/>
            <a:ext cx="615553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/>
              <a:t>Blood pressure (mmHg)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570000" y="4163303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/>
              <a:t>Krevní tlak (mmHg)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2392896" y="1056852"/>
            <a:ext cx="428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Sitting, paced breathing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77265"/>
            <a:ext cx="303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Standing, paced breathing</a:t>
            </a:r>
          </a:p>
        </p:txBody>
      </p:sp>
      <p:sp>
        <p:nvSpPr>
          <p:cNvPr id="8" name="Volný tvar 7"/>
          <p:cNvSpPr/>
          <p:nvPr/>
        </p:nvSpPr>
        <p:spPr>
          <a:xfrm>
            <a:off x="3408708" y="1939018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3410039" y="1964202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3228232" y="4309607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3229563" y="4374546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6453" y="5825771"/>
            <a:ext cx="278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Meyer waves (10 s rhythm)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3384532" y="1564594"/>
            <a:ext cx="127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respiration</a:t>
            </a:r>
          </a:p>
        </p:txBody>
      </p:sp>
    </p:spTree>
    <p:extLst>
      <p:ext uri="{BB962C8B-B14F-4D97-AF65-F5344CB8AC3E}">
        <p14:creationId xmlns:p14="http://schemas.microsoft.com/office/powerpoint/2010/main" val="2812328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1317233"/>
            <a:ext cx="8930561" cy="2527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4151818"/>
            <a:ext cx="8930561" cy="25276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84416" y="326933"/>
            <a:ext cx="684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sequentions</a:t>
            </a:r>
            <a:r>
              <a:rPr lang="en-GB" dirty="0"/>
              <a:t> of SBP, DBP and inter-beat intervals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time</a:t>
            </a:r>
            <a:r>
              <a:rPr lang="en-GB" sz="1400" dirty="0"/>
              <a:t> (s)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69775" y="1555069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/>
              <a:t>BP (mmHg)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333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Sitting, paced breathing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3450019" y="3793578"/>
            <a:ext cx="314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Standing, paced breathing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85218" y="2659969"/>
            <a:ext cx="400110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IBI</a:t>
            </a:r>
            <a:r>
              <a:rPr lang="en-GB" sz="1400" dirty="0"/>
              <a:t> (</a:t>
            </a:r>
            <a:r>
              <a:rPr lang="en-GB" sz="1400" dirty="0" err="1"/>
              <a:t>ms</a:t>
            </a:r>
            <a:r>
              <a:rPr lang="en-GB" sz="1400" dirty="0"/>
              <a:t>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2175" y="4355594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dirty="0"/>
              <a:t>BP (mmHg)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47618" y="5460494"/>
            <a:ext cx="400110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IBI</a:t>
            </a:r>
            <a:r>
              <a:rPr lang="en-GB" sz="1400" dirty="0"/>
              <a:t> (</a:t>
            </a:r>
            <a:r>
              <a:rPr lang="en-GB" sz="1400" dirty="0" err="1"/>
              <a:t>ms</a:t>
            </a:r>
            <a:r>
              <a:rPr lang="en-GB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348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147"/>
          <a:stretch/>
        </p:blipFill>
        <p:spPr>
          <a:xfrm>
            <a:off x="209550" y="1565632"/>
            <a:ext cx="8934450" cy="23406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2180"/>
          <a:stretch/>
        </p:blipFill>
        <p:spPr>
          <a:xfrm>
            <a:off x="209550" y="4241119"/>
            <a:ext cx="8932863" cy="23406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4448" y="469807"/>
            <a:ext cx="564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Spectra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SBP and IBI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8416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SBP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2890334" y="1856111"/>
            <a:ext cx="244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Sitting</a:t>
            </a:r>
            <a:r>
              <a:rPr lang="cs-CZ" sz="1800" dirty="0"/>
              <a:t>, </a:t>
            </a:r>
            <a:r>
              <a:rPr lang="cs-CZ" sz="1800" dirty="0" err="1"/>
              <a:t>paced</a:t>
            </a:r>
            <a:r>
              <a:rPr lang="cs-CZ" sz="1800" dirty="0"/>
              <a:t> </a:t>
            </a:r>
            <a:r>
              <a:rPr lang="cs-CZ" sz="1800" dirty="0" err="1"/>
              <a:t>breathing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890334" y="4455980"/>
            <a:ext cx="299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Standing</a:t>
            </a:r>
            <a:r>
              <a:rPr lang="cs-CZ" sz="1800" dirty="0"/>
              <a:t>, </a:t>
            </a:r>
            <a:r>
              <a:rPr lang="cs-CZ" sz="1800" dirty="0" err="1"/>
              <a:t>paced</a:t>
            </a:r>
            <a:r>
              <a:rPr lang="cs-CZ" sz="1800" dirty="0"/>
              <a:t> </a:t>
            </a:r>
            <a:r>
              <a:rPr lang="cs-CZ" sz="1800" dirty="0" err="1"/>
              <a:t>breathing</a:t>
            </a:r>
            <a:endParaRPr lang="cs-CZ" sz="1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09763" y="1160096"/>
            <a:ext cx="19153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err="1">
                <a:solidFill>
                  <a:srgbClr val="FF0000"/>
                </a:solidFill>
              </a:rPr>
              <a:t>Sympathetic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activity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628132" y="1143642"/>
            <a:ext cx="2271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rgbClr val="00287D"/>
                </a:solidFill>
              </a:rPr>
              <a:t>Respiratory</a:t>
            </a:r>
            <a:r>
              <a:rPr lang="cs-CZ" sz="1400" dirty="0">
                <a:solidFill>
                  <a:srgbClr val="00287D"/>
                </a:solidFill>
              </a:rPr>
              <a:t> </a:t>
            </a:r>
            <a:r>
              <a:rPr lang="cs-CZ" sz="1400" dirty="0" err="1">
                <a:solidFill>
                  <a:srgbClr val="00287D"/>
                </a:solidFill>
              </a:rPr>
              <a:t>frequency</a:t>
            </a:r>
            <a:br>
              <a:rPr lang="cs-CZ" sz="1400" dirty="0">
                <a:solidFill>
                  <a:srgbClr val="00287D"/>
                </a:solidFill>
              </a:rPr>
            </a:br>
            <a:r>
              <a:rPr lang="cs-CZ" sz="1400" dirty="0" err="1">
                <a:solidFill>
                  <a:srgbClr val="00287D"/>
                </a:solidFill>
              </a:rPr>
              <a:t>vagal</a:t>
            </a:r>
            <a:r>
              <a:rPr lang="cs-CZ" sz="1400" dirty="0">
                <a:solidFill>
                  <a:srgbClr val="00287D"/>
                </a:solidFill>
              </a:rPr>
              <a:t> </a:t>
            </a:r>
            <a:r>
              <a:rPr lang="cs-CZ" sz="1400" dirty="0" err="1">
                <a:solidFill>
                  <a:srgbClr val="00287D"/>
                </a:solidFill>
              </a:rPr>
              <a:t>activity</a:t>
            </a:r>
            <a:endParaRPr lang="cs-CZ" sz="1400" dirty="0">
              <a:solidFill>
                <a:srgbClr val="00287D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7369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IBI</a:t>
            </a:r>
          </a:p>
        </p:txBody>
      </p:sp>
      <p:cxnSp>
        <p:nvCxnSpPr>
          <p:cNvPr id="11" name="Přímá spojnice 10"/>
          <p:cNvCxnSpPr/>
          <p:nvPr/>
        </p:nvCxnSpPr>
        <p:spPr bwMode="auto">
          <a:xfrm>
            <a:off x="2407249" y="16833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5798149" y="170236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2385509" y="29133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  <a:latin typeface="Calibri"/>
              </a:rPr>
              <a:t>↓</a:t>
            </a:r>
            <a:r>
              <a:rPr lang="cs-CZ" sz="1800" dirty="0" err="1">
                <a:solidFill>
                  <a:srgbClr val="FF0000"/>
                </a:solidFill>
                <a:latin typeface="Calibri"/>
              </a:rPr>
              <a:t>symp</a:t>
            </a:r>
            <a:r>
              <a:rPr lang="cs-CZ" sz="1800" dirty="0">
                <a:solidFill>
                  <a:srgbClr val="FF0000"/>
                </a:solidFill>
                <a:latin typeface="Calibri"/>
              </a:rPr>
              <a:t>. </a:t>
            </a:r>
            <a:r>
              <a:rPr lang="cs-CZ" sz="1800" dirty="0" err="1">
                <a:solidFill>
                  <a:srgbClr val="FF0000"/>
                </a:solidFill>
                <a:latin typeface="Calibri"/>
              </a:rPr>
              <a:t>act</a:t>
            </a:r>
            <a:r>
              <a:rPr lang="cs-CZ" sz="1800" dirty="0">
                <a:solidFill>
                  <a:srgbClr val="FF0000"/>
                </a:solidFill>
                <a:latin typeface="Calibri"/>
              </a:rPr>
              <a:t>.</a:t>
            </a:r>
            <a:r>
              <a:rPr lang="cs-CZ" sz="1800" dirty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↑</a:t>
            </a:r>
            <a:r>
              <a:rPr lang="cs-CZ" sz="1800" dirty="0" err="1">
                <a:solidFill>
                  <a:srgbClr val="0000FF"/>
                </a:solidFill>
                <a:latin typeface="Calibri"/>
              </a:rPr>
              <a:t>vagal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FF"/>
                </a:solidFill>
                <a:latin typeface="Calibri"/>
              </a:rPr>
              <a:t>act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.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47409" y="55422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  <a:latin typeface="Calibri"/>
              </a:rPr>
              <a:t>↑ </a:t>
            </a:r>
            <a:r>
              <a:rPr lang="cs-CZ" sz="1800" dirty="0" err="1">
                <a:solidFill>
                  <a:srgbClr val="FF0000"/>
                </a:solidFill>
                <a:latin typeface="Calibri"/>
              </a:rPr>
              <a:t>symp</a:t>
            </a:r>
            <a:r>
              <a:rPr lang="cs-CZ" sz="1800" dirty="0">
                <a:solidFill>
                  <a:srgbClr val="FF0000"/>
                </a:solidFill>
                <a:latin typeface="Calibri"/>
              </a:rPr>
              <a:t>. </a:t>
            </a:r>
            <a:r>
              <a:rPr lang="cs-CZ" sz="1800" dirty="0" err="1">
                <a:solidFill>
                  <a:srgbClr val="FF0000"/>
                </a:solidFill>
                <a:latin typeface="Calibri"/>
              </a:rPr>
              <a:t>act</a:t>
            </a:r>
            <a:r>
              <a:rPr lang="cs-CZ" sz="1800" dirty="0">
                <a:solidFill>
                  <a:srgbClr val="FF0000"/>
                </a:solidFill>
                <a:latin typeface="Calibri"/>
              </a:rPr>
              <a:t>.</a:t>
            </a:r>
            <a:r>
              <a:rPr lang="cs-CZ" sz="1800" dirty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↓</a:t>
            </a:r>
            <a:r>
              <a:rPr lang="cs-CZ" sz="1800" dirty="0" err="1">
                <a:solidFill>
                  <a:srgbClr val="0000FF"/>
                </a:solidFill>
                <a:latin typeface="Calibri"/>
              </a:rPr>
              <a:t>vagal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FF"/>
                </a:solidFill>
                <a:latin typeface="Calibri"/>
              </a:rPr>
              <a:t>act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.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frequency</a:t>
            </a:r>
            <a:r>
              <a:rPr lang="cs-CZ" sz="1400" dirty="0"/>
              <a:t> (Hz)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15116" y="4739224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SBP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15116" y="5634574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/>
              <a:t>IBI</a:t>
            </a:r>
          </a:p>
        </p:txBody>
      </p:sp>
    </p:spTree>
    <p:extLst>
      <p:ext uri="{BB962C8B-B14F-4D97-AF65-F5344CB8AC3E}">
        <p14:creationId xmlns:p14="http://schemas.microsoft.com/office/powerpoint/2010/main" val="573390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1" y="1454759"/>
            <a:ext cx="7418958" cy="23091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4186815"/>
            <a:ext cx="7418958" cy="23091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1123" y="3364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C</a:t>
            </a:r>
            <a:r>
              <a:rPr lang="en-GB" dirty="0" err="1"/>
              <a:t>oherence</a:t>
            </a:r>
            <a:r>
              <a:rPr lang="en-GB" dirty="0"/>
              <a:t> a BRS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frequency (Hz)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3030563" y="2123429"/>
            <a:ext cx="27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Sitting, paced breathing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2995149" y="3996315"/>
            <a:ext cx="333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/>
              <a:t>Standing, paced breathing</a:t>
            </a:r>
          </a:p>
        </p:txBody>
      </p:sp>
      <p:sp>
        <p:nvSpPr>
          <p:cNvPr id="20" name="TextovéPole 19"/>
          <p:cNvSpPr txBox="1"/>
          <p:nvPr/>
        </p:nvSpPr>
        <p:spPr>
          <a:xfrm rot="5400000">
            <a:off x="998092" y="5401263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/>
              <a:t>coherence</a:t>
            </a:r>
          </a:p>
        </p:txBody>
      </p:sp>
      <p:sp>
        <p:nvSpPr>
          <p:cNvPr id="21" name="TextovéPole 20"/>
          <p:cNvSpPr txBox="1"/>
          <p:nvPr/>
        </p:nvSpPr>
        <p:spPr>
          <a:xfrm rot="5400000">
            <a:off x="617193" y="4061287"/>
            <a:ext cx="615553" cy="14471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/>
              <a:t>BRS</a:t>
            </a:r>
            <a:br>
              <a:rPr lang="en-GB" sz="1400"/>
            </a:br>
            <a:r>
              <a:rPr lang="en-GB" sz="1400"/>
              <a:t>(ms/mmHg)</a:t>
            </a:r>
          </a:p>
        </p:txBody>
      </p:sp>
      <p:sp>
        <p:nvSpPr>
          <p:cNvPr id="22" name="TextovéPole 21"/>
          <p:cNvSpPr txBox="1"/>
          <p:nvPr/>
        </p:nvSpPr>
        <p:spPr>
          <a:xfrm rot="5400000">
            <a:off x="998092" y="2609334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dirty="0"/>
              <a:t>coherence</a:t>
            </a:r>
          </a:p>
        </p:txBody>
      </p:sp>
      <p:sp>
        <p:nvSpPr>
          <p:cNvPr id="23" name="TextovéPole 22"/>
          <p:cNvSpPr txBox="1"/>
          <p:nvPr/>
        </p:nvSpPr>
        <p:spPr>
          <a:xfrm rot="5400000">
            <a:off x="733653" y="1421779"/>
            <a:ext cx="615553" cy="1214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dirty="0"/>
              <a:t>BRS (</a:t>
            </a:r>
            <a:r>
              <a:rPr lang="en-GB" sz="1400" dirty="0" err="1"/>
              <a:t>ms</a:t>
            </a:r>
            <a:r>
              <a:rPr lang="en-GB" sz="1400" dirty="0"/>
              <a:t>/mmHg)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525413" y="10838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baroreflex</a:t>
            </a: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083524" y="16071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794132" y="1086492"/>
            <a:ext cx="184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287D"/>
                </a:solidFill>
              </a:rPr>
              <a:t>Respiratory frequency</a:t>
            </a:r>
          </a:p>
        </p:txBody>
      </p:sp>
      <p:cxnSp>
        <p:nvCxnSpPr>
          <p:cNvPr id="27" name="Přímá spojnice 26"/>
          <p:cNvCxnSpPr/>
          <p:nvPr/>
        </p:nvCxnSpPr>
        <p:spPr bwMode="auto">
          <a:xfrm>
            <a:off x="5702899" y="16452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/>
          <p:cNvSpPr txBox="1"/>
          <p:nvPr/>
        </p:nvSpPr>
        <p:spPr>
          <a:xfrm>
            <a:off x="6135579" y="315332"/>
            <a:ext cx="24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coherence: synchronization between signals (correlation on particular frequency)</a:t>
            </a:r>
          </a:p>
        </p:txBody>
      </p:sp>
      <p:sp>
        <p:nvSpPr>
          <p:cNvPr id="30" name="Ovál 29"/>
          <p:cNvSpPr/>
          <p:nvPr/>
        </p:nvSpPr>
        <p:spPr>
          <a:xfrm>
            <a:off x="2990850" y="1924050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ál 30"/>
          <p:cNvSpPr/>
          <p:nvPr/>
        </p:nvSpPr>
        <p:spPr>
          <a:xfrm>
            <a:off x="2983224" y="4794386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97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/>
              <a:t>Photoplethysmographic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presure</a:t>
            </a:r>
            <a:r>
              <a:rPr lang="cs-CZ" altLang="cs-CZ" dirty="0"/>
              <a:t> </a:t>
            </a:r>
            <a:r>
              <a:rPr lang="cs-CZ" altLang="cs-CZ" dirty="0" err="1"/>
              <a:t>measurement</a:t>
            </a:r>
            <a:r>
              <a:rPr lang="cs-CZ" altLang="cs-CZ" dirty="0"/>
              <a:t>/ Department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Physiology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6287"/>
          <a:stretch/>
        </p:blipFill>
        <p:spPr>
          <a:xfrm>
            <a:off x="340007" y="4232368"/>
            <a:ext cx="4467120" cy="174595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69479" y="3743394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SBP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9479" y="5947899"/>
            <a:ext cx="92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DBP</a:t>
            </a:r>
          </a:p>
        </p:txBody>
      </p:sp>
      <p:sp>
        <p:nvSpPr>
          <p:cNvPr id="7" name="Ovál 6"/>
          <p:cNvSpPr/>
          <p:nvPr/>
        </p:nvSpPr>
        <p:spPr bwMode="auto">
          <a:xfrm>
            <a:off x="950331" y="4535926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20038" y="5530409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9065" r="7857" b="5277"/>
          <a:stretch/>
        </p:blipFill>
        <p:spPr>
          <a:xfrm>
            <a:off x="2691329" y="771158"/>
            <a:ext cx="5904032" cy="2972236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 bwMode="auto">
          <a:xfrm>
            <a:off x="3672098" y="834042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4287688" y="2770257"/>
            <a:ext cx="180000" cy="180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5617593" y="1514750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6161361" y="2665709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09801" y="299493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150/90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552470" y="603209"/>
            <a:ext cx="159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127/92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cs-CZ"/>
              <a:t>Photoplethysmographic blood presure measurement/ Department of Physiology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en-GB" altLang="cs-CZ" smtClean="0"/>
              <a:pPr/>
              <a:t>4</a:t>
            </a:fld>
            <a:endParaRPr lang="en-GB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 err="1"/>
              <a:t>Extrasystoles</a:t>
            </a:r>
            <a:endParaRPr lang="en-GB" alt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39325"/>
          <a:stretch/>
        </p:blipFill>
        <p:spPr bwMode="auto">
          <a:xfrm>
            <a:off x="703851" y="2071384"/>
            <a:ext cx="3687173" cy="24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23608"/>
          <a:stretch/>
        </p:blipFill>
        <p:spPr bwMode="auto">
          <a:xfrm>
            <a:off x="4852035" y="2220349"/>
            <a:ext cx="3905794" cy="26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 flipV="1">
            <a:off x="1541417" y="2351315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 flipV="1">
            <a:off x="2059577" y="2420983"/>
            <a:ext cx="849086" cy="11234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 flipV="1">
            <a:off x="6191794" y="2547259"/>
            <a:ext cx="570417" cy="11234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11"/>
          <p:cNvCxnSpPr/>
          <p:nvPr/>
        </p:nvCxnSpPr>
        <p:spPr bwMode="auto">
          <a:xfrm flipV="1">
            <a:off x="6444355" y="2795452"/>
            <a:ext cx="557337" cy="12380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774" r="21144" b="57815"/>
          <a:stretch/>
        </p:blipFill>
        <p:spPr bwMode="auto">
          <a:xfrm>
            <a:off x="703852" y="4985678"/>
            <a:ext cx="3687173" cy="13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2351315" y="5156953"/>
            <a:ext cx="0" cy="7997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 flipV="1">
            <a:off x="2791097" y="5372288"/>
            <a:ext cx="0" cy="3657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 flipV="1">
            <a:off x="3596640" y="4985678"/>
            <a:ext cx="0" cy="10100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19303" r="36286" b="52339"/>
          <a:stretch/>
        </p:blipFill>
        <p:spPr bwMode="auto">
          <a:xfrm>
            <a:off x="4695281" y="4833261"/>
            <a:ext cx="3905794" cy="129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Přímá spojnice 25"/>
          <p:cNvCxnSpPr/>
          <p:nvPr/>
        </p:nvCxnSpPr>
        <p:spPr bwMode="auto">
          <a:xfrm flipV="1">
            <a:off x="7524208" y="4985678"/>
            <a:ext cx="0" cy="8576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Přímá spojnice 27"/>
          <p:cNvCxnSpPr/>
          <p:nvPr/>
        </p:nvCxnSpPr>
        <p:spPr bwMode="auto">
          <a:xfrm flipH="1" flipV="1">
            <a:off x="6529254" y="4985678"/>
            <a:ext cx="4354" cy="721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/>
          <p:cNvSpPr txBox="1"/>
          <p:nvPr/>
        </p:nvSpPr>
        <p:spPr>
          <a:xfrm>
            <a:off x="1037726" y="1740649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supraventricular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5358538" y="1814425"/>
            <a:ext cx="289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ventricular</a:t>
            </a:r>
          </a:p>
        </p:txBody>
      </p:sp>
    </p:spTree>
    <p:extLst>
      <p:ext uri="{BB962C8B-B14F-4D97-AF65-F5344CB8AC3E}">
        <p14:creationId xmlns:p14="http://schemas.microsoft.com/office/powerpoint/2010/main" val="210393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/>
              <a:t>Photoplethysmographic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presure</a:t>
            </a:r>
            <a:r>
              <a:rPr lang="cs-CZ" altLang="cs-CZ" dirty="0"/>
              <a:t> </a:t>
            </a:r>
            <a:r>
              <a:rPr lang="cs-CZ" altLang="cs-CZ" dirty="0" err="1"/>
              <a:t>measurement</a:t>
            </a:r>
            <a:r>
              <a:rPr lang="cs-CZ" altLang="cs-CZ" dirty="0"/>
              <a:t>/ Department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Physiology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/>
              <a:t>Orthostatic hypotension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264" r="6429" b="5250"/>
          <a:stretch/>
        </p:blipFill>
        <p:spPr>
          <a:xfrm>
            <a:off x="962115" y="1953451"/>
            <a:ext cx="7289211" cy="4473478"/>
          </a:xfrm>
          <a:prstGeom prst="rect">
            <a:avLst/>
          </a:prstGeom>
        </p:spPr>
      </p:pic>
      <p:cxnSp>
        <p:nvCxnSpPr>
          <p:cNvPr id="33" name="Přímá spojnice 32"/>
          <p:cNvCxnSpPr/>
          <p:nvPr/>
        </p:nvCxnSpPr>
        <p:spPr bwMode="auto">
          <a:xfrm flipV="1">
            <a:off x="2377441" y="2390503"/>
            <a:ext cx="0" cy="24950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/>
          <p:cNvCxnSpPr/>
          <p:nvPr/>
        </p:nvCxnSpPr>
        <p:spPr bwMode="auto">
          <a:xfrm flipV="1">
            <a:off x="6409510" y="5512526"/>
            <a:ext cx="0" cy="42675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0" y="899072"/>
            <a:ext cx="6430497" cy="59589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06" y="536033"/>
            <a:ext cx="4793931" cy="647700"/>
          </a:xfrm>
        </p:spPr>
        <p:txBody>
          <a:bodyPr/>
          <a:lstStyle/>
          <a:p>
            <a:r>
              <a:rPr lang="en-GB" dirty="0" err="1"/>
              <a:t>Valsalva</a:t>
            </a:r>
            <a:r>
              <a:rPr lang="en-GB" dirty="0"/>
              <a:t> manoeuvre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57189" y="1219200"/>
            <a:ext cx="8086635" cy="3905249"/>
          </a:xfrm>
        </p:spPr>
        <p:txBody>
          <a:bodyPr/>
          <a:lstStyle/>
          <a:p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videos</a:t>
            </a:r>
            <a:r>
              <a:rPr lang="cs-CZ" dirty="0"/>
              <a:t>:</a:t>
            </a:r>
            <a:br>
              <a:rPr lang="cs-CZ" dirty="0"/>
            </a:br>
            <a:br>
              <a:rPr lang="cs-CZ" dirty="0"/>
            </a:br>
            <a:r>
              <a:rPr lang="cs-CZ" sz="1800" dirty="0" err="1"/>
              <a:t>oscilometric</a:t>
            </a:r>
            <a:r>
              <a:rPr lang="cs-CZ" sz="1800" dirty="0"/>
              <a:t> </a:t>
            </a:r>
            <a:r>
              <a:rPr lang="cs-CZ" sz="1800" dirty="0" err="1"/>
              <a:t>method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BP </a:t>
            </a:r>
            <a:r>
              <a:rPr lang="cs-CZ" sz="1800" dirty="0" err="1"/>
              <a:t>measurement</a:t>
            </a:r>
            <a:br>
              <a:rPr lang="cs-CZ" sz="1800" dirty="0"/>
            </a:br>
            <a:r>
              <a:rPr lang="cs-CZ" sz="1800" dirty="0">
                <a:hlinkClick r:id="rId2"/>
              </a:rPr>
              <a:t>https://www.youtube.com/watch?v=Y-NvovSaWTc&amp;t=113s</a:t>
            </a:r>
            <a:br>
              <a:rPr lang="cs-CZ" sz="1800" dirty="0"/>
            </a:br>
            <a:br>
              <a:rPr lang="cs-CZ" sz="1800" dirty="0"/>
            </a:br>
            <a:r>
              <a:rPr lang="cs-CZ" sz="1800" dirty="0"/>
              <a:t>BP </a:t>
            </a:r>
            <a:r>
              <a:rPr lang="cs-CZ" sz="1800" dirty="0" err="1"/>
              <a:t>changes</a:t>
            </a:r>
            <a:r>
              <a:rPr lang="cs-CZ" sz="1800" dirty="0"/>
              <a:t> </a:t>
            </a:r>
            <a:r>
              <a:rPr lang="cs-CZ" sz="1800" dirty="0" err="1"/>
              <a:t>during</a:t>
            </a:r>
            <a:r>
              <a:rPr lang="cs-CZ" sz="1800" dirty="0"/>
              <a:t> smoking</a:t>
            </a:r>
            <a:br>
              <a:rPr lang="cs-CZ" sz="1800" dirty="0"/>
            </a:br>
            <a:r>
              <a:rPr lang="cs-CZ" sz="1800" dirty="0">
                <a:hlinkClick r:id="rId3"/>
              </a:rPr>
              <a:t>https://www.youtube.com/watch?v=J5vPJPfNH3k&amp;t=1s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073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4684" y="144147"/>
            <a:ext cx="4793931" cy="106713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Baroreflex</a:t>
            </a:r>
          </a:p>
        </p:txBody>
      </p:sp>
      <p:sp>
        <p:nvSpPr>
          <p:cNvPr id="110" name="TextovéPole 109"/>
          <p:cNvSpPr txBox="1"/>
          <p:nvPr/>
        </p:nvSpPr>
        <p:spPr>
          <a:xfrm>
            <a:off x="231136" y="1159343"/>
            <a:ext cx="866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Fast </a:t>
            </a:r>
            <a:r>
              <a:rPr lang="cs-CZ" sz="2000" dirty="0" err="1"/>
              <a:t>regulation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arterial</a:t>
            </a:r>
            <a:r>
              <a:rPr lang="cs-CZ" sz="2000" dirty="0"/>
              <a:t> </a:t>
            </a:r>
            <a:r>
              <a:rPr lang="cs-CZ" sz="2000" dirty="0" err="1"/>
              <a:t>blood</a:t>
            </a:r>
            <a:r>
              <a:rPr lang="cs-CZ" sz="2000" dirty="0"/>
              <a:t> </a:t>
            </a:r>
            <a:r>
              <a:rPr lang="cs-CZ" sz="2000" dirty="0" err="1"/>
              <a:t>pressure</a:t>
            </a:r>
            <a:r>
              <a:rPr lang="cs-CZ" sz="2000" dirty="0"/>
              <a:t> by </a:t>
            </a:r>
            <a:r>
              <a:rPr lang="cs-CZ" sz="2000" dirty="0" err="1"/>
              <a:t>changes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heart</a:t>
            </a:r>
            <a:r>
              <a:rPr lang="cs-CZ" sz="2000" dirty="0"/>
              <a:t> </a:t>
            </a:r>
            <a:r>
              <a:rPr lang="cs-CZ" sz="2000" dirty="0" err="1"/>
              <a:t>rate</a:t>
            </a:r>
            <a:r>
              <a:rPr lang="cs-CZ" sz="2000" dirty="0"/>
              <a:t> and </a:t>
            </a:r>
            <a:r>
              <a:rPr lang="cs-CZ" sz="2000" dirty="0" err="1"/>
              <a:t>peripheral</a:t>
            </a:r>
            <a:r>
              <a:rPr lang="cs-CZ" sz="2000" dirty="0"/>
              <a:t> </a:t>
            </a:r>
            <a:r>
              <a:rPr lang="cs-CZ" sz="2000" dirty="0" err="1"/>
              <a:t>vascular</a:t>
            </a:r>
            <a:r>
              <a:rPr lang="cs-CZ" sz="2000" dirty="0"/>
              <a:t> </a:t>
            </a:r>
            <a:r>
              <a:rPr lang="cs-CZ" sz="2000" dirty="0" err="1"/>
              <a:t>resistance</a:t>
            </a:r>
            <a:endParaRPr lang="en-GB" sz="2000" dirty="0"/>
          </a:p>
        </p:txBody>
      </p:sp>
      <p:pic>
        <p:nvPicPr>
          <p:cNvPr id="1026" name="Picture 2" descr="C:\Users\Johanka\Desktop\výuka\Demonstrace Variabilita-spektrální analýza\obrázky\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91" y="2295875"/>
            <a:ext cx="6816498" cy="44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107504" y="989439"/>
            <a:ext cx="9036496" cy="279960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Obdélník 53"/>
          <p:cNvSpPr/>
          <p:nvPr/>
        </p:nvSpPr>
        <p:spPr>
          <a:xfrm>
            <a:off x="107504" y="3789040"/>
            <a:ext cx="8928992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5" name="TextovéPole 54"/>
          <p:cNvSpPr txBox="1"/>
          <p:nvPr/>
        </p:nvSpPr>
        <p:spPr>
          <a:xfrm>
            <a:off x="1619672" y="1270501"/>
            <a:ext cx="52565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peripheral (vascular, sympathetic) branch of baroreflexu</a:t>
            </a:r>
            <a:endParaRPr lang="en-GB" sz="1400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2123728" y="5909210"/>
            <a:ext cx="5256584" cy="307777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Cardiac (parasympathetic) branch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470068" y="404664"/>
            <a:ext cx="642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Baroreflex</a:t>
            </a:r>
          </a:p>
        </p:txBody>
      </p:sp>
      <p:grpSp>
        <p:nvGrpSpPr>
          <p:cNvPr id="38" name="Skupina 37"/>
          <p:cNvGrpSpPr/>
          <p:nvPr/>
        </p:nvGrpSpPr>
        <p:grpSpPr>
          <a:xfrm>
            <a:off x="377131" y="1916832"/>
            <a:ext cx="8731373" cy="3537586"/>
            <a:chOff x="377131" y="3169460"/>
            <a:chExt cx="8731373" cy="3537586"/>
          </a:xfrm>
        </p:grpSpPr>
        <p:sp>
          <p:nvSpPr>
            <p:cNvPr id="39" name="TextovéPole 38"/>
            <p:cNvSpPr txBox="1"/>
            <p:nvPr/>
          </p:nvSpPr>
          <p:spPr>
            <a:xfrm>
              <a:off x="500649" y="5323296"/>
              <a:ext cx="2684794" cy="1077218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solidFill>
                    <a:schemeClr val="bg1"/>
                  </a:solidFill>
                </a:rPr>
                <a:t>heart</a:t>
              </a:r>
            </a:p>
            <a:p>
              <a:r>
                <a:rPr lang="en-GB" sz="1600">
                  <a:solidFill>
                    <a:schemeClr val="bg1"/>
                  </a:solidFill>
                </a:rPr>
                <a:t>signal: heart rate</a:t>
              </a:r>
            </a:p>
            <a:p>
              <a:endParaRPr lang="en-GB" sz="1600">
                <a:solidFill>
                  <a:schemeClr val="bg1"/>
                </a:solidFill>
              </a:endParaRPr>
            </a:p>
            <a:p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3473475" y="4604957"/>
              <a:ext cx="2376264" cy="58477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/>
                <a:t>arteries</a:t>
              </a:r>
            </a:p>
            <a:p>
              <a:r>
                <a:rPr lang="en-GB" sz="1600"/>
                <a:t>signal: blood pressure</a:t>
              </a: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377131" y="3933056"/>
              <a:ext cx="2926164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resistance arteries</a:t>
              </a:r>
            </a:p>
            <a:p>
              <a:r>
                <a:rPr lang="en-GB" sz="1600" dirty="0"/>
                <a:t>signal: peripheral resistance</a:t>
              </a:r>
            </a:p>
            <a:p>
              <a:endParaRPr lang="en-GB" sz="1600" dirty="0"/>
            </a:p>
            <a:p>
              <a:endParaRPr lang="en-GB" sz="1600" dirty="0"/>
            </a:p>
          </p:txBody>
        </p:sp>
        <p:cxnSp>
          <p:nvCxnSpPr>
            <p:cNvPr id="42" name="Přímá spojnice se šipkou 41"/>
            <p:cNvCxnSpPr>
              <a:stCxn id="40" idx="3"/>
              <a:endCxn id="51" idx="1"/>
            </p:cNvCxnSpPr>
            <p:nvPr/>
          </p:nvCxnSpPr>
          <p:spPr>
            <a:xfrm>
              <a:off x="5849739" y="4897345"/>
              <a:ext cx="400294" cy="1029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>
              <a:stCxn id="39" idx="3"/>
              <a:endCxn id="40" idx="1"/>
            </p:cNvCxnSpPr>
            <p:nvPr/>
          </p:nvCxnSpPr>
          <p:spPr>
            <a:xfrm flipV="1">
              <a:off x="3185443" y="4897345"/>
              <a:ext cx="288032" cy="964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>
              <a:stCxn id="41" idx="3"/>
              <a:endCxn id="40" idx="1"/>
            </p:cNvCxnSpPr>
            <p:nvPr/>
          </p:nvCxnSpPr>
          <p:spPr>
            <a:xfrm>
              <a:off x="3303295" y="4471665"/>
              <a:ext cx="170180" cy="4256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Skupina 44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51" name="Obdélník 50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-2168615" y="4144239"/>
                <a:ext cx="2684794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/>
                  <a:t>CNS: vasomotor centre</a:t>
                </a:r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-2167519" y="5150610"/>
                <a:ext cx="2684794" cy="584775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>
                    <a:solidFill>
                      <a:schemeClr val="bg1"/>
                    </a:solidFill>
                  </a:rPr>
                  <a:t>CNS: kardiomotor centre</a:t>
                </a:r>
              </a:p>
            </p:txBody>
          </p:sp>
          <p:cxnSp>
            <p:nvCxnSpPr>
              <p:cNvPr id="57" name="Přímá spojnice se šipkou 56"/>
              <p:cNvCxnSpPr>
                <a:stCxn id="52" idx="2"/>
                <a:endCxn id="53" idx="0"/>
              </p:cNvCxnSpPr>
              <p:nvPr/>
            </p:nvCxnSpPr>
            <p:spPr>
              <a:xfrm>
                <a:off x="-826218" y="4482793"/>
                <a:ext cx="1096" cy="6678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Volný tvar 45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7" name="Volný tvar 46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8" name="Volný tvar 47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9" name="Volný tvar 48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0" name="Volný tvar 49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3450849456"/>
      </p:ext>
    </p:extLst>
  </p:cSld>
  <p:clrMapOvr>
    <a:masterClrMapping/>
  </p:clrMapOvr>
</p:sld>
</file>

<file path=ppt/theme/theme1.xml><?xml version="1.0" encoding="utf-8"?>
<a:theme xmlns:a="http://schemas.openxmlformats.org/drawingml/2006/main" name="med_sablona_4×3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med_sablona_4×3_cz</Template>
  <TotalTime>180</TotalTime>
  <Words>1093</Words>
  <Application>Microsoft Office PowerPoint</Application>
  <PresentationFormat>Předvádění na obrazovce (4:3)</PresentationFormat>
  <Paragraphs>339</Paragraphs>
  <Slides>23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Tahoma</vt:lpstr>
      <vt:lpstr>Wingdings</vt:lpstr>
      <vt:lpstr>med_sablona_4×3_cz</vt:lpstr>
      <vt:lpstr>Photoplethysmographic  blood presure measurement</vt:lpstr>
      <vt:lpstr>Principle of continual blood pressure measurement</vt:lpstr>
      <vt:lpstr>Prezentace aplikace PowerPoint</vt:lpstr>
      <vt:lpstr>Extrasystoles</vt:lpstr>
      <vt:lpstr>Orthostatic hypotension</vt:lpstr>
      <vt:lpstr>Valsalva manoeuvre</vt:lpstr>
      <vt:lpstr>See videos:  oscilometric method of BP measurement https://www.youtube.com/watch?v=Y-NvovSaWTc&amp;t=113s  BP changes during smoking https://www.youtube.com/watch?v=J5vPJPfNH3k&amp;t=1s </vt:lpstr>
      <vt:lpstr>Baroreflex</vt:lpstr>
      <vt:lpstr>Prezentace aplikace PowerPoint</vt:lpstr>
      <vt:lpstr>Baroreflex sensitivity, BRS</vt:lpstr>
      <vt:lpstr>Evaluation of BRS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Johanka</dc:creator>
  <cp:lastModifiedBy>Zuzana Nováková</cp:lastModifiedBy>
  <cp:revision>51</cp:revision>
  <cp:lastPrinted>1601-01-01T00:00:00Z</cp:lastPrinted>
  <dcterms:created xsi:type="dcterms:W3CDTF">2017-04-26T14:35:28Z</dcterms:created>
  <dcterms:modified xsi:type="dcterms:W3CDTF">2023-05-11T11:51:12Z</dcterms:modified>
</cp:coreProperties>
</file>