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Assistant ExtraLight" pitchFamily="2" charset="-79"/>
      <p:regular r:id="rId20"/>
      <p:bold r:id="rId21"/>
    </p:embeddedFont>
    <p:embeddedFont>
      <p:font typeface="Marvel" panose="020B0604020202020204" charset="0"/>
      <p:regular r:id="rId22"/>
      <p:bold r:id="rId23"/>
      <p:italic r:id="rId24"/>
      <p:boldItalic r:id="rId25"/>
    </p:embeddedFont>
    <p:embeddedFont>
      <p:font typeface="PT Serif" panose="020A0603040505020204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3F129-63AA-3497-4029-2F787E6A03B0}" v="2" dt="2023-04-18T08:16:46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ália Gachallová" userId="S::261004@muni.cz::9b66fa00-6ed9-4ebf-89e8-693fd744eb32" providerId="AD" clId="Web-{6673F129-63AA-3497-4029-2F787E6A03B0}"/>
    <pc:docChg chg="modSld">
      <pc:chgData name="Natália Gachallová" userId="S::261004@muni.cz::9b66fa00-6ed9-4ebf-89e8-693fd744eb32" providerId="AD" clId="Web-{6673F129-63AA-3497-4029-2F787E6A03B0}" dt="2023-04-18T08:16:36.755" v="0" actId="20577"/>
      <pc:docMkLst>
        <pc:docMk/>
      </pc:docMkLst>
      <pc:sldChg chg="modSp">
        <pc:chgData name="Natália Gachallová" userId="S::261004@muni.cz::9b66fa00-6ed9-4ebf-89e8-693fd744eb32" providerId="AD" clId="Web-{6673F129-63AA-3497-4029-2F787E6A03B0}" dt="2023-04-18T08:16:36.755" v="0" actId="20577"/>
        <pc:sldMkLst>
          <pc:docMk/>
          <pc:sldMk cId="0" sldId="266"/>
        </pc:sldMkLst>
        <pc:spChg chg="mod">
          <ac:chgData name="Natália Gachallová" userId="S::261004@muni.cz::9b66fa00-6ed9-4ebf-89e8-693fd744eb32" providerId="AD" clId="Web-{6673F129-63AA-3497-4029-2F787E6A03B0}" dt="2023-04-18T08:16:36.755" v="0" actId="20577"/>
          <ac:spMkLst>
            <pc:docMk/>
            <pc:sldMk cId="0" sldId="266"/>
            <ac:spMk id="3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087d64187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d087d64187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d087d64187_2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d087d64187_2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d087d64187_2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d087d64187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d087d64187_2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d087d64187_2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d087d64187_2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d087d64187_2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d087d64187_2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d087d64187_2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d087d64187_2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d087d64187_2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d087d64187_2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gd087d64187_2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087d64187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d087d64187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087d64187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d087d64187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087d64187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d087d64187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087d6418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d087d6418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087d64187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d087d64187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087d64187_2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d087d64187_2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087d64187_2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d087d64187_2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087d64187_2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d087d64187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-704675" y="-232625"/>
            <a:ext cx="7994100" cy="4113900"/>
          </a:xfrm>
          <a:prstGeom prst="roundRect">
            <a:avLst>
              <a:gd name="adj" fmla="val 16667"/>
            </a:avLst>
          </a:prstGeom>
          <a:solidFill>
            <a:srgbClr val="EE8C94">
              <a:alpha val="6039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5413900" y="2822600"/>
            <a:ext cx="2913300" cy="2610000"/>
          </a:xfrm>
          <a:prstGeom prst="roundRect">
            <a:avLst>
              <a:gd name="adj" fmla="val 16667"/>
            </a:avLst>
          </a:prstGeom>
          <a:solidFill>
            <a:srgbClr val="AED7E8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/>
          <p:nvPr/>
        </p:nvSpPr>
        <p:spPr>
          <a:xfrm rot="5400000">
            <a:off x="7898825" y="40770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774390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 flipH="1">
            <a:off x="5108325" y="2292100"/>
            <a:ext cx="3041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2"/>
          </p:nvPr>
        </p:nvSpPr>
        <p:spPr>
          <a:xfrm flipH="1">
            <a:off x="872325" y="2286475"/>
            <a:ext cx="31011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842525" y="354225"/>
            <a:ext cx="46749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3"/>
          </p:nvPr>
        </p:nvSpPr>
        <p:spPr>
          <a:xfrm flipH="1">
            <a:off x="5170232" y="3921525"/>
            <a:ext cx="16497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4"/>
          </p:nvPr>
        </p:nvSpPr>
        <p:spPr>
          <a:xfrm flipH="1">
            <a:off x="2291625" y="3921514"/>
            <a:ext cx="16818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774390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7"/>
          <p:cNvSpPr txBox="1">
            <a:spLocks noGrp="1"/>
          </p:cNvSpPr>
          <p:nvPr>
            <p:ph type="ctrTitle"/>
          </p:nvPr>
        </p:nvSpPr>
        <p:spPr>
          <a:xfrm flipH="1">
            <a:off x="4329625" y="1159009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 flipH="1">
            <a:off x="4329625" y="1574383"/>
            <a:ext cx="20034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ctrTitle" idx="2"/>
          </p:nvPr>
        </p:nvSpPr>
        <p:spPr>
          <a:xfrm flipH="1">
            <a:off x="5520250" y="3259548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3"/>
          </p:nvPr>
        </p:nvSpPr>
        <p:spPr>
          <a:xfrm flipH="1">
            <a:off x="5520250" y="3686221"/>
            <a:ext cx="24399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ctrTitle" idx="4"/>
          </p:nvPr>
        </p:nvSpPr>
        <p:spPr>
          <a:xfrm flipH="1">
            <a:off x="4939225" y="2230130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5"/>
          </p:nvPr>
        </p:nvSpPr>
        <p:spPr>
          <a:xfrm flipH="1">
            <a:off x="4939225" y="2651881"/>
            <a:ext cx="20034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 idx="6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8"/>
          <p:cNvSpPr txBox="1">
            <a:spLocks noGrp="1"/>
          </p:cNvSpPr>
          <p:nvPr>
            <p:ph type="ctrTitle"/>
          </p:nvPr>
        </p:nvSpPr>
        <p:spPr>
          <a:xfrm flipH="1">
            <a:off x="6196038" y="1526811"/>
            <a:ext cx="1824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1"/>
          </p:nvPr>
        </p:nvSpPr>
        <p:spPr>
          <a:xfrm flipH="1">
            <a:off x="6050688" y="2114681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ctrTitle" idx="2"/>
          </p:nvPr>
        </p:nvSpPr>
        <p:spPr>
          <a:xfrm flipH="1">
            <a:off x="3817913" y="1526811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3"/>
          </p:nvPr>
        </p:nvSpPr>
        <p:spPr>
          <a:xfrm flipH="1">
            <a:off x="3540863" y="2114681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ctrTitle" idx="4"/>
          </p:nvPr>
        </p:nvSpPr>
        <p:spPr>
          <a:xfrm flipH="1">
            <a:off x="6327738" y="3137772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5"/>
          </p:nvPr>
        </p:nvSpPr>
        <p:spPr>
          <a:xfrm flipH="1">
            <a:off x="6050688" y="3730243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ctrTitle" idx="6"/>
          </p:nvPr>
        </p:nvSpPr>
        <p:spPr>
          <a:xfrm flipH="1">
            <a:off x="1255663" y="1670211"/>
            <a:ext cx="1560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7"/>
          </p:nvPr>
        </p:nvSpPr>
        <p:spPr>
          <a:xfrm flipH="1">
            <a:off x="978613" y="2114680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ctrTitle" idx="8"/>
          </p:nvPr>
        </p:nvSpPr>
        <p:spPr>
          <a:xfrm flipH="1">
            <a:off x="3817913" y="3137772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9"/>
          </p:nvPr>
        </p:nvSpPr>
        <p:spPr>
          <a:xfrm flipH="1">
            <a:off x="3540863" y="3730243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ctrTitle" idx="13"/>
          </p:nvPr>
        </p:nvSpPr>
        <p:spPr>
          <a:xfrm flipH="1">
            <a:off x="1255664" y="3137780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4"/>
          </p:nvPr>
        </p:nvSpPr>
        <p:spPr>
          <a:xfrm flipH="1">
            <a:off x="978613" y="3730257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15"/>
          </p:nvPr>
        </p:nvSpPr>
        <p:spPr>
          <a:xfrm>
            <a:off x="594650" y="355650"/>
            <a:ext cx="2463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 flipH="1">
            <a:off x="6605688" y="2489339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 flipH="1">
            <a:off x="6404388" y="2911450"/>
            <a:ext cx="19632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ctrTitle" idx="2"/>
          </p:nvPr>
        </p:nvSpPr>
        <p:spPr>
          <a:xfrm flipH="1">
            <a:off x="977706" y="2489339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3"/>
          </p:nvPr>
        </p:nvSpPr>
        <p:spPr>
          <a:xfrm flipH="1">
            <a:off x="877501" y="2911450"/>
            <a:ext cx="17610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ctrTitle" idx="4"/>
          </p:nvPr>
        </p:nvSpPr>
        <p:spPr>
          <a:xfrm flipH="1">
            <a:off x="3664356" y="2489339"/>
            <a:ext cx="1815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5"/>
          </p:nvPr>
        </p:nvSpPr>
        <p:spPr>
          <a:xfrm flipH="1">
            <a:off x="3664351" y="2911450"/>
            <a:ext cx="18153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6"/>
          </p:nvPr>
        </p:nvSpPr>
        <p:spPr>
          <a:xfrm>
            <a:off x="603525" y="355646"/>
            <a:ext cx="33936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 flipH="1">
            <a:off x="1860825" y="-83950"/>
            <a:ext cx="7823400" cy="4096500"/>
          </a:xfrm>
          <a:prstGeom prst="roundRect">
            <a:avLst>
              <a:gd name="adj" fmla="val 16667"/>
            </a:avLst>
          </a:prstGeom>
          <a:solidFill>
            <a:srgbClr val="EE8C94">
              <a:alpha val="6039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 flipH="1">
            <a:off x="-355425" y="2689375"/>
            <a:ext cx="2915400" cy="1835400"/>
          </a:xfrm>
          <a:prstGeom prst="roundRect">
            <a:avLst>
              <a:gd name="adj" fmla="val 16667"/>
            </a:avLst>
          </a:prstGeom>
          <a:solidFill>
            <a:srgbClr val="AED7E8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 rot="-5400000" flipH="1">
            <a:off x="6573275" y="432715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3739800" cy="1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ctrTitle"/>
          </p:nvPr>
        </p:nvSpPr>
        <p:spPr>
          <a:xfrm flipH="1">
            <a:off x="5623705" y="1995919"/>
            <a:ext cx="15606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"/>
          </p:nvPr>
        </p:nvSpPr>
        <p:spPr>
          <a:xfrm flipH="1">
            <a:off x="5623768" y="2402167"/>
            <a:ext cx="2516100" cy="1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ctrTitle" idx="2"/>
          </p:nvPr>
        </p:nvSpPr>
        <p:spPr>
          <a:xfrm flipH="1">
            <a:off x="1702544" y="1995914"/>
            <a:ext cx="1817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3"/>
          </p:nvPr>
        </p:nvSpPr>
        <p:spPr>
          <a:xfrm flipH="1">
            <a:off x="1004132" y="2402167"/>
            <a:ext cx="2516100" cy="1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 idx="4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614730" y="2131575"/>
            <a:ext cx="25059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 hasCustomPrompt="1"/>
          </p:nvPr>
        </p:nvSpPr>
        <p:spPr>
          <a:xfrm rot="121">
            <a:off x="345816" y="2356616"/>
            <a:ext cx="85206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 flipH="1">
            <a:off x="3482150" y="1567376"/>
            <a:ext cx="21798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ExtraLight"/>
              <a:buChar char="●"/>
              <a:defRPr sz="18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○"/>
              <a:defRPr sz="1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Types of fever</a:t>
            </a:r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Fatehi Saada &amp; Elaine Smit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subTitle" idx="1"/>
          </p:nvPr>
        </p:nvSpPr>
        <p:spPr>
          <a:xfrm flipH="1">
            <a:off x="1143992" y="1136290"/>
            <a:ext cx="3024076" cy="186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F. </a:t>
            </a: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remittens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: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Remittens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ntis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temp. remains above normal during day &amp; it will fluctuate more than 1°C in the day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Oscillating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3" name="Google Shape;313;p35"/>
          <p:cNvSpPr txBox="1">
            <a:spLocks noGrp="1"/>
          </p:cNvSpPr>
          <p:nvPr>
            <p:ph type="subTitle" idx="5"/>
          </p:nvPr>
        </p:nvSpPr>
        <p:spPr>
          <a:xfrm flipH="1">
            <a:off x="1125221" y="2926593"/>
            <a:ext cx="3496958" cy="220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F. recurrens: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Recurrens, entis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Having multiple fevers during a specific time period. </a:t>
            </a:r>
            <a:br>
              <a:rPr lang="en-GB"/>
            </a:br>
            <a:br>
              <a:rPr lang="en-GB"/>
            </a:br>
            <a:endParaRPr/>
          </a:p>
        </p:txBody>
      </p:sp>
      <p:sp>
        <p:nvSpPr>
          <p:cNvPr id="314" name="Google Shape;314;p35"/>
          <p:cNvSpPr txBox="1">
            <a:spLocks noGrp="1"/>
          </p:cNvSpPr>
          <p:nvPr>
            <p:ph type="title" idx="6"/>
          </p:nvPr>
        </p:nvSpPr>
        <p:spPr>
          <a:xfrm>
            <a:off x="1020795" y="191895"/>
            <a:ext cx="7514498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Types of fever named after progression</a:t>
            </a:r>
            <a:br>
              <a:rPr lang="en-GB" b="0">
                <a:latin typeface="Avenir"/>
                <a:ea typeface="Avenir"/>
                <a:cs typeface="Avenir"/>
                <a:sym typeface="Avenir"/>
              </a:rPr>
            </a:br>
            <a:endParaRPr/>
          </a:p>
        </p:txBody>
      </p:sp>
      <p:sp>
        <p:nvSpPr>
          <p:cNvPr id="315" name="Google Shape;315;p35"/>
          <p:cNvSpPr/>
          <p:nvPr/>
        </p:nvSpPr>
        <p:spPr>
          <a:xfrm>
            <a:off x="-246250" y="1183369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-246250" y="2926593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5"/>
          <p:cNvSpPr txBox="1">
            <a:spLocks noGrp="1"/>
          </p:cNvSpPr>
          <p:nvPr>
            <p:ph type="ctrTitle" idx="4"/>
          </p:nvPr>
        </p:nvSpPr>
        <p:spPr>
          <a:xfrm flipH="1">
            <a:off x="578345" y="2954761"/>
            <a:ext cx="546876" cy="46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04</a:t>
            </a:r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ctrTitle"/>
          </p:nvPr>
        </p:nvSpPr>
        <p:spPr>
          <a:xfrm flipH="1">
            <a:off x="578345" y="1150681"/>
            <a:ext cx="64663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</p:txBody>
      </p:sp>
      <p:pic>
        <p:nvPicPr>
          <p:cNvPr id="319" name="Google Shape;319;p35" descr="Free Icon | Recurring appoint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9690" y="3004680"/>
            <a:ext cx="1416132" cy="141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5" descr="Fluctuations Vector Images (over 5,800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9690" y="1150681"/>
            <a:ext cx="1321130" cy="13877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35"/>
          <p:cNvGrpSpPr/>
          <p:nvPr/>
        </p:nvGrpSpPr>
        <p:grpSpPr>
          <a:xfrm>
            <a:off x="8609374" y="372599"/>
            <a:ext cx="284323" cy="362163"/>
            <a:chOff x="8023448" y="3355496"/>
            <a:chExt cx="284323" cy="362163"/>
          </a:xfrm>
        </p:grpSpPr>
        <p:sp>
          <p:nvSpPr>
            <p:cNvPr id="322" name="Google Shape;322;p35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 txBox="1">
            <a:spLocks noGrp="1"/>
          </p:cNvSpPr>
          <p:nvPr>
            <p:ph type="subTitle" idx="1"/>
          </p:nvPr>
        </p:nvSpPr>
        <p:spPr>
          <a:xfrm flipH="1">
            <a:off x="1199923" y="1308398"/>
            <a:ext cx="3175219" cy="193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F. ephemera: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Ephe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me</a:t>
            </a: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rus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, a, um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Lasting a day 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subTitle" idx="5"/>
          </p:nvPr>
        </p:nvSpPr>
        <p:spPr>
          <a:xfrm flipH="1">
            <a:off x="1199915" y="3070083"/>
            <a:ext cx="32442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F. </a:t>
            </a: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inversa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: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Inverse fever,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When the temperature is higher in the morning than in the evening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which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is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not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usual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6"/>
          </p:nvPr>
        </p:nvSpPr>
        <p:spPr>
          <a:xfrm>
            <a:off x="1199923" y="270929"/>
            <a:ext cx="734975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Types of fever named after progression</a:t>
            </a:r>
            <a:br>
              <a:rPr lang="en-GB" b="0">
                <a:latin typeface="Avenir"/>
                <a:ea typeface="Avenir"/>
                <a:cs typeface="Avenir"/>
                <a:sym typeface="Avenir"/>
              </a:rPr>
            </a:b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-260700" y="1319813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6"/>
          <p:cNvSpPr/>
          <p:nvPr/>
        </p:nvSpPr>
        <p:spPr>
          <a:xfrm>
            <a:off x="-260700" y="3070072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6"/>
          <p:cNvSpPr txBox="1">
            <a:spLocks noGrp="1"/>
          </p:cNvSpPr>
          <p:nvPr>
            <p:ph type="ctrTitle"/>
          </p:nvPr>
        </p:nvSpPr>
        <p:spPr>
          <a:xfrm flipH="1">
            <a:off x="618898" y="1263971"/>
            <a:ext cx="55650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05</a:t>
            </a:r>
            <a:endParaRPr/>
          </a:p>
        </p:txBody>
      </p:sp>
      <p:sp>
        <p:nvSpPr>
          <p:cNvPr id="341" name="Google Shape;341;p36"/>
          <p:cNvSpPr txBox="1">
            <a:spLocks noGrp="1"/>
          </p:cNvSpPr>
          <p:nvPr>
            <p:ph type="ctrTitle" idx="4"/>
          </p:nvPr>
        </p:nvSpPr>
        <p:spPr>
          <a:xfrm flipH="1">
            <a:off x="606611" y="3125866"/>
            <a:ext cx="581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06</a:t>
            </a:r>
            <a:endParaRPr/>
          </a:p>
        </p:txBody>
      </p:sp>
      <p:pic>
        <p:nvPicPr>
          <p:cNvPr id="342" name="Google Shape;342;p36" descr="Time PNG Clipart | PNG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414" y="3182197"/>
            <a:ext cx="1360919" cy="1433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36"/>
          <p:cNvGrpSpPr/>
          <p:nvPr/>
        </p:nvGrpSpPr>
        <p:grpSpPr>
          <a:xfrm>
            <a:off x="8586032" y="452498"/>
            <a:ext cx="284323" cy="362163"/>
            <a:chOff x="8023448" y="3355496"/>
            <a:chExt cx="284323" cy="362163"/>
          </a:xfrm>
        </p:grpSpPr>
        <p:sp>
          <p:nvSpPr>
            <p:cNvPr id="344" name="Google Shape;344;p36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3" name="Google Shape;3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723" y="1360526"/>
            <a:ext cx="1307791" cy="13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/>
          <p:cNvSpPr txBox="1">
            <a:spLocks noGrp="1"/>
          </p:cNvSpPr>
          <p:nvPr>
            <p:ph type="subTitle" idx="1"/>
          </p:nvPr>
        </p:nvSpPr>
        <p:spPr>
          <a:xfrm flipH="1">
            <a:off x="1166226" y="1209568"/>
            <a:ext cx="3442203" cy="18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F. </a:t>
            </a: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undulans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: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Undulans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, antis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Results in the rise and fall of temp., looks like a wave.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359" name="Google Shape;359;p37"/>
          <p:cNvSpPr txBox="1">
            <a:spLocks noGrp="1"/>
          </p:cNvSpPr>
          <p:nvPr>
            <p:ph type="subTitle" idx="5"/>
          </p:nvPr>
        </p:nvSpPr>
        <p:spPr>
          <a:xfrm flipH="1">
            <a:off x="1207753" y="2711026"/>
            <a:ext cx="3349592" cy="153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F. biphasica: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Biphasicus, a, um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Characterised by an early elevation in body temperature followed by a later one.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0" name="Google Shape;360;p37"/>
          <p:cNvSpPr txBox="1">
            <a:spLocks noGrp="1"/>
          </p:cNvSpPr>
          <p:nvPr>
            <p:ph type="title" idx="6"/>
          </p:nvPr>
        </p:nvSpPr>
        <p:spPr>
          <a:xfrm>
            <a:off x="1364732" y="156070"/>
            <a:ext cx="7196864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Types of fever named after progression</a:t>
            </a:r>
            <a:br>
              <a:rPr lang="en-GB" b="0">
                <a:latin typeface="Avenir"/>
                <a:ea typeface="Avenir"/>
                <a:cs typeface="Avenir"/>
                <a:sym typeface="Avenir"/>
              </a:rPr>
            </a:br>
            <a:endParaRPr/>
          </a:p>
        </p:txBody>
      </p:sp>
      <p:sp>
        <p:nvSpPr>
          <p:cNvPr id="361" name="Google Shape;361;p37"/>
          <p:cNvSpPr/>
          <p:nvPr/>
        </p:nvSpPr>
        <p:spPr>
          <a:xfrm>
            <a:off x="-260700" y="1209568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-260700" y="2716423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7"/>
          <p:cNvSpPr txBox="1">
            <a:spLocks noGrp="1"/>
          </p:cNvSpPr>
          <p:nvPr>
            <p:ph type="ctrTitle"/>
          </p:nvPr>
        </p:nvSpPr>
        <p:spPr>
          <a:xfrm flipH="1">
            <a:off x="565800" y="1238181"/>
            <a:ext cx="526200" cy="52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07</a:t>
            </a:r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ctrTitle" idx="4"/>
          </p:nvPr>
        </p:nvSpPr>
        <p:spPr>
          <a:xfrm flipH="1">
            <a:off x="565800" y="2755332"/>
            <a:ext cx="526199" cy="46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08</a:t>
            </a:r>
            <a:endParaRPr/>
          </a:p>
        </p:txBody>
      </p:sp>
      <p:pic>
        <p:nvPicPr>
          <p:cNvPr id="365" name="Google Shape;365;p37" descr="Top To Bottom, Low Frequency To High - Waves Physics , Free Transparent  Clipart - ClipartK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6918" y="1359180"/>
            <a:ext cx="2470068" cy="85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7" descr="Sound Waves PNG HD Image | PNG A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2940" y="2571750"/>
            <a:ext cx="2995529" cy="1478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37"/>
          <p:cNvGrpSpPr/>
          <p:nvPr/>
        </p:nvGrpSpPr>
        <p:grpSpPr>
          <a:xfrm>
            <a:off x="8600566" y="363721"/>
            <a:ext cx="284323" cy="362163"/>
            <a:chOff x="8023448" y="3355496"/>
            <a:chExt cx="284323" cy="362163"/>
          </a:xfrm>
        </p:grpSpPr>
        <p:sp>
          <p:nvSpPr>
            <p:cNvPr id="368" name="Google Shape;368;p37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8"/>
          <p:cNvSpPr/>
          <p:nvPr/>
        </p:nvSpPr>
        <p:spPr>
          <a:xfrm>
            <a:off x="3881663" y="1554650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8"/>
          <p:cNvSpPr/>
          <p:nvPr/>
        </p:nvSpPr>
        <p:spPr>
          <a:xfrm>
            <a:off x="6403488" y="1554650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8"/>
          <p:cNvSpPr/>
          <p:nvPr/>
        </p:nvSpPr>
        <p:spPr>
          <a:xfrm>
            <a:off x="1359838" y="1554650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8"/>
          <p:cNvSpPr txBox="1">
            <a:spLocks noGrp="1"/>
          </p:cNvSpPr>
          <p:nvPr>
            <p:ph type="ctrTitle"/>
          </p:nvPr>
        </p:nvSpPr>
        <p:spPr>
          <a:xfrm flipH="1">
            <a:off x="6196038" y="1526811"/>
            <a:ext cx="1824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f. herpetica</a:t>
            </a:r>
            <a:endParaRPr/>
          </a:p>
        </p:txBody>
      </p:sp>
      <p:sp>
        <p:nvSpPr>
          <p:cNvPr id="385" name="Google Shape;385;p38"/>
          <p:cNvSpPr txBox="1">
            <a:spLocks noGrp="1"/>
          </p:cNvSpPr>
          <p:nvPr>
            <p:ph type="subTitle" idx="1"/>
          </p:nvPr>
        </p:nvSpPr>
        <p:spPr>
          <a:xfrm flipH="1">
            <a:off x="6022488" y="2180618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Herpetic disease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6" name="Google Shape;386;p38"/>
          <p:cNvSpPr txBox="1">
            <a:spLocks noGrp="1"/>
          </p:cNvSpPr>
          <p:nvPr>
            <p:ph type="ctrTitle" idx="2"/>
          </p:nvPr>
        </p:nvSpPr>
        <p:spPr>
          <a:xfrm flipH="1">
            <a:off x="3766925" y="1526800"/>
            <a:ext cx="1611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f. glandularis</a:t>
            </a:r>
            <a:endParaRPr/>
          </a:p>
        </p:txBody>
      </p:sp>
      <p:sp>
        <p:nvSpPr>
          <p:cNvPr id="387" name="Google Shape;387;p38"/>
          <p:cNvSpPr txBox="1">
            <a:spLocks noGrp="1"/>
          </p:cNvSpPr>
          <p:nvPr>
            <p:ph type="subTitle" idx="3"/>
          </p:nvPr>
        </p:nvSpPr>
        <p:spPr>
          <a:xfrm flipH="1">
            <a:off x="3471337" y="2180618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Mononucleosis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8" name="Google Shape;388;p38"/>
          <p:cNvSpPr txBox="1">
            <a:spLocks noGrp="1"/>
          </p:cNvSpPr>
          <p:nvPr>
            <p:ph type="ctrTitle" idx="6"/>
          </p:nvPr>
        </p:nvSpPr>
        <p:spPr>
          <a:xfrm flipH="1">
            <a:off x="1255663" y="1670211"/>
            <a:ext cx="1560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f. gastrica</a:t>
            </a:r>
            <a:endParaRPr/>
          </a:p>
        </p:txBody>
      </p:sp>
      <p:sp>
        <p:nvSpPr>
          <p:cNvPr id="389" name="Google Shape;389;p38"/>
          <p:cNvSpPr txBox="1">
            <a:spLocks noGrp="1"/>
          </p:cNvSpPr>
          <p:nvPr>
            <p:ph type="subTitle" idx="7"/>
          </p:nvPr>
        </p:nvSpPr>
        <p:spPr>
          <a:xfrm flipH="1">
            <a:off x="1006812" y="2192973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Typhoid fever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0" name="Google Shape;390;p38"/>
          <p:cNvSpPr txBox="1">
            <a:spLocks noGrp="1"/>
          </p:cNvSpPr>
          <p:nvPr>
            <p:ph type="ctrTitle" idx="8"/>
          </p:nvPr>
        </p:nvSpPr>
        <p:spPr>
          <a:xfrm flipH="1">
            <a:off x="3766926" y="3137775"/>
            <a:ext cx="1611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SATURN</a:t>
            </a:r>
            <a:endParaRPr/>
          </a:p>
        </p:txBody>
      </p:sp>
      <p:sp>
        <p:nvSpPr>
          <p:cNvPr id="391" name="Google Shape;391;p38"/>
          <p:cNvSpPr txBox="1">
            <a:spLocks noGrp="1"/>
          </p:cNvSpPr>
          <p:nvPr>
            <p:ph type="ctrTitle" idx="13"/>
          </p:nvPr>
        </p:nvSpPr>
        <p:spPr>
          <a:xfrm flipH="1">
            <a:off x="1255664" y="3137780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JUPITER</a:t>
            </a:r>
            <a:endParaRPr/>
          </a:p>
        </p:txBody>
      </p:sp>
      <p:sp>
        <p:nvSpPr>
          <p:cNvPr id="392" name="Google Shape;392;p38"/>
          <p:cNvSpPr txBox="1">
            <a:spLocks noGrp="1"/>
          </p:cNvSpPr>
          <p:nvPr>
            <p:ph type="title" idx="15"/>
          </p:nvPr>
        </p:nvSpPr>
        <p:spPr>
          <a:xfrm>
            <a:off x="726529" y="2814"/>
            <a:ext cx="7256912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800" b="0">
                <a:latin typeface="Avenir"/>
                <a:ea typeface="Avenir"/>
                <a:cs typeface="Avenir"/>
                <a:sym typeface="Avenir"/>
              </a:rPr>
              <a:t>Types of fever accompanied with a particular disease</a:t>
            </a:r>
            <a:endParaRPr sz="2800" b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93" name="Google Shape;393;p38" descr="Typhoid Fever Outbreaks in the United States - GIDEON - Global Infectious  Diseases and Epidemiology Online Net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767" y="2678664"/>
            <a:ext cx="2618867" cy="172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8" descr="Infectious Mononucleosis Mouth Pharyngitis Epsteinbarr Virus Stock Vector  (Royalty Free) 7033130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5248" y="2576289"/>
            <a:ext cx="1793504" cy="193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8" descr="Herpes | The Doctors TV Sho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6458" y="2822540"/>
            <a:ext cx="2561013" cy="14389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396;p38"/>
          <p:cNvGrpSpPr/>
          <p:nvPr/>
        </p:nvGrpSpPr>
        <p:grpSpPr>
          <a:xfrm>
            <a:off x="299945" y="333351"/>
            <a:ext cx="284323" cy="362163"/>
            <a:chOff x="8023448" y="3355496"/>
            <a:chExt cx="284323" cy="362163"/>
          </a:xfrm>
        </p:grpSpPr>
        <p:sp>
          <p:nvSpPr>
            <p:cNvPr id="397" name="Google Shape;397;p38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"/>
          <p:cNvSpPr txBox="1">
            <a:spLocks noGrp="1"/>
          </p:cNvSpPr>
          <p:nvPr>
            <p:ph type="subTitle" idx="1"/>
          </p:nvPr>
        </p:nvSpPr>
        <p:spPr>
          <a:xfrm flipH="1">
            <a:off x="5936124" y="2153686"/>
            <a:ext cx="2343827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Typically seen in malaria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repeating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itself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each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3/4/5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days</a:t>
            </a:r>
            <a:endParaRPr dirty="0"/>
          </a:p>
        </p:txBody>
      </p:sp>
      <p:sp>
        <p:nvSpPr>
          <p:cNvPr id="411" name="Google Shape;411;p39"/>
          <p:cNvSpPr txBox="1">
            <a:spLocks noGrp="1"/>
          </p:cNvSpPr>
          <p:nvPr>
            <p:ph type="subTitle" idx="3"/>
          </p:nvPr>
        </p:nvSpPr>
        <p:spPr>
          <a:xfrm flipH="1">
            <a:off x="3461376" y="2130326"/>
            <a:ext cx="2114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Rheumatic fever</a:t>
            </a:r>
            <a:endParaRPr/>
          </a:p>
        </p:txBody>
      </p:sp>
      <p:sp>
        <p:nvSpPr>
          <p:cNvPr id="412" name="Google Shape;412;p39"/>
          <p:cNvSpPr txBox="1">
            <a:spLocks noGrp="1"/>
          </p:cNvSpPr>
          <p:nvPr>
            <p:ph type="subTitle" idx="7"/>
          </p:nvPr>
        </p:nvSpPr>
        <p:spPr>
          <a:xfrm flipH="1">
            <a:off x="383580" y="2163490"/>
            <a:ext cx="3077796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Inflammation of mammary gland</a:t>
            </a:r>
            <a:endParaRPr/>
          </a:p>
        </p:txBody>
      </p:sp>
      <p:sp>
        <p:nvSpPr>
          <p:cNvPr id="413" name="Google Shape;413;p39"/>
          <p:cNvSpPr txBox="1">
            <a:spLocks noGrp="1"/>
          </p:cNvSpPr>
          <p:nvPr>
            <p:ph type="title" idx="15"/>
          </p:nvPr>
        </p:nvSpPr>
        <p:spPr>
          <a:xfrm>
            <a:off x="707641" y="8878"/>
            <a:ext cx="6913055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800" b="0">
                <a:latin typeface="Avenir"/>
                <a:ea typeface="Avenir"/>
                <a:cs typeface="Avenir"/>
                <a:sym typeface="Avenir"/>
              </a:rPr>
              <a:t>Types of fever accompanied with a particular disease</a:t>
            </a:r>
            <a:br>
              <a:rPr lang="en-GB" sz="3200" b="0">
                <a:latin typeface="Avenir"/>
                <a:ea typeface="Avenir"/>
                <a:cs typeface="Avenir"/>
                <a:sym typeface="Avenir"/>
              </a:rPr>
            </a:br>
            <a:endParaRPr/>
          </a:p>
        </p:txBody>
      </p:sp>
      <p:sp>
        <p:nvSpPr>
          <p:cNvPr id="414" name="Google Shape;414;p39"/>
          <p:cNvSpPr>
            <a:spLocks noGrp="1"/>
          </p:cNvSpPr>
          <p:nvPr>
            <p:ph type="ctrTitle" idx="2"/>
          </p:nvPr>
        </p:nvSpPr>
        <p:spPr>
          <a:xfrm flipH="1">
            <a:off x="3738426" y="1526811"/>
            <a:ext cx="1560600" cy="603515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r>
              <a:rPr lang="en-GB"/>
              <a:t>f. pallida</a:t>
            </a:r>
            <a:endParaRPr/>
          </a:p>
        </p:txBody>
      </p:sp>
      <p:sp>
        <p:nvSpPr>
          <p:cNvPr id="415" name="Google Shape;415;p39"/>
          <p:cNvSpPr>
            <a:spLocks noGrp="1"/>
          </p:cNvSpPr>
          <p:nvPr>
            <p:ph type="ctrTitle"/>
          </p:nvPr>
        </p:nvSpPr>
        <p:spPr>
          <a:xfrm flipH="1">
            <a:off x="6196038" y="1526811"/>
            <a:ext cx="18240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r>
              <a:rPr lang="en-GB"/>
              <a:t>f. tertiana, quartana, quintanna</a:t>
            </a:r>
            <a:endParaRPr/>
          </a:p>
        </p:txBody>
      </p:sp>
      <p:sp>
        <p:nvSpPr>
          <p:cNvPr id="416" name="Google Shape;416;p39"/>
          <p:cNvSpPr>
            <a:spLocks noGrp="1"/>
          </p:cNvSpPr>
          <p:nvPr>
            <p:ph type="ctrTitle" idx="6"/>
          </p:nvPr>
        </p:nvSpPr>
        <p:spPr>
          <a:xfrm flipH="1">
            <a:off x="1068251" y="1526811"/>
            <a:ext cx="15606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r>
              <a:rPr lang="en-GB"/>
              <a:t>f. lactea</a:t>
            </a:r>
            <a:endParaRPr/>
          </a:p>
        </p:txBody>
      </p:sp>
      <p:pic>
        <p:nvPicPr>
          <p:cNvPr id="417" name="Google Shape;417;p39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152" y="2565345"/>
            <a:ext cx="2210798" cy="237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9" descr="Repeat Symbol Vector Images (over 96,000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5680" y="2929844"/>
            <a:ext cx="1824000" cy="191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9" descr="A close up of a child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6726" y="2955559"/>
            <a:ext cx="1824000" cy="1695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39"/>
          <p:cNvGrpSpPr/>
          <p:nvPr/>
        </p:nvGrpSpPr>
        <p:grpSpPr>
          <a:xfrm>
            <a:off x="299945" y="333351"/>
            <a:ext cx="284323" cy="362163"/>
            <a:chOff x="8023448" y="3355496"/>
            <a:chExt cx="284323" cy="362163"/>
          </a:xfrm>
        </p:grpSpPr>
        <p:sp>
          <p:nvSpPr>
            <p:cNvPr id="421" name="Google Shape;421;p39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"/>
          <p:cNvSpPr/>
          <p:nvPr/>
        </p:nvSpPr>
        <p:spPr>
          <a:xfrm>
            <a:off x="916713" y="1499200"/>
            <a:ext cx="1830598" cy="1158734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0"/>
          <p:cNvSpPr txBox="1">
            <a:spLocks noGrp="1"/>
          </p:cNvSpPr>
          <p:nvPr>
            <p:ph type="ctrTitle" idx="4"/>
          </p:nvPr>
        </p:nvSpPr>
        <p:spPr>
          <a:xfrm flipH="1">
            <a:off x="3767376" y="1076874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4800">
                <a:solidFill>
                  <a:schemeClr val="lt1"/>
                </a:solidFill>
              </a:rPr>
              <a:t>01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436" name="Google Shape;436;p40"/>
          <p:cNvSpPr txBox="1">
            <a:spLocks noGrp="1"/>
          </p:cNvSpPr>
          <p:nvPr>
            <p:ph type="title" idx="6"/>
          </p:nvPr>
        </p:nvSpPr>
        <p:spPr>
          <a:xfrm>
            <a:off x="738858" y="220795"/>
            <a:ext cx="33936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Diseases</a:t>
            </a:r>
            <a:endParaRPr b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7" name="Google Shape;437;p40"/>
          <p:cNvSpPr txBox="1">
            <a:spLocks noGrp="1"/>
          </p:cNvSpPr>
          <p:nvPr>
            <p:ph type="ctrTitle" idx="4294967295"/>
          </p:nvPr>
        </p:nvSpPr>
        <p:spPr>
          <a:xfrm flipH="1">
            <a:off x="940613" y="2251096"/>
            <a:ext cx="2146300" cy="56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f. flava </a:t>
            </a:r>
            <a:br>
              <a:rPr lang="en-GB" sz="1400" b="1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GB" sz="14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= yellow fever</a:t>
            </a:r>
            <a:br>
              <a:rPr lang="en-GB" sz="14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GB" sz="14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Headache, jaundice, muscle spasms</a:t>
            </a:r>
            <a:br>
              <a:rPr lang="en-GB" sz="1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4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8" name="Google Shape;438;p40"/>
          <p:cNvSpPr txBox="1">
            <a:spLocks noGrp="1"/>
          </p:cNvSpPr>
          <p:nvPr>
            <p:ph type="ctrTitle" idx="4294967295"/>
          </p:nvPr>
        </p:nvSpPr>
        <p:spPr>
          <a:xfrm flipH="1">
            <a:off x="7583488" y="2022475"/>
            <a:ext cx="1560512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rPr>
              <a:t>03</a:t>
            </a:r>
            <a:endParaRPr sz="4800" b="1" i="0" u="none" strike="noStrike" cap="none">
              <a:solidFill>
                <a:schemeClr val="lt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439" name="Google Shape;439;p40"/>
          <p:cNvSpPr/>
          <p:nvPr/>
        </p:nvSpPr>
        <p:spPr>
          <a:xfrm>
            <a:off x="6172916" y="1435761"/>
            <a:ext cx="1901061" cy="1231755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0"/>
          <p:cNvSpPr/>
          <p:nvPr/>
        </p:nvSpPr>
        <p:spPr>
          <a:xfrm>
            <a:off x="3566569" y="1488025"/>
            <a:ext cx="1901061" cy="1181085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0"/>
          <p:cNvSpPr txBox="1">
            <a:spLocks noGrp="1"/>
          </p:cNvSpPr>
          <p:nvPr>
            <p:ph type="subTitle" idx="5"/>
          </p:nvPr>
        </p:nvSpPr>
        <p:spPr>
          <a:xfrm flipH="1">
            <a:off x="3602212" y="1503569"/>
            <a:ext cx="18153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f. </a:t>
            </a:r>
            <a:r>
              <a:rPr lang="en-GB" b="1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puerperalis</a:t>
            </a:r>
            <a:endParaRPr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= childbed </a:t>
            </a:r>
            <a:r>
              <a:rPr lang="en-GB" dirty="0">
                <a:solidFill>
                  <a:schemeClr val="accent1"/>
                </a:solidFill>
                <a:latin typeface="Avenir"/>
                <a:sym typeface="Avenir"/>
              </a:rPr>
              <a:t>fever</a:t>
            </a:r>
            <a:r>
              <a:rPr lang="cs-CZ" dirty="0">
                <a:solidFill>
                  <a:schemeClr val="accent1"/>
                </a:solidFill>
                <a:latin typeface="Avenir"/>
              </a:rPr>
              <a:t>, </a:t>
            </a:r>
            <a:r>
              <a:rPr lang="cs-CZ" dirty="0" err="1">
                <a:solidFill>
                  <a:schemeClr val="accent1"/>
                </a:solidFill>
                <a:latin typeface="Avenir"/>
              </a:rPr>
              <a:t>d</a:t>
            </a:r>
            <a:r>
              <a:rPr lang="cs-CZ" dirty="0" err="1">
                <a:solidFill>
                  <a:schemeClr val="accent1"/>
                </a:solidFill>
                <a:latin typeface="Avenir"/>
                <a:sym typeface="Avenir"/>
              </a:rPr>
              <a:t>ue</a:t>
            </a:r>
            <a:r>
              <a:rPr lang="cs-CZ" dirty="0">
                <a:solidFill>
                  <a:schemeClr val="accent1"/>
                </a:solidFill>
                <a:latin typeface="Avenir"/>
                <a:sym typeface="Avenir"/>
              </a:rPr>
              <a:t> </a:t>
            </a:r>
            <a:r>
              <a:rPr lang="cs-CZ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to post-</a:t>
            </a:r>
            <a:r>
              <a:rPr lang="cs-CZ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partum</a:t>
            </a:r>
            <a:r>
              <a:rPr lang="cs-CZ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infection</a:t>
            </a:r>
            <a:r>
              <a:rPr lang="cs-CZ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of</a:t>
            </a:r>
            <a:r>
              <a:rPr lang="cs-CZ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reproductive</a:t>
            </a:r>
            <a:r>
              <a:rPr lang="cs-CZ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organs</a:t>
            </a:r>
            <a:endParaRPr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2" name="Google Shape;442;p40"/>
          <p:cNvSpPr txBox="1">
            <a:spLocks noGrp="1"/>
          </p:cNvSpPr>
          <p:nvPr>
            <p:ph type="subTitle" idx="1"/>
          </p:nvPr>
        </p:nvSpPr>
        <p:spPr>
          <a:xfrm flipH="1">
            <a:off x="6172915" y="1420071"/>
            <a:ext cx="19632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f. rheumatica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= inflammatory disease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painful joints, muscle spasms</a:t>
            </a:r>
            <a:endParaRPr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443" name="Google Shape;443;p40"/>
          <p:cNvGrpSpPr/>
          <p:nvPr/>
        </p:nvGrpSpPr>
        <p:grpSpPr>
          <a:xfrm>
            <a:off x="5668868" y="2162170"/>
            <a:ext cx="390539" cy="348286"/>
            <a:chOff x="7955145" y="2019192"/>
            <a:chExt cx="365175" cy="271013"/>
          </a:xfrm>
        </p:grpSpPr>
        <p:sp>
          <p:nvSpPr>
            <p:cNvPr id="444" name="Google Shape;444;p40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" name="Google Shape;450;p40"/>
          <p:cNvGrpSpPr/>
          <p:nvPr/>
        </p:nvGrpSpPr>
        <p:grpSpPr>
          <a:xfrm>
            <a:off x="3030683" y="2162171"/>
            <a:ext cx="390539" cy="348286"/>
            <a:chOff x="7955145" y="2019192"/>
            <a:chExt cx="365175" cy="271013"/>
          </a:xfrm>
        </p:grpSpPr>
        <p:sp>
          <p:nvSpPr>
            <p:cNvPr id="451" name="Google Shape;451;p40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40"/>
          <p:cNvGrpSpPr/>
          <p:nvPr/>
        </p:nvGrpSpPr>
        <p:grpSpPr>
          <a:xfrm>
            <a:off x="414293" y="2162172"/>
            <a:ext cx="390539" cy="348286"/>
            <a:chOff x="7955145" y="2019192"/>
            <a:chExt cx="365175" cy="271013"/>
          </a:xfrm>
        </p:grpSpPr>
        <p:sp>
          <p:nvSpPr>
            <p:cNvPr id="458" name="Google Shape;458;p40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4" name="Google Shape;464;p40" descr="Egypt Yellow Fever Certificate Requirements | Egypt eVi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489" y="3227679"/>
            <a:ext cx="2441493" cy="137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0" descr="Another reason to wash your hands - Puerperal fever - Microbiology Nuts &amp;  Bol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2513" y="3201966"/>
            <a:ext cx="2090326" cy="137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0" descr="Five foods that are known to cause inflammation | PhillyVoi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5304" y="3201966"/>
            <a:ext cx="2015606" cy="1343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" name="Google Shape;467;p40"/>
          <p:cNvGrpSpPr/>
          <p:nvPr/>
        </p:nvGrpSpPr>
        <p:grpSpPr>
          <a:xfrm>
            <a:off x="252884" y="372121"/>
            <a:ext cx="371123" cy="362267"/>
            <a:chOff x="5273444" y="2891285"/>
            <a:chExt cx="371123" cy="362267"/>
          </a:xfrm>
        </p:grpSpPr>
        <p:sp>
          <p:nvSpPr>
            <p:cNvPr id="468" name="Google Shape;468;p40"/>
            <p:cNvSpPr/>
            <p:nvPr/>
          </p:nvSpPr>
          <p:spPr>
            <a:xfrm>
              <a:off x="5301373" y="2914996"/>
              <a:ext cx="315186" cy="314452"/>
            </a:xfrm>
            <a:custGeom>
              <a:avLst/>
              <a:gdLst/>
              <a:ahLst/>
              <a:cxnLst/>
              <a:rect l="l" t="t" r="r" b="b"/>
              <a:pathLst>
                <a:path w="12030" h="12002" extrusionOk="0">
                  <a:moveTo>
                    <a:pt x="6161" y="1"/>
                  </a:moveTo>
                  <a:cubicBezTo>
                    <a:pt x="5782" y="1"/>
                    <a:pt x="5441" y="423"/>
                    <a:pt x="5071" y="480"/>
                  </a:cubicBezTo>
                  <a:cubicBezTo>
                    <a:pt x="5030" y="487"/>
                    <a:pt x="4988" y="490"/>
                    <a:pt x="4945" y="490"/>
                  </a:cubicBezTo>
                  <a:cubicBezTo>
                    <a:pt x="4666" y="490"/>
                    <a:pt x="4355" y="358"/>
                    <a:pt x="4081" y="358"/>
                  </a:cubicBezTo>
                  <a:cubicBezTo>
                    <a:pt x="4005" y="358"/>
                    <a:pt x="3932" y="368"/>
                    <a:pt x="3863" y="394"/>
                  </a:cubicBezTo>
                  <a:cubicBezTo>
                    <a:pt x="3499" y="528"/>
                    <a:pt x="3346" y="1065"/>
                    <a:pt x="3020" y="1266"/>
                  </a:cubicBezTo>
                  <a:cubicBezTo>
                    <a:pt x="2703" y="1467"/>
                    <a:pt x="2147" y="1391"/>
                    <a:pt x="1879" y="1649"/>
                  </a:cubicBezTo>
                  <a:cubicBezTo>
                    <a:pt x="1611" y="1908"/>
                    <a:pt x="1659" y="2464"/>
                    <a:pt x="1438" y="2771"/>
                  </a:cubicBezTo>
                  <a:cubicBezTo>
                    <a:pt x="1227" y="3068"/>
                    <a:pt x="690" y="3202"/>
                    <a:pt x="528" y="3557"/>
                  </a:cubicBezTo>
                  <a:cubicBezTo>
                    <a:pt x="374" y="3912"/>
                    <a:pt x="643" y="4391"/>
                    <a:pt x="556" y="4765"/>
                  </a:cubicBezTo>
                  <a:cubicBezTo>
                    <a:pt x="470" y="5138"/>
                    <a:pt x="20" y="5455"/>
                    <a:pt x="10" y="5838"/>
                  </a:cubicBezTo>
                  <a:cubicBezTo>
                    <a:pt x="0" y="6231"/>
                    <a:pt x="432" y="6567"/>
                    <a:pt x="499" y="6950"/>
                  </a:cubicBezTo>
                  <a:cubicBezTo>
                    <a:pt x="566" y="7324"/>
                    <a:pt x="278" y="7794"/>
                    <a:pt x="413" y="8148"/>
                  </a:cubicBezTo>
                  <a:cubicBezTo>
                    <a:pt x="547" y="8512"/>
                    <a:pt x="1083" y="8675"/>
                    <a:pt x="1285" y="8992"/>
                  </a:cubicBezTo>
                  <a:cubicBezTo>
                    <a:pt x="1486" y="9308"/>
                    <a:pt x="1400" y="9864"/>
                    <a:pt x="1659" y="10132"/>
                  </a:cubicBezTo>
                  <a:cubicBezTo>
                    <a:pt x="1917" y="10410"/>
                    <a:pt x="2483" y="10353"/>
                    <a:pt x="2790" y="10573"/>
                  </a:cubicBezTo>
                  <a:cubicBezTo>
                    <a:pt x="3087" y="10794"/>
                    <a:pt x="3221" y="11331"/>
                    <a:pt x="3576" y="11484"/>
                  </a:cubicBezTo>
                  <a:cubicBezTo>
                    <a:pt x="3662" y="11523"/>
                    <a:pt x="3755" y="11538"/>
                    <a:pt x="3852" y="11538"/>
                  </a:cubicBezTo>
                  <a:cubicBezTo>
                    <a:pt x="4098" y="11538"/>
                    <a:pt x="4370" y="11447"/>
                    <a:pt x="4615" y="11447"/>
                  </a:cubicBezTo>
                  <a:cubicBezTo>
                    <a:pt x="4673" y="11447"/>
                    <a:pt x="4729" y="11452"/>
                    <a:pt x="4783" y="11465"/>
                  </a:cubicBezTo>
                  <a:cubicBezTo>
                    <a:pt x="5157" y="11551"/>
                    <a:pt x="5474" y="11992"/>
                    <a:pt x="5857" y="12002"/>
                  </a:cubicBezTo>
                  <a:cubicBezTo>
                    <a:pt x="5861" y="12002"/>
                    <a:pt x="5865" y="12002"/>
                    <a:pt x="5870" y="12002"/>
                  </a:cubicBezTo>
                  <a:cubicBezTo>
                    <a:pt x="6248" y="12002"/>
                    <a:pt x="6590" y="11579"/>
                    <a:pt x="6959" y="11513"/>
                  </a:cubicBezTo>
                  <a:cubicBezTo>
                    <a:pt x="6995" y="11507"/>
                    <a:pt x="7031" y="11505"/>
                    <a:pt x="7068" y="11505"/>
                  </a:cubicBezTo>
                  <a:cubicBezTo>
                    <a:pt x="7348" y="11505"/>
                    <a:pt x="7661" y="11640"/>
                    <a:pt x="7937" y="11640"/>
                  </a:cubicBezTo>
                  <a:cubicBezTo>
                    <a:pt x="8017" y="11640"/>
                    <a:pt x="8095" y="11628"/>
                    <a:pt x="8167" y="11599"/>
                  </a:cubicBezTo>
                  <a:cubicBezTo>
                    <a:pt x="8531" y="11465"/>
                    <a:pt x="8685" y="10938"/>
                    <a:pt x="9011" y="10736"/>
                  </a:cubicBezTo>
                  <a:cubicBezTo>
                    <a:pt x="9327" y="10535"/>
                    <a:pt x="9883" y="10612"/>
                    <a:pt x="10151" y="10353"/>
                  </a:cubicBezTo>
                  <a:cubicBezTo>
                    <a:pt x="10420" y="10094"/>
                    <a:pt x="10372" y="9529"/>
                    <a:pt x="10592" y="9231"/>
                  </a:cubicBezTo>
                  <a:cubicBezTo>
                    <a:pt x="10803" y="8925"/>
                    <a:pt x="11340" y="8800"/>
                    <a:pt x="11503" y="8445"/>
                  </a:cubicBezTo>
                  <a:cubicBezTo>
                    <a:pt x="11656" y="8091"/>
                    <a:pt x="11388" y="7611"/>
                    <a:pt x="11474" y="7238"/>
                  </a:cubicBezTo>
                  <a:cubicBezTo>
                    <a:pt x="11560" y="6864"/>
                    <a:pt x="12011" y="6547"/>
                    <a:pt x="12020" y="6154"/>
                  </a:cubicBezTo>
                  <a:cubicBezTo>
                    <a:pt x="12030" y="5771"/>
                    <a:pt x="11599" y="5426"/>
                    <a:pt x="11532" y="5052"/>
                  </a:cubicBezTo>
                  <a:cubicBezTo>
                    <a:pt x="11464" y="4678"/>
                    <a:pt x="11752" y="4209"/>
                    <a:pt x="11618" y="3844"/>
                  </a:cubicBezTo>
                  <a:cubicBezTo>
                    <a:pt x="11484" y="3490"/>
                    <a:pt x="10947" y="3327"/>
                    <a:pt x="10746" y="3010"/>
                  </a:cubicBezTo>
                  <a:cubicBezTo>
                    <a:pt x="10544" y="2685"/>
                    <a:pt x="10631" y="2138"/>
                    <a:pt x="10372" y="1860"/>
                  </a:cubicBezTo>
                  <a:cubicBezTo>
                    <a:pt x="10113" y="1592"/>
                    <a:pt x="9547" y="1640"/>
                    <a:pt x="9241" y="1429"/>
                  </a:cubicBezTo>
                  <a:cubicBezTo>
                    <a:pt x="8944" y="1208"/>
                    <a:pt x="8809" y="672"/>
                    <a:pt x="8455" y="518"/>
                  </a:cubicBezTo>
                  <a:cubicBezTo>
                    <a:pt x="8369" y="479"/>
                    <a:pt x="8275" y="465"/>
                    <a:pt x="8178" y="465"/>
                  </a:cubicBezTo>
                  <a:cubicBezTo>
                    <a:pt x="7932" y="465"/>
                    <a:pt x="7660" y="555"/>
                    <a:pt x="7415" y="555"/>
                  </a:cubicBezTo>
                  <a:cubicBezTo>
                    <a:pt x="7357" y="555"/>
                    <a:pt x="7301" y="550"/>
                    <a:pt x="7247" y="537"/>
                  </a:cubicBezTo>
                  <a:cubicBezTo>
                    <a:pt x="6873" y="451"/>
                    <a:pt x="6557" y="1"/>
                    <a:pt x="6173" y="1"/>
                  </a:cubicBezTo>
                  <a:cubicBezTo>
                    <a:pt x="6169" y="1"/>
                    <a:pt x="6165" y="1"/>
                    <a:pt x="616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427945" y="2958200"/>
              <a:ext cx="188614" cy="271249"/>
            </a:xfrm>
            <a:custGeom>
              <a:avLst/>
              <a:gdLst/>
              <a:ahLst/>
              <a:cxnLst/>
              <a:rect l="l" t="t" r="r" b="b"/>
              <a:pathLst>
                <a:path w="7199" h="10353" extrusionOk="0">
                  <a:moveTo>
                    <a:pt x="5090" y="0"/>
                  </a:moveTo>
                  <a:lnTo>
                    <a:pt x="5090" y="0"/>
                  </a:lnTo>
                  <a:cubicBezTo>
                    <a:pt x="6653" y="4132"/>
                    <a:pt x="4275" y="8713"/>
                    <a:pt x="0" y="9825"/>
                  </a:cubicBezTo>
                  <a:cubicBezTo>
                    <a:pt x="355" y="9931"/>
                    <a:pt x="671" y="10343"/>
                    <a:pt x="1036" y="10353"/>
                  </a:cubicBezTo>
                  <a:cubicBezTo>
                    <a:pt x="1040" y="10353"/>
                    <a:pt x="1044" y="10353"/>
                    <a:pt x="1048" y="10353"/>
                  </a:cubicBezTo>
                  <a:cubicBezTo>
                    <a:pt x="1427" y="10353"/>
                    <a:pt x="1778" y="9930"/>
                    <a:pt x="2138" y="9864"/>
                  </a:cubicBezTo>
                  <a:cubicBezTo>
                    <a:pt x="2173" y="9858"/>
                    <a:pt x="2208" y="9856"/>
                    <a:pt x="2245" y="9856"/>
                  </a:cubicBezTo>
                  <a:cubicBezTo>
                    <a:pt x="2520" y="9856"/>
                    <a:pt x="2836" y="9991"/>
                    <a:pt x="3110" y="9991"/>
                  </a:cubicBezTo>
                  <a:cubicBezTo>
                    <a:pt x="3190" y="9991"/>
                    <a:pt x="3266" y="9979"/>
                    <a:pt x="3336" y="9950"/>
                  </a:cubicBezTo>
                  <a:cubicBezTo>
                    <a:pt x="3691" y="9816"/>
                    <a:pt x="3854" y="9289"/>
                    <a:pt x="4180" y="9087"/>
                  </a:cubicBezTo>
                  <a:cubicBezTo>
                    <a:pt x="4506" y="8886"/>
                    <a:pt x="5042" y="8963"/>
                    <a:pt x="5320" y="8704"/>
                  </a:cubicBezTo>
                  <a:cubicBezTo>
                    <a:pt x="5598" y="8445"/>
                    <a:pt x="5541" y="7899"/>
                    <a:pt x="5761" y="7582"/>
                  </a:cubicBezTo>
                  <a:cubicBezTo>
                    <a:pt x="5982" y="7266"/>
                    <a:pt x="6518" y="7141"/>
                    <a:pt x="6672" y="6796"/>
                  </a:cubicBezTo>
                  <a:cubicBezTo>
                    <a:pt x="6835" y="6442"/>
                    <a:pt x="6566" y="5953"/>
                    <a:pt x="6643" y="5589"/>
                  </a:cubicBezTo>
                  <a:cubicBezTo>
                    <a:pt x="6729" y="5215"/>
                    <a:pt x="7180" y="4889"/>
                    <a:pt x="7189" y="4505"/>
                  </a:cubicBezTo>
                  <a:cubicBezTo>
                    <a:pt x="7199" y="4132"/>
                    <a:pt x="6768" y="3777"/>
                    <a:pt x="6701" y="3403"/>
                  </a:cubicBezTo>
                  <a:cubicBezTo>
                    <a:pt x="6633" y="3029"/>
                    <a:pt x="6921" y="2560"/>
                    <a:pt x="6787" y="2195"/>
                  </a:cubicBezTo>
                  <a:cubicBezTo>
                    <a:pt x="6653" y="1841"/>
                    <a:pt x="6116" y="1687"/>
                    <a:pt x="5915" y="1361"/>
                  </a:cubicBezTo>
                  <a:cubicBezTo>
                    <a:pt x="5713" y="1036"/>
                    <a:pt x="5800" y="489"/>
                    <a:pt x="5541" y="211"/>
                  </a:cubicBezTo>
                  <a:cubicBezTo>
                    <a:pt x="5416" y="106"/>
                    <a:pt x="5253" y="29"/>
                    <a:pt x="5090" y="0"/>
                  </a:cubicBezTo>
                  <a:close/>
                </a:path>
              </a:pathLst>
            </a:custGeom>
            <a:solidFill>
              <a:srgbClr val="CCD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430539" y="3027210"/>
              <a:ext cx="131786" cy="142318"/>
            </a:xfrm>
            <a:custGeom>
              <a:avLst/>
              <a:gdLst/>
              <a:ahLst/>
              <a:cxnLst/>
              <a:rect l="l" t="t" r="r" b="b"/>
              <a:pathLst>
                <a:path w="5030" h="5432" extrusionOk="0">
                  <a:moveTo>
                    <a:pt x="3592" y="0"/>
                  </a:moveTo>
                  <a:cubicBezTo>
                    <a:pt x="3355" y="0"/>
                    <a:pt x="3140" y="118"/>
                    <a:pt x="3084" y="376"/>
                  </a:cubicBezTo>
                  <a:cubicBezTo>
                    <a:pt x="2748" y="1910"/>
                    <a:pt x="1972" y="2840"/>
                    <a:pt x="841" y="4019"/>
                  </a:cubicBezTo>
                  <a:cubicBezTo>
                    <a:pt x="1" y="4893"/>
                    <a:pt x="539" y="5432"/>
                    <a:pt x="1462" y="5432"/>
                  </a:cubicBezTo>
                  <a:cubicBezTo>
                    <a:pt x="2330" y="5432"/>
                    <a:pt x="3538" y="4956"/>
                    <a:pt x="4263" y="3836"/>
                  </a:cubicBezTo>
                  <a:cubicBezTo>
                    <a:pt x="5030" y="2657"/>
                    <a:pt x="4589" y="1306"/>
                    <a:pt x="4311" y="482"/>
                  </a:cubicBezTo>
                  <a:cubicBezTo>
                    <a:pt x="4205" y="176"/>
                    <a:pt x="3882" y="0"/>
                    <a:pt x="359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441752" y="3027761"/>
              <a:ext cx="120572" cy="141585"/>
            </a:xfrm>
            <a:custGeom>
              <a:avLst/>
              <a:gdLst/>
              <a:ahLst/>
              <a:cxnLst/>
              <a:rect l="l" t="t" r="r" b="b"/>
              <a:pathLst>
                <a:path w="4602" h="5404" extrusionOk="0">
                  <a:moveTo>
                    <a:pt x="3365" y="1"/>
                  </a:moveTo>
                  <a:lnTo>
                    <a:pt x="3365" y="1"/>
                  </a:lnTo>
                  <a:cubicBezTo>
                    <a:pt x="3643" y="834"/>
                    <a:pt x="4026" y="2119"/>
                    <a:pt x="3288" y="3260"/>
                  </a:cubicBezTo>
                  <a:cubicBezTo>
                    <a:pt x="2569" y="4375"/>
                    <a:pt x="1366" y="4857"/>
                    <a:pt x="499" y="4857"/>
                  </a:cubicBezTo>
                  <a:cubicBezTo>
                    <a:pt x="315" y="4857"/>
                    <a:pt x="146" y="4835"/>
                    <a:pt x="1" y="4793"/>
                  </a:cubicBezTo>
                  <a:lnTo>
                    <a:pt x="1" y="4793"/>
                  </a:lnTo>
                  <a:cubicBezTo>
                    <a:pt x="16" y="5182"/>
                    <a:pt x="450" y="5404"/>
                    <a:pt x="1041" y="5404"/>
                  </a:cubicBezTo>
                  <a:cubicBezTo>
                    <a:pt x="1907" y="5404"/>
                    <a:pt x="3111" y="4928"/>
                    <a:pt x="3835" y="3806"/>
                  </a:cubicBezTo>
                  <a:cubicBezTo>
                    <a:pt x="4602" y="2627"/>
                    <a:pt x="4161" y="1285"/>
                    <a:pt x="3883" y="451"/>
                  </a:cubicBezTo>
                  <a:cubicBezTo>
                    <a:pt x="3796" y="231"/>
                    <a:pt x="3605" y="58"/>
                    <a:pt x="3365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5382986" y="2999779"/>
              <a:ext cx="69640" cy="69587"/>
            </a:xfrm>
            <a:custGeom>
              <a:avLst/>
              <a:gdLst/>
              <a:ahLst/>
              <a:cxnLst/>
              <a:rect l="l" t="t" r="r" b="b"/>
              <a:pathLst>
                <a:path w="2658" h="2656" extrusionOk="0">
                  <a:moveTo>
                    <a:pt x="1473" y="1"/>
                  </a:moveTo>
                  <a:cubicBezTo>
                    <a:pt x="1003" y="1"/>
                    <a:pt x="495" y="370"/>
                    <a:pt x="288" y="838"/>
                  </a:cubicBezTo>
                  <a:cubicBezTo>
                    <a:pt x="1" y="1490"/>
                    <a:pt x="288" y="2248"/>
                    <a:pt x="940" y="2535"/>
                  </a:cubicBezTo>
                  <a:cubicBezTo>
                    <a:pt x="1123" y="2616"/>
                    <a:pt x="1339" y="2656"/>
                    <a:pt x="1555" y="2656"/>
                  </a:cubicBezTo>
                  <a:cubicBezTo>
                    <a:pt x="2108" y="2656"/>
                    <a:pt x="2657" y="2393"/>
                    <a:pt x="2637" y="1883"/>
                  </a:cubicBezTo>
                  <a:cubicBezTo>
                    <a:pt x="2608" y="1289"/>
                    <a:pt x="2368" y="522"/>
                    <a:pt x="1985" y="187"/>
                  </a:cubicBezTo>
                  <a:cubicBezTo>
                    <a:pt x="1834" y="57"/>
                    <a:pt x="1656" y="1"/>
                    <a:pt x="1473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5390767" y="3000644"/>
              <a:ext cx="61858" cy="68932"/>
            </a:xfrm>
            <a:custGeom>
              <a:avLst/>
              <a:gdLst/>
              <a:ahLst/>
              <a:cxnLst/>
              <a:rect l="l" t="t" r="r" b="b"/>
              <a:pathLst>
                <a:path w="2361" h="2631" extrusionOk="0">
                  <a:moveTo>
                    <a:pt x="1391" y="0"/>
                  </a:moveTo>
                  <a:cubicBezTo>
                    <a:pt x="1573" y="374"/>
                    <a:pt x="1678" y="786"/>
                    <a:pt x="1697" y="1208"/>
                  </a:cubicBezTo>
                  <a:cubicBezTo>
                    <a:pt x="1718" y="1718"/>
                    <a:pt x="1168" y="1981"/>
                    <a:pt x="616" y="1981"/>
                  </a:cubicBezTo>
                  <a:cubicBezTo>
                    <a:pt x="400" y="1981"/>
                    <a:pt x="184" y="1941"/>
                    <a:pt x="1" y="1860"/>
                  </a:cubicBezTo>
                  <a:lnTo>
                    <a:pt x="1" y="1860"/>
                  </a:lnTo>
                  <a:cubicBezTo>
                    <a:pt x="125" y="2147"/>
                    <a:pt x="365" y="2377"/>
                    <a:pt x="653" y="2512"/>
                  </a:cubicBezTo>
                  <a:cubicBezTo>
                    <a:pt x="830" y="2591"/>
                    <a:pt x="1041" y="2630"/>
                    <a:pt x="1253" y="2630"/>
                  </a:cubicBezTo>
                  <a:cubicBezTo>
                    <a:pt x="1805" y="2630"/>
                    <a:pt x="2360" y="2363"/>
                    <a:pt x="2340" y="1850"/>
                  </a:cubicBezTo>
                  <a:cubicBezTo>
                    <a:pt x="2311" y="1256"/>
                    <a:pt x="2071" y="489"/>
                    <a:pt x="1688" y="154"/>
                  </a:cubicBezTo>
                  <a:cubicBezTo>
                    <a:pt x="1602" y="77"/>
                    <a:pt x="1506" y="29"/>
                    <a:pt x="139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510554" y="2894429"/>
              <a:ext cx="37571" cy="42706"/>
            </a:xfrm>
            <a:custGeom>
              <a:avLst/>
              <a:gdLst/>
              <a:ahLst/>
              <a:cxnLst/>
              <a:rect l="l" t="t" r="r" b="b"/>
              <a:pathLst>
                <a:path w="1434" h="1630" extrusionOk="0">
                  <a:moveTo>
                    <a:pt x="831" y="1"/>
                  </a:moveTo>
                  <a:cubicBezTo>
                    <a:pt x="670" y="1"/>
                    <a:pt x="510" y="88"/>
                    <a:pt x="432" y="297"/>
                  </a:cubicBezTo>
                  <a:lnTo>
                    <a:pt x="1" y="1275"/>
                  </a:lnTo>
                  <a:cubicBezTo>
                    <a:pt x="58" y="1264"/>
                    <a:pt x="117" y="1258"/>
                    <a:pt x="177" y="1258"/>
                  </a:cubicBezTo>
                  <a:cubicBezTo>
                    <a:pt x="275" y="1258"/>
                    <a:pt x="375" y="1273"/>
                    <a:pt x="471" y="1303"/>
                  </a:cubicBezTo>
                  <a:cubicBezTo>
                    <a:pt x="614" y="1380"/>
                    <a:pt x="729" y="1495"/>
                    <a:pt x="816" y="1629"/>
                  </a:cubicBezTo>
                  <a:lnTo>
                    <a:pt x="1247" y="661"/>
                  </a:lnTo>
                  <a:cubicBezTo>
                    <a:pt x="1433" y="295"/>
                    <a:pt x="1129" y="1"/>
                    <a:pt x="83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5597721" y="2995928"/>
              <a:ext cx="46846" cy="32619"/>
            </a:xfrm>
            <a:custGeom>
              <a:avLst/>
              <a:gdLst/>
              <a:ahLst/>
              <a:cxnLst/>
              <a:rect l="l" t="t" r="r" b="b"/>
              <a:pathLst>
                <a:path w="1788" h="1245" extrusionOk="0">
                  <a:moveTo>
                    <a:pt x="1152" y="0"/>
                  </a:moveTo>
                  <a:cubicBezTo>
                    <a:pt x="1103" y="0"/>
                    <a:pt x="1051" y="8"/>
                    <a:pt x="997" y="27"/>
                  </a:cubicBezTo>
                  <a:lnTo>
                    <a:pt x="0" y="410"/>
                  </a:lnTo>
                  <a:cubicBezTo>
                    <a:pt x="134" y="497"/>
                    <a:pt x="240" y="621"/>
                    <a:pt x="307" y="765"/>
                  </a:cubicBezTo>
                  <a:cubicBezTo>
                    <a:pt x="355" y="918"/>
                    <a:pt x="355" y="1081"/>
                    <a:pt x="316" y="1244"/>
                  </a:cubicBezTo>
                  <a:lnTo>
                    <a:pt x="1313" y="861"/>
                  </a:lnTo>
                  <a:cubicBezTo>
                    <a:pt x="1787" y="663"/>
                    <a:pt x="1587" y="0"/>
                    <a:pt x="115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594184" y="3123941"/>
              <a:ext cx="47448" cy="33824"/>
            </a:xfrm>
            <a:custGeom>
              <a:avLst/>
              <a:gdLst/>
              <a:ahLst/>
              <a:cxnLst/>
              <a:rect l="l" t="t" r="r" b="b"/>
              <a:pathLst>
                <a:path w="1811" h="1291" extrusionOk="0">
                  <a:moveTo>
                    <a:pt x="365" y="1"/>
                  </a:moveTo>
                  <a:lnTo>
                    <a:pt x="365" y="1"/>
                  </a:lnTo>
                  <a:cubicBezTo>
                    <a:pt x="394" y="154"/>
                    <a:pt x="384" y="317"/>
                    <a:pt x="327" y="470"/>
                  </a:cubicBezTo>
                  <a:cubicBezTo>
                    <a:pt x="250" y="614"/>
                    <a:pt x="135" y="729"/>
                    <a:pt x="1" y="815"/>
                  </a:cubicBezTo>
                  <a:lnTo>
                    <a:pt x="979" y="1247"/>
                  </a:lnTo>
                  <a:cubicBezTo>
                    <a:pt x="1046" y="1277"/>
                    <a:pt x="1111" y="1290"/>
                    <a:pt x="1172" y="1290"/>
                  </a:cubicBezTo>
                  <a:cubicBezTo>
                    <a:pt x="1593" y="1290"/>
                    <a:pt x="1811" y="642"/>
                    <a:pt x="1333" y="432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5503034" y="3211082"/>
              <a:ext cx="35894" cy="42470"/>
            </a:xfrm>
            <a:custGeom>
              <a:avLst/>
              <a:gdLst/>
              <a:ahLst/>
              <a:cxnLst/>
              <a:rect l="l" t="t" r="r" b="b"/>
              <a:pathLst>
                <a:path w="1370" h="1621" extrusionOk="0">
                  <a:moveTo>
                    <a:pt x="834" y="1"/>
                  </a:moveTo>
                  <a:cubicBezTo>
                    <a:pt x="710" y="221"/>
                    <a:pt x="472" y="357"/>
                    <a:pt x="226" y="357"/>
                  </a:cubicBezTo>
                  <a:cubicBezTo>
                    <a:pt x="151" y="357"/>
                    <a:pt x="75" y="344"/>
                    <a:pt x="0" y="317"/>
                  </a:cubicBezTo>
                  <a:lnTo>
                    <a:pt x="0" y="317"/>
                  </a:lnTo>
                  <a:lnTo>
                    <a:pt x="384" y="1314"/>
                  </a:lnTo>
                  <a:cubicBezTo>
                    <a:pt x="458" y="1530"/>
                    <a:pt x="623" y="1620"/>
                    <a:pt x="791" y="1620"/>
                  </a:cubicBezTo>
                  <a:cubicBezTo>
                    <a:pt x="1077" y="1620"/>
                    <a:pt x="1369" y="1355"/>
                    <a:pt x="1218" y="998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5369912" y="3207571"/>
              <a:ext cx="37466" cy="42706"/>
            </a:xfrm>
            <a:custGeom>
              <a:avLst/>
              <a:gdLst/>
              <a:ahLst/>
              <a:cxnLst/>
              <a:rect l="l" t="t" r="r" b="b"/>
              <a:pathLst>
                <a:path w="1430" h="1630" extrusionOk="0">
                  <a:moveTo>
                    <a:pt x="624" y="1"/>
                  </a:moveTo>
                  <a:lnTo>
                    <a:pt x="193" y="978"/>
                  </a:lnTo>
                  <a:cubicBezTo>
                    <a:pt x="1" y="1338"/>
                    <a:pt x="302" y="1630"/>
                    <a:pt x="598" y="1630"/>
                  </a:cubicBezTo>
                  <a:cubicBezTo>
                    <a:pt x="760" y="1630"/>
                    <a:pt x="920" y="1543"/>
                    <a:pt x="998" y="1333"/>
                  </a:cubicBezTo>
                  <a:lnTo>
                    <a:pt x="1429" y="365"/>
                  </a:lnTo>
                  <a:lnTo>
                    <a:pt x="1429" y="365"/>
                  </a:lnTo>
                  <a:cubicBezTo>
                    <a:pt x="1380" y="374"/>
                    <a:pt x="1330" y="378"/>
                    <a:pt x="1280" y="378"/>
                  </a:cubicBezTo>
                  <a:cubicBezTo>
                    <a:pt x="1173" y="378"/>
                    <a:pt x="1064" y="359"/>
                    <a:pt x="960" y="327"/>
                  </a:cubicBezTo>
                  <a:cubicBezTo>
                    <a:pt x="826" y="250"/>
                    <a:pt x="701" y="135"/>
                    <a:pt x="62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5273444" y="3116159"/>
              <a:ext cx="47029" cy="32698"/>
            </a:xfrm>
            <a:custGeom>
              <a:avLst/>
              <a:gdLst/>
              <a:ahLst/>
              <a:cxnLst/>
              <a:rect l="l" t="t" r="r" b="b"/>
              <a:pathLst>
                <a:path w="1795" h="1248" extrusionOk="0">
                  <a:moveTo>
                    <a:pt x="1469" y="1"/>
                  </a:moveTo>
                  <a:lnTo>
                    <a:pt x="472" y="384"/>
                  </a:lnTo>
                  <a:cubicBezTo>
                    <a:pt x="1" y="590"/>
                    <a:pt x="196" y="1247"/>
                    <a:pt x="633" y="1247"/>
                  </a:cubicBezTo>
                  <a:cubicBezTo>
                    <a:pt x="685" y="1247"/>
                    <a:pt x="740" y="1238"/>
                    <a:pt x="798" y="1218"/>
                  </a:cubicBezTo>
                  <a:lnTo>
                    <a:pt x="1795" y="834"/>
                  </a:lnTo>
                  <a:cubicBezTo>
                    <a:pt x="1661" y="748"/>
                    <a:pt x="1546" y="624"/>
                    <a:pt x="1479" y="480"/>
                  </a:cubicBezTo>
                  <a:cubicBezTo>
                    <a:pt x="1431" y="326"/>
                    <a:pt x="1431" y="164"/>
                    <a:pt x="146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5277452" y="2987517"/>
              <a:ext cx="46295" cy="33248"/>
            </a:xfrm>
            <a:custGeom>
              <a:avLst/>
              <a:gdLst/>
              <a:ahLst/>
              <a:cxnLst/>
              <a:rect l="l" t="t" r="r" b="b"/>
              <a:pathLst>
                <a:path w="1767" h="1269" extrusionOk="0">
                  <a:moveTo>
                    <a:pt x="629" y="0"/>
                  </a:moveTo>
                  <a:cubicBezTo>
                    <a:pt x="208" y="0"/>
                    <a:pt x="0" y="607"/>
                    <a:pt x="434" y="837"/>
                  </a:cubicBezTo>
                  <a:lnTo>
                    <a:pt x="1412" y="1268"/>
                  </a:lnTo>
                  <a:cubicBezTo>
                    <a:pt x="1383" y="1115"/>
                    <a:pt x="1393" y="952"/>
                    <a:pt x="1450" y="798"/>
                  </a:cubicBezTo>
                  <a:cubicBezTo>
                    <a:pt x="1517" y="664"/>
                    <a:pt x="1632" y="540"/>
                    <a:pt x="1766" y="463"/>
                  </a:cubicBezTo>
                  <a:lnTo>
                    <a:pt x="798" y="32"/>
                  </a:lnTo>
                  <a:cubicBezTo>
                    <a:pt x="739" y="10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5379265" y="2891285"/>
              <a:ext cx="35632" cy="42575"/>
            </a:xfrm>
            <a:custGeom>
              <a:avLst/>
              <a:gdLst/>
              <a:ahLst/>
              <a:cxnLst/>
              <a:rect l="l" t="t" r="r" b="b"/>
              <a:pathLst>
                <a:path w="1360" h="1625" extrusionOk="0">
                  <a:moveTo>
                    <a:pt x="576" y="0"/>
                  </a:moveTo>
                  <a:cubicBezTo>
                    <a:pt x="289" y="0"/>
                    <a:pt x="1" y="264"/>
                    <a:pt x="152" y="628"/>
                  </a:cubicBezTo>
                  <a:lnTo>
                    <a:pt x="536" y="1625"/>
                  </a:lnTo>
                  <a:cubicBezTo>
                    <a:pt x="661" y="1395"/>
                    <a:pt x="896" y="1263"/>
                    <a:pt x="1141" y="1263"/>
                  </a:cubicBezTo>
                  <a:cubicBezTo>
                    <a:pt x="1214" y="1263"/>
                    <a:pt x="1288" y="1275"/>
                    <a:pt x="1360" y="1299"/>
                  </a:cubicBezTo>
                  <a:lnTo>
                    <a:pt x="986" y="302"/>
                  </a:lnTo>
                  <a:cubicBezTo>
                    <a:pt x="908" y="90"/>
                    <a:pt x="742" y="0"/>
                    <a:pt x="5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1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4344350" cy="1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Thank you!</a:t>
            </a:r>
            <a:endParaRPr b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87" name="Google Shape;4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2658475"/>
            <a:ext cx="3237106" cy="19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subTitle" idx="1"/>
          </p:nvPr>
        </p:nvSpPr>
        <p:spPr>
          <a:xfrm flipH="1">
            <a:off x="378167" y="891450"/>
            <a:ext cx="4550151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Fever</a:t>
            </a:r>
            <a:r>
              <a:rPr lang="en-GB">
                <a:latin typeface="Avenir"/>
                <a:ea typeface="Avenir"/>
                <a:cs typeface="Avenir"/>
                <a:sym typeface="Avenir"/>
              </a:rPr>
              <a:t> is an elevation of body temperature above normal circadian variation as a result of change in thermoregulatory centre, located in anterior hypothalamus. 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Effects:</a:t>
            </a:r>
            <a:endParaRPr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Inhibits growth of some microbial agents</a:t>
            </a:r>
            <a:endParaRPr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Increases heart rate </a:t>
            </a:r>
            <a:endParaRPr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Increases respiration </a:t>
            </a:r>
            <a:endParaRPr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Increases the use of body proteins as a source of energy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300697" y="355650"/>
            <a:ext cx="48441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What is fever?</a:t>
            </a:r>
            <a:endParaRPr b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27"/>
          <p:cNvSpPr/>
          <p:nvPr/>
        </p:nvSpPr>
        <p:spPr>
          <a:xfrm>
            <a:off x="5465068" y="1217813"/>
            <a:ext cx="344399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Causes: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infections, including the flu and pneumonia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some inflammatory diseases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food poisoning</a:t>
            </a:r>
            <a:endParaRPr/>
          </a:p>
        </p:txBody>
      </p:sp>
      <p:pic>
        <p:nvPicPr>
          <p:cNvPr id="135" name="Google Shape;13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068" y="2571750"/>
            <a:ext cx="2622579" cy="1782077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6" name="Google Shape;136;p27"/>
          <p:cNvSpPr/>
          <p:nvPr/>
        </p:nvSpPr>
        <p:spPr>
          <a:xfrm>
            <a:off x="5556508" y="4442287"/>
            <a:ext cx="2449572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27"/>
          <p:cNvGrpSpPr/>
          <p:nvPr/>
        </p:nvGrpSpPr>
        <p:grpSpPr>
          <a:xfrm>
            <a:off x="161688" y="1344846"/>
            <a:ext cx="318884" cy="379808"/>
            <a:chOff x="3082075" y="2871805"/>
            <a:chExt cx="318884" cy="379808"/>
          </a:xfrm>
        </p:grpSpPr>
        <p:sp>
          <p:nvSpPr>
            <p:cNvPr id="138" name="Google Shape;138;p27"/>
            <p:cNvSpPr/>
            <p:nvPr/>
          </p:nvSpPr>
          <p:spPr>
            <a:xfrm>
              <a:off x="3105357" y="2915584"/>
              <a:ext cx="248708" cy="281887"/>
            </a:xfrm>
            <a:custGeom>
              <a:avLst/>
              <a:gdLst/>
              <a:ahLst/>
              <a:cxnLst/>
              <a:rect l="l" t="t" r="r" b="b"/>
              <a:pathLst>
                <a:path w="16611" h="18827" extrusionOk="0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3210180" y="2990956"/>
              <a:ext cx="62974" cy="68005"/>
            </a:xfrm>
            <a:custGeom>
              <a:avLst/>
              <a:gdLst/>
              <a:ahLst/>
              <a:cxnLst/>
              <a:rect l="l" t="t" r="r" b="b"/>
              <a:pathLst>
                <a:path w="4206" h="4542" extrusionOk="0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3241667" y="3020542"/>
              <a:ext cx="31487" cy="163709"/>
            </a:xfrm>
            <a:custGeom>
              <a:avLst/>
              <a:gdLst/>
              <a:ahLst/>
              <a:cxnLst/>
              <a:rect l="l" t="t" r="r" b="b"/>
              <a:pathLst>
                <a:path w="2103" h="10934" extrusionOk="0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3210180" y="3020542"/>
              <a:ext cx="31502" cy="163709"/>
            </a:xfrm>
            <a:custGeom>
              <a:avLst/>
              <a:gdLst/>
              <a:ahLst/>
              <a:cxnLst/>
              <a:rect l="l" t="t" r="r" b="b"/>
              <a:pathLst>
                <a:path w="2104" h="10934" extrusionOk="0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>
              <a:off x="3236307" y="3026845"/>
              <a:ext cx="10720" cy="157406"/>
            </a:xfrm>
            <a:custGeom>
              <a:avLst/>
              <a:gdLst/>
              <a:ahLst/>
              <a:cxnLst/>
              <a:rect l="l" t="t" r="r" b="b"/>
              <a:pathLst>
                <a:path w="716" h="10513" extrusionOk="0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3224673" y="2973318"/>
              <a:ext cx="33688" cy="30080"/>
            </a:xfrm>
            <a:custGeom>
              <a:avLst/>
              <a:gdLst/>
              <a:ahLst/>
              <a:cxnLst/>
              <a:rect l="l" t="t" r="r" b="b"/>
              <a:pathLst>
                <a:path w="2250" h="2009" extrusionOk="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3255651" y="2935558"/>
              <a:ext cx="81720" cy="99477"/>
            </a:xfrm>
            <a:custGeom>
              <a:avLst/>
              <a:gdLst/>
              <a:ahLst/>
              <a:cxnLst/>
              <a:rect l="l" t="t" r="r" b="b"/>
              <a:pathLst>
                <a:path w="5458" h="6644" extrusionOk="0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3230752" y="2932399"/>
              <a:ext cx="25304" cy="13880"/>
            </a:xfrm>
            <a:custGeom>
              <a:avLst/>
              <a:gdLst/>
              <a:ahLst/>
              <a:cxnLst/>
              <a:rect l="l" t="t" r="r" b="b"/>
              <a:pathLst>
                <a:path w="1690" h="927" extrusionOk="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7"/>
            <p:cNvSpPr/>
            <p:nvPr/>
          </p:nvSpPr>
          <p:spPr>
            <a:xfrm>
              <a:off x="3374817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3082075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3355623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3102213" y="3094371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3305001" y="2892257"/>
              <a:ext cx="19629" cy="20976"/>
            </a:xfrm>
            <a:custGeom>
              <a:avLst/>
              <a:gdLst/>
              <a:ahLst/>
              <a:cxnLst/>
              <a:rect l="l" t="t" r="r" b="b"/>
              <a:pathLst>
                <a:path w="1311" h="1401" extrusionOk="0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3236307" y="2871805"/>
              <a:ext cx="10406" cy="22833"/>
            </a:xfrm>
            <a:custGeom>
              <a:avLst/>
              <a:gdLst/>
              <a:ahLst/>
              <a:cxnLst/>
              <a:rect l="l" t="t" r="r" b="b"/>
              <a:pathLst>
                <a:path w="695" h="1525" extrusionOk="0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3158405" y="2892257"/>
              <a:ext cx="19689" cy="21276"/>
            </a:xfrm>
            <a:custGeom>
              <a:avLst/>
              <a:gdLst/>
              <a:ahLst/>
              <a:cxnLst/>
              <a:rect l="l" t="t" r="r" b="b"/>
              <a:pathLst>
                <a:path w="1315" h="1421" extrusionOk="0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3101884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3355278" y="3094371"/>
              <a:ext cx="25543" cy="16844"/>
            </a:xfrm>
            <a:custGeom>
              <a:avLst/>
              <a:gdLst/>
              <a:ahLst/>
              <a:cxnLst/>
              <a:rect l="l" t="t" r="r" b="b"/>
              <a:pathLst>
                <a:path w="1706" h="1125" extrusionOk="0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3223401" y="3230187"/>
              <a:ext cx="36533" cy="21426"/>
            </a:xfrm>
            <a:custGeom>
              <a:avLst/>
              <a:gdLst/>
              <a:ahLst/>
              <a:cxnLst/>
              <a:rect l="l" t="t" r="r" b="b"/>
              <a:pathLst>
                <a:path w="2440" h="1431" extrusionOk="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3188470" y="3173531"/>
              <a:ext cx="106095" cy="61088"/>
            </a:xfrm>
            <a:custGeom>
              <a:avLst/>
              <a:gdLst/>
              <a:ahLst/>
              <a:cxnLst/>
              <a:rect l="l" t="t" r="r" b="b"/>
              <a:pathLst>
                <a:path w="7086" h="4080" extrusionOk="0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3188470" y="3191153"/>
              <a:ext cx="106095" cy="13865"/>
            </a:xfrm>
            <a:custGeom>
              <a:avLst/>
              <a:gdLst/>
              <a:ahLst/>
              <a:cxnLst/>
              <a:rect l="l" t="t" r="r" b="b"/>
              <a:pathLst>
                <a:path w="7086" h="926" extrusionOk="0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0"/>
          </a:schemeClr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4124803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1600" b="1" u="sng" dirty="0">
                <a:latin typeface="Avenir"/>
                <a:ea typeface="Avenir"/>
                <a:cs typeface="Avenir"/>
                <a:sym typeface="Avenir"/>
              </a:rPr>
              <a:t>Latin terms: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 b="1" dirty="0">
                <a:latin typeface="Avenir"/>
                <a:ea typeface="Avenir"/>
                <a:cs typeface="Avenir"/>
                <a:sym typeface="Avenir"/>
              </a:rPr>
            </a:b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Febris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, is, f.</a:t>
            </a:r>
            <a:endParaRPr dirty="0"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Meaning: Fever</a:t>
            </a:r>
            <a:endParaRPr dirty="0"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Inflection: 3rd declension noun, follows the paradigm (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dosis – EXCEPTION!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)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b="1" dirty="0">
              <a:latin typeface="Avenir"/>
              <a:ea typeface="Avenir"/>
              <a:cs typeface="Avenir"/>
              <a:sym typeface="Aveni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Calor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oris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, m.</a:t>
            </a:r>
            <a:endParaRPr dirty="0"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Meaning: Heat</a:t>
            </a:r>
            <a:endParaRPr dirty="0"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Inflection: 3rd declension noun, follows the paradigm (</a:t>
            </a: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dolor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)</a:t>
            </a:r>
            <a:endParaRPr dirty="0"/>
          </a:p>
          <a:p>
            <a:pPr marL="4572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endParaRPr dirty="0"/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571337" y="304294"/>
            <a:ext cx="3155400" cy="85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General terms</a:t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4332" y="1852259"/>
            <a:ext cx="3024918" cy="2024109"/>
          </a:xfrm>
          <a:prstGeom prst="rect">
            <a:avLst/>
          </a:prstGeom>
          <a:noFill/>
          <a:ln w="127000" cap="flat" cmpd="sng">
            <a:solidFill>
              <a:schemeClr val="dk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" name="Google Shape;165;p28"/>
          <p:cNvSpPr/>
          <p:nvPr/>
        </p:nvSpPr>
        <p:spPr>
          <a:xfrm>
            <a:off x="5652291" y="3950239"/>
            <a:ext cx="2709000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28"/>
          <p:cNvGrpSpPr/>
          <p:nvPr/>
        </p:nvGrpSpPr>
        <p:grpSpPr>
          <a:xfrm>
            <a:off x="201142" y="503058"/>
            <a:ext cx="370196" cy="300153"/>
            <a:chOff x="3952456" y="1524280"/>
            <a:chExt cx="370196" cy="300153"/>
          </a:xfrm>
        </p:grpSpPr>
        <p:sp>
          <p:nvSpPr>
            <p:cNvPr id="167" name="Google Shape;167;p2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 flipH="1">
            <a:off x="491655" y="1230360"/>
            <a:ext cx="490229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1600" b="1" u="sng" dirty="0">
                <a:latin typeface="Avenir"/>
                <a:ea typeface="Avenir"/>
                <a:cs typeface="Avenir"/>
                <a:sym typeface="Avenir"/>
              </a:rPr>
              <a:t>Greek components: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 dirty="0">
                <a:latin typeface="Avenir"/>
                <a:ea typeface="Avenir"/>
                <a:cs typeface="Avenir"/>
                <a:sym typeface="Avenir"/>
              </a:rPr>
            </a:br>
            <a:r>
              <a:rPr lang="en-GB" b="1" u="sng" dirty="0" err="1">
                <a:latin typeface="Avenir"/>
                <a:ea typeface="Avenir"/>
                <a:cs typeface="Avenir"/>
                <a:sym typeface="Avenir"/>
              </a:rPr>
              <a:t>Pyret</a:t>
            </a:r>
            <a:r>
              <a:rPr lang="en-GB" b="1" u="sng" dirty="0">
                <a:latin typeface="Avenir"/>
                <a:ea typeface="Avenir"/>
                <a:cs typeface="Avenir"/>
                <a:sym typeface="Avenir"/>
              </a:rPr>
              <a:t>-</a:t>
            </a:r>
            <a:endParaRPr u="sng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Meaning: relating to </a:t>
            </a:r>
            <a:r>
              <a:rPr lang="en-GB" i="1" dirty="0">
                <a:latin typeface="Avenir"/>
                <a:ea typeface="Avenir"/>
                <a:cs typeface="Avenir"/>
                <a:sym typeface="Avenir"/>
              </a:rPr>
              <a:t>pyros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 which means fire or fever.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Example: antipyretic which is a drug reducing fever.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u="sng" dirty="0" err="1">
                <a:latin typeface="Avenir"/>
                <a:ea typeface="Avenir"/>
                <a:cs typeface="Avenir"/>
                <a:sym typeface="Avenir"/>
              </a:rPr>
              <a:t>Therm</a:t>
            </a:r>
            <a:r>
              <a:rPr lang="en-GB" b="1" u="sng" dirty="0">
                <a:latin typeface="Avenir"/>
                <a:ea typeface="Avenir"/>
                <a:cs typeface="Avenir"/>
                <a:sym typeface="Avenir"/>
              </a:rPr>
              <a:t>-</a:t>
            </a:r>
            <a:endParaRPr u="sng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Meaning: heat.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Example: hypothermia which means low body temperature.</a:t>
            </a:r>
            <a:endParaRPr dirty="0"/>
          </a:p>
          <a:p>
            <a:pPr marL="4572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endParaRPr dirty="0"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547178" y="266864"/>
            <a:ext cx="31554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General terms</a:t>
            </a:r>
            <a:endParaRPr b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0553" y="1825625"/>
            <a:ext cx="2953047" cy="177182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>
            <a:off x="5652576" y="3641739"/>
            <a:ext cx="2709000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29"/>
          <p:cNvGrpSpPr/>
          <p:nvPr/>
        </p:nvGrpSpPr>
        <p:grpSpPr>
          <a:xfrm>
            <a:off x="164706" y="448458"/>
            <a:ext cx="370196" cy="300153"/>
            <a:chOff x="3952456" y="1524280"/>
            <a:chExt cx="370196" cy="300153"/>
          </a:xfrm>
        </p:grpSpPr>
        <p:sp>
          <p:nvSpPr>
            <p:cNvPr id="182" name="Google Shape;182;p29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subTitle" idx="1"/>
          </p:nvPr>
        </p:nvSpPr>
        <p:spPr>
          <a:xfrm flipH="1">
            <a:off x="228510" y="1549179"/>
            <a:ext cx="434349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Body temperature is controlled in the hypothalamus.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The normal 'set-point' of core temperature is tightly regulated within 37 ± 0.5°C.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Temperature: Rectal&gt;Oral&gt;Axillary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The body may raise its temperature to help fight off an infection. When the body is hotter, it makes it harder for viruses or bacteria to survive.</a:t>
            </a:r>
            <a:endParaRPr/>
          </a:p>
          <a:p>
            <a:pPr marL="4572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594656" y="355641"/>
            <a:ext cx="3723343" cy="721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Body temperature</a:t>
            </a:r>
            <a:endParaRPr/>
          </a:p>
        </p:txBody>
      </p:sp>
      <p:sp>
        <p:nvSpPr>
          <p:cNvPr id="194" name="Google Shape;194;p30"/>
          <p:cNvSpPr/>
          <p:nvPr/>
        </p:nvSpPr>
        <p:spPr>
          <a:xfrm>
            <a:off x="5638120" y="3800908"/>
            <a:ext cx="2709000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30"/>
          <p:cNvGrpSpPr/>
          <p:nvPr/>
        </p:nvGrpSpPr>
        <p:grpSpPr>
          <a:xfrm>
            <a:off x="310452" y="450823"/>
            <a:ext cx="275179" cy="388912"/>
            <a:chOff x="3601939" y="4161192"/>
            <a:chExt cx="275179" cy="388912"/>
          </a:xfrm>
        </p:grpSpPr>
        <p:sp>
          <p:nvSpPr>
            <p:cNvPr id="196" name="Google Shape;196;p30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30"/>
          <p:cNvPicPr preferRelativeResize="0"/>
          <p:nvPr/>
        </p:nvPicPr>
        <p:blipFill rotWithShape="1">
          <a:blip r:embed="rId3">
            <a:alphaModFix/>
          </a:blip>
          <a:srcRect b="7944"/>
          <a:stretch/>
        </p:blipFill>
        <p:spPr>
          <a:xfrm>
            <a:off x="4887150" y="787013"/>
            <a:ext cx="3590575" cy="356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subTitle" idx="1"/>
          </p:nvPr>
        </p:nvSpPr>
        <p:spPr>
          <a:xfrm flipH="1">
            <a:off x="0" y="1509713"/>
            <a:ext cx="633413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3000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rPr>
              <a:t>01</a:t>
            </a:r>
            <a:endParaRPr sz="3000">
              <a:solidFill>
                <a:schemeClr val="lt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12" name="Google Shape;212;p31"/>
          <p:cNvSpPr txBox="1">
            <a:spLocks noGrp="1"/>
          </p:cNvSpPr>
          <p:nvPr>
            <p:ph type="subTitle" idx="2"/>
          </p:nvPr>
        </p:nvSpPr>
        <p:spPr>
          <a:xfrm flipH="1">
            <a:off x="8510588" y="1509713"/>
            <a:ext cx="633412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3000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rPr>
              <a:t>02</a:t>
            </a:r>
            <a:endParaRPr sz="3000">
              <a:solidFill>
                <a:schemeClr val="lt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4597802" y="193118"/>
            <a:ext cx="3912786" cy="27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Body temperature</a:t>
            </a:r>
            <a:br>
              <a:rPr lang="en-GB" b="0"/>
            </a:br>
            <a:br>
              <a:rPr lang="en-GB"/>
            </a:br>
            <a:br>
              <a:rPr lang="en-GB"/>
            </a:br>
            <a:endParaRPr/>
          </a:p>
        </p:txBody>
      </p:sp>
      <p:sp>
        <p:nvSpPr>
          <p:cNvPr id="214" name="Google Shape;214;p31"/>
          <p:cNvSpPr/>
          <p:nvPr/>
        </p:nvSpPr>
        <p:spPr>
          <a:xfrm>
            <a:off x="-592512" y="988425"/>
            <a:ext cx="1525052" cy="726165"/>
          </a:xfrm>
          <a:prstGeom prst="roundRect">
            <a:avLst>
              <a:gd name="adj" fmla="val 21234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</p:txBody>
      </p:sp>
      <p:sp>
        <p:nvSpPr>
          <p:cNvPr id="215" name="Google Shape;215;p31"/>
          <p:cNvSpPr/>
          <p:nvPr/>
        </p:nvSpPr>
        <p:spPr>
          <a:xfrm>
            <a:off x="-592512" y="2787194"/>
            <a:ext cx="1525052" cy="726165"/>
          </a:xfrm>
          <a:prstGeom prst="roundRect">
            <a:avLst>
              <a:gd name="adj" fmla="val 21234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</p:txBody>
      </p:sp>
      <p:sp>
        <p:nvSpPr>
          <p:cNvPr id="216" name="Google Shape;216;p31"/>
          <p:cNvSpPr txBox="1"/>
          <p:nvPr/>
        </p:nvSpPr>
        <p:spPr>
          <a:xfrm>
            <a:off x="1202240" y="971312"/>
            <a:ext cx="415208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Hypothermia, ae, f. 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n-GB"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Meaning: the condition of having a dangerously low body temperature (below 35 C).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n-GB"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Symptoms: shivering, exhaustion or feeling very tired, confusion, or fumbling hands.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n-GB"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Causes: exposure to cold-weather conditions or cold water.</a:t>
            </a:r>
            <a:endParaRPr/>
          </a:p>
        </p:txBody>
      </p:sp>
      <p:sp>
        <p:nvSpPr>
          <p:cNvPr id="217" name="Google Shape;217;p31"/>
          <p:cNvSpPr txBox="1"/>
          <p:nvPr/>
        </p:nvSpPr>
        <p:spPr>
          <a:xfrm>
            <a:off x="1225925" y="2936240"/>
            <a:ext cx="37536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Subfebris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, is, f. 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When the body temperature is above normal but not within the range to be classified as fever</a:t>
            </a:r>
            <a:r>
              <a:rPr lang="cs-CZ" sz="14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cs-CZ" sz="1400" b="0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i.e</a:t>
            </a:r>
            <a:r>
              <a:rPr lang="cs-CZ" sz="14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r>
              <a:rPr lang="cs-CZ" sz="1400" b="0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between</a:t>
            </a:r>
            <a:r>
              <a:rPr lang="cs-CZ" sz="14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37 and 37.9 C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dirty="0"/>
          </a:p>
        </p:txBody>
      </p:sp>
      <p:sp>
        <p:nvSpPr>
          <p:cNvPr id="218" name="Google Shape;218;p31"/>
          <p:cNvSpPr/>
          <p:nvPr/>
        </p:nvSpPr>
        <p:spPr>
          <a:xfrm>
            <a:off x="5875427" y="3513359"/>
            <a:ext cx="2709000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1566" y="1453866"/>
            <a:ext cx="2936722" cy="195942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/>
          <p:nvPr/>
        </p:nvSpPr>
        <p:spPr>
          <a:xfrm>
            <a:off x="-592512" y="4036874"/>
            <a:ext cx="1525052" cy="726165"/>
          </a:xfrm>
          <a:prstGeom prst="roundRect">
            <a:avLst>
              <a:gd name="adj" fmla="val 21234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</p:txBody>
      </p:sp>
      <p:sp>
        <p:nvSpPr>
          <p:cNvPr id="221" name="Google Shape;221;p31"/>
          <p:cNvSpPr txBox="1"/>
          <p:nvPr/>
        </p:nvSpPr>
        <p:spPr>
          <a:xfrm>
            <a:off x="1219200" y="4138346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Subfebrilis, 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n-GB"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related to subfebris</a:t>
            </a: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22" name="Google Shape;222;p31"/>
          <p:cNvGrpSpPr/>
          <p:nvPr/>
        </p:nvGrpSpPr>
        <p:grpSpPr>
          <a:xfrm>
            <a:off x="8584427" y="376203"/>
            <a:ext cx="275179" cy="388912"/>
            <a:chOff x="3601939" y="4161192"/>
            <a:chExt cx="275179" cy="388912"/>
          </a:xfrm>
        </p:grpSpPr>
        <p:sp>
          <p:nvSpPr>
            <p:cNvPr id="223" name="Google Shape;223;p31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subTitle" idx="1"/>
          </p:nvPr>
        </p:nvSpPr>
        <p:spPr>
          <a:xfrm flipH="1">
            <a:off x="1155368" y="1205144"/>
            <a:ext cx="3416632" cy="160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febris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, is, f./pyrexia, ae, f.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Meaning: an abnormally high body temperature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i.e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.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between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38 and 39.9 C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Symptoms: rise in temperature, weakness, fatigue, cough or sore throat</a:t>
            </a:r>
            <a:endParaRPr dirty="0"/>
          </a:p>
        </p:txBody>
      </p:sp>
      <p:sp>
        <p:nvSpPr>
          <p:cNvPr id="238" name="Google Shape;238;p32"/>
          <p:cNvSpPr txBox="1">
            <a:spLocks noGrp="1"/>
          </p:cNvSpPr>
          <p:nvPr>
            <p:ph type="subTitle" idx="3"/>
          </p:nvPr>
        </p:nvSpPr>
        <p:spPr>
          <a:xfrm flipH="1">
            <a:off x="1199043" y="3800649"/>
            <a:ext cx="3808891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afebrilis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, e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not related to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fever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, non-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feverous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9" name="Google Shape;239;p32"/>
          <p:cNvSpPr txBox="1">
            <a:spLocks noGrp="1"/>
          </p:cNvSpPr>
          <p:nvPr>
            <p:ph type="subTitle" idx="5"/>
          </p:nvPr>
        </p:nvSpPr>
        <p:spPr>
          <a:xfrm flipH="1">
            <a:off x="1164092" y="2714628"/>
            <a:ext cx="4072486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febrilis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, e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related to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fever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feverous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 idx="6"/>
          </p:nvPr>
        </p:nvSpPr>
        <p:spPr>
          <a:xfrm>
            <a:off x="4765040" y="174526"/>
            <a:ext cx="379059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Body temperature</a:t>
            </a:r>
            <a:endParaRPr b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1" name="Google Shape;241;p32"/>
          <p:cNvSpPr txBox="1">
            <a:spLocks noGrp="1"/>
          </p:cNvSpPr>
          <p:nvPr>
            <p:ph type="ctrTitle" idx="4294967295"/>
          </p:nvPr>
        </p:nvSpPr>
        <p:spPr>
          <a:xfrm flipH="1">
            <a:off x="0" y="3371850"/>
            <a:ext cx="709613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rPr>
              <a:t>03</a:t>
            </a:r>
            <a:endParaRPr sz="3000" b="1" i="0" u="none" strike="noStrike" cap="none">
              <a:solidFill>
                <a:schemeClr val="lt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-246269" y="1178355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-246269" y="2693354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2"/>
          <p:cNvSpPr txBox="1">
            <a:spLocks noGrp="1"/>
          </p:cNvSpPr>
          <p:nvPr>
            <p:ph type="ctrTitle" idx="2"/>
          </p:nvPr>
        </p:nvSpPr>
        <p:spPr>
          <a:xfrm flipH="1">
            <a:off x="489844" y="1111726"/>
            <a:ext cx="70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04</a:t>
            </a:r>
            <a:endParaRPr sz="1800" b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5" name="Google Shape;245;p32"/>
          <p:cNvSpPr txBox="1">
            <a:spLocks noGrp="1"/>
          </p:cNvSpPr>
          <p:nvPr>
            <p:ph type="ctrTitle" idx="4"/>
          </p:nvPr>
        </p:nvSpPr>
        <p:spPr>
          <a:xfrm flipH="1">
            <a:off x="490790" y="2636342"/>
            <a:ext cx="70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05</a:t>
            </a:r>
            <a:endParaRPr sz="1600" b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-246269" y="3742874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626946" y="3877082"/>
            <a:ext cx="772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06</a:t>
            </a:r>
            <a:endParaRPr/>
          </a:p>
        </p:txBody>
      </p:sp>
      <p:pic>
        <p:nvPicPr>
          <p:cNvPr id="248" name="Google Shape;24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5058" y="1677685"/>
            <a:ext cx="2890520" cy="216789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/>
          <p:nvPr/>
        </p:nvSpPr>
        <p:spPr>
          <a:xfrm>
            <a:off x="5595818" y="3927648"/>
            <a:ext cx="2709000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32"/>
          <p:cNvGrpSpPr/>
          <p:nvPr/>
        </p:nvGrpSpPr>
        <p:grpSpPr>
          <a:xfrm>
            <a:off x="8626700" y="326039"/>
            <a:ext cx="275179" cy="388912"/>
            <a:chOff x="3601939" y="4161192"/>
            <a:chExt cx="275179" cy="388912"/>
          </a:xfrm>
        </p:grpSpPr>
        <p:sp>
          <p:nvSpPr>
            <p:cNvPr id="251" name="Google Shape;251;p32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>
            <a:spLocks noGrp="1"/>
          </p:cNvSpPr>
          <p:nvPr>
            <p:ph type="subTitle" idx="1"/>
          </p:nvPr>
        </p:nvSpPr>
        <p:spPr>
          <a:xfrm flipH="1">
            <a:off x="1189831" y="1162995"/>
            <a:ext cx="3280215" cy="116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febricula, ae, f.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A mild fever of short duration, of indefinite origin, and without any distinctive pathology.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subTitle" idx="5"/>
          </p:nvPr>
        </p:nvSpPr>
        <p:spPr>
          <a:xfrm flipH="1">
            <a:off x="1192795" y="2681748"/>
            <a:ext cx="3280215" cy="164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hyperpyrexia, ae, f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Meaning: a very high fever (more than 40 C)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Symptoms: increased or irregular heart rate, muscle spasms, rapid breathing, seizures.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title" idx="6"/>
          </p:nvPr>
        </p:nvSpPr>
        <p:spPr>
          <a:xfrm>
            <a:off x="4615985" y="185565"/>
            <a:ext cx="395315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Body temperature</a:t>
            </a:r>
            <a:br>
              <a:rPr lang="en-GB" b="0">
                <a:latin typeface="Avenir"/>
                <a:ea typeface="Avenir"/>
                <a:cs typeface="Avenir"/>
                <a:sym typeface="Avenir"/>
              </a:rPr>
            </a:br>
            <a:endParaRPr/>
          </a:p>
        </p:txBody>
      </p:sp>
      <p:sp>
        <p:nvSpPr>
          <p:cNvPr id="268" name="Google Shape;268;p33"/>
          <p:cNvSpPr/>
          <p:nvPr/>
        </p:nvSpPr>
        <p:spPr>
          <a:xfrm>
            <a:off x="-246269" y="1178355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3"/>
          <p:cNvSpPr/>
          <p:nvPr/>
        </p:nvSpPr>
        <p:spPr>
          <a:xfrm>
            <a:off x="-246269" y="2681748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3"/>
          <p:cNvSpPr txBox="1">
            <a:spLocks noGrp="1"/>
          </p:cNvSpPr>
          <p:nvPr>
            <p:ph type="ctrTitle"/>
          </p:nvPr>
        </p:nvSpPr>
        <p:spPr>
          <a:xfrm flipH="1">
            <a:off x="586136" y="1132720"/>
            <a:ext cx="60369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07</a:t>
            </a:r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ctrTitle" idx="4"/>
          </p:nvPr>
        </p:nvSpPr>
        <p:spPr>
          <a:xfrm flipH="1">
            <a:off x="613000" y="2732548"/>
            <a:ext cx="549965" cy="48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08</a:t>
            </a:r>
            <a:endParaRPr/>
          </a:p>
        </p:txBody>
      </p:sp>
      <p:pic>
        <p:nvPicPr>
          <p:cNvPr id="272" name="Google Shape;2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5242" y="1560538"/>
            <a:ext cx="3178810" cy="202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/>
          <p:nvPr/>
        </p:nvSpPr>
        <p:spPr>
          <a:xfrm>
            <a:off x="5540147" y="3729159"/>
            <a:ext cx="2709000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33"/>
          <p:cNvGrpSpPr/>
          <p:nvPr/>
        </p:nvGrpSpPr>
        <p:grpSpPr>
          <a:xfrm>
            <a:off x="8644456" y="352672"/>
            <a:ext cx="275179" cy="388912"/>
            <a:chOff x="3601939" y="4161192"/>
            <a:chExt cx="275179" cy="388912"/>
          </a:xfrm>
        </p:grpSpPr>
        <p:sp>
          <p:nvSpPr>
            <p:cNvPr id="275" name="Google Shape;275;p33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>
            <a:spLocks noGrp="1"/>
          </p:cNvSpPr>
          <p:nvPr>
            <p:ph type="subTitle" idx="1"/>
          </p:nvPr>
        </p:nvSpPr>
        <p:spPr>
          <a:xfrm flipH="1">
            <a:off x="1301394" y="1652330"/>
            <a:ext cx="3270606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F. continua: </a:t>
            </a:r>
            <a:r>
              <a:rPr lang="en-GB">
                <a:latin typeface="Avenir"/>
                <a:ea typeface="Avenir"/>
                <a:cs typeface="Avenir"/>
                <a:sym typeface="Avenir"/>
              </a:rPr>
              <a:t> 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Continuus, a, um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temp. remains above normal during day &amp; there will be little/no change in the temp.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/>
            </a:br>
            <a:br>
              <a:rPr lang="en-GB"/>
            </a:br>
            <a:endParaRPr/>
          </a:p>
        </p:txBody>
      </p:sp>
      <p:sp>
        <p:nvSpPr>
          <p:cNvPr id="290" name="Google Shape;290;p34"/>
          <p:cNvSpPr txBox="1">
            <a:spLocks noGrp="1"/>
          </p:cNvSpPr>
          <p:nvPr>
            <p:ph type="subTitle" idx="5"/>
          </p:nvPr>
        </p:nvSpPr>
        <p:spPr>
          <a:xfrm flipH="1">
            <a:off x="1232414" y="3155627"/>
            <a:ext cx="3444809" cy="134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F. </a:t>
            </a: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intermittens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 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Intermittens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entis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feverous state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alternates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with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non-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feverous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state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291" name="Google Shape;291;p34"/>
          <p:cNvSpPr txBox="1">
            <a:spLocks noGrp="1"/>
          </p:cNvSpPr>
          <p:nvPr>
            <p:ph type="title" idx="6"/>
          </p:nvPr>
        </p:nvSpPr>
        <p:spPr>
          <a:xfrm>
            <a:off x="1509006" y="221206"/>
            <a:ext cx="70419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Types of fever named after progression</a:t>
            </a:r>
            <a:endParaRPr b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2" name="Google Shape;292;p34"/>
          <p:cNvSpPr/>
          <p:nvPr/>
        </p:nvSpPr>
        <p:spPr>
          <a:xfrm>
            <a:off x="-260700" y="1652330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4"/>
          <p:cNvSpPr txBox="1">
            <a:spLocks noGrp="1"/>
          </p:cNvSpPr>
          <p:nvPr>
            <p:ph type="ctrTitle" idx="4"/>
          </p:nvPr>
        </p:nvSpPr>
        <p:spPr>
          <a:xfrm flipH="1">
            <a:off x="643362" y="1756912"/>
            <a:ext cx="589052" cy="41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</p:txBody>
      </p:sp>
      <p:sp>
        <p:nvSpPr>
          <p:cNvPr id="294" name="Google Shape;294;p34"/>
          <p:cNvSpPr/>
          <p:nvPr/>
        </p:nvSpPr>
        <p:spPr>
          <a:xfrm>
            <a:off x="-260700" y="3081530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4"/>
          <p:cNvSpPr txBox="1">
            <a:spLocks noGrp="1"/>
          </p:cNvSpPr>
          <p:nvPr>
            <p:ph type="ctrTitle" idx="2"/>
          </p:nvPr>
        </p:nvSpPr>
        <p:spPr>
          <a:xfrm flipH="1">
            <a:off x="628781" y="3167453"/>
            <a:ext cx="633971" cy="44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</p:txBody>
      </p:sp>
      <p:pic>
        <p:nvPicPr>
          <p:cNvPr id="296" name="Google Shape;296;p34" descr="Continuous Improvement Not Continuous Solutions: Leveraging Data and a  Change Mindset - FourPoint Education Partn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3850" y="1553780"/>
            <a:ext cx="1352700" cy="13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 descr="Radionomy – Hot Cold Radio | free online radio st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3851" y="3167453"/>
            <a:ext cx="1352699" cy="1352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34"/>
          <p:cNvGrpSpPr/>
          <p:nvPr/>
        </p:nvGrpSpPr>
        <p:grpSpPr>
          <a:xfrm>
            <a:off x="8623888" y="387747"/>
            <a:ext cx="284323" cy="362163"/>
            <a:chOff x="8023448" y="3355496"/>
            <a:chExt cx="284323" cy="362163"/>
          </a:xfrm>
        </p:grpSpPr>
        <p:sp>
          <p:nvSpPr>
            <p:cNvPr id="299" name="Google Shape;299;p34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EE8C94"/>
      </a:lt2>
      <a:accent1>
        <a:srgbClr val="F2F2F2"/>
      </a:accent1>
      <a:accent2>
        <a:srgbClr val="EE8C94"/>
      </a:accent2>
      <a:accent3>
        <a:srgbClr val="AED7E8"/>
      </a:accent3>
      <a:accent4>
        <a:srgbClr val="F2D9CF"/>
      </a:accent4>
      <a:accent5>
        <a:srgbClr val="EE8C94"/>
      </a:accent5>
      <a:accent6>
        <a:srgbClr val="AED7E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Předvádění na obrazovce (16:9)</PresentationFormat>
  <Paragraphs>141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Simple Light</vt:lpstr>
      <vt:lpstr>Pregnancy Breakthrough by Slidesgo</vt:lpstr>
      <vt:lpstr>Types of fever</vt:lpstr>
      <vt:lpstr>What is fever?</vt:lpstr>
      <vt:lpstr>General terms</vt:lpstr>
      <vt:lpstr>General terms</vt:lpstr>
      <vt:lpstr>Body temperature</vt:lpstr>
      <vt:lpstr>Body temperature   </vt:lpstr>
      <vt:lpstr>Body temperature</vt:lpstr>
      <vt:lpstr>Body temperature </vt:lpstr>
      <vt:lpstr>Types of fever named after progression</vt:lpstr>
      <vt:lpstr>Types of fever named after progression </vt:lpstr>
      <vt:lpstr>Types of fever named after progression </vt:lpstr>
      <vt:lpstr>Types of fever named after progression </vt:lpstr>
      <vt:lpstr>f. herpetica</vt:lpstr>
      <vt:lpstr>Types of fever accompanied with a particular disease </vt:lpstr>
      <vt:lpstr>01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fever</dc:title>
  <dc:creator>User</dc:creator>
  <cp:lastModifiedBy>Natália Gachallová</cp:lastModifiedBy>
  <cp:revision>4</cp:revision>
  <dcterms:modified xsi:type="dcterms:W3CDTF">2023-04-18T08:16:47Z</dcterms:modified>
</cp:coreProperties>
</file>