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9"/>
  </p:notesMasterIdLst>
  <p:handoutMasterIdLst>
    <p:handoutMasterId r:id="rId70"/>
  </p:handoutMasterIdLst>
  <p:sldIdLst>
    <p:sldId id="257" r:id="rId2"/>
    <p:sldId id="274" r:id="rId3"/>
    <p:sldId id="326" r:id="rId4"/>
    <p:sldId id="332" r:id="rId5"/>
    <p:sldId id="321" r:id="rId6"/>
    <p:sldId id="303" r:id="rId7"/>
    <p:sldId id="388" r:id="rId8"/>
    <p:sldId id="275" r:id="rId9"/>
    <p:sldId id="389" r:id="rId10"/>
    <p:sldId id="268" r:id="rId11"/>
    <p:sldId id="400" r:id="rId12"/>
    <p:sldId id="270" r:id="rId13"/>
    <p:sldId id="390" r:id="rId14"/>
    <p:sldId id="396" r:id="rId15"/>
    <p:sldId id="397" r:id="rId16"/>
    <p:sldId id="260" r:id="rId17"/>
    <p:sldId id="261" r:id="rId18"/>
    <p:sldId id="263" r:id="rId19"/>
    <p:sldId id="398" r:id="rId20"/>
    <p:sldId id="265" r:id="rId21"/>
    <p:sldId id="399" r:id="rId22"/>
    <p:sldId id="266" r:id="rId23"/>
    <p:sldId id="401" r:id="rId24"/>
    <p:sldId id="336" r:id="rId25"/>
    <p:sldId id="337" r:id="rId26"/>
    <p:sldId id="338" r:id="rId27"/>
    <p:sldId id="339" r:id="rId28"/>
    <p:sldId id="340" r:id="rId29"/>
    <p:sldId id="342" r:id="rId30"/>
    <p:sldId id="348" r:id="rId31"/>
    <p:sldId id="350" r:id="rId32"/>
    <p:sldId id="351" r:id="rId33"/>
    <p:sldId id="391" r:id="rId34"/>
    <p:sldId id="356" r:id="rId35"/>
    <p:sldId id="362" r:id="rId36"/>
    <p:sldId id="363" r:id="rId37"/>
    <p:sldId id="364" r:id="rId38"/>
    <p:sldId id="308" r:id="rId39"/>
    <p:sldId id="366" r:id="rId40"/>
    <p:sldId id="365" r:id="rId41"/>
    <p:sldId id="392" r:id="rId42"/>
    <p:sldId id="313" r:id="rId43"/>
    <p:sldId id="311" r:id="rId44"/>
    <p:sldId id="319" r:id="rId45"/>
    <p:sldId id="322" r:id="rId46"/>
    <p:sldId id="314" r:id="rId47"/>
    <p:sldId id="323" r:id="rId48"/>
    <p:sldId id="315" r:id="rId49"/>
    <p:sldId id="393" r:id="rId50"/>
    <p:sldId id="394" r:id="rId51"/>
    <p:sldId id="380" r:id="rId52"/>
    <p:sldId id="258" r:id="rId53"/>
    <p:sldId id="355" r:id="rId54"/>
    <p:sldId id="379" r:id="rId55"/>
    <p:sldId id="262" r:id="rId56"/>
    <p:sldId id="329" r:id="rId57"/>
    <p:sldId id="386" r:id="rId58"/>
    <p:sldId id="259" r:id="rId59"/>
    <p:sldId id="384" r:id="rId60"/>
    <p:sldId id="328" r:id="rId61"/>
    <p:sldId id="264" r:id="rId62"/>
    <p:sldId id="381" r:id="rId63"/>
    <p:sldId id="382" r:id="rId64"/>
    <p:sldId id="269" r:id="rId65"/>
    <p:sldId id="324" r:id="rId66"/>
    <p:sldId id="325" r:id="rId67"/>
    <p:sldId id="273" r:id="rId68"/>
  </p:sldIdLst>
  <p:sldSz cx="12192000" cy="6858000"/>
  <p:notesSz cx="6858000" cy="9144000"/>
  <p:custDataLst>
    <p:tags r:id="rId71"/>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521415D9-36F7-43E2-AB2F-B90AF26B5E84}">
      <p14:sectionLst xmlns:p14="http://schemas.microsoft.com/office/powerpoint/2010/main">
        <p14:section name="Výchozí oddíl" id="{2AF61618-D2A5-4181-88C2-05354088FDB2}">
          <p14:sldIdLst>
            <p14:sldId id="257"/>
            <p14:sldId id="274"/>
            <p14:sldId id="326"/>
            <p14:sldId id="332"/>
          </p14:sldIdLst>
        </p14:section>
        <p14:section name="Výchozí oddíl" id="{EC5125CF-E6C5-43CB-8CA5-76F88362CB13}">
          <p14:sldIdLst>
            <p14:sldId id="321"/>
            <p14:sldId id="303"/>
            <p14:sldId id="388"/>
            <p14:sldId id="275"/>
            <p14:sldId id="389"/>
            <p14:sldId id="268"/>
            <p14:sldId id="400"/>
            <p14:sldId id="270"/>
            <p14:sldId id="390"/>
            <p14:sldId id="396"/>
            <p14:sldId id="397"/>
            <p14:sldId id="260"/>
            <p14:sldId id="261"/>
            <p14:sldId id="263"/>
            <p14:sldId id="398"/>
            <p14:sldId id="265"/>
            <p14:sldId id="399"/>
            <p14:sldId id="266"/>
            <p14:sldId id="401"/>
            <p14:sldId id="336"/>
            <p14:sldId id="337"/>
            <p14:sldId id="338"/>
            <p14:sldId id="339"/>
            <p14:sldId id="340"/>
            <p14:sldId id="342"/>
            <p14:sldId id="348"/>
            <p14:sldId id="350"/>
            <p14:sldId id="351"/>
            <p14:sldId id="391"/>
            <p14:sldId id="356"/>
            <p14:sldId id="362"/>
            <p14:sldId id="363"/>
            <p14:sldId id="364"/>
            <p14:sldId id="308"/>
            <p14:sldId id="366"/>
            <p14:sldId id="365"/>
            <p14:sldId id="392"/>
            <p14:sldId id="313"/>
            <p14:sldId id="311"/>
            <p14:sldId id="319"/>
            <p14:sldId id="322"/>
            <p14:sldId id="314"/>
            <p14:sldId id="323"/>
            <p14:sldId id="315"/>
            <p14:sldId id="393"/>
            <p14:sldId id="394"/>
            <p14:sldId id="380"/>
            <p14:sldId id="258"/>
            <p14:sldId id="355"/>
          </p14:sldIdLst>
        </p14:section>
        <p14:section name="Oddíl bez názvu" id="{57E257F2-D0E8-4A8F-8848-A714969E5F44}">
          <p14:sldIdLst>
            <p14:sldId id="379"/>
            <p14:sldId id="262"/>
            <p14:sldId id="329"/>
            <p14:sldId id="386"/>
            <p14:sldId id="259"/>
            <p14:sldId id="384"/>
            <p14:sldId id="328"/>
            <p14:sldId id="264"/>
            <p14:sldId id="381"/>
            <p14:sldId id="382"/>
            <p14:sldId id="269"/>
            <p14:sldId id="324"/>
            <p14:sldId id="325"/>
            <p14:sldId id="273"/>
          </p14:sldIdLst>
        </p14:section>
      </p14:sectionLst>
    </p:ex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6754" autoAdjust="0"/>
  </p:normalViewPr>
  <p:slideViewPr>
    <p:cSldViewPr snapToGrid="0">
      <p:cViewPr varScale="1">
        <p:scale>
          <a:sx n="82" d="100"/>
          <a:sy n="82" d="100"/>
        </p:scale>
        <p:origin x="566" y="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cbi.nlm.nih.gov/pmc/articles/PMC3424454/#b21-0050583" TargetMode="External"/><Relationship Id="rId3" Type="http://schemas.openxmlformats.org/officeDocument/2006/relationships/hyperlink" Target="https://www.ncbi.nlm.nih.gov/pmc/articles/PMC3424454/#b5-0050583" TargetMode="External"/><Relationship Id="rId7" Type="http://schemas.openxmlformats.org/officeDocument/2006/relationships/hyperlink" Target="https://www.ncbi.nlm.nih.gov/pmc/articles/PMC3424454/#b17-0050583" TargetMode="External"/><Relationship Id="rId12" Type="http://schemas.openxmlformats.org/officeDocument/2006/relationships/hyperlink" Target="https://www.ncbi.nlm.nih.gov/pmc/articles/PMC3424454/#b4-0050583"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cbi.nlm.nih.gov/pmc/articles/PMC3424454/#b12-0050583" TargetMode="External"/><Relationship Id="rId11" Type="http://schemas.openxmlformats.org/officeDocument/2006/relationships/hyperlink" Target="https://www.ncbi.nlm.nih.gov/pmc/articles/PMC3424454/#b35-0050583" TargetMode="External"/><Relationship Id="rId5" Type="http://schemas.openxmlformats.org/officeDocument/2006/relationships/hyperlink" Target="https://www.ncbi.nlm.nih.gov/pmc/articles/PMC3424454/#b7-0050583" TargetMode="External"/><Relationship Id="rId10" Type="http://schemas.openxmlformats.org/officeDocument/2006/relationships/hyperlink" Target="https://www.ncbi.nlm.nih.gov/pmc/articles/PMC3424454/#b32-0050583" TargetMode="External"/><Relationship Id="rId4" Type="http://schemas.openxmlformats.org/officeDocument/2006/relationships/hyperlink" Target="https://www.ncbi.nlm.nih.gov/pmc/articles/PMC3424454/#b34-0050583" TargetMode="External"/><Relationship Id="rId9" Type="http://schemas.openxmlformats.org/officeDocument/2006/relationships/hyperlink" Target="https://www.ncbi.nlm.nih.gov/pmc/articles/PMC3424454/#b25-005058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3424454/#b11-0050583"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ncbi.nlm.nih.gov/pmc/articles/PMC3424454/#b6-005058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dainternational.org/rank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o.redirectingat.com/?id=35871X943606&amp;site=businessinsider.com&amp;xs=1&amp;isjs=1&amp;url=http://www.arbeiter-zeitung.at/cgi-bin/archiv/flash.pl?seite%3D19790420_A01;html%3D1&amp;xguid=961486387ff024048e14fbb1e490f125&amp;xuuid=741e014e54675fd87b0efe87debb5cc0&amp;xsessid=04208f79a90c073e3031a81424876111&amp;xcreo=0&amp;xed=0&amp;sref=http://www.businessinsider.com/longest-survival-records-water-food-sleep-breathing-2016-5?IR%3DT&amp;xtz=240&amp;abp=1"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spiegel.de/einestages/die-irrsten-rekorde-a-948083.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Terence_MacSwiney"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independent.ie/irish-news/1916/thinkers-talkers-doers/terence-macswiney-triumph-of-blood-sacrifice-34495537.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opulation.un.org/wup/Publications/Files/WUP2018-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file:///C:\Users\vasku\OneDrive\Dokumenty\prednasky\CH37DOS\FIG3701.HTM"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file:///C:\Users\vasku\OneDrive\Dokumenty\prednasky\CH37DOS\FIG3701.HTM#FIG3701C" TargetMode="External"/><Relationship Id="rId4" Type="http://schemas.openxmlformats.org/officeDocument/2006/relationships/hyperlink" Target="file:///C:\Users\vasku\OneDrive\Dokumenty\prednasky\CH37DOS\FIG3701.HTM#FIG3701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ure.com/articles/nn.4108?proof=t#ref-CR101"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nature.com/articles/nn.4108?proof=t#ref-CR102"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file:///C:\Users\vasku\OneDrive\Dokumenty\prednasky\CH37DOS\FIG3701.HTM"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file:///C:\Users\vasku\OneDrive\Dokumenty\prednasky\CH37DOS\FIG3701.HTM#FIG3701C" TargetMode="External"/><Relationship Id="rId4" Type="http://schemas.openxmlformats.org/officeDocument/2006/relationships/hyperlink" Target="file:///C:\Users\vasku\OneDrive\Dokumenty\prednasky\CH37DOS\FIG3701.HTM#FIG3701B"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ature.com/articles/nn.4108?proof=t#ref-CR127"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ciencedirect.com/science/article/pii/S0198971520302878?via%3Dihub#f003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dirty="0">
                <a:latin typeface="Arial" panose="020B0604020202020204" pitchFamily="34" charset="0"/>
                <a:cs typeface="Arial" panose="020B0604020202020204" pitchFamily="34" charset="0"/>
              </a:rPr>
              <a:t>The Santa Ana Volcano in El Salvador is a large “cinder cone” volcano that sits at 2,381 </a:t>
            </a:r>
            <a:r>
              <a:rPr lang="en-US" altLang="cs-CZ" dirty="0" err="1">
                <a:latin typeface="Arial" panose="020B0604020202020204" pitchFamily="34" charset="0"/>
                <a:cs typeface="Arial" panose="020B0604020202020204" pitchFamily="34" charset="0"/>
              </a:rPr>
              <a:t>metres</a:t>
            </a:r>
            <a:r>
              <a:rPr lang="en-US" altLang="cs-CZ" dirty="0">
                <a:latin typeface="Arial" panose="020B0604020202020204" pitchFamily="34" charset="0"/>
                <a:cs typeface="Arial" panose="020B0604020202020204" pitchFamily="34" charset="0"/>
              </a:rPr>
              <a:t> above sea level.  The innermost crater contains a small crater lake.</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2</a:t>
            </a:fld>
            <a:endParaRPr lang="cs-CZ"/>
          </a:p>
        </p:txBody>
      </p:sp>
    </p:spTree>
    <p:extLst>
      <p:ext uri="{BB962C8B-B14F-4D97-AF65-F5344CB8AC3E}">
        <p14:creationId xmlns:p14="http://schemas.microsoft.com/office/powerpoint/2010/main" val="416791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30</a:t>
            </a:fld>
            <a:endParaRPr lang="cs-CZ" altLang="cs-CZ"/>
          </a:p>
        </p:txBody>
      </p:sp>
    </p:spTree>
    <p:extLst>
      <p:ext uri="{BB962C8B-B14F-4D97-AF65-F5344CB8AC3E}">
        <p14:creationId xmlns:p14="http://schemas.microsoft.com/office/powerpoint/2010/main" val="326801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Under CNS guidance, the gut is in charge of energy intake. Energy homeostasis can be well maintained only when the brain-gut circuit is synchronized. This synchronization is achieved by neuronal and humoral interaction between the brain and gut. In the gastrointestinal tract, nutrient digestion and absorption trigger the secretion of gut satiety signals such as cholecystokinin (CCK), peptide YY (PYY) and glucagon like peptide-1 (GLP-1) for stimulation of vagal sensory nerves to provide feedback to the brain (</a:t>
            </a:r>
            <a:r>
              <a:rPr lang="en-US" dirty="0">
                <a:hlinkClick r:id="rId3"/>
              </a:rPr>
              <a:t>Berthoud, 2008</a:t>
            </a:r>
            <a:r>
              <a:rPr lang="en-US" dirty="0"/>
              <a:t>). Vagal sensory terminals also express receptors for other gut hormones and peptides that are involved in metabolic regulation. The NTS in the hindbrain is one of the major processors of vagal afferent signals, as evidenced by the finding that upper intestinal lipids inhibit hepatic glucose production through a vagal-NTS circuit (</a:t>
            </a:r>
            <a:r>
              <a:rPr lang="en-US" dirty="0">
                <a:hlinkClick r:id="rId4"/>
              </a:rPr>
              <a:t>Wang et al, 2008</a:t>
            </a:r>
            <a:r>
              <a:rPr lang="en-US" dirty="0"/>
              <a:t>). Additionally, gut hormones and nutrients can influence several specific brain regions and neurons via the circulation. These factors reach these regions and neurons via transporters across either the blood-brain barrier (BBB) and/or less BBB-protected circumventricular organs where neurons can sense blood-borne signals more directly (</a:t>
            </a:r>
            <a:r>
              <a:rPr lang="en-US" dirty="0">
                <a:hlinkClick r:id="rId5"/>
              </a:rPr>
              <a:t>Cottrell and Ferguson, 2004</a:t>
            </a:r>
            <a:r>
              <a:rPr lang="en-US" dirty="0"/>
              <a:t>; </a:t>
            </a:r>
            <a:r>
              <a:rPr lang="en-US" dirty="0">
                <a:hlinkClick r:id="rId6"/>
              </a:rPr>
              <a:t>Gross, 1992</a:t>
            </a:r>
            <a:r>
              <a:rPr lang="en-US" dirty="0"/>
              <a:t>). Among these regions, the NTS–area postrema (AP) complex in the hindbrain and the ARC in the forebrain are two of the major targets of gut hormones; insulin, produced in the pancreas, and ghrelin, produced in the stomach, are among the best studied gut hormones acting in these brain areas (</a:t>
            </a:r>
            <a:r>
              <a:rPr lang="en-US" dirty="0">
                <a:hlinkClick r:id="rId7"/>
              </a:rPr>
              <a:t>Kojima et al., 1999</a:t>
            </a:r>
            <a:r>
              <a:rPr lang="en-US" dirty="0"/>
              <a:t>; </a:t>
            </a:r>
            <a:r>
              <a:rPr lang="en-US" dirty="0" err="1">
                <a:hlinkClick r:id="rId8"/>
              </a:rPr>
              <a:t>Obici</a:t>
            </a:r>
            <a:r>
              <a:rPr lang="en-US" dirty="0">
                <a:hlinkClick r:id="rId8"/>
              </a:rPr>
              <a:t> et al., 2002</a:t>
            </a:r>
            <a:r>
              <a:rPr lang="en-US" dirty="0"/>
              <a:t>; </a:t>
            </a:r>
            <a:r>
              <a:rPr lang="en-US" dirty="0" err="1">
                <a:hlinkClick r:id="rId9"/>
              </a:rPr>
              <a:t>Pocai</a:t>
            </a:r>
            <a:r>
              <a:rPr lang="en-US" dirty="0">
                <a:hlinkClick r:id="rId9"/>
              </a:rPr>
              <a:t> et al., 2005</a:t>
            </a:r>
            <a:r>
              <a:rPr lang="en-US" dirty="0"/>
              <a:t>; </a:t>
            </a:r>
            <a:r>
              <a:rPr lang="en-US" dirty="0" err="1">
                <a:hlinkClick r:id="rId10"/>
              </a:rPr>
              <a:t>Tschöp</a:t>
            </a:r>
            <a:r>
              <a:rPr lang="en-US" dirty="0">
                <a:hlinkClick r:id="rId10"/>
              </a:rPr>
              <a:t> et al., 2000</a:t>
            </a:r>
            <a:r>
              <a:rPr lang="en-US" dirty="0"/>
              <a:t>). In response to gut hormones and nutrient signals, these brain areas relay the information to other key regulatory areas, such as the paraventricular nucleus (PVH) of the hypothalamus (to maintain systemic metabolic homeostasis by modulating neuroendocrine and autonomic outputs) and the suprachiasmatic nuclei [SCN; where the central biological clock is located (</a:t>
            </a:r>
            <a:r>
              <a:rPr lang="en-US" dirty="0">
                <a:hlinkClick r:id="rId11"/>
              </a:rPr>
              <a:t>Yi et al., 2006</a:t>
            </a:r>
            <a:r>
              <a:rPr lang="en-US" dirty="0"/>
              <a:t>)] (to synchronize the behavior and physiology of the whole body and balance the sympathetic and parasympathetic autonomic outflow). Defective or weakened signal feedback by the brain in response to satiety and nutrients from the gut could cause over-feeding and dis-inhibition of liver glucose production, and thereby promote metabolic diseases (</a:t>
            </a:r>
            <a:r>
              <a:rPr lang="en-US" dirty="0">
                <a:hlinkClick r:id="rId12"/>
              </a:rPr>
              <a:t>Berthoud, 2002</a:t>
            </a:r>
            <a:r>
              <a:rPr lang="en-US" dirty="0"/>
              <a:t>).</a:t>
            </a:r>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31</a:t>
            </a:fld>
            <a:endParaRPr lang="cs-CZ"/>
          </a:p>
        </p:txBody>
      </p:sp>
    </p:spTree>
    <p:extLst>
      <p:ext uri="{BB962C8B-B14F-4D97-AF65-F5344CB8AC3E}">
        <p14:creationId xmlns:p14="http://schemas.microsoft.com/office/powerpoint/2010/main" val="239856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most well-studied metabolic sensing region in the forebrain is the hypothalamus, where a number of nuclei such as the arcuate nucleus (ARC) and ventromedial hypothalamus (VMH) express high levels of receptors that bind adipokines (cell signaling molecules secreted by adipose tissue, such as leptin) and gut hormones. Central leptin resistance, one of the major causes of obesity, is caused by defective leptin sensing in these brain regions (</a:t>
            </a:r>
            <a:r>
              <a:rPr lang="en-US" dirty="0" err="1">
                <a:hlinkClick r:id="rId3"/>
              </a:rPr>
              <a:t>Gautron</a:t>
            </a:r>
            <a:r>
              <a:rPr lang="en-US" dirty="0">
                <a:hlinkClick r:id="rId3"/>
              </a:rPr>
              <a:t> and </a:t>
            </a:r>
            <a:r>
              <a:rPr lang="en-US" dirty="0" err="1">
                <a:hlinkClick r:id="rId3"/>
              </a:rPr>
              <a:t>Elmquist</a:t>
            </a:r>
            <a:r>
              <a:rPr lang="en-US" dirty="0">
                <a:hlinkClick r:id="rId3"/>
              </a:rPr>
              <a:t>, 2011</a:t>
            </a:r>
            <a:r>
              <a:rPr lang="en-US" dirty="0"/>
              <a:t>). In the hindbrain, the nucleus </a:t>
            </a:r>
            <a:r>
              <a:rPr lang="en-US" dirty="0" err="1"/>
              <a:t>tractus</a:t>
            </a:r>
            <a:r>
              <a:rPr lang="en-US" dirty="0"/>
              <a:t> solitarius (NTS)–dorsal motor nucleus of the </a:t>
            </a:r>
            <a:r>
              <a:rPr lang="en-US" dirty="0" err="1"/>
              <a:t>vagus</a:t>
            </a:r>
            <a:r>
              <a:rPr lang="en-US" dirty="0"/>
              <a:t> (DMV) complex is the best-studied brain area with respect to detection of metabolic feedback, especially from the gastrointestinal system via vagal afferents or the circulation (</a:t>
            </a:r>
            <a:r>
              <a:rPr lang="en-US" dirty="0">
                <a:hlinkClick r:id="rId4"/>
              </a:rPr>
              <a:t>Berthoud et al., 2006</a:t>
            </a:r>
            <a:r>
              <a:rPr lang="en-US" dirty="0"/>
              <a:t>).</a:t>
            </a:r>
            <a:endParaRPr lang="cs-CZ" dirty="0"/>
          </a:p>
          <a:p>
            <a:endParaRPr lang="cs-CZ" dirty="0"/>
          </a:p>
          <a:p>
            <a:endParaRPr lang="cs-CZ" dirty="0"/>
          </a:p>
          <a:p>
            <a:r>
              <a:rPr lang="en-US" dirty="0"/>
              <a:t>Schematic overview of the hypothalamus–adipose axis (based on rat data) involved in food intake regulation and energy expenditure. In short, the arcuate nucleus (Arc) integrates peripheral endocrine signal via blood (such as leptin). Leptin acts on its receptor to modulate the expression and release of Arc appetite-regulating neuropeptides. Then, the Arc drives other hypothalamic areas such as ventromedial (VMN), dorsomedial (DMN) and paraventricular (PVN) nuclei (considered as satiety </a:t>
            </a:r>
            <a:r>
              <a:rPr lang="en-US" dirty="0" err="1"/>
              <a:t>centres</a:t>
            </a:r>
            <a:r>
              <a:rPr lang="en-US" dirty="0"/>
              <a:t>) and the lateral hypothalamic area (LHA; considered as a hunger </a:t>
            </a:r>
            <a:r>
              <a:rPr lang="en-US" dirty="0" err="1"/>
              <a:t>centre</a:t>
            </a:r>
            <a:r>
              <a:rPr lang="en-US" dirty="0"/>
              <a:t>). Coronal section shows the relative position of these nuclei with respect to each other through the hypothalamus. Circuits allowing communications between these neuronal populations are indicated by red arrows. Neuronal signal, especially from the PVN, modulates via the nucleus of the soli</a:t>
            </a:r>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32</a:t>
            </a:fld>
            <a:endParaRPr lang="cs-CZ"/>
          </a:p>
        </p:txBody>
      </p:sp>
    </p:spTree>
    <p:extLst>
      <p:ext uri="{BB962C8B-B14F-4D97-AF65-F5344CB8AC3E}">
        <p14:creationId xmlns:p14="http://schemas.microsoft.com/office/powerpoint/2010/main" val="1790783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35</a:t>
            </a:fld>
            <a:endParaRPr lang="cs-CZ" altLang="cs-CZ"/>
          </a:p>
        </p:txBody>
      </p:sp>
    </p:spTree>
    <p:extLst>
      <p:ext uri="{BB962C8B-B14F-4D97-AF65-F5344CB8AC3E}">
        <p14:creationId xmlns:p14="http://schemas.microsoft.com/office/powerpoint/2010/main" val="1487211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36</a:t>
            </a:fld>
            <a:endParaRPr lang="cs-CZ" altLang="cs-CZ"/>
          </a:p>
        </p:txBody>
      </p:sp>
    </p:spTree>
    <p:extLst>
      <p:ext uri="{BB962C8B-B14F-4D97-AF65-F5344CB8AC3E}">
        <p14:creationId xmlns:p14="http://schemas.microsoft.com/office/powerpoint/2010/main" val="21288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37</a:t>
            </a:fld>
            <a:endParaRPr lang="cs-CZ" altLang="cs-CZ"/>
          </a:p>
        </p:txBody>
      </p:sp>
    </p:spTree>
    <p:extLst>
      <p:ext uri="{BB962C8B-B14F-4D97-AF65-F5344CB8AC3E}">
        <p14:creationId xmlns:p14="http://schemas.microsoft.com/office/powerpoint/2010/main" val="111944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39</a:t>
            </a:fld>
            <a:endParaRPr lang="cs-CZ" altLang="cs-CZ"/>
          </a:p>
        </p:txBody>
      </p:sp>
    </p:spTree>
    <p:extLst>
      <p:ext uri="{BB962C8B-B14F-4D97-AF65-F5344CB8AC3E}">
        <p14:creationId xmlns:p14="http://schemas.microsoft.com/office/powerpoint/2010/main" val="58591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https://breathing.com/blogs/respiratory-chemistry/ethiopian-highlanders</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42</a:t>
            </a:fld>
            <a:endParaRPr lang="cs-CZ"/>
          </a:p>
        </p:txBody>
      </p:sp>
    </p:spTree>
    <p:extLst>
      <p:ext uri="{BB962C8B-B14F-4D97-AF65-F5344CB8AC3E}">
        <p14:creationId xmlns:p14="http://schemas.microsoft.com/office/powerpoint/2010/main" val="3191864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current world record for static apnea, or holding your breath in water without moving (often face down, unlike this training session), is 11 minutes and 35 seconds, and was set by </a:t>
            </a:r>
            <a:r>
              <a:rPr lang="en-US" dirty="0">
                <a:hlinkClick r:id="rId3"/>
              </a:rPr>
              <a:t>Stéphane Mifsud</a:t>
            </a:r>
            <a:r>
              <a:rPr lang="en-US" dirty="0"/>
              <a:t> in 2009.</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43</a:t>
            </a:fld>
            <a:endParaRPr lang="cs-CZ"/>
          </a:p>
        </p:txBody>
      </p:sp>
    </p:spTree>
    <p:extLst>
      <p:ext uri="{BB962C8B-B14F-4D97-AF65-F5344CB8AC3E}">
        <p14:creationId xmlns:p14="http://schemas.microsoft.com/office/powerpoint/2010/main" val="180522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Live Science explains that your body's core temperature should stay in the vicinity of 98.6 degrees Fahrenheit (37 degrees Celsius). Once your body drops to 95 degrees or below, hypothermia takes hold. This impedes the function of vital organs such as the brain and heart. When your core body temperature hits 91 degrees F (33 C), you might suffer amnesia. At 82 degrees F (28 C), you might lose consciousness. At 70 degrees F (21 C), you experience "profound," deadly hypothermia.</a:t>
            </a:r>
          </a:p>
          <a:p>
            <a:endParaRPr lang="en-US" dirty="0"/>
          </a:p>
          <a:p>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44</a:t>
            </a:fld>
            <a:endParaRPr lang="cs-CZ"/>
          </a:p>
        </p:txBody>
      </p:sp>
    </p:spTree>
    <p:extLst>
      <p:ext uri="{BB962C8B-B14F-4D97-AF65-F5344CB8AC3E}">
        <p14:creationId xmlns:p14="http://schemas.microsoft.com/office/powerpoint/2010/main" val="176011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6</a:t>
            </a:fld>
            <a:endParaRPr lang="cs-CZ" altLang="cs-CZ"/>
          </a:p>
        </p:txBody>
      </p:sp>
    </p:spTree>
    <p:extLst>
      <p:ext uri="{BB962C8B-B14F-4D97-AF65-F5344CB8AC3E}">
        <p14:creationId xmlns:p14="http://schemas.microsoft.com/office/powerpoint/2010/main" val="2014044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Andreas </a:t>
            </a:r>
            <a:r>
              <a:rPr lang="en-US" dirty="0" err="1"/>
              <a:t>Mihavecz</a:t>
            </a:r>
            <a:r>
              <a:rPr lang="en-US" dirty="0"/>
              <a:t>, an </a:t>
            </a:r>
            <a:r>
              <a:rPr lang="en-US" dirty="0">
                <a:hlinkClick r:id="rId3"/>
              </a:rPr>
              <a:t>18-year-old Austrian man</a:t>
            </a:r>
            <a:r>
              <a:rPr lang="en-US" dirty="0"/>
              <a:t>, may have survived the longest without drinking water: Police accidentally left him in a holding cell for </a:t>
            </a:r>
            <a:r>
              <a:rPr lang="en-US" dirty="0">
                <a:hlinkClick r:id="rId4"/>
              </a:rPr>
              <a:t>18 days</a:t>
            </a:r>
            <a:r>
              <a:rPr lang="en-US" dirty="0"/>
              <a:t> in 1979. It's a fuzzy record, though, since he allegedly licked condensation off the walls of the prison.</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46</a:t>
            </a:fld>
            <a:endParaRPr lang="cs-CZ"/>
          </a:p>
        </p:txBody>
      </p:sp>
    </p:spTree>
    <p:extLst>
      <p:ext uri="{BB962C8B-B14F-4D97-AF65-F5344CB8AC3E}">
        <p14:creationId xmlns:p14="http://schemas.microsoft.com/office/powerpoint/2010/main" val="85243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the longest-lasting hunger strike in recorded history was undertaken by an Irish political prisoner, ,</a:t>
            </a:r>
            <a:r>
              <a:rPr lang="cs-CZ" b="1" dirty="0">
                <a:hlinkClick r:id="rId3"/>
              </a:rPr>
              <a:t> Terence </a:t>
            </a:r>
            <a:r>
              <a:rPr lang="cs-CZ" b="1" dirty="0" err="1">
                <a:hlinkClick r:id="rId3"/>
              </a:rPr>
              <a:t>MacSwiney</a:t>
            </a:r>
            <a:r>
              <a:rPr lang="cs-CZ" b="1" dirty="0">
                <a:hlinkClick r:id="rId3"/>
              </a:rPr>
              <a:t> </a:t>
            </a:r>
          </a:p>
          <a:p>
            <a:r>
              <a:rPr lang="en-US" dirty="0"/>
              <a:t> whose </a:t>
            </a:r>
            <a:r>
              <a:rPr lang="en-US" dirty="0">
                <a:hlinkClick r:id="rId4"/>
              </a:rPr>
              <a:t>74-day strike</a:t>
            </a:r>
            <a:r>
              <a:rPr lang="en-US" dirty="0"/>
              <a:t> ended with his death in 1920.</a:t>
            </a:r>
            <a:r>
              <a:rPr lang="cs-CZ" dirty="0"/>
              <a:t> 382 </a:t>
            </a:r>
            <a:r>
              <a:rPr lang="cs-CZ" dirty="0" err="1"/>
              <a:t>days</a:t>
            </a:r>
            <a:r>
              <a:rPr lang="cs-CZ" dirty="0"/>
              <a:t> </a:t>
            </a:r>
            <a:r>
              <a:rPr lang="cs-CZ" dirty="0" err="1"/>
              <a:t>Angus</a:t>
            </a:r>
            <a:r>
              <a:rPr lang="cs-CZ" dirty="0"/>
              <a:t> </a:t>
            </a:r>
            <a:r>
              <a:rPr lang="cs-CZ" dirty="0" err="1"/>
              <a:t>Barbieri</a:t>
            </a:r>
            <a:r>
              <a:rPr lang="cs-CZ" dirty="0"/>
              <a:t>, 125 kg zhubnul</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48</a:t>
            </a:fld>
            <a:endParaRPr lang="cs-CZ"/>
          </a:p>
        </p:txBody>
      </p:sp>
    </p:spTree>
    <p:extLst>
      <p:ext uri="{BB962C8B-B14F-4D97-AF65-F5344CB8AC3E}">
        <p14:creationId xmlns:p14="http://schemas.microsoft.com/office/powerpoint/2010/main" val="96413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Overall, more people in the world live in urban than in rural setting since 2010. In 2020, 56.2 percent of the world population was urban. Half of these people lived in towns </a:t>
            </a:r>
            <a:r>
              <a:rPr lang="en-US" dirty="0">
                <a:hlinkClick r:id="rId3"/>
              </a:rPr>
              <a:t>of less than 500,000 inhabitants.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50</a:t>
            </a:fld>
            <a:endParaRPr lang="cs-CZ" altLang="cs-CZ"/>
          </a:p>
        </p:txBody>
      </p:sp>
    </p:spTree>
    <p:extLst>
      <p:ext uri="{BB962C8B-B14F-4D97-AF65-F5344CB8AC3E}">
        <p14:creationId xmlns:p14="http://schemas.microsoft.com/office/powerpoint/2010/main" val="3618484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Are </a:t>
            </a:r>
            <a:r>
              <a:rPr lang="cs-CZ" dirty="0" err="1"/>
              <a:t>the</a:t>
            </a:r>
            <a:r>
              <a:rPr lang="cs-CZ" dirty="0"/>
              <a:t> </a:t>
            </a:r>
            <a:r>
              <a:rPr lang="cs-CZ" dirty="0" err="1"/>
              <a:t>people</a:t>
            </a:r>
            <a:r>
              <a:rPr lang="cs-CZ" dirty="0"/>
              <a:t> in </a:t>
            </a:r>
            <a:r>
              <a:rPr lang="cs-CZ" dirty="0" err="1"/>
              <a:t>the</a:t>
            </a:r>
            <a:r>
              <a:rPr lang="cs-CZ" dirty="0"/>
              <a:t> </a:t>
            </a:r>
            <a:r>
              <a:rPr lang="cs-CZ" dirty="0" err="1"/>
              <a:t>cities</a:t>
            </a:r>
            <a:r>
              <a:rPr lang="cs-CZ" dirty="0"/>
              <a:t> more </a:t>
            </a:r>
            <a:r>
              <a:rPr lang="cs-CZ" dirty="0" err="1"/>
              <a:t>or</a:t>
            </a:r>
            <a:r>
              <a:rPr lang="cs-CZ" dirty="0"/>
              <a:t> </a:t>
            </a:r>
            <a:r>
              <a:rPr lang="cs-CZ" dirty="0" err="1"/>
              <a:t>less</a:t>
            </a:r>
            <a:r>
              <a:rPr lang="cs-CZ" dirty="0"/>
              <a:t> </a:t>
            </a:r>
            <a:r>
              <a:rPr lang="cs-CZ" dirty="0" err="1"/>
              <a:t>healthy</a:t>
            </a:r>
            <a:r>
              <a:rPr lang="cs-CZ" dirty="0"/>
              <a:t> </a:t>
            </a:r>
            <a:r>
              <a:rPr lang="cs-CZ" dirty="0" err="1"/>
              <a:t>than</a:t>
            </a:r>
            <a:r>
              <a:rPr lang="cs-CZ" dirty="0"/>
              <a:t> </a:t>
            </a:r>
            <a:r>
              <a:rPr lang="cs-CZ" dirty="0" err="1"/>
              <a:t>people</a:t>
            </a:r>
            <a:r>
              <a:rPr lang="cs-CZ" dirty="0"/>
              <a:t> </a:t>
            </a:r>
            <a:r>
              <a:rPr lang="cs-CZ" dirty="0" err="1"/>
              <a:t>living</a:t>
            </a:r>
            <a:r>
              <a:rPr lang="cs-CZ" dirty="0"/>
              <a:t> in </a:t>
            </a:r>
            <a:r>
              <a:rPr lang="cs-CZ" dirty="0" err="1"/>
              <a:t>the</a:t>
            </a:r>
            <a:r>
              <a:rPr lang="cs-CZ" dirty="0"/>
              <a:t> </a:t>
            </a:r>
            <a:r>
              <a:rPr lang="cs-CZ" dirty="0" err="1"/>
              <a:t>urban</a:t>
            </a:r>
            <a:r>
              <a:rPr lang="cs-CZ" dirty="0"/>
              <a:t> </a:t>
            </a:r>
            <a:r>
              <a:rPr lang="cs-CZ" dirty="0" err="1"/>
              <a:t>settings</a:t>
            </a:r>
            <a:r>
              <a:rPr lang="cs-CZ" dirty="0"/>
              <a: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51</a:t>
            </a:fld>
            <a:endParaRPr lang="cs-CZ" altLang="cs-CZ"/>
          </a:p>
        </p:txBody>
      </p:sp>
    </p:spTree>
    <p:extLst>
      <p:ext uri="{BB962C8B-B14F-4D97-AF65-F5344CB8AC3E}">
        <p14:creationId xmlns:p14="http://schemas.microsoft.com/office/powerpoint/2010/main" val="1586527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Urban air pollution, noise and traffic congestion are the most </a:t>
            </a:r>
            <a:r>
              <a:rPr lang="en-US" dirty="0" err="1"/>
              <a:t>recognised</a:t>
            </a:r>
            <a:r>
              <a:rPr lang="en-US" dirty="0"/>
              <a:t> symptoms of urban environmental stress. Causes of such stresses are clearly related to rapid changes in urban lifestyles and increased urban activities which have occurred in the last decades. Yet, their links with the patterns of urban development are often not fully appreciated. The interrelated nature of urban environmental problems can be best explained by examining, for example, the relationship between air pollution, energy consumption and transportation trends. </a:t>
            </a:r>
          </a:p>
          <a:p>
            <a:r>
              <a:rPr lang="en-US" dirty="0"/>
              <a:t>Major causes of air pollution in cities are the processes involving the combustion of fossil fuels. These include the production and consumption of energy for domestic and commercial building heating systems, industrial activities and transport. There are important differences in energy patterns among European cities and within cities' inner and outer areas, as illustrated by the examples of London and Berlin (</a:t>
            </a:r>
            <a:r>
              <a:rPr lang="en-US" dirty="0">
                <a:hlinkClick r:id="rId3"/>
              </a:rPr>
              <a:t>Figure 37.1a</a:t>
            </a:r>
            <a:r>
              <a:rPr lang="en-US" dirty="0"/>
              <a:t>, </a:t>
            </a:r>
            <a:r>
              <a:rPr lang="en-US" dirty="0">
                <a:hlinkClick r:id="rId4"/>
              </a:rPr>
              <a:t>b</a:t>
            </a:r>
            <a:r>
              <a:rPr lang="en-US" dirty="0"/>
              <a:t> and </a:t>
            </a:r>
            <a:r>
              <a:rPr lang="en-US" dirty="0">
                <a:hlinkClick r:id="rId5"/>
              </a:rPr>
              <a:t>c</a:t>
            </a:r>
            <a:r>
              <a:rPr lang="en-US" dirty="0"/>
              <a:t>). These are reflected in the levels of emissions of air pollutants and air quality levels. Fuel substitution in domestic heating has reduced dramatically the emissions of </a:t>
            </a:r>
            <a:r>
              <a:rPr lang="en-US" dirty="0" err="1"/>
              <a:t>sulphur</a:t>
            </a:r>
            <a:r>
              <a:rPr lang="en-US" dirty="0"/>
              <a:t> dioxide and particulates per unit of energy consumed in Western European cities. The substitution of natural gas for coal and oil in European cities has also reduced emissions of carbon dioxide per unit of energy. However, the majority of cities still exceed short-term WHO-AQGs (air quality guidelines), and in most Eastern and Southern European cities long-term exposure to particulates and </a:t>
            </a:r>
            <a:r>
              <a:rPr lang="en-US" dirty="0" err="1"/>
              <a:t>sulphur</a:t>
            </a:r>
            <a:r>
              <a:rPr lang="en-US" dirty="0"/>
              <a:t> dioxide is still an important concern. Furthermore, as emissions from stationary sources of urban air pollution from domestic and industrial activities have receded, traffic-generated pollutants such as nitrogen oxides, carbon dioxide, particulates and volatile organic compounds have steadily increased. </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52</a:t>
            </a:fld>
            <a:endParaRPr lang="cs-CZ" altLang="cs-CZ"/>
          </a:p>
        </p:txBody>
      </p:sp>
    </p:spTree>
    <p:extLst>
      <p:ext uri="{BB962C8B-B14F-4D97-AF65-F5344CB8AC3E}">
        <p14:creationId xmlns:p14="http://schemas.microsoft.com/office/powerpoint/2010/main" val="2523877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The relationship between stress and disease is now well established, but was not always </a:t>
            </a:r>
            <a:r>
              <a:rPr lang="en-US" dirty="0" err="1"/>
              <a:t>recognised</a:t>
            </a:r>
            <a:r>
              <a:rPr lang="en-US" dirty="0"/>
              <a:t>. The word ‘stress’ is used in physics to refer to the interaction between a force and the resistance to counter that force, and it was Hans Selye who first incorporated this term into the medical lexicon to describe the “</a:t>
            </a:r>
            <a:r>
              <a:rPr lang="en-US" i="1" dirty="0"/>
              <a:t>nonspecific response of the body to any demand</a:t>
            </a:r>
            <a:r>
              <a:rPr lang="en-US" dirty="0"/>
              <a:t> “. Selye, who is known as the ‘father of stress research’, disavowed the study of specific disease signs and symptoms, unlike others before him, and instead focused on universal patient reactions to illness. His concept of stress impacted scientific and lay communities alike, in fields as diverse as endocrinology, complementary medicine, animal breeding and social psychology.</a:t>
            </a:r>
            <a:endParaRPr lang="cs-CZ" altLang="cs-CZ"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53</a:t>
            </a:fld>
            <a:endParaRPr lang="cs-CZ" altLang="cs-CZ"/>
          </a:p>
        </p:txBody>
      </p:sp>
    </p:spTree>
    <p:extLst>
      <p:ext uri="{BB962C8B-B14F-4D97-AF65-F5344CB8AC3E}">
        <p14:creationId xmlns:p14="http://schemas.microsoft.com/office/powerpoint/2010/main" val="217053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a:t>a</a:t>
            </a:r>
            <a:r>
              <a:rPr lang="en-US" dirty="0"/>
              <a:t>) Amygdala activity during social stress processing is highest in individuals residing in cities, intermediate in those residing in towns and lowest in those residing in rural areas. *</a:t>
            </a:r>
            <a:r>
              <a:rPr lang="en-US" i="1" dirty="0"/>
              <a:t>P</a:t>
            </a:r>
            <a:r>
              <a:rPr lang="en-US" dirty="0"/>
              <a:t> ≤ 0.05; error bars, mean ± </a:t>
            </a:r>
            <a:r>
              <a:rPr lang="en-US" dirty="0" err="1"/>
              <a:t>s.e.m.</a:t>
            </a:r>
            <a:r>
              <a:rPr lang="en-US" dirty="0"/>
              <a:t>(</a:t>
            </a:r>
            <a:r>
              <a:rPr lang="en-US" b="1" dirty="0"/>
              <a:t>b</a:t>
            </a:r>
            <a:r>
              <a:rPr lang="en-US" dirty="0"/>
              <a:t>) Activity in the </a:t>
            </a:r>
            <a:r>
              <a:rPr lang="en-US" dirty="0" err="1"/>
              <a:t>perigenual</a:t>
            </a:r>
            <a:r>
              <a:rPr lang="en-US" dirty="0"/>
              <a:t> anterior cingulate cortex (</a:t>
            </a:r>
            <a:r>
              <a:rPr lang="en-US" dirty="0" err="1"/>
              <a:t>pACC</a:t>
            </a:r>
            <a:r>
              <a:rPr lang="en-US" dirty="0"/>
              <a:t>) during social stress processing correlates positively with urban exposure during upbringing. Images (</a:t>
            </a:r>
            <a:r>
              <a:rPr lang="en-US" b="1" dirty="0" err="1"/>
              <a:t>a</a:t>
            </a:r>
            <a:r>
              <a:rPr lang="en-US" dirty="0" err="1"/>
              <a:t>,</a:t>
            </a:r>
            <a:r>
              <a:rPr lang="en-US" b="1" dirty="0" err="1"/>
              <a:t>b</a:t>
            </a:r>
            <a:r>
              <a:rPr lang="en-US" dirty="0"/>
              <a:t>) adapted from ref. </a:t>
            </a:r>
            <a:r>
              <a:rPr lang="en-US" dirty="0">
                <a:hlinkClick r:id="rId3" tooltip="Lederbogen, F. et al. City living and urban upbringing affect neural social stress processing in humans. Nature 474, 498–501 (2011)."/>
              </a:rPr>
              <a:t>101</a:t>
            </a:r>
            <a:r>
              <a:rPr lang="en-US" dirty="0"/>
              <a:t> (Nature Publishing Group). (</a:t>
            </a:r>
            <a:r>
              <a:rPr lang="en-US" b="1" dirty="0"/>
              <a:t>c</a:t>
            </a:r>
            <a:r>
              <a:rPr lang="en-US" dirty="0"/>
              <a:t>) Gray matter volume in the </a:t>
            </a:r>
            <a:r>
              <a:rPr lang="en-US" dirty="0" err="1"/>
              <a:t>pACC</a:t>
            </a:r>
            <a:r>
              <a:rPr lang="en-US" dirty="0"/>
              <a:t> correlates negatively with urban exposure during upbringing, specifically in males (image adapted from Haddad, L. </a:t>
            </a:r>
            <a:r>
              <a:rPr lang="en-US" i="1" dirty="0"/>
              <a:t>et al</a:t>
            </a:r>
            <a:r>
              <a:rPr lang="en-US" dirty="0"/>
              <a:t>. Brain structure correlates of urban upbringing, an environmental risk factor for schizophrenia, </a:t>
            </a:r>
            <a:r>
              <a:rPr lang="en-US" i="1" dirty="0" err="1"/>
              <a:t>Schizophr</a:t>
            </a:r>
            <a:r>
              <a:rPr lang="en-US" i="1" dirty="0"/>
              <a:t>. Bull.</a:t>
            </a:r>
            <a:r>
              <a:rPr lang="en-US" dirty="0"/>
              <a:t> 2015, </a:t>
            </a:r>
            <a:r>
              <a:rPr lang="en-US" b="1" dirty="0"/>
              <a:t>41</a:t>
            </a:r>
            <a:r>
              <a:rPr lang="en-US" dirty="0"/>
              <a:t>, 1, 115–122, by permission of Oxford University Press)</a:t>
            </a:r>
            <a:r>
              <a:rPr lang="en-US" baseline="30000" dirty="0">
                <a:hlinkClick r:id="rId4" tooltip="Haddad, L. et al. Brain structure correlates of urban upbringing, an environmental risk factor for schizophrenia. Schizophr. Bull. 41, 115–122 (2015)."/>
              </a:rPr>
              <a:t>102</a:t>
            </a:r>
            <a:r>
              <a:rPr lang="en-US" dirty="0"/>
              <a:t>.</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54</a:t>
            </a:fld>
            <a:endParaRPr lang="cs-CZ" altLang="cs-CZ"/>
          </a:p>
        </p:txBody>
      </p:sp>
    </p:spTree>
    <p:extLst>
      <p:ext uri="{BB962C8B-B14F-4D97-AF65-F5344CB8AC3E}">
        <p14:creationId xmlns:p14="http://schemas.microsoft.com/office/powerpoint/2010/main" val="310017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Urban air pollution, noise and traffic congestion are the most </a:t>
            </a:r>
            <a:r>
              <a:rPr lang="en-US" dirty="0" err="1"/>
              <a:t>recognised</a:t>
            </a:r>
            <a:r>
              <a:rPr lang="en-US" dirty="0"/>
              <a:t> symptoms of urban environmental stress. Causes of such stresses are clearly related to rapid changes in urban lifestyles and increased urban activities which have occurred in the last decades. Yet, their links with the patterns of urban development are often not fully appreciated. The interrelated nature of urban environmental problems can be best explained by examining, for example, the relationship between air pollution, energy consumption and transportation trends. </a:t>
            </a:r>
          </a:p>
          <a:p>
            <a:r>
              <a:rPr lang="en-US" dirty="0"/>
              <a:t>Major causes of air pollution in cities are the processes involving the combustion of fossil fuels. These include the production and consumption of energy for domestic and commercial building heating systems, industrial activities and transport. There are important differences in energy patterns among European cities and within cities' inner and outer areas, as illustrated by the examples of London and Berlin (</a:t>
            </a:r>
            <a:r>
              <a:rPr lang="en-US" dirty="0">
                <a:hlinkClick r:id="rId3"/>
              </a:rPr>
              <a:t>Figure 37.1a</a:t>
            </a:r>
            <a:r>
              <a:rPr lang="en-US" dirty="0"/>
              <a:t>, </a:t>
            </a:r>
            <a:r>
              <a:rPr lang="en-US" dirty="0">
                <a:hlinkClick r:id="rId4"/>
              </a:rPr>
              <a:t>b</a:t>
            </a:r>
            <a:r>
              <a:rPr lang="en-US" dirty="0"/>
              <a:t> and </a:t>
            </a:r>
            <a:r>
              <a:rPr lang="en-US" dirty="0">
                <a:hlinkClick r:id="rId5"/>
              </a:rPr>
              <a:t>c</a:t>
            </a:r>
            <a:r>
              <a:rPr lang="en-US" dirty="0"/>
              <a:t>). These are reflected in the levels of emissions of air pollutants and air quality levels. Fuel substitution in domestic heating has reduced dramatically the emissions of </a:t>
            </a:r>
            <a:r>
              <a:rPr lang="en-US" dirty="0" err="1"/>
              <a:t>sulphur</a:t>
            </a:r>
            <a:r>
              <a:rPr lang="en-US" dirty="0"/>
              <a:t> dioxide and particulates per unit of energy consumed in Western European cities. The substitution of natural gas for coal and oil in European cities has also reduced emissions of carbon dioxide per unit of energy. However, the majority of cities still exceed short-term WHO-AQGs (air quality guidelines), and in most Eastern and Southern European cities long-term exposure to particulates and </a:t>
            </a:r>
            <a:r>
              <a:rPr lang="en-US" dirty="0" err="1"/>
              <a:t>sulphur</a:t>
            </a:r>
            <a:r>
              <a:rPr lang="en-US" dirty="0"/>
              <a:t> dioxide is still an important concern. Furthermore, as emissions from stationary sources of urban air pollution from domestic and industrial activities have receded, traffic-generated pollutants such as nitrogen oxides, carbon dioxide, particulates and volatile organic compounds have steadily increased. </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55</a:t>
            </a:fld>
            <a:endParaRPr lang="cs-CZ" altLang="cs-CZ"/>
          </a:p>
        </p:txBody>
      </p:sp>
    </p:spTree>
    <p:extLst>
      <p:ext uri="{BB962C8B-B14F-4D97-AF65-F5344CB8AC3E}">
        <p14:creationId xmlns:p14="http://schemas.microsoft.com/office/powerpoint/2010/main" val="3009173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In 1965, health authorities in </a:t>
            </a:r>
            <a:r>
              <a:rPr lang="en-US" dirty="0" err="1"/>
              <a:t>Camberwell</a:t>
            </a:r>
            <a:r>
              <a:rPr lang="en-US" dirty="0"/>
              <a:t>, a bustling quarter of London's southward sprawl, began an unusual tally. They started to keep case records for every person in the area who was diagnosed with schizophrenia, depression, bipolar disorder or any other psychiatric condition. Decades later, when psychiatrists looked back across the data, they saw a surprising trend: the incidence of schizophrenia had more or less doubled, from around 11 per 100,000 inhabitants per year in 1965 to 23 per 100,000 in 1997 — a period when there was no such rise in the general population (J. Boydell </a:t>
            </a:r>
            <a:r>
              <a:rPr lang="en-US" i="1" dirty="0"/>
              <a:t>et al</a:t>
            </a:r>
            <a:r>
              <a:rPr lang="en-US" dirty="0"/>
              <a:t>. </a:t>
            </a:r>
            <a:r>
              <a:rPr lang="en-US" i="1" dirty="0"/>
              <a:t>Br. J. Psychiatry</a:t>
            </a:r>
            <a:r>
              <a:rPr lang="en-US" dirty="0"/>
              <a:t> </a:t>
            </a:r>
            <a:r>
              <a:rPr lang="en-US" b="1" dirty="0"/>
              <a:t>182</a:t>
            </a:r>
            <a:r>
              <a:rPr lang="en-US" dirty="0"/>
              <a:t>, 45–49; 2003 ). The result raised a question in many researchers' minds: could the stress of city life be increasing the risk of schizophrenia and other mental-health disorders?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56</a:t>
            </a:fld>
            <a:endParaRPr lang="cs-CZ" altLang="cs-CZ"/>
          </a:p>
        </p:txBody>
      </p:sp>
    </p:spTree>
    <p:extLst>
      <p:ext uri="{BB962C8B-B14F-4D97-AF65-F5344CB8AC3E}">
        <p14:creationId xmlns:p14="http://schemas.microsoft.com/office/powerpoint/2010/main" val="234555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800" b="0" i="0" u="none" strike="noStrike" baseline="0" dirty="0">
                <a:latin typeface="Times New Roman" panose="02020603050405020304" pitchFamily="18" charset="0"/>
              </a:rPr>
              <a:t>Addressing the causes of environmental</a:t>
            </a:r>
          </a:p>
          <a:p>
            <a:pPr algn="l"/>
            <a:r>
              <a:rPr lang="en-US" sz="1800" b="0" i="0" u="none" strike="noStrike" baseline="0" dirty="0" err="1">
                <a:latin typeface="Times New Roman" panose="02020603050405020304" pitchFamily="18" charset="0"/>
              </a:rPr>
              <a:t>maladaptations</a:t>
            </a:r>
            <a:r>
              <a:rPr lang="en-US" sz="1800" b="0" i="0" u="none" strike="noStrike" baseline="0" dirty="0">
                <a:latin typeface="Times New Roman" panose="02020603050405020304" pitchFamily="18" charset="0"/>
              </a:rPr>
              <a:t>, instead of treating their symptoms, is necessary if current efforts to improve the urban</a:t>
            </a:r>
          </a:p>
          <a:p>
            <a:pPr algn="l"/>
            <a:r>
              <a:rPr lang="en-US" sz="1800" b="0" i="0" u="none" strike="noStrike" baseline="0" dirty="0">
                <a:latin typeface="Times New Roman" panose="02020603050405020304" pitchFamily="18" charset="0"/>
              </a:rPr>
              <a:t>environment's quality are to succeed. In cities, people are simultaneously exposed to high concentrations of</a:t>
            </a:r>
          </a:p>
          <a:p>
            <a:pPr algn="l"/>
            <a:r>
              <a:rPr lang="en-US" sz="1800" b="0" i="0" u="none" strike="noStrike" baseline="0" dirty="0">
                <a:latin typeface="Times New Roman" panose="02020603050405020304" pitchFamily="18" charset="0"/>
              </a:rPr>
              <a:t>environmental pollutants while being confronted with specific visuality of the cityscape and multiple </a:t>
            </a:r>
            <a:r>
              <a:rPr lang="en-US" sz="1800" b="0" i="0" u="none" strike="noStrike" baseline="0" dirty="0" err="1">
                <a:latin typeface="Times New Roman" panose="02020603050405020304" pitchFamily="18" charset="0"/>
              </a:rPr>
              <a:t>humanto</a:t>
            </a:r>
            <a:r>
              <a:rPr lang="en-US" sz="1800" b="0" i="0" u="none" strike="noStrike" baseline="0" dirty="0">
                <a:latin typeface="Times New Roman" panose="02020603050405020304" pitchFamily="18" charset="0"/>
              </a:rPr>
              <a:t>-</a:t>
            </a:r>
          </a:p>
          <a:p>
            <a:pPr algn="l"/>
            <a:r>
              <a:rPr lang="en-US" sz="1800" b="0" i="0" u="none" strike="noStrike" baseline="0" dirty="0">
                <a:latin typeface="Times New Roman" panose="02020603050405020304" pitchFamily="18" charset="0"/>
              </a:rPr>
              <a:t>human interactions. All of these can be a massive source of stress to the city inhabitants.1 The term</a:t>
            </a:r>
          </a:p>
          <a:p>
            <a:pPr algn="l"/>
            <a:r>
              <a:rPr lang="en-US" sz="1800" b="0" i="0" u="none" strike="noStrike" baseline="0" dirty="0">
                <a:latin typeface="TimesNewRomanPSMT"/>
              </a:rPr>
              <a:t>“</a:t>
            </a:r>
            <a:r>
              <a:rPr lang="en-US" sz="1800" b="1" i="0" u="none" strike="noStrike" baseline="0" dirty="0">
                <a:latin typeface="Times New Roman" panose="02020603050405020304" pitchFamily="18" charset="0"/>
              </a:rPr>
              <a:t>resilient city</a:t>
            </a:r>
            <a:r>
              <a:rPr lang="en-US" sz="1800" b="0" i="0" u="none" strike="noStrike" baseline="0" dirty="0">
                <a:latin typeface="TimesNewRomanPSMT"/>
              </a:rPr>
              <a:t>” encompasses t</a:t>
            </a:r>
            <a:r>
              <a:rPr lang="en-US" sz="1800" b="0" i="0" u="none" strike="noStrike" baseline="0" dirty="0">
                <a:latin typeface="Times New Roman" panose="02020603050405020304" pitchFamily="18" charset="0"/>
              </a:rPr>
              <a:t>he complexity of assessing and managing the urban environment subjected to</a:t>
            </a:r>
          </a:p>
          <a:p>
            <a:pPr algn="l"/>
            <a:r>
              <a:rPr lang="en-US" sz="1800" b="0" i="0" u="none" strike="noStrike" baseline="0" dirty="0">
                <a:latin typeface="Times New Roman" panose="02020603050405020304" pitchFamily="18" charset="0"/>
              </a:rPr>
              <a:t>environmental and internal influences </a:t>
            </a:r>
            <a:r>
              <a:rPr lang="en-US" sz="1800" b="0" i="0" u="none" strike="noStrike" baseline="0" dirty="0">
                <a:latin typeface="TimesNewRomanPSMT"/>
              </a:rPr>
              <a:t>– </a:t>
            </a:r>
            <a:r>
              <a:rPr lang="en-US" sz="1800" b="0" i="0" u="none" strike="noStrike" baseline="0" dirty="0">
                <a:latin typeface="Times New Roman" panose="02020603050405020304" pitchFamily="18" charset="0"/>
              </a:rPr>
              <a:t>including the human component.1 The European Environment</a:t>
            </a:r>
          </a:p>
          <a:p>
            <a:pPr algn="l"/>
            <a:r>
              <a:rPr lang="en-US" sz="1800" b="0" i="0" u="none" strike="noStrike" baseline="0" dirty="0">
                <a:latin typeface="Times New Roman" panose="02020603050405020304" pitchFamily="18" charset="0"/>
              </a:rPr>
              <a:t>Agency (EEA) sees the resilient city as a dynamic urban ecosystem that </a:t>
            </a:r>
            <a:r>
              <a:rPr lang="en-US" sz="1800" b="0" i="0" u="none" strike="noStrike" baseline="0" dirty="0">
                <a:latin typeface="TimesNewRomanPSMT"/>
              </a:rPr>
              <a:t>is “consuming, transforming and</a:t>
            </a:r>
          </a:p>
          <a:p>
            <a:pPr algn="l"/>
            <a:r>
              <a:rPr lang="en-US" sz="1800" b="0" i="0" u="none" strike="noStrike" baseline="0" dirty="0">
                <a:latin typeface="Times New Roman" panose="02020603050405020304" pitchFamily="18" charset="0"/>
              </a:rPr>
              <a:t>adaptively releasing materials and energy and interacting with other ecosystems, tackling mitigation and</a:t>
            </a:r>
          </a:p>
          <a:p>
            <a:pPr algn="l"/>
            <a:r>
              <a:rPr lang="en-US" sz="1800" b="0" i="0" u="none" strike="noStrike" baseline="0" dirty="0">
                <a:latin typeface="Times New Roman" panose="02020603050405020304" pitchFamily="18" charset="0"/>
              </a:rPr>
              <a:t>adaptation efforts and addressing quality of life t</a:t>
            </a:r>
            <a:r>
              <a:rPr lang="en-US" sz="1800" b="0" i="0" u="none" strike="noStrike" baseline="0" dirty="0">
                <a:latin typeface="TimesNewRomanPSMT"/>
              </a:rPr>
              <a:t>hrough better and greener urban planning.”</a:t>
            </a:r>
            <a:r>
              <a:rPr lang="en-US" sz="1800" b="0" i="0" u="none" strike="noStrike" baseline="0" dirty="0">
                <a:latin typeface="Times New Roman" panose="02020603050405020304" pitchFamily="18" charset="0"/>
              </a:rPr>
              <a:t>2 Clearly, such an</a:t>
            </a:r>
          </a:p>
          <a:p>
            <a:pPr algn="l"/>
            <a:r>
              <a:rPr lang="en-US" sz="1800" b="0" i="0" u="none" strike="noStrike" baseline="0" dirty="0">
                <a:latin typeface="Times New Roman" panose="02020603050405020304" pitchFamily="18" charset="0"/>
              </a:rPr>
              <a:t>ecosystem is inevitably bound to the wellbeing and stress of its inhabitants.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57</a:t>
            </a:fld>
            <a:endParaRPr lang="cs-CZ" altLang="cs-CZ"/>
          </a:p>
        </p:txBody>
      </p:sp>
    </p:spTree>
    <p:extLst>
      <p:ext uri="{BB962C8B-B14F-4D97-AF65-F5344CB8AC3E}">
        <p14:creationId xmlns:p14="http://schemas.microsoft.com/office/powerpoint/2010/main" val="154271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13</a:t>
            </a:fld>
            <a:endParaRPr lang="cs-CZ" altLang="cs-CZ"/>
          </a:p>
        </p:txBody>
      </p:sp>
    </p:spTree>
    <p:extLst>
      <p:ext uri="{BB962C8B-B14F-4D97-AF65-F5344CB8AC3E}">
        <p14:creationId xmlns:p14="http://schemas.microsoft.com/office/powerpoint/2010/main" val="2170536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When we hear the word </a:t>
            </a:r>
            <a:r>
              <a:rPr lang="en-US" b="1" dirty="0"/>
              <a:t>“SMART CITIY”</a:t>
            </a:r>
            <a:r>
              <a:rPr lang="en-US" dirty="0"/>
              <a:t>, </a:t>
            </a:r>
            <a:r>
              <a:rPr lang="cs-CZ" dirty="0" err="1"/>
              <a:t>some</a:t>
            </a:r>
            <a:r>
              <a:rPr lang="en-US" dirty="0"/>
              <a:t> of us think that it is something very far from our daily life and from our point </a:t>
            </a:r>
            <a:r>
              <a:rPr lang="cs-CZ" dirty="0"/>
              <a:t>but I </a:t>
            </a:r>
            <a:r>
              <a:rPr lang="en-US" dirty="0"/>
              <a:t>believe that the term </a:t>
            </a:r>
            <a:r>
              <a:rPr lang="en-US" b="1" dirty="0"/>
              <a:t>“SMART CITY”</a:t>
            </a:r>
            <a:r>
              <a:rPr lang="en-US" dirty="0"/>
              <a:t> is broader than just putting </a:t>
            </a:r>
            <a:r>
              <a:rPr lang="en-US" b="1" dirty="0"/>
              <a:t>“things to the city to measure”.</a:t>
            </a:r>
            <a:endParaRPr lang="en-US" dirty="0"/>
          </a:p>
          <a:p>
            <a:r>
              <a:rPr lang="en-US" dirty="0"/>
              <a:t>“SMART CITY” is helping to reduce traffic in a city by monitoring traffic in real time or free parking spaces.</a:t>
            </a:r>
          </a:p>
          <a:p>
            <a:r>
              <a:rPr lang="en-US" dirty="0"/>
              <a:t>“SMART CITY” is to control and foresee the possible levels of environmental and/or noise pollution of a CITY in order to make more reliable and transparent decisions of the situation.</a:t>
            </a:r>
          </a:p>
          <a:p>
            <a:r>
              <a:rPr lang="en-US" dirty="0"/>
              <a:t>“SMART CITY” is to prevent industrial accidents and fires by monitoring dangerous agents in the environment.</a:t>
            </a:r>
          </a:p>
          <a:p>
            <a:r>
              <a:rPr lang="en-US" dirty="0"/>
              <a:t>“SMART CITY” is to control a person’s comfort parameters (temperature, humidity, air quality) in a building so that they feel comfortable in it.</a:t>
            </a:r>
            <a:r>
              <a:rPr lang="cs-CZ" dirty="0"/>
              <a:t> </a:t>
            </a:r>
            <a:r>
              <a:rPr lang="cs-CZ" dirty="0" err="1"/>
              <a:t>Obviously</a:t>
            </a:r>
            <a:r>
              <a:rPr lang="cs-CZ" dirty="0"/>
              <a:t>, not </a:t>
            </a:r>
            <a:r>
              <a:rPr lang="cs-CZ" dirty="0" err="1"/>
              <a:t>everything</a:t>
            </a:r>
            <a:r>
              <a:rPr lang="cs-CZ" dirty="0"/>
              <a:t> </a:t>
            </a:r>
            <a:r>
              <a:rPr lang="cs-CZ" dirty="0" err="1"/>
              <a:t>is</a:t>
            </a:r>
            <a:r>
              <a:rPr lang="cs-CZ" dirty="0"/>
              <a:t> </a:t>
            </a:r>
            <a:r>
              <a:rPr lang="cs-CZ" dirty="0" err="1"/>
              <a:t>great</a:t>
            </a:r>
            <a:r>
              <a:rPr lang="cs-CZ" dirty="0"/>
              <a:t> </a:t>
            </a:r>
            <a:r>
              <a:rPr lang="cs-CZ" dirty="0" err="1"/>
              <a:t>about</a:t>
            </a:r>
            <a:r>
              <a:rPr lang="cs-CZ" dirty="0"/>
              <a:t> </a:t>
            </a:r>
            <a:r>
              <a:rPr lang="cs-CZ" dirty="0" err="1"/>
              <a:t>smart</a:t>
            </a:r>
            <a:r>
              <a:rPr lang="cs-CZ" dirty="0"/>
              <a:t> </a:t>
            </a:r>
            <a:r>
              <a:rPr lang="cs-CZ" dirty="0" err="1"/>
              <a:t>cities</a:t>
            </a:r>
            <a:r>
              <a:rPr lang="cs-CZ" dirty="0"/>
              <a:t>. </a:t>
            </a:r>
            <a:r>
              <a:rPr lang="cs-CZ" dirty="0" err="1"/>
              <a:t>Lack</a:t>
            </a:r>
            <a:r>
              <a:rPr lang="cs-CZ" dirty="0"/>
              <a:t> </a:t>
            </a:r>
            <a:r>
              <a:rPr lang="cs-CZ" dirty="0" err="1"/>
              <a:t>of</a:t>
            </a:r>
            <a:r>
              <a:rPr lang="cs-CZ" dirty="0"/>
              <a:t> public </a:t>
            </a:r>
            <a:r>
              <a:rPr lang="cs-CZ" dirty="0" err="1"/>
              <a:t>awareness</a:t>
            </a:r>
            <a:r>
              <a:rPr lang="cs-CZ" dirty="0"/>
              <a:t> and </a:t>
            </a:r>
            <a:r>
              <a:rPr lang="cs-CZ" dirty="0" err="1"/>
              <a:t>social</a:t>
            </a:r>
            <a:r>
              <a:rPr lang="cs-CZ" dirty="0"/>
              <a:t> </a:t>
            </a:r>
            <a:r>
              <a:rPr lang="cs-CZ" dirty="0" err="1"/>
              <a:t>responsibility</a:t>
            </a:r>
            <a:r>
              <a:rPr lang="cs-CZ" dirty="0"/>
              <a:t>, </a:t>
            </a:r>
            <a:r>
              <a:rPr lang="cs-CZ" dirty="0" err="1"/>
              <a:t>building</a:t>
            </a:r>
            <a:r>
              <a:rPr lang="cs-CZ" dirty="0"/>
              <a:t> and </a:t>
            </a:r>
            <a:r>
              <a:rPr lang="cs-CZ" dirty="0" err="1"/>
              <a:t>maintaining</a:t>
            </a:r>
            <a:r>
              <a:rPr lang="cs-CZ" dirty="0"/>
              <a:t> </a:t>
            </a:r>
            <a:r>
              <a:rPr lang="cs-CZ" dirty="0" err="1"/>
              <a:t>the</a:t>
            </a:r>
            <a:r>
              <a:rPr lang="cs-CZ" dirty="0"/>
              <a:t> </a:t>
            </a:r>
            <a:r>
              <a:rPr lang="cs-CZ" dirty="0" err="1"/>
              <a:t>infrastructure</a:t>
            </a:r>
            <a:r>
              <a:rPr lang="cs-CZ" dirty="0"/>
              <a:t> </a:t>
            </a:r>
            <a:r>
              <a:rPr lang="cs-CZ" dirty="0" err="1"/>
              <a:t>is</a:t>
            </a:r>
            <a:r>
              <a:rPr lang="cs-CZ" dirty="0"/>
              <a:t> </a:t>
            </a:r>
            <a:r>
              <a:rPr lang="cs-CZ" dirty="0" err="1"/>
              <a:t>costly</a:t>
            </a:r>
            <a:r>
              <a:rPr lang="cs-CZ" dirty="0"/>
              <a:t> and </a:t>
            </a:r>
            <a:r>
              <a:rPr lang="cs-CZ" dirty="0" err="1"/>
              <a:t>challenging</a:t>
            </a:r>
            <a:r>
              <a:rPr lang="cs-CZ" dirty="0"/>
              <a:t>, </a:t>
            </a:r>
            <a:r>
              <a:rPr lang="cs-CZ" dirty="0" err="1"/>
              <a:t>demands</a:t>
            </a:r>
            <a:r>
              <a:rPr lang="cs-CZ" dirty="0"/>
              <a:t> 24x7 </a:t>
            </a:r>
            <a:r>
              <a:rPr lang="cs-CZ" dirty="0" err="1"/>
              <a:t>connectivity</a:t>
            </a:r>
            <a:r>
              <a:rPr lang="cs-CZ" dirty="0"/>
              <a:t> and </a:t>
            </a:r>
            <a:r>
              <a:rPr lang="cs-CZ" dirty="0" err="1"/>
              <a:t>power</a:t>
            </a:r>
            <a:r>
              <a:rPr lang="cs-CZ" dirty="0"/>
              <a:t> </a:t>
            </a:r>
            <a:r>
              <a:rPr lang="cs-CZ" dirty="0" err="1"/>
              <a:t>supply</a:t>
            </a:r>
            <a:r>
              <a:rPr lang="cs-CZ" dirty="0"/>
              <a:t>, </a:t>
            </a:r>
            <a:r>
              <a:rPr lang="cs-CZ" dirty="0" err="1"/>
              <a:t>security</a:t>
            </a:r>
            <a:r>
              <a:rPr lang="cs-CZ" dirty="0"/>
              <a:t> </a:t>
            </a:r>
            <a:r>
              <a:rPr lang="cs-CZ" dirty="0" err="1"/>
              <a:t>problems</a:t>
            </a:r>
            <a:r>
              <a:rPr lang="cs-CZ" dirty="0"/>
              <a:t> </a:t>
            </a:r>
            <a:r>
              <a:rPr lang="cs-CZ" dirty="0" err="1"/>
              <a:t>with</a:t>
            </a:r>
            <a:r>
              <a:rPr lang="cs-CZ" dirty="0"/>
              <a:t> </a:t>
            </a:r>
            <a:r>
              <a:rPr lang="cs-CZ" dirty="0" err="1"/>
              <a:t>access</a:t>
            </a:r>
            <a:r>
              <a:rPr lang="cs-CZ" dirty="0"/>
              <a:t> to </a:t>
            </a:r>
            <a:r>
              <a:rPr lang="cs-CZ" dirty="0" err="1"/>
              <a:t>citizens</a:t>
            </a:r>
            <a:r>
              <a:rPr lang="cs-CZ" dirty="0"/>
              <a:t> and city data, </a:t>
            </a:r>
            <a:r>
              <a:rPr lang="cs-CZ" dirty="0" err="1"/>
              <a:t>may</a:t>
            </a:r>
            <a:r>
              <a:rPr lang="cs-CZ" dirty="0"/>
              <a:t> lead a </a:t>
            </a:r>
            <a:r>
              <a:rPr lang="cs-CZ" dirty="0" err="1"/>
              <a:t>way</a:t>
            </a:r>
            <a:r>
              <a:rPr lang="cs-CZ" dirty="0"/>
              <a:t> </a:t>
            </a:r>
            <a:r>
              <a:rPr lang="cs-CZ" dirty="0" err="1"/>
              <a:t>towards</a:t>
            </a:r>
            <a:r>
              <a:rPr lang="cs-CZ" dirty="0"/>
              <a:t> </a:t>
            </a:r>
            <a:r>
              <a:rPr lang="cs-CZ" dirty="0" err="1"/>
              <a:t>social</a:t>
            </a:r>
            <a:r>
              <a:rPr lang="cs-CZ" dirty="0"/>
              <a:t> </a:t>
            </a:r>
            <a:r>
              <a:rPr lang="cs-CZ" dirty="0" err="1"/>
              <a:t>discrimination</a:t>
            </a:r>
            <a:r>
              <a:rPr lang="cs-CZ" dirty="0"/>
              <a:t>. </a:t>
            </a:r>
            <a:r>
              <a:rPr lang="en-US" dirty="0"/>
              <a:t>Difficult to release the business case for implementation</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84654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a:t>a</a:t>
            </a:r>
            <a:r>
              <a:rPr lang="en-US" dirty="0"/>
              <a:t>) Hardware environment for functional MRI </a:t>
            </a:r>
            <a:r>
              <a:rPr lang="en-US" dirty="0" err="1"/>
              <a:t>hyperscanning</a:t>
            </a:r>
            <a:r>
              <a:rPr lang="en-US" dirty="0"/>
              <a:t> enabling delay-free data transmission, synchronized data acquisition and live video streaming between scanner sites to study real-time human social interaction. Adapted from ref. </a:t>
            </a:r>
            <a:r>
              <a:rPr lang="en-US" dirty="0">
                <a:hlinkClick r:id="rId3" tooltip="Bilek, E. et al. Information flow between interacting human brains: Identification, validation, and relationship to social expertise. Proc. Natl. Acad. Sci. USA 112, 5207–5212 (2015)."/>
              </a:rPr>
              <a:t>127</a:t>
            </a:r>
            <a:r>
              <a:rPr lang="en-US" dirty="0"/>
              <a:t> (NAS). (</a:t>
            </a:r>
            <a:r>
              <a:rPr lang="en-US" b="1" dirty="0"/>
              <a:t>b</a:t>
            </a:r>
            <a:r>
              <a:rPr lang="en-US" dirty="0"/>
              <a:t>) A multimodal approach for the study of the neural correlates of real-life environmental risk exposures through a combination of neuroimaging with the real-time acquisition of position data, multivariate geographical mapping of natural risk sources and EMA of stress-related psychological variables (</a:t>
            </a:r>
            <a:r>
              <a:rPr lang="en-US" dirty="0" err="1"/>
              <a:t>MovisensXS</a:t>
            </a:r>
            <a:r>
              <a:rPr lang="en-US" dirty="0"/>
              <a:t> platform, </a:t>
            </a:r>
            <a:r>
              <a:rPr lang="en-US" dirty="0" err="1"/>
              <a:t>Movisens</a:t>
            </a:r>
            <a:r>
              <a:rPr lang="en-US" dirty="0"/>
              <a:t> GmbH). Map sources: </a:t>
            </a:r>
            <a:r>
              <a:rPr lang="en-US" dirty="0" err="1"/>
              <a:t>GeoBasis</a:t>
            </a:r>
            <a:r>
              <a:rPr lang="en-US" dirty="0"/>
              <a:t>-DE/BKG, Google (location tracking); OpenStreetMap contributors and City of Mannheim Office of City Planning (traffic noise); </a:t>
            </a:r>
            <a:r>
              <a:rPr lang="en-US" dirty="0" err="1"/>
              <a:t>Nexiga</a:t>
            </a:r>
            <a:r>
              <a:rPr lang="en-US" dirty="0"/>
              <a:t> LOCAL (unemployment percentage, population density and foreigner percentage).</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60</a:t>
            </a:fld>
            <a:endParaRPr lang="cs-CZ" altLang="cs-CZ"/>
          </a:p>
        </p:txBody>
      </p:sp>
    </p:spTree>
    <p:extLst>
      <p:ext uri="{BB962C8B-B14F-4D97-AF65-F5344CB8AC3E}">
        <p14:creationId xmlns:p14="http://schemas.microsoft.com/office/powerpoint/2010/main" val="3122983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So </a:t>
            </a:r>
            <a:r>
              <a:rPr lang="cs-CZ" b="1" dirty="0" err="1"/>
              <a:t>what</a:t>
            </a:r>
            <a:r>
              <a:rPr lang="cs-CZ" b="1" dirty="0"/>
              <a:t> </a:t>
            </a:r>
            <a:r>
              <a:rPr lang="cs-CZ" b="1" dirty="0" err="1"/>
              <a:t>happens</a:t>
            </a:r>
            <a:r>
              <a:rPr lang="cs-CZ" b="1" dirty="0"/>
              <a:t> </a:t>
            </a:r>
            <a:r>
              <a:rPr lang="cs-CZ" b="1" dirty="0" err="1"/>
              <a:t>if</a:t>
            </a:r>
            <a:r>
              <a:rPr lang="cs-CZ" b="1" dirty="0"/>
              <a:t> </a:t>
            </a:r>
            <a:r>
              <a:rPr lang="cs-CZ" b="1" dirty="0" err="1"/>
              <a:t>we</a:t>
            </a:r>
            <a:r>
              <a:rPr lang="cs-CZ" b="1" dirty="0"/>
              <a:t> </a:t>
            </a:r>
            <a:r>
              <a:rPr lang="cs-CZ" b="1" dirty="0" err="1"/>
              <a:t>put</a:t>
            </a:r>
            <a:r>
              <a:rPr lang="cs-CZ" b="1" dirty="0"/>
              <a:t> </a:t>
            </a:r>
            <a:r>
              <a:rPr lang="cs-CZ" b="1" dirty="0" err="1"/>
              <a:t>all</a:t>
            </a:r>
            <a:r>
              <a:rPr lang="cs-CZ" b="1" dirty="0"/>
              <a:t> </a:t>
            </a:r>
            <a:r>
              <a:rPr lang="cs-CZ" b="1" dirty="0" err="1"/>
              <a:t>available</a:t>
            </a:r>
            <a:r>
              <a:rPr lang="cs-CZ" b="1" dirty="0"/>
              <a:t> </a:t>
            </a:r>
            <a:r>
              <a:rPr lang="cs-CZ" b="1" dirty="0" err="1"/>
              <a:t>methodologies</a:t>
            </a:r>
            <a:r>
              <a:rPr lang="cs-CZ" b="1" dirty="0"/>
              <a:t> on a </a:t>
            </a:r>
            <a:r>
              <a:rPr lang="cs-CZ" b="1" dirty="0" err="1"/>
              <a:t>human</a:t>
            </a:r>
            <a:r>
              <a:rPr lang="cs-CZ" b="1" dirty="0"/>
              <a:t> </a:t>
            </a:r>
            <a:r>
              <a:rPr lang="cs-CZ" b="1" dirty="0" err="1"/>
              <a:t>simultaneously</a:t>
            </a:r>
            <a:r>
              <a:rPr lang="cs-CZ" b="1" dirty="0"/>
              <a:t>? </a:t>
            </a:r>
            <a:r>
              <a:rPr lang="en-US" b="1" dirty="0"/>
              <a:t>Figure 1</a:t>
            </a:r>
            <a:r>
              <a:rPr lang="en-US" dirty="0"/>
              <a:t>. Schematic of the human organism as an evolving complex network of dynamical interactions between organ systems. The dynamics of different organs exhibit a broad range of timescales, and physiological observables are typically based on different physical and/or chemical quantities. Time-dependent organ-organ interaction matrices are derived from a time-resolved time-series-analysis-based characterization of interactions from all pairs of observables. These matrices represent a network that evolves in time, with nodes representing organs and edges representing time-varying interactions between them.</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61</a:t>
            </a:fld>
            <a:endParaRPr lang="cs-CZ" altLang="cs-CZ"/>
          </a:p>
        </p:txBody>
      </p:sp>
    </p:spTree>
    <p:extLst>
      <p:ext uri="{BB962C8B-B14F-4D97-AF65-F5344CB8AC3E}">
        <p14:creationId xmlns:p14="http://schemas.microsoft.com/office/powerpoint/2010/main" val="1100123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3D map view (</a:t>
            </a:r>
            <a:r>
              <a:rPr lang="en-US" dirty="0">
                <a:hlinkClick r:id="rId3"/>
              </a:rPr>
              <a:t>Fig. 6</a:t>
            </a:r>
            <a:r>
              <a:rPr lang="en-US" dirty="0"/>
              <a:t>b) </a:t>
            </a:r>
            <a:r>
              <a:rPr lang="cs-CZ" dirty="0" err="1"/>
              <a:t>from</a:t>
            </a:r>
            <a:r>
              <a:rPr lang="cs-CZ" dirty="0"/>
              <a:t> </a:t>
            </a:r>
            <a:r>
              <a:rPr lang="cs-CZ" dirty="0" err="1"/>
              <a:t>the</a:t>
            </a:r>
            <a:r>
              <a:rPr lang="cs-CZ" dirty="0"/>
              <a:t> study by </a:t>
            </a:r>
            <a:r>
              <a:rPr lang="cs-CZ" dirty="0" err="1"/>
              <a:t>Millara</a:t>
            </a:r>
            <a:r>
              <a:rPr lang="cs-CZ" dirty="0"/>
              <a:t> et al. </a:t>
            </a:r>
            <a:r>
              <a:rPr lang="en-US" dirty="0"/>
              <a:t>provides an overview of the cyclists' physiological responses within the spatial context, including the effects of buildings. It allows us to display data as a 2D map or zoom-in and explore details in a 3D perspective view. The 3D view facilitates visual assessment of data location accuracy in relation to the buildings and transportation infrastructure, queries all attributes associated with each point, and visually analyzes spatial patterns of attribute values using colored point symbols. The 3D mapping platform thus serves as a valuable feature for exploration, analysis, and interpretation of complex human physiology data across urban landscapes.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62</a:t>
            </a:fld>
            <a:endParaRPr lang="cs-CZ" altLang="cs-CZ"/>
          </a:p>
        </p:txBody>
      </p:sp>
    </p:spTree>
    <p:extLst>
      <p:ext uri="{BB962C8B-B14F-4D97-AF65-F5344CB8AC3E}">
        <p14:creationId xmlns:p14="http://schemas.microsoft.com/office/powerpoint/2010/main" val="413345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24</a:t>
            </a:fld>
            <a:endParaRPr lang="cs-CZ" altLang="cs-CZ"/>
          </a:p>
        </p:txBody>
      </p:sp>
    </p:spTree>
    <p:extLst>
      <p:ext uri="{BB962C8B-B14F-4D97-AF65-F5344CB8AC3E}">
        <p14:creationId xmlns:p14="http://schemas.microsoft.com/office/powerpoint/2010/main" val="260479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1098C43-726F-4DB7-95FA-92D2F7FEE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F1EF54-EBD5-4DBD-9815-D09AFD5AE440}" type="slidenum">
              <a:rPr lang="en-US" altLang="cs-CZ"/>
              <a:pPr eaLnBrk="1" hangingPunct="1"/>
              <a:t>25</a:t>
            </a:fld>
            <a:endParaRPr lang="en-US" altLang="cs-CZ"/>
          </a:p>
        </p:txBody>
      </p:sp>
      <p:sp>
        <p:nvSpPr>
          <p:cNvPr id="49155" name="Rectangle 2">
            <a:extLst>
              <a:ext uri="{FF2B5EF4-FFF2-40B4-BE49-F238E27FC236}">
                <a16:creationId xmlns:a16="http://schemas.microsoft.com/office/drawing/2014/main" id="{10263321-4681-47B8-9C99-C9312F467510}"/>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B423102-53E4-420F-A8CD-11B818FD4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412500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3B7672C-BDC1-4921-8FC7-F0E9166EF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3FAD71-81A8-478E-AF47-C4D390259610}" type="slidenum">
              <a:rPr lang="en-US" altLang="cs-CZ"/>
              <a:pPr eaLnBrk="1" hangingPunct="1"/>
              <a:t>26</a:t>
            </a:fld>
            <a:endParaRPr lang="en-US" altLang="cs-CZ"/>
          </a:p>
        </p:txBody>
      </p:sp>
      <p:sp>
        <p:nvSpPr>
          <p:cNvPr id="50179" name="Rectangle 2">
            <a:extLst>
              <a:ext uri="{FF2B5EF4-FFF2-40B4-BE49-F238E27FC236}">
                <a16:creationId xmlns:a16="http://schemas.microsoft.com/office/drawing/2014/main" id="{2C63605C-6927-41A1-B102-82DD5AA0AC6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B1C4679-4F75-4EFC-A696-306D9047A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dirty="0"/>
              <a:t>U savců nacházíme dva typy tukové tkáně – bílou a hnědou tukovou tkáň. Tyto tkáně se liší funkčním, morfologickým i molekulárním fenotypem. V rámci BAT je energie uvolněna do okolí prostřednictvím odpojení oxidace mastných kyselin od syntézy ATP prostřednictvím </a:t>
            </a:r>
            <a:r>
              <a:rPr lang="cs-CZ" dirty="0" err="1"/>
              <a:t>uncoupling</a:t>
            </a:r>
            <a:r>
              <a:rPr lang="cs-CZ" dirty="0"/>
              <a:t> proteinu 1, který je zásadně důležitý pro regulaci tělesné teploty a je důležitý i pro udržování konstantní tělesné hmotnosti. Hnědá tuková tkáň se stala atraktivním cílem experimentálních farmakologických zásahů za účelem léčby obezity, jelikož nedávno bylo pomocí PET prokázáno, že i u dospělého člověka se udržují okrsky vysoce aktivní BAT, která se mohou navíc zvyšovat následkem stimulace chladem či adrenergní stimulace. U hlodavců i lidí se navíc nachází i přechodný fenotyp – BAT-podobné adipocyty, které se označují také jako béžové. Tyto buňky exprimují UCP-1, typický znak BAT adipocytů, mají </a:t>
            </a:r>
            <a:r>
              <a:rPr lang="cs-CZ" dirty="0" err="1"/>
              <a:t>multilokulární</a:t>
            </a:r>
            <a:r>
              <a:rPr lang="cs-CZ" dirty="0"/>
              <a:t> charakter a jsou </a:t>
            </a:r>
            <a:r>
              <a:rPr lang="cs-CZ" dirty="0" err="1"/>
              <a:t>indukovatelné</a:t>
            </a:r>
            <a:r>
              <a:rPr lang="cs-CZ" dirty="0"/>
              <a:t> prolongovanou beta adrenergní stimulací. </a:t>
            </a:r>
          </a:p>
        </p:txBody>
      </p:sp>
    </p:spTree>
    <p:extLst>
      <p:ext uri="{BB962C8B-B14F-4D97-AF65-F5344CB8AC3E}">
        <p14:creationId xmlns:p14="http://schemas.microsoft.com/office/powerpoint/2010/main" val="81309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65C25D9-A10A-4494-924C-F696F0A8B8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0A9E61-A377-4B7F-AD88-1E319DC47C96}" type="slidenum">
              <a:rPr lang="en-US" altLang="cs-CZ"/>
              <a:pPr eaLnBrk="1" hangingPunct="1"/>
              <a:t>27</a:t>
            </a:fld>
            <a:endParaRPr lang="en-US" altLang="cs-CZ"/>
          </a:p>
        </p:txBody>
      </p:sp>
      <p:sp>
        <p:nvSpPr>
          <p:cNvPr id="65539" name="Rectangle 2">
            <a:extLst>
              <a:ext uri="{FF2B5EF4-FFF2-40B4-BE49-F238E27FC236}">
                <a16:creationId xmlns:a16="http://schemas.microsoft.com/office/drawing/2014/main" id="{983543B7-440E-4A1E-810D-D10B177D0C0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B5DB996-16AA-4314-BED1-57A5C9E639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Z hlediska adaptace je zásadní schopnost tukové tkáně pojímat v určité formě energii a ve vhodných situacích ji uvolňovat. Tato schopnost se ovšem liší i v závislosti na lokalizaci tukové tkáně a nazývá se EXPANDIBILITA. Obecně platí, že podkožní tuková tkáň má tuto schopnost nižší než viscerální (</a:t>
            </a:r>
            <a:r>
              <a:rPr lang="cs-CZ" altLang="cs-CZ" dirty="0" err="1"/>
              <a:t>periorgánový</a:t>
            </a:r>
            <a:r>
              <a:rPr lang="cs-CZ" altLang="cs-CZ" dirty="0"/>
              <a:t>) tuk. Navíc dále platí, že existuje velmi silná korelace mezi množstvím viscerálního tuku a množstvím lipidů v játrech. Diskordance zdravotního stavu mezi identickými </a:t>
            </a:r>
            <a:r>
              <a:rPr lang="cs-CZ" altLang="cs-CZ" dirty="0" err="1"/>
              <a:t>dvojčasty</a:t>
            </a:r>
            <a:r>
              <a:rPr lang="cs-CZ" altLang="cs-CZ" dirty="0"/>
              <a:t> lze </a:t>
            </a:r>
            <a:r>
              <a:rPr lang="cs-CZ" altLang="cs-CZ" dirty="0" err="1"/>
              <a:t>napříkldat</a:t>
            </a:r>
            <a:r>
              <a:rPr lang="cs-CZ" altLang="cs-CZ" dirty="0"/>
              <a:t> částečně vysvětlit </a:t>
            </a:r>
            <a:r>
              <a:rPr lang="cs-CZ" altLang="cs-CZ" dirty="0" err="1"/>
              <a:t>odlišým</a:t>
            </a:r>
            <a:r>
              <a:rPr lang="cs-CZ" altLang="cs-CZ" dirty="0"/>
              <a:t> stupněm ukládání lipidů v játrech, které může být ovlivněno např. expozicí polutantům z vnějšího prostředí. WAT se může rozšiřovat dvěma způsoby: zvětšením velikosti buněk (hypertrofie) či jejich počtu (</a:t>
            </a:r>
            <a:r>
              <a:rPr lang="cs-CZ" altLang="cs-CZ" dirty="0" err="1"/>
              <a:t>hpyerplazie</a:t>
            </a:r>
            <a:r>
              <a:rPr lang="cs-CZ" altLang="cs-CZ" dirty="0"/>
              <a:t>). Zvětšování WAT v </a:t>
            </a:r>
            <a:r>
              <a:rPr lang="cs-CZ" altLang="cs-CZ" dirty="0" err="1"/>
              <a:t>mezenterické</a:t>
            </a:r>
            <a:r>
              <a:rPr lang="cs-CZ" altLang="cs-CZ" dirty="0"/>
              <a:t> oblasti je </a:t>
            </a:r>
            <a:r>
              <a:rPr lang="cs-CZ" altLang="cs-CZ" dirty="0" err="1"/>
              <a:t>predominantně</a:t>
            </a:r>
            <a:r>
              <a:rPr lang="cs-CZ" altLang="cs-CZ" dirty="0"/>
              <a:t> hyperplastického charakteru, zatímco tuku v podkožní oblasti spíše hypertrofuje. Co je zodpovědné za tyto rozdíly, není jasné, jak může anatomická lokalizace tuku ovlivnit jeho </a:t>
            </a:r>
            <a:r>
              <a:rPr lang="cs-CZ" altLang="cs-CZ" dirty="0" err="1"/>
              <a:t>expandibilitu</a:t>
            </a:r>
            <a:r>
              <a:rPr lang="cs-CZ" altLang="cs-CZ" dirty="0"/>
              <a:t>? Z toho pohledu lze tuk ve viscerální oblasti považovat za unikátní depot se změněným stupněm </a:t>
            </a:r>
            <a:r>
              <a:rPr lang="cs-CZ" altLang="cs-CZ" dirty="0" err="1"/>
              <a:t>expandibility</a:t>
            </a:r>
            <a:r>
              <a:rPr lang="cs-CZ" altLang="cs-CZ" dirty="0"/>
              <a:t> a zvýšeným prozánětlivým profilem. Metabolismus glukózy a lipidů navíc ve viscerálním, podkožním a </a:t>
            </a:r>
            <a:r>
              <a:rPr lang="cs-CZ" altLang="cs-CZ" dirty="0" err="1"/>
              <a:t>perigonadálním</a:t>
            </a:r>
            <a:r>
              <a:rPr lang="cs-CZ" altLang="cs-CZ" dirty="0"/>
              <a:t> tuku podléhá jiným regulačním mechanismům. </a:t>
            </a:r>
            <a:endParaRPr lang="fr-FR" altLang="cs-CZ" dirty="0"/>
          </a:p>
        </p:txBody>
      </p:sp>
    </p:spTree>
    <p:extLst>
      <p:ext uri="{BB962C8B-B14F-4D97-AF65-F5344CB8AC3E}">
        <p14:creationId xmlns:p14="http://schemas.microsoft.com/office/powerpoint/2010/main" val="67218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F995F70B-AEC5-4BDE-B576-548A10B98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0DDCFB-5881-4A40-B0D1-C9C5D8F0E11D}" type="slidenum">
              <a:rPr lang="en-US" altLang="cs-CZ"/>
              <a:pPr eaLnBrk="1" hangingPunct="1"/>
              <a:t>28</a:t>
            </a:fld>
            <a:endParaRPr lang="en-US" altLang="cs-CZ"/>
          </a:p>
        </p:txBody>
      </p:sp>
      <p:sp>
        <p:nvSpPr>
          <p:cNvPr id="66563" name="Rectangle 2">
            <a:extLst>
              <a:ext uri="{FF2B5EF4-FFF2-40B4-BE49-F238E27FC236}">
                <a16:creationId xmlns:a16="http://schemas.microsoft.com/office/drawing/2014/main" id="{3769588B-6CF8-47A9-AAF8-F84404990D08}"/>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A76A95E-43B0-4CB1-B2CF-1611FEF06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58135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ABB153B-2E68-4516-9A80-A72CBB1A1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0425C6-4F2C-429D-A45B-F1CB5AE2456B}" type="slidenum">
              <a:rPr lang="en-US" altLang="cs-CZ"/>
              <a:pPr eaLnBrk="1" hangingPunct="1"/>
              <a:t>29</a:t>
            </a:fld>
            <a:endParaRPr lang="en-US" altLang="cs-CZ"/>
          </a:p>
        </p:txBody>
      </p:sp>
      <p:sp>
        <p:nvSpPr>
          <p:cNvPr id="55299" name="Rectangle 2">
            <a:extLst>
              <a:ext uri="{FF2B5EF4-FFF2-40B4-BE49-F238E27FC236}">
                <a16:creationId xmlns:a16="http://schemas.microsoft.com/office/drawing/2014/main" id="{4A70EEA4-D639-4E08-B908-1A723E1C627E}"/>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2EB84D0-6CFB-4BF5-99B6-F5AF9590F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Přežití organismu závisí na schopnosti adipocytů přechodně skladovat nadbytečné množství energetických substrátů a schopnosti tyto substráty mobilizovat při poklesu příjmu živin zvnějšku. Substráty jsou ukládány v lipidových kapénkách ve formě </a:t>
            </a:r>
            <a:r>
              <a:rPr lang="cs-CZ" altLang="cs-CZ" dirty="0" err="1"/>
              <a:t>triacylglyceridů</a:t>
            </a:r>
            <a:r>
              <a:rPr lang="cs-CZ" altLang="cs-CZ" dirty="0"/>
              <a:t> a jsou uvolňovány procesem zvaným lipolýza ve formě mastných kyselin či glycerolu. V </a:t>
            </a:r>
            <a:r>
              <a:rPr lang="cs-CZ" altLang="cs-CZ" dirty="0" err="1"/>
              <a:t>postprandiálním</a:t>
            </a:r>
            <a:r>
              <a:rPr lang="cs-CZ" altLang="cs-CZ" dirty="0"/>
              <a:t> stavu adipocyty vychytávají volné mastné kyseliny uvolněné z VLDL či chylomikronů. Intracelulárně se mastné kyseliny následně esterifikují s glycerolem za vzniku </a:t>
            </a:r>
            <a:r>
              <a:rPr lang="cs-CZ" altLang="cs-CZ" dirty="0" err="1"/>
              <a:t>triacylglyceridů</a:t>
            </a:r>
            <a:r>
              <a:rPr lang="cs-CZ" altLang="cs-CZ" dirty="0"/>
              <a:t>. Během prodlouženého lačnění či pohybové aktivity se z </a:t>
            </a:r>
            <a:r>
              <a:rPr lang="cs-CZ" altLang="cs-CZ" dirty="0" err="1"/>
              <a:t>triacylclyceridů</a:t>
            </a:r>
            <a:r>
              <a:rPr lang="cs-CZ" altLang="cs-CZ" dirty="0"/>
              <a:t> uvolňují celé acyly působením lipázy, konkrétně </a:t>
            </a:r>
            <a:r>
              <a:rPr lang="cs-CZ" altLang="cs-CZ" dirty="0" err="1"/>
              <a:t>adiipocytární</a:t>
            </a:r>
            <a:r>
              <a:rPr lang="cs-CZ" altLang="cs-CZ" dirty="0"/>
              <a:t> triglyceridové lipázy, </a:t>
            </a:r>
            <a:r>
              <a:rPr lang="cs-CZ" altLang="cs-CZ" dirty="0" err="1"/>
              <a:t>hormonsenzitvní</a:t>
            </a:r>
            <a:r>
              <a:rPr lang="cs-CZ" altLang="cs-CZ" dirty="0"/>
              <a:t> lipázy a </a:t>
            </a:r>
            <a:r>
              <a:rPr lang="cs-CZ" altLang="cs-CZ" dirty="0" err="1"/>
              <a:t>monoglyceridové</a:t>
            </a:r>
            <a:r>
              <a:rPr lang="cs-CZ" altLang="cs-CZ" dirty="0"/>
              <a:t> lipázy. Po svém transportu do lymfy se tyto mastné kyseliny volně nabízejí oxidaci a syntéze ATP. Regulace vychytávání cirkulujících substrátů, biosyntézy triglyceridů i lipolýzy závisí na rovnováze mezi systémovými anabolickými a </a:t>
            </a:r>
            <a:r>
              <a:rPr lang="cs-CZ" altLang="cs-CZ" dirty="0" err="1"/>
              <a:t>katabolicmými</a:t>
            </a:r>
            <a:r>
              <a:rPr lang="cs-CZ" altLang="cs-CZ" dirty="0"/>
              <a:t> signály. Zdá se, že z hlediska krátkodobé dostupnosti substrátů hraje zásadní úlohu pankreatický hormon </a:t>
            </a:r>
            <a:r>
              <a:rPr lang="cs-CZ" altLang="cs-CZ" dirty="0" err="1"/>
              <a:t>inzulínm</a:t>
            </a:r>
            <a:r>
              <a:rPr lang="cs-CZ" altLang="cs-CZ" dirty="0"/>
              <a:t>. Klíčovou roli inzulínu např. podporuje výrazná </a:t>
            </a:r>
            <a:r>
              <a:rPr lang="cs-CZ" altLang="cs-CZ" dirty="0" err="1"/>
              <a:t>lipodystrofie</a:t>
            </a:r>
            <a:r>
              <a:rPr lang="cs-CZ" altLang="cs-CZ" dirty="0"/>
              <a:t> pozorovaná u zvířat s </a:t>
            </a:r>
            <a:r>
              <a:rPr lang="cs-CZ" altLang="cs-CZ" dirty="0" err="1"/>
              <a:t>knockoutovanými</a:t>
            </a:r>
            <a:r>
              <a:rPr lang="cs-CZ" altLang="cs-CZ" dirty="0"/>
              <a:t> </a:t>
            </a:r>
            <a:r>
              <a:rPr lang="cs-CZ" altLang="cs-CZ" dirty="0" err="1"/>
              <a:t>adipocytárním</a:t>
            </a:r>
            <a:r>
              <a:rPr lang="cs-CZ" altLang="cs-CZ" dirty="0"/>
              <a:t> inzulínovým receptorem. </a:t>
            </a:r>
            <a:endParaRPr lang="fr-FR" altLang="cs-CZ" dirty="0"/>
          </a:p>
        </p:txBody>
      </p:sp>
    </p:spTree>
    <p:extLst>
      <p:ext uri="{BB962C8B-B14F-4D97-AF65-F5344CB8AC3E}">
        <p14:creationId xmlns:p14="http://schemas.microsoft.com/office/powerpoint/2010/main" val="2508143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055072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38855-CC88-40FC-822A-971B1662834F}" type="datetimeFigureOut">
              <a:rPr lang="cs-CZ" smtClean="0"/>
              <a:t>21.02.2023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2D60544-C5E5-45B2-ADFC-9530462A1FEB}" type="slidenum">
              <a:rPr lang="cs-CZ" smtClean="0"/>
              <a:t>‹#›</a:t>
            </a:fld>
            <a:endParaRPr lang="cs-CZ"/>
          </a:p>
        </p:txBody>
      </p:sp>
    </p:spTree>
    <p:extLst>
      <p:ext uri="{BB962C8B-B14F-4D97-AF65-F5344CB8AC3E}">
        <p14:creationId xmlns:p14="http://schemas.microsoft.com/office/powerpoint/2010/main" val="1462872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1">
            <a:extLst>
              <a:ext uri="{FF2B5EF4-FFF2-40B4-BE49-F238E27FC236}">
                <a16:creationId xmlns:a16="http://schemas.microsoft.com/office/drawing/2014/main" id="{DBF6B270-E686-4A4A-AE0C-89D2F08D9A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1144534456"/>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773D0E-28AC-4A61-B6F3-FC8CFBD2CE19}"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0B238-A405-4A03-98BD-55556D04D4E1}" type="slidenum">
              <a:rPr lang="en-US" smtClean="0"/>
              <a:pPr/>
              <a:t>‹#›</a:t>
            </a:fld>
            <a:endParaRPr lang="en-US"/>
          </a:p>
        </p:txBody>
      </p:sp>
    </p:spTree>
    <p:extLst>
      <p:ext uri="{BB962C8B-B14F-4D97-AF65-F5344CB8AC3E}">
        <p14:creationId xmlns:p14="http://schemas.microsoft.com/office/powerpoint/2010/main" val="366129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773D0E-28AC-4A61-B6F3-FC8CFBD2CE19}" type="datetimeFigureOut">
              <a:rPr lang="en-US" smtClean="0"/>
              <a:pPr/>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0B238-A405-4A03-98BD-55556D04D4E1}" type="slidenum">
              <a:rPr lang="en-US" smtClean="0"/>
              <a:pPr/>
              <a:t>‹#›</a:t>
            </a:fld>
            <a:endParaRPr lang="en-US"/>
          </a:p>
        </p:txBody>
      </p:sp>
    </p:spTree>
    <p:extLst>
      <p:ext uri="{BB962C8B-B14F-4D97-AF65-F5344CB8AC3E}">
        <p14:creationId xmlns:p14="http://schemas.microsoft.com/office/powerpoint/2010/main" val="236692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h4tHuiKoN8o" TargetMode="Externa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hyperlink" Target="https://www.youtube.com/watch?v=ddUr80nHtHk"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sr6PwPK7twQ" TargetMode="Externa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jdJpLvSTZMU"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7N5OhNplEd4" TargetMode="External"/><Relationship Id="rId2" Type="http://schemas.openxmlformats.org/officeDocument/2006/relationships/hyperlink" Target="https://www.youtube.com/watch?v=Du8GTqSQodY" TargetMode="Externa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v=Sn3J3edM2BI" TargetMode="External"/><Relationship Id="rId1" Type="http://schemas.openxmlformats.org/officeDocument/2006/relationships/slideLayout" Target="../slideLayouts/slideLayout18.xml"/><Relationship Id="rId5" Type="http://schemas.openxmlformats.org/officeDocument/2006/relationships/image" Target="../media/image29.jpeg"/><Relationship Id="rId4" Type="http://schemas.openxmlformats.org/officeDocument/2006/relationships/hyperlink" Target="https://www.youtube.com/watch?v=wyIJ-2dQ8r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ZnFU6EbQUFM"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15.xml"/><Relationship Id="rId6" Type="http://schemas.openxmlformats.org/officeDocument/2006/relationships/image" Target="../media/image50.jpg"/><Relationship Id="rId5" Type="http://schemas.openxmlformats.org/officeDocument/2006/relationships/image" Target="../media/image49.webp"/><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hyperlink" Target="http://www.frontiersin.org/people/u/476412" TargetMode="External"/><Relationship Id="rId7" Type="http://schemas.openxmlformats.org/officeDocument/2006/relationships/image" Target="../media/image54.jpeg"/><Relationship Id="rId2" Type="http://schemas.openxmlformats.org/officeDocument/2006/relationships/image" Target="../media/image52.jpg"/><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hyperlink" Target="http://www.frontiersin.org/people/u/501996" TargetMode="External"/><Relationship Id="rId4" Type="http://schemas.openxmlformats.org/officeDocument/2006/relationships/hyperlink" Target="http://www.frontiersin.org/people/u/22834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57.jpeg"/><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hyperlink" Target="https://www.sciencedirect.com/science/article/pii/S0896627318301430#!" TargetMode="Externa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gif"/><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65.webp"/></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6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s://www.sciencedirect.com/science/article/pii/S016920461930831X?via=ihub#b0200"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8" Type="http://schemas.openxmlformats.org/officeDocument/2006/relationships/hyperlink" Target="https://globalizationandhealth.biomedcentral.com/articles/10.1186/s12992-019-0529-z#auth-Natalie-Mueller" TargetMode="External"/><Relationship Id="rId13" Type="http://schemas.openxmlformats.org/officeDocument/2006/relationships/hyperlink" Target="https://globalizationandhealth.biomedcentral.com/articles/10.1186/s12992-019-0529-z#auth-Mark_J_-Nieuwenhuijsen" TargetMode="External"/><Relationship Id="rId3" Type="http://schemas.openxmlformats.org/officeDocument/2006/relationships/image" Target="../media/image75.png"/><Relationship Id="rId7" Type="http://schemas.openxmlformats.org/officeDocument/2006/relationships/hyperlink" Target="https://globalizationandhealth.biomedcentral.com/articles/10.1186/s12992-019-0529-z#auth-Mireia-Gascon" TargetMode="External"/><Relationship Id="rId12" Type="http://schemas.openxmlformats.org/officeDocument/2006/relationships/hyperlink" Target="https://globalizationandhealth.biomedcentral.com/articles/10.1186/s12992-019-0529-z#auth-Meelan-Thondoo"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hyperlink" Target="https://globalizationandhealth.biomedcentral.com/articles/10.1186/s12992-019-0529-z#auth-Gonzalo-Fanjul" TargetMode="External"/><Relationship Id="rId11" Type="http://schemas.openxmlformats.org/officeDocument/2006/relationships/hyperlink" Target="https://globalizationandhealth.biomedcentral.com/articles/10.1186/s12992-019-0529-z#auth-David-Rojas_Rueda" TargetMode="External"/><Relationship Id="rId5" Type="http://schemas.openxmlformats.org/officeDocument/2006/relationships/hyperlink" Target="https://globalizationandhealth.biomedcentral.com/articles/10.1186/s12992-019-0529-z#auth-Carolyn-Daher" TargetMode="External"/><Relationship Id="rId10" Type="http://schemas.openxmlformats.org/officeDocument/2006/relationships/hyperlink" Target="https://globalizationandhealth.biomedcentral.com/articles/10.1186/s12992-019-0529-z#auth-Antoni-Plasencia" TargetMode="External"/><Relationship Id="rId4" Type="http://schemas.openxmlformats.org/officeDocument/2006/relationships/hyperlink" Target="https://globalizationandhealth.biomedcentral.com/articles/10.1186/s12992-019-0529-z#auth-Oriana-Ramirez_Rubio" TargetMode="External"/><Relationship Id="rId9" Type="http://schemas.openxmlformats.org/officeDocument/2006/relationships/hyperlink" Target="https://globalizationandhealth.biomedcentral.com/articles/10.1186/s12992-019-0529-z#auth-Leire-Paj_n" TargetMode="External"/><Relationship Id="rId14" Type="http://schemas.openxmlformats.org/officeDocument/2006/relationships/hyperlink" Target="https://globalizationandhealth.biomedcentral.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77.jp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hyperlink" Target="https://en.wikipedia.org/wiki/Urban_resilience#cite_note-Mariani-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hyperlink" Target="https://pubmed.ncbi.nlm.nih.gov/30002629/"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hyperlink" Target="https://pubmed.ncbi.nlm.nih.gov/33408639/"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9.webp"/><Relationship Id="rId2" Type="http://schemas.openxmlformats.org/officeDocument/2006/relationships/image" Target="../media/image88.jpg"/><Relationship Id="rId1" Type="http://schemas.openxmlformats.org/officeDocument/2006/relationships/slideLayout" Target="../slideLayouts/slideLayout3.xml"/><Relationship Id="rId5" Type="http://schemas.openxmlformats.org/officeDocument/2006/relationships/image" Target="../media/image91.jpg"/><Relationship Id="rId4" Type="http://schemas.openxmlformats.org/officeDocument/2006/relationships/image" Target="../media/image90.jpg"/></Relationships>
</file>

<file path=ppt/slides/_rels/slide6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a:xfrm>
            <a:off x="398502" y="1652482"/>
            <a:ext cx="11361600" cy="1171580"/>
          </a:xfrm>
        </p:spPr>
        <p:txBody>
          <a:bodyPr/>
          <a:lstStyle/>
          <a:p>
            <a:r>
              <a:rPr lang="en-US" dirty="0">
                <a:effectLst/>
                <a:latin typeface="Arial" panose="020B0604020202020204" pitchFamily="34" charset="0"/>
              </a:rPr>
              <a:t>Pathophysiology of endocrine system II–homeostasis, principles of regulation and its disorders) -stress reaction and stress as a pathophysiological phenomenon</a:t>
            </a:r>
            <a:endParaRPr lang="cs-CZ" dirty="0"/>
          </a:p>
        </p:txBody>
      </p:sp>
      <p:sp>
        <p:nvSpPr>
          <p:cNvPr id="5" name="Podnadpis 4"/>
          <p:cNvSpPr>
            <a:spLocks noGrp="1"/>
          </p:cNvSpPr>
          <p:nvPr>
            <p:ph type="subTitle" idx="1"/>
          </p:nvPr>
        </p:nvSpPr>
        <p:spPr/>
        <p:txBody>
          <a:bodyPr/>
          <a:lstStyle/>
          <a:p>
            <a:r>
              <a:rPr lang="cs-CZ" dirty="0"/>
              <a:t>Julie Dobrovolná</a:t>
            </a:r>
          </a:p>
          <a:p>
            <a:r>
              <a:rPr lang="cs-CZ" dirty="0"/>
              <a:t>Department </a:t>
            </a:r>
            <a:r>
              <a:rPr lang="cs-CZ" dirty="0" err="1"/>
              <a:t>of</a:t>
            </a:r>
            <a:r>
              <a:rPr lang="cs-CZ" dirty="0"/>
              <a:t> </a:t>
            </a:r>
            <a:r>
              <a:rPr lang="cs-CZ" dirty="0" err="1"/>
              <a:t>Pathological</a:t>
            </a:r>
            <a:r>
              <a:rPr lang="cs-CZ" dirty="0"/>
              <a:t> </a:t>
            </a:r>
            <a:r>
              <a:rPr lang="cs-CZ" dirty="0" err="1"/>
              <a:t>Physiology</a:t>
            </a:r>
            <a:r>
              <a:rPr lang="cs-CZ" dirty="0"/>
              <a:t> MED MUNI</a:t>
            </a:r>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Social aspects of stress</a:t>
            </a:r>
            <a:endParaRPr lang="en-US" dirty="0"/>
          </a:p>
        </p:txBody>
      </p:sp>
      <p:sp>
        <p:nvSpPr>
          <p:cNvPr id="3" name="Content Placeholder 2"/>
          <p:cNvSpPr>
            <a:spLocks noGrp="1"/>
          </p:cNvSpPr>
          <p:nvPr>
            <p:ph sz="half" idx="1"/>
          </p:nvPr>
        </p:nvSpPr>
        <p:spPr>
          <a:xfrm>
            <a:off x="1023257" y="2004219"/>
            <a:ext cx="4343400" cy="4525963"/>
          </a:xfrm>
        </p:spPr>
        <p:txBody>
          <a:bodyPr>
            <a:normAutofit lnSpcReduction="10000"/>
          </a:bodyPr>
          <a:lstStyle/>
          <a:p>
            <a:r>
              <a:rPr lang="en-US" dirty="0"/>
              <a:t>Social factors such as lack of education, a low standard of housing, noise and crowding, homelessness, lack of social support, domestic violence, and economic hardship put individuals under greater stress, contributing to poor health and family problems.</a:t>
            </a:r>
          </a:p>
          <a:p>
            <a:endParaRPr lang="en-US" dirty="0"/>
          </a:p>
        </p:txBody>
      </p:sp>
      <p:pic>
        <p:nvPicPr>
          <p:cNvPr id="6" name="Content Placeholder 5" descr="Homeless_kids_001__t750x500.jpg">
            <a:hlinkClick r:id="rId2"/>
          </p:cNvPr>
          <p:cNvPicPr>
            <a:picLocks noGrp="1" noChangeAspect="1"/>
          </p:cNvPicPr>
          <p:nvPr>
            <p:ph sz="half" idx="2"/>
          </p:nvPr>
        </p:nvPicPr>
        <p:blipFill>
          <a:blip r:embed="rId3" cstate="print"/>
          <a:stretch>
            <a:fillRect/>
          </a:stretch>
        </p:blipFill>
        <p:spPr>
          <a:xfrm>
            <a:off x="6096000" y="1371600"/>
            <a:ext cx="4038600" cy="2692400"/>
          </a:xfrm>
        </p:spPr>
      </p:pic>
      <p:pic>
        <p:nvPicPr>
          <p:cNvPr id="7" name="Picture 6" descr="New-York-City-To-Remove-Over-400-Homeless-Children-From-Shelters-665x385.jpg">
            <a:hlinkClick r:id="rId4"/>
          </p:cNvPr>
          <p:cNvPicPr>
            <a:picLocks noChangeAspect="1"/>
          </p:cNvPicPr>
          <p:nvPr/>
        </p:nvPicPr>
        <p:blipFill>
          <a:blip r:embed="rId5" cstate="print"/>
          <a:stretch>
            <a:fillRect/>
          </a:stretch>
        </p:blipFill>
        <p:spPr>
          <a:xfrm>
            <a:off x="6629401" y="4267201"/>
            <a:ext cx="3776663" cy="2186489"/>
          </a:xfrm>
          <a:prstGeom prst="rect">
            <a:avLst/>
          </a:prstGeom>
        </p:spPr>
      </p:pic>
    </p:spTree>
    <p:extLst>
      <p:ext uri="{BB962C8B-B14F-4D97-AF65-F5344CB8AC3E}">
        <p14:creationId xmlns:p14="http://schemas.microsoft.com/office/powerpoint/2010/main" val="18807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a:t>Effects of long-term exposure to poverty in childhood</a:t>
            </a:r>
            <a:br>
              <a:rPr lang="en-US" sz="3200" i="1" dirty="0"/>
            </a:br>
            <a:r>
              <a:rPr lang="en-US" sz="3200" i="1" dirty="0"/>
              <a:t>Evans and Kim (2007)</a:t>
            </a:r>
            <a:endParaRPr lang="en-US" sz="3200" dirty="0"/>
          </a:p>
        </p:txBody>
      </p:sp>
      <p:pic>
        <p:nvPicPr>
          <p:cNvPr id="6" name="Content Placeholder 5" descr="fd62f49d7fb06a4638cefb7014899d2a.jpg"/>
          <p:cNvPicPr>
            <a:picLocks noGrp="1" noChangeAspect="1"/>
          </p:cNvPicPr>
          <p:nvPr>
            <p:ph sz="half" idx="1"/>
          </p:nvPr>
        </p:nvPicPr>
        <p:blipFill>
          <a:blip r:embed="rId2" cstate="print"/>
          <a:stretch>
            <a:fillRect/>
          </a:stretch>
        </p:blipFill>
        <p:spPr>
          <a:xfrm>
            <a:off x="1578429" y="2303106"/>
            <a:ext cx="4038600" cy="2878420"/>
          </a:xfrm>
        </p:spPr>
      </p:pic>
      <p:sp>
        <p:nvSpPr>
          <p:cNvPr id="4" name="Content Placeholder 3"/>
          <p:cNvSpPr>
            <a:spLocks noGrp="1"/>
          </p:cNvSpPr>
          <p:nvPr>
            <p:ph sz="half" idx="2"/>
          </p:nvPr>
        </p:nvSpPr>
        <p:spPr>
          <a:xfrm>
            <a:off x="6318898" y="2104054"/>
            <a:ext cx="5384800" cy="4525963"/>
          </a:xfrm>
        </p:spPr>
        <p:txBody>
          <a:bodyPr/>
          <a:lstStyle/>
          <a:p>
            <a:pPr lvl="0"/>
            <a:r>
              <a:rPr lang="en-US" dirty="0"/>
              <a:t>The aim of the study was to investigate the long-term relationship between poverty or low socioeconomic status, cumulative risk factors and physiological stress.</a:t>
            </a:r>
          </a:p>
          <a:p>
            <a:endParaRPr lang="en-US" dirty="0"/>
          </a:p>
        </p:txBody>
      </p:sp>
    </p:spTree>
    <p:extLst>
      <p:ext uri="{BB962C8B-B14F-4D97-AF65-F5344CB8AC3E}">
        <p14:creationId xmlns:p14="http://schemas.microsoft.com/office/powerpoint/2010/main" val="409027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a:t>Effects of long-term exposure to poverty in childhood</a:t>
            </a:r>
            <a:br>
              <a:rPr lang="en-US" sz="3200" i="1" dirty="0"/>
            </a:br>
            <a:r>
              <a:rPr lang="en-US" sz="3200" i="1" dirty="0"/>
              <a:t>Evans and Kim (2007)</a:t>
            </a:r>
            <a:endParaRPr lang="en-US" sz="3200" dirty="0"/>
          </a:p>
        </p:txBody>
      </p:sp>
      <p:sp>
        <p:nvSpPr>
          <p:cNvPr id="3" name="Content Placeholder 2"/>
          <p:cNvSpPr>
            <a:spLocks noGrp="1"/>
          </p:cNvSpPr>
          <p:nvPr>
            <p:ph sz="half" idx="1"/>
          </p:nvPr>
        </p:nvSpPr>
        <p:spPr>
          <a:xfrm>
            <a:off x="1312506" y="2036763"/>
            <a:ext cx="4343400" cy="4525963"/>
          </a:xfrm>
        </p:spPr>
        <p:txBody>
          <a:bodyPr>
            <a:normAutofit fontScale="85000" lnSpcReduction="20000"/>
          </a:bodyPr>
          <a:lstStyle/>
          <a:p>
            <a:pPr lvl="0"/>
            <a:r>
              <a:rPr lang="en-US" dirty="0"/>
              <a:t>Participants were 200 seven-year-olds. </a:t>
            </a:r>
          </a:p>
          <a:p>
            <a:pPr lvl="0"/>
            <a:r>
              <a:rPr lang="en-US" dirty="0"/>
              <a:t>The researchers measured blood pressure and cortisol levels. </a:t>
            </a:r>
          </a:p>
          <a:p>
            <a:pPr lvl="0"/>
            <a:r>
              <a:rPr lang="en-US" dirty="0"/>
              <a:t>Stress regulation was assessed by measurement of the heart’s reactivity to a standard acute stressor, and recovery after exposure to the stressor. </a:t>
            </a:r>
          </a:p>
          <a:p>
            <a:pPr lvl="0"/>
            <a:r>
              <a:rPr lang="en-US" dirty="0"/>
              <a:t>Exposure to risk factors such as substandard housing, and family violence were included to have a measure of cumulative stress factors.</a:t>
            </a:r>
          </a:p>
          <a:p>
            <a:endParaRPr lang="en-US" dirty="0"/>
          </a:p>
        </p:txBody>
      </p:sp>
      <p:pic>
        <p:nvPicPr>
          <p:cNvPr id="8" name="Content Placeholder 7" descr="Sunday School7.JPG">
            <a:hlinkClick r:id="rId2"/>
          </p:cNvPr>
          <p:cNvPicPr>
            <a:picLocks noGrp="1" noChangeAspect="1"/>
          </p:cNvPicPr>
          <p:nvPr>
            <p:ph sz="half" idx="2"/>
          </p:nvPr>
        </p:nvPicPr>
        <p:blipFill>
          <a:blip r:embed="rId3" cstate="print"/>
          <a:stretch>
            <a:fillRect/>
          </a:stretch>
        </p:blipFill>
        <p:spPr>
          <a:xfrm>
            <a:off x="6400800" y="1752601"/>
            <a:ext cx="3617758" cy="2842101"/>
          </a:xfrm>
        </p:spPr>
      </p:pic>
      <p:pic>
        <p:nvPicPr>
          <p:cNvPr id="9" name="Picture 8" descr="photos.demandstudios.com-12-85-fotolia_4442990_XS.jpg"/>
          <p:cNvPicPr>
            <a:picLocks noChangeAspect="1"/>
          </p:cNvPicPr>
          <p:nvPr/>
        </p:nvPicPr>
        <p:blipFill>
          <a:blip r:embed="rId4" cstate="print"/>
          <a:stretch>
            <a:fillRect/>
          </a:stretch>
        </p:blipFill>
        <p:spPr>
          <a:xfrm>
            <a:off x="7772400" y="4800601"/>
            <a:ext cx="1543050" cy="1762125"/>
          </a:xfrm>
          <a:prstGeom prst="rect">
            <a:avLst/>
          </a:prstGeom>
        </p:spPr>
      </p:pic>
    </p:spTree>
    <p:extLst>
      <p:ext uri="{BB962C8B-B14F-4D97-AF65-F5344CB8AC3E}">
        <p14:creationId xmlns:p14="http://schemas.microsoft.com/office/powerpoint/2010/main" val="19410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latin typeface="Calibri" charset="0"/>
                <a:ea typeface="Calibri" charset="0"/>
                <a:cs typeface="Calibri" charset="0"/>
              </a:rPr>
              <a:pPr/>
              <a:t>13</a:t>
            </a:fld>
            <a:endParaRPr lang="cs-CZ" altLang="cs-CZ">
              <a:solidFill>
                <a:srgbClr val="898989"/>
              </a:solidFill>
              <a:latin typeface="Calibri" charset="0"/>
              <a:ea typeface="Calibri" charset="0"/>
              <a:cs typeface="Calibri" charset="0"/>
            </a:endParaRPr>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8" name="Obrázek 7">
            <a:extLst>
              <a:ext uri="{FF2B5EF4-FFF2-40B4-BE49-F238E27FC236}">
                <a16:creationId xmlns:a16="http://schemas.microsoft.com/office/drawing/2014/main" id="{DD61CB3A-B7B9-42CD-9A82-E0EC62EB0607}"/>
              </a:ext>
            </a:extLst>
          </p:cNvPr>
          <p:cNvPicPr>
            <a:picLocks noChangeAspect="1"/>
          </p:cNvPicPr>
          <p:nvPr/>
        </p:nvPicPr>
        <p:blipFill>
          <a:blip r:embed="rId3">
            <a:duotone>
              <a:prstClr val="black"/>
              <a:srgbClr val="D9C3A5">
                <a:tint val="50000"/>
                <a:satMod val="180000"/>
              </a:srgbClr>
            </a:duotone>
          </a:blip>
          <a:stretch>
            <a:fillRect/>
          </a:stretch>
        </p:blipFill>
        <p:spPr>
          <a:xfrm>
            <a:off x="7743057" y="1159350"/>
            <a:ext cx="4172718" cy="55032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a:extLst>
              <a:ext uri="{FF2B5EF4-FFF2-40B4-BE49-F238E27FC236}">
                <a16:creationId xmlns:a16="http://schemas.microsoft.com/office/drawing/2014/main" id="{4E0302BF-7CAA-4D37-8CD7-EDCCAE81D01E}"/>
              </a:ext>
            </a:extLst>
          </p:cNvPr>
          <p:cNvSpPr txBox="1"/>
          <p:nvPr/>
        </p:nvSpPr>
        <p:spPr>
          <a:xfrm>
            <a:off x="327350" y="1567849"/>
            <a:ext cx="6744964" cy="3539430"/>
          </a:xfrm>
          <a:prstGeom prst="rect">
            <a:avLst/>
          </a:prstGeom>
          <a:noFill/>
        </p:spPr>
        <p:txBody>
          <a:bodyPr wrap="square" rtlCol="0">
            <a:spAutoFit/>
          </a:bodyPr>
          <a:lstStyle/>
          <a:p>
            <a:r>
              <a:rPr lang="cs-CZ" sz="2400" b="1" dirty="0" err="1">
                <a:latin typeface="Calibri" charset="0"/>
                <a:ea typeface="Calibri" charset="0"/>
                <a:cs typeface="Calibri" charset="0"/>
              </a:rPr>
              <a:t>The</a:t>
            </a:r>
            <a:r>
              <a:rPr lang="cs-CZ" sz="2400" b="1" dirty="0">
                <a:latin typeface="Calibri" charset="0"/>
                <a:ea typeface="Calibri" charset="0"/>
                <a:cs typeface="Calibri" charset="0"/>
              </a:rPr>
              <a:t> Stress </a:t>
            </a:r>
            <a:r>
              <a:rPr lang="cs-CZ" sz="2400" b="1" dirty="0" err="1">
                <a:latin typeface="Calibri" charset="0"/>
                <a:ea typeface="Calibri" charset="0"/>
                <a:cs typeface="Calibri" charset="0"/>
              </a:rPr>
              <a:t>of</a:t>
            </a:r>
            <a:r>
              <a:rPr lang="cs-CZ" sz="2400" b="1" dirty="0">
                <a:latin typeface="Calibri" charset="0"/>
                <a:ea typeface="Calibri" charset="0"/>
                <a:cs typeface="Calibri" charset="0"/>
              </a:rPr>
              <a:t> </a:t>
            </a:r>
            <a:r>
              <a:rPr lang="cs-CZ" sz="2400" b="1" dirty="0" err="1">
                <a:latin typeface="Calibri" charset="0"/>
                <a:ea typeface="Calibri" charset="0"/>
                <a:cs typeface="Calibri" charset="0"/>
              </a:rPr>
              <a:t>Life</a:t>
            </a:r>
            <a:r>
              <a:rPr lang="cs-CZ" sz="2400" b="1" dirty="0">
                <a:latin typeface="Calibri" charset="0"/>
                <a:ea typeface="Calibri" charset="0"/>
                <a:cs typeface="Calibri" charset="0"/>
              </a:rPr>
              <a:t>, Hans </a:t>
            </a:r>
            <a:r>
              <a:rPr lang="cs-CZ" sz="2400" b="1" dirty="0" err="1">
                <a:latin typeface="Calibri" charset="0"/>
                <a:ea typeface="Calibri" charset="0"/>
                <a:cs typeface="Calibri" charset="0"/>
              </a:rPr>
              <a:t>Selye</a:t>
            </a:r>
            <a:r>
              <a:rPr lang="cs-CZ" sz="2400" b="1" dirty="0">
                <a:latin typeface="Calibri" charset="0"/>
                <a:ea typeface="Calibri" charset="0"/>
                <a:cs typeface="Calibri" charset="0"/>
              </a:rPr>
              <a:t>, 1956</a:t>
            </a:r>
            <a:r>
              <a:rPr lang="cs-CZ" sz="2400" dirty="0">
                <a:latin typeface="Calibri" charset="0"/>
                <a:ea typeface="Calibri" charset="0"/>
                <a:cs typeface="Calibri" charset="0"/>
              </a:rPr>
              <a:t>:</a:t>
            </a: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non-</a:t>
            </a:r>
            <a:r>
              <a:rPr lang="cs-CZ" sz="3200" i="1" dirty="0" err="1">
                <a:latin typeface="Calibri" charset="0"/>
                <a:ea typeface="Calibri" charset="0"/>
                <a:cs typeface="Calibri" charset="0"/>
              </a:rPr>
              <a:t>specific</a:t>
            </a:r>
            <a:r>
              <a:rPr lang="cs-CZ" sz="3200" i="1" dirty="0">
                <a:latin typeface="Calibri" charset="0"/>
                <a:ea typeface="Calibri" charset="0"/>
                <a:cs typeface="Calibri" charset="0"/>
              </a:rPr>
              <a:t> response </a:t>
            </a:r>
            <a:r>
              <a:rPr lang="cs-CZ" sz="3200" i="1" dirty="0" err="1">
                <a:latin typeface="Calibri" charset="0"/>
                <a:ea typeface="Calibri" charset="0"/>
                <a:cs typeface="Calibri" charset="0"/>
              </a:rPr>
              <a:t>of</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body to </a:t>
            </a:r>
            <a:r>
              <a:rPr lang="cs-CZ" sz="3200" i="1" dirty="0" err="1">
                <a:latin typeface="Calibri" charset="0"/>
                <a:ea typeface="Calibri" charset="0"/>
                <a:cs typeface="Calibri" charset="0"/>
              </a:rPr>
              <a:t>any</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demand</a:t>
            </a:r>
            <a:r>
              <a:rPr lang="cs-CZ" sz="3200" i="1" dirty="0">
                <a:latin typeface="Calibri" charset="0"/>
                <a:ea typeface="Calibri" charset="0"/>
                <a:cs typeface="Calibri" charset="0"/>
              </a:rPr>
              <a:t> made </a:t>
            </a:r>
            <a:r>
              <a:rPr lang="cs-CZ" sz="3200" i="1" dirty="0" err="1">
                <a:latin typeface="Calibri" charset="0"/>
                <a:ea typeface="Calibri" charset="0"/>
                <a:cs typeface="Calibri" charset="0"/>
              </a:rPr>
              <a:t>upon</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whether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is</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caused</a:t>
            </a:r>
            <a:r>
              <a:rPr lang="cs-CZ" sz="3200" i="1" dirty="0">
                <a:latin typeface="Calibri" charset="0"/>
                <a:ea typeface="Calibri" charset="0"/>
                <a:cs typeface="Calibri" charset="0"/>
              </a:rPr>
              <a:t> by,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results</a:t>
            </a:r>
            <a:r>
              <a:rPr lang="cs-CZ" sz="3200" i="1" dirty="0">
                <a:latin typeface="Calibri" charset="0"/>
                <a:ea typeface="Calibri" charset="0"/>
                <a:cs typeface="Calibri" charset="0"/>
              </a:rPr>
              <a:t> in, </a:t>
            </a:r>
            <a:r>
              <a:rPr lang="cs-CZ" sz="3200" i="1" dirty="0" err="1">
                <a:latin typeface="Calibri" charset="0"/>
                <a:ea typeface="Calibri" charset="0"/>
                <a:cs typeface="Calibri" charset="0"/>
              </a:rPr>
              <a:t>pleaseant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unpleasant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conditions</a:t>
            </a:r>
            <a:r>
              <a:rPr lang="cs-CZ" sz="3200" i="1" dirty="0">
                <a:latin typeface="Calibri" charset="0"/>
                <a:ea typeface="Calibri" charset="0"/>
                <a:cs typeface="Calibri" charset="0"/>
              </a:rPr>
              <a:t>“</a:t>
            </a:r>
          </a:p>
        </p:txBody>
      </p:sp>
      <p:sp>
        <p:nvSpPr>
          <p:cNvPr id="9"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b="1" dirty="0" err="1">
                <a:latin typeface="Calibri" charset="0"/>
                <a:ea typeface="Calibri" charset="0"/>
                <a:cs typeface="Calibri" charset="0"/>
              </a:rPr>
              <a:t>Definition</a:t>
            </a:r>
            <a:r>
              <a:rPr lang="cs-CZ" altLang="cs-CZ" b="1" dirty="0">
                <a:latin typeface="Calibri" charset="0"/>
                <a:ea typeface="Calibri" charset="0"/>
                <a:cs typeface="Calibri" charset="0"/>
              </a:rPr>
              <a:t>?</a:t>
            </a:r>
            <a:endParaRPr lang="en-US" altLang="cs-CZ" sz="4400" b="1" dirty="0">
              <a:latin typeface="Calibri" charset="0"/>
              <a:ea typeface="Calibri" charset="0"/>
              <a:cs typeface="Calibri" charset="0"/>
            </a:endParaRPr>
          </a:p>
        </p:txBody>
      </p:sp>
    </p:spTree>
    <p:extLst>
      <p:ext uri="{BB962C8B-B14F-4D97-AF65-F5344CB8AC3E}">
        <p14:creationId xmlns:p14="http://schemas.microsoft.com/office/powerpoint/2010/main" val="77876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00" y="204247"/>
            <a:ext cx="10753200" cy="451576"/>
          </a:xfrm>
        </p:spPr>
        <p:txBody>
          <a:bodyPr>
            <a:normAutofit fontScale="90000"/>
          </a:bodyPr>
          <a:lstStyle/>
          <a:p>
            <a:r>
              <a:rPr lang="en-US" b="1" i="1" dirty="0"/>
              <a:t>Cannon (1914) The fight or flight theory</a:t>
            </a:r>
            <a:endParaRPr lang="en-US" dirty="0"/>
          </a:p>
        </p:txBody>
      </p:sp>
      <p:pic>
        <p:nvPicPr>
          <p:cNvPr id="6" name="Content Placeholder 5" descr="Fight or Flight Response.jpg">
            <a:hlinkClick r:id="rId2"/>
          </p:cNvPr>
          <p:cNvPicPr>
            <a:picLocks noGrp="1" noChangeAspect="1"/>
          </p:cNvPicPr>
          <p:nvPr>
            <p:ph sz="half" idx="1"/>
          </p:nvPr>
        </p:nvPicPr>
        <p:blipFill>
          <a:blip r:embed="rId3" cstate="print"/>
          <a:stretch>
            <a:fillRect/>
          </a:stretch>
        </p:blipFill>
        <p:spPr>
          <a:xfrm>
            <a:off x="1223865" y="1665515"/>
            <a:ext cx="4038600" cy="2940491"/>
          </a:xfrm>
        </p:spPr>
      </p:pic>
      <p:sp>
        <p:nvSpPr>
          <p:cNvPr id="4" name="Content Placeholder 3"/>
          <p:cNvSpPr>
            <a:spLocks noGrp="1"/>
          </p:cNvSpPr>
          <p:nvPr>
            <p:ph sz="half" idx="2"/>
          </p:nvPr>
        </p:nvSpPr>
        <p:spPr/>
        <p:txBody>
          <a:bodyPr>
            <a:normAutofit/>
          </a:bodyPr>
          <a:lstStyle/>
          <a:p>
            <a:r>
              <a:rPr lang="en-US" dirty="0"/>
              <a:t>The fight or flight response is a physiological stress response evolved to help organisms (i.e. animals and humans) to survive immediate danger.</a:t>
            </a:r>
          </a:p>
          <a:p>
            <a:r>
              <a:rPr lang="en-US" dirty="0"/>
              <a:t>Activation of the sympathetic nervous system.</a:t>
            </a:r>
          </a:p>
        </p:txBody>
      </p:sp>
    </p:spTree>
    <p:extLst>
      <p:ext uri="{BB962C8B-B14F-4D97-AF65-F5344CB8AC3E}">
        <p14:creationId xmlns:p14="http://schemas.microsoft.com/office/powerpoint/2010/main" val="34703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00" y="431348"/>
            <a:ext cx="10753200" cy="451576"/>
          </a:xfrm>
        </p:spPr>
        <p:txBody>
          <a:bodyPr>
            <a:normAutofit fontScale="90000"/>
          </a:bodyPr>
          <a:lstStyle/>
          <a:p>
            <a:r>
              <a:rPr lang="en-US" b="1" i="1" dirty="0"/>
              <a:t>Cannon (1914) The fight or flight theory</a:t>
            </a:r>
            <a:endParaRPr lang="en-US" dirty="0"/>
          </a:p>
        </p:txBody>
      </p:sp>
      <p:sp>
        <p:nvSpPr>
          <p:cNvPr id="3" name="Content Placeholder 2"/>
          <p:cNvSpPr>
            <a:spLocks noGrp="1"/>
          </p:cNvSpPr>
          <p:nvPr>
            <p:ph sz="half" idx="1"/>
          </p:nvPr>
        </p:nvSpPr>
        <p:spPr>
          <a:xfrm>
            <a:off x="1752600" y="1600200"/>
            <a:ext cx="4267200" cy="5029200"/>
          </a:xfrm>
        </p:spPr>
        <p:txBody>
          <a:bodyPr>
            <a:normAutofit fontScale="92500"/>
          </a:bodyPr>
          <a:lstStyle/>
          <a:p>
            <a:r>
              <a:rPr lang="en-US" dirty="0"/>
              <a:t>The theory proposes that when an organism faces an imminent danger (acute stressor), the body is rapidly aroused and motivated to act via two systems: the sympathetic nervous system and the endocrine system. </a:t>
            </a:r>
          </a:p>
          <a:p>
            <a:r>
              <a:rPr lang="en-US" dirty="0"/>
              <a:t>These two physiological systems interact to mobilize the organism to </a:t>
            </a:r>
            <a:r>
              <a:rPr lang="en-US" dirty="0">
                <a:hlinkClick r:id="rId2"/>
              </a:rPr>
              <a:t>fight</a:t>
            </a:r>
            <a:r>
              <a:rPr lang="en-US" dirty="0"/>
              <a:t> against or </a:t>
            </a:r>
            <a:r>
              <a:rPr lang="en-US" dirty="0">
                <a:hlinkClick r:id="rId3"/>
              </a:rPr>
              <a:t>flee</a:t>
            </a:r>
            <a:r>
              <a:rPr lang="en-US" dirty="0"/>
              <a:t> the danger.</a:t>
            </a:r>
          </a:p>
        </p:txBody>
      </p:sp>
      <p:pic>
        <p:nvPicPr>
          <p:cNvPr id="6" name="Content Placeholder 5" descr="mike-twohy-fight-of-flight-cartoon.jpg"/>
          <p:cNvPicPr>
            <a:picLocks noGrp="1" noChangeAspect="1"/>
          </p:cNvPicPr>
          <p:nvPr>
            <p:ph sz="half" idx="2"/>
          </p:nvPr>
        </p:nvPicPr>
        <p:blipFill>
          <a:blip r:embed="rId4" cstate="print"/>
          <a:stretch>
            <a:fillRect/>
          </a:stretch>
        </p:blipFill>
        <p:spPr>
          <a:xfrm>
            <a:off x="6172200" y="2347640"/>
            <a:ext cx="4038600" cy="3031085"/>
          </a:xfrm>
        </p:spPr>
      </p:pic>
    </p:spTree>
    <p:extLst>
      <p:ext uri="{BB962C8B-B14F-4D97-AF65-F5344CB8AC3E}">
        <p14:creationId xmlns:p14="http://schemas.microsoft.com/office/powerpoint/2010/main" val="38782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Fight or Flight?</a:t>
            </a:r>
          </a:p>
        </p:txBody>
      </p:sp>
      <p:pic>
        <p:nvPicPr>
          <p:cNvPr id="6" name="Content Placeholder 5" descr="animals-fighting-4.jpg">
            <a:hlinkClick r:id="rId2"/>
          </p:cNvPr>
          <p:cNvPicPr>
            <a:picLocks noGrp="1" noChangeAspect="1"/>
          </p:cNvPicPr>
          <p:nvPr>
            <p:ph sz="half" idx="1"/>
          </p:nvPr>
        </p:nvPicPr>
        <p:blipFill>
          <a:blip r:embed="rId3" cstate="print"/>
          <a:stretch>
            <a:fillRect/>
          </a:stretch>
        </p:blipFill>
        <p:spPr>
          <a:xfrm>
            <a:off x="1828800" y="914401"/>
            <a:ext cx="4038600" cy="3493599"/>
          </a:xfrm>
        </p:spPr>
      </p:pic>
      <p:sp>
        <p:nvSpPr>
          <p:cNvPr id="4" name="Content Placeholder 3"/>
          <p:cNvSpPr>
            <a:spLocks noGrp="1"/>
          </p:cNvSpPr>
          <p:nvPr>
            <p:ph sz="half" idx="2"/>
          </p:nvPr>
        </p:nvSpPr>
        <p:spPr>
          <a:xfrm>
            <a:off x="6172200" y="1600200"/>
            <a:ext cx="4267200" cy="4876800"/>
          </a:xfrm>
        </p:spPr>
        <p:txBody>
          <a:bodyPr>
            <a:normAutofit fontScale="92500" lnSpcReduction="10000"/>
          </a:bodyPr>
          <a:lstStyle/>
          <a:p>
            <a:r>
              <a:rPr lang="en-US" dirty="0"/>
              <a:t>The fight or flight theory is only addressing the physiological aspects of stress. </a:t>
            </a:r>
          </a:p>
          <a:p>
            <a:r>
              <a:rPr lang="en-US" dirty="0"/>
              <a:t>This could be because Cannon only studied animals. The exclusive focus on physiological aspects of stress is a limitation in relation to humans. </a:t>
            </a:r>
          </a:p>
          <a:p>
            <a:r>
              <a:rPr lang="en-US" dirty="0"/>
              <a:t>It is now known that cognitive factors can mediate the stress response.</a:t>
            </a:r>
          </a:p>
        </p:txBody>
      </p:sp>
      <p:pic>
        <p:nvPicPr>
          <p:cNvPr id="7" name="Picture 6" descr="good-timing127.jpg">
            <a:hlinkClick r:id="rId4"/>
          </p:cNvPr>
          <p:cNvPicPr>
            <a:picLocks noChangeAspect="1"/>
          </p:cNvPicPr>
          <p:nvPr/>
        </p:nvPicPr>
        <p:blipFill>
          <a:blip r:embed="rId5" cstate="print"/>
          <a:stretch>
            <a:fillRect/>
          </a:stretch>
        </p:blipFill>
        <p:spPr>
          <a:xfrm>
            <a:off x="2209800" y="4495801"/>
            <a:ext cx="3162300" cy="2074913"/>
          </a:xfrm>
          <a:prstGeom prst="rect">
            <a:avLst/>
          </a:prstGeom>
        </p:spPr>
      </p:pic>
    </p:spTree>
    <p:extLst>
      <p:ext uri="{BB962C8B-B14F-4D97-AF65-F5344CB8AC3E}">
        <p14:creationId xmlns:p14="http://schemas.microsoft.com/office/powerpoint/2010/main" val="230604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6662"/>
            <a:ext cx="10753200" cy="451576"/>
          </a:xfrm>
        </p:spPr>
        <p:txBody>
          <a:bodyPr>
            <a:normAutofit fontScale="90000"/>
          </a:bodyPr>
          <a:lstStyle/>
          <a:p>
            <a:r>
              <a:rPr lang="en-US" b="1" i="1" dirty="0"/>
              <a:t>GAS (General Adaptation Syndrome)</a:t>
            </a:r>
            <a:br>
              <a:rPr lang="en-US" b="1" i="1" dirty="0"/>
            </a:br>
            <a:r>
              <a:rPr lang="en-US" b="1" i="1" dirty="0" err="1"/>
              <a:t>Selye</a:t>
            </a:r>
            <a:r>
              <a:rPr lang="en-US" b="1" i="1" dirty="0"/>
              <a:t> (1956)</a:t>
            </a:r>
            <a:endParaRPr lang="en-US" dirty="0"/>
          </a:p>
        </p:txBody>
      </p:sp>
      <p:sp>
        <p:nvSpPr>
          <p:cNvPr id="3" name="Content Placeholder 2"/>
          <p:cNvSpPr>
            <a:spLocks noGrp="1"/>
          </p:cNvSpPr>
          <p:nvPr>
            <p:ph sz="half" idx="1"/>
          </p:nvPr>
        </p:nvSpPr>
        <p:spPr/>
        <p:txBody>
          <a:bodyPr/>
          <a:lstStyle/>
          <a:p>
            <a:pPr lvl="0"/>
            <a:r>
              <a:rPr lang="en-US" dirty="0"/>
              <a:t>The theory is based on animal research (rats) and it extends Cannon’s theory. </a:t>
            </a:r>
          </a:p>
          <a:p>
            <a:pPr lvl="0"/>
            <a:r>
              <a:rPr lang="en-US" dirty="0" err="1"/>
              <a:t>Selye</a:t>
            </a:r>
            <a:r>
              <a:rPr lang="en-US" dirty="0"/>
              <a:t> did experiments where he exposed rats to various stressors (e.g. cold, surgical injury, excessive exercise).</a:t>
            </a:r>
          </a:p>
          <a:p>
            <a:endParaRPr lang="en-US" dirty="0"/>
          </a:p>
        </p:txBody>
      </p:sp>
      <p:pic>
        <p:nvPicPr>
          <p:cNvPr id="6" name="Content Placeholder 5" descr="milk-rats.jpg"/>
          <p:cNvPicPr>
            <a:picLocks noGrp="1" noChangeAspect="1"/>
          </p:cNvPicPr>
          <p:nvPr>
            <p:ph sz="half" idx="2"/>
          </p:nvPr>
        </p:nvPicPr>
        <p:blipFill>
          <a:blip r:embed="rId2" cstate="print"/>
          <a:stretch>
            <a:fillRect/>
          </a:stretch>
        </p:blipFill>
        <p:spPr>
          <a:xfrm>
            <a:off x="6248400" y="1524000"/>
            <a:ext cx="3810000" cy="2552700"/>
          </a:xfrm>
        </p:spPr>
      </p:pic>
      <p:pic>
        <p:nvPicPr>
          <p:cNvPr id="7" name="Picture 6" descr="79848429.jpg"/>
          <p:cNvPicPr>
            <a:picLocks noChangeAspect="1"/>
          </p:cNvPicPr>
          <p:nvPr/>
        </p:nvPicPr>
        <p:blipFill>
          <a:blip r:embed="rId3" cstate="print"/>
          <a:stretch>
            <a:fillRect/>
          </a:stretch>
        </p:blipFill>
        <p:spPr>
          <a:xfrm>
            <a:off x="6629400" y="4267200"/>
            <a:ext cx="3570732" cy="2164080"/>
          </a:xfrm>
          <a:prstGeom prst="rect">
            <a:avLst/>
          </a:prstGeom>
        </p:spPr>
      </p:pic>
    </p:spTree>
    <p:extLst>
      <p:ext uri="{BB962C8B-B14F-4D97-AF65-F5344CB8AC3E}">
        <p14:creationId xmlns:p14="http://schemas.microsoft.com/office/powerpoint/2010/main" val="33986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GAS (General Adaptation Syndrome)</a:t>
            </a:r>
            <a:br>
              <a:rPr lang="en-US" b="1" i="1" dirty="0"/>
            </a:br>
            <a:r>
              <a:rPr lang="en-US" b="1" i="1" dirty="0" err="1"/>
              <a:t>Selye</a:t>
            </a:r>
            <a:r>
              <a:rPr lang="en-US" b="1" i="1" dirty="0"/>
              <a:t> (1956)</a:t>
            </a:r>
            <a:endParaRPr lang="en-US" dirty="0"/>
          </a:p>
        </p:txBody>
      </p:sp>
      <p:pic>
        <p:nvPicPr>
          <p:cNvPr id="6" name="Content Placeholder 5" descr="rat-shocks.gif"/>
          <p:cNvPicPr>
            <a:picLocks noGrp="1" noChangeAspect="1"/>
          </p:cNvPicPr>
          <p:nvPr>
            <p:ph sz="half" idx="1"/>
          </p:nvPr>
        </p:nvPicPr>
        <p:blipFill>
          <a:blip r:embed="rId2" cstate="print"/>
          <a:stretch>
            <a:fillRect/>
          </a:stretch>
        </p:blipFill>
        <p:spPr>
          <a:xfrm>
            <a:off x="2133600" y="1676400"/>
            <a:ext cx="2781300" cy="2152650"/>
          </a:xfrm>
        </p:spPr>
      </p:pic>
      <p:sp>
        <p:nvSpPr>
          <p:cNvPr id="4" name="Content Placeholder 3"/>
          <p:cNvSpPr>
            <a:spLocks noGrp="1"/>
          </p:cNvSpPr>
          <p:nvPr>
            <p:ph sz="half" idx="2"/>
          </p:nvPr>
        </p:nvSpPr>
        <p:spPr>
          <a:xfrm>
            <a:off x="5867400" y="1600201"/>
            <a:ext cx="4572000" cy="4525963"/>
          </a:xfrm>
        </p:spPr>
        <p:txBody>
          <a:bodyPr>
            <a:normAutofit/>
          </a:bodyPr>
          <a:lstStyle/>
          <a:p>
            <a:pPr lvl="0"/>
            <a:r>
              <a:rPr lang="en-US" dirty="0"/>
              <a:t>The animals all showed the same general physiological responses such as enlarged adrenal glands, diminished thymus (important organ in the immune system) and ulcers when they were exposed to stressors. </a:t>
            </a:r>
          </a:p>
          <a:p>
            <a:pPr lvl="0"/>
            <a:r>
              <a:rPr lang="en-US" dirty="0"/>
              <a:t>Some of them died.</a:t>
            </a:r>
          </a:p>
          <a:p>
            <a:endParaRPr lang="en-US" dirty="0"/>
          </a:p>
        </p:txBody>
      </p:sp>
      <p:pic>
        <p:nvPicPr>
          <p:cNvPr id="7" name="Picture 6" descr="deadrat-150x150.jpg"/>
          <p:cNvPicPr>
            <a:picLocks noChangeAspect="1"/>
          </p:cNvPicPr>
          <p:nvPr/>
        </p:nvPicPr>
        <p:blipFill>
          <a:blip r:embed="rId3" cstate="print"/>
          <a:stretch>
            <a:fillRect/>
          </a:stretch>
        </p:blipFill>
        <p:spPr>
          <a:xfrm>
            <a:off x="2362200" y="4267200"/>
            <a:ext cx="2857500" cy="1905000"/>
          </a:xfrm>
          <a:prstGeom prst="rect">
            <a:avLst/>
          </a:prstGeom>
        </p:spPr>
      </p:pic>
    </p:spTree>
    <p:extLst>
      <p:ext uri="{BB962C8B-B14F-4D97-AF65-F5344CB8AC3E}">
        <p14:creationId xmlns:p14="http://schemas.microsoft.com/office/powerpoint/2010/main" val="275686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GAS (General Adaptation Syndrome)</a:t>
            </a:r>
            <a:br>
              <a:rPr lang="en-US" b="1" i="1" dirty="0"/>
            </a:br>
            <a:r>
              <a:rPr lang="en-US" b="1" i="1" dirty="0" err="1"/>
              <a:t>Selye</a:t>
            </a:r>
            <a:r>
              <a:rPr lang="en-US" b="1" i="1" dirty="0"/>
              <a:t> (1956)</a:t>
            </a:r>
            <a:endParaRPr lang="en-US" dirty="0"/>
          </a:p>
        </p:txBody>
      </p:sp>
      <p:pic>
        <p:nvPicPr>
          <p:cNvPr id="6" name="Content Placeholder 5" descr="GAS.jpg">
            <a:hlinkClick r:id="rId2"/>
          </p:cNvPr>
          <p:cNvPicPr>
            <a:picLocks noGrp="1" noChangeAspect="1"/>
          </p:cNvPicPr>
          <p:nvPr>
            <p:ph sz="half" idx="1"/>
          </p:nvPr>
        </p:nvPicPr>
        <p:blipFill>
          <a:blip r:embed="rId3" cstate="print"/>
          <a:stretch>
            <a:fillRect/>
          </a:stretch>
        </p:blipFill>
        <p:spPr>
          <a:xfrm>
            <a:off x="1981200" y="2133600"/>
            <a:ext cx="4038600" cy="2731308"/>
          </a:xfrm>
        </p:spPr>
      </p:pic>
      <p:sp>
        <p:nvSpPr>
          <p:cNvPr id="4" name="Content Placeholder 3"/>
          <p:cNvSpPr>
            <a:spLocks noGrp="1"/>
          </p:cNvSpPr>
          <p:nvPr>
            <p:ph sz="half" idx="2"/>
          </p:nvPr>
        </p:nvSpPr>
        <p:spPr/>
        <p:txBody>
          <a:bodyPr>
            <a:normAutofit lnSpcReduction="10000"/>
          </a:bodyPr>
          <a:lstStyle/>
          <a:p>
            <a:r>
              <a:rPr lang="en-US" dirty="0"/>
              <a:t>The three stages of stress</a:t>
            </a:r>
          </a:p>
          <a:p>
            <a:pPr lvl="0"/>
            <a:r>
              <a:rPr lang="en-US" b="1" dirty="0"/>
              <a:t>Alarm</a:t>
            </a:r>
            <a:r>
              <a:rPr lang="en-US" dirty="0"/>
              <a:t>: Physiological mobilization to respond to the danger. It is the same as the fight or flight response.</a:t>
            </a:r>
          </a:p>
          <a:p>
            <a:pPr lvl="0"/>
            <a:r>
              <a:rPr lang="en-US" b="1" dirty="0"/>
              <a:t>Resistance</a:t>
            </a:r>
            <a:r>
              <a:rPr lang="en-US" dirty="0"/>
              <a:t>: Attempts to cope with the stress response.</a:t>
            </a:r>
          </a:p>
          <a:p>
            <a:pPr lvl="0"/>
            <a:r>
              <a:rPr lang="en-US" b="1" dirty="0"/>
              <a:t>Exhaustion</a:t>
            </a:r>
            <a:r>
              <a:rPr lang="en-US" dirty="0"/>
              <a:t>: Occurs when the organism fails to overcome the danger and is incapable of further coping.</a:t>
            </a:r>
          </a:p>
          <a:p>
            <a:endParaRPr lang="en-US" dirty="0"/>
          </a:p>
        </p:txBody>
      </p:sp>
    </p:spTree>
    <p:extLst>
      <p:ext uri="{BB962C8B-B14F-4D97-AF65-F5344CB8AC3E}">
        <p14:creationId xmlns:p14="http://schemas.microsoft.com/office/powerpoint/2010/main" val="219535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974B64B0-6261-475D-AAB0-F7553582D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9" y="-200025"/>
            <a:ext cx="11541512" cy="6858000"/>
          </a:xfrm>
          <a:prstGeom prst="rect">
            <a:avLst/>
          </a:prstGeom>
        </p:spPr>
      </p:pic>
      <p:sp>
        <p:nvSpPr>
          <p:cNvPr id="4"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extLst>
      <p:ext uri="{BB962C8B-B14F-4D97-AF65-F5344CB8AC3E}">
        <p14:creationId xmlns:p14="http://schemas.microsoft.com/office/powerpoint/2010/main" val="187900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i="1" dirty="0"/>
              <a:t>GAS (General Adaptation Syndrome)</a:t>
            </a:r>
            <a:br>
              <a:rPr lang="en-US" b="1" i="1" dirty="0"/>
            </a:br>
            <a:r>
              <a:rPr lang="en-US" b="1" i="1" dirty="0" err="1"/>
              <a:t>Selye</a:t>
            </a:r>
            <a:r>
              <a:rPr lang="en-US" b="1" i="1" dirty="0"/>
              <a:t> (1956)</a:t>
            </a: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286000" y="1981201"/>
            <a:ext cx="7162800" cy="4437063"/>
          </a:xfrm>
          <a:prstGeom prst="rect">
            <a:avLst/>
          </a:prstGeom>
        </p:spPr>
      </p:pic>
    </p:spTree>
    <p:extLst>
      <p:ext uri="{BB962C8B-B14F-4D97-AF65-F5344CB8AC3E}">
        <p14:creationId xmlns:p14="http://schemas.microsoft.com/office/powerpoint/2010/main" val="1894354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GAS (General Adaptation Syndrome)</a:t>
            </a:r>
            <a:br>
              <a:rPr lang="en-US" b="1" i="1" dirty="0"/>
            </a:br>
            <a:r>
              <a:rPr lang="en-US" b="1" i="1" dirty="0" err="1"/>
              <a:t>Selye</a:t>
            </a:r>
            <a:r>
              <a:rPr lang="en-US" b="1" i="1" dirty="0"/>
              <a:t> (1956)</a:t>
            </a:r>
            <a:endParaRPr lang="en-US" dirty="0"/>
          </a:p>
        </p:txBody>
      </p:sp>
      <p:sp>
        <p:nvSpPr>
          <p:cNvPr id="3" name="Content Placeholder 2"/>
          <p:cNvSpPr>
            <a:spLocks noGrp="1"/>
          </p:cNvSpPr>
          <p:nvPr>
            <p:ph sz="half" idx="1"/>
          </p:nvPr>
        </p:nvSpPr>
        <p:spPr>
          <a:xfrm>
            <a:off x="1444690" y="2010747"/>
            <a:ext cx="8268478" cy="5029200"/>
          </a:xfrm>
        </p:spPr>
        <p:txBody>
          <a:bodyPr>
            <a:normAutofit/>
          </a:bodyPr>
          <a:lstStyle/>
          <a:p>
            <a:pPr lvl="0"/>
            <a:r>
              <a:rPr lang="en-US" dirty="0" err="1"/>
              <a:t>Selye</a:t>
            </a:r>
            <a:r>
              <a:rPr lang="en-US" dirty="0"/>
              <a:t> concluded that rats (and humans) would respond with the same physiological pattern of physiological changes no matter the stressor. </a:t>
            </a:r>
          </a:p>
          <a:p>
            <a:pPr lvl="0"/>
            <a:r>
              <a:rPr lang="en-US" dirty="0"/>
              <a:t>With prolonged exposure to stress (chronic stress), the physiological system will be damaged and the organism may eventually die. </a:t>
            </a:r>
          </a:p>
          <a:p>
            <a:pPr lvl="0"/>
            <a:r>
              <a:rPr lang="en-US" dirty="0"/>
              <a:t>It may be problematic to generalize such results to humans but research in health psychology has confirmed a link between stress and low immune functioning.</a:t>
            </a:r>
          </a:p>
          <a:p>
            <a:endParaRPr lang="en-US" dirty="0"/>
          </a:p>
        </p:txBody>
      </p:sp>
    </p:spTree>
    <p:extLst>
      <p:ext uri="{BB962C8B-B14F-4D97-AF65-F5344CB8AC3E}">
        <p14:creationId xmlns:p14="http://schemas.microsoft.com/office/powerpoint/2010/main" val="183786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rmAutofit/>
          </a:bodyPr>
          <a:lstStyle/>
          <a:p>
            <a:r>
              <a:rPr lang="en-US" b="1" dirty="0"/>
              <a:t>Psychological aspects of stress</a:t>
            </a:r>
            <a:endParaRPr lang="en-US" dirty="0"/>
          </a:p>
        </p:txBody>
      </p:sp>
      <p:sp>
        <p:nvSpPr>
          <p:cNvPr id="3" name="Content Placeholder 2"/>
          <p:cNvSpPr>
            <a:spLocks noGrp="1"/>
          </p:cNvSpPr>
          <p:nvPr>
            <p:ph sz="half" idx="1"/>
          </p:nvPr>
        </p:nvSpPr>
        <p:spPr>
          <a:xfrm>
            <a:off x="432318" y="1166018"/>
            <a:ext cx="5384800" cy="4525963"/>
          </a:xfrm>
        </p:spPr>
        <p:txBody>
          <a:bodyPr/>
          <a:lstStyle/>
          <a:p>
            <a:r>
              <a:rPr lang="en-US" dirty="0"/>
              <a:t>Give me a list of things psychologically when you are stressed….</a:t>
            </a:r>
          </a:p>
          <a:p>
            <a:r>
              <a:rPr lang="en-US" dirty="0"/>
              <a:t> </a:t>
            </a:r>
          </a:p>
          <a:p>
            <a:r>
              <a:rPr lang="en-US" dirty="0"/>
              <a:t> </a:t>
            </a:r>
          </a:p>
          <a:p>
            <a:r>
              <a:rPr lang="en-US" dirty="0"/>
              <a:t> </a:t>
            </a:r>
          </a:p>
          <a:p>
            <a:r>
              <a:rPr lang="en-US" dirty="0"/>
              <a:t> </a:t>
            </a:r>
          </a:p>
          <a:p>
            <a:r>
              <a:rPr lang="en-US" dirty="0"/>
              <a:t> </a:t>
            </a:r>
          </a:p>
          <a:p>
            <a:r>
              <a:rPr lang="en-US" dirty="0"/>
              <a:t> </a:t>
            </a:r>
          </a:p>
          <a:p>
            <a:endParaRPr lang="en-US" dirty="0"/>
          </a:p>
        </p:txBody>
      </p:sp>
      <p:pic>
        <p:nvPicPr>
          <p:cNvPr id="7" name="Zástupný obsah 6">
            <a:extLst>
              <a:ext uri="{FF2B5EF4-FFF2-40B4-BE49-F238E27FC236}">
                <a16:creationId xmlns:a16="http://schemas.microsoft.com/office/drawing/2014/main" id="{02D73E4B-B6AD-DA2C-6D69-28B4816D848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6876" y="2509366"/>
            <a:ext cx="6166498" cy="3854061"/>
          </a:xfrm>
        </p:spPr>
      </p:pic>
    </p:spTree>
    <p:extLst>
      <p:ext uri="{BB962C8B-B14F-4D97-AF65-F5344CB8AC3E}">
        <p14:creationId xmlns:p14="http://schemas.microsoft.com/office/powerpoint/2010/main" val="3530679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01D39C-78E2-2D20-6D89-23FB5BEBC748}"/>
              </a:ext>
            </a:extLst>
          </p:cNvPr>
          <p:cNvSpPr>
            <a:spLocks noGrp="1"/>
          </p:cNvSpPr>
          <p:nvPr>
            <p:ph type="title"/>
          </p:nvPr>
        </p:nvSpPr>
        <p:spPr>
          <a:xfrm>
            <a:off x="829200" y="2674146"/>
            <a:ext cx="10753200" cy="451576"/>
          </a:xfrm>
        </p:spPr>
        <p:txBody>
          <a:bodyPr/>
          <a:lstStyle/>
          <a:p>
            <a:r>
              <a:rPr lang="cs-CZ" dirty="0" err="1"/>
              <a:t>Which</a:t>
            </a:r>
            <a:r>
              <a:rPr lang="cs-CZ" dirty="0"/>
              <a:t> organ </a:t>
            </a:r>
            <a:r>
              <a:rPr lang="cs-CZ" dirty="0" err="1"/>
              <a:t>systems</a:t>
            </a:r>
            <a:r>
              <a:rPr lang="cs-CZ" dirty="0"/>
              <a:t> are </a:t>
            </a:r>
            <a:r>
              <a:rPr lang="cs-CZ" dirty="0" err="1"/>
              <a:t>involved</a:t>
            </a:r>
            <a:r>
              <a:rPr lang="cs-CZ" dirty="0"/>
              <a:t> in stress </a:t>
            </a:r>
            <a:r>
              <a:rPr lang="cs-CZ" dirty="0" err="1"/>
              <a:t>reaction</a:t>
            </a:r>
            <a:r>
              <a:rPr lang="cs-CZ" dirty="0"/>
              <a:t>?</a:t>
            </a:r>
          </a:p>
        </p:txBody>
      </p:sp>
      <p:sp>
        <p:nvSpPr>
          <p:cNvPr id="3" name="Zástupný obsah 2">
            <a:extLst>
              <a:ext uri="{FF2B5EF4-FFF2-40B4-BE49-F238E27FC236}">
                <a16:creationId xmlns:a16="http://schemas.microsoft.com/office/drawing/2014/main" id="{08766608-1E21-535B-EDC6-9390D1E15D1B}"/>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0AB52F59-D1C9-A12A-D0DD-62E0FFF5C149}"/>
              </a:ext>
            </a:extLst>
          </p:cNvPr>
          <p:cNvSpPr>
            <a:spLocks noGrp="1"/>
          </p:cNvSpPr>
          <p:nvPr>
            <p:ph sz="half" idx="2"/>
          </p:nvPr>
        </p:nvSpPr>
        <p:spPr/>
        <p:txBody>
          <a:bodyPr/>
          <a:lstStyle/>
          <a:p>
            <a:endParaRPr lang="cs-CZ"/>
          </a:p>
        </p:txBody>
      </p:sp>
      <p:sp>
        <p:nvSpPr>
          <p:cNvPr id="5" name="Zástupný symbol pro zápatí 4">
            <a:extLst>
              <a:ext uri="{FF2B5EF4-FFF2-40B4-BE49-F238E27FC236}">
                <a16:creationId xmlns:a16="http://schemas.microsoft.com/office/drawing/2014/main" id="{1A471CD2-305A-74A1-789F-9EB07CDDBD10}"/>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492BB871-3D23-45DA-5AD4-0FC76D0E354C}"/>
              </a:ext>
            </a:extLst>
          </p:cNvPr>
          <p:cNvSpPr>
            <a:spLocks noGrp="1"/>
          </p:cNvSpPr>
          <p:nvPr>
            <p:ph type="sldNum" sz="quarter" idx="12"/>
          </p:nvPr>
        </p:nvSpPr>
        <p:spPr/>
        <p:txBody>
          <a:bodyPr/>
          <a:lstStyle/>
          <a:p>
            <a:fld id="{E580B238-A405-4A03-98BD-55556D04D4E1}" type="slidenum">
              <a:rPr lang="en-US" smtClean="0"/>
              <a:pPr/>
              <a:t>23</a:t>
            </a:fld>
            <a:endParaRPr lang="en-US"/>
          </a:p>
        </p:txBody>
      </p:sp>
    </p:spTree>
    <p:extLst>
      <p:ext uri="{BB962C8B-B14F-4D97-AF65-F5344CB8AC3E}">
        <p14:creationId xmlns:p14="http://schemas.microsoft.com/office/powerpoint/2010/main" val="2919438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itle 1"/>
          <p:cNvSpPr txBox="1">
            <a:spLocks/>
          </p:cNvSpPr>
          <p:nvPr/>
        </p:nvSpPr>
        <p:spPr>
          <a:xfrm>
            <a:off x="1332153" y="887317"/>
            <a:ext cx="9144000" cy="238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a:latin typeface="Calibri" charset="0"/>
                <a:ea typeface="Calibri" charset="0"/>
                <a:cs typeface="Calibri" charset="0"/>
              </a:rPr>
              <a:t>Stress and </a:t>
            </a:r>
            <a:r>
              <a:rPr lang="cs-CZ" altLang="cs-CZ" sz="3200" dirty="0" err="1">
                <a:latin typeface="Calibri" charset="0"/>
                <a:ea typeface="Calibri" charset="0"/>
                <a:cs typeface="Calibri" charset="0"/>
              </a:rPr>
              <a:t>control</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of</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adaptation</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err="1">
                <a:latin typeface="Calibri" charset="0"/>
                <a:ea typeface="Calibri" charset="0"/>
                <a:cs typeface="Calibri" charset="0"/>
              </a:rPr>
              <a:t>The</a:t>
            </a:r>
            <a:r>
              <a:rPr lang="cs-CZ" altLang="cs-CZ" sz="5400" b="1" dirty="0">
                <a:latin typeface="Calibri" charset="0"/>
                <a:ea typeface="Calibri" charset="0"/>
                <a:cs typeface="Calibri" charset="0"/>
              </a:rPr>
              <a:t> role </a:t>
            </a:r>
            <a:r>
              <a:rPr lang="cs-CZ" altLang="cs-CZ" sz="5400" b="1" dirty="0" err="1">
                <a:latin typeface="Calibri" charset="0"/>
                <a:ea typeface="Calibri" charset="0"/>
                <a:cs typeface="Calibri" charset="0"/>
              </a:rPr>
              <a:t>of</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the</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adipose</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tissue</a:t>
            </a:r>
            <a:endParaRPr lang="cs-CZ" altLang="cs-CZ" sz="5400" dirty="0">
              <a:latin typeface="Calibri" charset="0"/>
              <a:ea typeface="Calibri" charset="0"/>
              <a:cs typeface="Calibri" charset="0"/>
            </a:endParaRPr>
          </a:p>
        </p:txBody>
      </p:sp>
    </p:spTree>
    <p:extLst>
      <p:ext uri="{BB962C8B-B14F-4D97-AF65-F5344CB8AC3E}">
        <p14:creationId xmlns:p14="http://schemas.microsoft.com/office/powerpoint/2010/main" val="343852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01">
            <a:extLst>
              <a:ext uri="{FF2B5EF4-FFF2-40B4-BE49-F238E27FC236}">
                <a16:creationId xmlns:a16="http://schemas.microsoft.com/office/drawing/2014/main" id="{A462CC48-ABCE-4561-8C45-8359F2798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9" t="20398" b="2249"/>
          <a:stretch>
            <a:fillRect/>
          </a:stretch>
        </p:blipFill>
        <p:spPr bwMode="auto">
          <a:xfrm>
            <a:off x="946944" y="1"/>
            <a:ext cx="60579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002">
            <a:extLst>
              <a:ext uri="{FF2B5EF4-FFF2-40B4-BE49-F238E27FC236}">
                <a16:creationId xmlns:a16="http://schemas.microsoft.com/office/drawing/2014/main" id="{E4FC2EC9-5E33-4039-98A5-A64676C41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96"/>
          <a:stretch>
            <a:fillRect/>
          </a:stretch>
        </p:blipFill>
        <p:spPr bwMode="auto">
          <a:xfrm>
            <a:off x="6404769" y="1"/>
            <a:ext cx="484028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006">
            <a:extLst>
              <a:ext uri="{FF2B5EF4-FFF2-40B4-BE49-F238E27FC236}">
                <a16:creationId xmlns:a16="http://schemas.microsoft.com/office/drawing/2014/main" id="{BB5254EF-D3C9-4D6C-B442-0F8B78253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44" y="3448050"/>
            <a:ext cx="57213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007">
            <a:extLst>
              <a:ext uri="{FF2B5EF4-FFF2-40B4-BE49-F238E27FC236}">
                <a16:creationId xmlns:a16="http://schemas.microsoft.com/office/drawing/2014/main" id="{B2E27732-989D-4E0D-9C08-1FD19F394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995" y="3455988"/>
            <a:ext cx="4729163"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Line 6">
            <a:extLst>
              <a:ext uri="{FF2B5EF4-FFF2-40B4-BE49-F238E27FC236}">
                <a16:creationId xmlns:a16="http://schemas.microsoft.com/office/drawing/2014/main" id="{6EEAAEFE-4129-465D-B9DE-6EAC73B2B0CB}"/>
              </a:ext>
            </a:extLst>
          </p:cNvPr>
          <p:cNvSpPr>
            <a:spLocks noChangeShapeType="1"/>
          </p:cNvSpPr>
          <p:nvPr/>
        </p:nvSpPr>
        <p:spPr bwMode="auto">
          <a:xfrm>
            <a:off x="946945" y="3457575"/>
            <a:ext cx="10298113" cy="0"/>
          </a:xfrm>
          <a:prstGeom prst="line">
            <a:avLst/>
          </a:prstGeom>
          <a:noFill/>
          <a:ln w="57150">
            <a:solidFill>
              <a:srgbClr val="3399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1" name="Text Box 7">
            <a:extLst>
              <a:ext uri="{FF2B5EF4-FFF2-40B4-BE49-F238E27FC236}">
                <a16:creationId xmlns:a16="http://schemas.microsoft.com/office/drawing/2014/main" id="{8289FAF6-3FBF-473F-90FF-E1FB6157FEF5}"/>
              </a:ext>
            </a:extLst>
          </p:cNvPr>
          <p:cNvSpPr txBox="1">
            <a:spLocks noChangeArrowheads="1"/>
          </p:cNvSpPr>
          <p:nvPr/>
        </p:nvSpPr>
        <p:spPr bwMode="auto">
          <a:xfrm>
            <a:off x="5625307" y="1"/>
            <a:ext cx="1505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4800" b="1"/>
              <a:t>WAT</a:t>
            </a:r>
          </a:p>
        </p:txBody>
      </p:sp>
      <p:sp>
        <p:nvSpPr>
          <p:cNvPr id="11272" name="Text Box 8">
            <a:extLst>
              <a:ext uri="{FF2B5EF4-FFF2-40B4-BE49-F238E27FC236}">
                <a16:creationId xmlns:a16="http://schemas.microsoft.com/office/drawing/2014/main" id="{D2AE9EAA-D7AD-4A23-B7AD-F1579ADF953F}"/>
              </a:ext>
            </a:extLst>
          </p:cNvPr>
          <p:cNvSpPr txBox="1">
            <a:spLocks noChangeArrowheads="1"/>
          </p:cNvSpPr>
          <p:nvPr/>
        </p:nvSpPr>
        <p:spPr bwMode="auto">
          <a:xfrm>
            <a:off x="5691983" y="3435351"/>
            <a:ext cx="1436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4800" b="1"/>
              <a:t>BAT</a:t>
            </a:r>
          </a:p>
        </p:txBody>
      </p:sp>
      <p:sp>
        <p:nvSpPr>
          <p:cNvPr id="11273" name="Text Box 9">
            <a:extLst>
              <a:ext uri="{FF2B5EF4-FFF2-40B4-BE49-F238E27FC236}">
                <a16:creationId xmlns:a16="http://schemas.microsoft.com/office/drawing/2014/main" id="{D2C9B9EC-F391-4EDE-91FE-DF3192080629}"/>
              </a:ext>
            </a:extLst>
          </p:cNvPr>
          <p:cNvSpPr txBox="1">
            <a:spLocks noChangeArrowheads="1"/>
          </p:cNvSpPr>
          <p:nvPr/>
        </p:nvSpPr>
        <p:spPr bwMode="auto">
          <a:xfrm>
            <a:off x="1054894" y="6508750"/>
            <a:ext cx="2636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400"/>
              <a:t>For letter symbols, see slide 36</a:t>
            </a:r>
            <a:endParaRPr lang="en-US" altLang="cs-CZ" sz="1400"/>
          </a:p>
        </p:txBody>
      </p:sp>
    </p:spTree>
    <p:extLst>
      <p:ext uri="{BB962C8B-B14F-4D97-AF65-F5344CB8AC3E}">
        <p14:creationId xmlns:p14="http://schemas.microsoft.com/office/powerpoint/2010/main" val="1796934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4006CE8E-CFAE-4110-A331-F7055EA901CB}"/>
              </a:ext>
            </a:extLst>
          </p:cNvPr>
          <p:cNvSpPr>
            <a:spLocks noChangeArrowheads="1"/>
          </p:cNvSpPr>
          <p:nvPr/>
        </p:nvSpPr>
        <p:spPr bwMode="auto">
          <a:xfrm>
            <a:off x="1127920" y="3838781"/>
            <a:ext cx="9974262" cy="2705100"/>
          </a:xfrm>
          <a:prstGeom prst="rect">
            <a:avLst/>
          </a:prstGeom>
          <a:solidFill>
            <a:schemeClr val="tx1">
              <a:lumMod val="50000"/>
            </a:schemeClr>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sp>
        <p:nvSpPr>
          <p:cNvPr id="12292" name="Text Box 5">
            <a:extLst>
              <a:ext uri="{FF2B5EF4-FFF2-40B4-BE49-F238E27FC236}">
                <a16:creationId xmlns:a16="http://schemas.microsoft.com/office/drawing/2014/main" id="{A3ED6901-C61E-422D-9137-24938A9C84F5}"/>
              </a:ext>
            </a:extLst>
          </p:cNvPr>
          <p:cNvSpPr txBox="1">
            <a:spLocks noChangeArrowheads="1"/>
          </p:cNvSpPr>
          <p:nvPr/>
        </p:nvSpPr>
        <p:spPr bwMode="auto">
          <a:xfrm>
            <a:off x="1278732" y="4045478"/>
            <a:ext cx="2941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err="1">
                <a:solidFill>
                  <a:schemeClr val="bg1"/>
                </a:solidFill>
              </a:rPr>
              <a:t>White</a:t>
            </a:r>
            <a:r>
              <a:rPr lang="cs-CZ" altLang="fr-FR" sz="2800" b="1" dirty="0">
                <a:solidFill>
                  <a:schemeClr val="bg1"/>
                </a:solidFill>
              </a:rPr>
              <a:t> adipocyte</a:t>
            </a:r>
            <a:endParaRPr lang="fr-FR" altLang="fr-FR" sz="2800" b="1" dirty="0">
              <a:solidFill>
                <a:schemeClr val="bg1"/>
              </a:solidFill>
            </a:endParaRPr>
          </a:p>
        </p:txBody>
      </p:sp>
      <p:grpSp>
        <p:nvGrpSpPr>
          <p:cNvPr id="12293" name="Group 6">
            <a:extLst>
              <a:ext uri="{FF2B5EF4-FFF2-40B4-BE49-F238E27FC236}">
                <a16:creationId xmlns:a16="http://schemas.microsoft.com/office/drawing/2014/main" id="{1F9C6556-B403-4E78-B785-2352828AC328}"/>
              </a:ext>
            </a:extLst>
          </p:cNvPr>
          <p:cNvGrpSpPr>
            <a:grpSpLocks/>
          </p:cNvGrpSpPr>
          <p:nvPr/>
        </p:nvGrpSpPr>
        <p:grpSpPr bwMode="auto">
          <a:xfrm>
            <a:off x="1454944" y="4705878"/>
            <a:ext cx="1612900" cy="1536700"/>
            <a:chOff x="3913" y="1061"/>
            <a:chExt cx="1771" cy="1587"/>
          </a:xfrm>
        </p:grpSpPr>
        <p:sp>
          <p:nvSpPr>
            <p:cNvPr id="12446" name="Oval 7">
              <a:extLst>
                <a:ext uri="{FF2B5EF4-FFF2-40B4-BE49-F238E27FC236}">
                  <a16:creationId xmlns:a16="http://schemas.microsoft.com/office/drawing/2014/main" id="{8887FCF4-946D-44E8-A189-398F28DA3ABA}"/>
                </a:ext>
              </a:extLst>
            </p:cNvPr>
            <p:cNvSpPr>
              <a:spLocks noChangeAspect="1" noChangeArrowheads="1"/>
            </p:cNvSpPr>
            <p:nvPr/>
          </p:nvSpPr>
          <p:spPr bwMode="auto">
            <a:xfrm>
              <a:off x="3913" y="1061"/>
              <a:ext cx="1771" cy="1587"/>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7" name="Oval 8">
              <a:extLst>
                <a:ext uri="{FF2B5EF4-FFF2-40B4-BE49-F238E27FC236}">
                  <a16:creationId xmlns:a16="http://schemas.microsoft.com/office/drawing/2014/main" id="{ADAFC7E4-59AD-40A2-8485-182F62DC9FA6}"/>
                </a:ext>
              </a:extLst>
            </p:cNvPr>
            <p:cNvSpPr>
              <a:spLocks noChangeAspect="1" noChangeArrowheads="1"/>
            </p:cNvSpPr>
            <p:nvPr/>
          </p:nvSpPr>
          <p:spPr bwMode="auto">
            <a:xfrm>
              <a:off x="3966" y="1119"/>
              <a:ext cx="1472" cy="1472"/>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8" name="Oval 9">
              <a:extLst>
                <a:ext uri="{FF2B5EF4-FFF2-40B4-BE49-F238E27FC236}">
                  <a16:creationId xmlns:a16="http://schemas.microsoft.com/office/drawing/2014/main" id="{FD7F1ED4-8B03-4841-9FA4-443F0111B2BB}"/>
                </a:ext>
              </a:extLst>
            </p:cNvPr>
            <p:cNvSpPr>
              <a:spLocks noChangeAspect="1" noChangeArrowheads="1"/>
            </p:cNvSpPr>
            <p:nvPr/>
          </p:nvSpPr>
          <p:spPr bwMode="auto">
            <a:xfrm>
              <a:off x="5489" y="1693"/>
              <a:ext cx="109" cy="323"/>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2449" name="Group 10">
              <a:extLst>
                <a:ext uri="{FF2B5EF4-FFF2-40B4-BE49-F238E27FC236}">
                  <a16:creationId xmlns:a16="http://schemas.microsoft.com/office/drawing/2014/main" id="{DA33F418-9811-46B3-8306-5198B3244364}"/>
                </a:ext>
              </a:extLst>
            </p:cNvPr>
            <p:cNvGrpSpPr>
              <a:grpSpLocks noChangeAspect="1"/>
            </p:cNvGrpSpPr>
            <p:nvPr/>
          </p:nvGrpSpPr>
          <p:grpSpPr bwMode="auto">
            <a:xfrm rot="-3578275">
              <a:off x="5280" y="2261"/>
              <a:ext cx="216" cy="115"/>
              <a:chOff x="1567" y="1859"/>
              <a:chExt cx="1113" cy="689"/>
            </a:xfrm>
          </p:grpSpPr>
          <p:sp>
            <p:nvSpPr>
              <p:cNvPr id="12456" name="Freeform 11">
                <a:extLst>
                  <a:ext uri="{FF2B5EF4-FFF2-40B4-BE49-F238E27FC236}">
                    <a16:creationId xmlns:a16="http://schemas.microsoft.com/office/drawing/2014/main" id="{1B02EE3D-0747-4ED6-AF00-8BE4BE2B7E71}"/>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7" name="Freeform 12">
                <a:extLst>
                  <a:ext uri="{FF2B5EF4-FFF2-40B4-BE49-F238E27FC236}">
                    <a16:creationId xmlns:a16="http://schemas.microsoft.com/office/drawing/2014/main" id="{65EE76C5-C9D9-4896-A9D3-D37E7CCE8F55}"/>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0" name="Group 13">
              <a:extLst>
                <a:ext uri="{FF2B5EF4-FFF2-40B4-BE49-F238E27FC236}">
                  <a16:creationId xmlns:a16="http://schemas.microsoft.com/office/drawing/2014/main" id="{9CC0ADA8-AA4E-4C51-ABE5-675E296AD301}"/>
                </a:ext>
              </a:extLst>
            </p:cNvPr>
            <p:cNvGrpSpPr>
              <a:grpSpLocks noChangeAspect="1"/>
            </p:cNvGrpSpPr>
            <p:nvPr/>
          </p:nvGrpSpPr>
          <p:grpSpPr bwMode="auto">
            <a:xfrm rot="3675788">
              <a:off x="5398" y="2055"/>
              <a:ext cx="212" cy="112"/>
              <a:chOff x="1567" y="1859"/>
              <a:chExt cx="1113" cy="689"/>
            </a:xfrm>
          </p:grpSpPr>
          <p:sp>
            <p:nvSpPr>
              <p:cNvPr id="12454" name="Freeform 14">
                <a:extLst>
                  <a:ext uri="{FF2B5EF4-FFF2-40B4-BE49-F238E27FC236}">
                    <a16:creationId xmlns:a16="http://schemas.microsoft.com/office/drawing/2014/main" id="{DE228C15-DC19-4550-A342-E02D28B93996}"/>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5" name="Freeform 15">
                <a:extLst>
                  <a:ext uri="{FF2B5EF4-FFF2-40B4-BE49-F238E27FC236}">
                    <a16:creationId xmlns:a16="http://schemas.microsoft.com/office/drawing/2014/main" id="{5EE1572E-1300-44EE-ADBF-70C21FDD0E91}"/>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1" name="Group 16">
              <a:extLst>
                <a:ext uri="{FF2B5EF4-FFF2-40B4-BE49-F238E27FC236}">
                  <a16:creationId xmlns:a16="http://schemas.microsoft.com/office/drawing/2014/main" id="{CC5B5438-BCAD-4989-8FF8-28673DB763E6}"/>
                </a:ext>
              </a:extLst>
            </p:cNvPr>
            <p:cNvGrpSpPr>
              <a:grpSpLocks noChangeAspect="1"/>
            </p:cNvGrpSpPr>
            <p:nvPr/>
          </p:nvGrpSpPr>
          <p:grpSpPr bwMode="auto">
            <a:xfrm rot="3675788">
              <a:off x="5363" y="1464"/>
              <a:ext cx="221" cy="117"/>
              <a:chOff x="1567" y="1859"/>
              <a:chExt cx="1113" cy="689"/>
            </a:xfrm>
          </p:grpSpPr>
          <p:sp>
            <p:nvSpPr>
              <p:cNvPr id="12452" name="Freeform 17">
                <a:extLst>
                  <a:ext uri="{FF2B5EF4-FFF2-40B4-BE49-F238E27FC236}">
                    <a16:creationId xmlns:a16="http://schemas.microsoft.com/office/drawing/2014/main" id="{A2AA8C31-3194-488D-9788-D664D52CAE8C}"/>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3" name="Freeform 18">
                <a:extLst>
                  <a:ext uri="{FF2B5EF4-FFF2-40B4-BE49-F238E27FC236}">
                    <a16:creationId xmlns:a16="http://schemas.microsoft.com/office/drawing/2014/main" id="{124FA865-7DC7-4343-ACC3-141FEFCA67AB}"/>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12294" name="Line 19">
            <a:extLst>
              <a:ext uri="{FF2B5EF4-FFF2-40B4-BE49-F238E27FC236}">
                <a16:creationId xmlns:a16="http://schemas.microsoft.com/office/drawing/2014/main" id="{7397D695-1472-4C03-9729-4CA56BF9E552}"/>
              </a:ext>
            </a:extLst>
          </p:cNvPr>
          <p:cNvSpPr>
            <a:spLocks noChangeShapeType="1"/>
          </p:cNvSpPr>
          <p:nvPr/>
        </p:nvSpPr>
        <p:spPr bwMode="auto">
          <a:xfrm rot="16200000">
            <a:off x="3785394" y="5090053"/>
            <a:ext cx="1588" cy="646112"/>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95" name="Text Box 20">
            <a:extLst>
              <a:ext uri="{FF2B5EF4-FFF2-40B4-BE49-F238E27FC236}">
                <a16:creationId xmlns:a16="http://schemas.microsoft.com/office/drawing/2014/main" id="{FDE2FEC7-F29A-4517-AE3B-E9AA2720E865}"/>
              </a:ext>
            </a:extLst>
          </p:cNvPr>
          <p:cNvSpPr txBox="1">
            <a:spLocks noChangeArrowheads="1"/>
          </p:cNvSpPr>
          <p:nvPr/>
        </p:nvSpPr>
        <p:spPr bwMode="auto">
          <a:xfrm>
            <a:off x="4590657" y="3912845"/>
            <a:ext cx="5146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err="1">
                <a:solidFill>
                  <a:schemeClr val="bg1"/>
                </a:solidFill>
              </a:rPr>
              <a:t>Unilocular</a:t>
            </a:r>
            <a:r>
              <a:rPr lang="cs-CZ" altLang="cs-CZ" sz="2000" b="1" dirty="0">
                <a:solidFill>
                  <a:schemeClr val="bg1"/>
                </a:solidFill>
              </a:rPr>
              <a:t> </a:t>
            </a:r>
            <a:r>
              <a:rPr lang="fr-FR" altLang="cs-CZ" sz="2000" b="1" dirty="0">
                <a:solidFill>
                  <a:schemeClr val="bg1"/>
                </a:solidFill>
              </a:rPr>
              <a:t>(</a:t>
            </a:r>
            <a:r>
              <a:rPr lang="fr-FR" altLang="cs-CZ" sz="2000" b="1" dirty="0">
                <a:solidFill>
                  <a:schemeClr val="bg1"/>
                </a:solidFill>
                <a:sym typeface="Wingdings" panose="05000000000000000000" pitchFamily="2" charset="2"/>
              </a:rPr>
              <a:t> 200µm)</a:t>
            </a:r>
          </a:p>
          <a:p>
            <a:pPr eaLnBrk="1" hangingPunct="1"/>
            <a:r>
              <a:rPr lang="cs-CZ" altLang="cs-CZ" sz="2000" b="1" dirty="0" err="1">
                <a:solidFill>
                  <a:schemeClr val="bg1"/>
                </a:solidFill>
              </a:rPr>
              <a:t>Storage</a:t>
            </a:r>
            <a:r>
              <a:rPr lang="cs-CZ" altLang="cs-CZ" sz="2000" b="1" dirty="0">
                <a:solidFill>
                  <a:schemeClr val="bg1"/>
                </a:solidFill>
              </a:rPr>
              <a:t> and </a:t>
            </a:r>
            <a:r>
              <a:rPr lang="cs-CZ" altLang="cs-CZ" sz="2000" b="1" dirty="0" err="1">
                <a:solidFill>
                  <a:schemeClr val="bg1"/>
                </a:solidFill>
              </a:rPr>
              <a:t>mobilization</a:t>
            </a:r>
            <a:r>
              <a:rPr lang="cs-CZ" altLang="cs-CZ" sz="2000" b="1" dirty="0">
                <a:solidFill>
                  <a:schemeClr val="bg1"/>
                </a:solidFill>
              </a:rPr>
              <a:t> </a:t>
            </a:r>
            <a:r>
              <a:rPr lang="cs-CZ" altLang="cs-CZ" sz="2000" b="1" dirty="0" err="1">
                <a:solidFill>
                  <a:schemeClr val="bg1"/>
                </a:solidFill>
              </a:rPr>
              <a:t>of</a:t>
            </a:r>
            <a:r>
              <a:rPr lang="cs-CZ" altLang="cs-CZ" sz="2000" b="1" dirty="0">
                <a:solidFill>
                  <a:schemeClr val="bg1"/>
                </a:solidFill>
              </a:rPr>
              <a:t> </a:t>
            </a:r>
            <a:r>
              <a:rPr lang="cs-CZ" altLang="cs-CZ" sz="2000" b="1" dirty="0" err="1">
                <a:solidFill>
                  <a:schemeClr val="bg1"/>
                </a:solidFill>
              </a:rPr>
              <a:t>lipids</a:t>
            </a:r>
            <a:r>
              <a:rPr lang="fr-FR" altLang="cs-CZ" sz="2000" b="1" dirty="0">
                <a:solidFill>
                  <a:schemeClr val="bg1"/>
                </a:solidFill>
              </a:rPr>
              <a:t>(+++)</a:t>
            </a:r>
          </a:p>
          <a:p>
            <a:pPr eaLnBrk="1" hangingPunct="1"/>
            <a:r>
              <a:rPr lang="fr-FR" altLang="cs-CZ" sz="2000" b="1" dirty="0">
                <a:solidFill>
                  <a:schemeClr val="bg1"/>
                </a:solidFill>
                <a:sym typeface="Wingdings" panose="05000000000000000000" pitchFamily="2" charset="2"/>
              </a:rPr>
              <a:t>Mitochondri</a:t>
            </a:r>
            <a:r>
              <a:rPr lang="cs-CZ" altLang="cs-CZ" sz="2000" b="1" dirty="0">
                <a:solidFill>
                  <a:schemeClr val="bg1"/>
                </a:solidFill>
                <a:sym typeface="Wingdings" panose="05000000000000000000" pitchFamily="2" charset="2"/>
              </a:rPr>
              <a:t>a</a:t>
            </a:r>
            <a:r>
              <a:rPr lang="fr-FR" altLang="cs-CZ" sz="2000" b="1" dirty="0">
                <a:solidFill>
                  <a:schemeClr val="bg1"/>
                </a:solidFill>
                <a:sym typeface="Wingdings" panose="05000000000000000000" pitchFamily="2" charset="2"/>
              </a:rPr>
              <a:t> (+)</a:t>
            </a:r>
            <a:endParaRPr lang="fr-FR" altLang="cs-CZ" sz="2000" b="1" dirty="0">
              <a:solidFill>
                <a:schemeClr val="bg1"/>
              </a:solidFill>
            </a:endParaRPr>
          </a:p>
          <a:p>
            <a:pPr eaLnBrk="1" hangingPunct="1"/>
            <a:r>
              <a:rPr lang="cs-CZ" altLang="cs-CZ" sz="2000" b="1" dirty="0">
                <a:solidFill>
                  <a:schemeClr val="bg1"/>
                </a:solidFill>
              </a:rPr>
              <a:t>Beta </a:t>
            </a:r>
            <a:r>
              <a:rPr lang="cs-CZ" altLang="cs-CZ" sz="2000" b="1" dirty="0" err="1">
                <a:solidFill>
                  <a:schemeClr val="bg1"/>
                </a:solidFill>
              </a:rPr>
              <a:t>oxidation</a:t>
            </a:r>
            <a:r>
              <a:rPr lang="cs-CZ" altLang="cs-CZ" sz="2000" b="1" dirty="0">
                <a:solidFill>
                  <a:schemeClr val="bg1"/>
                </a:solidFill>
              </a:rPr>
              <a:t> </a:t>
            </a:r>
            <a:r>
              <a:rPr lang="fr-FR" altLang="cs-CZ" sz="2000" b="1" dirty="0">
                <a:solidFill>
                  <a:schemeClr val="bg1"/>
                </a:solidFill>
              </a:rPr>
              <a:t>(+)</a:t>
            </a:r>
          </a:p>
          <a:p>
            <a:pPr eaLnBrk="1" hangingPunct="1"/>
            <a:r>
              <a:rPr lang="cs-CZ" altLang="cs-CZ" sz="2000" b="1" dirty="0" err="1">
                <a:solidFill>
                  <a:schemeClr val="bg1"/>
                </a:solidFill>
              </a:rPr>
              <a:t>Respiratory</a:t>
            </a:r>
            <a:r>
              <a:rPr lang="cs-CZ" altLang="cs-CZ" sz="2000" b="1" dirty="0">
                <a:solidFill>
                  <a:schemeClr val="bg1"/>
                </a:solidFill>
              </a:rPr>
              <a:t> </a:t>
            </a:r>
            <a:r>
              <a:rPr lang="cs-CZ" altLang="cs-CZ" sz="2000" b="1" dirty="0" err="1">
                <a:solidFill>
                  <a:schemeClr val="bg1"/>
                </a:solidFill>
              </a:rPr>
              <a:t>chain</a:t>
            </a:r>
            <a:r>
              <a:rPr lang="cs-CZ" altLang="cs-CZ" sz="2000" b="1" dirty="0">
                <a:solidFill>
                  <a:schemeClr val="bg1"/>
                </a:solidFill>
              </a:rPr>
              <a:t> </a:t>
            </a:r>
            <a:r>
              <a:rPr lang="fr-FR" altLang="cs-CZ" sz="2000" b="1" dirty="0">
                <a:solidFill>
                  <a:schemeClr val="bg1"/>
                </a:solidFill>
              </a:rPr>
              <a:t>(+)</a:t>
            </a:r>
          </a:p>
          <a:p>
            <a:pPr eaLnBrk="1" hangingPunct="1"/>
            <a:r>
              <a:rPr lang="fr-FR" altLang="cs-CZ" sz="2000" b="1" dirty="0">
                <a:solidFill>
                  <a:schemeClr val="bg1"/>
                </a:solidFill>
              </a:rPr>
              <a:t>UCP1 (0)</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grpSp>
        <p:nvGrpSpPr>
          <p:cNvPr id="12296" name="Group 21">
            <a:extLst>
              <a:ext uri="{FF2B5EF4-FFF2-40B4-BE49-F238E27FC236}">
                <a16:creationId xmlns:a16="http://schemas.microsoft.com/office/drawing/2014/main" id="{0CD7C73C-1D00-490C-8B94-26A7A7F8BB25}"/>
              </a:ext>
            </a:extLst>
          </p:cNvPr>
          <p:cNvGrpSpPr>
            <a:grpSpLocks noChangeAspect="1"/>
          </p:cNvGrpSpPr>
          <p:nvPr/>
        </p:nvGrpSpPr>
        <p:grpSpPr bwMode="auto">
          <a:xfrm>
            <a:off x="9741694" y="4055004"/>
            <a:ext cx="922338" cy="1285875"/>
            <a:chOff x="3979" y="94"/>
            <a:chExt cx="786" cy="1258"/>
          </a:xfrm>
        </p:grpSpPr>
        <p:grpSp>
          <p:nvGrpSpPr>
            <p:cNvPr id="12403" name="Group 22">
              <a:extLst>
                <a:ext uri="{FF2B5EF4-FFF2-40B4-BE49-F238E27FC236}">
                  <a16:creationId xmlns:a16="http://schemas.microsoft.com/office/drawing/2014/main" id="{B023DD0A-7842-4EF2-AD3B-EC8310BE6CC2}"/>
                </a:ext>
              </a:extLst>
            </p:cNvPr>
            <p:cNvGrpSpPr>
              <a:grpSpLocks noChangeAspect="1"/>
            </p:cNvGrpSpPr>
            <p:nvPr/>
          </p:nvGrpSpPr>
          <p:grpSpPr bwMode="auto">
            <a:xfrm>
              <a:off x="3979" y="120"/>
              <a:ext cx="786" cy="1232"/>
              <a:chOff x="510" y="620"/>
              <a:chExt cx="771" cy="882"/>
            </a:xfrm>
          </p:grpSpPr>
          <p:sp>
            <p:nvSpPr>
              <p:cNvPr id="12408" name="Freeform 23">
                <a:extLst>
                  <a:ext uri="{FF2B5EF4-FFF2-40B4-BE49-F238E27FC236}">
                    <a16:creationId xmlns:a16="http://schemas.microsoft.com/office/drawing/2014/main" id="{93630BA6-6FAC-4014-942B-2D9B5430D087}"/>
                  </a:ext>
                </a:extLst>
              </p:cNvPr>
              <p:cNvSpPr>
                <a:spLocks noChangeAspect="1"/>
              </p:cNvSpPr>
              <p:nvPr/>
            </p:nvSpPr>
            <p:spPr bwMode="auto">
              <a:xfrm>
                <a:off x="727" y="1434"/>
                <a:ext cx="284" cy="68"/>
              </a:xfrm>
              <a:custGeom>
                <a:avLst/>
                <a:gdLst>
                  <a:gd name="T0" fmla="*/ 3 w 284"/>
                  <a:gd name="T1" fmla="*/ 0 h 68"/>
                  <a:gd name="T2" fmla="*/ 281 w 284"/>
                  <a:gd name="T3" fmla="*/ 0 h 68"/>
                  <a:gd name="T4" fmla="*/ 282 w 284"/>
                  <a:gd name="T5" fmla="*/ 7 h 68"/>
                  <a:gd name="T6" fmla="*/ 283 w 284"/>
                  <a:gd name="T7" fmla="*/ 14 h 68"/>
                  <a:gd name="T8" fmla="*/ 283 w 284"/>
                  <a:gd name="T9" fmla="*/ 21 h 68"/>
                  <a:gd name="T10" fmla="*/ 283 w 284"/>
                  <a:gd name="T11" fmla="*/ 28 h 68"/>
                  <a:gd name="T12" fmla="*/ 283 w 284"/>
                  <a:gd name="T13" fmla="*/ 35 h 68"/>
                  <a:gd name="T14" fmla="*/ 281 w 284"/>
                  <a:gd name="T15" fmla="*/ 41 h 68"/>
                  <a:gd name="T16" fmla="*/ 279 w 284"/>
                  <a:gd name="T17" fmla="*/ 47 h 68"/>
                  <a:gd name="T18" fmla="*/ 275 w 284"/>
                  <a:gd name="T19" fmla="*/ 52 h 68"/>
                  <a:gd name="T20" fmla="*/ 281 w 284"/>
                  <a:gd name="T21" fmla="*/ 67 h 68"/>
                  <a:gd name="T22" fmla="*/ 3 w 284"/>
                  <a:gd name="T23" fmla="*/ 67 h 68"/>
                  <a:gd name="T24" fmla="*/ 8 w 284"/>
                  <a:gd name="T25" fmla="*/ 47 h 68"/>
                  <a:gd name="T26" fmla="*/ 3 w 284"/>
                  <a:gd name="T27" fmla="*/ 43 h 68"/>
                  <a:gd name="T28" fmla="*/ 1 w 284"/>
                  <a:gd name="T29" fmla="*/ 39 h 68"/>
                  <a:gd name="T30" fmla="*/ 1 w 284"/>
                  <a:gd name="T31" fmla="*/ 34 h 68"/>
                  <a:gd name="T32" fmla="*/ 0 w 284"/>
                  <a:gd name="T33" fmla="*/ 28 h 68"/>
                  <a:gd name="T34" fmla="*/ 1 w 284"/>
                  <a:gd name="T35" fmla="*/ 21 h 68"/>
                  <a:gd name="T36" fmla="*/ 1 w 284"/>
                  <a:gd name="T37" fmla="*/ 14 h 68"/>
                  <a:gd name="T38" fmla="*/ 3 w 284"/>
                  <a:gd name="T39" fmla="*/ 6 h 68"/>
                  <a:gd name="T40" fmla="*/ 3 w 284"/>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4"/>
                  <a:gd name="T64" fmla="*/ 0 h 68"/>
                  <a:gd name="T65" fmla="*/ 284 w 28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4" h="68">
                    <a:moveTo>
                      <a:pt x="3" y="0"/>
                    </a:moveTo>
                    <a:lnTo>
                      <a:pt x="281" y="0"/>
                    </a:lnTo>
                    <a:lnTo>
                      <a:pt x="282" y="7"/>
                    </a:lnTo>
                    <a:lnTo>
                      <a:pt x="283" y="14"/>
                    </a:lnTo>
                    <a:lnTo>
                      <a:pt x="283" y="21"/>
                    </a:lnTo>
                    <a:lnTo>
                      <a:pt x="283" y="28"/>
                    </a:lnTo>
                    <a:lnTo>
                      <a:pt x="283" y="35"/>
                    </a:lnTo>
                    <a:lnTo>
                      <a:pt x="281" y="41"/>
                    </a:lnTo>
                    <a:lnTo>
                      <a:pt x="279" y="47"/>
                    </a:lnTo>
                    <a:lnTo>
                      <a:pt x="275" y="52"/>
                    </a:lnTo>
                    <a:lnTo>
                      <a:pt x="281" y="67"/>
                    </a:lnTo>
                    <a:lnTo>
                      <a:pt x="3" y="67"/>
                    </a:lnTo>
                    <a:lnTo>
                      <a:pt x="8" y="47"/>
                    </a:lnTo>
                    <a:lnTo>
                      <a:pt x="3" y="43"/>
                    </a:lnTo>
                    <a:lnTo>
                      <a:pt x="1" y="39"/>
                    </a:lnTo>
                    <a:lnTo>
                      <a:pt x="1" y="34"/>
                    </a:lnTo>
                    <a:lnTo>
                      <a:pt x="0" y="28"/>
                    </a:lnTo>
                    <a:lnTo>
                      <a:pt x="1" y="21"/>
                    </a:lnTo>
                    <a:lnTo>
                      <a:pt x="1" y="14"/>
                    </a:lnTo>
                    <a:lnTo>
                      <a:pt x="3" y="6"/>
                    </a:lnTo>
                    <a:lnTo>
                      <a:pt x="3" y="0"/>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9" name="Freeform 24">
                <a:extLst>
                  <a:ext uri="{FF2B5EF4-FFF2-40B4-BE49-F238E27FC236}">
                    <a16:creationId xmlns:a16="http://schemas.microsoft.com/office/drawing/2014/main" id="{94A65FCF-0EFC-4497-9439-4012861709C5}"/>
                  </a:ext>
                </a:extLst>
              </p:cNvPr>
              <p:cNvSpPr>
                <a:spLocks noChangeAspect="1"/>
              </p:cNvSpPr>
              <p:nvPr/>
            </p:nvSpPr>
            <p:spPr bwMode="auto">
              <a:xfrm>
                <a:off x="860" y="1454"/>
                <a:ext cx="19" cy="48"/>
              </a:xfrm>
              <a:custGeom>
                <a:avLst/>
                <a:gdLst>
                  <a:gd name="T0" fmla="*/ 0 w 19"/>
                  <a:gd name="T1" fmla="*/ 0 h 48"/>
                  <a:gd name="T2" fmla="*/ 2 w 19"/>
                  <a:gd name="T3" fmla="*/ 8 h 48"/>
                  <a:gd name="T4" fmla="*/ 6 w 19"/>
                  <a:gd name="T5" fmla="*/ 21 h 48"/>
                  <a:gd name="T6" fmla="*/ 8 w 19"/>
                  <a:gd name="T7" fmla="*/ 34 h 48"/>
                  <a:gd name="T8" fmla="*/ 8 w 19"/>
                  <a:gd name="T9" fmla="*/ 47 h 48"/>
                  <a:gd name="T10" fmla="*/ 10 w 19"/>
                  <a:gd name="T11" fmla="*/ 47 h 48"/>
                  <a:gd name="T12" fmla="*/ 10 w 19"/>
                  <a:gd name="T13" fmla="*/ 41 h 48"/>
                  <a:gd name="T14" fmla="*/ 11 w 19"/>
                  <a:gd name="T15" fmla="*/ 31 h 48"/>
                  <a:gd name="T16" fmla="*/ 14 w 19"/>
                  <a:gd name="T17" fmla="*/ 20 h 48"/>
                  <a:gd name="T18" fmla="*/ 16 w 19"/>
                  <a:gd name="T19" fmla="*/ 9 h 48"/>
                  <a:gd name="T20" fmla="*/ 18 w 19"/>
                  <a:gd name="T21" fmla="*/ 1 h 48"/>
                  <a:gd name="T22" fmla="*/ 0 w 19"/>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48"/>
                  <a:gd name="T38" fmla="*/ 19 w 19"/>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48">
                    <a:moveTo>
                      <a:pt x="0" y="0"/>
                    </a:moveTo>
                    <a:lnTo>
                      <a:pt x="2" y="8"/>
                    </a:lnTo>
                    <a:lnTo>
                      <a:pt x="6" y="21"/>
                    </a:lnTo>
                    <a:lnTo>
                      <a:pt x="8" y="34"/>
                    </a:lnTo>
                    <a:lnTo>
                      <a:pt x="8" y="47"/>
                    </a:lnTo>
                    <a:lnTo>
                      <a:pt x="10" y="47"/>
                    </a:lnTo>
                    <a:lnTo>
                      <a:pt x="10" y="41"/>
                    </a:lnTo>
                    <a:lnTo>
                      <a:pt x="11" y="31"/>
                    </a:lnTo>
                    <a:lnTo>
                      <a:pt x="14" y="20"/>
                    </a:lnTo>
                    <a:lnTo>
                      <a:pt x="16" y="9"/>
                    </a:lnTo>
                    <a:lnTo>
                      <a:pt x="18"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0" name="Freeform 25">
                <a:extLst>
                  <a:ext uri="{FF2B5EF4-FFF2-40B4-BE49-F238E27FC236}">
                    <a16:creationId xmlns:a16="http://schemas.microsoft.com/office/drawing/2014/main" id="{389A6EA3-832F-4F19-ADB3-FD3E9BFDC851}"/>
                  </a:ext>
                </a:extLst>
              </p:cNvPr>
              <p:cNvSpPr>
                <a:spLocks noChangeAspect="1"/>
              </p:cNvSpPr>
              <p:nvPr/>
            </p:nvSpPr>
            <p:spPr bwMode="auto">
              <a:xfrm>
                <a:off x="732" y="1458"/>
                <a:ext cx="38" cy="31"/>
              </a:xfrm>
              <a:custGeom>
                <a:avLst/>
                <a:gdLst>
                  <a:gd name="T0" fmla="*/ 1 w 38"/>
                  <a:gd name="T1" fmla="*/ 0 h 31"/>
                  <a:gd name="T2" fmla="*/ 0 w 38"/>
                  <a:gd name="T3" fmla="*/ 5 h 31"/>
                  <a:gd name="T4" fmla="*/ 0 w 38"/>
                  <a:gd name="T5" fmla="*/ 10 h 31"/>
                  <a:gd name="T6" fmla="*/ 1 w 38"/>
                  <a:gd name="T7" fmla="*/ 15 h 31"/>
                  <a:gd name="T8" fmla="*/ 4 w 38"/>
                  <a:gd name="T9" fmla="*/ 18 h 31"/>
                  <a:gd name="T10" fmla="*/ 12 w 38"/>
                  <a:gd name="T11" fmla="*/ 25 h 31"/>
                  <a:gd name="T12" fmla="*/ 22 w 38"/>
                  <a:gd name="T13" fmla="*/ 29 h 31"/>
                  <a:gd name="T14" fmla="*/ 29 w 38"/>
                  <a:gd name="T15" fmla="*/ 30 h 31"/>
                  <a:gd name="T16" fmla="*/ 37 w 38"/>
                  <a:gd name="T17" fmla="*/ 30 h 31"/>
                  <a:gd name="T18" fmla="*/ 29 w 38"/>
                  <a:gd name="T19" fmla="*/ 29 h 31"/>
                  <a:gd name="T20" fmla="*/ 23 w 38"/>
                  <a:gd name="T21" fmla="*/ 27 h 31"/>
                  <a:gd name="T22" fmla="*/ 14 w 38"/>
                  <a:gd name="T23" fmla="*/ 20 h 31"/>
                  <a:gd name="T24" fmla="*/ 7 w 38"/>
                  <a:gd name="T25" fmla="*/ 11 h 31"/>
                  <a:gd name="T26" fmla="*/ 1 w 38"/>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1"/>
                  <a:gd name="T44" fmla="*/ 38 w 38"/>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1">
                    <a:moveTo>
                      <a:pt x="1" y="0"/>
                    </a:moveTo>
                    <a:lnTo>
                      <a:pt x="0" y="5"/>
                    </a:lnTo>
                    <a:lnTo>
                      <a:pt x="0" y="10"/>
                    </a:lnTo>
                    <a:lnTo>
                      <a:pt x="1" y="15"/>
                    </a:lnTo>
                    <a:lnTo>
                      <a:pt x="4" y="18"/>
                    </a:lnTo>
                    <a:lnTo>
                      <a:pt x="12" y="25"/>
                    </a:lnTo>
                    <a:lnTo>
                      <a:pt x="22" y="29"/>
                    </a:lnTo>
                    <a:lnTo>
                      <a:pt x="29" y="30"/>
                    </a:lnTo>
                    <a:lnTo>
                      <a:pt x="37" y="30"/>
                    </a:lnTo>
                    <a:lnTo>
                      <a:pt x="29" y="29"/>
                    </a:lnTo>
                    <a:lnTo>
                      <a:pt x="23" y="27"/>
                    </a:lnTo>
                    <a:lnTo>
                      <a:pt x="14" y="20"/>
                    </a:lnTo>
                    <a:lnTo>
                      <a:pt x="7" y="11"/>
                    </a:lnTo>
                    <a:lnTo>
                      <a:pt x="1"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1" name="Freeform 26">
                <a:extLst>
                  <a:ext uri="{FF2B5EF4-FFF2-40B4-BE49-F238E27FC236}">
                    <a16:creationId xmlns:a16="http://schemas.microsoft.com/office/drawing/2014/main" id="{F6592571-7D5D-4B1D-B0A0-8F0295070C19}"/>
                  </a:ext>
                </a:extLst>
              </p:cNvPr>
              <p:cNvSpPr>
                <a:spLocks noChangeAspect="1"/>
              </p:cNvSpPr>
              <p:nvPr/>
            </p:nvSpPr>
            <p:spPr bwMode="auto">
              <a:xfrm>
                <a:off x="781" y="1464"/>
                <a:ext cx="63" cy="23"/>
              </a:xfrm>
              <a:custGeom>
                <a:avLst/>
                <a:gdLst>
                  <a:gd name="T0" fmla="*/ 10 w 63"/>
                  <a:gd name="T1" fmla="*/ 18 h 23"/>
                  <a:gd name="T2" fmla="*/ 17 w 63"/>
                  <a:gd name="T3" fmla="*/ 20 h 23"/>
                  <a:gd name="T4" fmla="*/ 25 w 63"/>
                  <a:gd name="T5" fmla="*/ 22 h 23"/>
                  <a:gd name="T6" fmla="*/ 33 w 63"/>
                  <a:gd name="T7" fmla="*/ 20 h 23"/>
                  <a:gd name="T8" fmla="*/ 39 w 63"/>
                  <a:gd name="T9" fmla="*/ 18 h 23"/>
                  <a:gd name="T10" fmla="*/ 45 w 63"/>
                  <a:gd name="T11" fmla="*/ 15 h 23"/>
                  <a:gd name="T12" fmla="*/ 51 w 63"/>
                  <a:gd name="T13" fmla="*/ 11 h 23"/>
                  <a:gd name="T14" fmla="*/ 62 w 63"/>
                  <a:gd name="T15" fmla="*/ 0 h 23"/>
                  <a:gd name="T16" fmla="*/ 47 w 63"/>
                  <a:gd name="T17" fmla="*/ 8 h 23"/>
                  <a:gd name="T18" fmla="*/ 38 w 63"/>
                  <a:gd name="T19" fmla="*/ 11 h 23"/>
                  <a:gd name="T20" fmla="*/ 29 w 63"/>
                  <a:gd name="T21" fmla="*/ 11 h 23"/>
                  <a:gd name="T22" fmla="*/ 20 w 63"/>
                  <a:gd name="T23" fmla="*/ 13 h 23"/>
                  <a:gd name="T24" fmla="*/ 10 w 63"/>
                  <a:gd name="T25" fmla="*/ 13 h 23"/>
                  <a:gd name="T26" fmla="*/ 0 w 63"/>
                  <a:gd name="T27" fmla="*/ 12 h 23"/>
                  <a:gd name="T28" fmla="*/ 10 w 63"/>
                  <a:gd name="T29" fmla="*/ 18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3"/>
                  <a:gd name="T47" fmla="*/ 63 w 63"/>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3">
                    <a:moveTo>
                      <a:pt x="10" y="18"/>
                    </a:moveTo>
                    <a:lnTo>
                      <a:pt x="17" y="20"/>
                    </a:lnTo>
                    <a:lnTo>
                      <a:pt x="25" y="22"/>
                    </a:lnTo>
                    <a:lnTo>
                      <a:pt x="33" y="20"/>
                    </a:lnTo>
                    <a:lnTo>
                      <a:pt x="39" y="18"/>
                    </a:lnTo>
                    <a:lnTo>
                      <a:pt x="45" y="15"/>
                    </a:lnTo>
                    <a:lnTo>
                      <a:pt x="51" y="11"/>
                    </a:lnTo>
                    <a:lnTo>
                      <a:pt x="62" y="0"/>
                    </a:lnTo>
                    <a:lnTo>
                      <a:pt x="47" y="8"/>
                    </a:lnTo>
                    <a:lnTo>
                      <a:pt x="38" y="11"/>
                    </a:lnTo>
                    <a:lnTo>
                      <a:pt x="29" y="11"/>
                    </a:lnTo>
                    <a:lnTo>
                      <a:pt x="20" y="13"/>
                    </a:lnTo>
                    <a:lnTo>
                      <a:pt x="10" y="13"/>
                    </a:lnTo>
                    <a:lnTo>
                      <a:pt x="0" y="12"/>
                    </a:lnTo>
                    <a:lnTo>
                      <a:pt x="10" y="18"/>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2" name="Freeform 27">
                <a:extLst>
                  <a:ext uri="{FF2B5EF4-FFF2-40B4-BE49-F238E27FC236}">
                    <a16:creationId xmlns:a16="http://schemas.microsoft.com/office/drawing/2014/main" id="{12395280-7781-4BCF-91F7-AC234ED1269C}"/>
                  </a:ext>
                </a:extLst>
              </p:cNvPr>
              <p:cNvSpPr>
                <a:spLocks noChangeAspect="1"/>
              </p:cNvSpPr>
              <p:nvPr/>
            </p:nvSpPr>
            <p:spPr bwMode="auto">
              <a:xfrm>
                <a:off x="907" y="1473"/>
                <a:ext cx="89" cy="20"/>
              </a:xfrm>
              <a:custGeom>
                <a:avLst/>
                <a:gdLst>
                  <a:gd name="T0" fmla="*/ 0 w 89"/>
                  <a:gd name="T1" fmla="*/ 0 h 20"/>
                  <a:gd name="T2" fmla="*/ 1 w 89"/>
                  <a:gd name="T3" fmla="*/ 5 h 20"/>
                  <a:gd name="T4" fmla="*/ 3 w 89"/>
                  <a:gd name="T5" fmla="*/ 8 h 20"/>
                  <a:gd name="T6" fmla="*/ 12 w 89"/>
                  <a:gd name="T7" fmla="*/ 13 h 20"/>
                  <a:gd name="T8" fmla="*/ 22 w 89"/>
                  <a:gd name="T9" fmla="*/ 15 h 20"/>
                  <a:gd name="T10" fmla="*/ 31 w 89"/>
                  <a:gd name="T11" fmla="*/ 13 h 20"/>
                  <a:gd name="T12" fmla="*/ 38 w 89"/>
                  <a:gd name="T13" fmla="*/ 17 h 20"/>
                  <a:gd name="T14" fmla="*/ 46 w 89"/>
                  <a:gd name="T15" fmla="*/ 18 h 20"/>
                  <a:gd name="T16" fmla="*/ 53 w 89"/>
                  <a:gd name="T17" fmla="*/ 19 h 20"/>
                  <a:gd name="T18" fmla="*/ 61 w 89"/>
                  <a:gd name="T19" fmla="*/ 19 h 20"/>
                  <a:gd name="T20" fmla="*/ 67 w 89"/>
                  <a:gd name="T21" fmla="*/ 18 h 20"/>
                  <a:gd name="T22" fmla="*/ 75 w 89"/>
                  <a:gd name="T23" fmla="*/ 16 h 20"/>
                  <a:gd name="T24" fmla="*/ 81 w 89"/>
                  <a:gd name="T25" fmla="*/ 13 h 20"/>
                  <a:gd name="T26" fmla="*/ 88 w 89"/>
                  <a:gd name="T27" fmla="*/ 9 h 20"/>
                  <a:gd name="T28" fmla="*/ 82 w 89"/>
                  <a:gd name="T29" fmla="*/ 11 h 20"/>
                  <a:gd name="T30" fmla="*/ 76 w 89"/>
                  <a:gd name="T31" fmla="*/ 12 h 20"/>
                  <a:gd name="T32" fmla="*/ 61 w 89"/>
                  <a:gd name="T33" fmla="*/ 14 h 20"/>
                  <a:gd name="T34" fmla="*/ 53 w 89"/>
                  <a:gd name="T35" fmla="*/ 13 h 20"/>
                  <a:gd name="T36" fmla="*/ 46 w 89"/>
                  <a:gd name="T37" fmla="*/ 12 h 20"/>
                  <a:gd name="T38" fmla="*/ 40 w 89"/>
                  <a:gd name="T39" fmla="*/ 8 h 20"/>
                  <a:gd name="T40" fmla="*/ 37 w 89"/>
                  <a:gd name="T41" fmla="*/ 3 h 20"/>
                  <a:gd name="T42" fmla="*/ 28 w 89"/>
                  <a:gd name="T43" fmla="*/ 6 h 20"/>
                  <a:gd name="T44" fmla="*/ 17 w 89"/>
                  <a:gd name="T45" fmla="*/ 7 h 20"/>
                  <a:gd name="T46" fmla="*/ 8 w 89"/>
                  <a:gd name="T47" fmla="*/ 6 h 20"/>
                  <a:gd name="T48" fmla="*/ 3 w 89"/>
                  <a:gd name="T49" fmla="*/ 3 h 20"/>
                  <a:gd name="T50" fmla="*/ 0 w 89"/>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20"/>
                  <a:gd name="T80" fmla="*/ 89 w 89"/>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20">
                    <a:moveTo>
                      <a:pt x="0" y="0"/>
                    </a:moveTo>
                    <a:lnTo>
                      <a:pt x="1" y="5"/>
                    </a:lnTo>
                    <a:lnTo>
                      <a:pt x="3" y="8"/>
                    </a:lnTo>
                    <a:lnTo>
                      <a:pt x="12" y="13"/>
                    </a:lnTo>
                    <a:lnTo>
                      <a:pt x="22" y="15"/>
                    </a:lnTo>
                    <a:lnTo>
                      <a:pt x="31" y="13"/>
                    </a:lnTo>
                    <a:lnTo>
                      <a:pt x="38" y="17"/>
                    </a:lnTo>
                    <a:lnTo>
                      <a:pt x="46" y="18"/>
                    </a:lnTo>
                    <a:lnTo>
                      <a:pt x="53" y="19"/>
                    </a:lnTo>
                    <a:lnTo>
                      <a:pt x="61" y="19"/>
                    </a:lnTo>
                    <a:lnTo>
                      <a:pt x="67" y="18"/>
                    </a:lnTo>
                    <a:lnTo>
                      <a:pt x="75" y="16"/>
                    </a:lnTo>
                    <a:lnTo>
                      <a:pt x="81" y="13"/>
                    </a:lnTo>
                    <a:lnTo>
                      <a:pt x="88" y="9"/>
                    </a:lnTo>
                    <a:lnTo>
                      <a:pt x="82" y="11"/>
                    </a:lnTo>
                    <a:lnTo>
                      <a:pt x="76" y="12"/>
                    </a:lnTo>
                    <a:lnTo>
                      <a:pt x="61" y="14"/>
                    </a:lnTo>
                    <a:lnTo>
                      <a:pt x="53" y="13"/>
                    </a:lnTo>
                    <a:lnTo>
                      <a:pt x="46" y="12"/>
                    </a:lnTo>
                    <a:lnTo>
                      <a:pt x="40" y="8"/>
                    </a:lnTo>
                    <a:lnTo>
                      <a:pt x="37" y="3"/>
                    </a:lnTo>
                    <a:lnTo>
                      <a:pt x="28" y="6"/>
                    </a:lnTo>
                    <a:lnTo>
                      <a:pt x="17" y="7"/>
                    </a:lnTo>
                    <a:lnTo>
                      <a:pt x="8" y="6"/>
                    </a:lnTo>
                    <a:lnTo>
                      <a:pt x="3" y="3"/>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3" name="Freeform 28">
                <a:extLst>
                  <a:ext uri="{FF2B5EF4-FFF2-40B4-BE49-F238E27FC236}">
                    <a16:creationId xmlns:a16="http://schemas.microsoft.com/office/drawing/2014/main" id="{D9F03674-FA35-494F-9804-1B875E924801}"/>
                  </a:ext>
                </a:extLst>
              </p:cNvPr>
              <p:cNvSpPr>
                <a:spLocks noChangeAspect="1"/>
              </p:cNvSpPr>
              <p:nvPr/>
            </p:nvSpPr>
            <p:spPr bwMode="auto">
              <a:xfrm>
                <a:off x="605" y="1324"/>
                <a:ext cx="504" cy="135"/>
              </a:xfrm>
              <a:custGeom>
                <a:avLst/>
                <a:gdLst>
                  <a:gd name="T0" fmla="*/ 0 w 504"/>
                  <a:gd name="T1" fmla="*/ 0 h 135"/>
                  <a:gd name="T2" fmla="*/ 6 w 504"/>
                  <a:gd name="T3" fmla="*/ 17 h 135"/>
                  <a:gd name="T4" fmla="*/ 12 w 504"/>
                  <a:gd name="T5" fmla="*/ 35 h 135"/>
                  <a:gd name="T6" fmla="*/ 18 w 504"/>
                  <a:gd name="T7" fmla="*/ 68 h 135"/>
                  <a:gd name="T8" fmla="*/ 23 w 504"/>
                  <a:gd name="T9" fmla="*/ 84 h 135"/>
                  <a:gd name="T10" fmla="*/ 32 w 504"/>
                  <a:gd name="T11" fmla="*/ 99 h 135"/>
                  <a:gd name="T12" fmla="*/ 39 w 504"/>
                  <a:gd name="T13" fmla="*/ 108 h 135"/>
                  <a:gd name="T14" fmla="*/ 51 w 504"/>
                  <a:gd name="T15" fmla="*/ 114 h 135"/>
                  <a:gd name="T16" fmla="*/ 65 w 504"/>
                  <a:gd name="T17" fmla="*/ 119 h 135"/>
                  <a:gd name="T18" fmla="*/ 99 w 504"/>
                  <a:gd name="T19" fmla="*/ 122 h 135"/>
                  <a:gd name="T20" fmla="*/ 132 w 504"/>
                  <a:gd name="T21" fmla="*/ 124 h 135"/>
                  <a:gd name="T22" fmla="*/ 292 w 504"/>
                  <a:gd name="T23" fmla="*/ 134 h 135"/>
                  <a:gd name="T24" fmla="*/ 308 w 504"/>
                  <a:gd name="T25" fmla="*/ 134 h 135"/>
                  <a:gd name="T26" fmla="*/ 316 w 504"/>
                  <a:gd name="T27" fmla="*/ 132 h 135"/>
                  <a:gd name="T28" fmla="*/ 324 w 504"/>
                  <a:gd name="T29" fmla="*/ 130 h 135"/>
                  <a:gd name="T30" fmla="*/ 330 w 504"/>
                  <a:gd name="T31" fmla="*/ 126 h 135"/>
                  <a:gd name="T32" fmla="*/ 335 w 504"/>
                  <a:gd name="T33" fmla="*/ 113 h 135"/>
                  <a:gd name="T34" fmla="*/ 359 w 504"/>
                  <a:gd name="T35" fmla="*/ 118 h 135"/>
                  <a:gd name="T36" fmla="*/ 389 w 504"/>
                  <a:gd name="T37" fmla="*/ 119 h 135"/>
                  <a:gd name="T38" fmla="*/ 404 w 504"/>
                  <a:gd name="T39" fmla="*/ 119 h 135"/>
                  <a:gd name="T40" fmla="*/ 418 w 504"/>
                  <a:gd name="T41" fmla="*/ 118 h 135"/>
                  <a:gd name="T42" fmla="*/ 428 w 504"/>
                  <a:gd name="T43" fmla="*/ 115 h 135"/>
                  <a:gd name="T44" fmla="*/ 438 w 504"/>
                  <a:gd name="T45" fmla="*/ 111 h 135"/>
                  <a:gd name="T46" fmla="*/ 451 w 504"/>
                  <a:gd name="T47" fmla="*/ 99 h 135"/>
                  <a:gd name="T48" fmla="*/ 463 w 504"/>
                  <a:gd name="T49" fmla="*/ 85 h 135"/>
                  <a:gd name="T50" fmla="*/ 481 w 504"/>
                  <a:gd name="T51" fmla="*/ 55 h 135"/>
                  <a:gd name="T52" fmla="*/ 493 w 504"/>
                  <a:gd name="T53" fmla="*/ 28 h 135"/>
                  <a:gd name="T54" fmla="*/ 503 w 504"/>
                  <a:gd name="T55" fmla="*/ 0 h 135"/>
                  <a:gd name="T56" fmla="*/ 0 w 504"/>
                  <a:gd name="T57" fmla="*/ 0 h 1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4"/>
                  <a:gd name="T88" fmla="*/ 0 h 135"/>
                  <a:gd name="T89" fmla="*/ 504 w 504"/>
                  <a:gd name="T90" fmla="*/ 135 h 1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4" h="135">
                    <a:moveTo>
                      <a:pt x="0" y="0"/>
                    </a:moveTo>
                    <a:lnTo>
                      <a:pt x="6" y="17"/>
                    </a:lnTo>
                    <a:lnTo>
                      <a:pt x="12" y="35"/>
                    </a:lnTo>
                    <a:lnTo>
                      <a:pt x="18" y="68"/>
                    </a:lnTo>
                    <a:lnTo>
                      <a:pt x="23" y="84"/>
                    </a:lnTo>
                    <a:lnTo>
                      <a:pt x="32" y="99"/>
                    </a:lnTo>
                    <a:lnTo>
                      <a:pt x="39" y="108"/>
                    </a:lnTo>
                    <a:lnTo>
                      <a:pt x="51" y="114"/>
                    </a:lnTo>
                    <a:lnTo>
                      <a:pt x="65" y="119"/>
                    </a:lnTo>
                    <a:lnTo>
                      <a:pt x="99" y="122"/>
                    </a:lnTo>
                    <a:lnTo>
                      <a:pt x="132" y="124"/>
                    </a:lnTo>
                    <a:lnTo>
                      <a:pt x="292" y="134"/>
                    </a:lnTo>
                    <a:lnTo>
                      <a:pt x="308" y="134"/>
                    </a:lnTo>
                    <a:lnTo>
                      <a:pt x="316" y="132"/>
                    </a:lnTo>
                    <a:lnTo>
                      <a:pt x="324" y="130"/>
                    </a:lnTo>
                    <a:lnTo>
                      <a:pt x="330" y="126"/>
                    </a:lnTo>
                    <a:lnTo>
                      <a:pt x="335" y="113"/>
                    </a:lnTo>
                    <a:lnTo>
                      <a:pt x="359" y="118"/>
                    </a:lnTo>
                    <a:lnTo>
                      <a:pt x="389" y="119"/>
                    </a:lnTo>
                    <a:lnTo>
                      <a:pt x="404" y="119"/>
                    </a:lnTo>
                    <a:lnTo>
                      <a:pt x="418" y="118"/>
                    </a:lnTo>
                    <a:lnTo>
                      <a:pt x="428" y="115"/>
                    </a:lnTo>
                    <a:lnTo>
                      <a:pt x="438" y="111"/>
                    </a:lnTo>
                    <a:lnTo>
                      <a:pt x="451" y="99"/>
                    </a:lnTo>
                    <a:lnTo>
                      <a:pt x="463" y="85"/>
                    </a:lnTo>
                    <a:lnTo>
                      <a:pt x="481" y="55"/>
                    </a:lnTo>
                    <a:lnTo>
                      <a:pt x="493" y="28"/>
                    </a:lnTo>
                    <a:lnTo>
                      <a:pt x="503" y="0"/>
                    </a:lnTo>
                    <a:lnTo>
                      <a:pt x="0" y="0"/>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4" name="Freeform 29">
                <a:extLst>
                  <a:ext uri="{FF2B5EF4-FFF2-40B4-BE49-F238E27FC236}">
                    <a16:creationId xmlns:a16="http://schemas.microsoft.com/office/drawing/2014/main" id="{A96C2003-0DFF-47C5-9976-52E71BCD4FB9}"/>
                  </a:ext>
                </a:extLst>
              </p:cNvPr>
              <p:cNvSpPr>
                <a:spLocks noChangeAspect="1"/>
              </p:cNvSpPr>
              <p:nvPr/>
            </p:nvSpPr>
            <p:spPr bwMode="auto">
              <a:xfrm>
                <a:off x="939" y="1326"/>
                <a:ext cx="51" cy="116"/>
              </a:xfrm>
              <a:custGeom>
                <a:avLst/>
                <a:gdLst>
                  <a:gd name="T0" fmla="*/ 0 w 51"/>
                  <a:gd name="T1" fmla="*/ 110 h 116"/>
                  <a:gd name="T2" fmla="*/ 22 w 51"/>
                  <a:gd name="T3" fmla="*/ 0 h 116"/>
                  <a:gd name="T4" fmla="*/ 50 w 51"/>
                  <a:gd name="T5" fmla="*/ 1 h 116"/>
                  <a:gd name="T6" fmla="*/ 20 w 51"/>
                  <a:gd name="T7" fmla="*/ 115 h 116"/>
                  <a:gd name="T8" fmla="*/ 8 w 51"/>
                  <a:gd name="T9" fmla="*/ 111 h 116"/>
                  <a:gd name="T10" fmla="*/ 0 w 51"/>
                  <a:gd name="T11" fmla="*/ 110 h 116"/>
                  <a:gd name="T12" fmla="*/ 0 60000 65536"/>
                  <a:gd name="T13" fmla="*/ 0 60000 65536"/>
                  <a:gd name="T14" fmla="*/ 0 60000 65536"/>
                  <a:gd name="T15" fmla="*/ 0 60000 65536"/>
                  <a:gd name="T16" fmla="*/ 0 60000 65536"/>
                  <a:gd name="T17" fmla="*/ 0 60000 65536"/>
                  <a:gd name="T18" fmla="*/ 0 w 51"/>
                  <a:gd name="T19" fmla="*/ 0 h 116"/>
                  <a:gd name="T20" fmla="*/ 51 w 5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1" h="116">
                    <a:moveTo>
                      <a:pt x="0" y="110"/>
                    </a:moveTo>
                    <a:lnTo>
                      <a:pt x="22" y="0"/>
                    </a:lnTo>
                    <a:lnTo>
                      <a:pt x="50" y="1"/>
                    </a:lnTo>
                    <a:lnTo>
                      <a:pt x="20" y="115"/>
                    </a:lnTo>
                    <a:lnTo>
                      <a:pt x="8" y="111"/>
                    </a:lnTo>
                    <a:lnTo>
                      <a:pt x="0" y="11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5" name="Freeform 30">
                <a:extLst>
                  <a:ext uri="{FF2B5EF4-FFF2-40B4-BE49-F238E27FC236}">
                    <a16:creationId xmlns:a16="http://schemas.microsoft.com/office/drawing/2014/main" id="{BABA34A8-B070-4B85-BD19-9EF5E383D67C}"/>
                  </a:ext>
                </a:extLst>
              </p:cNvPr>
              <p:cNvSpPr>
                <a:spLocks noChangeAspect="1"/>
              </p:cNvSpPr>
              <p:nvPr/>
            </p:nvSpPr>
            <p:spPr bwMode="auto">
              <a:xfrm>
                <a:off x="605" y="1324"/>
                <a:ext cx="236" cy="87"/>
              </a:xfrm>
              <a:custGeom>
                <a:avLst/>
                <a:gdLst>
                  <a:gd name="T0" fmla="*/ 0 w 236"/>
                  <a:gd name="T1" fmla="*/ 0 h 87"/>
                  <a:gd name="T2" fmla="*/ 3 w 236"/>
                  <a:gd name="T3" fmla="*/ 9 h 87"/>
                  <a:gd name="T4" fmla="*/ 8 w 236"/>
                  <a:gd name="T5" fmla="*/ 20 h 87"/>
                  <a:gd name="T6" fmla="*/ 11 w 236"/>
                  <a:gd name="T7" fmla="*/ 41 h 87"/>
                  <a:gd name="T8" fmla="*/ 16 w 236"/>
                  <a:gd name="T9" fmla="*/ 61 h 87"/>
                  <a:gd name="T10" fmla="*/ 23 w 236"/>
                  <a:gd name="T11" fmla="*/ 82 h 87"/>
                  <a:gd name="T12" fmla="*/ 24 w 236"/>
                  <a:gd name="T13" fmla="*/ 86 h 87"/>
                  <a:gd name="T14" fmla="*/ 29 w 236"/>
                  <a:gd name="T15" fmla="*/ 77 h 87"/>
                  <a:gd name="T16" fmla="*/ 38 w 236"/>
                  <a:gd name="T17" fmla="*/ 69 h 87"/>
                  <a:gd name="T18" fmla="*/ 47 w 236"/>
                  <a:gd name="T19" fmla="*/ 61 h 87"/>
                  <a:gd name="T20" fmla="*/ 74 w 236"/>
                  <a:gd name="T21" fmla="*/ 49 h 87"/>
                  <a:gd name="T22" fmla="*/ 100 w 236"/>
                  <a:gd name="T23" fmla="*/ 37 h 87"/>
                  <a:gd name="T24" fmla="*/ 148 w 236"/>
                  <a:gd name="T25" fmla="*/ 25 h 87"/>
                  <a:gd name="T26" fmla="*/ 190 w 236"/>
                  <a:gd name="T27" fmla="*/ 18 h 87"/>
                  <a:gd name="T28" fmla="*/ 235 w 236"/>
                  <a:gd name="T29" fmla="*/ 12 h 87"/>
                  <a:gd name="T30" fmla="*/ 0 w 236"/>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7"/>
                  <a:gd name="T50" fmla="*/ 236 w 236"/>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7">
                    <a:moveTo>
                      <a:pt x="0" y="0"/>
                    </a:moveTo>
                    <a:lnTo>
                      <a:pt x="3" y="9"/>
                    </a:lnTo>
                    <a:lnTo>
                      <a:pt x="8" y="20"/>
                    </a:lnTo>
                    <a:lnTo>
                      <a:pt x="11" y="41"/>
                    </a:lnTo>
                    <a:lnTo>
                      <a:pt x="16" y="61"/>
                    </a:lnTo>
                    <a:lnTo>
                      <a:pt x="23" y="82"/>
                    </a:lnTo>
                    <a:lnTo>
                      <a:pt x="24" y="86"/>
                    </a:lnTo>
                    <a:lnTo>
                      <a:pt x="29" y="77"/>
                    </a:lnTo>
                    <a:lnTo>
                      <a:pt x="38" y="69"/>
                    </a:lnTo>
                    <a:lnTo>
                      <a:pt x="47" y="61"/>
                    </a:lnTo>
                    <a:lnTo>
                      <a:pt x="74" y="49"/>
                    </a:lnTo>
                    <a:lnTo>
                      <a:pt x="100" y="37"/>
                    </a:lnTo>
                    <a:lnTo>
                      <a:pt x="148" y="25"/>
                    </a:lnTo>
                    <a:lnTo>
                      <a:pt x="190" y="18"/>
                    </a:lnTo>
                    <a:lnTo>
                      <a:pt x="235" y="12"/>
                    </a:lnTo>
                    <a:lnTo>
                      <a:pt x="0" y="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6" name="Freeform 31">
                <a:extLst>
                  <a:ext uri="{FF2B5EF4-FFF2-40B4-BE49-F238E27FC236}">
                    <a16:creationId xmlns:a16="http://schemas.microsoft.com/office/drawing/2014/main" id="{BD139B2F-2D48-4320-9330-7E424F27F492}"/>
                  </a:ext>
                </a:extLst>
              </p:cNvPr>
              <p:cNvSpPr>
                <a:spLocks noChangeAspect="1"/>
              </p:cNvSpPr>
              <p:nvPr/>
            </p:nvSpPr>
            <p:spPr bwMode="auto">
              <a:xfrm>
                <a:off x="999" y="1331"/>
                <a:ext cx="106" cy="59"/>
              </a:xfrm>
              <a:custGeom>
                <a:avLst/>
                <a:gdLst>
                  <a:gd name="T0" fmla="*/ 0 w 106"/>
                  <a:gd name="T1" fmla="*/ 10 h 59"/>
                  <a:gd name="T2" fmla="*/ 10 w 106"/>
                  <a:gd name="T3" fmla="*/ 13 h 59"/>
                  <a:gd name="T4" fmla="*/ 23 w 106"/>
                  <a:gd name="T5" fmla="*/ 16 h 59"/>
                  <a:gd name="T6" fmla="*/ 36 w 106"/>
                  <a:gd name="T7" fmla="*/ 20 h 59"/>
                  <a:gd name="T8" fmla="*/ 48 w 106"/>
                  <a:gd name="T9" fmla="*/ 25 h 59"/>
                  <a:gd name="T10" fmla="*/ 60 w 106"/>
                  <a:gd name="T11" fmla="*/ 31 h 59"/>
                  <a:gd name="T12" fmla="*/ 69 w 106"/>
                  <a:gd name="T13" fmla="*/ 39 h 59"/>
                  <a:gd name="T14" fmla="*/ 77 w 106"/>
                  <a:gd name="T15" fmla="*/ 47 h 59"/>
                  <a:gd name="T16" fmla="*/ 81 w 106"/>
                  <a:gd name="T17" fmla="*/ 58 h 59"/>
                  <a:gd name="T18" fmla="*/ 95 w 106"/>
                  <a:gd name="T19" fmla="*/ 29 h 59"/>
                  <a:gd name="T20" fmla="*/ 100 w 106"/>
                  <a:gd name="T21" fmla="*/ 15 h 59"/>
                  <a:gd name="T22" fmla="*/ 105 w 106"/>
                  <a:gd name="T23" fmla="*/ 0 h 59"/>
                  <a:gd name="T24" fmla="*/ 0 w 106"/>
                  <a:gd name="T25" fmla="*/ 1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59"/>
                  <a:gd name="T41" fmla="*/ 106 w 10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59">
                    <a:moveTo>
                      <a:pt x="0" y="10"/>
                    </a:moveTo>
                    <a:lnTo>
                      <a:pt x="10" y="13"/>
                    </a:lnTo>
                    <a:lnTo>
                      <a:pt x="23" y="16"/>
                    </a:lnTo>
                    <a:lnTo>
                      <a:pt x="36" y="20"/>
                    </a:lnTo>
                    <a:lnTo>
                      <a:pt x="48" y="25"/>
                    </a:lnTo>
                    <a:lnTo>
                      <a:pt x="60" y="31"/>
                    </a:lnTo>
                    <a:lnTo>
                      <a:pt x="69" y="39"/>
                    </a:lnTo>
                    <a:lnTo>
                      <a:pt x="77" y="47"/>
                    </a:lnTo>
                    <a:lnTo>
                      <a:pt x="81" y="58"/>
                    </a:lnTo>
                    <a:lnTo>
                      <a:pt x="95" y="29"/>
                    </a:lnTo>
                    <a:lnTo>
                      <a:pt x="100" y="15"/>
                    </a:lnTo>
                    <a:lnTo>
                      <a:pt x="105" y="0"/>
                    </a:lnTo>
                    <a:lnTo>
                      <a:pt x="0" y="1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7" name="Freeform 32">
                <a:extLst>
                  <a:ext uri="{FF2B5EF4-FFF2-40B4-BE49-F238E27FC236}">
                    <a16:creationId xmlns:a16="http://schemas.microsoft.com/office/drawing/2014/main" id="{895C164B-52B3-4818-9720-EAA551675FE4}"/>
                  </a:ext>
                </a:extLst>
              </p:cNvPr>
              <p:cNvSpPr>
                <a:spLocks noChangeAspect="1"/>
              </p:cNvSpPr>
              <p:nvPr/>
            </p:nvSpPr>
            <p:spPr bwMode="auto">
              <a:xfrm>
                <a:off x="510" y="835"/>
                <a:ext cx="771" cy="517"/>
              </a:xfrm>
              <a:custGeom>
                <a:avLst/>
                <a:gdLst>
                  <a:gd name="T0" fmla="*/ 235 w 771"/>
                  <a:gd name="T1" fmla="*/ 36 h 517"/>
                  <a:gd name="T2" fmla="*/ 328 w 771"/>
                  <a:gd name="T3" fmla="*/ 58 h 517"/>
                  <a:gd name="T4" fmla="*/ 438 w 771"/>
                  <a:gd name="T5" fmla="*/ 62 h 517"/>
                  <a:gd name="T6" fmla="*/ 494 w 771"/>
                  <a:gd name="T7" fmla="*/ 58 h 517"/>
                  <a:gd name="T8" fmla="*/ 533 w 771"/>
                  <a:gd name="T9" fmla="*/ 37 h 517"/>
                  <a:gd name="T10" fmla="*/ 552 w 771"/>
                  <a:gd name="T11" fmla="*/ 10 h 517"/>
                  <a:gd name="T12" fmla="*/ 582 w 771"/>
                  <a:gd name="T13" fmla="*/ 24 h 517"/>
                  <a:gd name="T14" fmla="*/ 604 w 771"/>
                  <a:gd name="T15" fmla="*/ 43 h 517"/>
                  <a:gd name="T16" fmla="*/ 623 w 771"/>
                  <a:gd name="T17" fmla="*/ 70 h 517"/>
                  <a:gd name="T18" fmla="*/ 652 w 771"/>
                  <a:gd name="T19" fmla="*/ 142 h 517"/>
                  <a:gd name="T20" fmla="*/ 661 w 771"/>
                  <a:gd name="T21" fmla="*/ 173 h 517"/>
                  <a:gd name="T22" fmla="*/ 688 w 771"/>
                  <a:gd name="T23" fmla="*/ 198 h 517"/>
                  <a:gd name="T24" fmla="*/ 701 w 771"/>
                  <a:gd name="T25" fmla="*/ 211 h 517"/>
                  <a:gd name="T26" fmla="*/ 713 w 771"/>
                  <a:gd name="T27" fmla="*/ 244 h 517"/>
                  <a:gd name="T28" fmla="*/ 723 w 771"/>
                  <a:gd name="T29" fmla="*/ 225 h 517"/>
                  <a:gd name="T30" fmla="*/ 737 w 771"/>
                  <a:gd name="T31" fmla="*/ 212 h 517"/>
                  <a:gd name="T32" fmla="*/ 750 w 771"/>
                  <a:gd name="T33" fmla="*/ 211 h 517"/>
                  <a:gd name="T34" fmla="*/ 750 w 771"/>
                  <a:gd name="T35" fmla="*/ 223 h 517"/>
                  <a:gd name="T36" fmla="*/ 755 w 771"/>
                  <a:gd name="T37" fmla="*/ 224 h 517"/>
                  <a:gd name="T38" fmla="*/ 765 w 771"/>
                  <a:gd name="T39" fmla="*/ 223 h 517"/>
                  <a:gd name="T40" fmla="*/ 770 w 771"/>
                  <a:gd name="T41" fmla="*/ 233 h 517"/>
                  <a:gd name="T42" fmla="*/ 755 w 771"/>
                  <a:gd name="T43" fmla="*/ 249 h 517"/>
                  <a:gd name="T44" fmla="*/ 749 w 771"/>
                  <a:gd name="T45" fmla="*/ 261 h 517"/>
                  <a:gd name="T46" fmla="*/ 744 w 771"/>
                  <a:gd name="T47" fmla="*/ 304 h 517"/>
                  <a:gd name="T48" fmla="*/ 723 w 771"/>
                  <a:gd name="T49" fmla="*/ 329 h 517"/>
                  <a:gd name="T50" fmla="*/ 695 w 771"/>
                  <a:gd name="T51" fmla="*/ 343 h 517"/>
                  <a:gd name="T52" fmla="*/ 659 w 771"/>
                  <a:gd name="T53" fmla="*/ 343 h 517"/>
                  <a:gd name="T54" fmla="*/ 634 w 771"/>
                  <a:gd name="T55" fmla="*/ 335 h 517"/>
                  <a:gd name="T56" fmla="*/ 639 w 771"/>
                  <a:gd name="T57" fmla="*/ 359 h 517"/>
                  <a:gd name="T58" fmla="*/ 644 w 771"/>
                  <a:gd name="T59" fmla="*/ 392 h 517"/>
                  <a:gd name="T60" fmla="*/ 643 w 771"/>
                  <a:gd name="T61" fmla="*/ 425 h 517"/>
                  <a:gd name="T62" fmla="*/ 635 w 771"/>
                  <a:gd name="T63" fmla="*/ 456 h 517"/>
                  <a:gd name="T64" fmla="*/ 618 w 771"/>
                  <a:gd name="T65" fmla="*/ 484 h 517"/>
                  <a:gd name="T66" fmla="*/ 590 w 771"/>
                  <a:gd name="T67" fmla="*/ 501 h 517"/>
                  <a:gd name="T68" fmla="*/ 551 w 771"/>
                  <a:gd name="T69" fmla="*/ 508 h 517"/>
                  <a:gd name="T70" fmla="*/ 448 w 771"/>
                  <a:gd name="T71" fmla="*/ 499 h 517"/>
                  <a:gd name="T72" fmla="*/ 400 w 771"/>
                  <a:gd name="T73" fmla="*/ 495 h 517"/>
                  <a:gd name="T74" fmla="*/ 339 w 771"/>
                  <a:gd name="T75" fmla="*/ 497 h 517"/>
                  <a:gd name="T76" fmla="*/ 194 w 771"/>
                  <a:gd name="T77" fmla="*/ 513 h 517"/>
                  <a:gd name="T78" fmla="*/ 137 w 771"/>
                  <a:gd name="T79" fmla="*/ 514 h 517"/>
                  <a:gd name="T80" fmla="*/ 100 w 771"/>
                  <a:gd name="T81" fmla="*/ 510 h 517"/>
                  <a:gd name="T82" fmla="*/ 67 w 771"/>
                  <a:gd name="T83" fmla="*/ 501 h 517"/>
                  <a:gd name="T84" fmla="*/ 37 w 771"/>
                  <a:gd name="T85" fmla="*/ 484 h 517"/>
                  <a:gd name="T86" fmla="*/ 15 w 771"/>
                  <a:gd name="T87" fmla="*/ 464 h 517"/>
                  <a:gd name="T88" fmla="*/ 3 w 771"/>
                  <a:gd name="T89" fmla="*/ 440 h 517"/>
                  <a:gd name="T90" fmla="*/ 0 w 771"/>
                  <a:gd name="T91" fmla="*/ 412 h 517"/>
                  <a:gd name="T92" fmla="*/ 6 w 771"/>
                  <a:gd name="T93" fmla="*/ 371 h 517"/>
                  <a:gd name="T94" fmla="*/ 28 w 771"/>
                  <a:gd name="T95" fmla="*/ 315 h 517"/>
                  <a:gd name="T96" fmla="*/ 60 w 771"/>
                  <a:gd name="T97" fmla="*/ 271 h 517"/>
                  <a:gd name="T98" fmla="*/ 56 w 771"/>
                  <a:gd name="T99" fmla="*/ 207 h 517"/>
                  <a:gd name="T100" fmla="*/ 62 w 771"/>
                  <a:gd name="T101" fmla="*/ 174 h 517"/>
                  <a:gd name="T102" fmla="*/ 85 w 771"/>
                  <a:gd name="T103" fmla="*/ 100 h 517"/>
                  <a:gd name="T104" fmla="*/ 100 w 771"/>
                  <a:gd name="T105" fmla="*/ 55 h 517"/>
                  <a:gd name="T106" fmla="*/ 120 w 771"/>
                  <a:gd name="T107" fmla="*/ 31 h 517"/>
                  <a:gd name="T108" fmla="*/ 149 w 771"/>
                  <a:gd name="T109" fmla="*/ 13 h 517"/>
                  <a:gd name="T110" fmla="*/ 185 w 771"/>
                  <a:gd name="T111" fmla="*/ 2 h 517"/>
                  <a:gd name="T112" fmla="*/ 210 w 771"/>
                  <a:gd name="T113" fmla="*/ 14 h 5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1"/>
                  <a:gd name="T172" fmla="*/ 0 h 517"/>
                  <a:gd name="T173" fmla="*/ 771 w 771"/>
                  <a:gd name="T174" fmla="*/ 517 h 5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1" h="517">
                    <a:moveTo>
                      <a:pt x="210" y="14"/>
                    </a:moveTo>
                    <a:lnTo>
                      <a:pt x="235" y="36"/>
                    </a:lnTo>
                    <a:lnTo>
                      <a:pt x="282" y="50"/>
                    </a:lnTo>
                    <a:lnTo>
                      <a:pt x="328" y="58"/>
                    </a:lnTo>
                    <a:lnTo>
                      <a:pt x="387" y="59"/>
                    </a:lnTo>
                    <a:lnTo>
                      <a:pt x="438" y="62"/>
                    </a:lnTo>
                    <a:lnTo>
                      <a:pt x="478" y="62"/>
                    </a:lnTo>
                    <a:lnTo>
                      <a:pt x="494" y="58"/>
                    </a:lnTo>
                    <a:lnTo>
                      <a:pt x="509" y="54"/>
                    </a:lnTo>
                    <a:lnTo>
                      <a:pt x="533" y="37"/>
                    </a:lnTo>
                    <a:lnTo>
                      <a:pt x="546" y="20"/>
                    </a:lnTo>
                    <a:lnTo>
                      <a:pt x="552" y="10"/>
                    </a:lnTo>
                    <a:lnTo>
                      <a:pt x="570" y="17"/>
                    </a:lnTo>
                    <a:lnTo>
                      <a:pt x="582" y="24"/>
                    </a:lnTo>
                    <a:lnTo>
                      <a:pt x="594" y="33"/>
                    </a:lnTo>
                    <a:lnTo>
                      <a:pt x="604" y="43"/>
                    </a:lnTo>
                    <a:lnTo>
                      <a:pt x="613" y="55"/>
                    </a:lnTo>
                    <a:lnTo>
                      <a:pt x="623" y="70"/>
                    </a:lnTo>
                    <a:lnTo>
                      <a:pt x="638" y="107"/>
                    </a:lnTo>
                    <a:lnTo>
                      <a:pt x="652" y="142"/>
                    </a:lnTo>
                    <a:lnTo>
                      <a:pt x="659" y="165"/>
                    </a:lnTo>
                    <a:lnTo>
                      <a:pt x="661" y="173"/>
                    </a:lnTo>
                    <a:lnTo>
                      <a:pt x="673" y="186"/>
                    </a:lnTo>
                    <a:lnTo>
                      <a:pt x="688" y="198"/>
                    </a:lnTo>
                    <a:lnTo>
                      <a:pt x="696" y="204"/>
                    </a:lnTo>
                    <a:lnTo>
                      <a:pt x="701" y="211"/>
                    </a:lnTo>
                    <a:lnTo>
                      <a:pt x="707" y="223"/>
                    </a:lnTo>
                    <a:lnTo>
                      <a:pt x="713" y="244"/>
                    </a:lnTo>
                    <a:lnTo>
                      <a:pt x="717" y="234"/>
                    </a:lnTo>
                    <a:lnTo>
                      <a:pt x="723" y="225"/>
                    </a:lnTo>
                    <a:lnTo>
                      <a:pt x="732" y="216"/>
                    </a:lnTo>
                    <a:lnTo>
                      <a:pt x="737" y="212"/>
                    </a:lnTo>
                    <a:lnTo>
                      <a:pt x="744" y="211"/>
                    </a:lnTo>
                    <a:lnTo>
                      <a:pt x="750" y="211"/>
                    </a:lnTo>
                    <a:lnTo>
                      <a:pt x="753" y="216"/>
                    </a:lnTo>
                    <a:lnTo>
                      <a:pt x="750" y="223"/>
                    </a:lnTo>
                    <a:lnTo>
                      <a:pt x="747" y="230"/>
                    </a:lnTo>
                    <a:lnTo>
                      <a:pt x="755" y="224"/>
                    </a:lnTo>
                    <a:lnTo>
                      <a:pt x="760" y="223"/>
                    </a:lnTo>
                    <a:lnTo>
                      <a:pt x="765" y="223"/>
                    </a:lnTo>
                    <a:lnTo>
                      <a:pt x="769" y="228"/>
                    </a:lnTo>
                    <a:lnTo>
                      <a:pt x="770" y="233"/>
                    </a:lnTo>
                    <a:lnTo>
                      <a:pt x="760" y="242"/>
                    </a:lnTo>
                    <a:lnTo>
                      <a:pt x="755" y="249"/>
                    </a:lnTo>
                    <a:lnTo>
                      <a:pt x="753" y="254"/>
                    </a:lnTo>
                    <a:lnTo>
                      <a:pt x="749" y="261"/>
                    </a:lnTo>
                    <a:lnTo>
                      <a:pt x="748" y="290"/>
                    </a:lnTo>
                    <a:lnTo>
                      <a:pt x="744" y="304"/>
                    </a:lnTo>
                    <a:lnTo>
                      <a:pt x="734" y="317"/>
                    </a:lnTo>
                    <a:lnTo>
                      <a:pt x="723" y="329"/>
                    </a:lnTo>
                    <a:lnTo>
                      <a:pt x="709" y="338"/>
                    </a:lnTo>
                    <a:lnTo>
                      <a:pt x="695" y="343"/>
                    </a:lnTo>
                    <a:lnTo>
                      <a:pt x="677" y="344"/>
                    </a:lnTo>
                    <a:lnTo>
                      <a:pt x="659" y="343"/>
                    </a:lnTo>
                    <a:lnTo>
                      <a:pt x="643" y="339"/>
                    </a:lnTo>
                    <a:lnTo>
                      <a:pt x="634" y="335"/>
                    </a:lnTo>
                    <a:lnTo>
                      <a:pt x="635" y="346"/>
                    </a:lnTo>
                    <a:lnTo>
                      <a:pt x="639" y="359"/>
                    </a:lnTo>
                    <a:lnTo>
                      <a:pt x="643" y="375"/>
                    </a:lnTo>
                    <a:lnTo>
                      <a:pt x="644" y="392"/>
                    </a:lnTo>
                    <a:lnTo>
                      <a:pt x="644" y="409"/>
                    </a:lnTo>
                    <a:lnTo>
                      <a:pt x="643" y="425"/>
                    </a:lnTo>
                    <a:lnTo>
                      <a:pt x="640" y="441"/>
                    </a:lnTo>
                    <a:lnTo>
                      <a:pt x="635" y="456"/>
                    </a:lnTo>
                    <a:lnTo>
                      <a:pt x="627" y="471"/>
                    </a:lnTo>
                    <a:lnTo>
                      <a:pt x="618" y="484"/>
                    </a:lnTo>
                    <a:lnTo>
                      <a:pt x="604" y="493"/>
                    </a:lnTo>
                    <a:lnTo>
                      <a:pt x="590" y="501"/>
                    </a:lnTo>
                    <a:lnTo>
                      <a:pt x="573" y="506"/>
                    </a:lnTo>
                    <a:lnTo>
                      <a:pt x="551" y="508"/>
                    </a:lnTo>
                    <a:lnTo>
                      <a:pt x="531" y="508"/>
                    </a:lnTo>
                    <a:lnTo>
                      <a:pt x="448" y="499"/>
                    </a:lnTo>
                    <a:lnTo>
                      <a:pt x="424" y="496"/>
                    </a:lnTo>
                    <a:lnTo>
                      <a:pt x="400" y="495"/>
                    </a:lnTo>
                    <a:lnTo>
                      <a:pt x="378" y="495"/>
                    </a:lnTo>
                    <a:lnTo>
                      <a:pt x="339" y="497"/>
                    </a:lnTo>
                    <a:lnTo>
                      <a:pt x="302" y="501"/>
                    </a:lnTo>
                    <a:lnTo>
                      <a:pt x="194" y="513"/>
                    </a:lnTo>
                    <a:lnTo>
                      <a:pt x="156" y="516"/>
                    </a:lnTo>
                    <a:lnTo>
                      <a:pt x="137" y="514"/>
                    </a:lnTo>
                    <a:lnTo>
                      <a:pt x="119" y="513"/>
                    </a:lnTo>
                    <a:lnTo>
                      <a:pt x="100" y="510"/>
                    </a:lnTo>
                    <a:lnTo>
                      <a:pt x="84" y="506"/>
                    </a:lnTo>
                    <a:lnTo>
                      <a:pt x="67" y="501"/>
                    </a:lnTo>
                    <a:lnTo>
                      <a:pt x="52" y="493"/>
                    </a:lnTo>
                    <a:lnTo>
                      <a:pt x="37" y="484"/>
                    </a:lnTo>
                    <a:lnTo>
                      <a:pt x="23" y="473"/>
                    </a:lnTo>
                    <a:lnTo>
                      <a:pt x="15" y="464"/>
                    </a:lnTo>
                    <a:lnTo>
                      <a:pt x="9" y="454"/>
                    </a:lnTo>
                    <a:lnTo>
                      <a:pt x="3" y="440"/>
                    </a:lnTo>
                    <a:lnTo>
                      <a:pt x="0" y="426"/>
                    </a:lnTo>
                    <a:lnTo>
                      <a:pt x="0" y="412"/>
                    </a:lnTo>
                    <a:lnTo>
                      <a:pt x="1" y="395"/>
                    </a:lnTo>
                    <a:lnTo>
                      <a:pt x="6" y="371"/>
                    </a:lnTo>
                    <a:lnTo>
                      <a:pt x="16" y="341"/>
                    </a:lnTo>
                    <a:lnTo>
                      <a:pt x="28" y="315"/>
                    </a:lnTo>
                    <a:lnTo>
                      <a:pt x="44" y="291"/>
                    </a:lnTo>
                    <a:lnTo>
                      <a:pt x="60" y="271"/>
                    </a:lnTo>
                    <a:lnTo>
                      <a:pt x="56" y="218"/>
                    </a:lnTo>
                    <a:lnTo>
                      <a:pt x="56" y="207"/>
                    </a:lnTo>
                    <a:lnTo>
                      <a:pt x="57" y="191"/>
                    </a:lnTo>
                    <a:lnTo>
                      <a:pt x="62" y="174"/>
                    </a:lnTo>
                    <a:lnTo>
                      <a:pt x="81" y="126"/>
                    </a:lnTo>
                    <a:lnTo>
                      <a:pt x="85" y="100"/>
                    </a:lnTo>
                    <a:lnTo>
                      <a:pt x="91" y="72"/>
                    </a:lnTo>
                    <a:lnTo>
                      <a:pt x="100" y="55"/>
                    </a:lnTo>
                    <a:lnTo>
                      <a:pt x="110" y="42"/>
                    </a:lnTo>
                    <a:lnTo>
                      <a:pt x="120" y="31"/>
                    </a:lnTo>
                    <a:lnTo>
                      <a:pt x="135" y="20"/>
                    </a:lnTo>
                    <a:lnTo>
                      <a:pt x="149" y="13"/>
                    </a:lnTo>
                    <a:lnTo>
                      <a:pt x="164" y="7"/>
                    </a:lnTo>
                    <a:lnTo>
                      <a:pt x="185" y="2"/>
                    </a:lnTo>
                    <a:lnTo>
                      <a:pt x="203" y="0"/>
                    </a:lnTo>
                    <a:lnTo>
                      <a:pt x="210" y="14"/>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8" name="Freeform 33">
                <a:extLst>
                  <a:ext uri="{FF2B5EF4-FFF2-40B4-BE49-F238E27FC236}">
                    <a16:creationId xmlns:a16="http://schemas.microsoft.com/office/drawing/2014/main" id="{19FA7C34-2AAC-451C-945A-FEACB0E5FB45}"/>
                  </a:ext>
                </a:extLst>
              </p:cNvPr>
              <p:cNvSpPr>
                <a:spLocks noChangeAspect="1"/>
              </p:cNvSpPr>
              <p:nvPr/>
            </p:nvSpPr>
            <p:spPr bwMode="auto">
              <a:xfrm>
                <a:off x="706" y="620"/>
                <a:ext cx="370" cy="287"/>
              </a:xfrm>
              <a:custGeom>
                <a:avLst/>
                <a:gdLst>
                  <a:gd name="T0" fmla="*/ 320 w 370"/>
                  <a:gd name="T1" fmla="*/ 73 h 287"/>
                  <a:gd name="T2" fmla="*/ 317 w 370"/>
                  <a:gd name="T3" fmla="*/ 49 h 287"/>
                  <a:gd name="T4" fmla="*/ 309 w 370"/>
                  <a:gd name="T5" fmla="*/ 29 h 287"/>
                  <a:gd name="T6" fmla="*/ 295 w 370"/>
                  <a:gd name="T7" fmla="*/ 14 h 287"/>
                  <a:gd name="T8" fmla="*/ 275 w 370"/>
                  <a:gd name="T9" fmla="*/ 3 h 287"/>
                  <a:gd name="T10" fmla="*/ 252 w 370"/>
                  <a:gd name="T11" fmla="*/ 0 h 287"/>
                  <a:gd name="T12" fmla="*/ 227 w 370"/>
                  <a:gd name="T13" fmla="*/ 2 h 287"/>
                  <a:gd name="T14" fmla="*/ 200 w 370"/>
                  <a:gd name="T15" fmla="*/ 9 h 287"/>
                  <a:gd name="T16" fmla="*/ 182 w 370"/>
                  <a:gd name="T17" fmla="*/ 20 h 287"/>
                  <a:gd name="T18" fmla="*/ 163 w 370"/>
                  <a:gd name="T19" fmla="*/ 34 h 287"/>
                  <a:gd name="T20" fmla="*/ 141 w 370"/>
                  <a:gd name="T21" fmla="*/ 40 h 287"/>
                  <a:gd name="T22" fmla="*/ 119 w 370"/>
                  <a:gd name="T23" fmla="*/ 55 h 287"/>
                  <a:gd name="T24" fmla="*/ 106 w 370"/>
                  <a:gd name="T25" fmla="*/ 65 h 287"/>
                  <a:gd name="T26" fmla="*/ 95 w 370"/>
                  <a:gd name="T27" fmla="*/ 62 h 287"/>
                  <a:gd name="T28" fmla="*/ 90 w 370"/>
                  <a:gd name="T29" fmla="*/ 70 h 287"/>
                  <a:gd name="T30" fmla="*/ 86 w 370"/>
                  <a:gd name="T31" fmla="*/ 91 h 287"/>
                  <a:gd name="T32" fmla="*/ 91 w 370"/>
                  <a:gd name="T33" fmla="*/ 99 h 287"/>
                  <a:gd name="T34" fmla="*/ 76 w 370"/>
                  <a:gd name="T35" fmla="*/ 105 h 287"/>
                  <a:gd name="T36" fmla="*/ 43 w 370"/>
                  <a:gd name="T37" fmla="*/ 123 h 287"/>
                  <a:gd name="T38" fmla="*/ 19 w 370"/>
                  <a:gd name="T39" fmla="*/ 149 h 287"/>
                  <a:gd name="T40" fmla="*/ 3 w 370"/>
                  <a:gd name="T41" fmla="*/ 183 h 287"/>
                  <a:gd name="T42" fmla="*/ 1 w 370"/>
                  <a:gd name="T43" fmla="*/ 210 h 287"/>
                  <a:gd name="T44" fmla="*/ 10 w 370"/>
                  <a:gd name="T45" fmla="*/ 235 h 287"/>
                  <a:gd name="T46" fmla="*/ 22 w 370"/>
                  <a:gd name="T47" fmla="*/ 248 h 287"/>
                  <a:gd name="T48" fmla="*/ 49 w 370"/>
                  <a:gd name="T49" fmla="*/ 263 h 287"/>
                  <a:gd name="T50" fmla="*/ 81 w 370"/>
                  <a:gd name="T51" fmla="*/ 273 h 287"/>
                  <a:gd name="T52" fmla="*/ 124 w 370"/>
                  <a:gd name="T53" fmla="*/ 279 h 287"/>
                  <a:gd name="T54" fmla="*/ 215 w 370"/>
                  <a:gd name="T55" fmla="*/ 282 h 287"/>
                  <a:gd name="T56" fmla="*/ 276 w 370"/>
                  <a:gd name="T57" fmla="*/ 286 h 287"/>
                  <a:gd name="T58" fmla="*/ 308 w 370"/>
                  <a:gd name="T59" fmla="*/ 279 h 287"/>
                  <a:gd name="T60" fmla="*/ 333 w 370"/>
                  <a:gd name="T61" fmla="*/ 264 h 287"/>
                  <a:gd name="T62" fmla="*/ 354 w 370"/>
                  <a:gd name="T63" fmla="*/ 243 h 287"/>
                  <a:gd name="T64" fmla="*/ 366 w 370"/>
                  <a:gd name="T65" fmla="*/ 219 h 287"/>
                  <a:gd name="T66" fmla="*/ 369 w 370"/>
                  <a:gd name="T67" fmla="*/ 189 h 287"/>
                  <a:gd name="T68" fmla="*/ 362 w 370"/>
                  <a:gd name="T69" fmla="*/ 159 h 287"/>
                  <a:gd name="T70" fmla="*/ 345 w 370"/>
                  <a:gd name="T71" fmla="*/ 129 h 287"/>
                  <a:gd name="T72" fmla="*/ 337 w 370"/>
                  <a:gd name="T73" fmla="*/ 115 h 287"/>
                  <a:gd name="T74" fmla="*/ 343 w 370"/>
                  <a:gd name="T75" fmla="*/ 108 h 287"/>
                  <a:gd name="T76" fmla="*/ 338 w 370"/>
                  <a:gd name="T77" fmla="*/ 98 h 287"/>
                  <a:gd name="T78" fmla="*/ 336 w 370"/>
                  <a:gd name="T79" fmla="*/ 86 h 287"/>
                  <a:gd name="T80" fmla="*/ 333 w 370"/>
                  <a:gd name="T81" fmla="*/ 78 h 287"/>
                  <a:gd name="T82" fmla="*/ 319 w 370"/>
                  <a:gd name="T83" fmla="*/ 87 h 2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0"/>
                  <a:gd name="T127" fmla="*/ 0 h 287"/>
                  <a:gd name="T128" fmla="*/ 370 w 370"/>
                  <a:gd name="T129" fmla="*/ 287 h 2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0" h="287">
                    <a:moveTo>
                      <a:pt x="319" y="87"/>
                    </a:moveTo>
                    <a:lnTo>
                      <a:pt x="320" y="73"/>
                    </a:lnTo>
                    <a:lnTo>
                      <a:pt x="320" y="60"/>
                    </a:lnTo>
                    <a:lnTo>
                      <a:pt x="317" y="49"/>
                    </a:lnTo>
                    <a:lnTo>
                      <a:pt x="313" y="37"/>
                    </a:lnTo>
                    <a:lnTo>
                      <a:pt x="309" y="29"/>
                    </a:lnTo>
                    <a:lnTo>
                      <a:pt x="301" y="20"/>
                    </a:lnTo>
                    <a:lnTo>
                      <a:pt x="295" y="14"/>
                    </a:lnTo>
                    <a:lnTo>
                      <a:pt x="285" y="9"/>
                    </a:lnTo>
                    <a:lnTo>
                      <a:pt x="275" y="3"/>
                    </a:lnTo>
                    <a:lnTo>
                      <a:pt x="264" y="1"/>
                    </a:lnTo>
                    <a:lnTo>
                      <a:pt x="252" y="0"/>
                    </a:lnTo>
                    <a:lnTo>
                      <a:pt x="239" y="0"/>
                    </a:lnTo>
                    <a:lnTo>
                      <a:pt x="227" y="2"/>
                    </a:lnTo>
                    <a:lnTo>
                      <a:pt x="214" y="4"/>
                    </a:lnTo>
                    <a:lnTo>
                      <a:pt x="200" y="9"/>
                    </a:lnTo>
                    <a:lnTo>
                      <a:pt x="191" y="14"/>
                    </a:lnTo>
                    <a:lnTo>
                      <a:pt x="182" y="20"/>
                    </a:lnTo>
                    <a:lnTo>
                      <a:pt x="169" y="30"/>
                    </a:lnTo>
                    <a:lnTo>
                      <a:pt x="163" y="34"/>
                    </a:lnTo>
                    <a:lnTo>
                      <a:pt x="156" y="37"/>
                    </a:lnTo>
                    <a:lnTo>
                      <a:pt x="141" y="40"/>
                    </a:lnTo>
                    <a:lnTo>
                      <a:pt x="129" y="46"/>
                    </a:lnTo>
                    <a:lnTo>
                      <a:pt x="119" y="55"/>
                    </a:lnTo>
                    <a:lnTo>
                      <a:pt x="111" y="68"/>
                    </a:lnTo>
                    <a:lnTo>
                      <a:pt x="106" y="65"/>
                    </a:lnTo>
                    <a:lnTo>
                      <a:pt x="102" y="63"/>
                    </a:lnTo>
                    <a:lnTo>
                      <a:pt x="95" y="62"/>
                    </a:lnTo>
                    <a:lnTo>
                      <a:pt x="91" y="66"/>
                    </a:lnTo>
                    <a:lnTo>
                      <a:pt x="90" y="70"/>
                    </a:lnTo>
                    <a:lnTo>
                      <a:pt x="95" y="80"/>
                    </a:lnTo>
                    <a:lnTo>
                      <a:pt x="86" y="91"/>
                    </a:lnTo>
                    <a:lnTo>
                      <a:pt x="86" y="96"/>
                    </a:lnTo>
                    <a:lnTo>
                      <a:pt x="91" y="99"/>
                    </a:lnTo>
                    <a:lnTo>
                      <a:pt x="95" y="100"/>
                    </a:lnTo>
                    <a:lnTo>
                      <a:pt x="76" y="105"/>
                    </a:lnTo>
                    <a:lnTo>
                      <a:pt x="59" y="113"/>
                    </a:lnTo>
                    <a:lnTo>
                      <a:pt x="43" y="123"/>
                    </a:lnTo>
                    <a:lnTo>
                      <a:pt x="28" y="134"/>
                    </a:lnTo>
                    <a:lnTo>
                      <a:pt x="19" y="149"/>
                    </a:lnTo>
                    <a:lnTo>
                      <a:pt x="9" y="164"/>
                    </a:lnTo>
                    <a:lnTo>
                      <a:pt x="3" y="183"/>
                    </a:lnTo>
                    <a:lnTo>
                      <a:pt x="0" y="201"/>
                    </a:lnTo>
                    <a:lnTo>
                      <a:pt x="1" y="210"/>
                    </a:lnTo>
                    <a:lnTo>
                      <a:pt x="3" y="219"/>
                    </a:lnTo>
                    <a:lnTo>
                      <a:pt x="10" y="235"/>
                    </a:lnTo>
                    <a:lnTo>
                      <a:pt x="15" y="241"/>
                    </a:lnTo>
                    <a:lnTo>
                      <a:pt x="22" y="248"/>
                    </a:lnTo>
                    <a:lnTo>
                      <a:pt x="36" y="256"/>
                    </a:lnTo>
                    <a:lnTo>
                      <a:pt x="49" y="263"/>
                    </a:lnTo>
                    <a:lnTo>
                      <a:pt x="65" y="269"/>
                    </a:lnTo>
                    <a:lnTo>
                      <a:pt x="81" y="273"/>
                    </a:lnTo>
                    <a:lnTo>
                      <a:pt x="102" y="277"/>
                    </a:lnTo>
                    <a:lnTo>
                      <a:pt x="124" y="279"/>
                    </a:lnTo>
                    <a:lnTo>
                      <a:pt x="169" y="281"/>
                    </a:lnTo>
                    <a:lnTo>
                      <a:pt x="215" y="282"/>
                    </a:lnTo>
                    <a:lnTo>
                      <a:pt x="260" y="284"/>
                    </a:lnTo>
                    <a:lnTo>
                      <a:pt x="276" y="286"/>
                    </a:lnTo>
                    <a:lnTo>
                      <a:pt x="294" y="282"/>
                    </a:lnTo>
                    <a:lnTo>
                      <a:pt x="308" y="279"/>
                    </a:lnTo>
                    <a:lnTo>
                      <a:pt x="322" y="271"/>
                    </a:lnTo>
                    <a:lnTo>
                      <a:pt x="333" y="264"/>
                    </a:lnTo>
                    <a:lnTo>
                      <a:pt x="345" y="254"/>
                    </a:lnTo>
                    <a:lnTo>
                      <a:pt x="354" y="243"/>
                    </a:lnTo>
                    <a:lnTo>
                      <a:pt x="361" y="231"/>
                    </a:lnTo>
                    <a:lnTo>
                      <a:pt x="366" y="219"/>
                    </a:lnTo>
                    <a:lnTo>
                      <a:pt x="369" y="204"/>
                    </a:lnTo>
                    <a:lnTo>
                      <a:pt x="369" y="189"/>
                    </a:lnTo>
                    <a:lnTo>
                      <a:pt x="367" y="175"/>
                    </a:lnTo>
                    <a:lnTo>
                      <a:pt x="362" y="159"/>
                    </a:lnTo>
                    <a:lnTo>
                      <a:pt x="356" y="144"/>
                    </a:lnTo>
                    <a:lnTo>
                      <a:pt x="345" y="129"/>
                    </a:lnTo>
                    <a:lnTo>
                      <a:pt x="333" y="115"/>
                    </a:lnTo>
                    <a:lnTo>
                      <a:pt x="337" y="115"/>
                    </a:lnTo>
                    <a:lnTo>
                      <a:pt x="343" y="113"/>
                    </a:lnTo>
                    <a:lnTo>
                      <a:pt x="343" y="108"/>
                    </a:lnTo>
                    <a:lnTo>
                      <a:pt x="341" y="102"/>
                    </a:lnTo>
                    <a:lnTo>
                      <a:pt x="338" y="98"/>
                    </a:lnTo>
                    <a:lnTo>
                      <a:pt x="333" y="91"/>
                    </a:lnTo>
                    <a:lnTo>
                      <a:pt x="336" y="86"/>
                    </a:lnTo>
                    <a:lnTo>
                      <a:pt x="336" y="80"/>
                    </a:lnTo>
                    <a:lnTo>
                      <a:pt x="333" y="78"/>
                    </a:lnTo>
                    <a:lnTo>
                      <a:pt x="325" y="81"/>
                    </a:lnTo>
                    <a:lnTo>
                      <a:pt x="319" y="87"/>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9" name="Freeform 34">
                <a:extLst>
                  <a:ext uri="{FF2B5EF4-FFF2-40B4-BE49-F238E27FC236}">
                    <a16:creationId xmlns:a16="http://schemas.microsoft.com/office/drawing/2014/main" id="{BF838932-DBFC-4AC9-8C16-A9117D328028}"/>
                  </a:ext>
                </a:extLst>
              </p:cNvPr>
              <p:cNvSpPr>
                <a:spLocks noChangeAspect="1"/>
              </p:cNvSpPr>
              <p:nvPr/>
            </p:nvSpPr>
            <p:spPr bwMode="auto">
              <a:xfrm>
                <a:off x="1022" y="686"/>
                <a:ext cx="20" cy="17"/>
              </a:xfrm>
              <a:custGeom>
                <a:avLst/>
                <a:gdLst>
                  <a:gd name="T0" fmla="*/ 0 w 20"/>
                  <a:gd name="T1" fmla="*/ 0 h 17"/>
                  <a:gd name="T2" fmla="*/ 1 w 20"/>
                  <a:gd name="T3" fmla="*/ 4 h 17"/>
                  <a:gd name="T4" fmla="*/ 1 w 20"/>
                  <a:gd name="T5" fmla="*/ 8 h 17"/>
                  <a:gd name="T6" fmla="*/ 3 w 20"/>
                  <a:gd name="T7" fmla="*/ 8 h 17"/>
                  <a:gd name="T8" fmla="*/ 4 w 20"/>
                  <a:gd name="T9" fmla="*/ 8 h 17"/>
                  <a:gd name="T10" fmla="*/ 6 w 20"/>
                  <a:gd name="T11" fmla="*/ 12 h 17"/>
                  <a:gd name="T12" fmla="*/ 8 w 20"/>
                  <a:gd name="T13" fmla="*/ 12 h 17"/>
                  <a:gd name="T14" fmla="*/ 9 w 20"/>
                  <a:gd name="T15" fmla="*/ 16 h 17"/>
                  <a:gd name="T16" fmla="*/ 11 w 20"/>
                  <a:gd name="T17" fmla="*/ 16 h 17"/>
                  <a:gd name="T18" fmla="*/ 12 w 20"/>
                  <a:gd name="T19" fmla="*/ 16 h 17"/>
                  <a:gd name="T20" fmla="*/ 13 w 20"/>
                  <a:gd name="T21" fmla="*/ 16 h 17"/>
                  <a:gd name="T22" fmla="*/ 14 w 20"/>
                  <a:gd name="T23" fmla="*/ 16 h 17"/>
                  <a:gd name="T24" fmla="*/ 16 w 20"/>
                  <a:gd name="T25" fmla="*/ 16 h 17"/>
                  <a:gd name="T26" fmla="*/ 17 w 20"/>
                  <a:gd name="T27" fmla="*/ 12 h 17"/>
                  <a:gd name="T28" fmla="*/ 19 w 20"/>
                  <a:gd name="T29" fmla="*/ 12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7"/>
                  <a:gd name="T47" fmla="*/ 20 w 20"/>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7">
                    <a:moveTo>
                      <a:pt x="0" y="0"/>
                    </a:moveTo>
                    <a:lnTo>
                      <a:pt x="1" y="4"/>
                    </a:lnTo>
                    <a:lnTo>
                      <a:pt x="1" y="8"/>
                    </a:lnTo>
                    <a:lnTo>
                      <a:pt x="3" y="8"/>
                    </a:lnTo>
                    <a:lnTo>
                      <a:pt x="4" y="8"/>
                    </a:lnTo>
                    <a:lnTo>
                      <a:pt x="6" y="12"/>
                    </a:lnTo>
                    <a:lnTo>
                      <a:pt x="8" y="12"/>
                    </a:lnTo>
                    <a:lnTo>
                      <a:pt x="9" y="16"/>
                    </a:lnTo>
                    <a:lnTo>
                      <a:pt x="11" y="16"/>
                    </a:lnTo>
                    <a:lnTo>
                      <a:pt x="12" y="16"/>
                    </a:lnTo>
                    <a:lnTo>
                      <a:pt x="13" y="16"/>
                    </a:lnTo>
                    <a:lnTo>
                      <a:pt x="14" y="16"/>
                    </a:lnTo>
                    <a:lnTo>
                      <a:pt x="16" y="16"/>
                    </a:lnTo>
                    <a:lnTo>
                      <a:pt x="17" y="12"/>
                    </a:lnTo>
                    <a:lnTo>
                      <a:pt x="19" y="12"/>
                    </a:lnTo>
                  </a:path>
                </a:pathLst>
              </a:custGeom>
              <a:noFill/>
              <a:ln w="12700" cap="rnd">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0" name="Freeform 35">
                <a:extLst>
                  <a:ext uri="{FF2B5EF4-FFF2-40B4-BE49-F238E27FC236}">
                    <a16:creationId xmlns:a16="http://schemas.microsoft.com/office/drawing/2014/main" id="{70C68F5C-D34D-45A5-A661-B99CF89A9E3C}"/>
                  </a:ext>
                </a:extLst>
              </p:cNvPr>
              <p:cNvSpPr>
                <a:spLocks noChangeAspect="1"/>
              </p:cNvSpPr>
              <p:nvPr/>
            </p:nvSpPr>
            <p:spPr bwMode="auto">
              <a:xfrm>
                <a:off x="925" y="678"/>
                <a:ext cx="58" cy="26"/>
              </a:xfrm>
              <a:custGeom>
                <a:avLst/>
                <a:gdLst>
                  <a:gd name="T0" fmla="*/ 57 w 58"/>
                  <a:gd name="T1" fmla="*/ 25 h 26"/>
                  <a:gd name="T2" fmla="*/ 8 w 58"/>
                  <a:gd name="T3" fmla="*/ 23 h 26"/>
                  <a:gd name="T4" fmla="*/ 1 w 58"/>
                  <a:gd name="T5" fmla="*/ 23 h 26"/>
                  <a:gd name="T6" fmla="*/ 0 w 58"/>
                  <a:gd name="T7" fmla="*/ 21 h 26"/>
                  <a:gd name="T8" fmla="*/ 0 w 58"/>
                  <a:gd name="T9" fmla="*/ 18 h 26"/>
                  <a:gd name="T10" fmla="*/ 0 w 58"/>
                  <a:gd name="T11" fmla="*/ 16 h 26"/>
                  <a:gd name="T12" fmla="*/ 1 w 58"/>
                  <a:gd name="T13" fmla="*/ 13 h 26"/>
                  <a:gd name="T14" fmla="*/ 1 w 58"/>
                  <a:gd name="T15" fmla="*/ 11 h 26"/>
                  <a:gd name="T16" fmla="*/ 3 w 58"/>
                  <a:gd name="T17" fmla="*/ 8 h 26"/>
                  <a:gd name="T18" fmla="*/ 5 w 58"/>
                  <a:gd name="T19" fmla="*/ 7 h 26"/>
                  <a:gd name="T20" fmla="*/ 8 w 58"/>
                  <a:gd name="T21" fmla="*/ 4 h 26"/>
                  <a:gd name="T22" fmla="*/ 12 w 58"/>
                  <a:gd name="T23" fmla="*/ 2 h 26"/>
                  <a:gd name="T24" fmla="*/ 19 w 58"/>
                  <a:gd name="T25" fmla="*/ 0 h 26"/>
                  <a:gd name="T26" fmla="*/ 22 w 58"/>
                  <a:gd name="T27" fmla="*/ 0 h 26"/>
                  <a:gd name="T28" fmla="*/ 29 w 58"/>
                  <a:gd name="T29" fmla="*/ 0 h 26"/>
                  <a:gd name="T30" fmla="*/ 32 w 58"/>
                  <a:gd name="T31" fmla="*/ 0 h 26"/>
                  <a:gd name="T32" fmla="*/ 37 w 58"/>
                  <a:gd name="T33" fmla="*/ 2 h 26"/>
                  <a:gd name="T34" fmla="*/ 32 w 58"/>
                  <a:gd name="T35" fmla="*/ 2 h 26"/>
                  <a:gd name="T36" fmla="*/ 25 w 58"/>
                  <a:gd name="T37" fmla="*/ 2 h 26"/>
                  <a:gd name="T38" fmla="*/ 22 w 58"/>
                  <a:gd name="T39" fmla="*/ 3 h 26"/>
                  <a:gd name="T40" fmla="*/ 16 w 58"/>
                  <a:gd name="T41" fmla="*/ 5 h 26"/>
                  <a:gd name="T42" fmla="*/ 12 w 58"/>
                  <a:gd name="T43" fmla="*/ 7 h 26"/>
                  <a:gd name="T44" fmla="*/ 10 w 58"/>
                  <a:gd name="T45" fmla="*/ 10 h 26"/>
                  <a:gd name="T46" fmla="*/ 8 w 58"/>
                  <a:gd name="T47" fmla="*/ 13 h 26"/>
                  <a:gd name="T48" fmla="*/ 7 w 58"/>
                  <a:gd name="T49" fmla="*/ 17 h 26"/>
                  <a:gd name="T50" fmla="*/ 7 w 58"/>
                  <a:gd name="T51" fmla="*/ 21 h 26"/>
                  <a:gd name="T52" fmla="*/ 57 w 58"/>
                  <a:gd name="T53" fmla="*/ 25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6"/>
                  <a:gd name="T83" fmla="*/ 58 w 58"/>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6">
                    <a:moveTo>
                      <a:pt x="57" y="25"/>
                    </a:moveTo>
                    <a:lnTo>
                      <a:pt x="8" y="23"/>
                    </a:lnTo>
                    <a:lnTo>
                      <a:pt x="1" y="23"/>
                    </a:lnTo>
                    <a:lnTo>
                      <a:pt x="0" y="21"/>
                    </a:lnTo>
                    <a:lnTo>
                      <a:pt x="0" y="18"/>
                    </a:lnTo>
                    <a:lnTo>
                      <a:pt x="0" y="16"/>
                    </a:lnTo>
                    <a:lnTo>
                      <a:pt x="1" y="13"/>
                    </a:lnTo>
                    <a:lnTo>
                      <a:pt x="1" y="11"/>
                    </a:lnTo>
                    <a:lnTo>
                      <a:pt x="3" y="8"/>
                    </a:lnTo>
                    <a:lnTo>
                      <a:pt x="5" y="7"/>
                    </a:lnTo>
                    <a:lnTo>
                      <a:pt x="8" y="4"/>
                    </a:lnTo>
                    <a:lnTo>
                      <a:pt x="12" y="2"/>
                    </a:lnTo>
                    <a:lnTo>
                      <a:pt x="19" y="0"/>
                    </a:lnTo>
                    <a:lnTo>
                      <a:pt x="22" y="0"/>
                    </a:lnTo>
                    <a:lnTo>
                      <a:pt x="29" y="0"/>
                    </a:lnTo>
                    <a:lnTo>
                      <a:pt x="32" y="0"/>
                    </a:lnTo>
                    <a:lnTo>
                      <a:pt x="37" y="2"/>
                    </a:lnTo>
                    <a:lnTo>
                      <a:pt x="32" y="2"/>
                    </a:lnTo>
                    <a:lnTo>
                      <a:pt x="25" y="2"/>
                    </a:lnTo>
                    <a:lnTo>
                      <a:pt x="22" y="3"/>
                    </a:lnTo>
                    <a:lnTo>
                      <a:pt x="16" y="5"/>
                    </a:lnTo>
                    <a:lnTo>
                      <a:pt x="12" y="7"/>
                    </a:lnTo>
                    <a:lnTo>
                      <a:pt x="10" y="10"/>
                    </a:lnTo>
                    <a:lnTo>
                      <a:pt x="8" y="13"/>
                    </a:lnTo>
                    <a:lnTo>
                      <a:pt x="7" y="17"/>
                    </a:lnTo>
                    <a:lnTo>
                      <a:pt x="7" y="21"/>
                    </a:lnTo>
                    <a:lnTo>
                      <a:pt x="57" y="2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1" name="Freeform 36">
                <a:extLst>
                  <a:ext uri="{FF2B5EF4-FFF2-40B4-BE49-F238E27FC236}">
                    <a16:creationId xmlns:a16="http://schemas.microsoft.com/office/drawing/2014/main" id="{BF805904-7037-4699-AD32-5E2DB7DFFC6D}"/>
                  </a:ext>
                </a:extLst>
              </p:cNvPr>
              <p:cNvSpPr>
                <a:spLocks noChangeAspect="1"/>
              </p:cNvSpPr>
              <p:nvPr/>
            </p:nvSpPr>
            <p:spPr bwMode="auto">
              <a:xfrm>
                <a:off x="834" y="672"/>
                <a:ext cx="55" cy="28"/>
              </a:xfrm>
              <a:custGeom>
                <a:avLst/>
                <a:gdLst>
                  <a:gd name="T0" fmla="*/ 54 w 55"/>
                  <a:gd name="T1" fmla="*/ 27 h 28"/>
                  <a:gd name="T2" fmla="*/ 7 w 55"/>
                  <a:gd name="T3" fmla="*/ 25 h 28"/>
                  <a:gd name="T4" fmla="*/ 0 w 55"/>
                  <a:gd name="T5" fmla="*/ 25 h 28"/>
                  <a:gd name="T6" fmla="*/ 0 w 55"/>
                  <a:gd name="T7" fmla="*/ 19 h 28"/>
                  <a:gd name="T8" fmla="*/ 0 w 55"/>
                  <a:gd name="T9" fmla="*/ 14 h 28"/>
                  <a:gd name="T10" fmla="*/ 3 w 55"/>
                  <a:gd name="T11" fmla="*/ 10 h 28"/>
                  <a:gd name="T12" fmla="*/ 7 w 55"/>
                  <a:gd name="T13" fmla="*/ 6 h 28"/>
                  <a:gd name="T14" fmla="*/ 12 w 55"/>
                  <a:gd name="T15" fmla="*/ 3 h 28"/>
                  <a:gd name="T16" fmla="*/ 19 w 55"/>
                  <a:gd name="T17" fmla="*/ 1 h 28"/>
                  <a:gd name="T18" fmla="*/ 24 w 55"/>
                  <a:gd name="T19" fmla="*/ 0 h 28"/>
                  <a:gd name="T20" fmla="*/ 30 w 55"/>
                  <a:gd name="T21" fmla="*/ 1 h 28"/>
                  <a:gd name="T22" fmla="*/ 34 w 55"/>
                  <a:gd name="T23" fmla="*/ 3 h 28"/>
                  <a:gd name="T24" fmla="*/ 25 w 55"/>
                  <a:gd name="T25" fmla="*/ 3 h 28"/>
                  <a:gd name="T26" fmla="*/ 17 w 55"/>
                  <a:gd name="T27" fmla="*/ 7 h 28"/>
                  <a:gd name="T28" fmla="*/ 11 w 55"/>
                  <a:gd name="T29" fmla="*/ 9 h 28"/>
                  <a:gd name="T30" fmla="*/ 9 w 55"/>
                  <a:gd name="T31" fmla="*/ 12 h 28"/>
                  <a:gd name="T32" fmla="*/ 7 w 55"/>
                  <a:gd name="T33" fmla="*/ 17 h 28"/>
                  <a:gd name="T34" fmla="*/ 7 w 55"/>
                  <a:gd name="T35" fmla="*/ 23 h 28"/>
                  <a:gd name="T36" fmla="*/ 54 w 55"/>
                  <a:gd name="T37" fmla="*/ 2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8"/>
                  <a:gd name="T59" fmla="*/ 55 w 55"/>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8">
                    <a:moveTo>
                      <a:pt x="54" y="27"/>
                    </a:moveTo>
                    <a:lnTo>
                      <a:pt x="7" y="25"/>
                    </a:lnTo>
                    <a:lnTo>
                      <a:pt x="0" y="25"/>
                    </a:lnTo>
                    <a:lnTo>
                      <a:pt x="0" y="19"/>
                    </a:lnTo>
                    <a:lnTo>
                      <a:pt x="0" y="14"/>
                    </a:lnTo>
                    <a:lnTo>
                      <a:pt x="3" y="10"/>
                    </a:lnTo>
                    <a:lnTo>
                      <a:pt x="7" y="6"/>
                    </a:lnTo>
                    <a:lnTo>
                      <a:pt x="12" y="3"/>
                    </a:lnTo>
                    <a:lnTo>
                      <a:pt x="19" y="1"/>
                    </a:lnTo>
                    <a:lnTo>
                      <a:pt x="24" y="0"/>
                    </a:lnTo>
                    <a:lnTo>
                      <a:pt x="30" y="1"/>
                    </a:lnTo>
                    <a:lnTo>
                      <a:pt x="34" y="3"/>
                    </a:lnTo>
                    <a:lnTo>
                      <a:pt x="25" y="3"/>
                    </a:lnTo>
                    <a:lnTo>
                      <a:pt x="17" y="7"/>
                    </a:lnTo>
                    <a:lnTo>
                      <a:pt x="11" y="9"/>
                    </a:lnTo>
                    <a:lnTo>
                      <a:pt x="9" y="12"/>
                    </a:lnTo>
                    <a:lnTo>
                      <a:pt x="7" y="17"/>
                    </a:lnTo>
                    <a:lnTo>
                      <a:pt x="7" y="23"/>
                    </a:lnTo>
                    <a:lnTo>
                      <a:pt x="54" y="27"/>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2" name="Freeform 37">
                <a:extLst>
                  <a:ext uri="{FF2B5EF4-FFF2-40B4-BE49-F238E27FC236}">
                    <a16:creationId xmlns:a16="http://schemas.microsoft.com/office/drawing/2014/main" id="{E9E65885-4061-4261-88E8-11C97CF394F1}"/>
                  </a:ext>
                </a:extLst>
              </p:cNvPr>
              <p:cNvSpPr>
                <a:spLocks noChangeAspect="1"/>
              </p:cNvSpPr>
              <p:nvPr/>
            </p:nvSpPr>
            <p:spPr bwMode="auto">
              <a:xfrm>
                <a:off x="939" y="703"/>
                <a:ext cx="25" cy="18"/>
              </a:xfrm>
              <a:custGeom>
                <a:avLst/>
                <a:gdLst>
                  <a:gd name="T0" fmla="*/ 24 w 25"/>
                  <a:gd name="T1" fmla="*/ 2 h 18"/>
                  <a:gd name="T2" fmla="*/ 22 w 25"/>
                  <a:gd name="T3" fmla="*/ 8 h 18"/>
                  <a:gd name="T4" fmla="*/ 19 w 25"/>
                  <a:gd name="T5" fmla="*/ 12 h 18"/>
                  <a:gd name="T6" fmla="*/ 15 w 25"/>
                  <a:gd name="T7" fmla="*/ 14 h 18"/>
                  <a:gd name="T8" fmla="*/ 14 w 25"/>
                  <a:gd name="T9" fmla="*/ 17 h 18"/>
                  <a:gd name="T10" fmla="*/ 12 w 25"/>
                  <a:gd name="T11" fmla="*/ 17 h 18"/>
                  <a:gd name="T12" fmla="*/ 11 w 25"/>
                  <a:gd name="T13" fmla="*/ 17 h 18"/>
                  <a:gd name="T14" fmla="*/ 9 w 25"/>
                  <a:gd name="T15" fmla="*/ 14 h 18"/>
                  <a:gd name="T16" fmla="*/ 5 w 25"/>
                  <a:gd name="T17" fmla="*/ 12 h 18"/>
                  <a:gd name="T18" fmla="*/ 2 w 25"/>
                  <a:gd name="T19" fmla="*/ 8 h 18"/>
                  <a:gd name="T20" fmla="*/ 0 w 25"/>
                  <a:gd name="T21" fmla="*/ 0 h 18"/>
                  <a:gd name="T22" fmla="*/ 24 w 25"/>
                  <a:gd name="T23" fmla="*/ 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8"/>
                  <a:gd name="T38" fmla="*/ 25 w 2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8">
                    <a:moveTo>
                      <a:pt x="24" y="2"/>
                    </a:moveTo>
                    <a:lnTo>
                      <a:pt x="22" y="8"/>
                    </a:lnTo>
                    <a:lnTo>
                      <a:pt x="19" y="12"/>
                    </a:lnTo>
                    <a:lnTo>
                      <a:pt x="15" y="14"/>
                    </a:lnTo>
                    <a:lnTo>
                      <a:pt x="14" y="17"/>
                    </a:lnTo>
                    <a:lnTo>
                      <a:pt x="12" y="17"/>
                    </a:lnTo>
                    <a:lnTo>
                      <a:pt x="11" y="17"/>
                    </a:lnTo>
                    <a:lnTo>
                      <a:pt x="9" y="14"/>
                    </a:lnTo>
                    <a:lnTo>
                      <a:pt x="5" y="12"/>
                    </a:lnTo>
                    <a:lnTo>
                      <a:pt x="2"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3" name="Freeform 38">
                <a:extLst>
                  <a:ext uri="{FF2B5EF4-FFF2-40B4-BE49-F238E27FC236}">
                    <a16:creationId xmlns:a16="http://schemas.microsoft.com/office/drawing/2014/main" id="{0AB71636-8645-4C75-A7B4-1586A93E8EDE}"/>
                  </a:ext>
                </a:extLst>
              </p:cNvPr>
              <p:cNvSpPr>
                <a:spLocks noChangeAspect="1"/>
              </p:cNvSpPr>
              <p:nvPr/>
            </p:nvSpPr>
            <p:spPr bwMode="auto">
              <a:xfrm>
                <a:off x="847" y="698"/>
                <a:ext cx="25" cy="17"/>
              </a:xfrm>
              <a:custGeom>
                <a:avLst/>
                <a:gdLst>
                  <a:gd name="T0" fmla="*/ 24 w 25"/>
                  <a:gd name="T1" fmla="*/ 2 h 17"/>
                  <a:gd name="T2" fmla="*/ 21 w 25"/>
                  <a:gd name="T3" fmla="*/ 8 h 17"/>
                  <a:gd name="T4" fmla="*/ 19 w 25"/>
                  <a:gd name="T5" fmla="*/ 12 h 17"/>
                  <a:gd name="T6" fmla="*/ 16 w 25"/>
                  <a:gd name="T7" fmla="*/ 14 h 17"/>
                  <a:gd name="T8" fmla="*/ 14 w 25"/>
                  <a:gd name="T9" fmla="*/ 16 h 17"/>
                  <a:gd name="T10" fmla="*/ 12 w 25"/>
                  <a:gd name="T11" fmla="*/ 16 h 17"/>
                  <a:gd name="T12" fmla="*/ 9 w 25"/>
                  <a:gd name="T13" fmla="*/ 16 h 17"/>
                  <a:gd name="T14" fmla="*/ 7 w 25"/>
                  <a:gd name="T15" fmla="*/ 14 h 17"/>
                  <a:gd name="T16" fmla="*/ 5 w 25"/>
                  <a:gd name="T17" fmla="*/ 12 h 17"/>
                  <a:gd name="T18" fmla="*/ 1 w 25"/>
                  <a:gd name="T19" fmla="*/ 8 h 17"/>
                  <a:gd name="T20" fmla="*/ 0 w 25"/>
                  <a:gd name="T21" fmla="*/ 0 h 17"/>
                  <a:gd name="T22" fmla="*/ 24 w 25"/>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24" y="2"/>
                    </a:moveTo>
                    <a:lnTo>
                      <a:pt x="21" y="8"/>
                    </a:lnTo>
                    <a:lnTo>
                      <a:pt x="19" y="12"/>
                    </a:lnTo>
                    <a:lnTo>
                      <a:pt x="16" y="14"/>
                    </a:lnTo>
                    <a:lnTo>
                      <a:pt x="14" y="16"/>
                    </a:lnTo>
                    <a:lnTo>
                      <a:pt x="12" y="16"/>
                    </a:lnTo>
                    <a:lnTo>
                      <a:pt x="9" y="16"/>
                    </a:lnTo>
                    <a:lnTo>
                      <a:pt x="7" y="14"/>
                    </a:lnTo>
                    <a:lnTo>
                      <a:pt x="5" y="12"/>
                    </a:lnTo>
                    <a:lnTo>
                      <a:pt x="1"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4" name="Freeform 39">
                <a:extLst>
                  <a:ext uri="{FF2B5EF4-FFF2-40B4-BE49-F238E27FC236}">
                    <a16:creationId xmlns:a16="http://schemas.microsoft.com/office/drawing/2014/main" id="{787D2885-1847-48C6-B9A7-641BAB9ECAED}"/>
                  </a:ext>
                </a:extLst>
              </p:cNvPr>
              <p:cNvSpPr>
                <a:spLocks noChangeAspect="1"/>
              </p:cNvSpPr>
              <p:nvPr/>
            </p:nvSpPr>
            <p:spPr bwMode="auto">
              <a:xfrm>
                <a:off x="883" y="676"/>
                <a:ext cx="34" cy="55"/>
              </a:xfrm>
              <a:custGeom>
                <a:avLst/>
                <a:gdLst>
                  <a:gd name="T0" fmla="*/ 14 w 34"/>
                  <a:gd name="T1" fmla="*/ 0 h 55"/>
                  <a:gd name="T2" fmla="*/ 18 w 34"/>
                  <a:gd name="T3" fmla="*/ 5 h 55"/>
                  <a:gd name="T4" fmla="*/ 19 w 34"/>
                  <a:gd name="T5" fmla="*/ 11 h 55"/>
                  <a:gd name="T6" fmla="*/ 18 w 34"/>
                  <a:gd name="T7" fmla="*/ 17 h 55"/>
                  <a:gd name="T8" fmla="*/ 16 w 34"/>
                  <a:gd name="T9" fmla="*/ 21 h 55"/>
                  <a:gd name="T10" fmla="*/ 7 w 34"/>
                  <a:gd name="T11" fmla="*/ 24 h 55"/>
                  <a:gd name="T12" fmla="*/ 4 w 34"/>
                  <a:gd name="T13" fmla="*/ 27 h 55"/>
                  <a:gd name="T14" fmla="*/ 1 w 34"/>
                  <a:gd name="T15" fmla="*/ 30 h 55"/>
                  <a:gd name="T16" fmla="*/ 0 w 34"/>
                  <a:gd name="T17" fmla="*/ 33 h 55"/>
                  <a:gd name="T18" fmla="*/ 0 w 34"/>
                  <a:gd name="T19" fmla="*/ 37 h 55"/>
                  <a:gd name="T20" fmla="*/ 0 w 34"/>
                  <a:gd name="T21" fmla="*/ 41 h 55"/>
                  <a:gd name="T22" fmla="*/ 3 w 34"/>
                  <a:gd name="T23" fmla="*/ 45 h 55"/>
                  <a:gd name="T24" fmla="*/ 12 w 34"/>
                  <a:gd name="T25" fmla="*/ 54 h 55"/>
                  <a:gd name="T26" fmla="*/ 9 w 34"/>
                  <a:gd name="T27" fmla="*/ 48 h 55"/>
                  <a:gd name="T28" fmla="*/ 7 w 34"/>
                  <a:gd name="T29" fmla="*/ 43 h 55"/>
                  <a:gd name="T30" fmla="*/ 7 w 34"/>
                  <a:gd name="T31" fmla="*/ 37 h 55"/>
                  <a:gd name="T32" fmla="*/ 11 w 34"/>
                  <a:gd name="T33" fmla="*/ 32 h 55"/>
                  <a:gd name="T34" fmla="*/ 16 w 34"/>
                  <a:gd name="T35" fmla="*/ 27 h 55"/>
                  <a:gd name="T36" fmla="*/ 20 w 34"/>
                  <a:gd name="T37" fmla="*/ 26 h 55"/>
                  <a:gd name="T38" fmla="*/ 27 w 34"/>
                  <a:gd name="T39" fmla="*/ 26 h 55"/>
                  <a:gd name="T40" fmla="*/ 33 w 34"/>
                  <a:gd name="T41" fmla="*/ 27 h 55"/>
                  <a:gd name="T42" fmla="*/ 30 w 34"/>
                  <a:gd name="T43" fmla="*/ 24 h 55"/>
                  <a:gd name="T44" fmla="*/ 28 w 34"/>
                  <a:gd name="T45" fmla="*/ 22 h 55"/>
                  <a:gd name="T46" fmla="*/ 22 w 34"/>
                  <a:gd name="T47" fmla="*/ 20 h 55"/>
                  <a:gd name="T48" fmla="*/ 23 w 34"/>
                  <a:gd name="T49" fmla="*/ 15 h 55"/>
                  <a:gd name="T50" fmla="*/ 22 w 34"/>
                  <a:gd name="T51" fmla="*/ 9 h 55"/>
                  <a:gd name="T52" fmla="*/ 18 w 34"/>
                  <a:gd name="T53" fmla="*/ 3 h 55"/>
                  <a:gd name="T54" fmla="*/ 14 w 34"/>
                  <a:gd name="T55" fmla="*/ 0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55"/>
                  <a:gd name="T86" fmla="*/ 34 w 34"/>
                  <a:gd name="T87" fmla="*/ 55 h 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55">
                    <a:moveTo>
                      <a:pt x="14" y="0"/>
                    </a:moveTo>
                    <a:lnTo>
                      <a:pt x="18" y="5"/>
                    </a:lnTo>
                    <a:lnTo>
                      <a:pt x="19" y="11"/>
                    </a:lnTo>
                    <a:lnTo>
                      <a:pt x="18" y="17"/>
                    </a:lnTo>
                    <a:lnTo>
                      <a:pt x="16" y="21"/>
                    </a:lnTo>
                    <a:lnTo>
                      <a:pt x="7" y="24"/>
                    </a:lnTo>
                    <a:lnTo>
                      <a:pt x="4" y="27"/>
                    </a:lnTo>
                    <a:lnTo>
                      <a:pt x="1" y="30"/>
                    </a:lnTo>
                    <a:lnTo>
                      <a:pt x="0" y="33"/>
                    </a:lnTo>
                    <a:lnTo>
                      <a:pt x="0" y="37"/>
                    </a:lnTo>
                    <a:lnTo>
                      <a:pt x="0" y="41"/>
                    </a:lnTo>
                    <a:lnTo>
                      <a:pt x="3" y="45"/>
                    </a:lnTo>
                    <a:lnTo>
                      <a:pt x="12" y="54"/>
                    </a:lnTo>
                    <a:lnTo>
                      <a:pt x="9" y="48"/>
                    </a:lnTo>
                    <a:lnTo>
                      <a:pt x="7" y="43"/>
                    </a:lnTo>
                    <a:lnTo>
                      <a:pt x="7" y="37"/>
                    </a:lnTo>
                    <a:lnTo>
                      <a:pt x="11" y="32"/>
                    </a:lnTo>
                    <a:lnTo>
                      <a:pt x="16" y="27"/>
                    </a:lnTo>
                    <a:lnTo>
                      <a:pt x="20" y="26"/>
                    </a:lnTo>
                    <a:lnTo>
                      <a:pt x="27" y="26"/>
                    </a:lnTo>
                    <a:lnTo>
                      <a:pt x="33" y="27"/>
                    </a:lnTo>
                    <a:lnTo>
                      <a:pt x="30" y="24"/>
                    </a:lnTo>
                    <a:lnTo>
                      <a:pt x="28" y="22"/>
                    </a:lnTo>
                    <a:lnTo>
                      <a:pt x="22" y="20"/>
                    </a:lnTo>
                    <a:lnTo>
                      <a:pt x="23" y="15"/>
                    </a:lnTo>
                    <a:lnTo>
                      <a:pt x="22" y="9"/>
                    </a:lnTo>
                    <a:lnTo>
                      <a:pt x="18" y="3"/>
                    </a:lnTo>
                    <a:lnTo>
                      <a:pt x="14"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5" name="Freeform 40">
                <a:extLst>
                  <a:ext uri="{FF2B5EF4-FFF2-40B4-BE49-F238E27FC236}">
                    <a16:creationId xmlns:a16="http://schemas.microsoft.com/office/drawing/2014/main" id="{0DC8D2DD-32D2-4AED-AE4D-2133708350EC}"/>
                  </a:ext>
                </a:extLst>
              </p:cNvPr>
              <p:cNvSpPr>
                <a:spLocks noChangeAspect="1"/>
              </p:cNvSpPr>
              <p:nvPr/>
            </p:nvSpPr>
            <p:spPr bwMode="auto">
              <a:xfrm>
                <a:off x="946" y="653"/>
                <a:ext cx="70" cy="42"/>
              </a:xfrm>
              <a:custGeom>
                <a:avLst/>
                <a:gdLst>
                  <a:gd name="T0" fmla="*/ 0 w 70"/>
                  <a:gd name="T1" fmla="*/ 10 h 42"/>
                  <a:gd name="T2" fmla="*/ 10 w 70"/>
                  <a:gd name="T3" fmla="*/ 7 h 42"/>
                  <a:gd name="T4" fmla="*/ 20 w 70"/>
                  <a:gd name="T5" fmla="*/ 7 h 42"/>
                  <a:gd name="T6" fmla="*/ 29 w 70"/>
                  <a:gd name="T7" fmla="*/ 9 h 42"/>
                  <a:gd name="T8" fmla="*/ 38 w 70"/>
                  <a:gd name="T9" fmla="*/ 12 h 42"/>
                  <a:gd name="T10" fmla="*/ 47 w 70"/>
                  <a:gd name="T11" fmla="*/ 18 h 42"/>
                  <a:gd name="T12" fmla="*/ 55 w 70"/>
                  <a:gd name="T13" fmla="*/ 25 h 42"/>
                  <a:gd name="T14" fmla="*/ 69 w 70"/>
                  <a:gd name="T15" fmla="*/ 41 h 42"/>
                  <a:gd name="T16" fmla="*/ 60 w 70"/>
                  <a:gd name="T17" fmla="*/ 26 h 42"/>
                  <a:gd name="T18" fmla="*/ 49 w 70"/>
                  <a:gd name="T19" fmla="*/ 12 h 42"/>
                  <a:gd name="T20" fmla="*/ 42 w 70"/>
                  <a:gd name="T21" fmla="*/ 6 h 42"/>
                  <a:gd name="T22" fmla="*/ 35 w 70"/>
                  <a:gd name="T23" fmla="*/ 3 h 42"/>
                  <a:gd name="T24" fmla="*/ 27 w 70"/>
                  <a:gd name="T25" fmla="*/ 0 h 42"/>
                  <a:gd name="T26" fmla="*/ 19 w 70"/>
                  <a:gd name="T27" fmla="*/ 0 h 42"/>
                  <a:gd name="T28" fmla="*/ 8 w 70"/>
                  <a:gd name="T29" fmla="*/ 4 h 42"/>
                  <a:gd name="T30" fmla="*/ 0 w 70"/>
                  <a:gd name="T31" fmla="*/ 1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42"/>
                  <a:gd name="T50" fmla="*/ 70 w 70"/>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42">
                    <a:moveTo>
                      <a:pt x="0" y="10"/>
                    </a:moveTo>
                    <a:lnTo>
                      <a:pt x="10" y="7"/>
                    </a:lnTo>
                    <a:lnTo>
                      <a:pt x="20" y="7"/>
                    </a:lnTo>
                    <a:lnTo>
                      <a:pt x="29" y="9"/>
                    </a:lnTo>
                    <a:lnTo>
                      <a:pt x="38" y="12"/>
                    </a:lnTo>
                    <a:lnTo>
                      <a:pt x="47" y="18"/>
                    </a:lnTo>
                    <a:lnTo>
                      <a:pt x="55" y="25"/>
                    </a:lnTo>
                    <a:lnTo>
                      <a:pt x="69" y="41"/>
                    </a:lnTo>
                    <a:lnTo>
                      <a:pt x="60" y="26"/>
                    </a:lnTo>
                    <a:lnTo>
                      <a:pt x="49" y="12"/>
                    </a:lnTo>
                    <a:lnTo>
                      <a:pt x="42" y="6"/>
                    </a:lnTo>
                    <a:lnTo>
                      <a:pt x="35" y="3"/>
                    </a:lnTo>
                    <a:lnTo>
                      <a:pt x="27" y="0"/>
                    </a:lnTo>
                    <a:lnTo>
                      <a:pt x="19" y="0"/>
                    </a:lnTo>
                    <a:lnTo>
                      <a:pt x="8" y="4"/>
                    </a:lnTo>
                    <a:lnTo>
                      <a:pt x="0"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6" name="Freeform 41">
                <a:extLst>
                  <a:ext uri="{FF2B5EF4-FFF2-40B4-BE49-F238E27FC236}">
                    <a16:creationId xmlns:a16="http://schemas.microsoft.com/office/drawing/2014/main" id="{FB47E2B7-04A9-49A9-BE2C-E4BBF799C3B0}"/>
                  </a:ext>
                </a:extLst>
              </p:cNvPr>
              <p:cNvSpPr>
                <a:spLocks noChangeAspect="1"/>
              </p:cNvSpPr>
              <p:nvPr/>
            </p:nvSpPr>
            <p:spPr bwMode="auto">
              <a:xfrm>
                <a:off x="862" y="650"/>
                <a:ext cx="37" cy="18"/>
              </a:xfrm>
              <a:custGeom>
                <a:avLst/>
                <a:gdLst>
                  <a:gd name="T0" fmla="*/ 0 w 37"/>
                  <a:gd name="T1" fmla="*/ 11 h 18"/>
                  <a:gd name="T2" fmla="*/ 18 w 37"/>
                  <a:gd name="T3" fmla="*/ 11 h 18"/>
                  <a:gd name="T4" fmla="*/ 36 w 37"/>
                  <a:gd name="T5" fmla="*/ 17 h 18"/>
                  <a:gd name="T6" fmla="*/ 24 w 37"/>
                  <a:gd name="T7" fmla="*/ 10 h 18"/>
                  <a:gd name="T8" fmla="*/ 19 w 37"/>
                  <a:gd name="T9" fmla="*/ 5 h 18"/>
                  <a:gd name="T10" fmla="*/ 14 w 37"/>
                  <a:gd name="T11" fmla="*/ 0 h 18"/>
                  <a:gd name="T12" fmla="*/ 8 w 37"/>
                  <a:gd name="T13" fmla="*/ 6 h 18"/>
                  <a:gd name="T14" fmla="*/ 0 w 37"/>
                  <a:gd name="T15" fmla="*/ 11 h 18"/>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8"/>
                  <a:gd name="T26" fmla="*/ 37 w 3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8">
                    <a:moveTo>
                      <a:pt x="0" y="11"/>
                    </a:moveTo>
                    <a:lnTo>
                      <a:pt x="18" y="11"/>
                    </a:lnTo>
                    <a:lnTo>
                      <a:pt x="36" y="17"/>
                    </a:lnTo>
                    <a:lnTo>
                      <a:pt x="24" y="10"/>
                    </a:lnTo>
                    <a:lnTo>
                      <a:pt x="19" y="5"/>
                    </a:lnTo>
                    <a:lnTo>
                      <a:pt x="14" y="0"/>
                    </a:lnTo>
                    <a:lnTo>
                      <a:pt x="8" y="6"/>
                    </a:lnTo>
                    <a:lnTo>
                      <a:pt x="0" y="11"/>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7" name="Freeform 42">
                <a:extLst>
                  <a:ext uri="{FF2B5EF4-FFF2-40B4-BE49-F238E27FC236}">
                    <a16:creationId xmlns:a16="http://schemas.microsoft.com/office/drawing/2014/main" id="{EDD5ECC3-6CA9-476E-9246-DAD56F22DD39}"/>
                  </a:ext>
                </a:extLst>
              </p:cNvPr>
              <p:cNvSpPr>
                <a:spLocks noChangeAspect="1"/>
              </p:cNvSpPr>
              <p:nvPr/>
            </p:nvSpPr>
            <p:spPr bwMode="auto">
              <a:xfrm>
                <a:off x="869" y="716"/>
                <a:ext cx="16" cy="18"/>
              </a:xfrm>
              <a:custGeom>
                <a:avLst/>
                <a:gdLst>
                  <a:gd name="T0" fmla="*/ 6 w 16"/>
                  <a:gd name="T1" fmla="*/ 15 h 18"/>
                  <a:gd name="T2" fmla="*/ 3 w 16"/>
                  <a:gd name="T3" fmla="*/ 13 h 18"/>
                  <a:gd name="T4" fmla="*/ 1 w 16"/>
                  <a:gd name="T5" fmla="*/ 10 h 18"/>
                  <a:gd name="T6" fmla="*/ 0 w 16"/>
                  <a:gd name="T7" fmla="*/ 5 h 18"/>
                  <a:gd name="T8" fmla="*/ 3 w 16"/>
                  <a:gd name="T9" fmla="*/ 0 h 18"/>
                  <a:gd name="T10" fmla="*/ 5 w 16"/>
                  <a:gd name="T11" fmla="*/ 0 h 18"/>
                  <a:gd name="T12" fmla="*/ 8 w 16"/>
                  <a:gd name="T13" fmla="*/ 1 h 18"/>
                  <a:gd name="T14" fmla="*/ 11 w 16"/>
                  <a:gd name="T15" fmla="*/ 3 h 18"/>
                  <a:gd name="T16" fmla="*/ 13 w 16"/>
                  <a:gd name="T17" fmla="*/ 6 h 18"/>
                  <a:gd name="T18" fmla="*/ 15 w 16"/>
                  <a:gd name="T19" fmla="*/ 11 h 18"/>
                  <a:gd name="T20" fmla="*/ 11 w 16"/>
                  <a:gd name="T21" fmla="*/ 17 h 18"/>
                  <a:gd name="T22" fmla="*/ 9 w 16"/>
                  <a:gd name="T23" fmla="*/ 17 h 18"/>
                  <a:gd name="T24" fmla="*/ 6 w 16"/>
                  <a:gd name="T25" fmla="*/ 1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8"/>
                  <a:gd name="T41" fmla="*/ 16 w 1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8">
                    <a:moveTo>
                      <a:pt x="6" y="15"/>
                    </a:moveTo>
                    <a:lnTo>
                      <a:pt x="3" y="13"/>
                    </a:lnTo>
                    <a:lnTo>
                      <a:pt x="1" y="10"/>
                    </a:lnTo>
                    <a:lnTo>
                      <a:pt x="0" y="5"/>
                    </a:lnTo>
                    <a:lnTo>
                      <a:pt x="3" y="0"/>
                    </a:lnTo>
                    <a:lnTo>
                      <a:pt x="5" y="0"/>
                    </a:lnTo>
                    <a:lnTo>
                      <a:pt x="8" y="1"/>
                    </a:lnTo>
                    <a:lnTo>
                      <a:pt x="11" y="3"/>
                    </a:lnTo>
                    <a:lnTo>
                      <a:pt x="13" y="6"/>
                    </a:lnTo>
                    <a:lnTo>
                      <a:pt x="15" y="11"/>
                    </a:lnTo>
                    <a:lnTo>
                      <a:pt x="11" y="17"/>
                    </a:lnTo>
                    <a:lnTo>
                      <a:pt x="9" y="17"/>
                    </a:lnTo>
                    <a:lnTo>
                      <a:pt x="6" y="1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8" name="Freeform 43">
                <a:extLst>
                  <a:ext uri="{FF2B5EF4-FFF2-40B4-BE49-F238E27FC236}">
                    <a16:creationId xmlns:a16="http://schemas.microsoft.com/office/drawing/2014/main" id="{24EA686F-85DD-453E-901A-B9D23680332D}"/>
                  </a:ext>
                </a:extLst>
              </p:cNvPr>
              <p:cNvSpPr>
                <a:spLocks noChangeAspect="1"/>
              </p:cNvSpPr>
              <p:nvPr/>
            </p:nvSpPr>
            <p:spPr bwMode="auto">
              <a:xfrm>
                <a:off x="903" y="720"/>
                <a:ext cx="17" cy="17"/>
              </a:xfrm>
              <a:custGeom>
                <a:avLst/>
                <a:gdLst>
                  <a:gd name="T0" fmla="*/ 8 w 17"/>
                  <a:gd name="T1" fmla="*/ 16 h 17"/>
                  <a:gd name="T2" fmla="*/ 4 w 17"/>
                  <a:gd name="T3" fmla="*/ 14 h 17"/>
                  <a:gd name="T4" fmla="*/ 1 w 17"/>
                  <a:gd name="T5" fmla="*/ 12 h 17"/>
                  <a:gd name="T6" fmla="*/ 0 w 17"/>
                  <a:gd name="T7" fmla="*/ 7 h 17"/>
                  <a:gd name="T8" fmla="*/ 3 w 17"/>
                  <a:gd name="T9" fmla="*/ 1 h 17"/>
                  <a:gd name="T10" fmla="*/ 6 w 17"/>
                  <a:gd name="T11" fmla="*/ 0 h 17"/>
                  <a:gd name="T12" fmla="*/ 13 w 17"/>
                  <a:gd name="T13" fmla="*/ 0 h 17"/>
                  <a:gd name="T14" fmla="*/ 16 w 17"/>
                  <a:gd name="T15" fmla="*/ 5 h 17"/>
                  <a:gd name="T16" fmla="*/ 13 w 17"/>
                  <a:gd name="T17" fmla="*/ 12 h 17"/>
                  <a:gd name="T18" fmla="*/ 8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16"/>
                    </a:moveTo>
                    <a:lnTo>
                      <a:pt x="4" y="14"/>
                    </a:lnTo>
                    <a:lnTo>
                      <a:pt x="1" y="12"/>
                    </a:lnTo>
                    <a:lnTo>
                      <a:pt x="0" y="7"/>
                    </a:lnTo>
                    <a:lnTo>
                      <a:pt x="3" y="1"/>
                    </a:lnTo>
                    <a:lnTo>
                      <a:pt x="6" y="0"/>
                    </a:lnTo>
                    <a:lnTo>
                      <a:pt x="13" y="0"/>
                    </a:lnTo>
                    <a:lnTo>
                      <a:pt x="16" y="5"/>
                    </a:lnTo>
                    <a:lnTo>
                      <a:pt x="13" y="12"/>
                    </a:lnTo>
                    <a:lnTo>
                      <a:pt x="8" y="16"/>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9" name="Freeform 44">
                <a:extLst>
                  <a:ext uri="{FF2B5EF4-FFF2-40B4-BE49-F238E27FC236}">
                    <a16:creationId xmlns:a16="http://schemas.microsoft.com/office/drawing/2014/main" id="{24CC1876-5B78-4260-9FA9-6634F0BBF0C7}"/>
                  </a:ext>
                </a:extLst>
              </p:cNvPr>
              <p:cNvSpPr>
                <a:spLocks noChangeAspect="1"/>
              </p:cNvSpPr>
              <p:nvPr/>
            </p:nvSpPr>
            <p:spPr bwMode="auto">
              <a:xfrm>
                <a:off x="883" y="752"/>
                <a:ext cx="16" cy="23"/>
              </a:xfrm>
              <a:custGeom>
                <a:avLst/>
                <a:gdLst>
                  <a:gd name="T0" fmla="*/ 15 w 16"/>
                  <a:gd name="T1" fmla="*/ 10 h 23"/>
                  <a:gd name="T2" fmla="*/ 15 w 16"/>
                  <a:gd name="T3" fmla="*/ 17 h 23"/>
                  <a:gd name="T4" fmla="*/ 12 w 16"/>
                  <a:gd name="T5" fmla="*/ 19 h 23"/>
                  <a:gd name="T6" fmla="*/ 9 w 16"/>
                  <a:gd name="T7" fmla="*/ 22 h 23"/>
                  <a:gd name="T8" fmla="*/ 5 w 16"/>
                  <a:gd name="T9" fmla="*/ 19 h 23"/>
                  <a:gd name="T10" fmla="*/ 3 w 16"/>
                  <a:gd name="T11" fmla="*/ 18 h 23"/>
                  <a:gd name="T12" fmla="*/ 2 w 16"/>
                  <a:gd name="T13" fmla="*/ 15 h 23"/>
                  <a:gd name="T14" fmla="*/ 0 w 16"/>
                  <a:gd name="T15" fmla="*/ 12 h 23"/>
                  <a:gd name="T16" fmla="*/ 0 w 16"/>
                  <a:gd name="T17" fmla="*/ 4 h 23"/>
                  <a:gd name="T18" fmla="*/ 3 w 16"/>
                  <a:gd name="T19" fmla="*/ 2 h 23"/>
                  <a:gd name="T20" fmla="*/ 7 w 16"/>
                  <a:gd name="T21" fmla="*/ 0 h 23"/>
                  <a:gd name="T22" fmla="*/ 9 w 16"/>
                  <a:gd name="T23" fmla="*/ 3 h 23"/>
                  <a:gd name="T24" fmla="*/ 12 w 16"/>
                  <a:gd name="T25" fmla="*/ 4 h 23"/>
                  <a:gd name="T26" fmla="*/ 14 w 16"/>
                  <a:gd name="T27" fmla="*/ 7 h 23"/>
                  <a:gd name="T28" fmla="*/ 15 w 16"/>
                  <a:gd name="T29" fmla="*/ 1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
                  <a:gd name="T47" fmla="*/ 16 w 1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
                    <a:moveTo>
                      <a:pt x="15" y="10"/>
                    </a:moveTo>
                    <a:lnTo>
                      <a:pt x="15" y="17"/>
                    </a:lnTo>
                    <a:lnTo>
                      <a:pt x="12" y="19"/>
                    </a:lnTo>
                    <a:lnTo>
                      <a:pt x="9" y="22"/>
                    </a:lnTo>
                    <a:lnTo>
                      <a:pt x="5" y="19"/>
                    </a:lnTo>
                    <a:lnTo>
                      <a:pt x="3" y="18"/>
                    </a:lnTo>
                    <a:lnTo>
                      <a:pt x="2" y="15"/>
                    </a:lnTo>
                    <a:lnTo>
                      <a:pt x="0" y="12"/>
                    </a:lnTo>
                    <a:lnTo>
                      <a:pt x="0" y="4"/>
                    </a:lnTo>
                    <a:lnTo>
                      <a:pt x="3" y="2"/>
                    </a:lnTo>
                    <a:lnTo>
                      <a:pt x="7" y="0"/>
                    </a:lnTo>
                    <a:lnTo>
                      <a:pt x="9" y="3"/>
                    </a:lnTo>
                    <a:lnTo>
                      <a:pt x="12" y="4"/>
                    </a:lnTo>
                    <a:lnTo>
                      <a:pt x="14" y="7"/>
                    </a:lnTo>
                    <a:lnTo>
                      <a:pt x="15"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0" name="Freeform 45">
                <a:extLst>
                  <a:ext uri="{FF2B5EF4-FFF2-40B4-BE49-F238E27FC236}">
                    <a16:creationId xmlns:a16="http://schemas.microsoft.com/office/drawing/2014/main" id="{8EDBB914-206F-46B0-B192-E9BD200ABFB9}"/>
                  </a:ext>
                </a:extLst>
              </p:cNvPr>
              <p:cNvSpPr>
                <a:spLocks noChangeAspect="1"/>
              </p:cNvSpPr>
              <p:nvPr/>
            </p:nvSpPr>
            <p:spPr bwMode="auto">
              <a:xfrm>
                <a:off x="1033" y="983"/>
                <a:ext cx="18" cy="18"/>
              </a:xfrm>
              <a:custGeom>
                <a:avLst/>
                <a:gdLst>
                  <a:gd name="T0" fmla="*/ 17 w 18"/>
                  <a:gd name="T1" fmla="*/ 5 h 18"/>
                  <a:gd name="T2" fmla="*/ 15 w 18"/>
                  <a:gd name="T3" fmla="*/ 13 h 18"/>
                  <a:gd name="T4" fmla="*/ 13 w 18"/>
                  <a:gd name="T5" fmla="*/ 15 h 18"/>
                  <a:gd name="T6" fmla="*/ 8 w 18"/>
                  <a:gd name="T7" fmla="*/ 17 h 18"/>
                  <a:gd name="T8" fmla="*/ 1 w 18"/>
                  <a:gd name="T9" fmla="*/ 13 h 18"/>
                  <a:gd name="T10" fmla="*/ 0 w 18"/>
                  <a:gd name="T11" fmla="*/ 6 h 18"/>
                  <a:gd name="T12" fmla="*/ 5 w 18"/>
                  <a:gd name="T13" fmla="*/ 2 h 18"/>
                  <a:gd name="T14" fmla="*/ 8 w 18"/>
                  <a:gd name="T15" fmla="*/ 0 h 18"/>
                  <a:gd name="T16" fmla="*/ 13 w 18"/>
                  <a:gd name="T17" fmla="*/ 0 h 18"/>
                  <a:gd name="T18" fmla="*/ 17 w 18"/>
                  <a:gd name="T19" fmla="*/ 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17" y="5"/>
                    </a:moveTo>
                    <a:lnTo>
                      <a:pt x="15" y="13"/>
                    </a:lnTo>
                    <a:lnTo>
                      <a:pt x="13" y="15"/>
                    </a:lnTo>
                    <a:lnTo>
                      <a:pt x="8" y="17"/>
                    </a:lnTo>
                    <a:lnTo>
                      <a:pt x="1" y="13"/>
                    </a:lnTo>
                    <a:lnTo>
                      <a:pt x="0" y="6"/>
                    </a:lnTo>
                    <a:lnTo>
                      <a:pt x="5" y="2"/>
                    </a:lnTo>
                    <a:lnTo>
                      <a:pt x="8" y="0"/>
                    </a:lnTo>
                    <a:lnTo>
                      <a:pt x="13" y="0"/>
                    </a:lnTo>
                    <a:lnTo>
                      <a:pt x="17" y="5"/>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1" name="Freeform 46">
                <a:extLst>
                  <a:ext uri="{FF2B5EF4-FFF2-40B4-BE49-F238E27FC236}">
                    <a16:creationId xmlns:a16="http://schemas.microsoft.com/office/drawing/2014/main" id="{B40CA465-2338-4AA2-8B20-022CBEEC4D5B}"/>
                  </a:ext>
                </a:extLst>
              </p:cNvPr>
              <p:cNvSpPr>
                <a:spLocks noChangeAspect="1"/>
              </p:cNvSpPr>
              <p:nvPr/>
            </p:nvSpPr>
            <p:spPr bwMode="auto">
              <a:xfrm>
                <a:off x="859" y="710"/>
                <a:ext cx="18" cy="18"/>
              </a:xfrm>
              <a:custGeom>
                <a:avLst/>
                <a:gdLst>
                  <a:gd name="T0" fmla="*/ 17 w 18"/>
                  <a:gd name="T1" fmla="*/ 0 h 18"/>
                  <a:gd name="T2" fmla="*/ 7 w 18"/>
                  <a:gd name="T3" fmla="*/ 1 h 18"/>
                  <a:gd name="T4" fmla="*/ 2 w 18"/>
                  <a:gd name="T5" fmla="*/ 3 h 18"/>
                  <a:gd name="T6" fmla="*/ 0 w 18"/>
                  <a:gd name="T7" fmla="*/ 7 h 18"/>
                  <a:gd name="T8" fmla="*/ 1 w 18"/>
                  <a:gd name="T9" fmla="*/ 11 h 18"/>
                  <a:gd name="T10" fmla="*/ 2 w 18"/>
                  <a:gd name="T11" fmla="*/ 14 h 18"/>
                  <a:gd name="T12" fmla="*/ 7 w 18"/>
                  <a:gd name="T13" fmla="*/ 16 h 18"/>
                  <a:gd name="T14" fmla="*/ 10 w 18"/>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8"/>
                  <a:gd name="T26" fmla="*/ 18 w 1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8">
                    <a:moveTo>
                      <a:pt x="17" y="0"/>
                    </a:moveTo>
                    <a:lnTo>
                      <a:pt x="7" y="1"/>
                    </a:lnTo>
                    <a:lnTo>
                      <a:pt x="2" y="3"/>
                    </a:lnTo>
                    <a:lnTo>
                      <a:pt x="0" y="7"/>
                    </a:lnTo>
                    <a:lnTo>
                      <a:pt x="1" y="11"/>
                    </a:lnTo>
                    <a:lnTo>
                      <a:pt x="2" y="14"/>
                    </a:lnTo>
                    <a:lnTo>
                      <a:pt x="7" y="16"/>
                    </a:lnTo>
                    <a:lnTo>
                      <a:pt x="10" y="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2" name="Freeform 47">
                <a:extLst>
                  <a:ext uri="{FF2B5EF4-FFF2-40B4-BE49-F238E27FC236}">
                    <a16:creationId xmlns:a16="http://schemas.microsoft.com/office/drawing/2014/main" id="{73F207D0-E7BC-4983-B54C-FD99C0863CE3}"/>
                  </a:ext>
                </a:extLst>
              </p:cNvPr>
              <p:cNvSpPr>
                <a:spLocks noChangeAspect="1"/>
              </p:cNvSpPr>
              <p:nvPr/>
            </p:nvSpPr>
            <p:spPr bwMode="auto">
              <a:xfrm>
                <a:off x="919" y="710"/>
                <a:ext cx="16" cy="23"/>
              </a:xfrm>
              <a:custGeom>
                <a:avLst/>
                <a:gdLst>
                  <a:gd name="T0" fmla="*/ 0 w 16"/>
                  <a:gd name="T1" fmla="*/ 0 h 23"/>
                  <a:gd name="T2" fmla="*/ 6 w 16"/>
                  <a:gd name="T3" fmla="*/ 1 h 23"/>
                  <a:gd name="T4" fmla="*/ 13 w 16"/>
                  <a:gd name="T5" fmla="*/ 3 h 23"/>
                  <a:gd name="T6" fmla="*/ 14 w 16"/>
                  <a:gd name="T7" fmla="*/ 8 h 23"/>
                  <a:gd name="T8" fmla="*/ 15 w 16"/>
                  <a:gd name="T9" fmla="*/ 11 h 23"/>
                  <a:gd name="T10" fmla="*/ 13 w 16"/>
                  <a:gd name="T11" fmla="*/ 17 h 23"/>
                  <a:gd name="T12" fmla="*/ 8 w 16"/>
                  <a:gd name="T13" fmla="*/ 21 h 23"/>
                  <a:gd name="T14" fmla="*/ 1 w 16"/>
                  <a:gd name="T15" fmla="*/ 22 h 23"/>
                  <a:gd name="T16" fmla="*/ 5 w 16"/>
                  <a:gd name="T17" fmla="*/ 21 h 23"/>
                  <a:gd name="T18" fmla="*/ 8 w 16"/>
                  <a:gd name="T19" fmla="*/ 19 h 23"/>
                  <a:gd name="T20" fmla="*/ 10 w 16"/>
                  <a:gd name="T21" fmla="*/ 15 h 23"/>
                  <a:gd name="T22" fmla="*/ 11 w 16"/>
                  <a:gd name="T23" fmla="*/ 12 h 23"/>
                  <a:gd name="T24" fmla="*/ 10 w 16"/>
                  <a:gd name="T25" fmla="*/ 7 h 23"/>
                  <a:gd name="T26" fmla="*/ 8 w 16"/>
                  <a:gd name="T27" fmla="*/ 3 h 23"/>
                  <a:gd name="T28" fmla="*/ 4 w 16"/>
                  <a:gd name="T29" fmla="*/ 1 h 23"/>
                  <a:gd name="T30" fmla="*/ 0 w 1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3"/>
                  <a:gd name="T50" fmla="*/ 16 w 1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3">
                    <a:moveTo>
                      <a:pt x="0" y="0"/>
                    </a:moveTo>
                    <a:lnTo>
                      <a:pt x="6" y="1"/>
                    </a:lnTo>
                    <a:lnTo>
                      <a:pt x="13" y="3"/>
                    </a:lnTo>
                    <a:lnTo>
                      <a:pt x="14" y="8"/>
                    </a:lnTo>
                    <a:lnTo>
                      <a:pt x="15" y="11"/>
                    </a:lnTo>
                    <a:lnTo>
                      <a:pt x="13" y="17"/>
                    </a:lnTo>
                    <a:lnTo>
                      <a:pt x="8" y="21"/>
                    </a:lnTo>
                    <a:lnTo>
                      <a:pt x="1" y="22"/>
                    </a:lnTo>
                    <a:lnTo>
                      <a:pt x="5" y="21"/>
                    </a:lnTo>
                    <a:lnTo>
                      <a:pt x="8" y="19"/>
                    </a:lnTo>
                    <a:lnTo>
                      <a:pt x="10" y="15"/>
                    </a:lnTo>
                    <a:lnTo>
                      <a:pt x="11" y="12"/>
                    </a:lnTo>
                    <a:lnTo>
                      <a:pt x="10" y="7"/>
                    </a:lnTo>
                    <a:lnTo>
                      <a:pt x="8" y="3"/>
                    </a:lnTo>
                    <a:lnTo>
                      <a:pt x="4"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3" name="Freeform 48">
                <a:extLst>
                  <a:ext uri="{FF2B5EF4-FFF2-40B4-BE49-F238E27FC236}">
                    <a16:creationId xmlns:a16="http://schemas.microsoft.com/office/drawing/2014/main" id="{5AA88569-1B6D-4B29-8270-3BFE5236D006}"/>
                  </a:ext>
                </a:extLst>
              </p:cNvPr>
              <p:cNvSpPr>
                <a:spLocks noChangeAspect="1"/>
              </p:cNvSpPr>
              <p:nvPr/>
            </p:nvSpPr>
            <p:spPr bwMode="auto">
              <a:xfrm>
                <a:off x="802" y="688"/>
                <a:ext cx="19" cy="32"/>
              </a:xfrm>
              <a:custGeom>
                <a:avLst/>
                <a:gdLst>
                  <a:gd name="T0" fmla="*/ 14 w 19"/>
                  <a:gd name="T1" fmla="*/ 0 h 32"/>
                  <a:gd name="T2" fmla="*/ 13 w 19"/>
                  <a:gd name="T3" fmla="*/ 7 h 32"/>
                  <a:gd name="T4" fmla="*/ 13 w 19"/>
                  <a:gd name="T5" fmla="*/ 14 h 32"/>
                  <a:gd name="T6" fmla="*/ 14 w 19"/>
                  <a:gd name="T7" fmla="*/ 21 h 32"/>
                  <a:gd name="T8" fmla="*/ 18 w 19"/>
                  <a:gd name="T9" fmla="*/ 27 h 32"/>
                  <a:gd name="T10" fmla="*/ 0 w 19"/>
                  <a:gd name="T11" fmla="*/ 31 h 32"/>
                  <a:gd name="T12" fmla="*/ 0 60000 65536"/>
                  <a:gd name="T13" fmla="*/ 0 60000 65536"/>
                  <a:gd name="T14" fmla="*/ 0 60000 65536"/>
                  <a:gd name="T15" fmla="*/ 0 60000 65536"/>
                  <a:gd name="T16" fmla="*/ 0 60000 65536"/>
                  <a:gd name="T17" fmla="*/ 0 60000 65536"/>
                  <a:gd name="T18" fmla="*/ 0 w 19"/>
                  <a:gd name="T19" fmla="*/ 0 h 32"/>
                  <a:gd name="T20" fmla="*/ 19 w 1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 h="32">
                    <a:moveTo>
                      <a:pt x="14" y="0"/>
                    </a:moveTo>
                    <a:lnTo>
                      <a:pt x="13" y="7"/>
                    </a:lnTo>
                    <a:lnTo>
                      <a:pt x="13" y="14"/>
                    </a:lnTo>
                    <a:lnTo>
                      <a:pt x="14" y="21"/>
                    </a:lnTo>
                    <a:lnTo>
                      <a:pt x="18" y="27"/>
                    </a:lnTo>
                    <a:lnTo>
                      <a:pt x="0" y="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4" name="Freeform 49">
                <a:extLst>
                  <a:ext uri="{FF2B5EF4-FFF2-40B4-BE49-F238E27FC236}">
                    <a16:creationId xmlns:a16="http://schemas.microsoft.com/office/drawing/2014/main" id="{01D30C5C-82F0-4047-8CE3-93F0A4707E6C}"/>
                  </a:ext>
                </a:extLst>
              </p:cNvPr>
              <p:cNvSpPr>
                <a:spLocks noChangeAspect="1"/>
              </p:cNvSpPr>
              <p:nvPr/>
            </p:nvSpPr>
            <p:spPr bwMode="auto">
              <a:xfrm>
                <a:off x="992" y="705"/>
                <a:ext cx="37" cy="45"/>
              </a:xfrm>
              <a:custGeom>
                <a:avLst/>
                <a:gdLst>
                  <a:gd name="T0" fmla="*/ 0 w 37"/>
                  <a:gd name="T1" fmla="*/ 0 h 45"/>
                  <a:gd name="T2" fmla="*/ 10 w 37"/>
                  <a:gd name="T3" fmla="*/ 3 h 45"/>
                  <a:gd name="T4" fmla="*/ 19 w 37"/>
                  <a:gd name="T5" fmla="*/ 12 h 45"/>
                  <a:gd name="T6" fmla="*/ 26 w 37"/>
                  <a:gd name="T7" fmla="*/ 22 h 45"/>
                  <a:gd name="T8" fmla="*/ 27 w 37"/>
                  <a:gd name="T9" fmla="*/ 27 h 45"/>
                  <a:gd name="T10" fmla="*/ 28 w 37"/>
                  <a:gd name="T11" fmla="*/ 33 h 45"/>
                  <a:gd name="T12" fmla="*/ 27 w 37"/>
                  <a:gd name="T13" fmla="*/ 38 h 45"/>
                  <a:gd name="T14" fmla="*/ 25 w 37"/>
                  <a:gd name="T15" fmla="*/ 44 h 45"/>
                  <a:gd name="T16" fmla="*/ 31 w 37"/>
                  <a:gd name="T17" fmla="*/ 38 h 45"/>
                  <a:gd name="T18" fmla="*/ 35 w 37"/>
                  <a:gd name="T19" fmla="*/ 32 h 45"/>
                  <a:gd name="T20" fmla="*/ 36 w 37"/>
                  <a:gd name="T21" fmla="*/ 26 h 45"/>
                  <a:gd name="T22" fmla="*/ 34 w 37"/>
                  <a:gd name="T23" fmla="*/ 19 h 45"/>
                  <a:gd name="T24" fmla="*/ 28 w 37"/>
                  <a:gd name="T25" fmla="*/ 10 h 45"/>
                  <a:gd name="T26" fmla="*/ 19 w 37"/>
                  <a:gd name="T27" fmla="*/ 5 h 45"/>
                  <a:gd name="T28" fmla="*/ 10 w 37"/>
                  <a:gd name="T29" fmla="*/ 2 h 45"/>
                  <a:gd name="T30" fmla="*/ 0 w 37"/>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45"/>
                  <a:gd name="T50" fmla="*/ 37 w 37"/>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45">
                    <a:moveTo>
                      <a:pt x="0" y="0"/>
                    </a:moveTo>
                    <a:lnTo>
                      <a:pt x="10" y="3"/>
                    </a:lnTo>
                    <a:lnTo>
                      <a:pt x="19" y="12"/>
                    </a:lnTo>
                    <a:lnTo>
                      <a:pt x="26" y="22"/>
                    </a:lnTo>
                    <a:lnTo>
                      <a:pt x="27" y="27"/>
                    </a:lnTo>
                    <a:lnTo>
                      <a:pt x="28" y="33"/>
                    </a:lnTo>
                    <a:lnTo>
                      <a:pt x="27" y="38"/>
                    </a:lnTo>
                    <a:lnTo>
                      <a:pt x="25" y="44"/>
                    </a:lnTo>
                    <a:lnTo>
                      <a:pt x="31" y="38"/>
                    </a:lnTo>
                    <a:lnTo>
                      <a:pt x="35" y="32"/>
                    </a:lnTo>
                    <a:lnTo>
                      <a:pt x="36" y="26"/>
                    </a:lnTo>
                    <a:lnTo>
                      <a:pt x="34" y="19"/>
                    </a:lnTo>
                    <a:lnTo>
                      <a:pt x="28" y="10"/>
                    </a:lnTo>
                    <a:lnTo>
                      <a:pt x="19" y="5"/>
                    </a:lnTo>
                    <a:lnTo>
                      <a:pt x="10" y="2"/>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5" name="Freeform 50">
                <a:extLst>
                  <a:ext uri="{FF2B5EF4-FFF2-40B4-BE49-F238E27FC236}">
                    <a16:creationId xmlns:a16="http://schemas.microsoft.com/office/drawing/2014/main" id="{2CFD9989-6F8E-4C88-B0DE-FAEAB1C322BB}"/>
                  </a:ext>
                </a:extLst>
              </p:cNvPr>
              <p:cNvSpPr>
                <a:spLocks noChangeAspect="1"/>
              </p:cNvSpPr>
              <p:nvPr/>
            </p:nvSpPr>
            <p:spPr bwMode="auto">
              <a:xfrm>
                <a:off x="869" y="744"/>
                <a:ext cx="17" cy="35"/>
              </a:xfrm>
              <a:custGeom>
                <a:avLst/>
                <a:gdLst>
                  <a:gd name="T0" fmla="*/ 16 w 17"/>
                  <a:gd name="T1" fmla="*/ 0 h 35"/>
                  <a:gd name="T2" fmla="*/ 8 w 17"/>
                  <a:gd name="T3" fmla="*/ 1 h 35"/>
                  <a:gd name="T4" fmla="*/ 5 w 17"/>
                  <a:gd name="T5" fmla="*/ 3 h 35"/>
                  <a:gd name="T6" fmla="*/ 1 w 17"/>
                  <a:gd name="T7" fmla="*/ 8 h 35"/>
                  <a:gd name="T8" fmla="*/ 0 w 17"/>
                  <a:gd name="T9" fmla="*/ 12 h 35"/>
                  <a:gd name="T10" fmla="*/ 1 w 17"/>
                  <a:gd name="T11" fmla="*/ 17 h 35"/>
                  <a:gd name="T12" fmla="*/ 1 w 17"/>
                  <a:gd name="T13" fmla="*/ 23 h 35"/>
                  <a:gd name="T14" fmla="*/ 7 w 17"/>
                  <a:gd name="T15" fmla="*/ 34 h 3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5"/>
                  <a:gd name="T26" fmla="*/ 17 w 1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5">
                    <a:moveTo>
                      <a:pt x="16" y="0"/>
                    </a:moveTo>
                    <a:lnTo>
                      <a:pt x="8" y="1"/>
                    </a:lnTo>
                    <a:lnTo>
                      <a:pt x="5" y="3"/>
                    </a:lnTo>
                    <a:lnTo>
                      <a:pt x="1" y="8"/>
                    </a:lnTo>
                    <a:lnTo>
                      <a:pt x="0" y="12"/>
                    </a:lnTo>
                    <a:lnTo>
                      <a:pt x="1" y="17"/>
                    </a:lnTo>
                    <a:lnTo>
                      <a:pt x="1" y="23"/>
                    </a:lnTo>
                    <a:lnTo>
                      <a:pt x="7" y="3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6" name="Freeform 51">
                <a:extLst>
                  <a:ext uri="{FF2B5EF4-FFF2-40B4-BE49-F238E27FC236}">
                    <a16:creationId xmlns:a16="http://schemas.microsoft.com/office/drawing/2014/main" id="{A2415E4B-8CAF-4BD4-B57A-419A174EE423}"/>
                  </a:ext>
                </a:extLst>
              </p:cNvPr>
              <p:cNvSpPr>
                <a:spLocks noChangeAspect="1"/>
              </p:cNvSpPr>
              <p:nvPr/>
            </p:nvSpPr>
            <p:spPr bwMode="auto">
              <a:xfrm>
                <a:off x="891" y="754"/>
                <a:ext cx="25" cy="39"/>
              </a:xfrm>
              <a:custGeom>
                <a:avLst/>
                <a:gdLst>
                  <a:gd name="T0" fmla="*/ 9 w 25"/>
                  <a:gd name="T1" fmla="*/ 0 h 39"/>
                  <a:gd name="T2" fmla="*/ 11 w 25"/>
                  <a:gd name="T3" fmla="*/ 5 h 39"/>
                  <a:gd name="T4" fmla="*/ 12 w 25"/>
                  <a:gd name="T5" fmla="*/ 10 h 39"/>
                  <a:gd name="T6" fmla="*/ 13 w 25"/>
                  <a:gd name="T7" fmla="*/ 14 h 39"/>
                  <a:gd name="T8" fmla="*/ 14 w 25"/>
                  <a:gd name="T9" fmla="*/ 18 h 39"/>
                  <a:gd name="T10" fmla="*/ 13 w 25"/>
                  <a:gd name="T11" fmla="*/ 21 h 39"/>
                  <a:gd name="T12" fmla="*/ 13 w 25"/>
                  <a:gd name="T13" fmla="*/ 24 h 39"/>
                  <a:gd name="T14" fmla="*/ 12 w 25"/>
                  <a:gd name="T15" fmla="*/ 27 h 39"/>
                  <a:gd name="T16" fmla="*/ 12 w 25"/>
                  <a:gd name="T17" fmla="*/ 29 h 39"/>
                  <a:gd name="T18" fmla="*/ 9 w 25"/>
                  <a:gd name="T19" fmla="*/ 33 h 39"/>
                  <a:gd name="T20" fmla="*/ 7 w 25"/>
                  <a:gd name="T21" fmla="*/ 35 h 39"/>
                  <a:gd name="T22" fmla="*/ 3 w 25"/>
                  <a:gd name="T23" fmla="*/ 35 h 39"/>
                  <a:gd name="T24" fmla="*/ 0 w 25"/>
                  <a:gd name="T25" fmla="*/ 35 h 39"/>
                  <a:gd name="T26" fmla="*/ 1 w 25"/>
                  <a:gd name="T27" fmla="*/ 38 h 39"/>
                  <a:gd name="T28" fmla="*/ 4 w 25"/>
                  <a:gd name="T29" fmla="*/ 38 h 39"/>
                  <a:gd name="T30" fmla="*/ 8 w 25"/>
                  <a:gd name="T31" fmla="*/ 38 h 39"/>
                  <a:gd name="T32" fmla="*/ 11 w 25"/>
                  <a:gd name="T33" fmla="*/ 37 h 39"/>
                  <a:gd name="T34" fmla="*/ 13 w 25"/>
                  <a:gd name="T35" fmla="*/ 36 h 39"/>
                  <a:gd name="T36" fmla="*/ 17 w 25"/>
                  <a:gd name="T37" fmla="*/ 35 h 39"/>
                  <a:gd name="T38" fmla="*/ 20 w 25"/>
                  <a:gd name="T39" fmla="*/ 31 h 39"/>
                  <a:gd name="T40" fmla="*/ 22 w 25"/>
                  <a:gd name="T41" fmla="*/ 29 h 39"/>
                  <a:gd name="T42" fmla="*/ 22 w 25"/>
                  <a:gd name="T43" fmla="*/ 25 h 39"/>
                  <a:gd name="T44" fmla="*/ 24 w 25"/>
                  <a:gd name="T45" fmla="*/ 22 h 39"/>
                  <a:gd name="T46" fmla="*/ 22 w 25"/>
                  <a:gd name="T47" fmla="*/ 18 h 39"/>
                  <a:gd name="T48" fmla="*/ 20 w 25"/>
                  <a:gd name="T49" fmla="*/ 14 h 39"/>
                  <a:gd name="T50" fmla="*/ 17 w 25"/>
                  <a:gd name="T51" fmla="*/ 10 h 39"/>
                  <a:gd name="T52" fmla="*/ 13 w 25"/>
                  <a:gd name="T53" fmla="*/ 4 h 39"/>
                  <a:gd name="T54" fmla="*/ 9 w 2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
                  <a:gd name="T85" fmla="*/ 0 h 39"/>
                  <a:gd name="T86" fmla="*/ 25 w 25"/>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 h="39">
                    <a:moveTo>
                      <a:pt x="9" y="0"/>
                    </a:moveTo>
                    <a:lnTo>
                      <a:pt x="11" y="5"/>
                    </a:lnTo>
                    <a:lnTo>
                      <a:pt x="12" y="10"/>
                    </a:lnTo>
                    <a:lnTo>
                      <a:pt x="13" y="14"/>
                    </a:lnTo>
                    <a:lnTo>
                      <a:pt x="14" y="18"/>
                    </a:lnTo>
                    <a:lnTo>
                      <a:pt x="13" y="21"/>
                    </a:lnTo>
                    <a:lnTo>
                      <a:pt x="13" y="24"/>
                    </a:lnTo>
                    <a:lnTo>
                      <a:pt x="12" y="27"/>
                    </a:lnTo>
                    <a:lnTo>
                      <a:pt x="12" y="29"/>
                    </a:lnTo>
                    <a:lnTo>
                      <a:pt x="9" y="33"/>
                    </a:lnTo>
                    <a:lnTo>
                      <a:pt x="7" y="35"/>
                    </a:lnTo>
                    <a:lnTo>
                      <a:pt x="3" y="35"/>
                    </a:lnTo>
                    <a:lnTo>
                      <a:pt x="0" y="35"/>
                    </a:lnTo>
                    <a:lnTo>
                      <a:pt x="1" y="38"/>
                    </a:lnTo>
                    <a:lnTo>
                      <a:pt x="4" y="38"/>
                    </a:lnTo>
                    <a:lnTo>
                      <a:pt x="8" y="38"/>
                    </a:lnTo>
                    <a:lnTo>
                      <a:pt x="11" y="37"/>
                    </a:lnTo>
                    <a:lnTo>
                      <a:pt x="13" y="36"/>
                    </a:lnTo>
                    <a:lnTo>
                      <a:pt x="17" y="35"/>
                    </a:lnTo>
                    <a:lnTo>
                      <a:pt x="20" y="31"/>
                    </a:lnTo>
                    <a:lnTo>
                      <a:pt x="22" y="29"/>
                    </a:lnTo>
                    <a:lnTo>
                      <a:pt x="22" y="25"/>
                    </a:lnTo>
                    <a:lnTo>
                      <a:pt x="24" y="22"/>
                    </a:lnTo>
                    <a:lnTo>
                      <a:pt x="22" y="18"/>
                    </a:lnTo>
                    <a:lnTo>
                      <a:pt x="20" y="14"/>
                    </a:lnTo>
                    <a:lnTo>
                      <a:pt x="17" y="10"/>
                    </a:lnTo>
                    <a:lnTo>
                      <a:pt x="13" y="4"/>
                    </a:lnTo>
                    <a:lnTo>
                      <a:pt x="9"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7" name="Freeform 52">
                <a:extLst>
                  <a:ext uri="{FF2B5EF4-FFF2-40B4-BE49-F238E27FC236}">
                    <a16:creationId xmlns:a16="http://schemas.microsoft.com/office/drawing/2014/main" id="{A72F9C07-DB82-4F83-ABF9-60C719639934}"/>
                  </a:ext>
                </a:extLst>
              </p:cNvPr>
              <p:cNvSpPr>
                <a:spLocks noChangeAspect="1"/>
              </p:cNvSpPr>
              <p:nvPr/>
            </p:nvSpPr>
            <p:spPr bwMode="auto">
              <a:xfrm>
                <a:off x="789" y="833"/>
                <a:ext cx="178" cy="35"/>
              </a:xfrm>
              <a:custGeom>
                <a:avLst/>
                <a:gdLst>
                  <a:gd name="T0" fmla="*/ 0 w 178"/>
                  <a:gd name="T1" fmla="*/ 0 h 35"/>
                  <a:gd name="T2" fmla="*/ 7 w 178"/>
                  <a:gd name="T3" fmla="*/ 10 h 35"/>
                  <a:gd name="T4" fmla="*/ 11 w 178"/>
                  <a:gd name="T5" fmla="*/ 14 h 35"/>
                  <a:gd name="T6" fmla="*/ 16 w 178"/>
                  <a:gd name="T7" fmla="*/ 17 h 35"/>
                  <a:gd name="T8" fmla="*/ 27 w 178"/>
                  <a:gd name="T9" fmla="*/ 20 h 35"/>
                  <a:gd name="T10" fmla="*/ 48 w 178"/>
                  <a:gd name="T11" fmla="*/ 21 h 35"/>
                  <a:gd name="T12" fmla="*/ 68 w 178"/>
                  <a:gd name="T13" fmla="*/ 21 h 35"/>
                  <a:gd name="T14" fmla="*/ 93 w 178"/>
                  <a:gd name="T15" fmla="*/ 24 h 35"/>
                  <a:gd name="T16" fmla="*/ 116 w 178"/>
                  <a:gd name="T17" fmla="*/ 25 h 35"/>
                  <a:gd name="T18" fmla="*/ 141 w 178"/>
                  <a:gd name="T19" fmla="*/ 23 h 35"/>
                  <a:gd name="T20" fmla="*/ 153 w 178"/>
                  <a:gd name="T21" fmla="*/ 20 h 35"/>
                  <a:gd name="T22" fmla="*/ 164 w 178"/>
                  <a:gd name="T23" fmla="*/ 17 h 35"/>
                  <a:gd name="T24" fmla="*/ 168 w 178"/>
                  <a:gd name="T25" fmla="*/ 14 h 35"/>
                  <a:gd name="T26" fmla="*/ 177 w 178"/>
                  <a:gd name="T27" fmla="*/ 8 h 35"/>
                  <a:gd name="T28" fmla="*/ 173 w 178"/>
                  <a:gd name="T29" fmla="*/ 15 h 35"/>
                  <a:gd name="T30" fmla="*/ 169 w 178"/>
                  <a:gd name="T31" fmla="*/ 21 h 35"/>
                  <a:gd name="T32" fmla="*/ 159 w 178"/>
                  <a:gd name="T33" fmla="*/ 27 h 35"/>
                  <a:gd name="T34" fmla="*/ 148 w 178"/>
                  <a:gd name="T35" fmla="*/ 30 h 35"/>
                  <a:gd name="T36" fmla="*/ 137 w 178"/>
                  <a:gd name="T37" fmla="*/ 32 h 35"/>
                  <a:gd name="T38" fmla="*/ 126 w 178"/>
                  <a:gd name="T39" fmla="*/ 34 h 35"/>
                  <a:gd name="T40" fmla="*/ 54 w 178"/>
                  <a:gd name="T41" fmla="*/ 28 h 35"/>
                  <a:gd name="T42" fmla="*/ 37 w 178"/>
                  <a:gd name="T43" fmla="*/ 28 h 35"/>
                  <a:gd name="T44" fmla="*/ 28 w 178"/>
                  <a:gd name="T45" fmla="*/ 27 h 35"/>
                  <a:gd name="T46" fmla="*/ 20 w 178"/>
                  <a:gd name="T47" fmla="*/ 25 h 35"/>
                  <a:gd name="T48" fmla="*/ 12 w 178"/>
                  <a:gd name="T49" fmla="*/ 22 h 35"/>
                  <a:gd name="T50" fmla="*/ 5 w 178"/>
                  <a:gd name="T51" fmla="*/ 17 h 35"/>
                  <a:gd name="T52" fmla="*/ 1 w 178"/>
                  <a:gd name="T53" fmla="*/ 10 h 35"/>
                  <a:gd name="T54" fmla="*/ 0 w 178"/>
                  <a:gd name="T55" fmla="*/ 0 h 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8"/>
                  <a:gd name="T85" fmla="*/ 0 h 35"/>
                  <a:gd name="T86" fmla="*/ 178 w 178"/>
                  <a:gd name="T87" fmla="*/ 35 h 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8" h="35">
                    <a:moveTo>
                      <a:pt x="0" y="0"/>
                    </a:moveTo>
                    <a:lnTo>
                      <a:pt x="7" y="10"/>
                    </a:lnTo>
                    <a:lnTo>
                      <a:pt x="11" y="14"/>
                    </a:lnTo>
                    <a:lnTo>
                      <a:pt x="16" y="17"/>
                    </a:lnTo>
                    <a:lnTo>
                      <a:pt x="27" y="20"/>
                    </a:lnTo>
                    <a:lnTo>
                      <a:pt x="48" y="21"/>
                    </a:lnTo>
                    <a:lnTo>
                      <a:pt x="68" y="21"/>
                    </a:lnTo>
                    <a:lnTo>
                      <a:pt x="93" y="24"/>
                    </a:lnTo>
                    <a:lnTo>
                      <a:pt x="116" y="25"/>
                    </a:lnTo>
                    <a:lnTo>
                      <a:pt x="141" y="23"/>
                    </a:lnTo>
                    <a:lnTo>
                      <a:pt x="153" y="20"/>
                    </a:lnTo>
                    <a:lnTo>
                      <a:pt x="164" y="17"/>
                    </a:lnTo>
                    <a:lnTo>
                      <a:pt x="168" y="14"/>
                    </a:lnTo>
                    <a:lnTo>
                      <a:pt x="177" y="8"/>
                    </a:lnTo>
                    <a:lnTo>
                      <a:pt x="173" y="15"/>
                    </a:lnTo>
                    <a:lnTo>
                      <a:pt x="169" y="21"/>
                    </a:lnTo>
                    <a:lnTo>
                      <a:pt x="159" y="27"/>
                    </a:lnTo>
                    <a:lnTo>
                      <a:pt x="148" y="30"/>
                    </a:lnTo>
                    <a:lnTo>
                      <a:pt x="137" y="32"/>
                    </a:lnTo>
                    <a:lnTo>
                      <a:pt x="126" y="34"/>
                    </a:lnTo>
                    <a:lnTo>
                      <a:pt x="54" y="28"/>
                    </a:lnTo>
                    <a:lnTo>
                      <a:pt x="37" y="28"/>
                    </a:lnTo>
                    <a:lnTo>
                      <a:pt x="28" y="27"/>
                    </a:lnTo>
                    <a:lnTo>
                      <a:pt x="20" y="25"/>
                    </a:lnTo>
                    <a:lnTo>
                      <a:pt x="12" y="22"/>
                    </a:lnTo>
                    <a:lnTo>
                      <a:pt x="5" y="17"/>
                    </a:lnTo>
                    <a:lnTo>
                      <a:pt x="1" y="10"/>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8" name="Freeform 53">
                <a:extLst>
                  <a:ext uri="{FF2B5EF4-FFF2-40B4-BE49-F238E27FC236}">
                    <a16:creationId xmlns:a16="http://schemas.microsoft.com/office/drawing/2014/main" id="{6C014085-CD61-4E51-94FB-8C45718D5ADD}"/>
                  </a:ext>
                </a:extLst>
              </p:cNvPr>
              <p:cNvSpPr>
                <a:spLocks noChangeAspect="1"/>
              </p:cNvSpPr>
              <p:nvPr/>
            </p:nvSpPr>
            <p:spPr bwMode="auto">
              <a:xfrm>
                <a:off x="571" y="906"/>
                <a:ext cx="256" cy="203"/>
              </a:xfrm>
              <a:custGeom>
                <a:avLst/>
                <a:gdLst>
                  <a:gd name="T0" fmla="*/ 66 w 256"/>
                  <a:gd name="T1" fmla="*/ 0 h 203"/>
                  <a:gd name="T2" fmla="*/ 55 w 256"/>
                  <a:gd name="T3" fmla="*/ 14 h 203"/>
                  <a:gd name="T4" fmla="*/ 50 w 256"/>
                  <a:gd name="T5" fmla="*/ 20 h 203"/>
                  <a:gd name="T6" fmla="*/ 46 w 256"/>
                  <a:gd name="T7" fmla="*/ 28 h 203"/>
                  <a:gd name="T8" fmla="*/ 46 w 256"/>
                  <a:gd name="T9" fmla="*/ 36 h 203"/>
                  <a:gd name="T10" fmla="*/ 48 w 256"/>
                  <a:gd name="T11" fmla="*/ 43 h 203"/>
                  <a:gd name="T12" fmla="*/ 52 w 256"/>
                  <a:gd name="T13" fmla="*/ 50 h 203"/>
                  <a:gd name="T14" fmla="*/ 57 w 256"/>
                  <a:gd name="T15" fmla="*/ 56 h 203"/>
                  <a:gd name="T16" fmla="*/ 47 w 256"/>
                  <a:gd name="T17" fmla="*/ 74 h 203"/>
                  <a:gd name="T18" fmla="*/ 39 w 256"/>
                  <a:gd name="T19" fmla="*/ 92 h 203"/>
                  <a:gd name="T20" fmla="*/ 37 w 256"/>
                  <a:gd name="T21" fmla="*/ 103 h 203"/>
                  <a:gd name="T22" fmla="*/ 37 w 256"/>
                  <a:gd name="T23" fmla="*/ 113 h 203"/>
                  <a:gd name="T24" fmla="*/ 37 w 256"/>
                  <a:gd name="T25" fmla="*/ 123 h 203"/>
                  <a:gd name="T26" fmla="*/ 40 w 256"/>
                  <a:gd name="T27" fmla="*/ 133 h 203"/>
                  <a:gd name="T28" fmla="*/ 46 w 256"/>
                  <a:gd name="T29" fmla="*/ 138 h 203"/>
                  <a:gd name="T30" fmla="*/ 51 w 256"/>
                  <a:gd name="T31" fmla="*/ 142 h 203"/>
                  <a:gd name="T32" fmla="*/ 59 w 256"/>
                  <a:gd name="T33" fmla="*/ 145 h 203"/>
                  <a:gd name="T34" fmla="*/ 37 w 256"/>
                  <a:gd name="T35" fmla="*/ 163 h 203"/>
                  <a:gd name="T36" fmla="*/ 19 w 256"/>
                  <a:gd name="T37" fmla="*/ 181 h 203"/>
                  <a:gd name="T38" fmla="*/ 0 w 256"/>
                  <a:gd name="T39" fmla="*/ 202 h 203"/>
                  <a:gd name="T40" fmla="*/ 12 w 256"/>
                  <a:gd name="T41" fmla="*/ 190 h 203"/>
                  <a:gd name="T42" fmla="*/ 46 w 256"/>
                  <a:gd name="T43" fmla="*/ 168 h 203"/>
                  <a:gd name="T44" fmla="*/ 83 w 256"/>
                  <a:gd name="T45" fmla="*/ 148 h 203"/>
                  <a:gd name="T46" fmla="*/ 98 w 256"/>
                  <a:gd name="T47" fmla="*/ 142 h 203"/>
                  <a:gd name="T48" fmla="*/ 135 w 256"/>
                  <a:gd name="T49" fmla="*/ 131 h 203"/>
                  <a:gd name="T50" fmla="*/ 174 w 256"/>
                  <a:gd name="T51" fmla="*/ 125 h 203"/>
                  <a:gd name="T52" fmla="*/ 215 w 256"/>
                  <a:gd name="T53" fmla="*/ 120 h 203"/>
                  <a:gd name="T54" fmla="*/ 255 w 256"/>
                  <a:gd name="T55" fmla="*/ 116 h 203"/>
                  <a:gd name="T56" fmla="*/ 210 w 256"/>
                  <a:gd name="T57" fmla="*/ 116 h 203"/>
                  <a:gd name="T58" fmla="*/ 165 w 256"/>
                  <a:gd name="T59" fmla="*/ 118 h 203"/>
                  <a:gd name="T60" fmla="*/ 142 w 256"/>
                  <a:gd name="T61" fmla="*/ 120 h 203"/>
                  <a:gd name="T62" fmla="*/ 119 w 256"/>
                  <a:gd name="T63" fmla="*/ 123 h 203"/>
                  <a:gd name="T64" fmla="*/ 98 w 256"/>
                  <a:gd name="T65" fmla="*/ 128 h 203"/>
                  <a:gd name="T66" fmla="*/ 76 w 256"/>
                  <a:gd name="T67" fmla="*/ 136 h 203"/>
                  <a:gd name="T68" fmla="*/ 70 w 256"/>
                  <a:gd name="T69" fmla="*/ 132 h 203"/>
                  <a:gd name="T70" fmla="*/ 65 w 256"/>
                  <a:gd name="T71" fmla="*/ 127 h 203"/>
                  <a:gd name="T72" fmla="*/ 62 w 256"/>
                  <a:gd name="T73" fmla="*/ 121 h 203"/>
                  <a:gd name="T74" fmla="*/ 59 w 256"/>
                  <a:gd name="T75" fmla="*/ 116 h 203"/>
                  <a:gd name="T76" fmla="*/ 56 w 256"/>
                  <a:gd name="T77" fmla="*/ 103 h 203"/>
                  <a:gd name="T78" fmla="*/ 56 w 256"/>
                  <a:gd name="T79" fmla="*/ 89 h 203"/>
                  <a:gd name="T80" fmla="*/ 59 w 256"/>
                  <a:gd name="T81" fmla="*/ 81 h 203"/>
                  <a:gd name="T82" fmla="*/ 71 w 256"/>
                  <a:gd name="T83" fmla="*/ 63 h 203"/>
                  <a:gd name="T84" fmla="*/ 85 w 256"/>
                  <a:gd name="T85" fmla="*/ 49 h 203"/>
                  <a:gd name="T86" fmla="*/ 117 w 256"/>
                  <a:gd name="T87" fmla="*/ 20 h 203"/>
                  <a:gd name="T88" fmla="*/ 105 w 256"/>
                  <a:gd name="T89" fmla="*/ 27 h 203"/>
                  <a:gd name="T90" fmla="*/ 93 w 256"/>
                  <a:gd name="T91" fmla="*/ 35 h 203"/>
                  <a:gd name="T92" fmla="*/ 81 w 256"/>
                  <a:gd name="T93" fmla="*/ 42 h 203"/>
                  <a:gd name="T94" fmla="*/ 73 w 256"/>
                  <a:gd name="T95" fmla="*/ 44 h 203"/>
                  <a:gd name="T96" fmla="*/ 68 w 256"/>
                  <a:gd name="T97" fmla="*/ 46 h 203"/>
                  <a:gd name="T98" fmla="*/ 60 w 256"/>
                  <a:gd name="T99" fmla="*/ 44 h 203"/>
                  <a:gd name="T100" fmla="*/ 55 w 256"/>
                  <a:gd name="T101" fmla="*/ 38 h 203"/>
                  <a:gd name="T102" fmla="*/ 55 w 256"/>
                  <a:gd name="T103" fmla="*/ 33 h 203"/>
                  <a:gd name="T104" fmla="*/ 55 w 256"/>
                  <a:gd name="T105" fmla="*/ 29 h 203"/>
                  <a:gd name="T106" fmla="*/ 58 w 256"/>
                  <a:gd name="T107" fmla="*/ 19 h 203"/>
                  <a:gd name="T108" fmla="*/ 66 w 256"/>
                  <a:gd name="T109" fmla="*/ 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6"/>
                  <a:gd name="T166" fmla="*/ 0 h 203"/>
                  <a:gd name="T167" fmla="*/ 256 w 256"/>
                  <a:gd name="T168" fmla="*/ 203 h 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6" h="203">
                    <a:moveTo>
                      <a:pt x="66" y="0"/>
                    </a:moveTo>
                    <a:lnTo>
                      <a:pt x="55" y="14"/>
                    </a:lnTo>
                    <a:lnTo>
                      <a:pt x="50" y="20"/>
                    </a:lnTo>
                    <a:lnTo>
                      <a:pt x="46" y="28"/>
                    </a:lnTo>
                    <a:lnTo>
                      <a:pt x="46" y="36"/>
                    </a:lnTo>
                    <a:lnTo>
                      <a:pt x="48" y="43"/>
                    </a:lnTo>
                    <a:lnTo>
                      <a:pt x="52" y="50"/>
                    </a:lnTo>
                    <a:lnTo>
                      <a:pt x="57" y="56"/>
                    </a:lnTo>
                    <a:lnTo>
                      <a:pt x="47" y="74"/>
                    </a:lnTo>
                    <a:lnTo>
                      <a:pt x="39" y="92"/>
                    </a:lnTo>
                    <a:lnTo>
                      <a:pt x="37" y="103"/>
                    </a:lnTo>
                    <a:lnTo>
                      <a:pt x="37" y="113"/>
                    </a:lnTo>
                    <a:lnTo>
                      <a:pt x="37" y="123"/>
                    </a:lnTo>
                    <a:lnTo>
                      <a:pt x="40" y="133"/>
                    </a:lnTo>
                    <a:lnTo>
                      <a:pt x="46" y="138"/>
                    </a:lnTo>
                    <a:lnTo>
                      <a:pt x="51" y="142"/>
                    </a:lnTo>
                    <a:lnTo>
                      <a:pt x="59" y="145"/>
                    </a:lnTo>
                    <a:lnTo>
                      <a:pt x="37" y="163"/>
                    </a:lnTo>
                    <a:lnTo>
                      <a:pt x="19" y="181"/>
                    </a:lnTo>
                    <a:lnTo>
                      <a:pt x="0" y="202"/>
                    </a:lnTo>
                    <a:lnTo>
                      <a:pt x="12" y="190"/>
                    </a:lnTo>
                    <a:lnTo>
                      <a:pt x="46" y="168"/>
                    </a:lnTo>
                    <a:lnTo>
                      <a:pt x="83" y="148"/>
                    </a:lnTo>
                    <a:lnTo>
                      <a:pt x="98" y="142"/>
                    </a:lnTo>
                    <a:lnTo>
                      <a:pt x="135" y="131"/>
                    </a:lnTo>
                    <a:lnTo>
                      <a:pt x="174" y="125"/>
                    </a:lnTo>
                    <a:lnTo>
                      <a:pt x="215" y="120"/>
                    </a:lnTo>
                    <a:lnTo>
                      <a:pt x="255" y="116"/>
                    </a:lnTo>
                    <a:lnTo>
                      <a:pt x="210" y="116"/>
                    </a:lnTo>
                    <a:lnTo>
                      <a:pt x="165" y="118"/>
                    </a:lnTo>
                    <a:lnTo>
                      <a:pt x="142" y="120"/>
                    </a:lnTo>
                    <a:lnTo>
                      <a:pt x="119" y="123"/>
                    </a:lnTo>
                    <a:lnTo>
                      <a:pt x="98" y="128"/>
                    </a:lnTo>
                    <a:lnTo>
                      <a:pt x="76" y="136"/>
                    </a:lnTo>
                    <a:lnTo>
                      <a:pt x="70" y="132"/>
                    </a:lnTo>
                    <a:lnTo>
                      <a:pt x="65" y="127"/>
                    </a:lnTo>
                    <a:lnTo>
                      <a:pt x="62" y="121"/>
                    </a:lnTo>
                    <a:lnTo>
                      <a:pt x="59" y="116"/>
                    </a:lnTo>
                    <a:lnTo>
                      <a:pt x="56" y="103"/>
                    </a:lnTo>
                    <a:lnTo>
                      <a:pt x="56" y="89"/>
                    </a:lnTo>
                    <a:lnTo>
                      <a:pt x="59" y="81"/>
                    </a:lnTo>
                    <a:lnTo>
                      <a:pt x="71" y="63"/>
                    </a:lnTo>
                    <a:lnTo>
                      <a:pt x="85" y="49"/>
                    </a:lnTo>
                    <a:lnTo>
                      <a:pt x="117" y="20"/>
                    </a:lnTo>
                    <a:lnTo>
                      <a:pt x="105" y="27"/>
                    </a:lnTo>
                    <a:lnTo>
                      <a:pt x="93" y="35"/>
                    </a:lnTo>
                    <a:lnTo>
                      <a:pt x="81" y="42"/>
                    </a:lnTo>
                    <a:lnTo>
                      <a:pt x="73" y="44"/>
                    </a:lnTo>
                    <a:lnTo>
                      <a:pt x="68" y="46"/>
                    </a:lnTo>
                    <a:lnTo>
                      <a:pt x="60" y="44"/>
                    </a:lnTo>
                    <a:lnTo>
                      <a:pt x="55" y="38"/>
                    </a:lnTo>
                    <a:lnTo>
                      <a:pt x="55" y="33"/>
                    </a:lnTo>
                    <a:lnTo>
                      <a:pt x="55" y="29"/>
                    </a:lnTo>
                    <a:lnTo>
                      <a:pt x="58" y="19"/>
                    </a:lnTo>
                    <a:lnTo>
                      <a:pt x="66"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9" name="Freeform 54">
                <a:extLst>
                  <a:ext uri="{FF2B5EF4-FFF2-40B4-BE49-F238E27FC236}">
                    <a16:creationId xmlns:a16="http://schemas.microsoft.com/office/drawing/2014/main" id="{0508EA7E-5B0D-4AEA-A7A1-1683E8A1887E}"/>
                  </a:ext>
                </a:extLst>
              </p:cNvPr>
              <p:cNvSpPr>
                <a:spLocks noChangeAspect="1"/>
              </p:cNvSpPr>
              <p:nvPr/>
            </p:nvSpPr>
            <p:spPr bwMode="auto">
              <a:xfrm>
                <a:off x="845" y="973"/>
                <a:ext cx="273" cy="106"/>
              </a:xfrm>
              <a:custGeom>
                <a:avLst/>
                <a:gdLst>
                  <a:gd name="T0" fmla="*/ 0 w 273"/>
                  <a:gd name="T1" fmla="*/ 49 h 106"/>
                  <a:gd name="T2" fmla="*/ 27 w 273"/>
                  <a:gd name="T3" fmla="*/ 49 h 106"/>
                  <a:gd name="T4" fmla="*/ 55 w 273"/>
                  <a:gd name="T5" fmla="*/ 50 h 106"/>
                  <a:gd name="T6" fmla="*/ 84 w 273"/>
                  <a:gd name="T7" fmla="*/ 52 h 106"/>
                  <a:gd name="T8" fmla="*/ 112 w 273"/>
                  <a:gd name="T9" fmla="*/ 57 h 106"/>
                  <a:gd name="T10" fmla="*/ 143 w 273"/>
                  <a:gd name="T11" fmla="*/ 64 h 106"/>
                  <a:gd name="T12" fmla="*/ 173 w 273"/>
                  <a:gd name="T13" fmla="*/ 74 h 106"/>
                  <a:gd name="T14" fmla="*/ 206 w 273"/>
                  <a:gd name="T15" fmla="*/ 87 h 106"/>
                  <a:gd name="T16" fmla="*/ 237 w 273"/>
                  <a:gd name="T17" fmla="*/ 105 h 106"/>
                  <a:gd name="T18" fmla="*/ 247 w 273"/>
                  <a:gd name="T19" fmla="*/ 103 h 106"/>
                  <a:gd name="T20" fmla="*/ 255 w 273"/>
                  <a:gd name="T21" fmla="*/ 100 h 106"/>
                  <a:gd name="T22" fmla="*/ 262 w 273"/>
                  <a:gd name="T23" fmla="*/ 95 h 106"/>
                  <a:gd name="T24" fmla="*/ 268 w 273"/>
                  <a:gd name="T25" fmla="*/ 88 h 106"/>
                  <a:gd name="T26" fmla="*/ 271 w 273"/>
                  <a:gd name="T27" fmla="*/ 81 h 106"/>
                  <a:gd name="T28" fmla="*/ 272 w 273"/>
                  <a:gd name="T29" fmla="*/ 73 h 106"/>
                  <a:gd name="T30" fmla="*/ 271 w 273"/>
                  <a:gd name="T31" fmla="*/ 63 h 106"/>
                  <a:gd name="T32" fmla="*/ 268 w 273"/>
                  <a:gd name="T33" fmla="*/ 54 h 106"/>
                  <a:gd name="T34" fmla="*/ 252 w 273"/>
                  <a:gd name="T35" fmla="*/ 27 h 106"/>
                  <a:gd name="T36" fmla="*/ 246 w 273"/>
                  <a:gd name="T37" fmla="*/ 14 h 106"/>
                  <a:gd name="T38" fmla="*/ 240 w 273"/>
                  <a:gd name="T39" fmla="*/ 0 h 106"/>
                  <a:gd name="T40" fmla="*/ 243 w 273"/>
                  <a:gd name="T41" fmla="*/ 9 h 106"/>
                  <a:gd name="T42" fmla="*/ 244 w 273"/>
                  <a:gd name="T43" fmla="*/ 18 h 106"/>
                  <a:gd name="T44" fmla="*/ 250 w 273"/>
                  <a:gd name="T45" fmla="*/ 36 h 106"/>
                  <a:gd name="T46" fmla="*/ 252 w 273"/>
                  <a:gd name="T47" fmla="*/ 46 h 106"/>
                  <a:gd name="T48" fmla="*/ 252 w 273"/>
                  <a:gd name="T49" fmla="*/ 56 h 106"/>
                  <a:gd name="T50" fmla="*/ 252 w 273"/>
                  <a:gd name="T51" fmla="*/ 66 h 106"/>
                  <a:gd name="T52" fmla="*/ 248 w 273"/>
                  <a:gd name="T53" fmla="*/ 75 h 106"/>
                  <a:gd name="T54" fmla="*/ 244 w 273"/>
                  <a:gd name="T55" fmla="*/ 79 h 106"/>
                  <a:gd name="T56" fmla="*/ 237 w 273"/>
                  <a:gd name="T57" fmla="*/ 81 h 106"/>
                  <a:gd name="T58" fmla="*/ 233 w 273"/>
                  <a:gd name="T59" fmla="*/ 80 h 106"/>
                  <a:gd name="T60" fmla="*/ 227 w 273"/>
                  <a:gd name="T61" fmla="*/ 78 h 106"/>
                  <a:gd name="T62" fmla="*/ 211 w 273"/>
                  <a:gd name="T63" fmla="*/ 69 h 106"/>
                  <a:gd name="T64" fmla="*/ 194 w 273"/>
                  <a:gd name="T65" fmla="*/ 63 h 106"/>
                  <a:gd name="T66" fmla="*/ 174 w 273"/>
                  <a:gd name="T67" fmla="*/ 56 h 106"/>
                  <a:gd name="T68" fmla="*/ 153 w 273"/>
                  <a:gd name="T69" fmla="*/ 51 h 106"/>
                  <a:gd name="T70" fmla="*/ 128 w 273"/>
                  <a:gd name="T71" fmla="*/ 47 h 106"/>
                  <a:gd name="T72" fmla="*/ 104 w 273"/>
                  <a:gd name="T73" fmla="*/ 45 h 106"/>
                  <a:gd name="T74" fmla="*/ 79 w 273"/>
                  <a:gd name="T75" fmla="*/ 44 h 106"/>
                  <a:gd name="T76" fmla="*/ 55 w 273"/>
                  <a:gd name="T77" fmla="*/ 46 h 106"/>
                  <a:gd name="T78" fmla="*/ 27 w 273"/>
                  <a:gd name="T79" fmla="*/ 48 h 106"/>
                  <a:gd name="T80" fmla="*/ 0 w 273"/>
                  <a:gd name="T81" fmla="*/ 49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3"/>
                  <a:gd name="T124" fmla="*/ 0 h 106"/>
                  <a:gd name="T125" fmla="*/ 273 w 273"/>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3" h="106">
                    <a:moveTo>
                      <a:pt x="0" y="49"/>
                    </a:moveTo>
                    <a:lnTo>
                      <a:pt x="27" y="49"/>
                    </a:lnTo>
                    <a:lnTo>
                      <a:pt x="55" y="50"/>
                    </a:lnTo>
                    <a:lnTo>
                      <a:pt x="84" y="52"/>
                    </a:lnTo>
                    <a:lnTo>
                      <a:pt x="112" y="57"/>
                    </a:lnTo>
                    <a:lnTo>
                      <a:pt x="143" y="64"/>
                    </a:lnTo>
                    <a:lnTo>
                      <a:pt x="173" y="74"/>
                    </a:lnTo>
                    <a:lnTo>
                      <a:pt x="206" y="87"/>
                    </a:lnTo>
                    <a:lnTo>
                      <a:pt x="237" y="105"/>
                    </a:lnTo>
                    <a:lnTo>
                      <a:pt x="247" y="103"/>
                    </a:lnTo>
                    <a:lnTo>
                      <a:pt x="255" y="100"/>
                    </a:lnTo>
                    <a:lnTo>
                      <a:pt x="262" y="95"/>
                    </a:lnTo>
                    <a:lnTo>
                      <a:pt x="268" y="88"/>
                    </a:lnTo>
                    <a:lnTo>
                      <a:pt x="271" y="81"/>
                    </a:lnTo>
                    <a:lnTo>
                      <a:pt x="272" y="73"/>
                    </a:lnTo>
                    <a:lnTo>
                      <a:pt x="271" y="63"/>
                    </a:lnTo>
                    <a:lnTo>
                      <a:pt x="268" y="54"/>
                    </a:lnTo>
                    <a:lnTo>
                      <a:pt x="252" y="27"/>
                    </a:lnTo>
                    <a:lnTo>
                      <a:pt x="246" y="14"/>
                    </a:lnTo>
                    <a:lnTo>
                      <a:pt x="240" y="0"/>
                    </a:lnTo>
                    <a:lnTo>
                      <a:pt x="243" y="9"/>
                    </a:lnTo>
                    <a:lnTo>
                      <a:pt x="244" y="18"/>
                    </a:lnTo>
                    <a:lnTo>
                      <a:pt x="250" y="36"/>
                    </a:lnTo>
                    <a:lnTo>
                      <a:pt x="252" y="46"/>
                    </a:lnTo>
                    <a:lnTo>
                      <a:pt x="252" y="56"/>
                    </a:lnTo>
                    <a:lnTo>
                      <a:pt x="252" y="66"/>
                    </a:lnTo>
                    <a:lnTo>
                      <a:pt x="248" y="75"/>
                    </a:lnTo>
                    <a:lnTo>
                      <a:pt x="244" y="79"/>
                    </a:lnTo>
                    <a:lnTo>
                      <a:pt x="237" y="81"/>
                    </a:lnTo>
                    <a:lnTo>
                      <a:pt x="233" y="80"/>
                    </a:lnTo>
                    <a:lnTo>
                      <a:pt x="227" y="78"/>
                    </a:lnTo>
                    <a:lnTo>
                      <a:pt x="211" y="69"/>
                    </a:lnTo>
                    <a:lnTo>
                      <a:pt x="194" y="63"/>
                    </a:lnTo>
                    <a:lnTo>
                      <a:pt x="174" y="56"/>
                    </a:lnTo>
                    <a:lnTo>
                      <a:pt x="153" y="51"/>
                    </a:lnTo>
                    <a:lnTo>
                      <a:pt x="128" y="47"/>
                    </a:lnTo>
                    <a:lnTo>
                      <a:pt x="104" y="45"/>
                    </a:lnTo>
                    <a:lnTo>
                      <a:pt x="79" y="44"/>
                    </a:lnTo>
                    <a:lnTo>
                      <a:pt x="55" y="46"/>
                    </a:lnTo>
                    <a:lnTo>
                      <a:pt x="27" y="48"/>
                    </a:lnTo>
                    <a:lnTo>
                      <a:pt x="0" y="49"/>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0" name="Freeform 55">
                <a:extLst>
                  <a:ext uri="{FF2B5EF4-FFF2-40B4-BE49-F238E27FC236}">
                    <a16:creationId xmlns:a16="http://schemas.microsoft.com/office/drawing/2014/main" id="{42A379BF-58BD-4C4B-95CF-05DC38DAFB06}"/>
                  </a:ext>
                </a:extLst>
              </p:cNvPr>
              <p:cNvSpPr>
                <a:spLocks noChangeAspect="1"/>
              </p:cNvSpPr>
              <p:nvPr/>
            </p:nvSpPr>
            <p:spPr bwMode="auto">
              <a:xfrm>
                <a:off x="1088" y="1079"/>
                <a:ext cx="55" cy="92"/>
              </a:xfrm>
              <a:custGeom>
                <a:avLst/>
                <a:gdLst>
                  <a:gd name="T0" fmla="*/ 0 w 55"/>
                  <a:gd name="T1" fmla="*/ 0 h 92"/>
                  <a:gd name="T2" fmla="*/ 6 w 55"/>
                  <a:gd name="T3" fmla="*/ 5 h 92"/>
                  <a:gd name="T4" fmla="*/ 13 w 55"/>
                  <a:gd name="T5" fmla="*/ 10 h 92"/>
                  <a:gd name="T6" fmla="*/ 21 w 55"/>
                  <a:gd name="T7" fmla="*/ 18 h 92"/>
                  <a:gd name="T8" fmla="*/ 28 w 55"/>
                  <a:gd name="T9" fmla="*/ 27 h 92"/>
                  <a:gd name="T10" fmla="*/ 35 w 55"/>
                  <a:gd name="T11" fmla="*/ 39 h 92"/>
                  <a:gd name="T12" fmla="*/ 42 w 55"/>
                  <a:gd name="T13" fmla="*/ 53 h 92"/>
                  <a:gd name="T14" fmla="*/ 48 w 55"/>
                  <a:gd name="T15" fmla="*/ 69 h 92"/>
                  <a:gd name="T16" fmla="*/ 54 w 55"/>
                  <a:gd name="T17" fmla="*/ 91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2"/>
                  <a:gd name="T29" fmla="*/ 55 w 55"/>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2">
                    <a:moveTo>
                      <a:pt x="0" y="0"/>
                    </a:moveTo>
                    <a:lnTo>
                      <a:pt x="6" y="5"/>
                    </a:lnTo>
                    <a:lnTo>
                      <a:pt x="13" y="10"/>
                    </a:lnTo>
                    <a:lnTo>
                      <a:pt x="21" y="18"/>
                    </a:lnTo>
                    <a:lnTo>
                      <a:pt x="28" y="27"/>
                    </a:lnTo>
                    <a:lnTo>
                      <a:pt x="35" y="39"/>
                    </a:lnTo>
                    <a:lnTo>
                      <a:pt x="42" y="53"/>
                    </a:lnTo>
                    <a:lnTo>
                      <a:pt x="48" y="69"/>
                    </a:lnTo>
                    <a:lnTo>
                      <a:pt x="54" y="9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1" name="Freeform 56">
                <a:extLst>
                  <a:ext uri="{FF2B5EF4-FFF2-40B4-BE49-F238E27FC236}">
                    <a16:creationId xmlns:a16="http://schemas.microsoft.com/office/drawing/2014/main" id="{51FE8887-6527-43AD-BE99-958E879AE6E9}"/>
                  </a:ext>
                </a:extLst>
              </p:cNvPr>
              <p:cNvSpPr>
                <a:spLocks noChangeAspect="1"/>
              </p:cNvSpPr>
              <p:nvPr/>
            </p:nvSpPr>
            <p:spPr bwMode="auto">
              <a:xfrm>
                <a:off x="1223" y="1071"/>
                <a:ext cx="44" cy="52"/>
              </a:xfrm>
              <a:custGeom>
                <a:avLst/>
                <a:gdLst>
                  <a:gd name="T0" fmla="*/ 0 w 44"/>
                  <a:gd name="T1" fmla="*/ 9 h 52"/>
                  <a:gd name="T2" fmla="*/ 3 w 44"/>
                  <a:gd name="T3" fmla="*/ 15 h 52"/>
                  <a:gd name="T4" fmla="*/ 4 w 44"/>
                  <a:gd name="T5" fmla="*/ 23 h 52"/>
                  <a:gd name="T6" fmla="*/ 3 w 44"/>
                  <a:gd name="T7" fmla="*/ 32 h 52"/>
                  <a:gd name="T8" fmla="*/ 1 w 44"/>
                  <a:gd name="T9" fmla="*/ 51 h 52"/>
                  <a:gd name="T10" fmla="*/ 4 w 44"/>
                  <a:gd name="T11" fmla="*/ 38 h 52"/>
                  <a:gd name="T12" fmla="*/ 9 w 44"/>
                  <a:gd name="T13" fmla="*/ 26 h 52"/>
                  <a:gd name="T14" fmla="*/ 17 w 44"/>
                  <a:gd name="T15" fmla="*/ 13 h 52"/>
                  <a:gd name="T16" fmla="*/ 22 w 44"/>
                  <a:gd name="T17" fmla="*/ 6 h 52"/>
                  <a:gd name="T18" fmla="*/ 28 w 44"/>
                  <a:gd name="T19" fmla="*/ 2 h 52"/>
                  <a:gd name="T20" fmla="*/ 32 w 44"/>
                  <a:gd name="T21" fmla="*/ 0 h 52"/>
                  <a:gd name="T22" fmla="*/ 36 w 44"/>
                  <a:gd name="T23" fmla="*/ 1 h 52"/>
                  <a:gd name="T24" fmla="*/ 40 w 44"/>
                  <a:gd name="T25" fmla="*/ 3 h 52"/>
                  <a:gd name="T26" fmla="*/ 43 w 44"/>
                  <a:gd name="T27" fmla="*/ 6 h 52"/>
                  <a:gd name="T28" fmla="*/ 43 w 44"/>
                  <a:gd name="T29" fmla="*/ 11 h 52"/>
                  <a:gd name="T30" fmla="*/ 41 w 44"/>
                  <a:gd name="T31" fmla="*/ 16 h 52"/>
                  <a:gd name="T32" fmla="*/ 37 w 44"/>
                  <a:gd name="T33" fmla="*/ 25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52"/>
                  <a:gd name="T53" fmla="*/ 44 w 44"/>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52">
                    <a:moveTo>
                      <a:pt x="0" y="9"/>
                    </a:moveTo>
                    <a:lnTo>
                      <a:pt x="3" y="15"/>
                    </a:lnTo>
                    <a:lnTo>
                      <a:pt x="4" y="23"/>
                    </a:lnTo>
                    <a:lnTo>
                      <a:pt x="3" y="32"/>
                    </a:lnTo>
                    <a:lnTo>
                      <a:pt x="1" y="51"/>
                    </a:lnTo>
                    <a:lnTo>
                      <a:pt x="4" y="38"/>
                    </a:lnTo>
                    <a:lnTo>
                      <a:pt x="9" y="26"/>
                    </a:lnTo>
                    <a:lnTo>
                      <a:pt x="17" y="13"/>
                    </a:lnTo>
                    <a:lnTo>
                      <a:pt x="22" y="6"/>
                    </a:lnTo>
                    <a:lnTo>
                      <a:pt x="28" y="2"/>
                    </a:lnTo>
                    <a:lnTo>
                      <a:pt x="32" y="0"/>
                    </a:lnTo>
                    <a:lnTo>
                      <a:pt x="36" y="1"/>
                    </a:lnTo>
                    <a:lnTo>
                      <a:pt x="40" y="3"/>
                    </a:lnTo>
                    <a:lnTo>
                      <a:pt x="43" y="6"/>
                    </a:lnTo>
                    <a:lnTo>
                      <a:pt x="43" y="11"/>
                    </a:lnTo>
                    <a:lnTo>
                      <a:pt x="41" y="16"/>
                    </a:lnTo>
                    <a:lnTo>
                      <a:pt x="37"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2" name="Line 57">
                <a:extLst>
                  <a:ext uri="{FF2B5EF4-FFF2-40B4-BE49-F238E27FC236}">
                    <a16:creationId xmlns:a16="http://schemas.microsoft.com/office/drawing/2014/main" id="{95317112-1A01-4E63-85C7-145996E113CE}"/>
                  </a:ext>
                </a:extLst>
              </p:cNvPr>
              <p:cNvSpPr>
                <a:spLocks noChangeAspect="1" noChangeShapeType="1"/>
              </p:cNvSpPr>
              <p:nvPr/>
            </p:nvSpPr>
            <p:spPr bwMode="auto">
              <a:xfrm flipH="1">
                <a:off x="1256" y="1069"/>
                <a:ext cx="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2443" name="Freeform 58">
                <a:extLst>
                  <a:ext uri="{FF2B5EF4-FFF2-40B4-BE49-F238E27FC236}">
                    <a16:creationId xmlns:a16="http://schemas.microsoft.com/office/drawing/2014/main" id="{7A87E08E-DCE0-4193-8584-9200A0797B76}"/>
                  </a:ext>
                </a:extLst>
              </p:cNvPr>
              <p:cNvSpPr>
                <a:spLocks noChangeAspect="1"/>
              </p:cNvSpPr>
              <p:nvPr/>
            </p:nvSpPr>
            <p:spPr bwMode="auto">
              <a:xfrm>
                <a:off x="800" y="1229"/>
                <a:ext cx="42" cy="17"/>
              </a:xfrm>
              <a:custGeom>
                <a:avLst/>
                <a:gdLst>
                  <a:gd name="T0" fmla="*/ 18 w 42"/>
                  <a:gd name="T1" fmla="*/ 0 h 17"/>
                  <a:gd name="T2" fmla="*/ 29 w 42"/>
                  <a:gd name="T3" fmla="*/ 0 h 17"/>
                  <a:gd name="T4" fmla="*/ 32 w 42"/>
                  <a:gd name="T5" fmla="*/ 1 h 17"/>
                  <a:gd name="T6" fmla="*/ 38 w 42"/>
                  <a:gd name="T7" fmla="*/ 3 h 17"/>
                  <a:gd name="T8" fmla="*/ 41 w 42"/>
                  <a:gd name="T9" fmla="*/ 6 h 17"/>
                  <a:gd name="T10" fmla="*/ 38 w 42"/>
                  <a:gd name="T11" fmla="*/ 10 h 17"/>
                  <a:gd name="T12" fmla="*/ 32 w 42"/>
                  <a:gd name="T13" fmla="*/ 12 h 17"/>
                  <a:gd name="T14" fmla="*/ 22 w 42"/>
                  <a:gd name="T15" fmla="*/ 16 h 17"/>
                  <a:gd name="T16" fmla="*/ 14 w 42"/>
                  <a:gd name="T17" fmla="*/ 16 h 17"/>
                  <a:gd name="T18" fmla="*/ 9 w 42"/>
                  <a:gd name="T19" fmla="*/ 14 h 17"/>
                  <a:gd name="T20" fmla="*/ 3 w 42"/>
                  <a:gd name="T21" fmla="*/ 12 h 17"/>
                  <a:gd name="T22" fmla="*/ 0 w 42"/>
                  <a:gd name="T23" fmla="*/ 10 h 17"/>
                  <a:gd name="T24" fmla="*/ 2 w 42"/>
                  <a:gd name="T25" fmla="*/ 5 h 17"/>
                  <a:gd name="T26" fmla="*/ 8 w 42"/>
                  <a:gd name="T27" fmla="*/ 3 h 17"/>
                  <a:gd name="T28" fmla="*/ 18 w 4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17"/>
                  <a:gd name="T47" fmla="*/ 42 w 4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17">
                    <a:moveTo>
                      <a:pt x="18" y="0"/>
                    </a:moveTo>
                    <a:lnTo>
                      <a:pt x="29" y="0"/>
                    </a:lnTo>
                    <a:lnTo>
                      <a:pt x="32" y="1"/>
                    </a:lnTo>
                    <a:lnTo>
                      <a:pt x="38" y="3"/>
                    </a:lnTo>
                    <a:lnTo>
                      <a:pt x="41" y="6"/>
                    </a:lnTo>
                    <a:lnTo>
                      <a:pt x="38" y="10"/>
                    </a:lnTo>
                    <a:lnTo>
                      <a:pt x="32" y="12"/>
                    </a:lnTo>
                    <a:lnTo>
                      <a:pt x="22" y="16"/>
                    </a:lnTo>
                    <a:lnTo>
                      <a:pt x="14" y="16"/>
                    </a:lnTo>
                    <a:lnTo>
                      <a:pt x="9" y="14"/>
                    </a:lnTo>
                    <a:lnTo>
                      <a:pt x="3" y="12"/>
                    </a:lnTo>
                    <a:lnTo>
                      <a:pt x="0" y="10"/>
                    </a:lnTo>
                    <a:lnTo>
                      <a:pt x="2" y="5"/>
                    </a:lnTo>
                    <a:lnTo>
                      <a:pt x="8" y="3"/>
                    </a:lnTo>
                    <a:lnTo>
                      <a:pt x="18"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4" name="Freeform 59">
                <a:extLst>
                  <a:ext uri="{FF2B5EF4-FFF2-40B4-BE49-F238E27FC236}">
                    <a16:creationId xmlns:a16="http://schemas.microsoft.com/office/drawing/2014/main" id="{A3575C8B-DE80-4461-B19E-E29E2B9BD4BF}"/>
                  </a:ext>
                </a:extLst>
              </p:cNvPr>
              <p:cNvSpPr>
                <a:spLocks noChangeAspect="1"/>
              </p:cNvSpPr>
              <p:nvPr/>
            </p:nvSpPr>
            <p:spPr bwMode="auto">
              <a:xfrm>
                <a:off x="788" y="1215"/>
                <a:ext cx="71" cy="17"/>
              </a:xfrm>
              <a:custGeom>
                <a:avLst/>
                <a:gdLst>
                  <a:gd name="T0" fmla="*/ 0 w 71"/>
                  <a:gd name="T1" fmla="*/ 8 h 17"/>
                  <a:gd name="T2" fmla="*/ 17 w 71"/>
                  <a:gd name="T3" fmla="*/ 2 h 17"/>
                  <a:gd name="T4" fmla="*/ 26 w 71"/>
                  <a:gd name="T5" fmla="*/ 0 h 17"/>
                  <a:gd name="T6" fmla="*/ 35 w 71"/>
                  <a:gd name="T7" fmla="*/ 0 h 17"/>
                  <a:gd name="T8" fmla="*/ 46 w 71"/>
                  <a:gd name="T9" fmla="*/ 1 h 17"/>
                  <a:gd name="T10" fmla="*/ 55 w 71"/>
                  <a:gd name="T11" fmla="*/ 4 h 17"/>
                  <a:gd name="T12" fmla="*/ 62 w 71"/>
                  <a:gd name="T13" fmla="*/ 8 h 17"/>
                  <a:gd name="T14" fmla="*/ 70 w 71"/>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7"/>
                  <a:gd name="T26" fmla="*/ 71 w 7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7">
                    <a:moveTo>
                      <a:pt x="0" y="8"/>
                    </a:moveTo>
                    <a:lnTo>
                      <a:pt x="17" y="2"/>
                    </a:lnTo>
                    <a:lnTo>
                      <a:pt x="26" y="0"/>
                    </a:lnTo>
                    <a:lnTo>
                      <a:pt x="35" y="0"/>
                    </a:lnTo>
                    <a:lnTo>
                      <a:pt x="46" y="1"/>
                    </a:lnTo>
                    <a:lnTo>
                      <a:pt x="55" y="4"/>
                    </a:lnTo>
                    <a:lnTo>
                      <a:pt x="62" y="8"/>
                    </a:lnTo>
                    <a:lnTo>
                      <a:pt x="7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5" name="Freeform 60">
                <a:extLst>
                  <a:ext uri="{FF2B5EF4-FFF2-40B4-BE49-F238E27FC236}">
                    <a16:creationId xmlns:a16="http://schemas.microsoft.com/office/drawing/2014/main" id="{336E6FD6-36E1-4F05-B426-E48A17579572}"/>
                  </a:ext>
                </a:extLst>
              </p:cNvPr>
              <p:cNvSpPr>
                <a:spLocks noChangeAspect="1"/>
              </p:cNvSpPr>
              <p:nvPr/>
            </p:nvSpPr>
            <p:spPr bwMode="auto">
              <a:xfrm>
                <a:off x="778" y="1240"/>
                <a:ext cx="83" cy="27"/>
              </a:xfrm>
              <a:custGeom>
                <a:avLst/>
                <a:gdLst>
                  <a:gd name="T0" fmla="*/ 0 w 83"/>
                  <a:gd name="T1" fmla="*/ 0 h 27"/>
                  <a:gd name="T2" fmla="*/ 3 w 83"/>
                  <a:gd name="T3" fmla="*/ 7 h 27"/>
                  <a:gd name="T4" fmla="*/ 7 w 83"/>
                  <a:gd name="T5" fmla="*/ 13 h 27"/>
                  <a:gd name="T6" fmla="*/ 16 w 83"/>
                  <a:gd name="T7" fmla="*/ 20 h 27"/>
                  <a:gd name="T8" fmla="*/ 27 w 83"/>
                  <a:gd name="T9" fmla="*/ 23 h 27"/>
                  <a:gd name="T10" fmla="*/ 37 w 83"/>
                  <a:gd name="T11" fmla="*/ 26 h 27"/>
                  <a:gd name="T12" fmla="*/ 48 w 83"/>
                  <a:gd name="T13" fmla="*/ 26 h 27"/>
                  <a:gd name="T14" fmla="*/ 58 w 83"/>
                  <a:gd name="T15" fmla="*/ 23 h 27"/>
                  <a:gd name="T16" fmla="*/ 68 w 83"/>
                  <a:gd name="T17" fmla="*/ 19 h 27"/>
                  <a:gd name="T18" fmla="*/ 76 w 83"/>
                  <a:gd name="T19" fmla="*/ 12 h 27"/>
                  <a:gd name="T20" fmla="*/ 82 w 83"/>
                  <a:gd name="T21" fmla="*/ 3 h 27"/>
                  <a:gd name="T22" fmla="*/ 72 w 83"/>
                  <a:gd name="T23" fmla="*/ 10 h 27"/>
                  <a:gd name="T24" fmla="*/ 61 w 83"/>
                  <a:gd name="T25" fmla="*/ 15 h 27"/>
                  <a:gd name="T26" fmla="*/ 50 w 83"/>
                  <a:gd name="T27" fmla="*/ 17 h 27"/>
                  <a:gd name="T28" fmla="*/ 40 w 83"/>
                  <a:gd name="T29" fmla="*/ 18 h 27"/>
                  <a:gd name="T30" fmla="*/ 29 w 83"/>
                  <a:gd name="T31" fmla="*/ 16 h 27"/>
                  <a:gd name="T32" fmla="*/ 19 w 83"/>
                  <a:gd name="T33" fmla="*/ 13 h 27"/>
                  <a:gd name="T34" fmla="*/ 9 w 83"/>
                  <a:gd name="T35" fmla="*/ 8 h 27"/>
                  <a:gd name="T36" fmla="*/ 0 w 83"/>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27"/>
                  <a:gd name="T59" fmla="*/ 83 w 8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27">
                    <a:moveTo>
                      <a:pt x="0" y="0"/>
                    </a:moveTo>
                    <a:lnTo>
                      <a:pt x="3" y="7"/>
                    </a:lnTo>
                    <a:lnTo>
                      <a:pt x="7" y="13"/>
                    </a:lnTo>
                    <a:lnTo>
                      <a:pt x="16" y="20"/>
                    </a:lnTo>
                    <a:lnTo>
                      <a:pt x="27" y="23"/>
                    </a:lnTo>
                    <a:lnTo>
                      <a:pt x="37" y="26"/>
                    </a:lnTo>
                    <a:lnTo>
                      <a:pt x="48" y="26"/>
                    </a:lnTo>
                    <a:lnTo>
                      <a:pt x="58" y="23"/>
                    </a:lnTo>
                    <a:lnTo>
                      <a:pt x="68" y="19"/>
                    </a:lnTo>
                    <a:lnTo>
                      <a:pt x="76" y="12"/>
                    </a:lnTo>
                    <a:lnTo>
                      <a:pt x="82" y="3"/>
                    </a:lnTo>
                    <a:lnTo>
                      <a:pt x="72" y="10"/>
                    </a:lnTo>
                    <a:lnTo>
                      <a:pt x="61" y="15"/>
                    </a:lnTo>
                    <a:lnTo>
                      <a:pt x="50" y="17"/>
                    </a:lnTo>
                    <a:lnTo>
                      <a:pt x="40" y="18"/>
                    </a:lnTo>
                    <a:lnTo>
                      <a:pt x="29" y="16"/>
                    </a:lnTo>
                    <a:lnTo>
                      <a:pt x="19" y="13"/>
                    </a:lnTo>
                    <a:lnTo>
                      <a:pt x="9" y="8"/>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404" name="Freeform 61">
              <a:extLst>
                <a:ext uri="{FF2B5EF4-FFF2-40B4-BE49-F238E27FC236}">
                  <a16:creationId xmlns:a16="http://schemas.microsoft.com/office/drawing/2014/main" id="{5065B275-A923-4205-ACE5-62A7BBD7F8D2}"/>
                </a:ext>
              </a:extLst>
            </p:cNvPr>
            <p:cNvSpPr>
              <a:spLocks noChangeAspect="1"/>
            </p:cNvSpPr>
            <p:nvPr/>
          </p:nvSpPr>
          <p:spPr bwMode="auto">
            <a:xfrm>
              <a:off x="4314" y="98"/>
              <a:ext cx="174" cy="63"/>
            </a:xfrm>
            <a:custGeom>
              <a:avLst/>
              <a:gdLst>
                <a:gd name="T0" fmla="*/ 0 w 174"/>
                <a:gd name="T1" fmla="*/ 0 h 63"/>
                <a:gd name="T2" fmla="*/ 87 w 174"/>
                <a:gd name="T3" fmla="*/ 55 h 63"/>
                <a:gd name="T4" fmla="*/ 174 w 174"/>
                <a:gd name="T5" fmla="*/ 48 h 63"/>
                <a:gd name="T6" fmla="*/ 0 60000 65536"/>
                <a:gd name="T7" fmla="*/ 0 60000 65536"/>
                <a:gd name="T8" fmla="*/ 0 60000 65536"/>
                <a:gd name="T9" fmla="*/ 0 w 174"/>
                <a:gd name="T10" fmla="*/ 0 h 63"/>
                <a:gd name="T11" fmla="*/ 174 w 174"/>
                <a:gd name="T12" fmla="*/ 63 h 63"/>
              </a:gdLst>
              <a:ahLst/>
              <a:cxnLst>
                <a:cxn ang="T6">
                  <a:pos x="T0" y="T1"/>
                </a:cxn>
                <a:cxn ang="T7">
                  <a:pos x="T2" y="T3"/>
                </a:cxn>
                <a:cxn ang="T8">
                  <a:pos x="T4" y="T5"/>
                </a:cxn>
              </a:cxnLst>
              <a:rect l="T9" t="T10" r="T11" b="T12"/>
              <a:pathLst>
                <a:path w="174" h="63">
                  <a:moveTo>
                    <a:pt x="0" y="0"/>
                  </a:moveTo>
                  <a:cubicBezTo>
                    <a:pt x="29" y="23"/>
                    <a:pt x="58" y="47"/>
                    <a:pt x="87" y="55"/>
                  </a:cubicBezTo>
                  <a:cubicBezTo>
                    <a:pt x="116" y="63"/>
                    <a:pt x="145" y="55"/>
                    <a:pt x="174" y="48"/>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5" name="Freeform 62">
              <a:extLst>
                <a:ext uri="{FF2B5EF4-FFF2-40B4-BE49-F238E27FC236}">
                  <a16:creationId xmlns:a16="http://schemas.microsoft.com/office/drawing/2014/main" id="{9CDE7C9D-9081-4A15-B780-287CF96CAA8C}"/>
                </a:ext>
              </a:extLst>
            </p:cNvPr>
            <p:cNvSpPr>
              <a:spLocks noChangeAspect="1"/>
            </p:cNvSpPr>
            <p:nvPr/>
          </p:nvSpPr>
          <p:spPr bwMode="auto">
            <a:xfrm>
              <a:off x="4314" y="94"/>
              <a:ext cx="178" cy="54"/>
            </a:xfrm>
            <a:custGeom>
              <a:avLst/>
              <a:gdLst>
                <a:gd name="T0" fmla="*/ 0 w 178"/>
                <a:gd name="T1" fmla="*/ 0 h 54"/>
                <a:gd name="T2" fmla="*/ 86 w 178"/>
                <a:gd name="T3" fmla="*/ 27 h 54"/>
                <a:gd name="T4" fmla="*/ 132 w 178"/>
                <a:gd name="T5" fmla="*/ 24 h 54"/>
                <a:gd name="T6" fmla="*/ 171 w 178"/>
                <a:gd name="T7" fmla="*/ 43 h 54"/>
                <a:gd name="T8" fmla="*/ 173 w 178"/>
                <a:gd name="T9" fmla="*/ 54 h 54"/>
                <a:gd name="T10" fmla="*/ 0 60000 65536"/>
                <a:gd name="T11" fmla="*/ 0 60000 65536"/>
                <a:gd name="T12" fmla="*/ 0 60000 65536"/>
                <a:gd name="T13" fmla="*/ 0 60000 65536"/>
                <a:gd name="T14" fmla="*/ 0 60000 65536"/>
                <a:gd name="T15" fmla="*/ 0 w 178"/>
                <a:gd name="T16" fmla="*/ 0 h 54"/>
                <a:gd name="T17" fmla="*/ 178 w 178"/>
                <a:gd name="T18" fmla="*/ 54 h 54"/>
              </a:gdLst>
              <a:ahLst/>
              <a:cxnLst>
                <a:cxn ang="T10">
                  <a:pos x="T0" y="T1"/>
                </a:cxn>
                <a:cxn ang="T11">
                  <a:pos x="T2" y="T3"/>
                </a:cxn>
                <a:cxn ang="T12">
                  <a:pos x="T4" y="T5"/>
                </a:cxn>
                <a:cxn ang="T13">
                  <a:pos x="T6" y="T7"/>
                </a:cxn>
                <a:cxn ang="T14">
                  <a:pos x="T8" y="T9"/>
                </a:cxn>
              </a:cxnLst>
              <a:rect l="T15" t="T16" r="T17" b="T18"/>
              <a:pathLst>
                <a:path w="178" h="54">
                  <a:moveTo>
                    <a:pt x="0" y="0"/>
                  </a:moveTo>
                  <a:cubicBezTo>
                    <a:pt x="32" y="11"/>
                    <a:pt x="64" y="23"/>
                    <a:pt x="86" y="27"/>
                  </a:cubicBezTo>
                  <a:cubicBezTo>
                    <a:pt x="108" y="31"/>
                    <a:pt x="118" y="21"/>
                    <a:pt x="132" y="24"/>
                  </a:cubicBezTo>
                  <a:cubicBezTo>
                    <a:pt x="146" y="27"/>
                    <a:pt x="164" y="38"/>
                    <a:pt x="171" y="43"/>
                  </a:cubicBezTo>
                  <a:cubicBezTo>
                    <a:pt x="178" y="48"/>
                    <a:pt x="175" y="51"/>
                    <a:pt x="173" y="54"/>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6" name="Freeform 63">
              <a:extLst>
                <a:ext uri="{FF2B5EF4-FFF2-40B4-BE49-F238E27FC236}">
                  <a16:creationId xmlns:a16="http://schemas.microsoft.com/office/drawing/2014/main" id="{5CE7721F-28F0-4B26-A226-1976D78BA4A8}"/>
                </a:ext>
              </a:extLst>
            </p:cNvPr>
            <p:cNvSpPr>
              <a:spLocks noChangeAspect="1"/>
            </p:cNvSpPr>
            <p:nvPr/>
          </p:nvSpPr>
          <p:spPr bwMode="auto">
            <a:xfrm>
              <a:off x="4472" y="133"/>
              <a:ext cx="40" cy="114"/>
            </a:xfrm>
            <a:custGeom>
              <a:avLst/>
              <a:gdLst>
                <a:gd name="T0" fmla="*/ 3 w 40"/>
                <a:gd name="T1" fmla="*/ 20 h 114"/>
                <a:gd name="T2" fmla="*/ 27 w 40"/>
                <a:gd name="T3" fmla="*/ 85 h 114"/>
                <a:gd name="T4" fmla="*/ 33 w 40"/>
                <a:gd name="T5" fmla="*/ 112 h 114"/>
                <a:gd name="T6" fmla="*/ 40 w 40"/>
                <a:gd name="T7" fmla="*/ 70 h 114"/>
                <a:gd name="T8" fmla="*/ 33 w 40"/>
                <a:gd name="T9" fmla="*/ 25 h 114"/>
                <a:gd name="T10" fmla="*/ 10 w 40"/>
                <a:gd name="T11" fmla="*/ 2 h 114"/>
                <a:gd name="T12" fmla="*/ 3 w 40"/>
                <a:gd name="T13" fmla="*/ 20 h 114"/>
                <a:gd name="T14" fmla="*/ 0 60000 65536"/>
                <a:gd name="T15" fmla="*/ 0 60000 65536"/>
                <a:gd name="T16" fmla="*/ 0 60000 65536"/>
                <a:gd name="T17" fmla="*/ 0 60000 65536"/>
                <a:gd name="T18" fmla="*/ 0 60000 65536"/>
                <a:gd name="T19" fmla="*/ 0 60000 65536"/>
                <a:gd name="T20" fmla="*/ 0 60000 65536"/>
                <a:gd name="T21" fmla="*/ 0 w 40"/>
                <a:gd name="T22" fmla="*/ 0 h 114"/>
                <a:gd name="T23" fmla="*/ 40 w 4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14">
                  <a:moveTo>
                    <a:pt x="3" y="20"/>
                  </a:moveTo>
                  <a:cubicBezTo>
                    <a:pt x="6" y="34"/>
                    <a:pt x="22" y="70"/>
                    <a:pt x="27" y="85"/>
                  </a:cubicBezTo>
                  <a:cubicBezTo>
                    <a:pt x="32" y="100"/>
                    <a:pt x="31" y="114"/>
                    <a:pt x="33" y="112"/>
                  </a:cubicBezTo>
                  <a:cubicBezTo>
                    <a:pt x="35" y="110"/>
                    <a:pt x="40" y="84"/>
                    <a:pt x="40" y="70"/>
                  </a:cubicBezTo>
                  <a:cubicBezTo>
                    <a:pt x="40" y="56"/>
                    <a:pt x="38" y="36"/>
                    <a:pt x="33" y="25"/>
                  </a:cubicBezTo>
                  <a:cubicBezTo>
                    <a:pt x="28" y="14"/>
                    <a:pt x="15" y="4"/>
                    <a:pt x="10" y="2"/>
                  </a:cubicBezTo>
                  <a:cubicBezTo>
                    <a:pt x="5" y="0"/>
                    <a:pt x="0" y="6"/>
                    <a:pt x="3" y="20"/>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7" name="Freeform 64">
              <a:extLst>
                <a:ext uri="{FF2B5EF4-FFF2-40B4-BE49-F238E27FC236}">
                  <a16:creationId xmlns:a16="http://schemas.microsoft.com/office/drawing/2014/main" id="{7600629B-C4D7-4F01-B9F9-FBCAF55A65FD}"/>
                </a:ext>
              </a:extLst>
            </p:cNvPr>
            <p:cNvSpPr>
              <a:spLocks noChangeAspect="1"/>
            </p:cNvSpPr>
            <p:nvPr/>
          </p:nvSpPr>
          <p:spPr bwMode="auto">
            <a:xfrm>
              <a:off x="4331" y="121"/>
              <a:ext cx="40" cy="54"/>
            </a:xfrm>
            <a:custGeom>
              <a:avLst/>
              <a:gdLst>
                <a:gd name="T0" fmla="*/ 1 w 40"/>
                <a:gd name="T1" fmla="*/ 49 h 54"/>
                <a:gd name="T2" fmla="*/ 21 w 40"/>
                <a:gd name="T3" fmla="*/ 5 h 54"/>
                <a:gd name="T4" fmla="*/ 39 w 40"/>
                <a:gd name="T5" fmla="*/ 19 h 54"/>
                <a:gd name="T6" fmla="*/ 25 w 40"/>
                <a:gd name="T7" fmla="*/ 35 h 54"/>
                <a:gd name="T8" fmla="*/ 1 w 40"/>
                <a:gd name="T9" fmla="*/ 4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49"/>
                  </a:moveTo>
                  <a:cubicBezTo>
                    <a:pt x="0" y="44"/>
                    <a:pt x="15" y="10"/>
                    <a:pt x="21" y="5"/>
                  </a:cubicBezTo>
                  <a:cubicBezTo>
                    <a:pt x="27" y="0"/>
                    <a:pt x="38" y="14"/>
                    <a:pt x="39" y="19"/>
                  </a:cubicBezTo>
                  <a:cubicBezTo>
                    <a:pt x="40" y="24"/>
                    <a:pt x="31" y="31"/>
                    <a:pt x="25" y="35"/>
                  </a:cubicBezTo>
                  <a:cubicBezTo>
                    <a:pt x="19" y="39"/>
                    <a:pt x="2" y="54"/>
                    <a:pt x="1" y="49"/>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297" name="Group 65">
            <a:extLst>
              <a:ext uri="{FF2B5EF4-FFF2-40B4-BE49-F238E27FC236}">
                <a16:creationId xmlns:a16="http://schemas.microsoft.com/office/drawing/2014/main" id="{62B2F42A-ED95-4BB4-93C5-175B1AA7E6D6}"/>
              </a:ext>
            </a:extLst>
          </p:cNvPr>
          <p:cNvGrpSpPr>
            <a:grpSpLocks noChangeAspect="1"/>
          </p:cNvGrpSpPr>
          <p:nvPr/>
        </p:nvGrpSpPr>
        <p:grpSpPr bwMode="auto">
          <a:xfrm>
            <a:off x="9511508" y="5585354"/>
            <a:ext cx="1381125" cy="1011237"/>
            <a:chOff x="748" y="1074"/>
            <a:chExt cx="950" cy="696"/>
          </a:xfrm>
        </p:grpSpPr>
        <p:sp>
          <p:nvSpPr>
            <p:cNvPr id="12367" name="Line 66">
              <a:extLst>
                <a:ext uri="{FF2B5EF4-FFF2-40B4-BE49-F238E27FC236}">
                  <a16:creationId xmlns:a16="http://schemas.microsoft.com/office/drawing/2014/main" id="{44C35071-16AF-4237-A864-B4B50A09EADE}"/>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8" name="Line 67">
              <a:extLst>
                <a:ext uri="{FF2B5EF4-FFF2-40B4-BE49-F238E27FC236}">
                  <a16:creationId xmlns:a16="http://schemas.microsoft.com/office/drawing/2014/main" id="{2CAF0F71-F725-47E3-94B1-B7D64A83520E}"/>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9" name="Line 68">
              <a:extLst>
                <a:ext uri="{FF2B5EF4-FFF2-40B4-BE49-F238E27FC236}">
                  <a16:creationId xmlns:a16="http://schemas.microsoft.com/office/drawing/2014/main" id="{D976A00C-4AD5-447A-BB76-929B4266306A}"/>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0" name="Line 69">
              <a:extLst>
                <a:ext uri="{FF2B5EF4-FFF2-40B4-BE49-F238E27FC236}">
                  <a16:creationId xmlns:a16="http://schemas.microsoft.com/office/drawing/2014/main" id="{E19F84CB-F3A9-49D8-B5F3-371CF3A46310}"/>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1" name="Line 70">
              <a:extLst>
                <a:ext uri="{FF2B5EF4-FFF2-40B4-BE49-F238E27FC236}">
                  <a16:creationId xmlns:a16="http://schemas.microsoft.com/office/drawing/2014/main" id="{0D9F9E53-8E31-4521-9AE6-FB972C156439}"/>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2" name="Freeform 71">
              <a:extLst>
                <a:ext uri="{FF2B5EF4-FFF2-40B4-BE49-F238E27FC236}">
                  <a16:creationId xmlns:a16="http://schemas.microsoft.com/office/drawing/2014/main" id="{0B589214-EF37-4F3D-B1DA-1A7DB302BF7C}"/>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3" name="Freeform 72">
              <a:extLst>
                <a:ext uri="{FF2B5EF4-FFF2-40B4-BE49-F238E27FC236}">
                  <a16:creationId xmlns:a16="http://schemas.microsoft.com/office/drawing/2014/main" id="{6C99649F-C449-4980-A984-4089433B3264}"/>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4" name="Freeform 73">
              <a:extLst>
                <a:ext uri="{FF2B5EF4-FFF2-40B4-BE49-F238E27FC236}">
                  <a16:creationId xmlns:a16="http://schemas.microsoft.com/office/drawing/2014/main" id="{72E6AC2F-8B55-4960-92F4-60F550A54B86}"/>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5" name="Freeform 74">
              <a:extLst>
                <a:ext uri="{FF2B5EF4-FFF2-40B4-BE49-F238E27FC236}">
                  <a16:creationId xmlns:a16="http://schemas.microsoft.com/office/drawing/2014/main" id="{98A1A66C-5A5D-40AD-AF67-20B6E5B8B765}"/>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6" name="Freeform 75">
              <a:extLst>
                <a:ext uri="{FF2B5EF4-FFF2-40B4-BE49-F238E27FC236}">
                  <a16:creationId xmlns:a16="http://schemas.microsoft.com/office/drawing/2014/main" id="{015B0491-4BB5-4FAB-BF98-0B5BA9286035}"/>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7" name="Freeform 76">
              <a:extLst>
                <a:ext uri="{FF2B5EF4-FFF2-40B4-BE49-F238E27FC236}">
                  <a16:creationId xmlns:a16="http://schemas.microsoft.com/office/drawing/2014/main" id="{508A58F3-74D1-4CC5-B444-F98AE298F5C1}"/>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8" name="Freeform 77">
              <a:extLst>
                <a:ext uri="{FF2B5EF4-FFF2-40B4-BE49-F238E27FC236}">
                  <a16:creationId xmlns:a16="http://schemas.microsoft.com/office/drawing/2014/main" id="{E7E7337B-E625-465C-B0FA-AC5E8B046356}"/>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9" name="Freeform 78">
              <a:extLst>
                <a:ext uri="{FF2B5EF4-FFF2-40B4-BE49-F238E27FC236}">
                  <a16:creationId xmlns:a16="http://schemas.microsoft.com/office/drawing/2014/main" id="{B3866CFA-82F9-4AAF-8EF0-D839F3A9804D}"/>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0" name="Freeform 79">
              <a:extLst>
                <a:ext uri="{FF2B5EF4-FFF2-40B4-BE49-F238E27FC236}">
                  <a16:creationId xmlns:a16="http://schemas.microsoft.com/office/drawing/2014/main" id="{5A80674F-633C-45D8-B970-8229787A4419}"/>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1" name="Freeform 80">
              <a:extLst>
                <a:ext uri="{FF2B5EF4-FFF2-40B4-BE49-F238E27FC236}">
                  <a16:creationId xmlns:a16="http://schemas.microsoft.com/office/drawing/2014/main" id="{B69CE2ED-775A-4259-89D3-2C5EB7E0EDE0}"/>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2" name="Freeform 81">
              <a:extLst>
                <a:ext uri="{FF2B5EF4-FFF2-40B4-BE49-F238E27FC236}">
                  <a16:creationId xmlns:a16="http://schemas.microsoft.com/office/drawing/2014/main" id="{902E6DCA-25FA-4AEB-839A-4AC5079A62BA}"/>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3" name="Line 82">
              <a:extLst>
                <a:ext uri="{FF2B5EF4-FFF2-40B4-BE49-F238E27FC236}">
                  <a16:creationId xmlns:a16="http://schemas.microsoft.com/office/drawing/2014/main" id="{DE81A6F1-9D71-4C05-A190-D895BAEEAE74}"/>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4" name="Freeform 83">
              <a:extLst>
                <a:ext uri="{FF2B5EF4-FFF2-40B4-BE49-F238E27FC236}">
                  <a16:creationId xmlns:a16="http://schemas.microsoft.com/office/drawing/2014/main" id="{A3ACD160-0E31-4D6D-BDDD-11ADB57E0C70}"/>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5" name="Line 84">
              <a:extLst>
                <a:ext uri="{FF2B5EF4-FFF2-40B4-BE49-F238E27FC236}">
                  <a16:creationId xmlns:a16="http://schemas.microsoft.com/office/drawing/2014/main" id="{DBE6728A-AD0F-4D43-AE1E-6A600E47B0A6}"/>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6" name="Freeform 85">
              <a:extLst>
                <a:ext uri="{FF2B5EF4-FFF2-40B4-BE49-F238E27FC236}">
                  <a16:creationId xmlns:a16="http://schemas.microsoft.com/office/drawing/2014/main" id="{8C00D53A-C93F-44AF-A487-C657DAF26F3E}"/>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7" name="Freeform 86">
              <a:extLst>
                <a:ext uri="{FF2B5EF4-FFF2-40B4-BE49-F238E27FC236}">
                  <a16:creationId xmlns:a16="http://schemas.microsoft.com/office/drawing/2014/main" id="{4CA09E30-B517-4143-B708-E2978BD4A994}"/>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8" name="Line 87">
              <a:extLst>
                <a:ext uri="{FF2B5EF4-FFF2-40B4-BE49-F238E27FC236}">
                  <a16:creationId xmlns:a16="http://schemas.microsoft.com/office/drawing/2014/main" id="{E4E3FD42-41EC-4DA2-A61D-DC69CCAADF2A}"/>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9" name="Freeform 88">
              <a:extLst>
                <a:ext uri="{FF2B5EF4-FFF2-40B4-BE49-F238E27FC236}">
                  <a16:creationId xmlns:a16="http://schemas.microsoft.com/office/drawing/2014/main" id="{DFEBD32B-8680-40E3-B904-E4755DF84093}"/>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0" name="Freeform 89">
              <a:extLst>
                <a:ext uri="{FF2B5EF4-FFF2-40B4-BE49-F238E27FC236}">
                  <a16:creationId xmlns:a16="http://schemas.microsoft.com/office/drawing/2014/main" id="{61625DFB-1F1E-4E41-B904-CCC1EA9580E6}"/>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1" name="Freeform 90">
              <a:extLst>
                <a:ext uri="{FF2B5EF4-FFF2-40B4-BE49-F238E27FC236}">
                  <a16:creationId xmlns:a16="http://schemas.microsoft.com/office/drawing/2014/main" id="{107CECEB-03C8-4693-AA62-5D17A98207EE}"/>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2" name="Freeform 91">
              <a:extLst>
                <a:ext uri="{FF2B5EF4-FFF2-40B4-BE49-F238E27FC236}">
                  <a16:creationId xmlns:a16="http://schemas.microsoft.com/office/drawing/2014/main" id="{72A941C4-8B99-4592-97DB-A84F0B2E20E6}"/>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3" name="Freeform 92">
              <a:extLst>
                <a:ext uri="{FF2B5EF4-FFF2-40B4-BE49-F238E27FC236}">
                  <a16:creationId xmlns:a16="http://schemas.microsoft.com/office/drawing/2014/main" id="{BABCAA49-FDD0-456E-B399-1148303E2C43}"/>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4" name="Freeform 93">
              <a:extLst>
                <a:ext uri="{FF2B5EF4-FFF2-40B4-BE49-F238E27FC236}">
                  <a16:creationId xmlns:a16="http://schemas.microsoft.com/office/drawing/2014/main" id="{9C226C9E-6178-4A31-8759-5D974925D2A5}"/>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5" name="Freeform 94">
              <a:extLst>
                <a:ext uri="{FF2B5EF4-FFF2-40B4-BE49-F238E27FC236}">
                  <a16:creationId xmlns:a16="http://schemas.microsoft.com/office/drawing/2014/main" id="{4B82A520-F3E9-4FA7-BC48-F793A218E6B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6" name="Freeform 95">
              <a:extLst>
                <a:ext uri="{FF2B5EF4-FFF2-40B4-BE49-F238E27FC236}">
                  <a16:creationId xmlns:a16="http://schemas.microsoft.com/office/drawing/2014/main" id="{D0B3E805-A76E-4AF1-8567-365C5D5A66D6}"/>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7" name="Freeform 96">
              <a:extLst>
                <a:ext uri="{FF2B5EF4-FFF2-40B4-BE49-F238E27FC236}">
                  <a16:creationId xmlns:a16="http://schemas.microsoft.com/office/drawing/2014/main" id="{EDEA848F-BA9C-4527-99B8-1837F8EFACAC}"/>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8" name="Freeform 97">
              <a:extLst>
                <a:ext uri="{FF2B5EF4-FFF2-40B4-BE49-F238E27FC236}">
                  <a16:creationId xmlns:a16="http://schemas.microsoft.com/office/drawing/2014/main" id="{732A0959-4ED0-47E5-A0AA-6807D9D4824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9" name="Freeform 98">
              <a:extLst>
                <a:ext uri="{FF2B5EF4-FFF2-40B4-BE49-F238E27FC236}">
                  <a16:creationId xmlns:a16="http://schemas.microsoft.com/office/drawing/2014/main" id="{F0D9E9D5-D18A-450F-9C24-C9695C1F68EA}"/>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0" name="Freeform 99">
              <a:extLst>
                <a:ext uri="{FF2B5EF4-FFF2-40B4-BE49-F238E27FC236}">
                  <a16:creationId xmlns:a16="http://schemas.microsoft.com/office/drawing/2014/main" id="{0C36DA85-3B84-414C-B84F-3D3C5AB7ED9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1" name="Freeform 100">
              <a:extLst>
                <a:ext uri="{FF2B5EF4-FFF2-40B4-BE49-F238E27FC236}">
                  <a16:creationId xmlns:a16="http://schemas.microsoft.com/office/drawing/2014/main" id="{522AB563-4F1F-46FD-BE64-2808FB864F5E}"/>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2" name="Freeform 101">
              <a:extLst>
                <a:ext uri="{FF2B5EF4-FFF2-40B4-BE49-F238E27FC236}">
                  <a16:creationId xmlns:a16="http://schemas.microsoft.com/office/drawing/2014/main" id="{C2B825D5-A5FA-4FF9-B2EE-7751A423F30A}"/>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4679" name="Rectangle 103">
            <a:extLst>
              <a:ext uri="{FF2B5EF4-FFF2-40B4-BE49-F238E27FC236}">
                <a16:creationId xmlns:a16="http://schemas.microsoft.com/office/drawing/2014/main" id="{B86787E8-27C2-405A-A33A-A04FF9E231A9}"/>
              </a:ext>
            </a:extLst>
          </p:cNvPr>
          <p:cNvSpPr>
            <a:spLocks noChangeArrowheads="1"/>
          </p:cNvSpPr>
          <p:nvPr/>
        </p:nvSpPr>
        <p:spPr bwMode="auto">
          <a:xfrm>
            <a:off x="1129507" y="1129046"/>
            <a:ext cx="9972675" cy="2647950"/>
          </a:xfrm>
          <a:prstGeom prst="rect">
            <a:avLst/>
          </a:prstGeom>
          <a:solidFill>
            <a:schemeClr val="tx1">
              <a:lumMod val="85000"/>
            </a:schemeClr>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lgn="ctr">
              <a:defRPr/>
            </a:pPr>
            <a:endParaRPr lang="fr-FR"/>
          </a:p>
        </p:txBody>
      </p:sp>
      <p:sp>
        <p:nvSpPr>
          <p:cNvPr id="12300" name="Text Box 104">
            <a:extLst>
              <a:ext uri="{FF2B5EF4-FFF2-40B4-BE49-F238E27FC236}">
                <a16:creationId xmlns:a16="http://schemas.microsoft.com/office/drawing/2014/main" id="{AACC3F90-C095-42D7-A554-F51C76E93167}"/>
              </a:ext>
            </a:extLst>
          </p:cNvPr>
          <p:cNvSpPr txBox="1">
            <a:spLocks noChangeArrowheads="1"/>
          </p:cNvSpPr>
          <p:nvPr/>
        </p:nvSpPr>
        <p:spPr bwMode="auto">
          <a:xfrm>
            <a:off x="1240354" y="1152859"/>
            <a:ext cx="3081293" cy="523220"/>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a:solidFill>
                  <a:schemeClr val="bg1"/>
                </a:solidFill>
              </a:rPr>
              <a:t>Brown adipocyte</a:t>
            </a:r>
            <a:endParaRPr lang="fr-FR" altLang="fr-FR" sz="2800" b="1" dirty="0">
              <a:solidFill>
                <a:schemeClr val="bg1"/>
              </a:solidFill>
            </a:endParaRPr>
          </a:p>
        </p:txBody>
      </p:sp>
      <p:sp>
        <p:nvSpPr>
          <p:cNvPr id="12302" name="Line 131">
            <a:extLst>
              <a:ext uri="{FF2B5EF4-FFF2-40B4-BE49-F238E27FC236}">
                <a16:creationId xmlns:a16="http://schemas.microsoft.com/office/drawing/2014/main" id="{8353469E-0F88-41D0-8AD4-B415612081B6}"/>
              </a:ext>
            </a:extLst>
          </p:cNvPr>
          <p:cNvSpPr>
            <a:spLocks noChangeShapeType="1"/>
          </p:cNvSpPr>
          <p:nvPr/>
        </p:nvSpPr>
        <p:spPr bwMode="auto">
          <a:xfrm rot="16200000" flipH="1">
            <a:off x="4008059" y="2250069"/>
            <a:ext cx="1588" cy="647205"/>
          </a:xfrm>
          <a:prstGeom prst="line">
            <a:avLst/>
          </a:prstGeom>
          <a:solidFill>
            <a:schemeClr val="tx1">
              <a:lumMod val="85000"/>
            </a:schemeClr>
          </a:solidFill>
          <a:ln w="57150">
            <a:solidFill>
              <a:srgbClr val="FF3399"/>
            </a:solidFill>
            <a:round/>
            <a:headEnd/>
            <a:tailEnd type="triangle" w="med" len="med"/>
          </a:ln>
        </p:spPr>
        <p:txBody>
          <a:bodyPr/>
          <a:lstStyle/>
          <a:p>
            <a:endParaRPr lang="cs-CZ"/>
          </a:p>
        </p:txBody>
      </p:sp>
      <p:pic>
        <p:nvPicPr>
          <p:cNvPr id="12304" name="Picture 169" descr="Baby_crawling">
            <a:extLst>
              <a:ext uri="{FF2B5EF4-FFF2-40B4-BE49-F238E27FC236}">
                <a16:creationId xmlns:a16="http://schemas.microsoft.com/office/drawing/2014/main" id="{8CD52F0B-B973-4690-9401-FB67326A4D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8259" y="1327484"/>
            <a:ext cx="1087018" cy="1085850"/>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05" name="Text Box 170">
            <a:extLst>
              <a:ext uri="{FF2B5EF4-FFF2-40B4-BE49-F238E27FC236}">
                <a16:creationId xmlns:a16="http://schemas.microsoft.com/office/drawing/2014/main" id="{AEAE80FC-ACA9-456D-A238-3BD2891A457C}"/>
              </a:ext>
            </a:extLst>
          </p:cNvPr>
          <p:cNvSpPr txBox="1">
            <a:spLocks noChangeArrowheads="1"/>
          </p:cNvSpPr>
          <p:nvPr/>
        </p:nvSpPr>
        <p:spPr bwMode="auto">
          <a:xfrm>
            <a:off x="4546105" y="1198896"/>
            <a:ext cx="5145457" cy="2677656"/>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err="1">
                <a:solidFill>
                  <a:schemeClr val="bg1"/>
                </a:solidFill>
              </a:rPr>
              <a:t>Multilocular</a:t>
            </a:r>
            <a:endParaRPr lang="fr-FR" altLang="cs-CZ" sz="2000" b="1" dirty="0">
              <a:solidFill>
                <a:schemeClr val="bg1"/>
              </a:solidFill>
            </a:endParaRPr>
          </a:p>
          <a:p>
            <a:pPr eaLnBrk="1" hangingPunct="1"/>
            <a:r>
              <a:rPr lang="cs-CZ" altLang="cs-CZ" sz="2000" b="1" dirty="0" err="1">
                <a:solidFill>
                  <a:schemeClr val="bg1"/>
                </a:solidFill>
              </a:rPr>
              <a:t>Storage</a:t>
            </a:r>
            <a:r>
              <a:rPr lang="cs-CZ" altLang="cs-CZ" sz="2000" b="1" dirty="0">
                <a:solidFill>
                  <a:schemeClr val="bg1"/>
                </a:solidFill>
              </a:rPr>
              <a:t> and </a:t>
            </a:r>
            <a:r>
              <a:rPr lang="cs-CZ" altLang="cs-CZ" sz="2000" b="1" dirty="0" err="1">
                <a:solidFill>
                  <a:schemeClr val="bg1"/>
                </a:solidFill>
              </a:rPr>
              <a:t>mobilization</a:t>
            </a:r>
            <a:r>
              <a:rPr lang="cs-CZ" altLang="cs-CZ" sz="2000" b="1" dirty="0">
                <a:solidFill>
                  <a:schemeClr val="bg1"/>
                </a:solidFill>
              </a:rPr>
              <a:t> </a:t>
            </a:r>
            <a:r>
              <a:rPr lang="cs-CZ" altLang="cs-CZ" sz="2000" b="1" dirty="0" err="1">
                <a:solidFill>
                  <a:schemeClr val="bg1"/>
                </a:solidFill>
              </a:rPr>
              <a:t>of</a:t>
            </a:r>
            <a:r>
              <a:rPr lang="cs-CZ" altLang="cs-CZ" sz="2000" b="1" dirty="0">
                <a:solidFill>
                  <a:schemeClr val="bg1"/>
                </a:solidFill>
              </a:rPr>
              <a:t> </a:t>
            </a:r>
            <a:r>
              <a:rPr lang="cs-CZ" altLang="cs-CZ" sz="2000" b="1" dirty="0" err="1">
                <a:solidFill>
                  <a:schemeClr val="bg1"/>
                </a:solidFill>
              </a:rPr>
              <a:t>lipids</a:t>
            </a:r>
            <a:r>
              <a:rPr lang="cs-CZ" altLang="cs-CZ" sz="2000" b="1" dirty="0">
                <a:solidFill>
                  <a:schemeClr val="bg1"/>
                </a:solidFill>
              </a:rPr>
              <a:t> </a:t>
            </a:r>
            <a:r>
              <a:rPr lang="fr-FR" altLang="cs-CZ" sz="2000" b="1" dirty="0">
                <a:solidFill>
                  <a:schemeClr val="bg1"/>
                </a:solidFill>
              </a:rPr>
              <a:t>(++)</a:t>
            </a:r>
          </a:p>
          <a:p>
            <a:pPr eaLnBrk="1" hangingPunct="1"/>
            <a:r>
              <a:rPr lang="fr-FR" altLang="cs-CZ" sz="2000" b="1" dirty="0">
                <a:solidFill>
                  <a:schemeClr val="bg1"/>
                </a:solidFill>
              </a:rPr>
              <a:t>Mitochondri</a:t>
            </a:r>
            <a:r>
              <a:rPr lang="cs-CZ" altLang="cs-CZ" sz="2000" b="1" dirty="0">
                <a:solidFill>
                  <a:schemeClr val="bg1"/>
                </a:solidFill>
              </a:rPr>
              <a:t>a</a:t>
            </a:r>
            <a:r>
              <a:rPr lang="fr-FR" altLang="cs-CZ" sz="2000" b="1" dirty="0">
                <a:solidFill>
                  <a:schemeClr val="bg1"/>
                </a:solidFill>
              </a:rPr>
              <a:t> (+++)</a:t>
            </a:r>
          </a:p>
          <a:p>
            <a:pPr eaLnBrk="1" hangingPunct="1"/>
            <a:r>
              <a:rPr lang="cs-CZ" altLang="cs-CZ" sz="2000" b="1" dirty="0">
                <a:solidFill>
                  <a:schemeClr val="bg1"/>
                </a:solidFill>
              </a:rPr>
              <a:t>Beta </a:t>
            </a:r>
            <a:r>
              <a:rPr lang="cs-CZ" altLang="cs-CZ" sz="2000" b="1" dirty="0" err="1">
                <a:solidFill>
                  <a:schemeClr val="bg1"/>
                </a:solidFill>
              </a:rPr>
              <a:t>oxidation</a:t>
            </a:r>
            <a:r>
              <a:rPr lang="cs-CZ" altLang="cs-CZ" sz="2000" b="1" dirty="0">
                <a:solidFill>
                  <a:schemeClr val="bg1"/>
                </a:solidFill>
              </a:rPr>
              <a:t> </a:t>
            </a:r>
            <a:r>
              <a:rPr lang="fr-FR" altLang="cs-CZ" sz="2000" b="1" dirty="0">
                <a:solidFill>
                  <a:schemeClr val="bg1"/>
                </a:solidFill>
              </a:rPr>
              <a:t>(+++)</a:t>
            </a:r>
          </a:p>
          <a:p>
            <a:pPr eaLnBrk="1" hangingPunct="1"/>
            <a:r>
              <a:rPr lang="cs-CZ" altLang="cs-CZ" sz="2000" b="1" dirty="0" err="1">
                <a:solidFill>
                  <a:schemeClr val="bg1"/>
                </a:solidFill>
              </a:rPr>
              <a:t>Respiratory</a:t>
            </a:r>
            <a:r>
              <a:rPr lang="cs-CZ" altLang="cs-CZ" sz="2000" b="1" dirty="0">
                <a:solidFill>
                  <a:schemeClr val="bg1"/>
                </a:solidFill>
              </a:rPr>
              <a:t> </a:t>
            </a:r>
            <a:r>
              <a:rPr lang="cs-CZ" altLang="cs-CZ" sz="2000" b="1" dirty="0" err="1">
                <a:solidFill>
                  <a:schemeClr val="bg1"/>
                </a:solidFill>
              </a:rPr>
              <a:t>chain</a:t>
            </a:r>
            <a:r>
              <a:rPr lang="cs-CZ" altLang="cs-CZ" sz="2000" b="1" dirty="0">
                <a:solidFill>
                  <a:schemeClr val="bg1"/>
                </a:solidFill>
              </a:rPr>
              <a:t> </a:t>
            </a:r>
            <a:r>
              <a:rPr lang="fr-FR" altLang="cs-CZ" sz="2000" b="1" dirty="0">
                <a:solidFill>
                  <a:schemeClr val="bg1"/>
                </a:solidFill>
              </a:rPr>
              <a:t>(+++)</a:t>
            </a:r>
          </a:p>
          <a:p>
            <a:pPr eaLnBrk="1" hangingPunct="1"/>
            <a:r>
              <a:rPr lang="fr-FR" altLang="cs-CZ" sz="2000" b="1" dirty="0">
                <a:solidFill>
                  <a:schemeClr val="bg1"/>
                </a:solidFill>
              </a:rPr>
              <a:t>UCP1 (+++)</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sp>
        <p:nvSpPr>
          <p:cNvPr id="171"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b="1" dirty="0" err="1">
                <a:latin typeface="Calibri" charset="0"/>
                <a:ea typeface="Calibri" charset="0"/>
                <a:cs typeface="Calibri" charset="0"/>
              </a:rPr>
              <a:t>White</a:t>
            </a:r>
            <a:r>
              <a:rPr lang="cs-CZ" altLang="cs-CZ" b="1" dirty="0">
                <a:latin typeface="Calibri" charset="0"/>
                <a:ea typeface="Calibri" charset="0"/>
                <a:cs typeface="Calibri" charset="0"/>
              </a:rPr>
              <a:t> and </a:t>
            </a:r>
            <a:r>
              <a:rPr lang="cs-CZ" altLang="cs-CZ" b="1" dirty="0" err="1">
                <a:latin typeface="Calibri" charset="0"/>
                <a:ea typeface="Calibri" charset="0"/>
                <a:cs typeface="Calibri" charset="0"/>
              </a:rPr>
              <a:t>brown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adipocytes</a:t>
            </a:r>
            <a:endParaRPr lang="en-US" altLang="cs-CZ" sz="4400" b="1" dirty="0">
              <a:latin typeface="Calibri" charset="0"/>
              <a:ea typeface="Calibri" charset="0"/>
              <a:cs typeface="Calibri" charset="0"/>
            </a:endParaRPr>
          </a:p>
        </p:txBody>
      </p:sp>
      <p:grpSp>
        <p:nvGrpSpPr>
          <p:cNvPr id="172" name="Group 65">
            <a:extLst>
              <a:ext uri="{FF2B5EF4-FFF2-40B4-BE49-F238E27FC236}">
                <a16:creationId xmlns:a16="http://schemas.microsoft.com/office/drawing/2014/main" id="{62B2F42A-ED95-4BB4-93C5-175B1AA7E6D6}"/>
              </a:ext>
            </a:extLst>
          </p:cNvPr>
          <p:cNvGrpSpPr>
            <a:grpSpLocks noChangeAspect="1"/>
          </p:cNvGrpSpPr>
          <p:nvPr/>
        </p:nvGrpSpPr>
        <p:grpSpPr bwMode="auto">
          <a:xfrm>
            <a:off x="9460624" y="2554307"/>
            <a:ext cx="1381125" cy="1011237"/>
            <a:chOff x="748" y="1074"/>
            <a:chExt cx="950" cy="696"/>
          </a:xfrm>
        </p:grpSpPr>
        <p:sp>
          <p:nvSpPr>
            <p:cNvPr id="173" name="Line 66">
              <a:extLst>
                <a:ext uri="{FF2B5EF4-FFF2-40B4-BE49-F238E27FC236}">
                  <a16:creationId xmlns:a16="http://schemas.microsoft.com/office/drawing/2014/main" id="{44C35071-16AF-4237-A864-B4B50A09EADE}"/>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4" name="Line 67">
              <a:extLst>
                <a:ext uri="{FF2B5EF4-FFF2-40B4-BE49-F238E27FC236}">
                  <a16:creationId xmlns:a16="http://schemas.microsoft.com/office/drawing/2014/main" id="{2CAF0F71-F725-47E3-94B1-B7D64A83520E}"/>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5" name="Line 68">
              <a:extLst>
                <a:ext uri="{FF2B5EF4-FFF2-40B4-BE49-F238E27FC236}">
                  <a16:creationId xmlns:a16="http://schemas.microsoft.com/office/drawing/2014/main" id="{D976A00C-4AD5-447A-BB76-929B4266306A}"/>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6" name="Line 69">
              <a:extLst>
                <a:ext uri="{FF2B5EF4-FFF2-40B4-BE49-F238E27FC236}">
                  <a16:creationId xmlns:a16="http://schemas.microsoft.com/office/drawing/2014/main" id="{E19F84CB-F3A9-49D8-B5F3-371CF3A46310}"/>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7" name="Line 70">
              <a:extLst>
                <a:ext uri="{FF2B5EF4-FFF2-40B4-BE49-F238E27FC236}">
                  <a16:creationId xmlns:a16="http://schemas.microsoft.com/office/drawing/2014/main" id="{0D9F9E53-8E31-4521-9AE6-FB972C156439}"/>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8" name="Freeform 71">
              <a:extLst>
                <a:ext uri="{FF2B5EF4-FFF2-40B4-BE49-F238E27FC236}">
                  <a16:creationId xmlns:a16="http://schemas.microsoft.com/office/drawing/2014/main" id="{0B589214-EF37-4F3D-B1DA-1A7DB302BF7C}"/>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9" name="Freeform 72">
              <a:extLst>
                <a:ext uri="{FF2B5EF4-FFF2-40B4-BE49-F238E27FC236}">
                  <a16:creationId xmlns:a16="http://schemas.microsoft.com/office/drawing/2014/main" id="{6C99649F-C449-4980-A984-4089433B3264}"/>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0" name="Freeform 73">
              <a:extLst>
                <a:ext uri="{FF2B5EF4-FFF2-40B4-BE49-F238E27FC236}">
                  <a16:creationId xmlns:a16="http://schemas.microsoft.com/office/drawing/2014/main" id="{72E6AC2F-8B55-4960-92F4-60F550A54B86}"/>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1" name="Freeform 74">
              <a:extLst>
                <a:ext uri="{FF2B5EF4-FFF2-40B4-BE49-F238E27FC236}">
                  <a16:creationId xmlns:a16="http://schemas.microsoft.com/office/drawing/2014/main" id="{98A1A66C-5A5D-40AD-AF67-20B6E5B8B765}"/>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2" name="Freeform 75">
              <a:extLst>
                <a:ext uri="{FF2B5EF4-FFF2-40B4-BE49-F238E27FC236}">
                  <a16:creationId xmlns:a16="http://schemas.microsoft.com/office/drawing/2014/main" id="{015B0491-4BB5-4FAB-BF98-0B5BA9286035}"/>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3" name="Freeform 76">
              <a:extLst>
                <a:ext uri="{FF2B5EF4-FFF2-40B4-BE49-F238E27FC236}">
                  <a16:creationId xmlns:a16="http://schemas.microsoft.com/office/drawing/2014/main" id="{508A58F3-74D1-4CC5-B444-F98AE298F5C1}"/>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 name="Freeform 77">
              <a:extLst>
                <a:ext uri="{FF2B5EF4-FFF2-40B4-BE49-F238E27FC236}">
                  <a16:creationId xmlns:a16="http://schemas.microsoft.com/office/drawing/2014/main" id="{E7E7337B-E625-465C-B0FA-AC5E8B046356}"/>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 name="Freeform 78">
              <a:extLst>
                <a:ext uri="{FF2B5EF4-FFF2-40B4-BE49-F238E27FC236}">
                  <a16:creationId xmlns:a16="http://schemas.microsoft.com/office/drawing/2014/main" id="{B3866CFA-82F9-4AAF-8EF0-D839F3A9804D}"/>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6" name="Freeform 79">
              <a:extLst>
                <a:ext uri="{FF2B5EF4-FFF2-40B4-BE49-F238E27FC236}">
                  <a16:creationId xmlns:a16="http://schemas.microsoft.com/office/drawing/2014/main" id="{5A80674F-633C-45D8-B970-8229787A4419}"/>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7" name="Freeform 80">
              <a:extLst>
                <a:ext uri="{FF2B5EF4-FFF2-40B4-BE49-F238E27FC236}">
                  <a16:creationId xmlns:a16="http://schemas.microsoft.com/office/drawing/2014/main" id="{B69CE2ED-775A-4259-89D3-2C5EB7E0EDE0}"/>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8" name="Freeform 81">
              <a:extLst>
                <a:ext uri="{FF2B5EF4-FFF2-40B4-BE49-F238E27FC236}">
                  <a16:creationId xmlns:a16="http://schemas.microsoft.com/office/drawing/2014/main" id="{902E6DCA-25FA-4AEB-839A-4AC5079A62BA}"/>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9" name="Line 82">
              <a:extLst>
                <a:ext uri="{FF2B5EF4-FFF2-40B4-BE49-F238E27FC236}">
                  <a16:creationId xmlns:a16="http://schemas.microsoft.com/office/drawing/2014/main" id="{DE81A6F1-9D71-4C05-A190-D895BAEEAE74}"/>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90" name="Freeform 83">
              <a:extLst>
                <a:ext uri="{FF2B5EF4-FFF2-40B4-BE49-F238E27FC236}">
                  <a16:creationId xmlns:a16="http://schemas.microsoft.com/office/drawing/2014/main" id="{A3ACD160-0E31-4D6D-BDDD-11ADB57E0C70}"/>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1" name="Line 84">
              <a:extLst>
                <a:ext uri="{FF2B5EF4-FFF2-40B4-BE49-F238E27FC236}">
                  <a16:creationId xmlns:a16="http://schemas.microsoft.com/office/drawing/2014/main" id="{DBE6728A-AD0F-4D43-AE1E-6A600E47B0A6}"/>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92" name="Freeform 85">
              <a:extLst>
                <a:ext uri="{FF2B5EF4-FFF2-40B4-BE49-F238E27FC236}">
                  <a16:creationId xmlns:a16="http://schemas.microsoft.com/office/drawing/2014/main" id="{8C00D53A-C93F-44AF-A487-C657DAF26F3E}"/>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3" name="Freeform 86">
              <a:extLst>
                <a:ext uri="{FF2B5EF4-FFF2-40B4-BE49-F238E27FC236}">
                  <a16:creationId xmlns:a16="http://schemas.microsoft.com/office/drawing/2014/main" id="{4CA09E30-B517-4143-B708-E2978BD4A994}"/>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 name="Line 87">
              <a:extLst>
                <a:ext uri="{FF2B5EF4-FFF2-40B4-BE49-F238E27FC236}">
                  <a16:creationId xmlns:a16="http://schemas.microsoft.com/office/drawing/2014/main" id="{E4E3FD42-41EC-4DA2-A61D-DC69CCAADF2A}"/>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95" name="Freeform 88">
              <a:extLst>
                <a:ext uri="{FF2B5EF4-FFF2-40B4-BE49-F238E27FC236}">
                  <a16:creationId xmlns:a16="http://schemas.microsoft.com/office/drawing/2014/main" id="{DFEBD32B-8680-40E3-B904-E4755DF84093}"/>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6" name="Freeform 89">
              <a:extLst>
                <a:ext uri="{FF2B5EF4-FFF2-40B4-BE49-F238E27FC236}">
                  <a16:creationId xmlns:a16="http://schemas.microsoft.com/office/drawing/2014/main" id="{61625DFB-1F1E-4E41-B904-CCC1EA9580E6}"/>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7" name="Freeform 90">
              <a:extLst>
                <a:ext uri="{FF2B5EF4-FFF2-40B4-BE49-F238E27FC236}">
                  <a16:creationId xmlns:a16="http://schemas.microsoft.com/office/drawing/2014/main" id="{107CECEB-03C8-4693-AA62-5D17A98207EE}"/>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8" name="Freeform 91">
              <a:extLst>
                <a:ext uri="{FF2B5EF4-FFF2-40B4-BE49-F238E27FC236}">
                  <a16:creationId xmlns:a16="http://schemas.microsoft.com/office/drawing/2014/main" id="{72A941C4-8B99-4592-97DB-A84F0B2E20E6}"/>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9" name="Freeform 92">
              <a:extLst>
                <a:ext uri="{FF2B5EF4-FFF2-40B4-BE49-F238E27FC236}">
                  <a16:creationId xmlns:a16="http://schemas.microsoft.com/office/drawing/2014/main" id="{BABCAA49-FDD0-456E-B399-1148303E2C43}"/>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0" name="Freeform 93">
              <a:extLst>
                <a:ext uri="{FF2B5EF4-FFF2-40B4-BE49-F238E27FC236}">
                  <a16:creationId xmlns:a16="http://schemas.microsoft.com/office/drawing/2014/main" id="{9C226C9E-6178-4A31-8759-5D974925D2A5}"/>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1" name="Freeform 94">
              <a:extLst>
                <a:ext uri="{FF2B5EF4-FFF2-40B4-BE49-F238E27FC236}">
                  <a16:creationId xmlns:a16="http://schemas.microsoft.com/office/drawing/2014/main" id="{4B82A520-F3E9-4FA7-BC48-F793A218E6B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2" name="Freeform 95">
              <a:extLst>
                <a:ext uri="{FF2B5EF4-FFF2-40B4-BE49-F238E27FC236}">
                  <a16:creationId xmlns:a16="http://schemas.microsoft.com/office/drawing/2014/main" id="{D0B3E805-A76E-4AF1-8567-365C5D5A66D6}"/>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3" name="Freeform 96">
              <a:extLst>
                <a:ext uri="{FF2B5EF4-FFF2-40B4-BE49-F238E27FC236}">
                  <a16:creationId xmlns:a16="http://schemas.microsoft.com/office/drawing/2014/main" id="{EDEA848F-BA9C-4527-99B8-1837F8EFACAC}"/>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 name="Freeform 97">
              <a:extLst>
                <a:ext uri="{FF2B5EF4-FFF2-40B4-BE49-F238E27FC236}">
                  <a16:creationId xmlns:a16="http://schemas.microsoft.com/office/drawing/2014/main" id="{732A0959-4ED0-47E5-A0AA-6807D9D4824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5" name="Freeform 98">
              <a:extLst>
                <a:ext uri="{FF2B5EF4-FFF2-40B4-BE49-F238E27FC236}">
                  <a16:creationId xmlns:a16="http://schemas.microsoft.com/office/drawing/2014/main" id="{F0D9E9D5-D18A-450F-9C24-C9695C1F68EA}"/>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6" name="Freeform 99">
              <a:extLst>
                <a:ext uri="{FF2B5EF4-FFF2-40B4-BE49-F238E27FC236}">
                  <a16:creationId xmlns:a16="http://schemas.microsoft.com/office/drawing/2014/main" id="{0C36DA85-3B84-414C-B84F-3D3C5AB7ED9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7" name="Freeform 100">
              <a:extLst>
                <a:ext uri="{FF2B5EF4-FFF2-40B4-BE49-F238E27FC236}">
                  <a16:creationId xmlns:a16="http://schemas.microsoft.com/office/drawing/2014/main" id="{522AB563-4F1F-46FD-BE64-2808FB864F5E}"/>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8" name="Freeform 101">
              <a:extLst>
                <a:ext uri="{FF2B5EF4-FFF2-40B4-BE49-F238E27FC236}">
                  <a16:creationId xmlns:a16="http://schemas.microsoft.com/office/drawing/2014/main" id="{C2B825D5-A5FA-4FF9-B2EE-7751A423F30A}"/>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09"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0" name="Oval 106">
            <a:extLst>
              <a:ext uri="{FF2B5EF4-FFF2-40B4-BE49-F238E27FC236}">
                <a16:creationId xmlns:a16="http://schemas.microsoft.com/office/drawing/2014/main" id="{0FFB4C3D-B07B-495C-8BD0-A7F21B9E8C15}"/>
              </a:ext>
            </a:extLst>
          </p:cNvPr>
          <p:cNvSpPr>
            <a:spLocks noChangeArrowheads="1"/>
          </p:cNvSpPr>
          <p:nvPr/>
        </p:nvSpPr>
        <p:spPr bwMode="auto">
          <a:xfrm>
            <a:off x="1483975" y="1864752"/>
            <a:ext cx="2138279" cy="1227138"/>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0" name="Freeform 114">
            <a:extLst>
              <a:ext uri="{FF2B5EF4-FFF2-40B4-BE49-F238E27FC236}">
                <a16:creationId xmlns:a16="http://schemas.microsoft.com/office/drawing/2014/main" id="{4785BFA0-AF61-4199-AE03-CE70F3232E10}"/>
              </a:ext>
            </a:extLst>
          </p:cNvPr>
          <p:cNvSpPr>
            <a:spLocks/>
          </p:cNvSpPr>
          <p:nvPr/>
        </p:nvSpPr>
        <p:spPr bwMode="auto">
          <a:xfrm rot="20190336">
            <a:off x="2167812" y="2358560"/>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1" name="Freeform 114">
            <a:extLst>
              <a:ext uri="{FF2B5EF4-FFF2-40B4-BE49-F238E27FC236}">
                <a16:creationId xmlns:a16="http://schemas.microsoft.com/office/drawing/2014/main" id="{8DFA0E00-F855-4939-A22A-540361049B27}"/>
              </a:ext>
            </a:extLst>
          </p:cNvPr>
          <p:cNvSpPr>
            <a:spLocks/>
          </p:cNvSpPr>
          <p:nvPr/>
        </p:nvSpPr>
        <p:spPr bwMode="auto">
          <a:xfrm rot="20190336">
            <a:off x="1992477" y="1953525"/>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2" name="Freeform 114">
            <a:extLst>
              <a:ext uri="{FF2B5EF4-FFF2-40B4-BE49-F238E27FC236}">
                <a16:creationId xmlns:a16="http://schemas.microsoft.com/office/drawing/2014/main" id="{D53627E6-DDF1-48EF-BF31-7790B0445DF2}"/>
              </a:ext>
            </a:extLst>
          </p:cNvPr>
          <p:cNvSpPr>
            <a:spLocks/>
          </p:cNvSpPr>
          <p:nvPr/>
        </p:nvSpPr>
        <p:spPr bwMode="auto">
          <a:xfrm rot="20190336">
            <a:off x="1702372" y="2272709"/>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3" name="Freeform 114">
            <a:extLst>
              <a:ext uri="{FF2B5EF4-FFF2-40B4-BE49-F238E27FC236}">
                <a16:creationId xmlns:a16="http://schemas.microsoft.com/office/drawing/2014/main" id="{858B2886-3E25-4832-88C3-8EB71B3AC1D3}"/>
              </a:ext>
            </a:extLst>
          </p:cNvPr>
          <p:cNvSpPr>
            <a:spLocks/>
          </p:cNvSpPr>
          <p:nvPr/>
        </p:nvSpPr>
        <p:spPr bwMode="auto">
          <a:xfrm rot="20190336">
            <a:off x="2629326" y="2066412"/>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4" name="Freeform 114">
            <a:extLst>
              <a:ext uri="{FF2B5EF4-FFF2-40B4-BE49-F238E27FC236}">
                <a16:creationId xmlns:a16="http://schemas.microsoft.com/office/drawing/2014/main" id="{3C038916-2847-40BD-8041-9490F81B917D}"/>
              </a:ext>
            </a:extLst>
          </p:cNvPr>
          <p:cNvSpPr>
            <a:spLocks/>
          </p:cNvSpPr>
          <p:nvPr/>
        </p:nvSpPr>
        <p:spPr bwMode="auto">
          <a:xfrm rot="20190336">
            <a:off x="2491397" y="2757856"/>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 name="Freeform 114">
            <a:extLst>
              <a:ext uri="{FF2B5EF4-FFF2-40B4-BE49-F238E27FC236}">
                <a16:creationId xmlns:a16="http://schemas.microsoft.com/office/drawing/2014/main" id="{6717BAEF-2B48-4790-944F-69EAF456DF0D}"/>
              </a:ext>
            </a:extLst>
          </p:cNvPr>
          <p:cNvSpPr>
            <a:spLocks/>
          </p:cNvSpPr>
          <p:nvPr/>
        </p:nvSpPr>
        <p:spPr bwMode="auto">
          <a:xfrm rot="20190336">
            <a:off x="3155721" y="2421083"/>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6" name="Oval 111">
            <a:extLst>
              <a:ext uri="{FF2B5EF4-FFF2-40B4-BE49-F238E27FC236}">
                <a16:creationId xmlns:a16="http://schemas.microsoft.com/office/drawing/2014/main" id="{F3659800-CA18-4079-8688-547122CF5458}"/>
              </a:ext>
            </a:extLst>
          </p:cNvPr>
          <p:cNvSpPr>
            <a:spLocks noChangeAspect="1" noChangeArrowheads="1"/>
          </p:cNvSpPr>
          <p:nvPr/>
        </p:nvSpPr>
        <p:spPr bwMode="auto">
          <a:xfrm>
            <a:off x="1939040" y="2686856"/>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7" name="Oval 111">
            <a:extLst>
              <a:ext uri="{FF2B5EF4-FFF2-40B4-BE49-F238E27FC236}">
                <a16:creationId xmlns:a16="http://schemas.microsoft.com/office/drawing/2014/main" id="{53036A39-ACD1-41E0-A555-2E73FA6DA562}"/>
              </a:ext>
            </a:extLst>
          </p:cNvPr>
          <p:cNvSpPr>
            <a:spLocks noChangeAspect="1" noChangeArrowheads="1"/>
          </p:cNvSpPr>
          <p:nvPr/>
        </p:nvSpPr>
        <p:spPr bwMode="auto">
          <a:xfrm>
            <a:off x="2391582" y="1901484"/>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8" name="Oval 111">
            <a:extLst>
              <a:ext uri="{FF2B5EF4-FFF2-40B4-BE49-F238E27FC236}">
                <a16:creationId xmlns:a16="http://schemas.microsoft.com/office/drawing/2014/main" id="{0CE0F6CA-17C6-4DD9-A8E4-15851D477DFB}"/>
              </a:ext>
            </a:extLst>
          </p:cNvPr>
          <p:cNvSpPr>
            <a:spLocks noChangeAspect="1" noChangeArrowheads="1"/>
          </p:cNvSpPr>
          <p:nvPr/>
        </p:nvSpPr>
        <p:spPr bwMode="auto">
          <a:xfrm>
            <a:off x="2632767" y="2353221"/>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9" name="Oval 111">
            <a:extLst>
              <a:ext uri="{FF2B5EF4-FFF2-40B4-BE49-F238E27FC236}">
                <a16:creationId xmlns:a16="http://schemas.microsoft.com/office/drawing/2014/main" id="{9C22785E-790D-4A7D-8978-C76450A1C6D8}"/>
              </a:ext>
            </a:extLst>
          </p:cNvPr>
          <p:cNvSpPr>
            <a:spLocks noChangeAspect="1" noChangeArrowheads="1"/>
          </p:cNvSpPr>
          <p:nvPr/>
        </p:nvSpPr>
        <p:spPr bwMode="auto">
          <a:xfrm>
            <a:off x="3035658" y="2095480"/>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20" name="Oval 110">
            <a:extLst>
              <a:ext uri="{FF2B5EF4-FFF2-40B4-BE49-F238E27FC236}">
                <a16:creationId xmlns:a16="http://schemas.microsoft.com/office/drawing/2014/main" id="{7931F24B-CAC0-4C47-A39C-1D60310E2F7F}"/>
              </a:ext>
            </a:extLst>
          </p:cNvPr>
          <p:cNvSpPr>
            <a:spLocks noChangeAspect="1" noChangeArrowheads="1"/>
          </p:cNvSpPr>
          <p:nvPr/>
        </p:nvSpPr>
        <p:spPr bwMode="auto">
          <a:xfrm>
            <a:off x="2966026" y="2495322"/>
            <a:ext cx="116536" cy="367005"/>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 name="TextovéPole 1">
            <a:extLst>
              <a:ext uri="{FF2B5EF4-FFF2-40B4-BE49-F238E27FC236}">
                <a16:creationId xmlns:a16="http://schemas.microsoft.com/office/drawing/2014/main" id="{E8F4336A-3424-4410-8B41-8FE994B4967A}"/>
              </a:ext>
            </a:extLst>
          </p:cNvPr>
          <p:cNvSpPr txBox="1"/>
          <p:nvPr/>
        </p:nvSpPr>
        <p:spPr>
          <a:xfrm>
            <a:off x="75851" y="6592728"/>
            <a:ext cx="6697667"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1044294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FF2B5EF4-FFF2-40B4-BE49-F238E27FC236}">
                <a16:creationId xmlns:a16="http://schemas.microsoft.com/office/drawing/2014/main" id="{713EB63A-A016-4CE0-8BE3-3A08FE1FB597}"/>
              </a:ext>
            </a:extLst>
          </p:cNvPr>
          <p:cNvSpPr>
            <a:spLocks noChangeArrowheads="1"/>
          </p:cNvSpPr>
          <p:nvPr/>
        </p:nvSpPr>
        <p:spPr bwMode="auto">
          <a:xfrm rot="360000">
            <a:off x="1744917" y="2889810"/>
            <a:ext cx="550335" cy="19008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1" name="Oval 3">
            <a:extLst>
              <a:ext uri="{FF2B5EF4-FFF2-40B4-BE49-F238E27FC236}">
                <a16:creationId xmlns:a16="http://schemas.microsoft.com/office/drawing/2014/main" id="{99F99DBE-97AE-4AA8-8733-7EDCC745702F}"/>
              </a:ext>
            </a:extLst>
          </p:cNvPr>
          <p:cNvSpPr>
            <a:spLocks noChangeArrowheads="1"/>
          </p:cNvSpPr>
          <p:nvPr/>
        </p:nvSpPr>
        <p:spPr bwMode="auto">
          <a:xfrm rot="360000">
            <a:off x="1922327" y="3020152"/>
            <a:ext cx="179220" cy="5974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2" name="Oval 4">
            <a:extLst>
              <a:ext uri="{FF2B5EF4-FFF2-40B4-BE49-F238E27FC236}">
                <a16:creationId xmlns:a16="http://schemas.microsoft.com/office/drawing/2014/main" id="{9888468A-2E36-4AFC-B7CB-94F9EE3660DC}"/>
              </a:ext>
            </a:extLst>
          </p:cNvPr>
          <p:cNvSpPr>
            <a:spLocks noChangeArrowheads="1"/>
          </p:cNvSpPr>
          <p:nvPr/>
        </p:nvSpPr>
        <p:spPr bwMode="auto">
          <a:xfrm rot="360000">
            <a:off x="1791986" y="2926017"/>
            <a:ext cx="88705" cy="6336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3" name="Oval 5">
            <a:extLst>
              <a:ext uri="{FF2B5EF4-FFF2-40B4-BE49-F238E27FC236}">
                <a16:creationId xmlns:a16="http://schemas.microsoft.com/office/drawing/2014/main" id="{4F4F40E8-4711-407C-B174-62BDE36FDB81}"/>
              </a:ext>
            </a:extLst>
          </p:cNvPr>
          <p:cNvSpPr>
            <a:spLocks noChangeArrowheads="1"/>
          </p:cNvSpPr>
          <p:nvPr/>
        </p:nvSpPr>
        <p:spPr bwMode="auto">
          <a:xfrm rot="360000">
            <a:off x="2029136" y="2897051"/>
            <a:ext cx="39827"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4" name="Oval 6">
            <a:extLst>
              <a:ext uri="{FF2B5EF4-FFF2-40B4-BE49-F238E27FC236}">
                <a16:creationId xmlns:a16="http://schemas.microsoft.com/office/drawing/2014/main" id="{2E692F4C-78FA-45F3-918F-0751C0BE8A16}"/>
              </a:ext>
            </a:extLst>
          </p:cNvPr>
          <p:cNvSpPr>
            <a:spLocks noChangeArrowheads="1"/>
          </p:cNvSpPr>
          <p:nvPr/>
        </p:nvSpPr>
        <p:spPr bwMode="auto">
          <a:xfrm rot="360000">
            <a:off x="1978447" y="2947739"/>
            <a:ext cx="38017" cy="6517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5" name="Oval 7">
            <a:extLst>
              <a:ext uri="{FF2B5EF4-FFF2-40B4-BE49-F238E27FC236}">
                <a16:creationId xmlns:a16="http://schemas.microsoft.com/office/drawing/2014/main" id="{48316FD7-5DCC-462F-9A34-FE01C173B788}"/>
              </a:ext>
            </a:extLst>
          </p:cNvPr>
          <p:cNvSpPr>
            <a:spLocks noChangeArrowheads="1"/>
          </p:cNvSpPr>
          <p:nvPr/>
        </p:nvSpPr>
        <p:spPr bwMode="auto">
          <a:xfrm rot="360000">
            <a:off x="1906035" y="2889810"/>
            <a:ext cx="90516"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6" name="Oval 8">
            <a:extLst>
              <a:ext uri="{FF2B5EF4-FFF2-40B4-BE49-F238E27FC236}">
                <a16:creationId xmlns:a16="http://schemas.microsoft.com/office/drawing/2014/main" id="{8B609BCF-6D49-4F06-9A2D-3AA6FA1E8446}"/>
              </a:ext>
            </a:extLst>
          </p:cNvPr>
          <p:cNvSpPr>
            <a:spLocks noChangeArrowheads="1"/>
          </p:cNvSpPr>
          <p:nvPr/>
        </p:nvSpPr>
        <p:spPr bwMode="auto">
          <a:xfrm rot="360000">
            <a:off x="1886121" y="2935069"/>
            <a:ext cx="43447"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7" name="Oval 9">
            <a:extLst>
              <a:ext uri="{FF2B5EF4-FFF2-40B4-BE49-F238E27FC236}">
                <a16:creationId xmlns:a16="http://schemas.microsoft.com/office/drawing/2014/main" id="{6C368CDF-D5D3-483E-AC6E-68C2073880EB}"/>
              </a:ext>
            </a:extLst>
          </p:cNvPr>
          <p:cNvSpPr>
            <a:spLocks noChangeArrowheads="1"/>
          </p:cNvSpPr>
          <p:nvPr/>
        </p:nvSpPr>
        <p:spPr bwMode="auto">
          <a:xfrm rot="360000">
            <a:off x="2112411" y="2980326"/>
            <a:ext cx="92326"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8" name="Rectangle 10">
            <a:extLst>
              <a:ext uri="{FF2B5EF4-FFF2-40B4-BE49-F238E27FC236}">
                <a16:creationId xmlns:a16="http://schemas.microsoft.com/office/drawing/2014/main" id="{5296E60B-DED4-46D2-B16D-01EFC7BA24C4}"/>
              </a:ext>
            </a:extLst>
          </p:cNvPr>
          <p:cNvSpPr>
            <a:spLocks noChangeArrowheads="1"/>
          </p:cNvSpPr>
          <p:nvPr/>
        </p:nvSpPr>
        <p:spPr bwMode="auto">
          <a:xfrm>
            <a:off x="3857650" y="2172927"/>
            <a:ext cx="3218734" cy="828432"/>
          </a:xfrm>
          <a:prstGeom prst="rect">
            <a:avLst/>
          </a:prstGeom>
          <a:solidFill>
            <a:srgbClr val="FCFEB9"/>
          </a:solidFill>
          <a:ln w="12700">
            <a:solidFill>
              <a:srgbClr val="FAFD00"/>
            </a:solidFill>
            <a:miter lim="800000"/>
            <a:headEnd/>
            <a:tailEnd/>
          </a:ln>
          <a:effectLst>
            <a:prstShdw prst="shdw17" dist="17961" dir="2700000">
              <a:srgbClr val="969800"/>
            </a:prstShdw>
          </a:effectLst>
        </p:spPr>
        <p:txBody>
          <a:bodyPr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err="1">
                <a:solidFill>
                  <a:schemeClr val="bg1"/>
                </a:solidFill>
              </a:rPr>
              <a:t>Hypertrophy</a:t>
            </a:r>
            <a:r>
              <a:rPr lang="cs-CZ" altLang="fr-FR" sz="2400" b="1" dirty="0">
                <a:solidFill>
                  <a:schemeClr val="bg1"/>
                </a:solidFill>
              </a:rPr>
              <a:t> and </a:t>
            </a:r>
            <a:r>
              <a:rPr lang="cs-CZ" altLang="fr-FR" sz="2400" b="1" dirty="0" err="1">
                <a:solidFill>
                  <a:schemeClr val="bg1"/>
                </a:solidFill>
              </a:rPr>
              <a:t>hyperplasia</a:t>
            </a:r>
            <a:r>
              <a:rPr lang="cs-CZ" altLang="fr-FR" sz="2400" b="1" dirty="0">
                <a:solidFill>
                  <a:schemeClr val="bg1"/>
                </a:solidFill>
              </a:rPr>
              <a:t> </a:t>
            </a:r>
            <a:endParaRPr lang="fr-FR" altLang="fr-FR" sz="2400" b="1" dirty="0">
              <a:solidFill>
                <a:schemeClr val="bg1"/>
              </a:solidFill>
            </a:endParaRPr>
          </a:p>
        </p:txBody>
      </p:sp>
      <p:sp>
        <p:nvSpPr>
          <p:cNvPr id="27659" name="Rectangle 11">
            <a:extLst>
              <a:ext uri="{FF2B5EF4-FFF2-40B4-BE49-F238E27FC236}">
                <a16:creationId xmlns:a16="http://schemas.microsoft.com/office/drawing/2014/main" id="{E6D04ED6-8E94-4F73-AAAB-60C86BE109A8}"/>
              </a:ext>
            </a:extLst>
          </p:cNvPr>
          <p:cNvSpPr>
            <a:spLocks noChangeArrowheads="1"/>
          </p:cNvSpPr>
          <p:nvPr/>
        </p:nvSpPr>
        <p:spPr bwMode="auto">
          <a:xfrm>
            <a:off x="3857649" y="4209528"/>
            <a:ext cx="3218735" cy="459100"/>
          </a:xfrm>
          <a:prstGeom prst="rect">
            <a:avLst/>
          </a:prstGeom>
          <a:solidFill>
            <a:srgbClr val="FDA4B5"/>
          </a:solidFill>
          <a:ln w="12700">
            <a:solidFill>
              <a:srgbClr val="E5405D"/>
            </a:solidFill>
            <a:miter lim="800000"/>
            <a:headEnd/>
            <a:tailEnd/>
          </a:ln>
          <a:effectLst>
            <a:prstShdw prst="shdw17" dist="17961" dir="2700000">
              <a:srgbClr val="892638"/>
            </a:prstShdw>
          </a:effectLst>
        </p:spPr>
        <p:txBody>
          <a:bodyPr wrap="square"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err="1">
                <a:solidFill>
                  <a:schemeClr val="bg1"/>
                </a:solidFill>
              </a:rPr>
              <a:t>Angiogenesis</a:t>
            </a:r>
            <a:endParaRPr lang="fr-FR" altLang="fr-FR" sz="2400" b="1" dirty="0">
              <a:solidFill>
                <a:schemeClr val="bg1"/>
              </a:solidFill>
            </a:endParaRPr>
          </a:p>
        </p:txBody>
      </p:sp>
      <p:sp>
        <p:nvSpPr>
          <p:cNvPr id="27660" name="Rectangle 12">
            <a:extLst>
              <a:ext uri="{FF2B5EF4-FFF2-40B4-BE49-F238E27FC236}">
                <a16:creationId xmlns:a16="http://schemas.microsoft.com/office/drawing/2014/main" id="{F5BC51B0-6408-4ED3-A2B6-46BDDB3F67B5}"/>
              </a:ext>
            </a:extLst>
          </p:cNvPr>
          <p:cNvSpPr>
            <a:spLocks noChangeArrowheads="1"/>
          </p:cNvSpPr>
          <p:nvPr/>
        </p:nvSpPr>
        <p:spPr bwMode="auto">
          <a:xfrm>
            <a:off x="3857649" y="5741956"/>
            <a:ext cx="3218735" cy="459100"/>
          </a:xfrm>
          <a:prstGeom prst="rect">
            <a:avLst/>
          </a:prstGeom>
          <a:solidFill>
            <a:srgbClr val="D49FFF"/>
          </a:solidFill>
          <a:ln w="12700">
            <a:solidFill>
              <a:srgbClr val="7B00E4"/>
            </a:solidFill>
            <a:miter lim="800000"/>
            <a:headEnd/>
            <a:tailEnd/>
          </a:ln>
          <a:effectLst>
            <a:prstShdw prst="shdw17" dist="17961" dir="2700000">
              <a:srgbClr val="4A0089"/>
            </a:prstShdw>
          </a:effectLst>
        </p:spPr>
        <p:txBody>
          <a:bodyPr wrap="square"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err="1">
                <a:solidFill>
                  <a:schemeClr val="bg1"/>
                </a:solidFill>
              </a:rPr>
              <a:t>Inflammation</a:t>
            </a:r>
            <a:endParaRPr lang="fr-FR" altLang="fr-FR" sz="2400" b="1" dirty="0">
              <a:solidFill>
                <a:schemeClr val="bg1"/>
              </a:solidFill>
            </a:endParaRPr>
          </a:p>
        </p:txBody>
      </p:sp>
      <p:sp>
        <p:nvSpPr>
          <p:cNvPr id="27661" name="Oval 13">
            <a:extLst>
              <a:ext uri="{FF2B5EF4-FFF2-40B4-BE49-F238E27FC236}">
                <a16:creationId xmlns:a16="http://schemas.microsoft.com/office/drawing/2014/main" id="{B161A6B2-A1C6-4A88-B8C8-B45CB8C2FD02}"/>
              </a:ext>
            </a:extLst>
          </p:cNvPr>
          <p:cNvSpPr>
            <a:spLocks noChangeArrowheads="1"/>
          </p:cNvSpPr>
          <p:nvPr/>
        </p:nvSpPr>
        <p:spPr bwMode="auto">
          <a:xfrm>
            <a:off x="1440786" y="2663522"/>
            <a:ext cx="286029" cy="25525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2" name="Oval 14">
            <a:extLst>
              <a:ext uri="{FF2B5EF4-FFF2-40B4-BE49-F238E27FC236}">
                <a16:creationId xmlns:a16="http://schemas.microsoft.com/office/drawing/2014/main" id="{38C50AAC-0CEE-4773-9BAE-80FAE0FB9848}"/>
              </a:ext>
            </a:extLst>
          </p:cNvPr>
          <p:cNvSpPr>
            <a:spLocks noChangeArrowheads="1"/>
          </p:cNvSpPr>
          <p:nvPr/>
        </p:nvSpPr>
        <p:spPr bwMode="auto">
          <a:xfrm>
            <a:off x="1464318" y="2667143"/>
            <a:ext cx="240772" cy="21904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3" name="Oval 15">
            <a:extLst>
              <a:ext uri="{FF2B5EF4-FFF2-40B4-BE49-F238E27FC236}">
                <a16:creationId xmlns:a16="http://schemas.microsoft.com/office/drawing/2014/main" id="{D54F1688-5415-458E-8B9D-E41B6767D0B5}"/>
              </a:ext>
            </a:extLst>
          </p:cNvPr>
          <p:cNvSpPr>
            <a:spLocks noChangeArrowheads="1"/>
          </p:cNvSpPr>
          <p:nvPr/>
        </p:nvSpPr>
        <p:spPr bwMode="auto">
          <a:xfrm>
            <a:off x="1531301" y="2848173"/>
            <a:ext cx="10499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4" name="Oval 16">
            <a:extLst>
              <a:ext uri="{FF2B5EF4-FFF2-40B4-BE49-F238E27FC236}">
                <a16:creationId xmlns:a16="http://schemas.microsoft.com/office/drawing/2014/main" id="{5B304E25-98ED-478B-8D80-57B36DE23D9A}"/>
              </a:ext>
            </a:extLst>
          </p:cNvPr>
          <p:cNvSpPr>
            <a:spLocks noChangeArrowheads="1"/>
          </p:cNvSpPr>
          <p:nvPr/>
        </p:nvSpPr>
        <p:spPr bwMode="auto">
          <a:xfrm>
            <a:off x="1576557" y="3083515"/>
            <a:ext cx="284220" cy="25525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5" name="Oval 17">
            <a:extLst>
              <a:ext uri="{FF2B5EF4-FFF2-40B4-BE49-F238E27FC236}">
                <a16:creationId xmlns:a16="http://schemas.microsoft.com/office/drawing/2014/main" id="{C9C3F310-3EDC-45D2-AF5B-1B182C5AC2D1}"/>
              </a:ext>
            </a:extLst>
          </p:cNvPr>
          <p:cNvSpPr>
            <a:spLocks noChangeArrowheads="1"/>
          </p:cNvSpPr>
          <p:nvPr/>
        </p:nvSpPr>
        <p:spPr bwMode="auto">
          <a:xfrm>
            <a:off x="1598281" y="3087135"/>
            <a:ext cx="240772" cy="21904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6" name="Oval 18">
            <a:extLst>
              <a:ext uri="{FF2B5EF4-FFF2-40B4-BE49-F238E27FC236}">
                <a16:creationId xmlns:a16="http://schemas.microsoft.com/office/drawing/2014/main" id="{04A535C0-CBC8-4AB9-8A64-76510C43BA4C}"/>
              </a:ext>
            </a:extLst>
          </p:cNvPr>
          <p:cNvSpPr>
            <a:spLocks noChangeArrowheads="1"/>
          </p:cNvSpPr>
          <p:nvPr/>
        </p:nvSpPr>
        <p:spPr bwMode="auto">
          <a:xfrm>
            <a:off x="1665263" y="3268165"/>
            <a:ext cx="10680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7" name="AutoShape 19">
            <a:extLst>
              <a:ext uri="{FF2B5EF4-FFF2-40B4-BE49-F238E27FC236}">
                <a16:creationId xmlns:a16="http://schemas.microsoft.com/office/drawing/2014/main" id="{3D34A123-8599-46C0-AF61-8EF099731923}"/>
              </a:ext>
            </a:extLst>
          </p:cNvPr>
          <p:cNvSpPr>
            <a:spLocks noChangeArrowheads="1"/>
          </p:cNvSpPr>
          <p:nvPr/>
        </p:nvSpPr>
        <p:spPr bwMode="auto">
          <a:xfrm>
            <a:off x="2950684" y="2652659"/>
            <a:ext cx="392837" cy="644471"/>
          </a:xfrm>
          <a:prstGeom prst="rightArrow">
            <a:avLst>
              <a:gd name="adj1" fmla="val 50000"/>
              <a:gd name="adj2" fmla="val 50005"/>
            </a:avLst>
          </a:prstGeom>
          <a:solidFill>
            <a:srgbClr val="FCFEB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8" name="AutoShape 20">
            <a:extLst>
              <a:ext uri="{FF2B5EF4-FFF2-40B4-BE49-F238E27FC236}">
                <a16:creationId xmlns:a16="http://schemas.microsoft.com/office/drawing/2014/main" id="{28BD85E5-E9D1-4B4D-A9EC-306CF7E64C8E}"/>
              </a:ext>
            </a:extLst>
          </p:cNvPr>
          <p:cNvSpPr>
            <a:spLocks noChangeArrowheads="1"/>
          </p:cNvSpPr>
          <p:nvPr/>
        </p:nvSpPr>
        <p:spPr bwMode="auto">
          <a:xfrm>
            <a:off x="2950684" y="4091856"/>
            <a:ext cx="392837" cy="646282"/>
          </a:xfrm>
          <a:prstGeom prst="rightArrow">
            <a:avLst>
              <a:gd name="adj1" fmla="val 50000"/>
              <a:gd name="adj2" fmla="val 50005"/>
            </a:avLst>
          </a:prstGeom>
          <a:solidFill>
            <a:srgbClr val="FDA4B5"/>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9" name="AutoShape 21">
            <a:extLst>
              <a:ext uri="{FF2B5EF4-FFF2-40B4-BE49-F238E27FC236}">
                <a16:creationId xmlns:a16="http://schemas.microsoft.com/office/drawing/2014/main" id="{5A74D4A2-2CDC-47DA-901C-DF8F0AE928BD}"/>
              </a:ext>
            </a:extLst>
          </p:cNvPr>
          <p:cNvSpPr>
            <a:spLocks noChangeArrowheads="1"/>
          </p:cNvSpPr>
          <p:nvPr/>
        </p:nvSpPr>
        <p:spPr bwMode="auto">
          <a:xfrm>
            <a:off x="2950684" y="5697603"/>
            <a:ext cx="392837" cy="644471"/>
          </a:xfrm>
          <a:prstGeom prst="rightArrow">
            <a:avLst>
              <a:gd name="adj1" fmla="val 50000"/>
              <a:gd name="adj2" fmla="val 50005"/>
            </a:avLst>
          </a:prstGeom>
          <a:solidFill>
            <a:srgbClr val="CC99FF"/>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0" name="Rectangle 22">
            <a:extLst>
              <a:ext uri="{FF2B5EF4-FFF2-40B4-BE49-F238E27FC236}">
                <a16:creationId xmlns:a16="http://schemas.microsoft.com/office/drawing/2014/main" id="{5F8861AA-8BC9-4140-8F5B-ADA4FC6C85BE}"/>
              </a:ext>
            </a:extLst>
          </p:cNvPr>
          <p:cNvSpPr>
            <a:spLocks noChangeArrowheads="1"/>
          </p:cNvSpPr>
          <p:nvPr/>
        </p:nvSpPr>
        <p:spPr bwMode="auto">
          <a:xfrm>
            <a:off x="1448124" y="4281941"/>
            <a:ext cx="1346872" cy="184652"/>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1" name="Rectangle 23">
            <a:extLst>
              <a:ext uri="{FF2B5EF4-FFF2-40B4-BE49-F238E27FC236}">
                <a16:creationId xmlns:a16="http://schemas.microsoft.com/office/drawing/2014/main" id="{5105181B-6BBC-4BE0-98ED-C221516D22C9}"/>
              </a:ext>
            </a:extLst>
          </p:cNvPr>
          <p:cNvSpPr>
            <a:spLocks noChangeArrowheads="1"/>
          </p:cNvSpPr>
          <p:nvPr/>
        </p:nvSpPr>
        <p:spPr bwMode="auto">
          <a:xfrm rot="17940000">
            <a:off x="917704" y="4586073"/>
            <a:ext cx="981189" cy="184652"/>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2" name="Rectangle 24">
            <a:extLst>
              <a:ext uri="{FF2B5EF4-FFF2-40B4-BE49-F238E27FC236}">
                <a16:creationId xmlns:a16="http://schemas.microsoft.com/office/drawing/2014/main" id="{A025A618-1B3A-4E12-8477-9DED1401B31E}"/>
              </a:ext>
            </a:extLst>
          </p:cNvPr>
          <p:cNvSpPr>
            <a:spLocks noChangeArrowheads="1"/>
          </p:cNvSpPr>
          <p:nvPr/>
        </p:nvSpPr>
        <p:spPr bwMode="auto">
          <a:xfrm rot="13500000">
            <a:off x="859774" y="4046599"/>
            <a:ext cx="981189" cy="188272"/>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3" name="Oval 25">
            <a:extLst>
              <a:ext uri="{FF2B5EF4-FFF2-40B4-BE49-F238E27FC236}">
                <a16:creationId xmlns:a16="http://schemas.microsoft.com/office/drawing/2014/main" id="{FA337C00-D35F-4EBF-8CFE-EC14164D0F77}"/>
              </a:ext>
            </a:extLst>
          </p:cNvPr>
          <p:cNvSpPr>
            <a:spLocks noChangeArrowheads="1"/>
          </p:cNvSpPr>
          <p:nvPr/>
        </p:nvSpPr>
        <p:spPr bwMode="auto">
          <a:xfrm>
            <a:off x="2050958" y="4263838"/>
            <a:ext cx="392838" cy="7422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4" name="Oval 26">
            <a:extLst>
              <a:ext uri="{FF2B5EF4-FFF2-40B4-BE49-F238E27FC236}">
                <a16:creationId xmlns:a16="http://schemas.microsoft.com/office/drawing/2014/main" id="{F80C089F-9014-4EB6-856B-F682F47D3064}"/>
              </a:ext>
            </a:extLst>
          </p:cNvPr>
          <p:cNvSpPr>
            <a:spLocks noChangeArrowheads="1"/>
          </p:cNvSpPr>
          <p:nvPr/>
        </p:nvSpPr>
        <p:spPr bwMode="auto">
          <a:xfrm>
            <a:off x="2213886" y="4265648"/>
            <a:ext cx="72412" cy="760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5" name="Oval 27">
            <a:extLst>
              <a:ext uri="{FF2B5EF4-FFF2-40B4-BE49-F238E27FC236}">
                <a16:creationId xmlns:a16="http://schemas.microsoft.com/office/drawing/2014/main" id="{8506780B-2582-4F67-88FC-4472FB20443E}"/>
              </a:ext>
            </a:extLst>
          </p:cNvPr>
          <p:cNvSpPr>
            <a:spLocks noChangeArrowheads="1"/>
          </p:cNvSpPr>
          <p:nvPr/>
        </p:nvSpPr>
        <p:spPr bwMode="auto">
          <a:xfrm>
            <a:off x="2422072" y="4260216"/>
            <a:ext cx="383786" cy="7784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6" name="Oval 28">
            <a:extLst>
              <a:ext uri="{FF2B5EF4-FFF2-40B4-BE49-F238E27FC236}">
                <a16:creationId xmlns:a16="http://schemas.microsoft.com/office/drawing/2014/main" id="{DC282AC4-4348-489B-BDA4-6FA5B2745287}"/>
              </a:ext>
            </a:extLst>
          </p:cNvPr>
          <p:cNvSpPr>
            <a:spLocks noChangeArrowheads="1"/>
          </p:cNvSpPr>
          <p:nvPr/>
        </p:nvSpPr>
        <p:spPr bwMode="auto">
          <a:xfrm>
            <a:off x="2577759" y="4265648"/>
            <a:ext cx="72412" cy="760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7" name="Oval 29">
            <a:extLst>
              <a:ext uri="{FF2B5EF4-FFF2-40B4-BE49-F238E27FC236}">
                <a16:creationId xmlns:a16="http://schemas.microsoft.com/office/drawing/2014/main" id="{00874A5B-B125-4939-BB52-CEF044091A81}"/>
              </a:ext>
            </a:extLst>
          </p:cNvPr>
          <p:cNvSpPr>
            <a:spLocks noChangeArrowheads="1"/>
          </p:cNvSpPr>
          <p:nvPr/>
        </p:nvSpPr>
        <p:spPr bwMode="auto">
          <a:xfrm>
            <a:off x="2416641" y="4437627"/>
            <a:ext cx="385597" cy="8508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8" name="Oval 30">
            <a:extLst>
              <a:ext uri="{FF2B5EF4-FFF2-40B4-BE49-F238E27FC236}">
                <a16:creationId xmlns:a16="http://schemas.microsoft.com/office/drawing/2014/main" id="{6B19C7D1-409D-4D6E-808D-BDB4A21AE6F4}"/>
              </a:ext>
            </a:extLst>
          </p:cNvPr>
          <p:cNvSpPr>
            <a:spLocks noChangeArrowheads="1"/>
          </p:cNvSpPr>
          <p:nvPr/>
        </p:nvSpPr>
        <p:spPr bwMode="auto">
          <a:xfrm>
            <a:off x="2574138" y="4439437"/>
            <a:ext cx="70602" cy="778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9" name="Oval 31">
            <a:extLst>
              <a:ext uri="{FF2B5EF4-FFF2-40B4-BE49-F238E27FC236}">
                <a16:creationId xmlns:a16="http://schemas.microsoft.com/office/drawing/2014/main" id="{0EAC4911-2F29-4932-97F5-E5DF658D873F}"/>
              </a:ext>
            </a:extLst>
          </p:cNvPr>
          <p:cNvSpPr>
            <a:spLocks noChangeArrowheads="1"/>
          </p:cNvSpPr>
          <p:nvPr/>
        </p:nvSpPr>
        <p:spPr bwMode="auto">
          <a:xfrm>
            <a:off x="2023804" y="4443058"/>
            <a:ext cx="383786" cy="8508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0" name="Oval 32">
            <a:extLst>
              <a:ext uri="{FF2B5EF4-FFF2-40B4-BE49-F238E27FC236}">
                <a16:creationId xmlns:a16="http://schemas.microsoft.com/office/drawing/2014/main" id="{A2A3E17A-6310-460F-8A2A-B3425A743F6A}"/>
              </a:ext>
            </a:extLst>
          </p:cNvPr>
          <p:cNvSpPr>
            <a:spLocks noChangeArrowheads="1"/>
          </p:cNvSpPr>
          <p:nvPr/>
        </p:nvSpPr>
        <p:spPr bwMode="auto">
          <a:xfrm>
            <a:off x="2179490" y="4444868"/>
            <a:ext cx="72412" cy="7784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1" name="Oval 33">
            <a:extLst>
              <a:ext uri="{FF2B5EF4-FFF2-40B4-BE49-F238E27FC236}">
                <a16:creationId xmlns:a16="http://schemas.microsoft.com/office/drawing/2014/main" id="{C4CE4776-7FEB-4BBF-97B3-3CF60FD44209}"/>
              </a:ext>
            </a:extLst>
          </p:cNvPr>
          <p:cNvSpPr>
            <a:spLocks noChangeArrowheads="1"/>
          </p:cNvSpPr>
          <p:nvPr/>
        </p:nvSpPr>
        <p:spPr bwMode="auto">
          <a:xfrm>
            <a:off x="1630967" y="4448488"/>
            <a:ext cx="381976" cy="8508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2" name="Oval 34">
            <a:extLst>
              <a:ext uri="{FF2B5EF4-FFF2-40B4-BE49-F238E27FC236}">
                <a16:creationId xmlns:a16="http://schemas.microsoft.com/office/drawing/2014/main" id="{6133253A-235B-43E9-991F-90F31D54CB0A}"/>
              </a:ext>
            </a:extLst>
          </p:cNvPr>
          <p:cNvSpPr>
            <a:spLocks noChangeArrowheads="1"/>
          </p:cNvSpPr>
          <p:nvPr/>
        </p:nvSpPr>
        <p:spPr bwMode="auto">
          <a:xfrm>
            <a:off x="1784844" y="4450299"/>
            <a:ext cx="74222" cy="778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3" name="Oval 35">
            <a:extLst>
              <a:ext uri="{FF2B5EF4-FFF2-40B4-BE49-F238E27FC236}">
                <a16:creationId xmlns:a16="http://schemas.microsoft.com/office/drawing/2014/main" id="{B4B5085C-7D1A-4C14-BF91-1A8923B59E08}"/>
              </a:ext>
            </a:extLst>
          </p:cNvPr>
          <p:cNvSpPr>
            <a:spLocks noChangeArrowheads="1"/>
          </p:cNvSpPr>
          <p:nvPr/>
        </p:nvSpPr>
        <p:spPr bwMode="auto">
          <a:xfrm>
            <a:off x="1659930" y="4263838"/>
            <a:ext cx="383786" cy="8327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4" name="Oval 36">
            <a:extLst>
              <a:ext uri="{FF2B5EF4-FFF2-40B4-BE49-F238E27FC236}">
                <a16:creationId xmlns:a16="http://schemas.microsoft.com/office/drawing/2014/main" id="{0D59675D-E482-4496-9746-2354E5EA83DB}"/>
              </a:ext>
            </a:extLst>
          </p:cNvPr>
          <p:cNvSpPr>
            <a:spLocks noChangeArrowheads="1"/>
          </p:cNvSpPr>
          <p:nvPr/>
        </p:nvSpPr>
        <p:spPr bwMode="auto">
          <a:xfrm>
            <a:off x="1815618" y="4265648"/>
            <a:ext cx="70603" cy="760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5" name="Oval 37">
            <a:extLst>
              <a:ext uri="{FF2B5EF4-FFF2-40B4-BE49-F238E27FC236}">
                <a16:creationId xmlns:a16="http://schemas.microsoft.com/office/drawing/2014/main" id="{F9A084B2-E341-4466-91E5-87FE65C52384}"/>
              </a:ext>
            </a:extLst>
          </p:cNvPr>
          <p:cNvSpPr>
            <a:spLocks noChangeArrowheads="1"/>
          </p:cNvSpPr>
          <p:nvPr/>
        </p:nvSpPr>
        <p:spPr bwMode="auto">
          <a:xfrm rot="2460000">
            <a:off x="1330455" y="4117202"/>
            <a:ext cx="381976" cy="9051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6" name="Oval 38">
            <a:extLst>
              <a:ext uri="{FF2B5EF4-FFF2-40B4-BE49-F238E27FC236}">
                <a16:creationId xmlns:a16="http://schemas.microsoft.com/office/drawing/2014/main" id="{82BEB41A-915E-4AAC-A4F1-C9011AF581FA}"/>
              </a:ext>
            </a:extLst>
          </p:cNvPr>
          <p:cNvSpPr>
            <a:spLocks noChangeArrowheads="1"/>
          </p:cNvSpPr>
          <p:nvPr/>
        </p:nvSpPr>
        <p:spPr bwMode="auto">
          <a:xfrm rot="2460000">
            <a:off x="1484332" y="4119013"/>
            <a:ext cx="74222" cy="8327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7" name="Oval 39">
            <a:extLst>
              <a:ext uri="{FF2B5EF4-FFF2-40B4-BE49-F238E27FC236}">
                <a16:creationId xmlns:a16="http://schemas.microsoft.com/office/drawing/2014/main" id="{4DA0AF6C-EE28-4442-B08B-E5A6FDEA9442}"/>
              </a:ext>
            </a:extLst>
          </p:cNvPr>
          <p:cNvSpPr>
            <a:spLocks noChangeArrowheads="1"/>
          </p:cNvSpPr>
          <p:nvPr/>
        </p:nvSpPr>
        <p:spPr bwMode="auto">
          <a:xfrm rot="2460000">
            <a:off x="1111408" y="4173322"/>
            <a:ext cx="387407" cy="9051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8" name="Oval 40">
            <a:extLst>
              <a:ext uri="{FF2B5EF4-FFF2-40B4-BE49-F238E27FC236}">
                <a16:creationId xmlns:a16="http://schemas.microsoft.com/office/drawing/2014/main" id="{2642BBEE-A268-474D-971C-587913B5E3EC}"/>
              </a:ext>
            </a:extLst>
          </p:cNvPr>
          <p:cNvSpPr>
            <a:spLocks noChangeArrowheads="1"/>
          </p:cNvSpPr>
          <p:nvPr/>
        </p:nvSpPr>
        <p:spPr bwMode="auto">
          <a:xfrm rot="2460000">
            <a:off x="1270715" y="4175132"/>
            <a:ext cx="68792" cy="8327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9" name="Oval 41">
            <a:extLst>
              <a:ext uri="{FF2B5EF4-FFF2-40B4-BE49-F238E27FC236}">
                <a16:creationId xmlns:a16="http://schemas.microsoft.com/office/drawing/2014/main" id="{D4F5780B-0E0D-4CD4-835E-E2FF2BCD6047}"/>
              </a:ext>
            </a:extLst>
          </p:cNvPr>
          <p:cNvSpPr>
            <a:spLocks noChangeArrowheads="1"/>
          </p:cNvSpPr>
          <p:nvPr/>
        </p:nvSpPr>
        <p:spPr bwMode="auto">
          <a:xfrm rot="18060000">
            <a:off x="1128604" y="4516375"/>
            <a:ext cx="439905" cy="7965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0" name="Oval 42">
            <a:extLst>
              <a:ext uri="{FF2B5EF4-FFF2-40B4-BE49-F238E27FC236}">
                <a16:creationId xmlns:a16="http://schemas.microsoft.com/office/drawing/2014/main" id="{704DD2D3-5685-4BFC-98B1-D1EE99D537A6}"/>
              </a:ext>
            </a:extLst>
          </p:cNvPr>
          <p:cNvSpPr>
            <a:spLocks noChangeArrowheads="1"/>
          </p:cNvSpPr>
          <p:nvPr/>
        </p:nvSpPr>
        <p:spPr bwMode="auto">
          <a:xfrm rot="18060000">
            <a:off x="1306921" y="4517281"/>
            <a:ext cx="81463" cy="7422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1" name="Oval 43">
            <a:extLst>
              <a:ext uri="{FF2B5EF4-FFF2-40B4-BE49-F238E27FC236}">
                <a16:creationId xmlns:a16="http://schemas.microsoft.com/office/drawing/2014/main" id="{ED687F3E-B417-441A-8836-5036111BBAB5}"/>
              </a:ext>
            </a:extLst>
          </p:cNvPr>
          <p:cNvSpPr>
            <a:spLocks noChangeArrowheads="1"/>
          </p:cNvSpPr>
          <p:nvPr/>
        </p:nvSpPr>
        <p:spPr bwMode="auto">
          <a:xfrm rot="18060000">
            <a:off x="1313257" y="4646718"/>
            <a:ext cx="438095" cy="7784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2" name="Oval 44">
            <a:extLst>
              <a:ext uri="{FF2B5EF4-FFF2-40B4-BE49-F238E27FC236}">
                <a16:creationId xmlns:a16="http://schemas.microsoft.com/office/drawing/2014/main" id="{79364D77-BCAF-426F-8590-CD2D23106950}"/>
              </a:ext>
            </a:extLst>
          </p:cNvPr>
          <p:cNvSpPr>
            <a:spLocks noChangeArrowheads="1"/>
          </p:cNvSpPr>
          <p:nvPr/>
        </p:nvSpPr>
        <p:spPr bwMode="auto">
          <a:xfrm rot="18060000">
            <a:off x="1488857" y="4648528"/>
            <a:ext cx="83274" cy="7060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3" name="Oval 45">
            <a:extLst>
              <a:ext uri="{FF2B5EF4-FFF2-40B4-BE49-F238E27FC236}">
                <a16:creationId xmlns:a16="http://schemas.microsoft.com/office/drawing/2014/main" id="{E81A5F85-DBD9-4337-B06D-333E5605D604}"/>
              </a:ext>
            </a:extLst>
          </p:cNvPr>
          <p:cNvSpPr>
            <a:spLocks noChangeArrowheads="1"/>
          </p:cNvSpPr>
          <p:nvPr/>
        </p:nvSpPr>
        <p:spPr bwMode="auto">
          <a:xfrm rot="2460000">
            <a:off x="1048045" y="3838413"/>
            <a:ext cx="385597" cy="8870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4" name="Oval 46">
            <a:extLst>
              <a:ext uri="{FF2B5EF4-FFF2-40B4-BE49-F238E27FC236}">
                <a16:creationId xmlns:a16="http://schemas.microsoft.com/office/drawing/2014/main" id="{4AEFCC9A-C8D8-4D19-B0EC-BE1BEC71A653}"/>
              </a:ext>
            </a:extLst>
          </p:cNvPr>
          <p:cNvSpPr>
            <a:spLocks noChangeArrowheads="1"/>
          </p:cNvSpPr>
          <p:nvPr/>
        </p:nvSpPr>
        <p:spPr bwMode="auto">
          <a:xfrm rot="18060000">
            <a:off x="970202" y="4846757"/>
            <a:ext cx="439905" cy="7784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5" name="Oval 47">
            <a:extLst>
              <a:ext uri="{FF2B5EF4-FFF2-40B4-BE49-F238E27FC236}">
                <a16:creationId xmlns:a16="http://schemas.microsoft.com/office/drawing/2014/main" id="{42BD63DD-B23E-4ABD-9498-07ED49693A70}"/>
              </a:ext>
            </a:extLst>
          </p:cNvPr>
          <p:cNvSpPr>
            <a:spLocks noChangeArrowheads="1"/>
          </p:cNvSpPr>
          <p:nvPr/>
        </p:nvSpPr>
        <p:spPr bwMode="auto">
          <a:xfrm rot="18060000">
            <a:off x="1147614" y="4848568"/>
            <a:ext cx="81463" cy="7060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6" name="Oval 48">
            <a:extLst>
              <a:ext uri="{FF2B5EF4-FFF2-40B4-BE49-F238E27FC236}">
                <a16:creationId xmlns:a16="http://schemas.microsoft.com/office/drawing/2014/main" id="{BC81362C-16FA-4739-B318-089A666188D0}"/>
              </a:ext>
            </a:extLst>
          </p:cNvPr>
          <p:cNvSpPr>
            <a:spLocks noChangeArrowheads="1"/>
          </p:cNvSpPr>
          <p:nvPr/>
        </p:nvSpPr>
        <p:spPr bwMode="auto">
          <a:xfrm rot="18060000">
            <a:off x="1129510" y="4955376"/>
            <a:ext cx="438095" cy="7965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7" name="Oval 49">
            <a:extLst>
              <a:ext uri="{FF2B5EF4-FFF2-40B4-BE49-F238E27FC236}">
                <a16:creationId xmlns:a16="http://schemas.microsoft.com/office/drawing/2014/main" id="{736D1A2E-A757-4C91-902A-0834FCA11592}"/>
              </a:ext>
            </a:extLst>
          </p:cNvPr>
          <p:cNvSpPr>
            <a:spLocks noChangeArrowheads="1"/>
          </p:cNvSpPr>
          <p:nvPr/>
        </p:nvSpPr>
        <p:spPr bwMode="auto">
          <a:xfrm rot="18060000">
            <a:off x="1306016" y="4956282"/>
            <a:ext cx="83274" cy="7422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8" name="Oval 50">
            <a:extLst>
              <a:ext uri="{FF2B5EF4-FFF2-40B4-BE49-F238E27FC236}">
                <a16:creationId xmlns:a16="http://schemas.microsoft.com/office/drawing/2014/main" id="{9772D77B-34EF-48F7-B686-82F62B15E378}"/>
              </a:ext>
            </a:extLst>
          </p:cNvPr>
          <p:cNvSpPr>
            <a:spLocks noChangeArrowheads="1"/>
          </p:cNvSpPr>
          <p:nvPr/>
        </p:nvSpPr>
        <p:spPr bwMode="auto">
          <a:xfrm rot="2460000">
            <a:off x="899599" y="3945223"/>
            <a:ext cx="385597" cy="8870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9" name="Oval 51">
            <a:extLst>
              <a:ext uri="{FF2B5EF4-FFF2-40B4-BE49-F238E27FC236}">
                <a16:creationId xmlns:a16="http://schemas.microsoft.com/office/drawing/2014/main" id="{F24546C5-C69F-4E7E-BD54-05C78C0B6D1A}"/>
              </a:ext>
            </a:extLst>
          </p:cNvPr>
          <p:cNvSpPr>
            <a:spLocks noChangeArrowheads="1"/>
          </p:cNvSpPr>
          <p:nvPr/>
        </p:nvSpPr>
        <p:spPr bwMode="auto">
          <a:xfrm rot="2460000">
            <a:off x="1057097" y="3947032"/>
            <a:ext cx="70602" cy="8146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0" name="Oval 52">
            <a:extLst>
              <a:ext uri="{FF2B5EF4-FFF2-40B4-BE49-F238E27FC236}">
                <a16:creationId xmlns:a16="http://schemas.microsoft.com/office/drawing/2014/main" id="{3368151E-2720-4925-ABC5-0B7AFA5B482C}"/>
              </a:ext>
            </a:extLst>
          </p:cNvPr>
          <p:cNvSpPr>
            <a:spLocks noChangeArrowheads="1"/>
          </p:cNvSpPr>
          <p:nvPr/>
        </p:nvSpPr>
        <p:spPr bwMode="auto">
          <a:xfrm rot="2460000">
            <a:off x="1060718" y="3805828"/>
            <a:ext cx="383786" cy="9051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1" name="Oval 53">
            <a:extLst>
              <a:ext uri="{FF2B5EF4-FFF2-40B4-BE49-F238E27FC236}">
                <a16:creationId xmlns:a16="http://schemas.microsoft.com/office/drawing/2014/main" id="{B1BEE7FC-5100-4D36-B24F-08CF4917A538}"/>
              </a:ext>
            </a:extLst>
          </p:cNvPr>
          <p:cNvSpPr>
            <a:spLocks noChangeArrowheads="1"/>
          </p:cNvSpPr>
          <p:nvPr/>
        </p:nvSpPr>
        <p:spPr bwMode="auto">
          <a:xfrm rot="2460000">
            <a:off x="1216405" y="3807639"/>
            <a:ext cx="72412" cy="8327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2" name="Text Box 54">
            <a:extLst>
              <a:ext uri="{FF2B5EF4-FFF2-40B4-BE49-F238E27FC236}">
                <a16:creationId xmlns:a16="http://schemas.microsoft.com/office/drawing/2014/main" id="{59BBA4D0-B5F2-4719-B5E9-4C2095C5BEB3}"/>
              </a:ext>
            </a:extLst>
          </p:cNvPr>
          <p:cNvSpPr txBox="1">
            <a:spLocks noChangeArrowheads="1"/>
          </p:cNvSpPr>
          <p:nvPr/>
        </p:nvSpPr>
        <p:spPr bwMode="auto">
          <a:xfrm>
            <a:off x="7783841" y="5791704"/>
            <a:ext cx="1838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CC99FF"/>
                </a:solidFill>
              </a:rPr>
              <a:t>Macrophages</a:t>
            </a:r>
            <a:endParaRPr lang="fr-FR" altLang="fr-FR" sz="2000" b="1" dirty="0">
              <a:solidFill>
                <a:srgbClr val="CC99FF"/>
              </a:solidFill>
            </a:endParaRPr>
          </a:p>
        </p:txBody>
      </p:sp>
      <p:sp>
        <p:nvSpPr>
          <p:cNvPr id="27703" name="Text Box 55">
            <a:extLst>
              <a:ext uri="{FF2B5EF4-FFF2-40B4-BE49-F238E27FC236}">
                <a16:creationId xmlns:a16="http://schemas.microsoft.com/office/drawing/2014/main" id="{B5876919-95CC-4AF7-89DF-039B1EEBC86B}"/>
              </a:ext>
            </a:extLst>
          </p:cNvPr>
          <p:cNvSpPr txBox="1">
            <a:spLocks noChangeArrowheads="1"/>
          </p:cNvSpPr>
          <p:nvPr/>
        </p:nvSpPr>
        <p:spPr bwMode="auto">
          <a:xfrm>
            <a:off x="10111747" y="1399888"/>
            <a:ext cx="18048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Mature</a:t>
            </a:r>
            <a:r>
              <a:rPr lang="cs-CZ" altLang="fr-FR" sz="2000" b="1" dirty="0">
                <a:solidFill>
                  <a:srgbClr val="008080"/>
                </a:solidFill>
              </a:rPr>
              <a:t> </a:t>
            </a:r>
            <a:r>
              <a:rPr lang="cs-CZ" altLang="fr-FR" sz="2000" b="1" dirty="0" err="1">
                <a:solidFill>
                  <a:srgbClr val="008080"/>
                </a:solidFill>
              </a:rPr>
              <a:t>adipocytes</a:t>
            </a:r>
            <a:endParaRPr lang="fr-FR" altLang="fr-FR" sz="2000" b="1" dirty="0">
              <a:solidFill>
                <a:srgbClr val="008080"/>
              </a:solidFill>
            </a:endParaRPr>
          </a:p>
        </p:txBody>
      </p:sp>
      <p:sp>
        <p:nvSpPr>
          <p:cNvPr id="27704" name="Text Box 56">
            <a:extLst>
              <a:ext uri="{FF2B5EF4-FFF2-40B4-BE49-F238E27FC236}">
                <a16:creationId xmlns:a16="http://schemas.microsoft.com/office/drawing/2014/main" id="{2A5BFCDB-58F4-4BD7-93BB-0CD5A0E8D0A4}"/>
              </a:ext>
            </a:extLst>
          </p:cNvPr>
          <p:cNvSpPr txBox="1">
            <a:spLocks noChangeArrowheads="1"/>
          </p:cNvSpPr>
          <p:nvPr/>
        </p:nvSpPr>
        <p:spPr bwMode="auto">
          <a:xfrm>
            <a:off x="9847693" y="5791704"/>
            <a:ext cx="1938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Preadipocytes</a:t>
            </a:r>
            <a:endParaRPr lang="fr-FR" altLang="fr-FR" sz="2000" b="1" dirty="0">
              <a:solidFill>
                <a:srgbClr val="008080"/>
              </a:solidFill>
            </a:endParaRPr>
          </a:p>
        </p:txBody>
      </p:sp>
      <p:sp>
        <p:nvSpPr>
          <p:cNvPr id="27705" name="Text Box 57">
            <a:extLst>
              <a:ext uri="{FF2B5EF4-FFF2-40B4-BE49-F238E27FC236}">
                <a16:creationId xmlns:a16="http://schemas.microsoft.com/office/drawing/2014/main" id="{C9734BC0-85F5-415B-AA9D-838EC28A5715}"/>
              </a:ext>
            </a:extLst>
          </p:cNvPr>
          <p:cNvSpPr txBox="1">
            <a:spLocks noChangeArrowheads="1"/>
          </p:cNvSpPr>
          <p:nvPr/>
        </p:nvSpPr>
        <p:spPr bwMode="auto">
          <a:xfrm>
            <a:off x="7655154" y="1570759"/>
            <a:ext cx="21126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Endothelia</a:t>
            </a:r>
            <a:endParaRPr lang="fr-FR" altLang="fr-FR" sz="2000" b="1" dirty="0">
              <a:solidFill>
                <a:srgbClr val="008080"/>
              </a:solidFill>
            </a:endParaRPr>
          </a:p>
        </p:txBody>
      </p:sp>
      <p:sp>
        <p:nvSpPr>
          <p:cNvPr id="27706" name="Oval 58">
            <a:extLst>
              <a:ext uri="{FF2B5EF4-FFF2-40B4-BE49-F238E27FC236}">
                <a16:creationId xmlns:a16="http://schemas.microsoft.com/office/drawing/2014/main" id="{716F8E8A-C0E4-4AC0-B697-2F0B2793371A}"/>
              </a:ext>
            </a:extLst>
          </p:cNvPr>
          <p:cNvSpPr>
            <a:spLocks noChangeArrowheads="1"/>
          </p:cNvSpPr>
          <p:nvPr/>
        </p:nvSpPr>
        <p:spPr bwMode="auto">
          <a:xfrm>
            <a:off x="1116739" y="2960413"/>
            <a:ext cx="286029" cy="25525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7" name="Oval 59">
            <a:extLst>
              <a:ext uri="{FF2B5EF4-FFF2-40B4-BE49-F238E27FC236}">
                <a16:creationId xmlns:a16="http://schemas.microsoft.com/office/drawing/2014/main" id="{1A14007E-B1E2-46E6-AA26-81754298A179}"/>
              </a:ext>
            </a:extLst>
          </p:cNvPr>
          <p:cNvSpPr>
            <a:spLocks noChangeArrowheads="1"/>
          </p:cNvSpPr>
          <p:nvPr/>
        </p:nvSpPr>
        <p:spPr bwMode="auto">
          <a:xfrm>
            <a:off x="1140274" y="2964034"/>
            <a:ext cx="240771" cy="21904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8" name="Oval 60">
            <a:extLst>
              <a:ext uri="{FF2B5EF4-FFF2-40B4-BE49-F238E27FC236}">
                <a16:creationId xmlns:a16="http://schemas.microsoft.com/office/drawing/2014/main" id="{5F841781-CC1B-4258-8DD2-F723B4203620}"/>
              </a:ext>
            </a:extLst>
          </p:cNvPr>
          <p:cNvSpPr>
            <a:spLocks noChangeArrowheads="1"/>
          </p:cNvSpPr>
          <p:nvPr/>
        </p:nvSpPr>
        <p:spPr bwMode="auto">
          <a:xfrm>
            <a:off x="1207255" y="3145064"/>
            <a:ext cx="10499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9" name="Text Box 61">
            <a:extLst>
              <a:ext uri="{FF2B5EF4-FFF2-40B4-BE49-F238E27FC236}">
                <a16:creationId xmlns:a16="http://schemas.microsoft.com/office/drawing/2014/main" id="{5809860A-8740-47CE-8CC9-1C6EC12B211A}"/>
              </a:ext>
            </a:extLst>
          </p:cNvPr>
          <p:cNvSpPr txBox="1">
            <a:spLocks noChangeArrowheads="1"/>
          </p:cNvSpPr>
          <p:nvPr/>
        </p:nvSpPr>
        <p:spPr bwMode="auto">
          <a:xfrm>
            <a:off x="-34620" y="1320271"/>
            <a:ext cx="18700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Mature</a:t>
            </a:r>
            <a:r>
              <a:rPr lang="cs-CZ" altLang="fr-FR" sz="2000" b="1" dirty="0">
                <a:solidFill>
                  <a:srgbClr val="008080"/>
                </a:solidFill>
              </a:rPr>
              <a:t> </a:t>
            </a:r>
            <a:r>
              <a:rPr lang="cs-CZ" altLang="fr-FR" sz="2000" b="1" dirty="0" err="1">
                <a:solidFill>
                  <a:srgbClr val="008080"/>
                </a:solidFill>
              </a:rPr>
              <a:t>adipocytes</a:t>
            </a:r>
            <a:endParaRPr lang="fr-FR" altLang="fr-FR" sz="2000" b="1" dirty="0">
              <a:solidFill>
                <a:srgbClr val="008080"/>
              </a:solidFill>
            </a:endParaRPr>
          </a:p>
        </p:txBody>
      </p:sp>
      <p:sp>
        <p:nvSpPr>
          <p:cNvPr id="27710" name="Text Box 62">
            <a:extLst>
              <a:ext uri="{FF2B5EF4-FFF2-40B4-BE49-F238E27FC236}">
                <a16:creationId xmlns:a16="http://schemas.microsoft.com/office/drawing/2014/main" id="{F5E82B90-B1DA-474C-8B76-E9304FC75D08}"/>
              </a:ext>
            </a:extLst>
          </p:cNvPr>
          <p:cNvSpPr txBox="1">
            <a:spLocks noChangeArrowheads="1"/>
          </p:cNvSpPr>
          <p:nvPr/>
        </p:nvSpPr>
        <p:spPr bwMode="auto">
          <a:xfrm>
            <a:off x="1934341" y="1434320"/>
            <a:ext cx="1938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dirty="0">
                <a:solidFill>
                  <a:srgbClr val="008080"/>
                </a:solidFill>
              </a:rPr>
              <a:t>P</a:t>
            </a:r>
            <a:r>
              <a:rPr lang="cs-CZ" altLang="fr-FR" sz="2000" b="1" dirty="0" err="1">
                <a:solidFill>
                  <a:srgbClr val="008080"/>
                </a:solidFill>
              </a:rPr>
              <a:t>readipocytes</a:t>
            </a:r>
            <a:endParaRPr lang="fr-FR" altLang="fr-FR" sz="2000" b="1" dirty="0">
              <a:solidFill>
                <a:srgbClr val="008080"/>
              </a:solidFill>
            </a:endParaRPr>
          </a:p>
        </p:txBody>
      </p:sp>
      <p:sp>
        <p:nvSpPr>
          <p:cNvPr id="27711" name="Oval 63">
            <a:extLst>
              <a:ext uri="{FF2B5EF4-FFF2-40B4-BE49-F238E27FC236}">
                <a16:creationId xmlns:a16="http://schemas.microsoft.com/office/drawing/2014/main" id="{D7AC418B-757F-413D-9E0E-19C79BCD9A56}"/>
              </a:ext>
            </a:extLst>
          </p:cNvPr>
          <p:cNvSpPr>
            <a:spLocks noChangeArrowheads="1"/>
          </p:cNvSpPr>
          <p:nvPr/>
        </p:nvSpPr>
        <p:spPr bwMode="auto">
          <a:xfrm rot="360000">
            <a:off x="1813710" y="2607401"/>
            <a:ext cx="552144" cy="19008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2" name="Oval 64">
            <a:extLst>
              <a:ext uri="{FF2B5EF4-FFF2-40B4-BE49-F238E27FC236}">
                <a16:creationId xmlns:a16="http://schemas.microsoft.com/office/drawing/2014/main" id="{7DEEC56B-86AF-4906-B0EC-9086523C1026}"/>
              </a:ext>
            </a:extLst>
          </p:cNvPr>
          <p:cNvSpPr>
            <a:spLocks noChangeArrowheads="1"/>
          </p:cNvSpPr>
          <p:nvPr/>
        </p:nvSpPr>
        <p:spPr bwMode="auto">
          <a:xfrm rot="360000">
            <a:off x="1991119" y="2737743"/>
            <a:ext cx="181031" cy="5974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3" name="Oval 65">
            <a:extLst>
              <a:ext uri="{FF2B5EF4-FFF2-40B4-BE49-F238E27FC236}">
                <a16:creationId xmlns:a16="http://schemas.microsoft.com/office/drawing/2014/main" id="{060D9EB4-10E5-401D-B736-FA47D89E79AE}"/>
              </a:ext>
            </a:extLst>
          </p:cNvPr>
          <p:cNvSpPr>
            <a:spLocks noChangeArrowheads="1"/>
          </p:cNvSpPr>
          <p:nvPr/>
        </p:nvSpPr>
        <p:spPr bwMode="auto">
          <a:xfrm rot="360000">
            <a:off x="1860777" y="2643608"/>
            <a:ext cx="86895" cy="6336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4" name="Oval 66">
            <a:extLst>
              <a:ext uri="{FF2B5EF4-FFF2-40B4-BE49-F238E27FC236}">
                <a16:creationId xmlns:a16="http://schemas.microsoft.com/office/drawing/2014/main" id="{9C5358CB-ADEC-4697-A6EA-99235FA474B8}"/>
              </a:ext>
            </a:extLst>
          </p:cNvPr>
          <p:cNvSpPr>
            <a:spLocks noChangeArrowheads="1"/>
          </p:cNvSpPr>
          <p:nvPr/>
        </p:nvSpPr>
        <p:spPr bwMode="auto">
          <a:xfrm rot="360000">
            <a:off x="2096117" y="2614642"/>
            <a:ext cx="43447"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5" name="Oval 67">
            <a:extLst>
              <a:ext uri="{FF2B5EF4-FFF2-40B4-BE49-F238E27FC236}">
                <a16:creationId xmlns:a16="http://schemas.microsoft.com/office/drawing/2014/main" id="{9429C2E8-E360-41FA-9B81-CF237AA6B839}"/>
              </a:ext>
            </a:extLst>
          </p:cNvPr>
          <p:cNvSpPr>
            <a:spLocks noChangeArrowheads="1"/>
          </p:cNvSpPr>
          <p:nvPr/>
        </p:nvSpPr>
        <p:spPr bwMode="auto">
          <a:xfrm rot="360000">
            <a:off x="2045430" y="2665331"/>
            <a:ext cx="39827" cy="6517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6" name="Oval 68">
            <a:extLst>
              <a:ext uri="{FF2B5EF4-FFF2-40B4-BE49-F238E27FC236}">
                <a16:creationId xmlns:a16="http://schemas.microsoft.com/office/drawing/2014/main" id="{2AC39D3E-D128-427A-B456-A5EA051245FB}"/>
              </a:ext>
            </a:extLst>
          </p:cNvPr>
          <p:cNvSpPr>
            <a:spLocks noChangeArrowheads="1"/>
          </p:cNvSpPr>
          <p:nvPr/>
        </p:nvSpPr>
        <p:spPr bwMode="auto">
          <a:xfrm rot="360000">
            <a:off x="1974826" y="2607401"/>
            <a:ext cx="88706"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7" name="Oval 69">
            <a:extLst>
              <a:ext uri="{FF2B5EF4-FFF2-40B4-BE49-F238E27FC236}">
                <a16:creationId xmlns:a16="http://schemas.microsoft.com/office/drawing/2014/main" id="{0552760C-03C8-4882-A70C-39297A00741A}"/>
              </a:ext>
            </a:extLst>
          </p:cNvPr>
          <p:cNvSpPr>
            <a:spLocks noChangeArrowheads="1"/>
          </p:cNvSpPr>
          <p:nvPr/>
        </p:nvSpPr>
        <p:spPr bwMode="auto">
          <a:xfrm rot="360000">
            <a:off x="1954913" y="2652660"/>
            <a:ext cx="41637"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8" name="Oval 70">
            <a:extLst>
              <a:ext uri="{FF2B5EF4-FFF2-40B4-BE49-F238E27FC236}">
                <a16:creationId xmlns:a16="http://schemas.microsoft.com/office/drawing/2014/main" id="{F4A4CDD5-292B-411C-98E8-E81B4EFA318A}"/>
              </a:ext>
            </a:extLst>
          </p:cNvPr>
          <p:cNvSpPr>
            <a:spLocks noChangeArrowheads="1"/>
          </p:cNvSpPr>
          <p:nvPr/>
        </p:nvSpPr>
        <p:spPr bwMode="auto">
          <a:xfrm rot="360000">
            <a:off x="2181203" y="2697918"/>
            <a:ext cx="92326"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9" name="Line 71">
            <a:extLst>
              <a:ext uri="{FF2B5EF4-FFF2-40B4-BE49-F238E27FC236}">
                <a16:creationId xmlns:a16="http://schemas.microsoft.com/office/drawing/2014/main" id="{AC06F378-6A37-4145-8ABF-8471C71C5E26}"/>
              </a:ext>
            </a:extLst>
          </p:cNvPr>
          <p:cNvSpPr>
            <a:spLocks noChangeShapeType="1"/>
          </p:cNvSpPr>
          <p:nvPr/>
        </p:nvSpPr>
        <p:spPr bwMode="auto">
          <a:xfrm rot="3312238">
            <a:off x="2425594" y="1794572"/>
            <a:ext cx="150256" cy="87800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0" name="Line 72">
            <a:extLst>
              <a:ext uri="{FF2B5EF4-FFF2-40B4-BE49-F238E27FC236}">
                <a16:creationId xmlns:a16="http://schemas.microsoft.com/office/drawing/2014/main" id="{EDD211EA-D31B-47DD-BDE2-D9420CBF9543}"/>
              </a:ext>
            </a:extLst>
          </p:cNvPr>
          <p:cNvSpPr>
            <a:spLocks noChangeShapeType="1"/>
          </p:cNvSpPr>
          <p:nvPr/>
        </p:nvSpPr>
        <p:spPr bwMode="auto">
          <a:xfrm rot="19126512" flipH="1">
            <a:off x="1256133" y="2105945"/>
            <a:ext cx="258874" cy="53585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1" name="Oval 73">
            <a:extLst>
              <a:ext uri="{FF2B5EF4-FFF2-40B4-BE49-F238E27FC236}">
                <a16:creationId xmlns:a16="http://schemas.microsoft.com/office/drawing/2014/main" id="{81ED95F5-7977-47AC-841A-531CCB635042}"/>
              </a:ext>
            </a:extLst>
          </p:cNvPr>
          <p:cNvSpPr>
            <a:spLocks noChangeArrowheads="1"/>
          </p:cNvSpPr>
          <p:nvPr/>
        </p:nvSpPr>
        <p:spPr bwMode="auto">
          <a:xfrm>
            <a:off x="2139566" y="3250062"/>
            <a:ext cx="544903" cy="152066"/>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2" name="Oval 74">
            <a:extLst>
              <a:ext uri="{FF2B5EF4-FFF2-40B4-BE49-F238E27FC236}">
                <a16:creationId xmlns:a16="http://schemas.microsoft.com/office/drawing/2014/main" id="{29542D0E-E6A1-42E2-9948-79517D5A3F3C}"/>
              </a:ext>
            </a:extLst>
          </p:cNvPr>
          <p:cNvSpPr>
            <a:spLocks noChangeArrowheads="1"/>
          </p:cNvSpPr>
          <p:nvPr/>
        </p:nvSpPr>
        <p:spPr bwMode="auto">
          <a:xfrm>
            <a:off x="2365854" y="3289889"/>
            <a:ext cx="10499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3" name="Oval 75">
            <a:extLst>
              <a:ext uri="{FF2B5EF4-FFF2-40B4-BE49-F238E27FC236}">
                <a16:creationId xmlns:a16="http://schemas.microsoft.com/office/drawing/2014/main" id="{9C56AB8C-D592-44E7-8CD2-FD47A0EEE4DC}"/>
              </a:ext>
            </a:extLst>
          </p:cNvPr>
          <p:cNvSpPr>
            <a:spLocks noChangeArrowheads="1"/>
          </p:cNvSpPr>
          <p:nvPr/>
        </p:nvSpPr>
        <p:spPr bwMode="auto">
          <a:xfrm>
            <a:off x="1049757" y="3291699"/>
            <a:ext cx="548524" cy="152066"/>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4" name="Oval 76">
            <a:extLst>
              <a:ext uri="{FF2B5EF4-FFF2-40B4-BE49-F238E27FC236}">
                <a16:creationId xmlns:a16="http://schemas.microsoft.com/office/drawing/2014/main" id="{E3AD9E28-E84F-495E-87CE-2FBCDDF484BF}"/>
              </a:ext>
            </a:extLst>
          </p:cNvPr>
          <p:cNvSpPr>
            <a:spLocks noChangeArrowheads="1"/>
          </p:cNvSpPr>
          <p:nvPr/>
        </p:nvSpPr>
        <p:spPr bwMode="auto">
          <a:xfrm>
            <a:off x="1295960" y="3333336"/>
            <a:ext cx="108619"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7725" name="Group 77">
            <a:extLst>
              <a:ext uri="{FF2B5EF4-FFF2-40B4-BE49-F238E27FC236}">
                <a16:creationId xmlns:a16="http://schemas.microsoft.com/office/drawing/2014/main" id="{55F85D13-AE73-46F2-A40F-6C1BBB74ACC0}"/>
              </a:ext>
            </a:extLst>
          </p:cNvPr>
          <p:cNvGrpSpPr>
            <a:grpSpLocks/>
          </p:cNvGrpSpPr>
          <p:nvPr/>
        </p:nvGrpSpPr>
        <p:grpSpPr bwMode="auto">
          <a:xfrm>
            <a:off x="7646103" y="2129443"/>
            <a:ext cx="3551832" cy="3546401"/>
            <a:chOff x="4051" y="1634"/>
            <a:chExt cx="1961" cy="1959"/>
          </a:xfrm>
        </p:grpSpPr>
        <p:sp>
          <p:nvSpPr>
            <p:cNvPr id="27802" name="Rectangle 78" descr="Grands confettis">
              <a:extLst>
                <a:ext uri="{FF2B5EF4-FFF2-40B4-BE49-F238E27FC236}">
                  <a16:creationId xmlns:a16="http://schemas.microsoft.com/office/drawing/2014/main" id="{8F79F170-9C76-4BB8-8293-BB46E0FEF1D3}"/>
                </a:ext>
              </a:extLst>
            </p:cNvPr>
            <p:cNvSpPr>
              <a:spLocks noChangeAspect="1" noChangeArrowheads="1"/>
            </p:cNvSpPr>
            <p:nvPr/>
          </p:nvSpPr>
          <p:spPr bwMode="auto">
            <a:xfrm>
              <a:off x="4058" y="1870"/>
              <a:ext cx="1954" cy="1711"/>
            </a:xfrm>
            <a:prstGeom prst="rect">
              <a:avLst/>
            </a:prstGeom>
            <a:pattFill prst="lgConfetti">
              <a:fgClr>
                <a:srgbClr val="B760F9"/>
              </a:fgClr>
              <a:bgClr>
                <a:srgbClr val="FFFFFF"/>
              </a:bgClr>
            </a:pattFill>
            <a:ln w="12700">
              <a:solidFill>
                <a:srgbClr val="B760F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3" name="Rectangle 79">
              <a:extLst>
                <a:ext uri="{FF2B5EF4-FFF2-40B4-BE49-F238E27FC236}">
                  <a16:creationId xmlns:a16="http://schemas.microsoft.com/office/drawing/2014/main" id="{86597581-AD87-45EA-B6B4-4EBEDEA9237A}"/>
                </a:ext>
              </a:extLst>
            </p:cNvPr>
            <p:cNvSpPr>
              <a:spLocks noChangeAspect="1" noChangeArrowheads="1"/>
            </p:cNvSpPr>
            <p:nvPr/>
          </p:nvSpPr>
          <p:spPr bwMode="auto">
            <a:xfrm>
              <a:off x="4982" y="2602"/>
              <a:ext cx="1023" cy="9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4" name="Rectangle 80">
              <a:extLst>
                <a:ext uri="{FF2B5EF4-FFF2-40B4-BE49-F238E27FC236}">
                  <a16:creationId xmlns:a16="http://schemas.microsoft.com/office/drawing/2014/main" id="{C6629885-E0EF-4DE6-B9AD-67EA6321CCB9}"/>
                </a:ext>
              </a:extLst>
            </p:cNvPr>
            <p:cNvSpPr>
              <a:spLocks noChangeAspect="1" noChangeArrowheads="1"/>
            </p:cNvSpPr>
            <p:nvPr/>
          </p:nvSpPr>
          <p:spPr bwMode="auto">
            <a:xfrm rot="-3360000">
              <a:off x="4404" y="2445"/>
              <a:ext cx="1436" cy="106"/>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5" name="Rectangle 81">
              <a:extLst>
                <a:ext uri="{FF2B5EF4-FFF2-40B4-BE49-F238E27FC236}">
                  <a16:creationId xmlns:a16="http://schemas.microsoft.com/office/drawing/2014/main" id="{27555F74-68E0-4C04-BE5E-036F6057E93B}"/>
                </a:ext>
              </a:extLst>
            </p:cNvPr>
            <p:cNvSpPr>
              <a:spLocks noChangeAspect="1" noChangeArrowheads="1"/>
            </p:cNvSpPr>
            <p:nvPr/>
          </p:nvSpPr>
          <p:spPr bwMode="auto">
            <a:xfrm rot="2460000">
              <a:off x="4165" y="2221"/>
              <a:ext cx="995" cy="118"/>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6" name="Rectangle 82">
              <a:extLst>
                <a:ext uri="{FF2B5EF4-FFF2-40B4-BE49-F238E27FC236}">
                  <a16:creationId xmlns:a16="http://schemas.microsoft.com/office/drawing/2014/main" id="{D300B183-F9F0-4CAD-976B-CB2392632D5E}"/>
                </a:ext>
              </a:extLst>
            </p:cNvPr>
            <p:cNvSpPr>
              <a:spLocks noChangeAspect="1" noChangeArrowheads="1"/>
            </p:cNvSpPr>
            <p:nvPr/>
          </p:nvSpPr>
          <p:spPr bwMode="auto">
            <a:xfrm rot="4080000">
              <a:off x="4588" y="3219"/>
              <a:ext cx="639" cy="93"/>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7" name="Rectangle 83">
              <a:extLst>
                <a:ext uri="{FF2B5EF4-FFF2-40B4-BE49-F238E27FC236}">
                  <a16:creationId xmlns:a16="http://schemas.microsoft.com/office/drawing/2014/main" id="{EF815EE9-0A8D-4F23-BA73-57F77981A7C1}"/>
                </a:ext>
              </a:extLst>
            </p:cNvPr>
            <p:cNvSpPr>
              <a:spLocks noChangeAspect="1" noChangeArrowheads="1"/>
            </p:cNvSpPr>
            <p:nvPr/>
          </p:nvSpPr>
          <p:spPr bwMode="auto">
            <a:xfrm rot="-600000">
              <a:off x="4064" y="3047"/>
              <a:ext cx="698" cy="10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8" name="Oval 84">
              <a:extLst>
                <a:ext uri="{FF2B5EF4-FFF2-40B4-BE49-F238E27FC236}">
                  <a16:creationId xmlns:a16="http://schemas.microsoft.com/office/drawing/2014/main" id="{53D1B281-5E22-4A0C-B560-334952A6B247}"/>
                </a:ext>
              </a:extLst>
            </p:cNvPr>
            <p:cNvSpPr>
              <a:spLocks noChangeAspect="1" noChangeArrowheads="1"/>
            </p:cNvSpPr>
            <p:nvPr/>
          </p:nvSpPr>
          <p:spPr bwMode="auto">
            <a:xfrm>
              <a:off x="5181" y="2464"/>
              <a:ext cx="233" cy="11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9" name="Oval 85">
              <a:extLst>
                <a:ext uri="{FF2B5EF4-FFF2-40B4-BE49-F238E27FC236}">
                  <a16:creationId xmlns:a16="http://schemas.microsoft.com/office/drawing/2014/main" id="{FC6AE136-9675-4385-BE0D-37D65F206581}"/>
                </a:ext>
              </a:extLst>
            </p:cNvPr>
            <p:cNvSpPr>
              <a:spLocks noChangeAspect="1" noChangeArrowheads="1"/>
            </p:cNvSpPr>
            <p:nvPr/>
          </p:nvSpPr>
          <p:spPr bwMode="auto">
            <a:xfrm>
              <a:off x="5199" y="2468"/>
              <a:ext cx="197" cy="101"/>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0" name="Oval 86">
              <a:extLst>
                <a:ext uri="{FF2B5EF4-FFF2-40B4-BE49-F238E27FC236}">
                  <a16:creationId xmlns:a16="http://schemas.microsoft.com/office/drawing/2014/main" id="{BC5796D7-5601-4C49-A049-4D04098F3AFD}"/>
                </a:ext>
              </a:extLst>
            </p:cNvPr>
            <p:cNvSpPr>
              <a:spLocks noChangeAspect="1" noChangeArrowheads="1"/>
            </p:cNvSpPr>
            <p:nvPr/>
          </p:nvSpPr>
          <p:spPr bwMode="auto">
            <a:xfrm>
              <a:off x="5253" y="2550"/>
              <a:ext cx="89" cy="3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1" name="Oval 87">
              <a:extLst>
                <a:ext uri="{FF2B5EF4-FFF2-40B4-BE49-F238E27FC236}">
                  <a16:creationId xmlns:a16="http://schemas.microsoft.com/office/drawing/2014/main" id="{5255ADE1-CB0F-4B09-A100-1F6D950E2838}"/>
                </a:ext>
              </a:extLst>
            </p:cNvPr>
            <p:cNvSpPr>
              <a:spLocks noChangeAspect="1" noChangeArrowheads="1"/>
            </p:cNvSpPr>
            <p:nvPr/>
          </p:nvSpPr>
          <p:spPr bwMode="auto">
            <a:xfrm>
              <a:off x="5574" y="2698"/>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2" name="Oval 88">
              <a:extLst>
                <a:ext uri="{FF2B5EF4-FFF2-40B4-BE49-F238E27FC236}">
                  <a16:creationId xmlns:a16="http://schemas.microsoft.com/office/drawing/2014/main" id="{ED4E99BC-DA0C-4EBE-870B-6809F4A5DA1E}"/>
                </a:ext>
              </a:extLst>
            </p:cNvPr>
            <p:cNvSpPr>
              <a:spLocks noChangeAspect="1" noChangeArrowheads="1"/>
            </p:cNvSpPr>
            <p:nvPr/>
          </p:nvSpPr>
          <p:spPr bwMode="auto">
            <a:xfrm>
              <a:off x="5595" y="270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3" name="Oval 89">
              <a:extLst>
                <a:ext uri="{FF2B5EF4-FFF2-40B4-BE49-F238E27FC236}">
                  <a16:creationId xmlns:a16="http://schemas.microsoft.com/office/drawing/2014/main" id="{A9E215BC-6B87-4D4C-B25F-548489BC3A52}"/>
                </a:ext>
              </a:extLst>
            </p:cNvPr>
            <p:cNvSpPr>
              <a:spLocks noChangeAspect="1" noChangeArrowheads="1"/>
            </p:cNvSpPr>
            <p:nvPr/>
          </p:nvSpPr>
          <p:spPr bwMode="auto">
            <a:xfrm>
              <a:off x="5658" y="2817"/>
              <a:ext cx="103"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4" name="Oval 90">
              <a:extLst>
                <a:ext uri="{FF2B5EF4-FFF2-40B4-BE49-F238E27FC236}">
                  <a16:creationId xmlns:a16="http://schemas.microsoft.com/office/drawing/2014/main" id="{036F98F1-0EF3-4833-8D23-4959403FA272}"/>
                </a:ext>
              </a:extLst>
            </p:cNvPr>
            <p:cNvSpPr>
              <a:spLocks noChangeAspect="1" noChangeArrowheads="1"/>
            </p:cNvSpPr>
            <p:nvPr/>
          </p:nvSpPr>
          <p:spPr bwMode="auto">
            <a:xfrm>
              <a:off x="4933" y="2724"/>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5" name="Oval 91">
              <a:extLst>
                <a:ext uri="{FF2B5EF4-FFF2-40B4-BE49-F238E27FC236}">
                  <a16:creationId xmlns:a16="http://schemas.microsoft.com/office/drawing/2014/main" id="{B2CBED18-6C25-4108-89F8-97C3453ED6E6}"/>
                </a:ext>
              </a:extLst>
            </p:cNvPr>
            <p:cNvSpPr>
              <a:spLocks noChangeAspect="1" noChangeArrowheads="1"/>
            </p:cNvSpPr>
            <p:nvPr/>
          </p:nvSpPr>
          <p:spPr bwMode="auto">
            <a:xfrm>
              <a:off x="4990" y="2728"/>
              <a:ext cx="626" cy="49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6" name="Oval 92">
              <a:extLst>
                <a:ext uri="{FF2B5EF4-FFF2-40B4-BE49-F238E27FC236}">
                  <a16:creationId xmlns:a16="http://schemas.microsoft.com/office/drawing/2014/main" id="{097CAB60-0E4C-4625-BC45-2158FE925326}"/>
                </a:ext>
              </a:extLst>
            </p:cNvPr>
            <p:cNvSpPr>
              <a:spLocks noChangeAspect="1" noChangeArrowheads="1"/>
            </p:cNvSpPr>
            <p:nvPr/>
          </p:nvSpPr>
          <p:spPr bwMode="auto">
            <a:xfrm>
              <a:off x="5161" y="3138"/>
              <a:ext cx="284" cy="16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7" name="Oval 93">
              <a:extLst>
                <a:ext uri="{FF2B5EF4-FFF2-40B4-BE49-F238E27FC236}">
                  <a16:creationId xmlns:a16="http://schemas.microsoft.com/office/drawing/2014/main" id="{C0290BB0-343E-46A3-ADC1-2F2F85AB195F}"/>
                </a:ext>
              </a:extLst>
            </p:cNvPr>
            <p:cNvSpPr>
              <a:spLocks noChangeAspect="1" noChangeArrowheads="1"/>
            </p:cNvSpPr>
            <p:nvPr/>
          </p:nvSpPr>
          <p:spPr bwMode="auto">
            <a:xfrm>
              <a:off x="5307" y="2047"/>
              <a:ext cx="704" cy="55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8" name="Oval 94">
              <a:extLst>
                <a:ext uri="{FF2B5EF4-FFF2-40B4-BE49-F238E27FC236}">
                  <a16:creationId xmlns:a16="http://schemas.microsoft.com/office/drawing/2014/main" id="{59424F1B-0071-4FBB-B3DC-49482756A5C1}"/>
                </a:ext>
              </a:extLst>
            </p:cNvPr>
            <p:cNvSpPr>
              <a:spLocks noChangeAspect="1" noChangeArrowheads="1"/>
            </p:cNvSpPr>
            <p:nvPr/>
          </p:nvSpPr>
          <p:spPr bwMode="auto">
            <a:xfrm>
              <a:off x="5361" y="2051"/>
              <a:ext cx="596" cy="47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9" name="Oval 95">
              <a:extLst>
                <a:ext uri="{FF2B5EF4-FFF2-40B4-BE49-F238E27FC236}">
                  <a16:creationId xmlns:a16="http://schemas.microsoft.com/office/drawing/2014/main" id="{17954E82-3005-4919-B4C0-C9AFAFD1145A}"/>
                </a:ext>
              </a:extLst>
            </p:cNvPr>
            <p:cNvSpPr>
              <a:spLocks noChangeAspect="1" noChangeArrowheads="1"/>
            </p:cNvSpPr>
            <p:nvPr/>
          </p:nvSpPr>
          <p:spPr bwMode="auto">
            <a:xfrm>
              <a:off x="5524" y="2442"/>
              <a:ext cx="270" cy="15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0" name="Oval 96">
              <a:extLst>
                <a:ext uri="{FF2B5EF4-FFF2-40B4-BE49-F238E27FC236}">
                  <a16:creationId xmlns:a16="http://schemas.microsoft.com/office/drawing/2014/main" id="{87178C30-6AB1-4067-AAD1-21D2E51B0C92}"/>
                </a:ext>
              </a:extLst>
            </p:cNvPr>
            <p:cNvSpPr>
              <a:spLocks noChangeAspect="1" noChangeArrowheads="1"/>
            </p:cNvSpPr>
            <p:nvPr/>
          </p:nvSpPr>
          <p:spPr bwMode="auto">
            <a:xfrm>
              <a:off x="4591" y="3117"/>
              <a:ext cx="216" cy="11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1" name="Oval 97">
              <a:extLst>
                <a:ext uri="{FF2B5EF4-FFF2-40B4-BE49-F238E27FC236}">
                  <a16:creationId xmlns:a16="http://schemas.microsoft.com/office/drawing/2014/main" id="{FA9DE976-CBF2-4B88-B1E1-692464FF4F7D}"/>
                </a:ext>
              </a:extLst>
            </p:cNvPr>
            <p:cNvSpPr>
              <a:spLocks noChangeAspect="1" noChangeArrowheads="1"/>
            </p:cNvSpPr>
            <p:nvPr/>
          </p:nvSpPr>
          <p:spPr bwMode="auto">
            <a:xfrm>
              <a:off x="4607" y="3121"/>
              <a:ext cx="184" cy="102"/>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2" name="Oval 98">
              <a:extLst>
                <a:ext uri="{FF2B5EF4-FFF2-40B4-BE49-F238E27FC236}">
                  <a16:creationId xmlns:a16="http://schemas.microsoft.com/office/drawing/2014/main" id="{5FF2DA68-1F79-4098-9487-6B6E81E471EE}"/>
                </a:ext>
              </a:extLst>
            </p:cNvPr>
            <p:cNvSpPr>
              <a:spLocks noChangeAspect="1" noChangeArrowheads="1"/>
            </p:cNvSpPr>
            <p:nvPr/>
          </p:nvSpPr>
          <p:spPr bwMode="auto">
            <a:xfrm>
              <a:off x="4658" y="3203"/>
              <a:ext cx="82" cy="3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3" name="Oval 99">
              <a:extLst>
                <a:ext uri="{FF2B5EF4-FFF2-40B4-BE49-F238E27FC236}">
                  <a16:creationId xmlns:a16="http://schemas.microsoft.com/office/drawing/2014/main" id="{5B48804E-A521-424D-9449-E33E92722E9B}"/>
                </a:ext>
              </a:extLst>
            </p:cNvPr>
            <p:cNvSpPr>
              <a:spLocks noChangeAspect="1" noChangeArrowheads="1"/>
            </p:cNvSpPr>
            <p:nvPr/>
          </p:nvSpPr>
          <p:spPr bwMode="auto">
            <a:xfrm>
              <a:off x="4054" y="2448"/>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4" name="Oval 100">
              <a:extLst>
                <a:ext uri="{FF2B5EF4-FFF2-40B4-BE49-F238E27FC236}">
                  <a16:creationId xmlns:a16="http://schemas.microsoft.com/office/drawing/2014/main" id="{C3250D1A-5C71-47CE-B093-0C0BA5ED7300}"/>
                </a:ext>
              </a:extLst>
            </p:cNvPr>
            <p:cNvSpPr>
              <a:spLocks noChangeAspect="1" noChangeArrowheads="1"/>
            </p:cNvSpPr>
            <p:nvPr/>
          </p:nvSpPr>
          <p:spPr bwMode="auto">
            <a:xfrm>
              <a:off x="4111" y="2446"/>
              <a:ext cx="626" cy="49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5" name="Oval 101">
              <a:extLst>
                <a:ext uri="{FF2B5EF4-FFF2-40B4-BE49-F238E27FC236}">
                  <a16:creationId xmlns:a16="http://schemas.microsoft.com/office/drawing/2014/main" id="{BE51BE72-AD6F-4E45-94F8-D7B0BD79B202}"/>
                </a:ext>
              </a:extLst>
            </p:cNvPr>
            <p:cNvSpPr>
              <a:spLocks noChangeAspect="1" noChangeArrowheads="1"/>
            </p:cNvSpPr>
            <p:nvPr/>
          </p:nvSpPr>
          <p:spPr bwMode="auto">
            <a:xfrm>
              <a:off x="4283" y="2861"/>
              <a:ext cx="282" cy="16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6" name="Oval 102">
              <a:extLst>
                <a:ext uri="{FF2B5EF4-FFF2-40B4-BE49-F238E27FC236}">
                  <a16:creationId xmlns:a16="http://schemas.microsoft.com/office/drawing/2014/main" id="{95754627-3CE5-40B8-9C89-77072BDB7F69}"/>
                </a:ext>
              </a:extLst>
            </p:cNvPr>
            <p:cNvSpPr>
              <a:spLocks noChangeAspect="1" noChangeArrowheads="1"/>
            </p:cNvSpPr>
            <p:nvPr/>
          </p:nvSpPr>
          <p:spPr bwMode="auto">
            <a:xfrm>
              <a:off x="4349" y="3235"/>
              <a:ext cx="522" cy="34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7" name="Oval 103">
              <a:extLst>
                <a:ext uri="{FF2B5EF4-FFF2-40B4-BE49-F238E27FC236}">
                  <a16:creationId xmlns:a16="http://schemas.microsoft.com/office/drawing/2014/main" id="{01D6B45C-3A72-4715-9658-C6806273072C}"/>
                </a:ext>
              </a:extLst>
            </p:cNvPr>
            <p:cNvSpPr>
              <a:spLocks noChangeAspect="1" noChangeArrowheads="1"/>
            </p:cNvSpPr>
            <p:nvPr/>
          </p:nvSpPr>
          <p:spPr bwMode="auto">
            <a:xfrm>
              <a:off x="4389" y="3238"/>
              <a:ext cx="441" cy="29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8" name="Oval 104">
              <a:extLst>
                <a:ext uri="{FF2B5EF4-FFF2-40B4-BE49-F238E27FC236}">
                  <a16:creationId xmlns:a16="http://schemas.microsoft.com/office/drawing/2014/main" id="{DCE77296-312D-4B52-A1F0-758BF0A8A045}"/>
                </a:ext>
              </a:extLst>
            </p:cNvPr>
            <p:cNvSpPr>
              <a:spLocks noChangeAspect="1" noChangeArrowheads="1"/>
            </p:cNvSpPr>
            <p:nvPr/>
          </p:nvSpPr>
          <p:spPr bwMode="auto">
            <a:xfrm>
              <a:off x="5277" y="2593"/>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9" name="Oval 105">
              <a:extLst>
                <a:ext uri="{FF2B5EF4-FFF2-40B4-BE49-F238E27FC236}">
                  <a16:creationId xmlns:a16="http://schemas.microsoft.com/office/drawing/2014/main" id="{A2556203-6177-487E-A19C-A29969B56F38}"/>
                </a:ext>
              </a:extLst>
            </p:cNvPr>
            <p:cNvSpPr>
              <a:spLocks noChangeAspect="1" noChangeArrowheads="1"/>
            </p:cNvSpPr>
            <p:nvPr/>
          </p:nvSpPr>
          <p:spPr bwMode="auto">
            <a:xfrm>
              <a:off x="5354"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0" name="Oval 106">
              <a:extLst>
                <a:ext uri="{FF2B5EF4-FFF2-40B4-BE49-F238E27FC236}">
                  <a16:creationId xmlns:a16="http://schemas.microsoft.com/office/drawing/2014/main" id="{E374AFE4-DD7A-49C6-8383-92B65BFC572C}"/>
                </a:ext>
              </a:extLst>
            </p:cNvPr>
            <p:cNvSpPr>
              <a:spLocks noChangeAspect="1" noChangeArrowheads="1"/>
            </p:cNvSpPr>
            <p:nvPr/>
          </p:nvSpPr>
          <p:spPr bwMode="auto">
            <a:xfrm>
              <a:off x="5458" y="2593"/>
              <a:ext cx="189"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1" name="Oval 107">
              <a:extLst>
                <a:ext uri="{FF2B5EF4-FFF2-40B4-BE49-F238E27FC236}">
                  <a16:creationId xmlns:a16="http://schemas.microsoft.com/office/drawing/2014/main" id="{5629FD91-9DC8-4BF6-BC28-E90F7224E6F8}"/>
                </a:ext>
              </a:extLst>
            </p:cNvPr>
            <p:cNvSpPr>
              <a:spLocks noChangeAspect="1" noChangeArrowheads="1"/>
            </p:cNvSpPr>
            <p:nvPr/>
          </p:nvSpPr>
          <p:spPr bwMode="auto">
            <a:xfrm>
              <a:off x="5535"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2" name="Oval 108">
              <a:extLst>
                <a:ext uri="{FF2B5EF4-FFF2-40B4-BE49-F238E27FC236}">
                  <a16:creationId xmlns:a16="http://schemas.microsoft.com/office/drawing/2014/main" id="{18E04109-1F82-477E-9216-B2222D5BFEB4}"/>
                </a:ext>
              </a:extLst>
            </p:cNvPr>
            <p:cNvSpPr>
              <a:spLocks noChangeAspect="1" noChangeArrowheads="1"/>
            </p:cNvSpPr>
            <p:nvPr/>
          </p:nvSpPr>
          <p:spPr bwMode="auto">
            <a:xfrm>
              <a:off x="5455" y="2672"/>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3" name="Oval 109">
              <a:extLst>
                <a:ext uri="{FF2B5EF4-FFF2-40B4-BE49-F238E27FC236}">
                  <a16:creationId xmlns:a16="http://schemas.microsoft.com/office/drawing/2014/main" id="{CD04F844-F75C-48F4-BF39-F274D604809C}"/>
                </a:ext>
              </a:extLst>
            </p:cNvPr>
            <p:cNvSpPr>
              <a:spLocks noChangeAspect="1" noChangeArrowheads="1"/>
            </p:cNvSpPr>
            <p:nvPr/>
          </p:nvSpPr>
          <p:spPr bwMode="auto">
            <a:xfrm>
              <a:off x="5532" y="2673"/>
              <a:ext cx="37"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4" name="Oval 110">
              <a:extLst>
                <a:ext uri="{FF2B5EF4-FFF2-40B4-BE49-F238E27FC236}">
                  <a16:creationId xmlns:a16="http://schemas.microsoft.com/office/drawing/2014/main" id="{D599E577-598B-4FD3-A372-0C498492DF7F}"/>
                </a:ext>
              </a:extLst>
            </p:cNvPr>
            <p:cNvSpPr>
              <a:spLocks noChangeAspect="1" noChangeArrowheads="1"/>
            </p:cNvSpPr>
            <p:nvPr/>
          </p:nvSpPr>
          <p:spPr bwMode="auto">
            <a:xfrm>
              <a:off x="5260"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5" name="Oval 111">
              <a:extLst>
                <a:ext uri="{FF2B5EF4-FFF2-40B4-BE49-F238E27FC236}">
                  <a16:creationId xmlns:a16="http://schemas.microsoft.com/office/drawing/2014/main" id="{872DB78E-DB47-4E79-8190-EE96A6D3F8A0}"/>
                </a:ext>
              </a:extLst>
            </p:cNvPr>
            <p:cNvSpPr>
              <a:spLocks noChangeAspect="1" noChangeArrowheads="1"/>
            </p:cNvSpPr>
            <p:nvPr/>
          </p:nvSpPr>
          <p:spPr bwMode="auto">
            <a:xfrm>
              <a:off x="5337"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6" name="Oval 112">
              <a:extLst>
                <a:ext uri="{FF2B5EF4-FFF2-40B4-BE49-F238E27FC236}">
                  <a16:creationId xmlns:a16="http://schemas.microsoft.com/office/drawing/2014/main" id="{1430620B-036F-41E7-8B1D-1DB8DCED2CBF}"/>
                </a:ext>
              </a:extLst>
            </p:cNvPr>
            <p:cNvSpPr>
              <a:spLocks noChangeAspect="1" noChangeArrowheads="1"/>
            </p:cNvSpPr>
            <p:nvPr/>
          </p:nvSpPr>
          <p:spPr bwMode="auto">
            <a:xfrm>
              <a:off x="5064" y="2678"/>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7" name="Oval 113">
              <a:extLst>
                <a:ext uri="{FF2B5EF4-FFF2-40B4-BE49-F238E27FC236}">
                  <a16:creationId xmlns:a16="http://schemas.microsoft.com/office/drawing/2014/main" id="{897F7B91-21F3-455A-878E-15A61F8EA512}"/>
                </a:ext>
              </a:extLst>
            </p:cNvPr>
            <p:cNvSpPr>
              <a:spLocks noChangeAspect="1" noChangeArrowheads="1"/>
            </p:cNvSpPr>
            <p:nvPr/>
          </p:nvSpPr>
          <p:spPr bwMode="auto">
            <a:xfrm>
              <a:off x="5142" y="2678"/>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8" name="Oval 114">
              <a:extLst>
                <a:ext uri="{FF2B5EF4-FFF2-40B4-BE49-F238E27FC236}">
                  <a16:creationId xmlns:a16="http://schemas.microsoft.com/office/drawing/2014/main" id="{1878AD16-5150-4220-B87F-AC40921B1183}"/>
                </a:ext>
              </a:extLst>
            </p:cNvPr>
            <p:cNvSpPr>
              <a:spLocks noChangeAspect="1" noChangeArrowheads="1"/>
            </p:cNvSpPr>
            <p:nvPr/>
          </p:nvSpPr>
          <p:spPr bwMode="auto">
            <a:xfrm>
              <a:off x="5079" y="2593"/>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9" name="Oval 115">
              <a:extLst>
                <a:ext uri="{FF2B5EF4-FFF2-40B4-BE49-F238E27FC236}">
                  <a16:creationId xmlns:a16="http://schemas.microsoft.com/office/drawing/2014/main" id="{97116CB3-D976-48F5-B2E3-600C233BA3D1}"/>
                </a:ext>
              </a:extLst>
            </p:cNvPr>
            <p:cNvSpPr>
              <a:spLocks noChangeAspect="1" noChangeArrowheads="1"/>
            </p:cNvSpPr>
            <p:nvPr/>
          </p:nvSpPr>
          <p:spPr bwMode="auto">
            <a:xfrm>
              <a:off x="5156"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0" name="Oval 116">
              <a:extLst>
                <a:ext uri="{FF2B5EF4-FFF2-40B4-BE49-F238E27FC236}">
                  <a16:creationId xmlns:a16="http://schemas.microsoft.com/office/drawing/2014/main" id="{88349788-5A5A-4010-B63A-9063C0ED48A2}"/>
                </a:ext>
              </a:extLst>
            </p:cNvPr>
            <p:cNvSpPr>
              <a:spLocks noChangeAspect="1" noChangeArrowheads="1"/>
            </p:cNvSpPr>
            <p:nvPr/>
          </p:nvSpPr>
          <p:spPr bwMode="auto">
            <a:xfrm rot="7560000">
              <a:off x="4956" y="2444"/>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1" name="Oval 117">
              <a:extLst>
                <a:ext uri="{FF2B5EF4-FFF2-40B4-BE49-F238E27FC236}">
                  <a16:creationId xmlns:a16="http://schemas.microsoft.com/office/drawing/2014/main" id="{0B183CA6-53DD-40B7-9A52-E9C9706CF7C4}"/>
                </a:ext>
              </a:extLst>
            </p:cNvPr>
            <p:cNvSpPr>
              <a:spLocks noChangeAspect="1" noChangeArrowheads="1"/>
            </p:cNvSpPr>
            <p:nvPr/>
          </p:nvSpPr>
          <p:spPr bwMode="auto">
            <a:xfrm rot="7560000">
              <a:off x="5044" y="244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2" name="Oval 118">
              <a:extLst>
                <a:ext uri="{FF2B5EF4-FFF2-40B4-BE49-F238E27FC236}">
                  <a16:creationId xmlns:a16="http://schemas.microsoft.com/office/drawing/2014/main" id="{5D46EF2D-F5C2-4FC3-8AE6-B223CA3A2355}"/>
                </a:ext>
              </a:extLst>
            </p:cNvPr>
            <p:cNvSpPr>
              <a:spLocks noChangeAspect="1" noChangeArrowheads="1"/>
            </p:cNvSpPr>
            <p:nvPr/>
          </p:nvSpPr>
          <p:spPr bwMode="auto">
            <a:xfrm rot="2460000">
              <a:off x="4808" y="2551"/>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3" name="Oval 119">
              <a:extLst>
                <a:ext uri="{FF2B5EF4-FFF2-40B4-BE49-F238E27FC236}">
                  <a16:creationId xmlns:a16="http://schemas.microsoft.com/office/drawing/2014/main" id="{0B5CDE48-A963-4301-A24F-CA7D984E6D8F}"/>
                </a:ext>
              </a:extLst>
            </p:cNvPr>
            <p:cNvSpPr>
              <a:spLocks noChangeAspect="1" noChangeArrowheads="1"/>
            </p:cNvSpPr>
            <p:nvPr/>
          </p:nvSpPr>
          <p:spPr bwMode="auto">
            <a:xfrm rot="2460000">
              <a:off x="4886" y="2552"/>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4" name="Oval 120">
              <a:extLst>
                <a:ext uri="{FF2B5EF4-FFF2-40B4-BE49-F238E27FC236}">
                  <a16:creationId xmlns:a16="http://schemas.microsoft.com/office/drawing/2014/main" id="{7B178D76-09C5-4FDF-B89C-B48ECCE529AE}"/>
                </a:ext>
              </a:extLst>
            </p:cNvPr>
            <p:cNvSpPr>
              <a:spLocks noChangeAspect="1" noChangeArrowheads="1"/>
            </p:cNvSpPr>
            <p:nvPr/>
          </p:nvSpPr>
          <p:spPr bwMode="auto">
            <a:xfrm rot="-3540000">
              <a:off x="4816" y="2709"/>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5" name="Oval 121">
              <a:extLst>
                <a:ext uri="{FF2B5EF4-FFF2-40B4-BE49-F238E27FC236}">
                  <a16:creationId xmlns:a16="http://schemas.microsoft.com/office/drawing/2014/main" id="{C2CEC187-73B6-44B1-A000-30A4220DA625}"/>
                </a:ext>
              </a:extLst>
            </p:cNvPr>
            <p:cNvSpPr>
              <a:spLocks noChangeAspect="1" noChangeArrowheads="1"/>
            </p:cNvSpPr>
            <p:nvPr/>
          </p:nvSpPr>
          <p:spPr bwMode="auto">
            <a:xfrm rot="-3540000">
              <a:off x="4903" y="2710"/>
              <a:ext cx="41"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6" name="Oval 122">
              <a:extLst>
                <a:ext uri="{FF2B5EF4-FFF2-40B4-BE49-F238E27FC236}">
                  <a16:creationId xmlns:a16="http://schemas.microsoft.com/office/drawing/2014/main" id="{8A5934F4-5113-49E8-8880-8C5C8AA7E327}"/>
                </a:ext>
              </a:extLst>
            </p:cNvPr>
            <p:cNvSpPr>
              <a:spLocks noChangeAspect="1" noChangeArrowheads="1"/>
            </p:cNvSpPr>
            <p:nvPr/>
          </p:nvSpPr>
          <p:spPr bwMode="auto">
            <a:xfrm rot="-3540000">
              <a:off x="4907" y="2768"/>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7" name="Oval 123">
              <a:extLst>
                <a:ext uri="{FF2B5EF4-FFF2-40B4-BE49-F238E27FC236}">
                  <a16:creationId xmlns:a16="http://schemas.microsoft.com/office/drawing/2014/main" id="{090BC7C3-0D1B-425A-B17C-3C5E8E9E1E24}"/>
                </a:ext>
              </a:extLst>
            </p:cNvPr>
            <p:cNvSpPr>
              <a:spLocks noChangeAspect="1" noChangeArrowheads="1"/>
            </p:cNvSpPr>
            <p:nvPr/>
          </p:nvSpPr>
          <p:spPr bwMode="auto">
            <a:xfrm rot="-3540000">
              <a:off x="4995" y="2768"/>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8" name="Oval 124">
              <a:extLst>
                <a:ext uri="{FF2B5EF4-FFF2-40B4-BE49-F238E27FC236}">
                  <a16:creationId xmlns:a16="http://schemas.microsoft.com/office/drawing/2014/main" id="{D2C2D1D9-6A12-40BB-AE29-8D426D7F6205}"/>
                </a:ext>
              </a:extLst>
            </p:cNvPr>
            <p:cNvSpPr>
              <a:spLocks noChangeAspect="1" noChangeArrowheads="1"/>
            </p:cNvSpPr>
            <p:nvPr/>
          </p:nvSpPr>
          <p:spPr bwMode="auto">
            <a:xfrm rot="-3540000">
              <a:off x="4711" y="2882"/>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9" name="Oval 125">
              <a:extLst>
                <a:ext uri="{FF2B5EF4-FFF2-40B4-BE49-F238E27FC236}">
                  <a16:creationId xmlns:a16="http://schemas.microsoft.com/office/drawing/2014/main" id="{13135A67-1B5C-48FD-A086-A6DF808A8512}"/>
                </a:ext>
              </a:extLst>
            </p:cNvPr>
            <p:cNvSpPr>
              <a:spLocks noChangeAspect="1" noChangeArrowheads="1"/>
            </p:cNvSpPr>
            <p:nvPr/>
          </p:nvSpPr>
          <p:spPr bwMode="auto">
            <a:xfrm rot="-3540000">
              <a:off x="4798" y="2883"/>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0" name="Oval 126">
              <a:extLst>
                <a:ext uri="{FF2B5EF4-FFF2-40B4-BE49-F238E27FC236}">
                  <a16:creationId xmlns:a16="http://schemas.microsoft.com/office/drawing/2014/main" id="{55BDE554-A06D-435C-86F9-3FE607657CD5}"/>
                </a:ext>
              </a:extLst>
            </p:cNvPr>
            <p:cNvSpPr>
              <a:spLocks noChangeAspect="1" noChangeArrowheads="1"/>
            </p:cNvSpPr>
            <p:nvPr/>
          </p:nvSpPr>
          <p:spPr bwMode="auto">
            <a:xfrm rot="-3540000">
              <a:off x="4811" y="2936"/>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1" name="Oval 127">
              <a:extLst>
                <a:ext uri="{FF2B5EF4-FFF2-40B4-BE49-F238E27FC236}">
                  <a16:creationId xmlns:a16="http://schemas.microsoft.com/office/drawing/2014/main" id="{6C601357-6E46-44C8-BE3D-FCF7720D01EA}"/>
                </a:ext>
              </a:extLst>
            </p:cNvPr>
            <p:cNvSpPr>
              <a:spLocks noChangeAspect="1" noChangeArrowheads="1"/>
            </p:cNvSpPr>
            <p:nvPr/>
          </p:nvSpPr>
          <p:spPr bwMode="auto">
            <a:xfrm rot="-3540000">
              <a:off x="4898" y="293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2" name="Oval 128">
              <a:extLst>
                <a:ext uri="{FF2B5EF4-FFF2-40B4-BE49-F238E27FC236}">
                  <a16:creationId xmlns:a16="http://schemas.microsoft.com/office/drawing/2014/main" id="{294B6244-F7FE-4F83-8709-6163EC88DE87}"/>
                </a:ext>
              </a:extLst>
            </p:cNvPr>
            <p:cNvSpPr>
              <a:spLocks noChangeAspect="1" noChangeArrowheads="1"/>
            </p:cNvSpPr>
            <p:nvPr/>
          </p:nvSpPr>
          <p:spPr bwMode="auto">
            <a:xfrm rot="2460000">
              <a:off x="4840" y="2456"/>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3" name="Oval 129">
              <a:extLst>
                <a:ext uri="{FF2B5EF4-FFF2-40B4-BE49-F238E27FC236}">
                  <a16:creationId xmlns:a16="http://schemas.microsoft.com/office/drawing/2014/main" id="{7D667FDB-78E6-43E2-B408-17326332D5B5}"/>
                </a:ext>
              </a:extLst>
            </p:cNvPr>
            <p:cNvSpPr>
              <a:spLocks noChangeAspect="1" noChangeArrowheads="1"/>
            </p:cNvSpPr>
            <p:nvPr/>
          </p:nvSpPr>
          <p:spPr bwMode="auto">
            <a:xfrm rot="2460000">
              <a:off x="4918" y="2457"/>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4" name="Oval 130">
              <a:extLst>
                <a:ext uri="{FF2B5EF4-FFF2-40B4-BE49-F238E27FC236}">
                  <a16:creationId xmlns:a16="http://schemas.microsoft.com/office/drawing/2014/main" id="{634A944C-E86D-45D3-91D7-4505ED378A7C}"/>
                </a:ext>
              </a:extLst>
            </p:cNvPr>
            <p:cNvSpPr>
              <a:spLocks noChangeAspect="1" noChangeArrowheads="1"/>
            </p:cNvSpPr>
            <p:nvPr/>
          </p:nvSpPr>
          <p:spPr bwMode="auto">
            <a:xfrm rot="7560000">
              <a:off x="5034" y="2500"/>
              <a:ext cx="218"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5" name="Oval 131">
              <a:extLst>
                <a:ext uri="{FF2B5EF4-FFF2-40B4-BE49-F238E27FC236}">
                  <a16:creationId xmlns:a16="http://schemas.microsoft.com/office/drawing/2014/main" id="{EF361272-FD83-43FE-8DA3-4F356CD62FF7}"/>
                </a:ext>
              </a:extLst>
            </p:cNvPr>
            <p:cNvSpPr>
              <a:spLocks noChangeAspect="1" noChangeArrowheads="1"/>
            </p:cNvSpPr>
            <p:nvPr/>
          </p:nvSpPr>
          <p:spPr bwMode="auto">
            <a:xfrm rot="7560000">
              <a:off x="5122" y="2502"/>
              <a:ext cx="42"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6" name="Oval 132">
              <a:extLst>
                <a:ext uri="{FF2B5EF4-FFF2-40B4-BE49-F238E27FC236}">
                  <a16:creationId xmlns:a16="http://schemas.microsoft.com/office/drawing/2014/main" id="{B79350D1-433D-47A7-9A99-295D69E5DA07}"/>
                </a:ext>
              </a:extLst>
            </p:cNvPr>
            <p:cNvSpPr>
              <a:spLocks noChangeAspect="1" noChangeArrowheads="1"/>
            </p:cNvSpPr>
            <p:nvPr/>
          </p:nvSpPr>
          <p:spPr bwMode="auto">
            <a:xfrm rot="7560000">
              <a:off x="5149" y="2343"/>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7" name="Oval 133">
              <a:extLst>
                <a:ext uri="{FF2B5EF4-FFF2-40B4-BE49-F238E27FC236}">
                  <a16:creationId xmlns:a16="http://schemas.microsoft.com/office/drawing/2014/main" id="{E593CA13-BB3D-4C7B-995E-91FE706C00C2}"/>
                </a:ext>
              </a:extLst>
            </p:cNvPr>
            <p:cNvSpPr>
              <a:spLocks noChangeAspect="1" noChangeArrowheads="1"/>
            </p:cNvSpPr>
            <p:nvPr/>
          </p:nvSpPr>
          <p:spPr bwMode="auto">
            <a:xfrm rot="7560000">
              <a:off x="5237" y="2346"/>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8" name="Oval 134">
              <a:extLst>
                <a:ext uri="{FF2B5EF4-FFF2-40B4-BE49-F238E27FC236}">
                  <a16:creationId xmlns:a16="http://schemas.microsoft.com/office/drawing/2014/main" id="{70AAB166-CBDB-407B-BEC2-85B47A7ACEFF}"/>
                </a:ext>
              </a:extLst>
            </p:cNvPr>
            <p:cNvSpPr>
              <a:spLocks noChangeAspect="1" noChangeArrowheads="1"/>
            </p:cNvSpPr>
            <p:nvPr/>
          </p:nvSpPr>
          <p:spPr bwMode="auto">
            <a:xfrm rot="7560000">
              <a:off x="5081" y="2284"/>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9" name="Oval 135">
              <a:extLst>
                <a:ext uri="{FF2B5EF4-FFF2-40B4-BE49-F238E27FC236}">
                  <a16:creationId xmlns:a16="http://schemas.microsoft.com/office/drawing/2014/main" id="{A15B2D86-80C2-418E-BE27-450CAC1A9790}"/>
                </a:ext>
              </a:extLst>
            </p:cNvPr>
            <p:cNvSpPr>
              <a:spLocks noChangeAspect="1" noChangeArrowheads="1"/>
            </p:cNvSpPr>
            <p:nvPr/>
          </p:nvSpPr>
          <p:spPr bwMode="auto">
            <a:xfrm rot="7560000">
              <a:off x="5167" y="2289"/>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0" name="Oval 136">
              <a:extLst>
                <a:ext uri="{FF2B5EF4-FFF2-40B4-BE49-F238E27FC236}">
                  <a16:creationId xmlns:a16="http://schemas.microsoft.com/office/drawing/2014/main" id="{1CE93D9E-AD33-4DA7-9ECB-BEDA30AE476E}"/>
                </a:ext>
              </a:extLst>
            </p:cNvPr>
            <p:cNvSpPr>
              <a:spLocks noChangeAspect="1" noChangeArrowheads="1"/>
            </p:cNvSpPr>
            <p:nvPr/>
          </p:nvSpPr>
          <p:spPr bwMode="auto">
            <a:xfrm rot="7560000">
              <a:off x="5173" y="2120"/>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1" name="Oval 137">
              <a:extLst>
                <a:ext uri="{FF2B5EF4-FFF2-40B4-BE49-F238E27FC236}">
                  <a16:creationId xmlns:a16="http://schemas.microsoft.com/office/drawing/2014/main" id="{561B701B-1D31-4BBB-A5F1-D96C598D19BA}"/>
                </a:ext>
              </a:extLst>
            </p:cNvPr>
            <p:cNvSpPr>
              <a:spLocks noChangeAspect="1" noChangeArrowheads="1"/>
            </p:cNvSpPr>
            <p:nvPr/>
          </p:nvSpPr>
          <p:spPr bwMode="auto">
            <a:xfrm rot="7560000">
              <a:off x="5263" y="2121"/>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2" name="Oval 138">
              <a:extLst>
                <a:ext uri="{FF2B5EF4-FFF2-40B4-BE49-F238E27FC236}">
                  <a16:creationId xmlns:a16="http://schemas.microsoft.com/office/drawing/2014/main" id="{D6F62478-F3A0-4765-8703-5C74507E02E4}"/>
                </a:ext>
              </a:extLst>
            </p:cNvPr>
            <p:cNvSpPr>
              <a:spLocks noChangeAspect="1" noChangeArrowheads="1"/>
            </p:cNvSpPr>
            <p:nvPr/>
          </p:nvSpPr>
          <p:spPr bwMode="auto">
            <a:xfrm rot="2460000">
              <a:off x="4701" y="2325"/>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3" name="Oval 139">
              <a:extLst>
                <a:ext uri="{FF2B5EF4-FFF2-40B4-BE49-F238E27FC236}">
                  <a16:creationId xmlns:a16="http://schemas.microsoft.com/office/drawing/2014/main" id="{B2E02EBC-E927-40F1-A249-300D0E3F5E8F}"/>
                </a:ext>
              </a:extLst>
            </p:cNvPr>
            <p:cNvSpPr>
              <a:spLocks noChangeAspect="1" noChangeArrowheads="1"/>
            </p:cNvSpPr>
            <p:nvPr/>
          </p:nvSpPr>
          <p:spPr bwMode="auto">
            <a:xfrm rot="2460000">
              <a:off x="4777" y="2326"/>
              <a:ext cx="37"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4" name="Oval 140">
              <a:extLst>
                <a:ext uri="{FF2B5EF4-FFF2-40B4-BE49-F238E27FC236}">
                  <a16:creationId xmlns:a16="http://schemas.microsoft.com/office/drawing/2014/main" id="{8EE4DA74-E995-486C-943D-364379FF64FB}"/>
                </a:ext>
              </a:extLst>
            </p:cNvPr>
            <p:cNvSpPr>
              <a:spLocks noChangeAspect="1" noChangeArrowheads="1"/>
            </p:cNvSpPr>
            <p:nvPr/>
          </p:nvSpPr>
          <p:spPr bwMode="auto">
            <a:xfrm rot="2460000">
              <a:off x="4661" y="2418"/>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5" name="Oval 141">
              <a:extLst>
                <a:ext uri="{FF2B5EF4-FFF2-40B4-BE49-F238E27FC236}">
                  <a16:creationId xmlns:a16="http://schemas.microsoft.com/office/drawing/2014/main" id="{72F248BB-3F55-46FE-9E07-FC10D66B6C00}"/>
                </a:ext>
              </a:extLst>
            </p:cNvPr>
            <p:cNvSpPr>
              <a:spLocks noChangeAspect="1" noChangeArrowheads="1"/>
            </p:cNvSpPr>
            <p:nvPr/>
          </p:nvSpPr>
          <p:spPr bwMode="auto">
            <a:xfrm rot="2460000">
              <a:off x="4739" y="2419"/>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6" name="Oval 142">
              <a:extLst>
                <a:ext uri="{FF2B5EF4-FFF2-40B4-BE49-F238E27FC236}">
                  <a16:creationId xmlns:a16="http://schemas.microsoft.com/office/drawing/2014/main" id="{48BA2617-51E7-44C9-B036-66C564728BE4}"/>
                </a:ext>
              </a:extLst>
            </p:cNvPr>
            <p:cNvSpPr>
              <a:spLocks noChangeAspect="1" noChangeArrowheads="1"/>
            </p:cNvSpPr>
            <p:nvPr/>
          </p:nvSpPr>
          <p:spPr bwMode="auto">
            <a:xfrm rot="-660000">
              <a:off x="4584" y="298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7" name="Oval 143">
              <a:extLst>
                <a:ext uri="{FF2B5EF4-FFF2-40B4-BE49-F238E27FC236}">
                  <a16:creationId xmlns:a16="http://schemas.microsoft.com/office/drawing/2014/main" id="{0417385E-3775-4E46-B0FE-A35EE7D1878F}"/>
                </a:ext>
              </a:extLst>
            </p:cNvPr>
            <p:cNvSpPr>
              <a:spLocks noChangeAspect="1" noChangeArrowheads="1"/>
            </p:cNvSpPr>
            <p:nvPr/>
          </p:nvSpPr>
          <p:spPr bwMode="auto">
            <a:xfrm rot="-660000">
              <a:off x="4660" y="2987"/>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8" name="Oval 144">
              <a:extLst>
                <a:ext uri="{FF2B5EF4-FFF2-40B4-BE49-F238E27FC236}">
                  <a16:creationId xmlns:a16="http://schemas.microsoft.com/office/drawing/2014/main" id="{6E6E2AD8-44B0-416D-A472-1C908B692197}"/>
                </a:ext>
              </a:extLst>
            </p:cNvPr>
            <p:cNvSpPr>
              <a:spLocks noChangeAspect="1" noChangeArrowheads="1"/>
            </p:cNvSpPr>
            <p:nvPr/>
          </p:nvSpPr>
          <p:spPr bwMode="auto">
            <a:xfrm rot="-660000">
              <a:off x="4396" y="3020"/>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9" name="Oval 145">
              <a:extLst>
                <a:ext uri="{FF2B5EF4-FFF2-40B4-BE49-F238E27FC236}">
                  <a16:creationId xmlns:a16="http://schemas.microsoft.com/office/drawing/2014/main" id="{EECCEDBD-720D-44A3-94A3-8AE4CF629056}"/>
                </a:ext>
              </a:extLst>
            </p:cNvPr>
            <p:cNvSpPr>
              <a:spLocks noChangeAspect="1" noChangeArrowheads="1"/>
            </p:cNvSpPr>
            <p:nvPr/>
          </p:nvSpPr>
          <p:spPr bwMode="auto">
            <a:xfrm rot="-660000">
              <a:off x="4473" y="3021"/>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0" name="Oval 146">
              <a:extLst>
                <a:ext uri="{FF2B5EF4-FFF2-40B4-BE49-F238E27FC236}">
                  <a16:creationId xmlns:a16="http://schemas.microsoft.com/office/drawing/2014/main" id="{2E100DA3-0E3A-4F83-BCFB-3B1E6774726C}"/>
                </a:ext>
              </a:extLst>
            </p:cNvPr>
            <p:cNvSpPr>
              <a:spLocks noChangeAspect="1" noChangeArrowheads="1"/>
            </p:cNvSpPr>
            <p:nvPr/>
          </p:nvSpPr>
          <p:spPr bwMode="auto">
            <a:xfrm rot="-660000">
              <a:off x="4426" y="3099"/>
              <a:ext cx="189"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1" name="Oval 147">
              <a:extLst>
                <a:ext uri="{FF2B5EF4-FFF2-40B4-BE49-F238E27FC236}">
                  <a16:creationId xmlns:a16="http://schemas.microsoft.com/office/drawing/2014/main" id="{88AA3F59-2026-4184-8C2D-DBFA754AFC93}"/>
                </a:ext>
              </a:extLst>
            </p:cNvPr>
            <p:cNvSpPr>
              <a:spLocks noChangeAspect="1" noChangeArrowheads="1"/>
            </p:cNvSpPr>
            <p:nvPr/>
          </p:nvSpPr>
          <p:spPr bwMode="auto">
            <a:xfrm rot="-660000">
              <a:off x="4502" y="310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2" name="Oval 148">
              <a:extLst>
                <a:ext uri="{FF2B5EF4-FFF2-40B4-BE49-F238E27FC236}">
                  <a16:creationId xmlns:a16="http://schemas.microsoft.com/office/drawing/2014/main" id="{94E61CB9-AC00-4D88-BBC8-C20D8893F272}"/>
                </a:ext>
              </a:extLst>
            </p:cNvPr>
            <p:cNvSpPr>
              <a:spLocks noChangeAspect="1" noChangeArrowheads="1"/>
            </p:cNvSpPr>
            <p:nvPr/>
          </p:nvSpPr>
          <p:spPr bwMode="auto">
            <a:xfrm rot="-660000">
              <a:off x="4610" y="3066"/>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3" name="Oval 149">
              <a:extLst>
                <a:ext uri="{FF2B5EF4-FFF2-40B4-BE49-F238E27FC236}">
                  <a16:creationId xmlns:a16="http://schemas.microsoft.com/office/drawing/2014/main" id="{89DEE69C-2906-4EC6-83F4-E6E708E8F45D}"/>
                </a:ext>
              </a:extLst>
            </p:cNvPr>
            <p:cNvSpPr>
              <a:spLocks noChangeAspect="1" noChangeArrowheads="1"/>
            </p:cNvSpPr>
            <p:nvPr/>
          </p:nvSpPr>
          <p:spPr bwMode="auto">
            <a:xfrm rot="-660000">
              <a:off x="4687" y="3066"/>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4" name="Oval 150">
              <a:extLst>
                <a:ext uri="{FF2B5EF4-FFF2-40B4-BE49-F238E27FC236}">
                  <a16:creationId xmlns:a16="http://schemas.microsoft.com/office/drawing/2014/main" id="{EA38CFD7-8E05-4245-B780-66DE41661369}"/>
                </a:ext>
              </a:extLst>
            </p:cNvPr>
            <p:cNvSpPr>
              <a:spLocks noChangeAspect="1" noChangeArrowheads="1"/>
            </p:cNvSpPr>
            <p:nvPr/>
          </p:nvSpPr>
          <p:spPr bwMode="auto">
            <a:xfrm rot="4380000">
              <a:off x="4719" y="314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5" name="Oval 151">
              <a:extLst>
                <a:ext uri="{FF2B5EF4-FFF2-40B4-BE49-F238E27FC236}">
                  <a16:creationId xmlns:a16="http://schemas.microsoft.com/office/drawing/2014/main" id="{D1BEA29F-6BD9-49A0-9154-C620639D0249}"/>
                </a:ext>
              </a:extLst>
            </p:cNvPr>
            <p:cNvSpPr>
              <a:spLocks noChangeAspect="1" noChangeArrowheads="1"/>
            </p:cNvSpPr>
            <p:nvPr/>
          </p:nvSpPr>
          <p:spPr bwMode="auto">
            <a:xfrm rot="4380000">
              <a:off x="4807" y="3146"/>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6" name="Oval 152">
              <a:extLst>
                <a:ext uri="{FF2B5EF4-FFF2-40B4-BE49-F238E27FC236}">
                  <a16:creationId xmlns:a16="http://schemas.microsoft.com/office/drawing/2014/main" id="{E64D2A6E-745F-4A76-8820-34A67205D527}"/>
                </a:ext>
              </a:extLst>
            </p:cNvPr>
            <p:cNvSpPr>
              <a:spLocks noChangeAspect="1" noChangeArrowheads="1"/>
            </p:cNvSpPr>
            <p:nvPr/>
          </p:nvSpPr>
          <p:spPr bwMode="auto">
            <a:xfrm rot="4380000">
              <a:off x="4795" y="312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7" name="Oval 153">
              <a:extLst>
                <a:ext uri="{FF2B5EF4-FFF2-40B4-BE49-F238E27FC236}">
                  <a16:creationId xmlns:a16="http://schemas.microsoft.com/office/drawing/2014/main" id="{58321F06-48DC-44D7-9040-B5F8D9B10B59}"/>
                </a:ext>
              </a:extLst>
            </p:cNvPr>
            <p:cNvSpPr>
              <a:spLocks noChangeAspect="1" noChangeArrowheads="1"/>
            </p:cNvSpPr>
            <p:nvPr/>
          </p:nvSpPr>
          <p:spPr bwMode="auto">
            <a:xfrm rot="4380000">
              <a:off x="4883" y="3121"/>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8" name="Oval 154">
              <a:extLst>
                <a:ext uri="{FF2B5EF4-FFF2-40B4-BE49-F238E27FC236}">
                  <a16:creationId xmlns:a16="http://schemas.microsoft.com/office/drawing/2014/main" id="{E5BC1333-DDC6-4F41-BC66-E852E6A819B1}"/>
                </a:ext>
              </a:extLst>
            </p:cNvPr>
            <p:cNvSpPr>
              <a:spLocks noChangeAspect="1" noChangeArrowheads="1"/>
            </p:cNvSpPr>
            <p:nvPr/>
          </p:nvSpPr>
          <p:spPr bwMode="auto">
            <a:xfrm rot="4380000">
              <a:off x="4777" y="3334"/>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9" name="Oval 155">
              <a:extLst>
                <a:ext uri="{FF2B5EF4-FFF2-40B4-BE49-F238E27FC236}">
                  <a16:creationId xmlns:a16="http://schemas.microsoft.com/office/drawing/2014/main" id="{2F801A12-AF2D-45E5-9B78-345716817B25}"/>
                </a:ext>
              </a:extLst>
            </p:cNvPr>
            <p:cNvSpPr>
              <a:spLocks noChangeAspect="1" noChangeArrowheads="1"/>
            </p:cNvSpPr>
            <p:nvPr/>
          </p:nvSpPr>
          <p:spPr bwMode="auto">
            <a:xfrm rot="4380000">
              <a:off x="4866" y="3335"/>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0" name="Oval 156">
              <a:extLst>
                <a:ext uri="{FF2B5EF4-FFF2-40B4-BE49-F238E27FC236}">
                  <a16:creationId xmlns:a16="http://schemas.microsoft.com/office/drawing/2014/main" id="{2CA988AE-B186-48D3-B196-A30DF6314A24}"/>
                </a:ext>
              </a:extLst>
            </p:cNvPr>
            <p:cNvSpPr>
              <a:spLocks noChangeAspect="1" noChangeArrowheads="1"/>
            </p:cNvSpPr>
            <p:nvPr/>
          </p:nvSpPr>
          <p:spPr bwMode="auto">
            <a:xfrm rot="4380000">
              <a:off x="4856" y="3305"/>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1" name="Oval 157">
              <a:extLst>
                <a:ext uri="{FF2B5EF4-FFF2-40B4-BE49-F238E27FC236}">
                  <a16:creationId xmlns:a16="http://schemas.microsoft.com/office/drawing/2014/main" id="{DEC8720F-4ABD-461B-AC4E-04B3570E96E9}"/>
                </a:ext>
              </a:extLst>
            </p:cNvPr>
            <p:cNvSpPr>
              <a:spLocks noChangeAspect="1" noChangeArrowheads="1"/>
            </p:cNvSpPr>
            <p:nvPr/>
          </p:nvSpPr>
          <p:spPr bwMode="auto">
            <a:xfrm rot="4380000">
              <a:off x="4945" y="330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2" name="Oval 158">
              <a:extLst>
                <a:ext uri="{FF2B5EF4-FFF2-40B4-BE49-F238E27FC236}">
                  <a16:creationId xmlns:a16="http://schemas.microsoft.com/office/drawing/2014/main" id="{1C2A0527-7EC0-4680-AD80-416ECDB82A7C}"/>
                </a:ext>
              </a:extLst>
            </p:cNvPr>
            <p:cNvSpPr>
              <a:spLocks noChangeAspect="1" noChangeArrowheads="1"/>
            </p:cNvSpPr>
            <p:nvPr/>
          </p:nvSpPr>
          <p:spPr bwMode="auto">
            <a:xfrm>
              <a:off x="5674" y="2882"/>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3" name="Oval 159">
              <a:extLst>
                <a:ext uri="{FF2B5EF4-FFF2-40B4-BE49-F238E27FC236}">
                  <a16:creationId xmlns:a16="http://schemas.microsoft.com/office/drawing/2014/main" id="{477AA45B-A8CB-4BDB-9A31-18648A3CD873}"/>
                </a:ext>
              </a:extLst>
            </p:cNvPr>
            <p:cNvSpPr>
              <a:spLocks noChangeAspect="1" noChangeArrowheads="1"/>
            </p:cNvSpPr>
            <p:nvPr/>
          </p:nvSpPr>
          <p:spPr bwMode="auto">
            <a:xfrm>
              <a:off x="5695" y="2886"/>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4" name="Oval 160">
              <a:extLst>
                <a:ext uri="{FF2B5EF4-FFF2-40B4-BE49-F238E27FC236}">
                  <a16:creationId xmlns:a16="http://schemas.microsoft.com/office/drawing/2014/main" id="{719A8197-5C8C-44CE-804B-63F7D69B613F}"/>
                </a:ext>
              </a:extLst>
            </p:cNvPr>
            <p:cNvSpPr>
              <a:spLocks noChangeAspect="1" noChangeArrowheads="1"/>
            </p:cNvSpPr>
            <p:nvPr/>
          </p:nvSpPr>
          <p:spPr bwMode="auto">
            <a:xfrm>
              <a:off x="5758" y="3000"/>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5" name="Oval 161">
              <a:extLst>
                <a:ext uri="{FF2B5EF4-FFF2-40B4-BE49-F238E27FC236}">
                  <a16:creationId xmlns:a16="http://schemas.microsoft.com/office/drawing/2014/main" id="{32810240-E74A-4DF5-AB40-31F9D366CAA7}"/>
                </a:ext>
              </a:extLst>
            </p:cNvPr>
            <p:cNvSpPr>
              <a:spLocks noChangeAspect="1" noChangeArrowheads="1"/>
            </p:cNvSpPr>
            <p:nvPr/>
          </p:nvSpPr>
          <p:spPr bwMode="auto">
            <a:xfrm>
              <a:off x="4251" y="3163"/>
              <a:ext cx="348" cy="8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6" name="Oval 162">
              <a:extLst>
                <a:ext uri="{FF2B5EF4-FFF2-40B4-BE49-F238E27FC236}">
                  <a16:creationId xmlns:a16="http://schemas.microsoft.com/office/drawing/2014/main" id="{B51FA849-2012-4F03-8210-E1CC668D9047}"/>
                </a:ext>
              </a:extLst>
            </p:cNvPr>
            <p:cNvSpPr>
              <a:spLocks noChangeAspect="1" noChangeArrowheads="1"/>
            </p:cNvSpPr>
            <p:nvPr/>
          </p:nvSpPr>
          <p:spPr bwMode="auto">
            <a:xfrm>
              <a:off x="4368" y="3217"/>
              <a:ext cx="115" cy="2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7" name="Oval 163">
              <a:extLst>
                <a:ext uri="{FF2B5EF4-FFF2-40B4-BE49-F238E27FC236}">
                  <a16:creationId xmlns:a16="http://schemas.microsoft.com/office/drawing/2014/main" id="{CBC2B9EA-6FF1-4186-8FF3-DC05A220F87C}"/>
                </a:ext>
              </a:extLst>
            </p:cNvPr>
            <p:cNvSpPr>
              <a:spLocks noChangeAspect="1" noChangeArrowheads="1"/>
            </p:cNvSpPr>
            <p:nvPr/>
          </p:nvSpPr>
          <p:spPr bwMode="auto">
            <a:xfrm>
              <a:off x="4279"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8" name="Oval 164">
              <a:extLst>
                <a:ext uri="{FF2B5EF4-FFF2-40B4-BE49-F238E27FC236}">
                  <a16:creationId xmlns:a16="http://schemas.microsoft.com/office/drawing/2014/main" id="{2C0257C3-DFED-443E-A94A-A1AD51E78593}"/>
                </a:ext>
              </a:extLst>
            </p:cNvPr>
            <p:cNvSpPr>
              <a:spLocks noChangeAspect="1" noChangeArrowheads="1"/>
            </p:cNvSpPr>
            <p:nvPr/>
          </p:nvSpPr>
          <p:spPr bwMode="auto">
            <a:xfrm>
              <a:off x="4426" y="3163"/>
              <a:ext cx="2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9" name="Oval 165">
              <a:extLst>
                <a:ext uri="{FF2B5EF4-FFF2-40B4-BE49-F238E27FC236}">
                  <a16:creationId xmlns:a16="http://schemas.microsoft.com/office/drawing/2014/main" id="{A4E0AD3C-5F53-43E7-A770-D93339348B63}"/>
                </a:ext>
              </a:extLst>
            </p:cNvPr>
            <p:cNvSpPr>
              <a:spLocks noChangeAspect="1" noChangeArrowheads="1"/>
            </p:cNvSpPr>
            <p:nvPr/>
          </p:nvSpPr>
          <p:spPr bwMode="auto">
            <a:xfrm>
              <a:off x="4397"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0" name="Oval 166">
              <a:extLst>
                <a:ext uri="{FF2B5EF4-FFF2-40B4-BE49-F238E27FC236}">
                  <a16:creationId xmlns:a16="http://schemas.microsoft.com/office/drawing/2014/main" id="{7009A99F-E2CF-4CC1-BACE-5022F1DD008F}"/>
                </a:ext>
              </a:extLst>
            </p:cNvPr>
            <p:cNvSpPr>
              <a:spLocks noChangeAspect="1" noChangeArrowheads="1"/>
            </p:cNvSpPr>
            <p:nvPr/>
          </p:nvSpPr>
          <p:spPr bwMode="auto">
            <a:xfrm>
              <a:off x="4338" y="3163"/>
              <a:ext cx="57"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1" name="Oval 167">
              <a:extLst>
                <a:ext uri="{FF2B5EF4-FFF2-40B4-BE49-F238E27FC236}">
                  <a16:creationId xmlns:a16="http://schemas.microsoft.com/office/drawing/2014/main" id="{5110E778-DE1F-48E5-85FF-DB738401F1D6}"/>
                </a:ext>
              </a:extLst>
            </p:cNvPr>
            <p:cNvSpPr>
              <a:spLocks noChangeAspect="1" noChangeArrowheads="1"/>
            </p:cNvSpPr>
            <p:nvPr/>
          </p:nvSpPr>
          <p:spPr bwMode="auto">
            <a:xfrm>
              <a:off x="4338"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2" name="Oval 168">
              <a:extLst>
                <a:ext uri="{FF2B5EF4-FFF2-40B4-BE49-F238E27FC236}">
                  <a16:creationId xmlns:a16="http://schemas.microsoft.com/office/drawing/2014/main" id="{A2796620-2026-4E6C-88E2-09ABCEBEC528}"/>
                </a:ext>
              </a:extLst>
            </p:cNvPr>
            <p:cNvSpPr>
              <a:spLocks noChangeAspect="1" noChangeArrowheads="1"/>
            </p:cNvSpPr>
            <p:nvPr/>
          </p:nvSpPr>
          <p:spPr bwMode="auto">
            <a:xfrm>
              <a:off x="4484"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3" name="Oval 169">
              <a:extLst>
                <a:ext uri="{FF2B5EF4-FFF2-40B4-BE49-F238E27FC236}">
                  <a16:creationId xmlns:a16="http://schemas.microsoft.com/office/drawing/2014/main" id="{CFAA8ABA-5D9A-4669-B777-B7F3EED02542}"/>
                </a:ext>
              </a:extLst>
            </p:cNvPr>
            <p:cNvSpPr>
              <a:spLocks noChangeAspect="1" noChangeArrowheads="1"/>
            </p:cNvSpPr>
            <p:nvPr/>
          </p:nvSpPr>
          <p:spPr bwMode="auto">
            <a:xfrm rot="2820000">
              <a:off x="4890" y="3263"/>
              <a:ext cx="340" cy="71"/>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4" name="Oval 170">
              <a:extLst>
                <a:ext uri="{FF2B5EF4-FFF2-40B4-BE49-F238E27FC236}">
                  <a16:creationId xmlns:a16="http://schemas.microsoft.com/office/drawing/2014/main" id="{B055D081-5907-406A-9DDB-86C09C0A7884}"/>
                </a:ext>
              </a:extLst>
            </p:cNvPr>
            <p:cNvSpPr>
              <a:spLocks noChangeAspect="1" noChangeArrowheads="1"/>
            </p:cNvSpPr>
            <p:nvPr/>
          </p:nvSpPr>
          <p:spPr bwMode="auto">
            <a:xfrm rot="2820000">
              <a:off x="4986" y="3304"/>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5" name="Oval 171">
              <a:extLst>
                <a:ext uri="{FF2B5EF4-FFF2-40B4-BE49-F238E27FC236}">
                  <a16:creationId xmlns:a16="http://schemas.microsoft.com/office/drawing/2014/main" id="{3FDAAAEA-E69B-4888-AE4D-86B4BA627ED7}"/>
                </a:ext>
              </a:extLst>
            </p:cNvPr>
            <p:cNvSpPr>
              <a:spLocks noChangeAspect="1" noChangeArrowheads="1"/>
            </p:cNvSpPr>
            <p:nvPr/>
          </p:nvSpPr>
          <p:spPr bwMode="auto">
            <a:xfrm rot="2820000">
              <a:off x="4965" y="3209"/>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6" name="Oval 172">
              <a:extLst>
                <a:ext uri="{FF2B5EF4-FFF2-40B4-BE49-F238E27FC236}">
                  <a16:creationId xmlns:a16="http://schemas.microsoft.com/office/drawing/2014/main" id="{C89ACFDB-2552-40B9-9734-83609B878318}"/>
                </a:ext>
              </a:extLst>
            </p:cNvPr>
            <p:cNvSpPr>
              <a:spLocks noChangeAspect="1" noChangeArrowheads="1"/>
            </p:cNvSpPr>
            <p:nvPr/>
          </p:nvSpPr>
          <p:spPr bwMode="auto">
            <a:xfrm rot="2820000">
              <a:off x="5069" y="3289"/>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7" name="Oval 173">
              <a:extLst>
                <a:ext uri="{FF2B5EF4-FFF2-40B4-BE49-F238E27FC236}">
                  <a16:creationId xmlns:a16="http://schemas.microsoft.com/office/drawing/2014/main" id="{A79883BB-747B-40C3-8D45-1D2E6DCEFB07}"/>
                </a:ext>
              </a:extLst>
            </p:cNvPr>
            <p:cNvSpPr>
              <a:spLocks noChangeAspect="1" noChangeArrowheads="1"/>
            </p:cNvSpPr>
            <p:nvPr/>
          </p:nvSpPr>
          <p:spPr bwMode="auto">
            <a:xfrm rot="2820000">
              <a:off x="5038" y="3276"/>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8" name="Oval 174">
              <a:extLst>
                <a:ext uri="{FF2B5EF4-FFF2-40B4-BE49-F238E27FC236}">
                  <a16:creationId xmlns:a16="http://schemas.microsoft.com/office/drawing/2014/main" id="{87C14195-360E-46E7-A3B0-548C57E26893}"/>
                </a:ext>
              </a:extLst>
            </p:cNvPr>
            <p:cNvSpPr>
              <a:spLocks noChangeAspect="1" noChangeArrowheads="1"/>
            </p:cNvSpPr>
            <p:nvPr/>
          </p:nvSpPr>
          <p:spPr bwMode="auto">
            <a:xfrm rot="2820000">
              <a:off x="5017" y="3230"/>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9" name="Oval 175">
              <a:extLst>
                <a:ext uri="{FF2B5EF4-FFF2-40B4-BE49-F238E27FC236}">
                  <a16:creationId xmlns:a16="http://schemas.microsoft.com/office/drawing/2014/main" id="{8261CADF-7B09-47BE-A202-D4011854E1AF}"/>
                </a:ext>
              </a:extLst>
            </p:cNvPr>
            <p:cNvSpPr>
              <a:spLocks noChangeAspect="1" noChangeArrowheads="1"/>
            </p:cNvSpPr>
            <p:nvPr/>
          </p:nvSpPr>
          <p:spPr bwMode="auto">
            <a:xfrm rot="2820000">
              <a:off x="5004" y="323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0" name="Oval 176">
              <a:extLst>
                <a:ext uri="{FF2B5EF4-FFF2-40B4-BE49-F238E27FC236}">
                  <a16:creationId xmlns:a16="http://schemas.microsoft.com/office/drawing/2014/main" id="{C0632D4B-F7F4-411B-906A-5C39E3FA0154}"/>
                </a:ext>
              </a:extLst>
            </p:cNvPr>
            <p:cNvSpPr>
              <a:spLocks noChangeAspect="1" noChangeArrowheads="1"/>
            </p:cNvSpPr>
            <p:nvPr/>
          </p:nvSpPr>
          <p:spPr bwMode="auto">
            <a:xfrm rot="2820000">
              <a:off x="5082" y="3347"/>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1" name="Oval 177">
              <a:extLst>
                <a:ext uri="{FF2B5EF4-FFF2-40B4-BE49-F238E27FC236}">
                  <a16:creationId xmlns:a16="http://schemas.microsoft.com/office/drawing/2014/main" id="{01765F92-5902-4CEF-A6D0-EA29E2D0C44A}"/>
                </a:ext>
              </a:extLst>
            </p:cNvPr>
            <p:cNvSpPr>
              <a:spLocks noChangeAspect="1" noChangeArrowheads="1"/>
            </p:cNvSpPr>
            <p:nvPr/>
          </p:nvSpPr>
          <p:spPr bwMode="auto">
            <a:xfrm rot="2820000">
              <a:off x="4623" y="2547"/>
              <a:ext cx="339" cy="6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2" name="Oval 178">
              <a:extLst>
                <a:ext uri="{FF2B5EF4-FFF2-40B4-BE49-F238E27FC236}">
                  <a16:creationId xmlns:a16="http://schemas.microsoft.com/office/drawing/2014/main" id="{C7AF254B-A4A8-421C-9650-0390C6A275C2}"/>
                </a:ext>
              </a:extLst>
            </p:cNvPr>
            <p:cNvSpPr>
              <a:spLocks noChangeAspect="1" noChangeArrowheads="1"/>
            </p:cNvSpPr>
            <p:nvPr/>
          </p:nvSpPr>
          <p:spPr bwMode="auto">
            <a:xfrm rot="2820000">
              <a:off x="4718" y="2587"/>
              <a:ext cx="112" cy="22"/>
            </a:xfrm>
            <a:prstGeom prst="ellipse">
              <a:avLst/>
            </a:prstGeom>
            <a:solidFill>
              <a:schemeClr val="tx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3" name="Oval 179">
              <a:extLst>
                <a:ext uri="{FF2B5EF4-FFF2-40B4-BE49-F238E27FC236}">
                  <a16:creationId xmlns:a16="http://schemas.microsoft.com/office/drawing/2014/main" id="{79C4286A-625B-4FD9-A779-DBC35C0FFF4F}"/>
                </a:ext>
              </a:extLst>
            </p:cNvPr>
            <p:cNvSpPr>
              <a:spLocks noChangeAspect="1" noChangeArrowheads="1"/>
            </p:cNvSpPr>
            <p:nvPr/>
          </p:nvSpPr>
          <p:spPr bwMode="auto">
            <a:xfrm rot="2820000">
              <a:off x="4697" y="249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4" name="Oval 180">
              <a:extLst>
                <a:ext uri="{FF2B5EF4-FFF2-40B4-BE49-F238E27FC236}">
                  <a16:creationId xmlns:a16="http://schemas.microsoft.com/office/drawing/2014/main" id="{07A3A40D-3ED3-4A15-A228-C37A6690B23A}"/>
                </a:ext>
              </a:extLst>
            </p:cNvPr>
            <p:cNvSpPr>
              <a:spLocks noChangeAspect="1" noChangeArrowheads="1"/>
            </p:cNvSpPr>
            <p:nvPr/>
          </p:nvSpPr>
          <p:spPr bwMode="auto">
            <a:xfrm rot="2820000">
              <a:off x="4804" y="2577"/>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5" name="Oval 181">
              <a:extLst>
                <a:ext uri="{FF2B5EF4-FFF2-40B4-BE49-F238E27FC236}">
                  <a16:creationId xmlns:a16="http://schemas.microsoft.com/office/drawing/2014/main" id="{FA2B0C4B-07DF-43DA-9FE4-BE85ECCF2178}"/>
                </a:ext>
              </a:extLst>
            </p:cNvPr>
            <p:cNvSpPr>
              <a:spLocks noChangeAspect="1" noChangeArrowheads="1"/>
            </p:cNvSpPr>
            <p:nvPr/>
          </p:nvSpPr>
          <p:spPr bwMode="auto">
            <a:xfrm rot="2820000">
              <a:off x="4771" y="2559"/>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6" name="Oval 182">
              <a:extLst>
                <a:ext uri="{FF2B5EF4-FFF2-40B4-BE49-F238E27FC236}">
                  <a16:creationId xmlns:a16="http://schemas.microsoft.com/office/drawing/2014/main" id="{4963CF39-5890-4717-B27E-5C01643CD6A0}"/>
                </a:ext>
              </a:extLst>
            </p:cNvPr>
            <p:cNvSpPr>
              <a:spLocks noChangeAspect="1" noChangeArrowheads="1"/>
            </p:cNvSpPr>
            <p:nvPr/>
          </p:nvSpPr>
          <p:spPr bwMode="auto">
            <a:xfrm rot="2820000">
              <a:off x="4748" y="2525"/>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7" name="Oval 183">
              <a:extLst>
                <a:ext uri="{FF2B5EF4-FFF2-40B4-BE49-F238E27FC236}">
                  <a16:creationId xmlns:a16="http://schemas.microsoft.com/office/drawing/2014/main" id="{7F4C76E6-5F56-479E-BF52-E3B29EB6FFC3}"/>
                </a:ext>
              </a:extLst>
            </p:cNvPr>
            <p:cNvSpPr>
              <a:spLocks noChangeAspect="1" noChangeArrowheads="1"/>
            </p:cNvSpPr>
            <p:nvPr/>
          </p:nvSpPr>
          <p:spPr bwMode="auto">
            <a:xfrm rot="2820000">
              <a:off x="4738" y="252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8" name="Oval 184">
              <a:extLst>
                <a:ext uri="{FF2B5EF4-FFF2-40B4-BE49-F238E27FC236}">
                  <a16:creationId xmlns:a16="http://schemas.microsoft.com/office/drawing/2014/main" id="{01545C1F-90AB-43C7-A020-088367C68918}"/>
                </a:ext>
              </a:extLst>
            </p:cNvPr>
            <p:cNvSpPr>
              <a:spLocks noChangeAspect="1" noChangeArrowheads="1"/>
            </p:cNvSpPr>
            <p:nvPr/>
          </p:nvSpPr>
          <p:spPr bwMode="auto">
            <a:xfrm rot="2820000">
              <a:off x="4816" y="2628"/>
              <a:ext cx="55"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9" name="Oval 185">
              <a:extLst>
                <a:ext uri="{FF2B5EF4-FFF2-40B4-BE49-F238E27FC236}">
                  <a16:creationId xmlns:a16="http://schemas.microsoft.com/office/drawing/2014/main" id="{15689E05-3251-4489-B072-599F509F608E}"/>
                </a:ext>
              </a:extLst>
            </p:cNvPr>
            <p:cNvSpPr>
              <a:spLocks noChangeAspect="1" noChangeArrowheads="1"/>
            </p:cNvSpPr>
            <p:nvPr/>
          </p:nvSpPr>
          <p:spPr bwMode="auto">
            <a:xfrm rot="7560000">
              <a:off x="5253" y="218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0" name="Oval 186">
              <a:extLst>
                <a:ext uri="{FF2B5EF4-FFF2-40B4-BE49-F238E27FC236}">
                  <a16:creationId xmlns:a16="http://schemas.microsoft.com/office/drawing/2014/main" id="{231CD145-45E8-45C4-8026-A85F91E48F4F}"/>
                </a:ext>
              </a:extLst>
            </p:cNvPr>
            <p:cNvSpPr>
              <a:spLocks noChangeAspect="1" noChangeArrowheads="1"/>
            </p:cNvSpPr>
            <p:nvPr/>
          </p:nvSpPr>
          <p:spPr bwMode="auto">
            <a:xfrm rot="7560000">
              <a:off x="5341" y="2184"/>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1" name="Oval 187">
              <a:extLst>
                <a:ext uri="{FF2B5EF4-FFF2-40B4-BE49-F238E27FC236}">
                  <a16:creationId xmlns:a16="http://schemas.microsoft.com/office/drawing/2014/main" id="{77BDFE3F-538E-404A-9738-09ABB6A48774}"/>
                </a:ext>
              </a:extLst>
            </p:cNvPr>
            <p:cNvSpPr>
              <a:spLocks noChangeAspect="1" noChangeArrowheads="1"/>
            </p:cNvSpPr>
            <p:nvPr/>
          </p:nvSpPr>
          <p:spPr bwMode="auto">
            <a:xfrm rot="7560000">
              <a:off x="5357" y="2023"/>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2" name="Oval 188">
              <a:extLst>
                <a:ext uri="{FF2B5EF4-FFF2-40B4-BE49-F238E27FC236}">
                  <a16:creationId xmlns:a16="http://schemas.microsoft.com/office/drawing/2014/main" id="{D7D80B76-416D-4FDB-9D2A-EE35026C2EF3}"/>
                </a:ext>
              </a:extLst>
            </p:cNvPr>
            <p:cNvSpPr>
              <a:spLocks noChangeAspect="1" noChangeArrowheads="1"/>
            </p:cNvSpPr>
            <p:nvPr/>
          </p:nvSpPr>
          <p:spPr bwMode="auto">
            <a:xfrm rot="7560000">
              <a:off x="5446" y="2024"/>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3" name="Oval 189">
              <a:extLst>
                <a:ext uri="{FF2B5EF4-FFF2-40B4-BE49-F238E27FC236}">
                  <a16:creationId xmlns:a16="http://schemas.microsoft.com/office/drawing/2014/main" id="{5125F09D-DD70-4F2E-9990-9A7E9BDB9F42}"/>
                </a:ext>
              </a:extLst>
            </p:cNvPr>
            <p:cNvSpPr>
              <a:spLocks noChangeAspect="1" noChangeArrowheads="1"/>
            </p:cNvSpPr>
            <p:nvPr/>
          </p:nvSpPr>
          <p:spPr bwMode="auto">
            <a:xfrm rot="7560000">
              <a:off x="5413" y="1944"/>
              <a:ext cx="217"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4" name="Oval 190">
              <a:extLst>
                <a:ext uri="{FF2B5EF4-FFF2-40B4-BE49-F238E27FC236}">
                  <a16:creationId xmlns:a16="http://schemas.microsoft.com/office/drawing/2014/main" id="{77056557-66D0-4206-AFB5-39691EBE4534}"/>
                </a:ext>
              </a:extLst>
            </p:cNvPr>
            <p:cNvSpPr>
              <a:spLocks noChangeAspect="1" noChangeArrowheads="1"/>
            </p:cNvSpPr>
            <p:nvPr/>
          </p:nvSpPr>
          <p:spPr bwMode="auto">
            <a:xfrm rot="7560000">
              <a:off x="5499" y="194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5" name="Oval 191">
              <a:extLst>
                <a:ext uri="{FF2B5EF4-FFF2-40B4-BE49-F238E27FC236}">
                  <a16:creationId xmlns:a16="http://schemas.microsoft.com/office/drawing/2014/main" id="{5223BE80-F581-4D3C-9529-B97C31E10A81}"/>
                </a:ext>
              </a:extLst>
            </p:cNvPr>
            <p:cNvSpPr>
              <a:spLocks noChangeAspect="1" noChangeArrowheads="1"/>
            </p:cNvSpPr>
            <p:nvPr/>
          </p:nvSpPr>
          <p:spPr bwMode="auto">
            <a:xfrm rot="7560000">
              <a:off x="5266" y="196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6" name="Oval 192">
              <a:extLst>
                <a:ext uri="{FF2B5EF4-FFF2-40B4-BE49-F238E27FC236}">
                  <a16:creationId xmlns:a16="http://schemas.microsoft.com/office/drawing/2014/main" id="{76F19090-4C46-418F-9A49-3A3B587D1F7A}"/>
                </a:ext>
              </a:extLst>
            </p:cNvPr>
            <p:cNvSpPr>
              <a:spLocks noChangeAspect="1" noChangeArrowheads="1"/>
            </p:cNvSpPr>
            <p:nvPr/>
          </p:nvSpPr>
          <p:spPr bwMode="auto">
            <a:xfrm rot="7560000">
              <a:off x="5353" y="1963"/>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7" name="Oval 193">
              <a:extLst>
                <a:ext uri="{FF2B5EF4-FFF2-40B4-BE49-F238E27FC236}">
                  <a16:creationId xmlns:a16="http://schemas.microsoft.com/office/drawing/2014/main" id="{BD7C4543-FEF5-4A11-9FA3-C891F35428B6}"/>
                </a:ext>
              </a:extLst>
            </p:cNvPr>
            <p:cNvSpPr>
              <a:spLocks noChangeAspect="1" noChangeArrowheads="1"/>
            </p:cNvSpPr>
            <p:nvPr/>
          </p:nvSpPr>
          <p:spPr bwMode="auto">
            <a:xfrm>
              <a:off x="5642"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8" name="Oval 194">
              <a:extLst>
                <a:ext uri="{FF2B5EF4-FFF2-40B4-BE49-F238E27FC236}">
                  <a16:creationId xmlns:a16="http://schemas.microsoft.com/office/drawing/2014/main" id="{D50473B0-428B-4055-9E77-488FFEFAF38E}"/>
                </a:ext>
              </a:extLst>
            </p:cNvPr>
            <p:cNvSpPr>
              <a:spLocks noChangeAspect="1" noChangeArrowheads="1"/>
            </p:cNvSpPr>
            <p:nvPr/>
          </p:nvSpPr>
          <p:spPr bwMode="auto">
            <a:xfrm>
              <a:off x="5719"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9" name="Oval 195">
              <a:extLst>
                <a:ext uri="{FF2B5EF4-FFF2-40B4-BE49-F238E27FC236}">
                  <a16:creationId xmlns:a16="http://schemas.microsoft.com/office/drawing/2014/main" id="{689AD8BC-ECBC-466C-8EB9-AFCE7A75A1D1}"/>
                </a:ext>
              </a:extLst>
            </p:cNvPr>
            <p:cNvSpPr>
              <a:spLocks noChangeAspect="1" noChangeArrowheads="1"/>
            </p:cNvSpPr>
            <p:nvPr/>
          </p:nvSpPr>
          <p:spPr bwMode="auto">
            <a:xfrm>
              <a:off x="5817"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0" name="Oval 196">
              <a:extLst>
                <a:ext uri="{FF2B5EF4-FFF2-40B4-BE49-F238E27FC236}">
                  <a16:creationId xmlns:a16="http://schemas.microsoft.com/office/drawing/2014/main" id="{22012BDF-D144-4FAA-A752-C91227F3D3D7}"/>
                </a:ext>
              </a:extLst>
            </p:cNvPr>
            <p:cNvSpPr>
              <a:spLocks noChangeAspect="1" noChangeArrowheads="1"/>
            </p:cNvSpPr>
            <p:nvPr/>
          </p:nvSpPr>
          <p:spPr bwMode="auto">
            <a:xfrm>
              <a:off x="5894"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1" name="Oval 197">
              <a:extLst>
                <a:ext uri="{FF2B5EF4-FFF2-40B4-BE49-F238E27FC236}">
                  <a16:creationId xmlns:a16="http://schemas.microsoft.com/office/drawing/2014/main" id="{9EE05839-6801-443B-AC3B-FFC37E80E430}"/>
                </a:ext>
              </a:extLst>
            </p:cNvPr>
            <p:cNvSpPr>
              <a:spLocks noChangeAspect="1" noChangeArrowheads="1"/>
            </p:cNvSpPr>
            <p:nvPr/>
          </p:nvSpPr>
          <p:spPr bwMode="auto">
            <a:xfrm>
              <a:off x="5642"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2" name="Oval 198">
              <a:extLst>
                <a:ext uri="{FF2B5EF4-FFF2-40B4-BE49-F238E27FC236}">
                  <a16:creationId xmlns:a16="http://schemas.microsoft.com/office/drawing/2014/main" id="{E9E6061A-E2A6-4333-B58A-CE46DCEB73D9}"/>
                </a:ext>
              </a:extLst>
            </p:cNvPr>
            <p:cNvSpPr>
              <a:spLocks noChangeAspect="1" noChangeArrowheads="1"/>
            </p:cNvSpPr>
            <p:nvPr/>
          </p:nvSpPr>
          <p:spPr bwMode="auto">
            <a:xfrm>
              <a:off x="5719"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3" name="Oval 199">
              <a:extLst>
                <a:ext uri="{FF2B5EF4-FFF2-40B4-BE49-F238E27FC236}">
                  <a16:creationId xmlns:a16="http://schemas.microsoft.com/office/drawing/2014/main" id="{9027A484-11D6-45C8-A1BD-CBF6F81E0763}"/>
                </a:ext>
              </a:extLst>
            </p:cNvPr>
            <p:cNvSpPr>
              <a:spLocks noChangeAspect="1" noChangeArrowheads="1"/>
            </p:cNvSpPr>
            <p:nvPr/>
          </p:nvSpPr>
          <p:spPr bwMode="auto">
            <a:xfrm>
              <a:off x="5820" y="268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4" name="Oval 200">
              <a:extLst>
                <a:ext uri="{FF2B5EF4-FFF2-40B4-BE49-F238E27FC236}">
                  <a16:creationId xmlns:a16="http://schemas.microsoft.com/office/drawing/2014/main" id="{88454F41-3034-48D8-967E-F3DBCA8C4472}"/>
                </a:ext>
              </a:extLst>
            </p:cNvPr>
            <p:cNvSpPr>
              <a:spLocks noChangeAspect="1" noChangeArrowheads="1"/>
            </p:cNvSpPr>
            <p:nvPr/>
          </p:nvSpPr>
          <p:spPr bwMode="auto">
            <a:xfrm>
              <a:off x="5897" y="2682"/>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5" name="Oval 201">
              <a:extLst>
                <a:ext uri="{FF2B5EF4-FFF2-40B4-BE49-F238E27FC236}">
                  <a16:creationId xmlns:a16="http://schemas.microsoft.com/office/drawing/2014/main" id="{C27E6641-1CB2-436F-97D9-D2C3327DCDD2}"/>
                </a:ext>
              </a:extLst>
            </p:cNvPr>
            <p:cNvSpPr>
              <a:spLocks noChangeAspect="1" noChangeArrowheads="1"/>
            </p:cNvSpPr>
            <p:nvPr/>
          </p:nvSpPr>
          <p:spPr bwMode="auto">
            <a:xfrm rot="4380000">
              <a:off x="4917" y="3456"/>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6" name="Oval 202">
              <a:extLst>
                <a:ext uri="{FF2B5EF4-FFF2-40B4-BE49-F238E27FC236}">
                  <a16:creationId xmlns:a16="http://schemas.microsoft.com/office/drawing/2014/main" id="{BA4A71B2-6D7A-415A-8949-48E575F5DEE7}"/>
                </a:ext>
              </a:extLst>
            </p:cNvPr>
            <p:cNvSpPr>
              <a:spLocks noChangeAspect="1" noChangeArrowheads="1"/>
            </p:cNvSpPr>
            <p:nvPr/>
          </p:nvSpPr>
          <p:spPr bwMode="auto">
            <a:xfrm rot="4380000">
              <a:off x="5006" y="3457"/>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7" name="Oval 203">
              <a:extLst>
                <a:ext uri="{FF2B5EF4-FFF2-40B4-BE49-F238E27FC236}">
                  <a16:creationId xmlns:a16="http://schemas.microsoft.com/office/drawing/2014/main" id="{79D0F949-0792-4B2B-BF96-AEE5C02EEDA3}"/>
                </a:ext>
              </a:extLst>
            </p:cNvPr>
            <p:cNvSpPr>
              <a:spLocks noChangeAspect="1" noChangeArrowheads="1"/>
            </p:cNvSpPr>
            <p:nvPr/>
          </p:nvSpPr>
          <p:spPr bwMode="auto">
            <a:xfrm rot="4380000">
              <a:off x="4823" y="3459"/>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8" name="Oval 204">
              <a:extLst>
                <a:ext uri="{FF2B5EF4-FFF2-40B4-BE49-F238E27FC236}">
                  <a16:creationId xmlns:a16="http://schemas.microsoft.com/office/drawing/2014/main" id="{9C811840-5B9B-4F98-BD70-9B50A169E729}"/>
                </a:ext>
              </a:extLst>
            </p:cNvPr>
            <p:cNvSpPr>
              <a:spLocks noChangeAspect="1" noChangeArrowheads="1"/>
            </p:cNvSpPr>
            <p:nvPr/>
          </p:nvSpPr>
          <p:spPr bwMode="auto">
            <a:xfrm rot="4380000">
              <a:off x="4913" y="3459"/>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9" name="Oval 205">
              <a:extLst>
                <a:ext uri="{FF2B5EF4-FFF2-40B4-BE49-F238E27FC236}">
                  <a16:creationId xmlns:a16="http://schemas.microsoft.com/office/drawing/2014/main" id="{46E1D652-96D7-4201-B544-1C78FDC5B380}"/>
                </a:ext>
              </a:extLst>
            </p:cNvPr>
            <p:cNvSpPr>
              <a:spLocks noChangeAspect="1" noChangeArrowheads="1"/>
            </p:cNvSpPr>
            <p:nvPr/>
          </p:nvSpPr>
          <p:spPr bwMode="auto">
            <a:xfrm rot="-660000">
              <a:off x="4244" y="314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0" name="Oval 206">
              <a:extLst>
                <a:ext uri="{FF2B5EF4-FFF2-40B4-BE49-F238E27FC236}">
                  <a16:creationId xmlns:a16="http://schemas.microsoft.com/office/drawing/2014/main" id="{4ED65BC7-0F56-4B84-BF6F-191E03FE7699}"/>
                </a:ext>
              </a:extLst>
            </p:cNvPr>
            <p:cNvSpPr>
              <a:spLocks noChangeAspect="1" noChangeArrowheads="1"/>
            </p:cNvSpPr>
            <p:nvPr/>
          </p:nvSpPr>
          <p:spPr bwMode="auto">
            <a:xfrm rot="-660000">
              <a:off x="4320" y="3141"/>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1" name="Oval 207">
              <a:extLst>
                <a:ext uri="{FF2B5EF4-FFF2-40B4-BE49-F238E27FC236}">
                  <a16:creationId xmlns:a16="http://schemas.microsoft.com/office/drawing/2014/main" id="{17D31E5B-FC1B-48DF-A07E-E0F7911D2E78}"/>
                </a:ext>
              </a:extLst>
            </p:cNvPr>
            <p:cNvSpPr>
              <a:spLocks noChangeAspect="1" noChangeArrowheads="1"/>
            </p:cNvSpPr>
            <p:nvPr/>
          </p:nvSpPr>
          <p:spPr bwMode="auto">
            <a:xfrm rot="-660000">
              <a:off x="4062" y="3182"/>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2" name="Oval 208">
              <a:extLst>
                <a:ext uri="{FF2B5EF4-FFF2-40B4-BE49-F238E27FC236}">
                  <a16:creationId xmlns:a16="http://schemas.microsoft.com/office/drawing/2014/main" id="{6E436E49-FE9C-4EC5-91C4-E396AB34C5C6}"/>
                </a:ext>
              </a:extLst>
            </p:cNvPr>
            <p:cNvSpPr>
              <a:spLocks noChangeAspect="1" noChangeArrowheads="1"/>
            </p:cNvSpPr>
            <p:nvPr/>
          </p:nvSpPr>
          <p:spPr bwMode="auto">
            <a:xfrm rot="-660000">
              <a:off x="4138" y="3183"/>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3" name="Oval 209">
              <a:extLst>
                <a:ext uri="{FF2B5EF4-FFF2-40B4-BE49-F238E27FC236}">
                  <a16:creationId xmlns:a16="http://schemas.microsoft.com/office/drawing/2014/main" id="{248BB2D0-33D2-482C-A3B6-DC7316164A7B}"/>
                </a:ext>
              </a:extLst>
            </p:cNvPr>
            <p:cNvSpPr>
              <a:spLocks noChangeAspect="1" noChangeArrowheads="1"/>
            </p:cNvSpPr>
            <p:nvPr/>
          </p:nvSpPr>
          <p:spPr bwMode="auto">
            <a:xfrm rot="-660000">
              <a:off x="4231" y="3056"/>
              <a:ext cx="190"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4" name="Oval 210">
              <a:extLst>
                <a:ext uri="{FF2B5EF4-FFF2-40B4-BE49-F238E27FC236}">
                  <a16:creationId xmlns:a16="http://schemas.microsoft.com/office/drawing/2014/main" id="{46024240-E5FD-491A-93AB-EFEEB0BDE3BD}"/>
                </a:ext>
              </a:extLst>
            </p:cNvPr>
            <p:cNvSpPr>
              <a:spLocks noChangeAspect="1" noChangeArrowheads="1"/>
            </p:cNvSpPr>
            <p:nvPr/>
          </p:nvSpPr>
          <p:spPr bwMode="auto">
            <a:xfrm rot="-660000">
              <a:off x="4307" y="305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5" name="Oval 211">
              <a:extLst>
                <a:ext uri="{FF2B5EF4-FFF2-40B4-BE49-F238E27FC236}">
                  <a16:creationId xmlns:a16="http://schemas.microsoft.com/office/drawing/2014/main" id="{B1C3298F-3C00-4E31-B83E-1F122952715D}"/>
                </a:ext>
              </a:extLst>
            </p:cNvPr>
            <p:cNvSpPr>
              <a:spLocks noChangeAspect="1" noChangeArrowheads="1"/>
            </p:cNvSpPr>
            <p:nvPr/>
          </p:nvSpPr>
          <p:spPr bwMode="auto">
            <a:xfrm rot="-660000">
              <a:off x="4059" y="3089"/>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6" name="Oval 212">
              <a:extLst>
                <a:ext uri="{FF2B5EF4-FFF2-40B4-BE49-F238E27FC236}">
                  <a16:creationId xmlns:a16="http://schemas.microsoft.com/office/drawing/2014/main" id="{260EB497-1DFD-425F-B5E6-C051910463E2}"/>
                </a:ext>
              </a:extLst>
            </p:cNvPr>
            <p:cNvSpPr>
              <a:spLocks noChangeAspect="1" noChangeArrowheads="1"/>
            </p:cNvSpPr>
            <p:nvPr/>
          </p:nvSpPr>
          <p:spPr bwMode="auto">
            <a:xfrm rot="-660000">
              <a:off x="4135" y="309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7" name="Oval 213">
              <a:extLst>
                <a:ext uri="{FF2B5EF4-FFF2-40B4-BE49-F238E27FC236}">
                  <a16:creationId xmlns:a16="http://schemas.microsoft.com/office/drawing/2014/main" id="{0962D9DF-6B9F-472E-ABC2-0492BE629B9E}"/>
                </a:ext>
              </a:extLst>
            </p:cNvPr>
            <p:cNvSpPr>
              <a:spLocks noChangeAspect="1" noChangeArrowheads="1"/>
            </p:cNvSpPr>
            <p:nvPr/>
          </p:nvSpPr>
          <p:spPr bwMode="auto">
            <a:xfrm rot="2460000">
              <a:off x="4559" y="2194"/>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8" name="Oval 214">
              <a:extLst>
                <a:ext uri="{FF2B5EF4-FFF2-40B4-BE49-F238E27FC236}">
                  <a16:creationId xmlns:a16="http://schemas.microsoft.com/office/drawing/2014/main" id="{770EB151-C698-4784-847F-DF923BCA5DA3}"/>
                </a:ext>
              </a:extLst>
            </p:cNvPr>
            <p:cNvSpPr>
              <a:spLocks noChangeAspect="1" noChangeArrowheads="1"/>
            </p:cNvSpPr>
            <p:nvPr/>
          </p:nvSpPr>
          <p:spPr bwMode="auto">
            <a:xfrm rot="2460000">
              <a:off x="4635" y="219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9" name="Oval 215">
              <a:extLst>
                <a:ext uri="{FF2B5EF4-FFF2-40B4-BE49-F238E27FC236}">
                  <a16:creationId xmlns:a16="http://schemas.microsoft.com/office/drawing/2014/main" id="{38597CE3-E432-4736-BC14-56154A573959}"/>
                </a:ext>
              </a:extLst>
            </p:cNvPr>
            <p:cNvSpPr>
              <a:spLocks noChangeAspect="1" noChangeArrowheads="1"/>
            </p:cNvSpPr>
            <p:nvPr/>
          </p:nvSpPr>
          <p:spPr bwMode="auto">
            <a:xfrm rot="2460000">
              <a:off x="4417" y="2064"/>
              <a:ext cx="189" cy="4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0" name="Oval 216">
              <a:extLst>
                <a:ext uri="{FF2B5EF4-FFF2-40B4-BE49-F238E27FC236}">
                  <a16:creationId xmlns:a16="http://schemas.microsoft.com/office/drawing/2014/main" id="{E88305C7-3CE8-4AF1-9BF4-CA77B6E87135}"/>
                </a:ext>
              </a:extLst>
            </p:cNvPr>
            <p:cNvSpPr>
              <a:spLocks noChangeAspect="1" noChangeArrowheads="1"/>
            </p:cNvSpPr>
            <p:nvPr/>
          </p:nvSpPr>
          <p:spPr bwMode="auto">
            <a:xfrm rot="2460000">
              <a:off x="4494" y="2064"/>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1" name="Oval 217">
              <a:extLst>
                <a:ext uri="{FF2B5EF4-FFF2-40B4-BE49-F238E27FC236}">
                  <a16:creationId xmlns:a16="http://schemas.microsoft.com/office/drawing/2014/main" id="{9517121D-A6CF-4FB1-80C4-618A0D2BEA20}"/>
                </a:ext>
              </a:extLst>
            </p:cNvPr>
            <p:cNvSpPr>
              <a:spLocks noChangeAspect="1" noChangeArrowheads="1"/>
            </p:cNvSpPr>
            <p:nvPr/>
          </p:nvSpPr>
          <p:spPr bwMode="auto">
            <a:xfrm rot="2460000">
              <a:off x="4284" y="191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2" name="Oval 218">
              <a:extLst>
                <a:ext uri="{FF2B5EF4-FFF2-40B4-BE49-F238E27FC236}">
                  <a16:creationId xmlns:a16="http://schemas.microsoft.com/office/drawing/2014/main" id="{7040EABC-40B3-4879-92F7-12E921621D77}"/>
                </a:ext>
              </a:extLst>
            </p:cNvPr>
            <p:cNvSpPr>
              <a:spLocks noChangeAspect="1" noChangeArrowheads="1"/>
            </p:cNvSpPr>
            <p:nvPr/>
          </p:nvSpPr>
          <p:spPr bwMode="auto">
            <a:xfrm rot="2460000">
              <a:off x="4361" y="1917"/>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3" name="Oval 219">
              <a:extLst>
                <a:ext uri="{FF2B5EF4-FFF2-40B4-BE49-F238E27FC236}">
                  <a16:creationId xmlns:a16="http://schemas.microsoft.com/office/drawing/2014/main" id="{FD56AD9F-2A95-470D-9C25-99348426AE11}"/>
                </a:ext>
              </a:extLst>
            </p:cNvPr>
            <p:cNvSpPr>
              <a:spLocks noChangeAspect="1" noChangeArrowheads="1"/>
            </p:cNvSpPr>
            <p:nvPr/>
          </p:nvSpPr>
          <p:spPr bwMode="auto">
            <a:xfrm rot="2460000">
              <a:off x="4520" y="2290"/>
              <a:ext cx="189"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4" name="Oval 220">
              <a:extLst>
                <a:ext uri="{FF2B5EF4-FFF2-40B4-BE49-F238E27FC236}">
                  <a16:creationId xmlns:a16="http://schemas.microsoft.com/office/drawing/2014/main" id="{6363A075-656E-4612-A3FA-7864A3620A9C}"/>
                </a:ext>
              </a:extLst>
            </p:cNvPr>
            <p:cNvSpPr>
              <a:spLocks noChangeAspect="1" noChangeArrowheads="1"/>
            </p:cNvSpPr>
            <p:nvPr/>
          </p:nvSpPr>
          <p:spPr bwMode="auto">
            <a:xfrm rot="2460000">
              <a:off x="4596" y="2291"/>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5" name="Oval 221">
              <a:extLst>
                <a:ext uri="{FF2B5EF4-FFF2-40B4-BE49-F238E27FC236}">
                  <a16:creationId xmlns:a16="http://schemas.microsoft.com/office/drawing/2014/main" id="{CD72297A-A4F2-4E84-82E4-02537E2A224B}"/>
                </a:ext>
              </a:extLst>
            </p:cNvPr>
            <p:cNvSpPr>
              <a:spLocks noChangeAspect="1" noChangeArrowheads="1"/>
            </p:cNvSpPr>
            <p:nvPr/>
          </p:nvSpPr>
          <p:spPr bwMode="auto">
            <a:xfrm rot="2460000">
              <a:off x="4371" y="215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6" name="Oval 222">
              <a:extLst>
                <a:ext uri="{FF2B5EF4-FFF2-40B4-BE49-F238E27FC236}">
                  <a16:creationId xmlns:a16="http://schemas.microsoft.com/office/drawing/2014/main" id="{6C2DB932-83FF-4C0F-9A4B-8D06101B408A}"/>
                </a:ext>
              </a:extLst>
            </p:cNvPr>
            <p:cNvSpPr>
              <a:spLocks noChangeAspect="1" noChangeArrowheads="1"/>
            </p:cNvSpPr>
            <p:nvPr/>
          </p:nvSpPr>
          <p:spPr bwMode="auto">
            <a:xfrm rot="2460000">
              <a:off x="4448" y="2157"/>
              <a:ext cx="36"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7" name="Oval 223">
              <a:extLst>
                <a:ext uri="{FF2B5EF4-FFF2-40B4-BE49-F238E27FC236}">
                  <a16:creationId xmlns:a16="http://schemas.microsoft.com/office/drawing/2014/main" id="{F53CE484-613F-4E5B-BC91-FE63D250DA8B}"/>
                </a:ext>
              </a:extLst>
            </p:cNvPr>
            <p:cNvSpPr>
              <a:spLocks noChangeAspect="1" noChangeArrowheads="1"/>
            </p:cNvSpPr>
            <p:nvPr/>
          </p:nvSpPr>
          <p:spPr bwMode="auto">
            <a:xfrm rot="2460000">
              <a:off x="4232" y="2024"/>
              <a:ext cx="190" cy="4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8" name="Oval 224">
              <a:extLst>
                <a:ext uri="{FF2B5EF4-FFF2-40B4-BE49-F238E27FC236}">
                  <a16:creationId xmlns:a16="http://schemas.microsoft.com/office/drawing/2014/main" id="{84FADC76-AF29-4207-80ED-F45B232D0D25}"/>
                </a:ext>
              </a:extLst>
            </p:cNvPr>
            <p:cNvSpPr>
              <a:spLocks noChangeAspect="1" noChangeArrowheads="1"/>
            </p:cNvSpPr>
            <p:nvPr/>
          </p:nvSpPr>
          <p:spPr bwMode="auto">
            <a:xfrm rot="2460000">
              <a:off x="4309" y="202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9" name="Oval 225">
              <a:extLst>
                <a:ext uri="{FF2B5EF4-FFF2-40B4-BE49-F238E27FC236}">
                  <a16:creationId xmlns:a16="http://schemas.microsoft.com/office/drawing/2014/main" id="{41CF6E9A-1935-4473-8FFC-357452A95FEE}"/>
                </a:ext>
              </a:extLst>
            </p:cNvPr>
            <p:cNvSpPr>
              <a:spLocks noChangeAspect="1" noChangeArrowheads="1"/>
            </p:cNvSpPr>
            <p:nvPr/>
          </p:nvSpPr>
          <p:spPr bwMode="auto">
            <a:xfrm rot="2460000">
              <a:off x="4166" y="1943"/>
              <a:ext cx="152" cy="2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0" name="Oval 226">
              <a:extLst>
                <a:ext uri="{FF2B5EF4-FFF2-40B4-BE49-F238E27FC236}">
                  <a16:creationId xmlns:a16="http://schemas.microsoft.com/office/drawing/2014/main" id="{696967C7-D084-4302-8858-AAB01495C5C1}"/>
                </a:ext>
              </a:extLst>
            </p:cNvPr>
            <p:cNvSpPr>
              <a:spLocks noChangeAspect="1" noChangeArrowheads="1"/>
            </p:cNvSpPr>
            <p:nvPr/>
          </p:nvSpPr>
          <p:spPr bwMode="auto">
            <a:xfrm rot="2460000">
              <a:off x="4218" y="1934"/>
              <a:ext cx="28" cy="1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1" name="Oval 227">
              <a:extLst>
                <a:ext uri="{FF2B5EF4-FFF2-40B4-BE49-F238E27FC236}">
                  <a16:creationId xmlns:a16="http://schemas.microsoft.com/office/drawing/2014/main" id="{58D607A7-0A1D-4E76-97C4-148BA53BC805}"/>
                </a:ext>
              </a:extLst>
            </p:cNvPr>
            <p:cNvSpPr>
              <a:spLocks noChangeAspect="1" noChangeArrowheads="1"/>
            </p:cNvSpPr>
            <p:nvPr/>
          </p:nvSpPr>
          <p:spPr bwMode="auto">
            <a:xfrm>
              <a:off x="5630" y="3066"/>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2" name="Oval 228">
              <a:extLst>
                <a:ext uri="{FF2B5EF4-FFF2-40B4-BE49-F238E27FC236}">
                  <a16:creationId xmlns:a16="http://schemas.microsoft.com/office/drawing/2014/main" id="{6A88BAF6-8C82-48AE-9029-C746A5210634}"/>
                </a:ext>
              </a:extLst>
            </p:cNvPr>
            <p:cNvSpPr>
              <a:spLocks noChangeAspect="1" noChangeArrowheads="1"/>
            </p:cNvSpPr>
            <p:nvPr/>
          </p:nvSpPr>
          <p:spPr bwMode="auto">
            <a:xfrm>
              <a:off x="5650" y="3070"/>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3" name="Oval 229">
              <a:extLst>
                <a:ext uri="{FF2B5EF4-FFF2-40B4-BE49-F238E27FC236}">
                  <a16:creationId xmlns:a16="http://schemas.microsoft.com/office/drawing/2014/main" id="{F0B3B505-F6A6-4BAB-AEE3-00F4F32AFE16}"/>
                </a:ext>
              </a:extLst>
            </p:cNvPr>
            <p:cNvSpPr>
              <a:spLocks noChangeAspect="1" noChangeArrowheads="1"/>
            </p:cNvSpPr>
            <p:nvPr/>
          </p:nvSpPr>
          <p:spPr bwMode="auto">
            <a:xfrm>
              <a:off x="5714" y="318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4" name="Oval 230">
              <a:extLst>
                <a:ext uri="{FF2B5EF4-FFF2-40B4-BE49-F238E27FC236}">
                  <a16:creationId xmlns:a16="http://schemas.microsoft.com/office/drawing/2014/main" id="{A3990973-DA72-42C1-9055-45BFEBBF3962}"/>
                </a:ext>
              </a:extLst>
            </p:cNvPr>
            <p:cNvSpPr>
              <a:spLocks noChangeAspect="1" noChangeArrowheads="1"/>
            </p:cNvSpPr>
            <p:nvPr/>
          </p:nvSpPr>
          <p:spPr bwMode="auto">
            <a:xfrm>
              <a:off x="5586" y="3251"/>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5" name="Oval 231">
              <a:extLst>
                <a:ext uri="{FF2B5EF4-FFF2-40B4-BE49-F238E27FC236}">
                  <a16:creationId xmlns:a16="http://schemas.microsoft.com/office/drawing/2014/main" id="{93C2A4EF-F2BE-4D85-93F2-041C948850E2}"/>
                </a:ext>
              </a:extLst>
            </p:cNvPr>
            <p:cNvSpPr>
              <a:spLocks noChangeAspect="1" noChangeArrowheads="1"/>
            </p:cNvSpPr>
            <p:nvPr/>
          </p:nvSpPr>
          <p:spPr bwMode="auto">
            <a:xfrm>
              <a:off x="5607" y="3256"/>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6" name="Oval 232">
              <a:extLst>
                <a:ext uri="{FF2B5EF4-FFF2-40B4-BE49-F238E27FC236}">
                  <a16:creationId xmlns:a16="http://schemas.microsoft.com/office/drawing/2014/main" id="{D33D2FBD-EA88-4783-BEDF-D6C31A8A8247}"/>
                </a:ext>
              </a:extLst>
            </p:cNvPr>
            <p:cNvSpPr>
              <a:spLocks noChangeAspect="1" noChangeArrowheads="1"/>
            </p:cNvSpPr>
            <p:nvPr/>
          </p:nvSpPr>
          <p:spPr bwMode="auto">
            <a:xfrm>
              <a:off x="5669" y="3369"/>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7" name="Oval 233">
              <a:extLst>
                <a:ext uri="{FF2B5EF4-FFF2-40B4-BE49-F238E27FC236}">
                  <a16:creationId xmlns:a16="http://schemas.microsoft.com/office/drawing/2014/main" id="{EDD6B59B-A19F-4079-A366-E9344527CEEB}"/>
                </a:ext>
              </a:extLst>
            </p:cNvPr>
            <p:cNvSpPr>
              <a:spLocks noChangeAspect="1" noChangeArrowheads="1"/>
            </p:cNvSpPr>
            <p:nvPr/>
          </p:nvSpPr>
          <p:spPr bwMode="auto">
            <a:xfrm>
              <a:off x="5180" y="3311"/>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8" name="Oval 234">
              <a:extLst>
                <a:ext uri="{FF2B5EF4-FFF2-40B4-BE49-F238E27FC236}">
                  <a16:creationId xmlns:a16="http://schemas.microsoft.com/office/drawing/2014/main" id="{964FB739-7449-4635-91D0-A91E87FB815C}"/>
                </a:ext>
              </a:extLst>
            </p:cNvPr>
            <p:cNvSpPr>
              <a:spLocks noChangeAspect="1" noChangeArrowheads="1"/>
            </p:cNvSpPr>
            <p:nvPr/>
          </p:nvSpPr>
          <p:spPr bwMode="auto">
            <a:xfrm>
              <a:off x="5202" y="3313"/>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9" name="Oval 235">
              <a:extLst>
                <a:ext uri="{FF2B5EF4-FFF2-40B4-BE49-F238E27FC236}">
                  <a16:creationId xmlns:a16="http://schemas.microsoft.com/office/drawing/2014/main" id="{C925E6C4-BA50-4C04-8BEC-EA2C0821A2A1}"/>
                </a:ext>
              </a:extLst>
            </p:cNvPr>
            <p:cNvSpPr>
              <a:spLocks noChangeAspect="1" noChangeArrowheads="1"/>
            </p:cNvSpPr>
            <p:nvPr/>
          </p:nvSpPr>
          <p:spPr bwMode="auto">
            <a:xfrm>
              <a:off x="5265" y="3429"/>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0" name="Oval 236">
              <a:extLst>
                <a:ext uri="{FF2B5EF4-FFF2-40B4-BE49-F238E27FC236}">
                  <a16:creationId xmlns:a16="http://schemas.microsoft.com/office/drawing/2014/main" id="{41AF789F-9B9E-4978-A2A1-96A54E48BC94}"/>
                </a:ext>
              </a:extLst>
            </p:cNvPr>
            <p:cNvSpPr>
              <a:spLocks noChangeAspect="1" noChangeArrowheads="1"/>
            </p:cNvSpPr>
            <p:nvPr/>
          </p:nvSpPr>
          <p:spPr bwMode="auto">
            <a:xfrm>
              <a:off x="4098" y="3243"/>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1" name="Oval 237">
              <a:extLst>
                <a:ext uri="{FF2B5EF4-FFF2-40B4-BE49-F238E27FC236}">
                  <a16:creationId xmlns:a16="http://schemas.microsoft.com/office/drawing/2014/main" id="{E71C3D72-CB30-4F8B-B9BA-B931C59F670F}"/>
                </a:ext>
              </a:extLst>
            </p:cNvPr>
            <p:cNvSpPr>
              <a:spLocks noChangeAspect="1" noChangeArrowheads="1"/>
            </p:cNvSpPr>
            <p:nvPr/>
          </p:nvSpPr>
          <p:spPr bwMode="auto">
            <a:xfrm>
              <a:off x="4118" y="3247"/>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2" name="Oval 238">
              <a:extLst>
                <a:ext uri="{FF2B5EF4-FFF2-40B4-BE49-F238E27FC236}">
                  <a16:creationId xmlns:a16="http://schemas.microsoft.com/office/drawing/2014/main" id="{6DAAD8E5-748F-4569-981F-EE74B5E474F3}"/>
                </a:ext>
              </a:extLst>
            </p:cNvPr>
            <p:cNvSpPr>
              <a:spLocks noChangeAspect="1" noChangeArrowheads="1"/>
            </p:cNvSpPr>
            <p:nvPr/>
          </p:nvSpPr>
          <p:spPr bwMode="auto">
            <a:xfrm>
              <a:off x="4182" y="3361"/>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3" name="Oval 239">
              <a:extLst>
                <a:ext uri="{FF2B5EF4-FFF2-40B4-BE49-F238E27FC236}">
                  <a16:creationId xmlns:a16="http://schemas.microsoft.com/office/drawing/2014/main" id="{B357CEE8-685D-43AB-9664-4B4C73A36107}"/>
                </a:ext>
              </a:extLst>
            </p:cNvPr>
            <p:cNvSpPr>
              <a:spLocks noChangeAspect="1" noChangeArrowheads="1"/>
            </p:cNvSpPr>
            <p:nvPr/>
          </p:nvSpPr>
          <p:spPr bwMode="auto">
            <a:xfrm>
              <a:off x="4098" y="3405"/>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4" name="Oval 240">
              <a:extLst>
                <a:ext uri="{FF2B5EF4-FFF2-40B4-BE49-F238E27FC236}">
                  <a16:creationId xmlns:a16="http://schemas.microsoft.com/office/drawing/2014/main" id="{78312D71-0912-4282-9110-A3AFA12464E9}"/>
                </a:ext>
              </a:extLst>
            </p:cNvPr>
            <p:cNvSpPr>
              <a:spLocks noChangeAspect="1" noChangeArrowheads="1"/>
            </p:cNvSpPr>
            <p:nvPr/>
          </p:nvSpPr>
          <p:spPr bwMode="auto">
            <a:xfrm>
              <a:off x="4118" y="3409"/>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5" name="Oval 241">
              <a:extLst>
                <a:ext uri="{FF2B5EF4-FFF2-40B4-BE49-F238E27FC236}">
                  <a16:creationId xmlns:a16="http://schemas.microsoft.com/office/drawing/2014/main" id="{BC9026EF-EE9B-49C9-A27B-390F94461791}"/>
                </a:ext>
              </a:extLst>
            </p:cNvPr>
            <p:cNvSpPr>
              <a:spLocks noChangeAspect="1" noChangeArrowheads="1"/>
            </p:cNvSpPr>
            <p:nvPr/>
          </p:nvSpPr>
          <p:spPr bwMode="auto">
            <a:xfrm>
              <a:off x="4182" y="3523"/>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6" name="Oval 242">
              <a:extLst>
                <a:ext uri="{FF2B5EF4-FFF2-40B4-BE49-F238E27FC236}">
                  <a16:creationId xmlns:a16="http://schemas.microsoft.com/office/drawing/2014/main" id="{9C914509-696F-4A9B-A5A3-4AFD52CF6428}"/>
                </a:ext>
              </a:extLst>
            </p:cNvPr>
            <p:cNvSpPr>
              <a:spLocks noChangeAspect="1" noChangeArrowheads="1"/>
            </p:cNvSpPr>
            <p:nvPr/>
          </p:nvSpPr>
          <p:spPr bwMode="auto">
            <a:xfrm>
              <a:off x="5471" y="3407"/>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7" name="Oval 243">
              <a:extLst>
                <a:ext uri="{FF2B5EF4-FFF2-40B4-BE49-F238E27FC236}">
                  <a16:creationId xmlns:a16="http://schemas.microsoft.com/office/drawing/2014/main" id="{15C9D8AC-62D0-49C0-AF74-0661100F911D}"/>
                </a:ext>
              </a:extLst>
            </p:cNvPr>
            <p:cNvSpPr>
              <a:spLocks noChangeAspect="1" noChangeArrowheads="1"/>
            </p:cNvSpPr>
            <p:nvPr/>
          </p:nvSpPr>
          <p:spPr bwMode="auto">
            <a:xfrm>
              <a:off x="5494" y="341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8" name="Oval 244">
              <a:extLst>
                <a:ext uri="{FF2B5EF4-FFF2-40B4-BE49-F238E27FC236}">
                  <a16:creationId xmlns:a16="http://schemas.microsoft.com/office/drawing/2014/main" id="{93B88F95-D581-490F-B2B4-831CDE11D06D}"/>
                </a:ext>
              </a:extLst>
            </p:cNvPr>
            <p:cNvSpPr>
              <a:spLocks noChangeAspect="1" noChangeArrowheads="1"/>
            </p:cNvSpPr>
            <p:nvPr/>
          </p:nvSpPr>
          <p:spPr bwMode="auto">
            <a:xfrm>
              <a:off x="5555" y="3526"/>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9" name="Oval 245">
              <a:extLst>
                <a:ext uri="{FF2B5EF4-FFF2-40B4-BE49-F238E27FC236}">
                  <a16:creationId xmlns:a16="http://schemas.microsoft.com/office/drawing/2014/main" id="{3358805F-ED60-4E18-A26A-6DD47835D9DC}"/>
                </a:ext>
              </a:extLst>
            </p:cNvPr>
            <p:cNvSpPr>
              <a:spLocks noChangeAspect="1" noChangeArrowheads="1"/>
            </p:cNvSpPr>
            <p:nvPr/>
          </p:nvSpPr>
          <p:spPr bwMode="auto">
            <a:xfrm>
              <a:off x="5084" y="343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0" name="Oval 246">
              <a:extLst>
                <a:ext uri="{FF2B5EF4-FFF2-40B4-BE49-F238E27FC236}">
                  <a16:creationId xmlns:a16="http://schemas.microsoft.com/office/drawing/2014/main" id="{806B0C7C-9B40-44CE-A97A-5BD9253913B0}"/>
                </a:ext>
              </a:extLst>
            </p:cNvPr>
            <p:cNvSpPr>
              <a:spLocks noChangeAspect="1" noChangeArrowheads="1"/>
            </p:cNvSpPr>
            <p:nvPr/>
          </p:nvSpPr>
          <p:spPr bwMode="auto">
            <a:xfrm>
              <a:off x="5104" y="3432"/>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1" name="Oval 247">
              <a:extLst>
                <a:ext uri="{FF2B5EF4-FFF2-40B4-BE49-F238E27FC236}">
                  <a16:creationId xmlns:a16="http://schemas.microsoft.com/office/drawing/2014/main" id="{E9FAF144-4E4B-49F6-8FC6-BBC24DE62415}"/>
                </a:ext>
              </a:extLst>
            </p:cNvPr>
            <p:cNvSpPr>
              <a:spLocks noChangeAspect="1" noChangeArrowheads="1"/>
            </p:cNvSpPr>
            <p:nvPr/>
          </p:nvSpPr>
          <p:spPr bwMode="auto">
            <a:xfrm>
              <a:off x="5168" y="3548"/>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2" name="Oval 248">
              <a:extLst>
                <a:ext uri="{FF2B5EF4-FFF2-40B4-BE49-F238E27FC236}">
                  <a16:creationId xmlns:a16="http://schemas.microsoft.com/office/drawing/2014/main" id="{017053BD-368B-4CCE-9990-36B9470ED2BE}"/>
                </a:ext>
              </a:extLst>
            </p:cNvPr>
            <p:cNvSpPr>
              <a:spLocks noChangeAspect="1" noChangeArrowheads="1"/>
            </p:cNvSpPr>
            <p:nvPr/>
          </p:nvSpPr>
          <p:spPr bwMode="auto">
            <a:xfrm>
              <a:off x="4094"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3" name="Oval 249">
              <a:extLst>
                <a:ext uri="{FF2B5EF4-FFF2-40B4-BE49-F238E27FC236}">
                  <a16:creationId xmlns:a16="http://schemas.microsoft.com/office/drawing/2014/main" id="{EB09494E-D480-41FE-8114-16D9604D6B98}"/>
                </a:ext>
              </a:extLst>
            </p:cNvPr>
            <p:cNvSpPr>
              <a:spLocks noChangeAspect="1" noChangeArrowheads="1"/>
            </p:cNvSpPr>
            <p:nvPr/>
          </p:nvSpPr>
          <p:spPr bwMode="auto">
            <a:xfrm>
              <a:off x="4114" y="2303"/>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4" name="Oval 250">
              <a:extLst>
                <a:ext uri="{FF2B5EF4-FFF2-40B4-BE49-F238E27FC236}">
                  <a16:creationId xmlns:a16="http://schemas.microsoft.com/office/drawing/2014/main" id="{E8A05D89-DCD1-44CD-AADB-8CC335A3DD2D}"/>
                </a:ext>
              </a:extLst>
            </p:cNvPr>
            <p:cNvSpPr>
              <a:spLocks noChangeAspect="1" noChangeArrowheads="1"/>
            </p:cNvSpPr>
            <p:nvPr/>
          </p:nvSpPr>
          <p:spPr bwMode="auto">
            <a:xfrm>
              <a:off x="4178" y="2417"/>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5" name="Oval 251">
              <a:extLst>
                <a:ext uri="{FF2B5EF4-FFF2-40B4-BE49-F238E27FC236}">
                  <a16:creationId xmlns:a16="http://schemas.microsoft.com/office/drawing/2014/main" id="{27654C26-86FF-45E9-92F5-8163F5BB2305}"/>
                </a:ext>
              </a:extLst>
            </p:cNvPr>
            <p:cNvSpPr>
              <a:spLocks noChangeAspect="1" noChangeArrowheads="1"/>
            </p:cNvSpPr>
            <p:nvPr/>
          </p:nvSpPr>
          <p:spPr bwMode="auto">
            <a:xfrm>
              <a:off x="4094" y="2107"/>
              <a:ext cx="271" cy="16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6" name="Oval 252">
              <a:extLst>
                <a:ext uri="{FF2B5EF4-FFF2-40B4-BE49-F238E27FC236}">
                  <a16:creationId xmlns:a16="http://schemas.microsoft.com/office/drawing/2014/main" id="{F828D1F3-CF79-4FE8-9D73-18AA73D27EE4}"/>
                </a:ext>
              </a:extLst>
            </p:cNvPr>
            <p:cNvSpPr>
              <a:spLocks noChangeAspect="1" noChangeArrowheads="1"/>
            </p:cNvSpPr>
            <p:nvPr/>
          </p:nvSpPr>
          <p:spPr bwMode="auto">
            <a:xfrm>
              <a:off x="4114" y="2108"/>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7" name="Oval 253">
              <a:extLst>
                <a:ext uri="{FF2B5EF4-FFF2-40B4-BE49-F238E27FC236}">
                  <a16:creationId xmlns:a16="http://schemas.microsoft.com/office/drawing/2014/main" id="{076A653D-66F0-41D1-B3B9-2E7D8F875C64}"/>
                </a:ext>
              </a:extLst>
            </p:cNvPr>
            <p:cNvSpPr>
              <a:spLocks noChangeAspect="1" noChangeArrowheads="1"/>
            </p:cNvSpPr>
            <p:nvPr/>
          </p:nvSpPr>
          <p:spPr bwMode="auto">
            <a:xfrm>
              <a:off x="4178" y="222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8" name="Oval 254">
              <a:extLst>
                <a:ext uri="{FF2B5EF4-FFF2-40B4-BE49-F238E27FC236}">
                  <a16:creationId xmlns:a16="http://schemas.microsoft.com/office/drawing/2014/main" id="{9677DDFB-7F29-46AB-B86C-E2421DB265B3}"/>
                </a:ext>
              </a:extLst>
            </p:cNvPr>
            <p:cNvSpPr>
              <a:spLocks noChangeAspect="1" noChangeArrowheads="1"/>
            </p:cNvSpPr>
            <p:nvPr/>
          </p:nvSpPr>
          <p:spPr bwMode="auto">
            <a:xfrm>
              <a:off x="4556" y="1927"/>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9" name="Oval 255">
              <a:extLst>
                <a:ext uri="{FF2B5EF4-FFF2-40B4-BE49-F238E27FC236}">
                  <a16:creationId xmlns:a16="http://schemas.microsoft.com/office/drawing/2014/main" id="{B5404D55-0F9A-4766-96E1-DA4252C3F2CB}"/>
                </a:ext>
              </a:extLst>
            </p:cNvPr>
            <p:cNvSpPr>
              <a:spLocks noChangeAspect="1" noChangeArrowheads="1"/>
            </p:cNvSpPr>
            <p:nvPr/>
          </p:nvSpPr>
          <p:spPr bwMode="auto">
            <a:xfrm>
              <a:off x="4576" y="1934"/>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0" name="Oval 256">
              <a:extLst>
                <a:ext uri="{FF2B5EF4-FFF2-40B4-BE49-F238E27FC236}">
                  <a16:creationId xmlns:a16="http://schemas.microsoft.com/office/drawing/2014/main" id="{71435932-7741-48E2-B37D-118202117E81}"/>
                </a:ext>
              </a:extLst>
            </p:cNvPr>
            <p:cNvSpPr>
              <a:spLocks noChangeAspect="1" noChangeArrowheads="1"/>
            </p:cNvSpPr>
            <p:nvPr/>
          </p:nvSpPr>
          <p:spPr bwMode="auto">
            <a:xfrm>
              <a:off x="4640" y="2045"/>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1" name="Oval 257">
              <a:extLst>
                <a:ext uri="{FF2B5EF4-FFF2-40B4-BE49-F238E27FC236}">
                  <a16:creationId xmlns:a16="http://schemas.microsoft.com/office/drawing/2014/main" id="{77FFAE5D-11E2-49FE-9445-2FEF7E65328C}"/>
                </a:ext>
              </a:extLst>
            </p:cNvPr>
            <p:cNvSpPr>
              <a:spLocks noChangeAspect="1" noChangeArrowheads="1"/>
            </p:cNvSpPr>
            <p:nvPr/>
          </p:nvSpPr>
          <p:spPr bwMode="auto">
            <a:xfrm>
              <a:off x="4318"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2" name="Oval 258">
              <a:extLst>
                <a:ext uri="{FF2B5EF4-FFF2-40B4-BE49-F238E27FC236}">
                  <a16:creationId xmlns:a16="http://schemas.microsoft.com/office/drawing/2014/main" id="{CDDC9E9E-B601-4FD8-8104-E1BD0F7ADE36}"/>
                </a:ext>
              </a:extLst>
            </p:cNvPr>
            <p:cNvSpPr>
              <a:spLocks noChangeAspect="1" noChangeArrowheads="1"/>
            </p:cNvSpPr>
            <p:nvPr/>
          </p:nvSpPr>
          <p:spPr bwMode="auto">
            <a:xfrm>
              <a:off x="4339" y="2303"/>
              <a:ext cx="229"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3" name="Oval 259">
              <a:extLst>
                <a:ext uri="{FF2B5EF4-FFF2-40B4-BE49-F238E27FC236}">
                  <a16:creationId xmlns:a16="http://schemas.microsoft.com/office/drawing/2014/main" id="{FB3071B3-3C43-4E31-84FB-A4E58054517C}"/>
                </a:ext>
              </a:extLst>
            </p:cNvPr>
            <p:cNvSpPr>
              <a:spLocks noChangeAspect="1" noChangeArrowheads="1"/>
            </p:cNvSpPr>
            <p:nvPr/>
          </p:nvSpPr>
          <p:spPr bwMode="auto">
            <a:xfrm>
              <a:off x="4402" y="2417"/>
              <a:ext cx="104"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4" name="Oval 260">
              <a:extLst>
                <a:ext uri="{FF2B5EF4-FFF2-40B4-BE49-F238E27FC236}">
                  <a16:creationId xmlns:a16="http://schemas.microsoft.com/office/drawing/2014/main" id="{0076838B-7B64-494B-8749-021DC4FC0050}"/>
                </a:ext>
              </a:extLst>
            </p:cNvPr>
            <p:cNvSpPr>
              <a:spLocks noChangeAspect="1" noChangeArrowheads="1"/>
            </p:cNvSpPr>
            <p:nvPr/>
          </p:nvSpPr>
          <p:spPr bwMode="auto">
            <a:xfrm rot="5280000">
              <a:off x="5742" y="3341"/>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5" name="Oval 261">
              <a:extLst>
                <a:ext uri="{FF2B5EF4-FFF2-40B4-BE49-F238E27FC236}">
                  <a16:creationId xmlns:a16="http://schemas.microsoft.com/office/drawing/2014/main" id="{F79BFEE3-3E53-4805-BF75-BF9F18DEC847}"/>
                </a:ext>
              </a:extLst>
            </p:cNvPr>
            <p:cNvSpPr>
              <a:spLocks noChangeAspect="1" noChangeArrowheads="1"/>
            </p:cNvSpPr>
            <p:nvPr/>
          </p:nvSpPr>
          <p:spPr bwMode="auto">
            <a:xfrm rot="5280000">
              <a:off x="5836" y="3365"/>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6" name="Oval 262">
              <a:extLst>
                <a:ext uri="{FF2B5EF4-FFF2-40B4-BE49-F238E27FC236}">
                  <a16:creationId xmlns:a16="http://schemas.microsoft.com/office/drawing/2014/main" id="{ECC8C53A-CF09-4696-88B0-664DDD763DA2}"/>
                </a:ext>
              </a:extLst>
            </p:cNvPr>
            <p:cNvSpPr>
              <a:spLocks noChangeAspect="1" noChangeArrowheads="1"/>
            </p:cNvSpPr>
            <p:nvPr/>
          </p:nvSpPr>
          <p:spPr bwMode="auto">
            <a:xfrm rot="5280000">
              <a:off x="5882" y="3258"/>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7" name="Oval 263">
              <a:extLst>
                <a:ext uri="{FF2B5EF4-FFF2-40B4-BE49-F238E27FC236}">
                  <a16:creationId xmlns:a16="http://schemas.microsoft.com/office/drawing/2014/main" id="{EAEF49AE-4FC3-470D-A46F-B74EA282A488}"/>
                </a:ext>
              </a:extLst>
            </p:cNvPr>
            <p:cNvSpPr>
              <a:spLocks noChangeAspect="1" noChangeArrowheads="1"/>
            </p:cNvSpPr>
            <p:nvPr/>
          </p:nvSpPr>
          <p:spPr bwMode="auto">
            <a:xfrm rot="5280000">
              <a:off x="5917" y="3377"/>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8" name="Oval 264">
              <a:extLst>
                <a:ext uri="{FF2B5EF4-FFF2-40B4-BE49-F238E27FC236}">
                  <a16:creationId xmlns:a16="http://schemas.microsoft.com/office/drawing/2014/main" id="{BD02EEC1-681C-4AB1-B793-6BCA7D93C109}"/>
                </a:ext>
              </a:extLst>
            </p:cNvPr>
            <p:cNvSpPr>
              <a:spLocks noChangeAspect="1" noChangeArrowheads="1"/>
            </p:cNvSpPr>
            <p:nvPr/>
          </p:nvSpPr>
          <p:spPr bwMode="auto">
            <a:xfrm rot="5280000">
              <a:off x="5899" y="335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9" name="Oval 265">
              <a:extLst>
                <a:ext uri="{FF2B5EF4-FFF2-40B4-BE49-F238E27FC236}">
                  <a16:creationId xmlns:a16="http://schemas.microsoft.com/office/drawing/2014/main" id="{C00A6505-1723-4071-9A3D-7B46268F04D8}"/>
                </a:ext>
              </a:extLst>
            </p:cNvPr>
            <p:cNvSpPr>
              <a:spLocks noChangeAspect="1" noChangeArrowheads="1"/>
            </p:cNvSpPr>
            <p:nvPr/>
          </p:nvSpPr>
          <p:spPr bwMode="auto">
            <a:xfrm rot="5280000">
              <a:off x="5903" y="331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0" name="Oval 266">
              <a:extLst>
                <a:ext uri="{FF2B5EF4-FFF2-40B4-BE49-F238E27FC236}">
                  <a16:creationId xmlns:a16="http://schemas.microsoft.com/office/drawing/2014/main" id="{4D30915E-B6E7-4243-B378-F5D2CED2A939}"/>
                </a:ext>
              </a:extLst>
            </p:cNvPr>
            <p:cNvSpPr>
              <a:spLocks noChangeAspect="1" noChangeArrowheads="1"/>
            </p:cNvSpPr>
            <p:nvPr/>
          </p:nvSpPr>
          <p:spPr bwMode="auto">
            <a:xfrm rot="5280000">
              <a:off x="5891" y="3304"/>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1" name="Oval 267">
              <a:extLst>
                <a:ext uri="{FF2B5EF4-FFF2-40B4-BE49-F238E27FC236}">
                  <a16:creationId xmlns:a16="http://schemas.microsoft.com/office/drawing/2014/main" id="{41AF4BDE-C47A-4CB2-A4A2-0F7C9BDF60E5}"/>
                </a:ext>
              </a:extLst>
            </p:cNvPr>
            <p:cNvSpPr>
              <a:spLocks noChangeAspect="1" noChangeArrowheads="1"/>
            </p:cNvSpPr>
            <p:nvPr/>
          </p:nvSpPr>
          <p:spPr bwMode="auto">
            <a:xfrm rot="5280000">
              <a:off x="5885" y="3442"/>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2" name="Oval 268">
              <a:extLst>
                <a:ext uri="{FF2B5EF4-FFF2-40B4-BE49-F238E27FC236}">
                  <a16:creationId xmlns:a16="http://schemas.microsoft.com/office/drawing/2014/main" id="{F26F96B3-4F02-4437-BC68-AB023851B604}"/>
                </a:ext>
              </a:extLst>
            </p:cNvPr>
            <p:cNvSpPr>
              <a:spLocks noChangeAspect="1" noChangeArrowheads="1"/>
            </p:cNvSpPr>
            <p:nvPr/>
          </p:nvSpPr>
          <p:spPr bwMode="auto">
            <a:xfrm rot="5280000">
              <a:off x="5794" y="2870"/>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3" name="Oval 269">
              <a:extLst>
                <a:ext uri="{FF2B5EF4-FFF2-40B4-BE49-F238E27FC236}">
                  <a16:creationId xmlns:a16="http://schemas.microsoft.com/office/drawing/2014/main" id="{7F1D2EFC-3A06-4120-94EC-C44A0D5B52F2}"/>
                </a:ext>
              </a:extLst>
            </p:cNvPr>
            <p:cNvSpPr>
              <a:spLocks noChangeAspect="1" noChangeArrowheads="1"/>
            </p:cNvSpPr>
            <p:nvPr/>
          </p:nvSpPr>
          <p:spPr bwMode="auto">
            <a:xfrm rot="5280000">
              <a:off x="5883" y="2892"/>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4" name="Oval 270">
              <a:extLst>
                <a:ext uri="{FF2B5EF4-FFF2-40B4-BE49-F238E27FC236}">
                  <a16:creationId xmlns:a16="http://schemas.microsoft.com/office/drawing/2014/main" id="{527CF41D-29A3-4395-BBBB-4D7352BAB53F}"/>
                </a:ext>
              </a:extLst>
            </p:cNvPr>
            <p:cNvSpPr>
              <a:spLocks noChangeAspect="1" noChangeArrowheads="1"/>
            </p:cNvSpPr>
            <p:nvPr/>
          </p:nvSpPr>
          <p:spPr bwMode="auto">
            <a:xfrm rot="5280000">
              <a:off x="5934" y="2787"/>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5" name="Oval 271">
              <a:extLst>
                <a:ext uri="{FF2B5EF4-FFF2-40B4-BE49-F238E27FC236}">
                  <a16:creationId xmlns:a16="http://schemas.microsoft.com/office/drawing/2014/main" id="{4DCB9E1E-9915-4C26-B920-C127F035A143}"/>
                </a:ext>
              </a:extLst>
            </p:cNvPr>
            <p:cNvSpPr>
              <a:spLocks noChangeAspect="1" noChangeArrowheads="1"/>
            </p:cNvSpPr>
            <p:nvPr/>
          </p:nvSpPr>
          <p:spPr bwMode="auto">
            <a:xfrm rot="5280000">
              <a:off x="5964" y="2913"/>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6" name="Oval 272">
              <a:extLst>
                <a:ext uri="{FF2B5EF4-FFF2-40B4-BE49-F238E27FC236}">
                  <a16:creationId xmlns:a16="http://schemas.microsoft.com/office/drawing/2014/main" id="{0146B657-5FD4-486D-8F5D-B5DCABCAC6FF}"/>
                </a:ext>
              </a:extLst>
            </p:cNvPr>
            <p:cNvSpPr>
              <a:spLocks noChangeAspect="1" noChangeArrowheads="1"/>
            </p:cNvSpPr>
            <p:nvPr/>
          </p:nvSpPr>
          <p:spPr bwMode="auto">
            <a:xfrm rot="5280000">
              <a:off x="5951" y="287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7" name="Oval 273">
              <a:extLst>
                <a:ext uri="{FF2B5EF4-FFF2-40B4-BE49-F238E27FC236}">
                  <a16:creationId xmlns:a16="http://schemas.microsoft.com/office/drawing/2014/main" id="{AF8FF067-FB81-4882-8B30-AD9F0B4B7C0F}"/>
                </a:ext>
              </a:extLst>
            </p:cNvPr>
            <p:cNvSpPr>
              <a:spLocks noChangeAspect="1" noChangeArrowheads="1"/>
            </p:cNvSpPr>
            <p:nvPr/>
          </p:nvSpPr>
          <p:spPr bwMode="auto">
            <a:xfrm rot="5280000">
              <a:off x="5949" y="2841"/>
              <a:ext cx="55" cy="2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8" name="Oval 274">
              <a:extLst>
                <a:ext uri="{FF2B5EF4-FFF2-40B4-BE49-F238E27FC236}">
                  <a16:creationId xmlns:a16="http://schemas.microsoft.com/office/drawing/2014/main" id="{EB739D90-6B6F-4153-8CCF-CDA2B5031EA0}"/>
                </a:ext>
              </a:extLst>
            </p:cNvPr>
            <p:cNvSpPr>
              <a:spLocks noChangeAspect="1" noChangeArrowheads="1"/>
            </p:cNvSpPr>
            <p:nvPr/>
          </p:nvSpPr>
          <p:spPr bwMode="auto">
            <a:xfrm rot="5280000">
              <a:off x="5951" y="2827"/>
              <a:ext cx="26"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9" name="Oval 275">
              <a:extLst>
                <a:ext uri="{FF2B5EF4-FFF2-40B4-BE49-F238E27FC236}">
                  <a16:creationId xmlns:a16="http://schemas.microsoft.com/office/drawing/2014/main" id="{680076E0-4F0D-4BA1-AF81-4541D1B1D998}"/>
                </a:ext>
              </a:extLst>
            </p:cNvPr>
            <p:cNvSpPr>
              <a:spLocks noChangeAspect="1" noChangeArrowheads="1"/>
            </p:cNvSpPr>
            <p:nvPr/>
          </p:nvSpPr>
          <p:spPr bwMode="auto">
            <a:xfrm rot="5280000">
              <a:off x="5937" y="2971"/>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0" name="Oval 276">
              <a:extLst>
                <a:ext uri="{FF2B5EF4-FFF2-40B4-BE49-F238E27FC236}">
                  <a16:creationId xmlns:a16="http://schemas.microsoft.com/office/drawing/2014/main" id="{4C4FF078-46C6-460E-8834-FA3107B81CA9}"/>
                </a:ext>
              </a:extLst>
            </p:cNvPr>
            <p:cNvSpPr>
              <a:spLocks noChangeAspect="1" noChangeArrowheads="1"/>
            </p:cNvSpPr>
            <p:nvPr/>
          </p:nvSpPr>
          <p:spPr bwMode="auto">
            <a:xfrm rot="360000">
              <a:off x="5710" y="1896"/>
              <a:ext cx="300" cy="7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1" name="Oval 277">
              <a:extLst>
                <a:ext uri="{FF2B5EF4-FFF2-40B4-BE49-F238E27FC236}">
                  <a16:creationId xmlns:a16="http://schemas.microsoft.com/office/drawing/2014/main" id="{3DD16161-5C8D-48C2-A54D-7B4EC0CBF205}"/>
                </a:ext>
              </a:extLst>
            </p:cNvPr>
            <p:cNvSpPr>
              <a:spLocks noChangeAspect="1" noChangeArrowheads="1"/>
            </p:cNvSpPr>
            <p:nvPr/>
          </p:nvSpPr>
          <p:spPr bwMode="auto">
            <a:xfrm rot="360000">
              <a:off x="5806" y="1950"/>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2" name="Oval 278">
              <a:extLst>
                <a:ext uri="{FF2B5EF4-FFF2-40B4-BE49-F238E27FC236}">
                  <a16:creationId xmlns:a16="http://schemas.microsoft.com/office/drawing/2014/main" id="{318C5D72-131B-41D7-93C4-9EBE32405834}"/>
                </a:ext>
              </a:extLst>
            </p:cNvPr>
            <p:cNvSpPr>
              <a:spLocks noChangeAspect="1" noChangeArrowheads="1"/>
            </p:cNvSpPr>
            <p:nvPr/>
          </p:nvSpPr>
          <p:spPr bwMode="auto">
            <a:xfrm rot="360000">
              <a:off x="5735" y="1912"/>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3" name="Oval 279">
              <a:extLst>
                <a:ext uri="{FF2B5EF4-FFF2-40B4-BE49-F238E27FC236}">
                  <a16:creationId xmlns:a16="http://schemas.microsoft.com/office/drawing/2014/main" id="{05FD3B73-8FB1-4A53-980D-5DF983EE7972}"/>
                </a:ext>
              </a:extLst>
            </p:cNvPr>
            <p:cNvSpPr>
              <a:spLocks noChangeAspect="1" noChangeArrowheads="1"/>
            </p:cNvSpPr>
            <p:nvPr/>
          </p:nvSpPr>
          <p:spPr bwMode="auto">
            <a:xfrm rot="360000">
              <a:off x="5863" y="1899"/>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4" name="Oval 280">
              <a:extLst>
                <a:ext uri="{FF2B5EF4-FFF2-40B4-BE49-F238E27FC236}">
                  <a16:creationId xmlns:a16="http://schemas.microsoft.com/office/drawing/2014/main" id="{F901CE9B-78E7-4EE8-9711-2C8E36E441C5}"/>
                </a:ext>
              </a:extLst>
            </p:cNvPr>
            <p:cNvSpPr>
              <a:spLocks noChangeAspect="1" noChangeArrowheads="1"/>
            </p:cNvSpPr>
            <p:nvPr/>
          </p:nvSpPr>
          <p:spPr bwMode="auto">
            <a:xfrm rot="360000">
              <a:off x="5835" y="1921"/>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5" name="Oval 281">
              <a:extLst>
                <a:ext uri="{FF2B5EF4-FFF2-40B4-BE49-F238E27FC236}">
                  <a16:creationId xmlns:a16="http://schemas.microsoft.com/office/drawing/2014/main" id="{640D014F-E956-4BFB-9209-24222CB375C5}"/>
                </a:ext>
              </a:extLst>
            </p:cNvPr>
            <p:cNvSpPr>
              <a:spLocks noChangeAspect="1" noChangeArrowheads="1"/>
            </p:cNvSpPr>
            <p:nvPr/>
          </p:nvSpPr>
          <p:spPr bwMode="auto">
            <a:xfrm rot="360000">
              <a:off x="5788" y="1891"/>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6" name="Oval 282">
              <a:extLst>
                <a:ext uri="{FF2B5EF4-FFF2-40B4-BE49-F238E27FC236}">
                  <a16:creationId xmlns:a16="http://schemas.microsoft.com/office/drawing/2014/main" id="{1770B9BB-8341-418D-A0C3-9F63D07F4C37}"/>
                </a:ext>
              </a:extLst>
            </p:cNvPr>
            <p:cNvSpPr>
              <a:spLocks noChangeAspect="1" noChangeArrowheads="1"/>
            </p:cNvSpPr>
            <p:nvPr/>
          </p:nvSpPr>
          <p:spPr bwMode="auto">
            <a:xfrm rot="360000">
              <a:off x="5787" y="1914"/>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7" name="Oval 283">
              <a:extLst>
                <a:ext uri="{FF2B5EF4-FFF2-40B4-BE49-F238E27FC236}">
                  <a16:creationId xmlns:a16="http://schemas.microsoft.com/office/drawing/2014/main" id="{9E24AF40-82B1-49CC-BD02-DF865D5D8ECF}"/>
                </a:ext>
              </a:extLst>
            </p:cNvPr>
            <p:cNvSpPr>
              <a:spLocks noChangeAspect="1" noChangeArrowheads="1"/>
            </p:cNvSpPr>
            <p:nvPr/>
          </p:nvSpPr>
          <p:spPr bwMode="auto">
            <a:xfrm rot="360000">
              <a:off x="5910" y="1934"/>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8" name="Oval 284">
              <a:extLst>
                <a:ext uri="{FF2B5EF4-FFF2-40B4-BE49-F238E27FC236}">
                  <a16:creationId xmlns:a16="http://schemas.microsoft.com/office/drawing/2014/main" id="{1014C5DA-0DFA-48DB-9488-F4BB4D63D779}"/>
                </a:ext>
              </a:extLst>
            </p:cNvPr>
            <p:cNvSpPr>
              <a:spLocks noChangeAspect="1" noChangeArrowheads="1"/>
            </p:cNvSpPr>
            <p:nvPr/>
          </p:nvSpPr>
          <p:spPr bwMode="auto">
            <a:xfrm rot="360000">
              <a:off x="4364" y="1887"/>
              <a:ext cx="299"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9" name="Oval 285">
              <a:extLst>
                <a:ext uri="{FF2B5EF4-FFF2-40B4-BE49-F238E27FC236}">
                  <a16:creationId xmlns:a16="http://schemas.microsoft.com/office/drawing/2014/main" id="{F388960F-4DFD-4E0E-82BA-117A6FBE7427}"/>
                </a:ext>
              </a:extLst>
            </p:cNvPr>
            <p:cNvSpPr>
              <a:spLocks noChangeAspect="1" noChangeArrowheads="1"/>
            </p:cNvSpPr>
            <p:nvPr/>
          </p:nvSpPr>
          <p:spPr bwMode="auto">
            <a:xfrm rot="360000">
              <a:off x="4460" y="1941"/>
              <a:ext cx="99" cy="2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0" name="Oval 286">
              <a:extLst>
                <a:ext uri="{FF2B5EF4-FFF2-40B4-BE49-F238E27FC236}">
                  <a16:creationId xmlns:a16="http://schemas.microsoft.com/office/drawing/2014/main" id="{EC208CD9-5B3E-4BE8-9EE1-F4D33A911BE8}"/>
                </a:ext>
              </a:extLst>
            </p:cNvPr>
            <p:cNvSpPr>
              <a:spLocks noChangeAspect="1" noChangeArrowheads="1"/>
            </p:cNvSpPr>
            <p:nvPr/>
          </p:nvSpPr>
          <p:spPr bwMode="auto">
            <a:xfrm rot="360000">
              <a:off x="4389" y="1902"/>
              <a:ext cx="49"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1" name="Oval 287">
              <a:extLst>
                <a:ext uri="{FF2B5EF4-FFF2-40B4-BE49-F238E27FC236}">
                  <a16:creationId xmlns:a16="http://schemas.microsoft.com/office/drawing/2014/main" id="{56FDB1F2-C29A-4B53-B79E-8C0E4194211B}"/>
                </a:ext>
              </a:extLst>
            </p:cNvPr>
            <p:cNvSpPr>
              <a:spLocks noChangeAspect="1" noChangeArrowheads="1"/>
            </p:cNvSpPr>
            <p:nvPr/>
          </p:nvSpPr>
          <p:spPr bwMode="auto">
            <a:xfrm rot="360000">
              <a:off x="4517" y="1891"/>
              <a:ext cx="24"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2" name="Oval 288">
              <a:extLst>
                <a:ext uri="{FF2B5EF4-FFF2-40B4-BE49-F238E27FC236}">
                  <a16:creationId xmlns:a16="http://schemas.microsoft.com/office/drawing/2014/main" id="{3B971288-6766-4CFB-9080-FDF9FB50194C}"/>
                </a:ext>
              </a:extLst>
            </p:cNvPr>
            <p:cNvSpPr>
              <a:spLocks noChangeAspect="1" noChangeArrowheads="1"/>
            </p:cNvSpPr>
            <p:nvPr/>
          </p:nvSpPr>
          <p:spPr bwMode="auto">
            <a:xfrm rot="360000">
              <a:off x="4489" y="1912"/>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3" name="Oval 289">
              <a:extLst>
                <a:ext uri="{FF2B5EF4-FFF2-40B4-BE49-F238E27FC236}">
                  <a16:creationId xmlns:a16="http://schemas.microsoft.com/office/drawing/2014/main" id="{1A797CA4-AF2D-4939-B6BA-B399A822F48E}"/>
                </a:ext>
              </a:extLst>
            </p:cNvPr>
            <p:cNvSpPr>
              <a:spLocks noChangeAspect="1" noChangeArrowheads="1"/>
            </p:cNvSpPr>
            <p:nvPr/>
          </p:nvSpPr>
          <p:spPr bwMode="auto">
            <a:xfrm rot="360000">
              <a:off x="4442" y="1885"/>
              <a:ext cx="49" cy="24"/>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4" name="Oval 290">
              <a:extLst>
                <a:ext uri="{FF2B5EF4-FFF2-40B4-BE49-F238E27FC236}">
                  <a16:creationId xmlns:a16="http://schemas.microsoft.com/office/drawing/2014/main" id="{C6ED5329-3F98-475F-896D-2525B6ED3008}"/>
                </a:ext>
              </a:extLst>
            </p:cNvPr>
            <p:cNvSpPr>
              <a:spLocks noChangeAspect="1" noChangeArrowheads="1"/>
            </p:cNvSpPr>
            <p:nvPr/>
          </p:nvSpPr>
          <p:spPr bwMode="auto">
            <a:xfrm rot="360000">
              <a:off x="4440" y="1906"/>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5" name="Oval 291">
              <a:extLst>
                <a:ext uri="{FF2B5EF4-FFF2-40B4-BE49-F238E27FC236}">
                  <a16:creationId xmlns:a16="http://schemas.microsoft.com/office/drawing/2014/main" id="{65EA16EC-912B-4EAF-A70E-C074AEA50E85}"/>
                </a:ext>
              </a:extLst>
            </p:cNvPr>
            <p:cNvSpPr>
              <a:spLocks noChangeAspect="1" noChangeArrowheads="1"/>
            </p:cNvSpPr>
            <p:nvPr/>
          </p:nvSpPr>
          <p:spPr bwMode="auto">
            <a:xfrm rot="360000">
              <a:off x="4564" y="1925"/>
              <a:ext cx="4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6" name="Oval 292">
              <a:extLst>
                <a:ext uri="{FF2B5EF4-FFF2-40B4-BE49-F238E27FC236}">
                  <a16:creationId xmlns:a16="http://schemas.microsoft.com/office/drawing/2014/main" id="{0B2EB628-A5F1-4C96-B3E3-F8AD0B3E6A5F}"/>
                </a:ext>
              </a:extLst>
            </p:cNvPr>
            <p:cNvSpPr>
              <a:spLocks noChangeAspect="1" noChangeArrowheads="1"/>
            </p:cNvSpPr>
            <p:nvPr/>
          </p:nvSpPr>
          <p:spPr bwMode="auto">
            <a:xfrm rot="360000">
              <a:off x="5526" y="1956"/>
              <a:ext cx="300"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7" name="Oval 293">
              <a:extLst>
                <a:ext uri="{FF2B5EF4-FFF2-40B4-BE49-F238E27FC236}">
                  <a16:creationId xmlns:a16="http://schemas.microsoft.com/office/drawing/2014/main" id="{42874B25-E975-414E-AF20-AE5D1C125573}"/>
                </a:ext>
              </a:extLst>
            </p:cNvPr>
            <p:cNvSpPr>
              <a:spLocks noChangeAspect="1" noChangeArrowheads="1"/>
            </p:cNvSpPr>
            <p:nvPr/>
          </p:nvSpPr>
          <p:spPr bwMode="auto">
            <a:xfrm rot="360000">
              <a:off x="5622" y="2011"/>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8" name="Oval 294">
              <a:extLst>
                <a:ext uri="{FF2B5EF4-FFF2-40B4-BE49-F238E27FC236}">
                  <a16:creationId xmlns:a16="http://schemas.microsoft.com/office/drawing/2014/main" id="{CE981B55-BAEE-4765-AEF5-87587040D8AD}"/>
                </a:ext>
              </a:extLst>
            </p:cNvPr>
            <p:cNvSpPr>
              <a:spLocks noChangeAspect="1" noChangeArrowheads="1"/>
            </p:cNvSpPr>
            <p:nvPr/>
          </p:nvSpPr>
          <p:spPr bwMode="auto">
            <a:xfrm rot="360000">
              <a:off x="5552" y="1972"/>
              <a:ext cx="4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9" name="Oval 295">
              <a:extLst>
                <a:ext uri="{FF2B5EF4-FFF2-40B4-BE49-F238E27FC236}">
                  <a16:creationId xmlns:a16="http://schemas.microsoft.com/office/drawing/2014/main" id="{F262FDCF-BD39-4B41-A7B7-6B434CBCE33A}"/>
                </a:ext>
              </a:extLst>
            </p:cNvPr>
            <p:cNvSpPr>
              <a:spLocks noChangeAspect="1" noChangeArrowheads="1"/>
            </p:cNvSpPr>
            <p:nvPr/>
          </p:nvSpPr>
          <p:spPr bwMode="auto">
            <a:xfrm rot="360000">
              <a:off x="5679" y="1960"/>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0" name="Oval 296">
              <a:extLst>
                <a:ext uri="{FF2B5EF4-FFF2-40B4-BE49-F238E27FC236}">
                  <a16:creationId xmlns:a16="http://schemas.microsoft.com/office/drawing/2014/main" id="{80F82441-7E28-4D2C-A27C-81678830027B}"/>
                </a:ext>
              </a:extLst>
            </p:cNvPr>
            <p:cNvSpPr>
              <a:spLocks noChangeAspect="1" noChangeArrowheads="1"/>
            </p:cNvSpPr>
            <p:nvPr/>
          </p:nvSpPr>
          <p:spPr bwMode="auto">
            <a:xfrm rot="360000">
              <a:off x="5651" y="1982"/>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1" name="Oval 297">
              <a:extLst>
                <a:ext uri="{FF2B5EF4-FFF2-40B4-BE49-F238E27FC236}">
                  <a16:creationId xmlns:a16="http://schemas.microsoft.com/office/drawing/2014/main" id="{49322F89-6C64-486E-BF13-989000C3EADF}"/>
                </a:ext>
              </a:extLst>
            </p:cNvPr>
            <p:cNvSpPr>
              <a:spLocks noChangeAspect="1" noChangeArrowheads="1"/>
            </p:cNvSpPr>
            <p:nvPr/>
          </p:nvSpPr>
          <p:spPr bwMode="auto">
            <a:xfrm rot="360000">
              <a:off x="5604" y="1952"/>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2" name="Oval 298">
              <a:extLst>
                <a:ext uri="{FF2B5EF4-FFF2-40B4-BE49-F238E27FC236}">
                  <a16:creationId xmlns:a16="http://schemas.microsoft.com/office/drawing/2014/main" id="{1D8D433F-7C51-493C-BB78-95EDF7078C40}"/>
                </a:ext>
              </a:extLst>
            </p:cNvPr>
            <p:cNvSpPr>
              <a:spLocks noChangeAspect="1" noChangeArrowheads="1"/>
            </p:cNvSpPr>
            <p:nvPr/>
          </p:nvSpPr>
          <p:spPr bwMode="auto">
            <a:xfrm rot="360000">
              <a:off x="5602" y="1975"/>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3" name="Oval 299">
              <a:extLst>
                <a:ext uri="{FF2B5EF4-FFF2-40B4-BE49-F238E27FC236}">
                  <a16:creationId xmlns:a16="http://schemas.microsoft.com/office/drawing/2014/main" id="{D82472FA-B22E-492B-B45E-83226E259685}"/>
                </a:ext>
              </a:extLst>
            </p:cNvPr>
            <p:cNvSpPr>
              <a:spLocks noChangeAspect="1" noChangeArrowheads="1"/>
            </p:cNvSpPr>
            <p:nvPr/>
          </p:nvSpPr>
          <p:spPr bwMode="auto">
            <a:xfrm rot="360000">
              <a:off x="5726" y="1995"/>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4" name="Rectangle 300">
              <a:extLst>
                <a:ext uri="{FF2B5EF4-FFF2-40B4-BE49-F238E27FC236}">
                  <a16:creationId xmlns:a16="http://schemas.microsoft.com/office/drawing/2014/main" id="{E45A3E9F-3FD1-481A-84E3-4FB918F16BB1}"/>
                </a:ext>
              </a:extLst>
            </p:cNvPr>
            <p:cNvSpPr>
              <a:spLocks noChangeAspect="1" noChangeArrowheads="1"/>
            </p:cNvSpPr>
            <p:nvPr/>
          </p:nvSpPr>
          <p:spPr bwMode="auto">
            <a:xfrm>
              <a:off x="4064" y="1849"/>
              <a:ext cx="1946"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5" name="Oval 301">
              <a:extLst>
                <a:ext uri="{FF2B5EF4-FFF2-40B4-BE49-F238E27FC236}">
                  <a16:creationId xmlns:a16="http://schemas.microsoft.com/office/drawing/2014/main" id="{D4DC8B44-B410-433F-8E8C-C7FBA34BB88F}"/>
                </a:ext>
              </a:extLst>
            </p:cNvPr>
            <p:cNvSpPr>
              <a:spLocks noChangeAspect="1" noChangeArrowheads="1"/>
            </p:cNvSpPr>
            <p:nvPr/>
          </p:nvSpPr>
          <p:spPr bwMode="auto">
            <a:xfrm rot="-3000000">
              <a:off x="4711" y="1988"/>
              <a:ext cx="678" cy="336"/>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6" name="Oval 302">
              <a:extLst>
                <a:ext uri="{FF2B5EF4-FFF2-40B4-BE49-F238E27FC236}">
                  <a16:creationId xmlns:a16="http://schemas.microsoft.com/office/drawing/2014/main" id="{40F6900B-E11D-42B8-87BA-7EDD60EBCA35}"/>
                </a:ext>
              </a:extLst>
            </p:cNvPr>
            <p:cNvSpPr>
              <a:spLocks noChangeAspect="1" noChangeArrowheads="1"/>
            </p:cNvSpPr>
            <p:nvPr/>
          </p:nvSpPr>
          <p:spPr bwMode="auto">
            <a:xfrm rot="-3000000">
              <a:off x="4751" y="1994"/>
              <a:ext cx="573" cy="28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7" name="Oval 303">
              <a:extLst>
                <a:ext uri="{FF2B5EF4-FFF2-40B4-BE49-F238E27FC236}">
                  <a16:creationId xmlns:a16="http://schemas.microsoft.com/office/drawing/2014/main" id="{80215268-F5B2-4FC4-871B-55F4F441B76E}"/>
                </a:ext>
              </a:extLst>
            </p:cNvPr>
            <p:cNvSpPr>
              <a:spLocks noChangeAspect="1" noChangeArrowheads="1"/>
            </p:cNvSpPr>
            <p:nvPr/>
          </p:nvSpPr>
          <p:spPr bwMode="auto">
            <a:xfrm rot="1980000">
              <a:off x="5084" y="2114"/>
              <a:ext cx="92" cy="233"/>
            </a:xfrm>
            <a:prstGeom prst="ellipse">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8" name="Oval 304">
              <a:extLst>
                <a:ext uri="{FF2B5EF4-FFF2-40B4-BE49-F238E27FC236}">
                  <a16:creationId xmlns:a16="http://schemas.microsoft.com/office/drawing/2014/main" id="{FE70E363-ED94-449B-AFF7-48E95DF034F8}"/>
                </a:ext>
              </a:extLst>
            </p:cNvPr>
            <p:cNvSpPr>
              <a:spLocks noChangeAspect="1" noChangeArrowheads="1"/>
            </p:cNvSpPr>
            <p:nvPr/>
          </p:nvSpPr>
          <p:spPr bwMode="auto">
            <a:xfrm>
              <a:off x="4077"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9" name="Oval 305">
              <a:extLst>
                <a:ext uri="{FF2B5EF4-FFF2-40B4-BE49-F238E27FC236}">
                  <a16:creationId xmlns:a16="http://schemas.microsoft.com/office/drawing/2014/main" id="{1E3A3267-E4B4-40D4-B83B-B36BDE5413DD}"/>
                </a:ext>
              </a:extLst>
            </p:cNvPr>
            <p:cNvSpPr>
              <a:spLocks noChangeAspect="1" noChangeArrowheads="1"/>
            </p:cNvSpPr>
            <p:nvPr/>
          </p:nvSpPr>
          <p:spPr bwMode="auto">
            <a:xfrm>
              <a:off x="4098"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0" name="Oval 306">
              <a:extLst>
                <a:ext uri="{FF2B5EF4-FFF2-40B4-BE49-F238E27FC236}">
                  <a16:creationId xmlns:a16="http://schemas.microsoft.com/office/drawing/2014/main" id="{006B5AC7-654D-437E-B6BD-B8F2EE622A8E}"/>
                </a:ext>
              </a:extLst>
            </p:cNvPr>
            <p:cNvSpPr>
              <a:spLocks noChangeAspect="1" noChangeArrowheads="1"/>
            </p:cNvSpPr>
            <p:nvPr/>
          </p:nvSpPr>
          <p:spPr bwMode="auto">
            <a:xfrm>
              <a:off x="4165"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1" name="Oval 307">
              <a:extLst>
                <a:ext uri="{FF2B5EF4-FFF2-40B4-BE49-F238E27FC236}">
                  <a16:creationId xmlns:a16="http://schemas.microsoft.com/office/drawing/2014/main" id="{0B00780E-4D56-4D79-A715-0A6726D6C067}"/>
                </a:ext>
              </a:extLst>
            </p:cNvPr>
            <p:cNvSpPr>
              <a:spLocks noChangeAspect="1" noChangeArrowheads="1"/>
            </p:cNvSpPr>
            <p:nvPr/>
          </p:nvSpPr>
          <p:spPr bwMode="auto">
            <a:xfrm>
              <a:off x="4223" y="213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2" name="Oval 308">
              <a:extLst>
                <a:ext uri="{FF2B5EF4-FFF2-40B4-BE49-F238E27FC236}">
                  <a16:creationId xmlns:a16="http://schemas.microsoft.com/office/drawing/2014/main" id="{F02AB99A-146B-436B-8262-16F23E246D50}"/>
                </a:ext>
              </a:extLst>
            </p:cNvPr>
            <p:cNvSpPr>
              <a:spLocks noChangeAspect="1" noChangeArrowheads="1"/>
            </p:cNvSpPr>
            <p:nvPr/>
          </p:nvSpPr>
          <p:spPr bwMode="auto">
            <a:xfrm>
              <a:off x="4244" y="213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3" name="Oval 309">
              <a:extLst>
                <a:ext uri="{FF2B5EF4-FFF2-40B4-BE49-F238E27FC236}">
                  <a16:creationId xmlns:a16="http://schemas.microsoft.com/office/drawing/2014/main" id="{5163C218-81AF-4BF6-9DC6-015B480139C8}"/>
                </a:ext>
              </a:extLst>
            </p:cNvPr>
            <p:cNvSpPr>
              <a:spLocks noChangeAspect="1" noChangeArrowheads="1"/>
            </p:cNvSpPr>
            <p:nvPr/>
          </p:nvSpPr>
          <p:spPr bwMode="auto">
            <a:xfrm>
              <a:off x="4311" y="228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4" name="Oval 310">
              <a:extLst>
                <a:ext uri="{FF2B5EF4-FFF2-40B4-BE49-F238E27FC236}">
                  <a16:creationId xmlns:a16="http://schemas.microsoft.com/office/drawing/2014/main" id="{94F29B4E-66CE-49B7-8855-193DA5AB3AEC}"/>
                </a:ext>
              </a:extLst>
            </p:cNvPr>
            <p:cNvSpPr>
              <a:spLocks noChangeAspect="1" noChangeArrowheads="1"/>
            </p:cNvSpPr>
            <p:nvPr/>
          </p:nvSpPr>
          <p:spPr bwMode="auto">
            <a:xfrm>
              <a:off x="4051" y="204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5" name="Oval 311">
              <a:extLst>
                <a:ext uri="{FF2B5EF4-FFF2-40B4-BE49-F238E27FC236}">
                  <a16:creationId xmlns:a16="http://schemas.microsoft.com/office/drawing/2014/main" id="{13D736BE-9C03-419A-936E-EE21C3443930}"/>
                </a:ext>
              </a:extLst>
            </p:cNvPr>
            <p:cNvSpPr>
              <a:spLocks noChangeAspect="1" noChangeArrowheads="1"/>
            </p:cNvSpPr>
            <p:nvPr/>
          </p:nvSpPr>
          <p:spPr bwMode="auto">
            <a:xfrm>
              <a:off x="4072" y="204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6" name="Oval 312">
              <a:extLst>
                <a:ext uri="{FF2B5EF4-FFF2-40B4-BE49-F238E27FC236}">
                  <a16:creationId xmlns:a16="http://schemas.microsoft.com/office/drawing/2014/main" id="{8FD1C1CB-F05F-4142-9138-423FD63E29FD}"/>
                </a:ext>
              </a:extLst>
            </p:cNvPr>
            <p:cNvSpPr>
              <a:spLocks noChangeAspect="1" noChangeArrowheads="1"/>
            </p:cNvSpPr>
            <p:nvPr/>
          </p:nvSpPr>
          <p:spPr bwMode="auto">
            <a:xfrm>
              <a:off x="4139" y="219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7" name="Oval 313">
              <a:extLst>
                <a:ext uri="{FF2B5EF4-FFF2-40B4-BE49-F238E27FC236}">
                  <a16:creationId xmlns:a16="http://schemas.microsoft.com/office/drawing/2014/main" id="{8C5C17E9-49C6-4E18-A4AF-4FB2E5A521CE}"/>
                </a:ext>
              </a:extLst>
            </p:cNvPr>
            <p:cNvSpPr>
              <a:spLocks noChangeAspect="1" noChangeArrowheads="1"/>
            </p:cNvSpPr>
            <p:nvPr/>
          </p:nvSpPr>
          <p:spPr bwMode="auto">
            <a:xfrm>
              <a:off x="4058" y="2242"/>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8" name="Oval 314">
              <a:extLst>
                <a:ext uri="{FF2B5EF4-FFF2-40B4-BE49-F238E27FC236}">
                  <a16:creationId xmlns:a16="http://schemas.microsoft.com/office/drawing/2014/main" id="{EFFE31F1-E287-46D5-8404-ADE8A65CBDDA}"/>
                </a:ext>
              </a:extLst>
            </p:cNvPr>
            <p:cNvSpPr>
              <a:spLocks noChangeAspect="1" noChangeArrowheads="1"/>
            </p:cNvSpPr>
            <p:nvPr/>
          </p:nvSpPr>
          <p:spPr bwMode="auto">
            <a:xfrm>
              <a:off x="4079" y="2245"/>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9" name="Oval 315">
              <a:extLst>
                <a:ext uri="{FF2B5EF4-FFF2-40B4-BE49-F238E27FC236}">
                  <a16:creationId xmlns:a16="http://schemas.microsoft.com/office/drawing/2014/main" id="{EED0A38E-542F-492E-8154-B755BD2BBFC0}"/>
                </a:ext>
              </a:extLst>
            </p:cNvPr>
            <p:cNvSpPr>
              <a:spLocks noChangeAspect="1" noChangeArrowheads="1"/>
            </p:cNvSpPr>
            <p:nvPr/>
          </p:nvSpPr>
          <p:spPr bwMode="auto">
            <a:xfrm>
              <a:off x="4146" y="2392"/>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0" name="Oval 316">
              <a:extLst>
                <a:ext uri="{FF2B5EF4-FFF2-40B4-BE49-F238E27FC236}">
                  <a16:creationId xmlns:a16="http://schemas.microsoft.com/office/drawing/2014/main" id="{43E833B3-4CB0-42EE-9E26-2673FC4D9443}"/>
                </a:ext>
              </a:extLst>
            </p:cNvPr>
            <p:cNvSpPr>
              <a:spLocks noChangeAspect="1" noChangeArrowheads="1"/>
            </p:cNvSpPr>
            <p:nvPr/>
          </p:nvSpPr>
          <p:spPr bwMode="auto">
            <a:xfrm>
              <a:off x="4051" y="2876"/>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1" name="Oval 317">
              <a:extLst>
                <a:ext uri="{FF2B5EF4-FFF2-40B4-BE49-F238E27FC236}">
                  <a16:creationId xmlns:a16="http://schemas.microsoft.com/office/drawing/2014/main" id="{C7EB6B7D-B80B-411C-97D8-DE6BFA4B8C25}"/>
                </a:ext>
              </a:extLst>
            </p:cNvPr>
            <p:cNvSpPr>
              <a:spLocks noChangeAspect="1" noChangeArrowheads="1"/>
            </p:cNvSpPr>
            <p:nvPr/>
          </p:nvSpPr>
          <p:spPr bwMode="auto">
            <a:xfrm>
              <a:off x="4072" y="2879"/>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2" name="Oval 318">
              <a:extLst>
                <a:ext uri="{FF2B5EF4-FFF2-40B4-BE49-F238E27FC236}">
                  <a16:creationId xmlns:a16="http://schemas.microsoft.com/office/drawing/2014/main" id="{9CA5184E-C323-48E7-8330-3BF16C071CEA}"/>
                </a:ext>
              </a:extLst>
            </p:cNvPr>
            <p:cNvSpPr>
              <a:spLocks noChangeAspect="1" noChangeArrowheads="1"/>
            </p:cNvSpPr>
            <p:nvPr/>
          </p:nvSpPr>
          <p:spPr bwMode="auto">
            <a:xfrm>
              <a:off x="4139" y="3026"/>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3" name="Oval 319">
              <a:extLst>
                <a:ext uri="{FF2B5EF4-FFF2-40B4-BE49-F238E27FC236}">
                  <a16:creationId xmlns:a16="http://schemas.microsoft.com/office/drawing/2014/main" id="{52A7902B-A3BA-4F60-8825-D38FB15E07CC}"/>
                </a:ext>
              </a:extLst>
            </p:cNvPr>
            <p:cNvSpPr>
              <a:spLocks noChangeAspect="1" noChangeArrowheads="1"/>
            </p:cNvSpPr>
            <p:nvPr/>
          </p:nvSpPr>
          <p:spPr bwMode="auto">
            <a:xfrm>
              <a:off x="4632" y="2048"/>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4" name="Oval 320">
              <a:extLst>
                <a:ext uri="{FF2B5EF4-FFF2-40B4-BE49-F238E27FC236}">
                  <a16:creationId xmlns:a16="http://schemas.microsoft.com/office/drawing/2014/main" id="{1E518F60-0695-449D-8E36-8C145A2D00C2}"/>
                </a:ext>
              </a:extLst>
            </p:cNvPr>
            <p:cNvSpPr>
              <a:spLocks noChangeAspect="1" noChangeArrowheads="1"/>
            </p:cNvSpPr>
            <p:nvPr/>
          </p:nvSpPr>
          <p:spPr bwMode="auto">
            <a:xfrm>
              <a:off x="4653" y="2051"/>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5" name="Oval 321">
              <a:extLst>
                <a:ext uri="{FF2B5EF4-FFF2-40B4-BE49-F238E27FC236}">
                  <a16:creationId xmlns:a16="http://schemas.microsoft.com/office/drawing/2014/main" id="{416CC75D-BDEF-49B3-A2B1-9C79954A194F}"/>
                </a:ext>
              </a:extLst>
            </p:cNvPr>
            <p:cNvSpPr>
              <a:spLocks noChangeAspect="1" noChangeArrowheads="1"/>
            </p:cNvSpPr>
            <p:nvPr/>
          </p:nvSpPr>
          <p:spPr bwMode="auto">
            <a:xfrm>
              <a:off x="4720" y="2198"/>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6" name="Oval 322">
              <a:extLst>
                <a:ext uri="{FF2B5EF4-FFF2-40B4-BE49-F238E27FC236}">
                  <a16:creationId xmlns:a16="http://schemas.microsoft.com/office/drawing/2014/main" id="{B40A43E5-62FF-49DD-B84A-D1847D80FF19}"/>
                </a:ext>
              </a:extLst>
            </p:cNvPr>
            <p:cNvSpPr>
              <a:spLocks noChangeAspect="1" noChangeArrowheads="1"/>
            </p:cNvSpPr>
            <p:nvPr/>
          </p:nvSpPr>
          <p:spPr bwMode="auto">
            <a:xfrm>
              <a:off x="4751"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7" name="Oval 323">
              <a:extLst>
                <a:ext uri="{FF2B5EF4-FFF2-40B4-BE49-F238E27FC236}">
                  <a16:creationId xmlns:a16="http://schemas.microsoft.com/office/drawing/2014/main" id="{7016A68E-1CE9-4CBF-A5C2-45805B6ABB87}"/>
                </a:ext>
              </a:extLst>
            </p:cNvPr>
            <p:cNvSpPr>
              <a:spLocks noChangeAspect="1" noChangeArrowheads="1"/>
            </p:cNvSpPr>
            <p:nvPr/>
          </p:nvSpPr>
          <p:spPr bwMode="auto">
            <a:xfrm>
              <a:off x="4772"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8" name="Oval 324">
              <a:extLst>
                <a:ext uri="{FF2B5EF4-FFF2-40B4-BE49-F238E27FC236}">
                  <a16:creationId xmlns:a16="http://schemas.microsoft.com/office/drawing/2014/main" id="{A5590263-1CDA-48BD-ADA5-1C11C74858A9}"/>
                </a:ext>
              </a:extLst>
            </p:cNvPr>
            <p:cNvSpPr>
              <a:spLocks noChangeAspect="1" noChangeArrowheads="1"/>
            </p:cNvSpPr>
            <p:nvPr/>
          </p:nvSpPr>
          <p:spPr bwMode="auto">
            <a:xfrm>
              <a:off x="4839"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9" name="Oval 325">
              <a:extLst>
                <a:ext uri="{FF2B5EF4-FFF2-40B4-BE49-F238E27FC236}">
                  <a16:creationId xmlns:a16="http://schemas.microsoft.com/office/drawing/2014/main" id="{1E61BBA2-DD30-4963-86F7-963197E862C1}"/>
                </a:ext>
              </a:extLst>
            </p:cNvPr>
            <p:cNvSpPr>
              <a:spLocks noChangeAspect="1" noChangeArrowheads="1"/>
            </p:cNvSpPr>
            <p:nvPr/>
          </p:nvSpPr>
          <p:spPr bwMode="auto">
            <a:xfrm>
              <a:off x="5451" y="269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0" name="Oval 326">
              <a:extLst>
                <a:ext uri="{FF2B5EF4-FFF2-40B4-BE49-F238E27FC236}">
                  <a16:creationId xmlns:a16="http://schemas.microsoft.com/office/drawing/2014/main" id="{E1D6911A-BA4A-4F50-90AE-9684187180C5}"/>
                </a:ext>
              </a:extLst>
            </p:cNvPr>
            <p:cNvSpPr>
              <a:spLocks noChangeAspect="1" noChangeArrowheads="1"/>
            </p:cNvSpPr>
            <p:nvPr/>
          </p:nvSpPr>
          <p:spPr bwMode="auto">
            <a:xfrm>
              <a:off x="5472" y="269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1" name="Oval 327">
              <a:extLst>
                <a:ext uri="{FF2B5EF4-FFF2-40B4-BE49-F238E27FC236}">
                  <a16:creationId xmlns:a16="http://schemas.microsoft.com/office/drawing/2014/main" id="{8C588FA3-180B-4A5A-A897-F9D2532142F2}"/>
                </a:ext>
              </a:extLst>
            </p:cNvPr>
            <p:cNvSpPr>
              <a:spLocks noChangeAspect="1" noChangeArrowheads="1"/>
            </p:cNvSpPr>
            <p:nvPr/>
          </p:nvSpPr>
          <p:spPr bwMode="auto">
            <a:xfrm>
              <a:off x="5539" y="284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2" name="Oval 328">
              <a:extLst>
                <a:ext uri="{FF2B5EF4-FFF2-40B4-BE49-F238E27FC236}">
                  <a16:creationId xmlns:a16="http://schemas.microsoft.com/office/drawing/2014/main" id="{7692663C-738B-4FBC-9874-4E2B7425DABB}"/>
                </a:ext>
              </a:extLst>
            </p:cNvPr>
            <p:cNvSpPr>
              <a:spLocks noChangeAspect="1" noChangeArrowheads="1"/>
            </p:cNvSpPr>
            <p:nvPr/>
          </p:nvSpPr>
          <p:spPr bwMode="auto">
            <a:xfrm>
              <a:off x="5365" y="3235"/>
              <a:ext cx="285"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3" name="Oval 329">
              <a:extLst>
                <a:ext uri="{FF2B5EF4-FFF2-40B4-BE49-F238E27FC236}">
                  <a16:creationId xmlns:a16="http://schemas.microsoft.com/office/drawing/2014/main" id="{BB9EE555-A6BD-445F-8B33-753193434004}"/>
                </a:ext>
              </a:extLst>
            </p:cNvPr>
            <p:cNvSpPr>
              <a:spLocks noChangeAspect="1" noChangeArrowheads="1"/>
            </p:cNvSpPr>
            <p:nvPr/>
          </p:nvSpPr>
          <p:spPr bwMode="auto">
            <a:xfrm>
              <a:off x="5387" y="3238"/>
              <a:ext cx="241"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4" name="Oval 330">
              <a:extLst>
                <a:ext uri="{FF2B5EF4-FFF2-40B4-BE49-F238E27FC236}">
                  <a16:creationId xmlns:a16="http://schemas.microsoft.com/office/drawing/2014/main" id="{5AD561C3-3319-4D50-8E37-F6775BC726CE}"/>
                </a:ext>
              </a:extLst>
            </p:cNvPr>
            <p:cNvSpPr>
              <a:spLocks noChangeAspect="1" noChangeArrowheads="1"/>
            </p:cNvSpPr>
            <p:nvPr/>
          </p:nvSpPr>
          <p:spPr bwMode="auto">
            <a:xfrm>
              <a:off x="5454" y="3385"/>
              <a:ext cx="107"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5" name="Oval 331">
              <a:extLst>
                <a:ext uri="{FF2B5EF4-FFF2-40B4-BE49-F238E27FC236}">
                  <a16:creationId xmlns:a16="http://schemas.microsoft.com/office/drawing/2014/main" id="{698DE129-7A48-4581-96EE-4D942F4E2DF3}"/>
                </a:ext>
              </a:extLst>
            </p:cNvPr>
            <p:cNvSpPr>
              <a:spLocks noChangeAspect="1" noChangeArrowheads="1"/>
            </p:cNvSpPr>
            <p:nvPr/>
          </p:nvSpPr>
          <p:spPr bwMode="auto">
            <a:xfrm>
              <a:off x="4692" y="3369"/>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6" name="Oval 332">
              <a:extLst>
                <a:ext uri="{FF2B5EF4-FFF2-40B4-BE49-F238E27FC236}">
                  <a16:creationId xmlns:a16="http://schemas.microsoft.com/office/drawing/2014/main" id="{4955060B-CEDA-4248-BA76-91E7E5A52829}"/>
                </a:ext>
              </a:extLst>
            </p:cNvPr>
            <p:cNvSpPr>
              <a:spLocks noChangeAspect="1" noChangeArrowheads="1"/>
            </p:cNvSpPr>
            <p:nvPr/>
          </p:nvSpPr>
          <p:spPr bwMode="auto">
            <a:xfrm>
              <a:off x="4713" y="3372"/>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7" name="Oval 333">
              <a:extLst>
                <a:ext uri="{FF2B5EF4-FFF2-40B4-BE49-F238E27FC236}">
                  <a16:creationId xmlns:a16="http://schemas.microsoft.com/office/drawing/2014/main" id="{0A0041E8-BF82-462C-8B64-A3FF1C7A0DE2}"/>
                </a:ext>
              </a:extLst>
            </p:cNvPr>
            <p:cNvSpPr>
              <a:spLocks noChangeAspect="1" noChangeArrowheads="1"/>
            </p:cNvSpPr>
            <p:nvPr/>
          </p:nvSpPr>
          <p:spPr bwMode="auto">
            <a:xfrm>
              <a:off x="4780" y="3519"/>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8" name="Oval 334">
              <a:extLst>
                <a:ext uri="{FF2B5EF4-FFF2-40B4-BE49-F238E27FC236}">
                  <a16:creationId xmlns:a16="http://schemas.microsoft.com/office/drawing/2014/main" id="{00FC23A7-22F2-4A5E-8D98-43A30C543720}"/>
                </a:ext>
              </a:extLst>
            </p:cNvPr>
            <p:cNvSpPr>
              <a:spLocks noChangeAspect="1" noChangeArrowheads="1"/>
            </p:cNvSpPr>
            <p:nvPr/>
          </p:nvSpPr>
          <p:spPr bwMode="auto">
            <a:xfrm>
              <a:off x="5689" y="3384"/>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9" name="Oval 335">
              <a:extLst>
                <a:ext uri="{FF2B5EF4-FFF2-40B4-BE49-F238E27FC236}">
                  <a16:creationId xmlns:a16="http://schemas.microsoft.com/office/drawing/2014/main" id="{FCF38316-673F-40F7-A31B-679DF20F657E}"/>
                </a:ext>
              </a:extLst>
            </p:cNvPr>
            <p:cNvSpPr>
              <a:spLocks noChangeAspect="1" noChangeArrowheads="1"/>
            </p:cNvSpPr>
            <p:nvPr/>
          </p:nvSpPr>
          <p:spPr bwMode="auto">
            <a:xfrm>
              <a:off x="5710" y="3387"/>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0" name="Oval 336">
              <a:extLst>
                <a:ext uri="{FF2B5EF4-FFF2-40B4-BE49-F238E27FC236}">
                  <a16:creationId xmlns:a16="http://schemas.microsoft.com/office/drawing/2014/main" id="{12451B03-10A2-43E5-A792-392ABDE4265C}"/>
                </a:ext>
              </a:extLst>
            </p:cNvPr>
            <p:cNvSpPr>
              <a:spLocks noChangeAspect="1" noChangeArrowheads="1"/>
            </p:cNvSpPr>
            <p:nvPr/>
          </p:nvSpPr>
          <p:spPr bwMode="auto">
            <a:xfrm>
              <a:off x="5777" y="3534"/>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1" name="Oval 337">
              <a:extLst>
                <a:ext uri="{FF2B5EF4-FFF2-40B4-BE49-F238E27FC236}">
                  <a16:creationId xmlns:a16="http://schemas.microsoft.com/office/drawing/2014/main" id="{2F67C5F3-6F35-44B7-8CCE-1A7E3F5868E5}"/>
                </a:ext>
              </a:extLst>
            </p:cNvPr>
            <p:cNvSpPr>
              <a:spLocks noChangeAspect="1" noChangeArrowheads="1"/>
            </p:cNvSpPr>
            <p:nvPr/>
          </p:nvSpPr>
          <p:spPr bwMode="auto">
            <a:xfrm>
              <a:off x="5042" y="2697"/>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2" name="Oval 338">
              <a:extLst>
                <a:ext uri="{FF2B5EF4-FFF2-40B4-BE49-F238E27FC236}">
                  <a16:creationId xmlns:a16="http://schemas.microsoft.com/office/drawing/2014/main" id="{240C5CD3-C6DA-4AC7-A217-F0C58E655E7A}"/>
                </a:ext>
              </a:extLst>
            </p:cNvPr>
            <p:cNvSpPr>
              <a:spLocks noChangeAspect="1" noChangeArrowheads="1"/>
            </p:cNvSpPr>
            <p:nvPr/>
          </p:nvSpPr>
          <p:spPr bwMode="auto">
            <a:xfrm>
              <a:off x="5051" y="2699"/>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3" name="Oval 339">
              <a:extLst>
                <a:ext uri="{FF2B5EF4-FFF2-40B4-BE49-F238E27FC236}">
                  <a16:creationId xmlns:a16="http://schemas.microsoft.com/office/drawing/2014/main" id="{5FEA0762-E65E-4F36-9880-747A099FD903}"/>
                </a:ext>
              </a:extLst>
            </p:cNvPr>
            <p:cNvSpPr>
              <a:spLocks noChangeAspect="1" noChangeArrowheads="1"/>
            </p:cNvSpPr>
            <p:nvPr/>
          </p:nvSpPr>
          <p:spPr bwMode="auto">
            <a:xfrm>
              <a:off x="5081" y="2795"/>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4" name="Oval 340">
              <a:extLst>
                <a:ext uri="{FF2B5EF4-FFF2-40B4-BE49-F238E27FC236}">
                  <a16:creationId xmlns:a16="http://schemas.microsoft.com/office/drawing/2014/main" id="{2487C44F-E8C4-4990-9E1E-77C9C8F4B928}"/>
                </a:ext>
              </a:extLst>
            </p:cNvPr>
            <p:cNvSpPr>
              <a:spLocks noChangeAspect="1" noChangeArrowheads="1"/>
            </p:cNvSpPr>
            <p:nvPr/>
          </p:nvSpPr>
          <p:spPr bwMode="auto">
            <a:xfrm>
              <a:off x="4844" y="298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5" name="Oval 341">
              <a:extLst>
                <a:ext uri="{FF2B5EF4-FFF2-40B4-BE49-F238E27FC236}">
                  <a16:creationId xmlns:a16="http://schemas.microsoft.com/office/drawing/2014/main" id="{BF12C84C-3447-4585-BED8-7BB0B97E2C18}"/>
                </a:ext>
              </a:extLst>
            </p:cNvPr>
            <p:cNvSpPr>
              <a:spLocks noChangeAspect="1" noChangeArrowheads="1"/>
            </p:cNvSpPr>
            <p:nvPr/>
          </p:nvSpPr>
          <p:spPr bwMode="auto">
            <a:xfrm>
              <a:off x="4853" y="298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6" name="Oval 342">
              <a:extLst>
                <a:ext uri="{FF2B5EF4-FFF2-40B4-BE49-F238E27FC236}">
                  <a16:creationId xmlns:a16="http://schemas.microsoft.com/office/drawing/2014/main" id="{ACD9927B-18DE-4AD1-BB56-6F9DBDA41AEF}"/>
                </a:ext>
              </a:extLst>
            </p:cNvPr>
            <p:cNvSpPr>
              <a:spLocks noChangeAspect="1" noChangeArrowheads="1"/>
            </p:cNvSpPr>
            <p:nvPr/>
          </p:nvSpPr>
          <p:spPr bwMode="auto">
            <a:xfrm>
              <a:off x="4883" y="307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7" name="Oval 343">
              <a:extLst>
                <a:ext uri="{FF2B5EF4-FFF2-40B4-BE49-F238E27FC236}">
                  <a16:creationId xmlns:a16="http://schemas.microsoft.com/office/drawing/2014/main" id="{C2FB2333-E325-4463-A4BD-7A0EEC4CDB4E}"/>
                </a:ext>
              </a:extLst>
            </p:cNvPr>
            <p:cNvSpPr>
              <a:spLocks noChangeAspect="1" noChangeArrowheads="1"/>
            </p:cNvSpPr>
            <p:nvPr/>
          </p:nvSpPr>
          <p:spPr bwMode="auto">
            <a:xfrm>
              <a:off x="5022" y="3339"/>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8" name="Oval 344">
              <a:extLst>
                <a:ext uri="{FF2B5EF4-FFF2-40B4-BE49-F238E27FC236}">
                  <a16:creationId xmlns:a16="http://schemas.microsoft.com/office/drawing/2014/main" id="{AFF80829-AA6C-457C-B982-23693F444FB5}"/>
                </a:ext>
              </a:extLst>
            </p:cNvPr>
            <p:cNvSpPr>
              <a:spLocks noChangeAspect="1" noChangeArrowheads="1"/>
            </p:cNvSpPr>
            <p:nvPr/>
          </p:nvSpPr>
          <p:spPr bwMode="auto">
            <a:xfrm>
              <a:off x="5031" y="3341"/>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9" name="Oval 345">
              <a:extLst>
                <a:ext uri="{FF2B5EF4-FFF2-40B4-BE49-F238E27FC236}">
                  <a16:creationId xmlns:a16="http://schemas.microsoft.com/office/drawing/2014/main" id="{BA295229-F6DC-4C3A-9F13-B9A5C89CFFAD}"/>
                </a:ext>
              </a:extLst>
            </p:cNvPr>
            <p:cNvSpPr>
              <a:spLocks noChangeAspect="1" noChangeArrowheads="1"/>
            </p:cNvSpPr>
            <p:nvPr/>
          </p:nvSpPr>
          <p:spPr bwMode="auto">
            <a:xfrm>
              <a:off x="5061" y="343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0" name="Oval 346">
              <a:extLst>
                <a:ext uri="{FF2B5EF4-FFF2-40B4-BE49-F238E27FC236}">
                  <a16:creationId xmlns:a16="http://schemas.microsoft.com/office/drawing/2014/main" id="{EDE4BA66-5832-44DD-B9A8-006F77AC39C4}"/>
                </a:ext>
              </a:extLst>
            </p:cNvPr>
            <p:cNvSpPr>
              <a:spLocks noChangeAspect="1" noChangeArrowheads="1"/>
            </p:cNvSpPr>
            <p:nvPr/>
          </p:nvSpPr>
          <p:spPr bwMode="auto">
            <a:xfrm>
              <a:off x="5121" y="3257"/>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1" name="Oval 347">
              <a:extLst>
                <a:ext uri="{FF2B5EF4-FFF2-40B4-BE49-F238E27FC236}">
                  <a16:creationId xmlns:a16="http://schemas.microsoft.com/office/drawing/2014/main" id="{0CC52DEF-9897-4E67-B19C-3F75AFD35DF9}"/>
                </a:ext>
              </a:extLst>
            </p:cNvPr>
            <p:cNvSpPr>
              <a:spLocks noChangeAspect="1" noChangeArrowheads="1"/>
            </p:cNvSpPr>
            <p:nvPr/>
          </p:nvSpPr>
          <p:spPr bwMode="auto">
            <a:xfrm>
              <a:off x="5130" y="3259"/>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2" name="Oval 348">
              <a:extLst>
                <a:ext uri="{FF2B5EF4-FFF2-40B4-BE49-F238E27FC236}">
                  <a16:creationId xmlns:a16="http://schemas.microsoft.com/office/drawing/2014/main" id="{18019CB0-D23A-4767-A4ED-DB221928193D}"/>
                </a:ext>
              </a:extLst>
            </p:cNvPr>
            <p:cNvSpPr>
              <a:spLocks noChangeAspect="1" noChangeArrowheads="1"/>
            </p:cNvSpPr>
            <p:nvPr/>
          </p:nvSpPr>
          <p:spPr bwMode="auto">
            <a:xfrm>
              <a:off x="5160" y="3354"/>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3" name="Oval 349">
              <a:extLst>
                <a:ext uri="{FF2B5EF4-FFF2-40B4-BE49-F238E27FC236}">
                  <a16:creationId xmlns:a16="http://schemas.microsoft.com/office/drawing/2014/main" id="{1FF00737-5176-4483-968E-F13AD9179987}"/>
                </a:ext>
              </a:extLst>
            </p:cNvPr>
            <p:cNvSpPr>
              <a:spLocks noChangeAspect="1" noChangeArrowheads="1"/>
            </p:cNvSpPr>
            <p:nvPr/>
          </p:nvSpPr>
          <p:spPr bwMode="auto">
            <a:xfrm>
              <a:off x="5788" y="3160"/>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4" name="Oval 350">
              <a:extLst>
                <a:ext uri="{FF2B5EF4-FFF2-40B4-BE49-F238E27FC236}">
                  <a16:creationId xmlns:a16="http://schemas.microsoft.com/office/drawing/2014/main" id="{B7DA7343-0524-478B-ABF2-1214CF4012E5}"/>
                </a:ext>
              </a:extLst>
            </p:cNvPr>
            <p:cNvSpPr>
              <a:spLocks noChangeAspect="1" noChangeArrowheads="1"/>
            </p:cNvSpPr>
            <p:nvPr/>
          </p:nvSpPr>
          <p:spPr bwMode="auto">
            <a:xfrm>
              <a:off x="5797" y="3162"/>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5" name="Oval 351">
              <a:extLst>
                <a:ext uri="{FF2B5EF4-FFF2-40B4-BE49-F238E27FC236}">
                  <a16:creationId xmlns:a16="http://schemas.microsoft.com/office/drawing/2014/main" id="{675B7780-598E-4444-A90B-861945E80A8C}"/>
                </a:ext>
              </a:extLst>
            </p:cNvPr>
            <p:cNvSpPr>
              <a:spLocks noChangeAspect="1" noChangeArrowheads="1"/>
            </p:cNvSpPr>
            <p:nvPr/>
          </p:nvSpPr>
          <p:spPr bwMode="auto">
            <a:xfrm>
              <a:off x="5827" y="325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6" name="Oval 352">
              <a:extLst>
                <a:ext uri="{FF2B5EF4-FFF2-40B4-BE49-F238E27FC236}">
                  <a16:creationId xmlns:a16="http://schemas.microsoft.com/office/drawing/2014/main" id="{1F00FCD5-7F42-4D00-A031-4AC7B6DD6AE9}"/>
                </a:ext>
              </a:extLst>
            </p:cNvPr>
            <p:cNvSpPr>
              <a:spLocks noChangeAspect="1" noChangeArrowheads="1"/>
            </p:cNvSpPr>
            <p:nvPr/>
          </p:nvSpPr>
          <p:spPr bwMode="auto">
            <a:xfrm>
              <a:off x="5821" y="2705"/>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7" name="Oval 353">
              <a:extLst>
                <a:ext uri="{FF2B5EF4-FFF2-40B4-BE49-F238E27FC236}">
                  <a16:creationId xmlns:a16="http://schemas.microsoft.com/office/drawing/2014/main" id="{8B328974-5362-4BD1-8FB1-780FD256AAA7}"/>
                </a:ext>
              </a:extLst>
            </p:cNvPr>
            <p:cNvSpPr>
              <a:spLocks noChangeAspect="1" noChangeArrowheads="1"/>
            </p:cNvSpPr>
            <p:nvPr/>
          </p:nvSpPr>
          <p:spPr bwMode="auto">
            <a:xfrm>
              <a:off x="5830" y="2707"/>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8" name="Oval 354">
              <a:extLst>
                <a:ext uri="{FF2B5EF4-FFF2-40B4-BE49-F238E27FC236}">
                  <a16:creationId xmlns:a16="http://schemas.microsoft.com/office/drawing/2014/main" id="{967F42DE-146B-4186-A8AC-4832E7B0A439}"/>
                </a:ext>
              </a:extLst>
            </p:cNvPr>
            <p:cNvSpPr>
              <a:spLocks noChangeAspect="1" noChangeArrowheads="1"/>
            </p:cNvSpPr>
            <p:nvPr/>
          </p:nvSpPr>
          <p:spPr bwMode="auto">
            <a:xfrm>
              <a:off x="5860" y="2802"/>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9" name="Oval 355">
              <a:extLst>
                <a:ext uri="{FF2B5EF4-FFF2-40B4-BE49-F238E27FC236}">
                  <a16:creationId xmlns:a16="http://schemas.microsoft.com/office/drawing/2014/main" id="{22FE7378-D660-453A-89E5-4B6474890F88}"/>
                </a:ext>
              </a:extLst>
            </p:cNvPr>
            <p:cNvSpPr>
              <a:spLocks noChangeAspect="1" noChangeArrowheads="1"/>
            </p:cNvSpPr>
            <p:nvPr/>
          </p:nvSpPr>
          <p:spPr bwMode="auto">
            <a:xfrm>
              <a:off x="5874" y="2473"/>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0" name="Oval 356">
              <a:extLst>
                <a:ext uri="{FF2B5EF4-FFF2-40B4-BE49-F238E27FC236}">
                  <a16:creationId xmlns:a16="http://schemas.microsoft.com/office/drawing/2014/main" id="{2C6546BB-26F4-4D09-B2D0-B9D6A1C718D3}"/>
                </a:ext>
              </a:extLst>
            </p:cNvPr>
            <p:cNvSpPr>
              <a:spLocks noChangeAspect="1" noChangeArrowheads="1"/>
            </p:cNvSpPr>
            <p:nvPr/>
          </p:nvSpPr>
          <p:spPr bwMode="auto">
            <a:xfrm>
              <a:off x="5883" y="2475"/>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1" name="Oval 357">
              <a:extLst>
                <a:ext uri="{FF2B5EF4-FFF2-40B4-BE49-F238E27FC236}">
                  <a16:creationId xmlns:a16="http://schemas.microsoft.com/office/drawing/2014/main" id="{1EA2B581-B147-4325-8A37-1367ABADA12C}"/>
                </a:ext>
              </a:extLst>
            </p:cNvPr>
            <p:cNvSpPr>
              <a:spLocks noChangeAspect="1" noChangeArrowheads="1"/>
            </p:cNvSpPr>
            <p:nvPr/>
          </p:nvSpPr>
          <p:spPr bwMode="auto">
            <a:xfrm>
              <a:off x="5913" y="2571"/>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2" name="Oval 358">
              <a:extLst>
                <a:ext uri="{FF2B5EF4-FFF2-40B4-BE49-F238E27FC236}">
                  <a16:creationId xmlns:a16="http://schemas.microsoft.com/office/drawing/2014/main" id="{517F6F3D-B2CA-4A7C-B61F-E2E8FF636BEB}"/>
                </a:ext>
              </a:extLst>
            </p:cNvPr>
            <p:cNvSpPr>
              <a:spLocks noChangeAspect="1" noChangeArrowheads="1"/>
            </p:cNvSpPr>
            <p:nvPr/>
          </p:nvSpPr>
          <p:spPr bwMode="auto">
            <a:xfrm>
              <a:off x="5478" y="1861"/>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3" name="Oval 359">
              <a:extLst>
                <a:ext uri="{FF2B5EF4-FFF2-40B4-BE49-F238E27FC236}">
                  <a16:creationId xmlns:a16="http://schemas.microsoft.com/office/drawing/2014/main" id="{141578DC-162F-45AC-A334-39406A5783ED}"/>
                </a:ext>
              </a:extLst>
            </p:cNvPr>
            <p:cNvSpPr>
              <a:spLocks noChangeAspect="1" noChangeArrowheads="1"/>
            </p:cNvSpPr>
            <p:nvPr/>
          </p:nvSpPr>
          <p:spPr bwMode="auto">
            <a:xfrm>
              <a:off x="5487" y="1863"/>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4" name="Oval 360">
              <a:extLst>
                <a:ext uri="{FF2B5EF4-FFF2-40B4-BE49-F238E27FC236}">
                  <a16:creationId xmlns:a16="http://schemas.microsoft.com/office/drawing/2014/main" id="{37A71A74-DFB6-4F74-9622-24BEA0E7CE68}"/>
                </a:ext>
              </a:extLst>
            </p:cNvPr>
            <p:cNvSpPr>
              <a:spLocks noChangeAspect="1" noChangeArrowheads="1"/>
            </p:cNvSpPr>
            <p:nvPr/>
          </p:nvSpPr>
          <p:spPr bwMode="auto">
            <a:xfrm>
              <a:off x="5517" y="1959"/>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5" name="Oval 361">
              <a:extLst>
                <a:ext uri="{FF2B5EF4-FFF2-40B4-BE49-F238E27FC236}">
                  <a16:creationId xmlns:a16="http://schemas.microsoft.com/office/drawing/2014/main" id="{4FDDBF56-9E9D-4958-836A-76B4ADAC89C7}"/>
                </a:ext>
              </a:extLst>
            </p:cNvPr>
            <p:cNvSpPr>
              <a:spLocks noChangeAspect="1" noChangeArrowheads="1"/>
            </p:cNvSpPr>
            <p:nvPr/>
          </p:nvSpPr>
          <p:spPr bwMode="auto">
            <a:xfrm>
              <a:off x="5623"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6" name="Oval 362">
              <a:extLst>
                <a:ext uri="{FF2B5EF4-FFF2-40B4-BE49-F238E27FC236}">
                  <a16:creationId xmlns:a16="http://schemas.microsoft.com/office/drawing/2014/main" id="{941FF2CD-CB50-458A-8B7B-E95E23F2424F}"/>
                </a:ext>
              </a:extLst>
            </p:cNvPr>
            <p:cNvSpPr>
              <a:spLocks noChangeAspect="1" noChangeArrowheads="1"/>
            </p:cNvSpPr>
            <p:nvPr/>
          </p:nvSpPr>
          <p:spPr bwMode="auto">
            <a:xfrm>
              <a:off x="5632"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7" name="Oval 363">
              <a:extLst>
                <a:ext uri="{FF2B5EF4-FFF2-40B4-BE49-F238E27FC236}">
                  <a16:creationId xmlns:a16="http://schemas.microsoft.com/office/drawing/2014/main" id="{7DB1FFCA-30BC-4A07-9BB5-CBC9FFDBCE1A}"/>
                </a:ext>
              </a:extLst>
            </p:cNvPr>
            <p:cNvSpPr>
              <a:spLocks noChangeAspect="1" noChangeArrowheads="1"/>
            </p:cNvSpPr>
            <p:nvPr/>
          </p:nvSpPr>
          <p:spPr bwMode="auto">
            <a:xfrm>
              <a:off x="5662"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8" name="Oval 364">
              <a:extLst>
                <a:ext uri="{FF2B5EF4-FFF2-40B4-BE49-F238E27FC236}">
                  <a16:creationId xmlns:a16="http://schemas.microsoft.com/office/drawing/2014/main" id="{3F14651C-EE6C-4064-A115-5E8FB339AACA}"/>
                </a:ext>
              </a:extLst>
            </p:cNvPr>
            <p:cNvSpPr>
              <a:spLocks noChangeAspect="1" noChangeArrowheads="1"/>
            </p:cNvSpPr>
            <p:nvPr/>
          </p:nvSpPr>
          <p:spPr bwMode="auto">
            <a:xfrm>
              <a:off x="5768"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9" name="Oval 365">
              <a:extLst>
                <a:ext uri="{FF2B5EF4-FFF2-40B4-BE49-F238E27FC236}">
                  <a16:creationId xmlns:a16="http://schemas.microsoft.com/office/drawing/2014/main" id="{F7C7D3D3-F8E3-403C-AC82-9A48F7B1F6AB}"/>
                </a:ext>
              </a:extLst>
            </p:cNvPr>
            <p:cNvSpPr>
              <a:spLocks noChangeAspect="1" noChangeArrowheads="1"/>
            </p:cNvSpPr>
            <p:nvPr/>
          </p:nvSpPr>
          <p:spPr bwMode="auto">
            <a:xfrm>
              <a:off x="5777"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0" name="Oval 366">
              <a:extLst>
                <a:ext uri="{FF2B5EF4-FFF2-40B4-BE49-F238E27FC236}">
                  <a16:creationId xmlns:a16="http://schemas.microsoft.com/office/drawing/2014/main" id="{58DEA33C-9D92-4D22-95AF-600662383A42}"/>
                </a:ext>
              </a:extLst>
            </p:cNvPr>
            <p:cNvSpPr>
              <a:spLocks noChangeAspect="1" noChangeArrowheads="1"/>
            </p:cNvSpPr>
            <p:nvPr/>
          </p:nvSpPr>
          <p:spPr bwMode="auto">
            <a:xfrm>
              <a:off x="5807"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1" name="Oval 367">
              <a:extLst>
                <a:ext uri="{FF2B5EF4-FFF2-40B4-BE49-F238E27FC236}">
                  <a16:creationId xmlns:a16="http://schemas.microsoft.com/office/drawing/2014/main" id="{82EF0959-1837-4F16-BAD6-8202D6951752}"/>
                </a:ext>
              </a:extLst>
            </p:cNvPr>
            <p:cNvSpPr>
              <a:spLocks noChangeAspect="1" noChangeArrowheads="1"/>
            </p:cNvSpPr>
            <p:nvPr/>
          </p:nvSpPr>
          <p:spPr bwMode="auto">
            <a:xfrm>
              <a:off x="5233"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2" name="Oval 368">
              <a:extLst>
                <a:ext uri="{FF2B5EF4-FFF2-40B4-BE49-F238E27FC236}">
                  <a16:creationId xmlns:a16="http://schemas.microsoft.com/office/drawing/2014/main" id="{89D795C1-CDFF-4C6A-B3D4-D398C51B3190}"/>
                </a:ext>
              </a:extLst>
            </p:cNvPr>
            <p:cNvSpPr>
              <a:spLocks noChangeAspect="1" noChangeArrowheads="1"/>
            </p:cNvSpPr>
            <p:nvPr/>
          </p:nvSpPr>
          <p:spPr bwMode="auto">
            <a:xfrm>
              <a:off x="5242"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3" name="Oval 369">
              <a:extLst>
                <a:ext uri="{FF2B5EF4-FFF2-40B4-BE49-F238E27FC236}">
                  <a16:creationId xmlns:a16="http://schemas.microsoft.com/office/drawing/2014/main" id="{FD851DDD-E76D-4D7B-A16C-EB1AAF45A129}"/>
                </a:ext>
              </a:extLst>
            </p:cNvPr>
            <p:cNvSpPr>
              <a:spLocks noChangeAspect="1" noChangeArrowheads="1"/>
            </p:cNvSpPr>
            <p:nvPr/>
          </p:nvSpPr>
          <p:spPr bwMode="auto">
            <a:xfrm>
              <a:off x="5272"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4" name="Oval 370">
              <a:extLst>
                <a:ext uri="{FF2B5EF4-FFF2-40B4-BE49-F238E27FC236}">
                  <a16:creationId xmlns:a16="http://schemas.microsoft.com/office/drawing/2014/main" id="{6E0F4E4D-41E4-4E99-AFE5-6DBD7A6D4EAE}"/>
                </a:ext>
              </a:extLst>
            </p:cNvPr>
            <p:cNvSpPr>
              <a:spLocks noChangeAspect="1" noChangeArrowheads="1"/>
            </p:cNvSpPr>
            <p:nvPr/>
          </p:nvSpPr>
          <p:spPr bwMode="auto">
            <a:xfrm>
              <a:off x="4764" y="2682"/>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5" name="Oval 371">
              <a:extLst>
                <a:ext uri="{FF2B5EF4-FFF2-40B4-BE49-F238E27FC236}">
                  <a16:creationId xmlns:a16="http://schemas.microsoft.com/office/drawing/2014/main" id="{14D9BE02-505E-426B-A1B3-4960B85447E8}"/>
                </a:ext>
              </a:extLst>
            </p:cNvPr>
            <p:cNvSpPr>
              <a:spLocks noChangeAspect="1" noChangeArrowheads="1"/>
            </p:cNvSpPr>
            <p:nvPr/>
          </p:nvSpPr>
          <p:spPr bwMode="auto">
            <a:xfrm>
              <a:off x="4773" y="2684"/>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6" name="Oval 372">
              <a:extLst>
                <a:ext uri="{FF2B5EF4-FFF2-40B4-BE49-F238E27FC236}">
                  <a16:creationId xmlns:a16="http://schemas.microsoft.com/office/drawing/2014/main" id="{137BBAD1-A5A0-4367-9655-FD724688D6AE}"/>
                </a:ext>
              </a:extLst>
            </p:cNvPr>
            <p:cNvSpPr>
              <a:spLocks noChangeAspect="1" noChangeArrowheads="1"/>
            </p:cNvSpPr>
            <p:nvPr/>
          </p:nvSpPr>
          <p:spPr bwMode="auto">
            <a:xfrm>
              <a:off x="4803" y="2780"/>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7" name="Oval 373">
              <a:extLst>
                <a:ext uri="{FF2B5EF4-FFF2-40B4-BE49-F238E27FC236}">
                  <a16:creationId xmlns:a16="http://schemas.microsoft.com/office/drawing/2014/main" id="{A4E40F24-96F2-4E03-8ED7-108B2BBEC957}"/>
                </a:ext>
              </a:extLst>
            </p:cNvPr>
            <p:cNvSpPr>
              <a:spLocks noChangeAspect="1" noChangeArrowheads="1"/>
            </p:cNvSpPr>
            <p:nvPr/>
          </p:nvSpPr>
          <p:spPr bwMode="auto">
            <a:xfrm>
              <a:off x="4586"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8" name="Oval 374">
              <a:extLst>
                <a:ext uri="{FF2B5EF4-FFF2-40B4-BE49-F238E27FC236}">
                  <a16:creationId xmlns:a16="http://schemas.microsoft.com/office/drawing/2014/main" id="{56A3AC66-1DBE-4F24-BF8F-748CE7C9ED06}"/>
                </a:ext>
              </a:extLst>
            </p:cNvPr>
            <p:cNvSpPr>
              <a:spLocks noChangeAspect="1" noChangeArrowheads="1"/>
            </p:cNvSpPr>
            <p:nvPr/>
          </p:nvSpPr>
          <p:spPr bwMode="auto">
            <a:xfrm>
              <a:off x="4595"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9" name="Oval 375">
              <a:extLst>
                <a:ext uri="{FF2B5EF4-FFF2-40B4-BE49-F238E27FC236}">
                  <a16:creationId xmlns:a16="http://schemas.microsoft.com/office/drawing/2014/main" id="{B6DDD513-065F-4083-A613-AE88776E9019}"/>
                </a:ext>
              </a:extLst>
            </p:cNvPr>
            <p:cNvSpPr>
              <a:spLocks noChangeAspect="1" noChangeArrowheads="1"/>
            </p:cNvSpPr>
            <p:nvPr/>
          </p:nvSpPr>
          <p:spPr bwMode="auto">
            <a:xfrm>
              <a:off x="4625"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0" name="Oval 376">
              <a:extLst>
                <a:ext uri="{FF2B5EF4-FFF2-40B4-BE49-F238E27FC236}">
                  <a16:creationId xmlns:a16="http://schemas.microsoft.com/office/drawing/2014/main" id="{A236286C-82C2-4EDC-9E20-9BB177B0994B}"/>
                </a:ext>
              </a:extLst>
            </p:cNvPr>
            <p:cNvSpPr>
              <a:spLocks noChangeAspect="1" noChangeArrowheads="1"/>
            </p:cNvSpPr>
            <p:nvPr/>
          </p:nvSpPr>
          <p:spPr bwMode="auto">
            <a:xfrm>
              <a:off x="4058" y="245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1" name="Oval 377">
              <a:extLst>
                <a:ext uri="{FF2B5EF4-FFF2-40B4-BE49-F238E27FC236}">
                  <a16:creationId xmlns:a16="http://schemas.microsoft.com/office/drawing/2014/main" id="{1E8DA8F4-1565-47B0-B8CE-1BA4CB6D2D63}"/>
                </a:ext>
              </a:extLst>
            </p:cNvPr>
            <p:cNvSpPr>
              <a:spLocks noChangeAspect="1" noChangeArrowheads="1"/>
            </p:cNvSpPr>
            <p:nvPr/>
          </p:nvSpPr>
          <p:spPr bwMode="auto">
            <a:xfrm>
              <a:off x="4067" y="245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2" name="Oval 378">
              <a:extLst>
                <a:ext uri="{FF2B5EF4-FFF2-40B4-BE49-F238E27FC236}">
                  <a16:creationId xmlns:a16="http://schemas.microsoft.com/office/drawing/2014/main" id="{141DCDF4-BB33-4AE7-B120-F7C749BA47CE}"/>
                </a:ext>
              </a:extLst>
            </p:cNvPr>
            <p:cNvSpPr>
              <a:spLocks noChangeAspect="1" noChangeArrowheads="1"/>
            </p:cNvSpPr>
            <p:nvPr/>
          </p:nvSpPr>
          <p:spPr bwMode="auto">
            <a:xfrm>
              <a:off x="4097" y="254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3" name="Oval 379">
              <a:extLst>
                <a:ext uri="{FF2B5EF4-FFF2-40B4-BE49-F238E27FC236}">
                  <a16:creationId xmlns:a16="http://schemas.microsoft.com/office/drawing/2014/main" id="{987CE8A7-1C10-47A8-969B-789D3AD7C755}"/>
                </a:ext>
              </a:extLst>
            </p:cNvPr>
            <p:cNvSpPr>
              <a:spLocks noChangeAspect="1" noChangeArrowheads="1"/>
            </p:cNvSpPr>
            <p:nvPr/>
          </p:nvSpPr>
          <p:spPr bwMode="auto">
            <a:xfrm>
              <a:off x="4058" y="3190"/>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4" name="Oval 380">
              <a:extLst>
                <a:ext uri="{FF2B5EF4-FFF2-40B4-BE49-F238E27FC236}">
                  <a16:creationId xmlns:a16="http://schemas.microsoft.com/office/drawing/2014/main" id="{13FE81CD-5BC3-4C7E-BCCB-1EB1217CFF73}"/>
                </a:ext>
              </a:extLst>
            </p:cNvPr>
            <p:cNvSpPr>
              <a:spLocks noChangeAspect="1" noChangeArrowheads="1"/>
            </p:cNvSpPr>
            <p:nvPr/>
          </p:nvSpPr>
          <p:spPr bwMode="auto">
            <a:xfrm>
              <a:off x="4067" y="3192"/>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5" name="Oval 381">
              <a:extLst>
                <a:ext uri="{FF2B5EF4-FFF2-40B4-BE49-F238E27FC236}">
                  <a16:creationId xmlns:a16="http://schemas.microsoft.com/office/drawing/2014/main" id="{F658D9B2-100D-48F5-A020-0000E2F1C913}"/>
                </a:ext>
              </a:extLst>
            </p:cNvPr>
            <p:cNvSpPr>
              <a:spLocks noChangeAspect="1" noChangeArrowheads="1"/>
            </p:cNvSpPr>
            <p:nvPr/>
          </p:nvSpPr>
          <p:spPr bwMode="auto">
            <a:xfrm>
              <a:off x="4097" y="3287"/>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6" name="Oval 382">
              <a:extLst>
                <a:ext uri="{FF2B5EF4-FFF2-40B4-BE49-F238E27FC236}">
                  <a16:creationId xmlns:a16="http://schemas.microsoft.com/office/drawing/2014/main" id="{E758000F-BC54-44EE-9CAA-5178265B98B7}"/>
                </a:ext>
              </a:extLst>
            </p:cNvPr>
            <p:cNvSpPr>
              <a:spLocks noChangeAspect="1" noChangeArrowheads="1"/>
            </p:cNvSpPr>
            <p:nvPr/>
          </p:nvSpPr>
          <p:spPr bwMode="auto">
            <a:xfrm>
              <a:off x="4328" y="3227"/>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7" name="Oval 383">
              <a:extLst>
                <a:ext uri="{FF2B5EF4-FFF2-40B4-BE49-F238E27FC236}">
                  <a16:creationId xmlns:a16="http://schemas.microsoft.com/office/drawing/2014/main" id="{43AF2A1F-E52F-4612-8B21-EF7340001D7B}"/>
                </a:ext>
              </a:extLst>
            </p:cNvPr>
            <p:cNvSpPr>
              <a:spLocks noChangeAspect="1" noChangeArrowheads="1"/>
            </p:cNvSpPr>
            <p:nvPr/>
          </p:nvSpPr>
          <p:spPr bwMode="auto">
            <a:xfrm>
              <a:off x="4337" y="3229"/>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8" name="Oval 384">
              <a:extLst>
                <a:ext uri="{FF2B5EF4-FFF2-40B4-BE49-F238E27FC236}">
                  <a16:creationId xmlns:a16="http://schemas.microsoft.com/office/drawing/2014/main" id="{C1EB1345-0142-4163-BDB0-DCCFDC306CD1}"/>
                </a:ext>
              </a:extLst>
            </p:cNvPr>
            <p:cNvSpPr>
              <a:spLocks noChangeAspect="1" noChangeArrowheads="1"/>
            </p:cNvSpPr>
            <p:nvPr/>
          </p:nvSpPr>
          <p:spPr bwMode="auto">
            <a:xfrm>
              <a:off x="4367" y="3325"/>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9" name="Oval 385">
              <a:extLst>
                <a:ext uri="{FF2B5EF4-FFF2-40B4-BE49-F238E27FC236}">
                  <a16:creationId xmlns:a16="http://schemas.microsoft.com/office/drawing/2014/main" id="{456B599A-4C56-430F-BE11-1955CB2B7CB7}"/>
                </a:ext>
              </a:extLst>
            </p:cNvPr>
            <p:cNvSpPr>
              <a:spLocks noChangeAspect="1" noChangeArrowheads="1"/>
            </p:cNvSpPr>
            <p:nvPr/>
          </p:nvSpPr>
          <p:spPr bwMode="auto">
            <a:xfrm>
              <a:off x="4679" y="2869"/>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0" name="Oval 386">
              <a:extLst>
                <a:ext uri="{FF2B5EF4-FFF2-40B4-BE49-F238E27FC236}">
                  <a16:creationId xmlns:a16="http://schemas.microsoft.com/office/drawing/2014/main" id="{5808155D-06B8-4644-A4D8-D73EAB9A97E7}"/>
                </a:ext>
              </a:extLst>
            </p:cNvPr>
            <p:cNvSpPr>
              <a:spLocks noChangeAspect="1" noChangeArrowheads="1"/>
            </p:cNvSpPr>
            <p:nvPr/>
          </p:nvSpPr>
          <p:spPr bwMode="auto">
            <a:xfrm>
              <a:off x="4688" y="2871"/>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1" name="Oval 387">
              <a:extLst>
                <a:ext uri="{FF2B5EF4-FFF2-40B4-BE49-F238E27FC236}">
                  <a16:creationId xmlns:a16="http://schemas.microsoft.com/office/drawing/2014/main" id="{40E0634B-4B0F-4892-8547-73213D743A78}"/>
                </a:ext>
              </a:extLst>
            </p:cNvPr>
            <p:cNvSpPr>
              <a:spLocks noChangeAspect="1" noChangeArrowheads="1"/>
            </p:cNvSpPr>
            <p:nvPr/>
          </p:nvSpPr>
          <p:spPr bwMode="auto">
            <a:xfrm>
              <a:off x="4718" y="2966"/>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2" name="Line 388">
              <a:extLst>
                <a:ext uri="{FF2B5EF4-FFF2-40B4-BE49-F238E27FC236}">
                  <a16:creationId xmlns:a16="http://schemas.microsoft.com/office/drawing/2014/main" id="{649955F0-95FF-420B-8AA3-501B4F6CCF65}"/>
                </a:ext>
              </a:extLst>
            </p:cNvPr>
            <p:cNvSpPr>
              <a:spLocks noChangeShapeType="1"/>
            </p:cNvSpPr>
            <p:nvPr/>
          </p:nvSpPr>
          <p:spPr bwMode="auto">
            <a:xfrm flipH="1">
              <a:off x="5676" y="1634"/>
              <a:ext cx="131" cy="586"/>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8113" name="Oval 389">
              <a:extLst>
                <a:ext uri="{FF2B5EF4-FFF2-40B4-BE49-F238E27FC236}">
                  <a16:creationId xmlns:a16="http://schemas.microsoft.com/office/drawing/2014/main" id="{FD8C9352-EB1E-4D7C-BD14-0ACD0C029A87}"/>
                </a:ext>
              </a:extLst>
            </p:cNvPr>
            <p:cNvSpPr>
              <a:spLocks noChangeArrowheads="1"/>
            </p:cNvSpPr>
            <p:nvPr/>
          </p:nvSpPr>
          <p:spPr bwMode="auto">
            <a:xfrm rot="2460000">
              <a:off x="4781" y="2563"/>
              <a:ext cx="223" cy="4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4" name="Oval 390">
              <a:extLst>
                <a:ext uri="{FF2B5EF4-FFF2-40B4-BE49-F238E27FC236}">
                  <a16:creationId xmlns:a16="http://schemas.microsoft.com/office/drawing/2014/main" id="{FE0487C1-22F8-4C2D-96B6-3E59C1D7D9CB}"/>
                </a:ext>
              </a:extLst>
            </p:cNvPr>
            <p:cNvSpPr>
              <a:spLocks noChangeArrowheads="1"/>
            </p:cNvSpPr>
            <p:nvPr/>
          </p:nvSpPr>
          <p:spPr bwMode="auto">
            <a:xfrm rot="2460000">
              <a:off x="4872" y="2564"/>
              <a:ext cx="41" cy="4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5" name="Freeform 391">
              <a:extLst>
                <a:ext uri="{FF2B5EF4-FFF2-40B4-BE49-F238E27FC236}">
                  <a16:creationId xmlns:a16="http://schemas.microsoft.com/office/drawing/2014/main" id="{50ED9D62-31C5-40FD-8F87-319963C1244A}"/>
                </a:ext>
              </a:extLst>
            </p:cNvPr>
            <p:cNvSpPr>
              <a:spLocks/>
            </p:cNvSpPr>
            <p:nvPr/>
          </p:nvSpPr>
          <p:spPr bwMode="auto">
            <a:xfrm rot="-5303060">
              <a:off x="4713" y="2499"/>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6" name="Freeform 392">
              <a:extLst>
                <a:ext uri="{FF2B5EF4-FFF2-40B4-BE49-F238E27FC236}">
                  <a16:creationId xmlns:a16="http://schemas.microsoft.com/office/drawing/2014/main" id="{AAE76FF5-405A-4FCC-BFE0-6B18D83CA91E}"/>
                </a:ext>
              </a:extLst>
            </p:cNvPr>
            <p:cNvSpPr>
              <a:spLocks/>
            </p:cNvSpPr>
            <p:nvPr/>
          </p:nvSpPr>
          <p:spPr bwMode="auto">
            <a:xfrm rot="-5303060">
              <a:off x="4765" y="2551"/>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7" name="Freeform 393">
              <a:extLst>
                <a:ext uri="{FF2B5EF4-FFF2-40B4-BE49-F238E27FC236}">
                  <a16:creationId xmlns:a16="http://schemas.microsoft.com/office/drawing/2014/main" id="{57D216EF-C584-46AF-9C88-BC9A255A3DB8}"/>
                </a:ext>
              </a:extLst>
            </p:cNvPr>
            <p:cNvSpPr>
              <a:spLocks/>
            </p:cNvSpPr>
            <p:nvPr/>
          </p:nvSpPr>
          <p:spPr bwMode="auto">
            <a:xfrm rot="-5303060">
              <a:off x="4841" y="2664"/>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8" name="Freeform 394">
              <a:extLst>
                <a:ext uri="{FF2B5EF4-FFF2-40B4-BE49-F238E27FC236}">
                  <a16:creationId xmlns:a16="http://schemas.microsoft.com/office/drawing/2014/main" id="{DDA4C3F9-7CE7-4155-A4E8-F7F53729650E}"/>
                </a:ext>
              </a:extLst>
            </p:cNvPr>
            <p:cNvSpPr>
              <a:spLocks/>
            </p:cNvSpPr>
            <p:nvPr/>
          </p:nvSpPr>
          <p:spPr bwMode="auto">
            <a:xfrm rot="-5303060">
              <a:off x="4766" y="2679"/>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9" name="Freeform 395">
              <a:extLst>
                <a:ext uri="{FF2B5EF4-FFF2-40B4-BE49-F238E27FC236}">
                  <a16:creationId xmlns:a16="http://schemas.microsoft.com/office/drawing/2014/main" id="{29FDD38A-F877-487E-9670-C02177B419D4}"/>
                </a:ext>
              </a:extLst>
            </p:cNvPr>
            <p:cNvSpPr>
              <a:spLocks/>
            </p:cNvSpPr>
            <p:nvPr/>
          </p:nvSpPr>
          <p:spPr bwMode="auto">
            <a:xfrm rot="-4110754">
              <a:off x="4867" y="2643"/>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0" name="Freeform 396">
              <a:extLst>
                <a:ext uri="{FF2B5EF4-FFF2-40B4-BE49-F238E27FC236}">
                  <a16:creationId xmlns:a16="http://schemas.microsoft.com/office/drawing/2014/main" id="{17894D58-7556-4156-9272-432E2B324DD4}"/>
                </a:ext>
              </a:extLst>
            </p:cNvPr>
            <p:cNvSpPr>
              <a:spLocks/>
            </p:cNvSpPr>
            <p:nvPr/>
          </p:nvSpPr>
          <p:spPr bwMode="auto">
            <a:xfrm rot="-6737415">
              <a:off x="4777" y="2653"/>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1" name="Freeform 397">
              <a:extLst>
                <a:ext uri="{FF2B5EF4-FFF2-40B4-BE49-F238E27FC236}">
                  <a16:creationId xmlns:a16="http://schemas.microsoft.com/office/drawing/2014/main" id="{5A41405A-42E9-4A23-B0AE-AEEEFD1662C3}"/>
                </a:ext>
              </a:extLst>
            </p:cNvPr>
            <p:cNvSpPr>
              <a:spLocks/>
            </p:cNvSpPr>
            <p:nvPr/>
          </p:nvSpPr>
          <p:spPr bwMode="auto">
            <a:xfrm rot="-6737415">
              <a:off x="4731" y="2657"/>
              <a:ext cx="21"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2" name="Oval 398">
              <a:extLst>
                <a:ext uri="{FF2B5EF4-FFF2-40B4-BE49-F238E27FC236}">
                  <a16:creationId xmlns:a16="http://schemas.microsoft.com/office/drawing/2014/main" id="{E434D0A6-C172-446C-AFF3-B8A4F01847D9}"/>
                </a:ext>
              </a:extLst>
            </p:cNvPr>
            <p:cNvSpPr>
              <a:spLocks noChangeArrowheads="1"/>
            </p:cNvSpPr>
            <p:nvPr/>
          </p:nvSpPr>
          <p:spPr bwMode="auto">
            <a:xfrm rot="-5303060">
              <a:off x="4854" y="2681"/>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3" name="Oval 399">
              <a:extLst>
                <a:ext uri="{FF2B5EF4-FFF2-40B4-BE49-F238E27FC236}">
                  <a16:creationId xmlns:a16="http://schemas.microsoft.com/office/drawing/2014/main" id="{09C575B7-C482-43DF-AEFF-A8EFEC616D34}"/>
                </a:ext>
              </a:extLst>
            </p:cNvPr>
            <p:cNvSpPr>
              <a:spLocks noChangeArrowheads="1"/>
            </p:cNvSpPr>
            <p:nvPr/>
          </p:nvSpPr>
          <p:spPr bwMode="auto">
            <a:xfrm rot="-5303060">
              <a:off x="4845" y="2677"/>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4" name="Oval 400">
              <a:extLst>
                <a:ext uri="{FF2B5EF4-FFF2-40B4-BE49-F238E27FC236}">
                  <a16:creationId xmlns:a16="http://schemas.microsoft.com/office/drawing/2014/main" id="{00086E82-B320-4FC4-96B4-27B493BB36A4}"/>
                </a:ext>
              </a:extLst>
            </p:cNvPr>
            <p:cNvSpPr>
              <a:spLocks noChangeArrowheads="1"/>
            </p:cNvSpPr>
            <p:nvPr/>
          </p:nvSpPr>
          <p:spPr bwMode="auto">
            <a:xfrm rot="-5303060">
              <a:off x="4854" y="266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5" name="Oval 401">
              <a:extLst>
                <a:ext uri="{FF2B5EF4-FFF2-40B4-BE49-F238E27FC236}">
                  <a16:creationId xmlns:a16="http://schemas.microsoft.com/office/drawing/2014/main" id="{34DD3433-C15F-47A7-9021-E00EAC9ACBF0}"/>
                </a:ext>
              </a:extLst>
            </p:cNvPr>
            <p:cNvSpPr>
              <a:spLocks noChangeArrowheads="1"/>
            </p:cNvSpPr>
            <p:nvPr/>
          </p:nvSpPr>
          <p:spPr bwMode="auto">
            <a:xfrm rot="-5303060">
              <a:off x="4788" y="2664"/>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6" name="Oval 402">
              <a:extLst>
                <a:ext uri="{FF2B5EF4-FFF2-40B4-BE49-F238E27FC236}">
                  <a16:creationId xmlns:a16="http://schemas.microsoft.com/office/drawing/2014/main" id="{DB781719-D00D-490B-A08F-15140EF28C00}"/>
                </a:ext>
              </a:extLst>
            </p:cNvPr>
            <p:cNvSpPr>
              <a:spLocks noChangeArrowheads="1"/>
            </p:cNvSpPr>
            <p:nvPr/>
          </p:nvSpPr>
          <p:spPr bwMode="auto">
            <a:xfrm rot="-5303060">
              <a:off x="4872" y="265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7" name="Oval 403">
              <a:extLst>
                <a:ext uri="{FF2B5EF4-FFF2-40B4-BE49-F238E27FC236}">
                  <a16:creationId xmlns:a16="http://schemas.microsoft.com/office/drawing/2014/main" id="{2F40E487-DD8C-4113-A4D4-C1D108932B86}"/>
                </a:ext>
              </a:extLst>
            </p:cNvPr>
            <p:cNvSpPr>
              <a:spLocks noChangeArrowheads="1"/>
            </p:cNvSpPr>
            <p:nvPr/>
          </p:nvSpPr>
          <p:spPr bwMode="auto">
            <a:xfrm rot="-5303060">
              <a:off x="4872" y="265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8" name="Oval 404">
              <a:extLst>
                <a:ext uri="{FF2B5EF4-FFF2-40B4-BE49-F238E27FC236}">
                  <a16:creationId xmlns:a16="http://schemas.microsoft.com/office/drawing/2014/main" id="{029694C0-F3CD-43FF-8A5F-E89D490CDDEC}"/>
                </a:ext>
              </a:extLst>
            </p:cNvPr>
            <p:cNvSpPr>
              <a:spLocks noChangeArrowheads="1"/>
            </p:cNvSpPr>
            <p:nvPr/>
          </p:nvSpPr>
          <p:spPr bwMode="auto">
            <a:xfrm rot="-5303060">
              <a:off x="4880" y="265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9" name="Oval 405">
              <a:extLst>
                <a:ext uri="{FF2B5EF4-FFF2-40B4-BE49-F238E27FC236}">
                  <a16:creationId xmlns:a16="http://schemas.microsoft.com/office/drawing/2014/main" id="{429207AE-BFDE-42BE-B125-290A971C68AB}"/>
                </a:ext>
              </a:extLst>
            </p:cNvPr>
            <p:cNvSpPr>
              <a:spLocks noChangeArrowheads="1"/>
            </p:cNvSpPr>
            <p:nvPr/>
          </p:nvSpPr>
          <p:spPr bwMode="auto">
            <a:xfrm rot="-5303060">
              <a:off x="4781" y="2659"/>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0" name="Oval 406">
              <a:extLst>
                <a:ext uri="{FF2B5EF4-FFF2-40B4-BE49-F238E27FC236}">
                  <a16:creationId xmlns:a16="http://schemas.microsoft.com/office/drawing/2014/main" id="{0F439978-4889-4547-BE59-883CAC2D0A0F}"/>
                </a:ext>
              </a:extLst>
            </p:cNvPr>
            <p:cNvSpPr>
              <a:spLocks noChangeArrowheads="1"/>
            </p:cNvSpPr>
            <p:nvPr/>
          </p:nvSpPr>
          <p:spPr bwMode="auto">
            <a:xfrm rot="-5303060">
              <a:off x="4736" y="26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1" name="Oval 407">
              <a:extLst>
                <a:ext uri="{FF2B5EF4-FFF2-40B4-BE49-F238E27FC236}">
                  <a16:creationId xmlns:a16="http://schemas.microsoft.com/office/drawing/2014/main" id="{3B7F4EEA-ED96-4D0E-AB2D-CD19A2FC281E}"/>
                </a:ext>
              </a:extLst>
            </p:cNvPr>
            <p:cNvSpPr>
              <a:spLocks noChangeArrowheads="1"/>
            </p:cNvSpPr>
            <p:nvPr/>
          </p:nvSpPr>
          <p:spPr bwMode="auto">
            <a:xfrm rot="-5303060">
              <a:off x="4747" y="266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2" name="Oval 408">
              <a:extLst>
                <a:ext uri="{FF2B5EF4-FFF2-40B4-BE49-F238E27FC236}">
                  <a16:creationId xmlns:a16="http://schemas.microsoft.com/office/drawing/2014/main" id="{04DAB4B6-0415-473C-BFDB-6043E996AF42}"/>
                </a:ext>
              </a:extLst>
            </p:cNvPr>
            <p:cNvSpPr>
              <a:spLocks noChangeArrowheads="1"/>
            </p:cNvSpPr>
            <p:nvPr/>
          </p:nvSpPr>
          <p:spPr bwMode="auto">
            <a:xfrm rot="-5303060">
              <a:off x="4739" y="267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3" name="Oval 409">
              <a:extLst>
                <a:ext uri="{FF2B5EF4-FFF2-40B4-BE49-F238E27FC236}">
                  <a16:creationId xmlns:a16="http://schemas.microsoft.com/office/drawing/2014/main" id="{2F420B86-85D3-4288-99A4-DDBD5A116339}"/>
                </a:ext>
              </a:extLst>
            </p:cNvPr>
            <p:cNvSpPr>
              <a:spLocks noChangeArrowheads="1"/>
            </p:cNvSpPr>
            <p:nvPr/>
          </p:nvSpPr>
          <p:spPr bwMode="auto">
            <a:xfrm rot="-5303060">
              <a:off x="4771" y="268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4" name="Oval 410">
              <a:extLst>
                <a:ext uri="{FF2B5EF4-FFF2-40B4-BE49-F238E27FC236}">
                  <a16:creationId xmlns:a16="http://schemas.microsoft.com/office/drawing/2014/main" id="{5C03CACE-E574-4341-85F5-52B4E170CD2B}"/>
                </a:ext>
              </a:extLst>
            </p:cNvPr>
            <p:cNvSpPr>
              <a:spLocks noChangeArrowheads="1"/>
            </p:cNvSpPr>
            <p:nvPr/>
          </p:nvSpPr>
          <p:spPr bwMode="auto">
            <a:xfrm rot="-5303060">
              <a:off x="4779" y="269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5" name="Oval 411">
              <a:extLst>
                <a:ext uri="{FF2B5EF4-FFF2-40B4-BE49-F238E27FC236}">
                  <a16:creationId xmlns:a16="http://schemas.microsoft.com/office/drawing/2014/main" id="{8357396C-6057-425C-88D8-8F68C054399C}"/>
                </a:ext>
              </a:extLst>
            </p:cNvPr>
            <p:cNvSpPr>
              <a:spLocks noChangeArrowheads="1"/>
            </p:cNvSpPr>
            <p:nvPr/>
          </p:nvSpPr>
          <p:spPr bwMode="auto">
            <a:xfrm rot="-5303060">
              <a:off x="4771" y="269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6" name="Oval 412">
              <a:extLst>
                <a:ext uri="{FF2B5EF4-FFF2-40B4-BE49-F238E27FC236}">
                  <a16:creationId xmlns:a16="http://schemas.microsoft.com/office/drawing/2014/main" id="{576CC1BF-1EC0-4F21-8B04-750B5074D3AB}"/>
                </a:ext>
              </a:extLst>
            </p:cNvPr>
            <p:cNvSpPr>
              <a:spLocks noChangeArrowheads="1"/>
            </p:cNvSpPr>
            <p:nvPr/>
          </p:nvSpPr>
          <p:spPr bwMode="auto">
            <a:xfrm rot="-5303060">
              <a:off x="4854" y="267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7" name="Oval 413">
              <a:extLst>
                <a:ext uri="{FF2B5EF4-FFF2-40B4-BE49-F238E27FC236}">
                  <a16:creationId xmlns:a16="http://schemas.microsoft.com/office/drawing/2014/main" id="{4466A416-71CE-4A3F-9F93-B0D9C5D9CDAD}"/>
                </a:ext>
              </a:extLst>
            </p:cNvPr>
            <p:cNvSpPr>
              <a:spLocks noChangeArrowheads="1"/>
            </p:cNvSpPr>
            <p:nvPr/>
          </p:nvSpPr>
          <p:spPr bwMode="auto">
            <a:xfrm rot="-5303060">
              <a:off x="4779" y="268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8" name="Oval 414">
              <a:extLst>
                <a:ext uri="{FF2B5EF4-FFF2-40B4-BE49-F238E27FC236}">
                  <a16:creationId xmlns:a16="http://schemas.microsoft.com/office/drawing/2014/main" id="{BB5534E4-1C7B-4AE9-B799-36F4291DA3C1}"/>
                </a:ext>
              </a:extLst>
            </p:cNvPr>
            <p:cNvSpPr>
              <a:spLocks noChangeArrowheads="1"/>
            </p:cNvSpPr>
            <p:nvPr/>
          </p:nvSpPr>
          <p:spPr bwMode="auto">
            <a:xfrm rot="7560000">
              <a:off x="5242" y="2510"/>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39" name="Oval 415">
              <a:extLst>
                <a:ext uri="{FF2B5EF4-FFF2-40B4-BE49-F238E27FC236}">
                  <a16:creationId xmlns:a16="http://schemas.microsoft.com/office/drawing/2014/main" id="{B9DB7995-D27A-43D3-A9F2-CA4F18C319E6}"/>
                </a:ext>
              </a:extLst>
            </p:cNvPr>
            <p:cNvSpPr>
              <a:spLocks noChangeArrowheads="1"/>
            </p:cNvSpPr>
            <p:nvPr/>
          </p:nvSpPr>
          <p:spPr bwMode="auto">
            <a:xfrm rot="7560000">
              <a:off x="5341" y="2511"/>
              <a:ext cx="46" cy="3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0" name="Oval 416">
              <a:extLst>
                <a:ext uri="{FF2B5EF4-FFF2-40B4-BE49-F238E27FC236}">
                  <a16:creationId xmlns:a16="http://schemas.microsoft.com/office/drawing/2014/main" id="{9F752FCE-ADAF-4EA6-9FBA-5E1245EDA011}"/>
                </a:ext>
              </a:extLst>
            </p:cNvPr>
            <p:cNvSpPr>
              <a:spLocks noChangeArrowheads="1"/>
            </p:cNvSpPr>
            <p:nvPr/>
          </p:nvSpPr>
          <p:spPr bwMode="auto">
            <a:xfrm rot="2460000">
              <a:off x="5100" y="2524"/>
              <a:ext cx="224" cy="4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1" name="Oval 417">
              <a:extLst>
                <a:ext uri="{FF2B5EF4-FFF2-40B4-BE49-F238E27FC236}">
                  <a16:creationId xmlns:a16="http://schemas.microsoft.com/office/drawing/2014/main" id="{AC26D204-FCFC-44F0-9B34-8CA3F89C17D8}"/>
                </a:ext>
              </a:extLst>
            </p:cNvPr>
            <p:cNvSpPr>
              <a:spLocks noChangeArrowheads="1"/>
            </p:cNvSpPr>
            <p:nvPr/>
          </p:nvSpPr>
          <p:spPr bwMode="auto">
            <a:xfrm rot="2460000">
              <a:off x="5192" y="2526"/>
              <a:ext cx="41" cy="4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2" name="Oval 418">
              <a:extLst>
                <a:ext uri="{FF2B5EF4-FFF2-40B4-BE49-F238E27FC236}">
                  <a16:creationId xmlns:a16="http://schemas.microsoft.com/office/drawing/2014/main" id="{AE64DD8C-7FDA-467D-8A25-13CA65682C83}"/>
                </a:ext>
              </a:extLst>
            </p:cNvPr>
            <p:cNvSpPr>
              <a:spLocks noChangeArrowheads="1"/>
            </p:cNvSpPr>
            <p:nvPr/>
          </p:nvSpPr>
          <p:spPr bwMode="auto">
            <a:xfrm rot="7560000">
              <a:off x="5432" y="2575"/>
              <a:ext cx="4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3" name="Freeform 419">
              <a:extLst>
                <a:ext uri="{FF2B5EF4-FFF2-40B4-BE49-F238E27FC236}">
                  <a16:creationId xmlns:a16="http://schemas.microsoft.com/office/drawing/2014/main" id="{EBE09E52-7AA1-40EC-9CF3-163B70C01BFE}"/>
                </a:ext>
              </a:extLst>
            </p:cNvPr>
            <p:cNvSpPr>
              <a:spLocks/>
            </p:cNvSpPr>
            <p:nvPr/>
          </p:nvSpPr>
          <p:spPr bwMode="auto">
            <a:xfrm rot="-5303060">
              <a:off x="5222" y="2342"/>
              <a:ext cx="192" cy="30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4" name="Freeform 420">
              <a:extLst>
                <a:ext uri="{FF2B5EF4-FFF2-40B4-BE49-F238E27FC236}">
                  <a16:creationId xmlns:a16="http://schemas.microsoft.com/office/drawing/2014/main" id="{08432AFA-3186-4657-95EB-FD11AB597678}"/>
                </a:ext>
              </a:extLst>
            </p:cNvPr>
            <p:cNvSpPr>
              <a:spLocks/>
            </p:cNvSpPr>
            <p:nvPr/>
          </p:nvSpPr>
          <p:spPr bwMode="auto">
            <a:xfrm rot="-5303060">
              <a:off x="5275" y="2393"/>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5" name="Freeform 421">
              <a:extLst>
                <a:ext uri="{FF2B5EF4-FFF2-40B4-BE49-F238E27FC236}">
                  <a16:creationId xmlns:a16="http://schemas.microsoft.com/office/drawing/2014/main" id="{583B15BE-DE67-4F51-B48E-025D91D6B42D}"/>
                </a:ext>
              </a:extLst>
            </p:cNvPr>
            <p:cNvSpPr>
              <a:spLocks/>
            </p:cNvSpPr>
            <p:nvPr/>
          </p:nvSpPr>
          <p:spPr bwMode="auto">
            <a:xfrm rot="-5303060">
              <a:off x="5351" y="250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6" name="Freeform 422">
              <a:extLst>
                <a:ext uri="{FF2B5EF4-FFF2-40B4-BE49-F238E27FC236}">
                  <a16:creationId xmlns:a16="http://schemas.microsoft.com/office/drawing/2014/main" id="{DBD8F637-BB51-4DD8-9760-CA04E7EF39C4}"/>
                </a:ext>
              </a:extLst>
            </p:cNvPr>
            <p:cNvSpPr>
              <a:spLocks/>
            </p:cNvSpPr>
            <p:nvPr/>
          </p:nvSpPr>
          <p:spPr bwMode="auto">
            <a:xfrm rot="-5303060">
              <a:off x="5276" y="252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7" name="Freeform 423">
              <a:extLst>
                <a:ext uri="{FF2B5EF4-FFF2-40B4-BE49-F238E27FC236}">
                  <a16:creationId xmlns:a16="http://schemas.microsoft.com/office/drawing/2014/main" id="{51908EB0-D0DC-41B6-9999-8D1471383DB6}"/>
                </a:ext>
              </a:extLst>
            </p:cNvPr>
            <p:cNvSpPr>
              <a:spLocks/>
            </p:cNvSpPr>
            <p:nvPr/>
          </p:nvSpPr>
          <p:spPr bwMode="auto">
            <a:xfrm rot="-4110754">
              <a:off x="5377" y="248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8" name="Freeform 424">
              <a:extLst>
                <a:ext uri="{FF2B5EF4-FFF2-40B4-BE49-F238E27FC236}">
                  <a16:creationId xmlns:a16="http://schemas.microsoft.com/office/drawing/2014/main" id="{D846307C-80B0-40A6-823F-83E13069CB21}"/>
                </a:ext>
              </a:extLst>
            </p:cNvPr>
            <p:cNvSpPr>
              <a:spLocks/>
            </p:cNvSpPr>
            <p:nvPr/>
          </p:nvSpPr>
          <p:spPr bwMode="auto">
            <a:xfrm rot="-6737415">
              <a:off x="5287" y="2495"/>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9" name="Freeform 425">
              <a:extLst>
                <a:ext uri="{FF2B5EF4-FFF2-40B4-BE49-F238E27FC236}">
                  <a16:creationId xmlns:a16="http://schemas.microsoft.com/office/drawing/2014/main" id="{DD89A3EF-24E8-4275-94F2-30E525B2517A}"/>
                </a:ext>
              </a:extLst>
            </p:cNvPr>
            <p:cNvSpPr>
              <a:spLocks/>
            </p:cNvSpPr>
            <p:nvPr/>
          </p:nvSpPr>
          <p:spPr bwMode="auto">
            <a:xfrm rot="-6737415">
              <a:off x="5240" y="2499"/>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0" name="Oval 426">
              <a:extLst>
                <a:ext uri="{FF2B5EF4-FFF2-40B4-BE49-F238E27FC236}">
                  <a16:creationId xmlns:a16="http://schemas.microsoft.com/office/drawing/2014/main" id="{A2A11583-F395-4908-A72B-BEED851B0D30}"/>
                </a:ext>
              </a:extLst>
            </p:cNvPr>
            <p:cNvSpPr>
              <a:spLocks noChangeArrowheads="1"/>
            </p:cNvSpPr>
            <p:nvPr/>
          </p:nvSpPr>
          <p:spPr bwMode="auto">
            <a:xfrm rot="-5303060">
              <a:off x="5363" y="2523"/>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1" name="Oval 427">
              <a:extLst>
                <a:ext uri="{FF2B5EF4-FFF2-40B4-BE49-F238E27FC236}">
                  <a16:creationId xmlns:a16="http://schemas.microsoft.com/office/drawing/2014/main" id="{7CE0C40E-48A0-4FBB-8B8E-8280DF835E6D}"/>
                </a:ext>
              </a:extLst>
            </p:cNvPr>
            <p:cNvSpPr>
              <a:spLocks noChangeArrowheads="1"/>
            </p:cNvSpPr>
            <p:nvPr/>
          </p:nvSpPr>
          <p:spPr bwMode="auto">
            <a:xfrm rot="-5303060">
              <a:off x="5354" y="2519"/>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2" name="Oval 428">
              <a:extLst>
                <a:ext uri="{FF2B5EF4-FFF2-40B4-BE49-F238E27FC236}">
                  <a16:creationId xmlns:a16="http://schemas.microsoft.com/office/drawing/2014/main" id="{545B395E-CD33-4CFE-9664-1B2AC5B865D0}"/>
                </a:ext>
              </a:extLst>
            </p:cNvPr>
            <p:cNvSpPr>
              <a:spLocks noChangeArrowheads="1"/>
            </p:cNvSpPr>
            <p:nvPr/>
          </p:nvSpPr>
          <p:spPr bwMode="auto">
            <a:xfrm rot="-5303060">
              <a:off x="5363" y="251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3" name="Oval 429">
              <a:extLst>
                <a:ext uri="{FF2B5EF4-FFF2-40B4-BE49-F238E27FC236}">
                  <a16:creationId xmlns:a16="http://schemas.microsoft.com/office/drawing/2014/main" id="{33832B2E-AFCC-4551-8393-FADEFAB71758}"/>
                </a:ext>
              </a:extLst>
            </p:cNvPr>
            <p:cNvSpPr>
              <a:spLocks noChangeArrowheads="1"/>
            </p:cNvSpPr>
            <p:nvPr/>
          </p:nvSpPr>
          <p:spPr bwMode="auto">
            <a:xfrm rot="-5303060">
              <a:off x="5297" y="2506"/>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4" name="Oval 430">
              <a:extLst>
                <a:ext uri="{FF2B5EF4-FFF2-40B4-BE49-F238E27FC236}">
                  <a16:creationId xmlns:a16="http://schemas.microsoft.com/office/drawing/2014/main" id="{2FA3F152-5C9B-42CB-9527-45082D2F3CDB}"/>
                </a:ext>
              </a:extLst>
            </p:cNvPr>
            <p:cNvSpPr>
              <a:spLocks noChangeArrowheads="1"/>
            </p:cNvSpPr>
            <p:nvPr/>
          </p:nvSpPr>
          <p:spPr bwMode="auto">
            <a:xfrm rot="-5303060">
              <a:off x="5381" y="249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5" name="Oval 431">
              <a:extLst>
                <a:ext uri="{FF2B5EF4-FFF2-40B4-BE49-F238E27FC236}">
                  <a16:creationId xmlns:a16="http://schemas.microsoft.com/office/drawing/2014/main" id="{AC8D68AE-2684-435B-B4EE-074D5F182FD9}"/>
                </a:ext>
              </a:extLst>
            </p:cNvPr>
            <p:cNvSpPr>
              <a:spLocks noChangeArrowheads="1"/>
            </p:cNvSpPr>
            <p:nvPr/>
          </p:nvSpPr>
          <p:spPr bwMode="auto">
            <a:xfrm rot="-5303060">
              <a:off x="5381" y="2493"/>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6" name="Oval 432">
              <a:extLst>
                <a:ext uri="{FF2B5EF4-FFF2-40B4-BE49-F238E27FC236}">
                  <a16:creationId xmlns:a16="http://schemas.microsoft.com/office/drawing/2014/main" id="{C9914706-85DD-4825-8664-18FBC259E864}"/>
                </a:ext>
              </a:extLst>
            </p:cNvPr>
            <p:cNvSpPr>
              <a:spLocks noChangeArrowheads="1"/>
            </p:cNvSpPr>
            <p:nvPr/>
          </p:nvSpPr>
          <p:spPr bwMode="auto">
            <a:xfrm rot="-5303060">
              <a:off x="5389" y="249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7" name="Oval 433">
              <a:extLst>
                <a:ext uri="{FF2B5EF4-FFF2-40B4-BE49-F238E27FC236}">
                  <a16:creationId xmlns:a16="http://schemas.microsoft.com/office/drawing/2014/main" id="{A64B4227-C26D-425A-87E7-81525C5DD79D}"/>
                </a:ext>
              </a:extLst>
            </p:cNvPr>
            <p:cNvSpPr>
              <a:spLocks noChangeArrowheads="1"/>
            </p:cNvSpPr>
            <p:nvPr/>
          </p:nvSpPr>
          <p:spPr bwMode="auto">
            <a:xfrm rot="-5303060">
              <a:off x="5291" y="250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8" name="Oval 434">
              <a:extLst>
                <a:ext uri="{FF2B5EF4-FFF2-40B4-BE49-F238E27FC236}">
                  <a16:creationId xmlns:a16="http://schemas.microsoft.com/office/drawing/2014/main" id="{35BBD558-7C27-447C-9608-93F99F0DC0DB}"/>
                </a:ext>
              </a:extLst>
            </p:cNvPr>
            <p:cNvSpPr>
              <a:spLocks noChangeArrowheads="1"/>
            </p:cNvSpPr>
            <p:nvPr/>
          </p:nvSpPr>
          <p:spPr bwMode="auto">
            <a:xfrm rot="-5303060">
              <a:off x="5245" y="2507"/>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9" name="Oval 435">
              <a:extLst>
                <a:ext uri="{FF2B5EF4-FFF2-40B4-BE49-F238E27FC236}">
                  <a16:creationId xmlns:a16="http://schemas.microsoft.com/office/drawing/2014/main" id="{58F11463-BE78-49CD-9588-8CC44586BD9B}"/>
                </a:ext>
              </a:extLst>
            </p:cNvPr>
            <p:cNvSpPr>
              <a:spLocks noChangeArrowheads="1"/>
            </p:cNvSpPr>
            <p:nvPr/>
          </p:nvSpPr>
          <p:spPr bwMode="auto">
            <a:xfrm rot="-5303060">
              <a:off x="5256" y="251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0" name="Oval 436">
              <a:extLst>
                <a:ext uri="{FF2B5EF4-FFF2-40B4-BE49-F238E27FC236}">
                  <a16:creationId xmlns:a16="http://schemas.microsoft.com/office/drawing/2014/main" id="{E0782DBF-1F1D-4792-9260-F0F35B394314}"/>
                </a:ext>
              </a:extLst>
            </p:cNvPr>
            <p:cNvSpPr>
              <a:spLocks noChangeArrowheads="1"/>
            </p:cNvSpPr>
            <p:nvPr/>
          </p:nvSpPr>
          <p:spPr bwMode="auto">
            <a:xfrm rot="-5303060">
              <a:off x="5248" y="2513"/>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1" name="Oval 437">
              <a:extLst>
                <a:ext uri="{FF2B5EF4-FFF2-40B4-BE49-F238E27FC236}">
                  <a16:creationId xmlns:a16="http://schemas.microsoft.com/office/drawing/2014/main" id="{5A45363A-A794-4234-AA84-600C2F125692}"/>
                </a:ext>
              </a:extLst>
            </p:cNvPr>
            <p:cNvSpPr>
              <a:spLocks noChangeArrowheads="1"/>
            </p:cNvSpPr>
            <p:nvPr/>
          </p:nvSpPr>
          <p:spPr bwMode="auto">
            <a:xfrm rot="-5303060">
              <a:off x="5280" y="252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2" name="Oval 438">
              <a:extLst>
                <a:ext uri="{FF2B5EF4-FFF2-40B4-BE49-F238E27FC236}">
                  <a16:creationId xmlns:a16="http://schemas.microsoft.com/office/drawing/2014/main" id="{24F7DDEB-5FD1-4BCE-8C88-D12DAE2F5BD6}"/>
                </a:ext>
              </a:extLst>
            </p:cNvPr>
            <p:cNvSpPr>
              <a:spLocks noChangeArrowheads="1"/>
            </p:cNvSpPr>
            <p:nvPr/>
          </p:nvSpPr>
          <p:spPr bwMode="auto">
            <a:xfrm rot="-5303060">
              <a:off x="5288" y="253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3" name="Oval 439">
              <a:extLst>
                <a:ext uri="{FF2B5EF4-FFF2-40B4-BE49-F238E27FC236}">
                  <a16:creationId xmlns:a16="http://schemas.microsoft.com/office/drawing/2014/main" id="{1303EFD0-40C2-43C1-A484-0571D9112368}"/>
                </a:ext>
              </a:extLst>
            </p:cNvPr>
            <p:cNvSpPr>
              <a:spLocks noChangeArrowheads="1"/>
            </p:cNvSpPr>
            <p:nvPr/>
          </p:nvSpPr>
          <p:spPr bwMode="auto">
            <a:xfrm rot="-5303060">
              <a:off x="5280" y="2533"/>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4" name="Oval 440">
              <a:extLst>
                <a:ext uri="{FF2B5EF4-FFF2-40B4-BE49-F238E27FC236}">
                  <a16:creationId xmlns:a16="http://schemas.microsoft.com/office/drawing/2014/main" id="{AEDB901A-BC30-465B-8DE3-FC911B87EFC5}"/>
                </a:ext>
              </a:extLst>
            </p:cNvPr>
            <p:cNvSpPr>
              <a:spLocks noChangeArrowheads="1"/>
            </p:cNvSpPr>
            <p:nvPr/>
          </p:nvSpPr>
          <p:spPr bwMode="auto">
            <a:xfrm rot="-5303060">
              <a:off x="5363" y="251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5" name="Oval 441">
              <a:extLst>
                <a:ext uri="{FF2B5EF4-FFF2-40B4-BE49-F238E27FC236}">
                  <a16:creationId xmlns:a16="http://schemas.microsoft.com/office/drawing/2014/main" id="{82DBE6FA-9F76-451D-8585-083F586A6AA6}"/>
                </a:ext>
              </a:extLst>
            </p:cNvPr>
            <p:cNvSpPr>
              <a:spLocks noChangeArrowheads="1"/>
            </p:cNvSpPr>
            <p:nvPr/>
          </p:nvSpPr>
          <p:spPr bwMode="auto">
            <a:xfrm rot="-5303060">
              <a:off x="5288" y="253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6" name="Oval 442">
              <a:extLst>
                <a:ext uri="{FF2B5EF4-FFF2-40B4-BE49-F238E27FC236}">
                  <a16:creationId xmlns:a16="http://schemas.microsoft.com/office/drawing/2014/main" id="{02139AFB-B786-42A8-A586-CC70AAB88B8F}"/>
                </a:ext>
              </a:extLst>
            </p:cNvPr>
            <p:cNvSpPr>
              <a:spLocks noChangeArrowheads="1"/>
            </p:cNvSpPr>
            <p:nvPr/>
          </p:nvSpPr>
          <p:spPr bwMode="auto">
            <a:xfrm rot="7560000">
              <a:off x="5236" y="1928"/>
              <a:ext cx="243"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7" name="Oval 443">
              <a:extLst>
                <a:ext uri="{FF2B5EF4-FFF2-40B4-BE49-F238E27FC236}">
                  <a16:creationId xmlns:a16="http://schemas.microsoft.com/office/drawing/2014/main" id="{22C4CA79-0BB0-4D87-99F7-BADDD315F7D3}"/>
                </a:ext>
              </a:extLst>
            </p:cNvPr>
            <p:cNvSpPr>
              <a:spLocks noChangeArrowheads="1"/>
            </p:cNvSpPr>
            <p:nvPr/>
          </p:nvSpPr>
          <p:spPr bwMode="auto">
            <a:xfrm rot="7560000">
              <a:off x="5334" y="1931"/>
              <a:ext cx="4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8" name="Freeform 444">
              <a:extLst>
                <a:ext uri="{FF2B5EF4-FFF2-40B4-BE49-F238E27FC236}">
                  <a16:creationId xmlns:a16="http://schemas.microsoft.com/office/drawing/2014/main" id="{44E601A3-A995-44A2-AEB4-151D88ED8966}"/>
                </a:ext>
              </a:extLst>
            </p:cNvPr>
            <p:cNvSpPr>
              <a:spLocks/>
            </p:cNvSpPr>
            <p:nvPr/>
          </p:nvSpPr>
          <p:spPr bwMode="auto">
            <a:xfrm rot="-5303060">
              <a:off x="5151" y="1790"/>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9" name="Freeform 445">
              <a:extLst>
                <a:ext uri="{FF2B5EF4-FFF2-40B4-BE49-F238E27FC236}">
                  <a16:creationId xmlns:a16="http://schemas.microsoft.com/office/drawing/2014/main" id="{8BAC06ED-E64E-46B6-A04B-A6D294FD37A5}"/>
                </a:ext>
              </a:extLst>
            </p:cNvPr>
            <p:cNvSpPr>
              <a:spLocks/>
            </p:cNvSpPr>
            <p:nvPr/>
          </p:nvSpPr>
          <p:spPr bwMode="auto">
            <a:xfrm rot="-5303060">
              <a:off x="5203" y="1842"/>
              <a:ext cx="67" cy="134"/>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0" name="Freeform 446">
              <a:extLst>
                <a:ext uri="{FF2B5EF4-FFF2-40B4-BE49-F238E27FC236}">
                  <a16:creationId xmlns:a16="http://schemas.microsoft.com/office/drawing/2014/main" id="{5B752C5A-EDD7-431E-BF0C-21E483798B5B}"/>
                </a:ext>
              </a:extLst>
            </p:cNvPr>
            <p:cNvSpPr>
              <a:spLocks/>
            </p:cNvSpPr>
            <p:nvPr/>
          </p:nvSpPr>
          <p:spPr bwMode="auto">
            <a:xfrm rot="-5303060">
              <a:off x="5280" y="1954"/>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1" name="Freeform 447">
              <a:extLst>
                <a:ext uri="{FF2B5EF4-FFF2-40B4-BE49-F238E27FC236}">
                  <a16:creationId xmlns:a16="http://schemas.microsoft.com/office/drawing/2014/main" id="{00434597-FE33-45DF-9DEB-F909A5BB0B30}"/>
                </a:ext>
              </a:extLst>
            </p:cNvPr>
            <p:cNvSpPr>
              <a:spLocks/>
            </p:cNvSpPr>
            <p:nvPr/>
          </p:nvSpPr>
          <p:spPr bwMode="auto">
            <a:xfrm rot="-5303060">
              <a:off x="5205" y="1969"/>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2" name="Freeform 448">
              <a:extLst>
                <a:ext uri="{FF2B5EF4-FFF2-40B4-BE49-F238E27FC236}">
                  <a16:creationId xmlns:a16="http://schemas.microsoft.com/office/drawing/2014/main" id="{342CE7D1-B27C-47CE-99E9-7650A5A608DD}"/>
                </a:ext>
              </a:extLst>
            </p:cNvPr>
            <p:cNvSpPr>
              <a:spLocks/>
            </p:cNvSpPr>
            <p:nvPr/>
          </p:nvSpPr>
          <p:spPr bwMode="auto">
            <a:xfrm rot="-4110754">
              <a:off x="5306" y="1934"/>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3" name="Freeform 449">
              <a:extLst>
                <a:ext uri="{FF2B5EF4-FFF2-40B4-BE49-F238E27FC236}">
                  <a16:creationId xmlns:a16="http://schemas.microsoft.com/office/drawing/2014/main" id="{DC2B2216-1B23-497B-8013-AF676648A1B4}"/>
                </a:ext>
              </a:extLst>
            </p:cNvPr>
            <p:cNvSpPr>
              <a:spLocks/>
            </p:cNvSpPr>
            <p:nvPr/>
          </p:nvSpPr>
          <p:spPr bwMode="auto">
            <a:xfrm rot="-6737415">
              <a:off x="5216" y="1944"/>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4" name="Freeform 450">
              <a:extLst>
                <a:ext uri="{FF2B5EF4-FFF2-40B4-BE49-F238E27FC236}">
                  <a16:creationId xmlns:a16="http://schemas.microsoft.com/office/drawing/2014/main" id="{FB31B1EB-92EA-42D9-B993-98BAD6407078}"/>
                </a:ext>
              </a:extLst>
            </p:cNvPr>
            <p:cNvSpPr>
              <a:spLocks/>
            </p:cNvSpPr>
            <p:nvPr/>
          </p:nvSpPr>
          <p:spPr bwMode="auto">
            <a:xfrm rot="-6737415">
              <a:off x="5169" y="1948"/>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5" name="Oval 451">
              <a:extLst>
                <a:ext uri="{FF2B5EF4-FFF2-40B4-BE49-F238E27FC236}">
                  <a16:creationId xmlns:a16="http://schemas.microsoft.com/office/drawing/2014/main" id="{FA23D01F-63F5-4A9E-831F-8C89273CCFDB}"/>
                </a:ext>
              </a:extLst>
            </p:cNvPr>
            <p:cNvSpPr>
              <a:spLocks noChangeArrowheads="1"/>
            </p:cNvSpPr>
            <p:nvPr/>
          </p:nvSpPr>
          <p:spPr bwMode="auto">
            <a:xfrm rot="-5303060">
              <a:off x="5292" y="1972"/>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6" name="Oval 452">
              <a:extLst>
                <a:ext uri="{FF2B5EF4-FFF2-40B4-BE49-F238E27FC236}">
                  <a16:creationId xmlns:a16="http://schemas.microsoft.com/office/drawing/2014/main" id="{F3C9274F-8D06-482B-AB5E-3CECC65C5F1A}"/>
                </a:ext>
              </a:extLst>
            </p:cNvPr>
            <p:cNvSpPr>
              <a:spLocks noChangeArrowheads="1"/>
            </p:cNvSpPr>
            <p:nvPr/>
          </p:nvSpPr>
          <p:spPr bwMode="auto">
            <a:xfrm rot="-5303060">
              <a:off x="5283" y="1968"/>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7" name="Oval 453">
              <a:extLst>
                <a:ext uri="{FF2B5EF4-FFF2-40B4-BE49-F238E27FC236}">
                  <a16:creationId xmlns:a16="http://schemas.microsoft.com/office/drawing/2014/main" id="{17FCC393-1643-48B9-8C4D-C06BC330701B}"/>
                </a:ext>
              </a:extLst>
            </p:cNvPr>
            <p:cNvSpPr>
              <a:spLocks noChangeArrowheads="1"/>
            </p:cNvSpPr>
            <p:nvPr/>
          </p:nvSpPr>
          <p:spPr bwMode="auto">
            <a:xfrm rot="-5303060">
              <a:off x="5292" y="196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8" name="Oval 454">
              <a:extLst>
                <a:ext uri="{FF2B5EF4-FFF2-40B4-BE49-F238E27FC236}">
                  <a16:creationId xmlns:a16="http://schemas.microsoft.com/office/drawing/2014/main" id="{5FFCAA42-25CB-4427-B601-E87B1E8C8854}"/>
                </a:ext>
              </a:extLst>
            </p:cNvPr>
            <p:cNvSpPr>
              <a:spLocks noChangeArrowheads="1"/>
            </p:cNvSpPr>
            <p:nvPr/>
          </p:nvSpPr>
          <p:spPr bwMode="auto">
            <a:xfrm rot="-5303060">
              <a:off x="5226" y="1955"/>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9" name="Oval 455">
              <a:extLst>
                <a:ext uri="{FF2B5EF4-FFF2-40B4-BE49-F238E27FC236}">
                  <a16:creationId xmlns:a16="http://schemas.microsoft.com/office/drawing/2014/main" id="{109127E5-89BE-48FE-AD4C-E3D49A04C9EF}"/>
                </a:ext>
              </a:extLst>
            </p:cNvPr>
            <p:cNvSpPr>
              <a:spLocks noChangeArrowheads="1"/>
            </p:cNvSpPr>
            <p:nvPr/>
          </p:nvSpPr>
          <p:spPr bwMode="auto">
            <a:xfrm rot="-5303060">
              <a:off x="5310" y="194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0" name="Oval 456">
              <a:extLst>
                <a:ext uri="{FF2B5EF4-FFF2-40B4-BE49-F238E27FC236}">
                  <a16:creationId xmlns:a16="http://schemas.microsoft.com/office/drawing/2014/main" id="{6E82C82B-DE22-4F92-83E9-01A324556B27}"/>
                </a:ext>
              </a:extLst>
            </p:cNvPr>
            <p:cNvSpPr>
              <a:spLocks noChangeArrowheads="1"/>
            </p:cNvSpPr>
            <p:nvPr/>
          </p:nvSpPr>
          <p:spPr bwMode="auto">
            <a:xfrm rot="-5303060">
              <a:off x="5310" y="194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1" name="Oval 457">
              <a:extLst>
                <a:ext uri="{FF2B5EF4-FFF2-40B4-BE49-F238E27FC236}">
                  <a16:creationId xmlns:a16="http://schemas.microsoft.com/office/drawing/2014/main" id="{25CFA6ED-4F27-445F-B86E-489E4C32F0DB}"/>
                </a:ext>
              </a:extLst>
            </p:cNvPr>
            <p:cNvSpPr>
              <a:spLocks noChangeArrowheads="1"/>
            </p:cNvSpPr>
            <p:nvPr/>
          </p:nvSpPr>
          <p:spPr bwMode="auto">
            <a:xfrm rot="-5303060">
              <a:off x="5318" y="194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2" name="Oval 458">
              <a:extLst>
                <a:ext uri="{FF2B5EF4-FFF2-40B4-BE49-F238E27FC236}">
                  <a16:creationId xmlns:a16="http://schemas.microsoft.com/office/drawing/2014/main" id="{462B2571-09CC-48C6-8C34-E0A153CDC62D}"/>
                </a:ext>
              </a:extLst>
            </p:cNvPr>
            <p:cNvSpPr>
              <a:spLocks noChangeArrowheads="1"/>
            </p:cNvSpPr>
            <p:nvPr/>
          </p:nvSpPr>
          <p:spPr bwMode="auto">
            <a:xfrm rot="-5303060">
              <a:off x="5219" y="195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3" name="Oval 459">
              <a:extLst>
                <a:ext uri="{FF2B5EF4-FFF2-40B4-BE49-F238E27FC236}">
                  <a16:creationId xmlns:a16="http://schemas.microsoft.com/office/drawing/2014/main" id="{66C8AD9F-890C-432C-8AA6-812CC5B17A0F}"/>
                </a:ext>
              </a:extLst>
            </p:cNvPr>
            <p:cNvSpPr>
              <a:spLocks noChangeArrowheads="1"/>
            </p:cNvSpPr>
            <p:nvPr/>
          </p:nvSpPr>
          <p:spPr bwMode="auto">
            <a:xfrm rot="-5303060">
              <a:off x="5174" y="195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4" name="Oval 460">
              <a:extLst>
                <a:ext uri="{FF2B5EF4-FFF2-40B4-BE49-F238E27FC236}">
                  <a16:creationId xmlns:a16="http://schemas.microsoft.com/office/drawing/2014/main" id="{20D2A1F1-24F2-4952-87B4-DCBBF3AFCE90}"/>
                </a:ext>
              </a:extLst>
            </p:cNvPr>
            <p:cNvSpPr>
              <a:spLocks noChangeArrowheads="1"/>
            </p:cNvSpPr>
            <p:nvPr/>
          </p:nvSpPr>
          <p:spPr bwMode="auto">
            <a:xfrm rot="-5303060">
              <a:off x="5185" y="195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5" name="Oval 461">
              <a:extLst>
                <a:ext uri="{FF2B5EF4-FFF2-40B4-BE49-F238E27FC236}">
                  <a16:creationId xmlns:a16="http://schemas.microsoft.com/office/drawing/2014/main" id="{61FB9EFC-C17D-452E-B705-0876457EACC5}"/>
                </a:ext>
              </a:extLst>
            </p:cNvPr>
            <p:cNvSpPr>
              <a:spLocks noChangeArrowheads="1"/>
            </p:cNvSpPr>
            <p:nvPr/>
          </p:nvSpPr>
          <p:spPr bwMode="auto">
            <a:xfrm rot="-5303060">
              <a:off x="5177" y="196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6" name="Oval 462">
              <a:extLst>
                <a:ext uri="{FF2B5EF4-FFF2-40B4-BE49-F238E27FC236}">
                  <a16:creationId xmlns:a16="http://schemas.microsoft.com/office/drawing/2014/main" id="{993CE7CF-0CA7-4A8D-AD43-68DC990B16A9}"/>
                </a:ext>
              </a:extLst>
            </p:cNvPr>
            <p:cNvSpPr>
              <a:spLocks noChangeArrowheads="1"/>
            </p:cNvSpPr>
            <p:nvPr/>
          </p:nvSpPr>
          <p:spPr bwMode="auto">
            <a:xfrm rot="-5303060">
              <a:off x="5209" y="1976"/>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7" name="Oval 463">
              <a:extLst>
                <a:ext uri="{FF2B5EF4-FFF2-40B4-BE49-F238E27FC236}">
                  <a16:creationId xmlns:a16="http://schemas.microsoft.com/office/drawing/2014/main" id="{6F83D82E-B55D-4DEB-AB62-0E7C568703D3}"/>
                </a:ext>
              </a:extLst>
            </p:cNvPr>
            <p:cNvSpPr>
              <a:spLocks noChangeArrowheads="1"/>
            </p:cNvSpPr>
            <p:nvPr/>
          </p:nvSpPr>
          <p:spPr bwMode="auto">
            <a:xfrm rot="-5303060">
              <a:off x="5217" y="198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8" name="Oval 464">
              <a:extLst>
                <a:ext uri="{FF2B5EF4-FFF2-40B4-BE49-F238E27FC236}">
                  <a16:creationId xmlns:a16="http://schemas.microsoft.com/office/drawing/2014/main" id="{11333575-099D-4A93-89E4-2A41BE2EFFA4}"/>
                </a:ext>
              </a:extLst>
            </p:cNvPr>
            <p:cNvSpPr>
              <a:spLocks noChangeArrowheads="1"/>
            </p:cNvSpPr>
            <p:nvPr/>
          </p:nvSpPr>
          <p:spPr bwMode="auto">
            <a:xfrm rot="-5303060">
              <a:off x="5209" y="198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9" name="Oval 465">
              <a:extLst>
                <a:ext uri="{FF2B5EF4-FFF2-40B4-BE49-F238E27FC236}">
                  <a16:creationId xmlns:a16="http://schemas.microsoft.com/office/drawing/2014/main" id="{D63C43C4-56C7-44CE-B0BA-D1878767EB77}"/>
                </a:ext>
              </a:extLst>
            </p:cNvPr>
            <p:cNvSpPr>
              <a:spLocks noChangeArrowheads="1"/>
            </p:cNvSpPr>
            <p:nvPr/>
          </p:nvSpPr>
          <p:spPr bwMode="auto">
            <a:xfrm rot="-5303060">
              <a:off x="5292" y="196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0" name="Oval 466">
              <a:extLst>
                <a:ext uri="{FF2B5EF4-FFF2-40B4-BE49-F238E27FC236}">
                  <a16:creationId xmlns:a16="http://schemas.microsoft.com/office/drawing/2014/main" id="{F88D9B75-AEC7-4741-AB31-0CDAD4B4CAAF}"/>
                </a:ext>
              </a:extLst>
            </p:cNvPr>
            <p:cNvSpPr>
              <a:spLocks noChangeArrowheads="1"/>
            </p:cNvSpPr>
            <p:nvPr/>
          </p:nvSpPr>
          <p:spPr bwMode="auto">
            <a:xfrm rot="-5303060">
              <a:off x="5217" y="198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1" name="Oval 467">
              <a:extLst>
                <a:ext uri="{FF2B5EF4-FFF2-40B4-BE49-F238E27FC236}">
                  <a16:creationId xmlns:a16="http://schemas.microsoft.com/office/drawing/2014/main" id="{4C8B63AA-66E3-48B1-BD62-048BDA00CFF9}"/>
                </a:ext>
              </a:extLst>
            </p:cNvPr>
            <p:cNvSpPr>
              <a:spLocks noChangeArrowheads="1"/>
            </p:cNvSpPr>
            <p:nvPr/>
          </p:nvSpPr>
          <p:spPr bwMode="auto">
            <a:xfrm rot="4380000">
              <a:off x="4795" y="3278"/>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2" name="Oval 468">
              <a:extLst>
                <a:ext uri="{FF2B5EF4-FFF2-40B4-BE49-F238E27FC236}">
                  <a16:creationId xmlns:a16="http://schemas.microsoft.com/office/drawing/2014/main" id="{8E72AF7C-AF01-4585-BC7E-D78E6FB13619}"/>
                </a:ext>
              </a:extLst>
            </p:cNvPr>
            <p:cNvSpPr>
              <a:spLocks noChangeArrowheads="1"/>
            </p:cNvSpPr>
            <p:nvPr/>
          </p:nvSpPr>
          <p:spPr bwMode="auto">
            <a:xfrm rot="4380000">
              <a:off x="4894" y="3279"/>
              <a:ext cx="4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3" name="Freeform 469">
              <a:extLst>
                <a:ext uri="{FF2B5EF4-FFF2-40B4-BE49-F238E27FC236}">
                  <a16:creationId xmlns:a16="http://schemas.microsoft.com/office/drawing/2014/main" id="{9CE34D3C-9CD0-4764-AA34-277C83D61C40}"/>
                </a:ext>
              </a:extLst>
            </p:cNvPr>
            <p:cNvSpPr>
              <a:spLocks/>
            </p:cNvSpPr>
            <p:nvPr/>
          </p:nvSpPr>
          <p:spPr bwMode="auto">
            <a:xfrm rot="-5303060">
              <a:off x="4959" y="3086"/>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4" name="Freeform 470">
              <a:extLst>
                <a:ext uri="{FF2B5EF4-FFF2-40B4-BE49-F238E27FC236}">
                  <a16:creationId xmlns:a16="http://schemas.microsoft.com/office/drawing/2014/main" id="{F07B0F10-139F-4F1A-AB30-F0F026D0D407}"/>
                </a:ext>
              </a:extLst>
            </p:cNvPr>
            <p:cNvSpPr>
              <a:spLocks/>
            </p:cNvSpPr>
            <p:nvPr/>
          </p:nvSpPr>
          <p:spPr bwMode="auto">
            <a:xfrm rot="-5303060">
              <a:off x="5012" y="3138"/>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5" name="Freeform 471">
              <a:extLst>
                <a:ext uri="{FF2B5EF4-FFF2-40B4-BE49-F238E27FC236}">
                  <a16:creationId xmlns:a16="http://schemas.microsoft.com/office/drawing/2014/main" id="{E2AEC93D-2BD8-4261-B8BC-5B3C3374BEE8}"/>
                </a:ext>
              </a:extLst>
            </p:cNvPr>
            <p:cNvSpPr>
              <a:spLocks/>
            </p:cNvSpPr>
            <p:nvPr/>
          </p:nvSpPr>
          <p:spPr bwMode="auto">
            <a:xfrm rot="-5303060">
              <a:off x="5088" y="325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6" name="Freeform 472">
              <a:extLst>
                <a:ext uri="{FF2B5EF4-FFF2-40B4-BE49-F238E27FC236}">
                  <a16:creationId xmlns:a16="http://schemas.microsoft.com/office/drawing/2014/main" id="{5D7C5847-A8B8-42AE-991A-EAEE8205907D}"/>
                </a:ext>
              </a:extLst>
            </p:cNvPr>
            <p:cNvSpPr>
              <a:spLocks/>
            </p:cNvSpPr>
            <p:nvPr/>
          </p:nvSpPr>
          <p:spPr bwMode="auto">
            <a:xfrm rot="-5303060">
              <a:off x="5013" y="326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7" name="Freeform 473">
              <a:extLst>
                <a:ext uri="{FF2B5EF4-FFF2-40B4-BE49-F238E27FC236}">
                  <a16:creationId xmlns:a16="http://schemas.microsoft.com/office/drawing/2014/main" id="{56DBEBD3-F6A3-4920-AC1E-1410A5E029C0}"/>
                </a:ext>
              </a:extLst>
            </p:cNvPr>
            <p:cNvSpPr>
              <a:spLocks/>
            </p:cNvSpPr>
            <p:nvPr/>
          </p:nvSpPr>
          <p:spPr bwMode="auto">
            <a:xfrm rot="-4110754">
              <a:off x="5114" y="323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8" name="Freeform 474">
              <a:extLst>
                <a:ext uri="{FF2B5EF4-FFF2-40B4-BE49-F238E27FC236}">
                  <a16:creationId xmlns:a16="http://schemas.microsoft.com/office/drawing/2014/main" id="{0AD0D549-E908-4618-B78B-43384EE0BEA7}"/>
                </a:ext>
              </a:extLst>
            </p:cNvPr>
            <p:cNvSpPr>
              <a:spLocks/>
            </p:cNvSpPr>
            <p:nvPr/>
          </p:nvSpPr>
          <p:spPr bwMode="auto">
            <a:xfrm rot="-6737415">
              <a:off x="5024" y="3240"/>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9" name="Freeform 475">
              <a:extLst>
                <a:ext uri="{FF2B5EF4-FFF2-40B4-BE49-F238E27FC236}">
                  <a16:creationId xmlns:a16="http://schemas.microsoft.com/office/drawing/2014/main" id="{11E0FD66-D066-404E-A980-4EC65E66D39E}"/>
                </a:ext>
              </a:extLst>
            </p:cNvPr>
            <p:cNvSpPr>
              <a:spLocks/>
            </p:cNvSpPr>
            <p:nvPr/>
          </p:nvSpPr>
          <p:spPr bwMode="auto">
            <a:xfrm rot="-6737415">
              <a:off x="4977" y="3244"/>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0" name="Oval 476">
              <a:extLst>
                <a:ext uri="{FF2B5EF4-FFF2-40B4-BE49-F238E27FC236}">
                  <a16:creationId xmlns:a16="http://schemas.microsoft.com/office/drawing/2014/main" id="{A746846D-D8FC-4AA2-A183-35719AFC6B15}"/>
                </a:ext>
              </a:extLst>
            </p:cNvPr>
            <p:cNvSpPr>
              <a:spLocks noChangeArrowheads="1"/>
            </p:cNvSpPr>
            <p:nvPr/>
          </p:nvSpPr>
          <p:spPr bwMode="auto">
            <a:xfrm rot="-5303060">
              <a:off x="5100" y="3268"/>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1" name="Oval 477">
              <a:extLst>
                <a:ext uri="{FF2B5EF4-FFF2-40B4-BE49-F238E27FC236}">
                  <a16:creationId xmlns:a16="http://schemas.microsoft.com/office/drawing/2014/main" id="{541D7A14-ADC2-47B2-92BB-A7B50DA30D97}"/>
                </a:ext>
              </a:extLst>
            </p:cNvPr>
            <p:cNvSpPr>
              <a:spLocks noChangeArrowheads="1"/>
            </p:cNvSpPr>
            <p:nvPr/>
          </p:nvSpPr>
          <p:spPr bwMode="auto">
            <a:xfrm rot="-5303060">
              <a:off x="5092" y="32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2" name="Oval 478">
              <a:extLst>
                <a:ext uri="{FF2B5EF4-FFF2-40B4-BE49-F238E27FC236}">
                  <a16:creationId xmlns:a16="http://schemas.microsoft.com/office/drawing/2014/main" id="{E95944DC-5FB2-4C69-8042-67BF5CAF86BB}"/>
                </a:ext>
              </a:extLst>
            </p:cNvPr>
            <p:cNvSpPr>
              <a:spLocks noChangeArrowheads="1"/>
            </p:cNvSpPr>
            <p:nvPr/>
          </p:nvSpPr>
          <p:spPr bwMode="auto">
            <a:xfrm rot="-5303060">
              <a:off x="5100" y="325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3" name="Oval 479">
              <a:extLst>
                <a:ext uri="{FF2B5EF4-FFF2-40B4-BE49-F238E27FC236}">
                  <a16:creationId xmlns:a16="http://schemas.microsoft.com/office/drawing/2014/main" id="{BD70C179-90AE-4076-B62A-0205F78ECA06}"/>
                </a:ext>
              </a:extLst>
            </p:cNvPr>
            <p:cNvSpPr>
              <a:spLocks noChangeArrowheads="1"/>
            </p:cNvSpPr>
            <p:nvPr/>
          </p:nvSpPr>
          <p:spPr bwMode="auto">
            <a:xfrm rot="-5303060">
              <a:off x="5034" y="3251"/>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4" name="Oval 480">
              <a:extLst>
                <a:ext uri="{FF2B5EF4-FFF2-40B4-BE49-F238E27FC236}">
                  <a16:creationId xmlns:a16="http://schemas.microsoft.com/office/drawing/2014/main" id="{25C8CDD1-9532-4A73-8CF1-474480465C44}"/>
                </a:ext>
              </a:extLst>
            </p:cNvPr>
            <p:cNvSpPr>
              <a:spLocks noChangeArrowheads="1"/>
            </p:cNvSpPr>
            <p:nvPr/>
          </p:nvSpPr>
          <p:spPr bwMode="auto">
            <a:xfrm rot="-5303060">
              <a:off x="5118" y="3244"/>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5" name="Oval 481">
              <a:extLst>
                <a:ext uri="{FF2B5EF4-FFF2-40B4-BE49-F238E27FC236}">
                  <a16:creationId xmlns:a16="http://schemas.microsoft.com/office/drawing/2014/main" id="{1429B636-87BC-4296-9D10-C1889D8628D8}"/>
                </a:ext>
              </a:extLst>
            </p:cNvPr>
            <p:cNvSpPr>
              <a:spLocks noChangeArrowheads="1"/>
            </p:cNvSpPr>
            <p:nvPr/>
          </p:nvSpPr>
          <p:spPr bwMode="auto">
            <a:xfrm rot="-5303060">
              <a:off x="5118" y="323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6" name="Oval 482">
              <a:extLst>
                <a:ext uri="{FF2B5EF4-FFF2-40B4-BE49-F238E27FC236}">
                  <a16:creationId xmlns:a16="http://schemas.microsoft.com/office/drawing/2014/main" id="{001661C3-64D4-4CB6-ADFF-9AF9BF5AD8BC}"/>
                </a:ext>
              </a:extLst>
            </p:cNvPr>
            <p:cNvSpPr>
              <a:spLocks noChangeArrowheads="1"/>
            </p:cNvSpPr>
            <p:nvPr/>
          </p:nvSpPr>
          <p:spPr bwMode="auto">
            <a:xfrm rot="-5303060">
              <a:off x="5126" y="323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7" name="Oval 483">
              <a:extLst>
                <a:ext uri="{FF2B5EF4-FFF2-40B4-BE49-F238E27FC236}">
                  <a16:creationId xmlns:a16="http://schemas.microsoft.com/office/drawing/2014/main" id="{571BD11D-AC77-49B8-A274-755ADD25340F}"/>
                </a:ext>
              </a:extLst>
            </p:cNvPr>
            <p:cNvSpPr>
              <a:spLocks noChangeArrowheads="1"/>
            </p:cNvSpPr>
            <p:nvPr/>
          </p:nvSpPr>
          <p:spPr bwMode="auto">
            <a:xfrm rot="-5303060">
              <a:off x="5028" y="324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8" name="Oval 484">
              <a:extLst>
                <a:ext uri="{FF2B5EF4-FFF2-40B4-BE49-F238E27FC236}">
                  <a16:creationId xmlns:a16="http://schemas.microsoft.com/office/drawing/2014/main" id="{B339D76E-614A-4D90-9661-395DFAFA7152}"/>
                </a:ext>
              </a:extLst>
            </p:cNvPr>
            <p:cNvSpPr>
              <a:spLocks noChangeArrowheads="1"/>
            </p:cNvSpPr>
            <p:nvPr/>
          </p:nvSpPr>
          <p:spPr bwMode="auto">
            <a:xfrm rot="-5303060">
              <a:off x="4982" y="3252"/>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9" name="Oval 485">
              <a:extLst>
                <a:ext uri="{FF2B5EF4-FFF2-40B4-BE49-F238E27FC236}">
                  <a16:creationId xmlns:a16="http://schemas.microsoft.com/office/drawing/2014/main" id="{14E947C7-BA32-4E5A-817B-582CE42484F6}"/>
                </a:ext>
              </a:extLst>
            </p:cNvPr>
            <p:cNvSpPr>
              <a:spLocks noChangeArrowheads="1"/>
            </p:cNvSpPr>
            <p:nvPr/>
          </p:nvSpPr>
          <p:spPr bwMode="auto">
            <a:xfrm rot="-5303060">
              <a:off x="4993" y="3255"/>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0" name="Oval 486">
              <a:extLst>
                <a:ext uri="{FF2B5EF4-FFF2-40B4-BE49-F238E27FC236}">
                  <a16:creationId xmlns:a16="http://schemas.microsoft.com/office/drawing/2014/main" id="{C51D7FBF-19BC-4565-B4FE-8D5037A9B1AA}"/>
                </a:ext>
              </a:extLst>
            </p:cNvPr>
            <p:cNvSpPr>
              <a:spLocks noChangeArrowheads="1"/>
            </p:cNvSpPr>
            <p:nvPr/>
          </p:nvSpPr>
          <p:spPr bwMode="auto">
            <a:xfrm rot="-5303060">
              <a:off x="4985" y="3258"/>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1" name="Oval 487">
              <a:extLst>
                <a:ext uri="{FF2B5EF4-FFF2-40B4-BE49-F238E27FC236}">
                  <a16:creationId xmlns:a16="http://schemas.microsoft.com/office/drawing/2014/main" id="{92C9DADE-BC02-4705-B9FF-0388358806F5}"/>
                </a:ext>
              </a:extLst>
            </p:cNvPr>
            <p:cNvSpPr>
              <a:spLocks noChangeArrowheads="1"/>
            </p:cNvSpPr>
            <p:nvPr/>
          </p:nvSpPr>
          <p:spPr bwMode="auto">
            <a:xfrm rot="-5303060">
              <a:off x="5017" y="327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2" name="Oval 488">
              <a:extLst>
                <a:ext uri="{FF2B5EF4-FFF2-40B4-BE49-F238E27FC236}">
                  <a16:creationId xmlns:a16="http://schemas.microsoft.com/office/drawing/2014/main" id="{98DB8252-4A2A-45BA-BD3E-957BBD2A37A1}"/>
                </a:ext>
              </a:extLst>
            </p:cNvPr>
            <p:cNvSpPr>
              <a:spLocks noChangeArrowheads="1"/>
            </p:cNvSpPr>
            <p:nvPr/>
          </p:nvSpPr>
          <p:spPr bwMode="auto">
            <a:xfrm rot="-5303060">
              <a:off x="5025" y="328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3" name="Oval 489">
              <a:extLst>
                <a:ext uri="{FF2B5EF4-FFF2-40B4-BE49-F238E27FC236}">
                  <a16:creationId xmlns:a16="http://schemas.microsoft.com/office/drawing/2014/main" id="{A8948AAF-035D-485D-9674-9303EB20077D}"/>
                </a:ext>
              </a:extLst>
            </p:cNvPr>
            <p:cNvSpPr>
              <a:spLocks noChangeArrowheads="1"/>
            </p:cNvSpPr>
            <p:nvPr/>
          </p:nvSpPr>
          <p:spPr bwMode="auto">
            <a:xfrm rot="-5303060">
              <a:off x="5017" y="3278"/>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4" name="Oval 490">
              <a:extLst>
                <a:ext uri="{FF2B5EF4-FFF2-40B4-BE49-F238E27FC236}">
                  <a16:creationId xmlns:a16="http://schemas.microsoft.com/office/drawing/2014/main" id="{20F3DACA-5788-415A-8D9D-8B8C42573C61}"/>
                </a:ext>
              </a:extLst>
            </p:cNvPr>
            <p:cNvSpPr>
              <a:spLocks noChangeArrowheads="1"/>
            </p:cNvSpPr>
            <p:nvPr/>
          </p:nvSpPr>
          <p:spPr bwMode="auto">
            <a:xfrm rot="-5303060">
              <a:off x="5100" y="326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5" name="Oval 491">
              <a:extLst>
                <a:ext uri="{FF2B5EF4-FFF2-40B4-BE49-F238E27FC236}">
                  <a16:creationId xmlns:a16="http://schemas.microsoft.com/office/drawing/2014/main" id="{6B376853-FCD1-460C-B977-8945BABA5438}"/>
                </a:ext>
              </a:extLst>
            </p:cNvPr>
            <p:cNvSpPr>
              <a:spLocks noChangeArrowheads="1"/>
            </p:cNvSpPr>
            <p:nvPr/>
          </p:nvSpPr>
          <p:spPr bwMode="auto">
            <a:xfrm rot="-5303060">
              <a:off x="5025" y="327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6" name="Oval 492">
              <a:extLst>
                <a:ext uri="{FF2B5EF4-FFF2-40B4-BE49-F238E27FC236}">
                  <a16:creationId xmlns:a16="http://schemas.microsoft.com/office/drawing/2014/main" id="{B9C5B661-3E13-4D5A-8340-C0C9E67EF419}"/>
                </a:ext>
              </a:extLst>
            </p:cNvPr>
            <p:cNvSpPr>
              <a:spLocks noChangeAspect="1" noChangeArrowheads="1"/>
            </p:cNvSpPr>
            <p:nvPr/>
          </p:nvSpPr>
          <p:spPr bwMode="auto">
            <a:xfrm>
              <a:off x="4357" y="3239"/>
              <a:ext cx="436" cy="30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7" name="Oval 493">
              <a:extLst>
                <a:ext uri="{FF2B5EF4-FFF2-40B4-BE49-F238E27FC236}">
                  <a16:creationId xmlns:a16="http://schemas.microsoft.com/office/drawing/2014/main" id="{5DA57A48-2E5A-4638-9103-7CB4E6AEA2B9}"/>
                </a:ext>
              </a:extLst>
            </p:cNvPr>
            <p:cNvSpPr>
              <a:spLocks noChangeAspect="1" noChangeArrowheads="1"/>
            </p:cNvSpPr>
            <p:nvPr/>
          </p:nvSpPr>
          <p:spPr bwMode="auto">
            <a:xfrm>
              <a:off x="4510" y="3481"/>
              <a:ext cx="200" cy="9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8" name="Oval 494">
              <a:extLst>
                <a:ext uri="{FF2B5EF4-FFF2-40B4-BE49-F238E27FC236}">
                  <a16:creationId xmlns:a16="http://schemas.microsoft.com/office/drawing/2014/main" id="{6432FC86-157E-41EB-9361-0A368AAE01E7}"/>
                </a:ext>
              </a:extLst>
            </p:cNvPr>
            <p:cNvSpPr>
              <a:spLocks noChangeArrowheads="1"/>
            </p:cNvSpPr>
            <p:nvPr/>
          </p:nvSpPr>
          <p:spPr bwMode="auto">
            <a:xfrm>
              <a:off x="5675" y="2826"/>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9" name="Oval 495">
              <a:extLst>
                <a:ext uri="{FF2B5EF4-FFF2-40B4-BE49-F238E27FC236}">
                  <a16:creationId xmlns:a16="http://schemas.microsoft.com/office/drawing/2014/main" id="{853B7D76-FC93-4D70-8694-6648D666A396}"/>
                </a:ext>
              </a:extLst>
            </p:cNvPr>
            <p:cNvSpPr>
              <a:spLocks noChangeArrowheads="1"/>
            </p:cNvSpPr>
            <p:nvPr/>
          </p:nvSpPr>
          <p:spPr bwMode="auto">
            <a:xfrm>
              <a:off x="5811" y="2849"/>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0" name="Oval 496">
              <a:extLst>
                <a:ext uri="{FF2B5EF4-FFF2-40B4-BE49-F238E27FC236}">
                  <a16:creationId xmlns:a16="http://schemas.microsoft.com/office/drawing/2014/main" id="{A8723826-4D93-49A1-926A-C417C61DC6DD}"/>
                </a:ext>
              </a:extLst>
            </p:cNvPr>
            <p:cNvSpPr>
              <a:spLocks noChangeArrowheads="1"/>
            </p:cNvSpPr>
            <p:nvPr/>
          </p:nvSpPr>
          <p:spPr bwMode="auto">
            <a:xfrm>
              <a:off x="4115" y="2431"/>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1" name="Oval 497">
              <a:extLst>
                <a:ext uri="{FF2B5EF4-FFF2-40B4-BE49-F238E27FC236}">
                  <a16:creationId xmlns:a16="http://schemas.microsoft.com/office/drawing/2014/main" id="{2C5019F5-A20A-4A48-A0E5-DC053B4D16D0}"/>
                </a:ext>
              </a:extLst>
            </p:cNvPr>
            <p:cNvSpPr>
              <a:spLocks noChangeArrowheads="1"/>
            </p:cNvSpPr>
            <p:nvPr/>
          </p:nvSpPr>
          <p:spPr bwMode="auto">
            <a:xfrm>
              <a:off x="4251" y="2454"/>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7727" name="Oval 499">
            <a:extLst>
              <a:ext uri="{FF2B5EF4-FFF2-40B4-BE49-F238E27FC236}">
                <a16:creationId xmlns:a16="http://schemas.microsoft.com/office/drawing/2014/main" id="{12D217E4-6C16-4B76-8ABC-87D468A63632}"/>
              </a:ext>
            </a:extLst>
          </p:cNvPr>
          <p:cNvSpPr>
            <a:spLocks noChangeArrowheads="1"/>
          </p:cNvSpPr>
          <p:nvPr/>
        </p:nvSpPr>
        <p:spPr bwMode="auto">
          <a:xfrm rot="4380000">
            <a:off x="1203732" y="5753723"/>
            <a:ext cx="81465" cy="6698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8" name="Freeform 500">
            <a:extLst>
              <a:ext uri="{FF2B5EF4-FFF2-40B4-BE49-F238E27FC236}">
                <a16:creationId xmlns:a16="http://schemas.microsoft.com/office/drawing/2014/main" id="{2018D8D6-78F0-4F74-99E2-2A8F539349A9}"/>
              </a:ext>
            </a:extLst>
          </p:cNvPr>
          <p:cNvSpPr>
            <a:spLocks/>
          </p:cNvSpPr>
          <p:nvPr/>
        </p:nvSpPr>
        <p:spPr bwMode="auto">
          <a:xfrm rot="16296940">
            <a:off x="1322308" y="5405238"/>
            <a:ext cx="347580" cy="55214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9" name="Freeform 501">
            <a:extLst>
              <a:ext uri="{FF2B5EF4-FFF2-40B4-BE49-F238E27FC236}">
                <a16:creationId xmlns:a16="http://schemas.microsoft.com/office/drawing/2014/main" id="{5122CE34-4627-40C9-AD90-7A030745EB27}"/>
              </a:ext>
            </a:extLst>
          </p:cNvPr>
          <p:cNvSpPr>
            <a:spLocks/>
          </p:cNvSpPr>
          <p:nvPr/>
        </p:nvSpPr>
        <p:spPr bwMode="auto">
          <a:xfrm rot="16296940">
            <a:off x="1417350" y="5498470"/>
            <a:ext cx="121291" cy="240771"/>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0" name="Freeform 502">
            <a:extLst>
              <a:ext uri="{FF2B5EF4-FFF2-40B4-BE49-F238E27FC236}">
                <a16:creationId xmlns:a16="http://schemas.microsoft.com/office/drawing/2014/main" id="{0851177D-6125-49DB-BE94-3E9F6C607C85}"/>
              </a:ext>
            </a:extLst>
          </p:cNvPr>
          <p:cNvSpPr>
            <a:spLocks/>
          </p:cNvSpPr>
          <p:nvPr/>
        </p:nvSpPr>
        <p:spPr bwMode="auto">
          <a:xfrm rot="16296940">
            <a:off x="1554933" y="5703035"/>
            <a:ext cx="39827" cy="5068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1" name="Freeform 503">
            <a:extLst>
              <a:ext uri="{FF2B5EF4-FFF2-40B4-BE49-F238E27FC236}">
                <a16:creationId xmlns:a16="http://schemas.microsoft.com/office/drawing/2014/main" id="{917291EE-0F41-42DE-9CF4-A0C66B3694E2}"/>
              </a:ext>
            </a:extLst>
          </p:cNvPr>
          <p:cNvSpPr>
            <a:spLocks/>
          </p:cNvSpPr>
          <p:nvPr/>
        </p:nvSpPr>
        <p:spPr bwMode="auto">
          <a:xfrm rot="16296940">
            <a:off x="1420065" y="5729284"/>
            <a:ext cx="39827" cy="5250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2" name="Freeform 504">
            <a:extLst>
              <a:ext uri="{FF2B5EF4-FFF2-40B4-BE49-F238E27FC236}">
                <a16:creationId xmlns:a16="http://schemas.microsoft.com/office/drawing/2014/main" id="{1351549E-BBA3-4518-9295-2514A109C67A}"/>
              </a:ext>
            </a:extLst>
          </p:cNvPr>
          <p:cNvSpPr>
            <a:spLocks/>
          </p:cNvSpPr>
          <p:nvPr/>
        </p:nvSpPr>
        <p:spPr bwMode="auto">
          <a:xfrm rot="17489246">
            <a:off x="1602907" y="5665923"/>
            <a:ext cx="3982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3" name="Freeform 505">
            <a:extLst>
              <a:ext uri="{FF2B5EF4-FFF2-40B4-BE49-F238E27FC236}">
                <a16:creationId xmlns:a16="http://schemas.microsoft.com/office/drawing/2014/main" id="{3C4555AF-1CA9-40A6-A709-02F9BBC36BC1}"/>
              </a:ext>
            </a:extLst>
          </p:cNvPr>
          <p:cNvSpPr>
            <a:spLocks/>
          </p:cNvSpPr>
          <p:nvPr/>
        </p:nvSpPr>
        <p:spPr bwMode="auto">
          <a:xfrm rot="14862585">
            <a:off x="1440883" y="5683121"/>
            <a:ext cx="3801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4" name="Freeform 506">
            <a:extLst>
              <a:ext uri="{FF2B5EF4-FFF2-40B4-BE49-F238E27FC236}">
                <a16:creationId xmlns:a16="http://schemas.microsoft.com/office/drawing/2014/main" id="{5F915F37-3EEC-480D-9EDE-0F59063C38D0}"/>
              </a:ext>
            </a:extLst>
          </p:cNvPr>
          <p:cNvSpPr>
            <a:spLocks/>
          </p:cNvSpPr>
          <p:nvPr/>
        </p:nvSpPr>
        <p:spPr bwMode="auto">
          <a:xfrm rot="14862585">
            <a:off x="1356705" y="5689458"/>
            <a:ext cx="38016"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5" name="Oval 507">
            <a:extLst>
              <a:ext uri="{FF2B5EF4-FFF2-40B4-BE49-F238E27FC236}">
                <a16:creationId xmlns:a16="http://schemas.microsoft.com/office/drawing/2014/main" id="{AEBF609A-2F65-4148-8AEB-EAE5EA340B1B}"/>
              </a:ext>
            </a:extLst>
          </p:cNvPr>
          <p:cNvSpPr>
            <a:spLocks noChangeArrowheads="1"/>
          </p:cNvSpPr>
          <p:nvPr/>
        </p:nvSpPr>
        <p:spPr bwMode="auto">
          <a:xfrm rot="16296940">
            <a:off x="1576657" y="5735621"/>
            <a:ext cx="3621" cy="1086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6" name="Oval 508">
            <a:extLst>
              <a:ext uri="{FF2B5EF4-FFF2-40B4-BE49-F238E27FC236}">
                <a16:creationId xmlns:a16="http://schemas.microsoft.com/office/drawing/2014/main" id="{3AF352F9-66D6-452C-BAFE-356CFE62C021}"/>
              </a:ext>
            </a:extLst>
          </p:cNvPr>
          <p:cNvSpPr>
            <a:spLocks noChangeArrowheads="1"/>
          </p:cNvSpPr>
          <p:nvPr/>
        </p:nvSpPr>
        <p:spPr bwMode="auto">
          <a:xfrm rot="16296940">
            <a:off x="1563984" y="5726568"/>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7" name="Oval 509">
            <a:extLst>
              <a:ext uri="{FF2B5EF4-FFF2-40B4-BE49-F238E27FC236}">
                <a16:creationId xmlns:a16="http://schemas.microsoft.com/office/drawing/2014/main" id="{24F0C453-63B7-407C-A695-76A0C7683CB0}"/>
              </a:ext>
            </a:extLst>
          </p:cNvPr>
          <p:cNvSpPr>
            <a:spLocks noChangeArrowheads="1"/>
          </p:cNvSpPr>
          <p:nvPr/>
        </p:nvSpPr>
        <p:spPr bwMode="auto">
          <a:xfrm rot="16296940">
            <a:off x="1578467" y="5712086"/>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8" name="Oval 510">
            <a:extLst>
              <a:ext uri="{FF2B5EF4-FFF2-40B4-BE49-F238E27FC236}">
                <a16:creationId xmlns:a16="http://schemas.microsoft.com/office/drawing/2014/main" id="{4E8C43CB-5540-41A8-A0AF-0147AD6D93D2}"/>
              </a:ext>
            </a:extLst>
          </p:cNvPr>
          <p:cNvSpPr>
            <a:spLocks noChangeArrowheads="1"/>
          </p:cNvSpPr>
          <p:nvPr/>
        </p:nvSpPr>
        <p:spPr bwMode="auto">
          <a:xfrm rot="16296940">
            <a:off x="1458082" y="5702130"/>
            <a:ext cx="5430" cy="1810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9" name="Oval 511">
            <a:extLst>
              <a:ext uri="{FF2B5EF4-FFF2-40B4-BE49-F238E27FC236}">
                <a16:creationId xmlns:a16="http://schemas.microsoft.com/office/drawing/2014/main" id="{8E791A12-8CFE-4BB1-BEFA-01CC0B1ED3F0}"/>
              </a:ext>
            </a:extLst>
          </p:cNvPr>
          <p:cNvSpPr>
            <a:spLocks noChangeArrowheads="1"/>
          </p:cNvSpPr>
          <p:nvPr/>
        </p:nvSpPr>
        <p:spPr bwMode="auto">
          <a:xfrm rot="16296940">
            <a:off x="1611053" y="5690362"/>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0" name="Oval 512">
            <a:extLst>
              <a:ext uri="{FF2B5EF4-FFF2-40B4-BE49-F238E27FC236}">
                <a16:creationId xmlns:a16="http://schemas.microsoft.com/office/drawing/2014/main" id="{A93CD074-1C97-461D-A7D0-B6537C237857}"/>
              </a:ext>
            </a:extLst>
          </p:cNvPr>
          <p:cNvSpPr>
            <a:spLocks noChangeArrowheads="1"/>
          </p:cNvSpPr>
          <p:nvPr/>
        </p:nvSpPr>
        <p:spPr bwMode="auto">
          <a:xfrm rot="16296940">
            <a:off x="1611053" y="5679500"/>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1" name="Oval 513">
            <a:extLst>
              <a:ext uri="{FF2B5EF4-FFF2-40B4-BE49-F238E27FC236}">
                <a16:creationId xmlns:a16="http://schemas.microsoft.com/office/drawing/2014/main" id="{D8F502FD-15D1-427D-A49D-DB873AB4928E}"/>
              </a:ext>
            </a:extLst>
          </p:cNvPr>
          <p:cNvSpPr>
            <a:spLocks noChangeArrowheads="1"/>
          </p:cNvSpPr>
          <p:nvPr/>
        </p:nvSpPr>
        <p:spPr bwMode="auto">
          <a:xfrm rot="16296940">
            <a:off x="1625535" y="5677689"/>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2" name="Oval 514">
            <a:extLst>
              <a:ext uri="{FF2B5EF4-FFF2-40B4-BE49-F238E27FC236}">
                <a16:creationId xmlns:a16="http://schemas.microsoft.com/office/drawing/2014/main" id="{8E3401C4-2656-4BE5-BBF8-707FBE7FB12F}"/>
              </a:ext>
            </a:extLst>
          </p:cNvPr>
          <p:cNvSpPr>
            <a:spLocks noChangeArrowheads="1"/>
          </p:cNvSpPr>
          <p:nvPr/>
        </p:nvSpPr>
        <p:spPr bwMode="auto">
          <a:xfrm rot="16296940">
            <a:off x="1448124" y="5692172"/>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3" name="Oval 515">
            <a:extLst>
              <a:ext uri="{FF2B5EF4-FFF2-40B4-BE49-F238E27FC236}">
                <a16:creationId xmlns:a16="http://schemas.microsoft.com/office/drawing/2014/main" id="{A8063C02-08F5-4623-A195-D2428458B494}"/>
              </a:ext>
            </a:extLst>
          </p:cNvPr>
          <p:cNvSpPr>
            <a:spLocks noChangeArrowheads="1"/>
          </p:cNvSpPr>
          <p:nvPr/>
        </p:nvSpPr>
        <p:spPr bwMode="auto">
          <a:xfrm rot="16296940">
            <a:off x="1364850" y="5704845"/>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4" name="Oval 516">
            <a:extLst>
              <a:ext uri="{FF2B5EF4-FFF2-40B4-BE49-F238E27FC236}">
                <a16:creationId xmlns:a16="http://schemas.microsoft.com/office/drawing/2014/main" id="{4F074B95-6791-4166-B99C-D5423642E724}"/>
              </a:ext>
            </a:extLst>
          </p:cNvPr>
          <p:cNvSpPr>
            <a:spLocks noChangeArrowheads="1"/>
          </p:cNvSpPr>
          <p:nvPr/>
        </p:nvSpPr>
        <p:spPr bwMode="auto">
          <a:xfrm rot="16296940">
            <a:off x="1385668" y="5709371"/>
            <a:ext cx="5432"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5" name="Oval 517">
            <a:extLst>
              <a:ext uri="{FF2B5EF4-FFF2-40B4-BE49-F238E27FC236}">
                <a16:creationId xmlns:a16="http://schemas.microsoft.com/office/drawing/2014/main" id="{1722C2F5-AB3D-4379-9086-99CDA4C7B733}"/>
              </a:ext>
            </a:extLst>
          </p:cNvPr>
          <p:cNvSpPr>
            <a:spLocks noChangeArrowheads="1"/>
          </p:cNvSpPr>
          <p:nvPr/>
        </p:nvSpPr>
        <p:spPr bwMode="auto">
          <a:xfrm rot="16296940">
            <a:off x="1371186" y="5714801"/>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6" name="Oval 518">
            <a:extLst>
              <a:ext uri="{FF2B5EF4-FFF2-40B4-BE49-F238E27FC236}">
                <a16:creationId xmlns:a16="http://schemas.microsoft.com/office/drawing/2014/main" id="{6FEA752D-7338-44D7-9F55-A07DB7009DD3}"/>
              </a:ext>
            </a:extLst>
          </p:cNvPr>
          <p:cNvSpPr>
            <a:spLocks noChangeArrowheads="1"/>
          </p:cNvSpPr>
          <p:nvPr/>
        </p:nvSpPr>
        <p:spPr bwMode="auto">
          <a:xfrm rot="16296940">
            <a:off x="1426401" y="5741051"/>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7" name="Oval 519">
            <a:extLst>
              <a:ext uri="{FF2B5EF4-FFF2-40B4-BE49-F238E27FC236}">
                <a16:creationId xmlns:a16="http://schemas.microsoft.com/office/drawing/2014/main" id="{E92FC7D8-8FA7-4E7A-96C1-66A6F7327CA8}"/>
              </a:ext>
            </a:extLst>
          </p:cNvPr>
          <p:cNvSpPr>
            <a:spLocks noChangeArrowheads="1"/>
          </p:cNvSpPr>
          <p:nvPr/>
        </p:nvSpPr>
        <p:spPr bwMode="auto">
          <a:xfrm rot="16296940">
            <a:off x="1441789" y="5758249"/>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8" name="Oval 520">
            <a:extLst>
              <a:ext uri="{FF2B5EF4-FFF2-40B4-BE49-F238E27FC236}">
                <a16:creationId xmlns:a16="http://schemas.microsoft.com/office/drawing/2014/main" id="{D9B4D955-45F7-4255-ACF5-D432AA855131}"/>
              </a:ext>
            </a:extLst>
          </p:cNvPr>
          <p:cNvSpPr>
            <a:spLocks noChangeArrowheads="1"/>
          </p:cNvSpPr>
          <p:nvPr/>
        </p:nvSpPr>
        <p:spPr bwMode="auto">
          <a:xfrm rot="16296940">
            <a:off x="1426401" y="5751913"/>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9" name="Oval 521">
            <a:extLst>
              <a:ext uri="{FF2B5EF4-FFF2-40B4-BE49-F238E27FC236}">
                <a16:creationId xmlns:a16="http://schemas.microsoft.com/office/drawing/2014/main" id="{76BF7487-9B89-473C-855B-FACAFD5B7A6B}"/>
              </a:ext>
            </a:extLst>
          </p:cNvPr>
          <p:cNvSpPr>
            <a:spLocks noChangeArrowheads="1"/>
          </p:cNvSpPr>
          <p:nvPr/>
        </p:nvSpPr>
        <p:spPr bwMode="auto">
          <a:xfrm rot="16296940">
            <a:off x="1578467" y="5722948"/>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0" name="Oval 522">
            <a:extLst>
              <a:ext uri="{FF2B5EF4-FFF2-40B4-BE49-F238E27FC236}">
                <a16:creationId xmlns:a16="http://schemas.microsoft.com/office/drawing/2014/main" id="{9432472E-5764-4F49-8281-B1AF0CDE132E}"/>
              </a:ext>
            </a:extLst>
          </p:cNvPr>
          <p:cNvSpPr>
            <a:spLocks noChangeArrowheads="1"/>
          </p:cNvSpPr>
          <p:nvPr/>
        </p:nvSpPr>
        <p:spPr bwMode="auto">
          <a:xfrm rot="16296940">
            <a:off x="1441789" y="5747387"/>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1" name="Oval 523">
            <a:extLst>
              <a:ext uri="{FF2B5EF4-FFF2-40B4-BE49-F238E27FC236}">
                <a16:creationId xmlns:a16="http://schemas.microsoft.com/office/drawing/2014/main" id="{86A5A94E-B4D4-4320-92E5-7C1A10963ACE}"/>
              </a:ext>
            </a:extLst>
          </p:cNvPr>
          <p:cNvSpPr>
            <a:spLocks noChangeArrowheads="1"/>
          </p:cNvSpPr>
          <p:nvPr/>
        </p:nvSpPr>
        <p:spPr bwMode="auto">
          <a:xfrm rot="4380000">
            <a:off x="1200111" y="6246127"/>
            <a:ext cx="81465" cy="6698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2" name="Freeform 524">
            <a:extLst>
              <a:ext uri="{FF2B5EF4-FFF2-40B4-BE49-F238E27FC236}">
                <a16:creationId xmlns:a16="http://schemas.microsoft.com/office/drawing/2014/main" id="{9E36D38A-E867-43FE-A50E-73486D232AC8}"/>
              </a:ext>
            </a:extLst>
          </p:cNvPr>
          <p:cNvSpPr>
            <a:spLocks/>
          </p:cNvSpPr>
          <p:nvPr/>
        </p:nvSpPr>
        <p:spPr bwMode="auto">
          <a:xfrm rot="16296940">
            <a:off x="1318687" y="5897643"/>
            <a:ext cx="347580" cy="55214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3" name="Freeform 525">
            <a:extLst>
              <a:ext uri="{FF2B5EF4-FFF2-40B4-BE49-F238E27FC236}">
                <a16:creationId xmlns:a16="http://schemas.microsoft.com/office/drawing/2014/main" id="{0712DF1B-224B-4CCD-A22F-7D3C939F821E}"/>
              </a:ext>
            </a:extLst>
          </p:cNvPr>
          <p:cNvSpPr>
            <a:spLocks/>
          </p:cNvSpPr>
          <p:nvPr/>
        </p:nvSpPr>
        <p:spPr bwMode="auto">
          <a:xfrm rot="16296940">
            <a:off x="1414635" y="5989970"/>
            <a:ext cx="121291" cy="242582"/>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4" name="Freeform 526">
            <a:extLst>
              <a:ext uri="{FF2B5EF4-FFF2-40B4-BE49-F238E27FC236}">
                <a16:creationId xmlns:a16="http://schemas.microsoft.com/office/drawing/2014/main" id="{1363993D-238B-441D-A3C0-B60A6B4BEE99}"/>
              </a:ext>
            </a:extLst>
          </p:cNvPr>
          <p:cNvSpPr>
            <a:spLocks/>
          </p:cNvSpPr>
          <p:nvPr/>
        </p:nvSpPr>
        <p:spPr bwMode="auto">
          <a:xfrm rot="16296940">
            <a:off x="1552218" y="6194535"/>
            <a:ext cx="39827" cy="5249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5" name="Freeform 527">
            <a:extLst>
              <a:ext uri="{FF2B5EF4-FFF2-40B4-BE49-F238E27FC236}">
                <a16:creationId xmlns:a16="http://schemas.microsoft.com/office/drawing/2014/main" id="{8D32EE96-B6C1-4128-9EFA-C7BF584DECB0}"/>
              </a:ext>
            </a:extLst>
          </p:cNvPr>
          <p:cNvSpPr>
            <a:spLocks/>
          </p:cNvSpPr>
          <p:nvPr/>
        </p:nvSpPr>
        <p:spPr bwMode="auto">
          <a:xfrm rot="16296940">
            <a:off x="1416444" y="6221688"/>
            <a:ext cx="39827" cy="5250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6" name="Freeform 528">
            <a:extLst>
              <a:ext uri="{FF2B5EF4-FFF2-40B4-BE49-F238E27FC236}">
                <a16:creationId xmlns:a16="http://schemas.microsoft.com/office/drawing/2014/main" id="{FB4C7955-EF3D-4DE9-99AD-EB31B5D02F34}"/>
              </a:ext>
            </a:extLst>
          </p:cNvPr>
          <p:cNvSpPr>
            <a:spLocks/>
          </p:cNvSpPr>
          <p:nvPr/>
        </p:nvSpPr>
        <p:spPr bwMode="auto">
          <a:xfrm rot="17489246">
            <a:off x="1599286" y="6158328"/>
            <a:ext cx="3982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7" name="Freeform 529">
            <a:extLst>
              <a:ext uri="{FF2B5EF4-FFF2-40B4-BE49-F238E27FC236}">
                <a16:creationId xmlns:a16="http://schemas.microsoft.com/office/drawing/2014/main" id="{2445C293-025C-434B-91BB-B7D3E36B6B56}"/>
              </a:ext>
            </a:extLst>
          </p:cNvPr>
          <p:cNvSpPr>
            <a:spLocks/>
          </p:cNvSpPr>
          <p:nvPr/>
        </p:nvSpPr>
        <p:spPr bwMode="auto">
          <a:xfrm rot="14862585">
            <a:off x="1437263" y="6175526"/>
            <a:ext cx="3801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8" name="Freeform 530">
            <a:extLst>
              <a:ext uri="{FF2B5EF4-FFF2-40B4-BE49-F238E27FC236}">
                <a16:creationId xmlns:a16="http://schemas.microsoft.com/office/drawing/2014/main" id="{81639382-1B40-42FF-9A00-6D90A2C25293}"/>
              </a:ext>
            </a:extLst>
          </p:cNvPr>
          <p:cNvSpPr>
            <a:spLocks/>
          </p:cNvSpPr>
          <p:nvPr/>
        </p:nvSpPr>
        <p:spPr bwMode="auto">
          <a:xfrm rot="14862585">
            <a:off x="1353084" y="6181863"/>
            <a:ext cx="38016"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9" name="Oval 531">
            <a:extLst>
              <a:ext uri="{FF2B5EF4-FFF2-40B4-BE49-F238E27FC236}">
                <a16:creationId xmlns:a16="http://schemas.microsoft.com/office/drawing/2014/main" id="{F926DADA-2C46-4E86-9232-A8B8584E5088}"/>
              </a:ext>
            </a:extLst>
          </p:cNvPr>
          <p:cNvSpPr>
            <a:spLocks noChangeArrowheads="1"/>
          </p:cNvSpPr>
          <p:nvPr/>
        </p:nvSpPr>
        <p:spPr bwMode="auto">
          <a:xfrm rot="16296940">
            <a:off x="1573037" y="6226214"/>
            <a:ext cx="3621" cy="1448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60" name="Oval 532">
            <a:extLst>
              <a:ext uri="{FF2B5EF4-FFF2-40B4-BE49-F238E27FC236}">
                <a16:creationId xmlns:a16="http://schemas.microsoft.com/office/drawing/2014/main" id="{86D29866-1B8D-425F-8C14-868154724A1C}"/>
              </a:ext>
            </a:extLst>
          </p:cNvPr>
          <p:cNvSpPr>
            <a:spLocks noChangeArrowheads="1"/>
          </p:cNvSpPr>
          <p:nvPr/>
        </p:nvSpPr>
        <p:spPr bwMode="auto">
          <a:xfrm rot="16296940">
            <a:off x="1560364" y="6218973"/>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1" name="Oval 533">
            <a:extLst>
              <a:ext uri="{FF2B5EF4-FFF2-40B4-BE49-F238E27FC236}">
                <a16:creationId xmlns:a16="http://schemas.microsoft.com/office/drawing/2014/main" id="{C4515B36-CC18-4F8E-835C-157D135BFA2E}"/>
              </a:ext>
            </a:extLst>
          </p:cNvPr>
          <p:cNvSpPr>
            <a:spLocks noChangeArrowheads="1"/>
          </p:cNvSpPr>
          <p:nvPr/>
        </p:nvSpPr>
        <p:spPr bwMode="auto">
          <a:xfrm rot="16296940">
            <a:off x="1573942" y="6205396"/>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2" name="Oval 534">
            <a:extLst>
              <a:ext uri="{FF2B5EF4-FFF2-40B4-BE49-F238E27FC236}">
                <a16:creationId xmlns:a16="http://schemas.microsoft.com/office/drawing/2014/main" id="{BFD29C4C-44E6-4D86-98D6-B7E30D0B552D}"/>
              </a:ext>
            </a:extLst>
          </p:cNvPr>
          <p:cNvSpPr>
            <a:spLocks noChangeArrowheads="1"/>
          </p:cNvSpPr>
          <p:nvPr/>
        </p:nvSpPr>
        <p:spPr bwMode="auto">
          <a:xfrm rot="16296940">
            <a:off x="1456271" y="6194534"/>
            <a:ext cx="5430" cy="1810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3" name="Oval 535">
            <a:extLst>
              <a:ext uri="{FF2B5EF4-FFF2-40B4-BE49-F238E27FC236}">
                <a16:creationId xmlns:a16="http://schemas.microsoft.com/office/drawing/2014/main" id="{3A239927-BAA6-443D-9DD4-E18CE203E840}"/>
              </a:ext>
            </a:extLst>
          </p:cNvPr>
          <p:cNvSpPr>
            <a:spLocks noChangeArrowheads="1"/>
          </p:cNvSpPr>
          <p:nvPr/>
        </p:nvSpPr>
        <p:spPr bwMode="auto">
          <a:xfrm rot="16296940">
            <a:off x="1606528" y="6183672"/>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4" name="Oval 536">
            <a:extLst>
              <a:ext uri="{FF2B5EF4-FFF2-40B4-BE49-F238E27FC236}">
                <a16:creationId xmlns:a16="http://schemas.microsoft.com/office/drawing/2014/main" id="{95A171D5-5FF7-47E4-BFCE-E3E2B2B1124C}"/>
              </a:ext>
            </a:extLst>
          </p:cNvPr>
          <p:cNvSpPr>
            <a:spLocks noChangeArrowheads="1"/>
          </p:cNvSpPr>
          <p:nvPr/>
        </p:nvSpPr>
        <p:spPr bwMode="auto">
          <a:xfrm rot="16296940">
            <a:off x="1606528" y="6172811"/>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5" name="Oval 537">
            <a:extLst>
              <a:ext uri="{FF2B5EF4-FFF2-40B4-BE49-F238E27FC236}">
                <a16:creationId xmlns:a16="http://schemas.microsoft.com/office/drawing/2014/main" id="{1AB9232A-F455-4D4A-9A69-62E0D2658742}"/>
              </a:ext>
            </a:extLst>
          </p:cNvPr>
          <p:cNvSpPr>
            <a:spLocks noChangeArrowheads="1"/>
          </p:cNvSpPr>
          <p:nvPr/>
        </p:nvSpPr>
        <p:spPr bwMode="auto">
          <a:xfrm rot="16296940">
            <a:off x="1620105" y="6170095"/>
            <a:ext cx="5430"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6" name="Oval 538">
            <a:extLst>
              <a:ext uri="{FF2B5EF4-FFF2-40B4-BE49-F238E27FC236}">
                <a16:creationId xmlns:a16="http://schemas.microsoft.com/office/drawing/2014/main" id="{343BD5D9-5647-463D-95BC-6EF9218CA904}"/>
              </a:ext>
            </a:extLst>
          </p:cNvPr>
          <p:cNvSpPr>
            <a:spLocks noChangeArrowheads="1"/>
          </p:cNvSpPr>
          <p:nvPr/>
        </p:nvSpPr>
        <p:spPr bwMode="auto">
          <a:xfrm rot="16296940">
            <a:off x="1442694" y="6184578"/>
            <a:ext cx="5430"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7" name="Oval 539">
            <a:extLst>
              <a:ext uri="{FF2B5EF4-FFF2-40B4-BE49-F238E27FC236}">
                <a16:creationId xmlns:a16="http://schemas.microsoft.com/office/drawing/2014/main" id="{E7C5A54E-2542-496D-9D46-B0BD84AE04F0}"/>
              </a:ext>
            </a:extLst>
          </p:cNvPr>
          <p:cNvSpPr>
            <a:spLocks noChangeArrowheads="1"/>
          </p:cNvSpPr>
          <p:nvPr/>
        </p:nvSpPr>
        <p:spPr bwMode="auto">
          <a:xfrm rot="16296940">
            <a:off x="1360324" y="6196344"/>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8" name="Oval 540">
            <a:extLst>
              <a:ext uri="{FF2B5EF4-FFF2-40B4-BE49-F238E27FC236}">
                <a16:creationId xmlns:a16="http://schemas.microsoft.com/office/drawing/2014/main" id="{8425C01D-6A3F-4C9A-AF4C-50168BE6BEE0}"/>
              </a:ext>
            </a:extLst>
          </p:cNvPr>
          <p:cNvSpPr>
            <a:spLocks noChangeArrowheads="1"/>
          </p:cNvSpPr>
          <p:nvPr/>
        </p:nvSpPr>
        <p:spPr bwMode="auto">
          <a:xfrm rot="16296940">
            <a:off x="1381144" y="6202681"/>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9" name="Oval 541">
            <a:extLst>
              <a:ext uri="{FF2B5EF4-FFF2-40B4-BE49-F238E27FC236}">
                <a16:creationId xmlns:a16="http://schemas.microsoft.com/office/drawing/2014/main" id="{E4F04073-743A-48EC-85EB-7681AAA5E5A0}"/>
              </a:ext>
            </a:extLst>
          </p:cNvPr>
          <p:cNvSpPr>
            <a:spLocks noChangeArrowheads="1"/>
          </p:cNvSpPr>
          <p:nvPr/>
        </p:nvSpPr>
        <p:spPr bwMode="auto">
          <a:xfrm rot="16296940">
            <a:off x="1367565" y="6207206"/>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0" name="Oval 542">
            <a:extLst>
              <a:ext uri="{FF2B5EF4-FFF2-40B4-BE49-F238E27FC236}">
                <a16:creationId xmlns:a16="http://schemas.microsoft.com/office/drawing/2014/main" id="{1EB3EC22-E8C4-424C-A896-DC90B05271F9}"/>
              </a:ext>
            </a:extLst>
          </p:cNvPr>
          <p:cNvSpPr>
            <a:spLocks noChangeArrowheads="1"/>
          </p:cNvSpPr>
          <p:nvPr/>
        </p:nvSpPr>
        <p:spPr bwMode="auto">
          <a:xfrm rot="16296940">
            <a:off x="1424591" y="6233457"/>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1" name="Oval 543">
            <a:extLst>
              <a:ext uri="{FF2B5EF4-FFF2-40B4-BE49-F238E27FC236}">
                <a16:creationId xmlns:a16="http://schemas.microsoft.com/office/drawing/2014/main" id="{FFA5EF5D-1151-440B-B975-162224E59636}"/>
              </a:ext>
            </a:extLst>
          </p:cNvPr>
          <p:cNvSpPr>
            <a:spLocks noChangeArrowheads="1"/>
          </p:cNvSpPr>
          <p:nvPr/>
        </p:nvSpPr>
        <p:spPr bwMode="auto">
          <a:xfrm rot="16296940">
            <a:off x="1439073" y="6251559"/>
            <a:ext cx="5430"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2" name="Oval 544">
            <a:extLst>
              <a:ext uri="{FF2B5EF4-FFF2-40B4-BE49-F238E27FC236}">
                <a16:creationId xmlns:a16="http://schemas.microsoft.com/office/drawing/2014/main" id="{F0ED9E38-902A-4817-9753-B141FE62EC3B}"/>
              </a:ext>
            </a:extLst>
          </p:cNvPr>
          <p:cNvSpPr>
            <a:spLocks noChangeArrowheads="1"/>
          </p:cNvSpPr>
          <p:nvPr/>
        </p:nvSpPr>
        <p:spPr bwMode="auto">
          <a:xfrm rot="16296940">
            <a:off x="1424591" y="6244319"/>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3" name="Oval 545">
            <a:extLst>
              <a:ext uri="{FF2B5EF4-FFF2-40B4-BE49-F238E27FC236}">
                <a16:creationId xmlns:a16="http://schemas.microsoft.com/office/drawing/2014/main" id="{F4824CD9-CF48-47C0-BA45-38CCF6212C8A}"/>
              </a:ext>
            </a:extLst>
          </p:cNvPr>
          <p:cNvSpPr>
            <a:spLocks noChangeArrowheads="1"/>
          </p:cNvSpPr>
          <p:nvPr/>
        </p:nvSpPr>
        <p:spPr bwMode="auto">
          <a:xfrm rot="16296940">
            <a:off x="1573942" y="6216258"/>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4" name="Oval 546">
            <a:extLst>
              <a:ext uri="{FF2B5EF4-FFF2-40B4-BE49-F238E27FC236}">
                <a16:creationId xmlns:a16="http://schemas.microsoft.com/office/drawing/2014/main" id="{30043605-B017-46F4-A924-A82AF6B4AF03}"/>
              </a:ext>
            </a:extLst>
          </p:cNvPr>
          <p:cNvSpPr>
            <a:spLocks noChangeArrowheads="1"/>
          </p:cNvSpPr>
          <p:nvPr/>
        </p:nvSpPr>
        <p:spPr bwMode="auto">
          <a:xfrm rot="16296940">
            <a:off x="1439073" y="6240697"/>
            <a:ext cx="5430"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5" name="Oval 547">
            <a:extLst>
              <a:ext uri="{FF2B5EF4-FFF2-40B4-BE49-F238E27FC236}">
                <a16:creationId xmlns:a16="http://schemas.microsoft.com/office/drawing/2014/main" id="{FF993413-A900-4563-BDDF-59C81CE8356B}"/>
              </a:ext>
            </a:extLst>
          </p:cNvPr>
          <p:cNvSpPr>
            <a:spLocks noChangeArrowheads="1"/>
          </p:cNvSpPr>
          <p:nvPr/>
        </p:nvSpPr>
        <p:spPr bwMode="auto">
          <a:xfrm rot="4380000">
            <a:off x="1859066" y="5918462"/>
            <a:ext cx="81463" cy="6698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6" name="Freeform 548">
            <a:extLst>
              <a:ext uri="{FF2B5EF4-FFF2-40B4-BE49-F238E27FC236}">
                <a16:creationId xmlns:a16="http://schemas.microsoft.com/office/drawing/2014/main" id="{DC5864B9-0D2F-494F-B368-F43BE9251B49}"/>
              </a:ext>
            </a:extLst>
          </p:cNvPr>
          <p:cNvSpPr>
            <a:spLocks/>
          </p:cNvSpPr>
          <p:nvPr/>
        </p:nvSpPr>
        <p:spPr bwMode="auto">
          <a:xfrm rot="16296940">
            <a:off x="1976735" y="5569072"/>
            <a:ext cx="347580" cy="55395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7" name="Freeform 549">
            <a:extLst>
              <a:ext uri="{FF2B5EF4-FFF2-40B4-BE49-F238E27FC236}">
                <a16:creationId xmlns:a16="http://schemas.microsoft.com/office/drawing/2014/main" id="{83611692-1B7C-4A95-BF17-E03E5094A73D}"/>
              </a:ext>
            </a:extLst>
          </p:cNvPr>
          <p:cNvSpPr>
            <a:spLocks/>
          </p:cNvSpPr>
          <p:nvPr/>
        </p:nvSpPr>
        <p:spPr bwMode="auto">
          <a:xfrm rot="16296940">
            <a:off x="2072683" y="5663208"/>
            <a:ext cx="121290" cy="240771"/>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8" name="Freeform 550">
            <a:extLst>
              <a:ext uri="{FF2B5EF4-FFF2-40B4-BE49-F238E27FC236}">
                <a16:creationId xmlns:a16="http://schemas.microsoft.com/office/drawing/2014/main" id="{C9FF5EE4-EA82-4466-9CA7-50A1A74C2B15}"/>
              </a:ext>
            </a:extLst>
          </p:cNvPr>
          <p:cNvSpPr>
            <a:spLocks/>
          </p:cNvSpPr>
          <p:nvPr/>
        </p:nvSpPr>
        <p:spPr bwMode="auto">
          <a:xfrm rot="16296940">
            <a:off x="2209361" y="5866867"/>
            <a:ext cx="39827" cy="5250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9" name="Freeform 551">
            <a:extLst>
              <a:ext uri="{FF2B5EF4-FFF2-40B4-BE49-F238E27FC236}">
                <a16:creationId xmlns:a16="http://schemas.microsoft.com/office/drawing/2014/main" id="{96C99D2D-68AA-414F-9475-82AE6C965242}"/>
              </a:ext>
            </a:extLst>
          </p:cNvPr>
          <p:cNvSpPr>
            <a:spLocks/>
          </p:cNvSpPr>
          <p:nvPr/>
        </p:nvSpPr>
        <p:spPr bwMode="auto">
          <a:xfrm rot="16296940">
            <a:off x="2074493" y="5893118"/>
            <a:ext cx="39827"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0" name="Freeform 552">
            <a:extLst>
              <a:ext uri="{FF2B5EF4-FFF2-40B4-BE49-F238E27FC236}">
                <a16:creationId xmlns:a16="http://schemas.microsoft.com/office/drawing/2014/main" id="{5BB5300B-F839-40ED-9C62-7F41D6A796E4}"/>
              </a:ext>
            </a:extLst>
          </p:cNvPr>
          <p:cNvSpPr>
            <a:spLocks/>
          </p:cNvSpPr>
          <p:nvPr/>
        </p:nvSpPr>
        <p:spPr bwMode="auto">
          <a:xfrm rot="17489246">
            <a:off x="2256429" y="5830662"/>
            <a:ext cx="39827" cy="4887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1" name="Freeform 553">
            <a:extLst>
              <a:ext uri="{FF2B5EF4-FFF2-40B4-BE49-F238E27FC236}">
                <a16:creationId xmlns:a16="http://schemas.microsoft.com/office/drawing/2014/main" id="{45CEB96F-8E2D-4C28-853B-3BED81601694}"/>
              </a:ext>
            </a:extLst>
          </p:cNvPr>
          <p:cNvSpPr>
            <a:spLocks/>
          </p:cNvSpPr>
          <p:nvPr/>
        </p:nvSpPr>
        <p:spPr bwMode="auto">
          <a:xfrm rot="14862585">
            <a:off x="2094406" y="5847860"/>
            <a:ext cx="38016" cy="4887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2" name="Freeform 554">
            <a:extLst>
              <a:ext uri="{FF2B5EF4-FFF2-40B4-BE49-F238E27FC236}">
                <a16:creationId xmlns:a16="http://schemas.microsoft.com/office/drawing/2014/main" id="{14528131-7F62-4ADC-8775-CA00FA97ECE0}"/>
              </a:ext>
            </a:extLst>
          </p:cNvPr>
          <p:cNvSpPr>
            <a:spLocks/>
          </p:cNvSpPr>
          <p:nvPr/>
        </p:nvSpPr>
        <p:spPr bwMode="auto">
          <a:xfrm rot="14862585">
            <a:off x="2010227" y="5854196"/>
            <a:ext cx="38017"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3" name="Oval 555">
            <a:extLst>
              <a:ext uri="{FF2B5EF4-FFF2-40B4-BE49-F238E27FC236}">
                <a16:creationId xmlns:a16="http://schemas.microsoft.com/office/drawing/2014/main" id="{DC79E2E2-83C6-477F-89F2-709317028509}"/>
              </a:ext>
            </a:extLst>
          </p:cNvPr>
          <p:cNvSpPr>
            <a:spLocks noChangeArrowheads="1"/>
          </p:cNvSpPr>
          <p:nvPr/>
        </p:nvSpPr>
        <p:spPr bwMode="auto">
          <a:xfrm rot="16296940">
            <a:off x="2231085" y="5899454"/>
            <a:ext cx="3621" cy="1267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4" name="Oval 556">
            <a:extLst>
              <a:ext uri="{FF2B5EF4-FFF2-40B4-BE49-F238E27FC236}">
                <a16:creationId xmlns:a16="http://schemas.microsoft.com/office/drawing/2014/main" id="{EB0BD131-0844-4851-A6BB-BFF25B0130B3}"/>
              </a:ext>
            </a:extLst>
          </p:cNvPr>
          <p:cNvSpPr>
            <a:spLocks noChangeArrowheads="1"/>
          </p:cNvSpPr>
          <p:nvPr/>
        </p:nvSpPr>
        <p:spPr bwMode="auto">
          <a:xfrm rot="16296940">
            <a:off x="2217508" y="5891307"/>
            <a:ext cx="5430"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5" name="Oval 557">
            <a:extLst>
              <a:ext uri="{FF2B5EF4-FFF2-40B4-BE49-F238E27FC236}">
                <a16:creationId xmlns:a16="http://schemas.microsoft.com/office/drawing/2014/main" id="{4823D2C5-0D8D-440A-86FA-515C3B23382C}"/>
              </a:ext>
            </a:extLst>
          </p:cNvPr>
          <p:cNvSpPr>
            <a:spLocks noChangeArrowheads="1"/>
          </p:cNvSpPr>
          <p:nvPr/>
        </p:nvSpPr>
        <p:spPr bwMode="auto">
          <a:xfrm rot="16296940">
            <a:off x="2231990" y="5876825"/>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6" name="Oval 558">
            <a:extLst>
              <a:ext uri="{FF2B5EF4-FFF2-40B4-BE49-F238E27FC236}">
                <a16:creationId xmlns:a16="http://schemas.microsoft.com/office/drawing/2014/main" id="{FE1F304C-948C-424E-B6B0-C99DDCCDD7D1}"/>
              </a:ext>
            </a:extLst>
          </p:cNvPr>
          <p:cNvSpPr>
            <a:spLocks noChangeArrowheads="1"/>
          </p:cNvSpPr>
          <p:nvPr/>
        </p:nvSpPr>
        <p:spPr bwMode="auto">
          <a:xfrm rot="16296940">
            <a:off x="2113415" y="5866868"/>
            <a:ext cx="5432" cy="1810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7" name="Oval 559">
            <a:extLst>
              <a:ext uri="{FF2B5EF4-FFF2-40B4-BE49-F238E27FC236}">
                <a16:creationId xmlns:a16="http://schemas.microsoft.com/office/drawing/2014/main" id="{ECFBB3AA-9226-40F0-94B9-7C3C1ECA60D0}"/>
              </a:ext>
            </a:extLst>
          </p:cNvPr>
          <p:cNvSpPr>
            <a:spLocks noChangeArrowheads="1"/>
          </p:cNvSpPr>
          <p:nvPr/>
        </p:nvSpPr>
        <p:spPr bwMode="auto">
          <a:xfrm rot="16296940">
            <a:off x="2264576" y="5855101"/>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8" name="Oval 560">
            <a:extLst>
              <a:ext uri="{FF2B5EF4-FFF2-40B4-BE49-F238E27FC236}">
                <a16:creationId xmlns:a16="http://schemas.microsoft.com/office/drawing/2014/main" id="{3A914C61-6EED-4BA3-96BD-BC774DB2186D}"/>
              </a:ext>
            </a:extLst>
          </p:cNvPr>
          <p:cNvSpPr>
            <a:spLocks noChangeArrowheads="1"/>
          </p:cNvSpPr>
          <p:nvPr/>
        </p:nvSpPr>
        <p:spPr bwMode="auto">
          <a:xfrm rot="16296940">
            <a:off x="2264576" y="5844239"/>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9" name="Oval 561">
            <a:extLst>
              <a:ext uri="{FF2B5EF4-FFF2-40B4-BE49-F238E27FC236}">
                <a16:creationId xmlns:a16="http://schemas.microsoft.com/office/drawing/2014/main" id="{DDB9AE2D-A4FE-4B44-948A-4E75DF71A244}"/>
              </a:ext>
            </a:extLst>
          </p:cNvPr>
          <p:cNvSpPr>
            <a:spLocks noChangeArrowheads="1"/>
          </p:cNvSpPr>
          <p:nvPr/>
        </p:nvSpPr>
        <p:spPr bwMode="auto">
          <a:xfrm rot="16296940">
            <a:off x="2279058" y="5842430"/>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0" name="Oval 562">
            <a:extLst>
              <a:ext uri="{FF2B5EF4-FFF2-40B4-BE49-F238E27FC236}">
                <a16:creationId xmlns:a16="http://schemas.microsoft.com/office/drawing/2014/main" id="{99657B73-0606-4D9C-AC66-5F756C42BED1}"/>
              </a:ext>
            </a:extLst>
          </p:cNvPr>
          <p:cNvSpPr>
            <a:spLocks noChangeArrowheads="1"/>
          </p:cNvSpPr>
          <p:nvPr/>
        </p:nvSpPr>
        <p:spPr bwMode="auto">
          <a:xfrm rot="16296940">
            <a:off x="2101648" y="5856912"/>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1" name="Oval 563">
            <a:extLst>
              <a:ext uri="{FF2B5EF4-FFF2-40B4-BE49-F238E27FC236}">
                <a16:creationId xmlns:a16="http://schemas.microsoft.com/office/drawing/2014/main" id="{51E075F9-BE44-480F-887A-BBAED9738C7E}"/>
              </a:ext>
            </a:extLst>
          </p:cNvPr>
          <p:cNvSpPr>
            <a:spLocks noChangeArrowheads="1"/>
          </p:cNvSpPr>
          <p:nvPr/>
        </p:nvSpPr>
        <p:spPr bwMode="auto">
          <a:xfrm rot="16296940">
            <a:off x="2019278" y="5868678"/>
            <a:ext cx="5432"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2" name="Oval 564">
            <a:extLst>
              <a:ext uri="{FF2B5EF4-FFF2-40B4-BE49-F238E27FC236}">
                <a16:creationId xmlns:a16="http://schemas.microsoft.com/office/drawing/2014/main" id="{2BBF6742-96A7-4036-B68E-9FFD960E70B6}"/>
              </a:ext>
            </a:extLst>
          </p:cNvPr>
          <p:cNvSpPr>
            <a:spLocks noChangeArrowheads="1"/>
          </p:cNvSpPr>
          <p:nvPr/>
        </p:nvSpPr>
        <p:spPr bwMode="auto">
          <a:xfrm rot="16296940">
            <a:off x="2039192" y="5874109"/>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3" name="Oval 565">
            <a:extLst>
              <a:ext uri="{FF2B5EF4-FFF2-40B4-BE49-F238E27FC236}">
                <a16:creationId xmlns:a16="http://schemas.microsoft.com/office/drawing/2014/main" id="{57DFC4A1-0390-4D73-B887-A857A779AEBA}"/>
              </a:ext>
            </a:extLst>
          </p:cNvPr>
          <p:cNvSpPr>
            <a:spLocks noChangeArrowheads="1"/>
          </p:cNvSpPr>
          <p:nvPr/>
        </p:nvSpPr>
        <p:spPr bwMode="auto">
          <a:xfrm rot="16296940">
            <a:off x="2024709" y="5879540"/>
            <a:ext cx="5432"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4" name="Oval 566">
            <a:extLst>
              <a:ext uri="{FF2B5EF4-FFF2-40B4-BE49-F238E27FC236}">
                <a16:creationId xmlns:a16="http://schemas.microsoft.com/office/drawing/2014/main" id="{A8350B65-EA81-480C-AC3B-DF2046C7D847}"/>
              </a:ext>
            </a:extLst>
          </p:cNvPr>
          <p:cNvSpPr>
            <a:spLocks noChangeArrowheads="1"/>
          </p:cNvSpPr>
          <p:nvPr/>
        </p:nvSpPr>
        <p:spPr bwMode="auto">
          <a:xfrm rot="16296940">
            <a:off x="2081734" y="5905789"/>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5" name="Oval 567">
            <a:extLst>
              <a:ext uri="{FF2B5EF4-FFF2-40B4-BE49-F238E27FC236}">
                <a16:creationId xmlns:a16="http://schemas.microsoft.com/office/drawing/2014/main" id="{08EC0073-BFBC-48A3-ACC7-47A4AB7FF3C2}"/>
              </a:ext>
            </a:extLst>
          </p:cNvPr>
          <p:cNvSpPr>
            <a:spLocks noChangeArrowheads="1"/>
          </p:cNvSpPr>
          <p:nvPr/>
        </p:nvSpPr>
        <p:spPr bwMode="auto">
          <a:xfrm rot="16296940">
            <a:off x="2096216" y="5923893"/>
            <a:ext cx="5432"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6" name="Oval 568">
            <a:extLst>
              <a:ext uri="{FF2B5EF4-FFF2-40B4-BE49-F238E27FC236}">
                <a16:creationId xmlns:a16="http://schemas.microsoft.com/office/drawing/2014/main" id="{358C497F-7E55-4B9C-98E6-B738652B2F94}"/>
              </a:ext>
            </a:extLst>
          </p:cNvPr>
          <p:cNvSpPr>
            <a:spLocks noChangeArrowheads="1"/>
          </p:cNvSpPr>
          <p:nvPr/>
        </p:nvSpPr>
        <p:spPr bwMode="auto">
          <a:xfrm rot="16296940">
            <a:off x="2081734" y="5916651"/>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7" name="Oval 569">
            <a:extLst>
              <a:ext uri="{FF2B5EF4-FFF2-40B4-BE49-F238E27FC236}">
                <a16:creationId xmlns:a16="http://schemas.microsoft.com/office/drawing/2014/main" id="{827EC0C7-E0FA-4C6A-9729-66ECD19F5FA7}"/>
              </a:ext>
            </a:extLst>
          </p:cNvPr>
          <p:cNvSpPr>
            <a:spLocks noChangeArrowheads="1"/>
          </p:cNvSpPr>
          <p:nvPr/>
        </p:nvSpPr>
        <p:spPr bwMode="auto">
          <a:xfrm rot="16296940">
            <a:off x="2231990" y="5887687"/>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8" name="Oval 570">
            <a:extLst>
              <a:ext uri="{FF2B5EF4-FFF2-40B4-BE49-F238E27FC236}">
                <a16:creationId xmlns:a16="http://schemas.microsoft.com/office/drawing/2014/main" id="{4148342B-2E17-4BDF-B270-7E41039252D3}"/>
              </a:ext>
            </a:extLst>
          </p:cNvPr>
          <p:cNvSpPr>
            <a:spLocks noChangeArrowheads="1"/>
          </p:cNvSpPr>
          <p:nvPr/>
        </p:nvSpPr>
        <p:spPr bwMode="auto">
          <a:xfrm rot="16296940">
            <a:off x="2096216" y="5913031"/>
            <a:ext cx="5432"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9" name="Line 571">
            <a:extLst>
              <a:ext uri="{FF2B5EF4-FFF2-40B4-BE49-F238E27FC236}">
                <a16:creationId xmlns:a16="http://schemas.microsoft.com/office/drawing/2014/main" id="{009FB48E-E088-4677-A4C1-B75272F7C8FD}"/>
              </a:ext>
            </a:extLst>
          </p:cNvPr>
          <p:cNvSpPr>
            <a:spLocks noChangeShapeType="1"/>
          </p:cNvSpPr>
          <p:nvPr/>
        </p:nvSpPr>
        <p:spPr bwMode="auto">
          <a:xfrm flipV="1">
            <a:off x="8755824" y="5074819"/>
            <a:ext cx="695160" cy="782055"/>
          </a:xfrm>
          <a:prstGeom prst="line">
            <a:avLst/>
          </a:prstGeom>
          <a:noFill/>
          <a:ln w="381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0" name="Line 572">
            <a:extLst>
              <a:ext uri="{FF2B5EF4-FFF2-40B4-BE49-F238E27FC236}">
                <a16:creationId xmlns:a16="http://schemas.microsoft.com/office/drawing/2014/main" id="{661B2787-3B3F-40F2-ADBF-53638F8C3410}"/>
              </a:ext>
            </a:extLst>
          </p:cNvPr>
          <p:cNvSpPr>
            <a:spLocks noChangeShapeType="1"/>
          </p:cNvSpPr>
          <p:nvPr/>
        </p:nvSpPr>
        <p:spPr bwMode="auto">
          <a:xfrm>
            <a:off x="8661689" y="2033496"/>
            <a:ext cx="23533" cy="1156789"/>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1" name="Line 573">
            <a:extLst>
              <a:ext uri="{FF2B5EF4-FFF2-40B4-BE49-F238E27FC236}">
                <a16:creationId xmlns:a16="http://schemas.microsoft.com/office/drawing/2014/main" id="{CF1E02C0-363C-45D8-8F0A-5A2ABD85DF03}"/>
              </a:ext>
            </a:extLst>
          </p:cNvPr>
          <p:cNvSpPr>
            <a:spLocks noChangeShapeType="1"/>
          </p:cNvSpPr>
          <p:nvPr/>
        </p:nvSpPr>
        <p:spPr bwMode="auto">
          <a:xfrm flipV="1">
            <a:off x="11025955" y="5188869"/>
            <a:ext cx="0" cy="695160"/>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7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6"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 </a:t>
            </a:r>
            <a:r>
              <a:rPr lang="cs-CZ" altLang="cs-CZ" b="1" dirty="0" err="1">
                <a:latin typeface="Calibri" charset="0"/>
                <a:ea typeface="Calibri" charset="0"/>
                <a:cs typeface="Calibri" charset="0"/>
              </a:rPr>
              <a:t>there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is</a:t>
            </a:r>
            <a:r>
              <a:rPr lang="cs-CZ" altLang="cs-CZ" b="1" dirty="0">
                <a:latin typeface="Calibri" charset="0"/>
                <a:ea typeface="Calibri" charset="0"/>
                <a:cs typeface="Calibri" charset="0"/>
              </a:rPr>
              <a:t> more </a:t>
            </a:r>
            <a:r>
              <a:rPr lang="cs-CZ" altLang="cs-CZ" b="1" dirty="0" err="1">
                <a:latin typeface="Calibri" charset="0"/>
                <a:ea typeface="Calibri" charset="0"/>
                <a:cs typeface="Calibri" charset="0"/>
              </a:rPr>
              <a:t>than</a:t>
            </a:r>
            <a:r>
              <a:rPr lang="cs-CZ" altLang="cs-CZ" b="1" dirty="0">
                <a:latin typeface="Calibri" charset="0"/>
                <a:ea typeface="Calibri" charset="0"/>
                <a:cs typeface="Calibri" charset="0"/>
              </a:rPr>
              <a:t> just </a:t>
            </a:r>
            <a:r>
              <a:rPr lang="cs-CZ" altLang="cs-CZ" b="1" dirty="0" err="1">
                <a:latin typeface="Calibri" charset="0"/>
                <a:ea typeface="Calibri" charset="0"/>
                <a:cs typeface="Calibri" charset="0"/>
              </a:rPr>
              <a:t>pure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differentiation</a:t>
            </a:r>
            <a:r>
              <a:rPr lang="cs-CZ" altLang="cs-CZ" b="1" dirty="0">
                <a:latin typeface="Calibri" charset="0"/>
                <a:ea typeface="Calibri" charset="0"/>
                <a:cs typeface="Calibri" charset="0"/>
              </a:rPr>
              <a:t> </a:t>
            </a:r>
            <a:endParaRPr lang="fr-FR" altLang="cs-CZ" b="1" dirty="0">
              <a:latin typeface="Calibri" charset="0"/>
              <a:ea typeface="Calibri" charset="0"/>
              <a:cs typeface="Calibri" charset="0"/>
            </a:endParaRPr>
          </a:p>
        </p:txBody>
      </p:sp>
      <p:sp>
        <p:nvSpPr>
          <p:cNvPr id="577" name="TextovéPole 576">
            <a:extLst>
              <a:ext uri="{FF2B5EF4-FFF2-40B4-BE49-F238E27FC236}">
                <a16:creationId xmlns:a16="http://schemas.microsoft.com/office/drawing/2014/main" id="{408551EC-CB5E-428B-A1C5-863764DCB4C1}"/>
              </a:ext>
            </a:extLst>
          </p:cNvPr>
          <p:cNvSpPr txBox="1"/>
          <p:nvPr/>
        </p:nvSpPr>
        <p:spPr>
          <a:xfrm>
            <a:off x="75851" y="6592728"/>
            <a:ext cx="7754046"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1734219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4D46462B-BEE3-4EFC-AFA5-1031743CEEBF}"/>
              </a:ext>
            </a:extLst>
          </p:cNvPr>
          <p:cNvSpPr txBox="1">
            <a:spLocks noChangeArrowheads="1"/>
          </p:cNvSpPr>
          <p:nvPr/>
        </p:nvSpPr>
        <p:spPr bwMode="auto">
          <a:xfrm>
            <a:off x="1346995" y="1074738"/>
            <a:ext cx="39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chemeClr val="accent2"/>
                </a:solidFill>
              </a:rPr>
              <a:t>Adipocyt</a:t>
            </a:r>
            <a:r>
              <a:rPr lang="cs-CZ" altLang="cs-CZ" sz="2400" b="1" dirty="0">
                <a:solidFill>
                  <a:schemeClr val="accent2"/>
                </a:solidFill>
              </a:rPr>
              <a:t>es</a:t>
            </a:r>
            <a:r>
              <a:rPr lang="fr-FR" altLang="cs-CZ" sz="2400" b="1" dirty="0">
                <a:solidFill>
                  <a:schemeClr val="accent2"/>
                </a:solidFill>
              </a:rPr>
              <a:t> </a:t>
            </a:r>
            <a:r>
              <a:rPr lang="fr-FR" altLang="cs-CZ" sz="2400" b="1" dirty="0">
                <a:solidFill>
                  <a:schemeClr val="accent2"/>
                </a:solidFill>
                <a:sym typeface="Wingdings" panose="05000000000000000000" pitchFamily="2" charset="2"/>
              </a:rPr>
              <a:t> Adipokin</a:t>
            </a:r>
            <a:r>
              <a:rPr lang="cs-CZ" altLang="cs-CZ" sz="2400" b="1" dirty="0">
                <a:solidFill>
                  <a:schemeClr val="accent2"/>
                </a:solidFill>
                <a:sym typeface="Wingdings" panose="05000000000000000000" pitchFamily="2" charset="2"/>
              </a:rPr>
              <a:t>es</a:t>
            </a:r>
            <a:endParaRPr lang="fr-FR" altLang="cs-CZ" sz="2400" b="1" dirty="0">
              <a:solidFill>
                <a:schemeClr val="accent2"/>
              </a:solidFill>
            </a:endParaRPr>
          </a:p>
        </p:txBody>
      </p:sp>
      <p:sp>
        <p:nvSpPr>
          <p:cNvPr id="28676" name="Text Box 4">
            <a:extLst>
              <a:ext uri="{FF2B5EF4-FFF2-40B4-BE49-F238E27FC236}">
                <a16:creationId xmlns:a16="http://schemas.microsoft.com/office/drawing/2014/main" id="{DC4D5137-4198-4549-8F13-C5E734B0C76D}"/>
              </a:ext>
            </a:extLst>
          </p:cNvPr>
          <p:cNvSpPr txBox="1">
            <a:spLocks noChangeArrowheads="1"/>
          </p:cNvSpPr>
          <p:nvPr/>
        </p:nvSpPr>
        <p:spPr bwMode="auto">
          <a:xfrm>
            <a:off x="6392069" y="1074739"/>
            <a:ext cx="46490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err="1">
                <a:solidFill>
                  <a:schemeClr val="accent2"/>
                </a:solidFill>
              </a:rPr>
              <a:t>Stromal</a:t>
            </a:r>
            <a:r>
              <a:rPr lang="cs-CZ" altLang="cs-CZ" sz="2400" b="1" dirty="0">
                <a:solidFill>
                  <a:schemeClr val="accent2"/>
                </a:solidFill>
              </a:rPr>
              <a:t> </a:t>
            </a:r>
            <a:r>
              <a:rPr lang="cs-CZ" altLang="cs-CZ" sz="2400" b="1" dirty="0" err="1">
                <a:solidFill>
                  <a:schemeClr val="accent2"/>
                </a:solidFill>
              </a:rPr>
              <a:t>vascular</a:t>
            </a:r>
            <a:r>
              <a:rPr lang="cs-CZ" altLang="cs-CZ" sz="2400" b="1" dirty="0">
                <a:solidFill>
                  <a:schemeClr val="accent2"/>
                </a:solidFill>
              </a:rPr>
              <a:t> </a:t>
            </a:r>
            <a:r>
              <a:rPr lang="cs-CZ" altLang="cs-CZ" sz="2400" b="1" dirty="0" err="1">
                <a:solidFill>
                  <a:schemeClr val="accent2"/>
                </a:solidFill>
              </a:rPr>
              <a:t>fraction</a:t>
            </a:r>
            <a:r>
              <a:rPr lang="cs-CZ" altLang="cs-CZ" sz="2400" b="1" dirty="0">
                <a:solidFill>
                  <a:schemeClr val="accent2"/>
                </a:solidFill>
              </a:rPr>
              <a:t> </a:t>
            </a:r>
            <a:r>
              <a:rPr lang="cs-CZ" altLang="cs-CZ" sz="2400" b="1" dirty="0" err="1">
                <a:solidFill>
                  <a:schemeClr val="accent2"/>
                </a:solidFill>
              </a:rPr>
              <a:t>cells</a:t>
            </a:r>
            <a:endParaRPr lang="fr-FR" altLang="cs-CZ" sz="2400" b="1" dirty="0">
              <a:solidFill>
                <a:schemeClr val="accent2"/>
              </a:solidFill>
            </a:endParaRPr>
          </a:p>
          <a:p>
            <a:pPr eaLnBrk="1" hangingPunct="1"/>
            <a:r>
              <a:rPr lang="fr-FR" altLang="cs-CZ" sz="2400" b="1" dirty="0">
                <a:solidFill>
                  <a:schemeClr val="accent2"/>
                </a:solidFill>
                <a:sym typeface="Wingdings" panose="05000000000000000000" pitchFamily="2" charset="2"/>
              </a:rPr>
              <a:t> cytokin</a:t>
            </a:r>
            <a:r>
              <a:rPr lang="cs-CZ" altLang="cs-CZ" sz="2400" b="1" dirty="0">
                <a:solidFill>
                  <a:schemeClr val="accent2"/>
                </a:solidFill>
                <a:sym typeface="Wingdings" panose="05000000000000000000" pitchFamily="2" charset="2"/>
              </a:rPr>
              <a:t>es</a:t>
            </a:r>
            <a:r>
              <a:rPr lang="fr-FR" altLang="cs-CZ" sz="2400" b="1" dirty="0">
                <a:solidFill>
                  <a:schemeClr val="accent2"/>
                </a:solidFill>
                <a:sym typeface="Wingdings" panose="05000000000000000000" pitchFamily="2" charset="2"/>
              </a:rPr>
              <a:t> &amp; chem</a:t>
            </a:r>
            <a:r>
              <a:rPr lang="cs-CZ" altLang="cs-CZ" sz="2400" b="1" dirty="0" err="1">
                <a:solidFill>
                  <a:schemeClr val="accent2"/>
                </a:solidFill>
                <a:sym typeface="Wingdings" panose="05000000000000000000" pitchFamily="2" charset="2"/>
              </a:rPr>
              <a:t>okines</a:t>
            </a:r>
            <a:endParaRPr lang="fr-FR" altLang="cs-CZ" sz="2400" b="1" dirty="0">
              <a:solidFill>
                <a:schemeClr val="accent2"/>
              </a:solidFill>
            </a:endParaRPr>
          </a:p>
        </p:txBody>
      </p:sp>
      <p:sp>
        <p:nvSpPr>
          <p:cNvPr id="28677" name="Line 5">
            <a:extLst>
              <a:ext uri="{FF2B5EF4-FFF2-40B4-BE49-F238E27FC236}">
                <a16:creationId xmlns:a16="http://schemas.microsoft.com/office/drawing/2014/main" id="{E6C5A8CE-58EE-4274-B191-8E3A4FB679A3}"/>
              </a:ext>
            </a:extLst>
          </p:cNvPr>
          <p:cNvSpPr>
            <a:spLocks noChangeShapeType="1"/>
          </p:cNvSpPr>
          <p:nvPr/>
        </p:nvSpPr>
        <p:spPr bwMode="auto">
          <a:xfrm>
            <a:off x="5818982" y="831850"/>
            <a:ext cx="0" cy="602615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8678" name="Group 6">
            <a:extLst>
              <a:ext uri="{FF2B5EF4-FFF2-40B4-BE49-F238E27FC236}">
                <a16:creationId xmlns:a16="http://schemas.microsoft.com/office/drawing/2014/main" id="{F60B940A-0678-4F07-823E-D8AC627D284D}"/>
              </a:ext>
            </a:extLst>
          </p:cNvPr>
          <p:cNvGrpSpPr>
            <a:grpSpLocks/>
          </p:cNvGrpSpPr>
          <p:nvPr/>
        </p:nvGrpSpPr>
        <p:grpSpPr bwMode="auto">
          <a:xfrm rot="21155494">
            <a:off x="6890545" y="2027238"/>
            <a:ext cx="1516063" cy="1504950"/>
            <a:chOff x="4252" y="1741"/>
            <a:chExt cx="311" cy="360"/>
          </a:xfrm>
        </p:grpSpPr>
        <p:sp>
          <p:nvSpPr>
            <p:cNvPr id="28696" name="Freeform 7">
              <a:extLst>
                <a:ext uri="{FF2B5EF4-FFF2-40B4-BE49-F238E27FC236}">
                  <a16:creationId xmlns:a16="http://schemas.microsoft.com/office/drawing/2014/main" id="{C303DB8D-9DA1-476E-A884-A24AE254BA60}"/>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7" name="Oval 8">
              <a:extLst>
                <a:ext uri="{FF2B5EF4-FFF2-40B4-BE49-F238E27FC236}">
                  <a16:creationId xmlns:a16="http://schemas.microsoft.com/office/drawing/2014/main" id="{CA01FEB9-B653-46E6-BAA5-5059E8716B01}"/>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79" name="Group 9">
            <a:extLst>
              <a:ext uri="{FF2B5EF4-FFF2-40B4-BE49-F238E27FC236}">
                <a16:creationId xmlns:a16="http://schemas.microsoft.com/office/drawing/2014/main" id="{C77C6DDD-2A18-4A50-8892-B4C35F41B714}"/>
              </a:ext>
            </a:extLst>
          </p:cNvPr>
          <p:cNvGrpSpPr>
            <a:grpSpLocks/>
          </p:cNvGrpSpPr>
          <p:nvPr/>
        </p:nvGrpSpPr>
        <p:grpSpPr bwMode="auto">
          <a:xfrm rot="21155494">
            <a:off x="8738394" y="2222500"/>
            <a:ext cx="825500" cy="1049338"/>
            <a:chOff x="2593" y="1499"/>
            <a:chExt cx="102" cy="104"/>
          </a:xfrm>
        </p:grpSpPr>
        <p:sp>
          <p:nvSpPr>
            <p:cNvPr id="28694" name="Oval 10">
              <a:extLst>
                <a:ext uri="{FF2B5EF4-FFF2-40B4-BE49-F238E27FC236}">
                  <a16:creationId xmlns:a16="http://schemas.microsoft.com/office/drawing/2014/main" id="{A5B921D7-88E9-428D-AABE-BF5D39DEF10E}"/>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5" name="Oval 11">
              <a:extLst>
                <a:ext uri="{FF2B5EF4-FFF2-40B4-BE49-F238E27FC236}">
                  <a16:creationId xmlns:a16="http://schemas.microsoft.com/office/drawing/2014/main" id="{D9501653-BE5C-49F3-B8FE-5CAED431FABD}"/>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80" name="Group 12">
            <a:extLst>
              <a:ext uri="{FF2B5EF4-FFF2-40B4-BE49-F238E27FC236}">
                <a16:creationId xmlns:a16="http://schemas.microsoft.com/office/drawing/2014/main" id="{DE13942C-0720-4A4B-98DB-1898A45D611D}"/>
              </a:ext>
            </a:extLst>
          </p:cNvPr>
          <p:cNvGrpSpPr>
            <a:grpSpLocks/>
          </p:cNvGrpSpPr>
          <p:nvPr/>
        </p:nvGrpSpPr>
        <p:grpSpPr bwMode="auto">
          <a:xfrm>
            <a:off x="9859169" y="2449513"/>
            <a:ext cx="1042988" cy="576262"/>
            <a:chOff x="1085" y="2607"/>
            <a:chExt cx="656" cy="363"/>
          </a:xfrm>
        </p:grpSpPr>
        <p:sp>
          <p:nvSpPr>
            <p:cNvPr id="28692" name="Oval 13">
              <a:extLst>
                <a:ext uri="{FF2B5EF4-FFF2-40B4-BE49-F238E27FC236}">
                  <a16:creationId xmlns:a16="http://schemas.microsoft.com/office/drawing/2014/main" id="{AF64B3F3-1DAA-4104-8073-8FD949DEAB5A}"/>
                </a:ext>
              </a:extLst>
            </p:cNvPr>
            <p:cNvSpPr>
              <a:spLocks noChangeArrowheads="1"/>
            </p:cNvSpPr>
            <p:nvPr/>
          </p:nvSpPr>
          <p:spPr bwMode="auto">
            <a:xfrm>
              <a:off x="1085" y="2607"/>
              <a:ext cx="656" cy="36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3" name="Oval 14">
              <a:extLst>
                <a:ext uri="{FF2B5EF4-FFF2-40B4-BE49-F238E27FC236}">
                  <a16:creationId xmlns:a16="http://schemas.microsoft.com/office/drawing/2014/main" id="{2845A617-CFE2-43DA-94B6-5F91D22841E1}"/>
                </a:ext>
              </a:extLst>
            </p:cNvPr>
            <p:cNvSpPr>
              <a:spLocks noChangeArrowheads="1"/>
            </p:cNvSpPr>
            <p:nvPr/>
          </p:nvSpPr>
          <p:spPr bwMode="auto">
            <a:xfrm>
              <a:off x="1289" y="2671"/>
              <a:ext cx="248" cy="2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1" name="Freeform 15">
            <a:extLst>
              <a:ext uri="{FF2B5EF4-FFF2-40B4-BE49-F238E27FC236}">
                <a16:creationId xmlns:a16="http://schemas.microsoft.com/office/drawing/2014/main" id="{1BD94983-A524-440E-8FAA-D8288902EDF0}"/>
              </a:ext>
            </a:extLst>
          </p:cNvPr>
          <p:cNvSpPr>
            <a:spLocks/>
          </p:cNvSpPr>
          <p:nvPr/>
        </p:nvSpPr>
        <p:spPr bwMode="auto">
          <a:xfrm>
            <a:off x="7784308" y="3594101"/>
            <a:ext cx="1196975"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2" name="Freeform 16">
            <a:extLst>
              <a:ext uri="{FF2B5EF4-FFF2-40B4-BE49-F238E27FC236}">
                <a16:creationId xmlns:a16="http://schemas.microsoft.com/office/drawing/2014/main" id="{FB99DAD0-0C78-44BA-8EAA-ECCCFAB8D21C}"/>
              </a:ext>
            </a:extLst>
          </p:cNvPr>
          <p:cNvSpPr>
            <a:spLocks/>
          </p:cNvSpPr>
          <p:nvPr/>
        </p:nvSpPr>
        <p:spPr bwMode="auto">
          <a:xfrm flipH="1">
            <a:off x="8978107" y="3594101"/>
            <a:ext cx="1200150"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3" name="AutoShape 17">
            <a:extLst>
              <a:ext uri="{FF2B5EF4-FFF2-40B4-BE49-F238E27FC236}">
                <a16:creationId xmlns:a16="http://schemas.microsoft.com/office/drawing/2014/main" id="{04D2E421-E6A0-4236-A5C5-541E6EACE1BC}"/>
              </a:ext>
            </a:extLst>
          </p:cNvPr>
          <p:cNvSpPr>
            <a:spLocks noChangeArrowheads="1"/>
          </p:cNvSpPr>
          <p:nvPr/>
        </p:nvSpPr>
        <p:spPr bwMode="auto">
          <a:xfrm flipV="1">
            <a:off x="8820944"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4" name="Text Box 18">
            <a:extLst>
              <a:ext uri="{FF2B5EF4-FFF2-40B4-BE49-F238E27FC236}">
                <a16:creationId xmlns:a16="http://schemas.microsoft.com/office/drawing/2014/main" id="{DF0EB630-37A9-442C-80E0-57C70E701573}"/>
              </a:ext>
            </a:extLst>
          </p:cNvPr>
          <p:cNvSpPr txBox="1">
            <a:spLocks noChangeArrowheads="1"/>
          </p:cNvSpPr>
          <p:nvPr/>
        </p:nvSpPr>
        <p:spPr bwMode="auto">
          <a:xfrm>
            <a:off x="6199982" y="4603751"/>
            <a:ext cx="4972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Monocyte chemoattractant protein 1 (MCP1)</a:t>
            </a:r>
          </a:p>
          <a:p>
            <a:pPr eaLnBrk="1" hangingPunct="1"/>
            <a:r>
              <a:rPr lang="fr-FR" altLang="cs-CZ" b="1" dirty="0"/>
              <a:t>Macrophage inflammatory protein (MIP)</a:t>
            </a:r>
          </a:p>
          <a:p>
            <a:pPr eaLnBrk="1" hangingPunct="1"/>
            <a:r>
              <a:rPr lang="fr-FR" altLang="cs-CZ" b="1" dirty="0"/>
              <a:t>Tumor necrosis </a:t>
            </a:r>
            <a:r>
              <a:rPr lang="fr-FR" altLang="cs-CZ" b="1" dirty="0">
                <a:latin typeface="Symbol" panose="05050102010706020507" pitchFamily="18" charset="2"/>
              </a:rPr>
              <a:t>a</a:t>
            </a:r>
            <a:r>
              <a:rPr lang="fr-FR" altLang="cs-CZ" b="1" dirty="0"/>
              <a:t> (TNF</a:t>
            </a:r>
            <a:r>
              <a:rPr lang="fr-FR" altLang="cs-CZ" b="1" dirty="0">
                <a:latin typeface="Symbol" panose="05050102010706020507" pitchFamily="18" charset="2"/>
              </a:rPr>
              <a:t>a</a:t>
            </a:r>
            <a:r>
              <a:rPr lang="fr-FR" altLang="cs-CZ" b="1" dirty="0"/>
              <a:t>)</a:t>
            </a:r>
          </a:p>
          <a:p>
            <a:pPr eaLnBrk="1" hangingPunct="1"/>
            <a:r>
              <a:rPr lang="fr-FR" altLang="cs-CZ" b="1" dirty="0"/>
              <a:t>Interleukin</a:t>
            </a:r>
            <a:r>
              <a:rPr lang="cs-CZ" altLang="cs-CZ" b="1" dirty="0"/>
              <a:t>s</a:t>
            </a:r>
            <a:r>
              <a:rPr lang="fr-FR" altLang="cs-CZ" b="1" dirty="0"/>
              <a:t> 1</a:t>
            </a:r>
            <a:r>
              <a:rPr lang="fr-FR" altLang="cs-CZ" b="1" dirty="0">
                <a:latin typeface="Symbol" panose="05050102010706020507" pitchFamily="18" charset="2"/>
              </a:rPr>
              <a:t>b</a:t>
            </a:r>
            <a:r>
              <a:rPr lang="fr-FR" altLang="cs-CZ" b="1" dirty="0"/>
              <a:t>, 6, 8, 10, ….</a:t>
            </a:r>
          </a:p>
          <a:p>
            <a:pPr eaLnBrk="1" hangingPunct="1"/>
            <a:r>
              <a:rPr lang="fr-FR" altLang="cs-CZ" b="1" dirty="0"/>
              <a:t>Chem</a:t>
            </a:r>
            <a:r>
              <a:rPr lang="cs-CZ" altLang="cs-CZ" b="1" dirty="0" err="1"/>
              <a:t>okines</a:t>
            </a:r>
            <a:endParaRPr lang="fr-FR" altLang="cs-CZ" b="1" dirty="0"/>
          </a:p>
          <a:p>
            <a:pPr eaLnBrk="1" hangingPunct="1"/>
            <a:r>
              <a:rPr lang="fr-FR" altLang="cs-CZ" b="1" dirty="0"/>
              <a:t>Resistin</a:t>
            </a:r>
          </a:p>
          <a:p>
            <a:pPr eaLnBrk="1" hangingPunct="1"/>
            <a:r>
              <a:rPr lang="fr-FR" altLang="cs-CZ" b="1" dirty="0"/>
              <a:t>Apelin</a:t>
            </a:r>
          </a:p>
          <a:p>
            <a:pPr eaLnBrk="1" hangingPunct="1"/>
            <a:r>
              <a:rPr lang="fr-FR" altLang="cs-CZ" b="1" dirty="0"/>
              <a:t>…</a:t>
            </a:r>
          </a:p>
        </p:txBody>
      </p:sp>
      <p:grpSp>
        <p:nvGrpSpPr>
          <p:cNvPr id="28685" name="Group 19">
            <a:extLst>
              <a:ext uri="{FF2B5EF4-FFF2-40B4-BE49-F238E27FC236}">
                <a16:creationId xmlns:a16="http://schemas.microsoft.com/office/drawing/2014/main" id="{E9451928-E534-447B-B8E7-F8CEB566FF7E}"/>
              </a:ext>
            </a:extLst>
          </p:cNvPr>
          <p:cNvGrpSpPr>
            <a:grpSpLocks/>
          </p:cNvGrpSpPr>
          <p:nvPr/>
        </p:nvGrpSpPr>
        <p:grpSpPr bwMode="auto">
          <a:xfrm rot="21155494" flipV="1">
            <a:off x="2232819" y="1700214"/>
            <a:ext cx="1714500" cy="1584325"/>
            <a:chOff x="2624" y="1152"/>
            <a:chExt cx="782" cy="614"/>
          </a:xfrm>
        </p:grpSpPr>
        <p:sp>
          <p:nvSpPr>
            <p:cNvPr id="28689" name="Oval 20">
              <a:extLst>
                <a:ext uri="{FF2B5EF4-FFF2-40B4-BE49-F238E27FC236}">
                  <a16:creationId xmlns:a16="http://schemas.microsoft.com/office/drawing/2014/main" id="{A6135912-616A-4092-8100-4EF35CF0A068}"/>
                </a:ext>
              </a:extLst>
            </p:cNvPr>
            <p:cNvSpPr>
              <a:spLocks noChangeArrowheads="1"/>
            </p:cNvSpPr>
            <p:nvPr/>
          </p:nvSpPr>
          <p:spPr bwMode="auto">
            <a:xfrm>
              <a:off x="2624" y="1152"/>
              <a:ext cx="782" cy="61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0" name="Oval 21">
              <a:extLst>
                <a:ext uri="{FF2B5EF4-FFF2-40B4-BE49-F238E27FC236}">
                  <a16:creationId xmlns:a16="http://schemas.microsoft.com/office/drawing/2014/main" id="{D9443926-08C4-495E-9309-0501B9978803}"/>
                </a:ext>
              </a:extLst>
            </p:cNvPr>
            <p:cNvSpPr>
              <a:spLocks noChangeArrowheads="1"/>
            </p:cNvSpPr>
            <p:nvPr/>
          </p:nvSpPr>
          <p:spPr bwMode="auto">
            <a:xfrm>
              <a:off x="2684" y="1157"/>
              <a:ext cx="662" cy="52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1" name="Oval 22">
              <a:extLst>
                <a:ext uri="{FF2B5EF4-FFF2-40B4-BE49-F238E27FC236}">
                  <a16:creationId xmlns:a16="http://schemas.microsoft.com/office/drawing/2014/main" id="{7F7DA22A-0E7B-42F3-ABBC-162DE171FD3C}"/>
                </a:ext>
              </a:extLst>
            </p:cNvPr>
            <p:cNvSpPr>
              <a:spLocks noChangeArrowheads="1"/>
            </p:cNvSpPr>
            <p:nvPr/>
          </p:nvSpPr>
          <p:spPr bwMode="auto">
            <a:xfrm>
              <a:off x="2838" y="1671"/>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6" name="AutoShape 23">
            <a:extLst>
              <a:ext uri="{FF2B5EF4-FFF2-40B4-BE49-F238E27FC236}">
                <a16:creationId xmlns:a16="http://schemas.microsoft.com/office/drawing/2014/main" id="{67D47235-AB96-402B-8F17-E873645E8961}"/>
              </a:ext>
            </a:extLst>
          </p:cNvPr>
          <p:cNvSpPr>
            <a:spLocks noChangeArrowheads="1"/>
          </p:cNvSpPr>
          <p:nvPr/>
        </p:nvSpPr>
        <p:spPr bwMode="auto">
          <a:xfrm flipV="1">
            <a:off x="2899569"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7" name="Line 24">
            <a:extLst>
              <a:ext uri="{FF2B5EF4-FFF2-40B4-BE49-F238E27FC236}">
                <a16:creationId xmlns:a16="http://schemas.microsoft.com/office/drawing/2014/main" id="{E211D35B-0B8F-4B65-844C-1D5EB41F4C84}"/>
              </a:ext>
            </a:extLst>
          </p:cNvPr>
          <p:cNvSpPr>
            <a:spLocks noChangeShapeType="1"/>
          </p:cNvSpPr>
          <p:nvPr/>
        </p:nvSpPr>
        <p:spPr bwMode="auto">
          <a:xfrm>
            <a:off x="3061494" y="3411539"/>
            <a:ext cx="0" cy="10763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8" name="Text Box 25">
            <a:extLst>
              <a:ext uri="{FF2B5EF4-FFF2-40B4-BE49-F238E27FC236}">
                <a16:creationId xmlns:a16="http://schemas.microsoft.com/office/drawing/2014/main" id="{40DA2AC8-D78D-4CA3-B968-6A945BCD451D}"/>
              </a:ext>
            </a:extLst>
          </p:cNvPr>
          <p:cNvSpPr txBox="1">
            <a:spLocks noChangeArrowheads="1"/>
          </p:cNvSpPr>
          <p:nvPr/>
        </p:nvSpPr>
        <p:spPr bwMode="auto">
          <a:xfrm>
            <a:off x="1126333" y="4754563"/>
            <a:ext cx="37369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Leptin</a:t>
            </a:r>
          </a:p>
          <a:p>
            <a:pPr eaLnBrk="1" hangingPunct="1"/>
            <a:r>
              <a:rPr lang="fr-FR" altLang="cs-CZ" b="1" dirty="0"/>
              <a:t>Adipone</a:t>
            </a:r>
            <a:r>
              <a:rPr lang="cs-CZ" altLang="cs-CZ" b="1" dirty="0"/>
              <a:t>k</a:t>
            </a:r>
            <a:r>
              <a:rPr lang="fr-FR" altLang="cs-CZ" b="1" dirty="0"/>
              <a:t>tin</a:t>
            </a:r>
          </a:p>
          <a:p>
            <a:pPr eaLnBrk="1" hangingPunct="1"/>
            <a:r>
              <a:rPr lang="cs-CZ" altLang="cs-CZ" b="1" dirty="0" err="1"/>
              <a:t>Serum</a:t>
            </a:r>
            <a:r>
              <a:rPr lang="cs-CZ" altLang="cs-CZ" b="1" dirty="0"/>
              <a:t> amyloid</a:t>
            </a:r>
            <a:endParaRPr lang="fr-FR" altLang="cs-CZ" b="1" dirty="0"/>
          </a:p>
          <a:p>
            <a:pPr eaLnBrk="1" hangingPunct="1"/>
            <a:r>
              <a:rPr lang="cs-CZ" altLang="cs-CZ" b="1" dirty="0"/>
              <a:t>Retinol </a:t>
            </a:r>
            <a:r>
              <a:rPr lang="cs-CZ" altLang="cs-CZ" b="1" dirty="0" err="1"/>
              <a:t>binding</a:t>
            </a:r>
            <a:r>
              <a:rPr lang="cs-CZ" altLang="cs-CZ" b="1" dirty="0"/>
              <a:t> protein </a:t>
            </a:r>
            <a:r>
              <a:rPr lang="fr-FR" altLang="cs-CZ" b="1" dirty="0"/>
              <a:t>4 (RBP4)</a:t>
            </a:r>
          </a:p>
          <a:p>
            <a:pPr eaLnBrk="1" hangingPunct="1"/>
            <a:r>
              <a:rPr lang="fr-FR" altLang="cs-CZ" b="1" dirty="0"/>
              <a:t>Apelin</a:t>
            </a:r>
          </a:p>
          <a:p>
            <a:pPr eaLnBrk="1" hangingPunct="1"/>
            <a:r>
              <a:rPr lang="fr-FR" altLang="cs-CZ" b="1" dirty="0"/>
              <a:t>FIAF/PGAR</a:t>
            </a:r>
          </a:p>
        </p:txBody>
      </p:sp>
      <p:sp>
        <p:nvSpPr>
          <p:cNvPr id="26" name="Rectangle 12">
            <a:extLst>
              <a:ext uri="{FF2B5EF4-FFF2-40B4-BE49-F238E27FC236}">
                <a16:creationId xmlns:a16="http://schemas.microsoft.com/office/drawing/2014/main" id="{5A2F14B4-E5B0-4D4C-803B-B977024A1AA1}"/>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297C9056-248E-4421-BF2E-2B70D4364407}"/>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Cellular</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origin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secreted</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molecules</a:t>
            </a:r>
            <a:endParaRPr lang="fr-FR" altLang="cs-CZ" b="1" dirty="0">
              <a:latin typeface="Calibri" charset="0"/>
              <a:ea typeface="Calibri" charset="0"/>
              <a:cs typeface="Calibri" charset="0"/>
            </a:endParaRPr>
          </a:p>
        </p:txBody>
      </p:sp>
      <p:sp>
        <p:nvSpPr>
          <p:cNvPr id="28" name="TextovéPole 27">
            <a:extLst>
              <a:ext uri="{FF2B5EF4-FFF2-40B4-BE49-F238E27FC236}">
                <a16:creationId xmlns:a16="http://schemas.microsoft.com/office/drawing/2014/main" id="{B2C01BD8-A199-4ED2-95E5-96AC4EA8206E}"/>
              </a:ext>
            </a:extLst>
          </p:cNvPr>
          <p:cNvSpPr txBox="1"/>
          <p:nvPr/>
        </p:nvSpPr>
        <p:spPr>
          <a:xfrm>
            <a:off x="49846" y="6621551"/>
            <a:ext cx="6545382"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2092809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D81C2B19-A756-4CA5-B5F3-D0B0A3B2FC09}"/>
              </a:ext>
            </a:extLst>
          </p:cNvPr>
          <p:cNvGrpSpPr>
            <a:grpSpLocks/>
          </p:cNvGrpSpPr>
          <p:nvPr/>
        </p:nvGrpSpPr>
        <p:grpSpPr bwMode="auto">
          <a:xfrm>
            <a:off x="2396333" y="5568951"/>
            <a:ext cx="7589837" cy="1268413"/>
            <a:chOff x="576" y="3120"/>
            <a:chExt cx="4896" cy="1200"/>
          </a:xfrm>
          <a:solidFill>
            <a:schemeClr val="tx1">
              <a:lumMod val="65000"/>
            </a:schemeClr>
          </a:solidFill>
        </p:grpSpPr>
        <p:sp>
          <p:nvSpPr>
            <p:cNvPr id="17539" name="Arc 3">
              <a:extLst>
                <a:ext uri="{FF2B5EF4-FFF2-40B4-BE49-F238E27FC236}">
                  <a16:creationId xmlns:a16="http://schemas.microsoft.com/office/drawing/2014/main" id="{3292C56A-F7C6-47F0-A617-58B88267C94B}"/>
                </a:ext>
              </a:extLst>
            </p:cNvPr>
            <p:cNvSpPr>
              <a:spLocks/>
            </p:cNvSpPr>
            <p:nvPr/>
          </p:nvSpPr>
          <p:spPr bwMode="auto">
            <a:xfrm>
              <a:off x="2928"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40" name="Arc 4">
              <a:extLst>
                <a:ext uri="{FF2B5EF4-FFF2-40B4-BE49-F238E27FC236}">
                  <a16:creationId xmlns:a16="http://schemas.microsoft.com/office/drawing/2014/main" id="{1E65B418-2055-4399-8073-4341566596A8}"/>
                </a:ext>
              </a:extLst>
            </p:cNvPr>
            <p:cNvSpPr>
              <a:spLocks/>
            </p:cNvSpPr>
            <p:nvPr/>
          </p:nvSpPr>
          <p:spPr bwMode="auto">
            <a:xfrm flipH="1">
              <a:off x="576"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rgbClr val="FF3300"/>
                </a:solidFill>
                <a:latin typeface="Times" panose="02020603050405020304" pitchFamily="18" charset="0"/>
              </a:endParaRPr>
            </a:p>
          </p:txBody>
        </p:sp>
      </p:grpSp>
      <p:sp>
        <p:nvSpPr>
          <p:cNvPr id="17411" name="Rectangle 5" descr="blanc)">
            <a:extLst>
              <a:ext uri="{FF2B5EF4-FFF2-40B4-BE49-F238E27FC236}">
                <a16:creationId xmlns:a16="http://schemas.microsoft.com/office/drawing/2014/main" id="{6785DBC0-D8B6-4553-975D-166C27A9D81D}"/>
              </a:ext>
            </a:extLst>
          </p:cNvPr>
          <p:cNvSpPr>
            <a:spLocks noChangeArrowheads="1"/>
          </p:cNvSpPr>
          <p:nvPr/>
        </p:nvSpPr>
        <p:spPr bwMode="auto">
          <a:xfrm>
            <a:off x="-5080" y="1965327"/>
            <a:ext cx="12197079" cy="534988"/>
          </a:xfrm>
          <a:prstGeom prst="rect">
            <a:avLst/>
          </a:prstGeom>
          <a:pattFill prst="dkVert">
            <a:fgClr>
              <a:srgbClr val="FFCC99"/>
            </a:fgClr>
            <a:bgClr>
              <a:srgbClr val="FFFFFF"/>
            </a:bgClr>
          </a:patt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2" name="Rectangle 6">
            <a:extLst>
              <a:ext uri="{FF2B5EF4-FFF2-40B4-BE49-F238E27FC236}">
                <a16:creationId xmlns:a16="http://schemas.microsoft.com/office/drawing/2014/main" id="{3B0A6BC1-4F78-4A4E-A94F-F1779B12348A}"/>
              </a:ext>
            </a:extLst>
          </p:cNvPr>
          <p:cNvSpPr>
            <a:spLocks noChangeArrowheads="1"/>
          </p:cNvSpPr>
          <p:nvPr/>
        </p:nvSpPr>
        <p:spPr bwMode="auto">
          <a:xfrm>
            <a:off x="6231733" y="6146800"/>
            <a:ext cx="17605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000" b="1" dirty="0" err="1">
                <a:solidFill>
                  <a:srgbClr val="FF3300"/>
                </a:solidFill>
              </a:rPr>
              <a:t>Triglycerides</a:t>
            </a:r>
            <a:endParaRPr lang="fr-FR" altLang="fr-FR" sz="2000" b="1" dirty="0">
              <a:solidFill>
                <a:srgbClr val="FF3300"/>
              </a:solidFill>
            </a:endParaRPr>
          </a:p>
        </p:txBody>
      </p:sp>
      <p:grpSp>
        <p:nvGrpSpPr>
          <p:cNvPr id="3" name="Group 7">
            <a:extLst>
              <a:ext uri="{FF2B5EF4-FFF2-40B4-BE49-F238E27FC236}">
                <a16:creationId xmlns:a16="http://schemas.microsoft.com/office/drawing/2014/main" id="{8763FBE8-DFA8-45D4-B38C-34D7841D14F4}"/>
              </a:ext>
            </a:extLst>
          </p:cNvPr>
          <p:cNvGrpSpPr>
            <a:grpSpLocks/>
          </p:cNvGrpSpPr>
          <p:nvPr/>
        </p:nvGrpSpPr>
        <p:grpSpPr bwMode="auto">
          <a:xfrm>
            <a:off x="7671355" y="1196975"/>
            <a:ext cx="3878507" cy="4319588"/>
            <a:chOff x="3733" y="235"/>
            <a:chExt cx="2441" cy="2721"/>
          </a:xfrm>
        </p:grpSpPr>
        <p:sp>
          <p:nvSpPr>
            <p:cNvPr id="17526" name="Text Box 8">
              <a:extLst>
                <a:ext uri="{FF2B5EF4-FFF2-40B4-BE49-F238E27FC236}">
                  <a16:creationId xmlns:a16="http://schemas.microsoft.com/office/drawing/2014/main" id="{BF4731EC-06AC-4DEB-A54A-BEDC71458DC8}"/>
                </a:ext>
              </a:extLst>
            </p:cNvPr>
            <p:cNvSpPr txBox="1">
              <a:spLocks noChangeArrowheads="1"/>
            </p:cNvSpPr>
            <p:nvPr/>
          </p:nvSpPr>
          <p:spPr bwMode="auto">
            <a:xfrm>
              <a:off x="5560" y="235"/>
              <a:ext cx="3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6600"/>
                  </a:solidFill>
                </a:rPr>
                <a:t>CL</a:t>
              </a:r>
              <a:endParaRPr lang="fr-FR" altLang="fr-FR" sz="1400">
                <a:solidFill>
                  <a:srgbClr val="FF6600"/>
                </a:solidFill>
                <a:latin typeface="Times" panose="02020603050405020304" pitchFamily="18" charset="0"/>
              </a:endParaRPr>
            </a:p>
          </p:txBody>
        </p:sp>
        <p:grpSp>
          <p:nvGrpSpPr>
            <p:cNvPr id="17527" name="Group 9">
              <a:extLst>
                <a:ext uri="{FF2B5EF4-FFF2-40B4-BE49-F238E27FC236}">
                  <a16:creationId xmlns:a16="http://schemas.microsoft.com/office/drawing/2014/main" id="{6078BDFE-21F2-420F-AA9D-DA44FBB2DF4A}"/>
                </a:ext>
              </a:extLst>
            </p:cNvPr>
            <p:cNvGrpSpPr>
              <a:grpSpLocks/>
            </p:cNvGrpSpPr>
            <p:nvPr/>
          </p:nvGrpSpPr>
          <p:grpSpPr bwMode="auto">
            <a:xfrm>
              <a:off x="3733" y="235"/>
              <a:ext cx="2441" cy="2721"/>
              <a:chOff x="3733" y="235"/>
              <a:chExt cx="2441" cy="2721"/>
            </a:xfrm>
          </p:grpSpPr>
          <p:sp>
            <p:nvSpPr>
              <p:cNvPr id="17528" name="Oval 10">
                <a:extLst>
                  <a:ext uri="{FF2B5EF4-FFF2-40B4-BE49-F238E27FC236}">
                    <a16:creationId xmlns:a16="http://schemas.microsoft.com/office/drawing/2014/main" id="{8555064D-F903-4EC7-8292-953D6165E28E}"/>
                  </a:ext>
                </a:extLst>
              </p:cNvPr>
              <p:cNvSpPr>
                <a:spLocks noChangeArrowheads="1"/>
              </p:cNvSpPr>
              <p:nvPr/>
            </p:nvSpPr>
            <p:spPr bwMode="auto">
              <a:xfrm>
                <a:off x="551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9" name="Oval 11">
                <a:extLst>
                  <a:ext uri="{FF2B5EF4-FFF2-40B4-BE49-F238E27FC236}">
                    <a16:creationId xmlns:a16="http://schemas.microsoft.com/office/drawing/2014/main" id="{E2696A2D-A4FC-48FA-9EA4-1DB854D25285}"/>
                  </a:ext>
                </a:extLst>
              </p:cNvPr>
              <p:cNvSpPr>
                <a:spLocks noChangeArrowheads="1"/>
              </p:cNvSpPr>
              <p:nvPr/>
            </p:nvSpPr>
            <p:spPr bwMode="auto">
              <a:xfrm>
                <a:off x="513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0" name="Line 12">
                <a:extLst>
                  <a:ext uri="{FF2B5EF4-FFF2-40B4-BE49-F238E27FC236}">
                    <a16:creationId xmlns:a16="http://schemas.microsoft.com/office/drawing/2014/main" id="{6D14A296-6966-4E3B-9E1A-553F8A66960F}"/>
                  </a:ext>
                </a:extLst>
              </p:cNvPr>
              <p:cNvSpPr>
                <a:spLocks noChangeShapeType="1"/>
              </p:cNvSpPr>
              <p:nvPr/>
            </p:nvSpPr>
            <p:spPr bwMode="auto">
              <a:xfrm>
                <a:off x="5835" y="676"/>
                <a:ext cx="0" cy="1538"/>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1" name="Text Box 13">
                <a:extLst>
                  <a:ext uri="{FF2B5EF4-FFF2-40B4-BE49-F238E27FC236}">
                    <a16:creationId xmlns:a16="http://schemas.microsoft.com/office/drawing/2014/main" id="{A6129CC8-9F6D-4926-8B74-EB99D802D6A5}"/>
                  </a:ext>
                </a:extLst>
              </p:cNvPr>
              <p:cNvSpPr txBox="1">
                <a:spLocks noChangeArrowheads="1"/>
              </p:cNvSpPr>
              <p:nvPr/>
            </p:nvSpPr>
            <p:spPr bwMode="auto">
              <a:xfrm>
                <a:off x="5299" y="2179"/>
                <a:ext cx="8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err="1">
                    <a:solidFill>
                      <a:srgbClr val="FF6600"/>
                    </a:solidFill>
                  </a:rPr>
                  <a:t>Fatty</a:t>
                </a:r>
                <a:r>
                  <a:rPr lang="cs-CZ" altLang="fr-FR" b="1" dirty="0">
                    <a:solidFill>
                      <a:srgbClr val="FF6600"/>
                    </a:solidFill>
                  </a:rPr>
                  <a:t> </a:t>
                </a:r>
                <a:r>
                  <a:rPr lang="cs-CZ" altLang="fr-FR" b="1" dirty="0" err="1">
                    <a:solidFill>
                      <a:srgbClr val="FF6600"/>
                    </a:solidFill>
                  </a:rPr>
                  <a:t>acids</a:t>
                </a:r>
                <a:endParaRPr lang="fr-FR" altLang="fr-FR" dirty="0">
                  <a:latin typeface="Times" panose="02020603050405020304" pitchFamily="18" charset="0"/>
                </a:endParaRPr>
              </a:p>
            </p:txBody>
          </p:sp>
          <p:sp>
            <p:nvSpPr>
              <p:cNvPr id="17532" name="Text Box 14">
                <a:extLst>
                  <a:ext uri="{FF2B5EF4-FFF2-40B4-BE49-F238E27FC236}">
                    <a16:creationId xmlns:a16="http://schemas.microsoft.com/office/drawing/2014/main" id="{447FBE4A-FF3D-4CAD-9A06-CD356BEC985D}"/>
                  </a:ext>
                </a:extLst>
              </p:cNvPr>
              <p:cNvSpPr txBox="1">
                <a:spLocks noChangeArrowheads="1"/>
              </p:cNvSpPr>
              <p:nvPr/>
            </p:nvSpPr>
            <p:spPr bwMode="auto">
              <a:xfrm>
                <a:off x="4217" y="2725"/>
                <a:ext cx="5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b="1">
                    <a:solidFill>
                      <a:srgbClr val="FF3300"/>
                    </a:solidFill>
                  </a:rPr>
                  <a:t>DGAT</a:t>
                </a:r>
                <a:endParaRPr lang="fr-FR" altLang="fr-FR">
                  <a:latin typeface="Times" panose="02020603050405020304" pitchFamily="18" charset="0"/>
                </a:endParaRPr>
              </a:p>
            </p:txBody>
          </p:sp>
          <p:sp>
            <p:nvSpPr>
              <p:cNvPr id="17533" name="Oval 15">
                <a:extLst>
                  <a:ext uri="{FF2B5EF4-FFF2-40B4-BE49-F238E27FC236}">
                    <a16:creationId xmlns:a16="http://schemas.microsoft.com/office/drawing/2014/main" id="{C83D8849-DC7B-42BB-942D-70A33C4904C9}"/>
                  </a:ext>
                </a:extLst>
              </p:cNvPr>
              <p:cNvSpPr>
                <a:spLocks noChangeArrowheads="1"/>
              </p:cNvSpPr>
              <p:nvPr/>
            </p:nvSpPr>
            <p:spPr bwMode="auto">
              <a:xfrm>
                <a:off x="5304" y="728"/>
                <a:ext cx="493" cy="381"/>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4" name="Text Box 16">
                <a:extLst>
                  <a:ext uri="{FF2B5EF4-FFF2-40B4-BE49-F238E27FC236}">
                    <a16:creationId xmlns:a16="http://schemas.microsoft.com/office/drawing/2014/main" id="{689FEB1C-EDCC-47BD-87EE-783D21A7B65F}"/>
                  </a:ext>
                </a:extLst>
              </p:cNvPr>
              <p:cNvSpPr txBox="1">
                <a:spLocks noChangeArrowheads="1"/>
              </p:cNvSpPr>
              <p:nvPr/>
            </p:nvSpPr>
            <p:spPr bwMode="auto">
              <a:xfrm>
                <a:off x="5354" y="782"/>
                <a:ext cx="48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fr-FR" altLang="fr-FR" sz="1400" b="1">
                    <a:solidFill>
                      <a:srgbClr val="FF3300"/>
                    </a:solidFill>
                  </a:rPr>
                  <a:t>CD36</a:t>
                </a:r>
              </a:p>
              <a:p>
                <a:pPr>
                  <a:lnSpc>
                    <a:spcPct val="80000"/>
                  </a:lnSpc>
                </a:pPr>
                <a:r>
                  <a:rPr lang="fr-FR" altLang="fr-FR" sz="1400" b="1">
                    <a:solidFill>
                      <a:srgbClr val="FF3300"/>
                    </a:solidFill>
                  </a:rPr>
                  <a:t> FAT</a:t>
                </a:r>
                <a:endParaRPr lang="fr-FR" altLang="fr-FR" sz="1400">
                  <a:latin typeface="Times" panose="02020603050405020304" pitchFamily="18" charset="0"/>
                </a:endParaRPr>
              </a:p>
            </p:txBody>
          </p:sp>
          <p:sp>
            <p:nvSpPr>
              <p:cNvPr id="17535" name="Line 17">
                <a:extLst>
                  <a:ext uri="{FF2B5EF4-FFF2-40B4-BE49-F238E27FC236}">
                    <a16:creationId xmlns:a16="http://schemas.microsoft.com/office/drawing/2014/main" id="{E0D9A5E6-0F29-4599-BBA3-E6FD2DA02F09}"/>
                  </a:ext>
                </a:extLst>
              </p:cNvPr>
              <p:cNvSpPr>
                <a:spLocks noChangeShapeType="1"/>
              </p:cNvSpPr>
              <p:nvPr/>
            </p:nvSpPr>
            <p:spPr bwMode="auto">
              <a:xfrm rot="3933888" flipH="1">
                <a:off x="4809" y="1792"/>
                <a:ext cx="13" cy="2165"/>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6" name="Text Box 18">
                <a:extLst>
                  <a:ext uri="{FF2B5EF4-FFF2-40B4-BE49-F238E27FC236}">
                    <a16:creationId xmlns:a16="http://schemas.microsoft.com/office/drawing/2014/main" id="{EB383240-460A-4DC6-9C71-C3F759EE1E58}"/>
                  </a:ext>
                </a:extLst>
              </p:cNvPr>
              <p:cNvSpPr txBox="1">
                <a:spLocks noChangeArrowheads="1"/>
              </p:cNvSpPr>
              <p:nvPr/>
            </p:nvSpPr>
            <p:spPr bwMode="auto">
              <a:xfrm>
                <a:off x="5129" y="428"/>
                <a:ext cx="4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dirty="0">
                    <a:solidFill>
                      <a:srgbClr val="FF3300"/>
                    </a:solidFill>
                  </a:rPr>
                  <a:t>ASP</a:t>
                </a:r>
                <a:endParaRPr lang="fr-FR" altLang="fr-FR" sz="2400" dirty="0">
                  <a:latin typeface="Times" panose="02020603050405020304" pitchFamily="18" charset="0"/>
                </a:endParaRPr>
              </a:p>
            </p:txBody>
          </p:sp>
          <p:sp>
            <p:nvSpPr>
              <p:cNvPr id="17537" name="Text Box 19">
                <a:extLst>
                  <a:ext uri="{FF2B5EF4-FFF2-40B4-BE49-F238E27FC236}">
                    <a16:creationId xmlns:a16="http://schemas.microsoft.com/office/drawing/2014/main" id="{5C113AFA-BD5A-422C-A8FA-9046E1366967}"/>
                  </a:ext>
                </a:extLst>
              </p:cNvPr>
              <p:cNvSpPr txBox="1">
                <a:spLocks noChangeArrowheads="1"/>
              </p:cNvSpPr>
              <p:nvPr/>
            </p:nvSpPr>
            <p:spPr bwMode="auto">
              <a:xfrm>
                <a:off x="5519" y="427"/>
                <a:ext cx="3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FF3300"/>
                    </a:solidFill>
                  </a:rPr>
                  <a:t>LPL</a:t>
                </a:r>
                <a:endParaRPr lang="fr-FR" altLang="fr-FR" sz="2400">
                  <a:latin typeface="Times" panose="02020603050405020304" pitchFamily="18" charset="0"/>
                </a:endParaRPr>
              </a:p>
            </p:txBody>
          </p:sp>
          <p:sp>
            <p:nvSpPr>
              <p:cNvPr id="17538" name="Text Box 20">
                <a:extLst>
                  <a:ext uri="{FF2B5EF4-FFF2-40B4-BE49-F238E27FC236}">
                    <a16:creationId xmlns:a16="http://schemas.microsoft.com/office/drawing/2014/main" id="{E7ECF6F9-CA8C-4265-89E5-723B87ECF4CF}"/>
                  </a:ext>
                </a:extLst>
              </p:cNvPr>
              <p:cNvSpPr txBox="1">
                <a:spLocks noChangeArrowheads="1"/>
              </p:cNvSpPr>
              <p:nvPr/>
            </p:nvSpPr>
            <p:spPr bwMode="auto">
              <a:xfrm>
                <a:off x="5157" y="235"/>
                <a:ext cx="4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FF6600"/>
                    </a:solidFill>
                  </a:rPr>
                  <a:t>VLDL</a:t>
                </a:r>
                <a:endParaRPr lang="fr-FR" altLang="fr-FR" sz="1400">
                  <a:latin typeface="Times" panose="02020603050405020304" pitchFamily="18" charset="0"/>
                </a:endParaRPr>
              </a:p>
            </p:txBody>
          </p:sp>
        </p:grpSp>
      </p:grpSp>
      <p:sp>
        <p:nvSpPr>
          <p:cNvPr id="17414" name="Line 21">
            <a:extLst>
              <a:ext uri="{FF2B5EF4-FFF2-40B4-BE49-F238E27FC236}">
                <a16:creationId xmlns:a16="http://schemas.microsoft.com/office/drawing/2014/main" id="{297BDB64-D449-490E-8DC3-A9FD27807047}"/>
              </a:ext>
            </a:extLst>
          </p:cNvPr>
          <p:cNvSpPr>
            <a:spLocks noChangeShapeType="1"/>
          </p:cNvSpPr>
          <p:nvPr/>
        </p:nvSpPr>
        <p:spPr bwMode="auto">
          <a:xfrm>
            <a:off x="8204995" y="6311900"/>
            <a:ext cx="133667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15" name="Text Box 22">
            <a:extLst>
              <a:ext uri="{FF2B5EF4-FFF2-40B4-BE49-F238E27FC236}">
                <a16:creationId xmlns:a16="http://schemas.microsoft.com/office/drawing/2014/main" id="{166883F5-43AF-4AB3-9FB0-21C06A330ACA}"/>
              </a:ext>
            </a:extLst>
          </p:cNvPr>
          <p:cNvSpPr txBox="1">
            <a:spLocks noChangeArrowheads="1"/>
          </p:cNvSpPr>
          <p:nvPr/>
        </p:nvSpPr>
        <p:spPr bwMode="auto">
          <a:xfrm>
            <a:off x="9690894" y="6103938"/>
            <a:ext cx="616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a:solidFill>
                  <a:srgbClr val="FF3300"/>
                </a:solidFill>
                <a:latin typeface="Times" panose="02020603050405020304" pitchFamily="18" charset="0"/>
              </a:rPr>
              <a:t>FFA</a:t>
            </a:r>
            <a:endParaRPr lang="fr-FR" altLang="fr-FR" b="1" dirty="0">
              <a:solidFill>
                <a:srgbClr val="FF3300"/>
              </a:solidFill>
              <a:latin typeface="Times" panose="02020603050405020304" pitchFamily="18" charset="0"/>
            </a:endParaRPr>
          </a:p>
        </p:txBody>
      </p:sp>
      <p:sp>
        <p:nvSpPr>
          <p:cNvPr id="17416" name="Rectangle 23">
            <a:extLst>
              <a:ext uri="{FF2B5EF4-FFF2-40B4-BE49-F238E27FC236}">
                <a16:creationId xmlns:a16="http://schemas.microsoft.com/office/drawing/2014/main" id="{88D6A0BB-99CE-4727-980D-AD4C164803B8}"/>
              </a:ext>
            </a:extLst>
          </p:cNvPr>
          <p:cNvSpPr>
            <a:spLocks noChangeArrowheads="1"/>
          </p:cNvSpPr>
          <p:nvPr/>
        </p:nvSpPr>
        <p:spPr bwMode="auto">
          <a:xfrm>
            <a:off x="2705895" y="3090863"/>
            <a:ext cx="528479"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ATP</a:t>
            </a:r>
          </a:p>
        </p:txBody>
      </p:sp>
      <p:sp>
        <p:nvSpPr>
          <p:cNvPr id="17417" name="Arc 24">
            <a:extLst>
              <a:ext uri="{FF2B5EF4-FFF2-40B4-BE49-F238E27FC236}">
                <a16:creationId xmlns:a16="http://schemas.microsoft.com/office/drawing/2014/main" id="{1080C8F8-742A-44D3-9708-8574DE7924AE}"/>
              </a:ext>
            </a:extLst>
          </p:cNvPr>
          <p:cNvSpPr>
            <a:spLocks/>
          </p:cNvSpPr>
          <p:nvPr/>
        </p:nvSpPr>
        <p:spPr bwMode="auto">
          <a:xfrm>
            <a:off x="3307558" y="2481263"/>
            <a:ext cx="344487" cy="1008062"/>
          </a:xfrm>
          <a:custGeom>
            <a:avLst/>
            <a:gdLst>
              <a:gd name="T0" fmla="*/ 0 w 21600"/>
              <a:gd name="T1" fmla="*/ 0 h 21600"/>
              <a:gd name="T2" fmla="*/ 344487 w 21600"/>
              <a:gd name="T3" fmla="*/ 1008062 h 21600"/>
              <a:gd name="T4" fmla="*/ 0 w 21600"/>
              <a:gd name="T5" fmla="*/ 10080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6" name="Oval 43">
            <a:extLst>
              <a:ext uri="{FF2B5EF4-FFF2-40B4-BE49-F238E27FC236}">
                <a16:creationId xmlns:a16="http://schemas.microsoft.com/office/drawing/2014/main" id="{BE1A2DDA-CAA9-4318-B652-8725EC6A38BC}"/>
              </a:ext>
            </a:extLst>
          </p:cNvPr>
          <p:cNvSpPr>
            <a:spLocks noChangeArrowheads="1"/>
          </p:cNvSpPr>
          <p:nvPr/>
        </p:nvSpPr>
        <p:spPr bwMode="auto">
          <a:xfrm>
            <a:off x="3982245" y="4518025"/>
            <a:ext cx="695325" cy="406400"/>
          </a:xfrm>
          <a:prstGeom prst="ellipse">
            <a:avLst/>
          </a:prstGeom>
          <a:solidFill>
            <a:srgbClr val="F8F8F8"/>
          </a:solidFill>
          <a:ln w="28575">
            <a:solidFill>
              <a:srgbClr val="99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 name="Skupina 1"/>
          <p:cNvGrpSpPr/>
          <p:nvPr/>
        </p:nvGrpSpPr>
        <p:grpSpPr>
          <a:xfrm>
            <a:off x="1037386" y="1221995"/>
            <a:ext cx="1625600" cy="1961720"/>
            <a:chOff x="1443832" y="1200150"/>
            <a:chExt cx="1625600" cy="1961720"/>
          </a:xfrm>
        </p:grpSpPr>
        <p:sp>
          <p:nvSpPr>
            <p:cNvPr id="17418" name="Freeform 25">
              <a:extLst>
                <a:ext uri="{FF2B5EF4-FFF2-40B4-BE49-F238E27FC236}">
                  <a16:creationId xmlns:a16="http://schemas.microsoft.com/office/drawing/2014/main" id="{9D4592CD-1760-4D32-A04D-9E4AE418548A}"/>
                </a:ext>
              </a:extLst>
            </p:cNvPr>
            <p:cNvSpPr>
              <a:spLocks/>
            </p:cNvSpPr>
            <p:nvPr/>
          </p:nvSpPr>
          <p:spPr bwMode="auto">
            <a:xfrm>
              <a:off x="1928019" y="2576514"/>
              <a:ext cx="501650" cy="268287"/>
            </a:xfrm>
            <a:custGeom>
              <a:avLst/>
              <a:gdLst>
                <a:gd name="T0" fmla="*/ 72 w 249"/>
                <a:gd name="T1" fmla="*/ 24 h 169"/>
                <a:gd name="T2" fmla="*/ 56 w 249"/>
                <a:gd name="T3" fmla="*/ 48 h 169"/>
                <a:gd name="T4" fmla="*/ 48 w 249"/>
                <a:gd name="T5" fmla="*/ 72 h 169"/>
                <a:gd name="T6" fmla="*/ 16 w 249"/>
                <a:gd name="T7" fmla="*/ 88 h 169"/>
                <a:gd name="T8" fmla="*/ 0 w 249"/>
                <a:gd name="T9" fmla="*/ 104 h 169"/>
                <a:gd name="T10" fmla="*/ 0 w 249"/>
                <a:gd name="T11" fmla="*/ 120 h 169"/>
                <a:gd name="T12" fmla="*/ 0 w 249"/>
                <a:gd name="T13" fmla="*/ 136 h 169"/>
                <a:gd name="T14" fmla="*/ 32 w 249"/>
                <a:gd name="T15" fmla="*/ 160 h 169"/>
                <a:gd name="T16" fmla="*/ 96 w 249"/>
                <a:gd name="T17" fmla="*/ 168 h 169"/>
                <a:gd name="T18" fmla="*/ 176 w 249"/>
                <a:gd name="T19" fmla="*/ 160 h 169"/>
                <a:gd name="T20" fmla="*/ 248 w 249"/>
                <a:gd name="T21" fmla="*/ 136 h 169"/>
                <a:gd name="T22" fmla="*/ 248 w 249"/>
                <a:gd name="T23" fmla="*/ 104 h 169"/>
                <a:gd name="T24" fmla="*/ 240 w 249"/>
                <a:gd name="T25" fmla="*/ 72 h 169"/>
                <a:gd name="T26" fmla="*/ 192 w 249"/>
                <a:gd name="T27" fmla="*/ 32 h 169"/>
                <a:gd name="T28" fmla="*/ 184 w 249"/>
                <a:gd name="T29" fmla="*/ 16 h 169"/>
                <a:gd name="T30" fmla="*/ 176 w 249"/>
                <a:gd name="T31" fmla="*/ 0 h 1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9"/>
                <a:gd name="T49" fmla="*/ 0 h 169"/>
                <a:gd name="T50" fmla="*/ 249 w 249"/>
                <a:gd name="T51" fmla="*/ 169 h 1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9" h="169">
                  <a:moveTo>
                    <a:pt x="72" y="24"/>
                  </a:moveTo>
                  <a:lnTo>
                    <a:pt x="56" y="48"/>
                  </a:lnTo>
                  <a:lnTo>
                    <a:pt x="48" y="72"/>
                  </a:lnTo>
                  <a:lnTo>
                    <a:pt x="16" y="88"/>
                  </a:lnTo>
                  <a:lnTo>
                    <a:pt x="0" y="104"/>
                  </a:lnTo>
                  <a:lnTo>
                    <a:pt x="0" y="120"/>
                  </a:lnTo>
                  <a:lnTo>
                    <a:pt x="0" y="136"/>
                  </a:lnTo>
                  <a:lnTo>
                    <a:pt x="32" y="160"/>
                  </a:lnTo>
                  <a:lnTo>
                    <a:pt x="96" y="168"/>
                  </a:lnTo>
                  <a:lnTo>
                    <a:pt x="176" y="160"/>
                  </a:lnTo>
                  <a:lnTo>
                    <a:pt x="248" y="136"/>
                  </a:lnTo>
                  <a:lnTo>
                    <a:pt x="248" y="104"/>
                  </a:lnTo>
                  <a:lnTo>
                    <a:pt x="240" y="72"/>
                  </a:lnTo>
                  <a:lnTo>
                    <a:pt x="192" y="32"/>
                  </a:lnTo>
                  <a:lnTo>
                    <a:pt x="184" y="16"/>
                  </a:lnTo>
                  <a:lnTo>
                    <a:pt x="176"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9" name="Freeform 26">
              <a:extLst>
                <a:ext uri="{FF2B5EF4-FFF2-40B4-BE49-F238E27FC236}">
                  <a16:creationId xmlns:a16="http://schemas.microsoft.com/office/drawing/2014/main" id="{D6D80537-2F0B-4269-8784-DF23A48D285C}"/>
                </a:ext>
              </a:extLst>
            </p:cNvPr>
            <p:cNvSpPr>
              <a:spLocks/>
            </p:cNvSpPr>
            <p:nvPr/>
          </p:nvSpPr>
          <p:spPr bwMode="auto">
            <a:xfrm>
              <a:off x="1897857" y="2490789"/>
              <a:ext cx="290512" cy="103187"/>
            </a:xfrm>
            <a:custGeom>
              <a:avLst/>
              <a:gdLst>
                <a:gd name="T0" fmla="*/ 24 w 145"/>
                <a:gd name="T1" fmla="*/ 0 h 65"/>
                <a:gd name="T2" fmla="*/ 24 w 145"/>
                <a:gd name="T3" fmla="*/ 16 h 65"/>
                <a:gd name="T4" fmla="*/ 0 w 145"/>
                <a:gd name="T5" fmla="*/ 40 h 65"/>
                <a:gd name="T6" fmla="*/ 32 w 145"/>
                <a:gd name="T7" fmla="*/ 64 h 65"/>
                <a:gd name="T8" fmla="*/ 104 w 145"/>
                <a:gd name="T9" fmla="*/ 56 h 65"/>
                <a:gd name="T10" fmla="*/ 128 w 145"/>
                <a:gd name="T11" fmla="*/ 48 h 65"/>
                <a:gd name="T12" fmla="*/ 144 w 145"/>
                <a:gd name="T13" fmla="*/ 40 h 65"/>
                <a:gd name="T14" fmla="*/ 128 w 145"/>
                <a:gd name="T15" fmla="*/ 16 h 65"/>
                <a:gd name="T16" fmla="*/ 12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24" y="0"/>
                  </a:moveTo>
                  <a:lnTo>
                    <a:pt x="24" y="16"/>
                  </a:lnTo>
                  <a:lnTo>
                    <a:pt x="0" y="40"/>
                  </a:lnTo>
                  <a:lnTo>
                    <a:pt x="32" y="64"/>
                  </a:lnTo>
                  <a:lnTo>
                    <a:pt x="104" y="56"/>
                  </a:lnTo>
                  <a:lnTo>
                    <a:pt x="128" y="48"/>
                  </a:lnTo>
                  <a:lnTo>
                    <a:pt x="144" y="40"/>
                  </a:lnTo>
                  <a:lnTo>
                    <a:pt x="128" y="16"/>
                  </a:lnTo>
                  <a:lnTo>
                    <a:pt x="128"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0" name="AutoShape 27">
              <a:extLst>
                <a:ext uri="{FF2B5EF4-FFF2-40B4-BE49-F238E27FC236}">
                  <a16:creationId xmlns:a16="http://schemas.microsoft.com/office/drawing/2014/main" id="{B18CCCD8-603F-47A4-ABDC-D5F4310CC46A}"/>
                </a:ext>
              </a:extLst>
            </p:cNvPr>
            <p:cNvSpPr>
              <a:spLocks noChangeArrowheads="1"/>
            </p:cNvSpPr>
            <p:nvPr/>
          </p:nvSpPr>
          <p:spPr bwMode="auto">
            <a:xfrm>
              <a:off x="2128044" y="1820863"/>
              <a:ext cx="65088"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1" name="AutoShape 28">
              <a:extLst>
                <a:ext uri="{FF2B5EF4-FFF2-40B4-BE49-F238E27FC236}">
                  <a16:creationId xmlns:a16="http://schemas.microsoft.com/office/drawing/2014/main" id="{D9911832-0FE5-4317-8F42-ADA1795892B1}"/>
                </a:ext>
              </a:extLst>
            </p:cNvPr>
            <p:cNvSpPr>
              <a:spLocks noChangeArrowheads="1"/>
            </p:cNvSpPr>
            <p:nvPr/>
          </p:nvSpPr>
          <p:spPr bwMode="auto">
            <a:xfrm>
              <a:off x="2258219" y="18970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2" name="AutoShape 29">
              <a:extLst>
                <a:ext uri="{FF2B5EF4-FFF2-40B4-BE49-F238E27FC236}">
                  <a16:creationId xmlns:a16="http://schemas.microsoft.com/office/drawing/2014/main" id="{372182E8-870D-40D9-B0F3-0DC4EB0B81DC}"/>
                </a:ext>
              </a:extLst>
            </p:cNvPr>
            <p:cNvSpPr>
              <a:spLocks noChangeArrowheads="1"/>
            </p:cNvSpPr>
            <p:nvPr/>
          </p:nvSpPr>
          <p:spPr bwMode="auto">
            <a:xfrm>
              <a:off x="1824832" y="1897063"/>
              <a:ext cx="61912"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3" name="AutoShape 30">
              <a:extLst>
                <a:ext uri="{FF2B5EF4-FFF2-40B4-BE49-F238E27FC236}">
                  <a16:creationId xmlns:a16="http://schemas.microsoft.com/office/drawing/2014/main" id="{96607A71-0A41-41F7-8C7F-DF73BC3E2D48}"/>
                </a:ext>
              </a:extLst>
            </p:cNvPr>
            <p:cNvSpPr>
              <a:spLocks noChangeArrowheads="1"/>
            </p:cNvSpPr>
            <p:nvPr/>
          </p:nvSpPr>
          <p:spPr bwMode="auto">
            <a:xfrm>
              <a:off x="2021683" y="1885951"/>
              <a:ext cx="84137" cy="735013"/>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4" name="AutoShape 31">
              <a:extLst>
                <a:ext uri="{FF2B5EF4-FFF2-40B4-BE49-F238E27FC236}">
                  <a16:creationId xmlns:a16="http://schemas.microsoft.com/office/drawing/2014/main" id="{222234AA-00C9-4EB9-8B7A-CA0B28046466}"/>
                </a:ext>
              </a:extLst>
            </p:cNvPr>
            <p:cNvSpPr>
              <a:spLocks noChangeArrowheads="1"/>
            </p:cNvSpPr>
            <p:nvPr/>
          </p:nvSpPr>
          <p:spPr bwMode="auto">
            <a:xfrm>
              <a:off x="2355057" y="18589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5" name="AutoShape 32">
              <a:extLst>
                <a:ext uri="{FF2B5EF4-FFF2-40B4-BE49-F238E27FC236}">
                  <a16:creationId xmlns:a16="http://schemas.microsoft.com/office/drawing/2014/main" id="{7398DA49-6D85-43BF-B03A-E0EA472EFE41}"/>
                </a:ext>
              </a:extLst>
            </p:cNvPr>
            <p:cNvSpPr>
              <a:spLocks noChangeArrowheads="1"/>
            </p:cNvSpPr>
            <p:nvPr/>
          </p:nvSpPr>
          <p:spPr bwMode="auto">
            <a:xfrm>
              <a:off x="1920082" y="18208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6" name="AutoShape 33">
              <a:extLst>
                <a:ext uri="{FF2B5EF4-FFF2-40B4-BE49-F238E27FC236}">
                  <a16:creationId xmlns:a16="http://schemas.microsoft.com/office/drawing/2014/main" id="{C5124D4C-EC80-432B-9027-DE2FA8891BEF}"/>
                </a:ext>
              </a:extLst>
            </p:cNvPr>
            <p:cNvSpPr>
              <a:spLocks noChangeArrowheads="1"/>
            </p:cNvSpPr>
            <p:nvPr/>
          </p:nvSpPr>
          <p:spPr bwMode="auto">
            <a:xfrm>
              <a:off x="1712120" y="1846263"/>
              <a:ext cx="61913"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7" name="Freeform 34">
              <a:extLst>
                <a:ext uri="{FF2B5EF4-FFF2-40B4-BE49-F238E27FC236}">
                  <a16:creationId xmlns:a16="http://schemas.microsoft.com/office/drawing/2014/main" id="{DD79BB08-7305-4599-8443-AFD3D0C60A7E}"/>
                </a:ext>
              </a:extLst>
            </p:cNvPr>
            <p:cNvSpPr>
              <a:spLocks/>
            </p:cNvSpPr>
            <p:nvPr/>
          </p:nvSpPr>
          <p:spPr bwMode="auto">
            <a:xfrm>
              <a:off x="2169319" y="1662114"/>
              <a:ext cx="388938" cy="153987"/>
            </a:xfrm>
            <a:custGeom>
              <a:avLst/>
              <a:gdLst>
                <a:gd name="T0" fmla="*/ 0 w 193"/>
                <a:gd name="T1" fmla="*/ 96 h 97"/>
                <a:gd name="T2" fmla="*/ 16 w 193"/>
                <a:gd name="T3" fmla="*/ 72 h 97"/>
                <a:gd name="T4" fmla="*/ 40 w 193"/>
                <a:gd name="T5" fmla="*/ 56 h 97"/>
                <a:gd name="T6" fmla="*/ 64 w 193"/>
                <a:gd name="T7" fmla="*/ 40 h 97"/>
                <a:gd name="T8" fmla="*/ 104 w 193"/>
                <a:gd name="T9" fmla="*/ 40 h 97"/>
                <a:gd name="T10" fmla="*/ 136 w 193"/>
                <a:gd name="T11" fmla="*/ 40 h 97"/>
                <a:gd name="T12" fmla="*/ 168 w 193"/>
                <a:gd name="T13" fmla="*/ 32 h 97"/>
                <a:gd name="T14" fmla="*/ 176 w 193"/>
                <a:gd name="T15" fmla="*/ 16 h 97"/>
                <a:gd name="T16" fmla="*/ 192 w 193"/>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97"/>
                <a:gd name="T29" fmla="*/ 193 w 193"/>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97">
                  <a:moveTo>
                    <a:pt x="0" y="96"/>
                  </a:moveTo>
                  <a:lnTo>
                    <a:pt x="16" y="72"/>
                  </a:lnTo>
                  <a:lnTo>
                    <a:pt x="40" y="56"/>
                  </a:lnTo>
                  <a:lnTo>
                    <a:pt x="64" y="40"/>
                  </a:lnTo>
                  <a:lnTo>
                    <a:pt x="104" y="40"/>
                  </a:lnTo>
                  <a:lnTo>
                    <a:pt x="136" y="40"/>
                  </a:lnTo>
                  <a:lnTo>
                    <a:pt x="168" y="32"/>
                  </a:lnTo>
                  <a:lnTo>
                    <a:pt x="176" y="16"/>
                  </a:lnTo>
                  <a:lnTo>
                    <a:pt x="19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8" name="Freeform 35">
              <a:extLst>
                <a:ext uri="{FF2B5EF4-FFF2-40B4-BE49-F238E27FC236}">
                  <a16:creationId xmlns:a16="http://schemas.microsoft.com/office/drawing/2014/main" id="{F032CEFA-31D7-4A47-84C1-080C35542CA4}"/>
                </a:ext>
              </a:extLst>
            </p:cNvPr>
            <p:cNvSpPr>
              <a:spLocks/>
            </p:cNvSpPr>
            <p:nvPr/>
          </p:nvSpPr>
          <p:spPr bwMode="auto">
            <a:xfrm>
              <a:off x="1624808" y="1687514"/>
              <a:ext cx="338137" cy="153987"/>
            </a:xfrm>
            <a:custGeom>
              <a:avLst/>
              <a:gdLst>
                <a:gd name="T0" fmla="*/ 168 w 169"/>
                <a:gd name="T1" fmla="*/ 72 h 97"/>
                <a:gd name="T2" fmla="*/ 160 w 169"/>
                <a:gd name="T3" fmla="*/ 48 h 97"/>
                <a:gd name="T4" fmla="*/ 152 w 169"/>
                <a:gd name="T5" fmla="*/ 32 h 97"/>
                <a:gd name="T6" fmla="*/ 96 w 169"/>
                <a:gd name="T7" fmla="*/ 8 h 97"/>
                <a:gd name="T8" fmla="*/ 48 w 169"/>
                <a:gd name="T9" fmla="*/ 0 h 97"/>
                <a:gd name="T10" fmla="*/ 16 w 169"/>
                <a:gd name="T11" fmla="*/ 16 h 97"/>
                <a:gd name="T12" fmla="*/ 0 w 169"/>
                <a:gd name="T13" fmla="*/ 32 h 97"/>
                <a:gd name="T14" fmla="*/ 0 w 169"/>
                <a:gd name="T15" fmla="*/ 56 h 97"/>
                <a:gd name="T16" fmla="*/ 24 w 169"/>
                <a:gd name="T17" fmla="*/ 72 h 97"/>
                <a:gd name="T18" fmla="*/ 64 w 169"/>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68" y="72"/>
                  </a:moveTo>
                  <a:lnTo>
                    <a:pt x="160" y="48"/>
                  </a:lnTo>
                  <a:lnTo>
                    <a:pt x="152" y="32"/>
                  </a:lnTo>
                  <a:lnTo>
                    <a:pt x="96" y="8"/>
                  </a:lnTo>
                  <a:lnTo>
                    <a:pt x="48" y="0"/>
                  </a:lnTo>
                  <a:lnTo>
                    <a:pt x="16" y="16"/>
                  </a:lnTo>
                  <a:lnTo>
                    <a:pt x="0" y="32"/>
                  </a:lnTo>
                  <a:lnTo>
                    <a:pt x="0" y="56"/>
                  </a:lnTo>
                  <a:lnTo>
                    <a:pt x="24" y="72"/>
                  </a:lnTo>
                  <a:lnTo>
                    <a:pt x="6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9" name="Freeform 36">
              <a:extLst>
                <a:ext uri="{FF2B5EF4-FFF2-40B4-BE49-F238E27FC236}">
                  <a16:creationId xmlns:a16="http://schemas.microsoft.com/office/drawing/2014/main" id="{3AA2B615-EA33-4896-BB3A-4DC1B9B5C5E1}"/>
                </a:ext>
              </a:extLst>
            </p:cNvPr>
            <p:cNvSpPr>
              <a:spLocks/>
            </p:cNvSpPr>
            <p:nvPr/>
          </p:nvSpPr>
          <p:spPr bwMode="auto">
            <a:xfrm>
              <a:off x="2283619" y="1776414"/>
              <a:ext cx="306388" cy="115887"/>
            </a:xfrm>
            <a:custGeom>
              <a:avLst/>
              <a:gdLst>
                <a:gd name="T0" fmla="*/ 0 w 153"/>
                <a:gd name="T1" fmla="*/ 72 h 73"/>
                <a:gd name="T2" fmla="*/ 0 w 153"/>
                <a:gd name="T3" fmla="*/ 48 h 73"/>
                <a:gd name="T4" fmla="*/ 8 w 153"/>
                <a:gd name="T5" fmla="*/ 24 h 73"/>
                <a:gd name="T6" fmla="*/ 40 w 153"/>
                <a:gd name="T7" fmla="*/ 0 h 73"/>
                <a:gd name="T8" fmla="*/ 96 w 153"/>
                <a:gd name="T9" fmla="*/ 0 h 73"/>
                <a:gd name="T10" fmla="*/ 128 w 153"/>
                <a:gd name="T11" fmla="*/ 0 h 73"/>
                <a:gd name="T12" fmla="*/ 152 w 153"/>
                <a:gd name="T13" fmla="*/ 16 h 73"/>
                <a:gd name="T14" fmla="*/ 144 w 153"/>
                <a:gd name="T15" fmla="*/ 24 h 73"/>
                <a:gd name="T16" fmla="*/ 128 w 153"/>
                <a:gd name="T17" fmla="*/ 40 h 73"/>
                <a:gd name="T18" fmla="*/ 64 w 153"/>
                <a:gd name="T19" fmla="*/ 48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73"/>
                <a:gd name="T32" fmla="*/ 153 w 15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73">
                  <a:moveTo>
                    <a:pt x="0" y="72"/>
                  </a:moveTo>
                  <a:lnTo>
                    <a:pt x="0" y="48"/>
                  </a:lnTo>
                  <a:lnTo>
                    <a:pt x="8" y="24"/>
                  </a:lnTo>
                  <a:lnTo>
                    <a:pt x="40" y="0"/>
                  </a:lnTo>
                  <a:lnTo>
                    <a:pt x="96" y="0"/>
                  </a:lnTo>
                  <a:lnTo>
                    <a:pt x="128" y="0"/>
                  </a:lnTo>
                  <a:lnTo>
                    <a:pt x="152" y="16"/>
                  </a:lnTo>
                  <a:lnTo>
                    <a:pt x="144" y="24"/>
                  </a:lnTo>
                  <a:lnTo>
                    <a:pt x="128" y="40"/>
                  </a:lnTo>
                  <a:lnTo>
                    <a:pt x="64" y="48"/>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0" name="Freeform 37">
              <a:extLst>
                <a:ext uri="{FF2B5EF4-FFF2-40B4-BE49-F238E27FC236}">
                  <a16:creationId xmlns:a16="http://schemas.microsoft.com/office/drawing/2014/main" id="{494321BB-3A16-452E-8B9F-FC7A240EF8C8}"/>
                </a:ext>
              </a:extLst>
            </p:cNvPr>
            <p:cNvSpPr>
              <a:spLocks/>
            </p:cNvSpPr>
            <p:nvPr/>
          </p:nvSpPr>
          <p:spPr bwMode="auto">
            <a:xfrm>
              <a:off x="1558132" y="2525714"/>
              <a:ext cx="196850" cy="153987"/>
            </a:xfrm>
            <a:custGeom>
              <a:avLst/>
              <a:gdLst>
                <a:gd name="T0" fmla="*/ 96 w 97"/>
                <a:gd name="T1" fmla="*/ 0 h 97"/>
                <a:gd name="T2" fmla="*/ 56 w 97"/>
                <a:gd name="T3" fmla="*/ 8 h 97"/>
                <a:gd name="T4" fmla="*/ 24 w 97"/>
                <a:gd name="T5" fmla="*/ 24 h 97"/>
                <a:gd name="T6" fmla="*/ 0 w 97"/>
                <a:gd name="T7" fmla="*/ 56 h 97"/>
                <a:gd name="T8" fmla="*/ 0 w 97"/>
                <a:gd name="T9" fmla="*/ 72 h 97"/>
                <a:gd name="T10" fmla="*/ 32 w 97"/>
                <a:gd name="T11" fmla="*/ 96 h 97"/>
                <a:gd name="T12" fmla="*/ 0 60000 65536"/>
                <a:gd name="T13" fmla="*/ 0 60000 65536"/>
                <a:gd name="T14" fmla="*/ 0 60000 65536"/>
                <a:gd name="T15" fmla="*/ 0 60000 65536"/>
                <a:gd name="T16" fmla="*/ 0 60000 65536"/>
                <a:gd name="T17" fmla="*/ 0 60000 65536"/>
                <a:gd name="T18" fmla="*/ 0 w 97"/>
                <a:gd name="T19" fmla="*/ 0 h 97"/>
                <a:gd name="T20" fmla="*/ 97 w 97"/>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97" h="97">
                  <a:moveTo>
                    <a:pt x="96" y="0"/>
                  </a:moveTo>
                  <a:lnTo>
                    <a:pt x="56" y="8"/>
                  </a:lnTo>
                  <a:lnTo>
                    <a:pt x="24" y="24"/>
                  </a:lnTo>
                  <a:lnTo>
                    <a:pt x="0" y="56"/>
                  </a:lnTo>
                  <a:lnTo>
                    <a:pt x="0" y="72"/>
                  </a:lnTo>
                  <a:lnTo>
                    <a:pt x="32"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1" name="Freeform 38">
              <a:extLst>
                <a:ext uri="{FF2B5EF4-FFF2-40B4-BE49-F238E27FC236}">
                  <a16:creationId xmlns:a16="http://schemas.microsoft.com/office/drawing/2014/main" id="{DF2F2D13-697C-47CB-BAB1-43337F670158}"/>
                </a:ext>
              </a:extLst>
            </p:cNvPr>
            <p:cNvSpPr>
              <a:spLocks/>
            </p:cNvSpPr>
            <p:nvPr/>
          </p:nvSpPr>
          <p:spPr bwMode="auto">
            <a:xfrm>
              <a:off x="1624807" y="2589214"/>
              <a:ext cx="258762" cy="103187"/>
            </a:xfrm>
            <a:custGeom>
              <a:avLst/>
              <a:gdLst>
                <a:gd name="T0" fmla="*/ 0 w 129"/>
                <a:gd name="T1" fmla="*/ 56 h 65"/>
                <a:gd name="T2" fmla="*/ 64 w 129"/>
                <a:gd name="T3" fmla="*/ 64 h 65"/>
                <a:gd name="T4" fmla="*/ 96 w 129"/>
                <a:gd name="T5" fmla="*/ 56 h 65"/>
                <a:gd name="T6" fmla="*/ 120 w 129"/>
                <a:gd name="T7" fmla="*/ 56 h 65"/>
                <a:gd name="T8" fmla="*/ 128 w 129"/>
                <a:gd name="T9" fmla="*/ 40 h 65"/>
                <a:gd name="T10" fmla="*/ 120 w 129"/>
                <a:gd name="T11" fmla="*/ 24 h 65"/>
                <a:gd name="T12" fmla="*/ 112 w 129"/>
                <a:gd name="T13" fmla="*/ 0 h 65"/>
                <a:gd name="T14" fmla="*/ 0 60000 65536"/>
                <a:gd name="T15" fmla="*/ 0 60000 65536"/>
                <a:gd name="T16" fmla="*/ 0 60000 65536"/>
                <a:gd name="T17" fmla="*/ 0 60000 65536"/>
                <a:gd name="T18" fmla="*/ 0 60000 65536"/>
                <a:gd name="T19" fmla="*/ 0 60000 65536"/>
                <a:gd name="T20" fmla="*/ 0 60000 65536"/>
                <a:gd name="T21" fmla="*/ 0 w 129"/>
                <a:gd name="T22" fmla="*/ 0 h 65"/>
                <a:gd name="T23" fmla="*/ 129 w 12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65">
                  <a:moveTo>
                    <a:pt x="0" y="56"/>
                  </a:moveTo>
                  <a:lnTo>
                    <a:pt x="64" y="64"/>
                  </a:lnTo>
                  <a:lnTo>
                    <a:pt x="96" y="56"/>
                  </a:lnTo>
                  <a:lnTo>
                    <a:pt x="120" y="56"/>
                  </a:lnTo>
                  <a:lnTo>
                    <a:pt x="128" y="40"/>
                  </a:lnTo>
                  <a:lnTo>
                    <a:pt x="120" y="24"/>
                  </a:lnTo>
                  <a:lnTo>
                    <a:pt x="11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2" name="Rectangle 39">
              <a:extLst>
                <a:ext uri="{FF2B5EF4-FFF2-40B4-BE49-F238E27FC236}">
                  <a16:creationId xmlns:a16="http://schemas.microsoft.com/office/drawing/2014/main" id="{7344EA14-B077-474F-80AA-8394A6C30382}"/>
                </a:ext>
              </a:extLst>
            </p:cNvPr>
            <p:cNvSpPr>
              <a:spLocks noChangeArrowheads="1"/>
            </p:cNvSpPr>
            <p:nvPr/>
          </p:nvSpPr>
          <p:spPr bwMode="auto">
            <a:xfrm rot="3480000">
              <a:off x="2499950" y="2756310"/>
              <a:ext cx="56746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COOH</a:t>
              </a:r>
            </a:p>
          </p:txBody>
        </p:sp>
        <p:sp>
          <p:nvSpPr>
            <p:cNvPr id="17433" name="Rectangle 40">
              <a:extLst>
                <a:ext uri="{FF2B5EF4-FFF2-40B4-BE49-F238E27FC236}">
                  <a16:creationId xmlns:a16="http://schemas.microsoft.com/office/drawing/2014/main" id="{C80D4DB0-4A9D-4D7B-8697-30E19725F6EC}"/>
                </a:ext>
              </a:extLst>
            </p:cNvPr>
            <p:cNvSpPr>
              <a:spLocks noChangeArrowheads="1"/>
            </p:cNvSpPr>
            <p:nvPr/>
          </p:nvSpPr>
          <p:spPr bwMode="auto">
            <a:xfrm>
              <a:off x="2496344" y="1541463"/>
              <a:ext cx="43922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NH2</a:t>
              </a:r>
            </a:p>
          </p:txBody>
        </p:sp>
        <p:sp>
          <p:nvSpPr>
            <p:cNvPr id="17434" name="Freeform 41">
              <a:extLst>
                <a:ext uri="{FF2B5EF4-FFF2-40B4-BE49-F238E27FC236}">
                  <a16:creationId xmlns:a16="http://schemas.microsoft.com/office/drawing/2014/main" id="{4136D9F1-2524-4B20-836C-C855A90F1EE7}"/>
                </a:ext>
              </a:extLst>
            </p:cNvPr>
            <p:cNvSpPr>
              <a:spLocks/>
            </p:cNvSpPr>
            <p:nvPr/>
          </p:nvSpPr>
          <p:spPr bwMode="auto">
            <a:xfrm>
              <a:off x="2362994" y="2532064"/>
              <a:ext cx="293688" cy="153987"/>
            </a:xfrm>
            <a:custGeom>
              <a:avLst/>
              <a:gdLst>
                <a:gd name="T0" fmla="*/ 8 w 145"/>
                <a:gd name="T1" fmla="*/ 0 h 97"/>
                <a:gd name="T2" fmla="*/ 0 w 145"/>
                <a:gd name="T3" fmla="*/ 24 h 97"/>
                <a:gd name="T4" fmla="*/ 0 w 145"/>
                <a:gd name="T5" fmla="*/ 48 h 97"/>
                <a:gd name="T6" fmla="*/ 16 w 145"/>
                <a:gd name="T7" fmla="*/ 56 h 97"/>
                <a:gd name="T8" fmla="*/ 48 w 145"/>
                <a:gd name="T9" fmla="*/ 64 h 97"/>
                <a:gd name="T10" fmla="*/ 88 w 145"/>
                <a:gd name="T11" fmla="*/ 56 h 97"/>
                <a:gd name="T12" fmla="*/ 104 w 145"/>
                <a:gd name="T13" fmla="*/ 48 h 97"/>
                <a:gd name="T14" fmla="*/ 128 w 145"/>
                <a:gd name="T15" fmla="*/ 48 h 97"/>
                <a:gd name="T16" fmla="*/ 144 w 145"/>
                <a:gd name="T17" fmla="*/ 64 h 97"/>
                <a:gd name="T18" fmla="*/ 144 w 145"/>
                <a:gd name="T19" fmla="*/ 88 h 97"/>
                <a:gd name="T20" fmla="*/ 144 w 145"/>
                <a:gd name="T21" fmla="*/ 9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97"/>
                <a:gd name="T35" fmla="*/ 145 w 145"/>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97">
                  <a:moveTo>
                    <a:pt x="8" y="0"/>
                  </a:moveTo>
                  <a:lnTo>
                    <a:pt x="0" y="24"/>
                  </a:lnTo>
                  <a:lnTo>
                    <a:pt x="0" y="48"/>
                  </a:lnTo>
                  <a:lnTo>
                    <a:pt x="16" y="56"/>
                  </a:lnTo>
                  <a:lnTo>
                    <a:pt x="48" y="64"/>
                  </a:lnTo>
                  <a:lnTo>
                    <a:pt x="88" y="56"/>
                  </a:lnTo>
                  <a:lnTo>
                    <a:pt x="104" y="48"/>
                  </a:lnTo>
                  <a:lnTo>
                    <a:pt x="128" y="48"/>
                  </a:lnTo>
                  <a:lnTo>
                    <a:pt x="144" y="64"/>
                  </a:lnTo>
                  <a:lnTo>
                    <a:pt x="144" y="88"/>
                  </a:lnTo>
                  <a:lnTo>
                    <a:pt x="14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5" name="Freeform 42">
              <a:extLst>
                <a:ext uri="{FF2B5EF4-FFF2-40B4-BE49-F238E27FC236}">
                  <a16:creationId xmlns:a16="http://schemas.microsoft.com/office/drawing/2014/main" id="{C51294FF-3DEF-4117-90F3-E9C4C6D7CC38}"/>
                </a:ext>
              </a:extLst>
            </p:cNvPr>
            <p:cNvSpPr>
              <a:spLocks/>
            </p:cNvSpPr>
            <p:nvPr/>
          </p:nvSpPr>
          <p:spPr bwMode="auto">
            <a:xfrm>
              <a:off x="1848645" y="1828801"/>
              <a:ext cx="220663" cy="74613"/>
            </a:xfrm>
            <a:custGeom>
              <a:avLst/>
              <a:gdLst>
                <a:gd name="T0" fmla="*/ 0 w 123"/>
                <a:gd name="T1" fmla="*/ 42 h 47"/>
                <a:gd name="T2" fmla="*/ 27 w 123"/>
                <a:gd name="T3" fmla="*/ 21 h 47"/>
                <a:gd name="T4" fmla="*/ 66 w 123"/>
                <a:gd name="T5" fmla="*/ 0 h 47"/>
                <a:gd name="T6" fmla="*/ 123 w 123"/>
                <a:gd name="T7" fmla="*/ 42 h 47"/>
                <a:gd name="T8" fmla="*/ 0 60000 65536"/>
                <a:gd name="T9" fmla="*/ 0 60000 65536"/>
                <a:gd name="T10" fmla="*/ 0 60000 65536"/>
                <a:gd name="T11" fmla="*/ 0 60000 65536"/>
                <a:gd name="T12" fmla="*/ 0 w 123"/>
                <a:gd name="T13" fmla="*/ 0 h 47"/>
                <a:gd name="T14" fmla="*/ 123 w 123"/>
                <a:gd name="T15" fmla="*/ 47 h 47"/>
              </a:gdLst>
              <a:ahLst/>
              <a:cxnLst>
                <a:cxn ang="T8">
                  <a:pos x="T0" y="T1"/>
                </a:cxn>
                <a:cxn ang="T9">
                  <a:pos x="T2" y="T3"/>
                </a:cxn>
                <a:cxn ang="T10">
                  <a:pos x="T4" y="T5"/>
                </a:cxn>
                <a:cxn ang="T11">
                  <a:pos x="T6" y="T7"/>
                </a:cxn>
              </a:cxnLst>
              <a:rect l="T12" t="T13" r="T14" b="T15"/>
              <a:pathLst>
                <a:path w="123" h="47">
                  <a:moveTo>
                    <a:pt x="0" y="42"/>
                  </a:moveTo>
                  <a:cubicBezTo>
                    <a:pt x="15" y="47"/>
                    <a:pt x="11" y="32"/>
                    <a:pt x="27" y="21"/>
                  </a:cubicBezTo>
                  <a:cubicBezTo>
                    <a:pt x="36" y="8"/>
                    <a:pt x="51" y="4"/>
                    <a:pt x="66" y="0"/>
                  </a:cubicBezTo>
                  <a:cubicBezTo>
                    <a:pt x="98" y="3"/>
                    <a:pt x="123" y="4"/>
                    <a:pt x="123"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8" name="Rectangle 45">
              <a:extLst>
                <a:ext uri="{FF2B5EF4-FFF2-40B4-BE49-F238E27FC236}">
                  <a16:creationId xmlns:a16="http://schemas.microsoft.com/office/drawing/2014/main" id="{052ED6B7-D861-47C8-8B51-6EFCD47DA2F8}"/>
                </a:ext>
              </a:extLst>
            </p:cNvPr>
            <p:cNvSpPr>
              <a:spLocks noChangeArrowheads="1"/>
            </p:cNvSpPr>
            <p:nvPr/>
          </p:nvSpPr>
          <p:spPr bwMode="auto">
            <a:xfrm>
              <a:off x="1443832" y="1200150"/>
              <a:ext cx="162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990033"/>
                  </a:solidFill>
                  <a:latin typeface="Symbol" panose="05050102010706020507" pitchFamily="18" charset="2"/>
                </a:rPr>
                <a:t></a:t>
              </a:r>
              <a:r>
                <a:rPr lang="fr-FR" altLang="fr-FR" b="1" baseline="-25000">
                  <a:solidFill>
                    <a:srgbClr val="990033"/>
                  </a:solidFill>
                </a:rPr>
                <a:t>1</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2</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3</a:t>
              </a:r>
              <a:r>
                <a:rPr lang="fr-FR" altLang="fr-FR" b="1">
                  <a:solidFill>
                    <a:srgbClr val="990033"/>
                  </a:solidFill>
                </a:rPr>
                <a:t>- AR</a:t>
              </a:r>
            </a:p>
          </p:txBody>
        </p:sp>
      </p:grpSp>
      <p:sp>
        <p:nvSpPr>
          <p:cNvPr id="17439" name="Arc 46">
            <a:extLst>
              <a:ext uri="{FF2B5EF4-FFF2-40B4-BE49-F238E27FC236}">
                <a16:creationId xmlns:a16="http://schemas.microsoft.com/office/drawing/2014/main" id="{3275C9E6-6006-45A9-A7D1-1A572241C640}"/>
              </a:ext>
            </a:extLst>
          </p:cNvPr>
          <p:cNvSpPr>
            <a:spLocks/>
          </p:cNvSpPr>
          <p:nvPr/>
        </p:nvSpPr>
        <p:spPr bwMode="auto">
          <a:xfrm>
            <a:off x="3074195" y="2557463"/>
            <a:ext cx="404813" cy="546100"/>
          </a:xfrm>
          <a:custGeom>
            <a:avLst/>
            <a:gdLst>
              <a:gd name="T0" fmla="*/ 0 w 21600"/>
              <a:gd name="T1" fmla="*/ 546100 h 21600"/>
              <a:gd name="T2" fmla="*/ 402808 w 21600"/>
              <a:gd name="T3" fmla="*/ 0 h 21600"/>
              <a:gd name="T4" fmla="*/ 404813 w 21600"/>
              <a:gd name="T5" fmla="*/ 5461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2"/>
                  <a:pt x="9605" y="59"/>
                  <a:pt x="21493" y="0"/>
                </a:cubicBezTo>
              </a:path>
              <a:path w="21600" h="21600" stroke="0" extrusionOk="0">
                <a:moveTo>
                  <a:pt x="0" y="21600"/>
                </a:moveTo>
                <a:cubicBezTo>
                  <a:pt x="0" y="9712"/>
                  <a:pt x="9605" y="59"/>
                  <a:pt x="21493" y="0"/>
                </a:cubicBezTo>
                <a:lnTo>
                  <a:pt x="21600" y="21600"/>
                </a:lnTo>
                <a:close/>
              </a:path>
            </a:pathLst>
          </a:custGeom>
          <a:noFill/>
          <a:ln w="28575" cap="rnd">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chemeClr val="accent2"/>
              </a:solidFill>
              <a:latin typeface="Times" panose="02020603050405020304" pitchFamily="18" charset="0"/>
            </a:endParaRPr>
          </a:p>
        </p:txBody>
      </p:sp>
      <p:sp>
        <p:nvSpPr>
          <p:cNvPr id="17440" name="Oval 47">
            <a:extLst>
              <a:ext uri="{FF2B5EF4-FFF2-40B4-BE49-F238E27FC236}">
                <a16:creationId xmlns:a16="http://schemas.microsoft.com/office/drawing/2014/main" id="{00CA8ECE-DAEE-43F4-8C9E-EBD1BB918CB5}"/>
              </a:ext>
            </a:extLst>
          </p:cNvPr>
          <p:cNvSpPr>
            <a:spLocks noChangeArrowheads="1"/>
          </p:cNvSpPr>
          <p:nvPr/>
        </p:nvSpPr>
        <p:spPr bwMode="auto">
          <a:xfrm>
            <a:off x="3050382" y="1719263"/>
            <a:ext cx="685800" cy="990600"/>
          </a:xfrm>
          <a:prstGeom prst="ellipse">
            <a:avLst/>
          </a:prstGeom>
          <a:solidFill>
            <a:srgbClr val="FDE3BA"/>
          </a:solidFill>
          <a:ln w="38100">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a:solidFill>
                  <a:srgbClr val="FF9933"/>
                </a:solidFill>
              </a:rPr>
              <a:t>AC</a:t>
            </a:r>
            <a:endParaRPr lang="fr-FR" altLang="fr-FR" sz="2400">
              <a:solidFill>
                <a:srgbClr val="FF9933"/>
              </a:solidFill>
              <a:latin typeface="Times" panose="02020603050405020304" pitchFamily="18" charset="0"/>
            </a:endParaRPr>
          </a:p>
        </p:txBody>
      </p:sp>
      <p:sp>
        <p:nvSpPr>
          <p:cNvPr id="17441" name="Rectangle 48">
            <a:extLst>
              <a:ext uri="{FF2B5EF4-FFF2-40B4-BE49-F238E27FC236}">
                <a16:creationId xmlns:a16="http://schemas.microsoft.com/office/drawing/2014/main" id="{77962ADD-8D0D-4B1D-AFE2-9F6527C9686F}"/>
              </a:ext>
            </a:extLst>
          </p:cNvPr>
          <p:cNvSpPr>
            <a:spLocks noChangeArrowheads="1"/>
          </p:cNvSpPr>
          <p:nvPr/>
        </p:nvSpPr>
        <p:spPr bwMode="auto">
          <a:xfrm>
            <a:off x="3221832" y="3471864"/>
            <a:ext cx="75181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chemeClr val="accent2"/>
                </a:solidFill>
              </a:rPr>
              <a:t>cAMP</a:t>
            </a:r>
          </a:p>
        </p:txBody>
      </p:sp>
      <p:sp>
        <p:nvSpPr>
          <p:cNvPr id="17442" name="Rectangle 49">
            <a:extLst>
              <a:ext uri="{FF2B5EF4-FFF2-40B4-BE49-F238E27FC236}">
                <a16:creationId xmlns:a16="http://schemas.microsoft.com/office/drawing/2014/main" id="{311289B2-199F-46E3-8C1B-C0DC4941D06B}"/>
              </a:ext>
            </a:extLst>
          </p:cNvPr>
          <p:cNvSpPr>
            <a:spLocks noChangeArrowheads="1"/>
          </p:cNvSpPr>
          <p:nvPr/>
        </p:nvSpPr>
        <p:spPr bwMode="auto">
          <a:xfrm>
            <a:off x="5220495" y="2773364"/>
            <a:ext cx="32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43" name="Rectangle 50">
            <a:extLst>
              <a:ext uri="{FF2B5EF4-FFF2-40B4-BE49-F238E27FC236}">
                <a16:creationId xmlns:a16="http://schemas.microsoft.com/office/drawing/2014/main" id="{C0985373-94EF-4062-A80C-51F5E19AE2E4}"/>
              </a:ext>
            </a:extLst>
          </p:cNvPr>
          <p:cNvSpPr>
            <a:spLocks noChangeArrowheads="1"/>
          </p:cNvSpPr>
          <p:nvPr/>
        </p:nvSpPr>
        <p:spPr bwMode="auto">
          <a:xfrm>
            <a:off x="3364707" y="4076700"/>
            <a:ext cx="56265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PKA</a:t>
            </a:r>
            <a:endParaRPr lang="fr-FR" altLang="fr-FR">
              <a:solidFill>
                <a:schemeClr val="accent2"/>
              </a:solidFill>
            </a:endParaRPr>
          </a:p>
        </p:txBody>
      </p:sp>
      <p:sp>
        <p:nvSpPr>
          <p:cNvPr id="17444" name="Rectangle 51">
            <a:extLst>
              <a:ext uri="{FF2B5EF4-FFF2-40B4-BE49-F238E27FC236}">
                <a16:creationId xmlns:a16="http://schemas.microsoft.com/office/drawing/2014/main" id="{8792C7C7-C9B8-490B-AAA7-34C27F7DF41C}"/>
              </a:ext>
            </a:extLst>
          </p:cNvPr>
          <p:cNvSpPr>
            <a:spLocks noChangeArrowheads="1"/>
          </p:cNvSpPr>
          <p:nvPr/>
        </p:nvSpPr>
        <p:spPr bwMode="auto">
          <a:xfrm>
            <a:off x="4164808" y="3852863"/>
            <a:ext cx="76993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5' AMP</a:t>
            </a:r>
          </a:p>
        </p:txBody>
      </p:sp>
      <p:sp>
        <p:nvSpPr>
          <p:cNvPr id="17445" name="Arc 52">
            <a:extLst>
              <a:ext uri="{FF2B5EF4-FFF2-40B4-BE49-F238E27FC236}">
                <a16:creationId xmlns:a16="http://schemas.microsoft.com/office/drawing/2014/main" id="{47B149B4-842A-4829-9B0A-66A65DF2EA52}"/>
              </a:ext>
            </a:extLst>
          </p:cNvPr>
          <p:cNvSpPr>
            <a:spLocks/>
          </p:cNvSpPr>
          <p:nvPr/>
        </p:nvSpPr>
        <p:spPr bwMode="auto">
          <a:xfrm>
            <a:off x="4079083" y="3624263"/>
            <a:ext cx="496887" cy="177800"/>
          </a:xfrm>
          <a:custGeom>
            <a:avLst/>
            <a:gdLst>
              <a:gd name="T0" fmla="*/ 0 w 21600"/>
              <a:gd name="T1" fmla="*/ 0 h 21600"/>
              <a:gd name="T2" fmla="*/ 496887 w 21600"/>
              <a:gd name="T3" fmla="*/ 177800 h 21600"/>
              <a:gd name="T4" fmla="*/ 0 w 21600"/>
              <a:gd name="T5" fmla="*/ 177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4" name="Skupina 3"/>
          <p:cNvGrpSpPr/>
          <p:nvPr/>
        </p:nvGrpSpPr>
        <p:grpSpPr>
          <a:xfrm>
            <a:off x="3965079" y="1225269"/>
            <a:ext cx="1489075" cy="1792289"/>
            <a:chOff x="4561683" y="1263650"/>
            <a:chExt cx="1489075" cy="1792289"/>
          </a:xfrm>
        </p:grpSpPr>
        <p:sp>
          <p:nvSpPr>
            <p:cNvPr id="17437" name="Rectangle 44">
              <a:extLst>
                <a:ext uri="{FF2B5EF4-FFF2-40B4-BE49-F238E27FC236}">
                  <a16:creationId xmlns:a16="http://schemas.microsoft.com/office/drawing/2014/main" id="{B842358B-A406-4721-B643-02C550358576}"/>
                </a:ext>
              </a:extLst>
            </p:cNvPr>
            <p:cNvSpPr>
              <a:spLocks noChangeArrowheads="1"/>
            </p:cNvSpPr>
            <p:nvPr/>
          </p:nvSpPr>
          <p:spPr bwMode="auto">
            <a:xfrm>
              <a:off x="4988719" y="1263650"/>
              <a:ext cx="9858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00B0F0"/>
                  </a:solidFill>
                </a:rPr>
                <a:t> </a:t>
              </a:r>
              <a:r>
                <a:rPr lang="fr-FR" altLang="fr-FR" b="1">
                  <a:solidFill>
                    <a:srgbClr val="00B0F0"/>
                  </a:solidFill>
                  <a:latin typeface="Symbol" panose="05050102010706020507" pitchFamily="18" charset="2"/>
                </a:rPr>
                <a:t></a:t>
              </a:r>
              <a:r>
                <a:rPr lang="fr-FR" altLang="fr-FR" b="1" baseline="-25000">
                  <a:solidFill>
                    <a:srgbClr val="00B0F0"/>
                  </a:solidFill>
                </a:rPr>
                <a:t>2</a:t>
              </a:r>
              <a:r>
                <a:rPr lang="fr-FR" altLang="fr-FR" b="1">
                  <a:solidFill>
                    <a:srgbClr val="00B0F0"/>
                  </a:solidFill>
                </a:rPr>
                <a:t>-AR</a:t>
              </a:r>
            </a:p>
          </p:txBody>
        </p:sp>
        <p:grpSp>
          <p:nvGrpSpPr>
            <p:cNvPr id="17446" name="Group 53">
              <a:extLst>
                <a:ext uri="{FF2B5EF4-FFF2-40B4-BE49-F238E27FC236}">
                  <a16:creationId xmlns:a16="http://schemas.microsoft.com/office/drawing/2014/main" id="{104D3061-6F91-48BC-BCA2-BEB033F6624A}"/>
                </a:ext>
              </a:extLst>
            </p:cNvPr>
            <p:cNvGrpSpPr>
              <a:grpSpLocks/>
            </p:cNvGrpSpPr>
            <p:nvPr/>
          </p:nvGrpSpPr>
          <p:grpSpPr bwMode="auto">
            <a:xfrm>
              <a:off x="4561683" y="1719264"/>
              <a:ext cx="1489075" cy="1336675"/>
              <a:chOff x="2891" y="1051"/>
              <a:chExt cx="833" cy="842"/>
            </a:xfrm>
          </p:grpSpPr>
          <p:sp>
            <p:nvSpPr>
              <p:cNvPr id="17505" name="Rectangle 54">
                <a:extLst>
                  <a:ext uri="{FF2B5EF4-FFF2-40B4-BE49-F238E27FC236}">
                    <a16:creationId xmlns:a16="http://schemas.microsoft.com/office/drawing/2014/main" id="{85289545-05E1-479E-8D5F-2505F5B56BD5}"/>
                  </a:ext>
                </a:extLst>
              </p:cNvPr>
              <p:cNvSpPr>
                <a:spLocks noChangeArrowheads="1"/>
              </p:cNvSpPr>
              <p:nvPr/>
            </p:nvSpPr>
            <p:spPr bwMode="auto">
              <a:xfrm rot="1860000">
                <a:off x="2928" y="1741"/>
                <a:ext cx="31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COOH</a:t>
                </a:r>
              </a:p>
            </p:txBody>
          </p:sp>
          <p:sp>
            <p:nvSpPr>
              <p:cNvPr id="17506" name="Freeform 55">
                <a:extLst>
                  <a:ext uri="{FF2B5EF4-FFF2-40B4-BE49-F238E27FC236}">
                    <a16:creationId xmlns:a16="http://schemas.microsoft.com/office/drawing/2014/main" id="{FBD3A732-09BC-4639-B656-2428B87DF251}"/>
                  </a:ext>
                </a:extLst>
              </p:cNvPr>
              <p:cNvSpPr>
                <a:spLocks/>
              </p:cNvSpPr>
              <p:nvPr/>
            </p:nvSpPr>
            <p:spPr bwMode="auto">
              <a:xfrm>
                <a:off x="3234" y="1611"/>
                <a:ext cx="289" cy="169"/>
              </a:xfrm>
              <a:custGeom>
                <a:avLst/>
                <a:gdLst>
                  <a:gd name="T0" fmla="*/ 184 w 257"/>
                  <a:gd name="T1" fmla="*/ 24 h 169"/>
                  <a:gd name="T2" fmla="*/ 200 w 257"/>
                  <a:gd name="T3" fmla="*/ 72 h 169"/>
                  <a:gd name="T4" fmla="*/ 232 w 257"/>
                  <a:gd name="T5" fmla="*/ 88 h 169"/>
                  <a:gd name="T6" fmla="*/ 248 w 257"/>
                  <a:gd name="T7" fmla="*/ 104 h 169"/>
                  <a:gd name="T8" fmla="*/ 256 w 257"/>
                  <a:gd name="T9" fmla="*/ 120 h 169"/>
                  <a:gd name="T10" fmla="*/ 248 w 257"/>
                  <a:gd name="T11" fmla="*/ 136 h 169"/>
                  <a:gd name="T12" fmla="*/ 224 w 257"/>
                  <a:gd name="T13" fmla="*/ 160 h 169"/>
                  <a:gd name="T14" fmla="*/ 152 w 257"/>
                  <a:gd name="T15" fmla="*/ 168 h 169"/>
                  <a:gd name="T16" fmla="*/ 80 w 257"/>
                  <a:gd name="T17" fmla="*/ 168 h 169"/>
                  <a:gd name="T18" fmla="*/ 8 w 257"/>
                  <a:gd name="T19" fmla="*/ 136 h 169"/>
                  <a:gd name="T20" fmla="*/ 0 w 257"/>
                  <a:gd name="T21" fmla="*/ 104 h 169"/>
                  <a:gd name="T22" fmla="*/ 16 w 257"/>
                  <a:gd name="T23" fmla="*/ 80 h 169"/>
                  <a:gd name="T24" fmla="*/ 40 w 257"/>
                  <a:gd name="T25" fmla="*/ 48 h 169"/>
                  <a:gd name="T26" fmla="*/ 64 w 257"/>
                  <a:gd name="T27" fmla="*/ 32 h 169"/>
                  <a:gd name="T28" fmla="*/ 72 w 257"/>
                  <a:gd name="T29" fmla="*/ 0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169"/>
                  <a:gd name="T47" fmla="*/ 257 w 257"/>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169">
                    <a:moveTo>
                      <a:pt x="184" y="24"/>
                    </a:moveTo>
                    <a:lnTo>
                      <a:pt x="200" y="72"/>
                    </a:lnTo>
                    <a:lnTo>
                      <a:pt x="232" y="88"/>
                    </a:lnTo>
                    <a:lnTo>
                      <a:pt x="248" y="104"/>
                    </a:lnTo>
                    <a:lnTo>
                      <a:pt x="256" y="120"/>
                    </a:lnTo>
                    <a:lnTo>
                      <a:pt x="248" y="136"/>
                    </a:lnTo>
                    <a:lnTo>
                      <a:pt x="224" y="160"/>
                    </a:lnTo>
                    <a:lnTo>
                      <a:pt x="152" y="168"/>
                    </a:lnTo>
                    <a:lnTo>
                      <a:pt x="80" y="168"/>
                    </a:lnTo>
                    <a:lnTo>
                      <a:pt x="8" y="136"/>
                    </a:lnTo>
                    <a:lnTo>
                      <a:pt x="0" y="104"/>
                    </a:lnTo>
                    <a:lnTo>
                      <a:pt x="16" y="80"/>
                    </a:lnTo>
                    <a:lnTo>
                      <a:pt x="40" y="48"/>
                    </a:lnTo>
                    <a:lnTo>
                      <a:pt x="64" y="32"/>
                    </a:lnTo>
                    <a:lnTo>
                      <a:pt x="72"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7" name="Freeform 56">
                <a:extLst>
                  <a:ext uri="{FF2B5EF4-FFF2-40B4-BE49-F238E27FC236}">
                    <a16:creationId xmlns:a16="http://schemas.microsoft.com/office/drawing/2014/main" id="{6CFF0170-19F0-47FC-91BB-80D8B4B36C8D}"/>
                  </a:ext>
                </a:extLst>
              </p:cNvPr>
              <p:cNvSpPr>
                <a:spLocks/>
              </p:cNvSpPr>
              <p:nvPr/>
            </p:nvSpPr>
            <p:spPr bwMode="auto">
              <a:xfrm>
                <a:off x="3369" y="1617"/>
                <a:ext cx="163" cy="65"/>
              </a:xfrm>
              <a:custGeom>
                <a:avLst/>
                <a:gdLst>
                  <a:gd name="T0" fmla="*/ 112 w 145"/>
                  <a:gd name="T1" fmla="*/ 0 h 65"/>
                  <a:gd name="T2" fmla="*/ 128 w 145"/>
                  <a:gd name="T3" fmla="*/ 16 h 65"/>
                  <a:gd name="T4" fmla="*/ 144 w 145"/>
                  <a:gd name="T5" fmla="*/ 40 h 65"/>
                  <a:gd name="T6" fmla="*/ 104 w 145"/>
                  <a:gd name="T7" fmla="*/ 64 h 65"/>
                  <a:gd name="T8" fmla="*/ 32 w 145"/>
                  <a:gd name="T9" fmla="*/ 56 h 65"/>
                  <a:gd name="T10" fmla="*/ 8 w 145"/>
                  <a:gd name="T11" fmla="*/ 48 h 65"/>
                  <a:gd name="T12" fmla="*/ 0 w 145"/>
                  <a:gd name="T13" fmla="*/ 40 h 65"/>
                  <a:gd name="T14" fmla="*/ 0 w 145"/>
                  <a:gd name="T15" fmla="*/ 16 h 65"/>
                  <a:gd name="T16" fmla="*/ 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112" y="0"/>
                    </a:moveTo>
                    <a:lnTo>
                      <a:pt x="128" y="16"/>
                    </a:lnTo>
                    <a:lnTo>
                      <a:pt x="144" y="40"/>
                    </a:lnTo>
                    <a:lnTo>
                      <a:pt x="104" y="64"/>
                    </a:lnTo>
                    <a:lnTo>
                      <a:pt x="32" y="56"/>
                    </a:lnTo>
                    <a:lnTo>
                      <a:pt x="8" y="48"/>
                    </a:lnTo>
                    <a:lnTo>
                      <a:pt x="0" y="40"/>
                    </a:lnTo>
                    <a:lnTo>
                      <a:pt x="0" y="16"/>
                    </a:lnTo>
                    <a:lnTo>
                      <a:pt x="8"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8" name="AutoShape 57">
                <a:extLst>
                  <a:ext uri="{FF2B5EF4-FFF2-40B4-BE49-F238E27FC236}">
                    <a16:creationId xmlns:a16="http://schemas.microsoft.com/office/drawing/2014/main" id="{756B9531-EBE4-4073-B799-7B33410F3407}"/>
                  </a:ext>
                </a:extLst>
              </p:cNvPr>
              <p:cNvSpPr>
                <a:spLocks noChangeArrowheads="1"/>
              </p:cNvSpPr>
              <p:nvPr/>
            </p:nvSpPr>
            <p:spPr bwMode="auto">
              <a:xfrm>
                <a:off x="3367" y="1195"/>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9" name="AutoShape 58">
                <a:extLst>
                  <a:ext uri="{FF2B5EF4-FFF2-40B4-BE49-F238E27FC236}">
                    <a16:creationId xmlns:a16="http://schemas.microsoft.com/office/drawing/2014/main" id="{611F23E1-A079-4C38-B5BF-551702629920}"/>
                  </a:ext>
                </a:extLst>
              </p:cNvPr>
              <p:cNvSpPr>
                <a:spLocks noChangeArrowheads="1"/>
              </p:cNvSpPr>
              <p:nvPr/>
            </p:nvSpPr>
            <p:spPr bwMode="auto">
              <a:xfrm>
                <a:off x="3301" y="1215"/>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0" name="AutoShape 59">
                <a:extLst>
                  <a:ext uri="{FF2B5EF4-FFF2-40B4-BE49-F238E27FC236}">
                    <a16:creationId xmlns:a16="http://schemas.microsoft.com/office/drawing/2014/main" id="{125A0D84-6033-404E-9CB9-45F47FC2A1B3}"/>
                  </a:ext>
                </a:extLst>
              </p:cNvPr>
              <p:cNvSpPr>
                <a:spLocks noChangeArrowheads="1"/>
              </p:cNvSpPr>
              <p:nvPr/>
            </p:nvSpPr>
            <p:spPr bwMode="auto">
              <a:xfrm>
                <a:off x="3538" y="1221"/>
                <a:ext cx="47" cy="445"/>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1" name="AutoShape 60">
                <a:extLst>
                  <a:ext uri="{FF2B5EF4-FFF2-40B4-BE49-F238E27FC236}">
                    <a16:creationId xmlns:a16="http://schemas.microsoft.com/office/drawing/2014/main" id="{63E31AEE-94A1-4C83-911C-D42147969DED}"/>
                  </a:ext>
                </a:extLst>
              </p:cNvPr>
              <p:cNvSpPr>
                <a:spLocks noChangeArrowheads="1"/>
              </p:cNvSpPr>
              <p:nvPr/>
            </p:nvSpPr>
            <p:spPr bwMode="auto">
              <a:xfrm>
                <a:off x="3418" y="1212"/>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2" name="AutoShape 61">
                <a:extLst>
                  <a:ext uri="{FF2B5EF4-FFF2-40B4-BE49-F238E27FC236}">
                    <a16:creationId xmlns:a16="http://schemas.microsoft.com/office/drawing/2014/main" id="{8DA01A1D-64A6-4E43-BEB7-49DCD498F0B9}"/>
                  </a:ext>
                </a:extLst>
              </p:cNvPr>
              <p:cNvSpPr>
                <a:spLocks noChangeArrowheads="1"/>
              </p:cNvSpPr>
              <p:nvPr/>
            </p:nvSpPr>
            <p:spPr bwMode="auto">
              <a:xfrm>
                <a:off x="3232" y="1219"/>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3" name="AutoShape 62">
                <a:extLst>
                  <a:ext uri="{FF2B5EF4-FFF2-40B4-BE49-F238E27FC236}">
                    <a16:creationId xmlns:a16="http://schemas.microsoft.com/office/drawing/2014/main" id="{F9A708C1-316D-4E83-B736-F0BE05B27EF5}"/>
                  </a:ext>
                </a:extLst>
              </p:cNvPr>
              <p:cNvSpPr>
                <a:spLocks noChangeArrowheads="1"/>
              </p:cNvSpPr>
              <p:nvPr/>
            </p:nvSpPr>
            <p:spPr bwMode="auto">
              <a:xfrm>
                <a:off x="3475" y="1195"/>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4" name="AutoShape 63">
                <a:extLst>
                  <a:ext uri="{FF2B5EF4-FFF2-40B4-BE49-F238E27FC236}">
                    <a16:creationId xmlns:a16="http://schemas.microsoft.com/office/drawing/2014/main" id="{0D8259BE-A6BC-4E43-A5FB-FF2538C35E15}"/>
                  </a:ext>
                </a:extLst>
              </p:cNvPr>
              <p:cNvSpPr>
                <a:spLocks noChangeArrowheads="1"/>
              </p:cNvSpPr>
              <p:nvPr/>
            </p:nvSpPr>
            <p:spPr bwMode="auto">
              <a:xfrm>
                <a:off x="3601" y="1211"/>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5" name="Freeform 64">
                <a:extLst>
                  <a:ext uri="{FF2B5EF4-FFF2-40B4-BE49-F238E27FC236}">
                    <a16:creationId xmlns:a16="http://schemas.microsoft.com/office/drawing/2014/main" id="{E2D96C58-BA6B-4FD1-AD03-9C9B4B79EC0F}"/>
                  </a:ext>
                </a:extLst>
              </p:cNvPr>
              <p:cNvSpPr>
                <a:spLocks/>
              </p:cNvSpPr>
              <p:nvPr/>
            </p:nvSpPr>
            <p:spPr bwMode="auto">
              <a:xfrm>
                <a:off x="3174" y="1111"/>
                <a:ext cx="217" cy="89"/>
              </a:xfrm>
              <a:custGeom>
                <a:avLst/>
                <a:gdLst>
                  <a:gd name="T0" fmla="*/ 192 w 193"/>
                  <a:gd name="T1" fmla="*/ 88 h 89"/>
                  <a:gd name="T2" fmla="*/ 184 w 193"/>
                  <a:gd name="T3" fmla="*/ 80 h 89"/>
                  <a:gd name="T4" fmla="*/ 168 w 193"/>
                  <a:gd name="T5" fmla="*/ 56 h 89"/>
                  <a:gd name="T6" fmla="*/ 128 w 193"/>
                  <a:gd name="T7" fmla="*/ 40 h 89"/>
                  <a:gd name="T8" fmla="*/ 56 w 193"/>
                  <a:gd name="T9" fmla="*/ 40 h 89"/>
                  <a:gd name="T10" fmla="*/ 8 w 193"/>
                  <a:gd name="T11" fmla="*/ 16 h 89"/>
                  <a:gd name="T12" fmla="*/ 0 w 193"/>
                  <a:gd name="T13" fmla="*/ 0 h 89"/>
                  <a:gd name="T14" fmla="*/ 0 60000 65536"/>
                  <a:gd name="T15" fmla="*/ 0 60000 65536"/>
                  <a:gd name="T16" fmla="*/ 0 60000 65536"/>
                  <a:gd name="T17" fmla="*/ 0 60000 65536"/>
                  <a:gd name="T18" fmla="*/ 0 60000 65536"/>
                  <a:gd name="T19" fmla="*/ 0 60000 65536"/>
                  <a:gd name="T20" fmla="*/ 0 60000 65536"/>
                  <a:gd name="T21" fmla="*/ 0 w 193"/>
                  <a:gd name="T22" fmla="*/ 0 h 89"/>
                  <a:gd name="T23" fmla="*/ 193 w 193"/>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89">
                    <a:moveTo>
                      <a:pt x="192" y="88"/>
                    </a:moveTo>
                    <a:lnTo>
                      <a:pt x="184" y="80"/>
                    </a:lnTo>
                    <a:lnTo>
                      <a:pt x="168" y="56"/>
                    </a:lnTo>
                    <a:lnTo>
                      <a:pt x="128" y="40"/>
                    </a:lnTo>
                    <a:lnTo>
                      <a:pt x="56" y="40"/>
                    </a:lnTo>
                    <a:lnTo>
                      <a:pt x="8" y="16"/>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6" name="Freeform 65">
                <a:extLst>
                  <a:ext uri="{FF2B5EF4-FFF2-40B4-BE49-F238E27FC236}">
                    <a16:creationId xmlns:a16="http://schemas.microsoft.com/office/drawing/2014/main" id="{FFC1DE43-227E-4D57-BDD9-8C603D8CE311}"/>
                  </a:ext>
                </a:extLst>
              </p:cNvPr>
              <p:cNvSpPr>
                <a:spLocks/>
              </p:cNvSpPr>
              <p:nvPr/>
            </p:nvSpPr>
            <p:spPr bwMode="auto">
              <a:xfrm>
                <a:off x="3498" y="1143"/>
                <a:ext cx="19" cy="49"/>
              </a:xfrm>
              <a:custGeom>
                <a:avLst/>
                <a:gdLst>
                  <a:gd name="T0" fmla="*/ 0 w 17"/>
                  <a:gd name="T1" fmla="*/ 48 h 49"/>
                  <a:gd name="T2" fmla="*/ 0 w 17"/>
                  <a:gd name="T3" fmla="*/ 16 h 49"/>
                  <a:gd name="T4" fmla="*/ 16 w 17"/>
                  <a:gd name="T5" fmla="*/ 0 h 49"/>
                  <a:gd name="T6" fmla="*/ 0 60000 65536"/>
                  <a:gd name="T7" fmla="*/ 0 60000 65536"/>
                  <a:gd name="T8" fmla="*/ 0 60000 65536"/>
                  <a:gd name="T9" fmla="*/ 0 w 17"/>
                  <a:gd name="T10" fmla="*/ 0 h 49"/>
                  <a:gd name="T11" fmla="*/ 17 w 17"/>
                  <a:gd name="T12" fmla="*/ 49 h 49"/>
                </a:gdLst>
                <a:ahLst/>
                <a:cxnLst>
                  <a:cxn ang="T6">
                    <a:pos x="T0" y="T1"/>
                  </a:cxn>
                  <a:cxn ang="T7">
                    <a:pos x="T2" y="T3"/>
                  </a:cxn>
                  <a:cxn ang="T8">
                    <a:pos x="T4" y="T5"/>
                  </a:cxn>
                </a:cxnLst>
                <a:rect l="T9" t="T10" r="T11" b="T12"/>
                <a:pathLst>
                  <a:path w="17" h="49">
                    <a:moveTo>
                      <a:pt x="0" y="48"/>
                    </a:moveTo>
                    <a:lnTo>
                      <a:pt x="0" y="16"/>
                    </a:lnTo>
                    <a:lnTo>
                      <a:pt x="16"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7" name="Freeform 66">
                <a:extLst>
                  <a:ext uri="{FF2B5EF4-FFF2-40B4-BE49-F238E27FC236}">
                    <a16:creationId xmlns:a16="http://schemas.microsoft.com/office/drawing/2014/main" id="{04F26316-7AF4-4B65-8B13-44412696CFD6}"/>
                  </a:ext>
                </a:extLst>
              </p:cNvPr>
              <p:cNvSpPr>
                <a:spLocks/>
              </p:cNvSpPr>
              <p:nvPr/>
            </p:nvSpPr>
            <p:spPr bwMode="auto">
              <a:xfrm>
                <a:off x="3516" y="1111"/>
                <a:ext cx="163" cy="97"/>
              </a:xfrm>
              <a:custGeom>
                <a:avLst/>
                <a:gdLst>
                  <a:gd name="T0" fmla="*/ 0 w 145"/>
                  <a:gd name="T1" fmla="*/ 32 h 97"/>
                  <a:gd name="T2" fmla="*/ 16 w 145"/>
                  <a:gd name="T3" fmla="*/ 8 h 97"/>
                  <a:gd name="T4" fmla="*/ 56 w 145"/>
                  <a:gd name="T5" fmla="*/ 8 h 97"/>
                  <a:gd name="T6" fmla="*/ 96 w 145"/>
                  <a:gd name="T7" fmla="*/ 0 h 97"/>
                  <a:gd name="T8" fmla="*/ 136 w 145"/>
                  <a:gd name="T9" fmla="*/ 16 h 97"/>
                  <a:gd name="T10" fmla="*/ 144 w 145"/>
                  <a:gd name="T11" fmla="*/ 32 h 97"/>
                  <a:gd name="T12" fmla="*/ 144 w 145"/>
                  <a:gd name="T13" fmla="*/ 56 h 97"/>
                  <a:gd name="T14" fmla="*/ 120 w 145"/>
                  <a:gd name="T15" fmla="*/ 72 h 97"/>
                  <a:gd name="T16" fmla="*/ 88 w 145"/>
                  <a:gd name="T17" fmla="*/ 96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97"/>
                  <a:gd name="T29" fmla="*/ 145 w 145"/>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97">
                    <a:moveTo>
                      <a:pt x="0" y="32"/>
                    </a:moveTo>
                    <a:lnTo>
                      <a:pt x="16" y="8"/>
                    </a:lnTo>
                    <a:lnTo>
                      <a:pt x="56" y="8"/>
                    </a:lnTo>
                    <a:lnTo>
                      <a:pt x="96" y="0"/>
                    </a:lnTo>
                    <a:lnTo>
                      <a:pt x="136" y="16"/>
                    </a:lnTo>
                    <a:lnTo>
                      <a:pt x="144" y="32"/>
                    </a:lnTo>
                    <a:lnTo>
                      <a:pt x="144" y="56"/>
                    </a:lnTo>
                    <a:lnTo>
                      <a:pt x="120" y="72"/>
                    </a:lnTo>
                    <a:lnTo>
                      <a:pt x="88" y="9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8" name="Freeform 67">
                <a:extLst>
                  <a:ext uri="{FF2B5EF4-FFF2-40B4-BE49-F238E27FC236}">
                    <a16:creationId xmlns:a16="http://schemas.microsoft.com/office/drawing/2014/main" id="{E43D6EE5-F54C-43B4-B204-7A21933F89B6}"/>
                  </a:ext>
                </a:extLst>
              </p:cNvPr>
              <p:cNvSpPr>
                <a:spLocks/>
              </p:cNvSpPr>
              <p:nvPr/>
            </p:nvSpPr>
            <p:spPr bwMode="auto">
              <a:xfrm>
                <a:off x="3276" y="1161"/>
                <a:ext cx="46" cy="73"/>
              </a:xfrm>
              <a:custGeom>
                <a:avLst/>
                <a:gdLst>
                  <a:gd name="T0" fmla="*/ 40 w 41"/>
                  <a:gd name="T1" fmla="*/ 72 h 73"/>
                  <a:gd name="T2" fmla="*/ 40 w 41"/>
                  <a:gd name="T3" fmla="*/ 48 h 73"/>
                  <a:gd name="T4" fmla="*/ 40 w 41"/>
                  <a:gd name="T5" fmla="*/ 24 h 73"/>
                  <a:gd name="T6" fmla="*/ 0 w 41"/>
                  <a:gd name="T7" fmla="*/ 0 h 73"/>
                  <a:gd name="T8" fmla="*/ 0 60000 65536"/>
                  <a:gd name="T9" fmla="*/ 0 60000 65536"/>
                  <a:gd name="T10" fmla="*/ 0 60000 65536"/>
                  <a:gd name="T11" fmla="*/ 0 60000 65536"/>
                  <a:gd name="T12" fmla="*/ 0 w 41"/>
                  <a:gd name="T13" fmla="*/ 0 h 73"/>
                  <a:gd name="T14" fmla="*/ 41 w 41"/>
                  <a:gd name="T15" fmla="*/ 73 h 73"/>
                </a:gdLst>
                <a:ahLst/>
                <a:cxnLst>
                  <a:cxn ang="T8">
                    <a:pos x="T0" y="T1"/>
                  </a:cxn>
                  <a:cxn ang="T9">
                    <a:pos x="T2" y="T3"/>
                  </a:cxn>
                  <a:cxn ang="T10">
                    <a:pos x="T4" y="T5"/>
                  </a:cxn>
                  <a:cxn ang="T11">
                    <a:pos x="T6" y="T7"/>
                  </a:cxn>
                </a:cxnLst>
                <a:rect l="T12" t="T13" r="T14" b="T15"/>
                <a:pathLst>
                  <a:path w="41" h="73">
                    <a:moveTo>
                      <a:pt x="40" y="72"/>
                    </a:moveTo>
                    <a:lnTo>
                      <a:pt x="40" y="48"/>
                    </a:lnTo>
                    <a:lnTo>
                      <a:pt x="40" y="24"/>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9" name="Freeform 68">
                <a:extLst>
                  <a:ext uri="{FF2B5EF4-FFF2-40B4-BE49-F238E27FC236}">
                    <a16:creationId xmlns:a16="http://schemas.microsoft.com/office/drawing/2014/main" id="{4BAF66CF-FC2D-484F-AD1A-F1770C12E58C}"/>
                  </a:ext>
                </a:extLst>
              </p:cNvPr>
              <p:cNvSpPr>
                <a:spLocks/>
              </p:cNvSpPr>
              <p:nvPr/>
            </p:nvSpPr>
            <p:spPr bwMode="auto">
              <a:xfrm>
                <a:off x="3147" y="1167"/>
                <a:ext cx="118" cy="49"/>
              </a:xfrm>
              <a:custGeom>
                <a:avLst/>
                <a:gdLst>
                  <a:gd name="T0" fmla="*/ 104 w 105"/>
                  <a:gd name="T1" fmla="*/ 0 h 49"/>
                  <a:gd name="T2" fmla="*/ 56 w 105"/>
                  <a:gd name="T3" fmla="*/ 0 h 49"/>
                  <a:gd name="T4" fmla="*/ 16 w 105"/>
                  <a:gd name="T5" fmla="*/ 0 h 49"/>
                  <a:gd name="T6" fmla="*/ 0 w 105"/>
                  <a:gd name="T7" fmla="*/ 16 h 49"/>
                  <a:gd name="T8" fmla="*/ 0 w 105"/>
                  <a:gd name="T9" fmla="*/ 24 h 49"/>
                  <a:gd name="T10" fmla="*/ 24 w 105"/>
                  <a:gd name="T11" fmla="*/ 40 h 49"/>
                  <a:gd name="T12" fmla="*/ 56 w 105"/>
                  <a:gd name="T13" fmla="*/ 48 h 49"/>
                  <a:gd name="T14" fmla="*/ 88 w 105"/>
                  <a:gd name="T15" fmla="*/ 48 h 49"/>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49"/>
                  <a:gd name="T26" fmla="*/ 105 w 105"/>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49">
                    <a:moveTo>
                      <a:pt x="104" y="0"/>
                    </a:moveTo>
                    <a:lnTo>
                      <a:pt x="56" y="0"/>
                    </a:lnTo>
                    <a:lnTo>
                      <a:pt x="16" y="0"/>
                    </a:lnTo>
                    <a:lnTo>
                      <a:pt x="0" y="16"/>
                    </a:lnTo>
                    <a:lnTo>
                      <a:pt x="0" y="24"/>
                    </a:lnTo>
                    <a:lnTo>
                      <a:pt x="24" y="40"/>
                    </a:lnTo>
                    <a:lnTo>
                      <a:pt x="56" y="48"/>
                    </a:lnTo>
                    <a:lnTo>
                      <a:pt x="88" y="48"/>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0" name="Line 69">
                <a:extLst>
                  <a:ext uri="{FF2B5EF4-FFF2-40B4-BE49-F238E27FC236}">
                    <a16:creationId xmlns:a16="http://schemas.microsoft.com/office/drawing/2014/main" id="{02040728-992F-4E7A-9922-8E40744DDD4B}"/>
                  </a:ext>
                </a:extLst>
              </p:cNvPr>
              <p:cNvSpPr>
                <a:spLocks noChangeShapeType="1"/>
              </p:cNvSpPr>
              <p:nvPr/>
            </p:nvSpPr>
            <p:spPr bwMode="auto">
              <a:xfrm>
                <a:off x="3615" y="1639"/>
                <a:ext cx="3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1" name="Freeform 70">
                <a:extLst>
                  <a:ext uri="{FF2B5EF4-FFF2-40B4-BE49-F238E27FC236}">
                    <a16:creationId xmlns:a16="http://schemas.microsoft.com/office/drawing/2014/main" id="{818FA066-DCE5-4CC0-824E-A2EB95E69B1A}"/>
                  </a:ext>
                </a:extLst>
              </p:cNvPr>
              <p:cNvSpPr>
                <a:spLocks/>
              </p:cNvSpPr>
              <p:nvPr/>
            </p:nvSpPr>
            <p:spPr bwMode="auto">
              <a:xfrm>
                <a:off x="3534" y="1647"/>
                <a:ext cx="190" cy="97"/>
              </a:xfrm>
              <a:custGeom>
                <a:avLst/>
                <a:gdLst>
                  <a:gd name="T0" fmla="*/ 104 w 169"/>
                  <a:gd name="T1" fmla="*/ 0 h 97"/>
                  <a:gd name="T2" fmla="*/ 144 w 169"/>
                  <a:gd name="T3" fmla="*/ 16 h 97"/>
                  <a:gd name="T4" fmla="*/ 168 w 169"/>
                  <a:gd name="T5" fmla="*/ 56 h 97"/>
                  <a:gd name="T6" fmla="*/ 152 w 169"/>
                  <a:gd name="T7" fmla="*/ 72 h 97"/>
                  <a:gd name="T8" fmla="*/ 136 w 169"/>
                  <a:gd name="T9" fmla="*/ 88 h 97"/>
                  <a:gd name="T10" fmla="*/ 72 w 169"/>
                  <a:gd name="T11" fmla="*/ 96 h 97"/>
                  <a:gd name="T12" fmla="*/ 32 w 169"/>
                  <a:gd name="T13" fmla="*/ 96 h 97"/>
                  <a:gd name="T14" fmla="*/ 16 w 169"/>
                  <a:gd name="T15" fmla="*/ 88 h 97"/>
                  <a:gd name="T16" fmla="*/ 0 w 169"/>
                  <a:gd name="T17" fmla="*/ 72 h 97"/>
                  <a:gd name="T18" fmla="*/ 8 w 169"/>
                  <a:gd name="T19" fmla="*/ 5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04" y="0"/>
                    </a:moveTo>
                    <a:lnTo>
                      <a:pt x="144" y="16"/>
                    </a:lnTo>
                    <a:lnTo>
                      <a:pt x="168" y="56"/>
                    </a:lnTo>
                    <a:lnTo>
                      <a:pt x="152" y="72"/>
                    </a:lnTo>
                    <a:lnTo>
                      <a:pt x="136" y="88"/>
                    </a:lnTo>
                    <a:lnTo>
                      <a:pt x="72" y="96"/>
                    </a:lnTo>
                    <a:lnTo>
                      <a:pt x="32" y="96"/>
                    </a:lnTo>
                    <a:lnTo>
                      <a:pt x="16" y="88"/>
                    </a:lnTo>
                    <a:lnTo>
                      <a:pt x="0" y="72"/>
                    </a:lnTo>
                    <a:lnTo>
                      <a:pt x="8" y="5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2" name="Line 71">
                <a:extLst>
                  <a:ext uri="{FF2B5EF4-FFF2-40B4-BE49-F238E27FC236}">
                    <a16:creationId xmlns:a16="http://schemas.microsoft.com/office/drawing/2014/main" id="{0E5EBDB2-508D-4712-B2BE-A31073CCA3CE}"/>
                  </a:ext>
                </a:extLst>
              </p:cNvPr>
              <p:cNvSpPr>
                <a:spLocks noChangeShapeType="1"/>
              </p:cNvSpPr>
              <p:nvPr/>
            </p:nvSpPr>
            <p:spPr bwMode="auto">
              <a:xfrm flipV="1">
                <a:off x="3543" y="1663"/>
                <a:ext cx="18" cy="5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3" name="Rectangle 72">
                <a:extLst>
                  <a:ext uri="{FF2B5EF4-FFF2-40B4-BE49-F238E27FC236}">
                    <a16:creationId xmlns:a16="http://schemas.microsoft.com/office/drawing/2014/main" id="{A0DDA8D6-ED26-4BEE-840F-7CA8A87F16FF}"/>
                  </a:ext>
                </a:extLst>
              </p:cNvPr>
              <p:cNvSpPr>
                <a:spLocks noChangeArrowheads="1"/>
              </p:cNvSpPr>
              <p:nvPr/>
            </p:nvSpPr>
            <p:spPr bwMode="auto">
              <a:xfrm>
                <a:off x="2891" y="1051"/>
                <a:ext cx="2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NH2</a:t>
                </a:r>
              </a:p>
            </p:txBody>
          </p:sp>
          <p:sp>
            <p:nvSpPr>
              <p:cNvPr id="17524" name="Freeform 73">
                <a:extLst>
                  <a:ext uri="{FF2B5EF4-FFF2-40B4-BE49-F238E27FC236}">
                    <a16:creationId xmlns:a16="http://schemas.microsoft.com/office/drawing/2014/main" id="{44292323-7480-41CC-9BD6-670D08890B41}"/>
                  </a:ext>
                </a:extLst>
              </p:cNvPr>
              <p:cNvSpPr>
                <a:spLocks/>
              </p:cNvSpPr>
              <p:nvPr/>
            </p:nvSpPr>
            <p:spPr bwMode="auto">
              <a:xfrm>
                <a:off x="3024" y="1632"/>
                <a:ext cx="235" cy="105"/>
              </a:xfrm>
              <a:custGeom>
                <a:avLst/>
                <a:gdLst>
                  <a:gd name="T0" fmla="*/ 208 w 209"/>
                  <a:gd name="T1" fmla="*/ 8 h 105"/>
                  <a:gd name="T2" fmla="*/ 152 w 209"/>
                  <a:gd name="T3" fmla="*/ 0 h 105"/>
                  <a:gd name="T4" fmla="*/ 96 w 209"/>
                  <a:gd name="T5" fmla="*/ 0 h 105"/>
                  <a:gd name="T6" fmla="*/ 16 w 209"/>
                  <a:gd name="T7" fmla="*/ 8 h 105"/>
                  <a:gd name="T8" fmla="*/ 0 w 209"/>
                  <a:gd name="T9" fmla="*/ 24 h 105"/>
                  <a:gd name="T10" fmla="*/ 8 w 209"/>
                  <a:gd name="T11" fmla="*/ 48 h 105"/>
                  <a:gd name="T12" fmla="*/ 32 w 209"/>
                  <a:gd name="T13" fmla="*/ 48 h 105"/>
                  <a:gd name="T14" fmla="*/ 72 w 209"/>
                  <a:gd name="T15" fmla="*/ 48 h 105"/>
                  <a:gd name="T16" fmla="*/ 104 w 209"/>
                  <a:gd name="T17" fmla="*/ 48 h 105"/>
                  <a:gd name="T18" fmla="*/ 128 w 209"/>
                  <a:gd name="T19" fmla="*/ 56 h 105"/>
                  <a:gd name="T20" fmla="*/ 128 w 209"/>
                  <a:gd name="T21" fmla="*/ 64 h 105"/>
                  <a:gd name="T22" fmla="*/ 120 w 209"/>
                  <a:gd name="T23" fmla="*/ 72 h 105"/>
                  <a:gd name="T24" fmla="*/ 88 w 209"/>
                  <a:gd name="T25" fmla="*/ 88 h 105"/>
                  <a:gd name="T26" fmla="*/ 56 w 209"/>
                  <a:gd name="T27" fmla="*/ 96 h 105"/>
                  <a:gd name="T28" fmla="*/ 32 w 209"/>
                  <a:gd name="T29" fmla="*/ 104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105"/>
                  <a:gd name="T47" fmla="*/ 209 w 209"/>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105">
                    <a:moveTo>
                      <a:pt x="208" y="8"/>
                    </a:moveTo>
                    <a:lnTo>
                      <a:pt x="152" y="0"/>
                    </a:lnTo>
                    <a:lnTo>
                      <a:pt x="96" y="0"/>
                    </a:lnTo>
                    <a:lnTo>
                      <a:pt x="16" y="8"/>
                    </a:lnTo>
                    <a:lnTo>
                      <a:pt x="0" y="24"/>
                    </a:lnTo>
                    <a:lnTo>
                      <a:pt x="8" y="48"/>
                    </a:lnTo>
                    <a:lnTo>
                      <a:pt x="32" y="48"/>
                    </a:lnTo>
                    <a:lnTo>
                      <a:pt x="72" y="48"/>
                    </a:lnTo>
                    <a:lnTo>
                      <a:pt x="104" y="48"/>
                    </a:lnTo>
                    <a:lnTo>
                      <a:pt x="128" y="56"/>
                    </a:lnTo>
                    <a:lnTo>
                      <a:pt x="128" y="64"/>
                    </a:lnTo>
                    <a:lnTo>
                      <a:pt x="120" y="72"/>
                    </a:lnTo>
                    <a:lnTo>
                      <a:pt x="88" y="88"/>
                    </a:lnTo>
                    <a:lnTo>
                      <a:pt x="56" y="96"/>
                    </a:lnTo>
                    <a:lnTo>
                      <a:pt x="32" y="104"/>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5" name="Freeform 74">
                <a:extLst>
                  <a:ext uri="{FF2B5EF4-FFF2-40B4-BE49-F238E27FC236}">
                    <a16:creationId xmlns:a16="http://schemas.microsoft.com/office/drawing/2014/main" id="{1BC6439C-0B16-458F-BD59-CCB78ED8F902}"/>
                  </a:ext>
                </a:extLst>
              </p:cNvPr>
              <p:cNvSpPr>
                <a:spLocks/>
              </p:cNvSpPr>
              <p:nvPr/>
            </p:nvSpPr>
            <p:spPr bwMode="auto">
              <a:xfrm>
                <a:off x="3431" y="1153"/>
                <a:ext cx="136" cy="68"/>
              </a:xfrm>
              <a:custGeom>
                <a:avLst/>
                <a:gdLst>
                  <a:gd name="T0" fmla="*/ 1 w 136"/>
                  <a:gd name="T1" fmla="*/ 62 h 68"/>
                  <a:gd name="T2" fmla="*/ 22 w 136"/>
                  <a:gd name="T3" fmla="*/ 35 h 68"/>
                  <a:gd name="T4" fmla="*/ 31 w 136"/>
                  <a:gd name="T5" fmla="*/ 29 h 68"/>
                  <a:gd name="T6" fmla="*/ 43 w 136"/>
                  <a:gd name="T7" fmla="*/ 14 h 68"/>
                  <a:gd name="T8" fmla="*/ 61 w 136"/>
                  <a:gd name="T9" fmla="*/ 8 h 68"/>
                  <a:gd name="T10" fmla="*/ 118 w 136"/>
                  <a:gd name="T11" fmla="*/ 20 h 68"/>
                  <a:gd name="T12" fmla="*/ 133 w 136"/>
                  <a:gd name="T13" fmla="*/ 59 h 68"/>
                  <a:gd name="T14" fmla="*/ 136 w 136"/>
                  <a:gd name="T15" fmla="*/ 68 h 68"/>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68"/>
                  <a:gd name="T26" fmla="*/ 136 w 13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68">
                    <a:moveTo>
                      <a:pt x="1" y="62"/>
                    </a:moveTo>
                    <a:cubicBezTo>
                      <a:pt x="5" y="40"/>
                      <a:pt x="0" y="50"/>
                      <a:pt x="22" y="35"/>
                    </a:cubicBezTo>
                    <a:cubicBezTo>
                      <a:pt x="25" y="33"/>
                      <a:pt x="31" y="29"/>
                      <a:pt x="31" y="29"/>
                    </a:cubicBezTo>
                    <a:cubicBezTo>
                      <a:pt x="34" y="19"/>
                      <a:pt x="32" y="19"/>
                      <a:pt x="43" y="14"/>
                    </a:cubicBezTo>
                    <a:cubicBezTo>
                      <a:pt x="49" y="11"/>
                      <a:pt x="61" y="8"/>
                      <a:pt x="61" y="8"/>
                    </a:cubicBezTo>
                    <a:cubicBezTo>
                      <a:pt x="79" y="9"/>
                      <a:pt x="107" y="0"/>
                      <a:pt x="118" y="20"/>
                    </a:cubicBezTo>
                    <a:cubicBezTo>
                      <a:pt x="124" y="30"/>
                      <a:pt x="129" y="48"/>
                      <a:pt x="133" y="59"/>
                    </a:cubicBezTo>
                    <a:cubicBezTo>
                      <a:pt x="134" y="62"/>
                      <a:pt x="136" y="68"/>
                      <a:pt x="136" y="6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17447" name="Line 75">
            <a:extLst>
              <a:ext uri="{FF2B5EF4-FFF2-40B4-BE49-F238E27FC236}">
                <a16:creationId xmlns:a16="http://schemas.microsoft.com/office/drawing/2014/main" id="{C168F245-67C7-4A66-BC97-0F7235F43C5D}"/>
              </a:ext>
            </a:extLst>
          </p:cNvPr>
          <p:cNvSpPr>
            <a:spLocks noChangeShapeType="1"/>
          </p:cNvSpPr>
          <p:nvPr/>
        </p:nvSpPr>
        <p:spPr bwMode="auto">
          <a:xfrm>
            <a:off x="3636169" y="3776663"/>
            <a:ext cx="0" cy="304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8" name="Line 76">
            <a:extLst>
              <a:ext uri="{FF2B5EF4-FFF2-40B4-BE49-F238E27FC236}">
                <a16:creationId xmlns:a16="http://schemas.microsoft.com/office/drawing/2014/main" id="{07718D3B-ED21-4938-B4AE-46D0086AF3F8}"/>
              </a:ext>
            </a:extLst>
          </p:cNvPr>
          <p:cNvSpPr>
            <a:spLocks noChangeShapeType="1"/>
          </p:cNvSpPr>
          <p:nvPr/>
        </p:nvSpPr>
        <p:spPr bwMode="auto">
          <a:xfrm>
            <a:off x="3378994" y="5021263"/>
            <a:ext cx="5969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9" name="Freeform 77">
            <a:extLst>
              <a:ext uri="{FF2B5EF4-FFF2-40B4-BE49-F238E27FC236}">
                <a16:creationId xmlns:a16="http://schemas.microsoft.com/office/drawing/2014/main" id="{D21F4299-5013-44A6-B310-451141A1A086}"/>
              </a:ext>
            </a:extLst>
          </p:cNvPr>
          <p:cNvSpPr>
            <a:spLocks/>
          </p:cNvSpPr>
          <p:nvPr/>
        </p:nvSpPr>
        <p:spPr bwMode="auto">
          <a:xfrm>
            <a:off x="4380706" y="5378451"/>
            <a:ext cx="1857766" cy="989013"/>
          </a:xfrm>
          <a:custGeom>
            <a:avLst/>
            <a:gdLst>
              <a:gd name="T0" fmla="*/ 4 w 880"/>
              <a:gd name="T1" fmla="*/ 0 h 557"/>
              <a:gd name="T2" fmla="*/ 2 w 880"/>
              <a:gd name="T3" fmla="*/ 82 h 557"/>
              <a:gd name="T4" fmla="*/ 17 w 880"/>
              <a:gd name="T5" fmla="*/ 211 h 557"/>
              <a:gd name="T6" fmla="*/ 53 w 880"/>
              <a:gd name="T7" fmla="*/ 327 h 557"/>
              <a:gd name="T8" fmla="*/ 116 w 880"/>
              <a:gd name="T9" fmla="*/ 426 h 557"/>
              <a:gd name="T10" fmla="*/ 206 w 880"/>
              <a:gd name="T11" fmla="*/ 495 h 557"/>
              <a:gd name="T12" fmla="*/ 376 w 880"/>
              <a:gd name="T13" fmla="*/ 547 h 557"/>
              <a:gd name="T14" fmla="*/ 544 w 880"/>
              <a:gd name="T15" fmla="*/ 556 h 557"/>
              <a:gd name="T16" fmla="*/ 880 w 880"/>
              <a:gd name="T17" fmla="*/ 556 h 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0"/>
              <a:gd name="T28" fmla="*/ 0 h 557"/>
              <a:gd name="T29" fmla="*/ 880 w 880"/>
              <a:gd name="T30" fmla="*/ 557 h 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0" h="557">
                <a:moveTo>
                  <a:pt x="4" y="0"/>
                </a:moveTo>
                <a:cubicBezTo>
                  <a:pt x="2" y="23"/>
                  <a:pt x="0" y="47"/>
                  <a:pt x="2" y="82"/>
                </a:cubicBezTo>
                <a:cubicBezTo>
                  <a:pt x="4" y="117"/>
                  <a:pt x="9" y="170"/>
                  <a:pt x="17" y="211"/>
                </a:cubicBezTo>
                <a:cubicBezTo>
                  <a:pt x="25" y="252"/>
                  <a:pt x="37" y="291"/>
                  <a:pt x="53" y="327"/>
                </a:cubicBezTo>
                <a:cubicBezTo>
                  <a:pt x="69" y="363"/>
                  <a:pt x="91" y="398"/>
                  <a:pt x="116" y="426"/>
                </a:cubicBezTo>
                <a:cubicBezTo>
                  <a:pt x="141" y="454"/>
                  <a:pt x="163" y="475"/>
                  <a:pt x="206" y="495"/>
                </a:cubicBezTo>
                <a:cubicBezTo>
                  <a:pt x="249" y="515"/>
                  <a:pt x="320" y="537"/>
                  <a:pt x="376" y="547"/>
                </a:cubicBezTo>
                <a:cubicBezTo>
                  <a:pt x="432" y="557"/>
                  <a:pt x="460" y="555"/>
                  <a:pt x="544" y="556"/>
                </a:cubicBezTo>
                <a:cubicBezTo>
                  <a:pt x="628" y="557"/>
                  <a:pt x="754" y="556"/>
                  <a:pt x="880" y="556"/>
                </a:cubicBezTo>
              </a:path>
            </a:pathLst>
          </a:custGeom>
          <a:noFill/>
          <a:ln w="28575">
            <a:solidFill>
              <a:srgbClr val="000099"/>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50" name="Oval 78">
            <a:extLst>
              <a:ext uri="{FF2B5EF4-FFF2-40B4-BE49-F238E27FC236}">
                <a16:creationId xmlns:a16="http://schemas.microsoft.com/office/drawing/2014/main" id="{2398BC51-2AF9-4AE7-BBC2-34B494107C75}"/>
              </a:ext>
            </a:extLst>
          </p:cNvPr>
          <p:cNvSpPr>
            <a:spLocks noChangeArrowheads="1"/>
          </p:cNvSpPr>
          <p:nvPr/>
        </p:nvSpPr>
        <p:spPr bwMode="auto">
          <a:xfrm>
            <a:off x="3590133" y="2557463"/>
            <a:ext cx="403225" cy="304800"/>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Gi</a:t>
            </a:r>
          </a:p>
        </p:txBody>
      </p:sp>
      <p:sp>
        <p:nvSpPr>
          <p:cNvPr id="17451" name="Oval 79">
            <a:extLst>
              <a:ext uri="{FF2B5EF4-FFF2-40B4-BE49-F238E27FC236}">
                <a16:creationId xmlns:a16="http://schemas.microsoft.com/office/drawing/2014/main" id="{74605AE5-7D4C-4E10-AB9F-C0344279CE42}"/>
              </a:ext>
            </a:extLst>
          </p:cNvPr>
          <p:cNvSpPr>
            <a:spLocks noChangeArrowheads="1"/>
          </p:cNvSpPr>
          <p:nvPr/>
        </p:nvSpPr>
        <p:spPr bwMode="auto">
          <a:xfrm>
            <a:off x="2618583" y="2532063"/>
            <a:ext cx="401637" cy="330200"/>
          </a:xfrm>
          <a:prstGeom prst="ellipse">
            <a:avLst/>
          </a:prstGeom>
          <a:solidFill>
            <a:srgbClr val="CC0066"/>
          </a:solidFill>
          <a:ln w="9525">
            <a:solidFill>
              <a:srgbClr val="CC00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Gs</a:t>
            </a:r>
          </a:p>
        </p:txBody>
      </p:sp>
      <p:sp>
        <p:nvSpPr>
          <p:cNvPr id="17452" name="AutoShape 80">
            <a:extLst>
              <a:ext uri="{FF2B5EF4-FFF2-40B4-BE49-F238E27FC236}">
                <a16:creationId xmlns:a16="http://schemas.microsoft.com/office/drawing/2014/main" id="{8601007E-0B72-40D4-8FC0-B00B5E5F4D23}"/>
              </a:ext>
            </a:extLst>
          </p:cNvPr>
          <p:cNvSpPr>
            <a:spLocks noChangeArrowheads="1"/>
          </p:cNvSpPr>
          <p:nvPr/>
        </p:nvSpPr>
        <p:spPr bwMode="auto">
          <a:xfrm rot="12099196" flipH="1">
            <a:off x="3066257" y="5600700"/>
            <a:ext cx="723900" cy="617538"/>
          </a:xfrm>
          <a:prstGeom prst="rtTriangle">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1000">
              <a:latin typeface="Comic Sans MS" panose="030F0702030302020204" pitchFamily="66" charset="0"/>
            </a:endParaRPr>
          </a:p>
        </p:txBody>
      </p:sp>
      <p:sp>
        <p:nvSpPr>
          <p:cNvPr id="17453" name="Text Box 81">
            <a:extLst>
              <a:ext uri="{FF2B5EF4-FFF2-40B4-BE49-F238E27FC236}">
                <a16:creationId xmlns:a16="http://schemas.microsoft.com/office/drawing/2014/main" id="{56190358-7B21-4F45-912D-BAE3D0E58396}"/>
              </a:ext>
            </a:extLst>
          </p:cNvPr>
          <p:cNvSpPr txBox="1">
            <a:spLocks noChangeArrowheads="1"/>
          </p:cNvSpPr>
          <p:nvPr/>
        </p:nvSpPr>
        <p:spPr bwMode="auto">
          <a:xfrm>
            <a:off x="2063751" y="5650473"/>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fr-FR" sz="1400" b="1" dirty="0"/>
              <a:t>Perilipi</a:t>
            </a:r>
            <a:r>
              <a:rPr lang="cs-CZ" altLang="fr-FR" sz="1400" b="1" dirty="0" err="1"/>
              <a:t>ns</a:t>
            </a:r>
            <a:endParaRPr lang="fr-FR" altLang="fr-FR" sz="1400" b="1" dirty="0"/>
          </a:p>
        </p:txBody>
      </p:sp>
      <p:sp>
        <p:nvSpPr>
          <p:cNvPr id="17454" name="Line 82">
            <a:extLst>
              <a:ext uri="{FF2B5EF4-FFF2-40B4-BE49-F238E27FC236}">
                <a16:creationId xmlns:a16="http://schemas.microsoft.com/office/drawing/2014/main" id="{5EA9B101-A559-48BF-9FB9-9B1F8E9DE8E0}"/>
              </a:ext>
            </a:extLst>
          </p:cNvPr>
          <p:cNvSpPr>
            <a:spLocks noChangeShapeType="1"/>
          </p:cNvSpPr>
          <p:nvPr/>
        </p:nvSpPr>
        <p:spPr bwMode="auto">
          <a:xfrm>
            <a:off x="3636169" y="4411663"/>
            <a:ext cx="0" cy="558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55" name="Text Box 83">
            <a:extLst>
              <a:ext uri="{FF2B5EF4-FFF2-40B4-BE49-F238E27FC236}">
                <a16:creationId xmlns:a16="http://schemas.microsoft.com/office/drawing/2014/main" id="{9613C189-A5E2-407B-AD70-0325DE012B67}"/>
              </a:ext>
            </a:extLst>
          </p:cNvPr>
          <p:cNvSpPr txBox="1">
            <a:spLocks noChangeArrowheads="1"/>
          </p:cNvSpPr>
          <p:nvPr/>
        </p:nvSpPr>
        <p:spPr bwMode="auto">
          <a:xfrm>
            <a:off x="2756695" y="4894263"/>
            <a:ext cx="550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HSL</a:t>
            </a:r>
            <a:endParaRPr lang="fr-FR" altLang="fr-FR" sz="1400">
              <a:latin typeface="Times" panose="02020603050405020304" pitchFamily="18" charset="0"/>
            </a:endParaRPr>
          </a:p>
        </p:txBody>
      </p:sp>
      <p:sp>
        <p:nvSpPr>
          <p:cNvPr id="17456" name="Rectangle 84">
            <a:extLst>
              <a:ext uri="{FF2B5EF4-FFF2-40B4-BE49-F238E27FC236}">
                <a16:creationId xmlns:a16="http://schemas.microsoft.com/office/drawing/2014/main" id="{899CA587-0FC7-4B9C-8D70-6814A4484152}"/>
              </a:ext>
            </a:extLst>
          </p:cNvPr>
          <p:cNvSpPr>
            <a:spLocks noChangeArrowheads="1"/>
          </p:cNvSpPr>
          <p:nvPr/>
        </p:nvSpPr>
        <p:spPr bwMode="auto">
          <a:xfrm>
            <a:off x="4137820" y="4886325"/>
            <a:ext cx="576263" cy="368300"/>
          </a:xfrm>
          <a:prstGeom prst="rect">
            <a:avLst/>
          </a:prstGeom>
          <a:solidFill>
            <a:schemeClr val="hlink"/>
          </a:solidFill>
          <a:ln w="9525">
            <a:solidFill>
              <a:schemeClr val="hlink"/>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000099"/>
                </a:solidFill>
              </a:rPr>
              <a:t>HSL</a:t>
            </a:r>
          </a:p>
        </p:txBody>
      </p:sp>
      <p:sp>
        <p:nvSpPr>
          <p:cNvPr id="17457" name="Text Box 85">
            <a:extLst>
              <a:ext uri="{FF2B5EF4-FFF2-40B4-BE49-F238E27FC236}">
                <a16:creationId xmlns:a16="http://schemas.microsoft.com/office/drawing/2014/main" id="{2C09A984-C109-4732-ADFF-2F2F91BD4262}"/>
              </a:ext>
            </a:extLst>
          </p:cNvPr>
          <p:cNvSpPr txBox="1">
            <a:spLocks noChangeArrowheads="1"/>
          </p:cNvSpPr>
          <p:nvPr/>
        </p:nvSpPr>
        <p:spPr bwMode="auto">
          <a:xfrm>
            <a:off x="4042569" y="4568825"/>
            <a:ext cx="598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ALBP</a:t>
            </a:r>
          </a:p>
        </p:txBody>
      </p:sp>
      <p:sp>
        <p:nvSpPr>
          <p:cNvPr id="17458" name="Line 86">
            <a:extLst>
              <a:ext uri="{FF2B5EF4-FFF2-40B4-BE49-F238E27FC236}">
                <a16:creationId xmlns:a16="http://schemas.microsoft.com/office/drawing/2014/main" id="{74DFD840-3F4D-498E-9F9D-BA27C052D302}"/>
              </a:ext>
            </a:extLst>
          </p:cNvPr>
          <p:cNvSpPr>
            <a:spLocks noChangeShapeType="1"/>
          </p:cNvSpPr>
          <p:nvPr/>
        </p:nvSpPr>
        <p:spPr bwMode="auto">
          <a:xfrm>
            <a:off x="4714082" y="5254626"/>
            <a:ext cx="138112" cy="9207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59" name="Text Box 87">
            <a:extLst>
              <a:ext uri="{FF2B5EF4-FFF2-40B4-BE49-F238E27FC236}">
                <a16:creationId xmlns:a16="http://schemas.microsoft.com/office/drawing/2014/main" id="{89CD95C6-8D13-464A-B8E6-B724F02986F1}"/>
              </a:ext>
            </a:extLst>
          </p:cNvPr>
          <p:cNvSpPr txBox="1">
            <a:spLocks noChangeArrowheads="1"/>
          </p:cNvSpPr>
          <p:nvPr/>
        </p:nvSpPr>
        <p:spPr bwMode="auto">
          <a:xfrm>
            <a:off x="4806157" y="5232400"/>
            <a:ext cx="550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P</a:t>
            </a:r>
            <a:endParaRPr lang="fr-FR" altLang="fr-FR" sz="1400">
              <a:latin typeface="Times" panose="02020603050405020304" pitchFamily="18" charset="0"/>
            </a:endParaRPr>
          </a:p>
        </p:txBody>
      </p:sp>
      <p:grpSp>
        <p:nvGrpSpPr>
          <p:cNvPr id="6" name="Group 88">
            <a:extLst>
              <a:ext uri="{FF2B5EF4-FFF2-40B4-BE49-F238E27FC236}">
                <a16:creationId xmlns:a16="http://schemas.microsoft.com/office/drawing/2014/main" id="{6301B265-FC33-4FB4-9594-1472CC180893}"/>
              </a:ext>
            </a:extLst>
          </p:cNvPr>
          <p:cNvGrpSpPr>
            <a:grpSpLocks/>
          </p:cNvGrpSpPr>
          <p:nvPr/>
        </p:nvGrpSpPr>
        <p:grpSpPr bwMode="auto">
          <a:xfrm>
            <a:off x="4573876" y="1052514"/>
            <a:ext cx="4823332" cy="5051425"/>
            <a:chOff x="2016" y="144"/>
            <a:chExt cx="3035" cy="3182"/>
          </a:xfrm>
        </p:grpSpPr>
        <p:sp>
          <p:nvSpPr>
            <p:cNvPr id="17463" name="Text Box 89">
              <a:extLst>
                <a:ext uri="{FF2B5EF4-FFF2-40B4-BE49-F238E27FC236}">
                  <a16:creationId xmlns:a16="http://schemas.microsoft.com/office/drawing/2014/main" id="{BC3E17F4-6C90-473A-A9FE-6FF4AB8F5812}"/>
                </a:ext>
              </a:extLst>
            </p:cNvPr>
            <p:cNvSpPr txBox="1">
              <a:spLocks noChangeArrowheads="1"/>
            </p:cNvSpPr>
            <p:nvPr/>
          </p:nvSpPr>
          <p:spPr bwMode="auto">
            <a:xfrm>
              <a:off x="3760" y="2087"/>
              <a:ext cx="7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Pyruv</a:t>
              </a:r>
              <a:r>
                <a:rPr lang="cs-CZ" altLang="fr-FR" sz="1400" b="1" dirty="0" err="1">
                  <a:solidFill>
                    <a:srgbClr val="008080"/>
                  </a:solidFill>
                </a:rPr>
                <a:t>ate</a:t>
              </a:r>
              <a:endParaRPr lang="fr-FR" altLang="fr-FR" sz="1400" dirty="0">
                <a:solidFill>
                  <a:srgbClr val="008080"/>
                </a:solidFill>
                <a:latin typeface="Times" panose="02020603050405020304" pitchFamily="18" charset="0"/>
              </a:endParaRPr>
            </a:p>
          </p:txBody>
        </p:sp>
        <p:grpSp>
          <p:nvGrpSpPr>
            <p:cNvPr id="17464" name="Group 90">
              <a:extLst>
                <a:ext uri="{FF2B5EF4-FFF2-40B4-BE49-F238E27FC236}">
                  <a16:creationId xmlns:a16="http://schemas.microsoft.com/office/drawing/2014/main" id="{EDF3CF32-FAE4-43C0-988D-AEBA1BDBDA53}"/>
                </a:ext>
              </a:extLst>
            </p:cNvPr>
            <p:cNvGrpSpPr>
              <a:grpSpLocks/>
            </p:cNvGrpSpPr>
            <p:nvPr/>
          </p:nvGrpSpPr>
          <p:grpSpPr bwMode="auto">
            <a:xfrm>
              <a:off x="2771" y="235"/>
              <a:ext cx="1706" cy="3091"/>
              <a:chOff x="2771" y="235"/>
              <a:chExt cx="1706" cy="3091"/>
            </a:xfrm>
          </p:grpSpPr>
          <p:grpSp>
            <p:nvGrpSpPr>
              <p:cNvPr id="17486" name="Group 91">
                <a:extLst>
                  <a:ext uri="{FF2B5EF4-FFF2-40B4-BE49-F238E27FC236}">
                    <a16:creationId xmlns:a16="http://schemas.microsoft.com/office/drawing/2014/main" id="{3C01F48E-8235-4951-B641-7C4675F755C4}"/>
                  </a:ext>
                </a:extLst>
              </p:cNvPr>
              <p:cNvGrpSpPr>
                <a:grpSpLocks/>
              </p:cNvGrpSpPr>
              <p:nvPr/>
            </p:nvGrpSpPr>
            <p:grpSpPr bwMode="auto">
              <a:xfrm>
                <a:off x="2771" y="235"/>
                <a:ext cx="1680" cy="3091"/>
                <a:chOff x="2771" y="235"/>
                <a:chExt cx="1680" cy="3091"/>
              </a:xfrm>
            </p:grpSpPr>
            <p:sp>
              <p:nvSpPr>
                <p:cNvPr id="17488" name="Line 92">
                  <a:extLst>
                    <a:ext uri="{FF2B5EF4-FFF2-40B4-BE49-F238E27FC236}">
                      <a16:creationId xmlns:a16="http://schemas.microsoft.com/office/drawing/2014/main" id="{FAF69B1A-3C80-49A8-9AFB-B722F123D656}"/>
                    </a:ext>
                  </a:extLst>
                </p:cNvPr>
                <p:cNvSpPr>
                  <a:spLocks noChangeShapeType="1"/>
                </p:cNvSpPr>
                <p:nvPr/>
              </p:nvSpPr>
              <p:spPr bwMode="auto">
                <a:xfrm rot="2429645">
                  <a:off x="3887" y="2557"/>
                  <a:ext cx="117" cy="13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17489" name="Group 93">
                  <a:extLst>
                    <a:ext uri="{FF2B5EF4-FFF2-40B4-BE49-F238E27FC236}">
                      <a16:creationId xmlns:a16="http://schemas.microsoft.com/office/drawing/2014/main" id="{D2F699CC-9FE6-4116-B919-0FC085074C41}"/>
                    </a:ext>
                  </a:extLst>
                </p:cNvPr>
                <p:cNvGrpSpPr>
                  <a:grpSpLocks/>
                </p:cNvGrpSpPr>
                <p:nvPr/>
              </p:nvGrpSpPr>
              <p:grpSpPr bwMode="auto">
                <a:xfrm>
                  <a:off x="2771" y="235"/>
                  <a:ext cx="1680" cy="3091"/>
                  <a:chOff x="2771" y="235"/>
                  <a:chExt cx="1680" cy="3091"/>
                </a:xfrm>
              </p:grpSpPr>
              <p:sp>
                <p:nvSpPr>
                  <p:cNvPr id="17490" name="Text Box 94">
                    <a:extLst>
                      <a:ext uri="{FF2B5EF4-FFF2-40B4-BE49-F238E27FC236}">
                        <a16:creationId xmlns:a16="http://schemas.microsoft.com/office/drawing/2014/main" id="{B3A552CE-F868-4078-98F1-4A3711E98ADE}"/>
                      </a:ext>
                    </a:extLst>
                  </p:cNvPr>
                  <p:cNvSpPr txBox="1">
                    <a:spLocks noChangeArrowheads="1"/>
                  </p:cNvSpPr>
                  <p:nvPr/>
                </p:nvSpPr>
                <p:spPr bwMode="auto">
                  <a:xfrm>
                    <a:off x="3286" y="235"/>
                    <a:ext cx="7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000" b="1" dirty="0" err="1">
                        <a:solidFill>
                          <a:srgbClr val="008080"/>
                        </a:solidFill>
                      </a:rPr>
                      <a:t>Glucose</a:t>
                    </a:r>
                    <a:endParaRPr lang="fr-FR" altLang="fr-FR" sz="2000" b="1" dirty="0"/>
                  </a:p>
                </p:txBody>
              </p:sp>
              <p:sp>
                <p:nvSpPr>
                  <p:cNvPr id="17491" name="Line 95">
                    <a:extLst>
                      <a:ext uri="{FF2B5EF4-FFF2-40B4-BE49-F238E27FC236}">
                        <a16:creationId xmlns:a16="http://schemas.microsoft.com/office/drawing/2014/main" id="{8D2734A0-2D65-4F1A-85FD-0103621165C5}"/>
                      </a:ext>
                    </a:extLst>
                  </p:cNvPr>
                  <p:cNvSpPr>
                    <a:spLocks noChangeShapeType="1"/>
                  </p:cNvSpPr>
                  <p:nvPr/>
                </p:nvSpPr>
                <p:spPr bwMode="auto">
                  <a:xfrm flipH="1">
                    <a:off x="3652" y="463"/>
                    <a:ext cx="1" cy="134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2" name="Text Box 96">
                    <a:extLst>
                      <a:ext uri="{FF2B5EF4-FFF2-40B4-BE49-F238E27FC236}">
                        <a16:creationId xmlns:a16="http://schemas.microsoft.com/office/drawing/2014/main" id="{E58EF52B-6034-4907-B0D2-ED284C5C1A61}"/>
                      </a:ext>
                    </a:extLst>
                  </p:cNvPr>
                  <p:cNvSpPr txBox="1">
                    <a:spLocks noChangeArrowheads="1"/>
                  </p:cNvSpPr>
                  <p:nvPr/>
                </p:nvSpPr>
                <p:spPr bwMode="auto">
                  <a:xfrm>
                    <a:off x="3188" y="1796"/>
                    <a:ext cx="11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Glu</a:t>
                    </a:r>
                    <a:r>
                      <a:rPr lang="cs-CZ" altLang="fr-FR" sz="1400" b="1" dirty="0" err="1">
                        <a:solidFill>
                          <a:srgbClr val="008080"/>
                        </a:solidFill>
                      </a:rPr>
                      <a:t>cose</a:t>
                    </a:r>
                    <a:r>
                      <a:rPr lang="cs-CZ" altLang="fr-FR" sz="1400" b="1" dirty="0">
                        <a:solidFill>
                          <a:srgbClr val="008080"/>
                        </a:solidFill>
                      </a:rPr>
                      <a:t>-</a:t>
                    </a:r>
                    <a:r>
                      <a:rPr lang="fr-FR" altLang="fr-FR" sz="1400" b="1" dirty="0">
                        <a:solidFill>
                          <a:srgbClr val="008080"/>
                        </a:solidFill>
                      </a:rPr>
                      <a:t> 6-P</a:t>
                    </a:r>
                    <a:endParaRPr lang="fr-FR" altLang="fr-FR" sz="1400" dirty="0"/>
                  </a:p>
                </p:txBody>
              </p:sp>
              <p:sp>
                <p:nvSpPr>
                  <p:cNvPr id="17493" name="Text Box 97">
                    <a:extLst>
                      <a:ext uri="{FF2B5EF4-FFF2-40B4-BE49-F238E27FC236}">
                        <a16:creationId xmlns:a16="http://schemas.microsoft.com/office/drawing/2014/main" id="{7F0F5C55-B2B5-43EE-B00F-719693B27B9D}"/>
                      </a:ext>
                    </a:extLst>
                  </p:cNvPr>
                  <p:cNvSpPr txBox="1">
                    <a:spLocks noChangeArrowheads="1"/>
                  </p:cNvSpPr>
                  <p:nvPr/>
                </p:nvSpPr>
                <p:spPr bwMode="auto">
                  <a:xfrm>
                    <a:off x="2771" y="2440"/>
                    <a:ext cx="10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Glyce</a:t>
                    </a:r>
                    <a:r>
                      <a:rPr lang="cs-CZ" altLang="fr-FR" sz="1400" b="1" dirty="0">
                        <a:solidFill>
                          <a:srgbClr val="008080"/>
                        </a:solidFill>
                      </a:rPr>
                      <a:t>rol-</a:t>
                    </a:r>
                    <a:r>
                      <a:rPr lang="fr-FR" altLang="fr-FR" sz="1400" b="1" dirty="0">
                        <a:solidFill>
                          <a:srgbClr val="008080"/>
                        </a:solidFill>
                      </a:rPr>
                      <a:t>3-P</a:t>
                    </a:r>
                    <a:endParaRPr lang="fr-FR" altLang="fr-FR" sz="1400" dirty="0">
                      <a:solidFill>
                        <a:srgbClr val="008080"/>
                      </a:solidFill>
                      <a:latin typeface="Times" panose="02020603050405020304" pitchFamily="18" charset="0"/>
                    </a:endParaRPr>
                  </a:p>
                </p:txBody>
              </p:sp>
              <p:sp>
                <p:nvSpPr>
                  <p:cNvPr id="17494" name="Oval 98">
                    <a:extLst>
                      <a:ext uri="{FF2B5EF4-FFF2-40B4-BE49-F238E27FC236}">
                        <a16:creationId xmlns:a16="http://schemas.microsoft.com/office/drawing/2014/main" id="{1F6067CA-EEE0-4BC8-B3D3-43258A78F80F}"/>
                      </a:ext>
                    </a:extLst>
                  </p:cNvPr>
                  <p:cNvSpPr>
                    <a:spLocks noChangeArrowheads="1"/>
                  </p:cNvSpPr>
                  <p:nvPr/>
                </p:nvSpPr>
                <p:spPr bwMode="auto">
                  <a:xfrm>
                    <a:off x="3899" y="1308"/>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5" name="Oval 99">
                    <a:extLst>
                      <a:ext uri="{FF2B5EF4-FFF2-40B4-BE49-F238E27FC236}">
                        <a16:creationId xmlns:a16="http://schemas.microsoft.com/office/drawing/2014/main" id="{5887C85F-A4F3-4A5D-BEFB-8BF568E2427C}"/>
                      </a:ext>
                    </a:extLst>
                  </p:cNvPr>
                  <p:cNvSpPr>
                    <a:spLocks noChangeArrowheads="1"/>
                  </p:cNvSpPr>
                  <p:nvPr/>
                </p:nvSpPr>
                <p:spPr bwMode="auto">
                  <a:xfrm>
                    <a:off x="3556" y="713"/>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6" name="Text Box 100">
                    <a:extLst>
                      <a:ext uri="{FF2B5EF4-FFF2-40B4-BE49-F238E27FC236}">
                        <a16:creationId xmlns:a16="http://schemas.microsoft.com/office/drawing/2014/main" id="{19A73398-965B-4E97-981D-2FEE3D462BA7}"/>
                      </a:ext>
                    </a:extLst>
                  </p:cNvPr>
                  <p:cNvSpPr txBox="1">
                    <a:spLocks noChangeArrowheads="1"/>
                  </p:cNvSpPr>
                  <p:nvPr/>
                </p:nvSpPr>
                <p:spPr bwMode="auto">
                  <a:xfrm>
                    <a:off x="3533" y="798"/>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sp>
                <p:nvSpPr>
                  <p:cNvPr id="17497" name="Line 101">
                    <a:extLst>
                      <a:ext uri="{FF2B5EF4-FFF2-40B4-BE49-F238E27FC236}">
                        <a16:creationId xmlns:a16="http://schemas.microsoft.com/office/drawing/2014/main" id="{A5C7B652-F608-4BA1-80EE-D55B06AD4496}"/>
                      </a:ext>
                    </a:extLst>
                  </p:cNvPr>
                  <p:cNvSpPr>
                    <a:spLocks noChangeShapeType="1"/>
                  </p:cNvSpPr>
                  <p:nvPr/>
                </p:nvSpPr>
                <p:spPr bwMode="auto">
                  <a:xfrm flipH="1" flipV="1">
                    <a:off x="3829" y="1108"/>
                    <a:ext cx="162" cy="176"/>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8" name="Line 102">
                    <a:extLst>
                      <a:ext uri="{FF2B5EF4-FFF2-40B4-BE49-F238E27FC236}">
                        <a16:creationId xmlns:a16="http://schemas.microsoft.com/office/drawing/2014/main" id="{AC197514-C21C-4111-AA21-8C616D41BDE0}"/>
                      </a:ext>
                    </a:extLst>
                  </p:cNvPr>
                  <p:cNvSpPr>
                    <a:spLocks noChangeShapeType="1"/>
                  </p:cNvSpPr>
                  <p:nvPr/>
                </p:nvSpPr>
                <p:spPr bwMode="auto">
                  <a:xfrm flipH="1">
                    <a:off x="3145" y="1980"/>
                    <a:ext cx="270" cy="440"/>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9" name="Line 103">
                    <a:extLst>
                      <a:ext uri="{FF2B5EF4-FFF2-40B4-BE49-F238E27FC236}">
                        <a16:creationId xmlns:a16="http://schemas.microsoft.com/office/drawing/2014/main" id="{28CFAB29-26B9-4436-AC24-D565CBB930BA}"/>
                      </a:ext>
                    </a:extLst>
                  </p:cNvPr>
                  <p:cNvSpPr>
                    <a:spLocks noChangeShapeType="1"/>
                  </p:cNvSpPr>
                  <p:nvPr/>
                </p:nvSpPr>
                <p:spPr bwMode="auto">
                  <a:xfrm>
                    <a:off x="3892" y="1964"/>
                    <a:ext cx="153" cy="15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0" name="Text Box 104">
                    <a:extLst>
                      <a:ext uri="{FF2B5EF4-FFF2-40B4-BE49-F238E27FC236}">
                        <a16:creationId xmlns:a16="http://schemas.microsoft.com/office/drawing/2014/main" id="{9B00619D-548D-4861-80E1-EAAEE109A0F3}"/>
                      </a:ext>
                    </a:extLst>
                  </p:cNvPr>
                  <p:cNvSpPr txBox="1">
                    <a:spLocks noChangeArrowheads="1"/>
                  </p:cNvSpPr>
                  <p:nvPr/>
                </p:nvSpPr>
                <p:spPr bwMode="auto">
                  <a:xfrm>
                    <a:off x="3642" y="2369"/>
                    <a:ext cx="8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3300"/>
                        </a:solidFill>
                      </a:rPr>
                      <a:t>Acetyl-CoA</a:t>
                    </a:r>
                    <a:endParaRPr lang="fr-FR" altLang="fr-FR" sz="1400">
                      <a:solidFill>
                        <a:srgbClr val="FF3300"/>
                      </a:solidFill>
                      <a:latin typeface="Times" panose="02020603050405020304" pitchFamily="18" charset="0"/>
                    </a:endParaRPr>
                  </a:p>
                </p:txBody>
              </p:sp>
              <p:sp>
                <p:nvSpPr>
                  <p:cNvPr id="17501" name="Line 105">
                    <a:extLst>
                      <a:ext uri="{FF2B5EF4-FFF2-40B4-BE49-F238E27FC236}">
                        <a16:creationId xmlns:a16="http://schemas.microsoft.com/office/drawing/2014/main" id="{A6D35008-02B4-44EC-982D-EA0867FBE221}"/>
                      </a:ext>
                    </a:extLst>
                  </p:cNvPr>
                  <p:cNvSpPr>
                    <a:spLocks noChangeShapeType="1"/>
                  </p:cNvSpPr>
                  <p:nvPr/>
                </p:nvSpPr>
                <p:spPr bwMode="auto">
                  <a:xfrm rot="2429645">
                    <a:off x="3975" y="2260"/>
                    <a:ext cx="116" cy="133"/>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2" name="Line 106">
                    <a:extLst>
                      <a:ext uri="{FF2B5EF4-FFF2-40B4-BE49-F238E27FC236}">
                        <a16:creationId xmlns:a16="http://schemas.microsoft.com/office/drawing/2014/main" id="{620E2CC2-BA10-4200-AD5C-563AA76E31AB}"/>
                      </a:ext>
                    </a:extLst>
                  </p:cNvPr>
                  <p:cNvSpPr>
                    <a:spLocks noChangeShapeType="1"/>
                  </p:cNvSpPr>
                  <p:nvPr/>
                </p:nvSpPr>
                <p:spPr bwMode="auto">
                  <a:xfrm rot="19650460" flipH="1">
                    <a:off x="3304" y="2608"/>
                    <a:ext cx="14" cy="718"/>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3" name="Line 107">
                    <a:extLst>
                      <a:ext uri="{FF2B5EF4-FFF2-40B4-BE49-F238E27FC236}">
                        <a16:creationId xmlns:a16="http://schemas.microsoft.com/office/drawing/2014/main" id="{D0A47095-595B-4260-A531-35C420A18C14}"/>
                      </a:ext>
                    </a:extLst>
                  </p:cNvPr>
                  <p:cNvSpPr>
                    <a:spLocks noChangeShapeType="1"/>
                  </p:cNvSpPr>
                  <p:nvPr/>
                </p:nvSpPr>
                <p:spPr bwMode="auto">
                  <a:xfrm flipH="1">
                    <a:off x="3604" y="2876"/>
                    <a:ext cx="270" cy="4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4" name="Text Box 108">
                    <a:extLst>
                      <a:ext uri="{FF2B5EF4-FFF2-40B4-BE49-F238E27FC236}">
                        <a16:creationId xmlns:a16="http://schemas.microsoft.com/office/drawing/2014/main" id="{362C3F8C-2390-4A5E-8A95-314604DD98FB}"/>
                      </a:ext>
                    </a:extLst>
                  </p:cNvPr>
                  <p:cNvSpPr txBox="1">
                    <a:spLocks noChangeArrowheads="1"/>
                  </p:cNvSpPr>
                  <p:nvPr/>
                </p:nvSpPr>
                <p:spPr bwMode="auto">
                  <a:xfrm>
                    <a:off x="3584" y="2691"/>
                    <a:ext cx="8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1400" b="1" dirty="0">
                        <a:solidFill>
                          <a:srgbClr val="FF3300"/>
                        </a:solidFill>
                        <a:latin typeface="Times" panose="02020603050405020304" pitchFamily="18" charset="0"/>
                      </a:rPr>
                      <a:t>FFA</a:t>
                    </a:r>
                    <a:endParaRPr lang="fr-FR" altLang="fr-FR" sz="1400" dirty="0">
                      <a:solidFill>
                        <a:srgbClr val="FF3300"/>
                      </a:solidFill>
                      <a:latin typeface="Times" panose="02020603050405020304" pitchFamily="18" charset="0"/>
                    </a:endParaRPr>
                  </a:p>
                </p:txBody>
              </p:sp>
            </p:grpSp>
          </p:grpSp>
          <p:sp>
            <p:nvSpPr>
              <p:cNvPr id="17487" name="Text Box 109">
                <a:extLst>
                  <a:ext uri="{FF2B5EF4-FFF2-40B4-BE49-F238E27FC236}">
                    <a16:creationId xmlns:a16="http://schemas.microsoft.com/office/drawing/2014/main" id="{3BBFAD3F-647B-4919-8EDB-0561728A2315}"/>
                  </a:ext>
                </a:extLst>
              </p:cNvPr>
              <p:cNvSpPr txBox="1">
                <a:spLocks noChangeArrowheads="1"/>
              </p:cNvSpPr>
              <p:nvPr/>
            </p:nvSpPr>
            <p:spPr bwMode="auto">
              <a:xfrm>
                <a:off x="3876" y="1393"/>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grpSp>
        <p:grpSp>
          <p:nvGrpSpPr>
            <p:cNvPr id="17465" name="Group 110">
              <a:extLst>
                <a:ext uri="{FF2B5EF4-FFF2-40B4-BE49-F238E27FC236}">
                  <a16:creationId xmlns:a16="http://schemas.microsoft.com/office/drawing/2014/main" id="{7224BD4C-9B79-47C4-9F48-A504799F9EF1}"/>
                </a:ext>
              </a:extLst>
            </p:cNvPr>
            <p:cNvGrpSpPr>
              <a:grpSpLocks/>
            </p:cNvGrpSpPr>
            <p:nvPr/>
          </p:nvGrpSpPr>
          <p:grpSpPr bwMode="auto">
            <a:xfrm>
              <a:off x="2016" y="144"/>
              <a:ext cx="3035" cy="1995"/>
              <a:chOff x="2016" y="144"/>
              <a:chExt cx="3035" cy="1995"/>
            </a:xfrm>
          </p:grpSpPr>
          <p:sp>
            <p:nvSpPr>
              <p:cNvPr id="17466" name="Line 111">
                <a:extLst>
                  <a:ext uri="{FF2B5EF4-FFF2-40B4-BE49-F238E27FC236}">
                    <a16:creationId xmlns:a16="http://schemas.microsoft.com/office/drawing/2014/main" id="{D50C4B1F-44C4-43CD-AA30-518A55F21164}"/>
                  </a:ext>
                </a:extLst>
              </p:cNvPr>
              <p:cNvSpPr>
                <a:spLocks noChangeShapeType="1"/>
              </p:cNvSpPr>
              <p:nvPr/>
            </p:nvSpPr>
            <p:spPr bwMode="auto">
              <a:xfrm flipH="1">
                <a:off x="2016" y="1596"/>
                <a:ext cx="670" cy="136"/>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7" name="Line 112">
                <a:extLst>
                  <a:ext uri="{FF2B5EF4-FFF2-40B4-BE49-F238E27FC236}">
                    <a16:creationId xmlns:a16="http://schemas.microsoft.com/office/drawing/2014/main" id="{27EE1187-D225-434D-A213-6C825275235F}"/>
                  </a:ext>
                </a:extLst>
              </p:cNvPr>
              <p:cNvSpPr>
                <a:spLocks noChangeShapeType="1"/>
              </p:cNvSpPr>
              <p:nvPr/>
            </p:nvSpPr>
            <p:spPr bwMode="auto">
              <a:xfrm flipH="1" flipV="1">
                <a:off x="4362" y="1721"/>
                <a:ext cx="279" cy="28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8" name="Line 113">
                <a:extLst>
                  <a:ext uri="{FF2B5EF4-FFF2-40B4-BE49-F238E27FC236}">
                    <a16:creationId xmlns:a16="http://schemas.microsoft.com/office/drawing/2014/main" id="{177C2BE5-7277-4C24-B0B6-80D66B04D384}"/>
                  </a:ext>
                </a:extLst>
              </p:cNvPr>
              <p:cNvSpPr>
                <a:spLocks noChangeShapeType="1"/>
              </p:cNvSpPr>
              <p:nvPr/>
            </p:nvSpPr>
            <p:spPr bwMode="auto">
              <a:xfrm flipH="1" flipV="1">
                <a:off x="3332" y="1567"/>
                <a:ext cx="1449" cy="43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9" name="Rectangle 114">
                <a:extLst>
                  <a:ext uri="{FF2B5EF4-FFF2-40B4-BE49-F238E27FC236}">
                    <a16:creationId xmlns:a16="http://schemas.microsoft.com/office/drawing/2014/main" id="{2F6C0811-C79B-4167-BB4A-1CE03A7882F0}"/>
                  </a:ext>
                </a:extLst>
              </p:cNvPr>
              <p:cNvSpPr>
                <a:spLocks noChangeArrowheads="1"/>
              </p:cNvSpPr>
              <p:nvPr/>
            </p:nvSpPr>
            <p:spPr bwMode="auto">
              <a:xfrm>
                <a:off x="2704" y="1460"/>
                <a:ext cx="57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PDE 3B</a:t>
                </a:r>
                <a:endParaRPr lang="fr-FR" altLang="fr-FR" b="1">
                  <a:solidFill>
                    <a:srgbClr val="000000"/>
                  </a:solidFill>
                </a:endParaRPr>
              </a:p>
            </p:txBody>
          </p:sp>
          <p:sp>
            <p:nvSpPr>
              <p:cNvPr id="17470" name="Rectangle 115">
                <a:extLst>
                  <a:ext uri="{FF2B5EF4-FFF2-40B4-BE49-F238E27FC236}">
                    <a16:creationId xmlns:a16="http://schemas.microsoft.com/office/drawing/2014/main" id="{D4269DBF-9C00-4C94-B6CD-8581B29A1596}"/>
                  </a:ext>
                </a:extLst>
              </p:cNvPr>
              <p:cNvSpPr>
                <a:spLocks noChangeArrowheads="1"/>
              </p:cNvSpPr>
              <p:nvPr/>
            </p:nvSpPr>
            <p:spPr bwMode="auto">
              <a:xfrm>
                <a:off x="4414" y="144"/>
                <a:ext cx="4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3399FF"/>
                    </a:solidFill>
                  </a:rPr>
                  <a:t>IR</a:t>
                </a:r>
                <a:endParaRPr lang="fr-FR" altLang="fr-FR" sz="1400" b="1">
                  <a:solidFill>
                    <a:srgbClr val="00CEBA"/>
                  </a:solidFill>
                </a:endParaRPr>
              </a:p>
            </p:txBody>
          </p:sp>
          <p:grpSp>
            <p:nvGrpSpPr>
              <p:cNvPr id="17471" name="Group 116">
                <a:extLst>
                  <a:ext uri="{FF2B5EF4-FFF2-40B4-BE49-F238E27FC236}">
                    <a16:creationId xmlns:a16="http://schemas.microsoft.com/office/drawing/2014/main" id="{B0E92D50-4867-4F2A-86A6-B7EC7646E4A7}"/>
                  </a:ext>
                </a:extLst>
              </p:cNvPr>
              <p:cNvGrpSpPr>
                <a:grpSpLocks/>
              </p:cNvGrpSpPr>
              <p:nvPr/>
            </p:nvGrpSpPr>
            <p:grpSpPr bwMode="auto">
              <a:xfrm>
                <a:off x="4468" y="412"/>
                <a:ext cx="351" cy="760"/>
                <a:chOff x="4620" y="960"/>
                <a:chExt cx="312" cy="760"/>
              </a:xfrm>
            </p:grpSpPr>
            <p:sp>
              <p:nvSpPr>
                <p:cNvPr id="17479" name="Line 117">
                  <a:extLst>
                    <a:ext uri="{FF2B5EF4-FFF2-40B4-BE49-F238E27FC236}">
                      <a16:creationId xmlns:a16="http://schemas.microsoft.com/office/drawing/2014/main" id="{E0FD950F-31DE-465E-9AB5-9ED728C08015}"/>
                    </a:ext>
                  </a:extLst>
                </p:cNvPr>
                <p:cNvSpPr>
                  <a:spLocks noChangeShapeType="1"/>
                </p:cNvSpPr>
                <p:nvPr/>
              </p:nvSpPr>
              <p:spPr bwMode="auto">
                <a:xfrm>
                  <a:off x="4656"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0" name="Line 118">
                  <a:extLst>
                    <a:ext uri="{FF2B5EF4-FFF2-40B4-BE49-F238E27FC236}">
                      <a16:creationId xmlns:a16="http://schemas.microsoft.com/office/drawing/2014/main" id="{0292D571-78BF-4F41-8F76-5E249E4DF859}"/>
                    </a:ext>
                  </a:extLst>
                </p:cNvPr>
                <p:cNvSpPr>
                  <a:spLocks noChangeShapeType="1"/>
                </p:cNvSpPr>
                <p:nvPr/>
              </p:nvSpPr>
              <p:spPr bwMode="auto">
                <a:xfrm>
                  <a:off x="4848"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1" name="Line 119">
                  <a:extLst>
                    <a:ext uri="{FF2B5EF4-FFF2-40B4-BE49-F238E27FC236}">
                      <a16:creationId xmlns:a16="http://schemas.microsoft.com/office/drawing/2014/main" id="{6946F0A1-5759-4F40-AB41-3454FACC97CD}"/>
                    </a:ext>
                  </a:extLst>
                </p:cNvPr>
                <p:cNvSpPr>
                  <a:spLocks noChangeShapeType="1"/>
                </p:cNvSpPr>
                <p:nvPr/>
              </p:nvSpPr>
              <p:spPr bwMode="auto">
                <a:xfrm>
                  <a:off x="4704" y="1104"/>
                  <a:ext cx="1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2" name="AutoShape 120">
                  <a:extLst>
                    <a:ext uri="{FF2B5EF4-FFF2-40B4-BE49-F238E27FC236}">
                      <a16:creationId xmlns:a16="http://schemas.microsoft.com/office/drawing/2014/main" id="{4007A0C1-0967-482D-B58A-C513FC3CB2E8}"/>
                    </a:ext>
                  </a:extLst>
                </p:cNvPr>
                <p:cNvSpPr>
                  <a:spLocks noChangeArrowheads="1"/>
                </p:cNvSpPr>
                <p:nvPr/>
              </p:nvSpPr>
              <p:spPr bwMode="auto">
                <a:xfrm>
                  <a:off x="4620"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3" name="AutoShape 121">
                  <a:extLst>
                    <a:ext uri="{FF2B5EF4-FFF2-40B4-BE49-F238E27FC236}">
                      <a16:creationId xmlns:a16="http://schemas.microsoft.com/office/drawing/2014/main" id="{1015BB8E-62F1-46D4-821D-DE859C64A389}"/>
                    </a:ext>
                  </a:extLst>
                </p:cNvPr>
                <p:cNvSpPr>
                  <a:spLocks noChangeArrowheads="1"/>
                </p:cNvSpPr>
                <p:nvPr/>
              </p:nvSpPr>
              <p:spPr bwMode="auto">
                <a:xfrm>
                  <a:off x="4896"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4" name="AutoShape 122">
                  <a:extLst>
                    <a:ext uri="{FF2B5EF4-FFF2-40B4-BE49-F238E27FC236}">
                      <a16:creationId xmlns:a16="http://schemas.microsoft.com/office/drawing/2014/main" id="{31E3F493-3DA3-4D01-9F54-57AE12F26209}"/>
                    </a:ext>
                  </a:extLst>
                </p:cNvPr>
                <p:cNvSpPr>
                  <a:spLocks noChangeArrowheads="1"/>
                </p:cNvSpPr>
                <p:nvPr/>
              </p:nvSpPr>
              <p:spPr bwMode="auto">
                <a:xfrm>
                  <a:off x="4704"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5" name="AutoShape 123">
                  <a:extLst>
                    <a:ext uri="{FF2B5EF4-FFF2-40B4-BE49-F238E27FC236}">
                      <a16:creationId xmlns:a16="http://schemas.microsoft.com/office/drawing/2014/main" id="{0E1D1421-7263-4DB5-8131-1E3A8A6FAAC4}"/>
                    </a:ext>
                  </a:extLst>
                </p:cNvPr>
                <p:cNvSpPr>
                  <a:spLocks noChangeArrowheads="1"/>
                </p:cNvSpPr>
                <p:nvPr/>
              </p:nvSpPr>
              <p:spPr bwMode="auto">
                <a:xfrm>
                  <a:off x="4800"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7472" name="Oval 124">
                <a:extLst>
                  <a:ext uri="{FF2B5EF4-FFF2-40B4-BE49-F238E27FC236}">
                    <a16:creationId xmlns:a16="http://schemas.microsoft.com/office/drawing/2014/main" id="{44E3BF0D-E7CD-41C1-A790-84B6D791DEBB}"/>
                  </a:ext>
                </a:extLst>
              </p:cNvPr>
              <p:cNvSpPr>
                <a:spLocks noChangeArrowheads="1"/>
              </p:cNvSpPr>
              <p:nvPr/>
            </p:nvSpPr>
            <p:spPr bwMode="auto">
              <a:xfrm>
                <a:off x="4399" y="1140"/>
                <a:ext cx="504" cy="288"/>
              </a:xfrm>
              <a:prstGeom prst="ellipse">
                <a:avLst/>
              </a:prstGeom>
              <a:solidFill>
                <a:srgbClr val="F8F8F8"/>
              </a:solidFill>
              <a:ln w="19050">
                <a:solidFill>
                  <a:srgbClr val="33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3" name="Rectangle 125">
                <a:extLst>
                  <a:ext uri="{FF2B5EF4-FFF2-40B4-BE49-F238E27FC236}">
                    <a16:creationId xmlns:a16="http://schemas.microsoft.com/office/drawing/2014/main" id="{0095320C-64DC-4D50-B290-FF1D43DA7B94}"/>
                  </a:ext>
                </a:extLst>
              </p:cNvPr>
              <p:cNvSpPr>
                <a:spLocks noChangeArrowheads="1"/>
              </p:cNvSpPr>
              <p:nvPr/>
            </p:nvSpPr>
            <p:spPr bwMode="auto">
              <a:xfrm>
                <a:off x="4510" y="1174"/>
                <a:ext cx="32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IRS</a:t>
                </a:r>
                <a:endParaRPr lang="fr-FR" altLang="fr-FR" b="1"/>
              </a:p>
            </p:txBody>
          </p:sp>
          <p:sp>
            <p:nvSpPr>
              <p:cNvPr id="17474" name="Rectangle 126">
                <a:extLst>
                  <a:ext uri="{FF2B5EF4-FFF2-40B4-BE49-F238E27FC236}">
                    <a16:creationId xmlns:a16="http://schemas.microsoft.com/office/drawing/2014/main" id="{22CBEE64-7562-40EA-9B8E-48AAEE065996}"/>
                  </a:ext>
                </a:extLst>
              </p:cNvPr>
              <p:cNvSpPr>
                <a:spLocks noChangeArrowheads="1"/>
              </p:cNvSpPr>
              <p:nvPr/>
            </p:nvSpPr>
            <p:spPr bwMode="auto">
              <a:xfrm>
                <a:off x="4405" y="1428"/>
                <a:ext cx="486" cy="288"/>
              </a:xfrm>
              <a:prstGeom prst="rect">
                <a:avLst/>
              </a:prstGeom>
              <a:solidFill>
                <a:srgbClr val="F8F8F8"/>
              </a:solidFill>
              <a:ln w="19050">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5" name="Line 127">
                <a:extLst>
                  <a:ext uri="{FF2B5EF4-FFF2-40B4-BE49-F238E27FC236}">
                    <a16:creationId xmlns:a16="http://schemas.microsoft.com/office/drawing/2014/main" id="{CE330C74-66F0-47A0-8D0A-9CADA052E491}"/>
                  </a:ext>
                </a:extLst>
              </p:cNvPr>
              <p:cNvSpPr>
                <a:spLocks noChangeShapeType="1"/>
              </p:cNvSpPr>
              <p:nvPr/>
            </p:nvSpPr>
            <p:spPr bwMode="auto">
              <a:xfrm>
                <a:off x="4675" y="1711"/>
                <a:ext cx="0" cy="19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76" name="Text Box 128">
                <a:extLst>
                  <a:ext uri="{FF2B5EF4-FFF2-40B4-BE49-F238E27FC236}">
                    <a16:creationId xmlns:a16="http://schemas.microsoft.com/office/drawing/2014/main" id="{E211A449-2DC6-4B41-A6C2-56F117191A87}"/>
                  </a:ext>
                </a:extLst>
              </p:cNvPr>
              <p:cNvSpPr txBox="1">
                <a:spLocks noChangeArrowheads="1"/>
              </p:cNvSpPr>
              <p:nvPr/>
            </p:nvSpPr>
            <p:spPr bwMode="auto">
              <a:xfrm>
                <a:off x="4425" y="1470"/>
                <a:ext cx="4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PI3-K</a:t>
                </a:r>
                <a:endParaRPr lang="fr-FR" altLang="fr-FR" sz="2400">
                  <a:latin typeface="Times" panose="02020603050405020304" pitchFamily="18" charset="0"/>
                </a:endParaRPr>
              </a:p>
            </p:txBody>
          </p:sp>
          <p:sp>
            <p:nvSpPr>
              <p:cNvPr id="17477" name="AutoShape 129">
                <a:extLst>
                  <a:ext uri="{FF2B5EF4-FFF2-40B4-BE49-F238E27FC236}">
                    <a16:creationId xmlns:a16="http://schemas.microsoft.com/office/drawing/2014/main" id="{A6F61B9C-0033-44D5-874F-6054817B59B8}"/>
                  </a:ext>
                </a:extLst>
              </p:cNvPr>
              <p:cNvSpPr>
                <a:spLocks noChangeArrowheads="1"/>
              </p:cNvSpPr>
              <p:nvPr/>
            </p:nvSpPr>
            <p:spPr bwMode="auto">
              <a:xfrm>
                <a:off x="4477" y="1899"/>
                <a:ext cx="432" cy="240"/>
              </a:xfrm>
              <a:prstGeom prst="flowChartAlternateProcess">
                <a:avLst/>
              </a:prstGeom>
              <a:solidFill>
                <a:srgbClr val="F8F8F8"/>
              </a:solidFill>
              <a:ln w="28575">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8" name="Rectangle 130">
                <a:extLst>
                  <a:ext uri="{FF2B5EF4-FFF2-40B4-BE49-F238E27FC236}">
                    <a16:creationId xmlns:a16="http://schemas.microsoft.com/office/drawing/2014/main" id="{4206C932-A5EF-44B5-9C67-19133B880542}"/>
                  </a:ext>
                </a:extLst>
              </p:cNvPr>
              <p:cNvSpPr>
                <a:spLocks noChangeArrowheads="1"/>
              </p:cNvSpPr>
              <p:nvPr/>
            </p:nvSpPr>
            <p:spPr bwMode="auto">
              <a:xfrm>
                <a:off x="4511" y="1910"/>
                <a:ext cx="54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PKB</a:t>
                </a:r>
                <a:r>
                  <a:rPr lang="fr-FR" altLang="fr-FR" b="1">
                    <a:solidFill>
                      <a:srgbClr val="3399FF"/>
                    </a:solidFill>
                  </a:rPr>
                  <a:t>  </a:t>
                </a:r>
                <a:r>
                  <a:rPr lang="fr-FR" altLang="fr-FR" b="1">
                    <a:solidFill>
                      <a:srgbClr val="D60093"/>
                    </a:solidFill>
                  </a:rPr>
                  <a:t>    </a:t>
                </a:r>
                <a:r>
                  <a:rPr lang="fr-FR" altLang="fr-FR" b="1">
                    <a:solidFill>
                      <a:srgbClr val="006B61"/>
                    </a:solidFill>
                  </a:rPr>
                  <a:t>  </a:t>
                </a:r>
                <a:endParaRPr lang="fr-FR" altLang="fr-FR" sz="1400" b="1"/>
              </a:p>
            </p:txBody>
          </p:sp>
        </p:grpSp>
      </p:grpSp>
      <p:sp>
        <p:nvSpPr>
          <p:cNvPr id="17462" name="Text Box 132">
            <a:extLst>
              <a:ext uri="{FF2B5EF4-FFF2-40B4-BE49-F238E27FC236}">
                <a16:creationId xmlns:a16="http://schemas.microsoft.com/office/drawing/2014/main" id="{F9E39191-247A-435E-BB91-0ACED35CEC3A}"/>
              </a:ext>
            </a:extLst>
          </p:cNvPr>
          <p:cNvSpPr txBox="1">
            <a:spLocks noChangeArrowheads="1"/>
          </p:cNvSpPr>
          <p:nvPr/>
        </p:nvSpPr>
        <p:spPr bwMode="auto">
          <a:xfrm>
            <a:off x="2659857" y="4652963"/>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ATGL</a:t>
            </a:r>
            <a:endParaRPr lang="fr-FR" altLang="fr-FR" sz="1400">
              <a:latin typeface="Times" panose="02020603050405020304" pitchFamily="18" charset="0"/>
            </a:endParaRPr>
          </a:p>
        </p:txBody>
      </p:sp>
      <p:sp>
        <p:nvSpPr>
          <p:cNvPr id="13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5"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Adipocytes</a:t>
            </a:r>
            <a:r>
              <a:rPr lang="cs-CZ" altLang="cs-CZ" b="1" dirty="0">
                <a:latin typeface="Calibri" charset="0"/>
                <a:ea typeface="Calibri" charset="0"/>
                <a:cs typeface="Calibri" charset="0"/>
              </a:rPr>
              <a:t> and </a:t>
            </a:r>
            <a:r>
              <a:rPr lang="cs-CZ" altLang="cs-CZ" b="1" dirty="0" err="1">
                <a:latin typeface="Calibri" charset="0"/>
                <a:ea typeface="Calibri" charset="0"/>
                <a:cs typeface="Calibri" charset="0"/>
              </a:rPr>
              <a:t>nerves</a:t>
            </a:r>
            <a:endParaRPr lang="fr-FR" altLang="cs-CZ" b="1" dirty="0">
              <a:latin typeface="Calibri" charset="0"/>
              <a:ea typeface="Calibri" charset="0"/>
              <a:cs typeface="Calibri" charset="0"/>
            </a:endParaRPr>
          </a:p>
        </p:txBody>
      </p:sp>
      <p:sp>
        <p:nvSpPr>
          <p:cNvPr id="136" name="TextovéPole 135">
            <a:extLst>
              <a:ext uri="{FF2B5EF4-FFF2-40B4-BE49-F238E27FC236}">
                <a16:creationId xmlns:a16="http://schemas.microsoft.com/office/drawing/2014/main" id="{B28EF420-4489-4C3E-94B6-9F9DE606418B}"/>
              </a:ext>
            </a:extLst>
          </p:cNvPr>
          <p:cNvSpPr txBox="1"/>
          <p:nvPr/>
        </p:nvSpPr>
        <p:spPr>
          <a:xfrm>
            <a:off x="49846" y="6621551"/>
            <a:ext cx="6522940"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311799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3</a:t>
            </a:fld>
            <a:endParaRPr lang="en-US"/>
          </a:p>
        </p:txBody>
      </p:sp>
      <p:pic>
        <p:nvPicPr>
          <p:cNvPr id="6" name="Obrázek 5">
            <a:extLst>
              <a:ext uri="{FF2B5EF4-FFF2-40B4-BE49-F238E27FC236}">
                <a16:creationId xmlns:a16="http://schemas.microsoft.com/office/drawing/2014/main" id="{1FD36B87-A6D1-45B9-BC85-AA62C5CA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 y="397510"/>
            <a:ext cx="4395470" cy="6037734"/>
          </a:xfrm>
          <a:prstGeom prst="rect">
            <a:avLst/>
          </a:prstGeom>
        </p:spPr>
      </p:pic>
      <p:pic>
        <p:nvPicPr>
          <p:cNvPr id="9" name="Obrázek 8">
            <a:extLst>
              <a:ext uri="{FF2B5EF4-FFF2-40B4-BE49-F238E27FC236}">
                <a16:creationId xmlns:a16="http://schemas.microsoft.com/office/drawing/2014/main" id="{9D6FC21D-1ACD-48A4-BC59-9501987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802" y="397510"/>
            <a:ext cx="4810061" cy="6037734"/>
          </a:xfrm>
          <a:prstGeom prst="rect">
            <a:avLst/>
          </a:prstGeom>
        </p:spPr>
      </p:pic>
    </p:spTree>
    <p:extLst>
      <p:ext uri="{BB962C8B-B14F-4D97-AF65-F5344CB8AC3E}">
        <p14:creationId xmlns:p14="http://schemas.microsoft.com/office/powerpoint/2010/main" val="16777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p:cNvSpPr txBox="1">
            <a:spLocks/>
          </p:cNvSpPr>
          <p:nvPr/>
        </p:nvSpPr>
        <p:spPr>
          <a:xfrm>
            <a:off x="1342664" y="1318241"/>
            <a:ext cx="9144000" cy="238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a:latin typeface="Calibri" charset="0"/>
                <a:ea typeface="Calibri" charset="0"/>
                <a:cs typeface="Calibri" charset="0"/>
              </a:rPr>
              <a:t>Stress and </a:t>
            </a:r>
            <a:r>
              <a:rPr lang="cs-CZ" altLang="cs-CZ" sz="3200" dirty="0" err="1">
                <a:latin typeface="Calibri" charset="0"/>
                <a:ea typeface="Calibri" charset="0"/>
                <a:cs typeface="Calibri" charset="0"/>
              </a:rPr>
              <a:t>metabolic</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control</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a:latin typeface="Calibri" charset="0"/>
                <a:ea typeface="Calibri" charset="0"/>
                <a:cs typeface="Calibri" charset="0"/>
              </a:rPr>
              <a:t>Brain vs. </a:t>
            </a:r>
            <a:r>
              <a:rPr lang="cs-CZ" altLang="cs-CZ" sz="5400" b="1" dirty="0" err="1">
                <a:latin typeface="Calibri" charset="0"/>
                <a:ea typeface="Calibri" charset="0"/>
                <a:cs typeface="Calibri" charset="0"/>
              </a:rPr>
              <a:t>adipose</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tissue</a:t>
            </a:r>
            <a:endParaRPr lang="cs-CZ" altLang="cs-CZ" sz="5400" dirty="0">
              <a:latin typeface="Calibri" charset="0"/>
              <a:ea typeface="Calibri" charset="0"/>
              <a:cs typeface="Calibri" charset="0"/>
            </a:endParaRPr>
          </a:p>
        </p:txBody>
      </p:sp>
    </p:spTree>
    <p:extLst>
      <p:ext uri="{BB962C8B-B14F-4D97-AF65-F5344CB8AC3E}">
        <p14:creationId xmlns:p14="http://schemas.microsoft.com/office/powerpoint/2010/main" val="234514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Skupina 241">
            <a:extLst>
              <a:ext uri="{FF2B5EF4-FFF2-40B4-BE49-F238E27FC236}">
                <a16:creationId xmlns:a16="http://schemas.microsoft.com/office/drawing/2014/main" id="{2321A12C-1B38-447D-8377-FF1E1CFA6B6A}"/>
              </a:ext>
            </a:extLst>
          </p:cNvPr>
          <p:cNvGrpSpPr>
            <a:grpSpLocks/>
          </p:cNvGrpSpPr>
          <p:nvPr/>
        </p:nvGrpSpPr>
        <p:grpSpPr bwMode="auto">
          <a:xfrm>
            <a:off x="205935" y="5233773"/>
            <a:ext cx="1152525" cy="1100138"/>
            <a:chOff x="4283968" y="5301208"/>
            <a:chExt cx="1584176" cy="1512168"/>
          </a:xfrm>
        </p:grpSpPr>
        <p:grpSp>
          <p:nvGrpSpPr>
            <p:cNvPr id="97" name="Skupina 35">
              <a:extLst>
                <a:ext uri="{FF2B5EF4-FFF2-40B4-BE49-F238E27FC236}">
                  <a16:creationId xmlns:a16="http://schemas.microsoft.com/office/drawing/2014/main" id="{A9CCBF4A-1B9C-4CD0-9F4D-55BC81BDE964}"/>
                </a:ext>
              </a:extLst>
            </p:cNvPr>
            <p:cNvGrpSpPr>
              <a:grpSpLocks/>
            </p:cNvGrpSpPr>
            <p:nvPr/>
          </p:nvGrpSpPr>
          <p:grpSpPr bwMode="auto">
            <a:xfrm>
              <a:off x="4283968" y="5373216"/>
              <a:ext cx="576064" cy="504056"/>
              <a:chOff x="4139952" y="4725144"/>
              <a:chExt cx="576064" cy="504056"/>
            </a:xfrm>
          </p:grpSpPr>
          <p:sp>
            <p:nvSpPr>
              <p:cNvPr id="142" name="Elipsa 71">
                <a:extLst>
                  <a:ext uri="{FF2B5EF4-FFF2-40B4-BE49-F238E27FC236}">
                    <a16:creationId xmlns:a16="http://schemas.microsoft.com/office/drawing/2014/main" id="{C4FD738A-F39F-4C4C-87F6-5C1659C5D23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3" name="Elipsa 74">
                <a:extLst>
                  <a:ext uri="{FF2B5EF4-FFF2-40B4-BE49-F238E27FC236}">
                    <a16:creationId xmlns:a16="http://schemas.microsoft.com/office/drawing/2014/main" id="{C999FABE-32A8-4EB9-B3BA-0BB263897AE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8" name="Skupina 36">
              <a:extLst>
                <a:ext uri="{FF2B5EF4-FFF2-40B4-BE49-F238E27FC236}">
                  <a16:creationId xmlns:a16="http://schemas.microsoft.com/office/drawing/2014/main" id="{53D73D8D-3D20-48D9-AAA9-BC6CCF1B09ED}"/>
                </a:ext>
              </a:extLst>
            </p:cNvPr>
            <p:cNvGrpSpPr>
              <a:grpSpLocks/>
            </p:cNvGrpSpPr>
            <p:nvPr/>
          </p:nvGrpSpPr>
          <p:grpSpPr bwMode="auto">
            <a:xfrm>
              <a:off x="4283968" y="5733256"/>
              <a:ext cx="576064" cy="504056"/>
              <a:chOff x="4139952" y="4725144"/>
              <a:chExt cx="576064" cy="504056"/>
            </a:xfrm>
          </p:grpSpPr>
          <p:sp>
            <p:nvSpPr>
              <p:cNvPr id="140" name="Elipsa 69">
                <a:extLst>
                  <a:ext uri="{FF2B5EF4-FFF2-40B4-BE49-F238E27FC236}">
                    <a16:creationId xmlns:a16="http://schemas.microsoft.com/office/drawing/2014/main" id="{FBAE4028-F9F9-4680-88C9-A6F4FEA9C90B}"/>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1" name="Elipsa 70">
                <a:extLst>
                  <a:ext uri="{FF2B5EF4-FFF2-40B4-BE49-F238E27FC236}">
                    <a16:creationId xmlns:a16="http://schemas.microsoft.com/office/drawing/2014/main" id="{AB599B65-76EB-4728-9FF8-3F1751C7BCA9}"/>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9" name="Skupina 39">
              <a:extLst>
                <a:ext uri="{FF2B5EF4-FFF2-40B4-BE49-F238E27FC236}">
                  <a16:creationId xmlns:a16="http://schemas.microsoft.com/office/drawing/2014/main" id="{7B68E5E6-3EEB-49ED-93DB-300FE88030E9}"/>
                </a:ext>
              </a:extLst>
            </p:cNvPr>
            <p:cNvGrpSpPr>
              <a:grpSpLocks/>
            </p:cNvGrpSpPr>
            <p:nvPr/>
          </p:nvGrpSpPr>
          <p:grpSpPr bwMode="auto">
            <a:xfrm>
              <a:off x="4788024" y="5445224"/>
              <a:ext cx="576064" cy="504056"/>
              <a:chOff x="4139952" y="4725144"/>
              <a:chExt cx="576064" cy="504056"/>
            </a:xfrm>
          </p:grpSpPr>
          <p:sp>
            <p:nvSpPr>
              <p:cNvPr id="138" name="Elipsa 67">
                <a:extLst>
                  <a:ext uri="{FF2B5EF4-FFF2-40B4-BE49-F238E27FC236}">
                    <a16:creationId xmlns:a16="http://schemas.microsoft.com/office/drawing/2014/main" id="{B6ED5076-A442-461D-8E4A-0DD7C98658CA}"/>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9" name="Elipsa 68">
                <a:extLst>
                  <a:ext uri="{FF2B5EF4-FFF2-40B4-BE49-F238E27FC236}">
                    <a16:creationId xmlns:a16="http://schemas.microsoft.com/office/drawing/2014/main" id="{BFDD22C8-94C2-483E-81EA-2ED87BA3472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0" name="Skupina 42">
              <a:extLst>
                <a:ext uri="{FF2B5EF4-FFF2-40B4-BE49-F238E27FC236}">
                  <a16:creationId xmlns:a16="http://schemas.microsoft.com/office/drawing/2014/main" id="{3BD7AFDF-06F4-49D6-956D-4303AC964E2D}"/>
                </a:ext>
              </a:extLst>
            </p:cNvPr>
            <p:cNvGrpSpPr>
              <a:grpSpLocks/>
            </p:cNvGrpSpPr>
            <p:nvPr/>
          </p:nvGrpSpPr>
          <p:grpSpPr bwMode="auto">
            <a:xfrm>
              <a:off x="4355976" y="6093296"/>
              <a:ext cx="576064" cy="504056"/>
              <a:chOff x="4139952" y="4725144"/>
              <a:chExt cx="576064" cy="504056"/>
            </a:xfrm>
          </p:grpSpPr>
          <p:sp>
            <p:nvSpPr>
              <p:cNvPr id="136" name="Elipsa 65">
                <a:extLst>
                  <a:ext uri="{FF2B5EF4-FFF2-40B4-BE49-F238E27FC236}">
                    <a16:creationId xmlns:a16="http://schemas.microsoft.com/office/drawing/2014/main" id="{E7FB1F90-AEE6-4D90-9808-30786DB7A289}"/>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7" name="Elipsa 66">
                <a:extLst>
                  <a:ext uri="{FF2B5EF4-FFF2-40B4-BE49-F238E27FC236}">
                    <a16:creationId xmlns:a16="http://schemas.microsoft.com/office/drawing/2014/main" id="{2A90E5E1-FE53-412A-9EEB-BA53F5E68506}"/>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1" name="Skupina 45">
              <a:extLst>
                <a:ext uri="{FF2B5EF4-FFF2-40B4-BE49-F238E27FC236}">
                  <a16:creationId xmlns:a16="http://schemas.microsoft.com/office/drawing/2014/main" id="{4249A5C2-DD80-4B0A-A05A-68C1D580CD16}"/>
                </a:ext>
              </a:extLst>
            </p:cNvPr>
            <p:cNvGrpSpPr>
              <a:grpSpLocks/>
            </p:cNvGrpSpPr>
            <p:nvPr/>
          </p:nvGrpSpPr>
          <p:grpSpPr bwMode="auto">
            <a:xfrm>
              <a:off x="5292080" y="5661248"/>
              <a:ext cx="576064" cy="504056"/>
              <a:chOff x="4139952" y="4725144"/>
              <a:chExt cx="576064" cy="504056"/>
            </a:xfrm>
          </p:grpSpPr>
          <p:sp>
            <p:nvSpPr>
              <p:cNvPr id="134" name="Elipsa 63">
                <a:extLst>
                  <a:ext uri="{FF2B5EF4-FFF2-40B4-BE49-F238E27FC236}">
                    <a16:creationId xmlns:a16="http://schemas.microsoft.com/office/drawing/2014/main" id="{304E0517-CCE8-47CD-A42E-F2486C73371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5" name="Elipsa 64">
                <a:extLst>
                  <a:ext uri="{FF2B5EF4-FFF2-40B4-BE49-F238E27FC236}">
                    <a16:creationId xmlns:a16="http://schemas.microsoft.com/office/drawing/2014/main" id="{D09C44CD-1D49-4662-8537-A7BA80FF3E8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2" name="Skupina 48">
              <a:extLst>
                <a:ext uri="{FF2B5EF4-FFF2-40B4-BE49-F238E27FC236}">
                  <a16:creationId xmlns:a16="http://schemas.microsoft.com/office/drawing/2014/main" id="{0DA8591C-6571-450C-BE8C-B10867F75C59}"/>
                </a:ext>
              </a:extLst>
            </p:cNvPr>
            <p:cNvGrpSpPr>
              <a:grpSpLocks/>
            </p:cNvGrpSpPr>
            <p:nvPr/>
          </p:nvGrpSpPr>
          <p:grpSpPr bwMode="auto">
            <a:xfrm>
              <a:off x="4716016" y="5949280"/>
              <a:ext cx="576064" cy="504056"/>
              <a:chOff x="4139952" y="4725144"/>
              <a:chExt cx="576064" cy="504056"/>
            </a:xfrm>
          </p:grpSpPr>
          <p:sp>
            <p:nvSpPr>
              <p:cNvPr id="130" name="Elipsa 61">
                <a:extLst>
                  <a:ext uri="{FF2B5EF4-FFF2-40B4-BE49-F238E27FC236}">
                    <a16:creationId xmlns:a16="http://schemas.microsoft.com/office/drawing/2014/main" id="{66142DB5-5E96-46FE-94EA-A876C67F511B}"/>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 name="Elipsa 62">
                <a:extLst>
                  <a:ext uri="{FF2B5EF4-FFF2-40B4-BE49-F238E27FC236}">
                    <a16:creationId xmlns:a16="http://schemas.microsoft.com/office/drawing/2014/main" id="{B0AF4C46-0395-44CD-B584-E37F27D0C9A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3" name="Skupina 51">
              <a:extLst>
                <a:ext uri="{FF2B5EF4-FFF2-40B4-BE49-F238E27FC236}">
                  <a16:creationId xmlns:a16="http://schemas.microsoft.com/office/drawing/2014/main" id="{6BA8F24C-8F78-4EA4-8916-CD17BE24B5E3}"/>
                </a:ext>
              </a:extLst>
            </p:cNvPr>
            <p:cNvGrpSpPr>
              <a:grpSpLocks/>
            </p:cNvGrpSpPr>
            <p:nvPr/>
          </p:nvGrpSpPr>
          <p:grpSpPr bwMode="auto">
            <a:xfrm>
              <a:off x="5220072" y="6165304"/>
              <a:ext cx="576064" cy="504056"/>
              <a:chOff x="4139952" y="4725144"/>
              <a:chExt cx="576064" cy="504056"/>
            </a:xfrm>
          </p:grpSpPr>
          <p:sp>
            <p:nvSpPr>
              <p:cNvPr id="122" name="Elipsa 59">
                <a:extLst>
                  <a:ext uri="{FF2B5EF4-FFF2-40B4-BE49-F238E27FC236}">
                    <a16:creationId xmlns:a16="http://schemas.microsoft.com/office/drawing/2014/main" id="{98A6E760-EB5B-4FC1-A73C-60781642FA6C}"/>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0">
                <a:extLst>
                  <a:ext uri="{FF2B5EF4-FFF2-40B4-BE49-F238E27FC236}">
                    <a16:creationId xmlns:a16="http://schemas.microsoft.com/office/drawing/2014/main" id="{3D54B2B3-A375-4DAB-8A61-96E62DE927B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4" name="Skupina 54">
              <a:extLst>
                <a:ext uri="{FF2B5EF4-FFF2-40B4-BE49-F238E27FC236}">
                  <a16:creationId xmlns:a16="http://schemas.microsoft.com/office/drawing/2014/main" id="{C34FE65A-B325-408B-A869-6AC914DBA2DD}"/>
                </a:ext>
              </a:extLst>
            </p:cNvPr>
            <p:cNvGrpSpPr>
              <a:grpSpLocks/>
            </p:cNvGrpSpPr>
            <p:nvPr/>
          </p:nvGrpSpPr>
          <p:grpSpPr bwMode="auto">
            <a:xfrm>
              <a:off x="5148064" y="5301208"/>
              <a:ext cx="576064" cy="504056"/>
              <a:chOff x="4139952" y="4725144"/>
              <a:chExt cx="576064" cy="504056"/>
            </a:xfrm>
          </p:grpSpPr>
          <p:sp>
            <p:nvSpPr>
              <p:cNvPr id="113" name="Elipsa 57">
                <a:extLst>
                  <a:ext uri="{FF2B5EF4-FFF2-40B4-BE49-F238E27FC236}">
                    <a16:creationId xmlns:a16="http://schemas.microsoft.com/office/drawing/2014/main" id="{2F4EF25F-C245-416B-8B43-9B53C136621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58">
                <a:extLst>
                  <a:ext uri="{FF2B5EF4-FFF2-40B4-BE49-F238E27FC236}">
                    <a16:creationId xmlns:a16="http://schemas.microsoft.com/office/drawing/2014/main" id="{B69BDF24-3BE6-4585-8B45-0F9843A336B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57">
              <a:extLst>
                <a:ext uri="{FF2B5EF4-FFF2-40B4-BE49-F238E27FC236}">
                  <a16:creationId xmlns:a16="http://schemas.microsoft.com/office/drawing/2014/main" id="{D860BBB8-ADD7-4EB8-B919-B747AF0DDF8E}"/>
                </a:ext>
              </a:extLst>
            </p:cNvPr>
            <p:cNvGrpSpPr>
              <a:grpSpLocks/>
            </p:cNvGrpSpPr>
            <p:nvPr/>
          </p:nvGrpSpPr>
          <p:grpSpPr bwMode="auto">
            <a:xfrm>
              <a:off x="4716016" y="6309320"/>
              <a:ext cx="576064" cy="504056"/>
              <a:chOff x="4139952" y="4725144"/>
              <a:chExt cx="576064" cy="504056"/>
            </a:xfrm>
          </p:grpSpPr>
          <p:sp>
            <p:nvSpPr>
              <p:cNvPr id="111" name="Elipsa 55">
                <a:extLst>
                  <a:ext uri="{FF2B5EF4-FFF2-40B4-BE49-F238E27FC236}">
                    <a16:creationId xmlns:a16="http://schemas.microsoft.com/office/drawing/2014/main" id="{7D7BE9C9-74F5-408A-B1B5-2451801026F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2" name="Elipsa 56">
                <a:extLst>
                  <a:ext uri="{FF2B5EF4-FFF2-40B4-BE49-F238E27FC236}">
                    <a16:creationId xmlns:a16="http://schemas.microsoft.com/office/drawing/2014/main" id="{6DC093AB-208E-4219-ACF1-C536C974074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21" name="Vývojový diagram: údaje 20">
            <a:extLst>
              <a:ext uri="{FF2B5EF4-FFF2-40B4-BE49-F238E27FC236}">
                <a16:creationId xmlns:a16="http://schemas.microsoft.com/office/drawing/2014/main" id="{D02F2EBB-63A5-45D2-8D72-7B970913E702}"/>
              </a:ext>
            </a:extLst>
          </p:cNvPr>
          <p:cNvSpPr/>
          <p:nvPr/>
        </p:nvSpPr>
        <p:spPr>
          <a:xfrm rot="829240">
            <a:off x="2532560" y="2036190"/>
            <a:ext cx="548441" cy="2880510"/>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3" name="Skupina 26">
            <a:extLst>
              <a:ext uri="{FF2B5EF4-FFF2-40B4-BE49-F238E27FC236}">
                <a16:creationId xmlns:a16="http://schemas.microsoft.com/office/drawing/2014/main" id="{C5705325-628A-4E84-9F75-2C84254D4F2E}"/>
              </a:ext>
            </a:extLst>
          </p:cNvPr>
          <p:cNvGrpSpPr>
            <a:grpSpLocks/>
          </p:cNvGrpSpPr>
          <p:nvPr/>
        </p:nvGrpSpPr>
        <p:grpSpPr bwMode="auto">
          <a:xfrm>
            <a:off x="8523519" y="4996187"/>
            <a:ext cx="1693862" cy="1493837"/>
            <a:chOff x="2700338" y="1628775"/>
            <a:chExt cx="3638550" cy="3205163"/>
          </a:xfrm>
        </p:grpSpPr>
        <p:sp>
          <p:nvSpPr>
            <p:cNvPr id="2" name="Volný tvar 72">
              <a:extLst>
                <a:ext uri="{FF2B5EF4-FFF2-40B4-BE49-F238E27FC236}">
                  <a16:creationId xmlns:a16="http://schemas.microsoft.com/office/drawing/2014/main" id="{B3D6BF5F-1A0E-4BD0-93C6-2779F8ED8E8B}"/>
                </a:ext>
              </a:extLst>
            </p:cNvPr>
            <p:cNvSpPr/>
            <p:nvPr/>
          </p:nvSpPr>
          <p:spPr>
            <a:xfrm>
              <a:off x="2700338" y="1628775"/>
              <a:ext cx="3638550" cy="3205163"/>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4" name="Volný tvar 73">
              <a:extLst>
                <a:ext uri="{FF2B5EF4-FFF2-40B4-BE49-F238E27FC236}">
                  <a16:creationId xmlns:a16="http://schemas.microsoft.com/office/drawing/2014/main" id="{2FB94BBF-E06B-48EB-937E-E2E9B2830D4E}"/>
                </a:ext>
              </a:extLst>
            </p:cNvPr>
            <p:cNvSpPr/>
            <p:nvPr/>
          </p:nvSpPr>
          <p:spPr>
            <a:xfrm>
              <a:off x="3242539" y="2275939"/>
              <a:ext cx="2407514" cy="2125422"/>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solidFill>
                  <a:schemeClr val="tx1"/>
                </a:solidFill>
              </a:endParaRPr>
            </a:p>
          </p:txBody>
        </p:sp>
      </p:grpSp>
      <p:grpSp>
        <p:nvGrpSpPr>
          <p:cNvPr id="5" name="Skupina 34">
            <a:extLst>
              <a:ext uri="{FF2B5EF4-FFF2-40B4-BE49-F238E27FC236}">
                <a16:creationId xmlns:a16="http://schemas.microsoft.com/office/drawing/2014/main" id="{5D28421C-54F5-49E9-95B3-2B7348B43421}"/>
              </a:ext>
            </a:extLst>
          </p:cNvPr>
          <p:cNvGrpSpPr/>
          <p:nvPr/>
        </p:nvGrpSpPr>
        <p:grpSpPr>
          <a:xfrm>
            <a:off x="10913250" y="5103379"/>
            <a:ext cx="504056" cy="294244"/>
            <a:chOff x="4283968" y="2132856"/>
            <a:chExt cx="4194016" cy="2448272"/>
          </a:xfrm>
          <a:solidFill>
            <a:schemeClr val="tx1"/>
          </a:solidFill>
        </p:grpSpPr>
        <p:sp>
          <p:nvSpPr>
            <p:cNvPr id="29" name="Šestiúhelník 28">
              <a:extLst>
                <a:ext uri="{FF2B5EF4-FFF2-40B4-BE49-F238E27FC236}">
                  <a16:creationId xmlns:a16="http://schemas.microsoft.com/office/drawing/2014/main" id="{6936ECA0-04B8-486E-AB55-470E40849E5C}"/>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2" name="Šestiúhelník 31">
              <a:extLst>
                <a:ext uri="{FF2B5EF4-FFF2-40B4-BE49-F238E27FC236}">
                  <a16:creationId xmlns:a16="http://schemas.microsoft.com/office/drawing/2014/main" id="{FA297454-099B-4E0E-A7EA-AEDAA534A164}"/>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3" name="Šestiúhelník 32">
              <a:extLst>
                <a:ext uri="{FF2B5EF4-FFF2-40B4-BE49-F238E27FC236}">
                  <a16:creationId xmlns:a16="http://schemas.microsoft.com/office/drawing/2014/main" id="{8555744D-AB4E-4FE1-AC65-99B067A41628}"/>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4" name="Pravidelný pětiúhelník 33">
              <a:extLst>
                <a:ext uri="{FF2B5EF4-FFF2-40B4-BE49-F238E27FC236}">
                  <a16:creationId xmlns:a16="http://schemas.microsoft.com/office/drawing/2014/main" id="{9736B797-045C-4DAE-9768-33D226B38043}"/>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2" name="Skupina 35">
            <a:extLst>
              <a:ext uri="{FF2B5EF4-FFF2-40B4-BE49-F238E27FC236}">
                <a16:creationId xmlns:a16="http://schemas.microsoft.com/office/drawing/2014/main" id="{C36D5BB8-B71E-4F70-99AF-14079835CCD2}"/>
              </a:ext>
            </a:extLst>
          </p:cNvPr>
          <p:cNvGrpSpPr/>
          <p:nvPr/>
        </p:nvGrpSpPr>
        <p:grpSpPr>
          <a:xfrm>
            <a:off x="11142895" y="5270101"/>
            <a:ext cx="504056" cy="294244"/>
            <a:chOff x="4283968" y="2132856"/>
            <a:chExt cx="4194016" cy="2448272"/>
          </a:xfrm>
          <a:solidFill>
            <a:schemeClr val="tx1"/>
          </a:solidFill>
        </p:grpSpPr>
        <p:sp>
          <p:nvSpPr>
            <p:cNvPr id="37" name="Šestiúhelník 36">
              <a:extLst>
                <a:ext uri="{FF2B5EF4-FFF2-40B4-BE49-F238E27FC236}">
                  <a16:creationId xmlns:a16="http://schemas.microsoft.com/office/drawing/2014/main" id="{6AD84462-285B-4D9C-AA4E-C60A60ABF9CE}"/>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8" name="Šestiúhelník 37">
              <a:extLst>
                <a:ext uri="{FF2B5EF4-FFF2-40B4-BE49-F238E27FC236}">
                  <a16:creationId xmlns:a16="http://schemas.microsoft.com/office/drawing/2014/main" id="{A83D83A1-B241-4F4E-BB36-0590F97E445B}"/>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9" name="Šestiúhelník 38">
              <a:extLst>
                <a:ext uri="{FF2B5EF4-FFF2-40B4-BE49-F238E27FC236}">
                  <a16:creationId xmlns:a16="http://schemas.microsoft.com/office/drawing/2014/main" id="{6022B23E-12CB-4251-A357-F0C56C67D8D1}"/>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0" name="Pravidelný pětiúhelník 39">
              <a:extLst>
                <a:ext uri="{FF2B5EF4-FFF2-40B4-BE49-F238E27FC236}">
                  <a16:creationId xmlns:a16="http://schemas.microsoft.com/office/drawing/2014/main" id="{7D8B887D-6AB7-41B7-B4FD-54F6B6557101}"/>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5" name="Skupina 40">
            <a:extLst>
              <a:ext uri="{FF2B5EF4-FFF2-40B4-BE49-F238E27FC236}">
                <a16:creationId xmlns:a16="http://schemas.microsoft.com/office/drawing/2014/main" id="{04E47CF1-E95C-4559-8A25-805E3F161409}"/>
              </a:ext>
            </a:extLst>
          </p:cNvPr>
          <p:cNvGrpSpPr/>
          <p:nvPr/>
        </p:nvGrpSpPr>
        <p:grpSpPr>
          <a:xfrm>
            <a:off x="10793246" y="4931572"/>
            <a:ext cx="504056" cy="294244"/>
            <a:chOff x="4283968" y="2132856"/>
            <a:chExt cx="4194016" cy="2448272"/>
          </a:xfrm>
          <a:solidFill>
            <a:schemeClr val="tx1"/>
          </a:solidFill>
        </p:grpSpPr>
        <p:sp>
          <p:nvSpPr>
            <p:cNvPr id="42" name="Šestiúhelník 41">
              <a:extLst>
                <a:ext uri="{FF2B5EF4-FFF2-40B4-BE49-F238E27FC236}">
                  <a16:creationId xmlns:a16="http://schemas.microsoft.com/office/drawing/2014/main" id="{35FFF0C2-1B89-481F-AB49-A870C42005A2}"/>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3" name="Šestiúhelník 42">
              <a:extLst>
                <a:ext uri="{FF2B5EF4-FFF2-40B4-BE49-F238E27FC236}">
                  <a16:creationId xmlns:a16="http://schemas.microsoft.com/office/drawing/2014/main" id="{91FFDBB8-E3F8-4C84-AAAD-06075C3587EA}"/>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4" name="Šestiúhelník 43">
              <a:extLst>
                <a:ext uri="{FF2B5EF4-FFF2-40B4-BE49-F238E27FC236}">
                  <a16:creationId xmlns:a16="http://schemas.microsoft.com/office/drawing/2014/main" id="{F0C0F930-4718-412B-9910-BD2CE075BF2F}"/>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5" name="Pravidelný pětiúhelník 44">
              <a:extLst>
                <a:ext uri="{FF2B5EF4-FFF2-40B4-BE49-F238E27FC236}">
                  <a16:creationId xmlns:a16="http://schemas.microsoft.com/office/drawing/2014/main" id="{350C07EC-4C51-4EDB-86DD-EE83E756F85D}"/>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6" name="Skupina 241">
            <a:extLst>
              <a:ext uri="{FF2B5EF4-FFF2-40B4-BE49-F238E27FC236}">
                <a16:creationId xmlns:a16="http://schemas.microsoft.com/office/drawing/2014/main" id="{9472DD55-BD8A-4CBB-A376-327B343A5A69}"/>
              </a:ext>
            </a:extLst>
          </p:cNvPr>
          <p:cNvGrpSpPr>
            <a:grpSpLocks/>
          </p:cNvGrpSpPr>
          <p:nvPr/>
        </p:nvGrpSpPr>
        <p:grpSpPr bwMode="auto">
          <a:xfrm>
            <a:off x="2500121" y="5252544"/>
            <a:ext cx="1152525" cy="1100138"/>
            <a:chOff x="4283968" y="5301208"/>
            <a:chExt cx="1584176" cy="1512168"/>
          </a:xfrm>
        </p:grpSpPr>
        <p:grpSp>
          <p:nvGrpSpPr>
            <p:cNvPr id="13355" name="Skupina 35">
              <a:extLst>
                <a:ext uri="{FF2B5EF4-FFF2-40B4-BE49-F238E27FC236}">
                  <a16:creationId xmlns:a16="http://schemas.microsoft.com/office/drawing/2014/main" id="{3F0C3C6F-7FAF-415D-A79F-C9361B3E7812}"/>
                </a:ext>
              </a:extLst>
            </p:cNvPr>
            <p:cNvGrpSpPr>
              <a:grpSpLocks/>
            </p:cNvGrpSpPr>
            <p:nvPr/>
          </p:nvGrpSpPr>
          <p:grpSpPr bwMode="auto">
            <a:xfrm>
              <a:off x="4283968" y="5373216"/>
              <a:ext cx="576064" cy="504056"/>
              <a:chOff x="4139952" y="4725144"/>
              <a:chExt cx="576064" cy="504056"/>
            </a:xfrm>
          </p:grpSpPr>
          <p:sp>
            <p:nvSpPr>
              <p:cNvPr id="72" name="Elipsa 71">
                <a:extLst>
                  <a:ext uri="{FF2B5EF4-FFF2-40B4-BE49-F238E27FC236}">
                    <a16:creationId xmlns:a16="http://schemas.microsoft.com/office/drawing/2014/main" id="{6DFD56D4-3909-4569-ACC1-B5EEFA2614F9}"/>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5" name="Elipsa 74">
                <a:extLst>
                  <a:ext uri="{FF2B5EF4-FFF2-40B4-BE49-F238E27FC236}">
                    <a16:creationId xmlns:a16="http://schemas.microsoft.com/office/drawing/2014/main" id="{256114F0-B767-4509-9FB7-0294C97353EA}"/>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6" name="Skupina 36">
              <a:extLst>
                <a:ext uri="{FF2B5EF4-FFF2-40B4-BE49-F238E27FC236}">
                  <a16:creationId xmlns:a16="http://schemas.microsoft.com/office/drawing/2014/main" id="{81DEEE6B-81E3-4B25-AF16-70C555C4C9FF}"/>
                </a:ext>
              </a:extLst>
            </p:cNvPr>
            <p:cNvGrpSpPr>
              <a:grpSpLocks/>
            </p:cNvGrpSpPr>
            <p:nvPr/>
          </p:nvGrpSpPr>
          <p:grpSpPr bwMode="auto">
            <a:xfrm>
              <a:off x="4283968" y="5733256"/>
              <a:ext cx="576064" cy="504056"/>
              <a:chOff x="4139952" y="4725144"/>
              <a:chExt cx="576064" cy="504056"/>
            </a:xfrm>
          </p:grpSpPr>
          <p:sp>
            <p:nvSpPr>
              <p:cNvPr id="70" name="Elipsa 69">
                <a:extLst>
                  <a:ext uri="{FF2B5EF4-FFF2-40B4-BE49-F238E27FC236}">
                    <a16:creationId xmlns:a16="http://schemas.microsoft.com/office/drawing/2014/main" id="{16A7147F-1AEC-4A08-B8DE-704B4E7AC00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1" name="Elipsa 70">
                <a:extLst>
                  <a:ext uri="{FF2B5EF4-FFF2-40B4-BE49-F238E27FC236}">
                    <a16:creationId xmlns:a16="http://schemas.microsoft.com/office/drawing/2014/main" id="{C0F20D18-CCEA-4283-A3B9-30719BFC2D5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7" name="Skupina 39">
              <a:extLst>
                <a:ext uri="{FF2B5EF4-FFF2-40B4-BE49-F238E27FC236}">
                  <a16:creationId xmlns:a16="http://schemas.microsoft.com/office/drawing/2014/main" id="{EF4D489D-578A-4FBA-9844-7B169C456A96}"/>
                </a:ext>
              </a:extLst>
            </p:cNvPr>
            <p:cNvGrpSpPr>
              <a:grpSpLocks/>
            </p:cNvGrpSpPr>
            <p:nvPr/>
          </p:nvGrpSpPr>
          <p:grpSpPr bwMode="auto">
            <a:xfrm>
              <a:off x="4788024" y="5445224"/>
              <a:ext cx="576064" cy="504056"/>
              <a:chOff x="4139952" y="4725144"/>
              <a:chExt cx="576064" cy="504056"/>
            </a:xfrm>
          </p:grpSpPr>
          <p:sp>
            <p:nvSpPr>
              <p:cNvPr id="68" name="Elipsa 67">
                <a:extLst>
                  <a:ext uri="{FF2B5EF4-FFF2-40B4-BE49-F238E27FC236}">
                    <a16:creationId xmlns:a16="http://schemas.microsoft.com/office/drawing/2014/main" id="{283C0D78-67C8-45FD-8B1F-3003DA6B3288}"/>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9" name="Elipsa 68">
                <a:extLst>
                  <a:ext uri="{FF2B5EF4-FFF2-40B4-BE49-F238E27FC236}">
                    <a16:creationId xmlns:a16="http://schemas.microsoft.com/office/drawing/2014/main" id="{A537573A-8893-4EAF-B1E3-9FE7E525395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8" name="Skupina 42">
              <a:extLst>
                <a:ext uri="{FF2B5EF4-FFF2-40B4-BE49-F238E27FC236}">
                  <a16:creationId xmlns:a16="http://schemas.microsoft.com/office/drawing/2014/main" id="{E44298CE-084B-4FFB-BC12-E36E10278AD5}"/>
                </a:ext>
              </a:extLst>
            </p:cNvPr>
            <p:cNvGrpSpPr>
              <a:grpSpLocks/>
            </p:cNvGrpSpPr>
            <p:nvPr/>
          </p:nvGrpSpPr>
          <p:grpSpPr bwMode="auto">
            <a:xfrm>
              <a:off x="4355976" y="6093296"/>
              <a:ext cx="576064" cy="504056"/>
              <a:chOff x="4139952" y="4725144"/>
              <a:chExt cx="576064" cy="504056"/>
            </a:xfrm>
          </p:grpSpPr>
          <p:sp>
            <p:nvSpPr>
              <p:cNvPr id="66" name="Elipsa 65">
                <a:extLst>
                  <a:ext uri="{FF2B5EF4-FFF2-40B4-BE49-F238E27FC236}">
                    <a16:creationId xmlns:a16="http://schemas.microsoft.com/office/drawing/2014/main" id="{302FCEE3-CAD2-4535-8B44-D65AB1173DED}"/>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7" name="Elipsa 66">
                <a:extLst>
                  <a:ext uri="{FF2B5EF4-FFF2-40B4-BE49-F238E27FC236}">
                    <a16:creationId xmlns:a16="http://schemas.microsoft.com/office/drawing/2014/main" id="{F116DFB2-B0DB-4B05-B3AF-22A8EF784651}"/>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9" name="Skupina 45">
              <a:extLst>
                <a:ext uri="{FF2B5EF4-FFF2-40B4-BE49-F238E27FC236}">
                  <a16:creationId xmlns:a16="http://schemas.microsoft.com/office/drawing/2014/main" id="{FFF7019D-4C65-4931-8D8C-EC94942D4E2F}"/>
                </a:ext>
              </a:extLst>
            </p:cNvPr>
            <p:cNvGrpSpPr>
              <a:grpSpLocks/>
            </p:cNvGrpSpPr>
            <p:nvPr/>
          </p:nvGrpSpPr>
          <p:grpSpPr bwMode="auto">
            <a:xfrm>
              <a:off x="5292080" y="5661248"/>
              <a:ext cx="576064" cy="504056"/>
              <a:chOff x="4139952" y="4725144"/>
              <a:chExt cx="576064" cy="504056"/>
            </a:xfrm>
          </p:grpSpPr>
          <p:sp>
            <p:nvSpPr>
              <p:cNvPr id="64" name="Elipsa 63">
                <a:extLst>
                  <a:ext uri="{FF2B5EF4-FFF2-40B4-BE49-F238E27FC236}">
                    <a16:creationId xmlns:a16="http://schemas.microsoft.com/office/drawing/2014/main" id="{E2D0C0A1-B1A8-4EDA-9E75-58DB88863538}"/>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5" name="Elipsa 64">
                <a:extLst>
                  <a:ext uri="{FF2B5EF4-FFF2-40B4-BE49-F238E27FC236}">
                    <a16:creationId xmlns:a16="http://schemas.microsoft.com/office/drawing/2014/main" id="{B12D3688-1750-41E1-89A6-74EC26AB187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0" name="Skupina 48">
              <a:extLst>
                <a:ext uri="{FF2B5EF4-FFF2-40B4-BE49-F238E27FC236}">
                  <a16:creationId xmlns:a16="http://schemas.microsoft.com/office/drawing/2014/main" id="{27DE88A0-6DB5-426D-8C5D-81D7A48D8599}"/>
                </a:ext>
              </a:extLst>
            </p:cNvPr>
            <p:cNvGrpSpPr>
              <a:grpSpLocks/>
            </p:cNvGrpSpPr>
            <p:nvPr/>
          </p:nvGrpSpPr>
          <p:grpSpPr bwMode="auto">
            <a:xfrm>
              <a:off x="4716016" y="5949280"/>
              <a:ext cx="576064" cy="504056"/>
              <a:chOff x="4139952" y="4725144"/>
              <a:chExt cx="576064" cy="504056"/>
            </a:xfrm>
          </p:grpSpPr>
          <p:sp>
            <p:nvSpPr>
              <p:cNvPr id="62" name="Elipsa 61">
                <a:extLst>
                  <a:ext uri="{FF2B5EF4-FFF2-40B4-BE49-F238E27FC236}">
                    <a16:creationId xmlns:a16="http://schemas.microsoft.com/office/drawing/2014/main" id="{6741FFFB-F8E6-4996-96FC-61E9AA181E95}"/>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3" name="Elipsa 62">
                <a:extLst>
                  <a:ext uri="{FF2B5EF4-FFF2-40B4-BE49-F238E27FC236}">
                    <a16:creationId xmlns:a16="http://schemas.microsoft.com/office/drawing/2014/main" id="{D3421D5A-FD42-4E61-93F5-3A7AB9319744}"/>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1" name="Skupina 51">
              <a:extLst>
                <a:ext uri="{FF2B5EF4-FFF2-40B4-BE49-F238E27FC236}">
                  <a16:creationId xmlns:a16="http://schemas.microsoft.com/office/drawing/2014/main" id="{D74EBF02-2A79-4259-B7E4-7598B8DE96F6}"/>
                </a:ext>
              </a:extLst>
            </p:cNvPr>
            <p:cNvGrpSpPr>
              <a:grpSpLocks/>
            </p:cNvGrpSpPr>
            <p:nvPr/>
          </p:nvGrpSpPr>
          <p:grpSpPr bwMode="auto">
            <a:xfrm>
              <a:off x="5220072" y="6165304"/>
              <a:ext cx="576064" cy="504056"/>
              <a:chOff x="4139952" y="4725144"/>
              <a:chExt cx="576064" cy="504056"/>
            </a:xfrm>
          </p:grpSpPr>
          <p:sp>
            <p:nvSpPr>
              <p:cNvPr id="60" name="Elipsa 59">
                <a:extLst>
                  <a:ext uri="{FF2B5EF4-FFF2-40B4-BE49-F238E27FC236}">
                    <a16:creationId xmlns:a16="http://schemas.microsoft.com/office/drawing/2014/main" id="{AD0AFBD2-9F57-4E48-8375-83F47F803E37}"/>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1" name="Elipsa 60">
                <a:extLst>
                  <a:ext uri="{FF2B5EF4-FFF2-40B4-BE49-F238E27FC236}">
                    <a16:creationId xmlns:a16="http://schemas.microsoft.com/office/drawing/2014/main" id="{D1D4AB84-BAAF-421E-A81B-4C495BE582C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2" name="Skupina 54">
              <a:extLst>
                <a:ext uri="{FF2B5EF4-FFF2-40B4-BE49-F238E27FC236}">
                  <a16:creationId xmlns:a16="http://schemas.microsoft.com/office/drawing/2014/main" id="{1E667A91-F722-47A2-BD3D-9549BE3C692E}"/>
                </a:ext>
              </a:extLst>
            </p:cNvPr>
            <p:cNvGrpSpPr>
              <a:grpSpLocks/>
            </p:cNvGrpSpPr>
            <p:nvPr/>
          </p:nvGrpSpPr>
          <p:grpSpPr bwMode="auto">
            <a:xfrm>
              <a:off x="5148064" y="5301208"/>
              <a:ext cx="576064" cy="504056"/>
              <a:chOff x="4139952" y="4725144"/>
              <a:chExt cx="576064" cy="504056"/>
            </a:xfrm>
          </p:grpSpPr>
          <p:sp>
            <p:nvSpPr>
              <p:cNvPr id="58" name="Elipsa 57">
                <a:extLst>
                  <a:ext uri="{FF2B5EF4-FFF2-40B4-BE49-F238E27FC236}">
                    <a16:creationId xmlns:a16="http://schemas.microsoft.com/office/drawing/2014/main" id="{A6209E98-64F4-4863-956B-3A07AD023CB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9" name="Elipsa 58">
                <a:extLst>
                  <a:ext uri="{FF2B5EF4-FFF2-40B4-BE49-F238E27FC236}">
                    <a16:creationId xmlns:a16="http://schemas.microsoft.com/office/drawing/2014/main" id="{FEDC30BD-3D10-4B2D-A7FB-06B1E26E2D1E}"/>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3" name="Skupina 57">
              <a:extLst>
                <a:ext uri="{FF2B5EF4-FFF2-40B4-BE49-F238E27FC236}">
                  <a16:creationId xmlns:a16="http://schemas.microsoft.com/office/drawing/2014/main" id="{8B633467-515F-4746-86BE-0B202799A95B}"/>
                </a:ext>
              </a:extLst>
            </p:cNvPr>
            <p:cNvGrpSpPr>
              <a:grpSpLocks/>
            </p:cNvGrpSpPr>
            <p:nvPr/>
          </p:nvGrpSpPr>
          <p:grpSpPr bwMode="auto">
            <a:xfrm>
              <a:off x="4716016" y="6309320"/>
              <a:ext cx="576064" cy="504056"/>
              <a:chOff x="4139952" y="4725144"/>
              <a:chExt cx="576064" cy="504056"/>
            </a:xfrm>
          </p:grpSpPr>
          <p:sp>
            <p:nvSpPr>
              <p:cNvPr id="56" name="Elipsa 55">
                <a:extLst>
                  <a:ext uri="{FF2B5EF4-FFF2-40B4-BE49-F238E27FC236}">
                    <a16:creationId xmlns:a16="http://schemas.microsoft.com/office/drawing/2014/main" id="{F791D419-7839-492F-9974-53B826C9282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7" name="Elipsa 56">
                <a:extLst>
                  <a:ext uri="{FF2B5EF4-FFF2-40B4-BE49-F238E27FC236}">
                    <a16:creationId xmlns:a16="http://schemas.microsoft.com/office/drawing/2014/main" id="{2ABC8B78-EB1D-471E-896C-96F4E35ECFCA}"/>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76" name="TextovéPole 75">
            <a:extLst>
              <a:ext uri="{FF2B5EF4-FFF2-40B4-BE49-F238E27FC236}">
                <a16:creationId xmlns:a16="http://schemas.microsoft.com/office/drawing/2014/main" id="{DF8BA422-7155-4F36-88B6-47E5D2AD9E33}"/>
              </a:ext>
            </a:extLst>
          </p:cNvPr>
          <p:cNvSpPr txBox="1">
            <a:spLocks noChangeArrowheads="1"/>
          </p:cNvSpPr>
          <p:nvPr/>
        </p:nvSpPr>
        <p:spPr bwMode="auto">
          <a:xfrm>
            <a:off x="4147571" y="5643863"/>
            <a:ext cx="1004888"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a:latin typeface="Arial" panose="020B0604020202020204" pitchFamily="34" charset="0"/>
              </a:rPr>
              <a:t>LEPTIN</a:t>
            </a:r>
          </a:p>
        </p:txBody>
      </p:sp>
      <p:sp>
        <p:nvSpPr>
          <p:cNvPr id="120" name="TextovéPole 119">
            <a:extLst>
              <a:ext uri="{FF2B5EF4-FFF2-40B4-BE49-F238E27FC236}">
                <a16:creationId xmlns:a16="http://schemas.microsoft.com/office/drawing/2014/main" id="{C57A35F5-2EAE-480F-B6B1-91AFE07C47F8}"/>
              </a:ext>
            </a:extLst>
          </p:cNvPr>
          <p:cNvSpPr txBox="1">
            <a:spLocks noChangeArrowheads="1"/>
          </p:cNvSpPr>
          <p:nvPr/>
        </p:nvSpPr>
        <p:spPr bwMode="auto">
          <a:xfrm>
            <a:off x="2773811" y="6405070"/>
            <a:ext cx="570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WAT</a:t>
            </a:r>
          </a:p>
        </p:txBody>
      </p:sp>
      <p:sp>
        <p:nvSpPr>
          <p:cNvPr id="121" name="TextovéPole 120">
            <a:extLst>
              <a:ext uri="{FF2B5EF4-FFF2-40B4-BE49-F238E27FC236}">
                <a16:creationId xmlns:a16="http://schemas.microsoft.com/office/drawing/2014/main" id="{9FD2C681-9344-450A-9764-F8580A9F4297}"/>
              </a:ext>
            </a:extLst>
          </p:cNvPr>
          <p:cNvSpPr txBox="1">
            <a:spLocks noChangeArrowheads="1"/>
          </p:cNvSpPr>
          <p:nvPr/>
        </p:nvSpPr>
        <p:spPr bwMode="auto">
          <a:xfrm>
            <a:off x="8936425" y="6461449"/>
            <a:ext cx="9204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err="1">
                <a:latin typeface="Arial" panose="020B0604020202020204" pitchFamily="34" charset="0"/>
              </a:rPr>
              <a:t>adrenals</a:t>
            </a:r>
            <a:endParaRPr lang="cs-CZ" altLang="cs-CZ" sz="1400" b="1" dirty="0">
              <a:latin typeface="Arial" panose="020B0604020202020204" pitchFamily="34" charset="0"/>
            </a:endParaRPr>
          </a:p>
        </p:txBody>
      </p:sp>
      <p:sp>
        <p:nvSpPr>
          <p:cNvPr id="6" name="Volný tvar 5">
            <a:extLst>
              <a:ext uri="{FF2B5EF4-FFF2-40B4-BE49-F238E27FC236}">
                <a16:creationId xmlns:a16="http://schemas.microsoft.com/office/drawing/2014/main" id="{8DC316B1-AD53-42EF-A2AF-2ED0F38DFD00}"/>
              </a:ext>
            </a:extLst>
          </p:cNvPr>
          <p:cNvSpPr/>
          <p:nvPr/>
        </p:nvSpPr>
        <p:spPr>
          <a:xfrm>
            <a:off x="4051530" y="1290918"/>
            <a:ext cx="5913438" cy="2820988"/>
          </a:xfrm>
          <a:custGeom>
            <a:avLst/>
            <a:gdLst>
              <a:gd name="connsiteX0" fmla="*/ 105833 w 4282016"/>
              <a:gd name="connsiteY0" fmla="*/ 110067 h 2042584"/>
              <a:gd name="connsiteX1" fmla="*/ 410633 w 4282016"/>
              <a:gd name="connsiteY1" fmla="*/ 8467 h 2042584"/>
              <a:gd name="connsiteX2" fmla="*/ 1032933 w 4282016"/>
              <a:gd name="connsiteY2" fmla="*/ 59267 h 2042584"/>
              <a:gd name="connsiteX3" fmla="*/ 2137833 w 4282016"/>
              <a:gd name="connsiteY3" fmla="*/ 300567 h 2042584"/>
              <a:gd name="connsiteX4" fmla="*/ 2874433 w 4282016"/>
              <a:gd name="connsiteY4" fmla="*/ 668867 h 2042584"/>
              <a:gd name="connsiteX5" fmla="*/ 3382433 w 4282016"/>
              <a:gd name="connsiteY5" fmla="*/ 986367 h 2042584"/>
              <a:gd name="connsiteX6" fmla="*/ 4030133 w 4282016"/>
              <a:gd name="connsiteY6" fmla="*/ 1265767 h 2042584"/>
              <a:gd name="connsiteX7" fmla="*/ 4271433 w 4282016"/>
              <a:gd name="connsiteY7" fmla="*/ 1507067 h 2042584"/>
              <a:gd name="connsiteX8" fmla="*/ 3966633 w 4282016"/>
              <a:gd name="connsiteY8" fmla="*/ 1761067 h 2042584"/>
              <a:gd name="connsiteX9" fmla="*/ 2849033 w 4282016"/>
              <a:gd name="connsiteY9" fmla="*/ 2015067 h 2042584"/>
              <a:gd name="connsiteX10" fmla="*/ 2798233 w 4282016"/>
              <a:gd name="connsiteY10" fmla="*/ 1926167 h 2042584"/>
              <a:gd name="connsiteX11" fmla="*/ 2468033 w 4282016"/>
              <a:gd name="connsiteY11" fmla="*/ 1761067 h 2042584"/>
              <a:gd name="connsiteX12" fmla="*/ 1680633 w 4282016"/>
              <a:gd name="connsiteY12" fmla="*/ 1430867 h 2042584"/>
              <a:gd name="connsiteX13" fmla="*/ 1032933 w 4282016"/>
              <a:gd name="connsiteY13" fmla="*/ 986367 h 2042584"/>
              <a:gd name="connsiteX14" fmla="*/ 524933 w 4282016"/>
              <a:gd name="connsiteY14" fmla="*/ 668867 h 2042584"/>
              <a:gd name="connsiteX15" fmla="*/ 67733 w 4282016"/>
              <a:gd name="connsiteY15" fmla="*/ 541867 h 2042584"/>
              <a:gd name="connsiteX16" fmla="*/ 118533 w 4282016"/>
              <a:gd name="connsiteY16" fmla="*/ 249767 h 2042584"/>
              <a:gd name="connsiteX17" fmla="*/ 105833 w 4282016"/>
              <a:gd name="connsiteY17" fmla="*/ 110067 h 20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016" h="2042584">
                <a:moveTo>
                  <a:pt x="105833" y="110067"/>
                </a:moveTo>
                <a:cubicBezTo>
                  <a:pt x="154516" y="69850"/>
                  <a:pt x="256116" y="16934"/>
                  <a:pt x="410633" y="8467"/>
                </a:cubicBezTo>
                <a:cubicBezTo>
                  <a:pt x="565150" y="0"/>
                  <a:pt x="745066" y="10584"/>
                  <a:pt x="1032933" y="59267"/>
                </a:cubicBezTo>
                <a:cubicBezTo>
                  <a:pt x="1320800" y="107950"/>
                  <a:pt x="1830916" y="198967"/>
                  <a:pt x="2137833" y="300567"/>
                </a:cubicBezTo>
                <a:cubicBezTo>
                  <a:pt x="2444750" y="402167"/>
                  <a:pt x="2667000" y="554567"/>
                  <a:pt x="2874433" y="668867"/>
                </a:cubicBezTo>
                <a:cubicBezTo>
                  <a:pt x="3081866" y="783167"/>
                  <a:pt x="3189816" y="886884"/>
                  <a:pt x="3382433" y="986367"/>
                </a:cubicBezTo>
                <a:cubicBezTo>
                  <a:pt x="3575050" y="1085850"/>
                  <a:pt x="3881966" y="1178984"/>
                  <a:pt x="4030133" y="1265767"/>
                </a:cubicBezTo>
                <a:cubicBezTo>
                  <a:pt x="4178300" y="1352550"/>
                  <a:pt x="4282016" y="1424517"/>
                  <a:pt x="4271433" y="1507067"/>
                </a:cubicBezTo>
                <a:cubicBezTo>
                  <a:pt x="4260850" y="1589617"/>
                  <a:pt x="4203700" y="1676400"/>
                  <a:pt x="3966633" y="1761067"/>
                </a:cubicBezTo>
                <a:cubicBezTo>
                  <a:pt x="3729566" y="1845734"/>
                  <a:pt x="3043766" y="1987550"/>
                  <a:pt x="2849033" y="2015067"/>
                </a:cubicBezTo>
                <a:cubicBezTo>
                  <a:pt x="2654300" y="2042584"/>
                  <a:pt x="2861733" y="1968500"/>
                  <a:pt x="2798233" y="1926167"/>
                </a:cubicBezTo>
                <a:cubicBezTo>
                  <a:pt x="2734733" y="1883834"/>
                  <a:pt x="2654300" y="1843617"/>
                  <a:pt x="2468033" y="1761067"/>
                </a:cubicBezTo>
                <a:cubicBezTo>
                  <a:pt x="2281766" y="1678517"/>
                  <a:pt x="1919816" y="1559984"/>
                  <a:pt x="1680633" y="1430867"/>
                </a:cubicBezTo>
                <a:cubicBezTo>
                  <a:pt x="1441450" y="1301750"/>
                  <a:pt x="1225550" y="1113367"/>
                  <a:pt x="1032933" y="986367"/>
                </a:cubicBezTo>
                <a:cubicBezTo>
                  <a:pt x="840316" y="859367"/>
                  <a:pt x="685800" y="742950"/>
                  <a:pt x="524933" y="668867"/>
                </a:cubicBezTo>
                <a:cubicBezTo>
                  <a:pt x="364066" y="594784"/>
                  <a:pt x="135466" y="611717"/>
                  <a:pt x="67733" y="541867"/>
                </a:cubicBezTo>
                <a:cubicBezTo>
                  <a:pt x="0" y="472017"/>
                  <a:pt x="110066" y="321734"/>
                  <a:pt x="118533" y="249767"/>
                </a:cubicBezTo>
                <a:cubicBezTo>
                  <a:pt x="127000" y="177800"/>
                  <a:pt x="57150" y="150284"/>
                  <a:pt x="105833" y="110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 name="Volný tvar 6">
            <a:extLst>
              <a:ext uri="{FF2B5EF4-FFF2-40B4-BE49-F238E27FC236}">
                <a16:creationId xmlns:a16="http://schemas.microsoft.com/office/drawing/2014/main" id="{629F419F-9146-41B8-A392-418C453C5183}"/>
              </a:ext>
            </a:extLst>
          </p:cNvPr>
          <p:cNvSpPr/>
          <p:nvPr/>
        </p:nvSpPr>
        <p:spPr>
          <a:xfrm>
            <a:off x="3946756" y="2103719"/>
            <a:ext cx="4676775" cy="3503613"/>
          </a:xfrm>
          <a:custGeom>
            <a:avLst/>
            <a:gdLst>
              <a:gd name="connsiteX0" fmla="*/ 520700 w 3702050"/>
              <a:gd name="connsiteY0" fmla="*/ 48683 h 2772833"/>
              <a:gd name="connsiteX1" fmla="*/ 381000 w 3702050"/>
              <a:gd name="connsiteY1" fmla="*/ 48683 h 2772833"/>
              <a:gd name="connsiteX2" fmla="*/ 203200 w 3702050"/>
              <a:gd name="connsiteY2" fmla="*/ 340783 h 2772833"/>
              <a:gd name="connsiteX3" fmla="*/ 25400 w 3702050"/>
              <a:gd name="connsiteY3" fmla="*/ 569383 h 2772833"/>
              <a:gd name="connsiteX4" fmla="*/ 101600 w 3702050"/>
              <a:gd name="connsiteY4" fmla="*/ 874183 h 2772833"/>
              <a:gd name="connsiteX5" fmla="*/ 635000 w 3702050"/>
              <a:gd name="connsiteY5" fmla="*/ 1204383 h 2772833"/>
              <a:gd name="connsiteX6" fmla="*/ 1346200 w 3702050"/>
              <a:gd name="connsiteY6" fmla="*/ 1471083 h 2772833"/>
              <a:gd name="connsiteX7" fmla="*/ 1866900 w 3702050"/>
              <a:gd name="connsiteY7" fmla="*/ 1648883 h 2772833"/>
              <a:gd name="connsiteX8" fmla="*/ 2387600 w 3702050"/>
              <a:gd name="connsiteY8" fmla="*/ 2004483 h 2772833"/>
              <a:gd name="connsiteX9" fmla="*/ 2387600 w 3702050"/>
              <a:gd name="connsiteY9" fmla="*/ 2296583 h 2772833"/>
              <a:gd name="connsiteX10" fmla="*/ 2260600 w 3702050"/>
              <a:gd name="connsiteY10" fmla="*/ 2436283 h 2772833"/>
              <a:gd name="connsiteX11" fmla="*/ 2247900 w 3702050"/>
              <a:gd name="connsiteY11" fmla="*/ 2614083 h 2772833"/>
              <a:gd name="connsiteX12" fmla="*/ 2590800 w 3702050"/>
              <a:gd name="connsiteY12" fmla="*/ 2690283 h 2772833"/>
              <a:gd name="connsiteX13" fmla="*/ 3378200 w 3702050"/>
              <a:gd name="connsiteY13" fmla="*/ 2741083 h 2772833"/>
              <a:gd name="connsiteX14" fmla="*/ 3670300 w 3702050"/>
              <a:gd name="connsiteY14" fmla="*/ 2499783 h 2772833"/>
              <a:gd name="connsiteX15" fmla="*/ 3568700 w 3702050"/>
              <a:gd name="connsiteY15" fmla="*/ 2233083 h 2772833"/>
              <a:gd name="connsiteX16" fmla="*/ 3238500 w 3702050"/>
              <a:gd name="connsiteY16" fmla="*/ 2118783 h 2772833"/>
              <a:gd name="connsiteX17" fmla="*/ 2768600 w 3702050"/>
              <a:gd name="connsiteY17" fmla="*/ 2156883 h 2772833"/>
              <a:gd name="connsiteX18" fmla="*/ 2565400 w 3702050"/>
              <a:gd name="connsiteY18" fmla="*/ 2055283 h 2772833"/>
              <a:gd name="connsiteX19" fmla="*/ 2565400 w 3702050"/>
              <a:gd name="connsiteY19" fmla="*/ 1826683 h 2772833"/>
              <a:gd name="connsiteX20" fmla="*/ 3060700 w 3702050"/>
              <a:gd name="connsiteY20" fmla="*/ 1585383 h 2772833"/>
              <a:gd name="connsiteX21" fmla="*/ 3403600 w 3702050"/>
              <a:gd name="connsiteY21" fmla="*/ 1458383 h 2772833"/>
              <a:gd name="connsiteX22" fmla="*/ 2997200 w 3702050"/>
              <a:gd name="connsiteY22" fmla="*/ 1331383 h 2772833"/>
              <a:gd name="connsiteX23" fmla="*/ 2489200 w 3702050"/>
              <a:gd name="connsiteY23" fmla="*/ 1102783 h 2772833"/>
              <a:gd name="connsiteX24" fmla="*/ 1816100 w 3702050"/>
              <a:gd name="connsiteY24" fmla="*/ 785283 h 2772833"/>
              <a:gd name="connsiteX25" fmla="*/ 1257300 w 3702050"/>
              <a:gd name="connsiteY25" fmla="*/ 353483 h 2772833"/>
              <a:gd name="connsiteX26" fmla="*/ 774700 w 3702050"/>
              <a:gd name="connsiteY26" fmla="*/ 112183 h 2772833"/>
              <a:gd name="connsiteX27" fmla="*/ 520700 w 3702050"/>
              <a:gd name="connsiteY27" fmla="*/ 48683 h 27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2050" h="2772833">
                <a:moveTo>
                  <a:pt x="520700" y="48683"/>
                </a:moveTo>
                <a:cubicBezTo>
                  <a:pt x="455083" y="38100"/>
                  <a:pt x="433917" y="0"/>
                  <a:pt x="381000" y="48683"/>
                </a:cubicBezTo>
                <a:cubicBezTo>
                  <a:pt x="328083" y="97366"/>
                  <a:pt x="262467" y="254000"/>
                  <a:pt x="203200" y="340783"/>
                </a:cubicBezTo>
                <a:cubicBezTo>
                  <a:pt x="143933" y="427566"/>
                  <a:pt x="42333" y="480483"/>
                  <a:pt x="25400" y="569383"/>
                </a:cubicBezTo>
                <a:cubicBezTo>
                  <a:pt x="8467" y="658283"/>
                  <a:pt x="0" y="768350"/>
                  <a:pt x="101600" y="874183"/>
                </a:cubicBezTo>
                <a:cubicBezTo>
                  <a:pt x="203200" y="980016"/>
                  <a:pt x="427567" y="1104900"/>
                  <a:pt x="635000" y="1204383"/>
                </a:cubicBezTo>
                <a:cubicBezTo>
                  <a:pt x="842433" y="1303866"/>
                  <a:pt x="1140883" y="1397000"/>
                  <a:pt x="1346200" y="1471083"/>
                </a:cubicBezTo>
                <a:cubicBezTo>
                  <a:pt x="1551517" y="1545166"/>
                  <a:pt x="1693333" y="1559983"/>
                  <a:pt x="1866900" y="1648883"/>
                </a:cubicBezTo>
                <a:cubicBezTo>
                  <a:pt x="2040467" y="1737783"/>
                  <a:pt x="2300817" y="1896533"/>
                  <a:pt x="2387600" y="2004483"/>
                </a:cubicBezTo>
                <a:cubicBezTo>
                  <a:pt x="2474383" y="2112433"/>
                  <a:pt x="2408767" y="2224616"/>
                  <a:pt x="2387600" y="2296583"/>
                </a:cubicBezTo>
                <a:cubicBezTo>
                  <a:pt x="2366433" y="2368550"/>
                  <a:pt x="2283883" y="2383366"/>
                  <a:pt x="2260600" y="2436283"/>
                </a:cubicBezTo>
                <a:cubicBezTo>
                  <a:pt x="2237317" y="2489200"/>
                  <a:pt x="2192867" y="2571750"/>
                  <a:pt x="2247900" y="2614083"/>
                </a:cubicBezTo>
                <a:cubicBezTo>
                  <a:pt x="2302933" y="2656416"/>
                  <a:pt x="2402417" y="2669116"/>
                  <a:pt x="2590800" y="2690283"/>
                </a:cubicBezTo>
                <a:cubicBezTo>
                  <a:pt x="2779183" y="2711450"/>
                  <a:pt x="3198283" y="2772833"/>
                  <a:pt x="3378200" y="2741083"/>
                </a:cubicBezTo>
                <a:cubicBezTo>
                  <a:pt x="3558117" y="2709333"/>
                  <a:pt x="3638550" y="2584450"/>
                  <a:pt x="3670300" y="2499783"/>
                </a:cubicBezTo>
                <a:cubicBezTo>
                  <a:pt x="3702050" y="2415116"/>
                  <a:pt x="3640667" y="2296583"/>
                  <a:pt x="3568700" y="2233083"/>
                </a:cubicBezTo>
                <a:cubicBezTo>
                  <a:pt x="3496733" y="2169583"/>
                  <a:pt x="3371850" y="2131483"/>
                  <a:pt x="3238500" y="2118783"/>
                </a:cubicBezTo>
                <a:cubicBezTo>
                  <a:pt x="3105150" y="2106083"/>
                  <a:pt x="2880783" y="2167466"/>
                  <a:pt x="2768600" y="2156883"/>
                </a:cubicBezTo>
                <a:cubicBezTo>
                  <a:pt x="2656417" y="2146300"/>
                  <a:pt x="2599267" y="2110316"/>
                  <a:pt x="2565400" y="2055283"/>
                </a:cubicBezTo>
                <a:cubicBezTo>
                  <a:pt x="2531533" y="2000250"/>
                  <a:pt x="2482850" y="1905000"/>
                  <a:pt x="2565400" y="1826683"/>
                </a:cubicBezTo>
                <a:cubicBezTo>
                  <a:pt x="2647950" y="1748366"/>
                  <a:pt x="2921000" y="1646766"/>
                  <a:pt x="3060700" y="1585383"/>
                </a:cubicBezTo>
                <a:cubicBezTo>
                  <a:pt x="3200400" y="1524000"/>
                  <a:pt x="3414183" y="1500716"/>
                  <a:pt x="3403600" y="1458383"/>
                </a:cubicBezTo>
                <a:cubicBezTo>
                  <a:pt x="3393017" y="1416050"/>
                  <a:pt x="3149600" y="1390650"/>
                  <a:pt x="2997200" y="1331383"/>
                </a:cubicBezTo>
                <a:cubicBezTo>
                  <a:pt x="2844800" y="1272116"/>
                  <a:pt x="2489200" y="1102783"/>
                  <a:pt x="2489200" y="1102783"/>
                </a:cubicBezTo>
                <a:cubicBezTo>
                  <a:pt x="2292350" y="1011766"/>
                  <a:pt x="2021417" y="910166"/>
                  <a:pt x="1816100" y="785283"/>
                </a:cubicBezTo>
                <a:cubicBezTo>
                  <a:pt x="1610783" y="660400"/>
                  <a:pt x="1430867" y="465666"/>
                  <a:pt x="1257300" y="353483"/>
                </a:cubicBezTo>
                <a:cubicBezTo>
                  <a:pt x="1083733" y="241300"/>
                  <a:pt x="893233" y="162983"/>
                  <a:pt x="774700" y="112183"/>
                </a:cubicBezTo>
                <a:cubicBezTo>
                  <a:pt x="656167" y="61383"/>
                  <a:pt x="586317" y="59266"/>
                  <a:pt x="520700" y="48683"/>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 name="Volný tvar 7">
            <a:extLst>
              <a:ext uri="{FF2B5EF4-FFF2-40B4-BE49-F238E27FC236}">
                <a16:creationId xmlns:a16="http://schemas.microsoft.com/office/drawing/2014/main" id="{78250111-BF71-4348-991D-57814CF8A25E}"/>
              </a:ext>
            </a:extLst>
          </p:cNvPr>
          <p:cNvSpPr/>
          <p:nvPr/>
        </p:nvSpPr>
        <p:spPr>
          <a:xfrm>
            <a:off x="4535718" y="3565807"/>
            <a:ext cx="2519362" cy="1938337"/>
          </a:xfrm>
          <a:custGeom>
            <a:avLst/>
            <a:gdLst>
              <a:gd name="connsiteX0" fmla="*/ 135467 w 1993900"/>
              <a:gd name="connsiteY0" fmla="*/ 16933 h 1534583"/>
              <a:gd name="connsiteX1" fmla="*/ 173567 w 1993900"/>
              <a:gd name="connsiteY1" fmla="*/ 156633 h 1534583"/>
              <a:gd name="connsiteX2" fmla="*/ 59267 w 1993900"/>
              <a:gd name="connsiteY2" fmla="*/ 270933 h 1534583"/>
              <a:gd name="connsiteX3" fmla="*/ 529167 w 1993900"/>
              <a:gd name="connsiteY3" fmla="*/ 334433 h 1534583"/>
              <a:gd name="connsiteX4" fmla="*/ 1113367 w 1993900"/>
              <a:gd name="connsiteY4" fmla="*/ 436033 h 1534583"/>
              <a:gd name="connsiteX5" fmla="*/ 1621367 w 1993900"/>
              <a:gd name="connsiteY5" fmla="*/ 855133 h 1534583"/>
              <a:gd name="connsiteX6" fmla="*/ 1684867 w 1993900"/>
              <a:gd name="connsiteY6" fmla="*/ 969433 h 1534583"/>
              <a:gd name="connsiteX7" fmla="*/ 1456267 w 1993900"/>
              <a:gd name="connsiteY7" fmla="*/ 944033 h 1534583"/>
              <a:gd name="connsiteX8" fmla="*/ 1138767 w 1993900"/>
              <a:gd name="connsiteY8" fmla="*/ 994833 h 1534583"/>
              <a:gd name="connsiteX9" fmla="*/ 1049867 w 1993900"/>
              <a:gd name="connsiteY9" fmla="*/ 1274233 h 1534583"/>
              <a:gd name="connsiteX10" fmla="*/ 1291167 w 1993900"/>
              <a:gd name="connsiteY10" fmla="*/ 1502833 h 1534583"/>
              <a:gd name="connsiteX11" fmla="*/ 1786467 w 1993900"/>
              <a:gd name="connsiteY11" fmla="*/ 1464733 h 1534583"/>
              <a:gd name="connsiteX12" fmla="*/ 1799167 w 1993900"/>
              <a:gd name="connsiteY12" fmla="*/ 1375833 h 1534583"/>
              <a:gd name="connsiteX13" fmla="*/ 1837267 w 1993900"/>
              <a:gd name="connsiteY13" fmla="*/ 1274233 h 1534583"/>
              <a:gd name="connsiteX14" fmla="*/ 1938867 w 1993900"/>
              <a:gd name="connsiteY14" fmla="*/ 1147233 h 1534583"/>
              <a:gd name="connsiteX15" fmla="*/ 1976967 w 1993900"/>
              <a:gd name="connsiteY15" fmla="*/ 905933 h 1534583"/>
              <a:gd name="connsiteX16" fmla="*/ 1837267 w 1993900"/>
              <a:gd name="connsiteY16" fmla="*/ 753533 h 1534583"/>
              <a:gd name="connsiteX17" fmla="*/ 1278467 w 1993900"/>
              <a:gd name="connsiteY17" fmla="*/ 410633 h 1534583"/>
              <a:gd name="connsiteX18" fmla="*/ 706967 w 1993900"/>
              <a:gd name="connsiteY18" fmla="*/ 258233 h 1534583"/>
              <a:gd name="connsiteX19" fmla="*/ 135467 w 1993900"/>
              <a:gd name="connsiteY19" fmla="*/ 16933 h 15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3900" h="1534583">
                <a:moveTo>
                  <a:pt x="135467" y="16933"/>
                </a:moveTo>
                <a:cubicBezTo>
                  <a:pt x="46567" y="0"/>
                  <a:pt x="186267" y="114300"/>
                  <a:pt x="173567" y="156633"/>
                </a:cubicBezTo>
                <a:cubicBezTo>
                  <a:pt x="160867" y="198966"/>
                  <a:pt x="0" y="241300"/>
                  <a:pt x="59267" y="270933"/>
                </a:cubicBezTo>
                <a:cubicBezTo>
                  <a:pt x="118534" y="300566"/>
                  <a:pt x="353484" y="306916"/>
                  <a:pt x="529167" y="334433"/>
                </a:cubicBezTo>
                <a:cubicBezTo>
                  <a:pt x="704850" y="361950"/>
                  <a:pt x="931334" y="349250"/>
                  <a:pt x="1113367" y="436033"/>
                </a:cubicBezTo>
                <a:cubicBezTo>
                  <a:pt x="1295400" y="522816"/>
                  <a:pt x="1526117" y="766233"/>
                  <a:pt x="1621367" y="855133"/>
                </a:cubicBezTo>
                <a:cubicBezTo>
                  <a:pt x="1716617" y="944033"/>
                  <a:pt x="1712384" y="954616"/>
                  <a:pt x="1684867" y="969433"/>
                </a:cubicBezTo>
                <a:cubicBezTo>
                  <a:pt x="1657350" y="984250"/>
                  <a:pt x="1547284" y="939800"/>
                  <a:pt x="1456267" y="944033"/>
                </a:cubicBezTo>
                <a:cubicBezTo>
                  <a:pt x="1365250" y="948266"/>
                  <a:pt x="1206500" y="939800"/>
                  <a:pt x="1138767" y="994833"/>
                </a:cubicBezTo>
                <a:cubicBezTo>
                  <a:pt x="1071034" y="1049866"/>
                  <a:pt x="1024467" y="1189566"/>
                  <a:pt x="1049867" y="1274233"/>
                </a:cubicBezTo>
                <a:cubicBezTo>
                  <a:pt x="1075267" y="1358900"/>
                  <a:pt x="1168400" y="1471083"/>
                  <a:pt x="1291167" y="1502833"/>
                </a:cubicBezTo>
                <a:cubicBezTo>
                  <a:pt x="1413934" y="1534583"/>
                  <a:pt x="1701800" y="1485900"/>
                  <a:pt x="1786467" y="1464733"/>
                </a:cubicBezTo>
                <a:cubicBezTo>
                  <a:pt x="1871134" y="1443566"/>
                  <a:pt x="1790700" y="1407583"/>
                  <a:pt x="1799167" y="1375833"/>
                </a:cubicBezTo>
                <a:cubicBezTo>
                  <a:pt x="1807634" y="1344083"/>
                  <a:pt x="1813984" y="1312333"/>
                  <a:pt x="1837267" y="1274233"/>
                </a:cubicBezTo>
                <a:cubicBezTo>
                  <a:pt x="1860550" y="1236133"/>
                  <a:pt x="1915584" y="1208616"/>
                  <a:pt x="1938867" y="1147233"/>
                </a:cubicBezTo>
                <a:cubicBezTo>
                  <a:pt x="1962150" y="1085850"/>
                  <a:pt x="1993900" y="971550"/>
                  <a:pt x="1976967" y="905933"/>
                </a:cubicBezTo>
                <a:cubicBezTo>
                  <a:pt x="1960034" y="840316"/>
                  <a:pt x="1953684" y="836083"/>
                  <a:pt x="1837267" y="753533"/>
                </a:cubicBezTo>
                <a:cubicBezTo>
                  <a:pt x="1720850" y="670983"/>
                  <a:pt x="1466850" y="493183"/>
                  <a:pt x="1278467" y="410633"/>
                </a:cubicBezTo>
                <a:cubicBezTo>
                  <a:pt x="1090084" y="328083"/>
                  <a:pt x="895350" y="325966"/>
                  <a:pt x="706967" y="258233"/>
                </a:cubicBezTo>
                <a:cubicBezTo>
                  <a:pt x="518584" y="190500"/>
                  <a:pt x="224367" y="33866"/>
                  <a:pt x="135467" y="16933"/>
                </a:cubicBez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 name="Volný tvar 8">
            <a:extLst>
              <a:ext uri="{FF2B5EF4-FFF2-40B4-BE49-F238E27FC236}">
                <a16:creationId xmlns:a16="http://schemas.microsoft.com/office/drawing/2014/main" id="{DCFD7477-958C-4F36-8489-12F6BE0FE4FD}"/>
              </a:ext>
            </a:extLst>
          </p:cNvPr>
          <p:cNvSpPr/>
          <p:nvPr/>
        </p:nvSpPr>
        <p:spPr>
          <a:xfrm>
            <a:off x="3051406" y="1290918"/>
            <a:ext cx="1819275" cy="2616200"/>
          </a:xfrm>
          <a:custGeom>
            <a:avLst/>
            <a:gdLst>
              <a:gd name="connsiteX0" fmla="*/ 239183 w 1274233"/>
              <a:gd name="connsiteY0" fmla="*/ 67733 h 2070100"/>
              <a:gd name="connsiteX1" fmla="*/ 1077383 w 1274233"/>
              <a:gd name="connsiteY1" fmla="*/ 55033 h 2070100"/>
              <a:gd name="connsiteX2" fmla="*/ 1128183 w 1274233"/>
              <a:gd name="connsiteY2" fmla="*/ 397933 h 2070100"/>
              <a:gd name="connsiteX3" fmla="*/ 1001183 w 1274233"/>
              <a:gd name="connsiteY3" fmla="*/ 766233 h 2070100"/>
              <a:gd name="connsiteX4" fmla="*/ 709083 w 1274233"/>
              <a:gd name="connsiteY4" fmla="*/ 1172633 h 2070100"/>
              <a:gd name="connsiteX5" fmla="*/ 772583 w 1274233"/>
              <a:gd name="connsiteY5" fmla="*/ 1502833 h 2070100"/>
              <a:gd name="connsiteX6" fmla="*/ 1077383 w 1274233"/>
              <a:gd name="connsiteY6" fmla="*/ 1706033 h 2070100"/>
              <a:gd name="connsiteX7" fmla="*/ 1217083 w 1274233"/>
              <a:gd name="connsiteY7" fmla="*/ 1807633 h 2070100"/>
              <a:gd name="connsiteX8" fmla="*/ 1267883 w 1274233"/>
              <a:gd name="connsiteY8" fmla="*/ 1947333 h 2070100"/>
              <a:gd name="connsiteX9" fmla="*/ 1178983 w 1274233"/>
              <a:gd name="connsiteY9" fmla="*/ 2061633 h 2070100"/>
              <a:gd name="connsiteX10" fmla="*/ 823383 w 1274233"/>
              <a:gd name="connsiteY10" fmla="*/ 1998133 h 2070100"/>
              <a:gd name="connsiteX11" fmla="*/ 226483 w 1274233"/>
              <a:gd name="connsiteY11" fmla="*/ 1718733 h 2070100"/>
              <a:gd name="connsiteX12" fmla="*/ 10583 w 1274233"/>
              <a:gd name="connsiteY12" fmla="*/ 766233 h 2070100"/>
              <a:gd name="connsiteX13" fmla="*/ 162983 w 1274233"/>
              <a:gd name="connsiteY13" fmla="*/ 156633 h 2070100"/>
              <a:gd name="connsiteX14" fmla="*/ 239183 w 1274233"/>
              <a:gd name="connsiteY14" fmla="*/ 67733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4233" h="2070100">
                <a:moveTo>
                  <a:pt x="239183" y="67733"/>
                </a:moveTo>
                <a:cubicBezTo>
                  <a:pt x="391583" y="50800"/>
                  <a:pt x="929216" y="0"/>
                  <a:pt x="1077383" y="55033"/>
                </a:cubicBezTo>
                <a:cubicBezTo>
                  <a:pt x="1225550" y="110066"/>
                  <a:pt x="1140883" y="279400"/>
                  <a:pt x="1128183" y="397933"/>
                </a:cubicBezTo>
                <a:cubicBezTo>
                  <a:pt x="1115483" y="516466"/>
                  <a:pt x="1071033" y="637116"/>
                  <a:pt x="1001183" y="766233"/>
                </a:cubicBezTo>
                <a:cubicBezTo>
                  <a:pt x="931333" y="895350"/>
                  <a:pt x="747183" y="1049866"/>
                  <a:pt x="709083" y="1172633"/>
                </a:cubicBezTo>
                <a:cubicBezTo>
                  <a:pt x="670983" y="1295400"/>
                  <a:pt x="711200" y="1413933"/>
                  <a:pt x="772583" y="1502833"/>
                </a:cubicBezTo>
                <a:cubicBezTo>
                  <a:pt x="833966" y="1591733"/>
                  <a:pt x="1003300" y="1655233"/>
                  <a:pt x="1077383" y="1706033"/>
                </a:cubicBezTo>
                <a:cubicBezTo>
                  <a:pt x="1151466" y="1756833"/>
                  <a:pt x="1185333" y="1767416"/>
                  <a:pt x="1217083" y="1807633"/>
                </a:cubicBezTo>
                <a:cubicBezTo>
                  <a:pt x="1248833" y="1847850"/>
                  <a:pt x="1274233" y="1905000"/>
                  <a:pt x="1267883" y="1947333"/>
                </a:cubicBezTo>
                <a:cubicBezTo>
                  <a:pt x="1261533" y="1989666"/>
                  <a:pt x="1253066" y="2053166"/>
                  <a:pt x="1178983" y="2061633"/>
                </a:cubicBezTo>
                <a:cubicBezTo>
                  <a:pt x="1104900" y="2070100"/>
                  <a:pt x="982133" y="2055283"/>
                  <a:pt x="823383" y="1998133"/>
                </a:cubicBezTo>
                <a:cubicBezTo>
                  <a:pt x="664633" y="1940983"/>
                  <a:pt x="361950" y="1924050"/>
                  <a:pt x="226483" y="1718733"/>
                </a:cubicBezTo>
                <a:cubicBezTo>
                  <a:pt x="91016" y="1513416"/>
                  <a:pt x="21166" y="1026583"/>
                  <a:pt x="10583" y="766233"/>
                </a:cubicBezTo>
                <a:cubicBezTo>
                  <a:pt x="0" y="505883"/>
                  <a:pt x="124883" y="270933"/>
                  <a:pt x="162983" y="156633"/>
                </a:cubicBezTo>
                <a:cubicBezTo>
                  <a:pt x="201083" y="42333"/>
                  <a:pt x="86783" y="84666"/>
                  <a:pt x="239183" y="6773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 name="Volný tvar 10">
            <a:extLst>
              <a:ext uri="{FF2B5EF4-FFF2-40B4-BE49-F238E27FC236}">
                <a16:creationId xmlns:a16="http://schemas.microsoft.com/office/drawing/2014/main" id="{2CBD9C6E-B37A-4F9F-889E-3BA7F2793ADA}"/>
              </a:ext>
            </a:extLst>
          </p:cNvPr>
          <p:cNvSpPr/>
          <p:nvPr/>
        </p:nvSpPr>
        <p:spPr>
          <a:xfrm>
            <a:off x="5042130" y="2557744"/>
            <a:ext cx="2171700" cy="1450975"/>
          </a:xfrm>
          <a:custGeom>
            <a:avLst/>
            <a:gdLst>
              <a:gd name="connsiteX0" fmla="*/ 593725 w 1719263"/>
              <a:gd name="connsiteY0" fmla="*/ 488950 h 1147762"/>
              <a:gd name="connsiteX1" fmla="*/ 717550 w 1719263"/>
              <a:gd name="connsiteY1" fmla="*/ 593725 h 1147762"/>
              <a:gd name="connsiteX2" fmla="*/ 898525 w 1719263"/>
              <a:gd name="connsiteY2" fmla="*/ 584200 h 1147762"/>
              <a:gd name="connsiteX3" fmla="*/ 946150 w 1719263"/>
              <a:gd name="connsiteY3" fmla="*/ 469900 h 1147762"/>
              <a:gd name="connsiteX4" fmla="*/ 965200 w 1719263"/>
              <a:gd name="connsiteY4" fmla="*/ 622300 h 1147762"/>
              <a:gd name="connsiteX5" fmla="*/ 1060450 w 1719263"/>
              <a:gd name="connsiteY5" fmla="*/ 641350 h 1147762"/>
              <a:gd name="connsiteX6" fmla="*/ 1279525 w 1719263"/>
              <a:gd name="connsiteY6" fmla="*/ 555625 h 1147762"/>
              <a:gd name="connsiteX7" fmla="*/ 1517650 w 1719263"/>
              <a:gd name="connsiteY7" fmla="*/ 98425 h 1147762"/>
              <a:gd name="connsiteX8" fmla="*/ 1489075 w 1719263"/>
              <a:gd name="connsiteY8" fmla="*/ 3175 h 1147762"/>
              <a:gd name="connsiteX9" fmla="*/ 1698625 w 1719263"/>
              <a:gd name="connsiteY9" fmla="*/ 79375 h 1147762"/>
              <a:gd name="connsiteX10" fmla="*/ 1612900 w 1719263"/>
              <a:gd name="connsiteY10" fmla="*/ 98425 h 1147762"/>
              <a:gd name="connsiteX11" fmla="*/ 1565275 w 1719263"/>
              <a:gd name="connsiteY11" fmla="*/ 269875 h 1147762"/>
              <a:gd name="connsiteX12" fmla="*/ 1450975 w 1719263"/>
              <a:gd name="connsiteY12" fmla="*/ 508000 h 1147762"/>
              <a:gd name="connsiteX13" fmla="*/ 1279525 w 1719263"/>
              <a:gd name="connsiteY13" fmla="*/ 669925 h 1147762"/>
              <a:gd name="connsiteX14" fmla="*/ 1031875 w 1719263"/>
              <a:gd name="connsiteY14" fmla="*/ 717550 h 1147762"/>
              <a:gd name="connsiteX15" fmla="*/ 1079500 w 1719263"/>
              <a:gd name="connsiteY15" fmla="*/ 803275 h 1147762"/>
              <a:gd name="connsiteX16" fmla="*/ 1098550 w 1719263"/>
              <a:gd name="connsiteY16" fmla="*/ 927100 h 1147762"/>
              <a:gd name="connsiteX17" fmla="*/ 1184275 w 1719263"/>
              <a:gd name="connsiteY17" fmla="*/ 1069975 h 1147762"/>
              <a:gd name="connsiteX18" fmla="*/ 1060450 w 1719263"/>
              <a:gd name="connsiteY18" fmla="*/ 984250 h 1147762"/>
              <a:gd name="connsiteX19" fmla="*/ 974725 w 1719263"/>
              <a:gd name="connsiteY19" fmla="*/ 917575 h 1147762"/>
              <a:gd name="connsiteX20" fmla="*/ 946150 w 1719263"/>
              <a:gd name="connsiteY20" fmla="*/ 1127125 h 1147762"/>
              <a:gd name="connsiteX21" fmla="*/ 889000 w 1719263"/>
              <a:gd name="connsiteY21" fmla="*/ 1041400 h 1147762"/>
              <a:gd name="connsiteX22" fmla="*/ 812800 w 1719263"/>
              <a:gd name="connsiteY22" fmla="*/ 908050 h 1147762"/>
              <a:gd name="connsiteX23" fmla="*/ 641350 w 1719263"/>
              <a:gd name="connsiteY23" fmla="*/ 993775 h 1147762"/>
              <a:gd name="connsiteX24" fmla="*/ 708025 w 1719263"/>
              <a:gd name="connsiteY24" fmla="*/ 908050 h 1147762"/>
              <a:gd name="connsiteX25" fmla="*/ 431800 w 1719263"/>
              <a:gd name="connsiteY25" fmla="*/ 946150 h 1147762"/>
              <a:gd name="connsiteX26" fmla="*/ 536575 w 1719263"/>
              <a:gd name="connsiteY26" fmla="*/ 879475 h 1147762"/>
              <a:gd name="connsiteX27" fmla="*/ 203200 w 1719263"/>
              <a:gd name="connsiteY27" fmla="*/ 812800 h 1147762"/>
              <a:gd name="connsiteX28" fmla="*/ 31750 w 1719263"/>
              <a:gd name="connsiteY28" fmla="*/ 708025 h 1147762"/>
              <a:gd name="connsiteX29" fmla="*/ 12700 w 1719263"/>
              <a:gd name="connsiteY29" fmla="*/ 612775 h 1147762"/>
              <a:gd name="connsiteX30" fmla="*/ 98425 w 1719263"/>
              <a:gd name="connsiteY30" fmla="*/ 603250 h 1147762"/>
              <a:gd name="connsiteX31" fmla="*/ 88900 w 1719263"/>
              <a:gd name="connsiteY31" fmla="*/ 717550 h 1147762"/>
              <a:gd name="connsiteX32" fmla="*/ 336550 w 1719263"/>
              <a:gd name="connsiteY32" fmla="*/ 803275 h 1147762"/>
              <a:gd name="connsiteX33" fmla="*/ 450850 w 1719263"/>
              <a:gd name="connsiteY33" fmla="*/ 641350 h 1147762"/>
              <a:gd name="connsiteX34" fmla="*/ 546100 w 1719263"/>
              <a:gd name="connsiteY34" fmla="*/ 660400 h 1147762"/>
              <a:gd name="connsiteX35" fmla="*/ 593725 w 1719263"/>
              <a:gd name="connsiteY35" fmla="*/ 488950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9263" h="1147762">
                <a:moveTo>
                  <a:pt x="593725" y="488950"/>
                </a:moveTo>
                <a:cubicBezTo>
                  <a:pt x="622300" y="477838"/>
                  <a:pt x="666750" y="577850"/>
                  <a:pt x="717550" y="593725"/>
                </a:cubicBezTo>
                <a:cubicBezTo>
                  <a:pt x="768350" y="609600"/>
                  <a:pt x="860425" y="604837"/>
                  <a:pt x="898525" y="584200"/>
                </a:cubicBezTo>
                <a:cubicBezTo>
                  <a:pt x="936625" y="563563"/>
                  <a:pt x="935038" y="463550"/>
                  <a:pt x="946150" y="469900"/>
                </a:cubicBezTo>
                <a:cubicBezTo>
                  <a:pt x="957262" y="476250"/>
                  <a:pt x="946150" y="593725"/>
                  <a:pt x="965200" y="622300"/>
                </a:cubicBezTo>
                <a:cubicBezTo>
                  <a:pt x="984250" y="650875"/>
                  <a:pt x="1008063" y="652462"/>
                  <a:pt x="1060450" y="641350"/>
                </a:cubicBezTo>
                <a:cubicBezTo>
                  <a:pt x="1112837" y="630238"/>
                  <a:pt x="1203325" y="646112"/>
                  <a:pt x="1279525" y="555625"/>
                </a:cubicBezTo>
                <a:cubicBezTo>
                  <a:pt x="1355725" y="465138"/>
                  <a:pt x="1482725" y="190500"/>
                  <a:pt x="1517650" y="98425"/>
                </a:cubicBezTo>
                <a:cubicBezTo>
                  <a:pt x="1552575" y="6350"/>
                  <a:pt x="1458912" y="6350"/>
                  <a:pt x="1489075" y="3175"/>
                </a:cubicBezTo>
                <a:cubicBezTo>
                  <a:pt x="1519238" y="0"/>
                  <a:pt x="1677988" y="63500"/>
                  <a:pt x="1698625" y="79375"/>
                </a:cubicBezTo>
                <a:cubicBezTo>
                  <a:pt x="1719263" y="95250"/>
                  <a:pt x="1635125" y="66675"/>
                  <a:pt x="1612900" y="98425"/>
                </a:cubicBezTo>
                <a:cubicBezTo>
                  <a:pt x="1590675" y="130175"/>
                  <a:pt x="1592263" y="201612"/>
                  <a:pt x="1565275" y="269875"/>
                </a:cubicBezTo>
                <a:cubicBezTo>
                  <a:pt x="1538287" y="338138"/>
                  <a:pt x="1498600" y="441325"/>
                  <a:pt x="1450975" y="508000"/>
                </a:cubicBezTo>
                <a:cubicBezTo>
                  <a:pt x="1403350" y="574675"/>
                  <a:pt x="1349375" y="635000"/>
                  <a:pt x="1279525" y="669925"/>
                </a:cubicBezTo>
                <a:cubicBezTo>
                  <a:pt x="1209675" y="704850"/>
                  <a:pt x="1065212" y="695325"/>
                  <a:pt x="1031875" y="717550"/>
                </a:cubicBezTo>
                <a:cubicBezTo>
                  <a:pt x="998538" y="739775"/>
                  <a:pt x="1068388" y="768350"/>
                  <a:pt x="1079500" y="803275"/>
                </a:cubicBezTo>
                <a:cubicBezTo>
                  <a:pt x="1090613" y="838200"/>
                  <a:pt x="1081088" y="882650"/>
                  <a:pt x="1098550" y="927100"/>
                </a:cubicBezTo>
                <a:cubicBezTo>
                  <a:pt x="1116012" y="971550"/>
                  <a:pt x="1190625" y="1060450"/>
                  <a:pt x="1184275" y="1069975"/>
                </a:cubicBezTo>
                <a:cubicBezTo>
                  <a:pt x="1177925" y="1079500"/>
                  <a:pt x="1095375" y="1009650"/>
                  <a:pt x="1060450" y="984250"/>
                </a:cubicBezTo>
                <a:cubicBezTo>
                  <a:pt x="1025525" y="958850"/>
                  <a:pt x="993775" y="893763"/>
                  <a:pt x="974725" y="917575"/>
                </a:cubicBezTo>
                <a:cubicBezTo>
                  <a:pt x="955675" y="941387"/>
                  <a:pt x="960437" y="1106488"/>
                  <a:pt x="946150" y="1127125"/>
                </a:cubicBezTo>
                <a:cubicBezTo>
                  <a:pt x="931863" y="1147762"/>
                  <a:pt x="911225" y="1077912"/>
                  <a:pt x="889000" y="1041400"/>
                </a:cubicBezTo>
                <a:cubicBezTo>
                  <a:pt x="866775" y="1004888"/>
                  <a:pt x="854075" y="915987"/>
                  <a:pt x="812800" y="908050"/>
                </a:cubicBezTo>
                <a:cubicBezTo>
                  <a:pt x="771525" y="900113"/>
                  <a:pt x="658812" y="993775"/>
                  <a:pt x="641350" y="993775"/>
                </a:cubicBezTo>
                <a:cubicBezTo>
                  <a:pt x="623888" y="993775"/>
                  <a:pt x="742950" y="915987"/>
                  <a:pt x="708025" y="908050"/>
                </a:cubicBezTo>
                <a:cubicBezTo>
                  <a:pt x="673100" y="900113"/>
                  <a:pt x="460375" y="950912"/>
                  <a:pt x="431800" y="946150"/>
                </a:cubicBezTo>
                <a:cubicBezTo>
                  <a:pt x="403225" y="941388"/>
                  <a:pt x="574675" y="901700"/>
                  <a:pt x="536575" y="879475"/>
                </a:cubicBezTo>
                <a:cubicBezTo>
                  <a:pt x="498475" y="857250"/>
                  <a:pt x="287337" y="841375"/>
                  <a:pt x="203200" y="812800"/>
                </a:cubicBezTo>
                <a:cubicBezTo>
                  <a:pt x="119063" y="784225"/>
                  <a:pt x="63500" y="741362"/>
                  <a:pt x="31750" y="708025"/>
                </a:cubicBezTo>
                <a:cubicBezTo>
                  <a:pt x="0" y="674688"/>
                  <a:pt x="1588" y="630237"/>
                  <a:pt x="12700" y="612775"/>
                </a:cubicBezTo>
                <a:cubicBezTo>
                  <a:pt x="23812" y="595313"/>
                  <a:pt x="85725" y="585788"/>
                  <a:pt x="98425" y="603250"/>
                </a:cubicBezTo>
                <a:cubicBezTo>
                  <a:pt x="111125" y="620713"/>
                  <a:pt x="49213" y="684213"/>
                  <a:pt x="88900" y="717550"/>
                </a:cubicBezTo>
                <a:cubicBezTo>
                  <a:pt x="128587" y="750887"/>
                  <a:pt x="276225" y="815975"/>
                  <a:pt x="336550" y="803275"/>
                </a:cubicBezTo>
                <a:cubicBezTo>
                  <a:pt x="396875" y="790575"/>
                  <a:pt x="415925" y="665162"/>
                  <a:pt x="450850" y="641350"/>
                </a:cubicBezTo>
                <a:cubicBezTo>
                  <a:pt x="485775" y="617538"/>
                  <a:pt x="522288" y="681037"/>
                  <a:pt x="546100" y="660400"/>
                </a:cubicBezTo>
                <a:cubicBezTo>
                  <a:pt x="569912" y="639763"/>
                  <a:pt x="565150" y="500062"/>
                  <a:pt x="593725" y="488950"/>
                </a:cubicBez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 name="Volný tvar 9">
            <a:extLst>
              <a:ext uri="{FF2B5EF4-FFF2-40B4-BE49-F238E27FC236}">
                <a16:creationId xmlns:a16="http://schemas.microsoft.com/office/drawing/2014/main" id="{C67DEC20-0E60-4668-8E6D-D3AA96122E7D}"/>
              </a:ext>
            </a:extLst>
          </p:cNvPr>
          <p:cNvSpPr/>
          <p:nvPr/>
        </p:nvSpPr>
        <p:spPr>
          <a:xfrm>
            <a:off x="4280131" y="2143406"/>
            <a:ext cx="2606675" cy="1268412"/>
          </a:xfrm>
          <a:custGeom>
            <a:avLst/>
            <a:gdLst>
              <a:gd name="connsiteX0" fmla="*/ 196850 w 2063750"/>
              <a:gd name="connsiteY0" fmla="*/ 465137 h 1004887"/>
              <a:gd name="connsiteX1" fmla="*/ 282575 w 2063750"/>
              <a:gd name="connsiteY1" fmla="*/ 588962 h 1004887"/>
              <a:gd name="connsiteX2" fmla="*/ 101600 w 2063750"/>
              <a:gd name="connsiteY2" fmla="*/ 665162 h 1004887"/>
              <a:gd name="connsiteX3" fmla="*/ 15875 w 2063750"/>
              <a:gd name="connsiteY3" fmla="*/ 722312 h 1004887"/>
              <a:gd name="connsiteX4" fmla="*/ 196850 w 2063750"/>
              <a:gd name="connsiteY4" fmla="*/ 674687 h 1004887"/>
              <a:gd name="connsiteX5" fmla="*/ 206375 w 2063750"/>
              <a:gd name="connsiteY5" fmla="*/ 950912 h 1004887"/>
              <a:gd name="connsiteX6" fmla="*/ 244475 w 2063750"/>
              <a:gd name="connsiteY6" fmla="*/ 827087 h 1004887"/>
              <a:gd name="connsiteX7" fmla="*/ 434975 w 2063750"/>
              <a:gd name="connsiteY7" fmla="*/ 827087 h 1004887"/>
              <a:gd name="connsiteX8" fmla="*/ 549275 w 2063750"/>
              <a:gd name="connsiteY8" fmla="*/ 998537 h 1004887"/>
              <a:gd name="connsiteX9" fmla="*/ 558800 w 2063750"/>
              <a:gd name="connsiteY9" fmla="*/ 865187 h 1004887"/>
              <a:gd name="connsiteX10" fmla="*/ 758825 w 2063750"/>
              <a:gd name="connsiteY10" fmla="*/ 865187 h 1004887"/>
              <a:gd name="connsiteX11" fmla="*/ 777875 w 2063750"/>
              <a:gd name="connsiteY11" fmla="*/ 960437 h 1004887"/>
              <a:gd name="connsiteX12" fmla="*/ 806450 w 2063750"/>
              <a:gd name="connsiteY12" fmla="*/ 808037 h 1004887"/>
              <a:gd name="connsiteX13" fmla="*/ 930275 w 2063750"/>
              <a:gd name="connsiteY13" fmla="*/ 684212 h 1004887"/>
              <a:gd name="connsiteX14" fmla="*/ 1311275 w 2063750"/>
              <a:gd name="connsiteY14" fmla="*/ 750887 h 1004887"/>
              <a:gd name="connsiteX15" fmla="*/ 1311275 w 2063750"/>
              <a:gd name="connsiteY15" fmla="*/ 874712 h 1004887"/>
              <a:gd name="connsiteX16" fmla="*/ 1492250 w 2063750"/>
              <a:gd name="connsiteY16" fmla="*/ 903287 h 1004887"/>
              <a:gd name="connsiteX17" fmla="*/ 1444625 w 2063750"/>
              <a:gd name="connsiteY17" fmla="*/ 769937 h 1004887"/>
              <a:gd name="connsiteX18" fmla="*/ 1320800 w 2063750"/>
              <a:gd name="connsiteY18" fmla="*/ 674687 h 1004887"/>
              <a:gd name="connsiteX19" fmla="*/ 892175 w 2063750"/>
              <a:gd name="connsiteY19" fmla="*/ 598487 h 1004887"/>
              <a:gd name="connsiteX20" fmla="*/ 977900 w 2063750"/>
              <a:gd name="connsiteY20" fmla="*/ 503237 h 1004887"/>
              <a:gd name="connsiteX21" fmla="*/ 1263650 w 2063750"/>
              <a:gd name="connsiteY21" fmla="*/ 388937 h 1004887"/>
              <a:gd name="connsiteX22" fmla="*/ 1901825 w 2063750"/>
              <a:gd name="connsiteY22" fmla="*/ 265112 h 1004887"/>
              <a:gd name="connsiteX23" fmla="*/ 2054225 w 2063750"/>
              <a:gd name="connsiteY23" fmla="*/ 284162 h 1004887"/>
              <a:gd name="connsiteX24" fmla="*/ 1958975 w 2063750"/>
              <a:gd name="connsiteY24" fmla="*/ 131762 h 1004887"/>
              <a:gd name="connsiteX25" fmla="*/ 1854200 w 2063750"/>
              <a:gd name="connsiteY25" fmla="*/ 207962 h 1004887"/>
              <a:gd name="connsiteX26" fmla="*/ 1263650 w 2063750"/>
              <a:gd name="connsiteY26" fmla="*/ 303212 h 1004887"/>
              <a:gd name="connsiteX27" fmla="*/ 1435100 w 2063750"/>
              <a:gd name="connsiteY27" fmla="*/ 207962 h 1004887"/>
              <a:gd name="connsiteX28" fmla="*/ 1663700 w 2063750"/>
              <a:gd name="connsiteY28" fmla="*/ 84137 h 1004887"/>
              <a:gd name="connsiteX29" fmla="*/ 1549400 w 2063750"/>
              <a:gd name="connsiteY29" fmla="*/ 7937 h 1004887"/>
              <a:gd name="connsiteX30" fmla="*/ 1463675 w 2063750"/>
              <a:gd name="connsiteY30" fmla="*/ 131762 h 1004887"/>
              <a:gd name="connsiteX31" fmla="*/ 1206500 w 2063750"/>
              <a:gd name="connsiteY31" fmla="*/ 255587 h 1004887"/>
              <a:gd name="connsiteX32" fmla="*/ 825500 w 2063750"/>
              <a:gd name="connsiteY32" fmla="*/ 484187 h 1004887"/>
              <a:gd name="connsiteX33" fmla="*/ 549275 w 2063750"/>
              <a:gd name="connsiteY33" fmla="*/ 522287 h 1004887"/>
              <a:gd name="connsiteX34" fmla="*/ 482600 w 2063750"/>
              <a:gd name="connsiteY34" fmla="*/ 360362 h 1004887"/>
              <a:gd name="connsiteX35" fmla="*/ 501650 w 2063750"/>
              <a:gd name="connsiteY35" fmla="*/ 522287 h 1004887"/>
              <a:gd name="connsiteX36" fmla="*/ 358775 w 2063750"/>
              <a:gd name="connsiteY36" fmla="*/ 531812 h 1004887"/>
              <a:gd name="connsiteX37" fmla="*/ 196850 w 2063750"/>
              <a:gd name="connsiteY37" fmla="*/ 465137 h 10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3750" h="1004887">
                <a:moveTo>
                  <a:pt x="196850" y="465137"/>
                </a:moveTo>
                <a:cubicBezTo>
                  <a:pt x="184150" y="474662"/>
                  <a:pt x="298450" y="555625"/>
                  <a:pt x="282575" y="588962"/>
                </a:cubicBezTo>
                <a:cubicBezTo>
                  <a:pt x="266700" y="622299"/>
                  <a:pt x="146050" y="642937"/>
                  <a:pt x="101600" y="665162"/>
                </a:cubicBezTo>
                <a:cubicBezTo>
                  <a:pt x="57150" y="687387"/>
                  <a:pt x="0" y="720725"/>
                  <a:pt x="15875" y="722312"/>
                </a:cubicBezTo>
                <a:cubicBezTo>
                  <a:pt x="31750" y="723900"/>
                  <a:pt x="165100" y="636587"/>
                  <a:pt x="196850" y="674687"/>
                </a:cubicBezTo>
                <a:cubicBezTo>
                  <a:pt x="228600" y="712787"/>
                  <a:pt x="198438" y="925512"/>
                  <a:pt x="206375" y="950912"/>
                </a:cubicBezTo>
                <a:cubicBezTo>
                  <a:pt x="214312" y="976312"/>
                  <a:pt x="206375" y="847724"/>
                  <a:pt x="244475" y="827087"/>
                </a:cubicBezTo>
                <a:cubicBezTo>
                  <a:pt x="282575" y="806450"/>
                  <a:pt x="384175" y="798512"/>
                  <a:pt x="434975" y="827087"/>
                </a:cubicBezTo>
                <a:cubicBezTo>
                  <a:pt x="485775" y="855662"/>
                  <a:pt x="528638" y="992187"/>
                  <a:pt x="549275" y="998537"/>
                </a:cubicBezTo>
                <a:cubicBezTo>
                  <a:pt x="569912" y="1004887"/>
                  <a:pt x="523875" y="887412"/>
                  <a:pt x="558800" y="865187"/>
                </a:cubicBezTo>
                <a:cubicBezTo>
                  <a:pt x="593725" y="842962"/>
                  <a:pt x="722313" y="849312"/>
                  <a:pt x="758825" y="865187"/>
                </a:cubicBezTo>
                <a:cubicBezTo>
                  <a:pt x="795338" y="881062"/>
                  <a:pt x="769938" y="969962"/>
                  <a:pt x="777875" y="960437"/>
                </a:cubicBezTo>
                <a:cubicBezTo>
                  <a:pt x="785812" y="950912"/>
                  <a:pt x="781050" y="854074"/>
                  <a:pt x="806450" y="808037"/>
                </a:cubicBezTo>
                <a:cubicBezTo>
                  <a:pt x="831850" y="762000"/>
                  <a:pt x="846138" y="693737"/>
                  <a:pt x="930275" y="684212"/>
                </a:cubicBezTo>
                <a:cubicBezTo>
                  <a:pt x="1014413" y="674687"/>
                  <a:pt x="1247775" y="719137"/>
                  <a:pt x="1311275" y="750887"/>
                </a:cubicBezTo>
                <a:cubicBezTo>
                  <a:pt x="1374775" y="782637"/>
                  <a:pt x="1281112" y="849312"/>
                  <a:pt x="1311275" y="874712"/>
                </a:cubicBezTo>
                <a:cubicBezTo>
                  <a:pt x="1341438" y="900112"/>
                  <a:pt x="1470025" y="920749"/>
                  <a:pt x="1492250" y="903287"/>
                </a:cubicBezTo>
                <a:cubicBezTo>
                  <a:pt x="1514475" y="885825"/>
                  <a:pt x="1473200" y="808037"/>
                  <a:pt x="1444625" y="769937"/>
                </a:cubicBezTo>
                <a:cubicBezTo>
                  <a:pt x="1416050" y="731837"/>
                  <a:pt x="1412875" y="703262"/>
                  <a:pt x="1320800" y="674687"/>
                </a:cubicBezTo>
                <a:cubicBezTo>
                  <a:pt x="1228725" y="646112"/>
                  <a:pt x="949325" y="627062"/>
                  <a:pt x="892175" y="598487"/>
                </a:cubicBezTo>
                <a:cubicBezTo>
                  <a:pt x="835025" y="569912"/>
                  <a:pt x="915988" y="538162"/>
                  <a:pt x="977900" y="503237"/>
                </a:cubicBezTo>
                <a:cubicBezTo>
                  <a:pt x="1039813" y="468312"/>
                  <a:pt x="1109662" y="428625"/>
                  <a:pt x="1263650" y="388937"/>
                </a:cubicBezTo>
                <a:cubicBezTo>
                  <a:pt x="1417638" y="349249"/>
                  <a:pt x="1770063" y="282574"/>
                  <a:pt x="1901825" y="265112"/>
                </a:cubicBezTo>
                <a:cubicBezTo>
                  <a:pt x="2033587" y="247650"/>
                  <a:pt x="2044700" y="306387"/>
                  <a:pt x="2054225" y="284162"/>
                </a:cubicBezTo>
                <a:cubicBezTo>
                  <a:pt x="2063750" y="261937"/>
                  <a:pt x="1992313" y="144462"/>
                  <a:pt x="1958975" y="131762"/>
                </a:cubicBezTo>
                <a:cubicBezTo>
                  <a:pt x="1925638" y="119062"/>
                  <a:pt x="1970087" y="179387"/>
                  <a:pt x="1854200" y="207962"/>
                </a:cubicBezTo>
                <a:cubicBezTo>
                  <a:pt x="1738313" y="236537"/>
                  <a:pt x="1333500" y="303212"/>
                  <a:pt x="1263650" y="303212"/>
                </a:cubicBezTo>
                <a:cubicBezTo>
                  <a:pt x="1193800" y="303212"/>
                  <a:pt x="1435100" y="207962"/>
                  <a:pt x="1435100" y="207962"/>
                </a:cubicBezTo>
                <a:cubicBezTo>
                  <a:pt x="1501775" y="171450"/>
                  <a:pt x="1644650" y="117475"/>
                  <a:pt x="1663700" y="84137"/>
                </a:cubicBezTo>
                <a:cubicBezTo>
                  <a:pt x="1682750" y="50800"/>
                  <a:pt x="1582737" y="0"/>
                  <a:pt x="1549400" y="7937"/>
                </a:cubicBezTo>
                <a:cubicBezTo>
                  <a:pt x="1516063" y="15874"/>
                  <a:pt x="1520825" y="90487"/>
                  <a:pt x="1463675" y="131762"/>
                </a:cubicBezTo>
                <a:cubicBezTo>
                  <a:pt x="1406525" y="173037"/>
                  <a:pt x="1312863" y="196850"/>
                  <a:pt x="1206500" y="255587"/>
                </a:cubicBezTo>
                <a:cubicBezTo>
                  <a:pt x="1100138" y="314325"/>
                  <a:pt x="935037" y="439737"/>
                  <a:pt x="825500" y="484187"/>
                </a:cubicBezTo>
                <a:cubicBezTo>
                  <a:pt x="715963" y="528637"/>
                  <a:pt x="606425" y="542924"/>
                  <a:pt x="549275" y="522287"/>
                </a:cubicBezTo>
                <a:cubicBezTo>
                  <a:pt x="492125" y="501650"/>
                  <a:pt x="490537" y="360362"/>
                  <a:pt x="482600" y="360362"/>
                </a:cubicBezTo>
                <a:cubicBezTo>
                  <a:pt x="474663" y="360362"/>
                  <a:pt x="522287" y="493712"/>
                  <a:pt x="501650" y="522287"/>
                </a:cubicBezTo>
                <a:cubicBezTo>
                  <a:pt x="481013" y="550862"/>
                  <a:pt x="407988" y="541337"/>
                  <a:pt x="358775" y="531812"/>
                </a:cubicBezTo>
                <a:cubicBezTo>
                  <a:pt x="309562" y="522287"/>
                  <a:pt x="209550" y="455612"/>
                  <a:pt x="196850" y="465137"/>
                </a:cubicBez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 name="Volný tvar 13">
            <a:extLst>
              <a:ext uri="{FF2B5EF4-FFF2-40B4-BE49-F238E27FC236}">
                <a16:creationId xmlns:a16="http://schemas.microsoft.com/office/drawing/2014/main" id="{A15C3481-CA98-4E00-BA28-FCEF92D765E9}"/>
              </a:ext>
            </a:extLst>
          </p:cNvPr>
          <p:cNvSpPr/>
          <p:nvPr/>
        </p:nvSpPr>
        <p:spPr>
          <a:xfrm>
            <a:off x="6437543" y="2162456"/>
            <a:ext cx="1484312" cy="2152650"/>
          </a:xfrm>
          <a:custGeom>
            <a:avLst/>
            <a:gdLst>
              <a:gd name="connsiteX0" fmla="*/ 698500 w 1174750"/>
              <a:gd name="connsiteY0" fmla="*/ 11112 h 1703387"/>
              <a:gd name="connsiteX1" fmla="*/ 527050 w 1174750"/>
              <a:gd name="connsiteY1" fmla="*/ 68262 h 1703387"/>
              <a:gd name="connsiteX2" fmla="*/ 393700 w 1174750"/>
              <a:gd name="connsiteY2" fmla="*/ 68262 h 1703387"/>
              <a:gd name="connsiteX3" fmla="*/ 384175 w 1174750"/>
              <a:gd name="connsiteY3" fmla="*/ 163512 h 1703387"/>
              <a:gd name="connsiteX4" fmla="*/ 488950 w 1174750"/>
              <a:gd name="connsiteY4" fmla="*/ 296862 h 1703387"/>
              <a:gd name="connsiteX5" fmla="*/ 660400 w 1174750"/>
              <a:gd name="connsiteY5" fmla="*/ 373062 h 1703387"/>
              <a:gd name="connsiteX6" fmla="*/ 546100 w 1174750"/>
              <a:gd name="connsiteY6" fmla="*/ 554037 h 1703387"/>
              <a:gd name="connsiteX7" fmla="*/ 746125 w 1174750"/>
              <a:gd name="connsiteY7" fmla="*/ 363537 h 1703387"/>
              <a:gd name="connsiteX8" fmla="*/ 889000 w 1174750"/>
              <a:gd name="connsiteY8" fmla="*/ 420687 h 1703387"/>
              <a:gd name="connsiteX9" fmla="*/ 889000 w 1174750"/>
              <a:gd name="connsiteY9" fmla="*/ 287337 h 1703387"/>
              <a:gd name="connsiteX10" fmla="*/ 974725 w 1174750"/>
              <a:gd name="connsiteY10" fmla="*/ 430212 h 1703387"/>
              <a:gd name="connsiteX11" fmla="*/ 898525 w 1174750"/>
              <a:gd name="connsiteY11" fmla="*/ 534987 h 1703387"/>
              <a:gd name="connsiteX12" fmla="*/ 660400 w 1174750"/>
              <a:gd name="connsiteY12" fmla="*/ 858837 h 1703387"/>
              <a:gd name="connsiteX13" fmla="*/ 422275 w 1174750"/>
              <a:gd name="connsiteY13" fmla="*/ 1106487 h 1703387"/>
              <a:gd name="connsiteX14" fmla="*/ 155575 w 1174750"/>
              <a:gd name="connsiteY14" fmla="*/ 1173162 h 1703387"/>
              <a:gd name="connsiteX15" fmla="*/ 88900 w 1174750"/>
              <a:gd name="connsiteY15" fmla="*/ 1125537 h 1703387"/>
              <a:gd name="connsiteX16" fmla="*/ 12700 w 1174750"/>
              <a:gd name="connsiteY16" fmla="*/ 1230312 h 1703387"/>
              <a:gd name="connsiteX17" fmla="*/ 165100 w 1174750"/>
              <a:gd name="connsiteY17" fmla="*/ 1268412 h 1703387"/>
              <a:gd name="connsiteX18" fmla="*/ 479425 w 1174750"/>
              <a:gd name="connsiteY18" fmla="*/ 1144587 h 1703387"/>
              <a:gd name="connsiteX19" fmla="*/ 984250 w 1174750"/>
              <a:gd name="connsiteY19" fmla="*/ 563562 h 1703387"/>
              <a:gd name="connsiteX20" fmla="*/ 955675 w 1174750"/>
              <a:gd name="connsiteY20" fmla="*/ 725487 h 1703387"/>
              <a:gd name="connsiteX21" fmla="*/ 612775 w 1174750"/>
              <a:gd name="connsiteY21" fmla="*/ 1211262 h 1703387"/>
              <a:gd name="connsiteX22" fmla="*/ 450850 w 1174750"/>
              <a:gd name="connsiteY22" fmla="*/ 1535112 h 1703387"/>
              <a:gd name="connsiteX23" fmla="*/ 336550 w 1174750"/>
              <a:gd name="connsiteY23" fmla="*/ 1668462 h 1703387"/>
              <a:gd name="connsiteX24" fmla="*/ 574675 w 1174750"/>
              <a:gd name="connsiteY24" fmla="*/ 1677987 h 1703387"/>
              <a:gd name="connsiteX25" fmla="*/ 555625 w 1174750"/>
              <a:gd name="connsiteY25" fmla="*/ 1516062 h 1703387"/>
              <a:gd name="connsiteX26" fmla="*/ 812800 w 1174750"/>
              <a:gd name="connsiteY26" fmla="*/ 1144587 h 1703387"/>
              <a:gd name="connsiteX27" fmla="*/ 1108075 w 1174750"/>
              <a:gd name="connsiteY27" fmla="*/ 744537 h 1703387"/>
              <a:gd name="connsiteX28" fmla="*/ 1165225 w 1174750"/>
              <a:gd name="connsiteY28" fmla="*/ 392112 h 1703387"/>
              <a:gd name="connsiteX29" fmla="*/ 1050925 w 1174750"/>
              <a:gd name="connsiteY29" fmla="*/ 220662 h 1703387"/>
              <a:gd name="connsiteX30" fmla="*/ 1108075 w 1174750"/>
              <a:gd name="connsiteY30" fmla="*/ 134937 h 1703387"/>
              <a:gd name="connsiteX31" fmla="*/ 1031875 w 1174750"/>
              <a:gd name="connsiteY31" fmla="*/ 11112 h 1703387"/>
              <a:gd name="connsiteX32" fmla="*/ 984250 w 1174750"/>
              <a:gd name="connsiteY32" fmla="*/ 201612 h 1703387"/>
              <a:gd name="connsiteX33" fmla="*/ 946150 w 1174750"/>
              <a:gd name="connsiteY33" fmla="*/ 49212 h 1703387"/>
              <a:gd name="connsiteX34" fmla="*/ 850900 w 1174750"/>
              <a:gd name="connsiteY34" fmla="*/ 144462 h 1703387"/>
              <a:gd name="connsiteX35" fmla="*/ 774700 w 1174750"/>
              <a:gd name="connsiteY35" fmla="*/ 58737 h 1703387"/>
              <a:gd name="connsiteX36" fmla="*/ 698500 w 1174750"/>
              <a:gd name="connsiteY36" fmla="*/ 11112 h 17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74750" h="1703387">
                <a:moveTo>
                  <a:pt x="698500" y="11112"/>
                </a:moveTo>
                <a:cubicBezTo>
                  <a:pt x="657225" y="12699"/>
                  <a:pt x="577850" y="58737"/>
                  <a:pt x="527050" y="68262"/>
                </a:cubicBezTo>
                <a:cubicBezTo>
                  <a:pt x="476250" y="77787"/>
                  <a:pt x="417513" y="52387"/>
                  <a:pt x="393700" y="68262"/>
                </a:cubicBezTo>
                <a:cubicBezTo>
                  <a:pt x="369888" y="84137"/>
                  <a:pt x="368300" y="125412"/>
                  <a:pt x="384175" y="163512"/>
                </a:cubicBezTo>
                <a:cubicBezTo>
                  <a:pt x="400050" y="201612"/>
                  <a:pt x="442913" y="261937"/>
                  <a:pt x="488950" y="296862"/>
                </a:cubicBezTo>
                <a:cubicBezTo>
                  <a:pt x="534987" y="331787"/>
                  <a:pt x="650875" y="330200"/>
                  <a:pt x="660400" y="373062"/>
                </a:cubicBezTo>
                <a:cubicBezTo>
                  <a:pt x="669925" y="415924"/>
                  <a:pt x="531813" y="555624"/>
                  <a:pt x="546100" y="554037"/>
                </a:cubicBezTo>
                <a:cubicBezTo>
                  <a:pt x="560387" y="552450"/>
                  <a:pt x="688975" y="385762"/>
                  <a:pt x="746125" y="363537"/>
                </a:cubicBezTo>
                <a:cubicBezTo>
                  <a:pt x="803275" y="341312"/>
                  <a:pt x="865188" y="433387"/>
                  <a:pt x="889000" y="420687"/>
                </a:cubicBezTo>
                <a:cubicBezTo>
                  <a:pt x="912813" y="407987"/>
                  <a:pt x="874713" y="285750"/>
                  <a:pt x="889000" y="287337"/>
                </a:cubicBezTo>
                <a:cubicBezTo>
                  <a:pt x="903287" y="288924"/>
                  <a:pt x="973138" y="388937"/>
                  <a:pt x="974725" y="430212"/>
                </a:cubicBezTo>
                <a:cubicBezTo>
                  <a:pt x="976312" y="471487"/>
                  <a:pt x="898525" y="534987"/>
                  <a:pt x="898525" y="534987"/>
                </a:cubicBezTo>
                <a:cubicBezTo>
                  <a:pt x="846138" y="606424"/>
                  <a:pt x="739775" y="763587"/>
                  <a:pt x="660400" y="858837"/>
                </a:cubicBezTo>
                <a:cubicBezTo>
                  <a:pt x="581025" y="954087"/>
                  <a:pt x="506413" y="1054100"/>
                  <a:pt x="422275" y="1106487"/>
                </a:cubicBezTo>
                <a:cubicBezTo>
                  <a:pt x="338138" y="1158875"/>
                  <a:pt x="211137" y="1169987"/>
                  <a:pt x="155575" y="1173162"/>
                </a:cubicBezTo>
                <a:cubicBezTo>
                  <a:pt x="100013" y="1176337"/>
                  <a:pt x="112713" y="1116012"/>
                  <a:pt x="88900" y="1125537"/>
                </a:cubicBezTo>
                <a:cubicBezTo>
                  <a:pt x="65088" y="1135062"/>
                  <a:pt x="0" y="1206500"/>
                  <a:pt x="12700" y="1230312"/>
                </a:cubicBezTo>
                <a:cubicBezTo>
                  <a:pt x="25400" y="1254125"/>
                  <a:pt x="87313" y="1282700"/>
                  <a:pt x="165100" y="1268412"/>
                </a:cubicBezTo>
                <a:cubicBezTo>
                  <a:pt x="242888" y="1254125"/>
                  <a:pt x="342900" y="1262062"/>
                  <a:pt x="479425" y="1144587"/>
                </a:cubicBezTo>
                <a:cubicBezTo>
                  <a:pt x="615950" y="1027112"/>
                  <a:pt x="904875" y="633412"/>
                  <a:pt x="984250" y="563562"/>
                </a:cubicBezTo>
                <a:cubicBezTo>
                  <a:pt x="1063625" y="493712"/>
                  <a:pt x="1017588" y="617537"/>
                  <a:pt x="955675" y="725487"/>
                </a:cubicBezTo>
                <a:cubicBezTo>
                  <a:pt x="893762" y="833437"/>
                  <a:pt x="696912" y="1076325"/>
                  <a:pt x="612775" y="1211262"/>
                </a:cubicBezTo>
                <a:cubicBezTo>
                  <a:pt x="528638" y="1346199"/>
                  <a:pt x="496888" y="1458912"/>
                  <a:pt x="450850" y="1535112"/>
                </a:cubicBezTo>
                <a:cubicBezTo>
                  <a:pt x="404813" y="1611312"/>
                  <a:pt x="315913" y="1644650"/>
                  <a:pt x="336550" y="1668462"/>
                </a:cubicBezTo>
                <a:cubicBezTo>
                  <a:pt x="357187" y="1692274"/>
                  <a:pt x="538163" y="1703387"/>
                  <a:pt x="574675" y="1677987"/>
                </a:cubicBezTo>
                <a:cubicBezTo>
                  <a:pt x="611187" y="1652587"/>
                  <a:pt x="515938" y="1604962"/>
                  <a:pt x="555625" y="1516062"/>
                </a:cubicBezTo>
                <a:cubicBezTo>
                  <a:pt x="595313" y="1427162"/>
                  <a:pt x="720725" y="1273174"/>
                  <a:pt x="812800" y="1144587"/>
                </a:cubicBezTo>
                <a:cubicBezTo>
                  <a:pt x="904875" y="1016000"/>
                  <a:pt x="1049338" y="869950"/>
                  <a:pt x="1108075" y="744537"/>
                </a:cubicBezTo>
                <a:cubicBezTo>
                  <a:pt x="1166813" y="619125"/>
                  <a:pt x="1174750" y="479424"/>
                  <a:pt x="1165225" y="392112"/>
                </a:cubicBezTo>
                <a:cubicBezTo>
                  <a:pt x="1155700" y="304800"/>
                  <a:pt x="1060450" y="263524"/>
                  <a:pt x="1050925" y="220662"/>
                </a:cubicBezTo>
                <a:cubicBezTo>
                  <a:pt x="1041400" y="177800"/>
                  <a:pt x="1111250" y="169862"/>
                  <a:pt x="1108075" y="134937"/>
                </a:cubicBezTo>
                <a:cubicBezTo>
                  <a:pt x="1104900" y="100012"/>
                  <a:pt x="1052512" y="0"/>
                  <a:pt x="1031875" y="11112"/>
                </a:cubicBezTo>
                <a:cubicBezTo>
                  <a:pt x="1011238" y="22224"/>
                  <a:pt x="998538" y="195262"/>
                  <a:pt x="984250" y="201612"/>
                </a:cubicBezTo>
                <a:cubicBezTo>
                  <a:pt x="969962" y="207962"/>
                  <a:pt x="968375" y="58737"/>
                  <a:pt x="946150" y="49212"/>
                </a:cubicBezTo>
                <a:cubicBezTo>
                  <a:pt x="923925" y="39687"/>
                  <a:pt x="879475" y="142875"/>
                  <a:pt x="850900" y="144462"/>
                </a:cubicBezTo>
                <a:cubicBezTo>
                  <a:pt x="822325" y="146050"/>
                  <a:pt x="796925" y="87312"/>
                  <a:pt x="774700" y="58737"/>
                </a:cubicBezTo>
                <a:cubicBezTo>
                  <a:pt x="752475" y="30162"/>
                  <a:pt x="739775" y="9525"/>
                  <a:pt x="698500" y="11112"/>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 name="Volný tvar 12">
            <a:extLst>
              <a:ext uri="{FF2B5EF4-FFF2-40B4-BE49-F238E27FC236}">
                <a16:creationId xmlns:a16="http://schemas.microsoft.com/office/drawing/2014/main" id="{6B6F6B6A-80F7-4592-AD56-ECDA8E7AA666}"/>
              </a:ext>
            </a:extLst>
          </p:cNvPr>
          <p:cNvSpPr/>
          <p:nvPr/>
        </p:nvSpPr>
        <p:spPr>
          <a:xfrm>
            <a:off x="5978756" y="1689381"/>
            <a:ext cx="1196975" cy="563562"/>
          </a:xfrm>
          <a:custGeom>
            <a:avLst/>
            <a:gdLst>
              <a:gd name="connsiteX0" fmla="*/ 385762 w 947737"/>
              <a:gd name="connsiteY0" fmla="*/ 423862 h 446087"/>
              <a:gd name="connsiteX1" fmla="*/ 280987 w 947737"/>
              <a:gd name="connsiteY1" fmla="*/ 319087 h 446087"/>
              <a:gd name="connsiteX2" fmla="*/ 147637 w 947737"/>
              <a:gd name="connsiteY2" fmla="*/ 338137 h 446087"/>
              <a:gd name="connsiteX3" fmla="*/ 14287 w 947737"/>
              <a:gd name="connsiteY3" fmla="*/ 366712 h 446087"/>
              <a:gd name="connsiteX4" fmla="*/ 233362 w 947737"/>
              <a:gd name="connsiteY4" fmla="*/ 271462 h 446087"/>
              <a:gd name="connsiteX5" fmla="*/ 204787 w 947737"/>
              <a:gd name="connsiteY5" fmla="*/ 100012 h 446087"/>
              <a:gd name="connsiteX6" fmla="*/ 290512 w 947737"/>
              <a:gd name="connsiteY6" fmla="*/ 176212 h 446087"/>
              <a:gd name="connsiteX7" fmla="*/ 385762 w 947737"/>
              <a:gd name="connsiteY7" fmla="*/ 14287 h 446087"/>
              <a:gd name="connsiteX8" fmla="*/ 481012 w 947737"/>
              <a:gd name="connsiteY8" fmla="*/ 90487 h 446087"/>
              <a:gd name="connsiteX9" fmla="*/ 595312 w 947737"/>
              <a:gd name="connsiteY9" fmla="*/ 52387 h 446087"/>
              <a:gd name="connsiteX10" fmla="*/ 642937 w 947737"/>
              <a:gd name="connsiteY10" fmla="*/ 147637 h 446087"/>
              <a:gd name="connsiteX11" fmla="*/ 795337 w 947737"/>
              <a:gd name="connsiteY11" fmla="*/ 71437 h 446087"/>
              <a:gd name="connsiteX12" fmla="*/ 728662 w 947737"/>
              <a:gd name="connsiteY12" fmla="*/ 138112 h 446087"/>
              <a:gd name="connsiteX13" fmla="*/ 890587 w 947737"/>
              <a:gd name="connsiteY13" fmla="*/ 157162 h 446087"/>
              <a:gd name="connsiteX14" fmla="*/ 795337 w 947737"/>
              <a:gd name="connsiteY14" fmla="*/ 185737 h 446087"/>
              <a:gd name="connsiteX15" fmla="*/ 919162 w 947737"/>
              <a:gd name="connsiteY15" fmla="*/ 280987 h 446087"/>
              <a:gd name="connsiteX16" fmla="*/ 928687 w 947737"/>
              <a:gd name="connsiteY16" fmla="*/ 338137 h 446087"/>
              <a:gd name="connsiteX17" fmla="*/ 804862 w 947737"/>
              <a:gd name="connsiteY17" fmla="*/ 271462 h 446087"/>
              <a:gd name="connsiteX18" fmla="*/ 842962 w 947737"/>
              <a:gd name="connsiteY18" fmla="*/ 423862 h 446087"/>
              <a:gd name="connsiteX19" fmla="*/ 671512 w 947737"/>
              <a:gd name="connsiteY19" fmla="*/ 347662 h 446087"/>
              <a:gd name="connsiteX20" fmla="*/ 538162 w 947737"/>
              <a:gd name="connsiteY20" fmla="*/ 433387 h 446087"/>
              <a:gd name="connsiteX21" fmla="*/ 385762 w 947737"/>
              <a:gd name="connsiteY21" fmla="*/ 423862 h 44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7737" h="446087">
                <a:moveTo>
                  <a:pt x="385762" y="423862"/>
                </a:moveTo>
                <a:cubicBezTo>
                  <a:pt x="342900" y="404812"/>
                  <a:pt x="320674" y="333374"/>
                  <a:pt x="280987" y="319087"/>
                </a:cubicBezTo>
                <a:cubicBezTo>
                  <a:pt x="241300" y="304800"/>
                  <a:pt x="192087" y="330200"/>
                  <a:pt x="147637" y="338137"/>
                </a:cubicBezTo>
                <a:cubicBezTo>
                  <a:pt x="103187" y="346074"/>
                  <a:pt x="0" y="377825"/>
                  <a:pt x="14287" y="366712"/>
                </a:cubicBezTo>
                <a:cubicBezTo>
                  <a:pt x="28575" y="355600"/>
                  <a:pt x="201612" y="315912"/>
                  <a:pt x="233362" y="271462"/>
                </a:cubicBezTo>
                <a:cubicBezTo>
                  <a:pt x="265112" y="227012"/>
                  <a:pt x="195262" y="115887"/>
                  <a:pt x="204787" y="100012"/>
                </a:cubicBezTo>
                <a:cubicBezTo>
                  <a:pt x="214312" y="84137"/>
                  <a:pt x="260350" y="190499"/>
                  <a:pt x="290512" y="176212"/>
                </a:cubicBezTo>
                <a:cubicBezTo>
                  <a:pt x="320674" y="161925"/>
                  <a:pt x="354012" y="28575"/>
                  <a:pt x="385762" y="14287"/>
                </a:cubicBezTo>
                <a:cubicBezTo>
                  <a:pt x="417512" y="0"/>
                  <a:pt x="446087" y="84137"/>
                  <a:pt x="481012" y="90487"/>
                </a:cubicBezTo>
                <a:cubicBezTo>
                  <a:pt x="515937" y="96837"/>
                  <a:pt x="568325" y="42862"/>
                  <a:pt x="595312" y="52387"/>
                </a:cubicBezTo>
                <a:cubicBezTo>
                  <a:pt x="622299" y="61912"/>
                  <a:pt x="609600" y="144462"/>
                  <a:pt x="642937" y="147637"/>
                </a:cubicBezTo>
                <a:cubicBezTo>
                  <a:pt x="676274" y="150812"/>
                  <a:pt x="781050" y="73024"/>
                  <a:pt x="795337" y="71437"/>
                </a:cubicBezTo>
                <a:cubicBezTo>
                  <a:pt x="809624" y="69850"/>
                  <a:pt x="712787" y="123825"/>
                  <a:pt x="728662" y="138112"/>
                </a:cubicBezTo>
                <a:cubicBezTo>
                  <a:pt x="744537" y="152400"/>
                  <a:pt x="879475" y="149225"/>
                  <a:pt x="890587" y="157162"/>
                </a:cubicBezTo>
                <a:cubicBezTo>
                  <a:pt x="901700" y="165100"/>
                  <a:pt x="790575" y="165100"/>
                  <a:pt x="795337" y="185737"/>
                </a:cubicBezTo>
                <a:cubicBezTo>
                  <a:pt x="800099" y="206374"/>
                  <a:pt x="896937" y="255587"/>
                  <a:pt x="919162" y="280987"/>
                </a:cubicBezTo>
                <a:cubicBezTo>
                  <a:pt x="941387" y="306387"/>
                  <a:pt x="947737" y="339724"/>
                  <a:pt x="928687" y="338137"/>
                </a:cubicBezTo>
                <a:cubicBezTo>
                  <a:pt x="909637" y="336550"/>
                  <a:pt x="819149" y="257175"/>
                  <a:pt x="804862" y="271462"/>
                </a:cubicBezTo>
                <a:cubicBezTo>
                  <a:pt x="790575" y="285749"/>
                  <a:pt x="865187" y="411162"/>
                  <a:pt x="842962" y="423862"/>
                </a:cubicBezTo>
                <a:cubicBezTo>
                  <a:pt x="820737" y="436562"/>
                  <a:pt x="722312" y="346075"/>
                  <a:pt x="671512" y="347662"/>
                </a:cubicBezTo>
                <a:cubicBezTo>
                  <a:pt x="620712" y="349250"/>
                  <a:pt x="588962" y="420687"/>
                  <a:pt x="538162" y="433387"/>
                </a:cubicBezTo>
                <a:cubicBezTo>
                  <a:pt x="487362" y="446087"/>
                  <a:pt x="428625" y="442912"/>
                  <a:pt x="385762" y="423862"/>
                </a:cubicBez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23" name="Volný tvar 22">
            <a:extLst>
              <a:ext uri="{FF2B5EF4-FFF2-40B4-BE49-F238E27FC236}">
                <a16:creationId xmlns:a16="http://schemas.microsoft.com/office/drawing/2014/main" id="{3097C2AF-5FDB-4CE2-A9BA-6196B1FAFB6D}"/>
              </a:ext>
            </a:extLst>
          </p:cNvPr>
          <p:cNvSpPr/>
          <p:nvPr/>
        </p:nvSpPr>
        <p:spPr>
          <a:xfrm>
            <a:off x="6750280" y="4532593"/>
            <a:ext cx="971550" cy="717550"/>
          </a:xfrm>
          <a:custGeom>
            <a:avLst/>
            <a:gdLst>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55625 w 768350"/>
              <a:gd name="connsiteY19" fmla="*/ 584200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600199 w 768350"/>
              <a:gd name="connsiteY19" fmla="*/ 602481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36575 w 768350"/>
              <a:gd name="connsiteY19" fmla="*/ 660400 h 711200"/>
              <a:gd name="connsiteX20" fmla="*/ 517525 w 768350"/>
              <a:gd name="connsiteY20" fmla="*/ 698500 h 711200"/>
              <a:gd name="connsiteX21" fmla="*/ 498475 w 768350"/>
              <a:gd name="connsiteY21" fmla="*/ 584200 h 711200"/>
              <a:gd name="connsiteX22" fmla="*/ 327025 w 768350"/>
              <a:gd name="connsiteY22" fmla="*/ 498475 h 711200"/>
              <a:gd name="connsiteX23" fmla="*/ 79375 w 768350"/>
              <a:gd name="connsiteY23"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36575 w 768350"/>
              <a:gd name="connsiteY18" fmla="*/ 660400 h 711200"/>
              <a:gd name="connsiteX19" fmla="*/ 517525 w 768350"/>
              <a:gd name="connsiteY19" fmla="*/ 698500 h 711200"/>
              <a:gd name="connsiteX20" fmla="*/ 498475 w 768350"/>
              <a:gd name="connsiteY20" fmla="*/ 584200 h 711200"/>
              <a:gd name="connsiteX21" fmla="*/ 327025 w 768350"/>
              <a:gd name="connsiteY21" fmla="*/ 498475 h 711200"/>
              <a:gd name="connsiteX22" fmla="*/ 79375 w 768350"/>
              <a:gd name="connsiteY22" fmla="*/ 241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8350" h="711200">
                <a:moveTo>
                  <a:pt x="79375" y="241300"/>
                </a:moveTo>
                <a:cubicBezTo>
                  <a:pt x="25400" y="165100"/>
                  <a:pt x="6350" y="61913"/>
                  <a:pt x="3175" y="41275"/>
                </a:cubicBezTo>
                <a:cubicBezTo>
                  <a:pt x="0" y="20638"/>
                  <a:pt x="50800" y="122238"/>
                  <a:pt x="60325" y="117475"/>
                </a:cubicBezTo>
                <a:cubicBezTo>
                  <a:pt x="69850" y="112712"/>
                  <a:pt x="55563" y="11113"/>
                  <a:pt x="60325" y="12700"/>
                </a:cubicBezTo>
                <a:cubicBezTo>
                  <a:pt x="65087" y="14287"/>
                  <a:pt x="80962" y="128588"/>
                  <a:pt x="88900" y="127000"/>
                </a:cubicBezTo>
                <a:cubicBezTo>
                  <a:pt x="96838" y="125412"/>
                  <a:pt x="103188" y="6350"/>
                  <a:pt x="107950" y="3175"/>
                </a:cubicBezTo>
                <a:cubicBezTo>
                  <a:pt x="112712" y="0"/>
                  <a:pt x="111125" y="104775"/>
                  <a:pt x="117475" y="107950"/>
                </a:cubicBezTo>
                <a:cubicBezTo>
                  <a:pt x="123825" y="111125"/>
                  <a:pt x="138113" y="22225"/>
                  <a:pt x="146050" y="22225"/>
                </a:cubicBezTo>
                <a:cubicBezTo>
                  <a:pt x="153987" y="22225"/>
                  <a:pt x="147638" y="106363"/>
                  <a:pt x="165100" y="107950"/>
                </a:cubicBezTo>
                <a:cubicBezTo>
                  <a:pt x="182562" y="109537"/>
                  <a:pt x="249238" y="22225"/>
                  <a:pt x="250825" y="31750"/>
                </a:cubicBezTo>
                <a:cubicBezTo>
                  <a:pt x="252413" y="41275"/>
                  <a:pt x="177800" y="115888"/>
                  <a:pt x="174625" y="165100"/>
                </a:cubicBezTo>
                <a:cubicBezTo>
                  <a:pt x="171450" y="214312"/>
                  <a:pt x="168275" y="258763"/>
                  <a:pt x="231775" y="327025"/>
                </a:cubicBezTo>
                <a:cubicBezTo>
                  <a:pt x="295275" y="395287"/>
                  <a:pt x="471488" y="539750"/>
                  <a:pt x="555625" y="574675"/>
                </a:cubicBezTo>
                <a:cubicBezTo>
                  <a:pt x="639763" y="609600"/>
                  <a:pt x="704850" y="533400"/>
                  <a:pt x="736600" y="536575"/>
                </a:cubicBezTo>
                <a:cubicBezTo>
                  <a:pt x="768350" y="539750"/>
                  <a:pt x="765175" y="576263"/>
                  <a:pt x="746125" y="593725"/>
                </a:cubicBezTo>
                <a:cubicBezTo>
                  <a:pt x="727075" y="611187"/>
                  <a:pt x="622300" y="641350"/>
                  <a:pt x="622300" y="641350"/>
                </a:cubicBezTo>
                <a:lnTo>
                  <a:pt x="622300" y="641350"/>
                </a:lnTo>
                <a:cubicBezTo>
                  <a:pt x="620713" y="650875"/>
                  <a:pt x="627062" y="695325"/>
                  <a:pt x="612775" y="698500"/>
                </a:cubicBezTo>
                <a:cubicBezTo>
                  <a:pt x="598488" y="701675"/>
                  <a:pt x="552450" y="660400"/>
                  <a:pt x="536575" y="660400"/>
                </a:cubicBezTo>
                <a:cubicBezTo>
                  <a:pt x="520700" y="660400"/>
                  <a:pt x="523875" y="711200"/>
                  <a:pt x="517525" y="698500"/>
                </a:cubicBezTo>
                <a:cubicBezTo>
                  <a:pt x="511175" y="685800"/>
                  <a:pt x="530225" y="617537"/>
                  <a:pt x="498475" y="584200"/>
                </a:cubicBezTo>
                <a:cubicBezTo>
                  <a:pt x="466725" y="550863"/>
                  <a:pt x="396875" y="549275"/>
                  <a:pt x="327025" y="498475"/>
                </a:cubicBezTo>
                <a:cubicBezTo>
                  <a:pt x="257175" y="447675"/>
                  <a:pt x="133350" y="317500"/>
                  <a:pt x="79375" y="2413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32" name="TextovéPole 111">
            <a:extLst>
              <a:ext uri="{FF2B5EF4-FFF2-40B4-BE49-F238E27FC236}">
                <a16:creationId xmlns:a16="http://schemas.microsoft.com/office/drawing/2014/main" id="{5FCFD3F5-016E-49CB-B981-FCDE1EBF067A}"/>
              </a:ext>
            </a:extLst>
          </p:cNvPr>
          <p:cNvSpPr txBox="1">
            <a:spLocks noChangeArrowheads="1"/>
          </p:cNvSpPr>
          <p:nvPr/>
        </p:nvSpPr>
        <p:spPr bwMode="auto">
          <a:xfrm>
            <a:off x="3745646" y="1473481"/>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cs-CZ" altLang="cs-CZ" sz="1400" b="1" dirty="0">
              <a:latin typeface="Arial" panose="020B0604020202020204" pitchFamily="34" charset="0"/>
            </a:endParaRPr>
          </a:p>
        </p:txBody>
      </p:sp>
      <p:sp>
        <p:nvSpPr>
          <p:cNvPr id="13333" name="TextovéPole 118">
            <a:extLst>
              <a:ext uri="{FF2B5EF4-FFF2-40B4-BE49-F238E27FC236}">
                <a16:creationId xmlns:a16="http://schemas.microsoft.com/office/drawing/2014/main" id="{E0166D26-4643-46B9-B393-251D8862AC45}"/>
              </a:ext>
            </a:extLst>
          </p:cNvPr>
          <p:cNvSpPr txBox="1">
            <a:spLocks noChangeArrowheads="1"/>
          </p:cNvSpPr>
          <p:nvPr/>
        </p:nvSpPr>
        <p:spPr bwMode="auto">
          <a:xfrm>
            <a:off x="4400227" y="2200557"/>
            <a:ext cx="5741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ARC</a:t>
            </a:r>
          </a:p>
        </p:txBody>
      </p:sp>
      <p:sp>
        <p:nvSpPr>
          <p:cNvPr id="13334" name="TextovéPole 121">
            <a:extLst>
              <a:ext uri="{FF2B5EF4-FFF2-40B4-BE49-F238E27FC236}">
                <a16:creationId xmlns:a16="http://schemas.microsoft.com/office/drawing/2014/main" id="{0EBCCCD9-5033-4AE4-99AE-2EA5FCE930A1}"/>
              </a:ext>
            </a:extLst>
          </p:cNvPr>
          <p:cNvSpPr txBox="1">
            <a:spLocks noChangeArrowheads="1"/>
          </p:cNvSpPr>
          <p:nvPr/>
        </p:nvSpPr>
        <p:spPr bwMode="auto">
          <a:xfrm>
            <a:off x="4861053" y="1448082"/>
            <a:ext cx="973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PVN/LHA</a:t>
            </a:r>
          </a:p>
        </p:txBody>
      </p:sp>
      <p:sp>
        <p:nvSpPr>
          <p:cNvPr id="105" name="Šipka nahoru 104">
            <a:extLst>
              <a:ext uri="{FF2B5EF4-FFF2-40B4-BE49-F238E27FC236}">
                <a16:creationId xmlns:a16="http://schemas.microsoft.com/office/drawing/2014/main" id="{88744244-DA60-428E-844F-7F2C2F96DEB4}"/>
              </a:ext>
            </a:extLst>
          </p:cNvPr>
          <p:cNvSpPr/>
          <p:nvPr/>
        </p:nvSpPr>
        <p:spPr>
          <a:xfrm rot="327165">
            <a:off x="4589417" y="3264159"/>
            <a:ext cx="288925" cy="224910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6" name="Šipka nahoru 105">
            <a:extLst>
              <a:ext uri="{FF2B5EF4-FFF2-40B4-BE49-F238E27FC236}">
                <a16:creationId xmlns:a16="http://schemas.microsoft.com/office/drawing/2014/main" id="{CCF457E1-A11D-4B0A-8CD4-1EEAEE2CE426}"/>
              </a:ext>
            </a:extLst>
          </p:cNvPr>
          <p:cNvSpPr/>
          <p:nvPr/>
        </p:nvSpPr>
        <p:spPr>
          <a:xfrm rot="1601710">
            <a:off x="5149060" y="3730654"/>
            <a:ext cx="287337" cy="1908383"/>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7" name="Obdélník 106">
            <a:extLst>
              <a:ext uri="{FF2B5EF4-FFF2-40B4-BE49-F238E27FC236}">
                <a16:creationId xmlns:a16="http://schemas.microsoft.com/office/drawing/2014/main" id="{CCF9B29E-93B9-4E32-8852-E9091F435FC9}"/>
              </a:ext>
            </a:extLst>
          </p:cNvPr>
          <p:cNvSpPr/>
          <p:nvPr/>
        </p:nvSpPr>
        <p:spPr>
          <a:xfrm>
            <a:off x="4270218" y="4358570"/>
            <a:ext cx="288925" cy="11906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nvGrpSpPr>
          <p:cNvPr id="27" name="Skupina 109">
            <a:extLst>
              <a:ext uri="{FF2B5EF4-FFF2-40B4-BE49-F238E27FC236}">
                <a16:creationId xmlns:a16="http://schemas.microsoft.com/office/drawing/2014/main" id="{9BF5B6CC-E660-41D0-B1D7-89E4BBD8FC75}"/>
              </a:ext>
            </a:extLst>
          </p:cNvPr>
          <p:cNvGrpSpPr>
            <a:grpSpLocks/>
          </p:cNvGrpSpPr>
          <p:nvPr/>
        </p:nvGrpSpPr>
        <p:grpSpPr bwMode="auto">
          <a:xfrm>
            <a:off x="5375140" y="4687473"/>
            <a:ext cx="360363" cy="358775"/>
            <a:chOff x="611560" y="4509120"/>
            <a:chExt cx="360040" cy="360042"/>
          </a:xfrm>
          <a:solidFill>
            <a:schemeClr val="tx1"/>
          </a:solidFill>
        </p:grpSpPr>
        <p:sp>
          <p:nvSpPr>
            <p:cNvPr id="108" name="Obdélník 107">
              <a:extLst>
                <a:ext uri="{FF2B5EF4-FFF2-40B4-BE49-F238E27FC236}">
                  <a16:creationId xmlns:a16="http://schemas.microsoft.com/office/drawing/2014/main" id="{BF037135-9E78-4F76-BC27-EF7175FEF7D6}"/>
                </a:ext>
              </a:extLst>
            </p:cNvPr>
            <p:cNvSpPr/>
            <p:nvPr/>
          </p:nvSpPr>
          <p:spPr>
            <a:xfrm>
              <a:off x="611560" y="4652500"/>
              <a:ext cx="360040" cy="7328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sp>
          <p:nvSpPr>
            <p:cNvPr id="109" name="Obdélník 108">
              <a:extLst>
                <a:ext uri="{FF2B5EF4-FFF2-40B4-BE49-F238E27FC236}">
                  <a16:creationId xmlns:a16="http://schemas.microsoft.com/office/drawing/2014/main" id="{8854F09D-37CA-47EB-B881-C9AB11B34497}"/>
                </a:ext>
              </a:extLst>
            </p:cNvPr>
            <p:cNvSpPr/>
            <p:nvPr/>
          </p:nvSpPr>
          <p:spPr>
            <a:xfrm rot="5400000">
              <a:off x="611559" y="4653455"/>
              <a:ext cx="360042" cy="7137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sp>
        <p:nvSpPr>
          <p:cNvPr id="114" name="TextovéPole 113">
            <a:extLst>
              <a:ext uri="{FF2B5EF4-FFF2-40B4-BE49-F238E27FC236}">
                <a16:creationId xmlns:a16="http://schemas.microsoft.com/office/drawing/2014/main" id="{145ED5BA-AC57-43CD-8CEE-8C3B9372C105}"/>
              </a:ext>
            </a:extLst>
          </p:cNvPr>
          <p:cNvSpPr txBox="1">
            <a:spLocks noChangeArrowheads="1"/>
          </p:cNvSpPr>
          <p:nvPr/>
        </p:nvSpPr>
        <p:spPr bwMode="auto">
          <a:xfrm>
            <a:off x="5640618" y="3380069"/>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POMC</a:t>
            </a:r>
          </a:p>
        </p:txBody>
      </p:sp>
      <p:sp>
        <p:nvSpPr>
          <p:cNvPr id="115" name="TextovéPole 114">
            <a:extLst>
              <a:ext uri="{FF2B5EF4-FFF2-40B4-BE49-F238E27FC236}">
                <a16:creationId xmlns:a16="http://schemas.microsoft.com/office/drawing/2014/main" id="{831E884D-9687-453B-984A-9917C8F51DB4}"/>
              </a:ext>
            </a:extLst>
          </p:cNvPr>
          <p:cNvSpPr txBox="1">
            <a:spLocks noChangeArrowheads="1"/>
          </p:cNvSpPr>
          <p:nvPr/>
        </p:nvSpPr>
        <p:spPr bwMode="auto">
          <a:xfrm>
            <a:off x="4405544" y="2856194"/>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NPY/AgRP</a:t>
            </a:r>
          </a:p>
        </p:txBody>
      </p:sp>
      <p:sp>
        <p:nvSpPr>
          <p:cNvPr id="116" name="TextovéPole 115">
            <a:extLst>
              <a:ext uri="{FF2B5EF4-FFF2-40B4-BE49-F238E27FC236}">
                <a16:creationId xmlns:a16="http://schemas.microsoft.com/office/drawing/2014/main" id="{F4AF1163-B1A5-4A64-B206-12C4DDF7953F}"/>
              </a:ext>
            </a:extLst>
          </p:cNvPr>
          <p:cNvSpPr txBox="1">
            <a:spLocks noChangeArrowheads="1"/>
          </p:cNvSpPr>
          <p:nvPr/>
        </p:nvSpPr>
        <p:spPr bwMode="auto">
          <a:xfrm>
            <a:off x="6210531" y="1848132"/>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OREXIN</a:t>
            </a:r>
          </a:p>
        </p:txBody>
      </p:sp>
      <p:sp>
        <p:nvSpPr>
          <p:cNvPr id="117" name="TextovéPole 116">
            <a:extLst>
              <a:ext uri="{FF2B5EF4-FFF2-40B4-BE49-F238E27FC236}">
                <a16:creationId xmlns:a16="http://schemas.microsoft.com/office/drawing/2014/main" id="{B54992FD-7437-4A03-B7EE-0B90028DBED0}"/>
              </a:ext>
            </a:extLst>
          </p:cNvPr>
          <p:cNvSpPr txBox="1">
            <a:spLocks noChangeArrowheads="1"/>
          </p:cNvSpPr>
          <p:nvPr/>
        </p:nvSpPr>
        <p:spPr bwMode="auto">
          <a:xfrm>
            <a:off x="7013806" y="2227544"/>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CRH</a:t>
            </a:r>
          </a:p>
        </p:txBody>
      </p:sp>
      <p:sp>
        <p:nvSpPr>
          <p:cNvPr id="118" name="TextovéPole 117">
            <a:extLst>
              <a:ext uri="{FF2B5EF4-FFF2-40B4-BE49-F238E27FC236}">
                <a16:creationId xmlns:a16="http://schemas.microsoft.com/office/drawing/2014/main" id="{9EBC139D-0B18-4669-9E06-C53DCBC01515}"/>
              </a:ext>
            </a:extLst>
          </p:cNvPr>
          <p:cNvSpPr txBox="1">
            <a:spLocks noChangeArrowheads="1"/>
          </p:cNvSpPr>
          <p:nvPr/>
        </p:nvSpPr>
        <p:spPr bwMode="auto">
          <a:xfrm rot="20241556">
            <a:off x="5554894" y="2184682"/>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t>
            </a:r>
          </a:p>
        </p:txBody>
      </p:sp>
      <p:sp>
        <p:nvSpPr>
          <p:cNvPr id="124" name="TextovéPole 123">
            <a:extLst>
              <a:ext uri="{FF2B5EF4-FFF2-40B4-BE49-F238E27FC236}">
                <a16:creationId xmlns:a16="http://schemas.microsoft.com/office/drawing/2014/main" id="{F06022D5-3C66-4C7D-9899-79364546664D}"/>
              </a:ext>
            </a:extLst>
          </p:cNvPr>
          <p:cNvSpPr txBox="1">
            <a:spLocks noChangeArrowheads="1"/>
          </p:cNvSpPr>
          <p:nvPr/>
        </p:nvSpPr>
        <p:spPr bwMode="auto">
          <a:xfrm rot="21404269">
            <a:off x="5970818" y="2462494"/>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AgRP</a:t>
            </a:r>
          </a:p>
        </p:txBody>
      </p:sp>
      <p:sp>
        <p:nvSpPr>
          <p:cNvPr id="125" name="TextovéPole 124">
            <a:extLst>
              <a:ext uri="{FF2B5EF4-FFF2-40B4-BE49-F238E27FC236}">
                <a16:creationId xmlns:a16="http://schemas.microsoft.com/office/drawing/2014/main" id="{86FCA024-C00D-4162-9330-A4FD167A964F}"/>
              </a:ext>
            </a:extLst>
          </p:cNvPr>
          <p:cNvSpPr txBox="1">
            <a:spLocks noChangeArrowheads="1"/>
          </p:cNvSpPr>
          <p:nvPr/>
        </p:nvSpPr>
        <p:spPr bwMode="auto">
          <a:xfrm rot="18718735">
            <a:off x="6209737" y="2888738"/>
            <a:ext cx="754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cs-CZ" sz="1400" b="1">
                <a:latin typeface="Arial" panose="020B0604020202020204" pitchFamily="34" charset="0"/>
              </a:rPr>
              <a:t>α</a:t>
            </a:r>
            <a:r>
              <a:rPr lang="cs-CZ" altLang="cs-CZ" sz="1400" b="1">
                <a:latin typeface="Arial" panose="020B0604020202020204" pitchFamily="34" charset="0"/>
              </a:rPr>
              <a:t>-MSH</a:t>
            </a:r>
          </a:p>
        </p:txBody>
      </p:sp>
      <p:sp>
        <p:nvSpPr>
          <p:cNvPr id="126" name="Kruhová šipka 125">
            <a:extLst>
              <a:ext uri="{FF2B5EF4-FFF2-40B4-BE49-F238E27FC236}">
                <a16:creationId xmlns:a16="http://schemas.microsoft.com/office/drawing/2014/main" id="{BD9FEEFB-0826-46A6-8D7F-12DBF7237954}"/>
              </a:ext>
            </a:extLst>
          </p:cNvPr>
          <p:cNvSpPr/>
          <p:nvPr/>
        </p:nvSpPr>
        <p:spPr>
          <a:xfrm rot="2552035">
            <a:off x="6815368" y="1527456"/>
            <a:ext cx="792162" cy="792162"/>
          </a:xfrm>
          <a:prstGeom prst="circular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TextovéPole 126">
            <a:extLst>
              <a:ext uri="{FF2B5EF4-FFF2-40B4-BE49-F238E27FC236}">
                <a16:creationId xmlns:a16="http://schemas.microsoft.com/office/drawing/2014/main" id="{E5F43B3F-622A-4285-9F83-158CEC63763D}"/>
              </a:ext>
            </a:extLst>
          </p:cNvPr>
          <p:cNvSpPr txBox="1">
            <a:spLocks noChangeArrowheads="1"/>
          </p:cNvSpPr>
          <p:nvPr/>
        </p:nvSpPr>
        <p:spPr bwMode="auto">
          <a:xfrm>
            <a:off x="6202880" y="4048406"/>
            <a:ext cx="85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solidFill>
                  <a:schemeClr val="bg1"/>
                </a:solidFill>
                <a:latin typeface="Arial" panose="020B0604020202020204" pitchFamily="34" charset="0"/>
              </a:rPr>
              <a:t>CRH</a:t>
            </a:r>
          </a:p>
        </p:txBody>
      </p:sp>
      <p:sp>
        <p:nvSpPr>
          <p:cNvPr id="128" name="TextovéPole 127">
            <a:extLst>
              <a:ext uri="{FF2B5EF4-FFF2-40B4-BE49-F238E27FC236}">
                <a16:creationId xmlns:a16="http://schemas.microsoft.com/office/drawing/2014/main" id="{531F5CD8-5A94-4F72-AD2E-B47E1A816F6A}"/>
              </a:ext>
            </a:extLst>
          </p:cNvPr>
          <p:cNvSpPr txBox="1">
            <a:spLocks noChangeArrowheads="1"/>
          </p:cNvSpPr>
          <p:nvPr/>
        </p:nvSpPr>
        <p:spPr bwMode="auto">
          <a:xfrm>
            <a:off x="7483706" y="5078694"/>
            <a:ext cx="1039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a:latin typeface="Arial" panose="020B0604020202020204" pitchFamily="34" charset="0"/>
              </a:rPr>
              <a:t>ACTH</a:t>
            </a:r>
          </a:p>
        </p:txBody>
      </p:sp>
      <p:sp>
        <p:nvSpPr>
          <p:cNvPr id="28" name="Volný tvar 27">
            <a:extLst>
              <a:ext uri="{FF2B5EF4-FFF2-40B4-BE49-F238E27FC236}">
                <a16:creationId xmlns:a16="http://schemas.microsoft.com/office/drawing/2014/main" id="{14EF1A94-D162-4B98-9834-B84139ADAE38}"/>
              </a:ext>
            </a:extLst>
          </p:cNvPr>
          <p:cNvSpPr/>
          <p:nvPr/>
        </p:nvSpPr>
        <p:spPr>
          <a:xfrm rot="7058863" flipV="1">
            <a:off x="7730810" y="5804268"/>
            <a:ext cx="642964" cy="727122"/>
          </a:xfrm>
          <a:custGeom>
            <a:avLst/>
            <a:gdLst>
              <a:gd name="connsiteX0" fmla="*/ 0 w 994230"/>
              <a:gd name="connsiteY0" fmla="*/ 0 h 1197429"/>
              <a:gd name="connsiteX1" fmla="*/ 435429 w 994230"/>
              <a:gd name="connsiteY1" fmla="*/ 359229 h 1197429"/>
              <a:gd name="connsiteX2" fmla="*/ 947058 w 994230"/>
              <a:gd name="connsiteY2" fmla="*/ 794658 h 1197429"/>
              <a:gd name="connsiteX3" fmla="*/ 718458 w 994230"/>
              <a:gd name="connsiteY3" fmla="*/ 1121229 h 1197429"/>
              <a:gd name="connsiteX4" fmla="*/ 544286 w 994230"/>
              <a:gd name="connsiteY4" fmla="*/ 1197429 h 119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30" h="1197429">
                <a:moveTo>
                  <a:pt x="0" y="0"/>
                </a:moveTo>
                <a:lnTo>
                  <a:pt x="435429" y="359229"/>
                </a:lnTo>
                <a:cubicBezTo>
                  <a:pt x="593272" y="491672"/>
                  <a:pt x="899886" y="667658"/>
                  <a:pt x="947058" y="794658"/>
                </a:cubicBezTo>
                <a:cubicBezTo>
                  <a:pt x="994230" y="921658"/>
                  <a:pt x="785587" y="1054101"/>
                  <a:pt x="718458" y="1121229"/>
                </a:cubicBezTo>
                <a:cubicBezTo>
                  <a:pt x="651329" y="1188357"/>
                  <a:pt x="597807" y="1192893"/>
                  <a:pt x="544286" y="1197429"/>
                </a:cubicBezTo>
              </a:path>
            </a:pathLst>
          </a:cu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129" name="TextovéPole 128">
            <a:extLst>
              <a:ext uri="{FF2B5EF4-FFF2-40B4-BE49-F238E27FC236}">
                <a16:creationId xmlns:a16="http://schemas.microsoft.com/office/drawing/2014/main" id="{04EB45FF-E328-4527-84C1-53D9E92B02B8}"/>
              </a:ext>
            </a:extLst>
          </p:cNvPr>
          <p:cNvSpPr txBox="1">
            <a:spLocks noChangeArrowheads="1"/>
          </p:cNvSpPr>
          <p:nvPr/>
        </p:nvSpPr>
        <p:spPr bwMode="auto">
          <a:xfrm>
            <a:off x="10628955" y="4418101"/>
            <a:ext cx="1295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err="1">
                <a:latin typeface="Arial" panose="020B0604020202020204" pitchFamily="34" charset="0"/>
              </a:rPr>
              <a:t>cortisol</a:t>
            </a:r>
            <a:endParaRPr lang="cs-CZ" altLang="cs-CZ" sz="2400" b="1" dirty="0">
              <a:latin typeface="Arial" panose="020B0604020202020204" pitchFamily="34" charset="0"/>
            </a:endParaRPr>
          </a:p>
        </p:txBody>
      </p:sp>
      <p:sp>
        <p:nvSpPr>
          <p:cNvPr id="131" name="Šipka nahoru 130">
            <a:extLst>
              <a:ext uri="{FF2B5EF4-FFF2-40B4-BE49-F238E27FC236}">
                <a16:creationId xmlns:a16="http://schemas.microsoft.com/office/drawing/2014/main" id="{207F6B8C-DD0E-451B-A18B-B46432BF6900}"/>
              </a:ext>
            </a:extLst>
          </p:cNvPr>
          <p:cNvSpPr/>
          <p:nvPr/>
        </p:nvSpPr>
        <p:spPr>
          <a:xfrm rot="5400000">
            <a:off x="3719927" y="5654367"/>
            <a:ext cx="360363" cy="30284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2" name="Šipka doleva 131">
            <a:extLst>
              <a:ext uri="{FF2B5EF4-FFF2-40B4-BE49-F238E27FC236}">
                <a16:creationId xmlns:a16="http://schemas.microsoft.com/office/drawing/2014/main" id="{65315FE0-29E2-4B0C-BF35-F29C5B5E7306}"/>
              </a:ext>
            </a:extLst>
          </p:cNvPr>
          <p:cNvSpPr/>
          <p:nvPr/>
        </p:nvSpPr>
        <p:spPr>
          <a:xfrm rot="10800000">
            <a:off x="9813914" y="5213650"/>
            <a:ext cx="936625" cy="287337"/>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7" name="Ovál 16">
            <a:extLst>
              <a:ext uri="{FF2B5EF4-FFF2-40B4-BE49-F238E27FC236}">
                <a16:creationId xmlns:a16="http://schemas.microsoft.com/office/drawing/2014/main" id="{76850CC7-8D98-4E5E-993B-82754FE51B77}"/>
              </a:ext>
            </a:extLst>
          </p:cNvPr>
          <p:cNvSpPr/>
          <p:nvPr/>
        </p:nvSpPr>
        <p:spPr>
          <a:xfrm>
            <a:off x="914753" y="2033659"/>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6" name="Ovál 85">
            <a:extLst>
              <a:ext uri="{FF2B5EF4-FFF2-40B4-BE49-F238E27FC236}">
                <a16:creationId xmlns:a16="http://schemas.microsoft.com/office/drawing/2014/main" id="{8F85404A-29C8-49C8-AB10-053CC7BCF8E6}"/>
              </a:ext>
            </a:extLst>
          </p:cNvPr>
          <p:cNvSpPr/>
          <p:nvPr/>
        </p:nvSpPr>
        <p:spPr>
          <a:xfrm>
            <a:off x="2674415" y="3519682"/>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Volný tvar: obrazec 17">
            <a:extLst>
              <a:ext uri="{FF2B5EF4-FFF2-40B4-BE49-F238E27FC236}">
                <a16:creationId xmlns:a16="http://schemas.microsoft.com/office/drawing/2014/main" id="{576E01E7-8E1A-4F05-A761-5F2D3C475781}"/>
              </a:ext>
            </a:extLst>
          </p:cNvPr>
          <p:cNvSpPr/>
          <p:nvPr/>
        </p:nvSpPr>
        <p:spPr>
          <a:xfrm>
            <a:off x="2057147" y="3687408"/>
            <a:ext cx="3891128" cy="415575"/>
          </a:xfrm>
          <a:custGeom>
            <a:avLst/>
            <a:gdLst>
              <a:gd name="connsiteX0" fmla="*/ 3891128 w 3891128"/>
              <a:gd name="connsiteY0" fmla="*/ 243840 h 415575"/>
              <a:gd name="connsiteX1" fmla="*/ 162408 w 3891128"/>
              <a:gd name="connsiteY1" fmla="*/ 406400 h 415575"/>
              <a:gd name="connsiteX2" fmla="*/ 619608 w 3891128"/>
              <a:gd name="connsiteY2" fmla="*/ 0 h 415575"/>
              <a:gd name="connsiteX3" fmla="*/ 619608 w 3891128"/>
              <a:gd name="connsiteY3" fmla="*/ 0 h 415575"/>
              <a:gd name="connsiteX4" fmla="*/ 619608 w 3891128"/>
              <a:gd name="connsiteY4" fmla="*/ 0 h 41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128" h="415575">
                <a:moveTo>
                  <a:pt x="3891128" y="243840"/>
                </a:moveTo>
                <a:cubicBezTo>
                  <a:pt x="2299394" y="345440"/>
                  <a:pt x="707661" y="447040"/>
                  <a:pt x="162408" y="406400"/>
                </a:cubicBezTo>
                <a:cubicBezTo>
                  <a:pt x="-382845" y="365760"/>
                  <a:pt x="619608" y="0"/>
                  <a:pt x="619608" y="0"/>
                </a:cubicBezTo>
                <a:lnTo>
                  <a:pt x="619608" y="0"/>
                </a:lnTo>
                <a:lnTo>
                  <a:pt x="61960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olný tvar: obrazec 18">
            <a:extLst>
              <a:ext uri="{FF2B5EF4-FFF2-40B4-BE49-F238E27FC236}">
                <a16:creationId xmlns:a16="http://schemas.microsoft.com/office/drawing/2014/main" id="{F6D62B71-1035-4BA0-AF1D-34C936C3FC33}"/>
              </a:ext>
            </a:extLst>
          </p:cNvPr>
          <p:cNvSpPr/>
          <p:nvPr/>
        </p:nvSpPr>
        <p:spPr>
          <a:xfrm>
            <a:off x="205935" y="3565488"/>
            <a:ext cx="2552100" cy="2125231"/>
          </a:xfrm>
          <a:custGeom>
            <a:avLst/>
            <a:gdLst>
              <a:gd name="connsiteX0" fmla="*/ 1979344 w 1979344"/>
              <a:gd name="connsiteY0" fmla="*/ 0 h 2377163"/>
              <a:gd name="connsiteX1" fmla="*/ 48944 w 1979344"/>
              <a:gd name="connsiteY1" fmla="*/ 477520 h 2377163"/>
              <a:gd name="connsiteX2" fmla="*/ 587424 w 1979344"/>
              <a:gd name="connsiteY2" fmla="*/ 2296160 h 2377163"/>
              <a:gd name="connsiteX3" fmla="*/ 699184 w 1979344"/>
              <a:gd name="connsiteY3" fmla="*/ 2082800 h 2377163"/>
              <a:gd name="connsiteX4" fmla="*/ 699184 w 1979344"/>
              <a:gd name="connsiteY4" fmla="*/ 2072640 h 2377163"/>
              <a:gd name="connsiteX5" fmla="*/ 709344 w 1979344"/>
              <a:gd name="connsiteY5" fmla="*/ 2062480 h 237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344" h="2377163">
                <a:moveTo>
                  <a:pt x="1979344" y="0"/>
                </a:moveTo>
                <a:cubicBezTo>
                  <a:pt x="1130137" y="47413"/>
                  <a:pt x="280931" y="94827"/>
                  <a:pt x="48944" y="477520"/>
                </a:cubicBezTo>
                <a:cubicBezTo>
                  <a:pt x="-183043" y="860213"/>
                  <a:pt x="479051" y="2028613"/>
                  <a:pt x="587424" y="2296160"/>
                </a:cubicBezTo>
                <a:cubicBezTo>
                  <a:pt x="695797" y="2563707"/>
                  <a:pt x="699184" y="2082800"/>
                  <a:pt x="699184" y="2082800"/>
                </a:cubicBezTo>
                <a:cubicBezTo>
                  <a:pt x="717811" y="2045547"/>
                  <a:pt x="697491" y="2076027"/>
                  <a:pt x="699184" y="2072640"/>
                </a:cubicBezTo>
                <a:cubicBezTo>
                  <a:pt x="700877" y="2069253"/>
                  <a:pt x="705110" y="2065866"/>
                  <a:pt x="709344" y="2062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TextovéPole 90">
            <a:extLst>
              <a:ext uri="{FF2B5EF4-FFF2-40B4-BE49-F238E27FC236}">
                <a16:creationId xmlns:a16="http://schemas.microsoft.com/office/drawing/2014/main" id="{1CD76F8F-C193-4C0C-97DE-B9AC1166CB63}"/>
              </a:ext>
            </a:extLst>
          </p:cNvPr>
          <p:cNvSpPr txBox="1">
            <a:spLocks noChangeArrowheads="1"/>
          </p:cNvSpPr>
          <p:nvPr/>
        </p:nvSpPr>
        <p:spPr bwMode="auto">
          <a:xfrm>
            <a:off x="1932218" y="2671250"/>
            <a:ext cx="1441420"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err="1">
                <a:latin typeface="Arial" panose="020B0604020202020204" pitchFamily="34" charset="0"/>
              </a:rPr>
              <a:t>Spinal</a:t>
            </a:r>
            <a:r>
              <a:rPr lang="cs-CZ" altLang="cs-CZ" sz="1800" b="1" dirty="0">
                <a:latin typeface="Arial" panose="020B0604020202020204" pitchFamily="34" charset="0"/>
              </a:rPr>
              <a:t> </a:t>
            </a:r>
            <a:r>
              <a:rPr lang="cs-CZ" altLang="cs-CZ" sz="1800" b="1" dirty="0" err="1">
                <a:latin typeface="Arial" panose="020B0604020202020204" pitchFamily="34" charset="0"/>
              </a:rPr>
              <a:t>cord</a:t>
            </a:r>
            <a:endParaRPr lang="cs-CZ" altLang="cs-CZ" sz="1800" b="1" dirty="0">
              <a:latin typeface="Arial" panose="020B0604020202020204" pitchFamily="34" charset="0"/>
            </a:endParaRPr>
          </a:p>
        </p:txBody>
      </p:sp>
      <p:grpSp>
        <p:nvGrpSpPr>
          <p:cNvPr id="93" name="Group 57">
            <a:extLst>
              <a:ext uri="{FF2B5EF4-FFF2-40B4-BE49-F238E27FC236}">
                <a16:creationId xmlns:a16="http://schemas.microsoft.com/office/drawing/2014/main" id="{E446CA1D-A99B-4BEE-83F1-41F87401AF17}"/>
              </a:ext>
            </a:extLst>
          </p:cNvPr>
          <p:cNvGrpSpPr>
            <a:grpSpLocks/>
          </p:cNvGrpSpPr>
          <p:nvPr/>
        </p:nvGrpSpPr>
        <p:grpSpPr bwMode="auto">
          <a:xfrm>
            <a:off x="238110" y="5421993"/>
            <a:ext cx="539750" cy="419100"/>
            <a:chOff x="3982" y="3227"/>
            <a:chExt cx="340" cy="264"/>
          </a:xfrm>
        </p:grpSpPr>
        <p:sp>
          <p:nvSpPr>
            <p:cNvPr id="94" name="Freeform 58">
              <a:extLst>
                <a:ext uri="{FF2B5EF4-FFF2-40B4-BE49-F238E27FC236}">
                  <a16:creationId xmlns:a16="http://schemas.microsoft.com/office/drawing/2014/main" id="{14AEF9F7-2EED-4DD3-944C-C6405B135059}"/>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95" name="Freeform 59">
              <a:extLst>
                <a:ext uri="{FF2B5EF4-FFF2-40B4-BE49-F238E27FC236}">
                  <a16:creationId xmlns:a16="http://schemas.microsoft.com/office/drawing/2014/main" id="{72F1E027-2CC3-4FDB-917C-D7D8CBD157A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4" name="Group 57">
            <a:extLst>
              <a:ext uri="{FF2B5EF4-FFF2-40B4-BE49-F238E27FC236}">
                <a16:creationId xmlns:a16="http://schemas.microsoft.com/office/drawing/2014/main" id="{2C14AA61-AFFC-499C-8EE1-95D08071391F}"/>
              </a:ext>
            </a:extLst>
          </p:cNvPr>
          <p:cNvGrpSpPr>
            <a:grpSpLocks/>
          </p:cNvGrpSpPr>
          <p:nvPr/>
        </p:nvGrpSpPr>
        <p:grpSpPr bwMode="auto">
          <a:xfrm>
            <a:off x="601258" y="5798129"/>
            <a:ext cx="539750" cy="419100"/>
            <a:chOff x="3982" y="3227"/>
            <a:chExt cx="340" cy="264"/>
          </a:xfrm>
        </p:grpSpPr>
        <p:sp>
          <p:nvSpPr>
            <p:cNvPr id="145" name="Freeform 58">
              <a:extLst>
                <a:ext uri="{FF2B5EF4-FFF2-40B4-BE49-F238E27FC236}">
                  <a16:creationId xmlns:a16="http://schemas.microsoft.com/office/drawing/2014/main" id="{E52D5CE2-B461-41DE-867D-50F9B1A740AC}"/>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6" name="Freeform 59">
              <a:extLst>
                <a:ext uri="{FF2B5EF4-FFF2-40B4-BE49-F238E27FC236}">
                  <a16:creationId xmlns:a16="http://schemas.microsoft.com/office/drawing/2014/main" id="{58CB8DA5-6DA7-4333-8CDF-423C5868D55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7" name="Group 57">
            <a:extLst>
              <a:ext uri="{FF2B5EF4-FFF2-40B4-BE49-F238E27FC236}">
                <a16:creationId xmlns:a16="http://schemas.microsoft.com/office/drawing/2014/main" id="{0D263BDE-66B8-4FE0-8691-0B57B87D6D99}"/>
              </a:ext>
            </a:extLst>
          </p:cNvPr>
          <p:cNvGrpSpPr>
            <a:grpSpLocks/>
          </p:cNvGrpSpPr>
          <p:nvPr/>
        </p:nvGrpSpPr>
        <p:grpSpPr bwMode="auto">
          <a:xfrm>
            <a:off x="714593" y="5360518"/>
            <a:ext cx="539750" cy="419100"/>
            <a:chOff x="3982" y="3227"/>
            <a:chExt cx="340" cy="264"/>
          </a:xfrm>
        </p:grpSpPr>
        <p:sp>
          <p:nvSpPr>
            <p:cNvPr id="148" name="Freeform 58">
              <a:extLst>
                <a:ext uri="{FF2B5EF4-FFF2-40B4-BE49-F238E27FC236}">
                  <a16:creationId xmlns:a16="http://schemas.microsoft.com/office/drawing/2014/main" id="{0414F7E0-5461-412D-B2A8-A66772FDCC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9" name="Freeform 59">
              <a:extLst>
                <a:ext uri="{FF2B5EF4-FFF2-40B4-BE49-F238E27FC236}">
                  <a16:creationId xmlns:a16="http://schemas.microsoft.com/office/drawing/2014/main" id="{F138417B-E691-4210-B104-53DC60165A3B}"/>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50" name="TextovéPole 149">
            <a:extLst>
              <a:ext uri="{FF2B5EF4-FFF2-40B4-BE49-F238E27FC236}">
                <a16:creationId xmlns:a16="http://schemas.microsoft.com/office/drawing/2014/main" id="{0F9FBE3F-9708-487D-AA7B-149A1D6B09E6}"/>
              </a:ext>
            </a:extLst>
          </p:cNvPr>
          <p:cNvSpPr txBox="1">
            <a:spLocks noChangeArrowheads="1"/>
          </p:cNvSpPr>
          <p:nvPr/>
        </p:nvSpPr>
        <p:spPr bwMode="auto">
          <a:xfrm>
            <a:off x="535361" y="6454520"/>
            <a:ext cx="540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BAT</a:t>
            </a:r>
          </a:p>
        </p:txBody>
      </p:sp>
      <p:sp>
        <p:nvSpPr>
          <p:cNvPr id="22" name="Šipka: nahoru 21">
            <a:extLst>
              <a:ext uri="{FF2B5EF4-FFF2-40B4-BE49-F238E27FC236}">
                <a16:creationId xmlns:a16="http://schemas.microsoft.com/office/drawing/2014/main" id="{605ED85C-A820-46CC-97CE-FF6E7138DE24}"/>
              </a:ext>
            </a:extLst>
          </p:cNvPr>
          <p:cNvSpPr/>
          <p:nvPr/>
        </p:nvSpPr>
        <p:spPr>
          <a:xfrm>
            <a:off x="1496245" y="5570958"/>
            <a:ext cx="109112" cy="7516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TextovéPole 150">
            <a:extLst>
              <a:ext uri="{FF2B5EF4-FFF2-40B4-BE49-F238E27FC236}">
                <a16:creationId xmlns:a16="http://schemas.microsoft.com/office/drawing/2014/main" id="{0A485223-AA4B-45EE-8FCC-9BBE110898F8}"/>
              </a:ext>
            </a:extLst>
          </p:cNvPr>
          <p:cNvSpPr txBox="1">
            <a:spLocks noChangeArrowheads="1"/>
          </p:cNvSpPr>
          <p:nvPr/>
        </p:nvSpPr>
        <p:spPr bwMode="auto">
          <a:xfrm rot="5400000">
            <a:off x="594449" y="5621750"/>
            <a:ext cx="196720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latin typeface="Arial" panose="020B0604020202020204" pitchFamily="34" charset="0"/>
              </a:rPr>
              <a:t>TERMOGENEZE</a:t>
            </a:r>
          </a:p>
        </p:txBody>
      </p:sp>
      <p:sp>
        <p:nvSpPr>
          <p:cNvPr id="15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6"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cs-CZ" altLang="cs-CZ" b="1" dirty="0">
                <a:latin typeface="Calibri" charset="0"/>
                <a:ea typeface="Calibri" charset="0"/>
                <a:cs typeface="Calibri" charset="0"/>
              </a:rPr>
              <a:t>Brain-</a:t>
            </a: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axis I</a:t>
            </a:r>
            <a:endParaRPr lang="fr-FR" altLang="cs-CZ" b="1" dirty="0">
              <a:latin typeface="Calibri" charset="0"/>
              <a:ea typeface="Calibri" charset="0"/>
              <a:cs typeface="Calibri" charset="0"/>
            </a:endParaRPr>
          </a:p>
        </p:txBody>
      </p:sp>
      <p:sp>
        <p:nvSpPr>
          <p:cNvPr id="152" name="TextovéPole 118">
            <a:extLst>
              <a:ext uri="{FF2B5EF4-FFF2-40B4-BE49-F238E27FC236}">
                <a16:creationId xmlns:a16="http://schemas.microsoft.com/office/drawing/2014/main" id="{C33FE46B-2CAE-4C81-8969-D3DC6B085655}"/>
              </a:ext>
            </a:extLst>
          </p:cNvPr>
          <p:cNvSpPr txBox="1">
            <a:spLocks noChangeArrowheads="1"/>
          </p:cNvSpPr>
          <p:nvPr/>
        </p:nvSpPr>
        <p:spPr bwMode="auto">
          <a:xfrm>
            <a:off x="752320" y="1550182"/>
            <a:ext cx="8435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NTS/AP</a:t>
            </a:r>
          </a:p>
        </p:txBody>
      </p:sp>
      <p:cxnSp>
        <p:nvCxnSpPr>
          <p:cNvPr id="25" name="Spojnice: zakřivená 24">
            <a:extLst>
              <a:ext uri="{FF2B5EF4-FFF2-40B4-BE49-F238E27FC236}">
                <a16:creationId xmlns:a16="http://schemas.microsoft.com/office/drawing/2014/main" id="{B55E8DB1-0E89-4FEF-B47B-C0BB09855A36}"/>
              </a:ext>
            </a:extLst>
          </p:cNvPr>
          <p:cNvCxnSpPr>
            <a:stCxn id="17" idx="1"/>
          </p:cNvCxnSpPr>
          <p:nvPr/>
        </p:nvCxnSpPr>
        <p:spPr>
          <a:xfrm rot="5400000" flipH="1" flipV="1">
            <a:off x="1118366" y="985587"/>
            <a:ext cx="897017" cy="1259141"/>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pojnice: zakřivená 29">
            <a:extLst>
              <a:ext uri="{FF2B5EF4-FFF2-40B4-BE49-F238E27FC236}">
                <a16:creationId xmlns:a16="http://schemas.microsoft.com/office/drawing/2014/main" id="{0421B136-7CDA-4A4D-B7F3-45C4CE15517B}"/>
              </a:ext>
            </a:extLst>
          </p:cNvPr>
          <p:cNvCxnSpPr/>
          <p:nvPr/>
        </p:nvCxnSpPr>
        <p:spPr>
          <a:xfrm>
            <a:off x="2198949" y="1189800"/>
            <a:ext cx="3043096" cy="600996"/>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3990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Volný tvar 9">
            <a:extLst>
              <a:ext uri="{FF2B5EF4-FFF2-40B4-BE49-F238E27FC236}">
                <a16:creationId xmlns:a16="http://schemas.microsoft.com/office/drawing/2014/main" id="{E20E701C-6D4D-4DFE-BF0E-1F53ECF07CC6}"/>
              </a:ext>
            </a:extLst>
          </p:cNvPr>
          <p:cNvSpPr/>
          <p:nvPr/>
        </p:nvSpPr>
        <p:spPr>
          <a:xfrm>
            <a:off x="3063124" y="1813064"/>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7" name="Volný tvar 12">
            <a:extLst>
              <a:ext uri="{FF2B5EF4-FFF2-40B4-BE49-F238E27FC236}">
                <a16:creationId xmlns:a16="http://schemas.microsoft.com/office/drawing/2014/main" id="{9479B761-D4B2-408D-89CA-93F41AA4FDF9}"/>
              </a:ext>
            </a:extLst>
          </p:cNvPr>
          <p:cNvSpPr/>
          <p:nvPr/>
        </p:nvSpPr>
        <p:spPr>
          <a:xfrm flipH="1">
            <a:off x="4593378" y="1836976"/>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8" name="Volný tvar 5">
            <a:extLst>
              <a:ext uri="{FF2B5EF4-FFF2-40B4-BE49-F238E27FC236}">
                <a16:creationId xmlns:a16="http://schemas.microsoft.com/office/drawing/2014/main" id="{C89038D3-8E6E-4C2F-8F0C-10A8010CEC95}"/>
              </a:ext>
            </a:extLst>
          </p:cNvPr>
          <p:cNvSpPr/>
          <p:nvPr/>
        </p:nvSpPr>
        <p:spPr>
          <a:xfrm>
            <a:off x="4017438" y="1765439"/>
            <a:ext cx="519113" cy="3751263"/>
          </a:xfrm>
          <a:custGeom>
            <a:avLst/>
            <a:gdLst>
              <a:gd name="connsiteX0" fmla="*/ 489857 w 518886"/>
              <a:gd name="connsiteY0" fmla="*/ 3697514 h 3751943"/>
              <a:gd name="connsiteX1" fmla="*/ 272142 w 518886"/>
              <a:gd name="connsiteY1" fmla="*/ 3751943 h 3751943"/>
              <a:gd name="connsiteX2" fmla="*/ 32657 w 518886"/>
              <a:gd name="connsiteY2" fmla="*/ 3697514 h 3751943"/>
              <a:gd name="connsiteX3" fmla="*/ 76199 w 518886"/>
              <a:gd name="connsiteY3" fmla="*/ 3468914 h 3751943"/>
              <a:gd name="connsiteX4" fmla="*/ 185057 w 518886"/>
              <a:gd name="connsiteY4" fmla="*/ 3240314 h 3751943"/>
              <a:gd name="connsiteX5" fmla="*/ 195942 w 518886"/>
              <a:gd name="connsiteY5" fmla="*/ 2554514 h 3751943"/>
              <a:gd name="connsiteX6" fmla="*/ 195942 w 518886"/>
              <a:gd name="connsiteY6" fmla="*/ 627743 h 3751943"/>
              <a:gd name="connsiteX7" fmla="*/ 217714 w 518886"/>
              <a:gd name="connsiteY7" fmla="*/ 170543 h 3751943"/>
              <a:gd name="connsiteX8" fmla="*/ 250371 w 518886"/>
              <a:gd name="connsiteY8" fmla="*/ 7257 h 3751943"/>
              <a:gd name="connsiteX9" fmla="*/ 293914 w 518886"/>
              <a:gd name="connsiteY9" fmla="*/ 214086 h 3751943"/>
              <a:gd name="connsiteX10" fmla="*/ 304799 w 518886"/>
              <a:gd name="connsiteY10" fmla="*/ 954314 h 3751943"/>
              <a:gd name="connsiteX11" fmla="*/ 272142 w 518886"/>
              <a:gd name="connsiteY11" fmla="*/ 2761343 h 3751943"/>
              <a:gd name="connsiteX12" fmla="*/ 283028 w 518886"/>
              <a:gd name="connsiteY12" fmla="*/ 3327400 h 3751943"/>
              <a:gd name="connsiteX13" fmla="*/ 446314 w 518886"/>
              <a:gd name="connsiteY13" fmla="*/ 3534228 h 3751943"/>
              <a:gd name="connsiteX14" fmla="*/ 489857 w 518886"/>
              <a:gd name="connsiteY14" fmla="*/ 3697514 h 375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886" h="3751943">
                <a:moveTo>
                  <a:pt x="489857" y="3697514"/>
                </a:moveTo>
                <a:cubicBezTo>
                  <a:pt x="460828" y="3733800"/>
                  <a:pt x="348342" y="3751943"/>
                  <a:pt x="272142" y="3751943"/>
                </a:cubicBezTo>
                <a:cubicBezTo>
                  <a:pt x="195942" y="3751943"/>
                  <a:pt x="65314" y="3744685"/>
                  <a:pt x="32657" y="3697514"/>
                </a:cubicBezTo>
                <a:cubicBezTo>
                  <a:pt x="0" y="3650343"/>
                  <a:pt x="50799" y="3545114"/>
                  <a:pt x="76199" y="3468914"/>
                </a:cubicBezTo>
                <a:cubicBezTo>
                  <a:pt x="101599" y="3392714"/>
                  <a:pt x="165100" y="3392714"/>
                  <a:pt x="185057" y="3240314"/>
                </a:cubicBezTo>
                <a:cubicBezTo>
                  <a:pt x="205014" y="3087914"/>
                  <a:pt x="194128" y="2989942"/>
                  <a:pt x="195942" y="2554514"/>
                </a:cubicBezTo>
                <a:cubicBezTo>
                  <a:pt x="197756" y="2119086"/>
                  <a:pt x="192313" y="1025071"/>
                  <a:pt x="195942" y="627743"/>
                </a:cubicBezTo>
                <a:cubicBezTo>
                  <a:pt x="199571" y="230415"/>
                  <a:pt x="208643" y="273957"/>
                  <a:pt x="217714" y="170543"/>
                </a:cubicBezTo>
                <a:cubicBezTo>
                  <a:pt x="226785" y="67129"/>
                  <a:pt x="237671" y="0"/>
                  <a:pt x="250371" y="7257"/>
                </a:cubicBezTo>
                <a:cubicBezTo>
                  <a:pt x="263071" y="14514"/>
                  <a:pt x="284843" y="56243"/>
                  <a:pt x="293914" y="214086"/>
                </a:cubicBezTo>
                <a:cubicBezTo>
                  <a:pt x="302985" y="371929"/>
                  <a:pt x="308428" y="529771"/>
                  <a:pt x="304799" y="954314"/>
                </a:cubicBezTo>
                <a:cubicBezTo>
                  <a:pt x="301170" y="1378857"/>
                  <a:pt x="275771" y="2365829"/>
                  <a:pt x="272142" y="2761343"/>
                </a:cubicBezTo>
                <a:cubicBezTo>
                  <a:pt x="268513" y="3156857"/>
                  <a:pt x="253999" y="3198586"/>
                  <a:pt x="283028" y="3327400"/>
                </a:cubicBezTo>
                <a:cubicBezTo>
                  <a:pt x="312057" y="3456214"/>
                  <a:pt x="411843" y="3476171"/>
                  <a:pt x="446314" y="3534228"/>
                </a:cubicBezTo>
                <a:cubicBezTo>
                  <a:pt x="480785" y="3592285"/>
                  <a:pt x="518886" y="3661228"/>
                  <a:pt x="489857" y="3697514"/>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sp>
        <p:nvSpPr>
          <p:cNvPr id="33" name="TextovéPole 32">
            <a:extLst>
              <a:ext uri="{FF2B5EF4-FFF2-40B4-BE49-F238E27FC236}">
                <a16:creationId xmlns:a16="http://schemas.microsoft.com/office/drawing/2014/main" id="{A33DD2EC-F82C-4BAD-A744-C38AE6624BC1}"/>
              </a:ext>
            </a:extLst>
          </p:cNvPr>
          <p:cNvSpPr txBox="1">
            <a:spLocks noChangeArrowheads="1"/>
          </p:cNvSpPr>
          <p:nvPr/>
        </p:nvSpPr>
        <p:spPr bwMode="auto">
          <a:xfrm>
            <a:off x="3390376" y="1908314"/>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36" name="TextovéPole 35">
            <a:extLst>
              <a:ext uri="{FF2B5EF4-FFF2-40B4-BE49-F238E27FC236}">
                <a16:creationId xmlns:a16="http://schemas.microsoft.com/office/drawing/2014/main" id="{F46E3F6D-5A75-4E57-A209-24C5BBA2E52E}"/>
              </a:ext>
            </a:extLst>
          </p:cNvPr>
          <p:cNvSpPr txBox="1">
            <a:spLocks noChangeArrowheads="1"/>
          </p:cNvSpPr>
          <p:nvPr/>
        </p:nvSpPr>
        <p:spPr bwMode="auto">
          <a:xfrm>
            <a:off x="4679426" y="1908314"/>
            <a:ext cx="55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41" name="Volný tvar 32">
            <a:extLst>
              <a:ext uri="{FF2B5EF4-FFF2-40B4-BE49-F238E27FC236}">
                <a16:creationId xmlns:a16="http://schemas.microsoft.com/office/drawing/2014/main" id="{CB5E83FA-4805-4D84-9F0C-309DE768C455}"/>
              </a:ext>
            </a:extLst>
          </p:cNvPr>
          <p:cNvSpPr/>
          <p:nvPr/>
        </p:nvSpPr>
        <p:spPr>
          <a:xfrm>
            <a:off x="3291951" y="4211777"/>
            <a:ext cx="581025" cy="1009650"/>
          </a:xfrm>
          <a:custGeom>
            <a:avLst/>
            <a:gdLst>
              <a:gd name="connsiteX0" fmla="*/ 581025 w 581025"/>
              <a:gd name="connsiteY0" fmla="*/ 1009650 h 1009650"/>
              <a:gd name="connsiteX1" fmla="*/ 66675 w 581025"/>
              <a:gd name="connsiteY1" fmla="*/ 304800 h 1009650"/>
              <a:gd name="connsiteX2" fmla="*/ 180975 w 581025"/>
              <a:gd name="connsiteY2" fmla="*/ 0 h 1009650"/>
            </a:gdLst>
            <a:ahLst/>
            <a:cxnLst>
              <a:cxn ang="0">
                <a:pos x="connsiteX0" y="connsiteY0"/>
              </a:cxn>
              <a:cxn ang="0">
                <a:pos x="connsiteX1" y="connsiteY1"/>
              </a:cxn>
              <a:cxn ang="0">
                <a:pos x="connsiteX2" y="connsiteY2"/>
              </a:cxn>
            </a:cxnLst>
            <a:rect l="l" t="t" r="r" b="b"/>
            <a:pathLst>
              <a:path w="581025" h="1009650">
                <a:moveTo>
                  <a:pt x="581025" y="1009650"/>
                </a:moveTo>
                <a:cubicBezTo>
                  <a:pt x="357187" y="741362"/>
                  <a:pt x="133350" y="473075"/>
                  <a:pt x="66675" y="304800"/>
                </a:cubicBezTo>
                <a:cubicBezTo>
                  <a:pt x="0" y="136525"/>
                  <a:pt x="90487" y="68262"/>
                  <a:pt x="18097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4" name="Elipsa 35">
            <a:extLst>
              <a:ext uri="{FF2B5EF4-FFF2-40B4-BE49-F238E27FC236}">
                <a16:creationId xmlns:a16="http://schemas.microsoft.com/office/drawing/2014/main" id="{ECCEC188-303C-45AA-8D0A-ED2A2D8BA2DB}"/>
              </a:ext>
            </a:extLst>
          </p:cNvPr>
          <p:cNvSpPr/>
          <p:nvPr/>
        </p:nvSpPr>
        <p:spPr>
          <a:xfrm>
            <a:off x="1086913" y="2773502"/>
            <a:ext cx="914400"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rPr>
              <a:t>LHA</a:t>
            </a:r>
          </a:p>
          <a:p>
            <a:pPr algn="ctr" eaLnBrk="1" hangingPunct="1">
              <a:defRPr/>
            </a:pPr>
            <a:r>
              <a:rPr lang="cs-CZ" sz="1100" b="1" dirty="0">
                <a:solidFill>
                  <a:schemeClr val="bg1"/>
                </a:solidFill>
              </a:rPr>
              <a:t>MCH</a:t>
            </a:r>
          </a:p>
          <a:p>
            <a:pPr algn="ctr" eaLnBrk="1" hangingPunct="1">
              <a:defRPr/>
            </a:pPr>
            <a:r>
              <a:rPr lang="cs-CZ" sz="1100" b="1" dirty="0">
                <a:solidFill>
                  <a:schemeClr val="bg1"/>
                </a:solidFill>
              </a:rPr>
              <a:t>CART</a:t>
            </a:r>
          </a:p>
        </p:txBody>
      </p:sp>
      <p:sp>
        <p:nvSpPr>
          <p:cNvPr id="45" name="Šipka dolů 36">
            <a:extLst>
              <a:ext uri="{FF2B5EF4-FFF2-40B4-BE49-F238E27FC236}">
                <a16:creationId xmlns:a16="http://schemas.microsoft.com/office/drawing/2014/main" id="{2BCA4824-14CB-47A9-A1C0-3A0CECEF1452}"/>
              </a:ext>
            </a:extLst>
          </p:cNvPr>
          <p:cNvSpPr/>
          <p:nvPr/>
        </p:nvSpPr>
        <p:spPr>
          <a:xfrm rot="18251018">
            <a:off x="481539" y="2200553"/>
            <a:ext cx="215900" cy="100806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6" name="TextovéPole 45">
            <a:extLst>
              <a:ext uri="{FF2B5EF4-FFF2-40B4-BE49-F238E27FC236}">
                <a16:creationId xmlns:a16="http://schemas.microsoft.com/office/drawing/2014/main" id="{44F4AC56-D92B-4BEA-9A74-4FC7AB594C3F}"/>
              </a:ext>
            </a:extLst>
          </p:cNvPr>
          <p:cNvSpPr txBox="1">
            <a:spLocks noChangeArrowheads="1"/>
          </p:cNvSpPr>
          <p:nvPr/>
        </p:nvSpPr>
        <p:spPr bwMode="auto">
          <a:xfrm rot="2088984">
            <a:off x="126332" y="2901227"/>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dirty="0" err="1">
                <a:latin typeface="Arial" panose="020B0604020202020204" pitchFamily="34" charset="0"/>
              </a:rPr>
              <a:t>smell</a:t>
            </a:r>
            <a:endParaRPr lang="cs-CZ" altLang="cs-CZ" sz="1200" b="1" dirty="0">
              <a:latin typeface="Arial" panose="020B0604020202020204" pitchFamily="34" charset="0"/>
            </a:endParaRPr>
          </a:p>
        </p:txBody>
      </p:sp>
      <p:sp>
        <p:nvSpPr>
          <p:cNvPr id="48" name="Šipka dolů 42">
            <a:extLst>
              <a:ext uri="{FF2B5EF4-FFF2-40B4-BE49-F238E27FC236}">
                <a16:creationId xmlns:a16="http://schemas.microsoft.com/office/drawing/2014/main" id="{26D1C4DB-0E51-46E2-B15F-0A52A8C7AC4D}"/>
              </a:ext>
            </a:extLst>
          </p:cNvPr>
          <p:cNvSpPr/>
          <p:nvPr/>
        </p:nvSpPr>
        <p:spPr>
          <a:xfrm rot="14885592">
            <a:off x="1778269" y="2994958"/>
            <a:ext cx="230188" cy="2159000"/>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5" name="Volný tvar 103">
            <a:extLst>
              <a:ext uri="{FF2B5EF4-FFF2-40B4-BE49-F238E27FC236}">
                <a16:creationId xmlns:a16="http://schemas.microsoft.com/office/drawing/2014/main" id="{F0D28A60-2742-44A6-963B-6A85A4FFC9A8}"/>
              </a:ext>
            </a:extLst>
          </p:cNvPr>
          <p:cNvSpPr/>
          <p:nvPr/>
        </p:nvSpPr>
        <p:spPr>
          <a:xfrm>
            <a:off x="5160438" y="3248164"/>
            <a:ext cx="960438" cy="2058988"/>
          </a:xfrm>
          <a:custGeom>
            <a:avLst/>
            <a:gdLst>
              <a:gd name="connsiteX0" fmla="*/ 800100 w 960967"/>
              <a:gd name="connsiteY0" fmla="*/ 0 h 2059517"/>
              <a:gd name="connsiteX1" fmla="*/ 952500 w 960967"/>
              <a:gd name="connsiteY1" fmla="*/ 1130300 h 2059517"/>
              <a:gd name="connsiteX2" fmla="*/ 749300 w 960967"/>
              <a:gd name="connsiteY2" fmla="*/ 1905000 h 2059517"/>
              <a:gd name="connsiteX3" fmla="*/ 0 w 960967"/>
              <a:gd name="connsiteY3" fmla="*/ 2057400 h 2059517"/>
            </a:gdLst>
            <a:ahLst/>
            <a:cxnLst>
              <a:cxn ang="0">
                <a:pos x="connsiteX0" y="connsiteY0"/>
              </a:cxn>
              <a:cxn ang="0">
                <a:pos x="connsiteX1" y="connsiteY1"/>
              </a:cxn>
              <a:cxn ang="0">
                <a:pos x="connsiteX2" y="connsiteY2"/>
              </a:cxn>
              <a:cxn ang="0">
                <a:pos x="connsiteX3" y="connsiteY3"/>
              </a:cxn>
            </a:cxnLst>
            <a:rect l="l" t="t" r="r" b="b"/>
            <a:pathLst>
              <a:path w="960967" h="2059517">
                <a:moveTo>
                  <a:pt x="800100" y="0"/>
                </a:moveTo>
                <a:cubicBezTo>
                  <a:pt x="880533" y="406400"/>
                  <a:pt x="960967" y="812800"/>
                  <a:pt x="952500" y="1130300"/>
                </a:cubicBezTo>
                <a:cubicBezTo>
                  <a:pt x="944033" y="1447800"/>
                  <a:pt x="908050" y="1750483"/>
                  <a:pt x="749300" y="1905000"/>
                </a:cubicBezTo>
                <a:cubicBezTo>
                  <a:pt x="590550" y="2059517"/>
                  <a:pt x="295275" y="2058458"/>
                  <a:pt x="0" y="20574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1" name="Slza 60">
            <a:extLst>
              <a:ext uri="{FF2B5EF4-FFF2-40B4-BE49-F238E27FC236}">
                <a16:creationId xmlns:a16="http://schemas.microsoft.com/office/drawing/2014/main" id="{9C4BFD87-C223-4059-A3A8-6FC1D657E5DB}"/>
              </a:ext>
            </a:extLst>
          </p:cNvPr>
          <p:cNvSpPr/>
          <p:nvPr/>
        </p:nvSpPr>
        <p:spPr>
          <a:xfrm rot="11805551">
            <a:off x="7455963" y="1819414"/>
            <a:ext cx="144463" cy="144463"/>
          </a:xfrm>
          <a:prstGeom prst="teardrop">
            <a:avLst/>
          </a:prstGeom>
          <a:solidFill>
            <a:srgbClr val="9966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2" name="TextovéPole 61">
            <a:extLst>
              <a:ext uri="{FF2B5EF4-FFF2-40B4-BE49-F238E27FC236}">
                <a16:creationId xmlns:a16="http://schemas.microsoft.com/office/drawing/2014/main" id="{68EFE252-9542-4A32-9232-54654AEF28A4}"/>
              </a:ext>
            </a:extLst>
          </p:cNvPr>
          <p:cNvSpPr txBox="1">
            <a:spLocks noChangeArrowheads="1"/>
          </p:cNvSpPr>
          <p:nvPr/>
        </p:nvSpPr>
        <p:spPr bwMode="auto">
          <a:xfrm>
            <a:off x="6651771" y="1981637"/>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EPIPHYSIS</a:t>
            </a:r>
          </a:p>
        </p:txBody>
      </p:sp>
      <p:sp>
        <p:nvSpPr>
          <p:cNvPr id="63" name="Volný tvar 112">
            <a:extLst>
              <a:ext uri="{FF2B5EF4-FFF2-40B4-BE49-F238E27FC236}">
                <a16:creationId xmlns:a16="http://schemas.microsoft.com/office/drawing/2014/main" id="{075CF20F-7B07-4B97-83BA-AB23D3E89D4E}"/>
              </a:ext>
            </a:extLst>
          </p:cNvPr>
          <p:cNvSpPr/>
          <p:nvPr/>
        </p:nvSpPr>
        <p:spPr>
          <a:xfrm>
            <a:off x="5347763" y="1828939"/>
            <a:ext cx="1990725" cy="200025"/>
          </a:xfrm>
          <a:custGeom>
            <a:avLst/>
            <a:gdLst>
              <a:gd name="connsiteX0" fmla="*/ 0 w 1990725"/>
              <a:gd name="connsiteY0" fmla="*/ 200025 h 200025"/>
              <a:gd name="connsiteX1" fmla="*/ 1200150 w 1990725"/>
              <a:gd name="connsiteY1" fmla="*/ 28575 h 200025"/>
              <a:gd name="connsiteX2" fmla="*/ 1990725 w 1990725"/>
              <a:gd name="connsiteY2" fmla="*/ 28575 h 200025"/>
            </a:gdLst>
            <a:ahLst/>
            <a:cxnLst>
              <a:cxn ang="0">
                <a:pos x="connsiteX0" y="connsiteY0"/>
              </a:cxn>
              <a:cxn ang="0">
                <a:pos x="connsiteX1" y="connsiteY1"/>
              </a:cxn>
              <a:cxn ang="0">
                <a:pos x="connsiteX2" y="connsiteY2"/>
              </a:cxn>
            </a:cxnLst>
            <a:rect l="l" t="t" r="r" b="b"/>
            <a:pathLst>
              <a:path w="1990725" h="200025">
                <a:moveTo>
                  <a:pt x="0" y="200025"/>
                </a:moveTo>
                <a:cubicBezTo>
                  <a:pt x="434181" y="128587"/>
                  <a:pt x="868363" y="57150"/>
                  <a:pt x="1200150" y="28575"/>
                </a:cubicBezTo>
                <a:cubicBezTo>
                  <a:pt x="1531937" y="0"/>
                  <a:pt x="1761331" y="14287"/>
                  <a:pt x="1990725" y="2857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grpSp>
        <p:nvGrpSpPr>
          <p:cNvPr id="76" name="Skupina 241">
            <a:extLst>
              <a:ext uri="{FF2B5EF4-FFF2-40B4-BE49-F238E27FC236}">
                <a16:creationId xmlns:a16="http://schemas.microsoft.com/office/drawing/2014/main" id="{C2D2BC95-1917-45C7-BEF2-0373D35AC22B}"/>
              </a:ext>
            </a:extLst>
          </p:cNvPr>
          <p:cNvGrpSpPr>
            <a:grpSpLocks/>
          </p:cNvGrpSpPr>
          <p:nvPr/>
        </p:nvGrpSpPr>
        <p:grpSpPr bwMode="auto">
          <a:xfrm>
            <a:off x="10554154" y="1590160"/>
            <a:ext cx="1152525" cy="1100138"/>
            <a:chOff x="4283968" y="5301208"/>
            <a:chExt cx="1584176" cy="1512168"/>
          </a:xfrm>
        </p:grpSpPr>
        <p:grpSp>
          <p:nvGrpSpPr>
            <p:cNvPr id="77" name="Skupina 35">
              <a:extLst>
                <a:ext uri="{FF2B5EF4-FFF2-40B4-BE49-F238E27FC236}">
                  <a16:creationId xmlns:a16="http://schemas.microsoft.com/office/drawing/2014/main" id="{3D040A6E-5C9F-4B80-A0DD-2D0BB506F496}"/>
                </a:ext>
              </a:extLst>
            </p:cNvPr>
            <p:cNvGrpSpPr>
              <a:grpSpLocks/>
            </p:cNvGrpSpPr>
            <p:nvPr/>
          </p:nvGrpSpPr>
          <p:grpSpPr bwMode="auto">
            <a:xfrm>
              <a:off x="4283968" y="5373216"/>
              <a:ext cx="576064" cy="504056"/>
              <a:chOff x="4139952" y="4725144"/>
              <a:chExt cx="576064" cy="504056"/>
            </a:xfrm>
          </p:grpSpPr>
          <p:sp>
            <p:nvSpPr>
              <p:cNvPr id="102" name="Elipsa 71">
                <a:extLst>
                  <a:ext uri="{FF2B5EF4-FFF2-40B4-BE49-F238E27FC236}">
                    <a16:creationId xmlns:a16="http://schemas.microsoft.com/office/drawing/2014/main" id="{14FAA6BD-C37A-4777-8EAF-CC1548CAA102}"/>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3" name="Elipsa 74">
                <a:extLst>
                  <a:ext uri="{FF2B5EF4-FFF2-40B4-BE49-F238E27FC236}">
                    <a16:creationId xmlns:a16="http://schemas.microsoft.com/office/drawing/2014/main" id="{5FE6066C-256E-4386-BAA6-3AE245E4214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8" name="Skupina 36">
              <a:extLst>
                <a:ext uri="{FF2B5EF4-FFF2-40B4-BE49-F238E27FC236}">
                  <a16:creationId xmlns:a16="http://schemas.microsoft.com/office/drawing/2014/main" id="{7E32CBD2-1FFF-4062-BC95-CD878F8FB943}"/>
                </a:ext>
              </a:extLst>
            </p:cNvPr>
            <p:cNvGrpSpPr>
              <a:grpSpLocks/>
            </p:cNvGrpSpPr>
            <p:nvPr/>
          </p:nvGrpSpPr>
          <p:grpSpPr bwMode="auto">
            <a:xfrm>
              <a:off x="4283968" y="5733256"/>
              <a:ext cx="576064" cy="504056"/>
              <a:chOff x="4139952" y="4725144"/>
              <a:chExt cx="576064" cy="504056"/>
            </a:xfrm>
          </p:grpSpPr>
          <p:sp>
            <p:nvSpPr>
              <p:cNvPr id="100" name="Elipsa 69">
                <a:extLst>
                  <a:ext uri="{FF2B5EF4-FFF2-40B4-BE49-F238E27FC236}">
                    <a16:creationId xmlns:a16="http://schemas.microsoft.com/office/drawing/2014/main" id="{70E69B21-AEBD-43B3-BEA2-A5DDDF2E126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1" name="Elipsa 70">
                <a:extLst>
                  <a:ext uri="{FF2B5EF4-FFF2-40B4-BE49-F238E27FC236}">
                    <a16:creationId xmlns:a16="http://schemas.microsoft.com/office/drawing/2014/main" id="{0B98D361-03C9-47DD-B782-DF63D253C947}"/>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9" name="Skupina 39">
              <a:extLst>
                <a:ext uri="{FF2B5EF4-FFF2-40B4-BE49-F238E27FC236}">
                  <a16:creationId xmlns:a16="http://schemas.microsoft.com/office/drawing/2014/main" id="{A6849E69-8DE2-4E72-89CC-E99919613658}"/>
                </a:ext>
              </a:extLst>
            </p:cNvPr>
            <p:cNvGrpSpPr>
              <a:grpSpLocks/>
            </p:cNvGrpSpPr>
            <p:nvPr/>
          </p:nvGrpSpPr>
          <p:grpSpPr bwMode="auto">
            <a:xfrm>
              <a:off x="4788024" y="5445224"/>
              <a:ext cx="576064" cy="504056"/>
              <a:chOff x="4139952" y="4725144"/>
              <a:chExt cx="576064" cy="504056"/>
            </a:xfrm>
          </p:grpSpPr>
          <p:sp>
            <p:nvSpPr>
              <p:cNvPr id="98" name="Elipsa 67">
                <a:extLst>
                  <a:ext uri="{FF2B5EF4-FFF2-40B4-BE49-F238E27FC236}">
                    <a16:creationId xmlns:a16="http://schemas.microsoft.com/office/drawing/2014/main" id="{56D49A4E-F522-4BBA-B1D4-B71DB0010411}"/>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9" name="Elipsa 68">
                <a:extLst>
                  <a:ext uri="{FF2B5EF4-FFF2-40B4-BE49-F238E27FC236}">
                    <a16:creationId xmlns:a16="http://schemas.microsoft.com/office/drawing/2014/main" id="{349B426B-CB8A-42D2-8CB9-AA760174FD4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0" name="Skupina 42">
              <a:extLst>
                <a:ext uri="{FF2B5EF4-FFF2-40B4-BE49-F238E27FC236}">
                  <a16:creationId xmlns:a16="http://schemas.microsoft.com/office/drawing/2014/main" id="{F06EDF5D-CC79-462C-A3E5-883E4201A7A9}"/>
                </a:ext>
              </a:extLst>
            </p:cNvPr>
            <p:cNvGrpSpPr>
              <a:grpSpLocks/>
            </p:cNvGrpSpPr>
            <p:nvPr/>
          </p:nvGrpSpPr>
          <p:grpSpPr bwMode="auto">
            <a:xfrm>
              <a:off x="4355976" y="6093296"/>
              <a:ext cx="576064" cy="504056"/>
              <a:chOff x="4139952" y="4725144"/>
              <a:chExt cx="576064" cy="504056"/>
            </a:xfrm>
          </p:grpSpPr>
          <p:sp>
            <p:nvSpPr>
              <p:cNvPr id="96" name="Elipsa 65">
                <a:extLst>
                  <a:ext uri="{FF2B5EF4-FFF2-40B4-BE49-F238E27FC236}">
                    <a16:creationId xmlns:a16="http://schemas.microsoft.com/office/drawing/2014/main" id="{B269C818-25DB-4413-939C-C3565D09A4C6}"/>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7" name="Elipsa 66">
                <a:extLst>
                  <a:ext uri="{FF2B5EF4-FFF2-40B4-BE49-F238E27FC236}">
                    <a16:creationId xmlns:a16="http://schemas.microsoft.com/office/drawing/2014/main" id="{0D0E9195-88F1-49AE-BF5A-53EFCADA98C0}"/>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1" name="Skupina 45">
              <a:extLst>
                <a:ext uri="{FF2B5EF4-FFF2-40B4-BE49-F238E27FC236}">
                  <a16:creationId xmlns:a16="http://schemas.microsoft.com/office/drawing/2014/main" id="{C61D9279-E69E-4FDE-91D5-9EB50406AC74}"/>
                </a:ext>
              </a:extLst>
            </p:cNvPr>
            <p:cNvGrpSpPr>
              <a:grpSpLocks/>
            </p:cNvGrpSpPr>
            <p:nvPr/>
          </p:nvGrpSpPr>
          <p:grpSpPr bwMode="auto">
            <a:xfrm>
              <a:off x="5292080" y="5661248"/>
              <a:ext cx="576064" cy="504056"/>
              <a:chOff x="4139952" y="4725144"/>
              <a:chExt cx="576064" cy="504056"/>
            </a:xfrm>
          </p:grpSpPr>
          <p:sp>
            <p:nvSpPr>
              <p:cNvPr id="94" name="Elipsa 63">
                <a:extLst>
                  <a:ext uri="{FF2B5EF4-FFF2-40B4-BE49-F238E27FC236}">
                    <a16:creationId xmlns:a16="http://schemas.microsoft.com/office/drawing/2014/main" id="{04210FFE-55B2-4942-81D3-CE9BC373CD6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5" name="Elipsa 64">
                <a:extLst>
                  <a:ext uri="{FF2B5EF4-FFF2-40B4-BE49-F238E27FC236}">
                    <a16:creationId xmlns:a16="http://schemas.microsoft.com/office/drawing/2014/main" id="{0B500154-C592-4B54-BCFC-6536CC32600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2" name="Skupina 48">
              <a:extLst>
                <a:ext uri="{FF2B5EF4-FFF2-40B4-BE49-F238E27FC236}">
                  <a16:creationId xmlns:a16="http://schemas.microsoft.com/office/drawing/2014/main" id="{39FD1D87-3EF6-43FA-85E8-C2C70C8AB556}"/>
                </a:ext>
              </a:extLst>
            </p:cNvPr>
            <p:cNvGrpSpPr>
              <a:grpSpLocks/>
            </p:cNvGrpSpPr>
            <p:nvPr/>
          </p:nvGrpSpPr>
          <p:grpSpPr bwMode="auto">
            <a:xfrm>
              <a:off x="4716016" y="5949280"/>
              <a:ext cx="576064" cy="504056"/>
              <a:chOff x="4139952" y="4725144"/>
              <a:chExt cx="576064" cy="504056"/>
            </a:xfrm>
          </p:grpSpPr>
          <p:sp>
            <p:nvSpPr>
              <p:cNvPr id="92" name="Elipsa 61">
                <a:extLst>
                  <a:ext uri="{FF2B5EF4-FFF2-40B4-BE49-F238E27FC236}">
                    <a16:creationId xmlns:a16="http://schemas.microsoft.com/office/drawing/2014/main" id="{5ECAA3E0-070E-4E8C-A4B4-8C37465216BD}"/>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3" name="Elipsa 62">
                <a:extLst>
                  <a:ext uri="{FF2B5EF4-FFF2-40B4-BE49-F238E27FC236}">
                    <a16:creationId xmlns:a16="http://schemas.microsoft.com/office/drawing/2014/main" id="{F0E49BB6-1C33-4322-A841-162F08E9153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3" name="Skupina 51">
              <a:extLst>
                <a:ext uri="{FF2B5EF4-FFF2-40B4-BE49-F238E27FC236}">
                  <a16:creationId xmlns:a16="http://schemas.microsoft.com/office/drawing/2014/main" id="{D27D4597-317C-4B6F-8283-280AAD2A8909}"/>
                </a:ext>
              </a:extLst>
            </p:cNvPr>
            <p:cNvGrpSpPr>
              <a:grpSpLocks/>
            </p:cNvGrpSpPr>
            <p:nvPr/>
          </p:nvGrpSpPr>
          <p:grpSpPr bwMode="auto">
            <a:xfrm>
              <a:off x="5220072" y="6165304"/>
              <a:ext cx="576064" cy="504056"/>
              <a:chOff x="4139952" y="4725144"/>
              <a:chExt cx="576064" cy="504056"/>
            </a:xfrm>
          </p:grpSpPr>
          <p:sp>
            <p:nvSpPr>
              <p:cNvPr id="90" name="Elipsa 59">
                <a:extLst>
                  <a:ext uri="{FF2B5EF4-FFF2-40B4-BE49-F238E27FC236}">
                    <a16:creationId xmlns:a16="http://schemas.microsoft.com/office/drawing/2014/main" id="{4C8EB924-0569-4A30-BE76-A242C6BC528B}"/>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1" name="Elipsa 60">
                <a:extLst>
                  <a:ext uri="{FF2B5EF4-FFF2-40B4-BE49-F238E27FC236}">
                    <a16:creationId xmlns:a16="http://schemas.microsoft.com/office/drawing/2014/main" id="{A9416D18-7231-4DCA-BDAC-87C29DBE377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4" name="Skupina 54">
              <a:extLst>
                <a:ext uri="{FF2B5EF4-FFF2-40B4-BE49-F238E27FC236}">
                  <a16:creationId xmlns:a16="http://schemas.microsoft.com/office/drawing/2014/main" id="{F05005E3-2BE6-4510-BBC9-006489B9A29E}"/>
                </a:ext>
              </a:extLst>
            </p:cNvPr>
            <p:cNvGrpSpPr>
              <a:grpSpLocks/>
            </p:cNvGrpSpPr>
            <p:nvPr/>
          </p:nvGrpSpPr>
          <p:grpSpPr bwMode="auto">
            <a:xfrm>
              <a:off x="5148064" y="5301208"/>
              <a:ext cx="576064" cy="504056"/>
              <a:chOff x="4139952" y="4725144"/>
              <a:chExt cx="576064" cy="504056"/>
            </a:xfrm>
          </p:grpSpPr>
          <p:sp>
            <p:nvSpPr>
              <p:cNvPr id="88" name="Elipsa 57">
                <a:extLst>
                  <a:ext uri="{FF2B5EF4-FFF2-40B4-BE49-F238E27FC236}">
                    <a16:creationId xmlns:a16="http://schemas.microsoft.com/office/drawing/2014/main" id="{0EED7FCB-68CD-46A4-80A0-40526EE594B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9" name="Elipsa 58">
                <a:extLst>
                  <a:ext uri="{FF2B5EF4-FFF2-40B4-BE49-F238E27FC236}">
                    <a16:creationId xmlns:a16="http://schemas.microsoft.com/office/drawing/2014/main" id="{C7156073-FFB8-4577-B9A4-EC589D00B95D}"/>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5" name="Skupina 57">
              <a:extLst>
                <a:ext uri="{FF2B5EF4-FFF2-40B4-BE49-F238E27FC236}">
                  <a16:creationId xmlns:a16="http://schemas.microsoft.com/office/drawing/2014/main" id="{274F7D62-3973-45B8-83ED-F495AC161D31}"/>
                </a:ext>
              </a:extLst>
            </p:cNvPr>
            <p:cNvGrpSpPr>
              <a:grpSpLocks/>
            </p:cNvGrpSpPr>
            <p:nvPr/>
          </p:nvGrpSpPr>
          <p:grpSpPr bwMode="auto">
            <a:xfrm>
              <a:off x="4716016" y="6309320"/>
              <a:ext cx="576064" cy="504056"/>
              <a:chOff x="4139952" y="4725144"/>
              <a:chExt cx="576064" cy="504056"/>
            </a:xfrm>
          </p:grpSpPr>
          <p:sp>
            <p:nvSpPr>
              <p:cNvPr id="86" name="Elipsa 55">
                <a:extLst>
                  <a:ext uri="{FF2B5EF4-FFF2-40B4-BE49-F238E27FC236}">
                    <a16:creationId xmlns:a16="http://schemas.microsoft.com/office/drawing/2014/main" id="{182A1A16-F20D-403F-96AA-91FF1A99FF9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7" name="Elipsa 56">
                <a:extLst>
                  <a:ext uri="{FF2B5EF4-FFF2-40B4-BE49-F238E27FC236}">
                    <a16:creationId xmlns:a16="http://schemas.microsoft.com/office/drawing/2014/main" id="{FC8A4653-2072-4B73-B382-8B582DC159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04" name="Skupina 241">
            <a:extLst>
              <a:ext uri="{FF2B5EF4-FFF2-40B4-BE49-F238E27FC236}">
                <a16:creationId xmlns:a16="http://schemas.microsoft.com/office/drawing/2014/main" id="{72767098-AB9E-442C-8FFB-C3C5D8267513}"/>
              </a:ext>
            </a:extLst>
          </p:cNvPr>
          <p:cNvGrpSpPr>
            <a:grpSpLocks/>
          </p:cNvGrpSpPr>
          <p:nvPr/>
        </p:nvGrpSpPr>
        <p:grpSpPr bwMode="auto">
          <a:xfrm>
            <a:off x="10537624" y="3293934"/>
            <a:ext cx="1152525" cy="1100138"/>
            <a:chOff x="4283968" y="5301208"/>
            <a:chExt cx="1584176" cy="1512168"/>
          </a:xfrm>
        </p:grpSpPr>
        <p:grpSp>
          <p:nvGrpSpPr>
            <p:cNvPr id="105" name="Skupina 35">
              <a:extLst>
                <a:ext uri="{FF2B5EF4-FFF2-40B4-BE49-F238E27FC236}">
                  <a16:creationId xmlns:a16="http://schemas.microsoft.com/office/drawing/2014/main" id="{1318B063-07A2-4357-8601-F00CA9079F5A}"/>
                </a:ext>
              </a:extLst>
            </p:cNvPr>
            <p:cNvGrpSpPr>
              <a:grpSpLocks/>
            </p:cNvGrpSpPr>
            <p:nvPr/>
          </p:nvGrpSpPr>
          <p:grpSpPr bwMode="auto">
            <a:xfrm>
              <a:off x="4283968" y="5373216"/>
              <a:ext cx="576064" cy="504056"/>
              <a:chOff x="4139952" y="4725144"/>
              <a:chExt cx="576064" cy="504056"/>
            </a:xfrm>
          </p:grpSpPr>
          <p:sp>
            <p:nvSpPr>
              <p:cNvPr id="130" name="Elipsa 71">
                <a:extLst>
                  <a:ext uri="{FF2B5EF4-FFF2-40B4-BE49-F238E27FC236}">
                    <a16:creationId xmlns:a16="http://schemas.microsoft.com/office/drawing/2014/main" id="{4C5E9DCA-E24A-47CB-ABE3-E379278AB68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1" name="Elipsa 74">
                <a:extLst>
                  <a:ext uri="{FF2B5EF4-FFF2-40B4-BE49-F238E27FC236}">
                    <a16:creationId xmlns:a16="http://schemas.microsoft.com/office/drawing/2014/main" id="{6A56A1AE-BE13-4F8A-89F6-81902B1A8FB5}"/>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6" name="Skupina 36">
              <a:extLst>
                <a:ext uri="{FF2B5EF4-FFF2-40B4-BE49-F238E27FC236}">
                  <a16:creationId xmlns:a16="http://schemas.microsoft.com/office/drawing/2014/main" id="{41A2DE10-F53B-4923-930C-05BD28F3A69A}"/>
                </a:ext>
              </a:extLst>
            </p:cNvPr>
            <p:cNvGrpSpPr>
              <a:grpSpLocks/>
            </p:cNvGrpSpPr>
            <p:nvPr/>
          </p:nvGrpSpPr>
          <p:grpSpPr bwMode="auto">
            <a:xfrm>
              <a:off x="4283968" y="5733256"/>
              <a:ext cx="576064" cy="504056"/>
              <a:chOff x="4139952" y="4725144"/>
              <a:chExt cx="576064" cy="504056"/>
            </a:xfrm>
          </p:grpSpPr>
          <p:sp>
            <p:nvSpPr>
              <p:cNvPr id="128" name="Elipsa 69">
                <a:extLst>
                  <a:ext uri="{FF2B5EF4-FFF2-40B4-BE49-F238E27FC236}">
                    <a16:creationId xmlns:a16="http://schemas.microsoft.com/office/drawing/2014/main" id="{3EBCC817-43DC-4500-9FF6-510F4E99F77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9" name="Elipsa 70">
                <a:extLst>
                  <a:ext uri="{FF2B5EF4-FFF2-40B4-BE49-F238E27FC236}">
                    <a16:creationId xmlns:a16="http://schemas.microsoft.com/office/drawing/2014/main" id="{089D43DF-9FFF-458C-B3B4-B80FDC349E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7" name="Skupina 39">
              <a:extLst>
                <a:ext uri="{FF2B5EF4-FFF2-40B4-BE49-F238E27FC236}">
                  <a16:creationId xmlns:a16="http://schemas.microsoft.com/office/drawing/2014/main" id="{D503F12F-88C2-44CB-93A7-BE28602A44A3}"/>
                </a:ext>
              </a:extLst>
            </p:cNvPr>
            <p:cNvGrpSpPr>
              <a:grpSpLocks/>
            </p:cNvGrpSpPr>
            <p:nvPr/>
          </p:nvGrpSpPr>
          <p:grpSpPr bwMode="auto">
            <a:xfrm>
              <a:off x="4788024" y="5445224"/>
              <a:ext cx="576064" cy="504056"/>
              <a:chOff x="4139952" y="4725144"/>
              <a:chExt cx="576064" cy="504056"/>
            </a:xfrm>
          </p:grpSpPr>
          <p:sp>
            <p:nvSpPr>
              <p:cNvPr id="126" name="Elipsa 67">
                <a:extLst>
                  <a:ext uri="{FF2B5EF4-FFF2-40B4-BE49-F238E27FC236}">
                    <a16:creationId xmlns:a16="http://schemas.microsoft.com/office/drawing/2014/main" id="{A8F765C5-FE0D-445A-A1CF-09425A605E5F}"/>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Elipsa 68">
                <a:extLst>
                  <a:ext uri="{FF2B5EF4-FFF2-40B4-BE49-F238E27FC236}">
                    <a16:creationId xmlns:a16="http://schemas.microsoft.com/office/drawing/2014/main" id="{BD98521F-476C-49E2-885A-2394E566C165}"/>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8" name="Skupina 42">
              <a:extLst>
                <a:ext uri="{FF2B5EF4-FFF2-40B4-BE49-F238E27FC236}">
                  <a16:creationId xmlns:a16="http://schemas.microsoft.com/office/drawing/2014/main" id="{7B414207-4B1B-413F-8AAF-3DC5F2CA8D2C}"/>
                </a:ext>
              </a:extLst>
            </p:cNvPr>
            <p:cNvGrpSpPr>
              <a:grpSpLocks/>
            </p:cNvGrpSpPr>
            <p:nvPr/>
          </p:nvGrpSpPr>
          <p:grpSpPr bwMode="auto">
            <a:xfrm>
              <a:off x="4355976" y="6093296"/>
              <a:ext cx="576064" cy="504056"/>
              <a:chOff x="4139952" y="4725144"/>
              <a:chExt cx="576064" cy="504056"/>
            </a:xfrm>
          </p:grpSpPr>
          <p:sp>
            <p:nvSpPr>
              <p:cNvPr id="124" name="Elipsa 65">
                <a:extLst>
                  <a:ext uri="{FF2B5EF4-FFF2-40B4-BE49-F238E27FC236}">
                    <a16:creationId xmlns:a16="http://schemas.microsoft.com/office/drawing/2014/main" id="{A06ADD64-F907-4A5F-8961-59880472117B}"/>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5" name="Elipsa 66">
                <a:extLst>
                  <a:ext uri="{FF2B5EF4-FFF2-40B4-BE49-F238E27FC236}">
                    <a16:creationId xmlns:a16="http://schemas.microsoft.com/office/drawing/2014/main" id="{1916BE96-A4C2-4CD1-9564-8D4CE42DB0B3}"/>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9" name="Skupina 45">
              <a:extLst>
                <a:ext uri="{FF2B5EF4-FFF2-40B4-BE49-F238E27FC236}">
                  <a16:creationId xmlns:a16="http://schemas.microsoft.com/office/drawing/2014/main" id="{61337C13-FFA6-4FBE-90A8-D8FC152CA181}"/>
                </a:ext>
              </a:extLst>
            </p:cNvPr>
            <p:cNvGrpSpPr>
              <a:grpSpLocks/>
            </p:cNvGrpSpPr>
            <p:nvPr/>
          </p:nvGrpSpPr>
          <p:grpSpPr bwMode="auto">
            <a:xfrm>
              <a:off x="5292080" y="5661248"/>
              <a:ext cx="576064" cy="504056"/>
              <a:chOff x="4139952" y="4725144"/>
              <a:chExt cx="576064" cy="504056"/>
            </a:xfrm>
          </p:grpSpPr>
          <p:sp>
            <p:nvSpPr>
              <p:cNvPr id="122" name="Elipsa 63">
                <a:extLst>
                  <a:ext uri="{FF2B5EF4-FFF2-40B4-BE49-F238E27FC236}">
                    <a16:creationId xmlns:a16="http://schemas.microsoft.com/office/drawing/2014/main" id="{061C3533-7CAE-49BF-97AD-5872C4DD97A6}"/>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4">
                <a:extLst>
                  <a:ext uri="{FF2B5EF4-FFF2-40B4-BE49-F238E27FC236}">
                    <a16:creationId xmlns:a16="http://schemas.microsoft.com/office/drawing/2014/main" id="{869612F0-DC3E-4443-9C65-5BD701A53251}"/>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48">
              <a:extLst>
                <a:ext uri="{FF2B5EF4-FFF2-40B4-BE49-F238E27FC236}">
                  <a16:creationId xmlns:a16="http://schemas.microsoft.com/office/drawing/2014/main" id="{FA400EF7-5DBA-4CE2-90B7-136E319650C0}"/>
                </a:ext>
              </a:extLst>
            </p:cNvPr>
            <p:cNvGrpSpPr>
              <a:grpSpLocks/>
            </p:cNvGrpSpPr>
            <p:nvPr/>
          </p:nvGrpSpPr>
          <p:grpSpPr bwMode="auto">
            <a:xfrm>
              <a:off x="4716016" y="5949280"/>
              <a:ext cx="576064" cy="504056"/>
              <a:chOff x="4139952" y="4725144"/>
              <a:chExt cx="576064" cy="504056"/>
            </a:xfrm>
          </p:grpSpPr>
          <p:sp>
            <p:nvSpPr>
              <p:cNvPr id="120" name="Elipsa 61">
                <a:extLst>
                  <a:ext uri="{FF2B5EF4-FFF2-40B4-BE49-F238E27FC236}">
                    <a16:creationId xmlns:a16="http://schemas.microsoft.com/office/drawing/2014/main" id="{15F8DB96-4E8A-4FC5-A343-F4A78CA3913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1" name="Elipsa 62">
                <a:extLst>
                  <a:ext uri="{FF2B5EF4-FFF2-40B4-BE49-F238E27FC236}">
                    <a16:creationId xmlns:a16="http://schemas.microsoft.com/office/drawing/2014/main" id="{26C6804F-C8C1-499E-B0F0-565A56F72BA2}"/>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1" name="Skupina 51">
              <a:extLst>
                <a:ext uri="{FF2B5EF4-FFF2-40B4-BE49-F238E27FC236}">
                  <a16:creationId xmlns:a16="http://schemas.microsoft.com/office/drawing/2014/main" id="{7C4F4186-6601-4DC4-9405-EDF213091EAE}"/>
                </a:ext>
              </a:extLst>
            </p:cNvPr>
            <p:cNvGrpSpPr>
              <a:grpSpLocks/>
            </p:cNvGrpSpPr>
            <p:nvPr/>
          </p:nvGrpSpPr>
          <p:grpSpPr bwMode="auto">
            <a:xfrm>
              <a:off x="5220072" y="6165304"/>
              <a:ext cx="576064" cy="504056"/>
              <a:chOff x="4139952" y="4725144"/>
              <a:chExt cx="576064" cy="504056"/>
            </a:xfrm>
          </p:grpSpPr>
          <p:sp>
            <p:nvSpPr>
              <p:cNvPr id="118" name="Elipsa 59">
                <a:extLst>
                  <a:ext uri="{FF2B5EF4-FFF2-40B4-BE49-F238E27FC236}">
                    <a16:creationId xmlns:a16="http://schemas.microsoft.com/office/drawing/2014/main" id="{46020EEB-EA68-4EAC-9D35-A63CA32B2C14}"/>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60">
                <a:extLst>
                  <a:ext uri="{FF2B5EF4-FFF2-40B4-BE49-F238E27FC236}">
                    <a16:creationId xmlns:a16="http://schemas.microsoft.com/office/drawing/2014/main" id="{97B60952-728A-4A0A-97A6-A0B4C2FE5B6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2" name="Skupina 54">
              <a:extLst>
                <a:ext uri="{FF2B5EF4-FFF2-40B4-BE49-F238E27FC236}">
                  <a16:creationId xmlns:a16="http://schemas.microsoft.com/office/drawing/2014/main" id="{FA156B53-5146-4CEA-AC63-B7467C325B26}"/>
                </a:ext>
              </a:extLst>
            </p:cNvPr>
            <p:cNvGrpSpPr>
              <a:grpSpLocks/>
            </p:cNvGrpSpPr>
            <p:nvPr/>
          </p:nvGrpSpPr>
          <p:grpSpPr bwMode="auto">
            <a:xfrm>
              <a:off x="5148064" y="5301208"/>
              <a:ext cx="576064" cy="504056"/>
              <a:chOff x="4139952" y="4725144"/>
              <a:chExt cx="576064" cy="504056"/>
            </a:xfrm>
          </p:grpSpPr>
          <p:sp>
            <p:nvSpPr>
              <p:cNvPr id="116" name="Elipsa 57">
                <a:extLst>
                  <a:ext uri="{FF2B5EF4-FFF2-40B4-BE49-F238E27FC236}">
                    <a16:creationId xmlns:a16="http://schemas.microsoft.com/office/drawing/2014/main" id="{9344AEAE-757B-4F5B-82E6-92186605EF9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7" name="Elipsa 58">
                <a:extLst>
                  <a:ext uri="{FF2B5EF4-FFF2-40B4-BE49-F238E27FC236}">
                    <a16:creationId xmlns:a16="http://schemas.microsoft.com/office/drawing/2014/main" id="{5530424C-2EE4-4231-85E3-E185FC318A1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3" name="Skupina 57">
              <a:extLst>
                <a:ext uri="{FF2B5EF4-FFF2-40B4-BE49-F238E27FC236}">
                  <a16:creationId xmlns:a16="http://schemas.microsoft.com/office/drawing/2014/main" id="{E1255356-2CA6-4954-BF25-C70045ECF752}"/>
                </a:ext>
              </a:extLst>
            </p:cNvPr>
            <p:cNvGrpSpPr>
              <a:grpSpLocks/>
            </p:cNvGrpSpPr>
            <p:nvPr/>
          </p:nvGrpSpPr>
          <p:grpSpPr bwMode="auto">
            <a:xfrm>
              <a:off x="4716016" y="6309320"/>
              <a:ext cx="576064" cy="504056"/>
              <a:chOff x="4139952" y="4725144"/>
              <a:chExt cx="576064" cy="504056"/>
            </a:xfrm>
          </p:grpSpPr>
          <p:sp>
            <p:nvSpPr>
              <p:cNvPr id="114" name="Elipsa 55">
                <a:extLst>
                  <a:ext uri="{FF2B5EF4-FFF2-40B4-BE49-F238E27FC236}">
                    <a16:creationId xmlns:a16="http://schemas.microsoft.com/office/drawing/2014/main" id="{EEB16A62-B423-44FF-8004-CC6DBAE5188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5" name="Elipsa 56">
                <a:extLst>
                  <a:ext uri="{FF2B5EF4-FFF2-40B4-BE49-F238E27FC236}">
                    <a16:creationId xmlns:a16="http://schemas.microsoft.com/office/drawing/2014/main" id="{801A89FA-0BAF-411D-8B4E-D6F2F6E63233}"/>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32" name="Group 57">
            <a:extLst>
              <a:ext uri="{FF2B5EF4-FFF2-40B4-BE49-F238E27FC236}">
                <a16:creationId xmlns:a16="http://schemas.microsoft.com/office/drawing/2014/main" id="{1FFC34DE-BB88-437D-B91E-EB1336FC53CE}"/>
              </a:ext>
            </a:extLst>
          </p:cNvPr>
          <p:cNvGrpSpPr>
            <a:grpSpLocks/>
          </p:cNvGrpSpPr>
          <p:nvPr/>
        </p:nvGrpSpPr>
        <p:grpSpPr bwMode="auto">
          <a:xfrm>
            <a:off x="10587631" y="3511042"/>
            <a:ext cx="539750" cy="419100"/>
            <a:chOff x="3982" y="3227"/>
            <a:chExt cx="340" cy="264"/>
          </a:xfrm>
        </p:grpSpPr>
        <p:sp>
          <p:nvSpPr>
            <p:cNvPr id="133" name="Freeform 58">
              <a:extLst>
                <a:ext uri="{FF2B5EF4-FFF2-40B4-BE49-F238E27FC236}">
                  <a16:creationId xmlns:a16="http://schemas.microsoft.com/office/drawing/2014/main" id="{0A4368F3-0DA0-4D83-A23C-DDC0C20DCEF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4" name="Freeform 59">
              <a:extLst>
                <a:ext uri="{FF2B5EF4-FFF2-40B4-BE49-F238E27FC236}">
                  <a16:creationId xmlns:a16="http://schemas.microsoft.com/office/drawing/2014/main" id="{D472C90D-687D-44CD-B7DC-8172AEC12FC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35" name="Group 57">
            <a:extLst>
              <a:ext uri="{FF2B5EF4-FFF2-40B4-BE49-F238E27FC236}">
                <a16:creationId xmlns:a16="http://schemas.microsoft.com/office/drawing/2014/main" id="{E6F4A154-E29C-403E-AA60-79CBA3B03E72}"/>
              </a:ext>
            </a:extLst>
          </p:cNvPr>
          <p:cNvGrpSpPr>
            <a:grpSpLocks/>
          </p:cNvGrpSpPr>
          <p:nvPr/>
        </p:nvGrpSpPr>
        <p:grpSpPr bwMode="auto">
          <a:xfrm>
            <a:off x="10817353" y="3919419"/>
            <a:ext cx="539750" cy="419100"/>
            <a:chOff x="3982" y="3227"/>
            <a:chExt cx="340" cy="264"/>
          </a:xfrm>
        </p:grpSpPr>
        <p:sp>
          <p:nvSpPr>
            <p:cNvPr id="136" name="Freeform 58">
              <a:extLst>
                <a:ext uri="{FF2B5EF4-FFF2-40B4-BE49-F238E27FC236}">
                  <a16:creationId xmlns:a16="http://schemas.microsoft.com/office/drawing/2014/main" id="{AD2E65D7-DE4D-4F3E-8BF6-3609BBCF630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7" name="Freeform 59">
              <a:extLst>
                <a:ext uri="{FF2B5EF4-FFF2-40B4-BE49-F238E27FC236}">
                  <a16:creationId xmlns:a16="http://schemas.microsoft.com/office/drawing/2014/main" id="{C619839C-5BF6-4720-B7FC-1E0D11D17ECC}"/>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1" name="Skupina 241">
            <a:extLst>
              <a:ext uri="{FF2B5EF4-FFF2-40B4-BE49-F238E27FC236}">
                <a16:creationId xmlns:a16="http://schemas.microsoft.com/office/drawing/2014/main" id="{29C5B7B1-7D33-40F9-B0C7-ADF48C26853C}"/>
              </a:ext>
            </a:extLst>
          </p:cNvPr>
          <p:cNvGrpSpPr>
            <a:grpSpLocks/>
          </p:cNvGrpSpPr>
          <p:nvPr/>
        </p:nvGrpSpPr>
        <p:grpSpPr bwMode="auto">
          <a:xfrm>
            <a:off x="10464596" y="5242573"/>
            <a:ext cx="1152525" cy="1100138"/>
            <a:chOff x="4283968" y="5301208"/>
            <a:chExt cx="1584176" cy="1512168"/>
          </a:xfrm>
        </p:grpSpPr>
        <p:grpSp>
          <p:nvGrpSpPr>
            <p:cNvPr id="142" name="Skupina 35">
              <a:extLst>
                <a:ext uri="{FF2B5EF4-FFF2-40B4-BE49-F238E27FC236}">
                  <a16:creationId xmlns:a16="http://schemas.microsoft.com/office/drawing/2014/main" id="{8D86A68D-ED28-4477-8D45-5F0F81998C67}"/>
                </a:ext>
              </a:extLst>
            </p:cNvPr>
            <p:cNvGrpSpPr>
              <a:grpSpLocks/>
            </p:cNvGrpSpPr>
            <p:nvPr/>
          </p:nvGrpSpPr>
          <p:grpSpPr bwMode="auto">
            <a:xfrm>
              <a:off x="4283968" y="5373216"/>
              <a:ext cx="576064" cy="504056"/>
              <a:chOff x="4139952" y="4725144"/>
              <a:chExt cx="576064" cy="504056"/>
            </a:xfrm>
          </p:grpSpPr>
          <p:sp>
            <p:nvSpPr>
              <p:cNvPr id="167" name="Elipsa 71">
                <a:extLst>
                  <a:ext uri="{FF2B5EF4-FFF2-40B4-BE49-F238E27FC236}">
                    <a16:creationId xmlns:a16="http://schemas.microsoft.com/office/drawing/2014/main" id="{62528EE3-D136-44CD-9072-E7F358AA7311}"/>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8" name="Elipsa 74">
                <a:extLst>
                  <a:ext uri="{FF2B5EF4-FFF2-40B4-BE49-F238E27FC236}">
                    <a16:creationId xmlns:a16="http://schemas.microsoft.com/office/drawing/2014/main" id="{AB1C475C-8962-48B8-8CFE-73EE0A84D9C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3" name="Skupina 36">
              <a:extLst>
                <a:ext uri="{FF2B5EF4-FFF2-40B4-BE49-F238E27FC236}">
                  <a16:creationId xmlns:a16="http://schemas.microsoft.com/office/drawing/2014/main" id="{82FD7195-4863-4366-9E7E-FB99D1D7DA1A}"/>
                </a:ext>
              </a:extLst>
            </p:cNvPr>
            <p:cNvGrpSpPr>
              <a:grpSpLocks/>
            </p:cNvGrpSpPr>
            <p:nvPr/>
          </p:nvGrpSpPr>
          <p:grpSpPr bwMode="auto">
            <a:xfrm>
              <a:off x="4283968" y="5733256"/>
              <a:ext cx="576064" cy="504056"/>
              <a:chOff x="4139952" y="4725144"/>
              <a:chExt cx="576064" cy="504056"/>
            </a:xfrm>
          </p:grpSpPr>
          <p:sp>
            <p:nvSpPr>
              <p:cNvPr id="165" name="Elipsa 69">
                <a:extLst>
                  <a:ext uri="{FF2B5EF4-FFF2-40B4-BE49-F238E27FC236}">
                    <a16:creationId xmlns:a16="http://schemas.microsoft.com/office/drawing/2014/main" id="{42FE5D97-3818-473A-9FB5-10705896EAA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6" name="Elipsa 70">
                <a:extLst>
                  <a:ext uri="{FF2B5EF4-FFF2-40B4-BE49-F238E27FC236}">
                    <a16:creationId xmlns:a16="http://schemas.microsoft.com/office/drawing/2014/main" id="{EAF7EF94-4546-48DE-87DC-1658985DCF9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4" name="Skupina 39">
              <a:extLst>
                <a:ext uri="{FF2B5EF4-FFF2-40B4-BE49-F238E27FC236}">
                  <a16:creationId xmlns:a16="http://schemas.microsoft.com/office/drawing/2014/main" id="{C1E15D7A-356C-4C3F-912D-C06836E72BDC}"/>
                </a:ext>
              </a:extLst>
            </p:cNvPr>
            <p:cNvGrpSpPr>
              <a:grpSpLocks/>
            </p:cNvGrpSpPr>
            <p:nvPr/>
          </p:nvGrpSpPr>
          <p:grpSpPr bwMode="auto">
            <a:xfrm>
              <a:off x="4788024" y="5445224"/>
              <a:ext cx="576064" cy="504056"/>
              <a:chOff x="4139952" y="4725144"/>
              <a:chExt cx="576064" cy="504056"/>
            </a:xfrm>
          </p:grpSpPr>
          <p:sp>
            <p:nvSpPr>
              <p:cNvPr id="163" name="Elipsa 67">
                <a:extLst>
                  <a:ext uri="{FF2B5EF4-FFF2-40B4-BE49-F238E27FC236}">
                    <a16:creationId xmlns:a16="http://schemas.microsoft.com/office/drawing/2014/main" id="{803908CA-939A-4EC9-A3E6-0FEE72FFDCC2}"/>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4" name="Elipsa 68">
                <a:extLst>
                  <a:ext uri="{FF2B5EF4-FFF2-40B4-BE49-F238E27FC236}">
                    <a16:creationId xmlns:a16="http://schemas.microsoft.com/office/drawing/2014/main" id="{5F1F5A3F-D8D2-46C7-84A6-147F21E9FC86}"/>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5" name="Skupina 42">
              <a:extLst>
                <a:ext uri="{FF2B5EF4-FFF2-40B4-BE49-F238E27FC236}">
                  <a16:creationId xmlns:a16="http://schemas.microsoft.com/office/drawing/2014/main" id="{C72941FC-8BDC-4D3D-BA63-FF90CBFEF12F}"/>
                </a:ext>
              </a:extLst>
            </p:cNvPr>
            <p:cNvGrpSpPr>
              <a:grpSpLocks/>
            </p:cNvGrpSpPr>
            <p:nvPr/>
          </p:nvGrpSpPr>
          <p:grpSpPr bwMode="auto">
            <a:xfrm>
              <a:off x="4355976" y="6093296"/>
              <a:ext cx="576064" cy="504056"/>
              <a:chOff x="4139952" y="4725144"/>
              <a:chExt cx="576064" cy="504056"/>
            </a:xfrm>
          </p:grpSpPr>
          <p:sp>
            <p:nvSpPr>
              <p:cNvPr id="161" name="Elipsa 65">
                <a:extLst>
                  <a:ext uri="{FF2B5EF4-FFF2-40B4-BE49-F238E27FC236}">
                    <a16:creationId xmlns:a16="http://schemas.microsoft.com/office/drawing/2014/main" id="{8D9DC974-981D-435A-9533-3EA4C65A6A05}"/>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2" name="Elipsa 66">
                <a:extLst>
                  <a:ext uri="{FF2B5EF4-FFF2-40B4-BE49-F238E27FC236}">
                    <a16:creationId xmlns:a16="http://schemas.microsoft.com/office/drawing/2014/main" id="{8CBDFA0F-79A7-4889-A0B1-BB84E4EE224C}"/>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6" name="Skupina 45">
              <a:extLst>
                <a:ext uri="{FF2B5EF4-FFF2-40B4-BE49-F238E27FC236}">
                  <a16:creationId xmlns:a16="http://schemas.microsoft.com/office/drawing/2014/main" id="{BE518394-2A56-4385-97A3-DFC3C61B9A6B}"/>
                </a:ext>
              </a:extLst>
            </p:cNvPr>
            <p:cNvGrpSpPr>
              <a:grpSpLocks/>
            </p:cNvGrpSpPr>
            <p:nvPr/>
          </p:nvGrpSpPr>
          <p:grpSpPr bwMode="auto">
            <a:xfrm>
              <a:off x="5292080" y="5661248"/>
              <a:ext cx="576064" cy="504056"/>
              <a:chOff x="4139952" y="4725144"/>
              <a:chExt cx="576064" cy="504056"/>
            </a:xfrm>
          </p:grpSpPr>
          <p:sp>
            <p:nvSpPr>
              <p:cNvPr id="159" name="Elipsa 63">
                <a:extLst>
                  <a:ext uri="{FF2B5EF4-FFF2-40B4-BE49-F238E27FC236}">
                    <a16:creationId xmlns:a16="http://schemas.microsoft.com/office/drawing/2014/main" id="{8B630824-4DCE-4907-851B-47317A08A54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0" name="Elipsa 64">
                <a:extLst>
                  <a:ext uri="{FF2B5EF4-FFF2-40B4-BE49-F238E27FC236}">
                    <a16:creationId xmlns:a16="http://schemas.microsoft.com/office/drawing/2014/main" id="{8907187B-D176-442C-A9E4-03C19CD4FA49}"/>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7" name="Skupina 48">
              <a:extLst>
                <a:ext uri="{FF2B5EF4-FFF2-40B4-BE49-F238E27FC236}">
                  <a16:creationId xmlns:a16="http://schemas.microsoft.com/office/drawing/2014/main" id="{13478E02-2F04-44F5-8B42-8B9142EB8884}"/>
                </a:ext>
              </a:extLst>
            </p:cNvPr>
            <p:cNvGrpSpPr>
              <a:grpSpLocks/>
            </p:cNvGrpSpPr>
            <p:nvPr/>
          </p:nvGrpSpPr>
          <p:grpSpPr bwMode="auto">
            <a:xfrm>
              <a:off x="4716016" y="5949280"/>
              <a:ext cx="576064" cy="504056"/>
              <a:chOff x="4139952" y="4725144"/>
              <a:chExt cx="576064" cy="504056"/>
            </a:xfrm>
          </p:grpSpPr>
          <p:sp>
            <p:nvSpPr>
              <p:cNvPr id="157" name="Elipsa 61">
                <a:extLst>
                  <a:ext uri="{FF2B5EF4-FFF2-40B4-BE49-F238E27FC236}">
                    <a16:creationId xmlns:a16="http://schemas.microsoft.com/office/drawing/2014/main" id="{CAD05573-FDB2-4E8C-9850-4DFBC696431A}"/>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8" name="Elipsa 62">
                <a:extLst>
                  <a:ext uri="{FF2B5EF4-FFF2-40B4-BE49-F238E27FC236}">
                    <a16:creationId xmlns:a16="http://schemas.microsoft.com/office/drawing/2014/main" id="{F4596E86-AA4D-459C-A5CB-842DFB1D10F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8" name="Skupina 51">
              <a:extLst>
                <a:ext uri="{FF2B5EF4-FFF2-40B4-BE49-F238E27FC236}">
                  <a16:creationId xmlns:a16="http://schemas.microsoft.com/office/drawing/2014/main" id="{49B51752-9B41-41C9-9CB0-26A7D750D951}"/>
                </a:ext>
              </a:extLst>
            </p:cNvPr>
            <p:cNvGrpSpPr>
              <a:grpSpLocks/>
            </p:cNvGrpSpPr>
            <p:nvPr/>
          </p:nvGrpSpPr>
          <p:grpSpPr bwMode="auto">
            <a:xfrm>
              <a:off x="5220072" y="6165304"/>
              <a:ext cx="576064" cy="504056"/>
              <a:chOff x="4139952" y="4725144"/>
              <a:chExt cx="576064" cy="504056"/>
            </a:xfrm>
          </p:grpSpPr>
          <p:sp>
            <p:nvSpPr>
              <p:cNvPr id="155" name="Elipsa 59">
                <a:extLst>
                  <a:ext uri="{FF2B5EF4-FFF2-40B4-BE49-F238E27FC236}">
                    <a16:creationId xmlns:a16="http://schemas.microsoft.com/office/drawing/2014/main" id="{A5A84C44-9BC4-4040-9FF1-2B34CDEABA73}"/>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6" name="Elipsa 60">
                <a:extLst>
                  <a:ext uri="{FF2B5EF4-FFF2-40B4-BE49-F238E27FC236}">
                    <a16:creationId xmlns:a16="http://schemas.microsoft.com/office/drawing/2014/main" id="{955228D1-A740-459B-866B-5075320A0C11}"/>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9" name="Skupina 54">
              <a:extLst>
                <a:ext uri="{FF2B5EF4-FFF2-40B4-BE49-F238E27FC236}">
                  <a16:creationId xmlns:a16="http://schemas.microsoft.com/office/drawing/2014/main" id="{22CFF9A6-B002-467C-A767-27A8441B4450}"/>
                </a:ext>
              </a:extLst>
            </p:cNvPr>
            <p:cNvGrpSpPr>
              <a:grpSpLocks/>
            </p:cNvGrpSpPr>
            <p:nvPr/>
          </p:nvGrpSpPr>
          <p:grpSpPr bwMode="auto">
            <a:xfrm>
              <a:off x="5148064" y="5301208"/>
              <a:ext cx="576064" cy="504056"/>
              <a:chOff x="4139952" y="4725144"/>
              <a:chExt cx="576064" cy="504056"/>
            </a:xfrm>
          </p:grpSpPr>
          <p:sp>
            <p:nvSpPr>
              <p:cNvPr id="153" name="Elipsa 57">
                <a:extLst>
                  <a:ext uri="{FF2B5EF4-FFF2-40B4-BE49-F238E27FC236}">
                    <a16:creationId xmlns:a16="http://schemas.microsoft.com/office/drawing/2014/main" id="{4B893CF3-339E-4537-8D12-0836F7C90B89}"/>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4" name="Elipsa 58">
                <a:extLst>
                  <a:ext uri="{FF2B5EF4-FFF2-40B4-BE49-F238E27FC236}">
                    <a16:creationId xmlns:a16="http://schemas.microsoft.com/office/drawing/2014/main" id="{E0808312-C56E-4763-8FFE-149F1953540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50" name="Skupina 57">
              <a:extLst>
                <a:ext uri="{FF2B5EF4-FFF2-40B4-BE49-F238E27FC236}">
                  <a16:creationId xmlns:a16="http://schemas.microsoft.com/office/drawing/2014/main" id="{B9F324A3-6C5B-41F6-98A5-952E8AD20C1E}"/>
                </a:ext>
              </a:extLst>
            </p:cNvPr>
            <p:cNvGrpSpPr>
              <a:grpSpLocks/>
            </p:cNvGrpSpPr>
            <p:nvPr/>
          </p:nvGrpSpPr>
          <p:grpSpPr bwMode="auto">
            <a:xfrm>
              <a:off x="4716016" y="6309320"/>
              <a:ext cx="576064" cy="504056"/>
              <a:chOff x="4139952" y="4725144"/>
              <a:chExt cx="576064" cy="504056"/>
            </a:xfrm>
          </p:grpSpPr>
          <p:sp>
            <p:nvSpPr>
              <p:cNvPr id="151" name="Elipsa 55">
                <a:extLst>
                  <a:ext uri="{FF2B5EF4-FFF2-40B4-BE49-F238E27FC236}">
                    <a16:creationId xmlns:a16="http://schemas.microsoft.com/office/drawing/2014/main" id="{50E54477-DD34-455E-804B-358CA23FE815}"/>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2" name="Elipsa 56">
                <a:extLst>
                  <a:ext uri="{FF2B5EF4-FFF2-40B4-BE49-F238E27FC236}">
                    <a16:creationId xmlns:a16="http://schemas.microsoft.com/office/drawing/2014/main" id="{998ADB3F-FA55-4766-A75E-909D4BE9D2D0}"/>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69" name="Group 57">
            <a:extLst>
              <a:ext uri="{FF2B5EF4-FFF2-40B4-BE49-F238E27FC236}">
                <a16:creationId xmlns:a16="http://schemas.microsoft.com/office/drawing/2014/main" id="{D654CFBE-624F-4336-B0D0-F3F226ADF102}"/>
              </a:ext>
            </a:extLst>
          </p:cNvPr>
          <p:cNvGrpSpPr>
            <a:grpSpLocks/>
          </p:cNvGrpSpPr>
          <p:nvPr/>
        </p:nvGrpSpPr>
        <p:grpSpPr bwMode="auto">
          <a:xfrm>
            <a:off x="10496771" y="5430793"/>
            <a:ext cx="539750" cy="419100"/>
            <a:chOff x="3982" y="3227"/>
            <a:chExt cx="340" cy="264"/>
          </a:xfrm>
        </p:grpSpPr>
        <p:sp>
          <p:nvSpPr>
            <p:cNvPr id="170" name="Freeform 58">
              <a:extLst>
                <a:ext uri="{FF2B5EF4-FFF2-40B4-BE49-F238E27FC236}">
                  <a16:creationId xmlns:a16="http://schemas.microsoft.com/office/drawing/2014/main" id="{D926BFDA-7838-4347-B549-5AC710A076A6}"/>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1" name="Freeform 59">
              <a:extLst>
                <a:ext uri="{FF2B5EF4-FFF2-40B4-BE49-F238E27FC236}">
                  <a16:creationId xmlns:a16="http://schemas.microsoft.com/office/drawing/2014/main" id="{CA735732-DB10-4FDE-9BAB-8FE3EAA6542D}"/>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2" name="Group 57">
            <a:extLst>
              <a:ext uri="{FF2B5EF4-FFF2-40B4-BE49-F238E27FC236}">
                <a16:creationId xmlns:a16="http://schemas.microsoft.com/office/drawing/2014/main" id="{82ED4CBA-F31E-45E6-BF26-7AE569A8FA02}"/>
              </a:ext>
            </a:extLst>
          </p:cNvPr>
          <p:cNvGrpSpPr>
            <a:grpSpLocks/>
          </p:cNvGrpSpPr>
          <p:nvPr/>
        </p:nvGrpSpPr>
        <p:grpSpPr bwMode="auto">
          <a:xfrm>
            <a:off x="10859919" y="5806929"/>
            <a:ext cx="539750" cy="419100"/>
            <a:chOff x="3982" y="3227"/>
            <a:chExt cx="340" cy="264"/>
          </a:xfrm>
        </p:grpSpPr>
        <p:sp>
          <p:nvSpPr>
            <p:cNvPr id="173" name="Freeform 58">
              <a:extLst>
                <a:ext uri="{FF2B5EF4-FFF2-40B4-BE49-F238E27FC236}">
                  <a16:creationId xmlns:a16="http://schemas.microsoft.com/office/drawing/2014/main" id="{719E900D-B7F1-45F0-8641-F7B166BE29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 name="Freeform 59">
              <a:extLst>
                <a:ext uri="{FF2B5EF4-FFF2-40B4-BE49-F238E27FC236}">
                  <a16:creationId xmlns:a16="http://schemas.microsoft.com/office/drawing/2014/main" id="{E45A1F1E-41DA-4F91-B3BD-C66216A2B1B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5" name="Group 57">
            <a:extLst>
              <a:ext uri="{FF2B5EF4-FFF2-40B4-BE49-F238E27FC236}">
                <a16:creationId xmlns:a16="http://schemas.microsoft.com/office/drawing/2014/main" id="{45D15FD7-974D-4109-A2E3-6FC9D9285883}"/>
              </a:ext>
            </a:extLst>
          </p:cNvPr>
          <p:cNvGrpSpPr>
            <a:grpSpLocks/>
          </p:cNvGrpSpPr>
          <p:nvPr/>
        </p:nvGrpSpPr>
        <p:grpSpPr bwMode="auto">
          <a:xfrm>
            <a:off x="10973254" y="5369318"/>
            <a:ext cx="539750" cy="419100"/>
            <a:chOff x="3982" y="3227"/>
            <a:chExt cx="340" cy="264"/>
          </a:xfrm>
        </p:grpSpPr>
        <p:sp>
          <p:nvSpPr>
            <p:cNvPr id="176" name="Freeform 58">
              <a:extLst>
                <a:ext uri="{FF2B5EF4-FFF2-40B4-BE49-F238E27FC236}">
                  <a16:creationId xmlns:a16="http://schemas.microsoft.com/office/drawing/2014/main" id="{96816E7B-F187-4E04-9E2A-81995CA359D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7" name="Freeform 59">
              <a:extLst>
                <a:ext uri="{FF2B5EF4-FFF2-40B4-BE49-F238E27FC236}">
                  <a16:creationId xmlns:a16="http://schemas.microsoft.com/office/drawing/2014/main" id="{9B02E132-E4CB-4C46-9771-103A194F0A48}"/>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8" name="Group 57">
            <a:extLst>
              <a:ext uri="{FF2B5EF4-FFF2-40B4-BE49-F238E27FC236}">
                <a16:creationId xmlns:a16="http://schemas.microsoft.com/office/drawing/2014/main" id="{CE566950-8949-4860-8FF8-BB6D0D4E0031}"/>
              </a:ext>
            </a:extLst>
          </p:cNvPr>
          <p:cNvGrpSpPr>
            <a:grpSpLocks/>
          </p:cNvGrpSpPr>
          <p:nvPr/>
        </p:nvGrpSpPr>
        <p:grpSpPr bwMode="auto">
          <a:xfrm>
            <a:off x="10489019" y="5780986"/>
            <a:ext cx="539750" cy="419100"/>
            <a:chOff x="3982" y="3227"/>
            <a:chExt cx="340" cy="264"/>
          </a:xfrm>
        </p:grpSpPr>
        <p:sp>
          <p:nvSpPr>
            <p:cNvPr id="179" name="Freeform 58">
              <a:extLst>
                <a:ext uri="{FF2B5EF4-FFF2-40B4-BE49-F238E27FC236}">
                  <a16:creationId xmlns:a16="http://schemas.microsoft.com/office/drawing/2014/main" id="{FA57196C-441C-4998-9D11-F4E12E55820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0" name="Freeform 59">
              <a:extLst>
                <a:ext uri="{FF2B5EF4-FFF2-40B4-BE49-F238E27FC236}">
                  <a16:creationId xmlns:a16="http://schemas.microsoft.com/office/drawing/2014/main" id="{CFFD29BB-5D30-4420-9BA4-3FE21E53BF3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1" name="Group 57">
            <a:extLst>
              <a:ext uri="{FF2B5EF4-FFF2-40B4-BE49-F238E27FC236}">
                <a16:creationId xmlns:a16="http://schemas.microsoft.com/office/drawing/2014/main" id="{ACD6C351-7245-43E1-AB07-D1521AA6CB5D}"/>
              </a:ext>
            </a:extLst>
          </p:cNvPr>
          <p:cNvGrpSpPr>
            <a:grpSpLocks/>
          </p:cNvGrpSpPr>
          <p:nvPr/>
        </p:nvGrpSpPr>
        <p:grpSpPr bwMode="auto">
          <a:xfrm>
            <a:off x="11254782" y="5585473"/>
            <a:ext cx="539750" cy="419100"/>
            <a:chOff x="3982" y="3227"/>
            <a:chExt cx="340" cy="264"/>
          </a:xfrm>
        </p:grpSpPr>
        <p:sp>
          <p:nvSpPr>
            <p:cNvPr id="182" name="Freeform 58">
              <a:extLst>
                <a:ext uri="{FF2B5EF4-FFF2-40B4-BE49-F238E27FC236}">
                  <a16:creationId xmlns:a16="http://schemas.microsoft.com/office/drawing/2014/main" id="{69987E07-A8C4-4445-90DE-B677B25F4DD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3" name="Freeform 59">
              <a:extLst>
                <a:ext uri="{FF2B5EF4-FFF2-40B4-BE49-F238E27FC236}">
                  <a16:creationId xmlns:a16="http://schemas.microsoft.com/office/drawing/2014/main" id="{BCB93F82-7096-45EF-AC4D-C776CCEB8CF4}"/>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4" name="Group 57">
            <a:extLst>
              <a:ext uri="{FF2B5EF4-FFF2-40B4-BE49-F238E27FC236}">
                <a16:creationId xmlns:a16="http://schemas.microsoft.com/office/drawing/2014/main" id="{03AA2481-8271-4D18-A1EB-07948D749C88}"/>
              </a:ext>
            </a:extLst>
          </p:cNvPr>
          <p:cNvGrpSpPr>
            <a:grpSpLocks/>
          </p:cNvGrpSpPr>
          <p:nvPr/>
        </p:nvGrpSpPr>
        <p:grpSpPr bwMode="auto">
          <a:xfrm>
            <a:off x="10863682" y="6049325"/>
            <a:ext cx="539750" cy="419100"/>
            <a:chOff x="3982" y="3227"/>
            <a:chExt cx="340" cy="264"/>
          </a:xfrm>
        </p:grpSpPr>
        <p:sp>
          <p:nvSpPr>
            <p:cNvPr id="185" name="Freeform 58">
              <a:extLst>
                <a:ext uri="{FF2B5EF4-FFF2-40B4-BE49-F238E27FC236}">
                  <a16:creationId xmlns:a16="http://schemas.microsoft.com/office/drawing/2014/main" id="{C786604B-26AD-4696-9F50-D410DD7271B7}"/>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6" name="Freeform 59">
              <a:extLst>
                <a:ext uri="{FF2B5EF4-FFF2-40B4-BE49-F238E27FC236}">
                  <a16:creationId xmlns:a16="http://schemas.microsoft.com/office/drawing/2014/main" id="{D4681F96-AA1E-4358-89E2-07B008B6E0F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 name="Skupina 1"/>
          <p:cNvGrpSpPr/>
          <p:nvPr/>
        </p:nvGrpSpPr>
        <p:grpSpPr>
          <a:xfrm rot="5655605">
            <a:off x="139868" y="4115793"/>
            <a:ext cx="615435" cy="672564"/>
            <a:chOff x="206400" y="4724583"/>
            <a:chExt cx="1008594" cy="1007424"/>
          </a:xfrm>
        </p:grpSpPr>
        <p:grpSp>
          <p:nvGrpSpPr>
            <p:cNvPr id="188" name="Skupina 19">
              <a:extLst>
                <a:ext uri="{FF2B5EF4-FFF2-40B4-BE49-F238E27FC236}">
                  <a16:creationId xmlns:a16="http://schemas.microsoft.com/office/drawing/2014/main" id="{67B02682-35AA-48F8-8019-90CBB828BFA3}"/>
                </a:ext>
              </a:extLst>
            </p:cNvPr>
            <p:cNvGrpSpPr>
              <a:grpSpLocks/>
            </p:cNvGrpSpPr>
            <p:nvPr/>
          </p:nvGrpSpPr>
          <p:grpSpPr bwMode="auto">
            <a:xfrm rot="10800000">
              <a:off x="206400" y="4724583"/>
              <a:ext cx="1008594" cy="1007424"/>
              <a:chOff x="1258888" y="1628775"/>
              <a:chExt cx="1441450" cy="1439863"/>
            </a:xfrm>
            <a:solidFill>
              <a:schemeClr val="tx1"/>
            </a:solidFill>
          </p:grpSpPr>
          <p:sp>
            <p:nvSpPr>
              <p:cNvPr id="190" name="Elipsa 14">
                <a:extLst>
                  <a:ext uri="{FF2B5EF4-FFF2-40B4-BE49-F238E27FC236}">
                    <a16:creationId xmlns:a16="http://schemas.microsoft.com/office/drawing/2014/main" id="{160194E1-6182-4358-87BA-D013DE7C218A}"/>
                  </a:ext>
                </a:extLst>
              </p:cNvPr>
              <p:cNvSpPr/>
              <p:nvPr/>
            </p:nvSpPr>
            <p:spPr>
              <a:xfrm>
                <a:off x="1259625" y="1627862"/>
                <a:ext cx="1440691" cy="1440776"/>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latin typeface="Arial" pitchFamily="34" charset="0"/>
                </a:endParaRPr>
              </a:p>
            </p:txBody>
          </p:sp>
          <p:sp>
            <p:nvSpPr>
              <p:cNvPr id="191" name="Volný tvar 77">
                <a:extLst>
                  <a:ext uri="{FF2B5EF4-FFF2-40B4-BE49-F238E27FC236}">
                    <a16:creationId xmlns:a16="http://schemas.microsoft.com/office/drawing/2014/main" id="{93249AF0-CC44-4ED7-87DA-3F333BFA3244}"/>
                  </a:ext>
                </a:extLst>
              </p:cNvPr>
              <p:cNvSpPr/>
              <p:nvPr/>
            </p:nvSpPr>
            <p:spPr>
              <a:xfrm rot="16200000">
                <a:off x="1881271" y="2592183"/>
                <a:ext cx="211012" cy="741898"/>
              </a:xfrm>
              <a:custGeom>
                <a:avLst/>
                <a:gdLst>
                  <a:gd name="connsiteX0" fmla="*/ 252186 w 558800"/>
                  <a:gd name="connsiteY0" fmla="*/ 3628 h 1106714"/>
                  <a:gd name="connsiteX1" fmla="*/ 12700 w 558800"/>
                  <a:gd name="connsiteY1" fmla="*/ 537028 h 1106714"/>
                  <a:gd name="connsiteX2" fmla="*/ 328386 w 558800"/>
                  <a:gd name="connsiteY2" fmla="*/ 1103085 h 1106714"/>
                  <a:gd name="connsiteX3" fmla="*/ 546100 w 558800"/>
                  <a:gd name="connsiteY3" fmla="*/ 515257 h 1106714"/>
                  <a:gd name="connsiteX4" fmla="*/ 252186 w 558800"/>
                  <a:gd name="connsiteY4" fmla="*/ 3628 h 1106714"/>
                  <a:gd name="connsiteX0" fmla="*/ 183953 w 586094"/>
                  <a:gd name="connsiteY0" fmla="*/ 3628 h 2015164"/>
                  <a:gd name="connsiteX1" fmla="*/ 26347 w 586094"/>
                  <a:gd name="connsiteY1" fmla="*/ 1445478 h 2015164"/>
                  <a:gd name="connsiteX2" fmla="*/ 342033 w 586094"/>
                  <a:gd name="connsiteY2" fmla="*/ 2011535 h 2015164"/>
                  <a:gd name="connsiteX3" fmla="*/ 559747 w 586094"/>
                  <a:gd name="connsiteY3" fmla="*/ 1423707 h 2015164"/>
                  <a:gd name="connsiteX4" fmla="*/ 183953 w 586094"/>
                  <a:gd name="connsiteY4" fmla="*/ 3628 h 2015164"/>
                  <a:gd name="connsiteX0" fmla="*/ 169607 w 557402"/>
                  <a:gd name="connsiteY0" fmla="*/ 3628 h 2383521"/>
                  <a:gd name="connsiteX1" fmla="*/ 12001 w 557402"/>
                  <a:gd name="connsiteY1" fmla="*/ 1445478 h 2383521"/>
                  <a:gd name="connsiteX2" fmla="*/ 241615 w 557402"/>
                  <a:gd name="connsiteY2" fmla="*/ 2379892 h 2383521"/>
                  <a:gd name="connsiteX3" fmla="*/ 545401 w 557402"/>
                  <a:gd name="connsiteY3" fmla="*/ 1423707 h 2383521"/>
                  <a:gd name="connsiteX4" fmla="*/ 169607 w 557402"/>
                  <a:gd name="connsiteY4" fmla="*/ 3628 h 2383521"/>
                  <a:gd name="connsiteX0" fmla="*/ 242292 w 1550437"/>
                  <a:gd name="connsiteY0" fmla="*/ 36286 h 2448836"/>
                  <a:gd name="connsiteX1" fmla="*/ 84686 w 1550437"/>
                  <a:gd name="connsiteY1" fmla="*/ 1478136 h 2448836"/>
                  <a:gd name="connsiteX2" fmla="*/ 314300 w 1550437"/>
                  <a:gd name="connsiteY2" fmla="*/ 2412550 h 2448836"/>
                  <a:gd name="connsiteX3" fmla="*/ 1538436 w 1550437"/>
                  <a:gd name="connsiteY3" fmla="*/ 1260422 h 2448836"/>
                  <a:gd name="connsiteX4" fmla="*/ 242292 w 1550437"/>
                  <a:gd name="connsiteY4" fmla="*/ 36286 h 2448836"/>
                  <a:gd name="connsiteX0" fmla="*/ 1092120 w 2400265"/>
                  <a:gd name="connsiteY0" fmla="*/ 0 h 2376264"/>
                  <a:gd name="connsiteX1" fmla="*/ 12001 w 2400265"/>
                  <a:gd name="connsiteY1" fmla="*/ 1224135 h 2376264"/>
                  <a:gd name="connsiteX2" fmla="*/ 1164128 w 2400265"/>
                  <a:gd name="connsiteY2" fmla="*/ 2376264 h 2376264"/>
                  <a:gd name="connsiteX3" fmla="*/ 2388264 w 2400265"/>
                  <a:gd name="connsiteY3" fmla="*/ 1224136 h 2376264"/>
                  <a:gd name="connsiteX4" fmla="*/ 1092120 w 2400265"/>
                  <a:gd name="connsiteY4" fmla="*/ 0 h 2376264"/>
                  <a:gd name="connsiteX0" fmla="*/ 1152128 w 2376263"/>
                  <a:gd name="connsiteY0" fmla="*/ 0 h 2376265"/>
                  <a:gd name="connsiteX1" fmla="*/ 0 w 2376263"/>
                  <a:gd name="connsiteY1" fmla="*/ 1224136 h 2376265"/>
                  <a:gd name="connsiteX2" fmla="*/ 1152127 w 2376263"/>
                  <a:gd name="connsiteY2" fmla="*/ 2376265 h 2376265"/>
                  <a:gd name="connsiteX3" fmla="*/ 2376263 w 2376263"/>
                  <a:gd name="connsiteY3" fmla="*/ 1224137 h 2376265"/>
                  <a:gd name="connsiteX4" fmla="*/ 1152128 w 2376263"/>
                  <a:gd name="connsiteY4" fmla="*/ 0 h 2376265"/>
                  <a:gd name="connsiteX0" fmla="*/ 360040 w 1584175"/>
                  <a:gd name="connsiteY0" fmla="*/ 0 h 2376265"/>
                  <a:gd name="connsiteX1" fmla="*/ 0 w 1584175"/>
                  <a:gd name="connsiteY1" fmla="*/ 1224137 h 2376265"/>
                  <a:gd name="connsiteX2" fmla="*/ 360039 w 1584175"/>
                  <a:gd name="connsiteY2" fmla="*/ 2376265 h 2376265"/>
                  <a:gd name="connsiteX3" fmla="*/ 1584175 w 1584175"/>
                  <a:gd name="connsiteY3" fmla="*/ 1224137 h 2376265"/>
                  <a:gd name="connsiteX4" fmla="*/ 360040 w 1584175"/>
                  <a:gd name="connsiteY4" fmla="*/ 0 h 2376265"/>
                  <a:gd name="connsiteX0" fmla="*/ 360040 w 720080"/>
                  <a:gd name="connsiteY0" fmla="*/ 0 h 2376265"/>
                  <a:gd name="connsiteX1" fmla="*/ 0 w 720080"/>
                  <a:gd name="connsiteY1" fmla="*/ 1224137 h 2376265"/>
                  <a:gd name="connsiteX2" fmla="*/ 360039 w 720080"/>
                  <a:gd name="connsiteY2" fmla="*/ 2376265 h 2376265"/>
                  <a:gd name="connsiteX3" fmla="*/ 720080 w 720080"/>
                  <a:gd name="connsiteY3" fmla="*/ 1224137 h 2376265"/>
                  <a:gd name="connsiteX4" fmla="*/ 360040 w 720080"/>
                  <a:gd name="connsiteY4" fmla="*/ 0 h 237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2376265">
                    <a:moveTo>
                      <a:pt x="360040" y="0"/>
                    </a:moveTo>
                    <a:cubicBezTo>
                      <a:pt x="240027" y="0"/>
                      <a:pt x="0" y="828093"/>
                      <a:pt x="0" y="1224137"/>
                    </a:cubicBezTo>
                    <a:cubicBezTo>
                      <a:pt x="0" y="1620181"/>
                      <a:pt x="240026" y="2376265"/>
                      <a:pt x="360039" y="2376265"/>
                    </a:cubicBezTo>
                    <a:cubicBezTo>
                      <a:pt x="480052" y="2376265"/>
                      <a:pt x="720080" y="1620181"/>
                      <a:pt x="720080" y="1224137"/>
                    </a:cubicBezTo>
                    <a:cubicBezTo>
                      <a:pt x="720080" y="828093"/>
                      <a:pt x="480053" y="0"/>
                      <a:pt x="360040" y="0"/>
                    </a:cubicBezTo>
                    <a:close/>
                  </a:path>
                </a:pathLst>
              </a:cu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sp>
          <p:nvSpPr>
            <p:cNvPr id="205" name="Ovál 204">
              <a:extLst>
                <a:ext uri="{FF2B5EF4-FFF2-40B4-BE49-F238E27FC236}">
                  <a16:creationId xmlns:a16="http://schemas.microsoft.com/office/drawing/2014/main" id="{DD2D2D2B-7FC4-4BCB-AA33-84DF6F180C60}"/>
                </a:ext>
              </a:extLst>
            </p:cNvPr>
            <p:cNvSpPr/>
            <p:nvPr/>
          </p:nvSpPr>
          <p:spPr>
            <a:xfrm>
              <a:off x="411331" y="4739859"/>
              <a:ext cx="627450" cy="181347"/>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13" name="TextovéPole 212">
            <a:extLst>
              <a:ext uri="{FF2B5EF4-FFF2-40B4-BE49-F238E27FC236}">
                <a16:creationId xmlns:a16="http://schemas.microsoft.com/office/drawing/2014/main" id="{9BDBECA6-2187-4F58-92E7-9697D64A8C1B}"/>
              </a:ext>
            </a:extLst>
          </p:cNvPr>
          <p:cNvSpPr txBox="1">
            <a:spLocks noChangeArrowheads="1"/>
          </p:cNvSpPr>
          <p:nvPr/>
        </p:nvSpPr>
        <p:spPr bwMode="auto">
          <a:xfrm>
            <a:off x="10263328" y="1279782"/>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WAT - </a:t>
            </a:r>
            <a:r>
              <a:rPr lang="cs-CZ" altLang="cs-CZ" sz="1200" b="1" dirty="0" err="1">
                <a:latin typeface="Arial" panose="020B0604020202020204" pitchFamily="34" charset="0"/>
              </a:rPr>
              <a:t>lipolysis</a:t>
            </a:r>
            <a:endParaRPr lang="cs-CZ" altLang="cs-CZ" sz="1200" b="1" dirty="0">
              <a:latin typeface="Arial" panose="020B0604020202020204" pitchFamily="34" charset="0"/>
            </a:endParaRPr>
          </a:p>
        </p:txBody>
      </p:sp>
      <p:sp>
        <p:nvSpPr>
          <p:cNvPr id="214" name="TextovéPole 213">
            <a:extLst>
              <a:ext uri="{FF2B5EF4-FFF2-40B4-BE49-F238E27FC236}">
                <a16:creationId xmlns:a16="http://schemas.microsoft.com/office/drawing/2014/main" id="{03621B08-1263-4958-B6F9-C626902D0265}"/>
              </a:ext>
            </a:extLst>
          </p:cNvPr>
          <p:cNvSpPr txBox="1">
            <a:spLocks noChangeArrowheads="1"/>
          </p:cNvSpPr>
          <p:nvPr/>
        </p:nvSpPr>
        <p:spPr bwMode="auto">
          <a:xfrm>
            <a:off x="10329040" y="2966577"/>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err="1">
                <a:latin typeface="Arial" panose="020B0604020202020204" pitchFamily="34" charset="0"/>
              </a:rPr>
              <a:t>BeAT</a:t>
            </a:r>
            <a:r>
              <a:rPr lang="cs-CZ" altLang="cs-CZ" sz="1200" b="1" dirty="0">
                <a:latin typeface="Arial" panose="020B0604020202020204" pitchFamily="34" charset="0"/>
              </a:rPr>
              <a:t> - BROWNING</a:t>
            </a:r>
          </a:p>
        </p:txBody>
      </p:sp>
      <p:sp>
        <p:nvSpPr>
          <p:cNvPr id="215" name="TextovéPole 214">
            <a:extLst>
              <a:ext uri="{FF2B5EF4-FFF2-40B4-BE49-F238E27FC236}">
                <a16:creationId xmlns:a16="http://schemas.microsoft.com/office/drawing/2014/main" id="{08C4ED5B-D6C7-45A5-B651-4C6A2D9D5523}"/>
              </a:ext>
            </a:extLst>
          </p:cNvPr>
          <p:cNvSpPr txBox="1">
            <a:spLocks noChangeArrowheads="1"/>
          </p:cNvSpPr>
          <p:nvPr/>
        </p:nvSpPr>
        <p:spPr bwMode="auto">
          <a:xfrm>
            <a:off x="10354128" y="4761119"/>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BAT – BROWNING, TERMOGENESIS</a:t>
            </a:r>
          </a:p>
        </p:txBody>
      </p:sp>
      <p:sp>
        <p:nvSpPr>
          <p:cNvPr id="22" name="Volný tvar 7">
            <a:extLst>
              <a:ext uri="{FF2B5EF4-FFF2-40B4-BE49-F238E27FC236}">
                <a16:creationId xmlns:a16="http://schemas.microsoft.com/office/drawing/2014/main" id="{A99B77CE-75C6-443E-9F84-29FD24027FA2}"/>
              </a:ext>
            </a:extLst>
          </p:cNvPr>
          <p:cNvSpPr/>
          <p:nvPr/>
        </p:nvSpPr>
        <p:spPr>
          <a:xfrm>
            <a:off x="2734738" y="3812407"/>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Volný tvar 8">
            <a:extLst>
              <a:ext uri="{FF2B5EF4-FFF2-40B4-BE49-F238E27FC236}">
                <a16:creationId xmlns:a16="http://schemas.microsoft.com/office/drawing/2014/main" id="{DE12D382-DFC9-4372-AFCE-FECC728DA1EB}"/>
              </a:ext>
            </a:extLst>
          </p:cNvPr>
          <p:cNvSpPr/>
          <p:nvPr/>
        </p:nvSpPr>
        <p:spPr>
          <a:xfrm>
            <a:off x="2874438" y="2557056"/>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5" name="Volný tvar 10">
            <a:extLst>
              <a:ext uri="{FF2B5EF4-FFF2-40B4-BE49-F238E27FC236}">
                <a16:creationId xmlns:a16="http://schemas.microsoft.com/office/drawing/2014/main" id="{1BAC05D1-BA43-408C-894C-500FA7976099}"/>
              </a:ext>
            </a:extLst>
          </p:cNvPr>
          <p:cNvSpPr/>
          <p:nvPr/>
        </p:nvSpPr>
        <p:spPr>
          <a:xfrm flipH="1">
            <a:off x="4377354" y="3832048"/>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Volný tvar 11">
            <a:extLst>
              <a:ext uri="{FF2B5EF4-FFF2-40B4-BE49-F238E27FC236}">
                <a16:creationId xmlns:a16="http://schemas.microsoft.com/office/drawing/2014/main" id="{3A12D079-83C3-4159-B28D-6858DE103B1F}"/>
              </a:ext>
            </a:extLst>
          </p:cNvPr>
          <p:cNvSpPr/>
          <p:nvPr/>
        </p:nvSpPr>
        <p:spPr>
          <a:xfrm flipH="1">
            <a:off x="4419827" y="2580191"/>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9" name="TextovéPole 28">
            <a:extLst>
              <a:ext uri="{FF2B5EF4-FFF2-40B4-BE49-F238E27FC236}">
                <a16:creationId xmlns:a16="http://schemas.microsoft.com/office/drawing/2014/main" id="{CF82F868-B0B6-4B56-9211-1FCF720EFF7D}"/>
              </a:ext>
            </a:extLst>
          </p:cNvPr>
          <p:cNvSpPr txBox="1">
            <a:spLocks noChangeArrowheads="1"/>
          </p:cNvSpPr>
          <p:nvPr/>
        </p:nvSpPr>
        <p:spPr bwMode="auto">
          <a:xfrm>
            <a:off x="4233338" y="4645164"/>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0" name="TextovéPole 29">
            <a:extLst>
              <a:ext uri="{FF2B5EF4-FFF2-40B4-BE49-F238E27FC236}">
                <a16:creationId xmlns:a16="http://schemas.microsoft.com/office/drawing/2014/main" id="{3DC9422D-155C-451D-85E4-BE957039B733}"/>
              </a:ext>
            </a:extLst>
          </p:cNvPr>
          <p:cNvSpPr txBox="1">
            <a:spLocks noChangeArrowheads="1"/>
          </p:cNvSpPr>
          <p:nvPr/>
        </p:nvSpPr>
        <p:spPr bwMode="auto">
          <a:xfrm>
            <a:off x="3728513" y="4626114"/>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1" name="TextovéPole 30">
            <a:extLst>
              <a:ext uri="{FF2B5EF4-FFF2-40B4-BE49-F238E27FC236}">
                <a16:creationId xmlns:a16="http://schemas.microsoft.com/office/drawing/2014/main" id="{18357679-1A73-455A-8A70-34BBA711F4DE}"/>
              </a:ext>
            </a:extLst>
          </p:cNvPr>
          <p:cNvSpPr txBox="1">
            <a:spLocks noChangeArrowheads="1"/>
          </p:cNvSpPr>
          <p:nvPr/>
        </p:nvSpPr>
        <p:spPr bwMode="auto">
          <a:xfrm>
            <a:off x="3441176" y="4049852"/>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2" name="TextovéPole 31">
            <a:extLst>
              <a:ext uri="{FF2B5EF4-FFF2-40B4-BE49-F238E27FC236}">
                <a16:creationId xmlns:a16="http://schemas.microsoft.com/office/drawing/2014/main" id="{212C0EF6-B447-4829-B900-D9CF74D3A996}"/>
              </a:ext>
            </a:extLst>
          </p:cNvPr>
          <p:cNvSpPr txBox="1">
            <a:spLocks noChangeArrowheads="1"/>
          </p:cNvSpPr>
          <p:nvPr/>
        </p:nvSpPr>
        <p:spPr bwMode="auto">
          <a:xfrm>
            <a:off x="3369738" y="2752864"/>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4" name="TextovéPole 33">
            <a:extLst>
              <a:ext uri="{FF2B5EF4-FFF2-40B4-BE49-F238E27FC236}">
                <a16:creationId xmlns:a16="http://schemas.microsoft.com/office/drawing/2014/main" id="{542FA600-AC21-459E-8EBD-3E6D903C0828}"/>
              </a:ext>
            </a:extLst>
          </p:cNvPr>
          <p:cNvSpPr txBox="1">
            <a:spLocks noChangeArrowheads="1"/>
          </p:cNvSpPr>
          <p:nvPr/>
        </p:nvSpPr>
        <p:spPr bwMode="auto">
          <a:xfrm>
            <a:off x="4449238" y="4049852"/>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5" name="TextovéPole 34">
            <a:extLst>
              <a:ext uri="{FF2B5EF4-FFF2-40B4-BE49-F238E27FC236}">
                <a16:creationId xmlns:a16="http://schemas.microsoft.com/office/drawing/2014/main" id="{A6520F5F-EF27-40AE-B220-6B0719E3CAE2}"/>
              </a:ext>
            </a:extLst>
          </p:cNvPr>
          <p:cNvSpPr txBox="1">
            <a:spLocks noChangeArrowheads="1"/>
          </p:cNvSpPr>
          <p:nvPr/>
        </p:nvSpPr>
        <p:spPr bwMode="auto">
          <a:xfrm>
            <a:off x="4520676" y="2752864"/>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7" name="Volný tvar 28">
            <a:extLst>
              <a:ext uri="{FF2B5EF4-FFF2-40B4-BE49-F238E27FC236}">
                <a16:creationId xmlns:a16="http://schemas.microsoft.com/office/drawing/2014/main" id="{2F87BE35-6E93-4F53-A361-A9929EBCAA82}"/>
              </a:ext>
            </a:extLst>
          </p:cNvPr>
          <p:cNvSpPr/>
          <p:nvPr/>
        </p:nvSpPr>
        <p:spPr>
          <a:xfrm rot="472414">
            <a:off x="2496613" y="2171839"/>
            <a:ext cx="760413" cy="971550"/>
          </a:xfrm>
          <a:custGeom>
            <a:avLst/>
            <a:gdLst>
              <a:gd name="connsiteX0" fmla="*/ 688975 w 688975"/>
              <a:gd name="connsiteY0" fmla="*/ 971550 h 971550"/>
              <a:gd name="connsiteX1" fmla="*/ 174625 w 688975"/>
              <a:gd name="connsiteY1" fmla="*/ 628650 h 971550"/>
              <a:gd name="connsiteX2" fmla="*/ 79375 w 688975"/>
              <a:gd name="connsiteY2" fmla="*/ 133350 h 971550"/>
              <a:gd name="connsiteX3" fmla="*/ 650875 w 688975"/>
              <a:gd name="connsiteY3" fmla="*/ 0 h 971550"/>
            </a:gdLst>
            <a:ahLst/>
            <a:cxnLst>
              <a:cxn ang="0">
                <a:pos x="connsiteX0" y="connsiteY0"/>
              </a:cxn>
              <a:cxn ang="0">
                <a:pos x="connsiteX1" y="connsiteY1"/>
              </a:cxn>
              <a:cxn ang="0">
                <a:pos x="connsiteX2" y="connsiteY2"/>
              </a:cxn>
              <a:cxn ang="0">
                <a:pos x="connsiteX3" y="connsiteY3"/>
              </a:cxn>
            </a:cxnLst>
            <a:rect l="l" t="t" r="r" b="b"/>
            <a:pathLst>
              <a:path w="688975" h="971550">
                <a:moveTo>
                  <a:pt x="688975" y="971550"/>
                </a:moveTo>
                <a:cubicBezTo>
                  <a:pt x="482600" y="869950"/>
                  <a:pt x="276225" y="768350"/>
                  <a:pt x="174625" y="628650"/>
                </a:cubicBezTo>
                <a:cubicBezTo>
                  <a:pt x="73025" y="488950"/>
                  <a:pt x="0" y="238125"/>
                  <a:pt x="79375" y="133350"/>
                </a:cubicBezTo>
                <a:cubicBezTo>
                  <a:pt x="158750" y="28575"/>
                  <a:pt x="404812" y="14287"/>
                  <a:pt x="650875" y="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8" name="Volný tvar 29">
            <a:extLst>
              <a:ext uri="{FF2B5EF4-FFF2-40B4-BE49-F238E27FC236}">
                <a16:creationId xmlns:a16="http://schemas.microsoft.com/office/drawing/2014/main" id="{8B70344D-EF4A-48E9-A5C1-FAC2A28EC3DF}"/>
              </a:ext>
            </a:extLst>
          </p:cNvPr>
          <p:cNvSpPr/>
          <p:nvPr/>
        </p:nvSpPr>
        <p:spPr>
          <a:xfrm>
            <a:off x="2453751" y="3192602"/>
            <a:ext cx="771525" cy="1381125"/>
          </a:xfrm>
          <a:custGeom>
            <a:avLst/>
            <a:gdLst>
              <a:gd name="connsiteX0" fmla="*/ 771525 w 771525"/>
              <a:gd name="connsiteY0" fmla="*/ 0 h 1381125"/>
              <a:gd name="connsiteX1" fmla="*/ 390525 w 771525"/>
              <a:gd name="connsiteY1" fmla="*/ 171450 h 1381125"/>
              <a:gd name="connsiteX2" fmla="*/ 47625 w 771525"/>
              <a:gd name="connsiteY2" fmla="*/ 628650 h 1381125"/>
              <a:gd name="connsiteX3" fmla="*/ 104775 w 771525"/>
              <a:gd name="connsiteY3" fmla="*/ 1257300 h 1381125"/>
              <a:gd name="connsiteX4" fmla="*/ 466725 w 771525"/>
              <a:gd name="connsiteY4" fmla="*/ 137160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1381125">
                <a:moveTo>
                  <a:pt x="771525" y="0"/>
                </a:moveTo>
                <a:cubicBezTo>
                  <a:pt x="641350" y="33337"/>
                  <a:pt x="511175" y="66675"/>
                  <a:pt x="390525" y="171450"/>
                </a:cubicBezTo>
                <a:cubicBezTo>
                  <a:pt x="269875" y="276225"/>
                  <a:pt x="95250" y="447675"/>
                  <a:pt x="47625" y="628650"/>
                </a:cubicBezTo>
                <a:cubicBezTo>
                  <a:pt x="0" y="809625"/>
                  <a:pt x="34925" y="1133475"/>
                  <a:pt x="104775" y="1257300"/>
                </a:cubicBezTo>
                <a:cubicBezTo>
                  <a:pt x="174625" y="1381125"/>
                  <a:pt x="320675" y="1376362"/>
                  <a:pt x="466725" y="137160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9" name="Volný tvar 30">
            <a:extLst>
              <a:ext uri="{FF2B5EF4-FFF2-40B4-BE49-F238E27FC236}">
                <a16:creationId xmlns:a16="http://schemas.microsoft.com/office/drawing/2014/main" id="{4BBA0F96-C385-4024-B24B-6D767FF001C7}"/>
              </a:ext>
            </a:extLst>
          </p:cNvPr>
          <p:cNvSpPr/>
          <p:nvPr/>
        </p:nvSpPr>
        <p:spPr>
          <a:xfrm>
            <a:off x="3728513" y="3095764"/>
            <a:ext cx="323850" cy="901700"/>
          </a:xfrm>
          <a:custGeom>
            <a:avLst/>
            <a:gdLst>
              <a:gd name="connsiteX0" fmla="*/ 114300 w 323850"/>
              <a:gd name="connsiteY0" fmla="*/ 1009650 h 1009650"/>
              <a:gd name="connsiteX1" fmla="*/ 228600 w 323850"/>
              <a:gd name="connsiteY1" fmla="*/ 514350 h 1009650"/>
              <a:gd name="connsiteX2" fmla="*/ 285750 w 323850"/>
              <a:gd name="connsiteY2" fmla="*/ 133350 h 1009650"/>
              <a:gd name="connsiteX3" fmla="*/ 0 w 323850"/>
              <a:gd name="connsiteY3" fmla="*/ 0 h 1009650"/>
            </a:gdLst>
            <a:ahLst/>
            <a:cxnLst>
              <a:cxn ang="0">
                <a:pos x="connsiteX0" y="connsiteY0"/>
              </a:cxn>
              <a:cxn ang="0">
                <a:pos x="connsiteX1" y="connsiteY1"/>
              </a:cxn>
              <a:cxn ang="0">
                <a:pos x="connsiteX2" y="connsiteY2"/>
              </a:cxn>
              <a:cxn ang="0">
                <a:pos x="connsiteX3" y="connsiteY3"/>
              </a:cxn>
            </a:cxnLst>
            <a:rect l="l" t="t" r="r" b="b"/>
            <a:pathLst>
              <a:path w="323850" h="1009650">
                <a:moveTo>
                  <a:pt x="114300" y="1009650"/>
                </a:moveTo>
                <a:cubicBezTo>
                  <a:pt x="157162" y="835025"/>
                  <a:pt x="200025" y="660400"/>
                  <a:pt x="228600" y="514350"/>
                </a:cubicBezTo>
                <a:cubicBezTo>
                  <a:pt x="257175" y="368300"/>
                  <a:pt x="323850" y="219075"/>
                  <a:pt x="285750" y="133350"/>
                </a:cubicBezTo>
                <a:cubicBezTo>
                  <a:pt x="247650" y="47625"/>
                  <a:pt x="123825" y="23812"/>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0" name="Volný tvar 31">
            <a:extLst>
              <a:ext uri="{FF2B5EF4-FFF2-40B4-BE49-F238E27FC236}">
                <a16:creationId xmlns:a16="http://schemas.microsoft.com/office/drawing/2014/main" id="{CF7A6913-9715-4A15-B5FD-15847BCEB063}"/>
              </a:ext>
            </a:extLst>
          </p:cNvPr>
          <p:cNvSpPr/>
          <p:nvPr/>
        </p:nvSpPr>
        <p:spPr>
          <a:xfrm>
            <a:off x="3728513" y="2295664"/>
            <a:ext cx="247650" cy="876300"/>
          </a:xfrm>
          <a:custGeom>
            <a:avLst/>
            <a:gdLst>
              <a:gd name="connsiteX0" fmla="*/ 247650 w 247650"/>
              <a:gd name="connsiteY0" fmla="*/ 876300 h 876300"/>
              <a:gd name="connsiteX1" fmla="*/ 171450 w 247650"/>
              <a:gd name="connsiteY1" fmla="*/ 209550 h 876300"/>
              <a:gd name="connsiteX2" fmla="*/ 0 w 247650"/>
              <a:gd name="connsiteY2" fmla="*/ 0 h 876300"/>
            </a:gdLst>
            <a:ahLst/>
            <a:cxnLst>
              <a:cxn ang="0">
                <a:pos x="connsiteX0" y="connsiteY0"/>
              </a:cxn>
              <a:cxn ang="0">
                <a:pos x="connsiteX1" y="connsiteY1"/>
              </a:cxn>
              <a:cxn ang="0">
                <a:pos x="connsiteX2" y="connsiteY2"/>
              </a:cxn>
            </a:cxnLst>
            <a:rect l="l" t="t" r="r" b="b"/>
            <a:pathLst>
              <a:path w="247650" h="876300">
                <a:moveTo>
                  <a:pt x="247650" y="876300"/>
                </a:moveTo>
                <a:cubicBezTo>
                  <a:pt x="230187" y="615950"/>
                  <a:pt x="212725" y="355600"/>
                  <a:pt x="171450" y="209550"/>
                </a:cubicBezTo>
                <a:cubicBezTo>
                  <a:pt x="130175" y="63500"/>
                  <a:pt x="65087" y="31750"/>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2" name="Volný tvar 33">
            <a:extLst>
              <a:ext uri="{FF2B5EF4-FFF2-40B4-BE49-F238E27FC236}">
                <a16:creationId xmlns:a16="http://schemas.microsoft.com/office/drawing/2014/main" id="{A842734A-E4C9-4B3E-BB04-756153BFF931}"/>
              </a:ext>
            </a:extLst>
          </p:cNvPr>
          <p:cNvSpPr/>
          <p:nvPr/>
        </p:nvSpPr>
        <p:spPr>
          <a:xfrm>
            <a:off x="3239563" y="3060839"/>
            <a:ext cx="327025" cy="1368425"/>
          </a:xfrm>
          <a:custGeom>
            <a:avLst/>
            <a:gdLst>
              <a:gd name="connsiteX0" fmla="*/ 79375 w 327025"/>
              <a:gd name="connsiteY0" fmla="*/ 1047750 h 1047750"/>
              <a:gd name="connsiteX1" fmla="*/ 41275 w 327025"/>
              <a:gd name="connsiteY1" fmla="*/ 285750 h 1047750"/>
              <a:gd name="connsiteX2" fmla="*/ 327025 w 327025"/>
              <a:gd name="connsiteY2" fmla="*/ 0 h 1047750"/>
            </a:gdLst>
            <a:ahLst/>
            <a:cxnLst>
              <a:cxn ang="0">
                <a:pos x="connsiteX0" y="connsiteY0"/>
              </a:cxn>
              <a:cxn ang="0">
                <a:pos x="connsiteX1" y="connsiteY1"/>
              </a:cxn>
              <a:cxn ang="0">
                <a:pos x="connsiteX2" y="connsiteY2"/>
              </a:cxn>
            </a:cxnLst>
            <a:rect l="l" t="t" r="r" b="b"/>
            <a:pathLst>
              <a:path w="327025" h="1047750">
                <a:moveTo>
                  <a:pt x="79375" y="1047750"/>
                </a:moveTo>
                <a:cubicBezTo>
                  <a:pt x="39687" y="754062"/>
                  <a:pt x="0" y="460375"/>
                  <a:pt x="41275" y="285750"/>
                </a:cubicBezTo>
                <a:cubicBezTo>
                  <a:pt x="82550" y="111125"/>
                  <a:pt x="204787" y="55562"/>
                  <a:pt x="32702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3" name="Volný tvar 34">
            <a:extLst>
              <a:ext uri="{FF2B5EF4-FFF2-40B4-BE49-F238E27FC236}">
                <a16:creationId xmlns:a16="http://schemas.microsoft.com/office/drawing/2014/main" id="{7BA00EFA-CED1-4FB3-8910-B84611ED3692}"/>
              </a:ext>
            </a:extLst>
          </p:cNvPr>
          <p:cNvSpPr/>
          <p:nvPr/>
        </p:nvSpPr>
        <p:spPr>
          <a:xfrm rot="625859">
            <a:off x="3264963" y="2209939"/>
            <a:ext cx="149225" cy="1135063"/>
          </a:xfrm>
          <a:custGeom>
            <a:avLst/>
            <a:gdLst>
              <a:gd name="connsiteX0" fmla="*/ 95250 w 95250"/>
              <a:gd name="connsiteY0" fmla="*/ 933450 h 933450"/>
              <a:gd name="connsiteX1" fmla="*/ 0 w 95250"/>
              <a:gd name="connsiteY1" fmla="*/ 495300 h 933450"/>
              <a:gd name="connsiteX2" fmla="*/ 95250 w 95250"/>
              <a:gd name="connsiteY2" fmla="*/ 0 h 933450"/>
            </a:gdLst>
            <a:ahLst/>
            <a:cxnLst>
              <a:cxn ang="0">
                <a:pos x="connsiteX0" y="connsiteY0"/>
              </a:cxn>
              <a:cxn ang="0">
                <a:pos x="connsiteX1" y="connsiteY1"/>
              </a:cxn>
              <a:cxn ang="0">
                <a:pos x="connsiteX2" y="connsiteY2"/>
              </a:cxn>
            </a:cxnLst>
            <a:rect l="l" t="t" r="r" b="b"/>
            <a:pathLst>
              <a:path w="95250" h="933450">
                <a:moveTo>
                  <a:pt x="95250" y="933450"/>
                </a:moveTo>
                <a:cubicBezTo>
                  <a:pt x="47625" y="792162"/>
                  <a:pt x="0" y="650875"/>
                  <a:pt x="0" y="495300"/>
                </a:cubicBezTo>
                <a:cubicBezTo>
                  <a:pt x="0" y="339725"/>
                  <a:pt x="47625" y="169862"/>
                  <a:pt x="9525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7" name="Šipka dolů 38">
            <a:extLst>
              <a:ext uri="{FF2B5EF4-FFF2-40B4-BE49-F238E27FC236}">
                <a16:creationId xmlns:a16="http://schemas.microsoft.com/office/drawing/2014/main" id="{F918F5A3-7260-421B-8098-F8036C5AAA47}"/>
              </a:ext>
            </a:extLst>
          </p:cNvPr>
          <p:cNvSpPr/>
          <p:nvPr/>
        </p:nvSpPr>
        <p:spPr>
          <a:xfrm rot="16200000">
            <a:off x="2360882" y="2845733"/>
            <a:ext cx="215900" cy="792162"/>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nvGrpSpPr>
          <p:cNvPr id="49" name="Skupina 99">
            <a:extLst>
              <a:ext uri="{FF2B5EF4-FFF2-40B4-BE49-F238E27FC236}">
                <a16:creationId xmlns:a16="http://schemas.microsoft.com/office/drawing/2014/main" id="{EF049026-0BC9-48DC-90CB-66DAE7C487B1}"/>
              </a:ext>
            </a:extLst>
          </p:cNvPr>
          <p:cNvGrpSpPr>
            <a:grpSpLocks/>
          </p:cNvGrpSpPr>
          <p:nvPr/>
        </p:nvGrpSpPr>
        <p:grpSpPr bwMode="auto">
          <a:xfrm>
            <a:off x="5788167" y="2794139"/>
            <a:ext cx="2016125" cy="914400"/>
            <a:chOff x="6156176" y="1794520"/>
            <a:chExt cx="2016224" cy="914400"/>
          </a:xfrm>
        </p:grpSpPr>
        <p:sp>
          <p:nvSpPr>
            <p:cNvPr id="50" name="Elipsa 97">
              <a:extLst>
                <a:ext uri="{FF2B5EF4-FFF2-40B4-BE49-F238E27FC236}">
                  <a16:creationId xmlns:a16="http://schemas.microsoft.com/office/drawing/2014/main" id="{280E7A51-A66F-49CC-90E3-4A9F65D6FF08}"/>
                </a:ext>
              </a:extLst>
            </p:cNvPr>
            <p:cNvSpPr/>
            <p:nvPr/>
          </p:nvSpPr>
          <p:spPr>
            <a:xfrm>
              <a:off x="6681665" y="1794520"/>
              <a:ext cx="914445"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latin typeface="Calibri" charset="0"/>
                  <a:ea typeface="Calibri" charset="0"/>
                  <a:cs typeface="Calibri" charset="0"/>
                </a:rPr>
                <a:t>LHA</a:t>
              </a:r>
            </a:p>
            <a:p>
              <a:pPr algn="ctr" eaLnBrk="1" hangingPunct="1">
                <a:defRPr/>
              </a:pPr>
              <a:endParaRPr lang="cs-CZ" sz="1400" b="1" dirty="0">
                <a:solidFill>
                  <a:schemeClr val="bg1"/>
                </a:solidFill>
                <a:latin typeface="Calibri" charset="0"/>
                <a:ea typeface="Calibri" charset="0"/>
                <a:cs typeface="Calibri" charset="0"/>
              </a:endParaRPr>
            </a:p>
            <a:p>
              <a:pPr algn="ctr" eaLnBrk="1" hangingPunct="1">
                <a:defRPr/>
              </a:pPr>
              <a:endParaRPr lang="cs-CZ" sz="1400" b="1" dirty="0">
                <a:solidFill>
                  <a:schemeClr val="tx1"/>
                </a:solidFill>
                <a:latin typeface="Calibri" charset="0"/>
                <a:ea typeface="Calibri" charset="0"/>
                <a:cs typeface="Calibri" charset="0"/>
              </a:endParaRPr>
            </a:p>
          </p:txBody>
        </p:sp>
        <p:sp>
          <p:nvSpPr>
            <p:cNvPr id="51" name="Obdélník 98">
              <a:extLst>
                <a:ext uri="{FF2B5EF4-FFF2-40B4-BE49-F238E27FC236}">
                  <a16:creationId xmlns:a16="http://schemas.microsoft.com/office/drawing/2014/main" id="{774B37EA-9EA4-4516-AD53-17981A695F0F}"/>
                </a:ext>
              </a:extLst>
            </p:cNvPr>
            <p:cNvSpPr>
              <a:spLocks noChangeArrowheads="1"/>
            </p:cNvSpPr>
            <p:nvPr/>
          </p:nvSpPr>
          <p:spPr bwMode="auto">
            <a:xfrm>
              <a:off x="6156176" y="2134017"/>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100" b="1" dirty="0">
                  <a:solidFill>
                    <a:schemeClr val="bg1"/>
                  </a:solidFill>
                  <a:latin typeface="Arial" panose="020B0604020202020204" pitchFamily="34" charset="0"/>
                </a:rPr>
                <a:t>DYNORPHIN</a:t>
              </a:r>
            </a:p>
            <a:p>
              <a:pPr algn="ctr" eaLnBrk="1" hangingPunct="1">
                <a:spcBef>
                  <a:spcPct val="0"/>
                </a:spcBef>
                <a:buFontTx/>
                <a:buNone/>
              </a:pPr>
              <a:r>
                <a:rPr lang="cs-CZ" altLang="cs-CZ" sz="1100" b="1" dirty="0">
                  <a:solidFill>
                    <a:schemeClr val="bg1"/>
                  </a:solidFill>
                  <a:latin typeface="Arial" panose="020B0604020202020204" pitchFamily="34" charset="0"/>
                </a:rPr>
                <a:t>OREXINS</a:t>
              </a:r>
            </a:p>
          </p:txBody>
        </p:sp>
      </p:grpSp>
      <p:sp>
        <p:nvSpPr>
          <p:cNvPr id="52" name="Volný tvar 100">
            <a:extLst>
              <a:ext uri="{FF2B5EF4-FFF2-40B4-BE49-F238E27FC236}">
                <a16:creationId xmlns:a16="http://schemas.microsoft.com/office/drawing/2014/main" id="{36432206-024A-4426-B337-2117C8ABBF67}"/>
              </a:ext>
            </a:extLst>
          </p:cNvPr>
          <p:cNvSpPr/>
          <p:nvPr/>
        </p:nvSpPr>
        <p:spPr>
          <a:xfrm>
            <a:off x="5503338" y="3222764"/>
            <a:ext cx="838200" cy="14288"/>
          </a:xfrm>
          <a:custGeom>
            <a:avLst/>
            <a:gdLst>
              <a:gd name="connsiteX0" fmla="*/ 838200 w 838200"/>
              <a:gd name="connsiteY0" fmla="*/ 12700 h 14817"/>
              <a:gd name="connsiteX1" fmla="*/ 495300 w 838200"/>
              <a:gd name="connsiteY1" fmla="*/ 12700 h 14817"/>
              <a:gd name="connsiteX2" fmla="*/ 0 w 838200"/>
              <a:gd name="connsiteY2" fmla="*/ 0 h 14817"/>
            </a:gdLst>
            <a:ahLst/>
            <a:cxnLst>
              <a:cxn ang="0">
                <a:pos x="connsiteX0" y="connsiteY0"/>
              </a:cxn>
              <a:cxn ang="0">
                <a:pos x="connsiteX1" y="connsiteY1"/>
              </a:cxn>
              <a:cxn ang="0">
                <a:pos x="connsiteX2" y="connsiteY2"/>
              </a:cxn>
            </a:cxnLst>
            <a:rect l="l" t="t" r="r" b="b"/>
            <a:pathLst>
              <a:path w="838200" h="14817">
                <a:moveTo>
                  <a:pt x="838200" y="12700"/>
                </a:moveTo>
                <a:cubicBezTo>
                  <a:pt x="736600" y="13758"/>
                  <a:pt x="635000" y="14817"/>
                  <a:pt x="495300" y="12700"/>
                </a:cubicBezTo>
                <a:cubicBezTo>
                  <a:pt x="355600" y="10583"/>
                  <a:pt x="177800" y="5291"/>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3" name="Volný tvar 101">
            <a:extLst>
              <a:ext uri="{FF2B5EF4-FFF2-40B4-BE49-F238E27FC236}">
                <a16:creationId xmlns:a16="http://schemas.microsoft.com/office/drawing/2014/main" id="{02B5F7A0-D4EE-424B-A0FF-E436015FEDC3}"/>
              </a:ext>
            </a:extLst>
          </p:cNvPr>
          <p:cNvSpPr/>
          <p:nvPr/>
        </p:nvSpPr>
        <p:spPr>
          <a:xfrm>
            <a:off x="5376338" y="2168664"/>
            <a:ext cx="571500" cy="1054100"/>
          </a:xfrm>
          <a:custGeom>
            <a:avLst/>
            <a:gdLst>
              <a:gd name="connsiteX0" fmla="*/ 571500 w 571500"/>
              <a:gd name="connsiteY0" fmla="*/ 1054100 h 1054100"/>
              <a:gd name="connsiteX1" fmla="*/ 457200 w 571500"/>
              <a:gd name="connsiteY1" fmla="*/ 266700 h 1054100"/>
              <a:gd name="connsiteX2" fmla="*/ 0 w 571500"/>
              <a:gd name="connsiteY2" fmla="*/ 0 h 1054100"/>
            </a:gdLst>
            <a:ahLst/>
            <a:cxnLst>
              <a:cxn ang="0">
                <a:pos x="connsiteX0" y="connsiteY0"/>
              </a:cxn>
              <a:cxn ang="0">
                <a:pos x="connsiteX1" y="connsiteY1"/>
              </a:cxn>
              <a:cxn ang="0">
                <a:pos x="connsiteX2" y="connsiteY2"/>
              </a:cxn>
            </a:cxnLst>
            <a:rect l="l" t="t" r="r" b="b"/>
            <a:pathLst>
              <a:path w="571500" h="1054100">
                <a:moveTo>
                  <a:pt x="571500" y="1054100"/>
                </a:moveTo>
                <a:cubicBezTo>
                  <a:pt x="561975" y="748241"/>
                  <a:pt x="552450" y="442383"/>
                  <a:pt x="457200" y="266700"/>
                </a:cubicBezTo>
                <a:cubicBezTo>
                  <a:pt x="361950" y="91017"/>
                  <a:pt x="180975" y="45508"/>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4" name="Volný tvar 102">
            <a:extLst>
              <a:ext uri="{FF2B5EF4-FFF2-40B4-BE49-F238E27FC236}">
                <a16:creationId xmlns:a16="http://schemas.microsoft.com/office/drawing/2014/main" id="{3AAA05DA-3D54-46BC-B788-6B8C363E8836}"/>
              </a:ext>
            </a:extLst>
          </p:cNvPr>
          <p:cNvSpPr/>
          <p:nvPr/>
        </p:nvSpPr>
        <p:spPr>
          <a:xfrm>
            <a:off x="5617638" y="3248164"/>
            <a:ext cx="414338" cy="1117600"/>
          </a:xfrm>
          <a:custGeom>
            <a:avLst/>
            <a:gdLst>
              <a:gd name="connsiteX0" fmla="*/ 355600 w 414867"/>
              <a:gd name="connsiteY0" fmla="*/ 0 h 1117600"/>
              <a:gd name="connsiteX1" fmla="*/ 355600 w 414867"/>
              <a:gd name="connsiteY1" fmla="*/ 774700 h 1117600"/>
              <a:gd name="connsiteX2" fmla="*/ 0 w 414867"/>
              <a:gd name="connsiteY2" fmla="*/ 1117600 h 1117600"/>
            </a:gdLst>
            <a:ahLst/>
            <a:cxnLst>
              <a:cxn ang="0">
                <a:pos x="connsiteX0" y="connsiteY0"/>
              </a:cxn>
              <a:cxn ang="0">
                <a:pos x="connsiteX1" y="connsiteY1"/>
              </a:cxn>
              <a:cxn ang="0">
                <a:pos x="connsiteX2" y="connsiteY2"/>
              </a:cxn>
            </a:cxnLst>
            <a:rect l="l" t="t" r="r" b="b"/>
            <a:pathLst>
              <a:path w="414867" h="1117600">
                <a:moveTo>
                  <a:pt x="355600" y="0"/>
                </a:moveTo>
                <a:cubicBezTo>
                  <a:pt x="385233" y="294216"/>
                  <a:pt x="414867" y="588433"/>
                  <a:pt x="355600" y="774700"/>
                </a:cubicBezTo>
                <a:cubicBezTo>
                  <a:pt x="296333" y="960967"/>
                  <a:pt x="148166" y="1039283"/>
                  <a:pt x="0" y="11176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0" name="Volný tvar 108">
            <a:extLst>
              <a:ext uri="{FF2B5EF4-FFF2-40B4-BE49-F238E27FC236}">
                <a16:creationId xmlns:a16="http://schemas.microsoft.com/office/drawing/2014/main" id="{7A830E15-6C5D-4F65-89D8-6C348BF4D131}"/>
              </a:ext>
            </a:extLst>
          </p:cNvPr>
          <p:cNvSpPr/>
          <p:nvPr/>
        </p:nvSpPr>
        <p:spPr>
          <a:xfrm>
            <a:off x="7243238" y="3233877"/>
            <a:ext cx="588963" cy="585787"/>
          </a:xfrm>
          <a:custGeom>
            <a:avLst/>
            <a:gdLst>
              <a:gd name="connsiteX0" fmla="*/ 0 w 588433"/>
              <a:gd name="connsiteY0" fmla="*/ 27517 h 586317"/>
              <a:gd name="connsiteX1" fmla="*/ 495300 w 588433"/>
              <a:gd name="connsiteY1" fmla="*/ 40217 h 586317"/>
              <a:gd name="connsiteX2" fmla="*/ 558800 w 588433"/>
              <a:gd name="connsiteY2" fmla="*/ 268817 h 586317"/>
              <a:gd name="connsiteX3" fmla="*/ 546100 w 588433"/>
              <a:gd name="connsiteY3" fmla="*/ 586317 h 586317"/>
            </a:gdLst>
            <a:ahLst/>
            <a:cxnLst>
              <a:cxn ang="0">
                <a:pos x="connsiteX0" y="connsiteY0"/>
              </a:cxn>
              <a:cxn ang="0">
                <a:pos x="connsiteX1" y="connsiteY1"/>
              </a:cxn>
              <a:cxn ang="0">
                <a:pos x="connsiteX2" y="connsiteY2"/>
              </a:cxn>
              <a:cxn ang="0">
                <a:pos x="connsiteX3" y="connsiteY3"/>
              </a:cxn>
            </a:cxnLst>
            <a:rect l="l" t="t" r="r" b="b"/>
            <a:pathLst>
              <a:path w="588433" h="586317">
                <a:moveTo>
                  <a:pt x="0" y="27517"/>
                </a:moveTo>
                <a:cubicBezTo>
                  <a:pt x="201083" y="13758"/>
                  <a:pt x="402167" y="0"/>
                  <a:pt x="495300" y="40217"/>
                </a:cubicBezTo>
                <a:cubicBezTo>
                  <a:pt x="588433" y="80434"/>
                  <a:pt x="550333" y="177800"/>
                  <a:pt x="558800" y="268817"/>
                </a:cubicBezTo>
                <a:cubicBezTo>
                  <a:pt x="567267" y="359834"/>
                  <a:pt x="556683" y="473075"/>
                  <a:pt x="546100" y="586317"/>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21" name="Volný tvar 6">
            <a:extLst>
              <a:ext uri="{FF2B5EF4-FFF2-40B4-BE49-F238E27FC236}">
                <a16:creationId xmlns:a16="http://schemas.microsoft.com/office/drawing/2014/main" id="{E0B21E2A-9D33-4CB1-B255-E99B2DAE2CDA}"/>
              </a:ext>
            </a:extLst>
          </p:cNvPr>
          <p:cNvSpPr/>
          <p:nvPr/>
        </p:nvSpPr>
        <p:spPr>
          <a:xfrm>
            <a:off x="3288096" y="4487321"/>
            <a:ext cx="1917699" cy="1106714"/>
          </a:xfrm>
          <a:custGeom>
            <a:avLst/>
            <a:gdLst>
              <a:gd name="connsiteX0" fmla="*/ 890813 w 1917699"/>
              <a:gd name="connsiteY0" fmla="*/ 7257 h 1106714"/>
              <a:gd name="connsiteX1" fmla="*/ 596899 w 1917699"/>
              <a:gd name="connsiteY1" fmla="*/ 148772 h 1106714"/>
              <a:gd name="connsiteX2" fmla="*/ 194128 w 1917699"/>
              <a:gd name="connsiteY2" fmla="*/ 464457 h 1106714"/>
              <a:gd name="connsiteX3" fmla="*/ 9071 w 1917699"/>
              <a:gd name="connsiteY3" fmla="*/ 791029 h 1106714"/>
              <a:gd name="connsiteX4" fmla="*/ 139699 w 1917699"/>
              <a:gd name="connsiteY4" fmla="*/ 997857 h 1106714"/>
              <a:gd name="connsiteX5" fmla="*/ 531585 w 1917699"/>
              <a:gd name="connsiteY5" fmla="*/ 1041400 h 1106714"/>
              <a:gd name="connsiteX6" fmla="*/ 803728 w 1917699"/>
              <a:gd name="connsiteY6" fmla="*/ 997857 h 1106714"/>
              <a:gd name="connsiteX7" fmla="*/ 1326242 w 1917699"/>
              <a:gd name="connsiteY7" fmla="*/ 1030514 h 1106714"/>
              <a:gd name="connsiteX8" fmla="*/ 1783442 w 1917699"/>
              <a:gd name="connsiteY8" fmla="*/ 1084943 h 1106714"/>
              <a:gd name="connsiteX9" fmla="*/ 1914071 w 1917699"/>
              <a:gd name="connsiteY9" fmla="*/ 899886 h 1106714"/>
              <a:gd name="connsiteX10" fmla="*/ 1761671 w 1917699"/>
              <a:gd name="connsiteY10" fmla="*/ 486229 h 1106714"/>
              <a:gd name="connsiteX11" fmla="*/ 1217385 w 1917699"/>
              <a:gd name="connsiteY11" fmla="*/ 105229 h 1106714"/>
              <a:gd name="connsiteX12" fmla="*/ 890813 w 1917699"/>
              <a:gd name="connsiteY12" fmla="*/ 7257 h 11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7699" h="1106714">
                <a:moveTo>
                  <a:pt x="890813" y="7257"/>
                </a:moveTo>
                <a:cubicBezTo>
                  <a:pt x="787399" y="14514"/>
                  <a:pt x="713013" y="72572"/>
                  <a:pt x="596899" y="148772"/>
                </a:cubicBezTo>
                <a:cubicBezTo>
                  <a:pt x="480785" y="224972"/>
                  <a:pt x="292099" y="357414"/>
                  <a:pt x="194128" y="464457"/>
                </a:cubicBezTo>
                <a:cubicBezTo>
                  <a:pt x="96157" y="571500"/>
                  <a:pt x="18142" y="702129"/>
                  <a:pt x="9071" y="791029"/>
                </a:cubicBezTo>
                <a:cubicBezTo>
                  <a:pt x="0" y="879929"/>
                  <a:pt x="52613" y="956129"/>
                  <a:pt x="139699" y="997857"/>
                </a:cubicBezTo>
                <a:cubicBezTo>
                  <a:pt x="226785" y="1039585"/>
                  <a:pt x="420914" y="1041400"/>
                  <a:pt x="531585" y="1041400"/>
                </a:cubicBezTo>
                <a:cubicBezTo>
                  <a:pt x="642256" y="1041400"/>
                  <a:pt x="671285" y="999671"/>
                  <a:pt x="803728" y="997857"/>
                </a:cubicBezTo>
                <a:cubicBezTo>
                  <a:pt x="936171" y="996043"/>
                  <a:pt x="1162956" y="1016000"/>
                  <a:pt x="1326242" y="1030514"/>
                </a:cubicBezTo>
                <a:cubicBezTo>
                  <a:pt x="1489528" y="1045028"/>
                  <a:pt x="1685471" y="1106714"/>
                  <a:pt x="1783442" y="1084943"/>
                </a:cubicBezTo>
                <a:cubicBezTo>
                  <a:pt x="1881414" y="1063172"/>
                  <a:pt x="1917699" y="999672"/>
                  <a:pt x="1914071" y="899886"/>
                </a:cubicBezTo>
                <a:cubicBezTo>
                  <a:pt x="1910443" y="800100"/>
                  <a:pt x="1877785" y="618672"/>
                  <a:pt x="1761671" y="486229"/>
                </a:cubicBezTo>
                <a:cubicBezTo>
                  <a:pt x="1645557" y="353786"/>
                  <a:pt x="1355271" y="186872"/>
                  <a:pt x="1217385" y="105229"/>
                </a:cubicBezTo>
                <a:cubicBezTo>
                  <a:pt x="1079499" y="23586"/>
                  <a:pt x="994227" y="0"/>
                  <a:pt x="890813" y="7257"/>
                </a:cubicBezTo>
                <a:close/>
              </a:path>
            </a:pathLst>
          </a:cu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nvGrpSpPr>
          <p:cNvPr id="208" name="Skupina 107">
            <a:extLst>
              <a:ext uri="{FF2B5EF4-FFF2-40B4-BE49-F238E27FC236}">
                <a16:creationId xmlns:a16="http://schemas.microsoft.com/office/drawing/2014/main" id="{072E0A34-AB56-411B-96E9-A88149982093}"/>
              </a:ext>
            </a:extLst>
          </p:cNvPr>
          <p:cNvGrpSpPr>
            <a:grpSpLocks/>
          </p:cNvGrpSpPr>
          <p:nvPr/>
        </p:nvGrpSpPr>
        <p:grpSpPr bwMode="auto">
          <a:xfrm>
            <a:off x="6895280" y="3879107"/>
            <a:ext cx="1485900" cy="952500"/>
            <a:chOff x="7010967" y="2924944"/>
            <a:chExt cx="2133033" cy="1368152"/>
          </a:xfrm>
          <a:solidFill>
            <a:schemeClr val="bg1">
              <a:lumMod val="50000"/>
              <a:lumOff val="50000"/>
            </a:schemeClr>
          </a:solidFill>
        </p:grpSpPr>
        <p:sp>
          <p:nvSpPr>
            <p:cNvPr id="209" name="Elipsa 106">
              <a:extLst>
                <a:ext uri="{FF2B5EF4-FFF2-40B4-BE49-F238E27FC236}">
                  <a16:creationId xmlns:a16="http://schemas.microsoft.com/office/drawing/2014/main" id="{C675C686-98AA-423C-A17E-884066B6590A}"/>
                </a:ext>
              </a:extLst>
            </p:cNvPr>
            <p:cNvSpPr/>
            <p:nvPr/>
          </p:nvSpPr>
          <p:spPr>
            <a:xfrm>
              <a:off x="7956704" y="3862129"/>
              <a:ext cx="720127" cy="430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0" name="Volný tvar 104">
              <a:extLst>
                <a:ext uri="{FF2B5EF4-FFF2-40B4-BE49-F238E27FC236}">
                  <a16:creationId xmlns:a16="http://schemas.microsoft.com/office/drawing/2014/main" id="{3ABC893A-E455-4971-8BF5-70E644FB96DA}"/>
                </a:ext>
              </a:extLst>
            </p:cNvPr>
            <p:cNvSpPr/>
            <p:nvPr/>
          </p:nvSpPr>
          <p:spPr>
            <a:xfrm>
              <a:off x="7010967" y="2924944"/>
              <a:ext cx="2133033" cy="1151529"/>
            </a:xfrm>
            <a:custGeom>
              <a:avLst/>
              <a:gdLst>
                <a:gd name="connsiteX0" fmla="*/ 1091938 w 2284429"/>
                <a:gd name="connsiteY0" fmla="*/ 6284 h 1258478"/>
                <a:gd name="connsiteX1" fmla="*/ 460342 w 2284429"/>
                <a:gd name="connsiteY1" fmla="*/ 53418 h 1258478"/>
                <a:gd name="connsiteX2" fmla="*/ 168111 w 2284429"/>
                <a:gd name="connsiteY2" fmla="*/ 260807 h 1258478"/>
                <a:gd name="connsiteX3" fmla="*/ 17282 w 2284429"/>
                <a:gd name="connsiteY3" fmla="*/ 609599 h 1258478"/>
                <a:gd name="connsiteX4" fmla="*/ 102124 w 2284429"/>
                <a:gd name="connsiteY4" fmla="*/ 1033805 h 1258478"/>
                <a:gd name="connsiteX5" fmla="*/ 630025 w 2284429"/>
                <a:gd name="connsiteY5" fmla="*/ 977245 h 1258478"/>
                <a:gd name="connsiteX6" fmla="*/ 1337035 w 2284429"/>
                <a:gd name="connsiteY6" fmla="*/ 732148 h 1258478"/>
                <a:gd name="connsiteX7" fmla="*/ 601744 w 2284429"/>
                <a:gd name="connsiteY7" fmla="*/ 986671 h 1258478"/>
                <a:gd name="connsiteX8" fmla="*/ 422635 w 2284429"/>
                <a:gd name="connsiteY8" fmla="*/ 1090366 h 1258478"/>
                <a:gd name="connsiteX9" fmla="*/ 488623 w 2284429"/>
                <a:gd name="connsiteY9" fmla="*/ 1250622 h 1258478"/>
                <a:gd name="connsiteX10" fmla="*/ 1440730 w 2284429"/>
                <a:gd name="connsiteY10" fmla="*/ 1137500 h 1258478"/>
                <a:gd name="connsiteX11" fmla="*/ 2157167 w 2284429"/>
                <a:gd name="connsiteY11" fmla="*/ 967818 h 1258478"/>
                <a:gd name="connsiteX12" fmla="*/ 2204301 w 2284429"/>
                <a:gd name="connsiteY12" fmla="*/ 487051 h 1258478"/>
                <a:gd name="connsiteX13" fmla="*/ 1704680 w 2284429"/>
                <a:gd name="connsiteY13" fmla="*/ 91125 h 1258478"/>
                <a:gd name="connsiteX14" fmla="*/ 1091938 w 2284429"/>
                <a:gd name="connsiteY14" fmla="*/ 6284 h 1258478"/>
                <a:gd name="connsiteX0" fmla="*/ 1134359 w 2326850"/>
                <a:gd name="connsiteY0" fmla="*/ 53418 h 1305612"/>
                <a:gd name="connsiteX1" fmla="*/ 502763 w 2326850"/>
                <a:gd name="connsiteY1" fmla="*/ 100552 h 1305612"/>
                <a:gd name="connsiteX2" fmla="*/ 59703 w 2326850"/>
                <a:gd name="connsiteY2" fmla="*/ 656733 h 1305612"/>
                <a:gd name="connsiteX3" fmla="*/ 144545 w 2326850"/>
                <a:gd name="connsiteY3" fmla="*/ 1080939 h 1305612"/>
                <a:gd name="connsiteX4" fmla="*/ 672446 w 2326850"/>
                <a:gd name="connsiteY4" fmla="*/ 1024379 h 1305612"/>
                <a:gd name="connsiteX5" fmla="*/ 1379456 w 2326850"/>
                <a:gd name="connsiteY5" fmla="*/ 779282 h 1305612"/>
                <a:gd name="connsiteX6" fmla="*/ 644165 w 2326850"/>
                <a:gd name="connsiteY6" fmla="*/ 1033805 h 1305612"/>
                <a:gd name="connsiteX7" fmla="*/ 465056 w 2326850"/>
                <a:gd name="connsiteY7" fmla="*/ 1137500 h 1305612"/>
                <a:gd name="connsiteX8" fmla="*/ 531044 w 2326850"/>
                <a:gd name="connsiteY8" fmla="*/ 1297756 h 1305612"/>
                <a:gd name="connsiteX9" fmla="*/ 1483151 w 2326850"/>
                <a:gd name="connsiteY9" fmla="*/ 1184634 h 1305612"/>
                <a:gd name="connsiteX10" fmla="*/ 2199588 w 2326850"/>
                <a:gd name="connsiteY10" fmla="*/ 1014952 h 1305612"/>
                <a:gd name="connsiteX11" fmla="*/ 2246722 w 2326850"/>
                <a:gd name="connsiteY11" fmla="*/ 534185 h 1305612"/>
                <a:gd name="connsiteX12" fmla="*/ 1747101 w 2326850"/>
                <a:gd name="connsiteY12" fmla="*/ 138259 h 1305612"/>
                <a:gd name="connsiteX13" fmla="*/ 1134359 w 2326850"/>
                <a:gd name="connsiteY13" fmla="*/ 53418 h 1305612"/>
                <a:gd name="connsiteX0" fmla="*/ 1141645 w 2334136"/>
                <a:gd name="connsiteY0" fmla="*/ 8815 h 1261009"/>
                <a:gd name="connsiteX1" fmla="*/ 553763 w 2334136"/>
                <a:gd name="connsiteY1" fmla="*/ 146547 h 1261009"/>
                <a:gd name="connsiteX2" fmla="*/ 66989 w 2334136"/>
                <a:gd name="connsiteY2" fmla="*/ 612130 h 1261009"/>
                <a:gd name="connsiteX3" fmla="*/ 151831 w 2334136"/>
                <a:gd name="connsiteY3" fmla="*/ 1036336 h 1261009"/>
                <a:gd name="connsiteX4" fmla="*/ 679732 w 2334136"/>
                <a:gd name="connsiteY4" fmla="*/ 979776 h 1261009"/>
                <a:gd name="connsiteX5" fmla="*/ 1386742 w 2334136"/>
                <a:gd name="connsiteY5" fmla="*/ 734679 h 1261009"/>
                <a:gd name="connsiteX6" fmla="*/ 651451 w 2334136"/>
                <a:gd name="connsiteY6" fmla="*/ 989202 h 1261009"/>
                <a:gd name="connsiteX7" fmla="*/ 472342 w 2334136"/>
                <a:gd name="connsiteY7" fmla="*/ 1092897 h 1261009"/>
                <a:gd name="connsiteX8" fmla="*/ 538330 w 2334136"/>
                <a:gd name="connsiteY8" fmla="*/ 1253153 h 1261009"/>
                <a:gd name="connsiteX9" fmla="*/ 1490437 w 2334136"/>
                <a:gd name="connsiteY9" fmla="*/ 1140031 h 1261009"/>
                <a:gd name="connsiteX10" fmla="*/ 2206874 w 2334136"/>
                <a:gd name="connsiteY10" fmla="*/ 970349 h 1261009"/>
                <a:gd name="connsiteX11" fmla="*/ 2254008 w 2334136"/>
                <a:gd name="connsiteY11" fmla="*/ 489582 h 1261009"/>
                <a:gd name="connsiteX12" fmla="*/ 1754387 w 2334136"/>
                <a:gd name="connsiteY12" fmla="*/ 93656 h 1261009"/>
                <a:gd name="connsiteX13" fmla="*/ 1141645 w 2334136"/>
                <a:gd name="connsiteY13" fmla="*/ 8815 h 12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4136" h="1261009">
                  <a:moveTo>
                    <a:pt x="1141645" y="8815"/>
                  </a:moveTo>
                  <a:cubicBezTo>
                    <a:pt x="941541" y="17630"/>
                    <a:pt x="732872" y="45995"/>
                    <a:pt x="553763" y="146547"/>
                  </a:cubicBezTo>
                  <a:cubicBezTo>
                    <a:pt x="374654" y="247099"/>
                    <a:pt x="133978" y="463832"/>
                    <a:pt x="66989" y="612130"/>
                  </a:cubicBezTo>
                  <a:cubicBezTo>
                    <a:pt x="0" y="760428"/>
                    <a:pt x="49707" y="975062"/>
                    <a:pt x="151831" y="1036336"/>
                  </a:cubicBezTo>
                  <a:cubicBezTo>
                    <a:pt x="253955" y="1097610"/>
                    <a:pt x="473914" y="1030052"/>
                    <a:pt x="679732" y="979776"/>
                  </a:cubicBezTo>
                  <a:cubicBezTo>
                    <a:pt x="885550" y="929500"/>
                    <a:pt x="1391456" y="733108"/>
                    <a:pt x="1386742" y="734679"/>
                  </a:cubicBezTo>
                  <a:cubicBezTo>
                    <a:pt x="1382029" y="736250"/>
                    <a:pt x="803851" y="929499"/>
                    <a:pt x="651451" y="989202"/>
                  </a:cubicBezTo>
                  <a:cubicBezTo>
                    <a:pt x="499051" y="1048905"/>
                    <a:pt x="491195" y="1048905"/>
                    <a:pt x="472342" y="1092897"/>
                  </a:cubicBezTo>
                  <a:cubicBezTo>
                    <a:pt x="453489" y="1136889"/>
                    <a:pt x="368648" y="1245297"/>
                    <a:pt x="538330" y="1253153"/>
                  </a:cubicBezTo>
                  <a:cubicBezTo>
                    <a:pt x="708012" y="1261009"/>
                    <a:pt x="1212346" y="1187165"/>
                    <a:pt x="1490437" y="1140031"/>
                  </a:cubicBezTo>
                  <a:cubicBezTo>
                    <a:pt x="1768528" y="1092897"/>
                    <a:pt x="2079612" y="1078757"/>
                    <a:pt x="2206874" y="970349"/>
                  </a:cubicBezTo>
                  <a:cubicBezTo>
                    <a:pt x="2334136" y="861941"/>
                    <a:pt x="2329423" y="635698"/>
                    <a:pt x="2254008" y="489582"/>
                  </a:cubicBezTo>
                  <a:cubicBezTo>
                    <a:pt x="2178594" y="343467"/>
                    <a:pt x="1938210" y="173784"/>
                    <a:pt x="1754387" y="93656"/>
                  </a:cubicBezTo>
                  <a:cubicBezTo>
                    <a:pt x="1570564" y="13528"/>
                    <a:pt x="1341749" y="0"/>
                    <a:pt x="1141645" y="8815"/>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1" name="Volný tvar 105">
              <a:extLst>
                <a:ext uri="{FF2B5EF4-FFF2-40B4-BE49-F238E27FC236}">
                  <a16:creationId xmlns:a16="http://schemas.microsoft.com/office/drawing/2014/main" id="{417FCEC9-7013-4EBB-B694-8017412465AA}"/>
                </a:ext>
              </a:extLst>
            </p:cNvPr>
            <p:cNvSpPr/>
            <p:nvPr/>
          </p:nvSpPr>
          <p:spPr>
            <a:xfrm>
              <a:off x="7523716" y="3141569"/>
              <a:ext cx="1267058" cy="757044"/>
            </a:xfrm>
            <a:custGeom>
              <a:avLst/>
              <a:gdLst>
                <a:gd name="connsiteX0" fmla="*/ 270933 w 1265766"/>
                <a:gd name="connsiteY0" fmla="*/ 332317 h 757767"/>
                <a:gd name="connsiteX1" fmla="*/ 270933 w 1265766"/>
                <a:gd name="connsiteY1" fmla="*/ 522817 h 757767"/>
                <a:gd name="connsiteX2" fmla="*/ 80433 w 1265766"/>
                <a:gd name="connsiteY2" fmla="*/ 573617 h 757767"/>
                <a:gd name="connsiteX3" fmla="*/ 16933 w 1265766"/>
                <a:gd name="connsiteY3" fmla="*/ 345017 h 757767"/>
                <a:gd name="connsiteX4" fmla="*/ 182033 w 1265766"/>
                <a:gd name="connsiteY4" fmla="*/ 52917 h 757767"/>
                <a:gd name="connsiteX5" fmla="*/ 791633 w 1265766"/>
                <a:gd name="connsiteY5" fmla="*/ 27517 h 757767"/>
                <a:gd name="connsiteX6" fmla="*/ 1147233 w 1265766"/>
                <a:gd name="connsiteY6" fmla="*/ 205317 h 757767"/>
                <a:gd name="connsiteX7" fmla="*/ 1172633 w 1265766"/>
                <a:gd name="connsiteY7" fmla="*/ 484717 h 757767"/>
                <a:gd name="connsiteX8" fmla="*/ 588433 w 1265766"/>
                <a:gd name="connsiteY8" fmla="*/ 713317 h 757767"/>
                <a:gd name="connsiteX9" fmla="*/ 283633 w 1265766"/>
                <a:gd name="connsiteY9" fmla="*/ 726017 h 757767"/>
                <a:gd name="connsiteX10" fmla="*/ 601133 w 1265766"/>
                <a:gd name="connsiteY10" fmla="*/ 522817 h 757767"/>
                <a:gd name="connsiteX11" fmla="*/ 1058333 w 1265766"/>
                <a:gd name="connsiteY11" fmla="*/ 383117 h 757767"/>
                <a:gd name="connsiteX12" fmla="*/ 664633 w 1265766"/>
                <a:gd name="connsiteY12" fmla="*/ 192617 h 757767"/>
                <a:gd name="connsiteX13" fmla="*/ 334433 w 1265766"/>
                <a:gd name="connsiteY13" fmla="*/ 192617 h 757767"/>
                <a:gd name="connsiteX14" fmla="*/ 270933 w 1265766"/>
                <a:gd name="connsiteY14" fmla="*/ 332317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5766" h="757767">
                  <a:moveTo>
                    <a:pt x="270933" y="332317"/>
                  </a:moveTo>
                  <a:cubicBezTo>
                    <a:pt x="260350" y="387350"/>
                    <a:pt x="302683" y="482600"/>
                    <a:pt x="270933" y="522817"/>
                  </a:cubicBezTo>
                  <a:cubicBezTo>
                    <a:pt x="239183" y="563034"/>
                    <a:pt x="122766" y="603250"/>
                    <a:pt x="80433" y="573617"/>
                  </a:cubicBezTo>
                  <a:cubicBezTo>
                    <a:pt x="38100" y="543984"/>
                    <a:pt x="0" y="431800"/>
                    <a:pt x="16933" y="345017"/>
                  </a:cubicBezTo>
                  <a:cubicBezTo>
                    <a:pt x="33866" y="258234"/>
                    <a:pt x="52916" y="105834"/>
                    <a:pt x="182033" y="52917"/>
                  </a:cubicBezTo>
                  <a:cubicBezTo>
                    <a:pt x="311150" y="0"/>
                    <a:pt x="630766" y="2117"/>
                    <a:pt x="791633" y="27517"/>
                  </a:cubicBezTo>
                  <a:cubicBezTo>
                    <a:pt x="952500" y="52917"/>
                    <a:pt x="1083733" y="129117"/>
                    <a:pt x="1147233" y="205317"/>
                  </a:cubicBezTo>
                  <a:cubicBezTo>
                    <a:pt x="1210733" y="281517"/>
                    <a:pt x="1265766" y="400050"/>
                    <a:pt x="1172633" y="484717"/>
                  </a:cubicBezTo>
                  <a:cubicBezTo>
                    <a:pt x="1079500" y="569384"/>
                    <a:pt x="736600" y="673100"/>
                    <a:pt x="588433" y="713317"/>
                  </a:cubicBezTo>
                  <a:cubicBezTo>
                    <a:pt x="440266" y="753534"/>
                    <a:pt x="281516" y="757767"/>
                    <a:pt x="283633" y="726017"/>
                  </a:cubicBezTo>
                  <a:cubicBezTo>
                    <a:pt x="285750" y="694267"/>
                    <a:pt x="472016" y="579967"/>
                    <a:pt x="601133" y="522817"/>
                  </a:cubicBezTo>
                  <a:cubicBezTo>
                    <a:pt x="730250" y="465667"/>
                    <a:pt x="1047750" y="438150"/>
                    <a:pt x="1058333" y="383117"/>
                  </a:cubicBezTo>
                  <a:cubicBezTo>
                    <a:pt x="1068916" y="328084"/>
                    <a:pt x="785283" y="224367"/>
                    <a:pt x="664633" y="192617"/>
                  </a:cubicBezTo>
                  <a:cubicBezTo>
                    <a:pt x="543983" y="160867"/>
                    <a:pt x="404283" y="167217"/>
                    <a:pt x="334433" y="192617"/>
                  </a:cubicBezTo>
                  <a:cubicBezTo>
                    <a:pt x="264583" y="218017"/>
                    <a:pt x="281516" y="277284"/>
                    <a:pt x="270933" y="3323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220" name="TextovéPole 219">
            <a:extLst>
              <a:ext uri="{FF2B5EF4-FFF2-40B4-BE49-F238E27FC236}">
                <a16:creationId xmlns:a16="http://schemas.microsoft.com/office/drawing/2014/main" id="{172C9282-B0F9-4121-923F-EA2644ED417F}"/>
              </a:ext>
            </a:extLst>
          </p:cNvPr>
          <p:cNvSpPr txBox="1">
            <a:spLocks noChangeArrowheads="1"/>
          </p:cNvSpPr>
          <p:nvPr/>
        </p:nvSpPr>
        <p:spPr bwMode="auto">
          <a:xfrm>
            <a:off x="3677422" y="4732703"/>
            <a:ext cx="574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229" name="TextovéPole 228">
            <a:extLst>
              <a:ext uri="{FF2B5EF4-FFF2-40B4-BE49-F238E27FC236}">
                <a16:creationId xmlns:a16="http://schemas.microsoft.com/office/drawing/2014/main" id="{71D6900E-F640-47C5-9F48-0095E5DAAC5E}"/>
              </a:ext>
            </a:extLst>
          </p:cNvPr>
          <p:cNvSpPr txBox="1">
            <a:spLocks noChangeArrowheads="1"/>
          </p:cNvSpPr>
          <p:nvPr/>
        </p:nvSpPr>
        <p:spPr bwMode="auto">
          <a:xfrm>
            <a:off x="6946684" y="6259366"/>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MÍCHA</a:t>
            </a:r>
          </a:p>
        </p:txBody>
      </p:sp>
      <p:sp>
        <p:nvSpPr>
          <p:cNvPr id="230" name="Ovál 229">
            <a:extLst>
              <a:ext uri="{FF2B5EF4-FFF2-40B4-BE49-F238E27FC236}">
                <a16:creationId xmlns:a16="http://schemas.microsoft.com/office/drawing/2014/main" id="{A00EE3B6-DAEE-442B-8B2A-0AC7A67828D3}"/>
              </a:ext>
            </a:extLst>
          </p:cNvPr>
          <p:cNvSpPr/>
          <p:nvPr/>
        </p:nvSpPr>
        <p:spPr>
          <a:xfrm>
            <a:off x="7624920" y="5853756"/>
            <a:ext cx="330899" cy="344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6" name="TextovéPole 235">
            <a:extLst>
              <a:ext uri="{FF2B5EF4-FFF2-40B4-BE49-F238E27FC236}">
                <a16:creationId xmlns:a16="http://schemas.microsoft.com/office/drawing/2014/main" id="{E9219A03-7346-4FEB-A304-364645920A68}"/>
              </a:ext>
            </a:extLst>
          </p:cNvPr>
          <p:cNvSpPr txBox="1"/>
          <p:nvPr/>
        </p:nvSpPr>
        <p:spPr>
          <a:xfrm rot="20794734">
            <a:off x="8317485" y="5568805"/>
            <a:ext cx="2123723" cy="307777"/>
          </a:xfrm>
          <a:prstGeom prst="rect">
            <a:avLst/>
          </a:prstGeom>
          <a:noFill/>
        </p:spPr>
        <p:txBody>
          <a:bodyPr wrap="none" rtlCol="0">
            <a:spAutoFit/>
          </a:bodyPr>
          <a:lstStyle/>
          <a:p>
            <a:r>
              <a:rPr lang="cs-CZ" sz="1400" dirty="0">
                <a:latin typeface="Calibri" charset="0"/>
                <a:ea typeface="Calibri" charset="0"/>
                <a:cs typeface="Calibri" charset="0"/>
              </a:rPr>
              <a:t>Ganglion </a:t>
            </a:r>
            <a:r>
              <a:rPr lang="cs-CZ" sz="1400" dirty="0" err="1">
                <a:latin typeface="Calibri" charset="0"/>
                <a:ea typeface="Calibri" charset="0"/>
                <a:cs typeface="Calibri" charset="0"/>
              </a:rPr>
              <a:t>stellatum</a:t>
            </a:r>
            <a:r>
              <a:rPr lang="cs-CZ" sz="1400" dirty="0">
                <a:latin typeface="Calibri" charset="0"/>
                <a:ea typeface="Calibri" charset="0"/>
                <a:cs typeface="Calibri" charset="0"/>
              </a:rPr>
              <a:t> (T1-T6)</a:t>
            </a:r>
          </a:p>
        </p:txBody>
      </p:sp>
      <p:sp>
        <p:nvSpPr>
          <p:cNvPr id="237" name="TextovéPole 236">
            <a:extLst>
              <a:ext uri="{FF2B5EF4-FFF2-40B4-BE49-F238E27FC236}">
                <a16:creationId xmlns:a16="http://schemas.microsoft.com/office/drawing/2014/main" id="{80703A12-490D-40C3-991D-15A16B6DEC2E}"/>
              </a:ext>
            </a:extLst>
          </p:cNvPr>
          <p:cNvSpPr txBox="1"/>
          <p:nvPr/>
        </p:nvSpPr>
        <p:spPr>
          <a:xfrm rot="19286931">
            <a:off x="8569169" y="4676788"/>
            <a:ext cx="1565300" cy="307777"/>
          </a:xfrm>
          <a:prstGeom prst="rect">
            <a:avLst/>
          </a:prstGeom>
          <a:noFill/>
        </p:spPr>
        <p:txBody>
          <a:bodyPr wrap="none" rtlCol="0">
            <a:spAutoFit/>
          </a:bodyPr>
          <a:lstStyle/>
          <a:p>
            <a:r>
              <a:rPr lang="cs-CZ" sz="1400" dirty="0">
                <a:latin typeface="Calibri" charset="0"/>
                <a:ea typeface="Calibri" charset="0"/>
                <a:cs typeface="Calibri" charset="0"/>
              </a:rPr>
              <a:t>Sympatikus (T7-L3)</a:t>
            </a:r>
          </a:p>
        </p:txBody>
      </p:sp>
      <p:sp>
        <p:nvSpPr>
          <p:cNvPr id="238" name="TextovéPole 237">
            <a:extLst>
              <a:ext uri="{FF2B5EF4-FFF2-40B4-BE49-F238E27FC236}">
                <a16:creationId xmlns:a16="http://schemas.microsoft.com/office/drawing/2014/main" id="{7DA80C72-800C-41F5-8A9D-8E33C9755D54}"/>
              </a:ext>
            </a:extLst>
          </p:cNvPr>
          <p:cNvSpPr txBox="1"/>
          <p:nvPr/>
        </p:nvSpPr>
        <p:spPr>
          <a:xfrm rot="18311695">
            <a:off x="8484022" y="3523593"/>
            <a:ext cx="1656672" cy="307777"/>
          </a:xfrm>
          <a:prstGeom prst="rect">
            <a:avLst/>
          </a:prstGeom>
          <a:noFill/>
        </p:spPr>
        <p:txBody>
          <a:bodyPr wrap="none" rtlCol="0">
            <a:spAutoFit/>
          </a:bodyPr>
          <a:lstStyle/>
          <a:p>
            <a:r>
              <a:rPr lang="cs-CZ" sz="1400" dirty="0">
                <a:latin typeface="Calibri" charset="0"/>
                <a:ea typeface="Calibri" charset="0"/>
                <a:cs typeface="Calibri" charset="0"/>
              </a:rPr>
              <a:t>Sympatikus (T13-L3)</a:t>
            </a:r>
          </a:p>
        </p:txBody>
      </p:sp>
      <p:sp>
        <p:nvSpPr>
          <p:cNvPr id="249" name="TextovéPole 248">
            <a:extLst>
              <a:ext uri="{FF2B5EF4-FFF2-40B4-BE49-F238E27FC236}">
                <a16:creationId xmlns:a16="http://schemas.microsoft.com/office/drawing/2014/main" id="{168E4154-EDDA-4D08-B576-91594D4C1BCE}"/>
              </a:ext>
            </a:extLst>
          </p:cNvPr>
          <p:cNvSpPr txBox="1">
            <a:spLocks noChangeArrowheads="1"/>
          </p:cNvSpPr>
          <p:nvPr/>
        </p:nvSpPr>
        <p:spPr bwMode="auto">
          <a:xfrm rot="2088984">
            <a:off x="158719" y="3963170"/>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dirty="0">
                <a:latin typeface="Arial" panose="020B0604020202020204" pitchFamily="34" charset="0"/>
              </a:rPr>
              <a:t>vision</a:t>
            </a:r>
          </a:p>
        </p:txBody>
      </p:sp>
      <p:sp>
        <p:nvSpPr>
          <p:cNvPr id="259" name="Šipka: doleva 258">
            <a:extLst>
              <a:ext uri="{FF2B5EF4-FFF2-40B4-BE49-F238E27FC236}">
                <a16:creationId xmlns:a16="http://schemas.microsoft.com/office/drawing/2014/main" id="{8D74FFB7-ADAE-4717-8AA9-A3E78177495B}"/>
              </a:ext>
            </a:extLst>
          </p:cNvPr>
          <p:cNvSpPr/>
          <p:nvPr/>
        </p:nvSpPr>
        <p:spPr>
          <a:xfrm>
            <a:off x="5978423" y="1268271"/>
            <a:ext cx="4313390" cy="3430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0" name="TextovéPole 259">
            <a:extLst>
              <a:ext uri="{FF2B5EF4-FFF2-40B4-BE49-F238E27FC236}">
                <a16:creationId xmlns:a16="http://schemas.microsoft.com/office/drawing/2014/main" id="{03C68DE3-AEAA-4D77-AA49-784A426FB770}"/>
              </a:ext>
            </a:extLst>
          </p:cNvPr>
          <p:cNvSpPr txBox="1">
            <a:spLocks noChangeArrowheads="1"/>
          </p:cNvSpPr>
          <p:nvPr/>
        </p:nvSpPr>
        <p:spPr bwMode="auto">
          <a:xfrm>
            <a:off x="7207972" y="1072166"/>
            <a:ext cx="2346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ENDOCRINE SIGNAL</a:t>
            </a:r>
          </a:p>
        </p:txBody>
      </p:sp>
      <p:sp>
        <p:nvSpPr>
          <p:cNvPr id="192"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3" name="Šipka dolů 38">
            <a:extLst>
              <a:ext uri="{FF2B5EF4-FFF2-40B4-BE49-F238E27FC236}">
                <a16:creationId xmlns:a16="http://schemas.microsoft.com/office/drawing/2014/main" id="{F918F5A3-7260-421B-8098-F8036C5AAA47}"/>
              </a:ext>
            </a:extLst>
          </p:cNvPr>
          <p:cNvSpPr/>
          <p:nvPr/>
        </p:nvSpPr>
        <p:spPr>
          <a:xfrm>
            <a:off x="7768830" y="4923481"/>
            <a:ext cx="55604" cy="792162"/>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4" name="Šipka dolů 38">
            <a:extLst>
              <a:ext uri="{FF2B5EF4-FFF2-40B4-BE49-F238E27FC236}">
                <a16:creationId xmlns:a16="http://schemas.microsoft.com/office/drawing/2014/main" id="{F918F5A3-7260-421B-8098-F8036C5AAA47}"/>
              </a:ext>
            </a:extLst>
          </p:cNvPr>
          <p:cNvSpPr/>
          <p:nvPr/>
        </p:nvSpPr>
        <p:spPr>
          <a:xfrm rot="14225516">
            <a:off x="7957844" y="5714720"/>
            <a:ext cx="105497" cy="14408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5" name="Ovál 194">
            <a:extLst>
              <a:ext uri="{FF2B5EF4-FFF2-40B4-BE49-F238E27FC236}">
                <a16:creationId xmlns:a16="http://schemas.microsoft.com/office/drawing/2014/main" id="{A00EE3B6-DAEE-442B-8B2A-0AC7A67828D3}"/>
              </a:ext>
            </a:extLst>
          </p:cNvPr>
          <p:cNvSpPr/>
          <p:nvPr/>
        </p:nvSpPr>
        <p:spPr>
          <a:xfrm>
            <a:off x="8087404" y="5595146"/>
            <a:ext cx="122080" cy="129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6" name="Ovál 195">
            <a:extLst>
              <a:ext uri="{FF2B5EF4-FFF2-40B4-BE49-F238E27FC236}">
                <a16:creationId xmlns:a16="http://schemas.microsoft.com/office/drawing/2014/main" id="{A00EE3B6-DAEE-442B-8B2A-0AC7A67828D3}"/>
              </a:ext>
            </a:extLst>
          </p:cNvPr>
          <p:cNvSpPr/>
          <p:nvPr/>
        </p:nvSpPr>
        <p:spPr>
          <a:xfrm>
            <a:off x="8189425" y="5824307"/>
            <a:ext cx="122080" cy="129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7" name="Ovál 196">
            <a:extLst>
              <a:ext uri="{FF2B5EF4-FFF2-40B4-BE49-F238E27FC236}">
                <a16:creationId xmlns:a16="http://schemas.microsoft.com/office/drawing/2014/main" id="{A00EE3B6-DAEE-442B-8B2A-0AC7A67828D3}"/>
              </a:ext>
            </a:extLst>
          </p:cNvPr>
          <p:cNvSpPr/>
          <p:nvPr/>
        </p:nvSpPr>
        <p:spPr>
          <a:xfrm>
            <a:off x="8220011" y="6056163"/>
            <a:ext cx="122080" cy="129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1" name="Šipka dolů 38">
            <a:extLst>
              <a:ext uri="{FF2B5EF4-FFF2-40B4-BE49-F238E27FC236}">
                <a16:creationId xmlns:a16="http://schemas.microsoft.com/office/drawing/2014/main" id="{F918F5A3-7260-421B-8098-F8036C5AAA47}"/>
              </a:ext>
            </a:extLst>
          </p:cNvPr>
          <p:cNvSpPr/>
          <p:nvPr/>
        </p:nvSpPr>
        <p:spPr>
          <a:xfrm rot="15074478">
            <a:off x="8028330" y="5871258"/>
            <a:ext cx="105497" cy="14408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2" name="Šipka dolů 38">
            <a:extLst>
              <a:ext uri="{FF2B5EF4-FFF2-40B4-BE49-F238E27FC236}">
                <a16:creationId xmlns:a16="http://schemas.microsoft.com/office/drawing/2014/main" id="{F918F5A3-7260-421B-8098-F8036C5AAA47}"/>
              </a:ext>
            </a:extLst>
          </p:cNvPr>
          <p:cNvSpPr/>
          <p:nvPr/>
        </p:nvSpPr>
        <p:spPr>
          <a:xfrm rot="16200000">
            <a:off x="8059715" y="6034924"/>
            <a:ext cx="105497" cy="14408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3" name="Šipka dolů 38">
            <a:extLst>
              <a:ext uri="{FF2B5EF4-FFF2-40B4-BE49-F238E27FC236}">
                <a16:creationId xmlns:a16="http://schemas.microsoft.com/office/drawing/2014/main" id="{F918F5A3-7260-421B-8098-F8036C5AAA47}"/>
              </a:ext>
            </a:extLst>
          </p:cNvPr>
          <p:cNvSpPr/>
          <p:nvPr/>
        </p:nvSpPr>
        <p:spPr>
          <a:xfrm rot="12899154">
            <a:off x="9299070" y="1916546"/>
            <a:ext cx="105497" cy="4000707"/>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4" name="Šipka dolů 38">
            <a:extLst>
              <a:ext uri="{FF2B5EF4-FFF2-40B4-BE49-F238E27FC236}">
                <a16:creationId xmlns:a16="http://schemas.microsoft.com/office/drawing/2014/main" id="{F918F5A3-7260-421B-8098-F8036C5AAA47}"/>
              </a:ext>
            </a:extLst>
          </p:cNvPr>
          <p:cNvSpPr/>
          <p:nvPr/>
        </p:nvSpPr>
        <p:spPr>
          <a:xfrm rot="13912380">
            <a:off x="9392030" y="3597374"/>
            <a:ext cx="105497" cy="2745367"/>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6" name="Šipka dolů 38">
            <a:extLst>
              <a:ext uri="{FF2B5EF4-FFF2-40B4-BE49-F238E27FC236}">
                <a16:creationId xmlns:a16="http://schemas.microsoft.com/office/drawing/2014/main" id="{F918F5A3-7260-421B-8098-F8036C5AAA47}"/>
              </a:ext>
            </a:extLst>
          </p:cNvPr>
          <p:cNvSpPr/>
          <p:nvPr/>
        </p:nvSpPr>
        <p:spPr>
          <a:xfrm rot="15479639">
            <a:off x="9352025" y="4905997"/>
            <a:ext cx="105497" cy="200442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7" name="Rectangle 2">
            <a:extLst>
              <a:ext uri="{FF2B5EF4-FFF2-40B4-BE49-F238E27FC236}">
                <a16:creationId xmlns:a16="http://schemas.microsoft.com/office/drawing/2014/main" id="{8BC00DDA-9589-4126-A77F-2588B9512CBF}"/>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cs-CZ" altLang="cs-CZ" b="1" dirty="0">
                <a:latin typeface="Calibri" charset="0"/>
                <a:ea typeface="Calibri" charset="0"/>
                <a:cs typeface="Calibri" charset="0"/>
              </a:rPr>
              <a:t>Brain-</a:t>
            </a: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axis II</a:t>
            </a:r>
            <a:endParaRPr lang="fr-FR" altLang="cs-CZ" b="1" dirty="0">
              <a:latin typeface="Calibri" charset="0"/>
              <a:ea typeface="Calibri" charset="0"/>
              <a:cs typeface="Calibri" charset="0"/>
            </a:endParaRPr>
          </a:p>
        </p:txBody>
      </p:sp>
    </p:spTree>
    <p:extLst>
      <p:ext uri="{BB962C8B-B14F-4D97-AF65-F5344CB8AC3E}">
        <p14:creationId xmlns:p14="http://schemas.microsoft.com/office/powerpoint/2010/main" val="2119172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AA1F7B7-CCAB-4726-BF54-DCE032FCB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923" y="1118645"/>
            <a:ext cx="9064044" cy="5641035"/>
          </a:xfrm>
          <a:prstGeom prst="rect">
            <a:avLst/>
          </a:prstGeom>
        </p:spPr>
      </p:pic>
      <p:sp>
        <p:nvSpPr>
          <p:cNvPr id="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99743D7-EB80-4EA1-8E00-09B9F705D48E}"/>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sz="3600" b="1" dirty="0" err="1">
                <a:latin typeface="Calibri" charset="0"/>
                <a:ea typeface="Calibri" charset="0"/>
                <a:cs typeface="Calibri" charset="0"/>
              </a:rPr>
              <a:t>Can</a:t>
            </a:r>
            <a:r>
              <a:rPr lang="cs-CZ" altLang="cs-CZ" sz="3600" b="1" dirty="0">
                <a:latin typeface="Calibri" charset="0"/>
                <a:ea typeface="Calibri" charset="0"/>
                <a:cs typeface="Calibri" charset="0"/>
              </a:rPr>
              <a:t> stress </a:t>
            </a:r>
            <a:r>
              <a:rPr lang="cs-CZ" altLang="cs-CZ" sz="3600" b="1" dirty="0" err="1">
                <a:latin typeface="Calibri" charset="0"/>
                <a:ea typeface="Calibri" charset="0"/>
                <a:cs typeface="Calibri" charset="0"/>
              </a:rPr>
              <a:t>be</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calculated</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Can</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temperature</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be</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calculated</a:t>
            </a:r>
            <a:r>
              <a:rPr lang="cs-CZ" altLang="cs-CZ" sz="3600" b="1" dirty="0">
                <a:latin typeface="Calibri" charset="0"/>
                <a:ea typeface="Calibri" charset="0"/>
                <a:cs typeface="Calibri" charset="0"/>
              </a:rPr>
              <a:t>?</a:t>
            </a:r>
            <a:endParaRPr lang="fr-FR" altLang="cs-CZ" sz="3600" b="1" dirty="0">
              <a:latin typeface="Calibri" charset="0"/>
              <a:ea typeface="Calibri" charset="0"/>
              <a:cs typeface="Calibri" charset="0"/>
            </a:endParaRPr>
          </a:p>
        </p:txBody>
      </p:sp>
    </p:spTree>
    <p:extLst>
      <p:ext uri="{BB962C8B-B14F-4D97-AF65-F5344CB8AC3E}">
        <p14:creationId xmlns:p14="http://schemas.microsoft.com/office/powerpoint/2010/main" val="2680203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ovéPole 6"/>
              <p:cNvSpPr txBox="1"/>
              <p:nvPr/>
            </p:nvSpPr>
            <p:spPr>
              <a:xfrm>
                <a:off x="352453" y="1415874"/>
                <a:ext cx="5119697" cy="2523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a:latin typeface="Cambria Math"/>
                        </a:rPr>
                        <m:t>∆</m:t>
                      </m:r>
                      <m:sSub>
                        <m:sSubPr>
                          <m:ctrlPr>
                            <a:rPr lang="cs-CZ" sz="1400" b="1" i="1">
                              <a:latin typeface="Cambria Math" panose="02040503050406030204" pitchFamily="18" charset="0"/>
                            </a:rPr>
                          </m:ctrlPr>
                        </m:sSubPr>
                        <m:e>
                          <m:r>
                            <a:rPr lang="en-US" sz="1400" b="1" i="1">
                              <a:latin typeface="Cambria Math"/>
                            </a:rPr>
                            <m:t>𝒔</m:t>
                          </m:r>
                        </m:e>
                        <m:sub>
                          <m:r>
                            <a:rPr lang="en-US" sz="1400" b="1" i="1">
                              <a:latin typeface="Cambria Math"/>
                            </a:rPr>
                            <m:t>𝑺𝑬𝑳</m:t>
                          </m:r>
                        </m:sub>
                      </m:sSub>
                      <m:r>
                        <a:rPr lang="en-US" sz="1400" b="1" i="1">
                          <a:latin typeface="Cambria Math"/>
                        </a:rPr>
                        <m:t>=</m:t>
                      </m:r>
                      <m:nary>
                        <m:naryPr>
                          <m:limLoc m:val="subSup"/>
                          <m:ctrlPr>
                            <a:rPr lang="cs-CZ" sz="1400" b="1" i="1">
                              <a:latin typeface="Cambria Math" panose="02040503050406030204" pitchFamily="18" charset="0"/>
                            </a:rPr>
                          </m:ctrlPr>
                        </m:naryPr>
                        <m:sub>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𝟏</m:t>
                              </m:r>
                            </m:sub>
                          </m:sSub>
                        </m:sub>
                        <m:sup>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𝟐</m:t>
                              </m:r>
                            </m:sub>
                          </m:sSub>
                        </m:sup>
                        <m:e>
                          <m:d>
                            <m:dPr>
                              <m:begChr m:val="["/>
                              <m:endChr m:val="]"/>
                              <m:ctrlPr>
                                <a:rPr lang="cs-CZ" sz="1400" b="1" i="1">
                                  <a:latin typeface="Cambria Math" panose="02040503050406030204" pitchFamily="18" charset="0"/>
                                </a:rPr>
                              </m:ctrlPr>
                            </m:dPr>
                            <m:e>
                              <m:f>
                                <m:fPr>
                                  <m:ctrlPr>
                                    <a:rPr lang="cs-CZ" sz="1400" b="1" i="1">
                                      <a:latin typeface="Cambria Math" panose="02040503050406030204" pitchFamily="18" charset="0"/>
                                    </a:rPr>
                                  </m:ctrlPr>
                                </m:fPr>
                                <m:num>
                                  <m:sSub>
                                    <m:sSubPr>
                                      <m:ctrlPr>
                                        <a:rPr lang="cs-CZ" sz="1400" b="1" i="1">
                                          <a:latin typeface="Cambria Math" panose="02040503050406030204" pitchFamily="18" charset="0"/>
                                        </a:rPr>
                                      </m:ctrlPr>
                                    </m:sSubPr>
                                    <m:e>
                                      <m:acc>
                                        <m:accPr>
                                          <m:chr m:val="̇"/>
                                          <m:ctrlPr>
                                            <a:rPr lang="cs-CZ" sz="1400" b="1" i="1">
                                              <a:latin typeface="Cambria Math" panose="02040503050406030204" pitchFamily="18" charset="0"/>
                                            </a:rPr>
                                          </m:ctrlPr>
                                        </m:accPr>
                                        <m:e>
                                          <m:r>
                                            <a:rPr lang="en-US" sz="1400" b="1" i="1">
                                              <a:latin typeface="Cambria Math"/>
                                            </a:rPr>
                                            <m:t>𝑸</m:t>
                                          </m:r>
                                        </m:e>
                                      </m:acc>
                                    </m:e>
                                    <m:sub>
                                      <m:r>
                                        <a:rPr lang="en-US" sz="1400" b="1" i="1">
                                          <a:latin typeface="Cambria Math"/>
                                        </a:rPr>
                                        <m:t>𝒑</m:t>
                                      </m:r>
                                    </m:sub>
                                  </m:sSub>
                                  <m:r>
                                    <a:rPr lang="en-US" sz="1400" b="1" i="1">
                                      <a:latin typeface="Cambria Math"/>
                                    </a:rPr>
                                    <m:t>−</m:t>
                                  </m:r>
                                  <m:sSub>
                                    <m:sSubPr>
                                      <m:ctrlPr>
                                        <a:rPr lang="cs-CZ" sz="1400" b="1" i="1">
                                          <a:latin typeface="Cambria Math" panose="02040503050406030204" pitchFamily="18" charset="0"/>
                                        </a:rPr>
                                      </m:ctrlPr>
                                    </m:sSubPr>
                                    <m:e>
                                      <m:acc>
                                        <m:accPr>
                                          <m:chr m:val="̇"/>
                                          <m:ctrlPr>
                                            <a:rPr lang="cs-CZ" sz="1400" b="1" i="1">
                                              <a:latin typeface="Cambria Math" panose="02040503050406030204" pitchFamily="18" charset="0"/>
                                            </a:rPr>
                                          </m:ctrlPr>
                                        </m:accPr>
                                        <m:e>
                                          <m:r>
                                            <a:rPr lang="en-US" sz="1400" b="1" i="1">
                                              <a:latin typeface="Cambria Math"/>
                                            </a:rPr>
                                            <m:t>𝑸</m:t>
                                          </m:r>
                                        </m:e>
                                      </m:acc>
                                    </m:e>
                                    <m:sub>
                                      <m:r>
                                        <a:rPr lang="en-US" sz="1400" b="1" i="1">
                                          <a:latin typeface="Cambria Math"/>
                                        </a:rPr>
                                        <m:t>𝒆</m:t>
                                      </m:r>
                                    </m:sub>
                                  </m:sSub>
                                </m:num>
                                <m:den>
                                  <m:sSub>
                                    <m:sSubPr>
                                      <m:ctrlPr>
                                        <a:rPr lang="cs-CZ" sz="1400" b="1" i="1">
                                          <a:latin typeface="Cambria Math" panose="02040503050406030204" pitchFamily="18" charset="0"/>
                                        </a:rPr>
                                      </m:ctrlPr>
                                    </m:sSubPr>
                                    <m:e>
                                      <m:r>
                                        <a:rPr lang="en-US" sz="1400" b="1" i="1">
                                          <a:latin typeface="Cambria Math"/>
                                        </a:rPr>
                                        <m:t>𝑻</m:t>
                                      </m:r>
                                    </m:e>
                                    <m:sub>
                                      <m:r>
                                        <a:rPr lang="en-US" sz="1400" b="1" i="1">
                                          <a:latin typeface="Cambria Math"/>
                                        </a:rPr>
                                        <m:t>𝒃𝒐𝒅𝒚</m:t>
                                      </m:r>
                                    </m:sub>
                                  </m:sSub>
                                </m:den>
                              </m:f>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𝑴</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𝑪𝑶</m:t>
                                      </m:r>
                                    </m:e>
                                    <m:sub>
                                      <m:r>
                                        <a:rPr lang="en-US" sz="1400" b="1" i="1">
                                          <a:latin typeface="Cambria Math"/>
                                        </a:rPr>
                                        <m:t>𝟐</m:t>
                                      </m:r>
                                    </m:sub>
                                  </m:sSub>
                                </m:e>
                              </m:d>
                              <m:r>
                                <a:rPr lang="en-US" sz="1400" b="1" i="1">
                                  <a:latin typeface="Cambria Math"/>
                                </a:rPr>
                                <m:t>𝑴</m:t>
                              </m:r>
                              <m:d>
                                <m:dPr>
                                  <m:ctrlPr>
                                    <a:rPr lang="cs-CZ" sz="1400" b="1" i="1">
                                      <a:latin typeface="Cambria Math" panose="02040503050406030204" pitchFamily="18" charset="0"/>
                                    </a:rPr>
                                  </m:ctrlPr>
                                </m:dPr>
                                <m:e>
                                  <m:r>
                                    <a:rPr lang="en-US" sz="1400" b="1" i="1">
                                      <a:latin typeface="Cambria Math"/>
                                    </a:rPr>
                                    <m:t>𝑪</m:t>
                                  </m:r>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r>
                                <a:rPr lang="en-US" sz="1400" b="1" i="1">
                                  <a:latin typeface="Cambria Math"/>
                                </a:rPr>
                                <m:t>𝑴</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𝒊𝒏</m:t>
                                      </m:r>
                                    </m:sub>
                                  </m:sSub>
                                </m:e>
                              </m:d>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r>
                                <a:rPr lang="en-US" sz="1400" b="1" i="1">
                                  <a:latin typeface="Cambria Math"/>
                                </a:rPr>
                                <m:t>𝑴</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𝒐𝒖𝒕</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sSub>
                                    <m:sSubPr>
                                      <m:ctrlPr>
                                        <a:rPr lang="cs-CZ" sz="1400"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𝑪𝑶</m:t>
                                      </m:r>
                                    </m:e>
                                    <m:sub>
                                      <m:r>
                                        <a:rPr lang="en-US" sz="1400" b="1" i="1">
                                          <a:latin typeface="Cambria Math"/>
                                        </a:rPr>
                                        <m:t>𝟐</m:t>
                                      </m:r>
                                    </m:sub>
                                  </m:sSub>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r>
                                    <a:rPr lang="en-US" sz="1400" b="1" i="1">
                                      <a:latin typeface="Cambria Math"/>
                                    </a:rPr>
                                    <m:t>𝑪</m:t>
                                  </m:r>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𝒊𝒏</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𝒐𝒖𝒕</m:t>
                                      </m:r>
                                    </m:sub>
                                  </m:sSub>
                                </m:e>
                              </m:d>
                              <m:r>
                                <a:rPr lang="en-US" sz="1400" b="1" i="1">
                                  <a:latin typeface="Cambria Math"/>
                                </a:rPr>
                                <m:t>−</m:t>
                              </m:r>
                              <m:f>
                                <m:fPr>
                                  <m:ctrlPr>
                                    <a:rPr lang="cs-CZ" sz="1400" i="1">
                                      <a:latin typeface="Cambria Math" panose="02040503050406030204" pitchFamily="18" charset="0"/>
                                    </a:rPr>
                                  </m:ctrlPr>
                                </m:fPr>
                                <m:num>
                                  <m:r>
                                    <a:rPr lang="en-US" sz="1400" b="1" i="1">
                                      <a:latin typeface="Cambria Math"/>
                                    </a:rPr>
                                    <m:t>𝟒</m:t>
                                  </m:r>
                                </m:num>
                                <m:den>
                                  <m:r>
                                    <a:rPr lang="en-US" sz="1400" b="1" i="1">
                                      <a:latin typeface="Cambria Math"/>
                                    </a:rPr>
                                    <m:t>𝟑</m:t>
                                  </m:r>
                                </m:den>
                              </m:f>
                              <m:r>
                                <a:rPr lang="en-US" sz="1400" b="1" i="1">
                                  <a:latin typeface="Cambria Math"/>
                                </a:rPr>
                                <m:t>𝜼</m:t>
                              </m:r>
                              <m:r>
                                <a:rPr lang="en-US" sz="1400" b="1" i="1">
                                  <a:latin typeface="Cambria Math"/>
                                </a:rPr>
                                <m:t>𝑨</m:t>
                              </m:r>
                              <m:sSub>
                                <m:sSubPr>
                                  <m:ctrlPr>
                                    <a:rPr lang="cs-CZ" sz="1400" i="1">
                                      <a:latin typeface="Cambria Math" panose="02040503050406030204" pitchFamily="18" charset="0"/>
                                    </a:rPr>
                                  </m:ctrlPr>
                                </m:sSubPr>
                                <m:e>
                                  <m:r>
                                    <a:rPr lang="en-US" sz="1400" b="1" i="1">
                                      <a:latin typeface="Cambria Math"/>
                                    </a:rPr>
                                    <m:t>𝝈</m:t>
                                  </m:r>
                                </m:e>
                                <m:sub>
                                  <m:r>
                                    <a:rPr lang="en-US" sz="1400" b="1" i="1">
                                      <a:latin typeface="Cambria Math"/>
                                    </a:rPr>
                                    <m:t>𝑺𝑩</m:t>
                                  </m:r>
                                </m:sub>
                              </m:sSub>
                              <m:sSubSup>
                                <m:sSubSupPr>
                                  <m:ctrlPr>
                                    <a:rPr lang="cs-CZ" sz="1400" i="1">
                                      <a:latin typeface="Cambria Math" panose="02040503050406030204" pitchFamily="18" charset="0"/>
                                    </a:rPr>
                                  </m:ctrlPr>
                                </m:sSubSupPr>
                                <m:e>
                                  <m:r>
                                    <a:rPr lang="en-US" sz="1400" b="1" i="1">
                                      <a:latin typeface="Cambria Math"/>
                                    </a:rPr>
                                    <m:t>𝑻</m:t>
                                  </m:r>
                                </m:e>
                                <m:sub>
                                  <m:r>
                                    <a:rPr lang="en-US" sz="1400" b="1" i="1">
                                      <a:latin typeface="Cambria Math"/>
                                    </a:rPr>
                                    <m:t>𝒂𝒊𝒓</m:t>
                                  </m:r>
                                </m:sub>
                                <m:sup>
                                  <m:r>
                                    <a:rPr lang="en-US" sz="1400" b="1" i="1">
                                      <a:latin typeface="Cambria Math"/>
                                    </a:rPr>
                                    <m:t>𝟑</m:t>
                                  </m:r>
                                </m:sup>
                              </m:sSubSup>
                              <m:r>
                                <a:rPr lang="en-US" sz="1400" b="1" i="1">
                                  <a:latin typeface="Cambria Math"/>
                                </a:rPr>
                                <m:t>+</m:t>
                              </m:r>
                              <m:f>
                                <m:fPr>
                                  <m:ctrlPr>
                                    <a:rPr lang="cs-CZ" sz="1400" i="1">
                                      <a:latin typeface="Cambria Math" panose="02040503050406030204" pitchFamily="18" charset="0"/>
                                    </a:rPr>
                                  </m:ctrlPr>
                                </m:fPr>
                                <m:num>
                                  <m:r>
                                    <a:rPr lang="en-US" sz="1400" b="1" i="1">
                                      <a:latin typeface="Cambria Math"/>
                                    </a:rPr>
                                    <m:t>𝟒</m:t>
                                  </m:r>
                                </m:num>
                                <m:den>
                                  <m:r>
                                    <a:rPr lang="en-US" sz="1400" b="1" i="1">
                                      <a:latin typeface="Cambria Math"/>
                                    </a:rPr>
                                    <m:t>𝟑</m:t>
                                  </m:r>
                                </m:den>
                              </m:f>
                              <m:r>
                                <a:rPr lang="en-US" sz="1400" b="1" i="1">
                                  <a:latin typeface="Cambria Math"/>
                                </a:rPr>
                                <m:t>𝝐</m:t>
                              </m:r>
                              <m:r>
                                <a:rPr lang="en-US" sz="1400" b="1" i="1">
                                  <a:latin typeface="Cambria Math"/>
                                </a:rPr>
                                <m:t>𝑨</m:t>
                              </m:r>
                              <m:sSub>
                                <m:sSubPr>
                                  <m:ctrlPr>
                                    <a:rPr lang="cs-CZ" sz="1400" i="1">
                                      <a:latin typeface="Cambria Math" panose="02040503050406030204" pitchFamily="18" charset="0"/>
                                    </a:rPr>
                                  </m:ctrlPr>
                                </m:sSubPr>
                                <m:e>
                                  <m:r>
                                    <a:rPr lang="en-US" sz="1400" b="1" i="1">
                                      <a:latin typeface="Cambria Math"/>
                                    </a:rPr>
                                    <m:t>𝝈</m:t>
                                  </m:r>
                                </m:e>
                                <m:sub>
                                  <m:r>
                                    <a:rPr lang="en-US" sz="1400" b="1" i="1">
                                      <a:latin typeface="Cambria Math"/>
                                    </a:rPr>
                                    <m:t>𝑺𝑩</m:t>
                                  </m:r>
                                </m:sub>
                              </m:sSub>
                              <m:sSubSup>
                                <m:sSubSupPr>
                                  <m:ctrlPr>
                                    <a:rPr lang="cs-CZ" sz="1400" i="1">
                                      <a:latin typeface="Cambria Math" panose="02040503050406030204" pitchFamily="18" charset="0"/>
                                    </a:rPr>
                                  </m:ctrlPr>
                                </m:sSubSupPr>
                                <m:e>
                                  <m:r>
                                    <a:rPr lang="en-US" sz="1400" b="1" i="1">
                                      <a:latin typeface="Cambria Math"/>
                                    </a:rPr>
                                    <m:t>𝑻</m:t>
                                  </m:r>
                                </m:e>
                                <m:sub>
                                  <m:r>
                                    <a:rPr lang="en-US" sz="1400" b="1" i="1">
                                      <a:latin typeface="Cambria Math"/>
                                    </a:rPr>
                                    <m:t>𝒔𝒌𝒊𝒏</m:t>
                                  </m:r>
                                </m:sub>
                                <m:sup>
                                  <m:r>
                                    <a:rPr lang="en-US" sz="1400" b="1" i="1">
                                      <a:latin typeface="Cambria Math"/>
                                    </a:rPr>
                                    <m:t>𝟑</m:t>
                                  </m:r>
                                </m:sup>
                              </m:sSubSup>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𝒄𝒏𝒗</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𝒔𝒌𝒊𝒏</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𝒆𝒗𝒑</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𝒃𝒐𝒅𝒚</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𝒓𝒂𝒅</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𝒔𝒌𝒊𝒏</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𝒄𝒏𝒗</m:t>
                                      </m:r>
                                      <m:r>
                                        <a:rPr lang="en-US" sz="1400" b="1" i="1">
                                          <a:latin typeface="Cambria Math"/>
                                        </a:rPr>
                                        <m:t>_</m:t>
                                      </m:r>
                                      <m:r>
                                        <a:rPr lang="en-US" sz="1400" b="1" i="1">
                                          <a:latin typeface="Cambria Math"/>
                                        </a:rPr>
                                        <m:t>𝒓𝒆𝒔</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𝒔𝒌𝒊𝒏</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𝒆𝒗𝒑</m:t>
                                      </m:r>
                                      <m:r>
                                        <a:rPr lang="en-US" sz="1400" b="1" i="1">
                                          <a:latin typeface="Cambria Math"/>
                                        </a:rPr>
                                        <m:t>_</m:t>
                                      </m:r>
                                      <m:r>
                                        <a:rPr lang="en-US" sz="1400" b="1" i="1">
                                          <a:latin typeface="Cambria Math"/>
                                        </a:rPr>
                                        <m:t>𝒓𝒆𝒔</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𝒃𝒐𝒅𝒚</m:t>
                                      </m:r>
                                    </m:sub>
                                  </m:sSub>
                                </m:den>
                              </m:f>
                            </m:e>
                          </m:d>
                          <m:f>
                            <m:fPr>
                              <m:ctrlPr>
                                <a:rPr lang="cs-CZ" sz="1400" b="1" i="1">
                                  <a:latin typeface="Cambria Math" panose="02040503050406030204" pitchFamily="18" charset="0"/>
                                </a:rPr>
                              </m:ctrlPr>
                            </m:fPr>
                            <m:num>
                              <m:r>
                                <a:rPr lang="en-US" sz="1400" b="1" i="1">
                                  <a:latin typeface="Cambria Math"/>
                                </a:rPr>
                                <m:t>𝟏</m:t>
                              </m:r>
                            </m:num>
                            <m:den>
                              <m:r>
                                <a:rPr lang="en-US" sz="1400" b="1" i="1">
                                  <a:latin typeface="Cambria Math"/>
                                </a:rPr>
                                <m:t>𝒎</m:t>
                              </m:r>
                              <m:r>
                                <a:rPr lang="en-US" sz="1400" b="1" i="1">
                                  <a:latin typeface="Cambria Math"/>
                                </a:rPr>
                                <m:t>(</m:t>
                              </m:r>
                              <m:r>
                                <a:rPr lang="en-US" sz="1400" b="1" i="1">
                                  <a:latin typeface="Cambria Math"/>
                                </a:rPr>
                                <m:t>𝒕</m:t>
                              </m:r>
                              <m:r>
                                <a:rPr lang="en-US" sz="1400" b="1" i="1">
                                  <a:latin typeface="Cambria Math"/>
                                </a:rPr>
                                <m:t>)</m:t>
                              </m:r>
                            </m:den>
                          </m:f>
                          <m:r>
                            <a:rPr lang="en-US" sz="1400" b="1" i="1">
                              <a:latin typeface="Cambria Math"/>
                            </a:rPr>
                            <m:t>𝒅𝒕</m:t>
                          </m:r>
                          <m:r>
                            <a:rPr lang="en-US" sz="1400" b="1" i="1">
                              <a:latin typeface="Cambria Math"/>
                            </a:rPr>
                            <m:t>−</m:t>
                          </m:r>
                          <m:nary>
                            <m:naryPr>
                              <m:limLoc m:val="subSup"/>
                              <m:ctrlPr>
                                <a:rPr lang="cs-CZ" sz="1400" b="1" i="1">
                                  <a:latin typeface="Cambria Math" panose="02040503050406030204" pitchFamily="18" charset="0"/>
                                </a:rPr>
                              </m:ctrlPr>
                            </m:naryPr>
                            <m:sub>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𝟏</m:t>
                                  </m:r>
                                </m:sub>
                              </m:sSub>
                            </m:sub>
                            <m:sup>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𝟐</m:t>
                                  </m:r>
                                </m:sub>
                              </m:sSub>
                            </m:sup>
                            <m:e>
                              <m:sSub>
                                <m:sSubPr>
                                  <m:ctrlPr>
                                    <a:rPr lang="cs-CZ" sz="1400" b="1" i="1">
                                      <a:latin typeface="Cambria Math" panose="02040503050406030204" pitchFamily="18" charset="0"/>
                                    </a:rPr>
                                  </m:ctrlPr>
                                </m:sSubPr>
                                <m:e>
                                  <m:r>
                                    <a:rPr lang="en-US" sz="1400" b="1" i="1">
                                      <a:latin typeface="Cambria Math"/>
                                    </a:rPr>
                                    <m:t>𝝈</m:t>
                                  </m:r>
                                </m:e>
                                <m:sub>
                                  <m:sSub>
                                    <m:sSubPr>
                                      <m:ctrlPr>
                                        <a:rPr lang="cs-CZ" sz="1400" b="1" i="1">
                                          <a:latin typeface="Cambria Math" panose="02040503050406030204" pitchFamily="18" charset="0"/>
                                        </a:rPr>
                                      </m:ctrlPr>
                                    </m:sSubPr>
                                    <m:e>
                                      <m:r>
                                        <a:rPr lang="en-US" sz="1400" b="1" i="1">
                                          <a:latin typeface="Cambria Math"/>
                                        </a:rPr>
                                        <m:t>𝑷𝑹𝑶𝑫</m:t>
                                      </m:r>
                                    </m:e>
                                    <m:sub>
                                      <m:d>
                                        <m:dPr>
                                          <m:ctrlPr>
                                            <a:rPr lang="cs-CZ" sz="1400" b="1" i="1">
                                              <a:latin typeface="Cambria Math" panose="02040503050406030204" pitchFamily="18" charset="0"/>
                                            </a:rPr>
                                          </m:ctrlPr>
                                        </m:dPr>
                                        <m:e>
                                          <m:r>
                                            <a:rPr lang="en-US" sz="1400" b="1" i="1">
                                              <a:latin typeface="Cambria Math"/>
                                            </a:rPr>
                                            <m:t>𝒏𝒐</m:t>
                                          </m:r>
                                          <m:r>
                                            <a:rPr lang="en-US" sz="1400" b="1" i="1">
                                              <a:latin typeface="Cambria Math"/>
                                            </a:rPr>
                                            <m:t> </m:t>
                                          </m:r>
                                          <m:r>
                                            <a:rPr lang="en-US" sz="1400" b="1" i="1">
                                              <a:latin typeface="Cambria Math"/>
                                            </a:rPr>
                                            <m:t>𝒔𝒕𝒓𝒆𝒔𝒔</m:t>
                                          </m:r>
                                        </m:e>
                                      </m:d>
                                    </m:sub>
                                  </m:sSub>
                                </m:sub>
                              </m:sSub>
                            </m:e>
                          </m:nary>
                          <m:d>
                            <m:dPr>
                              <m:ctrlPr>
                                <a:rPr lang="cs-CZ" sz="1400" b="1" i="1">
                                  <a:latin typeface="Cambria Math" panose="02040503050406030204" pitchFamily="18" charset="0"/>
                                </a:rPr>
                              </m:ctrlPr>
                            </m:dPr>
                            <m:e>
                              <m:r>
                                <a:rPr lang="en-US" sz="1400" b="1" i="1">
                                  <a:latin typeface="Cambria Math"/>
                                </a:rPr>
                                <m:t>𝒕</m:t>
                              </m:r>
                            </m:e>
                          </m:d>
                          <m:r>
                            <a:rPr lang="en-US" sz="1400" b="1" i="1">
                              <a:latin typeface="Cambria Math"/>
                            </a:rPr>
                            <m:t>𝒅𝒕</m:t>
                          </m:r>
                          <m:r>
                            <a:rPr lang="en-US" sz="1400" b="1" i="1">
                              <a:latin typeface="Cambria Math"/>
                            </a:rPr>
                            <m:t>.</m:t>
                          </m:r>
                        </m:e>
                      </m:nary>
                    </m:oMath>
                  </m:oMathPara>
                </a14:m>
                <a:endParaRPr lang="cs-CZ" sz="1400" b="1" dirty="0"/>
              </a:p>
              <a:p>
                <a:endParaRPr lang="cs-CZ" sz="1400" dirty="0"/>
              </a:p>
            </p:txBody>
          </p:sp>
        </mc:Choice>
        <mc:Fallback xmlns="">
          <p:sp>
            <p:nvSpPr>
              <p:cNvPr id="7" name="TextovéPole 6"/>
              <p:cNvSpPr txBox="1">
                <a:spLocks noRot="1" noChangeAspect="1" noMove="1" noResize="1" noEditPoints="1" noAdjustHandles="1" noChangeArrowheads="1" noChangeShapeType="1" noTextEdit="1"/>
              </p:cNvSpPr>
              <p:nvPr/>
            </p:nvSpPr>
            <p:spPr>
              <a:xfrm>
                <a:off x="352453" y="1415874"/>
                <a:ext cx="5119697" cy="2523832"/>
              </a:xfrm>
              <a:prstGeom prst="rect">
                <a:avLst/>
              </a:prstGeom>
              <a:blipFill rotWithShape="0">
                <a:blip r:embed="rId2"/>
                <a:stretch>
                  <a:fillRect/>
                </a:stretch>
              </a:blipFill>
            </p:spPr>
            <p:txBody>
              <a:bodyPr/>
              <a:lstStyle/>
              <a:p>
                <a:r>
                  <a:rPr lang="cs-CZ">
                    <a:noFill/>
                  </a:rPr>
                  <a:t> </a:t>
                </a:r>
              </a:p>
            </p:txBody>
          </p:sp>
        </mc:Fallback>
      </mc:AlternateContent>
      <p:sp>
        <p:nvSpPr>
          <p:cNvPr id="15" name="Rectangle 1"/>
          <p:cNvSpPr>
            <a:spLocks noChangeArrowheads="1"/>
          </p:cNvSpPr>
          <p:nvPr/>
        </p:nvSpPr>
        <p:spPr bwMode="auto">
          <a:xfrm>
            <a:off x="5267326" y="2246015"/>
            <a:ext cx="138564" cy="29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57132" rIns="68580" bIns="28566" numCol="1" anchor="ctr" anchorCtr="0" compatLnSpc="1">
            <a:prstTxWarp prst="textNoShape">
              <a:avLst/>
            </a:prstTxWarp>
            <a:spAutoFit/>
          </a:bodyPr>
          <a:lstStyle/>
          <a:p>
            <a:pPr defTabSz="685800" eaLnBrk="0" fontAlgn="base" hangingPunct="0">
              <a:spcBef>
                <a:spcPct val="0"/>
              </a:spcBef>
              <a:spcAft>
                <a:spcPct val="0"/>
              </a:spcAft>
            </a:pPr>
            <a:endParaRPr lang="en-US" altLang="cs-CZ" sz="1350" dirty="0">
              <a:latin typeface="Arial" panose="020B0604020202020204" pitchFamily="34" charset="0"/>
            </a:endParaRPr>
          </a:p>
        </p:txBody>
      </p:sp>
      <p:sp>
        <p:nvSpPr>
          <p:cNvPr id="4" name="Obdélník 3"/>
          <p:cNvSpPr/>
          <p:nvPr/>
        </p:nvSpPr>
        <p:spPr>
          <a:xfrm>
            <a:off x="1106461" y="6405181"/>
            <a:ext cx="4735592" cy="300082"/>
          </a:xfrm>
          <a:prstGeom prst="rect">
            <a:avLst/>
          </a:prstGeom>
        </p:spPr>
        <p:txBody>
          <a:bodyPr wrap="none">
            <a:spAutoFit/>
          </a:bodyPr>
          <a:lstStyle/>
          <a:p>
            <a:r>
              <a:rPr lang="cs-CZ" sz="1350" dirty="0" err="1"/>
              <a:t>Bienertova-Vasku</a:t>
            </a:r>
            <a:r>
              <a:rPr lang="cs-CZ" sz="1350" dirty="0"/>
              <a:t> et al.: </a:t>
            </a:r>
            <a:r>
              <a:rPr lang="en-US" sz="1350" dirty="0" err="1"/>
              <a:t>PLoS</a:t>
            </a:r>
            <a:r>
              <a:rPr lang="en-US" sz="1350" dirty="0"/>
              <a:t> One. 2016 Jan 15;11(1):e0146667.</a:t>
            </a:r>
            <a:r>
              <a:rPr lang="cs-CZ" sz="1350" dirty="0"/>
              <a:t>.</a:t>
            </a:r>
          </a:p>
        </p:txBody>
      </p:sp>
      <p:cxnSp>
        <p:nvCxnSpPr>
          <p:cNvPr id="21" name="Přímá spojnice se šipkou 20"/>
          <p:cNvCxnSpPr/>
          <p:nvPr/>
        </p:nvCxnSpPr>
        <p:spPr>
          <a:xfrm flipV="1">
            <a:off x="1444119" y="4095582"/>
            <a:ext cx="4355" cy="1957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a:off x="1437560" y="6045419"/>
            <a:ext cx="2768020" cy="4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Volný tvar 22"/>
          <p:cNvSpPr/>
          <p:nvPr/>
        </p:nvSpPr>
        <p:spPr>
          <a:xfrm>
            <a:off x="1486050" y="4493968"/>
            <a:ext cx="2786743" cy="1513114"/>
          </a:xfrm>
          <a:custGeom>
            <a:avLst/>
            <a:gdLst>
              <a:gd name="connsiteX0" fmla="*/ 0 w 3715657"/>
              <a:gd name="connsiteY0" fmla="*/ 2017485 h 2017485"/>
              <a:gd name="connsiteX1" fmla="*/ 653143 w 3715657"/>
              <a:gd name="connsiteY1" fmla="*/ 595085 h 2017485"/>
              <a:gd name="connsiteX2" fmla="*/ 3570514 w 3715657"/>
              <a:gd name="connsiteY2" fmla="*/ 29028 h 2017485"/>
              <a:gd name="connsiteX3" fmla="*/ 3715657 w 3715657"/>
              <a:gd name="connsiteY3" fmla="*/ 0 h 2017485"/>
            </a:gdLst>
            <a:ahLst/>
            <a:cxnLst>
              <a:cxn ang="0">
                <a:pos x="connsiteX0" y="connsiteY0"/>
              </a:cxn>
              <a:cxn ang="0">
                <a:pos x="connsiteX1" y="connsiteY1"/>
              </a:cxn>
              <a:cxn ang="0">
                <a:pos x="connsiteX2" y="connsiteY2"/>
              </a:cxn>
              <a:cxn ang="0">
                <a:pos x="connsiteX3" y="connsiteY3"/>
              </a:cxn>
            </a:cxnLst>
            <a:rect l="l" t="t" r="r" b="b"/>
            <a:pathLst>
              <a:path w="3715657" h="2017485">
                <a:moveTo>
                  <a:pt x="0" y="2017485"/>
                </a:moveTo>
                <a:cubicBezTo>
                  <a:pt x="29028" y="1471990"/>
                  <a:pt x="58057" y="926495"/>
                  <a:pt x="653143" y="595085"/>
                </a:cubicBezTo>
                <a:cubicBezTo>
                  <a:pt x="1248229" y="263675"/>
                  <a:pt x="3570514" y="29028"/>
                  <a:pt x="3570514" y="29028"/>
                </a:cubicBezTo>
                <a:lnTo>
                  <a:pt x="371565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25" name="TextovéPole 24"/>
          <p:cNvSpPr txBox="1"/>
          <p:nvPr/>
        </p:nvSpPr>
        <p:spPr>
          <a:xfrm rot="16200000">
            <a:off x="547842" y="5130826"/>
            <a:ext cx="1417320" cy="300082"/>
          </a:xfrm>
          <a:prstGeom prst="rect">
            <a:avLst/>
          </a:prstGeom>
          <a:noFill/>
        </p:spPr>
        <p:txBody>
          <a:bodyPr wrap="square" rtlCol="0">
            <a:spAutoFit/>
          </a:bodyPr>
          <a:lstStyle/>
          <a:p>
            <a:r>
              <a:rPr lang="cs-CZ" sz="1350" dirty="0" err="1"/>
              <a:t>S</a:t>
            </a:r>
            <a:r>
              <a:rPr lang="cs-CZ" sz="1350" baseline="-25000" dirty="0" err="1"/>
              <a:t>prod</a:t>
            </a:r>
            <a:r>
              <a:rPr lang="cs-CZ" sz="1350" dirty="0"/>
              <a:t> [Jkg</a:t>
            </a:r>
            <a:r>
              <a:rPr lang="cs-CZ" sz="1350" baseline="30000" dirty="0"/>
              <a:t>-1</a:t>
            </a:r>
            <a:r>
              <a:rPr lang="cs-CZ" sz="1350" dirty="0"/>
              <a:t>K</a:t>
            </a:r>
            <a:r>
              <a:rPr lang="cs-CZ" sz="1350" baseline="30000" dirty="0"/>
              <a:t>-1</a:t>
            </a:r>
            <a:r>
              <a:rPr lang="cs-CZ" sz="1350" dirty="0"/>
              <a:t>]</a:t>
            </a:r>
          </a:p>
        </p:txBody>
      </p:sp>
      <p:sp>
        <p:nvSpPr>
          <p:cNvPr id="26" name="Volný tvar 25"/>
          <p:cNvSpPr/>
          <p:nvPr/>
        </p:nvSpPr>
        <p:spPr>
          <a:xfrm>
            <a:off x="1789218" y="4663099"/>
            <a:ext cx="707571" cy="326572"/>
          </a:xfrm>
          <a:custGeom>
            <a:avLst/>
            <a:gdLst>
              <a:gd name="connsiteX0" fmla="*/ 0 w 943428"/>
              <a:gd name="connsiteY0" fmla="*/ 435429 h 435429"/>
              <a:gd name="connsiteX1" fmla="*/ 145143 w 943428"/>
              <a:gd name="connsiteY1" fmla="*/ 232229 h 435429"/>
              <a:gd name="connsiteX2" fmla="*/ 464457 w 943428"/>
              <a:gd name="connsiteY2" fmla="*/ 72571 h 435429"/>
              <a:gd name="connsiteX3" fmla="*/ 943428 w 943428"/>
              <a:gd name="connsiteY3" fmla="*/ 0 h 435429"/>
              <a:gd name="connsiteX4" fmla="*/ 943428 w 943428"/>
              <a:gd name="connsiteY4" fmla="*/ 0 h 43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28" h="435429">
                <a:moveTo>
                  <a:pt x="0" y="435429"/>
                </a:moveTo>
                <a:cubicBezTo>
                  <a:pt x="33866" y="364067"/>
                  <a:pt x="67733" y="292705"/>
                  <a:pt x="145143" y="232229"/>
                </a:cubicBezTo>
                <a:cubicBezTo>
                  <a:pt x="222553" y="171753"/>
                  <a:pt x="331410" y="111276"/>
                  <a:pt x="464457" y="72571"/>
                </a:cubicBezTo>
                <a:cubicBezTo>
                  <a:pt x="597504" y="33866"/>
                  <a:pt x="943428" y="0"/>
                  <a:pt x="943428" y="0"/>
                </a:cubicBezTo>
                <a:lnTo>
                  <a:pt x="943428" y="0"/>
                </a:lnTo>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29" name="Přímá spojnice se šipkou 28"/>
          <p:cNvCxnSpPr/>
          <p:nvPr/>
        </p:nvCxnSpPr>
        <p:spPr>
          <a:xfrm flipV="1">
            <a:off x="1789218" y="5172467"/>
            <a:ext cx="3403" cy="56918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V="1">
            <a:off x="1504773" y="4463913"/>
            <a:ext cx="2768020" cy="21773"/>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3452023" y="4140410"/>
            <a:ext cx="1641540" cy="300082"/>
          </a:xfrm>
          <a:prstGeom prst="rect">
            <a:avLst/>
          </a:prstGeom>
          <a:noFill/>
        </p:spPr>
        <p:txBody>
          <a:bodyPr wrap="square" rtlCol="0">
            <a:spAutoFit/>
          </a:bodyPr>
          <a:lstStyle/>
          <a:p>
            <a:r>
              <a:rPr lang="cs-CZ" sz="1350" dirty="0" err="1"/>
              <a:t>Years</a:t>
            </a:r>
            <a:r>
              <a:rPr lang="cs-CZ" sz="1350" dirty="0"/>
              <a:t> </a:t>
            </a:r>
            <a:r>
              <a:rPr lang="cs-CZ" sz="1350" dirty="0" err="1"/>
              <a:t>of</a:t>
            </a:r>
            <a:r>
              <a:rPr lang="cs-CZ" sz="1350" dirty="0"/>
              <a:t> </a:t>
            </a:r>
            <a:r>
              <a:rPr lang="cs-CZ" sz="1350" dirty="0" err="1"/>
              <a:t>life</a:t>
            </a:r>
            <a:endParaRPr lang="cs-CZ" sz="1350" dirty="0"/>
          </a:p>
        </p:txBody>
      </p:sp>
      <p:sp>
        <p:nvSpPr>
          <p:cNvPr id="32" name="Rectangle 12">
            <a:extLst>
              <a:ext uri="{FF2B5EF4-FFF2-40B4-BE49-F238E27FC236}">
                <a16:creationId xmlns:a16="http://schemas.microsoft.com/office/drawing/2014/main" id="{D6416144-6037-4B84-AE83-2281ACA30554}"/>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3E2F0729-9926-43B6-8367-626B7D6E84CF}"/>
              </a:ext>
            </a:extLst>
          </p:cNvPr>
          <p:cNvSpPr>
            <a:spLocks noChangeArrowheads="1"/>
          </p:cNvSpPr>
          <p:nvPr/>
        </p:nvSpPr>
        <p:spPr bwMode="auto">
          <a:xfrm flipV="1">
            <a:off x="4347775" y="1331817"/>
            <a:ext cx="102451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mc:AlternateContent xmlns:mc="http://schemas.openxmlformats.org/markup-compatibility/2006" xmlns:a14="http://schemas.microsoft.com/office/drawing/2010/main">
        <mc:Choice Requires="a14">
          <p:sp>
            <p:nvSpPr>
              <p:cNvPr id="3" name="Objekt 2">
                <a:extLst>
                  <a:ext uri="{FF2B5EF4-FFF2-40B4-BE49-F238E27FC236}">
                    <a16:creationId xmlns:a16="http://schemas.microsoft.com/office/drawing/2014/main" id="{176E9AEB-F520-4FCA-ACA0-6AFE4E5C4E1F}"/>
                  </a:ext>
                </a:extLst>
              </p:cNvPr>
              <p:cNvSpPr txBox="1"/>
              <p:nvPr/>
            </p:nvSpPr>
            <p:spPr bwMode="auto">
              <a:xfrm>
                <a:off x="6184577" y="1304128"/>
                <a:ext cx="5808642" cy="408451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sty m:val="p"/>
                        </m:rPr>
                        <a:rPr lang="cs-CZ" sz="900" i="1" smtClean="0">
                          <a:solidFill>
                            <a:schemeClr val="tx1"/>
                          </a:solidFill>
                          <a:latin typeface="Cambria Math" panose="02040503050406030204" pitchFamily="18" charset="0"/>
                        </a:rPr>
                        <m:t>Δ</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𝑠</m:t>
                          </m:r>
                        </m:e>
                        <m:sub>
                          <m:r>
                            <a:rPr lang="cs-CZ" sz="900" i="1">
                              <a:solidFill>
                                <a:schemeClr val="tx1"/>
                              </a:solidFill>
                              <a:latin typeface="Cambria Math" panose="02040503050406030204" pitchFamily="18" charset="0"/>
                            </a:rPr>
                            <m:t>𝑆𝐸𝐿</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𝑡</m:t>
                      </m:r>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r>
                            <a:rPr lang="cs-CZ" sz="900" i="1">
                              <a:solidFill>
                                <a:schemeClr val="tx1"/>
                              </a:solidFill>
                              <a:latin typeface="Cambria Math" panose="02040503050406030204" pitchFamily="18" charset="0"/>
                            </a:rPr>
                            <m:t>𝑤</m:t>
                          </m:r>
                        </m:den>
                      </m:f>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𝑡</m:t>
                          </m:r>
                        </m:sup>
                        <m:e>
                          <m:d>
                            <m:dPr>
                              <m:begChr m:val="{"/>
                              <m:endChr m:val=""/>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𝑀</m:t>
                                  </m:r>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e>
                      </m:nary>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r>
                        <m:rPr>
                          <m:sty m:val="p"/>
                        </m:rPr>
                        <a:rPr lang="cs-CZ" sz="900" i="1">
                          <a:solidFill>
                            <a:schemeClr val="tx1"/>
                          </a:solidFill>
                          <a:latin typeface="Cambria Math" panose="02040503050406030204" pitchFamily="18" charset="0"/>
                        </a:rPr>
                        <m:t>ε</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𝑠</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r>
                        <m:rPr>
                          <m:sty m:val="p"/>
                        </m:rPr>
                        <a:rPr lang="cs-CZ" sz="900" i="1">
                          <a:solidFill>
                            <a:schemeClr val="tx1"/>
                          </a:solidFill>
                          <a:latin typeface="Cambria Math" panose="02040503050406030204" pitchFamily="18" charset="0"/>
                        </a:rPr>
                        <m:t>η</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+1.87</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ad>
                        <m:radPr>
                          <m:degHide m:val="on"/>
                          <m:ctrlPr>
                            <a:rPr lang="cs-CZ" sz="900" i="1">
                              <a:solidFill>
                                <a:schemeClr val="tx1"/>
                              </a:solidFill>
                              <a:latin typeface="Cambria Math" panose="02040503050406030204" pitchFamily="18" charset="0"/>
                            </a:rPr>
                          </m:ctrlPr>
                        </m:radPr>
                        <m:deg/>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𝑝</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𝑝</m:t>
                                  </m:r>
                                </m:e>
                                <m:sub>
                                  <m:r>
                                    <a:rPr lang="cs-CZ" sz="900" i="1">
                                      <a:solidFill>
                                        <a:schemeClr val="tx1"/>
                                      </a:solidFill>
                                      <a:latin typeface="Cambria Math" panose="02040503050406030204" pitchFamily="18" charset="0"/>
                                    </a:rPr>
                                    <m:t>0</m:t>
                                  </m:r>
                                </m:sub>
                              </m:sSub>
                            </m:den>
                          </m:f>
                        </m:e>
                      </m:rad>
                      <m:sSup>
                        <m:sSupPr>
                          <m:ctrlPr>
                            <a:rPr lang="cs-CZ" sz="900" i="1">
                              <a:solidFill>
                                <a:schemeClr val="tx1"/>
                              </a:solidFill>
                              <a:latin typeface="Cambria Math" panose="02040503050406030204" pitchFamily="18" charset="0"/>
                            </a:rPr>
                          </m:ctrlPr>
                        </m:sSupPr>
                        <m:e>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e>
                          </m:d>
                        </m:e>
                        <m:sup>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5</m:t>
                              </m:r>
                            </m:num>
                            <m:den>
                              <m:r>
                                <a:rPr lang="cs-CZ" sz="900" i="1">
                                  <a:solidFill>
                                    <a:schemeClr val="tx1"/>
                                  </a:solidFill>
                                  <a:latin typeface="Cambria Math" panose="02040503050406030204" pitchFamily="18" charset="0"/>
                                </a:rPr>
                                <m:t>4</m:t>
                              </m:r>
                            </m:den>
                          </m:f>
                        </m:sup>
                      </m:sSup>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
                        <m:rPr>
                          <m:sty m:val="p"/>
                        </m:rPr>
                        <a:rPr lang="cs-CZ" sz="900" i="1">
                          <a:solidFill>
                            <a:schemeClr val="tx1"/>
                          </a:solidFill>
                          <a:latin typeface="Cambria Math" panose="02040503050406030204" pitchFamily="18" charset="0"/>
                        </a:rPr>
                        <m:t>λμ</m:t>
                      </m:r>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)−16.01</m:t>
                                      </m:r>
                                    </m:den>
                                  </m:f>
                                </m:e>
                              </m:d>
                            </m:e>
                          </m:func>
                          <m:r>
                            <a:rPr lang="cs-CZ" sz="900" i="1">
                              <a:solidFill>
                                <a:schemeClr val="tx1"/>
                              </a:solidFill>
                              <a:latin typeface="Cambria Math" panose="02040503050406030204" pitchFamily="18" charset="0"/>
                            </a:rPr>
                            <m:t>−</m:t>
                          </m:r>
                        </m:e>
                      </m:d>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)−16.01</m:t>
                                      </m:r>
                                    </m:den>
                                  </m:f>
                                </m:e>
                              </m:d>
                            </m:e>
                          </m:d>
                        </m:e>
                      </m:func>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𝐶</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
                        <a:rPr lang="cs-CZ" sz="900" i="1">
                          <a:solidFill>
                            <a:schemeClr val="tx1"/>
                          </a:solidFill>
                          <a:latin typeface="Cambria Math" panose="02040503050406030204" pitchFamily="18" charset="0"/>
                        </a:rPr>
                        <m:t>𝑀</m:t>
                      </m:r>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0.0014</m:t>
                          </m:r>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e>
                          </m:d>
                          <m:r>
                            <a:rPr lang="cs-CZ" sz="900" i="1">
                              <a:solidFill>
                                <a:schemeClr val="tx1"/>
                              </a:solidFill>
                              <a:latin typeface="Cambria Math" panose="02040503050406030204" pitchFamily="18" charset="0"/>
                            </a:rPr>
                            <m:t>+0.0017(58.7−</m:t>
                          </m:r>
                        </m:e>
                      </m:d>
                    </m:oMath>
                    <m:oMath xmlns:m="http://schemas.openxmlformats.org/officeDocument/2006/math">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r>
                            <a:rPr lang="cs-CZ" sz="900" i="1">
                              <a:solidFill>
                                <a:schemeClr val="tx1"/>
                              </a:solidFill>
                              <a:latin typeface="Cambria Math" panose="02040503050406030204" pitchFamily="18" charset="0"/>
                            </a:rPr>
                            <m:t>133.332</m:t>
                          </m:r>
                        </m:den>
                      </m:f>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beg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)−16.01</m:t>
                                          </m:r>
                                        </m:den>
                                      </m:f>
                                    </m:e>
                                  </m:d>
                                </m:e>
                              </m:d>
                            </m:e>
                          </m:d>
                        </m:e>
                      </m:func>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sup>
                        <m:e>
                          <m:d>
                            <m:dPr>
                              <m:ctrlPr>
                                <a:rPr lang="cs-CZ" sz="900" i="1">
                                  <a:solidFill>
                                    <a:schemeClr val="tx1"/>
                                  </a:solidFill>
                                  <a:latin typeface="Cambria Math" panose="02040503050406030204" pitchFamily="18" charset="0"/>
                                </a:rPr>
                              </m:ctrlPr>
                            </m:dPr>
                            <m:e>
                              <m:r>
                                <m:rPr>
                                  <m:sty m:val="p"/>
                                </m:rPr>
                                <a:rPr lang="cs-CZ" sz="900" i="1">
                                  <a:solidFill>
                                    <a:schemeClr val="tx1"/>
                                  </a:solidFill>
                                  <a:latin typeface="Cambria Math" panose="02040503050406030204" pitchFamily="18" charset="0"/>
                                </a:rPr>
                                <m:t>ε</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𝑠</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r>
                                <a:rPr lang="cs-CZ" sz="900" i="1">
                                  <a:solidFill>
                                    <a:schemeClr val="tx1"/>
                                  </a:solidFill>
                                  <a:latin typeface="Cambria Math" panose="02040503050406030204" pitchFamily="18" charset="0"/>
                                </a:rPr>
                                <m:t>−</m:t>
                              </m:r>
                              <m:r>
                                <m:rPr>
                                  <m:sty m:val="p"/>
                                </m:rPr>
                                <a:rPr lang="cs-CZ" sz="900" i="1">
                                  <a:solidFill>
                                    <a:schemeClr val="tx1"/>
                                  </a:solidFill>
                                  <a:latin typeface="Cambria Math" panose="02040503050406030204" pitchFamily="18" charset="0"/>
                                </a:rPr>
                                <m:t>η</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e>
                          </m:d>
                        </m:e>
                      </m:nary>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e>
                      </m:d>
                      <m:r>
                        <a:rPr lang="cs-CZ" sz="900" i="1">
                          <a:solidFill>
                            <a:schemeClr val="tx1"/>
                          </a:solidFill>
                          <a:latin typeface="Cambria Math" panose="02040503050406030204" pitchFamily="18" charset="0"/>
                        </a:rPr>
                        <m:t>1.87</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ad>
                        <m:radPr>
                          <m:degHide m:val="on"/>
                          <m:ctrlPr>
                            <a:rPr lang="cs-CZ" sz="900" i="1">
                              <a:solidFill>
                                <a:schemeClr val="tx1"/>
                              </a:solidFill>
                              <a:latin typeface="Cambria Math" panose="02040503050406030204" pitchFamily="18" charset="0"/>
                            </a:rPr>
                          </m:ctrlPr>
                        </m:radPr>
                        <m:deg/>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𝑝</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𝑝</m:t>
                                  </m:r>
                                </m:e>
                                <m:sub>
                                  <m:r>
                                    <a:rPr lang="cs-CZ" sz="900" i="1">
                                      <a:solidFill>
                                        <a:schemeClr val="tx1"/>
                                      </a:solidFill>
                                      <a:latin typeface="Cambria Math" panose="02040503050406030204" pitchFamily="18" charset="0"/>
                                    </a:rPr>
                                    <m:t>0</m:t>
                                  </m:r>
                                </m:sub>
                              </m:sSub>
                            </m:den>
                          </m:f>
                        </m:e>
                      </m:rad>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sup>
                        <m:e>
                          <m:sSup>
                            <m:sSupPr>
                              <m:ctrlPr>
                                <a:rPr lang="cs-CZ" sz="900" i="1">
                                  <a:solidFill>
                                    <a:schemeClr val="tx1"/>
                                  </a:solidFill>
                                  <a:latin typeface="Cambria Math" panose="02040503050406030204" pitchFamily="18" charset="0"/>
                                </a:rPr>
                              </m:ctrlPr>
                            </m:sSupPr>
                            <m:e>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𝑟</m:t>
                                      </m:r>
                                    </m:e>
                                  </m:d>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m:t>
                                  </m:r>
                                </m:e>
                              </m:d>
                            </m:e>
                            <m:sup>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5</m:t>
                                  </m:r>
                                </m:num>
                                <m:den>
                                  <m:r>
                                    <a:rPr lang="cs-CZ" sz="900" i="1">
                                      <a:solidFill>
                                        <a:schemeClr val="tx1"/>
                                      </a:solidFill>
                                      <a:latin typeface="Cambria Math" panose="02040503050406030204" pitchFamily="18" charset="0"/>
                                    </a:rPr>
                                    <m:t>4</m:t>
                                  </m:r>
                                </m:den>
                              </m:f>
                            </m:sup>
                          </m:sSup>
                        </m:e>
                      </m:nary>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𝐶</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𝐶</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e>
                      </m:d>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
                        <m:rPr>
                          <m:sty m:val="p"/>
                        </m:rPr>
                        <a:rPr lang="cs-CZ" sz="900" i="1">
                          <a:solidFill>
                            <a:schemeClr val="tx1"/>
                          </a:solidFill>
                          <a:latin typeface="Cambria Math" panose="02040503050406030204" pitchFamily="18" charset="0"/>
                        </a:rPr>
                        <m:t>λμ</m:t>
                      </m:r>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)−16.01</m:t>
                                  </m:r>
                                </m:den>
                              </m:f>
                            </m:e>
                          </m:d>
                        </m:sup>
                        <m:e>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611.21</m:t>
                              </m:r>
                              <m:r>
                                <m:rPr>
                                  <m:sty m:val="p"/>
                                </m:rPr>
                                <a:rPr lang="cs-CZ" sz="900" i="0">
                                  <a:solidFill>
                                    <a:schemeClr val="tx1"/>
                                  </a:solidFill>
                                  <a:latin typeface="Cambria Math" panose="02040503050406030204" pitchFamily="18" charset="0"/>
                                </a:rPr>
                                <m:t>exp</m:t>
                              </m:r>
                              <m:r>
                                <a:rPr lang="cs-CZ" sz="900" i="1">
                                  <a:solidFill>
                                    <a:schemeClr val="tx1"/>
                                  </a:solidFill>
                                  <a:latin typeface="Cambria Math" panose="02040503050406030204" pitchFamily="18" charset="0"/>
                                </a:rPr>
                                <m:t>[</m:t>
                              </m:r>
                            </m:e>
                          </m:d>
                        </m:e>
                      </m:nary>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)−16.01</m:t>
                                      </m:r>
                                    </m:den>
                                  </m:f>
                                </m:e>
                              </m:d>
                            </m:e>
                          </m:d>
                        </m:e>
                      </m:func>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e>
                      </m:d>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𝐴</m:t>
                          </m:r>
                        </m:e>
                        <m:sub>
                          <m:r>
                            <a:rPr lang="cs-CZ" sz="900" i="1">
                              <a:solidFill>
                                <a:schemeClr val="tx1"/>
                              </a:solidFill>
                              <a:latin typeface="Cambria Math" panose="02040503050406030204" pitchFamily="18" charset="0"/>
                            </a:rPr>
                            <m:t>𝑒</m:t>
                          </m:r>
                        </m:sub>
                      </m:sSub>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sup>
                        <m:e>
                          <m:r>
                            <a:rPr lang="cs-CZ" sz="900" i="1">
                              <a:solidFill>
                                <a:schemeClr val="tx1"/>
                              </a:solidFill>
                              <a:latin typeface="Cambria Math" panose="02040503050406030204" pitchFamily="18" charset="0"/>
                            </a:rPr>
                            <m:t>𝑀</m:t>
                          </m:r>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𝑟</m:t>
                              </m:r>
                            </m:e>
                          </m:d>
                        </m:e>
                      </m:nary>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0.0014</m:t>
                          </m:r>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m:t>
                              </m:r>
                            </m:e>
                          </m:d>
                          <m:r>
                            <a:rPr lang="cs-CZ" sz="900" i="1">
                              <a:solidFill>
                                <a:schemeClr val="tx1"/>
                              </a:solidFill>
                              <a:latin typeface="Cambria Math" panose="02040503050406030204" pitchFamily="18" charset="0"/>
                            </a:rPr>
                            <m:t>+0.0017(58.7−</m:t>
                          </m:r>
                        </m:e>
                      </m:d>
                    </m:oMath>
                    <m:oMath xmlns:m="http://schemas.openxmlformats.org/officeDocument/2006/math">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r>
                            <a:rPr lang="cs-CZ" sz="900" i="1">
                              <a:solidFill>
                                <a:schemeClr val="tx1"/>
                              </a:solidFill>
                              <a:latin typeface="Cambria Math" panose="02040503050406030204" pitchFamily="18" charset="0"/>
                            </a:rPr>
                            <m:t>133.332</m:t>
                          </m:r>
                        </m:den>
                      </m:f>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beg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)−16.01</m:t>
                                          </m:r>
                                        </m:den>
                                      </m:f>
                                    </m:e>
                                  </m:d>
                                </m:e>
                              </m:d>
                            </m:e>
                          </m:d>
                        </m:e>
                      </m:func>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sub>
                          </m:sSub>
                          <m:acc>
                            <m:accPr>
                              <m:chr m:val="̇"/>
                              <m:ctrlPr>
                                <a:rPr lang="cs-CZ" sz="900" i="1">
                                  <a:solidFill>
                                    <a:schemeClr val="tx1"/>
                                  </a:solidFill>
                                  <a:latin typeface="Cambria Math" panose="02040503050406030204" pitchFamily="18" charset="0"/>
                                </a:rPr>
                              </m:ctrlPr>
                            </m:accPr>
                            <m:e>
                              <m:r>
                                <m:rPr>
                                  <m:sty m:val="p"/>
                                </m:rPr>
                                <a:rPr lang="cs-CZ" sz="900" i="1">
                                  <a:solidFill>
                                    <a:schemeClr val="tx1"/>
                                  </a:solidFill>
                                  <a:latin typeface="Cambria Math" panose="02040503050406030204" pitchFamily="18" charset="0"/>
                                </a:rPr>
                                <m:t>M</m:t>
                              </m:r>
                            </m:e>
                          </m:acc>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e>
                          </m:d>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C</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sub>
                          </m:sSub>
                          <m:acc>
                            <m:accPr>
                              <m:chr m:val="̇"/>
                              <m:ctrlPr>
                                <a:rPr lang="cs-CZ" sz="900" i="1">
                                  <a:solidFill>
                                    <a:schemeClr val="tx1"/>
                                  </a:solidFill>
                                  <a:latin typeface="Cambria Math" panose="02040503050406030204" pitchFamily="18" charset="0"/>
                                </a:rPr>
                              </m:ctrlPr>
                            </m:accPr>
                            <m:e>
                              <m:r>
                                <m:rPr>
                                  <m:sty m:val="p"/>
                                </m:rPr>
                                <a:rPr lang="cs-CZ" sz="900" i="1">
                                  <a:solidFill>
                                    <a:schemeClr val="tx1"/>
                                  </a:solidFill>
                                  <a:latin typeface="Cambria Math" panose="02040503050406030204" pitchFamily="18" charset="0"/>
                                </a:rPr>
                                <m:t>M</m:t>
                              </m:r>
                            </m:e>
                          </m:acc>
                          <m:d>
                            <m:dPr>
                              <m:ctrlPr>
                                <a:rPr lang="cs-CZ" sz="900" i="1">
                                  <a:solidFill>
                                    <a:schemeClr val="tx1"/>
                                  </a:solidFill>
                                  <a:latin typeface="Cambria Math" panose="02040503050406030204" pitchFamily="18" charset="0"/>
                                </a:rPr>
                              </m:ctrlPr>
                            </m:dPr>
                            <m:e>
                              <m:r>
                                <m:rPr>
                                  <m:sty m:val="p"/>
                                </m:rPr>
                                <a:rPr lang="cs-CZ" sz="900" i="1">
                                  <a:solidFill>
                                    <a:schemeClr val="tx1"/>
                                  </a:solidFill>
                                  <a:latin typeface="Cambria Math" panose="02040503050406030204" pitchFamily="18" charset="0"/>
                                </a:rPr>
                                <m:t>C</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e>
                          </m:d>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e>
                      </m:d>
                      <m:r>
                        <a:rPr lang="cs-CZ" sz="900" i="1">
                          <a:solidFill>
                            <a:schemeClr val="tx1"/>
                          </a:solidFill>
                          <a:latin typeface="Cambria Math" panose="02040503050406030204" pitchFamily="18" charset="0"/>
                        </a:rPr>
                        <m:t>𝑑𝑠</m:t>
                      </m:r>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a:rPr lang="cs-CZ" sz="900" i="1">
                              <a:solidFill>
                                <a:schemeClr val="tx1"/>
                              </a:solidFill>
                              <a:latin typeface="Cambria Math" panose="02040503050406030204" pitchFamily="18" charset="0"/>
                            </a:rPr>
                            <m:t>𝑝𝑟𝑜𝑑</m:t>
                          </m:r>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𝑛𝑜</m:t>
                          </m:r>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𝑠𝑡𝑟𝑒𝑠𝑠</m:t>
                          </m:r>
                        </m:sub>
                      </m:sSub>
                      <m:r>
                        <a:rPr lang="cs-CZ" sz="900" i="1">
                          <a:solidFill>
                            <a:schemeClr val="tx1"/>
                          </a:solidFill>
                          <a:latin typeface="Cambria Math" panose="02040503050406030204" pitchFamily="18" charset="0"/>
                        </a:rPr>
                        <m:t>𝑡</m:t>
                      </m:r>
                    </m:oMath>
                  </m:oMathPara>
                </a14:m>
                <a:endParaRPr lang="cs-CZ" sz="900" dirty="0">
                  <a:solidFill>
                    <a:schemeClr val="tx1"/>
                  </a:solidFill>
                </a:endParaRPr>
              </a:p>
            </p:txBody>
          </p:sp>
        </mc:Choice>
        <mc:Fallback xmlns="">
          <p:sp>
            <p:nvSpPr>
              <p:cNvPr id="3" name="Objekt 2">
                <a:extLst>
                  <a:ext uri="{FF2B5EF4-FFF2-40B4-BE49-F238E27FC236}">
                    <a16:creationId xmlns:a16="http://schemas.microsoft.com/office/drawing/2014/main" xmlns:a14="http://schemas.microsoft.com/office/drawing/2010/main" xmlns="" id="{176E9AEB-F520-4FCA-ACA0-6AFE4E5C4E1F}"/>
                  </a:ext>
                </a:extLst>
              </p:cNvPr>
              <p:cNvSpPr txBox="1">
                <a:spLocks noRot="1" noChangeAspect="1" noMove="1" noResize="1" noEditPoints="1" noAdjustHandles="1" noChangeArrowheads="1" noChangeShapeType="1" noTextEdit="1"/>
              </p:cNvSpPr>
              <p:nvPr/>
            </p:nvSpPr>
            <p:spPr bwMode="auto">
              <a:xfrm>
                <a:off x="6184577" y="1304128"/>
                <a:ext cx="5808642" cy="4084518"/>
              </a:xfrm>
              <a:prstGeom prst="rect">
                <a:avLst/>
              </a:prstGeom>
              <a:blipFill rotWithShape="0">
                <a:blip r:embed="rId3"/>
                <a:stretch>
                  <a:fillRect l="-4307" t="-18806" b="-61045"/>
                </a:stretch>
              </a:blipFill>
            </p:spPr>
            <p:txBody>
              <a:bodyPr/>
              <a:lstStyle/>
              <a:p>
                <a:r>
                  <a:rPr lang="cs-CZ">
                    <a:noFill/>
                  </a:rPr>
                  <a:t> </a:t>
                </a:r>
              </a:p>
            </p:txBody>
          </p:sp>
        </mc:Fallback>
      </mc:AlternateContent>
      <p:sp>
        <p:nvSpPr>
          <p:cNvPr id="27" name="Obdélník 26">
            <a:extLst>
              <a:ext uri="{FF2B5EF4-FFF2-40B4-BE49-F238E27FC236}">
                <a16:creationId xmlns:a16="http://schemas.microsoft.com/office/drawing/2014/main" id="{A1C5616B-4097-473A-9CE8-FDB2FEC306B5}"/>
              </a:ext>
            </a:extLst>
          </p:cNvPr>
          <p:cNvSpPr/>
          <p:nvPr/>
        </p:nvSpPr>
        <p:spPr>
          <a:xfrm>
            <a:off x="8801896" y="6405181"/>
            <a:ext cx="3191323" cy="300082"/>
          </a:xfrm>
          <a:prstGeom prst="rect">
            <a:avLst/>
          </a:prstGeom>
        </p:spPr>
        <p:txBody>
          <a:bodyPr wrap="none">
            <a:spAutoFit/>
          </a:bodyPr>
          <a:lstStyle/>
          <a:p>
            <a:r>
              <a:rPr lang="cs-CZ" sz="1350" dirty="0"/>
              <a:t>Zlámal et al.: </a:t>
            </a:r>
            <a:r>
              <a:rPr lang="en-US" sz="1350" dirty="0" err="1"/>
              <a:t>PLoS</a:t>
            </a:r>
            <a:r>
              <a:rPr lang="en-US" sz="1350" dirty="0"/>
              <a:t> One</a:t>
            </a:r>
            <a:r>
              <a:rPr lang="cs-CZ" sz="1350" dirty="0"/>
              <a:t>. 2018  - in </a:t>
            </a:r>
            <a:r>
              <a:rPr lang="cs-CZ" sz="1350" dirty="0" err="1"/>
              <a:t>press</a:t>
            </a:r>
            <a:endParaRPr lang="cs-CZ" sz="1350" dirty="0"/>
          </a:p>
        </p:txBody>
      </p:sp>
      <p:sp>
        <p:nvSpPr>
          <p:cNvPr id="24"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Really</a:t>
            </a:r>
            <a:r>
              <a:rPr lang="cs-CZ" altLang="cs-CZ" b="1" dirty="0">
                <a:latin typeface="Calibri" charset="0"/>
                <a:ea typeface="Calibri" charset="0"/>
                <a:cs typeface="Calibri" charset="0"/>
              </a:rPr>
              <a:t>?</a:t>
            </a:r>
            <a:endParaRPr lang="fr-FR" altLang="cs-CZ" b="1" dirty="0">
              <a:latin typeface="Calibri" charset="0"/>
              <a:ea typeface="Calibri" charset="0"/>
              <a:cs typeface="Calibri" charset="0"/>
            </a:endParaRPr>
          </a:p>
        </p:txBody>
      </p:sp>
    </p:spTree>
    <p:extLst>
      <p:ext uri="{BB962C8B-B14F-4D97-AF65-F5344CB8AC3E}">
        <p14:creationId xmlns:p14="http://schemas.microsoft.com/office/powerpoint/2010/main" val="13590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p:cNvSpPr txBox="1">
            <a:spLocks/>
          </p:cNvSpPr>
          <p:nvPr/>
        </p:nvSpPr>
        <p:spPr>
          <a:xfrm>
            <a:off x="298174" y="1318240"/>
            <a:ext cx="11728174" cy="5321099"/>
          </a:xfrm>
          <a:prstGeom prst="rect">
            <a:avLst/>
          </a:prstGeom>
          <a:effectLst>
            <a:outerShdw blurRad="25400" dir="17880000">
              <a:srgbClr val="000000">
                <a:alpha val="46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a:latin typeface="Calibri" charset="0"/>
                <a:ea typeface="Calibri" charset="0"/>
                <a:cs typeface="Calibri" charset="0"/>
              </a:rPr>
              <a:t>Stress and </a:t>
            </a:r>
            <a:r>
              <a:rPr lang="cs-CZ" altLang="cs-CZ" sz="3200" dirty="0" err="1">
                <a:latin typeface="Calibri" charset="0"/>
                <a:ea typeface="Calibri" charset="0"/>
                <a:cs typeface="Calibri" charset="0"/>
              </a:rPr>
              <a:t>metabolic</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control</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err="1">
                <a:latin typeface="Calibri" charset="0"/>
                <a:ea typeface="Calibri" charset="0"/>
                <a:cs typeface="Calibri" charset="0"/>
              </a:rPr>
              <a:t>What</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it</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all</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means</a:t>
            </a:r>
            <a:r>
              <a:rPr lang="cs-CZ" altLang="cs-CZ" sz="5400" b="1" dirty="0">
                <a:latin typeface="Calibri" charset="0"/>
                <a:ea typeface="Calibri" charset="0"/>
                <a:cs typeface="Calibri" charset="0"/>
              </a:rPr>
              <a:t>?</a:t>
            </a:r>
          </a:p>
          <a:p>
            <a:endParaRPr lang="cs-CZ" altLang="cs-CZ" sz="5400" b="1" dirty="0">
              <a:latin typeface="Calibri" charset="0"/>
              <a:ea typeface="Calibri" charset="0"/>
              <a:cs typeface="Calibri" charset="0"/>
            </a:endParaRPr>
          </a:p>
          <a:p>
            <a:r>
              <a:rPr lang="cs-CZ" altLang="cs-CZ" sz="3600" dirty="0" err="1">
                <a:latin typeface="Calibri" charset="0"/>
                <a:ea typeface="Calibri" charset="0"/>
                <a:cs typeface="Calibri" charset="0"/>
              </a:rPr>
              <a:t>Impaired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social</a:t>
            </a:r>
            <a:r>
              <a:rPr lang="cs-CZ" altLang="cs-CZ" sz="3600" dirty="0">
                <a:latin typeface="Calibri" charset="0"/>
                <a:ea typeface="Calibri" charset="0"/>
                <a:cs typeface="Calibri" charset="0"/>
              </a:rPr>
              <a:t> environment?</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Impaired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social</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context</a:t>
            </a:r>
            <a:r>
              <a:rPr lang="cs-CZ" altLang="cs-CZ" sz="3600" dirty="0">
                <a:latin typeface="Calibri" charset="0"/>
                <a:ea typeface="Calibri" charset="0"/>
                <a:cs typeface="Calibri" charset="0"/>
              </a:rPr>
              <a:t>?</a:t>
            </a:r>
          </a:p>
          <a:p>
            <a:r>
              <a:rPr lang="cs-CZ" altLang="cs-CZ" sz="3600" dirty="0" err="1">
                <a:latin typeface="Calibri" charset="0"/>
                <a:ea typeface="Calibri" charset="0"/>
                <a:cs typeface="Calibri" charset="0"/>
              </a:rPr>
              <a:t>Isolated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social</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animals</a:t>
            </a:r>
            <a:r>
              <a:rPr lang="cs-CZ" altLang="cs-CZ" sz="3600" dirty="0">
                <a:latin typeface="Calibri" charset="0"/>
                <a:ea typeface="Calibri" charset="0"/>
                <a:cs typeface="Calibri" charset="0"/>
              </a:rPr>
              <a:t>“? </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Loneliness</a:t>
            </a:r>
            <a:r>
              <a:rPr lang="cs-CZ" altLang="cs-CZ" sz="3600" dirty="0">
                <a:latin typeface="Calibri" charset="0"/>
                <a:ea typeface="Calibri" charset="0"/>
                <a:cs typeface="Calibri" charset="0"/>
              </a:rPr>
              <a:t>? </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Perceived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discrimination</a:t>
            </a:r>
            <a:r>
              <a:rPr lang="cs-CZ" altLang="cs-CZ" sz="3600" dirty="0">
                <a:latin typeface="Calibri" charset="0"/>
                <a:ea typeface="Calibri" charset="0"/>
                <a:cs typeface="Calibri" charset="0"/>
              </a:rPr>
              <a:t>?</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Prenatal</a:t>
            </a:r>
            <a:r>
              <a:rPr lang="cs-CZ" altLang="cs-CZ" sz="3600" dirty="0">
                <a:latin typeface="Calibri" charset="0"/>
                <a:ea typeface="Calibri" charset="0"/>
                <a:cs typeface="Calibri" charset="0"/>
              </a:rPr>
              <a:t> modelling?</a:t>
            </a:r>
            <a:br>
              <a:rPr lang="cs-CZ" altLang="cs-CZ" sz="3600" dirty="0">
                <a:latin typeface="Calibri" charset="0"/>
                <a:ea typeface="Calibri" charset="0"/>
                <a:cs typeface="Calibri" charset="0"/>
              </a:rPr>
            </a:br>
            <a:r>
              <a:rPr lang="cs-CZ" altLang="cs-CZ" sz="3600" dirty="0">
                <a:latin typeface="Calibri" charset="0"/>
                <a:ea typeface="Calibri" charset="0"/>
                <a:cs typeface="Calibri" charset="0"/>
              </a:rPr>
              <a:t>Absence </a:t>
            </a:r>
            <a:r>
              <a:rPr lang="cs-CZ" altLang="cs-CZ" sz="3600" dirty="0" err="1">
                <a:latin typeface="Calibri" charset="0"/>
                <a:ea typeface="Calibri" charset="0"/>
                <a:cs typeface="Calibri" charset="0"/>
              </a:rPr>
              <a:t>of</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contact</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with</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the</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real</a:t>
            </a:r>
            <a:r>
              <a:rPr lang="cs-CZ" altLang="cs-CZ" sz="3600" dirty="0">
                <a:latin typeface="Calibri" charset="0"/>
                <a:ea typeface="Calibri" charset="0"/>
                <a:cs typeface="Calibri" charset="0"/>
              </a:rPr>
              <a:t>“ environment?</a:t>
            </a:r>
            <a:endParaRPr lang="cs-CZ" altLang="cs-CZ" sz="3300" i="1" dirty="0">
              <a:latin typeface="Calibri" charset="0"/>
              <a:ea typeface="Calibri" charset="0"/>
              <a:cs typeface="Calibri" charset="0"/>
            </a:endParaRPr>
          </a:p>
          <a:p>
            <a:r>
              <a:rPr lang="mr-IN" altLang="cs-CZ" sz="3300" i="1" dirty="0">
                <a:latin typeface="Calibri" charset="0"/>
                <a:ea typeface="Calibri" charset="0"/>
                <a:cs typeface="Calibri" charset="0"/>
              </a:rPr>
              <a:t>…</a:t>
            </a:r>
            <a:endParaRPr lang="cs-CZ" altLang="cs-CZ" sz="3300" i="1" dirty="0">
              <a:latin typeface="Calibri" charset="0"/>
              <a:ea typeface="Calibri" charset="0"/>
              <a:cs typeface="Calibri" charset="0"/>
            </a:endParaRPr>
          </a:p>
        </p:txBody>
      </p:sp>
    </p:spTree>
    <p:extLst>
      <p:ext uri="{BB962C8B-B14F-4D97-AF65-F5344CB8AC3E}">
        <p14:creationId xmlns:p14="http://schemas.microsoft.com/office/powerpoint/2010/main" val="1359922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E7C7865-FC74-4A02-AC5F-400CF8DE89E9}"/>
              </a:ext>
            </a:extLst>
          </p:cNvPr>
          <p:cNvSpPr txBox="1">
            <a:spLocks noChangeArrowheads="1"/>
          </p:cNvSpPr>
          <p:nvPr/>
        </p:nvSpPr>
        <p:spPr>
          <a:xfrm>
            <a:off x="-283778" y="152278"/>
            <a:ext cx="11782095"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Changing</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the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paradigm</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understanding</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endParaRPr lang="fr-FR" altLang="cs-CZ" b="1" dirty="0">
              <a:latin typeface="Calibri" charset="0"/>
              <a:ea typeface="Calibri" charset="0"/>
              <a:cs typeface="Calibri" charset="0"/>
            </a:endParaRPr>
          </a:p>
        </p:txBody>
      </p:sp>
      <p:pic>
        <p:nvPicPr>
          <p:cNvPr id="3" name="Obrázek 2">
            <a:extLst>
              <a:ext uri="{FF2B5EF4-FFF2-40B4-BE49-F238E27FC236}">
                <a16:creationId xmlns:a16="http://schemas.microsoft.com/office/drawing/2014/main" id="{6FF33C93-0E45-44A6-8B62-3390D8DE7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52" y="1888694"/>
            <a:ext cx="4762500" cy="3705225"/>
          </a:xfrm>
          <a:prstGeom prst="rect">
            <a:avLst/>
          </a:prstGeom>
        </p:spPr>
      </p:pic>
      <p:sp>
        <p:nvSpPr>
          <p:cNvPr id="9" name="Ovál 8">
            <a:extLst>
              <a:ext uri="{FF2B5EF4-FFF2-40B4-BE49-F238E27FC236}">
                <a16:creationId xmlns:a16="http://schemas.microsoft.com/office/drawing/2014/main" id="{0A66B017-8F96-4B89-B347-CFC61168C95A}"/>
              </a:ext>
            </a:extLst>
          </p:cNvPr>
          <p:cNvSpPr/>
          <p:nvPr/>
        </p:nvSpPr>
        <p:spPr>
          <a:xfrm>
            <a:off x="5402832" y="1371600"/>
            <a:ext cx="6411686" cy="451424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vál 9">
            <a:extLst>
              <a:ext uri="{FF2B5EF4-FFF2-40B4-BE49-F238E27FC236}">
                <a16:creationId xmlns:a16="http://schemas.microsoft.com/office/drawing/2014/main" id="{DFFD7B4A-73C7-4F3C-B079-5F76C4CE7914}"/>
              </a:ext>
            </a:extLst>
          </p:cNvPr>
          <p:cNvSpPr/>
          <p:nvPr/>
        </p:nvSpPr>
        <p:spPr>
          <a:xfrm>
            <a:off x="5517462" y="1989110"/>
            <a:ext cx="5404858" cy="3279227"/>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B06F157E-61C3-4D4A-967F-080EF1FA4764}"/>
              </a:ext>
            </a:extLst>
          </p:cNvPr>
          <p:cNvSpPr/>
          <p:nvPr/>
        </p:nvSpPr>
        <p:spPr>
          <a:xfrm>
            <a:off x="5517462" y="2585168"/>
            <a:ext cx="4009697" cy="231227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DE05D815-3A70-4244-9791-085AE77571EB}"/>
              </a:ext>
            </a:extLst>
          </p:cNvPr>
          <p:cNvSpPr/>
          <p:nvPr/>
        </p:nvSpPr>
        <p:spPr>
          <a:xfrm>
            <a:off x="5520931" y="2790119"/>
            <a:ext cx="3006428" cy="1902373"/>
          </a:xfrm>
          <a:prstGeom prst="ellipse">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56AED802-F174-4410-B84B-93BA3B142059}"/>
              </a:ext>
            </a:extLst>
          </p:cNvPr>
          <p:cNvSpPr/>
          <p:nvPr/>
        </p:nvSpPr>
        <p:spPr>
          <a:xfrm>
            <a:off x="5526517" y="3112200"/>
            <a:ext cx="2054772" cy="1177159"/>
          </a:xfrm>
          <a:prstGeom prst="ellipse">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Rodina, SES, zdraví</a:t>
            </a:r>
          </a:p>
        </p:txBody>
      </p:sp>
      <p:sp>
        <p:nvSpPr>
          <p:cNvPr id="14" name="TextovéPole 13">
            <a:extLst>
              <a:ext uri="{FF2B5EF4-FFF2-40B4-BE49-F238E27FC236}">
                <a16:creationId xmlns:a16="http://schemas.microsoft.com/office/drawing/2014/main" id="{54A047C2-B81E-413A-B531-604AD6892C6F}"/>
              </a:ext>
            </a:extLst>
          </p:cNvPr>
          <p:cNvSpPr txBox="1"/>
          <p:nvPr/>
        </p:nvSpPr>
        <p:spPr>
          <a:xfrm>
            <a:off x="8124497" y="1589663"/>
            <a:ext cx="1692165" cy="369332"/>
          </a:xfrm>
          <a:prstGeom prst="rect">
            <a:avLst/>
          </a:prstGeom>
          <a:noFill/>
        </p:spPr>
        <p:txBody>
          <a:bodyPr wrap="square" rtlCol="0">
            <a:spAutoFit/>
          </a:bodyPr>
          <a:lstStyle/>
          <a:p>
            <a:r>
              <a:rPr lang="cs-CZ" dirty="0" err="1">
                <a:solidFill>
                  <a:schemeClr val="bg1"/>
                </a:solidFill>
              </a:rPr>
              <a:t>Policy</a:t>
            </a:r>
            <a:endParaRPr lang="cs-CZ" dirty="0">
              <a:solidFill>
                <a:schemeClr val="bg1"/>
              </a:solidFill>
            </a:endParaRPr>
          </a:p>
        </p:txBody>
      </p:sp>
      <p:sp>
        <p:nvSpPr>
          <p:cNvPr id="15" name="TextovéPole 14">
            <a:extLst>
              <a:ext uri="{FF2B5EF4-FFF2-40B4-BE49-F238E27FC236}">
                <a16:creationId xmlns:a16="http://schemas.microsoft.com/office/drawing/2014/main" id="{CD1B4EB6-BBD7-4065-BC58-9F619B3190B6}"/>
              </a:ext>
            </a:extLst>
          </p:cNvPr>
          <p:cNvSpPr txBox="1"/>
          <p:nvPr/>
        </p:nvSpPr>
        <p:spPr>
          <a:xfrm>
            <a:off x="10081977" y="2215836"/>
            <a:ext cx="1692165" cy="369332"/>
          </a:xfrm>
          <a:prstGeom prst="rect">
            <a:avLst/>
          </a:prstGeom>
          <a:noFill/>
        </p:spPr>
        <p:txBody>
          <a:bodyPr wrap="square" rtlCol="0">
            <a:spAutoFit/>
          </a:bodyPr>
          <a:lstStyle/>
          <a:p>
            <a:r>
              <a:rPr lang="cs-CZ" dirty="0">
                <a:solidFill>
                  <a:schemeClr val="bg1"/>
                </a:solidFill>
              </a:rPr>
              <a:t>Society</a:t>
            </a:r>
          </a:p>
        </p:txBody>
      </p:sp>
      <p:sp>
        <p:nvSpPr>
          <p:cNvPr id="16" name="TextovéPole 15">
            <a:extLst>
              <a:ext uri="{FF2B5EF4-FFF2-40B4-BE49-F238E27FC236}">
                <a16:creationId xmlns:a16="http://schemas.microsoft.com/office/drawing/2014/main" id="{99164B84-033E-4F76-BCE0-D9F52840FE96}"/>
              </a:ext>
            </a:extLst>
          </p:cNvPr>
          <p:cNvSpPr txBox="1"/>
          <p:nvPr/>
        </p:nvSpPr>
        <p:spPr>
          <a:xfrm>
            <a:off x="6909401" y="2171502"/>
            <a:ext cx="2398284" cy="369332"/>
          </a:xfrm>
          <a:prstGeom prst="rect">
            <a:avLst/>
          </a:prstGeom>
          <a:noFill/>
        </p:spPr>
        <p:txBody>
          <a:bodyPr wrap="square" rtlCol="0">
            <a:spAutoFit/>
          </a:bodyPr>
          <a:lstStyle/>
          <a:p>
            <a:r>
              <a:rPr lang="cs-CZ" dirty="0" err="1">
                <a:solidFill>
                  <a:schemeClr val="bg1"/>
                </a:solidFill>
              </a:rPr>
              <a:t>Pollution</a:t>
            </a:r>
            <a:endParaRPr lang="cs-CZ" dirty="0">
              <a:solidFill>
                <a:schemeClr val="bg1"/>
              </a:solidFill>
            </a:endParaRPr>
          </a:p>
        </p:txBody>
      </p:sp>
      <p:sp>
        <p:nvSpPr>
          <p:cNvPr id="17" name="TextovéPole 16">
            <a:extLst>
              <a:ext uri="{FF2B5EF4-FFF2-40B4-BE49-F238E27FC236}">
                <a16:creationId xmlns:a16="http://schemas.microsoft.com/office/drawing/2014/main" id="{C6B09BC8-64AE-4D7E-B380-2C17E4945C71}"/>
              </a:ext>
            </a:extLst>
          </p:cNvPr>
          <p:cNvSpPr txBox="1"/>
          <p:nvPr/>
        </p:nvSpPr>
        <p:spPr>
          <a:xfrm>
            <a:off x="8437694" y="2266438"/>
            <a:ext cx="2004615" cy="646331"/>
          </a:xfrm>
          <a:prstGeom prst="rect">
            <a:avLst/>
          </a:prstGeom>
          <a:noFill/>
        </p:spPr>
        <p:txBody>
          <a:bodyPr wrap="square" rtlCol="0">
            <a:spAutoFit/>
          </a:bodyPr>
          <a:lstStyle/>
          <a:p>
            <a:r>
              <a:rPr lang="cs-CZ" dirty="0" err="1">
                <a:solidFill>
                  <a:schemeClr val="bg1"/>
                </a:solidFill>
              </a:rPr>
              <a:t>Availability</a:t>
            </a:r>
            <a:r>
              <a:rPr lang="cs-CZ" dirty="0">
                <a:solidFill>
                  <a:schemeClr val="bg1"/>
                </a:solidFill>
              </a:rPr>
              <a:t> </a:t>
            </a:r>
            <a:r>
              <a:rPr lang="cs-CZ" dirty="0" err="1">
                <a:solidFill>
                  <a:schemeClr val="bg1"/>
                </a:solidFill>
              </a:rPr>
              <a:t>of</a:t>
            </a:r>
            <a:r>
              <a:rPr lang="cs-CZ" dirty="0">
                <a:solidFill>
                  <a:schemeClr val="bg1"/>
                </a:solidFill>
              </a:rPr>
              <a:t> </a:t>
            </a:r>
          </a:p>
          <a:p>
            <a:r>
              <a:rPr lang="cs-CZ" dirty="0" err="1">
                <a:solidFill>
                  <a:schemeClr val="bg1"/>
                </a:solidFill>
              </a:rPr>
              <a:t>sportplaces</a:t>
            </a:r>
            <a:endParaRPr lang="cs-CZ" dirty="0">
              <a:solidFill>
                <a:schemeClr val="bg1"/>
              </a:solidFill>
            </a:endParaRPr>
          </a:p>
        </p:txBody>
      </p:sp>
      <p:sp>
        <p:nvSpPr>
          <p:cNvPr id="18" name="TextovéPole 17">
            <a:extLst>
              <a:ext uri="{FF2B5EF4-FFF2-40B4-BE49-F238E27FC236}">
                <a16:creationId xmlns:a16="http://schemas.microsoft.com/office/drawing/2014/main" id="{09DD9AB8-4B8D-4562-9B62-F4DB8A247B5F}"/>
              </a:ext>
            </a:extLst>
          </p:cNvPr>
          <p:cNvSpPr txBox="1"/>
          <p:nvPr/>
        </p:nvSpPr>
        <p:spPr>
          <a:xfrm>
            <a:off x="9516867" y="3118879"/>
            <a:ext cx="2004615" cy="369332"/>
          </a:xfrm>
          <a:prstGeom prst="rect">
            <a:avLst/>
          </a:prstGeom>
          <a:noFill/>
        </p:spPr>
        <p:txBody>
          <a:bodyPr wrap="square" rtlCol="0">
            <a:spAutoFit/>
          </a:bodyPr>
          <a:lstStyle/>
          <a:p>
            <a:r>
              <a:rPr lang="cs-CZ" dirty="0">
                <a:solidFill>
                  <a:schemeClr val="bg1"/>
                </a:solidFill>
              </a:rPr>
              <a:t>Place </a:t>
            </a:r>
            <a:r>
              <a:rPr lang="cs-CZ" dirty="0" err="1">
                <a:solidFill>
                  <a:schemeClr val="bg1"/>
                </a:solidFill>
              </a:rPr>
              <a:t>of</a:t>
            </a:r>
            <a:r>
              <a:rPr lang="cs-CZ" dirty="0">
                <a:solidFill>
                  <a:schemeClr val="bg1"/>
                </a:solidFill>
              </a:rPr>
              <a:t> </a:t>
            </a:r>
            <a:r>
              <a:rPr lang="cs-CZ" dirty="0" err="1">
                <a:solidFill>
                  <a:schemeClr val="bg1"/>
                </a:solidFill>
              </a:rPr>
              <a:t>birth</a:t>
            </a:r>
            <a:endParaRPr lang="cs-CZ" dirty="0">
              <a:solidFill>
                <a:schemeClr val="bg1"/>
              </a:solidFill>
            </a:endParaRPr>
          </a:p>
        </p:txBody>
      </p:sp>
      <p:sp>
        <p:nvSpPr>
          <p:cNvPr id="19" name="TextovéPole 18">
            <a:extLst>
              <a:ext uri="{FF2B5EF4-FFF2-40B4-BE49-F238E27FC236}">
                <a16:creationId xmlns:a16="http://schemas.microsoft.com/office/drawing/2014/main" id="{2460482E-6CA3-4248-98C4-FFD663D8D530}"/>
              </a:ext>
            </a:extLst>
          </p:cNvPr>
          <p:cNvSpPr txBox="1"/>
          <p:nvPr/>
        </p:nvSpPr>
        <p:spPr>
          <a:xfrm>
            <a:off x="9363804" y="4126315"/>
            <a:ext cx="2004615" cy="369332"/>
          </a:xfrm>
          <a:prstGeom prst="rect">
            <a:avLst/>
          </a:prstGeom>
          <a:noFill/>
        </p:spPr>
        <p:txBody>
          <a:bodyPr wrap="square" rtlCol="0">
            <a:spAutoFit/>
          </a:bodyPr>
          <a:lstStyle/>
          <a:p>
            <a:r>
              <a:rPr lang="cs-CZ" dirty="0" err="1">
                <a:solidFill>
                  <a:schemeClr val="bg1"/>
                </a:solidFill>
              </a:rPr>
              <a:t>Social</a:t>
            </a:r>
            <a:r>
              <a:rPr lang="cs-CZ" dirty="0">
                <a:solidFill>
                  <a:schemeClr val="bg1"/>
                </a:solidFill>
              </a:rPr>
              <a:t> </a:t>
            </a:r>
            <a:r>
              <a:rPr lang="cs-CZ" dirty="0" err="1">
                <a:solidFill>
                  <a:schemeClr val="bg1"/>
                </a:solidFill>
              </a:rPr>
              <a:t>norms</a:t>
            </a:r>
            <a:endParaRPr lang="cs-CZ" dirty="0">
              <a:solidFill>
                <a:schemeClr val="bg1"/>
              </a:solidFill>
            </a:endParaRPr>
          </a:p>
        </p:txBody>
      </p:sp>
      <p:sp>
        <p:nvSpPr>
          <p:cNvPr id="20" name="TextovéPole 19">
            <a:extLst>
              <a:ext uri="{FF2B5EF4-FFF2-40B4-BE49-F238E27FC236}">
                <a16:creationId xmlns:a16="http://schemas.microsoft.com/office/drawing/2014/main" id="{D98D02C2-35A6-49FE-994F-4B1D3702855F}"/>
              </a:ext>
            </a:extLst>
          </p:cNvPr>
          <p:cNvSpPr txBox="1"/>
          <p:nvPr/>
        </p:nvSpPr>
        <p:spPr>
          <a:xfrm>
            <a:off x="7822557" y="4850491"/>
            <a:ext cx="2004615" cy="369332"/>
          </a:xfrm>
          <a:prstGeom prst="rect">
            <a:avLst/>
          </a:prstGeom>
          <a:noFill/>
        </p:spPr>
        <p:txBody>
          <a:bodyPr wrap="square" rtlCol="0">
            <a:spAutoFit/>
          </a:bodyPr>
          <a:lstStyle/>
          <a:p>
            <a:r>
              <a:rPr lang="cs-CZ" dirty="0" err="1">
                <a:solidFill>
                  <a:schemeClr val="bg1"/>
                </a:solidFill>
              </a:rPr>
              <a:t>Social</a:t>
            </a:r>
            <a:r>
              <a:rPr lang="cs-CZ" dirty="0">
                <a:solidFill>
                  <a:schemeClr val="bg1"/>
                </a:solidFill>
              </a:rPr>
              <a:t> </a:t>
            </a:r>
            <a:r>
              <a:rPr lang="cs-CZ" dirty="0" err="1">
                <a:solidFill>
                  <a:schemeClr val="bg1"/>
                </a:solidFill>
              </a:rPr>
              <a:t>capital</a:t>
            </a:r>
            <a:endParaRPr lang="cs-CZ" dirty="0">
              <a:solidFill>
                <a:schemeClr val="bg1"/>
              </a:solidFill>
            </a:endParaRPr>
          </a:p>
        </p:txBody>
      </p:sp>
      <p:sp>
        <p:nvSpPr>
          <p:cNvPr id="21" name="TextovéPole 20">
            <a:extLst>
              <a:ext uri="{FF2B5EF4-FFF2-40B4-BE49-F238E27FC236}">
                <a16:creationId xmlns:a16="http://schemas.microsoft.com/office/drawing/2014/main" id="{02003456-068D-450A-862E-29A55DF46E14}"/>
              </a:ext>
            </a:extLst>
          </p:cNvPr>
          <p:cNvSpPr txBox="1"/>
          <p:nvPr/>
        </p:nvSpPr>
        <p:spPr>
          <a:xfrm>
            <a:off x="6172240" y="4240970"/>
            <a:ext cx="2004615" cy="369332"/>
          </a:xfrm>
          <a:prstGeom prst="rect">
            <a:avLst/>
          </a:prstGeom>
          <a:noFill/>
        </p:spPr>
        <p:txBody>
          <a:bodyPr wrap="square" rtlCol="0">
            <a:spAutoFit/>
          </a:bodyPr>
          <a:lstStyle/>
          <a:p>
            <a:r>
              <a:rPr lang="cs-CZ" dirty="0">
                <a:solidFill>
                  <a:schemeClr val="bg1"/>
                </a:solidFill>
              </a:rPr>
              <a:t>Food</a:t>
            </a:r>
          </a:p>
        </p:txBody>
      </p:sp>
      <p:sp>
        <p:nvSpPr>
          <p:cNvPr id="22" name="TextovéPole 21">
            <a:extLst>
              <a:ext uri="{FF2B5EF4-FFF2-40B4-BE49-F238E27FC236}">
                <a16:creationId xmlns:a16="http://schemas.microsoft.com/office/drawing/2014/main" id="{7AB1831D-050D-4FE4-8E12-7E1F275E5797}"/>
              </a:ext>
            </a:extLst>
          </p:cNvPr>
          <p:cNvSpPr txBox="1"/>
          <p:nvPr/>
        </p:nvSpPr>
        <p:spPr>
          <a:xfrm>
            <a:off x="6693611" y="2795781"/>
            <a:ext cx="2004615" cy="369332"/>
          </a:xfrm>
          <a:prstGeom prst="rect">
            <a:avLst/>
          </a:prstGeom>
          <a:noFill/>
        </p:spPr>
        <p:txBody>
          <a:bodyPr wrap="square" rtlCol="0">
            <a:spAutoFit/>
          </a:bodyPr>
          <a:lstStyle/>
          <a:p>
            <a:r>
              <a:rPr lang="cs-CZ" dirty="0" err="1">
                <a:solidFill>
                  <a:schemeClr val="bg1"/>
                </a:solidFill>
              </a:rPr>
              <a:t>Exercise</a:t>
            </a:r>
            <a:endParaRPr lang="cs-CZ" dirty="0">
              <a:solidFill>
                <a:schemeClr val="bg1"/>
              </a:solidFill>
            </a:endParaRPr>
          </a:p>
        </p:txBody>
      </p:sp>
      <p:sp>
        <p:nvSpPr>
          <p:cNvPr id="23" name="TextovéPole 22">
            <a:extLst>
              <a:ext uri="{FF2B5EF4-FFF2-40B4-BE49-F238E27FC236}">
                <a16:creationId xmlns:a16="http://schemas.microsoft.com/office/drawing/2014/main" id="{2192CAE9-C00A-4062-82DF-9B6177DA4D36}"/>
              </a:ext>
            </a:extLst>
          </p:cNvPr>
          <p:cNvSpPr txBox="1"/>
          <p:nvPr/>
        </p:nvSpPr>
        <p:spPr>
          <a:xfrm>
            <a:off x="8232368" y="3429000"/>
            <a:ext cx="2004615" cy="369332"/>
          </a:xfrm>
          <a:prstGeom prst="rect">
            <a:avLst/>
          </a:prstGeom>
          <a:noFill/>
        </p:spPr>
        <p:txBody>
          <a:bodyPr wrap="square" rtlCol="0">
            <a:spAutoFit/>
          </a:bodyPr>
          <a:lstStyle/>
          <a:p>
            <a:r>
              <a:rPr lang="cs-CZ" dirty="0" err="1">
                <a:solidFill>
                  <a:schemeClr val="bg1"/>
                </a:solidFill>
              </a:rPr>
              <a:t>Social</a:t>
            </a:r>
            <a:r>
              <a:rPr lang="cs-CZ" dirty="0">
                <a:solidFill>
                  <a:schemeClr val="bg1"/>
                </a:solidFill>
              </a:rPr>
              <a:t> </a:t>
            </a:r>
            <a:r>
              <a:rPr lang="cs-CZ" dirty="0" err="1">
                <a:solidFill>
                  <a:schemeClr val="bg1"/>
                </a:solidFill>
              </a:rPr>
              <a:t>interactions</a:t>
            </a:r>
            <a:endParaRPr lang="cs-CZ" dirty="0">
              <a:solidFill>
                <a:schemeClr val="bg1"/>
              </a:solidFill>
            </a:endParaRPr>
          </a:p>
        </p:txBody>
      </p:sp>
      <p:sp>
        <p:nvSpPr>
          <p:cNvPr id="24" name="TextovéPole 23">
            <a:extLst>
              <a:ext uri="{FF2B5EF4-FFF2-40B4-BE49-F238E27FC236}">
                <a16:creationId xmlns:a16="http://schemas.microsoft.com/office/drawing/2014/main" id="{79496E86-DDF0-4A31-89C4-429BA83897D0}"/>
              </a:ext>
            </a:extLst>
          </p:cNvPr>
          <p:cNvSpPr txBox="1"/>
          <p:nvPr/>
        </p:nvSpPr>
        <p:spPr>
          <a:xfrm>
            <a:off x="10447892" y="3298225"/>
            <a:ext cx="1692165" cy="646331"/>
          </a:xfrm>
          <a:prstGeom prst="rect">
            <a:avLst/>
          </a:prstGeom>
          <a:noFill/>
        </p:spPr>
        <p:txBody>
          <a:bodyPr wrap="square" rtlCol="0">
            <a:spAutoFit/>
          </a:bodyPr>
          <a:lstStyle/>
          <a:p>
            <a:r>
              <a:rPr lang="cs-CZ" dirty="0" err="1">
                <a:solidFill>
                  <a:schemeClr val="bg1"/>
                </a:solidFill>
              </a:rPr>
              <a:t>Geographical</a:t>
            </a:r>
            <a:r>
              <a:rPr lang="cs-CZ" dirty="0">
                <a:solidFill>
                  <a:schemeClr val="bg1"/>
                </a:solidFill>
              </a:rPr>
              <a:t> </a:t>
            </a:r>
          </a:p>
          <a:p>
            <a:r>
              <a:rPr lang="cs-CZ" dirty="0" err="1">
                <a:solidFill>
                  <a:schemeClr val="bg1"/>
                </a:solidFill>
              </a:rPr>
              <a:t>location</a:t>
            </a:r>
            <a:endParaRPr lang="cs-CZ" dirty="0">
              <a:solidFill>
                <a:schemeClr val="bg1"/>
              </a:solidFill>
            </a:endParaRPr>
          </a:p>
        </p:txBody>
      </p:sp>
      <p:sp>
        <p:nvSpPr>
          <p:cNvPr id="25" name="TextovéPole 24">
            <a:extLst>
              <a:ext uri="{FF2B5EF4-FFF2-40B4-BE49-F238E27FC236}">
                <a16:creationId xmlns:a16="http://schemas.microsoft.com/office/drawing/2014/main" id="{DF50AC00-8C19-4BDC-AD43-C84D9371710A}"/>
              </a:ext>
            </a:extLst>
          </p:cNvPr>
          <p:cNvSpPr txBox="1"/>
          <p:nvPr/>
        </p:nvSpPr>
        <p:spPr>
          <a:xfrm>
            <a:off x="262852" y="5883574"/>
            <a:ext cx="7017242" cy="369332"/>
          </a:xfrm>
          <a:prstGeom prst="rect">
            <a:avLst/>
          </a:prstGeom>
          <a:noFill/>
        </p:spPr>
        <p:txBody>
          <a:bodyPr wrap="none" rtlCol="0">
            <a:spAutoFit/>
          </a:bodyPr>
          <a:lstStyle/>
          <a:p>
            <a:r>
              <a:rPr lang="cs-CZ" dirty="0" err="1"/>
              <a:t>Is</a:t>
            </a:r>
            <a:r>
              <a:rPr lang="cs-CZ" dirty="0"/>
              <a:t> </a:t>
            </a:r>
            <a:r>
              <a:rPr lang="cs-CZ" dirty="0" err="1"/>
              <a:t>it</a:t>
            </a:r>
            <a:r>
              <a:rPr lang="cs-CZ" dirty="0"/>
              <a:t> more </a:t>
            </a:r>
            <a:r>
              <a:rPr lang="cs-CZ" dirty="0" err="1"/>
              <a:t>practical</a:t>
            </a:r>
            <a:r>
              <a:rPr lang="cs-CZ" dirty="0"/>
              <a:t> to </a:t>
            </a:r>
            <a:r>
              <a:rPr lang="cs-CZ" dirty="0" err="1"/>
              <a:t>attempt</a:t>
            </a:r>
            <a:r>
              <a:rPr lang="cs-CZ" dirty="0"/>
              <a:t> to </a:t>
            </a:r>
            <a:r>
              <a:rPr lang="cs-CZ" dirty="0" err="1"/>
              <a:t>change</a:t>
            </a:r>
            <a:r>
              <a:rPr lang="cs-CZ" dirty="0"/>
              <a:t> </a:t>
            </a:r>
            <a:r>
              <a:rPr lang="cs-CZ" dirty="0" err="1"/>
              <a:t>the</a:t>
            </a:r>
            <a:r>
              <a:rPr lang="cs-CZ" dirty="0"/>
              <a:t> </a:t>
            </a:r>
            <a:r>
              <a:rPr lang="cs-CZ" dirty="0" err="1"/>
              <a:t>human</a:t>
            </a:r>
            <a:r>
              <a:rPr lang="cs-CZ" dirty="0"/>
              <a:t> </a:t>
            </a:r>
            <a:r>
              <a:rPr lang="cs-CZ" dirty="0" err="1"/>
              <a:t>or</a:t>
            </a:r>
            <a:r>
              <a:rPr lang="cs-CZ" dirty="0"/>
              <a:t> </a:t>
            </a:r>
            <a:r>
              <a:rPr lang="cs-CZ" dirty="0" err="1"/>
              <a:t>the</a:t>
            </a:r>
            <a:r>
              <a:rPr lang="cs-CZ" dirty="0"/>
              <a:t> environment? </a:t>
            </a:r>
            <a:endParaRPr lang="cs-CZ" b="1" dirty="0"/>
          </a:p>
        </p:txBody>
      </p:sp>
    </p:spTree>
    <p:extLst>
      <p:ext uri="{BB962C8B-B14F-4D97-AF65-F5344CB8AC3E}">
        <p14:creationId xmlns:p14="http://schemas.microsoft.com/office/powerpoint/2010/main" val="431025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E7C7865-FC74-4A02-AC5F-400CF8DE89E9}"/>
              </a:ext>
            </a:extLst>
          </p:cNvPr>
          <p:cNvSpPr txBox="1">
            <a:spLocks noChangeArrowheads="1"/>
          </p:cNvSpPr>
          <p:nvPr/>
        </p:nvSpPr>
        <p:spPr>
          <a:xfrm>
            <a:off x="-283778" y="152278"/>
            <a:ext cx="11782095"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and </a:t>
            </a:r>
            <a:r>
              <a:rPr lang="cs-CZ" altLang="cs-CZ" b="1" dirty="0" err="1">
                <a:latin typeface="Calibri" charset="0"/>
                <a:ea typeface="Calibri" charset="0"/>
                <a:cs typeface="Calibri" charset="0"/>
              </a:rPr>
              <a:t>change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paradigm</a:t>
            </a:r>
            <a:r>
              <a:rPr lang="cs-CZ" altLang="cs-CZ" b="1" dirty="0">
                <a:latin typeface="Calibri" charset="0"/>
                <a:ea typeface="Calibri" charset="0"/>
                <a:cs typeface="Calibri" charset="0"/>
              </a:rPr>
              <a:t>?</a:t>
            </a:r>
            <a:endParaRPr lang="fr-FR" altLang="cs-CZ" b="1" dirty="0">
              <a:latin typeface="Calibri" charset="0"/>
              <a:ea typeface="Calibri" charset="0"/>
              <a:cs typeface="Calibri" charset="0"/>
            </a:endParaRPr>
          </a:p>
        </p:txBody>
      </p:sp>
      <p:sp>
        <p:nvSpPr>
          <p:cNvPr id="2" name="Obdélník 1">
            <a:extLst>
              <a:ext uri="{FF2B5EF4-FFF2-40B4-BE49-F238E27FC236}">
                <a16:creationId xmlns:a16="http://schemas.microsoft.com/office/drawing/2014/main" id="{63711C89-331F-434C-9B23-2200056166F4}"/>
              </a:ext>
            </a:extLst>
          </p:cNvPr>
          <p:cNvSpPr/>
          <p:nvPr/>
        </p:nvSpPr>
        <p:spPr>
          <a:xfrm>
            <a:off x="1385388" y="2397948"/>
            <a:ext cx="9416142" cy="2062103"/>
          </a:xfrm>
          <a:prstGeom prst="rect">
            <a:avLst/>
          </a:prstGeom>
        </p:spPr>
        <p:txBody>
          <a:bodyPr wrap="square">
            <a:spAutoFit/>
          </a:bodyPr>
          <a:lstStyle/>
          <a:p>
            <a:r>
              <a:rPr lang="cs-CZ" sz="3200" i="1" dirty="0"/>
              <a:t>„</a:t>
            </a:r>
            <a:r>
              <a:rPr lang="en-US" sz="3200" i="1" dirty="0"/>
              <a:t>Obesity is not simply about bodyweight or body image. It is about human vulnerability arising from excess body fat, the origins of which lie in multiple determinants ranging from molecular genetics to market forces.</a:t>
            </a:r>
            <a:r>
              <a:rPr lang="cs-CZ" sz="3200" i="1" dirty="0"/>
              <a:t>“</a:t>
            </a:r>
          </a:p>
        </p:txBody>
      </p:sp>
      <p:sp>
        <p:nvSpPr>
          <p:cNvPr id="5" name="Obdélník 4">
            <a:extLst>
              <a:ext uri="{FF2B5EF4-FFF2-40B4-BE49-F238E27FC236}">
                <a16:creationId xmlns:a16="http://schemas.microsoft.com/office/drawing/2014/main" id="{4841E3CA-6DE2-485A-B771-F57998AA2254}"/>
              </a:ext>
            </a:extLst>
          </p:cNvPr>
          <p:cNvSpPr/>
          <p:nvPr/>
        </p:nvSpPr>
        <p:spPr>
          <a:xfrm>
            <a:off x="770344" y="5424183"/>
            <a:ext cx="10646229" cy="738664"/>
          </a:xfrm>
          <a:prstGeom prst="rect">
            <a:avLst/>
          </a:prstGeom>
        </p:spPr>
        <p:txBody>
          <a:bodyPr wrap="square">
            <a:spAutoFit/>
          </a:bodyPr>
          <a:lstStyle/>
          <a:p>
            <a:r>
              <a:rPr lang="cs-CZ" sz="1400" dirty="0" err="1"/>
              <a:t>Ralston</a:t>
            </a:r>
            <a:r>
              <a:rPr lang="cs-CZ" sz="1400" dirty="0"/>
              <a:t> J, </a:t>
            </a:r>
            <a:r>
              <a:rPr lang="cs-CZ" sz="1400" dirty="0" err="1"/>
              <a:t>Brinsden</a:t>
            </a:r>
            <a:r>
              <a:rPr lang="cs-CZ" sz="1400" dirty="0"/>
              <a:t> H, Buse K, </a:t>
            </a:r>
            <a:r>
              <a:rPr lang="cs-CZ" sz="1400" dirty="0" err="1"/>
              <a:t>Candeias</a:t>
            </a:r>
            <a:r>
              <a:rPr lang="cs-CZ" sz="1400" dirty="0"/>
              <a:t> V, </a:t>
            </a:r>
            <a:r>
              <a:rPr lang="cs-CZ" sz="1400" dirty="0" err="1"/>
              <a:t>Caterson</a:t>
            </a:r>
            <a:r>
              <a:rPr lang="cs-CZ" sz="1400" dirty="0"/>
              <a:t> I, </a:t>
            </a:r>
            <a:r>
              <a:rPr lang="cs-CZ" sz="1400" dirty="0" err="1"/>
              <a:t>Hassell</a:t>
            </a:r>
            <a:r>
              <a:rPr lang="cs-CZ" sz="1400" dirty="0"/>
              <a:t> T, </a:t>
            </a:r>
            <a:r>
              <a:rPr lang="cs-CZ" sz="1400" dirty="0" err="1"/>
              <a:t>Kumanyika</a:t>
            </a:r>
            <a:r>
              <a:rPr lang="cs-CZ" sz="1400" dirty="0"/>
              <a:t> S, </a:t>
            </a:r>
            <a:r>
              <a:rPr lang="cs-CZ" sz="1400" dirty="0" err="1"/>
              <a:t>Nece</a:t>
            </a:r>
            <a:r>
              <a:rPr lang="cs-CZ" sz="1400" dirty="0"/>
              <a:t> P, </a:t>
            </a:r>
            <a:r>
              <a:rPr lang="cs-CZ" sz="1400" dirty="0" err="1"/>
              <a:t>Nishtar</a:t>
            </a:r>
            <a:r>
              <a:rPr lang="cs-CZ" sz="1400" dirty="0"/>
              <a:t> S, Patton I, </a:t>
            </a:r>
            <a:r>
              <a:rPr lang="cs-CZ" sz="1400" dirty="0" err="1"/>
              <a:t>Proietto</a:t>
            </a:r>
            <a:r>
              <a:rPr lang="cs-CZ" sz="1400" dirty="0"/>
              <a:t> J, </a:t>
            </a:r>
            <a:r>
              <a:rPr lang="cs-CZ" sz="1400" dirty="0" err="1"/>
              <a:t>Salas</a:t>
            </a:r>
            <a:r>
              <a:rPr lang="cs-CZ" sz="1400" dirty="0"/>
              <a:t> XR, </a:t>
            </a:r>
            <a:r>
              <a:rPr lang="cs-CZ" sz="1400" dirty="0" err="1"/>
              <a:t>Reddy</a:t>
            </a:r>
            <a:r>
              <a:rPr lang="cs-CZ" sz="1400" dirty="0"/>
              <a:t> S, Ryan D, </a:t>
            </a:r>
            <a:r>
              <a:rPr lang="cs-CZ" sz="1400" dirty="0" err="1"/>
              <a:t>Sharma</a:t>
            </a:r>
            <a:r>
              <a:rPr lang="cs-CZ" sz="1400" dirty="0"/>
              <a:t> AM, </a:t>
            </a:r>
            <a:r>
              <a:rPr lang="cs-CZ" sz="1400" dirty="0" err="1"/>
              <a:t>Swinburn</a:t>
            </a:r>
            <a:r>
              <a:rPr lang="cs-CZ" sz="1400" dirty="0"/>
              <a:t> B, </a:t>
            </a:r>
            <a:r>
              <a:rPr lang="cs-CZ" sz="1400" dirty="0" err="1"/>
              <a:t>Wilding</a:t>
            </a:r>
            <a:r>
              <a:rPr lang="cs-CZ" sz="1400" dirty="0"/>
              <a:t> J, </a:t>
            </a:r>
            <a:r>
              <a:rPr lang="cs-CZ" sz="1400" dirty="0" err="1"/>
              <a:t>Woodward</a:t>
            </a:r>
            <a:r>
              <a:rPr lang="cs-CZ" sz="1400" dirty="0"/>
              <a:t> E.</a:t>
            </a:r>
            <a:r>
              <a:rPr lang="en-US" sz="1400" dirty="0"/>
              <a:t> Time for a new </a:t>
            </a:r>
            <a:r>
              <a:rPr lang="en-US" sz="1400" b="1" dirty="0"/>
              <a:t>obesity</a:t>
            </a:r>
            <a:r>
              <a:rPr lang="en-US" sz="1400" dirty="0"/>
              <a:t> narrative.</a:t>
            </a:r>
            <a:r>
              <a:rPr lang="cs-CZ" sz="1400" dirty="0"/>
              <a:t> </a:t>
            </a:r>
            <a:r>
              <a:rPr lang="en-US" sz="1400" b="1" dirty="0"/>
              <a:t>Lancet</a:t>
            </a:r>
            <a:r>
              <a:rPr lang="en-US" sz="1400" dirty="0"/>
              <a:t>. 2018 Oct 20;392(10156):1384-1386. </a:t>
            </a:r>
            <a:endParaRPr lang="cs-CZ" sz="1400" dirty="0"/>
          </a:p>
        </p:txBody>
      </p:sp>
    </p:spTree>
    <p:extLst>
      <p:ext uri="{BB962C8B-B14F-4D97-AF65-F5344CB8AC3E}">
        <p14:creationId xmlns:p14="http://schemas.microsoft.com/office/powerpoint/2010/main" val="3658423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559A8-A062-466F-816F-3A240E6AD860}"/>
              </a:ext>
            </a:extLst>
          </p:cNvPr>
          <p:cNvSpPr>
            <a:spLocks noGrp="1"/>
          </p:cNvSpPr>
          <p:nvPr>
            <p:ph type="title"/>
          </p:nvPr>
        </p:nvSpPr>
        <p:spPr>
          <a:xfrm>
            <a:off x="252573" y="108271"/>
            <a:ext cx="10515600" cy="1325563"/>
          </a:xfrm>
        </p:spPr>
        <p:txBody>
          <a:bodyPr/>
          <a:lstStyle/>
          <a:p>
            <a:r>
              <a:rPr lang="cs-CZ" dirty="0" err="1"/>
              <a:t>How</a:t>
            </a:r>
            <a:r>
              <a:rPr lang="cs-CZ" dirty="0"/>
              <a:t> do </a:t>
            </a:r>
            <a:r>
              <a:rPr lang="cs-CZ" dirty="0" err="1"/>
              <a:t>we</a:t>
            </a:r>
            <a:r>
              <a:rPr lang="cs-CZ" dirty="0"/>
              <a:t> </a:t>
            </a:r>
            <a:r>
              <a:rPr lang="cs-CZ" dirty="0" err="1"/>
              <a:t>adapt</a:t>
            </a:r>
            <a:r>
              <a:rPr lang="cs-CZ" dirty="0"/>
              <a:t>? </a:t>
            </a:r>
          </a:p>
        </p:txBody>
      </p:sp>
      <p:pic>
        <p:nvPicPr>
          <p:cNvPr id="5" name="Obrázek 4">
            <a:extLst>
              <a:ext uri="{FF2B5EF4-FFF2-40B4-BE49-F238E27FC236}">
                <a16:creationId xmlns:a16="http://schemas.microsoft.com/office/drawing/2014/main" id="{405EC459-7164-4C93-BCC6-6612CB42C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3" y="1381697"/>
            <a:ext cx="5449584" cy="4027077"/>
          </a:xfrm>
          <a:prstGeom prst="rect">
            <a:avLst/>
          </a:prstGeom>
        </p:spPr>
      </p:pic>
      <p:pic>
        <p:nvPicPr>
          <p:cNvPr id="6" name="Obrázek 5" descr="Obsah obrázku muž, osoba, fotka, držení&#10;&#10;Popis byl vytvořen automaticky">
            <a:extLst>
              <a:ext uri="{FF2B5EF4-FFF2-40B4-BE49-F238E27FC236}">
                <a16:creationId xmlns:a16="http://schemas.microsoft.com/office/drawing/2014/main" id="{98F428F2-D775-40FA-8573-761B1F00C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770" y="1769249"/>
            <a:ext cx="5856270" cy="3113813"/>
          </a:xfrm>
          <a:prstGeom prst="rect">
            <a:avLst/>
          </a:prstGeom>
        </p:spPr>
      </p:pic>
      <p:sp>
        <p:nvSpPr>
          <p:cNvPr id="7" name="Zástupný symbol pro zápatí 1">
            <a:extLst>
              <a:ext uri="{FF2B5EF4-FFF2-40B4-BE49-F238E27FC236}">
                <a16:creationId xmlns:a16="http://schemas.microsoft.com/office/drawing/2014/main" id="{433375F2-56E6-4600-85C4-D4F79194EFE7}"/>
              </a:ext>
            </a:extLst>
          </p:cNvPr>
          <p:cNvSpPr>
            <a:spLocks noGrp="1"/>
          </p:cNvSpPr>
          <p:nvPr>
            <p:ph type="ftr" sz="quarter" idx="10"/>
          </p:nvPr>
        </p:nvSpPr>
        <p:spPr>
          <a:xfrm>
            <a:off x="720000" y="6228000"/>
            <a:ext cx="7920000" cy="252000"/>
          </a:xfrm>
        </p:spPr>
        <p:txBody>
          <a:bodyPr/>
          <a:lstStyle/>
          <a:p>
            <a:endParaRPr lang="cs-CZ" dirty="0"/>
          </a:p>
        </p:txBody>
      </p:sp>
    </p:spTree>
    <p:extLst>
      <p:ext uri="{BB962C8B-B14F-4D97-AF65-F5344CB8AC3E}">
        <p14:creationId xmlns:p14="http://schemas.microsoft.com/office/powerpoint/2010/main" val="5108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p:cNvSpPr txBox="1">
            <a:spLocks/>
          </p:cNvSpPr>
          <p:nvPr/>
        </p:nvSpPr>
        <p:spPr>
          <a:xfrm>
            <a:off x="1342664" y="1318241"/>
            <a:ext cx="9144000" cy="238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err="1">
                <a:latin typeface="Calibri" charset="0"/>
                <a:ea typeface="Calibri" charset="0"/>
                <a:cs typeface="Calibri" charset="0"/>
              </a:rPr>
              <a:t>Let‘s</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get</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back</a:t>
            </a:r>
            <a:r>
              <a:rPr lang="cs-CZ" altLang="cs-CZ" sz="3200" dirty="0">
                <a:latin typeface="Calibri" charset="0"/>
                <a:ea typeface="Calibri" charset="0"/>
                <a:cs typeface="Calibri" charset="0"/>
              </a:rPr>
              <a:t> to </a:t>
            </a:r>
            <a:r>
              <a:rPr lang="cs-CZ" altLang="cs-CZ" sz="3200" dirty="0" err="1">
                <a:latin typeface="Calibri" charset="0"/>
                <a:ea typeface="Calibri" charset="0"/>
                <a:cs typeface="Calibri" charset="0"/>
              </a:rPr>
              <a:t>adaptation</a:t>
            </a:r>
            <a:r>
              <a:rPr lang="cs-CZ" altLang="cs-CZ" sz="3200" dirty="0">
                <a:latin typeface="Calibri" charset="0"/>
                <a:ea typeface="Calibri" charset="0"/>
                <a:cs typeface="Calibri" charset="0"/>
              </a:rPr>
              <a:t>!</a:t>
            </a:r>
            <a:endParaRPr lang="cs-CZ" altLang="cs-CZ" sz="5400" dirty="0">
              <a:latin typeface="Calibri" charset="0"/>
              <a:ea typeface="Calibri" charset="0"/>
              <a:cs typeface="Calibri" charset="0"/>
            </a:endParaRPr>
          </a:p>
        </p:txBody>
      </p:sp>
    </p:spTree>
    <p:extLst>
      <p:ext uri="{BB962C8B-B14F-4D97-AF65-F5344CB8AC3E}">
        <p14:creationId xmlns:p14="http://schemas.microsoft.com/office/powerpoint/2010/main" val="58251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4</a:t>
            </a:fld>
            <a:endParaRPr lang="en-US"/>
          </a:p>
        </p:txBody>
      </p:sp>
      <p:sp>
        <p:nvSpPr>
          <p:cNvPr id="11" name="TextBox 4"/>
          <p:cNvSpPr txBox="1"/>
          <p:nvPr/>
        </p:nvSpPr>
        <p:spPr>
          <a:xfrm>
            <a:off x="1689222" y="316040"/>
            <a:ext cx="8353063" cy="523220"/>
          </a:xfrm>
          <a:prstGeom prst="rect">
            <a:avLst/>
          </a:prstGeom>
          <a:noFill/>
        </p:spPr>
        <p:txBody>
          <a:bodyPr wrap="square" rtlCol="0">
            <a:spAutoFit/>
          </a:bodyPr>
          <a:lstStyle/>
          <a:p>
            <a:r>
              <a:rPr lang="cs-CZ" sz="2800" b="1" dirty="0">
                <a:solidFill>
                  <a:schemeClr val="accent3"/>
                </a:solidFill>
              </a:rPr>
              <a:t>WHAT IS STRESS?</a:t>
            </a:r>
            <a:endParaRPr lang="en-US" sz="2800" b="1" dirty="0">
              <a:solidFill>
                <a:schemeClr val="accent3"/>
              </a:solidFill>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78" y="160332"/>
            <a:ext cx="10577243" cy="6130985"/>
          </a:xfrm>
          <a:prstGeom prst="rect">
            <a:avLst/>
          </a:prstGeom>
        </p:spPr>
      </p:pic>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70" y="275428"/>
            <a:ext cx="7452057" cy="6307143"/>
          </a:xfrm>
          <a:prstGeom prst="rect">
            <a:avLst/>
          </a:prstGeom>
        </p:spPr>
      </p:pic>
    </p:spTree>
    <p:extLst>
      <p:ext uri="{BB962C8B-B14F-4D97-AF65-F5344CB8AC3E}">
        <p14:creationId xmlns:p14="http://schemas.microsoft.com/office/powerpoint/2010/main" val="42739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 kreslení&#10;&#10;Popis byl vytvořen automaticky">
            <a:extLst>
              <a:ext uri="{FF2B5EF4-FFF2-40B4-BE49-F238E27FC236}">
                <a16:creationId xmlns:a16="http://schemas.microsoft.com/office/drawing/2014/main" id="{13E66866-3039-4792-9965-50796F5D2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13014"/>
            <a:ext cx="5826589" cy="3493215"/>
          </a:xfrm>
          <a:prstGeom prst="rect">
            <a:avLst/>
          </a:prstGeom>
        </p:spPr>
      </p:pic>
      <p:pic>
        <p:nvPicPr>
          <p:cNvPr id="7" name="Obrázek 6" descr="Obsah obrázku exteriér, osoba, bunda, sníh&#10;&#10;Popis byl vytvořen automaticky">
            <a:extLst>
              <a:ext uri="{FF2B5EF4-FFF2-40B4-BE49-F238E27FC236}">
                <a16:creationId xmlns:a16="http://schemas.microsoft.com/office/drawing/2014/main" id="{F18DD95B-56D9-4C1F-83DC-773A85426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03600"/>
          </a:xfrm>
          <a:prstGeom prst="rect">
            <a:avLst/>
          </a:prstGeom>
        </p:spPr>
      </p:pic>
      <p:pic>
        <p:nvPicPr>
          <p:cNvPr id="9" name="Obrázek 8" descr="Obsah obrázku hora, příroda, exteriér, sníh&#10;&#10;Popis byl vytvořen automaticky">
            <a:extLst>
              <a:ext uri="{FF2B5EF4-FFF2-40B4-BE49-F238E27FC236}">
                <a16:creationId xmlns:a16="http://schemas.microsoft.com/office/drawing/2014/main" id="{52657DE4-B04C-4874-A4C9-CE46DE5B5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13014"/>
            <a:ext cx="6095999" cy="3324335"/>
          </a:xfrm>
          <a:prstGeom prst="rect">
            <a:avLst/>
          </a:prstGeom>
        </p:spPr>
      </p:pic>
      <p:pic>
        <p:nvPicPr>
          <p:cNvPr id="12" name="Obrázek 11" descr="Obsah obrázku exteriér, budova, vpředu, stojící&#10;&#10;Popis byl vytvořen automaticky">
            <a:extLst>
              <a:ext uri="{FF2B5EF4-FFF2-40B4-BE49-F238E27FC236}">
                <a16:creationId xmlns:a16="http://schemas.microsoft.com/office/drawing/2014/main" id="{BA08876B-027A-4252-9177-29A1BC495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670" y="3429000"/>
            <a:ext cx="6124659" cy="3403600"/>
          </a:xfrm>
          <a:prstGeom prst="rect">
            <a:avLst/>
          </a:prstGeom>
        </p:spPr>
      </p:pic>
      <p:pic>
        <p:nvPicPr>
          <p:cNvPr id="6" name="Obrázek 5" descr="Obsah obrázku sníh, osoba, oblečení, nošení&#10;&#10;Popis byl vytvořen automaticky">
            <a:extLst>
              <a:ext uri="{FF2B5EF4-FFF2-40B4-BE49-F238E27FC236}">
                <a16:creationId xmlns:a16="http://schemas.microsoft.com/office/drawing/2014/main" id="{4E11D716-57F8-4DD7-A410-6FF9246B6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670" y="25400"/>
            <a:ext cx="4919180" cy="6832600"/>
          </a:xfrm>
          <a:prstGeom prst="rect">
            <a:avLst/>
          </a:prstGeom>
        </p:spPr>
      </p:pic>
      <p:pic>
        <p:nvPicPr>
          <p:cNvPr id="10" name="Obrázek 9" descr="Obsah obrázku osoba, exteriér, budova, dítě&#10;&#10;Popis byl vytvořen automaticky">
            <a:extLst>
              <a:ext uri="{FF2B5EF4-FFF2-40B4-BE49-F238E27FC236}">
                <a16:creationId xmlns:a16="http://schemas.microsoft.com/office/drawing/2014/main" id="{16208A85-2768-4EEE-9592-BB23C5B51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712" y="25400"/>
            <a:ext cx="5372100" cy="6832600"/>
          </a:xfrm>
          <a:prstGeom prst="rect">
            <a:avLst/>
          </a:prstGeom>
        </p:spPr>
      </p:pic>
    </p:spTree>
    <p:extLst>
      <p:ext uri="{BB962C8B-B14F-4D97-AF65-F5344CB8AC3E}">
        <p14:creationId xmlns:p14="http://schemas.microsoft.com/office/powerpoint/2010/main" val="250700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8B7C5B0-B285-4C86-B56A-993EA49000F4}"/>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a:extLst>
              <a:ext uri="{FF2B5EF4-FFF2-40B4-BE49-F238E27FC236}">
                <a16:creationId xmlns:a16="http://schemas.microsoft.com/office/drawing/2014/main" id="{98E5E608-C18C-4037-AF2D-5345C393BEDF}"/>
              </a:ext>
            </a:extLst>
          </p:cNvPr>
          <p:cNvSpPr>
            <a:spLocks noGrp="1"/>
          </p:cNvSpPr>
          <p:nvPr>
            <p:ph type="title"/>
          </p:nvPr>
        </p:nvSpPr>
        <p:spPr>
          <a:xfrm>
            <a:off x="414000" y="306081"/>
            <a:ext cx="10753200" cy="451576"/>
          </a:xfrm>
        </p:spPr>
        <p:txBody>
          <a:bodyPr>
            <a:normAutofit fontScale="90000"/>
          </a:bodyPr>
          <a:lstStyle/>
          <a:p>
            <a:r>
              <a:rPr lang="cs-CZ" dirty="0" err="1"/>
              <a:t>Breathable</a:t>
            </a:r>
            <a:r>
              <a:rPr lang="cs-CZ" dirty="0"/>
              <a:t> air?</a:t>
            </a:r>
          </a:p>
        </p:txBody>
      </p:sp>
      <p:pic>
        <p:nvPicPr>
          <p:cNvPr id="7" name="Obrázek 6" descr="Obsah obrázku snímek obrazovky&#10;&#10;Popis byl vytvořen automaticky">
            <a:extLst>
              <a:ext uri="{FF2B5EF4-FFF2-40B4-BE49-F238E27FC236}">
                <a16:creationId xmlns:a16="http://schemas.microsoft.com/office/drawing/2014/main" id="{F363D0EF-8F60-45DA-A9D0-81C663B17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35" y="730485"/>
            <a:ext cx="6710665" cy="5162550"/>
          </a:xfrm>
          <a:prstGeom prst="rect">
            <a:avLst/>
          </a:prstGeom>
        </p:spPr>
      </p:pic>
      <p:sp>
        <p:nvSpPr>
          <p:cNvPr id="8" name="Zástupný symbol pro zápatí 1">
            <a:extLst>
              <a:ext uri="{FF2B5EF4-FFF2-40B4-BE49-F238E27FC236}">
                <a16:creationId xmlns:a16="http://schemas.microsoft.com/office/drawing/2014/main" id="{8B2DE46B-EEEC-4C84-85A9-6B61849E54EC}"/>
              </a:ext>
            </a:extLst>
          </p:cNvPr>
          <p:cNvSpPr>
            <a:spLocks noGrp="1"/>
          </p:cNvSpPr>
          <p:nvPr>
            <p:ph type="ftr" sz="quarter" idx="10"/>
          </p:nvPr>
        </p:nvSpPr>
        <p:spPr>
          <a:xfrm>
            <a:off x="884387" y="12438909"/>
            <a:ext cx="7920000" cy="252000"/>
          </a:xfrm>
        </p:spPr>
        <p:txBody>
          <a:bodyPr/>
          <a:lstStyle/>
          <a:p>
            <a:r>
              <a:rPr lang="cs-CZ" dirty="0"/>
              <a:t>Noc vědců 2019 – JD – Ústav patologické fyziologie</a:t>
            </a:r>
          </a:p>
        </p:txBody>
      </p:sp>
      <p:sp>
        <p:nvSpPr>
          <p:cNvPr id="9" name="Rectangle 1">
            <a:extLst>
              <a:ext uri="{FF2B5EF4-FFF2-40B4-BE49-F238E27FC236}">
                <a16:creationId xmlns:a16="http://schemas.microsoft.com/office/drawing/2014/main" id="{F9B9900D-80C9-4015-83E9-061572760879}"/>
              </a:ext>
            </a:extLst>
          </p:cNvPr>
          <p:cNvSpPr>
            <a:spLocks noChangeArrowheads="1"/>
          </p:cNvSpPr>
          <p:nvPr/>
        </p:nvSpPr>
        <p:spPr bwMode="auto">
          <a:xfrm>
            <a:off x="884387" y="6287639"/>
            <a:ext cx="514596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1000" b="1" dirty="0">
                <a:latin typeface="Arial" panose="020B0604020202020204" pitchFamily="34" charset="0"/>
                <a:cs typeface="Calibri" panose="020F0502020204030204" pitchFamily="34" charset="0"/>
              </a:rPr>
              <a:t>An </a:t>
            </a:r>
            <a:r>
              <a:rPr kumimoji="0" lang="cs-CZ" altLang="cs-CZ" sz="10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Improved</a:t>
            </a:r>
            <a:r>
              <a:rPr kumimoji="0" lang="cs-CZ" altLang="cs-CZ" sz="1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Dynamic</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Model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for</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the</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Respiratory</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Response to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Exercise</a:t>
            </a:r>
            <a:endPar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3"/>
              </a:rPr>
              <a:t>Leidy</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Y. Serna</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4"/>
              </a:rPr>
              <a:t>     Miguel A. Mañanas</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5"/>
              </a:rPr>
              <a:t>Alher</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M. Hernández</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3</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and        Roberto A. Rabinovich</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4,5</a:t>
            </a:r>
            <a:endPar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029" name="Picture 5">
            <a:extLst>
              <a:ext uri="{FF2B5EF4-FFF2-40B4-BE49-F238E27FC236}">
                <a16:creationId xmlns:a16="http://schemas.microsoft.com/office/drawing/2014/main" id="{02F6B7CB-D230-4635-87BE-CD6EC5F0A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275" y="619503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ýsledek obrázku pro air">
            <a:extLst>
              <a:ext uri="{FF2B5EF4-FFF2-40B4-BE49-F238E27FC236}">
                <a16:creationId xmlns:a16="http://schemas.microsoft.com/office/drawing/2014/main" id="{2EABDCCC-FFF5-4BAB-B664-20667B44F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137" y="1390357"/>
            <a:ext cx="4286250" cy="40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212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soba, pole&#10;&#10;Popis byl vytvořen automaticky">
            <a:extLst>
              <a:ext uri="{FF2B5EF4-FFF2-40B4-BE49-F238E27FC236}">
                <a16:creationId xmlns:a16="http://schemas.microsoft.com/office/drawing/2014/main" id="{55638170-DE46-4A45-A5FE-B61BB59EA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14481" cy="2270589"/>
          </a:xfrm>
          <a:prstGeom prst="rect">
            <a:avLst/>
          </a:prstGeom>
        </p:spPr>
      </p:pic>
      <p:pic>
        <p:nvPicPr>
          <p:cNvPr id="8" name="Obrázek 7" descr="Obsah obrázku osoba, červená, skupina, stojící&#10;&#10;Popis byl vytvořen automaticky">
            <a:extLst>
              <a:ext uri="{FF2B5EF4-FFF2-40B4-BE49-F238E27FC236}">
                <a16:creationId xmlns:a16="http://schemas.microsoft.com/office/drawing/2014/main" id="{CFA6707D-E00B-413E-BB55-186E4744B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1190"/>
            <a:ext cx="5414481" cy="3429000"/>
          </a:xfrm>
          <a:prstGeom prst="rect">
            <a:avLst/>
          </a:prstGeom>
        </p:spPr>
      </p:pic>
      <p:pic>
        <p:nvPicPr>
          <p:cNvPr id="47106" name="Picture 2" descr="Výsledek obrázku pro ethiopian highlanders">
            <a:extLst>
              <a:ext uri="{FF2B5EF4-FFF2-40B4-BE49-F238E27FC236}">
                <a16:creationId xmlns:a16="http://schemas.microsoft.com/office/drawing/2014/main" id="{1A998D0E-C1A5-4429-8A17-F05888174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0601"/>
            <a:ext cx="5414481" cy="28967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4A1B6B17-67B5-44B0-8612-693DAED7AED3}"/>
              </a:ext>
            </a:extLst>
          </p:cNvPr>
          <p:cNvSpPr>
            <a:spLocks noGrp="1"/>
          </p:cNvSpPr>
          <p:nvPr>
            <p:ph idx="1"/>
          </p:nvPr>
        </p:nvSpPr>
        <p:spPr>
          <a:xfrm>
            <a:off x="5679715" y="1253331"/>
            <a:ext cx="6590016" cy="4351338"/>
          </a:xfrm>
        </p:spPr>
        <p:txBody>
          <a:bodyPr>
            <a:normAutofit fontScale="85000" lnSpcReduction="10000"/>
          </a:bodyPr>
          <a:lstStyle/>
          <a:p>
            <a:r>
              <a:rPr lang="cs-CZ" dirty="0"/>
              <a:t>Most </a:t>
            </a:r>
            <a:r>
              <a:rPr lang="cs-CZ" dirty="0" err="1"/>
              <a:t>of</a:t>
            </a:r>
            <a:r>
              <a:rPr lang="cs-CZ" dirty="0"/>
              <a:t> </a:t>
            </a:r>
            <a:r>
              <a:rPr lang="cs-CZ" dirty="0" err="1"/>
              <a:t>the</a:t>
            </a:r>
            <a:r>
              <a:rPr lang="cs-CZ" dirty="0"/>
              <a:t> </a:t>
            </a:r>
            <a:r>
              <a:rPr lang="cs-CZ" dirty="0" err="1"/>
              <a:t>adaptation</a:t>
            </a:r>
            <a:r>
              <a:rPr lang="cs-CZ" dirty="0"/>
              <a:t> </a:t>
            </a:r>
            <a:r>
              <a:rPr lang="cs-CZ" dirty="0" err="1"/>
              <a:t>during</a:t>
            </a:r>
            <a:r>
              <a:rPr lang="cs-CZ" dirty="0"/>
              <a:t> </a:t>
            </a:r>
            <a:r>
              <a:rPr lang="cs-CZ" dirty="0" err="1"/>
              <a:t>the</a:t>
            </a:r>
            <a:r>
              <a:rPr lang="cs-CZ" dirty="0"/>
              <a:t> </a:t>
            </a:r>
            <a:r>
              <a:rPr lang="cs-CZ" dirty="0" err="1"/>
              <a:t>first</a:t>
            </a:r>
            <a:r>
              <a:rPr lang="cs-CZ" dirty="0"/>
              <a:t> 2 </a:t>
            </a:r>
            <a:r>
              <a:rPr lang="cs-CZ" dirty="0" err="1"/>
              <a:t>weeks</a:t>
            </a:r>
            <a:r>
              <a:rPr lang="cs-CZ" dirty="0"/>
              <a:t> to 2 </a:t>
            </a:r>
            <a:r>
              <a:rPr lang="cs-CZ" dirty="0" err="1"/>
              <a:t>months</a:t>
            </a:r>
            <a:r>
              <a:rPr lang="cs-CZ" dirty="0"/>
              <a:t> </a:t>
            </a:r>
            <a:r>
              <a:rPr lang="cs-CZ" dirty="0" err="1"/>
              <a:t>after</a:t>
            </a:r>
            <a:r>
              <a:rPr lang="cs-CZ" dirty="0"/>
              <a:t> </a:t>
            </a:r>
            <a:r>
              <a:rPr lang="cs-CZ" dirty="0" err="1"/>
              <a:t>arrival</a:t>
            </a:r>
            <a:r>
              <a:rPr lang="cs-CZ" dirty="0"/>
              <a:t> to </a:t>
            </a:r>
            <a:r>
              <a:rPr lang="cs-CZ" dirty="0" err="1"/>
              <a:t>the</a:t>
            </a:r>
            <a:r>
              <a:rPr lang="cs-CZ" dirty="0"/>
              <a:t> </a:t>
            </a:r>
            <a:r>
              <a:rPr lang="cs-CZ" dirty="0" err="1"/>
              <a:t>high</a:t>
            </a:r>
            <a:r>
              <a:rPr lang="cs-CZ" dirty="0"/>
              <a:t> </a:t>
            </a:r>
            <a:r>
              <a:rPr lang="cs-CZ" dirty="0" err="1"/>
              <a:t>altitude</a:t>
            </a:r>
            <a:r>
              <a:rPr lang="cs-CZ" dirty="0"/>
              <a:t> area, but in </a:t>
            </a:r>
            <a:r>
              <a:rPr lang="cs-CZ" dirty="0" err="1"/>
              <a:t>permanently</a:t>
            </a:r>
            <a:r>
              <a:rPr lang="cs-CZ" dirty="0"/>
              <a:t> </a:t>
            </a:r>
            <a:r>
              <a:rPr lang="cs-CZ" dirty="0" err="1"/>
              <a:t>living</a:t>
            </a:r>
            <a:r>
              <a:rPr lang="cs-CZ" dirty="0"/>
              <a:t> </a:t>
            </a:r>
            <a:r>
              <a:rPr lang="cs-CZ" dirty="0" err="1"/>
              <a:t>populations</a:t>
            </a:r>
            <a:r>
              <a:rPr lang="cs-CZ" dirty="0"/>
              <a:t> </a:t>
            </a:r>
            <a:r>
              <a:rPr lang="cs-CZ" dirty="0" err="1"/>
              <a:t>the</a:t>
            </a:r>
            <a:r>
              <a:rPr lang="cs-CZ" dirty="0"/>
              <a:t> </a:t>
            </a:r>
            <a:r>
              <a:rPr lang="cs-CZ" dirty="0" err="1"/>
              <a:t>changes</a:t>
            </a:r>
            <a:r>
              <a:rPr lang="cs-CZ" dirty="0"/>
              <a:t> </a:t>
            </a:r>
            <a:r>
              <a:rPr lang="cs-CZ" dirty="0" err="1"/>
              <a:t>occur</a:t>
            </a:r>
            <a:r>
              <a:rPr lang="cs-CZ" dirty="0"/>
              <a:t> </a:t>
            </a:r>
            <a:r>
              <a:rPr lang="cs-CZ" dirty="0" err="1"/>
              <a:t>prenataly</a:t>
            </a:r>
            <a:r>
              <a:rPr lang="cs-CZ" dirty="0"/>
              <a:t> </a:t>
            </a:r>
            <a:r>
              <a:rPr lang="cs-CZ" dirty="0" err="1"/>
              <a:t>already</a:t>
            </a:r>
            <a:endParaRPr lang="cs-CZ" dirty="0"/>
          </a:p>
          <a:p>
            <a:r>
              <a:rPr lang="cs-CZ" dirty="0"/>
              <a:t>Most </a:t>
            </a:r>
            <a:r>
              <a:rPr lang="cs-CZ" dirty="0" err="1"/>
              <a:t>of</a:t>
            </a:r>
            <a:r>
              <a:rPr lang="cs-CZ" dirty="0"/>
              <a:t> </a:t>
            </a:r>
            <a:r>
              <a:rPr lang="cs-CZ" dirty="0" err="1"/>
              <a:t>the</a:t>
            </a:r>
            <a:r>
              <a:rPr lang="cs-CZ" dirty="0"/>
              <a:t> </a:t>
            </a:r>
            <a:r>
              <a:rPr lang="cs-CZ" dirty="0" err="1"/>
              <a:t>changes</a:t>
            </a:r>
            <a:r>
              <a:rPr lang="cs-CZ" dirty="0"/>
              <a:t> go </a:t>
            </a:r>
            <a:r>
              <a:rPr lang="cs-CZ" dirty="0" err="1"/>
              <a:t>unnoticed</a:t>
            </a:r>
            <a:endParaRPr lang="cs-CZ" dirty="0"/>
          </a:p>
          <a:p>
            <a:r>
              <a:rPr lang="cs-CZ" dirty="0" err="1"/>
              <a:t>Typical</a:t>
            </a:r>
            <a:r>
              <a:rPr lang="cs-CZ" dirty="0"/>
              <a:t> </a:t>
            </a:r>
            <a:r>
              <a:rPr lang="cs-CZ" dirty="0" err="1"/>
              <a:t>morphology</a:t>
            </a:r>
            <a:r>
              <a:rPr lang="cs-CZ" dirty="0"/>
              <a:t> </a:t>
            </a:r>
            <a:r>
              <a:rPr lang="cs-CZ" dirty="0" err="1"/>
              <a:t>of</a:t>
            </a:r>
            <a:r>
              <a:rPr lang="cs-CZ" dirty="0"/>
              <a:t> </a:t>
            </a:r>
            <a:r>
              <a:rPr lang="cs-CZ" dirty="0" err="1"/>
              <a:t>populations</a:t>
            </a:r>
            <a:r>
              <a:rPr lang="cs-CZ" dirty="0"/>
              <a:t> </a:t>
            </a:r>
            <a:r>
              <a:rPr lang="cs-CZ" dirty="0" err="1"/>
              <a:t>living</a:t>
            </a:r>
            <a:r>
              <a:rPr lang="cs-CZ" dirty="0"/>
              <a:t> in </a:t>
            </a:r>
            <a:r>
              <a:rPr lang="cs-CZ" dirty="0" err="1"/>
              <a:t>the</a:t>
            </a:r>
            <a:r>
              <a:rPr lang="cs-CZ" dirty="0"/>
              <a:t> </a:t>
            </a:r>
            <a:r>
              <a:rPr lang="cs-CZ" dirty="0" err="1"/>
              <a:t>high</a:t>
            </a:r>
            <a:r>
              <a:rPr lang="cs-CZ" dirty="0"/>
              <a:t> </a:t>
            </a:r>
            <a:r>
              <a:rPr lang="cs-CZ" dirty="0" err="1"/>
              <a:t>altitude</a:t>
            </a:r>
            <a:r>
              <a:rPr lang="cs-CZ" dirty="0"/>
              <a:t> – </a:t>
            </a:r>
            <a:r>
              <a:rPr lang="cs-CZ" dirty="0" err="1"/>
              <a:t>the</a:t>
            </a:r>
            <a:r>
              <a:rPr lang="cs-CZ" dirty="0"/>
              <a:t> </a:t>
            </a:r>
            <a:r>
              <a:rPr lang="cs-CZ" dirty="0" err="1"/>
              <a:t>barrel</a:t>
            </a:r>
            <a:r>
              <a:rPr lang="cs-CZ" dirty="0"/>
              <a:t> </a:t>
            </a:r>
            <a:r>
              <a:rPr lang="cs-CZ" dirty="0" err="1"/>
              <a:t>chest</a:t>
            </a:r>
            <a:endParaRPr lang="cs-CZ" dirty="0"/>
          </a:p>
          <a:p>
            <a:r>
              <a:rPr lang="cs-CZ" dirty="0" err="1"/>
              <a:t>Different</a:t>
            </a:r>
            <a:r>
              <a:rPr lang="cs-CZ" dirty="0"/>
              <a:t> </a:t>
            </a:r>
            <a:r>
              <a:rPr lang="cs-CZ" dirty="0" err="1"/>
              <a:t>mechanism</a:t>
            </a:r>
            <a:r>
              <a:rPr lang="cs-CZ" dirty="0"/>
              <a:t> </a:t>
            </a:r>
            <a:r>
              <a:rPr lang="cs-CZ" dirty="0" err="1"/>
              <a:t>of</a:t>
            </a:r>
            <a:r>
              <a:rPr lang="cs-CZ" dirty="0"/>
              <a:t> </a:t>
            </a:r>
            <a:r>
              <a:rPr lang="cs-CZ" dirty="0" err="1"/>
              <a:t>adaptation</a:t>
            </a:r>
            <a:r>
              <a:rPr lang="cs-CZ" dirty="0"/>
              <a:t> (</a:t>
            </a:r>
            <a:r>
              <a:rPr lang="cs-CZ" dirty="0" err="1"/>
              <a:t>decreased</a:t>
            </a:r>
            <a:r>
              <a:rPr lang="cs-CZ" dirty="0"/>
              <a:t> </a:t>
            </a:r>
            <a:r>
              <a:rPr lang="cs-CZ" dirty="0" err="1"/>
              <a:t>or</a:t>
            </a:r>
            <a:r>
              <a:rPr lang="cs-CZ" dirty="0"/>
              <a:t> </a:t>
            </a:r>
            <a:r>
              <a:rPr lang="cs-CZ" dirty="0" err="1"/>
              <a:t>increased</a:t>
            </a:r>
            <a:r>
              <a:rPr lang="cs-CZ" dirty="0"/>
              <a:t> hemoglobin </a:t>
            </a:r>
            <a:r>
              <a:rPr lang="cs-CZ" dirty="0" err="1"/>
              <a:t>levels</a:t>
            </a:r>
            <a:r>
              <a:rPr lang="cs-CZ" dirty="0"/>
              <a:t>, </a:t>
            </a:r>
            <a:r>
              <a:rPr lang="cs-CZ" dirty="0" err="1"/>
              <a:t>etc</a:t>
            </a:r>
            <a:r>
              <a:rPr lang="cs-CZ" dirty="0"/>
              <a:t>.)</a:t>
            </a:r>
          </a:p>
          <a:p>
            <a:r>
              <a:rPr lang="cs-CZ" dirty="0" err="1"/>
              <a:t>Higher</a:t>
            </a:r>
            <a:r>
              <a:rPr lang="cs-CZ" dirty="0"/>
              <a:t> </a:t>
            </a:r>
            <a:r>
              <a:rPr lang="cs-CZ" dirty="0" err="1"/>
              <a:t>hydration</a:t>
            </a:r>
            <a:r>
              <a:rPr lang="cs-CZ" dirty="0"/>
              <a:t> </a:t>
            </a:r>
          </a:p>
          <a:p>
            <a:r>
              <a:rPr lang="cs-CZ" dirty="0" err="1"/>
              <a:t>Different</a:t>
            </a:r>
            <a:r>
              <a:rPr lang="cs-CZ" dirty="0"/>
              <a:t> </a:t>
            </a:r>
            <a:r>
              <a:rPr lang="cs-CZ" dirty="0" err="1"/>
              <a:t>distinct</a:t>
            </a:r>
            <a:r>
              <a:rPr lang="cs-CZ" dirty="0"/>
              <a:t> </a:t>
            </a:r>
            <a:r>
              <a:rPr lang="cs-CZ" dirty="0" err="1"/>
              <a:t>populations</a:t>
            </a:r>
            <a:r>
              <a:rPr lang="cs-CZ" dirty="0"/>
              <a:t>: </a:t>
            </a:r>
            <a:r>
              <a:rPr lang="cs-CZ" dirty="0" err="1"/>
              <a:t>Tibetians</a:t>
            </a:r>
            <a:r>
              <a:rPr lang="cs-CZ" dirty="0"/>
              <a:t>, </a:t>
            </a:r>
            <a:r>
              <a:rPr lang="cs-CZ" dirty="0" err="1"/>
              <a:t>Andians</a:t>
            </a:r>
            <a:r>
              <a:rPr lang="cs-CZ" dirty="0"/>
              <a:t>, </a:t>
            </a:r>
            <a:r>
              <a:rPr lang="cs-CZ" dirty="0" err="1"/>
              <a:t>Ethopians</a:t>
            </a:r>
            <a:r>
              <a:rPr lang="cs-CZ" dirty="0"/>
              <a:t>.</a:t>
            </a:r>
          </a:p>
          <a:p>
            <a:endParaRPr lang="cs-CZ" dirty="0"/>
          </a:p>
          <a:p>
            <a:endParaRPr lang="cs-CZ" dirty="0"/>
          </a:p>
          <a:p>
            <a:endParaRPr lang="cs-CZ" dirty="0"/>
          </a:p>
        </p:txBody>
      </p:sp>
      <p:sp>
        <p:nvSpPr>
          <p:cNvPr id="7" name="Nadpis 1">
            <a:extLst>
              <a:ext uri="{FF2B5EF4-FFF2-40B4-BE49-F238E27FC236}">
                <a16:creationId xmlns:a16="http://schemas.microsoft.com/office/drawing/2014/main" id="{AE25A07F-E594-49AA-9080-138E327978FF}"/>
              </a:ext>
            </a:extLst>
          </p:cNvPr>
          <p:cNvSpPr>
            <a:spLocks noGrp="1"/>
          </p:cNvSpPr>
          <p:nvPr>
            <p:ph type="title"/>
          </p:nvPr>
        </p:nvSpPr>
        <p:spPr>
          <a:xfrm>
            <a:off x="5751634" y="137344"/>
            <a:ext cx="5190343" cy="1325563"/>
          </a:xfrm>
        </p:spPr>
        <p:txBody>
          <a:bodyPr/>
          <a:lstStyle/>
          <a:p>
            <a:r>
              <a:rPr lang="cs-CZ" dirty="0" err="1"/>
              <a:t>Breathable</a:t>
            </a:r>
            <a:r>
              <a:rPr lang="cs-CZ" dirty="0"/>
              <a:t> air</a:t>
            </a:r>
          </a:p>
        </p:txBody>
      </p:sp>
    </p:spTree>
    <p:extLst>
      <p:ext uri="{BB962C8B-B14F-4D97-AF65-F5344CB8AC3E}">
        <p14:creationId xmlns:p14="http://schemas.microsoft.com/office/powerpoint/2010/main" val="24129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fade">
                                      <p:cBhvr>
                                        <p:cTn id="12" dur="500"/>
                                        <p:tgtEl>
                                          <p:spTgt spid="47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78FE1-310D-4189-AB56-27F824A37C81}"/>
              </a:ext>
            </a:extLst>
          </p:cNvPr>
          <p:cNvSpPr>
            <a:spLocks noGrp="1"/>
          </p:cNvSpPr>
          <p:nvPr>
            <p:ph type="title"/>
          </p:nvPr>
        </p:nvSpPr>
        <p:spPr>
          <a:xfrm>
            <a:off x="0" y="114639"/>
            <a:ext cx="10515600" cy="1325563"/>
          </a:xfrm>
        </p:spPr>
        <p:txBody>
          <a:bodyPr/>
          <a:lstStyle/>
          <a:p>
            <a:r>
              <a:rPr lang="cs-CZ" dirty="0" err="1"/>
              <a:t>Breathable</a:t>
            </a:r>
            <a:r>
              <a:rPr lang="cs-CZ" dirty="0"/>
              <a:t> air: </a:t>
            </a:r>
            <a:r>
              <a:rPr lang="cs-CZ" dirty="0" err="1"/>
              <a:t>record</a:t>
            </a:r>
            <a:endParaRPr lang="cs-CZ" dirty="0"/>
          </a:p>
        </p:txBody>
      </p:sp>
      <p:pic>
        <p:nvPicPr>
          <p:cNvPr id="7" name="Zástupný obsah 6" descr="Obsah obrázku voda, vsedě, kulečník, plavání&#10;&#10;Popis byl vytvořen automaticky">
            <a:extLst>
              <a:ext uri="{FF2B5EF4-FFF2-40B4-BE49-F238E27FC236}">
                <a16:creationId xmlns:a16="http://schemas.microsoft.com/office/drawing/2014/main" id="{DAE0B277-29A5-46E9-A555-10474722AD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43808"/>
            <a:ext cx="4869655" cy="4351338"/>
          </a:xfrm>
        </p:spPr>
      </p:pic>
      <p:pic>
        <p:nvPicPr>
          <p:cNvPr id="9" name="Obrázek 8" descr="Obsah obrázku osoba, exteriér, lyžování, sníh&#10;&#10;Popis byl vytvořen automaticky">
            <a:extLst>
              <a:ext uri="{FF2B5EF4-FFF2-40B4-BE49-F238E27FC236}">
                <a16:creationId xmlns:a16="http://schemas.microsoft.com/office/drawing/2014/main" id="{4E8ED7CD-FBF3-45CC-95AE-6083FEFF4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655" y="1443808"/>
            <a:ext cx="7322345" cy="4347732"/>
          </a:xfrm>
          <a:prstGeom prst="rect">
            <a:avLst/>
          </a:prstGeom>
        </p:spPr>
      </p:pic>
    </p:spTree>
    <p:extLst>
      <p:ext uri="{BB962C8B-B14F-4D97-AF65-F5344CB8AC3E}">
        <p14:creationId xmlns:p14="http://schemas.microsoft.com/office/powerpoint/2010/main" val="4121228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421BB-D5F6-4F04-A890-CE13E009ECA0}"/>
              </a:ext>
            </a:extLst>
          </p:cNvPr>
          <p:cNvSpPr>
            <a:spLocks noGrp="1"/>
          </p:cNvSpPr>
          <p:nvPr>
            <p:ph type="title"/>
          </p:nvPr>
        </p:nvSpPr>
        <p:spPr>
          <a:xfrm>
            <a:off x="218326" y="0"/>
            <a:ext cx="10515600" cy="1325563"/>
          </a:xfrm>
        </p:spPr>
        <p:txBody>
          <a:bodyPr/>
          <a:lstStyle/>
          <a:p>
            <a:r>
              <a:rPr lang="cs-CZ" dirty="0"/>
              <a:t>:</a:t>
            </a:r>
            <a:r>
              <a:rPr lang="cs-CZ" dirty="0" err="1"/>
              <a:t>Shelter</a:t>
            </a:r>
            <a:r>
              <a:rPr lang="cs-CZ" dirty="0"/>
              <a:t>: </a:t>
            </a:r>
            <a:r>
              <a:rPr lang="cs-CZ" dirty="0" err="1"/>
              <a:t>cold</a:t>
            </a:r>
            <a:r>
              <a:rPr lang="cs-CZ" dirty="0"/>
              <a:t> and </a:t>
            </a:r>
            <a:r>
              <a:rPr lang="cs-CZ" dirty="0" err="1"/>
              <a:t>heat</a:t>
            </a:r>
            <a:r>
              <a:rPr lang="cs-CZ" dirty="0"/>
              <a:t> - </a:t>
            </a:r>
            <a:r>
              <a:rPr lang="cs-CZ" dirty="0" err="1"/>
              <a:t>records</a:t>
            </a:r>
            <a:endParaRPr lang="cs-CZ" dirty="0"/>
          </a:p>
        </p:txBody>
      </p:sp>
      <p:sp>
        <p:nvSpPr>
          <p:cNvPr id="3" name="Zástupný obsah 2">
            <a:extLst>
              <a:ext uri="{FF2B5EF4-FFF2-40B4-BE49-F238E27FC236}">
                <a16:creationId xmlns:a16="http://schemas.microsoft.com/office/drawing/2014/main" id="{0E5BAB6C-D156-412A-8EE6-CD89BB08E158}"/>
              </a:ext>
            </a:extLst>
          </p:cNvPr>
          <p:cNvSpPr>
            <a:spLocks noGrp="1"/>
          </p:cNvSpPr>
          <p:nvPr>
            <p:ph idx="1"/>
          </p:nvPr>
        </p:nvSpPr>
        <p:spPr>
          <a:xfrm>
            <a:off x="345041" y="1690688"/>
            <a:ext cx="5131085" cy="4351338"/>
          </a:xfrm>
        </p:spPr>
        <p:txBody>
          <a:bodyPr>
            <a:normAutofit fontScale="92500"/>
          </a:bodyPr>
          <a:lstStyle/>
          <a:p>
            <a:r>
              <a:rPr lang="cs-CZ" dirty="0"/>
              <a:t>Very dry air</a:t>
            </a:r>
            <a:r>
              <a:rPr lang="en-US" dirty="0"/>
              <a:t>: 120+ °C (248+ °F) </a:t>
            </a:r>
            <a:r>
              <a:rPr lang="cs-CZ" dirty="0" err="1"/>
              <a:t>short</a:t>
            </a:r>
            <a:r>
              <a:rPr lang="cs-CZ" dirty="0"/>
              <a:t>-term</a:t>
            </a:r>
            <a:r>
              <a:rPr lang="en-US" dirty="0"/>
              <a:t>, 70+ °C (158+ °F) </a:t>
            </a:r>
            <a:r>
              <a:rPr lang="cs-CZ" dirty="0"/>
              <a:t>long-term </a:t>
            </a:r>
            <a:r>
              <a:rPr lang="en-US" dirty="0"/>
              <a:t>(</a:t>
            </a:r>
            <a:r>
              <a:rPr lang="cs-CZ" dirty="0" err="1"/>
              <a:t>with</a:t>
            </a:r>
            <a:r>
              <a:rPr lang="cs-CZ" dirty="0"/>
              <a:t> </a:t>
            </a:r>
            <a:r>
              <a:rPr lang="cs-CZ" dirty="0" err="1"/>
              <a:t>accesss</a:t>
            </a:r>
            <a:r>
              <a:rPr lang="cs-CZ" dirty="0"/>
              <a:t> to </a:t>
            </a:r>
            <a:r>
              <a:rPr lang="cs-CZ" dirty="0" err="1"/>
              <a:t>water</a:t>
            </a:r>
            <a:r>
              <a:rPr lang="cs-CZ" dirty="0"/>
              <a:t> </a:t>
            </a:r>
            <a:r>
              <a:rPr lang="cs-CZ" dirty="0" err="1"/>
              <a:t>with</a:t>
            </a:r>
            <a:r>
              <a:rPr lang="cs-CZ" dirty="0"/>
              <a:t> </a:t>
            </a:r>
            <a:r>
              <a:rPr lang="cs-CZ" dirty="0" err="1"/>
              <a:t>lower</a:t>
            </a:r>
            <a:r>
              <a:rPr lang="cs-CZ" dirty="0"/>
              <a:t> </a:t>
            </a:r>
            <a:r>
              <a:rPr lang="cs-CZ" dirty="0" err="1"/>
              <a:t>temperature</a:t>
            </a:r>
            <a:r>
              <a:rPr lang="cs-CZ" dirty="0"/>
              <a:t>)</a:t>
            </a:r>
            <a:endParaRPr lang="en-US" dirty="0"/>
          </a:p>
          <a:p>
            <a:r>
              <a:rPr lang="cs-CZ" dirty="0" err="1"/>
              <a:t>Tropical</a:t>
            </a:r>
            <a:r>
              <a:rPr lang="cs-CZ" dirty="0"/>
              <a:t> air</a:t>
            </a:r>
            <a:r>
              <a:rPr lang="en-US" dirty="0"/>
              <a:t>: 60+ °C (140 °F) </a:t>
            </a:r>
            <a:r>
              <a:rPr lang="cs-CZ" dirty="0" err="1"/>
              <a:t>short</a:t>
            </a:r>
            <a:r>
              <a:rPr lang="cs-CZ" dirty="0"/>
              <a:t>-term</a:t>
            </a:r>
            <a:r>
              <a:rPr lang="en-US" dirty="0"/>
              <a:t>, 47 °C (117 °F) </a:t>
            </a:r>
            <a:r>
              <a:rPr lang="cs-CZ" dirty="0"/>
              <a:t>long-term</a:t>
            </a:r>
            <a:endParaRPr lang="en-US" dirty="0"/>
          </a:p>
          <a:p>
            <a:r>
              <a:rPr lang="cs-CZ" dirty="0" err="1"/>
              <a:t>Saturated</a:t>
            </a:r>
            <a:r>
              <a:rPr lang="cs-CZ" dirty="0"/>
              <a:t> air</a:t>
            </a:r>
            <a:r>
              <a:rPr lang="en-US" dirty="0"/>
              <a:t>: 48 °C (118 °F) </a:t>
            </a:r>
            <a:r>
              <a:rPr lang="cs-CZ" dirty="0" err="1"/>
              <a:t>short</a:t>
            </a:r>
            <a:r>
              <a:rPr lang="cs-CZ" dirty="0"/>
              <a:t>-term</a:t>
            </a:r>
            <a:r>
              <a:rPr lang="en-US" dirty="0"/>
              <a:t>, 35 °C (95 °F) </a:t>
            </a:r>
            <a:r>
              <a:rPr lang="cs-CZ" dirty="0"/>
              <a:t>long-term</a:t>
            </a:r>
            <a:endParaRPr lang="en-US" dirty="0"/>
          </a:p>
          <a:p>
            <a:r>
              <a:rPr lang="cs-CZ" dirty="0" err="1"/>
              <a:t>Water</a:t>
            </a:r>
            <a:r>
              <a:rPr lang="en-US" dirty="0"/>
              <a:t>: 46° C (115 °F) </a:t>
            </a:r>
            <a:r>
              <a:rPr lang="cs-CZ" dirty="0" err="1"/>
              <a:t>short</a:t>
            </a:r>
            <a:r>
              <a:rPr lang="cs-CZ" dirty="0"/>
              <a:t>-term and </a:t>
            </a:r>
            <a:r>
              <a:rPr lang="en-US" dirty="0"/>
              <a:t>41°C (106 °F) </a:t>
            </a:r>
            <a:r>
              <a:rPr lang="cs-CZ" dirty="0"/>
              <a:t>long-term</a:t>
            </a:r>
            <a:endParaRPr lang="en-US" dirty="0"/>
          </a:p>
        </p:txBody>
      </p:sp>
      <p:pic>
        <p:nvPicPr>
          <p:cNvPr id="7" name="Obrázek 6" descr="Obsah obrázku sníh, exteriér, osoba, hora&#10;&#10;Popis byl vytvořen automaticky">
            <a:extLst>
              <a:ext uri="{FF2B5EF4-FFF2-40B4-BE49-F238E27FC236}">
                <a16:creationId xmlns:a16="http://schemas.microsoft.com/office/drawing/2014/main" id="{3416907C-58AD-47EA-A17F-AFD1DE3E8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705" y="3969"/>
            <a:ext cx="3702969" cy="2643187"/>
          </a:xfrm>
          <a:prstGeom prst="rect">
            <a:avLst/>
          </a:prstGeom>
        </p:spPr>
      </p:pic>
      <p:pic>
        <p:nvPicPr>
          <p:cNvPr id="6" name="Obrázek 5" descr="Obsah obrázku text, mapa&#10;&#10;Popis byl vytvořen automaticky">
            <a:extLst>
              <a:ext uri="{FF2B5EF4-FFF2-40B4-BE49-F238E27FC236}">
                <a16:creationId xmlns:a16="http://schemas.microsoft.com/office/drawing/2014/main" id="{AC210FFD-8D24-4870-B304-20370AEEA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524" y="2647156"/>
            <a:ext cx="5318150" cy="3288182"/>
          </a:xfrm>
          <a:prstGeom prst="rect">
            <a:avLst/>
          </a:prstGeom>
        </p:spPr>
      </p:pic>
      <p:sp>
        <p:nvSpPr>
          <p:cNvPr id="8" name="Zástupný symbol pro zápatí 1">
            <a:extLst>
              <a:ext uri="{FF2B5EF4-FFF2-40B4-BE49-F238E27FC236}">
                <a16:creationId xmlns:a16="http://schemas.microsoft.com/office/drawing/2014/main" id="{D507A57A-9BFE-4ED8-A40E-28B9012E7D13}"/>
              </a:ext>
            </a:extLst>
          </p:cNvPr>
          <p:cNvSpPr txBox="1">
            <a:spLocks/>
          </p:cNvSpPr>
          <p:nvPr/>
        </p:nvSpPr>
        <p:spPr bwMode="auto">
          <a:xfrm>
            <a:off x="6773926" y="6091096"/>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b="1" dirty="0"/>
              <a:t>Regulation of Body Temperature by the Nervous System</a:t>
            </a:r>
          </a:p>
          <a:p>
            <a:r>
              <a:rPr lang="en-US" dirty="0">
                <a:hlinkClick r:id="rId5"/>
              </a:rPr>
              <a:t>Chan LekTan</a:t>
            </a:r>
            <a:r>
              <a:rPr lang="en-US" baseline="30000" dirty="0">
                <a:hlinkClick r:id="rId5"/>
              </a:rPr>
              <a:t>1</a:t>
            </a:r>
            <a:r>
              <a:rPr lang="en-US" dirty="0">
                <a:hlinkClick r:id="rId5"/>
              </a:rPr>
              <a:t>Zachary A.Knight</a:t>
            </a:r>
            <a:r>
              <a:rPr lang="en-US" baseline="30000" dirty="0">
                <a:hlinkClick r:id="rId5"/>
              </a:rPr>
              <a:t>1234</a:t>
            </a:r>
            <a:endParaRPr lang="en-US" dirty="0"/>
          </a:p>
        </p:txBody>
      </p:sp>
    </p:spTree>
    <p:extLst>
      <p:ext uri="{BB962C8B-B14F-4D97-AF65-F5344CB8AC3E}">
        <p14:creationId xmlns:p14="http://schemas.microsoft.com/office/powerpoint/2010/main" val="964238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C798C41-7834-4570-AF4C-78C6787386DD}"/>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4" name="Nadpis 3">
            <a:extLst>
              <a:ext uri="{FF2B5EF4-FFF2-40B4-BE49-F238E27FC236}">
                <a16:creationId xmlns:a16="http://schemas.microsoft.com/office/drawing/2014/main" id="{AB805E17-D8E9-4B17-AD27-6214C2011B10}"/>
              </a:ext>
            </a:extLst>
          </p:cNvPr>
          <p:cNvSpPr>
            <a:spLocks noGrp="1"/>
          </p:cNvSpPr>
          <p:nvPr>
            <p:ph type="title"/>
          </p:nvPr>
        </p:nvSpPr>
        <p:spPr/>
        <p:txBody>
          <a:bodyPr/>
          <a:lstStyle/>
          <a:p>
            <a:r>
              <a:rPr lang="cs-CZ" dirty="0" err="1"/>
              <a:t>Water</a:t>
            </a:r>
            <a:r>
              <a:rPr lang="cs-CZ" dirty="0"/>
              <a:t>?</a:t>
            </a:r>
          </a:p>
        </p:txBody>
      </p:sp>
      <p:pic>
        <p:nvPicPr>
          <p:cNvPr id="7" name="Zástupný obsah 6" descr="Obsah obrázku text&#10;&#10;Popis byl vytvořen automaticky">
            <a:extLst>
              <a:ext uri="{FF2B5EF4-FFF2-40B4-BE49-F238E27FC236}">
                <a16:creationId xmlns:a16="http://schemas.microsoft.com/office/drawing/2014/main" id="{D6FD7F59-59A5-44E5-875D-3D0121E57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5175" y="378000"/>
            <a:ext cx="6887709" cy="5418000"/>
          </a:xfrm>
        </p:spPr>
      </p:pic>
      <p:pic>
        <p:nvPicPr>
          <p:cNvPr id="9" name="Obrázek 8" descr="Obsah obrázku sklo&#10;&#10;Popis byl vytvořen automaticky">
            <a:extLst>
              <a:ext uri="{FF2B5EF4-FFF2-40B4-BE49-F238E27FC236}">
                <a16:creationId xmlns:a16="http://schemas.microsoft.com/office/drawing/2014/main" id="{1D61DA7A-2219-40F4-9FC4-4A3B969CD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1470938"/>
            <a:ext cx="4298022" cy="4457700"/>
          </a:xfrm>
          <a:prstGeom prst="rect">
            <a:avLst/>
          </a:prstGeom>
        </p:spPr>
      </p:pic>
    </p:spTree>
    <p:extLst>
      <p:ext uri="{BB962C8B-B14F-4D97-AF65-F5344CB8AC3E}">
        <p14:creationId xmlns:p14="http://schemas.microsoft.com/office/powerpoint/2010/main" val="402422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F78A225-61D1-445A-ABE3-1EDD0F036B47}"/>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err="1"/>
              <a:t>Water</a:t>
            </a:r>
            <a:r>
              <a:rPr lang="cs-CZ" dirty="0"/>
              <a:t>: </a:t>
            </a:r>
            <a:r>
              <a:rPr lang="cs-CZ" dirty="0" err="1"/>
              <a:t>physiological</a:t>
            </a:r>
            <a:r>
              <a:rPr lang="cs-CZ" dirty="0"/>
              <a:t> </a:t>
            </a:r>
            <a:r>
              <a:rPr lang="cs-CZ" dirty="0" err="1"/>
              <a:t>demands</a:t>
            </a:r>
            <a:r>
              <a:rPr lang="cs-CZ" dirty="0"/>
              <a:t>: </a:t>
            </a:r>
            <a:r>
              <a:rPr lang="cs-CZ" dirty="0" err="1"/>
              <a:t>record</a:t>
            </a:r>
            <a:endParaRPr lang="cs-CZ" dirty="0"/>
          </a:p>
        </p:txBody>
      </p:sp>
      <p:pic>
        <p:nvPicPr>
          <p:cNvPr id="9" name="Obrázek 8" descr="Obsah obrázku text&#10;&#10;Popis byl vytvořen automaticky">
            <a:extLst>
              <a:ext uri="{FF2B5EF4-FFF2-40B4-BE49-F238E27FC236}">
                <a16:creationId xmlns:a16="http://schemas.microsoft.com/office/drawing/2014/main" id="{F38D1AC0-0EBE-49AA-8AE9-D04EEDE48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609297"/>
            <a:ext cx="6611420" cy="4262384"/>
          </a:xfrm>
          <a:prstGeom prst="rect">
            <a:avLst/>
          </a:prstGeom>
        </p:spPr>
      </p:pic>
      <p:pic>
        <p:nvPicPr>
          <p:cNvPr id="11" name="Obrázek 10" descr="Obsah obrázku okno, budova, vsedě, velké&#10;&#10;Popis byl vytvořen automaticky">
            <a:extLst>
              <a:ext uri="{FF2B5EF4-FFF2-40B4-BE49-F238E27FC236}">
                <a16:creationId xmlns:a16="http://schemas.microsoft.com/office/drawing/2014/main" id="{C86D68BA-B745-47EE-A09A-25E122264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950" y="1454382"/>
            <a:ext cx="3196788" cy="4262384"/>
          </a:xfrm>
          <a:prstGeom prst="rect">
            <a:avLst/>
          </a:prstGeom>
        </p:spPr>
      </p:pic>
    </p:spTree>
    <p:extLst>
      <p:ext uri="{BB962C8B-B14F-4D97-AF65-F5344CB8AC3E}">
        <p14:creationId xmlns:p14="http://schemas.microsoft.com/office/powerpoint/2010/main" val="3752097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C070631-6B37-4D79-992D-5C4F5FBC3677}"/>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80AB6A8B-E1C2-49CB-AAEB-7814592D6B43}"/>
              </a:ext>
            </a:extLst>
          </p:cNvPr>
          <p:cNvSpPr>
            <a:spLocks noGrp="1"/>
          </p:cNvSpPr>
          <p:nvPr>
            <p:ph type="title"/>
          </p:nvPr>
        </p:nvSpPr>
        <p:spPr/>
        <p:txBody>
          <a:bodyPr/>
          <a:lstStyle/>
          <a:p>
            <a:r>
              <a:rPr lang="cs-CZ" dirty="0"/>
              <a:t>Food </a:t>
            </a:r>
            <a:r>
              <a:rPr lang="cs-CZ" dirty="0" err="1"/>
              <a:t>intake</a:t>
            </a:r>
            <a:r>
              <a:rPr lang="cs-CZ" dirty="0"/>
              <a:t>?</a:t>
            </a:r>
          </a:p>
        </p:txBody>
      </p:sp>
      <p:pic>
        <p:nvPicPr>
          <p:cNvPr id="7" name="Obrázek 6" descr="Obsah obrázku text, mapa&#10;&#10;Popis byl vytvořen automaticky">
            <a:extLst>
              <a:ext uri="{FF2B5EF4-FFF2-40B4-BE49-F238E27FC236}">
                <a16:creationId xmlns:a16="http://schemas.microsoft.com/office/drawing/2014/main" id="{386EFAF5-31D7-4D1A-96BF-1B305764B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450" y="1223087"/>
            <a:ext cx="5238750" cy="4162425"/>
          </a:xfrm>
          <a:prstGeom prst="rect">
            <a:avLst/>
          </a:prstGeom>
        </p:spPr>
      </p:pic>
      <p:pic>
        <p:nvPicPr>
          <p:cNvPr id="9" name="Obrázek 8" descr="Obsah obrázku talíř, stůl, jídlo, interiér&#10;&#10;Popis byl vytvořen automaticky">
            <a:extLst>
              <a:ext uri="{FF2B5EF4-FFF2-40B4-BE49-F238E27FC236}">
                <a16:creationId xmlns:a16="http://schemas.microsoft.com/office/drawing/2014/main" id="{A43A154F-E9E7-415A-AC6E-39B6F10C7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0" y="1472485"/>
            <a:ext cx="5869540" cy="3913027"/>
          </a:xfrm>
          <a:prstGeom prst="rect">
            <a:avLst/>
          </a:prstGeom>
        </p:spPr>
      </p:pic>
    </p:spTree>
    <p:extLst>
      <p:ext uri="{BB962C8B-B14F-4D97-AF65-F5344CB8AC3E}">
        <p14:creationId xmlns:p14="http://schemas.microsoft.com/office/powerpoint/2010/main" val="4233222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osoba, muž, lidé, staré&#10;&#10;Popis byl vytvořen automaticky">
            <a:extLst>
              <a:ext uri="{FF2B5EF4-FFF2-40B4-BE49-F238E27FC236}">
                <a16:creationId xmlns:a16="http://schemas.microsoft.com/office/drawing/2014/main" id="{C8D732AC-1BB8-4FEE-8D63-4EE7D225E4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4567" y="1497752"/>
            <a:ext cx="8595073" cy="4299735"/>
          </a:xfrm>
        </p:spPr>
      </p:pic>
      <p:pic>
        <p:nvPicPr>
          <p:cNvPr id="7" name="Obrázek 6" descr="Obsah obrázku muž, osoba, oblek, staré&#10;&#10;Popis byl vytvořen automaticky">
            <a:extLst>
              <a:ext uri="{FF2B5EF4-FFF2-40B4-BE49-F238E27FC236}">
                <a16:creationId xmlns:a16="http://schemas.microsoft.com/office/drawing/2014/main" id="{39A95B8F-EE16-434B-A0D6-274FCF8C2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30" y="1497753"/>
            <a:ext cx="3099253" cy="4299735"/>
          </a:xfrm>
          <a:prstGeom prst="rect">
            <a:avLst/>
          </a:prstGeom>
        </p:spPr>
      </p:pic>
      <p:sp>
        <p:nvSpPr>
          <p:cNvPr id="8" name="TextovéPole 7">
            <a:extLst>
              <a:ext uri="{FF2B5EF4-FFF2-40B4-BE49-F238E27FC236}">
                <a16:creationId xmlns:a16="http://schemas.microsoft.com/office/drawing/2014/main" id="{8C98B494-256A-425F-924E-4D802807F04E}"/>
              </a:ext>
            </a:extLst>
          </p:cNvPr>
          <p:cNvSpPr txBox="1"/>
          <p:nvPr/>
        </p:nvSpPr>
        <p:spPr>
          <a:xfrm>
            <a:off x="1458931" y="5959012"/>
            <a:ext cx="2592184" cy="523220"/>
          </a:xfrm>
          <a:prstGeom prst="rect">
            <a:avLst/>
          </a:prstGeom>
          <a:noFill/>
        </p:spPr>
        <p:txBody>
          <a:bodyPr wrap="none" rtlCol="0">
            <a:spAutoFit/>
          </a:bodyPr>
          <a:lstStyle/>
          <a:p>
            <a:r>
              <a:rPr lang="cs-CZ" sz="2800" b="1" dirty="0"/>
              <a:t>74 vs. 382 </a:t>
            </a:r>
            <a:r>
              <a:rPr lang="cs-CZ" sz="2800" b="1" dirty="0" err="1"/>
              <a:t>days</a:t>
            </a:r>
            <a:r>
              <a:rPr lang="cs-CZ" sz="2800" b="1" dirty="0"/>
              <a:t>?</a:t>
            </a:r>
          </a:p>
        </p:txBody>
      </p:sp>
      <p:sp>
        <p:nvSpPr>
          <p:cNvPr id="11" name="Nadpis 1">
            <a:extLst>
              <a:ext uri="{FF2B5EF4-FFF2-40B4-BE49-F238E27FC236}">
                <a16:creationId xmlns:a16="http://schemas.microsoft.com/office/drawing/2014/main" id="{83DD560A-57CF-4CAA-AA15-3CD411569299}"/>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Food: </a:t>
            </a:r>
            <a:r>
              <a:rPr lang="cs-CZ" dirty="0" err="1"/>
              <a:t>physiological</a:t>
            </a:r>
            <a:r>
              <a:rPr lang="cs-CZ" dirty="0"/>
              <a:t> </a:t>
            </a:r>
            <a:r>
              <a:rPr lang="cs-CZ" dirty="0" err="1"/>
              <a:t>demands</a:t>
            </a:r>
            <a:r>
              <a:rPr lang="cs-CZ" dirty="0"/>
              <a:t>, </a:t>
            </a:r>
            <a:r>
              <a:rPr lang="cs-CZ" dirty="0" err="1"/>
              <a:t>record</a:t>
            </a:r>
            <a:r>
              <a:rPr lang="cs-CZ" dirty="0"/>
              <a:t>?</a:t>
            </a:r>
          </a:p>
        </p:txBody>
      </p:sp>
    </p:spTree>
    <p:extLst>
      <p:ext uri="{BB962C8B-B14F-4D97-AF65-F5344CB8AC3E}">
        <p14:creationId xmlns:p14="http://schemas.microsoft.com/office/powerpoint/2010/main" val="3887721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C6BDB0-434B-4779-BFB9-B24F1CAB0C57}"/>
              </a:ext>
            </a:extLst>
          </p:cNvPr>
          <p:cNvSpPr>
            <a:spLocks noGrp="1"/>
          </p:cNvSpPr>
          <p:nvPr>
            <p:ph type="title"/>
          </p:nvPr>
        </p:nvSpPr>
        <p:spPr/>
        <p:txBody>
          <a:bodyPr/>
          <a:lstStyle/>
          <a:p>
            <a:r>
              <a:rPr lang="cs-CZ" dirty="0"/>
              <a:t>Stress and </a:t>
            </a:r>
            <a:r>
              <a:rPr lang="cs-CZ" dirty="0" err="1"/>
              <a:t>the</a:t>
            </a:r>
            <a:r>
              <a:rPr lang="cs-CZ" dirty="0"/>
              <a:t> </a:t>
            </a:r>
            <a:r>
              <a:rPr lang="cs-CZ" dirty="0" err="1"/>
              <a:t>surrounding</a:t>
            </a:r>
            <a:r>
              <a:rPr lang="cs-CZ" dirty="0"/>
              <a:t> environment</a:t>
            </a:r>
          </a:p>
        </p:txBody>
      </p:sp>
      <p:sp>
        <p:nvSpPr>
          <p:cNvPr id="3" name="Zástupný obsah 2">
            <a:extLst>
              <a:ext uri="{FF2B5EF4-FFF2-40B4-BE49-F238E27FC236}">
                <a16:creationId xmlns:a16="http://schemas.microsoft.com/office/drawing/2014/main" id="{3338583D-70B7-4233-82A5-33D6AF448703}"/>
              </a:ext>
            </a:extLst>
          </p:cNvPr>
          <p:cNvSpPr>
            <a:spLocks noGrp="1"/>
          </p:cNvSpPr>
          <p:nvPr>
            <p:ph idx="1"/>
          </p:nvPr>
        </p:nvSpPr>
        <p:spPr/>
        <p:txBody>
          <a:bodyPr/>
          <a:lstStyle/>
          <a:p>
            <a:pPr algn="ctr"/>
            <a:r>
              <a:rPr lang="cs-CZ" dirty="0" err="1"/>
              <a:t>What</a:t>
            </a:r>
            <a:r>
              <a:rPr lang="cs-CZ" dirty="0"/>
              <a:t> do </a:t>
            </a:r>
            <a:r>
              <a:rPr lang="cs-CZ" dirty="0" err="1"/>
              <a:t>we</a:t>
            </a:r>
            <a:r>
              <a:rPr lang="cs-CZ" dirty="0"/>
              <a:t> </a:t>
            </a:r>
            <a:r>
              <a:rPr lang="cs-CZ" dirty="0" err="1"/>
              <a:t>know</a:t>
            </a:r>
            <a:r>
              <a:rPr lang="cs-CZ" dirty="0"/>
              <a:t>?</a:t>
            </a:r>
          </a:p>
        </p:txBody>
      </p:sp>
      <p:sp>
        <p:nvSpPr>
          <p:cNvPr id="4" name="Zástupný symbol pro zápatí 3">
            <a:extLst>
              <a:ext uri="{FF2B5EF4-FFF2-40B4-BE49-F238E27FC236}">
                <a16:creationId xmlns:a16="http://schemas.microsoft.com/office/drawing/2014/main" id="{9B852C31-7A63-42B5-9648-6C5EEDFD0AD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4BA74D3-50CA-408B-908D-A82FDA8225A2}"/>
              </a:ext>
            </a:extLst>
          </p:cNvPr>
          <p:cNvSpPr>
            <a:spLocks noGrp="1"/>
          </p:cNvSpPr>
          <p:nvPr>
            <p:ph type="sldNum" sz="quarter" idx="12"/>
          </p:nvPr>
        </p:nvSpPr>
        <p:spPr/>
        <p:txBody>
          <a:bodyPr/>
          <a:lstStyle/>
          <a:p>
            <a:fld id="{42D60544-C5E5-45B2-ADFC-9530462A1FEB}" type="slidenum">
              <a:rPr lang="cs-CZ" smtClean="0"/>
              <a:t>49</a:t>
            </a:fld>
            <a:endParaRPr lang="cs-CZ"/>
          </a:p>
        </p:txBody>
      </p:sp>
    </p:spTree>
    <p:extLst>
      <p:ext uri="{BB962C8B-B14F-4D97-AF65-F5344CB8AC3E}">
        <p14:creationId xmlns:p14="http://schemas.microsoft.com/office/powerpoint/2010/main" val="360246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1B4D90A-5BB3-40E9-9CF4-A5421B5C4E53}"/>
              </a:ext>
            </a:extLst>
          </p:cNvPr>
          <p:cNvSpPr>
            <a:spLocks noGrp="1"/>
          </p:cNvSpPr>
          <p:nvPr>
            <p:ph type="title"/>
          </p:nvPr>
        </p:nvSpPr>
        <p:spPr/>
        <p:txBody>
          <a:bodyPr/>
          <a:lstStyle/>
          <a:p>
            <a:endParaRPr lang="cs-CZ"/>
          </a:p>
        </p:txBody>
      </p:sp>
      <p:pic>
        <p:nvPicPr>
          <p:cNvPr id="7" name="Zástupný symbol pro obsah 6">
            <a:extLst>
              <a:ext uri="{FF2B5EF4-FFF2-40B4-BE49-F238E27FC236}">
                <a16:creationId xmlns:a16="http://schemas.microsoft.com/office/drawing/2014/main" id="{D1DFE393-D203-48B0-A9B1-EACB7EB3D7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387" y="340043"/>
            <a:ext cx="10806253" cy="6078518"/>
          </a:xfrm>
        </p:spPr>
      </p:pic>
    </p:spTree>
    <p:extLst>
      <p:ext uri="{BB962C8B-B14F-4D97-AF65-F5344CB8AC3E}">
        <p14:creationId xmlns:p14="http://schemas.microsoft.com/office/powerpoint/2010/main" val="2284807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B449765-34A2-4F64-B8A7-25B57C2A445B}"/>
              </a:ext>
            </a:extLst>
          </p:cNvPr>
          <p:cNvSpPr>
            <a:spLocks noGrp="1"/>
          </p:cNvSpPr>
          <p:nvPr>
            <p:ph type="sldNum" sz="quarter" idx="11"/>
          </p:nvPr>
        </p:nvSpPr>
        <p:spPr/>
        <p:txBody>
          <a:bodyPr/>
          <a:lstStyle/>
          <a:p>
            <a:fld id="{0970407D-EE58-4A0B-824B-1D3AE42DD9CF}" type="slidenum">
              <a:rPr lang="en-GB" altLang="cs-CZ" noProof="0" smtClean="0"/>
              <a:pPr/>
              <a:t>50</a:t>
            </a:fld>
            <a:endParaRPr lang="en-GB" altLang="cs-CZ" noProof="0" dirty="0"/>
          </a:p>
        </p:txBody>
      </p:sp>
      <p:sp>
        <p:nvSpPr>
          <p:cNvPr id="4" name="Nadpis 3">
            <a:extLst>
              <a:ext uri="{FF2B5EF4-FFF2-40B4-BE49-F238E27FC236}">
                <a16:creationId xmlns:a16="http://schemas.microsoft.com/office/drawing/2014/main" id="{732D33F8-3245-44CC-AF5E-C5FBE2DE0446}"/>
              </a:ext>
            </a:extLst>
          </p:cNvPr>
          <p:cNvSpPr>
            <a:spLocks noGrp="1"/>
          </p:cNvSpPr>
          <p:nvPr>
            <p:ph type="title"/>
          </p:nvPr>
        </p:nvSpPr>
        <p:spPr/>
        <p:txBody>
          <a:bodyPr/>
          <a:lstStyle/>
          <a:p>
            <a:r>
              <a:rPr lang="cs-CZ" dirty="0" err="1"/>
              <a:t>Human</a:t>
            </a:r>
            <a:r>
              <a:rPr lang="cs-CZ" dirty="0"/>
              <a:t> </a:t>
            </a:r>
            <a:r>
              <a:rPr lang="cs-CZ" dirty="0" err="1"/>
              <a:t>wellbeing</a:t>
            </a:r>
            <a:r>
              <a:rPr lang="cs-CZ" dirty="0"/>
              <a:t> vs stress</a:t>
            </a:r>
          </a:p>
        </p:txBody>
      </p:sp>
      <p:sp>
        <p:nvSpPr>
          <p:cNvPr id="5" name="Zástupný obsah 4">
            <a:extLst>
              <a:ext uri="{FF2B5EF4-FFF2-40B4-BE49-F238E27FC236}">
                <a16:creationId xmlns:a16="http://schemas.microsoft.com/office/drawing/2014/main" id="{DACD16D8-AA53-446E-80D7-BD306C9AA87F}"/>
              </a:ext>
            </a:extLst>
          </p:cNvPr>
          <p:cNvSpPr>
            <a:spLocks noGrp="1"/>
          </p:cNvSpPr>
          <p:nvPr>
            <p:ph idx="1"/>
          </p:nvPr>
        </p:nvSpPr>
        <p:spPr>
          <a:xfrm>
            <a:off x="666000" y="3728753"/>
            <a:ext cx="7668001" cy="1407695"/>
          </a:xfrm>
          <a:solidFill>
            <a:schemeClr val="accent4">
              <a:lumMod val="20000"/>
              <a:lumOff val="80000"/>
            </a:schemeClr>
          </a:solidFill>
        </p:spPr>
        <p:txBody>
          <a:bodyPr/>
          <a:lstStyle/>
          <a:p>
            <a:pPr marL="72000" indent="0">
              <a:lnSpc>
                <a:spcPct val="100000"/>
              </a:lnSpc>
              <a:buNone/>
            </a:pPr>
            <a:r>
              <a:rPr lang="en-US" sz="1800" i="1" kern="1200" dirty="0">
                <a:latin typeface="Calibri" panose="020F0502020204030204" pitchFamily="34" charset="0"/>
                <a:cs typeface="Times New Roman" panose="02020603050405020304" pitchFamily="18" charset="0"/>
              </a:rPr>
              <a:t>There is increasing acknowledgement that design of urban spaces can contribute to the health and well-being of</a:t>
            </a:r>
            <a:r>
              <a:rPr lang="cs-CZ" sz="1800" i="1" kern="1200" dirty="0">
                <a:latin typeface="Calibri" panose="020F0502020204030204" pitchFamily="34" charset="0"/>
                <a:cs typeface="Times New Roman" panose="02020603050405020304" pitchFamily="18" charset="0"/>
              </a:rPr>
              <a:t> </a:t>
            </a:r>
            <a:r>
              <a:rPr lang="en-US" sz="1800" i="1" kern="1200" dirty="0">
                <a:latin typeface="Calibri" panose="020F0502020204030204" pitchFamily="34" charset="0"/>
                <a:cs typeface="Times New Roman" panose="02020603050405020304" pitchFamily="18" charset="0"/>
              </a:rPr>
              <a:t>residents. Development of green spaces, design of parks and appropriate proximate infrastructure may promote increased physical activity leading to improved health outcomes within populations (</a:t>
            </a:r>
            <a:r>
              <a:rPr lang="en-US" sz="1800" i="1" kern="1200" dirty="0" err="1">
                <a:latin typeface="Calibri" panose="020F0502020204030204" pitchFamily="34" charset="0"/>
                <a:cs typeface="Times New Roman" panose="02020603050405020304" pitchFamily="18" charset="0"/>
              </a:rPr>
              <a:t>Honold</a:t>
            </a:r>
            <a:r>
              <a:rPr lang="en-US" sz="1800" i="1" kern="1200" dirty="0">
                <a:latin typeface="Calibri" panose="020F0502020204030204" pitchFamily="34" charset="0"/>
                <a:cs typeface="Times New Roman" panose="02020603050405020304" pitchFamily="18" charset="0"/>
              </a:rPr>
              <a:t> et al., 2015, </a:t>
            </a:r>
            <a:r>
              <a:rPr lang="en-US" sz="1800" i="1" kern="1200" dirty="0" err="1">
                <a:latin typeface="Calibri" panose="020F0502020204030204" pitchFamily="34" charset="0"/>
                <a:cs typeface="Times New Roman" panose="02020603050405020304" pitchFamily="18" charset="0"/>
              </a:rPr>
              <a:t>Nordh</a:t>
            </a:r>
            <a:r>
              <a:rPr lang="en-US" sz="1800" i="1" kern="1200" dirty="0">
                <a:latin typeface="Calibri" panose="020F0502020204030204" pitchFamily="34" charset="0"/>
                <a:cs typeface="Times New Roman" panose="02020603050405020304" pitchFamily="18" charset="0"/>
              </a:rPr>
              <a:t> et al., 2011, </a:t>
            </a:r>
            <a:r>
              <a:rPr lang="en-US" sz="1800" i="1" kern="1200" dirty="0" err="1">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Nordh</a:t>
            </a:r>
            <a:r>
              <a:rPr lang="en-US" sz="1800" i="1" kern="1200" dirty="0">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et al., 2009</a:t>
            </a:r>
            <a:r>
              <a:rPr lang="en-US" sz="1800" i="1" kern="1200" dirty="0">
                <a:latin typeface="Calibri" panose="020F0502020204030204" pitchFamily="34" charset="0"/>
                <a:cs typeface="Times New Roman" panose="02020603050405020304" pitchFamily="18" charset="0"/>
              </a:rPr>
              <a:t>, </a:t>
            </a:r>
            <a:r>
              <a:rPr lang="en-US" sz="1800" i="1" kern="1200" dirty="0" err="1">
                <a:latin typeface="Calibri" panose="020F0502020204030204" pitchFamily="34" charset="0"/>
                <a:cs typeface="Times New Roman" panose="02020603050405020304" pitchFamily="18" charset="0"/>
              </a:rPr>
              <a:t>Nordh</a:t>
            </a:r>
            <a:r>
              <a:rPr lang="en-US" sz="1800" i="1" kern="1200" dirty="0">
                <a:latin typeface="Calibri" panose="020F0502020204030204" pitchFamily="34" charset="0"/>
                <a:cs typeface="Times New Roman" panose="02020603050405020304" pitchFamily="18" charset="0"/>
              </a:rPr>
              <a:t> and </a:t>
            </a:r>
            <a:r>
              <a:rPr lang="en-US" sz="1800" i="1" kern="1200" dirty="0" err="1">
                <a:latin typeface="Calibri" panose="020F0502020204030204" pitchFamily="34" charset="0"/>
                <a:cs typeface="Times New Roman" panose="02020603050405020304" pitchFamily="18" charset="0"/>
              </a:rPr>
              <a:t>Østby</a:t>
            </a:r>
            <a:r>
              <a:rPr lang="en-US" sz="1800" i="1" kern="1200" dirty="0">
                <a:latin typeface="Calibri" panose="020F0502020204030204" pitchFamily="34" charset="0"/>
                <a:cs typeface="Times New Roman" panose="02020603050405020304" pitchFamily="18" charset="0"/>
              </a:rPr>
              <a:t>, 2013)</a:t>
            </a:r>
            <a:r>
              <a:rPr lang="cs-CZ" sz="1800" i="1" kern="1200" dirty="0">
                <a:latin typeface="Calibri" panose="020F0502020204030204" pitchFamily="34" charset="0"/>
                <a:cs typeface="Times New Roman" panose="02020603050405020304" pitchFamily="18" charset="0"/>
              </a:rPr>
              <a:t>.</a:t>
            </a:r>
          </a:p>
        </p:txBody>
      </p:sp>
      <p:sp>
        <p:nvSpPr>
          <p:cNvPr id="6" name="TextovéPole 5">
            <a:extLst>
              <a:ext uri="{FF2B5EF4-FFF2-40B4-BE49-F238E27FC236}">
                <a16:creationId xmlns:a16="http://schemas.microsoft.com/office/drawing/2014/main" id="{DDED0162-22B0-4E56-B417-DF21F317318F}"/>
              </a:ext>
            </a:extLst>
          </p:cNvPr>
          <p:cNvSpPr txBox="1"/>
          <p:nvPr/>
        </p:nvSpPr>
        <p:spPr>
          <a:xfrm>
            <a:off x="666000" y="1420429"/>
            <a:ext cx="7668001" cy="2031325"/>
          </a:xfrm>
          <a:prstGeom prst="rect">
            <a:avLst/>
          </a:prstGeom>
          <a:solidFill>
            <a:schemeClr val="accent4">
              <a:lumMod val="20000"/>
              <a:lumOff val="80000"/>
            </a:schemeClr>
          </a:solidFill>
        </p:spPr>
        <p:txBody>
          <a:bodyPr wrap="square" rtlCol="0">
            <a:spAutoFit/>
          </a:bodyPr>
          <a:lstStyle/>
          <a:p>
            <a:r>
              <a:rPr lang="en-GB" sz="1800" i="1" dirty="0">
                <a:latin typeface="Calibri" panose="020F0502020204030204" pitchFamily="34" charset="0"/>
                <a:cs typeface="Times New Roman" panose="02020603050405020304" pitchFamily="18" charset="0"/>
              </a:rPr>
              <a:t>Epictetus: "If you wish your house to be well managed, imitate the Spartan Lycurgus. For as he did not fence his city with</a:t>
            </a:r>
            <a:r>
              <a:rPr lang="cs-CZ" sz="1800" i="1" dirty="0">
                <a:latin typeface="Calibri" panose="020F0502020204030204" pitchFamily="34" charset="0"/>
                <a:cs typeface="Times New Roman" panose="02020603050405020304" pitchFamily="18" charset="0"/>
              </a:rPr>
              <a:t>¨</a:t>
            </a:r>
            <a:r>
              <a:rPr lang="en-GB" sz="1800" i="1" dirty="0">
                <a:latin typeface="Calibri" panose="020F0502020204030204" pitchFamily="34" charset="0"/>
                <a:cs typeface="Times New Roman" panose="02020603050405020304" pitchFamily="18" charset="0"/>
              </a:rPr>
              <a:t>walls, but fortified the inhabitants by virtue and preserved the city always free; so do you not cast around (your house) a large court and raise high towers, but strengthen the dwellers by good-will and fidelity and friendship, and then nothing harmful will enter it, not even if the whole band of wickedness shall array itself against it.</a:t>
            </a:r>
            <a:endParaRPr lang="cs-CZ" sz="1800" i="1" dirty="0">
              <a:latin typeface="Calibri" panose="020F0502020204030204" pitchFamily="34" charset="0"/>
              <a:cs typeface="Times New Roman" panose="02020603050405020304" pitchFamily="18" charset="0"/>
            </a:endParaRPr>
          </a:p>
          <a:p>
            <a:r>
              <a:rPr lang="cs-CZ" sz="1800" i="1" dirty="0" err="1">
                <a:latin typeface="Calibri" panose="020F0502020204030204" pitchFamily="34" charset="0"/>
                <a:cs typeface="Times New Roman" panose="02020603050405020304" pitchFamily="18" charset="0"/>
              </a:rPr>
              <a:t>Also</a:t>
            </a:r>
            <a:r>
              <a:rPr lang="cs-CZ" sz="1800" i="1" dirty="0">
                <a:latin typeface="Calibri" panose="020F0502020204030204" pitchFamily="34" charset="0"/>
                <a:cs typeface="Times New Roman" panose="02020603050405020304" pitchFamily="18" charset="0"/>
              </a:rPr>
              <a:t>, t</a:t>
            </a:r>
            <a:r>
              <a:rPr lang="en-US" sz="1800" i="1" dirty="0">
                <a:latin typeface="Calibri" panose="020F0502020204030204" pitchFamily="34" charset="0"/>
                <a:cs typeface="Times New Roman" panose="02020603050405020304" pitchFamily="18" charset="0"/>
              </a:rPr>
              <a:t>hat city is well fortified which has a wall of men instead of brick.</a:t>
            </a:r>
            <a:r>
              <a:rPr lang="cs-CZ" sz="1800" i="1" dirty="0">
                <a:latin typeface="Calibri" panose="020F0502020204030204" pitchFamily="34" charset="0"/>
                <a:cs typeface="Times New Roman" panose="02020603050405020304" pitchFamily="18" charset="0"/>
              </a:rPr>
              <a:t>“</a:t>
            </a:r>
          </a:p>
        </p:txBody>
      </p:sp>
      <p:pic>
        <p:nvPicPr>
          <p:cNvPr id="9" name="Obrázek 8">
            <a:extLst>
              <a:ext uri="{FF2B5EF4-FFF2-40B4-BE49-F238E27FC236}">
                <a16:creationId xmlns:a16="http://schemas.microsoft.com/office/drawing/2014/main" id="{4D6DD29A-3A48-481C-B149-3C0D39F48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399" y="1082146"/>
            <a:ext cx="3428263" cy="3970421"/>
          </a:xfrm>
          <a:prstGeom prst="rect">
            <a:avLst/>
          </a:prstGeom>
        </p:spPr>
      </p:pic>
    </p:spTree>
    <p:extLst>
      <p:ext uri="{BB962C8B-B14F-4D97-AF65-F5344CB8AC3E}">
        <p14:creationId xmlns:p14="http://schemas.microsoft.com/office/powerpoint/2010/main" val="3419592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48FDED9-8AD0-4565-8FB4-C4DF3942FAD4}"/>
              </a:ext>
            </a:extLst>
          </p:cNvPr>
          <p:cNvSpPr>
            <a:spLocks noGrp="1"/>
          </p:cNvSpPr>
          <p:nvPr>
            <p:ph type="sldNum" sz="quarter" idx="11"/>
          </p:nvPr>
        </p:nvSpPr>
        <p:spPr/>
        <p:txBody>
          <a:bodyPr/>
          <a:lstStyle/>
          <a:p>
            <a:fld id="{0970407D-EE58-4A0B-824B-1D3AE42DD9CF}" type="slidenum">
              <a:rPr lang="en-GB" altLang="cs-CZ" noProof="0" smtClean="0"/>
              <a:pPr/>
              <a:t>51</a:t>
            </a:fld>
            <a:endParaRPr lang="en-GB" altLang="cs-CZ" noProof="0" dirty="0"/>
          </a:p>
        </p:txBody>
      </p:sp>
      <p:sp>
        <p:nvSpPr>
          <p:cNvPr id="4" name="Nadpis 3">
            <a:extLst>
              <a:ext uri="{FF2B5EF4-FFF2-40B4-BE49-F238E27FC236}">
                <a16:creationId xmlns:a16="http://schemas.microsoft.com/office/drawing/2014/main" id="{AE55F910-4542-4CD5-B481-7F889944B3D8}"/>
              </a:ext>
            </a:extLst>
          </p:cNvPr>
          <p:cNvSpPr>
            <a:spLocks noGrp="1"/>
          </p:cNvSpPr>
          <p:nvPr>
            <p:ph type="title"/>
          </p:nvPr>
        </p:nvSpPr>
        <p:spPr>
          <a:xfrm>
            <a:off x="719999" y="720000"/>
            <a:ext cx="11399811" cy="451576"/>
          </a:xfrm>
        </p:spPr>
        <p:txBody>
          <a:bodyPr/>
          <a:lstStyle/>
          <a:p>
            <a:r>
              <a:rPr lang="en-US" dirty="0">
                <a:effectLst/>
                <a:latin typeface="Arial" panose="020B0604020202020204" pitchFamily="34" charset="0"/>
              </a:rPr>
              <a:t>The WHO Expert Committee on Environmental Health in Urban Development</a:t>
            </a:r>
            <a:endParaRPr lang="cs-CZ" dirty="0"/>
          </a:p>
        </p:txBody>
      </p:sp>
      <p:sp>
        <p:nvSpPr>
          <p:cNvPr id="5" name="Zástupný obsah 4">
            <a:extLst>
              <a:ext uri="{FF2B5EF4-FFF2-40B4-BE49-F238E27FC236}">
                <a16:creationId xmlns:a16="http://schemas.microsoft.com/office/drawing/2014/main" id="{90E5E11A-20BD-4427-96E9-D02A9731CA50}"/>
              </a:ext>
            </a:extLst>
          </p:cNvPr>
          <p:cNvSpPr>
            <a:spLocks noGrp="1"/>
          </p:cNvSpPr>
          <p:nvPr>
            <p:ph idx="1"/>
          </p:nvPr>
        </p:nvSpPr>
        <p:spPr>
          <a:xfrm>
            <a:off x="644147" y="2350168"/>
            <a:ext cx="10903705" cy="2366210"/>
          </a:xfrm>
          <a:solidFill>
            <a:schemeClr val="accent4">
              <a:lumMod val="20000"/>
              <a:lumOff val="80000"/>
            </a:schemeClr>
          </a:solidFill>
        </p:spPr>
        <p:txBody>
          <a:bodyPr/>
          <a:lstStyle/>
          <a:p>
            <a:pPr marL="72000" indent="0">
              <a:buNone/>
            </a:pPr>
            <a:r>
              <a:rPr lang="en-US" sz="1800" i="1" dirty="0">
                <a:effectLst/>
                <a:latin typeface="Arial" panose="020B0604020202020204" pitchFamily="34" charset="0"/>
              </a:rPr>
              <a:t>"The </a:t>
            </a:r>
            <a:r>
              <a:rPr lang="en-US" sz="1800" b="1" i="1" dirty="0">
                <a:effectLst/>
                <a:latin typeface="Arial" panose="020B0604020202020204" pitchFamily="34" charset="0"/>
              </a:rPr>
              <a:t>health of a city's people </a:t>
            </a:r>
            <a:r>
              <a:rPr lang="en-US" sz="1800" i="1" dirty="0">
                <a:effectLst/>
                <a:latin typeface="Arial" panose="020B0604020202020204" pitchFamily="34" charset="0"/>
              </a:rPr>
              <a:t>is strongly </a:t>
            </a:r>
            <a:r>
              <a:rPr lang="cs-CZ" sz="1800" i="1" dirty="0">
                <a:effectLst/>
                <a:latin typeface="Arial" panose="020B0604020202020204" pitchFamily="34" charset="0"/>
              </a:rPr>
              <a:t> </a:t>
            </a:r>
            <a:r>
              <a:rPr lang="en-US" sz="1800" i="1" dirty="0">
                <a:effectLst/>
                <a:latin typeface="Arial" panose="020B0604020202020204" pitchFamily="34" charset="0"/>
              </a:rPr>
              <a:t>determined by physical, social, economic, political and cultural factors in the urban </a:t>
            </a:r>
            <a:r>
              <a:rPr lang="cs-CZ" sz="1800" i="1" dirty="0">
                <a:effectLst/>
                <a:latin typeface="Arial" panose="020B0604020202020204" pitchFamily="34" charset="0"/>
              </a:rPr>
              <a:t> </a:t>
            </a:r>
            <a:r>
              <a:rPr lang="en-US" sz="1800" i="1" dirty="0">
                <a:effectLst/>
                <a:latin typeface="Arial" panose="020B0604020202020204" pitchFamily="34" charset="0"/>
              </a:rPr>
              <a:t>environment, including the processes of social aggregation, migration, </a:t>
            </a:r>
            <a:r>
              <a:rPr lang="en-US" sz="1800" i="1" dirty="0" err="1">
                <a:effectLst/>
                <a:latin typeface="Arial" panose="020B0604020202020204" pitchFamily="34" charset="0"/>
              </a:rPr>
              <a:t>modernisation</a:t>
            </a:r>
            <a:r>
              <a:rPr lang="en-US" sz="1800" i="1" dirty="0">
                <a:effectLst/>
                <a:latin typeface="Arial" panose="020B0604020202020204" pitchFamily="34" charset="0"/>
              </a:rPr>
              <a:t> and </a:t>
            </a:r>
            <a:r>
              <a:rPr lang="cs-CZ" sz="1800" i="1" dirty="0">
                <a:effectLst/>
                <a:latin typeface="Arial" panose="020B0604020202020204" pitchFamily="34" charset="0"/>
              </a:rPr>
              <a:t> </a:t>
            </a:r>
            <a:r>
              <a:rPr lang="en-US" sz="1800" i="1" dirty="0" err="1">
                <a:effectLst/>
                <a:latin typeface="Arial" panose="020B0604020202020204" pitchFamily="34" charset="0"/>
              </a:rPr>
              <a:t>industrialisation</a:t>
            </a:r>
            <a:r>
              <a:rPr lang="en-US" sz="1800" i="1" dirty="0">
                <a:effectLst/>
                <a:latin typeface="Arial" panose="020B0604020202020204" pitchFamily="34" charset="0"/>
              </a:rPr>
              <a:t>, and the circumstances of </a:t>
            </a:r>
            <a:r>
              <a:rPr lang="cs-CZ" sz="1800" i="1" dirty="0">
                <a:effectLst/>
                <a:latin typeface="Arial" panose="020B0604020202020204" pitchFamily="34" charset="0"/>
              </a:rPr>
              <a:t> </a:t>
            </a:r>
            <a:r>
              <a:rPr lang="en-US" sz="1800" i="1" dirty="0">
                <a:effectLst/>
                <a:latin typeface="Arial" panose="020B0604020202020204" pitchFamily="34" charset="0"/>
              </a:rPr>
              <a:t>urban living..... [T]he impact of urban processes on health is not just the sum of the effects of the various factors taken individually, since they </a:t>
            </a:r>
            <a:r>
              <a:rPr lang="cs-CZ" sz="1800" i="1" dirty="0">
                <a:effectLst/>
                <a:latin typeface="Arial" panose="020B0604020202020204" pitchFamily="34" charset="0"/>
              </a:rPr>
              <a:t> </a:t>
            </a:r>
            <a:r>
              <a:rPr lang="en-US" sz="1800" i="1" dirty="0">
                <a:effectLst/>
                <a:latin typeface="Arial" panose="020B0604020202020204" pitchFamily="34" charset="0"/>
              </a:rPr>
              <a:t>interact synergistically with each other." </a:t>
            </a:r>
            <a:r>
              <a:rPr lang="cs-CZ" sz="1800" i="1" dirty="0">
                <a:effectLst/>
                <a:latin typeface="Arial" panose="020B0604020202020204" pitchFamily="34" charset="0"/>
              </a:rPr>
              <a:t> </a:t>
            </a:r>
            <a:r>
              <a:rPr lang="en-US" sz="1800" i="1" dirty="0">
                <a:effectLst/>
                <a:latin typeface="Arial" panose="020B0604020202020204" pitchFamily="34" charset="0"/>
              </a:rPr>
              <a:t>(WHO, 1991, pag.11) </a:t>
            </a:r>
            <a:endParaRPr lang="cs-CZ" sz="1800" i="1" dirty="0"/>
          </a:p>
        </p:txBody>
      </p:sp>
      <p:sp>
        <p:nvSpPr>
          <p:cNvPr id="6" name="Zástupný objekt pre pätu 1">
            <a:extLst>
              <a:ext uri="{FF2B5EF4-FFF2-40B4-BE49-F238E27FC236}">
                <a16:creationId xmlns:a16="http://schemas.microsoft.com/office/drawing/2014/main" id="{A868A0B5-5F7B-4ADE-929A-53F1857F1DD5}"/>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spTree>
    <p:extLst>
      <p:ext uri="{BB962C8B-B14F-4D97-AF65-F5344CB8AC3E}">
        <p14:creationId xmlns:p14="http://schemas.microsoft.com/office/powerpoint/2010/main" val="1515832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FBB444F-2C63-43E2-931B-0307B47859C4}"/>
              </a:ext>
            </a:extLst>
          </p:cNvPr>
          <p:cNvSpPr>
            <a:spLocks noGrp="1"/>
          </p:cNvSpPr>
          <p:nvPr>
            <p:ph type="sldNum" sz="quarter" idx="11"/>
          </p:nvPr>
        </p:nvSpPr>
        <p:spPr/>
        <p:txBody>
          <a:bodyPr/>
          <a:lstStyle/>
          <a:p>
            <a:fld id="{0970407D-EE58-4A0B-824B-1D3AE42DD9CF}" type="slidenum">
              <a:rPr lang="en-GB" altLang="cs-CZ" noProof="0" smtClean="0"/>
              <a:pPr/>
              <a:t>52</a:t>
            </a:fld>
            <a:endParaRPr lang="en-GB" altLang="cs-CZ" noProof="0" dirty="0"/>
          </a:p>
        </p:txBody>
      </p:sp>
      <p:sp>
        <p:nvSpPr>
          <p:cNvPr id="4" name="Nadpis 3">
            <a:extLst>
              <a:ext uri="{FF2B5EF4-FFF2-40B4-BE49-F238E27FC236}">
                <a16:creationId xmlns:a16="http://schemas.microsoft.com/office/drawing/2014/main" id="{5E75D5E5-93C4-4059-95F0-17690A122C7E}"/>
              </a:ext>
            </a:extLst>
          </p:cNvPr>
          <p:cNvSpPr>
            <a:spLocks noGrp="1"/>
          </p:cNvSpPr>
          <p:nvPr>
            <p:ph type="title"/>
          </p:nvPr>
        </p:nvSpPr>
        <p:spPr/>
        <p:txBody>
          <a:bodyPr/>
          <a:lstStyle/>
          <a:p>
            <a:r>
              <a:rPr lang="cs-CZ" dirty="0"/>
              <a:t>So, </a:t>
            </a:r>
            <a:r>
              <a:rPr lang="cs-CZ" dirty="0" err="1"/>
              <a:t>what</a:t>
            </a:r>
            <a:r>
              <a:rPr lang="cs-CZ" dirty="0"/>
              <a:t> </a:t>
            </a:r>
            <a:r>
              <a:rPr lang="cs-CZ" dirty="0" err="1"/>
              <a:t>constitutes</a:t>
            </a:r>
            <a:r>
              <a:rPr lang="cs-CZ" dirty="0"/>
              <a:t> </a:t>
            </a:r>
            <a:r>
              <a:rPr lang="cs-CZ" dirty="0" err="1"/>
              <a:t>human</a:t>
            </a:r>
            <a:r>
              <a:rPr lang="cs-CZ" dirty="0"/>
              <a:t> </a:t>
            </a:r>
            <a:r>
              <a:rPr lang="cs-CZ" dirty="0" err="1"/>
              <a:t>wellbeing</a:t>
            </a:r>
            <a:r>
              <a:rPr lang="cs-CZ" dirty="0"/>
              <a:t>?</a:t>
            </a:r>
          </a:p>
        </p:txBody>
      </p:sp>
      <p:pic>
        <p:nvPicPr>
          <p:cNvPr id="7" name="Zástupný obsah 6">
            <a:extLst>
              <a:ext uri="{FF2B5EF4-FFF2-40B4-BE49-F238E27FC236}">
                <a16:creationId xmlns:a16="http://schemas.microsoft.com/office/drawing/2014/main" id="{3086553A-9A2B-4F25-A420-DF6CA87EC9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141" y="1437505"/>
            <a:ext cx="4336859" cy="4140200"/>
          </a:xfrm>
        </p:spPr>
      </p:pic>
      <p:sp>
        <p:nvSpPr>
          <p:cNvPr id="12" name="Zástupný objekt pre pätu 1">
            <a:extLst>
              <a:ext uri="{FF2B5EF4-FFF2-40B4-BE49-F238E27FC236}">
                <a16:creationId xmlns:a16="http://schemas.microsoft.com/office/drawing/2014/main" id="{61D148A5-D079-49E6-88CB-0F3290CE9341}"/>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pic>
        <p:nvPicPr>
          <p:cNvPr id="20" name="Obrázek 19">
            <a:extLst>
              <a:ext uri="{FF2B5EF4-FFF2-40B4-BE49-F238E27FC236}">
                <a16:creationId xmlns:a16="http://schemas.microsoft.com/office/drawing/2014/main" id="{5F336E4F-5117-4423-BED0-93C8B70E6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577" y="2277978"/>
            <a:ext cx="4518422" cy="3033797"/>
          </a:xfrm>
          <a:prstGeom prst="rect">
            <a:avLst/>
          </a:prstGeom>
        </p:spPr>
      </p:pic>
      <p:sp>
        <p:nvSpPr>
          <p:cNvPr id="22" name="TextovéPole 21">
            <a:extLst>
              <a:ext uri="{FF2B5EF4-FFF2-40B4-BE49-F238E27FC236}">
                <a16:creationId xmlns:a16="http://schemas.microsoft.com/office/drawing/2014/main" id="{AFC59FAF-7150-41AA-AF6D-B953FF2FFC20}"/>
              </a:ext>
            </a:extLst>
          </p:cNvPr>
          <p:cNvSpPr txBox="1"/>
          <p:nvPr/>
        </p:nvSpPr>
        <p:spPr>
          <a:xfrm>
            <a:off x="414000" y="5577705"/>
            <a:ext cx="6096000" cy="553998"/>
          </a:xfrm>
          <a:prstGeom prst="rect">
            <a:avLst/>
          </a:prstGeom>
          <a:noFill/>
        </p:spPr>
        <p:txBody>
          <a:bodyPr wrap="square">
            <a:spAutoFit/>
          </a:bodyPr>
          <a:lstStyle/>
          <a:p>
            <a:r>
              <a:rPr lang="cs-CZ" sz="1000" dirty="0">
                <a:latin typeface="Calibri" panose="020F0502020204030204" pitchFamily="34" charset="0"/>
                <a:cs typeface="Calibri" panose="020F0502020204030204" pitchFamily="34" charset="0"/>
              </a:rPr>
              <a:t>Urban </a:t>
            </a:r>
            <a:r>
              <a:rPr lang="cs-CZ" sz="1000" dirty="0" err="1">
                <a:latin typeface="Calibri" panose="020F0502020204030204" pitchFamily="34" charset="0"/>
                <a:cs typeface="Calibri" panose="020F0502020204030204" pitchFamily="34" charset="0"/>
              </a:rPr>
              <a:t>form</a:t>
            </a:r>
            <a:r>
              <a:rPr lang="cs-CZ" sz="1000" dirty="0">
                <a:latin typeface="Calibri" panose="020F0502020204030204" pitchFamily="34" charset="0"/>
                <a:cs typeface="Calibri" panose="020F0502020204030204" pitchFamily="34" charset="0"/>
              </a:rPr>
              <a:t> and </a:t>
            </a:r>
            <a:r>
              <a:rPr lang="cs-CZ" sz="1000" dirty="0" err="1">
                <a:latin typeface="Calibri" panose="020F0502020204030204" pitchFamily="34" charset="0"/>
                <a:cs typeface="Calibri" panose="020F0502020204030204" pitchFamily="34" charset="0"/>
              </a:rPr>
              <a:t>mental</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wellbeing</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scoping</a:t>
            </a:r>
            <a:r>
              <a:rPr lang="cs-CZ" sz="1000" dirty="0">
                <a:latin typeface="Calibri" panose="020F0502020204030204" pitchFamily="34" charset="0"/>
                <a:cs typeface="Calibri" panose="020F0502020204030204" pitchFamily="34" charset="0"/>
              </a:rPr>
              <a:t> a </a:t>
            </a:r>
            <a:r>
              <a:rPr lang="cs-CZ" sz="1000" dirty="0" err="1">
                <a:latin typeface="Calibri" panose="020F0502020204030204" pitchFamily="34" charset="0"/>
                <a:cs typeface="Calibri" panose="020F0502020204030204" pitchFamily="34" charset="0"/>
              </a:rPr>
              <a:t>theoretical</a:t>
            </a:r>
            <a:r>
              <a:rPr lang="cs-CZ" sz="1000" dirty="0">
                <a:latin typeface="Calibri" panose="020F0502020204030204" pitchFamily="34" charset="0"/>
                <a:cs typeface="Calibri" panose="020F0502020204030204" pitchFamily="34" charset="0"/>
              </a:rPr>
              <a:t> framework </a:t>
            </a:r>
            <a:r>
              <a:rPr lang="cs-CZ" sz="1000" dirty="0" err="1">
                <a:latin typeface="Calibri" panose="020F0502020204030204" pitchFamily="34" charset="0"/>
                <a:cs typeface="Calibri" panose="020F0502020204030204" pitchFamily="34" charset="0"/>
              </a:rPr>
              <a:t>for</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action</a:t>
            </a:r>
            <a:endParaRPr lang="cs-CZ" sz="1000" dirty="0">
              <a:latin typeface="Calibri" panose="020F0502020204030204" pitchFamily="34" charset="0"/>
              <a:cs typeface="Calibri" panose="020F0502020204030204" pitchFamily="34" charset="0"/>
            </a:endParaRPr>
          </a:p>
          <a:p>
            <a:r>
              <a:rPr lang="cs-CZ" sz="1000" dirty="0">
                <a:latin typeface="Calibri" panose="020F0502020204030204" pitchFamily="34" charset="0"/>
                <a:cs typeface="Calibri" panose="020F0502020204030204" pitchFamily="34" charset="0"/>
              </a:rPr>
              <a:t>Amir </a:t>
            </a:r>
            <a:r>
              <a:rPr lang="cs-CZ" sz="1000" dirty="0" err="1">
                <a:latin typeface="Calibri" panose="020F0502020204030204" pitchFamily="34" charset="0"/>
                <a:cs typeface="Calibri" panose="020F0502020204030204" pitchFamily="34" charset="0"/>
              </a:rPr>
              <a:t>Hajrasoulih</a:t>
            </a:r>
            <a:r>
              <a:rPr lang="cs-CZ" sz="1000" dirty="0">
                <a:latin typeface="Calibri" panose="020F0502020204030204" pitchFamily="34" charset="0"/>
                <a:cs typeface="Calibri" panose="020F0502020204030204" pitchFamily="34" charset="0"/>
              </a:rPr>
              <a:t>(1), </a:t>
            </a:r>
            <a:r>
              <a:rPr lang="cs-CZ" sz="1000" dirty="0" err="1">
                <a:latin typeface="Calibri" panose="020F0502020204030204" pitchFamily="34" charset="0"/>
                <a:cs typeface="Calibri" panose="020F0502020204030204" pitchFamily="34" charset="0"/>
              </a:rPr>
              <a:t>Vicente</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del</a:t>
            </a:r>
            <a:r>
              <a:rPr lang="cs-CZ" sz="1000" dirty="0">
                <a:latin typeface="Calibri" panose="020F0502020204030204" pitchFamily="34" charset="0"/>
                <a:cs typeface="Calibri" panose="020F0502020204030204" pitchFamily="34" charset="0"/>
              </a:rPr>
              <a:t> Rio(1), James Francis (1) and Jessica </a:t>
            </a:r>
            <a:r>
              <a:rPr lang="cs-CZ" sz="1000" dirty="0" err="1">
                <a:latin typeface="Calibri" panose="020F0502020204030204" pitchFamily="34" charset="0"/>
                <a:cs typeface="Calibri" panose="020F0502020204030204" pitchFamily="34" charset="0"/>
              </a:rPr>
              <a:t>Edmondson</a:t>
            </a:r>
            <a:r>
              <a:rPr lang="cs-CZ" sz="1000" dirty="0">
                <a:latin typeface="Calibri" panose="020F0502020204030204" pitchFamily="34" charset="0"/>
                <a:cs typeface="Calibri" panose="020F0502020204030204" pitchFamily="34" charset="0"/>
              </a:rPr>
              <a:t>(2) </a:t>
            </a:r>
            <a:r>
              <a:rPr lang="en-US" sz="1000" dirty="0">
                <a:latin typeface="Calibri" panose="020F0502020204030204" pitchFamily="34" charset="0"/>
                <a:cs typeface="Calibri" panose="020F0502020204030204" pitchFamily="34" charset="0"/>
              </a:rPr>
              <a:t>The Journal of Urban Design and Mental Health</a:t>
            </a:r>
            <a:endParaRPr lang="cs-CZ" sz="1000" dirty="0">
              <a:latin typeface="Calibri" panose="020F0502020204030204" pitchFamily="34" charset="0"/>
              <a:cs typeface="Calibri" panose="020F0502020204030204" pitchFamily="34" charset="0"/>
            </a:endParaRPr>
          </a:p>
        </p:txBody>
      </p:sp>
      <p:sp>
        <p:nvSpPr>
          <p:cNvPr id="25" name="Obdélník: se zakulacenými rohy 24">
            <a:extLst>
              <a:ext uri="{FF2B5EF4-FFF2-40B4-BE49-F238E27FC236}">
                <a16:creationId xmlns:a16="http://schemas.microsoft.com/office/drawing/2014/main" id="{C944E724-529E-4160-9EAB-90D755142E2E}"/>
              </a:ext>
            </a:extLst>
          </p:cNvPr>
          <p:cNvSpPr/>
          <p:nvPr/>
        </p:nvSpPr>
        <p:spPr>
          <a:xfrm>
            <a:off x="8640000" y="1267873"/>
            <a:ext cx="3182741" cy="135635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Percentage of Energy-efficient buildings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disused buildings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Roads conditions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Traffic intensity</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Quality of the Local Transport Network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Percentage of soft mobility lanes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areas subjected to flooding risk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areas subjected to seismic risk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areas subjected to hydrogeological risk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Territorial utilization for agriculture</a:t>
            </a:r>
            <a:endParaRPr lang="cs-CZ" sz="1000" b="0" i="0" u="none" strike="noStrike" dirty="0">
              <a:effectLst/>
              <a:latin typeface="Arial" panose="020B0604020202020204" pitchFamily="34" charset="0"/>
            </a:endParaRPr>
          </a:p>
        </p:txBody>
      </p:sp>
      <p:sp>
        <p:nvSpPr>
          <p:cNvPr id="26" name="Obdélník: se zakulacenými rohy 25">
            <a:extLst>
              <a:ext uri="{FF2B5EF4-FFF2-40B4-BE49-F238E27FC236}">
                <a16:creationId xmlns:a16="http://schemas.microsoft.com/office/drawing/2014/main" id="{75C1F05C-F077-44AD-A781-6AD98668E076}"/>
              </a:ext>
            </a:extLst>
          </p:cNvPr>
          <p:cNvSpPr/>
          <p:nvPr/>
        </p:nvSpPr>
        <p:spPr>
          <a:xfrm>
            <a:off x="9464923" y="2770001"/>
            <a:ext cx="2477303" cy="158917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Population density</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Presence of metropolitan functions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Percentage of Tertiary activities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Status of the housing stock</a:t>
            </a:r>
            <a:r>
              <a:rPr lang="cs-CZ" sz="1000" b="1" i="0" u="none" strike="noStrike" kern="1200" dirty="0">
                <a:solidFill>
                  <a:srgbClr val="FFFFFF"/>
                </a:solidFill>
                <a:effectLst/>
                <a:latin typeface="Calibri" panose="020F0502020204030204" pitchFamily="34" charset="0"/>
              </a:rPr>
              <a:t>, </a:t>
            </a:r>
            <a:r>
              <a:rPr lang="en-GB" sz="1000" b="1" i="0" u="none" strike="noStrike" kern="1200" dirty="0">
                <a:solidFill>
                  <a:srgbClr val="FFFFFF"/>
                </a:solidFill>
                <a:effectLst/>
                <a:latin typeface="Calibri" panose="020F0502020204030204" pitchFamily="34" charset="0"/>
              </a:rPr>
              <a:t>Waste production</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Building obsolescence</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Bigger emission sources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Building quality</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Clime characteristics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Illegal buildings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Sport and recreational structures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Crowding index</a:t>
            </a:r>
            <a:endParaRPr lang="cs-CZ" sz="1000" b="0" i="0" u="none" strike="noStrike" dirty="0">
              <a:effectLst/>
              <a:latin typeface="Arial" panose="020B0604020202020204" pitchFamily="34" charset="0"/>
            </a:endParaRPr>
          </a:p>
        </p:txBody>
      </p:sp>
      <p:sp>
        <p:nvSpPr>
          <p:cNvPr id="27" name="Obdélník: se zakulacenými rohy 26">
            <a:extLst>
              <a:ext uri="{FF2B5EF4-FFF2-40B4-BE49-F238E27FC236}">
                <a16:creationId xmlns:a16="http://schemas.microsoft.com/office/drawing/2014/main" id="{019F3618-B489-4114-995E-138D632BA84C}"/>
              </a:ext>
            </a:extLst>
          </p:cNvPr>
          <p:cNvSpPr/>
          <p:nvPr/>
        </p:nvSpPr>
        <p:spPr>
          <a:xfrm>
            <a:off x="9521070" y="4653119"/>
            <a:ext cx="2477303" cy="1589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Noise pollution</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Electromagnetic pollution</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Unemployment rate</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Multi-ethnic composition of residential population</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Safety and care of elder population</a:t>
            </a:r>
            <a:endParaRPr lang="cs-CZ" sz="1000" b="0" i="0" u="none" strike="noStrike" dirty="0">
              <a:effectLst/>
              <a:latin typeface="Arial" panose="020B0604020202020204" pitchFamily="34" charset="0"/>
            </a:endParaRPr>
          </a:p>
        </p:txBody>
      </p:sp>
    </p:spTree>
    <p:extLst>
      <p:ext uri="{BB962C8B-B14F-4D97-AF65-F5344CB8AC3E}">
        <p14:creationId xmlns:p14="http://schemas.microsoft.com/office/powerpoint/2010/main" val="2613371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latin typeface="Calibri" charset="0"/>
                <a:ea typeface="Calibri" charset="0"/>
                <a:cs typeface="Calibri" charset="0"/>
              </a:rPr>
              <a:pPr/>
              <a:t>53</a:t>
            </a:fld>
            <a:endParaRPr lang="cs-CZ" altLang="cs-CZ">
              <a:solidFill>
                <a:srgbClr val="898989"/>
              </a:solidFill>
              <a:latin typeface="Calibri" charset="0"/>
              <a:ea typeface="Calibri" charset="0"/>
              <a:cs typeface="Calibri" charset="0"/>
            </a:endParaRPr>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8" name="Obrázek 7">
            <a:extLst>
              <a:ext uri="{FF2B5EF4-FFF2-40B4-BE49-F238E27FC236}">
                <a16:creationId xmlns:a16="http://schemas.microsoft.com/office/drawing/2014/main" id="{DD61CB3A-B7B9-42CD-9A82-E0EC62EB0607}"/>
              </a:ext>
            </a:extLst>
          </p:cNvPr>
          <p:cNvPicPr>
            <a:picLocks noChangeAspect="1"/>
          </p:cNvPicPr>
          <p:nvPr/>
        </p:nvPicPr>
        <p:blipFill>
          <a:blip r:embed="rId3">
            <a:duotone>
              <a:prstClr val="black"/>
              <a:srgbClr val="D9C3A5">
                <a:tint val="50000"/>
                <a:satMod val="180000"/>
              </a:srgbClr>
            </a:duotone>
          </a:blip>
          <a:stretch>
            <a:fillRect/>
          </a:stretch>
        </p:blipFill>
        <p:spPr>
          <a:xfrm>
            <a:off x="7309920" y="495178"/>
            <a:ext cx="4172718" cy="55032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a:extLst>
              <a:ext uri="{FF2B5EF4-FFF2-40B4-BE49-F238E27FC236}">
                <a16:creationId xmlns:a16="http://schemas.microsoft.com/office/drawing/2014/main" id="{4E0302BF-7CAA-4D37-8CD7-EDCCAE81D01E}"/>
              </a:ext>
            </a:extLst>
          </p:cNvPr>
          <p:cNvSpPr txBox="1"/>
          <p:nvPr/>
        </p:nvSpPr>
        <p:spPr>
          <a:xfrm>
            <a:off x="414000" y="1255028"/>
            <a:ext cx="6744964" cy="3539430"/>
          </a:xfrm>
          <a:prstGeom prst="rect">
            <a:avLst/>
          </a:prstGeom>
          <a:solidFill>
            <a:schemeClr val="accent4">
              <a:lumMod val="20000"/>
              <a:lumOff val="80000"/>
            </a:schemeClr>
          </a:solidFill>
        </p:spPr>
        <p:txBody>
          <a:bodyPr wrap="square" rtlCol="0">
            <a:spAutoFit/>
          </a:bodyPr>
          <a:lstStyle/>
          <a:p>
            <a:r>
              <a:rPr lang="cs-CZ" sz="2400" b="1" dirty="0" err="1">
                <a:latin typeface="Calibri" charset="0"/>
                <a:ea typeface="Calibri" charset="0"/>
                <a:cs typeface="Calibri" charset="0"/>
              </a:rPr>
              <a:t>The</a:t>
            </a:r>
            <a:r>
              <a:rPr lang="cs-CZ" sz="2400" b="1" dirty="0">
                <a:latin typeface="Calibri" charset="0"/>
                <a:ea typeface="Calibri" charset="0"/>
                <a:cs typeface="Calibri" charset="0"/>
              </a:rPr>
              <a:t> Stress </a:t>
            </a:r>
            <a:r>
              <a:rPr lang="cs-CZ" sz="2400" b="1" dirty="0" err="1">
                <a:latin typeface="Calibri" charset="0"/>
                <a:ea typeface="Calibri" charset="0"/>
                <a:cs typeface="Calibri" charset="0"/>
              </a:rPr>
              <a:t>of</a:t>
            </a:r>
            <a:r>
              <a:rPr lang="cs-CZ" sz="2400" b="1" dirty="0">
                <a:latin typeface="Calibri" charset="0"/>
                <a:ea typeface="Calibri" charset="0"/>
                <a:cs typeface="Calibri" charset="0"/>
              </a:rPr>
              <a:t> </a:t>
            </a:r>
            <a:r>
              <a:rPr lang="cs-CZ" sz="2400" b="1" dirty="0" err="1">
                <a:latin typeface="Calibri" charset="0"/>
                <a:ea typeface="Calibri" charset="0"/>
                <a:cs typeface="Calibri" charset="0"/>
              </a:rPr>
              <a:t>Life</a:t>
            </a:r>
            <a:r>
              <a:rPr lang="cs-CZ" sz="2400" b="1" dirty="0">
                <a:latin typeface="Calibri" charset="0"/>
                <a:ea typeface="Calibri" charset="0"/>
                <a:cs typeface="Calibri" charset="0"/>
              </a:rPr>
              <a:t>, Hans </a:t>
            </a:r>
            <a:r>
              <a:rPr lang="cs-CZ" sz="2400" b="1" dirty="0" err="1">
                <a:latin typeface="Calibri" charset="0"/>
                <a:ea typeface="Calibri" charset="0"/>
                <a:cs typeface="Calibri" charset="0"/>
              </a:rPr>
              <a:t>Selye</a:t>
            </a:r>
            <a:r>
              <a:rPr lang="cs-CZ" sz="2400" b="1" dirty="0">
                <a:latin typeface="Calibri" charset="0"/>
                <a:ea typeface="Calibri" charset="0"/>
                <a:cs typeface="Calibri" charset="0"/>
              </a:rPr>
              <a:t>, 1956</a:t>
            </a:r>
            <a:r>
              <a:rPr lang="cs-CZ" sz="2400" dirty="0">
                <a:latin typeface="Calibri" charset="0"/>
                <a:ea typeface="Calibri" charset="0"/>
                <a:cs typeface="Calibri" charset="0"/>
              </a:rPr>
              <a:t>:</a:t>
            </a: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non-</a:t>
            </a:r>
            <a:r>
              <a:rPr lang="cs-CZ" sz="3200" i="1" dirty="0" err="1">
                <a:latin typeface="Calibri" charset="0"/>
                <a:ea typeface="Calibri" charset="0"/>
                <a:cs typeface="Calibri" charset="0"/>
              </a:rPr>
              <a:t>specific</a:t>
            </a:r>
            <a:r>
              <a:rPr lang="cs-CZ" sz="3200" i="1" dirty="0">
                <a:latin typeface="Calibri" charset="0"/>
                <a:ea typeface="Calibri" charset="0"/>
                <a:cs typeface="Calibri" charset="0"/>
              </a:rPr>
              <a:t> response </a:t>
            </a:r>
            <a:r>
              <a:rPr lang="cs-CZ" sz="3200" i="1" dirty="0" err="1">
                <a:latin typeface="Calibri" charset="0"/>
                <a:ea typeface="Calibri" charset="0"/>
                <a:cs typeface="Calibri" charset="0"/>
              </a:rPr>
              <a:t>of</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body to </a:t>
            </a:r>
            <a:r>
              <a:rPr lang="cs-CZ" sz="3200" i="1" dirty="0" err="1">
                <a:latin typeface="Calibri" charset="0"/>
                <a:ea typeface="Calibri" charset="0"/>
                <a:cs typeface="Calibri" charset="0"/>
              </a:rPr>
              <a:t>any</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demand</a:t>
            </a:r>
            <a:r>
              <a:rPr lang="cs-CZ" sz="3200" i="1" dirty="0">
                <a:latin typeface="Calibri" charset="0"/>
                <a:ea typeface="Calibri" charset="0"/>
                <a:cs typeface="Calibri" charset="0"/>
              </a:rPr>
              <a:t> made </a:t>
            </a:r>
            <a:r>
              <a:rPr lang="cs-CZ" sz="3200" i="1" dirty="0" err="1">
                <a:latin typeface="Calibri" charset="0"/>
                <a:ea typeface="Calibri" charset="0"/>
                <a:cs typeface="Calibri" charset="0"/>
              </a:rPr>
              <a:t>upon</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whether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is</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caused</a:t>
            </a:r>
            <a:r>
              <a:rPr lang="cs-CZ" sz="3200" i="1" dirty="0">
                <a:latin typeface="Calibri" charset="0"/>
                <a:ea typeface="Calibri" charset="0"/>
                <a:cs typeface="Calibri" charset="0"/>
              </a:rPr>
              <a:t> by,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results</a:t>
            </a:r>
            <a:r>
              <a:rPr lang="cs-CZ" sz="3200" i="1" dirty="0">
                <a:latin typeface="Calibri" charset="0"/>
                <a:ea typeface="Calibri" charset="0"/>
                <a:cs typeface="Calibri" charset="0"/>
              </a:rPr>
              <a:t> in, </a:t>
            </a:r>
            <a:r>
              <a:rPr lang="cs-CZ" sz="3200" i="1" dirty="0" err="1">
                <a:latin typeface="Calibri" charset="0"/>
                <a:ea typeface="Calibri" charset="0"/>
                <a:cs typeface="Calibri" charset="0"/>
              </a:rPr>
              <a:t>pleaseant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unpleasant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conditions</a:t>
            </a:r>
            <a:r>
              <a:rPr lang="cs-CZ" sz="3200" i="1" dirty="0">
                <a:latin typeface="Calibri" charset="0"/>
                <a:ea typeface="Calibri" charset="0"/>
                <a:cs typeface="Calibri" charset="0"/>
              </a:rPr>
              <a:t>“</a:t>
            </a:r>
          </a:p>
        </p:txBody>
      </p:sp>
      <p:sp>
        <p:nvSpPr>
          <p:cNvPr id="9"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cs-CZ" sz="4400" b="1" dirty="0">
              <a:latin typeface="Calibri" charset="0"/>
              <a:ea typeface="Calibri" charset="0"/>
              <a:cs typeface="Calibri" charset="0"/>
            </a:endParaRPr>
          </a:p>
        </p:txBody>
      </p:sp>
      <p:pic>
        <p:nvPicPr>
          <p:cNvPr id="3" name="Obrázek 2" descr="Obsah obrázku text, hodiny&#10;&#10;Popis byl vytvořen automaticky">
            <a:extLst>
              <a:ext uri="{FF2B5EF4-FFF2-40B4-BE49-F238E27FC236}">
                <a16:creationId xmlns:a16="http://schemas.microsoft.com/office/drawing/2014/main" id="{C920D8E9-A867-4094-AB62-13EC7A8B8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926" y="215500"/>
            <a:ext cx="727011" cy="559356"/>
          </a:xfrm>
          <a:prstGeom prst="rect">
            <a:avLst/>
          </a:prstGeom>
        </p:spPr>
      </p:pic>
    </p:spTree>
    <p:extLst>
      <p:ext uri="{BB962C8B-B14F-4D97-AF65-F5344CB8AC3E}">
        <p14:creationId xmlns:p14="http://schemas.microsoft.com/office/powerpoint/2010/main" val="20172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CBEB25C-6851-4D38-92DB-45BE233B2AE6}"/>
              </a:ext>
            </a:extLst>
          </p:cNvPr>
          <p:cNvSpPr>
            <a:spLocks noGrp="1"/>
          </p:cNvSpPr>
          <p:nvPr>
            <p:ph type="sldNum" sz="quarter" idx="11"/>
          </p:nvPr>
        </p:nvSpPr>
        <p:spPr/>
        <p:txBody>
          <a:bodyPr/>
          <a:lstStyle/>
          <a:p>
            <a:fld id="{0970407D-EE58-4A0B-824B-1D3AE42DD9CF}" type="slidenum">
              <a:rPr lang="en-GB" altLang="cs-CZ" noProof="0" smtClean="0"/>
              <a:pPr/>
              <a:t>54</a:t>
            </a:fld>
            <a:endParaRPr lang="en-GB" altLang="cs-CZ" noProof="0" dirty="0"/>
          </a:p>
        </p:txBody>
      </p:sp>
      <p:sp>
        <p:nvSpPr>
          <p:cNvPr id="4" name="Nadpis 3">
            <a:extLst>
              <a:ext uri="{FF2B5EF4-FFF2-40B4-BE49-F238E27FC236}">
                <a16:creationId xmlns:a16="http://schemas.microsoft.com/office/drawing/2014/main" id="{B5A90866-A167-437B-A410-8BA65BB572D9}"/>
              </a:ext>
            </a:extLst>
          </p:cNvPr>
          <p:cNvSpPr>
            <a:spLocks noGrp="1"/>
          </p:cNvSpPr>
          <p:nvPr>
            <p:ph type="title"/>
          </p:nvPr>
        </p:nvSpPr>
        <p:spPr/>
        <p:txBody>
          <a:bodyPr/>
          <a:lstStyle/>
          <a:p>
            <a:r>
              <a:rPr lang="cs-CZ" dirty="0"/>
              <a:t>So </a:t>
            </a:r>
            <a:r>
              <a:rPr lang="cs-CZ" dirty="0" err="1"/>
              <a:t>what</a:t>
            </a:r>
            <a:r>
              <a:rPr lang="cs-CZ" dirty="0"/>
              <a:t> </a:t>
            </a:r>
            <a:r>
              <a:rPr lang="cs-CZ" dirty="0" err="1"/>
              <a:t>is</a:t>
            </a:r>
            <a:r>
              <a:rPr lang="cs-CZ" dirty="0"/>
              <a:t> </a:t>
            </a:r>
            <a:r>
              <a:rPr lang="cs-CZ" dirty="0" err="1"/>
              <a:t>the</a:t>
            </a:r>
            <a:r>
              <a:rPr lang="cs-CZ" dirty="0"/>
              <a:t> </a:t>
            </a:r>
            <a:r>
              <a:rPr lang="cs-CZ" dirty="0" err="1"/>
              <a:t>problem</a:t>
            </a:r>
            <a:r>
              <a:rPr lang="cs-CZ" dirty="0"/>
              <a:t>?</a:t>
            </a:r>
          </a:p>
        </p:txBody>
      </p:sp>
      <p:pic>
        <p:nvPicPr>
          <p:cNvPr id="11" name="Zástupný obsah 10">
            <a:extLst>
              <a:ext uri="{FF2B5EF4-FFF2-40B4-BE49-F238E27FC236}">
                <a16:creationId xmlns:a16="http://schemas.microsoft.com/office/drawing/2014/main" id="{74A797A3-7E9A-4C34-8886-B5997CED2A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000" y="1782088"/>
            <a:ext cx="4670147" cy="4140200"/>
          </a:xfrm>
        </p:spPr>
      </p:pic>
      <p:sp>
        <p:nvSpPr>
          <p:cNvPr id="13" name="TextovéPole 12">
            <a:extLst>
              <a:ext uri="{FF2B5EF4-FFF2-40B4-BE49-F238E27FC236}">
                <a16:creationId xmlns:a16="http://schemas.microsoft.com/office/drawing/2014/main" id="{C2E2CD2E-C622-4BFE-902E-75E0290FFB08}"/>
              </a:ext>
            </a:extLst>
          </p:cNvPr>
          <p:cNvSpPr txBox="1"/>
          <p:nvPr/>
        </p:nvSpPr>
        <p:spPr>
          <a:xfrm>
            <a:off x="5592000" y="2176294"/>
            <a:ext cx="6096000" cy="3046988"/>
          </a:xfrm>
          <a:prstGeom prst="rect">
            <a:avLst/>
          </a:prstGeom>
          <a:solidFill>
            <a:schemeClr val="accent4">
              <a:lumMod val="20000"/>
              <a:lumOff val="80000"/>
            </a:schemeClr>
          </a:solidFill>
        </p:spPr>
        <p:txBody>
          <a:bodyPr wrap="square">
            <a:spAutoFit/>
          </a:bodyPr>
          <a:lstStyle/>
          <a:p>
            <a:r>
              <a:rPr lang="en-US" dirty="0"/>
              <a:t>How does extent of a given land cover type in </a:t>
            </a:r>
            <a:r>
              <a:rPr lang="cs-CZ" dirty="0"/>
              <a:t>a </a:t>
            </a:r>
            <a:r>
              <a:rPr lang="cs-CZ" dirty="0" err="1"/>
              <a:t>citizens</a:t>
            </a:r>
            <a:r>
              <a:rPr lang="cs-CZ" dirty="0"/>
              <a:t>‘ </a:t>
            </a:r>
            <a:r>
              <a:rPr lang="en-US" dirty="0"/>
              <a:t>view affect her or his level of emotional arousal, while controlling for </a:t>
            </a:r>
            <a:r>
              <a:rPr lang="cs-CZ" dirty="0" err="1"/>
              <a:t>walk</a:t>
            </a:r>
            <a:r>
              <a:rPr lang="en-US" dirty="0"/>
              <a:t> speed, direction, and distance to automobile roads, and how do changes in direction (turns) explain additional variation in </a:t>
            </a:r>
            <a:r>
              <a:rPr lang="cs-CZ" dirty="0" err="1"/>
              <a:t>physiological</a:t>
            </a:r>
            <a:r>
              <a:rPr lang="cs-CZ" dirty="0"/>
              <a:t> </a:t>
            </a:r>
            <a:r>
              <a:rPr lang="cs-CZ" dirty="0" err="1"/>
              <a:t>parameters</a:t>
            </a:r>
            <a:r>
              <a:rPr lang="cs-CZ" dirty="0"/>
              <a:t> </a:t>
            </a:r>
            <a:r>
              <a:rPr lang="en-US" dirty="0"/>
              <a:t>when the other variables are accounted for?</a:t>
            </a:r>
            <a:endParaRPr lang="cs-CZ" dirty="0"/>
          </a:p>
        </p:txBody>
      </p:sp>
      <p:sp>
        <p:nvSpPr>
          <p:cNvPr id="14" name="Zástupný objekt pre pätu 1">
            <a:extLst>
              <a:ext uri="{FF2B5EF4-FFF2-40B4-BE49-F238E27FC236}">
                <a16:creationId xmlns:a16="http://schemas.microsoft.com/office/drawing/2014/main" id="{E032E42C-04B1-4F69-AFFF-FBA074ADFC4C}"/>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RECETOX, </a:t>
            </a:r>
            <a:r>
              <a:rPr lang="cs-CZ" dirty="0" err="1"/>
              <a:t>Faculty</a:t>
            </a:r>
            <a:r>
              <a:rPr lang="cs-CZ" dirty="0"/>
              <a:t> </a:t>
            </a:r>
            <a:r>
              <a:rPr lang="cs-CZ" dirty="0" err="1"/>
              <a:t>of</a:t>
            </a:r>
            <a:r>
              <a:rPr lang="cs-CZ" dirty="0"/>
              <a:t> </a:t>
            </a:r>
            <a:r>
              <a:rPr lang="cs-CZ" dirty="0" err="1"/>
              <a:t>Sciences</a:t>
            </a:r>
            <a:endParaRPr lang="en-GB" noProof="0" dirty="0"/>
          </a:p>
        </p:txBody>
      </p:sp>
    </p:spTree>
    <p:extLst>
      <p:ext uri="{BB962C8B-B14F-4D97-AF65-F5344CB8AC3E}">
        <p14:creationId xmlns:p14="http://schemas.microsoft.com/office/powerpoint/2010/main" val="438434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7D1561-6596-48E2-8151-AABC6222C66B}"/>
              </a:ext>
            </a:extLst>
          </p:cNvPr>
          <p:cNvSpPr>
            <a:spLocks noGrp="1"/>
          </p:cNvSpPr>
          <p:nvPr>
            <p:ph type="sldNum" sz="quarter" idx="11"/>
          </p:nvPr>
        </p:nvSpPr>
        <p:spPr/>
        <p:txBody>
          <a:bodyPr/>
          <a:lstStyle/>
          <a:p>
            <a:fld id="{0970407D-EE58-4A0B-824B-1D3AE42DD9CF}" type="slidenum">
              <a:rPr lang="en-GB" altLang="cs-CZ" noProof="0" smtClean="0"/>
              <a:pPr/>
              <a:t>55</a:t>
            </a:fld>
            <a:endParaRPr lang="en-GB" altLang="cs-CZ" noProof="0" dirty="0"/>
          </a:p>
        </p:txBody>
      </p:sp>
      <p:sp>
        <p:nvSpPr>
          <p:cNvPr id="4" name="Nadpis 3">
            <a:extLst>
              <a:ext uri="{FF2B5EF4-FFF2-40B4-BE49-F238E27FC236}">
                <a16:creationId xmlns:a16="http://schemas.microsoft.com/office/drawing/2014/main" id="{A8F448B8-2844-41AC-ACA2-B85F8F80E9E8}"/>
              </a:ext>
            </a:extLst>
          </p:cNvPr>
          <p:cNvSpPr>
            <a:spLocks noGrp="1"/>
          </p:cNvSpPr>
          <p:nvPr>
            <p:ph type="title"/>
          </p:nvPr>
        </p:nvSpPr>
        <p:spPr/>
        <p:txBody>
          <a:bodyPr/>
          <a:lstStyle/>
          <a:p>
            <a:r>
              <a:rPr lang="cs-CZ" dirty="0"/>
              <a:t>So </a:t>
            </a:r>
            <a:r>
              <a:rPr lang="cs-CZ" dirty="0" err="1"/>
              <a:t>what</a:t>
            </a:r>
            <a:r>
              <a:rPr lang="cs-CZ" dirty="0"/>
              <a:t> </a:t>
            </a:r>
            <a:r>
              <a:rPr lang="cs-CZ" dirty="0" err="1"/>
              <a:t>is</a:t>
            </a:r>
            <a:r>
              <a:rPr lang="cs-CZ" dirty="0"/>
              <a:t> </a:t>
            </a:r>
            <a:r>
              <a:rPr lang="cs-CZ" dirty="0" err="1"/>
              <a:t>urban</a:t>
            </a:r>
            <a:r>
              <a:rPr lang="cs-CZ" dirty="0"/>
              <a:t> stress in </a:t>
            </a:r>
            <a:r>
              <a:rPr lang="cs-CZ" dirty="0" err="1"/>
              <a:t>terms</a:t>
            </a:r>
            <a:r>
              <a:rPr lang="cs-CZ" dirty="0"/>
              <a:t> </a:t>
            </a:r>
            <a:r>
              <a:rPr lang="cs-CZ" dirty="0" err="1"/>
              <a:t>of</a:t>
            </a:r>
            <a:r>
              <a:rPr lang="cs-CZ" dirty="0"/>
              <a:t> </a:t>
            </a:r>
            <a:r>
              <a:rPr lang="cs-CZ" dirty="0" err="1"/>
              <a:t>human</a:t>
            </a:r>
            <a:r>
              <a:rPr lang="cs-CZ" dirty="0"/>
              <a:t> </a:t>
            </a:r>
            <a:r>
              <a:rPr lang="cs-CZ" dirty="0" err="1"/>
              <a:t>health</a:t>
            </a:r>
            <a:r>
              <a:rPr lang="cs-CZ" dirty="0"/>
              <a:t>?</a:t>
            </a:r>
          </a:p>
        </p:txBody>
      </p:sp>
      <p:pic>
        <p:nvPicPr>
          <p:cNvPr id="19" name="Zástupný obsah 18">
            <a:extLst>
              <a:ext uri="{FF2B5EF4-FFF2-40B4-BE49-F238E27FC236}">
                <a16:creationId xmlns:a16="http://schemas.microsoft.com/office/drawing/2014/main" id="{B79301E2-A31C-416B-90B4-60CFF3FE0E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9625" y="1904301"/>
            <a:ext cx="4128147" cy="4140200"/>
          </a:xfrm>
        </p:spPr>
      </p:pic>
      <p:sp>
        <p:nvSpPr>
          <p:cNvPr id="21" name="TextovéPole 20">
            <a:extLst>
              <a:ext uri="{FF2B5EF4-FFF2-40B4-BE49-F238E27FC236}">
                <a16:creationId xmlns:a16="http://schemas.microsoft.com/office/drawing/2014/main" id="{4BE5ED65-842A-42E0-AA3D-D2CBF3337C58}"/>
              </a:ext>
            </a:extLst>
          </p:cNvPr>
          <p:cNvSpPr txBox="1"/>
          <p:nvPr/>
        </p:nvSpPr>
        <p:spPr>
          <a:xfrm>
            <a:off x="6096000" y="5336615"/>
            <a:ext cx="6096000" cy="707886"/>
          </a:xfrm>
          <a:prstGeom prst="rect">
            <a:avLst/>
          </a:prstGeom>
          <a:noFill/>
        </p:spPr>
        <p:txBody>
          <a:bodyPr wrap="square">
            <a:spAutoFit/>
          </a:bodyPr>
          <a:lstStyle/>
          <a:p>
            <a:r>
              <a:rPr lang="cs-CZ" sz="1000" b="1" dirty="0"/>
              <a:t>Urban </a:t>
            </a:r>
            <a:r>
              <a:rPr lang="cs-CZ" sz="1000" b="1" dirty="0" err="1"/>
              <a:t>health</a:t>
            </a:r>
            <a:r>
              <a:rPr lang="cs-CZ" sz="1000" b="1" dirty="0"/>
              <a:t>: </a:t>
            </a:r>
            <a:r>
              <a:rPr lang="cs-CZ" sz="1000" b="1" dirty="0" err="1"/>
              <a:t>an</a:t>
            </a:r>
            <a:r>
              <a:rPr lang="cs-CZ" sz="1000" b="1" dirty="0"/>
              <a:t> </a:t>
            </a:r>
            <a:r>
              <a:rPr lang="cs-CZ" sz="1000" b="1" dirty="0" err="1"/>
              <a:t>example</a:t>
            </a:r>
            <a:r>
              <a:rPr lang="cs-CZ" sz="1000" b="1" dirty="0"/>
              <a:t> </a:t>
            </a:r>
            <a:r>
              <a:rPr lang="cs-CZ" sz="1000" b="1" dirty="0" err="1"/>
              <a:t>of</a:t>
            </a:r>
            <a:r>
              <a:rPr lang="cs-CZ" sz="1000" b="1" dirty="0"/>
              <a:t> a “</a:t>
            </a:r>
            <a:r>
              <a:rPr lang="cs-CZ" sz="1000" b="1" dirty="0" err="1"/>
              <a:t>health</a:t>
            </a:r>
            <a:r>
              <a:rPr lang="cs-CZ" sz="1000" b="1" dirty="0"/>
              <a:t> in </a:t>
            </a:r>
            <a:r>
              <a:rPr lang="cs-CZ" sz="1000" b="1" dirty="0" err="1"/>
              <a:t>all</a:t>
            </a:r>
            <a:r>
              <a:rPr lang="cs-CZ" sz="1000" b="1" dirty="0"/>
              <a:t> </a:t>
            </a:r>
            <a:r>
              <a:rPr lang="cs-CZ" sz="1000" b="1" dirty="0" err="1"/>
              <a:t>policies</a:t>
            </a:r>
            <a:r>
              <a:rPr lang="cs-CZ" sz="1000" b="1" dirty="0"/>
              <a:t>” </a:t>
            </a:r>
            <a:r>
              <a:rPr lang="cs-CZ" sz="1000" b="1" dirty="0" err="1"/>
              <a:t>approach</a:t>
            </a:r>
            <a:r>
              <a:rPr lang="cs-CZ" sz="1000" b="1" dirty="0"/>
              <a:t> in </a:t>
            </a:r>
            <a:r>
              <a:rPr lang="cs-CZ" sz="1000" b="1" dirty="0" err="1"/>
              <a:t>the</a:t>
            </a:r>
            <a:r>
              <a:rPr lang="cs-CZ" sz="1000" b="1" dirty="0"/>
              <a:t> </a:t>
            </a:r>
            <a:r>
              <a:rPr lang="cs-CZ" sz="1000" b="1" dirty="0" err="1"/>
              <a:t>context</a:t>
            </a:r>
            <a:r>
              <a:rPr lang="cs-CZ" sz="1000" b="1" dirty="0"/>
              <a:t> </a:t>
            </a:r>
            <a:r>
              <a:rPr lang="cs-CZ" sz="1000" b="1" dirty="0" err="1"/>
              <a:t>of</a:t>
            </a:r>
            <a:r>
              <a:rPr lang="cs-CZ" sz="1000" b="1" dirty="0"/>
              <a:t> </a:t>
            </a:r>
            <a:r>
              <a:rPr lang="cs-CZ" sz="1000" b="1" dirty="0" err="1"/>
              <a:t>SDGs</a:t>
            </a:r>
            <a:r>
              <a:rPr lang="cs-CZ" sz="1000" b="1" dirty="0"/>
              <a:t> </a:t>
            </a:r>
            <a:r>
              <a:rPr lang="cs-CZ" sz="1000" b="1" dirty="0" err="1"/>
              <a:t>implementation</a:t>
            </a:r>
            <a:r>
              <a:rPr lang="cs-CZ" sz="1000" b="1" dirty="0"/>
              <a:t> </a:t>
            </a:r>
            <a:r>
              <a:rPr lang="cs-CZ" sz="1000" dirty="0" err="1">
                <a:hlinkClick r:id="rId4"/>
              </a:rPr>
              <a:t>Oriana</a:t>
            </a:r>
            <a:r>
              <a:rPr lang="cs-CZ" sz="1000" dirty="0">
                <a:hlinkClick r:id="rId4"/>
              </a:rPr>
              <a:t> </a:t>
            </a:r>
            <a:r>
              <a:rPr lang="cs-CZ" sz="1000" dirty="0" err="1">
                <a:hlinkClick r:id="rId4"/>
              </a:rPr>
              <a:t>Ramirez-Rubio</a:t>
            </a:r>
            <a:r>
              <a:rPr lang="cs-CZ" sz="1000" dirty="0"/>
              <a:t>, C</a:t>
            </a:r>
            <a:r>
              <a:rPr lang="cs-CZ" sz="1000" dirty="0">
                <a:hlinkClick r:id="rId5"/>
              </a:rPr>
              <a:t>arolyn </a:t>
            </a:r>
            <a:r>
              <a:rPr lang="cs-CZ" sz="1000" dirty="0" err="1">
                <a:hlinkClick r:id="rId5"/>
              </a:rPr>
              <a:t>Daher</a:t>
            </a:r>
            <a:r>
              <a:rPr lang="cs-CZ" sz="1000" dirty="0"/>
              <a:t>, </a:t>
            </a:r>
            <a:r>
              <a:rPr lang="cs-CZ" sz="1000" dirty="0" err="1">
                <a:hlinkClick r:id="rId6"/>
              </a:rPr>
              <a:t>Gonzalo</a:t>
            </a:r>
            <a:r>
              <a:rPr lang="cs-CZ" sz="1000" dirty="0">
                <a:hlinkClick r:id="rId6"/>
              </a:rPr>
              <a:t> </a:t>
            </a:r>
            <a:r>
              <a:rPr lang="cs-CZ" sz="1000" dirty="0" err="1">
                <a:hlinkClick r:id="rId6"/>
              </a:rPr>
              <a:t>Fanjul</a:t>
            </a:r>
            <a:r>
              <a:rPr lang="cs-CZ" sz="1000" dirty="0"/>
              <a:t>, </a:t>
            </a:r>
            <a:r>
              <a:rPr lang="cs-CZ" sz="1000" dirty="0" err="1">
                <a:hlinkClick r:id="rId7"/>
              </a:rPr>
              <a:t>Mireia</a:t>
            </a:r>
            <a:r>
              <a:rPr lang="cs-CZ" sz="1000" dirty="0">
                <a:hlinkClick r:id="rId7"/>
              </a:rPr>
              <a:t> </a:t>
            </a:r>
            <a:r>
              <a:rPr lang="cs-CZ" sz="1000" dirty="0" err="1">
                <a:hlinkClick r:id="rId7"/>
              </a:rPr>
              <a:t>Gascon</a:t>
            </a:r>
            <a:r>
              <a:rPr lang="cs-CZ" sz="1000" dirty="0"/>
              <a:t>, </a:t>
            </a:r>
            <a:r>
              <a:rPr lang="cs-CZ" sz="1000" dirty="0">
                <a:hlinkClick r:id="rId8"/>
              </a:rPr>
              <a:t>Natalie Mueller</a:t>
            </a:r>
            <a:r>
              <a:rPr lang="cs-CZ" sz="1000" dirty="0"/>
              <a:t>, </a:t>
            </a:r>
          </a:p>
          <a:p>
            <a:r>
              <a:rPr lang="cs-CZ" sz="1000" dirty="0" err="1">
                <a:hlinkClick r:id="rId9"/>
              </a:rPr>
              <a:t>Leire</a:t>
            </a:r>
            <a:r>
              <a:rPr lang="cs-CZ" sz="1000" dirty="0">
                <a:hlinkClick r:id="rId9"/>
              </a:rPr>
              <a:t> </a:t>
            </a:r>
            <a:r>
              <a:rPr lang="cs-CZ" sz="1000" dirty="0" err="1">
                <a:hlinkClick r:id="rId9"/>
              </a:rPr>
              <a:t>Pajín</a:t>
            </a:r>
            <a:r>
              <a:rPr lang="cs-CZ" sz="1000" dirty="0"/>
              <a:t>, </a:t>
            </a:r>
            <a:r>
              <a:rPr lang="cs-CZ" sz="1000" dirty="0">
                <a:hlinkClick r:id="rId10"/>
              </a:rPr>
              <a:t>Antoni </a:t>
            </a:r>
            <a:r>
              <a:rPr lang="cs-CZ" sz="1000" dirty="0" err="1">
                <a:hlinkClick r:id="rId10"/>
              </a:rPr>
              <a:t>Plasencia</a:t>
            </a:r>
            <a:r>
              <a:rPr lang="cs-CZ" sz="1000" dirty="0"/>
              <a:t>, </a:t>
            </a:r>
            <a:r>
              <a:rPr lang="cs-CZ" sz="1000" dirty="0">
                <a:hlinkClick r:id="rId11"/>
              </a:rPr>
              <a:t>David </a:t>
            </a:r>
            <a:r>
              <a:rPr lang="cs-CZ" sz="1000" dirty="0" err="1">
                <a:hlinkClick r:id="rId11"/>
              </a:rPr>
              <a:t>Rojas-Rueda</a:t>
            </a:r>
            <a:r>
              <a:rPr lang="cs-CZ" sz="1000" dirty="0"/>
              <a:t>, </a:t>
            </a:r>
            <a:r>
              <a:rPr lang="cs-CZ" sz="1000" dirty="0" err="1">
                <a:hlinkClick r:id="rId12"/>
              </a:rPr>
              <a:t>Meelan</a:t>
            </a:r>
            <a:r>
              <a:rPr lang="cs-CZ" sz="1000" dirty="0">
                <a:hlinkClick r:id="rId12"/>
              </a:rPr>
              <a:t> </a:t>
            </a:r>
            <a:r>
              <a:rPr lang="cs-CZ" sz="1000" dirty="0" err="1">
                <a:hlinkClick r:id="rId12"/>
              </a:rPr>
              <a:t>Thondoo</a:t>
            </a:r>
            <a:r>
              <a:rPr lang="cs-CZ" sz="1000" dirty="0"/>
              <a:t> &amp; </a:t>
            </a:r>
            <a:r>
              <a:rPr lang="cs-CZ" sz="1000" dirty="0">
                <a:hlinkClick r:id="rId13"/>
              </a:rPr>
              <a:t>Mark J. </a:t>
            </a:r>
            <a:r>
              <a:rPr lang="cs-CZ" sz="1000" dirty="0" err="1">
                <a:hlinkClick r:id="rId13"/>
              </a:rPr>
              <a:t>Nieuwenhuijsen</a:t>
            </a:r>
            <a:r>
              <a:rPr lang="cs-CZ" sz="1000" dirty="0"/>
              <a:t> </a:t>
            </a:r>
          </a:p>
          <a:p>
            <a:r>
              <a:rPr lang="cs-CZ" sz="1000" i="1" dirty="0" err="1">
                <a:hlinkClick r:id="rId14"/>
              </a:rPr>
              <a:t>Globalization</a:t>
            </a:r>
            <a:r>
              <a:rPr lang="cs-CZ" sz="1000" i="1" dirty="0">
                <a:hlinkClick r:id="rId14"/>
              </a:rPr>
              <a:t> and </a:t>
            </a:r>
            <a:r>
              <a:rPr lang="cs-CZ" sz="1000" i="1" dirty="0" err="1">
                <a:hlinkClick r:id="rId14"/>
              </a:rPr>
              <a:t>Health</a:t>
            </a:r>
            <a:r>
              <a:rPr lang="cs-CZ" sz="1000" dirty="0"/>
              <a:t> </a:t>
            </a:r>
            <a:r>
              <a:rPr lang="cs-CZ" sz="1000" b="1" dirty="0" err="1"/>
              <a:t>volume</a:t>
            </a:r>
            <a:r>
              <a:rPr lang="cs-CZ" sz="1000" b="1" dirty="0"/>
              <a:t> 15</a:t>
            </a:r>
            <a:r>
              <a:rPr lang="cs-CZ" sz="1000" dirty="0"/>
              <a:t>, </a:t>
            </a:r>
            <a:r>
              <a:rPr lang="cs-CZ" sz="1000" dirty="0" err="1"/>
              <a:t>Article</a:t>
            </a:r>
            <a:r>
              <a:rPr lang="cs-CZ" sz="1000" dirty="0"/>
              <a:t> </a:t>
            </a:r>
            <a:r>
              <a:rPr lang="cs-CZ" sz="1000" dirty="0" err="1"/>
              <a:t>number</a:t>
            </a:r>
            <a:r>
              <a:rPr lang="cs-CZ" sz="1000" dirty="0"/>
              <a:t>: 87 (2019</a:t>
            </a:r>
          </a:p>
        </p:txBody>
      </p:sp>
      <p:sp>
        <p:nvSpPr>
          <p:cNvPr id="23" name="TextovéPole 22">
            <a:extLst>
              <a:ext uri="{FF2B5EF4-FFF2-40B4-BE49-F238E27FC236}">
                <a16:creationId xmlns:a16="http://schemas.microsoft.com/office/drawing/2014/main" id="{20D4C50D-5B6A-4106-8150-063CF3B0A81F}"/>
              </a:ext>
            </a:extLst>
          </p:cNvPr>
          <p:cNvSpPr txBox="1"/>
          <p:nvPr/>
        </p:nvSpPr>
        <p:spPr>
          <a:xfrm>
            <a:off x="6096000" y="2404741"/>
            <a:ext cx="5494421" cy="1569660"/>
          </a:xfrm>
          <a:prstGeom prst="rect">
            <a:avLst/>
          </a:prstGeom>
          <a:solidFill>
            <a:schemeClr val="accent4">
              <a:lumMod val="20000"/>
              <a:lumOff val="80000"/>
            </a:schemeClr>
          </a:solidFill>
        </p:spPr>
        <p:txBody>
          <a:bodyPr wrap="square">
            <a:spAutoFit/>
          </a:bodyPr>
          <a:lstStyle/>
          <a:p>
            <a:r>
              <a:rPr lang="en-US" dirty="0"/>
              <a:t>A state of bodily or mental tension developed through city living, or the physical, chemical, or emotional factors that give rise to that tension. </a:t>
            </a:r>
            <a:endParaRPr lang="cs-CZ" dirty="0"/>
          </a:p>
        </p:txBody>
      </p:sp>
      <p:sp>
        <p:nvSpPr>
          <p:cNvPr id="24" name="Zástupný objekt pre pätu 1">
            <a:extLst>
              <a:ext uri="{FF2B5EF4-FFF2-40B4-BE49-F238E27FC236}">
                <a16:creationId xmlns:a16="http://schemas.microsoft.com/office/drawing/2014/main" id="{CCBFDBCE-F0AA-4366-9F0F-A1CD9272BD57}"/>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spTree>
    <p:extLst>
      <p:ext uri="{BB962C8B-B14F-4D97-AF65-F5344CB8AC3E}">
        <p14:creationId xmlns:p14="http://schemas.microsoft.com/office/powerpoint/2010/main" val="2672743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A4C8818-E84B-4E31-8F28-354F2B8B4175}"/>
              </a:ext>
            </a:extLst>
          </p:cNvPr>
          <p:cNvSpPr>
            <a:spLocks noGrp="1"/>
          </p:cNvSpPr>
          <p:nvPr>
            <p:ph type="sldNum" sz="quarter" idx="11"/>
          </p:nvPr>
        </p:nvSpPr>
        <p:spPr/>
        <p:txBody>
          <a:bodyPr/>
          <a:lstStyle/>
          <a:p>
            <a:fld id="{0970407D-EE58-4A0B-824B-1D3AE42DD9CF}" type="slidenum">
              <a:rPr lang="en-GB" altLang="cs-CZ" noProof="0" smtClean="0"/>
              <a:pPr/>
              <a:t>56</a:t>
            </a:fld>
            <a:endParaRPr lang="en-GB" altLang="cs-CZ" noProof="0" dirty="0"/>
          </a:p>
        </p:txBody>
      </p:sp>
      <p:sp>
        <p:nvSpPr>
          <p:cNvPr id="4" name="Nadpis 3">
            <a:extLst>
              <a:ext uri="{FF2B5EF4-FFF2-40B4-BE49-F238E27FC236}">
                <a16:creationId xmlns:a16="http://schemas.microsoft.com/office/drawing/2014/main" id="{FC6F289C-CC93-4D81-AC46-58A21F4CC276}"/>
              </a:ext>
            </a:extLst>
          </p:cNvPr>
          <p:cNvSpPr>
            <a:spLocks noGrp="1"/>
          </p:cNvSpPr>
          <p:nvPr>
            <p:ph type="title"/>
          </p:nvPr>
        </p:nvSpPr>
        <p:spPr>
          <a:xfrm>
            <a:off x="1161158" y="378000"/>
            <a:ext cx="10753200" cy="451576"/>
          </a:xfrm>
        </p:spPr>
        <p:txBody>
          <a:bodyPr/>
          <a:lstStyle/>
          <a:p>
            <a:r>
              <a:rPr lang="cs-CZ" dirty="0"/>
              <a:t>So </a:t>
            </a:r>
            <a:r>
              <a:rPr lang="cs-CZ" dirty="0" err="1"/>
              <a:t>what</a:t>
            </a:r>
            <a:r>
              <a:rPr lang="cs-CZ" dirty="0"/>
              <a:t> are </a:t>
            </a:r>
            <a:r>
              <a:rPr lang="cs-CZ" dirty="0" err="1"/>
              <a:t>the</a:t>
            </a:r>
            <a:r>
              <a:rPr lang="cs-CZ" dirty="0"/>
              <a:t> </a:t>
            </a:r>
            <a:r>
              <a:rPr lang="cs-CZ" dirty="0" err="1"/>
              <a:t>determinants</a:t>
            </a:r>
            <a:r>
              <a:rPr lang="cs-CZ" dirty="0"/>
              <a:t> </a:t>
            </a:r>
            <a:r>
              <a:rPr lang="cs-CZ" dirty="0" err="1"/>
              <a:t>of</a:t>
            </a:r>
            <a:r>
              <a:rPr lang="cs-CZ" dirty="0"/>
              <a:t> </a:t>
            </a:r>
            <a:r>
              <a:rPr lang="cs-CZ" dirty="0" err="1"/>
              <a:t>urban</a:t>
            </a:r>
            <a:r>
              <a:rPr lang="cs-CZ" dirty="0"/>
              <a:t> </a:t>
            </a:r>
            <a:r>
              <a:rPr lang="cs-CZ" dirty="0" err="1"/>
              <a:t>health</a:t>
            </a:r>
            <a:r>
              <a:rPr lang="cs-CZ" dirty="0"/>
              <a:t>?</a:t>
            </a:r>
          </a:p>
        </p:txBody>
      </p:sp>
      <p:pic>
        <p:nvPicPr>
          <p:cNvPr id="7" name="Zástupný obsah 6">
            <a:extLst>
              <a:ext uri="{FF2B5EF4-FFF2-40B4-BE49-F238E27FC236}">
                <a16:creationId xmlns:a16="http://schemas.microsoft.com/office/drawing/2014/main" id="{8391CCA6-CAB3-41CB-B60C-4E9E187380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000" y="1952458"/>
            <a:ext cx="4812379" cy="3203689"/>
          </a:xfrm>
        </p:spPr>
      </p:pic>
      <p:sp>
        <p:nvSpPr>
          <p:cNvPr id="10" name="Zástupný objekt pre pätu 1">
            <a:extLst>
              <a:ext uri="{FF2B5EF4-FFF2-40B4-BE49-F238E27FC236}">
                <a16:creationId xmlns:a16="http://schemas.microsoft.com/office/drawing/2014/main" id="{4F60B1CB-A4BD-42EB-B86D-7E3584FA56FD}"/>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RECETOX, </a:t>
            </a:r>
            <a:r>
              <a:rPr lang="cs-CZ" dirty="0" err="1"/>
              <a:t>Faculty</a:t>
            </a:r>
            <a:r>
              <a:rPr lang="cs-CZ" dirty="0"/>
              <a:t> </a:t>
            </a:r>
            <a:r>
              <a:rPr lang="cs-CZ" dirty="0" err="1"/>
              <a:t>of</a:t>
            </a:r>
            <a:r>
              <a:rPr lang="cs-CZ" dirty="0"/>
              <a:t> </a:t>
            </a:r>
            <a:r>
              <a:rPr lang="cs-CZ" dirty="0" err="1"/>
              <a:t>Sciences</a:t>
            </a:r>
            <a:endParaRPr lang="en-GB" noProof="0" dirty="0"/>
          </a:p>
        </p:txBody>
      </p:sp>
      <p:pic>
        <p:nvPicPr>
          <p:cNvPr id="14" name="Obrázek 13">
            <a:extLst>
              <a:ext uri="{FF2B5EF4-FFF2-40B4-BE49-F238E27FC236}">
                <a16:creationId xmlns:a16="http://schemas.microsoft.com/office/drawing/2014/main" id="{0482B9C7-95B3-4F24-8925-0A0A32E05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2293" y="1345348"/>
            <a:ext cx="4442527" cy="4199766"/>
          </a:xfrm>
          <a:prstGeom prst="rect">
            <a:avLst/>
          </a:prstGeom>
        </p:spPr>
      </p:pic>
      <p:sp>
        <p:nvSpPr>
          <p:cNvPr id="16" name="TextovéPole 15">
            <a:extLst>
              <a:ext uri="{FF2B5EF4-FFF2-40B4-BE49-F238E27FC236}">
                <a16:creationId xmlns:a16="http://schemas.microsoft.com/office/drawing/2014/main" id="{79765155-A832-4746-975B-3FF82E91A0E5}"/>
              </a:ext>
            </a:extLst>
          </p:cNvPr>
          <p:cNvSpPr txBox="1"/>
          <p:nvPr/>
        </p:nvSpPr>
        <p:spPr>
          <a:xfrm>
            <a:off x="666000" y="5322742"/>
            <a:ext cx="6096000"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J. Boydell </a:t>
            </a:r>
            <a:r>
              <a:rPr lang="en-US" sz="1000" i="1" dirty="0">
                <a:latin typeface="Calibri" panose="020F0502020204030204" pitchFamily="34" charset="0"/>
                <a:cs typeface="Calibri" panose="020F0502020204030204" pitchFamily="34" charset="0"/>
              </a:rPr>
              <a:t>et al</a:t>
            </a:r>
            <a:r>
              <a:rPr lang="en-US"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Br. J. Psychiatry</a:t>
            </a: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182</a:t>
            </a:r>
            <a:r>
              <a:rPr lang="en-US" sz="1000" dirty="0">
                <a:latin typeface="Calibri" panose="020F0502020204030204" pitchFamily="34" charset="0"/>
                <a:cs typeface="Calibri" panose="020F0502020204030204" pitchFamily="34" charset="0"/>
              </a:rPr>
              <a:t>, 45–49; 2003 </a:t>
            </a:r>
            <a:endParaRPr lang="cs-CZ" sz="1000" dirty="0">
              <a:latin typeface="Calibri" panose="020F0502020204030204" pitchFamily="34" charset="0"/>
              <a:cs typeface="Calibri" panose="020F0502020204030204" pitchFamily="34" charset="0"/>
            </a:endParaRPr>
          </a:p>
        </p:txBody>
      </p:sp>
      <p:sp>
        <p:nvSpPr>
          <p:cNvPr id="18" name="TextovéPole 17">
            <a:extLst>
              <a:ext uri="{FF2B5EF4-FFF2-40B4-BE49-F238E27FC236}">
                <a16:creationId xmlns:a16="http://schemas.microsoft.com/office/drawing/2014/main" id="{E3ECD665-5222-4BAB-8302-95950ECAA063}"/>
              </a:ext>
            </a:extLst>
          </p:cNvPr>
          <p:cNvSpPr txBox="1"/>
          <p:nvPr/>
        </p:nvSpPr>
        <p:spPr>
          <a:xfrm>
            <a:off x="5165557" y="5735558"/>
            <a:ext cx="6096000" cy="553998"/>
          </a:xfrm>
          <a:prstGeom prst="rect">
            <a:avLst/>
          </a:prstGeom>
          <a:noFill/>
        </p:spPr>
        <p:txBody>
          <a:bodyPr wrap="square">
            <a:spAutoFit/>
          </a:bodyPr>
          <a:lstStyle/>
          <a:p>
            <a:r>
              <a:rPr lang="cs-CZ" sz="1000" b="1" dirty="0" err="1">
                <a:latin typeface="Calibri" panose="020F0502020204030204" pitchFamily="34" charset="0"/>
                <a:cs typeface="Calibri" panose="020F0502020204030204" pitchFamily="34" charset="0"/>
              </a:rPr>
              <a:t>Health</a:t>
            </a:r>
            <a:r>
              <a:rPr lang="cs-CZ" sz="1000" b="1" dirty="0">
                <a:latin typeface="Calibri" panose="020F0502020204030204" pitchFamily="34" charset="0"/>
                <a:cs typeface="Calibri" panose="020F0502020204030204" pitchFamily="34" charset="0"/>
              </a:rPr>
              <a:t> and </a:t>
            </a:r>
            <a:r>
              <a:rPr lang="cs-CZ" sz="1000" b="1" dirty="0" err="1">
                <a:latin typeface="Calibri" panose="020F0502020204030204" pitchFamily="34" charset="0"/>
                <a:cs typeface="Calibri" panose="020F0502020204030204" pitchFamily="34" charset="0"/>
              </a:rPr>
              <a:t>wellbeing</a:t>
            </a:r>
            <a:r>
              <a:rPr lang="cs-CZ" sz="1000" b="1" dirty="0">
                <a:latin typeface="Calibri" panose="020F0502020204030204" pitchFamily="34" charset="0"/>
                <a:cs typeface="Calibri" panose="020F0502020204030204" pitchFamily="34" charset="0"/>
              </a:rPr>
              <a:t> in </a:t>
            </a:r>
            <a:r>
              <a:rPr lang="cs-CZ" sz="1000" b="1" dirty="0" err="1">
                <a:latin typeface="Calibri" panose="020F0502020204030204" pitchFamily="34" charset="0"/>
                <a:cs typeface="Calibri" panose="020F0502020204030204" pitchFamily="34" charset="0"/>
              </a:rPr>
              <a:t>the</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changing</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urban</a:t>
            </a:r>
            <a:r>
              <a:rPr lang="cs-CZ" sz="1000" b="1" dirty="0">
                <a:latin typeface="Calibri" panose="020F0502020204030204" pitchFamily="34" charset="0"/>
                <a:cs typeface="Calibri" panose="020F0502020204030204" pitchFamily="34" charset="0"/>
              </a:rPr>
              <a:t> environment: </a:t>
            </a:r>
            <a:r>
              <a:rPr lang="cs-CZ" sz="1000" b="1" dirty="0" err="1">
                <a:latin typeface="Calibri" panose="020F0502020204030204" pitchFamily="34" charset="0"/>
                <a:cs typeface="Calibri" panose="020F0502020204030204" pitchFamily="34" charset="0"/>
              </a:rPr>
              <a:t>complex</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challenges</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scientific</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responses</a:t>
            </a:r>
            <a:r>
              <a:rPr lang="cs-CZ" sz="1000" b="1" dirty="0">
                <a:latin typeface="Calibri" panose="020F0502020204030204" pitchFamily="34" charset="0"/>
                <a:cs typeface="Calibri" panose="020F0502020204030204" pitchFamily="34" charset="0"/>
              </a:rPr>
              <a:t>, and </a:t>
            </a:r>
            <a:r>
              <a:rPr lang="cs-CZ" sz="1000" b="1" dirty="0" err="1">
                <a:latin typeface="Calibri" panose="020F0502020204030204" pitchFamily="34" charset="0"/>
                <a:cs typeface="Calibri" panose="020F0502020204030204" pitchFamily="34" charset="0"/>
              </a:rPr>
              <a:t>the</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way</a:t>
            </a:r>
            <a:r>
              <a:rPr lang="cs-CZ" sz="1000" b="1" dirty="0">
                <a:latin typeface="Calibri" panose="020F0502020204030204" pitchFamily="34" charset="0"/>
                <a:cs typeface="Calibri" panose="020F0502020204030204" pitchFamily="34" charset="0"/>
              </a:rPr>
              <a:t> forward </a:t>
            </a:r>
            <a:r>
              <a:rPr lang="cs-CZ" sz="1000" dirty="0" err="1">
                <a:latin typeface="Calibri" panose="020F0502020204030204" pitchFamily="34" charset="0"/>
                <a:cs typeface="Calibri" panose="020F0502020204030204" pitchFamily="34" charset="0"/>
              </a:rPr>
              <a:t>XuemeiBai</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IndiraNath</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AnthonyCapon</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NordinHasan</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DovJaron</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Current</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Opinion</a:t>
            </a:r>
            <a:r>
              <a:rPr lang="cs-CZ" sz="1000" dirty="0">
                <a:latin typeface="Calibri" panose="020F0502020204030204" pitchFamily="34" charset="0"/>
                <a:cs typeface="Calibri" panose="020F0502020204030204" pitchFamily="34" charset="0"/>
              </a:rPr>
              <a:t> in </a:t>
            </a:r>
            <a:r>
              <a:rPr lang="cs-CZ" sz="1000" dirty="0" err="1">
                <a:latin typeface="Calibri" panose="020F0502020204030204" pitchFamily="34" charset="0"/>
                <a:cs typeface="Calibri" panose="020F0502020204030204" pitchFamily="34" charset="0"/>
              </a:rPr>
              <a:t>Environmental</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Sustainability</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Volume</a:t>
            </a:r>
            <a:r>
              <a:rPr lang="cs-CZ" sz="1000" dirty="0">
                <a:latin typeface="Calibri" panose="020F0502020204030204" pitchFamily="34" charset="0"/>
                <a:cs typeface="Calibri" panose="020F0502020204030204" pitchFamily="34" charset="0"/>
              </a:rPr>
              <a:t> 4, </a:t>
            </a:r>
            <a:r>
              <a:rPr lang="cs-CZ" sz="1000" dirty="0" err="1">
                <a:latin typeface="Calibri" panose="020F0502020204030204" pitchFamily="34" charset="0"/>
                <a:cs typeface="Calibri" panose="020F0502020204030204" pitchFamily="34" charset="0"/>
              </a:rPr>
              <a:t>Issue</a:t>
            </a:r>
            <a:r>
              <a:rPr lang="cs-CZ" sz="1000" dirty="0">
                <a:latin typeface="Calibri" panose="020F0502020204030204" pitchFamily="34" charset="0"/>
                <a:cs typeface="Calibri" panose="020F0502020204030204" pitchFamily="34" charset="0"/>
              </a:rPr>
              <a:t> 4, </a:t>
            </a:r>
            <a:r>
              <a:rPr lang="cs-CZ" sz="1000" dirty="0" err="1">
                <a:latin typeface="Calibri" panose="020F0502020204030204" pitchFamily="34" charset="0"/>
                <a:cs typeface="Calibri" panose="020F0502020204030204" pitchFamily="34" charset="0"/>
              </a:rPr>
              <a:t>October</a:t>
            </a:r>
            <a:r>
              <a:rPr lang="cs-CZ" sz="1000" dirty="0">
                <a:latin typeface="Calibri" panose="020F0502020204030204" pitchFamily="34" charset="0"/>
                <a:cs typeface="Calibri" panose="020F0502020204030204" pitchFamily="34" charset="0"/>
              </a:rPr>
              <a:t> 2012, </a:t>
            </a:r>
            <a:r>
              <a:rPr lang="cs-CZ" sz="1000" dirty="0" err="1">
                <a:latin typeface="Calibri" panose="020F0502020204030204" pitchFamily="34" charset="0"/>
                <a:cs typeface="Calibri" panose="020F0502020204030204" pitchFamily="34" charset="0"/>
              </a:rPr>
              <a:t>Pages</a:t>
            </a:r>
            <a:r>
              <a:rPr lang="cs-CZ" sz="1000" dirty="0">
                <a:latin typeface="Calibri" panose="020F0502020204030204" pitchFamily="34" charset="0"/>
                <a:cs typeface="Calibri" panose="020F0502020204030204" pitchFamily="34" charset="0"/>
              </a:rPr>
              <a:t> 465-472</a:t>
            </a:r>
          </a:p>
        </p:txBody>
      </p:sp>
    </p:spTree>
    <p:extLst>
      <p:ext uri="{BB962C8B-B14F-4D97-AF65-F5344CB8AC3E}">
        <p14:creationId xmlns:p14="http://schemas.microsoft.com/office/powerpoint/2010/main" val="4047683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07FD1AD-321D-4969-8BDB-F36D8548D2C4}"/>
              </a:ext>
            </a:extLst>
          </p:cNvPr>
          <p:cNvSpPr>
            <a:spLocks noGrp="1"/>
          </p:cNvSpPr>
          <p:nvPr>
            <p:ph type="sldNum" sz="quarter" idx="11"/>
          </p:nvPr>
        </p:nvSpPr>
        <p:spPr/>
        <p:txBody>
          <a:bodyPr/>
          <a:lstStyle/>
          <a:p>
            <a:fld id="{0970407D-EE58-4A0B-824B-1D3AE42DD9CF}" type="slidenum">
              <a:rPr lang="en-GB" altLang="cs-CZ" noProof="0" smtClean="0"/>
              <a:pPr/>
              <a:t>57</a:t>
            </a:fld>
            <a:endParaRPr lang="en-GB" altLang="cs-CZ" noProof="0" dirty="0"/>
          </a:p>
        </p:txBody>
      </p:sp>
      <p:sp>
        <p:nvSpPr>
          <p:cNvPr id="4" name="Nadpis 3">
            <a:extLst>
              <a:ext uri="{FF2B5EF4-FFF2-40B4-BE49-F238E27FC236}">
                <a16:creationId xmlns:a16="http://schemas.microsoft.com/office/drawing/2014/main" id="{8F64F467-E1A5-429F-94ED-21646444EA34}"/>
              </a:ext>
            </a:extLst>
          </p:cNvPr>
          <p:cNvSpPr>
            <a:spLocks noGrp="1"/>
          </p:cNvSpPr>
          <p:nvPr>
            <p:ph type="title"/>
          </p:nvPr>
        </p:nvSpPr>
        <p:spPr/>
        <p:txBody>
          <a:bodyPr/>
          <a:lstStyle/>
          <a:p>
            <a:r>
              <a:rPr lang="cs-CZ" dirty="0" err="1"/>
              <a:t>Why</a:t>
            </a:r>
            <a:r>
              <a:rPr lang="cs-CZ" dirty="0"/>
              <a:t> </a:t>
            </a:r>
            <a:r>
              <a:rPr lang="cs-CZ" dirty="0" err="1"/>
              <a:t>is</a:t>
            </a:r>
            <a:r>
              <a:rPr lang="cs-CZ" dirty="0"/>
              <a:t> </a:t>
            </a:r>
            <a:r>
              <a:rPr lang="cs-CZ" dirty="0" err="1"/>
              <a:t>it</a:t>
            </a:r>
            <a:r>
              <a:rPr lang="cs-CZ" dirty="0"/>
              <a:t> </a:t>
            </a:r>
            <a:r>
              <a:rPr lang="cs-CZ" dirty="0" err="1"/>
              <a:t>important</a:t>
            </a:r>
            <a:r>
              <a:rPr lang="cs-CZ" dirty="0"/>
              <a:t>? </a:t>
            </a:r>
          </a:p>
        </p:txBody>
      </p:sp>
      <p:pic>
        <p:nvPicPr>
          <p:cNvPr id="6" name="Zástupný obsah 5" descr="Obsah obrázku text, hodinky&#10;&#10;Popis byl vytvořen automaticky">
            <a:extLst>
              <a:ext uri="{FF2B5EF4-FFF2-40B4-BE49-F238E27FC236}">
                <a16:creationId xmlns:a16="http://schemas.microsoft.com/office/drawing/2014/main" id="{1566C828-A62C-4F8C-AE3A-5C32D5C199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0843"/>
            <a:ext cx="7360355" cy="4140200"/>
          </a:xfrm>
          <a:prstGeom prst="rect">
            <a:avLst/>
          </a:prstGeom>
        </p:spPr>
      </p:pic>
      <p:sp>
        <p:nvSpPr>
          <p:cNvPr id="8" name="Zástupný objekt pre pätu 1">
            <a:extLst>
              <a:ext uri="{FF2B5EF4-FFF2-40B4-BE49-F238E27FC236}">
                <a16:creationId xmlns:a16="http://schemas.microsoft.com/office/drawing/2014/main" id="{EEC3061A-6BA7-4D23-AB68-C27620E610B1}"/>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sp>
        <p:nvSpPr>
          <p:cNvPr id="10" name="TextovéPole 9">
            <a:extLst>
              <a:ext uri="{FF2B5EF4-FFF2-40B4-BE49-F238E27FC236}">
                <a16:creationId xmlns:a16="http://schemas.microsoft.com/office/drawing/2014/main" id="{8466F1D3-EEF5-4D0B-818D-2CAB7CEFB6C4}"/>
              </a:ext>
            </a:extLst>
          </p:cNvPr>
          <p:cNvSpPr txBox="1"/>
          <p:nvPr/>
        </p:nvSpPr>
        <p:spPr>
          <a:xfrm>
            <a:off x="6384759" y="378000"/>
            <a:ext cx="4948989" cy="5632311"/>
          </a:xfrm>
          <a:prstGeom prst="rect">
            <a:avLst/>
          </a:prstGeom>
          <a:solidFill>
            <a:schemeClr val="accent4">
              <a:lumMod val="20000"/>
              <a:lumOff val="80000"/>
            </a:schemeClr>
          </a:solidFill>
        </p:spPr>
        <p:txBody>
          <a:bodyPr wrap="square">
            <a:spAutoFit/>
          </a:bodyPr>
          <a:lstStyle/>
          <a:p>
            <a:r>
              <a:rPr lang="cs-CZ" sz="2000" b="1"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Urban resilience</a:t>
            </a:r>
            <a:r>
              <a:rPr lang="en-US" sz="2000" dirty="0">
                <a:latin typeface="Calibri" panose="020F0502020204030204" pitchFamily="34" charset="0"/>
                <a:cs typeface="Calibri" panose="020F0502020204030204" pitchFamily="34" charset="0"/>
              </a:rPr>
              <a:t> has conventionally been defined as the "measurable ability of any urban system, with its inhabitants, to maintain continuity through all shocks and stresses, while positively adapting and transforming towards sustainability".</a:t>
            </a:r>
            <a:r>
              <a:rPr lang="en-US" sz="2000" baseline="30000" dirty="0">
                <a:latin typeface="Calibri" panose="020F0502020204030204" pitchFamily="34" charset="0"/>
                <a:cs typeface="Calibri" panose="020F0502020204030204" pitchFamily="34" charset="0"/>
                <a:hlinkClick r:id="rId4"/>
              </a:rPr>
              <a:t>[1]</a:t>
            </a:r>
            <a:r>
              <a:rPr lang="en-US" sz="2000" dirty="0">
                <a:latin typeface="Calibri" panose="020F0502020204030204" pitchFamily="34" charset="0"/>
                <a:cs typeface="Calibri" panose="020F0502020204030204" pitchFamily="34" charset="0"/>
              </a:rPr>
              <a:t> Therefore, a resilient city is one that assesses, plans and acts to prepare for and respond to hazards - natural and human-made, sudden and slow-onset, expected and unexpected. Resilient Cities are better positioned to protect and enhance people's lives, secure development gains, foster an investible environment, and drive positive change.</a:t>
            </a:r>
            <a:r>
              <a:rPr lang="en-US" sz="2000" baseline="30000" dirty="0">
                <a:latin typeface="Calibri" panose="020F0502020204030204" pitchFamily="34" charset="0"/>
                <a:cs typeface="Calibri" panose="020F0502020204030204" pitchFamily="34" charset="0"/>
                <a:hlinkClick r:id="rId4"/>
              </a:rPr>
              <a:t>[1]</a:t>
            </a:r>
            <a:r>
              <a:rPr lang="en-US" sz="2000" dirty="0">
                <a:latin typeface="Calibri" panose="020F0502020204030204" pitchFamily="34" charset="0"/>
                <a:cs typeface="Calibri" panose="020F0502020204030204" pitchFamily="34" charset="0"/>
              </a:rPr>
              <a:t> Academic discussion of urban resilience has focused primarily on three distinct threats; climate change, natural disasters, and terrorism</a:t>
            </a:r>
            <a:r>
              <a:rPr lang="cs-CZ" sz="2000" dirty="0">
                <a:latin typeface="Calibri" panose="020F0502020204030204" pitchFamily="34" charset="0"/>
                <a:cs typeface="Calibri" panose="020F0502020204030204" pitchFamily="34" charset="0"/>
              </a:rPr>
              <a:t>.“ – Wikipedia as </a:t>
            </a:r>
            <a:r>
              <a:rPr lang="cs-CZ" sz="2000" dirty="0" err="1">
                <a:latin typeface="Calibri" panose="020F0502020204030204" pitchFamily="34" charset="0"/>
                <a:cs typeface="Calibri" panose="020F0502020204030204" pitchFamily="34" charset="0"/>
              </a:rPr>
              <a:t>of</a:t>
            </a:r>
            <a:r>
              <a:rPr lang="cs-CZ" sz="2000" dirty="0">
                <a:latin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306033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6D4002-2DDC-4D76-B899-23B318A45781}"/>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a:extLst>
              <a:ext uri="{FF2B5EF4-FFF2-40B4-BE49-F238E27FC236}">
                <a16:creationId xmlns:a16="http://schemas.microsoft.com/office/drawing/2014/main" id="{F113D72D-869E-4FA2-BAAD-FE04266BDA9C}"/>
              </a:ext>
            </a:extLst>
          </p:cNvPr>
          <p:cNvSpPr>
            <a:spLocks noGrp="1"/>
          </p:cNvSpPr>
          <p:nvPr>
            <p:ph type="sldNum" sz="quarter" idx="11"/>
          </p:nvPr>
        </p:nvSpPr>
        <p:spPr/>
        <p:txBody>
          <a:bodyPr/>
          <a:lstStyle/>
          <a:p>
            <a:fld id="{0970407D-EE58-4A0B-824B-1D3AE42DD9CF}" type="slidenum">
              <a:rPr lang="en-GB" altLang="cs-CZ" noProof="0" smtClean="0"/>
              <a:pPr/>
              <a:t>58</a:t>
            </a:fld>
            <a:endParaRPr lang="en-GB" altLang="cs-CZ" noProof="0" dirty="0"/>
          </a:p>
        </p:txBody>
      </p:sp>
      <p:sp>
        <p:nvSpPr>
          <p:cNvPr id="4" name="Nadpis 3">
            <a:extLst>
              <a:ext uri="{FF2B5EF4-FFF2-40B4-BE49-F238E27FC236}">
                <a16:creationId xmlns:a16="http://schemas.microsoft.com/office/drawing/2014/main" id="{FAFE2BCF-C5B2-45DF-B489-A83A21056328}"/>
              </a:ext>
            </a:extLst>
          </p:cNvPr>
          <p:cNvSpPr>
            <a:spLocks noGrp="1"/>
          </p:cNvSpPr>
          <p:nvPr>
            <p:ph type="title"/>
          </p:nvPr>
        </p:nvSpPr>
        <p:spPr/>
        <p:txBody>
          <a:bodyPr/>
          <a:lstStyle/>
          <a:p>
            <a:r>
              <a:rPr lang="cs-CZ" dirty="0"/>
              <a:t>Smart </a:t>
            </a:r>
            <a:r>
              <a:rPr lang="cs-CZ" dirty="0" err="1"/>
              <a:t>cities</a:t>
            </a:r>
            <a:r>
              <a:rPr lang="cs-CZ" dirty="0"/>
              <a:t> – </a:t>
            </a:r>
            <a:r>
              <a:rPr lang="cs-CZ" dirty="0" err="1"/>
              <a:t>where</a:t>
            </a:r>
            <a:r>
              <a:rPr lang="cs-CZ" dirty="0"/>
              <a:t> </a:t>
            </a:r>
            <a:r>
              <a:rPr lang="cs-CZ" dirty="0" err="1"/>
              <a:t>we</a:t>
            </a:r>
            <a:r>
              <a:rPr lang="cs-CZ" dirty="0"/>
              <a:t> </a:t>
            </a:r>
            <a:r>
              <a:rPr lang="cs-CZ" dirty="0" err="1"/>
              <a:t>want-could</a:t>
            </a:r>
            <a:r>
              <a:rPr lang="cs-CZ" dirty="0"/>
              <a:t> </a:t>
            </a:r>
            <a:r>
              <a:rPr lang="cs-CZ" dirty="0" err="1"/>
              <a:t>be</a:t>
            </a:r>
            <a:endParaRPr lang="cs-CZ" dirty="0"/>
          </a:p>
        </p:txBody>
      </p:sp>
      <p:pic>
        <p:nvPicPr>
          <p:cNvPr id="7" name="Zástupný obsah 6">
            <a:extLst>
              <a:ext uri="{FF2B5EF4-FFF2-40B4-BE49-F238E27FC236}">
                <a16:creationId xmlns:a16="http://schemas.microsoft.com/office/drawing/2014/main" id="{3B213778-0F99-4968-85E1-1B88FA2E6C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000" y="1228353"/>
            <a:ext cx="10932000" cy="5251647"/>
          </a:xfrm>
        </p:spPr>
      </p:pic>
      <p:sp>
        <p:nvSpPr>
          <p:cNvPr id="10" name="Zástupný objekt pre pätu 1">
            <a:extLst>
              <a:ext uri="{FF2B5EF4-FFF2-40B4-BE49-F238E27FC236}">
                <a16:creationId xmlns:a16="http://schemas.microsoft.com/office/drawing/2014/main" id="{B6DF1D30-6BA7-48C1-AA7F-D65DFEFCC31F}"/>
              </a:ext>
            </a:extLst>
          </p:cNvPr>
          <p:cNvSpPr txBox="1">
            <a:spLocks/>
          </p:cNvSpPr>
          <p:nvPr/>
        </p:nvSpPr>
        <p:spPr bwMode="auto">
          <a:xfrm>
            <a:off x="1008000" y="6410777"/>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dirty="0"/>
              <a:t>Masaryk University, RECETOX, Faculty of Sciences</a:t>
            </a:r>
          </a:p>
        </p:txBody>
      </p:sp>
    </p:spTree>
    <p:extLst>
      <p:ext uri="{BB962C8B-B14F-4D97-AF65-F5344CB8AC3E}">
        <p14:creationId xmlns:p14="http://schemas.microsoft.com/office/powerpoint/2010/main" val="3953584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9766187-1EE5-4EC6-9AB5-6E2697C7AC68}"/>
              </a:ext>
            </a:extLst>
          </p:cNvPr>
          <p:cNvSpPr>
            <a:spLocks noGrp="1"/>
          </p:cNvSpPr>
          <p:nvPr>
            <p:ph type="sldNum" sz="quarter" idx="11"/>
          </p:nvPr>
        </p:nvSpPr>
        <p:spPr/>
        <p:txBody>
          <a:bodyPr/>
          <a:lstStyle/>
          <a:p>
            <a:fld id="{0970407D-EE58-4A0B-824B-1D3AE42DD9CF}" type="slidenum">
              <a:rPr lang="en-GB" altLang="cs-CZ" noProof="0" smtClean="0"/>
              <a:pPr/>
              <a:t>59</a:t>
            </a:fld>
            <a:endParaRPr lang="en-GB" altLang="cs-CZ" noProof="0" dirty="0"/>
          </a:p>
        </p:txBody>
      </p:sp>
      <p:sp>
        <p:nvSpPr>
          <p:cNvPr id="4" name="Nadpis 3">
            <a:extLst>
              <a:ext uri="{FF2B5EF4-FFF2-40B4-BE49-F238E27FC236}">
                <a16:creationId xmlns:a16="http://schemas.microsoft.com/office/drawing/2014/main" id="{12BD1BA9-0AA8-4F84-BA4D-DAD85E2E2242}"/>
              </a:ext>
            </a:extLst>
          </p:cNvPr>
          <p:cNvSpPr>
            <a:spLocks noGrp="1"/>
          </p:cNvSpPr>
          <p:nvPr>
            <p:ph type="title"/>
          </p:nvPr>
        </p:nvSpPr>
        <p:spPr/>
        <p:txBody>
          <a:bodyPr/>
          <a:lstStyle/>
          <a:p>
            <a:r>
              <a:rPr lang="cs-CZ" dirty="0"/>
              <a:t>So </a:t>
            </a:r>
            <a:r>
              <a:rPr lang="cs-CZ" dirty="0" err="1"/>
              <a:t>what</a:t>
            </a:r>
            <a:r>
              <a:rPr lang="cs-CZ" dirty="0"/>
              <a:t> </a:t>
            </a:r>
            <a:r>
              <a:rPr lang="cs-CZ" dirty="0" err="1"/>
              <a:t>can</a:t>
            </a:r>
            <a:r>
              <a:rPr lang="cs-CZ" dirty="0"/>
              <a:t> </a:t>
            </a:r>
            <a:r>
              <a:rPr lang="cs-CZ" dirty="0" err="1"/>
              <a:t>physiology</a:t>
            </a:r>
            <a:r>
              <a:rPr lang="cs-CZ" dirty="0"/>
              <a:t> </a:t>
            </a:r>
            <a:r>
              <a:rPr lang="cs-CZ" dirty="0" err="1"/>
              <a:t>offer</a:t>
            </a:r>
            <a:r>
              <a:rPr lang="cs-CZ" dirty="0"/>
              <a:t> to </a:t>
            </a:r>
            <a:r>
              <a:rPr lang="cs-CZ" dirty="0" err="1"/>
              <a:t>urbanism</a:t>
            </a:r>
            <a:r>
              <a:rPr lang="cs-CZ" dirty="0"/>
              <a:t>?</a:t>
            </a:r>
          </a:p>
        </p:txBody>
      </p:sp>
      <p:sp>
        <p:nvSpPr>
          <p:cNvPr id="5" name="Zástupný obsah 4">
            <a:extLst>
              <a:ext uri="{FF2B5EF4-FFF2-40B4-BE49-F238E27FC236}">
                <a16:creationId xmlns:a16="http://schemas.microsoft.com/office/drawing/2014/main" id="{BE3751A4-E51E-434B-B907-127CD7EC0FF8}"/>
              </a:ext>
            </a:extLst>
          </p:cNvPr>
          <p:cNvSpPr>
            <a:spLocks noGrp="1"/>
          </p:cNvSpPr>
          <p:nvPr>
            <p:ph idx="1"/>
          </p:nvPr>
        </p:nvSpPr>
        <p:spPr>
          <a:xfrm>
            <a:off x="720000" y="1499497"/>
            <a:ext cx="10753200" cy="4139998"/>
          </a:xfrm>
        </p:spPr>
        <p:txBody>
          <a:bodyPr/>
          <a:lstStyle/>
          <a:p>
            <a:r>
              <a:rPr lang="cs-CZ" sz="2000" dirty="0" err="1"/>
              <a:t>Deep</a:t>
            </a:r>
            <a:r>
              <a:rPr lang="cs-CZ" sz="2000" dirty="0"/>
              <a:t> </a:t>
            </a:r>
            <a:r>
              <a:rPr lang="cs-CZ" sz="2000" dirty="0" err="1"/>
              <a:t>understanding</a:t>
            </a:r>
            <a:r>
              <a:rPr lang="cs-CZ" sz="2000" dirty="0"/>
              <a:t> </a:t>
            </a:r>
            <a:r>
              <a:rPr lang="cs-CZ" sz="2000" dirty="0" err="1"/>
              <a:t>of</a:t>
            </a:r>
            <a:r>
              <a:rPr lang="cs-CZ" sz="2000" dirty="0"/>
              <a:t> </a:t>
            </a:r>
            <a:r>
              <a:rPr lang="cs-CZ" sz="2000" dirty="0" err="1"/>
              <a:t>pathogenic</a:t>
            </a:r>
            <a:r>
              <a:rPr lang="cs-CZ" sz="2000" dirty="0"/>
              <a:t> </a:t>
            </a:r>
            <a:r>
              <a:rPr lang="cs-CZ" sz="2000" dirty="0" err="1"/>
              <a:t>processes</a:t>
            </a:r>
            <a:r>
              <a:rPr lang="cs-CZ" sz="2000" dirty="0"/>
              <a:t> </a:t>
            </a:r>
            <a:r>
              <a:rPr lang="cs-CZ" sz="2000" dirty="0" err="1"/>
              <a:t>behind</a:t>
            </a:r>
            <a:r>
              <a:rPr lang="cs-CZ" sz="2000" dirty="0"/>
              <a:t> </a:t>
            </a:r>
            <a:r>
              <a:rPr lang="cs-CZ" sz="2000" dirty="0" err="1"/>
              <a:t>common</a:t>
            </a:r>
            <a:r>
              <a:rPr lang="cs-CZ" sz="2000" dirty="0"/>
              <a:t> </a:t>
            </a:r>
            <a:r>
              <a:rPr lang="cs-CZ" sz="2000" dirty="0" err="1"/>
              <a:t>illnesses</a:t>
            </a:r>
            <a:endParaRPr lang="cs-CZ" sz="2000" dirty="0"/>
          </a:p>
          <a:p>
            <a:r>
              <a:rPr lang="cs-CZ" sz="2000" dirty="0" err="1"/>
              <a:t>Deep</a:t>
            </a:r>
            <a:r>
              <a:rPr lang="cs-CZ" sz="2000" dirty="0"/>
              <a:t> </a:t>
            </a:r>
            <a:r>
              <a:rPr lang="cs-CZ" sz="2000" dirty="0" err="1"/>
              <a:t>insight</a:t>
            </a:r>
            <a:r>
              <a:rPr lang="cs-CZ" sz="2000" dirty="0"/>
              <a:t> </a:t>
            </a:r>
            <a:r>
              <a:rPr lang="cs-CZ" sz="2000" dirty="0" err="1"/>
              <a:t>into</a:t>
            </a:r>
            <a:r>
              <a:rPr lang="cs-CZ" sz="2000" dirty="0"/>
              <a:t> </a:t>
            </a:r>
            <a:r>
              <a:rPr lang="cs-CZ" sz="2000" dirty="0" err="1"/>
              <a:t>methodology</a:t>
            </a:r>
            <a:r>
              <a:rPr lang="cs-CZ" sz="2000" dirty="0"/>
              <a:t> </a:t>
            </a:r>
            <a:r>
              <a:rPr lang="cs-CZ" sz="2000" dirty="0" err="1"/>
              <a:t>of</a:t>
            </a:r>
            <a:r>
              <a:rPr lang="cs-CZ" sz="2000" dirty="0"/>
              <a:t> </a:t>
            </a:r>
            <a:r>
              <a:rPr lang="cs-CZ" sz="2000" dirty="0" err="1"/>
              <a:t>measurement</a:t>
            </a:r>
            <a:r>
              <a:rPr lang="cs-CZ" sz="2000" dirty="0"/>
              <a:t> </a:t>
            </a:r>
            <a:r>
              <a:rPr lang="cs-CZ" sz="2000" dirty="0" err="1"/>
              <a:t>of</a:t>
            </a:r>
            <a:r>
              <a:rPr lang="cs-CZ" sz="2000" dirty="0"/>
              <a:t> </a:t>
            </a:r>
            <a:r>
              <a:rPr lang="cs-CZ" sz="2000" dirty="0" err="1"/>
              <a:t>various</a:t>
            </a:r>
            <a:r>
              <a:rPr lang="cs-CZ" sz="2000" dirty="0"/>
              <a:t> </a:t>
            </a:r>
            <a:r>
              <a:rPr lang="cs-CZ" sz="2000" dirty="0" err="1"/>
              <a:t>urban</a:t>
            </a:r>
            <a:r>
              <a:rPr lang="cs-CZ" sz="2000" dirty="0"/>
              <a:t>-stress-</a:t>
            </a:r>
            <a:r>
              <a:rPr lang="cs-CZ" sz="2000" dirty="0" err="1"/>
              <a:t>related</a:t>
            </a:r>
            <a:r>
              <a:rPr lang="cs-CZ" sz="2000" dirty="0"/>
              <a:t> </a:t>
            </a:r>
            <a:r>
              <a:rPr lang="cs-CZ" sz="2000" dirty="0" err="1"/>
              <a:t>variables</a:t>
            </a:r>
            <a:endParaRPr lang="cs-CZ" sz="2000" dirty="0"/>
          </a:p>
          <a:p>
            <a:r>
              <a:rPr lang="cs-CZ" sz="2000" dirty="0" err="1"/>
              <a:t>Explanations</a:t>
            </a:r>
            <a:r>
              <a:rPr lang="cs-CZ" sz="2000" dirty="0"/>
              <a:t> </a:t>
            </a:r>
            <a:r>
              <a:rPr lang="cs-CZ" sz="2000" dirty="0" err="1"/>
              <a:t>of</a:t>
            </a:r>
            <a:r>
              <a:rPr lang="cs-CZ" sz="2000" dirty="0"/>
              <a:t> </a:t>
            </a:r>
            <a:r>
              <a:rPr lang="cs-CZ" sz="2000" dirty="0" err="1"/>
              <a:t>pathways</a:t>
            </a:r>
            <a:r>
              <a:rPr lang="cs-CZ" sz="2000" dirty="0"/>
              <a:t> </a:t>
            </a:r>
            <a:r>
              <a:rPr lang="cs-CZ" sz="2000" dirty="0" err="1"/>
              <a:t>between</a:t>
            </a:r>
            <a:r>
              <a:rPr lang="cs-CZ" sz="2000" dirty="0"/>
              <a:t> </a:t>
            </a:r>
            <a:r>
              <a:rPr lang="cs-CZ" sz="2000" dirty="0" err="1"/>
              <a:t>exposure</a:t>
            </a:r>
            <a:r>
              <a:rPr lang="cs-CZ" sz="2000" dirty="0"/>
              <a:t> and </a:t>
            </a:r>
            <a:r>
              <a:rPr lang="cs-CZ" sz="2000" dirty="0" err="1"/>
              <a:t>final</a:t>
            </a:r>
            <a:r>
              <a:rPr lang="cs-CZ" sz="2000" dirty="0"/>
              <a:t> </a:t>
            </a:r>
            <a:r>
              <a:rPr lang="cs-CZ" sz="2000" dirty="0" err="1"/>
              <a:t>health</a:t>
            </a:r>
            <a:r>
              <a:rPr lang="cs-CZ" sz="2000" dirty="0"/>
              <a:t> </a:t>
            </a:r>
            <a:r>
              <a:rPr lang="cs-CZ" sz="2000" dirty="0" err="1"/>
              <a:t>outcome</a:t>
            </a:r>
            <a:r>
              <a:rPr lang="cs-CZ" sz="2000" dirty="0"/>
              <a:t>, </a:t>
            </a:r>
            <a:r>
              <a:rPr lang="cs-CZ" sz="2000" dirty="0" err="1"/>
              <a:t>instead</a:t>
            </a:r>
            <a:r>
              <a:rPr lang="cs-CZ" sz="2000" dirty="0"/>
              <a:t> </a:t>
            </a:r>
            <a:r>
              <a:rPr lang="cs-CZ" sz="2000" dirty="0" err="1"/>
              <a:t>of</a:t>
            </a:r>
            <a:r>
              <a:rPr lang="cs-CZ" sz="2000" dirty="0"/>
              <a:t> </a:t>
            </a:r>
            <a:r>
              <a:rPr lang="cs-CZ" sz="2000" dirty="0" err="1"/>
              <a:t>plain</a:t>
            </a:r>
            <a:r>
              <a:rPr lang="cs-CZ" sz="2000" dirty="0"/>
              <a:t> </a:t>
            </a:r>
            <a:r>
              <a:rPr lang="cs-CZ" sz="2000" dirty="0" err="1"/>
              <a:t>association</a:t>
            </a:r>
            <a:r>
              <a:rPr lang="cs-CZ" sz="2000" dirty="0"/>
              <a:t> </a:t>
            </a:r>
            <a:r>
              <a:rPr lang="cs-CZ" sz="2000" dirty="0" err="1"/>
              <a:t>of</a:t>
            </a:r>
            <a:r>
              <a:rPr lang="cs-CZ" sz="2000" dirty="0"/>
              <a:t> </a:t>
            </a:r>
            <a:r>
              <a:rPr lang="cs-CZ" sz="2000" dirty="0" err="1"/>
              <a:t>exposure</a:t>
            </a:r>
            <a:r>
              <a:rPr lang="cs-CZ" sz="2000" dirty="0"/>
              <a:t> </a:t>
            </a:r>
            <a:r>
              <a:rPr lang="cs-CZ" sz="2000" dirty="0" err="1"/>
              <a:t>with</a:t>
            </a:r>
            <a:r>
              <a:rPr lang="cs-CZ" sz="2000" dirty="0"/>
              <a:t> </a:t>
            </a:r>
            <a:r>
              <a:rPr lang="cs-CZ" sz="2000" dirty="0" err="1"/>
              <a:t>disease</a:t>
            </a:r>
            <a:endParaRPr lang="cs-CZ" sz="2000" dirty="0"/>
          </a:p>
          <a:p>
            <a:r>
              <a:rPr lang="en-US" sz="2000" dirty="0"/>
              <a:t>Looking </a:t>
            </a:r>
            <a:r>
              <a:rPr lang="cs-CZ" sz="2000" dirty="0" err="1"/>
              <a:t>at</a:t>
            </a:r>
            <a:r>
              <a:rPr lang="cs-CZ" sz="2000" dirty="0"/>
              <a:t> </a:t>
            </a:r>
            <a:r>
              <a:rPr lang="cs-CZ" sz="2000" dirty="0" err="1"/>
              <a:t>the</a:t>
            </a:r>
            <a:r>
              <a:rPr lang="cs-CZ" sz="2000" dirty="0"/>
              <a:t> city</a:t>
            </a:r>
            <a:r>
              <a:rPr lang="en-US" sz="2000" dirty="0"/>
              <a:t> </a:t>
            </a:r>
            <a:r>
              <a:rPr lang="cs-CZ" sz="2000" dirty="0"/>
              <a:t>as a </a:t>
            </a:r>
            <a:r>
              <a:rPr lang="cs-CZ" sz="2000" dirty="0" err="1"/>
              <a:t>platform</a:t>
            </a:r>
            <a:r>
              <a:rPr lang="cs-CZ" sz="2000" dirty="0"/>
              <a:t> </a:t>
            </a:r>
            <a:r>
              <a:rPr lang="en-US" sz="2000" dirty="0"/>
              <a:t>capable of managing ENVIRONMENTAL DATA (pollution levels, water and waste management), SECURITY (health of buildings, bridges and dams or emergency situations), TRANSPORTATION (lighting on roads, real-time traffic, reduction of travel times and refueling), QUALITY OF LIFE (health, accessibility, sport and leisure) and BUILDINGS (energy consumption and user comfort), </a:t>
            </a:r>
            <a:r>
              <a:rPr lang="cs-CZ" sz="2000" dirty="0" err="1"/>
              <a:t>should</a:t>
            </a:r>
            <a:r>
              <a:rPr lang="cs-CZ" sz="2000" dirty="0"/>
              <a:t> </a:t>
            </a:r>
            <a:r>
              <a:rPr lang="en-US" sz="2000" dirty="0"/>
              <a:t>enable major short-term improvements in</a:t>
            </a:r>
            <a:r>
              <a:rPr lang="cs-CZ" sz="2000" dirty="0"/>
              <a:t> </a:t>
            </a:r>
            <a:r>
              <a:rPr lang="cs-CZ" sz="2000" dirty="0" err="1"/>
              <a:t>health</a:t>
            </a:r>
            <a:r>
              <a:rPr lang="cs-CZ" sz="2000" dirty="0"/>
              <a:t> </a:t>
            </a:r>
            <a:r>
              <a:rPr lang="cs-CZ" sz="2000" dirty="0" err="1"/>
              <a:t>of</a:t>
            </a:r>
            <a:r>
              <a:rPr lang="cs-CZ" sz="2000" dirty="0"/>
              <a:t> </a:t>
            </a:r>
            <a:r>
              <a:rPr lang="cs-CZ" sz="2000" dirty="0" err="1"/>
              <a:t>citizens</a:t>
            </a:r>
            <a:r>
              <a:rPr lang="en-US" sz="2000" dirty="0"/>
              <a:t>.</a:t>
            </a:r>
            <a:endParaRPr lang="cs-CZ" sz="2000" dirty="0"/>
          </a:p>
        </p:txBody>
      </p:sp>
      <p:sp>
        <p:nvSpPr>
          <p:cNvPr id="6" name="Zástupný objekt pre pätu 1">
            <a:extLst>
              <a:ext uri="{FF2B5EF4-FFF2-40B4-BE49-F238E27FC236}">
                <a16:creationId xmlns:a16="http://schemas.microsoft.com/office/drawing/2014/main" id="{7E148874-70CA-4D9B-BEB1-08835981A16A}"/>
              </a:ext>
            </a:extLst>
          </p:cNvPr>
          <p:cNvSpPr>
            <a:spLocks noGrp="1"/>
          </p:cNvSpPr>
          <p:nvPr>
            <p:ph type="ftr" sz="quarter" idx="10"/>
          </p:nvPr>
        </p:nvSpPr>
        <p:spPr>
          <a:xfrm>
            <a:off x="666000" y="6475642"/>
            <a:ext cx="7920000" cy="252000"/>
          </a:xfrm>
        </p:spPr>
        <p:txBody>
          <a:bodyPr/>
          <a:lstStyle/>
          <a:p>
            <a:r>
              <a:rPr lang="cs-CZ" noProof="0" dirty="0" err="1"/>
              <a:t>Masary</a:t>
            </a:r>
            <a:r>
              <a:rPr lang="cs-CZ" dirty="0"/>
              <a:t>k University, RECETOX, </a:t>
            </a:r>
            <a:r>
              <a:rPr lang="cs-CZ" dirty="0" err="1"/>
              <a:t>Faculty</a:t>
            </a:r>
            <a:r>
              <a:rPr lang="cs-CZ" dirty="0"/>
              <a:t> </a:t>
            </a:r>
            <a:r>
              <a:rPr lang="cs-CZ" dirty="0" err="1"/>
              <a:t>of</a:t>
            </a:r>
            <a:r>
              <a:rPr lang="cs-CZ" dirty="0"/>
              <a:t> </a:t>
            </a:r>
            <a:r>
              <a:rPr lang="cs-CZ" dirty="0" err="1"/>
              <a:t>Sciences</a:t>
            </a:r>
            <a:endParaRPr lang="en-GB" noProof="0" dirty="0"/>
          </a:p>
        </p:txBody>
      </p:sp>
    </p:spTree>
    <p:extLst>
      <p:ext uri="{BB962C8B-B14F-4D97-AF65-F5344CB8AC3E}">
        <p14:creationId xmlns:p14="http://schemas.microsoft.com/office/powerpoint/2010/main" val="82129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ctrTitle" idx="4294967295"/>
          </p:nvPr>
        </p:nvSpPr>
        <p:spPr>
          <a:xfrm>
            <a:off x="1342664" y="1318241"/>
            <a:ext cx="9144000" cy="2382730"/>
          </a:xfrm>
        </p:spPr>
        <p:txBody>
          <a:bodyPr>
            <a:normAutofit/>
          </a:bodyPr>
          <a:lstStyle/>
          <a:p>
            <a:r>
              <a:rPr lang="cs-CZ" altLang="cs-CZ" sz="3200" dirty="0">
                <a:latin typeface="Calibri" charset="0"/>
                <a:ea typeface="Calibri" charset="0"/>
                <a:cs typeface="Calibri" charset="0"/>
              </a:rPr>
              <a:t>Stress and environment</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a:latin typeface="Calibri" charset="0"/>
                <a:ea typeface="Calibri" charset="0"/>
                <a:cs typeface="Calibri" charset="0"/>
              </a:rPr>
              <a:t>So </a:t>
            </a:r>
            <a:r>
              <a:rPr lang="cs-CZ" altLang="cs-CZ" sz="5400" b="1" dirty="0" err="1">
                <a:latin typeface="Calibri" charset="0"/>
                <a:ea typeface="Calibri" charset="0"/>
                <a:cs typeface="Calibri" charset="0"/>
              </a:rPr>
              <a:t>what</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is</a:t>
            </a:r>
            <a:r>
              <a:rPr lang="cs-CZ" altLang="cs-CZ" sz="5400" b="1" dirty="0">
                <a:latin typeface="Calibri" charset="0"/>
                <a:ea typeface="Calibri" charset="0"/>
                <a:cs typeface="Calibri" charset="0"/>
              </a:rPr>
              <a:t> stress?</a:t>
            </a:r>
            <a:endParaRPr lang="cs-CZ" altLang="cs-CZ" dirty="0">
              <a:latin typeface="Calibri" charset="0"/>
              <a:ea typeface="Calibri" charset="0"/>
              <a:cs typeface="Calibri" charset="0"/>
            </a:endParaRPr>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044FCDA9-5B3B-4759-BAE7-E4F56E2F2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909" y="3700971"/>
            <a:ext cx="4343816" cy="2998635"/>
          </a:xfrm>
          <a:prstGeom prst="rect">
            <a:avLst/>
          </a:prstGeom>
        </p:spPr>
      </p:pic>
    </p:spTree>
    <p:extLst>
      <p:ext uri="{BB962C8B-B14F-4D97-AF65-F5344CB8AC3E}">
        <p14:creationId xmlns:p14="http://schemas.microsoft.com/office/powerpoint/2010/main" val="4080089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7045920-437D-4CA8-97C1-2FD9A78DAA43}"/>
              </a:ext>
            </a:extLst>
          </p:cNvPr>
          <p:cNvSpPr>
            <a:spLocks noGrp="1"/>
          </p:cNvSpPr>
          <p:nvPr>
            <p:ph type="sldNum" sz="quarter" idx="11"/>
          </p:nvPr>
        </p:nvSpPr>
        <p:spPr/>
        <p:txBody>
          <a:bodyPr/>
          <a:lstStyle/>
          <a:p>
            <a:fld id="{0970407D-EE58-4A0B-824B-1D3AE42DD9CF}" type="slidenum">
              <a:rPr lang="en-GB" altLang="cs-CZ" noProof="0" smtClean="0"/>
              <a:pPr/>
              <a:t>60</a:t>
            </a:fld>
            <a:endParaRPr lang="en-GB" altLang="cs-CZ" noProof="0" dirty="0"/>
          </a:p>
        </p:txBody>
      </p:sp>
      <p:sp>
        <p:nvSpPr>
          <p:cNvPr id="4" name="Nadpis 3">
            <a:extLst>
              <a:ext uri="{FF2B5EF4-FFF2-40B4-BE49-F238E27FC236}">
                <a16:creationId xmlns:a16="http://schemas.microsoft.com/office/drawing/2014/main" id="{83EE23C7-9316-43A7-9B9D-7EB336A33973}"/>
              </a:ext>
            </a:extLst>
          </p:cNvPr>
          <p:cNvSpPr>
            <a:spLocks noGrp="1"/>
          </p:cNvSpPr>
          <p:nvPr>
            <p:ph type="title"/>
          </p:nvPr>
        </p:nvSpPr>
        <p:spPr/>
        <p:txBody>
          <a:bodyPr/>
          <a:lstStyle/>
          <a:p>
            <a:r>
              <a:rPr lang="cs-CZ" dirty="0"/>
              <a:t>And, </a:t>
            </a:r>
            <a:r>
              <a:rPr lang="cs-CZ" dirty="0" err="1"/>
              <a:t>how</a:t>
            </a:r>
            <a:r>
              <a:rPr lang="cs-CZ" dirty="0"/>
              <a:t> do </a:t>
            </a:r>
            <a:r>
              <a:rPr lang="cs-CZ" dirty="0" err="1"/>
              <a:t>we</a:t>
            </a:r>
            <a:r>
              <a:rPr lang="cs-CZ" dirty="0"/>
              <a:t> </a:t>
            </a:r>
            <a:r>
              <a:rPr lang="cs-CZ" dirty="0" err="1"/>
              <a:t>measure</a:t>
            </a:r>
            <a:r>
              <a:rPr lang="cs-CZ" dirty="0"/>
              <a:t> stress in </a:t>
            </a:r>
            <a:r>
              <a:rPr lang="cs-CZ" dirty="0" err="1"/>
              <a:t>real</a:t>
            </a:r>
            <a:r>
              <a:rPr lang="cs-CZ" dirty="0"/>
              <a:t> </a:t>
            </a:r>
            <a:r>
              <a:rPr lang="cs-CZ" dirty="0" err="1"/>
              <a:t>world</a:t>
            </a:r>
            <a:r>
              <a:rPr lang="cs-CZ" dirty="0"/>
              <a:t>?</a:t>
            </a:r>
          </a:p>
        </p:txBody>
      </p:sp>
      <p:pic>
        <p:nvPicPr>
          <p:cNvPr id="7" name="Zástupný obsah 6">
            <a:extLst>
              <a:ext uri="{FF2B5EF4-FFF2-40B4-BE49-F238E27FC236}">
                <a16:creationId xmlns:a16="http://schemas.microsoft.com/office/drawing/2014/main" id="{F081BED6-FECB-4FF9-B2C9-63EC029A6C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000" y="1654519"/>
            <a:ext cx="5062623" cy="4146884"/>
          </a:xfrm>
        </p:spPr>
      </p:pic>
      <p:sp>
        <p:nvSpPr>
          <p:cNvPr id="9" name="TextovéPole 8">
            <a:extLst>
              <a:ext uri="{FF2B5EF4-FFF2-40B4-BE49-F238E27FC236}">
                <a16:creationId xmlns:a16="http://schemas.microsoft.com/office/drawing/2014/main" id="{348141E8-0C0D-49E6-BD40-A71E3093F2AB}"/>
              </a:ext>
            </a:extLst>
          </p:cNvPr>
          <p:cNvSpPr txBox="1"/>
          <p:nvPr/>
        </p:nvSpPr>
        <p:spPr>
          <a:xfrm>
            <a:off x="5534526" y="4939629"/>
            <a:ext cx="6096000" cy="861774"/>
          </a:xfrm>
          <a:prstGeom prst="rect">
            <a:avLst/>
          </a:prstGeom>
          <a:noFill/>
        </p:spPr>
        <p:txBody>
          <a:bodyPr wrap="square">
            <a:spAutoFit/>
          </a:bodyPr>
          <a:lstStyle/>
          <a:p>
            <a:endParaRPr lang="en-US" sz="1000" dirty="0"/>
          </a:p>
          <a:p>
            <a:r>
              <a:rPr lang="en-US" sz="1000" dirty="0">
                <a:hlinkClick r:id="rId4"/>
              </a:rPr>
              <a:t>A Critical Review of Consumer Wearables, Mobile Applications, and Equipment for Providing Biofeedback, Monitoring Stress, and Sleep in Physically Active Populations. </a:t>
            </a:r>
            <a:r>
              <a:rPr lang="en-US" sz="1000" b="1" dirty="0"/>
              <a:t>Peake JM</a:t>
            </a:r>
            <a:r>
              <a:rPr lang="en-US" sz="1000" dirty="0"/>
              <a:t>, Kerr G, Sullivan JP. Front Physiol. 2018 Jun 28;9:743. </a:t>
            </a:r>
            <a:r>
              <a:rPr lang="en-US" sz="1000" dirty="0" err="1"/>
              <a:t>doi</a:t>
            </a:r>
            <a:r>
              <a:rPr lang="en-US" sz="1000" dirty="0"/>
              <a:t>: 10.3389/fphys.2018.00743. </a:t>
            </a:r>
          </a:p>
          <a:p>
            <a:endParaRPr lang="cs-CZ" sz="1000" dirty="0"/>
          </a:p>
        </p:txBody>
      </p:sp>
      <p:pic>
        <p:nvPicPr>
          <p:cNvPr id="11" name="Obrázek 10">
            <a:extLst>
              <a:ext uri="{FF2B5EF4-FFF2-40B4-BE49-F238E27FC236}">
                <a16:creationId xmlns:a16="http://schemas.microsoft.com/office/drawing/2014/main" id="{C819164B-DDE4-4E64-B141-D49E22B85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5365" y="2409246"/>
            <a:ext cx="5762446" cy="2389102"/>
          </a:xfrm>
          <a:prstGeom prst="rect">
            <a:avLst/>
          </a:prstGeom>
        </p:spPr>
      </p:pic>
      <p:sp>
        <p:nvSpPr>
          <p:cNvPr id="12" name="Zástupný objekt pre pätu 1">
            <a:extLst>
              <a:ext uri="{FF2B5EF4-FFF2-40B4-BE49-F238E27FC236}">
                <a16:creationId xmlns:a16="http://schemas.microsoft.com/office/drawing/2014/main" id="{FADF0F86-0A7A-4950-8759-EC85029B5C2D}"/>
              </a:ext>
            </a:extLst>
          </p:cNvPr>
          <p:cNvSpPr txBox="1">
            <a:spLocks/>
          </p:cNvSpPr>
          <p:nvPr/>
        </p:nvSpPr>
        <p:spPr bwMode="auto">
          <a:xfrm>
            <a:off x="872400" y="63804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a:t>Masaryk University, RECETOX, Faculty of Sciences</a:t>
            </a:r>
            <a:endParaRPr lang="en-US" dirty="0"/>
          </a:p>
        </p:txBody>
      </p:sp>
    </p:spTree>
    <p:extLst>
      <p:ext uri="{BB962C8B-B14F-4D97-AF65-F5344CB8AC3E}">
        <p14:creationId xmlns:p14="http://schemas.microsoft.com/office/powerpoint/2010/main" val="2850870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9321E6A-F0B7-441F-B771-5D9B818F4741}"/>
              </a:ext>
            </a:extLst>
          </p:cNvPr>
          <p:cNvSpPr>
            <a:spLocks noGrp="1"/>
          </p:cNvSpPr>
          <p:nvPr>
            <p:ph type="sldNum" sz="quarter" idx="11"/>
          </p:nvPr>
        </p:nvSpPr>
        <p:spPr/>
        <p:txBody>
          <a:bodyPr/>
          <a:lstStyle/>
          <a:p>
            <a:fld id="{0970407D-EE58-4A0B-824B-1D3AE42DD9CF}" type="slidenum">
              <a:rPr lang="en-GB" altLang="cs-CZ" noProof="0" smtClean="0"/>
              <a:pPr/>
              <a:t>61</a:t>
            </a:fld>
            <a:endParaRPr lang="en-GB" altLang="cs-CZ" noProof="0" dirty="0"/>
          </a:p>
        </p:txBody>
      </p:sp>
      <p:sp>
        <p:nvSpPr>
          <p:cNvPr id="4" name="Nadpis 3">
            <a:extLst>
              <a:ext uri="{FF2B5EF4-FFF2-40B4-BE49-F238E27FC236}">
                <a16:creationId xmlns:a16="http://schemas.microsoft.com/office/drawing/2014/main" id="{2A21BBDF-7745-4D86-96A7-7A35DC1D5D79}"/>
              </a:ext>
            </a:extLst>
          </p:cNvPr>
          <p:cNvSpPr>
            <a:spLocks noGrp="1"/>
          </p:cNvSpPr>
          <p:nvPr>
            <p:ph type="title"/>
          </p:nvPr>
        </p:nvSpPr>
        <p:spPr/>
        <p:txBody>
          <a:bodyPr/>
          <a:lstStyle/>
          <a:p>
            <a:r>
              <a:rPr lang="cs-CZ" dirty="0" err="1"/>
              <a:t>Humans</a:t>
            </a:r>
            <a:r>
              <a:rPr lang="cs-CZ" dirty="0"/>
              <a:t> as </a:t>
            </a:r>
            <a:r>
              <a:rPr lang="cs-CZ" dirty="0" err="1"/>
              <a:t>sensors</a:t>
            </a:r>
            <a:endParaRPr lang="cs-CZ" dirty="0"/>
          </a:p>
        </p:txBody>
      </p:sp>
      <p:pic>
        <p:nvPicPr>
          <p:cNvPr id="8" name="Zástupný obsah 7">
            <a:extLst>
              <a:ext uri="{FF2B5EF4-FFF2-40B4-BE49-F238E27FC236}">
                <a16:creationId xmlns:a16="http://schemas.microsoft.com/office/drawing/2014/main" id="{3F617F79-A622-4C51-A8FD-BD1AAD68345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389" y="1386853"/>
            <a:ext cx="3324738" cy="4751147"/>
          </a:xfrm>
        </p:spPr>
      </p:pic>
      <p:sp>
        <p:nvSpPr>
          <p:cNvPr id="10" name="TextovéPole 9">
            <a:extLst>
              <a:ext uri="{FF2B5EF4-FFF2-40B4-BE49-F238E27FC236}">
                <a16:creationId xmlns:a16="http://schemas.microsoft.com/office/drawing/2014/main" id="{F7507E83-8178-4E13-8482-F9F83ADE31A5}"/>
              </a:ext>
            </a:extLst>
          </p:cNvPr>
          <p:cNvSpPr txBox="1"/>
          <p:nvPr/>
        </p:nvSpPr>
        <p:spPr>
          <a:xfrm>
            <a:off x="5859391" y="1171576"/>
            <a:ext cx="6096000" cy="3785652"/>
          </a:xfrm>
          <a:prstGeom prst="rect">
            <a:avLst/>
          </a:prstGeom>
          <a:solidFill>
            <a:schemeClr val="accent4">
              <a:lumMod val="20000"/>
              <a:lumOff val="80000"/>
            </a:schemeClr>
          </a:solidFill>
        </p:spPr>
        <p:txBody>
          <a:bodyPr wrap="square">
            <a:spAutoFit/>
          </a:bodyPr>
          <a:lstStyle/>
          <a:p>
            <a:pPr algn="l"/>
            <a:r>
              <a:rPr lang="en-US" dirty="0">
                <a:effectLst/>
              </a:rPr>
              <a:t>• We often do not know exactly the systems' equations of motion;</a:t>
            </a:r>
          </a:p>
          <a:p>
            <a:pPr algn="l"/>
            <a:r>
              <a:rPr lang="en-US" dirty="0">
                <a:effectLst/>
              </a:rPr>
              <a:t>• We lack knowledge as to how to merge/combine these equations (e.g., due to the issue of time-scale matching);</a:t>
            </a:r>
          </a:p>
          <a:p>
            <a:pPr algn="l"/>
            <a:r>
              <a:rPr lang="en-US" dirty="0">
                <a:effectLst/>
              </a:rPr>
              <a:t>• We may have insufficient knowledge about relevant structural connections;</a:t>
            </a:r>
          </a:p>
          <a:p>
            <a:pPr algn="l"/>
            <a:r>
              <a:rPr lang="en-US" dirty="0">
                <a:effectLst/>
              </a:rPr>
              <a:t>• We may not have direct access to interactions between systems (e.g., via probing).</a:t>
            </a:r>
          </a:p>
        </p:txBody>
      </p:sp>
      <p:sp>
        <p:nvSpPr>
          <p:cNvPr id="12" name="TextovéPole 11">
            <a:extLst>
              <a:ext uri="{FF2B5EF4-FFF2-40B4-BE49-F238E27FC236}">
                <a16:creationId xmlns:a16="http://schemas.microsoft.com/office/drawing/2014/main" id="{6035CC96-A8EC-4B77-8083-41FC83994F36}"/>
              </a:ext>
            </a:extLst>
          </p:cNvPr>
          <p:cNvSpPr txBox="1"/>
          <p:nvPr/>
        </p:nvSpPr>
        <p:spPr>
          <a:xfrm>
            <a:off x="5041243" y="5321826"/>
            <a:ext cx="6096000" cy="646331"/>
          </a:xfrm>
          <a:prstGeom prst="rect">
            <a:avLst/>
          </a:prstGeom>
          <a:noFill/>
        </p:spPr>
        <p:txBody>
          <a:bodyPr wrap="square">
            <a:spAutoFit/>
          </a:bodyPr>
          <a:lstStyle/>
          <a:p>
            <a:endParaRPr lang="cs-CZ" sz="900" dirty="0"/>
          </a:p>
          <a:p>
            <a:r>
              <a:rPr lang="cs-CZ" sz="900" dirty="0" err="1">
                <a:hlinkClick r:id="rId4"/>
              </a:rPr>
              <a:t>The</a:t>
            </a:r>
            <a:r>
              <a:rPr lang="cs-CZ" sz="900" dirty="0">
                <a:hlinkClick r:id="rId4"/>
              </a:rPr>
              <a:t> </a:t>
            </a:r>
            <a:r>
              <a:rPr lang="cs-CZ" sz="900" dirty="0" err="1">
                <a:hlinkClick r:id="rId4"/>
              </a:rPr>
              <a:t>Human</a:t>
            </a:r>
            <a:r>
              <a:rPr lang="cs-CZ" sz="900" dirty="0">
                <a:hlinkClick r:id="rId4"/>
              </a:rPr>
              <a:t> </a:t>
            </a:r>
            <a:r>
              <a:rPr lang="cs-CZ" sz="900" dirty="0" err="1">
                <a:hlinkClick r:id="rId4"/>
              </a:rPr>
              <a:t>Organism</a:t>
            </a:r>
            <a:r>
              <a:rPr lang="cs-CZ" sz="900" dirty="0">
                <a:hlinkClick r:id="rId4"/>
              </a:rPr>
              <a:t> as </a:t>
            </a:r>
            <a:r>
              <a:rPr lang="cs-CZ" sz="900" dirty="0" err="1">
                <a:hlinkClick r:id="rId4"/>
              </a:rPr>
              <a:t>an</a:t>
            </a:r>
            <a:r>
              <a:rPr lang="cs-CZ" sz="900" dirty="0">
                <a:hlinkClick r:id="rId4"/>
              </a:rPr>
              <a:t> </a:t>
            </a:r>
            <a:r>
              <a:rPr lang="cs-CZ" sz="900" dirty="0" err="1">
                <a:hlinkClick r:id="rId4"/>
              </a:rPr>
              <a:t>Integrated</a:t>
            </a:r>
            <a:r>
              <a:rPr lang="cs-CZ" sz="900" dirty="0">
                <a:hlinkClick r:id="rId4"/>
              </a:rPr>
              <a:t> </a:t>
            </a:r>
            <a:r>
              <a:rPr lang="cs-CZ" sz="900" dirty="0" err="1">
                <a:hlinkClick r:id="rId4"/>
              </a:rPr>
              <a:t>Interaction</a:t>
            </a:r>
            <a:r>
              <a:rPr lang="cs-CZ" sz="900" dirty="0">
                <a:hlinkClick r:id="rId4"/>
              </a:rPr>
              <a:t> Network: </a:t>
            </a:r>
            <a:r>
              <a:rPr lang="cs-CZ" sz="900" dirty="0" err="1">
                <a:hlinkClick r:id="rId4"/>
              </a:rPr>
              <a:t>Recent</a:t>
            </a:r>
            <a:r>
              <a:rPr lang="cs-CZ" sz="900" dirty="0">
                <a:hlinkClick r:id="rId4"/>
              </a:rPr>
              <a:t> </a:t>
            </a:r>
            <a:r>
              <a:rPr lang="cs-CZ" sz="900" dirty="0" err="1">
                <a:hlinkClick r:id="rId4"/>
              </a:rPr>
              <a:t>Conceptual</a:t>
            </a:r>
            <a:r>
              <a:rPr lang="cs-CZ" sz="900" dirty="0">
                <a:hlinkClick r:id="rId4"/>
              </a:rPr>
              <a:t> and </a:t>
            </a:r>
            <a:r>
              <a:rPr lang="cs-CZ" sz="900" dirty="0" err="1">
                <a:hlinkClick r:id="rId4"/>
              </a:rPr>
              <a:t>Methodological</a:t>
            </a:r>
            <a:r>
              <a:rPr lang="cs-CZ" sz="900" dirty="0">
                <a:hlinkClick r:id="rId4"/>
              </a:rPr>
              <a:t> </a:t>
            </a:r>
            <a:r>
              <a:rPr lang="cs-CZ" sz="900" dirty="0" err="1">
                <a:hlinkClick r:id="rId4"/>
              </a:rPr>
              <a:t>Challenges</a:t>
            </a:r>
            <a:r>
              <a:rPr lang="cs-CZ" sz="900" dirty="0">
                <a:hlinkClick r:id="rId4"/>
              </a:rPr>
              <a:t>. </a:t>
            </a:r>
            <a:r>
              <a:rPr lang="cs-CZ" sz="900" b="1" dirty="0" err="1"/>
              <a:t>Lehnertz</a:t>
            </a:r>
            <a:r>
              <a:rPr lang="cs-CZ" sz="900" b="1" dirty="0"/>
              <a:t> K</a:t>
            </a:r>
            <a:r>
              <a:rPr lang="cs-CZ" sz="900" dirty="0"/>
              <a:t>, </a:t>
            </a:r>
            <a:r>
              <a:rPr lang="cs-CZ" sz="900" dirty="0" err="1"/>
              <a:t>Bröhl</a:t>
            </a:r>
            <a:r>
              <a:rPr lang="cs-CZ" sz="900" dirty="0"/>
              <a:t> T, </a:t>
            </a:r>
            <a:r>
              <a:rPr lang="cs-CZ" sz="900" dirty="0" err="1"/>
              <a:t>Rings</a:t>
            </a:r>
            <a:r>
              <a:rPr lang="cs-CZ" sz="900" dirty="0"/>
              <a:t> T. Front </a:t>
            </a:r>
            <a:r>
              <a:rPr lang="cs-CZ" sz="900" dirty="0" err="1"/>
              <a:t>Physiol</a:t>
            </a:r>
            <a:r>
              <a:rPr lang="cs-CZ" sz="900" dirty="0"/>
              <a:t>. 2020 Dec 21;11:598694. </a:t>
            </a:r>
            <a:r>
              <a:rPr lang="cs-CZ" sz="900" dirty="0" err="1"/>
              <a:t>doi</a:t>
            </a:r>
            <a:r>
              <a:rPr lang="cs-CZ" sz="900" dirty="0"/>
              <a:t>: 10.3389/fphys.2020.598694. </a:t>
            </a:r>
            <a:r>
              <a:rPr lang="cs-CZ" sz="900" dirty="0" err="1"/>
              <a:t>eCollection</a:t>
            </a:r>
            <a:r>
              <a:rPr lang="cs-CZ" sz="900" dirty="0"/>
              <a:t> 2020.</a:t>
            </a:r>
          </a:p>
        </p:txBody>
      </p:sp>
    </p:spTree>
    <p:extLst>
      <p:ext uri="{BB962C8B-B14F-4D97-AF65-F5344CB8AC3E}">
        <p14:creationId xmlns:p14="http://schemas.microsoft.com/office/powerpoint/2010/main" val="3614228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39DBCE2-B085-4F1F-97CE-5B9774B4EA60}"/>
              </a:ext>
            </a:extLst>
          </p:cNvPr>
          <p:cNvSpPr>
            <a:spLocks noGrp="1"/>
          </p:cNvSpPr>
          <p:nvPr>
            <p:ph type="sldNum" sz="quarter" idx="11"/>
          </p:nvPr>
        </p:nvSpPr>
        <p:spPr/>
        <p:txBody>
          <a:bodyPr/>
          <a:lstStyle/>
          <a:p>
            <a:fld id="{0970407D-EE58-4A0B-824B-1D3AE42DD9CF}" type="slidenum">
              <a:rPr lang="en-GB" altLang="cs-CZ" noProof="0" smtClean="0"/>
              <a:pPr/>
              <a:t>62</a:t>
            </a:fld>
            <a:endParaRPr lang="en-GB" altLang="cs-CZ" noProof="0" dirty="0"/>
          </a:p>
        </p:txBody>
      </p:sp>
      <p:sp>
        <p:nvSpPr>
          <p:cNvPr id="4" name="Nadpis 3">
            <a:extLst>
              <a:ext uri="{FF2B5EF4-FFF2-40B4-BE49-F238E27FC236}">
                <a16:creationId xmlns:a16="http://schemas.microsoft.com/office/drawing/2014/main" id="{3F6D1359-DC16-4C3A-B430-8BB6C71C84E0}"/>
              </a:ext>
            </a:extLst>
          </p:cNvPr>
          <p:cNvSpPr>
            <a:spLocks noGrp="1"/>
          </p:cNvSpPr>
          <p:nvPr>
            <p:ph type="title"/>
          </p:nvPr>
        </p:nvSpPr>
        <p:spPr/>
        <p:txBody>
          <a:bodyPr/>
          <a:lstStyle/>
          <a:p>
            <a:r>
              <a:rPr lang="cs-CZ" dirty="0" err="1"/>
              <a:t>Collective</a:t>
            </a:r>
            <a:r>
              <a:rPr lang="cs-CZ" dirty="0"/>
              <a:t> </a:t>
            </a:r>
            <a:r>
              <a:rPr lang="cs-CZ" dirty="0" err="1"/>
              <a:t>sensing</a:t>
            </a:r>
            <a:endParaRPr lang="cs-CZ" dirty="0"/>
          </a:p>
        </p:txBody>
      </p:sp>
      <p:pic>
        <p:nvPicPr>
          <p:cNvPr id="8" name="Obrázek 7" descr="Obsah obrázku mapa&#10;&#10;Popis byl vytvořen automaticky">
            <a:extLst>
              <a:ext uri="{FF2B5EF4-FFF2-40B4-BE49-F238E27FC236}">
                <a16:creationId xmlns:a16="http://schemas.microsoft.com/office/drawing/2014/main" id="{3D11F039-B4E9-4AB6-83EA-57FBF7A32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167" y="945788"/>
            <a:ext cx="3549337" cy="4456865"/>
          </a:xfrm>
          <a:prstGeom prst="rect">
            <a:avLst/>
          </a:prstGeom>
        </p:spPr>
      </p:pic>
      <p:pic>
        <p:nvPicPr>
          <p:cNvPr id="12" name="Zástupný obsah 11">
            <a:extLst>
              <a:ext uri="{FF2B5EF4-FFF2-40B4-BE49-F238E27FC236}">
                <a16:creationId xmlns:a16="http://schemas.microsoft.com/office/drawing/2014/main" id="{AFC860F9-F894-472A-A5E8-E4F8D3399B8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0745" y="1598709"/>
            <a:ext cx="6497726" cy="3151022"/>
          </a:xfrm>
        </p:spPr>
      </p:pic>
      <p:sp>
        <p:nvSpPr>
          <p:cNvPr id="14" name="TextovéPole 13">
            <a:extLst>
              <a:ext uri="{FF2B5EF4-FFF2-40B4-BE49-F238E27FC236}">
                <a16:creationId xmlns:a16="http://schemas.microsoft.com/office/drawing/2014/main" id="{18E3821E-B05A-4CC1-8A50-D919175BA4E9}"/>
              </a:ext>
            </a:extLst>
          </p:cNvPr>
          <p:cNvSpPr txBox="1"/>
          <p:nvPr/>
        </p:nvSpPr>
        <p:spPr>
          <a:xfrm>
            <a:off x="424690" y="4984330"/>
            <a:ext cx="6096000" cy="553998"/>
          </a:xfrm>
          <a:prstGeom prst="rect">
            <a:avLst/>
          </a:prstGeom>
          <a:noFill/>
        </p:spPr>
        <p:txBody>
          <a:bodyPr wrap="square">
            <a:spAutoFit/>
          </a:bodyPr>
          <a:lstStyle/>
          <a:p>
            <a:r>
              <a:rPr lang="cs-CZ" sz="1000" dirty="0" err="1">
                <a:effectLst/>
                <a:latin typeface="Calibri" panose="020F0502020204030204" pitchFamily="34" charset="0"/>
                <a:cs typeface="Calibri" panose="020F0502020204030204" pitchFamily="34" charset="0"/>
              </a:rPr>
              <a:t>Space-time</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analytics</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of</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human</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physiology</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for</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urban</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planning</a:t>
            </a:r>
            <a:r>
              <a:rPr lang="cs-CZ" sz="1000" dirty="0">
                <a:effectLst/>
                <a:latin typeface="Calibri" panose="020F0502020204030204" pitchFamily="34" charset="0"/>
                <a:cs typeface="Calibri" panose="020F0502020204030204" pitchFamily="34" charset="0"/>
              </a:rPr>
              <a:t> </a:t>
            </a:r>
            <a:br>
              <a:rPr lang="cs-CZ" sz="1000" dirty="0">
                <a:latin typeface="Calibri" panose="020F0502020204030204" pitchFamily="34" charset="0"/>
                <a:cs typeface="Calibri" panose="020F0502020204030204" pitchFamily="34" charset="0"/>
              </a:rPr>
            </a:br>
            <a:r>
              <a:rPr lang="cs-CZ" sz="1000" dirty="0" err="1">
                <a:effectLst/>
                <a:latin typeface="Calibri" panose="020F0502020204030204" pitchFamily="34" charset="0"/>
                <a:cs typeface="Calibri" panose="020F0502020204030204" pitchFamily="34" charset="0"/>
              </a:rPr>
              <a:t>Garrett</a:t>
            </a:r>
            <a:r>
              <a:rPr lang="cs-CZ" sz="1000" dirty="0">
                <a:effectLst/>
                <a:latin typeface="Calibri" panose="020F0502020204030204" pitchFamily="34" charset="0"/>
                <a:cs typeface="Calibri" panose="020F0502020204030204" pitchFamily="34" charset="0"/>
              </a:rPr>
              <a:t> C. </a:t>
            </a:r>
            <a:r>
              <a:rPr lang="cs-CZ" sz="1000" dirty="0" err="1">
                <a:effectLst/>
                <a:latin typeface="Calibri" panose="020F0502020204030204" pitchFamily="34" charset="0"/>
                <a:cs typeface="Calibri" panose="020F0502020204030204" pitchFamily="34" charset="0"/>
              </a:rPr>
              <a:t>Millara</a:t>
            </a:r>
            <a:r>
              <a:rPr lang="cs-CZ" sz="1000" dirty="0">
                <a:effectLst/>
                <a:latin typeface="Calibri" panose="020F0502020204030204" pitchFamily="34" charset="0"/>
                <a:cs typeface="Calibri" panose="020F0502020204030204" pitchFamily="34" charset="0"/>
              </a:rPr>
              <a:t>,*, Ondrej </a:t>
            </a:r>
            <a:r>
              <a:rPr lang="cs-CZ" sz="1000" dirty="0" err="1">
                <a:effectLst/>
                <a:latin typeface="Calibri" panose="020F0502020204030204" pitchFamily="34" charset="0"/>
                <a:cs typeface="Calibri" panose="020F0502020204030204" pitchFamily="34" charset="0"/>
              </a:rPr>
              <a:t>Mitasb</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Wilco</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Boodeb</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Lisette</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Hoekeb</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Joost</a:t>
            </a:r>
            <a:r>
              <a:rPr lang="cs-CZ" sz="1000" dirty="0">
                <a:effectLst/>
                <a:latin typeface="Calibri" panose="020F0502020204030204" pitchFamily="34" charset="0"/>
                <a:cs typeface="Calibri" panose="020F0502020204030204" pitchFamily="34" charset="0"/>
              </a:rPr>
              <a:t> de </a:t>
            </a:r>
            <a:r>
              <a:rPr lang="cs-CZ" sz="1000" dirty="0" err="1">
                <a:effectLst/>
                <a:latin typeface="Calibri" panose="020F0502020204030204" pitchFamily="34" charset="0"/>
                <a:cs typeface="Calibri" panose="020F0502020204030204" pitchFamily="34" charset="0"/>
              </a:rPr>
              <a:t>Kruijfb</a:t>
            </a:r>
            <a:r>
              <a:rPr lang="cs-CZ" sz="1000" dirty="0">
                <a:effectLst/>
                <a:latin typeface="Calibri" panose="020F0502020204030204" pitchFamily="34" charset="0"/>
                <a:cs typeface="Calibri" panose="020F0502020204030204" pitchFamily="34" charset="0"/>
              </a:rPr>
              <a:t>, </a:t>
            </a:r>
            <a:br>
              <a:rPr lang="cs-CZ" sz="1000" dirty="0">
                <a:latin typeface="Calibri" panose="020F0502020204030204" pitchFamily="34" charset="0"/>
                <a:cs typeface="Calibri" panose="020F0502020204030204" pitchFamily="34" charset="0"/>
              </a:rPr>
            </a:br>
            <a:r>
              <a:rPr lang="cs-CZ" sz="1000" dirty="0">
                <a:effectLst/>
                <a:latin typeface="Calibri" panose="020F0502020204030204" pitchFamily="34" charset="0"/>
                <a:cs typeface="Calibri" panose="020F0502020204030204" pitchFamily="34" charset="0"/>
              </a:rPr>
              <a:t>Anna </a:t>
            </a:r>
            <a:r>
              <a:rPr lang="cs-CZ" sz="1000" dirty="0" err="1">
                <a:effectLst/>
                <a:latin typeface="Calibri" panose="020F0502020204030204" pitchFamily="34" charset="0"/>
                <a:cs typeface="Calibri" panose="020F0502020204030204" pitchFamily="34" charset="0"/>
              </a:rPr>
              <a:t>Petrasovaa</a:t>
            </a:r>
            <a:r>
              <a:rPr lang="cs-CZ" sz="1000" dirty="0">
                <a:effectLst/>
                <a:latin typeface="Calibri" panose="020F0502020204030204" pitchFamily="34" charset="0"/>
                <a:cs typeface="Calibri" panose="020F0502020204030204" pitchFamily="34" charset="0"/>
              </a:rPr>
              <a:t>, Helena </a:t>
            </a:r>
            <a:r>
              <a:rPr lang="cs-CZ" sz="1000" dirty="0" err="1">
                <a:effectLst/>
                <a:latin typeface="Calibri" panose="020F0502020204030204" pitchFamily="34" charset="0"/>
                <a:cs typeface="Calibri" panose="020F0502020204030204" pitchFamily="34" charset="0"/>
              </a:rPr>
              <a:t>Mitasova</a:t>
            </a:r>
            <a:r>
              <a:rPr lang="cs-CZ" sz="1000" dirty="0">
                <a:effectLst/>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Computers, Environment and Urban Systems 85 (2021) 101554</a:t>
            </a:r>
            <a:endParaRPr lang="cs-CZ"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3724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4C970E7-FB7E-46AA-8366-74A789710EE4}"/>
              </a:ext>
            </a:extLst>
          </p:cNvPr>
          <p:cNvSpPr>
            <a:spLocks noGrp="1"/>
          </p:cNvSpPr>
          <p:nvPr>
            <p:ph type="sldNum" sz="quarter" idx="11"/>
          </p:nvPr>
        </p:nvSpPr>
        <p:spPr/>
        <p:txBody>
          <a:bodyPr/>
          <a:lstStyle/>
          <a:p>
            <a:fld id="{0970407D-EE58-4A0B-824B-1D3AE42DD9CF}" type="slidenum">
              <a:rPr lang="en-GB" altLang="cs-CZ" noProof="0" smtClean="0"/>
              <a:pPr/>
              <a:t>63</a:t>
            </a:fld>
            <a:endParaRPr lang="en-GB" altLang="cs-CZ" noProof="0" dirty="0"/>
          </a:p>
        </p:txBody>
      </p:sp>
      <p:sp>
        <p:nvSpPr>
          <p:cNvPr id="4" name="Nadpis 3">
            <a:extLst>
              <a:ext uri="{FF2B5EF4-FFF2-40B4-BE49-F238E27FC236}">
                <a16:creationId xmlns:a16="http://schemas.microsoft.com/office/drawing/2014/main" id="{24C65FC7-EEBB-4C6A-8075-653E03DCC94D}"/>
              </a:ext>
            </a:extLst>
          </p:cNvPr>
          <p:cNvSpPr>
            <a:spLocks noGrp="1"/>
          </p:cNvSpPr>
          <p:nvPr>
            <p:ph type="title"/>
          </p:nvPr>
        </p:nvSpPr>
        <p:spPr/>
        <p:txBody>
          <a:bodyPr/>
          <a:lstStyle/>
          <a:p>
            <a:r>
              <a:rPr lang="cs-CZ" dirty="0" err="1"/>
              <a:t>What</a:t>
            </a:r>
            <a:r>
              <a:rPr lang="cs-CZ" dirty="0"/>
              <a:t> </a:t>
            </a:r>
            <a:r>
              <a:rPr lang="cs-CZ" dirty="0" err="1"/>
              <a:t>is</a:t>
            </a:r>
            <a:r>
              <a:rPr lang="cs-CZ" dirty="0"/>
              <a:t> </a:t>
            </a:r>
            <a:r>
              <a:rPr lang="cs-CZ" dirty="0" err="1"/>
              <a:t>the</a:t>
            </a:r>
            <a:r>
              <a:rPr lang="cs-CZ" dirty="0"/>
              <a:t> point? </a:t>
            </a:r>
            <a:r>
              <a:rPr lang="cs-CZ" dirty="0" err="1"/>
              <a:t>Change</a:t>
            </a:r>
            <a:r>
              <a:rPr lang="cs-CZ" dirty="0"/>
              <a:t> </a:t>
            </a:r>
            <a:r>
              <a:rPr lang="cs-CZ" dirty="0" err="1"/>
              <a:t>of</a:t>
            </a:r>
            <a:r>
              <a:rPr lang="cs-CZ" dirty="0"/>
              <a:t> </a:t>
            </a:r>
            <a:r>
              <a:rPr lang="cs-CZ" dirty="0" err="1"/>
              <a:t>paradigm</a:t>
            </a:r>
            <a:r>
              <a:rPr lang="cs-CZ" dirty="0"/>
              <a:t>?</a:t>
            </a:r>
          </a:p>
        </p:txBody>
      </p:sp>
      <p:sp>
        <p:nvSpPr>
          <p:cNvPr id="5" name="Zástupný obsah 4">
            <a:extLst>
              <a:ext uri="{FF2B5EF4-FFF2-40B4-BE49-F238E27FC236}">
                <a16:creationId xmlns:a16="http://schemas.microsoft.com/office/drawing/2014/main" id="{32A9DCAB-29A9-4122-943D-2FB70A8BC1F5}"/>
              </a:ext>
            </a:extLst>
          </p:cNvPr>
          <p:cNvSpPr>
            <a:spLocks noGrp="1"/>
          </p:cNvSpPr>
          <p:nvPr>
            <p:ph idx="1"/>
          </p:nvPr>
        </p:nvSpPr>
        <p:spPr>
          <a:xfrm>
            <a:off x="666000" y="1660107"/>
            <a:ext cx="7499432" cy="4139998"/>
          </a:xfrm>
        </p:spPr>
        <p:txBody>
          <a:bodyPr/>
          <a:lstStyle/>
          <a:p>
            <a:pPr marL="72000" indent="0" algn="just">
              <a:buNone/>
            </a:pPr>
            <a:r>
              <a:rPr lang="en-US" sz="1800" dirty="0"/>
              <a:t>Formal structures of cities </a:t>
            </a:r>
            <a:r>
              <a:rPr lang="cs-CZ" sz="1800" dirty="0"/>
              <a:t>are </a:t>
            </a:r>
            <a:r>
              <a:rPr lang="cs-CZ" sz="1800" dirty="0" err="1"/>
              <a:t>often</a:t>
            </a:r>
            <a:r>
              <a:rPr lang="cs-CZ" sz="1800" dirty="0"/>
              <a:t> </a:t>
            </a:r>
            <a:r>
              <a:rPr lang="en-US" sz="1800" dirty="0"/>
              <a:t>inspired by a combination of human geometry and cosmological patterns in both Eastern and Western civilizations, from early representations in mandalas to the Vitruvian Man. Cities have also been understood </a:t>
            </a:r>
            <a:r>
              <a:rPr lang="en-US" sz="1800" b="1" dirty="0"/>
              <a:t>as a living system</a:t>
            </a:r>
            <a:r>
              <a:rPr lang="en-US" sz="1800" dirty="0"/>
              <a:t>, a macroscopic organism, linked through its collective consciousness, communicative structure and relationship to natural resources and cycles. Like the human body or other natural organisms, the city is comprised of multiple parts, organs, cells and functions, each autonomously working with its own requirements</a:t>
            </a:r>
            <a:r>
              <a:rPr lang="cs-CZ" sz="1800" dirty="0"/>
              <a:t>. </a:t>
            </a:r>
            <a:r>
              <a:rPr lang="cs-CZ" sz="1800" dirty="0" err="1"/>
              <a:t>However</a:t>
            </a:r>
            <a:r>
              <a:rPr lang="cs-CZ" sz="1800" dirty="0"/>
              <a:t>, </a:t>
            </a:r>
            <a:r>
              <a:rPr lang="cs-CZ" sz="1800" dirty="0" err="1"/>
              <a:t>we</a:t>
            </a:r>
            <a:r>
              <a:rPr lang="cs-CZ" sz="1800" dirty="0"/>
              <a:t> </a:t>
            </a:r>
            <a:r>
              <a:rPr lang="cs-CZ" sz="1800" dirty="0" err="1"/>
              <a:t>need</a:t>
            </a:r>
            <a:r>
              <a:rPr lang="cs-CZ" sz="1800" dirty="0"/>
              <a:t> to </a:t>
            </a:r>
            <a:r>
              <a:rPr lang="cs-CZ" sz="1800" dirty="0" err="1"/>
              <a:t>learn</a:t>
            </a:r>
            <a:r>
              <a:rPr lang="cs-CZ" sz="1800" dirty="0"/>
              <a:t> much more </a:t>
            </a:r>
            <a:r>
              <a:rPr lang="cs-CZ" sz="1800" dirty="0" err="1"/>
              <a:t>about</a:t>
            </a:r>
            <a:r>
              <a:rPr lang="cs-CZ" sz="1800" dirty="0"/>
              <a:t> </a:t>
            </a:r>
            <a:r>
              <a:rPr lang="cs-CZ" sz="1800" dirty="0" err="1"/>
              <a:t>the</a:t>
            </a:r>
            <a:r>
              <a:rPr lang="cs-CZ" sz="1800" dirty="0"/>
              <a:t> </a:t>
            </a:r>
            <a:r>
              <a:rPr lang="cs-CZ" sz="1800" dirty="0" err="1"/>
              <a:t>interconnectedness</a:t>
            </a:r>
            <a:r>
              <a:rPr lang="cs-CZ" sz="1800" dirty="0"/>
              <a:t> to </a:t>
            </a:r>
            <a:r>
              <a:rPr lang="cs-CZ" sz="1800" dirty="0" err="1"/>
              <a:t>understand</a:t>
            </a:r>
            <a:r>
              <a:rPr lang="cs-CZ" sz="1800" dirty="0"/>
              <a:t> </a:t>
            </a:r>
            <a:r>
              <a:rPr lang="cs-CZ" sz="1800" dirty="0" err="1"/>
              <a:t>better</a:t>
            </a:r>
            <a:r>
              <a:rPr lang="cs-CZ" sz="1800" dirty="0"/>
              <a:t> </a:t>
            </a:r>
            <a:r>
              <a:rPr lang="cs-CZ" sz="1800" dirty="0" err="1"/>
              <a:t>the</a:t>
            </a:r>
            <a:r>
              <a:rPr lang="cs-CZ" sz="1800" dirty="0"/>
              <a:t> </a:t>
            </a:r>
            <a:r>
              <a:rPr lang="cs-CZ" sz="1800" dirty="0" err="1"/>
              <a:t>processes</a:t>
            </a:r>
            <a:r>
              <a:rPr lang="cs-CZ" sz="1800" dirty="0"/>
              <a:t>.</a:t>
            </a:r>
          </a:p>
          <a:p>
            <a:pPr marL="72000" indent="0">
              <a:buNone/>
            </a:pPr>
            <a:endParaRPr lang="cs-CZ" sz="1800" dirty="0"/>
          </a:p>
        </p:txBody>
      </p:sp>
      <p:pic>
        <p:nvPicPr>
          <p:cNvPr id="8" name="Obrázek 7">
            <a:extLst>
              <a:ext uri="{FF2B5EF4-FFF2-40B4-BE49-F238E27FC236}">
                <a16:creationId xmlns:a16="http://schemas.microsoft.com/office/drawing/2014/main" id="{60849F37-C7F4-4F8E-8CD3-0B973B1DA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432" y="2045118"/>
            <a:ext cx="3985461" cy="3152775"/>
          </a:xfrm>
          <a:prstGeom prst="rect">
            <a:avLst/>
          </a:prstGeom>
        </p:spPr>
      </p:pic>
    </p:spTree>
    <p:extLst>
      <p:ext uri="{BB962C8B-B14F-4D97-AF65-F5344CB8AC3E}">
        <p14:creationId xmlns:p14="http://schemas.microsoft.com/office/powerpoint/2010/main" val="3684413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3C536C-15AF-48DD-8CBD-B0783879250B}"/>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5C420B22-FAAD-4BC0-8367-9423E55E6E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8691" y="381095"/>
            <a:ext cx="4791075" cy="3194050"/>
          </a:xfrm>
        </p:spPr>
      </p:pic>
      <p:pic>
        <p:nvPicPr>
          <p:cNvPr id="7" name="Obrázek 6">
            <a:extLst>
              <a:ext uri="{FF2B5EF4-FFF2-40B4-BE49-F238E27FC236}">
                <a16:creationId xmlns:a16="http://schemas.microsoft.com/office/drawing/2014/main" id="{81042AB7-C1FF-4EF0-87D5-75813733C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94" y="365125"/>
            <a:ext cx="4791075" cy="3210020"/>
          </a:xfrm>
          <a:prstGeom prst="rect">
            <a:avLst/>
          </a:prstGeom>
        </p:spPr>
      </p:pic>
      <p:sp>
        <p:nvSpPr>
          <p:cNvPr id="9" name="TextovéPole 8">
            <a:extLst>
              <a:ext uri="{FF2B5EF4-FFF2-40B4-BE49-F238E27FC236}">
                <a16:creationId xmlns:a16="http://schemas.microsoft.com/office/drawing/2014/main" id="{092AF15E-CFA9-436B-90DE-446113F94E45}"/>
              </a:ext>
            </a:extLst>
          </p:cNvPr>
          <p:cNvSpPr txBox="1"/>
          <p:nvPr/>
        </p:nvSpPr>
        <p:spPr>
          <a:xfrm>
            <a:off x="682935" y="4568340"/>
            <a:ext cx="10431511" cy="1569660"/>
          </a:xfrm>
          <a:prstGeom prst="rect">
            <a:avLst/>
          </a:prstGeom>
          <a:noFill/>
        </p:spPr>
        <p:txBody>
          <a:bodyPr wrap="square">
            <a:spAutoFit/>
          </a:bodyPr>
          <a:lstStyle/>
          <a:p>
            <a:r>
              <a:rPr lang="en-US" dirty="0"/>
              <a:t>“</a:t>
            </a:r>
            <a:r>
              <a:rPr lang="en-US" b="1" i="1" dirty="0"/>
              <a:t>It is our attitude toward events, not events themselves, which we can control. Nothing is by its own nature calamitous -- even death is terrible only if we fear it.” </a:t>
            </a:r>
            <a:br>
              <a:rPr lang="en-US" b="1" i="1" dirty="0"/>
            </a:br>
            <a:r>
              <a:rPr lang="en-US" b="1" i="1" dirty="0"/>
              <a:t>― Epictetus </a:t>
            </a:r>
          </a:p>
        </p:txBody>
      </p:sp>
    </p:spTree>
    <p:extLst>
      <p:ext uri="{BB962C8B-B14F-4D97-AF65-F5344CB8AC3E}">
        <p14:creationId xmlns:p14="http://schemas.microsoft.com/office/powerpoint/2010/main" val="3013240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hora, exteriér, tráva, muž&#10;&#10;Popis byl vytvořen automaticky">
            <a:extLst>
              <a:ext uri="{FF2B5EF4-FFF2-40B4-BE49-F238E27FC236}">
                <a16:creationId xmlns:a16="http://schemas.microsoft.com/office/drawing/2014/main" id="{16C5EAB9-3A8B-4C98-80D7-EBAA074B9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167" y="3616503"/>
            <a:ext cx="6778644" cy="3241498"/>
          </a:xfrm>
          <a:prstGeom prst="rect">
            <a:avLst/>
          </a:prstGeom>
        </p:spPr>
      </p:pic>
      <p:sp>
        <p:nvSpPr>
          <p:cNvPr id="3" name="Zástupný symbol pro číslo snímku 2">
            <a:extLst>
              <a:ext uri="{FF2B5EF4-FFF2-40B4-BE49-F238E27FC236}">
                <a16:creationId xmlns:a16="http://schemas.microsoft.com/office/drawing/2014/main" id="{00C8B723-26E0-4F4D-90CE-F9B623BA529D}"/>
              </a:ext>
            </a:extLst>
          </p:cNvPr>
          <p:cNvSpPr>
            <a:spLocks noGrp="1"/>
          </p:cNvSpPr>
          <p:nvPr>
            <p:ph type="sldNum" sz="quarter" idx="11"/>
          </p:nvPr>
        </p:nvSpPr>
        <p:spPr/>
        <p:txBody>
          <a:bodyPr/>
          <a:lstStyle/>
          <a:p>
            <a:fld id="{0970407D-EE58-4A0B-824B-1D3AE42DD9CF}" type="slidenum">
              <a:rPr lang="cs-CZ" altLang="cs-CZ" smtClean="0"/>
              <a:pPr/>
              <a:t>65</a:t>
            </a:fld>
            <a:endParaRPr lang="cs-CZ" altLang="cs-CZ" dirty="0"/>
          </a:p>
        </p:txBody>
      </p:sp>
      <p:sp>
        <p:nvSpPr>
          <p:cNvPr id="4" name="Nadpis 3">
            <a:extLst>
              <a:ext uri="{FF2B5EF4-FFF2-40B4-BE49-F238E27FC236}">
                <a16:creationId xmlns:a16="http://schemas.microsoft.com/office/drawing/2014/main" id="{4616AAD9-6236-4C42-8BCE-A07B81EFA92C}"/>
              </a:ext>
            </a:extLst>
          </p:cNvPr>
          <p:cNvSpPr>
            <a:spLocks noGrp="1"/>
          </p:cNvSpPr>
          <p:nvPr>
            <p:ph type="title"/>
          </p:nvPr>
        </p:nvSpPr>
        <p:spPr/>
        <p:txBody>
          <a:bodyPr/>
          <a:lstStyle/>
          <a:p>
            <a:endParaRPr lang="cs-CZ"/>
          </a:p>
        </p:txBody>
      </p:sp>
      <p:pic>
        <p:nvPicPr>
          <p:cNvPr id="7" name="Zástupný obsah 6" descr="Obsah obrázku osoba, muž, držení, žena&#10;&#10;Popis byl vytvořen automaticky">
            <a:extLst>
              <a:ext uri="{FF2B5EF4-FFF2-40B4-BE49-F238E27FC236}">
                <a16:creationId xmlns:a16="http://schemas.microsoft.com/office/drawing/2014/main" id="{4CDB8B48-FDBB-47AE-BFCA-084043CDBC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5527167" cy="4140200"/>
          </a:xfrm>
        </p:spPr>
      </p:pic>
      <p:pic>
        <p:nvPicPr>
          <p:cNvPr id="9" name="Obrázek 8" descr="Obsah obrázku červená, hora, sníh, muž&#10;&#10;Popis byl vytvořen automaticky">
            <a:extLst>
              <a:ext uri="{FF2B5EF4-FFF2-40B4-BE49-F238E27FC236}">
                <a16:creationId xmlns:a16="http://schemas.microsoft.com/office/drawing/2014/main" id="{7464F89A-AE0E-42EA-9F9D-F9027C8F4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167" y="0"/>
            <a:ext cx="6936847" cy="4140200"/>
          </a:xfrm>
          <a:prstGeom prst="rect">
            <a:avLst/>
          </a:prstGeom>
        </p:spPr>
      </p:pic>
      <p:pic>
        <p:nvPicPr>
          <p:cNvPr id="13" name="Obrázek 12" descr="Obsah obrázku obvod, elektronika&#10;&#10;Popis byl vytvořen automaticky">
            <a:extLst>
              <a:ext uri="{FF2B5EF4-FFF2-40B4-BE49-F238E27FC236}">
                <a16:creationId xmlns:a16="http://schemas.microsoft.com/office/drawing/2014/main" id="{9DF20C3F-623C-4DF3-AB27-613A6A982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40200"/>
            <a:ext cx="5581167" cy="2775982"/>
          </a:xfrm>
          <a:prstGeom prst="rect">
            <a:avLst/>
          </a:prstGeom>
        </p:spPr>
      </p:pic>
    </p:spTree>
    <p:extLst>
      <p:ext uri="{BB962C8B-B14F-4D97-AF65-F5344CB8AC3E}">
        <p14:creationId xmlns:p14="http://schemas.microsoft.com/office/powerpoint/2010/main" val="32380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2A14E4B-1A60-4FD1-AFC2-60D56FB2A876}"/>
              </a:ext>
            </a:extLst>
          </p:cNvPr>
          <p:cNvSpPr>
            <a:spLocks noGrp="1"/>
          </p:cNvSpPr>
          <p:nvPr>
            <p:ph type="sldNum" sz="quarter" idx="11"/>
          </p:nvPr>
        </p:nvSpPr>
        <p:spPr/>
        <p:txBody>
          <a:bodyPr/>
          <a:lstStyle/>
          <a:p>
            <a:fld id="{0970407D-EE58-4A0B-824B-1D3AE42DD9CF}" type="slidenum">
              <a:rPr lang="cs-CZ" altLang="cs-CZ" smtClean="0"/>
              <a:pPr/>
              <a:t>66</a:t>
            </a:fld>
            <a:endParaRPr lang="cs-CZ" altLang="cs-CZ" dirty="0"/>
          </a:p>
        </p:txBody>
      </p:sp>
      <p:sp>
        <p:nvSpPr>
          <p:cNvPr id="4" name="Nadpis 3">
            <a:extLst>
              <a:ext uri="{FF2B5EF4-FFF2-40B4-BE49-F238E27FC236}">
                <a16:creationId xmlns:a16="http://schemas.microsoft.com/office/drawing/2014/main" id="{69DCE104-B20E-4C73-BE76-F22BAA729F0A}"/>
              </a:ext>
            </a:extLst>
          </p:cNvPr>
          <p:cNvSpPr>
            <a:spLocks noGrp="1"/>
          </p:cNvSpPr>
          <p:nvPr>
            <p:ph type="title"/>
          </p:nvPr>
        </p:nvSpPr>
        <p:spPr/>
        <p:txBody>
          <a:bodyPr/>
          <a:lstStyle/>
          <a:p>
            <a:r>
              <a:rPr lang="cs-CZ" dirty="0"/>
              <a:t>Budeme u toho?</a:t>
            </a:r>
          </a:p>
        </p:txBody>
      </p:sp>
      <p:sp>
        <p:nvSpPr>
          <p:cNvPr id="5" name="Zástupný obsah 4">
            <a:extLst>
              <a:ext uri="{FF2B5EF4-FFF2-40B4-BE49-F238E27FC236}">
                <a16:creationId xmlns:a16="http://schemas.microsoft.com/office/drawing/2014/main" id="{4C4EFC1E-92CD-476F-A7A5-FE2D65CB8D73}"/>
              </a:ext>
            </a:extLst>
          </p:cNvPr>
          <p:cNvSpPr>
            <a:spLocks noGrp="1"/>
          </p:cNvSpPr>
          <p:nvPr>
            <p:ph idx="1"/>
          </p:nvPr>
        </p:nvSpPr>
        <p:spPr/>
        <p:txBody>
          <a:bodyPr/>
          <a:lstStyle/>
          <a:p>
            <a:r>
              <a:rPr lang="cs-CZ" dirty="0"/>
              <a:t>Ano!</a:t>
            </a:r>
          </a:p>
          <a:p>
            <a:pPr marL="72000" indent="0">
              <a:buNone/>
            </a:pPr>
            <a:endParaRPr lang="cs-CZ" dirty="0"/>
          </a:p>
        </p:txBody>
      </p:sp>
      <p:pic>
        <p:nvPicPr>
          <p:cNvPr id="7" name="Obrázek 6" descr="Obsah obrázku oblečení, fotka, vyplněné, vsedě&#10;&#10;Popis byl vytvořen automaticky">
            <a:extLst>
              <a:ext uri="{FF2B5EF4-FFF2-40B4-BE49-F238E27FC236}">
                <a16:creationId xmlns:a16="http://schemas.microsoft.com/office/drawing/2014/main" id="{73B2DC90-2802-40F2-A1CE-28202AB1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368" y="446147"/>
            <a:ext cx="5784095" cy="5784095"/>
          </a:xfrm>
          <a:prstGeom prst="rect">
            <a:avLst/>
          </a:prstGeom>
        </p:spPr>
      </p:pic>
    </p:spTree>
    <p:extLst>
      <p:ext uri="{BB962C8B-B14F-4D97-AF65-F5344CB8AC3E}">
        <p14:creationId xmlns:p14="http://schemas.microsoft.com/office/powerpoint/2010/main" val="1997995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Evolution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the</a:t>
            </a:r>
            <a:r>
              <a:rPr lang="cs-CZ" altLang="cs-CZ" b="1" dirty="0">
                <a:latin typeface="Calibri" charset="0"/>
                <a:ea typeface="Calibri" charset="0"/>
                <a:cs typeface="Calibri" charset="0"/>
              </a:rPr>
              <a:t> term „stres“</a:t>
            </a:r>
            <a:endParaRPr lang="en-US" altLang="cs-CZ" sz="4400" b="1" dirty="0">
              <a:latin typeface="Calibri" charset="0"/>
              <a:ea typeface="Calibri" charset="0"/>
              <a:cs typeface="Calibri" charset="0"/>
            </a:endParaRPr>
          </a:p>
        </p:txBody>
      </p:sp>
      <p:sp>
        <p:nvSpPr>
          <p:cNvPr id="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6" name="Picture 4" descr="ýsledek obrázku pro claude bern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3" y="1159350"/>
            <a:ext cx="1335831" cy="1706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ýsledek obrázku pro hans sel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13" y="4651427"/>
            <a:ext cx="1308344" cy="209929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847849" y="1258436"/>
            <a:ext cx="9578830" cy="1449628"/>
          </a:xfrm>
          <a:prstGeom prst="rect">
            <a:avLst/>
          </a:prstGeom>
        </p:spPr>
        <p:txBody>
          <a:bodyPr wrap="square">
            <a:spAutoFit/>
          </a:bodyPr>
          <a:lstStyle/>
          <a:p>
            <a:pPr>
              <a:lnSpc>
                <a:spcPct val="90000"/>
              </a:lnSpc>
            </a:pPr>
            <a:r>
              <a:rPr lang="en-US" altLang="cs-CZ" sz="2600" b="1" dirty="0">
                <a:latin typeface="Calibri" charset="0"/>
                <a:ea typeface="Calibri" charset="0"/>
                <a:cs typeface="Calibri" charset="0"/>
              </a:rPr>
              <a:t>Claude Bernard</a:t>
            </a:r>
            <a:r>
              <a:rPr lang="en-US" altLang="cs-CZ" sz="2600" dirty="0">
                <a:latin typeface="Calibri" charset="0"/>
                <a:ea typeface="Calibri" charset="0"/>
                <a:cs typeface="Calibri" charset="0"/>
              </a:rPr>
              <a:t> (1813-1878)</a:t>
            </a:r>
          </a:p>
          <a:p>
            <a:pPr marL="914400" lvl="1" indent="-457200">
              <a:lnSpc>
                <a:spcPct val="90000"/>
              </a:lnSpc>
              <a:buFont typeface="Arial" charset="0"/>
              <a:buChar char="•"/>
            </a:pPr>
            <a:r>
              <a:rPr lang="fr-FR" altLang="cs-CZ" sz="2400" i="1" dirty="0">
                <a:latin typeface="Calibri" charset="0"/>
                <a:ea typeface="Calibri" charset="0"/>
                <a:cs typeface="Calibri" charset="0"/>
              </a:rPr>
              <a:t>Leçons sur les phénomènes de la vie communs aux animaux et aux végétaux</a:t>
            </a:r>
          </a:p>
          <a:p>
            <a:pPr marL="914400" lvl="1" indent="-457200">
              <a:lnSpc>
                <a:spcPct val="90000"/>
              </a:lnSpc>
              <a:buFont typeface="Arial" charset="0"/>
              <a:buChar char="•"/>
            </a:pPr>
            <a:r>
              <a:rPr lang="cs-CZ" altLang="cs-CZ" sz="2400" dirty="0">
                <a:latin typeface="Calibri" charset="0"/>
                <a:ea typeface="Calibri" charset="0"/>
                <a:cs typeface="Calibri" charset="0"/>
              </a:rPr>
              <a:t>Vnitřní prostředí je udržováno jako stálé</a:t>
            </a:r>
            <a:endParaRPr lang="cs-CZ" sz="1600" dirty="0">
              <a:latin typeface="Calibri" charset="0"/>
              <a:ea typeface="Calibri" charset="0"/>
              <a:cs typeface="Calibri" charset="0"/>
            </a:endParaRPr>
          </a:p>
        </p:txBody>
      </p:sp>
      <p:sp>
        <p:nvSpPr>
          <p:cNvPr id="3" name="Obdélník 2"/>
          <p:cNvSpPr/>
          <p:nvPr/>
        </p:nvSpPr>
        <p:spPr>
          <a:xfrm>
            <a:off x="1847848" y="3060536"/>
            <a:ext cx="10167939" cy="1117229"/>
          </a:xfrm>
          <a:prstGeom prst="rect">
            <a:avLst/>
          </a:prstGeom>
        </p:spPr>
        <p:txBody>
          <a:bodyPr wrap="square">
            <a:spAutoFit/>
          </a:bodyPr>
          <a:lstStyle/>
          <a:p>
            <a:pPr>
              <a:lnSpc>
                <a:spcPct val="90000"/>
              </a:lnSpc>
            </a:pPr>
            <a:r>
              <a:rPr lang="en-US" altLang="cs-CZ" sz="2600" b="1" dirty="0">
                <a:latin typeface="Calibri" charset="0"/>
                <a:ea typeface="Calibri" charset="0"/>
                <a:cs typeface="Calibri" charset="0"/>
              </a:rPr>
              <a:t>Walter Cannon</a:t>
            </a:r>
            <a:r>
              <a:rPr lang="en-US" altLang="cs-CZ" sz="2600" dirty="0">
                <a:latin typeface="Calibri" charset="0"/>
                <a:ea typeface="Calibri" charset="0"/>
                <a:cs typeface="Calibri" charset="0"/>
              </a:rPr>
              <a:t> (1871-1945)</a:t>
            </a:r>
          </a:p>
          <a:p>
            <a:pPr marL="800100" lvl="1" indent="-342900">
              <a:lnSpc>
                <a:spcPct val="90000"/>
              </a:lnSpc>
              <a:buFont typeface="Arial" charset="0"/>
              <a:buChar char="•"/>
            </a:pPr>
            <a:r>
              <a:rPr lang="en-US" altLang="cs-CZ" sz="2400" i="1" dirty="0">
                <a:latin typeface="Calibri" charset="0"/>
                <a:ea typeface="Calibri" charset="0"/>
                <a:cs typeface="Calibri" charset="0"/>
              </a:rPr>
              <a:t>The Wisdom of the Body</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dirty="0" err="1">
                <a:latin typeface="Calibri" charset="0"/>
                <a:ea typeface="Calibri" charset="0"/>
                <a:cs typeface="Calibri" charset="0"/>
              </a:rPr>
              <a:t>Homeost</a:t>
            </a:r>
            <a:r>
              <a:rPr lang="cs-CZ" altLang="cs-CZ" sz="2400" dirty="0" err="1">
                <a:latin typeface="Calibri" charset="0"/>
                <a:ea typeface="Calibri" charset="0"/>
                <a:cs typeface="Calibri" charset="0"/>
              </a:rPr>
              <a:t>áza</a:t>
            </a:r>
            <a:r>
              <a:rPr lang="en-US" altLang="cs-CZ" sz="2400" dirty="0">
                <a:latin typeface="Calibri" charset="0"/>
                <a:ea typeface="Calibri" charset="0"/>
                <a:cs typeface="Calibri" charset="0"/>
              </a:rPr>
              <a:t>, </a:t>
            </a:r>
            <a:r>
              <a:rPr lang="en-US" altLang="cs-CZ" sz="2400" dirty="0" err="1">
                <a:latin typeface="Calibri" charset="0"/>
                <a:ea typeface="Calibri" charset="0"/>
                <a:cs typeface="Calibri" charset="0"/>
              </a:rPr>
              <a:t>stres</a:t>
            </a:r>
            <a:r>
              <a:rPr lang="en-US" altLang="cs-CZ" sz="2400" dirty="0">
                <a:latin typeface="Calibri" charset="0"/>
                <a:ea typeface="Calibri" charset="0"/>
                <a:cs typeface="Calibri" charset="0"/>
              </a:rPr>
              <a:t>, </a:t>
            </a:r>
            <a:r>
              <a:rPr lang="cs-CZ" altLang="cs-CZ" sz="2400" dirty="0">
                <a:latin typeface="Calibri" charset="0"/>
                <a:ea typeface="Calibri" charset="0"/>
                <a:cs typeface="Calibri" charset="0"/>
              </a:rPr>
              <a:t>autonomní (sympatický) nervový systém</a:t>
            </a:r>
            <a:endParaRPr lang="en-US" altLang="cs-CZ" sz="2400" dirty="0">
              <a:latin typeface="Calibri" charset="0"/>
              <a:ea typeface="Calibri" charset="0"/>
              <a:cs typeface="Calibri" charset="0"/>
            </a:endParaRPr>
          </a:p>
        </p:txBody>
      </p:sp>
      <p:sp>
        <p:nvSpPr>
          <p:cNvPr id="8" name="Obdélník 7"/>
          <p:cNvSpPr/>
          <p:nvPr/>
        </p:nvSpPr>
        <p:spPr>
          <a:xfrm>
            <a:off x="1847847" y="4794305"/>
            <a:ext cx="10167939" cy="1449628"/>
          </a:xfrm>
          <a:prstGeom prst="rect">
            <a:avLst/>
          </a:prstGeom>
        </p:spPr>
        <p:txBody>
          <a:bodyPr wrap="square">
            <a:spAutoFit/>
          </a:bodyPr>
          <a:lstStyle/>
          <a:p>
            <a:pPr>
              <a:lnSpc>
                <a:spcPct val="90000"/>
              </a:lnSpc>
            </a:pPr>
            <a:r>
              <a:rPr lang="fr-FR" altLang="cs-CZ" sz="2600" b="1" dirty="0">
                <a:latin typeface="Calibri" charset="0"/>
                <a:ea typeface="Calibri" charset="0"/>
                <a:cs typeface="Calibri" charset="0"/>
              </a:rPr>
              <a:t>Hans Selye</a:t>
            </a:r>
            <a:r>
              <a:rPr lang="fr-FR" altLang="cs-CZ" sz="2600" dirty="0">
                <a:latin typeface="Calibri" charset="0"/>
                <a:ea typeface="Calibri" charset="0"/>
                <a:cs typeface="Calibri" charset="0"/>
              </a:rPr>
              <a:t> (1907-1982) </a:t>
            </a:r>
          </a:p>
          <a:p>
            <a:pPr marL="800100" lvl="1" indent="-342900">
              <a:lnSpc>
                <a:spcPct val="90000"/>
              </a:lnSpc>
              <a:buFont typeface="Arial" charset="0"/>
              <a:buChar char="•"/>
            </a:pPr>
            <a:r>
              <a:rPr lang="en-US" altLang="cs-CZ" sz="2400" i="1" dirty="0">
                <a:latin typeface="Calibri" charset="0"/>
                <a:ea typeface="Calibri" charset="0"/>
                <a:cs typeface="Calibri" charset="0"/>
              </a:rPr>
              <a:t>The Physiology and Pathology of Stress; a Treatise Based on the Concepts of the General-Adaptation-Syndrome and the Diseases of Adaptation</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dirty="0" err="1">
                <a:latin typeface="Calibri" charset="0"/>
                <a:ea typeface="Calibri" charset="0"/>
                <a:cs typeface="Calibri" charset="0"/>
              </a:rPr>
              <a:t>Hyp</a:t>
            </a:r>
            <a:r>
              <a:rPr lang="cs-CZ" altLang="cs-CZ" sz="2400" dirty="0" err="1">
                <a:latin typeface="Calibri" charset="0"/>
                <a:ea typeface="Calibri" charset="0"/>
                <a:cs typeface="Calibri" charset="0"/>
              </a:rPr>
              <a:t>otalamo</a:t>
            </a:r>
            <a:r>
              <a:rPr lang="cs-CZ" altLang="cs-CZ" sz="2400" dirty="0">
                <a:latin typeface="Calibri" charset="0"/>
                <a:ea typeface="Calibri" charset="0"/>
                <a:cs typeface="Calibri" charset="0"/>
              </a:rPr>
              <a:t>-hypofyzárně nadledvinková osa</a:t>
            </a:r>
            <a:r>
              <a:rPr lang="fr-FR" altLang="cs-CZ" sz="2400" dirty="0">
                <a:latin typeface="Calibri" charset="0"/>
                <a:ea typeface="Calibri" charset="0"/>
                <a:cs typeface="Calibri" charset="0"/>
              </a:rPr>
              <a:t> (HPA)</a:t>
            </a:r>
          </a:p>
        </p:txBody>
      </p:sp>
      <p:pic>
        <p:nvPicPr>
          <p:cNvPr id="2050" name="Picture 2" descr="ýsledek obrázku pro walter cann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14" y="2926936"/>
            <a:ext cx="1308344" cy="1640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Evolution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the</a:t>
            </a:r>
            <a:r>
              <a:rPr lang="cs-CZ" altLang="cs-CZ" b="1" dirty="0">
                <a:latin typeface="Calibri" charset="0"/>
                <a:ea typeface="Calibri" charset="0"/>
                <a:cs typeface="Calibri" charset="0"/>
              </a:rPr>
              <a:t> term „stres“</a:t>
            </a:r>
            <a:endParaRPr lang="en-US" altLang="cs-CZ" sz="4400" b="1" dirty="0">
              <a:latin typeface="Calibri" charset="0"/>
              <a:ea typeface="Calibri" charset="0"/>
              <a:cs typeface="Calibri" charset="0"/>
            </a:endParaRPr>
          </a:p>
        </p:txBody>
      </p:sp>
      <p:sp>
        <p:nvSpPr>
          <p:cNvPr id="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1026" name="Picture 2" descr="ýsledek obrázku pro robert sapol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84" y="1158435"/>
            <a:ext cx="1495309" cy="1992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ýsledek obrázku pro Bruce McEwen"/>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8184" y="3284894"/>
            <a:ext cx="1497524" cy="14975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gero.usc.edu/wp-content/uploads/2015/07/gordon-lithgow.jpg"/>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8184" y="5039520"/>
            <a:ext cx="1495309" cy="163274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848198" y="1286036"/>
            <a:ext cx="10096152" cy="1754326"/>
          </a:xfrm>
          <a:prstGeom prst="rect">
            <a:avLst/>
          </a:prstGeom>
        </p:spPr>
        <p:txBody>
          <a:bodyPr wrap="square">
            <a:spAutoFit/>
          </a:bodyPr>
          <a:lstStyle/>
          <a:p>
            <a:pPr>
              <a:lnSpc>
                <a:spcPct val="90000"/>
              </a:lnSpc>
            </a:pPr>
            <a:r>
              <a:rPr lang="en-US" altLang="cs-CZ" sz="2400" b="1" dirty="0">
                <a:latin typeface="Calibri" charset="0"/>
                <a:ea typeface="Calibri" charset="0"/>
                <a:cs typeface="Calibri" charset="0"/>
              </a:rPr>
              <a:t>Robert </a:t>
            </a:r>
            <a:r>
              <a:rPr lang="en-US" altLang="cs-CZ" sz="2400" b="1" dirty="0" err="1">
                <a:latin typeface="Calibri" charset="0"/>
                <a:ea typeface="Calibri" charset="0"/>
                <a:cs typeface="Calibri" charset="0"/>
              </a:rPr>
              <a:t>Sapolsky</a:t>
            </a:r>
            <a:endParaRPr lang="en-US" altLang="cs-CZ" sz="2400" dirty="0">
              <a:latin typeface="Calibri" charset="0"/>
              <a:ea typeface="Calibri" charset="0"/>
              <a:cs typeface="Calibri" charset="0"/>
            </a:endParaRPr>
          </a:p>
          <a:p>
            <a:pPr lvl="1">
              <a:lnSpc>
                <a:spcPct val="90000"/>
              </a:lnSpc>
            </a:pPr>
            <a:r>
              <a:rPr lang="en-US" altLang="cs-CZ" sz="2400" i="1" dirty="0">
                <a:latin typeface="Calibri" charset="0"/>
                <a:ea typeface="Calibri" charset="0"/>
                <a:cs typeface="Calibri" charset="0"/>
              </a:rPr>
              <a:t>Stress, the Aging Brain, and the Mechanisms of Neuron Death </a:t>
            </a:r>
            <a:endParaRPr lang="en-US" altLang="cs-CZ" sz="2400" dirty="0">
              <a:latin typeface="Calibri" charset="0"/>
              <a:ea typeface="Calibri" charset="0"/>
              <a:cs typeface="Calibri" charset="0"/>
            </a:endParaRPr>
          </a:p>
          <a:p>
            <a:pPr lvl="1">
              <a:lnSpc>
                <a:spcPct val="90000"/>
              </a:lnSpc>
            </a:pPr>
            <a:r>
              <a:rPr lang="en-US" altLang="cs-CZ" sz="2400" i="1" dirty="0">
                <a:latin typeface="Calibri" charset="0"/>
                <a:ea typeface="Calibri" charset="0"/>
                <a:cs typeface="Calibri" charset="0"/>
              </a:rPr>
              <a:t>Why Zebras Don’t Get Ulcers: an Updated guide to Stress, Stress-Related Diseases, and Coping</a:t>
            </a:r>
          </a:p>
          <a:p>
            <a:pPr lvl="1">
              <a:lnSpc>
                <a:spcPct val="90000"/>
              </a:lnSpc>
            </a:pPr>
            <a:r>
              <a:rPr lang="cs-CZ" altLang="cs-CZ" sz="2400" dirty="0">
                <a:latin typeface="Calibri" charset="0"/>
                <a:ea typeface="Calibri" charset="0"/>
                <a:cs typeface="Calibri" charset="0"/>
              </a:rPr>
              <a:t>Úloha limbického systému </a:t>
            </a:r>
            <a:r>
              <a:rPr lang="en-US" altLang="cs-CZ" sz="2400" dirty="0">
                <a:latin typeface="Calibri" charset="0"/>
                <a:ea typeface="Calibri" charset="0"/>
                <a:cs typeface="Calibri" charset="0"/>
              </a:rPr>
              <a:t>(hippocampus) </a:t>
            </a:r>
            <a:r>
              <a:rPr lang="cs-CZ" altLang="cs-CZ" sz="2400" dirty="0">
                <a:latin typeface="Calibri" charset="0"/>
                <a:ea typeface="Calibri" charset="0"/>
                <a:cs typeface="Calibri" charset="0"/>
              </a:rPr>
              <a:t>v regulaci </a:t>
            </a:r>
            <a:r>
              <a:rPr lang="en-US" altLang="cs-CZ" sz="2400" dirty="0">
                <a:latin typeface="Calibri" charset="0"/>
                <a:ea typeface="Calibri" charset="0"/>
                <a:cs typeface="Calibri" charset="0"/>
              </a:rPr>
              <a:t>HPA</a:t>
            </a:r>
          </a:p>
        </p:txBody>
      </p:sp>
      <p:sp>
        <p:nvSpPr>
          <p:cNvPr id="7" name="Obdélník 6"/>
          <p:cNvSpPr/>
          <p:nvPr/>
        </p:nvSpPr>
        <p:spPr>
          <a:xfrm>
            <a:off x="1848198" y="3345963"/>
            <a:ext cx="10096152" cy="1089529"/>
          </a:xfrm>
          <a:prstGeom prst="rect">
            <a:avLst/>
          </a:prstGeom>
        </p:spPr>
        <p:txBody>
          <a:bodyPr wrap="square">
            <a:spAutoFit/>
          </a:bodyPr>
          <a:lstStyle/>
          <a:p>
            <a:pPr>
              <a:lnSpc>
                <a:spcPct val="90000"/>
              </a:lnSpc>
            </a:pPr>
            <a:r>
              <a:rPr lang="en-US" altLang="cs-CZ" sz="2400" b="1" dirty="0">
                <a:latin typeface="Calibri" charset="0"/>
                <a:ea typeface="Calibri" charset="0"/>
                <a:cs typeface="Calibri" charset="0"/>
              </a:rPr>
              <a:t>Bruce McEwen</a:t>
            </a:r>
            <a:r>
              <a:rPr lang="en-US" altLang="cs-CZ" sz="2400" dirty="0">
                <a:latin typeface="Calibri" charset="0"/>
                <a:ea typeface="Calibri" charset="0"/>
                <a:cs typeface="Calibri" charset="0"/>
              </a:rPr>
              <a:t> &amp; </a:t>
            </a:r>
            <a:r>
              <a:rPr lang="en-US" altLang="cs-CZ" sz="2400" b="1" dirty="0">
                <a:latin typeface="Calibri" charset="0"/>
                <a:ea typeface="Calibri" charset="0"/>
                <a:cs typeface="Calibri" charset="0"/>
              </a:rPr>
              <a:t>Theresa E. Seaman</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i="1" dirty="0">
                <a:latin typeface="Calibri" charset="0"/>
                <a:ea typeface="Calibri" charset="0"/>
                <a:cs typeface="Calibri" charset="0"/>
              </a:rPr>
              <a:t>The End of Stress as We Know It</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cs-CZ" altLang="cs-CZ" sz="2400" dirty="0" err="1">
                <a:latin typeface="Calibri" charset="0"/>
                <a:ea typeface="Calibri" charset="0"/>
                <a:cs typeface="Calibri" charset="0"/>
              </a:rPr>
              <a:t>Allostáza</a:t>
            </a:r>
            <a:r>
              <a:rPr lang="cs-CZ" altLang="cs-CZ" sz="2400" dirty="0">
                <a:latin typeface="Calibri" charset="0"/>
                <a:ea typeface="Calibri" charset="0"/>
                <a:cs typeface="Calibri" charset="0"/>
              </a:rPr>
              <a:t>, </a:t>
            </a:r>
            <a:r>
              <a:rPr lang="cs-CZ" altLang="cs-CZ" sz="2400" dirty="0" err="1">
                <a:latin typeface="Calibri" charset="0"/>
                <a:ea typeface="Calibri" charset="0"/>
                <a:cs typeface="Calibri" charset="0"/>
              </a:rPr>
              <a:t>homeodynamika</a:t>
            </a:r>
            <a:endParaRPr lang="fr-FR" altLang="cs-CZ" sz="2400" dirty="0">
              <a:latin typeface="Calibri" charset="0"/>
              <a:ea typeface="Calibri" charset="0"/>
              <a:cs typeface="Calibri" charset="0"/>
            </a:endParaRPr>
          </a:p>
        </p:txBody>
      </p:sp>
      <p:sp>
        <p:nvSpPr>
          <p:cNvPr id="8" name="Obdélník 7"/>
          <p:cNvSpPr/>
          <p:nvPr/>
        </p:nvSpPr>
        <p:spPr>
          <a:xfrm>
            <a:off x="1848198" y="5216369"/>
            <a:ext cx="10096152" cy="1089529"/>
          </a:xfrm>
          <a:prstGeom prst="rect">
            <a:avLst/>
          </a:prstGeom>
        </p:spPr>
        <p:txBody>
          <a:bodyPr wrap="square">
            <a:spAutoFit/>
          </a:bodyPr>
          <a:lstStyle/>
          <a:p>
            <a:pPr>
              <a:lnSpc>
                <a:spcPct val="90000"/>
              </a:lnSpc>
            </a:pPr>
            <a:r>
              <a:rPr lang="en-US" altLang="cs-CZ" sz="2400" b="1" dirty="0">
                <a:latin typeface="Calibri" charset="0"/>
                <a:ea typeface="Calibri" charset="0"/>
                <a:cs typeface="Calibri" charset="0"/>
              </a:rPr>
              <a:t>Gordon Lithgow </a:t>
            </a:r>
            <a:r>
              <a:rPr lang="cs-CZ" altLang="cs-CZ" sz="2400" b="1" dirty="0">
                <a:latin typeface="Calibri" charset="0"/>
                <a:ea typeface="Calibri" charset="0"/>
                <a:cs typeface="Calibri" charset="0"/>
              </a:rPr>
              <a:t>a další</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dirty="0">
                <a:latin typeface="Calibri" charset="0"/>
                <a:ea typeface="Calibri" charset="0"/>
                <a:cs typeface="Calibri" charset="0"/>
              </a:rPr>
              <a:t>H</a:t>
            </a:r>
            <a:r>
              <a:rPr lang="cs-CZ" altLang="cs-CZ" sz="2400" dirty="0" err="1">
                <a:latin typeface="Calibri" charset="0"/>
                <a:ea typeface="Calibri" charset="0"/>
                <a:cs typeface="Calibri" charset="0"/>
              </a:rPr>
              <a:t>ormeze</a:t>
            </a:r>
            <a:r>
              <a:rPr lang="en-US" altLang="cs-CZ" sz="2400" dirty="0">
                <a:latin typeface="Calibri" charset="0"/>
                <a:ea typeface="Calibri" charset="0"/>
                <a:cs typeface="Calibri" charset="0"/>
              </a:rPr>
              <a:t>, </a:t>
            </a:r>
            <a:r>
              <a:rPr lang="cs-CZ" altLang="cs-CZ" sz="2400" dirty="0">
                <a:latin typeface="Calibri" charset="0"/>
                <a:ea typeface="Calibri" charset="0"/>
                <a:cs typeface="Calibri" charset="0"/>
              </a:rPr>
              <a:t>endokrinní regulace délky života u much</a:t>
            </a:r>
            <a:r>
              <a:rPr lang="en-US" altLang="cs-CZ" sz="2400" dirty="0">
                <a:latin typeface="Calibri" charset="0"/>
                <a:ea typeface="Calibri" charset="0"/>
                <a:cs typeface="Calibri" charset="0"/>
              </a:rPr>
              <a:t>,</a:t>
            </a:r>
            <a:r>
              <a:rPr lang="cs-CZ" altLang="cs-CZ" sz="2400" dirty="0">
                <a:latin typeface="Calibri" charset="0"/>
                <a:ea typeface="Calibri" charset="0"/>
                <a:cs typeface="Calibri" charset="0"/>
              </a:rPr>
              <a:t> hlístů a myší</a:t>
            </a:r>
          </a:p>
          <a:p>
            <a:pPr marL="792900" lvl="1" indent="-342900">
              <a:lnSpc>
                <a:spcPct val="90000"/>
              </a:lnSpc>
              <a:buFont typeface="Arial" charset="0"/>
              <a:buChar char="•"/>
            </a:pPr>
            <a:endParaRPr lang="en-US" altLang="cs-CZ" sz="2400" dirty="0">
              <a:latin typeface="Calibri" charset="0"/>
              <a:ea typeface="Calibri" charset="0"/>
              <a:cs typeface="Calibri"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a:latin typeface="Calibri" charset="0"/>
                <a:ea typeface="Calibri" charset="0"/>
                <a:cs typeface="Calibri" charset="0"/>
              </a:rPr>
              <a:t>So </a:t>
            </a:r>
            <a:r>
              <a:rPr lang="cs-CZ" altLang="cs-CZ" b="1" dirty="0" err="1">
                <a:latin typeface="Calibri" charset="0"/>
                <a:ea typeface="Calibri" charset="0"/>
                <a:cs typeface="Calibri" charset="0"/>
              </a:rPr>
              <a:t>what</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is</a:t>
            </a:r>
            <a:r>
              <a:rPr lang="cs-CZ" altLang="cs-CZ" b="1" dirty="0">
                <a:latin typeface="Calibri" charset="0"/>
                <a:ea typeface="Calibri" charset="0"/>
                <a:cs typeface="Calibri" charset="0"/>
              </a:rPr>
              <a:t> stress?</a:t>
            </a:r>
            <a:endParaRPr lang="en-US" altLang="cs-CZ" sz="4400" b="1" dirty="0">
              <a:latin typeface="Calibri" charset="0"/>
              <a:ea typeface="Calibri" charset="0"/>
              <a:cs typeface="Calibri" charset="0"/>
            </a:endParaRPr>
          </a:p>
        </p:txBody>
      </p:sp>
      <p:sp>
        <p:nvSpPr>
          <p:cNvPr id="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l="30499"/>
          <a:stretch/>
        </p:blipFill>
        <p:spPr>
          <a:xfrm>
            <a:off x="6672262" y="2291571"/>
            <a:ext cx="5257801" cy="3398361"/>
          </a:xfrm>
          <a:prstGeom prst="rect">
            <a:avLst/>
          </a:prstGeom>
        </p:spPr>
      </p:pic>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19" y="1316513"/>
            <a:ext cx="6319370" cy="5348479"/>
          </a:xfrm>
          <a:prstGeom prst="rect">
            <a:avLst/>
          </a:prstGeom>
        </p:spPr>
      </p:pic>
    </p:spTree>
    <p:extLst>
      <p:ext uri="{BB962C8B-B14F-4D97-AF65-F5344CB8AC3E}">
        <p14:creationId xmlns:p14="http://schemas.microsoft.com/office/powerpoint/2010/main" val="1893989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Stres VL 4- 12. 2019[20191204141013198].mdb"/>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119</TotalTime>
  <Words>6805</Words>
  <Application>Microsoft Office PowerPoint</Application>
  <PresentationFormat>Širokoúhlá obrazovka</PresentationFormat>
  <Paragraphs>455</Paragraphs>
  <Slides>67</Slides>
  <Notes>33</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67</vt:i4>
      </vt:variant>
    </vt:vector>
  </HeadingPairs>
  <TitlesOfParts>
    <vt:vector size="78" baseType="lpstr">
      <vt:lpstr>Arial</vt:lpstr>
      <vt:lpstr>Calibri</vt:lpstr>
      <vt:lpstr>Cambria Math</vt:lpstr>
      <vt:lpstr>Comic Sans MS</vt:lpstr>
      <vt:lpstr>Symbol</vt:lpstr>
      <vt:lpstr>Tahoma</vt:lpstr>
      <vt:lpstr>Times</vt:lpstr>
      <vt:lpstr>Times New Roman</vt:lpstr>
      <vt:lpstr>TimesNewRomanPSMT</vt:lpstr>
      <vt:lpstr>Wingdings</vt:lpstr>
      <vt:lpstr>Prezentace_MU_CZ</vt:lpstr>
      <vt:lpstr>Pathophysiology of endocrine system II–homeostasis, principles of regulation and its disorders) -stress reaction and stress as a pathophysiological phenomenon</vt:lpstr>
      <vt:lpstr>Prezentace aplikace PowerPoint</vt:lpstr>
      <vt:lpstr>Prezentace aplikace PowerPoint</vt:lpstr>
      <vt:lpstr>Prezentace aplikace PowerPoint</vt:lpstr>
      <vt:lpstr>Prezentace aplikace PowerPoint</vt:lpstr>
      <vt:lpstr>Stress and environment  So what is stress?</vt:lpstr>
      <vt:lpstr>Evolution of the term „stres“</vt:lpstr>
      <vt:lpstr>Evolution of the term „stres“</vt:lpstr>
      <vt:lpstr>So what is stress?</vt:lpstr>
      <vt:lpstr>Social aspects of stress</vt:lpstr>
      <vt:lpstr>Effects of long-term exposure to poverty in childhood Evans and Kim (2007)</vt:lpstr>
      <vt:lpstr>Effects of long-term exposure to poverty in childhood Evans and Kim (2007)</vt:lpstr>
      <vt:lpstr>Prezentace aplikace PowerPoint</vt:lpstr>
      <vt:lpstr>Cannon (1914) The fight or flight theory</vt:lpstr>
      <vt:lpstr>Cannon (1914) The fight or flight theory</vt:lpstr>
      <vt:lpstr>Fight or Flight?</vt:lpstr>
      <vt:lpstr>GAS (General Adaptation Syndrome) Selye (1956)</vt:lpstr>
      <vt:lpstr>GAS (General Adaptation Syndrome) Selye (1956)</vt:lpstr>
      <vt:lpstr>GAS (General Adaptation Syndrome) Selye (1956)</vt:lpstr>
      <vt:lpstr>GAS (General Adaptation Syndrome) Selye (1956)</vt:lpstr>
      <vt:lpstr>GAS (General Adaptation Syndrome) Selye (1956)</vt:lpstr>
      <vt:lpstr>Psychological aspects of stress</vt:lpstr>
      <vt:lpstr>Which organ systems are involved in stress reaction?</vt:lpstr>
      <vt:lpstr>Prezentace aplikace PowerPoint</vt:lpstr>
      <vt:lpstr>Prezentace aplikace PowerPoint</vt:lpstr>
      <vt:lpstr>Prezentace aplikace PowerPoint</vt:lpstr>
      <vt:lpstr>Adipose tissue – there is more than just pure differentiation </vt:lpstr>
      <vt:lpstr>Cellular origin of secreted molecules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How do we adapt? </vt:lpstr>
      <vt:lpstr>Prezentace aplikace PowerPoint</vt:lpstr>
      <vt:lpstr>Prezentace aplikace PowerPoint</vt:lpstr>
      <vt:lpstr>Breathable air?</vt:lpstr>
      <vt:lpstr>Breathable air</vt:lpstr>
      <vt:lpstr>Breathable air: record</vt:lpstr>
      <vt:lpstr>:Shelter: cold and heat - records</vt:lpstr>
      <vt:lpstr>Water?</vt:lpstr>
      <vt:lpstr>Prezentace aplikace PowerPoint</vt:lpstr>
      <vt:lpstr>Food intake?</vt:lpstr>
      <vt:lpstr>Prezentace aplikace PowerPoint</vt:lpstr>
      <vt:lpstr>Stress and the surrounding environment</vt:lpstr>
      <vt:lpstr>Human wellbeing vs stress</vt:lpstr>
      <vt:lpstr>The WHO Expert Committee on Environmental Health in Urban Development</vt:lpstr>
      <vt:lpstr>So, what constitutes human wellbeing?</vt:lpstr>
      <vt:lpstr>Prezentace aplikace PowerPoint</vt:lpstr>
      <vt:lpstr>So what is the problem?</vt:lpstr>
      <vt:lpstr>So what is urban stress in terms of human health?</vt:lpstr>
      <vt:lpstr>So what are the determinants of urban health?</vt:lpstr>
      <vt:lpstr>Why is it important? </vt:lpstr>
      <vt:lpstr>Smart cities – where we want-could be</vt:lpstr>
      <vt:lpstr>So what can physiology offer to urbanism?</vt:lpstr>
      <vt:lpstr>And, how do we measure stress in real world?</vt:lpstr>
      <vt:lpstr>Humans as sensors</vt:lpstr>
      <vt:lpstr>Collective sensing</vt:lpstr>
      <vt:lpstr>What is the point? Change of paradigm?</vt:lpstr>
      <vt:lpstr>Prezentace aplikace PowerPoint</vt:lpstr>
      <vt:lpstr>Prezentace aplikace PowerPoint</vt:lpstr>
      <vt:lpstr>Budeme u toho?</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Komenda;Z</dc:creator>
  <cp:lastModifiedBy>Julie</cp:lastModifiedBy>
  <cp:revision>25</cp:revision>
  <cp:lastPrinted>1601-01-01T00:00:00Z</cp:lastPrinted>
  <dcterms:created xsi:type="dcterms:W3CDTF">2018-10-05T10:13:37Z</dcterms:created>
  <dcterms:modified xsi:type="dcterms:W3CDTF">2023-02-21T15:00:08Z</dcterms:modified>
</cp:coreProperties>
</file>