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6568-2F4A-4C43-B23F-59F841259A5D}" type="datetimeFigureOut">
              <a:rPr lang="cs-CZ" smtClean="0"/>
              <a:pPr/>
              <a:t>28.04.2020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9A34-D7A1-40A0-B384-CF601C7946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6568-2F4A-4C43-B23F-59F841259A5D}" type="datetimeFigureOut">
              <a:rPr lang="cs-CZ" smtClean="0"/>
              <a:pPr/>
              <a:t>28.04.2020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9A34-D7A1-40A0-B384-CF601C7946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6568-2F4A-4C43-B23F-59F841259A5D}" type="datetimeFigureOut">
              <a:rPr lang="cs-CZ" smtClean="0"/>
              <a:pPr/>
              <a:t>28.04.2020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9A34-D7A1-40A0-B384-CF601C7946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6568-2F4A-4C43-B23F-59F841259A5D}" type="datetimeFigureOut">
              <a:rPr lang="cs-CZ" smtClean="0"/>
              <a:pPr/>
              <a:t>28.04.2020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9A34-D7A1-40A0-B384-CF601C7946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6568-2F4A-4C43-B23F-59F841259A5D}" type="datetimeFigureOut">
              <a:rPr lang="cs-CZ" smtClean="0"/>
              <a:pPr/>
              <a:t>28.04.2020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9A34-D7A1-40A0-B384-CF601C7946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6568-2F4A-4C43-B23F-59F841259A5D}" type="datetimeFigureOut">
              <a:rPr lang="cs-CZ" smtClean="0"/>
              <a:pPr/>
              <a:t>28.04.2020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9A34-D7A1-40A0-B384-CF601C7946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6568-2F4A-4C43-B23F-59F841259A5D}" type="datetimeFigureOut">
              <a:rPr lang="cs-CZ" smtClean="0"/>
              <a:pPr/>
              <a:t>28.04.2020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9A34-D7A1-40A0-B384-CF601C7946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6568-2F4A-4C43-B23F-59F841259A5D}" type="datetimeFigureOut">
              <a:rPr lang="cs-CZ" smtClean="0"/>
              <a:pPr/>
              <a:t>28.04.2020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9A34-D7A1-40A0-B384-CF601C7946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6568-2F4A-4C43-B23F-59F841259A5D}" type="datetimeFigureOut">
              <a:rPr lang="cs-CZ" smtClean="0"/>
              <a:pPr/>
              <a:t>28.04.2020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9A34-D7A1-40A0-B384-CF601C7946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6568-2F4A-4C43-B23F-59F841259A5D}" type="datetimeFigureOut">
              <a:rPr lang="cs-CZ" smtClean="0"/>
              <a:pPr/>
              <a:t>28.04.2020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9A34-D7A1-40A0-B384-CF601C7946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6568-2F4A-4C43-B23F-59F841259A5D}" type="datetimeFigureOut">
              <a:rPr lang="cs-CZ" smtClean="0"/>
              <a:pPr/>
              <a:t>28.04.2020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9A34-D7A1-40A0-B384-CF601C7946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D6568-2F4A-4C43-B23F-59F841259A5D}" type="datetimeFigureOut">
              <a:rPr lang="cs-CZ" smtClean="0"/>
              <a:pPr/>
              <a:t>28.04.2020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D9A34-D7A1-40A0-B384-CF601C79466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Case report III</a:t>
            </a:r>
            <a:br>
              <a:rPr lang="cs-CZ" dirty="0" smtClean="0"/>
            </a:b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</a:t>
            </a:r>
            <a:r>
              <a:rPr lang="cs-CZ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fever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Monika Bratova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65496" t="16532" r="12920" b="28344"/>
          <a:stretch>
            <a:fillRect/>
          </a:stretch>
        </p:blipFill>
        <p:spPr bwMode="auto">
          <a:xfrm>
            <a:off x="2987824" y="980728"/>
            <a:ext cx="3152922" cy="452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70477" t="14563" r="17348" b="65750"/>
          <a:stretch>
            <a:fillRect/>
          </a:stretch>
        </p:blipFill>
        <p:spPr bwMode="auto">
          <a:xfrm>
            <a:off x="6660232" y="4293096"/>
            <a:ext cx="15841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755576" y="548680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Man, 55-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year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old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non-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smoker</a:t>
            </a:r>
            <a:r>
              <a:rPr lang="cs-CZ" dirty="0" smtClean="0"/>
              <a:t>, </a:t>
            </a:r>
            <a:r>
              <a:rPr lang="cs-CZ" dirty="0" err="1" smtClean="0"/>
              <a:t>hypertension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GERD in </a:t>
            </a:r>
            <a:r>
              <a:rPr lang="cs-CZ" dirty="0" err="1" smtClean="0"/>
              <a:t>patient</a:t>
            </a:r>
            <a:r>
              <a:rPr lang="cs-CZ" dirty="0" smtClean="0"/>
              <a:t>´s </a:t>
            </a:r>
            <a:r>
              <a:rPr lang="cs-CZ" dirty="0" err="1" smtClean="0"/>
              <a:t>history</a:t>
            </a:r>
            <a:r>
              <a:rPr lang="cs-CZ" dirty="0" smtClean="0"/>
              <a:t>, </a:t>
            </a:r>
            <a:r>
              <a:rPr lang="cs-CZ" dirty="0" err="1" smtClean="0"/>
              <a:t>working</a:t>
            </a:r>
            <a:r>
              <a:rPr lang="cs-CZ" dirty="0" smtClean="0"/>
              <a:t> as a </a:t>
            </a:r>
            <a:r>
              <a:rPr lang="cs-CZ" dirty="0" err="1" smtClean="0"/>
              <a:t>construction</a:t>
            </a:r>
            <a:r>
              <a:rPr lang="cs-CZ" dirty="0" smtClean="0"/>
              <a:t> </a:t>
            </a:r>
            <a:r>
              <a:rPr lang="cs-CZ" dirty="0" err="1" smtClean="0"/>
              <a:t>manager</a:t>
            </a:r>
            <a:r>
              <a:rPr lang="cs-CZ" dirty="0" smtClean="0"/>
              <a:t>, </a:t>
            </a:r>
            <a:r>
              <a:rPr lang="cs-CZ" dirty="0" err="1" smtClean="0"/>
              <a:t>living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his </a:t>
            </a:r>
            <a:r>
              <a:rPr lang="cs-CZ" dirty="0" err="1" smtClean="0"/>
              <a:t>wife</a:t>
            </a:r>
            <a:r>
              <a:rPr lang="cs-CZ" dirty="0" smtClean="0"/>
              <a:t>  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55576" y="2708920"/>
            <a:ext cx="25922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Hyperstenic</a:t>
            </a:r>
            <a:r>
              <a:rPr lang="cs-CZ" dirty="0" smtClean="0"/>
              <a:t> habitus, </a:t>
            </a:r>
            <a:r>
              <a:rPr lang="cs-CZ" dirty="0" err="1"/>
              <a:t>w</a:t>
            </a:r>
            <a:r>
              <a:rPr lang="cs-CZ" dirty="0" err="1" smtClean="0"/>
              <a:t>ithout</a:t>
            </a:r>
            <a:r>
              <a:rPr lang="cs-CZ" dirty="0" smtClean="0"/>
              <a:t> </a:t>
            </a:r>
            <a:r>
              <a:rPr lang="cs-CZ" dirty="0" err="1" smtClean="0"/>
              <a:t>neurological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r>
              <a:rPr lang="cs-CZ" dirty="0" smtClean="0"/>
              <a:t>, a </a:t>
            </a:r>
            <a:r>
              <a:rPr lang="cs-CZ" dirty="0" err="1" smtClean="0"/>
              <a:t>regular</a:t>
            </a:r>
            <a:r>
              <a:rPr lang="cs-CZ" dirty="0" smtClean="0"/>
              <a:t> </a:t>
            </a:r>
            <a:r>
              <a:rPr lang="cs-CZ" dirty="0" err="1" smtClean="0"/>
              <a:t>heart</a:t>
            </a:r>
            <a:r>
              <a:rPr lang="cs-CZ" dirty="0" smtClean="0"/>
              <a:t> beat, </a:t>
            </a:r>
            <a:r>
              <a:rPr lang="cs-CZ" dirty="0" err="1" smtClean="0"/>
              <a:t>without</a:t>
            </a:r>
            <a:r>
              <a:rPr lang="cs-CZ" dirty="0" smtClean="0"/>
              <a:t> a </a:t>
            </a:r>
            <a:r>
              <a:rPr lang="cs-CZ" dirty="0" err="1" smtClean="0"/>
              <a:t>heart</a:t>
            </a:r>
            <a:r>
              <a:rPr lang="cs-CZ" dirty="0" smtClean="0"/>
              <a:t> </a:t>
            </a:r>
            <a:r>
              <a:rPr lang="cs-CZ" dirty="0" err="1" smtClean="0"/>
              <a:t>murmur</a:t>
            </a:r>
            <a:r>
              <a:rPr lang="cs-CZ" dirty="0" smtClean="0"/>
              <a:t>, </a:t>
            </a:r>
            <a:r>
              <a:rPr lang="cs-CZ" dirty="0" err="1" smtClean="0"/>
              <a:t>breathing</a:t>
            </a:r>
            <a:r>
              <a:rPr lang="cs-CZ" dirty="0" smtClean="0"/>
              <a:t> -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silent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breathing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above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base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crackles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middle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part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left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lung</a:t>
            </a:r>
            <a:r>
              <a:rPr lang="cs-CZ" dirty="0" smtClean="0"/>
              <a:t>, abdomen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resistance</a:t>
            </a:r>
            <a:r>
              <a:rPr lang="cs-CZ" dirty="0" smtClean="0"/>
              <a:t>, </a:t>
            </a:r>
            <a:r>
              <a:rPr lang="cs-CZ" dirty="0" err="1" smtClean="0"/>
              <a:t>tappotment</a:t>
            </a:r>
            <a:r>
              <a:rPr lang="cs-CZ" dirty="0" smtClean="0"/>
              <a:t> negative, </a:t>
            </a:r>
            <a:r>
              <a:rPr lang="cs-CZ" dirty="0" err="1" smtClean="0"/>
              <a:t>down</a:t>
            </a:r>
            <a:r>
              <a:rPr lang="cs-CZ" dirty="0" smtClean="0"/>
              <a:t> </a:t>
            </a:r>
            <a:r>
              <a:rPr lang="cs-CZ" dirty="0" err="1" smtClean="0"/>
              <a:t>extremities</a:t>
            </a:r>
            <a:r>
              <a:rPr lang="cs-CZ" dirty="0" smtClean="0"/>
              <a:t>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edema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940152" y="548680"/>
            <a:ext cx="28803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Symptoms</a:t>
            </a:r>
            <a:r>
              <a:rPr lang="cs-CZ" dirty="0" smtClean="0"/>
              <a:t>:</a:t>
            </a:r>
          </a:p>
          <a:p>
            <a:r>
              <a:rPr lang="cs-CZ" dirty="0" err="1" smtClean="0"/>
              <a:t>Suffering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fevers</a:t>
            </a:r>
            <a:r>
              <a:rPr lang="cs-CZ" dirty="0" smtClean="0"/>
              <a:t> </a:t>
            </a:r>
            <a:r>
              <a:rPr lang="cs-CZ" dirty="0" err="1" smtClean="0"/>
              <a:t>around</a:t>
            </a:r>
            <a:r>
              <a:rPr lang="cs-CZ" dirty="0" smtClean="0"/>
              <a:t> 38°C more </a:t>
            </a:r>
            <a:r>
              <a:rPr lang="cs-CZ" dirty="0" err="1" smtClean="0"/>
              <a:t>then</a:t>
            </a:r>
            <a:r>
              <a:rPr lang="cs-CZ" dirty="0" smtClean="0"/>
              <a:t> 4 </a:t>
            </a:r>
            <a:r>
              <a:rPr lang="cs-CZ" dirty="0" err="1" smtClean="0"/>
              <a:t>days</a:t>
            </a:r>
            <a:r>
              <a:rPr lang="cs-CZ" dirty="0" smtClean="0"/>
              <a:t>. He has a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chest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pain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on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left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side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thorax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dyspnea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purulent</a:t>
            </a:r>
            <a:r>
              <a:rPr lang="cs-CZ" dirty="0" smtClean="0"/>
              <a:t> sputum.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dysuria</a:t>
            </a:r>
            <a:r>
              <a:rPr lang="cs-CZ" dirty="0" smtClean="0"/>
              <a:t>. He </a:t>
            </a:r>
            <a:r>
              <a:rPr lang="cs-CZ" dirty="0" err="1" smtClean="0"/>
              <a:t>took</a:t>
            </a:r>
            <a:r>
              <a:rPr lang="cs-CZ" dirty="0" smtClean="0"/>
              <a:t> penicilin </a:t>
            </a:r>
            <a:r>
              <a:rPr lang="cs-CZ" dirty="0" err="1" smtClean="0"/>
              <a:t>antibiotics</a:t>
            </a:r>
            <a:r>
              <a:rPr lang="cs-CZ" dirty="0" smtClean="0"/>
              <a:t>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clinical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5"/>
          <p:cNvPicPr/>
          <p:nvPr/>
        </p:nvPicPr>
        <p:blipFill rotWithShape="1">
          <a:blip r:embed="rId2" cstate="print"/>
          <a:srcRect l="31644" t="19312" r="20273" b="17687"/>
          <a:stretch/>
        </p:blipFill>
        <p:spPr bwMode="auto">
          <a:xfrm>
            <a:off x="5076056" y="3284984"/>
            <a:ext cx="3600400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53402" t="25219" r="4536" b="31469"/>
          <a:stretch>
            <a:fillRect/>
          </a:stretch>
        </p:blipFill>
        <p:spPr bwMode="auto">
          <a:xfrm>
            <a:off x="467544" y="404664"/>
            <a:ext cx="385570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lipsa 1"/>
          <p:cNvSpPr/>
          <p:nvPr/>
        </p:nvSpPr>
        <p:spPr>
          <a:xfrm>
            <a:off x="3131840" y="2204864"/>
            <a:ext cx="3024336" cy="15121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491880" y="2348880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/>
              <a:t>Which</a:t>
            </a:r>
            <a:r>
              <a:rPr lang="cs-CZ" sz="2400" dirty="0" smtClean="0"/>
              <a:t> basic </a:t>
            </a:r>
            <a:r>
              <a:rPr lang="cs-CZ" sz="2400" dirty="0" err="1" smtClean="0"/>
              <a:t>examination</a:t>
            </a:r>
            <a:r>
              <a:rPr lang="cs-CZ" sz="2400" dirty="0" smtClean="0"/>
              <a:t> </a:t>
            </a:r>
            <a:r>
              <a:rPr lang="cs-CZ" sz="2400" dirty="0" err="1" smtClean="0"/>
              <a:t>should</a:t>
            </a:r>
            <a:r>
              <a:rPr lang="cs-CZ" sz="2400" dirty="0" smtClean="0"/>
              <a:t> </a:t>
            </a:r>
            <a:r>
              <a:rPr lang="cs-CZ" sz="2400" dirty="0" err="1" smtClean="0"/>
              <a:t>be</a:t>
            </a:r>
            <a:r>
              <a:rPr lang="cs-CZ" sz="2400" dirty="0" smtClean="0"/>
              <a:t> </a:t>
            </a:r>
            <a:r>
              <a:rPr lang="cs-CZ" sz="2400" dirty="0" err="1" smtClean="0"/>
              <a:t>done</a:t>
            </a:r>
            <a:r>
              <a:rPr lang="cs-CZ" sz="2400" dirty="0" smtClean="0"/>
              <a:t>?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27809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Physiologic</a:t>
            </a:r>
            <a:r>
              <a:rPr lang="cs-CZ" dirty="0" smtClean="0"/>
              <a:t> ECG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868144" y="476672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err="1" smtClean="0">
                <a:solidFill>
                  <a:srgbClr val="FF0000"/>
                </a:solidFill>
                <a:latin typeface="Informal Roman" pitchFamily="66" charset="0"/>
              </a:rPr>
              <a:t>Saturation</a:t>
            </a:r>
            <a:r>
              <a:rPr lang="cs-CZ" sz="5400" b="1" dirty="0" smtClean="0">
                <a:solidFill>
                  <a:srgbClr val="FF0000"/>
                </a:solidFill>
                <a:latin typeface="Informal Roman" pitchFamily="66" charset="0"/>
              </a:rPr>
              <a:t> O2 98%</a:t>
            </a:r>
          </a:p>
          <a:p>
            <a:endParaRPr lang="cs-CZ" dirty="0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467544" y="4077072"/>
          <a:ext cx="374441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Blood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account</a:t>
                      </a:r>
                      <a:endParaRPr lang="cs-CZ" baseline="0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Biochemistry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Leucocytes</a:t>
                      </a:r>
                      <a:r>
                        <a:rPr lang="cs-CZ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13,7</a:t>
                      </a:r>
                      <a:endParaRPr lang="cs-CZ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Urea 5,0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Erytrocytes</a:t>
                      </a:r>
                      <a:r>
                        <a:rPr lang="cs-CZ" dirty="0" smtClean="0"/>
                        <a:t> 4,0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Kreatinine 81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Hemoglobin 125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Kalium 3,8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Trombocytes</a:t>
                      </a:r>
                      <a:r>
                        <a:rPr lang="cs-CZ" dirty="0" smtClean="0"/>
                        <a:t> 300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CRP 140</a:t>
                      </a:r>
                      <a:endParaRPr lang="cs-CZ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/>
          <p:cNvPicPr/>
          <p:nvPr/>
        </p:nvPicPr>
        <p:blipFill rotWithShape="1">
          <a:blip r:embed="rId2" cstate="print"/>
          <a:srcRect l="30987" t="19312" r="19213" b="17058"/>
          <a:stretch/>
        </p:blipFill>
        <p:spPr bwMode="auto">
          <a:xfrm>
            <a:off x="467544" y="764704"/>
            <a:ext cx="6120680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Přímá spojovací šipka 2"/>
          <p:cNvCxnSpPr/>
          <p:nvPr/>
        </p:nvCxnSpPr>
        <p:spPr>
          <a:xfrm flipH="1">
            <a:off x="5004048" y="1484784"/>
            <a:ext cx="1944216" cy="11521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ovací šipka 3"/>
          <p:cNvCxnSpPr/>
          <p:nvPr/>
        </p:nvCxnSpPr>
        <p:spPr>
          <a:xfrm flipH="1">
            <a:off x="6228184" y="4293096"/>
            <a:ext cx="720080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6948264" y="1340768"/>
            <a:ext cx="18722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infiltration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left</a:t>
            </a:r>
            <a:r>
              <a:rPr lang="cs-CZ" sz="2000" dirty="0" smtClean="0"/>
              <a:t> </a:t>
            </a:r>
            <a:r>
              <a:rPr lang="cs-CZ" sz="2000" dirty="0" err="1" smtClean="0"/>
              <a:t>lung</a:t>
            </a:r>
            <a:r>
              <a:rPr lang="cs-CZ" sz="2000" dirty="0" smtClean="0"/>
              <a:t>, maily in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middle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down</a:t>
            </a:r>
            <a:r>
              <a:rPr lang="cs-CZ" sz="2000" dirty="0" smtClean="0"/>
              <a:t> lobe, </a:t>
            </a:r>
            <a:r>
              <a:rPr lang="cs-CZ" sz="2000" dirty="0" err="1" smtClean="0"/>
              <a:t>left</a:t>
            </a:r>
            <a:r>
              <a:rPr lang="cs-CZ" sz="2000" dirty="0" smtClean="0"/>
              <a:t>-</a:t>
            </a:r>
            <a:r>
              <a:rPr lang="cs-CZ" sz="2000" dirty="0" err="1" smtClean="0"/>
              <a:t>sided</a:t>
            </a:r>
            <a:r>
              <a:rPr lang="cs-CZ" sz="2000" dirty="0" smtClean="0"/>
              <a:t> </a:t>
            </a:r>
            <a:r>
              <a:rPr lang="cs-CZ" sz="2000" dirty="0" err="1" smtClean="0"/>
              <a:t>fluidothorax</a:t>
            </a:r>
            <a:r>
              <a:rPr lang="cs-CZ" sz="2000" dirty="0" smtClean="0"/>
              <a:t>,  no </a:t>
            </a:r>
            <a:r>
              <a:rPr lang="cs-CZ" sz="2000" dirty="0" err="1" smtClean="0"/>
              <a:t>enlargement</a:t>
            </a:r>
            <a:endParaRPr lang="cs-CZ" sz="2000" dirty="0" smtClean="0"/>
          </a:p>
          <a:p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heart</a:t>
            </a:r>
            <a:endParaRPr lang="cs-CZ" sz="20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3131840" y="2276872"/>
            <a:ext cx="3024336" cy="15121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203848" y="2492896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/>
              <a:t>What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a </a:t>
            </a:r>
            <a:r>
              <a:rPr lang="cs-CZ" sz="2400" dirty="0" err="1" smtClean="0"/>
              <a:t>possible</a:t>
            </a:r>
            <a:r>
              <a:rPr lang="cs-CZ" sz="2400" dirty="0" smtClean="0"/>
              <a:t> cause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X-</a:t>
            </a:r>
            <a:r>
              <a:rPr lang="cs-CZ" sz="2400" dirty="0" err="1" smtClean="0"/>
              <a:t>ray</a:t>
            </a:r>
            <a:r>
              <a:rPr lang="cs-CZ" sz="2400" dirty="0" smtClean="0"/>
              <a:t> </a:t>
            </a:r>
            <a:r>
              <a:rPr lang="cs-CZ" sz="2400" dirty="0" err="1" smtClean="0"/>
              <a:t>finding</a:t>
            </a:r>
            <a:r>
              <a:rPr lang="cs-CZ" sz="2400" dirty="0" smtClean="0"/>
              <a:t>?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620688"/>
            <a:ext cx="2664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 </a:t>
            </a:r>
            <a:r>
              <a:rPr lang="cs-CZ" b="1" dirty="0" err="1" smtClean="0"/>
              <a:t>pneumonia</a:t>
            </a:r>
            <a:r>
              <a:rPr lang="cs-CZ" b="1" dirty="0" smtClean="0"/>
              <a:t> </a:t>
            </a:r>
            <a:r>
              <a:rPr lang="cs-CZ" b="1" dirty="0" err="1" smtClean="0"/>
              <a:t>with</a:t>
            </a:r>
            <a:r>
              <a:rPr lang="cs-CZ" b="1" dirty="0" smtClean="0"/>
              <a:t> a </a:t>
            </a:r>
            <a:r>
              <a:rPr lang="cs-CZ" b="1" dirty="0" err="1" smtClean="0"/>
              <a:t>pleural</a:t>
            </a:r>
            <a:r>
              <a:rPr lang="cs-CZ" b="1" dirty="0" smtClean="0"/>
              <a:t> </a:t>
            </a:r>
            <a:r>
              <a:rPr lang="cs-CZ" b="1" dirty="0" err="1" smtClean="0"/>
              <a:t>effusion</a:t>
            </a:r>
            <a:r>
              <a:rPr lang="cs-CZ" b="1" dirty="0" smtClean="0"/>
              <a:t>:</a:t>
            </a:r>
          </a:p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PLUS</a:t>
            </a:r>
            <a:r>
              <a:rPr lang="cs-CZ" dirty="0" smtClean="0"/>
              <a:t> – a </a:t>
            </a:r>
            <a:r>
              <a:rPr lang="cs-CZ" dirty="0" err="1" smtClean="0"/>
              <a:t>fever</a:t>
            </a:r>
            <a:r>
              <a:rPr lang="cs-CZ" dirty="0" smtClean="0"/>
              <a:t>,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inflammatory</a:t>
            </a:r>
            <a:r>
              <a:rPr lang="cs-CZ" dirty="0" smtClean="0"/>
              <a:t> </a:t>
            </a:r>
            <a:r>
              <a:rPr lang="cs-CZ" dirty="0" err="1" smtClean="0"/>
              <a:t>markers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X-</a:t>
            </a:r>
            <a:r>
              <a:rPr lang="cs-CZ" dirty="0" err="1" smtClean="0"/>
              <a:t>ray</a:t>
            </a:r>
            <a:r>
              <a:rPr lang="cs-CZ" dirty="0" smtClean="0"/>
              <a:t> </a:t>
            </a:r>
            <a:r>
              <a:rPr lang="cs-CZ" dirty="0" err="1" smtClean="0"/>
              <a:t>finding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typical</a:t>
            </a:r>
            <a:r>
              <a:rPr lang="cs-CZ" dirty="0" smtClean="0"/>
              <a:t> </a:t>
            </a:r>
            <a:r>
              <a:rPr lang="cs-CZ" dirty="0" err="1" smtClean="0"/>
              <a:t>auscultation</a:t>
            </a:r>
            <a:r>
              <a:rPr lang="cs-CZ" dirty="0" smtClean="0"/>
              <a:t> </a:t>
            </a:r>
            <a:r>
              <a:rPr lang="cs-CZ" dirty="0" err="1" smtClean="0"/>
              <a:t>finding</a:t>
            </a:r>
            <a:endParaRPr lang="cs-CZ" dirty="0" smtClean="0"/>
          </a:p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CONTRA </a:t>
            </a:r>
            <a:r>
              <a:rPr lang="cs-CZ" dirty="0" smtClean="0"/>
              <a:t>–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antibiotics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3718679"/>
            <a:ext cx="30243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 </a:t>
            </a:r>
            <a:r>
              <a:rPr lang="cs-CZ" b="1" dirty="0" err="1" smtClean="0"/>
              <a:t>heart</a:t>
            </a:r>
            <a:r>
              <a:rPr lang="cs-CZ" b="1" dirty="0" smtClean="0"/>
              <a:t> </a:t>
            </a:r>
            <a:r>
              <a:rPr lang="cs-CZ" b="1" dirty="0" err="1" smtClean="0"/>
              <a:t>failure</a:t>
            </a:r>
            <a:r>
              <a:rPr lang="cs-CZ" b="1" dirty="0" smtClean="0"/>
              <a:t>:</a:t>
            </a:r>
          </a:p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PLUS</a:t>
            </a:r>
            <a:r>
              <a:rPr lang="cs-CZ" dirty="0" smtClean="0"/>
              <a:t> – a presence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fluidothorax</a:t>
            </a:r>
            <a:r>
              <a:rPr lang="cs-CZ" dirty="0" smtClean="0"/>
              <a:t>, a dyspnoe</a:t>
            </a:r>
          </a:p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CONTRA </a:t>
            </a:r>
            <a:r>
              <a:rPr lang="cs-CZ" dirty="0" smtClean="0"/>
              <a:t>–  </a:t>
            </a:r>
            <a:r>
              <a:rPr lang="cs-CZ" dirty="0" err="1" smtClean="0"/>
              <a:t>without</a:t>
            </a:r>
            <a:r>
              <a:rPr lang="cs-CZ" dirty="0"/>
              <a:t> </a:t>
            </a:r>
            <a:r>
              <a:rPr lang="cs-CZ" dirty="0" smtClean="0"/>
              <a:t>a </a:t>
            </a:r>
            <a:r>
              <a:rPr lang="cs-CZ" dirty="0" err="1" smtClean="0"/>
              <a:t>heart</a:t>
            </a:r>
            <a:r>
              <a:rPr lang="cs-CZ" dirty="0" smtClean="0"/>
              <a:t> </a:t>
            </a:r>
            <a:r>
              <a:rPr lang="cs-CZ" dirty="0" err="1" smtClean="0"/>
              <a:t>failure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patient</a:t>
            </a:r>
            <a:r>
              <a:rPr lang="cs-CZ" dirty="0" smtClean="0"/>
              <a:t>´s </a:t>
            </a:r>
            <a:r>
              <a:rPr lang="cs-CZ" dirty="0" err="1" smtClean="0"/>
              <a:t>history</a:t>
            </a:r>
            <a:r>
              <a:rPr lang="cs-CZ" dirty="0" smtClean="0"/>
              <a:t>,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unilateral</a:t>
            </a:r>
            <a:r>
              <a:rPr lang="cs-CZ" dirty="0" smtClean="0"/>
              <a:t> X-</a:t>
            </a:r>
            <a:r>
              <a:rPr lang="cs-CZ" dirty="0" err="1" smtClean="0"/>
              <a:t>ray</a:t>
            </a:r>
            <a:r>
              <a:rPr lang="cs-CZ" dirty="0" smtClean="0"/>
              <a:t> </a:t>
            </a:r>
            <a:r>
              <a:rPr lang="cs-CZ" dirty="0" err="1" smtClean="0"/>
              <a:t>finding</a:t>
            </a:r>
            <a:r>
              <a:rPr lang="cs-CZ" dirty="0" smtClean="0"/>
              <a:t>,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enlargemnet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heart</a:t>
            </a:r>
            <a:r>
              <a:rPr lang="cs-CZ" dirty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edema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down</a:t>
            </a:r>
            <a:r>
              <a:rPr lang="cs-CZ" dirty="0" smtClean="0"/>
              <a:t> </a:t>
            </a:r>
            <a:r>
              <a:rPr lang="cs-CZ" dirty="0" err="1" smtClean="0"/>
              <a:t>extremities</a:t>
            </a:r>
            <a:r>
              <a:rPr lang="cs-CZ" dirty="0" smtClean="0"/>
              <a:t>, do not </a:t>
            </a:r>
            <a:r>
              <a:rPr lang="cs-CZ" dirty="0" err="1" smtClean="0"/>
              <a:t>explain</a:t>
            </a:r>
            <a:r>
              <a:rPr lang="cs-CZ" dirty="0" smtClean="0"/>
              <a:t> a </a:t>
            </a:r>
            <a:r>
              <a:rPr lang="cs-CZ" dirty="0" err="1" smtClean="0"/>
              <a:t>fever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300192" y="548680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Lung</a:t>
            </a:r>
            <a:r>
              <a:rPr lang="cs-CZ" b="1" dirty="0" smtClean="0"/>
              <a:t> </a:t>
            </a:r>
            <a:r>
              <a:rPr lang="cs-CZ" b="1" dirty="0" err="1" smtClean="0"/>
              <a:t>cancer</a:t>
            </a:r>
            <a:r>
              <a:rPr lang="cs-CZ" b="1" dirty="0" smtClean="0"/>
              <a:t>:</a:t>
            </a:r>
          </a:p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PLUS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X-</a:t>
            </a:r>
            <a:r>
              <a:rPr lang="cs-CZ" dirty="0" err="1" smtClean="0"/>
              <a:t>ray</a:t>
            </a:r>
            <a:r>
              <a:rPr lang="cs-CZ" dirty="0" smtClean="0"/>
              <a:t> </a:t>
            </a:r>
            <a:r>
              <a:rPr lang="cs-CZ" dirty="0" err="1" smtClean="0"/>
              <a:t>finding</a:t>
            </a:r>
            <a:r>
              <a:rPr lang="cs-CZ" dirty="0" smtClean="0"/>
              <a:t>, </a:t>
            </a:r>
            <a:r>
              <a:rPr lang="cs-CZ" dirty="0" err="1" smtClean="0"/>
              <a:t>persisting</a:t>
            </a:r>
            <a:r>
              <a:rPr lang="cs-CZ" dirty="0" smtClean="0"/>
              <a:t> </a:t>
            </a:r>
            <a:r>
              <a:rPr lang="cs-CZ" dirty="0" err="1" smtClean="0"/>
              <a:t>despite</a:t>
            </a:r>
            <a:r>
              <a:rPr lang="cs-CZ" dirty="0" smtClean="0"/>
              <a:t> </a:t>
            </a:r>
            <a:r>
              <a:rPr lang="cs-CZ" dirty="0" err="1" smtClean="0"/>
              <a:t>antibiotics</a:t>
            </a:r>
            <a:endParaRPr lang="cs-CZ" dirty="0" smtClean="0"/>
          </a:p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CONTRA </a:t>
            </a:r>
            <a:r>
              <a:rPr lang="cs-CZ" dirty="0" smtClean="0"/>
              <a:t>– non-</a:t>
            </a:r>
            <a:r>
              <a:rPr lang="cs-CZ" dirty="0" err="1" smtClean="0"/>
              <a:t>smoker</a:t>
            </a:r>
            <a:r>
              <a:rPr lang="cs-CZ" dirty="0" smtClean="0"/>
              <a:t>, </a:t>
            </a:r>
            <a:r>
              <a:rPr lang="cs-CZ" dirty="0" err="1" smtClean="0"/>
              <a:t>acute</a:t>
            </a:r>
            <a:r>
              <a:rPr lang="cs-CZ" dirty="0" smtClean="0"/>
              <a:t> </a:t>
            </a:r>
            <a:r>
              <a:rPr lang="cs-CZ" dirty="0" err="1" smtClean="0"/>
              <a:t>symptoms</a:t>
            </a:r>
            <a:r>
              <a:rPr lang="cs-CZ" dirty="0" smtClean="0"/>
              <a:t>, </a:t>
            </a:r>
            <a:r>
              <a:rPr lang="cs-CZ" dirty="0" err="1" smtClean="0"/>
              <a:t>without</a:t>
            </a:r>
            <a:r>
              <a:rPr lang="cs-CZ" dirty="0" smtClean="0"/>
              <a:t> a </a:t>
            </a:r>
            <a:r>
              <a:rPr lang="cs-CZ" dirty="0" err="1" smtClean="0"/>
              <a:t>weigh</a:t>
            </a:r>
            <a:r>
              <a:rPr lang="cs-CZ" dirty="0" smtClean="0"/>
              <a:t> </a:t>
            </a:r>
            <a:r>
              <a:rPr lang="cs-CZ" dirty="0" err="1" smtClean="0"/>
              <a:t>lost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28184" y="3717032"/>
            <a:ext cx="25922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 </a:t>
            </a:r>
            <a:r>
              <a:rPr lang="cs-CZ" b="1" dirty="0" err="1" smtClean="0"/>
              <a:t>pyelonephritis</a:t>
            </a:r>
            <a:r>
              <a:rPr lang="cs-CZ" b="1" dirty="0" smtClean="0"/>
              <a:t>:</a:t>
            </a:r>
          </a:p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PLUS</a:t>
            </a:r>
            <a:r>
              <a:rPr lang="cs-CZ" dirty="0" smtClean="0"/>
              <a:t> – a </a:t>
            </a:r>
            <a:r>
              <a:rPr lang="cs-CZ" dirty="0" err="1" smtClean="0"/>
              <a:t>localization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pain</a:t>
            </a:r>
            <a:r>
              <a:rPr lang="cs-CZ" dirty="0" smtClean="0"/>
              <a:t>, a </a:t>
            </a:r>
            <a:r>
              <a:rPr lang="cs-CZ" dirty="0" err="1" smtClean="0"/>
              <a:t>fever</a:t>
            </a:r>
            <a:r>
              <a:rPr lang="cs-CZ" dirty="0" smtClean="0"/>
              <a:t>,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inflammatory</a:t>
            </a:r>
            <a:r>
              <a:rPr lang="cs-CZ" dirty="0" smtClean="0"/>
              <a:t> </a:t>
            </a:r>
            <a:r>
              <a:rPr lang="cs-CZ" dirty="0" err="1" smtClean="0"/>
              <a:t>markers</a:t>
            </a:r>
            <a:endParaRPr lang="cs-CZ" dirty="0" smtClean="0"/>
          </a:p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CONTRA </a:t>
            </a:r>
            <a:r>
              <a:rPr lang="cs-CZ" dirty="0" smtClean="0"/>
              <a:t>–</a:t>
            </a:r>
            <a:r>
              <a:rPr lang="cs-CZ" dirty="0"/>
              <a:t> </a:t>
            </a:r>
            <a:r>
              <a:rPr lang="cs-CZ" dirty="0" smtClean="0"/>
              <a:t>do not </a:t>
            </a:r>
            <a:r>
              <a:rPr lang="cs-CZ" dirty="0" err="1" smtClean="0"/>
              <a:t>explain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X-</a:t>
            </a:r>
            <a:r>
              <a:rPr lang="cs-CZ" dirty="0" err="1" smtClean="0"/>
              <a:t>ray</a:t>
            </a:r>
            <a:r>
              <a:rPr lang="cs-CZ" dirty="0" smtClean="0"/>
              <a:t> </a:t>
            </a:r>
            <a:r>
              <a:rPr lang="cs-CZ" dirty="0" err="1" smtClean="0"/>
              <a:t>finding</a:t>
            </a:r>
            <a:r>
              <a:rPr lang="cs-CZ" dirty="0" smtClean="0"/>
              <a:t>, no </a:t>
            </a:r>
            <a:r>
              <a:rPr lang="cs-CZ" dirty="0" err="1" smtClean="0"/>
              <a:t>dysuria</a:t>
            </a:r>
            <a:r>
              <a:rPr lang="cs-CZ" dirty="0" smtClean="0"/>
              <a:t>, a negative </a:t>
            </a:r>
            <a:r>
              <a:rPr lang="cs-CZ" dirty="0" err="1" smtClean="0"/>
              <a:t>tapottment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6"/>
          <p:cNvPicPr/>
          <p:nvPr/>
        </p:nvPicPr>
        <p:blipFill rotWithShape="1">
          <a:blip r:embed="rId2" cstate="print"/>
          <a:srcRect l="29100" t="25132" r="20470" b="15079"/>
          <a:stretch/>
        </p:blipFill>
        <p:spPr bwMode="auto">
          <a:xfrm>
            <a:off x="4716016" y="3501008"/>
            <a:ext cx="4139952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61150" t="12422" r="7857" b="51156"/>
          <a:stretch>
            <a:fillRect/>
          </a:stretch>
        </p:blipFill>
        <p:spPr bwMode="auto">
          <a:xfrm>
            <a:off x="323528" y="332656"/>
            <a:ext cx="3600400" cy="237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lipsa 1"/>
          <p:cNvSpPr/>
          <p:nvPr/>
        </p:nvSpPr>
        <p:spPr>
          <a:xfrm>
            <a:off x="3131840" y="2132856"/>
            <a:ext cx="3024336" cy="15121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491880" y="2276872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/>
              <a:t>Which</a:t>
            </a:r>
            <a:r>
              <a:rPr lang="cs-CZ" sz="2400" dirty="0" smtClean="0"/>
              <a:t> </a:t>
            </a:r>
            <a:r>
              <a:rPr lang="cs-CZ" sz="2400" dirty="0" err="1" smtClean="0"/>
              <a:t>further</a:t>
            </a:r>
            <a:r>
              <a:rPr lang="cs-CZ" sz="2400" dirty="0" smtClean="0"/>
              <a:t> </a:t>
            </a:r>
            <a:r>
              <a:rPr lang="cs-CZ" sz="2400" dirty="0" err="1" smtClean="0"/>
              <a:t>examination</a:t>
            </a:r>
            <a:r>
              <a:rPr lang="cs-CZ" sz="2400" dirty="0" smtClean="0"/>
              <a:t> </a:t>
            </a:r>
            <a:r>
              <a:rPr lang="cs-CZ" sz="2400" dirty="0" err="1" smtClean="0"/>
              <a:t>should</a:t>
            </a:r>
            <a:r>
              <a:rPr lang="cs-CZ" sz="2400" dirty="0" smtClean="0"/>
              <a:t> </a:t>
            </a:r>
            <a:r>
              <a:rPr lang="cs-CZ" sz="2400" dirty="0" err="1" smtClean="0"/>
              <a:t>be</a:t>
            </a:r>
            <a:r>
              <a:rPr lang="cs-CZ" sz="2400" dirty="0" smtClean="0"/>
              <a:t> </a:t>
            </a:r>
            <a:r>
              <a:rPr lang="cs-CZ" sz="2400" dirty="0" err="1" smtClean="0"/>
              <a:t>done</a:t>
            </a:r>
            <a:r>
              <a:rPr lang="cs-CZ" sz="2400" dirty="0" smtClean="0"/>
              <a:t>?</a:t>
            </a:r>
          </a:p>
          <a:p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53874" t="17516" r="6832" b="46063"/>
          <a:stretch>
            <a:fillRect/>
          </a:stretch>
        </p:blipFill>
        <p:spPr bwMode="auto">
          <a:xfrm>
            <a:off x="1043608" y="3789040"/>
            <a:ext cx="3096344" cy="161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251520" y="278092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An</a:t>
            </a:r>
            <a:r>
              <a:rPr lang="cs-CZ" dirty="0" smtClean="0"/>
              <a:t> abdomen </a:t>
            </a:r>
            <a:r>
              <a:rPr lang="cs-CZ" dirty="0" err="1" smtClean="0"/>
              <a:t>ultrasonography</a:t>
            </a:r>
            <a:r>
              <a:rPr lang="cs-CZ" dirty="0" smtClean="0"/>
              <a:t>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pathology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971600" y="5445224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 sputum pozitive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Haemophillus</a:t>
            </a:r>
            <a:r>
              <a:rPr lang="cs-CZ" dirty="0" smtClean="0"/>
              <a:t> </a:t>
            </a:r>
            <a:r>
              <a:rPr lang="cs-CZ" dirty="0" err="1" smtClean="0"/>
              <a:t>influenzae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concentration</a:t>
            </a:r>
            <a:r>
              <a:rPr lang="cs-CZ" dirty="0" smtClean="0"/>
              <a:t> 10</a:t>
            </a:r>
            <a:r>
              <a:rPr lang="cs-CZ" baseline="30000" dirty="0" smtClean="0"/>
              <a:t>-7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300192" y="1844824"/>
            <a:ext cx="2627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CT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scan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infiltration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left</a:t>
            </a:r>
            <a:r>
              <a:rPr lang="cs-CZ" dirty="0" smtClean="0"/>
              <a:t> </a:t>
            </a:r>
            <a:r>
              <a:rPr lang="cs-CZ" dirty="0" err="1" smtClean="0"/>
              <a:t>lung</a:t>
            </a:r>
            <a:r>
              <a:rPr lang="cs-CZ" dirty="0"/>
              <a:t> </a:t>
            </a:r>
            <a:r>
              <a:rPr lang="cs-CZ" dirty="0" err="1" smtClean="0"/>
              <a:t>typical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pneumonia</a:t>
            </a:r>
            <a:r>
              <a:rPr lang="cs-CZ" dirty="0" smtClean="0"/>
              <a:t>, a </a:t>
            </a:r>
            <a:r>
              <a:rPr lang="cs-CZ" dirty="0" err="1" smtClean="0"/>
              <a:t>massive</a:t>
            </a:r>
            <a:r>
              <a:rPr lang="cs-CZ" dirty="0" smtClean="0"/>
              <a:t> </a:t>
            </a:r>
            <a:r>
              <a:rPr lang="cs-CZ" dirty="0" err="1" smtClean="0"/>
              <a:t>left</a:t>
            </a:r>
            <a:r>
              <a:rPr lang="cs-CZ" dirty="0" smtClean="0"/>
              <a:t>-</a:t>
            </a:r>
            <a:r>
              <a:rPr lang="cs-CZ" dirty="0" err="1" smtClean="0"/>
              <a:t>sided</a:t>
            </a:r>
            <a:r>
              <a:rPr lang="cs-CZ" dirty="0" smtClean="0"/>
              <a:t> </a:t>
            </a:r>
            <a:r>
              <a:rPr lang="cs-CZ" dirty="0" err="1" smtClean="0"/>
              <a:t>fluidothorax</a:t>
            </a:r>
            <a:r>
              <a:rPr lang="cs-CZ" dirty="0" smtClean="0"/>
              <a:t>,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lymfadenopathy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283968" y="332656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FF0000"/>
                </a:solidFill>
                <a:latin typeface="Informal Roman" pitchFamily="66" charset="0"/>
              </a:rPr>
              <a:t>Biochemistry</a:t>
            </a:r>
            <a:r>
              <a:rPr lang="cs-CZ" sz="2400" dirty="0" smtClean="0">
                <a:solidFill>
                  <a:srgbClr val="FF0000"/>
                </a:solidFill>
                <a:latin typeface="Informal Roman" pitchFamily="66" charset="0"/>
              </a:rPr>
              <a:t> urine </a:t>
            </a:r>
            <a:r>
              <a:rPr lang="cs-CZ" sz="2400" dirty="0" err="1" smtClean="0">
                <a:solidFill>
                  <a:srgbClr val="FF0000"/>
                </a:solidFill>
                <a:latin typeface="Informal Roman" pitchFamily="66" charset="0"/>
              </a:rPr>
              <a:t>examination</a:t>
            </a:r>
            <a:r>
              <a:rPr lang="cs-CZ" sz="2400" dirty="0" smtClean="0">
                <a:solidFill>
                  <a:srgbClr val="FF0000"/>
                </a:solidFill>
                <a:latin typeface="Informal Roman" pitchFamily="66" charset="0"/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latin typeface="Informal Roman" pitchFamily="66" charset="0"/>
              </a:rPr>
              <a:t>without</a:t>
            </a:r>
            <a:r>
              <a:rPr lang="cs-CZ" sz="2400" dirty="0" smtClean="0">
                <a:solidFill>
                  <a:srgbClr val="FF0000"/>
                </a:solidFill>
                <a:latin typeface="Informal Roman" pitchFamily="66" charset="0"/>
              </a:rPr>
              <a:t> evidence </a:t>
            </a:r>
            <a:r>
              <a:rPr lang="cs-CZ" sz="2400" dirty="0" err="1" smtClean="0">
                <a:solidFill>
                  <a:srgbClr val="FF0000"/>
                </a:solidFill>
                <a:latin typeface="Informal Roman" pitchFamily="66" charset="0"/>
              </a:rPr>
              <a:t>of</a:t>
            </a:r>
            <a:r>
              <a:rPr lang="cs-CZ" sz="2400" dirty="0" smtClean="0">
                <a:solidFill>
                  <a:srgbClr val="FF0000"/>
                </a:solidFill>
                <a:latin typeface="Informal Roman" pitchFamily="66" charset="0"/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latin typeface="Informal Roman" pitchFamily="66" charset="0"/>
              </a:rPr>
              <a:t>the</a:t>
            </a:r>
            <a:r>
              <a:rPr lang="cs-CZ" sz="2400" dirty="0" smtClean="0">
                <a:solidFill>
                  <a:srgbClr val="FF0000"/>
                </a:solidFill>
                <a:latin typeface="Informal Roman" pitchFamily="66" charset="0"/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latin typeface="Informal Roman" pitchFamily="66" charset="0"/>
              </a:rPr>
              <a:t>infection</a:t>
            </a:r>
            <a:endParaRPr lang="cs-CZ" sz="2400" dirty="0" smtClean="0">
              <a:solidFill>
                <a:srgbClr val="FF0000"/>
              </a:solidFill>
              <a:latin typeface="Informal Roman" pitchFamily="66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Conclusion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Diagnosis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pneumonia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a </a:t>
            </a:r>
            <a:r>
              <a:rPr lang="cs-CZ" dirty="0" err="1" smtClean="0"/>
              <a:t>pleural</a:t>
            </a:r>
            <a:r>
              <a:rPr lang="cs-CZ" dirty="0" smtClean="0"/>
              <a:t> </a:t>
            </a:r>
            <a:r>
              <a:rPr lang="cs-CZ" dirty="0" err="1" smtClean="0"/>
              <a:t>effusion</a:t>
            </a:r>
            <a:endParaRPr lang="cs-CZ" dirty="0" smtClean="0"/>
          </a:p>
          <a:p>
            <a:r>
              <a:rPr lang="cs-CZ" dirty="0" smtClean="0"/>
              <a:t>A </a:t>
            </a:r>
            <a:r>
              <a:rPr lang="cs-CZ" dirty="0" err="1" smtClean="0"/>
              <a:t>chest</a:t>
            </a:r>
            <a:r>
              <a:rPr lang="cs-CZ" dirty="0" smtClean="0"/>
              <a:t> </a:t>
            </a:r>
            <a:r>
              <a:rPr lang="cs-CZ" dirty="0" err="1" smtClean="0"/>
              <a:t>drainage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evacuation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empyema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managed</a:t>
            </a:r>
            <a:r>
              <a:rPr lang="cs-CZ" dirty="0" smtClean="0"/>
              <a:t>, </a:t>
            </a:r>
            <a:r>
              <a:rPr lang="cs-CZ" dirty="0" err="1" smtClean="0"/>
              <a:t>flushed</a:t>
            </a:r>
            <a:r>
              <a:rPr lang="cs-CZ" dirty="0" smtClean="0"/>
              <a:t> by </a:t>
            </a:r>
            <a:r>
              <a:rPr lang="cs-CZ" dirty="0" err="1" smtClean="0"/>
              <a:t>Betadine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double </a:t>
            </a:r>
            <a:r>
              <a:rPr lang="cs-CZ" dirty="0" err="1" smtClean="0"/>
              <a:t>combination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antibiotics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administered</a:t>
            </a:r>
            <a:r>
              <a:rPr lang="cs-CZ" dirty="0" smtClean="0"/>
              <a:t> </a:t>
            </a:r>
            <a:r>
              <a:rPr lang="cs-CZ" dirty="0" err="1" smtClean="0"/>
              <a:t>until</a:t>
            </a:r>
            <a:r>
              <a:rPr lang="cs-CZ" dirty="0" smtClean="0"/>
              <a:t> 3 </a:t>
            </a:r>
            <a:r>
              <a:rPr lang="cs-CZ" dirty="0" err="1" smtClean="0"/>
              <a:t>weeks</a:t>
            </a:r>
            <a:endParaRPr lang="cs-CZ" dirty="0" smtClean="0"/>
          </a:p>
          <a:p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observed</a:t>
            </a:r>
            <a:r>
              <a:rPr lang="cs-CZ" dirty="0" smtClean="0"/>
              <a:t> a </a:t>
            </a:r>
            <a:r>
              <a:rPr lang="cs-CZ" dirty="0" err="1" smtClean="0"/>
              <a:t>slow</a:t>
            </a:r>
            <a:r>
              <a:rPr lang="cs-CZ" dirty="0" smtClean="0"/>
              <a:t> </a:t>
            </a:r>
            <a:r>
              <a:rPr lang="cs-CZ" dirty="0" err="1" smtClean="0"/>
              <a:t>regression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lung</a:t>
            </a:r>
            <a:r>
              <a:rPr lang="cs-CZ" dirty="0" smtClean="0"/>
              <a:t> </a:t>
            </a:r>
            <a:r>
              <a:rPr lang="cs-CZ" dirty="0" err="1" smtClean="0"/>
              <a:t>infiltration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409</Words>
  <Application>Microsoft Office PowerPoint</Application>
  <PresentationFormat>Předvádění na obrazovce (4:3)</PresentationFormat>
  <Paragraphs>44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Informal Roman</vt:lpstr>
      <vt:lpstr>Motiv sady Office</vt:lpstr>
      <vt:lpstr>Case report III A fever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Monika</dc:creator>
  <cp:lastModifiedBy>Doubková Martina</cp:lastModifiedBy>
  <cp:revision>30</cp:revision>
  <dcterms:created xsi:type="dcterms:W3CDTF">2020-04-24T19:33:34Z</dcterms:created>
  <dcterms:modified xsi:type="dcterms:W3CDTF">2020-04-28T12:51:02Z</dcterms:modified>
</cp:coreProperties>
</file>