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0"/>
  </p:notesMasterIdLst>
  <p:sldIdLst>
    <p:sldId id="316" r:id="rId3"/>
    <p:sldId id="324" r:id="rId4"/>
    <p:sldId id="326" r:id="rId5"/>
    <p:sldId id="327" r:id="rId6"/>
    <p:sldId id="329" r:id="rId7"/>
    <p:sldId id="330" r:id="rId8"/>
    <p:sldId id="304" r:id="rId9"/>
    <p:sldId id="293" r:id="rId10"/>
    <p:sldId id="321" r:id="rId11"/>
    <p:sldId id="323" r:id="rId12"/>
    <p:sldId id="318" r:id="rId13"/>
    <p:sldId id="319"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60"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68" autoAdjust="0"/>
    <p:restoredTop sz="72564" autoAdjust="0"/>
  </p:normalViewPr>
  <p:slideViewPr>
    <p:cSldViewPr>
      <p:cViewPr varScale="1">
        <p:scale>
          <a:sx n="95" d="100"/>
          <a:sy n="95" d="100"/>
        </p:scale>
        <p:origin x="168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64652127528"/>
          <c:y val="0.198686908764174"/>
          <c:w val="0.498876371990781"/>
          <c:h val="0.74831462019133999"/>
        </c:manualLayout>
      </c:layout>
      <c:pieChart>
        <c:varyColors val="1"/>
        <c:ser>
          <c:idx val="0"/>
          <c:order val="0"/>
          <c:tx>
            <c:strRef>
              <c:f>Sheet1!$B$1</c:f>
              <c:strCache>
                <c:ptCount val="1"/>
                <c:pt idx="0">
                  <c:v>Column1</c:v>
                </c:pt>
              </c:strCache>
            </c:strRef>
          </c:tx>
          <c:spPr>
            <a:solidFill>
              <a:schemeClr val="tx2">
                <a:lumMod val="25000"/>
                <a:lumOff val="75000"/>
              </a:schemeClr>
            </a:solidFill>
            <a:ln>
              <a:noFill/>
            </a:ln>
          </c:spPr>
          <c:dPt>
            <c:idx val="0"/>
            <c:bubble3D val="0"/>
            <c:spPr>
              <a:solidFill>
                <a:schemeClr val="accent4">
                  <a:lumMod val="20000"/>
                  <a:lumOff val="80000"/>
                </a:schemeClr>
              </a:solidFill>
              <a:ln>
                <a:noFill/>
              </a:ln>
            </c:spPr>
            <c:extLst>
              <c:ext xmlns:c16="http://schemas.microsoft.com/office/drawing/2014/chart" uri="{C3380CC4-5D6E-409C-BE32-E72D297353CC}">
                <c16:uniqueId val="{00000001-62DD-4DBC-AFDE-8936BCCE1768}"/>
              </c:ext>
            </c:extLst>
          </c:dPt>
          <c:dPt>
            <c:idx val="1"/>
            <c:bubble3D val="0"/>
            <c:spPr>
              <a:solidFill>
                <a:schemeClr val="accent4">
                  <a:lumMod val="40000"/>
                  <a:lumOff val="60000"/>
                </a:schemeClr>
              </a:solidFill>
              <a:ln>
                <a:noFill/>
              </a:ln>
            </c:spPr>
            <c:extLst>
              <c:ext xmlns:c16="http://schemas.microsoft.com/office/drawing/2014/chart" uri="{C3380CC4-5D6E-409C-BE32-E72D297353CC}">
                <c16:uniqueId val="{00000003-62DD-4DBC-AFDE-8936BCCE1768}"/>
              </c:ext>
            </c:extLst>
          </c:dPt>
          <c:dPt>
            <c:idx val="2"/>
            <c:bubble3D val="0"/>
            <c:spPr>
              <a:solidFill>
                <a:schemeClr val="accent4">
                  <a:lumMod val="60000"/>
                  <a:lumOff val="40000"/>
                </a:schemeClr>
              </a:solidFill>
              <a:ln>
                <a:noFill/>
              </a:ln>
            </c:spPr>
            <c:extLst>
              <c:ext xmlns:c16="http://schemas.microsoft.com/office/drawing/2014/chart" uri="{C3380CC4-5D6E-409C-BE32-E72D297353CC}">
                <c16:uniqueId val="{00000005-62DD-4DBC-AFDE-8936BCCE1768}"/>
              </c:ext>
            </c:extLst>
          </c:dPt>
          <c:dPt>
            <c:idx val="3"/>
            <c:bubble3D val="0"/>
            <c:spPr>
              <a:solidFill>
                <a:schemeClr val="accent4"/>
              </a:solidFill>
              <a:ln>
                <a:noFill/>
              </a:ln>
            </c:spPr>
            <c:extLst>
              <c:ext xmlns:c16="http://schemas.microsoft.com/office/drawing/2014/chart" uri="{C3380CC4-5D6E-409C-BE32-E72D297353CC}">
                <c16:uniqueId val="{00000007-62DD-4DBC-AFDE-8936BCCE1768}"/>
              </c:ext>
            </c:extLst>
          </c:dPt>
          <c:dPt>
            <c:idx val="4"/>
            <c:bubble3D val="0"/>
            <c:spPr>
              <a:solidFill>
                <a:schemeClr val="bg1">
                  <a:lumMod val="65000"/>
                </a:schemeClr>
              </a:solidFill>
              <a:ln>
                <a:noFill/>
              </a:ln>
            </c:spPr>
            <c:extLst>
              <c:ext xmlns:c16="http://schemas.microsoft.com/office/drawing/2014/chart" uri="{C3380CC4-5D6E-409C-BE32-E72D297353CC}">
                <c16:uniqueId val="{00000009-62DD-4DBC-AFDE-8936BCCE1768}"/>
              </c:ext>
            </c:extLst>
          </c:dPt>
          <c:dPt>
            <c:idx val="5"/>
            <c:bubble3D val="0"/>
            <c:spPr>
              <a:solidFill>
                <a:schemeClr val="bg1">
                  <a:lumMod val="50000"/>
                </a:schemeClr>
              </a:solidFill>
              <a:ln>
                <a:noFill/>
              </a:ln>
            </c:spPr>
            <c:extLst>
              <c:ext xmlns:c16="http://schemas.microsoft.com/office/drawing/2014/chart" uri="{C3380CC4-5D6E-409C-BE32-E72D297353CC}">
                <c16:uniqueId val="{0000000B-62DD-4DBC-AFDE-8936BCCE1768}"/>
              </c:ext>
            </c:extLst>
          </c:dPt>
          <c:dPt>
            <c:idx val="6"/>
            <c:bubble3D val="0"/>
            <c:spPr>
              <a:solidFill>
                <a:schemeClr val="bg2">
                  <a:lumMod val="65000"/>
                </a:schemeClr>
              </a:solidFill>
              <a:ln>
                <a:noFill/>
              </a:ln>
            </c:spPr>
            <c:extLst>
              <c:ext xmlns:c16="http://schemas.microsoft.com/office/drawing/2014/chart" uri="{C3380CC4-5D6E-409C-BE32-E72D297353CC}">
                <c16:uniqueId val="{0000000D-62DD-4DBC-AFDE-8936BCCE1768}"/>
              </c:ext>
            </c:extLst>
          </c:dPt>
          <c:dPt>
            <c:idx val="7"/>
            <c:bubble3D val="0"/>
            <c:spPr>
              <a:solidFill>
                <a:schemeClr val="tx2">
                  <a:lumMod val="75000"/>
                  <a:lumOff val="25000"/>
                </a:schemeClr>
              </a:solidFill>
              <a:ln>
                <a:noFill/>
              </a:ln>
            </c:spPr>
            <c:extLst>
              <c:ext xmlns:c16="http://schemas.microsoft.com/office/drawing/2014/chart" uri="{C3380CC4-5D6E-409C-BE32-E72D297353CC}">
                <c16:uniqueId val="{0000000F-62DD-4DBC-AFDE-8936BCCE1768}"/>
              </c:ext>
            </c:extLst>
          </c:dPt>
          <c:dPt>
            <c:idx val="8"/>
            <c:bubble3D val="0"/>
            <c:spPr>
              <a:solidFill>
                <a:schemeClr val="bg2">
                  <a:lumMod val="50000"/>
                </a:schemeClr>
              </a:solidFill>
              <a:ln>
                <a:noFill/>
              </a:ln>
            </c:spPr>
            <c:extLst>
              <c:ext xmlns:c16="http://schemas.microsoft.com/office/drawing/2014/chart" uri="{C3380CC4-5D6E-409C-BE32-E72D297353CC}">
                <c16:uniqueId val="{00000011-62DD-4DBC-AFDE-8936BCCE1768}"/>
              </c:ext>
            </c:extLst>
          </c:dPt>
          <c:dLbls>
            <c:dLbl>
              <c:idx val="0"/>
              <c:layout>
                <c:manualLayout>
                  <c:x val="-1.1155646877058899E-3"/>
                  <c:y val="-3.1338974500034499E-2"/>
                </c:manualLayout>
              </c:layout>
              <c:tx>
                <c:rich>
                  <a:bodyPr/>
                  <a:lstStyle/>
                  <a:p>
                    <a:r>
                      <a:rPr lang="en-US" i="1" dirty="0"/>
                      <a:t>MET </a:t>
                    </a:r>
                    <a:r>
                      <a:rPr lang="en-US" dirty="0"/>
                      <a:t>+ T790M
3%</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2DD-4DBC-AFDE-8936BCCE1768}"/>
                </c:ext>
              </c:extLst>
            </c:dLbl>
            <c:dLbl>
              <c:idx val="1"/>
              <c:layout>
                <c:manualLayout>
                  <c:x val="9.3840270754698599E-2"/>
                  <c:y val="-8.2742154657678094E-3"/>
                </c:manualLayout>
              </c:layout>
              <c:tx>
                <c:rich>
                  <a:bodyPr/>
                  <a:lstStyle/>
                  <a:p>
                    <a:r>
                      <a:rPr lang="en-US" i="1" dirty="0"/>
                      <a:t>HER2</a:t>
                    </a:r>
                    <a:r>
                      <a:rPr lang="en-US" dirty="0"/>
                      <a:t> + T790M
4%</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2DD-4DBC-AFDE-8936BCCE1768}"/>
                </c:ext>
              </c:extLst>
            </c:dLbl>
            <c:dLbl>
              <c:idx val="2"/>
              <c:layout>
                <c:manualLayout>
                  <c:x val="0.17699625101593899"/>
                  <c:y val="0.20419618710524601"/>
                </c:manualLayout>
              </c:layout>
              <c:tx>
                <c:rich>
                  <a:bodyPr/>
                  <a:lstStyle/>
                  <a:p>
                    <a:pPr>
                      <a:defRPr lang="cs-CZ" sz="1200" noProof="0">
                        <a:solidFill>
                          <a:schemeClr val="tx1"/>
                        </a:solidFill>
                      </a:defRPr>
                    </a:pPr>
                    <a:r>
                      <a:rPr lang="en-US" noProof="0" dirty="0" smtClean="0"/>
                      <a:t>SCLC transformation+ </a:t>
                    </a:r>
                    <a:r>
                      <a:rPr lang="en-US" noProof="0" dirty="0"/>
                      <a:t>T790M
2%</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2DD-4DBC-AFDE-8936BCCE1768}"/>
                </c:ext>
              </c:extLst>
            </c:dLbl>
            <c:dLbl>
              <c:idx val="3"/>
              <c:layout>
                <c:manualLayout>
                  <c:x val="-0.113195401213422"/>
                  <c:y val="-0.174041073565678"/>
                </c:manualLayout>
              </c:layout>
              <c:spPr/>
              <c:txPr>
                <a:bodyPr/>
                <a:lstStyle/>
                <a:p>
                  <a:pPr>
                    <a:defRPr sz="1400">
                      <a:solidFill>
                        <a:schemeClr val="bg1"/>
                      </a:solidFill>
                    </a:defRPr>
                  </a:pPr>
                  <a:endParaRPr lang="cs-CZ"/>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2DD-4DBC-AFDE-8936BCCE1768}"/>
                </c:ext>
              </c:extLst>
            </c:dLbl>
            <c:dLbl>
              <c:idx val="4"/>
              <c:layout>
                <c:manualLayout>
                  <c:x val="-5.30043941434062E-2"/>
                  <c:y val="8.24600035517285E-2"/>
                </c:manualLayout>
              </c:layout>
              <c:tx>
                <c:rich>
                  <a:bodyPr/>
                  <a:lstStyle/>
                  <a:p>
                    <a:r>
                      <a:rPr lang="en-US" i="1" dirty="0"/>
                      <a:t>HER2</a:t>
                    </a:r>
                    <a:r>
                      <a:rPr lang="en-US" dirty="0"/>
                      <a:t>
8%</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2DD-4DBC-AFDE-8936BCCE1768}"/>
                </c:ext>
              </c:extLst>
            </c:dLbl>
            <c:dLbl>
              <c:idx val="5"/>
              <c:layout>
                <c:manualLayout>
                  <c:x val="-0.13063131465276101"/>
                  <c:y val="6.2441549127806702E-2"/>
                </c:manualLayout>
              </c:layout>
              <c:tx>
                <c:rich>
                  <a:bodyPr/>
                  <a:lstStyle/>
                  <a:p>
                    <a:r>
                      <a:rPr lang="en-US" dirty="0" smtClean="0"/>
                      <a:t>SCLC transformation</a:t>
                    </a:r>
                    <a:r>
                      <a:rPr lang="en-US" dirty="0"/>
                      <a:t>
1%</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2DD-4DBC-AFDE-8936BCCE1768}"/>
                </c:ext>
              </c:extLst>
            </c:dLbl>
            <c:dLbl>
              <c:idx val="6"/>
              <c:layout>
                <c:manualLayout>
                  <c:x val="-9.5055927366354001E-2"/>
                  <c:y val="-9.5280103848052702E-2"/>
                </c:manualLayout>
              </c:layout>
              <c:tx>
                <c:rich>
                  <a:bodyPr/>
                  <a:lstStyle/>
                  <a:p>
                    <a:r>
                      <a:rPr lang="en-US" dirty="0" smtClean="0"/>
                      <a:t>SCLC transformation</a:t>
                    </a:r>
                    <a:endParaRPr lang="en-US" dirty="0"/>
                  </a:p>
                  <a:p>
                    <a:r>
                      <a:rPr lang="en-US" dirty="0"/>
                      <a:t>+ </a:t>
                    </a:r>
                    <a:r>
                      <a:rPr lang="en-US" i="1" dirty="0"/>
                      <a:t>MET</a:t>
                    </a:r>
                    <a:r>
                      <a:rPr lang="en-US" dirty="0"/>
                      <a:t>
1%</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62DD-4DBC-AFDE-8936BCCE1768}"/>
                </c:ext>
              </c:extLst>
            </c:dLbl>
            <c:dLbl>
              <c:idx val="7"/>
              <c:layout>
                <c:manualLayout>
                  <c:x val="-7.6001480437037097E-2"/>
                  <c:y val="-0.238453521765185"/>
                </c:manualLayout>
              </c:layout>
              <c:tx>
                <c:rich>
                  <a:bodyPr/>
                  <a:lstStyle/>
                  <a:p>
                    <a:pPr>
                      <a:defRPr lang="cs-CZ" sz="1200" noProof="0">
                        <a:solidFill>
                          <a:schemeClr val="tx1"/>
                        </a:solidFill>
                      </a:defRPr>
                    </a:pPr>
                    <a:r>
                      <a:rPr lang="en-US" i="1" noProof="0" dirty="0"/>
                      <a:t>MET</a:t>
                    </a:r>
                    <a:r>
                      <a:rPr lang="en-US" noProof="0" dirty="0"/>
                      <a:t> </a:t>
                    </a:r>
                    <a:r>
                      <a:rPr lang="en-US" noProof="0" dirty="0" err="1" smtClean="0"/>
                      <a:t>amplifikation</a:t>
                    </a:r>
                    <a:r>
                      <a:rPr lang="en-US" noProof="0" dirty="0"/>
                      <a:t>
3%</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62DD-4DBC-AFDE-8936BCCE1768}"/>
                </c:ext>
              </c:extLst>
            </c:dLbl>
            <c:dLbl>
              <c:idx val="8"/>
              <c:layout>
                <c:manualLayout>
                  <c:x val="-1.41141496197338E-3"/>
                  <c:y val="-0.119364254753739"/>
                </c:manualLayout>
              </c:layout>
              <c:tx>
                <c:rich>
                  <a:bodyPr/>
                  <a:lstStyle/>
                  <a:p>
                    <a:pPr>
                      <a:defRPr lang="cs-CZ" sz="1200" noProof="0">
                        <a:solidFill>
                          <a:schemeClr val="tx1"/>
                        </a:solidFill>
                      </a:defRPr>
                    </a:pPr>
                    <a:r>
                      <a:rPr lang="en-US" noProof="0" dirty="0" smtClean="0"/>
                      <a:t>Unknown</a:t>
                    </a:r>
                    <a:r>
                      <a:rPr lang="en-US" noProof="0" dirty="0"/>
                      <a:t>
18%</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62DD-4DBC-AFDE-8936BCCE1768}"/>
                </c:ext>
              </c:extLst>
            </c:dLbl>
            <c:spPr>
              <a:noFill/>
              <a:ln>
                <a:noFill/>
              </a:ln>
              <a:effectLst/>
            </c:spPr>
            <c:txPr>
              <a:bodyPr/>
              <a:lstStyle/>
              <a:p>
                <a:pPr>
                  <a:defRPr sz="1200">
                    <a:solidFill>
                      <a:schemeClr val="tx1"/>
                    </a:solidFill>
                  </a:defRPr>
                </a:pPr>
                <a:endParaRPr lang="cs-CZ"/>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Sheet1!$A$2:$A$11</c:f>
              <c:strCache>
                <c:ptCount val="9"/>
                <c:pt idx="0">
                  <c:v>MET + T790M</c:v>
                </c:pt>
                <c:pt idx="1">
                  <c:v>HER2 + T790M</c:v>
                </c:pt>
                <c:pt idx="2">
                  <c:v>Small cell + T790M</c:v>
                </c:pt>
                <c:pt idx="3">
                  <c:v>T790M</c:v>
                </c:pt>
                <c:pt idx="4">
                  <c:v>HER2</c:v>
                </c:pt>
                <c:pt idx="5">
                  <c:v>Small cell</c:v>
                </c:pt>
                <c:pt idx="6">
                  <c:v>Small cell + MET</c:v>
                </c:pt>
                <c:pt idx="7">
                  <c:v>MET amplification</c:v>
                </c:pt>
                <c:pt idx="8">
                  <c:v>Unknown</c:v>
                </c:pt>
              </c:strCache>
            </c:strRef>
          </c:cat>
          <c:val>
            <c:numRef>
              <c:f>Sheet1!$B$2:$B$11</c:f>
              <c:numCache>
                <c:formatCode>0%</c:formatCode>
                <c:ptCount val="10"/>
                <c:pt idx="0">
                  <c:v>0.03</c:v>
                </c:pt>
                <c:pt idx="1">
                  <c:v>0.04</c:v>
                </c:pt>
                <c:pt idx="2">
                  <c:v>0.02</c:v>
                </c:pt>
                <c:pt idx="3">
                  <c:v>0.6</c:v>
                </c:pt>
                <c:pt idx="4">
                  <c:v>0.08</c:v>
                </c:pt>
                <c:pt idx="5">
                  <c:v>0.01</c:v>
                </c:pt>
                <c:pt idx="6">
                  <c:v>0.01</c:v>
                </c:pt>
                <c:pt idx="7">
                  <c:v>0.03</c:v>
                </c:pt>
                <c:pt idx="8">
                  <c:v>0.18</c:v>
                </c:pt>
              </c:numCache>
            </c:numRef>
          </c:val>
          <c:extLst>
            <c:ext xmlns:c16="http://schemas.microsoft.com/office/drawing/2014/chart" uri="{C3380CC4-5D6E-409C-BE32-E72D297353CC}">
              <c16:uniqueId val="{00000012-62DD-4DBC-AFDE-8936BCCE1768}"/>
            </c:ext>
          </c:extLst>
        </c:ser>
        <c:dLbls>
          <c:showLegendKey val="0"/>
          <c:showVal val="0"/>
          <c:showCatName val="0"/>
          <c:showSerName val="0"/>
          <c:showPercent val="0"/>
          <c:showBubbleSize val="0"/>
          <c:showLeaderLines val="1"/>
        </c:dLbls>
        <c:firstSliceAng val="360"/>
      </c:pieChart>
    </c:plotArea>
    <c:plotVisOnly val="1"/>
    <c:dispBlanksAs val="gap"/>
    <c:showDLblsOverMax val="0"/>
  </c:chart>
  <c:txPr>
    <a:bodyPr/>
    <a:lstStyle/>
    <a:p>
      <a:pPr>
        <a:defRPr sz="18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9829A-4C6C-4E0C-BF6A-1915E750FBD2}" type="doc">
      <dgm:prSet loTypeId="urn:microsoft.com/office/officeart/2005/8/layout/chevron1" loCatId="process" qsTypeId="urn:microsoft.com/office/officeart/2005/8/quickstyle/simple1" qsCatId="simple" csTypeId="urn:microsoft.com/office/officeart/2005/8/colors/colorful2" csCatId="colorful" phldr="1"/>
      <dgm:spPr/>
    </dgm:pt>
    <dgm:pt modelId="{4E146297-DF96-403F-A120-2B9B5F13D66A}">
      <dgm:prSet phldrT="[Text]" custT="1"/>
      <dgm:spPr/>
      <dgm:t>
        <a:bodyPr/>
        <a:lstStyle/>
        <a:p>
          <a:pPr algn="ctr"/>
          <a:r>
            <a:rPr lang="cs-CZ" sz="2400" dirty="0" err="1"/>
            <a:t>Afatinib</a:t>
          </a:r>
          <a:r>
            <a:rPr lang="cs-CZ" sz="2400" dirty="0"/>
            <a:t> 4/2016 – 7/2017</a:t>
          </a:r>
          <a:r>
            <a:rPr lang="cs-CZ" sz="1800" dirty="0"/>
            <a:t> (15 </a:t>
          </a:r>
          <a:r>
            <a:rPr lang="cs-CZ" sz="1800" dirty="0" err="1" smtClean="0"/>
            <a:t>month</a:t>
          </a:r>
          <a:r>
            <a:rPr lang="cs-CZ" sz="1800" dirty="0" smtClean="0"/>
            <a:t>)</a:t>
          </a:r>
          <a:endParaRPr lang="cs-CZ" sz="1800" dirty="0"/>
        </a:p>
      </dgm:t>
    </dgm:pt>
    <dgm:pt modelId="{FD6E1273-0870-4C5B-B495-9959D70DA2B5}" type="parTrans" cxnId="{260CCEC1-9B90-46FF-9C9E-BFCDF121D146}">
      <dgm:prSet/>
      <dgm:spPr/>
      <dgm:t>
        <a:bodyPr/>
        <a:lstStyle/>
        <a:p>
          <a:endParaRPr lang="cs-CZ"/>
        </a:p>
      </dgm:t>
    </dgm:pt>
    <dgm:pt modelId="{AB33ECCB-0117-4AB2-A232-792630C1E749}" type="sibTrans" cxnId="{260CCEC1-9B90-46FF-9C9E-BFCDF121D146}">
      <dgm:prSet/>
      <dgm:spPr/>
      <dgm:t>
        <a:bodyPr/>
        <a:lstStyle/>
        <a:p>
          <a:endParaRPr lang="cs-CZ"/>
        </a:p>
      </dgm:t>
    </dgm:pt>
    <dgm:pt modelId="{E479D6D8-CF68-408C-BAFE-96D1D8E5B8EF}" type="pres">
      <dgm:prSet presAssocID="{74F9829A-4C6C-4E0C-BF6A-1915E750FBD2}" presName="Name0" presStyleCnt="0">
        <dgm:presLayoutVars>
          <dgm:dir/>
          <dgm:animLvl val="lvl"/>
          <dgm:resizeHandles val="exact"/>
        </dgm:presLayoutVars>
      </dgm:prSet>
      <dgm:spPr/>
    </dgm:pt>
    <dgm:pt modelId="{798428E4-1644-4CE9-916E-ABD95C81535F}" type="pres">
      <dgm:prSet presAssocID="{4E146297-DF96-403F-A120-2B9B5F13D66A}" presName="parTxOnly" presStyleLbl="node1" presStyleIdx="0" presStyleCnt="1" custScaleY="36421" custLinFactNeighborX="-264" custLinFactNeighborY="17975">
        <dgm:presLayoutVars>
          <dgm:chMax val="0"/>
          <dgm:chPref val="0"/>
          <dgm:bulletEnabled val="1"/>
        </dgm:presLayoutVars>
      </dgm:prSet>
      <dgm:spPr/>
      <dgm:t>
        <a:bodyPr/>
        <a:lstStyle/>
        <a:p>
          <a:endParaRPr lang="cs-CZ"/>
        </a:p>
      </dgm:t>
    </dgm:pt>
  </dgm:ptLst>
  <dgm:cxnLst>
    <dgm:cxn modelId="{0BDC93BA-D66C-4A1C-A613-CE0F6754ED17}" type="presOf" srcId="{4E146297-DF96-403F-A120-2B9B5F13D66A}" destId="{798428E4-1644-4CE9-916E-ABD95C81535F}" srcOrd="0" destOrd="0" presId="urn:microsoft.com/office/officeart/2005/8/layout/chevron1"/>
    <dgm:cxn modelId="{260CCEC1-9B90-46FF-9C9E-BFCDF121D146}" srcId="{74F9829A-4C6C-4E0C-BF6A-1915E750FBD2}" destId="{4E146297-DF96-403F-A120-2B9B5F13D66A}" srcOrd="0" destOrd="0" parTransId="{FD6E1273-0870-4C5B-B495-9959D70DA2B5}" sibTransId="{AB33ECCB-0117-4AB2-A232-792630C1E749}"/>
    <dgm:cxn modelId="{BCF9486E-8265-4AE3-AC75-2CBA86CF2F1E}" type="presOf" srcId="{74F9829A-4C6C-4E0C-BF6A-1915E750FBD2}" destId="{E479D6D8-CF68-408C-BAFE-96D1D8E5B8EF}" srcOrd="0" destOrd="0" presId="urn:microsoft.com/office/officeart/2005/8/layout/chevron1"/>
    <dgm:cxn modelId="{D8CDAB0E-B159-4B2A-9FB1-82341FEB038A}" type="presParOf" srcId="{E479D6D8-CF68-408C-BAFE-96D1D8E5B8EF}" destId="{798428E4-1644-4CE9-916E-ABD95C81535F}"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9829A-4C6C-4E0C-BF6A-1915E750FBD2}" type="doc">
      <dgm:prSet loTypeId="urn:microsoft.com/office/officeart/2005/8/layout/chevron1" loCatId="process" qsTypeId="urn:microsoft.com/office/officeart/2005/8/quickstyle/simple1" qsCatId="simple" csTypeId="urn:microsoft.com/office/officeart/2005/8/colors/colorful2" csCatId="colorful" phldr="1"/>
      <dgm:spPr/>
    </dgm:pt>
    <dgm:pt modelId="{708BAFBB-6ACD-489C-8DD7-22A2DDCAEFD9}">
      <dgm:prSet custT="1"/>
      <dgm:spPr>
        <a:solidFill>
          <a:srgbClr val="7030A0"/>
        </a:solidFill>
        <a:effectLst>
          <a:outerShdw blurRad="50800" dist="50800" dir="5400000" algn="ctr" rotWithShape="0">
            <a:schemeClr val="accent3"/>
          </a:outerShdw>
        </a:effectLst>
      </dgm:spPr>
      <dgm:t>
        <a:bodyPr/>
        <a:lstStyle/>
        <a:p>
          <a:endParaRPr lang="cs-CZ" sz="1800" dirty="0"/>
        </a:p>
        <a:p>
          <a:r>
            <a:rPr lang="cs-CZ" sz="1800" dirty="0" err="1"/>
            <a:t>Osimertinib</a:t>
          </a:r>
          <a:r>
            <a:rPr lang="cs-CZ" sz="1800" dirty="0"/>
            <a:t> 8/2017 – 4/2018</a:t>
          </a:r>
        </a:p>
        <a:p>
          <a:endParaRPr lang="cs-CZ" sz="900" dirty="0"/>
        </a:p>
      </dgm:t>
    </dgm:pt>
    <dgm:pt modelId="{8100FEAB-564F-4A44-B755-7CA332DBB356}" type="parTrans" cxnId="{0DB4C1C3-C507-4D99-B2C9-BD229CB07652}">
      <dgm:prSet/>
      <dgm:spPr/>
      <dgm:t>
        <a:bodyPr/>
        <a:lstStyle/>
        <a:p>
          <a:endParaRPr lang="cs-CZ"/>
        </a:p>
      </dgm:t>
    </dgm:pt>
    <dgm:pt modelId="{AD943D7F-5A93-4D5E-9FA9-D3BD5CAE2C9F}" type="sibTrans" cxnId="{0DB4C1C3-C507-4D99-B2C9-BD229CB07652}">
      <dgm:prSet/>
      <dgm:spPr/>
      <dgm:t>
        <a:bodyPr/>
        <a:lstStyle/>
        <a:p>
          <a:endParaRPr lang="cs-CZ"/>
        </a:p>
      </dgm:t>
    </dgm:pt>
    <dgm:pt modelId="{E479D6D8-CF68-408C-BAFE-96D1D8E5B8EF}" type="pres">
      <dgm:prSet presAssocID="{74F9829A-4C6C-4E0C-BF6A-1915E750FBD2}" presName="Name0" presStyleCnt="0">
        <dgm:presLayoutVars>
          <dgm:dir/>
          <dgm:animLvl val="lvl"/>
          <dgm:resizeHandles val="exact"/>
        </dgm:presLayoutVars>
      </dgm:prSet>
      <dgm:spPr/>
    </dgm:pt>
    <dgm:pt modelId="{BF0C5C63-F7A3-4FF5-A099-32E438DD3531}" type="pres">
      <dgm:prSet presAssocID="{708BAFBB-6ACD-489C-8DD7-22A2DDCAEFD9}" presName="parTxOnly" presStyleLbl="node1" presStyleIdx="0" presStyleCnt="1" custScaleX="100098" custScaleY="47383" custLinFactNeighborX="-22832" custLinFactNeighborY="-40318">
        <dgm:presLayoutVars>
          <dgm:chMax val="0"/>
          <dgm:chPref val="0"/>
          <dgm:bulletEnabled val="1"/>
        </dgm:presLayoutVars>
      </dgm:prSet>
      <dgm:spPr/>
      <dgm:t>
        <a:bodyPr/>
        <a:lstStyle/>
        <a:p>
          <a:endParaRPr lang="cs-CZ"/>
        </a:p>
      </dgm:t>
    </dgm:pt>
  </dgm:ptLst>
  <dgm:cxnLst>
    <dgm:cxn modelId="{7F5124B2-C3B4-4E43-B6E4-8967977BE09A}" type="presOf" srcId="{708BAFBB-6ACD-489C-8DD7-22A2DDCAEFD9}" destId="{BF0C5C63-F7A3-4FF5-A099-32E438DD3531}" srcOrd="0" destOrd="0" presId="urn:microsoft.com/office/officeart/2005/8/layout/chevron1"/>
    <dgm:cxn modelId="{0DB4C1C3-C507-4D99-B2C9-BD229CB07652}" srcId="{74F9829A-4C6C-4E0C-BF6A-1915E750FBD2}" destId="{708BAFBB-6ACD-489C-8DD7-22A2DDCAEFD9}" srcOrd="0" destOrd="0" parTransId="{8100FEAB-564F-4A44-B755-7CA332DBB356}" sibTransId="{AD943D7F-5A93-4D5E-9FA9-D3BD5CAE2C9F}"/>
    <dgm:cxn modelId="{BCF9486E-8265-4AE3-AC75-2CBA86CF2F1E}" type="presOf" srcId="{74F9829A-4C6C-4E0C-BF6A-1915E750FBD2}" destId="{E479D6D8-CF68-408C-BAFE-96D1D8E5B8EF}" srcOrd="0" destOrd="0" presId="urn:microsoft.com/office/officeart/2005/8/layout/chevron1"/>
    <dgm:cxn modelId="{EB2BF960-2A06-4A87-8372-57FE193104CC}" type="presParOf" srcId="{E479D6D8-CF68-408C-BAFE-96D1D8E5B8EF}" destId="{BF0C5C63-F7A3-4FF5-A099-32E438DD3531}"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428E4-1644-4CE9-916E-ABD95C81535F}">
      <dsp:nvSpPr>
        <dsp:cNvPr id="0" name=""/>
        <dsp:cNvSpPr/>
      </dsp:nvSpPr>
      <dsp:spPr>
        <a:xfrm>
          <a:off x="0" y="1487206"/>
          <a:ext cx="5157352" cy="75134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cs-CZ" sz="2400" kern="1200" dirty="0" err="1"/>
            <a:t>Afatinib</a:t>
          </a:r>
          <a:r>
            <a:rPr lang="cs-CZ" sz="2400" kern="1200" dirty="0"/>
            <a:t> 4/2016 – 7/2017</a:t>
          </a:r>
          <a:r>
            <a:rPr lang="cs-CZ" sz="1800" kern="1200" dirty="0"/>
            <a:t> (15 </a:t>
          </a:r>
          <a:r>
            <a:rPr lang="cs-CZ" sz="1800" kern="1200" dirty="0" err="1" smtClean="0"/>
            <a:t>month</a:t>
          </a:r>
          <a:r>
            <a:rPr lang="cs-CZ" sz="1800" kern="1200" dirty="0" smtClean="0"/>
            <a:t>)</a:t>
          </a:r>
          <a:endParaRPr lang="cs-CZ" sz="1800" kern="1200" dirty="0"/>
        </a:p>
      </dsp:txBody>
      <dsp:txXfrm>
        <a:off x="375672" y="1487206"/>
        <a:ext cx="4406009" cy="751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C5C63-F7A3-4FF5-A099-32E438DD3531}">
      <dsp:nvSpPr>
        <dsp:cNvPr id="0" name=""/>
        <dsp:cNvSpPr/>
      </dsp:nvSpPr>
      <dsp:spPr>
        <a:xfrm>
          <a:off x="0" y="76099"/>
          <a:ext cx="3114165" cy="589656"/>
        </a:xfrm>
        <a:prstGeom prst="chevron">
          <a:avLst/>
        </a:prstGeom>
        <a:solidFill>
          <a:srgbClr val="7030A0"/>
        </a:solidFill>
        <a:ln w="25400" cap="flat" cmpd="sng" algn="ctr">
          <a:solidFill>
            <a:schemeClr val="lt1">
              <a:hueOff val="0"/>
              <a:satOff val="0"/>
              <a:lumOff val="0"/>
              <a:alphaOff val="0"/>
            </a:schemeClr>
          </a:solidFill>
          <a:prstDash val="solid"/>
        </a:ln>
        <a:effectLst>
          <a:outerShdw blurRad="50800" dist="50800" dir="5400000" algn="ctr" rotWithShape="0">
            <a:schemeClr val="accent3"/>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cs-CZ" sz="1800" kern="1200" dirty="0"/>
        </a:p>
        <a:p>
          <a:pPr lvl="0" algn="ctr" defTabSz="800100">
            <a:lnSpc>
              <a:spcPct val="90000"/>
            </a:lnSpc>
            <a:spcBef>
              <a:spcPct val="0"/>
            </a:spcBef>
            <a:spcAft>
              <a:spcPct val="35000"/>
            </a:spcAft>
          </a:pPr>
          <a:r>
            <a:rPr lang="cs-CZ" sz="1800" kern="1200" dirty="0" err="1"/>
            <a:t>Osimertinib</a:t>
          </a:r>
          <a:r>
            <a:rPr lang="cs-CZ" sz="1800" kern="1200" dirty="0"/>
            <a:t> 8/2017 – 4/2018</a:t>
          </a:r>
        </a:p>
        <a:p>
          <a:pPr lvl="0" algn="ctr" defTabSz="800100">
            <a:lnSpc>
              <a:spcPct val="90000"/>
            </a:lnSpc>
            <a:spcBef>
              <a:spcPct val="0"/>
            </a:spcBef>
            <a:spcAft>
              <a:spcPct val="35000"/>
            </a:spcAft>
          </a:pPr>
          <a:endParaRPr lang="cs-CZ" sz="900" kern="1200" dirty="0"/>
        </a:p>
      </dsp:txBody>
      <dsp:txXfrm>
        <a:off x="294828" y="76099"/>
        <a:ext cx="2524509" cy="5896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5257C-0CD4-4209-B8D5-EA26C673C6DF}" type="datetimeFigureOut">
              <a:rPr lang="cs-CZ" smtClean="0"/>
              <a:t>07.05.2020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E08F3-9747-4147-8CF7-D60BB7DF4E15}" type="slidenum">
              <a:rPr lang="cs-CZ" smtClean="0"/>
              <a:t>‹#›</a:t>
            </a:fld>
            <a:endParaRPr lang="cs-CZ"/>
          </a:p>
        </p:txBody>
      </p:sp>
    </p:spTree>
    <p:extLst>
      <p:ext uri="{BB962C8B-B14F-4D97-AF65-F5344CB8AC3E}">
        <p14:creationId xmlns:p14="http://schemas.microsoft.com/office/powerpoint/2010/main" val="196466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dirty="0"/>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cs-CZ" sz="1800" b="0" i="0" u="none" strike="noStrike" kern="0" cap="none" spc="0" normalizeH="0" baseline="0" noProof="0">
                <a:ln>
                  <a:noFill/>
                </a:ln>
                <a:solidFill>
                  <a:sysClr val="windowText" lastClr="000000"/>
                </a:solidFill>
                <a:effectLst/>
                <a:uLnTx/>
                <a:uFillTx/>
              </a:rPr>
              <a:t> </a:t>
            </a:r>
          </a:p>
        </p:txBody>
      </p:sp>
    </p:spTree>
    <p:extLst>
      <p:ext uri="{BB962C8B-B14F-4D97-AF65-F5344CB8AC3E}">
        <p14:creationId xmlns:p14="http://schemas.microsoft.com/office/powerpoint/2010/main" val="75009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Regression of lung tumor, pleural </a:t>
            </a:r>
            <a:r>
              <a:rPr lang="en-US" dirty="0" err="1" smtClean="0"/>
              <a:t>nodularities</a:t>
            </a:r>
            <a:r>
              <a:rPr lang="en-US" dirty="0" smtClean="0"/>
              <a:t> and effusion.</a:t>
            </a:r>
            <a:endParaRPr lang="cs-CZ" dirty="0"/>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11</a:t>
            </a:fld>
            <a:endParaRPr lang="cs-CZ"/>
          </a:p>
        </p:txBody>
      </p:sp>
    </p:spTree>
    <p:extLst>
      <p:ext uri="{BB962C8B-B14F-4D97-AF65-F5344CB8AC3E}">
        <p14:creationId xmlns:p14="http://schemas.microsoft.com/office/powerpoint/2010/main" val="407753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Zástupný symbol pro obrázek snímku 1"/>
          <p:cNvSpPr>
            <a:spLocks noGrp="1" noRot="1" noChangeAspect="1" noTextEdit="1"/>
          </p:cNvSpPr>
          <p:nvPr>
            <p:ph type="sldImg"/>
          </p:nvPr>
        </p:nvSpPr>
        <p:spPr>
          <a:ln/>
        </p:spPr>
      </p:sp>
      <p:sp>
        <p:nvSpPr>
          <p:cNvPr id="2109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09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C0694549-78C8-4850-A133-5C0176B64563}" type="slidenum">
              <a:rPr lang="cs-CZ" altLang="cs-CZ" sz="1200" smtClean="0">
                <a:latin typeface="Times New Roman" pitchFamily="18" charset="0"/>
              </a:rPr>
              <a:pPr/>
              <a:t>18</a:t>
            </a:fld>
            <a:endParaRPr lang="cs-CZ" altLang="cs-CZ" sz="1200">
              <a:latin typeface="Times New Roman" pitchFamily="18" charset="0"/>
            </a:endParaRPr>
          </a:p>
        </p:txBody>
      </p:sp>
    </p:spTree>
    <p:extLst>
      <p:ext uri="{BB962C8B-B14F-4D97-AF65-F5344CB8AC3E}">
        <p14:creationId xmlns:p14="http://schemas.microsoft.com/office/powerpoint/2010/main" val="429375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Zástupný symbol pro obrázek snímku 1"/>
          <p:cNvSpPr>
            <a:spLocks noGrp="1" noRot="1" noChangeAspect="1" noTextEdit="1"/>
          </p:cNvSpPr>
          <p:nvPr>
            <p:ph type="sldImg"/>
          </p:nvPr>
        </p:nvSpPr>
        <p:spPr>
          <a:ln/>
        </p:spPr>
      </p:sp>
      <p:sp>
        <p:nvSpPr>
          <p:cNvPr id="2119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19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84B08FBE-972E-403A-9C4D-133E196BA1E5}" type="slidenum">
              <a:rPr lang="cs-CZ" altLang="cs-CZ" sz="1200" smtClean="0">
                <a:latin typeface="Times New Roman" pitchFamily="18" charset="0"/>
              </a:rPr>
              <a:pPr/>
              <a:t>19</a:t>
            </a:fld>
            <a:endParaRPr lang="cs-CZ" altLang="cs-CZ" sz="1200">
              <a:latin typeface="Times New Roman" pitchFamily="18" charset="0"/>
            </a:endParaRPr>
          </a:p>
        </p:txBody>
      </p:sp>
    </p:spTree>
    <p:extLst>
      <p:ext uri="{BB962C8B-B14F-4D97-AF65-F5344CB8AC3E}">
        <p14:creationId xmlns:p14="http://schemas.microsoft.com/office/powerpoint/2010/main" val="45823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Zástupný symbol pro obrázek snímku 1"/>
          <p:cNvSpPr>
            <a:spLocks noGrp="1" noRot="1" noChangeAspect="1" noTextEdit="1"/>
          </p:cNvSpPr>
          <p:nvPr>
            <p:ph type="sldImg"/>
          </p:nvPr>
        </p:nvSpPr>
        <p:spPr>
          <a:ln/>
        </p:spPr>
      </p:sp>
      <p:sp>
        <p:nvSpPr>
          <p:cNvPr id="2129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29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DF2D87BE-1A85-4498-AB6F-71C845C4A353}" type="slidenum">
              <a:rPr lang="cs-CZ" altLang="cs-CZ" sz="1200" smtClean="0">
                <a:latin typeface="Times New Roman" pitchFamily="18" charset="0"/>
              </a:rPr>
              <a:pPr/>
              <a:t>20</a:t>
            </a:fld>
            <a:endParaRPr lang="cs-CZ" altLang="cs-CZ" sz="1200">
              <a:latin typeface="Times New Roman" pitchFamily="18" charset="0"/>
            </a:endParaRPr>
          </a:p>
        </p:txBody>
      </p:sp>
    </p:spTree>
    <p:extLst>
      <p:ext uri="{BB962C8B-B14F-4D97-AF65-F5344CB8AC3E}">
        <p14:creationId xmlns:p14="http://schemas.microsoft.com/office/powerpoint/2010/main" val="165300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Zástupný symbol pro obrázek snímku 1"/>
          <p:cNvSpPr>
            <a:spLocks noGrp="1" noRot="1" noChangeAspect="1" noTextEdit="1"/>
          </p:cNvSpPr>
          <p:nvPr>
            <p:ph type="sldImg"/>
          </p:nvPr>
        </p:nvSpPr>
        <p:spPr>
          <a:ln/>
        </p:spPr>
      </p:sp>
      <p:sp>
        <p:nvSpPr>
          <p:cNvPr id="2140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40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2FAFD0F-06EB-4486-BFE1-948C1C61A1BB}" type="slidenum">
              <a:rPr lang="cs-CZ" altLang="cs-CZ" sz="1200" smtClean="0">
                <a:latin typeface="Times New Roman" pitchFamily="18" charset="0"/>
              </a:rPr>
              <a:pPr/>
              <a:t>21</a:t>
            </a:fld>
            <a:endParaRPr lang="cs-CZ" altLang="cs-CZ" sz="1200">
              <a:latin typeface="Times New Roman" pitchFamily="18" charset="0"/>
            </a:endParaRPr>
          </a:p>
        </p:txBody>
      </p:sp>
    </p:spTree>
    <p:extLst>
      <p:ext uri="{BB962C8B-B14F-4D97-AF65-F5344CB8AC3E}">
        <p14:creationId xmlns:p14="http://schemas.microsoft.com/office/powerpoint/2010/main" val="111230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Zástupný symbol pro obrázek snímku 1"/>
          <p:cNvSpPr>
            <a:spLocks noGrp="1" noRot="1" noChangeAspect="1" noTextEdit="1"/>
          </p:cNvSpPr>
          <p:nvPr>
            <p:ph type="sldImg"/>
          </p:nvPr>
        </p:nvSpPr>
        <p:spPr>
          <a:ln/>
        </p:spPr>
      </p:sp>
      <p:sp>
        <p:nvSpPr>
          <p:cNvPr id="2150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50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20C8FB4-33A2-4D91-992F-49BC78FC3E38}" type="slidenum">
              <a:rPr lang="cs-CZ" altLang="cs-CZ" sz="1200" smtClean="0">
                <a:latin typeface="Times New Roman" pitchFamily="18" charset="0"/>
              </a:rPr>
              <a:pPr/>
              <a:t>22</a:t>
            </a:fld>
            <a:endParaRPr lang="cs-CZ" altLang="cs-CZ" sz="1200">
              <a:latin typeface="Times New Roman" pitchFamily="18" charset="0"/>
            </a:endParaRPr>
          </a:p>
        </p:txBody>
      </p:sp>
    </p:spTree>
    <p:extLst>
      <p:ext uri="{BB962C8B-B14F-4D97-AF65-F5344CB8AC3E}">
        <p14:creationId xmlns:p14="http://schemas.microsoft.com/office/powerpoint/2010/main" val="138761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Zástupný symbol pro obrázek snímku 1"/>
          <p:cNvSpPr>
            <a:spLocks noGrp="1" noRot="1" noChangeAspect="1" noTextEdit="1"/>
          </p:cNvSpPr>
          <p:nvPr>
            <p:ph type="sldImg"/>
          </p:nvPr>
        </p:nvSpPr>
        <p:spPr>
          <a:ln/>
        </p:spPr>
      </p:sp>
      <p:sp>
        <p:nvSpPr>
          <p:cNvPr id="2160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60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FC23DA45-4BA5-4D8E-8D05-60A743AABC2F}" type="slidenum">
              <a:rPr lang="cs-CZ" altLang="cs-CZ" sz="1200" smtClean="0">
                <a:latin typeface="Times New Roman" pitchFamily="18" charset="0"/>
              </a:rPr>
              <a:pPr/>
              <a:t>24</a:t>
            </a:fld>
            <a:endParaRPr lang="cs-CZ" altLang="cs-CZ" sz="1200">
              <a:latin typeface="Times New Roman" pitchFamily="18" charset="0"/>
            </a:endParaRPr>
          </a:p>
        </p:txBody>
      </p:sp>
    </p:spTree>
    <p:extLst>
      <p:ext uri="{BB962C8B-B14F-4D97-AF65-F5344CB8AC3E}">
        <p14:creationId xmlns:p14="http://schemas.microsoft.com/office/powerpoint/2010/main" val="8524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lvl="0"/>
            <a:r>
              <a:rPr lang="en-US" sz="1200" kern="1200" dirty="0" smtClean="0">
                <a:solidFill>
                  <a:schemeClr val="tx1"/>
                </a:solidFill>
                <a:effectLst/>
                <a:latin typeface="arial" panose="020B0604020202020204" pitchFamily="34" charset="0"/>
                <a:ea typeface="+mn-ea"/>
                <a:cs typeface="+mn-cs"/>
              </a:rPr>
              <a:t>Traditional histological subtyping of NSCLC gives way to molecular profile determination</a:t>
            </a:r>
          </a:p>
          <a:p>
            <a:pPr lvl="0"/>
            <a:r>
              <a:rPr lang="en-US" sz="1200" kern="1200" dirty="0" smtClean="0">
                <a:solidFill>
                  <a:schemeClr val="tx1"/>
                </a:solidFill>
                <a:effectLst/>
                <a:latin typeface="arial" panose="020B0604020202020204" pitchFamily="34" charset="0"/>
                <a:ea typeface="+mn-ea"/>
                <a:cs typeface="+mn-cs"/>
              </a:rPr>
              <a:t>&gt; 50% of adenocarcinomas show the presence of control mutations, some of which can be specifically targeted</a:t>
            </a:r>
          </a:p>
          <a:p>
            <a:pPr lvl="0"/>
            <a:r>
              <a:rPr lang="en-US" sz="1200" kern="1200" dirty="0" smtClean="0">
                <a:solidFill>
                  <a:schemeClr val="tx1"/>
                </a:solidFill>
                <a:effectLst/>
                <a:latin typeface="arial" panose="020B0604020202020204" pitchFamily="34" charset="0"/>
                <a:ea typeface="+mn-ea"/>
                <a:cs typeface="+mn-cs"/>
              </a:rPr>
              <a:t>EGFR mutations are among the most common and are also the most common targets of specifically targeted therapies</a:t>
            </a:r>
          </a:p>
          <a:p>
            <a:pPr lvl="0"/>
            <a:r>
              <a:rPr lang="en-US" sz="1200" kern="1200" dirty="0" smtClean="0">
                <a:solidFill>
                  <a:schemeClr val="tx1"/>
                </a:solidFill>
                <a:effectLst/>
                <a:latin typeface="arial" panose="020B0604020202020204" pitchFamily="34" charset="0"/>
                <a:ea typeface="+mn-ea"/>
                <a:cs typeface="+mn-cs"/>
              </a:rPr>
              <a:t>squamous</a:t>
            </a:r>
            <a:endParaRPr lang="en-US" sz="1100" b="1" dirty="0">
              <a:solidFill>
                <a:prstClr val="black"/>
              </a:solidFill>
              <a:latin typeface="+mn-lt"/>
            </a:endParaRPr>
          </a:p>
          <a:p>
            <a:pPr marL="0" indent="0" defTabSz="864931" eaLnBrk="0" fontAlgn="base" hangingPunct="0">
              <a:lnSpc>
                <a:spcPct val="100000"/>
              </a:lnSpc>
              <a:spcBef>
                <a:spcPct val="30000"/>
              </a:spcBef>
              <a:spcAft>
                <a:spcPct val="0"/>
              </a:spcAft>
              <a:buNone/>
              <a:defRPr/>
            </a:pPr>
            <a:r>
              <a:rPr lang="en-US" sz="1100" b="1" dirty="0">
                <a:solidFill>
                  <a:prstClr val="black"/>
                </a:solidFill>
                <a:latin typeface="+mn-lt"/>
              </a:rPr>
              <a:t>Reference</a:t>
            </a:r>
            <a:endParaRPr lang="en-US" sz="1100" dirty="0">
              <a:solidFill>
                <a:prstClr val="black"/>
              </a:solidFill>
              <a:latin typeface="+mn-lt"/>
            </a:endParaRPr>
          </a:p>
          <a:p>
            <a:pPr marL="0" indent="0" defTabSz="864931" eaLnBrk="0" fontAlgn="base" hangingPunct="0">
              <a:lnSpc>
                <a:spcPct val="100000"/>
              </a:lnSpc>
              <a:spcBef>
                <a:spcPct val="30000"/>
              </a:spcBef>
              <a:spcAft>
                <a:spcPct val="0"/>
              </a:spcAft>
              <a:buNone/>
              <a:defRPr/>
            </a:pPr>
            <a:r>
              <a:rPr lang="en-US" sz="1100" dirty="0">
                <a:solidFill>
                  <a:srgbClr val="000000"/>
                </a:solidFill>
                <a:latin typeface="+mn-lt"/>
              </a:rPr>
              <a:t>Li T, Kung HJ, Mack PC, Gandara DR. Genotyping and genomic profiling of non-small-cell lung cancer: implications for current and future therapies. </a:t>
            </a:r>
            <a:r>
              <a:rPr lang="en-US" sz="1100" i="1" dirty="0">
                <a:solidFill>
                  <a:srgbClr val="000000"/>
                </a:solidFill>
                <a:latin typeface="+mn-lt"/>
              </a:rPr>
              <a:t>J Clin Oncol</a:t>
            </a:r>
            <a:r>
              <a:rPr lang="en-US" sz="1100" dirty="0">
                <a:solidFill>
                  <a:srgbClr val="000000"/>
                </a:solidFill>
                <a:latin typeface="+mn-lt"/>
              </a:rPr>
              <a:t>. 2013;31(8):1039-1049.</a:t>
            </a:r>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28002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lvl="0"/>
            <a:r>
              <a:rPr lang="en-US" sz="1200" kern="1200" dirty="0" smtClean="0">
                <a:solidFill>
                  <a:schemeClr val="tx1"/>
                </a:solidFill>
                <a:effectLst/>
                <a:latin typeface="arial" panose="020B0604020202020204" pitchFamily="34" charset="0"/>
                <a:ea typeface="+mn-ea"/>
                <a:cs typeface="+mn-cs"/>
              </a:rPr>
              <a:t>Most patients develop 1.2 after the initial response to TKI treatment</a:t>
            </a:r>
          </a:p>
          <a:p>
            <a:pPr lvl="0"/>
            <a:r>
              <a:rPr lang="en-US" sz="1200" kern="1200" dirty="0" smtClean="0">
                <a:solidFill>
                  <a:schemeClr val="tx1"/>
                </a:solidFill>
                <a:effectLst/>
                <a:latin typeface="arial" panose="020B0604020202020204" pitchFamily="34" charset="0"/>
                <a:ea typeface="+mn-ea"/>
                <a:cs typeface="+mn-cs"/>
              </a:rPr>
              <a:t>Targeted treatment creates selection pressure on the tumor cell population, thereby enabling the proliferation and growth of other mutated cell types. This results in an increase in the treatment of refractory tumor cells and tumor progression 2</a:t>
            </a:r>
          </a:p>
          <a:p>
            <a:pPr lvl="0"/>
            <a:r>
              <a:rPr lang="en-US" sz="1200" kern="1200" dirty="0" smtClean="0">
                <a:solidFill>
                  <a:schemeClr val="tx1"/>
                </a:solidFill>
                <a:effectLst/>
                <a:latin typeface="arial" panose="020B0604020202020204" pitchFamily="34" charset="0"/>
                <a:ea typeface="+mn-ea"/>
                <a:cs typeface="+mn-cs"/>
              </a:rPr>
              <a:t>Clinically, progression occurs when a critical amount of refractory cells 3.4 has been reached</a:t>
            </a:r>
            <a:r>
              <a:rPr lang="cs-CZ" sz="1200"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pPr marL="0" indent="0" defTabSz="864931" eaLnBrk="0" fontAlgn="base" hangingPunct="0">
              <a:lnSpc>
                <a:spcPct val="100000"/>
              </a:lnSpc>
              <a:spcBef>
                <a:spcPct val="30000"/>
              </a:spcBef>
              <a:spcAft>
                <a:spcPct val="0"/>
              </a:spcAft>
              <a:buNone/>
              <a:defRPr/>
            </a:pPr>
            <a:r>
              <a:rPr lang="en-US" sz="1100" b="1" dirty="0">
                <a:solidFill>
                  <a:prstClr val="black"/>
                </a:solidFill>
                <a:latin typeface="+mn-lt"/>
              </a:rPr>
              <a:t>References</a:t>
            </a:r>
          </a:p>
          <a:p>
            <a:pPr marL="228580" indent="-228580" defTabSz="864931" eaLnBrk="0" fontAlgn="base" hangingPunct="0">
              <a:lnSpc>
                <a:spcPct val="100000"/>
              </a:lnSpc>
              <a:spcBef>
                <a:spcPct val="30000"/>
              </a:spcBef>
              <a:spcAft>
                <a:spcPct val="0"/>
              </a:spcAft>
              <a:buFont typeface="+mj-lt"/>
              <a:buAutoNum type="arabicPeriod"/>
              <a:defRPr/>
            </a:pPr>
            <a:r>
              <a:rPr lang="en-US" sz="1100" dirty="0">
                <a:solidFill>
                  <a:prstClr val="black"/>
                </a:solidFill>
                <a:latin typeface="+mn-lt"/>
              </a:rPr>
              <a:t>Sacher AG, Jänne PA, Oxnard GR. Management of acquired resistance to epidermal growth factor receptor kinase inhibitors in patients with advanced non-small cell lung cancer. </a:t>
            </a:r>
            <a:r>
              <a:rPr lang="en-US" sz="1100" i="1" dirty="0">
                <a:solidFill>
                  <a:prstClr val="black"/>
                </a:solidFill>
                <a:latin typeface="+mn-lt"/>
              </a:rPr>
              <a:t>Cancer</a:t>
            </a:r>
            <a:r>
              <a:rPr lang="en-US" sz="1100" dirty="0">
                <a:solidFill>
                  <a:prstClr val="black"/>
                </a:solidFill>
                <a:latin typeface="+mn-lt"/>
              </a:rPr>
              <a:t>. 2014;120(15):2289-2298.</a:t>
            </a:r>
            <a:endParaRPr lang="en-GB" altLang="en-US" sz="1100" dirty="0">
              <a:solidFill>
                <a:prstClr val="black"/>
              </a:solidFill>
              <a:latin typeface="+mn-lt"/>
            </a:endParaRPr>
          </a:p>
          <a:p>
            <a:pPr marL="228580" indent="-228580" defTabSz="457159" eaLnBrk="0" fontAlgn="base" hangingPunct="0">
              <a:lnSpc>
                <a:spcPct val="100000"/>
              </a:lnSpc>
              <a:spcBef>
                <a:spcPct val="0"/>
              </a:spcBef>
              <a:spcAft>
                <a:spcPct val="0"/>
              </a:spcAft>
              <a:buFont typeface="+mj-lt"/>
              <a:buAutoNum type="arabicPeriod"/>
              <a:defRPr/>
            </a:pPr>
            <a:r>
              <a:rPr lang="en-GB" altLang="en-US" sz="1100" dirty="0">
                <a:solidFill>
                  <a:prstClr val="black"/>
                </a:solidFill>
                <a:latin typeface="+mn-lt"/>
              </a:rPr>
              <a:t>Kosaka T, Yamaki E, Mogi A, Kuwano H. </a:t>
            </a:r>
            <a:r>
              <a:rPr lang="en-US" sz="1100" dirty="0">
                <a:solidFill>
                  <a:prstClr val="black"/>
                </a:solidFill>
                <a:latin typeface="+mn-lt"/>
              </a:rPr>
              <a:t>Mechanisms of resistance to EGFR TKIs and development of a new generation of drugs in non-small-cell lung cancer.</a:t>
            </a:r>
            <a:r>
              <a:rPr lang="en-GB" altLang="en-US" sz="1100" dirty="0">
                <a:solidFill>
                  <a:prstClr val="black"/>
                </a:solidFill>
                <a:latin typeface="+mn-lt"/>
              </a:rPr>
              <a:t> </a:t>
            </a:r>
            <a:r>
              <a:rPr lang="en-GB" altLang="en-US" sz="1100" i="1" dirty="0">
                <a:solidFill>
                  <a:prstClr val="black"/>
                </a:solidFill>
                <a:latin typeface="+mn-lt"/>
              </a:rPr>
              <a:t>J Biomed Biotechnol. </a:t>
            </a:r>
            <a:r>
              <a:rPr lang="en-GB" altLang="en-US" sz="1100" dirty="0">
                <a:solidFill>
                  <a:prstClr val="black"/>
                </a:solidFill>
                <a:latin typeface="+mn-lt"/>
              </a:rPr>
              <a:t>2011;2011:165214. </a:t>
            </a:r>
          </a:p>
          <a:p>
            <a:pPr marL="228580" indent="-228580" defTabSz="457159" eaLnBrk="0" fontAlgn="base" hangingPunct="0">
              <a:lnSpc>
                <a:spcPct val="100000"/>
              </a:lnSpc>
              <a:spcBef>
                <a:spcPct val="0"/>
              </a:spcBef>
              <a:spcAft>
                <a:spcPct val="0"/>
              </a:spcAft>
              <a:buFont typeface="+mj-lt"/>
              <a:buAutoNum type="arabicPeriod"/>
              <a:defRPr/>
            </a:pPr>
            <a:r>
              <a:rPr lang="en-GB" altLang="en-US" sz="1100" dirty="0">
                <a:solidFill>
                  <a:prstClr val="black"/>
                </a:solidFill>
                <a:latin typeface="+mn-lt"/>
              </a:rPr>
              <a:t>Kwak EL, Sordella R, Bell DW, et al. </a:t>
            </a:r>
            <a:r>
              <a:rPr lang="en-US" sz="1100" dirty="0">
                <a:solidFill>
                  <a:prstClr val="black"/>
                </a:solidFill>
                <a:latin typeface="+mn-lt"/>
              </a:rPr>
              <a:t>Irreversible inhibitors of the EGF receptor may circumvent acquired resistance to gefitinib. </a:t>
            </a:r>
            <a:r>
              <a:rPr lang="en-GB" altLang="en-US" sz="1100" i="1" dirty="0">
                <a:solidFill>
                  <a:prstClr val="black"/>
                </a:solidFill>
                <a:latin typeface="+mn-lt"/>
              </a:rPr>
              <a:t>Proc Natl Acad Sci U S A</a:t>
            </a:r>
            <a:r>
              <a:rPr lang="en-GB" altLang="en-US" sz="1100" dirty="0">
                <a:solidFill>
                  <a:prstClr val="black"/>
                </a:solidFill>
                <a:latin typeface="+mn-lt"/>
              </a:rPr>
              <a:t>. 2005;102(21):7665-7670. </a:t>
            </a:r>
          </a:p>
          <a:p>
            <a:pPr marL="228580" indent="-228580" defTabSz="457159" eaLnBrk="0" fontAlgn="base" hangingPunct="0">
              <a:lnSpc>
                <a:spcPct val="100000"/>
              </a:lnSpc>
              <a:spcBef>
                <a:spcPct val="0"/>
              </a:spcBef>
              <a:spcAft>
                <a:spcPct val="0"/>
              </a:spcAft>
              <a:buFont typeface="+mj-lt"/>
              <a:buAutoNum type="arabicPeriod"/>
              <a:defRPr/>
            </a:pPr>
            <a:r>
              <a:rPr lang="en-GB" altLang="en-US" sz="1100" dirty="0">
                <a:solidFill>
                  <a:prstClr val="black"/>
                </a:solidFill>
                <a:latin typeface="+mn-lt"/>
              </a:rPr>
              <a:t>Landi L, Cappuzzo F. Irreversible EGFR-TKIs: dreaming perfection. </a:t>
            </a:r>
            <a:r>
              <a:rPr lang="en-GB" altLang="en-US" sz="1100" i="1" dirty="0">
                <a:solidFill>
                  <a:prstClr val="black"/>
                </a:solidFill>
                <a:latin typeface="+mn-lt"/>
              </a:rPr>
              <a:t>Transl Lung Cancer Res</a:t>
            </a:r>
            <a:r>
              <a:rPr lang="en-GB" altLang="en-US" sz="1100" dirty="0">
                <a:solidFill>
                  <a:prstClr val="black"/>
                </a:solidFill>
                <a:latin typeface="+mn-lt"/>
              </a:rPr>
              <a:t>. 2013;2(1):40-49.</a:t>
            </a:r>
            <a:endParaRPr lang="fr-FR" altLang="en-US" sz="11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30660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fontAlgn="t"/>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524/5000</a:t>
            </a:r>
          </a:p>
          <a:p>
            <a:pPr rtl="0"/>
            <a:r>
              <a:rPr lang="en-US" sz="1200" b="0" i="0" kern="1200" dirty="0" smtClean="0">
                <a:solidFill>
                  <a:schemeClr val="tx1"/>
                </a:solidFill>
                <a:effectLst/>
                <a:latin typeface="+mn-lt"/>
                <a:ea typeface="+mn-ea"/>
                <a:cs typeface="+mn-cs"/>
              </a:rPr>
              <a:t>In a study of 155 patients with </a:t>
            </a:r>
            <a:r>
              <a:rPr lang="en-US" sz="1200" b="0" i="0" kern="1200" dirty="0" err="1" smtClean="0">
                <a:solidFill>
                  <a:schemeClr val="tx1"/>
                </a:solidFill>
                <a:effectLst/>
                <a:latin typeface="+mn-lt"/>
                <a:ea typeface="+mn-ea"/>
                <a:cs typeface="+mn-cs"/>
              </a:rPr>
              <a:t>EGFRm</a:t>
            </a:r>
            <a:r>
              <a:rPr lang="en-US" sz="1200" b="0" i="0" kern="1200" dirty="0" smtClean="0">
                <a:solidFill>
                  <a:schemeClr val="tx1"/>
                </a:solidFill>
                <a:effectLst/>
                <a:latin typeface="+mn-lt"/>
                <a:ea typeface="+mn-ea"/>
                <a:cs typeface="+mn-cs"/>
              </a:rPr>
              <a:t> NSCLC and radiographic progression after initial response or disease stabilization in first-generation EGFR-TKI therapy, the EGFR T790M mutation was the most common cause of acquired TKI resistance, observed in approximately 2/3 of treated patients (95 % CI 55% -70%) 1</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Other causes of resistance were, among others, amplification of HER2 and MET1</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Rare mechanisms leading to the development of resistance are mutations PIK3CA, BRAF, FGFR, and transformation of tumor cells to small cell type2</a:t>
            </a:r>
          </a:p>
          <a:p>
            <a:endParaRPr lang="cs-CZ" sz="1200" b="0" kern="1200" dirty="0">
              <a:solidFill>
                <a:schemeClr val="tx1"/>
              </a:solidFill>
              <a:effectLst/>
              <a:latin typeface="arial" panose="020B0604020202020204" pitchFamily="34" charset="0"/>
              <a:ea typeface="+mn-ea"/>
              <a:cs typeface="+mn-cs"/>
            </a:endParaRPr>
          </a:p>
          <a:p>
            <a:pPr marL="0" indent="0">
              <a:buNone/>
            </a:pPr>
            <a:endParaRPr lang="en-US" sz="1100" b="1" dirty="0">
              <a:solidFill>
                <a:prstClr val="black"/>
              </a:solidFill>
              <a:latin typeface="+mn-lt"/>
            </a:endParaRPr>
          </a:p>
          <a:p>
            <a:pPr marL="0" indent="0" defTabSz="864931" eaLnBrk="0" fontAlgn="base" hangingPunct="0">
              <a:lnSpc>
                <a:spcPct val="100000"/>
              </a:lnSpc>
              <a:spcBef>
                <a:spcPct val="30000"/>
              </a:spcBef>
              <a:spcAft>
                <a:spcPct val="0"/>
              </a:spcAft>
              <a:buNone/>
              <a:defRPr/>
            </a:pPr>
            <a:r>
              <a:rPr lang="en-US" sz="1100" b="1" dirty="0">
                <a:solidFill>
                  <a:prstClr val="black"/>
                </a:solidFill>
                <a:latin typeface="+mn-lt"/>
              </a:rPr>
              <a:t>References</a:t>
            </a:r>
            <a:endParaRPr lang="en-US" sz="1100" dirty="0">
              <a:solidFill>
                <a:prstClr val="black"/>
              </a:solidFill>
              <a:latin typeface="+mn-lt"/>
            </a:endParaRPr>
          </a:p>
          <a:p>
            <a:pPr marL="228580" indent="-228580" defTabSz="864931" eaLnBrk="0" fontAlgn="base" hangingPunct="0">
              <a:lnSpc>
                <a:spcPct val="100000"/>
              </a:lnSpc>
              <a:spcBef>
                <a:spcPct val="30000"/>
              </a:spcBef>
              <a:spcAft>
                <a:spcPct val="0"/>
              </a:spcAft>
              <a:buFont typeface="+mj-lt"/>
              <a:buAutoNum type="arabicPeriod"/>
              <a:defRPr/>
            </a:pPr>
            <a:r>
              <a:rPr lang="en-US" sz="1100" dirty="0">
                <a:solidFill>
                  <a:prstClr val="black"/>
                </a:solidFill>
                <a:latin typeface="+mn-lt"/>
              </a:rPr>
              <a:t>Yu HA, Arcila MA, Rekhtman N, et al. Analysis of tumor specimens at the time of acquired resistance to EGFR TKI therapy in 155 patients with EGFR-mutant lung cancers. </a:t>
            </a:r>
            <a:r>
              <a:rPr lang="en-US" sz="1100" i="1" dirty="0">
                <a:solidFill>
                  <a:prstClr val="black"/>
                </a:solidFill>
                <a:latin typeface="+mn-lt"/>
              </a:rPr>
              <a:t>Clin Cancer Res</a:t>
            </a:r>
            <a:r>
              <a:rPr lang="en-US" sz="1100" dirty="0">
                <a:solidFill>
                  <a:prstClr val="black"/>
                </a:solidFill>
                <a:latin typeface="+mn-lt"/>
              </a:rPr>
              <a:t>. 2013;19(8):2240-2247. </a:t>
            </a:r>
          </a:p>
          <a:p>
            <a:pPr marL="228580" indent="-228580" defTabSz="864931" eaLnBrk="0" fontAlgn="base" hangingPunct="0">
              <a:lnSpc>
                <a:spcPct val="100000"/>
              </a:lnSpc>
              <a:spcBef>
                <a:spcPct val="30000"/>
              </a:spcBef>
              <a:spcAft>
                <a:spcPct val="0"/>
              </a:spcAft>
              <a:buFont typeface="+mj-lt"/>
              <a:buAutoNum type="arabicPeriod"/>
              <a:defRPr/>
            </a:pPr>
            <a:r>
              <a:rPr lang="en-US" sz="1000" dirty="0">
                <a:solidFill>
                  <a:prstClr val="black"/>
                </a:solidFill>
                <a:latin typeface="+mn-lt"/>
              </a:rPr>
              <a:t>Gerber D, Gandhi L, Costa DB. Management and Future Directions in Non-Small-Cell Lung Cancer with Known Activating Mutations</a:t>
            </a:r>
            <a:r>
              <a:rPr lang="en-US" sz="1000" b="1" dirty="0">
                <a:solidFill>
                  <a:prstClr val="black"/>
                </a:solidFill>
                <a:latin typeface="+mn-lt"/>
              </a:rPr>
              <a:t>. </a:t>
            </a:r>
            <a:r>
              <a:rPr lang="en-US" sz="1000" i="1" dirty="0">
                <a:solidFill>
                  <a:prstClr val="black"/>
                </a:solidFill>
                <a:latin typeface="+mn-lt"/>
              </a:rPr>
              <a:t>ASCO Educational Book. </a:t>
            </a:r>
            <a:r>
              <a:rPr lang="en-US" sz="1000" dirty="0">
                <a:solidFill>
                  <a:prstClr val="black"/>
                </a:solidFill>
                <a:latin typeface="+mn-lt"/>
              </a:rPr>
              <a:t>2014; e353-e365.</a:t>
            </a:r>
            <a:endParaRPr lang="en-US" sz="11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92659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lvl="0"/>
            <a:r>
              <a:rPr lang="en-US" sz="1200" kern="1200" dirty="0" smtClean="0">
                <a:solidFill>
                  <a:schemeClr val="tx1"/>
                </a:solidFill>
                <a:effectLst/>
                <a:latin typeface="arial" panose="020B0604020202020204" pitchFamily="34" charset="0"/>
                <a:ea typeface="+mn-ea"/>
                <a:cs typeface="+mn-cs"/>
              </a:rPr>
              <a:t>TAGRISSO is an EGFR kinase inhibitor that binds irreversibly to specific mutated forms of EGFR (T790M, L858R, deletion of exon 19) at concentrations approximately 9x lower than those required to bind to wild-type EGFR 1.</a:t>
            </a:r>
          </a:p>
          <a:p>
            <a:pPr lvl="0"/>
            <a:r>
              <a:rPr lang="en-US" sz="1200" kern="1200" dirty="0" smtClean="0">
                <a:solidFill>
                  <a:schemeClr val="tx1"/>
                </a:solidFill>
                <a:effectLst/>
                <a:latin typeface="arial" panose="020B0604020202020204" pitchFamily="34" charset="0"/>
                <a:ea typeface="+mn-ea"/>
                <a:cs typeface="+mn-cs"/>
              </a:rPr>
              <a:t>In both cell cultures and animal models with implanted tumors, TAGRISSO showed antitumor activity in NSCLC cells carrying specific EGFR mutations (T790M / L858R, L858R, T790M / exon 19 deletion or exon 19 deletion). To a lesser extent, EGFR 1 was also active in cells with WT amplification</a:t>
            </a:r>
          </a:p>
          <a:p>
            <a:pPr lvl="0"/>
            <a:r>
              <a:rPr lang="en-US" sz="1200" kern="1200" dirty="0" smtClean="0">
                <a:solidFill>
                  <a:schemeClr val="tx1"/>
                </a:solidFill>
                <a:effectLst/>
                <a:latin typeface="arial" panose="020B0604020202020204" pitchFamily="34" charset="0"/>
                <a:ea typeface="+mn-ea"/>
                <a:cs typeface="+mn-cs"/>
              </a:rPr>
              <a:t>TAGRISSO was prepared to have minimal activity against IR or IGFR2</a:t>
            </a:r>
            <a:endParaRPr lang="en-US" dirty="0"/>
          </a:p>
          <a:p>
            <a:pPr marL="0" indent="0">
              <a:buNone/>
            </a:pPr>
            <a:endParaRPr lang="en-US" dirty="0"/>
          </a:p>
          <a:p>
            <a:pPr marL="0" indent="0" defTabSz="864931" eaLnBrk="0" fontAlgn="base" hangingPunct="0">
              <a:lnSpc>
                <a:spcPct val="100000"/>
              </a:lnSpc>
              <a:spcBef>
                <a:spcPct val="30000"/>
              </a:spcBef>
              <a:spcAft>
                <a:spcPct val="0"/>
              </a:spcAft>
              <a:buNone/>
              <a:defRPr/>
            </a:pPr>
            <a:r>
              <a:rPr lang="en-US" b="1" dirty="0"/>
              <a:t>Reference</a:t>
            </a:r>
            <a:endParaRPr lang="en-US" dirty="0"/>
          </a:p>
          <a:p>
            <a:pPr marL="216233" indent="-216233" defTabSz="864931" eaLnBrk="0" fontAlgn="base" hangingPunct="0">
              <a:lnSpc>
                <a:spcPct val="100000"/>
              </a:lnSpc>
              <a:spcBef>
                <a:spcPct val="30000"/>
              </a:spcBef>
              <a:spcAft>
                <a:spcPct val="0"/>
              </a:spcAft>
              <a:buAutoNum type="arabicPeriod"/>
              <a:defRPr/>
            </a:pPr>
            <a:r>
              <a:rPr lang="en-US" dirty="0"/>
              <a:t>TAGRISSO [Package insert]. Wilmington, DE: AstraZeneca Pharmaceuticals LP; 2015.</a:t>
            </a:r>
          </a:p>
          <a:p>
            <a:pPr marL="216233" indent="-216233" defTabSz="864931" eaLnBrk="0" fontAlgn="base" hangingPunct="0">
              <a:lnSpc>
                <a:spcPct val="100000"/>
              </a:lnSpc>
              <a:spcBef>
                <a:spcPct val="30000"/>
              </a:spcBef>
              <a:spcAft>
                <a:spcPct val="0"/>
              </a:spcAft>
              <a:buAutoNum type="arabicPeriod"/>
              <a:defRPr/>
            </a:pPr>
            <a:r>
              <a:rPr lang="en-US" dirty="0"/>
              <a:t>Cross DA, Ashton</a:t>
            </a:r>
            <a:r>
              <a:rPr lang="en-US" baseline="0" dirty="0"/>
              <a:t> SE, Ghiorghiu S, et al. AZD9291, an irreversible EGFR TKI, overcomes T790M-mediated resistance to EGFR inhibitors in lung cancer. </a:t>
            </a:r>
            <a:r>
              <a:rPr lang="en-US" i="1" baseline="0" dirty="0"/>
              <a:t>Cancer Discov.</a:t>
            </a:r>
            <a:r>
              <a:rPr lang="en-US" baseline="0" dirty="0"/>
              <a:t> 2014;4(9):1046-1061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25560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71341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dirty="0" smtClean="0">
                <a:solidFill>
                  <a:schemeClr val="tx1"/>
                </a:solidFill>
                <a:effectLst/>
                <a:latin typeface="+mn-lt"/>
                <a:ea typeface="+mn-ea"/>
                <a:cs typeface="+mn-cs"/>
              </a:rPr>
              <a:t>She is a young, still completely healthy woman with a university degree employed as an English teacher, living in a complete family with two minor children, a non-smoker. At the time of diagnosis, this woman was 46 years old. The disease manifested itself in skeletal pain, especially in the upper right femur, and has been examined since February 2016. A general examination revealed an X-ray lesion in the upper lobe of the left lung and a CT examination of the chest including the skeleton confirmed a malignant lesion in the lung parenchyma in segment 3 left </a:t>
            </a:r>
            <a:r>
              <a:rPr lang="en-US" sz="1200" kern="1200" dirty="0" err="1" smtClean="0">
                <a:solidFill>
                  <a:schemeClr val="tx1"/>
                </a:solidFill>
                <a:effectLst/>
                <a:latin typeface="+mn-lt"/>
                <a:ea typeface="+mn-ea"/>
                <a:cs typeface="+mn-cs"/>
              </a:rPr>
              <a:t>subpleurally</a:t>
            </a:r>
            <a:r>
              <a:rPr lang="en-US" sz="1200" kern="1200" dirty="0" smtClean="0">
                <a:solidFill>
                  <a:schemeClr val="tx1"/>
                </a:solidFill>
                <a:effectLst/>
                <a:latin typeface="+mn-lt"/>
                <a:ea typeface="+mn-ea"/>
                <a:cs typeface="+mn-cs"/>
              </a:rPr>
              <a:t>. size about 17 mm, described as a large soft tissue pathological formation of markedly pinched contours with adhesion to the chest wall, </a:t>
            </a:r>
            <a:r>
              <a:rPr lang="en-US" sz="1200" kern="1200" dirty="0" err="1" smtClean="0">
                <a:solidFill>
                  <a:schemeClr val="tx1"/>
                </a:solidFill>
                <a:effectLst/>
                <a:latin typeface="+mn-lt"/>
                <a:ea typeface="+mn-ea"/>
                <a:cs typeface="+mn-cs"/>
              </a:rPr>
              <a:t>postcontrast</a:t>
            </a:r>
            <a:r>
              <a:rPr lang="en-US" sz="1200" kern="1200" dirty="0" smtClean="0">
                <a:solidFill>
                  <a:schemeClr val="tx1"/>
                </a:solidFill>
                <a:effectLst/>
                <a:latin typeface="+mn-lt"/>
                <a:ea typeface="+mn-ea"/>
                <a:cs typeface="+mn-cs"/>
              </a:rPr>
              <a:t> it is clearly saturated (Fig. 5 + 6). The CT also showed the destruction of the pedicle and the left side of the L2 vertebra, a small deposit was in the scapula of the hip bone on the left, irregular contours were </a:t>
            </a:r>
            <a:r>
              <a:rPr lang="en-US" sz="1200" kern="1200" dirty="0" err="1" smtClean="0">
                <a:solidFill>
                  <a:schemeClr val="tx1"/>
                </a:solidFill>
                <a:effectLst/>
                <a:latin typeface="+mn-lt"/>
                <a:ea typeface="+mn-ea"/>
                <a:cs typeface="+mn-cs"/>
              </a:rPr>
              <a:t>sacrally</a:t>
            </a:r>
            <a:r>
              <a:rPr lang="en-US" sz="1200" kern="1200" dirty="0" smtClean="0">
                <a:solidFill>
                  <a:schemeClr val="tx1"/>
                </a:solidFill>
                <a:effectLst/>
                <a:latin typeface="+mn-lt"/>
                <a:ea typeface="+mn-ea"/>
                <a:cs typeface="+mn-cs"/>
              </a:rPr>
              <a:t> bilaterally on the left neck of the hip bone to the left. Skeletal scintigraphy confirmed pathologically increased activity in the head, neck and </a:t>
            </a:r>
            <a:r>
              <a:rPr lang="en-US" sz="1200" kern="1200" dirty="0" err="1" smtClean="0">
                <a:solidFill>
                  <a:schemeClr val="tx1"/>
                </a:solidFill>
                <a:effectLst/>
                <a:latin typeface="+mn-lt"/>
                <a:ea typeface="+mn-ea"/>
                <a:cs typeface="+mn-cs"/>
              </a:rPr>
              <a:t>diaphyseal</a:t>
            </a:r>
            <a:r>
              <a:rPr lang="en-US" sz="1200" kern="1200" dirty="0" smtClean="0">
                <a:solidFill>
                  <a:schemeClr val="tx1"/>
                </a:solidFill>
                <a:effectLst/>
                <a:latin typeface="+mn-lt"/>
                <a:ea typeface="+mn-ea"/>
                <a:cs typeface="+mn-cs"/>
              </a:rPr>
              <a:t> part of the left femur, in the left scapula of the hip bone and in L2. On </a:t>
            </a:r>
            <a:r>
              <a:rPr lang="en-US" sz="1200" kern="1200" dirty="0" err="1" smtClean="0">
                <a:solidFill>
                  <a:schemeClr val="tx1"/>
                </a:solidFill>
                <a:effectLst/>
                <a:latin typeface="+mn-lt"/>
                <a:ea typeface="+mn-ea"/>
                <a:cs typeface="+mn-cs"/>
              </a:rPr>
              <a:t>bronchoscopic</a:t>
            </a:r>
            <a:r>
              <a:rPr lang="en-US" sz="1200" kern="1200" dirty="0" smtClean="0">
                <a:solidFill>
                  <a:schemeClr val="tx1"/>
                </a:solidFill>
                <a:effectLst/>
                <a:latin typeface="+mn-lt"/>
                <a:ea typeface="+mn-ea"/>
                <a:cs typeface="+mn-cs"/>
              </a:rPr>
              <a:t> examination, no signs of pathology were found macroscopically, 5 </a:t>
            </a:r>
            <a:r>
              <a:rPr lang="en-US" sz="1200" kern="1200" dirty="0" err="1" smtClean="0">
                <a:solidFill>
                  <a:schemeClr val="tx1"/>
                </a:solidFill>
                <a:effectLst/>
                <a:latin typeface="+mn-lt"/>
                <a:ea typeface="+mn-ea"/>
                <a:cs typeface="+mn-cs"/>
              </a:rPr>
              <a:t>transbronchial</a:t>
            </a:r>
            <a:r>
              <a:rPr lang="en-US" sz="1200" kern="1200" dirty="0" smtClean="0">
                <a:solidFill>
                  <a:schemeClr val="tx1"/>
                </a:solidFill>
                <a:effectLst/>
                <a:latin typeface="+mn-lt"/>
                <a:ea typeface="+mn-ea"/>
                <a:cs typeface="+mn-cs"/>
              </a:rPr>
              <a:t> biopsies were performed from the bronchial region for segment 3 of the left lung, and tumor cells of low-differentiated non-small cell carcinoma, most likely adenocarcinoma, were captured histologically. In the meantime, we have already consulted the findings on CT whether it would be possible to perform a lung biopsy under CT due to a larger supply of material, including the possibility of genetic testing for EGFR mutation status. This biopsy was performed without complications, although the original material from bronchoscopy, the pathologist sent the tumor material to the Center for Molecular Biology and Gene Therapy (CMBGT) in FDN, but the material was not suitable for mutation analysis, and it was not safe to examine the ALK gene (anaplastic lymphoma kinases), however, biopsy material from transthoracic puncture under CT was already on the way, where primary lung adenocarcinoma was confirmed to be moderately differentiated and EGFR positive mutations were found from this material, again a common type of exon 19 deletion mutation. The progression of cancer with metastatic skeletal involvement was according to the TNM classification determined as T2N0M1b - stage IV, the indication for initiating biologically targeted treatment with </a:t>
            </a:r>
            <a:r>
              <a:rPr lang="en-US" sz="1200" kern="1200" dirty="0" err="1" smtClean="0">
                <a:solidFill>
                  <a:schemeClr val="tx1"/>
                </a:solidFill>
                <a:effectLst/>
                <a:latin typeface="+mn-lt"/>
                <a:ea typeface="+mn-ea"/>
                <a:cs typeface="+mn-cs"/>
              </a:rPr>
              <a:t>afatinib</a:t>
            </a:r>
            <a:r>
              <a:rPr lang="en-US" sz="1200" kern="1200" dirty="0" smtClean="0">
                <a:solidFill>
                  <a:schemeClr val="tx1"/>
                </a:solidFill>
                <a:effectLst/>
                <a:latin typeface="+mn-lt"/>
                <a:ea typeface="+mn-ea"/>
                <a:cs typeface="+mn-cs"/>
              </a:rPr>
              <a:t> from the end of March 2016 was met at the same time as regular administration of </a:t>
            </a:r>
            <a:r>
              <a:rPr lang="en-US" sz="1200" kern="1200" dirty="0" err="1" smtClean="0">
                <a:solidFill>
                  <a:schemeClr val="tx1"/>
                </a:solidFill>
                <a:effectLst/>
                <a:latin typeface="+mn-lt"/>
                <a:ea typeface="+mn-ea"/>
                <a:cs typeface="+mn-cs"/>
              </a:rPr>
              <a:t>denosumab</a:t>
            </a:r>
            <a:r>
              <a:rPr lang="en-US" sz="1200" kern="1200" dirty="0" smtClean="0">
                <a:solidFill>
                  <a:schemeClr val="tx1"/>
                </a:solidFill>
                <a:effectLst/>
                <a:latin typeface="+mn-lt"/>
                <a:ea typeface="+mn-ea"/>
                <a:cs typeface="+mn-cs"/>
              </a:rPr>
              <a:t> in the prevention of complications of metastatic skeletal involvement. The patient has a complication at the beginning of treatment in April 2016, namely a pathological </a:t>
            </a:r>
            <a:r>
              <a:rPr lang="en-US" sz="1200" kern="1200" dirty="0" err="1" smtClean="0">
                <a:solidFill>
                  <a:schemeClr val="tx1"/>
                </a:solidFill>
                <a:effectLst/>
                <a:latin typeface="+mn-lt"/>
                <a:ea typeface="+mn-ea"/>
                <a:cs typeface="+mn-cs"/>
              </a:rPr>
              <a:t>subcapital</a:t>
            </a:r>
            <a:r>
              <a:rPr lang="en-US" sz="1200" kern="1200" dirty="0" smtClean="0">
                <a:solidFill>
                  <a:schemeClr val="tx1"/>
                </a:solidFill>
                <a:effectLst/>
                <a:latin typeface="+mn-lt"/>
                <a:ea typeface="+mn-ea"/>
                <a:cs typeface="+mn-cs"/>
              </a:rPr>
              <a:t> fracture of the femur on the left at the site of metastatic involvement, which was resolved by total </a:t>
            </a:r>
            <a:r>
              <a:rPr lang="en-US" sz="1200" kern="1200" dirty="0" err="1" smtClean="0">
                <a:solidFill>
                  <a:schemeClr val="tx1"/>
                </a:solidFill>
                <a:effectLst/>
                <a:latin typeface="+mn-lt"/>
                <a:ea typeface="+mn-ea"/>
                <a:cs typeface="+mn-cs"/>
              </a:rPr>
              <a:t>endoprosthesis</a:t>
            </a:r>
            <a:r>
              <a:rPr lang="en-US" sz="1200" kern="1200" dirty="0" smtClean="0">
                <a:solidFill>
                  <a:schemeClr val="tx1"/>
                </a:solidFill>
                <a:effectLst/>
                <a:latin typeface="+mn-lt"/>
                <a:ea typeface="+mn-ea"/>
                <a:cs typeface="+mn-cs"/>
              </a:rPr>
              <a:t> at the orthopedic clinic of the University Hospital at St. Anny. The patient continued treatment with </a:t>
            </a:r>
            <a:r>
              <a:rPr lang="en-US" sz="1200" kern="1200" dirty="0" err="1" smtClean="0">
                <a:solidFill>
                  <a:schemeClr val="tx1"/>
                </a:solidFill>
                <a:effectLst/>
                <a:latin typeface="+mn-lt"/>
                <a:ea typeface="+mn-ea"/>
                <a:cs typeface="+mn-cs"/>
              </a:rPr>
              <a:t>afatinib</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denosumab</a:t>
            </a:r>
            <a:r>
              <a:rPr lang="en-US" sz="1200" kern="1200" dirty="0" smtClean="0">
                <a:solidFill>
                  <a:schemeClr val="tx1"/>
                </a:solidFill>
                <a:effectLst/>
                <a:latin typeface="+mn-lt"/>
                <a:ea typeface="+mn-ea"/>
                <a:cs typeface="+mn-cs"/>
              </a:rPr>
              <a:t> with improvements in control chest CT and anterior </a:t>
            </a:r>
            <a:r>
              <a:rPr lang="en-US" sz="1200" kern="1200" dirty="0" err="1" smtClean="0">
                <a:solidFill>
                  <a:schemeClr val="tx1"/>
                </a:solidFill>
                <a:effectLst/>
                <a:latin typeface="+mn-lt"/>
                <a:ea typeface="+mn-ea"/>
                <a:cs typeface="+mn-cs"/>
              </a:rPr>
              <a:t>anterior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skiagrams</a:t>
            </a:r>
            <a:r>
              <a:rPr lang="en-US" sz="1200" kern="1200" dirty="0" smtClean="0">
                <a:solidFill>
                  <a:schemeClr val="tx1"/>
                </a:solidFill>
                <a:effectLst/>
                <a:latin typeface="+mn-lt"/>
                <a:ea typeface="+mn-ea"/>
                <a:cs typeface="+mn-cs"/>
              </a:rPr>
              <a:t>, first relieving the limb with the crutches for the first months, then fully loading. Her health improved so much during treatment with </a:t>
            </a:r>
            <a:r>
              <a:rPr lang="en-US" sz="1200" kern="1200" dirty="0" err="1" smtClean="0">
                <a:solidFill>
                  <a:schemeClr val="tx1"/>
                </a:solidFill>
                <a:effectLst/>
                <a:latin typeface="+mn-lt"/>
                <a:ea typeface="+mn-ea"/>
                <a:cs typeface="+mn-cs"/>
              </a:rPr>
              <a:t>afatinib</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denosumab</a:t>
            </a:r>
            <a:r>
              <a:rPr lang="en-US" sz="1200" kern="1200" dirty="0" smtClean="0">
                <a:solidFill>
                  <a:schemeClr val="tx1"/>
                </a:solidFill>
                <a:effectLst/>
                <a:latin typeface="+mn-lt"/>
                <a:ea typeface="+mn-ea"/>
                <a:cs typeface="+mn-cs"/>
              </a:rPr>
              <a:t> that she required a return to work, that is, back to school with the pupils, which enabled her to improve her quality of life and satisfaction. The treatment response of partial regression in the lungs lasted until July 2017 (16 months in total), a small thoracic pleural effusion was found in the anterior and lateral </a:t>
            </a:r>
            <a:r>
              <a:rPr lang="en-US" sz="1200" kern="1200" dirty="0" err="1" smtClean="0">
                <a:solidFill>
                  <a:schemeClr val="tx1"/>
                </a:solidFill>
                <a:effectLst/>
                <a:latin typeface="+mn-lt"/>
                <a:ea typeface="+mn-ea"/>
                <a:cs typeface="+mn-cs"/>
              </a:rPr>
              <a:t>skiagram</a:t>
            </a:r>
            <a:r>
              <a:rPr lang="en-US" sz="1200" kern="1200" dirty="0" smtClean="0">
                <a:solidFill>
                  <a:schemeClr val="tx1"/>
                </a:solidFill>
                <a:effectLst/>
                <a:latin typeface="+mn-lt"/>
                <a:ea typeface="+mn-ea"/>
                <a:cs typeface="+mn-cs"/>
              </a:rPr>
              <a:t> of the chest (Fig. 7), at the same time on regular CT examinations of the chest after 3 months throughout the treatment in addition to effusion, nodules with up to small saturating deposits on the pleura are described, otherwise a stationary image of the regression of a pathological lesion in the upper lobe of the left lung (Fig. 8). Continue on CT without pathological lymphadenopathy of the mediastinum and </a:t>
            </a:r>
            <a:r>
              <a:rPr lang="en-US" sz="1200" kern="1200" dirty="0" err="1" smtClean="0">
                <a:solidFill>
                  <a:schemeClr val="tx1"/>
                </a:solidFill>
                <a:effectLst/>
                <a:latin typeface="+mn-lt"/>
                <a:ea typeface="+mn-ea"/>
                <a:cs typeface="+mn-cs"/>
              </a:rPr>
              <a:t>hils</a:t>
            </a:r>
            <a:r>
              <a:rPr lang="en-US" sz="1200" kern="1200" dirty="0" smtClean="0">
                <a:solidFill>
                  <a:schemeClr val="tx1"/>
                </a:solidFill>
                <a:effectLst/>
                <a:latin typeface="+mn-lt"/>
                <a:ea typeface="+mn-ea"/>
                <a:cs typeface="+mn-cs"/>
              </a:rPr>
              <a:t>, without fresh lesions on the skeleton, without expansion of the adrenal glands or in the liver parenchyma. This time we were satisfied with </a:t>
            </a:r>
            <a:r>
              <a:rPr lang="en-US" sz="1200" kern="1200" dirty="0" err="1" smtClean="0">
                <a:solidFill>
                  <a:schemeClr val="tx1"/>
                </a:solidFill>
                <a:effectLst/>
                <a:latin typeface="+mn-lt"/>
                <a:ea typeface="+mn-ea"/>
                <a:cs typeface="+mn-cs"/>
              </a:rPr>
              <a:t>probatory</a:t>
            </a:r>
            <a:r>
              <a:rPr lang="en-US" sz="1200" kern="1200" dirty="0" smtClean="0">
                <a:solidFill>
                  <a:schemeClr val="tx1"/>
                </a:solidFill>
                <a:effectLst/>
                <a:latin typeface="+mn-lt"/>
                <a:ea typeface="+mn-ea"/>
                <a:cs typeface="+mn-cs"/>
              </a:rPr>
              <a:t> pleural puncture and sending the material for cytology and again the required mutational analysis to determine the mutational status of EGFR. Adenocarcinoma tumor cells were confirmed in the collected effusion and retested in CMBGT - in addition to the already present deletion of exon 19, a resistant T790M mutation was detected. Again, we responded quickly with a request for reimbursement for </a:t>
            </a:r>
            <a:r>
              <a:rPr lang="en-US" sz="1200" kern="1200" dirty="0" err="1" smtClean="0">
                <a:solidFill>
                  <a:schemeClr val="tx1"/>
                </a:solidFill>
                <a:effectLst/>
                <a:latin typeface="+mn-lt"/>
                <a:ea typeface="+mn-ea"/>
                <a:cs typeface="+mn-cs"/>
              </a:rPr>
              <a:t>osimertinib</a:t>
            </a:r>
            <a:r>
              <a:rPr lang="en-US" sz="1200" kern="1200" dirty="0" smtClean="0">
                <a:solidFill>
                  <a:schemeClr val="tx1"/>
                </a:solidFill>
                <a:effectLst/>
                <a:latin typeface="+mn-lt"/>
                <a:ea typeface="+mn-ea"/>
                <a:cs typeface="+mn-cs"/>
              </a:rPr>
              <a:t> for a sick woman who clinically felt the left </a:t>
            </a:r>
            <a:r>
              <a:rPr lang="en-US" sz="1200" kern="1200" dirty="0" err="1" smtClean="0">
                <a:solidFill>
                  <a:schemeClr val="tx1"/>
                </a:solidFill>
                <a:effectLst/>
                <a:latin typeface="+mn-lt"/>
                <a:ea typeface="+mn-ea"/>
                <a:cs typeface="+mn-cs"/>
              </a:rPr>
              <a:t>hemitorax</a:t>
            </a:r>
            <a:r>
              <a:rPr lang="en-US" sz="1200" kern="1200" dirty="0" smtClean="0">
                <a:solidFill>
                  <a:schemeClr val="tx1"/>
                </a:solidFill>
                <a:effectLst/>
                <a:latin typeface="+mn-lt"/>
                <a:ea typeface="+mn-ea"/>
                <a:cs typeface="+mn-cs"/>
              </a:rPr>
              <a:t> area as more sensitive, painful, and mildly impaired dyspnea. Again, we were not successful with the application for the insurance company, chemotherapy was recommended, which would not be suitable for a woman practicing the profession due to a higher risk of infection, greater fatigue and the need to interrupt this work activity. Again, we gratefully used the </a:t>
            </a:r>
            <a:r>
              <a:rPr lang="en-US" sz="1200" kern="1200" dirty="0" err="1" smtClean="0">
                <a:solidFill>
                  <a:schemeClr val="tx1"/>
                </a:solidFill>
                <a:effectLst/>
                <a:latin typeface="+mn-lt"/>
                <a:ea typeface="+mn-ea"/>
                <a:cs typeface="+mn-cs"/>
              </a:rPr>
              <a:t>osimertinib</a:t>
            </a:r>
            <a:r>
              <a:rPr lang="en-US" sz="1200" kern="1200" dirty="0" smtClean="0">
                <a:solidFill>
                  <a:schemeClr val="tx1"/>
                </a:solidFill>
                <a:effectLst/>
                <a:latin typeface="+mn-lt"/>
                <a:ea typeface="+mn-ea"/>
                <a:cs typeface="+mn-cs"/>
              </a:rPr>
              <a:t> samples provided by the company, and after use on another chest X-ray, the left-hand finding completely regressed, which was also confirmed on CT in the next month. The current regular use of </a:t>
            </a:r>
            <a:r>
              <a:rPr lang="en-US" sz="1200" kern="1200" dirty="0" err="1" smtClean="0">
                <a:solidFill>
                  <a:schemeClr val="tx1"/>
                </a:solidFill>
                <a:effectLst/>
                <a:latin typeface="+mn-lt"/>
                <a:ea typeface="+mn-ea"/>
                <a:cs typeface="+mn-cs"/>
              </a:rPr>
              <a:t>denosumab</a:t>
            </a:r>
            <a:r>
              <a:rPr lang="en-US" sz="1200" kern="1200" dirty="0" smtClean="0">
                <a:solidFill>
                  <a:schemeClr val="tx1"/>
                </a:solidFill>
                <a:effectLst/>
                <a:latin typeface="+mn-lt"/>
                <a:ea typeface="+mn-ea"/>
                <a:cs typeface="+mn-cs"/>
              </a:rPr>
              <a:t> for skeletal disorders, which is not clinically worsening, continues. Since August 2017, the patient has been taking </a:t>
            </a:r>
            <a:r>
              <a:rPr lang="en-US" sz="1200" kern="1200" dirty="0" err="1" smtClean="0">
                <a:solidFill>
                  <a:schemeClr val="tx1"/>
                </a:solidFill>
                <a:effectLst/>
                <a:latin typeface="+mn-lt"/>
                <a:ea typeface="+mn-ea"/>
                <a:cs typeface="+mn-cs"/>
              </a:rPr>
              <a:t>Tagrisso</a:t>
            </a:r>
            <a:r>
              <a:rPr lang="en-US" sz="1200" kern="1200" dirty="0" smtClean="0">
                <a:solidFill>
                  <a:schemeClr val="tx1"/>
                </a:solidFill>
                <a:effectLst/>
                <a:latin typeface="+mn-lt"/>
                <a:ea typeface="+mn-ea"/>
                <a:cs typeface="+mn-cs"/>
              </a:rPr>
              <a:t> with a long-term treatment</a:t>
            </a:r>
            <a:endParaRPr lang="cs-CZ" dirty="0"/>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7</a:t>
            </a:fld>
            <a:endParaRPr lang="cs-CZ"/>
          </a:p>
        </p:txBody>
      </p:sp>
    </p:spTree>
    <p:extLst>
      <p:ext uri="{BB962C8B-B14F-4D97-AF65-F5344CB8AC3E}">
        <p14:creationId xmlns:p14="http://schemas.microsoft.com/office/powerpoint/2010/main" val="275002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8</a:t>
            </a:fld>
            <a:endParaRPr lang="cs-CZ"/>
          </a:p>
        </p:txBody>
      </p:sp>
    </p:spTree>
    <p:extLst>
      <p:ext uri="{BB962C8B-B14F-4D97-AF65-F5344CB8AC3E}">
        <p14:creationId xmlns:p14="http://schemas.microsoft.com/office/powerpoint/2010/main" val="233808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9</a:t>
            </a:fld>
            <a:endParaRPr lang="cs-CZ"/>
          </a:p>
        </p:txBody>
      </p:sp>
    </p:spTree>
    <p:extLst>
      <p:ext uri="{BB962C8B-B14F-4D97-AF65-F5344CB8AC3E}">
        <p14:creationId xmlns:p14="http://schemas.microsoft.com/office/powerpoint/2010/main" val="255426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419976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67279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263521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1143000"/>
          </a:xfrm>
        </p:spPr>
        <p:txBody>
          <a:bodyPr/>
          <a:lstStyle/>
          <a:p>
            <a:r>
              <a:rPr lang="en-US"/>
              <a:t>Klepnutím lze upravit styl předlohy nadpisů.</a:t>
            </a:r>
            <a:endParaRPr lang="cs-CZ"/>
          </a:p>
        </p:txBody>
      </p:sp>
      <p:sp>
        <p:nvSpPr>
          <p:cNvPr id="3" name="Zástupný symbol pro obsah 2"/>
          <p:cNvSpPr>
            <a:spLocks noGrp="1"/>
          </p:cNvSpPr>
          <p:nvPr>
            <p:ph sz="half" idx="1"/>
          </p:nvPr>
        </p:nvSpPr>
        <p:spPr>
          <a:xfrm>
            <a:off x="457200" y="1935163"/>
            <a:ext cx="4038600" cy="4389437"/>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obsah 3"/>
          <p:cNvSpPr>
            <a:spLocks noGrp="1"/>
          </p:cNvSpPr>
          <p:nvPr>
            <p:ph sz="quarter" idx="2"/>
          </p:nvPr>
        </p:nvSpPr>
        <p:spPr>
          <a:xfrm>
            <a:off x="4648200" y="1935163"/>
            <a:ext cx="4038600" cy="2117725"/>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Zástupný symbol pro obsah 4"/>
          <p:cNvSpPr>
            <a:spLocks noGrp="1"/>
          </p:cNvSpPr>
          <p:nvPr>
            <p:ph sz="quarter" idx="3"/>
          </p:nvPr>
        </p:nvSpPr>
        <p:spPr>
          <a:xfrm>
            <a:off x="4648200" y="4205288"/>
            <a:ext cx="4038600" cy="2119312"/>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6" name="Date Placeholder 9"/>
          <p:cNvSpPr>
            <a:spLocks noGrp="1"/>
          </p:cNvSpPr>
          <p:nvPr>
            <p:ph type="dt" sz="half" idx="10"/>
          </p:nvPr>
        </p:nvSpPr>
        <p:spPr/>
        <p:txBody>
          <a:bodyPr/>
          <a:lstStyle>
            <a:lvl1pPr>
              <a:defRPr/>
            </a:lvl1pPr>
          </a:lstStyle>
          <a:p>
            <a:pPr>
              <a:defRPr/>
            </a:pPr>
            <a:fld id="{68D7D910-F5F1-47A1-94E3-DA96E94A26CE}" type="datetime1">
              <a:rPr lang="en-US" smtClean="0"/>
              <a:t>5/7/2020</a:t>
            </a:fld>
            <a:endParaRPr lang="en-US" dirty="0"/>
          </a:p>
        </p:txBody>
      </p:sp>
      <p:sp>
        <p:nvSpPr>
          <p:cNvPr id="7" name="Footer Placeholder 21"/>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3D4E0DD1-A6CC-49BE-A93B-1805CB86F60C}" type="slidenum">
              <a:rPr lang="en-US"/>
              <a:pPr>
                <a:defRPr/>
              </a:pPr>
              <a:t>‹#›</a:t>
            </a:fld>
            <a:endParaRPr lang="en-US" dirty="0"/>
          </a:p>
        </p:txBody>
      </p:sp>
    </p:spTree>
    <p:extLst>
      <p:ext uri="{BB962C8B-B14F-4D97-AF65-F5344CB8AC3E}">
        <p14:creationId xmlns:p14="http://schemas.microsoft.com/office/powerpoint/2010/main" val="258954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Section 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0" y="3310"/>
            <a:ext cx="9143998" cy="6857999"/>
          </a:xfrm>
          <a:prstGeom prst="rect">
            <a:avLst/>
          </a:prstGeom>
        </p:spPr>
      </p:pic>
      <p:sp>
        <p:nvSpPr>
          <p:cNvPr id="2" name="Title 1"/>
          <p:cNvSpPr>
            <a:spLocks noGrp="1"/>
          </p:cNvSpPr>
          <p:nvPr>
            <p:ph type="ctrTitle"/>
          </p:nvPr>
        </p:nvSpPr>
        <p:spPr>
          <a:xfrm>
            <a:off x="455613" y="1204747"/>
            <a:ext cx="8280400" cy="965366"/>
          </a:xfrm>
        </p:spPr>
        <p:txBody>
          <a:bodyPr/>
          <a:lstStyle>
            <a:lvl1pPr algn="l">
              <a:lnSpc>
                <a:spcPct val="90000"/>
              </a:lnSpc>
              <a:defRPr sz="32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55612" y="2258527"/>
            <a:ext cx="8280400" cy="937596"/>
          </a:xfrm>
        </p:spPr>
        <p:txBody>
          <a:bodyPr/>
          <a:lstStyle>
            <a:lvl1pPr marL="0" indent="0" algn="l">
              <a:lnSpc>
                <a:spcPct val="90000"/>
              </a:lnSpc>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483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Plain">
    <p:bg>
      <p:bgPr>
        <a:solidFill>
          <a:schemeClr val="accent1"/>
        </a:solid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721582" y="3700857"/>
            <a:ext cx="5824664" cy="1267968"/>
          </a:xfrm>
          <a:noFill/>
          <a:ln w="9525" algn="ctr">
            <a:noFill/>
            <a:miter lim="800000"/>
            <a:headEnd/>
            <a:tailEnd/>
          </a:ln>
          <a:effectLst/>
        </p:spPr>
        <p:txBody>
          <a:bodyPr vert="horz" wrap="square" lIns="0" tIns="0" rIns="0" bIns="0" numCol="1" anchor="t" anchorCtr="0" compatLnSpc="1">
            <a:prstTxWarp prst="textNoShape">
              <a:avLst/>
            </a:prstTxWarp>
          </a:bodyPr>
          <a:lstStyle>
            <a:lvl1pPr marL="0" indent="0" algn="ctr" rtl="0" fontAlgn="base">
              <a:lnSpc>
                <a:spcPct val="90000"/>
              </a:lnSpc>
              <a:spcBef>
                <a:spcPct val="0"/>
              </a:spcBef>
              <a:spcAft>
                <a:spcPct val="0"/>
              </a:spcAft>
              <a:buClr>
                <a:schemeClr val="accent1"/>
              </a:buClr>
              <a:buFont typeface="Wingdings" pitchFamily="2" charset="2"/>
              <a:buNone/>
              <a:defRPr lang="en-US" sz="2000" cap="none" baseline="0" dirty="0">
                <a:solidFill>
                  <a:schemeClr val="bg1"/>
                </a:solidFill>
                <a:latin typeface="arial" panose="020B0604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3"/>
          <p:cNvSpPr>
            <a:spLocks noGrp="1"/>
          </p:cNvSpPr>
          <p:nvPr>
            <p:ph type="title"/>
          </p:nvPr>
        </p:nvSpPr>
        <p:spPr>
          <a:xfrm>
            <a:off x="547689" y="1706893"/>
            <a:ext cx="8172450" cy="1828800"/>
          </a:xfrm>
        </p:spPr>
        <p:txBody>
          <a:bodyPr/>
          <a:lstStyle>
            <a:lvl1pPr algn="ctr">
              <a:lnSpc>
                <a:spcPct val="9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6952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5613" y="1491916"/>
            <a:ext cx="8237537" cy="4719682"/>
          </a:xfrm>
        </p:spPr>
        <p:txBody>
          <a:bodyPr/>
          <a:lstStyle>
            <a:lvl1pPr>
              <a:buClr>
                <a:schemeClr val="accent3"/>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8128" y="6697854"/>
            <a:ext cx="292608" cy="132637"/>
          </a:xfrm>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2840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5613" y="1491916"/>
            <a:ext cx="8237537" cy="4719682"/>
          </a:xfrm>
        </p:spPr>
        <p:txBody>
          <a:bodyPr/>
          <a:lstStyle>
            <a:lvl1pPr>
              <a:buClr>
                <a:schemeClr val="accent3"/>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8128" y="6697854"/>
            <a:ext cx="292608" cy="132637"/>
          </a:xfrm>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351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7676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950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339729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297947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A1E01D2-8B9D-4B86-BB8F-B9F18C97736F}" type="datetimeFigureOut">
              <a:rPr lang="cs-CZ" smtClean="0"/>
              <a:t>07.05.2020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71973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A1E01D2-8B9D-4B86-BB8F-B9F18C97736F}" type="datetimeFigureOut">
              <a:rPr lang="cs-CZ" smtClean="0"/>
              <a:t>07.05.2020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28171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A1E01D2-8B9D-4B86-BB8F-B9F18C97736F}" type="datetimeFigureOut">
              <a:rPr lang="cs-CZ" smtClean="0"/>
              <a:t>07.05.2020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415898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A1E01D2-8B9D-4B86-BB8F-B9F18C97736F}" type="datetimeFigureOut">
              <a:rPr lang="cs-CZ" smtClean="0"/>
              <a:t>07.05.2020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67223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A1E01D2-8B9D-4B86-BB8F-B9F18C97736F}" type="datetimeFigureOut">
              <a:rPr lang="cs-CZ" smtClean="0"/>
              <a:t>07.05.2020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87851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A1E01D2-8B9D-4B86-BB8F-B9F18C97736F}" type="datetimeFigureOut">
              <a:rPr lang="cs-CZ" smtClean="0"/>
              <a:t>07.05.2020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55961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72999-C8F6-47E7-9A40-467883796028}" type="slidenum">
              <a:rPr lang="cs-CZ" smtClean="0"/>
              <a:t>‹#›</a:t>
            </a:fld>
            <a:endParaRPr lang="cs-CZ"/>
          </a:p>
        </p:txBody>
      </p:sp>
      <p:sp>
        <p:nvSpPr>
          <p:cNvPr id="7" name="Rectangle 6">
            <a:extLst>
              <a:ext uri="{FF2B5EF4-FFF2-40B4-BE49-F238E27FC236}">
                <a16:creationId xmlns:a16="http://schemas.microsoft.com/office/drawing/2014/main" id="{F72E61E8-704D-45BB-9C4F-B2A51CB5D737}"/>
              </a:ext>
            </a:extLst>
          </p:cNvPr>
          <p:cNvSpPr/>
          <p:nvPr userDrawn="1"/>
        </p:nvSpPr>
        <p:spPr>
          <a:xfrm rot="16200000">
            <a:off x="-268680" y="6162828"/>
            <a:ext cx="917239" cy="200055"/>
          </a:xfrm>
          <a:prstGeom prst="rect">
            <a:avLst/>
          </a:prstGeom>
        </p:spPr>
        <p:txBody>
          <a:bodyPr wrap="none">
            <a:spAutoFit/>
          </a:bodyPr>
          <a:lstStyle/>
          <a:p>
            <a:pPr>
              <a:spcAft>
                <a:spcPts val="0"/>
              </a:spcAft>
            </a:pPr>
            <a:r>
              <a:rPr lang="cs-CZ" sz="700" dirty="0">
                <a:solidFill>
                  <a:schemeClr val="tx1">
                    <a:lumMod val="50000"/>
                    <a:lumOff val="50000"/>
                  </a:schemeClr>
                </a:solidFill>
                <a:effectLst/>
                <a:latin typeface="Calibri" panose="020F0502020204030204" pitchFamily="34" charset="0"/>
                <a:ea typeface="Calibri" panose="020F0502020204030204" pitchFamily="34" charset="0"/>
              </a:rPr>
              <a:t>ETAG0074CZ042018</a:t>
            </a:r>
          </a:p>
        </p:txBody>
      </p:sp>
    </p:spTree>
    <p:extLst>
      <p:ext uri="{BB962C8B-B14F-4D97-AF65-F5344CB8AC3E}">
        <p14:creationId xmlns:p14="http://schemas.microsoft.com/office/powerpoint/2010/main" val="180661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Placeholder 1"/>
          <p:cNvSpPr>
            <a:spLocks noGrp="1"/>
          </p:cNvSpPr>
          <p:nvPr>
            <p:ph type="title"/>
          </p:nvPr>
        </p:nvSpPr>
        <p:spPr>
          <a:xfrm>
            <a:off x="455613" y="155643"/>
            <a:ext cx="8237537" cy="953373"/>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5613" y="1491916"/>
            <a:ext cx="8237537" cy="471968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8128" y="6697854"/>
            <a:ext cx="292608" cy="132637"/>
          </a:xfrm>
          <a:prstGeom prst="rect">
            <a:avLst/>
          </a:prstGeom>
        </p:spPr>
        <p:txBody>
          <a:bodyPr vert="horz" lIns="0" tIns="0" rIns="0" bIns="0" rtlCol="0" anchor="b" anchorCtr="0"/>
          <a:lstStyle>
            <a:lvl1pPr algn="l">
              <a:defRPr sz="800">
                <a:solidFill>
                  <a:schemeClr val="bg1"/>
                </a:solidFill>
                <a:latin typeface="+mj-lt"/>
              </a:defRPr>
            </a:lvl1p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1697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5000"/>
        </a:lnSpc>
        <a:spcBef>
          <a:spcPct val="0"/>
        </a:spcBef>
        <a:buNone/>
        <a:defRPr sz="2400" b="1" kern="1200" cap="none" baseline="0">
          <a:solidFill>
            <a:schemeClr val="accent1"/>
          </a:solidFill>
          <a:latin typeface="+mj-lt"/>
          <a:ea typeface="+mj-ea"/>
          <a:cs typeface="+mj-cs"/>
        </a:defRPr>
      </a:lvl1pPr>
    </p:titleStyle>
    <p:bodyStyle>
      <a:lvl1pPr marL="173038" indent="-173038" algn="l" defTabSz="914400" rtl="0" eaLnBrk="1" latinLnBrk="0" hangingPunct="1">
        <a:lnSpc>
          <a:spcPct val="95000"/>
        </a:lnSpc>
        <a:spcBef>
          <a:spcPts val="900"/>
        </a:spcBef>
        <a:spcAft>
          <a:spcPts val="600"/>
        </a:spcAft>
        <a:buClr>
          <a:schemeClr val="accent3"/>
        </a:buClr>
        <a:buFont typeface="Arial" panose="020B0604020202020204" pitchFamily="34" charset="0"/>
        <a:buChar char="•"/>
        <a:defRPr sz="2000" kern="1200">
          <a:solidFill>
            <a:schemeClr val="tx2"/>
          </a:solidFill>
          <a:latin typeface="+mj-lt"/>
          <a:ea typeface="+mn-ea"/>
          <a:cs typeface="+mn-cs"/>
        </a:defRPr>
      </a:lvl1pPr>
      <a:lvl2pPr marL="361950" indent="-180975" algn="l" defTabSz="914400" rtl="0" eaLnBrk="1" latinLnBrk="0" hangingPunct="1">
        <a:lnSpc>
          <a:spcPct val="95000"/>
        </a:lnSpc>
        <a:spcBef>
          <a:spcPts val="0"/>
        </a:spcBef>
        <a:spcAft>
          <a:spcPts val="600"/>
        </a:spcAft>
        <a:buClr>
          <a:schemeClr val="accent3"/>
        </a:buClr>
        <a:buFont typeface="Arial Narrow" panose="020B0606020202030204" pitchFamily="34" charset="0"/>
        <a:buChar char="–"/>
        <a:defRPr sz="1800" kern="1200">
          <a:solidFill>
            <a:schemeClr val="tx2"/>
          </a:solidFill>
          <a:latin typeface="+mj-lt"/>
          <a:ea typeface="+mn-ea"/>
          <a:cs typeface="+mn-cs"/>
        </a:defRPr>
      </a:lvl2pPr>
      <a:lvl3pPr marL="577850" indent="-173038" algn="l" defTabSz="914400" rtl="0" eaLnBrk="1" latinLnBrk="0" hangingPunct="1">
        <a:lnSpc>
          <a:spcPct val="95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3pPr>
      <a:lvl4pPr marL="741363" indent="-171450" algn="l" defTabSz="914400" rtl="0" eaLnBrk="1" latinLnBrk="0" hangingPunct="1">
        <a:lnSpc>
          <a:spcPct val="95000"/>
        </a:lnSpc>
        <a:spcBef>
          <a:spcPts val="0"/>
        </a:spcBef>
        <a:spcAft>
          <a:spcPts val="600"/>
        </a:spcAft>
        <a:buClr>
          <a:schemeClr val="accent3"/>
        </a:buClr>
        <a:buFont typeface="Arial Narrow" panose="020B0606020202030204" pitchFamily="34" charset="0"/>
        <a:buChar char="–"/>
        <a:defRPr sz="1600" kern="1200">
          <a:solidFill>
            <a:schemeClr val="tx2"/>
          </a:solidFill>
          <a:latin typeface="+mj-lt"/>
          <a:ea typeface="+mn-ea"/>
          <a:cs typeface="+mn-cs"/>
        </a:defRPr>
      </a:lvl4pPr>
      <a:lvl5pPr marL="896938" indent="-138113" algn="l" defTabSz="914400" rtl="0" eaLnBrk="1" latinLnBrk="0" hangingPunct="1">
        <a:lnSpc>
          <a:spcPct val="95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7.jpeg"/><Relationship Id="rId7"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diagramDrawing" Target="../diagrams/drawing2.xml"/><Relationship Id="rId5" Type="http://schemas.openxmlformats.org/officeDocument/2006/relationships/image" Target="../media/image29.png"/><Relationship Id="rId10" Type="http://schemas.openxmlformats.org/officeDocument/2006/relationships/diagramColors" Target="../diagrams/colors2.xml"/><Relationship Id="rId4" Type="http://schemas.openxmlformats.org/officeDocument/2006/relationships/image" Target="../media/image28.jpe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811560" y="1285394"/>
            <a:ext cx="7772400" cy="1470025"/>
          </a:xfrm>
          <a:prstGeom prst="rect">
            <a:avLst/>
          </a:prstGeom>
          <a:noFill/>
          <a:ln>
            <a:noFill/>
          </a:ln>
        </p:spPr>
        <p:txBody>
          <a:bodyPr lIns="91425" tIns="45700" rIns="91425" bIns="45700" anchor="ctr" anchorCtr="0">
            <a:noAutofit/>
          </a:bodyPr>
          <a:lstStyle/>
          <a:p>
            <a:pPr lvl="0" algn="ctr">
              <a:buSzPct val="25000"/>
            </a:pPr>
            <a:r>
              <a:rPr lang="cs-CZ" sz="4400" cap="small" dirty="0" err="1" smtClean="0">
                <a:solidFill>
                  <a:srgbClr val="7030A0"/>
                </a:solidFill>
              </a:rPr>
              <a:t>Targeted</a:t>
            </a:r>
            <a:r>
              <a:rPr lang="cs-CZ" sz="4400" cap="small" dirty="0" smtClean="0">
                <a:solidFill>
                  <a:srgbClr val="7030A0"/>
                </a:solidFill>
              </a:rPr>
              <a:t> </a:t>
            </a:r>
            <a:r>
              <a:rPr lang="cs-CZ" sz="4400" cap="small" dirty="0" err="1" smtClean="0">
                <a:solidFill>
                  <a:srgbClr val="7030A0"/>
                </a:solidFill>
              </a:rPr>
              <a:t>therapy</a:t>
            </a:r>
            <a:r>
              <a:rPr lang="cs-CZ" sz="4400" cap="small" dirty="0" smtClean="0">
                <a:solidFill>
                  <a:srgbClr val="7030A0"/>
                </a:solidFill>
              </a:rPr>
              <a:t> </a:t>
            </a:r>
            <a:r>
              <a:rPr lang="cs-CZ" sz="4400" cap="small" dirty="0" err="1" smtClean="0">
                <a:solidFill>
                  <a:srgbClr val="7030A0"/>
                </a:solidFill>
              </a:rPr>
              <a:t>for</a:t>
            </a:r>
            <a:r>
              <a:rPr lang="cs-CZ" sz="4400" cap="small" dirty="0" smtClean="0">
                <a:solidFill>
                  <a:srgbClr val="7030A0"/>
                </a:solidFill>
              </a:rPr>
              <a:t> </a:t>
            </a:r>
            <a:r>
              <a:rPr lang="cs-CZ" sz="4400" cap="small" dirty="0" err="1" smtClean="0">
                <a:solidFill>
                  <a:srgbClr val="7030A0"/>
                </a:solidFill>
              </a:rPr>
              <a:t>the</a:t>
            </a:r>
            <a:r>
              <a:rPr lang="cs-CZ" sz="4400" cap="small" dirty="0" smtClean="0">
                <a:solidFill>
                  <a:srgbClr val="7030A0"/>
                </a:solidFill>
              </a:rPr>
              <a:t> </a:t>
            </a:r>
            <a:r>
              <a:rPr lang="cs-CZ" sz="4400" cap="small" dirty="0" err="1" smtClean="0">
                <a:solidFill>
                  <a:srgbClr val="7030A0"/>
                </a:solidFill>
              </a:rPr>
              <a:t>treatment</a:t>
            </a:r>
            <a:r>
              <a:rPr lang="cs-CZ" sz="4400" cap="small" dirty="0" smtClean="0">
                <a:solidFill>
                  <a:srgbClr val="7030A0"/>
                </a:solidFill>
              </a:rPr>
              <a:t> </a:t>
            </a:r>
            <a:r>
              <a:rPr lang="cs-CZ" sz="4400" cap="small" dirty="0" err="1" smtClean="0">
                <a:solidFill>
                  <a:srgbClr val="7030A0"/>
                </a:solidFill>
              </a:rPr>
              <a:t>of</a:t>
            </a:r>
            <a:r>
              <a:rPr lang="cs-CZ" sz="4400" cap="small" dirty="0" smtClean="0">
                <a:solidFill>
                  <a:srgbClr val="7030A0"/>
                </a:solidFill>
              </a:rPr>
              <a:t> </a:t>
            </a:r>
            <a:r>
              <a:rPr lang="cs-CZ" sz="4400" cap="small" dirty="0" err="1" smtClean="0">
                <a:solidFill>
                  <a:srgbClr val="7030A0"/>
                </a:solidFill>
              </a:rPr>
              <a:t>metastatic</a:t>
            </a:r>
            <a:r>
              <a:rPr lang="cs-CZ" sz="4400" cap="small" dirty="0" smtClean="0">
                <a:solidFill>
                  <a:srgbClr val="7030A0"/>
                </a:solidFill>
              </a:rPr>
              <a:t> </a:t>
            </a:r>
            <a:r>
              <a:rPr lang="cs-CZ" sz="4400" cap="small" dirty="0" err="1" smtClean="0">
                <a:solidFill>
                  <a:srgbClr val="7030A0"/>
                </a:solidFill>
              </a:rPr>
              <a:t>lung</a:t>
            </a:r>
            <a:r>
              <a:rPr lang="cs-CZ" sz="4400" cap="small" dirty="0" smtClean="0">
                <a:solidFill>
                  <a:srgbClr val="7030A0"/>
                </a:solidFill>
              </a:rPr>
              <a:t> </a:t>
            </a:r>
            <a:r>
              <a:rPr lang="cs-CZ" sz="4400" cap="small" dirty="0" err="1" smtClean="0">
                <a:solidFill>
                  <a:srgbClr val="7030A0"/>
                </a:solidFill>
              </a:rPr>
              <a:t>adenocarcinoma</a:t>
            </a:r>
            <a:r>
              <a:rPr lang="cs-CZ" sz="4400" cap="small" dirty="0" smtClean="0">
                <a:solidFill>
                  <a:srgbClr val="7030A0"/>
                </a:solidFill>
              </a:rPr>
              <a:t/>
            </a:r>
            <a:br>
              <a:rPr lang="cs-CZ" sz="4400" cap="small" dirty="0" smtClean="0">
                <a:solidFill>
                  <a:srgbClr val="7030A0"/>
                </a:solidFill>
              </a:rPr>
            </a:br>
            <a:r>
              <a:rPr lang="cs-CZ" cap="small" dirty="0" smtClean="0">
                <a:solidFill>
                  <a:srgbClr val="7030A0"/>
                </a:solidFill>
              </a:rPr>
              <a:t>A case study </a:t>
            </a:r>
            <a:endParaRPr lang="cs-CZ" sz="4400" b="0" i="0" u="none" strike="noStrike" cap="small" dirty="0">
              <a:solidFill>
                <a:srgbClr val="7030A0"/>
              </a:solidFill>
              <a:sym typeface="Arial"/>
            </a:endParaRPr>
          </a:p>
        </p:txBody>
      </p:sp>
      <p:sp>
        <p:nvSpPr>
          <p:cNvPr id="111" name="Shape 111"/>
          <p:cNvSpPr txBox="1">
            <a:spLocks noGrp="1"/>
          </p:cNvSpPr>
          <p:nvPr>
            <p:ph type="subTitle" idx="1"/>
          </p:nvPr>
        </p:nvSpPr>
        <p:spPr>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Clr>
                <a:schemeClr val="accent2"/>
              </a:buClr>
              <a:buSzPct val="25000"/>
              <a:buFont typeface="Arial"/>
              <a:buNone/>
            </a:pPr>
            <a:r>
              <a:rPr lang="cs-CZ" sz="2000" b="0" i="0" u="none" strike="noStrike" cap="none" dirty="0">
                <a:solidFill>
                  <a:srgbClr val="FFFFFF"/>
                </a:solidFill>
                <a:latin typeface="Arial"/>
                <a:ea typeface="Arial"/>
                <a:cs typeface="Arial"/>
                <a:sym typeface="Arial"/>
              </a:rPr>
              <a:t>Bohdan KADLEC, Jana SKŘIČKOVÁ</a:t>
            </a:r>
          </a:p>
          <a:p>
            <a:pPr marL="0" marR="0" lvl="0" indent="0" algn="l" rtl="0">
              <a:lnSpc>
                <a:spcPct val="80000"/>
              </a:lnSpc>
              <a:spcBef>
                <a:spcPts val="700"/>
              </a:spcBef>
              <a:spcAft>
                <a:spcPts val="0"/>
              </a:spcAft>
              <a:buClr>
                <a:schemeClr val="accent2"/>
              </a:buClr>
              <a:buSzPct val="25000"/>
              <a:buFont typeface="Arial"/>
              <a:buNone/>
            </a:pPr>
            <a:r>
              <a:rPr lang="cs-CZ" sz="2000" b="0" i="0" u="none" strike="noStrike" cap="none" dirty="0">
                <a:solidFill>
                  <a:srgbClr val="FFFFFF"/>
                </a:solidFill>
                <a:latin typeface="Arial"/>
                <a:ea typeface="Arial"/>
                <a:cs typeface="Arial"/>
                <a:sym typeface="Arial"/>
              </a:rPr>
              <a:t>Klinika nemocí plic a tuberkulózy LF MU a FN Brno</a:t>
            </a:r>
          </a:p>
        </p:txBody>
      </p:sp>
      <p:sp>
        <p:nvSpPr>
          <p:cNvPr id="2" name="Obdélník 1"/>
          <p:cNvSpPr/>
          <p:nvPr/>
        </p:nvSpPr>
        <p:spPr>
          <a:xfrm>
            <a:off x="2411760" y="4149080"/>
            <a:ext cx="4896544" cy="1643527"/>
          </a:xfrm>
          <a:prstGeom prst="rect">
            <a:avLst/>
          </a:prstGeom>
        </p:spPr>
        <p:txBody>
          <a:bodyPr wrap="square">
            <a:spAutoFit/>
          </a:bodyPr>
          <a:lstStyle/>
          <a:p>
            <a:pPr lvl="0" algn="ctr">
              <a:lnSpc>
                <a:spcPct val="80000"/>
              </a:lnSpc>
              <a:buClr>
                <a:schemeClr val="accent2"/>
              </a:buClr>
              <a:buSzPct val="25000"/>
            </a:pPr>
            <a:endParaRPr lang="cs-CZ" u="sng" dirty="0" smtClean="0">
              <a:latin typeface="Arial"/>
              <a:ea typeface="Arial"/>
              <a:cs typeface="Arial"/>
              <a:sym typeface="Arial"/>
            </a:endParaRPr>
          </a:p>
          <a:p>
            <a:pPr lvl="0" algn="ctr">
              <a:lnSpc>
                <a:spcPct val="80000"/>
              </a:lnSpc>
              <a:buClr>
                <a:schemeClr val="accent2"/>
              </a:buClr>
              <a:buSzPct val="25000"/>
            </a:pPr>
            <a:endParaRPr lang="cs-CZ" u="sng" dirty="0">
              <a:latin typeface="Arial"/>
              <a:ea typeface="Arial"/>
              <a:cs typeface="Arial"/>
              <a:sym typeface="Arial"/>
            </a:endParaRPr>
          </a:p>
          <a:p>
            <a:pPr lvl="0" algn="ctr">
              <a:lnSpc>
                <a:spcPct val="80000"/>
              </a:lnSpc>
              <a:buClr>
                <a:schemeClr val="accent2"/>
              </a:buClr>
              <a:buSzPct val="25000"/>
            </a:pPr>
            <a:endParaRPr lang="cs-CZ" u="sng" dirty="0" smtClean="0">
              <a:latin typeface="Arial"/>
              <a:ea typeface="Arial"/>
              <a:cs typeface="Arial"/>
              <a:sym typeface="Arial"/>
            </a:endParaRPr>
          </a:p>
          <a:p>
            <a:pPr lvl="0" algn="ctr">
              <a:lnSpc>
                <a:spcPct val="80000"/>
              </a:lnSpc>
              <a:buClr>
                <a:schemeClr val="accent2"/>
              </a:buClr>
              <a:buSzPct val="25000"/>
            </a:pPr>
            <a:r>
              <a:rPr lang="cs-CZ" u="sng" dirty="0" smtClean="0">
                <a:latin typeface="Arial"/>
                <a:ea typeface="Arial"/>
                <a:cs typeface="Arial"/>
                <a:sym typeface="Arial"/>
              </a:rPr>
              <a:t>MUDr. Bohdan Kadlec, Ph.D.</a:t>
            </a:r>
            <a:r>
              <a:rPr lang="cs-CZ" dirty="0">
                <a:latin typeface="Arial"/>
                <a:ea typeface="Arial"/>
                <a:cs typeface="Arial"/>
                <a:sym typeface="Arial"/>
              </a:rPr>
              <a:t/>
            </a:r>
            <a:br>
              <a:rPr lang="cs-CZ" dirty="0">
                <a:latin typeface="Arial"/>
                <a:ea typeface="Arial"/>
                <a:cs typeface="Arial"/>
                <a:sym typeface="Arial"/>
              </a:rPr>
            </a:br>
            <a:endParaRPr lang="cs-CZ" dirty="0" smtClean="0">
              <a:latin typeface="Arial"/>
              <a:ea typeface="Arial"/>
              <a:cs typeface="Arial"/>
              <a:sym typeface="Arial"/>
            </a:endParaRPr>
          </a:p>
          <a:p>
            <a:pPr lvl="0" algn="ctr">
              <a:lnSpc>
                <a:spcPct val="80000"/>
              </a:lnSpc>
              <a:buClr>
                <a:schemeClr val="accent2"/>
              </a:buClr>
              <a:buSzPct val="25000"/>
            </a:pPr>
            <a:r>
              <a:rPr lang="cs-CZ" dirty="0" smtClean="0">
                <a:latin typeface="Arial"/>
                <a:ea typeface="Arial"/>
                <a:cs typeface="Arial"/>
                <a:sym typeface="Arial"/>
              </a:rPr>
              <a:t>Department </a:t>
            </a:r>
            <a:r>
              <a:rPr lang="cs-CZ" dirty="0" err="1" smtClean="0">
                <a:latin typeface="Arial"/>
                <a:ea typeface="Arial"/>
                <a:cs typeface="Arial"/>
                <a:sym typeface="Arial"/>
              </a:rPr>
              <a:t>of</a:t>
            </a:r>
            <a:r>
              <a:rPr lang="cs-CZ" dirty="0" smtClean="0">
                <a:latin typeface="Arial"/>
                <a:ea typeface="Arial"/>
                <a:cs typeface="Arial"/>
                <a:sym typeface="Arial"/>
              </a:rPr>
              <a:t> </a:t>
            </a:r>
            <a:r>
              <a:rPr lang="cs-CZ" dirty="0" err="1" smtClean="0">
                <a:latin typeface="Arial"/>
                <a:ea typeface="Arial"/>
                <a:cs typeface="Arial"/>
                <a:sym typeface="Arial"/>
              </a:rPr>
              <a:t>pulmonary</a:t>
            </a:r>
            <a:r>
              <a:rPr lang="cs-CZ" dirty="0" smtClean="0">
                <a:latin typeface="Arial"/>
                <a:ea typeface="Arial"/>
                <a:cs typeface="Arial"/>
                <a:sym typeface="Arial"/>
              </a:rPr>
              <a:t> </a:t>
            </a:r>
            <a:r>
              <a:rPr lang="cs-CZ" dirty="0" err="1" smtClean="0">
                <a:latin typeface="Arial"/>
                <a:ea typeface="Arial"/>
                <a:cs typeface="Arial"/>
                <a:sym typeface="Arial"/>
              </a:rPr>
              <a:t>diseases</a:t>
            </a:r>
            <a:r>
              <a:rPr lang="cs-CZ" dirty="0" smtClean="0">
                <a:latin typeface="Arial"/>
                <a:ea typeface="Arial"/>
                <a:cs typeface="Arial"/>
                <a:sym typeface="Arial"/>
              </a:rPr>
              <a:t> and TB LF </a:t>
            </a:r>
            <a:r>
              <a:rPr lang="cs-CZ" dirty="0">
                <a:latin typeface="Arial"/>
                <a:ea typeface="Arial"/>
                <a:cs typeface="Arial"/>
                <a:sym typeface="Arial"/>
              </a:rPr>
              <a:t>MU a FN Brno</a:t>
            </a:r>
          </a:p>
        </p:txBody>
      </p:sp>
    </p:spTree>
    <p:extLst>
      <p:ext uri="{BB962C8B-B14F-4D97-AF65-F5344CB8AC3E}">
        <p14:creationId xmlns:p14="http://schemas.microsoft.com/office/powerpoint/2010/main" val="1204677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Targeted</a:t>
            </a:r>
            <a:r>
              <a:rPr lang="cs-CZ" dirty="0" smtClean="0"/>
              <a:t> </a:t>
            </a:r>
            <a:r>
              <a:rPr lang="cs-CZ" dirty="0" err="1" smtClean="0"/>
              <a:t>therapy</a:t>
            </a:r>
            <a:r>
              <a:rPr lang="cs-CZ" dirty="0" smtClean="0"/>
              <a:t> - </a:t>
            </a:r>
            <a:r>
              <a:rPr lang="cs-CZ" dirty="0" err="1" smtClean="0"/>
              <a:t>osimertinib</a:t>
            </a:r>
            <a:endParaRPr lang="cs-CZ" dirty="0"/>
          </a:p>
        </p:txBody>
      </p:sp>
      <p:sp>
        <p:nvSpPr>
          <p:cNvPr id="3" name="Zástupný symbol pro obsah 2"/>
          <p:cNvSpPr>
            <a:spLocks noGrp="1"/>
          </p:cNvSpPr>
          <p:nvPr>
            <p:ph sz="half" idx="1"/>
          </p:nvPr>
        </p:nvSpPr>
        <p:spPr/>
        <p:txBody>
          <a:bodyPr>
            <a:normAutofit/>
          </a:bodyPr>
          <a:lstStyle/>
          <a:p>
            <a:r>
              <a:rPr lang="en-US" dirty="0">
                <a:solidFill>
                  <a:srgbClr val="7030A0"/>
                </a:solidFill>
              </a:rPr>
              <a:t>started at a dose of 80 mg once a day from </a:t>
            </a:r>
            <a:r>
              <a:rPr lang="en-US" dirty="0" smtClean="0">
                <a:solidFill>
                  <a:srgbClr val="7030A0"/>
                </a:solidFill>
              </a:rPr>
              <a:t>8/2017</a:t>
            </a:r>
            <a:endParaRPr lang="cs-CZ" dirty="0" smtClean="0">
              <a:solidFill>
                <a:srgbClr val="7030A0"/>
              </a:solidFill>
            </a:endParaRPr>
          </a:p>
          <a:p>
            <a:r>
              <a:rPr lang="en-US" dirty="0"/>
              <a:t>pleural effusion regressed during </a:t>
            </a:r>
            <a:r>
              <a:rPr lang="en-US" dirty="0" smtClean="0"/>
              <a:t>treatment</a:t>
            </a:r>
            <a:endParaRPr lang="cs-CZ" dirty="0" smtClean="0"/>
          </a:p>
          <a:p>
            <a:r>
              <a:rPr lang="en-US" dirty="0">
                <a:solidFill>
                  <a:srgbClr val="7030A0"/>
                </a:solidFill>
              </a:rPr>
              <a:t>pain and shortness of breath improved</a:t>
            </a:r>
            <a:endParaRPr lang="cs-CZ" dirty="0">
              <a:solidFill>
                <a:srgbClr val="7030A0"/>
              </a:solidFill>
            </a:endParaRPr>
          </a:p>
        </p:txBody>
      </p:sp>
      <p:pic>
        <p:nvPicPr>
          <p:cNvPr id="5" name="Content Placeholder 4"/>
          <p:cNvPicPr>
            <a:picLocks noGrp="1" noChangeAspect="1"/>
          </p:cNvPicPr>
          <p:nvPr>
            <p:ph sz="half" idx="2"/>
          </p:nvPr>
        </p:nvPicPr>
        <p:blipFill>
          <a:blip r:embed="rId2"/>
          <a:stretch>
            <a:fillRect/>
          </a:stretch>
        </p:blipFill>
        <p:spPr>
          <a:xfrm>
            <a:off x="4788024" y="2348880"/>
            <a:ext cx="4038600" cy="2217455"/>
          </a:xfrm>
          <a:prstGeom prst="rect">
            <a:avLst/>
          </a:prstGeom>
        </p:spPr>
      </p:pic>
    </p:spTree>
    <p:extLst>
      <p:ext uri="{BB962C8B-B14F-4D97-AF65-F5344CB8AC3E}">
        <p14:creationId xmlns:p14="http://schemas.microsoft.com/office/powerpoint/2010/main" val="334841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0143" y="6888"/>
            <a:ext cx="8229600" cy="1143000"/>
          </a:xfrm>
        </p:spPr>
        <p:txBody>
          <a:bodyPr>
            <a:normAutofit/>
          </a:bodyPr>
          <a:lstStyle/>
          <a:p>
            <a:r>
              <a:rPr lang="cs-CZ" dirty="0" err="1" smtClean="0"/>
              <a:t>Targeted</a:t>
            </a:r>
            <a:r>
              <a:rPr lang="cs-CZ" dirty="0" smtClean="0"/>
              <a:t> </a:t>
            </a:r>
            <a:r>
              <a:rPr lang="cs-CZ" dirty="0" err="1" smtClean="0"/>
              <a:t>therapy</a:t>
            </a:r>
            <a:r>
              <a:rPr lang="cs-CZ" dirty="0" smtClean="0"/>
              <a:t> </a:t>
            </a:r>
            <a:endParaRPr lang="cs-CZ" dirty="0"/>
          </a:p>
        </p:txBody>
      </p:sp>
      <p:pic>
        <p:nvPicPr>
          <p:cNvPr id="1027" name="Picture 3" descr="F:\Grycová_Spacil_tagrisso\RTG 8_2017_P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94" y="941271"/>
            <a:ext cx="4312528" cy="2703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Grycová_Spacil_tagrisso\RTG 1_2018_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941270"/>
            <a:ext cx="4378251" cy="2823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37" y="3861048"/>
            <a:ext cx="4301786" cy="271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093" y="3854222"/>
            <a:ext cx="4331157" cy="272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Zástupný symbol pro obsah 3"/>
          <p:cNvGraphicFramePr>
            <a:graphicFrameLocks noGrp="1"/>
          </p:cNvGraphicFramePr>
          <p:nvPr>
            <p:ph idx="1"/>
            <p:extLst>
              <p:ext uri="{D42A27DB-BD31-4B8C-83A1-F6EECF244321}">
                <p14:modId xmlns:p14="http://schemas.microsoft.com/office/powerpoint/2010/main" val="3332125"/>
              </p:ext>
            </p:extLst>
          </p:nvPr>
        </p:nvGraphicFramePr>
        <p:xfrm>
          <a:off x="3060490" y="3356992"/>
          <a:ext cx="3117205" cy="17453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26178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a:t>
            </a:r>
            <a:endParaRPr lang="cs-CZ" dirty="0"/>
          </a:p>
        </p:txBody>
      </p:sp>
      <p:sp>
        <p:nvSpPr>
          <p:cNvPr id="3" name="Zástupný symbol pro obsah 2"/>
          <p:cNvSpPr>
            <a:spLocks noGrp="1"/>
          </p:cNvSpPr>
          <p:nvPr>
            <p:ph idx="1"/>
          </p:nvPr>
        </p:nvSpPr>
        <p:spPr/>
        <p:txBody>
          <a:bodyPr>
            <a:normAutofit/>
          </a:bodyPr>
          <a:lstStyle/>
          <a:p>
            <a:endParaRPr lang="cs-CZ" sz="2800" dirty="0">
              <a:solidFill>
                <a:srgbClr val="7030A0"/>
              </a:solidFill>
            </a:endParaRPr>
          </a:p>
          <a:p>
            <a:endParaRPr lang="cs-CZ" sz="2800" dirty="0">
              <a:solidFill>
                <a:srgbClr val="7030A0"/>
              </a:solidFill>
            </a:endParaRPr>
          </a:p>
          <a:p>
            <a:pPr marL="0" indent="0" algn="ctr">
              <a:buNone/>
            </a:pPr>
            <a:r>
              <a:rPr lang="en-US" sz="2800" dirty="0">
                <a:solidFill>
                  <a:srgbClr val="7030A0"/>
                </a:solidFill>
              </a:rPr>
              <a:t>This case report demonstrates the treatment options of targeted therapy - </a:t>
            </a:r>
            <a:r>
              <a:rPr lang="en-US" sz="2800" dirty="0" err="1">
                <a:solidFill>
                  <a:srgbClr val="7030A0"/>
                </a:solidFill>
              </a:rPr>
              <a:t>osimertinib</a:t>
            </a:r>
            <a:r>
              <a:rPr lang="en-US" sz="2800" dirty="0">
                <a:solidFill>
                  <a:srgbClr val="7030A0"/>
                </a:solidFill>
              </a:rPr>
              <a:t> in metastatic lung cancer with the occurrence of the T790M mutation, shows significantly higher survival with comfortable oral administration and significantly lower toxicity compared to conventional chemotherapy treatment.</a:t>
            </a:r>
            <a:endParaRPr lang="cs-CZ" b="1" dirty="0"/>
          </a:p>
        </p:txBody>
      </p:sp>
    </p:spTree>
    <p:extLst>
      <p:ext uri="{BB962C8B-B14F-4D97-AF65-F5344CB8AC3E}">
        <p14:creationId xmlns:p14="http://schemas.microsoft.com/office/powerpoint/2010/main" val="141041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a:xfrm>
            <a:off x="251520" y="188640"/>
            <a:ext cx="8229600" cy="1143000"/>
          </a:xfrm>
        </p:spPr>
        <p:txBody>
          <a:bodyPr/>
          <a:lstStyle/>
          <a:p>
            <a:r>
              <a:rPr lang="en-US" altLang="cs-CZ" dirty="0"/>
              <a:t>A case study of a Vietnamese girl</a:t>
            </a:r>
            <a:endParaRPr lang="cs-CZ" altLang="cs-CZ" dirty="0"/>
          </a:p>
        </p:txBody>
      </p:sp>
      <p:sp>
        <p:nvSpPr>
          <p:cNvPr id="124931" name="Zástupný symbol pro obsah 2"/>
          <p:cNvSpPr>
            <a:spLocks noGrp="1"/>
          </p:cNvSpPr>
          <p:nvPr>
            <p:ph sz="half" idx="1"/>
          </p:nvPr>
        </p:nvSpPr>
        <p:spPr>
          <a:xfrm>
            <a:off x="395536" y="1484784"/>
            <a:ext cx="3527425" cy="4537075"/>
          </a:xfrm>
        </p:spPr>
        <p:txBody>
          <a:bodyPr>
            <a:normAutofit fontScale="92500" lnSpcReduction="20000"/>
          </a:bodyPr>
          <a:lstStyle/>
          <a:p>
            <a:endParaRPr lang="cs-CZ" altLang="cs-CZ"/>
          </a:p>
        </p:txBody>
      </p:sp>
      <p:sp>
        <p:nvSpPr>
          <p:cNvPr id="124932" name="Zástupný symbol pro obsah 3"/>
          <p:cNvSpPr>
            <a:spLocks noGrp="1"/>
          </p:cNvSpPr>
          <p:nvPr>
            <p:ph sz="half" idx="2"/>
          </p:nvPr>
        </p:nvSpPr>
        <p:spPr>
          <a:xfrm>
            <a:off x="4932040" y="1484784"/>
            <a:ext cx="4027327" cy="4537075"/>
          </a:xfrm>
        </p:spPr>
        <p:txBody>
          <a:bodyPr>
            <a:normAutofit fontScale="92500" lnSpcReduction="20000"/>
          </a:bodyPr>
          <a:lstStyle/>
          <a:p>
            <a:r>
              <a:rPr lang="en-US" altLang="cs-CZ" sz="2400" dirty="0"/>
              <a:t>Female, 22 years old, Vietnamese</a:t>
            </a:r>
          </a:p>
          <a:p>
            <a:r>
              <a:rPr lang="en-US" altLang="cs-CZ" sz="2400" dirty="0"/>
              <a:t>Anamnestic - in the family without the occurrence of more serious diseases, non-smoking, allergies to grass pollens and mites.</a:t>
            </a:r>
          </a:p>
          <a:p>
            <a:endParaRPr lang="en-US" altLang="cs-CZ" sz="2400" dirty="0"/>
          </a:p>
          <a:p>
            <a:r>
              <a:rPr lang="en-US" altLang="cs-CZ" sz="2400" dirty="0"/>
              <a:t>For more than a month, he has difficulty breathing, coughs, wheezes, catches his breath with less exertion, it gets worse overnight, he observes pressure on his chest, he does not give pain.</a:t>
            </a:r>
            <a:endParaRPr lang="cs-CZ" altLang="cs-CZ" dirty="0"/>
          </a:p>
        </p:txBody>
      </p:sp>
      <p:sp>
        <p:nvSpPr>
          <p:cNvPr id="124933"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E66AB2D2-D90A-4FA4-80A6-403B639EAB65}" type="slidenum">
              <a:rPr lang="cs-CZ" altLang="cs-CZ" sz="1200" smtClean="0">
                <a:solidFill>
                  <a:srgbClr val="898989"/>
                </a:solidFill>
                <a:latin typeface="Calibri" pitchFamily="34" charset="0"/>
              </a:rPr>
              <a:pPr/>
              <a:t>13</a:t>
            </a:fld>
            <a:endParaRPr lang="cs-CZ" altLang="cs-CZ" sz="1200">
              <a:solidFill>
                <a:srgbClr val="898989"/>
              </a:solidFill>
              <a:latin typeface="Calibri" pitchFamily="34" charset="0"/>
            </a:endParaRPr>
          </a:p>
        </p:txBody>
      </p:sp>
      <p:pic>
        <p:nvPicPr>
          <p:cNvPr id="1249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474"/>
            <a:ext cx="33845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641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a:xfrm>
            <a:off x="1243806" y="620688"/>
            <a:ext cx="7354888" cy="627063"/>
          </a:xfrm>
        </p:spPr>
        <p:txBody>
          <a:bodyPr>
            <a:normAutofit fontScale="90000"/>
          </a:bodyPr>
          <a:lstStyle/>
          <a:p>
            <a:r>
              <a:rPr lang="cs-CZ" altLang="cs-CZ" dirty="0" err="1"/>
              <a:t>Clinical</a:t>
            </a:r>
            <a:r>
              <a:rPr lang="cs-CZ" altLang="cs-CZ" dirty="0"/>
              <a:t> and </a:t>
            </a:r>
            <a:r>
              <a:rPr lang="cs-CZ" altLang="cs-CZ" dirty="0" err="1"/>
              <a:t>imaging</a:t>
            </a:r>
            <a:r>
              <a:rPr lang="cs-CZ" altLang="cs-CZ" dirty="0"/>
              <a:t> </a:t>
            </a:r>
            <a:r>
              <a:rPr lang="cs-CZ" altLang="cs-CZ" dirty="0" err="1"/>
              <a:t>examination</a:t>
            </a:r>
            <a:endParaRPr lang="cs-CZ" altLang="cs-CZ" dirty="0"/>
          </a:p>
        </p:txBody>
      </p:sp>
      <p:sp>
        <p:nvSpPr>
          <p:cNvPr id="125955" name="Zástupný symbol pro obsah 3"/>
          <p:cNvSpPr>
            <a:spLocks noGrp="1"/>
          </p:cNvSpPr>
          <p:nvPr>
            <p:ph sz="half" idx="2"/>
          </p:nvPr>
        </p:nvSpPr>
        <p:spPr>
          <a:xfrm>
            <a:off x="5003800" y="1700213"/>
            <a:ext cx="3683000" cy="4537075"/>
          </a:xfrm>
        </p:spPr>
        <p:txBody>
          <a:bodyPr>
            <a:normAutofit fontScale="92500"/>
          </a:bodyPr>
          <a:lstStyle/>
          <a:p>
            <a:r>
              <a:rPr lang="en-US" altLang="cs-CZ" sz="2200" dirty="0"/>
              <a:t>Clinically numerous wheezing and wheezing on both sides.</a:t>
            </a:r>
          </a:p>
          <a:p>
            <a:r>
              <a:rPr lang="en-US" altLang="cs-CZ" sz="2200" dirty="0"/>
              <a:t>CRP 21, KP without respiratory insufficiency, other laboratory tests in the norm.</a:t>
            </a:r>
          </a:p>
          <a:p>
            <a:r>
              <a:rPr lang="en-US" altLang="cs-CZ" sz="2200" dirty="0"/>
              <a:t>Deployed ATB treatment, given bronchodilator infusions including corticoids, bronchodilator therapy and inhaled corticoids</a:t>
            </a:r>
          </a:p>
          <a:p>
            <a:r>
              <a:rPr lang="en-US" altLang="cs-CZ" sz="2200" dirty="0"/>
              <a:t>Accepted within a week for non-improving problems</a:t>
            </a:r>
            <a:endParaRPr lang="cs-CZ" altLang="cs-CZ" sz="2200" dirty="0"/>
          </a:p>
        </p:txBody>
      </p:sp>
      <p:sp>
        <p:nvSpPr>
          <p:cNvPr id="125956"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E524F27-AC00-4617-828A-1D476E5F00F8}" type="slidenum">
              <a:rPr lang="cs-CZ" altLang="cs-CZ" sz="1200" smtClean="0">
                <a:solidFill>
                  <a:srgbClr val="898989"/>
                </a:solidFill>
                <a:latin typeface="Calibri" pitchFamily="34" charset="0"/>
              </a:rPr>
              <a:pPr/>
              <a:t>14</a:t>
            </a:fld>
            <a:endParaRPr lang="cs-CZ" altLang="cs-CZ" sz="1200">
              <a:solidFill>
                <a:srgbClr val="898989"/>
              </a:solidFill>
              <a:latin typeface="Calibri" pitchFamily="34" charset="0"/>
            </a:endParaRPr>
          </a:p>
        </p:txBody>
      </p:sp>
      <p:sp>
        <p:nvSpPr>
          <p:cNvPr id="125957" name="Zástupný symbol pro obsah 6"/>
          <p:cNvSpPr>
            <a:spLocks noGrp="1"/>
          </p:cNvSpPr>
          <p:nvPr>
            <p:ph sz="half" idx="1"/>
          </p:nvPr>
        </p:nvSpPr>
        <p:spPr>
          <a:xfrm>
            <a:off x="1331913" y="1700213"/>
            <a:ext cx="3527425" cy="4537075"/>
          </a:xfrm>
        </p:spPr>
        <p:txBody>
          <a:bodyPr>
            <a:normAutofit fontScale="92500"/>
          </a:bodyPr>
          <a:lstStyle/>
          <a:p>
            <a:endParaRPr lang="cs-CZ" altLang="cs-CZ"/>
          </a:p>
        </p:txBody>
      </p:sp>
      <p:pic>
        <p:nvPicPr>
          <p:cNvPr id="1259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00213"/>
            <a:ext cx="3949700"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16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a:xfrm>
            <a:off x="611560" y="476672"/>
            <a:ext cx="8229600" cy="867122"/>
          </a:xfrm>
        </p:spPr>
        <p:txBody>
          <a:bodyPr>
            <a:normAutofit fontScale="90000"/>
          </a:bodyPr>
          <a:lstStyle/>
          <a:p>
            <a:r>
              <a:rPr lang="cs-CZ" altLang="cs-CZ" dirty="0" err="1"/>
              <a:t>Suggestion</a:t>
            </a:r>
            <a:r>
              <a:rPr lang="cs-CZ" altLang="cs-CZ" dirty="0"/>
              <a:t> </a:t>
            </a:r>
            <a:r>
              <a:rPr lang="cs-CZ" altLang="cs-CZ" dirty="0" err="1"/>
              <a:t>for</a:t>
            </a:r>
            <a:r>
              <a:rPr lang="cs-CZ" altLang="cs-CZ" dirty="0"/>
              <a:t> </a:t>
            </a:r>
            <a:r>
              <a:rPr lang="cs-CZ" altLang="cs-CZ" dirty="0" err="1"/>
              <a:t>further</a:t>
            </a:r>
            <a:r>
              <a:rPr lang="cs-CZ" altLang="cs-CZ" dirty="0"/>
              <a:t> </a:t>
            </a:r>
            <a:r>
              <a:rPr lang="cs-CZ" altLang="cs-CZ" dirty="0" err="1"/>
              <a:t>examination</a:t>
            </a:r>
            <a:r>
              <a:rPr lang="cs-CZ" altLang="cs-CZ" dirty="0"/>
              <a:t>?</a:t>
            </a:r>
          </a:p>
        </p:txBody>
      </p:sp>
      <p:sp>
        <p:nvSpPr>
          <p:cNvPr id="126979" name="Zástupný symbol pro obsah 2"/>
          <p:cNvSpPr>
            <a:spLocks noGrp="1"/>
          </p:cNvSpPr>
          <p:nvPr>
            <p:ph idx="1"/>
          </p:nvPr>
        </p:nvSpPr>
        <p:spPr>
          <a:xfrm>
            <a:off x="971600" y="2276872"/>
            <a:ext cx="7354887" cy="3312368"/>
          </a:xfrm>
        </p:spPr>
        <p:txBody>
          <a:bodyPr/>
          <a:lstStyle/>
          <a:p>
            <a:r>
              <a:rPr lang="en-US" altLang="cs-CZ" dirty="0"/>
              <a:t>A) spirometry and bronchodilation test</a:t>
            </a:r>
          </a:p>
          <a:p>
            <a:r>
              <a:rPr lang="en-US" altLang="cs-CZ" dirty="0"/>
              <a:t>B) bronchoscopy</a:t>
            </a:r>
          </a:p>
          <a:p>
            <a:r>
              <a:rPr lang="en-US" altLang="cs-CZ" dirty="0"/>
              <a:t>C) CT of the chest</a:t>
            </a:r>
          </a:p>
          <a:p>
            <a:r>
              <a:rPr lang="en-US" altLang="cs-CZ" dirty="0"/>
              <a:t>D) PET-CT</a:t>
            </a:r>
          </a:p>
          <a:p>
            <a:r>
              <a:rPr lang="en-US" altLang="cs-CZ" dirty="0"/>
              <a:t>E) PET-MR</a:t>
            </a:r>
            <a:endParaRPr lang="cs-CZ" altLang="cs-CZ" dirty="0"/>
          </a:p>
        </p:txBody>
      </p:sp>
      <p:sp>
        <p:nvSpPr>
          <p:cNvPr id="12698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32E618E-9A66-4CE9-823D-2F4E4BC6D36F}" type="slidenum">
              <a:rPr lang="cs-CZ" altLang="cs-CZ" sz="1200" smtClean="0">
                <a:solidFill>
                  <a:srgbClr val="898989"/>
                </a:solidFill>
                <a:latin typeface="Calibri" pitchFamily="34" charset="0"/>
              </a:rPr>
              <a:pPr/>
              <a:t>15</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493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6979">
                                            <p:txEl>
                                              <p:pRg st="0" end="0"/>
                                            </p:txEl>
                                          </p:spTgt>
                                        </p:tgtEl>
                                        <p:attrNameLst>
                                          <p:attrName>style.color</p:attrName>
                                        </p:attrNameLst>
                                      </p:cBhvr>
                                      <p:to>
                                        <a:srgbClr val="F92B15"/>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6979">
                                            <p:txEl>
                                              <p:pRg st="1" end="1"/>
                                            </p:txEl>
                                          </p:spTgt>
                                        </p:tgtEl>
                                        <p:attrNameLst>
                                          <p:attrName>style.color</p:attrName>
                                        </p:attrNameLst>
                                      </p:cBhvr>
                                      <p:to>
                                        <a:srgbClr val="F92B15"/>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26979">
                                            <p:txEl>
                                              <p:pRg st="2" end="2"/>
                                            </p:txEl>
                                          </p:spTgt>
                                        </p:tgtEl>
                                        <p:attrNameLst>
                                          <p:attrName>style.color</p:attrName>
                                        </p:attrNameLst>
                                      </p:cBhvr>
                                      <p:to>
                                        <a:srgbClr val="F92B15"/>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26979">
                                            <p:txEl>
                                              <p:pRg st="3" end="3"/>
                                            </p:txEl>
                                          </p:spTgt>
                                        </p:tgtEl>
                                        <p:attrNameLst>
                                          <p:attrName>style.color</p:attrName>
                                        </p:attrNameLst>
                                      </p:cBhvr>
                                      <p:to>
                                        <a:srgbClr val="F92B15"/>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26979">
                                            <p:txEl>
                                              <p:pRg st="4" end="4"/>
                                            </p:txEl>
                                          </p:spTgt>
                                        </p:tgtEl>
                                        <p:attrNameLst>
                                          <p:attrName>style.color</p:attrName>
                                        </p:attrNameLst>
                                      </p:cBhvr>
                                      <p:to>
                                        <a:srgbClr val="F92B1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a:xfrm>
            <a:off x="539552" y="116632"/>
            <a:ext cx="8229600" cy="1143000"/>
          </a:xfrm>
        </p:spPr>
        <p:txBody>
          <a:bodyPr/>
          <a:lstStyle/>
          <a:p>
            <a:pPr algn="ctr"/>
            <a:r>
              <a:rPr lang="cs-CZ" altLang="cs-CZ" dirty="0" smtClean="0"/>
              <a:t>Spirometry</a:t>
            </a:r>
            <a:endParaRPr lang="cs-CZ" altLang="cs-CZ" dirty="0"/>
          </a:p>
        </p:txBody>
      </p:sp>
      <p:sp>
        <p:nvSpPr>
          <p:cNvPr id="128003" name="Zástupný symbol pro obsah 3"/>
          <p:cNvSpPr>
            <a:spLocks noGrp="1"/>
          </p:cNvSpPr>
          <p:nvPr>
            <p:ph sz="half" idx="2"/>
          </p:nvPr>
        </p:nvSpPr>
        <p:spPr>
          <a:xfrm>
            <a:off x="5003800" y="1700213"/>
            <a:ext cx="3683000" cy="4537075"/>
          </a:xfrm>
        </p:spPr>
        <p:txBody>
          <a:bodyPr/>
          <a:lstStyle/>
          <a:p>
            <a:endParaRPr lang="cs-CZ" altLang="cs-CZ"/>
          </a:p>
        </p:txBody>
      </p:sp>
      <p:sp>
        <p:nvSpPr>
          <p:cNvPr id="128004"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D0188EC6-7A3D-48D3-9482-FF48D7681FD7}" type="slidenum">
              <a:rPr lang="cs-CZ" altLang="cs-CZ" sz="1200" smtClean="0">
                <a:solidFill>
                  <a:srgbClr val="898989"/>
                </a:solidFill>
                <a:latin typeface="Calibri" pitchFamily="34" charset="0"/>
              </a:rPr>
              <a:pPr/>
              <a:t>16</a:t>
            </a:fld>
            <a:endParaRPr lang="cs-CZ" altLang="cs-CZ" sz="1200">
              <a:solidFill>
                <a:srgbClr val="898989"/>
              </a:solidFill>
              <a:latin typeface="Calibri" pitchFamily="34" charset="0"/>
            </a:endParaRPr>
          </a:p>
        </p:txBody>
      </p:sp>
      <p:pic>
        <p:nvPicPr>
          <p:cNvPr id="128005" name="Zástupný symbol pro obsah 9"/>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62872" y="1340768"/>
            <a:ext cx="3217863" cy="1116013"/>
          </a:xfrm>
        </p:spPr>
      </p:pic>
      <p:pic>
        <p:nvPicPr>
          <p:cNvPr id="1280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2879725"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026025"/>
            <a:ext cx="147955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037" y="2560711"/>
            <a:ext cx="339090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0650" y="5301208"/>
            <a:ext cx="340201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38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Nadpis 4"/>
          <p:cNvSpPr>
            <a:spLocks noGrp="1"/>
          </p:cNvSpPr>
          <p:nvPr>
            <p:ph type="title"/>
          </p:nvPr>
        </p:nvSpPr>
        <p:spPr>
          <a:xfrm>
            <a:off x="539552" y="260648"/>
            <a:ext cx="8229600" cy="1143000"/>
          </a:xfrm>
        </p:spPr>
        <p:txBody>
          <a:bodyPr/>
          <a:lstStyle/>
          <a:p>
            <a:r>
              <a:rPr lang="cs-CZ" altLang="cs-CZ" dirty="0" err="1"/>
              <a:t>Hospitalization</a:t>
            </a:r>
            <a:endParaRPr lang="cs-CZ" altLang="cs-CZ" dirty="0"/>
          </a:p>
        </p:txBody>
      </p:sp>
      <p:sp>
        <p:nvSpPr>
          <p:cNvPr id="8" name="Zástupný symbol pro text 7"/>
          <p:cNvSpPr>
            <a:spLocks noGrp="1"/>
          </p:cNvSpPr>
          <p:nvPr>
            <p:ph type="body" idx="1"/>
          </p:nvPr>
        </p:nvSpPr>
        <p:spPr>
          <a:xfrm>
            <a:off x="1331913" y="1700213"/>
            <a:ext cx="3600450" cy="639762"/>
          </a:xfrm>
        </p:spPr>
        <p:txBody>
          <a:bodyPr/>
          <a:lstStyle/>
          <a:p>
            <a:pPr>
              <a:defRPr/>
            </a:pPr>
            <a:r>
              <a:rPr lang="cs-CZ" dirty="0" err="1" smtClean="0"/>
              <a:t>Laboratory</a:t>
            </a:r>
            <a:r>
              <a:rPr lang="cs-CZ" dirty="0"/>
              <a:t>:</a:t>
            </a:r>
          </a:p>
        </p:txBody>
      </p:sp>
      <p:sp>
        <p:nvSpPr>
          <p:cNvPr id="129028" name="Zástupný symbol pro obsah 5"/>
          <p:cNvSpPr>
            <a:spLocks noGrp="1"/>
          </p:cNvSpPr>
          <p:nvPr>
            <p:ph sz="half" idx="2"/>
          </p:nvPr>
        </p:nvSpPr>
        <p:spPr>
          <a:xfrm>
            <a:off x="1331913" y="2420938"/>
            <a:ext cx="3600450" cy="3705225"/>
          </a:xfrm>
        </p:spPr>
        <p:txBody>
          <a:bodyPr/>
          <a:lstStyle/>
          <a:p>
            <a:r>
              <a:rPr lang="cs-CZ" altLang="cs-CZ" dirty="0" err="1"/>
              <a:t>IgE</a:t>
            </a:r>
            <a:r>
              <a:rPr lang="cs-CZ" altLang="cs-CZ" dirty="0"/>
              <a:t>  </a:t>
            </a:r>
            <a:r>
              <a:rPr lang="cs-CZ" altLang="cs-CZ" dirty="0">
                <a:solidFill>
                  <a:srgbClr val="FF0000"/>
                </a:solidFill>
              </a:rPr>
              <a:t>233</a:t>
            </a:r>
            <a:r>
              <a:rPr lang="cs-CZ" altLang="cs-CZ" dirty="0"/>
              <a:t> (0-90)</a:t>
            </a:r>
          </a:p>
          <a:p>
            <a:r>
              <a:rPr lang="cs-CZ" altLang="cs-CZ" dirty="0" err="1"/>
              <a:t>hCG</a:t>
            </a:r>
            <a:r>
              <a:rPr lang="cs-CZ" altLang="cs-CZ" dirty="0"/>
              <a:t>  </a:t>
            </a:r>
            <a:r>
              <a:rPr lang="cs-CZ" altLang="cs-CZ" dirty="0" err="1" smtClean="0"/>
              <a:t>less</a:t>
            </a:r>
            <a:r>
              <a:rPr lang="cs-CZ" altLang="cs-CZ" dirty="0" smtClean="0"/>
              <a:t> </a:t>
            </a:r>
            <a:r>
              <a:rPr lang="cs-CZ" altLang="cs-CZ" dirty="0" err="1" smtClean="0"/>
              <a:t>then</a:t>
            </a:r>
            <a:r>
              <a:rPr lang="cs-CZ" altLang="cs-CZ" dirty="0" smtClean="0"/>
              <a:t> </a:t>
            </a:r>
            <a:r>
              <a:rPr lang="cs-CZ" altLang="cs-CZ" dirty="0"/>
              <a:t>2 ( 0 - 5 ) SCCA  0.7  ( 0 - 1.5 ) </a:t>
            </a:r>
          </a:p>
          <a:p>
            <a:r>
              <a:rPr lang="cs-CZ" altLang="cs-CZ" dirty="0"/>
              <a:t>AFP  1.08   ( 0.74 - 7.29 )                </a:t>
            </a:r>
          </a:p>
          <a:p>
            <a:r>
              <a:rPr lang="cs-CZ" altLang="cs-CZ" dirty="0"/>
              <a:t>CYFRA  </a:t>
            </a:r>
            <a:r>
              <a:rPr lang="cs-CZ" altLang="cs-CZ" dirty="0">
                <a:solidFill>
                  <a:srgbClr val="FF0000"/>
                </a:solidFill>
              </a:rPr>
              <a:t>7.99</a:t>
            </a:r>
            <a:r>
              <a:rPr lang="cs-CZ" altLang="cs-CZ" dirty="0"/>
              <a:t> ( 0 - 3.3 ) </a:t>
            </a:r>
          </a:p>
          <a:p>
            <a:r>
              <a:rPr lang="cs-CZ" altLang="cs-CZ" dirty="0"/>
              <a:t>NSE  </a:t>
            </a:r>
            <a:r>
              <a:rPr lang="cs-CZ" altLang="cs-CZ" dirty="0">
                <a:solidFill>
                  <a:srgbClr val="FF0000"/>
                </a:solidFill>
              </a:rPr>
              <a:t>25.5</a:t>
            </a:r>
            <a:r>
              <a:rPr lang="cs-CZ" altLang="cs-CZ" dirty="0"/>
              <a:t>   ( 0 - 16.3 )</a:t>
            </a:r>
          </a:p>
        </p:txBody>
      </p:sp>
      <p:sp>
        <p:nvSpPr>
          <p:cNvPr id="9" name="Zástupný symbol pro text 8"/>
          <p:cNvSpPr>
            <a:spLocks noGrp="1"/>
          </p:cNvSpPr>
          <p:nvPr>
            <p:ph type="body" sz="quarter" idx="3"/>
          </p:nvPr>
        </p:nvSpPr>
        <p:spPr>
          <a:xfrm>
            <a:off x="5148263" y="1700213"/>
            <a:ext cx="3538537" cy="639762"/>
          </a:xfrm>
        </p:spPr>
        <p:txBody>
          <a:bodyPr/>
          <a:lstStyle/>
          <a:p>
            <a:pPr>
              <a:defRPr/>
            </a:pPr>
            <a:r>
              <a:rPr lang="cs-CZ" dirty="0" err="1" smtClean="0"/>
              <a:t>Bronchoscopy</a:t>
            </a:r>
            <a:endParaRPr lang="cs-CZ" dirty="0"/>
          </a:p>
        </p:txBody>
      </p:sp>
      <p:sp>
        <p:nvSpPr>
          <p:cNvPr id="129030" name="Zástupný symbol pro obsah 9"/>
          <p:cNvSpPr>
            <a:spLocks noGrp="1"/>
          </p:cNvSpPr>
          <p:nvPr>
            <p:ph sz="quarter" idx="4"/>
          </p:nvPr>
        </p:nvSpPr>
        <p:spPr>
          <a:xfrm>
            <a:off x="5148263" y="2420938"/>
            <a:ext cx="3538537" cy="3705225"/>
          </a:xfrm>
        </p:spPr>
        <p:txBody>
          <a:bodyPr>
            <a:normAutofit fontScale="92500"/>
          </a:bodyPr>
          <a:lstStyle/>
          <a:p>
            <a:r>
              <a:rPr lang="en-US" altLang="cs-CZ" dirty="0"/>
              <a:t>the trachea is </a:t>
            </a:r>
            <a:r>
              <a:rPr lang="cs-CZ" altLang="cs-CZ" dirty="0" err="1" smtClean="0"/>
              <a:t>normal</a:t>
            </a:r>
            <a:endParaRPr lang="en-US" altLang="cs-CZ" dirty="0"/>
          </a:p>
          <a:p>
            <a:r>
              <a:rPr lang="en-US" altLang="cs-CZ" dirty="0"/>
              <a:t>the main carina is not identifiable, it is taken in a bumpy touch of slightly bleeding infiltration, which spreads to both main bronchi so that they are </a:t>
            </a:r>
            <a:r>
              <a:rPr lang="en-US" altLang="cs-CZ" dirty="0" err="1"/>
              <a:t>obturated</a:t>
            </a:r>
            <a:r>
              <a:rPr lang="en-US" altLang="cs-CZ" dirty="0"/>
              <a:t> from 2/3 and a slit remains dorsally, which allows ventilation</a:t>
            </a:r>
            <a:endParaRPr lang="cs-CZ" altLang="cs-CZ" dirty="0"/>
          </a:p>
        </p:txBody>
      </p:sp>
      <p:sp>
        <p:nvSpPr>
          <p:cNvPr id="129031"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4F42825D-B5BC-418A-9024-DBB3D5DCE4A1}" type="slidenum">
              <a:rPr lang="cs-CZ" altLang="cs-CZ" sz="1200" smtClean="0">
                <a:solidFill>
                  <a:srgbClr val="898989"/>
                </a:solidFill>
                <a:latin typeface="Calibri" pitchFamily="34" charset="0"/>
              </a:rPr>
              <a:pPr/>
              <a:t>17</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273339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p:cNvSpPr>
            <a:spLocks noGrp="1"/>
          </p:cNvSpPr>
          <p:nvPr>
            <p:ph type="title"/>
          </p:nvPr>
        </p:nvSpPr>
        <p:spPr>
          <a:xfrm>
            <a:off x="1619250" y="260648"/>
            <a:ext cx="8229600" cy="1143000"/>
          </a:xfrm>
        </p:spPr>
        <p:txBody>
          <a:bodyPr/>
          <a:lstStyle/>
          <a:p>
            <a:r>
              <a:rPr lang="cs-CZ" altLang="cs-CZ" dirty="0" err="1" smtClean="0"/>
              <a:t>Initial</a:t>
            </a:r>
            <a:r>
              <a:rPr lang="cs-CZ" altLang="cs-CZ" dirty="0" smtClean="0"/>
              <a:t> </a:t>
            </a:r>
            <a:r>
              <a:rPr lang="cs-CZ" altLang="cs-CZ" dirty="0" err="1" smtClean="0"/>
              <a:t>chest</a:t>
            </a:r>
            <a:r>
              <a:rPr lang="cs-CZ" altLang="cs-CZ" dirty="0" smtClean="0"/>
              <a:t> CT</a:t>
            </a:r>
            <a:endParaRPr lang="cs-CZ" altLang="cs-CZ" dirty="0"/>
          </a:p>
        </p:txBody>
      </p:sp>
      <p:sp>
        <p:nvSpPr>
          <p:cNvPr id="130051" name="Zástupný symbol pro obsah 2"/>
          <p:cNvSpPr>
            <a:spLocks noGrp="1"/>
          </p:cNvSpPr>
          <p:nvPr>
            <p:ph sz="half" idx="1"/>
          </p:nvPr>
        </p:nvSpPr>
        <p:spPr>
          <a:xfrm>
            <a:off x="755576" y="1698625"/>
            <a:ext cx="3527425" cy="4537075"/>
          </a:xfrm>
        </p:spPr>
        <p:txBody>
          <a:bodyPr/>
          <a:lstStyle/>
          <a:p>
            <a:endParaRPr lang="cs-CZ" altLang="cs-CZ" dirty="0"/>
          </a:p>
        </p:txBody>
      </p:sp>
      <p:sp>
        <p:nvSpPr>
          <p:cNvPr id="130052" name="Zástupný symbol pro obsah 3"/>
          <p:cNvSpPr>
            <a:spLocks noGrp="1"/>
          </p:cNvSpPr>
          <p:nvPr>
            <p:ph sz="half" idx="2"/>
          </p:nvPr>
        </p:nvSpPr>
        <p:spPr>
          <a:xfrm>
            <a:off x="5003800" y="1700213"/>
            <a:ext cx="3683000" cy="4537075"/>
          </a:xfrm>
        </p:spPr>
        <p:txBody>
          <a:bodyPr/>
          <a:lstStyle/>
          <a:p>
            <a:endParaRPr lang="cs-CZ" altLang="cs-CZ"/>
          </a:p>
        </p:txBody>
      </p:sp>
      <p:sp>
        <p:nvSpPr>
          <p:cNvPr id="130053"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4919188A-9300-42A4-A8DE-A6DC656DAFD0}" type="slidenum">
              <a:rPr lang="cs-CZ" altLang="cs-CZ" sz="1200" smtClean="0">
                <a:solidFill>
                  <a:srgbClr val="898989"/>
                </a:solidFill>
                <a:latin typeface="Calibri" pitchFamily="34" charset="0"/>
              </a:rPr>
              <a:pPr/>
              <a:t>18</a:t>
            </a:fld>
            <a:endParaRPr lang="cs-CZ" altLang="cs-CZ" sz="1200">
              <a:solidFill>
                <a:srgbClr val="898989"/>
              </a:solidFill>
              <a:latin typeface="Calibri" pitchFamily="34" charset="0"/>
            </a:endParaRPr>
          </a:p>
        </p:txBody>
      </p:sp>
      <p:pic>
        <p:nvPicPr>
          <p:cNvPr id="1300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46693"/>
            <a:ext cx="2874963"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454" y="3980971"/>
            <a:ext cx="290512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746692"/>
            <a:ext cx="295275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8013" y="3980971"/>
            <a:ext cx="24479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930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Nadpis 1"/>
          <p:cNvSpPr>
            <a:spLocks noGrp="1"/>
          </p:cNvSpPr>
          <p:nvPr>
            <p:ph type="title"/>
          </p:nvPr>
        </p:nvSpPr>
        <p:spPr>
          <a:xfrm>
            <a:off x="467544" y="332656"/>
            <a:ext cx="8229600" cy="1143000"/>
          </a:xfrm>
        </p:spPr>
        <p:txBody>
          <a:bodyPr/>
          <a:lstStyle/>
          <a:p>
            <a:r>
              <a:rPr lang="cs-CZ" altLang="cs-CZ" dirty="0" err="1"/>
              <a:t>Differential</a:t>
            </a:r>
            <a:r>
              <a:rPr lang="cs-CZ" altLang="cs-CZ" dirty="0"/>
              <a:t> </a:t>
            </a:r>
            <a:r>
              <a:rPr lang="cs-CZ" altLang="cs-CZ" dirty="0" err="1"/>
              <a:t>diagnostics</a:t>
            </a:r>
            <a:r>
              <a:rPr lang="cs-CZ" altLang="cs-CZ" dirty="0"/>
              <a:t>?</a:t>
            </a:r>
          </a:p>
        </p:txBody>
      </p:sp>
      <p:sp>
        <p:nvSpPr>
          <p:cNvPr id="131075" name="Zástupný symbol pro obsah 2"/>
          <p:cNvSpPr>
            <a:spLocks noGrp="1"/>
          </p:cNvSpPr>
          <p:nvPr>
            <p:ph idx="1"/>
          </p:nvPr>
        </p:nvSpPr>
        <p:spPr>
          <a:xfrm>
            <a:off x="1547664" y="2636912"/>
            <a:ext cx="6120407" cy="3095922"/>
          </a:xfrm>
        </p:spPr>
        <p:txBody>
          <a:bodyPr/>
          <a:lstStyle/>
          <a:p>
            <a:r>
              <a:rPr lang="cs-CZ" altLang="cs-CZ" dirty="0"/>
              <a:t>A) </a:t>
            </a:r>
            <a:r>
              <a:rPr lang="cs-CZ" altLang="cs-CZ" dirty="0" err="1" smtClean="0"/>
              <a:t>Lymfoma</a:t>
            </a:r>
            <a:endParaRPr lang="cs-CZ" altLang="cs-CZ" dirty="0"/>
          </a:p>
          <a:p>
            <a:r>
              <a:rPr lang="cs-CZ" altLang="cs-CZ" dirty="0"/>
              <a:t>B) </a:t>
            </a:r>
            <a:r>
              <a:rPr lang="cs-CZ" altLang="cs-CZ" dirty="0" err="1" smtClean="0"/>
              <a:t>Germininal</a:t>
            </a:r>
            <a:r>
              <a:rPr lang="cs-CZ" altLang="cs-CZ" dirty="0" smtClean="0"/>
              <a:t> </a:t>
            </a:r>
            <a:r>
              <a:rPr lang="cs-CZ" altLang="cs-CZ" dirty="0"/>
              <a:t>tumor (</a:t>
            </a:r>
            <a:r>
              <a:rPr lang="cs-CZ" altLang="cs-CZ" dirty="0" err="1" smtClean="0"/>
              <a:t>teratoma</a:t>
            </a:r>
            <a:r>
              <a:rPr lang="cs-CZ" altLang="cs-CZ" dirty="0" smtClean="0"/>
              <a:t>)</a:t>
            </a:r>
            <a:endParaRPr lang="cs-CZ" altLang="cs-CZ" dirty="0"/>
          </a:p>
          <a:p>
            <a:r>
              <a:rPr lang="cs-CZ" altLang="cs-CZ" dirty="0"/>
              <a:t>C) </a:t>
            </a:r>
            <a:r>
              <a:rPr lang="cs-CZ" altLang="cs-CZ" dirty="0" err="1" smtClean="0"/>
              <a:t>Lung</a:t>
            </a:r>
            <a:r>
              <a:rPr lang="cs-CZ" altLang="cs-CZ" dirty="0" smtClean="0"/>
              <a:t> </a:t>
            </a:r>
            <a:r>
              <a:rPr lang="cs-CZ" altLang="cs-CZ" dirty="0" err="1" smtClean="0"/>
              <a:t>cancer</a:t>
            </a:r>
            <a:r>
              <a:rPr lang="cs-CZ" altLang="cs-CZ" dirty="0" smtClean="0"/>
              <a:t>(NSCLC/SCLC</a:t>
            </a:r>
            <a:r>
              <a:rPr lang="cs-CZ" altLang="cs-CZ" dirty="0"/>
              <a:t>)</a:t>
            </a:r>
          </a:p>
          <a:p>
            <a:r>
              <a:rPr lang="cs-CZ" altLang="cs-CZ" dirty="0"/>
              <a:t>D) </a:t>
            </a:r>
            <a:r>
              <a:rPr lang="cs-CZ" altLang="cs-CZ" dirty="0" err="1" smtClean="0"/>
              <a:t>Carcinoid</a:t>
            </a:r>
            <a:endParaRPr lang="cs-CZ" altLang="cs-CZ" dirty="0"/>
          </a:p>
          <a:p>
            <a:r>
              <a:rPr lang="cs-CZ" altLang="cs-CZ" dirty="0"/>
              <a:t>E) </a:t>
            </a:r>
            <a:r>
              <a:rPr lang="cs-CZ" altLang="cs-CZ" dirty="0" err="1"/>
              <a:t>Another</a:t>
            </a:r>
            <a:r>
              <a:rPr lang="cs-CZ" altLang="cs-CZ" dirty="0"/>
              <a:t> </a:t>
            </a:r>
            <a:r>
              <a:rPr lang="cs-CZ" altLang="cs-CZ" dirty="0" err="1"/>
              <a:t>primary</a:t>
            </a:r>
            <a:r>
              <a:rPr lang="cs-CZ" altLang="cs-CZ" dirty="0"/>
              <a:t> </a:t>
            </a:r>
            <a:r>
              <a:rPr lang="cs-CZ" altLang="cs-CZ" dirty="0" err="1"/>
              <a:t>lung</a:t>
            </a:r>
            <a:r>
              <a:rPr lang="cs-CZ" altLang="cs-CZ" dirty="0"/>
              <a:t> tumor</a:t>
            </a:r>
          </a:p>
        </p:txBody>
      </p:sp>
      <p:sp>
        <p:nvSpPr>
          <p:cNvPr id="13107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80C15CFB-D7CD-4F1F-A7CD-721AEBC7FF4B}" type="slidenum">
              <a:rPr lang="cs-CZ" altLang="cs-CZ" sz="1200" smtClean="0">
                <a:solidFill>
                  <a:srgbClr val="898989"/>
                </a:solidFill>
                <a:latin typeface="Calibri" pitchFamily="34" charset="0"/>
              </a:rPr>
              <a:pPr/>
              <a:t>19</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106744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0">
            <a:off x="3223171" y="1600465"/>
            <a:ext cx="2529641" cy="2600380"/>
          </a:xfrm>
          <a:prstGeom prst="rect">
            <a:avLst/>
          </a:prstGeom>
        </p:spPr>
      </p:pic>
      <p:sp>
        <p:nvSpPr>
          <p:cNvPr id="5" name="Title 4"/>
          <p:cNvSpPr>
            <a:spLocks noGrp="1"/>
          </p:cNvSpPr>
          <p:nvPr>
            <p:ph type="title"/>
          </p:nvPr>
        </p:nvSpPr>
        <p:spPr>
          <a:xfrm>
            <a:off x="349887" y="136075"/>
            <a:ext cx="8343264" cy="972941"/>
          </a:xfrm>
        </p:spPr>
        <p:txBody>
          <a:bodyPr/>
          <a:lstStyle/>
          <a:p>
            <a:r>
              <a:rPr lang="en-US" dirty="0"/>
              <a:t>NSCLC classification is evolving from histological to molecular subtyping of the tumor</a:t>
            </a:r>
            <a:endParaRPr lang="cs-CZ" dirty="0"/>
          </a:p>
        </p:txBody>
      </p:sp>
      <p:sp>
        <p:nvSpPr>
          <p:cNvPr id="7" name="Content Placeholder 6"/>
          <p:cNvSpPr>
            <a:spLocks noGrp="1"/>
          </p:cNvSpPr>
          <p:nvPr>
            <p:ph idx="1"/>
          </p:nvPr>
        </p:nvSpPr>
        <p:spPr>
          <a:xfrm>
            <a:off x="1425460" y="4842013"/>
            <a:ext cx="6816289" cy="568574"/>
          </a:xfrm>
        </p:spPr>
        <p:txBody>
          <a:bodyPr/>
          <a:lstStyle/>
          <a:p>
            <a:r>
              <a:rPr lang="en-US" sz="1600" dirty="0"/>
              <a:t>EGFR mutation shows approximately 10% NSCLC in the "western" population and 30% - 40% of tumors in the Asian population</a:t>
            </a:r>
            <a:endParaRPr lang="cs-CZ" sz="1600" dirty="0"/>
          </a:p>
        </p:txBody>
      </p:sp>
      <p:sp>
        <p:nvSpPr>
          <p:cNvPr id="2" name="Slide Number Placeholder 1"/>
          <p:cNvSpPr>
            <a:spLocks noGrp="1"/>
          </p:cNvSpPr>
          <p:nvPr>
            <p:ph type="sldNum" sz="quarter" idx="12"/>
          </p:nvPr>
        </p:nvSpPr>
        <p:spPr/>
        <p:txBody>
          <a:bodyPr/>
          <a:lstStyle/>
          <a:p>
            <a:fld id="{5E1C433D-8363-43BC-82F4-06D05EDC9C3A}" type="slidenum">
              <a:rPr lang="en-US" smtClean="0">
                <a:solidFill>
                  <a:prstClr val="white"/>
                </a:solidFill>
              </a:rPr>
              <a:pPr/>
              <a:t>2</a:t>
            </a:fld>
            <a:endParaRPr lang="en-US" dirty="0">
              <a:solidFill>
                <a:prstClr val="white"/>
              </a:solidFill>
            </a:endParaRPr>
          </a:p>
        </p:txBody>
      </p:sp>
      <p:sp>
        <p:nvSpPr>
          <p:cNvPr id="90" name="Rectangle 89"/>
          <p:cNvSpPr/>
          <p:nvPr/>
        </p:nvSpPr>
        <p:spPr>
          <a:xfrm>
            <a:off x="455612" y="6579363"/>
            <a:ext cx="8237537" cy="124650"/>
          </a:xfrm>
          <a:prstGeom prst="rect">
            <a:avLst/>
          </a:prstGeom>
        </p:spPr>
        <p:txBody>
          <a:bodyPr wrap="square" lIns="0" tIns="0" rIns="0" bIns="0" anchor="b" anchorCtr="0">
            <a:spAutoFit/>
          </a:bodyPr>
          <a:lstStyle/>
          <a:p>
            <a:pPr>
              <a:lnSpc>
                <a:spcPct val="90000"/>
              </a:lnSpc>
              <a:spcAft>
                <a:spcPts val="300"/>
              </a:spcAft>
            </a:pPr>
            <a:r>
              <a:rPr lang="en-US" sz="900" dirty="0">
                <a:solidFill>
                  <a:srgbClr val="292929"/>
                </a:solidFill>
              </a:rPr>
              <a:t>Li T, King H-J, Mack DC, et al. </a:t>
            </a:r>
            <a:r>
              <a:rPr lang="en-US" sz="900" i="1" dirty="0">
                <a:solidFill>
                  <a:srgbClr val="292929"/>
                </a:solidFill>
              </a:rPr>
              <a:t>J Clin Oncol</a:t>
            </a:r>
            <a:r>
              <a:rPr lang="en-US" sz="900" dirty="0">
                <a:solidFill>
                  <a:srgbClr val="292929"/>
                </a:solidFill>
              </a:rPr>
              <a:t>. 2013;31:1039-1049.</a:t>
            </a:r>
          </a:p>
        </p:txBody>
      </p:sp>
      <p:sp>
        <p:nvSpPr>
          <p:cNvPr id="71" name="Text Box 90"/>
          <p:cNvSpPr txBox="1">
            <a:spLocks noChangeArrowheads="1"/>
          </p:cNvSpPr>
          <p:nvPr/>
        </p:nvSpPr>
        <p:spPr bwMode="auto">
          <a:xfrm>
            <a:off x="1550505" y="1491185"/>
            <a:ext cx="604299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en-US" altLang="en-US" sz="1400" dirty="0" smtClean="0">
                <a:solidFill>
                  <a:srgbClr val="B4D7D7">
                    <a:lumMod val="50000"/>
                  </a:srgbClr>
                </a:solidFill>
                <a:latin typeface="Arial"/>
                <a:ea typeface="MS PGothic" panose="020B0600070205080204" pitchFamily="34" charset="-128"/>
              </a:rPr>
              <a:t>Histological </a:t>
            </a:r>
            <a:r>
              <a:rPr lang="en-US" altLang="en-US" sz="1400" dirty="0">
                <a:solidFill>
                  <a:srgbClr val="B4D7D7">
                    <a:lumMod val="50000"/>
                  </a:srgbClr>
                </a:solidFill>
                <a:latin typeface="Arial"/>
                <a:ea typeface="MS PGothic" panose="020B0600070205080204" pitchFamily="34" charset="-128"/>
              </a:rPr>
              <a:t>subtypes of </a:t>
            </a:r>
            <a:r>
              <a:rPr lang="en-US" altLang="en-US" sz="1400" dirty="0" smtClean="0">
                <a:solidFill>
                  <a:srgbClr val="B4D7D7">
                    <a:lumMod val="50000"/>
                  </a:srgbClr>
                </a:solidFill>
                <a:latin typeface="Arial"/>
                <a:ea typeface="MS PGothic" panose="020B0600070205080204" pitchFamily="34" charset="-128"/>
              </a:rPr>
              <a:t>NSCLC</a:t>
            </a:r>
            <a:endParaRPr lang="cs-CZ" altLang="en-US" sz="1400" dirty="0">
              <a:solidFill>
                <a:srgbClr val="B4D7D7">
                  <a:lumMod val="50000"/>
                </a:srgbClr>
              </a:solidFill>
              <a:latin typeface="Arial"/>
              <a:ea typeface="MS PGothic" panose="020B0600070205080204" pitchFamily="34" charset="-128"/>
            </a:endParaRPr>
          </a:p>
        </p:txBody>
      </p:sp>
      <p:sp>
        <p:nvSpPr>
          <p:cNvPr id="25" name="TextBox 24"/>
          <p:cNvSpPr txBox="1"/>
          <p:nvPr/>
        </p:nvSpPr>
        <p:spPr>
          <a:xfrm>
            <a:off x="233257" y="5601959"/>
            <a:ext cx="8494444" cy="553998"/>
          </a:xfrm>
          <a:prstGeom prst="rect">
            <a:avLst/>
          </a:prstGeom>
          <a:noFill/>
        </p:spPr>
        <p:txBody>
          <a:bodyPr wrap="square" lIns="0" tIns="0" rIns="0" bIns="0" rtlCol="0" anchor="b">
            <a:spAutoFit/>
          </a:bodyPr>
          <a:lstStyle/>
          <a:p>
            <a:pPr fontAlgn="t"/>
            <a:r>
              <a:rPr lang="cs-CZ" sz="900" dirty="0">
                <a:solidFill>
                  <a:srgbClr val="777777"/>
                </a:solidFill>
                <a:latin typeface="Roboto"/>
              </a:rPr>
              <a:t/>
            </a:r>
            <a:br>
              <a:rPr lang="cs-CZ" sz="900" dirty="0">
                <a:solidFill>
                  <a:srgbClr val="777777"/>
                </a:solidFill>
                <a:latin typeface="Roboto"/>
              </a:rPr>
            </a:br>
            <a:r>
              <a:rPr lang="cs-CZ" sz="900" dirty="0" smtClean="0">
                <a:solidFill>
                  <a:srgbClr val="777777"/>
                </a:solidFill>
                <a:latin typeface="Roboto"/>
              </a:rPr>
              <a:t>AKT</a:t>
            </a:r>
            <a:r>
              <a:rPr lang="cs-CZ" sz="900" dirty="0">
                <a:solidFill>
                  <a:srgbClr val="777777"/>
                </a:solidFill>
                <a:latin typeface="Roboto"/>
              </a:rPr>
              <a:t>, protein </a:t>
            </a:r>
            <a:r>
              <a:rPr lang="cs-CZ" sz="900" dirty="0" err="1">
                <a:solidFill>
                  <a:srgbClr val="777777"/>
                </a:solidFill>
                <a:latin typeface="Roboto"/>
              </a:rPr>
              <a:t>kinase</a:t>
            </a:r>
            <a:r>
              <a:rPr lang="cs-CZ" sz="900" dirty="0">
                <a:solidFill>
                  <a:srgbClr val="777777"/>
                </a:solidFill>
                <a:latin typeface="Roboto"/>
              </a:rPr>
              <a:t> B; ALK, </a:t>
            </a:r>
            <a:r>
              <a:rPr lang="cs-CZ" sz="900" dirty="0" err="1">
                <a:solidFill>
                  <a:srgbClr val="777777"/>
                </a:solidFill>
                <a:latin typeface="Roboto"/>
              </a:rPr>
              <a:t>anaplastic</a:t>
            </a:r>
            <a:r>
              <a:rPr lang="cs-CZ" sz="900" dirty="0">
                <a:solidFill>
                  <a:srgbClr val="777777"/>
                </a:solidFill>
                <a:latin typeface="Roboto"/>
              </a:rPr>
              <a:t> </a:t>
            </a:r>
            <a:r>
              <a:rPr lang="cs-CZ" sz="900" dirty="0" err="1">
                <a:solidFill>
                  <a:srgbClr val="777777"/>
                </a:solidFill>
                <a:latin typeface="Roboto"/>
              </a:rPr>
              <a:t>lymphoma</a:t>
            </a:r>
            <a:r>
              <a:rPr lang="cs-CZ" sz="900" dirty="0">
                <a:solidFill>
                  <a:srgbClr val="777777"/>
                </a:solidFill>
                <a:latin typeface="Roboto"/>
              </a:rPr>
              <a:t> </a:t>
            </a:r>
            <a:r>
              <a:rPr lang="cs-CZ" sz="900" dirty="0" err="1">
                <a:solidFill>
                  <a:srgbClr val="777777"/>
                </a:solidFill>
                <a:latin typeface="Roboto"/>
              </a:rPr>
              <a:t>kinase</a:t>
            </a:r>
            <a:r>
              <a:rPr lang="cs-CZ" sz="900" dirty="0">
                <a:solidFill>
                  <a:srgbClr val="777777"/>
                </a:solidFill>
                <a:latin typeface="Roboto"/>
              </a:rPr>
              <a:t>; </a:t>
            </a:r>
            <a:r>
              <a:rPr lang="cs-CZ" sz="900" dirty="0" err="1">
                <a:solidFill>
                  <a:srgbClr val="777777"/>
                </a:solidFill>
                <a:latin typeface="Roboto"/>
              </a:rPr>
              <a:t>Amp</a:t>
            </a:r>
            <a:r>
              <a:rPr lang="cs-CZ" sz="900" dirty="0">
                <a:solidFill>
                  <a:srgbClr val="777777"/>
                </a:solidFill>
                <a:latin typeface="Roboto"/>
              </a:rPr>
              <a:t>, </a:t>
            </a:r>
            <a:r>
              <a:rPr lang="cs-CZ" sz="900" dirty="0" err="1">
                <a:solidFill>
                  <a:srgbClr val="777777"/>
                </a:solidFill>
                <a:latin typeface="Roboto"/>
              </a:rPr>
              <a:t>amplification</a:t>
            </a:r>
            <a:r>
              <a:rPr lang="cs-CZ" sz="900" dirty="0">
                <a:solidFill>
                  <a:srgbClr val="777777"/>
                </a:solidFill>
                <a:latin typeface="Roboto"/>
              </a:rPr>
              <a:t>; BRAF, serine-</a:t>
            </a:r>
            <a:r>
              <a:rPr lang="cs-CZ" sz="900" dirty="0" err="1">
                <a:solidFill>
                  <a:srgbClr val="777777"/>
                </a:solidFill>
                <a:latin typeface="Roboto"/>
              </a:rPr>
              <a:t>threonine</a:t>
            </a:r>
            <a:r>
              <a:rPr lang="cs-CZ" sz="900" dirty="0">
                <a:solidFill>
                  <a:srgbClr val="777777"/>
                </a:solidFill>
                <a:latin typeface="Roboto"/>
              </a:rPr>
              <a:t> </a:t>
            </a:r>
            <a:r>
              <a:rPr lang="cs-CZ" sz="900" dirty="0" err="1">
                <a:solidFill>
                  <a:srgbClr val="777777"/>
                </a:solidFill>
                <a:latin typeface="Roboto"/>
              </a:rPr>
              <a:t>kinase</a:t>
            </a:r>
            <a:r>
              <a:rPr lang="cs-CZ" sz="900" dirty="0">
                <a:solidFill>
                  <a:srgbClr val="777777"/>
                </a:solidFill>
                <a:latin typeface="Roboto"/>
              </a:rPr>
              <a:t> type B; DDR2, type 2 receptor tyrosine </a:t>
            </a:r>
            <a:r>
              <a:rPr lang="cs-CZ" sz="900" dirty="0" err="1">
                <a:solidFill>
                  <a:srgbClr val="777777"/>
                </a:solidFill>
                <a:latin typeface="Roboto"/>
              </a:rPr>
              <a:t>kinase</a:t>
            </a:r>
            <a:r>
              <a:rPr lang="cs-CZ" sz="900" dirty="0">
                <a:solidFill>
                  <a:srgbClr val="777777"/>
                </a:solidFill>
                <a:latin typeface="Roboto"/>
              </a:rPr>
              <a:t>; FGFR, fibroblast </a:t>
            </a:r>
            <a:r>
              <a:rPr lang="cs-CZ" sz="900" dirty="0" err="1">
                <a:solidFill>
                  <a:srgbClr val="777777"/>
                </a:solidFill>
                <a:latin typeface="Roboto"/>
              </a:rPr>
              <a:t>growth</a:t>
            </a:r>
            <a:r>
              <a:rPr lang="cs-CZ" sz="900" dirty="0">
                <a:solidFill>
                  <a:srgbClr val="777777"/>
                </a:solidFill>
                <a:latin typeface="Roboto"/>
              </a:rPr>
              <a:t> </a:t>
            </a:r>
            <a:r>
              <a:rPr lang="cs-CZ" sz="900" dirty="0" err="1">
                <a:solidFill>
                  <a:srgbClr val="777777"/>
                </a:solidFill>
                <a:latin typeface="Roboto"/>
              </a:rPr>
              <a:t>factor</a:t>
            </a:r>
            <a:r>
              <a:rPr lang="cs-CZ" sz="900" dirty="0">
                <a:solidFill>
                  <a:srgbClr val="777777"/>
                </a:solidFill>
                <a:latin typeface="Roboto"/>
              </a:rPr>
              <a:t> receptor; HER2, type 2 </a:t>
            </a:r>
            <a:r>
              <a:rPr lang="cs-CZ" sz="900" dirty="0" err="1">
                <a:solidFill>
                  <a:srgbClr val="777777"/>
                </a:solidFill>
                <a:latin typeface="Roboto"/>
              </a:rPr>
              <a:t>human</a:t>
            </a:r>
            <a:r>
              <a:rPr lang="cs-CZ" sz="900" dirty="0">
                <a:solidFill>
                  <a:srgbClr val="777777"/>
                </a:solidFill>
                <a:latin typeface="Roboto"/>
              </a:rPr>
              <a:t> </a:t>
            </a:r>
            <a:r>
              <a:rPr lang="cs-CZ" sz="900" dirty="0" err="1">
                <a:solidFill>
                  <a:srgbClr val="777777"/>
                </a:solidFill>
                <a:latin typeface="Roboto"/>
              </a:rPr>
              <a:t>epidermal</a:t>
            </a:r>
            <a:r>
              <a:rPr lang="cs-CZ" sz="900" dirty="0">
                <a:solidFill>
                  <a:srgbClr val="777777"/>
                </a:solidFill>
                <a:latin typeface="Roboto"/>
              </a:rPr>
              <a:t> </a:t>
            </a:r>
            <a:r>
              <a:rPr lang="cs-CZ" sz="900" dirty="0" err="1">
                <a:solidFill>
                  <a:srgbClr val="777777"/>
                </a:solidFill>
                <a:latin typeface="Roboto"/>
              </a:rPr>
              <a:t>growth</a:t>
            </a:r>
            <a:r>
              <a:rPr lang="cs-CZ" sz="900" dirty="0">
                <a:solidFill>
                  <a:srgbClr val="777777"/>
                </a:solidFill>
                <a:latin typeface="Roboto"/>
              </a:rPr>
              <a:t> </a:t>
            </a:r>
            <a:r>
              <a:rPr lang="cs-CZ" sz="900" dirty="0" err="1">
                <a:solidFill>
                  <a:srgbClr val="777777"/>
                </a:solidFill>
                <a:latin typeface="Roboto"/>
              </a:rPr>
              <a:t>factor</a:t>
            </a:r>
            <a:r>
              <a:rPr lang="cs-CZ" sz="900" dirty="0">
                <a:solidFill>
                  <a:srgbClr val="777777"/>
                </a:solidFill>
                <a:latin typeface="Roboto"/>
              </a:rPr>
              <a:t> receptor; KRAS, plasma tyrosine </a:t>
            </a:r>
            <a:r>
              <a:rPr lang="cs-CZ" sz="900" dirty="0" err="1">
                <a:solidFill>
                  <a:srgbClr val="777777"/>
                </a:solidFill>
                <a:latin typeface="Roboto"/>
              </a:rPr>
              <a:t>kinase</a:t>
            </a:r>
            <a:r>
              <a:rPr lang="cs-CZ" sz="900" dirty="0">
                <a:solidFill>
                  <a:srgbClr val="777777"/>
                </a:solidFill>
                <a:latin typeface="Roboto"/>
              </a:rPr>
              <a:t>; MAP2K1mitogen-activated protein </a:t>
            </a:r>
            <a:r>
              <a:rPr lang="cs-CZ" sz="900" dirty="0" err="1">
                <a:solidFill>
                  <a:srgbClr val="777777"/>
                </a:solidFill>
                <a:latin typeface="Roboto"/>
              </a:rPr>
              <a:t>kinase</a:t>
            </a:r>
            <a:r>
              <a:rPr lang="cs-CZ" sz="900" dirty="0">
                <a:solidFill>
                  <a:srgbClr val="777777"/>
                </a:solidFill>
                <a:latin typeface="Roboto"/>
              </a:rPr>
              <a:t> type1; NRAS, plasma tyrosine </a:t>
            </a:r>
            <a:r>
              <a:rPr lang="cs-CZ" sz="900" dirty="0" err="1">
                <a:solidFill>
                  <a:srgbClr val="777777"/>
                </a:solidFill>
                <a:latin typeface="Roboto"/>
              </a:rPr>
              <a:t>kinase</a:t>
            </a:r>
            <a:r>
              <a:rPr lang="cs-CZ" sz="900" dirty="0">
                <a:solidFill>
                  <a:srgbClr val="777777"/>
                </a:solidFill>
                <a:latin typeface="Roboto"/>
              </a:rPr>
              <a:t>; PIK3CA, alpha-4,5-diphosphate 3-kinase </a:t>
            </a:r>
            <a:r>
              <a:rPr lang="cs-CZ" sz="900" dirty="0" err="1">
                <a:solidFill>
                  <a:srgbClr val="777777"/>
                </a:solidFill>
                <a:latin typeface="Roboto"/>
              </a:rPr>
              <a:t>catalytic</a:t>
            </a:r>
            <a:r>
              <a:rPr lang="cs-CZ" sz="900" dirty="0">
                <a:solidFill>
                  <a:srgbClr val="777777"/>
                </a:solidFill>
                <a:latin typeface="Roboto"/>
              </a:rPr>
              <a:t> </a:t>
            </a:r>
            <a:r>
              <a:rPr lang="cs-CZ" sz="900" dirty="0" err="1">
                <a:solidFill>
                  <a:srgbClr val="777777"/>
                </a:solidFill>
                <a:latin typeface="Roboto"/>
              </a:rPr>
              <a:t>subunit</a:t>
            </a:r>
            <a:r>
              <a:rPr lang="cs-CZ" sz="900" dirty="0">
                <a:solidFill>
                  <a:srgbClr val="777777"/>
                </a:solidFill>
                <a:latin typeface="Roboto"/>
              </a:rPr>
              <a:t>; RET, receptor tyrosine </a:t>
            </a:r>
            <a:r>
              <a:rPr lang="cs-CZ" sz="900" dirty="0" err="1">
                <a:solidFill>
                  <a:srgbClr val="777777"/>
                </a:solidFill>
                <a:latin typeface="Roboto"/>
              </a:rPr>
              <a:t>kinase</a:t>
            </a:r>
            <a:r>
              <a:rPr lang="cs-CZ" sz="900" dirty="0">
                <a:solidFill>
                  <a:srgbClr val="777777"/>
                </a:solidFill>
                <a:latin typeface="Roboto"/>
              </a:rPr>
              <a:t>; ROS1, receptor tyrosine </a:t>
            </a:r>
            <a:r>
              <a:rPr lang="cs-CZ" sz="900" dirty="0" err="1">
                <a:solidFill>
                  <a:srgbClr val="777777"/>
                </a:solidFill>
                <a:latin typeface="Roboto"/>
              </a:rPr>
              <a:t>kinase</a:t>
            </a:r>
            <a:endParaRPr lang="cs-CZ" sz="900" b="0" i="0" dirty="0">
              <a:solidFill>
                <a:srgbClr val="777777"/>
              </a:solidFill>
              <a:effectLst/>
              <a:latin typeface="Roboto"/>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1451" y="2722767"/>
            <a:ext cx="2057404" cy="2036067"/>
          </a:xfrm>
          <a:prstGeom prst="rect">
            <a:avLst/>
          </a:prstGeom>
        </p:spPr>
      </p:pic>
      <p:grpSp>
        <p:nvGrpSpPr>
          <p:cNvPr id="27" name="Group 26"/>
          <p:cNvGrpSpPr/>
          <p:nvPr/>
        </p:nvGrpSpPr>
        <p:grpSpPr>
          <a:xfrm>
            <a:off x="382283" y="3024220"/>
            <a:ext cx="989984" cy="1971663"/>
            <a:chOff x="1925840" y="3876311"/>
            <a:chExt cx="916653" cy="1979388"/>
          </a:xfrm>
        </p:grpSpPr>
        <p:pic>
          <p:nvPicPr>
            <p:cNvPr id="28" name="Picture 27" descr="4 to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840" y="3903035"/>
              <a:ext cx="74892" cy="1872299"/>
            </a:xfrm>
            <a:prstGeom prst="rect">
              <a:avLst/>
            </a:prstGeom>
          </p:spPr>
        </p:pic>
        <p:sp>
          <p:nvSpPr>
            <p:cNvPr id="29" name="TextBox 28"/>
            <p:cNvSpPr txBox="1"/>
            <p:nvPr/>
          </p:nvSpPr>
          <p:spPr>
            <a:xfrm>
              <a:off x="2035411" y="3876311"/>
              <a:ext cx="807082" cy="1979388"/>
            </a:xfrm>
            <a:prstGeom prst="rect">
              <a:avLst/>
            </a:prstGeom>
            <a:noFill/>
          </p:spPr>
          <p:txBody>
            <a:bodyPr wrap="square" lIns="0" tIns="0" rIns="0" bIns="0" rtlCol="0">
              <a:spAutoFit/>
            </a:bodyPr>
            <a:lstStyle/>
            <a:p>
              <a:pPr>
                <a:spcAft>
                  <a:spcPts val="225"/>
                </a:spcAft>
                <a:defRPr/>
              </a:pPr>
              <a:r>
                <a:rPr lang="cs-CZ" sz="900" kern="0" dirty="0">
                  <a:solidFill>
                    <a:srgbClr val="292929"/>
                  </a:solidFill>
                </a:rPr>
                <a:t>ALK</a:t>
              </a:r>
            </a:p>
            <a:p>
              <a:pPr>
                <a:spcAft>
                  <a:spcPts val="225"/>
                </a:spcAft>
                <a:defRPr/>
              </a:pPr>
              <a:r>
                <a:rPr lang="cs-CZ" sz="900" kern="0" dirty="0">
                  <a:solidFill>
                    <a:srgbClr val="292929"/>
                  </a:solidFill>
                </a:rPr>
                <a:t>HER2</a:t>
              </a:r>
            </a:p>
            <a:p>
              <a:pPr>
                <a:spcAft>
                  <a:spcPts val="225"/>
                </a:spcAft>
                <a:defRPr/>
              </a:pPr>
              <a:r>
                <a:rPr lang="cs-CZ" sz="900" kern="0" dirty="0">
                  <a:solidFill>
                    <a:srgbClr val="292929"/>
                  </a:solidFill>
                </a:rPr>
                <a:t>BRAF</a:t>
              </a:r>
            </a:p>
            <a:p>
              <a:pPr>
                <a:spcAft>
                  <a:spcPts val="225"/>
                </a:spcAft>
                <a:defRPr/>
              </a:pPr>
              <a:r>
                <a:rPr lang="cs-CZ" sz="900" kern="0" dirty="0">
                  <a:solidFill>
                    <a:srgbClr val="292929"/>
                  </a:solidFill>
                </a:rPr>
                <a:t>PIK3CA</a:t>
              </a:r>
            </a:p>
            <a:p>
              <a:pPr>
                <a:spcAft>
                  <a:spcPts val="225"/>
                </a:spcAft>
                <a:defRPr/>
              </a:pPr>
              <a:r>
                <a:rPr lang="cs-CZ" sz="900" kern="0" dirty="0">
                  <a:solidFill>
                    <a:srgbClr val="292929"/>
                  </a:solidFill>
                </a:rPr>
                <a:t>AKT1</a:t>
              </a:r>
            </a:p>
            <a:p>
              <a:pPr>
                <a:spcAft>
                  <a:spcPts val="225"/>
                </a:spcAft>
                <a:defRPr/>
              </a:pPr>
              <a:r>
                <a:rPr lang="cs-CZ" sz="900" kern="0" dirty="0">
                  <a:solidFill>
                    <a:srgbClr val="292929"/>
                  </a:solidFill>
                </a:rPr>
                <a:t>MAP2K1</a:t>
              </a:r>
            </a:p>
            <a:p>
              <a:pPr>
                <a:spcAft>
                  <a:spcPts val="225"/>
                </a:spcAft>
                <a:defRPr/>
              </a:pPr>
              <a:r>
                <a:rPr lang="cs-CZ" sz="900" kern="0" dirty="0">
                  <a:solidFill>
                    <a:srgbClr val="292929"/>
                  </a:solidFill>
                </a:rPr>
                <a:t>NRAS</a:t>
              </a:r>
            </a:p>
            <a:p>
              <a:pPr>
                <a:spcAft>
                  <a:spcPts val="225"/>
                </a:spcAft>
                <a:defRPr/>
              </a:pPr>
              <a:r>
                <a:rPr lang="cs-CZ" sz="900" kern="0" dirty="0">
                  <a:solidFill>
                    <a:srgbClr val="292929"/>
                  </a:solidFill>
                </a:rPr>
                <a:t>ROS1</a:t>
              </a:r>
            </a:p>
            <a:p>
              <a:pPr>
                <a:spcAft>
                  <a:spcPts val="225"/>
                </a:spcAft>
                <a:defRPr/>
              </a:pPr>
              <a:r>
                <a:rPr lang="cs-CZ" sz="900" kern="0" dirty="0">
                  <a:solidFill>
                    <a:srgbClr val="292929"/>
                  </a:solidFill>
                </a:rPr>
                <a:t>RET</a:t>
              </a:r>
            </a:p>
            <a:p>
              <a:pPr>
                <a:spcAft>
                  <a:spcPts val="225"/>
                </a:spcAft>
                <a:defRPr/>
              </a:pPr>
              <a:r>
                <a:rPr lang="cs-CZ" sz="900" kern="0" dirty="0">
                  <a:solidFill>
                    <a:srgbClr val="292929"/>
                  </a:solidFill>
                </a:rPr>
                <a:t>EGFR</a:t>
              </a:r>
            </a:p>
            <a:p>
              <a:pPr>
                <a:spcAft>
                  <a:spcPts val="225"/>
                </a:spcAft>
                <a:defRPr/>
              </a:pPr>
              <a:r>
                <a:rPr lang="cs-CZ" sz="900" kern="0" dirty="0">
                  <a:solidFill>
                    <a:srgbClr val="292929"/>
                  </a:solidFill>
                </a:rPr>
                <a:t>KRAS</a:t>
              </a:r>
            </a:p>
            <a:p>
              <a:pPr>
                <a:spcAft>
                  <a:spcPts val="225"/>
                </a:spcAft>
                <a:defRPr/>
              </a:pPr>
              <a:r>
                <a:rPr lang="cs-CZ" sz="900" kern="0" dirty="0" err="1" smtClean="0">
                  <a:solidFill>
                    <a:srgbClr val="292929"/>
                  </a:solidFill>
                </a:rPr>
                <a:t>Unknown</a:t>
              </a:r>
              <a:endParaRPr lang="cs-CZ" sz="900" kern="0" dirty="0">
                <a:solidFill>
                  <a:srgbClr val="292929"/>
                </a:solidFill>
              </a:endParaRPr>
            </a:p>
          </p:txBody>
        </p:sp>
      </p:gr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988" y="2893293"/>
            <a:ext cx="2057404" cy="2036068"/>
          </a:xfrm>
          <a:prstGeom prst="rect">
            <a:avLst/>
          </a:prstGeom>
        </p:spPr>
      </p:pic>
      <p:sp>
        <p:nvSpPr>
          <p:cNvPr id="32" name="Rectangle 31"/>
          <p:cNvSpPr/>
          <p:nvPr/>
        </p:nvSpPr>
        <p:spPr>
          <a:xfrm>
            <a:off x="2819458" y="3826689"/>
            <a:ext cx="392736" cy="169277"/>
          </a:xfrm>
          <a:prstGeom prst="rect">
            <a:avLst/>
          </a:prstGeom>
        </p:spPr>
        <p:txBody>
          <a:bodyPr wrap="none" lIns="0" tIns="0" rIns="0" bIns="0" anchor="ctr" anchorCtr="0">
            <a:spAutoFit/>
          </a:bodyPr>
          <a:lstStyle/>
          <a:p>
            <a:pPr>
              <a:spcAft>
                <a:spcPts val="225"/>
              </a:spcAft>
              <a:defRPr/>
            </a:pPr>
            <a:r>
              <a:rPr lang="en-US" sz="1100" b="1" kern="0" dirty="0">
                <a:solidFill>
                  <a:srgbClr val="C71E62"/>
                </a:solidFill>
              </a:rPr>
              <a:t>EGFR</a:t>
            </a:r>
          </a:p>
        </p:txBody>
      </p:sp>
      <p:sp>
        <p:nvSpPr>
          <p:cNvPr id="33" name="Rectangle 32"/>
          <p:cNvSpPr/>
          <p:nvPr/>
        </p:nvSpPr>
        <p:spPr>
          <a:xfrm>
            <a:off x="7696200" y="2820845"/>
            <a:ext cx="392736" cy="169277"/>
          </a:xfrm>
          <a:prstGeom prst="rect">
            <a:avLst/>
          </a:prstGeom>
        </p:spPr>
        <p:txBody>
          <a:bodyPr wrap="none" lIns="0" tIns="0" rIns="0" bIns="0" anchor="ctr" anchorCtr="0">
            <a:spAutoFit/>
          </a:bodyPr>
          <a:lstStyle/>
          <a:p>
            <a:pPr>
              <a:spcAft>
                <a:spcPts val="225"/>
              </a:spcAft>
              <a:defRPr/>
            </a:pPr>
            <a:r>
              <a:rPr lang="en-US" sz="1100" b="1" kern="0" dirty="0">
                <a:solidFill>
                  <a:srgbClr val="C71E62"/>
                </a:solidFill>
              </a:rPr>
              <a:t>EGFR</a:t>
            </a:r>
          </a:p>
        </p:txBody>
      </p:sp>
      <p:sp>
        <p:nvSpPr>
          <p:cNvPr id="36" name="Text Box 90"/>
          <p:cNvSpPr txBox="1">
            <a:spLocks noChangeArrowheads="1"/>
          </p:cNvSpPr>
          <p:nvPr/>
        </p:nvSpPr>
        <p:spPr bwMode="auto">
          <a:xfrm>
            <a:off x="1778000" y="1887621"/>
            <a:ext cx="1809750" cy="15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cs-CZ" altLang="en-US" sz="1100" dirty="0" err="1" smtClean="0">
                <a:solidFill>
                  <a:srgbClr val="292929"/>
                </a:solidFill>
                <a:latin typeface="Arial"/>
                <a:ea typeface="MS PGothic" panose="020B0600070205080204" pitchFamily="34" charset="-128"/>
              </a:rPr>
              <a:t>Adenokarcinoma</a:t>
            </a:r>
            <a:endParaRPr lang="cs-CZ" altLang="en-US" sz="1100" dirty="0">
              <a:solidFill>
                <a:srgbClr val="292929"/>
              </a:solidFill>
              <a:latin typeface="Arial"/>
              <a:ea typeface="MS PGothic" panose="020B0600070205080204" pitchFamily="34" charset="-128"/>
            </a:endParaRPr>
          </a:p>
        </p:txBody>
      </p:sp>
      <p:sp>
        <p:nvSpPr>
          <p:cNvPr id="37" name="Text Box 90"/>
          <p:cNvSpPr txBox="1">
            <a:spLocks noChangeArrowheads="1"/>
          </p:cNvSpPr>
          <p:nvPr/>
        </p:nvSpPr>
        <p:spPr bwMode="auto">
          <a:xfrm>
            <a:off x="5370218" y="1889030"/>
            <a:ext cx="1844675"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cs-CZ" altLang="en-US" sz="1100" dirty="0" err="1" smtClean="0">
                <a:solidFill>
                  <a:srgbClr val="292929"/>
                </a:solidFill>
                <a:latin typeface="Arial"/>
                <a:ea typeface="MS PGothic" panose="020B0600070205080204" pitchFamily="34" charset="-128"/>
              </a:rPr>
              <a:t>Squamous</a:t>
            </a:r>
            <a:r>
              <a:rPr lang="cs-CZ" altLang="en-US" sz="1100" dirty="0" smtClean="0">
                <a:solidFill>
                  <a:srgbClr val="292929"/>
                </a:solidFill>
                <a:latin typeface="Arial"/>
                <a:ea typeface="MS PGothic" panose="020B0600070205080204" pitchFamily="34" charset="-128"/>
              </a:rPr>
              <a:t> </a:t>
            </a:r>
            <a:r>
              <a:rPr lang="cs-CZ" altLang="en-US" sz="1100" dirty="0" err="1" smtClean="0">
                <a:solidFill>
                  <a:srgbClr val="292929"/>
                </a:solidFill>
                <a:latin typeface="Arial"/>
                <a:ea typeface="MS PGothic" panose="020B0600070205080204" pitchFamily="34" charset="-128"/>
              </a:rPr>
              <a:t>carcinoma</a:t>
            </a:r>
            <a:endParaRPr lang="cs-CZ" altLang="en-US" sz="1100" dirty="0">
              <a:solidFill>
                <a:srgbClr val="292929"/>
              </a:solidFill>
              <a:latin typeface="Arial"/>
              <a:ea typeface="MS PGothic" panose="020B0600070205080204" pitchFamily="34" charset="-128"/>
            </a:endParaRPr>
          </a:p>
        </p:txBody>
      </p:sp>
      <p:grpSp>
        <p:nvGrpSpPr>
          <p:cNvPr id="39" name="Group 38"/>
          <p:cNvGrpSpPr/>
          <p:nvPr/>
        </p:nvGrpSpPr>
        <p:grpSpPr>
          <a:xfrm flipH="1">
            <a:off x="5359139" y="2046178"/>
            <a:ext cx="1790701" cy="882153"/>
            <a:chOff x="2885915" y="3061252"/>
            <a:chExt cx="1790701" cy="882153"/>
          </a:xfrm>
        </p:grpSpPr>
        <p:cxnSp>
          <p:nvCxnSpPr>
            <p:cNvPr id="43" name="Straight Connector 42"/>
            <p:cNvCxnSpPr/>
            <p:nvPr/>
          </p:nvCxnSpPr>
          <p:spPr>
            <a:xfrm>
              <a:off x="2885915" y="3061252"/>
              <a:ext cx="17907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892587" y="3061252"/>
              <a:ext cx="0" cy="8821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765299" y="2072097"/>
            <a:ext cx="1790701" cy="882153"/>
            <a:chOff x="2885915" y="3061252"/>
            <a:chExt cx="1790701" cy="882153"/>
          </a:xfrm>
        </p:grpSpPr>
        <p:cxnSp>
          <p:nvCxnSpPr>
            <p:cNvPr id="41" name="Straight Connector 40"/>
            <p:cNvCxnSpPr/>
            <p:nvPr/>
          </p:nvCxnSpPr>
          <p:spPr>
            <a:xfrm>
              <a:off x="2885915" y="3061252"/>
              <a:ext cx="17907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886711" y="3061252"/>
              <a:ext cx="0" cy="8821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845330" y="3352658"/>
            <a:ext cx="73152" cy="867377"/>
            <a:chOff x="7845330" y="4341813"/>
            <a:chExt cx="73152" cy="867377"/>
          </a:xfrm>
        </p:grpSpPr>
        <p:pic>
          <p:nvPicPr>
            <p:cNvPr id="46" name="Picture 45" descr="5 to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5330" y="4341813"/>
              <a:ext cx="73152" cy="867377"/>
            </a:xfrm>
            <a:prstGeom prst="rect">
              <a:avLst/>
            </a:prstGeom>
          </p:spPr>
        </p:pic>
        <p:sp>
          <p:nvSpPr>
            <p:cNvPr id="47" name="Rectangle 46"/>
            <p:cNvSpPr/>
            <p:nvPr/>
          </p:nvSpPr>
          <p:spPr>
            <a:xfrm>
              <a:off x="7846220" y="4648201"/>
              <a:ext cx="70644" cy="10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p:nvSpPr>
          <p:spPr>
            <a:xfrm>
              <a:off x="7846220" y="4663281"/>
              <a:ext cx="70644" cy="66675"/>
            </a:xfrm>
            <a:prstGeom prst="rect">
              <a:avLst/>
            </a:prstGeom>
            <a:solidFill>
              <a:srgbClr val="C7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9" name="TextBox 48"/>
          <p:cNvSpPr txBox="1"/>
          <p:nvPr/>
        </p:nvSpPr>
        <p:spPr>
          <a:xfrm>
            <a:off x="7968673" y="3319658"/>
            <a:ext cx="647613" cy="959237"/>
          </a:xfrm>
          <a:prstGeom prst="rect">
            <a:avLst/>
          </a:prstGeom>
          <a:noFill/>
        </p:spPr>
        <p:txBody>
          <a:bodyPr wrap="none" lIns="0" tIns="0" rIns="0" bIns="0" rtlCol="0">
            <a:spAutoFit/>
          </a:bodyPr>
          <a:lstStyle/>
          <a:p>
            <a:pPr>
              <a:spcAft>
                <a:spcPts val="225"/>
              </a:spcAft>
            </a:pPr>
            <a:r>
              <a:rPr lang="cs-CZ" sz="900" dirty="0">
                <a:solidFill>
                  <a:srgbClr val="292929"/>
                </a:solidFill>
                <a:sym typeface="Wingdings"/>
              </a:rPr>
              <a:t>EGFRvIII</a:t>
            </a:r>
            <a:endParaRPr lang="cs-CZ" sz="900" dirty="0">
              <a:solidFill>
                <a:srgbClr val="292929"/>
              </a:solidFill>
            </a:endParaRPr>
          </a:p>
          <a:p>
            <a:pPr>
              <a:spcAft>
                <a:spcPts val="225"/>
              </a:spcAft>
            </a:pPr>
            <a:r>
              <a:rPr lang="cs-CZ" sz="900" dirty="0">
                <a:solidFill>
                  <a:srgbClr val="292929"/>
                </a:solidFill>
              </a:rPr>
              <a:t>PIK3CA</a:t>
            </a:r>
          </a:p>
          <a:p>
            <a:pPr>
              <a:spcAft>
                <a:spcPts val="225"/>
              </a:spcAft>
            </a:pPr>
            <a:r>
              <a:rPr lang="cs-CZ" sz="900" dirty="0">
                <a:solidFill>
                  <a:srgbClr val="292929"/>
                </a:solidFill>
              </a:rPr>
              <a:t>EGFR</a:t>
            </a:r>
          </a:p>
          <a:p>
            <a:pPr>
              <a:spcAft>
                <a:spcPts val="225"/>
              </a:spcAft>
            </a:pPr>
            <a:r>
              <a:rPr lang="cs-CZ" sz="900" dirty="0">
                <a:solidFill>
                  <a:srgbClr val="292929"/>
                </a:solidFill>
              </a:rPr>
              <a:t>DDR2</a:t>
            </a:r>
          </a:p>
          <a:p>
            <a:pPr>
              <a:spcAft>
                <a:spcPts val="225"/>
              </a:spcAft>
            </a:pPr>
            <a:r>
              <a:rPr lang="cs-CZ" sz="900" dirty="0">
                <a:solidFill>
                  <a:srgbClr val="292929"/>
                </a:solidFill>
              </a:rPr>
              <a:t>FGFR1 Amp</a:t>
            </a:r>
          </a:p>
          <a:p>
            <a:pPr>
              <a:spcAft>
                <a:spcPts val="225"/>
              </a:spcAft>
            </a:pPr>
            <a:r>
              <a:rPr lang="cs-CZ" sz="900" dirty="0" err="1" smtClean="0">
                <a:solidFill>
                  <a:srgbClr val="292929"/>
                </a:solidFill>
              </a:rPr>
              <a:t>Unknown</a:t>
            </a:r>
            <a:endParaRPr lang="cs-CZ" sz="900" dirty="0">
              <a:solidFill>
                <a:srgbClr val="292929"/>
              </a:solidFill>
            </a:endParaRPr>
          </a:p>
        </p:txBody>
      </p:sp>
      <p:sp>
        <p:nvSpPr>
          <p:cNvPr id="52" name="Text Box 90"/>
          <p:cNvSpPr txBox="1">
            <a:spLocks noChangeArrowheads="1"/>
          </p:cNvSpPr>
          <p:nvPr/>
        </p:nvSpPr>
        <p:spPr bwMode="auto">
          <a:xfrm>
            <a:off x="3252640" y="2190153"/>
            <a:ext cx="1649968"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en-US" altLang="en-US" sz="1200" b="0" dirty="0" smtClean="0">
                <a:solidFill>
                  <a:prstClr val="white"/>
                </a:solidFill>
                <a:latin typeface="Arial"/>
                <a:ea typeface="MS PGothic" panose="020B0600070205080204" pitchFamily="34" charset="-128"/>
              </a:rPr>
              <a:t>Adeno</a:t>
            </a:r>
            <a:r>
              <a:rPr lang="cs-CZ" altLang="en-US" sz="1200" b="0" dirty="0" smtClean="0">
                <a:solidFill>
                  <a:prstClr val="white"/>
                </a:solidFill>
                <a:latin typeface="Arial"/>
                <a:ea typeface="MS PGothic" panose="020B0600070205080204" pitchFamily="34" charset="-128"/>
              </a:rPr>
              <a:t>c</a:t>
            </a:r>
            <a:r>
              <a:rPr lang="en-US" altLang="en-US" sz="1200" b="0" dirty="0" err="1" smtClean="0">
                <a:solidFill>
                  <a:prstClr val="white"/>
                </a:solidFill>
                <a:latin typeface="Arial"/>
                <a:ea typeface="MS PGothic" panose="020B0600070205080204" pitchFamily="34" charset="-128"/>
              </a:rPr>
              <a:t>arcinom</a:t>
            </a:r>
            <a:r>
              <a:rPr lang="cs-CZ" altLang="en-US" sz="1200" b="0" dirty="0" smtClean="0">
                <a:solidFill>
                  <a:prstClr val="white"/>
                </a:solidFill>
                <a:latin typeface="Arial"/>
                <a:ea typeface="MS PGothic" panose="020B0600070205080204" pitchFamily="34" charset="-128"/>
              </a:rPr>
              <a:t>a</a:t>
            </a:r>
            <a:endParaRPr lang="en-US" altLang="en-US" sz="1200" b="0" dirty="0">
              <a:solidFill>
                <a:prstClr val="white"/>
              </a:solidFill>
              <a:latin typeface="Arial"/>
              <a:ea typeface="MS PGothic" panose="020B0600070205080204" pitchFamily="34" charset="-128"/>
            </a:endParaRPr>
          </a:p>
          <a:p>
            <a:pPr algn="ctr" eaLnBrk="1" hangingPunct="1">
              <a:lnSpc>
                <a:spcPct val="90000"/>
              </a:lnSpc>
            </a:pPr>
            <a:r>
              <a:rPr lang="en-US" altLang="en-US" sz="1200" b="0" dirty="0">
                <a:solidFill>
                  <a:prstClr val="white"/>
                </a:solidFill>
                <a:latin typeface="Arial"/>
                <a:ea typeface="MS PGothic" panose="020B0600070205080204" pitchFamily="34" charset="-128"/>
              </a:rPr>
              <a:t>55%</a:t>
            </a:r>
            <a:endParaRPr lang="en-GB" altLang="en-US" sz="1200" b="0" dirty="0">
              <a:solidFill>
                <a:prstClr val="white"/>
              </a:solidFill>
              <a:latin typeface="Arial"/>
              <a:ea typeface="MS PGothic" panose="020B0600070205080204" pitchFamily="34" charset="-128"/>
            </a:endParaRPr>
          </a:p>
        </p:txBody>
      </p:sp>
      <p:sp>
        <p:nvSpPr>
          <p:cNvPr id="53" name="Text Box 90"/>
          <p:cNvSpPr txBox="1">
            <a:spLocks noChangeArrowheads="1"/>
          </p:cNvSpPr>
          <p:nvPr/>
        </p:nvSpPr>
        <p:spPr bwMode="auto">
          <a:xfrm>
            <a:off x="4176080" y="3525795"/>
            <a:ext cx="859493"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en-US" altLang="en-US" sz="1200" dirty="0">
                <a:solidFill>
                  <a:srgbClr val="292929"/>
                </a:solidFill>
                <a:latin typeface="Arial"/>
                <a:ea typeface="MS PGothic" panose="020B0600070205080204" pitchFamily="34" charset="-128"/>
              </a:rPr>
              <a:t>Jiné</a:t>
            </a:r>
            <a:br>
              <a:rPr lang="en-US" altLang="en-US" sz="1200" dirty="0">
                <a:solidFill>
                  <a:srgbClr val="292929"/>
                </a:solidFill>
                <a:latin typeface="Arial"/>
                <a:ea typeface="MS PGothic" panose="020B0600070205080204" pitchFamily="34" charset="-128"/>
              </a:rPr>
            </a:br>
            <a:r>
              <a:rPr lang="en-US" altLang="en-US" sz="1200" dirty="0">
                <a:solidFill>
                  <a:srgbClr val="292929"/>
                </a:solidFill>
                <a:latin typeface="Arial"/>
                <a:ea typeface="MS PGothic" panose="020B0600070205080204" pitchFamily="34" charset="-128"/>
              </a:rPr>
              <a:t>11%</a:t>
            </a:r>
            <a:endParaRPr lang="en-GB" altLang="en-US" sz="1200" dirty="0">
              <a:solidFill>
                <a:srgbClr val="292929"/>
              </a:solidFill>
              <a:latin typeface="Arial"/>
              <a:ea typeface="MS PGothic" panose="020B0600070205080204" pitchFamily="34" charset="-128"/>
            </a:endParaRPr>
          </a:p>
        </p:txBody>
      </p:sp>
      <p:sp>
        <p:nvSpPr>
          <p:cNvPr id="54" name="Text Box 90"/>
          <p:cNvSpPr txBox="1">
            <a:spLocks noChangeArrowheads="1"/>
          </p:cNvSpPr>
          <p:nvPr/>
        </p:nvSpPr>
        <p:spPr bwMode="auto">
          <a:xfrm>
            <a:off x="4605497" y="2629311"/>
            <a:ext cx="105694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en-US" altLang="en-US" sz="1200" b="0" dirty="0" smtClean="0">
                <a:solidFill>
                  <a:prstClr val="white"/>
                </a:solidFill>
                <a:latin typeface="Arial"/>
                <a:ea typeface="MS PGothic" panose="020B0600070205080204" pitchFamily="34" charset="-128"/>
              </a:rPr>
              <a:t>S</a:t>
            </a:r>
            <a:r>
              <a:rPr lang="cs-CZ" altLang="en-US" sz="1200" b="0" dirty="0" err="1" smtClean="0">
                <a:solidFill>
                  <a:prstClr val="white"/>
                </a:solidFill>
                <a:latin typeface="Arial"/>
                <a:ea typeface="MS PGothic" panose="020B0600070205080204" pitchFamily="34" charset="-128"/>
              </a:rPr>
              <a:t>quamous</a:t>
            </a:r>
            <a:endParaRPr lang="en-US" altLang="en-US" sz="1200" b="0" dirty="0">
              <a:solidFill>
                <a:prstClr val="white"/>
              </a:solidFill>
              <a:latin typeface="Arial"/>
              <a:ea typeface="MS PGothic" panose="020B0600070205080204" pitchFamily="34" charset="-128"/>
            </a:endParaRPr>
          </a:p>
          <a:p>
            <a:pPr algn="ctr" eaLnBrk="1" hangingPunct="1">
              <a:lnSpc>
                <a:spcPct val="90000"/>
              </a:lnSpc>
            </a:pPr>
            <a:r>
              <a:rPr lang="cs-CZ" altLang="en-US" sz="1200" b="0" dirty="0" smtClean="0">
                <a:solidFill>
                  <a:prstClr val="white"/>
                </a:solidFill>
                <a:latin typeface="Arial"/>
                <a:ea typeface="MS PGothic" panose="020B0600070205080204" pitchFamily="34" charset="-128"/>
              </a:rPr>
              <a:t>c</a:t>
            </a:r>
            <a:r>
              <a:rPr lang="en-US" altLang="en-US" sz="1200" b="0" dirty="0" err="1" smtClean="0">
                <a:solidFill>
                  <a:prstClr val="white"/>
                </a:solidFill>
                <a:latin typeface="Arial"/>
                <a:ea typeface="MS PGothic" panose="020B0600070205080204" pitchFamily="34" charset="-128"/>
              </a:rPr>
              <a:t>arcinom</a:t>
            </a:r>
            <a:r>
              <a:rPr lang="cs-CZ" altLang="en-US" sz="1200" b="0" dirty="0" smtClean="0">
                <a:solidFill>
                  <a:prstClr val="white"/>
                </a:solidFill>
                <a:latin typeface="Arial"/>
                <a:ea typeface="MS PGothic" panose="020B0600070205080204" pitchFamily="34" charset="-128"/>
              </a:rPr>
              <a:t>a</a:t>
            </a:r>
            <a:endParaRPr lang="en-US" altLang="en-US" sz="1200" b="0" dirty="0">
              <a:solidFill>
                <a:prstClr val="white"/>
              </a:solidFill>
              <a:latin typeface="Arial"/>
              <a:ea typeface="MS PGothic" panose="020B0600070205080204" pitchFamily="34" charset="-128"/>
            </a:endParaRPr>
          </a:p>
          <a:p>
            <a:pPr algn="ctr" eaLnBrk="1" hangingPunct="1">
              <a:lnSpc>
                <a:spcPct val="90000"/>
              </a:lnSpc>
            </a:pPr>
            <a:r>
              <a:rPr lang="en-US" altLang="en-US" sz="1200" b="0" dirty="0">
                <a:solidFill>
                  <a:prstClr val="white"/>
                </a:solidFill>
                <a:latin typeface="Arial"/>
                <a:ea typeface="MS PGothic" panose="020B0600070205080204" pitchFamily="34" charset="-128"/>
              </a:rPr>
              <a:t>34%</a:t>
            </a:r>
            <a:endParaRPr lang="en-GB" altLang="en-US" sz="1200" b="0" dirty="0">
              <a:solidFill>
                <a:prstClr val="white"/>
              </a:solidFill>
              <a:latin typeface="Arial"/>
              <a:ea typeface="MS PGothic" panose="020B0600070205080204" pitchFamily="34" charset="-128"/>
            </a:endParaRPr>
          </a:p>
        </p:txBody>
      </p:sp>
    </p:spTree>
    <p:extLst>
      <p:ext uri="{BB962C8B-B14F-4D97-AF65-F5344CB8AC3E}">
        <p14:creationId xmlns:p14="http://schemas.microsoft.com/office/powerpoint/2010/main" val="3301592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p:cNvSpPr>
          <p:nvPr>
            <p:ph type="title"/>
          </p:nvPr>
        </p:nvSpPr>
        <p:spPr>
          <a:xfrm>
            <a:off x="467544" y="404664"/>
            <a:ext cx="8229600" cy="1143000"/>
          </a:xfrm>
        </p:spPr>
        <p:txBody>
          <a:bodyPr/>
          <a:lstStyle/>
          <a:p>
            <a:pPr algn="ctr" eaLnBrk="1" hangingPunct="1"/>
            <a:r>
              <a:rPr lang="cs-CZ" altLang="cs-CZ" sz="4600" dirty="0"/>
              <a:t>B- </a:t>
            </a:r>
            <a:r>
              <a:rPr lang="cs-CZ" altLang="cs-CZ" sz="4600" dirty="0" err="1" smtClean="0"/>
              <a:t>lymfoma</a:t>
            </a:r>
            <a:endParaRPr lang="cs-CZ" altLang="cs-CZ" sz="4600" dirty="0"/>
          </a:p>
        </p:txBody>
      </p:sp>
      <p:pic>
        <p:nvPicPr>
          <p:cNvPr id="132099"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935163"/>
            <a:ext cx="5784850" cy="4597400"/>
          </a:xfrm>
        </p:spPr>
      </p:pic>
      <p:sp>
        <p:nvSpPr>
          <p:cNvPr id="132100" name="Zástupný symbol pro číslo snímk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728B9F4-CA29-4F0E-92FB-F9BA240753D7}" type="slidenum">
              <a:rPr lang="en-US" altLang="cs-CZ" sz="1200" smtClean="0">
                <a:solidFill>
                  <a:srgbClr val="898989"/>
                </a:solidFill>
                <a:latin typeface="Calibri" pitchFamily="34" charset="0"/>
              </a:rPr>
              <a:pPr/>
              <a:t>20</a:t>
            </a:fld>
            <a:endParaRPr lang="en-US" altLang="cs-CZ" sz="1200">
              <a:solidFill>
                <a:srgbClr val="898989"/>
              </a:solidFill>
              <a:latin typeface="Calibri" pitchFamily="34" charset="0"/>
            </a:endParaRPr>
          </a:p>
        </p:txBody>
      </p:sp>
    </p:spTree>
    <p:extLst>
      <p:ext uri="{BB962C8B-B14F-4D97-AF65-F5344CB8AC3E}">
        <p14:creationId xmlns:p14="http://schemas.microsoft.com/office/powerpoint/2010/main" val="3062905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p:cNvSpPr>
            <a:spLocks noGrp="1"/>
          </p:cNvSpPr>
          <p:nvPr>
            <p:ph type="title"/>
          </p:nvPr>
        </p:nvSpPr>
        <p:spPr>
          <a:xfrm>
            <a:off x="467544" y="404664"/>
            <a:ext cx="8229600" cy="1143000"/>
          </a:xfrm>
        </p:spPr>
        <p:txBody>
          <a:bodyPr/>
          <a:lstStyle/>
          <a:p>
            <a:pPr algn="ctr"/>
            <a:r>
              <a:rPr lang="cs-CZ" altLang="cs-CZ" dirty="0" err="1" smtClean="0"/>
              <a:t>Intrapulmonary</a:t>
            </a:r>
            <a:r>
              <a:rPr lang="cs-CZ" altLang="cs-CZ" dirty="0" smtClean="0"/>
              <a:t> </a:t>
            </a:r>
            <a:r>
              <a:rPr lang="cs-CZ" altLang="cs-CZ" dirty="0" err="1" smtClean="0"/>
              <a:t>teratoma</a:t>
            </a:r>
            <a:endParaRPr lang="cs-CZ" altLang="cs-CZ" dirty="0"/>
          </a:p>
        </p:txBody>
      </p:sp>
      <p:sp>
        <p:nvSpPr>
          <p:cNvPr id="133123" name="Zástupný symbol pro obsah 6"/>
          <p:cNvSpPr>
            <a:spLocks noGrp="1"/>
          </p:cNvSpPr>
          <p:nvPr>
            <p:ph sz="half" idx="1"/>
          </p:nvPr>
        </p:nvSpPr>
        <p:spPr>
          <a:xfrm>
            <a:off x="467544" y="1628800"/>
            <a:ext cx="4691062" cy="4389438"/>
          </a:xfrm>
        </p:spPr>
        <p:txBody>
          <a:bodyPr/>
          <a:lstStyle/>
          <a:p>
            <a:r>
              <a:rPr lang="en-US" altLang="cs-CZ" sz="2400" dirty="0"/>
              <a:t>Rare germ cell tumor.</a:t>
            </a:r>
          </a:p>
          <a:p>
            <a:r>
              <a:rPr lang="en-US" altLang="cs-CZ" sz="2400" dirty="0"/>
              <a:t>Causes pain, cough and </a:t>
            </a:r>
            <a:r>
              <a:rPr lang="en-US" altLang="cs-CZ" sz="2400" dirty="0" err="1"/>
              <a:t>haemoptysis</a:t>
            </a:r>
            <a:r>
              <a:rPr lang="en-US" altLang="cs-CZ" sz="2400" dirty="0"/>
              <a:t>.</a:t>
            </a:r>
          </a:p>
          <a:p>
            <a:r>
              <a:rPr lang="cs-CZ" altLang="cs-CZ" sz="2400" dirty="0" err="1" smtClean="0"/>
              <a:t>Main</a:t>
            </a:r>
            <a:r>
              <a:rPr lang="cs-CZ" altLang="cs-CZ" sz="2400" dirty="0" smtClean="0"/>
              <a:t> </a:t>
            </a:r>
            <a:r>
              <a:rPr lang="en-US" altLang="cs-CZ" sz="2400" dirty="0" smtClean="0"/>
              <a:t>treatment </a:t>
            </a:r>
            <a:r>
              <a:rPr lang="en-US" altLang="cs-CZ" sz="2400" dirty="0"/>
              <a:t>is surgical</a:t>
            </a:r>
            <a:endParaRPr lang="cs-CZ" altLang="cs-CZ" sz="2400" dirty="0"/>
          </a:p>
        </p:txBody>
      </p:sp>
      <p:pic>
        <p:nvPicPr>
          <p:cNvPr id="133124" name="Zástupný symbol pro obsah 8"/>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32040" y="2348880"/>
            <a:ext cx="3673475" cy="3024187"/>
          </a:xfrm>
        </p:spPr>
      </p:pic>
      <p:pic>
        <p:nvPicPr>
          <p:cNvPr id="133125" name="Zástupný symbol pro obsah 10"/>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476375" y="3644900"/>
            <a:ext cx="2663825" cy="2714625"/>
          </a:xfrm>
        </p:spPr>
      </p:pic>
      <p:sp>
        <p:nvSpPr>
          <p:cNvPr id="13312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6A665537-4AE9-4D81-AF72-FD6E6B90FC21}" type="slidenum">
              <a:rPr lang="en-US" altLang="cs-CZ" sz="1200" smtClean="0">
                <a:solidFill>
                  <a:srgbClr val="898989"/>
                </a:solidFill>
                <a:latin typeface="Calibri" pitchFamily="34" charset="0"/>
              </a:rPr>
              <a:pPr/>
              <a:t>21</a:t>
            </a:fld>
            <a:endParaRPr lang="en-US" altLang="cs-CZ" sz="1200">
              <a:solidFill>
                <a:srgbClr val="898989"/>
              </a:solidFill>
              <a:latin typeface="Calibri" pitchFamily="34" charset="0"/>
            </a:endParaRPr>
          </a:p>
        </p:txBody>
      </p:sp>
    </p:spTree>
    <p:extLst>
      <p:ext uri="{BB962C8B-B14F-4D97-AF65-F5344CB8AC3E}">
        <p14:creationId xmlns:p14="http://schemas.microsoft.com/office/powerpoint/2010/main" val="917751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Nadpis 1"/>
          <p:cNvSpPr>
            <a:spLocks noGrp="1"/>
          </p:cNvSpPr>
          <p:nvPr>
            <p:ph type="title"/>
          </p:nvPr>
        </p:nvSpPr>
        <p:spPr>
          <a:xfrm>
            <a:off x="467544" y="260648"/>
            <a:ext cx="8229600" cy="1143000"/>
          </a:xfrm>
        </p:spPr>
        <p:txBody>
          <a:bodyPr/>
          <a:lstStyle/>
          <a:p>
            <a:pPr algn="ctr" eaLnBrk="1" hangingPunct="1"/>
            <a:r>
              <a:rPr lang="cs-CZ" altLang="cs-CZ" dirty="0" err="1" smtClean="0"/>
              <a:t>Lung</a:t>
            </a:r>
            <a:r>
              <a:rPr lang="cs-CZ" altLang="cs-CZ" dirty="0" smtClean="0"/>
              <a:t> </a:t>
            </a:r>
            <a:r>
              <a:rPr lang="cs-CZ" altLang="cs-CZ" dirty="0" err="1" smtClean="0"/>
              <a:t>carcinoid</a:t>
            </a:r>
            <a:endParaRPr lang="cs-CZ" altLang="cs-CZ" dirty="0"/>
          </a:p>
        </p:txBody>
      </p:sp>
      <p:sp>
        <p:nvSpPr>
          <p:cNvPr id="3" name="Zástupný symbol pro obsah 2"/>
          <p:cNvSpPr>
            <a:spLocks noGrp="1"/>
          </p:cNvSpPr>
          <p:nvPr>
            <p:ph sz="half" idx="1"/>
          </p:nvPr>
        </p:nvSpPr>
        <p:spPr>
          <a:xfrm>
            <a:off x="611560" y="1630437"/>
            <a:ext cx="3527425" cy="4537075"/>
          </a:xfrm>
        </p:spPr>
        <p:txBody>
          <a:bodyPr>
            <a:normAutofit fontScale="92500" lnSpcReduction="10000"/>
          </a:bodyPr>
          <a:lstStyle/>
          <a:p>
            <a:pPr marL="274320" indent="-274320">
              <a:buClr>
                <a:schemeClr val="accent3"/>
              </a:buClr>
              <a:buFont typeface="Wingdings 2"/>
              <a:buChar char=""/>
              <a:defRPr/>
            </a:pPr>
            <a:r>
              <a:rPr lang="en-US" sz="2400" dirty="0"/>
              <a:t>They make up about 1% of lung tumors, incidence 0.5-1.5 / 105.</a:t>
            </a:r>
          </a:p>
          <a:p>
            <a:pPr marL="274320" indent="-274320">
              <a:buClr>
                <a:schemeClr val="accent3"/>
              </a:buClr>
              <a:buFont typeface="Wingdings 2"/>
              <a:buChar char=""/>
              <a:defRPr/>
            </a:pPr>
            <a:r>
              <a:rPr lang="en-US" sz="2400" dirty="0"/>
              <a:t>It belongs to malignant lung tumors.</a:t>
            </a:r>
          </a:p>
          <a:p>
            <a:pPr marL="274320" indent="-274320">
              <a:buClr>
                <a:schemeClr val="accent3"/>
              </a:buClr>
              <a:buFont typeface="Wingdings 2"/>
              <a:buChar char=""/>
              <a:defRPr/>
            </a:pPr>
            <a:r>
              <a:rPr lang="en-US" sz="2400" dirty="0"/>
              <a:t>Typical carcinoids occur more in the younger, atypical in the older.</a:t>
            </a:r>
          </a:p>
          <a:p>
            <a:pPr marL="274320" indent="-274320">
              <a:buClr>
                <a:schemeClr val="accent3"/>
              </a:buClr>
              <a:buFont typeface="Wingdings 2"/>
              <a:buChar char=""/>
              <a:defRPr/>
            </a:pPr>
            <a:r>
              <a:rPr lang="en-US" sz="2400" dirty="0"/>
              <a:t>Central location predominates (&gt; 80%), remaining peripherally, may metastasize to liver, bone, brain, adrenal glands and ovaries</a:t>
            </a:r>
            <a:endParaRPr lang="cs-CZ" dirty="0"/>
          </a:p>
        </p:txBody>
      </p:sp>
      <p:sp>
        <p:nvSpPr>
          <p:cNvPr id="134148" name="Zástupný symbol pro obsah 3"/>
          <p:cNvSpPr>
            <a:spLocks noGrp="1"/>
          </p:cNvSpPr>
          <p:nvPr>
            <p:ph sz="half" idx="2"/>
          </p:nvPr>
        </p:nvSpPr>
        <p:spPr>
          <a:xfrm>
            <a:off x="5003800" y="1700213"/>
            <a:ext cx="3683000" cy="4537075"/>
          </a:xfrm>
        </p:spPr>
        <p:txBody>
          <a:bodyPr>
            <a:normAutofit fontScale="92500" lnSpcReduction="10000"/>
          </a:bodyPr>
          <a:lstStyle/>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endParaRPr lang="cs-CZ" altLang="cs-CZ" dirty="0"/>
          </a:p>
          <a:p>
            <a:endParaRPr lang="cs-CZ" altLang="cs-CZ" dirty="0"/>
          </a:p>
        </p:txBody>
      </p:sp>
      <p:sp>
        <p:nvSpPr>
          <p:cNvPr id="134149" name="Zástupný symbol pro číslo snímk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79E4AD05-BC39-4DF1-9A87-9A38EFF0317D}" type="slidenum">
              <a:rPr lang="en-US" altLang="cs-CZ" sz="1200" smtClean="0">
                <a:solidFill>
                  <a:srgbClr val="898989"/>
                </a:solidFill>
                <a:latin typeface="Calibri" pitchFamily="34" charset="0"/>
              </a:rPr>
              <a:pPr/>
              <a:t>22</a:t>
            </a:fld>
            <a:endParaRPr lang="en-US" altLang="cs-CZ" sz="1200">
              <a:solidFill>
                <a:srgbClr val="898989"/>
              </a:solidFill>
              <a:latin typeface="Calibri" pitchFamily="34" charset="0"/>
            </a:endParaRPr>
          </a:p>
        </p:txBody>
      </p:sp>
      <p:pic>
        <p:nvPicPr>
          <p:cNvPr id="134150" name="Picture 2" descr="https://c1.staticflickr.com/9/8074/8268010336_91690be44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84784"/>
            <a:ext cx="3225341" cy="259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descr="pic_pulmonary_carcinoid_bronc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293096"/>
            <a:ext cx="2693616" cy="20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052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p:cNvSpPr>
            <a:spLocks noGrp="1"/>
          </p:cNvSpPr>
          <p:nvPr>
            <p:ph type="title"/>
          </p:nvPr>
        </p:nvSpPr>
        <p:spPr>
          <a:xfrm>
            <a:off x="971600" y="764704"/>
            <a:ext cx="7354887" cy="627063"/>
          </a:xfrm>
        </p:spPr>
        <p:txBody>
          <a:bodyPr>
            <a:normAutofit fontScale="90000"/>
          </a:bodyPr>
          <a:lstStyle/>
          <a:p>
            <a:pPr algn="ctr"/>
            <a:r>
              <a:rPr lang="cs-CZ" altLang="cs-CZ" dirty="0" err="1" smtClean="0"/>
              <a:t>Biopsy</a:t>
            </a:r>
            <a:endParaRPr lang="cs-CZ" altLang="cs-CZ" dirty="0"/>
          </a:p>
        </p:txBody>
      </p:sp>
      <p:sp>
        <p:nvSpPr>
          <p:cNvPr id="135171" name="Zástupný symbol pro obsah 2"/>
          <p:cNvSpPr>
            <a:spLocks noGrp="1"/>
          </p:cNvSpPr>
          <p:nvPr>
            <p:ph sz="half" idx="1"/>
          </p:nvPr>
        </p:nvSpPr>
        <p:spPr>
          <a:xfrm>
            <a:off x="683568" y="1916832"/>
            <a:ext cx="3527425" cy="4537075"/>
          </a:xfrm>
        </p:spPr>
        <p:txBody>
          <a:bodyPr/>
          <a:lstStyle/>
          <a:p>
            <a:r>
              <a:rPr lang="cs-CZ" altLang="cs-CZ" sz="1800" dirty="0" err="1"/>
              <a:t>necrotic</a:t>
            </a:r>
            <a:r>
              <a:rPr lang="cs-CZ" altLang="cs-CZ" sz="1800" dirty="0"/>
              <a:t> tumor </a:t>
            </a:r>
            <a:r>
              <a:rPr lang="cs-CZ" altLang="cs-CZ" sz="1800" dirty="0" err="1"/>
              <a:t>formed</a:t>
            </a:r>
            <a:r>
              <a:rPr lang="cs-CZ" altLang="cs-CZ" sz="1800" dirty="0"/>
              <a:t> by </a:t>
            </a:r>
            <a:r>
              <a:rPr lang="cs-CZ" altLang="cs-CZ" sz="1800" dirty="0" err="1"/>
              <a:t>dominantly</a:t>
            </a:r>
            <a:r>
              <a:rPr lang="cs-CZ" altLang="cs-CZ" sz="1800" dirty="0"/>
              <a:t> </a:t>
            </a:r>
            <a:r>
              <a:rPr lang="cs-CZ" altLang="cs-CZ" sz="1800" dirty="0" err="1"/>
              <a:t>merging</a:t>
            </a:r>
            <a:r>
              <a:rPr lang="cs-CZ" altLang="cs-CZ" sz="1800" dirty="0"/>
              <a:t> </a:t>
            </a:r>
            <a:r>
              <a:rPr lang="cs-CZ" altLang="cs-CZ" sz="1800" dirty="0" err="1"/>
              <a:t>squamous</a:t>
            </a:r>
            <a:r>
              <a:rPr lang="cs-CZ" altLang="cs-CZ" sz="1800" dirty="0"/>
              <a:t> tumor </a:t>
            </a:r>
            <a:r>
              <a:rPr lang="cs-CZ" altLang="cs-CZ" sz="1800" dirty="0" err="1"/>
              <a:t>pins</a:t>
            </a:r>
            <a:r>
              <a:rPr lang="cs-CZ" altLang="cs-CZ" sz="1800" dirty="0"/>
              <a:t> </a:t>
            </a:r>
            <a:r>
              <a:rPr lang="cs-CZ" altLang="cs-CZ" sz="1800" dirty="0" err="1"/>
              <a:t>precisely</a:t>
            </a:r>
            <a:r>
              <a:rPr lang="cs-CZ" altLang="cs-CZ" sz="1800" dirty="0"/>
              <a:t> </a:t>
            </a:r>
            <a:r>
              <a:rPr lang="cs-CZ" altLang="cs-CZ" sz="1800" dirty="0" err="1"/>
              <a:t>with</a:t>
            </a:r>
            <a:r>
              <a:rPr lang="cs-CZ" altLang="cs-CZ" sz="1800" dirty="0"/>
              <a:t> </a:t>
            </a:r>
            <a:r>
              <a:rPr lang="cs-CZ" altLang="cs-CZ" sz="1800" dirty="0" err="1"/>
              <a:t>monocellular</a:t>
            </a:r>
            <a:r>
              <a:rPr lang="cs-CZ" altLang="cs-CZ" sz="1800" dirty="0"/>
              <a:t> </a:t>
            </a:r>
            <a:r>
              <a:rPr lang="cs-CZ" altLang="cs-CZ" sz="1800" dirty="0" err="1"/>
              <a:t>keratinization</a:t>
            </a:r>
            <a:r>
              <a:rPr lang="cs-CZ" altLang="cs-CZ" sz="1800" dirty="0"/>
              <a:t>. </a:t>
            </a:r>
            <a:r>
              <a:rPr lang="cs-CZ" altLang="cs-CZ" sz="1800" dirty="0" err="1"/>
              <a:t>The</a:t>
            </a:r>
            <a:r>
              <a:rPr lang="cs-CZ" altLang="cs-CZ" sz="1800" dirty="0"/>
              <a:t> tumor </a:t>
            </a:r>
            <a:r>
              <a:rPr lang="cs-CZ" altLang="cs-CZ" sz="1800" dirty="0" err="1"/>
              <a:t>sparsely</a:t>
            </a:r>
            <a:r>
              <a:rPr lang="cs-CZ" altLang="cs-CZ" sz="1800" dirty="0"/>
              <a:t> </a:t>
            </a:r>
            <a:r>
              <a:rPr lang="cs-CZ" altLang="cs-CZ" sz="1800" dirty="0" err="1"/>
              <a:t>scattered</a:t>
            </a:r>
            <a:r>
              <a:rPr lang="cs-CZ" altLang="cs-CZ" sz="1800" dirty="0"/>
              <a:t> </a:t>
            </a:r>
            <a:r>
              <a:rPr lang="cs-CZ" altLang="cs-CZ" sz="1800" dirty="0" err="1"/>
              <a:t>light</a:t>
            </a:r>
            <a:r>
              <a:rPr lang="cs-CZ" altLang="cs-CZ" sz="1800" dirty="0"/>
              <a:t> </a:t>
            </a:r>
            <a:r>
              <a:rPr lang="cs-CZ" altLang="cs-CZ" sz="1800" dirty="0" err="1"/>
              <a:t>cells</a:t>
            </a:r>
            <a:r>
              <a:rPr lang="cs-CZ" altLang="cs-CZ" sz="1800" dirty="0"/>
              <a:t> </a:t>
            </a:r>
            <a:r>
              <a:rPr lang="cs-CZ" altLang="cs-CZ" sz="1800" dirty="0" err="1"/>
              <a:t>with</a:t>
            </a:r>
            <a:r>
              <a:rPr lang="cs-CZ" altLang="cs-CZ" sz="1800" dirty="0"/>
              <a:t> </a:t>
            </a:r>
            <a:r>
              <a:rPr lang="cs-CZ" altLang="cs-CZ" sz="1800" dirty="0" err="1"/>
              <a:t>smaller</a:t>
            </a:r>
            <a:r>
              <a:rPr lang="cs-CZ" altLang="cs-CZ" sz="1800" dirty="0"/>
              <a:t> </a:t>
            </a:r>
            <a:r>
              <a:rPr lang="cs-CZ" altLang="cs-CZ" sz="1800" dirty="0" err="1"/>
              <a:t>dark</a:t>
            </a:r>
            <a:r>
              <a:rPr lang="cs-CZ" altLang="cs-CZ" sz="1800" dirty="0"/>
              <a:t> </a:t>
            </a:r>
            <a:r>
              <a:rPr lang="cs-CZ" altLang="cs-CZ" sz="1800" dirty="0" err="1"/>
              <a:t>nuclei</a:t>
            </a:r>
            <a:r>
              <a:rPr lang="cs-CZ" altLang="cs-CZ" sz="1800" dirty="0"/>
              <a:t> </a:t>
            </a:r>
            <a:r>
              <a:rPr lang="cs-CZ" altLang="cs-CZ" sz="1800" dirty="0" err="1"/>
              <a:t>corresponding</a:t>
            </a:r>
            <a:r>
              <a:rPr lang="cs-CZ" altLang="cs-CZ" sz="1800" dirty="0"/>
              <a:t> to </a:t>
            </a:r>
            <a:r>
              <a:rPr lang="cs-CZ" altLang="cs-CZ" sz="1800" dirty="0" err="1"/>
              <a:t>mucinous</a:t>
            </a:r>
            <a:r>
              <a:rPr lang="cs-CZ" altLang="cs-CZ" sz="1800" dirty="0"/>
              <a:t> </a:t>
            </a:r>
            <a:r>
              <a:rPr lang="cs-CZ" altLang="cs-CZ" sz="1800" dirty="0" err="1"/>
              <a:t>cells</a:t>
            </a:r>
            <a:r>
              <a:rPr lang="cs-CZ" altLang="cs-CZ" sz="1800" dirty="0"/>
              <a:t>, </a:t>
            </a:r>
            <a:r>
              <a:rPr lang="cs-CZ" altLang="cs-CZ" sz="1800" dirty="0" err="1"/>
              <a:t>which</a:t>
            </a:r>
            <a:r>
              <a:rPr lang="cs-CZ" altLang="cs-CZ" sz="1800" dirty="0"/>
              <a:t> are positive </a:t>
            </a:r>
            <a:r>
              <a:rPr lang="cs-CZ" altLang="cs-CZ" sz="1800" dirty="0" err="1"/>
              <a:t>for</a:t>
            </a:r>
            <a:r>
              <a:rPr lang="cs-CZ" altLang="cs-CZ" sz="1800" dirty="0"/>
              <a:t> </a:t>
            </a:r>
            <a:r>
              <a:rPr lang="cs-CZ" altLang="cs-CZ" sz="1800" dirty="0" err="1"/>
              <a:t>mucus</a:t>
            </a:r>
            <a:r>
              <a:rPr lang="cs-CZ" altLang="cs-CZ" sz="1800" dirty="0"/>
              <a:t> </a:t>
            </a:r>
            <a:r>
              <a:rPr lang="cs-CZ" altLang="cs-CZ" sz="1800" dirty="0" err="1"/>
              <a:t>staining</a:t>
            </a:r>
            <a:r>
              <a:rPr lang="cs-CZ" altLang="cs-CZ" sz="1800" dirty="0"/>
              <a:t>.</a:t>
            </a:r>
          </a:p>
          <a:p>
            <a:r>
              <a:rPr lang="cs-CZ" altLang="cs-CZ" sz="1800" dirty="0" err="1"/>
              <a:t>Immuno</a:t>
            </a:r>
            <a:r>
              <a:rPr lang="cs-CZ" altLang="cs-CZ" sz="1800" dirty="0"/>
              <a:t>: p63 +, CK5 / 6 +, TTF1-, CD5-, CD117-, CK7 +, CK20 </a:t>
            </a:r>
            <a:r>
              <a:rPr lang="cs-CZ" altLang="cs-CZ" sz="1800" dirty="0" err="1"/>
              <a:t>fok</a:t>
            </a:r>
            <a:r>
              <a:rPr lang="cs-CZ" altLang="cs-CZ" sz="1800" dirty="0"/>
              <a:t>. +, </a:t>
            </a:r>
            <a:r>
              <a:rPr lang="cs-CZ" altLang="cs-CZ" sz="1800" dirty="0" err="1"/>
              <a:t>Chromogranin</a:t>
            </a:r>
            <a:r>
              <a:rPr lang="cs-CZ" altLang="cs-CZ" sz="1800" dirty="0"/>
              <a:t>-, </a:t>
            </a:r>
            <a:r>
              <a:rPr lang="cs-CZ" altLang="cs-CZ" sz="1800" dirty="0" err="1"/>
              <a:t>synaptophysin</a:t>
            </a:r>
            <a:r>
              <a:rPr lang="cs-CZ" altLang="cs-CZ" sz="1800" dirty="0"/>
              <a:t>-</a:t>
            </a:r>
            <a:endParaRPr lang="cs-CZ" altLang="cs-CZ" sz="2400" dirty="0"/>
          </a:p>
        </p:txBody>
      </p:sp>
      <p:sp>
        <p:nvSpPr>
          <p:cNvPr id="135172" name="Zástupný symbol pro obsah 4"/>
          <p:cNvSpPr>
            <a:spLocks noGrp="1"/>
          </p:cNvSpPr>
          <p:nvPr>
            <p:ph sz="half" idx="2"/>
          </p:nvPr>
        </p:nvSpPr>
        <p:spPr>
          <a:xfrm>
            <a:off x="5003800" y="1916832"/>
            <a:ext cx="3683000" cy="4537075"/>
          </a:xfrm>
        </p:spPr>
        <p:txBody>
          <a:bodyPr/>
          <a:lstStyle/>
          <a:p>
            <a:endParaRPr lang="cs-CZ" altLang="cs-CZ" sz="2000" dirty="0"/>
          </a:p>
          <a:p>
            <a:endParaRPr lang="cs-CZ" altLang="cs-CZ" sz="2000" dirty="0"/>
          </a:p>
          <a:p>
            <a:endParaRPr lang="cs-CZ" altLang="cs-CZ" sz="2000" dirty="0"/>
          </a:p>
          <a:p>
            <a:endParaRPr lang="cs-CZ" altLang="cs-CZ" sz="2000" dirty="0"/>
          </a:p>
          <a:p>
            <a:endParaRPr lang="cs-CZ" altLang="cs-CZ" sz="2000" dirty="0"/>
          </a:p>
          <a:p>
            <a:endParaRPr lang="cs-CZ" altLang="cs-CZ" sz="2000" dirty="0"/>
          </a:p>
          <a:p>
            <a:endParaRPr lang="cs-CZ" altLang="cs-CZ" sz="2000" dirty="0"/>
          </a:p>
          <a:p>
            <a:endParaRPr lang="cs-CZ" altLang="cs-CZ" sz="2000" dirty="0"/>
          </a:p>
          <a:p>
            <a:r>
              <a:rPr lang="en-US" altLang="cs-CZ" sz="2000" dirty="0"/>
              <a:t>Conclusion: </a:t>
            </a:r>
            <a:r>
              <a:rPr lang="en-US" altLang="cs-CZ" sz="2000" dirty="0" err="1"/>
              <a:t>mucoepidermoid</a:t>
            </a:r>
            <a:r>
              <a:rPr lang="en-US" altLang="cs-CZ" sz="2000" dirty="0"/>
              <a:t> carcinoma (high grade)</a:t>
            </a:r>
            <a:endParaRPr lang="cs-CZ" altLang="cs-CZ" dirty="0"/>
          </a:p>
        </p:txBody>
      </p:sp>
      <p:sp>
        <p:nvSpPr>
          <p:cNvPr id="135173"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0A978D9-5BEC-4AC9-A202-B0FA30FBD69C}" type="slidenum">
              <a:rPr lang="cs-CZ" altLang="cs-CZ" sz="1200" smtClean="0">
                <a:solidFill>
                  <a:srgbClr val="898989"/>
                </a:solidFill>
                <a:latin typeface="Calibri" pitchFamily="34" charset="0"/>
              </a:rPr>
              <a:pPr/>
              <a:t>23</a:t>
            </a:fld>
            <a:endParaRPr lang="cs-CZ" altLang="cs-CZ" sz="1200">
              <a:solidFill>
                <a:srgbClr val="898989"/>
              </a:solidFill>
              <a:latin typeface="Calibri" pitchFamily="34" charset="0"/>
            </a:endParaRPr>
          </a:p>
        </p:txBody>
      </p:sp>
      <p:pic>
        <p:nvPicPr>
          <p:cNvPr id="1351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813" y="2204864"/>
            <a:ext cx="32512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792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Nadpis 1"/>
          <p:cNvSpPr>
            <a:spLocks noGrp="1"/>
          </p:cNvSpPr>
          <p:nvPr>
            <p:ph type="title"/>
          </p:nvPr>
        </p:nvSpPr>
        <p:spPr>
          <a:xfrm>
            <a:off x="683568" y="332656"/>
            <a:ext cx="8229600" cy="1143000"/>
          </a:xfrm>
        </p:spPr>
        <p:txBody>
          <a:bodyPr/>
          <a:lstStyle/>
          <a:p>
            <a:r>
              <a:rPr lang="cs-CZ" altLang="cs-CZ" dirty="0" err="1" smtClean="0"/>
              <a:t>Mukoepidermoid</a:t>
            </a:r>
            <a:r>
              <a:rPr lang="cs-CZ" altLang="cs-CZ" dirty="0" smtClean="0"/>
              <a:t> </a:t>
            </a:r>
            <a:r>
              <a:rPr lang="cs-CZ" altLang="cs-CZ" dirty="0" err="1" smtClean="0"/>
              <a:t>carcinoma</a:t>
            </a:r>
            <a:endParaRPr lang="cs-CZ" altLang="cs-CZ" dirty="0"/>
          </a:p>
        </p:txBody>
      </p:sp>
      <p:sp>
        <p:nvSpPr>
          <p:cNvPr id="136195" name="Zástupný symbol pro obsah 2"/>
          <p:cNvSpPr>
            <a:spLocks noGrp="1"/>
          </p:cNvSpPr>
          <p:nvPr>
            <p:ph idx="1"/>
          </p:nvPr>
        </p:nvSpPr>
        <p:spPr>
          <a:xfrm>
            <a:off x="1115616" y="1700808"/>
            <a:ext cx="7354887" cy="4535487"/>
          </a:xfrm>
        </p:spPr>
        <p:txBody>
          <a:bodyPr>
            <a:normAutofit fontScale="77500" lnSpcReduction="20000"/>
          </a:bodyPr>
          <a:lstStyle/>
          <a:p>
            <a:pPr fontAlgn="t"/>
            <a:r>
              <a:rPr lang="en-US" dirty="0" smtClean="0">
                <a:solidFill>
                  <a:srgbClr val="7030A0"/>
                </a:solidFill>
              </a:rPr>
              <a:t>Rare </a:t>
            </a:r>
            <a:r>
              <a:rPr lang="en-US" dirty="0">
                <a:solidFill>
                  <a:srgbClr val="7030A0"/>
                </a:solidFill>
              </a:rPr>
              <a:t>malignant tumor of the salivary glands (&lt;1%), occurs in the small salivary glands of the bronchi.</a:t>
            </a:r>
            <a:br>
              <a:rPr lang="en-US" dirty="0">
                <a:solidFill>
                  <a:srgbClr val="7030A0"/>
                </a:solidFill>
              </a:rPr>
            </a:br>
            <a:r>
              <a:rPr lang="en-US" dirty="0">
                <a:solidFill>
                  <a:srgbClr val="7030A0"/>
                </a:solidFill>
              </a:rPr>
              <a:t>It occurs in young people and is not associated with smoking.</a:t>
            </a:r>
            <a:r>
              <a:rPr lang="en-US" dirty="0"/>
              <a:t/>
            </a:r>
            <a:br>
              <a:rPr lang="en-US" dirty="0"/>
            </a:br>
            <a:r>
              <a:rPr lang="en-US" dirty="0"/>
              <a:t>Symptoms include cough, hemoptysis, bronchitis, wheezing, fever, chest pain and are therefore often diagnosed as asthma, COPD or pneumonia.</a:t>
            </a:r>
            <a:br>
              <a:rPr lang="en-US" dirty="0"/>
            </a:br>
            <a:r>
              <a:rPr lang="en-US" dirty="0"/>
              <a:t>Histologically, it is divided into low-grade and high-grade.</a:t>
            </a:r>
            <a:br>
              <a:rPr lang="en-US" dirty="0"/>
            </a:br>
            <a:r>
              <a:rPr lang="en-US" dirty="0">
                <a:solidFill>
                  <a:srgbClr val="7030A0"/>
                </a:solidFill>
              </a:rPr>
              <a:t>Treatment - similar to NSCLC, preferably surgery.</a:t>
            </a:r>
            <a:br>
              <a:rPr lang="en-US" dirty="0">
                <a:solidFill>
                  <a:srgbClr val="7030A0"/>
                </a:solidFill>
              </a:rPr>
            </a:br>
            <a:r>
              <a:rPr lang="en-US" dirty="0">
                <a:solidFill>
                  <a:srgbClr val="7030A0"/>
                </a:solidFill>
              </a:rPr>
              <a:t>Prognosis: 95% of low-grade patients survive 5 years, high-grade patients survive &lt;10%.</a:t>
            </a:r>
          </a:p>
          <a:p>
            <a:endParaRPr lang="cs-CZ" altLang="cs-CZ" sz="2400" dirty="0"/>
          </a:p>
          <a:p>
            <a:endParaRPr lang="cs-CZ" altLang="cs-CZ" dirty="0"/>
          </a:p>
          <a:p>
            <a:endParaRPr lang="cs-CZ" altLang="cs-CZ" dirty="0"/>
          </a:p>
          <a:p>
            <a:endParaRPr lang="cs-CZ" altLang="cs-CZ" dirty="0"/>
          </a:p>
        </p:txBody>
      </p:sp>
      <p:sp>
        <p:nvSpPr>
          <p:cNvPr id="13619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B834762B-FA4D-4297-A574-03F4AB0CBCAD}" type="slidenum">
              <a:rPr lang="cs-CZ" altLang="cs-CZ" sz="1200" smtClean="0">
                <a:solidFill>
                  <a:srgbClr val="898989"/>
                </a:solidFill>
                <a:latin typeface="Calibri" pitchFamily="34" charset="0"/>
              </a:rPr>
              <a:pPr/>
              <a:t>24</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2620671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Nadpis 6"/>
          <p:cNvSpPr>
            <a:spLocks noGrp="1"/>
          </p:cNvSpPr>
          <p:nvPr>
            <p:ph type="title"/>
          </p:nvPr>
        </p:nvSpPr>
        <p:spPr>
          <a:xfrm>
            <a:off x="467544" y="476672"/>
            <a:ext cx="8229600" cy="864096"/>
          </a:xfrm>
        </p:spPr>
        <p:txBody>
          <a:bodyPr>
            <a:normAutofit fontScale="90000"/>
          </a:bodyPr>
          <a:lstStyle/>
          <a:p>
            <a:r>
              <a:rPr lang="cs-CZ" altLang="cs-CZ" sz="4000" dirty="0"/>
              <a:t>CT </a:t>
            </a:r>
            <a:r>
              <a:rPr lang="cs-CZ" altLang="cs-CZ" sz="4000" dirty="0" err="1"/>
              <a:t>regression</a:t>
            </a:r>
            <a:r>
              <a:rPr lang="cs-CZ" altLang="cs-CZ" sz="4000" dirty="0"/>
              <a:t> </a:t>
            </a:r>
            <a:r>
              <a:rPr lang="cs-CZ" altLang="cs-CZ" sz="4000" dirty="0" err="1"/>
              <a:t>after</a:t>
            </a:r>
            <a:r>
              <a:rPr lang="cs-CZ" altLang="cs-CZ" sz="4000" dirty="0"/>
              <a:t> </a:t>
            </a:r>
            <a:r>
              <a:rPr lang="cs-CZ" altLang="cs-CZ" sz="4000" dirty="0" err="1"/>
              <a:t>chemoradiotherapy</a:t>
            </a:r>
            <a:endParaRPr lang="cs-CZ" altLang="cs-CZ" sz="4000" dirty="0"/>
          </a:p>
        </p:txBody>
      </p:sp>
      <p:sp>
        <p:nvSpPr>
          <p:cNvPr id="137219" name="Zástupný symbol pro obsah 7"/>
          <p:cNvSpPr>
            <a:spLocks noGrp="1"/>
          </p:cNvSpPr>
          <p:nvPr>
            <p:ph sz="half" idx="1"/>
          </p:nvPr>
        </p:nvSpPr>
        <p:spPr>
          <a:xfrm>
            <a:off x="1331913" y="1700213"/>
            <a:ext cx="3527425" cy="4537075"/>
          </a:xfrm>
        </p:spPr>
        <p:txBody>
          <a:bodyPr/>
          <a:lstStyle/>
          <a:p>
            <a:endParaRPr lang="cs-CZ" altLang="cs-CZ"/>
          </a:p>
        </p:txBody>
      </p:sp>
      <p:sp>
        <p:nvSpPr>
          <p:cNvPr id="137220" name="Zástupný symbol pro obsah 8"/>
          <p:cNvSpPr>
            <a:spLocks noGrp="1"/>
          </p:cNvSpPr>
          <p:nvPr>
            <p:ph sz="half" idx="2"/>
          </p:nvPr>
        </p:nvSpPr>
        <p:spPr>
          <a:xfrm>
            <a:off x="5003800" y="1700213"/>
            <a:ext cx="3683000" cy="4537075"/>
          </a:xfrm>
        </p:spPr>
        <p:txBody>
          <a:bodyPr/>
          <a:lstStyle/>
          <a:p>
            <a:endParaRPr lang="cs-CZ" altLang="cs-CZ"/>
          </a:p>
        </p:txBody>
      </p:sp>
      <p:sp>
        <p:nvSpPr>
          <p:cNvPr id="137221"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FA5AFB8C-5C36-49EA-9695-55A980F2D89B}" type="slidenum">
              <a:rPr lang="cs-CZ" altLang="cs-CZ" sz="1200" smtClean="0">
                <a:solidFill>
                  <a:srgbClr val="898989"/>
                </a:solidFill>
                <a:latin typeface="Calibri" pitchFamily="34" charset="0"/>
              </a:rPr>
              <a:pPr/>
              <a:t>25</a:t>
            </a:fld>
            <a:endParaRPr lang="cs-CZ" altLang="cs-CZ" sz="1200">
              <a:solidFill>
                <a:srgbClr val="898989"/>
              </a:solidFill>
              <a:latin typeface="Calibri" pitchFamily="34" charset="0"/>
            </a:endParaRPr>
          </a:p>
        </p:txBody>
      </p:sp>
      <p:pic>
        <p:nvPicPr>
          <p:cNvPr id="137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67165"/>
            <a:ext cx="2824163"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94508"/>
            <a:ext cx="316865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957677"/>
            <a:ext cx="2325688"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412" y="4075873"/>
            <a:ext cx="2522537"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738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adpis 1"/>
          <p:cNvSpPr>
            <a:spLocks noGrp="1"/>
          </p:cNvSpPr>
          <p:nvPr>
            <p:ph type="title"/>
          </p:nvPr>
        </p:nvSpPr>
        <p:spPr>
          <a:xfrm>
            <a:off x="827584" y="332656"/>
            <a:ext cx="8229600" cy="1143000"/>
          </a:xfrm>
        </p:spPr>
        <p:txBody>
          <a:bodyPr>
            <a:normAutofit fontScale="90000"/>
          </a:bodyPr>
          <a:lstStyle/>
          <a:p>
            <a:r>
              <a:rPr lang="en-US" altLang="cs-CZ" dirty="0"/>
              <a:t>Spirometry before and after treatment</a:t>
            </a:r>
            <a:endParaRPr lang="cs-CZ" altLang="cs-CZ" dirty="0"/>
          </a:p>
        </p:txBody>
      </p:sp>
      <p:sp>
        <p:nvSpPr>
          <p:cNvPr id="138243" name="Zástupný symbol pro obsah 2"/>
          <p:cNvSpPr>
            <a:spLocks noGrp="1"/>
          </p:cNvSpPr>
          <p:nvPr>
            <p:ph sz="half" idx="1"/>
          </p:nvPr>
        </p:nvSpPr>
        <p:spPr>
          <a:xfrm>
            <a:off x="1331913" y="1700213"/>
            <a:ext cx="3527425" cy="4537075"/>
          </a:xfrm>
        </p:spPr>
        <p:txBody>
          <a:bodyPr/>
          <a:lstStyle/>
          <a:p>
            <a:r>
              <a:rPr lang="cs-CZ" altLang="cs-CZ" dirty="0" err="1" smtClean="0"/>
              <a:t>Before</a:t>
            </a:r>
            <a:endParaRPr lang="cs-CZ" altLang="cs-CZ" dirty="0"/>
          </a:p>
        </p:txBody>
      </p:sp>
      <p:sp>
        <p:nvSpPr>
          <p:cNvPr id="138244" name="Zástupný symbol pro obsah 3"/>
          <p:cNvSpPr>
            <a:spLocks noGrp="1"/>
          </p:cNvSpPr>
          <p:nvPr>
            <p:ph sz="half" idx="2"/>
          </p:nvPr>
        </p:nvSpPr>
        <p:spPr>
          <a:xfrm>
            <a:off x="5003800" y="1700213"/>
            <a:ext cx="3683000" cy="4537075"/>
          </a:xfrm>
        </p:spPr>
        <p:txBody>
          <a:bodyPr/>
          <a:lstStyle/>
          <a:p>
            <a:r>
              <a:rPr lang="cs-CZ" altLang="cs-CZ" dirty="0" err="1" smtClean="0"/>
              <a:t>After</a:t>
            </a:r>
            <a:endParaRPr lang="cs-CZ" altLang="cs-CZ" dirty="0"/>
          </a:p>
        </p:txBody>
      </p:sp>
      <p:sp>
        <p:nvSpPr>
          <p:cNvPr id="138245"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3DE9B32E-D3BA-46ED-9E01-C1AD053D72AA}" type="slidenum">
              <a:rPr lang="cs-CZ" altLang="cs-CZ" sz="1200" smtClean="0">
                <a:solidFill>
                  <a:srgbClr val="898989"/>
                </a:solidFill>
                <a:latin typeface="Calibri" pitchFamily="34" charset="0"/>
              </a:rPr>
              <a:pPr/>
              <a:t>26</a:t>
            </a:fld>
            <a:endParaRPr lang="cs-CZ" altLang="cs-CZ" sz="1200">
              <a:solidFill>
                <a:srgbClr val="898989"/>
              </a:solidFill>
              <a:latin typeface="Calibri" pitchFamily="34" charset="0"/>
            </a:endParaRPr>
          </a:p>
        </p:txBody>
      </p:sp>
      <p:pic>
        <p:nvPicPr>
          <p:cNvPr id="138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420938"/>
            <a:ext cx="3244850"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7" name="Zástupný symbol pro obsah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5445125"/>
            <a:ext cx="32178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013" y="2420938"/>
            <a:ext cx="3101975"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655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a:t>
            </a:r>
            <a:endParaRPr lang="cs-CZ" dirty="0"/>
          </a:p>
        </p:txBody>
      </p:sp>
      <p:sp>
        <p:nvSpPr>
          <p:cNvPr id="3" name="Zástupný symbol pro obsah 2"/>
          <p:cNvSpPr>
            <a:spLocks noGrp="1"/>
          </p:cNvSpPr>
          <p:nvPr>
            <p:ph idx="1"/>
          </p:nvPr>
        </p:nvSpPr>
        <p:spPr/>
        <p:txBody>
          <a:bodyPr>
            <a:normAutofit/>
          </a:bodyPr>
          <a:lstStyle/>
          <a:p>
            <a:endParaRPr lang="en-US" sz="2800" dirty="0">
              <a:solidFill>
                <a:srgbClr val="7030A0"/>
              </a:solidFill>
            </a:endParaRPr>
          </a:p>
          <a:p>
            <a:r>
              <a:rPr lang="en-US" sz="2800" dirty="0" smtClean="0">
                <a:solidFill>
                  <a:srgbClr val="7030A0"/>
                </a:solidFill>
              </a:rPr>
              <a:t>This </a:t>
            </a:r>
            <a:r>
              <a:rPr lang="en-US" sz="2800" dirty="0">
                <a:solidFill>
                  <a:srgbClr val="7030A0"/>
                </a:solidFill>
              </a:rPr>
              <a:t>case report shows a case of malignant cancer of the airways, which is clinically reminiscent of an obstructive disease - bronchial asthma. It shows the need to think about this disease and perform examinations to exclude it in the initial differential diagnosis, especially in the case of persistent problems with bronchodilator therapy.</a:t>
            </a:r>
            <a:endParaRPr lang="cs-CZ" b="1" dirty="0"/>
          </a:p>
        </p:txBody>
      </p:sp>
    </p:spTree>
    <p:extLst>
      <p:ext uri="{BB962C8B-B14F-4D97-AF65-F5344CB8AC3E}">
        <p14:creationId xmlns:p14="http://schemas.microsoft.com/office/powerpoint/2010/main" val="137553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155643"/>
            <a:ext cx="8237537" cy="784157"/>
          </a:xfrm>
        </p:spPr>
        <p:txBody>
          <a:bodyPr/>
          <a:lstStyle/>
          <a:p>
            <a:r>
              <a:rPr lang="en-US" dirty="0"/>
              <a:t>Resistance due to an acquired mutation is the most common cause of disease </a:t>
            </a:r>
            <a:r>
              <a:rPr lang="en-US" dirty="0" smtClean="0"/>
              <a:t>progression</a:t>
            </a:r>
            <a:r>
              <a:rPr lang="cs-CZ" baseline="30000" dirty="0" smtClean="0"/>
              <a:t>1</a:t>
            </a:r>
            <a:endParaRPr lang="cs-CZ" baseline="30000" dirty="0"/>
          </a:p>
        </p:txBody>
      </p:sp>
      <p:sp>
        <p:nvSpPr>
          <p:cNvPr id="2" name="Slide Number Placeholder 1"/>
          <p:cNvSpPr>
            <a:spLocks noGrp="1"/>
          </p:cNvSpPr>
          <p:nvPr>
            <p:ph type="sldNum" sz="quarter" idx="12"/>
          </p:nvPr>
        </p:nvSpPr>
        <p:spPr/>
        <p:txBody>
          <a:bodyPr/>
          <a:lstStyle/>
          <a:p>
            <a:fld id="{5E1C433D-8363-43BC-82F4-06D05EDC9C3A}" type="slidenum">
              <a:rPr lang="en-US" smtClean="0">
                <a:solidFill>
                  <a:prstClr val="white"/>
                </a:solidFill>
              </a:rPr>
              <a:pPr/>
              <a:t>3</a:t>
            </a:fld>
            <a:endParaRPr lang="en-US" dirty="0">
              <a:solidFill>
                <a:prstClr val="white"/>
              </a:solidFill>
            </a:endParaRPr>
          </a:p>
        </p:txBody>
      </p:sp>
      <p:sp>
        <p:nvSpPr>
          <p:cNvPr id="5" name="Rectangle 4"/>
          <p:cNvSpPr/>
          <p:nvPr/>
        </p:nvSpPr>
        <p:spPr>
          <a:xfrm>
            <a:off x="395288" y="1504142"/>
            <a:ext cx="8437562" cy="33078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Connector 5"/>
          <p:cNvCxnSpPr/>
          <p:nvPr/>
        </p:nvCxnSpPr>
        <p:spPr>
          <a:xfrm>
            <a:off x="401638" y="1485694"/>
            <a:ext cx="8424862"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7" name="Round Same Side Corner Rectangle 6"/>
          <p:cNvSpPr/>
          <p:nvPr/>
        </p:nvSpPr>
        <p:spPr>
          <a:xfrm>
            <a:off x="3810000"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8" name="Round Same Side Corner Rectangle 7"/>
          <p:cNvSpPr/>
          <p:nvPr/>
        </p:nvSpPr>
        <p:spPr>
          <a:xfrm>
            <a:off x="5384800"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9" name="Round Same Side Corner Rectangle 8"/>
          <p:cNvSpPr/>
          <p:nvPr/>
        </p:nvSpPr>
        <p:spPr>
          <a:xfrm>
            <a:off x="7162800" y="1651196"/>
            <a:ext cx="1490579" cy="1117601"/>
          </a:xfrm>
          <a:prstGeom prst="round2Same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10" name="Round Same Side Corner Rectangle 9"/>
          <p:cNvSpPr/>
          <p:nvPr/>
        </p:nvSpPr>
        <p:spPr>
          <a:xfrm>
            <a:off x="2154321"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11" name="Isosceles Triangle 10"/>
          <p:cNvSpPr/>
          <p:nvPr/>
        </p:nvSpPr>
        <p:spPr>
          <a:xfrm rot="10800000">
            <a:off x="2816343"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cxnSp>
        <p:nvCxnSpPr>
          <p:cNvPr id="12" name="Straight Connector 11"/>
          <p:cNvCxnSpPr/>
          <p:nvPr/>
        </p:nvCxnSpPr>
        <p:spPr>
          <a:xfrm>
            <a:off x="401638" y="4657294"/>
            <a:ext cx="8424862"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3" name="Right Arrow 12"/>
          <p:cNvSpPr/>
          <p:nvPr/>
        </p:nvSpPr>
        <p:spPr>
          <a:xfrm>
            <a:off x="568556" y="2773442"/>
            <a:ext cx="7002458" cy="1756229"/>
          </a:xfrm>
          <a:prstGeom prst="rightArrow">
            <a:avLst>
              <a:gd name="adj1" fmla="val 76446"/>
              <a:gd name="adj2" fmla="val 43388"/>
            </a:avLst>
          </a:prstGeom>
          <a:solidFill>
            <a:srgbClr val="FFFFFF">
              <a:alpha val="94000"/>
            </a:srgbClr>
          </a:solidFill>
          <a:ln>
            <a:solidFill>
              <a:schemeClr val="bg1">
                <a:lumMod val="85000"/>
              </a:schemeClr>
            </a:solidFill>
          </a:ln>
          <a:effectLst>
            <a:outerShdw blurRad="139700" dist="50800" dir="5580000" rotWithShape="0">
              <a:schemeClr val="accent1">
                <a:lumMod val="50000"/>
                <a:alpha val="8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p:nvGrpSpPr>
        <p:grpSpPr>
          <a:xfrm>
            <a:off x="856702" y="3238805"/>
            <a:ext cx="907810" cy="949324"/>
            <a:chOff x="4142373" y="1426633"/>
            <a:chExt cx="789400" cy="825499"/>
          </a:xfrm>
        </p:grpSpPr>
        <p:pic>
          <p:nvPicPr>
            <p:cNvPr id="15" name="Picture 14"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16" name="Picture 15" descr="2.png"/>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4243239" y="1593002"/>
              <a:ext cx="241994" cy="252161"/>
            </a:xfrm>
            <a:prstGeom prst="rect">
              <a:avLst/>
            </a:prstGeom>
            <a:effectLst>
              <a:glow rad="25400">
                <a:srgbClr val="6AAA73">
                  <a:alpha val="30000"/>
                </a:srgbClr>
              </a:glow>
            </a:effectLst>
          </p:spPr>
        </p:pic>
        <p:pic>
          <p:nvPicPr>
            <p:cNvPr id="17" name="Picture 16"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18" name="Picture 17" descr="4.png"/>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4377092" y="1874467"/>
              <a:ext cx="233859" cy="231825"/>
            </a:xfrm>
            <a:prstGeom prst="rect">
              <a:avLst/>
            </a:prstGeom>
            <a:effectLst>
              <a:glow rad="25400">
                <a:srgbClr val="6AAA73">
                  <a:alpha val="30000"/>
                </a:srgbClr>
              </a:glow>
            </a:effectLst>
          </p:spPr>
        </p:pic>
        <p:pic>
          <p:nvPicPr>
            <p:cNvPr id="19" name="Picture 18"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683679" y="1553050"/>
              <a:ext cx="248094" cy="250127"/>
            </a:xfrm>
            <a:prstGeom prst="rect">
              <a:avLst/>
            </a:prstGeom>
            <a:effectLst>
              <a:glow rad="25400">
                <a:srgbClr val="6AAA73">
                  <a:alpha val="30000"/>
                </a:srgbClr>
              </a:glow>
            </a:effectLst>
          </p:spPr>
        </p:pic>
        <p:pic>
          <p:nvPicPr>
            <p:cNvPr id="20" name="Picture 19"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142373" y="1797082"/>
              <a:ext cx="248094" cy="250127"/>
            </a:xfrm>
            <a:prstGeom prst="rect">
              <a:avLst/>
            </a:prstGeom>
            <a:effectLst>
              <a:glow rad="25400">
                <a:srgbClr val="6AAA73">
                  <a:alpha val="30000"/>
                </a:srgbClr>
              </a:glow>
            </a:effectLst>
          </p:spPr>
        </p:pic>
        <p:pic>
          <p:nvPicPr>
            <p:cNvPr id="21" name="Picture 20" descr="4.png"/>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4457589" y="1702625"/>
              <a:ext cx="233859" cy="231825"/>
            </a:xfrm>
            <a:prstGeom prst="rect">
              <a:avLst/>
            </a:prstGeom>
            <a:effectLst>
              <a:glow rad="25400">
                <a:srgbClr val="6AAA73">
                  <a:alpha val="30000"/>
                </a:srgbClr>
              </a:glow>
            </a:effectLst>
          </p:spPr>
        </p:pic>
        <p:pic>
          <p:nvPicPr>
            <p:cNvPr id="22" name="Picture 21"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656371" y="1768886"/>
              <a:ext cx="264362" cy="254194"/>
            </a:xfrm>
            <a:prstGeom prst="rect">
              <a:avLst/>
            </a:prstGeom>
            <a:effectLst>
              <a:glow rad="25400">
                <a:srgbClr val="6AAA73">
                  <a:alpha val="30000"/>
                </a:srgbClr>
              </a:glow>
            </a:effectLst>
          </p:spPr>
        </p:pic>
      </p:grpSp>
      <p:cxnSp>
        <p:nvCxnSpPr>
          <p:cNvPr id="23" name="Straight Connector 22"/>
          <p:cNvCxnSpPr/>
          <p:nvPr/>
        </p:nvCxnSpPr>
        <p:spPr>
          <a:xfrm>
            <a:off x="2126680" y="2997396"/>
            <a:ext cx="0" cy="1337245"/>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a:grpSpLocks/>
          </p:cNvGrpSpPr>
          <p:nvPr/>
        </p:nvGrpSpPr>
        <p:grpSpPr>
          <a:xfrm>
            <a:off x="813280" y="4713161"/>
            <a:ext cx="457200" cy="457200"/>
            <a:chOff x="875772" y="4906604"/>
            <a:chExt cx="846666" cy="846666"/>
          </a:xfrm>
        </p:grpSpPr>
        <p:sp>
          <p:nvSpPr>
            <p:cNvPr id="24" name="Rectangle 23"/>
            <p:cNvSpPr/>
            <p:nvPr/>
          </p:nvSpPr>
          <p:spPr>
            <a:xfrm>
              <a:off x="875772" y="4906604"/>
              <a:ext cx="846666" cy="8466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5" name="Picture 24" descr="6.png"/>
            <p:cNvPicPr>
              <a:picLocks noChangeAspect="1"/>
            </p:cNvPicPr>
            <p:nvPr/>
          </p:nvPicPr>
          <p:blipFill>
            <a:blip r:embed="rId13" cstate="print">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a:off x="989570" y="5040470"/>
              <a:ext cx="621440" cy="626534"/>
            </a:xfrm>
            <a:prstGeom prst="rect">
              <a:avLst/>
            </a:prstGeom>
            <a:effectLst>
              <a:glow rad="25400">
                <a:srgbClr val="6AAA73">
                  <a:alpha val="30000"/>
                </a:srgbClr>
              </a:glow>
            </a:effectLst>
          </p:spPr>
        </p:pic>
      </p:grpSp>
      <p:grpSp>
        <p:nvGrpSpPr>
          <p:cNvPr id="26" name="Group 25"/>
          <p:cNvGrpSpPr/>
          <p:nvPr/>
        </p:nvGrpSpPr>
        <p:grpSpPr>
          <a:xfrm>
            <a:off x="2562100" y="3246065"/>
            <a:ext cx="775655" cy="949324"/>
            <a:chOff x="4142373" y="1426633"/>
            <a:chExt cx="674483" cy="825499"/>
          </a:xfrm>
        </p:grpSpPr>
        <p:pic>
          <p:nvPicPr>
            <p:cNvPr id="27" name="Picture 26"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28" name="Picture 27"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29" name="Picture 28"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142373" y="1797082"/>
              <a:ext cx="248094" cy="250127"/>
            </a:xfrm>
            <a:prstGeom prst="rect">
              <a:avLst/>
            </a:prstGeom>
            <a:effectLst>
              <a:glow rad="25400">
                <a:srgbClr val="6AAA73">
                  <a:alpha val="30000"/>
                </a:srgbClr>
              </a:glow>
            </a:effectLst>
          </p:spPr>
        </p:pic>
        <p:pic>
          <p:nvPicPr>
            <p:cNvPr id="30" name="Picture 29"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80656" y="1695145"/>
              <a:ext cx="264362" cy="254194"/>
            </a:xfrm>
            <a:prstGeom prst="rect">
              <a:avLst/>
            </a:prstGeom>
            <a:effectLst>
              <a:glow rad="25400">
                <a:srgbClr val="6AAA73">
                  <a:alpha val="30000"/>
                </a:srgbClr>
              </a:glow>
            </a:effectLst>
          </p:spPr>
        </p:pic>
      </p:grpSp>
      <p:sp>
        <p:nvSpPr>
          <p:cNvPr id="31" name="Text Box 90"/>
          <p:cNvSpPr txBox="1">
            <a:spLocks noChangeArrowheads="1"/>
          </p:cNvSpPr>
          <p:nvPr/>
        </p:nvSpPr>
        <p:spPr bwMode="auto">
          <a:xfrm>
            <a:off x="1324460" y="4714791"/>
            <a:ext cx="2602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r>
              <a:rPr lang="en-US" altLang="en-US" sz="1200" dirty="0">
                <a:solidFill>
                  <a:srgbClr val="292929"/>
                </a:solidFill>
                <a:latin typeface="arial" panose="020B0604020202020204" pitchFamily="34" charset="0"/>
                <a:ea typeface="MS PGothic" panose="020B0600070205080204" pitchFamily="34" charset="-128"/>
              </a:rPr>
              <a:t>Lung carcinoma cell with EGFR sensitive mutation</a:t>
            </a:r>
            <a:endParaRPr lang="cs-CZ" altLang="en-US" sz="1200" dirty="0">
              <a:solidFill>
                <a:srgbClr val="292929"/>
              </a:solidFill>
              <a:latin typeface="arial" panose="020B0604020202020204" pitchFamily="34" charset="0"/>
              <a:ea typeface="MS PGothic" panose="020B0600070205080204" pitchFamily="34" charset="-128"/>
            </a:endParaRPr>
          </a:p>
        </p:txBody>
      </p:sp>
      <p:grpSp>
        <p:nvGrpSpPr>
          <p:cNvPr id="32" name="Group 31"/>
          <p:cNvGrpSpPr/>
          <p:nvPr/>
        </p:nvGrpSpPr>
        <p:grpSpPr>
          <a:xfrm>
            <a:off x="4194928" y="3238811"/>
            <a:ext cx="778335" cy="949324"/>
            <a:chOff x="4142373" y="1426633"/>
            <a:chExt cx="676813" cy="825499"/>
          </a:xfrm>
        </p:grpSpPr>
        <p:pic>
          <p:nvPicPr>
            <p:cNvPr id="33" name="Picture 32"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34" name="Picture 33"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35" name="Picture 34"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142373" y="1797082"/>
              <a:ext cx="248094" cy="250127"/>
            </a:xfrm>
            <a:prstGeom prst="rect">
              <a:avLst/>
            </a:prstGeom>
            <a:effectLst>
              <a:glow rad="25400">
                <a:srgbClr val="6AAA73">
                  <a:alpha val="30000"/>
                </a:srgbClr>
              </a:glow>
            </a:effectLst>
          </p:spPr>
        </p:pic>
        <p:pic>
          <p:nvPicPr>
            <p:cNvPr id="36" name="Picture 35"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554824" y="1695145"/>
              <a:ext cx="264362" cy="254194"/>
            </a:xfrm>
            <a:prstGeom prst="rect">
              <a:avLst/>
            </a:prstGeom>
            <a:effectLst>
              <a:glow rad="25400">
                <a:srgbClr val="6AAA73">
                  <a:alpha val="30000"/>
                </a:srgbClr>
              </a:glow>
            </a:effectLst>
          </p:spPr>
        </p:pic>
        <p:pic>
          <p:nvPicPr>
            <p:cNvPr id="37" name="Picture 36"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22600" y="1651603"/>
              <a:ext cx="264362" cy="254194"/>
            </a:xfrm>
            <a:prstGeom prst="rect">
              <a:avLst/>
            </a:prstGeom>
            <a:effectLst>
              <a:glow rad="25400">
                <a:srgbClr val="6AAA73">
                  <a:alpha val="30000"/>
                </a:srgbClr>
              </a:glow>
            </a:effectLst>
          </p:spPr>
        </p:pic>
      </p:grpSp>
      <p:grpSp>
        <p:nvGrpSpPr>
          <p:cNvPr id="38" name="Group 37"/>
          <p:cNvGrpSpPr/>
          <p:nvPr/>
        </p:nvGrpSpPr>
        <p:grpSpPr>
          <a:xfrm>
            <a:off x="5653588" y="3260585"/>
            <a:ext cx="845099" cy="949324"/>
            <a:chOff x="4098831" y="1426633"/>
            <a:chExt cx="734869" cy="825499"/>
          </a:xfrm>
        </p:grpSpPr>
        <p:pic>
          <p:nvPicPr>
            <p:cNvPr id="39" name="Picture 38"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40" name="Picture 39"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41" name="Picture 40"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098831" y="1840624"/>
              <a:ext cx="248094" cy="250127"/>
            </a:xfrm>
            <a:prstGeom prst="rect">
              <a:avLst/>
            </a:prstGeom>
            <a:effectLst>
              <a:glow rad="25400">
                <a:srgbClr val="6AAA73">
                  <a:alpha val="30000"/>
                </a:srgbClr>
              </a:glow>
            </a:effectLst>
          </p:spPr>
        </p:pic>
        <p:pic>
          <p:nvPicPr>
            <p:cNvPr id="42" name="Picture 41"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569338" y="1695145"/>
              <a:ext cx="264362" cy="254194"/>
            </a:xfrm>
            <a:prstGeom prst="rect">
              <a:avLst/>
            </a:prstGeom>
            <a:effectLst>
              <a:glow rad="25400">
                <a:srgbClr val="6AAA73">
                  <a:alpha val="30000"/>
                </a:srgbClr>
              </a:glow>
            </a:effectLst>
          </p:spPr>
        </p:pic>
        <p:pic>
          <p:nvPicPr>
            <p:cNvPr id="43" name="Picture 42"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221002" y="1579033"/>
              <a:ext cx="264362" cy="254194"/>
            </a:xfrm>
            <a:prstGeom prst="rect">
              <a:avLst/>
            </a:prstGeom>
            <a:effectLst>
              <a:glow rad="25400">
                <a:srgbClr val="6AAA73">
                  <a:alpha val="30000"/>
                </a:srgbClr>
              </a:glow>
            </a:effectLst>
          </p:spPr>
        </p:pic>
      </p:grpSp>
      <p:pic>
        <p:nvPicPr>
          <p:cNvPr id="44" name="Picture 43"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899131" y="3884694"/>
            <a:ext cx="264362" cy="254194"/>
          </a:xfrm>
          <a:prstGeom prst="rect">
            <a:avLst/>
          </a:prstGeom>
          <a:effectLst>
            <a:glow rad="25400">
              <a:srgbClr val="6AAA73">
                <a:alpha val="30000"/>
              </a:srgbClr>
            </a:glow>
          </a:effectLst>
        </p:spPr>
      </p:pic>
      <p:pic>
        <p:nvPicPr>
          <p:cNvPr id="45" name="Picture 44"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881885" y="3646627"/>
            <a:ext cx="264362" cy="254194"/>
          </a:xfrm>
          <a:prstGeom prst="rect">
            <a:avLst/>
          </a:prstGeom>
          <a:effectLst>
            <a:glow rad="25400">
              <a:srgbClr val="6AAA73">
                <a:alpha val="30000"/>
              </a:srgbClr>
            </a:glow>
          </a:effectLst>
        </p:spPr>
      </p:pic>
      <p:sp>
        <p:nvSpPr>
          <p:cNvPr id="46" name="Text Box 90"/>
          <p:cNvSpPr txBox="1">
            <a:spLocks noChangeArrowheads="1"/>
          </p:cNvSpPr>
          <p:nvPr/>
        </p:nvSpPr>
        <p:spPr bwMode="auto">
          <a:xfrm>
            <a:off x="2203940" y="1727076"/>
            <a:ext cx="1396510"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err="1">
                <a:solidFill>
                  <a:srgbClr val="F8F8FF"/>
                </a:solidFill>
                <a:latin typeface="arial" panose="020B0604020202020204" pitchFamily="34" charset="0"/>
                <a:ea typeface="MS PGothic" panose="020B0600070205080204" pitchFamily="34" charset="-128"/>
              </a:rPr>
              <a:t>Initial</a:t>
            </a:r>
            <a:r>
              <a:rPr lang="cs-CZ" altLang="en-US" sz="1400" b="0" dirty="0">
                <a:solidFill>
                  <a:srgbClr val="F8F8FF"/>
                </a:solidFill>
                <a:latin typeface="arial" panose="020B0604020202020204" pitchFamily="34" charset="0"/>
                <a:ea typeface="MS PGothic" panose="020B0600070205080204" pitchFamily="34" charset="-128"/>
              </a:rPr>
              <a:t> </a:t>
            </a:r>
            <a:r>
              <a:rPr lang="cs-CZ" altLang="en-US" sz="1400" b="0" dirty="0" err="1">
                <a:solidFill>
                  <a:srgbClr val="F8F8FF"/>
                </a:solidFill>
                <a:latin typeface="arial" panose="020B0604020202020204" pitchFamily="34" charset="0"/>
                <a:ea typeface="MS PGothic" panose="020B0600070205080204" pitchFamily="34" charset="-128"/>
              </a:rPr>
              <a:t>answer</a:t>
            </a:r>
            <a:endParaRPr lang="cs-CZ" altLang="en-US" sz="1400" b="0" dirty="0">
              <a:solidFill>
                <a:srgbClr val="F8F8FF"/>
              </a:solidFill>
              <a:latin typeface="arial" panose="020B0604020202020204" pitchFamily="34" charset="0"/>
              <a:ea typeface="MS PGothic" panose="020B0600070205080204" pitchFamily="34" charset="-128"/>
            </a:endParaRPr>
          </a:p>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  </a:t>
            </a:r>
            <a:r>
              <a:rPr lang="cs-CZ" altLang="en-US" sz="1400" b="0" dirty="0" smtClean="0">
                <a:solidFill>
                  <a:srgbClr val="F8F8FF"/>
                </a:solidFill>
                <a:latin typeface="arial" panose="020B0604020202020204" pitchFamily="34" charset="0"/>
                <a:ea typeface="MS PGothic" panose="020B0600070205080204" pitchFamily="34" charset="-128"/>
              </a:rPr>
              <a:t>to </a:t>
            </a:r>
            <a:r>
              <a:rPr lang="cs-CZ" altLang="en-US" sz="1400" b="0" dirty="0">
                <a:solidFill>
                  <a:srgbClr val="F8F8FF"/>
                </a:solidFill>
                <a:latin typeface="arial" panose="020B0604020202020204" pitchFamily="34" charset="0"/>
                <a:ea typeface="MS PGothic" panose="020B0600070205080204" pitchFamily="34" charset="-128"/>
              </a:rPr>
              <a:t>TKI</a:t>
            </a:r>
          </a:p>
        </p:txBody>
      </p:sp>
      <p:sp>
        <p:nvSpPr>
          <p:cNvPr id="47" name="Text Box 90"/>
          <p:cNvSpPr txBox="1">
            <a:spLocks noChangeArrowheads="1"/>
          </p:cNvSpPr>
          <p:nvPr/>
        </p:nvSpPr>
        <p:spPr bwMode="auto">
          <a:xfrm>
            <a:off x="3809999" y="1727076"/>
            <a:ext cx="1486907" cy="102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en-US" altLang="en-US" sz="1400" b="0" dirty="0">
                <a:solidFill>
                  <a:srgbClr val="F8F8FF"/>
                </a:solidFill>
                <a:latin typeface="arial" panose="020B0604020202020204" pitchFamily="34" charset="0"/>
                <a:ea typeface="MS PGothic" panose="020B0600070205080204" pitchFamily="34" charset="-128"/>
              </a:rPr>
              <a:t>The appearance of an acquired mutation, for example</a:t>
            </a:r>
          </a:p>
          <a:p>
            <a:pPr algn="ctr" eaLnBrk="1" hangingPunct="1">
              <a:lnSpc>
                <a:spcPct val="95000"/>
              </a:lnSpc>
            </a:pPr>
            <a:r>
              <a:rPr lang="en-US" altLang="en-US" sz="1400" b="0" dirty="0">
                <a:solidFill>
                  <a:srgbClr val="F8F8FF"/>
                </a:solidFill>
                <a:latin typeface="arial" panose="020B0604020202020204" pitchFamily="34" charset="0"/>
                <a:ea typeface="MS PGothic" panose="020B0600070205080204" pitchFamily="34" charset="-128"/>
              </a:rPr>
              <a:t>T790M</a:t>
            </a:r>
            <a:endParaRPr lang="en-GB" altLang="en-US" sz="1400" b="0" dirty="0">
              <a:solidFill>
                <a:srgbClr val="F8F8FF"/>
              </a:solidFill>
              <a:latin typeface="arial" panose="020B0604020202020204" pitchFamily="34" charset="0"/>
              <a:ea typeface="MS PGothic" panose="020B0600070205080204" pitchFamily="34" charset="-128"/>
            </a:endParaRPr>
          </a:p>
        </p:txBody>
      </p:sp>
      <p:sp>
        <p:nvSpPr>
          <p:cNvPr id="48" name="Text Box 90"/>
          <p:cNvSpPr txBox="1">
            <a:spLocks noChangeArrowheads="1"/>
          </p:cNvSpPr>
          <p:nvPr/>
        </p:nvSpPr>
        <p:spPr bwMode="auto">
          <a:xfrm>
            <a:off x="5317198" y="1727076"/>
            <a:ext cx="1554480" cy="6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err="1" smtClean="0">
                <a:solidFill>
                  <a:srgbClr val="F8F8FF"/>
                </a:solidFill>
                <a:latin typeface="arial" panose="020B0604020202020204" pitchFamily="34" charset="0"/>
                <a:ea typeface="MS PGothic" panose="020B0600070205080204" pitchFamily="34" charset="-128"/>
              </a:rPr>
              <a:t>Progression</a:t>
            </a:r>
            <a:r>
              <a:rPr lang="cs-CZ" altLang="en-US" sz="1400" b="0" dirty="0" smtClean="0">
                <a:solidFill>
                  <a:srgbClr val="F8F8FF"/>
                </a:solidFill>
                <a:latin typeface="arial" panose="020B0604020202020204" pitchFamily="34" charset="0"/>
                <a:ea typeface="MS PGothic" panose="020B0600070205080204" pitchFamily="34" charset="-128"/>
              </a:rPr>
              <a:t> </a:t>
            </a:r>
            <a:endParaRPr lang="cs-CZ" altLang="en-US" sz="1400" b="0" dirty="0">
              <a:solidFill>
                <a:srgbClr val="F8F8FF"/>
              </a:solidFill>
              <a:latin typeface="arial" panose="020B0604020202020204" pitchFamily="34" charset="0"/>
              <a:ea typeface="MS PGothic" panose="020B0600070205080204" pitchFamily="34" charset="-128"/>
            </a:endParaRPr>
          </a:p>
          <a:p>
            <a:pPr algn="ctr" eaLnBrk="1" hangingPunct="1">
              <a:lnSpc>
                <a:spcPct val="95000"/>
              </a:lnSpc>
            </a:pPr>
            <a:r>
              <a:rPr lang="cs-CZ" altLang="en-US" sz="1400" b="0" dirty="0" err="1" smtClean="0">
                <a:solidFill>
                  <a:srgbClr val="F8F8FF"/>
                </a:solidFill>
                <a:latin typeface="arial" panose="020B0604020202020204" pitchFamily="34" charset="0"/>
                <a:ea typeface="MS PGothic" panose="020B0600070205080204" pitchFamily="34" charset="-128"/>
              </a:rPr>
              <a:t>during</a:t>
            </a:r>
            <a:r>
              <a:rPr lang="cs-CZ" altLang="en-US" sz="1400" b="0" dirty="0" smtClean="0">
                <a:solidFill>
                  <a:srgbClr val="F8F8FF"/>
                </a:solidFill>
                <a:latin typeface="arial" panose="020B0604020202020204" pitchFamily="34" charset="0"/>
                <a:ea typeface="MS PGothic" panose="020B0600070205080204" pitchFamily="34" charset="-128"/>
              </a:rPr>
              <a:t> TKI </a:t>
            </a:r>
            <a:r>
              <a:rPr lang="cs-CZ" altLang="en-US" sz="1400" b="0" dirty="0" err="1" smtClean="0">
                <a:solidFill>
                  <a:srgbClr val="F8F8FF"/>
                </a:solidFill>
                <a:latin typeface="arial" panose="020B0604020202020204" pitchFamily="34" charset="0"/>
                <a:ea typeface="MS PGothic" panose="020B0600070205080204" pitchFamily="34" charset="-128"/>
              </a:rPr>
              <a:t>treatment</a:t>
            </a:r>
            <a:endParaRPr lang="cs-CZ" altLang="en-US" sz="1400" b="0" dirty="0">
              <a:solidFill>
                <a:srgbClr val="F8F8FF"/>
              </a:solidFill>
              <a:latin typeface="arial" panose="020B0604020202020204" pitchFamily="34" charset="0"/>
              <a:ea typeface="MS PGothic" panose="020B0600070205080204" pitchFamily="34" charset="-128"/>
            </a:endParaRPr>
          </a:p>
        </p:txBody>
      </p:sp>
      <p:grpSp>
        <p:nvGrpSpPr>
          <p:cNvPr id="49" name="Group 48"/>
          <p:cNvGrpSpPr/>
          <p:nvPr/>
        </p:nvGrpSpPr>
        <p:grpSpPr>
          <a:xfrm>
            <a:off x="7600088" y="3093250"/>
            <a:ext cx="1258597" cy="1092318"/>
            <a:chOff x="3857794" y="1423935"/>
            <a:chExt cx="1094431" cy="949842"/>
          </a:xfrm>
        </p:grpSpPr>
        <p:pic>
          <p:nvPicPr>
            <p:cNvPr id="50" name="Picture 49"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51" name="Picture 50"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52" name="Picture 51"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098831" y="1840624"/>
              <a:ext cx="248094" cy="250127"/>
            </a:xfrm>
            <a:prstGeom prst="rect">
              <a:avLst/>
            </a:prstGeom>
            <a:effectLst>
              <a:glow rad="25400">
                <a:srgbClr val="6AAA73">
                  <a:alpha val="30000"/>
                </a:srgbClr>
              </a:glow>
            </a:effectLst>
          </p:spPr>
        </p:pic>
        <p:pic>
          <p:nvPicPr>
            <p:cNvPr id="53" name="Picture 52"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569338" y="1695145"/>
              <a:ext cx="264362" cy="254194"/>
            </a:xfrm>
            <a:prstGeom prst="rect">
              <a:avLst/>
            </a:prstGeom>
            <a:effectLst>
              <a:glow rad="25400">
                <a:srgbClr val="6AAA73">
                  <a:alpha val="30000"/>
                </a:srgbClr>
              </a:glow>
            </a:effectLst>
          </p:spPr>
        </p:pic>
        <p:pic>
          <p:nvPicPr>
            <p:cNvPr id="54" name="Picture 53"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221002" y="1579033"/>
              <a:ext cx="264362" cy="254194"/>
            </a:xfrm>
            <a:prstGeom prst="rect">
              <a:avLst/>
            </a:prstGeom>
            <a:effectLst>
              <a:glow rad="25400">
                <a:srgbClr val="6AAA73">
                  <a:alpha val="30000"/>
                </a:srgbClr>
              </a:glow>
            </a:effectLst>
          </p:spPr>
        </p:pic>
        <p:pic>
          <p:nvPicPr>
            <p:cNvPr id="55" name="Picture 54"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58888" y="1818517"/>
              <a:ext cx="264362" cy="254194"/>
            </a:xfrm>
            <a:prstGeom prst="rect">
              <a:avLst/>
            </a:prstGeom>
            <a:effectLst>
              <a:glow rad="25400">
                <a:srgbClr val="6AAA73">
                  <a:alpha val="30000"/>
                </a:srgbClr>
              </a:glow>
            </a:effectLst>
          </p:spPr>
        </p:pic>
        <p:pic>
          <p:nvPicPr>
            <p:cNvPr id="56" name="Picture 55"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37120" y="2101543"/>
              <a:ext cx="264362" cy="254194"/>
            </a:xfrm>
            <a:prstGeom prst="rect">
              <a:avLst/>
            </a:prstGeom>
            <a:effectLst>
              <a:glow rad="25400">
                <a:srgbClr val="6AAA73">
                  <a:alpha val="30000"/>
                </a:srgbClr>
              </a:glow>
            </a:effectLst>
          </p:spPr>
        </p:pic>
        <p:pic>
          <p:nvPicPr>
            <p:cNvPr id="57" name="Picture 56"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984920" y="1423935"/>
              <a:ext cx="264362" cy="254194"/>
            </a:xfrm>
            <a:prstGeom prst="rect">
              <a:avLst/>
            </a:prstGeom>
            <a:effectLst>
              <a:glow rad="25400">
                <a:srgbClr val="6AAA73">
                  <a:alpha val="30000"/>
                </a:srgbClr>
              </a:glow>
            </a:effectLst>
          </p:spPr>
        </p:pic>
        <p:pic>
          <p:nvPicPr>
            <p:cNvPr id="59" name="Picture 58"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048035" y="2123650"/>
              <a:ext cx="248094" cy="250127"/>
            </a:xfrm>
            <a:prstGeom prst="rect">
              <a:avLst/>
            </a:prstGeom>
            <a:effectLst>
              <a:glow rad="25400">
                <a:srgbClr val="6AAA73">
                  <a:alpha val="30000"/>
                </a:srgbClr>
              </a:glow>
            </a:effectLst>
          </p:spPr>
        </p:pic>
        <p:pic>
          <p:nvPicPr>
            <p:cNvPr id="62" name="Picture 61"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857794" y="1687899"/>
              <a:ext cx="264362" cy="254194"/>
            </a:xfrm>
            <a:prstGeom prst="rect">
              <a:avLst/>
            </a:prstGeom>
            <a:effectLst>
              <a:glow rad="25400">
                <a:srgbClr val="6AAA73">
                  <a:alpha val="30000"/>
                </a:srgbClr>
              </a:glow>
            </a:effectLst>
          </p:spPr>
        </p:pic>
        <p:pic>
          <p:nvPicPr>
            <p:cNvPr id="78" name="Picture 77"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687863" y="1441312"/>
              <a:ext cx="264362" cy="254194"/>
            </a:xfrm>
            <a:prstGeom prst="rect">
              <a:avLst/>
            </a:prstGeom>
            <a:effectLst>
              <a:glow rad="25400">
                <a:srgbClr val="6AAA73">
                  <a:alpha val="30000"/>
                </a:srgbClr>
              </a:glow>
            </a:effectLst>
          </p:spPr>
        </p:pic>
      </p:grpSp>
      <p:sp>
        <p:nvSpPr>
          <p:cNvPr id="63" name="Text Box 90"/>
          <p:cNvSpPr txBox="1">
            <a:spLocks noChangeArrowheads="1"/>
          </p:cNvSpPr>
          <p:nvPr/>
        </p:nvSpPr>
        <p:spPr bwMode="auto">
          <a:xfrm>
            <a:off x="7039548" y="1727076"/>
            <a:ext cx="1753420" cy="6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smtClean="0">
                <a:solidFill>
                  <a:srgbClr val="FFFF00"/>
                </a:solidFill>
                <a:latin typeface="arial" panose="020B0604020202020204" pitchFamily="34" charset="0"/>
                <a:ea typeface="MS PGothic" panose="020B0600070205080204" pitchFamily="34" charset="-128"/>
              </a:rPr>
              <a:t>End </a:t>
            </a:r>
            <a:r>
              <a:rPr lang="cs-CZ" altLang="en-US" sz="1400" b="0" dirty="0" err="1" smtClean="0">
                <a:solidFill>
                  <a:srgbClr val="FFFF00"/>
                </a:solidFill>
                <a:latin typeface="arial" panose="020B0604020202020204" pitchFamily="34" charset="0"/>
                <a:ea typeface="MS PGothic" panose="020B0600070205080204" pitchFamily="34" charset="-128"/>
              </a:rPr>
              <a:t>of</a:t>
            </a:r>
            <a:r>
              <a:rPr lang="cs-CZ" altLang="en-US" sz="1400" b="0" dirty="0" smtClean="0">
                <a:solidFill>
                  <a:srgbClr val="FFFF00"/>
                </a:solidFill>
                <a:latin typeface="arial" panose="020B0604020202020204" pitchFamily="34" charset="0"/>
                <a:ea typeface="MS PGothic" panose="020B0600070205080204" pitchFamily="34" charset="-128"/>
              </a:rPr>
              <a:t> TKI </a:t>
            </a:r>
          </a:p>
          <a:p>
            <a:pPr algn="ctr" eaLnBrk="1" hangingPunct="1">
              <a:lnSpc>
                <a:spcPct val="95000"/>
              </a:lnSpc>
            </a:pPr>
            <a:r>
              <a:rPr lang="cs-CZ" altLang="en-US" sz="1400" b="0" dirty="0" err="1" smtClean="0">
                <a:solidFill>
                  <a:srgbClr val="FFFF00"/>
                </a:solidFill>
                <a:latin typeface="arial" panose="020B0604020202020204" pitchFamily="34" charset="0"/>
                <a:ea typeface="MS PGothic" panose="020B0600070205080204" pitchFamily="34" charset="-128"/>
              </a:rPr>
              <a:t>treatment</a:t>
            </a:r>
            <a:r>
              <a:rPr lang="cs-CZ" altLang="en-US" sz="1400" b="0" dirty="0" smtClean="0">
                <a:solidFill>
                  <a:srgbClr val="FFFF00"/>
                </a:solidFill>
                <a:latin typeface="arial" panose="020B0604020202020204" pitchFamily="34" charset="0"/>
                <a:ea typeface="MS PGothic" panose="020B0600070205080204" pitchFamily="34" charset="-128"/>
              </a:rPr>
              <a:t> </a:t>
            </a:r>
            <a:r>
              <a:rPr lang="cs-CZ" altLang="en-US" sz="1400" b="0" dirty="0" err="1" smtClean="0">
                <a:solidFill>
                  <a:srgbClr val="FFFF00"/>
                </a:solidFill>
                <a:latin typeface="arial" panose="020B0604020202020204" pitchFamily="34" charset="0"/>
                <a:ea typeface="MS PGothic" panose="020B0600070205080204" pitchFamily="34" charset="-128"/>
              </a:rPr>
              <a:t>due</a:t>
            </a:r>
            <a:r>
              <a:rPr lang="cs-CZ" altLang="en-US" sz="1400" b="0" dirty="0" smtClean="0">
                <a:solidFill>
                  <a:srgbClr val="FFFF00"/>
                </a:solidFill>
                <a:latin typeface="arial" panose="020B0604020202020204" pitchFamily="34" charset="0"/>
                <a:ea typeface="MS PGothic" panose="020B0600070205080204" pitchFamily="34" charset="-128"/>
              </a:rPr>
              <a:t> to tumor </a:t>
            </a:r>
            <a:r>
              <a:rPr lang="cs-CZ" altLang="en-US" sz="1400" b="0" dirty="0" err="1" smtClean="0">
                <a:solidFill>
                  <a:srgbClr val="FFFF00"/>
                </a:solidFill>
                <a:latin typeface="arial" panose="020B0604020202020204" pitchFamily="34" charset="0"/>
                <a:ea typeface="MS PGothic" panose="020B0600070205080204" pitchFamily="34" charset="-128"/>
              </a:rPr>
              <a:t>progression</a:t>
            </a:r>
            <a:endParaRPr lang="cs-CZ" altLang="en-US" sz="1400" b="0" dirty="0">
              <a:solidFill>
                <a:srgbClr val="FFFF00"/>
              </a:solidFill>
              <a:latin typeface="arial" panose="020B0604020202020204" pitchFamily="34" charset="0"/>
              <a:ea typeface="MS PGothic" panose="020B0600070205080204" pitchFamily="34" charset="-128"/>
            </a:endParaRPr>
          </a:p>
        </p:txBody>
      </p:sp>
      <p:cxnSp>
        <p:nvCxnSpPr>
          <p:cNvPr id="64" name="Straight Connector 63"/>
          <p:cNvCxnSpPr/>
          <p:nvPr/>
        </p:nvCxnSpPr>
        <p:spPr>
          <a:xfrm>
            <a:off x="3721100" y="2997396"/>
            <a:ext cx="0" cy="133724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321300" y="2997396"/>
            <a:ext cx="0" cy="1337245"/>
          </a:xfrm>
          <a:prstGeom prst="line">
            <a:avLst/>
          </a:prstGeom>
        </p:spPr>
        <p:style>
          <a:lnRef idx="2">
            <a:schemeClr val="accent1"/>
          </a:lnRef>
          <a:fillRef idx="0">
            <a:schemeClr val="accent1"/>
          </a:fillRef>
          <a:effectRef idx="1">
            <a:schemeClr val="accent1"/>
          </a:effectRef>
          <a:fontRef idx="minor">
            <a:schemeClr val="tx1"/>
          </a:fontRef>
        </p:style>
      </p:cxnSp>
      <p:sp>
        <p:nvSpPr>
          <p:cNvPr id="66" name="Isosceles Triangle 65"/>
          <p:cNvSpPr/>
          <p:nvPr/>
        </p:nvSpPr>
        <p:spPr>
          <a:xfrm rot="10800000">
            <a:off x="4472022"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67" name="Isosceles Triangle 66"/>
          <p:cNvSpPr/>
          <p:nvPr/>
        </p:nvSpPr>
        <p:spPr>
          <a:xfrm rot="10800000">
            <a:off x="6046822"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68" name="Isosceles Triangle 67"/>
          <p:cNvSpPr/>
          <p:nvPr/>
        </p:nvSpPr>
        <p:spPr>
          <a:xfrm rot="10800000">
            <a:off x="7824822" y="2795629"/>
            <a:ext cx="166535" cy="143565"/>
          </a:xfrm>
          <a:prstGeom prst="triangle">
            <a:avLst/>
          </a:prstGeom>
          <a:solidFill>
            <a:srgbClr val="0089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grpSp>
        <p:nvGrpSpPr>
          <p:cNvPr id="58" name="Group 57"/>
          <p:cNvGrpSpPr>
            <a:grpSpLocks noChangeAspect="1"/>
          </p:cNvGrpSpPr>
          <p:nvPr/>
        </p:nvGrpSpPr>
        <p:grpSpPr>
          <a:xfrm>
            <a:off x="4811133" y="4747027"/>
            <a:ext cx="457200" cy="457200"/>
            <a:chOff x="4191996" y="4930988"/>
            <a:chExt cx="846666" cy="846666"/>
          </a:xfrm>
        </p:grpSpPr>
        <p:sp>
          <p:nvSpPr>
            <p:cNvPr id="71" name="Rectangle 70"/>
            <p:cNvSpPr/>
            <p:nvPr/>
          </p:nvSpPr>
          <p:spPr>
            <a:xfrm>
              <a:off x="4191996" y="4930988"/>
              <a:ext cx="846666" cy="8466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2" name="Picture 71" descr="6.png"/>
            <p:cNvPicPr>
              <a:picLocks noChangeAspect="1"/>
            </p:cNvPicPr>
            <p:nvPr/>
          </p:nvPicPr>
          <p:blipFill>
            <a:blip r:embed="rId1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rot="4355880">
              <a:off x="4305794" y="5064854"/>
              <a:ext cx="621440" cy="626534"/>
            </a:xfrm>
            <a:prstGeom prst="rect">
              <a:avLst/>
            </a:prstGeom>
            <a:effectLst>
              <a:glow rad="25400">
                <a:srgbClr val="6AAA73">
                  <a:alpha val="30000"/>
                </a:srgbClr>
              </a:glow>
            </a:effectLst>
          </p:spPr>
        </p:pic>
      </p:grpSp>
      <p:sp>
        <p:nvSpPr>
          <p:cNvPr id="73" name="Text Box 90"/>
          <p:cNvSpPr txBox="1">
            <a:spLocks noChangeArrowheads="1"/>
          </p:cNvSpPr>
          <p:nvPr/>
        </p:nvSpPr>
        <p:spPr bwMode="auto">
          <a:xfrm>
            <a:off x="5313508" y="4692261"/>
            <a:ext cx="2374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r>
              <a:rPr lang="en-US" altLang="en-US" sz="1200" dirty="0">
                <a:solidFill>
                  <a:srgbClr val="292929"/>
                </a:solidFill>
                <a:latin typeface="arial" panose="020B0604020202020204" pitchFamily="34" charset="0"/>
                <a:ea typeface="MS PGothic" panose="020B0600070205080204" pitchFamily="34" charset="-128"/>
              </a:rPr>
              <a:t>Lung cancer cell</a:t>
            </a:r>
          </a:p>
          <a:p>
            <a:pPr algn="ctr" eaLnBrk="1" hangingPunct="1"/>
            <a:r>
              <a:rPr lang="en-US" altLang="en-US" sz="1200" dirty="0">
                <a:solidFill>
                  <a:srgbClr val="292929"/>
                </a:solidFill>
                <a:latin typeface="arial" panose="020B0604020202020204" pitchFamily="34" charset="0"/>
                <a:ea typeface="MS PGothic" panose="020B0600070205080204" pitchFamily="34" charset="-128"/>
              </a:rPr>
              <a:t>with </a:t>
            </a:r>
            <a:r>
              <a:rPr lang="cs-CZ" altLang="en-US" sz="1200" dirty="0" err="1" smtClean="0">
                <a:solidFill>
                  <a:srgbClr val="292929"/>
                </a:solidFill>
                <a:latin typeface="arial" panose="020B0604020202020204" pitchFamily="34" charset="0"/>
                <a:ea typeface="MS PGothic" panose="020B0600070205080204" pitchFamily="34" charset="-128"/>
              </a:rPr>
              <a:t>aquired</a:t>
            </a:r>
            <a:r>
              <a:rPr lang="cs-CZ" altLang="en-US" sz="1200" dirty="0" smtClean="0">
                <a:solidFill>
                  <a:srgbClr val="292929"/>
                </a:solidFill>
                <a:latin typeface="arial" panose="020B0604020202020204" pitchFamily="34" charset="0"/>
                <a:ea typeface="MS PGothic" panose="020B0600070205080204" pitchFamily="34" charset="-128"/>
              </a:rPr>
              <a:t> </a:t>
            </a:r>
            <a:r>
              <a:rPr lang="en-US" altLang="en-US" sz="1200" dirty="0" smtClean="0">
                <a:solidFill>
                  <a:srgbClr val="292929"/>
                </a:solidFill>
                <a:latin typeface="arial" panose="020B0604020202020204" pitchFamily="34" charset="0"/>
                <a:ea typeface="MS PGothic" panose="020B0600070205080204" pitchFamily="34" charset="-128"/>
              </a:rPr>
              <a:t>resistant </a:t>
            </a:r>
            <a:r>
              <a:rPr lang="en-US" altLang="en-US" sz="1200" dirty="0">
                <a:solidFill>
                  <a:srgbClr val="292929"/>
                </a:solidFill>
                <a:latin typeface="arial" panose="020B0604020202020204" pitchFamily="34" charset="0"/>
                <a:ea typeface="MS PGothic" panose="020B0600070205080204" pitchFamily="34" charset="-128"/>
              </a:rPr>
              <a:t>mutation</a:t>
            </a:r>
            <a:endParaRPr lang="cs-CZ" altLang="en-US" sz="1200" dirty="0">
              <a:solidFill>
                <a:srgbClr val="292929"/>
              </a:solidFill>
              <a:latin typeface="arial" panose="020B0604020202020204" pitchFamily="34" charset="0"/>
              <a:ea typeface="MS PGothic" panose="020B0600070205080204" pitchFamily="34" charset="-128"/>
            </a:endParaRPr>
          </a:p>
        </p:txBody>
      </p:sp>
      <p:sp>
        <p:nvSpPr>
          <p:cNvPr id="75" name="Round Same Side Corner Rectangle 74"/>
          <p:cNvSpPr/>
          <p:nvPr/>
        </p:nvSpPr>
        <p:spPr>
          <a:xfrm>
            <a:off x="568035"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76" name="Isosceles Triangle 75"/>
          <p:cNvSpPr/>
          <p:nvPr/>
        </p:nvSpPr>
        <p:spPr>
          <a:xfrm rot="10800000">
            <a:off x="1230057"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77" name="Text Box 90"/>
          <p:cNvSpPr txBox="1">
            <a:spLocks noChangeArrowheads="1"/>
          </p:cNvSpPr>
          <p:nvPr/>
        </p:nvSpPr>
        <p:spPr bwMode="auto">
          <a:xfrm>
            <a:off x="617654" y="1727076"/>
            <a:ext cx="1396510"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err="1" smtClean="0">
                <a:solidFill>
                  <a:srgbClr val="F8F8FF"/>
                </a:solidFill>
                <a:latin typeface="arial" panose="020B0604020202020204" pitchFamily="34" charset="0"/>
                <a:ea typeface="MS PGothic" panose="020B0600070205080204" pitchFamily="34" charset="-128"/>
              </a:rPr>
              <a:t>Metastatic</a:t>
            </a:r>
            <a:endParaRPr lang="cs-CZ" altLang="en-US" sz="1400" b="0" dirty="0">
              <a:solidFill>
                <a:srgbClr val="F8F8FF"/>
              </a:solidFill>
              <a:latin typeface="arial" panose="020B0604020202020204" pitchFamily="34" charset="0"/>
              <a:ea typeface="MS PGothic" panose="020B0600070205080204" pitchFamily="34" charset="-128"/>
            </a:endParaRPr>
          </a:p>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EGFRm NSCLC</a:t>
            </a:r>
          </a:p>
        </p:txBody>
      </p:sp>
      <p:sp>
        <p:nvSpPr>
          <p:cNvPr id="79" name="Rounded Rectangle 78"/>
          <p:cNvSpPr/>
          <p:nvPr/>
        </p:nvSpPr>
        <p:spPr>
          <a:xfrm>
            <a:off x="347132" y="5451823"/>
            <a:ext cx="8720667" cy="655356"/>
          </a:xfrm>
          <a:prstGeom prst="roundRect">
            <a:avLst>
              <a:gd name="adj" fmla="val 0"/>
            </a:avLst>
          </a:prstGeom>
          <a:solidFill>
            <a:srgbClr val="008995">
              <a:alpha val="19000"/>
            </a:srgbClr>
          </a:solidFill>
          <a:ln w="381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defRPr/>
            </a:pPr>
            <a:r>
              <a:rPr lang="en-US" kern="0" dirty="0">
                <a:solidFill>
                  <a:srgbClr val="0A5B63"/>
                </a:solidFill>
              </a:rPr>
              <a:t>Most </a:t>
            </a:r>
            <a:r>
              <a:rPr lang="en-US" kern="0">
                <a:solidFill>
                  <a:srgbClr val="0A5B63"/>
                </a:solidFill>
              </a:rPr>
              <a:t>patients </a:t>
            </a:r>
            <a:r>
              <a:rPr lang="en-US" kern="0" smtClean="0">
                <a:solidFill>
                  <a:srgbClr val="0A5B63"/>
                </a:solidFill>
              </a:rPr>
              <a:t>with </a:t>
            </a:r>
            <a:r>
              <a:rPr lang="en-US" kern="0" dirty="0">
                <a:solidFill>
                  <a:srgbClr val="0A5B63"/>
                </a:solidFill>
              </a:rPr>
              <a:t>metastatic </a:t>
            </a:r>
            <a:r>
              <a:rPr lang="en-US" kern="0" dirty="0" err="1">
                <a:solidFill>
                  <a:srgbClr val="0A5B63"/>
                </a:solidFill>
              </a:rPr>
              <a:t>EGFRm</a:t>
            </a:r>
            <a:r>
              <a:rPr lang="en-US" kern="0" dirty="0">
                <a:solidFill>
                  <a:srgbClr val="0A5B63"/>
                </a:solidFill>
              </a:rPr>
              <a:t> NSCLC </a:t>
            </a:r>
            <a:r>
              <a:rPr lang="en-US" kern="0" dirty="0" smtClean="0">
                <a:solidFill>
                  <a:srgbClr val="0A5B63"/>
                </a:solidFill>
              </a:rPr>
              <a:t>progress </a:t>
            </a:r>
            <a:r>
              <a:rPr lang="en-US" kern="0" dirty="0">
                <a:solidFill>
                  <a:srgbClr val="0A5B63"/>
                </a:solidFill>
              </a:rPr>
              <a:t>within 8–14 months during first-line TKI treatment</a:t>
            </a:r>
            <a:r>
              <a:rPr lang="en-US" kern="0" baseline="30000" dirty="0">
                <a:solidFill>
                  <a:srgbClr val="0A5B63"/>
                </a:solidFill>
              </a:rPr>
              <a:t>2</a:t>
            </a:r>
            <a:endParaRPr lang="cs-CZ" kern="0" baseline="30000" dirty="0">
              <a:solidFill>
                <a:srgbClr val="0A5B63"/>
              </a:solidFill>
            </a:endParaRPr>
          </a:p>
        </p:txBody>
      </p:sp>
      <p:sp>
        <p:nvSpPr>
          <p:cNvPr id="80" name="TextBox 79"/>
          <p:cNvSpPr txBox="1"/>
          <p:nvPr/>
        </p:nvSpPr>
        <p:spPr>
          <a:xfrm>
            <a:off x="455613" y="6579363"/>
            <a:ext cx="8023369" cy="124650"/>
          </a:xfrm>
          <a:prstGeom prst="rect">
            <a:avLst/>
          </a:prstGeom>
          <a:noFill/>
        </p:spPr>
        <p:txBody>
          <a:bodyPr wrap="square" lIns="0" tIns="0" rIns="0" bIns="0" rtlCol="0" anchor="b">
            <a:spAutoFit/>
          </a:bodyPr>
          <a:lstStyle/>
          <a:p>
            <a:pPr>
              <a:lnSpc>
                <a:spcPct val="90000"/>
              </a:lnSpc>
              <a:spcAft>
                <a:spcPts val="300"/>
              </a:spcAft>
            </a:pPr>
            <a:r>
              <a:rPr lang="en-US" sz="900" b="1" dirty="0">
                <a:solidFill>
                  <a:srgbClr val="292929"/>
                </a:solidFill>
              </a:rPr>
              <a:t>1. </a:t>
            </a:r>
            <a:r>
              <a:rPr lang="en-US" sz="900" dirty="0">
                <a:solidFill>
                  <a:srgbClr val="292929"/>
                </a:solidFill>
              </a:rPr>
              <a:t>Diagram adapted from Sacher AG, J</a:t>
            </a:r>
            <a:r>
              <a:rPr lang="az-Cyrl-AZ" sz="900" dirty="0">
                <a:solidFill>
                  <a:srgbClr val="292929"/>
                </a:solidFill>
              </a:rPr>
              <a:t>ӓ</a:t>
            </a:r>
            <a:r>
              <a:rPr lang="en-US" sz="900" dirty="0">
                <a:solidFill>
                  <a:srgbClr val="292929"/>
                </a:solidFill>
              </a:rPr>
              <a:t>nne PA, Oxnard GR. </a:t>
            </a:r>
            <a:r>
              <a:rPr lang="en-US" sz="900" i="1" dirty="0">
                <a:solidFill>
                  <a:srgbClr val="292929"/>
                </a:solidFill>
              </a:rPr>
              <a:t>Cancer. </a:t>
            </a:r>
            <a:r>
              <a:rPr lang="en-US" sz="900" dirty="0">
                <a:solidFill>
                  <a:srgbClr val="292929"/>
                </a:solidFill>
              </a:rPr>
              <a:t>2014;120:2289-2298.</a:t>
            </a:r>
            <a:r>
              <a:rPr lang="en-US" sz="900" b="1" dirty="0">
                <a:solidFill>
                  <a:srgbClr val="292929"/>
                </a:solidFill>
                <a:cs typeface="Arial" charset="0"/>
              </a:rPr>
              <a:t> 2.</a:t>
            </a:r>
            <a:r>
              <a:rPr lang="en-US" sz="900" dirty="0">
                <a:solidFill>
                  <a:srgbClr val="292929"/>
                </a:solidFill>
              </a:rPr>
              <a:t> Langer CJ. </a:t>
            </a:r>
            <a:r>
              <a:rPr lang="en-US" sz="900" i="1" dirty="0">
                <a:solidFill>
                  <a:srgbClr val="292929"/>
                </a:solidFill>
              </a:rPr>
              <a:t>J Clin Oncol</a:t>
            </a:r>
            <a:r>
              <a:rPr lang="en-US" sz="900" dirty="0">
                <a:solidFill>
                  <a:srgbClr val="292929"/>
                </a:solidFill>
              </a:rPr>
              <a:t>. 2013;31:3303-3306. </a:t>
            </a:r>
            <a:endParaRPr lang="en-US" sz="900" dirty="0">
              <a:solidFill>
                <a:srgbClr val="292929"/>
              </a:solidFill>
              <a:cs typeface="Arial" charset="0"/>
            </a:endParaRPr>
          </a:p>
        </p:txBody>
      </p:sp>
    </p:spTree>
    <p:extLst>
      <p:ext uri="{BB962C8B-B14F-4D97-AF65-F5344CB8AC3E}">
        <p14:creationId xmlns:p14="http://schemas.microsoft.com/office/powerpoint/2010/main" val="1342495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467" y="155643"/>
            <a:ext cx="8788400" cy="953373"/>
          </a:xfrm>
        </p:spPr>
        <p:txBody>
          <a:bodyPr>
            <a:noAutofit/>
          </a:bodyPr>
          <a:lstStyle/>
          <a:p>
            <a:pPr>
              <a:lnSpc>
                <a:spcPts val="2790"/>
              </a:lnSpc>
            </a:pPr>
            <a:r>
              <a:rPr lang="en-US" dirty="0"/>
              <a:t>EGFR T790M mutations are among the most common causes of acquired resistance to EGFR TKI treatment</a:t>
            </a:r>
          </a:p>
        </p:txBody>
      </p:sp>
      <p:sp>
        <p:nvSpPr>
          <p:cNvPr id="4" name="Content Placeholder 3"/>
          <p:cNvSpPr>
            <a:spLocks noGrp="1"/>
          </p:cNvSpPr>
          <p:nvPr>
            <p:ph idx="1"/>
          </p:nvPr>
        </p:nvSpPr>
        <p:spPr>
          <a:xfrm>
            <a:off x="347133" y="1398784"/>
            <a:ext cx="8796867" cy="641684"/>
          </a:xfrm>
        </p:spPr>
        <p:txBody>
          <a:bodyPr/>
          <a:lstStyle/>
          <a:p>
            <a:pPr marL="0" lvl="0" indent="0">
              <a:lnSpc>
                <a:spcPct val="100000"/>
              </a:lnSpc>
              <a:spcBef>
                <a:spcPts val="0"/>
              </a:spcBef>
              <a:spcAft>
                <a:spcPts val="0"/>
              </a:spcAft>
              <a:buNone/>
            </a:pPr>
            <a:r>
              <a:rPr lang="en-US" sz="1800" dirty="0" smtClean="0">
                <a:solidFill>
                  <a:schemeClr val="accent6">
                    <a:lumMod val="50000"/>
                  </a:schemeClr>
                </a:solidFill>
                <a:latin typeface="arial" panose="020B0604020202020204" pitchFamily="34" charset="0"/>
              </a:rPr>
              <a:t>Nearly </a:t>
            </a:r>
            <a:r>
              <a:rPr lang="en-US" sz="1800" dirty="0">
                <a:solidFill>
                  <a:schemeClr val="accent6">
                    <a:lumMod val="50000"/>
                  </a:schemeClr>
                </a:solidFill>
                <a:latin typeface="arial" panose="020B0604020202020204" pitchFamily="34" charset="0"/>
              </a:rPr>
              <a:t>two-thirds of patients with metastatic </a:t>
            </a:r>
            <a:r>
              <a:rPr lang="en-US" sz="1800" dirty="0" err="1">
                <a:solidFill>
                  <a:schemeClr val="accent6">
                    <a:lumMod val="50000"/>
                  </a:schemeClr>
                </a:solidFill>
                <a:latin typeface="arial" panose="020B0604020202020204" pitchFamily="34" charset="0"/>
              </a:rPr>
              <a:t>EGFRm</a:t>
            </a:r>
            <a:r>
              <a:rPr lang="en-US" sz="1800" dirty="0">
                <a:solidFill>
                  <a:schemeClr val="accent6">
                    <a:lumMod val="50000"/>
                  </a:schemeClr>
                </a:solidFill>
                <a:latin typeface="arial" panose="020B0604020202020204" pitchFamily="34" charset="0"/>
              </a:rPr>
              <a:t> NSCLC who progressed to EGFR TKI treatment had the presence of an acquired EGFR T790M mutation</a:t>
            </a:r>
          </a:p>
        </p:txBody>
      </p:sp>
      <p:sp>
        <p:nvSpPr>
          <p:cNvPr id="2" name="Slide Number Placeholder 1"/>
          <p:cNvSpPr>
            <a:spLocks noGrp="1"/>
          </p:cNvSpPr>
          <p:nvPr>
            <p:ph type="sldNum" sz="quarter" idx="12"/>
          </p:nvPr>
        </p:nvSpPr>
        <p:spPr/>
        <p:txBody>
          <a:bodyPr/>
          <a:lstStyle/>
          <a:p>
            <a:fld id="{5E1C433D-8363-43BC-82F4-06D05EDC9C3A}" type="slidenum">
              <a:rPr lang="en-US" smtClean="0">
                <a:solidFill>
                  <a:prstClr val="white"/>
                </a:solidFill>
              </a:rPr>
              <a:pPr/>
              <a:t>4</a:t>
            </a:fld>
            <a:endParaRPr lang="en-US" dirty="0">
              <a:solidFill>
                <a:prstClr val="white"/>
              </a:solidFill>
            </a:endParaRPr>
          </a:p>
        </p:txBody>
      </p:sp>
      <p:sp>
        <p:nvSpPr>
          <p:cNvPr id="25" name="TextBox 24"/>
          <p:cNvSpPr txBox="1"/>
          <p:nvPr/>
        </p:nvSpPr>
        <p:spPr>
          <a:xfrm>
            <a:off x="455613" y="6579363"/>
            <a:ext cx="8434388" cy="124650"/>
          </a:xfrm>
          <a:prstGeom prst="rect">
            <a:avLst/>
          </a:prstGeom>
          <a:noFill/>
        </p:spPr>
        <p:txBody>
          <a:bodyPr wrap="square" lIns="0" tIns="0" rIns="0" bIns="0" rtlCol="0" anchor="b">
            <a:spAutoFit/>
          </a:bodyPr>
          <a:lstStyle/>
          <a:p>
            <a:pPr>
              <a:lnSpc>
                <a:spcPct val="90000"/>
              </a:lnSpc>
              <a:spcAft>
                <a:spcPts val="300"/>
              </a:spcAft>
            </a:pPr>
            <a:r>
              <a:rPr lang="en-US" altLang="en-US" sz="900" dirty="0">
                <a:solidFill>
                  <a:srgbClr val="292929"/>
                </a:solidFill>
                <a:cs typeface="Arial" panose="020B0604020202020204" pitchFamily="34" charset="0"/>
              </a:rPr>
              <a:t>Yu HA, Arcila ME, Rekhtman N, et al. </a:t>
            </a:r>
            <a:r>
              <a:rPr lang="en-US" altLang="en-US" sz="900" i="1" dirty="0">
                <a:solidFill>
                  <a:srgbClr val="292929"/>
                </a:solidFill>
                <a:cs typeface="Arial" panose="020B0604020202020204" pitchFamily="34" charset="0"/>
              </a:rPr>
              <a:t>Clin Cancer Res</a:t>
            </a:r>
            <a:r>
              <a:rPr lang="en-US" altLang="en-US" sz="900" dirty="0">
                <a:solidFill>
                  <a:srgbClr val="292929"/>
                </a:solidFill>
                <a:cs typeface="Arial" panose="020B0604020202020204" pitchFamily="34" charset="0"/>
              </a:rPr>
              <a:t>. 2013;19:2240-2247. </a:t>
            </a:r>
            <a:endParaRPr lang="en-US" sz="900" dirty="0">
              <a:solidFill>
                <a:srgbClr val="292929"/>
              </a:solidFill>
              <a:cs typeface="Arial" charset="0"/>
            </a:endParaRPr>
          </a:p>
        </p:txBody>
      </p:sp>
      <p:sp>
        <p:nvSpPr>
          <p:cNvPr id="24" name="TextBox 23"/>
          <p:cNvSpPr txBox="1"/>
          <p:nvPr/>
        </p:nvSpPr>
        <p:spPr>
          <a:xfrm>
            <a:off x="2691606" y="2337793"/>
            <a:ext cx="4976738" cy="193899"/>
          </a:xfrm>
          <a:prstGeom prst="rect">
            <a:avLst/>
          </a:prstGeom>
          <a:noFill/>
        </p:spPr>
        <p:txBody>
          <a:bodyPr wrap="square" lIns="0" tIns="0" rIns="0" bIns="0" rtlCol="0" anchor="b">
            <a:spAutoFit/>
          </a:bodyPr>
          <a:lstStyle/>
          <a:p>
            <a:pPr>
              <a:lnSpc>
                <a:spcPct val="90000"/>
              </a:lnSpc>
              <a:spcBef>
                <a:spcPct val="0"/>
              </a:spcBef>
              <a:spcAft>
                <a:spcPts val="300"/>
              </a:spcAft>
              <a:defRPr/>
            </a:pPr>
            <a:r>
              <a:rPr lang="en-US" altLang="en-US" sz="1400" dirty="0">
                <a:solidFill>
                  <a:srgbClr val="292929"/>
                </a:solidFill>
              </a:rPr>
              <a:t>Frequencies of different mechanisms of acquired resistance.</a:t>
            </a:r>
            <a:endParaRPr lang="cs-CZ" altLang="en-US" sz="1400" dirty="0">
              <a:solidFill>
                <a:srgbClr val="292929"/>
              </a:solidFill>
            </a:endParaRPr>
          </a:p>
        </p:txBody>
      </p:sp>
      <p:graphicFrame>
        <p:nvGraphicFramePr>
          <p:cNvPr id="27" name="Chart 26"/>
          <p:cNvGraphicFramePr/>
          <p:nvPr>
            <p:extLst>
              <p:ext uri="{D42A27DB-BD31-4B8C-83A1-F6EECF244321}">
                <p14:modId xmlns:p14="http://schemas.microsoft.com/office/powerpoint/2010/main" val="1724032172"/>
              </p:ext>
            </p:extLst>
          </p:nvPr>
        </p:nvGraphicFramePr>
        <p:xfrm>
          <a:off x="1630171" y="2686143"/>
          <a:ext cx="6506296" cy="3714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839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7143" b="33783"/>
          <a:stretch/>
        </p:blipFill>
        <p:spPr>
          <a:xfrm>
            <a:off x="203196" y="2032000"/>
            <a:ext cx="9144000" cy="3365500"/>
          </a:xfrm>
          <a:prstGeom prst="rect">
            <a:avLst/>
          </a:prstGeom>
        </p:spPr>
      </p:pic>
      <p:sp>
        <p:nvSpPr>
          <p:cNvPr id="3" name="Title 2"/>
          <p:cNvSpPr>
            <a:spLocks noGrp="1"/>
          </p:cNvSpPr>
          <p:nvPr>
            <p:ph type="title"/>
          </p:nvPr>
        </p:nvSpPr>
        <p:spPr>
          <a:xfrm>
            <a:off x="438680" y="287867"/>
            <a:ext cx="8237537" cy="665506"/>
          </a:xfrm>
        </p:spPr>
        <p:txBody>
          <a:bodyPr anchor="ctr"/>
          <a:lstStyle/>
          <a:p>
            <a:pPr algn="ctr"/>
            <a:r>
              <a:rPr lang="en-US" dirty="0"/>
              <a:t>Acquired resistance to EGFR TKI treatment</a:t>
            </a:r>
            <a:endParaRPr lang="cs-CZ" dirty="0"/>
          </a:p>
        </p:txBody>
      </p:sp>
      <p:sp>
        <p:nvSpPr>
          <p:cNvPr id="6" name="Content Placeholder 5"/>
          <p:cNvSpPr>
            <a:spLocks noGrp="1"/>
          </p:cNvSpPr>
          <p:nvPr>
            <p:ph idx="1"/>
          </p:nvPr>
        </p:nvSpPr>
        <p:spPr>
          <a:xfrm>
            <a:off x="694267" y="5591175"/>
            <a:ext cx="2364847" cy="696623"/>
          </a:xfrm>
        </p:spPr>
        <p:txBody>
          <a:bodyPr/>
          <a:lstStyle/>
          <a:p>
            <a:r>
              <a:rPr lang="en-US" sz="1400" dirty="0"/>
              <a:t>1st and 2nd generation TKI inhibits EGFR signaling</a:t>
            </a:r>
            <a:endParaRPr lang="cs-CZ" sz="1400" dirty="0"/>
          </a:p>
        </p:txBody>
      </p:sp>
      <p:sp>
        <p:nvSpPr>
          <p:cNvPr id="4" name="Slide Number Placeholder 3"/>
          <p:cNvSpPr>
            <a:spLocks noGrp="1"/>
          </p:cNvSpPr>
          <p:nvPr>
            <p:ph type="sldNum" sz="quarter" idx="12"/>
          </p:nvPr>
        </p:nvSpPr>
        <p:spPr/>
        <p:txBody>
          <a:bodyPr/>
          <a:lstStyle/>
          <a:p>
            <a:fld id="{5E1C433D-8363-43BC-82F4-06D05EDC9C3A}" type="slidenum">
              <a:rPr lang="en-US" smtClean="0">
                <a:solidFill>
                  <a:prstClr val="white"/>
                </a:solidFill>
              </a:rPr>
              <a:pPr/>
              <a:t>5</a:t>
            </a:fld>
            <a:endParaRPr lang="en-US" dirty="0">
              <a:solidFill>
                <a:prstClr val="white"/>
              </a:solidFill>
            </a:endParaRPr>
          </a:p>
        </p:txBody>
      </p:sp>
      <p:sp>
        <p:nvSpPr>
          <p:cNvPr id="7" name="TextBox 6"/>
          <p:cNvSpPr txBox="1"/>
          <p:nvPr/>
        </p:nvSpPr>
        <p:spPr>
          <a:xfrm>
            <a:off x="896622" y="1494189"/>
            <a:ext cx="2232660" cy="391389"/>
          </a:xfrm>
          <a:prstGeom prst="rect">
            <a:avLst/>
          </a:prstGeom>
          <a:noFill/>
        </p:spPr>
        <p:txBody>
          <a:bodyPr wrap="square" lIns="0" tIns="0" rIns="0" bIns="0" rtlCol="0">
            <a:spAutoFit/>
          </a:bodyPr>
          <a:lstStyle/>
          <a:p>
            <a:pPr algn="ctr">
              <a:lnSpc>
                <a:spcPct val="90000"/>
              </a:lnSpc>
            </a:pPr>
            <a:r>
              <a:rPr lang="cs-CZ" sz="1400" b="1" dirty="0" err="1" smtClean="0">
                <a:solidFill>
                  <a:srgbClr val="138996"/>
                </a:solidFill>
              </a:rPr>
              <a:t>First</a:t>
            </a:r>
            <a:r>
              <a:rPr lang="cs-CZ" sz="1400" b="1" dirty="0" smtClean="0">
                <a:solidFill>
                  <a:srgbClr val="138996"/>
                </a:solidFill>
              </a:rPr>
              <a:t> line</a:t>
            </a:r>
            <a:endParaRPr lang="cs-CZ" sz="1400" b="1" dirty="0">
              <a:solidFill>
                <a:srgbClr val="138996"/>
              </a:solidFill>
            </a:endParaRPr>
          </a:p>
          <a:p>
            <a:pPr algn="ctr">
              <a:lnSpc>
                <a:spcPct val="90000"/>
              </a:lnSpc>
            </a:pPr>
            <a:r>
              <a:rPr lang="cs-CZ" sz="1400" b="1" dirty="0">
                <a:solidFill>
                  <a:srgbClr val="138996"/>
                </a:solidFill>
              </a:rPr>
              <a:t>EGFR TKI </a:t>
            </a:r>
            <a:endParaRPr lang="cs-CZ" sz="1400" dirty="0">
              <a:solidFill>
                <a:srgbClr val="138996"/>
              </a:solidFill>
            </a:endParaRPr>
          </a:p>
        </p:txBody>
      </p:sp>
      <p:sp>
        <p:nvSpPr>
          <p:cNvPr id="8" name="TextBox 7"/>
          <p:cNvSpPr txBox="1"/>
          <p:nvPr/>
        </p:nvSpPr>
        <p:spPr>
          <a:xfrm>
            <a:off x="3415931" y="1494189"/>
            <a:ext cx="2475923" cy="581698"/>
          </a:xfrm>
          <a:prstGeom prst="rect">
            <a:avLst/>
          </a:prstGeom>
          <a:noFill/>
        </p:spPr>
        <p:txBody>
          <a:bodyPr wrap="square" lIns="0" tIns="0" rIns="0" bIns="0" rtlCol="0">
            <a:spAutoFit/>
          </a:bodyPr>
          <a:lstStyle/>
          <a:p>
            <a:pPr algn="ctr">
              <a:lnSpc>
                <a:spcPct val="90000"/>
              </a:lnSpc>
            </a:pPr>
            <a:r>
              <a:rPr lang="cs-CZ" sz="1400" b="1" dirty="0" err="1" smtClean="0">
                <a:solidFill>
                  <a:srgbClr val="138996"/>
                </a:solidFill>
              </a:rPr>
              <a:t>Acquired</a:t>
            </a:r>
            <a:r>
              <a:rPr lang="cs-CZ" sz="1400" b="1" dirty="0" smtClean="0">
                <a:solidFill>
                  <a:srgbClr val="138996"/>
                </a:solidFill>
              </a:rPr>
              <a:t>  </a:t>
            </a:r>
            <a:r>
              <a:rPr lang="cs-CZ" sz="1400" b="1" dirty="0">
                <a:solidFill>
                  <a:srgbClr val="138996"/>
                </a:solidFill>
              </a:rPr>
              <a:t>EGFR </a:t>
            </a:r>
            <a:r>
              <a:rPr lang="cs-CZ" sz="1400" b="1" dirty="0" smtClean="0">
                <a:solidFill>
                  <a:srgbClr val="138996"/>
                </a:solidFill>
              </a:rPr>
              <a:t>mutationT790M</a:t>
            </a:r>
            <a:r>
              <a:rPr lang="cs-CZ" sz="1400" b="1" dirty="0">
                <a:solidFill>
                  <a:srgbClr val="138996"/>
                </a:solidFill>
              </a:rPr>
              <a:t/>
            </a:r>
            <a:br>
              <a:rPr lang="cs-CZ" sz="1400" b="1" dirty="0">
                <a:solidFill>
                  <a:srgbClr val="138996"/>
                </a:solidFill>
              </a:rPr>
            </a:br>
            <a:endParaRPr lang="cs-CZ" sz="1400" dirty="0">
              <a:solidFill>
                <a:srgbClr val="138996"/>
              </a:solidFill>
            </a:endParaRPr>
          </a:p>
        </p:txBody>
      </p:sp>
      <p:sp>
        <p:nvSpPr>
          <p:cNvPr id="9" name="TextBox 8"/>
          <p:cNvSpPr txBox="1"/>
          <p:nvPr/>
        </p:nvSpPr>
        <p:spPr>
          <a:xfrm>
            <a:off x="5946498" y="1591139"/>
            <a:ext cx="2232660" cy="193899"/>
          </a:xfrm>
          <a:prstGeom prst="rect">
            <a:avLst/>
          </a:prstGeom>
          <a:noFill/>
        </p:spPr>
        <p:txBody>
          <a:bodyPr wrap="square" lIns="0" tIns="0" rIns="0" bIns="0" rtlCol="0">
            <a:spAutoFit/>
          </a:bodyPr>
          <a:lstStyle/>
          <a:p>
            <a:pPr algn="ctr">
              <a:lnSpc>
                <a:spcPct val="90000"/>
              </a:lnSpc>
            </a:pPr>
            <a:r>
              <a:rPr lang="en-US" sz="1400" b="1" dirty="0">
                <a:solidFill>
                  <a:srgbClr val="138996"/>
                </a:solidFill>
              </a:rPr>
              <a:t>TAGRISSO</a:t>
            </a:r>
            <a:endParaRPr lang="en-US" sz="1400" dirty="0">
              <a:solidFill>
                <a:srgbClr val="138996"/>
              </a:solidFill>
            </a:endParaRPr>
          </a:p>
        </p:txBody>
      </p:sp>
      <p:sp>
        <p:nvSpPr>
          <p:cNvPr id="11" name="TextBox 10"/>
          <p:cNvSpPr txBox="1"/>
          <p:nvPr/>
        </p:nvSpPr>
        <p:spPr>
          <a:xfrm>
            <a:off x="914944" y="2803455"/>
            <a:ext cx="769620" cy="166199"/>
          </a:xfrm>
          <a:prstGeom prst="rect">
            <a:avLst/>
          </a:prstGeom>
          <a:noFill/>
        </p:spPr>
        <p:txBody>
          <a:bodyPr wrap="square" lIns="0" tIns="0" rIns="0" bIns="0" rtlCol="0">
            <a:spAutoFit/>
          </a:bodyPr>
          <a:lstStyle/>
          <a:p>
            <a:pPr>
              <a:lnSpc>
                <a:spcPct val="90000"/>
              </a:lnSpc>
            </a:pPr>
            <a:r>
              <a:rPr lang="en-US" sz="1200" b="1" dirty="0">
                <a:solidFill>
                  <a:srgbClr val="138996"/>
                </a:solidFill>
              </a:rPr>
              <a:t>EGFRm</a:t>
            </a:r>
            <a:endParaRPr lang="en-US" sz="1400" dirty="0">
              <a:solidFill>
                <a:srgbClr val="138996"/>
              </a:solidFill>
            </a:endParaRPr>
          </a:p>
        </p:txBody>
      </p:sp>
      <p:sp>
        <p:nvSpPr>
          <p:cNvPr id="12" name="TextBox 11"/>
          <p:cNvSpPr txBox="1"/>
          <p:nvPr/>
        </p:nvSpPr>
        <p:spPr>
          <a:xfrm>
            <a:off x="3109186" y="2803455"/>
            <a:ext cx="1028700" cy="166199"/>
          </a:xfrm>
          <a:prstGeom prst="rect">
            <a:avLst/>
          </a:prstGeom>
          <a:noFill/>
        </p:spPr>
        <p:txBody>
          <a:bodyPr wrap="square" lIns="0" tIns="0" rIns="0" bIns="0" rtlCol="0">
            <a:spAutoFit/>
          </a:bodyPr>
          <a:lstStyle/>
          <a:p>
            <a:pPr>
              <a:lnSpc>
                <a:spcPct val="90000"/>
              </a:lnSpc>
            </a:pPr>
            <a:r>
              <a:rPr lang="en-US" sz="1200" b="1" dirty="0">
                <a:solidFill>
                  <a:srgbClr val="5C305F">
                    <a:lumMod val="75000"/>
                    <a:lumOff val="25000"/>
                    <a:alpha val="50000"/>
                  </a:srgbClr>
                </a:solidFill>
              </a:rPr>
              <a:t>EGFR T790M</a:t>
            </a:r>
            <a:endParaRPr lang="en-US" sz="1400" dirty="0">
              <a:solidFill>
                <a:srgbClr val="5C305F">
                  <a:lumMod val="75000"/>
                  <a:lumOff val="25000"/>
                  <a:alpha val="50000"/>
                </a:srgbClr>
              </a:solidFill>
            </a:endParaRPr>
          </a:p>
        </p:txBody>
      </p:sp>
      <p:sp>
        <p:nvSpPr>
          <p:cNvPr id="13" name="TextBox 12"/>
          <p:cNvSpPr txBox="1"/>
          <p:nvPr/>
        </p:nvSpPr>
        <p:spPr>
          <a:xfrm>
            <a:off x="5570099" y="2803455"/>
            <a:ext cx="1028700" cy="166199"/>
          </a:xfrm>
          <a:prstGeom prst="rect">
            <a:avLst/>
          </a:prstGeom>
          <a:noFill/>
        </p:spPr>
        <p:txBody>
          <a:bodyPr wrap="square" lIns="0" tIns="0" rIns="0" bIns="0" rtlCol="0">
            <a:spAutoFit/>
          </a:bodyPr>
          <a:lstStyle/>
          <a:p>
            <a:pPr>
              <a:lnSpc>
                <a:spcPct val="90000"/>
              </a:lnSpc>
            </a:pPr>
            <a:r>
              <a:rPr lang="en-US" sz="1200" b="1" dirty="0">
                <a:solidFill>
                  <a:srgbClr val="5C305F">
                    <a:lumMod val="75000"/>
                    <a:lumOff val="25000"/>
                    <a:alpha val="50000"/>
                  </a:srgbClr>
                </a:solidFill>
              </a:rPr>
              <a:t>EGFR T790M</a:t>
            </a:r>
            <a:endParaRPr lang="en-US" sz="1400" dirty="0">
              <a:solidFill>
                <a:srgbClr val="5C305F">
                  <a:lumMod val="75000"/>
                  <a:lumOff val="25000"/>
                  <a:alpha val="50000"/>
                </a:srgbClr>
              </a:solidFill>
            </a:endParaRPr>
          </a:p>
        </p:txBody>
      </p:sp>
      <p:sp>
        <p:nvSpPr>
          <p:cNvPr id="14" name="TextBox 13"/>
          <p:cNvSpPr txBox="1"/>
          <p:nvPr/>
        </p:nvSpPr>
        <p:spPr>
          <a:xfrm>
            <a:off x="1770380" y="4672930"/>
            <a:ext cx="487680" cy="138499"/>
          </a:xfrm>
          <a:prstGeom prst="rect">
            <a:avLst/>
          </a:prstGeom>
          <a:noFill/>
        </p:spPr>
        <p:txBody>
          <a:bodyPr wrap="square" lIns="0" tIns="0" rIns="0" bIns="0" rtlCol="0">
            <a:spAutoFit/>
          </a:bodyPr>
          <a:lstStyle/>
          <a:p>
            <a:pPr algn="ctr">
              <a:lnSpc>
                <a:spcPct val="90000"/>
              </a:lnSpc>
            </a:pPr>
            <a:r>
              <a:rPr lang="en-US" sz="1000" b="1" dirty="0">
                <a:solidFill>
                  <a:srgbClr val="5C305F"/>
                </a:solidFill>
              </a:rPr>
              <a:t>TKI</a:t>
            </a:r>
            <a:endParaRPr lang="en-US" sz="1400" dirty="0">
              <a:solidFill>
                <a:srgbClr val="5C305F"/>
              </a:solidFill>
            </a:endParaRPr>
          </a:p>
        </p:txBody>
      </p:sp>
      <p:sp>
        <p:nvSpPr>
          <p:cNvPr id="15" name="TextBox 14"/>
          <p:cNvSpPr txBox="1"/>
          <p:nvPr/>
        </p:nvSpPr>
        <p:spPr>
          <a:xfrm>
            <a:off x="4329430" y="5123180"/>
            <a:ext cx="487680" cy="138499"/>
          </a:xfrm>
          <a:prstGeom prst="rect">
            <a:avLst/>
          </a:prstGeom>
          <a:noFill/>
        </p:spPr>
        <p:txBody>
          <a:bodyPr wrap="square" lIns="0" tIns="0" rIns="0" bIns="0" rtlCol="0">
            <a:spAutoFit/>
          </a:bodyPr>
          <a:lstStyle/>
          <a:p>
            <a:pPr algn="ctr">
              <a:lnSpc>
                <a:spcPct val="90000"/>
              </a:lnSpc>
            </a:pPr>
            <a:r>
              <a:rPr lang="en-US" sz="1000" b="1" dirty="0">
                <a:solidFill>
                  <a:srgbClr val="5C305F"/>
                </a:solidFill>
              </a:rPr>
              <a:t>TKI</a:t>
            </a:r>
            <a:endParaRPr lang="en-US" sz="1400" dirty="0">
              <a:solidFill>
                <a:srgbClr val="5C305F"/>
              </a:solidFill>
            </a:endParaRPr>
          </a:p>
        </p:txBody>
      </p:sp>
      <p:sp>
        <p:nvSpPr>
          <p:cNvPr id="16" name="TextBox 15"/>
          <p:cNvSpPr txBox="1"/>
          <p:nvPr/>
        </p:nvSpPr>
        <p:spPr>
          <a:xfrm>
            <a:off x="6709768" y="4671660"/>
            <a:ext cx="731520" cy="138499"/>
          </a:xfrm>
          <a:prstGeom prst="rect">
            <a:avLst/>
          </a:prstGeom>
          <a:noFill/>
        </p:spPr>
        <p:txBody>
          <a:bodyPr wrap="square" lIns="0" tIns="0" rIns="0" bIns="0" rtlCol="0">
            <a:spAutoFit/>
          </a:bodyPr>
          <a:lstStyle/>
          <a:p>
            <a:pPr algn="ctr">
              <a:lnSpc>
                <a:spcPct val="90000"/>
              </a:lnSpc>
            </a:pPr>
            <a:r>
              <a:rPr lang="en-US" sz="1000" b="1" dirty="0">
                <a:solidFill>
                  <a:prstClr val="white"/>
                </a:solidFill>
              </a:rPr>
              <a:t>TAGRISSO</a:t>
            </a:r>
            <a:endParaRPr lang="en-US" sz="1400" dirty="0">
              <a:solidFill>
                <a:prstClr val="white"/>
              </a:solidFill>
            </a:endParaRPr>
          </a:p>
        </p:txBody>
      </p:sp>
      <p:sp>
        <p:nvSpPr>
          <p:cNvPr id="17" name="Content Placeholder 5"/>
          <p:cNvSpPr txBox="1">
            <a:spLocks/>
          </p:cNvSpPr>
          <p:nvPr/>
        </p:nvSpPr>
        <p:spPr>
          <a:xfrm>
            <a:off x="3643632" y="5591175"/>
            <a:ext cx="1814193" cy="696623"/>
          </a:xfrm>
          <a:prstGeom prst="rect">
            <a:avLst/>
          </a:prstGeom>
        </p:spPr>
        <p:txBody>
          <a:bodyPr vert="horz" lIns="0" tIns="0" rIns="0" bIns="0" rtlCol="0">
            <a:noAutofit/>
          </a:bodyPr>
          <a:lstStyle>
            <a:lvl1pPr marL="173038" indent="-173038" algn="l" defTabSz="914400" rtl="0" eaLnBrk="1" latinLnBrk="0" hangingPunct="1">
              <a:lnSpc>
                <a:spcPct val="90000"/>
              </a:lnSpc>
              <a:spcBef>
                <a:spcPts val="900"/>
              </a:spcBef>
              <a:spcAft>
                <a:spcPts val="600"/>
              </a:spcAft>
              <a:buClr>
                <a:schemeClr val="accent3"/>
              </a:buClr>
              <a:buFont typeface="Arial" panose="020B0604020202020204" pitchFamily="34" charset="0"/>
              <a:buChar char="•"/>
              <a:defRPr sz="2000" kern="1200">
                <a:solidFill>
                  <a:schemeClr val="tx2"/>
                </a:solidFill>
                <a:latin typeface="+mj-lt"/>
                <a:ea typeface="+mn-ea"/>
                <a:cs typeface="+mn-cs"/>
              </a:defRPr>
            </a:lvl1pPr>
            <a:lvl2pPr marL="361950" indent="-180975"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800" kern="1200">
                <a:solidFill>
                  <a:schemeClr val="tx2"/>
                </a:solidFill>
                <a:latin typeface="+mj-lt"/>
                <a:ea typeface="+mn-ea"/>
                <a:cs typeface="+mn-cs"/>
              </a:defRPr>
            </a:lvl2pPr>
            <a:lvl3pPr marL="577850" indent="-173038"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3pPr>
            <a:lvl4pPr marL="741363" indent="-171450"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600" kern="1200">
                <a:solidFill>
                  <a:schemeClr val="tx2"/>
                </a:solidFill>
                <a:latin typeface="+mj-lt"/>
                <a:ea typeface="+mn-ea"/>
                <a:cs typeface="+mn-cs"/>
              </a:defRPr>
            </a:lvl4pPr>
            <a:lvl5pPr marL="896938" indent="-138113"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Clr>
                <a:srgbClr val="138996"/>
              </a:buClr>
            </a:pPr>
            <a:r>
              <a:rPr lang="en-US" sz="1400" dirty="0">
                <a:solidFill>
                  <a:srgbClr val="292929"/>
                </a:solidFill>
              </a:rPr>
              <a:t>The T790M mutation leads to the development of acquired resistance</a:t>
            </a:r>
            <a:endParaRPr lang="cs-CZ" sz="1400" dirty="0">
              <a:solidFill>
                <a:srgbClr val="292929"/>
              </a:solidFill>
            </a:endParaRPr>
          </a:p>
        </p:txBody>
      </p:sp>
      <p:sp>
        <p:nvSpPr>
          <p:cNvPr id="18" name="Content Placeholder 5"/>
          <p:cNvSpPr txBox="1">
            <a:spLocks/>
          </p:cNvSpPr>
          <p:nvPr/>
        </p:nvSpPr>
        <p:spPr>
          <a:xfrm>
            <a:off x="6036733" y="5311775"/>
            <a:ext cx="2819400" cy="916305"/>
          </a:xfrm>
          <a:prstGeom prst="rect">
            <a:avLst/>
          </a:prstGeom>
        </p:spPr>
        <p:txBody>
          <a:bodyPr vert="horz" lIns="0" tIns="0" rIns="0" bIns="0" rtlCol="0">
            <a:noAutofit/>
          </a:bodyPr>
          <a:lstStyle>
            <a:lvl1pPr marL="173038" indent="-173038" algn="l" defTabSz="914400" rtl="0" eaLnBrk="1" latinLnBrk="0" hangingPunct="1">
              <a:lnSpc>
                <a:spcPct val="90000"/>
              </a:lnSpc>
              <a:spcBef>
                <a:spcPts val="900"/>
              </a:spcBef>
              <a:spcAft>
                <a:spcPts val="600"/>
              </a:spcAft>
              <a:buClr>
                <a:schemeClr val="accent3"/>
              </a:buClr>
              <a:buFont typeface="Arial" panose="020B0604020202020204" pitchFamily="34" charset="0"/>
              <a:buChar char="•"/>
              <a:defRPr sz="2000" kern="1200">
                <a:solidFill>
                  <a:schemeClr val="tx2"/>
                </a:solidFill>
                <a:latin typeface="+mj-lt"/>
                <a:ea typeface="+mn-ea"/>
                <a:cs typeface="+mn-cs"/>
              </a:defRPr>
            </a:lvl1pPr>
            <a:lvl2pPr marL="361950" indent="-180975"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800" kern="1200">
                <a:solidFill>
                  <a:schemeClr val="tx2"/>
                </a:solidFill>
                <a:latin typeface="+mj-lt"/>
                <a:ea typeface="+mn-ea"/>
                <a:cs typeface="+mn-cs"/>
              </a:defRPr>
            </a:lvl2pPr>
            <a:lvl3pPr marL="577850" indent="-173038"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3pPr>
            <a:lvl4pPr marL="741363" indent="-171450"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600" kern="1200">
                <a:solidFill>
                  <a:schemeClr val="tx2"/>
                </a:solidFill>
                <a:latin typeface="+mj-lt"/>
                <a:ea typeface="+mn-ea"/>
                <a:cs typeface="+mn-cs"/>
              </a:defRPr>
            </a:lvl4pPr>
            <a:lvl5pPr marL="896938" indent="-138113"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spcAft>
                <a:spcPts val="0"/>
              </a:spcAft>
              <a:buClr>
                <a:srgbClr val="138996"/>
              </a:buClr>
            </a:pPr>
            <a:r>
              <a:rPr lang="en-US" sz="1400" dirty="0">
                <a:solidFill>
                  <a:srgbClr val="292929"/>
                </a:solidFill>
              </a:rPr>
              <a:t>TAGRISSO inhibits both the EGFR-sensitive mutation and the EGFR T790M mutation responsible for resistance to TKI 1./2. generation</a:t>
            </a:r>
            <a:endParaRPr lang="cs-CZ" sz="1400" dirty="0">
              <a:solidFill>
                <a:srgbClr val="292929"/>
              </a:solidFill>
            </a:endParaRPr>
          </a:p>
        </p:txBody>
      </p:sp>
      <p:sp>
        <p:nvSpPr>
          <p:cNvPr id="21" name="TextBox 20"/>
          <p:cNvSpPr txBox="1"/>
          <p:nvPr/>
        </p:nvSpPr>
        <p:spPr>
          <a:xfrm>
            <a:off x="467742" y="6560411"/>
            <a:ext cx="8434388" cy="138499"/>
          </a:xfrm>
          <a:prstGeom prst="rect">
            <a:avLst/>
          </a:prstGeom>
          <a:noFill/>
        </p:spPr>
        <p:txBody>
          <a:bodyPr wrap="square" lIns="0" tIns="0" rIns="0" bIns="0" rtlCol="0" anchor="b">
            <a:spAutoFit/>
          </a:bodyPr>
          <a:lstStyle/>
          <a:p>
            <a:r>
              <a:rPr lang="cs-CZ" sz="900" dirty="0">
                <a:solidFill>
                  <a:srgbClr val="292929"/>
                </a:solidFill>
              </a:rPr>
              <a:t>SPC Tagrisso.</a:t>
            </a:r>
          </a:p>
        </p:txBody>
      </p:sp>
    </p:spTree>
    <p:extLst>
      <p:ext uri="{BB962C8B-B14F-4D97-AF65-F5344CB8AC3E}">
        <p14:creationId xmlns:p14="http://schemas.microsoft.com/office/powerpoint/2010/main" val="244387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44" y="304603"/>
            <a:ext cx="8237537" cy="592667"/>
          </a:xfrm>
        </p:spPr>
        <p:txBody>
          <a:bodyPr/>
          <a:lstStyle/>
          <a:p>
            <a:pPr>
              <a:lnSpc>
                <a:spcPct val="100000"/>
              </a:lnSpc>
            </a:pPr>
            <a:r>
              <a:rPr lang="cs-CZ" dirty="0"/>
              <a:t>TAGRISSO® (</a:t>
            </a:r>
            <a:r>
              <a:rPr lang="cs-CZ" dirty="0" err="1"/>
              <a:t>osimertinib</a:t>
            </a:r>
            <a:r>
              <a:rPr lang="cs-CZ" dirty="0"/>
              <a:t>): </a:t>
            </a:r>
            <a:r>
              <a:rPr lang="cs-CZ" dirty="0" err="1"/>
              <a:t>Therapeutic</a:t>
            </a:r>
            <a:r>
              <a:rPr lang="cs-CZ" dirty="0"/>
              <a:t> </a:t>
            </a:r>
            <a:r>
              <a:rPr lang="cs-CZ" dirty="0" err="1"/>
              <a:t>indications</a:t>
            </a:r>
            <a:endParaRPr lang="cs-CZ" dirty="0"/>
          </a:p>
        </p:txBody>
      </p:sp>
      <p:sp>
        <p:nvSpPr>
          <p:cNvPr id="5" name="Content Placeholder 3"/>
          <p:cNvSpPr>
            <a:spLocks noGrp="1"/>
          </p:cNvSpPr>
          <p:nvPr>
            <p:ph idx="4294967295"/>
          </p:nvPr>
        </p:nvSpPr>
        <p:spPr>
          <a:xfrm>
            <a:off x="447144" y="2076450"/>
            <a:ext cx="3007255" cy="2783417"/>
          </a:xfrm>
        </p:spPr>
        <p:txBody>
          <a:bodyPr/>
          <a:lstStyle/>
          <a:p>
            <a:pPr marL="0" indent="0">
              <a:buNone/>
            </a:pPr>
            <a:r>
              <a:rPr lang="en-US" sz="1800" b="1" dirty="0">
                <a:solidFill>
                  <a:schemeClr val="tx1"/>
                </a:solidFill>
              </a:rPr>
              <a:t>Indication</a:t>
            </a:r>
          </a:p>
          <a:p>
            <a:pPr marL="0" indent="0">
              <a:buNone/>
            </a:pPr>
            <a:r>
              <a:rPr lang="en-US" sz="1800" dirty="0">
                <a:solidFill>
                  <a:schemeClr val="tx1"/>
                </a:solidFill>
              </a:rPr>
              <a:t>TAGRISSO is indicated for the treatment of adult patients with locally advanced or metastatic non-small cell lung cancer with a proven mutation in the T790M epidermal growth factor receptor (EGFR).</a:t>
            </a:r>
            <a:endParaRPr lang="cs-CZ" sz="1600" dirty="0"/>
          </a:p>
        </p:txBody>
      </p:sp>
      <p:sp>
        <p:nvSpPr>
          <p:cNvPr id="4" name="Slide Number Placeholder 3"/>
          <p:cNvSpPr>
            <a:spLocks noGrp="1"/>
          </p:cNvSpPr>
          <p:nvPr>
            <p:ph type="sldNum" sz="quarter" idx="12"/>
          </p:nvPr>
        </p:nvSpPr>
        <p:spPr/>
        <p:txBody>
          <a:bodyPr/>
          <a:lstStyle/>
          <a:p>
            <a:fld id="{5E1C433D-8363-43BC-82F4-06D05EDC9C3A}" type="slidenum">
              <a:rPr lang="en-US" smtClean="0">
                <a:solidFill>
                  <a:prstClr val="white"/>
                </a:solidFill>
              </a:rPr>
              <a:pPr/>
              <a:t>6</a:t>
            </a:fld>
            <a:endParaRPr lang="en-US"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142" y="1323328"/>
            <a:ext cx="5784783" cy="5150834"/>
          </a:xfrm>
          <a:prstGeom prst="rect">
            <a:avLst/>
          </a:prstGeom>
        </p:spPr>
      </p:pic>
      <p:sp>
        <p:nvSpPr>
          <p:cNvPr id="3" name="TextBox 2"/>
          <p:cNvSpPr txBox="1"/>
          <p:nvPr/>
        </p:nvSpPr>
        <p:spPr>
          <a:xfrm>
            <a:off x="4411134" y="1419098"/>
            <a:ext cx="4080932" cy="446276"/>
          </a:xfrm>
          <a:prstGeom prst="rect">
            <a:avLst/>
          </a:prstGeom>
          <a:solidFill>
            <a:schemeClr val="bg1"/>
          </a:solidFill>
        </p:spPr>
        <p:txBody>
          <a:bodyPr wrap="square" rtlCol="0">
            <a:spAutoFit/>
          </a:bodyPr>
          <a:lstStyle/>
          <a:p>
            <a:pPr algn="ctr"/>
            <a:r>
              <a:rPr lang="cs-CZ" sz="1100" b="1" dirty="0" err="1" smtClean="0">
                <a:solidFill>
                  <a:srgbClr val="B4D7D7">
                    <a:lumMod val="50000"/>
                  </a:srgbClr>
                </a:solidFill>
              </a:rPr>
              <a:t>Therapeutic</a:t>
            </a:r>
            <a:r>
              <a:rPr lang="cs-CZ" sz="1100" b="1" dirty="0" smtClean="0">
                <a:solidFill>
                  <a:srgbClr val="B4D7D7">
                    <a:lumMod val="50000"/>
                  </a:srgbClr>
                </a:solidFill>
              </a:rPr>
              <a:t> </a:t>
            </a:r>
            <a:r>
              <a:rPr lang="cs-CZ" sz="1100" b="1" dirty="0" err="1" smtClean="0">
                <a:solidFill>
                  <a:srgbClr val="B4D7D7">
                    <a:lumMod val="50000"/>
                  </a:srgbClr>
                </a:solidFill>
              </a:rPr>
              <a:t>scheme</a:t>
            </a:r>
            <a:endParaRPr lang="cs-CZ" sz="1100" b="1" dirty="0">
              <a:solidFill>
                <a:srgbClr val="B4D7D7">
                  <a:lumMod val="50000"/>
                </a:srgbClr>
              </a:solidFill>
            </a:endParaRPr>
          </a:p>
          <a:p>
            <a:pPr algn="ctr"/>
            <a:r>
              <a:rPr lang="cs-CZ" sz="1200" b="1" dirty="0" err="1" smtClean="0">
                <a:solidFill>
                  <a:srgbClr val="800000"/>
                </a:solidFill>
              </a:rPr>
              <a:t>Localy</a:t>
            </a:r>
            <a:r>
              <a:rPr lang="cs-CZ" sz="1200" b="1" dirty="0" smtClean="0">
                <a:solidFill>
                  <a:srgbClr val="800000"/>
                </a:solidFill>
              </a:rPr>
              <a:t> </a:t>
            </a:r>
            <a:r>
              <a:rPr lang="cs-CZ" sz="1200" b="1" dirty="0" err="1" smtClean="0">
                <a:solidFill>
                  <a:srgbClr val="800000"/>
                </a:solidFill>
              </a:rPr>
              <a:t>advanced</a:t>
            </a:r>
            <a:r>
              <a:rPr lang="cs-CZ" sz="1200" b="1" dirty="0" smtClean="0">
                <a:solidFill>
                  <a:srgbClr val="800000"/>
                </a:solidFill>
              </a:rPr>
              <a:t> </a:t>
            </a:r>
            <a:r>
              <a:rPr lang="cs-CZ" sz="1200" b="1" dirty="0" err="1" smtClean="0">
                <a:solidFill>
                  <a:srgbClr val="800000"/>
                </a:solidFill>
              </a:rPr>
              <a:t>or</a:t>
            </a:r>
            <a:r>
              <a:rPr lang="cs-CZ" sz="1200" b="1" dirty="0" smtClean="0">
                <a:solidFill>
                  <a:srgbClr val="800000"/>
                </a:solidFill>
              </a:rPr>
              <a:t> </a:t>
            </a:r>
            <a:r>
              <a:rPr lang="cs-CZ" sz="1200" b="1" dirty="0" err="1" smtClean="0">
                <a:solidFill>
                  <a:srgbClr val="800000"/>
                </a:solidFill>
              </a:rPr>
              <a:t>metastatic</a:t>
            </a:r>
            <a:r>
              <a:rPr lang="cs-CZ" sz="1200" b="1" dirty="0" smtClean="0">
                <a:solidFill>
                  <a:srgbClr val="800000"/>
                </a:solidFill>
              </a:rPr>
              <a:t> </a:t>
            </a:r>
            <a:r>
              <a:rPr lang="cs-CZ" sz="1200" b="1" dirty="0">
                <a:solidFill>
                  <a:srgbClr val="800000"/>
                </a:solidFill>
              </a:rPr>
              <a:t>EGFRm NSCLC</a:t>
            </a:r>
          </a:p>
        </p:txBody>
      </p:sp>
      <p:sp>
        <p:nvSpPr>
          <p:cNvPr id="6" name="TextBox 5"/>
          <p:cNvSpPr txBox="1"/>
          <p:nvPr/>
        </p:nvSpPr>
        <p:spPr>
          <a:xfrm>
            <a:off x="4690533" y="3221116"/>
            <a:ext cx="3522134" cy="600164"/>
          </a:xfrm>
          <a:prstGeom prst="rect">
            <a:avLst/>
          </a:prstGeom>
          <a:solidFill>
            <a:schemeClr val="bg1"/>
          </a:solidFill>
        </p:spPr>
        <p:txBody>
          <a:bodyPr wrap="square" rtlCol="0">
            <a:spAutoFit/>
          </a:bodyPr>
          <a:lstStyle/>
          <a:p>
            <a:pPr algn="ctr"/>
            <a:r>
              <a:rPr lang="cs-CZ" sz="1100" b="1" dirty="0" smtClean="0">
                <a:solidFill>
                  <a:srgbClr val="800000"/>
                </a:solidFill>
              </a:rPr>
              <a:t>EGFR </a:t>
            </a:r>
            <a:r>
              <a:rPr lang="cs-CZ" sz="1100" b="1" dirty="0">
                <a:solidFill>
                  <a:srgbClr val="800000"/>
                </a:solidFill>
              </a:rPr>
              <a:t>T790M </a:t>
            </a:r>
            <a:r>
              <a:rPr lang="cs-CZ" sz="1100" b="1" dirty="0" err="1" smtClean="0">
                <a:solidFill>
                  <a:srgbClr val="800000"/>
                </a:solidFill>
              </a:rPr>
              <a:t>mutation</a:t>
            </a:r>
            <a:r>
              <a:rPr lang="cs-CZ" sz="1100" b="1" dirty="0" smtClean="0">
                <a:solidFill>
                  <a:srgbClr val="800000"/>
                </a:solidFill>
              </a:rPr>
              <a:t> test in case </a:t>
            </a:r>
            <a:r>
              <a:rPr lang="cs-CZ" sz="1100" b="1" dirty="0" err="1" smtClean="0">
                <a:solidFill>
                  <a:srgbClr val="800000"/>
                </a:solidFill>
              </a:rPr>
              <a:t>of</a:t>
            </a:r>
            <a:r>
              <a:rPr lang="cs-CZ" sz="1100" b="1" dirty="0" smtClean="0">
                <a:solidFill>
                  <a:srgbClr val="800000"/>
                </a:solidFill>
              </a:rPr>
              <a:t> tumor </a:t>
            </a:r>
            <a:r>
              <a:rPr lang="cs-CZ" sz="1100" b="1" dirty="0" err="1" smtClean="0">
                <a:solidFill>
                  <a:srgbClr val="800000"/>
                </a:solidFill>
              </a:rPr>
              <a:t>progression</a:t>
            </a:r>
            <a:endParaRPr lang="cs-CZ" sz="1100" b="1" dirty="0">
              <a:solidFill>
                <a:srgbClr val="800000"/>
              </a:solidFill>
            </a:endParaRPr>
          </a:p>
          <a:p>
            <a:pPr algn="ctr"/>
            <a:r>
              <a:rPr lang="cs-CZ" sz="1100" b="1" dirty="0" smtClean="0">
                <a:solidFill>
                  <a:srgbClr val="800000"/>
                </a:solidFill>
              </a:rPr>
              <a:t>(</a:t>
            </a:r>
            <a:r>
              <a:rPr lang="cs-CZ" sz="1100" b="1" dirty="0" err="1" smtClean="0">
                <a:solidFill>
                  <a:srgbClr val="800000"/>
                </a:solidFill>
              </a:rPr>
              <a:t>blood</a:t>
            </a:r>
            <a:r>
              <a:rPr lang="cs-CZ" sz="1100" b="1" dirty="0" smtClean="0">
                <a:solidFill>
                  <a:srgbClr val="800000"/>
                </a:solidFill>
              </a:rPr>
              <a:t> </a:t>
            </a:r>
            <a:r>
              <a:rPr lang="cs-CZ" sz="1100" b="1" dirty="0" err="1" smtClean="0">
                <a:solidFill>
                  <a:srgbClr val="800000"/>
                </a:solidFill>
              </a:rPr>
              <a:t>or</a:t>
            </a:r>
            <a:r>
              <a:rPr lang="cs-CZ" sz="1100" b="1" dirty="0" smtClean="0">
                <a:solidFill>
                  <a:srgbClr val="800000"/>
                </a:solidFill>
              </a:rPr>
              <a:t> </a:t>
            </a:r>
            <a:r>
              <a:rPr lang="cs-CZ" sz="1100" b="1" dirty="0" err="1" smtClean="0">
                <a:solidFill>
                  <a:srgbClr val="800000"/>
                </a:solidFill>
              </a:rPr>
              <a:t>tissue</a:t>
            </a:r>
            <a:r>
              <a:rPr lang="cs-CZ" sz="1100" b="1" dirty="0" smtClean="0">
                <a:solidFill>
                  <a:srgbClr val="800000"/>
                </a:solidFill>
              </a:rPr>
              <a:t>)</a:t>
            </a:r>
            <a:endParaRPr lang="cs-CZ" sz="1100" b="1" dirty="0">
              <a:solidFill>
                <a:srgbClr val="800000"/>
              </a:solidFill>
            </a:endParaRPr>
          </a:p>
        </p:txBody>
      </p:sp>
      <p:sp>
        <p:nvSpPr>
          <p:cNvPr id="9" name="TextBox 8"/>
          <p:cNvSpPr txBox="1"/>
          <p:nvPr/>
        </p:nvSpPr>
        <p:spPr>
          <a:xfrm>
            <a:off x="4724399" y="6197600"/>
            <a:ext cx="1514443" cy="461665"/>
          </a:xfrm>
          <a:prstGeom prst="rect">
            <a:avLst/>
          </a:prstGeom>
          <a:solidFill>
            <a:schemeClr val="bg1"/>
          </a:solidFill>
        </p:spPr>
        <p:txBody>
          <a:bodyPr wrap="square" rtlCol="0">
            <a:spAutoFit/>
          </a:bodyPr>
          <a:lstStyle/>
          <a:p>
            <a:pPr algn="ctr"/>
            <a:r>
              <a:rPr lang="cs-CZ" sz="1200" b="1" dirty="0" err="1" smtClean="0">
                <a:solidFill>
                  <a:srgbClr val="660066"/>
                </a:solidFill>
              </a:rPr>
              <a:t>Alternative</a:t>
            </a:r>
            <a:r>
              <a:rPr lang="cs-CZ" sz="1200" b="1" dirty="0" smtClean="0">
                <a:solidFill>
                  <a:srgbClr val="660066"/>
                </a:solidFill>
              </a:rPr>
              <a:t> </a:t>
            </a:r>
            <a:r>
              <a:rPr lang="cs-CZ" sz="1200" b="1" dirty="0" err="1" smtClean="0">
                <a:solidFill>
                  <a:srgbClr val="660066"/>
                </a:solidFill>
              </a:rPr>
              <a:t>treatment</a:t>
            </a:r>
            <a:endParaRPr lang="cs-CZ" sz="1200" b="1" dirty="0">
              <a:solidFill>
                <a:srgbClr val="660066"/>
              </a:solidFill>
            </a:endParaRPr>
          </a:p>
        </p:txBody>
      </p:sp>
      <p:sp>
        <p:nvSpPr>
          <p:cNvPr id="10" name="TextBox 9"/>
          <p:cNvSpPr txBox="1"/>
          <p:nvPr/>
        </p:nvSpPr>
        <p:spPr>
          <a:xfrm>
            <a:off x="5891855" y="2727239"/>
            <a:ext cx="430265" cy="215444"/>
          </a:xfrm>
          <a:prstGeom prst="rect">
            <a:avLst/>
          </a:prstGeom>
          <a:solidFill>
            <a:schemeClr val="bg1"/>
          </a:solidFill>
        </p:spPr>
        <p:txBody>
          <a:bodyPr wrap="square" rtlCol="0">
            <a:spAutoFit/>
          </a:bodyPr>
          <a:lstStyle/>
          <a:p>
            <a:endParaRPr lang="cs-CZ" sz="800" dirty="0">
              <a:solidFill>
                <a:srgbClr val="292929"/>
              </a:solidFill>
            </a:endParaRPr>
          </a:p>
        </p:txBody>
      </p:sp>
      <p:sp>
        <p:nvSpPr>
          <p:cNvPr id="11" name="Oval 10"/>
          <p:cNvSpPr/>
          <p:nvPr/>
        </p:nvSpPr>
        <p:spPr>
          <a:xfrm rot="21184119">
            <a:off x="8286604" y="5682605"/>
            <a:ext cx="129050" cy="1047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12" name="Rectangle 11"/>
          <p:cNvSpPr/>
          <p:nvPr/>
        </p:nvSpPr>
        <p:spPr>
          <a:xfrm>
            <a:off x="5570082" y="2232686"/>
            <a:ext cx="1796902" cy="5898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1200" dirty="0">
                <a:solidFill>
                  <a:srgbClr val="118492"/>
                </a:solidFill>
              </a:rPr>
              <a:t>gefitinib</a:t>
            </a:r>
          </a:p>
          <a:p>
            <a:pPr algn="ctr"/>
            <a:r>
              <a:rPr lang="cs-CZ" sz="1200" dirty="0">
                <a:solidFill>
                  <a:srgbClr val="118492"/>
                </a:solidFill>
              </a:rPr>
              <a:t>afatinib</a:t>
            </a:r>
          </a:p>
          <a:p>
            <a:pPr algn="ctr"/>
            <a:r>
              <a:rPr lang="cs-CZ" sz="1200" dirty="0">
                <a:solidFill>
                  <a:srgbClr val="118492"/>
                </a:solidFill>
              </a:rPr>
              <a:t>erlotinib</a:t>
            </a:r>
          </a:p>
        </p:txBody>
      </p:sp>
    </p:spTree>
    <p:extLst>
      <p:ext uri="{BB962C8B-B14F-4D97-AF65-F5344CB8AC3E}">
        <p14:creationId xmlns:p14="http://schemas.microsoft.com/office/powerpoint/2010/main" val="61644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study </a:t>
            </a:r>
            <a:endParaRPr lang="cs-CZ" dirty="0">
              <a:solidFill>
                <a:schemeClr val="tx2"/>
              </a:solidFill>
            </a:endParaRPr>
          </a:p>
        </p:txBody>
      </p:sp>
      <p:sp>
        <p:nvSpPr>
          <p:cNvPr id="4" name="Shape 660"/>
          <p:cNvSpPr txBox="1"/>
          <p:nvPr/>
        </p:nvSpPr>
        <p:spPr>
          <a:xfrm>
            <a:off x="3995936" y="1406887"/>
            <a:ext cx="5328592" cy="4343573"/>
          </a:xfrm>
          <a:prstGeom prst="rect">
            <a:avLst/>
          </a:prstGeom>
          <a:noFill/>
          <a:ln>
            <a:noFill/>
          </a:ln>
        </p:spPr>
        <p:txBody>
          <a:bodyPr lIns="91425" tIns="45700" rIns="91425" bIns="45700" anchor="t" anchorCtr="0">
            <a:noAutofit/>
          </a:bodyPr>
          <a:lstStyle/>
          <a:p>
            <a:pPr marL="342900" lvl="0" indent="-342900">
              <a:buClr>
                <a:srgbClr val="00B0F0"/>
              </a:buClr>
              <a:buSzPct val="100000"/>
              <a:buFont typeface="Cambria"/>
              <a:buChar char="•"/>
            </a:pPr>
            <a:r>
              <a:rPr lang="en-US" sz="2000" b="1" dirty="0" smtClean="0">
                <a:solidFill>
                  <a:srgbClr val="7030A0"/>
                </a:solidFill>
                <a:latin typeface="Cambria"/>
                <a:ea typeface="Cambria"/>
                <a:cs typeface="Cambria"/>
                <a:sym typeface="Cambria"/>
              </a:rPr>
              <a:t>woman</a:t>
            </a:r>
            <a:r>
              <a:rPr lang="en-US" sz="2000" b="1" dirty="0">
                <a:solidFill>
                  <a:srgbClr val="7030A0"/>
                </a:solidFill>
                <a:latin typeface="Cambria"/>
                <a:ea typeface="Cambria"/>
                <a:cs typeface="Cambria"/>
                <a:sym typeface="Cambria"/>
              </a:rPr>
              <a:t>, 46 years old</a:t>
            </a:r>
          </a:p>
          <a:p>
            <a:pPr marL="342900" lvl="0" indent="-342900">
              <a:buClr>
                <a:srgbClr val="00B0F0"/>
              </a:buClr>
              <a:buSzPct val="100000"/>
              <a:buFont typeface="Cambria"/>
              <a:buChar char="•"/>
            </a:pPr>
            <a:r>
              <a:rPr lang="cs-CZ" sz="2000" b="1" dirty="0" smtClean="0">
                <a:solidFill>
                  <a:srgbClr val="7030A0"/>
                </a:solidFill>
                <a:latin typeface="Cambria"/>
                <a:ea typeface="Cambria"/>
                <a:cs typeface="Cambria"/>
                <a:sym typeface="Cambria"/>
              </a:rPr>
              <a:t>e</a:t>
            </a:r>
            <a:r>
              <a:rPr lang="en-US" sz="2000" b="1" dirty="0" err="1" smtClean="0">
                <a:solidFill>
                  <a:srgbClr val="7030A0"/>
                </a:solidFill>
                <a:latin typeface="Cambria"/>
                <a:ea typeface="Cambria"/>
                <a:cs typeface="Cambria"/>
                <a:sym typeface="Cambria"/>
              </a:rPr>
              <a:t>nglish</a:t>
            </a:r>
            <a:r>
              <a:rPr lang="en-US" sz="2000" b="1" dirty="0" smtClean="0">
                <a:solidFill>
                  <a:srgbClr val="7030A0"/>
                </a:solidFill>
                <a:latin typeface="Cambria"/>
                <a:ea typeface="Cambria"/>
                <a:cs typeface="Cambria"/>
                <a:sym typeface="Cambria"/>
              </a:rPr>
              <a:t> </a:t>
            </a:r>
            <a:r>
              <a:rPr lang="en-US" sz="2000" b="1" dirty="0">
                <a:solidFill>
                  <a:srgbClr val="7030A0"/>
                </a:solidFill>
                <a:latin typeface="Cambria"/>
                <a:ea typeface="Cambria"/>
                <a:cs typeface="Cambria"/>
                <a:sym typeface="Cambria"/>
              </a:rPr>
              <a:t>teacher</a:t>
            </a:r>
          </a:p>
          <a:p>
            <a:pPr marL="342900" lvl="0" indent="-342900">
              <a:buClr>
                <a:srgbClr val="00B0F0"/>
              </a:buClr>
              <a:buSzPct val="100000"/>
              <a:buFont typeface="Cambria"/>
              <a:buChar char="•"/>
            </a:pPr>
            <a:r>
              <a:rPr lang="en-US" sz="2000" b="1" dirty="0">
                <a:solidFill>
                  <a:srgbClr val="7030A0"/>
                </a:solidFill>
                <a:latin typeface="Cambria"/>
                <a:ea typeface="Cambria"/>
                <a:cs typeface="Cambria"/>
                <a:sym typeface="Cambria"/>
              </a:rPr>
              <a:t>never </a:t>
            </a:r>
            <a:r>
              <a:rPr lang="en-US" sz="2000" b="1" dirty="0" smtClean="0">
                <a:solidFill>
                  <a:srgbClr val="7030A0"/>
                </a:solidFill>
                <a:latin typeface="Cambria"/>
                <a:ea typeface="Cambria"/>
                <a:cs typeface="Cambria"/>
                <a:sym typeface="Cambria"/>
              </a:rPr>
              <a:t>smoke</a:t>
            </a:r>
            <a:r>
              <a:rPr lang="cs-CZ" sz="2000" b="1" dirty="0" smtClean="0">
                <a:solidFill>
                  <a:srgbClr val="7030A0"/>
                </a:solidFill>
                <a:latin typeface="Cambria"/>
                <a:ea typeface="Cambria"/>
                <a:cs typeface="Cambria"/>
                <a:sym typeface="Cambria"/>
              </a:rPr>
              <a:t>r</a:t>
            </a:r>
            <a:r>
              <a:rPr lang="en-US" sz="2000" b="1" dirty="0" smtClean="0">
                <a:solidFill>
                  <a:srgbClr val="7030A0"/>
                </a:solidFill>
                <a:latin typeface="Cambria"/>
                <a:ea typeface="Cambria"/>
                <a:cs typeface="Cambria"/>
                <a:sym typeface="Cambria"/>
              </a:rPr>
              <a:t> </a:t>
            </a:r>
            <a:r>
              <a:rPr lang="en-US" sz="2000" b="1" dirty="0">
                <a:solidFill>
                  <a:srgbClr val="7030A0"/>
                </a:solidFill>
                <a:latin typeface="Cambria"/>
                <a:ea typeface="Cambria"/>
                <a:cs typeface="Cambria"/>
                <a:sym typeface="Cambria"/>
              </a:rPr>
              <a:t>still </a:t>
            </a:r>
            <a:r>
              <a:rPr lang="en-US" sz="2000" b="1" dirty="0" smtClean="0">
                <a:solidFill>
                  <a:srgbClr val="7030A0"/>
                </a:solidFill>
                <a:latin typeface="Cambria"/>
                <a:ea typeface="Cambria"/>
                <a:cs typeface="Cambria"/>
                <a:sym typeface="Cambria"/>
              </a:rPr>
              <a:t>healthy</a:t>
            </a:r>
            <a:endParaRPr lang="cs-CZ" sz="2000" b="1" dirty="0" smtClean="0">
              <a:solidFill>
                <a:srgbClr val="7030A0"/>
              </a:solidFill>
              <a:latin typeface="Cambria"/>
              <a:ea typeface="Cambria"/>
              <a:cs typeface="Cambria"/>
              <a:sym typeface="Cambria"/>
            </a:endParaRPr>
          </a:p>
          <a:p>
            <a:pPr marL="342900" lvl="0" indent="-342900">
              <a:buClr>
                <a:srgbClr val="00B0F0"/>
              </a:buClr>
              <a:buSzPct val="100000"/>
              <a:buFont typeface="Cambria"/>
              <a:buChar char="•"/>
            </a:pPr>
            <a:r>
              <a:rPr lang="en-US" sz="2000" b="1" dirty="0" smtClean="0">
                <a:solidFill>
                  <a:srgbClr val="7030A0"/>
                </a:solidFill>
                <a:latin typeface="Cambria"/>
                <a:ea typeface="Cambria"/>
                <a:cs typeface="Cambria"/>
                <a:sym typeface="Cambria"/>
              </a:rPr>
              <a:t>3/2016 </a:t>
            </a:r>
            <a:r>
              <a:rPr lang="en-US" sz="2000" b="1" dirty="0">
                <a:solidFill>
                  <a:srgbClr val="7030A0"/>
                </a:solidFill>
                <a:latin typeface="Cambria"/>
                <a:ea typeface="Cambria"/>
                <a:cs typeface="Cambria"/>
                <a:sym typeface="Cambria"/>
              </a:rPr>
              <a:t>dg. </a:t>
            </a:r>
            <a:r>
              <a:rPr lang="en-US" sz="2000" b="1" dirty="0" smtClean="0">
                <a:solidFill>
                  <a:srgbClr val="7030A0"/>
                </a:solidFill>
                <a:latin typeface="Cambria"/>
                <a:ea typeface="Cambria"/>
                <a:cs typeface="Cambria"/>
                <a:sym typeface="Cambria"/>
              </a:rPr>
              <a:t>adenocarcinoma </a:t>
            </a:r>
            <a:r>
              <a:rPr lang="en-US" sz="2000" b="1" dirty="0">
                <a:solidFill>
                  <a:srgbClr val="7030A0"/>
                </a:solidFill>
                <a:latin typeface="Cambria"/>
                <a:ea typeface="Cambria"/>
                <a:cs typeface="Cambria"/>
                <a:sym typeface="Cambria"/>
              </a:rPr>
              <a:t>of the upper lobe of the left lung, wedge. </a:t>
            </a:r>
            <a:r>
              <a:rPr lang="en-US" sz="2000" b="1" dirty="0" err="1">
                <a:solidFill>
                  <a:srgbClr val="7030A0"/>
                </a:solidFill>
                <a:latin typeface="Cambria"/>
                <a:ea typeface="Cambria"/>
                <a:cs typeface="Cambria"/>
                <a:sym typeface="Cambria"/>
              </a:rPr>
              <a:t>st.</a:t>
            </a:r>
            <a:r>
              <a:rPr lang="en-US" sz="2000" b="1" dirty="0">
                <a:solidFill>
                  <a:srgbClr val="7030A0"/>
                </a:solidFill>
                <a:latin typeface="Cambria"/>
                <a:ea typeface="Cambria"/>
                <a:cs typeface="Cambria"/>
                <a:sym typeface="Cambria"/>
              </a:rPr>
              <a:t> IV with malignant pleural effusion and skeletal metastases</a:t>
            </a:r>
          </a:p>
          <a:p>
            <a:pPr marL="342900" lvl="0" indent="-342900">
              <a:buClr>
                <a:srgbClr val="00B0F0"/>
              </a:buClr>
              <a:buSzPct val="100000"/>
              <a:buFont typeface="Cambria"/>
              <a:buChar char="•"/>
            </a:pPr>
            <a:r>
              <a:rPr lang="en-US" sz="2000" b="1" dirty="0">
                <a:solidFill>
                  <a:srgbClr val="7030A0"/>
                </a:solidFill>
                <a:latin typeface="Cambria"/>
                <a:ea typeface="Cambria"/>
                <a:cs typeface="Cambria"/>
                <a:sym typeface="Cambria"/>
              </a:rPr>
              <a:t>EGFR M + deletion in exon 19</a:t>
            </a:r>
          </a:p>
          <a:p>
            <a:pPr marL="342900" lvl="0" indent="-342900">
              <a:buClr>
                <a:srgbClr val="00B0F0"/>
              </a:buClr>
              <a:buSzPct val="100000"/>
              <a:buFont typeface="Cambria"/>
              <a:buChar char="•"/>
            </a:pPr>
            <a:r>
              <a:rPr lang="en-US" sz="2000" b="1" dirty="0">
                <a:solidFill>
                  <a:srgbClr val="7030A0"/>
                </a:solidFill>
                <a:latin typeface="Cambria"/>
                <a:ea typeface="Cambria"/>
                <a:cs typeface="Cambria"/>
                <a:sym typeface="Cambria"/>
              </a:rPr>
              <a:t>symptoms: pain, shortness of breath,</a:t>
            </a:r>
          </a:p>
          <a:p>
            <a:pPr marL="342900" lvl="0" indent="-342900">
              <a:buClr>
                <a:srgbClr val="00B0F0"/>
              </a:buClr>
              <a:buSzPct val="100000"/>
              <a:buFont typeface="Cambria"/>
              <a:buChar char="•"/>
            </a:pPr>
            <a:r>
              <a:rPr lang="en-US" sz="2000" b="1" dirty="0">
                <a:solidFill>
                  <a:srgbClr val="7030A0"/>
                </a:solidFill>
                <a:latin typeface="Cambria"/>
                <a:ea typeface="Cambria"/>
                <a:cs typeface="Cambria"/>
                <a:sym typeface="Cambria"/>
              </a:rPr>
              <a:t>in April 2016 there is a pathological </a:t>
            </a:r>
            <a:r>
              <a:rPr lang="en-US" sz="2000" b="1" dirty="0" err="1">
                <a:solidFill>
                  <a:srgbClr val="7030A0"/>
                </a:solidFill>
                <a:latin typeface="Cambria"/>
                <a:ea typeface="Cambria"/>
                <a:cs typeface="Cambria"/>
                <a:sym typeface="Cambria"/>
              </a:rPr>
              <a:t>subcapital</a:t>
            </a:r>
            <a:r>
              <a:rPr lang="en-US" sz="2000" b="1" dirty="0">
                <a:solidFill>
                  <a:srgbClr val="7030A0"/>
                </a:solidFill>
                <a:latin typeface="Cambria"/>
                <a:ea typeface="Cambria"/>
                <a:cs typeface="Cambria"/>
                <a:sym typeface="Cambria"/>
              </a:rPr>
              <a:t> fracture of the femur on the left, which was resolved by a total </a:t>
            </a:r>
            <a:r>
              <a:rPr lang="en-US" sz="2000" b="1" dirty="0" err="1">
                <a:solidFill>
                  <a:srgbClr val="7030A0"/>
                </a:solidFill>
                <a:latin typeface="Cambria"/>
                <a:ea typeface="Cambria"/>
                <a:cs typeface="Cambria"/>
                <a:sym typeface="Cambria"/>
              </a:rPr>
              <a:t>endoprosthesis</a:t>
            </a:r>
            <a:endParaRPr lang="en-US" sz="2000" b="1" dirty="0">
              <a:solidFill>
                <a:srgbClr val="7030A0"/>
              </a:solidFill>
              <a:latin typeface="Cambria"/>
              <a:ea typeface="Cambria"/>
              <a:cs typeface="Cambria"/>
              <a:sym typeface="Cambria"/>
            </a:endParaRPr>
          </a:p>
          <a:p>
            <a:pPr marL="342900" lvl="0" indent="-342900">
              <a:buClr>
                <a:srgbClr val="00B0F0"/>
              </a:buClr>
              <a:buSzPct val="100000"/>
              <a:buFont typeface="Cambria"/>
              <a:buChar char="•"/>
            </a:pPr>
            <a:r>
              <a:rPr lang="en-US" sz="2000" b="1" dirty="0">
                <a:solidFill>
                  <a:srgbClr val="7030A0"/>
                </a:solidFill>
                <a:latin typeface="Cambria"/>
                <a:ea typeface="Cambria"/>
                <a:cs typeface="Cambria"/>
                <a:sym typeface="Cambria"/>
              </a:rPr>
              <a:t>ECOG - PS 1-2</a:t>
            </a:r>
            <a:endParaRPr lang="cs-CZ" sz="2000" b="1" dirty="0">
              <a:latin typeface="Cambria"/>
              <a:ea typeface="Cambria"/>
              <a:cs typeface="Cambria"/>
              <a:sym typeface="Cambria"/>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06887"/>
            <a:ext cx="3300109" cy="352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VÃ½sledek obrÃ¡zku pro metastasis proximal femur">
            <a:extLst>
              <a:ext uri="{FF2B5EF4-FFF2-40B4-BE49-F238E27FC236}">
                <a16:creationId xmlns:a16="http://schemas.microsoft.com/office/drawing/2014/main" id="{4ED271A6-F62E-45EA-9C99-23D86D091F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41" y="5303853"/>
            <a:ext cx="1631102" cy="1279509"/>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F4E80078-D30F-4738-9138-7E8A98D658D0}"/>
              </a:ext>
            </a:extLst>
          </p:cNvPr>
          <p:cNvPicPr>
            <a:picLocks noChangeAspect="1"/>
          </p:cNvPicPr>
          <p:nvPr/>
        </p:nvPicPr>
        <p:blipFill>
          <a:blip r:embed="rId5"/>
          <a:stretch>
            <a:fillRect/>
          </a:stretch>
        </p:blipFill>
        <p:spPr>
          <a:xfrm>
            <a:off x="2127658" y="5303853"/>
            <a:ext cx="819176" cy="1279510"/>
          </a:xfrm>
          <a:prstGeom prst="rect">
            <a:avLst/>
          </a:prstGeom>
        </p:spPr>
      </p:pic>
      <p:pic>
        <p:nvPicPr>
          <p:cNvPr id="1028" name="Picture 4" descr="VÃ½sledek obrÃ¡zku pro francouzskÃ© berle">
            <a:extLst>
              <a:ext uri="{FF2B5EF4-FFF2-40B4-BE49-F238E27FC236}">
                <a16:creationId xmlns:a16="http://schemas.microsoft.com/office/drawing/2014/main" id="{2CA33C49-1790-4C3A-BFE8-32B24A7ADC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834" y="5084890"/>
            <a:ext cx="1049102" cy="170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9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1077380403"/>
              </p:ext>
            </p:extLst>
          </p:nvPr>
        </p:nvGraphicFramePr>
        <p:xfrm>
          <a:off x="1993323" y="-74427"/>
          <a:ext cx="5157353" cy="2984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Nadpis 4"/>
          <p:cNvSpPr>
            <a:spLocks noGrp="1"/>
          </p:cNvSpPr>
          <p:nvPr>
            <p:ph type="title"/>
          </p:nvPr>
        </p:nvSpPr>
        <p:spPr/>
        <p:txBody>
          <a:bodyPr>
            <a:normAutofit fontScale="90000"/>
          </a:bodyPr>
          <a:lstStyle/>
          <a:p>
            <a:r>
              <a:rPr lang="en-US" dirty="0"/>
              <a:t>Initiation of </a:t>
            </a:r>
            <a:r>
              <a:rPr lang="en-US" dirty="0" err="1"/>
              <a:t>afatinib</a:t>
            </a:r>
            <a:r>
              <a:rPr lang="en-US" dirty="0"/>
              <a:t> and </a:t>
            </a:r>
            <a:r>
              <a:rPr lang="en-US" dirty="0" err="1"/>
              <a:t>denosumab</a:t>
            </a:r>
            <a:r>
              <a:rPr lang="en-US" dirty="0"/>
              <a:t> </a:t>
            </a:r>
            <a:r>
              <a:rPr lang="cs-CZ" dirty="0" err="1" smtClean="0"/>
              <a:t>treatment</a:t>
            </a:r>
            <a:endParaRPr lang="cs-CZ" dirty="0"/>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12" y="2636913"/>
            <a:ext cx="453632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ázek 10">
            <a:extLst>
              <a:ext uri="{FF2B5EF4-FFF2-40B4-BE49-F238E27FC236}">
                <a16:creationId xmlns:a16="http://schemas.microsoft.com/office/drawing/2014/main" id="{D0BDAD62-B0A5-45C9-A352-D9889DA1F7D6}"/>
              </a:ext>
            </a:extLst>
          </p:cNvPr>
          <p:cNvPicPr>
            <a:picLocks noChangeAspect="1"/>
          </p:cNvPicPr>
          <p:nvPr/>
        </p:nvPicPr>
        <p:blipFill>
          <a:blip r:embed="rId9"/>
          <a:stretch>
            <a:fillRect/>
          </a:stretch>
        </p:blipFill>
        <p:spPr>
          <a:xfrm>
            <a:off x="4782522" y="2631435"/>
            <a:ext cx="4287371" cy="3029814"/>
          </a:xfrm>
          <a:prstGeom prst="rect">
            <a:avLst/>
          </a:prstGeom>
        </p:spPr>
      </p:pic>
    </p:spTree>
    <p:extLst>
      <p:ext uri="{BB962C8B-B14F-4D97-AF65-F5344CB8AC3E}">
        <p14:creationId xmlns:p14="http://schemas.microsoft.com/office/powerpoint/2010/main" val="398197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Discovery of a resistant mutation</a:t>
            </a:r>
            <a:endParaRPr lang="cs-CZ" dirty="0"/>
          </a:p>
        </p:txBody>
      </p:sp>
      <p:sp>
        <p:nvSpPr>
          <p:cNvPr id="3" name="Zástupný symbol pro obsah 2"/>
          <p:cNvSpPr>
            <a:spLocks noGrp="1"/>
          </p:cNvSpPr>
          <p:nvPr>
            <p:ph sz="half" idx="1"/>
          </p:nvPr>
        </p:nvSpPr>
        <p:spPr/>
        <p:txBody>
          <a:bodyPr>
            <a:normAutofit/>
          </a:bodyPr>
          <a:lstStyle/>
          <a:p>
            <a:r>
              <a:rPr lang="en-US" dirty="0"/>
              <a:t>7/2017 clinical deterioration, pleural pain, left pleural effusion detected</a:t>
            </a:r>
            <a:endParaRPr lang="cs-CZ" dirty="0">
              <a:solidFill>
                <a:srgbClr val="7030A0"/>
              </a:solidFill>
            </a:endParaRPr>
          </a:p>
          <a:p>
            <a:r>
              <a:rPr lang="en-US" dirty="0">
                <a:solidFill>
                  <a:srgbClr val="7030A0"/>
                </a:solidFill>
              </a:rPr>
              <a:t>performed a </a:t>
            </a:r>
            <a:r>
              <a:rPr lang="en-US" dirty="0" err="1">
                <a:solidFill>
                  <a:srgbClr val="7030A0"/>
                </a:solidFill>
              </a:rPr>
              <a:t>probatory</a:t>
            </a:r>
            <a:r>
              <a:rPr lang="en-US" dirty="0">
                <a:solidFill>
                  <a:srgbClr val="7030A0"/>
                </a:solidFill>
              </a:rPr>
              <a:t> puncture of pleural effusion from which the T790M mutation was proved</a:t>
            </a:r>
            <a:endParaRPr lang="cs-CZ" dirty="0">
              <a:solidFill>
                <a:srgbClr val="7030A0"/>
              </a:solidFill>
            </a:endParaRPr>
          </a:p>
        </p:txBody>
      </p:sp>
      <p:pic>
        <p:nvPicPr>
          <p:cNvPr id="6" name="Picture 1"/>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772816"/>
            <a:ext cx="3142047" cy="1833067"/>
          </a:xfrm>
          <a:prstGeom prst="rect">
            <a:avLst/>
          </a:prstGeom>
          <a:ln>
            <a:noFill/>
          </a:ln>
          <a:effectLst>
            <a:outerShdw blurRad="292100" dist="139700" dir="2700000" algn="tl" rotWithShape="0">
              <a:srgbClr val="333333">
                <a:alpha val="65000"/>
              </a:srgbClr>
            </a:outerShdw>
          </a:effectLs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077072"/>
            <a:ext cx="3178878" cy="1933320"/>
          </a:xfrm>
          <a:prstGeom prst="rect">
            <a:avLst/>
          </a:prstGeom>
          <a:ln>
            <a:noFill/>
          </a:ln>
          <a:effectLst>
            <a:outerShdw blurRad="292100" dist="139700" dir="2700000" algn="tl" rotWithShape="0">
              <a:srgbClr val="333333">
                <a:alpha val="65000"/>
              </a:srgbClr>
            </a:outerShdw>
          </a:effectLst>
          <a:extLst/>
        </p:spPr>
      </p:pic>
      <p:sp>
        <p:nvSpPr>
          <p:cNvPr id="8" name="Rectangle 7"/>
          <p:cNvSpPr/>
          <p:nvPr/>
        </p:nvSpPr>
        <p:spPr>
          <a:xfrm>
            <a:off x="7524328" y="3298106"/>
            <a:ext cx="760144" cy="307777"/>
          </a:xfrm>
          <a:prstGeom prst="rect">
            <a:avLst/>
          </a:prstGeom>
        </p:spPr>
        <p:txBody>
          <a:bodyPr wrap="none">
            <a:spAutoFit/>
          </a:bodyPr>
          <a:lstStyle/>
          <a:p>
            <a:pPr>
              <a:defRPr/>
            </a:pPr>
            <a:r>
              <a:rPr lang="en-GB" sz="1400" dirty="0" err="1">
                <a:solidFill>
                  <a:schemeClr val="bg1"/>
                </a:solidFill>
                <a:effectLst>
                  <a:outerShdw blurRad="38100" dist="38100" dir="2700000" algn="tl">
                    <a:srgbClr val="000000">
                      <a:alpha val="43137"/>
                    </a:srgbClr>
                  </a:outerShdw>
                </a:effectLst>
                <a:latin typeface="Century Gothic" panose="020B0502020202020204" pitchFamily="34" charset="0"/>
              </a:rPr>
              <a:t>ctDNA</a:t>
            </a:r>
            <a:endParaRPr lang="en-GB" sz="14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9" name="Picture 3">
            <a:extLst>
              <a:ext uri="{FF2B5EF4-FFF2-40B4-BE49-F238E27FC236}">
                <a16:creationId xmlns:a16="http://schemas.microsoft.com/office/drawing/2014/main" id="{48F73604-195B-4FF0-84FD-CD8AB9FBF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1417638"/>
            <a:ext cx="3142047" cy="218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1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nded Template">
  <a:themeElements>
    <a:clrScheme name="Custom 107">
      <a:dk1>
        <a:srgbClr val="292929"/>
      </a:dk1>
      <a:lt1>
        <a:sysClr val="window" lastClr="FFFFFF"/>
      </a:lt1>
      <a:dk2>
        <a:srgbClr val="292929"/>
      </a:dk2>
      <a:lt2>
        <a:srgbClr val="FFFFFF"/>
      </a:lt2>
      <a:accent1>
        <a:srgbClr val="5C305F"/>
      </a:accent1>
      <a:accent2>
        <a:srgbClr val="CFDB03"/>
      </a:accent2>
      <a:accent3>
        <a:srgbClr val="138996"/>
      </a:accent3>
      <a:accent4>
        <a:srgbClr val="573B71"/>
      </a:accent4>
      <a:accent5>
        <a:srgbClr val="E8ED9C"/>
      </a:accent5>
      <a:accent6>
        <a:srgbClr val="B4D7D7"/>
      </a:accent6>
      <a:hlink>
        <a:srgbClr val="5C305F"/>
      </a:hlink>
      <a:folHlink>
        <a:srgbClr val="5C30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2972</Words>
  <Application>Microsoft Office PowerPoint</Application>
  <PresentationFormat>Předvádění na obrazovce (4:3)</PresentationFormat>
  <Paragraphs>260</Paragraphs>
  <Slides>27</Slides>
  <Notes>16</Notes>
  <HiddenSlides>0</HiddenSlides>
  <MMClips>0</MMClips>
  <ScaleCrop>false</ScaleCrop>
  <HeadingPairs>
    <vt:vector size="6" baseType="variant">
      <vt:variant>
        <vt:lpstr>Použitá písma</vt:lpstr>
      </vt:variant>
      <vt:variant>
        <vt:i4>11</vt:i4>
      </vt:variant>
      <vt:variant>
        <vt:lpstr>Motiv</vt:lpstr>
      </vt:variant>
      <vt:variant>
        <vt:i4>2</vt:i4>
      </vt:variant>
      <vt:variant>
        <vt:lpstr>Nadpisy snímků</vt:lpstr>
      </vt:variant>
      <vt:variant>
        <vt:i4>27</vt:i4>
      </vt:variant>
    </vt:vector>
  </HeadingPairs>
  <TitlesOfParts>
    <vt:vector size="40" baseType="lpstr">
      <vt:lpstr>MS PGothic</vt:lpstr>
      <vt:lpstr>Arial</vt:lpstr>
      <vt:lpstr>Arial</vt:lpstr>
      <vt:lpstr>Arial Narrow</vt:lpstr>
      <vt:lpstr>Calibri</vt:lpstr>
      <vt:lpstr>Cambria</vt:lpstr>
      <vt:lpstr>Century Gothic</vt:lpstr>
      <vt:lpstr>Roboto</vt:lpstr>
      <vt:lpstr>Times New Roman</vt:lpstr>
      <vt:lpstr>Wingdings</vt:lpstr>
      <vt:lpstr>Wingdings 2</vt:lpstr>
      <vt:lpstr>Motiv systému Office</vt:lpstr>
      <vt:lpstr>Branded Template</vt:lpstr>
      <vt:lpstr>Targeted therapy for the treatment of metastatic lung adenocarcinoma A case study </vt:lpstr>
      <vt:lpstr>NSCLC classification is evolving from histological to molecular subtyping of the tumor</vt:lpstr>
      <vt:lpstr>Resistance due to an acquired mutation is the most common cause of disease progression1</vt:lpstr>
      <vt:lpstr>EGFR T790M mutations are among the most common causes of acquired resistance to EGFR TKI treatment</vt:lpstr>
      <vt:lpstr>Acquired resistance to EGFR TKI treatment</vt:lpstr>
      <vt:lpstr>TAGRISSO® (osimertinib): Therapeutic indications</vt:lpstr>
      <vt:lpstr>Case study </vt:lpstr>
      <vt:lpstr>Initiation of afatinib and denosumab treatment</vt:lpstr>
      <vt:lpstr> Discovery of a resistant mutation</vt:lpstr>
      <vt:lpstr>Targeted therapy - osimertinib</vt:lpstr>
      <vt:lpstr>Targeted therapy </vt:lpstr>
      <vt:lpstr>Conclusion</vt:lpstr>
      <vt:lpstr>A case study of a Vietnamese girl</vt:lpstr>
      <vt:lpstr>Clinical and imaging examination</vt:lpstr>
      <vt:lpstr>Suggestion for further examination?</vt:lpstr>
      <vt:lpstr>Spirometry</vt:lpstr>
      <vt:lpstr>Hospitalization</vt:lpstr>
      <vt:lpstr>Initial chest CT</vt:lpstr>
      <vt:lpstr>Differential diagnostics?</vt:lpstr>
      <vt:lpstr>B- lymfoma</vt:lpstr>
      <vt:lpstr>Intrapulmonary teratoma</vt:lpstr>
      <vt:lpstr>Lung carcinoid</vt:lpstr>
      <vt:lpstr>Biopsy</vt:lpstr>
      <vt:lpstr>Mukoepidermoid carcinoma</vt:lpstr>
      <vt:lpstr>CT regression after chemoradiotherapy</vt:lpstr>
      <vt:lpstr>Spirometry before and after treatment</vt:lpstr>
      <vt:lpstr>Conclusion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
  <cp:revision>105</cp:revision>
  <dcterms:created xsi:type="dcterms:W3CDTF">2017-01-04T08:07:17Z</dcterms:created>
  <dcterms:modified xsi:type="dcterms:W3CDTF">2020-05-07T08:53:16Z</dcterms:modified>
</cp:coreProperties>
</file>