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notesMasterIdLst>
    <p:notesMasterId r:id="rId7"/>
  </p:notesMasterIdLst>
  <p:sldIdLst>
    <p:sldId id="256" r:id="rId2"/>
    <p:sldId id="421" r:id="rId3"/>
    <p:sldId id="426" r:id="rId4"/>
    <p:sldId id="427" r:id="rId5"/>
    <p:sldId id="502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DC"/>
    <a:srgbClr val="0066CC"/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75665" autoAdjust="0"/>
  </p:normalViewPr>
  <p:slideViewPr>
    <p:cSldViewPr>
      <p:cViewPr varScale="1">
        <p:scale>
          <a:sx n="98" d="100"/>
          <a:sy n="98" d="100"/>
        </p:scale>
        <p:origin x="21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7A4E194-106C-43A6-9599-0248C3285A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9696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cs-CZ" dirty="0">
              <a:latin typeface="Arial" panose="020B0604020202020204" pitchFamily="34" charset="0"/>
            </a:endParaRPr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9pPr>
          </a:lstStyle>
          <a:p>
            <a:fld id="{80D293CD-D456-4FB2-AA89-87D80193EE52}" type="slidenum">
              <a:rPr lang="cs-CZ" altLang="cs-CZ" smtClean="0">
                <a:latin typeface="Arial" panose="020B0604020202020204" pitchFamily="34" charset="0"/>
              </a:rPr>
              <a:pPr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45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A7E3B0-BFC0-4BA9-91CA-B05FB805A4D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6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0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3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42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84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9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1795-4AF8-4770-9E2D-52879AE946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079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A588-7345-49C4-8187-93CA892546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34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79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4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92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177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469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6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F0CB4A4D-90E3-4CA4-911C-83C8E541767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1032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3" r:id="rId12"/>
    <p:sldLayoutId id="2147483994" r:id="rId13"/>
    <p:sldLayoutId id="2147483995" r:id="rId14"/>
    <p:sldLayoutId id="2147483996" r:id="rId15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://www.sukl.eu/modules/medication/search.php" TargetMode="External"/><Relationship Id="rId5" Type="http://schemas.openxmlformats.org/officeDocument/2006/relationships/hyperlink" Target="http://www.sukl.cz/" TargetMode="External"/><Relationship Id="rId4" Type="http://schemas.openxmlformats.org/officeDocument/2006/relationships/hyperlink" Target="https://www.medicines.org.uk/emc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a.europa.eu/ema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hyperlink" Target="https://www.medscape.com/" TargetMode="External"/><Relationship Id="rId5" Type="http://schemas.openxmlformats.org/officeDocument/2006/relationships/hyperlink" Target="https://www.ncbi.nlm.nih.gov/pubmed" TargetMode="External"/><Relationship Id="rId4" Type="http://schemas.openxmlformats.org/officeDocument/2006/relationships/hyperlink" Target="https://www.drugs.co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kuk.muni.cz/?page=87&amp;lang=english" TargetMode="External"/><Relationship Id="rId3" Type="http://schemas.openxmlformats.org/officeDocument/2006/relationships/hyperlink" Target="https://www.dynamed.com/home" TargetMode="External"/><Relationship Id="rId7" Type="http://schemas.openxmlformats.org/officeDocument/2006/relationships/hyperlink" Target="https://ezdroje.muni.cz/prehled/index.php?lang=en&amp;type=abeced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hyperlink" Target="https://www.uptodate.com/home" TargetMode="External"/><Relationship Id="rId5" Type="http://schemas.openxmlformats.org/officeDocument/2006/relationships/hyperlink" Target="https://www.micromedexsolutions.com/" TargetMode="External"/><Relationship Id="rId4" Type="http://schemas.openxmlformats.org/officeDocument/2006/relationships/hyperlink" Target="https://online.lexi.com/lco/action/log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11400" y="1916832"/>
            <a:ext cx="8521200" cy="4032448"/>
          </a:xfrm>
        </p:spPr>
        <p:txBody>
          <a:bodyPr anchor="ctr"/>
          <a:lstStyle/>
          <a:p>
            <a:pPr algn="ctr" eaLnBrk="1" hangingPunct="1">
              <a:lnSpc>
                <a:spcPct val="100000"/>
              </a:lnSpc>
            </a:pPr>
            <a:r>
              <a:rPr lang="cs-CZ" altLang="cs-CZ" sz="5400" noProof="0" dirty="0">
                <a:latin typeface="Muni Medium" panose="00000600000000000000" pitchFamily="50" charset="-18"/>
              </a:rPr>
              <a:t>IN</a:t>
            </a:r>
            <a:r>
              <a:rPr lang="en-US" altLang="cs-CZ" sz="5400" noProof="0" dirty="0">
                <a:latin typeface="Muni Medium" panose="00000600000000000000" pitchFamily="50" charset="-18"/>
              </a:rPr>
              <a:t>FORMATION SOURCES</a:t>
            </a:r>
            <a:r>
              <a:rPr lang="cs-CZ" altLang="cs-CZ" sz="5400" noProof="0" dirty="0">
                <a:latin typeface="Muni Medium" panose="00000600000000000000" pitchFamily="50" charset="-18"/>
              </a:rPr>
              <a:t> ABOUT MEDICINES</a:t>
            </a:r>
            <a:br>
              <a:rPr lang="en-US" altLang="cs-CZ" sz="5400" noProof="0" dirty="0">
                <a:latin typeface="Muni Medium" panose="00000600000000000000" pitchFamily="50" charset="-18"/>
              </a:rPr>
            </a:br>
            <a:br>
              <a:rPr lang="en-US" altLang="cs-CZ" sz="5400" noProof="0" dirty="0">
                <a:latin typeface="Muni Medium" panose="00000600000000000000" pitchFamily="50" charset="-18"/>
              </a:rPr>
            </a:br>
            <a:endParaRPr lang="en-US" altLang="cs-CZ" sz="5400" noProof="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40000" y="720000"/>
            <a:ext cx="8208463" cy="451576"/>
          </a:xfrm>
        </p:spPr>
        <p:txBody>
          <a:bodyPr/>
          <a:lstStyle/>
          <a:p>
            <a:r>
              <a:rPr lang="en-US" altLang="en-US" sz="3200" noProof="0" dirty="0"/>
              <a:t>LIFELONG STUDY OF PHARMACOLOGY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altLang="cs-CZ" sz="2400" noProof="0" dirty="0"/>
              <a:t>Research and development of new drugs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altLang="cs-CZ" sz="2400" noProof="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altLang="cs-CZ" sz="2400" noProof="0" dirty="0"/>
              <a:t>Every year, around 40 new medicines get market authorization worldwide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altLang="cs-CZ" sz="2400" noProof="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altLang="cs-CZ" sz="2400" b="1" noProof="0" dirty="0"/>
              <a:t>Most physicians prescribe medications that were not known at the time of their study/graduation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en-US" altLang="cs-CZ" sz="2400" noProof="0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cs-CZ" sz="2400" noProof="0" dirty="0"/>
              <a:t>Misleading information/fake news/hoaxes vs reliable information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540001" y="719999"/>
            <a:ext cx="8064900" cy="620769"/>
          </a:xfrm>
        </p:spPr>
        <p:txBody>
          <a:bodyPr/>
          <a:lstStyle/>
          <a:p>
            <a:pPr>
              <a:defRPr/>
            </a:pPr>
            <a:r>
              <a:rPr lang="en-US" altLang="en-US" sz="3200" cap="all" noProof="0" dirty="0"/>
              <a:t>ESSENTIAL Information sources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>
          <a:xfrm>
            <a:off x="755650" y="1844675"/>
            <a:ext cx="7886700" cy="43513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>
                <a:solidFill>
                  <a:srgbClr val="000000"/>
                </a:solidFill>
              </a:rPr>
              <a:t>SPC</a:t>
            </a:r>
            <a:r>
              <a:rPr lang="cs-CZ" altLang="cs-CZ" sz="2200" noProof="0" dirty="0">
                <a:solidFill>
                  <a:srgbClr val="000000"/>
                </a:solidFill>
              </a:rPr>
              <a:t>/</a:t>
            </a:r>
            <a:r>
              <a:rPr lang="cs-CZ" altLang="cs-CZ" sz="2200" noProof="0" dirty="0" err="1">
                <a:solidFill>
                  <a:srgbClr val="000000"/>
                </a:solidFill>
              </a:rPr>
              <a:t>SmPC</a:t>
            </a:r>
            <a:r>
              <a:rPr lang="en-US" altLang="cs-CZ" sz="2200" noProof="0" dirty="0">
                <a:solidFill>
                  <a:srgbClr val="000000"/>
                </a:solidFill>
              </a:rPr>
              <a:t> = </a:t>
            </a:r>
            <a:r>
              <a:rPr lang="en-US" altLang="cs-CZ" sz="2200" i="1" noProof="0" dirty="0">
                <a:solidFill>
                  <a:srgbClr val="000000"/>
                </a:solidFill>
              </a:rPr>
              <a:t>Summary of product characteristics</a:t>
            </a:r>
            <a:endParaRPr lang="en-US" altLang="cs-CZ" sz="2200" noProof="0" dirty="0">
              <a:solidFill>
                <a:srgbClr val="000000"/>
              </a:solidFill>
            </a:endParaRPr>
          </a:p>
          <a:p>
            <a:pPr marL="709149" lvl="1" indent="-457200">
              <a:spcBef>
                <a:spcPct val="20000"/>
              </a:spcBef>
            </a:pPr>
            <a:r>
              <a:rPr lang="en-US" altLang="cs-CZ" noProof="0" dirty="0">
                <a:solidFill>
                  <a:srgbClr val="000000"/>
                </a:solidFill>
              </a:rPr>
              <a:t>Written by marketing authorization holder (manufacturer), approved by regulatory authority (e.g. EMA)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>
                <a:solidFill>
                  <a:srgbClr val="000000"/>
                </a:solidFill>
              </a:rPr>
              <a:t>UK: </a:t>
            </a:r>
            <a:r>
              <a:rPr lang="en-US" altLang="cs-CZ" sz="2200" noProof="0" dirty="0">
                <a:solidFill>
                  <a:srgbClr val="000000"/>
                </a:solidFill>
                <a:hlinkClick r:id="rId4"/>
              </a:rPr>
              <a:t>Electronic medicines compendium</a:t>
            </a:r>
            <a:r>
              <a:rPr lang="en-US" altLang="cs-CZ" sz="2200" noProof="0" dirty="0">
                <a:solidFill>
                  <a:srgbClr val="000000"/>
                </a:solidFill>
              </a:rPr>
              <a:t> </a:t>
            </a:r>
            <a:endParaRPr lang="en-US" altLang="cs-CZ" sz="2200" noProof="0" dirty="0">
              <a:solidFill>
                <a:srgbClr val="000000"/>
              </a:solidFill>
              <a:hlinkClick r:id="rId5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>
                <a:solidFill>
                  <a:srgbClr val="000000"/>
                </a:solidFill>
              </a:rPr>
              <a:t>CZE: </a:t>
            </a:r>
            <a:r>
              <a:rPr lang="en-US" altLang="cs-CZ" sz="2200" noProof="0" dirty="0">
                <a:solidFill>
                  <a:srgbClr val="000000"/>
                </a:solidFill>
                <a:hlinkClick r:id="rId6"/>
              </a:rPr>
              <a:t>SUKL database – </a:t>
            </a:r>
            <a:r>
              <a:rPr lang="en-US" altLang="cs-CZ" sz="2200" noProof="0" dirty="0" err="1">
                <a:solidFill>
                  <a:srgbClr val="000000"/>
                </a:solidFill>
                <a:hlinkClick r:id="rId6"/>
              </a:rPr>
              <a:t>english</a:t>
            </a:r>
            <a:r>
              <a:rPr lang="en-US" altLang="cs-CZ" sz="2200" noProof="0" dirty="0">
                <a:solidFill>
                  <a:srgbClr val="000000"/>
                </a:solidFill>
                <a:hlinkClick r:id="rId6"/>
              </a:rPr>
              <a:t> version</a:t>
            </a:r>
            <a:endParaRPr lang="en-US" altLang="cs-CZ" sz="2200" noProof="0" dirty="0">
              <a:solidFill>
                <a:srgbClr val="000000"/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20000"/>
              </a:spcBef>
            </a:pPr>
            <a:endParaRPr lang="en-US" altLang="cs-CZ" sz="2200" noProof="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altLang="cs-CZ" sz="2200" noProof="0" dirty="0">
                <a:solidFill>
                  <a:srgbClr val="000000"/>
                </a:solidFill>
              </a:rPr>
              <a:t>In Czech: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 err="1">
                <a:solidFill>
                  <a:srgbClr val="000000"/>
                </a:solidFill>
              </a:rPr>
              <a:t>Pharmindex</a:t>
            </a:r>
            <a:r>
              <a:rPr lang="en-US" altLang="cs-CZ" sz="2200" noProof="0" dirty="0">
                <a:solidFill>
                  <a:srgbClr val="000000"/>
                </a:solidFill>
              </a:rPr>
              <a:t> </a:t>
            </a:r>
            <a:r>
              <a:rPr lang="en-US" altLang="cs-CZ" sz="2200" noProof="0" dirty="0" err="1">
                <a:solidFill>
                  <a:srgbClr val="000000"/>
                </a:solidFill>
              </a:rPr>
              <a:t>Brevíř</a:t>
            </a:r>
            <a:r>
              <a:rPr lang="en-US" altLang="cs-CZ" sz="2200" noProof="0" dirty="0">
                <a:solidFill>
                  <a:srgbClr val="000000"/>
                </a:solidFill>
              </a:rPr>
              <a:t>/Breviary (Medical Tribune)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>
                <a:solidFill>
                  <a:srgbClr val="000000"/>
                </a:solidFill>
              </a:rPr>
              <a:t>Information system „AISLP“ (part of Czech IT systems in hospitals, doctor‘s offices)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20000"/>
              </a:spcBef>
            </a:pPr>
            <a:r>
              <a:rPr lang="en-US" altLang="cs-CZ" sz="2200" noProof="0" dirty="0">
                <a:solidFill>
                  <a:srgbClr val="000000"/>
                </a:solidFill>
              </a:rPr>
              <a:t>Czech Pharmacopoeia (</a:t>
            </a:r>
            <a:r>
              <a:rPr lang="en-US" altLang="cs-CZ" sz="2200" noProof="0" dirty="0" err="1">
                <a:solidFill>
                  <a:srgbClr val="000000"/>
                </a:solidFill>
              </a:rPr>
              <a:t>Český</a:t>
            </a:r>
            <a:r>
              <a:rPr lang="en-US" altLang="cs-CZ" sz="2200" noProof="0" dirty="0">
                <a:solidFill>
                  <a:srgbClr val="000000"/>
                </a:solidFill>
              </a:rPr>
              <a:t> </a:t>
            </a:r>
            <a:r>
              <a:rPr lang="en-US" altLang="cs-CZ" sz="2200" noProof="0" dirty="0" err="1">
                <a:solidFill>
                  <a:srgbClr val="000000"/>
                </a:solidFill>
              </a:rPr>
              <a:t>lékopis</a:t>
            </a:r>
            <a:r>
              <a:rPr lang="en-US" altLang="cs-CZ" sz="2200" noProof="0" dirty="0">
                <a:solidFill>
                  <a:srgbClr val="000000"/>
                </a:solidFill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904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cap="all" noProof="0" dirty="0"/>
              <a:t>FREE INTERNATIONAL SOURCES</a:t>
            </a:r>
            <a:endParaRPr lang="en-US" altLang="en-US" sz="3200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European Medicines Agency (EMA)</a:t>
            </a:r>
            <a:endParaRPr lang="en-US" sz="2400" noProof="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2400" noProof="0" dirty="0">
                <a:solidFill>
                  <a:srgbClr val="000000"/>
                </a:solidFill>
                <a:hlinkClick r:id="rId3"/>
              </a:rPr>
              <a:t>http://www.ema.europa.eu/ema/</a:t>
            </a:r>
            <a:endParaRPr lang="en-US" sz="2400" noProof="0" dirty="0">
              <a:solidFill>
                <a:srgbClr val="000000"/>
              </a:solidFill>
            </a:endParaRP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Drugs.com (incl. drugs interactions checker)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en-US" sz="2400" noProof="0" dirty="0">
                <a:solidFill>
                  <a:srgbClr val="000000"/>
                </a:solidFill>
                <a:hlinkClick r:id="rId4"/>
              </a:rPr>
              <a:t>https://www.drugs.com/</a:t>
            </a:r>
            <a:endParaRPr lang="en-US" sz="2400" noProof="0" dirty="0">
              <a:solidFill>
                <a:srgbClr val="000000"/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PubMed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2400" noProof="0" dirty="0">
                <a:solidFill>
                  <a:srgbClr val="000000"/>
                </a:solidFill>
                <a:hlinkClick r:id="rId5"/>
              </a:rPr>
              <a:t>https://www.ncbi.nlm.nih.gov/pubmed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Medscape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2400" noProof="0" dirty="0">
                <a:solidFill>
                  <a:srgbClr val="000000"/>
                </a:solidFill>
                <a:hlinkClick r:id="rId6"/>
              </a:rPr>
              <a:t>https://www.medscape.com/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55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620768"/>
          </a:xfrm>
        </p:spPr>
        <p:txBody>
          <a:bodyPr/>
          <a:lstStyle/>
          <a:p>
            <a:pPr>
              <a:defRPr/>
            </a:pPr>
            <a:r>
              <a:rPr lang="en-US" altLang="en-US" sz="3200" cap="all" noProof="0" dirty="0"/>
              <a:t>PAID INTERNATIONAL SOURCES</a:t>
            </a:r>
            <a:endParaRPr lang="en-US" altLang="en-US" sz="3200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2132856"/>
            <a:ext cx="8064900" cy="369914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 err="1">
                <a:solidFill>
                  <a:srgbClr val="000000"/>
                </a:solidFill>
              </a:rPr>
              <a:t>Dynamed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  <a:r>
              <a:rPr lang="en-US" sz="2400" noProof="0" dirty="0">
                <a:solidFill>
                  <a:srgbClr val="000000"/>
                </a:solidFill>
                <a:hlinkClick r:id="rId3"/>
              </a:rPr>
              <a:t>https://www.dynamed.com/home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Lexicomp </a:t>
            </a:r>
            <a:r>
              <a:rPr lang="en-US" sz="2400" noProof="0" dirty="0">
                <a:solidFill>
                  <a:srgbClr val="000000"/>
                </a:solidFill>
                <a:hlinkClick r:id="rId4"/>
              </a:rPr>
              <a:t>https://online.lexi.com/lco/action/login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Micromedex </a:t>
            </a:r>
            <a:r>
              <a:rPr lang="en-US" sz="2400" noProof="0" dirty="0">
                <a:solidFill>
                  <a:srgbClr val="000000"/>
                </a:solidFill>
                <a:hlinkClick r:id="rId5"/>
              </a:rPr>
              <a:t>https://www.micromedexsolutions.com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Up-to-date </a:t>
            </a:r>
            <a:r>
              <a:rPr lang="en-US" sz="2400" noProof="0" dirty="0">
                <a:solidFill>
                  <a:srgbClr val="000000"/>
                </a:solidFill>
                <a:hlinkClick r:id="rId6"/>
              </a:rPr>
              <a:t>https://www.uptodate.com/home</a:t>
            </a:r>
            <a:r>
              <a:rPr lang="en-US" sz="2400" noProof="0" dirty="0">
                <a:solidFill>
                  <a:srgbClr val="000000"/>
                </a:solidFill>
              </a:rPr>
              <a:t> </a:t>
            </a:r>
          </a:p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defRPr/>
            </a:pPr>
            <a:endParaRPr lang="en-US" sz="2400" noProof="0" dirty="0">
              <a:solidFill>
                <a:srgbClr val="000000"/>
              </a:solidFill>
            </a:endParaRPr>
          </a:p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MUNI sometimes grants short-term „testing access“: </a:t>
            </a:r>
            <a:r>
              <a:rPr lang="en-US" sz="2000" noProof="0" dirty="0">
                <a:solidFill>
                  <a:srgbClr val="000000"/>
                </a:solidFill>
                <a:hlinkClick r:id="rId7"/>
              </a:rPr>
              <a:t>https://ezdroje.muni.cz/prehled/index.php?lang=en&amp;type=abecedne</a:t>
            </a:r>
            <a:endParaRPr lang="en-US" sz="2400" noProof="0" dirty="0">
              <a:solidFill>
                <a:srgbClr val="000000"/>
              </a:solidFill>
            </a:endParaRP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400" noProof="0" dirty="0">
                <a:solidFill>
                  <a:srgbClr val="000000"/>
                </a:solidFill>
              </a:rPr>
              <a:t>MUCL Services </a:t>
            </a:r>
            <a:r>
              <a:rPr lang="en-US" sz="2000" noProof="0" dirty="0">
                <a:solidFill>
                  <a:srgbClr val="000000"/>
                </a:solidFill>
                <a:hlinkClick r:id="rId8"/>
              </a:rPr>
              <a:t>https://kuk.muni.cz/?page=87&amp;lang=english</a:t>
            </a:r>
            <a:r>
              <a:rPr lang="en-US" sz="2000" noProof="0" dirty="0">
                <a:solidFill>
                  <a:srgbClr val="000000"/>
                </a:solidFill>
              </a:rPr>
              <a:t> </a:t>
            </a:r>
            <a:endParaRPr lang="en-US" sz="2400" noProof="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1343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nd_practical_lesson_2022[20220510080102577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3251</TotalTime>
  <Words>286</Words>
  <Application>Microsoft Office PowerPoint</Application>
  <PresentationFormat>Předvádění na obrazovce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Muni Medium</vt:lpstr>
      <vt:lpstr>Tahoma</vt:lpstr>
      <vt:lpstr>Wingdings</vt:lpstr>
      <vt:lpstr>Prezentace_MU_CZ</vt:lpstr>
      <vt:lpstr>INFORMATION SOURCES ABOUT MEDICINES  </vt:lpstr>
      <vt:lpstr>LIFELONG STUDY OF PHARMACOLOGY</vt:lpstr>
      <vt:lpstr>ESSENTIAL Information sources </vt:lpstr>
      <vt:lpstr>FREE INTERNATIONAL SOURCES</vt:lpstr>
      <vt:lpstr>PAID INTERNATIONAL SOURCES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farmakologie</dc:title>
  <dc:creator>Jana Kubátová</dc:creator>
  <cp:lastModifiedBy>Leoš Landa</cp:lastModifiedBy>
  <cp:revision>202</cp:revision>
  <dcterms:created xsi:type="dcterms:W3CDTF">2012-01-26T07:46:24Z</dcterms:created>
  <dcterms:modified xsi:type="dcterms:W3CDTF">2022-05-10T06:02:15Z</dcterms:modified>
</cp:coreProperties>
</file>