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5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6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7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8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9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0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1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12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13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14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15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notesSlides/notesSlide16.xml" ContentType="application/vnd.openxmlformats-officedocument.presentationml.notesSlide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17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18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notesSlides/notesSlide19.xml" ContentType="application/vnd.openxmlformats-officedocument.presentationml.notesSlide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20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21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notesSlides/notesSlide22.xml" ContentType="application/vnd.openxmlformats-officedocument.presentationml.notesSlide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23.xml" ContentType="application/vnd.openxmlformats-officedocument.presentationml.notesSlide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notesSlides/notesSlide24.xml" ContentType="application/vnd.openxmlformats-officedocument.presentationml.notesSlide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25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30"/>
  </p:notesMasterIdLst>
  <p:handoutMasterIdLst>
    <p:handoutMasterId r:id="rId31"/>
  </p:handoutMasterIdLst>
  <p:sldIdLst>
    <p:sldId id="256" r:id="rId2"/>
    <p:sldId id="257" r:id="rId3"/>
    <p:sldId id="265" r:id="rId4"/>
    <p:sldId id="260" r:id="rId5"/>
    <p:sldId id="269" r:id="rId6"/>
    <p:sldId id="271" r:id="rId7"/>
    <p:sldId id="275" r:id="rId8"/>
    <p:sldId id="276" r:id="rId9"/>
    <p:sldId id="277" r:id="rId10"/>
    <p:sldId id="278" r:id="rId11"/>
    <p:sldId id="307" r:id="rId12"/>
    <p:sldId id="279" r:id="rId13"/>
    <p:sldId id="280" r:id="rId14"/>
    <p:sldId id="281" r:id="rId15"/>
    <p:sldId id="283" r:id="rId16"/>
    <p:sldId id="282" r:id="rId17"/>
    <p:sldId id="285" r:id="rId18"/>
    <p:sldId id="286" r:id="rId19"/>
    <p:sldId id="287" r:id="rId20"/>
    <p:sldId id="288" r:id="rId21"/>
    <p:sldId id="289" r:id="rId22"/>
    <p:sldId id="290" r:id="rId23"/>
    <p:sldId id="284" r:id="rId24"/>
    <p:sldId id="291" r:id="rId25"/>
    <p:sldId id="292" r:id="rId26"/>
    <p:sldId id="293" r:id="rId27"/>
    <p:sldId id="294" r:id="rId28"/>
    <p:sldId id="295" r:id="rId29"/>
  </p:sldIdLst>
  <p:sldSz cx="12192000" cy="6858000"/>
  <p:notesSz cx="6858000" cy="9144000"/>
  <p:custDataLst>
    <p:tags r:id="rId32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76302" autoAdjust="0"/>
  </p:normalViewPr>
  <p:slideViewPr>
    <p:cSldViewPr snapToGrid="0">
      <p:cViewPr varScale="1">
        <p:scale>
          <a:sx n="99" d="100"/>
          <a:sy n="99" d="100"/>
        </p:scale>
        <p:origin x="1032" y="8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083858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090634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385533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283463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010823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899539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alt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63097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alt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297300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042500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cs-CZ" alt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654352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74513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949160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22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018502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2562971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endParaRPr lang="cs-CZ" alt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8001150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endParaRPr lang="cs-CZ" alt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793287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defRPr/>
            </a:pPr>
            <a:endParaRPr lang="cs-CZ" alt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090867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240653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28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75648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97020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10379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67810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03220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0802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14971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8587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12" name="Nadpis 6">
            <a:extLst>
              <a:ext uri="{FF2B5EF4-FFF2-40B4-BE49-F238E27FC236}">
                <a16:creationId xmlns:a16="http://schemas.microsoft.com/office/drawing/2014/main" id="{F31C6098-45F4-4855-8153-FB7904CE4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44BB26B4-1DB3-416F-8DA4-AFF4E665D6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4" name="Podnadpis 2">
            <a:extLst>
              <a:ext uri="{FF2B5EF4-FFF2-40B4-BE49-F238E27FC236}">
                <a16:creationId xmlns:a16="http://schemas.microsoft.com/office/drawing/2014/main" id="{6623C95A-60BE-40EB-9BC7-25260893EB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ástupný symbol pro obsah 12">
            <a:extLst>
              <a:ext uri="{FF2B5EF4-FFF2-40B4-BE49-F238E27FC236}">
                <a16:creationId xmlns:a16="http://schemas.microsoft.com/office/drawing/2014/main" id="{9547EBDF-D870-4615-B89A-66FC8E0A0F0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2" name="Zástupný symbol pro text 5">
            <a:extLst>
              <a:ext uri="{FF2B5EF4-FFF2-40B4-BE49-F238E27FC236}">
                <a16:creationId xmlns:a16="http://schemas.microsoft.com/office/drawing/2014/main" id="{FE825788-55A0-4392-9284-0099917A1B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3" name="Zástupný symbol pro text 13">
            <a:extLst>
              <a:ext uri="{FF2B5EF4-FFF2-40B4-BE49-F238E27FC236}">
                <a16:creationId xmlns:a16="http://schemas.microsoft.com/office/drawing/2014/main" id="{BB6DC7A3-6070-4788-8925-ECEF5D270E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4" name="Zástupný symbol pro text 5">
            <a:extLst>
              <a:ext uri="{FF2B5EF4-FFF2-40B4-BE49-F238E27FC236}">
                <a16:creationId xmlns:a16="http://schemas.microsoft.com/office/drawing/2014/main" id="{7B2FBDD4-6F42-4D3A-ABC8-DAF530179BD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5" name="Zástupný symbol pro text 13">
            <a:extLst>
              <a:ext uri="{FF2B5EF4-FFF2-40B4-BE49-F238E27FC236}">
                <a16:creationId xmlns:a16="http://schemas.microsoft.com/office/drawing/2014/main" id="{6559EC12-76DD-40DE-8DB8-8B359A47CC5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6" name="Zástupný symbol pro obsah 12">
            <a:extLst>
              <a:ext uri="{FF2B5EF4-FFF2-40B4-BE49-F238E27FC236}">
                <a16:creationId xmlns:a16="http://schemas.microsoft.com/office/drawing/2014/main" id="{137F4524-A39B-43FB-9E07-67C451992724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27" name="Obrázek 26">
            <a:extLst>
              <a:ext uri="{FF2B5EF4-FFF2-40B4-BE49-F238E27FC236}">
                <a16:creationId xmlns:a16="http://schemas.microsoft.com/office/drawing/2014/main" id="{6838A12A-82A1-4709-9D33-F39AFA8AFA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28" name="Rectangle 17">
            <a:extLst>
              <a:ext uri="{FF2B5EF4-FFF2-40B4-BE49-F238E27FC236}">
                <a16:creationId xmlns:a16="http://schemas.microsoft.com/office/drawing/2014/main" id="{DE0BEEF4-6DAC-4D6C-AD80-575053D4229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29" name="Rectangle 18">
            <a:extLst>
              <a:ext uri="{FF2B5EF4-FFF2-40B4-BE49-F238E27FC236}">
                <a16:creationId xmlns:a16="http://schemas.microsoft.com/office/drawing/2014/main" id="{D54EEC6B-F6F3-491F-AF84-5FBBB3FC67C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693E3813-A8A0-4605-A751-A0C7062485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7" name="Rectangle 17">
            <a:extLst>
              <a:ext uri="{FF2B5EF4-FFF2-40B4-BE49-F238E27FC236}">
                <a16:creationId xmlns:a16="http://schemas.microsoft.com/office/drawing/2014/main" id="{77EDFCFB-BDDB-45EE-9574-EB8FA8F8867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8" name="Rectangle 18">
            <a:extLst>
              <a:ext uri="{FF2B5EF4-FFF2-40B4-BE49-F238E27FC236}">
                <a16:creationId xmlns:a16="http://schemas.microsoft.com/office/drawing/2014/main" id="{560DCD67-AE12-4FF8-B224-2C33488C5A4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rázek 7">
            <a:extLst>
              <a:ext uri="{FF2B5EF4-FFF2-40B4-BE49-F238E27FC236}">
                <a16:creationId xmlns:a16="http://schemas.microsoft.com/office/drawing/2014/main" id="{F4024E46-62E6-44CE-9E2C-14E827C7CC9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83CAA91-E696-4AD2-90D7-33C9838102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9" name="Rectangle 17">
            <a:extLst>
              <a:ext uri="{FF2B5EF4-FFF2-40B4-BE49-F238E27FC236}">
                <a16:creationId xmlns:a16="http://schemas.microsoft.com/office/drawing/2014/main" id="{D1C4BF70-4C1E-4AF7-81E0-104F006A02E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cs-CZ"/>
              <a:t>Definujte zápatí – název prezentace nebo pracoviště</a:t>
            </a:r>
            <a:endParaRPr lang="cs-CZ" dirty="0"/>
          </a:p>
        </p:txBody>
      </p:sp>
      <p:sp>
        <p:nvSpPr>
          <p:cNvPr id="10" name="Rectangle 18">
            <a:extLst>
              <a:ext uri="{FF2B5EF4-FFF2-40B4-BE49-F238E27FC236}">
                <a16:creationId xmlns:a16="http://schemas.microsoft.com/office/drawing/2014/main" id="{3E5CFC32-FE61-424D-B52A-0545883D659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bg1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16480462-23C7-4E09-BE59-6229F8EBE2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6">
            <a:extLst>
              <a:ext uri="{FF2B5EF4-FFF2-40B4-BE49-F238E27FC236}">
                <a16:creationId xmlns:a16="http://schemas.microsoft.com/office/drawing/2014/main" id="{A863908E-35CD-40EF-A9BC-99C58ABB7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1" name="Podnadpis 2">
            <a:extLst>
              <a:ext uri="{FF2B5EF4-FFF2-40B4-BE49-F238E27FC236}">
                <a16:creationId xmlns:a16="http://schemas.microsoft.com/office/drawing/2014/main" id="{B6C1BCC2-A34F-44AA-A794-995C12271B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A5A4303E-2B43-4D3D-A41D-FED699B967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3" name="Rectangle 17">
            <a:extLst>
              <a:ext uri="{FF2B5EF4-FFF2-40B4-BE49-F238E27FC236}">
                <a16:creationId xmlns:a16="http://schemas.microsoft.com/office/drawing/2014/main" id="{7870222A-3184-483B-8432-BC2DC270157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cs-CZ"/>
              <a:t>Definujte zápatí – název prezentace nebo pracoviště</a:t>
            </a:r>
            <a:endParaRPr lang="cs-CZ" dirty="0"/>
          </a:p>
        </p:txBody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id="{9151A81E-EB70-4E3D-8B26-0F63114D610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bg1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2">
            <a:extLst>
              <a:ext uri="{FF2B5EF4-FFF2-40B4-BE49-F238E27FC236}">
                <a16:creationId xmlns:a16="http://schemas.microsoft.com/office/drawing/2014/main" id="{FB42411C-CED0-4ED2-B4E8-5D353B0A3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21D70DC-2864-41C2-B8C6-05CA897F7C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2FD3E81E-40FE-4E13-9B11-5767EF4D1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12" name="Rectangle 17">
            <a:extLst>
              <a:ext uri="{FF2B5EF4-FFF2-40B4-BE49-F238E27FC236}">
                <a16:creationId xmlns:a16="http://schemas.microsoft.com/office/drawing/2014/main" id="{3B718662-BCEF-4F53-80CB-8B7864BBF9F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id="{817F25E5-B573-488B-992B-821062693CA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61655828-74E8-4C8C-9A46-D37055D42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10" name="Zástupný symbol pro text 7">
            <a:extLst>
              <a:ext uri="{FF2B5EF4-FFF2-40B4-BE49-F238E27FC236}">
                <a16:creationId xmlns:a16="http://schemas.microsoft.com/office/drawing/2014/main" id="{75DC10B1-1F87-4724-A431-B37F17D5CC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1" name="Nadpis 12">
            <a:extLst>
              <a:ext uri="{FF2B5EF4-FFF2-40B4-BE49-F238E27FC236}">
                <a16:creationId xmlns:a16="http://schemas.microsoft.com/office/drawing/2014/main" id="{AC2C2C02-70BC-4CA2-A448-691E5EA52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B250CC6C-D8E6-4BFA-8121-125E87CAF9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4" name="Zástupný symbol pro zápatí 1">
            <a:extLst>
              <a:ext uri="{FF2B5EF4-FFF2-40B4-BE49-F238E27FC236}">
                <a16:creationId xmlns:a16="http://schemas.microsoft.com/office/drawing/2014/main" id="{7031899D-0AAE-4B99-AEF8-0822F14C8E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15" name="Zástupný symbol pro číslo snímku 2">
            <a:extLst>
              <a:ext uri="{FF2B5EF4-FFF2-40B4-BE49-F238E27FC236}">
                <a16:creationId xmlns:a16="http://schemas.microsoft.com/office/drawing/2014/main" id="{D92A2384-FACF-4740-A29F-249FD2ADBF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D4C2477F-94C0-46AB-8F78-23BC6DD4FC0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2" name="Nadpis 12">
            <a:extLst>
              <a:ext uri="{FF2B5EF4-FFF2-40B4-BE49-F238E27FC236}">
                <a16:creationId xmlns:a16="http://schemas.microsoft.com/office/drawing/2014/main" id="{C4106739-3F30-4F60-A2E3-CF2394B80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13" name="Zástupný symbol pro text 7">
            <a:extLst>
              <a:ext uri="{FF2B5EF4-FFF2-40B4-BE49-F238E27FC236}">
                <a16:creationId xmlns:a16="http://schemas.microsoft.com/office/drawing/2014/main" id="{E339B93E-CBDC-488E-BF9A-45D7166AC8D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Zástupný symbol pro obsah 2">
            <a:extLst>
              <a:ext uri="{FF2B5EF4-FFF2-40B4-BE49-F238E27FC236}">
                <a16:creationId xmlns:a16="http://schemas.microsoft.com/office/drawing/2014/main" id="{BFD74342-09BD-4472-B28E-114F4330F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15" name="Zástupný symbol pro obsah 2">
            <a:extLst>
              <a:ext uri="{FF2B5EF4-FFF2-40B4-BE49-F238E27FC236}">
                <a16:creationId xmlns:a16="http://schemas.microsoft.com/office/drawing/2014/main" id="{AD2DE495-3325-41DE-A9F8-9591CFE84142}"/>
              </a:ext>
            </a:extLst>
          </p:cNvPr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1764A665-A1E3-4A8F-B626-FB65BDBAF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9" name="Rectangle 17">
            <a:extLst>
              <a:ext uri="{FF2B5EF4-FFF2-40B4-BE49-F238E27FC236}">
                <a16:creationId xmlns:a16="http://schemas.microsoft.com/office/drawing/2014/main" id="{ADC4F307-3DF9-4410-8992-A762F287764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20" name="Rectangle 18">
            <a:extLst>
              <a:ext uri="{FF2B5EF4-FFF2-40B4-BE49-F238E27FC236}">
                <a16:creationId xmlns:a16="http://schemas.microsoft.com/office/drawing/2014/main" id="{437C06DE-EC9E-4277-9F01-ABCD1D78511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Zástupný symbol pro obsah 12">
            <a:extLst>
              <a:ext uri="{FF2B5EF4-FFF2-40B4-BE49-F238E27FC236}">
                <a16:creationId xmlns:a16="http://schemas.microsoft.com/office/drawing/2014/main" id="{3CE5E861-D1D4-4121-A3EE-54C338DE09BB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8" name="Nadpis 3">
            <a:extLst>
              <a:ext uri="{FF2B5EF4-FFF2-40B4-BE49-F238E27FC236}">
                <a16:creationId xmlns:a16="http://schemas.microsoft.com/office/drawing/2014/main" id="{F7E125D3-8983-4C68-BE8E-3E28EE043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29" name="Zástupný symbol pro text 13">
            <a:extLst>
              <a:ext uri="{FF2B5EF4-FFF2-40B4-BE49-F238E27FC236}">
                <a16:creationId xmlns:a16="http://schemas.microsoft.com/office/drawing/2014/main" id="{437D9636-8187-40FB-9014-91A485647A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30" name="Obrázek 29">
            <a:extLst>
              <a:ext uri="{FF2B5EF4-FFF2-40B4-BE49-F238E27FC236}">
                <a16:creationId xmlns:a16="http://schemas.microsoft.com/office/drawing/2014/main" id="{338E8CF6-8E6E-495F-9305-499E00CAAB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31" name="Zástupný symbol pro obsah 2">
            <a:extLst>
              <a:ext uri="{FF2B5EF4-FFF2-40B4-BE49-F238E27FC236}">
                <a16:creationId xmlns:a16="http://schemas.microsoft.com/office/drawing/2014/main" id="{F1218642-4B36-47A8-993D-095CD9ED7856}"/>
              </a:ext>
            </a:extLst>
          </p:cNvPr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32" name="Rectangle 17">
            <a:extLst>
              <a:ext uri="{FF2B5EF4-FFF2-40B4-BE49-F238E27FC236}">
                <a16:creationId xmlns:a16="http://schemas.microsoft.com/office/drawing/2014/main" id="{B6B70499-49FF-4F72-990E-E50DCAF4970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33" name="Rectangle 18">
            <a:extLst>
              <a:ext uri="{FF2B5EF4-FFF2-40B4-BE49-F238E27FC236}">
                <a16:creationId xmlns:a16="http://schemas.microsoft.com/office/drawing/2014/main" id="{306C7E2E-0F6D-4FCC-BEBB-E477C0EDE1A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8CE0E250-5D3F-4EB8-8C80-31815677104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3" name="Zástupný symbol pro text 5">
            <a:extLst>
              <a:ext uri="{FF2B5EF4-FFF2-40B4-BE49-F238E27FC236}">
                <a16:creationId xmlns:a16="http://schemas.microsoft.com/office/drawing/2014/main" id="{0F223511-4560-47CD-B05A-BADF3B3D14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4" name="Zástupný symbol pro text 5">
            <a:extLst>
              <a:ext uri="{FF2B5EF4-FFF2-40B4-BE49-F238E27FC236}">
                <a16:creationId xmlns:a16="http://schemas.microsoft.com/office/drawing/2014/main" id="{3AFBD400-6ACB-4E94-8A8F-EF5BE83952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5" name="Zástupný symbol pro text 5">
            <a:extLst>
              <a:ext uri="{FF2B5EF4-FFF2-40B4-BE49-F238E27FC236}">
                <a16:creationId xmlns:a16="http://schemas.microsoft.com/office/drawing/2014/main" id="{F6BCDF9B-5557-4C01-BFEA-AC54389E04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6" name="Zástupný symbol pro text 13">
            <a:extLst>
              <a:ext uri="{FF2B5EF4-FFF2-40B4-BE49-F238E27FC236}">
                <a16:creationId xmlns:a16="http://schemas.microsoft.com/office/drawing/2014/main" id="{978AEBEE-D3B8-4F1E-84B5-BAC5E748B03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7" name="Zástupný symbol pro text 13">
            <a:extLst>
              <a:ext uri="{FF2B5EF4-FFF2-40B4-BE49-F238E27FC236}">
                <a16:creationId xmlns:a16="http://schemas.microsoft.com/office/drawing/2014/main" id="{8BEF53DA-BDCC-402C-8853-0C952D6B00F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8" name="Zástupný symbol pro text 13">
            <a:extLst>
              <a:ext uri="{FF2B5EF4-FFF2-40B4-BE49-F238E27FC236}">
                <a16:creationId xmlns:a16="http://schemas.microsoft.com/office/drawing/2014/main" id="{1B869AE0-B815-43F3-9C57-774B126513C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9" name="Zástupný symbol pro obsah 12">
            <a:extLst>
              <a:ext uri="{FF2B5EF4-FFF2-40B4-BE49-F238E27FC236}">
                <a16:creationId xmlns:a16="http://schemas.microsoft.com/office/drawing/2014/main" id="{7EE296DF-188D-46CD-A248-5E32B38204A8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0" name="Zástupný symbol pro obsah 12">
            <a:extLst>
              <a:ext uri="{FF2B5EF4-FFF2-40B4-BE49-F238E27FC236}">
                <a16:creationId xmlns:a16="http://schemas.microsoft.com/office/drawing/2014/main" id="{86567007-60CB-42DC-93EA-A0AFB168C81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1" name="Zástupný symbol pro text 7">
            <a:extLst>
              <a:ext uri="{FF2B5EF4-FFF2-40B4-BE49-F238E27FC236}">
                <a16:creationId xmlns:a16="http://schemas.microsoft.com/office/drawing/2014/main" id="{F1BE8CEB-F37E-4115-BEAE-2A66158C12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2" name="Nadpis 12">
            <a:extLst>
              <a:ext uri="{FF2B5EF4-FFF2-40B4-BE49-F238E27FC236}">
                <a16:creationId xmlns:a16="http://schemas.microsoft.com/office/drawing/2014/main" id="{9063DEBF-5704-4C60-927D-4EE182D48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33" name="Obrázek 32">
            <a:extLst>
              <a:ext uri="{FF2B5EF4-FFF2-40B4-BE49-F238E27FC236}">
                <a16:creationId xmlns:a16="http://schemas.microsoft.com/office/drawing/2014/main" id="{C1E17AD7-C41E-4941-82E2-9E0085CDE6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34" name="Rectangle 17">
            <a:extLst>
              <a:ext uri="{FF2B5EF4-FFF2-40B4-BE49-F238E27FC236}">
                <a16:creationId xmlns:a16="http://schemas.microsoft.com/office/drawing/2014/main" id="{2019F1A4-69A0-4FF8-8995-9B76480FDF9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35" name="Rectangle 18">
            <a:extLst>
              <a:ext uri="{FF2B5EF4-FFF2-40B4-BE49-F238E27FC236}">
                <a16:creationId xmlns:a16="http://schemas.microsoft.com/office/drawing/2014/main" id="{70B6F527-4F6F-407F-ACB8-3642D3D05B9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6D2A4ADF-EE22-48A9-9D57-09381DE87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5327AD19-2866-498E-B141-60DB67C20A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F362095D-69A9-4E7E-B0AD-45833F6F096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816C4316-2D20-4A0F-97F8-1B81D6F3D27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6" name="Rectangle 17">
            <a:extLst>
              <a:ext uri="{FF2B5EF4-FFF2-40B4-BE49-F238E27FC236}">
                <a16:creationId xmlns:a16="http://schemas.microsoft.com/office/drawing/2014/main" id="{479503A6-16CC-4F01-AF35-CF704ACE787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17" name="Rectangle 18">
            <a:extLst>
              <a:ext uri="{FF2B5EF4-FFF2-40B4-BE49-F238E27FC236}">
                <a16:creationId xmlns:a16="http://schemas.microsoft.com/office/drawing/2014/main" id="{0C31BCEF-D9FF-4796-A774-A41223BD563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8A9C999D-0177-4D2E-B8A6-1E94C72C4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166C581-4BC7-43C0-A297-97463012AF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9" name="Rectangle 17">
            <a:extLst>
              <a:ext uri="{FF2B5EF4-FFF2-40B4-BE49-F238E27FC236}">
                <a16:creationId xmlns:a16="http://schemas.microsoft.com/office/drawing/2014/main" id="{804A2AC6-8CD7-45FD-9072-6BC53E42A30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11" name="Rectangle 18">
            <a:extLst>
              <a:ext uri="{FF2B5EF4-FFF2-40B4-BE49-F238E27FC236}">
                <a16:creationId xmlns:a16="http://schemas.microsoft.com/office/drawing/2014/main" id="{CB7837D4-109B-4305-835D-58924C78A80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nadpis 1">
            <a:extLst>
              <a:ext uri="{FF2B5EF4-FFF2-40B4-BE49-F238E27FC236}">
                <a16:creationId xmlns:a16="http://schemas.microsoft.com/office/drawing/2014/main" id="{357E978C-D332-46B0-BCEB-191876BAE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7" name="Zástupný symbol pro text 4">
            <a:extLst>
              <a:ext uri="{FF2B5EF4-FFF2-40B4-BE49-F238E27FC236}">
                <a16:creationId xmlns:a16="http://schemas.microsoft.com/office/drawing/2014/main" id="{BF356BAA-D86E-48F6-AB0E-D85145D01E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  <p:sp>
        <p:nvSpPr>
          <p:cNvPr id="8" name="Rectangle 17">
            <a:extLst>
              <a:ext uri="{FF2B5EF4-FFF2-40B4-BE49-F238E27FC236}">
                <a16:creationId xmlns:a16="http://schemas.microsoft.com/office/drawing/2014/main" id="{04A51A6C-23BF-41AD-B682-A75C089948D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9" name="Rectangle 18">
            <a:extLst>
              <a:ext uri="{FF2B5EF4-FFF2-40B4-BE49-F238E27FC236}">
                <a16:creationId xmlns:a16="http://schemas.microsoft.com/office/drawing/2014/main" id="{F8DFAB6E-B377-4196-8D95-E94BE6B31EB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4" r:id="rId12"/>
    <p:sldLayoutId id="2147483692" r:id="rId13"/>
    <p:sldLayoutId id="2147483693" r:id="rId14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1.m4a"/><Relationship Id="rId7" Type="http://schemas.openxmlformats.org/officeDocument/2006/relationships/image" Target="../media/image6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0.m4a"/><Relationship Id="rId7" Type="http://schemas.openxmlformats.org/officeDocument/2006/relationships/image" Target="../media/image6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7" Type="http://schemas.openxmlformats.org/officeDocument/2006/relationships/image" Target="../media/image6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1.m4a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26.xml"/><Relationship Id="rId7" Type="http://schemas.openxmlformats.org/officeDocument/2006/relationships/notesSlide" Target="../notesSlides/notesSlide10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slideLayout" Target="../slideLayouts/slideLayout3.xml"/><Relationship Id="rId5" Type="http://schemas.openxmlformats.org/officeDocument/2006/relationships/audio" Target="../media/media12.m4a"/><Relationship Id="rId4" Type="http://schemas.microsoft.com/office/2007/relationships/media" Target="../media/media12.m4a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7" Type="http://schemas.openxmlformats.org/officeDocument/2006/relationships/image" Target="../media/image6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3.m4a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7" Type="http://schemas.openxmlformats.org/officeDocument/2006/relationships/image" Target="../media/image6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4.m4a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15.m4a"/><Relationship Id="rId7" Type="http://schemas.openxmlformats.org/officeDocument/2006/relationships/image" Target="../media/image6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5.m4a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6.m4a"/><Relationship Id="rId7" Type="http://schemas.openxmlformats.org/officeDocument/2006/relationships/image" Target="../media/image6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6.m4a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7.m4a"/><Relationship Id="rId7" Type="http://schemas.openxmlformats.org/officeDocument/2006/relationships/image" Target="../media/image7.emf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7.m4a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8.m4a"/><Relationship Id="rId7" Type="http://schemas.openxmlformats.org/officeDocument/2006/relationships/image" Target="../media/image7.emf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8.m4a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19.m4a"/><Relationship Id="rId7" Type="http://schemas.openxmlformats.org/officeDocument/2006/relationships/image" Target="../media/image7.emf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9.m4a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.m4a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0.m4a"/><Relationship Id="rId7" Type="http://schemas.openxmlformats.org/officeDocument/2006/relationships/image" Target="../media/image7.emf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0.m4a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media" Target="../media/media21.m4a"/><Relationship Id="rId7" Type="http://schemas.openxmlformats.org/officeDocument/2006/relationships/image" Target="../media/image6.pn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1.m4a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2.m4a"/><Relationship Id="rId7" Type="http://schemas.openxmlformats.org/officeDocument/2006/relationships/image" Target="../media/image8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2.m4a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23.m4a"/><Relationship Id="rId7" Type="http://schemas.openxmlformats.org/officeDocument/2006/relationships/image" Target="../media/image6.pn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3.m4a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4.m4a"/><Relationship Id="rId7" Type="http://schemas.openxmlformats.org/officeDocument/2006/relationships/image" Target="../media/image7.emf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4.m4a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5.m4a"/><Relationship Id="rId7" Type="http://schemas.openxmlformats.org/officeDocument/2006/relationships/image" Target="../media/image7.emf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5.m4a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6.m4a"/><Relationship Id="rId7" Type="http://schemas.openxmlformats.org/officeDocument/2006/relationships/image" Target="../media/image7.emf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6" Type="http://schemas.openxmlformats.org/officeDocument/2006/relationships/notesSlide" Target="../notesSlides/notesSlide24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6.m4a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27.m4a"/><Relationship Id="rId7" Type="http://schemas.openxmlformats.org/officeDocument/2006/relationships/image" Target="../media/image6.png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notesSlide" Target="../notesSlides/notesSlide25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7.m4a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28.m4a"/><Relationship Id="rId7" Type="http://schemas.openxmlformats.org/officeDocument/2006/relationships/image" Target="../media/image6.pn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28.m4a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6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6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6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7.m4a"/><Relationship Id="rId7" Type="http://schemas.openxmlformats.org/officeDocument/2006/relationships/image" Target="../media/image6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8.m4a"/><Relationship Id="rId7" Type="http://schemas.openxmlformats.org/officeDocument/2006/relationships/image" Target="../media/image6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7" Type="http://schemas.openxmlformats.org/officeDocument/2006/relationships/image" Target="../media/image6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 err="1">
                <a:latin typeface="Muni Light" panose="00000400000000000000" pitchFamily="2" charset="-18"/>
              </a:rPr>
              <a:t>Dpt</a:t>
            </a:r>
            <a:r>
              <a:rPr lang="cs-CZ" dirty="0">
                <a:latin typeface="Muni Light" panose="00000400000000000000" pitchFamily="2" charset="-18"/>
              </a:rPr>
              <a:t>. </a:t>
            </a:r>
            <a:r>
              <a:rPr lang="cs-CZ" dirty="0" err="1">
                <a:latin typeface="Muni Light" panose="00000400000000000000" pitchFamily="2" charset="-18"/>
              </a:rPr>
              <a:t>of</a:t>
            </a:r>
            <a:r>
              <a:rPr lang="cs-CZ" dirty="0">
                <a:latin typeface="Muni Light" panose="00000400000000000000" pitchFamily="2" charset="-18"/>
              </a:rPr>
              <a:t> </a:t>
            </a:r>
            <a:r>
              <a:rPr lang="cs-CZ" dirty="0" err="1">
                <a:latin typeface="Muni Light" panose="00000400000000000000" pitchFamily="2" charset="-18"/>
              </a:rPr>
              <a:t>Pharmacology</a:t>
            </a:r>
            <a:r>
              <a:rPr lang="cs-CZ" dirty="0">
                <a:latin typeface="Muni Light" panose="00000400000000000000" pitchFamily="2" charset="-18"/>
              </a:rPr>
              <a:t>, </a:t>
            </a:r>
            <a:r>
              <a:rPr lang="cs-CZ" dirty="0" err="1">
                <a:latin typeface="Muni Light" panose="00000400000000000000" pitchFamily="2" charset="-18"/>
              </a:rPr>
              <a:t>Faculty</a:t>
            </a:r>
            <a:r>
              <a:rPr lang="cs-CZ" dirty="0">
                <a:latin typeface="Muni Light" panose="00000400000000000000" pitchFamily="2" charset="-18"/>
              </a:rPr>
              <a:t> </a:t>
            </a:r>
            <a:r>
              <a:rPr lang="cs-CZ" dirty="0" err="1">
                <a:latin typeface="Muni Light" panose="00000400000000000000" pitchFamily="2" charset="-18"/>
              </a:rPr>
              <a:t>of</a:t>
            </a:r>
            <a:r>
              <a:rPr lang="cs-CZ" dirty="0">
                <a:latin typeface="Muni Light" panose="00000400000000000000" pitchFamily="2" charset="-18"/>
              </a:rPr>
              <a:t> </a:t>
            </a:r>
            <a:r>
              <a:rPr lang="cs-CZ" dirty="0" err="1">
                <a:latin typeface="Muni Light" panose="00000400000000000000" pitchFamily="2" charset="-18"/>
              </a:rPr>
              <a:t>Medicine</a:t>
            </a:r>
            <a:r>
              <a:rPr lang="cs-CZ" dirty="0">
                <a:latin typeface="Muni Light" panose="00000400000000000000" pitchFamily="2" charset="-18"/>
              </a:rPr>
              <a:t>, MU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altLang="cs-CZ" dirty="0" err="1">
                <a:latin typeface="Muni Light" panose="00000400000000000000"/>
                <a:cs typeface="Calibri" panose="020F0502020204030204" pitchFamily="34" charset="0"/>
              </a:rPr>
              <a:t>Drug</a:t>
            </a:r>
            <a:r>
              <a:rPr lang="cs-CZ" altLang="cs-CZ" dirty="0">
                <a:latin typeface="Muni Light" panose="00000400000000000000"/>
                <a:cs typeface="Calibri" panose="020F0502020204030204" pitchFamily="34" charset="0"/>
              </a:rPr>
              <a:t> </a:t>
            </a:r>
            <a:r>
              <a:rPr lang="cs-CZ" altLang="cs-CZ" dirty="0" err="1">
                <a:latin typeface="Muni Light" panose="00000400000000000000"/>
                <a:cs typeface="Calibri" panose="020F0502020204030204" pitchFamily="34" charset="0"/>
              </a:rPr>
              <a:t>delivery</a:t>
            </a:r>
            <a:r>
              <a:rPr lang="cs-CZ" altLang="cs-CZ" dirty="0">
                <a:latin typeface="Muni Light" panose="00000400000000000000"/>
                <a:cs typeface="Calibri" panose="020F0502020204030204" pitchFamily="34" charset="0"/>
              </a:rPr>
              <a:t> </a:t>
            </a:r>
            <a:r>
              <a:rPr lang="cs-CZ" altLang="cs-CZ" dirty="0" err="1">
                <a:latin typeface="Muni Light" panose="00000400000000000000"/>
                <a:cs typeface="Calibri" panose="020F0502020204030204" pitchFamily="34" charset="0"/>
              </a:rPr>
              <a:t>approaches</a:t>
            </a:r>
            <a:r>
              <a:rPr lang="cs-CZ" altLang="cs-CZ" dirty="0">
                <a:latin typeface="Muni Light" panose="00000400000000000000"/>
                <a:cs typeface="Calibri" panose="020F0502020204030204" pitchFamily="34" charset="0"/>
              </a:rPr>
              <a:t>.</a:t>
            </a:r>
            <a:endParaRPr lang="en-US" dirty="0">
              <a:latin typeface="Muni Light" panose="00000400000000000000" pitchFamily="2" charset="-18"/>
            </a:endParaRP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>
          <a:xfrm>
            <a:off x="398502" y="4581766"/>
            <a:ext cx="11361600" cy="698497"/>
          </a:xfrm>
        </p:spPr>
        <p:txBody>
          <a:bodyPr/>
          <a:lstStyle/>
          <a:p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Ondřej </a:t>
            </a:r>
            <a:r>
              <a:rPr lang="cs-CZ" b="1" dirty="0" err="1">
                <a:latin typeface="Calibri" panose="020F0502020204030204" pitchFamily="34" charset="0"/>
                <a:cs typeface="Calibri" panose="020F0502020204030204" pitchFamily="34" charset="0"/>
              </a:rPr>
              <a:t>Zendulka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0C4F9B6-DEB0-42CE-BF2B-9ED3DCBB579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36969" y="56388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53209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routes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local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fontAlgn="auto">
              <a:lnSpc>
                <a:spcPct val="2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intraurethral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intravesical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intracavernal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fontAlgn="auto">
              <a:lnSpc>
                <a:spcPct val="2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dental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gingival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fontAlgn="auto">
              <a:lnSpc>
                <a:spcPct val="25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endotracheopulmonal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18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6DBC49D-042F-4531-AD41-4EC9BCD6B8D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65844" y="51738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77659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1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routes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local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lnSpc>
                <a:spcPct val="2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3200" dirty="0" err="1">
                <a:latin typeface="Calibri" pitchFamily="34" charset="0"/>
              </a:rPr>
              <a:t>intraaural</a:t>
            </a:r>
            <a:endParaRPr lang="cs-CZ" altLang="cs-CZ" sz="3200" dirty="0">
              <a:latin typeface="Calibri" pitchFamily="34" charset="0"/>
            </a:endParaRPr>
          </a:p>
          <a:p>
            <a:pPr marL="457200" indent="-457200">
              <a:lnSpc>
                <a:spcPct val="2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3200" dirty="0" err="1">
                <a:latin typeface="Calibri" pitchFamily="34" charset="0"/>
              </a:rPr>
              <a:t>intraamniotic</a:t>
            </a:r>
            <a:endParaRPr lang="cs-CZ" altLang="cs-CZ" sz="3200" dirty="0">
              <a:latin typeface="Calibri" pitchFamily="34" charset="0"/>
            </a:endParaRPr>
          </a:p>
          <a:p>
            <a:pPr marL="457200" indent="-457200">
              <a:lnSpc>
                <a:spcPct val="250000"/>
              </a:lnSpc>
              <a:buFont typeface="Arial" panose="020B0604020202020204" pitchFamily="34" charset="0"/>
              <a:buChar char="•"/>
              <a:defRPr/>
            </a:pPr>
            <a:r>
              <a:rPr lang="cs-CZ" altLang="cs-CZ" sz="3200" dirty="0" err="1">
                <a:latin typeface="Calibri" pitchFamily="34" charset="0"/>
              </a:rPr>
              <a:t>intracoronar</a:t>
            </a:r>
            <a:r>
              <a:rPr lang="cs-CZ" altLang="cs-CZ" sz="3200" dirty="0">
                <a:latin typeface="Calibri" pitchFamily="34" charset="0"/>
              </a:rPr>
              <a:t>, </a:t>
            </a:r>
            <a:r>
              <a:rPr lang="cs-CZ" altLang="cs-CZ" sz="3200" dirty="0" err="1">
                <a:latin typeface="Calibri" pitchFamily="34" charset="0"/>
              </a:rPr>
              <a:t>intraarterial</a:t>
            </a:r>
            <a:endParaRPr lang="cs-CZ" altLang="cs-CZ" sz="3200" dirty="0">
              <a:latin typeface="Calibri" pitchFamily="34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18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DA271CC-7F79-439C-B9B2-5D74792898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32851" y="56197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214519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Ocular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dirty="0" err="1">
                <a:latin typeface="Calibri" pitchFamily="34" charset="0"/>
              </a:rPr>
              <a:t>c</a:t>
            </a:r>
            <a:r>
              <a:rPr lang="cs-CZ" altLang="cs-CZ" dirty="0" err="1">
                <a:latin typeface="Calibri" pitchFamily="34" charset="0"/>
              </a:rPr>
              <a:t>onjunctival</a:t>
            </a:r>
            <a:r>
              <a:rPr lang="cs-CZ" altLang="cs-CZ" dirty="0">
                <a:latin typeface="Calibri" pitchFamily="34" charset="0"/>
              </a:rPr>
              <a:t> </a:t>
            </a:r>
            <a:r>
              <a:rPr lang="cs-CZ" altLang="cs-CZ" dirty="0" err="1">
                <a:latin typeface="Calibri" pitchFamily="34" charset="0"/>
              </a:rPr>
              <a:t>administration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674476" y="1202892"/>
            <a:ext cx="10753200" cy="4139998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cs-CZ" altLang="cs-CZ" sz="3200" dirty="0">
                <a:latin typeface="Calibri" pitchFamily="34" charset="0"/>
              </a:rPr>
              <a:t> </a:t>
            </a:r>
            <a:r>
              <a:rPr lang="cs-CZ" altLang="cs-CZ" sz="3200" dirty="0" err="1">
                <a:latin typeface="Calibri" pitchFamily="34" charset="0"/>
              </a:rPr>
              <a:t>usually</a:t>
            </a:r>
            <a:r>
              <a:rPr lang="cs-CZ" altLang="cs-CZ" sz="3200" dirty="0">
                <a:latin typeface="Calibri" pitchFamily="34" charset="0"/>
              </a:rPr>
              <a:t> </a:t>
            </a:r>
            <a:r>
              <a:rPr lang="cs-CZ" altLang="cs-CZ" sz="3200" dirty="0" err="1">
                <a:latin typeface="Calibri" pitchFamily="34" charset="0"/>
              </a:rPr>
              <a:t>eye</a:t>
            </a:r>
            <a:r>
              <a:rPr lang="cs-CZ" altLang="cs-CZ" sz="3200" dirty="0">
                <a:latin typeface="Calibri" pitchFamily="34" charset="0"/>
              </a:rPr>
              <a:t> drops and </a:t>
            </a:r>
            <a:r>
              <a:rPr lang="cs-CZ" altLang="cs-CZ" sz="3200" dirty="0" err="1">
                <a:latin typeface="Calibri" pitchFamily="34" charset="0"/>
              </a:rPr>
              <a:t>ointments</a:t>
            </a:r>
            <a:endParaRPr lang="cs-CZ" altLang="cs-CZ" sz="3200" dirty="0">
              <a:latin typeface="Calibri" pitchFamily="34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cs-CZ" altLang="cs-CZ" sz="3200" dirty="0">
                <a:latin typeface="Calibri" pitchFamily="34" charset="0"/>
              </a:rPr>
              <a:t> </a:t>
            </a:r>
            <a:r>
              <a:rPr lang="cs-CZ" altLang="cs-CZ" sz="3200" dirty="0" err="1">
                <a:latin typeface="Calibri" pitchFamily="34" charset="0"/>
              </a:rPr>
              <a:t>local</a:t>
            </a:r>
            <a:r>
              <a:rPr lang="cs-CZ" altLang="cs-CZ" sz="3200" dirty="0">
                <a:latin typeface="Calibri" pitchFamily="34" charset="0"/>
              </a:rPr>
              <a:t> </a:t>
            </a:r>
            <a:r>
              <a:rPr lang="cs-CZ" altLang="cs-CZ" sz="3200" dirty="0" err="1">
                <a:latin typeface="Calibri" pitchFamily="34" charset="0"/>
              </a:rPr>
              <a:t>effect</a:t>
            </a:r>
            <a:r>
              <a:rPr lang="cs-CZ" altLang="cs-CZ" sz="3200" dirty="0">
                <a:latin typeface="Calibri" pitchFamily="34" charset="0"/>
              </a:rPr>
              <a:t> </a:t>
            </a:r>
          </a:p>
          <a:p>
            <a:pPr>
              <a:buFont typeface="Arial" charset="0"/>
              <a:buChar char="•"/>
              <a:defRPr/>
            </a:pPr>
            <a:r>
              <a:rPr lang="cs-CZ" altLang="cs-CZ" sz="3200" dirty="0">
                <a:latin typeface="Calibri" pitchFamily="34" charset="0"/>
              </a:rPr>
              <a:t> risk </a:t>
            </a:r>
            <a:r>
              <a:rPr lang="cs-CZ" altLang="cs-CZ" sz="3200" dirty="0" err="1">
                <a:latin typeface="Calibri" pitchFamily="34" charset="0"/>
              </a:rPr>
              <a:t>of</a:t>
            </a:r>
            <a:r>
              <a:rPr lang="cs-CZ" altLang="cs-CZ" sz="3200" dirty="0">
                <a:latin typeface="Calibri" pitchFamily="34" charset="0"/>
              </a:rPr>
              <a:t> </a:t>
            </a:r>
            <a:r>
              <a:rPr lang="cs-CZ" altLang="cs-CZ" sz="3200" dirty="0" err="1">
                <a:latin typeface="Calibri" pitchFamily="34" charset="0"/>
              </a:rPr>
              <a:t>systemic</a:t>
            </a:r>
            <a:r>
              <a:rPr lang="cs-CZ" altLang="cs-CZ" sz="3200" dirty="0">
                <a:latin typeface="Calibri" pitchFamily="34" charset="0"/>
              </a:rPr>
              <a:t> AE</a:t>
            </a:r>
          </a:p>
          <a:p>
            <a:pPr>
              <a:buFont typeface="Arial" charset="0"/>
              <a:buChar char="•"/>
              <a:defRPr/>
            </a:pPr>
            <a:r>
              <a:rPr lang="cs-CZ" altLang="cs-CZ" sz="3200" dirty="0">
                <a:latin typeface="Calibri" pitchFamily="34" charset="0"/>
              </a:rPr>
              <a:t> </a:t>
            </a:r>
            <a:r>
              <a:rPr lang="cs-CZ" altLang="cs-CZ" sz="3200" dirty="0" err="1">
                <a:latin typeface="Calibri" pitchFamily="34" charset="0"/>
              </a:rPr>
              <a:t>specific</a:t>
            </a:r>
            <a:r>
              <a:rPr lang="cs-CZ" altLang="cs-CZ" sz="3200" dirty="0">
                <a:latin typeface="Calibri" pitchFamily="34" charset="0"/>
              </a:rPr>
              <a:t> </a:t>
            </a:r>
            <a:r>
              <a:rPr lang="cs-CZ" altLang="cs-CZ" sz="3200" dirty="0" err="1">
                <a:latin typeface="Calibri" pitchFamily="34" charset="0"/>
              </a:rPr>
              <a:t>quality</a:t>
            </a:r>
            <a:r>
              <a:rPr lang="cs-CZ" altLang="cs-CZ" sz="3200" dirty="0">
                <a:latin typeface="Calibri" pitchFamily="34" charset="0"/>
              </a:rPr>
              <a:t> </a:t>
            </a:r>
            <a:r>
              <a:rPr lang="cs-CZ" altLang="cs-CZ" sz="3200" dirty="0" err="1">
                <a:latin typeface="Calibri" pitchFamily="34" charset="0"/>
              </a:rPr>
              <a:t>requirements</a:t>
            </a:r>
            <a:r>
              <a:rPr lang="cs-CZ" altLang="cs-CZ" sz="3200" dirty="0">
                <a:latin typeface="Calibri" pitchFamily="34" charset="0"/>
              </a:rPr>
              <a:t> - 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sterility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19</a:t>
            </a:r>
          </a:p>
        </p:txBody>
      </p:sp>
      <p:sp>
        <p:nvSpPr>
          <p:cNvPr id="9" name="Nadpis 5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692153" y="4347346"/>
            <a:ext cx="10782180" cy="703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0960" rIns="0" bIns="6096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sz="4000" kern="0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Intraocular</a:t>
            </a:r>
            <a:r>
              <a:rPr lang="cs-CZ" sz="4000" kern="0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4000" kern="0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endParaRPr lang="cs-CZ" sz="4000" kern="0" dirty="0">
              <a:solidFill>
                <a:srgbClr val="0000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591878" y="4880479"/>
            <a:ext cx="94133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85" lvl="0" indent="-609585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ct val="100000"/>
              <a:buFont typeface="Arial" pitchFamily="34" charset="0"/>
              <a:buChar char="•"/>
              <a:defRPr/>
            </a:pPr>
            <a:r>
              <a:rPr lang="cs-CZ" sz="3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intravitreal</a:t>
            </a:r>
            <a:r>
              <a:rPr lang="cs-CZ" sz="3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implants</a:t>
            </a:r>
            <a:r>
              <a:rPr lang="cs-CZ" sz="3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cs-CZ" sz="3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injections</a:t>
            </a:r>
            <a:r>
              <a:rPr lang="cs-CZ" sz="3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cs-CZ" sz="3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macular</a:t>
            </a:r>
            <a:r>
              <a:rPr lang="cs-CZ" sz="3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degeneration</a:t>
            </a:r>
            <a:endParaRPr lang="en-US" sz="3200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FF4390F-BE8E-4229-991F-314696919FE3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22876" y="53550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396012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64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79454" y="1125540"/>
            <a:ext cx="10782180" cy="944561"/>
          </a:xfrm>
        </p:spPr>
        <p:txBody>
          <a:bodyPr/>
          <a:lstStyle/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Intrathecal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intracerebral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intracerebroventricular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79454" y="1993901"/>
            <a:ext cx="10776428" cy="413543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subarachnoideal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space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2000" indent="0">
              <a:buNone/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 /brain/ brain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ventricles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20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F30972B-A473-4259-A300-DE303D6004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51082" y="38656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16841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92153" y="597715"/>
            <a:ext cx="10782180" cy="703261"/>
          </a:xfrm>
        </p:spPr>
        <p:txBody>
          <a:bodyPr/>
          <a:lstStyle/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Intraarticular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97905" y="1208087"/>
            <a:ext cx="10776428" cy="4135439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analgesics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antiphlogistics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hyaluronic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acid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local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2000" indent="0">
              <a:buNone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2000" indent="0">
              <a:buNone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21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B2C6412-43DD-4B96-A147-5F8EA90970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9533" y="42912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58832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sz="3733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r>
              <a:rPr lang="cs-CZ" sz="37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733" dirty="0" err="1">
                <a:latin typeface="Calibri" panose="020F0502020204030204" pitchFamily="34" charset="0"/>
                <a:cs typeface="Calibri" panose="020F0502020204030204" pitchFamily="34" charset="0"/>
              </a:rPr>
              <a:t>routes</a:t>
            </a:r>
            <a:r>
              <a:rPr lang="cs-CZ" sz="37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733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cs-CZ" sz="37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733" dirty="0" err="1">
                <a:latin typeface="Calibri" panose="020F0502020204030204" pitchFamily="34" charset="0"/>
                <a:cs typeface="Calibri" panose="020F0502020204030204" pitchFamily="34" charset="0"/>
              </a:rPr>
              <a:t>local</a:t>
            </a:r>
            <a:r>
              <a:rPr lang="cs-CZ" sz="3733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cs-CZ" sz="3733" dirty="0" err="1">
                <a:latin typeface="Calibri" panose="020F0502020204030204" pitchFamily="34" charset="0"/>
                <a:cs typeface="Calibri" panose="020F0502020204030204" pitchFamily="34" charset="0"/>
              </a:rPr>
              <a:t>systemic</a:t>
            </a:r>
            <a:r>
              <a:rPr lang="cs-CZ" sz="3733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733" dirty="0" err="1"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endParaRPr lang="cs-CZ" sz="373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585" indent="-609585" fontAlgn="auto">
              <a:lnSpc>
                <a:spcPts val="48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vaginal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intrauterinne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585" indent="-609585" fontAlgn="auto">
              <a:lnSpc>
                <a:spcPts val="48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dermal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transdermal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585" indent="-609585" fontAlgn="auto">
              <a:lnSpc>
                <a:spcPts val="48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intranasal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transnasal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585" indent="-609585" fontAlgn="auto">
              <a:lnSpc>
                <a:spcPts val="48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inhalational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585" indent="-609585" fontAlgn="auto">
              <a:lnSpc>
                <a:spcPts val="48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rectal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585" indent="-609585" fontAlgn="auto">
              <a:lnSpc>
                <a:spcPts val="48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oral/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transbucal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sublingual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585" indent="-609585" fontAlgn="auto">
              <a:lnSpc>
                <a:spcPts val="48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peroral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22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009D7F0-8964-4B4F-A6A2-BEC32110B1C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7200" y="415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7119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79454" y="435770"/>
            <a:ext cx="10782180" cy="70326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0960" rIns="0" bIns="60960" numCol="1" rtlCol="0" anchor="b" anchorCtr="0" compatLnSpc="1">
            <a:prstTxWarp prst="textNoShape">
              <a:avLst/>
            </a:prstTxWarp>
            <a:noAutofit/>
          </a:bodyPr>
          <a:lstStyle/>
          <a:p>
            <a:r>
              <a:rPr lang="cs-CZ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Vaginal</a:t>
            </a:r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endocervical</a:t>
            </a:r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intrauterinal</a:t>
            </a:r>
            <a:endParaRPr lang="cs-CZ" sz="373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5206" y="1361281"/>
            <a:ext cx="10776428" cy="4135439"/>
          </a:xfrm>
        </p:spPr>
        <p:txBody>
          <a:bodyPr/>
          <a:lstStyle/>
          <a:p>
            <a:pPr>
              <a:lnSpc>
                <a:spcPts val="4200"/>
              </a:lnSpc>
              <a:buFontTx/>
              <a:buChar char="•"/>
              <a:defRPr/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local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4200"/>
              </a:lnSpc>
              <a:buFontTx/>
              <a:buChar char="•"/>
              <a:defRPr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minimum of AE</a:t>
            </a:r>
          </a:p>
          <a:p>
            <a:pPr>
              <a:lnSpc>
                <a:spcPts val="4200"/>
              </a:lnSpc>
              <a:buFontTx/>
              <a:buChar char="•"/>
              <a:defRPr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specific adjuvants ↓ pH</a:t>
            </a:r>
          </a:p>
          <a:p>
            <a:pPr>
              <a:lnSpc>
                <a:spcPts val="4200"/>
              </a:lnSpc>
              <a:buFontTx/>
              <a:buChar char="•"/>
              <a:defRPr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antibiotics,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antimycotics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antiparasitics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4200"/>
              </a:lnSpc>
              <a:buFontTx/>
              <a:buChar char="•"/>
              <a:defRPr/>
            </a:pP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2000" indent="0">
              <a:lnSpc>
                <a:spcPts val="4200"/>
              </a:lnSpc>
              <a:buNone/>
              <a:defRPr/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systemic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4200"/>
              </a:lnSpc>
              <a:buFontTx/>
              <a:buChar char="•"/>
              <a:defRPr/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vaginal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rings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intrauterine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devices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4200"/>
              </a:lnSpc>
              <a:buFontTx/>
              <a:buChar char="•"/>
              <a:defRPr/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controlled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drug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release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4200"/>
              </a:lnSpc>
              <a:buFontTx/>
              <a:buChar char="•"/>
              <a:defRPr/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contraceptives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23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FED1FAC-998D-48D4-B1FE-80DB5A8729F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56834" y="33575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61004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461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6000" y="341768"/>
            <a:ext cx="10782180" cy="70326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0960" rIns="0" bIns="60960" numCol="1" rtlCol="0" anchor="b" anchorCtr="0" compatLnSpc="1">
            <a:prstTxWarp prst="textNoShape">
              <a:avLst/>
            </a:prstTxWarp>
            <a:noAutofit/>
          </a:bodyPr>
          <a:lstStyle/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Epicutaneous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transdermal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ástupný symbol pro obsah 5"/>
          <p:cNvSpPr txBox="1">
            <a:spLocks/>
          </p:cNvSpPr>
          <p:nvPr/>
        </p:nvSpPr>
        <p:spPr>
          <a:xfrm>
            <a:off x="596146" y="934961"/>
            <a:ext cx="5386917" cy="526838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10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Blip>
                <a:blip r:embed="rId7"/>
              </a:buBlip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cs-CZ" altLang="cs-CZ" sz="3200" kern="0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</a:t>
            </a:r>
            <a:r>
              <a:rPr lang="cs-CZ" altLang="cs-CZ" sz="3200" kern="0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3200" kern="0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endParaRPr lang="cs-CZ" altLang="cs-CZ" sz="3200" kern="0" dirty="0">
              <a:solidFill>
                <a:srgbClr val="0000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buClr>
                <a:srgbClr val="0000DC"/>
              </a:buClr>
              <a:buFont typeface="Arial" panose="020B0604020202020204" pitchFamily="34" charset="0"/>
              <a:buChar char="•"/>
              <a:defRPr/>
            </a:pPr>
            <a:r>
              <a:rPr lang="en-US" altLang="cs-CZ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ointments, creams, solutions, patches</a:t>
            </a:r>
          </a:p>
          <a:p>
            <a:pPr>
              <a:lnSpc>
                <a:spcPct val="150000"/>
              </a:lnSpc>
              <a:buClr>
                <a:srgbClr val="0000DC"/>
              </a:buClr>
              <a:buFont typeface="Arial" panose="020B0604020202020204" pitchFamily="34" charset="0"/>
              <a:buChar char="•"/>
              <a:defRPr/>
            </a:pPr>
            <a:r>
              <a:rPr lang="en-US" altLang="cs-CZ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minimal AE</a:t>
            </a:r>
          </a:p>
          <a:p>
            <a:pPr>
              <a:lnSpc>
                <a:spcPct val="150000"/>
              </a:lnSpc>
              <a:buClr>
                <a:srgbClr val="0000DC"/>
              </a:buClr>
              <a:buFont typeface="Arial" panose="020B0604020202020204" pitchFamily="34" charset="0"/>
              <a:buChar char="•"/>
              <a:defRPr/>
            </a:pPr>
            <a:r>
              <a:rPr lang="en-US" altLang="cs-CZ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dermatology</a:t>
            </a:r>
          </a:p>
        </p:txBody>
      </p:sp>
      <p:sp>
        <p:nvSpPr>
          <p:cNvPr id="11" name="Zástupný symbol pro obsah 7"/>
          <p:cNvSpPr txBox="1">
            <a:spLocks/>
          </p:cNvSpPr>
          <p:nvPr/>
        </p:nvSpPr>
        <p:spPr>
          <a:xfrm>
            <a:off x="5983063" y="909560"/>
            <a:ext cx="5789083" cy="526838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10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Blip>
                <a:blip r:embed="rId7"/>
              </a:buBlip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50000"/>
              </a:lnSpc>
              <a:buNone/>
              <a:defRPr/>
            </a:pPr>
            <a:r>
              <a:rPr lang="cs-CZ" sz="3467" kern="0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Systemic</a:t>
            </a:r>
            <a:r>
              <a:rPr lang="cs-CZ" sz="3467" kern="0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467" kern="0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endParaRPr lang="cs-CZ" sz="3467" kern="0" dirty="0">
              <a:solidFill>
                <a:srgbClr val="0000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buClr>
                <a:srgbClr val="0000DC"/>
              </a:buClr>
              <a:buFont typeface="Arial" panose="020B0604020202020204" pitchFamily="34" charset="0"/>
              <a:buChar char="•"/>
              <a:defRPr/>
            </a:pPr>
            <a:r>
              <a:rPr lang="en-US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transdermal administration</a:t>
            </a:r>
          </a:p>
          <a:p>
            <a:pPr>
              <a:lnSpc>
                <a:spcPct val="150000"/>
              </a:lnSpc>
              <a:buClr>
                <a:srgbClr val="0000DC"/>
              </a:buClr>
              <a:buFont typeface="Arial" panose="020B0604020202020204" pitchFamily="34" charset="0"/>
              <a:buChar char="•"/>
              <a:defRPr/>
            </a:pPr>
            <a:r>
              <a:rPr lang="en-US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mainly patches</a:t>
            </a:r>
          </a:p>
          <a:p>
            <a:pPr>
              <a:lnSpc>
                <a:spcPct val="150000"/>
              </a:lnSpc>
              <a:buClr>
                <a:srgbClr val="0000DC"/>
              </a:buClr>
              <a:buFont typeface="Arial" panose="020B0604020202020204" pitchFamily="34" charset="0"/>
              <a:buChar char="•"/>
              <a:defRPr/>
            </a:pPr>
            <a:r>
              <a:rPr lang="en-US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continuous release</a:t>
            </a:r>
          </a:p>
          <a:p>
            <a:pPr>
              <a:lnSpc>
                <a:spcPct val="150000"/>
              </a:lnSpc>
              <a:buClr>
                <a:srgbClr val="0000DC"/>
              </a:buClr>
              <a:buFont typeface="Arial" panose="020B0604020202020204" pitchFamily="34" charset="0"/>
              <a:buChar char="•"/>
              <a:defRPr/>
            </a:pPr>
            <a:r>
              <a:rPr lang="en-US" sz="32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local+systemic</a:t>
            </a:r>
            <a:r>
              <a:rPr lang="en-US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 AE</a:t>
            </a:r>
          </a:p>
          <a:p>
            <a:pPr>
              <a:lnSpc>
                <a:spcPct val="150000"/>
              </a:lnSpc>
              <a:buClr>
                <a:srgbClr val="0000DC"/>
              </a:buClr>
              <a:buFont typeface="Arial" panose="020B0604020202020204" pitchFamily="34" charset="0"/>
              <a:buChar char="•"/>
              <a:defRPr/>
            </a:pPr>
            <a:r>
              <a:rPr lang="en-US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high compliance</a:t>
            </a:r>
          </a:p>
          <a:p>
            <a:pPr>
              <a:lnSpc>
                <a:spcPct val="150000"/>
              </a:lnSpc>
              <a:buClr>
                <a:srgbClr val="0000DC"/>
              </a:buClr>
              <a:buFont typeface="Arial" panose="020B0604020202020204" pitchFamily="34" charset="0"/>
              <a:buChar char="•"/>
              <a:defRPr/>
            </a:pPr>
            <a:r>
              <a:rPr lang="en-US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easy discontinuation</a:t>
            </a:r>
          </a:p>
        </p:txBody>
      </p:sp>
      <p:sp>
        <p:nvSpPr>
          <p:cNvPr id="13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23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3E554D4-F7C9-449C-9858-A24B39FA7A2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65180" y="37525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61192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41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35854" y="366423"/>
            <a:ext cx="10782180" cy="70326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0960" rIns="0" bIns="60960" numCol="1" rtlCol="0" anchor="b" anchorCtr="0" compatLnSpc="1">
            <a:prstTxWarp prst="textNoShape">
              <a:avLst/>
            </a:prstTxWarp>
            <a:noAutofit/>
          </a:bodyPr>
          <a:lstStyle/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Intranasal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transnasal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ástupný symbol pro obsah 5"/>
          <p:cNvSpPr txBox="1">
            <a:spLocks/>
          </p:cNvSpPr>
          <p:nvPr/>
        </p:nvSpPr>
        <p:spPr>
          <a:xfrm>
            <a:off x="666000" y="1211616"/>
            <a:ext cx="10972800" cy="526838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10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Blip>
                <a:blip r:embed="rId7"/>
              </a:buBlip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609585" indent="-609585">
              <a:lnSpc>
                <a:spcPct val="130000"/>
              </a:lnSpc>
              <a:spcBef>
                <a:spcPct val="0"/>
              </a:spcBef>
              <a:buClr>
                <a:srgbClr val="0000DC"/>
              </a:buClr>
              <a:buSzTx/>
              <a:buFont typeface="Arial" charset="0"/>
              <a:buChar char="•"/>
              <a:defRPr/>
            </a:pPr>
            <a:r>
              <a:rPr lang="cs-CZ" altLang="cs-CZ" sz="3200" dirty="0">
                <a:solidFill>
                  <a:prstClr val="black"/>
                </a:solidFill>
                <a:latin typeface="Calibri"/>
              </a:rPr>
              <a:t>drops, </a:t>
            </a:r>
            <a:r>
              <a:rPr lang="cs-CZ" altLang="cs-CZ" sz="3200" dirty="0" err="1">
                <a:solidFill>
                  <a:prstClr val="black"/>
                </a:solidFill>
                <a:latin typeface="Calibri"/>
              </a:rPr>
              <a:t>sprays</a:t>
            </a:r>
            <a:r>
              <a:rPr lang="cs-CZ" altLang="cs-CZ" sz="32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cs-CZ" altLang="cs-CZ" sz="3200" dirty="0" err="1">
                <a:solidFill>
                  <a:prstClr val="black"/>
                </a:solidFill>
                <a:latin typeface="Calibri"/>
              </a:rPr>
              <a:t>ointments</a:t>
            </a:r>
            <a:endParaRPr lang="cs-CZ" altLang="cs-CZ" sz="3200" dirty="0">
              <a:solidFill>
                <a:prstClr val="black"/>
              </a:solidFill>
              <a:latin typeface="Calibri"/>
            </a:endParaRPr>
          </a:p>
          <a:p>
            <a:pPr marL="609585" lvl="0" indent="-609585">
              <a:lnSpc>
                <a:spcPct val="130000"/>
              </a:lnSpc>
              <a:spcBef>
                <a:spcPct val="0"/>
              </a:spcBef>
              <a:buClr>
                <a:srgbClr val="0000DC"/>
              </a:buClr>
              <a:buSzTx/>
              <a:buFont typeface="Arial" charset="0"/>
              <a:buChar char="•"/>
              <a:defRPr/>
            </a:pPr>
            <a:r>
              <a:rPr lang="cs-CZ" sz="3200" dirty="0" err="1">
                <a:solidFill>
                  <a:prstClr val="black"/>
                </a:solidFill>
                <a:latin typeface="Calibri"/>
              </a:rPr>
              <a:t>local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effect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- 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antiseptics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, ATB</a:t>
            </a:r>
          </a:p>
          <a:p>
            <a:pPr marL="609585" lvl="0" indent="-609585">
              <a:lnSpc>
                <a:spcPct val="130000"/>
              </a:lnSpc>
              <a:spcBef>
                <a:spcPct val="0"/>
              </a:spcBef>
              <a:buClr>
                <a:srgbClr val="0000DC"/>
              </a:buClr>
              <a:buSzTx/>
              <a:buFont typeface="Arial" charset="0"/>
              <a:buChar char="•"/>
              <a:defRPr/>
            </a:pPr>
            <a:r>
              <a:rPr lang="cs-CZ" sz="3200" dirty="0">
                <a:solidFill>
                  <a:prstClr val="black"/>
                </a:solidFill>
                <a:latin typeface="Calibri"/>
              </a:rPr>
              <a:t>	    -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antihistamines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decongestants</a:t>
            </a:r>
            <a:endParaRPr lang="cs-CZ" sz="3200" dirty="0">
              <a:solidFill>
                <a:prstClr val="black"/>
              </a:solidFill>
              <a:latin typeface="Calibri"/>
            </a:endParaRPr>
          </a:p>
          <a:p>
            <a:pPr marL="609585" lvl="0" indent="-609585">
              <a:lnSpc>
                <a:spcPct val="130000"/>
              </a:lnSpc>
              <a:spcBef>
                <a:spcPct val="0"/>
              </a:spcBef>
              <a:buClr>
                <a:srgbClr val="0000DC"/>
              </a:buClr>
              <a:buSzTx/>
              <a:buFont typeface="Arial" charset="0"/>
              <a:buChar char="•"/>
              <a:defRPr/>
            </a:pPr>
            <a:r>
              <a:rPr lang="cs-CZ" sz="3200" dirty="0">
                <a:solidFill>
                  <a:prstClr val="black"/>
                </a:solidFill>
                <a:latin typeface="Calibri"/>
              </a:rPr>
              <a:t>	    -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antiphlogistics</a:t>
            </a:r>
            <a:endParaRPr lang="cs-CZ" sz="3200" dirty="0">
              <a:solidFill>
                <a:prstClr val="black"/>
              </a:solidFill>
              <a:latin typeface="Calibri"/>
            </a:endParaRPr>
          </a:p>
          <a:p>
            <a:pPr marL="609585" lvl="0" indent="-609585">
              <a:lnSpc>
                <a:spcPct val="130000"/>
              </a:lnSpc>
              <a:spcBef>
                <a:spcPct val="0"/>
              </a:spcBef>
              <a:buClr>
                <a:srgbClr val="0000DC"/>
              </a:buClr>
              <a:buSzTx/>
              <a:buFont typeface="Arial" charset="0"/>
              <a:buChar char="•"/>
              <a:defRPr/>
            </a:pPr>
            <a:r>
              <a:rPr lang="cs-CZ" sz="3200" dirty="0" err="1">
                <a:solidFill>
                  <a:prstClr val="black"/>
                </a:solidFill>
                <a:latin typeface="Calibri"/>
              </a:rPr>
              <a:t>systemic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effect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-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analgesics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antivirotics</a:t>
            </a:r>
            <a:endParaRPr lang="cs-CZ" sz="3200" dirty="0">
              <a:solidFill>
                <a:prstClr val="black"/>
              </a:solidFill>
              <a:latin typeface="Calibri"/>
            </a:endParaRPr>
          </a:p>
          <a:p>
            <a:pPr marL="609585" lvl="0" indent="-609585">
              <a:lnSpc>
                <a:spcPct val="130000"/>
              </a:lnSpc>
              <a:spcBef>
                <a:spcPct val="0"/>
              </a:spcBef>
              <a:buClr>
                <a:srgbClr val="0000DC"/>
              </a:buClr>
              <a:buSzTx/>
              <a:buFont typeface="Arial" charset="0"/>
              <a:buChar char="•"/>
              <a:defRPr/>
            </a:pPr>
            <a:r>
              <a:rPr lang="cs-CZ" sz="3200" dirty="0">
                <a:solidFill>
                  <a:prstClr val="black"/>
                </a:solidFill>
                <a:latin typeface="Calibri"/>
              </a:rPr>
              <a:t>			-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hormones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(ADH, gonadotropin, insulin)</a:t>
            </a:r>
          </a:p>
          <a:p>
            <a:pPr lvl="4">
              <a:lnSpc>
                <a:spcPct val="130000"/>
              </a:lnSpc>
              <a:spcBef>
                <a:spcPct val="0"/>
              </a:spcBef>
              <a:buClr>
                <a:srgbClr val="0000DC"/>
              </a:buClr>
              <a:buNone/>
              <a:defRPr/>
            </a:pPr>
            <a:endParaRPr lang="cs-CZ"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25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5EDD95C-72DE-4F0D-87DD-1CA9384A43A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34000" y="22625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79147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00220" y="655902"/>
            <a:ext cx="10782180" cy="70326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0960" rIns="0" bIns="60960" numCol="1" rtlCol="0" anchor="b" anchorCtr="0" compatLnSpc="1">
            <a:prstTxWarp prst="textNoShape">
              <a:avLst/>
            </a:prstTxWarp>
            <a:noAutofit/>
          </a:bodyPr>
          <a:lstStyle/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Inhalation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ástupný symbol pro obsah 5"/>
          <p:cNvSpPr txBox="1">
            <a:spLocks/>
          </p:cNvSpPr>
          <p:nvPr/>
        </p:nvSpPr>
        <p:spPr>
          <a:xfrm>
            <a:off x="609600" y="1359163"/>
            <a:ext cx="10972800" cy="526838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10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Blip>
                <a:blip r:embed="rId7"/>
              </a:buBlip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lnSpc>
                <a:spcPct val="125000"/>
              </a:lnSpc>
              <a:buFontTx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gases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aerosols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25000"/>
              </a:lnSpc>
              <a:buFontTx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systemic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general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anesthetics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25000"/>
              </a:lnSpc>
              <a:buFontTx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local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antiasthmatics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25000"/>
              </a:lnSpc>
              <a:buFontTx/>
              <a:buChar char="•"/>
              <a:defRPr/>
            </a:pP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fast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onset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25000"/>
              </a:lnSpc>
              <a:buFontTx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minimal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presystemic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elimination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25000"/>
              </a:lnSpc>
              <a:buFontTx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spray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cans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other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instruments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turbohaler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dischaler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nebuliser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8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26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BDDD30E-6AE7-46FB-927E-9D83CE7CCA1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43140" y="35110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3556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2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Structure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lecture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86350" indent="-514350">
              <a:lnSpc>
                <a:spcPct val="200000"/>
              </a:lnSpc>
              <a:buFont typeface="+mj-lt"/>
              <a:buAutoNum type="arabicPeriod"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Classification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routes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86350" indent="-514350">
              <a:lnSpc>
                <a:spcPct val="200000"/>
              </a:lnSpc>
              <a:buFont typeface="+mj-lt"/>
              <a:buAutoNum type="arabicPeriod"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Factors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related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route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selection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86350" indent="-514350">
              <a:lnSpc>
                <a:spcPct val="200000"/>
              </a:lnSpc>
              <a:buFont typeface="+mj-lt"/>
              <a:buAutoNum type="arabicPeriod"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Characteristic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routes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86350" indent="-514350">
              <a:lnSpc>
                <a:spcPct val="200000"/>
              </a:lnSpc>
              <a:buFont typeface="+mj-lt"/>
              <a:buAutoNum type="arabicPeriod"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Innovative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routes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42FF140-DDA2-41C1-94FE-0A9B2F7D79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56219" y="415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22369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2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6000" y="366423"/>
            <a:ext cx="10782180" cy="70326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0960" rIns="0" bIns="60960" numCol="1" rtlCol="0" anchor="b" anchorCtr="0" compatLnSpc="1">
            <a:prstTxWarp prst="textNoShape">
              <a:avLst/>
            </a:prstTxWarp>
            <a:noAutofit/>
          </a:bodyPr>
          <a:lstStyle/>
          <a:p>
            <a:r>
              <a:rPr lang="cs-CZ" altLang="cs-CZ" dirty="0" err="1">
                <a:solidFill>
                  <a:srgbClr val="0000DC"/>
                </a:solidFill>
                <a:latin typeface="Calibri" pitchFamily="34" charset="0"/>
              </a:rPr>
              <a:t>Rectal</a:t>
            </a:r>
            <a:r>
              <a:rPr lang="cs-CZ" altLang="cs-CZ" dirty="0">
                <a:solidFill>
                  <a:srgbClr val="0000DC"/>
                </a:solidFill>
                <a:latin typeface="Calibri" pitchFamily="34" charset="0"/>
              </a:rPr>
              <a:t> </a:t>
            </a:r>
            <a:r>
              <a:rPr lang="cs-CZ" altLang="cs-CZ" dirty="0" err="1">
                <a:solidFill>
                  <a:srgbClr val="0000DC"/>
                </a:solidFill>
                <a:latin typeface="Calibri" pitchFamily="34" charset="0"/>
              </a:rPr>
              <a:t>administration</a:t>
            </a:r>
            <a:endParaRPr lang="cs-CZ" dirty="0">
              <a:solidFill>
                <a:srgbClr val="0000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ástupný symbol pro obsah 5"/>
          <p:cNvSpPr txBox="1">
            <a:spLocks/>
          </p:cNvSpPr>
          <p:nvPr/>
        </p:nvSpPr>
        <p:spPr>
          <a:xfrm>
            <a:off x="596146" y="959616"/>
            <a:ext cx="10972800" cy="526838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10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Blip>
                <a:blip r:embed="rId7"/>
              </a:buBlip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5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3200" dirty="0" err="1">
                <a:latin typeface="Calibri" pitchFamily="34" charset="0"/>
              </a:rPr>
              <a:t>suppositories</a:t>
            </a:r>
            <a:r>
              <a:rPr lang="cs-CZ" altLang="cs-CZ" sz="3200" dirty="0">
                <a:latin typeface="Calibri" pitchFamily="34" charset="0"/>
              </a:rPr>
              <a:t>, </a:t>
            </a:r>
            <a:r>
              <a:rPr lang="cs-CZ" altLang="cs-CZ" sz="3200" dirty="0" err="1">
                <a:latin typeface="Calibri" pitchFamily="34" charset="0"/>
              </a:rPr>
              <a:t>capsules</a:t>
            </a:r>
            <a:r>
              <a:rPr lang="cs-CZ" altLang="cs-CZ" sz="3200" dirty="0">
                <a:latin typeface="Calibri" pitchFamily="34" charset="0"/>
              </a:rPr>
              <a:t>, </a:t>
            </a:r>
            <a:r>
              <a:rPr lang="cs-CZ" altLang="cs-CZ" sz="3200" dirty="0" err="1">
                <a:latin typeface="Calibri" pitchFamily="34" charset="0"/>
              </a:rPr>
              <a:t>tablets</a:t>
            </a:r>
            <a:r>
              <a:rPr lang="cs-CZ" altLang="cs-CZ" sz="3200" dirty="0">
                <a:latin typeface="Calibri" pitchFamily="34" charset="0"/>
              </a:rPr>
              <a:t>, </a:t>
            </a:r>
            <a:r>
              <a:rPr lang="cs-CZ" altLang="cs-CZ" sz="3200" dirty="0" err="1">
                <a:latin typeface="Calibri" pitchFamily="34" charset="0"/>
              </a:rPr>
              <a:t>foams</a:t>
            </a:r>
            <a:r>
              <a:rPr lang="cs-CZ" altLang="cs-CZ" sz="3200" dirty="0">
                <a:latin typeface="Calibri" pitchFamily="34" charset="0"/>
              </a:rPr>
              <a:t>, </a:t>
            </a:r>
            <a:r>
              <a:rPr lang="cs-CZ" altLang="cs-CZ" sz="3200" dirty="0" err="1">
                <a:latin typeface="Calibri" pitchFamily="34" charset="0"/>
              </a:rPr>
              <a:t>tampones</a:t>
            </a:r>
            <a:endParaRPr lang="cs-CZ" altLang="cs-CZ" sz="3200" dirty="0">
              <a:latin typeface="Calibri" pitchFamily="34" charset="0"/>
            </a:endParaRPr>
          </a:p>
          <a:p>
            <a:pPr>
              <a:lnSpc>
                <a:spcPct val="15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3200" dirty="0" err="1">
                <a:latin typeface="Calibri" pitchFamily="34" charset="0"/>
              </a:rPr>
              <a:t>alternative</a:t>
            </a:r>
            <a:r>
              <a:rPr lang="cs-CZ" altLang="cs-CZ" sz="3200" dirty="0">
                <a:latin typeface="Calibri" pitchFamily="34" charset="0"/>
              </a:rPr>
              <a:t> </a:t>
            </a:r>
            <a:r>
              <a:rPr lang="cs-CZ" altLang="cs-CZ" sz="3200" dirty="0" err="1">
                <a:latin typeface="Calibri" pitchFamily="34" charset="0"/>
              </a:rPr>
              <a:t>for</a:t>
            </a:r>
            <a:r>
              <a:rPr lang="cs-CZ" altLang="cs-CZ" sz="3200" dirty="0">
                <a:latin typeface="Calibri" pitchFamily="34" charset="0"/>
              </a:rPr>
              <a:t> </a:t>
            </a:r>
            <a:r>
              <a:rPr lang="cs-CZ" altLang="cs-CZ" sz="3200" dirty="0" err="1">
                <a:latin typeface="Calibri" pitchFamily="34" charset="0"/>
              </a:rPr>
              <a:t>peroral</a:t>
            </a:r>
            <a:r>
              <a:rPr lang="cs-CZ" altLang="cs-CZ" sz="3200" dirty="0">
                <a:latin typeface="Calibri" pitchFamily="34" charset="0"/>
              </a:rPr>
              <a:t> </a:t>
            </a:r>
            <a:r>
              <a:rPr lang="cs-CZ" altLang="cs-CZ" sz="3200" dirty="0" err="1">
                <a:latin typeface="Calibri" pitchFamily="34" charset="0"/>
              </a:rPr>
              <a:t>administration</a:t>
            </a:r>
            <a:r>
              <a:rPr lang="cs-CZ" altLang="cs-CZ" sz="3200" dirty="0">
                <a:latin typeface="Calibri" pitchFamily="34" charset="0"/>
              </a:rPr>
              <a:t> in case </a:t>
            </a:r>
            <a:r>
              <a:rPr lang="cs-CZ" altLang="cs-CZ" sz="3200" dirty="0" err="1">
                <a:latin typeface="Calibri" pitchFamily="34" charset="0"/>
              </a:rPr>
              <a:t>of</a:t>
            </a:r>
            <a:r>
              <a:rPr lang="cs-CZ" altLang="cs-CZ" sz="3200" dirty="0">
                <a:latin typeface="Calibri" pitchFamily="34" charset="0"/>
              </a:rPr>
              <a:t> </a:t>
            </a:r>
            <a:r>
              <a:rPr lang="cs-CZ" altLang="cs-CZ" sz="3200" dirty="0" err="1">
                <a:latin typeface="Calibri" pitchFamily="34" charset="0"/>
              </a:rPr>
              <a:t>nausea</a:t>
            </a:r>
            <a:r>
              <a:rPr lang="cs-CZ" altLang="cs-CZ" sz="3200" dirty="0">
                <a:latin typeface="Calibri" pitchFamily="34" charset="0"/>
              </a:rPr>
              <a:t>/</a:t>
            </a:r>
            <a:r>
              <a:rPr lang="cs-CZ" altLang="cs-CZ" sz="3200" dirty="0" err="1">
                <a:latin typeface="Calibri" pitchFamily="34" charset="0"/>
              </a:rPr>
              <a:t>vomitting</a:t>
            </a:r>
            <a:r>
              <a:rPr lang="cs-CZ" altLang="cs-CZ" sz="3200" dirty="0">
                <a:latin typeface="Calibri" pitchFamily="34" charset="0"/>
              </a:rPr>
              <a:t> </a:t>
            </a:r>
            <a:r>
              <a:rPr lang="cs-CZ" altLang="cs-CZ" sz="3200" dirty="0" err="1">
                <a:latin typeface="Calibri" pitchFamily="34" charset="0"/>
              </a:rPr>
              <a:t>or</a:t>
            </a:r>
            <a:r>
              <a:rPr lang="cs-CZ" altLang="cs-CZ" sz="3200" dirty="0">
                <a:latin typeface="Calibri" pitchFamily="34" charset="0"/>
              </a:rPr>
              <a:t> </a:t>
            </a:r>
            <a:r>
              <a:rPr lang="cs-CZ" altLang="cs-CZ" sz="3200" dirty="0" err="1">
                <a:latin typeface="Calibri" pitchFamily="34" charset="0"/>
              </a:rPr>
              <a:t>unconciousness</a:t>
            </a:r>
            <a:endParaRPr lang="cs-CZ" altLang="cs-CZ" sz="3200" dirty="0">
              <a:latin typeface="Calibri" pitchFamily="34" charset="0"/>
            </a:endParaRPr>
          </a:p>
          <a:p>
            <a:pPr>
              <a:lnSpc>
                <a:spcPct val="15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3200" dirty="0" err="1">
                <a:latin typeface="Calibri" pitchFamily="34" charset="0"/>
              </a:rPr>
              <a:t>variable</a:t>
            </a:r>
            <a:r>
              <a:rPr lang="cs-CZ" altLang="cs-CZ" sz="3200" dirty="0">
                <a:latin typeface="Calibri" pitchFamily="34" charset="0"/>
              </a:rPr>
              <a:t> </a:t>
            </a:r>
            <a:r>
              <a:rPr lang="cs-CZ" altLang="cs-CZ" sz="3200" dirty="0" err="1">
                <a:latin typeface="Calibri" pitchFamily="34" charset="0"/>
              </a:rPr>
              <a:t>drug</a:t>
            </a:r>
            <a:r>
              <a:rPr lang="cs-CZ" altLang="cs-CZ" sz="3200" dirty="0">
                <a:latin typeface="Calibri" pitchFamily="34" charset="0"/>
              </a:rPr>
              <a:t> </a:t>
            </a:r>
            <a:r>
              <a:rPr lang="cs-CZ" altLang="cs-CZ" sz="3200" dirty="0" err="1">
                <a:latin typeface="Calibri" pitchFamily="34" charset="0"/>
              </a:rPr>
              <a:t>absorption</a:t>
            </a:r>
            <a:endParaRPr lang="cs-CZ" altLang="cs-CZ" sz="3200" dirty="0">
              <a:latin typeface="Calibri" pitchFamily="34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27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538D082-CB50-4F73-9A94-1601E96C33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59346" y="46008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643622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15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79454" y="537711"/>
            <a:ext cx="10782180" cy="70326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0960" rIns="0" bIns="60960" numCol="1" rtlCol="0" anchor="b" anchorCtr="0" compatLnSpc="1">
            <a:prstTxWarp prst="textNoShape">
              <a:avLst/>
            </a:prstTxWarp>
            <a:noAutofit/>
          </a:bodyPr>
          <a:lstStyle/>
          <a:p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Oral/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sublingual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buccal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5206" y="1350395"/>
            <a:ext cx="10776428" cy="413543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fast </a:t>
            </a: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onset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systemic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endParaRPr lang="cs-CZ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oinly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small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lipophilic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molecules</a:t>
            </a:r>
            <a:endParaRPr lang="cs-CZ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sprays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tablets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dispergable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films</a:t>
            </a:r>
            <a:endParaRPr lang="cs-CZ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analgesics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fentanyl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, buprenorfin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hypnotics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zolpidem</a:t>
            </a:r>
            <a:endParaRPr lang="cs-CZ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vasodilators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 – nitroglycerine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antiemetics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ondansetrone</a:t>
            </a:r>
            <a:endParaRPr lang="cs-CZ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homeopatics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alergens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cannabis</a:t>
            </a:r>
            <a:r>
              <a:rPr lang="cs-CZ" sz="3000" dirty="0"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28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4440799-1D5D-4B3A-A5F1-C924A8823EC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56834" y="46233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69850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1" y="152400"/>
            <a:ext cx="47625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dpis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85206" y="251126"/>
            <a:ext cx="10782180" cy="70326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0960" rIns="0" bIns="60960" numCol="1" rtlCol="0" anchor="b" anchorCtr="0" compatLnSpc="1">
            <a:prstTxWarp prst="textNoShape">
              <a:avLst/>
            </a:prstTxWarp>
            <a:noAutofit/>
          </a:bodyPr>
          <a:lstStyle/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Peroral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685206" y="1053112"/>
            <a:ext cx="10776428" cy="5426888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i="1" dirty="0">
                <a:latin typeface="Calibri" panose="020F0502020204030204" pitchFamily="34" charset="0"/>
                <a:cs typeface="Calibri" panose="020F0502020204030204" pitchFamily="34" charset="0"/>
              </a:rPr>
              <a:t>1. for local effect</a:t>
            </a:r>
          </a:p>
          <a:p>
            <a:pPr>
              <a:buFontTx/>
              <a:buChar char="•"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minimal AE</a:t>
            </a:r>
          </a:p>
          <a:p>
            <a:pPr>
              <a:buFontTx/>
              <a:buChar char="•"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risk of interaction with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coadministered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drugs</a:t>
            </a:r>
          </a:p>
          <a:p>
            <a:pPr>
              <a:buFontTx/>
              <a:buChar char="•"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antacids, laxatives, antibiotics</a:t>
            </a:r>
          </a:p>
          <a:p>
            <a:pPr marL="0" indent="0">
              <a:buNone/>
              <a:defRPr/>
            </a:pP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systemic</a:t>
            </a:r>
            <a:r>
              <a:rPr lang="cs-CZ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i="1" dirty="0" err="1"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endParaRPr lang="cs-CZ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•"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drug absorbed from different parts of GIT</a:t>
            </a:r>
          </a:p>
          <a:p>
            <a:pPr lvl="2">
              <a:buFontTx/>
              <a:buChar char="•"/>
              <a:defRPr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can be influenced by DDF</a:t>
            </a:r>
          </a:p>
          <a:p>
            <a:pPr>
              <a:buFontTx/>
              <a:buChar char="•"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„slow“ effect onset</a:t>
            </a:r>
          </a:p>
          <a:p>
            <a:pPr>
              <a:buFontTx/>
              <a:buChar char="•"/>
              <a:defRPr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the effect depends on patients „compliance“ 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7429500" y="152401"/>
            <a:ext cx="1401346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67" dirty="0"/>
              <a:t>Salvador et al. 2017</a:t>
            </a:r>
            <a:endParaRPr lang="en-US" sz="1067" dirty="0"/>
          </a:p>
        </p:txBody>
      </p:sp>
      <p:sp>
        <p:nvSpPr>
          <p:cNvPr id="7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28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D0A4022-41F6-442C-8BCB-46377BABBF6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935579" y="119914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95610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314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routes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mainly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systemic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09585" indent="-609585" fontAlgn="auto">
              <a:lnSpc>
                <a:spcPts val="48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intravenous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intraosseous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585" indent="-609585" fontAlgn="auto">
              <a:lnSpc>
                <a:spcPts val="48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intramuscular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585" indent="-609585" fontAlgn="auto">
              <a:lnSpc>
                <a:spcPts val="48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subcutaneous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injections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implants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585" indent="-609585" fontAlgn="auto">
              <a:lnSpc>
                <a:spcPts val="48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30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1AEF0CB-421A-4D59-91AF-DF9778C8F2E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77600" y="47166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7005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7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6000" y="319998"/>
            <a:ext cx="10782180" cy="70326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0960" rIns="0" bIns="60960" numCol="1" rtlCol="0" anchor="b" anchorCtr="0" compatLnSpc="1">
            <a:prstTxWarp prst="textNoShape">
              <a:avLst/>
            </a:prstTxWarp>
            <a:noAutofit/>
          </a:bodyPr>
          <a:lstStyle/>
          <a:p>
            <a:r>
              <a:rPr lang="cs-CZ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Injections</a:t>
            </a:r>
            <a:endParaRPr lang="cs-CZ" sz="373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ástupný symbol pro obsah 5"/>
          <p:cNvSpPr txBox="1">
            <a:spLocks/>
          </p:cNvSpPr>
          <p:nvPr/>
        </p:nvSpPr>
        <p:spPr>
          <a:xfrm>
            <a:off x="626853" y="1208616"/>
            <a:ext cx="10972800" cy="526838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10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Blip>
                <a:blip r:embed="rId7"/>
              </a:buBlip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lvl="0" indent="0">
              <a:spcBef>
                <a:spcPct val="0"/>
              </a:spcBef>
              <a:buClrTx/>
              <a:buSzTx/>
              <a:buNone/>
              <a:defRPr/>
            </a:pPr>
            <a:r>
              <a:rPr lang="cs-CZ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intravenous</a:t>
            </a:r>
            <a:r>
              <a:rPr lang="cs-CZ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(</a:t>
            </a:r>
            <a:r>
              <a:rPr lang="cs-CZ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intraarterial</a:t>
            </a:r>
            <a:r>
              <a:rPr lang="cs-CZ" sz="3200" b="1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injection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infusion</a:t>
            </a:r>
            <a:endParaRPr lang="cs-CZ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100% 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bioavailability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, „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immediate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“ 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true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solutions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emulsions</a:t>
            </a:r>
            <a:endParaRPr lang="cs-CZ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Clr>
                <a:srgbClr val="0000DC"/>
              </a:buClr>
              <a:buNone/>
              <a:defRPr/>
            </a:pPr>
            <a:r>
              <a:rPr lang="cs-CZ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intramuscular</a:t>
            </a:r>
            <a:endParaRPr lang="cs-CZ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max. 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volume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5 ml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cs-CZ" sz="2800" i="1" dirty="0">
                <a:latin typeface="Calibri" panose="020F0502020204030204" pitchFamily="34" charset="0"/>
                <a:cs typeface="Calibri" panose="020F0502020204030204" pitchFamily="34" charset="0"/>
              </a:rPr>
              <a:t>m. </a:t>
            </a:r>
            <a:r>
              <a:rPr lang="cs-CZ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glu</a:t>
            </a:r>
            <a:r>
              <a:rPr lang="cs-CZ" sz="2800" i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2800" i="1" dirty="0" err="1">
                <a:latin typeface="Calibri" panose="020F0502020204030204" pitchFamily="34" charset="0"/>
                <a:cs typeface="Calibri" panose="020F0502020204030204" pitchFamily="34" charset="0"/>
              </a:rPr>
              <a:t>maximus</a:t>
            </a:r>
            <a:endParaRPr lang="cs-CZ" sz="28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absorption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solution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emulsion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&gt; 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suspension</a:t>
            </a:r>
            <a:endParaRPr lang="cs-CZ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buClr>
                <a:srgbClr val="0000DC"/>
              </a:buClr>
              <a:buNone/>
              <a:defRPr/>
            </a:pPr>
            <a:r>
              <a:rPr lang="cs-CZ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subcutaneous</a:t>
            </a:r>
            <a:endParaRPr lang="cs-CZ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to 2 ml</a:t>
            </a:r>
          </a:p>
          <a:p>
            <a:pPr marL="457200" indent="-4572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variable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absorption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regard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adipose</a:t>
            </a:r>
            <a:r>
              <a:rPr 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tissue</a:t>
            </a:r>
            <a:endParaRPr lang="cs-CZ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31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A6A6F1E2-EC80-4F26-A1BE-B9D6D48D791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916400" y="55224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50397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8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83511" y="254683"/>
            <a:ext cx="10782180" cy="70326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0960" rIns="0" bIns="60960" numCol="1" rtlCol="0" anchor="b" anchorCtr="0" compatLnSpc="1">
            <a:prstTxWarp prst="textNoShape">
              <a:avLst/>
            </a:prstTxWarp>
            <a:noAutofit/>
          </a:bodyPr>
          <a:lstStyle/>
          <a:p>
            <a:r>
              <a:rPr lang="cs-CZ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Injections</a:t>
            </a:r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sz="373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ástupný symbol pro obsah 5"/>
          <p:cNvSpPr txBox="1">
            <a:spLocks/>
          </p:cNvSpPr>
          <p:nvPr/>
        </p:nvSpPr>
        <p:spPr>
          <a:xfrm>
            <a:off x="362911" y="1196219"/>
            <a:ext cx="10972800" cy="526838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10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Blip>
                <a:blip r:embed="rId7"/>
              </a:buBlip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  <a:defRPr/>
            </a:pPr>
            <a:r>
              <a:rPr lang="cs-CZ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intradermal</a:t>
            </a:r>
            <a:endParaRPr lang="cs-CZ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minimal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volume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diagnostic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purposes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Clr>
                <a:srgbClr val="0000DC"/>
              </a:buClr>
              <a:buNone/>
              <a:defRPr/>
            </a:pPr>
            <a:r>
              <a:rPr lang="cs-CZ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intraosseal</a:t>
            </a:r>
            <a:endParaRPr lang="cs-CZ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alternative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i.v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injection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infusion</a:t>
            </a: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Clr>
                <a:srgbClr val="0000DC"/>
              </a:buClr>
              <a:buNone/>
              <a:defRPr/>
            </a:pP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defRPr/>
            </a:pP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Eg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Atropine onset of the effect</a:t>
            </a:r>
          </a:p>
          <a:p>
            <a:pPr marL="457200" indent="-457200">
              <a:defRPr/>
            </a:pP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i.v.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30-90 s;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s.c.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15-30 min;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i.m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 30-45 min</a:t>
            </a:r>
          </a:p>
        </p:txBody>
      </p:sp>
      <p:sp>
        <p:nvSpPr>
          <p:cNvPr id="7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32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EFE847F-702E-42E0-96C3-95EF9DECE3D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30911" y="46748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20721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07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6000" y="228074"/>
            <a:ext cx="10782180" cy="70326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0960" rIns="0" bIns="60960" numCol="1" rtlCol="0" anchor="b" anchorCtr="0" compatLnSpc="1">
            <a:prstTxWarp prst="textNoShape">
              <a:avLst/>
            </a:prstTxWarp>
            <a:noAutofit/>
          </a:bodyPr>
          <a:lstStyle/>
          <a:p>
            <a:r>
              <a:rPr lang="cs-CZ" sz="3733" dirty="0" err="1">
                <a:latin typeface="Calibri" panose="020F0502020204030204" pitchFamily="34" charset="0"/>
                <a:cs typeface="Calibri" panose="020F0502020204030204" pitchFamily="34" charset="0"/>
              </a:rPr>
              <a:t>Implants</a:t>
            </a:r>
            <a:endParaRPr lang="cs-CZ" sz="3733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ástupný symbol pro obsah 5"/>
          <p:cNvSpPr txBox="1">
            <a:spLocks/>
          </p:cNvSpPr>
          <p:nvPr/>
        </p:nvSpPr>
        <p:spPr>
          <a:xfrm>
            <a:off x="570690" y="787400"/>
            <a:ext cx="10972800" cy="5268384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10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287D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itchFamily="2" charset="2"/>
              <a:buBlip>
                <a:blip r:embed="rId7"/>
              </a:buBlip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90000"/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50000"/>
              </a:lnSpc>
              <a:buFontTx/>
              <a:buChar char="•"/>
              <a:defRPr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degradable/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nondegradable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buFontTx/>
              <a:buChar char="•"/>
              <a:defRPr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usually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s.c.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or intraocular</a:t>
            </a:r>
          </a:p>
          <a:p>
            <a:pPr>
              <a:lnSpc>
                <a:spcPct val="150000"/>
              </a:lnSpc>
              <a:buFontTx/>
              <a:buChar char="•"/>
              <a:defRPr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systemic/local effect</a:t>
            </a:r>
          </a:p>
          <a:p>
            <a:pPr>
              <a:lnSpc>
                <a:spcPct val="150000"/>
              </a:lnSpc>
              <a:buFontTx/>
              <a:buChar char="•"/>
              <a:defRPr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continuous/pulsatile release =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continu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us/repeated drug administration</a:t>
            </a:r>
          </a:p>
          <a:p>
            <a:pPr>
              <a:lnSpc>
                <a:spcPct val="150000"/>
              </a:lnSpc>
              <a:buFontTx/>
              <a:buChar char="•"/>
              <a:defRPr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increased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pati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nt‘s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compliance</a:t>
            </a:r>
          </a:p>
          <a:p>
            <a:pPr>
              <a:lnSpc>
                <a:spcPct val="150000"/>
              </a:lnSpc>
              <a:buFontTx/>
              <a:buChar char="•"/>
              <a:defRPr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complicated discontinuation</a:t>
            </a:r>
          </a:p>
          <a:p>
            <a:pPr>
              <a:lnSpc>
                <a:spcPts val="4533"/>
              </a:lnSpc>
              <a:buClr>
                <a:srgbClr val="0000DC"/>
              </a:buClr>
              <a:buFontTx/>
              <a:buChar char="•"/>
              <a:defRPr/>
            </a:pPr>
            <a:endParaRPr lang="cs-CZ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33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E62FE65-4EF4-4434-BBCF-F5DA1CC0237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02558" y="31038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25625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229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Innovations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drug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new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posssibilities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routes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are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probably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depleted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=&gt;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modification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DDF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goals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are: 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	1.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increase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drug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safety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decrease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drug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toxicity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	2.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increase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efficacy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administered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dose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	3.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increase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patient‘s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compliance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35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5886260-8B6D-495B-8865-312F2CA6FD0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7200" y="460239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13714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53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/>
              <a:t>More </a:t>
            </a:r>
            <a:r>
              <a:rPr lang="cs-CZ" dirty="0" err="1"/>
              <a:t>about</a:t>
            </a:r>
            <a:r>
              <a:rPr lang="cs-CZ" dirty="0"/>
              <a:t> </a:t>
            </a:r>
            <a:r>
              <a:rPr lang="cs-CZ" dirty="0" err="1"/>
              <a:t>innovations</a:t>
            </a:r>
            <a:r>
              <a:rPr lang="cs-CZ" dirty="0"/>
              <a:t> in </a:t>
            </a:r>
            <a:r>
              <a:rPr lang="cs-CZ" dirty="0" err="1"/>
              <a:t>drug</a:t>
            </a:r>
            <a:r>
              <a:rPr lang="cs-CZ" dirty="0"/>
              <a:t> </a:t>
            </a:r>
            <a:r>
              <a:rPr lang="cs-CZ" dirty="0" err="1"/>
              <a:t>administrations</a:t>
            </a:r>
            <a:r>
              <a:rPr lang="cs-CZ" dirty="0"/>
              <a:t>:</a:t>
            </a:r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720000" y="2031999"/>
            <a:ext cx="10753200" cy="3841255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Current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Opinion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Pharmacology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, Vol. 36, 2017</a:t>
            </a:r>
          </a:p>
        </p:txBody>
      </p:sp>
      <p:sp>
        <p:nvSpPr>
          <p:cNvPr id="1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36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313C655-CAA9-4933-BB2D-82E8C6250BF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7200" y="415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55951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sz="quarter" idx="24"/>
          </p:nvPr>
        </p:nvSpPr>
        <p:spPr/>
        <p:txBody>
          <a:bodyPr/>
          <a:lstStyle/>
          <a:p>
            <a:r>
              <a:rPr lang="cs-CZ" sz="3200" dirty="0" err="1">
                <a:solidFill>
                  <a:srgbClr val="0028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</a:t>
            </a: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  <a:buFontTx/>
              <a:buChar char="•"/>
            </a:pP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dirty="0">
                <a:latin typeface="Calibri" panose="020F0502020204030204" pitchFamily="34" charset="0"/>
                <a:cs typeface="Calibri" panose="020F0502020204030204" pitchFamily="34" charset="0"/>
              </a:rPr>
              <a:t>drug absorption is limited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en-US" altLang="cs-CZ" dirty="0">
                <a:latin typeface="Calibri" panose="020F0502020204030204" pitchFamily="34" charset="0"/>
                <a:cs typeface="Calibri" panose="020F0502020204030204" pitchFamily="34" charset="0"/>
              </a:rPr>
              <a:t> effect aimed on target tissue/organ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en-US" altLang="cs-CZ" dirty="0">
                <a:latin typeface="Calibri" panose="020F0502020204030204" pitchFamily="34" charset="0"/>
                <a:cs typeface="Calibri" panose="020F0502020204030204" pitchFamily="34" charset="0"/>
              </a:rPr>
              <a:t> low risk of AE</a:t>
            </a:r>
          </a:p>
          <a:p>
            <a:pPr>
              <a:lnSpc>
                <a:spcPct val="150000"/>
              </a:lnSpc>
              <a:buFontTx/>
              <a:buChar char="•"/>
            </a:pPr>
            <a:r>
              <a:rPr lang="en-US" altLang="cs-CZ" dirty="0">
                <a:latin typeface="Calibri" panose="020F0502020204030204" pitchFamily="34" charset="0"/>
                <a:cs typeface="Calibri" panose="020F0502020204030204" pitchFamily="34" charset="0"/>
              </a:rPr>
              <a:t> effect depends upon final concentration</a:t>
            </a:r>
          </a:p>
          <a:p>
            <a:endParaRPr 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drug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28"/>
          </p:nvPr>
        </p:nvSpPr>
        <p:spPr>
          <a:xfrm>
            <a:off x="6253202" y="1451784"/>
            <a:ext cx="5219998" cy="4776215"/>
          </a:xfrm>
        </p:spPr>
        <p:txBody>
          <a:bodyPr/>
          <a:lstStyle/>
          <a:p>
            <a:pPr marL="72000" indent="0">
              <a:buNone/>
            </a:pPr>
            <a:r>
              <a:rPr lang="cs-CZ" sz="3200" dirty="0" err="1">
                <a:solidFill>
                  <a:srgbClr val="0028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Systemic</a:t>
            </a:r>
            <a:endParaRPr lang="cs-CZ" sz="3200" dirty="0">
              <a:solidFill>
                <a:srgbClr val="0000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Tx/>
              <a:buChar char="•"/>
            </a:pPr>
            <a:r>
              <a:rPr lang="cs-CZ" alt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drug is absorbed to systemic circulation</a:t>
            </a:r>
          </a:p>
          <a:p>
            <a:pPr>
              <a:buFontTx/>
              <a:buChar char="•"/>
            </a:pPr>
            <a:r>
              <a:rPr lang="en-US" alt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possible influence on whole body</a:t>
            </a:r>
          </a:p>
          <a:p>
            <a:pPr>
              <a:buFontTx/>
              <a:buChar char="•"/>
            </a:pPr>
            <a:r>
              <a:rPr lang="en-US" alt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higher risk of AE</a:t>
            </a:r>
          </a:p>
          <a:p>
            <a:pPr>
              <a:buFontTx/>
              <a:buChar char="•"/>
            </a:pPr>
            <a:r>
              <a:rPr lang="en-US" altLang="cs-CZ" sz="2800" dirty="0">
                <a:latin typeface="Calibri" panose="020F0502020204030204" pitchFamily="34" charset="0"/>
                <a:cs typeface="Calibri" panose="020F0502020204030204" pitchFamily="34" charset="0"/>
              </a:rPr>
              <a:t> effect depends on dose, bioavailability and DDF</a:t>
            </a:r>
          </a:p>
          <a:p>
            <a:endParaRPr lang="cs-CZ" sz="280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C71252A-6D5C-4AE4-9F3C-C2ED677129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48725" y="34193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29331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Classification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r>
              <a:rPr lang="cs-CZ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routes</a:t>
            </a:r>
            <a:endParaRPr lang="en-US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8" name="Zaoblený obdélník 47"/>
          <p:cNvSpPr/>
          <p:nvPr/>
        </p:nvSpPr>
        <p:spPr>
          <a:xfrm>
            <a:off x="142874" y="1271588"/>
            <a:ext cx="11896725" cy="558641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cs-CZ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local</a:t>
            </a:r>
            <a:endParaRPr lang="cs-CZ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cs-CZ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type </a:t>
            </a:r>
            <a:r>
              <a:rPr lang="cs-CZ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</a:t>
            </a:r>
            <a:r>
              <a:rPr lang="cs-CZ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</a:p>
          <a:p>
            <a:pPr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cs-CZ" sz="3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cs-CZ" sz="3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systemic</a:t>
            </a:r>
            <a:endParaRPr lang="cs-CZ" sz="3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9" name="Přímá spojnice se šipkou 48"/>
          <p:cNvCxnSpPr/>
          <p:nvPr/>
        </p:nvCxnSpPr>
        <p:spPr>
          <a:xfrm flipV="1">
            <a:off x="1601218" y="2706280"/>
            <a:ext cx="358211" cy="123321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0" name="Přímá spojnice se šipkou 49"/>
          <p:cNvCxnSpPr/>
          <p:nvPr/>
        </p:nvCxnSpPr>
        <p:spPr>
          <a:xfrm>
            <a:off x="1621063" y="4359071"/>
            <a:ext cx="621394" cy="11708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Přímá spojnice se šipkou 50"/>
          <p:cNvCxnSpPr/>
          <p:nvPr/>
        </p:nvCxnSpPr>
        <p:spPr>
          <a:xfrm flipV="1">
            <a:off x="3605665" y="4856389"/>
            <a:ext cx="723900" cy="8329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Přímá spojnice se šipkou 51"/>
          <p:cNvCxnSpPr/>
          <p:nvPr/>
        </p:nvCxnSpPr>
        <p:spPr>
          <a:xfrm>
            <a:off x="3605665" y="5689351"/>
            <a:ext cx="723900" cy="3693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Přímá spojnice se šipkou 52"/>
          <p:cNvCxnSpPr/>
          <p:nvPr/>
        </p:nvCxnSpPr>
        <p:spPr>
          <a:xfrm flipV="1">
            <a:off x="2855797" y="2004538"/>
            <a:ext cx="1302546" cy="50742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Přímá spojnice se šipkou 53"/>
          <p:cNvCxnSpPr/>
          <p:nvPr/>
        </p:nvCxnSpPr>
        <p:spPr>
          <a:xfrm>
            <a:off x="2855797" y="2511960"/>
            <a:ext cx="1123951" cy="96464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9" name="TextovéPole 58"/>
          <p:cNvSpPr txBox="1">
            <a:spLocks noChangeArrowheads="1"/>
          </p:cNvSpPr>
          <p:nvPr/>
        </p:nvSpPr>
        <p:spPr bwMode="auto">
          <a:xfrm>
            <a:off x="3979748" y="2994282"/>
            <a:ext cx="191475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dirty="0" err="1">
                <a:solidFill>
                  <a:srgbClr val="000000"/>
                </a:solidFill>
                <a:cs typeface="Calibri" panose="020F0502020204030204" pitchFamily="34" charset="0"/>
              </a:rPr>
              <a:t>parenteral</a:t>
            </a:r>
            <a:endParaRPr lang="cs-CZ" altLang="cs-CZ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60" name="TextovéPole 59"/>
          <p:cNvSpPr txBox="1">
            <a:spLocks noChangeArrowheads="1"/>
          </p:cNvSpPr>
          <p:nvPr/>
        </p:nvSpPr>
        <p:spPr bwMode="auto">
          <a:xfrm>
            <a:off x="4329565" y="5529943"/>
            <a:ext cx="13639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dirty="0" err="1">
                <a:solidFill>
                  <a:srgbClr val="000000"/>
                </a:solidFill>
                <a:cs typeface="Calibri" panose="020F0502020204030204" pitchFamily="34" charset="0"/>
              </a:rPr>
              <a:t>enteral</a:t>
            </a:r>
            <a:endParaRPr lang="cs-CZ" altLang="cs-CZ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61" name="TextovéPole 60"/>
          <p:cNvSpPr txBox="1">
            <a:spLocks noChangeArrowheads="1"/>
          </p:cNvSpPr>
          <p:nvPr/>
        </p:nvSpPr>
        <p:spPr bwMode="auto">
          <a:xfrm>
            <a:off x="4158343" y="1508049"/>
            <a:ext cx="13639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dirty="0" err="1">
                <a:solidFill>
                  <a:srgbClr val="000000"/>
                </a:solidFill>
                <a:cs typeface="Calibri" panose="020F0502020204030204" pitchFamily="34" charset="0"/>
              </a:rPr>
              <a:t>enteral</a:t>
            </a:r>
            <a:endParaRPr lang="cs-CZ" altLang="cs-CZ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62" name="TextovéPole 61"/>
          <p:cNvSpPr txBox="1">
            <a:spLocks noChangeArrowheads="1"/>
          </p:cNvSpPr>
          <p:nvPr/>
        </p:nvSpPr>
        <p:spPr bwMode="auto">
          <a:xfrm>
            <a:off x="4397143" y="4358368"/>
            <a:ext cx="191475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cs-CZ" altLang="cs-CZ" dirty="0" err="1">
                <a:solidFill>
                  <a:srgbClr val="000000"/>
                </a:solidFill>
                <a:cs typeface="Calibri" panose="020F0502020204030204" pitchFamily="34" charset="0"/>
              </a:rPr>
              <a:t>parenteral</a:t>
            </a:r>
            <a:endParaRPr lang="cs-CZ" altLang="cs-CZ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63" name="TextovéPole 62"/>
          <p:cNvSpPr txBox="1">
            <a:spLocks noChangeArrowheads="1"/>
          </p:cNvSpPr>
          <p:nvPr/>
        </p:nvSpPr>
        <p:spPr bwMode="auto">
          <a:xfrm>
            <a:off x="6710331" y="4421155"/>
            <a:ext cx="43524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cs typeface="Calibri" panose="020F0502020204030204" pitchFamily="34" charset="0"/>
              </a:rPr>
              <a:t>transdermal</a:t>
            </a:r>
            <a:r>
              <a:rPr lang="cs-CZ" altLang="cs-CZ" sz="2400" dirty="0">
                <a:cs typeface="Calibri" panose="020F0502020204030204" pitchFamily="34" charset="0"/>
              </a:rPr>
              <a:t>, </a:t>
            </a:r>
            <a:r>
              <a:rPr lang="cs-CZ" altLang="cs-CZ" sz="2400" dirty="0" err="1">
                <a:cs typeface="Calibri" panose="020F0502020204030204" pitchFamily="34" charset="0"/>
              </a:rPr>
              <a:t>transnasal</a:t>
            </a:r>
            <a:r>
              <a:rPr lang="cs-CZ" altLang="cs-CZ" sz="2400" dirty="0">
                <a:cs typeface="Calibri" panose="020F0502020204030204" pitchFamily="34" charset="0"/>
              </a:rPr>
              <a:t>, </a:t>
            </a:r>
            <a:r>
              <a:rPr lang="cs-CZ" altLang="cs-CZ" sz="2400" dirty="0" err="1">
                <a:cs typeface="Calibri" panose="020F0502020204030204" pitchFamily="34" charset="0"/>
              </a:rPr>
              <a:t>i.v</a:t>
            </a:r>
            <a:r>
              <a:rPr lang="cs-CZ" altLang="cs-CZ" sz="2400" dirty="0">
                <a:cs typeface="Calibri" panose="020F0502020204030204" pitchFamily="34" charset="0"/>
              </a:rPr>
              <a:t>., </a:t>
            </a:r>
            <a:r>
              <a:rPr lang="cs-CZ" altLang="cs-CZ" sz="2400" dirty="0" err="1">
                <a:cs typeface="Calibri" panose="020F0502020204030204" pitchFamily="34" charset="0"/>
              </a:rPr>
              <a:t>i.m</a:t>
            </a:r>
            <a:r>
              <a:rPr lang="cs-CZ" altLang="cs-CZ" sz="2400" dirty="0">
                <a:cs typeface="Calibri" panose="020F0502020204030204" pitchFamily="34" charset="0"/>
              </a:rPr>
              <a:t>., </a:t>
            </a:r>
            <a:r>
              <a:rPr lang="cs-CZ" altLang="cs-CZ" sz="2400" dirty="0" err="1">
                <a:cs typeface="Calibri" panose="020F0502020204030204" pitchFamily="34" charset="0"/>
              </a:rPr>
              <a:t>s.c</a:t>
            </a:r>
            <a:r>
              <a:rPr lang="cs-CZ" altLang="cs-CZ" sz="2400" dirty="0">
                <a:cs typeface="Calibri" panose="020F0502020204030204" pitchFamily="34" charset="0"/>
              </a:rPr>
              <a:t>., </a:t>
            </a:r>
            <a:r>
              <a:rPr lang="cs-CZ" altLang="cs-CZ" sz="2400" dirty="0" err="1">
                <a:cs typeface="Calibri" panose="020F0502020204030204" pitchFamily="34" charset="0"/>
              </a:rPr>
              <a:t>i.a</a:t>
            </a:r>
            <a:r>
              <a:rPr lang="cs-CZ" altLang="cs-CZ" sz="2400" dirty="0">
                <a:cs typeface="Calibri" panose="020F0502020204030204" pitchFamily="34" charset="0"/>
              </a:rPr>
              <a:t>., </a:t>
            </a:r>
            <a:r>
              <a:rPr lang="cs-CZ" altLang="cs-CZ" sz="2400" dirty="0" err="1">
                <a:cs typeface="Calibri" panose="020F0502020204030204" pitchFamily="34" charset="0"/>
              </a:rPr>
              <a:t>inhalations</a:t>
            </a:r>
            <a:r>
              <a:rPr lang="cs-CZ" altLang="cs-CZ" sz="2400" dirty="0">
                <a:cs typeface="Calibri" panose="020F0502020204030204" pitchFamily="34" charset="0"/>
              </a:rPr>
              <a:t>, </a:t>
            </a:r>
            <a:r>
              <a:rPr lang="cs-CZ" altLang="cs-CZ" sz="2400" dirty="0" err="1">
                <a:cs typeface="Calibri" panose="020F0502020204030204" pitchFamily="34" charset="0"/>
              </a:rPr>
              <a:t>i.o</a:t>
            </a:r>
            <a:r>
              <a:rPr lang="cs-CZ" altLang="cs-CZ" sz="2400" dirty="0">
                <a:cs typeface="Calibri" panose="020F0502020204030204" pitchFamily="34" charset="0"/>
              </a:rPr>
              <a:t>….</a:t>
            </a:r>
          </a:p>
        </p:txBody>
      </p:sp>
      <p:sp>
        <p:nvSpPr>
          <p:cNvPr id="64" name="TextovéPole 63"/>
          <p:cNvSpPr txBox="1">
            <a:spLocks noChangeArrowheads="1"/>
          </p:cNvSpPr>
          <p:nvPr/>
        </p:nvSpPr>
        <p:spPr bwMode="auto">
          <a:xfrm>
            <a:off x="6652954" y="3101274"/>
            <a:ext cx="59380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cs typeface="Calibri" panose="020F0502020204030204" pitchFamily="34" charset="0"/>
              </a:rPr>
              <a:t>epicutaneous</a:t>
            </a:r>
            <a:r>
              <a:rPr lang="cs-CZ" altLang="cs-CZ" sz="2400" dirty="0">
                <a:cs typeface="Calibri" panose="020F0502020204030204" pitchFamily="34" charset="0"/>
              </a:rPr>
              <a:t>, </a:t>
            </a:r>
            <a:r>
              <a:rPr lang="cs-CZ" altLang="cs-CZ" sz="2400" dirty="0" err="1">
                <a:cs typeface="Calibri" panose="020F0502020204030204" pitchFamily="34" charset="0"/>
              </a:rPr>
              <a:t>vaginal</a:t>
            </a:r>
            <a:r>
              <a:rPr lang="cs-CZ" altLang="cs-CZ" sz="2400" dirty="0">
                <a:cs typeface="Calibri" panose="020F0502020204030204" pitchFamily="34" charset="0"/>
              </a:rPr>
              <a:t>, </a:t>
            </a:r>
            <a:r>
              <a:rPr lang="cs-CZ" altLang="cs-CZ" sz="2400" dirty="0" err="1">
                <a:cs typeface="Calibri" panose="020F0502020204030204" pitchFamily="34" charset="0"/>
              </a:rPr>
              <a:t>intraocular</a:t>
            </a:r>
            <a:r>
              <a:rPr lang="cs-CZ" altLang="cs-CZ" sz="2400" dirty="0">
                <a:cs typeface="Calibri" panose="020F0502020204030204" pitchFamily="34" charset="0"/>
              </a:rPr>
              <a:t>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cs typeface="Calibri" panose="020F0502020204030204" pitchFamily="34" charset="0"/>
              </a:rPr>
              <a:t>intraarticular</a:t>
            </a:r>
            <a:r>
              <a:rPr lang="cs-CZ" altLang="cs-CZ" sz="2400" dirty="0">
                <a:cs typeface="Calibri" panose="020F0502020204030204" pitchFamily="34" charset="0"/>
              </a:rPr>
              <a:t>, </a:t>
            </a:r>
            <a:r>
              <a:rPr lang="cs-CZ" altLang="cs-CZ" sz="2400" dirty="0" err="1">
                <a:cs typeface="Calibri" panose="020F0502020204030204" pitchFamily="34" charset="0"/>
              </a:rPr>
              <a:t>intrathecal</a:t>
            </a:r>
            <a:r>
              <a:rPr lang="cs-CZ" altLang="cs-CZ" sz="2400" dirty="0"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65" name="TextovéPole 64"/>
          <p:cNvSpPr txBox="1">
            <a:spLocks noChangeArrowheads="1"/>
          </p:cNvSpPr>
          <p:nvPr/>
        </p:nvSpPr>
        <p:spPr bwMode="auto">
          <a:xfrm>
            <a:off x="6709076" y="1508049"/>
            <a:ext cx="23273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cs typeface="Calibri" panose="020F0502020204030204" pitchFamily="34" charset="0"/>
              </a:rPr>
              <a:t>peroral</a:t>
            </a:r>
            <a:r>
              <a:rPr lang="cs-CZ" altLang="cs-CZ" sz="2400" dirty="0">
                <a:cs typeface="Calibri" panose="020F0502020204030204" pitchFamily="34" charset="0"/>
              </a:rPr>
              <a:t>, </a:t>
            </a:r>
            <a:r>
              <a:rPr lang="cs-CZ" altLang="cs-CZ" sz="2400" dirty="0" err="1">
                <a:cs typeface="Calibri" panose="020F0502020204030204" pitchFamily="34" charset="0"/>
              </a:rPr>
              <a:t>rectal</a:t>
            </a:r>
            <a:r>
              <a:rPr lang="cs-CZ" altLang="cs-CZ" sz="2400" dirty="0">
                <a:cs typeface="Calibri" panose="020F0502020204030204" pitchFamily="34" charset="0"/>
              </a:rPr>
              <a:t>, </a:t>
            </a:r>
            <a:r>
              <a:rPr lang="cs-CZ" altLang="cs-CZ" sz="2400" dirty="0" err="1">
                <a:cs typeface="Calibri" panose="020F0502020204030204" pitchFamily="34" charset="0"/>
              </a:rPr>
              <a:t>gastric</a:t>
            </a:r>
            <a:endParaRPr lang="cs-CZ" altLang="cs-CZ" sz="2400" dirty="0">
              <a:cs typeface="Calibri" panose="020F0502020204030204" pitchFamily="34" charset="0"/>
            </a:endParaRPr>
          </a:p>
        </p:txBody>
      </p:sp>
      <p:sp>
        <p:nvSpPr>
          <p:cNvPr id="66" name="TextovéPole 65"/>
          <p:cNvSpPr txBox="1">
            <a:spLocks noChangeArrowheads="1"/>
          </p:cNvSpPr>
          <p:nvPr/>
        </p:nvSpPr>
        <p:spPr bwMode="auto">
          <a:xfrm>
            <a:off x="6704561" y="5615462"/>
            <a:ext cx="215256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 err="1">
                <a:cs typeface="Calibri" panose="020F0502020204030204" pitchFamily="34" charset="0"/>
              </a:rPr>
              <a:t>peroral</a:t>
            </a:r>
            <a:r>
              <a:rPr lang="cs-CZ" altLang="cs-CZ" sz="2400" dirty="0">
                <a:cs typeface="Calibri" panose="020F0502020204030204" pitchFamily="34" charset="0"/>
              </a:rPr>
              <a:t>, </a:t>
            </a:r>
            <a:r>
              <a:rPr lang="cs-CZ" altLang="cs-CZ" sz="2400" dirty="0" err="1">
                <a:cs typeface="Calibri" panose="020F0502020204030204" pitchFamily="34" charset="0"/>
              </a:rPr>
              <a:t>rectal</a:t>
            </a:r>
            <a:r>
              <a:rPr lang="cs-CZ" altLang="cs-CZ" sz="2400" dirty="0">
                <a:cs typeface="Calibri" panose="020F0502020204030204" pitchFamily="34" charset="0"/>
              </a:rPr>
              <a:t>, </a:t>
            </a:r>
            <a:r>
              <a:rPr lang="cs-CZ" altLang="cs-CZ" sz="2400" dirty="0" err="1">
                <a:cs typeface="Calibri" panose="020F0502020204030204" pitchFamily="34" charset="0"/>
              </a:rPr>
              <a:t>gastric</a:t>
            </a:r>
            <a:endParaRPr lang="cs-CZ" altLang="cs-CZ" sz="2400" dirty="0">
              <a:cs typeface="Calibri" panose="020F0502020204030204" pitchFamily="34" charset="0"/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D67B77B-8044-498A-9B23-11375738215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7200" y="33820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35313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2910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63608" y="388887"/>
            <a:ext cx="10782180" cy="690561"/>
          </a:xfrm>
        </p:spPr>
        <p:txBody>
          <a:bodyPr/>
          <a:lstStyle/>
          <a:p>
            <a:r>
              <a:rPr lang="cs-CZ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Classification</a:t>
            </a:r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routes</a:t>
            </a:r>
            <a:endParaRPr lang="cs-CZ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63031" y="1987469"/>
            <a:ext cx="5454231" cy="4524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</a:t>
            </a:r>
            <a:r>
              <a:rPr lang="cs-CZ" sz="3200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invasive</a:t>
            </a:r>
            <a:endParaRPr lang="cs-CZ" sz="3200" dirty="0">
              <a:solidFill>
                <a:srgbClr val="0000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vaginal</a:t>
            </a: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, (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intrauterine</a:t>
            </a: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?)</a:t>
            </a:r>
          </a:p>
          <a:p>
            <a:pPr marL="457200" indent="-457200"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sublingval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epicutaneous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oral</a:t>
            </a:r>
          </a:p>
          <a:p>
            <a:pPr marL="457200" indent="-457200"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intranasal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inhalational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rectal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92653" y="1987469"/>
            <a:ext cx="5207000" cy="4491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Invasive</a:t>
            </a:r>
            <a:endParaRPr lang="cs-CZ" sz="1467" dirty="0">
              <a:solidFill>
                <a:srgbClr val="0000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intravenous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intraartrerial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intraoseal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intramuscular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subcutaneous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intradermal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implants</a:t>
            </a: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pPr marL="457200" indent="-457200">
              <a:lnSpc>
                <a:spcPct val="120000"/>
              </a:lnSpc>
              <a:buClr>
                <a:srgbClr val="0000DC"/>
              </a:buClr>
              <a:buFont typeface="Arial" panose="020B0604020202020204" pitchFamily="34" charset="0"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400467" y="1241071"/>
            <a:ext cx="104633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regard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disruption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natural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protective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barriers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8</a:t>
            </a:r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A235642-1212-40ED-979C-0710D89500B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83499" y="38888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2041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2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63608" y="388887"/>
            <a:ext cx="10782180" cy="690561"/>
          </a:xfrm>
        </p:spPr>
        <p:txBody>
          <a:bodyPr/>
          <a:lstStyle/>
          <a:p>
            <a:r>
              <a:rPr lang="cs-CZ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Classification</a:t>
            </a:r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routes</a:t>
            </a:r>
            <a:endParaRPr lang="cs-CZ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666000" y="1625727"/>
            <a:ext cx="5454231" cy="2554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Intermitent</a:t>
            </a:r>
            <a:r>
              <a:rPr lang="cs-CZ" sz="3200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use</a:t>
            </a:r>
          </a:p>
          <a:p>
            <a:pPr>
              <a:lnSpc>
                <a:spcPct val="120000"/>
              </a:lnSpc>
              <a:buClr>
                <a:srgbClr val="0000DC"/>
              </a:buClr>
              <a:buFontTx/>
              <a:buChar char="•"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repeated</a:t>
            </a: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use</a:t>
            </a:r>
          </a:p>
          <a:p>
            <a:pPr>
              <a:lnSpc>
                <a:spcPct val="120000"/>
              </a:lnSpc>
              <a:buClr>
                <a:srgbClr val="0000DC"/>
              </a:buClr>
              <a:buFontTx/>
              <a:buChar char="•"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plasma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level</a:t>
            </a: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fluctuation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buClr>
                <a:srgbClr val="0000DC"/>
              </a:buClr>
              <a:buFontTx/>
              <a:buChar char="•"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all</a:t>
            </a: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routes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buClr>
                <a:srgbClr val="0000DC"/>
              </a:buClr>
              <a:buFontTx/>
              <a:buChar char="•"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local</a:t>
            </a: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systemic</a:t>
            </a: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use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392653" y="1625727"/>
            <a:ext cx="5207000" cy="4984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DC"/>
              </a:buClr>
            </a:pPr>
            <a:r>
              <a:rPr lang="cs-CZ" sz="3200" dirty="0" err="1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Continuous</a:t>
            </a:r>
            <a:r>
              <a:rPr lang="cs-CZ" sz="3200" dirty="0">
                <a:solidFill>
                  <a:srgbClr val="0000D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use</a:t>
            </a:r>
            <a:endParaRPr lang="cs-CZ" sz="1467" dirty="0">
              <a:solidFill>
                <a:srgbClr val="0000D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constant</a:t>
            </a: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speed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drug</a:t>
            </a: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constant</a:t>
            </a: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plasma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level</a:t>
            </a: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drug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intravenous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intramuscular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subcutaneous</a:t>
            </a: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implants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intravaginal</a:t>
            </a: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intrauterine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intrathecal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buClr>
                <a:srgbClr val="0000DC"/>
              </a:buClr>
              <a:buFontTx/>
              <a:buChar char="•"/>
              <a:defRPr/>
            </a:pPr>
            <a:r>
              <a:rPr lang="cs-CZ" altLang="cs-CZ" sz="2667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2667" dirty="0" err="1">
                <a:latin typeface="Calibri" panose="020F0502020204030204" pitchFamily="34" charset="0"/>
                <a:cs typeface="Calibri" panose="020F0502020204030204" pitchFamily="34" charset="0"/>
              </a:rPr>
              <a:t>transdermal</a:t>
            </a:r>
            <a:endParaRPr lang="cs-CZ" altLang="cs-CZ" sz="2667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400466" y="967010"/>
            <a:ext cx="72613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189" indent="-457189">
              <a:buClr>
                <a:srgbClr val="0000DC"/>
              </a:buClr>
              <a:buFont typeface="Arial" panose="020B0604020202020204" pitchFamily="34" charset="0"/>
              <a:buChar char="•"/>
            </a:pP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respect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administration</a:t>
            </a:r>
            <a:r>
              <a:rPr lang="cs-CZ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schedule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414000" y="6228000"/>
            <a:ext cx="252000" cy="252000"/>
          </a:xfrm>
        </p:spPr>
        <p:txBody>
          <a:bodyPr/>
          <a:lstStyle/>
          <a:p>
            <a:r>
              <a:rPr lang="cs-CZ" altLang="cs-CZ" dirty="0"/>
              <a:t>8</a:t>
            </a: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D583647-C787-4B30-9954-5D16A68F653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18792" y="429367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32651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/>
              <a:t>Physical-chemical</a:t>
            </a:r>
            <a:r>
              <a:rPr lang="cs-CZ" dirty="0"/>
              <a:t> </a:t>
            </a:r>
            <a:r>
              <a:rPr lang="cs-CZ" dirty="0" err="1"/>
              <a:t>properties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drug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393371"/>
            <a:ext cx="10753200" cy="4438629"/>
          </a:xfrm>
        </p:spPr>
        <p:txBody>
          <a:bodyPr/>
          <a:lstStyle/>
          <a:p>
            <a:pPr marL="0" lvl="0" indent="0">
              <a:lnSpc>
                <a:spcPct val="200000"/>
              </a:lnSpc>
              <a:spcBef>
                <a:spcPct val="0"/>
              </a:spcBef>
              <a:buSzTx/>
              <a:buFont typeface="Arial" charset="0"/>
              <a:buChar char="•"/>
              <a:defRPr/>
            </a:pP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lipophilicity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/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hydrophilicity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solubility</a:t>
            </a:r>
            <a:endParaRPr lang="cs-CZ" sz="3200" dirty="0">
              <a:solidFill>
                <a:prstClr val="black"/>
              </a:solidFill>
              <a:latin typeface="Calibri"/>
            </a:endParaRPr>
          </a:p>
          <a:p>
            <a:pPr marL="0" indent="0">
              <a:lnSpc>
                <a:spcPct val="200000"/>
              </a:lnSpc>
              <a:spcBef>
                <a:spcPct val="0"/>
              </a:spcBef>
              <a:buSzTx/>
              <a:buFont typeface="Arial" charset="0"/>
              <a:buChar char="•"/>
              <a:defRPr/>
            </a:pP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chemical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structure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/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size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of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molecule</a:t>
            </a:r>
            <a:endParaRPr lang="cs-CZ" sz="3200" dirty="0">
              <a:solidFill>
                <a:prstClr val="black"/>
              </a:solidFill>
              <a:latin typeface="Calibri"/>
            </a:endParaRPr>
          </a:p>
          <a:p>
            <a:pPr marL="0" lvl="0" indent="0">
              <a:lnSpc>
                <a:spcPct val="200000"/>
              </a:lnSpc>
              <a:spcBef>
                <a:spcPct val="0"/>
              </a:spcBef>
              <a:buSzTx/>
              <a:buFont typeface="Arial" charset="0"/>
              <a:buChar char="•"/>
              <a:defRPr/>
            </a:pPr>
            <a:r>
              <a:rPr lang="cs-CZ" sz="3200" dirty="0">
                <a:solidFill>
                  <a:prstClr val="black"/>
                </a:solidFill>
                <a:latin typeface="Calibri"/>
              </a:rPr>
              <a:t> pH/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pKa</a:t>
            </a:r>
            <a:endParaRPr lang="cs-CZ" sz="3200" dirty="0">
              <a:solidFill>
                <a:prstClr val="black"/>
              </a:solidFill>
              <a:latin typeface="Calibri"/>
            </a:endParaRPr>
          </a:p>
          <a:p>
            <a:pPr marL="0" lvl="0" indent="0">
              <a:lnSpc>
                <a:spcPct val="200000"/>
              </a:lnSpc>
              <a:spcBef>
                <a:spcPct val="0"/>
              </a:spcBef>
              <a:buSzTx/>
              <a:buFont typeface="Arial" charset="0"/>
              <a:buChar char="•"/>
              <a:defRPr/>
            </a:pP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availability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of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pharmaceutical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form</a:t>
            </a:r>
            <a:endParaRPr lang="cs-CZ" sz="3200" dirty="0">
              <a:solidFill>
                <a:prstClr val="black"/>
              </a:solidFill>
              <a:latin typeface="Calibri"/>
            </a:endParaRPr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69C0F3E-7BC6-42CF-B63B-1A34F6F1B9C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7200" y="43130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03602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/>
              <a:t>Therapeutic</a:t>
            </a:r>
            <a:r>
              <a:rPr lang="cs-CZ" dirty="0"/>
              <a:t> </a:t>
            </a:r>
            <a:r>
              <a:rPr lang="cs-CZ" dirty="0" err="1"/>
              <a:t>indication</a:t>
            </a:r>
            <a:r>
              <a:rPr lang="cs-CZ" dirty="0"/>
              <a:t> + </a:t>
            </a:r>
            <a:r>
              <a:rPr lang="cs-CZ" dirty="0" err="1"/>
              <a:t>severity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disease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393371"/>
            <a:ext cx="10753200" cy="4438629"/>
          </a:xfrm>
        </p:spPr>
        <p:txBody>
          <a:bodyPr/>
          <a:lstStyle/>
          <a:p>
            <a:pPr marL="0" indent="0">
              <a:spcBef>
                <a:spcPct val="0"/>
              </a:spcBef>
              <a:buSzTx/>
              <a:buFont typeface="Arial" charset="0"/>
              <a:buChar char="•"/>
              <a:defRPr/>
            </a:pP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the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same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drug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administered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differentialy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with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respect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to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diagnosis</a:t>
            </a:r>
            <a:endParaRPr lang="cs-CZ" sz="3200" dirty="0">
              <a:solidFill>
                <a:prstClr val="black"/>
              </a:solidFill>
              <a:latin typeface="Calibri"/>
            </a:endParaRPr>
          </a:p>
          <a:p>
            <a:pPr marL="0" lvl="0" indent="0">
              <a:spcBef>
                <a:spcPct val="0"/>
              </a:spcBef>
              <a:buSzTx/>
              <a:buFont typeface="Arial" charset="0"/>
              <a:buChar char="•"/>
              <a:defRPr/>
            </a:pP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local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administration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prefered</a:t>
            </a:r>
            <a:endParaRPr lang="cs-CZ" sz="3200" dirty="0">
              <a:solidFill>
                <a:prstClr val="black"/>
              </a:solidFill>
              <a:latin typeface="Calibri"/>
            </a:endParaRPr>
          </a:p>
          <a:p>
            <a:pPr marL="0" lvl="0" indent="0">
              <a:spcBef>
                <a:spcPct val="0"/>
              </a:spcBef>
              <a:buSzTx/>
              <a:buFont typeface="Arial" charset="0"/>
              <a:buChar char="•"/>
              <a:defRPr/>
            </a:pP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acute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situations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– fast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onset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of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effect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required</a:t>
            </a:r>
            <a:endParaRPr lang="cs-CZ" sz="3200" dirty="0">
              <a:solidFill>
                <a:prstClr val="black"/>
              </a:solidFill>
              <a:latin typeface="Calibri"/>
            </a:endParaRPr>
          </a:p>
          <a:p>
            <a:pPr marL="0" lvl="0" indent="0">
              <a:lnSpc>
                <a:spcPct val="200000"/>
              </a:lnSpc>
              <a:spcBef>
                <a:spcPct val="0"/>
              </a:spcBef>
              <a:buSzTx/>
              <a:buNone/>
              <a:defRPr/>
            </a:pPr>
            <a:r>
              <a:rPr lang="cs-CZ" sz="40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Benefit:risk</a:t>
            </a:r>
            <a:r>
              <a:rPr lang="cs-CZ" sz="40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ratio</a:t>
            </a:r>
          </a:p>
          <a:p>
            <a:pPr marL="0" lvl="0" indent="0">
              <a:spcBef>
                <a:spcPct val="0"/>
              </a:spcBef>
              <a:buSzTx/>
              <a:buFont typeface="Arial" charset="0"/>
              <a:buChar char="•"/>
              <a:defRPr/>
            </a:pP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the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more severe,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the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„more risky“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administration</a:t>
            </a:r>
            <a:endParaRPr lang="cs-CZ" sz="3200" dirty="0">
              <a:solidFill>
                <a:prstClr val="black"/>
              </a:solidFill>
              <a:latin typeface="Calibri"/>
            </a:endParaRPr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C5F3888-8E80-4330-BF8A-C0FCE1E411F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67200" y="19340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73743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cs-CZ" dirty="0" err="1"/>
              <a:t>Comorbidities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393371"/>
            <a:ext cx="10753200" cy="4438629"/>
          </a:xfrm>
        </p:spPr>
        <p:txBody>
          <a:bodyPr/>
          <a:lstStyle/>
          <a:p>
            <a:pPr marL="0" lvl="0" indent="0">
              <a:lnSpc>
                <a:spcPct val="200000"/>
              </a:lnSpc>
              <a:spcBef>
                <a:spcPct val="0"/>
              </a:spcBef>
              <a:buSzTx/>
              <a:buFont typeface="Arial" charset="0"/>
              <a:buChar char="•"/>
              <a:defRPr/>
            </a:pP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can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block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distinct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administration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routes</a:t>
            </a:r>
            <a:endParaRPr lang="cs-CZ" sz="3200" dirty="0">
              <a:solidFill>
                <a:prstClr val="black"/>
              </a:solidFill>
              <a:latin typeface="Calibri"/>
            </a:endParaRPr>
          </a:p>
          <a:p>
            <a:pPr marL="0" lvl="0" indent="0">
              <a:lnSpc>
                <a:spcPct val="200000"/>
              </a:lnSpc>
              <a:spcBef>
                <a:spcPct val="0"/>
              </a:spcBef>
              <a:buSzTx/>
              <a:buFont typeface="Arial" charset="0"/>
              <a:buChar char="•"/>
              <a:defRPr/>
            </a:pP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can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influence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drugs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efficacy</a:t>
            </a:r>
            <a:endParaRPr lang="cs-CZ" sz="3200" dirty="0">
              <a:solidFill>
                <a:prstClr val="black"/>
              </a:solidFill>
              <a:latin typeface="Calibri"/>
            </a:endParaRPr>
          </a:p>
          <a:p>
            <a:pPr marL="0" lvl="0" indent="0">
              <a:lnSpc>
                <a:spcPct val="200000"/>
              </a:lnSpc>
              <a:spcBef>
                <a:spcPct val="0"/>
              </a:spcBef>
              <a:buSzTx/>
              <a:buNone/>
              <a:defRPr/>
            </a:pPr>
            <a:r>
              <a:rPr lang="cs-CZ" sz="4000" b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Comedication</a:t>
            </a:r>
            <a:endParaRPr lang="cs-CZ" sz="4000" b="1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0" lvl="0" indent="0">
              <a:lnSpc>
                <a:spcPct val="200000"/>
              </a:lnSpc>
              <a:spcBef>
                <a:spcPct val="0"/>
              </a:spcBef>
              <a:buSzTx/>
              <a:buFont typeface="Arial" charset="0"/>
              <a:buChar char="•"/>
              <a:defRPr/>
            </a:pPr>
            <a:r>
              <a:rPr lang="cs-CZ" sz="3200" dirty="0">
                <a:solidFill>
                  <a:prstClr val="black"/>
                </a:solidFill>
                <a:latin typeface="Calibri"/>
              </a:rPr>
              <a:t> risk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of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drug-drug</a:t>
            </a:r>
            <a:r>
              <a:rPr lang="cs-CZ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cs-CZ" sz="3200" dirty="0" err="1">
                <a:solidFill>
                  <a:prstClr val="black"/>
                </a:solidFill>
                <a:latin typeface="Calibri"/>
              </a:rPr>
              <a:t>interactions</a:t>
            </a:r>
            <a:endParaRPr lang="cs-CZ" sz="3200" dirty="0">
              <a:solidFill>
                <a:prstClr val="black"/>
              </a:solidFill>
              <a:latin typeface="Calibri"/>
            </a:endParaRPr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560C20B-71FB-40D9-86A1-B7ADAC51B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287328" y="56197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90209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1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_PERSONNUM" val="30"/>
  <p:tag name="ARS_PPT_DBNAME" val="4th_lecture_2021_with_comments(1)[20220310133215568].m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CHARTPARA_SHOWWINDOW" val="0"/>
  <p:tag name="ARS_CHARTSHOWITEMTEXT" val="0"/>
  <p:tag name="ARS_SLIDE_DUENO" val="30"/>
  <p:tag name="ARS_SLIDE_PARTICIPANTNUM" val="30"/>
  <p:tag name="ARS_SLIDE_SUBMITNUM" val="0"/>
  <p:tag name="ARS_SLIDE_CORRECTNUM" val="0"/>
  <p:tag name="ARS_SLIDE_VOTEMEAN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DATAPERCENTBASE" val="crParticipant"/>
  <p:tag name="ARS_CHARTPARA_NUMBERDEC" val="0"/>
  <p:tag name="ARS_CHARTPARA_PERCENTDEC" val="1"/>
  <p:tag name="ARS_CHARTPARA_SHOW3D" val="0"/>
  <p:tag name="ARS_CHARTPOINTWIDTH" val="0.5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ISRESPONSED" val="1"/>
  <p:tag name="ARS_SLIDE_DUENO" val="30"/>
  <p:tag name="ARS_SLIDE_PARTICIPANTNUM" val="30"/>
  <p:tag name="ARS_SLIDE_SUBMITNUM" val="0"/>
  <p:tag name="ARS_SLIDE_CORRECTNUM" val="0"/>
  <p:tag name="ARS_SLIDE_VOTEMEAN" val="0"/>
  <p:tag name="ARS_CHARTPARA_SHOWWINDOW" val="0"/>
  <p:tag name="ARS_CHARTSHOWITEMTEXT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SLIDETITLE_AUTOSET" val="0"/>
</p:tagLst>
</file>

<file path=ppt/theme/theme1.xml><?xml version="1.0" encoding="utf-8"?>
<a:theme xmlns:a="http://schemas.openxmlformats.org/drawingml/2006/main" name="šablona-prezentace-med-cz-v9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1" id="{94EEA1FC-F0E7-4E0A-B47F-AE2894ABED08}" vid="{7A9D376A-24CE-43C6-8B04-4EECE7865B79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šablona-prezentace-med-cz-v9</Template>
  <TotalTime>1628</TotalTime>
  <Words>1008</Words>
  <Application>Microsoft Office PowerPoint</Application>
  <PresentationFormat>Širokoúhlá obrazovka</PresentationFormat>
  <Paragraphs>270</Paragraphs>
  <Slides>28</Slides>
  <Notes>26</Notes>
  <HiddenSlides>0</HiddenSlides>
  <MMClips>28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28</vt:i4>
      </vt:variant>
    </vt:vector>
  </HeadingPairs>
  <TitlesOfParts>
    <vt:vector size="34" baseType="lpstr">
      <vt:lpstr>Arial</vt:lpstr>
      <vt:lpstr>Calibri</vt:lpstr>
      <vt:lpstr>Muni Light</vt:lpstr>
      <vt:lpstr>Tahoma</vt:lpstr>
      <vt:lpstr>Wingdings</vt:lpstr>
      <vt:lpstr>šablona-prezentace-med-cz-v9</vt:lpstr>
      <vt:lpstr>Drug delivery approaches.</vt:lpstr>
      <vt:lpstr>Structure of the lecture</vt:lpstr>
      <vt:lpstr>Administration/effect of drug</vt:lpstr>
      <vt:lpstr>Classification of administration routes</vt:lpstr>
      <vt:lpstr>Classification of administration routes</vt:lpstr>
      <vt:lpstr>Classification of administration routes</vt:lpstr>
      <vt:lpstr>Physical-chemical properties of drug</vt:lpstr>
      <vt:lpstr>Therapeutic indication + severity of disease</vt:lpstr>
      <vt:lpstr>Comorbidities</vt:lpstr>
      <vt:lpstr>Administration routes - local effect</vt:lpstr>
      <vt:lpstr>Administration routes - local effect</vt:lpstr>
      <vt:lpstr>Ocular/conjunctival administration</vt:lpstr>
      <vt:lpstr>Intrathecal/intracerebral/intracerebroventricular administration</vt:lpstr>
      <vt:lpstr>Intraarticular administration</vt:lpstr>
      <vt:lpstr>Administration routes for local and systemic effect</vt:lpstr>
      <vt:lpstr>Vaginal, endocervical, intrauterinal</vt:lpstr>
      <vt:lpstr>Epicutaneous/transdermal administration</vt:lpstr>
      <vt:lpstr>Intranasal/transnasal administration</vt:lpstr>
      <vt:lpstr>Inhalation</vt:lpstr>
      <vt:lpstr>Rectal administration</vt:lpstr>
      <vt:lpstr>Oral/sublingual/buccal administration</vt:lpstr>
      <vt:lpstr>Peroral administration</vt:lpstr>
      <vt:lpstr>Administration routes for mainly systemic effect</vt:lpstr>
      <vt:lpstr>Injections</vt:lpstr>
      <vt:lpstr>Injections </vt:lpstr>
      <vt:lpstr>Implants</vt:lpstr>
      <vt:lpstr>Innovations in drug administration</vt:lpstr>
      <vt:lpstr>More about innovations in drug administrations:</vt:lpstr>
    </vt:vector>
  </TitlesOfParts>
  <Company>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Způsoby aplikace léčiv a jejich inovační trendy.</dc:title>
  <dc:creator>zendulka</dc:creator>
  <cp:lastModifiedBy>Leoš Landa</cp:lastModifiedBy>
  <cp:revision>94</cp:revision>
  <cp:lastPrinted>1601-01-01T00:00:00Z</cp:lastPrinted>
  <dcterms:created xsi:type="dcterms:W3CDTF">2019-09-27T06:36:41Z</dcterms:created>
  <dcterms:modified xsi:type="dcterms:W3CDTF">2023-03-02T10:21:16Z</dcterms:modified>
</cp:coreProperties>
</file>