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6"/>
  </p:notesMasterIdLst>
  <p:handoutMasterIdLst>
    <p:handoutMasterId r:id="rId17"/>
  </p:handoutMasterIdLst>
  <p:sldIdLst>
    <p:sldId id="433" r:id="rId2"/>
    <p:sldId id="438" r:id="rId3"/>
    <p:sldId id="439" r:id="rId4"/>
    <p:sldId id="440" r:id="rId5"/>
    <p:sldId id="491" r:id="rId6"/>
    <p:sldId id="492" r:id="rId7"/>
    <p:sldId id="493" r:id="rId8"/>
    <p:sldId id="486" r:id="rId9"/>
    <p:sldId id="495" r:id="rId10"/>
    <p:sldId id="496" r:id="rId11"/>
    <p:sldId id="497" r:id="rId12"/>
    <p:sldId id="498" r:id="rId13"/>
    <p:sldId id="499" r:id="rId14"/>
    <p:sldId id="500" r:id="rId15"/>
  </p:sldIdLst>
  <p:sldSz cx="12192000" cy="6858000"/>
  <p:notesSz cx="6858000" cy="9144000"/>
  <p:custDataLst>
    <p:tags r:id="rId18"/>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19" userDrawn="1">
          <p15:clr>
            <a:srgbClr val="A4A3A4"/>
          </p15:clr>
        </p15:guide>
        <p15:guide id="8" pos="892"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86355" autoAdjust="0"/>
  </p:normalViewPr>
  <p:slideViewPr>
    <p:cSldViewPr snapToGrid="0">
      <p:cViewPr varScale="1">
        <p:scale>
          <a:sx n="112" d="100"/>
          <a:sy n="112" d="100"/>
        </p:scale>
        <p:origin x="510" y="120"/>
      </p:cViewPr>
      <p:guideLst>
        <p:guide orient="horz" pos="1120"/>
        <p:guide orient="horz" pos="1272"/>
        <p:guide orient="horz" pos="715"/>
        <p:guide orient="horz" pos="3861"/>
        <p:guide orient="horz" pos="3944"/>
        <p:guide pos="428"/>
        <p:guide pos="7219"/>
        <p:guide pos="892"/>
        <p:guide pos="3688"/>
        <p:guide pos="3968"/>
      </p:guideLst>
    </p:cSldViewPr>
  </p:slideViewPr>
  <p:outlineViewPr>
    <p:cViewPr>
      <p:scale>
        <a:sx n="33" d="100"/>
        <a:sy n="33" d="100"/>
      </p:scale>
      <p:origin x="0" y="-57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253099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2377528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2243459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163703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2751449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159932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20859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762430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349192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303984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670536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noProof="0"/>
              <a:t>Kliknutím lze upravit styl.</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lze upravit styl předlohy.</a:t>
            </a:r>
            <a:endParaRPr lang="cs-CZ" noProof="0"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gn="l">
              <a:lnSpc>
                <a:spcPts val="1100"/>
              </a:lnSpc>
              <a:defRPr sz="1100" b="1"/>
            </a:lvl1pPr>
          </a:lstStyle>
          <a:p>
            <a:pPr lvl="0"/>
            <a:r>
              <a:rPr lang="cs-CZ" noProof="0"/>
              <a:t>Kliknutím lze upravit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gn="l">
              <a:lnSpc>
                <a:spcPts val="1100"/>
              </a:lnSpc>
              <a:defRPr sz="1100" b="1"/>
            </a:lvl1pPr>
          </a:lstStyle>
          <a:p>
            <a:pPr lvl="0"/>
            <a:r>
              <a:rPr lang="cs-CZ" noProof="0"/>
              <a:t>Kliknutím lze upravit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p:nvPr>
        </p:nvSpPr>
        <p:spPr>
          <a:xfrm>
            <a:off x="398502" y="2900365"/>
            <a:ext cx="5246518" cy="1171580"/>
          </a:xfrm>
        </p:spPr>
        <p:txBody>
          <a:bodyPr anchor="t"/>
          <a:lstStyle>
            <a:lvl1pPr algn="l">
              <a:lnSpc>
                <a:spcPts val="4400"/>
              </a:lnSpc>
              <a:defRPr sz="4400">
                <a:solidFill>
                  <a:srgbClr val="0000DC"/>
                </a:solidFill>
              </a:defRPr>
            </a:lvl1pPr>
          </a:lstStyle>
          <a:p>
            <a:r>
              <a:rPr lang="cs-CZ"/>
              <a:t>Kliknutím lze upravit styl.</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lze upravit styl předlohy.</a:t>
            </a:r>
            <a:endParaRPr lang="cs-CZ" noProof="0" dirty="0"/>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lze upravit styl předlohy.</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5246518"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lze upravit styl předlohy.</a:t>
            </a:r>
            <a:endParaRPr lang="cs-CZ" noProof="0" dirty="0"/>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p:nvPr>
        </p:nvSpPr>
        <p:spPr>
          <a:xfrm>
            <a:off x="720000" y="6040795"/>
            <a:ext cx="8555976" cy="510831"/>
          </a:xfrm>
        </p:spPr>
        <p:txBody>
          <a:bodyPr lIns="0" tIns="0" rIns="0" bIns="0" numCol="1" spcCol="324000">
            <a:noAutofit/>
          </a:bodyPr>
          <a:lstStyle>
            <a:lvl1pPr algn="l">
              <a:lnSpc>
                <a:spcPts val="1800"/>
              </a:lnSpc>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noProof="0"/>
              <a:t>Kliknutím lze upravit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noProof="0"/>
              <a:t>Kliknutím lze upravit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Kliknutím lze upravit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a:t>Kliknutím lze upravit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endParaRPr lang="cs-CZ" noProof="0" dirty="0"/>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14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531357" y="404813"/>
            <a:ext cx="10993820" cy="5761037"/>
          </a:xfrm>
        </p:spPr>
        <p:txBody>
          <a:bodyPr/>
          <a:lstStyle/>
          <a:p>
            <a:pPr marL="609600" indent="-609600" algn="ctr">
              <a:buFontTx/>
              <a:buNone/>
            </a:pPr>
            <a:endParaRPr lang="cs-CZ" altLang="cs-CZ" sz="4000" b="1" dirty="0"/>
          </a:p>
          <a:p>
            <a:pPr marL="609600" indent="-609600" algn="ctr">
              <a:buFontTx/>
              <a:buNone/>
            </a:pPr>
            <a:endParaRPr lang="cs-CZ" altLang="cs-CZ" sz="4000" b="1" dirty="0"/>
          </a:p>
          <a:p>
            <a:pPr marL="609600" indent="-609600" algn="ctr">
              <a:buFontTx/>
              <a:buNone/>
            </a:pPr>
            <a:endParaRPr lang="cs-CZ" altLang="cs-CZ" sz="4000" b="1" dirty="0"/>
          </a:p>
          <a:p>
            <a:pPr marL="609600" indent="-609600" algn="ctr">
              <a:buFontTx/>
              <a:buNone/>
            </a:pPr>
            <a:endParaRPr lang="cs-CZ" altLang="cs-CZ" sz="4000" b="1" dirty="0"/>
          </a:p>
          <a:p>
            <a:pPr marL="609600" indent="-609600" algn="ctr">
              <a:buFontTx/>
              <a:buNone/>
            </a:pPr>
            <a:endParaRPr lang="cs-CZ" altLang="cs-CZ" sz="4000" b="1" dirty="0"/>
          </a:p>
          <a:p>
            <a:pPr marL="609600" indent="-609600" algn="ctr">
              <a:buFontTx/>
              <a:buNone/>
            </a:pPr>
            <a:r>
              <a:rPr lang="cs-CZ" altLang="cs-CZ" sz="4000" b="1" dirty="0" err="1"/>
              <a:t>Imunopharmacology</a:t>
            </a:r>
            <a:endParaRPr lang="cs-CZ" altLang="cs-CZ" sz="4000" b="1" dirty="0"/>
          </a:p>
          <a:p>
            <a:pPr marL="609600" indent="-609600" algn="ctr">
              <a:buFontTx/>
              <a:buNone/>
            </a:pPr>
            <a:endParaRPr lang="cs-CZ" altLang="cs-CZ" sz="3600" b="1" dirty="0"/>
          </a:p>
        </p:txBody>
      </p:sp>
      <p:sp>
        <p:nvSpPr>
          <p:cNvPr id="3" name="Zástupný symbol pro zápatí 1">
            <a:extLst>
              <a:ext uri="{FF2B5EF4-FFF2-40B4-BE49-F238E27FC236}">
                <a16:creationId xmlns:a16="http://schemas.microsoft.com/office/drawing/2014/main" id="{959FB6EE-AF8F-4A11-B795-94F757E6EF47}"/>
              </a:ext>
            </a:extLst>
          </p:cNvPr>
          <p:cNvSpPr txBox="1">
            <a:spLocks/>
          </p:cNvSpPr>
          <p:nvPr/>
        </p:nvSpPr>
        <p:spPr bwMode="auto">
          <a:xfrm>
            <a:off x="323849" y="6165850"/>
            <a:ext cx="3599221" cy="323850"/>
          </a:xfrm>
          <a:prstGeom prst="rect">
            <a:avLst/>
          </a:prstGeom>
          <a:noFill/>
          <a:ln>
            <a:noFill/>
          </a:ln>
          <a:effectLst/>
        </p:spPr>
        <p:txBody>
          <a:bodyPr lIns="90000" tIns="46800" rIns="90000" bIns="46800" anchor="b"/>
          <a:lstStyle>
            <a:defPPr>
              <a:defRPr lang="en-GB"/>
            </a:defPPr>
            <a:lvl1pPr marL="215900" indent="-214313" algn="r" defTabSz="449263" rtl="0" eaLnBrk="1" fontAlgn="base" hangingPunct="1">
              <a:spcBef>
                <a:spcPct val="0"/>
              </a:spcBef>
              <a:spcAft>
                <a:spcPct val="0"/>
              </a:spcAft>
              <a:buSzPct val="450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400" kern="12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vl2pPr marL="742950" indent="-285750" algn="l" defTabSz="449263" rtl="0" eaLnBrk="0" fontAlgn="base" hangingPunct="0">
              <a:spcBef>
                <a:spcPct val="0"/>
              </a:spcBef>
              <a:spcAft>
                <a:spcPct val="0"/>
              </a:spcAft>
              <a:defRPr sz="2400" kern="1200">
                <a:solidFill>
                  <a:schemeClr val="bg1"/>
                </a:solidFill>
                <a:latin typeface="Tahoma" panose="020B060403050404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ahoma" panose="020B060403050404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ahoma" panose="020B060403050404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ahoma" panose="020B060403050404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ahoma" panose="020B060403050404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ahoma" panose="020B060403050404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ahoma" panose="020B060403050404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ahoma" panose="020B0604030504040204" pitchFamily="34" charset="0"/>
                <a:ea typeface="Microsoft YaHei" panose="020B0503020204020204" pitchFamily="34" charset="-122"/>
                <a:cs typeface="+mn-cs"/>
              </a:defRPr>
            </a:lvl9pPr>
          </a:lstStyle>
          <a:p>
            <a:pPr>
              <a:defRPr/>
            </a:pPr>
            <a:r>
              <a:rPr lang="cs-CZ" spc="-1" dirty="0">
                <a:solidFill>
                  <a:srgbClr val="0000DC"/>
                </a:solidFill>
                <a:latin typeface="Arial" panose="020B0604020202020204" pitchFamily="34" charset="0"/>
                <a:cs typeface="Arial" panose="020B0604020202020204" pitchFamily="34" charset="0"/>
              </a:rPr>
              <a:t>Department </a:t>
            </a:r>
            <a:r>
              <a:rPr lang="cs-CZ" spc="-1" dirty="0" err="1">
                <a:solidFill>
                  <a:srgbClr val="0000DC"/>
                </a:solidFill>
                <a:latin typeface="Arial" panose="020B0604020202020204" pitchFamily="34" charset="0"/>
                <a:cs typeface="Arial" panose="020B0604020202020204" pitchFamily="34" charset="0"/>
              </a:rPr>
              <a:t>of</a:t>
            </a:r>
            <a:r>
              <a:rPr lang="cs-CZ" spc="-1" dirty="0">
                <a:solidFill>
                  <a:srgbClr val="0000DC"/>
                </a:solidFill>
                <a:latin typeface="Arial" panose="020B0604020202020204" pitchFamily="34" charset="0"/>
                <a:cs typeface="Arial" panose="020B0604020202020204" pitchFamily="34" charset="0"/>
              </a:rPr>
              <a:t> </a:t>
            </a:r>
            <a:r>
              <a:rPr lang="cs-CZ" spc="-1" dirty="0" err="1">
                <a:solidFill>
                  <a:srgbClr val="0000DC"/>
                </a:solidFill>
                <a:latin typeface="Arial" panose="020B0604020202020204" pitchFamily="34" charset="0"/>
                <a:cs typeface="Arial" panose="020B0604020202020204" pitchFamily="34" charset="0"/>
              </a:rPr>
              <a:t>Pharmacology</a:t>
            </a:r>
            <a:r>
              <a:rPr lang="cs-CZ" spc="-1" dirty="0">
                <a:solidFill>
                  <a:srgbClr val="0000DC"/>
                </a:solidFill>
                <a:latin typeface="Arial" panose="020B0604020202020204" pitchFamily="34" charset="0"/>
                <a:cs typeface="Arial" panose="020B0604020202020204" pitchFamily="34" charset="0"/>
              </a:rPr>
              <a:t> MF MU</a:t>
            </a:r>
            <a:endParaRPr lang="cs-CZ" spc="-1" dirty="0">
              <a:latin typeface="Arial" panose="020B0604020202020204" pitchFamily="34" charset="0"/>
              <a:cs typeface="Arial" panose="020B0604020202020204" pitchFamily="34" charset="0"/>
            </a:endParaRPr>
          </a:p>
        </p:txBody>
      </p:sp>
      <p:pic>
        <p:nvPicPr>
          <p:cNvPr id="4" name="Nahraný zvuk">
            <a:hlinkClick r:id="" action="ppaction://media"/>
            <a:extLst>
              <a:ext uri="{FF2B5EF4-FFF2-40B4-BE49-F238E27FC236}">
                <a16:creationId xmlns:a16="http://schemas.microsoft.com/office/drawing/2014/main" id="{20D2854F-2144-410C-BA42-F2E28756E61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74659" y="404813"/>
            <a:ext cx="609600" cy="609600"/>
          </a:xfrm>
          <a:prstGeom prst="rect">
            <a:avLst/>
          </a:prstGeom>
        </p:spPr>
      </p:pic>
    </p:spTree>
    <p:custDataLst>
      <p:tags r:id="rId1"/>
    </p:custDataLst>
    <p:extLst>
      <p:ext uri="{BB962C8B-B14F-4D97-AF65-F5344CB8AC3E}">
        <p14:creationId xmlns:p14="http://schemas.microsoft.com/office/powerpoint/2010/main" val="363860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dirty="0"/>
          </a:p>
          <a:p>
            <a:pPr marL="72000" indent="0">
              <a:buNone/>
            </a:pPr>
            <a:r>
              <a:rPr lang="cs-CZ" dirty="0" err="1"/>
              <a:t>Origin</a:t>
            </a:r>
            <a:r>
              <a:rPr lang="cs-CZ" dirty="0"/>
              <a:t>: </a:t>
            </a:r>
            <a:r>
              <a:rPr lang="en-GB" dirty="0"/>
              <a:t>synthetic or bacterial origin or they can be products of the immune system, which are acquired by, for example, recombinant techniques</a:t>
            </a:r>
            <a:endParaRPr lang="cs-CZ" dirty="0"/>
          </a:p>
          <a:p>
            <a:pPr marL="72000" indent="0">
              <a:buNone/>
            </a:pPr>
            <a:endParaRPr lang="cs-CZ" dirty="0"/>
          </a:p>
          <a:p>
            <a:pPr marL="72000" indent="0">
              <a:buNone/>
            </a:pPr>
            <a:r>
              <a:rPr lang="en-GB" b="1" dirty="0"/>
              <a:t>Synthetic immunomodulators</a:t>
            </a:r>
            <a:endParaRPr lang="cs-CZ" b="1" dirty="0"/>
          </a:p>
          <a:p>
            <a:pPr marL="72000" lvl="0" indent="0">
              <a:buNone/>
            </a:pPr>
            <a:endParaRPr lang="cs-CZ" dirty="0"/>
          </a:p>
          <a:p>
            <a:pPr marL="72000" lvl="0" indent="0">
              <a:buNone/>
            </a:pPr>
            <a:r>
              <a:rPr lang="cs-CZ" b="1" dirty="0"/>
              <a:t>l</a:t>
            </a:r>
            <a:r>
              <a:rPr lang="en-GB" b="1" dirty="0" err="1"/>
              <a:t>evamisole</a:t>
            </a:r>
            <a:r>
              <a:rPr lang="cs-CZ" b="1" dirty="0"/>
              <a:t>:</a:t>
            </a:r>
            <a:r>
              <a:rPr lang="en-GB" dirty="0"/>
              <a:t> originally an anthelmintic drug </a:t>
            </a:r>
            <a:endParaRPr lang="cs-CZ" dirty="0"/>
          </a:p>
          <a:p>
            <a:pPr marL="72000" lvl="0" indent="0">
              <a:buNone/>
            </a:pPr>
            <a:endParaRPr lang="cs-CZ"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9D9C41FA-9CE2-4289-985F-B70F5D8D284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835149" y="567813"/>
            <a:ext cx="609600" cy="609600"/>
          </a:xfrm>
          <a:prstGeom prst="rect">
            <a:avLst/>
          </a:prstGeom>
        </p:spPr>
      </p:pic>
    </p:spTree>
    <p:custDataLst>
      <p:tags r:id="rId1"/>
    </p:custDataLst>
    <p:extLst>
      <p:ext uri="{BB962C8B-B14F-4D97-AF65-F5344CB8AC3E}">
        <p14:creationId xmlns:p14="http://schemas.microsoft.com/office/powerpoint/2010/main" val="42421339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b="1" dirty="0"/>
          </a:p>
          <a:p>
            <a:pPr marL="72000" indent="0">
              <a:buNone/>
            </a:pPr>
            <a:r>
              <a:rPr lang="cs-CZ" b="1" dirty="0" err="1"/>
              <a:t>Synthetic</a:t>
            </a:r>
            <a:r>
              <a:rPr lang="cs-CZ" b="1" dirty="0"/>
              <a:t> </a:t>
            </a:r>
            <a:r>
              <a:rPr lang="cs-CZ" b="1" dirty="0" err="1"/>
              <a:t>immunomodulators</a:t>
            </a:r>
            <a:endParaRPr lang="cs-CZ" dirty="0"/>
          </a:p>
          <a:p>
            <a:pPr marL="72000" indent="0">
              <a:buNone/>
            </a:pPr>
            <a:endParaRPr lang="cs-CZ" dirty="0"/>
          </a:p>
          <a:p>
            <a:pPr marL="72000" indent="0">
              <a:buNone/>
            </a:pPr>
            <a:r>
              <a:rPr lang="cs-CZ" b="1" dirty="0" err="1"/>
              <a:t>isoprinosine</a:t>
            </a:r>
            <a:r>
              <a:rPr lang="cs-CZ" b="1" dirty="0"/>
              <a:t>: </a:t>
            </a:r>
            <a:r>
              <a:rPr lang="en-GB" dirty="0"/>
              <a:t>a purine derivative, which besides immunostimulant properties also has an antiviral effect</a:t>
            </a:r>
            <a:endParaRPr lang="cs-CZ" dirty="0"/>
          </a:p>
          <a:p>
            <a:pPr marL="72000" indent="0">
              <a:buNone/>
            </a:pPr>
            <a:endParaRPr lang="cs-CZ" dirty="0"/>
          </a:p>
          <a:p>
            <a:pPr marL="72000" indent="0">
              <a:buNone/>
            </a:pPr>
            <a:r>
              <a:rPr lang="en-GB" dirty="0" err="1"/>
              <a:t>Indicat</a:t>
            </a:r>
            <a:r>
              <a:rPr lang="cs-CZ" dirty="0"/>
              <a:t>ion: </a:t>
            </a:r>
            <a:r>
              <a:rPr lang="en-GB" dirty="0"/>
              <a:t>repeated herpetic infections</a:t>
            </a:r>
            <a:r>
              <a:rPr lang="cs-CZ" dirty="0"/>
              <a:t> (t</a:t>
            </a:r>
            <a:r>
              <a:rPr lang="en-GB" dirty="0" err="1"/>
              <a:t>oday</a:t>
            </a:r>
            <a:r>
              <a:rPr lang="en-GB" dirty="0"/>
              <a:t> it has been replaced by specific antiviral drugs against herpes viruses</a:t>
            </a:r>
            <a:r>
              <a:rPr lang="cs-CZ" dirty="0"/>
              <a:t>)</a:t>
            </a:r>
            <a:r>
              <a:rPr lang="en-GB" dirty="0"/>
              <a:t> </a:t>
            </a:r>
            <a:r>
              <a:rPr lang="en-GB" b="1" dirty="0"/>
              <a:t> </a:t>
            </a:r>
            <a:endParaRPr lang="cs-CZ" dirty="0"/>
          </a:p>
          <a:p>
            <a:pPr marL="72000" indent="0">
              <a:buNone/>
            </a:pPr>
            <a:endParaRPr lang="cs-CZ" b="1" dirty="0"/>
          </a:p>
          <a:p>
            <a:pPr marL="72000" indent="0">
              <a:buNone/>
            </a:pPr>
            <a:endParaRPr lang="cs-CZ" b="1" dirty="0"/>
          </a:p>
          <a:p>
            <a:pPr marL="72000" indent="0">
              <a:buNone/>
            </a:pPr>
            <a:endParaRPr lang="cs-CZ" b="1" dirty="0"/>
          </a:p>
          <a:p>
            <a:pPr marL="609600" indent="-609600">
              <a:buFontTx/>
              <a:buNone/>
            </a:pPr>
            <a:endParaRPr lang="el-GR" altLang="cs-CZ" dirty="0"/>
          </a:p>
        </p:txBody>
      </p:sp>
      <p:pic>
        <p:nvPicPr>
          <p:cNvPr id="3" name="Nahraný zvuk">
            <a:hlinkClick r:id="" action="ppaction://media"/>
            <a:extLst>
              <a:ext uri="{FF2B5EF4-FFF2-40B4-BE49-F238E27FC236}">
                <a16:creationId xmlns:a16="http://schemas.microsoft.com/office/drawing/2014/main" id="{B195EB33-ED42-4210-A047-50A0901E8FC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92142" y="412751"/>
            <a:ext cx="609600" cy="609600"/>
          </a:xfrm>
          <a:prstGeom prst="rect">
            <a:avLst/>
          </a:prstGeom>
        </p:spPr>
      </p:pic>
    </p:spTree>
    <p:custDataLst>
      <p:tags r:id="rId1"/>
    </p:custDataLst>
    <p:extLst>
      <p:ext uri="{BB962C8B-B14F-4D97-AF65-F5344CB8AC3E}">
        <p14:creationId xmlns:p14="http://schemas.microsoft.com/office/powerpoint/2010/main" val="32888356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b="1" dirty="0"/>
          </a:p>
          <a:p>
            <a:pPr marL="72000" indent="0">
              <a:buNone/>
            </a:pPr>
            <a:r>
              <a:rPr lang="en-GB" b="1" dirty="0"/>
              <a:t>Bacterial immunomodulators</a:t>
            </a:r>
            <a:endParaRPr lang="cs-CZ" dirty="0"/>
          </a:p>
          <a:p>
            <a:pPr marL="72000" indent="0">
              <a:buNone/>
            </a:pPr>
            <a:endParaRPr lang="cs-CZ" dirty="0"/>
          </a:p>
          <a:p>
            <a:pPr marL="72000" indent="0">
              <a:buNone/>
            </a:pPr>
            <a:r>
              <a:rPr lang="en-GB" dirty="0"/>
              <a:t>extracts from bacteria or bacterial lysates</a:t>
            </a:r>
            <a:endParaRPr lang="cs-CZ" dirty="0"/>
          </a:p>
          <a:p>
            <a:pPr marL="72000" indent="0">
              <a:buNone/>
            </a:pPr>
            <a:endParaRPr lang="cs-CZ" dirty="0"/>
          </a:p>
          <a:p>
            <a:pPr marL="72000" indent="0">
              <a:buNone/>
            </a:pPr>
            <a:r>
              <a:rPr lang="en-GB" dirty="0"/>
              <a:t>Their application activates macrophages. </a:t>
            </a:r>
            <a:endParaRPr lang="cs-CZ" dirty="0"/>
          </a:p>
          <a:p>
            <a:pPr marL="72000" indent="0">
              <a:buNone/>
            </a:pPr>
            <a:endParaRPr lang="cs-CZ" dirty="0"/>
          </a:p>
          <a:p>
            <a:pPr marL="72000" indent="0">
              <a:buNone/>
            </a:pPr>
            <a:r>
              <a:rPr lang="cs-CZ" dirty="0"/>
              <a:t>I</a:t>
            </a:r>
            <a:r>
              <a:rPr lang="en-GB" dirty="0" err="1"/>
              <a:t>ndicat</a:t>
            </a:r>
            <a:r>
              <a:rPr lang="cs-CZ" dirty="0"/>
              <a:t>ion: </a:t>
            </a:r>
            <a:r>
              <a:rPr lang="en-GB" dirty="0"/>
              <a:t>repeated infections of airways and the urinary tract</a:t>
            </a:r>
            <a:endParaRPr lang="cs-CZ"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287E7D58-4AEB-4AC8-8DD6-90F6E818CD2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80955" y="508819"/>
            <a:ext cx="609600" cy="609600"/>
          </a:xfrm>
          <a:prstGeom prst="rect">
            <a:avLst/>
          </a:prstGeom>
        </p:spPr>
      </p:pic>
    </p:spTree>
    <p:custDataLst>
      <p:tags r:id="rId1"/>
    </p:custDataLst>
    <p:extLst>
      <p:ext uri="{BB962C8B-B14F-4D97-AF65-F5344CB8AC3E}">
        <p14:creationId xmlns:p14="http://schemas.microsoft.com/office/powerpoint/2010/main" val="19380211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b="1" dirty="0"/>
          </a:p>
          <a:p>
            <a:pPr marL="72000" indent="0">
              <a:buNone/>
            </a:pPr>
            <a:r>
              <a:rPr lang="en-GB" b="1" dirty="0"/>
              <a:t>Products of the immune system</a:t>
            </a:r>
            <a:endParaRPr lang="cs-CZ" dirty="0"/>
          </a:p>
          <a:p>
            <a:pPr marL="72000" lvl="0" indent="0">
              <a:buNone/>
            </a:pPr>
            <a:endParaRPr lang="cs-CZ" b="1" dirty="0"/>
          </a:p>
          <a:p>
            <a:pPr marL="72000" lvl="0" indent="0">
              <a:buNone/>
            </a:pPr>
            <a:r>
              <a:rPr lang="cs-CZ" b="1" dirty="0"/>
              <a:t>t</a:t>
            </a:r>
            <a:r>
              <a:rPr lang="en-GB" b="1" dirty="0" err="1"/>
              <a:t>ransfer</a:t>
            </a:r>
            <a:r>
              <a:rPr lang="en-GB" b="1" dirty="0"/>
              <a:t> factor</a:t>
            </a:r>
            <a:r>
              <a:rPr lang="cs-CZ" b="1" dirty="0"/>
              <a:t>:</a:t>
            </a:r>
            <a:r>
              <a:rPr lang="en-GB" b="1" dirty="0"/>
              <a:t> </a:t>
            </a:r>
            <a:r>
              <a:rPr lang="en-GB" dirty="0"/>
              <a:t>a dialysate of homogeneous leucocyte mixture that has been acquired from healthy blood donors</a:t>
            </a:r>
            <a:endParaRPr lang="cs-CZ" dirty="0"/>
          </a:p>
          <a:p>
            <a:pPr marL="72000" lvl="0" indent="0">
              <a:buNone/>
            </a:pPr>
            <a:endParaRPr lang="cs-CZ" dirty="0"/>
          </a:p>
          <a:p>
            <a:pPr marL="72000" lvl="0" indent="0">
              <a:buNone/>
            </a:pPr>
            <a:r>
              <a:rPr lang="en-GB" dirty="0"/>
              <a:t>It activates both specific and non-specific immunity.</a:t>
            </a:r>
            <a:endParaRPr lang="cs-CZ"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5D8C101E-4C9E-486E-9BED-52679FCE108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9948" y="489155"/>
            <a:ext cx="609600" cy="609600"/>
          </a:xfrm>
          <a:prstGeom prst="rect">
            <a:avLst/>
          </a:prstGeom>
        </p:spPr>
      </p:pic>
    </p:spTree>
    <p:custDataLst>
      <p:tags r:id="rId1"/>
    </p:custDataLst>
    <p:extLst>
      <p:ext uri="{BB962C8B-B14F-4D97-AF65-F5344CB8AC3E}">
        <p14:creationId xmlns:p14="http://schemas.microsoft.com/office/powerpoint/2010/main" val="25454715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b="1" dirty="0"/>
          </a:p>
          <a:p>
            <a:pPr marL="72000" indent="0">
              <a:buNone/>
            </a:pPr>
            <a:r>
              <a:rPr lang="en-GB" b="1" dirty="0"/>
              <a:t>Products of the immune system</a:t>
            </a:r>
            <a:endParaRPr lang="cs-CZ" dirty="0"/>
          </a:p>
          <a:p>
            <a:pPr marL="72000" indent="0">
              <a:buNone/>
            </a:pPr>
            <a:endParaRPr lang="cs-CZ" b="1" dirty="0"/>
          </a:p>
          <a:p>
            <a:pPr marL="72000" lvl="0" indent="0">
              <a:buNone/>
            </a:pPr>
            <a:r>
              <a:rPr lang="cs-CZ" b="1" dirty="0"/>
              <a:t>c</a:t>
            </a:r>
            <a:r>
              <a:rPr lang="en-GB" b="1" dirty="0" err="1"/>
              <a:t>ytokines</a:t>
            </a:r>
            <a:r>
              <a:rPr lang="en-GB" dirty="0"/>
              <a:t> </a:t>
            </a:r>
            <a:r>
              <a:rPr lang="cs-CZ" dirty="0"/>
              <a:t>- </a:t>
            </a:r>
            <a:r>
              <a:rPr lang="en-GB" dirty="0"/>
              <a:t>have biological effects, which is why they are used. </a:t>
            </a:r>
            <a:endParaRPr lang="cs-CZ" dirty="0"/>
          </a:p>
          <a:p>
            <a:pPr marL="324000" lvl="1" indent="0">
              <a:buNone/>
            </a:pPr>
            <a:endParaRPr lang="cs-CZ" b="1" dirty="0"/>
          </a:p>
          <a:p>
            <a:pPr marL="324000" lvl="1" indent="0">
              <a:buNone/>
            </a:pPr>
            <a:r>
              <a:rPr lang="en-GB" b="1" dirty="0"/>
              <a:t>Interleukin 2 (Il-2)</a:t>
            </a:r>
            <a:r>
              <a:rPr lang="cs-CZ" b="1" dirty="0"/>
              <a:t>:</a:t>
            </a:r>
            <a:r>
              <a:rPr lang="en-GB" b="1" dirty="0"/>
              <a:t> </a:t>
            </a:r>
            <a:r>
              <a:rPr lang="en-GB" dirty="0"/>
              <a:t>used for antitumor therapy and under certain conditions after bone marrow transplantation.</a:t>
            </a:r>
            <a:endParaRPr lang="cs-CZ" dirty="0"/>
          </a:p>
          <a:p>
            <a:pPr marL="324000" lvl="1" indent="0">
              <a:buNone/>
            </a:pPr>
            <a:r>
              <a:rPr lang="en-GB" b="1" dirty="0"/>
              <a:t>Interferon alpha </a:t>
            </a:r>
            <a:r>
              <a:rPr lang="en-GB" dirty="0"/>
              <a:t>(</a:t>
            </a:r>
            <a:r>
              <a:rPr lang="en-GB" b="1" dirty="0"/>
              <a:t>INF-α</a:t>
            </a:r>
            <a:r>
              <a:rPr lang="en-GB" dirty="0"/>
              <a:t>)</a:t>
            </a:r>
            <a:r>
              <a:rPr lang="cs-CZ" dirty="0"/>
              <a:t>:</a:t>
            </a:r>
            <a:r>
              <a:rPr lang="en-GB" b="1" dirty="0"/>
              <a:t> </a:t>
            </a:r>
            <a:r>
              <a:rPr lang="en-GB" dirty="0"/>
              <a:t>interferes with large number of viruses in the cell and has an antitumor effect. It is indicated for infectious hepatitis B and C and oncologic diseases.</a:t>
            </a:r>
            <a:endParaRPr lang="cs-CZ" dirty="0"/>
          </a:p>
          <a:p>
            <a:pPr marL="324000" lvl="1" indent="0">
              <a:buNone/>
            </a:pPr>
            <a:r>
              <a:rPr lang="en-GB" b="1" dirty="0"/>
              <a:t>Interferon beta </a:t>
            </a:r>
            <a:r>
              <a:rPr lang="en-GB" dirty="0"/>
              <a:t>(</a:t>
            </a:r>
            <a:r>
              <a:rPr lang="en-GB" b="1" dirty="0"/>
              <a:t>INF-β</a:t>
            </a:r>
            <a:r>
              <a:rPr lang="en-GB" dirty="0"/>
              <a:t>)</a:t>
            </a:r>
            <a:r>
              <a:rPr lang="cs-CZ" dirty="0"/>
              <a:t>:</a:t>
            </a:r>
            <a:r>
              <a:rPr lang="en-GB" b="1" dirty="0"/>
              <a:t> </a:t>
            </a:r>
            <a:r>
              <a:rPr lang="en-GB" dirty="0"/>
              <a:t>has similar effects to interferon alpha. It is used to treat multiple sclerosis, hepatitis B and C, and for oncologic diseases.</a:t>
            </a:r>
            <a:endParaRPr lang="cs-CZ" dirty="0"/>
          </a:p>
          <a:p>
            <a:pPr marL="324000" lvl="1" indent="0">
              <a:buNone/>
            </a:pPr>
            <a:r>
              <a:rPr lang="en-GB" b="1" dirty="0"/>
              <a:t>Interferon gamma </a:t>
            </a:r>
            <a:r>
              <a:rPr lang="en-GB" dirty="0"/>
              <a:t>(</a:t>
            </a:r>
            <a:r>
              <a:rPr lang="en-GB" b="1" dirty="0"/>
              <a:t>INF-γ</a:t>
            </a:r>
            <a:r>
              <a:rPr lang="en-GB" dirty="0"/>
              <a:t>)</a:t>
            </a:r>
            <a:r>
              <a:rPr lang="cs-CZ" dirty="0"/>
              <a:t>:</a:t>
            </a:r>
            <a:r>
              <a:rPr lang="en-GB" b="1" dirty="0"/>
              <a:t> </a:t>
            </a:r>
            <a:r>
              <a:rPr lang="en-GB" dirty="0"/>
              <a:t>has the same basic biological properties as other interferons. It is indicated for immunodeficiency disorders and antitumor therapy. </a:t>
            </a:r>
            <a:r>
              <a:rPr lang="en-GB" b="1" dirty="0"/>
              <a:t> </a:t>
            </a:r>
            <a:endParaRPr lang="cs-CZ" dirty="0"/>
          </a:p>
          <a:p>
            <a:pPr marL="72000" indent="0">
              <a:buNone/>
            </a:pPr>
            <a:r>
              <a:rPr lang="en-GB" dirty="0"/>
              <a:t> </a:t>
            </a:r>
            <a:endParaRPr lang="cs-CZ" sz="2400"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9E071C8F-0A36-4C71-9662-ECE0429A75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60508" y="329726"/>
            <a:ext cx="609600" cy="609600"/>
          </a:xfrm>
          <a:prstGeom prst="rect">
            <a:avLst/>
          </a:prstGeom>
        </p:spPr>
      </p:pic>
    </p:spTree>
    <p:custDataLst>
      <p:tags r:id="rId1"/>
    </p:custDataLst>
    <p:extLst>
      <p:ext uri="{BB962C8B-B14F-4D97-AF65-F5344CB8AC3E}">
        <p14:creationId xmlns:p14="http://schemas.microsoft.com/office/powerpoint/2010/main" val="1860531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67733" y="1"/>
            <a:ext cx="12039600" cy="5895208"/>
          </a:xfrm>
        </p:spPr>
        <p:txBody>
          <a:bodyPr/>
          <a:lstStyle/>
          <a:p>
            <a:pPr marL="72000" indent="0">
              <a:buNone/>
            </a:pPr>
            <a:r>
              <a:rPr lang="cs-CZ" b="1" dirty="0"/>
              <a:t>                               </a:t>
            </a:r>
            <a:r>
              <a:rPr lang="en-GB" b="1" dirty="0"/>
              <a:t>Immunomodulatory substances</a:t>
            </a:r>
            <a:endParaRPr lang="cs-CZ" b="1" dirty="0"/>
          </a:p>
          <a:p>
            <a:pPr marL="72000" indent="0">
              <a:buNone/>
            </a:pPr>
            <a:r>
              <a:rPr lang="en-GB" dirty="0"/>
              <a:t>The main function of </a:t>
            </a:r>
            <a:r>
              <a:rPr lang="cs-CZ" dirty="0"/>
              <a:t>IS: </a:t>
            </a:r>
            <a:r>
              <a:rPr lang="en-GB" dirty="0"/>
              <a:t>to remove dead, impaired, or cancerous cells as well as to protect against infections and inorganic substances and to adequately react to these stimuli </a:t>
            </a:r>
            <a:endParaRPr lang="cs-CZ" dirty="0"/>
          </a:p>
          <a:p>
            <a:pPr marL="72000" indent="0">
              <a:buNone/>
            </a:pPr>
            <a:endParaRPr lang="cs-CZ" dirty="0"/>
          </a:p>
          <a:p>
            <a:pPr marL="72000" indent="0">
              <a:buNone/>
            </a:pPr>
            <a:r>
              <a:rPr lang="en-GB" dirty="0"/>
              <a:t>Inadequate reaction may lead to impairment of the organism and to development of disease</a:t>
            </a:r>
            <a:endParaRPr lang="cs-CZ" dirty="0"/>
          </a:p>
          <a:p>
            <a:pPr marL="72000" indent="0">
              <a:buNone/>
            </a:pPr>
            <a:endParaRPr lang="cs-CZ" dirty="0"/>
          </a:p>
          <a:p>
            <a:pPr marL="72000" indent="0">
              <a:buNone/>
            </a:pPr>
            <a:r>
              <a:rPr lang="en-GB" dirty="0"/>
              <a:t>Immunomodulatory substances</a:t>
            </a:r>
            <a:r>
              <a:rPr lang="cs-CZ" dirty="0"/>
              <a:t>: </a:t>
            </a:r>
            <a:r>
              <a:rPr lang="en-GB" dirty="0"/>
              <a:t>act on components of immune system by a direct or indirect mechanism</a:t>
            </a:r>
            <a:endParaRPr lang="cs-CZ" dirty="0"/>
          </a:p>
          <a:p>
            <a:pPr marL="72000" indent="0">
              <a:buNone/>
            </a:pPr>
            <a:endParaRPr lang="cs-CZ" dirty="0"/>
          </a:p>
          <a:p>
            <a:pPr marL="72000" indent="0">
              <a:buNone/>
            </a:pPr>
            <a:r>
              <a:rPr lang="en-GB" dirty="0"/>
              <a:t>function of the </a:t>
            </a:r>
            <a:r>
              <a:rPr lang="cs-CZ" dirty="0"/>
              <a:t>IS c</a:t>
            </a:r>
            <a:r>
              <a:rPr lang="en-GB" dirty="0"/>
              <a:t>an be potentiated (</a:t>
            </a:r>
            <a:r>
              <a:rPr lang="en-GB" dirty="0" err="1"/>
              <a:t>immunostimulation</a:t>
            </a:r>
            <a:r>
              <a:rPr lang="en-GB" dirty="0"/>
              <a:t>) </a:t>
            </a:r>
            <a:r>
              <a:rPr lang="cs-CZ" dirty="0"/>
              <a:t>x</a:t>
            </a:r>
            <a:r>
              <a:rPr lang="en-GB" dirty="0"/>
              <a:t> supressed (immunosuppression)</a:t>
            </a:r>
            <a:endParaRPr lang="cs-CZ" dirty="0"/>
          </a:p>
          <a:p>
            <a:pPr marL="72000" indent="0">
              <a:buNone/>
            </a:pPr>
            <a:endParaRPr lang="cs-CZ" dirty="0"/>
          </a:p>
          <a:p>
            <a:pPr marL="72000" indent="0">
              <a:buNone/>
            </a:pPr>
            <a:r>
              <a:rPr lang="cs-CZ" dirty="0"/>
              <a:t>                         </a:t>
            </a:r>
            <a:r>
              <a:rPr lang="en-GB" dirty="0"/>
              <a:t>immunostimulants </a:t>
            </a:r>
            <a:r>
              <a:rPr lang="cs-CZ" dirty="0"/>
              <a:t>x </a:t>
            </a:r>
            <a:r>
              <a:rPr lang="en-GB" dirty="0"/>
              <a:t>immunosuppressants </a:t>
            </a:r>
            <a:endParaRPr lang="cs-CZ" dirty="0"/>
          </a:p>
          <a:p>
            <a:pPr marL="0" indent="0" algn="ctr">
              <a:spcBef>
                <a:spcPct val="0"/>
              </a:spcBef>
              <a:buNone/>
            </a:pPr>
            <a:endParaRPr lang="cs-CZ" b="1" dirty="0"/>
          </a:p>
          <a:p>
            <a:pPr marL="0" indent="0" algn="ctr">
              <a:spcBef>
                <a:spcPct val="0"/>
              </a:spcBef>
              <a:buNone/>
            </a:pPr>
            <a:r>
              <a:rPr lang="cs-CZ" altLang="cs-CZ" sz="3600" dirty="0"/>
              <a:t> </a:t>
            </a:r>
            <a:endParaRPr lang="el-GR" altLang="cs-CZ" sz="3600" dirty="0"/>
          </a:p>
        </p:txBody>
      </p:sp>
      <p:pic>
        <p:nvPicPr>
          <p:cNvPr id="3" name="Nahraný zvuk">
            <a:hlinkClick r:id="" action="ppaction://media"/>
            <a:extLst>
              <a:ext uri="{FF2B5EF4-FFF2-40B4-BE49-F238E27FC236}">
                <a16:creationId xmlns:a16="http://schemas.microsoft.com/office/drawing/2014/main" id="{04F2DDC4-3123-41D9-AAB3-C22462C28B0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72501" y="1261217"/>
            <a:ext cx="609600" cy="609600"/>
          </a:xfrm>
          <a:prstGeom prst="rect">
            <a:avLst/>
          </a:prstGeom>
        </p:spPr>
      </p:pic>
    </p:spTree>
    <p:custDataLst>
      <p:tags r:id="rId1"/>
    </p:custDataLst>
    <p:extLst>
      <p:ext uri="{BB962C8B-B14F-4D97-AF65-F5344CB8AC3E}">
        <p14:creationId xmlns:p14="http://schemas.microsoft.com/office/powerpoint/2010/main" val="15230630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body" idx="1"/>
          </p:nvPr>
        </p:nvSpPr>
        <p:spPr>
          <a:xfrm>
            <a:off x="127001" y="404813"/>
            <a:ext cx="11997266" cy="5761037"/>
          </a:xfrm>
        </p:spPr>
        <p:txBody>
          <a:bodyPr/>
          <a:lstStyle/>
          <a:p>
            <a:pPr marL="72000" indent="0">
              <a:buNone/>
            </a:pPr>
            <a:r>
              <a:rPr lang="en-GB" b="1" dirty="0"/>
              <a:t>Immunosuppressants</a:t>
            </a:r>
            <a:endParaRPr lang="cs-CZ" b="1" dirty="0"/>
          </a:p>
          <a:p>
            <a:pPr marL="72000" indent="0">
              <a:buNone/>
            </a:pPr>
            <a:endParaRPr lang="cs-CZ" dirty="0"/>
          </a:p>
          <a:p>
            <a:pPr marL="72000" indent="0">
              <a:buNone/>
            </a:pPr>
            <a:r>
              <a:rPr lang="en-GB" dirty="0"/>
              <a:t>used to treat autoimmune diseases (i.e., disorders of immunity caused by pathological reactivity to internal antigens)</a:t>
            </a:r>
            <a:endParaRPr lang="cs-CZ" dirty="0"/>
          </a:p>
          <a:p>
            <a:pPr marL="72000" indent="0">
              <a:buNone/>
            </a:pPr>
            <a:endParaRPr lang="cs-CZ" dirty="0"/>
          </a:p>
          <a:p>
            <a:pPr marL="72000" indent="0">
              <a:buNone/>
            </a:pPr>
            <a:r>
              <a:rPr lang="en-GB" dirty="0"/>
              <a:t>in severe allergic conditions (i.e., pathological hypersensitivity to external antigens) </a:t>
            </a:r>
            <a:endParaRPr lang="cs-CZ" dirty="0"/>
          </a:p>
          <a:p>
            <a:pPr marL="72000" indent="0">
              <a:buNone/>
            </a:pPr>
            <a:endParaRPr lang="cs-CZ" dirty="0"/>
          </a:p>
          <a:p>
            <a:pPr marL="72000" indent="0">
              <a:buNone/>
            </a:pPr>
            <a:r>
              <a:rPr lang="en-GB" dirty="0"/>
              <a:t>in transplantation medicine</a:t>
            </a:r>
            <a:r>
              <a:rPr lang="cs-CZ" dirty="0"/>
              <a:t> - </a:t>
            </a:r>
            <a:r>
              <a:rPr lang="en-GB" dirty="0"/>
              <a:t>as prevention of transplantation rejection</a:t>
            </a:r>
            <a:endParaRPr lang="cs-CZ" dirty="0"/>
          </a:p>
          <a:p>
            <a:pPr marL="72000" indent="0">
              <a:buNone/>
            </a:pPr>
            <a:endParaRPr lang="cs-CZ" dirty="0"/>
          </a:p>
          <a:p>
            <a:pPr marL="0" indent="0">
              <a:buNone/>
            </a:pPr>
            <a:endParaRPr lang="el-GR" altLang="cs-CZ" dirty="0">
              <a:latin typeface="+mj-lt"/>
            </a:endParaRPr>
          </a:p>
        </p:txBody>
      </p:sp>
      <p:pic>
        <p:nvPicPr>
          <p:cNvPr id="3" name="Nahraný zvuk">
            <a:hlinkClick r:id="" action="ppaction://media"/>
            <a:extLst>
              <a:ext uri="{FF2B5EF4-FFF2-40B4-BE49-F238E27FC236}">
                <a16:creationId xmlns:a16="http://schemas.microsoft.com/office/drawing/2014/main" id="{3734C061-D505-43FE-B164-392FE546694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32322" y="304088"/>
            <a:ext cx="609600" cy="609600"/>
          </a:xfrm>
          <a:prstGeom prst="rect">
            <a:avLst/>
          </a:prstGeom>
        </p:spPr>
      </p:pic>
    </p:spTree>
    <p:custDataLst>
      <p:tags r:id="rId1"/>
    </p:custDataLst>
    <p:extLst>
      <p:ext uri="{BB962C8B-B14F-4D97-AF65-F5344CB8AC3E}">
        <p14:creationId xmlns:p14="http://schemas.microsoft.com/office/powerpoint/2010/main" val="24794616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84083" y="0"/>
            <a:ext cx="12107917" cy="5761037"/>
          </a:xfrm>
        </p:spPr>
        <p:txBody>
          <a:bodyPr/>
          <a:lstStyle/>
          <a:p>
            <a:pPr marL="72000" indent="0">
              <a:buNone/>
            </a:pPr>
            <a:r>
              <a:rPr lang="en-GB" b="1" dirty="0"/>
              <a:t>Non-specific immunosuppressants</a:t>
            </a:r>
            <a:endParaRPr lang="cs-CZ" b="1" dirty="0"/>
          </a:p>
          <a:p>
            <a:pPr marL="72000" indent="0">
              <a:buNone/>
            </a:pPr>
            <a:endParaRPr lang="cs-CZ" b="1" dirty="0"/>
          </a:p>
          <a:p>
            <a:pPr marL="72000" indent="0">
              <a:buNone/>
            </a:pPr>
            <a:r>
              <a:rPr lang="en-GB" b="1" dirty="0"/>
              <a:t>Glucocorticoids</a:t>
            </a:r>
            <a:r>
              <a:rPr lang="cs-CZ" b="1" dirty="0"/>
              <a:t> </a:t>
            </a:r>
            <a:r>
              <a:rPr lang="cs-CZ" dirty="0"/>
              <a:t>(</a:t>
            </a:r>
            <a:r>
              <a:rPr lang="en-US" dirty="0"/>
              <a:t>earlier</a:t>
            </a:r>
            <a:r>
              <a:rPr lang="cs-CZ" dirty="0"/>
              <a:t> talk)</a:t>
            </a:r>
          </a:p>
          <a:p>
            <a:pPr marL="72000" indent="0">
              <a:buNone/>
            </a:pPr>
            <a:endParaRPr lang="cs-CZ" b="1" dirty="0"/>
          </a:p>
          <a:p>
            <a:pPr marL="72000" indent="0">
              <a:buNone/>
            </a:pPr>
            <a:r>
              <a:rPr lang="en-GB" b="1" dirty="0"/>
              <a:t>Cytostatic drugs with an immunosuppressive effect</a:t>
            </a:r>
            <a:endParaRPr lang="cs-CZ" dirty="0"/>
          </a:p>
          <a:p>
            <a:pPr marL="72000" indent="0">
              <a:buNone/>
            </a:pPr>
            <a:endParaRPr lang="en-GB" b="1" dirty="0"/>
          </a:p>
          <a:p>
            <a:pPr marL="72000" indent="0">
              <a:buNone/>
            </a:pPr>
            <a:r>
              <a:rPr lang="en-GB" b="1" dirty="0"/>
              <a:t>Substances that bind to immunophilins</a:t>
            </a:r>
            <a:r>
              <a:rPr lang="en-GB" dirty="0"/>
              <a:t>:</a:t>
            </a:r>
            <a:r>
              <a:rPr lang="en-GB" b="1" dirty="0"/>
              <a:t>    </a:t>
            </a:r>
            <a:endParaRPr lang="cs-CZ" dirty="0"/>
          </a:p>
          <a:p>
            <a:pPr marL="72000" lvl="0" indent="0">
              <a:buNone/>
            </a:pPr>
            <a:endParaRPr lang="en-GB" sz="2400" b="1" dirty="0"/>
          </a:p>
          <a:p>
            <a:pPr marL="72000" lvl="0" indent="0">
              <a:buNone/>
            </a:pPr>
            <a:r>
              <a:rPr lang="en-GB" b="1" dirty="0"/>
              <a:t>cyclosporine A</a:t>
            </a:r>
            <a:r>
              <a:rPr lang="cs-CZ" sz="2400" b="1" dirty="0"/>
              <a:t>:</a:t>
            </a:r>
            <a:r>
              <a:rPr lang="en-GB" dirty="0"/>
              <a:t> </a:t>
            </a:r>
            <a:r>
              <a:rPr lang="en-GB" sz="2400" dirty="0"/>
              <a:t>a cyclic polypeptide acquired from soil bacteria</a:t>
            </a:r>
          </a:p>
          <a:p>
            <a:pPr marL="72000" lvl="0" indent="0">
              <a:buNone/>
            </a:pPr>
            <a:r>
              <a:rPr lang="cs-CZ" sz="2400" dirty="0"/>
              <a:t>         </a:t>
            </a:r>
            <a:r>
              <a:rPr lang="en-GB" sz="2400" dirty="0"/>
              <a:t>               </a:t>
            </a:r>
            <a:r>
              <a:rPr lang="cs-CZ" sz="2400" dirty="0"/>
              <a:t>        </a:t>
            </a:r>
            <a:r>
              <a:rPr lang="en-GB" sz="2400" dirty="0"/>
              <a:t> </a:t>
            </a:r>
            <a:r>
              <a:rPr lang="cs-CZ" sz="2400" dirty="0"/>
              <a:t>i</a:t>
            </a:r>
            <a:r>
              <a:rPr lang="en-GB" sz="2400" dirty="0"/>
              <a:t>t affects primarily Th1 lymphocytes by decreasing the </a:t>
            </a:r>
            <a:endParaRPr lang="cs-CZ" sz="2400" dirty="0"/>
          </a:p>
          <a:p>
            <a:pPr marL="72000" lvl="0" indent="0">
              <a:buNone/>
            </a:pPr>
            <a:r>
              <a:rPr lang="cs-CZ" sz="2400" dirty="0"/>
              <a:t>                                 </a:t>
            </a:r>
            <a:r>
              <a:rPr lang="en-GB" sz="2400" dirty="0"/>
              <a:t>production of IL-2</a:t>
            </a:r>
            <a:endParaRPr lang="cs-CZ" sz="2400" dirty="0"/>
          </a:p>
          <a:p>
            <a:pPr marL="72000" lvl="0" indent="0">
              <a:buNone/>
            </a:pPr>
            <a:r>
              <a:rPr lang="cs-CZ" sz="2400" dirty="0"/>
              <a:t>                                 </a:t>
            </a:r>
            <a:r>
              <a:rPr lang="cs-CZ" sz="2400" dirty="0" err="1"/>
              <a:t>it</a:t>
            </a:r>
            <a:r>
              <a:rPr lang="cs-CZ" sz="2400" dirty="0"/>
              <a:t> has </a:t>
            </a:r>
            <a:r>
              <a:rPr lang="cs-CZ" sz="2400" dirty="0" err="1"/>
              <a:t>sig</a:t>
            </a:r>
            <a:r>
              <a:rPr lang="en-GB" sz="2400" dirty="0" err="1"/>
              <a:t>nificant</a:t>
            </a:r>
            <a:r>
              <a:rPr lang="en-GB" sz="2400" dirty="0"/>
              <a:t> interactive potential with substances </a:t>
            </a:r>
            <a:endParaRPr lang="cs-CZ" sz="2400" dirty="0"/>
          </a:p>
          <a:p>
            <a:pPr marL="72000" lvl="0" indent="0">
              <a:buNone/>
            </a:pPr>
            <a:r>
              <a:rPr lang="cs-CZ" sz="2400" dirty="0"/>
              <a:t>                                 </a:t>
            </a:r>
            <a:r>
              <a:rPr lang="en-GB" sz="2400" dirty="0"/>
              <a:t>inhibiting CYP450</a:t>
            </a:r>
            <a:endParaRPr lang="cs-CZ" sz="2400" dirty="0"/>
          </a:p>
          <a:p>
            <a:pPr marL="72000" lvl="0" indent="0">
              <a:buNone/>
            </a:pPr>
            <a:endParaRPr lang="cs-CZ" sz="2400" dirty="0"/>
          </a:p>
          <a:p>
            <a:pPr marL="72000" lvl="0" indent="0">
              <a:buNone/>
            </a:pPr>
            <a:r>
              <a:rPr lang="cs-CZ" sz="2400" dirty="0"/>
              <a:t>AE: </a:t>
            </a:r>
            <a:r>
              <a:rPr lang="en-GB" sz="2400" dirty="0"/>
              <a:t>nephrotoxic</a:t>
            </a:r>
            <a:r>
              <a:rPr lang="cs-CZ" sz="2400" dirty="0" err="1"/>
              <a:t>ity</a:t>
            </a:r>
            <a:r>
              <a:rPr lang="cs-CZ" sz="2400" dirty="0"/>
              <a:t>, </a:t>
            </a:r>
            <a:r>
              <a:rPr lang="en-GB" sz="2400" dirty="0"/>
              <a:t>hepatotoxic</a:t>
            </a:r>
            <a:r>
              <a:rPr lang="cs-CZ" sz="2400" dirty="0" err="1"/>
              <a:t>ity</a:t>
            </a:r>
            <a:r>
              <a:rPr lang="cs-CZ" sz="2400" dirty="0"/>
              <a:t> </a:t>
            </a:r>
            <a:r>
              <a:rPr lang="en-GB" sz="2400" dirty="0"/>
              <a:t>(TDM</a:t>
            </a:r>
            <a:r>
              <a:rPr lang="cs-CZ" sz="2400" dirty="0"/>
              <a:t> </a:t>
            </a:r>
            <a:r>
              <a:rPr lang="en-GB" sz="2400" dirty="0"/>
              <a:t>recommended</a:t>
            </a:r>
            <a:r>
              <a:rPr lang="cs-CZ" sz="2400" dirty="0"/>
              <a:t>)</a:t>
            </a:r>
          </a:p>
          <a:p>
            <a:pPr marL="72000" indent="0">
              <a:buNone/>
            </a:pPr>
            <a:endParaRPr lang="cs-CZ" b="1" dirty="0"/>
          </a:p>
          <a:p>
            <a:pPr marL="72000" indent="0">
              <a:buNone/>
            </a:pPr>
            <a:endParaRPr lang="cs-CZ" b="1" dirty="0"/>
          </a:p>
          <a:p>
            <a:pPr marL="72000" indent="0">
              <a:buNone/>
            </a:pPr>
            <a:endParaRPr lang="cs-CZ" b="1" dirty="0"/>
          </a:p>
          <a:p>
            <a:pPr marL="0" indent="0">
              <a:buNone/>
            </a:pPr>
            <a:r>
              <a:rPr lang="cs-CZ" altLang="cs-CZ" dirty="0"/>
              <a:t> </a:t>
            </a:r>
            <a:endParaRPr lang="el-GR" altLang="cs-CZ" dirty="0"/>
          </a:p>
        </p:txBody>
      </p:sp>
      <p:pic>
        <p:nvPicPr>
          <p:cNvPr id="3" name="Nahraný zvuk">
            <a:hlinkClick r:id="" action="ppaction://media"/>
            <a:extLst>
              <a:ext uri="{FF2B5EF4-FFF2-40B4-BE49-F238E27FC236}">
                <a16:creationId xmlns:a16="http://schemas.microsoft.com/office/drawing/2014/main" id="{8A2F1F8F-E20E-4D92-8593-02F840EB78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28875" y="295542"/>
            <a:ext cx="609600" cy="609600"/>
          </a:xfrm>
          <a:prstGeom prst="rect">
            <a:avLst/>
          </a:prstGeom>
        </p:spPr>
      </p:pic>
    </p:spTree>
    <p:custDataLst>
      <p:tags r:id="rId1"/>
    </p:custDataLst>
    <p:extLst>
      <p:ext uri="{BB962C8B-B14F-4D97-AF65-F5344CB8AC3E}">
        <p14:creationId xmlns:p14="http://schemas.microsoft.com/office/powerpoint/2010/main" val="21264483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42041" y="0"/>
            <a:ext cx="12107917" cy="5761037"/>
          </a:xfrm>
        </p:spPr>
        <p:txBody>
          <a:bodyPr/>
          <a:lstStyle/>
          <a:p>
            <a:pPr marL="72000" indent="0">
              <a:buNone/>
            </a:pPr>
            <a:r>
              <a:rPr lang="en-GB" b="1" dirty="0"/>
              <a:t>Non-specific immunosuppressants</a:t>
            </a:r>
            <a:endParaRPr lang="cs-CZ" b="1" dirty="0"/>
          </a:p>
          <a:p>
            <a:pPr marL="72000" indent="0">
              <a:buNone/>
            </a:pPr>
            <a:r>
              <a:rPr lang="cs-CZ" b="1" dirty="0"/>
              <a:t> </a:t>
            </a:r>
            <a:endParaRPr lang="cs-CZ" dirty="0"/>
          </a:p>
          <a:p>
            <a:pPr marL="72000" indent="0">
              <a:buNone/>
            </a:pPr>
            <a:r>
              <a:rPr lang="en-GB" b="1" dirty="0"/>
              <a:t>Substances that bind to immunophilins</a:t>
            </a:r>
            <a:r>
              <a:rPr lang="en-GB" dirty="0"/>
              <a:t>:</a:t>
            </a:r>
            <a:r>
              <a:rPr lang="en-GB" b="1" dirty="0"/>
              <a:t>    </a:t>
            </a:r>
            <a:endParaRPr lang="cs-CZ" dirty="0"/>
          </a:p>
          <a:p>
            <a:pPr marL="72000" indent="0">
              <a:buNone/>
            </a:pPr>
            <a:endParaRPr lang="cs-CZ" b="1" dirty="0"/>
          </a:p>
          <a:p>
            <a:pPr marL="72000" lvl="0" indent="0">
              <a:buNone/>
            </a:pPr>
            <a:r>
              <a:rPr lang="cs-CZ" b="1" dirty="0" err="1"/>
              <a:t>tacrolimus</a:t>
            </a:r>
            <a:r>
              <a:rPr lang="cs-CZ" sz="2400" b="1" dirty="0"/>
              <a:t> - </a:t>
            </a:r>
            <a:r>
              <a:rPr lang="en-GB" sz="2400" dirty="0"/>
              <a:t>macrolide antibiotic </a:t>
            </a:r>
            <a:endParaRPr lang="cs-CZ" sz="2400" dirty="0"/>
          </a:p>
          <a:p>
            <a:pPr marL="72000" lvl="0" indent="0">
              <a:buNone/>
            </a:pPr>
            <a:r>
              <a:rPr lang="cs-CZ" sz="2400" dirty="0"/>
              <a:t>                        (</a:t>
            </a:r>
            <a:r>
              <a:rPr lang="cs-CZ" sz="2400" dirty="0" err="1"/>
              <a:t>MoA</a:t>
            </a:r>
            <a:r>
              <a:rPr lang="cs-CZ" sz="2400" dirty="0"/>
              <a:t> </a:t>
            </a:r>
            <a:r>
              <a:rPr lang="en-GB" sz="2400" dirty="0"/>
              <a:t>similar to the action of cyclosporine A</a:t>
            </a:r>
            <a:r>
              <a:rPr lang="cs-CZ" sz="2400" dirty="0"/>
              <a:t>)</a:t>
            </a:r>
          </a:p>
          <a:p>
            <a:pPr marL="72000" lvl="0" indent="0">
              <a:buNone/>
            </a:pPr>
            <a:endParaRPr lang="cs-CZ" sz="2400" dirty="0"/>
          </a:p>
          <a:p>
            <a:pPr marL="72000" lvl="0" indent="0">
              <a:buNone/>
            </a:pPr>
            <a:r>
              <a:rPr lang="cs-CZ" sz="2400" dirty="0"/>
              <a:t>                        </a:t>
            </a:r>
            <a:r>
              <a:rPr lang="en-GB" sz="2400" dirty="0"/>
              <a:t>10-100 times more effective than cyclosporine A</a:t>
            </a:r>
            <a:r>
              <a:rPr lang="cs-CZ" sz="2400" dirty="0"/>
              <a:t> (</a:t>
            </a:r>
            <a:r>
              <a:rPr lang="en-GB" sz="2400" dirty="0"/>
              <a:t>but also more </a:t>
            </a:r>
            <a:endParaRPr lang="cs-CZ" sz="2400" dirty="0"/>
          </a:p>
          <a:p>
            <a:pPr marL="72000" lvl="0" indent="0">
              <a:buNone/>
            </a:pPr>
            <a:r>
              <a:rPr lang="cs-CZ" sz="2400" dirty="0"/>
              <a:t>                        n</a:t>
            </a:r>
            <a:r>
              <a:rPr lang="en-GB" sz="2400" dirty="0" err="1"/>
              <a:t>ephrotoxic</a:t>
            </a:r>
            <a:r>
              <a:rPr lang="cs-CZ" sz="2400" dirty="0"/>
              <a:t>)</a:t>
            </a:r>
          </a:p>
          <a:p>
            <a:pPr marL="72000" lvl="0" indent="0">
              <a:buNone/>
            </a:pPr>
            <a:endParaRPr lang="cs-CZ" sz="2400" dirty="0"/>
          </a:p>
          <a:p>
            <a:pPr marL="72000" lvl="0" indent="0">
              <a:buNone/>
            </a:pPr>
            <a:r>
              <a:rPr lang="cs-CZ" sz="2400" dirty="0"/>
              <a:t>                        </a:t>
            </a:r>
            <a:r>
              <a:rPr lang="en-GB" sz="2400" dirty="0"/>
              <a:t>metabolised in the liver by CYP450 enzymes</a:t>
            </a:r>
            <a:endParaRPr lang="cs-CZ" sz="2400" dirty="0"/>
          </a:p>
          <a:p>
            <a:pPr marL="72000" lvl="0" indent="0">
              <a:buNone/>
            </a:pPr>
            <a:endParaRPr lang="cs-CZ" sz="2400" dirty="0"/>
          </a:p>
          <a:p>
            <a:pPr marL="72000" lvl="0" indent="0">
              <a:buNone/>
            </a:pPr>
            <a:r>
              <a:rPr lang="cs-CZ" sz="2400" dirty="0"/>
              <a:t>AE: </a:t>
            </a:r>
            <a:r>
              <a:rPr lang="en-GB" sz="2400" dirty="0"/>
              <a:t>the same as with cyclosporine A</a:t>
            </a:r>
            <a:r>
              <a:rPr lang="cs-CZ" sz="2400" dirty="0"/>
              <a:t> + </a:t>
            </a:r>
            <a:r>
              <a:rPr lang="en-GB" sz="2400" dirty="0"/>
              <a:t>alopecia</a:t>
            </a:r>
            <a:endParaRPr lang="cs-CZ" sz="2400" dirty="0"/>
          </a:p>
          <a:p>
            <a:pPr marL="72000" indent="0">
              <a:buNone/>
            </a:pPr>
            <a:r>
              <a:rPr lang="cs-CZ" b="1" dirty="0"/>
              <a:t> </a:t>
            </a:r>
            <a:endParaRPr lang="cs-CZ" dirty="0"/>
          </a:p>
          <a:p>
            <a:pPr marL="0" indent="0">
              <a:buNone/>
            </a:pPr>
            <a:endParaRPr lang="el-GR" altLang="cs-CZ" dirty="0"/>
          </a:p>
        </p:txBody>
      </p:sp>
      <p:pic>
        <p:nvPicPr>
          <p:cNvPr id="3" name="Nahraný zvuk">
            <a:hlinkClick r:id="" action="ppaction://media"/>
            <a:extLst>
              <a:ext uri="{FF2B5EF4-FFF2-40B4-BE49-F238E27FC236}">
                <a16:creationId xmlns:a16="http://schemas.microsoft.com/office/drawing/2014/main" id="{0E747C94-B14B-46EB-9228-18ADB7BEB2B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40867" y="355363"/>
            <a:ext cx="609600" cy="609600"/>
          </a:xfrm>
          <a:prstGeom prst="rect">
            <a:avLst/>
          </a:prstGeom>
        </p:spPr>
      </p:pic>
    </p:spTree>
    <p:custDataLst>
      <p:tags r:id="rId1"/>
    </p:custDataLst>
    <p:extLst>
      <p:ext uri="{BB962C8B-B14F-4D97-AF65-F5344CB8AC3E}">
        <p14:creationId xmlns:p14="http://schemas.microsoft.com/office/powerpoint/2010/main" val="4400491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42041" y="0"/>
            <a:ext cx="12107917" cy="5761037"/>
          </a:xfrm>
        </p:spPr>
        <p:txBody>
          <a:bodyPr/>
          <a:lstStyle/>
          <a:p>
            <a:pPr marL="72000" indent="0">
              <a:buNone/>
            </a:pPr>
            <a:r>
              <a:rPr lang="en-GB" b="1" dirty="0"/>
              <a:t>Non-specific immunosuppressants</a:t>
            </a:r>
            <a:endParaRPr lang="cs-CZ" b="1" dirty="0"/>
          </a:p>
          <a:p>
            <a:pPr marL="72000" indent="0">
              <a:buNone/>
            </a:pPr>
            <a:r>
              <a:rPr lang="cs-CZ" b="1" dirty="0"/>
              <a:t> </a:t>
            </a:r>
            <a:endParaRPr lang="cs-CZ" dirty="0"/>
          </a:p>
          <a:p>
            <a:pPr marL="72000" indent="0">
              <a:buNone/>
            </a:pPr>
            <a:r>
              <a:rPr lang="en-GB" b="1" dirty="0"/>
              <a:t>Other substances</a:t>
            </a:r>
            <a:endParaRPr lang="cs-CZ" b="1" dirty="0"/>
          </a:p>
          <a:p>
            <a:pPr marL="72000" indent="0">
              <a:buNone/>
            </a:pPr>
            <a:endParaRPr lang="cs-CZ" dirty="0"/>
          </a:p>
          <a:p>
            <a:pPr marL="72000" indent="0">
              <a:buNone/>
            </a:pPr>
            <a:r>
              <a:rPr lang="cs-CZ" b="1" dirty="0"/>
              <a:t>m</a:t>
            </a:r>
            <a:r>
              <a:rPr lang="en-GB" b="1" dirty="0" err="1"/>
              <a:t>ycophenolate</a:t>
            </a:r>
            <a:r>
              <a:rPr lang="en-GB" b="1" dirty="0"/>
              <a:t> mofetil</a:t>
            </a:r>
            <a:r>
              <a:rPr lang="cs-CZ" b="1" dirty="0"/>
              <a:t>: </a:t>
            </a:r>
            <a:r>
              <a:rPr lang="en-GB" sz="2400" dirty="0"/>
              <a:t>intervenes with the synthesis of guanosine </a:t>
            </a:r>
            <a:endParaRPr lang="cs-CZ" sz="2400" dirty="0"/>
          </a:p>
          <a:p>
            <a:pPr marL="72000" indent="0">
              <a:buNone/>
            </a:pPr>
            <a:r>
              <a:rPr lang="cs-CZ" sz="2400" dirty="0"/>
              <a:t>                                                 </a:t>
            </a:r>
            <a:r>
              <a:rPr lang="en-GB" sz="2400" dirty="0"/>
              <a:t>nucleotides and inhibits the proliferation of T and </a:t>
            </a:r>
            <a:r>
              <a:rPr lang="cs-CZ" sz="2400" dirty="0"/>
              <a:t>  </a:t>
            </a:r>
          </a:p>
          <a:p>
            <a:pPr marL="72000" indent="0">
              <a:buNone/>
            </a:pPr>
            <a:r>
              <a:rPr lang="cs-CZ" sz="2400" dirty="0"/>
              <a:t>                                                 </a:t>
            </a:r>
            <a:r>
              <a:rPr lang="en-GB" sz="2400" dirty="0"/>
              <a:t>B</a:t>
            </a:r>
            <a:r>
              <a:rPr lang="cs-CZ" sz="2400" dirty="0"/>
              <a:t> </a:t>
            </a:r>
            <a:r>
              <a:rPr lang="en-GB" sz="2400" dirty="0"/>
              <a:t>lymphocytes</a:t>
            </a:r>
            <a:endParaRPr lang="cs-CZ" sz="2400" dirty="0"/>
          </a:p>
          <a:p>
            <a:pPr marL="72000" indent="0">
              <a:buNone/>
            </a:pPr>
            <a:endParaRPr lang="cs-CZ" sz="2400" dirty="0"/>
          </a:p>
          <a:p>
            <a:pPr marL="72000" indent="0">
              <a:buNone/>
            </a:pPr>
            <a:r>
              <a:rPr lang="cs-CZ" sz="2400" dirty="0"/>
              <a:t>                                                 </a:t>
            </a:r>
            <a:r>
              <a:rPr lang="en-GB" sz="2400" dirty="0"/>
              <a:t>used in combination with cyclosporine A and </a:t>
            </a:r>
            <a:endParaRPr lang="cs-CZ" sz="2400" dirty="0"/>
          </a:p>
          <a:p>
            <a:pPr marL="72000" indent="0">
              <a:buNone/>
            </a:pPr>
            <a:r>
              <a:rPr lang="cs-CZ" sz="2400" dirty="0"/>
              <a:t>                                                 </a:t>
            </a:r>
            <a:r>
              <a:rPr lang="en-GB" sz="2400" dirty="0"/>
              <a:t>glucocorticoids</a:t>
            </a:r>
            <a:r>
              <a:rPr lang="cs-CZ" sz="2400" dirty="0"/>
              <a:t> </a:t>
            </a:r>
          </a:p>
          <a:p>
            <a:pPr marL="72000" indent="0">
              <a:buNone/>
            </a:pPr>
            <a:endParaRPr lang="cs-CZ" sz="2400" dirty="0"/>
          </a:p>
          <a:p>
            <a:pPr marL="72000" indent="0">
              <a:buNone/>
            </a:pPr>
            <a:r>
              <a:rPr lang="en-GB" sz="2400" dirty="0"/>
              <a:t>A</a:t>
            </a:r>
            <a:r>
              <a:rPr lang="cs-CZ" sz="2400" dirty="0"/>
              <a:t>E: </a:t>
            </a:r>
            <a:r>
              <a:rPr lang="en-GB" sz="2400" dirty="0"/>
              <a:t>diarrhoea, nausea, leukopenia </a:t>
            </a:r>
            <a:endParaRPr lang="cs-CZ" sz="2400" dirty="0"/>
          </a:p>
          <a:p>
            <a:pPr marL="0" indent="0">
              <a:buNone/>
            </a:pPr>
            <a:endParaRPr lang="el-GR" altLang="cs-CZ" dirty="0"/>
          </a:p>
        </p:txBody>
      </p:sp>
      <p:pic>
        <p:nvPicPr>
          <p:cNvPr id="2" name="Nahraný zvuk">
            <a:hlinkClick r:id="" action="ppaction://media"/>
            <a:extLst>
              <a:ext uri="{FF2B5EF4-FFF2-40B4-BE49-F238E27FC236}">
                <a16:creationId xmlns:a16="http://schemas.microsoft.com/office/drawing/2014/main" id="{9A422D45-7B59-443D-895D-3477646C35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49780" y="312175"/>
            <a:ext cx="609600" cy="609600"/>
          </a:xfrm>
          <a:prstGeom prst="rect">
            <a:avLst/>
          </a:prstGeom>
        </p:spPr>
      </p:pic>
    </p:spTree>
    <p:custDataLst>
      <p:tags r:id="rId1"/>
    </p:custDataLst>
    <p:extLst>
      <p:ext uri="{BB962C8B-B14F-4D97-AF65-F5344CB8AC3E}">
        <p14:creationId xmlns:p14="http://schemas.microsoft.com/office/powerpoint/2010/main" val="12970610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42041" y="0"/>
            <a:ext cx="12107917" cy="5761037"/>
          </a:xfrm>
        </p:spPr>
        <p:txBody>
          <a:bodyPr/>
          <a:lstStyle/>
          <a:p>
            <a:pPr marL="72000" indent="0">
              <a:buNone/>
            </a:pPr>
            <a:r>
              <a:rPr lang="en-GB" b="1" dirty="0"/>
              <a:t>Non-specific immunosuppressants</a:t>
            </a:r>
            <a:endParaRPr lang="cs-CZ" b="1" dirty="0"/>
          </a:p>
          <a:p>
            <a:pPr marL="72000" indent="0">
              <a:buNone/>
            </a:pPr>
            <a:r>
              <a:rPr lang="cs-CZ" b="1" dirty="0"/>
              <a:t> </a:t>
            </a:r>
            <a:endParaRPr lang="cs-CZ" dirty="0"/>
          </a:p>
          <a:p>
            <a:pPr marL="72000" indent="0">
              <a:buNone/>
            </a:pPr>
            <a:r>
              <a:rPr lang="cs-CZ" b="1" dirty="0"/>
              <a:t>B</a:t>
            </a:r>
            <a:r>
              <a:rPr lang="en-GB" b="1" dirty="0" err="1"/>
              <a:t>iological</a:t>
            </a:r>
            <a:r>
              <a:rPr lang="cs-CZ" b="1" dirty="0"/>
              <a:t>s</a:t>
            </a:r>
            <a:endParaRPr lang="cs-CZ" dirty="0"/>
          </a:p>
          <a:p>
            <a:pPr marL="72000" indent="0">
              <a:buNone/>
            </a:pPr>
            <a:endParaRPr lang="cs-CZ" dirty="0"/>
          </a:p>
          <a:p>
            <a:pPr marL="72000" indent="0">
              <a:buNone/>
            </a:pPr>
            <a:endParaRPr lang="cs-CZ" sz="2400" dirty="0"/>
          </a:p>
          <a:p>
            <a:pPr marL="72000" indent="0">
              <a:buNone/>
            </a:pPr>
            <a:r>
              <a:rPr lang="en-GB" sz="2400" dirty="0"/>
              <a:t>They affect immunocompetent cells by acting as antibodies against T and/or B lymphocytes or IL-2</a:t>
            </a:r>
            <a:r>
              <a:rPr lang="cs-CZ" sz="2400" dirty="0"/>
              <a:t> </a:t>
            </a:r>
          </a:p>
          <a:p>
            <a:pPr marL="72000" indent="0">
              <a:buNone/>
            </a:pPr>
            <a:endParaRPr lang="cs-CZ" sz="2400" dirty="0"/>
          </a:p>
          <a:p>
            <a:pPr marL="0" indent="0">
              <a:buNone/>
            </a:pPr>
            <a:endParaRPr lang="el-GR" altLang="cs-CZ" dirty="0"/>
          </a:p>
        </p:txBody>
      </p:sp>
      <p:pic>
        <p:nvPicPr>
          <p:cNvPr id="2" name="Nahraný zvuk">
            <a:hlinkClick r:id="" action="ppaction://media"/>
            <a:extLst>
              <a:ext uri="{FF2B5EF4-FFF2-40B4-BE49-F238E27FC236}">
                <a16:creationId xmlns:a16="http://schemas.microsoft.com/office/drawing/2014/main" id="{820C4E0E-F375-45ED-B5F7-C563878C78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00620" y="371168"/>
            <a:ext cx="609600" cy="609600"/>
          </a:xfrm>
          <a:prstGeom prst="rect">
            <a:avLst/>
          </a:prstGeom>
        </p:spPr>
      </p:pic>
    </p:spTree>
    <p:custDataLst>
      <p:tags r:id="rId1"/>
    </p:custDataLst>
    <p:extLst>
      <p:ext uri="{BB962C8B-B14F-4D97-AF65-F5344CB8AC3E}">
        <p14:creationId xmlns:p14="http://schemas.microsoft.com/office/powerpoint/2010/main" val="1334931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a:t>S</a:t>
            </a:r>
            <a:r>
              <a:rPr lang="en-GB" b="1" dirty="0" err="1"/>
              <a:t>pecific</a:t>
            </a:r>
            <a:r>
              <a:rPr lang="en-GB" b="1" dirty="0"/>
              <a:t> immunosuppressants</a:t>
            </a:r>
            <a:endParaRPr lang="cs-CZ" b="1" dirty="0"/>
          </a:p>
          <a:p>
            <a:pPr marL="72000" indent="0">
              <a:buNone/>
            </a:pPr>
            <a:endParaRPr lang="cs-CZ" sz="2400" dirty="0"/>
          </a:p>
          <a:p>
            <a:pPr marL="72000" indent="0">
              <a:buNone/>
            </a:pPr>
            <a:r>
              <a:rPr lang="en-GB" sz="2400" dirty="0"/>
              <a:t>The use of specific allergen immunotherapy is widespread in practice</a:t>
            </a:r>
            <a:endParaRPr lang="cs-CZ" sz="2400" dirty="0"/>
          </a:p>
          <a:p>
            <a:pPr marL="72000" indent="0">
              <a:buNone/>
            </a:pPr>
            <a:endParaRPr lang="cs-CZ" sz="2400" dirty="0"/>
          </a:p>
          <a:p>
            <a:pPr marL="72000" indent="0">
              <a:buNone/>
            </a:pPr>
            <a:r>
              <a:rPr lang="cs-CZ" sz="2400" dirty="0"/>
              <a:t>A</a:t>
            </a:r>
            <a:r>
              <a:rPr lang="en-GB" sz="2400" dirty="0" err="1"/>
              <a:t>im</a:t>
            </a:r>
            <a:r>
              <a:rPr lang="cs-CZ" sz="2400" dirty="0"/>
              <a:t>: </a:t>
            </a:r>
            <a:r>
              <a:rPr lang="en-GB" sz="2400" dirty="0"/>
              <a:t>to evoke immunologic tolerance to an allergen, which induces a pathological </a:t>
            </a:r>
            <a:endParaRPr lang="cs-CZ" sz="2400" dirty="0"/>
          </a:p>
          <a:p>
            <a:pPr marL="72000" indent="0">
              <a:buNone/>
            </a:pPr>
            <a:r>
              <a:rPr lang="cs-CZ" sz="2400" dirty="0"/>
              <a:t>        </a:t>
            </a:r>
            <a:r>
              <a:rPr lang="en-GB" sz="2400" dirty="0"/>
              <a:t>response from the organism</a:t>
            </a:r>
            <a:endParaRPr lang="cs-CZ" sz="2400" dirty="0"/>
          </a:p>
          <a:p>
            <a:pPr marL="72000" indent="0">
              <a:buNone/>
            </a:pPr>
            <a:endParaRPr lang="cs-CZ" sz="2400" dirty="0"/>
          </a:p>
          <a:p>
            <a:pPr marL="72000" indent="0">
              <a:buNone/>
            </a:pPr>
            <a:r>
              <a:rPr lang="en-GB" sz="2400" dirty="0"/>
              <a:t>Gradually increasing doses of a specially modified allergen are given for a period of 3-5 years</a:t>
            </a:r>
            <a:endParaRPr lang="cs-CZ" sz="2400" dirty="0"/>
          </a:p>
          <a:p>
            <a:pPr marL="72000" indent="0">
              <a:buNone/>
            </a:pPr>
            <a:endParaRPr lang="cs-CZ" sz="2400" dirty="0"/>
          </a:p>
          <a:p>
            <a:pPr marL="72000" indent="0">
              <a:buNone/>
            </a:pPr>
            <a:r>
              <a:rPr lang="cs-CZ" sz="2400" dirty="0"/>
              <a:t>A</a:t>
            </a:r>
            <a:r>
              <a:rPr lang="en-GB" sz="2400" dirty="0" err="1"/>
              <a:t>dminist</a:t>
            </a:r>
            <a:r>
              <a:rPr lang="cs-CZ" sz="2400" dirty="0" err="1"/>
              <a:t>ration</a:t>
            </a:r>
            <a:r>
              <a:rPr lang="cs-CZ" sz="2400" dirty="0"/>
              <a:t>: </a:t>
            </a:r>
            <a:r>
              <a:rPr lang="en-GB" sz="2400" dirty="0"/>
              <a:t>sublingually or injections</a:t>
            </a:r>
            <a:endParaRPr lang="cs-CZ" sz="2400" dirty="0"/>
          </a:p>
          <a:p>
            <a:pPr marL="72000" indent="0">
              <a:buNone/>
            </a:pPr>
            <a:endParaRPr lang="cs-CZ" sz="2400" dirty="0"/>
          </a:p>
          <a:p>
            <a:pPr marL="72000" indent="0">
              <a:buNone/>
            </a:pPr>
            <a:r>
              <a:rPr lang="cs-CZ" sz="2400" b="1" dirty="0" err="1"/>
              <a:t>Indication</a:t>
            </a:r>
            <a:r>
              <a:rPr lang="cs-CZ" sz="2400" b="1" dirty="0"/>
              <a:t>:</a:t>
            </a:r>
            <a:r>
              <a:rPr lang="cs-CZ" sz="2400" dirty="0"/>
              <a:t> </a:t>
            </a:r>
            <a:r>
              <a:rPr lang="en-GB" sz="2400" dirty="0"/>
              <a:t>pollen allergies, mite allergies, mould spore allergies, pet allergies</a:t>
            </a:r>
            <a:endParaRPr lang="cs-CZ" sz="2400" dirty="0"/>
          </a:p>
          <a:p>
            <a:pPr marL="72000" indent="0">
              <a:buNone/>
            </a:pPr>
            <a:r>
              <a:rPr lang="cs-CZ" sz="2400" dirty="0"/>
              <a:t>                    </a:t>
            </a:r>
            <a:r>
              <a:rPr lang="en-GB" sz="2400" dirty="0"/>
              <a:t>bronchial asthma mediated by </a:t>
            </a:r>
            <a:r>
              <a:rPr lang="en-GB" sz="2400" dirty="0" err="1"/>
              <a:t>IgE</a:t>
            </a:r>
            <a:r>
              <a:rPr lang="en-GB" sz="2400" dirty="0"/>
              <a:t> antibodies.  </a:t>
            </a:r>
            <a:endParaRPr lang="cs-CZ" sz="2400" dirty="0"/>
          </a:p>
          <a:p>
            <a:pPr marL="72000" indent="0">
              <a:buNone/>
            </a:pPr>
            <a:endParaRPr lang="cs-CZ" sz="2400" dirty="0"/>
          </a:p>
          <a:p>
            <a:pPr marL="609600" indent="-609600">
              <a:buFontTx/>
              <a:buNone/>
            </a:pPr>
            <a:endParaRPr lang="el-GR" altLang="cs-CZ" dirty="0"/>
          </a:p>
        </p:txBody>
      </p:sp>
      <p:pic>
        <p:nvPicPr>
          <p:cNvPr id="3" name="Nahraný zvuk">
            <a:hlinkClick r:id="" action="ppaction://media"/>
            <a:extLst>
              <a:ext uri="{FF2B5EF4-FFF2-40B4-BE49-F238E27FC236}">
                <a16:creationId xmlns:a16="http://schemas.microsoft.com/office/drawing/2014/main" id="{D00BDDB4-2D18-4D23-813E-896E9494D7B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17780" y="412751"/>
            <a:ext cx="609600" cy="609600"/>
          </a:xfrm>
          <a:prstGeom prst="rect">
            <a:avLst/>
          </a:prstGeom>
        </p:spPr>
      </p:pic>
    </p:spTree>
    <p:custDataLst>
      <p:tags r:id="rId1"/>
    </p:custDataLst>
    <p:extLst>
      <p:ext uri="{BB962C8B-B14F-4D97-AF65-F5344CB8AC3E}">
        <p14:creationId xmlns:p14="http://schemas.microsoft.com/office/powerpoint/2010/main" val="32331764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en-GB" b="1" dirty="0"/>
              <a:t>Specific immunostimulants</a:t>
            </a:r>
            <a:endParaRPr lang="cs-CZ" b="1" dirty="0"/>
          </a:p>
          <a:p>
            <a:pPr marL="72000" indent="0">
              <a:buNone/>
            </a:pPr>
            <a:endParaRPr lang="cs-CZ" b="1" dirty="0"/>
          </a:p>
          <a:p>
            <a:pPr marL="72000" indent="0">
              <a:buNone/>
            </a:pPr>
            <a:r>
              <a:rPr lang="en-GB" b="1" dirty="0"/>
              <a:t>Vaccination against infectious disease</a:t>
            </a:r>
            <a:endParaRPr lang="cs-CZ" dirty="0"/>
          </a:p>
          <a:p>
            <a:pPr marL="72000" indent="0">
              <a:buNone/>
            </a:pPr>
            <a:r>
              <a:rPr lang="en-GB" dirty="0"/>
              <a:t>Vaccines are modified, in so far as that they can induce an immune reaction with immunological memory, which will prevent the development of an infectious disease. Vaccines are derived from live, attenuated strains of microorganisms, modified bacterial toxins, and vaccines containing only a certain immunogenic part of a microorganism.</a:t>
            </a:r>
            <a:endParaRPr lang="cs-CZ" dirty="0"/>
          </a:p>
          <a:p>
            <a:pPr marL="72000" indent="0">
              <a:buNone/>
            </a:pPr>
            <a:endParaRPr lang="cs-CZ" b="1" dirty="0"/>
          </a:p>
          <a:p>
            <a:pPr marL="72000" indent="0">
              <a:buNone/>
            </a:pPr>
            <a:r>
              <a:rPr lang="en-GB" b="1" dirty="0"/>
              <a:t>Anti-tumour vaccines</a:t>
            </a:r>
            <a:endParaRPr lang="cs-CZ" dirty="0"/>
          </a:p>
          <a:p>
            <a:pPr marL="72000" indent="0">
              <a:buNone/>
            </a:pPr>
            <a:r>
              <a:rPr lang="en-GB" dirty="0"/>
              <a:t>consist of activated dendritic cells, which provoke an immune response against tumour antigens</a:t>
            </a:r>
            <a:endParaRPr lang="el-GR" altLang="cs-CZ" dirty="0"/>
          </a:p>
        </p:txBody>
      </p:sp>
      <p:pic>
        <p:nvPicPr>
          <p:cNvPr id="2" name="Nahraný zvuk">
            <a:hlinkClick r:id="" action="ppaction://media"/>
            <a:extLst>
              <a:ext uri="{FF2B5EF4-FFF2-40B4-BE49-F238E27FC236}">
                <a16:creationId xmlns:a16="http://schemas.microsoft.com/office/drawing/2014/main" id="{5A1B4D91-9738-40C7-8E24-5EFB8F22EBC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9445" y="412751"/>
            <a:ext cx="609600" cy="609600"/>
          </a:xfrm>
          <a:prstGeom prst="rect">
            <a:avLst/>
          </a:prstGeom>
        </p:spPr>
      </p:pic>
    </p:spTree>
    <p:custDataLst>
      <p:tags r:id="rId1"/>
    </p:custDataLst>
    <p:extLst>
      <p:ext uri="{BB962C8B-B14F-4D97-AF65-F5344CB8AC3E}">
        <p14:creationId xmlns:p14="http://schemas.microsoft.com/office/powerpoint/2010/main" val="26825859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8th_lecture_2022_with_comments (2)[20220408153044694].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CZ.potx" id="{0256B392-11D6-4CFF-A65D-2F19E0793336}" vid="{4DBF336A-63FD-420A-B5B7-04D31F847D65}"/>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muni-med-prezentace-cz-v10 (1)</Template>
  <TotalTime>512</TotalTime>
  <Words>800</Words>
  <Application>Microsoft Office PowerPoint</Application>
  <PresentationFormat>Širokoúhlá obrazovka</PresentationFormat>
  <Paragraphs>174</Paragraphs>
  <Slides>14</Slides>
  <Notes>11</Notes>
  <HiddenSlides>0</HiddenSlides>
  <MMClips>14</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14</vt:i4>
      </vt:variant>
    </vt:vector>
  </HeadingPairs>
  <TitlesOfParts>
    <vt:vector size="18" baseType="lpstr">
      <vt:lpstr>Arial</vt:lpstr>
      <vt:lpstr>Tahoma</vt:lpstr>
      <vt:lpstr>Wingdings</vt:lpstr>
      <vt:lpstr>Prezentace_MU_CZ</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Farmakokinetika I</dc:title>
  <dc:creator>Jan Jurica</dc:creator>
  <cp:lastModifiedBy>Leoš Landa</cp:lastModifiedBy>
  <cp:revision>65</cp:revision>
  <cp:lastPrinted>1601-01-01T00:00:00Z</cp:lastPrinted>
  <dcterms:created xsi:type="dcterms:W3CDTF">2020-10-24T20:05:04Z</dcterms:created>
  <dcterms:modified xsi:type="dcterms:W3CDTF">2023-04-12T11:26:16Z</dcterms:modified>
</cp:coreProperties>
</file>