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8" r:id="rId4"/>
    <p:sldId id="257" r:id="rId5"/>
    <p:sldId id="259" r:id="rId6"/>
    <p:sldId id="284" r:id="rId7"/>
    <p:sldId id="285" r:id="rId8"/>
    <p:sldId id="267" r:id="rId9"/>
    <p:sldId id="261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anka" initials="J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008000"/>
    <a:srgbClr val="00C900"/>
    <a:srgbClr val="2CCF28"/>
    <a:srgbClr val="7B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212" y="96"/>
      </p:cViewPr>
      <p:guideLst>
        <p:guide orient="horz" pos="184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501" y="414000"/>
            <a:ext cx="1160207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2812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64" y="415570"/>
            <a:ext cx="1158680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364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527960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67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590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4423753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1432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576827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24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110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3032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0958" y="6048047"/>
            <a:ext cx="649064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261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5" y="2014648"/>
            <a:ext cx="307969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367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978" y="1950397"/>
            <a:ext cx="6514043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2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2591-7886-4114-B729-C6E90F682A62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15A0-92F9-4EA7-942E-3CE1A182F1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15749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3" y="1553766"/>
            <a:ext cx="8647510" cy="2319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3300" b="1" dirty="0"/>
              <a:t>(XIV.) Ergometry</a:t>
            </a:r>
            <a:br>
              <a:rPr lang="cs-CZ" sz="3300" dirty="0"/>
            </a:br>
            <a:endParaRPr lang="cs-CZ" sz="3300" dirty="0"/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0" y="4051698"/>
            <a:ext cx="9144000" cy="748903"/>
          </a:xfrm>
        </p:spPr>
        <p:txBody>
          <a:bodyPr/>
          <a:lstStyle/>
          <a:p>
            <a:pPr eaLnBrk="1" hangingPunct="1"/>
            <a:endParaRPr lang="en-GB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860032" y="6093296"/>
            <a:ext cx="4001791" cy="448866"/>
          </a:xfrm>
        </p:spPr>
        <p:txBody>
          <a:bodyPr/>
          <a:lstStyle/>
          <a:p>
            <a:pPr>
              <a:defRPr/>
            </a:pPr>
            <a:r>
              <a:rPr lang="cs-CZ" sz="1400" dirty="0" err="1"/>
              <a:t>Physiology</a:t>
            </a:r>
            <a:r>
              <a:rPr lang="cs-CZ" sz="1400" dirty="0"/>
              <a:t> department LF MU, 2015 © Eva Závodná</a:t>
            </a:r>
          </a:p>
        </p:txBody>
      </p:sp>
    </p:spTree>
    <p:extLst>
      <p:ext uri="{BB962C8B-B14F-4D97-AF65-F5344CB8AC3E}">
        <p14:creationId xmlns:p14="http://schemas.microsoft.com/office/powerpoint/2010/main" val="1117434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DC"/>
                </a:solidFill>
                <a:latin typeface="Arial"/>
              </a:rPr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fld id="{0970407D-EE58-4A0B-824B-1D3AE42DD9CF}" type="slidenum">
              <a:rPr lang="cs-CZ" altLang="cs-CZ">
                <a:solidFill>
                  <a:srgbClr val="0000DC"/>
                </a:solidFill>
                <a:latin typeface="Arial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1225796"/>
            <a:ext cx="8064900" cy="338682"/>
          </a:xfrm>
        </p:spPr>
        <p:txBody>
          <a:bodyPr/>
          <a:lstStyle/>
          <a:p>
            <a:r>
              <a:rPr lang="cs-CZ" dirty="0"/>
              <a:t>Ergometry (stress testing, </a:t>
            </a:r>
            <a:r>
              <a:rPr lang="cs-CZ" dirty="0" err="1"/>
              <a:t>exercise</a:t>
            </a:r>
            <a:r>
              <a:rPr lang="cs-CZ" dirty="0"/>
              <a:t> testing)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7723" y="1708547"/>
            <a:ext cx="8612170" cy="39329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load</a:t>
            </a:r>
            <a:r>
              <a:rPr lang="en-US" dirty="0"/>
              <a:t> examination – </a:t>
            </a:r>
            <a:r>
              <a:rPr lang="cs-CZ" dirty="0" err="1"/>
              <a:t>measurement</a:t>
            </a:r>
            <a:r>
              <a:rPr lang="en-US" dirty="0"/>
              <a:t> of ECG and other parameters depending on the increasing degree of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en-US" dirty="0"/>
              <a:t>load on the ergometer</a:t>
            </a:r>
          </a:p>
          <a:p>
            <a:pPr>
              <a:lnSpc>
                <a:spcPct val="100000"/>
              </a:lnSpc>
            </a:pPr>
            <a:r>
              <a:rPr lang="en-US" dirty="0"/>
              <a:t>In addition to </a:t>
            </a:r>
            <a:r>
              <a:rPr lang="cs-CZ" dirty="0"/>
              <a:t>ECG</a:t>
            </a:r>
            <a:r>
              <a:rPr lang="en-US" dirty="0"/>
              <a:t>, the following can be </a:t>
            </a:r>
            <a:r>
              <a:rPr lang="cs-CZ" dirty="0" err="1"/>
              <a:t>recorded</a:t>
            </a:r>
            <a:r>
              <a:rPr lang="en-US" dirty="0"/>
              <a:t>: </a:t>
            </a:r>
          </a:p>
          <a:p>
            <a:pPr>
              <a:lnSpc>
                <a:spcPct val="100000"/>
              </a:lnSpc>
            </a:pPr>
            <a:r>
              <a:rPr lang="en-US" sz="1500" dirty="0"/>
              <a:t>O2 consumption, CO2 output, blood pressure, blood samples (mainly lactate)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ergometers</a:t>
            </a:r>
            <a:endParaRPr lang="cs-CZ" dirty="0"/>
          </a:p>
          <a:p>
            <a:pPr lvl="1"/>
            <a:r>
              <a:rPr lang="cs-CZ" dirty="0" err="1"/>
              <a:t>Bicycle</a:t>
            </a:r>
            <a:r>
              <a:rPr lang="cs-CZ" dirty="0"/>
              <a:t> </a:t>
            </a:r>
            <a:r>
              <a:rPr lang="cs-CZ" dirty="0" err="1"/>
              <a:t>ergometer</a:t>
            </a:r>
            <a:r>
              <a:rPr lang="cs-CZ" dirty="0"/>
              <a:t> – </a:t>
            </a:r>
            <a:r>
              <a:rPr lang="cs-CZ" dirty="0" err="1"/>
              <a:t>load</a:t>
            </a:r>
            <a:r>
              <a:rPr lang="cs-CZ" dirty="0"/>
              <a:t> </a:t>
            </a:r>
            <a:r>
              <a:rPr lang="cs-CZ" dirty="0" err="1"/>
              <a:t>mainly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half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body</a:t>
            </a:r>
          </a:p>
          <a:p>
            <a:pPr lvl="1"/>
            <a:r>
              <a:rPr lang="cs-CZ" dirty="0" err="1"/>
              <a:t>Rowing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– </a:t>
            </a:r>
            <a:r>
              <a:rPr lang="cs-CZ" dirty="0" err="1"/>
              <a:t>upper</a:t>
            </a:r>
            <a:r>
              <a:rPr lang="cs-CZ" dirty="0"/>
              <a:t> body </a:t>
            </a:r>
            <a:r>
              <a:rPr lang="cs-CZ" dirty="0" err="1"/>
              <a:t>load</a:t>
            </a:r>
            <a:endParaRPr lang="cs-CZ" dirty="0"/>
          </a:p>
          <a:p>
            <a:pPr lvl="1"/>
            <a:r>
              <a:rPr lang="cs-CZ" dirty="0" err="1"/>
              <a:t>Rump</a:t>
            </a:r>
            <a:r>
              <a:rPr lang="cs-CZ" dirty="0"/>
              <a:t> </a:t>
            </a:r>
            <a:r>
              <a:rPr lang="cs-CZ" dirty="0" err="1"/>
              <a:t>ergometer</a:t>
            </a:r>
            <a:r>
              <a:rPr lang="cs-CZ" dirty="0"/>
              <a:t> – </a:t>
            </a:r>
            <a:r>
              <a:rPr lang="cs-CZ" dirty="0" err="1"/>
              <a:t>exercise</a:t>
            </a:r>
            <a:r>
              <a:rPr lang="cs-CZ" dirty="0"/>
              <a:t> bike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hands</a:t>
            </a:r>
            <a:r>
              <a:rPr lang="cs-CZ" dirty="0"/>
              <a:t>, para/</a:t>
            </a:r>
            <a:r>
              <a:rPr lang="cs-CZ" dirty="0" err="1"/>
              <a:t>quadriplegia</a:t>
            </a:r>
            <a:endParaRPr lang="cs-CZ" dirty="0"/>
          </a:p>
          <a:p>
            <a:pPr lvl="1"/>
            <a:r>
              <a:rPr lang="cs-CZ" dirty="0" err="1"/>
              <a:t>Master´s</a:t>
            </a:r>
            <a:r>
              <a:rPr lang="cs-CZ" dirty="0"/>
              <a:t> step</a:t>
            </a:r>
          </a:p>
          <a:p>
            <a:pPr lvl="1"/>
            <a:r>
              <a:rPr lang="cs-CZ" dirty="0" err="1"/>
              <a:t>Treadmill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in:</a:t>
            </a:r>
          </a:p>
          <a:p>
            <a:pPr lvl="1"/>
            <a:r>
              <a:rPr lang="cs-CZ" sz="1350" dirty="0" err="1"/>
              <a:t>Sports</a:t>
            </a:r>
            <a:r>
              <a:rPr lang="cs-CZ" sz="1350" dirty="0"/>
              <a:t> </a:t>
            </a:r>
            <a:r>
              <a:rPr lang="cs-CZ" sz="1350" dirty="0" err="1"/>
              <a:t>Medicine</a:t>
            </a:r>
            <a:endParaRPr lang="cs-CZ" sz="1350" dirty="0"/>
          </a:p>
          <a:p>
            <a:pPr lvl="1"/>
            <a:r>
              <a:rPr lang="cs-CZ" sz="1350" dirty="0" err="1"/>
              <a:t>Rehabilitation</a:t>
            </a:r>
            <a:r>
              <a:rPr lang="cs-CZ" sz="1350" dirty="0"/>
              <a:t> </a:t>
            </a:r>
            <a:r>
              <a:rPr lang="cs-CZ" sz="1350" dirty="0" err="1"/>
              <a:t>medicine</a:t>
            </a:r>
            <a:endParaRPr lang="cs-CZ" sz="1350" dirty="0"/>
          </a:p>
          <a:p>
            <a:pPr lvl="1"/>
            <a:r>
              <a:rPr lang="cs-CZ" sz="1350" dirty="0" err="1"/>
              <a:t>Cardiology</a:t>
            </a:r>
            <a:endParaRPr lang="cs-CZ" sz="1350" dirty="0"/>
          </a:p>
        </p:txBody>
      </p:sp>
      <p:pic>
        <p:nvPicPr>
          <p:cNvPr id="1026" name="Picture 2" descr="C:\Users\Johanka\Desktop\FRMU 2018\Prezentace\jaro téma 4 - ergometrie\materiály a obrázky\praxis-schroeter-ergometrie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642"/>
          <a:stretch/>
        </p:blipFill>
        <p:spPr bwMode="auto">
          <a:xfrm>
            <a:off x="6324506" y="3081667"/>
            <a:ext cx="2491772" cy="217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412776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Ergometry</a:t>
            </a:r>
            <a:r>
              <a:rPr lang="en-GB" sz="2800" dirty="0"/>
              <a:t> deals with evaluation of performance (work, power).</a:t>
            </a:r>
          </a:p>
          <a:p>
            <a:pPr algn="just"/>
            <a:r>
              <a:rPr lang="en-GB" sz="2800" dirty="0"/>
              <a:t>Its name comes from two Greek words: „</a:t>
            </a:r>
            <a:r>
              <a:rPr lang="en-GB" sz="2800" i="1" dirty="0"/>
              <a:t>ergon</a:t>
            </a:r>
            <a:r>
              <a:rPr lang="en-GB" sz="2800" dirty="0"/>
              <a:t>“´= work,  „</a:t>
            </a:r>
            <a:r>
              <a:rPr lang="en-GB" sz="2800" i="1" dirty="0" err="1"/>
              <a:t>metron</a:t>
            </a:r>
            <a:r>
              <a:rPr lang="en-GB" sz="2800" dirty="0"/>
              <a:t>“ = measure</a:t>
            </a:r>
            <a:r>
              <a:rPr lang="en-GB" sz="2800" i="1" dirty="0"/>
              <a:t>.</a:t>
            </a:r>
          </a:p>
          <a:p>
            <a:pPr algn="just"/>
            <a:endParaRPr lang="en-GB" sz="2800" i="1" dirty="0"/>
          </a:p>
          <a:p>
            <a:pPr algn="just"/>
            <a:r>
              <a:rPr lang="en-GB" sz="2800" dirty="0"/>
              <a:t>  The test is a part of complex examinations evaluating responses and adaptation of organism to exercise. It is used to diagnose, to decide about the treatment and/or evaluation of its effectiveness. In the sport medicine, it is used mainly for evaluation of fitness.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568952" cy="137063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467544" y="404664"/>
            <a:ext cx="3806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Basic protocol types :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bdélník 4"/>
          <p:cNvSpPr/>
          <p:nvPr/>
        </p:nvSpPr>
        <p:spPr>
          <a:xfrm>
            <a:off x="2627784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4932040" y="155679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bdélník 6"/>
          <p:cNvSpPr/>
          <p:nvPr/>
        </p:nvSpPr>
        <p:spPr>
          <a:xfrm>
            <a:off x="7020272" y="1628800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ovéPole 7"/>
          <p:cNvSpPr txBox="1"/>
          <p:nvPr/>
        </p:nvSpPr>
        <p:spPr>
          <a:xfrm rot="2374974">
            <a:off x="273781" y="3890116"/>
            <a:ext cx="169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Single stage test</a:t>
            </a:r>
          </a:p>
        </p:txBody>
      </p:sp>
      <p:sp>
        <p:nvSpPr>
          <p:cNvPr id="9" name="TextovéPole 8"/>
          <p:cNvSpPr txBox="1"/>
          <p:nvPr/>
        </p:nvSpPr>
        <p:spPr>
          <a:xfrm rot="2374974">
            <a:off x="2231472" y="3860425"/>
            <a:ext cx="3045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Intermittent incremental steps</a:t>
            </a:r>
          </a:p>
        </p:txBody>
      </p:sp>
      <p:sp>
        <p:nvSpPr>
          <p:cNvPr id="10" name="TextovéPole 9"/>
          <p:cNvSpPr txBox="1"/>
          <p:nvPr/>
        </p:nvSpPr>
        <p:spPr>
          <a:xfrm rot="2374974">
            <a:off x="4059378" y="4168755"/>
            <a:ext cx="385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Continuous incremental step</a:t>
            </a:r>
          </a:p>
        </p:txBody>
      </p:sp>
      <p:sp>
        <p:nvSpPr>
          <p:cNvPr id="11" name="TextovéPole 10"/>
          <p:cNvSpPr txBox="1"/>
          <p:nvPr/>
        </p:nvSpPr>
        <p:spPr>
          <a:xfrm rot="2374974">
            <a:off x="6887318" y="4168757"/>
            <a:ext cx="2261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„ramp“ protocol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1225796"/>
            <a:ext cx="8064900" cy="338682"/>
          </a:xfrm>
        </p:spPr>
        <p:txBody>
          <a:bodyPr>
            <a:normAutofit fontScale="90000"/>
          </a:bodyPr>
          <a:lstStyle/>
          <a:p>
            <a:r>
              <a:rPr lang="cs-CZ" dirty="0"/>
              <a:t>Basic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protocols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testing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7723" y="1708547"/>
            <a:ext cx="8612170" cy="39329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Ramp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Continuous</a:t>
            </a:r>
            <a:r>
              <a:rPr lang="cs-CZ" dirty="0"/>
              <a:t> </a:t>
            </a:r>
            <a:r>
              <a:rPr lang="cs-CZ" dirty="0" err="1"/>
              <a:t>increase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gradual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Single </a:t>
            </a:r>
            <a:r>
              <a:rPr lang="cs-CZ" dirty="0" err="1"/>
              <a:t>stage</a:t>
            </a:r>
            <a:r>
              <a:rPr lang="cs-CZ" dirty="0"/>
              <a:t> step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Intermitent</a:t>
            </a:r>
            <a:r>
              <a:rPr lang="cs-CZ" dirty="0"/>
              <a:t> </a:t>
            </a:r>
            <a:r>
              <a:rPr lang="cs-CZ" dirty="0" err="1"/>
              <a:t>incremental</a:t>
            </a:r>
            <a:r>
              <a:rPr lang="cs-CZ" dirty="0"/>
              <a:t> test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both</a:t>
            </a:r>
            <a:endParaRPr lang="cs-CZ" dirty="0"/>
          </a:p>
        </p:txBody>
      </p:sp>
      <p:pic>
        <p:nvPicPr>
          <p:cNvPr id="6" name="Picture 2" descr="C:\Users\Johanka\Desktop\FRMU 2018\Prezentace\jaro téma 4 - ergometrie\materiály a obrázky\Obr_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940" y="2288454"/>
            <a:ext cx="4458509" cy="254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68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DC"/>
                </a:solidFill>
                <a:latin typeface="Arial"/>
              </a:rPr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fld id="{0970407D-EE58-4A0B-824B-1D3AE42DD9CF}" type="slidenum">
              <a:rPr lang="cs-CZ" altLang="cs-CZ">
                <a:solidFill>
                  <a:srgbClr val="0000DC"/>
                </a:solidFill>
                <a:latin typeface="Arial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altLang="cs-CZ" dirty="0">
              <a:solidFill>
                <a:srgbClr val="0000DC"/>
              </a:solidFill>
              <a:latin typeface="Arial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1225796"/>
            <a:ext cx="8064900" cy="338682"/>
          </a:xfrm>
        </p:spPr>
        <p:txBody>
          <a:bodyPr/>
          <a:lstStyle/>
          <a:p>
            <a:r>
              <a:rPr lang="cs-CZ" dirty="0"/>
              <a:t>Basic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protocols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testing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7723" y="1708547"/>
            <a:ext cx="8612170" cy="39329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Ramp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Continuous</a:t>
            </a:r>
            <a:r>
              <a:rPr lang="cs-CZ" dirty="0"/>
              <a:t> </a:t>
            </a:r>
            <a:r>
              <a:rPr lang="cs-CZ" dirty="0" err="1"/>
              <a:t>increase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gradual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Single </a:t>
            </a:r>
            <a:r>
              <a:rPr lang="cs-CZ" dirty="0" err="1"/>
              <a:t>stage</a:t>
            </a:r>
            <a:r>
              <a:rPr lang="cs-CZ" dirty="0"/>
              <a:t> step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Intermitent</a:t>
            </a:r>
            <a:r>
              <a:rPr lang="cs-CZ" dirty="0"/>
              <a:t> </a:t>
            </a:r>
            <a:r>
              <a:rPr lang="cs-CZ" dirty="0" err="1"/>
              <a:t>incremental</a:t>
            </a:r>
            <a:r>
              <a:rPr lang="cs-CZ" dirty="0"/>
              <a:t> test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both</a:t>
            </a:r>
            <a:endParaRPr lang="cs-CZ" dirty="0"/>
          </a:p>
        </p:txBody>
      </p:sp>
      <p:pic>
        <p:nvPicPr>
          <p:cNvPr id="6" name="Picture 2" descr="C:\Users\Johanka\Desktop\FRMU 2018\Prezentace\jaro téma 4 - ergometrie\materiály a obrázky\Obr_3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948" y="1930947"/>
            <a:ext cx="4458509" cy="254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89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36882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Examination phases: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3" y="3748836"/>
            <a:ext cx="9079549" cy="309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71276" y="2464027"/>
            <a:ext cx="251654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application of low workload in order to increas tissue perfusion and improve joints mobility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5378" y="1257556"/>
            <a:ext cx="12350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recording of resting values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541001" y="1202268"/>
            <a:ext cx="20598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exposure of examined person to graduated physical work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705857" y="1479268"/>
            <a:ext cx="331236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/>
              <a:t>workload of low intensity supporting catabolites removal (lactic acid), helping heart rate recovery, reducing vertigo and collapses (due to after-work hypotension)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558239" y="3256437"/>
            <a:ext cx="33123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follow-up after exercise</a:t>
            </a:r>
          </a:p>
        </p:txBody>
      </p:sp>
      <p:cxnSp>
        <p:nvCxnSpPr>
          <p:cNvPr id="18" name="Přímá spojnice 17"/>
          <p:cNvCxnSpPr/>
          <p:nvPr/>
        </p:nvCxnSpPr>
        <p:spPr>
          <a:xfrm flipH="1" flipV="1">
            <a:off x="309276" y="2226260"/>
            <a:ext cx="162000" cy="21195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3131840" y="2424994"/>
            <a:ext cx="0" cy="16510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883240" y="3933056"/>
            <a:ext cx="27009" cy="2859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 flipV="1">
            <a:off x="4801424" y="3064191"/>
            <a:ext cx="180000" cy="9269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 flipV="1">
            <a:off x="6928225" y="3619202"/>
            <a:ext cx="286198" cy="4568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33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 rot="16200000">
            <a:off x="-341612" y="2875614"/>
            <a:ext cx="2257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Heart rate [beat/ min]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788024" y="5572925"/>
            <a:ext cx="2504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load</a:t>
            </a:r>
            <a:r>
              <a:rPr lang="en-US" dirty="0"/>
              <a:t> [W] or</a:t>
            </a:r>
            <a:r>
              <a:rPr lang="en-US" i="1" dirty="0"/>
              <a:t> [W/kg]</a:t>
            </a:r>
            <a:endParaRPr lang="en-US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7544" y="404664"/>
            <a:ext cx="3329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Heart rate change:</a:t>
            </a:r>
          </a:p>
        </p:txBody>
      </p:sp>
      <p:cxnSp>
        <p:nvCxnSpPr>
          <p:cNvPr id="18" name="Přímá spojovací šipka 3"/>
          <p:cNvCxnSpPr/>
          <p:nvPr/>
        </p:nvCxnSpPr>
        <p:spPr>
          <a:xfrm flipV="1">
            <a:off x="1547664" y="1628800"/>
            <a:ext cx="0" cy="3888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ovací šipka 5"/>
          <p:cNvCxnSpPr/>
          <p:nvPr/>
        </p:nvCxnSpPr>
        <p:spPr>
          <a:xfrm>
            <a:off x="1547664" y="5517232"/>
            <a:ext cx="41764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939932" y="148478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200</a:t>
            </a:r>
            <a:endParaRPr lang="en-US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971600" y="205155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180</a:t>
            </a:r>
            <a:endParaRPr lang="en-US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971600" y="255561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160</a:t>
            </a:r>
            <a:endParaRPr lang="en-US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971600" y="313167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140</a:t>
            </a:r>
            <a:endParaRPr lang="en-US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971600" y="363573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120</a:t>
            </a:r>
            <a:endParaRPr lang="en-US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971600" y="414908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</a:t>
            </a:r>
            <a:endParaRPr lang="en-US" dirty="0"/>
          </a:p>
        </p:txBody>
      </p:sp>
      <p:sp>
        <p:nvSpPr>
          <p:cNvPr id="30" name="Volný tvar 29"/>
          <p:cNvSpPr/>
          <p:nvPr/>
        </p:nvSpPr>
        <p:spPr>
          <a:xfrm>
            <a:off x="1596270" y="1712991"/>
            <a:ext cx="3821373" cy="2906973"/>
          </a:xfrm>
          <a:custGeom>
            <a:avLst/>
            <a:gdLst>
              <a:gd name="connsiteX0" fmla="*/ 3821373 w 3821373"/>
              <a:gd name="connsiteY0" fmla="*/ 0 h 2906973"/>
              <a:gd name="connsiteX1" fmla="*/ 3425588 w 3821373"/>
              <a:gd name="connsiteY1" fmla="*/ 27295 h 2906973"/>
              <a:gd name="connsiteX2" fmla="*/ 2988860 w 3821373"/>
              <a:gd name="connsiteY2" fmla="*/ 95534 h 2906973"/>
              <a:gd name="connsiteX3" fmla="*/ 2579427 w 3821373"/>
              <a:gd name="connsiteY3" fmla="*/ 300250 h 2906973"/>
              <a:gd name="connsiteX4" fmla="*/ 2142699 w 3821373"/>
              <a:gd name="connsiteY4" fmla="*/ 682388 h 2906973"/>
              <a:gd name="connsiteX5" fmla="*/ 1733266 w 3821373"/>
              <a:gd name="connsiteY5" fmla="*/ 1132764 h 2906973"/>
              <a:gd name="connsiteX6" fmla="*/ 1337481 w 3821373"/>
              <a:gd name="connsiteY6" fmla="*/ 1542197 h 2906973"/>
              <a:gd name="connsiteX7" fmla="*/ 900752 w 3821373"/>
              <a:gd name="connsiteY7" fmla="*/ 1992573 h 2906973"/>
              <a:gd name="connsiteX8" fmla="*/ 491320 w 3821373"/>
              <a:gd name="connsiteY8" fmla="*/ 2388358 h 2906973"/>
              <a:gd name="connsiteX9" fmla="*/ 0 w 3821373"/>
              <a:gd name="connsiteY9" fmla="*/ 2906973 h 290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21373" h="2906973">
                <a:moveTo>
                  <a:pt x="3821373" y="0"/>
                </a:moveTo>
                <a:cubicBezTo>
                  <a:pt x="3692856" y="5686"/>
                  <a:pt x="3564340" y="11373"/>
                  <a:pt x="3425588" y="27295"/>
                </a:cubicBezTo>
                <a:cubicBezTo>
                  <a:pt x="3286836" y="43217"/>
                  <a:pt x="3129887" y="50042"/>
                  <a:pt x="2988860" y="95534"/>
                </a:cubicBezTo>
                <a:cubicBezTo>
                  <a:pt x="2847833" y="141026"/>
                  <a:pt x="2720454" y="202441"/>
                  <a:pt x="2579427" y="300250"/>
                </a:cubicBezTo>
                <a:cubicBezTo>
                  <a:pt x="2438400" y="398059"/>
                  <a:pt x="2283726" y="543636"/>
                  <a:pt x="2142699" y="682388"/>
                </a:cubicBezTo>
                <a:cubicBezTo>
                  <a:pt x="2001672" y="821140"/>
                  <a:pt x="1867469" y="989463"/>
                  <a:pt x="1733266" y="1132764"/>
                </a:cubicBezTo>
                <a:cubicBezTo>
                  <a:pt x="1599063" y="1276066"/>
                  <a:pt x="1337481" y="1542197"/>
                  <a:pt x="1337481" y="1542197"/>
                </a:cubicBezTo>
                <a:cubicBezTo>
                  <a:pt x="1198729" y="1685499"/>
                  <a:pt x="1041779" y="1851546"/>
                  <a:pt x="900752" y="1992573"/>
                </a:cubicBezTo>
                <a:cubicBezTo>
                  <a:pt x="759725" y="2133600"/>
                  <a:pt x="641445" y="2235958"/>
                  <a:pt x="491320" y="2388358"/>
                </a:cubicBezTo>
                <a:cubicBezTo>
                  <a:pt x="341195" y="2540758"/>
                  <a:pt x="170597" y="2723865"/>
                  <a:pt x="0" y="29069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128960" y="46438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90</a:t>
            </a:r>
            <a:endParaRPr lang="en-US" dirty="0"/>
          </a:p>
        </p:txBody>
      </p:sp>
      <p:cxnSp>
        <p:nvCxnSpPr>
          <p:cNvPr id="32" name="Přímá spojovací čára 20"/>
          <p:cNvCxnSpPr>
            <a:stCxn id="30" idx="9"/>
          </p:cNvCxnSpPr>
          <p:nvPr/>
        </p:nvCxnSpPr>
        <p:spPr>
          <a:xfrm flipV="1">
            <a:off x="1596270" y="836712"/>
            <a:ext cx="3695810" cy="37832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23"/>
          <p:cNvCxnSpPr/>
          <p:nvPr/>
        </p:nvCxnSpPr>
        <p:spPr>
          <a:xfrm flipH="1">
            <a:off x="1562522" y="2493397"/>
            <a:ext cx="2736304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5417643" y="305361"/>
            <a:ext cx="29523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Up to 180 beats/min heart rate increases LINEARLY</a:t>
            </a:r>
          </a:p>
          <a:p>
            <a:r>
              <a:rPr lang="en-GB" sz="2000" dirty="0"/>
              <a:t>(</a:t>
            </a:r>
            <a:r>
              <a:rPr lang="cs-CZ" sz="2000" dirty="0" err="1"/>
              <a:t>if</a:t>
            </a:r>
            <a:r>
              <a:rPr lang="cs-CZ" sz="2000" dirty="0"/>
              <a:t> </a:t>
            </a:r>
            <a:r>
              <a:rPr lang="en-GB" sz="2000" dirty="0"/>
              <a:t>workload increases continually)</a:t>
            </a:r>
          </a:p>
        </p:txBody>
      </p:sp>
      <p:sp>
        <p:nvSpPr>
          <p:cNvPr id="35" name="Volný tvar 34"/>
          <p:cNvSpPr/>
          <p:nvPr/>
        </p:nvSpPr>
        <p:spPr>
          <a:xfrm>
            <a:off x="1552575" y="1695078"/>
            <a:ext cx="4057650" cy="3524250"/>
          </a:xfrm>
          <a:custGeom>
            <a:avLst/>
            <a:gdLst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333750 w 3848100"/>
              <a:gd name="connsiteY3" fmla="*/ 7620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943225 w 3848100"/>
              <a:gd name="connsiteY2" fmla="*/ 447675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05100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3848100"/>
              <a:gd name="connsiteY0" fmla="*/ 3524250 h 3524250"/>
              <a:gd name="connsiteX1" fmla="*/ 2247900 w 3848100"/>
              <a:gd name="connsiteY1" fmla="*/ 1171575 h 3524250"/>
              <a:gd name="connsiteX2" fmla="*/ 2714625 w 3848100"/>
              <a:gd name="connsiteY2" fmla="*/ 666750 h 3524250"/>
              <a:gd name="connsiteX3" fmla="*/ 3200400 w 3848100"/>
              <a:gd name="connsiteY3" fmla="*/ 209550 h 3524250"/>
              <a:gd name="connsiteX4" fmla="*/ 3848100 w 384810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00400 w 4057650"/>
              <a:gd name="connsiteY3" fmla="*/ 20955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38500 w 4057650"/>
              <a:gd name="connsiteY3" fmla="*/ 152400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235527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297876 w 4057650"/>
              <a:gd name="connsiteY3" fmla="*/ 164275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  <a:gd name="connsiteX0" fmla="*/ 0 w 4057650"/>
              <a:gd name="connsiteY0" fmla="*/ 3524250 h 3524250"/>
              <a:gd name="connsiteX1" fmla="*/ 2247900 w 4057650"/>
              <a:gd name="connsiteY1" fmla="*/ 1171575 h 3524250"/>
              <a:gd name="connsiteX2" fmla="*/ 2714625 w 4057650"/>
              <a:gd name="connsiteY2" fmla="*/ 666750 h 3524250"/>
              <a:gd name="connsiteX3" fmla="*/ 3345378 w 4057650"/>
              <a:gd name="connsiteY3" fmla="*/ 211776 h 3524250"/>
              <a:gd name="connsiteX4" fmla="*/ 4057650 w 4057650"/>
              <a:gd name="connsiteY4" fmla="*/ 0 h 352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57650" h="3524250">
                <a:moveTo>
                  <a:pt x="0" y="3524250"/>
                </a:moveTo>
                <a:lnTo>
                  <a:pt x="2247900" y="1171575"/>
                </a:lnTo>
                <a:cubicBezTo>
                  <a:pt x="2700337" y="695325"/>
                  <a:pt x="2531712" y="826716"/>
                  <a:pt x="2714625" y="666750"/>
                </a:cubicBezTo>
                <a:cubicBezTo>
                  <a:pt x="2897538" y="506784"/>
                  <a:pt x="3121541" y="322901"/>
                  <a:pt x="3345378" y="211776"/>
                </a:cubicBezTo>
                <a:cubicBezTo>
                  <a:pt x="3569215" y="100651"/>
                  <a:pt x="3827834" y="30101"/>
                  <a:pt x="4057650" y="0"/>
                </a:cubicBezTo>
              </a:path>
            </a:pathLst>
          </a:cu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 rot="18804485">
            <a:off x="1468286" y="3064136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untrained</a:t>
            </a:r>
            <a:r>
              <a:rPr lang="cs-CZ" dirty="0"/>
              <a:t> </a:t>
            </a:r>
            <a:r>
              <a:rPr lang="cs-CZ" dirty="0" err="1"/>
              <a:t>individual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 rot="18804485">
            <a:off x="1864637" y="3756682"/>
            <a:ext cx="237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trained</a:t>
            </a:r>
            <a:r>
              <a:rPr lang="cs-CZ" dirty="0"/>
              <a:t> </a:t>
            </a:r>
            <a:r>
              <a:rPr lang="cs-CZ" dirty="0" err="1"/>
              <a:t>individual</a:t>
            </a:r>
            <a:endParaRPr lang="cs-CZ" dirty="0"/>
          </a:p>
        </p:txBody>
      </p:sp>
      <p:cxnSp>
        <p:nvCxnSpPr>
          <p:cNvPr id="38" name="Přímá spojnice 37"/>
          <p:cNvCxnSpPr/>
          <p:nvPr/>
        </p:nvCxnSpPr>
        <p:spPr>
          <a:xfrm>
            <a:off x="3635896" y="2493397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4168527" y="2483872"/>
            <a:ext cx="0" cy="3023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2891561" y="5086817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W</a:t>
            </a:r>
            <a:r>
              <a:rPr lang="cs-CZ" sz="2000" b="1" baseline="-25000" dirty="0">
                <a:solidFill>
                  <a:srgbClr val="FF0000"/>
                </a:solidFill>
              </a:rPr>
              <a:t>170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4174078" y="5092445"/>
            <a:ext cx="77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6600"/>
                </a:solidFill>
              </a:rPr>
              <a:t>W</a:t>
            </a:r>
            <a:r>
              <a:rPr lang="cs-CZ" sz="2000" b="1" baseline="-25000" dirty="0">
                <a:solidFill>
                  <a:srgbClr val="006600"/>
                </a:solidFill>
              </a:rPr>
              <a:t>170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5356134" y="2920766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W</a:t>
            </a:r>
            <a:r>
              <a:rPr lang="cs-CZ" sz="2000" b="1" baseline="-25000" dirty="0"/>
              <a:t>170</a:t>
            </a:r>
            <a:r>
              <a:rPr lang="cs-CZ" sz="2000" b="1" dirty="0"/>
              <a:t> : </a:t>
            </a:r>
            <a:r>
              <a:rPr lang="en-US" sz="2000" dirty="0">
                <a:solidFill>
                  <a:srgbClr val="003300"/>
                </a:solidFill>
                <a:latin typeface="Times New Roman" pitchFamily="18" charset="0"/>
              </a:rPr>
              <a:t>Index describing work capacity at heart rate of 170 beats/min</a:t>
            </a:r>
            <a:r>
              <a:rPr lang="cs-CZ" sz="2000" dirty="0">
                <a:solidFill>
                  <a:srgbClr val="003300"/>
                </a:solidFill>
                <a:latin typeface="Times New Roman" pitchFamily="18" charset="0"/>
              </a:rPr>
              <a:t>.</a:t>
            </a:r>
            <a:endParaRPr lang="en-US" sz="2000" dirty="0">
              <a:solidFill>
                <a:srgbClr val="0033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 rot="16200000">
            <a:off x="3468762" y="5858968"/>
            <a:ext cx="1327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trained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 rot="16200000">
            <a:off x="2864913" y="5884493"/>
            <a:ext cx="150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untrained</a:t>
            </a:r>
            <a:endParaRPr lang="cs-CZ" dirty="0"/>
          </a:p>
        </p:txBody>
      </p:sp>
      <p:sp>
        <p:nvSpPr>
          <p:cNvPr id="2" name="Šipka: dolů 1">
            <a:extLst>
              <a:ext uri="{FF2B5EF4-FFF2-40B4-BE49-F238E27FC236}">
                <a16:creationId xmlns:a16="http://schemas.microsoft.com/office/drawing/2014/main" id="{34DC28AB-ADA5-412C-9438-D18E4B1362A1}"/>
              </a:ext>
            </a:extLst>
          </p:cNvPr>
          <p:cNvSpPr/>
          <p:nvPr/>
        </p:nvSpPr>
        <p:spPr>
          <a:xfrm>
            <a:off x="3571740" y="2498726"/>
            <a:ext cx="162288" cy="30089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: dolů 28">
            <a:extLst>
              <a:ext uri="{FF2B5EF4-FFF2-40B4-BE49-F238E27FC236}">
                <a16:creationId xmlns:a16="http://schemas.microsoft.com/office/drawing/2014/main" id="{1EC3D914-1AC2-4515-AACE-6F9CAC4AFB94}"/>
              </a:ext>
            </a:extLst>
          </p:cNvPr>
          <p:cNvSpPr/>
          <p:nvPr/>
        </p:nvSpPr>
        <p:spPr>
          <a:xfrm>
            <a:off x="4090159" y="2491145"/>
            <a:ext cx="162288" cy="30089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DEE34F54-A460-4F6F-AE43-4F3B3EFEA232}"/>
              </a:ext>
            </a:extLst>
          </p:cNvPr>
          <p:cNvSpPr/>
          <p:nvPr/>
        </p:nvSpPr>
        <p:spPr>
          <a:xfrm>
            <a:off x="3565095" y="2387234"/>
            <a:ext cx="162288" cy="1714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AEF16705-8FA6-45FA-833E-E585D937F307}"/>
              </a:ext>
            </a:extLst>
          </p:cNvPr>
          <p:cNvSpPr/>
          <p:nvPr/>
        </p:nvSpPr>
        <p:spPr>
          <a:xfrm>
            <a:off x="4095025" y="2379842"/>
            <a:ext cx="162288" cy="17149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ulk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447582"/>
              </p:ext>
            </p:extLst>
          </p:nvPr>
        </p:nvGraphicFramePr>
        <p:xfrm>
          <a:off x="2267744" y="2718212"/>
          <a:ext cx="3635895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  <a:p>
                      <a:pPr algn="ctr"/>
                      <a:r>
                        <a:rPr lang="cs-CZ" dirty="0"/>
                        <a:t>G</a:t>
                      </a:r>
                    </a:p>
                    <a:p>
                      <a:pPr algn="ctr"/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Men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Women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[W]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[W/kg]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45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1,8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8" name="TextovéPole 37"/>
          <p:cNvSpPr txBox="1"/>
          <p:nvPr/>
        </p:nvSpPr>
        <p:spPr>
          <a:xfrm>
            <a:off x="2280395" y="2164214"/>
            <a:ext cx="316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Population norms (Heller, 2005)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75487" y="1268760"/>
            <a:ext cx="879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W</a:t>
            </a:r>
            <a:r>
              <a:rPr lang="cs-CZ" sz="2400" b="1" baseline="-25000" dirty="0"/>
              <a:t>170</a:t>
            </a:r>
            <a:r>
              <a:rPr lang="cs-CZ" sz="2400" b="1" dirty="0"/>
              <a:t> : </a:t>
            </a:r>
            <a:r>
              <a:rPr lang="en-US" sz="2400" dirty="0">
                <a:solidFill>
                  <a:srgbClr val="003300"/>
                </a:solidFill>
                <a:latin typeface="Times New Roman" pitchFamily="18" charset="0"/>
              </a:rPr>
              <a:t>Index describing work capacity at heart rate of 170 beats/min</a:t>
            </a:r>
            <a:endParaRPr lang="en-US" sz="2400" dirty="0">
              <a:solidFill>
                <a:srgbClr val="0033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67544" y="404664"/>
            <a:ext cx="3329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Heart rate change: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488</Words>
  <Application>Microsoft Office PowerPoint</Application>
  <PresentationFormat>Předvádění na obrazovce (4:3)</PresentationFormat>
  <Paragraphs>122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Wingdings</vt:lpstr>
      <vt:lpstr>Motiv sady Office</vt:lpstr>
      <vt:lpstr>Prezentace_MU_CZ</vt:lpstr>
      <vt:lpstr>(XIV.) Ergometry </vt:lpstr>
      <vt:lpstr>Ergometry (stress testing, exercise testing) </vt:lpstr>
      <vt:lpstr>Prezentace aplikace PowerPoint</vt:lpstr>
      <vt:lpstr>Prezentace aplikace PowerPoint</vt:lpstr>
      <vt:lpstr>Basic types of protocols for exercise testing </vt:lpstr>
      <vt:lpstr>Basic types of protocols for exercise testing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 Závodná</dc:creator>
  <cp:lastModifiedBy>Zuzana Nováková</cp:lastModifiedBy>
  <cp:revision>21</cp:revision>
  <dcterms:created xsi:type="dcterms:W3CDTF">2015-11-19T20:20:37Z</dcterms:created>
  <dcterms:modified xsi:type="dcterms:W3CDTF">2023-03-23T07:41:20Z</dcterms:modified>
</cp:coreProperties>
</file>