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73" r:id="rId7"/>
    <p:sldId id="257" r:id="rId8"/>
    <p:sldId id="259" r:id="rId9"/>
    <p:sldId id="258" r:id="rId10"/>
    <p:sldId id="261" r:id="rId11"/>
    <p:sldId id="262" r:id="rId12"/>
    <p:sldId id="264" r:id="rId13"/>
    <p:sldId id="263" r:id="rId14"/>
    <p:sldId id="269" r:id="rId15"/>
    <p:sldId id="271" r:id="rId16"/>
    <p:sldId id="270" r:id="rId17"/>
    <p:sldId id="27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87A"/>
    <a:srgbClr val="1A2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38B9B-0D18-407C-A981-994FA12DE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CDF66D-A35B-474C-AD1E-BDC1703A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ED05A7-BE54-4872-829C-C3881E8F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F04D4-9C93-4C21-8435-80D0DC71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43C5DF-1AEE-4DE8-A170-C553BD95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47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C31C4-7BDA-4573-9ED9-DAB34CA6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66669AD-906D-411D-AD94-5C7229CB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685DA0-9241-4F05-A557-D3A6A68B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3B4878-8CD3-4D7D-A655-5E6A40B1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746074-BDAD-4754-852A-46A5A05B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37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C2C8077-5CF9-4C61-BD20-32823022B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114190-5C67-405F-BDA1-D59DC3CA1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7C6520-A8AE-46FA-A6CF-2E07568A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5545A3-A71F-4E2B-AE70-3B672634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A9BC39-9D69-45A0-AFEE-9559F65A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92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B9FF25-C80E-4EBA-B50B-4C079664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D79C0D-9991-41FF-9FA3-179D2CEDC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3260AF-79D4-47A9-AA86-96D42D96C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F53323-06DC-4C06-AE27-E6815B7B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D7852E-A1C4-4FD2-BC8E-8F502DC5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90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9F3E4-F039-4634-B8CD-41B2DC2E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A285A6C-B40C-4F1C-841E-EE653EC46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E1C89C-9312-42E3-AE2E-7644E71F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FD1838-E570-46A0-A4F5-ECF08068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FA7E41-DA5B-4B83-AF49-121FB9CC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41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5B849-E57B-4F72-97AB-E8FF2CF8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77654A-CABE-4EBC-BFFE-617389244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184608-22A9-44E5-8D64-F0523D946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6EC8A3-9E03-4988-A674-930CCA83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C20BAE-80F3-4B27-B86B-1CCDBFF1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DFEF7C-640B-455D-968B-97D69B3C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5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DEE8A-2ADD-47E6-98E3-4686B774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BC96E0C-1560-4FF0-A985-4F1CAEA1B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0FA0838-26FB-4260-8BFD-32C716632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9FC5F06-DCBE-470F-9CB0-7A060CA2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F6F0E4C-FC23-4055-B048-B9043B318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729CC8-ECB0-4A79-8DC1-28B00323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DA7B818-F0B8-4589-B0DA-9444057E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862162B-E003-48A8-9E32-8DF4274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66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DDE8D-E452-4934-9FAA-7A1C4622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868368-A650-4887-AB04-E1E5FF56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3BFA9F-BE50-45BC-9043-58B1B2EC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8C1D63-7FD3-437D-8115-EEE6FA4F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33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54907A-8E29-4C40-A51D-1DE75434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211115E-784D-4C43-941D-6DA98C47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51F3E2-385B-4208-82E5-1BA816B1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21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36196-5304-474A-9807-32B679B0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52C791-609C-49D5-93F3-5F1EEEB42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34B247D-E708-4881-B187-6B9F2F3FB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2296B6-8B8B-4B59-8241-35B11ABE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8E2635-20E0-429D-8A06-7E4BEDC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CB0309-C41A-4639-8770-83BE7D25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4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CDB80-80C2-48EB-B477-2D7BFE43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537AFB7-560A-4238-9FB1-2863B41A9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57DAD5E-76FC-4B54-902E-3DD4EE8FB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0FA111-E93E-4E85-B374-C7FA9162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7FBDEC-06DB-4877-9679-5C142FF8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D56B9C-8972-48EA-A403-2FA545F1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12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663F80-C9D3-49B9-A34A-264C705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751BAEB-4AC4-484D-9A3D-3A86A07CE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8A5751-0C76-43A7-A177-3CB3FFE83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94E0C-06B2-4730-96DF-219FD0B79150}" type="datetimeFigureOut">
              <a:rPr lang="cs-CZ" smtClean="0"/>
              <a:t>01.02.2023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34B0A3-93BE-4AE1-A451-11263C3D8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C2221B-6133-4B7B-A48B-62276A192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A24D4-C162-4E43-A019-870D3A4F1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44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36D8A-28A6-409E-9B5A-D7913668D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08718"/>
          </a:xfrm>
        </p:spPr>
        <p:txBody>
          <a:bodyPr>
            <a:normAutofit/>
          </a:bodyPr>
          <a:lstStyle/>
          <a:p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temporalis</a:t>
            </a:r>
            <a:r>
              <a:rPr lang="cs-CZ" dirty="0"/>
              <a:t>, </a:t>
            </a:r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infratemporalis</a:t>
            </a:r>
            <a:r>
              <a:rPr lang="cs-CZ" dirty="0"/>
              <a:t>, </a:t>
            </a:r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pterygopalatina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46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DBE49D-6149-4F0D-8CA0-B1EFB12F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198FAB-3118-449B-BD58-C845AB3AD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819B45-5D2B-4CE4-8C1F-7865A82A6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490" y="3443840"/>
            <a:ext cx="8242479" cy="32905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A1B77E3-10DD-4A85-A556-2E466A170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91" y="165510"/>
            <a:ext cx="8242479" cy="32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1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3A29A5B-B6DF-41CB-8469-970A8612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1104900"/>
            <a:ext cx="7210425" cy="57531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C037376-ECCB-47AA-8199-36E9F801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Branches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a. </a:t>
            </a:r>
            <a:r>
              <a:rPr lang="cs-CZ" dirty="0" err="1"/>
              <a:t>maxillaris</a:t>
            </a:r>
            <a:r>
              <a:rPr lang="cs-CZ" dirty="0"/>
              <a:t> – </a:t>
            </a:r>
            <a:br>
              <a:rPr lang="cs-CZ" dirty="0"/>
            </a:br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pterygopalatina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287EE8-6CBB-4B61-8A91-7EA911BB6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73680" cy="435133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7EBF2F4B-24F8-4FD5-BC07-ABCAC01CE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28" y="2981682"/>
            <a:ext cx="271099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68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812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384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 err="1"/>
              <a:t>Pars</a:t>
            </a:r>
            <a:r>
              <a:rPr lang="cs-CZ" altLang="cs-CZ" b="1" u="sng" dirty="0"/>
              <a:t> </a:t>
            </a:r>
            <a:r>
              <a:rPr lang="cs-CZ" altLang="cs-CZ" b="1" u="sng" dirty="0" err="1"/>
              <a:t>pterygopalatina</a:t>
            </a:r>
            <a:endParaRPr lang="cs-CZ" altLang="cs-CZ" b="1" u="sng" dirty="0"/>
          </a:p>
          <a:p>
            <a:endParaRPr lang="cs-CZ" altLang="cs-CZ" b="1" u="sng" dirty="0"/>
          </a:p>
          <a:p>
            <a:r>
              <a:rPr lang="cs-CZ" altLang="cs-CZ" b="1" dirty="0"/>
              <a:t>a. </a:t>
            </a:r>
            <a:r>
              <a:rPr lang="cs-CZ" altLang="cs-CZ" b="1" dirty="0" err="1"/>
              <a:t>infraorbitalis</a:t>
            </a:r>
            <a:endParaRPr lang="cs-CZ" altLang="cs-CZ" b="1" dirty="0"/>
          </a:p>
          <a:p>
            <a:pPr>
              <a:buFontTx/>
              <a:buChar char="•"/>
            </a:pPr>
            <a:endParaRPr lang="cs-CZ" altLang="cs-CZ" b="1" dirty="0"/>
          </a:p>
          <a:p>
            <a:r>
              <a:rPr lang="cs-CZ" altLang="cs-CZ" b="1" dirty="0"/>
              <a:t>a. </a:t>
            </a:r>
            <a:r>
              <a:rPr lang="cs-CZ" altLang="cs-CZ" b="1" dirty="0" err="1"/>
              <a:t>alveolaris</a:t>
            </a:r>
            <a:r>
              <a:rPr lang="cs-CZ" altLang="cs-CZ" b="1" dirty="0"/>
              <a:t> sup. post.</a:t>
            </a:r>
          </a:p>
          <a:p>
            <a:r>
              <a:rPr lang="cs-CZ" altLang="cs-CZ" b="1" dirty="0"/>
              <a:t> </a:t>
            </a:r>
            <a:endParaRPr lang="cs-CZ" altLang="cs-CZ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b="1" dirty="0"/>
              <a:t>a. </a:t>
            </a:r>
            <a:r>
              <a:rPr lang="cs-CZ" altLang="cs-CZ" b="1" dirty="0" err="1"/>
              <a:t>palatina</a:t>
            </a:r>
            <a:r>
              <a:rPr lang="cs-CZ" altLang="cs-CZ" b="1" dirty="0"/>
              <a:t> </a:t>
            </a:r>
            <a:r>
              <a:rPr lang="cs-CZ" altLang="cs-CZ" b="1" dirty="0" err="1"/>
              <a:t>descendens</a:t>
            </a:r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a. </a:t>
            </a:r>
            <a:r>
              <a:rPr lang="cs-CZ" altLang="cs-CZ" b="1" dirty="0" err="1"/>
              <a:t>canalis</a:t>
            </a:r>
            <a:r>
              <a:rPr lang="cs-CZ" altLang="cs-CZ" b="1" dirty="0"/>
              <a:t> </a:t>
            </a:r>
            <a:r>
              <a:rPr lang="cs-CZ" altLang="cs-CZ" b="1" dirty="0" err="1"/>
              <a:t>pterygoidei</a:t>
            </a:r>
            <a:endParaRPr lang="cs-CZ" altLang="cs-CZ" b="1" dirty="0"/>
          </a:p>
          <a:p>
            <a:pPr eaLnBrk="1" hangingPunct="1">
              <a:buFontTx/>
              <a:buChar char="•"/>
            </a:pPr>
            <a:endParaRPr lang="cs-CZ" altLang="cs-CZ" b="1" dirty="0"/>
          </a:p>
          <a:p>
            <a:pPr eaLnBrk="1" hangingPunct="1"/>
            <a:r>
              <a:rPr lang="cs-CZ" altLang="cs-CZ" b="1" dirty="0"/>
              <a:t>a. </a:t>
            </a:r>
            <a:r>
              <a:rPr lang="cs-CZ" altLang="cs-CZ" b="1" dirty="0" err="1"/>
              <a:t>sphenopalatina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14554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FFDF6F-2481-4BD5-BAFE-054A18F1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Side view of fossa </a:t>
            </a:r>
            <a:r>
              <a:rPr lang="en-US" sz="3600" dirty="0" err="1"/>
              <a:t>pterygopalatina</a:t>
            </a:r>
            <a:r>
              <a:rPr lang="en-US" sz="3600" dirty="0"/>
              <a:t> (passages of nerves</a:t>
            </a:r>
            <a:r>
              <a:rPr lang="cs-CZ" sz="3600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41FF33-2245-4C8A-9A4E-5F1B1FAA1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36" y="1423617"/>
            <a:ext cx="8563928" cy="524674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1575819-08DC-4486-9C0B-A7755CCFDE98}"/>
              </a:ext>
            </a:extLst>
          </p:cNvPr>
          <p:cNvSpPr/>
          <p:nvPr/>
        </p:nvSpPr>
        <p:spPr>
          <a:xfrm>
            <a:off x="2164702" y="1825625"/>
            <a:ext cx="1442348" cy="199118"/>
          </a:xfrm>
          <a:prstGeom prst="rect">
            <a:avLst/>
          </a:prstGeom>
          <a:solidFill>
            <a:srgbClr val="1E3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cs-CZ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lacrimal</a:t>
            </a:r>
            <a:r>
              <a:rPr lang="cs-CZ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gland</a:t>
            </a:r>
            <a:r>
              <a:rPr lang="cs-CZ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429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C6A55-FB40-4238-ADA5-C78ECB227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665B67-E37B-42C5-B452-28C08E1AD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14F97B-CE32-4B48-81C7-4570E22F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14" y="0"/>
            <a:ext cx="9573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7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41F18B-3DB7-67A4-4C2F-4D90042E2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3177"/>
            <a:ext cx="10515600" cy="51737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  <a:r>
              <a:rPr lang="cs-CZ" sz="2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Čihák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R.: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Anatomie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1,2,3, Praha,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Grada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2001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Netter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F.: Atlas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HumanAnatomy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4th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Elseviesr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USA, 2006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Naňka, Elišková: Přehled anatomie.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Galén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Praha 2009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Seidl et al.: Radiologie pro studium i praxi, Grada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publishing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2013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Mrázková, Doskočil: Klinická anatomie pro stomatology, Alberta, Praha, 1994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Brand,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Isselhard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Anatomy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orofacial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8th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edition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Elsevier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USA, 2019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Fehrenbach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Herring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Illustrated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anatomy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neck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5th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edition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Elsevier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USA, 2017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Moore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Dalley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Clinically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oriented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anatomy, 5th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edition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USA, 2006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68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6820E-63F3-4147-9A7D-F2627C0F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795"/>
          </a:xfrm>
        </p:spPr>
        <p:txBody>
          <a:bodyPr>
            <a:normAutofit/>
          </a:bodyPr>
          <a:lstStyle/>
          <a:p>
            <a:r>
              <a:rPr lang="cs-CZ" b="1" dirty="0" err="1"/>
              <a:t>Fossa</a:t>
            </a:r>
            <a:r>
              <a:rPr lang="cs-CZ" b="1" dirty="0"/>
              <a:t> </a:t>
            </a:r>
            <a:r>
              <a:rPr lang="cs-CZ" b="1" dirty="0" err="1"/>
              <a:t>temporalis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4162BA-905C-48DD-9367-B0E8235B8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Borders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linea </a:t>
            </a:r>
            <a:r>
              <a:rPr lang="cs-CZ" dirty="0" err="1"/>
              <a:t>temporalis</a:t>
            </a:r>
            <a:r>
              <a:rPr lang="cs-CZ" dirty="0"/>
              <a:t> sup., </a:t>
            </a:r>
          </a:p>
          <a:p>
            <a:pPr marL="0" indent="0">
              <a:buNone/>
            </a:pPr>
            <a:r>
              <a:rPr lang="cs-CZ" dirty="0" err="1"/>
              <a:t>arcus</a:t>
            </a:r>
            <a:r>
              <a:rPr lang="cs-CZ" dirty="0"/>
              <a:t> </a:t>
            </a:r>
            <a:r>
              <a:rPr lang="cs-CZ" dirty="0" err="1"/>
              <a:t>zygomaticus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46D3F1-8C19-49E4-9A91-BDC7D53AF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367" y="1341120"/>
            <a:ext cx="46958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5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77B5A-B9F2-45C0-B1B9-AFB48F34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Fossa</a:t>
            </a:r>
            <a:r>
              <a:rPr lang="cs-CZ" b="1" dirty="0"/>
              <a:t> </a:t>
            </a:r>
            <a:r>
              <a:rPr lang="cs-CZ" b="1" dirty="0" err="1"/>
              <a:t>temporalis</a:t>
            </a:r>
            <a:r>
              <a:rPr lang="cs-CZ" b="1" dirty="0"/>
              <a:t> - </a:t>
            </a:r>
            <a:r>
              <a:rPr lang="cs-CZ" b="1" dirty="0" err="1"/>
              <a:t>content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DDABA1-28C4-42B8-80CA-AFFE69C60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skin</a:t>
            </a:r>
          </a:p>
          <a:p>
            <a:r>
              <a:rPr lang="cs-CZ" dirty="0"/>
              <a:t>M. </a:t>
            </a:r>
            <a:r>
              <a:rPr lang="cs-CZ" dirty="0" err="1"/>
              <a:t>temporalis</a:t>
            </a:r>
            <a:endParaRPr lang="cs-CZ" dirty="0"/>
          </a:p>
          <a:p>
            <a:r>
              <a:rPr lang="cs-CZ" dirty="0"/>
              <a:t>m. </a:t>
            </a:r>
            <a:r>
              <a:rPr lang="cs-CZ" dirty="0" err="1"/>
              <a:t>temporoparietalis</a:t>
            </a:r>
            <a:r>
              <a:rPr lang="cs-CZ" dirty="0"/>
              <a:t> (</a:t>
            </a:r>
            <a:r>
              <a:rPr lang="cs-CZ" dirty="0" err="1"/>
              <a:t>n.VII</a:t>
            </a:r>
            <a:r>
              <a:rPr lang="cs-CZ" dirty="0"/>
              <a:t>.)</a:t>
            </a:r>
          </a:p>
          <a:p>
            <a:r>
              <a:rPr lang="cs-CZ" dirty="0"/>
              <a:t>n. </a:t>
            </a:r>
            <a:r>
              <a:rPr lang="cs-CZ" dirty="0" err="1"/>
              <a:t>auricularis</a:t>
            </a:r>
            <a:r>
              <a:rPr lang="cs-CZ" dirty="0"/>
              <a:t> </a:t>
            </a:r>
            <a:r>
              <a:rPr lang="cs-CZ" dirty="0" err="1"/>
              <a:t>magnus</a:t>
            </a:r>
            <a:endParaRPr lang="cs-CZ" dirty="0"/>
          </a:p>
          <a:p>
            <a:r>
              <a:rPr lang="cs-CZ" dirty="0"/>
              <a:t>a., v. </a:t>
            </a:r>
            <a:r>
              <a:rPr lang="cs-CZ" dirty="0" err="1"/>
              <a:t>temporalis</a:t>
            </a:r>
            <a:r>
              <a:rPr lang="cs-CZ" dirty="0"/>
              <a:t> </a:t>
            </a:r>
            <a:r>
              <a:rPr lang="cs-CZ" dirty="0" err="1"/>
              <a:t>spf</a:t>
            </a:r>
            <a:r>
              <a:rPr lang="cs-CZ" dirty="0"/>
              <a:t>. (v. </a:t>
            </a:r>
            <a:r>
              <a:rPr lang="cs-CZ" dirty="0" err="1"/>
              <a:t>retromandibularis</a:t>
            </a:r>
            <a:r>
              <a:rPr lang="cs-CZ" dirty="0"/>
              <a:t>)</a:t>
            </a:r>
          </a:p>
          <a:p>
            <a:r>
              <a:rPr lang="cs-CZ" dirty="0"/>
              <a:t>n. </a:t>
            </a:r>
            <a:r>
              <a:rPr lang="cs-CZ" dirty="0" err="1"/>
              <a:t>auriculotemporalis</a:t>
            </a:r>
            <a:endParaRPr lang="cs-CZ" dirty="0"/>
          </a:p>
          <a:p>
            <a:r>
              <a:rPr lang="cs-CZ" dirty="0" err="1"/>
              <a:t>fascia</a:t>
            </a:r>
            <a:r>
              <a:rPr lang="cs-CZ" dirty="0"/>
              <a:t> </a:t>
            </a:r>
            <a:r>
              <a:rPr lang="cs-CZ" dirty="0" err="1"/>
              <a:t>temporalis</a:t>
            </a:r>
            <a:r>
              <a:rPr lang="cs-CZ" dirty="0"/>
              <a:t> (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laminae</a:t>
            </a:r>
            <a:r>
              <a:rPr lang="cs-CZ" dirty="0"/>
              <a:t>)</a:t>
            </a:r>
          </a:p>
          <a:p>
            <a:r>
              <a:rPr lang="cs-CZ" dirty="0" err="1"/>
              <a:t>a.,v</a:t>
            </a:r>
            <a:r>
              <a:rPr lang="cs-CZ" dirty="0"/>
              <a:t>., n. </a:t>
            </a:r>
            <a:r>
              <a:rPr lang="cs-CZ" dirty="0" err="1"/>
              <a:t>temporalis</a:t>
            </a:r>
            <a:r>
              <a:rPr lang="cs-CZ" dirty="0"/>
              <a:t> prof.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F2C2FD-72C6-4DA9-B50C-245A09AD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0" y="681037"/>
            <a:ext cx="48958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5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33907-E7F1-419E-AE7A-F533008E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infratemporalis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E59283D-0E52-4A12-9A4E-A2BE93D6F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181" y="1730779"/>
            <a:ext cx="6052852" cy="483219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D10135C-C920-4C76-9381-CE64AB0EB5B3}"/>
              </a:ext>
            </a:extLst>
          </p:cNvPr>
          <p:cNvSpPr/>
          <p:nvPr/>
        </p:nvSpPr>
        <p:spPr>
          <a:xfrm>
            <a:off x="7068518" y="934249"/>
            <a:ext cx="414812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latin typeface="Arial-BoldMT"/>
              </a:rPr>
              <a:t>Borders</a:t>
            </a:r>
            <a:r>
              <a:rPr lang="cs-CZ" sz="2400" b="1" dirty="0">
                <a:latin typeface="Arial-BoldMT"/>
              </a:rPr>
              <a:t>:</a:t>
            </a:r>
          </a:p>
          <a:p>
            <a:endParaRPr lang="cs-CZ" sz="2400" b="1" dirty="0">
              <a:latin typeface="Arial-BoldMT"/>
            </a:endParaRPr>
          </a:p>
          <a:p>
            <a:r>
              <a:rPr lang="cs-CZ" sz="2400" dirty="0" err="1">
                <a:latin typeface="ArialMT"/>
              </a:rPr>
              <a:t>Upper</a:t>
            </a:r>
            <a:r>
              <a:rPr lang="cs-CZ" sz="2400" dirty="0">
                <a:latin typeface="ArialMT"/>
              </a:rPr>
              <a:t>: </a:t>
            </a:r>
            <a:r>
              <a:rPr lang="cs-CZ" sz="2000" dirty="0" err="1">
                <a:latin typeface="ArialMT"/>
              </a:rPr>
              <a:t>crista</a:t>
            </a:r>
            <a:r>
              <a:rPr lang="cs-CZ" sz="2000" dirty="0">
                <a:latin typeface="ArialMT"/>
              </a:rPr>
              <a:t> </a:t>
            </a:r>
            <a:r>
              <a:rPr lang="cs-CZ" sz="2000" dirty="0" err="1">
                <a:latin typeface="ArialMT"/>
              </a:rPr>
              <a:t>infratemporalis</a:t>
            </a:r>
            <a:r>
              <a:rPr lang="cs-CZ" sz="2000" dirty="0">
                <a:latin typeface="ArialMT"/>
              </a:rPr>
              <a:t> </a:t>
            </a:r>
            <a:r>
              <a:rPr lang="cs-CZ" sz="2000" dirty="0" err="1">
                <a:latin typeface="ArialMT"/>
              </a:rPr>
              <a:t>alae</a:t>
            </a:r>
            <a:r>
              <a:rPr lang="cs-CZ" sz="2000" dirty="0">
                <a:latin typeface="ArialMT"/>
              </a:rPr>
              <a:t> </a:t>
            </a:r>
            <a:r>
              <a:rPr lang="cs-CZ" sz="2000" dirty="0" err="1">
                <a:latin typeface="ArialMT"/>
              </a:rPr>
              <a:t>majoris</a:t>
            </a:r>
            <a:r>
              <a:rPr lang="cs-CZ" sz="2000" dirty="0">
                <a:latin typeface="ArialMT"/>
              </a:rPr>
              <a:t> </a:t>
            </a:r>
            <a:r>
              <a:rPr lang="cs-CZ" sz="2000" dirty="0" err="1">
                <a:latin typeface="ArialMT"/>
              </a:rPr>
              <a:t>osis</a:t>
            </a:r>
            <a:r>
              <a:rPr lang="cs-CZ" sz="2000" dirty="0">
                <a:latin typeface="ArialMT"/>
              </a:rPr>
              <a:t> </a:t>
            </a:r>
            <a:r>
              <a:rPr lang="cs-CZ" sz="2000" dirty="0" err="1">
                <a:latin typeface="ArialMT"/>
              </a:rPr>
              <a:t>sphenoidalis</a:t>
            </a:r>
            <a:endParaRPr lang="cs-CZ" sz="2000" dirty="0">
              <a:latin typeface="ArialMT"/>
            </a:endParaRPr>
          </a:p>
          <a:p>
            <a:endParaRPr lang="cs-CZ" sz="2000" dirty="0">
              <a:latin typeface="ArialMT"/>
            </a:endParaRPr>
          </a:p>
          <a:p>
            <a:r>
              <a:rPr lang="cs-CZ" sz="2400" dirty="0" err="1">
                <a:latin typeface="ArialMT"/>
              </a:rPr>
              <a:t>Ventral</a:t>
            </a:r>
            <a:r>
              <a:rPr lang="cs-CZ" sz="2400" dirty="0">
                <a:latin typeface="ArialMT"/>
              </a:rPr>
              <a:t>: </a:t>
            </a:r>
            <a:r>
              <a:rPr lang="cs-CZ" sz="2000" dirty="0">
                <a:latin typeface="ArialMT"/>
              </a:rPr>
              <a:t>facies </a:t>
            </a:r>
            <a:r>
              <a:rPr lang="cs-CZ" sz="2000" dirty="0" err="1">
                <a:latin typeface="ArialMT"/>
              </a:rPr>
              <a:t>infratemporalis</a:t>
            </a:r>
            <a:r>
              <a:rPr lang="cs-CZ" sz="2000" dirty="0">
                <a:latin typeface="ArialMT"/>
              </a:rPr>
              <a:t> </a:t>
            </a:r>
            <a:r>
              <a:rPr lang="cs-CZ" sz="2000" dirty="0" err="1">
                <a:latin typeface="ArialMT"/>
              </a:rPr>
              <a:t>corporis</a:t>
            </a:r>
            <a:r>
              <a:rPr lang="cs-CZ" sz="2000" dirty="0">
                <a:latin typeface="ArialMT"/>
              </a:rPr>
              <a:t> </a:t>
            </a:r>
            <a:r>
              <a:rPr lang="cs-CZ" sz="2000" dirty="0" err="1">
                <a:latin typeface="ArialMT"/>
              </a:rPr>
              <a:t>maxillae</a:t>
            </a:r>
            <a:endParaRPr lang="cs-CZ" sz="2000" dirty="0">
              <a:latin typeface="ArialMT"/>
            </a:endParaRPr>
          </a:p>
          <a:p>
            <a:endParaRPr lang="cs-CZ" sz="2000" dirty="0">
              <a:latin typeface="ArialMT"/>
            </a:endParaRPr>
          </a:p>
          <a:p>
            <a:r>
              <a:rPr lang="cs-CZ" sz="2400" dirty="0" err="1">
                <a:latin typeface="ArialMT"/>
              </a:rPr>
              <a:t>Lateral</a:t>
            </a:r>
            <a:r>
              <a:rPr lang="cs-CZ" sz="2400" dirty="0">
                <a:latin typeface="ArialMT"/>
              </a:rPr>
              <a:t>: </a:t>
            </a:r>
            <a:r>
              <a:rPr lang="cs-CZ" sz="2000" dirty="0" err="1">
                <a:latin typeface="ArialMT"/>
              </a:rPr>
              <a:t>ramus</a:t>
            </a:r>
            <a:r>
              <a:rPr lang="cs-CZ" sz="2000" dirty="0">
                <a:latin typeface="ArialMT"/>
              </a:rPr>
              <a:t> </a:t>
            </a:r>
            <a:r>
              <a:rPr lang="cs-CZ" sz="2000" dirty="0" err="1">
                <a:latin typeface="ArialMT"/>
              </a:rPr>
              <a:t>mandibulae</a:t>
            </a:r>
            <a:endParaRPr lang="cs-CZ" sz="2000" dirty="0">
              <a:latin typeface="ArialMT"/>
            </a:endParaRPr>
          </a:p>
          <a:p>
            <a:endParaRPr lang="cs-CZ" sz="2000" dirty="0">
              <a:latin typeface="ArialMT"/>
            </a:endParaRPr>
          </a:p>
          <a:p>
            <a:r>
              <a:rPr lang="pl-PL" sz="2400" dirty="0">
                <a:latin typeface="ArialMT"/>
              </a:rPr>
              <a:t>Medial: </a:t>
            </a:r>
            <a:r>
              <a:rPr lang="pl-PL" sz="2000" dirty="0">
                <a:latin typeface="ArialMT"/>
              </a:rPr>
              <a:t>lamina lat. proc. Pterygoidei</a:t>
            </a:r>
          </a:p>
          <a:p>
            <a:endParaRPr lang="pl-PL" sz="2000" dirty="0">
              <a:latin typeface="ArialMT"/>
            </a:endParaRPr>
          </a:p>
          <a:p>
            <a:r>
              <a:rPr lang="pl-PL" sz="2400" dirty="0">
                <a:latin typeface="ArialMT"/>
              </a:rPr>
              <a:t>Dorsal: </a:t>
            </a:r>
            <a:r>
              <a:rPr lang="pl-PL" sz="2000" dirty="0">
                <a:latin typeface="ArialMT"/>
              </a:rPr>
              <a:t>missing, styloid septum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955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EB4F9-A4E6-4BBB-9536-042A1CF7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infratemporalis</a:t>
            </a:r>
            <a:r>
              <a:rPr lang="cs-CZ" dirty="0"/>
              <a:t> - </a:t>
            </a:r>
            <a:r>
              <a:rPr lang="cs-CZ" dirty="0" err="1"/>
              <a:t>content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1C34138-6E84-439E-886E-712108A2B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8327" y="1690688"/>
            <a:ext cx="5420385" cy="477913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67B0E34-2E0A-4C23-86E0-9264C38451FE}"/>
              </a:ext>
            </a:extLst>
          </p:cNvPr>
          <p:cNvSpPr/>
          <p:nvPr/>
        </p:nvSpPr>
        <p:spPr>
          <a:xfrm>
            <a:off x="1033288" y="1566690"/>
            <a:ext cx="542038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800000"/>
                </a:solidFill>
                <a:latin typeface="Arial-BoldMT"/>
              </a:rPr>
              <a:t>Mm. </a:t>
            </a:r>
            <a:r>
              <a:rPr lang="cs-CZ" sz="2400" b="1" dirty="0" err="1">
                <a:solidFill>
                  <a:srgbClr val="800000"/>
                </a:solidFill>
                <a:latin typeface="Arial-BoldMT"/>
              </a:rPr>
              <a:t>pterygoidei</a:t>
            </a:r>
            <a:endParaRPr lang="cs-CZ" sz="2400" b="1" dirty="0">
              <a:solidFill>
                <a:srgbClr val="800000"/>
              </a:solidFill>
              <a:latin typeface="Arial-BoldMT"/>
            </a:endParaRPr>
          </a:p>
          <a:p>
            <a:endParaRPr lang="cs-CZ" sz="2400" b="1" dirty="0">
              <a:solidFill>
                <a:srgbClr val="800000"/>
              </a:solidFill>
              <a:latin typeface="Arial-BoldMT"/>
            </a:endParaRPr>
          </a:p>
          <a:p>
            <a:r>
              <a:rPr lang="cs-CZ" sz="2400" b="1" dirty="0"/>
              <a:t>A. </a:t>
            </a:r>
            <a:r>
              <a:rPr lang="cs-CZ" sz="2400" b="1" dirty="0" err="1"/>
              <a:t>maxillaris</a:t>
            </a:r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N. </a:t>
            </a:r>
            <a:r>
              <a:rPr lang="cs-CZ" sz="2400" b="1" dirty="0" err="1"/>
              <a:t>mandibularis</a:t>
            </a:r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Plexus </a:t>
            </a:r>
            <a:r>
              <a:rPr lang="cs-CZ" sz="2400" b="1" dirty="0" err="1"/>
              <a:t>pterygoideus</a:t>
            </a:r>
            <a:endParaRPr lang="cs-CZ" sz="2400" b="1" dirty="0">
              <a:solidFill>
                <a:srgbClr val="800000"/>
              </a:solidFill>
              <a:latin typeface="Arial-BoldMT"/>
            </a:endParaRPr>
          </a:p>
          <a:p>
            <a:endParaRPr lang="cs-CZ" b="1" dirty="0">
              <a:solidFill>
                <a:srgbClr val="800000"/>
              </a:solidFill>
              <a:latin typeface="Arial-BoldMT"/>
            </a:endParaRPr>
          </a:p>
          <a:p>
            <a:endParaRPr lang="cs-CZ" b="1" dirty="0">
              <a:solidFill>
                <a:srgbClr val="800000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172364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24C92-66AB-4C5A-866F-07A0F99F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infratemporalis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C9813E-AA32-4D71-BC84-F18DC2397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v.ophthalmica</a:t>
            </a:r>
            <a:r>
              <a:rPr lang="cs-CZ" dirty="0"/>
              <a:t> </a:t>
            </a:r>
            <a:r>
              <a:rPr lang="cs-CZ" dirty="0" err="1"/>
              <a:t>inf</a:t>
            </a:r>
            <a:r>
              <a:rPr lang="cs-CZ" dirty="0"/>
              <a:t>. (</a:t>
            </a:r>
            <a:r>
              <a:rPr lang="cs-CZ" dirty="0" err="1"/>
              <a:t>fissura</a:t>
            </a:r>
            <a:r>
              <a:rPr lang="cs-CZ" dirty="0"/>
              <a:t> </a:t>
            </a:r>
            <a:r>
              <a:rPr lang="cs-CZ" dirty="0" err="1"/>
              <a:t>orbitalis</a:t>
            </a:r>
            <a:r>
              <a:rPr lang="cs-CZ" dirty="0"/>
              <a:t> </a:t>
            </a:r>
            <a:r>
              <a:rPr lang="cs-CZ" dirty="0" err="1"/>
              <a:t>inf</a:t>
            </a:r>
            <a:r>
              <a:rPr lang="cs-CZ" dirty="0"/>
              <a:t>.)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 err="1"/>
              <a:t>n.mandibularis</a:t>
            </a:r>
            <a:r>
              <a:rPr lang="cs-CZ" dirty="0"/>
              <a:t> (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ovale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a.meningea</a:t>
            </a:r>
            <a:r>
              <a:rPr lang="cs-CZ" dirty="0"/>
              <a:t> media (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spinosum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n.alveolaris</a:t>
            </a:r>
            <a:r>
              <a:rPr lang="cs-CZ" dirty="0"/>
              <a:t> </a:t>
            </a:r>
            <a:r>
              <a:rPr lang="cs-CZ" dirty="0" err="1"/>
              <a:t>inf</a:t>
            </a:r>
            <a:r>
              <a:rPr lang="cs-CZ" dirty="0"/>
              <a:t>. (</a:t>
            </a:r>
            <a:r>
              <a:rPr lang="cs-CZ" dirty="0" err="1"/>
              <a:t>canalis</a:t>
            </a:r>
            <a:r>
              <a:rPr lang="cs-CZ" dirty="0"/>
              <a:t> </a:t>
            </a:r>
            <a:r>
              <a:rPr lang="cs-CZ" dirty="0" err="1"/>
              <a:t>mandibulae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 err="1"/>
              <a:t>n.mylohyoideus</a:t>
            </a:r>
            <a:r>
              <a:rPr lang="cs-CZ" dirty="0"/>
              <a:t> (</a:t>
            </a:r>
            <a:r>
              <a:rPr lang="cs-CZ" dirty="0" err="1"/>
              <a:t>sulcus</a:t>
            </a:r>
            <a:r>
              <a:rPr lang="cs-CZ" dirty="0"/>
              <a:t> </a:t>
            </a:r>
            <a:r>
              <a:rPr lang="cs-CZ" dirty="0" err="1"/>
              <a:t>mylohyoideus</a:t>
            </a:r>
            <a:r>
              <a:rPr lang="cs-CZ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7613DB-8849-4A2D-95AB-BAE1442C5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855" y="1086298"/>
            <a:ext cx="4559121" cy="514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2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A29D5-FAEA-4514-A9D6-B69C24B7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A.maxillaris</a:t>
            </a:r>
            <a:r>
              <a:rPr lang="cs-CZ" b="1" dirty="0"/>
              <a:t> in </a:t>
            </a:r>
            <a:r>
              <a:rPr lang="cs-CZ" b="1" dirty="0" err="1"/>
              <a:t>fossa</a:t>
            </a:r>
            <a:r>
              <a:rPr lang="cs-CZ" b="1" dirty="0"/>
              <a:t> </a:t>
            </a:r>
            <a:r>
              <a:rPr lang="cs-CZ" b="1" dirty="0" err="1"/>
              <a:t>infratemporalis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6C6F60-AF6A-4CA3-AEF0-25336400F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4D6D71-C01A-4EB3-9954-1D5FCA08E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417" y="1548784"/>
            <a:ext cx="5652336" cy="5094882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082B6C82-9381-49F8-99DC-B378D44F1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154" y="2708632"/>
            <a:ext cx="426631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 u="sng" dirty="0" err="1"/>
              <a:t>Pars</a:t>
            </a:r>
            <a:r>
              <a:rPr lang="cs-CZ" altLang="cs-CZ" sz="1800" b="1" i="1" u="sng" dirty="0"/>
              <a:t> </a:t>
            </a:r>
            <a:r>
              <a:rPr lang="cs-CZ" altLang="cs-CZ" sz="1800" b="1" i="1" u="sng" dirty="0" err="1"/>
              <a:t>pterygoidea</a:t>
            </a:r>
            <a:endParaRPr lang="cs-CZ" altLang="cs-CZ" sz="1800" b="1" i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i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arteria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masseterica</a:t>
            </a: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None/>
            </a:pPr>
            <a:r>
              <a:rPr lang="cs-CZ" altLang="cs-CZ" sz="1800" b="1" dirty="0" err="1"/>
              <a:t>arteriae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temporales</a:t>
            </a:r>
            <a:r>
              <a:rPr lang="cs-CZ" altLang="cs-CZ" sz="1800" b="1" dirty="0"/>
              <a:t> prof.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rr</a:t>
            </a:r>
            <a:r>
              <a:rPr lang="cs-CZ" altLang="cs-CZ" sz="1800" b="1" dirty="0"/>
              <a:t>. </a:t>
            </a:r>
            <a:r>
              <a:rPr lang="cs-CZ" altLang="cs-CZ" sz="1800" b="1" dirty="0" err="1"/>
              <a:t>pterygoidei</a:t>
            </a: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None/>
            </a:pPr>
            <a:r>
              <a:rPr lang="cs-CZ" altLang="cs-CZ" sz="1800" b="1" dirty="0" err="1"/>
              <a:t>arteria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buccalis</a:t>
            </a: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72546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05993-1F9F-4F10-BE39-2AC933B9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of the mandibular nerve </a:t>
            </a:r>
            <a:r>
              <a:rPr lang="cs-CZ" dirty="0"/>
              <a:t>in</a:t>
            </a:r>
            <a:r>
              <a:rPr lang="en-US" dirty="0"/>
              <a:t> the infratemporal fossa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8C58E5-8316-4414-A0B1-E9718715C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54" y="2313897"/>
            <a:ext cx="10515600" cy="4351338"/>
          </a:xfrm>
        </p:spPr>
        <p:txBody>
          <a:bodyPr/>
          <a:lstStyle/>
          <a:p>
            <a:r>
              <a:rPr lang="cs-CZ" b="1" dirty="0"/>
              <a:t>N. </a:t>
            </a:r>
            <a:r>
              <a:rPr lang="cs-CZ" b="1" dirty="0" err="1"/>
              <a:t>mandibularis</a:t>
            </a:r>
            <a:endParaRPr lang="cs-CZ" b="1" dirty="0"/>
          </a:p>
          <a:p>
            <a:r>
              <a:rPr lang="cs-CZ" b="1" dirty="0"/>
              <a:t>N. </a:t>
            </a:r>
            <a:r>
              <a:rPr lang="cs-CZ" b="1" dirty="0" err="1"/>
              <a:t>buccalis</a:t>
            </a:r>
            <a:endParaRPr lang="cs-CZ" b="1" dirty="0"/>
          </a:p>
          <a:p>
            <a:r>
              <a:rPr lang="cs-CZ" b="1" dirty="0"/>
              <a:t>N. </a:t>
            </a:r>
            <a:r>
              <a:rPr lang="cs-CZ" b="1" dirty="0" err="1"/>
              <a:t>lingualis</a:t>
            </a:r>
            <a:endParaRPr lang="cs-CZ" b="1" dirty="0"/>
          </a:p>
          <a:p>
            <a:r>
              <a:rPr lang="cs-CZ" b="1" dirty="0"/>
              <a:t>N. </a:t>
            </a:r>
            <a:r>
              <a:rPr lang="cs-CZ" b="1" dirty="0" err="1"/>
              <a:t>alveolaris</a:t>
            </a:r>
            <a:r>
              <a:rPr lang="cs-CZ" b="1" dirty="0"/>
              <a:t> </a:t>
            </a:r>
            <a:r>
              <a:rPr lang="cs-CZ" b="1" dirty="0" err="1"/>
              <a:t>inf</a:t>
            </a:r>
            <a:r>
              <a:rPr lang="cs-CZ" b="1" dirty="0"/>
              <a:t>.</a:t>
            </a:r>
          </a:p>
          <a:p>
            <a:r>
              <a:rPr lang="cs-CZ" dirty="0"/>
              <a:t>n. </a:t>
            </a:r>
            <a:r>
              <a:rPr lang="cs-CZ" dirty="0" err="1"/>
              <a:t>mentalis</a:t>
            </a:r>
            <a:endParaRPr lang="cs-CZ" dirty="0"/>
          </a:p>
          <a:p>
            <a:r>
              <a:rPr lang="cs-CZ" b="1" dirty="0"/>
              <a:t>R. </a:t>
            </a:r>
            <a:r>
              <a:rPr lang="cs-CZ" b="1" dirty="0" err="1"/>
              <a:t>mylohyoideus</a:t>
            </a:r>
            <a:endParaRPr lang="cs-CZ" b="1" dirty="0"/>
          </a:p>
          <a:p>
            <a:r>
              <a:rPr lang="cs-CZ" b="1" dirty="0"/>
              <a:t>N. </a:t>
            </a:r>
            <a:r>
              <a:rPr lang="cs-CZ" b="1" dirty="0" err="1"/>
              <a:t>auriculotemporalis</a:t>
            </a:r>
            <a:endParaRPr lang="cs-CZ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C154AF-4FED-4342-BFEC-26D427DC1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869" y="1522737"/>
            <a:ext cx="5259318" cy="47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1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2B7477C-2D4A-4DA5-BC1C-E8A54776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504" y="-76835"/>
            <a:ext cx="4008488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4109185-6BBF-4591-B16C-AF711CC7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pterygopalatina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B4F2FE-FA8B-4089-B48B-8C8969F62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480"/>
            <a:ext cx="10515600" cy="5607685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wall</a:t>
            </a:r>
            <a:endParaRPr lang="cs-CZ" dirty="0"/>
          </a:p>
          <a:p>
            <a:pPr lvl="1"/>
            <a:r>
              <a:rPr lang="cs-CZ" dirty="0"/>
              <a:t>Facies </a:t>
            </a:r>
            <a:r>
              <a:rPr lang="cs-CZ" dirty="0" err="1"/>
              <a:t>maxillaris</a:t>
            </a:r>
            <a:r>
              <a:rPr lang="cs-CZ" dirty="0"/>
              <a:t> </a:t>
            </a:r>
            <a:r>
              <a:rPr lang="cs-CZ" dirty="0" err="1"/>
              <a:t>alae</a:t>
            </a:r>
            <a:r>
              <a:rPr lang="cs-CZ" dirty="0"/>
              <a:t> </a:t>
            </a:r>
            <a:r>
              <a:rPr lang="cs-CZ" dirty="0" err="1"/>
              <a:t>majoris</a:t>
            </a:r>
            <a:r>
              <a:rPr lang="cs-CZ" dirty="0"/>
              <a:t> </a:t>
            </a:r>
            <a:r>
              <a:rPr lang="cs-CZ" dirty="0" err="1"/>
              <a:t>ossis</a:t>
            </a:r>
            <a:r>
              <a:rPr lang="cs-CZ" dirty="0"/>
              <a:t> </a:t>
            </a:r>
            <a:r>
              <a:rPr lang="cs-CZ" dirty="0" err="1"/>
              <a:t>sphenoidalis</a:t>
            </a:r>
            <a:endParaRPr lang="cs-CZ" dirty="0"/>
          </a:p>
          <a:p>
            <a:pPr lvl="1"/>
            <a:r>
              <a:rPr lang="cs-CZ" b="1" dirty="0" err="1"/>
              <a:t>Foramen</a:t>
            </a:r>
            <a:r>
              <a:rPr lang="cs-CZ" b="1" dirty="0"/>
              <a:t> </a:t>
            </a:r>
            <a:r>
              <a:rPr lang="cs-CZ" b="1" dirty="0" err="1"/>
              <a:t>rotundum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cranii</a:t>
            </a:r>
            <a:r>
              <a:rPr lang="cs-CZ" dirty="0"/>
              <a:t> media) </a:t>
            </a:r>
          </a:p>
          <a:p>
            <a:pPr lvl="1"/>
            <a:r>
              <a:rPr lang="cs-CZ" b="1" dirty="0" err="1"/>
              <a:t>Fissura</a:t>
            </a:r>
            <a:r>
              <a:rPr lang="cs-CZ" b="1" dirty="0"/>
              <a:t> </a:t>
            </a:r>
            <a:r>
              <a:rPr lang="cs-CZ" b="1" dirty="0" err="1"/>
              <a:t>orbitalis</a:t>
            </a:r>
            <a:r>
              <a:rPr lang="cs-CZ" b="1" dirty="0"/>
              <a:t> </a:t>
            </a:r>
            <a:r>
              <a:rPr lang="cs-CZ" b="1" dirty="0" err="1"/>
              <a:t>inferior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orbita</a:t>
            </a:r>
            <a:r>
              <a:rPr lang="cs-CZ" dirty="0"/>
              <a:t>)</a:t>
            </a:r>
          </a:p>
          <a:p>
            <a:r>
              <a:rPr lang="cs-CZ" dirty="0" err="1"/>
              <a:t>Medial</a:t>
            </a:r>
            <a:r>
              <a:rPr lang="cs-CZ" dirty="0"/>
              <a:t> </a:t>
            </a:r>
            <a:r>
              <a:rPr lang="cs-CZ" dirty="0" err="1"/>
              <a:t>wall</a:t>
            </a:r>
            <a:endParaRPr lang="cs-CZ" dirty="0"/>
          </a:p>
          <a:p>
            <a:pPr lvl="1"/>
            <a:r>
              <a:rPr lang="cs-CZ" dirty="0"/>
              <a:t>lamina </a:t>
            </a:r>
            <a:r>
              <a:rPr lang="cs-CZ" dirty="0" err="1"/>
              <a:t>perpendicularis</a:t>
            </a:r>
            <a:r>
              <a:rPr lang="cs-CZ" dirty="0"/>
              <a:t> </a:t>
            </a:r>
            <a:r>
              <a:rPr lang="cs-CZ" dirty="0" err="1"/>
              <a:t>ossis</a:t>
            </a:r>
            <a:r>
              <a:rPr lang="cs-CZ" dirty="0"/>
              <a:t> </a:t>
            </a:r>
            <a:r>
              <a:rPr lang="cs-CZ" dirty="0" err="1"/>
              <a:t>palatini</a:t>
            </a:r>
            <a:r>
              <a:rPr lang="cs-CZ" dirty="0"/>
              <a:t> </a:t>
            </a:r>
          </a:p>
          <a:p>
            <a:pPr lvl="1"/>
            <a:r>
              <a:rPr lang="cs-CZ" b="1" dirty="0" err="1"/>
              <a:t>Foramen</a:t>
            </a:r>
            <a:r>
              <a:rPr lang="cs-CZ" b="1" dirty="0"/>
              <a:t> </a:t>
            </a:r>
            <a:r>
              <a:rPr lang="cs-CZ" b="1" dirty="0" err="1"/>
              <a:t>sphenopalatinum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cavum</a:t>
            </a:r>
            <a:r>
              <a:rPr lang="cs-CZ" dirty="0"/>
              <a:t> </a:t>
            </a:r>
            <a:r>
              <a:rPr lang="cs-CZ" dirty="0" err="1"/>
              <a:t>nasi</a:t>
            </a:r>
            <a:r>
              <a:rPr lang="cs-CZ" dirty="0"/>
              <a:t> </a:t>
            </a:r>
            <a:r>
              <a:rPr lang="cs-CZ" dirty="0" err="1"/>
              <a:t>osseum</a:t>
            </a:r>
            <a:r>
              <a:rPr lang="cs-CZ" dirty="0"/>
              <a:t>)</a:t>
            </a:r>
          </a:p>
          <a:p>
            <a:r>
              <a:rPr lang="cs-CZ" dirty="0" err="1"/>
              <a:t>Ventral</a:t>
            </a:r>
            <a:r>
              <a:rPr lang="cs-CZ" dirty="0"/>
              <a:t> </a:t>
            </a:r>
            <a:r>
              <a:rPr lang="cs-CZ" dirty="0" err="1"/>
              <a:t>wall</a:t>
            </a:r>
            <a:endParaRPr lang="cs-CZ" dirty="0"/>
          </a:p>
          <a:p>
            <a:pPr lvl="1"/>
            <a:r>
              <a:rPr lang="cs-CZ" dirty="0"/>
              <a:t>tuber </a:t>
            </a:r>
            <a:r>
              <a:rPr lang="cs-CZ" dirty="0" err="1"/>
              <a:t>maxillae</a:t>
            </a:r>
            <a:r>
              <a:rPr lang="cs-CZ" dirty="0"/>
              <a:t> (</a:t>
            </a:r>
            <a:r>
              <a:rPr lang="cs-CZ" b="1" dirty="0" err="1"/>
              <a:t>foramina</a:t>
            </a:r>
            <a:r>
              <a:rPr lang="cs-CZ" b="1" dirty="0"/>
              <a:t> </a:t>
            </a:r>
            <a:r>
              <a:rPr lang="cs-CZ" b="1" dirty="0" err="1"/>
              <a:t>alveolaria</a:t>
            </a:r>
            <a:r>
              <a:rPr lang="cs-CZ" dirty="0"/>
              <a:t>)</a:t>
            </a:r>
          </a:p>
          <a:p>
            <a:r>
              <a:rPr lang="cs-CZ" dirty="0" err="1"/>
              <a:t>Dorsal</a:t>
            </a:r>
            <a:r>
              <a:rPr lang="cs-CZ" dirty="0"/>
              <a:t> </a:t>
            </a:r>
            <a:r>
              <a:rPr lang="cs-CZ" dirty="0" err="1"/>
              <a:t>wall</a:t>
            </a:r>
            <a:endParaRPr lang="cs-CZ" dirty="0"/>
          </a:p>
          <a:p>
            <a:pPr lvl="1"/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pterygoideus</a:t>
            </a:r>
            <a:r>
              <a:rPr lang="cs-CZ" dirty="0"/>
              <a:t> </a:t>
            </a:r>
            <a:r>
              <a:rPr lang="cs-CZ" dirty="0" err="1"/>
              <a:t>ossis</a:t>
            </a:r>
            <a:r>
              <a:rPr lang="cs-CZ" dirty="0"/>
              <a:t> </a:t>
            </a:r>
            <a:r>
              <a:rPr lang="cs-CZ" dirty="0" err="1"/>
              <a:t>sphenoidalis</a:t>
            </a:r>
            <a:r>
              <a:rPr lang="cs-CZ" dirty="0"/>
              <a:t> </a:t>
            </a:r>
          </a:p>
          <a:p>
            <a:pPr lvl="1"/>
            <a:r>
              <a:rPr lang="cs-CZ" b="1" dirty="0" err="1"/>
              <a:t>canalis</a:t>
            </a:r>
            <a:r>
              <a:rPr lang="cs-CZ" b="1" dirty="0"/>
              <a:t> </a:t>
            </a:r>
            <a:r>
              <a:rPr lang="cs-CZ" b="1" dirty="0" err="1"/>
              <a:t>pterygoideus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basis</a:t>
            </a:r>
            <a:r>
              <a:rPr lang="cs-CZ" dirty="0"/>
              <a:t> </a:t>
            </a:r>
            <a:r>
              <a:rPr lang="cs-CZ" dirty="0" err="1"/>
              <a:t>cranii</a:t>
            </a:r>
            <a:r>
              <a:rPr lang="cs-CZ" dirty="0"/>
              <a:t> </a:t>
            </a:r>
            <a:r>
              <a:rPr lang="cs-CZ" dirty="0" err="1"/>
              <a:t>externa</a:t>
            </a:r>
            <a:r>
              <a:rPr lang="cs-CZ" dirty="0"/>
              <a:t>)</a:t>
            </a:r>
          </a:p>
          <a:p>
            <a:r>
              <a:rPr lang="cs-CZ" dirty="0" err="1"/>
              <a:t>Caudally</a:t>
            </a:r>
            <a:r>
              <a:rPr lang="cs-CZ" dirty="0"/>
              <a:t>: </a:t>
            </a:r>
          </a:p>
          <a:p>
            <a:pPr lvl="1"/>
            <a:r>
              <a:rPr lang="cs-CZ" b="1" dirty="0" err="1"/>
              <a:t>Canalis</a:t>
            </a:r>
            <a:r>
              <a:rPr lang="cs-CZ" b="1" dirty="0"/>
              <a:t> </a:t>
            </a:r>
            <a:r>
              <a:rPr lang="cs-CZ" b="1" dirty="0" err="1"/>
              <a:t>palatinus</a:t>
            </a:r>
            <a:r>
              <a:rPr lang="cs-CZ" b="1" dirty="0"/>
              <a:t> major </a:t>
            </a:r>
            <a:r>
              <a:rPr lang="cs-CZ" dirty="0"/>
              <a:t>(</a:t>
            </a:r>
            <a:r>
              <a:rPr lang="cs-CZ" dirty="0" err="1"/>
              <a:t>cavum</a:t>
            </a:r>
            <a:r>
              <a:rPr lang="cs-CZ" dirty="0"/>
              <a:t> </a:t>
            </a:r>
            <a:r>
              <a:rPr lang="cs-CZ" dirty="0" err="1"/>
              <a:t>oris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653043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D7F2DCB09AFB44B2F3C0C05F970EDC" ma:contentTypeVersion="3" ma:contentTypeDescription="Vytvoří nový dokument" ma:contentTypeScope="" ma:versionID="d613c3bda0774fccac767e947ebd2096">
  <xsd:schema xmlns:xsd="http://www.w3.org/2001/XMLSchema" xmlns:xs="http://www.w3.org/2001/XMLSchema" xmlns:p="http://schemas.microsoft.com/office/2006/metadata/properties" xmlns:ns2="e616fa86-d487-4209-b069-9b38e22d3398" targetNamespace="http://schemas.microsoft.com/office/2006/metadata/properties" ma:root="true" ma:fieldsID="9696f1e7f6b3204e378277862e517a61" ns2:_="">
    <xsd:import namespace="e616fa86-d487-4209-b069-9b38e22d33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6fa86-d487-4209-b069-9b38e22d33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AA2FB3-E744-4D21-8DB3-6D907A725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16fa86-d487-4209-b069-9b38e22d33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3FCDB1-41E8-48A0-A2D1-C78D36CB93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AF8565-0AAC-4A18-88A5-B400D330426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449</Words>
  <Application>Microsoft Office PowerPoint</Application>
  <PresentationFormat>Širokoúhlá obrazovka</PresentationFormat>
  <Paragraphs>101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Arial-BoldMT</vt:lpstr>
      <vt:lpstr>ArialMT</vt:lpstr>
      <vt:lpstr>Calibri</vt:lpstr>
      <vt:lpstr>Calibri Light</vt:lpstr>
      <vt:lpstr>Times New Roman</vt:lpstr>
      <vt:lpstr>Motiv Office</vt:lpstr>
      <vt:lpstr>Fossa temporalis, fossa infratemporalis, fossa pterygopalatina</vt:lpstr>
      <vt:lpstr>Fossa temporalis</vt:lpstr>
      <vt:lpstr>Fossa temporalis - content</vt:lpstr>
      <vt:lpstr>Fossa infratemporalis</vt:lpstr>
      <vt:lpstr>Fossa infratemporalis - content</vt:lpstr>
      <vt:lpstr>Fossa infratemporalis  </vt:lpstr>
      <vt:lpstr>A.maxillaris in fossa infratemporalis</vt:lpstr>
      <vt:lpstr>Branches of the mandibular nerve in the infratemporal fossa</vt:lpstr>
      <vt:lpstr>Fossa pterygopalatina</vt:lpstr>
      <vt:lpstr>Prezentace aplikace PowerPoint</vt:lpstr>
      <vt:lpstr>Branches of a. maxillaris –  pars pterygopalatina</vt:lpstr>
      <vt:lpstr>Side view of fossa pterygopalatina (passages of nerves)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Karolína Bretová</dc:creator>
  <cp:lastModifiedBy>Anna Rábová</cp:lastModifiedBy>
  <cp:revision>20</cp:revision>
  <dcterms:created xsi:type="dcterms:W3CDTF">2021-03-16T07:47:00Z</dcterms:created>
  <dcterms:modified xsi:type="dcterms:W3CDTF">2023-02-01T13:17:31Z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0x01010012D7F2DCB09AFB44B2F3C0C05F970EDC</vt:lpwstr>
  </property>
</Properties>
</file>