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02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96830308-149F-6D9B-71C4-BA7D6548580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C9A80C8-AB9B-28CA-04C7-B7FB079D394C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42F31A7-6938-FA6B-8102-326417476249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F7063D5-610B-C2DB-F48A-E834C104C880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06DF3D0-0B61-4304-9189-DAA62DA59F28}" type="slidenum">
              <a:t>‹#›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91363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E7D8DCE-4A14-70E6-76C5-AB61EEA325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1AF8DA9-9D1A-2AC3-2CC3-FE6AD7649717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F48824DF-0A35-0E03-BC9A-1F62BBD3770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BBE8572-386C-3B27-B476-3CD7925CCB73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52BAFC1-3486-50A5-D7FF-BC3C8B144D85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47509D1-D70D-8E36-34A6-1219A80FF99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60F9FDF0-2B8B-4C74-A202-2511F1B672B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069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cs-CZ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85519B9-85E2-B2CC-78C5-ED2E4F3F53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2D45915-B916-2242-7DF3-954321FE10B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BE97DED-508D-CC43-721F-F042D6D4C9A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E2899D1-E8DA-4B06-A116-2BE901AAFB10}" type="slidenum">
              <a:t>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42E696F-52B8-A2AA-FC07-669DFBFC7B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E6D85E9-0706-5944-0DDC-884203FB835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5F34A51-F89D-2735-5F28-71878F52E29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CE34A8B-0AE7-416E-A72C-75C199B30DBA}" type="slidenum">
              <a:t>8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25B615-6BE5-FB41-9321-258FC68CAA9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EF40324-6A10-826A-9BDD-6057723FDF9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0F4FCC-DA10-F7EA-53DB-EC45A0598E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0A56A6-1729-3E4B-00A6-AEAA38A7A3B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2F5016-88B1-7736-2DCC-7754CE2F2F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BCB682-C9E7-4381-B7A2-EC9F8BAB8D6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7609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80CC0C-DFD4-28CF-9D7E-0E3CBC2FAD7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6BE46C2-E0D8-7552-E1F7-00C18BD8BEE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81D61F-5CE1-54B2-087B-A6414E2CF24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C9E8E6-A683-68C0-B6BE-013DFA856F0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31E9EC-4333-5A5C-650A-CE7BD0B65D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8DB9B4-FF65-4B1C-97D7-1A9538EB792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99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642EB0E-DA24-285D-766D-B2EE371CF4B7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ABBB920-1848-2884-F770-5BEF6B995E7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1D5D15-ADBB-FE19-9A76-7224DD81DE6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474E7E-EC59-153A-7A1F-FF0B42F3D08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96300D-18DC-B453-59EA-04393D0339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2FCA3E-DE15-4A06-956A-DA624BC93BA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52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E7D111-C61E-3CB8-FCF2-0F68B657DE3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1DF5FA-F41F-6A4D-EF35-16CFBEEC130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4D7815-8A31-437D-D5D2-865A264853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3F6AEF-C52A-1008-2033-4347D327EBB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752A66-AB81-9268-2D32-12D731588E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7CBFFC-905F-406A-8A2F-C47E02BE761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439121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7E715B-089A-470B-B25B-D1545E1FCB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CA68D59-698E-D648-7BE1-2F4AA91E5A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00E5A3-A070-3D7E-3B9A-38B647D4EA6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427DBA-8EF3-CD31-98C1-9CEAB4D6ADE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E1ADEC-7112-D7FB-4C0C-859C27A6E5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DC7E07-02C6-4EEE-82CE-529B07EBA51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9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1B653B-299C-517F-5A56-4BE3B104980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8C4EAB-0120-EE35-B693-94325BD081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630EAC1-8482-EAE9-AF0C-09F2D40081F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71668DE-A61B-EC85-8FD4-D35D41B2157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F747924-EA20-DD74-7CFF-86F1DDF034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C16E00D-C27E-5E55-C59C-1733339121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97FC81-A4A1-4530-9787-3E526D6115B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1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89FBC8-72E1-4768-C23F-6CE4BC5AC1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D10F337-DBCA-D523-11C9-B352A439CE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9205530-C8ED-A39E-92D2-8009AC64E24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7349DAB-691A-5172-9558-72318F88ECD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81D891E-58C0-49F9-67D9-7C328DF816B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B137A90-A377-6703-0857-F4ABC7A6057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D5C0E8B-A130-1451-4F04-22672CEC85C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35040A4-BD3F-0511-9842-084A007F3A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EBB671-E54F-4ACA-9136-A7B2C9F81C6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77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617F36-7F52-EF99-995A-3C91E64D935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69FDB57-6198-F7A9-268E-97866CBF735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6014E07-9BDF-387A-573B-A4459B182D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3FA40FE-DC8C-CB6B-2127-9435E1C303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84AED3-5885-4E68-8C27-2F882CFE7C0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58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9BEA598-F81E-EB50-08BE-64916517CD4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3BBD892-095F-9247-9AAD-D7ACD96ED5F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C87E935-CEBF-20DA-07B4-40C8F6F7E8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269262-8612-4D35-8690-CD897EC3E8B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09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0DC0FB-D8E4-FEC0-3950-535939FF1E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C6D5B6-C2E2-0EC8-A5FB-DDD070D5D09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D0BB520-83B9-7E63-9955-B2FB0D7E487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1BA754A-6953-B8E9-3DE7-225F94416C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D108EF5-0B36-D8B6-1AB1-359E102460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191116E-9D29-771E-955C-7E12DD0A04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CF2741-0F54-41CA-856F-9FCECA685C4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97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97FD03-3D9C-3450-D737-766BC60C43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C906F6C-E84E-7D20-1B1D-0EAAC847455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4F5F639-3273-DF8D-F605-4DD4B2FB6BF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296623A-2571-EB7F-2B1B-940957B3AFA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8A0C83-1491-F6D0-F28E-B9E83261900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4B81408-BC8A-7762-9669-53452C13EF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DC8A14-CE31-4C84-9B1A-94983A8CD15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71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313CCB5-2D79-4D84-CDE9-1B585313E7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33021B-DC31-A3C8-DDFB-AFF149ADC1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989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EF2067-8807-8159-8195-E694A3E6E01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DC1CF8-9AD5-3116-DA91-F3691970EAC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5A8154-F032-E427-6832-165FD6009D8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877731F0-4A38-4B97-ABD7-83048D1AF88D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32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6">
            <a:extLst>
              <a:ext uri="{FF2B5EF4-FFF2-40B4-BE49-F238E27FC236}">
                <a16:creationId xmlns:a16="http://schemas.microsoft.com/office/drawing/2014/main" id="{7D57D720-26A5-92B1-7B0F-E1FA4F9A5E46}"/>
              </a:ext>
            </a:extLst>
          </p:cNvPr>
          <p:cNvSpPr txBox="1"/>
          <p:nvPr/>
        </p:nvSpPr>
        <p:spPr>
          <a:xfrm>
            <a:off x="1755437" y="2846225"/>
            <a:ext cx="7219370" cy="25741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</a:rPr>
              <a:t>Aktivní pohyby - isometrický, isokinetický (pohyb vedený, švihový, kyvadlový,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Times New Roman" pitchFamily="18"/>
              </a:rPr>
              <a:t> 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</a:rPr>
              <a:t>odlehčený, s odporem, s dopomocí)</a:t>
            </a:r>
            <a:endParaRPr lang="cs-CZ" sz="2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527" b="0" i="0" u="none" strike="noStrike" kern="1200" cap="none" spc="0" baseline="0">
              <a:solidFill>
                <a:srgbClr val="FFFF00"/>
              </a:solidFill>
              <a:uFillTx/>
              <a:latin typeface="Calibri"/>
            </a:endParaRPr>
          </a:p>
        </p:txBody>
      </p:sp>
      <p:sp>
        <p:nvSpPr>
          <p:cNvPr id="3" name="Obdélník 3">
            <a:extLst>
              <a:ext uri="{FF2B5EF4-FFF2-40B4-BE49-F238E27FC236}">
                <a16:creationId xmlns:a16="http://schemas.microsoft.com/office/drawing/2014/main" id="{05560848-6586-13D6-760A-920ED85719B4}"/>
              </a:ext>
            </a:extLst>
          </p:cNvPr>
          <p:cNvSpPr/>
          <p:nvPr/>
        </p:nvSpPr>
        <p:spPr>
          <a:xfrm>
            <a:off x="1913007" y="6161483"/>
            <a:ext cx="6758577" cy="100835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984" b="1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</a:rPr>
              <a:t>Mgr. Veronika Mrkvicová, Ph.D.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984" b="0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</a:rPr>
              <a:t>Katedra fyzioterapie a rehabilitace – LFMU v Brně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984" b="0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</a:rPr>
              <a:t>Klinika tělovýchovného lékařství a rehabilitace – FNUSA v Brně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5CD55DE-089D-3B16-A361-7EA5C65B5E2C}"/>
              </a:ext>
            </a:extLst>
          </p:cNvPr>
          <p:cNvSpPr/>
          <p:nvPr/>
        </p:nvSpPr>
        <p:spPr>
          <a:xfrm>
            <a:off x="3620009" y="684218"/>
            <a:ext cx="3187095" cy="131369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984" b="0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</a:rPr>
              <a:t>Základy léčebné rehabilitace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984" b="0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</a:rPr>
              <a:t>1.Ročník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984" b="0" i="0" u="none" strike="noStrike" kern="1200" cap="none" spc="0" baseline="0">
              <a:solidFill>
                <a:srgbClr val="000000"/>
              </a:solidFill>
              <a:uFillTx/>
              <a:latin typeface="Corbel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984" b="0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</a:rPr>
              <a:t>15.4.2024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10979C-300A-DB86-CDF4-4F54FAC6D14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Aktivní pohyb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7443C5-A9CE-0EA9-A5C3-3174F3A0FF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6498" y="1691603"/>
            <a:ext cx="9348350" cy="4989240"/>
          </a:xfrm>
        </p:spPr>
        <p:txBody>
          <a:bodyPr/>
          <a:lstStyle/>
          <a:p>
            <a:pPr lvl="0"/>
            <a:r>
              <a:rPr lang="cs-CZ" sz="2400" b="1">
                <a:latin typeface="Arial" pitchFamily="34"/>
              </a:rPr>
              <a:t>B. Izokinetická, izotonická kontrakce</a:t>
            </a:r>
          </a:p>
          <a:p>
            <a:pPr lvl="0"/>
            <a:r>
              <a:rPr lang="cs-CZ" sz="2400" b="1">
                <a:latin typeface="Arial" pitchFamily="34"/>
              </a:rPr>
              <a:t>Excentrický stah</a:t>
            </a:r>
          </a:p>
          <a:p>
            <a:pPr lvl="0"/>
            <a:r>
              <a:rPr lang="cs-CZ" sz="2400">
                <a:latin typeface="Arial" pitchFamily="34"/>
              </a:rPr>
              <a:t>=  prodlužování svalu, vykonává se negativní, brzdná práce</a:t>
            </a:r>
            <a:endParaRPr lang="cs-CZ" sz="2400">
              <a:latin typeface="Times New Roman" pitchFamily="18"/>
            </a:endParaRPr>
          </a:p>
          <a:p>
            <a:pPr marL="342900" lvl="0" indent="-342900">
              <a:buSzPct val="100000"/>
              <a:buFont typeface="Arial" pitchFamily="34"/>
              <a:buChar char="-"/>
              <a:tabLst>
                <a:tab pos="457200" algn="l"/>
              </a:tabLst>
            </a:pPr>
            <a:r>
              <a:rPr lang="cs-CZ" sz="2400">
                <a:latin typeface="Arial" pitchFamily="34"/>
              </a:rPr>
              <a:t>prodloužení svalu se děje ve směru gravitace</a:t>
            </a:r>
            <a:endParaRPr lang="cs-CZ" sz="2400">
              <a:latin typeface="Times New Roman" pitchFamily="18"/>
            </a:endParaRPr>
          </a:p>
          <a:p>
            <a:pPr marL="342900" lvl="0" indent="-342900">
              <a:buSzPct val="100000"/>
              <a:buFont typeface="Arial" pitchFamily="34"/>
              <a:buChar char="-"/>
              <a:tabLst>
                <a:tab pos="457200" algn="l"/>
              </a:tabLst>
            </a:pPr>
            <a:r>
              <a:rPr lang="cs-CZ" sz="2400" b="1">
                <a:latin typeface="Arial" pitchFamily="34"/>
              </a:rPr>
              <a:t>využití: </a:t>
            </a:r>
            <a:r>
              <a:rPr lang="cs-CZ" sz="2400">
                <a:latin typeface="Arial" pitchFamily="34"/>
              </a:rPr>
              <a:t>při zvětšování síly a objemu svalů (kulturistika), při uvědomování si pohybů koncentrických (nejprve provést několik excentrických stahů svalu, poté se podaří koncentrická kontrakce)</a:t>
            </a:r>
          </a:p>
          <a:p>
            <a:pPr marL="342900" lvl="0" indent="-342900">
              <a:buSzPct val="100000"/>
              <a:buFont typeface="Arial" pitchFamily="34"/>
              <a:buChar char="-"/>
              <a:tabLst>
                <a:tab pos="457200" algn="l"/>
              </a:tabLst>
            </a:pPr>
            <a:endParaRPr lang="cs-CZ" sz="2400">
              <a:latin typeface="Times New Roman" pitchFamily="18"/>
            </a:endParaRPr>
          </a:p>
          <a:p>
            <a:pPr marL="457200" lvl="0" indent="-457200"/>
            <a:r>
              <a:rPr lang="cs-CZ" sz="1800">
                <a:latin typeface="Arial" pitchFamily="34"/>
              </a:rPr>
              <a:t>Příklady: lehnutí si ze sedu, připažení HKK z upažení, pokládání těžkého předmětu na zem, ze stoje předklon trupu, podřep </a:t>
            </a:r>
            <a:r>
              <a:rPr lang="cs-CZ" sz="1800">
                <a:latin typeface="Times New Roman" pitchFamily="18"/>
              </a:rPr>
              <a:t>(</a:t>
            </a:r>
            <a:r>
              <a:rPr lang="cs-CZ" sz="1800">
                <a:latin typeface="Arial" pitchFamily="34"/>
              </a:rPr>
              <a:t>pozn. při tomto typu stahu může dojít k poškození sarkolemy svalu – nepoužívat u myopatií)</a:t>
            </a:r>
            <a:endParaRPr lang="cs-CZ" sz="1800">
              <a:latin typeface="Times New Roman" pitchFamily="18"/>
            </a:endParaRPr>
          </a:p>
          <a:p>
            <a:pPr lvl="0"/>
            <a:r>
              <a:rPr lang="cs-CZ" sz="1600">
                <a:latin typeface="Arial" pitchFamily="34"/>
              </a:rPr>
              <a:t>V klidu nelze rozlišit začátek (origo) a úpon (insertio) svalu. Po stahu svalových vláken rozlišujeme pevný konec (punctum fixum), ke kterému se přitahuje volný konec (punctum mobile). To se u každého svalu mění podle polohy těla a postavení v příslušném kloubu.</a:t>
            </a:r>
            <a:endParaRPr lang="cs-CZ" sz="1600">
              <a:latin typeface="Times New Roman" pitchFamily="18"/>
            </a:endParaRPr>
          </a:p>
          <a:p>
            <a:pPr lvl="0"/>
            <a:endParaRPr lang="cs-CZ"/>
          </a:p>
        </p:txBody>
      </p:sp>
      <p:pic>
        <p:nvPicPr>
          <p:cNvPr id="4" name="Picture 2" descr="undefined">
            <a:extLst>
              <a:ext uri="{FF2B5EF4-FFF2-40B4-BE49-F238E27FC236}">
                <a16:creationId xmlns:a16="http://schemas.microsoft.com/office/drawing/2014/main" id="{B80706A0-3E3F-2C00-E5EA-9F37F8D12E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17901" y="388190"/>
            <a:ext cx="1990694" cy="2014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5FC239-6322-37C1-60F8-18F7CB6E684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Aktivní pohyb – dělení dle energetické náročnosti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3BEE7B-9A60-69F0-B178-A1046336E48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56922" y="2060865"/>
            <a:ext cx="9071643" cy="4989240"/>
          </a:xfrm>
        </p:spPr>
        <p:txBody>
          <a:bodyPr/>
          <a:lstStyle/>
          <a:p>
            <a:pPr marL="342900" lvl="0" indent="-342900">
              <a:buSzPct val="100000"/>
              <a:buAutoNum type="alphaUcPeriod"/>
            </a:pPr>
            <a:r>
              <a:rPr lang="cs-CZ" sz="2800">
                <a:latin typeface="Arial" pitchFamily="34"/>
              </a:rPr>
              <a:t>Aktivní pohyb s dopomocí</a:t>
            </a:r>
          </a:p>
          <a:p>
            <a:pPr lvl="0"/>
            <a:r>
              <a:rPr lang="cs-CZ" sz="2800">
                <a:latin typeface="Arial" pitchFamily="34"/>
              </a:rPr>
              <a:t>B. Aktivní pohyb s odlehčením</a:t>
            </a:r>
          </a:p>
          <a:p>
            <a:pPr lvl="0"/>
            <a:r>
              <a:rPr lang="cs-CZ" sz="2800">
                <a:latin typeface="Arial" pitchFamily="34"/>
              </a:rPr>
              <a:t>C. Aktivní pohyb odporový</a:t>
            </a:r>
          </a:p>
          <a:p>
            <a:pPr lvl="0"/>
            <a:r>
              <a:rPr lang="cs-CZ" sz="2800">
                <a:latin typeface="Arial" pitchFamily="34"/>
              </a:rPr>
              <a:t>D. Aktivní pohyb vedený</a:t>
            </a:r>
            <a:endParaRPr lang="cs-CZ" sz="2800">
              <a:latin typeface="Times New Roman" pitchFamily="18"/>
            </a:endParaRPr>
          </a:p>
          <a:p>
            <a:pPr lvl="0"/>
            <a:endParaRPr lang="cs-CZ" sz="1800">
              <a:latin typeface="Times New Roman" pitchFamily="18"/>
            </a:endParaRPr>
          </a:p>
          <a:p>
            <a:pPr lvl="0"/>
            <a:endParaRPr lang="cs-CZ" sz="1800">
              <a:latin typeface="Times New Roman" pitchFamily="18"/>
            </a:endParaRPr>
          </a:p>
          <a:p>
            <a:pPr lvl="0"/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A3EA62-CD52-6ED2-1676-8E763132D5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409605"/>
            <a:ext cx="9071643" cy="1262155"/>
          </a:xfrm>
        </p:spPr>
        <p:txBody>
          <a:bodyPr/>
          <a:lstStyle/>
          <a:p>
            <a:pPr lvl="0"/>
            <a:r>
              <a:rPr lang="cs-CZ">
                <a:latin typeface="Arial" pitchFamily="34"/>
              </a:rPr>
              <a:t>A. Aktivní pohyb s dopomocí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BAA206-AF33-FBD0-DB69-AA12A35870C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SzPct val="100000"/>
              <a:buFont typeface="Arial" pitchFamily="34"/>
              <a:buChar char="-"/>
              <a:tabLst>
                <a:tab pos="457200" algn="l"/>
              </a:tabLst>
            </a:pPr>
            <a:r>
              <a:rPr lang="cs-CZ" sz="2400">
                <a:latin typeface="Arial" pitchFamily="34"/>
              </a:rPr>
              <a:t>je vykonáván svaly pacienta současně s dopomocí zevní síly ve stejném směru</a:t>
            </a:r>
            <a:endParaRPr lang="cs-CZ" sz="2400">
              <a:latin typeface="Times New Roman" pitchFamily="18"/>
            </a:endParaRPr>
          </a:p>
          <a:p>
            <a:pPr marL="342900" lvl="0" indent="-342900">
              <a:buSzPct val="100000"/>
              <a:buFont typeface="Arial" pitchFamily="34"/>
              <a:buChar char="-"/>
              <a:tabLst>
                <a:tab pos="457200" algn="l"/>
              </a:tabLst>
            </a:pPr>
            <a:r>
              <a:rPr lang="cs-CZ" sz="2400" b="1">
                <a:latin typeface="Arial" pitchFamily="34"/>
              </a:rPr>
              <a:t>využití: </a:t>
            </a:r>
            <a:r>
              <a:rPr lang="cs-CZ" sz="2400">
                <a:latin typeface="Arial" pitchFamily="34"/>
              </a:rPr>
              <a:t>všude tam, kde oslabené svaly nejsou schopny uskutečnit pohyb samostatně</a:t>
            </a:r>
          </a:p>
          <a:p>
            <a:pPr marL="342900" lvl="0" indent="-342900">
              <a:buSzPct val="100000"/>
              <a:buFont typeface="Arial" pitchFamily="34"/>
              <a:buChar char="-"/>
              <a:tabLst>
                <a:tab pos="457200" algn="l"/>
              </a:tabLst>
            </a:pPr>
            <a:r>
              <a:rPr lang="cs-CZ" sz="2400">
                <a:latin typeface="Arial" pitchFamily="34"/>
              </a:rPr>
              <a:t>příklad dopomoci: rukou fyzioterapeuta (výhoda: možnost vedení pohybu, pomůcky (pružné tahy, závaží, pružiny, kladky)</a:t>
            </a:r>
            <a:endParaRPr lang="cs-CZ" sz="2400">
              <a:latin typeface="Times New Roman" pitchFamily="18"/>
            </a:endParaRPr>
          </a:p>
          <a:p>
            <a:pPr marL="342900" lvl="0" indent="-342900">
              <a:buSzPct val="100000"/>
              <a:buFont typeface="Arial" pitchFamily="34"/>
              <a:buChar char="-"/>
              <a:tabLst>
                <a:tab pos="457200" algn="l"/>
              </a:tabLst>
            </a:pPr>
            <a:endParaRPr lang="cs-CZ" sz="2400">
              <a:latin typeface="Times New Roman" pitchFamily="18"/>
            </a:endParaRPr>
          </a:p>
        </p:txBody>
      </p:sp>
      <p:sp>
        <p:nvSpPr>
          <p:cNvPr id="4" name="AutoShape 2" descr="Active Assisted Range of Motion Exercises (A-AROM) - Samarpan">
            <a:extLst>
              <a:ext uri="{FF2B5EF4-FFF2-40B4-BE49-F238E27FC236}">
                <a16:creationId xmlns:a16="http://schemas.microsoft.com/office/drawing/2014/main" id="{B7251ED5-B322-6192-A6C7-A26EBDD5A668}"/>
              </a:ext>
            </a:extLst>
          </p:cNvPr>
          <p:cNvSpPr/>
          <p:nvPr/>
        </p:nvSpPr>
        <p:spPr>
          <a:xfrm flipV="1">
            <a:off x="3103126" y="3932240"/>
            <a:ext cx="2089586" cy="208958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Obrázek 6">
            <a:extLst>
              <a:ext uri="{FF2B5EF4-FFF2-40B4-BE49-F238E27FC236}">
                <a16:creationId xmlns:a16="http://schemas.microsoft.com/office/drawing/2014/main" id="{D5F880BB-66C2-5804-1B9C-3762437E13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31" t="27501" r="25720" b="19584"/>
          <a:stretch/>
        </p:blipFill>
        <p:spPr>
          <a:xfrm>
            <a:off x="5192712" y="4541613"/>
            <a:ext cx="3407824" cy="2816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13">
            <a:extLst>
              <a:ext uri="{FF2B5EF4-FFF2-40B4-BE49-F238E27FC236}">
                <a16:creationId xmlns:a16="http://schemas.microsoft.com/office/drawing/2014/main" id="{543F63C5-6ADA-E53F-B81F-0A54C1FCDA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72" t="37861" r="40446" b="11155"/>
          <a:stretch/>
        </p:blipFill>
        <p:spPr>
          <a:xfrm>
            <a:off x="2335265" y="4419601"/>
            <a:ext cx="2167724" cy="3060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B2C3B-E994-28EE-2929-CB9A9F9EEA4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>
                <a:latin typeface="Arial" pitchFamily="34"/>
              </a:rPr>
              <a:t>B. Aktivní pohyb s odlehčením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C4FF50-EF03-90C2-B61C-B6BC6542628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998" y="1769043"/>
            <a:ext cx="6529099" cy="4989240"/>
          </a:xfrm>
        </p:spPr>
        <p:txBody>
          <a:bodyPr/>
          <a:lstStyle/>
          <a:p>
            <a:pPr marL="342900" lvl="0" indent="-342900">
              <a:buSzPct val="100000"/>
              <a:buFont typeface="Arial" pitchFamily="34"/>
              <a:buChar char="-"/>
              <a:tabLst>
                <a:tab pos="457200" algn="l"/>
              </a:tabLst>
            </a:pPr>
            <a:r>
              <a:rPr lang="cs-CZ" sz="2400" dirty="0">
                <a:latin typeface="Arial" pitchFamily="34"/>
              </a:rPr>
              <a:t>snižuje se vliv gravitace k usnadnění pohybu</a:t>
            </a:r>
          </a:p>
          <a:p>
            <a:pPr lvl="0">
              <a:tabLst>
                <a:tab pos="457200" algn="l"/>
              </a:tabLst>
            </a:pPr>
            <a:endParaRPr lang="cs-CZ" sz="1800" dirty="0">
              <a:latin typeface="Times New Roman" pitchFamily="18"/>
            </a:endParaRPr>
          </a:p>
          <a:p>
            <a:pPr lvl="0"/>
            <a:r>
              <a:rPr lang="cs-CZ" sz="1800" dirty="0">
                <a:latin typeface="Times New Roman" pitchFamily="18"/>
              </a:rPr>
              <a:t> </a:t>
            </a:r>
            <a:r>
              <a:rPr lang="cs-CZ" sz="1800" dirty="0">
                <a:latin typeface="Arial" pitchFamily="34"/>
              </a:rPr>
              <a:t>Příklady:</a:t>
            </a:r>
            <a:endParaRPr lang="cs-CZ" sz="1800" dirty="0">
              <a:latin typeface="Times New Roman" pitchFamily="18"/>
            </a:endParaRPr>
          </a:p>
          <a:p>
            <a:pPr marL="342900" lvl="0" indent="-342900">
              <a:buSzPct val="100000"/>
              <a:buFont typeface="Arial" pitchFamily="34"/>
              <a:buChar char="-"/>
              <a:tabLst>
                <a:tab pos="457200" algn="l"/>
              </a:tabLst>
            </a:pPr>
            <a:r>
              <a:rPr lang="cs-CZ" sz="1800" dirty="0">
                <a:latin typeface="Arial" pitchFamily="34"/>
              </a:rPr>
              <a:t>cvičení v odlehčení na závěsu – nejlépe omezuje vliv tření při pohybu, vyřazuje váhu končetiny, fyzioterapeut může sledovat pohyb, korigovat a opravovat, vyžaduje technicky náročné závěsné zařízení</a:t>
            </a:r>
            <a:endParaRPr lang="cs-CZ" sz="1800" dirty="0">
              <a:latin typeface="Times New Roman" pitchFamily="18"/>
            </a:endParaRPr>
          </a:p>
          <a:p>
            <a:pPr marL="342900" lvl="0" indent="-342900">
              <a:buSzPct val="100000"/>
              <a:buFont typeface="Arial" pitchFamily="34"/>
              <a:buChar char="-"/>
              <a:tabLst>
                <a:tab pos="457200" algn="l"/>
              </a:tabLst>
            </a:pPr>
            <a:r>
              <a:rPr lang="cs-CZ" sz="1800" dirty="0">
                <a:latin typeface="Arial" pitchFamily="34"/>
              </a:rPr>
              <a:t>cvičení sunutím po hladké podložce</a:t>
            </a:r>
            <a:endParaRPr lang="cs-CZ" sz="1800" dirty="0">
              <a:latin typeface="Times New Roman" pitchFamily="18"/>
            </a:endParaRPr>
          </a:p>
          <a:p>
            <a:pPr marL="342900" lvl="0" indent="-342900">
              <a:buSzPct val="100000"/>
              <a:buFont typeface="Arial" pitchFamily="34"/>
              <a:buChar char="-"/>
              <a:tabLst>
                <a:tab pos="457200" algn="l"/>
              </a:tabLst>
            </a:pPr>
            <a:r>
              <a:rPr lang="cs-CZ" sz="1800" dirty="0">
                <a:latin typeface="Arial" pitchFamily="34"/>
              </a:rPr>
              <a:t>cvičení ve vodě</a:t>
            </a:r>
            <a:endParaRPr lang="cs-CZ" sz="1800" dirty="0">
              <a:latin typeface="Times New Roman" pitchFamily="18"/>
            </a:endParaRPr>
          </a:p>
          <a:p>
            <a:pPr marL="342900" lvl="0" indent="-342900">
              <a:buSzPct val="100000"/>
              <a:buFont typeface="Arial" pitchFamily="34"/>
              <a:buChar char="-"/>
              <a:tabLst>
                <a:tab pos="457200" algn="l"/>
              </a:tabLst>
            </a:pPr>
            <a:r>
              <a:rPr lang="cs-CZ" sz="1800" dirty="0">
                <a:latin typeface="Arial" pitchFamily="34"/>
              </a:rPr>
              <a:t>cvičení s dopomocí fyzioterapeuta – ten cvičený segment nadlehčuje, udržuje nad podložkou</a:t>
            </a:r>
            <a:endParaRPr lang="cs-CZ" sz="1800" dirty="0">
              <a:latin typeface="Times New Roman" pitchFamily="18"/>
            </a:endParaRPr>
          </a:p>
          <a:p>
            <a:pPr lvl="0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64DD950-744F-3B24-A451-CE31C0B884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15" t="26375" r="37884" b="25847"/>
          <a:stretch/>
        </p:blipFill>
        <p:spPr>
          <a:xfrm>
            <a:off x="7660257" y="1155797"/>
            <a:ext cx="2199736" cy="3947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LEVITAS - cvičení v závěsu - Fysiomed CS">
            <a:extLst>
              <a:ext uri="{FF2B5EF4-FFF2-40B4-BE49-F238E27FC236}">
                <a16:creationId xmlns:a16="http://schemas.microsoft.com/office/drawing/2014/main" id="{47F8511D-5478-E2DF-CE40-D647F0909E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10666" y="5256420"/>
            <a:ext cx="3302218" cy="2294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E39B5-3AAF-6A22-9780-0AD91730496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>
                <a:latin typeface="Arial" pitchFamily="34"/>
              </a:rPr>
              <a:t>C. Aktivní pohyb odporový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E8F31F-9FFF-962A-4FEF-471401B668F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998" y="1577916"/>
            <a:ext cx="9269730" cy="4989240"/>
          </a:xfrm>
        </p:spPr>
        <p:txBody>
          <a:bodyPr/>
          <a:lstStyle/>
          <a:p>
            <a:pPr marL="342900" lvl="0" indent="-342900">
              <a:buSzPct val="100000"/>
              <a:buFont typeface="Arial" pitchFamily="34"/>
              <a:buChar char="-"/>
              <a:tabLst>
                <a:tab pos="457200" algn="l"/>
              </a:tabLst>
            </a:pPr>
            <a:r>
              <a:rPr lang="cs-CZ" sz="2400">
                <a:latin typeface="Arial" pitchFamily="34"/>
              </a:rPr>
              <a:t>sval při pohybu překonává vnější sílu</a:t>
            </a:r>
            <a:endParaRPr lang="cs-CZ" sz="2400">
              <a:latin typeface="Times New Roman" pitchFamily="18"/>
            </a:endParaRPr>
          </a:p>
          <a:p>
            <a:pPr marL="342900" lvl="0" indent="-342900">
              <a:buSzPct val="100000"/>
              <a:buFont typeface="Arial" pitchFamily="34"/>
              <a:buChar char="-"/>
              <a:tabLst>
                <a:tab pos="457200" algn="l"/>
              </a:tabLst>
            </a:pPr>
            <a:r>
              <a:rPr lang="cs-CZ" sz="2400">
                <a:latin typeface="Arial" pitchFamily="34"/>
              </a:rPr>
              <a:t>ideální a nejefektivnější metodou je manuálně vyvíjený odpor ruky fyzioterapeuta (umožňuje přesné dávkování směru a velikosti odporu, přizpůsobení aktuálnímu stavu pohybového systému, současně s vyhodnocením pacientovi reakce na kladený odpor – např. Kabatova technika)</a:t>
            </a:r>
            <a:endParaRPr lang="cs-CZ" sz="2400">
              <a:latin typeface="Times New Roman" pitchFamily="18"/>
            </a:endParaRPr>
          </a:p>
          <a:p>
            <a:pPr lvl="0"/>
            <a:endParaRPr lang="cs-CZ"/>
          </a:p>
        </p:txBody>
      </p:sp>
      <p:pic>
        <p:nvPicPr>
          <p:cNvPr id="4" name="Picture 2" descr="Cvik 4: Aktivace bicepsů">
            <a:extLst>
              <a:ext uri="{FF2B5EF4-FFF2-40B4-BE49-F238E27FC236}">
                <a16:creationId xmlns:a16="http://schemas.microsoft.com/office/drawing/2014/main" id="{C35FC51C-47EF-A3BB-9636-38B7AE54F3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8082" y="4290584"/>
            <a:ext cx="3490401" cy="2055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evmatická artritida - Fyzioterapie Mgr. Ludmila Kremlová - Brno - Modřice">
            <a:extLst>
              <a:ext uri="{FF2B5EF4-FFF2-40B4-BE49-F238E27FC236}">
                <a16:creationId xmlns:a16="http://schemas.microsoft.com/office/drawing/2014/main" id="{33EE29C3-F289-0EBD-711C-902569D713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21" r="3540"/>
          <a:stretch/>
        </p:blipFill>
        <p:spPr>
          <a:xfrm>
            <a:off x="7443581" y="4274117"/>
            <a:ext cx="2515259" cy="20723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4">
            <a:extLst>
              <a:ext uri="{FF2B5EF4-FFF2-40B4-BE49-F238E27FC236}">
                <a16:creationId xmlns:a16="http://schemas.microsoft.com/office/drawing/2014/main" id="{73809D7B-1729-0E77-6B46-9EE618596D20}"/>
              </a:ext>
            </a:extLst>
          </p:cNvPr>
          <p:cNvSpPr txBox="1"/>
          <p:nvPr/>
        </p:nvSpPr>
        <p:spPr>
          <a:xfrm>
            <a:off x="396483" y="6360950"/>
            <a:ext cx="6798061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</a:rPr>
              <a:t>Příklad odporu: rukou fyzioterapeuta, závaží proti gravitaci, pružné tahy, přístroj, voda, odpor kladený samotným pacientem (tlak či tah jednoho segmentu těla vůči druhému)</a:t>
            </a: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Times New Roman" pitchFamily="18"/>
            </a:endParaRPr>
          </a:p>
        </p:txBody>
      </p:sp>
      <p:pic>
        <p:nvPicPr>
          <p:cNvPr id="7" name="Picture 10" descr="FYZIOklinika">
            <a:extLst>
              <a:ext uri="{FF2B5EF4-FFF2-40B4-BE49-F238E27FC236}">
                <a16:creationId xmlns:a16="http://schemas.microsoft.com/office/drawing/2014/main" id="{93B01341-2DC7-DC82-580F-B566BF24EF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05813" y="4290584"/>
            <a:ext cx="3620438" cy="190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638949-7D68-DC0D-4501-D1E7521786B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>
                <a:latin typeface="Arial" pitchFamily="34"/>
              </a:rPr>
              <a:t>D. Aktivní pohyb vedený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EA035C-C127-0488-CC2A-B578382FF15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SzPct val="100000"/>
              <a:buFont typeface="Arial" pitchFamily="34"/>
              <a:buChar char="-"/>
              <a:tabLst>
                <a:tab pos="457200" algn="l"/>
              </a:tabLst>
            </a:pPr>
            <a:r>
              <a:rPr lang="cs-CZ" sz="2000">
                <a:latin typeface="Arial" pitchFamily="34"/>
              </a:rPr>
              <a:t>fyzioterapeut kontroluje a přizpůsobuje směr, rychlost a plynulost pohybu</a:t>
            </a:r>
            <a:endParaRPr lang="cs-CZ" sz="2000">
              <a:latin typeface="Times New Roman" pitchFamily="18"/>
            </a:endParaRPr>
          </a:p>
          <a:p>
            <a:pPr marL="342900" lvl="0" indent="-342900">
              <a:buSzPct val="100000"/>
              <a:buFont typeface="Arial" pitchFamily="34"/>
              <a:buChar char="-"/>
              <a:tabLst>
                <a:tab pos="457200" algn="l"/>
              </a:tabLst>
            </a:pPr>
            <a:r>
              <a:rPr lang="cs-CZ" sz="2000">
                <a:latin typeface="Arial" pitchFamily="34"/>
              </a:rPr>
              <a:t>vedení pohybu fyzioterapeutem umožňuje kontrolu a jemnou regulaci pohybu</a:t>
            </a:r>
          </a:p>
          <a:p>
            <a:pPr lvl="0">
              <a:tabLst>
                <a:tab pos="457200" algn="l"/>
              </a:tabLst>
            </a:pPr>
            <a:endParaRPr lang="cs-CZ" sz="2000">
              <a:latin typeface="Times New Roman" pitchFamily="18"/>
            </a:endParaRPr>
          </a:p>
          <a:p>
            <a:pPr marL="457200" lvl="0" indent="-457200"/>
            <a:r>
              <a:rPr lang="cs-CZ" sz="1800">
                <a:latin typeface="Arial" pitchFamily="34"/>
              </a:rPr>
              <a:t>Příklad využití: při nácviku nového pohybu, reedukaci nesprávně provedeného pohybu, při facilitačních technikách, při poruchách koordinace</a:t>
            </a:r>
            <a:endParaRPr lang="cs-CZ" sz="1800">
              <a:latin typeface="Times New Roman" pitchFamily="18"/>
            </a:endParaRPr>
          </a:p>
          <a:p>
            <a:pPr lvl="0"/>
            <a:endParaRPr lang="cs-CZ"/>
          </a:p>
        </p:txBody>
      </p:sp>
      <p:pic>
        <p:nvPicPr>
          <p:cNvPr id="4" name="Picture 2" descr="Kompenzační cvičení pro sportující děti a mládež podle Prof. Pavla Koláře |  Český olympijský tým">
            <a:extLst>
              <a:ext uri="{FF2B5EF4-FFF2-40B4-BE49-F238E27FC236}">
                <a16:creationId xmlns:a16="http://schemas.microsoft.com/office/drawing/2014/main" id="{E6EFFE39-48EA-4EDF-A7F4-D113B831F5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3998" y="4231468"/>
            <a:ext cx="4880591" cy="2737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etódy a techniky fyzioterapie proti bolestiam kĺbov | Hovorme o kĺboch">
            <a:extLst>
              <a:ext uri="{FF2B5EF4-FFF2-40B4-BE49-F238E27FC236}">
                <a16:creationId xmlns:a16="http://schemas.microsoft.com/office/drawing/2014/main" id="{B1E16973-437A-2936-AD91-55C305B0B3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63399" y="4262036"/>
            <a:ext cx="4010329" cy="267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16CD26-A425-9EA6-7724-FA5DC2E8B4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6445" y="884983"/>
            <a:ext cx="9486305" cy="1262155"/>
          </a:xfrm>
        </p:spPr>
        <p:txBody>
          <a:bodyPr/>
          <a:lstStyle/>
          <a:p>
            <a:pPr lvl="0"/>
            <a:r>
              <a:rPr lang="cs-CZ" sz="3600"/>
              <a:t>Aktivní pohyb – dělení </a:t>
            </a:r>
            <a:r>
              <a:rPr lang="cs-CZ" sz="3600">
                <a:latin typeface="Arial" pitchFamily="34"/>
              </a:rPr>
              <a:t>dle časového průběhu aktivity svalových vláken během pohybu:</a:t>
            </a:r>
            <a:br>
              <a:rPr lang="cs-CZ">
                <a:latin typeface="Arial" pitchFamily="34"/>
              </a:rPr>
            </a:b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19475A-AB29-53A0-71F6-48C5F945AEC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1116" y="2338129"/>
            <a:ext cx="9071643" cy="4989240"/>
          </a:xfrm>
        </p:spPr>
        <p:txBody>
          <a:bodyPr/>
          <a:lstStyle/>
          <a:p>
            <a:pPr lvl="0"/>
            <a:r>
              <a:rPr lang="cs-CZ" sz="2400" b="1">
                <a:latin typeface="Arial" pitchFamily="34"/>
              </a:rPr>
              <a:t>A. Pohyb kyvadlový</a:t>
            </a:r>
            <a:endParaRPr lang="cs-CZ" sz="2400">
              <a:latin typeface="Times New Roman" pitchFamily="18"/>
            </a:endParaRPr>
          </a:p>
          <a:p>
            <a:pPr lvl="0"/>
            <a:r>
              <a:rPr lang="cs-CZ" sz="2400" b="1">
                <a:latin typeface="Arial" pitchFamily="34"/>
              </a:rPr>
              <a:t>B. Pohyb švihový</a:t>
            </a:r>
          </a:p>
          <a:p>
            <a:pPr lvl="0"/>
            <a:r>
              <a:rPr lang="cs-CZ" sz="2400" b="1">
                <a:latin typeface="Arial" pitchFamily="34"/>
              </a:rPr>
              <a:t>C. Pohyb tahový</a:t>
            </a:r>
            <a:endParaRPr lang="cs-CZ" sz="2400">
              <a:latin typeface="Times New Roman" pitchFamily="18"/>
            </a:endParaRPr>
          </a:p>
          <a:p>
            <a:pPr lvl="0"/>
            <a:endParaRPr lang="cs-CZ" sz="1800">
              <a:latin typeface="Times New Roman" pitchFamily="18"/>
            </a:endParaRPr>
          </a:p>
          <a:p>
            <a:pPr lvl="0"/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7CF6C8-424B-BD29-9F96-2C008648602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>
                <a:latin typeface="Arial" pitchFamily="34"/>
              </a:rPr>
              <a:t>A. Aktivní pohyb: kyvadlový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303CA3-6C2D-9F55-39D7-4EA4C65C03C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998" y="1769043"/>
            <a:ext cx="9282028" cy="4989240"/>
          </a:xfrm>
        </p:spPr>
        <p:txBody>
          <a:bodyPr/>
          <a:lstStyle/>
          <a:p>
            <a:pPr marL="342900" lvl="0" indent="-342900">
              <a:buSzPct val="100000"/>
              <a:buFont typeface="Arial" pitchFamily="34"/>
              <a:buChar char="-"/>
              <a:tabLst>
                <a:tab pos="457200" algn="l"/>
              </a:tabLst>
            </a:pPr>
            <a:r>
              <a:rPr lang="cs-CZ" sz="2400">
                <a:latin typeface="Arial" pitchFamily="34"/>
              </a:rPr>
              <a:t>silou svalů dojde k vychýlení segmentu těla z rovnovážné stabilní polohy, po uvolnění svalů dojde k tlumenému harmonickému kyvadlovému pohybu segmentu v gravitačním poli</a:t>
            </a:r>
            <a:endParaRPr lang="cs-CZ" sz="2400">
              <a:latin typeface="Times New Roman" pitchFamily="18"/>
            </a:endParaRPr>
          </a:p>
          <a:p>
            <a:pPr marL="342900" lvl="0" indent="-342900">
              <a:buSzPct val="100000"/>
              <a:buFont typeface="Arial" pitchFamily="34"/>
              <a:buChar char="-"/>
              <a:tabLst>
                <a:tab pos="457200" algn="l"/>
              </a:tabLst>
            </a:pPr>
            <a:r>
              <a:rPr lang="cs-CZ" sz="2400">
                <a:latin typeface="Arial" pitchFamily="34"/>
              </a:rPr>
              <a:t>je-li tlumení pohybu v rovnováze se střídavou prací agonistů a antagonistů – pohyb se uskutečňuje s min. námahou svalů (využívá se setrvačných sil)</a:t>
            </a:r>
          </a:p>
          <a:p>
            <a:pPr marL="342900" lvl="0" indent="-342900">
              <a:buSzPct val="100000"/>
              <a:buFont typeface="Arial" pitchFamily="34"/>
              <a:buChar char="-"/>
              <a:tabLst>
                <a:tab pos="457200" algn="l"/>
              </a:tabLst>
            </a:pPr>
            <a:endParaRPr lang="cs-CZ" sz="1800">
              <a:latin typeface="Times New Roman" pitchFamily="18"/>
            </a:endParaRPr>
          </a:p>
          <a:p>
            <a:pPr lvl="0"/>
            <a:endParaRPr lang="cs-CZ"/>
          </a:p>
        </p:txBody>
      </p:sp>
      <p:pic>
        <p:nvPicPr>
          <p:cNvPr id="4" name="Picture 2" descr="Day-to-Day Exercise: Pendulum-Swing For The Shoulder BHS, 60% OFF">
            <a:extLst>
              <a:ext uri="{FF2B5EF4-FFF2-40B4-BE49-F238E27FC236}">
                <a16:creationId xmlns:a16="http://schemas.microsoft.com/office/drawing/2014/main" id="{8A483BA2-24D2-8DC4-4C3F-503775F0F4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10413" y="4552285"/>
            <a:ext cx="3314005" cy="22540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133D018-1CD2-AA77-3937-021A1C8A99EE}"/>
              </a:ext>
            </a:extLst>
          </p:cNvPr>
          <p:cNvSpPr txBox="1"/>
          <p:nvPr/>
        </p:nvSpPr>
        <p:spPr>
          <a:xfrm>
            <a:off x="885221" y="4774969"/>
            <a:ext cx="4863593" cy="20313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</a:rPr>
              <a:t>Příklad: </a:t>
            </a:r>
            <a:r>
              <a:rPr lang="cs-CZ" sz="1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</a:rPr>
              <a:t>cvičení dle dePalmy</a:t>
            </a: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</a:rPr>
              <a:t> (cvičení ramenního kloubu v mírném předklonu s HK pokrčenou v lokti a visící na závěsu = lehká trakce): kyvadlovým pohybem dochází k šetrné aktivaci svalstva ramenního pletence, uvolňování kloubních struktur a omezení bolestivosti</a:t>
            </a: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Times New Roman" pitchFamily="1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B98580-9D5B-1E21-163C-607A7C78CDB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>
                <a:latin typeface="Arial" pitchFamily="34"/>
              </a:rPr>
              <a:t>B. Aktivní pohyb: švihový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70B971-6286-0CD4-1BC6-E6B213F7AFE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998" y="1563477"/>
            <a:ext cx="9071643" cy="4989240"/>
          </a:xfrm>
        </p:spPr>
        <p:txBody>
          <a:bodyPr/>
          <a:lstStyle/>
          <a:p>
            <a:pPr marL="342900" lvl="0" indent="-342900">
              <a:buSzPct val="100000"/>
              <a:buFont typeface="Arial" pitchFamily="34"/>
              <a:buChar char="-"/>
              <a:tabLst>
                <a:tab pos="457200" algn="l"/>
              </a:tabLst>
            </a:pPr>
            <a:r>
              <a:rPr lang="cs-CZ" sz="2400">
                <a:latin typeface="Arial" pitchFamily="34"/>
              </a:rPr>
              <a:t>uskutečňován rychlou kontrakcí fázických svalů – po rychlém, krátkém intenzivním zkrácení agonistů (zajistí pohyb segmentu v plném rozsahu) dojde k facilitaci rychle protažených antagonistů – ty švih zabrzdí tak, aby nedošlo k poškození tkání</a:t>
            </a:r>
            <a:endParaRPr lang="cs-CZ" sz="2400">
              <a:latin typeface="Times New Roman" pitchFamily="18"/>
            </a:endParaRPr>
          </a:p>
          <a:p>
            <a:pPr marL="457200" lvl="0" indent="-457200"/>
            <a:r>
              <a:rPr lang="cs-CZ" sz="1600">
                <a:latin typeface="Arial" pitchFamily="34"/>
              </a:rPr>
              <a:t>Příklad využití: </a:t>
            </a:r>
            <a:r>
              <a:rPr lang="cs-CZ" sz="1600" b="1">
                <a:latin typeface="Arial" pitchFamily="34"/>
              </a:rPr>
              <a:t>dynamický stretching</a:t>
            </a:r>
            <a:r>
              <a:rPr lang="cs-CZ" sz="1600">
                <a:latin typeface="Arial" pitchFamily="34"/>
              </a:rPr>
              <a:t> – zvětšování rozsahu pohybu v kloubu, uvolňování  adhezí a kontraktur a to zj. při kondičním cvičení pacientů v rekonvalescenci (lze dále stupňovat např. využitím zátěže připevněné na končetinu)</a:t>
            </a:r>
          </a:p>
          <a:p>
            <a:pPr marL="457200" lvl="0" indent="-457200"/>
            <a:endParaRPr lang="cs-CZ" sz="1800">
              <a:latin typeface="Arial" pitchFamily="34"/>
            </a:endParaRPr>
          </a:p>
          <a:p>
            <a:pPr marL="457200" lvl="0" indent="-457200"/>
            <a:endParaRPr lang="cs-CZ" sz="1800">
              <a:latin typeface="Arial" pitchFamily="34"/>
            </a:endParaRPr>
          </a:p>
          <a:p>
            <a:pPr marL="457200" lvl="0" indent="-457200"/>
            <a:endParaRPr lang="cs-CZ" sz="1800">
              <a:latin typeface="Arial" pitchFamily="34"/>
            </a:endParaRPr>
          </a:p>
          <a:p>
            <a:pPr marL="457200" lvl="0" indent="-457200"/>
            <a:endParaRPr lang="cs-CZ" sz="1800">
              <a:latin typeface="Arial" pitchFamily="34"/>
            </a:endParaRPr>
          </a:p>
          <a:p>
            <a:pPr marL="457200" lvl="0" indent="-457200"/>
            <a:endParaRPr lang="cs-CZ" sz="1800">
              <a:latin typeface="Times New Roman" pitchFamily="18"/>
            </a:endParaRPr>
          </a:p>
          <a:p>
            <a:pPr marL="342900" lvl="0" indent="-342900">
              <a:buSzPct val="100000"/>
              <a:buFont typeface="Arial" pitchFamily="34"/>
              <a:buChar char="-"/>
              <a:tabLst>
                <a:tab pos="457200" algn="l"/>
              </a:tabLst>
            </a:pPr>
            <a:endParaRPr lang="cs-CZ" sz="1800">
              <a:latin typeface="Arial" pitchFamily="34"/>
            </a:endParaRPr>
          </a:p>
          <a:p>
            <a:pPr marL="342900" lvl="0" indent="-342900">
              <a:buSzPct val="100000"/>
              <a:buFont typeface="Arial" pitchFamily="34"/>
              <a:buChar char="-"/>
              <a:tabLst>
                <a:tab pos="457200" algn="l"/>
              </a:tabLst>
            </a:pPr>
            <a:r>
              <a:rPr lang="cs-CZ" sz="1800">
                <a:latin typeface="Arial" pitchFamily="34"/>
              </a:rPr>
              <a:t>pozn. jde o poměrně špatně kontrolovatelný pohyb, při kterém jsou namáhány šlachy a úpony svalů, které se tímto pohybem mohou poškodit</a:t>
            </a:r>
            <a:endParaRPr lang="cs-CZ" sz="1800">
              <a:latin typeface="Times New Roman" pitchFamily="18"/>
            </a:endParaRPr>
          </a:p>
          <a:p>
            <a:pPr lvl="0"/>
            <a:endParaRPr lang="cs-CZ"/>
          </a:p>
        </p:txBody>
      </p:sp>
      <p:pic>
        <p:nvPicPr>
          <p:cNvPr id="4" name="Picture 2" descr="Abține Ambiguitate frână leg swing exercise Seduce da distilare">
            <a:extLst>
              <a:ext uri="{FF2B5EF4-FFF2-40B4-BE49-F238E27FC236}">
                <a16:creationId xmlns:a16="http://schemas.microsoft.com/office/drawing/2014/main" id="{D48C8186-385B-C973-B034-4B61B9BEDD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92057" y="4189442"/>
            <a:ext cx="1924053" cy="23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rm Swings | Illustrated Exercise Guide">
            <a:extLst>
              <a:ext uri="{FF2B5EF4-FFF2-40B4-BE49-F238E27FC236}">
                <a16:creationId xmlns:a16="http://schemas.microsoft.com/office/drawing/2014/main" id="{6A390A68-89E2-50AE-E6AD-11EDF6AD54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89897" y="4058098"/>
            <a:ext cx="3771067" cy="2513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Dumbbell Swing | Illustrated Exercise Guide">
            <a:extLst>
              <a:ext uri="{FF2B5EF4-FFF2-40B4-BE49-F238E27FC236}">
                <a16:creationId xmlns:a16="http://schemas.microsoft.com/office/drawing/2014/main" id="{DD38B910-C284-552E-21F9-06609F7922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3105" y="4162943"/>
            <a:ext cx="3557866" cy="234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9F7FCC-7EF6-4614-3DBE-043257FE1CA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>
                <a:latin typeface="Arial" pitchFamily="34"/>
              </a:rPr>
              <a:t>C. Aktivní pohyb: tahový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FF5D7F-14E0-C762-4BB7-F8EEDD7F8D0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998" y="1769043"/>
            <a:ext cx="9320936" cy="4989240"/>
          </a:xfrm>
        </p:spPr>
        <p:txBody>
          <a:bodyPr/>
          <a:lstStyle/>
          <a:p>
            <a:pPr marL="342900" lvl="0" indent="-342900">
              <a:buSzPct val="100000"/>
              <a:buFont typeface="Arial" pitchFamily="34"/>
              <a:buChar char="-"/>
              <a:tabLst>
                <a:tab pos="457200" algn="l"/>
              </a:tabLst>
            </a:pPr>
            <a:r>
              <a:rPr lang="cs-CZ" sz="2400">
                <a:latin typeface="Arial" pitchFamily="34"/>
              </a:rPr>
              <a:t>je uskutečněn silovou kontrakcí svalů, často spojený s překonáváním zevního odporu</a:t>
            </a:r>
            <a:endParaRPr lang="cs-CZ" sz="2400">
              <a:latin typeface="Times New Roman" pitchFamily="18"/>
            </a:endParaRPr>
          </a:p>
          <a:p>
            <a:pPr marL="342900" lvl="0" indent="-342900">
              <a:buSzPct val="100000"/>
              <a:buFont typeface="Arial" pitchFamily="34"/>
              <a:buChar char="-"/>
              <a:tabLst>
                <a:tab pos="457200" algn="l"/>
              </a:tabLst>
            </a:pPr>
            <a:r>
              <a:rPr lang="cs-CZ" sz="2400">
                <a:latin typeface="Arial" pitchFamily="34"/>
              </a:rPr>
              <a:t>pohyb se děje společnou kontrakcí agonistů, synergistů, neutralizačních a fixačních svalů s ko-kontrakcí antagonistů, jejich společná souhra určuje výsledný směr, sílu, rychlost pohybu</a:t>
            </a:r>
            <a:endParaRPr lang="cs-CZ" sz="2400">
              <a:latin typeface="Times New Roman" pitchFamily="18"/>
            </a:endParaRPr>
          </a:p>
          <a:p>
            <a:pPr marL="342900" lvl="0" indent="-342900">
              <a:buSzPct val="100000"/>
              <a:buFont typeface="Arial" pitchFamily="34"/>
              <a:buChar char="-"/>
              <a:tabLst>
                <a:tab pos="457200" algn="l"/>
              </a:tabLst>
            </a:pPr>
            <a:r>
              <a:rPr lang="cs-CZ" sz="2400">
                <a:latin typeface="Arial" pitchFamily="34"/>
              </a:rPr>
              <a:t>způsob provedení: pohyb je pomalý, plynulý, koordinovaný</a:t>
            </a:r>
            <a:endParaRPr lang="cs-CZ" sz="2400">
              <a:latin typeface="Times New Roman" pitchFamily="18"/>
            </a:endParaRPr>
          </a:p>
          <a:p>
            <a:pPr lvl="0"/>
            <a:r>
              <a:rPr lang="cs-CZ" sz="1800">
                <a:latin typeface="Arial" pitchFamily="34"/>
              </a:rPr>
              <a:t>Příklad využití: zvětšování svalové síly, vytrvalosti, nácvik přesného a přiměřeného pohybu</a:t>
            </a:r>
            <a:endParaRPr lang="cs-CZ" sz="1800">
              <a:latin typeface="Times New Roman" pitchFamily="18"/>
            </a:endParaRPr>
          </a:p>
          <a:p>
            <a:pPr lvl="0"/>
            <a:endParaRPr lang="cs-CZ"/>
          </a:p>
        </p:txBody>
      </p:sp>
      <p:pic>
        <p:nvPicPr>
          <p:cNvPr id="4" name="Picture 2" descr="Push a Pull trénink ▷ Rozdělení tréninků na tlakové a tahové dny ▷  Efektivní tréninkový split❗ | Fitness007.cz">
            <a:extLst>
              <a:ext uri="{FF2B5EF4-FFF2-40B4-BE49-F238E27FC236}">
                <a16:creationId xmlns:a16="http://schemas.microsoft.com/office/drawing/2014/main" id="{86A0D7CF-F219-0519-5180-BA5E055460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99735" y="5013536"/>
            <a:ext cx="5581287" cy="224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CFB8A7-C49A-2C84-23F5-B15EAE84588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F584F5-DDD8-B022-E2EC-49750D5B823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- Aktivní pohyb (agonista, antagonista, synergista)</a:t>
            </a:r>
          </a:p>
          <a:p>
            <a:pPr lvl="0"/>
            <a:r>
              <a:rPr lang="cs-CZ">
                <a:latin typeface="Arial" pitchFamily="34"/>
              </a:rPr>
              <a:t>- Izometrická, izokinetická, izotonická kontrakce</a:t>
            </a:r>
            <a:endParaRPr lang="cs-CZ">
              <a:latin typeface="Times New Roman" pitchFamily="18"/>
            </a:endParaRPr>
          </a:p>
          <a:p>
            <a:pPr lvl="0"/>
            <a:r>
              <a:rPr lang="cs-CZ">
                <a:latin typeface="Arial" pitchFamily="34"/>
              </a:rPr>
              <a:t>- Aktivní pohyb s dopomocí, s odlehčením, odporový, vedený</a:t>
            </a:r>
          </a:p>
          <a:p>
            <a:pPr lvl="0"/>
            <a:r>
              <a:rPr lang="cs-CZ">
                <a:latin typeface="Arial" pitchFamily="34"/>
              </a:rPr>
              <a:t>- Aktivní pohyb kyvadlový</a:t>
            </a:r>
            <a:r>
              <a:rPr lang="cs-CZ">
                <a:latin typeface="Times New Roman" pitchFamily="18"/>
              </a:rPr>
              <a:t>, </a:t>
            </a:r>
            <a:r>
              <a:rPr lang="cs-CZ">
                <a:latin typeface="Arial" pitchFamily="34"/>
              </a:rPr>
              <a:t>švihový, tahový</a:t>
            </a:r>
            <a:endParaRPr lang="cs-CZ">
              <a:latin typeface="Times New Roman" pitchFamily="18"/>
            </a:endParaRPr>
          </a:p>
          <a:p>
            <a:pPr lvl="0"/>
            <a:endParaRPr lang="cs-CZ">
              <a:latin typeface="Arial" pitchFamily="34"/>
            </a:endParaRPr>
          </a:p>
          <a:p>
            <a:pPr lvl="0"/>
            <a:endParaRPr lang="cs-CZ">
              <a:latin typeface="Times New Roman" pitchFamily="18"/>
            </a:endParaRPr>
          </a:p>
          <a:p>
            <a:pPr lvl="0"/>
            <a:endParaRPr lang="cs-CZ"/>
          </a:p>
          <a:p>
            <a:pPr lvl="0"/>
            <a:endParaRPr 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9F0826-075A-A40C-0C30-95BFEB13EC4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Děkuji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6C9736-B002-498A-37F7-2F7A50B99A8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Tipy pro unilaterální trénink">
            <a:extLst>
              <a:ext uri="{FF2B5EF4-FFF2-40B4-BE49-F238E27FC236}">
                <a16:creationId xmlns:a16="http://schemas.microsoft.com/office/drawing/2014/main" id="{AA76F190-7B36-AD38-180E-BE6758E16F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00075" y="1435534"/>
            <a:ext cx="7479490" cy="5936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6ACC6-6267-C924-4907-063D819CC2E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>
                <a:latin typeface="Arial" pitchFamily="34"/>
              </a:rPr>
              <a:t>Aktivní pohyb</a:t>
            </a:r>
            <a:br>
              <a:rPr lang="cs-CZ">
                <a:latin typeface="Times New Roman" pitchFamily="18"/>
              </a:rPr>
            </a:b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FF2B57-AEA3-4EAB-33C3-165670AB087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SzPct val="100000"/>
              <a:buFont typeface="Arial" pitchFamily="34"/>
              <a:buChar char="-"/>
              <a:tabLst>
                <a:tab pos="457200" algn="l"/>
              </a:tabLst>
            </a:pPr>
            <a:r>
              <a:rPr lang="cs-CZ" sz="2400">
                <a:latin typeface="Arial" pitchFamily="34"/>
              </a:rPr>
              <a:t>vyvolán silou vlastních svalů, tzv. efektivní pohyb</a:t>
            </a:r>
            <a:endParaRPr lang="cs-CZ" sz="2400">
              <a:latin typeface="Times New Roman" pitchFamily="18"/>
            </a:endParaRPr>
          </a:p>
          <a:p>
            <a:pPr marL="342900" lvl="0" indent="-342900">
              <a:buSzPct val="100000"/>
              <a:buFont typeface="Arial" pitchFamily="34"/>
              <a:buChar char="-"/>
              <a:tabLst>
                <a:tab pos="457200" algn="l"/>
              </a:tabLst>
            </a:pPr>
            <a:r>
              <a:rPr lang="cs-CZ" sz="2400">
                <a:latin typeface="Arial" pitchFamily="34"/>
              </a:rPr>
              <a:t>je výsledkem vektorového součtu všech sil, které na daný segment působí tj.:</a:t>
            </a:r>
          </a:p>
          <a:p>
            <a:pPr marL="1028700" lvl="1" indent="-342900">
              <a:buChar char="-"/>
              <a:tabLst>
                <a:tab pos="457200" algn="l"/>
              </a:tabLst>
            </a:pPr>
            <a:r>
              <a:rPr lang="cs-CZ" sz="2000">
                <a:latin typeface="Arial" pitchFamily="34"/>
              </a:rPr>
              <a:t>tahu aktivovaných svalů </a:t>
            </a:r>
          </a:p>
          <a:p>
            <a:pPr marL="1028700" lvl="1" indent="-342900">
              <a:buChar char="-"/>
              <a:tabLst>
                <a:tab pos="457200" algn="l"/>
              </a:tabLst>
            </a:pPr>
            <a:r>
              <a:rPr lang="cs-CZ" sz="2000">
                <a:latin typeface="Arial" pitchFamily="34"/>
              </a:rPr>
              <a:t>a působení dalších sil zevního a vnitřního prostředí (gravitace, tření, odpor prostředí)</a:t>
            </a:r>
          </a:p>
          <a:p>
            <a:pPr marL="342900" lvl="0" indent="-342900">
              <a:buSzPct val="100000"/>
              <a:buFont typeface="Arial" pitchFamily="34"/>
              <a:buChar char="-"/>
              <a:tabLst>
                <a:tab pos="457200" algn="l"/>
              </a:tabLst>
            </a:pPr>
            <a:endParaRPr lang="cs-CZ" sz="2400">
              <a:latin typeface="Times New Roman" pitchFamily="18"/>
            </a:endParaRPr>
          </a:p>
          <a:p>
            <a:pPr lvl="0"/>
            <a:endParaRPr lang="cs-CZ"/>
          </a:p>
        </p:txBody>
      </p:sp>
      <p:pic>
        <p:nvPicPr>
          <p:cNvPr id="4" name="Picture 2" descr="A Swiss Fitness Movement From the 1970s Comes Back Into Vogue - The New  York Times">
            <a:extLst>
              <a:ext uri="{FF2B5EF4-FFF2-40B4-BE49-F238E27FC236}">
                <a16:creationId xmlns:a16="http://schemas.microsoft.com/office/drawing/2014/main" id="{BC3C5D79-FF4F-FDE7-B35A-5FCCFE3EDA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00148" y="4188363"/>
            <a:ext cx="4752529" cy="3176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7F3C4A-7238-E700-5336-3EC85C1194D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Aktivní pohyb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C4197A-BA5A-40D8-8CC8-3F452B0A90B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1800" b="1">
                <a:latin typeface="Arial" pitchFamily="34"/>
              </a:rPr>
              <a:t>Agonista</a:t>
            </a:r>
            <a:r>
              <a:rPr lang="cs-CZ" sz="1800">
                <a:latin typeface="Arial" pitchFamily="34"/>
              </a:rPr>
              <a:t> (prime mover) = sval, který se v určitém pohybu uplatňuje jako vedoucí, hlavní</a:t>
            </a:r>
            <a:endParaRPr lang="cs-CZ" sz="1800">
              <a:latin typeface="Times New Roman" pitchFamily="18"/>
            </a:endParaRPr>
          </a:p>
          <a:p>
            <a:pPr lvl="0"/>
            <a:r>
              <a:rPr lang="cs-CZ" sz="1800">
                <a:latin typeface="Arial" pitchFamily="34"/>
              </a:rPr>
              <a:t> </a:t>
            </a:r>
            <a:endParaRPr lang="cs-CZ" sz="1800">
              <a:latin typeface="Times New Roman" pitchFamily="18"/>
            </a:endParaRPr>
          </a:p>
          <a:p>
            <a:pPr marL="457200" lvl="0" indent="-457200"/>
            <a:r>
              <a:rPr lang="cs-CZ" sz="1800" b="1">
                <a:latin typeface="Arial" pitchFamily="34"/>
              </a:rPr>
              <a:t>Synergisté </a:t>
            </a:r>
            <a:r>
              <a:rPr lang="cs-CZ" sz="1800">
                <a:latin typeface="Arial" pitchFamily="34"/>
              </a:rPr>
              <a:t>(assistant mover) = svaly, které se uplatní jako pomocné (stabilizační, fixační, neutralizační)</a:t>
            </a:r>
            <a:endParaRPr lang="cs-CZ" sz="1800">
              <a:latin typeface="Times New Roman" pitchFamily="18"/>
            </a:endParaRPr>
          </a:p>
          <a:p>
            <a:pPr lvl="0"/>
            <a:r>
              <a:rPr lang="cs-CZ" sz="1800">
                <a:latin typeface="Arial" pitchFamily="34"/>
              </a:rPr>
              <a:t> </a:t>
            </a:r>
            <a:endParaRPr lang="cs-CZ" sz="1800">
              <a:latin typeface="Times New Roman" pitchFamily="18"/>
            </a:endParaRPr>
          </a:p>
          <a:p>
            <a:pPr lvl="0"/>
            <a:r>
              <a:rPr lang="cs-CZ" sz="1800" b="1">
                <a:latin typeface="Arial" pitchFamily="34"/>
              </a:rPr>
              <a:t>Antagonisté </a:t>
            </a:r>
            <a:r>
              <a:rPr lang="cs-CZ" sz="1800">
                <a:latin typeface="Arial" pitchFamily="34"/>
              </a:rPr>
              <a:t>= svaly, které svou silou působí proti prováděnému pohybu</a:t>
            </a:r>
            <a:endParaRPr lang="cs-CZ" sz="1800">
              <a:latin typeface="Times New Roman" pitchFamily="18"/>
            </a:endParaRPr>
          </a:p>
          <a:p>
            <a:pPr marL="342900" lvl="0" indent="-342900">
              <a:buSzPct val="100000"/>
              <a:buFont typeface="Arial" pitchFamily="34"/>
              <a:buChar char="-"/>
              <a:tabLst>
                <a:tab pos="457200" algn="l"/>
              </a:tabLst>
            </a:pPr>
            <a:r>
              <a:rPr lang="cs-CZ" sz="1800">
                <a:latin typeface="Arial" pitchFamily="34"/>
              </a:rPr>
              <a:t>na začátku pohybu se musí antagonista uvolnit, aby došlo kontrakcí agonistů k zahájení pohybu</a:t>
            </a:r>
            <a:endParaRPr lang="cs-CZ" sz="1800">
              <a:latin typeface="Times New Roman" pitchFamily="18"/>
            </a:endParaRPr>
          </a:p>
          <a:p>
            <a:pPr marL="342900" lvl="0" indent="-342900">
              <a:buSzPct val="100000"/>
              <a:buFont typeface="Arial" pitchFamily="34"/>
              <a:buChar char="-"/>
              <a:tabLst>
                <a:tab pos="457200" algn="l"/>
              </a:tabLst>
            </a:pPr>
            <a:r>
              <a:rPr lang="cs-CZ" sz="1800">
                <a:latin typeface="Arial" pitchFamily="34"/>
              </a:rPr>
              <a:t>při běžném pohybu nepracují agonisté a antagonisté proti sobě, ale rovnoměrně spolupracují = partnerská dvojice svalů</a:t>
            </a:r>
            <a:endParaRPr lang="cs-CZ" sz="1800">
              <a:latin typeface="Times New Roman" pitchFamily="18"/>
            </a:endParaRPr>
          </a:p>
          <a:p>
            <a:pPr lvl="0"/>
            <a:endParaRPr lang="cs-CZ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0F4784-62A3-C9DB-AFAB-4919F55F68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6379" y="5708151"/>
            <a:ext cx="8326873" cy="1692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F98B7F-87DD-1A4E-B879-AB3B3C24302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Aktivní pohyb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A8A6B2-2ED4-DC24-1B44-74FBDD44CFF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>
                <a:latin typeface="Arial" pitchFamily="34"/>
              </a:rPr>
              <a:t>Dělení pohybu dle typu kontrakce svalu:</a:t>
            </a:r>
          </a:p>
          <a:p>
            <a:pPr marL="342900" lvl="0" indent="-342900">
              <a:buSzPct val="100000"/>
              <a:buAutoNum type="alphaUcPeriod"/>
            </a:pPr>
            <a:r>
              <a:rPr lang="cs-CZ" sz="2400" b="1">
                <a:latin typeface="Arial" pitchFamily="34"/>
              </a:rPr>
              <a:t>Izometrická kontrakce</a:t>
            </a:r>
          </a:p>
          <a:p>
            <a:pPr marL="342900" lvl="0" indent="-342900">
              <a:buSzPct val="100000"/>
              <a:buAutoNum type="alphaUcPeriod"/>
            </a:pPr>
            <a:r>
              <a:rPr lang="cs-CZ" sz="2400" b="1">
                <a:latin typeface="Arial" pitchFamily="34"/>
              </a:rPr>
              <a:t>Izokinetická, izotonická kontrakce</a:t>
            </a:r>
            <a:endParaRPr lang="cs-CZ" sz="2400">
              <a:latin typeface="Times New Roman" pitchFamily="18"/>
            </a:endParaRPr>
          </a:p>
          <a:p>
            <a:pPr lvl="0"/>
            <a:endParaRPr lang="cs-CZ"/>
          </a:p>
        </p:txBody>
      </p:sp>
      <p:pic>
        <p:nvPicPr>
          <p:cNvPr id="4" name="Picture 2" descr="POHYBOVÝ SYSTÉM">
            <a:extLst>
              <a:ext uri="{FF2B5EF4-FFF2-40B4-BE49-F238E27FC236}">
                <a16:creationId xmlns:a16="http://schemas.microsoft.com/office/drawing/2014/main" id="{DB705959-8BCF-E538-A2E4-AE256FABCC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5932" y="3563809"/>
            <a:ext cx="6531476" cy="299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327CA9-04C6-476B-145D-954F2999121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Aktivní pohyb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AABD09-51A3-4D3C-F824-471A4069B0C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b="1">
                <a:latin typeface="Arial" pitchFamily="34"/>
              </a:rPr>
              <a:t>A. Izometrická kontrakce</a:t>
            </a:r>
            <a:r>
              <a:rPr lang="cs-CZ" sz="2400">
                <a:latin typeface="Arial" pitchFamily="34"/>
              </a:rPr>
              <a:t> = zvýšení napětí svalu bez jeho zkrácení (tzv. statická svalová práce), dochází k hypertrofii svalu</a:t>
            </a:r>
            <a:endParaRPr lang="cs-CZ" sz="2400">
              <a:latin typeface="Times New Roman" pitchFamily="18"/>
            </a:endParaRPr>
          </a:p>
          <a:p>
            <a:pPr marL="342900" lvl="0" indent="-342900">
              <a:buSzPct val="100000"/>
              <a:buFont typeface="Arial" pitchFamily="34"/>
              <a:buChar char="-"/>
              <a:tabLst>
                <a:tab pos="457200" algn="l"/>
              </a:tabLst>
            </a:pPr>
            <a:r>
              <a:rPr lang="cs-CZ" sz="2400">
                <a:latin typeface="Arial" pitchFamily="34"/>
              </a:rPr>
              <a:t>vyskytuje se při udržování postavení kloubů, postojů, fixaci polohy těla při působení zevní síly nebo aktivní působení silou (tlak, tah) na fixovaný předmět</a:t>
            </a:r>
          </a:p>
          <a:p>
            <a:pPr marL="342900" lvl="0" indent="-342900">
              <a:buSzPct val="100000"/>
              <a:buFont typeface="Arial" pitchFamily="34"/>
              <a:buChar char="-"/>
              <a:tabLst>
                <a:tab pos="457200" algn="l"/>
              </a:tabLst>
            </a:pPr>
            <a:r>
              <a:rPr lang="cs-CZ" sz="2400" b="1">
                <a:latin typeface="Arial" pitchFamily="34"/>
              </a:rPr>
              <a:t>využití: </a:t>
            </a:r>
            <a:r>
              <a:rPr lang="cs-CZ" sz="2400">
                <a:latin typeface="Arial" pitchFamily="34"/>
              </a:rPr>
              <a:t>zlepšování tonické aktivity svalu, zvyšování schopnosti vyvíjet napětí, nácvik schopnosti jemně stupňovat napětí svalu </a:t>
            </a:r>
            <a:endParaRPr lang="cs-CZ"/>
          </a:p>
        </p:txBody>
      </p:sp>
      <p:pic>
        <p:nvPicPr>
          <p:cNvPr id="4" name="Picture 2" descr="Why Isometric Exercises Are Good for You and 5 Moves to Try">
            <a:extLst>
              <a:ext uri="{FF2B5EF4-FFF2-40B4-BE49-F238E27FC236}">
                <a16:creationId xmlns:a16="http://schemas.microsoft.com/office/drawing/2014/main" id="{E6F7928E-A149-3AAD-8990-A962D9F148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25799" y="4902112"/>
            <a:ext cx="4000565" cy="2574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554B03-C204-1155-FF70-D78A42B9932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Aktivní pohyb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4532F6-7A7E-DE1F-4A0A-D80ACCA375F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998" y="1769043"/>
            <a:ext cx="9243852" cy="4989240"/>
          </a:xfrm>
        </p:spPr>
        <p:txBody>
          <a:bodyPr/>
          <a:lstStyle/>
          <a:p>
            <a:pPr marL="342900" lvl="0" indent="-342900">
              <a:buSzPct val="100000"/>
              <a:buAutoNum type="alphaUcPeriod"/>
            </a:pPr>
            <a:r>
              <a:rPr lang="cs-CZ" sz="2400" b="1">
                <a:latin typeface="Arial" pitchFamily="34"/>
              </a:rPr>
              <a:t>Izometrická kontrakce</a:t>
            </a:r>
          </a:p>
          <a:p>
            <a:pPr marL="285750" lvl="0" indent="-285750">
              <a:buSzPct val="100000"/>
              <a:buChar char="-"/>
            </a:pPr>
            <a:r>
              <a:rPr lang="cs-CZ" sz="2400">
                <a:latin typeface="Arial" pitchFamily="34"/>
              </a:rPr>
              <a:t>při izometrické kontrakci dochází ke zhoršenému krevnímu zásobení svalu (kontrakce svalových snopců stlačuje cévy a snižuje se průtok krve svalem) – sval musí pracovat anaerobně, proto je velmi důležité po každé kontrakci dostatečně dlouho relaxovat (obnovit prokrvení a odstranit metabolity anaerobního metabolismu)</a:t>
            </a:r>
            <a:endParaRPr lang="cs-CZ" sz="2400">
              <a:latin typeface="Times New Roman" pitchFamily="18"/>
            </a:endParaRPr>
          </a:p>
          <a:p>
            <a:pPr marL="342900" lvl="0" indent="-342900">
              <a:buSzPct val="100000"/>
              <a:buFont typeface="Arial" pitchFamily="34"/>
              <a:buChar char="-"/>
              <a:tabLst>
                <a:tab pos="457200" algn="l"/>
              </a:tabLst>
            </a:pPr>
            <a:r>
              <a:rPr lang="cs-CZ" sz="2400">
                <a:latin typeface="Arial" pitchFamily="34"/>
              </a:rPr>
              <a:t>pozn. izometrický stah vede ke zvyšování krevního tlaku, proto opatrně u pacientů s onemocněním kardiovaskulárního aparátu – tento typ kontrakce omezit, vždy spojit s dostatečným dýcháním </a:t>
            </a:r>
            <a:endParaRPr lang="cs-CZ" sz="2400">
              <a:latin typeface="Times New Roman" pitchFamily="18"/>
            </a:endParaRPr>
          </a:p>
          <a:p>
            <a:pPr lvl="0"/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74B579-778D-28D1-915F-780CF902DC1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Aktivní pohyb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9D7962-A902-3B76-A899-B076948009F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998" y="1769043"/>
            <a:ext cx="5935708" cy="4989240"/>
          </a:xfrm>
        </p:spPr>
        <p:txBody>
          <a:bodyPr/>
          <a:lstStyle/>
          <a:p>
            <a:pPr marL="457200" lvl="0" indent="-457200"/>
            <a:r>
              <a:rPr lang="cs-CZ" sz="2400" b="1" dirty="0">
                <a:latin typeface="Arial" pitchFamily="34"/>
              </a:rPr>
              <a:t>B. </a:t>
            </a:r>
            <a:r>
              <a:rPr lang="cs-CZ" sz="2400" b="1" dirty="0" err="1">
                <a:latin typeface="Arial" pitchFamily="34"/>
              </a:rPr>
              <a:t>Izokinetická</a:t>
            </a:r>
            <a:r>
              <a:rPr lang="cs-CZ" sz="2400" b="1" dirty="0">
                <a:latin typeface="Arial" pitchFamily="34"/>
              </a:rPr>
              <a:t>, izotonická kontrakce</a:t>
            </a:r>
            <a:r>
              <a:rPr lang="cs-CZ" sz="2400" dirty="0">
                <a:latin typeface="Arial" pitchFamily="34"/>
              </a:rPr>
              <a:t> = napětí svalu zůstává konstantní, mění se jeho délka (tzv. dynamická svalová práce)</a:t>
            </a:r>
            <a:endParaRPr lang="cs-CZ" sz="2400" dirty="0">
              <a:latin typeface="Times New Roman" pitchFamily="18"/>
            </a:endParaRPr>
          </a:p>
          <a:p>
            <a:pPr lvl="0"/>
            <a:r>
              <a:rPr lang="cs-CZ" sz="2400" dirty="0">
                <a:latin typeface="Arial" pitchFamily="34"/>
              </a:rPr>
              <a:t> </a:t>
            </a:r>
            <a:endParaRPr lang="cs-CZ" sz="2400" dirty="0">
              <a:latin typeface="Times New Roman" pitchFamily="18"/>
            </a:endParaRPr>
          </a:p>
          <a:p>
            <a:pPr lvl="0"/>
            <a:r>
              <a:rPr lang="cs-CZ" sz="2400" b="1" dirty="0">
                <a:latin typeface="Arial" pitchFamily="34"/>
              </a:rPr>
              <a:t>Koncentrický stah</a:t>
            </a:r>
            <a:r>
              <a:rPr lang="cs-CZ" sz="2400" dirty="0">
                <a:latin typeface="Arial" pitchFamily="34"/>
              </a:rPr>
              <a:t> = zkracování svalu, dochází k efektivní práci</a:t>
            </a:r>
            <a:endParaRPr lang="cs-CZ" sz="2400" dirty="0">
              <a:latin typeface="Times New Roman" pitchFamily="18"/>
            </a:endParaRPr>
          </a:p>
          <a:p>
            <a:pPr lvl="0"/>
            <a:r>
              <a:rPr lang="cs-CZ" sz="2400" dirty="0">
                <a:latin typeface="Arial" pitchFamily="34"/>
              </a:rPr>
              <a:t> </a:t>
            </a:r>
            <a:endParaRPr lang="cs-CZ" sz="2400" dirty="0">
              <a:latin typeface="Times New Roman" pitchFamily="18"/>
            </a:endParaRPr>
          </a:p>
          <a:p>
            <a:pPr lvl="0"/>
            <a:r>
              <a:rPr lang="cs-CZ" sz="2400" b="1" dirty="0">
                <a:latin typeface="Arial" pitchFamily="34"/>
              </a:rPr>
              <a:t>Excentrický stah</a:t>
            </a:r>
            <a:r>
              <a:rPr lang="cs-CZ" sz="2400" dirty="0">
                <a:latin typeface="Arial" pitchFamily="34"/>
              </a:rPr>
              <a:t> = prodlužování svalu, vykonává se negativní, brzdná práce</a:t>
            </a:r>
            <a:endParaRPr lang="cs-CZ" sz="2400" dirty="0">
              <a:latin typeface="Times New Roman" pitchFamily="18"/>
            </a:endParaRPr>
          </a:p>
          <a:p>
            <a:pPr lvl="0"/>
            <a:endParaRPr lang="cs-CZ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A7D595DD-0230-CB63-524D-11EECF2C1F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763" t="44509" r="39336" b="28752"/>
          <a:stretch/>
        </p:blipFill>
        <p:spPr>
          <a:xfrm>
            <a:off x="6693762" y="1630405"/>
            <a:ext cx="2686569" cy="4992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4E3497-AD8A-75E3-60B9-1E842BCDDC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Aktivní pohyb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EA269F-04EF-AC30-8B34-34D5FD47230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998" y="1647170"/>
            <a:ext cx="9223662" cy="4989240"/>
          </a:xfrm>
        </p:spPr>
        <p:txBody>
          <a:bodyPr/>
          <a:lstStyle/>
          <a:p>
            <a:pPr lvl="0"/>
            <a:r>
              <a:rPr lang="cs-CZ" sz="2400" b="1" dirty="0">
                <a:latin typeface="Arial" pitchFamily="34"/>
              </a:rPr>
              <a:t>B. </a:t>
            </a:r>
            <a:r>
              <a:rPr lang="cs-CZ" sz="2400" b="1" dirty="0" err="1">
                <a:latin typeface="Arial" pitchFamily="34"/>
              </a:rPr>
              <a:t>Izokinetická</a:t>
            </a:r>
            <a:r>
              <a:rPr lang="cs-CZ" sz="2400" b="1" dirty="0">
                <a:latin typeface="Arial" pitchFamily="34"/>
              </a:rPr>
              <a:t>, izotonická kontrakce</a:t>
            </a:r>
          </a:p>
          <a:p>
            <a:pPr lvl="0"/>
            <a:r>
              <a:rPr lang="cs-CZ" sz="2400" b="1" dirty="0">
                <a:latin typeface="Arial" pitchFamily="34"/>
              </a:rPr>
              <a:t>Koncentrický stah</a:t>
            </a:r>
          </a:p>
          <a:p>
            <a:pPr lvl="0"/>
            <a:r>
              <a:rPr lang="cs-CZ" sz="2400" dirty="0">
                <a:latin typeface="Arial" pitchFamily="34"/>
              </a:rPr>
              <a:t>=  zkracování svalu, dochází k efektivní práci</a:t>
            </a:r>
            <a:endParaRPr lang="cs-CZ" sz="2400" dirty="0">
              <a:latin typeface="Times New Roman" pitchFamily="18"/>
            </a:endParaRPr>
          </a:p>
          <a:p>
            <a:pPr marL="342900" lvl="0" indent="-342900">
              <a:buSzPct val="100000"/>
              <a:buFont typeface="Arial" pitchFamily="34"/>
              <a:buChar char="-"/>
              <a:tabLst>
                <a:tab pos="457200" algn="l"/>
              </a:tabLst>
            </a:pPr>
            <a:r>
              <a:rPr lang="cs-CZ" sz="2400" dirty="0">
                <a:latin typeface="Arial" pitchFamily="34"/>
              </a:rPr>
              <a:t>pohyb je obvykle prováděn proti gravitaci</a:t>
            </a:r>
            <a:endParaRPr lang="cs-CZ" sz="2400" dirty="0">
              <a:latin typeface="Times New Roman" pitchFamily="18"/>
            </a:endParaRPr>
          </a:p>
          <a:p>
            <a:pPr marL="342900" lvl="0" indent="-342900">
              <a:buSzPct val="100000"/>
              <a:buFont typeface="Arial" pitchFamily="34"/>
              <a:buChar char="-"/>
              <a:tabLst>
                <a:tab pos="457200" algn="l"/>
              </a:tabLst>
            </a:pPr>
            <a:r>
              <a:rPr lang="cs-CZ" sz="2400" b="1" dirty="0">
                <a:latin typeface="Arial" pitchFamily="34"/>
              </a:rPr>
              <a:t>využití: </a:t>
            </a:r>
            <a:r>
              <a:rPr lang="cs-CZ" sz="2400" dirty="0">
                <a:latin typeface="Arial" pitchFamily="34"/>
              </a:rPr>
              <a:t>posilování svalů (provádět pomalu a tahem)</a:t>
            </a:r>
            <a:endParaRPr lang="cs-CZ" sz="2400" dirty="0">
              <a:latin typeface="Times New Roman" pitchFamily="18"/>
            </a:endParaRPr>
          </a:p>
          <a:p>
            <a:pPr marL="457200" lvl="0" indent="-457200"/>
            <a:r>
              <a:rPr lang="cs-CZ" sz="1800" dirty="0">
                <a:latin typeface="Arial" pitchFamily="34"/>
              </a:rPr>
              <a:t>Příklady: ve stoji pokrčit ruku v lokti, v sedu propnout nohu v koleni, posazení z lehu na zádech do sedu, přitažení se z lehu k hrazdičce, ve stoji HKK z připažení do upažení/vzpažení</a:t>
            </a:r>
            <a:endParaRPr lang="cs-CZ" sz="1800" dirty="0">
              <a:latin typeface="Times New Roman" pitchFamily="18"/>
            </a:endParaRPr>
          </a:p>
          <a:p>
            <a:pPr lvl="0"/>
            <a:endParaRPr lang="cs-CZ" dirty="0"/>
          </a:p>
        </p:txBody>
      </p:sp>
      <p:pic>
        <p:nvPicPr>
          <p:cNvPr id="4" name="Picture 4" descr="4 Concentric and eccentric contractions. | Download Scientific Diagram">
            <a:extLst>
              <a:ext uri="{FF2B5EF4-FFF2-40B4-BE49-F238E27FC236}">
                <a16:creationId xmlns:a16="http://schemas.microsoft.com/office/drawing/2014/main" id="{8AFFDB37-A659-186F-0017-54C6C8CE74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99689" y="5175848"/>
            <a:ext cx="3841705" cy="2303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1240</Words>
  <Application>Microsoft Office PowerPoint</Application>
  <PresentationFormat>Vlastní</PresentationFormat>
  <Paragraphs>115</Paragraphs>
  <Slides>20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Corbel</vt:lpstr>
      <vt:lpstr>Times New Roman</vt:lpstr>
      <vt:lpstr>Default</vt:lpstr>
      <vt:lpstr>Prezentace aplikace PowerPoint</vt:lpstr>
      <vt:lpstr>Obsah</vt:lpstr>
      <vt:lpstr>Aktivní pohyb </vt:lpstr>
      <vt:lpstr>Aktivní pohyb</vt:lpstr>
      <vt:lpstr>Aktivní pohyb</vt:lpstr>
      <vt:lpstr>Aktivní pohyb</vt:lpstr>
      <vt:lpstr>Aktivní pohyb</vt:lpstr>
      <vt:lpstr>Aktivní pohyb</vt:lpstr>
      <vt:lpstr>Aktivní pohyb</vt:lpstr>
      <vt:lpstr>Aktivní pohyb</vt:lpstr>
      <vt:lpstr>Aktivní pohyb – dělení dle energetické náročnosti</vt:lpstr>
      <vt:lpstr>A. Aktivní pohyb s dopomocí</vt:lpstr>
      <vt:lpstr>B. Aktivní pohyb s odlehčením</vt:lpstr>
      <vt:lpstr>C. Aktivní pohyb odporový</vt:lpstr>
      <vt:lpstr>D. Aktivní pohyb vedený</vt:lpstr>
      <vt:lpstr>Aktivní pohyb – dělení dle časového průběhu aktivity svalových vláken během pohybu: </vt:lpstr>
      <vt:lpstr>A. Aktivní pohyb: kyvadlový</vt:lpstr>
      <vt:lpstr>B. Aktivní pohyb: švihový</vt:lpstr>
      <vt:lpstr>C. Aktivní pohyb: tahový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</dc:creator>
  <cp:lastModifiedBy>Veronika Mrkvicová</cp:lastModifiedBy>
  <cp:revision>16</cp:revision>
  <dcterms:created xsi:type="dcterms:W3CDTF">2009-04-16T11:32:32Z</dcterms:created>
  <dcterms:modified xsi:type="dcterms:W3CDTF">2024-04-16T15:32:48Z</dcterms:modified>
</cp:coreProperties>
</file>