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6" r:id="rId8"/>
    <p:sldId id="263" r:id="rId9"/>
    <p:sldId id="278" r:id="rId10"/>
    <p:sldId id="279" r:id="rId11"/>
    <p:sldId id="280" r:id="rId12"/>
    <p:sldId id="312" r:id="rId13"/>
    <p:sldId id="277" r:id="rId14"/>
    <p:sldId id="264" r:id="rId15"/>
    <p:sldId id="265" r:id="rId16"/>
    <p:sldId id="266" r:id="rId17"/>
    <p:sldId id="267" r:id="rId18"/>
    <p:sldId id="274" r:id="rId19"/>
    <p:sldId id="268" r:id="rId20"/>
    <p:sldId id="269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282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14E469E-4A59-4A7D-AF40-C1B62CA84B2D}" type="datetimeFigureOut">
              <a:rPr lang="cs-CZ" smtClean="0"/>
              <a:pPr/>
              <a:t>14.2.2023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078022-7ED1-4CA3-B019-F2F32366B7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469E-4A59-4A7D-AF40-C1B62CA84B2D}" type="datetimeFigureOut">
              <a:rPr lang="cs-CZ" smtClean="0"/>
              <a:pPr/>
              <a:t>14.2.2023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8022-7ED1-4CA3-B019-F2F32366B7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469E-4A59-4A7D-AF40-C1B62CA84B2D}" type="datetimeFigureOut">
              <a:rPr lang="cs-CZ" smtClean="0"/>
              <a:pPr/>
              <a:t>14.2.2023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8022-7ED1-4CA3-B019-F2F32366B7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14E469E-4A59-4A7D-AF40-C1B62CA84B2D}" type="datetimeFigureOut">
              <a:rPr lang="cs-CZ" smtClean="0"/>
              <a:pPr/>
              <a:t>14.2.2023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8022-7ED1-4CA3-B019-F2F32366B7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14E469E-4A59-4A7D-AF40-C1B62CA84B2D}" type="datetimeFigureOut">
              <a:rPr lang="cs-CZ" smtClean="0"/>
              <a:pPr/>
              <a:t>14.2.2023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078022-7ED1-4CA3-B019-F2F32366B78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4E469E-4A59-4A7D-AF40-C1B62CA84B2D}" type="datetimeFigureOut">
              <a:rPr lang="cs-CZ" smtClean="0"/>
              <a:pPr/>
              <a:t>14.2.2023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078022-7ED1-4CA3-B019-F2F32366B7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14E469E-4A59-4A7D-AF40-C1B62CA84B2D}" type="datetimeFigureOut">
              <a:rPr lang="cs-CZ" smtClean="0"/>
              <a:pPr/>
              <a:t>14.2.2023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078022-7ED1-4CA3-B019-F2F32366B7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469E-4A59-4A7D-AF40-C1B62CA84B2D}" type="datetimeFigureOut">
              <a:rPr lang="cs-CZ" smtClean="0"/>
              <a:pPr/>
              <a:t>14.2.2023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78022-7ED1-4CA3-B019-F2F32366B7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14E469E-4A59-4A7D-AF40-C1B62CA84B2D}" type="datetimeFigureOut">
              <a:rPr lang="cs-CZ" smtClean="0"/>
              <a:pPr/>
              <a:t>14.2.2023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078022-7ED1-4CA3-B019-F2F32366B7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14E469E-4A59-4A7D-AF40-C1B62CA84B2D}" type="datetimeFigureOut">
              <a:rPr lang="cs-CZ" smtClean="0"/>
              <a:pPr/>
              <a:t>14.2.2023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078022-7ED1-4CA3-B019-F2F32366B7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14E469E-4A59-4A7D-AF40-C1B62CA84B2D}" type="datetimeFigureOut">
              <a:rPr lang="cs-CZ" smtClean="0"/>
              <a:pPr/>
              <a:t>14.2.2023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078022-7ED1-4CA3-B019-F2F32366B7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14E469E-4A59-4A7D-AF40-C1B62CA84B2D}" type="datetimeFigureOut">
              <a:rPr lang="cs-CZ" smtClean="0"/>
              <a:pPr/>
              <a:t>14.2.2023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078022-7ED1-4CA3-B019-F2F32366B78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Fyzioterapie po operacích hrudníku </a:t>
            </a:r>
            <a:br>
              <a:rPr lang="cs-CZ" b="1" dirty="0" smtClean="0"/>
            </a:br>
            <a:r>
              <a:rPr lang="cs-CZ" b="1" dirty="0" smtClean="0"/>
              <a:t>Respirační fyzioterapie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8062912" cy="17526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Mgr. Alena Sedláková</a:t>
            </a:r>
          </a:p>
          <a:p>
            <a:r>
              <a:rPr lang="cs-CZ" dirty="0" smtClean="0"/>
              <a:t>Klinika tělovýchovného lékařství a rehabilitace</a:t>
            </a:r>
          </a:p>
          <a:p>
            <a:r>
              <a:rPr lang="cs-CZ" dirty="0" smtClean="0"/>
              <a:t>Fakultní nemocnice u sv. Anny v Brně 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Jednorázové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ekonomicky náročnější, ale praktičtější a účinnější, také jejich ošetřování je jednodušší</a:t>
            </a:r>
          </a:p>
          <a:p>
            <a:r>
              <a:rPr lang="cs-CZ" b="1" dirty="0" err="1" smtClean="0"/>
              <a:t>Thora</a:t>
            </a:r>
            <a:r>
              <a:rPr lang="cs-CZ" b="1" dirty="0" smtClean="0"/>
              <a:t> </a:t>
            </a:r>
            <a:r>
              <a:rPr lang="cs-CZ" b="1" dirty="0" err="1" smtClean="0"/>
              <a:t>seal</a:t>
            </a:r>
            <a:endParaRPr lang="cs-CZ" b="1" dirty="0" smtClean="0"/>
          </a:p>
          <a:p>
            <a:r>
              <a:rPr lang="cs-CZ" b="1" dirty="0" err="1" smtClean="0"/>
              <a:t>Aqua</a:t>
            </a:r>
            <a:r>
              <a:rPr lang="cs-CZ" b="1" dirty="0" smtClean="0"/>
              <a:t> </a:t>
            </a:r>
            <a:r>
              <a:rPr lang="cs-CZ" b="1" dirty="0" err="1" smtClean="0"/>
              <a:t>seal</a:t>
            </a:r>
            <a:endParaRPr lang="cs-CZ" b="1" dirty="0" smtClean="0"/>
          </a:p>
          <a:p>
            <a:r>
              <a:rPr lang="cs-CZ" b="1" dirty="0" smtClean="0"/>
              <a:t>Double </a:t>
            </a:r>
            <a:r>
              <a:rPr lang="cs-CZ" b="1" dirty="0" err="1" smtClean="0"/>
              <a:t>seal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Dříve používané hrudní </a:t>
            </a:r>
            <a:r>
              <a:rPr lang="cs-CZ" smtClean="0"/>
              <a:t>drenážní systémy</a:t>
            </a:r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44824"/>
            <a:ext cx="4808500" cy="44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drenážní systémy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Medela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user\Desktop\medela 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31" y="2852936"/>
            <a:ext cx="3558187" cy="22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Medela HD ob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73781"/>
            <a:ext cx="2880319" cy="281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90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Pooperační komplikace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tromboembolická</a:t>
            </a:r>
            <a:r>
              <a:rPr lang="cs-CZ" dirty="0" smtClean="0"/>
              <a:t> nemoc (dále jen TEN)</a:t>
            </a:r>
          </a:p>
          <a:p>
            <a:r>
              <a:rPr lang="cs-CZ" dirty="0" smtClean="0"/>
              <a:t>bronchopneumonie</a:t>
            </a:r>
          </a:p>
          <a:p>
            <a:r>
              <a:rPr lang="cs-CZ" dirty="0" smtClean="0"/>
              <a:t>ileózní stavy</a:t>
            </a:r>
          </a:p>
          <a:p>
            <a:r>
              <a:rPr lang="cs-CZ" dirty="0" smtClean="0"/>
              <a:t>poruchy dýchání</a:t>
            </a:r>
          </a:p>
          <a:p>
            <a:r>
              <a:rPr lang="cs-CZ" dirty="0" smtClean="0"/>
              <a:t>ortostatické potíže </a:t>
            </a:r>
          </a:p>
          <a:p>
            <a:r>
              <a:rPr lang="cs-CZ" dirty="0" smtClean="0"/>
              <a:t>dekubity</a:t>
            </a:r>
          </a:p>
          <a:p>
            <a:r>
              <a:rPr lang="cs-CZ" dirty="0" smtClean="0"/>
              <a:t>poruchy </a:t>
            </a:r>
            <a:r>
              <a:rPr lang="cs-CZ" dirty="0" err="1" smtClean="0"/>
              <a:t>acidobazické</a:t>
            </a:r>
            <a:r>
              <a:rPr lang="cs-CZ" dirty="0" smtClean="0"/>
              <a:t> rovnováhy, infekce, poruchy termoregulace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Prostředky fyzioterapie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Orientační kineziologické a funkční vyšetření – informace o tělesné zdatnosti </a:t>
            </a:r>
            <a:r>
              <a:rPr lang="cs-CZ" dirty="0"/>
              <a:t>nemocného, </a:t>
            </a:r>
            <a:r>
              <a:rPr lang="cs-CZ" dirty="0" smtClean="0"/>
              <a:t>stavu </a:t>
            </a:r>
            <a:r>
              <a:rPr lang="cs-CZ" dirty="0"/>
              <a:t>hybnosti a svalové </a:t>
            </a:r>
            <a:r>
              <a:rPr lang="cs-CZ" dirty="0" smtClean="0"/>
              <a:t>síle, schopnosti </a:t>
            </a:r>
            <a:r>
              <a:rPr lang="cs-CZ" dirty="0" err="1"/>
              <a:t>sebeobsluhy</a:t>
            </a:r>
            <a:r>
              <a:rPr lang="cs-CZ" dirty="0"/>
              <a:t>, </a:t>
            </a:r>
            <a:r>
              <a:rPr lang="cs-CZ" dirty="0" smtClean="0"/>
              <a:t>rezervách </a:t>
            </a:r>
            <a:r>
              <a:rPr lang="cs-CZ" dirty="0"/>
              <a:t>organismu a </a:t>
            </a:r>
            <a:r>
              <a:rPr lang="cs-CZ" dirty="0" smtClean="0"/>
              <a:t>psychickém stavu</a:t>
            </a:r>
          </a:p>
          <a:p>
            <a:r>
              <a:rPr lang="cs-CZ" dirty="0" smtClean="0"/>
              <a:t>Kardiovaskulární fyzioterapie </a:t>
            </a:r>
          </a:p>
          <a:p>
            <a:r>
              <a:rPr lang="cs-CZ" dirty="0" smtClean="0"/>
              <a:t>Respirační fyzioterapie</a:t>
            </a:r>
          </a:p>
          <a:p>
            <a:r>
              <a:rPr lang="cs-CZ" dirty="0" smtClean="0"/>
              <a:t>Kondiční cvičení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Polohování</a:t>
            </a:r>
          </a:p>
          <a:p>
            <a:r>
              <a:rPr lang="cs-CZ" dirty="0" smtClean="0"/>
              <a:t>Nácvik přetáčení</a:t>
            </a:r>
          </a:p>
          <a:p>
            <a:r>
              <a:rPr lang="cs-CZ" dirty="0" smtClean="0"/>
              <a:t>Nácvik </a:t>
            </a:r>
            <a:r>
              <a:rPr lang="cs-CZ" dirty="0" err="1" smtClean="0"/>
              <a:t>vertikalizace</a:t>
            </a:r>
            <a:r>
              <a:rPr lang="cs-CZ" dirty="0" smtClean="0"/>
              <a:t> – sed, stoj, chůze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Získat co nejvíce informací o pacientovi – z chorobopisu, orientační kineziologické vyšetření</a:t>
            </a:r>
          </a:p>
          <a:p>
            <a:r>
              <a:rPr lang="cs-CZ" dirty="0" smtClean="0"/>
              <a:t>Seznámení s pacientem, objasnit cíle rehabilitace</a:t>
            </a:r>
          </a:p>
          <a:p>
            <a:r>
              <a:rPr lang="cs-CZ" dirty="0" smtClean="0"/>
              <a:t>Úprava lůžka a polohy pacienta před cvičením</a:t>
            </a:r>
          </a:p>
          <a:p>
            <a:r>
              <a:rPr lang="cs-CZ" dirty="0" smtClean="0"/>
              <a:t>Kardiovaskulární fyzioterapie – jako prevence TEN, zlepšení krevního oběhu, podpora žilního návratu 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Respirační 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je soubor a kombinace technik dechové rehabilitace, </a:t>
            </a:r>
            <a:br>
              <a:rPr lang="cs-CZ" sz="3200" dirty="0" smtClean="0"/>
            </a:br>
            <a:r>
              <a:rPr lang="cs-CZ" sz="3200" dirty="0" smtClean="0"/>
              <a:t>kdy ovlivnění dýchání má svým specifickým provedením léčebný význam</a:t>
            </a:r>
          </a:p>
          <a:p>
            <a:r>
              <a:rPr lang="cs-CZ" sz="3200" dirty="0" smtClean="0"/>
              <a:t>vychází z přesných neurofyziologických a fylogenetických zákonitostí vývoje člověka a jeho dýchání</a:t>
            </a:r>
          </a:p>
          <a:p>
            <a:endParaRPr lang="cs-CZ" sz="3200" dirty="0" smtClean="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</a:t>
            </a:r>
            <a:r>
              <a:rPr lang="cs-CZ" sz="4400" dirty="0" smtClean="0"/>
              <a:t>RFT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zlepšení průchodnosti dýchacích cest</a:t>
            </a:r>
          </a:p>
          <a:p>
            <a:r>
              <a:rPr lang="cs-CZ" dirty="0" smtClean="0"/>
              <a:t>snížení bronchiální obstrukce</a:t>
            </a:r>
          </a:p>
          <a:p>
            <a:r>
              <a:rPr lang="cs-CZ" dirty="0" smtClean="0"/>
              <a:t>zlepšení ventilačních parametrů</a:t>
            </a:r>
          </a:p>
          <a:p>
            <a:r>
              <a:rPr lang="cs-CZ" dirty="0" smtClean="0"/>
              <a:t>prevence bronchopneumonie, hygiena dýchacích cest, podpořit co nejrychleji rozvinutí ponechaných částí plic, nácvik správného stereotypu dýchání, stimulace bráničního dýchání, nácvik prodlouženého výdechu, autogenní drenáž, </a:t>
            </a:r>
            <a:r>
              <a:rPr lang="cs-CZ" dirty="0" err="1" smtClean="0"/>
              <a:t>huffing</a:t>
            </a:r>
            <a:r>
              <a:rPr lang="cs-CZ" dirty="0" smtClean="0"/>
              <a:t>, nácvik expektorace s fixací operované rány, využití respiračních pomůcek (</a:t>
            </a:r>
            <a:r>
              <a:rPr lang="cs-CZ" dirty="0" err="1" smtClean="0"/>
              <a:t>flutter</a:t>
            </a:r>
            <a:r>
              <a:rPr lang="cs-CZ" dirty="0" smtClean="0"/>
              <a:t>, </a:t>
            </a:r>
            <a:r>
              <a:rPr lang="cs-CZ" dirty="0" err="1" smtClean="0"/>
              <a:t>acapella</a:t>
            </a:r>
            <a:r>
              <a:rPr lang="cs-CZ" dirty="0" smtClean="0"/>
              <a:t>, tri-</a:t>
            </a:r>
            <a:r>
              <a:rPr lang="cs-CZ" dirty="0" err="1" smtClean="0"/>
              <a:t>flow</a:t>
            </a:r>
            <a:r>
              <a:rPr lang="cs-CZ" dirty="0" smtClean="0"/>
              <a:t>, PEP maska) 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Kondiční cvičení – prevence dekubitů, svalové atrofie a kloubní ztuhlosti, podpora střevní peristaltiky</a:t>
            </a:r>
          </a:p>
          <a:p>
            <a:r>
              <a:rPr lang="cs-CZ" dirty="0" smtClean="0"/>
              <a:t>Cílená LTV ramenního kloubu na operované straně (vlivem vynucené polohy na operačním sále při </a:t>
            </a:r>
            <a:r>
              <a:rPr lang="cs-CZ" dirty="0" err="1" smtClean="0"/>
              <a:t>posterolaterální</a:t>
            </a:r>
            <a:r>
              <a:rPr lang="cs-CZ" dirty="0" smtClean="0"/>
              <a:t> torakotomii –</a:t>
            </a:r>
            <a:r>
              <a:rPr lang="en-US" dirty="0" smtClean="0"/>
              <a:t>&gt;</a:t>
            </a:r>
            <a:r>
              <a:rPr lang="cs-CZ" dirty="0" smtClean="0"/>
              <a:t> bolest a omezená hybnost ramenního kloubu na postižené straně) – relaxace ramene, pasivní pohyby, aktivní pohyby s dopomocí zdravé HK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Každý chirurgický výkon </a:t>
            </a:r>
            <a:r>
              <a:rPr lang="cs-CZ" dirty="0"/>
              <a:t>představuje psychickou a fyzickou zátěž, kterou lze snížit, pokud bude pacient šetrně informován o svém zdravotním stavu, pokud bude seznámen s operačním výkonem a s případnými riziky. Kladné ovlivnění psychiky je základem dobrého efektu </a:t>
            </a:r>
            <a:r>
              <a:rPr lang="cs-CZ" dirty="0" smtClean="0"/>
              <a:t>léčby.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Uvolnění krční a hrudní páteře</a:t>
            </a:r>
          </a:p>
          <a:p>
            <a:r>
              <a:rPr lang="cs-CZ" dirty="0" smtClean="0"/>
              <a:t>Nácvik </a:t>
            </a:r>
            <a:r>
              <a:rPr lang="cs-CZ" dirty="0" err="1" smtClean="0"/>
              <a:t>vertikalizace</a:t>
            </a:r>
            <a:r>
              <a:rPr lang="cs-CZ" dirty="0" smtClean="0"/>
              <a:t> – 1.den po operaci – sed přes operovaný bok, stoj, chůze – dle stavu pacienta – kolem kůžka, po pokoji, po oddělení – za stálého sledování vegetativních reakcí pacienta</a:t>
            </a:r>
          </a:p>
          <a:p>
            <a:r>
              <a:rPr lang="cs-CZ" dirty="0" smtClean="0"/>
              <a:t>Edukace pacienta – režimová opatření, péče o jizvu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Fyzioterapie je nedílnou součástí předoperační a pooperační péče</a:t>
            </a:r>
          </a:p>
          <a:p>
            <a:r>
              <a:rPr lang="cs-CZ" dirty="0" smtClean="0"/>
              <a:t>Snižuje rizika pooperačních komplikací, zlepšuje ventilační parametry, umožňuje časnou mobilizaci pacienta, zkracuje dobu hospitalizace </a:t>
            </a:r>
          </a:p>
          <a:p>
            <a:r>
              <a:rPr lang="cs-CZ" dirty="0" smtClean="0"/>
              <a:t>První kontakt fyzioterapeut – pacient již        v době předoperační – objasnit cíle rehabilitace, seznámit pacienta s některými metodikami v praxi. Lze pak očekávat lepší spolupráci a efekt fyzioterapie v době pooperační 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RESPIRAČNÍ FYZIOTERAPIE</a:t>
            </a:r>
            <a:br>
              <a:rPr lang="cs-CZ" b="1" dirty="0" smtClean="0"/>
            </a:br>
            <a:r>
              <a:rPr lang="cs-CZ" dirty="0" smtClean="0"/>
              <a:t>Anatomie hrudníku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hrudní páteř a hrudník vytvářejí funkční celek, který plní 2 základní funkce:</a:t>
            </a:r>
          </a:p>
          <a:p>
            <a:r>
              <a:rPr lang="cs-CZ" dirty="0" smtClean="0"/>
              <a:t>vytváří elastickou, pevnou a prostornou schránku - dutinu hrudní (</a:t>
            </a:r>
            <a:r>
              <a:rPr lang="cs-CZ" i="1" dirty="0" err="1" smtClean="0"/>
              <a:t>cavitas</a:t>
            </a:r>
            <a:r>
              <a:rPr lang="cs-CZ" i="1" dirty="0" smtClean="0"/>
              <a:t> </a:t>
            </a:r>
            <a:r>
              <a:rPr lang="cs-CZ" i="1" dirty="0" err="1" smtClean="0"/>
              <a:t>thoracis</a:t>
            </a:r>
            <a:r>
              <a:rPr lang="cs-CZ" dirty="0" smtClean="0"/>
              <a:t>) pro srdce, plíce, velké cévy, jícen a další hrudní orgány</a:t>
            </a:r>
          </a:p>
          <a:p>
            <a:r>
              <a:rPr lang="cs-CZ" dirty="0" smtClean="0"/>
              <a:t>představuje pevnou oporu pro svaly zabezpečující dýchací pohyby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Anatomie hrudníku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Skeleton </a:t>
            </a:r>
            <a:r>
              <a:rPr lang="cs-CZ" b="1" dirty="0" err="1" smtClean="0"/>
              <a:t>thoracis</a:t>
            </a:r>
            <a:r>
              <a:rPr lang="cs-CZ" b="1" dirty="0" smtClean="0"/>
              <a:t> </a:t>
            </a:r>
            <a:r>
              <a:rPr lang="cs-CZ" dirty="0" smtClean="0"/>
              <a:t>– kostra hrudníku – sternum, žebra, hrudní obratle</a:t>
            </a:r>
          </a:p>
          <a:p>
            <a:r>
              <a:rPr lang="cs-CZ" b="1" dirty="0" err="1" smtClean="0"/>
              <a:t>Articulationes</a:t>
            </a:r>
            <a:r>
              <a:rPr lang="cs-CZ" b="1" dirty="0" smtClean="0"/>
              <a:t> </a:t>
            </a:r>
            <a:r>
              <a:rPr lang="cs-CZ" b="1" dirty="0" err="1" smtClean="0"/>
              <a:t>thoracis</a:t>
            </a:r>
            <a:r>
              <a:rPr lang="cs-CZ" b="1" dirty="0" smtClean="0"/>
              <a:t> –                                    </a:t>
            </a:r>
            <a:r>
              <a:rPr lang="cs-CZ" i="1" u="sng" dirty="0" err="1" smtClean="0"/>
              <a:t>Art</a:t>
            </a:r>
            <a:r>
              <a:rPr lang="cs-CZ" i="1" u="sng" dirty="0" smtClean="0"/>
              <a:t>. </a:t>
            </a:r>
            <a:r>
              <a:rPr lang="cs-CZ" i="1" u="sng" dirty="0" err="1" smtClean="0"/>
              <a:t>costovertebrales</a:t>
            </a:r>
            <a:r>
              <a:rPr lang="cs-CZ" i="1" u="sng" dirty="0" smtClean="0"/>
              <a:t> </a:t>
            </a:r>
            <a:r>
              <a:rPr lang="cs-CZ" dirty="0" smtClean="0"/>
              <a:t>– hlavičky žeber a těla hrudních obratlů – díky rotačním pohybům se významně účastní dýchacích pohybů hrudníku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i="1" u="sng" dirty="0" err="1" smtClean="0"/>
              <a:t>Art</a:t>
            </a:r>
            <a:r>
              <a:rPr lang="cs-CZ" i="1" u="sng" dirty="0" smtClean="0"/>
              <a:t>. </a:t>
            </a:r>
            <a:r>
              <a:rPr lang="cs-CZ" i="1" u="sng" dirty="0" err="1" smtClean="0"/>
              <a:t>sternocostales</a:t>
            </a:r>
            <a:r>
              <a:rPr lang="cs-CZ" i="1" u="sng" dirty="0" smtClean="0"/>
              <a:t> </a:t>
            </a:r>
            <a:r>
              <a:rPr lang="cs-CZ" i="1" dirty="0" smtClean="0"/>
              <a:t>– žebra a hrudní kost - </a:t>
            </a:r>
            <a:r>
              <a:rPr lang="cs-CZ" dirty="0" smtClean="0"/>
              <a:t>pouzdra kloubů jsou krátká, tuhá a nedovolují velké pohybové exkurze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i="1" u="sng" dirty="0" err="1" smtClean="0"/>
              <a:t>Articulationes</a:t>
            </a:r>
            <a:r>
              <a:rPr lang="cs-CZ" i="1" u="sng" dirty="0" smtClean="0"/>
              <a:t> </a:t>
            </a:r>
            <a:r>
              <a:rPr lang="cs-CZ" i="1" u="sng" dirty="0" err="1" smtClean="0"/>
              <a:t>interchondrales</a:t>
            </a:r>
            <a:r>
              <a:rPr lang="cs-CZ" i="1" u="sng" dirty="0" smtClean="0"/>
              <a:t> - </a:t>
            </a:r>
            <a:r>
              <a:rPr lang="cs-CZ" dirty="0" smtClean="0"/>
              <a:t>spojení mezi chrupavčitými konci žeber – mezi VI.- X. žebry – zvyšuje pružnost hrudníku                                            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Anatomie hrudníku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Musculi</a:t>
            </a:r>
            <a:r>
              <a:rPr lang="cs-CZ" b="1" dirty="0" smtClean="0"/>
              <a:t> </a:t>
            </a:r>
            <a:r>
              <a:rPr lang="cs-CZ" b="1" dirty="0" err="1" smtClean="0"/>
              <a:t>thoracis</a:t>
            </a:r>
            <a:r>
              <a:rPr lang="cs-CZ" b="1" dirty="0" smtClean="0"/>
              <a:t> </a:t>
            </a:r>
            <a:r>
              <a:rPr lang="cs-CZ" dirty="0" smtClean="0"/>
              <a:t>- kostra hrudníku svým tvarem, stavbou a spojením jednotlivých kostí vytváří konstrukční předpoklady pro realizaci dýchacích pohybů. Aktivní pohyb hrudníku, tj. především vdech, se uskutečňuje pomocí dýchacích svalů</a:t>
            </a:r>
          </a:p>
          <a:p>
            <a:r>
              <a:rPr lang="cs-CZ" dirty="0" smtClean="0"/>
              <a:t>svaly inspirační a expirační</a:t>
            </a:r>
          </a:p>
          <a:p>
            <a:r>
              <a:rPr lang="cs-CZ" dirty="0" smtClean="0"/>
              <a:t>hlavní a pomocné svaly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Anatomie hrudníku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cs-CZ" u="sng" dirty="0" smtClean="0"/>
              <a:t>Hlavní (primární) inspirační svaly</a:t>
            </a:r>
            <a:r>
              <a:rPr lang="cs-CZ" dirty="0" smtClean="0"/>
              <a:t>: bránice </a:t>
            </a:r>
            <a:r>
              <a:rPr lang="cs-CZ" i="1" dirty="0" smtClean="0"/>
              <a:t>(</a:t>
            </a:r>
            <a:r>
              <a:rPr lang="cs-CZ" i="1" dirty="0" err="1" smtClean="0"/>
              <a:t>diaphragma</a:t>
            </a:r>
            <a:r>
              <a:rPr lang="cs-CZ" i="1" dirty="0" smtClean="0"/>
              <a:t>), mm. </a:t>
            </a:r>
            <a:r>
              <a:rPr lang="cs-CZ" i="1" dirty="0" err="1" smtClean="0"/>
              <a:t>intercostales</a:t>
            </a:r>
            <a:r>
              <a:rPr lang="cs-CZ" i="1" dirty="0" smtClean="0"/>
              <a:t> </a:t>
            </a:r>
            <a:r>
              <a:rPr lang="cs-CZ" i="1" dirty="0" err="1" smtClean="0"/>
              <a:t>externi</a:t>
            </a:r>
            <a:endParaRPr lang="cs-CZ" i="1" dirty="0" smtClean="0"/>
          </a:p>
          <a:p>
            <a:r>
              <a:rPr lang="cs-CZ" u="sng" dirty="0" smtClean="0"/>
              <a:t>Pomocné (auxiliární) inspirační svaly</a:t>
            </a:r>
            <a:r>
              <a:rPr lang="cs-CZ" dirty="0" smtClean="0"/>
              <a:t>: </a:t>
            </a:r>
            <a:r>
              <a:rPr lang="cs-CZ" i="1" dirty="0" smtClean="0"/>
              <a:t>mm. </a:t>
            </a:r>
            <a:r>
              <a:rPr lang="cs-CZ" i="1" dirty="0" err="1" smtClean="0"/>
              <a:t>scaleni</a:t>
            </a:r>
            <a:r>
              <a:rPr lang="cs-CZ" i="1" dirty="0" smtClean="0"/>
              <a:t>, mm. </a:t>
            </a:r>
            <a:r>
              <a:rPr lang="cs-CZ" i="1" dirty="0" err="1" smtClean="0"/>
              <a:t>suprahyoidei</a:t>
            </a:r>
            <a:r>
              <a:rPr lang="cs-CZ" i="1" dirty="0" smtClean="0"/>
              <a:t>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infrahyoidei</a:t>
            </a:r>
            <a:r>
              <a:rPr lang="cs-CZ" i="1" dirty="0" smtClean="0"/>
              <a:t>, m. </a:t>
            </a:r>
            <a:r>
              <a:rPr lang="cs-CZ" i="1" dirty="0" err="1" smtClean="0"/>
              <a:t>sternocleidomastoideus</a:t>
            </a:r>
            <a:r>
              <a:rPr lang="cs-CZ" i="1" dirty="0" smtClean="0"/>
              <a:t>, mm. </a:t>
            </a:r>
            <a:r>
              <a:rPr lang="cs-CZ" i="1" dirty="0" err="1" smtClean="0"/>
              <a:t>pectorales</a:t>
            </a:r>
            <a:r>
              <a:rPr lang="cs-CZ" i="1" dirty="0" smtClean="0"/>
              <a:t>, m. </a:t>
            </a:r>
            <a:r>
              <a:rPr lang="cs-CZ" i="1" dirty="0" err="1" smtClean="0"/>
              <a:t>serratus</a:t>
            </a:r>
            <a:r>
              <a:rPr lang="cs-CZ" i="1" dirty="0" smtClean="0"/>
              <a:t> </a:t>
            </a:r>
            <a:r>
              <a:rPr lang="cs-CZ" i="1" dirty="0" err="1" smtClean="0"/>
              <a:t>anterior</a:t>
            </a:r>
            <a:r>
              <a:rPr lang="cs-CZ" i="1" dirty="0" smtClean="0"/>
              <a:t>, m. </a:t>
            </a:r>
            <a:r>
              <a:rPr lang="cs-CZ" i="1" dirty="0" err="1" smtClean="0"/>
              <a:t>serratus</a:t>
            </a:r>
            <a:r>
              <a:rPr lang="cs-CZ" i="1" dirty="0" smtClean="0"/>
              <a:t> </a:t>
            </a:r>
            <a:r>
              <a:rPr lang="cs-CZ" i="1" dirty="0" err="1" smtClean="0"/>
              <a:t>posterior</a:t>
            </a:r>
            <a:r>
              <a:rPr lang="cs-CZ" i="1" dirty="0" smtClean="0"/>
              <a:t> superior a m. </a:t>
            </a:r>
            <a:r>
              <a:rPr lang="cs-CZ" i="1" dirty="0" err="1" smtClean="0"/>
              <a:t>latissimus</a:t>
            </a:r>
            <a:r>
              <a:rPr lang="cs-CZ" i="1" dirty="0" smtClean="0"/>
              <a:t> </a:t>
            </a:r>
            <a:r>
              <a:rPr lang="cs-CZ" i="1" dirty="0" err="1" smtClean="0"/>
              <a:t>dorsi</a:t>
            </a:r>
            <a:r>
              <a:rPr lang="cs-CZ" i="1" dirty="0" smtClean="0"/>
              <a:t> </a:t>
            </a:r>
            <a:r>
              <a:rPr lang="cs-CZ" dirty="0" smtClean="0"/>
              <a:t>(jen při abdukci paže).</a:t>
            </a:r>
          </a:p>
          <a:p>
            <a:r>
              <a:rPr lang="cs-CZ" u="sng" dirty="0" smtClean="0"/>
              <a:t>Hlavní expirační svaly</a:t>
            </a:r>
            <a:r>
              <a:rPr lang="cs-CZ" dirty="0" smtClean="0"/>
              <a:t>: </a:t>
            </a:r>
            <a:r>
              <a:rPr lang="cs-CZ" i="1" dirty="0" smtClean="0"/>
              <a:t>mm. </a:t>
            </a:r>
            <a:r>
              <a:rPr lang="cs-CZ" i="1" dirty="0" err="1" smtClean="0"/>
              <a:t>intercostales</a:t>
            </a:r>
            <a:r>
              <a:rPr lang="cs-CZ" i="1" dirty="0" smtClean="0"/>
              <a:t> </a:t>
            </a:r>
            <a:r>
              <a:rPr lang="cs-CZ" i="1" dirty="0" err="1" smtClean="0"/>
              <a:t>interni</a:t>
            </a:r>
            <a:r>
              <a:rPr lang="cs-CZ" i="1" dirty="0" smtClean="0"/>
              <a:t> a m. </a:t>
            </a:r>
            <a:r>
              <a:rPr lang="cs-CZ" i="1" dirty="0" err="1" smtClean="0"/>
              <a:t>transversus</a:t>
            </a:r>
            <a:r>
              <a:rPr lang="cs-CZ" i="1" dirty="0" smtClean="0"/>
              <a:t> </a:t>
            </a:r>
            <a:r>
              <a:rPr lang="cs-CZ" i="1" dirty="0" err="1" smtClean="0"/>
              <a:t>thoracis</a:t>
            </a:r>
            <a:endParaRPr lang="cs-CZ" i="1" dirty="0" smtClean="0"/>
          </a:p>
          <a:p>
            <a:r>
              <a:rPr lang="cs-CZ" u="sng" dirty="0" smtClean="0"/>
              <a:t>Pomocné expirační svaly</a:t>
            </a:r>
            <a:r>
              <a:rPr lang="cs-CZ" dirty="0" smtClean="0"/>
              <a:t>: </a:t>
            </a:r>
            <a:r>
              <a:rPr lang="cs-CZ" i="1" dirty="0" smtClean="0"/>
              <a:t>mm. </a:t>
            </a:r>
            <a:r>
              <a:rPr lang="cs-CZ" i="1" dirty="0" err="1" smtClean="0"/>
              <a:t>obliqui</a:t>
            </a:r>
            <a:r>
              <a:rPr lang="cs-CZ" i="1" dirty="0" smtClean="0"/>
              <a:t> </a:t>
            </a:r>
            <a:r>
              <a:rPr lang="cs-CZ" i="1" dirty="0" err="1" smtClean="0"/>
              <a:t>externi</a:t>
            </a:r>
            <a:r>
              <a:rPr lang="cs-CZ" i="1" dirty="0" smtClean="0"/>
              <a:t>, </a:t>
            </a:r>
            <a:r>
              <a:rPr lang="cs-CZ" i="1" dirty="0" err="1" smtClean="0"/>
              <a:t>interni</a:t>
            </a:r>
            <a:r>
              <a:rPr lang="cs-CZ" i="1" dirty="0" smtClean="0"/>
              <a:t>, m. </a:t>
            </a:r>
            <a:r>
              <a:rPr lang="cs-CZ" i="1" dirty="0" err="1" smtClean="0"/>
              <a:t>rectus</a:t>
            </a:r>
            <a:r>
              <a:rPr lang="cs-CZ" i="1" dirty="0" smtClean="0"/>
              <a:t> a </a:t>
            </a:r>
            <a:r>
              <a:rPr lang="cs-CZ" i="1" dirty="0" err="1" smtClean="0"/>
              <a:t>transversus</a:t>
            </a:r>
            <a:r>
              <a:rPr lang="cs-CZ" i="1" dirty="0" smtClean="0"/>
              <a:t> </a:t>
            </a:r>
            <a:r>
              <a:rPr lang="cs-CZ" i="1" dirty="0" err="1" smtClean="0"/>
              <a:t>abdominis</a:t>
            </a:r>
            <a:r>
              <a:rPr lang="cs-CZ" i="1" dirty="0" smtClean="0"/>
              <a:t>, </a:t>
            </a:r>
            <a:r>
              <a:rPr lang="cs-CZ" i="1" dirty="0" err="1" smtClean="0"/>
              <a:t>quadratus</a:t>
            </a:r>
            <a:r>
              <a:rPr lang="cs-CZ" i="1" dirty="0" smtClean="0"/>
              <a:t> </a:t>
            </a:r>
            <a:r>
              <a:rPr lang="cs-CZ" i="1" dirty="0" err="1" smtClean="0"/>
              <a:t>lumborum</a:t>
            </a:r>
            <a:r>
              <a:rPr lang="cs-CZ" i="1" dirty="0" smtClean="0"/>
              <a:t> a m. </a:t>
            </a:r>
            <a:r>
              <a:rPr lang="cs-CZ" i="1" dirty="0" err="1" smtClean="0"/>
              <a:t>serratus</a:t>
            </a:r>
            <a:r>
              <a:rPr lang="cs-CZ" i="1" dirty="0" smtClean="0"/>
              <a:t> </a:t>
            </a:r>
            <a:r>
              <a:rPr lang="cs-CZ" i="1" dirty="0" err="1" smtClean="0"/>
              <a:t>posterior</a:t>
            </a:r>
            <a:r>
              <a:rPr lang="cs-CZ" i="1" dirty="0" smtClean="0"/>
              <a:t> </a:t>
            </a:r>
            <a:r>
              <a:rPr lang="cs-CZ" i="1" dirty="0" err="1" smtClean="0"/>
              <a:t>inferior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Anatomie hrudníku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Diaphragma</a:t>
            </a:r>
            <a:r>
              <a:rPr lang="cs-CZ" b="1" dirty="0" smtClean="0"/>
              <a:t> – bránice </a:t>
            </a:r>
            <a:r>
              <a:rPr lang="cs-CZ" dirty="0" smtClean="0"/>
              <a:t>- hlavní inspirační sval zajišťující 60% objemu vdechovaného vzduchu. Podílí se na vytváření břišního lisu. Při kontrakci se oplošťují brániční klenby a šlašité centrum se posouvá dolů. Přitom se zvětšují rozměry hrudní dutiny, prohlubuje se podtlak v pohrudnicové dutině a do rozpínajících se plic je nasáván vzduch.</a:t>
            </a:r>
          </a:p>
          <a:p>
            <a:pPr>
              <a:buNone/>
            </a:pPr>
            <a:r>
              <a:rPr lang="cs-CZ" dirty="0" smtClean="0"/>
              <a:t>    </a:t>
            </a:r>
            <a:r>
              <a:rPr lang="cs-CZ" sz="3100" dirty="0" smtClean="0"/>
              <a:t>-</a:t>
            </a:r>
            <a:r>
              <a:rPr lang="en-US" sz="3100" dirty="0" smtClean="0"/>
              <a:t>&gt;</a:t>
            </a:r>
            <a:r>
              <a:rPr lang="cs-CZ" sz="3100" dirty="0" smtClean="0"/>
              <a:t> kontrakce při vdechu (posunuje se kaudálně) -</a:t>
            </a:r>
            <a:r>
              <a:rPr lang="cs-CZ" sz="3200" dirty="0" smtClean="0"/>
              <a:t> </a:t>
            </a:r>
            <a:r>
              <a:rPr lang="cs-CZ" sz="2000" dirty="0" smtClean="0">
                <a:cs typeface="Times New Roman"/>
              </a:rPr>
              <a:t>↑ </a:t>
            </a:r>
            <a:r>
              <a:rPr lang="cs-CZ" sz="2000" dirty="0" err="1" smtClean="0">
                <a:cs typeface="Times New Roman"/>
              </a:rPr>
              <a:t>intraabdominální</a:t>
            </a:r>
            <a:r>
              <a:rPr lang="cs-CZ" sz="2000" dirty="0" smtClean="0">
                <a:cs typeface="Times New Roman"/>
              </a:rPr>
              <a:t> p</a:t>
            </a:r>
            <a:endParaRPr lang="en-US" sz="2000" dirty="0" smtClean="0">
              <a:cs typeface="Times New Roman"/>
            </a:endParaRPr>
          </a:p>
          <a:p>
            <a:pPr>
              <a:buNone/>
            </a:pPr>
            <a:r>
              <a:rPr lang="en-US" sz="2800" dirty="0" smtClean="0">
                <a:cs typeface="Times New Roman"/>
              </a:rPr>
              <a:t>     </a:t>
            </a:r>
            <a:r>
              <a:rPr lang="cs-CZ" sz="2800" dirty="0" smtClean="0">
                <a:cs typeface="Times New Roman"/>
              </a:rPr>
              <a:t>-</a:t>
            </a:r>
            <a:r>
              <a:rPr lang="en-US" sz="2800" dirty="0" smtClean="0">
                <a:cs typeface="Times New Roman"/>
              </a:rPr>
              <a:t>&gt;</a:t>
            </a:r>
            <a:r>
              <a:rPr lang="cs-CZ" sz="2800" dirty="0" smtClean="0">
                <a:cs typeface="Times New Roman"/>
              </a:rPr>
              <a:t> </a:t>
            </a:r>
            <a:r>
              <a:rPr lang="cs-CZ" sz="2800" dirty="0" smtClean="0"/>
              <a:t>relaxace při výdechu (pohybuje se kraniálně) </a:t>
            </a:r>
          </a:p>
          <a:p>
            <a:pPr>
              <a:buNone/>
            </a:pPr>
            <a:r>
              <a:rPr lang="cs-CZ" sz="2800" dirty="0" smtClean="0"/>
              <a:t>     -</a:t>
            </a:r>
            <a:r>
              <a:rPr lang="en-US" sz="2800" dirty="0" smtClean="0"/>
              <a:t>&gt;</a:t>
            </a:r>
            <a:r>
              <a:rPr lang="cs-CZ" sz="2800" dirty="0" smtClean="0"/>
              <a:t> pracuje v </a:t>
            </a:r>
            <a:r>
              <a:rPr lang="cs-CZ" sz="2800" dirty="0" err="1" smtClean="0"/>
              <a:t>kokontrakci</a:t>
            </a:r>
            <a:r>
              <a:rPr lang="cs-CZ" sz="2800" dirty="0" smtClean="0"/>
              <a:t> s břišní svalovinou, má vztah k HSS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Bránice</a:t>
            </a:r>
            <a:endParaRPr lang="cs-CZ" dirty="0"/>
          </a:p>
        </p:txBody>
      </p:sp>
      <p:pic>
        <p:nvPicPr>
          <p:cNvPr id="4" name="Picture 4" descr="C:\Users\Admin\Pictures\19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41404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Admin\Pictures\diaphrag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0848"/>
            <a:ext cx="3193446" cy="397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Mechanika dýchání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3200" b="1" dirty="0" smtClean="0"/>
              <a:t>Dýchání se účastní</a:t>
            </a:r>
            <a:r>
              <a:rPr lang="cs-CZ" sz="3200" dirty="0" smtClean="0"/>
              <a:t> a ovlivňuje individuální charakter dýchání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sz="32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cs-CZ" sz="3200" b="1" dirty="0" smtClean="0"/>
              <a:t>Pasivně: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sz="3200" dirty="0" smtClean="0"/>
          </a:p>
          <a:p>
            <a:pPr>
              <a:lnSpc>
                <a:spcPct val="80000"/>
              </a:lnSpc>
              <a:defRPr/>
            </a:pPr>
            <a:r>
              <a:rPr lang="cs-CZ" sz="3200" dirty="0" smtClean="0"/>
              <a:t>tvar  a elasticita hrudního koše (</a:t>
            </a:r>
            <a:r>
              <a:rPr lang="cs-CZ" sz="3200" dirty="0" err="1" smtClean="0"/>
              <a:t>Th</a:t>
            </a:r>
            <a:r>
              <a:rPr lang="cs-CZ" sz="3200" dirty="0" smtClean="0"/>
              <a:t> obratle, žebra, sternum) a břicha</a:t>
            </a:r>
          </a:p>
          <a:p>
            <a:pPr>
              <a:lnSpc>
                <a:spcPct val="80000"/>
              </a:lnSpc>
              <a:defRPr/>
            </a:pPr>
            <a:r>
              <a:rPr lang="cs-CZ" sz="3200" dirty="0" smtClean="0"/>
              <a:t>odpor HDC a DDC</a:t>
            </a:r>
          </a:p>
          <a:p>
            <a:pPr>
              <a:lnSpc>
                <a:spcPct val="80000"/>
              </a:lnSpc>
              <a:defRPr/>
            </a:pPr>
            <a:r>
              <a:rPr lang="cs-CZ" sz="3200" dirty="0" smtClean="0"/>
              <a:t>náplň dutých </a:t>
            </a:r>
            <a:r>
              <a:rPr lang="cs-CZ" sz="3200" dirty="0" err="1" smtClean="0"/>
              <a:t>org</a:t>
            </a:r>
            <a:r>
              <a:rPr lang="cs-CZ" sz="3200" dirty="0" smtClean="0"/>
              <a:t>. </a:t>
            </a:r>
            <a:r>
              <a:rPr lang="cs-CZ" sz="3200" dirty="0" err="1" smtClean="0"/>
              <a:t>d</a:t>
            </a:r>
            <a:r>
              <a:rPr lang="cs-CZ" sz="3200" dirty="0" smtClean="0"/>
              <a:t>. břišní</a:t>
            </a:r>
          </a:p>
          <a:p>
            <a:pPr>
              <a:lnSpc>
                <a:spcPct val="80000"/>
              </a:lnSpc>
              <a:defRPr/>
            </a:pPr>
            <a:r>
              <a:rPr lang="cs-CZ" sz="3200" dirty="0" smtClean="0"/>
              <a:t>plicní parenchym</a:t>
            </a:r>
          </a:p>
          <a:p>
            <a:pPr>
              <a:buNone/>
            </a:pPr>
            <a:endParaRPr lang="cs-CZ" sz="32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cs-CZ" sz="3200" b="1" dirty="0" smtClean="0"/>
              <a:t>Aktivně: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sz="3200" dirty="0" smtClean="0"/>
          </a:p>
          <a:p>
            <a:pPr>
              <a:lnSpc>
                <a:spcPct val="80000"/>
              </a:lnSpc>
              <a:defRPr/>
            </a:pPr>
            <a:r>
              <a:rPr lang="cs-CZ" sz="3200" dirty="0" smtClean="0"/>
              <a:t>bránice a další inspirační a expirační svaly (hlavní, vedlejší</a:t>
            </a:r>
            <a:br>
              <a:rPr lang="cs-CZ" sz="3200" dirty="0" smtClean="0"/>
            </a:br>
            <a:r>
              <a:rPr lang="cs-CZ" sz="3200" dirty="0" smtClean="0"/>
              <a:t>a auxiliární – </a:t>
            </a:r>
            <a:r>
              <a:rPr lang="cs-CZ" sz="3200" dirty="0" err="1" smtClean="0"/>
              <a:t>koaktivita</a:t>
            </a:r>
            <a:r>
              <a:rPr lang="cs-CZ" sz="3200" dirty="0" smtClean="0"/>
              <a:t>, </a:t>
            </a:r>
            <a:r>
              <a:rPr lang="cs-CZ" sz="3200" dirty="0" err="1" smtClean="0"/>
              <a:t>timing</a:t>
            </a:r>
            <a:r>
              <a:rPr lang="cs-CZ" sz="3200" dirty="0" smtClean="0"/>
              <a:t>)</a:t>
            </a:r>
          </a:p>
          <a:p>
            <a:pPr>
              <a:lnSpc>
                <a:spcPct val="80000"/>
              </a:lnSpc>
              <a:defRPr/>
            </a:pPr>
            <a:endParaRPr lang="cs-CZ" sz="3200" dirty="0" smtClean="0"/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Mechanika dýchání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Inspirium</a:t>
            </a:r>
            <a:r>
              <a:rPr lang="cs-CZ" b="1" dirty="0" smtClean="0"/>
              <a:t> </a:t>
            </a:r>
            <a:r>
              <a:rPr lang="cs-CZ" dirty="0" smtClean="0"/>
              <a:t>- vždy aktivní děj (aktivita vdechových svalů – bránice, mm. </a:t>
            </a:r>
            <a:r>
              <a:rPr lang="cs-CZ" dirty="0" err="1" smtClean="0"/>
              <a:t>intercostales</a:t>
            </a:r>
            <a:r>
              <a:rPr lang="cs-CZ" dirty="0" smtClean="0"/>
              <a:t> </a:t>
            </a:r>
            <a:r>
              <a:rPr lang="cs-CZ" dirty="0" err="1" smtClean="0"/>
              <a:t>ext</a:t>
            </a:r>
            <a:r>
              <a:rPr lang="cs-CZ" dirty="0" smtClean="0"/>
              <a:t>.)</a:t>
            </a:r>
          </a:p>
          <a:p>
            <a:r>
              <a:rPr lang="cs-CZ" b="1" dirty="0" err="1" smtClean="0"/>
              <a:t>Expirium</a:t>
            </a:r>
            <a:r>
              <a:rPr lang="cs-CZ" dirty="0" smtClean="0"/>
              <a:t> - převážně za klid. </a:t>
            </a:r>
            <a:r>
              <a:rPr lang="cs-CZ" dirty="0" err="1" smtClean="0"/>
              <a:t>podm</a:t>
            </a:r>
            <a:r>
              <a:rPr lang="cs-CZ" dirty="0" smtClean="0"/>
              <a:t>. pasivní děj (dán elasticitou měkkých tkání hrudníku a plic)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Chirurgický výkon –  urgentní  nebo plánovaný</a:t>
            </a:r>
          </a:p>
          <a:p>
            <a:r>
              <a:rPr lang="cs-CZ" dirty="0"/>
              <a:t>Výhodou plánovaného výkonu je možnost nemocného fyzicky i psychicky připravit na </a:t>
            </a:r>
            <a:r>
              <a:rPr lang="cs-CZ" dirty="0" smtClean="0"/>
              <a:t>zákrok</a:t>
            </a:r>
          </a:p>
          <a:p>
            <a:r>
              <a:rPr lang="cs-CZ" dirty="0" smtClean="0"/>
              <a:t>Součástí předoperační  a pooperační terapie je i fyzioterapie –</a:t>
            </a:r>
            <a:r>
              <a:rPr lang="en-US" dirty="0" smtClean="0"/>
              <a:t>&gt;</a:t>
            </a:r>
            <a:r>
              <a:rPr lang="cs-CZ" dirty="0" smtClean="0"/>
              <a:t> prevence pooperačních komplikací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Regulace dýchání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cs-CZ" sz="4200" b="1" dirty="0" smtClean="0"/>
              <a:t>Řízení dýchání autonomně podvědomě:</a:t>
            </a:r>
          </a:p>
          <a:p>
            <a:pPr>
              <a:lnSpc>
                <a:spcPct val="120000"/>
              </a:lnSpc>
              <a:defRPr/>
            </a:pPr>
            <a:r>
              <a:rPr lang="cs-CZ" sz="4200" dirty="0" smtClean="0">
                <a:solidFill>
                  <a:schemeClr val="accent1"/>
                </a:solidFill>
              </a:rPr>
              <a:t>primární respirační centra </a:t>
            </a:r>
            <a:r>
              <a:rPr lang="cs-CZ" sz="4200" dirty="0" smtClean="0"/>
              <a:t>v </a:t>
            </a:r>
            <a:r>
              <a:rPr lang="cs-CZ" sz="4200" dirty="0" err="1" smtClean="0"/>
              <a:t>medulla</a:t>
            </a:r>
            <a:r>
              <a:rPr lang="cs-CZ" sz="4200" dirty="0" smtClean="0"/>
              <a:t> </a:t>
            </a:r>
            <a:r>
              <a:rPr lang="cs-CZ" sz="4200" dirty="0" err="1" smtClean="0"/>
              <a:t>oblongata</a:t>
            </a:r>
            <a:r>
              <a:rPr lang="cs-CZ" sz="4200" dirty="0" smtClean="0"/>
              <a:t> – zákl. rytmus dýchání</a:t>
            </a:r>
            <a:endParaRPr lang="cs-CZ" sz="4200" b="1" dirty="0" smtClean="0"/>
          </a:p>
          <a:p>
            <a:pPr>
              <a:lnSpc>
                <a:spcPct val="120000"/>
              </a:lnSpc>
              <a:defRPr/>
            </a:pPr>
            <a:r>
              <a:rPr lang="cs-CZ" sz="4200" dirty="0" smtClean="0">
                <a:solidFill>
                  <a:schemeClr val="accent1"/>
                </a:solidFill>
              </a:rPr>
              <a:t>dechová centra </a:t>
            </a:r>
            <a:r>
              <a:rPr lang="cs-CZ" sz="4200" dirty="0" smtClean="0"/>
              <a:t>v prodloužené míše a pontu</a:t>
            </a:r>
          </a:p>
          <a:p>
            <a:pPr>
              <a:lnSpc>
                <a:spcPct val="120000"/>
              </a:lnSpc>
              <a:defRPr/>
            </a:pPr>
            <a:r>
              <a:rPr lang="cs-CZ" sz="4200" dirty="0" smtClean="0">
                <a:solidFill>
                  <a:schemeClr val="accent1"/>
                </a:solidFill>
              </a:rPr>
              <a:t>centrální chemoreceptory </a:t>
            </a:r>
            <a:r>
              <a:rPr lang="cs-CZ" sz="4200" dirty="0" smtClean="0"/>
              <a:t>(přední str. pontu – pCO2 – H</a:t>
            </a:r>
            <a:r>
              <a:rPr lang="en-US" sz="4200" dirty="0" smtClean="0"/>
              <a:t>+</a:t>
            </a:r>
            <a:r>
              <a:rPr lang="cs-CZ" sz="4200" dirty="0" smtClean="0"/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cs-CZ" sz="4200" dirty="0" smtClean="0">
                <a:solidFill>
                  <a:schemeClr val="accent1"/>
                </a:solidFill>
              </a:rPr>
              <a:t>periferní chemoreceptory </a:t>
            </a:r>
            <a:r>
              <a:rPr lang="cs-CZ" sz="4200" dirty="0" smtClean="0"/>
              <a:t>(</a:t>
            </a:r>
            <a:r>
              <a:rPr lang="cs-CZ" sz="4200" dirty="0" err="1" smtClean="0"/>
              <a:t>gl</a:t>
            </a:r>
            <a:r>
              <a:rPr lang="cs-CZ" sz="4200" dirty="0" smtClean="0"/>
              <a:t>. </a:t>
            </a:r>
            <a:r>
              <a:rPr lang="cs-CZ" sz="4200" dirty="0" err="1" smtClean="0"/>
              <a:t>caroticum</a:t>
            </a:r>
            <a:r>
              <a:rPr lang="cs-CZ" sz="4200" dirty="0" smtClean="0"/>
              <a:t> – pO2)</a:t>
            </a:r>
          </a:p>
          <a:p>
            <a:pPr>
              <a:lnSpc>
                <a:spcPct val="120000"/>
              </a:lnSpc>
              <a:defRPr/>
            </a:pPr>
            <a:r>
              <a:rPr lang="cs-CZ" sz="4200" dirty="0" smtClean="0">
                <a:solidFill>
                  <a:schemeClr val="accent1"/>
                </a:solidFill>
              </a:rPr>
              <a:t>inflační a deflační receptory  </a:t>
            </a:r>
            <a:r>
              <a:rPr lang="cs-CZ" sz="4200" dirty="0" smtClean="0"/>
              <a:t>- plíce</a:t>
            </a:r>
            <a:endParaRPr lang="cs-CZ" sz="4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cs-CZ" sz="4200" dirty="0" smtClean="0">
                <a:solidFill>
                  <a:schemeClr val="accent1"/>
                </a:solidFill>
              </a:rPr>
              <a:t>proprioreceptory </a:t>
            </a:r>
            <a:r>
              <a:rPr lang="cs-CZ" sz="4200" dirty="0" smtClean="0"/>
              <a:t> - </a:t>
            </a:r>
            <a:r>
              <a:rPr lang="cs-CZ" sz="4200" dirty="0" err="1" smtClean="0"/>
              <a:t>dých</a:t>
            </a:r>
            <a:r>
              <a:rPr lang="cs-CZ" sz="4200" dirty="0" smtClean="0"/>
              <a:t>. svaly</a:t>
            </a:r>
            <a:endParaRPr lang="cs-CZ" sz="42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cs-CZ" sz="4200" dirty="0" smtClean="0">
                <a:solidFill>
                  <a:schemeClr val="accent1"/>
                </a:solidFill>
              </a:rPr>
              <a:t>vegetativní nervy</a:t>
            </a:r>
          </a:p>
          <a:p>
            <a:pPr>
              <a:lnSpc>
                <a:spcPct val="120000"/>
              </a:lnSpc>
              <a:buNone/>
              <a:defRPr/>
            </a:pPr>
            <a:endParaRPr lang="cs-CZ" sz="42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cs-CZ" sz="4200" dirty="0" smtClean="0"/>
              <a:t>Současně je možné ovlivnit vlastní vůlí (zrychlit dýchání, zadržet dech, prohloubit dech)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Dýchání a pohybová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cs-CZ" sz="3200" dirty="0" smtClean="0"/>
              <a:t>Dýchací svaly zajišťují současně 3 funkce: 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sz="3200" dirty="0" smtClean="0"/>
          </a:p>
          <a:p>
            <a:pPr>
              <a:lnSpc>
                <a:spcPct val="80000"/>
              </a:lnSpc>
              <a:defRPr/>
            </a:pPr>
            <a:r>
              <a:rPr lang="cs-CZ" sz="3200" b="1" dirty="0" smtClean="0"/>
              <a:t>dýchací </a:t>
            </a:r>
            <a:r>
              <a:rPr lang="cs-CZ" sz="3200" dirty="0" smtClean="0"/>
              <a:t>(= zajištění dýchacích pohybů)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 smtClean="0"/>
              <a:t>dynamické </a:t>
            </a:r>
            <a:r>
              <a:rPr lang="cs-CZ" sz="3200" dirty="0" smtClean="0"/>
              <a:t>(= podílejí se na pohybech HKK </a:t>
            </a:r>
            <a:br>
              <a:rPr lang="cs-CZ" sz="3200" dirty="0" smtClean="0"/>
            </a:br>
            <a:r>
              <a:rPr lang="cs-CZ" sz="3200" dirty="0" smtClean="0"/>
              <a:t>a trupu)</a:t>
            </a:r>
            <a:endParaRPr lang="cs-CZ" sz="3200" b="1" dirty="0" smtClean="0"/>
          </a:p>
          <a:p>
            <a:pPr>
              <a:lnSpc>
                <a:spcPct val="80000"/>
              </a:lnSpc>
              <a:defRPr/>
            </a:pPr>
            <a:r>
              <a:rPr lang="cs-CZ" sz="3200" b="1" dirty="0" smtClean="0"/>
              <a:t>posturální</a:t>
            </a:r>
            <a:r>
              <a:rPr lang="cs-CZ" sz="3200" dirty="0" smtClean="0"/>
              <a:t> (= zajišťují </a:t>
            </a:r>
            <a:r>
              <a:rPr lang="cs-CZ" sz="3200" dirty="0" err="1" smtClean="0"/>
              <a:t>posturu</a:t>
            </a:r>
            <a:r>
              <a:rPr lang="cs-CZ" sz="3200" dirty="0" smtClean="0"/>
              <a:t>) </a:t>
            </a:r>
          </a:p>
          <a:p>
            <a:pPr>
              <a:lnSpc>
                <a:spcPct val="80000"/>
              </a:lnSpc>
              <a:defRPr/>
            </a:pPr>
            <a:endParaRPr lang="cs-CZ" sz="32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cs-CZ" sz="3200" b="1" dirty="0" smtClean="0"/>
              <a:t>    Pohybová soustava dýchání umožňuje</a:t>
            </a:r>
            <a:r>
              <a:rPr lang="cs-CZ" sz="3200" dirty="0" smtClean="0"/>
              <a:t> </a:t>
            </a:r>
            <a:br>
              <a:rPr lang="cs-CZ" sz="3200" dirty="0" smtClean="0"/>
            </a:br>
            <a:r>
              <a:rPr lang="cs-CZ" sz="3200" dirty="0" smtClean="0"/>
              <a:t>a současně </a:t>
            </a:r>
            <a:r>
              <a:rPr lang="cs-CZ" sz="3200" b="1" dirty="0" smtClean="0"/>
              <a:t>dýchání ovlivňuje pohybovou soustavu.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Posturální a dechový stabilizační stereotyp</a:t>
            </a:r>
            <a:endParaRPr lang="cs-CZ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0415"/>
          <a:stretch>
            <a:fillRect/>
          </a:stretch>
        </p:blipFill>
        <p:spPr>
          <a:xfrm>
            <a:off x="1115616" y="2132856"/>
            <a:ext cx="3692240" cy="3886263"/>
          </a:xfrm>
          <a:noFill/>
        </p:spPr>
      </p:pic>
      <p:sp>
        <p:nvSpPr>
          <p:cNvPr id="5" name="Obdélník 4"/>
          <p:cNvSpPr/>
          <p:nvPr/>
        </p:nvSpPr>
        <p:spPr>
          <a:xfrm>
            <a:off x="5148064" y="3429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>
                <a:latin typeface="Arial" charset="0"/>
              </a:rPr>
              <a:t>Fyziologická situace: </a:t>
            </a:r>
          </a:p>
          <a:p>
            <a:r>
              <a:rPr lang="cs-CZ" b="1" dirty="0" smtClean="0">
                <a:latin typeface="Arial" charset="0"/>
              </a:rPr>
              <a:t>rovnováha </a:t>
            </a:r>
            <a:r>
              <a:rPr lang="cs-CZ" sz="2000" b="1" dirty="0" smtClean="0">
                <a:latin typeface="Arial" charset="0"/>
              </a:rPr>
              <a:t>respirační</a:t>
            </a:r>
            <a:r>
              <a:rPr lang="cs-CZ" b="1" dirty="0" smtClean="0">
                <a:latin typeface="Arial" charset="0"/>
              </a:rPr>
              <a:t> a </a:t>
            </a:r>
          </a:p>
          <a:p>
            <a:r>
              <a:rPr lang="cs-CZ" b="1" dirty="0" smtClean="0">
                <a:latin typeface="Arial" charset="0"/>
              </a:rPr>
              <a:t>posturální funkce HSS</a:t>
            </a:r>
            <a:endParaRPr lang="cs-CZ" b="1" dirty="0"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Respirační</a:t>
            </a:r>
            <a:r>
              <a:rPr lang="cs-CZ" dirty="0" smtClean="0"/>
              <a:t> </a:t>
            </a:r>
            <a:r>
              <a:rPr lang="cs-CZ" b="1" dirty="0" smtClean="0"/>
              <a:t>fyzioterapie (RFT)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 smtClean="0"/>
              <a:t>je soubor a kombinace technik dechové rehabilitace, </a:t>
            </a:r>
            <a:br>
              <a:rPr lang="cs-CZ" sz="3200" dirty="0" smtClean="0"/>
            </a:br>
            <a:r>
              <a:rPr lang="cs-CZ" sz="3200" dirty="0" smtClean="0"/>
              <a:t>kdy ovlivnění dýchání má svým specifickým provedením léčebný význam</a:t>
            </a:r>
          </a:p>
          <a:p>
            <a:r>
              <a:rPr lang="cs-CZ" sz="3200" dirty="0" smtClean="0"/>
              <a:t>vychází z přesných neurofyziologických a fylogenetických zákonitostí vývoje člověka a jeho dýchání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 RFT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200" dirty="0" smtClean="0"/>
              <a:t>onemocnění </a:t>
            </a:r>
            <a:r>
              <a:rPr lang="cs-CZ" sz="3200" b="1" dirty="0" smtClean="0"/>
              <a:t>respiračního systému</a:t>
            </a:r>
            <a:r>
              <a:rPr lang="cs-CZ" sz="3200" dirty="0" smtClean="0"/>
              <a:t> (bronchiálního stromu, plicního parenchymu)</a:t>
            </a:r>
          </a:p>
          <a:p>
            <a:r>
              <a:rPr lang="cs-CZ" sz="3200" dirty="0" smtClean="0"/>
              <a:t>onemocnění, při kterých dochází ke</a:t>
            </a:r>
            <a:r>
              <a:rPr lang="cs-CZ" sz="3200" b="1" dirty="0" smtClean="0"/>
              <a:t> snížené plicní ventilaci</a:t>
            </a:r>
            <a:r>
              <a:rPr lang="cs-CZ" sz="3200" dirty="0" smtClean="0"/>
              <a:t> (pooperační stavy, imobilizace)</a:t>
            </a:r>
          </a:p>
          <a:p>
            <a:r>
              <a:rPr lang="cs-CZ" sz="3200" dirty="0" smtClean="0"/>
              <a:t>využíváme ji i všude tam, kde potřebujeme navodit </a:t>
            </a:r>
            <a:r>
              <a:rPr lang="cs-CZ" sz="3200" b="1" dirty="0" smtClean="0"/>
              <a:t>správné dýchání, při relaxaci, zklidnění</a:t>
            </a:r>
          </a:p>
          <a:p>
            <a:r>
              <a:rPr lang="cs-CZ" sz="3200" dirty="0" smtClean="0"/>
              <a:t>široké využití v oborech: chirurgie, interna, traumatologie (JIP, ARO), gynekologie, pediatrie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Pomocí RFT ovlivňujeme: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oslabené dýchací svaly</a:t>
            </a:r>
          </a:p>
          <a:p>
            <a:r>
              <a:rPr lang="cs-CZ" dirty="0" smtClean="0"/>
              <a:t>nee</a:t>
            </a:r>
            <a:r>
              <a:rPr lang="cs-CZ" sz="3200" dirty="0" smtClean="0"/>
              <a:t>f</a:t>
            </a:r>
            <a:r>
              <a:rPr lang="cs-CZ" dirty="0" smtClean="0"/>
              <a:t>ektivní kašel</a:t>
            </a:r>
          </a:p>
          <a:p>
            <a:r>
              <a:rPr lang="cs-CZ" dirty="0" smtClean="0"/>
              <a:t>zvýšenou produkci hlenu</a:t>
            </a:r>
          </a:p>
          <a:p>
            <a:r>
              <a:rPr lang="cs-CZ" dirty="0" smtClean="0"/>
              <a:t>bronchospasmus</a:t>
            </a:r>
          </a:p>
          <a:p>
            <a:r>
              <a:rPr lang="cs-CZ" dirty="0" smtClean="0"/>
              <a:t>pneumonie</a:t>
            </a:r>
          </a:p>
          <a:p>
            <a:r>
              <a:rPr lang="cs-CZ" dirty="0" smtClean="0"/>
              <a:t>atelektázu</a:t>
            </a:r>
          </a:p>
          <a:p>
            <a:r>
              <a:rPr lang="cs-CZ" dirty="0" smtClean="0"/>
              <a:t>pokles vitální kapacity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RFT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zlepšení průchodnosti dýchacích cest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snížení bronchiální obstrukce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maximálně šetrná a minimálně vyčerpávající expektorace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zlepšení ventilačních parametrů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RFT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správné postavení a držení těla</a:t>
            </a:r>
          </a:p>
          <a:p>
            <a:r>
              <a:rPr lang="cs-CZ" dirty="0" smtClean="0"/>
              <a:t>nácvik základního dechového stereotypu – nádech nosem při zavřených ústech, výdech pootevřenými ústy – nejprve pasivní, postupně přidáváme do výdech svalovou aktivitu a plynule výdech prodlužujeme až do výdechové pauzy</a:t>
            </a:r>
          </a:p>
          <a:p>
            <a:r>
              <a:rPr lang="cs-CZ" dirty="0" smtClean="0"/>
              <a:t>hygiena dýchacích cest – odstranění hlenů zajišťují drenážní (expektorační) techniky v kombinaci s inhalací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RFT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3600" b="1" dirty="0" smtClean="0"/>
              <a:t>Manuální techniky RFT: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    - </a:t>
            </a:r>
            <a:r>
              <a:rPr lang="cs-CZ" sz="3200" dirty="0" smtClean="0"/>
              <a:t>měkké techniky hrudníku (MT), PIR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    - </a:t>
            </a:r>
            <a:r>
              <a:rPr lang="cs-CZ" sz="3200" dirty="0" smtClean="0"/>
              <a:t>mobilizace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    - </a:t>
            </a:r>
            <a:r>
              <a:rPr lang="cs-CZ" sz="3200" dirty="0" smtClean="0"/>
              <a:t>masáž hrudníku, vytírání mezižebří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    - </a:t>
            </a:r>
            <a:r>
              <a:rPr lang="cs-CZ" sz="3200" dirty="0" err="1" smtClean="0"/>
              <a:t>míčková</a:t>
            </a:r>
            <a:r>
              <a:rPr lang="cs-CZ" sz="3200" dirty="0" smtClean="0"/>
              <a:t> facilitace („</a:t>
            </a:r>
            <a:r>
              <a:rPr lang="cs-CZ" sz="3200" dirty="0" err="1" smtClean="0"/>
              <a:t>míčkování</a:t>
            </a:r>
            <a:r>
              <a:rPr lang="cs-CZ" sz="3200" dirty="0" smtClean="0"/>
              <a:t>“)</a:t>
            </a:r>
          </a:p>
          <a:p>
            <a:pPr>
              <a:lnSpc>
                <a:spcPct val="120000"/>
              </a:lnSpc>
              <a:buNone/>
            </a:pPr>
            <a:r>
              <a:rPr lang="cs-CZ" dirty="0" smtClean="0"/>
              <a:t>    - </a:t>
            </a:r>
            <a:r>
              <a:rPr lang="cs-CZ" sz="3200" dirty="0" smtClean="0"/>
              <a:t>kontaktní dýchání</a:t>
            </a:r>
          </a:p>
          <a:p>
            <a:pPr>
              <a:lnSpc>
                <a:spcPct val="120000"/>
              </a:lnSpc>
              <a:buNone/>
            </a:pPr>
            <a:r>
              <a:rPr lang="cs-CZ" sz="3200" dirty="0" smtClean="0"/>
              <a:t>    - MVP = masáž-vibrace-pružení 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Techniky RFT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300" b="1" dirty="0" smtClean="0"/>
              <a:t>Aktivní techniky RFT: </a:t>
            </a:r>
          </a:p>
          <a:p>
            <a:pPr>
              <a:buNone/>
            </a:pPr>
            <a:r>
              <a:rPr lang="cs-CZ" dirty="0" smtClean="0"/>
              <a:t>    - </a:t>
            </a:r>
            <a:r>
              <a:rPr lang="cs-CZ" sz="3200" dirty="0" smtClean="0"/>
              <a:t>lokalizované dýchání (brániční, dolní    a horní hrudní dýchání)</a:t>
            </a:r>
          </a:p>
          <a:p>
            <a:pPr>
              <a:buNone/>
            </a:pPr>
            <a:r>
              <a:rPr lang="cs-CZ" sz="3200" dirty="0" smtClean="0"/>
              <a:t>    - drenážní techniky – autogenní drenáž AD (technika vědomě řízeného dýchání, kdy se snažíme zabránit neproduktivnímu a unavujícímu pokašlávání, výsledkem je rychlé a snadné odstranění bronchiální sekrece, podstatou je posilování aktivní složky výdechu), otevřený výdech, </a:t>
            </a:r>
            <a:r>
              <a:rPr lang="cs-CZ" sz="3200" dirty="0" err="1" smtClean="0"/>
              <a:t>huffing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    - respirační pomůcky </a:t>
            </a:r>
            <a:r>
              <a:rPr lang="cs-CZ" sz="3200" dirty="0" err="1" smtClean="0"/>
              <a:t>flutter</a:t>
            </a:r>
            <a:r>
              <a:rPr lang="cs-CZ" sz="3200" dirty="0" smtClean="0"/>
              <a:t>, A-</a:t>
            </a:r>
            <a:r>
              <a:rPr lang="cs-CZ" sz="3200" dirty="0" err="1" smtClean="0"/>
              <a:t>capella</a:t>
            </a:r>
            <a:r>
              <a:rPr lang="cs-CZ" sz="3200" dirty="0" smtClean="0"/>
              <a:t>, tri-</a:t>
            </a:r>
            <a:r>
              <a:rPr lang="cs-CZ" sz="3200" dirty="0" err="1" smtClean="0"/>
              <a:t>flow</a:t>
            </a:r>
            <a:r>
              <a:rPr lang="cs-CZ" sz="3200" dirty="0" smtClean="0"/>
              <a:t>, PEP maska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Indikace k hrudním operacím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onemocnění </a:t>
            </a:r>
            <a:r>
              <a:rPr lang="cs-CZ" dirty="0"/>
              <a:t>hrudní stěny (infekce, nádory hrudní stěny)</a:t>
            </a:r>
          </a:p>
          <a:p>
            <a:pPr lvl="0"/>
            <a:r>
              <a:rPr lang="cs-CZ" dirty="0"/>
              <a:t>onemocnění pleury (pneumotorax, </a:t>
            </a:r>
            <a:r>
              <a:rPr lang="cs-CZ" dirty="0" err="1"/>
              <a:t>fluidothorax</a:t>
            </a:r>
            <a:r>
              <a:rPr lang="cs-CZ" dirty="0"/>
              <a:t>, nádory pleury)</a:t>
            </a:r>
          </a:p>
          <a:p>
            <a:pPr lvl="0"/>
            <a:r>
              <a:rPr lang="cs-CZ" dirty="0"/>
              <a:t>onemocnění plic (nádory, zánětlivá onemocnění plic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onemocnění jícnu</a:t>
            </a:r>
            <a:endParaRPr lang="cs-CZ" dirty="0"/>
          </a:p>
          <a:p>
            <a:pPr lvl="0"/>
            <a:r>
              <a:rPr lang="cs-CZ" dirty="0"/>
              <a:t>kardiochirurgie</a:t>
            </a:r>
          </a:p>
          <a:p>
            <a:pPr lvl="0"/>
            <a:r>
              <a:rPr lang="cs-CZ" dirty="0"/>
              <a:t>úrazy hrudníku: zlomeniny žeber, sterna, </a:t>
            </a:r>
            <a:r>
              <a:rPr lang="cs-CZ" dirty="0" err="1"/>
              <a:t>hemothorax</a:t>
            </a:r>
            <a:r>
              <a:rPr lang="cs-CZ" dirty="0"/>
              <a:t>, kontuze </a:t>
            </a:r>
            <a:r>
              <a:rPr lang="cs-CZ" dirty="0" smtClean="0"/>
              <a:t>plíce</a:t>
            </a:r>
          </a:p>
          <a:p>
            <a:pPr lvl="0"/>
            <a:r>
              <a:rPr lang="cs-CZ" dirty="0" smtClean="0"/>
              <a:t>onemocnění prsní žlázy (nádory, záněty) 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Flutter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594457" cy="344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583832" cy="343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A-</a:t>
            </a:r>
            <a:r>
              <a:rPr lang="cs-CZ" dirty="0" err="1" smtClean="0"/>
              <a:t>capella</a:t>
            </a:r>
            <a:endParaRPr lang="cs-CZ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2708920"/>
            <a:ext cx="2743200" cy="2743200"/>
          </a:xfrm>
          <a:noFill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2852936"/>
            <a:ext cx="2944813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Tri-</a:t>
            </a:r>
            <a:r>
              <a:rPr lang="cs-CZ" dirty="0" err="1" smtClean="0"/>
              <a:t>flow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1161"/>
          <a:stretch>
            <a:fillRect/>
          </a:stretch>
        </p:blipFill>
        <p:spPr>
          <a:xfrm>
            <a:off x="1115616" y="2132856"/>
            <a:ext cx="4370982" cy="3355572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PEP maska</a:t>
            </a:r>
            <a:endParaRPr lang="cs-CZ" dirty="0"/>
          </a:p>
        </p:txBody>
      </p:sp>
      <p:pic>
        <p:nvPicPr>
          <p:cNvPr id="5" name="Picture 7" descr="Bez názv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285432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</a:t>
            </a:r>
            <a:r>
              <a:rPr lang="cs-CZ" dirty="0" smtClean="0"/>
              <a:t>ositive </a:t>
            </a:r>
            <a:r>
              <a:rPr lang="cs-CZ" b="1" dirty="0" err="1" smtClean="0"/>
              <a:t>E</a:t>
            </a:r>
            <a:r>
              <a:rPr lang="cs-CZ" dirty="0" err="1" smtClean="0"/>
              <a:t>xpiratory</a:t>
            </a:r>
            <a:r>
              <a:rPr lang="cs-CZ" dirty="0" smtClean="0"/>
              <a:t> </a:t>
            </a:r>
            <a:r>
              <a:rPr lang="cs-CZ" b="1" dirty="0" err="1" smtClean="0"/>
              <a:t>P</a:t>
            </a:r>
            <a:r>
              <a:rPr lang="cs-CZ" dirty="0" err="1" smtClean="0"/>
              <a:t>ressure</a:t>
            </a:r>
            <a:r>
              <a:rPr lang="cs-CZ" dirty="0" smtClean="0"/>
              <a:t> </a:t>
            </a:r>
            <a:r>
              <a:rPr lang="cs-CZ" dirty="0" err="1" smtClean="0"/>
              <a:t>mask</a:t>
            </a:r>
            <a:endParaRPr lang="cs-CZ" dirty="0" smtClean="0"/>
          </a:p>
          <a:p>
            <a:r>
              <a:rPr lang="cs-CZ" sz="3200" dirty="0" smtClean="0"/>
              <a:t>Zúžením výdechového prostoru se zintenzivní technika prodlouženého výdechu</a:t>
            </a:r>
          </a:p>
          <a:p>
            <a:endParaRPr lang="cs-CZ" dirty="0"/>
          </a:p>
        </p:txBody>
      </p:sp>
      <p:pic>
        <p:nvPicPr>
          <p:cNvPr id="9" name="Picture 9" descr="thumb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31840" y="3861048"/>
            <a:ext cx="2232248" cy="2721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Inhalační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cs-CZ" sz="3200" b="1" dirty="0" smtClean="0"/>
              <a:t>Aplikace léku do dýchacího traktu:</a:t>
            </a:r>
          </a:p>
          <a:p>
            <a:pPr>
              <a:lnSpc>
                <a:spcPct val="80000"/>
              </a:lnSpc>
              <a:defRPr/>
            </a:pPr>
            <a:r>
              <a:rPr lang="cs-CZ" sz="3200" dirty="0" err="1" smtClean="0"/>
              <a:t>mukolytika</a:t>
            </a:r>
            <a:endParaRPr lang="cs-CZ" sz="3200" dirty="0" smtClean="0"/>
          </a:p>
          <a:p>
            <a:pPr>
              <a:lnSpc>
                <a:spcPct val="80000"/>
              </a:lnSpc>
              <a:defRPr/>
            </a:pPr>
            <a:r>
              <a:rPr lang="cs-CZ" sz="3200" dirty="0" err="1" smtClean="0"/>
              <a:t>bronchodilatancia</a:t>
            </a:r>
            <a:endParaRPr lang="cs-CZ" sz="3200" dirty="0" smtClean="0"/>
          </a:p>
          <a:p>
            <a:pPr>
              <a:lnSpc>
                <a:spcPct val="80000"/>
              </a:lnSpc>
              <a:defRPr/>
            </a:pPr>
            <a:r>
              <a:rPr lang="cs-CZ" sz="3200" dirty="0" smtClean="0"/>
              <a:t>kortikoidy, …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cs-CZ" sz="3200" b="1" dirty="0" smtClean="0"/>
              <a:t>Při inhalaci je důležitá</a:t>
            </a:r>
            <a:r>
              <a:rPr lang="cs-CZ" sz="3200" dirty="0" smtClean="0"/>
              <a:t> </a:t>
            </a:r>
            <a:r>
              <a:rPr lang="cs-CZ" sz="3200" b="1" dirty="0" smtClean="0"/>
              <a:t>poloha těla:</a:t>
            </a:r>
          </a:p>
          <a:p>
            <a:pPr>
              <a:lnSpc>
                <a:spcPct val="80000"/>
              </a:lnSpc>
              <a:defRPr/>
            </a:pPr>
            <a:r>
              <a:rPr lang="cs-CZ" sz="3200" dirty="0" smtClean="0"/>
              <a:t>vzájemné postavení hlavy a hrudníku ve vzpřímení zajišťuje volný průchod inhalované látky horními cestami dýchacími</a:t>
            </a:r>
          </a:p>
          <a:p>
            <a:pPr>
              <a:lnSpc>
                <a:spcPct val="80000"/>
              </a:lnSpc>
              <a:defRPr/>
            </a:pPr>
            <a:r>
              <a:rPr lang="cs-CZ" sz="3200" dirty="0" smtClean="0"/>
              <a:t>dýchání, které se při inhalaci používá, pomáhá „dopravit“ inhalovanou látku do dýchacích cest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cs-CZ" sz="3200" b="1" dirty="0" smtClean="0"/>
              <a:t>Dýchání při běžné inhalaci:</a:t>
            </a:r>
            <a:r>
              <a:rPr lang="cs-CZ" sz="32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sz="3200" dirty="0" smtClean="0"/>
              <a:t>hluboký nádech ústy se zadržením dechu až na konci nádechu </a:t>
            </a:r>
          </a:p>
          <a:p>
            <a:pPr>
              <a:lnSpc>
                <a:spcPct val="80000"/>
              </a:lnSpc>
              <a:defRPr/>
            </a:pPr>
            <a:r>
              <a:rPr lang="cs-CZ" sz="3200" dirty="0" smtClean="0"/>
              <a:t>pasivně – aktivní výdech nosem nebo ústy mimo inhalátor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Dechová gymnastika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Statická DGS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Dynamická DGD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Mobilizační DGM 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Statická dechová gymnastika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/>
              <a:t>zaměření na: přirozený způsob a rytmus dýchání, frekvence, hloubka, délka </a:t>
            </a:r>
            <a:r>
              <a:rPr lang="cs-CZ" sz="2800" dirty="0" err="1" smtClean="0"/>
              <a:t>inspiria</a:t>
            </a:r>
            <a:r>
              <a:rPr lang="cs-CZ" sz="2800" dirty="0" smtClean="0"/>
              <a:t> a </a:t>
            </a:r>
            <a:r>
              <a:rPr lang="cs-CZ" sz="2800" dirty="0" err="1" smtClean="0"/>
              <a:t>expiria</a:t>
            </a:r>
            <a:endParaRPr lang="cs-CZ" sz="2800" dirty="0" smtClean="0"/>
          </a:p>
          <a:p>
            <a:r>
              <a:rPr lang="cs-CZ" sz="2800" dirty="0" smtClean="0"/>
              <a:t>nácvik </a:t>
            </a:r>
            <a:r>
              <a:rPr lang="cs-CZ" sz="2800" b="1" dirty="0" smtClean="0"/>
              <a:t>správného stereotypu dýchání</a:t>
            </a:r>
            <a:r>
              <a:rPr lang="cs-CZ" sz="2800" dirty="0" smtClean="0"/>
              <a:t> = </a:t>
            </a:r>
            <a:r>
              <a:rPr lang="cs-CZ" sz="2800" b="1" dirty="0" smtClean="0"/>
              <a:t>průběh dechové vlny</a:t>
            </a:r>
            <a:r>
              <a:rPr lang="cs-CZ" sz="2800" dirty="0" smtClean="0"/>
              <a:t>: při </a:t>
            </a:r>
            <a:r>
              <a:rPr lang="cs-CZ" sz="2800" dirty="0" err="1" smtClean="0"/>
              <a:t>inspiriu</a:t>
            </a:r>
            <a:r>
              <a:rPr lang="cs-CZ" sz="2800" dirty="0" smtClean="0"/>
              <a:t> i </a:t>
            </a:r>
            <a:r>
              <a:rPr lang="cs-CZ" sz="2800" dirty="0" err="1" smtClean="0"/>
              <a:t>expiriu</a:t>
            </a:r>
            <a:r>
              <a:rPr lang="cs-CZ" sz="2800" dirty="0" smtClean="0"/>
              <a:t> vždy postupuje kraniálně (od břicha k hrudníku)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Dynamická dechová gymnastika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zaměření na: správnou koordinaci dýchání a pohybu těla, zlepšení pohyblivosti hrudníku</a:t>
            </a:r>
          </a:p>
          <a:p>
            <a:r>
              <a:rPr lang="cs-CZ" sz="2800" dirty="0" smtClean="0"/>
              <a:t>dýchání spojeno s pohyby končetin a trupu</a:t>
            </a:r>
          </a:p>
          <a:p>
            <a:r>
              <a:rPr lang="cs-CZ" sz="2800" dirty="0" smtClean="0"/>
              <a:t>platí, že při pohybu HKK směrem od těla = nádech, </a:t>
            </a:r>
            <a:br>
              <a:rPr lang="cs-CZ" sz="2800" dirty="0" smtClean="0"/>
            </a:br>
            <a:r>
              <a:rPr lang="cs-CZ" sz="2800" dirty="0" smtClean="0"/>
              <a:t>zpět = výdech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Mobilizační dechová gymnastika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vědomě prohloubené dechové pohyby hrudníku</a:t>
            </a:r>
          </a:p>
          <a:p>
            <a:r>
              <a:rPr lang="cs-CZ" sz="3200" b="1" dirty="0" smtClean="0"/>
              <a:t>lokalizované dýchání </a:t>
            </a:r>
            <a:r>
              <a:rPr lang="cs-CZ" sz="3200" dirty="0" smtClean="0"/>
              <a:t>– snaha o rozvinutí jednotlivých částí hrudníku, dýchání proti tlaku ruky fyzioterapeuta</a:t>
            </a:r>
          </a:p>
          <a:p>
            <a:r>
              <a:rPr lang="cs-CZ" sz="3200" b="1" dirty="0" smtClean="0"/>
              <a:t>izolované dýchání </a:t>
            </a:r>
            <a:r>
              <a:rPr lang="cs-CZ" sz="3200" dirty="0" smtClean="0"/>
              <a:t>– hrudní/břišní dýchání </a:t>
            </a:r>
          </a:p>
          <a:p>
            <a:r>
              <a:rPr lang="cs-CZ" sz="3200" b="1" dirty="0" smtClean="0"/>
              <a:t>kombinované dýchání</a:t>
            </a:r>
            <a:r>
              <a:rPr lang="cs-CZ" sz="3200" dirty="0" smtClean="0"/>
              <a:t> – kombinace hrudního i břišního dýchání</a:t>
            </a:r>
          </a:p>
          <a:p>
            <a:r>
              <a:rPr lang="cs-CZ" sz="3200" b="1" dirty="0" smtClean="0"/>
              <a:t>asistovaný výdech</a:t>
            </a:r>
            <a:r>
              <a:rPr lang="cs-CZ" sz="3200" dirty="0" smtClean="0"/>
              <a:t> – stlačení hrudníku při současném výdechu pacienta</a:t>
            </a:r>
          </a:p>
          <a:p>
            <a:r>
              <a:rPr lang="cs-CZ" sz="3200" b="1" dirty="0" err="1" smtClean="0"/>
              <a:t>resistovaný</a:t>
            </a:r>
            <a:r>
              <a:rPr lang="cs-CZ" sz="3200" b="1" dirty="0" smtClean="0"/>
              <a:t> výdech</a:t>
            </a:r>
            <a:r>
              <a:rPr lang="cs-CZ" sz="3200" dirty="0" smtClean="0"/>
              <a:t> – </a:t>
            </a:r>
            <a:r>
              <a:rPr lang="cs-CZ" sz="3200" dirty="0" err="1" smtClean="0"/>
              <a:t>výdech</a:t>
            </a:r>
            <a:r>
              <a:rPr lang="cs-CZ" sz="3200" dirty="0" smtClean="0"/>
              <a:t> proti odporu (sešpulenými rty, </a:t>
            </a:r>
            <a:br>
              <a:rPr lang="cs-CZ" sz="3200" dirty="0" smtClean="0"/>
            </a:br>
            <a:r>
              <a:rPr lang="cs-CZ" sz="3200" dirty="0" smtClean="0"/>
              <a:t>do balónku, do vody)</a:t>
            </a:r>
          </a:p>
          <a:p>
            <a:endParaRPr lang="cs-CZ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smtClean="0"/>
              <a:t>Reflexně modifikované dýchání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dirty="0" smtClean="0"/>
              <a:t>Vychází z </a:t>
            </a:r>
            <a:r>
              <a:rPr lang="cs-CZ" sz="3200" b="1" dirty="0" smtClean="0"/>
              <a:t>Vojtova principu reflexní lokomoce</a:t>
            </a:r>
          </a:p>
          <a:p>
            <a:r>
              <a:rPr lang="cs-CZ" sz="3200" dirty="0" smtClean="0"/>
              <a:t>Cílem je aktivace bránice v její respirační a posturální funkci</a:t>
            </a:r>
          </a:p>
          <a:p>
            <a:r>
              <a:rPr lang="cs-CZ" sz="3200" dirty="0" smtClean="0"/>
              <a:t>Manuální stimulace spoušťových bodů a </a:t>
            </a:r>
            <a:br>
              <a:rPr lang="cs-CZ" sz="3200" dirty="0" smtClean="0"/>
            </a:br>
            <a:r>
              <a:rPr lang="cs-CZ" sz="3200" dirty="0" smtClean="0"/>
              <a:t>práce s polohou těla </a:t>
            </a:r>
            <a:br>
              <a:rPr lang="cs-CZ" sz="3200" dirty="0" smtClean="0"/>
            </a:br>
            <a:r>
              <a:rPr lang="cs-CZ" sz="3200" dirty="0" smtClean="0"/>
              <a:t>a jeho opěrnými body</a:t>
            </a:r>
          </a:p>
          <a:p>
            <a:r>
              <a:rPr lang="cs-CZ" sz="3200" dirty="0" smtClean="0"/>
              <a:t>Vede ke zvětšení dechových objemů, navození optimálního dechového stereotypu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Chirurgické přístupy:</a:t>
            </a:r>
            <a:br>
              <a:rPr lang="cs-CZ" b="1" dirty="0" smtClean="0"/>
            </a:br>
            <a:r>
              <a:rPr lang="cs-CZ" dirty="0" smtClean="0"/>
              <a:t>torakotomie, </a:t>
            </a:r>
            <a:r>
              <a:rPr lang="cs-CZ" dirty="0" err="1" smtClean="0"/>
              <a:t>torakoskopie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podélná kompletní </a:t>
            </a:r>
            <a:r>
              <a:rPr lang="cs-CZ" dirty="0" err="1" smtClean="0"/>
              <a:t>sternotomie</a:t>
            </a:r>
            <a:endParaRPr lang="cs-CZ" dirty="0" smtClean="0"/>
          </a:p>
          <a:p>
            <a:r>
              <a:rPr lang="cs-CZ" dirty="0" smtClean="0"/>
              <a:t>podélná částečná </a:t>
            </a:r>
            <a:r>
              <a:rPr lang="cs-CZ" dirty="0" err="1" smtClean="0"/>
              <a:t>sternotomie</a:t>
            </a:r>
            <a:endParaRPr lang="cs-CZ" dirty="0" smtClean="0"/>
          </a:p>
          <a:p>
            <a:r>
              <a:rPr lang="cs-CZ" dirty="0" err="1" smtClean="0"/>
              <a:t>posterolaterální</a:t>
            </a:r>
            <a:r>
              <a:rPr lang="cs-CZ" dirty="0" smtClean="0"/>
              <a:t> torakotomie</a:t>
            </a:r>
          </a:p>
          <a:p>
            <a:r>
              <a:rPr lang="cs-CZ" dirty="0" err="1" smtClean="0"/>
              <a:t>anterolaterální</a:t>
            </a:r>
            <a:r>
              <a:rPr lang="cs-CZ" dirty="0" smtClean="0"/>
              <a:t> torakotomie</a:t>
            </a:r>
          </a:p>
          <a:p>
            <a:r>
              <a:rPr lang="cs-CZ" dirty="0" smtClean="0"/>
              <a:t>dorzální torakotomie</a:t>
            </a:r>
          </a:p>
          <a:p>
            <a:r>
              <a:rPr lang="cs-CZ" dirty="0" smtClean="0"/>
              <a:t>příčná oboustranná přední torakotomie s příčnou </a:t>
            </a:r>
            <a:r>
              <a:rPr lang="cs-CZ" dirty="0" err="1" smtClean="0"/>
              <a:t>sternotomií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</a:t>
            </a:r>
            <a:r>
              <a:rPr lang="cs-CZ" b="1" dirty="0" smtClean="0"/>
              <a:t>Děkuji za pozornost</a:t>
            </a:r>
            <a:endParaRPr lang="cs-CZ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2066280"/>
            <a:ext cx="5184576" cy="388843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Sternotomií</a:t>
            </a:r>
            <a:r>
              <a:rPr lang="cs-CZ" dirty="0"/>
              <a:t> se získává přístup do předního a středního mediastina, k operacím srdce a velkým cévám v horním mediastinu. Ze </a:t>
            </a:r>
            <a:r>
              <a:rPr lang="cs-CZ" dirty="0" err="1"/>
              <a:t>sternotomie</a:t>
            </a:r>
            <a:r>
              <a:rPr lang="cs-CZ" dirty="0"/>
              <a:t> lze též </a:t>
            </a:r>
            <a:r>
              <a:rPr lang="cs-CZ" dirty="0" err="1"/>
              <a:t>explorovat</a:t>
            </a:r>
            <a:r>
              <a:rPr lang="cs-CZ" dirty="0"/>
              <a:t> současně obě hrudní dutiny a provést operační výkon na plicích v jedné době. </a:t>
            </a:r>
            <a:endParaRPr lang="cs-CZ" dirty="0" smtClean="0"/>
          </a:p>
          <a:p>
            <a:r>
              <a:rPr lang="cs-CZ" dirty="0" smtClean="0"/>
              <a:t>Z</a:t>
            </a:r>
            <a:r>
              <a:rPr lang="cs-CZ" dirty="0"/>
              <a:t> </a:t>
            </a:r>
            <a:r>
              <a:rPr lang="cs-CZ" dirty="0" smtClean="0"/>
              <a:t>torakotomií </a:t>
            </a:r>
            <a:r>
              <a:rPr lang="cs-CZ" dirty="0"/>
              <a:t>je nejčastěji používána </a:t>
            </a:r>
            <a:r>
              <a:rPr lang="cs-CZ" dirty="0" err="1"/>
              <a:t>posterolaterální</a:t>
            </a:r>
            <a:r>
              <a:rPr lang="cs-CZ" dirty="0"/>
              <a:t> jako přístup do hrudní dutiny k operacím plic, jícnu a zadního mediastina.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Torakoskopie</a:t>
            </a:r>
            <a:r>
              <a:rPr lang="cs-CZ" dirty="0" smtClean="0"/>
              <a:t> – </a:t>
            </a:r>
            <a:r>
              <a:rPr lang="cs-CZ" dirty="0" err="1" smtClean="0"/>
              <a:t>miniinvazivní</a:t>
            </a:r>
            <a:r>
              <a:rPr lang="cs-CZ" dirty="0" smtClean="0"/>
              <a:t> chirurgický přístup, ve srovnání s torakotomií umožňuje kratší dobu hospitalizace, méně bolesti a rychlejší </a:t>
            </a:r>
            <a:r>
              <a:rPr lang="cs-CZ" dirty="0" err="1" smtClean="0"/>
              <a:t>úzdravu</a:t>
            </a:r>
            <a:r>
              <a:rPr lang="cs-CZ" dirty="0" smtClean="0"/>
              <a:t> bez zhoršení kvality zákroku</a:t>
            </a:r>
          </a:p>
          <a:p>
            <a:r>
              <a:rPr lang="cs-CZ" dirty="0" smtClean="0"/>
              <a:t>Současné poznatky ukazují, že ve srovnání s torakotomií má video-asistovaná </a:t>
            </a:r>
            <a:r>
              <a:rPr lang="cs-CZ" dirty="0" err="1" smtClean="0"/>
              <a:t>torakoskopie</a:t>
            </a:r>
            <a:r>
              <a:rPr lang="cs-CZ" dirty="0" smtClean="0"/>
              <a:t> přednosti při anatomických plicních resekcích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Hrudní drény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 uzávěrem </a:t>
            </a:r>
            <a:r>
              <a:rPr lang="cs-CZ" dirty="0" smtClean="0"/>
              <a:t>torakotomie se zavádí </a:t>
            </a:r>
            <a:r>
              <a:rPr lang="cs-CZ" dirty="0"/>
              <a:t>nitrohrudní </a:t>
            </a:r>
            <a:r>
              <a:rPr lang="cs-CZ" dirty="0" smtClean="0"/>
              <a:t>drén</a:t>
            </a:r>
          </a:p>
          <a:p>
            <a:r>
              <a:rPr lang="cs-CZ" dirty="0" smtClean="0"/>
              <a:t>Drenážní systém musí být bezpečný, efektivní, jednoduchý a cenově dostupný</a:t>
            </a:r>
          </a:p>
          <a:p>
            <a:r>
              <a:rPr lang="cs-CZ" dirty="0" smtClean="0"/>
              <a:t>Doba hrudní drenáže se řídí množstvím sekrece a rozvinutím plíce </a:t>
            </a:r>
          </a:p>
          <a:p>
            <a:r>
              <a:rPr lang="cs-CZ" dirty="0" smtClean="0"/>
              <a:t>Drenážní systémy - </a:t>
            </a:r>
            <a:r>
              <a:rPr lang="cs-CZ" dirty="0" err="1" smtClean="0"/>
              <a:t>resterilizovatelné</a:t>
            </a:r>
            <a:r>
              <a:rPr lang="cs-CZ" dirty="0" smtClean="0"/>
              <a:t> sety </a:t>
            </a:r>
          </a:p>
          <a:p>
            <a:pPr>
              <a:buNone/>
            </a:pPr>
            <a:r>
              <a:rPr lang="cs-CZ" dirty="0" smtClean="0"/>
              <a:t>                                   - sety na jedno použití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Resterilizovatelné</a:t>
            </a:r>
            <a:r>
              <a:rPr lang="cs-CZ" dirty="0" smtClean="0"/>
              <a:t> sety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Jsou ekonomicky výhodnější, používají se skleněné láhve o objemu 500, 1000 a 2000 ml.</a:t>
            </a:r>
          </a:p>
          <a:p>
            <a:r>
              <a:rPr lang="cs-CZ" b="1" dirty="0" smtClean="0"/>
              <a:t>Samospádová drenáž dle </a:t>
            </a:r>
            <a:r>
              <a:rPr lang="cs-CZ" b="1" dirty="0" err="1" smtClean="0"/>
              <a:t>Bülaua</a:t>
            </a:r>
            <a:r>
              <a:rPr lang="cs-CZ" b="1" dirty="0" smtClean="0"/>
              <a:t> - </a:t>
            </a:r>
            <a:r>
              <a:rPr lang="cs-CZ" dirty="0" smtClean="0"/>
              <a:t>nejjednodušší typ hrudní drenáže, ale velmi účinný. Používá se u spontánního pneumotoraxu, po torakotomii a </a:t>
            </a:r>
            <a:r>
              <a:rPr lang="cs-CZ" dirty="0" err="1" smtClean="0"/>
              <a:t>videotorakoskopii</a:t>
            </a:r>
            <a:r>
              <a:rPr lang="cs-CZ" dirty="0" smtClean="0"/>
              <a:t>, kdy nebyl resekován plicní parenchym.</a:t>
            </a:r>
          </a:p>
          <a:p>
            <a:r>
              <a:rPr lang="cs-CZ" b="1" dirty="0" err="1" smtClean="0"/>
              <a:t>Dvouláhvový</a:t>
            </a:r>
            <a:r>
              <a:rPr lang="cs-CZ" b="1" dirty="0" smtClean="0"/>
              <a:t> drenážní systém - </a:t>
            </a:r>
            <a:r>
              <a:rPr lang="cs-CZ" dirty="0" smtClean="0"/>
              <a:t>skládá se ze dvou skleněných lahví. Je možné ho napojit na aktivní sání.</a:t>
            </a:r>
          </a:p>
          <a:p>
            <a:r>
              <a:rPr lang="cs-CZ" b="1" dirty="0" err="1" smtClean="0"/>
              <a:t>Tříláhvový</a:t>
            </a:r>
            <a:r>
              <a:rPr lang="cs-CZ" b="1" dirty="0" smtClean="0"/>
              <a:t> drenážní systém - </a:t>
            </a:r>
            <a:r>
              <a:rPr lang="cs-CZ" dirty="0" smtClean="0"/>
              <a:t>Každá ze tří lahví má svou funkci. První lahev slouží k záchytu tekutiny, druhá obsahuje vodní ventil a třetí </a:t>
            </a:r>
            <a:r>
              <a:rPr lang="pl-PL" dirty="0" smtClean="0"/>
              <a:t>lahev je napojena na zdroj podtlaku. Velkou výhodou je, že ho lze použít jak na spád, tak na </a:t>
            </a:r>
            <a:r>
              <a:rPr lang="cs-CZ" dirty="0" smtClean="0"/>
              <a:t>aktivní sání.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983</TotalTime>
  <Words>1791</Words>
  <Application>Microsoft Office PowerPoint</Application>
  <PresentationFormat>Předvádění na obrazovce (4:3)</PresentationFormat>
  <Paragraphs>230</Paragraphs>
  <Slides>50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Talent</vt:lpstr>
      <vt:lpstr>Fyzioterapie po operacích hrudníku  Respirační fyzioterapie </vt:lpstr>
      <vt:lpstr>Prezentace aplikace PowerPoint</vt:lpstr>
      <vt:lpstr>Prezentace aplikace PowerPoint</vt:lpstr>
      <vt:lpstr>Indikace k hrudním operacím</vt:lpstr>
      <vt:lpstr>Chirurgické přístupy: torakotomie, torakoskopie</vt:lpstr>
      <vt:lpstr>Prezentace aplikace PowerPoint</vt:lpstr>
      <vt:lpstr>Prezentace aplikace PowerPoint</vt:lpstr>
      <vt:lpstr>Hrudní drény</vt:lpstr>
      <vt:lpstr>Resterilizovatelné sety</vt:lpstr>
      <vt:lpstr>Jednorázové systémy</vt:lpstr>
      <vt:lpstr>Dříve používané hrudní drenážní systémy</vt:lpstr>
      <vt:lpstr>Dnešní drenážní systémy</vt:lpstr>
      <vt:lpstr>Pooperační komplikace</vt:lpstr>
      <vt:lpstr>Prostředky fyzioterapie </vt:lpstr>
      <vt:lpstr>Prezentace aplikace PowerPoint</vt:lpstr>
      <vt:lpstr>Metodika</vt:lpstr>
      <vt:lpstr>Respirační fyzioterapie</vt:lpstr>
      <vt:lpstr>Cíle RFT</vt:lpstr>
      <vt:lpstr>Prezentace aplikace PowerPoint</vt:lpstr>
      <vt:lpstr>Prezentace aplikace PowerPoint</vt:lpstr>
      <vt:lpstr>Shrnutí</vt:lpstr>
      <vt:lpstr>RESPIRAČNÍ FYZIOTERAPIE Anatomie hrudníku </vt:lpstr>
      <vt:lpstr>Anatomie hrudníku</vt:lpstr>
      <vt:lpstr>Anatomie hrudníku</vt:lpstr>
      <vt:lpstr>Anatomie hrudníku</vt:lpstr>
      <vt:lpstr>Anatomie hrudníku</vt:lpstr>
      <vt:lpstr>Bránice</vt:lpstr>
      <vt:lpstr>Mechanika dýchání</vt:lpstr>
      <vt:lpstr>Mechanika dýchání</vt:lpstr>
      <vt:lpstr>Regulace dýchání</vt:lpstr>
      <vt:lpstr>Dýchání a pohybová soustava</vt:lpstr>
      <vt:lpstr>Posturální a dechový stabilizační stereotyp</vt:lpstr>
      <vt:lpstr>Respirační fyzioterapie (RFT)</vt:lpstr>
      <vt:lpstr>Indikace RFT</vt:lpstr>
      <vt:lpstr>Pomocí RFT ovlivňujeme:</vt:lpstr>
      <vt:lpstr>Cíle RFT </vt:lpstr>
      <vt:lpstr>Zásady RFT </vt:lpstr>
      <vt:lpstr>Techniky RFT </vt:lpstr>
      <vt:lpstr>Techniky RFT </vt:lpstr>
      <vt:lpstr>Flutter</vt:lpstr>
      <vt:lpstr>A-capella</vt:lpstr>
      <vt:lpstr>Tri-flow</vt:lpstr>
      <vt:lpstr>PEP maska</vt:lpstr>
      <vt:lpstr>Inhalační techniky</vt:lpstr>
      <vt:lpstr>Dechová gymnastika</vt:lpstr>
      <vt:lpstr>Statická dechová gymnastika</vt:lpstr>
      <vt:lpstr>Dynamická dechová gymnastika</vt:lpstr>
      <vt:lpstr>Mobilizační dechová gymnastika</vt:lpstr>
      <vt:lpstr>Reflexně modifikované dýchání</vt:lpstr>
      <vt:lpstr>       Děkuji za pozornost</vt:lpstr>
    </vt:vector>
  </TitlesOfParts>
  <Company>AVG Technologies CZ,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Fyzioterapie po operacích hrudníku</dc:title>
  <dc:creator>AVG</dc:creator>
  <cp:lastModifiedBy>hana klimova</cp:lastModifiedBy>
  <cp:revision>36</cp:revision>
  <dcterms:created xsi:type="dcterms:W3CDTF">2012-03-11T09:00:15Z</dcterms:created>
  <dcterms:modified xsi:type="dcterms:W3CDTF">2023-02-14T13:04:48Z</dcterms:modified>
</cp:coreProperties>
</file>