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3" r:id="rId13"/>
    <p:sldId id="268" r:id="rId14"/>
    <p:sldId id="269" r:id="rId15"/>
    <p:sldId id="271" r:id="rId16"/>
    <p:sldId id="270" r:id="rId17"/>
    <p:sldId id="272" r:id="rId18"/>
    <p:sldId id="273" r:id="rId19"/>
    <p:sldId id="284" r:id="rId20"/>
    <p:sldId id="286" r:id="rId21"/>
    <p:sldId id="275" r:id="rId22"/>
    <p:sldId id="277" r:id="rId23"/>
    <p:sldId id="278" r:id="rId24"/>
    <p:sldId id="279" r:id="rId25"/>
    <p:sldId id="280" r:id="rId26"/>
    <p:sldId id="281" r:id="rId27"/>
    <p:sldId id="285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CB75F-2FC6-4C63-BA1F-F6718EA29DC6}" type="datetimeFigureOut">
              <a:rPr lang="cs-CZ" smtClean="0"/>
              <a:pPr/>
              <a:t>20.3.2019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D443F-9082-41D3-81A1-008D713A2C6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1486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D443F-9082-41D3-81A1-008D713A2C66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46B19F6-C21E-4A54-B8C5-E5DB21F3BBC3}" type="datetimeFigureOut">
              <a:rPr lang="cs-CZ" smtClean="0"/>
              <a:pPr/>
              <a:t>20.3.2019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4F49928-34A9-4A87-994D-A80520B363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6B19F6-C21E-4A54-B8C5-E5DB21F3BBC3}" type="datetimeFigureOut">
              <a:rPr lang="cs-CZ" smtClean="0"/>
              <a:pPr/>
              <a:t>20.3.2019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F49928-34A9-4A87-994D-A80520B363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6B19F6-C21E-4A54-B8C5-E5DB21F3BBC3}" type="datetimeFigureOut">
              <a:rPr lang="cs-CZ" smtClean="0"/>
              <a:pPr/>
              <a:t>20.3.2019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F49928-34A9-4A87-994D-A80520B363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6B19F6-C21E-4A54-B8C5-E5DB21F3BBC3}" type="datetimeFigureOut">
              <a:rPr lang="cs-CZ" smtClean="0"/>
              <a:pPr/>
              <a:t>20.3.2019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F49928-34A9-4A87-994D-A80520B3634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6B19F6-C21E-4A54-B8C5-E5DB21F3BBC3}" type="datetimeFigureOut">
              <a:rPr lang="cs-CZ" smtClean="0"/>
              <a:pPr/>
              <a:t>20.3.2019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F49928-34A9-4A87-994D-A80520B3634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6B19F6-C21E-4A54-B8C5-E5DB21F3BBC3}" type="datetimeFigureOut">
              <a:rPr lang="cs-CZ" smtClean="0"/>
              <a:pPr/>
              <a:t>20.3.2019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F49928-34A9-4A87-994D-A80520B3634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6B19F6-C21E-4A54-B8C5-E5DB21F3BBC3}" type="datetimeFigureOut">
              <a:rPr lang="cs-CZ" smtClean="0"/>
              <a:pPr/>
              <a:t>20.3.2019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F49928-34A9-4A87-994D-A80520B363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6B19F6-C21E-4A54-B8C5-E5DB21F3BBC3}" type="datetimeFigureOut">
              <a:rPr lang="cs-CZ" smtClean="0"/>
              <a:pPr/>
              <a:t>20.3.2019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F49928-34A9-4A87-994D-A80520B3634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6B19F6-C21E-4A54-B8C5-E5DB21F3BBC3}" type="datetimeFigureOut">
              <a:rPr lang="cs-CZ" smtClean="0"/>
              <a:pPr/>
              <a:t>20.3.2019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F49928-34A9-4A87-994D-A80520B363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46B19F6-C21E-4A54-B8C5-E5DB21F3BBC3}" type="datetimeFigureOut">
              <a:rPr lang="cs-CZ" smtClean="0"/>
              <a:pPr/>
              <a:t>20.3.2019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F49928-34A9-4A87-994D-A80520B363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46B19F6-C21E-4A54-B8C5-E5DB21F3BBC3}" type="datetimeFigureOut">
              <a:rPr lang="cs-CZ" smtClean="0"/>
              <a:pPr/>
              <a:t>20.3.2019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4F49928-34A9-4A87-994D-A80520B3634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46B19F6-C21E-4A54-B8C5-E5DB21F3BBC3}" type="datetimeFigureOut">
              <a:rPr lang="cs-CZ" smtClean="0"/>
              <a:pPr/>
              <a:t>20.3.2019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4F49928-34A9-4A87-994D-A80520B3634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Fyzioterapie po poranění ruky a zápěstí, komplikace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Komplexní regionální bolestivý syndrom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4. – 6. </a:t>
            </a:r>
            <a:r>
              <a:rPr lang="cs-CZ" dirty="0" err="1" smtClean="0"/>
              <a:t>tý</a:t>
            </a:r>
            <a:endParaRPr lang="cs-CZ" dirty="0" smtClean="0"/>
          </a:p>
          <a:p>
            <a:r>
              <a:rPr lang="cs-CZ" dirty="0" smtClean="0"/>
              <a:t>Odložení dlahy</a:t>
            </a:r>
          </a:p>
          <a:p>
            <a:r>
              <a:rPr lang="cs-CZ" dirty="0" smtClean="0"/>
              <a:t>MTT, PIR, mobilizace</a:t>
            </a:r>
          </a:p>
          <a:p>
            <a:r>
              <a:rPr lang="cs-CZ" dirty="0" smtClean="0"/>
              <a:t>Ošetření jizvy</a:t>
            </a:r>
          </a:p>
          <a:p>
            <a:r>
              <a:rPr lang="cs-CZ" dirty="0" smtClean="0"/>
              <a:t>Fyzikální terapie – UZ, laser</a:t>
            </a:r>
          </a:p>
          <a:p>
            <a:r>
              <a:rPr lang="cs-CZ" dirty="0" smtClean="0"/>
              <a:t>Blokovací cvičení</a:t>
            </a:r>
          </a:p>
          <a:p>
            <a:r>
              <a:rPr lang="cs-CZ" dirty="0" smtClean="0"/>
              <a:t>Nácvik úchopů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Pozdní stadium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8386" r="8386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Blokovací cvičení: A - izolovaný skluz šlachy FDP, B - izolovaný skluz šlachy FDS.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			Trénink úchopů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988840"/>
            <a:ext cx="49530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7841" y="1481138"/>
            <a:ext cx="602831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 err="1" smtClean="0"/>
              <a:t>Kleinertova</a:t>
            </a:r>
            <a:r>
              <a:rPr lang="cs-CZ" b="1" dirty="0" smtClean="0"/>
              <a:t> metoda </a:t>
            </a:r>
          </a:p>
          <a:p>
            <a:r>
              <a:rPr lang="cs-CZ" b="1" dirty="0" err="1" smtClean="0"/>
              <a:t>Duran</a:t>
            </a:r>
            <a:r>
              <a:rPr lang="cs-CZ" b="1" dirty="0" smtClean="0"/>
              <a:t>- Houser metoda </a:t>
            </a:r>
            <a:r>
              <a:rPr lang="cs-CZ" dirty="0" smtClean="0"/>
              <a:t>– bez tahu gumiček během cvičení</a:t>
            </a:r>
          </a:p>
          <a:p>
            <a:r>
              <a:rPr lang="cs-CZ" dirty="0"/>
              <a:t>U obou přístupů (</a:t>
            </a:r>
            <a:r>
              <a:rPr lang="cs-CZ" dirty="0" err="1"/>
              <a:t>Kleinert</a:t>
            </a:r>
            <a:r>
              <a:rPr lang="cs-CZ" dirty="0"/>
              <a:t> a </a:t>
            </a:r>
            <a:r>
              <a:rPr lang="cs-CZ" dirty="0" err="1"/>
              <a:t>Duran</a:t>
            </a:r>
            <a:r>
              <a:rPr lang="cs-CZ" dirty="0"/>
              <a:t>-Houser) -</a:t>
            </a:r>
            <a:r>
              <a:rPr lang="cs-CZ" dirty="0" smtClean="0"/>
              <a:t> </a:t>
            </a:r>
            <a:r>
              <a:rPr lang="cs-CZ" dirty="0"/>
              <a:t>předloketní dorsální </a:t>
            </a:r>
            <a:r>
              <a:rPr lang="cs-CZ" dirty="0" smtClean="0"/>
              <a:t>dlaha již </a:t>
            </a:r>
            <a:r>
              <a:rPr lang="cs-CZ" dirty="0"/>
              <a:t>během </a:t>
            </a:r>
            <a:r>
              <a:rPr lang="cs-CZ" dirty="0" smtClean="0"/>
              <a:t>operace - MP </a:t>
            </a:r>
            <a:r>
              <a:rPr lang="cs-CZ" dirty="0"/>
              <a:t>klouby a zápěstí ve flexi (flexorové šlachy nejsou napjaté), IP klouby jsou ponechány volně nebo je lze </a:t>
            </a:r>
            <a:r>
              <a:rPr lang="cs-CZ" dirty="0" err="1"/>
              <a:t>extendovat</a:t>
            </a:r>
            <a:r>
              <a:rPr lang="cs-CZ" dirty="0"/>
              <a:t> do neutrální </a:t>
            </a:r>
            <a:r>
              <a:rPr lang="cs-CZ" dirty="0" smtClean="0"/>
              <a:t>pozice</a:t>
            </a:r>
          </a:p>
          <a:p>
            <a:r>
              <a:rPr lang="cs-CZ" dirty="0"/>
              <a:t>Sádrová dlaha bývá nahrazena termoplastickou v prvním nebo druhém </a:t>
            </a:r>
            <a:r>
              <a:rPr lang="cs-CZ" dirty="0" smtClean="0"/>
              <a:t>týdnu - umožňuje </a:t>
            </a:r>
            <a:r>
              <a:rPr lang="cs-CZ" dirty="0"/>
              <a:t>pasivní flexi prstů a </a:t>
            </a:r>
            <a:r>
              <a:rPr lang="cs-CZ" dirty="0" smtClean="0"/>
              <a:t>zároveň </a:t>
            </a:r>
            <a:r>
              <a:rPr lang="cs-CZ" dirty="0"/>
              <a:t>aktivní </a:t>
            </a:r>
            <a:r>
              <a:rPr lang="cs-CZ" dirty="0" smtClean="0"/>
              <a:t>extenzi dlahou </a:t>
            </a:r>
            <a:r>
              <a:rPr lang="cs-CZ" dirty="0"/>
              <a:t>limitována </a:t>
            </a:r>
            <a:r>
              <a:rPr lang="cs-CZ" dirty="0" smtClean="0"/>
              <a:t>+ dynamická trakce </a:t>
            </a:r>
            <a:r>
              <a:rPr lang="cs-CZ" dirty="0"/>
              <a:t>gumičkami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Časná pasivní mobilizace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7561122" cy="3962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		</a:t>
            </a:r>
            <a:r>
              <a:rPr lang="cs-CZ" sz="3200" dirty="0" err="1" smtClean="0"/>
              <a:t>Kleinertův</a:t>
            </a:r>
            <a:r>
              <a:rPr lang="cs-CZ" sz="3200" dirty="0" smtClean="0"/>
              <a:t> program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35696" y="908720"/>
            <a:ext cx="5347862" cy="345180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Kleinertova</a:t>
            </a:r>
            <a:r>
              <a:rPr lang="cs-CZ" dirty="0" smtClean="0"/>
              <a:t> dlaha - </a:t>
            </a:r>
            <a:r>
              <a:rPr lang="cs-CZ" dirty="0"/>
              <a:t>MP a PIP klouby </a:t>
            </a:r>
            <a:r>
              <a:rPr lang="cs-CZ" dirty="0" smtClean="0"/>
              <a:t>drženy </a:t>
            </a:r>
            <a:r>
              <a:rPr lang="cs-CZ" dirty="0"/>
              <a:t>dynamickou trakcí ve flexi, DIP klouby jsou však </a:t>
            </a:r>
            <a:r>
              <a:rPr lang="cs-CZ" dirty="0" err="1"/>
              <a:t>extendovány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47664" y="188640"/>
            <a:ext cx="6076950" cy="45624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Duran</a:t>
            </a:r>
            <a:r>
              <a:rPr lang="cs-CZ" dirty="0" smtClean="0"/>
              <a:t>-Houserova metoda - modifikovaná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aktivní </a:t>
            </a:r>
            <a:r>
              <a:rPr lang="cs-CZ" dirty="0" smtClean="0"/>
              <a:t>kontrakce postiženého </a:t>
            </a:r>
            <a:r>
              <a:rPr lang="cs-CZ" dirty="0"/>
              <a:t>flexorového </a:t>
            </a:r>
            <a:r>
              <a:rPr lang="cs-CZ" dirty="0" smtClean="0"/>
              <a:t>svalu</a:t>
            </a:r>
          </a:p>
          <a:p>
            <a:r>
              <a:rPr lang="cs-CZ" dirty="0"/>
              <a:t>dostatečně </a:t>
            </a:r>
            <a:r>
              <a:rPr lang="cs-CZ" dirty="0" smtClean="0"/>
              <a:t>silná </a:t>
            </a:r>
            <a:r>
              <a:rPr lang="cs-CZ" dirty="0"/>
              <a:t>reparační </a:t>
            </a:r>
            <a:r>
              <a:rPr lang="cs-CZ" dirty="0" smtClean="0"/>
              <a:t>technika</a:t>
            </a:r>
          </a:p>
          <a:p>
            <a:r>
              <a:rPr lang="cs-CZ" dirty="0" smtClean="0"/>
              <a:t>dobré znalosti fyzioterapeuta a plná spolupráce pacienta</a:t>
            </a:r>
          </a:p>
          <a:p>
            <a:r>
              <a:rPr lang="cs-CZ" dirty="0" smtClean="0"/>
              <a:t>Metoda „hold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place</a:t>
            </a:r>
            <a:r>
              <a:rPr lang="cs-CZ" dirty="0" smtClean="0"/>
              <a:t>“ – prsty pasivně </a:t>
            </a:r>
            <a:r>
              <a:rPr lang="cs-CZ" dirty="0"/>
              <a:t>umístěny do flexe a pacient se </a:t>
            </a:r>
            <a:r>
              <a:rPr lang="cs-CZ" dirty="0" smtClean="0"/>
              <a:t>snaží </a:t>
            </a:r>
            <a:r>
              <a:rPr lang="cs-CZ" dirty="0"/>
              <a:t>mírnou svalovou kontrakcí </a:t>
            </a:r>
            <a:r>
              <a:rPr lang="cs-CZ" dirty="0" smtClean="0"/>
              <a:t>udržet </a:t>
            </a:r>
            <a:r>
              <a:rPr lang="cs-CZ" dirty="0"/>
              <a:t>tuto pozici 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Časná aktivní mobilizace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83"/>
            <a:ext cx="9139227" cy="68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Poranění měkkých tkání</a:t>
            </a:r>
          </a:p>
          <a:p>
            <a:r>
              <a:rPr lang="cs-CZ" dirty="0" smtClean="0"/>
              <a:t>Luxace</a:t>
            </a:r>
          </a:p>
          <a:p>
            <a:r>
              <a:rPr lang="cs-CZ" dirty="0" smtClean="0"/>
              <a:t>Zlomeniny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Traumatické léze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Méně pevná šlacha než flexorová</a:t>
            </a:r>
          </a:p>
          <a:p>
            <a:r>
              <a:rPr lang="cs-CZ" dirty="0" smtClean="0"/>
              <a:t>Nejen řezná poranění, často i ruptury</a:t>
            </a:r>
          </a:p>
          <a:p>
            <a:r>
              <a:rPr lang="cs-CZ" dirty="0" smtClean="0"/>
              <a:t>Terapie – ošetření co nejdříve od úrazu, imobilizace volární dlahou v neutrálním postavení po dobu 6tý </a:t>
            </a:r>
          </a:p>
          <a:p>
            <a:r>
              <a:rPr lang="cs-CZ" dirty="0" smtClean="0"/>
              <a:t>RHB až po 6ti týdnech – uvolnění jizvy, nejprve </a:t>
            </a:r>
            <a:r>
              <a:rPr lang="cs-CZ" dirty="0" smtClean="0"/>
              <a:t>vyzkoušíme, zda je pac. schopen udržet </a:t>
            </a:r>
            <a:r>
              <a:rPr lang="cs-CZ" dirty="0" err="1" smtClean="0"/>
              <a:t>extendované</a:t>
            </a:r>
            <a:r>
              <a:rPr lang="cs-CZ" dirty="0" smtClean="0"/>
              <a:t> prsty ve středím postavení, nacvičuje se aktivní EX a </a:t>
            </a:r>
            <a:r>
              <a:rPr lang="cs-CZ" dirty="0" err="1" smtClean="0"/>
              <a:t>dukce</a:t>
            </a:r>
            <a:r>
              <a:rPr lang="cs-CZ" dirty="0" smtClean="0"/>
              <a:t> prsů, až poté přidáváme</a:t>
            </a:r>
            <a:r>
              <a:rPr lang="cs-CZ" dirty="0" smtClean="0"/>
              <a:t> cvičení do </a:t>
            </a:r>
            <a:r>
              <a:rPr lang="cs-CZ" smtClean="0"/>
              <a:t>Fl </a:t>
            </a:r>
            <a:r>
              <a:rPr lang="cs-CZ" dirty="0" smtClean="0"/>
              <a:t>– velmi šetrné, ne v plném rozsahu, aby nedošlo k poškození šlachy 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Poranění </a:t>
            </a:r>
            <a:r>
              <a:rPr lang="cs-CZ" dirty="0" err="1" smtClean="0"/>
              <a:t>extensorového</a:t>
            </a:r>
            <a:r>
              <a:rPr lang="cs-CZ" dirty="0" smtClean="0"/>
              <a:t> aparátu</a:t>
            </a:r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Nejčastější frakturou - zlomeniny distálního předloktí, typická u starších lidí s osteoporózou</a:t>
            </a:r>
          </a:p>
          <a:p>
            <a:r>
              <a:rPr lang="cs-CZ" dirty="0" err="1" smtClean="0"/>
              <a:t>Collesova</a:t>
            </a:r>
            <a:r>
              <a:rPr lang="cs-CZ" dirty="0" smtClean="0"/>
              <a:t> fraktura – </a:t>
            </a:r>
            <a:r>
              <a:rPr lang="cs-CZ" dirty="0" err="1" smtClean="0"/>
              <a:t>zl</a:t>
            </a:r>
            <a:r>
              <a:rPr lang="cs-CZ" dirty="0" smtClean="0"/>
              <a:t>. distálního rádia s dislokací periferního fragmentu směrem dorzálním, pád na ruce při DF v zápěstí</a:t>
            </a:r>
          </a:p>
          <a:p>
            <a:r>
              <a:rPr lang="cs-CZ" dirty="0" err="1" smtClean="0"/>
              <a:t>Smithova</a:t>
            </a:r>
            <a:r>
              <a:rPr lang="cs-CZ" dirty="0" smtClean="0"/>
              <a:t> fraktura – </a:t>
            </a:r>
            <a:r>
              <a:rPr lang="cs-CZ" dirty="0" err="1" smtClean="0"/>
              <a:t>zl</a:t>
            </a:r>
            <a:r>
              <a:rPr lang="cs-CZ" dirty="0" smtClean="0"/>
              <a:t>. distálního rádia s volární dislokací fragmentu, pád na ruce při PF v zápěstí</a:t>
            </a:r>
          </a:p>
          <a:p>
            <a:r>
              <a:rPr lang="cs-CZ" dirty="0" err="1" smtClean="0"/>
              <a:t>Zl</a:t>
            </a:r>
            <a:r>
              <a:rPr lang="cs-CZ" dirty="0" smtClean="0"/>
              <a:t>. zápěstních kůstek</a:t>
            </a:r>
          </a:p>
          <a:p>
            <a:r>
              <a:rPr lang="cs-CZ" dirty="0" err="1" smtClean="0"/>
              <a:t>Zl</a:t>
            </a:r>
            <a:r>
              <a:rPr lang="cs-CZ" dirty="0" smtClean="0"/>
              <a:t>. metakarpů, </a:t>
            </a:r>
            <a:r>
              <a:rPr lang="cs-CZ" dirty="0" err="1" smtClean="0"/>
              <a:t>falangů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Fraktury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Coles</a:t>
            </a:r>
            <a:r>
              <a:rPr lang="cs-CZ" dirty="0" smtClean="0"/>
              <a:t> </a:t>
            </a:r>
            <a:r>
              <a:rPr lang="cs-CZ" dirty="0" err="1" smtClean="0"/>
              <a:t>Fracture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smtClean="0"/>
              <a:t>ORIF</a:t>
            </a:r>
            <a:endParaRPr lang="cs-CZ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54976" y="1493188"/>
            <a:ext cx="3844636" cy="384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69960" y="1444625"/>
            <a:ext cx="3391904" cy="394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921" y="2204864"/>
            <a:ext cx="8981079" cy="367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Konzervativní – u nedislokovaných zlomenin a imobilizace sádrovou dlahou</a:t>
            </a:r>
          </a:p>
          <a:p>
            <a:r>
              <a:rPr lang="cs-CZ" dirty="0" smtClean="0"/>
              <a:t>Chirurgická – dislokované </a:t>
            </a:r>
            <a:r>
              <a:rPr lang="cs-CZ" dirty="0" err="1" smtClean="0"/>
              <a:t>zl</a:t>
            </a:r>
            <a:r>
              <a:rPr lang="cs-CZ" dirty="0" smtClean="0"/>
              <a:t>. – repozice, stabilizace fragmentů a imobilizace sádrovou dlahou, popřípadě ortézou</a:t>
            </a:r>
          </a:p>
          <a:p>
            <a:r>
              <a:rPr lang="cs-CZ" dirty="0" smtClean="0"/>
              <a:t>Doba imobilizace 4 – 6 </a:t>
            </a:r>
            <a:r>
              <a:rPr lang="cs-CZ" dirty="0" err="1" smtClean="0"/>
              <a:t>tý</a:t>
            </a:r>
            <a:r>
              <a:rPr lang="cs-CZ" dirty="0" smtClean="0"/>
              <a:t> – dle léčby, kontrolních snímků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Terapie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600" b="1" dirty="0" smtClean="0"/>
              <a:t>Období imobilizace</a:t>
            </a:r>
          </a:p>
          <a:p>
            <a:r>
              <a:rPr lang="cs-CZ" dirty="0" smtClean="0"/>
              <a:t>Fyzikální terapie – ledování, magnetoterapie</a:t>
            </a:r>
          </a:p>
          <a:p>
            <a:r>
              <a:rPr lang="cs-CZ" dirty="0" smtClean="0"/>
              <a:t>Elevace předloktí</a:t>
            </a:r>
          </a:p>
          <a:p>
            <a:r>
              <a:rPr lang="cs-CZ" dirty="0" smtClean="0"/>
              <a:t>LTV volných částí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Rehabilitace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3900" b="1" dirty="0" smtClean="0"/>
              <a:t>Období mobilizace</a:t>
            </a:r>
          </a:p>
          <a:p>
            <a:r>
              <a:rPr lang="cs-CZ" dirty="0" smtClean="0"/>
              <a:t>K obnovení hybnosti, svalové síly a funkce ruky</a:t>
            </a:r>
          </a:p>
          <a:p>
            <a:r>
              <a:rPr lang="cs-CZ" dirty="0" smtClean="0"/>
              <a:t>FT – ledování, magnetoterapie, vířivá koupel</a:t>
            </a:r>
          </a:p>
          <a:p>
            <a:r>
              <a:rPr lang="cs-CZ" dirty="0" smtClean="0"/>
              <a:t>MTT – </a:t>
            </a:r>
            <a:r>
              <a:rPr lang="cs-CZ" dirty="0" err="1" smtClean="0"/>
              <a:t>míčkování</a:t>
            </a:r>
            <a:r>
              <a:rPr lang="cs-CZ" dirty="0" smtClean="0"/>
              <a:t>, PIR</a:t>
            </a:r>
          </a:p>
          <a:p>
            <a:r>
              <a:rPr lang="cs-CZ" dirty="0" smtClean="0"/>
              <a:t>Mobilizace</a:t>
            </a:r>
          </a:p>
          <a:p>
            <a:r>
              <a:rPr lang="cs-CZ" dirty="0" smtClean="0"/>
              <a:t>Pasivní, aktivní s dopomocí, aktivní cvičení k obnovení svalové síly + odporová cvičení</a:t>
            </a:r>
          </a:p>
          <a:p>
            <a:r>
              <a:rPr lang="cs-CZ" dirty="0" smtClean="0"/>
              <a:t>Trénink úchopů a jemné motoriky k obnově </a:t>
            </a:r>
            <a:r>
              <a:rPr lang="cs-CZ" dirty="0" err="1" smtClean="0"/>
              <a:t>fce</a:t>
            </a:r>
            <a:r>
              <a:rPr lang="cs-CZ" dirty="0" smtClean="0"/>
              <a:t> ruky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Df</a:t>
            </a:r>
            <a:r>
              <a:rPr lang="cs-CZ" dirty="0" smtClean="0"/>
              <a:t>: chronicky probíhající bolestivé stavy, které vznikají převážně jako následek úrazu, jsou regionálně lokalizovány, vyznačují se klinickými změnami s maximem distálně od místa prvotní noxy; klinické změny přesahují svojí intenzitou i trváním očekávaný průběh základního postižení, mohou vyústit do výrazné poruchy pohybových funkcí a jeví různou progresi v čase</a:t>
            </a:r>
          </a:p>
          <a:p>
            <a:r>
              <a:rPr lang="cs-CZ" dirty="0" smtClean="0"/>
              <a:t>jiná ne tak přesná označení – </a:t>
            </a:r>
            <a:r>
              <a:rPr lang="cs-CZ" dirty="0" err="1" smtClean="0"/>
              <a:t>algodystrofický</a:t>
            </a:r>
            <a:r>
              <a:rPr lang="cs-CZ" dirty="0" smtClean="0"/>
              <a:t> </a:t>
            </a:r>
            <a:r>
              <a:rPr lang="cs-CZ" dirty="0" err="1" smtClean="0"/>
              <a:t>sy</a:t>
            </a:r>
            <a:r>
              <a:rPr lang="cs-CZ" dirty="0" smtClean="0"/>
              <a:t>, </a:t>
            </a:r>
            <a:r>
              <a:rPr lang="cs-CZ" dirty="0" err="1" smtClean="0"/>
              <a:t>Sudeckův</a:t>
            </a:r>
            <a:r>
              <a:rPr lang="cs-CZ" dirty="0" smtClean="0"/>
              <a:t> </a:t>
            </a:r>
            <a:r>
              <a:rPr lang="cs-CZ" dirty="0" err="1" smtClean="0"/>
              <a:t>sy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mtClean="0"/>
              <a:t>Komplexní </a:t>
            </a:r>
            <a:r>
              <a:rPr lang="cs-CZ" dirty="0" smtClean="0"/>
              <a:t>regionální bolestivý syndrom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nejednoznačná etiologie</a:t>
            </a:r>
          </a:p>
          <a:p>
            <a:r>
              <a:rPr lang="cs-CZ" dirty="0" smtClean="0"/>
              <a:t>disproporcionalita - diskrepance příčiny a následku, neúplnost příznaků, nepravidelnost jejich výskytu, velké rozdíly v jejich intenzitě</a:t>
            </a:r>
          </a:p>
          <a:p>
            <a:r>
              <a:rPr lang="cs-CZ" dirty="0" smtClean="0"/>
              <a:t>problematicky </a:t>
            </a:r>
            <a:r>
              <a:rPr lang="cs-CZ" dirty="0" err="1" smtClean="0"/>
              <a:t>diagnostikovatelné</a:t>
            </a:r>
            <a:r>
              <a:rPr lang="cs-CZ" dirty="0" smtClean="0"/>
              <a:t> vzhledem k velké škále symptomů</a:t>
            </a:r>
          </a:p>
          <a:p>
            <a:r>
              <a:rPr lang="cs-CZ" dirty="0" smtClean="0"/>
              <a:t>hlavním příznakem je bolest</a:t>
            </a:r>
          </a:p>
          <a:p>
            <a:r>
              <a:rPr lang="cs-CZ" dirty="0" smtClean="0"/>
              <a:t>u žen 4x častěji, 2x častější na HK</a:t>
            </a:r>
          </a:p>
          <a:p>
            <a:r>
              <a:rPr lang="cs-CZ" dirty="0" smtClean="0"/>
              <a:t>KRBS I. a II. typu 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Klasifikace a rozdělení KRBS</a:t>
            </a:r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objevuje se po účinku vyvolávající poškozující noxy (úrazy) nebo i bez zjevné příčiny</a:t>
            </a:r>
          </a:p>
          <a:p>
            <a:r>
              <a:rPr lang="pt-BR" dirty="0" smtClean="0"/>
              <a:t>spontánní </a:t>
            </a:r>
            <a:r>
              <a:rPr lang="pt-BR" b="1" dirty="0" smtClean="0"/>
              <a:t>bolest</a:t>
            </a:r>
            <a:r>
              <a:rPr lang="pt-BR" dirty="0" smtClean="0"/>
              <a:t> (tj. bolest nezávislá na stimulaci) nebo</a:t>
            </a:r>
            <a:r>
              <a:rPr lang="cs-CZ" dirty="0" smtClean="0"/>
              <a:t> </a:t>
            </a:r>
            <a:r>
              <a:rPr lang="cs-CZ" b="1" dirty="0" err="1" smtClean="0"/>
              <a:t>alodynie</a:t>
            </a:r>
            <a:r>
              <a:rPr lang="cs-CZ" dirty="0" smtClean="0"/>
              <a:t> (bolest vyvolaná podnětem, který bolest normálně nevyvolává) či </a:t>
            </a:r>
            <a:r>
              <a:rPr lang="cs-CZ" b="1" dirty="0" smtClean="0"/>
              <a:t>hyperalgezie</a:t>
            </a:r>
            <a:r>
              <a:rPr lang="cs-CZ" dirty="0" smtClean="0"/>
              <a:t> (zvýšená odpověď na podnět vyvolávající bolest), která není </a:t>
            </a:r>
            <a:r>
              <a:rPr lang="pt-BR" dirty="0" smtClean="0"/>
              <a:t>omezena na oblast izolovaného periferního nervu a není úm</a:t>
            </a:r>
            <a:r>
              <a:rPr lang="cs-CZ" dirty="0" smtClean="0"/>
              <a:t>ě</a:t>
            </a:r>
            <a:r>
              <a:rPr lang="pt-BR" dirty="0" smtClean="0"/>
              <a:t>rná</a:t>
            </a:r>
            <a:r>
              <a:rPr lang="cs-CZ" dirty="0" smtClean="0"/>
              <a:t> vyvolávající příčině</a:t>
            </a:r>
          </a:p>
          <a:p>
            <a:r>
              <a:rPr lang="cs-CZ" b="1" dirty="0" smtClean="0"/>
              <a:t>edém</a:t>
            </a:r>
            <a:r>
              <a:rPr lang="cs-CZ" dirty="0" smtClean="0"/>
              <a:t>, poruchy prokrvení a potivosti kůže v bolestivé oblasti – poruchy vazomotorické</a:t>
            </a:r>
          </a:p>
          <a:p>
            <a:r>
              <a:rPr lang="cs-CZ" dirty="0" smtClean="0"/>
              <a:t>motorický deficit – snížená sval. síla, rychlá únava</a:t>
            </a:r>
          </a:p>
          <a:p>
            <a:r>
              <a:rPr lang="cs-CZ" dirty="0" smtClean="0"/>
              <a:t>trofické změny – ve všech vrstvách – kůže (tenká), podkoží, svaly, klouby, kosti (skvrnitá osteoporóza)</a:t>
            </a:r>
          </a:p>
          <a:p>
            <a:r>
              <a:rPr lang="cs-CZ" dirty="0" smtClean="0"/>
              <a:t>vliv sympatiku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KRBS I. typu 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err="1" smtClean="0"/>
              <a:t>Neurovaskulární</a:t>
            </a:r>
            <a:r>
              <a:rPr lang="cs-CZ" b="1" dirty="0" smtClean="0"/>
              <a:t> svazek </a:t>
            </a:r>
            <a:r>
              <a:rPr lang="cs-CZ" dirty="0" smtClean="0"/>
              <a:t>– nejčastěji na volární straně, ostrým předmětem, poraněn bývá n. </a:t>
            </a:r>
            <a:r>
              <a:rPr lang="cs-CZ" dirty="0" err="1" smtClean="0"/>
              <a:t>medianus</a:t>
            </a:r>
            <a:r>
              <a:rPr lang="cs-CZ" dirty="0" smtClean="0"/>
              <a:t>, n. </a:t>
            </a:r>
            <a:r>
              <a:rPr lang="cs-CZ" dirty="0" err="1" smtClean="0"/>
              <a:t>ulnaris</a:t>
            </a:r>
            <a:r>
              <a:rPr lang="cs-CZ" dirty="0" smtClean="0"/>
              <a:t>, a. </a:t>
            </a:r>
            <a:r>
              <a:rPr lang="cs-CZ" dirty="0" err="1" smtClean="0"/>
              <a:t>radiali</a:t>
            </a:r>
            <a:r>
              <a:rPr lang="cs-CZ" dirty="0" smtClean="0"/>
              <a:t>, a. </a:t>
            </a:r>
            <a:r>
              <a:rPr lang="cs-CZ" dirty="0" err="1" smtClean="0"/>
              <a:t>ulnaris</a:t>
            </a:r>
            <a:r>
              <a:rPr lang="cs-CZ" dirty="0" smtClean="0"/>
              <a:t>, případně m. flexor </a:t>
            </a:r>
            <a:r>
              <a:rPr lang="cs-CZ" dirty="0" err="1" smtClean="0"/>
              <a:t>digitorum</a:t>
            </a:r>
            <a:r>
              <a:rPr lang="cs-CZ" dirty="0" smtClean="0"/>
              <a:t> – dle rozsahu poranění, terapie – chirurgická – co nejdříve od úrazu (6 – 12hod) – sutura nervů, cév, repozice fraktury a sutura šlach v jedné době při sdruženém poranění, imobilizace</a:t>
            </a:r>
          </a:p>
          <a:p>
            <a:r>
              <a:rPr lang="cs-CZ" b="1" dirty="0" smtClean="0"/>
              <a:t>Poranění šlach </a:t>
            </a:r>
            <a:r>
              <a:rPr lang="cs-CZ" dirty="0" smtClean="0"/>
              <a:t>– izolovaně nebo společně s poraněním </a:t>
            </a:r>
            <a:r>
              <a:rPr lang="cs-CZ" dirty="0" err="1" smtClean="0"/>
              <a:t>neurovaskulárního</a:t>
            </a:r>
            <a:r>
              <a:rPr lang="cs-CZ" dirty="0" smtClean="0"/>
              <a:t> svazku a frakturou zápěstí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Poranění měkkých tkání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méně častý než I. typ </a:t>
            </a:r>
          </a:p>
          <a:p>
            <a:r>
              <a:rPr lang="cs-CZ" dirty="0" smtClean="0"/>
              <a:t>po poranění periferního nervu</a:t>
            </a:r>
          </a:p>
          <a:p>
            <a:r>
              <a:rPr lang="cs-CZ" b="1" dirty="0" smtClean="0"/>
              <a:t>kauzalgie – </a:t>
            </a:r>
            <a:r>
              <a:rPr lang="cs-CZ" dirty="0" smtClean="0"/>
              <a:t>intenzivní palčivá spontánní bolest</a:t>
            </a:r>
          </a:p>
          <a:p>
            <a:r>
              <a:rPr lang="cs-CZ" dirty="0" smtClean="0"/>
              <a:t>dále je symptomatologie podobná s I. typem 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KRBS II. typu </a:t>
            </a:r>
            <a:endParaRPr lang="cs-C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zevní příčiny – úrazy, operace, popáleniny, přetížení, nesprávně zvolený postup léčby – např. příliš těsná dlaha, bolestivá </a:t>
            </a:r>
            <a:r>
              <a:rPr lang="cs-CZ" dirty="0" err="1" smtClean="0"/>
              <a:t>rhb</a:t>
            </a:r>
            <a:endParaRPr lang="cs-CZ" dirty="0" smtClean="0"/>
          </a:p>
          <a:p>
            <a:r>
              <a:rPr lang="cs-CZ" dirty="0" smtClean="0"/>
              <a:t>vnitřní příčiny – zánět, IM, CMP, onkologická onemocnění, intoxikace</a:t>
            </a:r>
          </a:p>
          <a:p>
            <a:r>
              <a:rPr lang="cs-CZ" dirty="0" smtClean="0"/>
              <a:t>další faktory – psychika, neurovegetativní labilita</a:t>
            </a:r>
          </a:p>
          <a:p>
            <a:r>
              <a:rPr lang="cs-CZ" dirty="0" smtClean="0"/>
              <a:t>příčina neznámá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Etiologie </a:t>
            </a:r>
            <a:endParaRPr 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3200" b="1" dirty="0" smtClean="0"/>
              <a:t>AKUTNÍ FÁZE</a:t>
            </a:r>
          </a:p>
          <a:p>
            <a:r>
              <a:rPr lang="cs-CZ" dirty="0" smtClean="0"/>
              <a:t>Snížená činnost sympatiku</a:t>
            </a:r>
          </a:p>
          <a:p>
            <a:r>
              <a:rPr lang="cs-CZ" dirty="0" smtClean="0"/>
              <a:t>Zvýšené prokrvení, teplota, potivost a lesk kůže</a:t>
            </a:r>
          </a:p>
          <a:p>
            <a:r>
              <a:rPr lang="cs-CZ" dirty="0" smtClean="0"/>
              <a:t>Urychlený růst ochlupení a nehtů</a:t>
            </a:r>
          </a:p>
          <a:p>
            <a:r>
              <a:rPr lang="cs-CZ" dirty="0" smtClean="0"/>
              <a:t>Místní otok, zarudnutí</a:t>
            </a:r>
          </a:p>
          <a:p>
            <a:r>
              <a:rPr lang="cs-CZ" dirty="0" smtClean="0"/>
              <a:t>Snížená hybnost</a:t>
            </a:r>
          </a:p>
          <a:p>
            <a:r>
              <a:rPr lang="cs-CZ" dirty="0" smtClean="0"/>
              <a:t>Bolest </a:t>
            </a:r>
          </a:p>
          <a:p>
            <a:r>
              <a:rPr lang="cs-CZ" dirty="0" smtClean="0"/>
              <a:t>Příznaky se horší při zátěži (fyzické i psychické)</a:t>
            </a:r>
          </a:p>
          <a:p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Stádia KRBS</a:t>
            </a:r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b="1" dirty="0" smtClean="0"/>
              <a:t>DYSTROFICKÁ FÁZE</a:t>
            </a:r>
          </a:p>
          <a:p>
            <a:r>
              <a:rPr lang="cs-CZ" dirty="0" smtClean="0"/>
              <a:t>3 – 6 měsíců od působení vyvolávající noxy</a:t>
            </a:r>
          </a:p>
          <a:p>
            <a:r>
              <a:rPr lang="cs-CZ" dirty="0" smtClean="0"/>
              <a:t>Zvýšená činnost sympatiku</a:t>
            </a:r>
          </a:p>
          <a:p>
            <a:r>
              <a:rPr lang="cs-CZ" dirty="0" smtClean="0"/>
              <a:t>Snížené prokrvení a teplota kůže, zpomalení růstu ochlupení, lámavost nehtů, rozšíření edému</a:t>
            </a:r>
          </a:p>
          <a:p>
            <a:r>
              <a:rPr lang="cs-CZ" dirty="0" smtClean="0"/>
              <a:t>Výraznější omezení rozsahu pohybu</a:t>
            </a:r>
          </a:p>
          <a:p>
            <a:r>
              <a:rPr lang="cs-CZ" dirty="0" smtClean="0"/>
              <a:t>Skvrnitá osteoporóza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b="1" dirty="0" smtClean="0"/>
              <a:t>ATROFICKÁ FÁZE</a:t>
            </a:r>
          </a:p>
          <a:p>
            <a:r>
              <a:rPr lang="cs-CZ" dirty="0" smtClean="0"/>
              <a:t>Ireversibilní</a:t>
            </a:r>
          </a:p>
          <a:p>
            <a:r>
              <a:rPr lang="cs-CZ" dirty="0" smtClean="0"/>
              <a:t>Tkáňové změny se prohlubují</a:t>
            </a:r>
          </a:p>
          <a:p>
            <a:r>
              <a:rPr lang="cs-CZ" dirty="0" smtClean="0"/>
              <a:t>Trvalé funkční postižení </a:t>
            </a:r>
            <a:r>
              <a:rPr lang="cs-CZ" dirty="0" err="1" smtClean="0"/>
              <a:t>invalidizující</a:t>
            </a:r>
            <a:r>
              <a:rPr lang="cs-CZ" dirty="0" smtClean="0"/>
              <a:t> postiženého jedince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Komplexní – režimová opatření, fyzioterapie, fyzikální léčba, farmakoterapie (NSAR, </a:t>
            </a:r>
            <a:r>
              <a:rPr lang="cs-CZ" dirty="0" err="1" smtClean="0"/>
              <a:t>opioidy</a:t>
            </a:r>
            <a:r>
              <a:rPr lang="cs-CZ" dirty="0" smtClean="0"/>
              <a:t>, kalcitonin, antidepresiva), psychoterapie, popřípadě invazivní metody</a:t>
            </a:r>
          </a:p>
          <a:p>
            <a:r>
              <a:rPr lang="cs-CZ" dirty="0" smtClean="0"/>
              <a:t>Cíle – snížit nebo potlačit bolest, zlepšit hybnost, zlepšení kvality života</a:t>
            </a:r>
          </a:p>
          <a:p>
            <a:r>
              <a:rPr lang="cs-CZ" dirty="0" smtClean="0"/>
              <a:t>Šance na úspěšnou léčbu v případě prvních dvou stádií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Terapie </a:t>
            </a:r>
            <a:endParaRPr lang="cs-CZ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Bezbolestná</a:t>
            </a:r>
          </a:p>
          <a:p>
            <a:r>
              <a:rPr lang="cs-CZ" sz="3000" b="1" dirty="0" smtClean="0"/>
              <a:t>Akutní fáze </a:t>
            </a:r>
            <a:r>
              <a:rPr lang="cs-CZ" dirty="0" smtClean="0"/>
              <a:t>– šetrné MTT, </a:t>
            </a:r>
            <a:r>
              <a:rPr lang="cs-CZ" dirty="0" err="1" smtClean="0"/>
              <a:t>míčkování</a:t>
            </a:r>
            <a:r>
              <a:rPr lang="cs-CZ" dirty="0" smtClean="0"/>
              <a:t> dle tolerance pac., FT – analgetické, </a:t>
            </a:r>
            <a:r>
              <a:rPr lang="cs-CZ" dirty="0" err="1" smtClean="0"/>
              <a:t>antiedematózní</a:t>
            </a:r>
            <a:r>
              <a:rPr lang="cs-CZ" dirty="0" smtClean="0"/>
              <a:t> - DD, středofrekvenční proudy, UZ, lokální kryoterapie, relaxační techniky</a:t>
            </a:r>
          </a:p>
          <a:p>
            <a:r>
              <a:rPr lang="cs-CZ" sz="3000" b="1" dirty="0" err="1" smtClean="0"/>
              <a:t>Dytstrofická</a:t>
            </a:r>
            <a:r>
              <a:rPr lang="cs-CZ" sz="3000" b="1" dirty="0" smtClean="0"/>
              <a:t> fáze </a:t>
            </a:r>
            <a:r>
              <a:rPr lang="cs-CZ" dirty="0" smtClean="0"/>
              <a:t>- zlepšení trofiky, analgezie, relaxace, uvolnění zkrácených struktur, zlepšení hybnosti – MTT – PIR, ošetření </a:t>
            </a:r>
            <a:r>
              <a:rPr lang="cs-CZ" dirty="0" err="1" smtClean="0"/>
              <a:t>TrP</a:t>
            </a:r>
            <a:r>
              <a:rPr lang="cs-CZ" dirty="0" smtClean="0"/>
              <a:t>, mobilizace, pasivní cvičení, aktivní s dopomocí, aktivní, FT – distanční elektroterapie, vakuum-kompresivní terapie, MTU, UZ, vodoléčba dle tolerance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Fyzioterapie </a:t>
            </a:r>
            <a:endParaRPr lang="cs-CZ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b="1" dirty="0" smtClean="0"/>
              <a:t>Atrofická fáze </a:t>
            </a:r>
            <a:r>
              <a:rPr lang="cs-CZ" dirty="0" smtClean="0"/>
              <a:t>– alespoň kompenzace nevratně porušených funkcí – kontraktury, kloubní ztuhlost – polohování, mobilizace, zlepšení svalové síly, protetické pomůcky, FT – MTU, distanční terapie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1766" y="1481138"/>
            <a:ext cx="678046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Řezná, bodná poranění</a:t>
            </a:r>
          </a:p>
          <a:p>
            <a:r>
              <a:rPr lang="cs-CZ" dirty="0" smtClean="0"/>
              <a:t>Sportovní úrazy (např. u horolezců)</a:t>
            </a:r>
          </a:p>
          <a:p>
            <a:r>
              <a:rPr lang="cs-CZ" dirty="0" smtClean="0"/>
              <a:t>Spontánní např. u RA</a:t>
            </a:r>
          </a:p>
          <a:p>
            <a:r>
              <a:rPr lang="cs-CZ" dirty="0" smtClean="0"/>
              <a:t>Terapie – chirurgická – primární časné ošetření do 24 hod (riziko infekce), primární odložené do 2 </a:t>
            </a:r>
            <a:r>
              <a:rPr lang="cs-CZ" dirty="0" err="1" smtClean="0"/>
              <a:t>tý</a:t>
            </a:r>
            <a:r>
              <a:rPr lang="cs-CZ" dirty="0" smtClean="0"/>
              <a:t>, pozdější ošetření nemívá takové výsledky</a:t>
            </a:r>
          </a:p>
          <a:p>
            <a:r>
              <a:rPr lang="cs-CZ" dirty="0" smtClean="0"/>
              <a:t>Imobilizace</a:t>
            </a:r>
          </a:p>
          <a:p>
            <a:r>
              <a:rPr lang="cs-CZ" dirty="0" smtClean="0"/>
              <a:t>Časná rehabilitace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Poranění flexorů ruky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Obnovit funkci ruky</a:t>
            </a:r>
          </a:p>
          <a:p>
            <a:r>
              <a:rPr lang="cs-CZ" dirty="0" smtClean="0"/>
              <a:t>Časné mobilizační programy – umožní úplné zhojení a zároveň brání adhezím, dřívější návrat pevnosti šlachy</a:t>
            </a:r>
          </a:p>
          <a:p>
            <a:r>
              <a:rPr lang="cs-CZ" dirty="0" smtClean="0"/>
              <a:t>Množství mobilizačních programů – pasivní a aktivní</a:t>
            </a:r>
          </a:p>
          <a:p>
            <a:r>
              <a:rPr lang="cs-CZ" dirty="0" smtClean="0"/>
              <a:t>Volba rehabilitačního programu závisí jednak na specifickém přístupu  a preferencích chirurga, který šlachu reparuje, dále na přítomnosti přidružených poranění, na typu jizvy, věku pacienta a jeho celkovém zdravotním stavu (přidružená onemocnění, abúzus), jeho zdatnosti, inteligenci a pacientově spolupráci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Rehabilitace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Statické – sdružená poranění nebo dočasně v době nutné zachovat imobilizaci pro dobré zhojení</a:t>
            </a:r>
          </a:p>
          <a:p>
            <a:r>
              <a:rPr lang="cs-CZ" dirty="0" smtClean="0"/>
              <a:t>Dynamické - tvořeny pohyblivými komponentami, součástí  jsou elastické gumičky nebo dráty napojené na pružinu, které vytvářejí konstantní  nebo nastavitelný tah působící na klouby, </a:t>
            </a:r>
            <a:r>
              <a:rPr lang="pl-PL" dirty="0" smtClean="0"/>
              <a:t>zajišťují kontrolu pohybu po rekonstrukci šlach</a:t>
            </a:r>
          </a:p>
          <a:p>
            <a:r>
              <a:rPr lang="pl-PL" dirty="0" smtClean="0"/>
              <a:t>Úplná imobilzace - děti mladší desíti let, pacienti s kognitivním deficitem nebo pacienti, kteří jsou z různých důvodů neschopni nebo neochotni zapojit  se do rehabilitačního programu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Dlahování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Časně po operaci</a:t>
            </a:r>
            <a:endParaRPr lang="cs-CZ" dirty="0" smtClean="0"/>
          </a:p>
          <a:p>
            <a:r>
              <a:rPr lang="cs-CZ" dirty="0" smtClean="0"/>
              <a:t>Dorzální dlaha – flekční postavení zápěstí a v MP </a:t>
            </a:r>
            <a:r>
              <a:rPr lang="cs-CZ" dirty="0" err="1" smtClean="0"/>
              <a:t>kl</a:t>
            </a:r>
            <a:r>
              <a:rPr lang="cs-CZ" dirty="0" smtClean="0"/>
              <a:t>, 24 h denně, sejmutí pouze na cvičení s fyzioterapeutem – pasivní pohyby</a:t>
            </a:r>
          </a:p>
          <a:p>
            <a:r>
              <a:rPr lang="cs-CZ" dirty="0" smtClean="0"/>
              <a:t>Elevace končetiny</a:t>
            </a:r>
          </a:p>
          <a:p>
            <a:r>
              <a:rPr lang="cs-CZ" dirty="0" smtClean="0"/>
              <a:t>Ošetření jizvy po extrakci stehů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Časné stadium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3. – 4. </a:t>
            </a:r>
            <a:r>
              <a:rPr lang="cs-CZ" dirty="0" err="1" smtClean="0"/>
              <a:t>tý</a:t>
            </a:r>
            <a:endParaRPr lang="cs-CZ" dirty="0" smtClean="0"/>
          </a:p>
          <a:p>
            <a:r>
              <a:rPr lang="cs-CZ" dirty="0" smtClean="0"/>
              <a:t>Původní dorzální dlaha nahrazena </a:t>
            </a:r>
            <a:r>
              <a:rPr lang="cs-CZ" dirty="0" err="1" smtClean="0"/>
              <a:t>dorz</a:t>
            </a:r>
            <a:r>
              <a:rPr lang="cs-CZ" dirty="0" smtClean="0"/>
              <a:t>. dlahou zajišťující neutrální postavení v zápěstí, MP v mírné flexi</a:t>
            </a:r>
          </a:p>
          <a:p>
            <a:r>
              <a:rPr lang="cs-CZ" dirty="0" smtClean="0"/>
              <a:t>pasivními pohyby ve všech kloubech prstů + aktivní flexí prstů – nejdříve 10 opakování pasivní flexe a extenze,  poté následuje 10 opakování aktivního cvičení na diferenciaci šlachového skluzu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Střední stadium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2564904"/>
            <a:ext cx="8229600" cy="310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467544" y="1412776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Cvičení na diferenciaci šlachového skluzu. A „rovná pěst“ - maximální skluz šlachy FDS proti přilehlým strukturám, B „plná pěst“ - maximální skluz šlachy FDP proti přilehlým strukturám, C „hákovitá pěst“ - maximální vzájemný skluz FDP a FDS šlach.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359</TotalTime>
  <Words>1434</Words>
  <Application>Microsoft Office PowerPoint</Application>
  <PresentationFormat>Předvádění na obrazovce (4:3)</PresentationFormat>
  <Paragraphs>145</Paragraphs>
  <Slides>38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39" baseType="lpstr">
      <vt:lpstr>Shluk</vt:lpstr>
      <vt:lpstr>Fyzioterapie po poranění ruky a zápěstí, komplikace</vt:lpstr>
      <vt:lpstr>Traumatické léze</vt:lpstr>
      <vt:lpstr>Poranění měkkých tkání</vt:lpstr>
      <vt:lpstr>Poranění flexorů ruky</vt:lpstr>
      <vt:lpstr>Rehabilitace</vt:lpstr>
      <vt:lpstr>Dlahování</vt:lpstr>
      <vt:lpstr>Časné stadium</vt:lpstr>
      <vt:lpstr>Střední stadium</vt:lpstr>
      <vt:lpstr>Prezentace aplikace PowerPoint</vt:lpstr>
      <vt:lpstr>Pozdní stadium</vt:lpstr>
      <vt:lpstr>Blokovací cvičení: A - izolovaný skluz šlachy FDP, B - izolovaný skluz šlachy FDS. </vt:lpstr>
      <vt:lpstr>   Trénink úchopů</vt:lpstr>
      <vt:lpstr>Prezentace aplikace PowerPoint</vt:lpstr>
      <vt:lpstr>Časná pasivní mobilizace</vt:lpstr>
      <vt:lpstr>  Kleinertův program</vt:lpstr>
      <vt:lpstr>Kleinertova dlaha - MP a PIP klouby drženy dynamickou trakcí ve flexi, DIP klouby jsou však extendovány</vt:lpstr>
      <vt:lpstr>Duran-Houserova metoda - modifikovaná</vt:lpstr>
      <vt:lpstr>Časná aktivní mobilizace</vt:lpstr>
      <vt:lpstr>Prezentace aplikace PowerPoint</vt:lpstr>
      <vt:lpstr>Poranění extensorového aparátu</vt:lpstr>
      <vt:lpstr>Fraktury </vt:lpstr>
      <vt:lpstr>Prezentace aplikace PowerPoint</vt:lpstr>
      <vt:lpstr>Prezentace aplikace PowerPoint</vt:lpstr>
      <vt:lpstr>Terapie </vt:lpstr>
      <vt:lpstr>Rehabilitace </vt:lpstr>
      <vt:lpstr>Prezentace aplikace PowerPoint</vt:lpstr>
      <vt:lpstr>Komplexní regionální bolestivý syndrom</vt:lpstr>
      <vt:lpstr>Klasifikace a rozdělení KRBS</vt:lpstr>
      <vt:lpstr>KRBS I. typu </vt:lpstr>
      <vt:lpstr>KRBS II. typu </vt:lpstr>
      <vt:lpstr>Etiologie </vt:lpstr>
      <vt:lpstr>Stádia KRBS</vt:lpstr>
      <vt:lpstr>Prezentace aplikace PowerPoint</vt:lpstr>
      <vt:lpstr>Prezentace aplikace PowerPoint</vt:lpstr>
      <vt:lpstr>Terapie </vt:lpstr>
      <vt:lpstr>Fyzioterapie 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Fyzioterapie po poranění ruky a zápěstí, komplikace</dc:title>
  <dc:creator>AS</dc:creator>
  <cp:lastModifiedBy>hana klimova</cp:lastModifiedBy>
  <cp:revision>21</cp:revision>
  <dcterms:created xsi:type="dcterms:W3CDTF">2018-03-24T16:34:55Z</dcterms:created>
  <dcterms:modified xsi:type="dcterms:W3CDTF">2019-03-20T11:26:59Z</dcterms:modified>
</cp:coreProperties>
</file>