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258" r:id="rId3"/>
    <p:sldId id="515" r:id="rId4"/>
    <p:sldId id="513" r:id="rId5"/>
    <p:sldId id="514" r:id="rId6"/>
    <p:sldId id="516" r:id="rId7"/>
    <p:sldId id="260" r:id="rId8"/>
    <p:sldId id="517" r:id="rId9"/>
    <p:sldId id="261" r:id="rId10"/>
    <p:sldId id="263" r:id="rId11"/>
    <p:sldId id="264" r:id="rId12"/>
    <p:sldId id="265" r:id="rId13"/>
    <p:sldId id="267" r:id="rId14"/>
    <p:sldId id="268" r:id="rId15"/>
    <p:sldId id="269" r:id="rId16"/>
    <p:sldId id="262" r:id="rId17"/>
    <p:sldId id="273" r:id="rId18"/>
    <p:sldId id="257" r:id="rId19"/>
    <p:sldId id="270" r:id="rId20"/>
    <p:sldId id="271" r:id="rId21"/>
    <p:sldId id="266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343" r:id="rId30"/>
    <p:sldId id="286" r:id="rId31"/>
    <p:sldId id="287" r:id="rId32"/>
    <p:sldId id="348" r:id="rId33"/>
    <p:sldId id="350" r:id="rId34"/>
    <p:sldId id="288" r:id="rId35"/>
    <p:sldId id="293" r:id="rId36"/>
    <p:sldId id="289" r:id="rId37"/>
    <p:sldId id="290" r:id="rId38"/>
    <p:sldId id="291" r:id="rId39"/>
    <p:sldId id="352" r:id="rId40"/>
    <p:sldId id="351" r:id="rId41"/>
    <p:sldId id="292" r:id="rId42"/>
    <p:sldId id="356" r:id="rId43"/>
    <p:sldId id="518" r:id="rId44"/>
    <p:sldId id="301" r:id="rId45"/>
    <p:sldId id="521" r:id="rId46"/>
    <p:sldId id="522" r:id="rId47"/>
    <p:sldId id="523" r:id="rId48"/>
    <p:sldId id="519" r:id="rId49"/>
    <p:sldId id="300" r:id="rId50"/>
    <p:sldId id="302" r:id="rId51"/>
    <p:sldId id="303" r:id="rId52"/>
    <p:sldId id="305" r:id="rId53"/>
    <p:sldId id="306" r:id="rId54"/>
    <p:sldId id="307" r:id="rId55"/>
    <p:sldId id="308" r:id="rId56"/>
    <p:sldId id="309" r:id="rId57"/>
    <p:sldId id="310" r:id="rId58"/>
    <p:sldId id="312" r:id="rId59"/>
    <p:sldId id="313" r:id="rId60"/>
    <p:sldId id="314" r:id="rId61"/>
    <p:sldId id="315" r:id="rId62"/>
    <p:sldId id="317" r:id="rId63"/>
    <p:sldId id="524" r:id="rId64"/>
    <p:sldId id="527" r:id="rId65"/>
    <p:sldId id="330" r:id="rId66"/>
    <p:sldId id="318" r:id="rId67"/>
    <p:sldId id="319" r:id="rId68"/>
    <p:sldId id="320" r:id="rId69"/>
    <p:sldId id="321" r:id="rId70"/>
    <p:sldId id="332" r:id="rId71"/>
    <p:sldId id="335" r:id="rId72"/>
    <p:sldId id="334" r:id="rId73"/>
    <p:sldId id="322" r:id="rId74"/>
    <p:sldId id="326" r:id="rId75"/>
    <p:sldId id="327" r:id="rId76"/>
    <p:sldId id="328" r:id="rId77"/>
    <p:sldId id="336" r:id="rId78"/>
    <p:sldId id="525" r:id="rId79"/>
    <p:sldId id="340" r:id="rId80"/>
    <p:sldId id="337" r:id="rId81"/>
    <p:sldId id="338" r:id="rId82"/>
    <p:sldId id="526" r:id="rId83"/>
    <p:sldId id="346" r:id="rId84"/>
    <p:sldId id="331" r:id="rId85"/>
    <p:sldId id="283" r:id="rId86"/>
    <p:sldId id="282" r:id="rId87"/>
    <p:sldId id="284" r:id="rId88"/>
    <p:sldId id="285" r:id="rId89"/>
    <p:sldId id="345" r:id="rId90"/>
    <p:sldId id="344" r:id="rId91"/>
    <p:sldId id="347" r:id="rId9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128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7860C-BCAD-4335-BC2E-4D2D77E4B8A1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0206F-A3EC-4FDB-A5FC-7E532D66D8F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043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2D078D-B60A-4255-8201-940A051E7921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8534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8F227-FED1-4BE3-B38F-885B8E5B98E6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231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0206F-A3EC-4FDB-A5FC-7E532D66D8F9}" type="slidenum">
              <a:rPr lang="cs-CZ" smtClean="0"/>
              <a:pPr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085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9197F-EB11-4022-9EA0-E9272BC7216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C02B-473A-4498-AD48-B17060F1FA3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13B74-E91F-4915-A1A4-8E68453EA64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1775C-87E5-489B-B56F-73C83661637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Nadpis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graf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71615-0A23-4464-9025-19AF9414591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1604841"/>
            <a:ext cx="8228763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92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2C77-E685-4C0A-9B3C-F63105149F5C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cz/url?sa=i&amp;rct=j&amp;q=knee+anatomy&amp;source=images&amp;cd=&amp;cad=rja&amp;docid=QJI6DHVOwJXORM&amp;tbnid=i7SZq32uFPp6SM:&amp;ved=0CAUQjRw&amp;url=http://www.thesoccerdoc.com/knee_bursitis.html&amp;ei=1jSRUZGkMcWRtAb7oYGgDA&amp;bvm=bv.46340616,d.Yms&amp;psig=AFQjCNH_sdhyAdbqZo1iZyEMAeplR4M-_g&amp;ust=136855650103999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cz/url?sa=i&amp;rct=j&amp;q=knee+anatomy&amp;source=images&amp;cd=&amp;cad=rja&amp;docid=JG9Pzqp0UA-Q2M&amp;tbnid=FARR280NyCdB9M:&amp;ved=0CAUQjRw&amp;url=http://www.studyblue.com/notes/note/n/lecture-10-antmed-thighknee/deck/1019399&amp;ei=ejKRUbi0A8TCswbvvIGwDA&amp;bvm=bv.46340616,d.Yms&amp;psig=AFQjCNH_sdhyAdbqZo1iZyEMAeplR4M-_g&amp;ust=1368556501039993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studyblue.com/notes/note/n/anatomy-knee-/deck/3161083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z/url?sa=i&amp;rct=j&amp;q=Bleck+popliteal+angle&amp;source=images&amp;cd=&amp;docid=OMnIU0O4-IJKoM&amp;tbnid=I0jmmmlSVa74LM:&amp;ved=0CAUQjRw&amp;url=http://www.sciencedirect.com/science/article/pii/S1360859208001277&amp;ei=9E-RUfzCKMfFtQaPioCoDA&amp;bvm=bv.46340616,d.Yms&amp;psig=AFQjCNFE1fpi-ZD0JBsRU0H9FxpAgjxzHw&amp;ust=136856238623535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hyperlink" Target="http://www.google.cz/url?sa=i&amp;rct=j&amp;q=patella+alta&amp;source=images&amp;cd=&amp;cad=rja&amp;docid=m3SkKws1FVogMM&amp;tbnid=px7-N9ZlHKSS6M:&amp;ved=0CAUQjRw&amp;url=http://www.radiologytutorials.com/main.cgi?frame=main&amp;tt=1&amp;s=2&amp;t=310&amp;ei=alGRUe-xM5DntQb08oGYDA&amp;psig=AFQjCNFPwtpVaxwJ5oCZ4hlJpU_xituheg&amp;ust=1368564394046882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valgus+stress+test&amp;source=images&amp;cd=&amp;cad=rja&amp;docid=q5A5mgwrG2WERM&amp;tbnid=DsCPedeBIxh0IM:&amp;ved=0CAUQjRw&amp;url=http://emedicine.medscape.com/article/1909230-overview&amp;ei=1FiRUfyANsv1sgaNpIGoDA&amp;psig=AFQjCNFAD5YNCdncH49_PNfxtjaJwsji0A&amp;ust=1368566215561412" TargetMode="External"/><Relationship Id="rId7" Type="http://schemas.openxmlformats.org/officeDocument/2006/relationships/image" Target="../media/image29.jpeg"/><Relationship Id="rId2" Type="http://schemas.openxmlformats.org/officeDocument/2006/relationships/hyperlink" Target="http://www.google.cz/url?sa=i&amp;rct=j&amp;q=knee+examination&amp;source=images&amp;cd=&amp;docid=HmajiEg7oIZUUM&amp;tbnid=WulDKIgfgW4RsM:&amp;ved=&amp;url=http://www.arthritis.co.za/the%20clinical%20examination%20technique.html&amp;ei=A1ORUeS3BoTusgb_mIGoDA&amp;psig=AFQjCNECZHN8MQFh0M0UiV96712EqJ9KRA&amp;ust=13685648675966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://www.sportsdoc.umn.edu/clinical_folder/knee_folder/knee_exam/varus%20stress.htm" TargetMode="Externa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9.jpeg"/><Relationship Id="rId2" Type="http://schemas.openxmlformats.org/officeDocument/2006/relationships/hyperlink" Target="http://www.google.cz/url?sa=i&amp;rct=j&amp;q=knee+examination&amp;source=images&amp;cd=&amp;cad=rja&amp;docid=Kw4Xl-EIA3_f7M&amp;tbnid=TtPczg0CJMm61M:&amp;ved=0CAUQjRw&amp;url=http://www.society-of-sports-therapists.org/whychoose.htm&amp;ei=RVORUaizBMmRswaVu4GwDA&amp;psig=AFQjCNECZHN8MQFh0M0UiV96712EqJ9KRA&amp;ust=13685648675966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hyperlink" Target="http://www.google.cz/url?sa=i&amp;rct=j&amp;q=knee+examination&amp;source=images&amp;cd=&amp;cad=rja&amp;docid=KsxX1FUtDzYmAM&amp;tbnid=fc200RzLHD_I6M:&amp;ved=0CAUQjRw&amp;url=http://www.sciencedirect.com/science/article/pii/S0001209206609368&amp;ei=mVORUfKeGYv5sgaIm4CoDA&amp;psig=AFQjCNECZHN8MQFh0M0UiV96712EqJ9KRA&amp;ust=136856486759664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google.cz/url?sa=i&amp;rct=j&amp;q=McMurray+test&amp;source=images&amp;cd=&amp;cad=rja&amp;docid=1i-JEFwvx-HF8M&amp;tbnid=eWZBhisTF_gFCM:&amp;ved=0CAUQjRw&amp;url=http://www.mikereinold.com/2009/09/clinical-examination-for-meniscus.html&amp;ei=FV2RUY_RBcXsswbjg4GgDA&amp;psig=AFQjCNFFn_hGVkmkN5bafGpt_p3mvs-Otg&amp;ust=136856740290412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://www.google.cz/url?sa=i&amp;rct=j&amp;q=knee+examination&amp;source=images&amp;cd=&amp;cad=rja&amp;docid=CmEWAp6KjvINGM&amp;tbnid=yanj8p0FxyRxeM:&amp;ved=0CAUQjRw&amp;url=http://openi.nlm.nih.gov/detailedresult.php?img=3213012_1758-2555-3-25-3&amp;req=4&amp;ei=kmCRUcrHFdDFtAad04CYCA&amp;psig=AFQjCNGn-FnLPibUOAQNZ0HwFgoZNX-kmA&amp;ust=136856817321652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hyperlink" Target="http://www.google.cz/imgres?imgurl=http://www.mhhe.com/hper/physed/athletictraining/illustrations/ch20/20-26.jpg&amp;imgrefurl=http://www.mhhe.com/hper/physed/athletictraining/ch20.mhtml&amp;docid=KvXPTWeDeZL6qM&amp;tbnid=3vWuFkTSZQ5QPM&amp;w=698&amp;h=457&amp;ei=8F2RUYK9GoKItAbb5ICoDA&amp;ved=0CAQQxiAwAg&amp;iact=r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hyperlink" Target="http://www.google.cz/url?sa=i&amp;rct=j&amp;q=appley+test&amp;source=images&amp;cd=&amp;cad=rja&amp;docid=9brT-tOLFgviwM&amp;tbnid=76pRcqfxYuZ6zM:&amp;ved=0CAUQjRw&amp;url=http://www.netterimages.com/product/9781929007875/8-312.htm&amp;ei=KF6RUYHgNYm0tAbApoCgDA&amp;psig=AFQjCNEShCp6dBXPFPFs7fUHozlfk8QBvQ&amp;ust=136856766539823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google.cz/url?sa=i&amp;rct=j&amp;q=Q+angle&amp;source=images&amp;cd=&amp;cad=rja&amp;docid=vRVrXDmyb7CBSM&amp;tbnid=7KnNjk7cWyY13M:&amp;ved=0CAUQjRw&amp;url=http://www.coreconcepts.com.sg/mcr/q-angle-and-knee-pain/&amp;ei=iWmRUZe-EYjIsgbkxIF4&amp;psig=AFQjCNFWCXu-u46ss3fmCw17WY2I0R0C3w&amp;ust=1368570425562108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jpe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9.png"/><Relationship Id="rId5" Type="http://schemas.openxmlformats.org/officeDocument/2006/relationships/image" Target="../media/image87.png"/><Relationship Id="rId4" Type="http://schemas.openxmlformats.org/officeDocument/2006/relationships/oleObject" Target="../embeddings/oleObject4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2.png"/><Relationship Id="rId4" Type="http://schemas.openxmlformats.org/officeDocument/2006/relationships/oleObject" Target="../embeddings/oleObject5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4.png"/><Relationship Id="rId4" Type="http://schemas.openxmlformats.org/officeDocument/2006/relationships/oleObject" Target="../embeddings/oleObject6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6.png"/><Relationship Id="rId4" Type="http://schemas.openxmlformats.org/officeDocument/2006/relationships/oleObject" Target="../embeddings/oleObject7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8.png"/><Relationship Id="rId4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z/url?sa=i&amp;rct=j&amp;q=knee&amp;source=images&amp;cd=&amp;cad=rja&amp;docid=ytuKYBf24dW3mM&amp;tbnid=WDkYbuM_LNeOvM:&amp;ved=0CAUQjRw&amp;url=http://www.arthroscopy.com/sp05001.htm&amp;ei=fQORUZj5AYfitQbri4CgDA&amp;bvm=bv.46340616,d.Yms&amp;psig=AFQjCNGjt7hW4SvV6XBR__UpmVsRG_5RTA&amp;ust=1368544345156672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4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126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8.jpeg"/><Relationship Id="rId4" Type="http://schemas.openxmlformats.org/officeDocument/2006/relationships/image" Target="../media/image13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5.jpeg"/><Relationship Id="rId5" Type="http://schemas.openxmlformats.org/officeDocument/2006/relationships/hyperlink" Target="http://www.google.cz/url?sa=i&amp;rct=j&amp;q=&amp;esrc=s&amp;source=images&amp;cd=&amp;cad=rja&amp;uact=8&amp;docid=yEwpgCP92pQZpM&amp;tbnid=48k5FvGZ1bH_9M:&amp;ved=0CAUQjRw&amp;url=http://www.eurorad.org/eurorad/case.php?id%3D2246%26teaching%3Dtrue&amp;ei=dVtMU5u6O8GftAaV8oAo&amp;bvm=bv.64764171,d.Yms&amp;psig=AFQjCNG5J0X8KFq0N5wzBjBVQj7uMWCuaw&amp;ust=1397599465076051" TargetMode="External"/><Relationship Id="rId4" Type="http://schemas.openxmlformats.org/officeDocument/2006/relationships/image" Target="../media/image14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hyperlink" Target="http://www.google.cz/url?sa=i&amp;rct=j&amp;q=osteochondrosis+dissecans&amp;source=images&amp;cd=&amp;cad=rja&amp;docid=f34OxYLflatnzM&amp;tbnid=aZ2_-tSqKgopxM:&amp;ved=0CAUQjRw&amp;url=http://www.lgsmash.com/2011/05/06/osteochondritis-dissecans-what-is-it/&amp;ei=RVGSUaPjGMbasgbogoCwDQ&amp;bvm=bv.46471029,d.Yms&amp;psig=AFQjCNE5ZG-Zpnj-3Slbhe_B9YMNzUB1fQ&amp;ust=1368628408119322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hyperlink" Target="http://www.google.cz/url?sa=i&amp;rct=j&amp;q=osteochondrosis+dissecans&amp;source=images&amp;cd=&amp;cad=rja&amp;docid=-u-VduYTx1NP2M&amp;tbnid=9wljmz_TsOwarM:&amp;ved=0CAUQjRw&amp;url=http://www.orthogate.org/patient-education/knee/osteochondritis-dissecans-of-the-knee.html&amp;ei=nkiSUcPJMqmL0AXI_IDYCw&amp;bvm=bv.46471029,d.ZG4&amp;psig=AFQjCNEpaCv-UblpV-Z_7WHrnxxOczPouQ&amp;ust=13686272268868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eg"/><Relationship Id="rId4" Type="http://schemas.openxmlformats.org/officeDocument/2006/relationships/hyperlink" Target="http://www.google.cz/url?sa=i&amp;rct=j&amp;q=osteochondrosis+dissecans&amp;source=images&amp;cd=&amp;cad=rja&amp;docid=f34OxYLflatnzM&amp;tbnid=aZ2_-tSqKgopxM:&amp;ved=0CAUQjRw&amp;url=http://www.lgsmash.com/2011/05/06/osteochondritis-dissecans-what-is-it/&amp;ei=RVGSUaPjGMbasgbogoCwDQ&amp;bvm=bv.46471029,d.Yms&amp;psig=AFQjCNE5ZG-Zpnj-3Slbhe_B9YMNzUB1fQ&amp;ust=1368628408119322" TargetMode="Externa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osteochondrosis+dissecans&amp;source=images&amp;cd=&amp;cad=rja&amp;docid=5h30io10LHCykM&amp;tbnid=RxgIL9gI2nZMSM:&amp;ved=0CAUQjRw&amp;url=http://www.drdavidgeier.com/injuries/osteochondritis-dissecans-of-the-knee/&amp;ei=70iSUaSPM-iL0AXZrIHQBQ&amp;bvm=bv.46471029,d.ZG4&amp;psig=AFQjCNEpaCv-UblpV-Z_7WHrnxxOczPouQ&amp;ust=1368627226886846" TargetMode="External"/><Relationship Id="rId13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0.jpeg"/><Relationship Id="rId12" Type="http://schemas.openxmlformats.org/officeDocument/2006/relationships/hyperlink" Target="http://www.google.cz/url?sa=i&amp;rct=j&amp;q=osteochondrosis+dissecans&amp;source=images&amp;cd=&amp;cad=rja&amp;docid=ajDx_xuGWoTbzM&amp;tbnid=RG4pVyJvmzXVYM:&amp;ved=0CAUQjRw&amp;url=http://ajs.sagepub.com/content/34/7/1181/F3.expansion&amp;ei=RUuSUdXKBcKgtAaykYCwDQ&amp;bvm=bv.46471029,d.Yms&amp;psig=AFQjCNE5ZG-Zpnj-3Slbhe_B9YMNzUB1fQ&amp;ust=1368628408119322" TargetMode="External"/><Relationship Id="rId2" Type="http://schemas.openxmlformats.org/officeDocument/2006/relationships/hyperlink" Target="http://radiopaedia.org/images/21953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osteochondrosis+dissecans&amp;source=images&amp;cd=&amp;cad=rja&amp;docid=7WDdtsobcNqLFM&amp;tbnid=0fDAOE_CLPpz8M:&amp;ved=0CAUQjRw&amp;url=http://www.gvle.de/kompendium/knie/0136/0020.html&amp;ei=zkeSUcCgHse_0QXxwIDACg&amp;bvm=bv.46471029,d.ZG4&amp;psig=AFQjCNEpaCv-UblpV-Z_7WHrnxxOczPouQ&amp;ust=1368627226886846" TargetMode="External"/><Relationship Id="rId11" Type="http://schemas.openxmlformats.org/officeDocument/2006/relationships/image" Target="../media/image152.gif"/><Relationship Id="rId5" Type="http://schemas.openxmlformats.org/officeDocument/2006/relationships/image" Target="../media/image149.jpeg"/><Relationship Id="rId10" Type="http://schemas.openxmlformats.org/officeDocument/2006/relationships/hyperlink" Target="http://www.google.cz/url?sa=i&amp;rct=j&amp;q=osteochondrosis+dissecans&amp;source=images&amp;cd=&amp;cad=rja&amp;docid=QQVdG_q7iz1smM&amp;tbnid=d2UXiRRMdVoA-M:&amp;ved=0CAUQjRw&amp;url=http://www.dr-angermueller.de/arthroskopie/arthroskopie_3.html&amp;ei=UUmSUdLbH4KctAbCioCQDg&amp;bvm=bv.46471029,d.ZG4&amp;psig=AFQjCNEpaCv-UblpV-Z_7WHrnxxOczPouQ&amp;ust=1368627226886846" TargetMode="External"/><Relationship Id="rId4" Type="http://schemas.openxmlformats.org/officeDocument/2006/relationships/hyperlink" Target="http://www.google.cz/url?sa=i&amp;rct=j&amp;q=osteochondrosis+dissecans&amp;source=images&amp;cd=&amp;cad=rja&amp;docid=HbWO77ljfU5WdM&amp;tbnid=TH8PLd48jcsRpM:&amp;ved=0CAUQjRw&amp;url=http://orthoinfo.aaos.org/topic.cfm?topic=A00610&amp;ei=fEeSUcmFOoH60gWX5oHwBQ&amp;bvm=bv.46471029,d.ZG4&amp;psig=AFQjCNEpaCv-UblpV-Z_7WHrnxxOczPouQ&amp;ust=1368627226886846" TargetMode="External"/><Relationship Id="rId9" Type="http://schemas.openxmlformats.org/officeDocument/2006/relationships/image" Target="../media/image151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hyperlink" Target="http://www.google.cz/url?sa=i&amp;rct=j&amp;q=osteochondrosis+dissecans&amp;source=images&amp;cd=&amp;cad=rja&amp;docid=HbWO77ljfU5WdM&amp;tbnid=HHUn2HCqnEPWRM:&amp;ved=0CAUQjRw&amp;url=http://eorif.com/osteochondritis-dissecans-7327&amp;ei=zVGSUZfcIM7Isga6k4CwDQ&amp;bvm=bv.46471029,d.Yms&amp;psig=AFQjCNE5ZG-Zpnj-3Slbhe_B9YMNzUB1fQ&amp;ust=1368628408119322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5.gif"/><Relationship Id="rId4" Type="http://schemas.openxmlformats.org/officeDocument/2006/relationships/hyperlink" Target="http://www.google.cz/url?sa=i&amp;rct=j&amp;q=osteochondrosis+dissecans&amp;source=images&amp;cd=&amp;cad=rja&amp;docid=iB6sXu1stFh8dM&amp;tbnid=V5NOZw1fzK7ZBM:&amp;ved=0CAUQjRw&amp;url=http://www.arthros.de/Behandlung/Knorpeltransplantation/knorpeltransplantation.html&amp;ei=K1KSUYamKI71sgaPt4GoDQ&amp;bvm=bv.46471029,d.Yms&amp;psig=AFQjCNE5ZG-Zpnj-3Slbhe_B9YMNzUB1fQ&amp;ust=1368628408119322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1470025"/>
          </a:xfrm>
        </p:spPr>
        <p:txBody>
          <a:bodyPr>
            <a:normAutofit/>
          </a:bodyPr>
          <a:lstStyle/>
          <a:p>
            <a:r>
              <a:rPr lang="cs-CZ" sz="6000" b="1" dirty="0">
                <a:solidFill>
                  <a:srgbClr val="FFFF00"/>
                </a:solidFill>
              </a:rPr>
              <a:t>Kolenní kloub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Rozkydal, Z., Pazourek, L.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Burzy</a:t>
            </a:r>
          </a:p>
        </p:txBody>
      </p:sp>
      <p:pic>
        <p:nvPicPr>
          <p:cNvPr id="4098" name="Picture 2" descr="http://www.thesoccerdoc.com/images/kKnee_bursitis_ima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4225"/>
          <a:stretch>
            <a:fillRect/>
          </a:stretch>
        </p:blipFill>
        <p:spPr bwMode="auto">
          <a:xfrm>
            <a:off x="485800" y="1484784"/>
            <a:ext cx="4032447" cy="4204406"/>
          </a:xfrm>
          <a:prstGeom prst="rect">
            <a:avLst/>
          </a:prstGeom>
          <a:noFill/>
        </p:spPr>
      </p:pic>
      <p:pic>
        <p:nvPicPr>
          <p:cNvPr id="5" name="Picture 7" descr="Entezo- Baker cysta1"/>
          <p:cNvPicPr>
            <a:picLocks noChangeAspect="1" noChangeArrowheads="1"/>
          </p:cNvPicPr>
          <p:nvPr/>
        </p:nvPicPr>
        <p:blipFill>
          <a:blip r:embed="rId4" cstate="print"/>
          <a:srcRect l="2051" t="3674" b="6061"/>
          <a:stretch>
            <a:fillRect/>
          </a:stretch>
        </p:blipFill>
        <p:spPr bwMode="auto">
          <a:xfrm>
            <a:off x="4719432" y="1484784"/>
            <a:ext cx="396736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723C6D4-CED8-4C09-B392-CC925D850D3D}"/>
              </a:ext>
            </a:extLst>
          </p:cNvPr>
          <p:cNvSpPr txBox="1"/>
          <p:nvPr/>
        </p:nvSpPr>
        <p:spPr>
          <a:xfrm>
            <a:off x="5076056" y="5877272"/>
            <a:ext cx="3802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Bakerská</a:t>
            </a:r>
            <a:r>
              <a:rPr lang="cs-CZ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pseudocysta</a:t>
            </a:r>
            <a:endParaRPr lang="cs-CZ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Cévy </a:t>
            </a:r>
          </a:p>
        </p:txBody>
      </p:sp>
      <p:pic>
        <p:nvPicPr>
          <p:cNvPr id="3074" name="Picture 2" descr="http://classconnection.s3.amazonaws.com/694/flashcards/597694/jpg/knee_joint31312153908215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2511" r="445" b="13356"/>
          <a:stretch/>
        </p:blipFill>
        <p:spPr bwMode="auto">
          <a:xfrm>
            <a:off x="1259633" y="1556792"/>
            <a:ext cx="6696743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Nervy </a:t>
            </a:r>
          </a:p>
        </p:txBody>
      </p:sp>
      <p:pic>
        <p:nvPicPr>
          <p:cNvPr id="22530" name="Picture 2" descr="http://classconnection.s3.amazonaws.com/14/flashcards/1581014/jpg/ess_knee134049383191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7666"/>
          <a:stretch>
            <a:fillRect/>
          </a:stretch>
        </p:blipFill>
        <p:spPr bwMode="auto">
          <a:xfrm>
            <a:off x="1367644" y="1628800"/>
            <a:ext cx="6408712" cy="4651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Osa DKK</a:t>
            </a:r>
          </a:p>
        </p:txBody>
      </p:sp>
      <p:pic>
        <p:nvPicPr>
          <p:cNvPr id="4" name="Picture 4" descr="OO- Mikulič"/>
          <p:cNvPicPr>
            <a:picLocks noChangeAspect="1" noChangeArrowheads="1"/>
          </p:cNvPicPr>
          <p:nvPr/>
        </p:nvPicPr>
        <p:blipFill>
          <a:blip r:embed="rId2" cstate="print"/>
          <a:srcRect l="41137" t="33263" r="45082" b="32077"/>
          <a:stretch>
            <a:fillRect/>
          </a:stretch>
        </p:blipFill>
        <p:spPr bwMode="auto">
          <a:xfrm>
            <a:off x="611560" y="980728"/>
            <a:ext cx="1296144" cy="5368017"/>
          </a:xfrm>
          <a:prstGeom prst="rect">
            <a:avLst/>
          </a:prstGeom>
          <a:noFill/>
        </p:spPr>
      </p:pic>
      <p:pic>
        <p:nvPicPr>
          <p:cNvPr id="5" name="Picture 5" descr="M-osa DK"/>
          <p:cNvPicPr>
            <a:picLocks noChangeAspect="1" noChangeArrowheads="1"/>
          </p:cNvPicPr>
          <p:nvPr/>
        </p:nvPicPr>
        <p:blipFill>
          <a:blip r:embed="rId3" cstate="print"/>
          <a:srcRect l="4942" r="3911" b="1306"/>
          <a:stretch>
            <a:fillRect/>
          </a:stretch>
        </p:blipFill>
        <p:spPr bwMode="auto">
          <a:xfrm>
            <a:off x="3203848" y="908720"/>
            <a:ext cx="26638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M- osa DK  2"/>
          <p:cNvPicPr>
            <a:picLocks noChangeAspect="1" noChangeArrowheads="1"/>
          </p:cNvPicPr>
          <p:nvPr/>
        </p:nvPicPr>
        <p:blipFill>
          <a:blip r:embed="rId4" cstate="print"/>
          <a:srcRect r="53590"/>
          <a:stretch>
            <a:fillRect/>
          </a:stretch>
        </p:blipFill>
        <p:spPr bwMode="auto">
          <a:xfrm>
            <a:off x="7092280" y="908720"/>
            <a:ext cx="133708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0" y="6309320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FF00"/>
                </a:solidFill>
              </a:rPr>
              <a:t>Mikuliczova</a:t>
            </a:r>
            <a:r>
              <a:rPr lang="cs-CZ" sz="2400" b="1" dirty="0">
                <a:solidFill>
                  <a:srgbClr val="FFFF00"/>
                </a:solidFill>
              </a:rPr>
              <a:t> linie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131840" y="6279703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FF00"/>
                </a:solidFill>
              </a:rPr>
              <a:t>Mechanická osa DKK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192688" y="6309320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FF00"/>
                </a:solidFill>
              </a:rPr>
              <a:t>Anatomická osa DKK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6516216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Osové deformity kolena</a:t>
            </a:r>
          </a:p>
        </p:txBody>
      </p:sp>
      <p:pic>
        <p:nvPicPr>
          <p:cNvPr id="4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t="1724" r="39008" b="9254"/>
          <a:stretch>
            <a:fillRect/>
          </a:stretch>
        </p:blipFill>
        <p:spPr bwMode="auto">
          <a:xfrm>
            <a:off x="467544" y="908720"/>
            <a:ext cx="5580112" cy="407237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23528" y="491900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FF00"/>
                </a:solidFill>
              </a:rPr>
              <a:t>Genu </a:t>
            </a:r>
            <a:r>
              <a:rPr lang="cs-CZ" sz="2400" b="1" dirty="0" err="1">
                <a:solidFill>
                  <a:srgbClr val="FFFF00"/>
                </a:solidFill>
              </a:rPr>
              <a:t>varum</a:t>
            </a:r>
            <a:endParaRPr lang="cs-CZ" sz="24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M</a:t>
            </a:r>
            <a:r>
              <a:rPr lang="cs-CZ" sz="2400" b="1" dirty="0">
                <a:solidFill>
                  <a:schemeClr val="bg1"/>
                </a:solidFill>
              </a:rPr>
              <a:t>.</a:t>
            </a:r>
            <a:r>
              <a:rPr lang="cs-CZ" sz="2400" b="1" dirty="0" err="1">
                <a:solidFill>
                  <a:schemeClr val="bg1"/>
                </a:solidFill>
              </a:rPr>
              <a:t>Blount</a:t>
            </a:r>
            <a:endParaRPr lang="cs-CZ" sz="24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rachitis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poúrazová deformita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artróza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203848" y="491900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FF00"/>
                </a:solidFill>
              </a:rPr>
              <a:t>Genu </a:t>
            </a:r>
            <a:r>
              <a:rPr lang="cs-CZ" sz="2400" b="1" dirty="0" err="1">
                <a:solidFill>
                  <a:srgbClr val="FFFF00"/>
                </a:solidFill>
              </a:rPr>
              <a:t>valgum</a:t>
            </a:r>
            <a:endParaRPr lang="cs-CZ" sz="24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rachitis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poúrazová deformita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RA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artróza </a:t>
            </a:r>
          </a:p>
        </p:txBody>
      </p:sp>
      <p:pic>
        <p:nvPicPr>
          <p:cNvPr id="7" name="Picture 4" descr="Osteo- Blount1"/>
          <p:cNvPicPr>
            <a:picLocks noChangeAspect="1" noChangeArrowheads="1"/>
          </p:cNvPicPr>
          <p:nvPr/>
        </p:nvPicPr>
        <p:blipFill>
          <a:blip r:embed="rId3" cstate="print"/>
          <a:srcRect r="352" b="1459"/>
          <a:stretch>
            <a:fillRect/>
          </a:stretch>
        </p:blipFill>
        <p:spPr bwMode="auto">
          <a:xfrm>
            <a:off x="6588224" y="1484784"/>
            <a:ext cx="2246873" cy="3455590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588224" y="105273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C000"/>
                </a:solidFill>
              </a:rPr>
              <a:t>M. </a:t>
            </a:r>
            <a:r>
              <a:rPr lang="cs-CZ" sz="2400" b="1" dirty="0" err="1">
                <a:solidFill>
                  <a:srgbClr val="FFC000"/>
                </a:solidFill>
              </a:rPr>
              <a:t>Blount</a:t>
            </a:r>
            <a:endParaRPr lang="cs-CZ" sz="2400" b="1" dirty="0">
              <a:solidFill>
                <a:srgbClr val="FFC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588224" y="494116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92D050"/>
                </a:solidFill>
              </a:rPr>
              <a:t>Porucha med. části růstové ploténky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6912768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Osové deformity kolena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4941168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FF00"/>
                </a:solidFill>
              </a:rPr>
              <a:t>Genu </a:t>
            </a:r>
            <a:r>
              <a:rPr lang="cs-CZ" sz="2400" b="1" dirty="0" err="1">
                <a:solidFill>
                  <a:srgbClr val="FFFF00"/>
                </a:solidFill>
              </a:rPr>
              <a:t>recurvatum</a:t>
            </a:r>
            <a:endParaRPr lang="cs-CZ" sz="24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VV </a:t>
            </a:r>
            <a:r>
              <a:rPr lang="cs-CZ" sz="2400" b="1" dirty="0" err="1">
                <a:solidFill>
                  <a:schemeClr val="bg1"/>
                </a:solidFill>
              </a:rPr>
              <a:t>proxim</a:t>
            </a:r>
            <a:r>
              <a:rPr lang="cs-CZ" sz="2400" b="1" dirty="0">
                <a:solidFill>
                  <a:schemeClr val="bg1"/>
                </a:solidFill>
              </a:rPr>
              <a:t>. </a:t>
            </a:r>
            <a:r>
              <a:rPr lang="cs-CZ" sz="2400" b="1" dirty="0" err="1">
                <a:solidFill>
                  <a:schemeClr val="bg1"/>
                </a:solidFill>
              </a:rPr>
              <a:t>tibie</a:t>
            </a:r>
            <a:endParaRPr lang="cs-CZ" sz="24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aplazie </a:t>
            </a:r>
            <a:r>
              <a:rPr lang="cs-CZ" sz="2400" b="1" dirty="0" err="1">
                <a:solidFill>
                  <a:schemeClr val="bg1"/>
                </a:solidFill>
              </a:rPr>
              <a:t>extenz</a:t>
            </a:r>
            <a:r>
              <a:rPr lang="cs-CZ" sz="2400" b="1" dirty="0">
                <a:solidFill>
                  <a:schemeClr val="bg1"/>
                </a:solidFill>
              </a:rPr>
              <a:t>. aparátu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laxicita</a:t>
            </a:r>
            <a:r>
              <a:rPr lang="cs-CZ" sz="2400" b="1" dirty="0">
                <a:solidFill>
                  <a:schemeClr val="bg1"/>
                </a:solidFill>
              </a:rPr>
              <a:t> mesenchymu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347864" y="4919008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FF00"/>
                </a:solidFill>
              </a:rPr>
              <a:t>Genu  </a:t>
            </a:r>
            <a:r>
              <a:rPr lang="cs-CZ" sz="2400" b="1" dirty="0" err="1">
                <a:solidFill>
                  <a:srgbClr val="FFFF00"/>
                </a:solidFill>
              </a:rPr>
              <a:t>flectum</a:t>
            </a:r>
            <a:endParaRPr lang="cs-CZ" sz="24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DMO a další </a:t>
            </a:r>
            <a:r>
              <a:rPr lang="cs-CZ" sz="2400" b="1" dirty="0" err="1">
                <a:solidFill>
                  <a:schemeClr val="bg1"/>
                </a:solidFill>
              </a:rPr>
              <a:t>neurol</a:t>
            </a:r>
            <a:r>
              <a:rPr lang="cs-CZ" sz="2400" b="1" dirty="0">
                <a:solidFill>
                  <a:schemeClr val="bg1"/>
                </a:solidFill>
              </a:rPr>
              <a:t>. </a:t>
            </a:r>
            <a:r>
              <a:rPr lang="cs-CZ" sz="2400" b="1" dirty="0" err="1">
                <a:solidFill>
                  <a:schemeClr val="bg1"/>
                </a:solidFill>
              </a:rPr>
              <a:t>postiž</a:t>
            </a:r>
            <a:r>
              <a:rPr lang="cs-CZ" sz="2400" b="1" dirty="0">
                <a:solidFill>
                  <a:schemeClr val="bg1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při destrukci kl. artrózou, RA, infekčním zánětem</a:t>
            </a:r>
          </a:p>
        </p:txBody>
      </p:sp>
      <p:pic>
        <p:nvPicPr>
          <p:cNvPr id="8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l="54972" t="1724" r="-346" b="9254"/>
          <a:stretch>
            <a:fillRect/>
          </a:stretch>
        </p:blipFill>
        <p:spPr bwMode="auto">
          <a:xfrm>
            <a:off x="1475656" y="980728"/>
            <a:ext cx="4032448" cy="3971647"/>
          </a:xfrm>
          <a:prstGeom prst="rect">
            <a:avLst/>
          </a:prstGeom>
          <a:noFill/>
        </p:spPr>
      </p:pic>
      <p:pic>
        <p:nvPicPr>
          <p:cNvPr id="9" name="Picture 5" descr="OO- genu recurvatum"/>
          <p:cNvPicPr>
            <a:picLocks noChangeAspect="1" noChangeArrowheads="1"/>
          </p:cNvPicPr>
          <p:nvPr/>
        </p:nvPicPr>
        <p:blipFill>
          <a:blip r:embed="rId3" cstate="print"/>
          <a:srcRect l="5812" t="7106" r="13872" b="5049"/>
          <a:stretch>
            <a:fillRect/>
          </a:stretch>
        </p:blipFill>
        <p:spPr bwMode="auto">
          <a:xfrm>
            <a:off x="6588224" y="1772816"/>
            <a:ext cx="2304256" cy="3427077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6300192" y="908720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C000"/>
                </a:solidFill>
              </a:rPr>
              <a:t>Genu </a:t>
            </a:r>
            <a:r>
              <a:rPr lang="cs-CZ" sz="2400" b="1" dirty="0" err="1">
                <a:solidFill>
                  <a:srgbClr val="FFC000"/>
                </a:solidFill>
              </a:rPr>
              <a:t>recurvatum</a:t>
            </a:r>
            <a:r>
              <a:rPr lang="cs-CZ" sz="2400" b="1" dirty="0">
                <a:solidFill>
                  <a:srgbClr val="FFC000"/>
                </a:solidFill>
              </a:rPr>
              <a:t> </a:t>
            </a:r>
            <a:r>
              <a:rPr lang="cs-CZ" sz="2400" b="1" dirty="0" err="1">
                <a:solidFill>
                  <a:srgbClr val="FFC000"/>
                </a:solidFill>
              </a:rPr>
              <a:t>congenitum</a:t>
            </a:r>
            <a:endParaRPr lang="cs-CZ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195736" y="188640"/>
            <a:ext cx="49096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Aktivní pohyb v koleni</a:t>
            </a: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51520" y="1772816"/>
            <a:ext cx="6084193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800" b="1" dirty="0">
                <a:solidFill>
                  <a:schemeClr val="bg1"/>
                </a:solidFill>
              </a:rPr>
              <a:t>Rovina:                   Pohyb</a:t>
            </a: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r>
              <a:rPr lang="cs-CZ" sz="2800" b="1" dirty="0">
                <a:solidFill>
                  <a:srgbClr val="FFC000"/>
                </a:solidFill>
              </a:rPr>
              <a:t>Sagitální  </a:t>
            </a:r>
            <a:r>
              <a:rPr lang="cs-CZ" sz="2800" b="1" dirty="0"/>
              <a:t>               </a:t>
            </a:r>
            <a:r>
              <a:rPr lang="cs-CZ" sz="2800" b="1" dirty="0">
                <a:solidFill>
                  <a:srgbClr val="92D050"/>
                </a:solidFill>
              </a:rPr>
              <a:t>flexe/extenze </a:t>
            </a:r>
          </a:p>
          <a:p>
            <a:pPr>
              <a:defRPr/>
            </a:pPr>
            <a:r>
              <a:rPr lang="cs-CZ" sz="2800" b="1" dirty="0">
                <a:solidFill>
                  <a:srgbClr val="92D050"/>
                </a:solidFill>
              </a:rPr>
              <a:t>                               - valivý pohyb</a:t>
            </a:r>
          </a:p>
          <a:p>
            <a:pPr>
              <a:defRPr/>
            </a:pPr>
            <a:r>
              <a:rPr lang="cs-CZ" sz="2800" b="1" dirty="0">
                <a:solidFill>
                  <a:srgbClr val="92D050"/>
                </a:solidFill>
              </a:rPr>
              <a:t>                               - klouzavý pohyb</a:t>
            </a: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r>
              <a:rPr lang="cs-CZ" sz="2800" b="1" dirty="0">
                <a:solidFill>
                  <a:srgbClr val="FFC000"/>
                </a:solidFill>
              </a:rPr>
              <a:t>Transverzální </a:t>
            </a:r>
            <a:r>
              <a:rPr lang="cs-CZ" sz="2800" b="1" dirty="0"/>
              <a:t>        </a:t>
            </a:r>
            <a:r>
              <a:rPr lang="cs-CZ" sz="2800" b="1" dirty="0">
                <a:solidFill>
                  <a:srgbClr val="92D050"/>
                </a:solidFill>
              </a:rPr>
              <a:t>zevní/ vnitřní rotace</a:t>
            </a: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r>
              <a:rPr lang="cs-CZ" sz="2800" b="1" dirty="0">
                <a:solidFill>
                  <a:srgbClr val="FFC000"/>
                </a:solidFill>
              </a:rPr>
              <a:t>Frontální </a:t>
            </a:r>
            <a:r>
              <a:rPr lang="cs-CZ" sz="2800" b="1" dirty="0"/>
              <a:t>                </a:t>
            </a:r>
            <a:r>
              <a:rPr lang="cs-CZ" sz="2800" b="1" dirty="0">
                <a:solidFill>
                  <a:srgbClr val="92D050"/>
                </a:solidFill>
              </a:rPr>
              <a:t>addukce /abdukce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4716463" y="4652963"/>
            <a:ext cx="714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2800"/>
          </a:p>
        </p:txBody>
      </p:sp>
      <p:pic>
        <p:nvPicPr>
          <p:cNvPr id="13317" name="Picture 8" descr="Koleno průřez"/>
          <p:cNvPicPr>
            <a:picLocks noChangeAspect="1" noChangeArrowheads="1"/>
          </p:cNvPicPr>
          <p:nvPr/>
        </p:nvPicPr>
        <p:blipFill>
          <a:blip r:embed="rId2" cstate="print"/>
          <a:srcRect l="4521" t="4048" r="5873" b="1459"/>
          <a:stretch>
            <a:fillRect/>
          </a:stretch>
        </p:blipFill>
        <p:spPr bwMode="auto">
          <a:xfrm>
            <a:off x="6372200" y="1412776"/>
            <a:ext cx="254158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Pohyb v kolenním kloubu</a:t>
            </a:r>
          </a:p>
        </p:txBody>
      </p:sp>
      <p:pic>
        <p:nvPicPr>
          <p:cNvPr id="4098" name="Picture 2" descr="H:\Výuka\Nová složka\kole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5007829" cy="3888432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292080" y="3212976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S: extenze - 0 - flexe</a:t>
            </a:r>
          </a:p>
          <a:p>
            <a:r>
              <a:rPr lang="cs-CZ" sz="3200" b="1" dirty="0">
                <a:solidFill>
                  <a:schemeClr val="bg1"/>
                </a:solidFill>
              </a:rPr>
              <a:t>                0 - 0 - 140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1268760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b="1" dirty="0">
                <a:solidFill>
                  <a:srgbClr val="FFC000"/>
                </a:solidFill>
              </a:rPr>
              <a:t> aktivní i pasivní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Klinické vyšetření </a:t>
            </a:r>
            <a:br>
              <a:rPr lang="cs-CZ" b="1" dirty="0">
                <a:solidFill>
                  <a:schemeClr val="bg1"/>
                </a:solidFill>
              </a:rPr>
            </a:br>
            <a:r>
              <a:rPr lang="cs-CZ" b="1" dirty="0">
                <a:solidFill>
                  <a:schemeClr val="bg1"/>
                </a:solidFill>
              </a:rPr>
              <a:t>- </a:t>
            </a:r>
            <a:r>
              <a:rPr lang="cs-CZ" sz="3100" b="1" dirty="0">
                <a:solidFill>
                  <a:schemeClr val="bg1"/>
                </a:solidFill>
              </a:rPr>
              <a:t>aspekce, palpace a funkční vyšetření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12776"/>
            <a:ext cx="4114800" cy="5112568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rgbClr val="FFFF00"/>
                </a:solidFill>
              </a:rPr>
              <a:t>stav kůže</a:t>
            </a:r>
          </a:p>
          <a:p>
            <a:r>
              <a:rPr lang="cs-CZ" dirty="0">
                <a:solidFill>
                  <a:srgbClr val="FFFF00"/>
                </a:solidFill>
              </a:rPr>
              <a:t>otok, zduření </a:t>
            </a:r>
          </a:p>
          <a:p>
            <a:r>
              <a:rPr lang="cs-CZ" dirty="0">
                <a:solidFill>
                  <a:srgbClr val="FFFF00"/>
                </a:solidFill>
              </a:rPr>
              <a:t>osa DKK</a:t>
            </a:r>
          </a:p>
          <a:p>
            <a:r>
              <a:rPr lang="cs-CZ" dirty="0">
                <a:solidFill>
                  <a:srgbClr val="FFFF00"/>
                </a:solidFill>
              </a:rPr>
              <a:t>deformita</a:t>
            </a:r>
          </a:p>
          <a:p>
            <a:r>
              <a:rPr lang="cs-CZ" dirty="0">
                <a:solidFill>
                  <a:srgbClr val="FFFF00"/>
                </a:solidFill>
              </a:rPr>
              <a:t>postavení v kloubu</a:t>
            </a:r>
          </a:p>
          <a:p>
            <a:r>
              <a:rPr lang="cs-CZ" dirty="0">
                <a:solidFill>
                  <a:srgbClr val="FFFF00"/>
                </a:solidFill>
              </a:rPr>
              <a:t>kontraktura</a:t>
            </a:r>
          </a:p>
          <a:p>
            <a:r>
              <a:rPr lang="cs-CZ" dirty="0">
                <a:solidFill>
                  <a:srgbClr val="FFFF00"/>
                </a:solidFill>
              </a:rPr>
              <a:t>aktivní a pasivní pohyb</a:t>
            </a:r>
          </a:p>
          <a:p>
            <a:r>
              <a:rPr lang="cs-CZ" dirty="0">
                <a:solidFill>
                  <a:srgbClr val="FFFF00"/>
                </a:solidFill>
              </a:rPr>
              <a:t>stabilita (vazy)</a:t>
            </a:r>
          </a:p>
          <a:p>
            <a:r>
              <a:rPr lang="cs-CZ" dirty="0">
                <a:solidFill>
                  <a:srgbClr val="FFFF00"/>
                </a:solidFill>
              </a:rPr>
              <a:t>manévry na menisky  </a:t>
            </a:r>
          </a:p>
          <a:p>
            <a:r>
              <a:rPr lang="cs-CZ" dirty="0">
                <a:solidFill>
                  <a:srgbClr val="FFFF00"/>
                </a:solidFill>
              </a:rPr>
              <a:t>FP manévry</a:t>
            </a:r>
          </a:p>
        </p:txBody>
      </p:sp>
      <p:pic>
        <p:nvPicPr>
          <p:cNvPr id="1026" name="Picture 2" descr="http://t0.gstatic.com/images?q=tbn:ANd9GcR2G3ITCm6X0K0PIL4UcpIIod-W3k939_XOyQpSxlv3pHDYAN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988840"/>
            <a:ext cx="4619879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Postavení kolena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/>
          <a:lstStyle/>
          <a:p>
            <a:r>
              <a:rPr lang="cs-CZ" b="1" dirty="0" err="1">
                <a:solidFill>
                  <a:srgbClr val="FFC000"/>
                </a:solidFill>
              </a:rPr>
              <a:t>Semiflexe</a:t>
            </a:r>
            <a:r>
              <a:rPr lang="cs-CZ" b="1" dirty="0">
                <a:solidFill>
                  <a:srgbClr val="FFC000"/>
                </a:solidFill>
              </a:rPr>
              <a:t> (úlevová poloha):</a:t>
            </a:r>
          </a:p>
          <a:p>
            <a:pPr lvl="1"/>
            <a:r>
              <a:rPr lang="cs-CZ" sz="3200" b="1" dirty="0" err="1">
                <a:solidFill>
                  <a:schemeClr val="bg1"/>
                </a:solidFill>
              </a:rPr>
              <a:t>antalgicky</a:t>
            </a:r>
            <a:endParaRPr lang="cs-CZ" sz="3200" b="1" dirty="0">
              <a:solidFill>
                <a:schemeClr val="bg1"/>
              </a:solidFill>
            </a:endParaRPr>
          </a:p>
          <a:p>
            <a:pPr lvl="2"/>
            <a:r>
              <a:rPr lang="cs-CZ" b="1" dirty="0">
                <a:solidFill>
                  <a:srgbClr val="92D050"/>
                </a:solidFill>
              </a:rPr>
              <a:t>při zánětech</a:t>
            </a:r>
          </a:p>
          <a:p>
            <a:pPr lvl="2"/>
            <a:r>
              <a:rPr lang="cs-CZ" b="1" dirty="0">
                <a:solidFill>
                  <a:srgbClr val="92D050"/>
                </a:solidFill>
              </a:rPr>
              <a:t>při úrazech</a:t>
            </a:r>
          </a:p>
          <a:p>
            <a:pPr lvl="1"/>
            <a:r>
              <a:rPr lang="cs-CZ" sz="3200" b="1" dirty="0">
                <a:solidFill>
                  <a:schemeClr val="bg1"/>
                </a:solidFill>
              </a:rPr>
              <a:t>extenční blok kolena </a:t>
            </a:r>
            <a:r>
              <a:rPr lang="cs-CZ" b="1" dirty="0">
                <a:solidFill>
                  <a:srgbClr val="FFFF00"/>
                </a:solidFill>
              </a:rPr>
              <a:t>(není možná plná extenze, další flexe možná)</a:t>
            </a:r>
          </a:p>
          <a:p>
            <a:pPr lvl="2"/>
            <a:r>
              <a:rPr lang="cs-CZ" b="1" dirty="0">
                <a:solidFill>
                  <a:srgbClr val="92D050"/>
                </a:solidFill>
              </a:rPr>
              <a:t>ruptura menisku</a:t>
            </a:r>
          </a:p>
          <a:p>
            <a:pPr lvl="2"/>
            <a:r>
              <a:rPr lang="cs-CZ" b="1" dirty="0">
                <a:solidFill>
                  <a:srgbClr val="92D050"/>
                </a:solidFill>
              </a:rPr>
              <a:t>volné tělísko</a:t>
            </a:r>
          </a:p>
          <a:p>
            <a:pPr lvl="2"/>
            <a:r>
              <a:rPr lang="cs-CZ" b="1" dirty="0">
                <a:solidFill>
                  <a:srgbClr val="92D050"/>
                </a:solidFill>
              </a:rPr>
              <a:t>uskřinutí synoviální </a:t>
            </a:r>
            <a:r>
              <a:rPr lang="cs-CZ" b="1" dirty="0" err="1">
                <a:solidFill>
                  <a:srgbClr val="92D050"/>
                </a:solidFill>
              </a:rPr>
              <a:t>pliky</a:t>
            </a:r>
            <a:endParaRPr lang="cs-CZ" b="1" dirty="0">
              <a:solidFill>
                <a:srgbClr val="92D050"/>
              </a:solidFill>
            </a:endParaRPr>
          </a:p>
          <a:p>
            <a:pPr lvl="2"/>
            <a:endParaRPr lang="cs-CZ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258888" y="111125"/>
            <a:ext cx="64094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FFFF00"/>
                </a:solidFill>
              </a:rPr>
              <a:t>Skelet</a:t>
            </a:r>
          </a:p>
        </p:txBody>
      </p:sp>
      <p:pic>
        <p:nvPicPr>
          <p:cNvPr id="9220" name="Picture 6" descr="rozkydal_koleno_b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4225" y="872823"/>
            <a:ext cx="2395986" cy="417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rozkydal_koleno_fro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74" y="880566"/>
            <a:ext cx="2395986" cy="415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9" descr="rozkydal_koleno_i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6875" y="880566"/>
            <a:ext cx="2634082" cy="415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10"/>
          <p:cNvSpPr txBox="1">
            <a:spLocks noChangeArrowheads="1"/>
          </p:cNvSpPr>
          <p:nvPr/>
        </p:nvSpPr>
        <p:spPr bwMode="auto">
          <a:xfrm>
            <a:off x="4355976" y="5315714"/>
            <a:ext cx="40302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Mediální a laterální kondyl femuru</a:t>
            </a:r>
          </a:p>
          <a:p>
            <a:r>
              <a:rPr lang="cs-CZ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Mediální a laterální kondyl </a:t>
            </a:r>
            <a:r>
              <a:rPr lang="cs-CZ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tibie</a:t>
            </a:r>
            <a:endParaRPr lang="cs-CZ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Hlavička fibuly</a:t>
            </a:r>
          </a:p>
          <a:p>
            <a:r>
              <a:rPr lang="cs-CZ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Patela</a:t>
            </a:r>
          </a:p>
        </p:txBody>
      </p:sp>
      <p:pic>
        <p:nvPicPr>
          <p:cNvPr id="7" name="Picture 2" descr="http://www.aafp.org/afp/1999/1201/afp19991201p2599-f2.jpg">
            <a:extLst>
              <a:ext uri="{FF2B5EF4-FFF2-40B4-BE49-F238E27FC236}">
                <a16:creationId xmlns:a16="http://schemas.microsoft.com/office/drawing/2014/main" id="{5AB0E5E9-6EC6-477F-ADC1-FE804A3FF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5277" t="57865" r="61809" b="23259"/>
          <a:stretch/>
        </p:blipFill>
        <p:spPr bwMode="auto">
          <a:xfrm>
            <a:off x="72376" y="5312024"/>
            <a:ext cx="2282782" cy="13044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rs.els-cdn.com/content/image/1-s2.0-S1360859208001277-gr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2150" y="0"/>
            <a:ext cx="3371850" cy="253365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764704"/>
            <a:ext cx="6372200" cy="1143000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rgbClr val="FFFF00"/>
                </a:solidFill>
              </a:rPr>
              <a:t>Flekční kontraktura kolena </a:t>
            </a:r>
            <a:br>
              <a:rPr lang="cs-CZ" sz="3600" b="1" dirty="0">
                <a:solidFill>
                  <a:srgbClr val="FFFF00"/>
                </a:solidFill>
              </a:rPr>
            </a:br>
            <a:r>
              <a:rPr lang="cs-CZ" sz="3600" b="1" dirty="0">
                <a:solidFill>
                  <a:srgbClr val="FFFF00"/>
                </a:solidFill>
              </a:rPr>
              <a:t>u spastické DMO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492896"/>
            <a:ext cx="8568952" cy="4104456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C000"/>
                </a:solidFill>
              </a:rPr>
              <a:t>kontraktura </a:t>
            </a:r>
            <a:r>
              <a:rPr lang="cs-CZ" b="1" dirty="0" err="1">
                <a:solidFill>
                  <a:srgbClr val="FFC000"/>
                </a:solidFill>
              </a:rPr>
              <a:t>hamstringů</a:t>
            </a:r>
            <a:r>
              <a:rPr lang="cs-CZ" b="1" dirty="0">
                <a:solidFill>
                  <a:srgbClr val="FFC000"/>
                </a:solidFill>
              </a:rPr>
              <a:t> </a:t>
            </a:r>
            <a:r>
              <a:rPr lang="cs-CZ" dirty="0">
                <a:solidFill>
                  <a:srgbClr val="FFC000"/>
                </a:solidFill>
              </a:rPr>
              <a:t>(</a:t>
            </a:r>
            <a:r>
              <a:rPr lang="cs-CZ" dirty="0" err="1">
                <a:solidFill>
                  <a:srgbClr val="FFC000"/>
                </a:solidFill>
              </a:rPr>
              <a:t>m.semitendinosus</a:t>
            </a:r>
            <a:r>
              <a:rPr lang="cs-CZ" dirty="0">
                <a:solidFill>
                  <a:srgbClr val="FFC000"/>
                </a:solidFill>
              </a:rPr>
              <a:t>, </a:t>
            </a:r>
            <a:r>
              <a:rPr lang="cs-CZ" dirty="0" err="1">
                <a:solidFill>
                  <a:srgbClr val="FFC000"/>
                </a:solidFill>
              </a:rPr>
              <a:t>m.semimembranosus</a:t>
            </a:r>
            <a:r>
              <a:rPr lang="cs-CZ" dirty="0">
                <a:solidFill>
                  <a:srgbClr val="FFC000"/>
                </a:solidFill>
              </a:rPr>
              <a:t>, </a:t>
            </a:r>
            <a:r>
              <a:rPr lang="cs-CZ" dirty="0" err="1">
                <a:solidFill>
                  <a:srgbClr val="FFC000"/>
                </a:solidFill>
              </a:rPr>
              <a:t>m.gracilis</a:t>
            </a:r>
            <a:r>
              <a:rPr lang="cs-CZ" dirty="0">
                <a:solidFill>
                  <a:srgbClr val="FFC000"/>
                </a:solidFill>
              </a:rPr>
              <a:t>, m.biceps </a:t>
            </a:r>
            <a:r>
              <a:rPr lang="cs-CZ" dirty="0" err="1">
                <a:solidFill>
                  <a:srgbClr val="FFC000"/>
                </a:solidFill>
              </a:rPr>
              <a:t>femoris</a:t>
            </a:r>
            <a:r>
              <a:rPr lang="cs-CZ" dirty="0">
                <a:solidFill>
                  <a:srgbClr val="FFC000"/>
                </a:solidFill>
              </a:rPr>
              <a:t>)</a:t>
            </a:r>
          </a:p>
          <a:p>
            <a:r>
              <a:rPr lang="cs-CZ" dirty="0" err="1">
                <a:solidFill>
                  <a:srgbClr val="FFC000"/>
                </a:solidFill>
              </a:rPr>
              <a:t>Patella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alta</a:t>
            </a:r>
            <a:r>
              <a:rPr lang="cs-CZ" dirty="0">
                <a:solidFill>
                  <a:srgbClr val="FFC000"/>
                </a:solidFill>
              </a:rPr>
              <a:t> </a:t>
            </a:r>
          </a:p>
          <a:p>
            <a:endParaRPr lang="cs-CZ" dirty="0">
              <a:solidFill>
                <a:srgbClr val="FFC000"/>
              </a:solidFill>
            </a:endParaRPr>
          </a:p>
          <a:p>
            <a:pPr lvl="1">
              <a:buNone/>
            </a:pPr>
            <a:r>
              <a:rPr lang="cs-CZ" dirty="0">
                <a:solidFill>
                  <a:schemeClr val="bg1"/>
                </a:solidFill>
              </a:rPr>
              <a:t>  </a:t>
            </a:r>
          </a:p>
          <a:p>
            <a:pPr lvl="1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radiologytutorials.com/getimage.cgi?i=bilder/2/310-1&amp;r=14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293040"/>
            <a:ext cx="2952328" cy="21646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Otok v oblasti kolenního kloubu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544616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Výpotek </a:t>
            </a:r>
            <a:r>
              <a:rPr lang="cs-CZ" sz="2800" b="1" dirty="0">
                <a:solidFill>
                  <a:srgbClr val="FFC000"/>
                </a:solidFill>
              </a:rPr>
              <a:t>- </a:t>
            </a:r>
            <a:r>
              <a:rPr lang="cs-CZ" sz="2800" b="1" dirty="0" err="1">
                <a:solidFill>
                  <a:srgbClr val="FFC000"/>
                </a:solidFill>
              </a:rPr>
              <a:t>balottement</a:t>
            </a:r>
            <a:r>
              <a:rPr lang="cs-CZ" sz="2800" b="1" dirty="0">
                <a:solidFill>
                  <a:srgbClr val="FFC000"/>
                </a:solidFill>
              </a:rPr>
              <a:t> pately</a:t>
            </a:r>
          </a:p>
          <a:p>
            <a:pPr>
              <a:buNone/>
            </a:pPr>
            <a:r>
              <a:rPr lang="cs-CZ" sz="2800" b="1" dirty="0">
                <a:solidFill>
                  <a:srgbClr val="FFC000"/>
                </a:solidFill>
              </a:rPr>
              <a:t>		           - punkce </a:t>
            </a:r>
          </a:p>
          <a:p>
            <a:pPr>
              <a:buNone/>
            </a:pPr>
            <a:r>
              <a:rPr lang="cs-CZ" b="1" dirty="0">
                <a:solidFill>
                  <a:srgbClr val="FFC000"/>
                </a:solidFill>
              </a:rPr>
              <a:t>			</a:t>
            </a:r>
            <a:r>
              <a:rPr lang="cs-CZ" b="1" dirty="0">
                <a:solidFill>
                  <a:srgbClr val="FFFF00"/>
                </a:solidFill>
              </a:rPr>
              <a:t> -</a:t>
            </a:r>
            <a:r>
              <a:rPr lang="cs-CZ" sz="2400" b="1" dirty="0">
                <a:solidFill>
                  <a:srgbClr val="FFFF00"/>
                </a:solidFill>
              </a:rPr>
              <a:t> charakter výpotku </a:t>
            </a:r>
            <a:r>
              <a:rPr lang="cs-CZ" sz="2400" b="1" dirty="0">
                <a:solidFill>
                  <a:srgbClr val="92D050"/>
                </a:solidFill>
              </a:rPr>
              <a:t>(</a:t>
            </a:r>
            <a:r>
              <a:rPr lang="cs-CZ" sz="2400" b="1" dirty="0" err="1">
                <a:solidFill>
                  <a:srgbClr val="92D050"/>
                </a:solidFill>
              </a:rPr>
              <a:t>haemarthros</a:t>
            </a:r>
            <a:r>
              <a:rPr lang="cs-CZ" sz="2400" b="1" dirty="0">
                <a:solidFill>
                  <a:srgbClr val="92D050"/>
                </a:solidFill>
              </a:rPr>
              <a:t>, mastná oka, serózní, 			</a:t>
            </a:r>
            <a:r>
              <a:rPr lang="cs-CZ" sz="2400" b="1" dirty="0" err="1">
                <a:solidFill>
                  <a:srgbClr val="92D050"/>
                </a:solidFill>
              </a:rPr>
              <a:t>serofibrinózní</a:t>
            </a:r>
            <a:r>
              <a:rPr lang="cs-CZ" sz="2400" b="1" dirty="0">
                <a:solidFill>
                  <a:srgbClr val="92D050"/>
                </a:solidFill>
              </a:rPr>
              <a:t>, hnisavý) </a:t>
            </a:r>
          </a:p>
          <a:p>
            <a:pPr>
              <a:buNone/>
            </a:pPr>
            <a:r>
              <a:rPr lang="cs-CZ" sz="2400" b="1" dirty="0">
                <a:solidFill>
                  <a:srgbClr val="FFC000"/>
                </a:solidFill>
              </a:rPr>
              <a:t>			 </a:t>
            </a:r>
            <a:r>
              <a:rPr lang="cs-CZ" sz="2400" b="1" dirty="0">
                <a:solidFill>
                  <a:srgbClr val="FFFF00"/>
                </a:solidFill>
              </a:rPr>
              <a:t>- další vyšetření výpotku </a:t>
            </a:r>
            <a:r>
              <a:rPr lang="cs-CZ" sz="2400" b="1" dirty="0">
                <a:solidFill>
                  <a:srgbClr val="92D050"/>
                </a:solidFill>
              </a:rPr>
              <a:t>(mikroskopie, mikrobiologie,    			biochemie, cytologie, PCR)</a:t>
            </a:r>
          </a:p>
          <a:p>
            <a:r>
              <a:rPr lang="cs-CZ" b="1" dirty="0" err="1">
                <a:solidFill>
                  <a:schemeClr val="bg1"/>
                </a:solidFill>
              </a:rPr>
              <a:t>Synovialitis</a:t>
            </a:r>
            <a:r>
              <a:rPr lang="cs-CZ" b="1" dirty="0">
                <a:solidFill>
                  <a:srgbClr val="FFC000"/>
                </a:solidFill>
              </a:rPr>
              <a:t> – ztluštění synoviální membrány</a:t>
            </a:r>
          </a:p>
          <a:p>
            <a:r>
              <a:rPr lang="cs-CZ" b="1" dirty="0">
                <a:solidFill>
                  <a:schemeClr val="bg1"/>
                </a:solidFill>
              </a:rPr>
              <a:t>Burzy, </a:t>
            </a:r>
            <a:r>
              <a:rPr lang="cs-CZ" b="1" dirty="0" err="1">
                <a:solidFill>
                  <a:schemeClr val="bg1"/>
                </a:solidFill>
              </a:rPr>
              <a:t>Bakerská</a:t>
            </a:r>
            <a:r>
              <a:rPr lang="cs-CZ" b="1" dirty="0">
                <a:solidFill>
                  <a:schemeClr val="bg1"/>
                </a:solidFill>
              </a:rPr>
              <a:t> cysta, ganglia</a:t>
            </a:r>
          </a:p>
          <a:p>
            <a:r>
              <a:rPr lang="cs-CZ" b="1" dirty="0">
                <a:solidFill>
                  <a:schemeClr val="bg1"/>
                </a:solidFill>
              </a:rPr>
              <a:t>Tumory</a:t>
            </a:r>
          </a:p>
          <a:p>
            <a:r>
              <a:rPr lang="cs-CZ" b="1" dirty="0">
                <a:solidFill>
                  <a:schemeClr val="bg1"/>
                </a:solidFill>
              </a:rPr>
              <a:t>Otok v měkkých tkáních, hematom, otok cévní etiologie  </a:t>
            </a:r>
            <a:r>
              <a:rPr lang="cs-CZ" sz="2400" b="1" dirty="0">
                <a:solidFill>
                  <a:srgbClr val="FFC000"/>
                </a:solidFill>
              </a:rPr>
              <a:t> </a:t>
            </a:r>
            <a:endParaRPr lang="cs-CZ" b="1" dirty="0">
              <a:solidFill>
                <a:srgbClr val="FFC000"/>
              </a:solidFill>
            </a:endParaRPr>
          </a:p>
          <a:p>
            <a:pPr>
              <a:buNone/>
            </a:pPr>
            <a:r>
              <a:rPr lang="cs-CZ" b="1" dirty="0">
                <a:solidFill>
                  <a:srgbClr val="FFC000"/>
                </a:solidFill>
              </a:rPr>
              <a:t>                 </a:t>
            </a:r>
          </a:p>
          <a:p>
            <a:pPr>
              <a:buNone/>
            </a:pPr>
            <a:endParaRPr lang="cs-CZ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4176464" cy="980728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Testy na nestabilitu – postranní vazy</a:t>
            </a:r>
            <a:endParaRPr lang="cs-CZ" b="1" dirty="0"/>
          </a:p>
        </p:txBody>
      </p:sp>
      <p:sp>
        <p:nvSpPr>
          <p:cNvPr id="29702" name="AutoShape 6" descr="http://t3.gstatic.com/images?q=tbn:ANd9GcSixC6b2C-GmHizZE4uxSbmn83k42ubcy14ur9Mr-C_v-BLjFCR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715963"/>
            <a:ext cx="3743325" cy="14954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9708" name="Picture 12" descr="http://img.medscape.com/pi/emed/ckb/clinical_procedures/79926-1750718-1909230-2020095t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80928"/>
            <a:ext cx="4499992" cy="3374994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0" y="6165304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C000"/>
                </a:solidFill>
              </a:rPr>
              <a:t>Valgus</a:t>
            </a:r>
            <a:r>
              <a:rPr lang="cs-CZ" sz="2400" b="1" dirty="0">
                <a:solidFill>
                  <a:srgbClr val="FFC000"/>
                </a:solidFill>
              </a:rPr>
              <a:t> stress test (na LCM)</a:t>
            </a:r>
          </a:p>
        </p:txBody>
      </p:sp>
      <p:pic>
        <p:nvPicPr>
          <p:cNvPr id="29714" name="Picture 18" descr="http://www.sportsdoc.umn.edu/clinical_folder/knee_folder/knee_exam/mlinstabvarus2-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1764"/>
          <a:stretch>
            <a:fillRect/>
          </a:stretch>
        </p:blipFill>
        <p:spPr bwMode="auto">
          <a:xfrm>
            <a:off x="4499991" y="2708920"/>
            <a:ext cx="4644009" cy="3384376"/>
          </a:xfrm>
          <a:prstGeom prst="rect">
            <a:avLst/>
          </a:prstGeom>
          <a:noFill/>
        </p:spPr>
      </p:pic>
      <p:sp>
        <p:nvSpPr>
          <p:cNvPr id="16" name="TextovéPole 15"/>
          <p:cNvSpPr txBox="1"/>
          <p:nvPr/>
        </p:nvSpPr>
        <p:spPr>
          <a:xfrm>
            <a:off x="4644008" y="6135687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C000"/>
                </a:solidFill>
              </a:rPr>
              <a:t>Varus</a:t>
            </a:r>
            <a:r>
              <a:rPr lang="cs-CZ" sz="2400" b="1" dirty="0">
                <a:solidFill>
                  <a:srgbClr val="FFC000"/>
                </a:solidFill>
              </a:rPr>
              <a:t> stress test (na LCL)</a:t>
            </a:r>
          </a:p>
        </p:txBody>
      </p:sp>
      <p:pic>
        <p:nvPicPr>
          <p:cNvPr id="17" name="Picture 4" descr="S240009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 l="6250" t="11111" r="23010" b="33083"/>
          <a:stretch>
            <a:fillRect/>
          </a:stretch>
        </p:blipFill>
        <p:spPr>
          <a:xfrm>
            <a:off x="5220072" y="188640"/>
            <a:ext cx="3672408" cy="2394187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5940152" y="26064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Hodnocení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80728"/>
            <a:ext cx="4176464" cy="980728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Testy na nestabilitu – zkřížené vazy</a:t>
            </a:r>
            <a:endParaRPr lang="cs-CZ" b="1" dirty="0"/>
          </a:p>
        </p:txBody>
      </p:sp>
      <p:pic>
        <p:nvPicPr>
          <p:cNvPr id="29698" name="Picture 2" descr="http://www.society-of-sports-therapists.org/picts/knee%20examinat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5064"/>
            <a:ext cx="3086056" cy="2160240"/>
          </a:xfrm>
          <a:prstGeom prst="rect">
            <a:avLst/>
          </a:prstGeom>
          <a:noFill/>
        </p:spPr>
      </p:pic>
      <p:pic>
        <p:nvPicPr>
          <p:cNvPr id="29700" name="Picture 4" descr="http://ars.els-cdn.com/content/image/1-s2.0-S0001209206609368-gr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3802"/>
          <a:stretch>
            <a:fillRect/>
          </a:stretch>
        </p:blipFill>
        <p:spPr bwMode="auto">
          <a:xfrm>
            <a:off x="3059832" y="4005064"/>
            <a:ext cx="6084168" cy="2152650"/>
          </a:xfrm>
          <a:prstGeom prst="rect">
            <a:avLst/>
          </a:prstGeom>
          <a:noFill/>
        </p:spPr>
      </p:pic>
      <p:pic>
        <p:nvPicPr>
          <p:cNvPr id="32770" name="Picture 2" descr="http://t3.gstatic.com/images?q=tbn:ANd9GcTUIGw3BfMKEBHffIOG0ah-tBFbHDVmIIdL5lkv7Zk7sfAVMzgc0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908720"/>
            <a:ext cx="2987824" cy="223798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0" y="34290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C000"/>
                </a:solidFill>
              </a:rPr>
              <a:t>  zásuvkové testy – přední (LCA) a zadní (LCP):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771800" y="616530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norma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788024" y="60270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chemeClr val="bg1"/>
                </a:solidFill>
              </a:rPr>
              <a:t>pozit</a:t>
            </a:r>
            <a:r>
              <a:rPr lang="cs-CZ" sz="2400" b="1" dirty="0">
                <a:solidFill>
                  <a:schemeClr val="bg1"/>
                </a:solidFill>
              </a:rPr>
              <a:t>. přední zásuvka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055768" y="60270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chemeClr val="bg1"/>
                </a:solidFill>
              </a:rPr>
              <a:t>pozit</a:t>
            </a:r>
            <a:r>
              <a:rPr lang="cs-CZ" sz="2400" b="1" dirty="0">
                <a:solidFill>
                  <a:schemeClr val="bg1"/>
                </a:solidFill>
              </a:rPr>
              <a:t>. zadní zásuvka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563888" y="188640"/>
            <a:ext cx="3563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C000"/>
                </a:solidFill>
              </a:rPr>
              <a:t>  </a:t>
            </a:r>
            <a:r>
              <a:rPr lang="cs-CZ" sz="3200" b="1" dirty="0" err="1">
                <a:solidFill>
                  <a:srgbClr val="FFC000"/>
                </a:solidFill>
              </a:rPr>
              <a:t>Lachmannův</a:t>
            </a:r>
            <a:r>
              <a:rPr lang="cs-CZ" sz="3200" b="1" dirty="0">
                <a:solidFill>
                  <a:srgbClr val="FFC000"/>
                </a:solidFill>
              </a:rPr>
              <a:t>  test:</a:t>
            </a:r>
          </a:p>
        </p:txBody>
      </p:sp>
      <p:pic>
        <p:nvPicPr>
          <p:cNvPr id="16" name="Picture 4" descr="S240009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 l="78126" t="13287" b="39959"/>
          <a:stretch>
            <a:fillRect/>
          </a:stretch>
        </p:blipFill>
        <p:spPr>
          <a:xfrm>
            <a:off x="7164289" y="4079"/>
            <a:ext cx="1979712" cy="3496929"/>
          </a:xfrm>
          <a:prstGeom prst="rect">
            <a:avLst/>
          </a:prstGeom>
          <a:noFill/>
        </p:spPr>
      </p:pic>
      <p:sp>
        <p:nvSpPr>
          <p:cNvPr id="17" name="TextovéPole 16"/>
          <p:cNvSpPr txBox="1"/>
          <p:nvPr/>
        </p:nvSpPr>
        <p:spPr>
          <a:xfrm>
            <a:off x="7020272" y="2924944"/>
            <a:ext cx="212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Hodnocení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Manévry na menisky</a:t>
            </a:r>
          </a:p>
        </p:txBody>
      </p:sp>
      <p:pic>
        <p:nvPicPr>
          <p:cNvPr id="33794" name="Picture 2" descr="http://www.mikereinold.com/wp-content/uploads/blogger/19-image5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6278" r="9144"/>
          <a:stretch>
            <a:fillRect/>
          </a:stretch>
        </p:blipFill>
        <p:spPr bwMode="auto">
          <a:xfrm>
            <a:off x="72008" y="1700808"/>
            <a:ext cx="5364088" cy="240651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51520" y="1124744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bg1"/>
                </a:solidFill>
              </a:rPr>
              <a:t>McMurray</a:t>
            </a:r>
            <a:r>
              <a:rPr lang="cs-CZ" sz="3200" b="1" dirty="0">
                <a:solidFill>
                  <a:schemeClr val="bg1"/>
                </a:solidFill>
              </a:rPr>
              <a:t> test</a:t>
            </a:r>
          </a:p>
        </p:txBody>
      </p:sp>
      <p:cxnSp>
        <p:nvCxnSpPr>
          <p:cNvPr id="16" name="Přímá spojovací čára 15"/>
          <p:cNvCxnSpPr/>
          <p:nvPr/>
        </p:nvCxnSpPr>
        <p:spPr>
          <a:xfrm flipH="1">
            <a:off x="1259632" y="5196114"/>
            <a:ext cx="148254" cy="330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802" name="Picture 10" descr="http://openi.nlm.nih.gov/imgs/rescaled512/3213012_1758-2555-3-25-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8" y="4060712"/>
            <a:ext cx="5364088" cy="2797288"/>
          </a:xfrm>
          <a:prstGeom prst="rect">
            <a:avLst/>
          </a:prstGeom>
          <a:noFill/>
        </p:spPr>
      </p:pic>
      <p:pic>
        <p:nvPicPr>
          <p:cNvPr id="33807" name="Picture 15" descr="C:\Users\Lukas\Desktop\X\steinman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1700808"/>
            <a:ext cx="3571833" cy="5157192"/>
          </a:xfrm>
          <a:prstGeom prst="rect">
            <a:avLst/>
          </a:prstGeom>
          <a:noFill/>
        </p:spPr>
      </p:pic>
      <p:sp>
        <p:nvSpPr>
          <p:cNvPr id="26" name="TextovéPole 25"/>
          <p:cNvSpPr txBox="1"/>
          <p:nvPr/>
        </p:nvSpPr>
        <p:spPr>
          <a:xfrm>
            <a:off x="5004048" y="1124744"/>
            <a:ext cx="413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bg1"/>
                </a:solidFill>
              </a:rPr>
              <a:t>Steinmannův</a:t>
            </a:r>
            <a:r>
              <a:rPr lang="cs-CZ" sz="3200" b="1" dirty="0">
                <a:solidFill>
                  <a:schemeClr val="bg1"/>
                </a:solidFill>
              </a:rPr>
              <a:t> test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980728"/>
            <a:ext cx="4824536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Manévry </a:t>
            </a:r>
            <a:br>
              <a:rPr lang="cs-CZ" b="1" dirty="0">
                <a:solidFill>
                  <a:srgbClr val="FFFF00"/>
                </a:solidFill>
              </a:rPr>
            </a:br>
            <a:r>
              <a:rPr lang="cs-CZ" b="1" dirty="0">
                <a:solidFill>
                  <a:srgbClr val="FFFF00"/>
                </a:solidFill>
              </a:rPr>
              <a:t>na menisky</a:t>
            </a:r>
          </a:p>
        </p:txBody>
      </p:sp>
      <p:pic>
        <p:nvPicPr>
          <p:cNvPr id="33796" name="Picture 4" descr="http://t2.gstatic.com/images?q=tbn:ANd9GcTnGKP06_ahMBJs9Ce_XLegShbsF31_58m1eggDs4p1mMNxViK-ssk6QQ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2"/>
            <a:ext cx="4240915" cy="2780928"/>
          </a:xfrm>
          <a:prstGeom prst="rect">
            <a:avLst/>
          </a:prstGeom>
          <a:noFill/>
        </p:spPr>
      </p:pic>
      <p:cxnSp>
        <p:nvCxnSpPr>
          <p:cNvPr id="8" name="Přímá spojovací šipka 7"/>
          <p:cNvCxnSpPr/>
          <p:nvPr/>
        </p:nvCxnSpPr>
        <p:spPr>
          <a:xfrm flipV="1">
            <a:off x="2195736" y="429309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Volný tvar 11"/>
          <p:cNvSpPr/>
          <p:nvPr/>
        </p:nvSpPr>
        <p:spPr>
          <a:xfrm>
            <a:off x="1763688" y="4149080"/>
            <a:ext cx="633791" cy="437847"/>
          </a:xfrm>
          <a:custGeom>
            <a:avLst/>
            <a:gdLst>
              <a:gd name="connsiteX0" fmla="*/ 633791 w 633791"/>
              <a:gd name="connsiteY0" fmla="*/ 125790 h 437847"/>
              <a:gd name="connsiteX1" fmla="*/ 387048 w 633791"/>
              <a:gd name="connsiteY1" fmla="*/ 9676 h 437847"/>
              <a:gd name="connsiteX2" fmla="*/ 38705 w 633791"/>
              <a:gd name="connsiteY2" fmla="*/ 183847 h 437847"/>
              <a:gd name="connsiteX3" fmla="*/ 154820 w 633791"/>
              <a:gd name="connsiteY3" fmla="*/ 401561 h 437847"/>
              <a:gd name="connsiteX4" fmla="*/ 169334 w 633791"/>
              <a:gd name="connsiteY4" fmla="*/ 401561 h 43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791" h="437847">
                <a:moveTo>
                  <a:pt x="633791" y="125790"/>
                </a:moveTo>
                <a:cubicBezTo>
                  <a:pt x="560010" y="62895"/>
                  <a:pt x="486229" y="0"/>
                  <a:pt x="387048" y="9676"/>
                </a:cubicBezTo>
                <a:cubicBezTo>
                  <a:pt x="287867" y="19352"/>
                  <a:pt x="77410" y="118533"/>
                  <a:pt x="38705" y="183847"/>
                </a:cubicBezTo>
                <a:cubicBezTo>
                  <a:pt x="0" y="249161"/>
                  <a:pt x="133049" y="365275"/>
                  <a:pt x="154820" y="401561"/>
                </a:cubicBezTo>
                <a:cubicBezTo>
                  <a:pt x="176591" y="437847"/>
                  <a:pt x="172962" y="419704"/>
                  <a:pt x="169334" y="401561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6" name="Přímá spojovací čára 15"/>
          <p:cNvCxnSpPr>
            <a:stCxn id="12" idx="3"/>
          </p:cNvCxnSpPr>
          <p:nvPr/>
        </p:nvCxnSpPr>
        <p:spPr>
          <a:xfrm flipH="1">
            <a:off x="1770254" y="4550641"/>
            <a:ext cx="148254" cy="330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798" name="Picture 6" descr="http://www.netterimages.com/images/vpv/000/000/011/11066-0550x047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230" r="4108" b="3818"/>
          <a:stretch>
            <a:fillRect/>
          </a:stretch>
        </p:blipFill>
        <p:spPr bwMode="auto">
          <a:xfrm>
            <a:off x="4139952" y="4077072"/>
            <a:ext cx="2376264" cy="2780928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2195736" y="3429000"/>
            <a:ext cx="320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bg1"/>
                </a:solidFill>
              </a:rPr>
              <a:t>Appley</a:t>
            </a:r>
            <a:r>
              <a:rPr lang="cs-CZ" sz="3200" b="1" dirty="0">
                <a:solidFill>
                  <a:schemeClr val="bg1"/>
                </a:solidFill>
              </a:rPr>
              <a:t> test</a:t>
            </a:r>
          </a:p>
        </p:txBody>
      </p:sp>
      <p:pic>
        <p:nvPicPr>
          <p:cNvPr id="33800" name="Picture 8" descr="http://t2.gstatic.com/images?q=tbn:ANd9GcRsGZwaklPyXvBg2CkFkdDvAX9bncbMREqQEit9vmPxNyO-43Dw"/>
          <p:cNvPicPr>
            <a:picLocks noChangeAspect="1" noChangeArrowheads="1"/>
          </p:cNvPicPr>
          <p:nvPr/>
        </p:nvPicPr>
        <p:blipFill>
          <a:blip r:embed="rId6" cstate="print"/>
          <a:srcRect b="18742"/>
          <a:stretch>
            <a:fillRect/>
          </a:stretch>
        </p:blipFill>
        <p:spPr bwMode="auto">
          <a:xfrm>
            <a:off x="6516216" y="4088979"/>
            <a:ext cx="2627784" cy="2769021"/>
          </a:xfrm>
          <a:prstGeom prst="rect">
            <a:avLst/>
          </a:prstGeom>
          <a:noFill/>
        </p:spPr>
      </p:pic>
      <p:sp>
        <p:nvSpPr>
          <p:cNvPr id="20" name="TextovéPole 19"/>
          <p:cNvSpPr txBox="1"/>
          <p:nvPr/>
        </p:nvSpPr>
        <p:spPr>
          <a:xfrm>
            <a:off x="6660232" y="3501008"/>
            <a:ext cx="24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</a:rPr>
              <a:t>Childress</a:t>
            </a:r>
            <a:r>
              <a:rPr lang="cs-CZ" sz="3200" b="1" dirty="0">
                <a:solidFill>
                  <a:schemeClr val="bg1"/>
                </a:solidFill>
              </a:rPr>
              <a:t> test</a:t>
            </a:r>
          </a:p>
        </p:txBody>
      </p:sp>
      <p:pic>
        <p:nvPicPr>
          <p:cNvPr id="34818" name="Picture 2" descr="http://t3.gstatic.com/images?q=tbn:ANd9GcRFXRjstymtWRLoS5uLhYF2b-3z0tqZosEH9LK7feh4iXzq7z0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548679"/>
            <a:ext cx="3995936" cy="2592347"/>
          </a:xfrm>
          <a:prstGeom prst="rect">
            <a:avLst/>
          </a:prstGeom>
          <a:noFill/>
        </p:spPr>
      </p:pic>
      <p:sp>
        <p:nvSpPr>
          <p:cNvPr id="15" name="TextovéPole 14"/>
          <p:cNvSpPr txBox="1"/>
          <p:nvPr/>
        </p:nvSpPr>
        <p:spPr>
          <a:xfrm>
            <a:off x="5148064" y="0"/>
            <a:ext cx="399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bg1"/>
                </a:solidFill>
              </a:rPr>
              <a:t>Payerův</a:t>
            </a:r>
            <a:r>
              <a:rPr lang="cs-CZ" sz="3200" b="1" dirty="0">
                <a:solidFill>
                  <a:schemeClr val="bg1"/>
                </a:solidFill>
              </a:rPr>
              <a:t> test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Vyšetření pately a FP manévry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13384"/>
            <a:ext cx="8568952" cy="5544616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>
                <a:solidFill>
                  <a:srgbClr val="FFC000"/>
                </a:solidFill>
              </a:rPr>
              <a:t>anamnesticky obtíže </a:t>
            </a:r>
            <a:r>
              <a:rPr lang="cs-CZ" b="1" dirty="0" err="1">
                <a:solidFill>
                  <a:schemeClr val="bg1"/>
                </a:solidFill>
              </a:rPr>
              <a:t>obtíže</a:t>
            </a:r>
            <a:r>
              <a:rPr lang="cs-CZ" b="1" dirty="0">
                <a:solidFill>
                  <a:schemeClr val="bg1"/>
                </a:solidFill>
              </a:rPr>
              <a:t> ze schodů a méně i do schodu, problémy při dřepu a kleku, delší flexi kolena, </a:t>
            </a:r>
            <a:r>
              <a:rPr lang="cs-CZ" b="1" dirty="0" err="1">
                <a:solidFill>
                  <a:schemeClr val="bg1"/>
                </a:solidFill>
              </a:rPr>
              <a:t>pseudoblokády</a:t>
            </a:r>
            <a:r>
              <a:rPr lang="cs-CZ" b="1" dirty="0">
                <a:solidFill>
                  <a:schemeClr val="bg1"/>
                </a:solidFill>
              </a:rPr>
              <a:t>, </a:t>
            </a:r>
            <a:r>
              <a:rPr lang="cs-CZ" b="1" dirty="0" err="1">
                <a:solidFill>
                  <a:schemeClr val="bg1"/>
                </a:solidFill>
              </a:rPr>
              <a:t>giving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away</a:t>
            </a:r>
            <a:r>
              <a:rPr lang="cs-CZ" b="1" dirty="0">
                <a:solidFill>
                  <a:schemeClr val="bg1"/>
                </a:solidFill>
              </a:rPr>
              <a:t> fenomén)</a:t>
            </a:r>
          </a:p>
          <a:p>
            <a:r>
              <a:rPr lang="cs-CZ" b="1" dirty="0">
                <a:solidFill>
                  <a:srgbClr val="FFC000"/>
                </a:solidFill>
              </a:rPr>
              <a:t>postavení pately: </a:t>
            </a:r>
          </a:p>
          <a:p>
            <a:pPr lvl="1"/>
            <a:r>
              <a:rPr lang="cs-CZ" b="1" dirty="0" err="1">
                <a:solidFill>
                  <a:schemeClr val="bg1"/>
                </a:solidFill>
              </a:rPr>
              <a:t>kraniokaudálně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dirty="0" err="1">
                <a:solidFill>
                  <a:schemeClr val="bg1"/>
                </a:solidFill>
              </a:rPr>
              <a:t>alta</a:t>
            </a:r>
            <a:r>
              <a:rPr lang="cs-CZ" b="1" dirty="0">
                <a:solidFill>
                  <a:schemeClr val="bg1"/>
                </a:solidFill>
              </a:rPr>
              <a:t> / </a:t>
            </a:r>
            <a:r>
              <a:rPr lang="cs-CZ" b="1" dirty="0" err="1">
                <a:solidFill>
                  <a:schemeClr val="bg1"/>
                </a:solidFill>
              </a:rPr>
              <a:t>baja</a:t>
            </a:r>
            <a:r>
              <a:rPr lang="cs-CZ" b="1" dirty="0">
                <a:solidFill>
                  <a:schemeClr val="bg1"/>
                </a:solidFill>
              </a:rPr>
              <a:t>) </a:t>
            </a:r>
          </a:p>
          <a:p>
            <a:pPr lvl="1"/>
            <a:r>
              <a:rPr lang="cs-CZ" b="1" dirty="0" err="1">
                <a:solidFill>
                  <a:schemeClr val="bg1"/>
                </a:solidFill>
              </a:rPr>
              <a:t>mediolaterálně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dirty="0" err="1">
                <a:solidFill>
                  <a:schemeClr val="bg1"/>
                </a:solidFill>
              </a:rPr>
              <a:t>lateralizace</a:t>
            </a:r>
            <a:r>
              <a:rPr lang="cs-CZ" b="1" dirty="0">
                <a:solidFill>
                  <a:schemeClr val="bg1"/>
                </a:solidFill>
              </a:rPr>
              <a:t>)</a:t>
            </a:r>
          </a:p>
          <a:p>
            <a:r>
              <a:rPr lang="cs-CZ" b="1" dirty="0" err="1">
                <a:solidFill>
                  <a:srgbClr val="FFC000"/>
                </a:solidFill>
              </a:rPr>
              <a:t>patelarní</a:t>
            </a:r>
            <a:r>
              <a:rPr lang="cs-CZ" b="1" dirty="0">
                <a:solidFill>
                  <a:srgbClr val="FFC000"/>
                </a:solidFill>
              </a:rPr>
              <a:t> </a:t>
            </a:r>
            <a:r>
              <a:rPr lang="cs-CZ" b="1" dirty="0" err="1">
                <a:solidFill>
                  <a:srgbClr val="FFC000"/>
                </a:solidFill>
              </a:rPr>
              <a:t>tracking</a:t>
            </a:r>
            <a:r>
              <a:rPr lang="cs-CZ" b="1" dirty="0">
                <a:solidFill>
                  <a:srgbClr val="FFC000"/>
                </a:solidFill>
              </a:rPr>
              <a:t> s </a:t>
            </a:r>
            <a:r>
              <a:rPr lang="cs-CZ" b="1" dirty="0" err="1">
                <a:solidFill>
                  <a:srgbClr val="FFC000"/>
                </a:solidFill>
              </a:rPr>
              <a:t>event</a:t>
            </a:r>
            <a:r>
              <a:rPr lang="cs-CZ" b="1" dirty="0">
                <a:solidFill>
                  <a:srgbClr val="FFC000"/>
                </a:solidFill>
              </a:rPr>
              <a:t>. </a:t>
            </a:r>
            <a:r>
              <a:rPr lang="cs-CZ" b="1" dirty="0" err="1">
                <a:solidFill>
                  <a:srgbClr val="FFC000"/>
                </a:solidFill>
              </a:rPr>
              <a:t>lateralizací</a:t>
            </a:r>
            <a:endParaRPr lang="cs-CZ" b="1" dirty="0">
              <a:solidFill>
                <a:srgbClr val="FFC000"/>
              </a:solidFill>
            </a:endParaRPr>
          </a:p>
          <a:p>
            <a:r>
              <a:rPr lang="cs-CZ" b="1" dirty="0">
                <a:solidFill>
                  <a:srgbClr val="FFC000"/>
                </a:solidFill>
              </a:rPr>
              <a:t>vyšetření stability </a:t>
            </a:r>
          </a:p>
          <a:p>
            <a:pPr lvl="1"/>
            <a:r>
              <a:rPr lang="cs-CZ" b="1" dirty="0">
                <a:solidFill>
                  <a:schemeClr val="bg1"/>
                </a:solidFill>
              </a:rPr>
              <a:t>tlakem med. i lat.</a:t>
            </a:r>
          </a:p>
          <a:p>
            <a:r>
              <a:rPr lang="cs-CZ" sz="2800" b="1" dirty="0">
                <a:solidFill>
                  <a:srgbClr val="FFC000"/>
                </a:solidFill>
              </a:rPr>
              <a:t>posouzení </a:t>
            </a:r>
            <a:r>
              <a:rPr lang="cs-CZ" sz="2800" b="1" dirty="0" err="1">
                <a:solidFill>
                  <a:srgbClr val="FFC000"/>
                </a:solidFill>
              </a:rPr>
              <a:t>retinákul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  <a:endParaRPr lang="cs-CZ" sz="2800" b="1" dirty="0">
              <a:solidFill>
                <a:srgbClr val="FFFF00"/>
              </a:solidFill>
            </a:endParaRPr>
          </a:p>
          <a:p>
            <a:pPr lvl="1"/>
            <a:r>
              <a:rPr lang="cs-CZ" b="1" dirty="0">
                <a:solidFill>
                  <a:schemeClr val="bg1"/>
                </a:solidFill>
              </a:rPr>
              <a:t>poranění? – hl. mediálně</a:t>
            </a:r>
          </a:p>
          <a:p>
            <a:r>
              <a:rPr lang="cs-CZ" sz="2800" b="1" dirty="0">
                <a:solidFill>
                  <a:srgbClr val="FFC000"/>
                </a:solidFill>
              </a:rPr>
              <a:t>palpace facet, </a:t>
            </a:r>
            <a:r>
              <a:rPr lang="cs-CZ" sz="2800" b="1" dirty="0" err="1">
                <a:solidFill>
                  <a:srgbClr val="FFC000"/>
                </a:solidFill>
              </a:rPr>
              <a:t>baze</a:t>
            </a:r>
            <a:r>
              <a:rPr lang="cs-CZ" sz="2800" b="1" dirty="0">
                <a:solidFill>
                  <a:srgbClr val="FFC000"/>
                </a:solidFill>
              </a:rPr>
              <a:t> a apexu pately, </a:t>
            </a:r>
            <a:r>
              <a:rPr lang="cs-CZ" sz="2800" b="1" dirty="0" err="1">
                <a:solidFill>
                  <a:srgbClr val="FFC000"/>
                </a:solidFill>
              </a:rPr>
              <a:t>retinakul</a:t>
            </a:r>
            <a:endParaRPr lang="cs-CZ" sz="2800" b="1" dirty="0">
              <a:solidFill>
                <a:srgbClr val="FFC000"/>
              </a:solidFill>
            </a:endParaRPr>
          </a:p>
          <a:p>
            <a:r>
              <a:rPr lang="cs-CZ" sz="2800" b="1" dirty="0">
                <a:solidFill>
                  <a:srgbClr val="FFC000"/>
                </a:solidFill>
              </a:rPr>
              <a:t>FP manévry </a:t>
            </a:r>
            <a:r>
              <a:rPr lang="cs-CZ" sz="2800" b="1" dirty="0">
                <a:solidFill>
                  <a:schemeClr val="bg1"/>
                </a:solidFill>
              </a:rPr>
              <a:t>(</a:t>
            </a:r>
            <a:r>
              <a:rPr lang="cs-CZ" sz="2800" b="1" dirty="0" err="1">
                <a:solidFill>
                  <a:schemeClr val="bg1"/>
                </a:solidFill>
              </a:rPr>
              <a:t>Zohlen</a:t>
            </a:r>
            <a:r>
              <a:rPr lang="cs-CZ" sz="2800" b="1" dirty="0">
                <a:solidFill>
                  <a:schemeClr val="bg1"/>
                </a:solidFill>
              </a:rPr>
              <a:t>, hoblík,..)</a:t>
            </a:r>
          </a:p>
          <a:p>
            <a:r>
              <a:rPr lang="cs-CZ" sz="2800" b="1" dirty="0">
                <a:solidFill>
                  <a:srgbClr val="FFC000"/>
                </a:solidFill>
              </a:rPr>
              <a:t>zhodnocení Q-úhlu</a:t>
            </a:r>
          </a:p>
        </p:txBody>
      </p:sp>
      <p:pic>
        <p:nvPicPr>
          <p:cNvPr id="35846" name="Picture 6" descr="http://t1.gstatic.com/images?q=tbn:ANd9GcRGt5Vfy2mbsuD7LsPAsnHDn6KHFA61oakQ8io91JY9DvKJerCct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9744" y="2091828"/>
            <a:ext cx="2304256" cy="476617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884368" y="2060848"/>
            <a:ext cx="1259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 8-10st.</a:t>
            </a:r>
          </a:p>
          <a:p>
            <a:r>
              <a:rPr lang="cs-CZ" b="1" dirty="0"/>
              <a:t>Ž 15±5st.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640960" cy="54006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RTG 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AP a bočná projekce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axiální projekce na patelu, </a:t>
            </a:r>
            <a:r>
              <a:rPr lang="cs-CZ" dirty="0" err="1">
                <a:solidFill>
                  <a:schemeClr val="bg1"/>
                </a:solidFill>
              </a:rPr>
              <a:t>event</a:t>
            </a:r>
            <a:r>
              <a:rPr lang="cs-CZ" dirty="0">
                <a:solidFill>
                  <a:schemeClr val="bg1"/>
                </a:solidFill>
              </a:rPr>
              <a:t>. defilé pately</a:t>
            </a:r>
          </a:p>
          <a:p>
            <a:r>
              <a:rPr lang="cs-CZ" b="1" dirty="0" err="1">
                <a:solidFill>
                  <a:schemeClr val="bg1"/>
                </a:solidFill>
              </a:rPr>
              <a:t>Sono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CT </a:t>
            </a:r>
          </a:p>
          <a:p>
            <a:r>
              <a:rPr lang="cs-CZ" b="1" dirty="0">
                <a:solidFill>
                  <a:schemeClr val="bg1"/>
                </a:solidFill>
              </a:rPr>
              <a:t>MRI (měkké tkáně, menisky)</a:t>
            </a:r>
          </a:p>
          <a:p>
            <a:r>
              <a:rPr lang="cs-CZ" b="1" dirty="0">
                <a:solidFill>
                  <a:schemeClr val="bg1"/>
                </a:solidFill>
              </a:rPr>
              <a:t>Scintigrafie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Nejčastější patologie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602128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Osové deformity </a:t>
            </a:r>
          </a:p>
          <a:p>
            <a:r>
              <a:rPr lang="cs-CZ" b="1" dirty="0">
                <a:solidFill>
                  <a:schemeClr val="bg1"/>
                </a:solidFill>
              </a:rPr>
              <a:t>Postižení menisků</a:t>
            </a:r>
          </a:p>
          <a:p>
            <a:r>
              <a:rPr lang="cs-CZ" b="1" dirty="0">
                <a:solidFill>
                  <a:schemeClr val="bg1"/>
                </a:solidFill>
              </a:rPr>
              <a:t>Poranění vazů a nestability</a:t>
            </a:r>
          </a:p>
          <a:p>
            <a:r>
              <a:rPr lang="cs-CZ" b="1" dirty="0">
                <a:solidFill>
                  <a:schemeClr val="bg1"/>
                </a:solidFill>
              </a:rPr>
              <a:t>Luxace pately a další </a:t>
            </a:r>
            <a:r>
              <a:rPr lang="cs-CZ" b="1" dirty="0" err="1">
                <a:solidFill>
                  <a:schemeClr val="bg1"/>
                </a:solidFill>
              </a:rPr>
              <a:t>femoropatelární</a:t>
            </a:r>
            <a:r>
              <a:rPr lang="cs-CZ" b="1" dirty="0">
                <a:solidFill>
                  <a:schemeClr val="bg1"/>
                </a:solidFill>
              </a:rPr>
              <a:t> obtíže (</a:t>
            </a:r>
            <a:r>
              <a:rPr lang="cs-CZ" b="1" dirty="0" err="1">
                <a:solidFill>
                  <a:schemeClr val="bg1"/>
                </a:solidFill>
              </a:rPr>
              <a:t>chondropatie</a:t>
            </a:r>
            <a:r>
              <a:rPr lang="cs-CZ" b="1" dirty="0">
                <a:solidFill>
                  <a:schemeClr val="bg1"/>
                </a:solidFill>
              </a:rPr>
              <a:t> pately)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b="1" dirty="0" err="1">
                <a:solidFill>
                  <a:schemeClr val="bg1"/>
                </a:solidFill>
              </a:rPr>
              <a:t>Chondropatie</a:t>
            </a:r>
            <a:r>
              <a:rPr lang="cs-CZ" b="1" dirty="0">
                <a:solidFill>
                  <a:schemeClr val="bg1"/>
                </a:solidFill>
              </a:rPr>
              <a:t>  / </a:t>
            </a:r>
            <a:r>
              <a:rPr lang="cs-CZ" b="1" dirty="0" err="1">
                <a:solidFill>
                  <a:schemeClr val="bg1"/>
                </a:solidFill>
              </a:rPr>
              <a:t>Gonartróza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Poranění kloubní chrupavky / </a:t>
            </a:r>
            <a:r>
              <a:rPr lang="cs-CZ" b="1" dirty="0" err="1">
                <a:solidFill>
                  <a:schemeClr val="bg1"/>
                </a:solidFill>
              </a:rPr>
              <a:t>dissekující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osteochondróza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 err="1">
                <a:solidFill>
                  <a:schemeClr val="bg1"/>
                </a:solidFill>
              </a:rPr>
              <a:t>Entezopatie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dirty="0" err="1">
                <a:solidFill>
                  <a:schemeClr val="bg1"/>
                </a:solidFill>
              </a:rPr>
              <a:t>jumperś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knee</a:t>
            </a:r>
            <a:r>
              <a:rPr lang="cs-CZ" b="1" dirty="0">
                <a:solidFill>
                  <a:schemeClr val="bg1"/>
                </a:solidFill>
              </a:rPr>
              <a:t>), burzitidy a ganglia menisků</a:t>
            </a:r>
          </a:p>
          <a:p>
            <a:r>
              <a:rPr lang="cs-CZ" b="1" dirty="0" err="1">
                <a:solidFill>
                  <a:schemeClr val="bg1"/>
                </a:solidFill>
              </a:rPr>
              <a:t>Bakerská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pseudocysta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 err="1">
                <a:solidFill>
                  <a:schemeClr val="bg1"/>
                </a:solidFill>
              </a:rPr>
              <a:t>M</a:t>
            </a:r>
            <a:r>
              <a:rPr lang="cs-CZ" b="1" dirty="0">
                <a:solidFill>
                  <a:schemeClr val="bg1"/>
                </a:solidFill>
              </a:rPr>
              <a:t>.</a:t>
            </a:r>
            <a:r>
              <a:rPr lang="cs-CZ" b="1" dirty="0" err="1">
                <a:solidFill>
                  <a:schemeClr val="bg1"/>
                </a:solidFill>
              </a:rPr>
              <a:t>Osgood</a:t>
            </a:r>
            <a:r>
              <a:rPr lang="cs-CZ" b="1" dirty="0">
                <a:solidFill>
                  <a:schemeClr val="bg1"/>
                </a:solidFill>
              </a:rPr>
              <a:t>-</a:t>
            </a:r>
            <a:r>
              <a:rPr lang="cs-CZ" b="1" dirty="0" err="1">
                <a:solidFill>
                  <a:schemeClr val="bg1"/>
                </a:solidFill>
              </a:rPr>
              <a:t>Schlatter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Záněty (</a:t>
            </a:r>
            <a:r>
              <a:rPr lang="cs-CZ" b="1" dirty="0" err="1">
                <a:solidFill>
                  <a:schemeClr val="bg1"/>
                </a:solidFill>
              </a:rPr>
              <a:t>gonitis</a:t>
            </a:r>
            <a:r>
              <a:rPr lang="cs-CZ" b="1" dirty="0">
                <a:solidFill>
                  <a:schemeClr val="bg1"/>
                </a:solidFill>
              </a:rPr>
              <a:t>, RA </a:t>
            </a:r>
            <a:r>
              <a:rPr lang="cs-CZ" b="1" dirty="0" err="1">
                <a:solidFill>
                  <a:schemeClr val="bg1"/>
                </a:solidFill>
              </a:rPr>
              <a:t>synovialitis</a:t>
            </a:r>
            <a:r>
              <a:rPr lang="cs-CZ" b="1" dirty="0">
                <a:solidFill>
                  <a:schemeClr val="bg1"/>
                </a:solidFill>
              </a:rPr>
              <a:t>, </a:t>
            </a:r>
            <a:r>
              <a:rPr lang="cs-CZ" b="1" dirty="0" err="1">
                <a:solidFill>
                  <a:schemeClr val="bg1"/>
                </a:solidFill>
              </a:rPr>
              <a:t>parinfekční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synovialitida</a:t>
            </a:r>
            <a:r>
              <a:rPr lang="cs-CZ" b="1" dirty="0">
                <a:solidFill>
                  <a:schemeClr val="bg1"/>
                </a:solidFill>
              </a:rPr>
              <a:t>,..)</a:t>
            </a:r>
          </a:p>
          <a:p>
            <a:r>
              <a:rPr lang="cs-CZ" b="1" dirty="0">
                <a:solidFill>
                  <a:schemeClr val="bg1"/>
                </a:solidFill>
              </a:rPr>
              <a:t>Tumory</a:t>
            </a:r>
          </a:p>
          <a:p>
            <a:r>
              <a:rPr lang="cs-CZ" b="1" dirty="0" err="1">
                <a:solidFill>
                  <a:schemeClr val="bg1"/>
                </a:solidFill>
              </a:rPr>
              <a:t>Charcotův</a:t>
            </a:r>
            <a:r>
              <a:rPr lang="cs-CZ" b="1" dirty="0">
                <a:solidFill>
                  <a:schemeClr val="bg1"/>
                </a:solidFill>
              </a:rPr>
              <a:t> kloub, postižení při DMO, vrozených vadách apod.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l="6977" t="1724" r="45028" b="9254"/>
          <a:stretch>
            <a:fillRect/>
          </a:stretch>
        </p:blipFill>
        <p:spPr bwMode="auto">
          <a:xfrm>
            <a:off x="251520" y="1628800"/>
            <a:ext cx="2736304" cy="2547909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259632" y="188640"/>
            <a:ext cx="589911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4400" b="1" dirty="0">
                <a:solidFill>
                  <a:srgbClr val="FFFF00"/>
                </a:solidFill>
              </a:rPr>
              <a:t>Osové deformity kolena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0" y="4149080"/>
            <a:ext cx="349188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200" b="1" dirty="0">
                <a:solidFill>
                  <a:srgbClr val="FFC000"/>
                </a:solidFill>
              </a:rPr>
              <a:t>genu </a:t>
            </a:r>
            <a:r>
              <a:rPr lang="cs-CZ" sz="2200" b="1" dirty="0" err="1">
                <a:solidFill>
                  <a:srgbClr val="FFC000"/>
                </a:solidFill>
              </a:rPr>
              <a:t>varum</a:t>
            </a:r>
            <a:r>
              <a:rPr lang="cs-CZ" sz="2200" b="1" dirty="0">
                <a:solidFill>
                  <a:srgbClr val="FFC000"/>
                </a:solidFill>
              </a:rPr>
              <a:t> /genu </a:t>
            </a:r>
            <a:r>
              <a:rPr lang="cs-CZ" sz="2200" b="1" dirty="0" err="1">
                <a:solidFill>
                  <a:srgbClr val="FFC000"/>
                </a:solidFill>
              </a:rPr>
              <a:t>valgum</a:t>
            </a:r>
            <a:endParaRPr lang="cs-CZ" sz="2200" b="1" dirty="0">
              <a:solidFill>
                <a:srgbClr val="FFC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39552" y="1052736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Nejčastěji: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347864" y="980728"/>
            <a:ext cx="5796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C000"/>
                </a:solidFill>
              </a:rPr>
              <a:t>Řešení: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v dětství </a:t>
            </a:r>
            <a:r>
              <a:rPr lang="cs-CZ" sz="2400" b="1" dirty="0">
                <a:solidFill>
                  <a:srgbClr val="FFC000"/>
                </a:solidFill>
              </a:rPr>
              <a:t>- </a:t>
            </a:r>
            <a:r>
              <a:rPr lang="cs-CZ" sz="2400" b="1" u="sng" dirty="0" err="1">
                <a:solidFill>
                  <a:srgbClr val="FFC000"/>
                </a:solidFill>
              </a:rPr>
              <a:t>hemiepifyzeodéza</a:t>
            </a:r>
            <a:endParaRPr lang="cs-CZ" sz="2400" b="1" u="sng" dirty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v dospělosti při artróze</a:t>
            </a:r>
            <a:r>
              <a:rPr lang="cs-CZ" sz="2400" b="1" dirty="0">
                <a:solidFill>
                  <a:srgbClr val="FFC000"/>
                </a:solidFill>
              </a:rPr>
              <a:t> - </a:t>
            </a:r>
            <a:r>
              <a:rPr lang="cs-CZ" sz="2400" b="1" u="sng" dirty="0">
                <a:solidFill>
                  <a:srgbClr val="FFC000"/>
                </a:solidFill>
              </a:rPr>
              <a:t>osteotomie</a:t>
            </a:r>
            <a:endParaRPr lang="cs-CZ" sz="2400" b="1" u="sng" dirty="0">
              <a:solidFill>
                <a:schemeClr val="bg1"/>
              </a:solidFill>
            </a:endParaRPr>
          </a:p>
        </p:txBody>
      </p:sp>
      <p:pic>
        <p:nvPicPr>
          <p:cNvPr id="7" name="Picture 4" descr="OO- genu valg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132856"/>
            <a:ext cx="2356462" cy="2026313"/>
          </a:xfrm>
          <a:prstGeom prst="rect">
            <a:avLst/>
          </a:prstGeom>
          <a:noFill/>
        </p:spPr>
      </p:pic>
      <p:pic>
        <p:nvPicPr>
          <p:cNvPr id="8" name="Picture 5" descr="OO- genu var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3734" y="2132857"/>
            <a:ext cx="2441914" cy="2016224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3347864" y="4221088"/>
            <a:ext cx="54493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b="1" dirty="0" err="1">
                <a:solidFill>
                  <a:srgbClr val="FFC000"/>
                </a:solidFill>
              </a:rPr>
              <a:t>valgizační</a:t>
            </a:r>
            <a:r>
              <a:rPr lang="cs-CZ" sz="2200" b="1" dirty="0">
                <a:solidFill>
                  <a:srgbClr val="FFC000"/>
                </a:solidFill>
              </a:rPr>
              <a:t> (</a:t>
            </a:r>
            <a:r>
              <a:rPr lang="cs-CZ" sz="2200" b="1" dirty="0" err="1">
                <a:solidFill>
                  <a:srgbClr val="FFC000"/>
                </a:solidFill>
              </a:rPr>
              <a:t>proxim</a:t>
            </a:r>
            <a:r>
              <a:rPr lang="cs-CZ" sz="2200" b="1" dirty="0">
                <a:solidFill>
                  <a:srgbClr val="FFC000"/>
                </a:solidFill>
              </a:rPr>
              <a:t>. tib.) / </a:t>
            </a:r>
            <a:r>
              <a:rPr lang="cs-CZ" sz="2200" b="1" dirty="0" err="1">
                <a:solidFill>
                  <a:srgbClr val="FFC000"/>
                </a:solidFill>
              </a:rPr>
              <a:t>varizační</a:t>
            </a:r>
            <a:r>
              <a:rPr lang="cs-CZ" sz="2200" b="1" dirty="0">
                <a:solidFill>
                  <a:srgbClr val="FFC000"/>
                </a:solidFill>
              </a:rPr>
              <a:t> (</a:t>
            </a:r>
            <a:r>
              <a:rPr lang="cs-CZ" sz="2200" b="1" dirty="0" err="1">
                <a:solidFill>
                  <a:srgbClr val="FFC000"/>
                </a:solidFill>
              </a:rPr>
              <a:t>dist.fem</a:t>
            </a:r>
            <a:r>
              <a:rPr lang="cs-CZ" sz="2200" b="1" dirty="0">
                <a:solidFill>
                  <a:srgbClr val="FFC000"/>
                </a:solidFill>
              </a:rPr>
              <a:t>.)</a:t>
            </a:r>
          </a:p>
        </p:txBody>
      </p:sp>
      <p:pic>
        <p:nvPicPr>
          <p:cNvPr id="10" name="Picture 4" descr="OO- Coventry 1"/>
          <p:cNvPicPr>
            <a:picLocks noChangeAspect="1" noChangeArrowheads="1"/>
          </p:cNvPicPr>
          <p:nvPr/>
        </p:nvPicPr>
        <p:blipFill>
          <a:blip r:embed="rId5" cstate="print"/>
          <a:srcRect t="2165" r="3021" b="-337"/>
          <a:stretch>
            <a:fillRect/>
          </a:stretch>
        </p:blipFill>
        <p:spPr bwMode="auto">
          <a:xfrm>
            <a:off x="2339752" y="4814831"/>
            <a:ext cx="2088232" cy="2043170"/>
          </a:xfrm>
          <a:prstGeom prst="rect">
            <a:avLst/>
          </a:prstGeom>
          <a:noFill/>
        </p:spPr>
      </p:pic>
      <p:cxnSp>
        <p:nvCxnSpPr>
          <p:cNvPr id="12" name="Přímá spojovací šipka 11"/>
          <p:cNvCxnSpPr/>
          <p:nvPr/>
        </p:nvCxnSpPr>
        <p:spPr>
          <a:xfrm>
            <a:off x="4644008" y="5805264"/>
            <a:ext cx="504056" cy="0"/>
          </a:xfrm>
          <a:prstGeom prst="straightConnector1">
            <a:avLst/>
          </a:prstGeom>
          <a:ln w="38100" cmpd="sng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 descr="OO- Coventry 2"/>
          <p:cNvPicPr>
            <a:picLocks noChangeAspect="1" noChangeArrowheads="1"/>
          </p:cNvPicPr>
          <p:nvPr/>
        </p:nvPicPr>
        <p:blipFill>
          <a:blip r:embed="rId6" cstate="print"/>
          <a:srcRect l="1654" t="2280" r="1654" b="1216"/>
          <a:stretch>
            <a:fillRect/>
          </a:stretch>
        </p:blipFill>
        <p:spPr bwMode="auto">
          <a:xfrm>
            <a:off x="5292080" y="4772422"/>
            <a:ext cx="2880320" cy="2085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21CC37F1-E324-4384-83F2-39DE7EB40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872" y="156368"/>
            <a:ext cx="195421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highlight>
                  <a:srgbClr val="FFFF00"/>
                </a:highlight>
                <a:latin typeface="Arial" panose="020B0604020202020204" pitchFamily="34" charset="0"/>
              </a:rPr>
              <a:t>Stabilita </a:t>
            </a: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11D6B7B0-B791-4ABF-B943-6AF210F3A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5299987"/>
            <a:ext cx="290496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Mediální kolaterální vaz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Laterální kolaterální vaz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Přední zkřížený vaz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Zadní zkřížený vaz</a:t>
            </a:r>
          </a:p>
        </p:txBody>
      </p:sp>
      <p:pic>
        <p:nvPicPr>
          <p:cNvPr id="9220" name="Picture 4" descr="Koleno ACL">
            <a:extLst>
              <a:ext uri="{FF2B5EF4-FFF2-40B4-BE49-F238E27FC236}">
                <a16:creationId xmlns:a16="http://schemas.microsoft.com/office/drawing/2014/main" id="{18FAAD08-6201-4396-99D7-EF196BC18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t="1704" r="14171" b="378"/>
          <a:stretch>
            <a:fillRect/>
          </a:stretch>
        </p:blipFill>
        <p:spPr bwMode="auto">
          <a:xfrm>
            <a:off x="1007104" y="980728"/>
            <a:ext cx="2519883" cy="410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Koleno PCL">
            <a:extLst>
              <a:ext uri="{FF2B5EF4-FFF2-40B4-BE49-F238E27FC236}">
                <a16:creationId xmlns:a16="http://schemas.microsoft.com/office/drawing/2014/main" id="{9FD10AA0-44BE-4AEC-98EC-485BBEE61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r="16122" b="3583"/>
          <a:stretch>
            <a:fillRect/>
          </a:stretch>
        </p:blipFill>
        <p:spPr bwMode="auto">
          <a:xfrm>
            <a:off x="5148064" y="1016990"/>
            <a:ext cx="2540005" cy="40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60350"/>
            <a:ext cx="6934200" cy="839788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Menisky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268413"/>
            <a:ext cx="3810000" cy="3529012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mediální + laterální</a:t>
            </a:r>
          </a:p>
          <a:p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dirty="0" err="1">
                <a:solidFill>
                  <a:schemeClr val="bg1"/>
                </a:solidFill>
              </a:rPr>
              <a:t>fibrokartilago</a:t>
            </a:r>
            <a:r>
              <a:rPr lang="cs-CZ" sz="2800" dirty="0">
                <a:solidFill>
                  <a:schemeClr val="bg1"/>
                </a:solidFill>
              </a:rPr>
              <a:t> – vysoká elasticita</a:t>
            </a:r>
          </a:p>
          <a:p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dirty="0" err="1">
                <a:solidFill>
                  <a:schemeClr val="bg1"/>
                </a:solidFill>
              </a:rPr>
              <a:t>parakapsulární</a:t>
            </a:r>
            <a:r>
              <a:rPr lang="cs-CZ" sz="2800" dirty="0">
                <a:solidFill>
                  <a:schemeClr val="bg1"/>
                </a:solidFill>
              </a:rPr>
              <a:t> R-R </a:t>
            </a:r>
            <a:r>
              <a:rPr lang="cs-CZ" sz="2800" dirty="0" err="1">
                <a:solidFill>
                  <a:schemeClr val="bg1"/>
                </a:solidFill>
              </a:rPr>
              <a:t>zona</a:t>
            </a:r>
            <a:r>
              <a:rPr lang="cs-CZ" sz="2800" dirty="0">
                <a:solidFill>
                  <a:schemeClr val="bg1"/>
                </a:solidFill>
              </a:rPr>
              <a:t> - cévně zásobená - šance k </a:t>
            </a:r>
            <a:r>
              <a:rPr lang="cs-CZ" sz="2800" dirty="0" err="1">
                <a:solidFill>
                  <a:schemeClr val="bg1"/>
                </a:solidFill>
              </a:rPr>
              <a:t>přihojení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334000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rgbClr val="FFC000"/>
                </a:solidFill>
                <a:latin typeface="Times New Roman" pitchFamily="18" charset="0"/>
              </a:rPr>
              <a:t>-</a:t>
            </a:r>
            <a:endParaRPr lang="cs-CZ" sz="2400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268760"/>
            <a:ext cx="3782296" cy="2808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7740352" y="6050280"/>
            <a:ext cx="72008" cy="45719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76056" y="4653136"/>
            <a:ext cx="181761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</a:rPr>
              <a:t>Zóny:</a:t>
            </a:r>
          </a:p>
          <a:p>
            <a:r>
              <a:rPr lang="cs-CZ" sz="2800" dirty="0" err="1">
                <a:solidFill>
                  <a:srgbClr val="FFFF00"/>
                </a:solidFill>
              </a:rPr>
              <a:t>Red</a:t>
            </a:r>
            <a:r>
              <a:rPr lang="cs-CZ" sz="2800" dirty="0">
                <a:solidFill>
                  <a:srgbClr val="FFFF00"/>
                </a:solidFill>
              </a:rPr>
              <a:t>- </a:t>
            </a:r>
            <a:r>
              <a:rPr lang="cs-CZ" sz="2800" dirty="0" err="1">
                <a:solidFill>
                  <a:srgbClr val="FFFF00"/>
                </a:solidFill>
              </a:rPr>
              <a:t>Red</a:t>
            </a:r>
            <a:endParaRPr lang="cs-CZ" sz="2800" dirty="0">
              <a:solidFill>
                <a:srgbClr val="FFFF00"/>
              </a:solidFill>
            </a:endParaRPr>
          </a:p>
          <a:p>
            <a:r>
              <a:rPr lang="cs-CZ" sz="2800" dirty="0" err="1">
                <a:solidFill>
                  <a:srgbClr val="FFFF00"/>
                </a:solidFill>
              </a:rPr>
              <a:t>Red</a:t>
            </a:r>
            <a:r>
              <a:rPr lang="cs-CZ" sz="2800" dirty="0">
                <a:solidFill>
                  <a:srgbClr val="FFFF00"/>
                </a:solidFill>
              </a:rPr>
              <a:t>- </a:t>
            </a:r>
            <a:r>
              <a:rPr lang="cs-CZ" sz="2800" dirty="0" err="1">
                <a:solidFill>
                  <a:srgbClr val="FFFF00"/>
                </a:solidFill>
              </a:rPr>
              <a:t>White</a:t>
            </a:r>
            <a:endParaRPr lang="cs-CZ" sz="2800" dirty="0">
              <a:solidFill>
                <a:srgbClr val="FFFF00"/>
              </a:solidFill>
            </a:endParaRPr>
          </a:p>
          <a:p>
            <a:r>
              <a:rPr lang="cs-CZ" sz="2800" dirty="0" err="1">
                <a:solidFill>
                  <a:srgbClr val="FFFF00"/>
                </a:solidFill>
              </a:rPr>
              <a:t>White</a:t>
            </a:r>
            <a:endParaRPr lang="cs-CZ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792163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Funkce menisků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5013325"/>
            <a:ext cx="4032250" cy="1512888"/>
          </a:xfrm>
        </p:spPr>
        <p:txBody>
          <a:bodyPr/>
          <a:lstStyle/>
          <a:p>
            <a:r>
              <a:rPr lang="cs-CZ" sz="2400" dirty="0">
                <a:solidFill>
                  <a:schemeClr val="bg1"/>
                </a:solidFill>
              </a:rPr>
              <a:t>nárazník</a:t>
            </a:r>
          </a:p>
          <a:p>
            <a:r>
              <a:rPr lang="cs-CZ" sz="2400" dirty="0">
                <a:solidFill>
                  <a:schemeClr val="bg1"/>
                </a:solidFill>
              </a:rPr>
              <a:t>stabilizátor</a:t>
            </a:r>
          </a:p>
          <a:p>
            <a:r>
              <a:rPr lang="cs-CZ" sz="2400" dirty="0">
                <a:solidFill>
                  <a:schemeClr val="bg1"/>
                </a:solidFill>
              </a:rPr>
              <a:t>vyrovnávač kloubních ploch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5084763"/>
            <a:ext cx="4105275" cy="1584325"/>
          </a:xfrm>
        </p:spPr>
        <p:txBody>
          <a:bodyPr/>
          <a:lstStyle/>
          <a:p>
            <a:r>
              <a:rPr lang="cs-CZ" sz="2400" dirty="0">
                <a:solidFill>
                  <a:schemeClr val="bg1"/>
                </a:solidFill>
              </a:rPr>
              <a:t>rozdělovač kloubní tekutiny</a:t>
            </a:r>
          </a:p>
          <a:p>
            <a:r>
              <a:rPr lang="cs-CZ" sz="2400" dirty="0">
                <a:solidFill>
                  <a:schemeClr val="bg1"/>
                </a:solidFill>
              </a:rPr>
              <a:t>LM – mobilnější</a:t>
            </a:r>
          </a:p>
          <a:p>
            <a:r>
              <a:rPr lang="cs-CZ" sz="2400" dirty="0">
                <a:solidFill>
                  <a:schemeClr val="bg1"/>
                </a:solidFill>
              </a:rPr>
              <a:t>MM - zranitelnější</a:t>
            </a:r>
          </a:p>
        </p:txBody>
      </p:sp>
      <p:pic>
        <p:nvPicPr>
          <p:cNvPr id="43013" name="Picture 5" descr="Koleno menisk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052513"/>
            <a:ext cx="6840538" cy="3829050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457172" y="82953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3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Struktura</a:t>
            </a:r>
            <a:r>
              <a:rPr lang="en-US" sz="33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3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menisku</a:t>
            </a:r>
            <a:endParaRPr lang="en-US" sz="4000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TextShape 2"/>
          <p:cNvSpPr txBox="1"/>
          <p:nvPr/>
        </p:nvSpPr>
        <p:spPr>
          <a:xfrm>
            <a:off x="457172" y="4869160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5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Fibrok</a:t>
            </a:r>
            <a:r>
              <a:rPr lang="en-US" sz="25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artilaginózní</a:t>
            </a:r>
            <a:r>
              <a:rPr lang="en-US" sz="25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struktura</a:t>
            </a:r>
            <a:endParaRPr lang="en-US" sz="2900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Relativně</a:t>
            </a:r>
            <a:r>
              <a:rPr lang="en-US" sz="25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acelulární</a:t>
            </a:r>
            <a:r>
              <a:rPr lang="en-US" sz="25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endParaRPr lang="en-US" sz="2900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" name="Obrázek 50"/>
          <p:cNvPicPr/>
          <p:nvPr/>
        </p:nvPicPr>
        <p:blipFill>
          <a:blip r:embed="rId2"/>
          <a:stretch/>
        </p:blipFill>
        <p:spPr>
          <a:xfrm>
            <a:off x="482812" y="1558022"/>
            <a:ext cx="3369108" cy="2807081"/>
          </a:xfrm>
          <a:prstGeom prst="rect">
            <a:avLst/>
          </a:prstGeom>
          <a:ln>
            <a:noFill/>
          </a:ln>
        </p:spPr>
      </p:pic>
      <p:pic>
        <p:nvPicPr>
          <p:cNvPr id="52" name="Obrázek 51"/>
          <p:cNvPicPr/>
          <p:nvPr/>
        </p:nvPicPr>
        <p:blipFill>
          <a:blip r:embed="rId3"/>
          <a:stretch/>
        </p:blipFill>
        <p:spPr>
          <a:xfrm>
            <a:off x="4788024" y="1556791"/>
            <a:ext cx="3369108" cy="28070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1655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457172" y="273352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Typy</a:t>
            </a:r>
            <a:r>
              <a:rPr lang="en-US" sz="40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0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ruptur</a:t>
            </a:r>
            <a:r>
              <a:rPr lang="en-US" sz="40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0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menisku</a:t>
            </a:r>
            <a:endParaRPr lang="en-US" sz="4000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" name="Obrázek 54"/>
          <p:cNvPicPr/>
          <p:nvPr/>
        </p:nvPicPr>
        <p:blipFill>
          <a:blip r:embed="rId2"/>
          <a:stretch/>
        </p:blipFill>
        <p:spPr>
          <a:xfrm>
            <a:off x="5220072" y="1916832"/>
            <a:ext cx="3546999" cy="2874932"/>
          </a:xfrm>
          <a:prstGeom prst="rect">
            <a:avLst/>
          </a:prstGeom>
          <a:ln>
            <a:noFill/>
          </a:ln>
        </p:spPr>
      </p:pic>
      <p:sp>
        <p:nvSpPr>
          <p:cNvPr id="56" name="TextShape 2"/>
          <p:cNvSpPr txBox="1"/>
          <p:nvPr/>
        </p:nvSpPr>
        <p:spPr>
          <a:xfrm>
            <a:off x="457172" y="1659054"/>
            <a:ext cx="4546875" cy="4096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Longitudinální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Radiální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Horizontální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Šikmá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Bucket handle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ucho od koše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Komplexní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33769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Grp="1" noChangeAspect="1"/>
          </p:cNvGraphicFramePr>
          <p:nvPr>
            <p:ph type="ctrTitle"/>
          </p:nvPr>
        </p:nvGraphicFramePr>
        <p:xfrm>
          <a:off x="6227763" y="3068638"/>
          <a:ext cx="2614612" cy="176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Rastrový obrázek" r:id="rId3" imgW="4114286" imgH="2771429" progId="PBrush">
                  <p:embed/>
                </p:oleObj>
              </mc:Choice>
              <mc:Fallback>
                <p:oleObj name="Rastrový obrázek" r:id="rId3" imgW="4114286" imgH="2771429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3068638"/>
                        <a:ext cx="2614612" cy="1760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6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260350"/>
            <a:ext cx="6400800" cy="7921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Ruptury menisků</a:t>
            </a:r>
          </a:p>
        </p:txBody>
      </p:sp>
      <p:pic>
        <p:nvPicPr>
          <p:cNvPr id="8197" name="Picture 4" descr="S2400065"/>
          <p:cNvPicPr>
            <a:picLocks noChangeAspect="1" noChangeArrowheads="1"/>
          </p:cNvPicPr>
          <p:nvPr/>
        </p:nvPicPr>
        <p:blipFill>
          <a:blip r:embed="rId5" cstate="print"/>
          <a:srcRect l="6000" t="2000" r="12000" b="10001"/>
          <a:stretch>
            <a:fillRect/>
          </a:stretch>
        </p:blipFill>
        <p:spPr bwMode="auto">
          <a:xfrm>
            <a:off x="2124075" y="3789363"/>
            <a:ext cx="367188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7763" y="5013325"/>
            <a:ext cx="2630487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5" name="Object 6"/>
          <p:cNvGraphicFramePr>
            <a:graphicFrameLocks noChangeAspect="1"/>
          </p:cNvGraphicFramePr>
          <p:nvPr/>
        </p:nvGraphicFramePr>
        <p:xfrm>
          <a:off x="395288" y="3141663"/>
          <a:ext cx="1289050" cy="344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Rastrový obrázek" r:id="rId7" imgW="1504762" imgH="4019048" progId="PBrush">
                  <p:embed/>
                </p:oleObj>
              </mc:Choice>
              <mc:Fallback>
                <p:oleObj name="Rastrový obrázek" r:id="rId7" imgW="1504762" imgH="4019048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141663"/>
                        <a:ext cx="1289050" cy="3443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8400" y="2133600"/>
            <a:ext cx="2014538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59563" y="1628775"/>
            <a:ext cx="1944687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88125" y="260350"/>
            <a:ext cx="1944688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11188" y="1268413"/>
            <a:ext cx="5545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95288" y="1268413"/>
            <a:ext cx="51847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longitudinální, horizontální, radiální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„ucho od koše“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typické bloky kolena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degenerativní léze</a:t>
            </a:r>
          </a:p>
          <a:p>
            <a:pPr>
              <a:spcBef>
                <a:spcPct val="20000"/>
              </a:spcBef>
            </a:pPr>
            <a:endParaRPr lang="cs-CZ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Grp="1" noChangeAspect="1"/>
          </p:cNvGraphicFramePr>
          <p:nvPr>
            <p:ph type="clipArt" sz="half" idx="2"/>
            <p:extLst>
              <p:ext uri="{D42A27DB-BD31-4B8C-83A1-F6EECF244321}">
                <p14:modId xmlns:p14="http://schemas.microsoft.com/office/powerpoint/2010/main" val="801784211"/>
              </p:ext>
            </p:extLst>
          </p:nvPr>
        </p:nvGraphicFramePr>
        <p:xfrm>
          <a:off x="2195736" y="1543050"/>
          <a:ext cx="4006850" cy="271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Rastrový obraz" r:id="rId3" imgW="5401429" imgH="4334480" progId="PBrush">
                  <p:embed/>
                </p:oleObj>
              </mc:Choice>
              <mc:Fallback>
                <p:oleObj name="Rastrový obraz" r:id="rId3" imgW="5401429" imgH="4334480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1543050"/>
                        <a:ext cx="4006850" cy="271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14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476250"/>
            <a:ext cx="7391400" cy="1066800"/>
          </a:xfrm>
        </p:spPr>
        <p:txBody>
          <a:bodyPr>
            <a:normAutofit fontScale="92500"/>
          </a:bodyPr>
          <a:lstStyle/>
          <a:p>
            <a:pPr>
              <a:buClr>
                <a:schemeClr val="tx2"/>
              </a:buClr>
              <a:buFontTx/>
              <a:buNone/>
              <a:defRPr/>
            </a:pPr>
            <a:r>
              <a:rPr lang="cs-CZ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Ruptura menisku „ucho od koše“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953000" y="4876800"/>
            <a:ext cx="396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endParaRPr lang="en-GB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685800" y="3429000"/>
            <a:ext cx="7696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2800">
              <a:latin typeface="Times New Roman" pitchFamily="18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114800" y="61722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2400">
              <a:latin typeface="Times New Roman" pitchFamily="18" charset="0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219549" y="4920962"/>
            <a:ext cx="47525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Klinicky- blok kolena</a:t>
            </a:r>
            <a:endParaRPr lang="cs-CZ" sz="24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Ošetření menisků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219200"/>
            <a:ext cx="2667000" cy="22098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u="sng" dirty="0" err="1">
                <a:solidFill>
                  <a:srgbClr val="FFC000"/>
                </a:solidFill>
              </a:rPr>
              <a:t>Menisektomie</a:t>
            </a:r>
            <a:endParaRPr lang="cs-CZ" dirty="0">
              <a:solidFill>
                <a:srgbClr val="FFC000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parciální</a:t>
            </a:r>
          </a:p>
          <a:p>
            <a:r>
              <a:rPr lang="cs-CZ" dirty="0" err="1">
                <a:solidFill>
                  <a:schemeClr val="bg1"/>
                </a:solidFill>
              </a:rPr>
              <a:t>subtotální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totální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86400" y="1219200"/>
            <a:ext cx="2590800" cy="22098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Tx/>
              <a:buNone/>
            </a:pPr>
            <a:r>
              <a:rPr lang="cs-CZ" u="sng" dirty="0">
                <a:solidFill>
                  <a:srgbClr val="FFC000"/>
                </a:solidFill>
              </a:rPr>
              <a:t>Sutura </a:t>
            </a:r>
          </a:p>
          <a:p>
            <a:r>
              <a:rPr lang="cs-CZ" dirty="0" err="1">
                <a:solidFill>
                  <a:schemeClr val="bg1"/>
                </a:solidFill>
              </a:rPr>
              <a:t>outside</a:t>
            </a:r>
            <a:r>
              <a:rPr lang="cs-CZ" dirty="0">
                <a:solidFill>
                  <a:schemeClr val="bg1"/>
                </a:solidFill>
              </a:rPr>
              <a:t>-in</a:t>
            </a:r>
          </a:p>
          <a:p>
            <a:r>
              <a:rPr lang="cs-CZ" dirty="0" err="1">
                <a:solidFill>
                  <a:schemeClr val="bg1"/>
                </a:solidFill>
              </a:rPr>
              <a:t>inside</a:t>
            </a:r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out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 err="1">
                <a:solidFill>
                  <a:schemeClr val="bg1"/>
                </a:solidFill>
              </a:rPr>
              <a:t>all</a:t>
            </a:r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inside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6576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219200" y="60960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solidFill>
                  <a:srgbClr val="FFC000"/>
                </a:solidFill>
                <a:latin typeface="Times New Roman" pitchFamily="18" charset="0"/>
              </a:rPr>
              <a:t>Punch</a:t>
            </a:r>
            <a:r>
              <a:rPr lang="cs-CZ" sz="2400" b="1" dirty="0">
                <a:solidFill>
                  <a:srgbClr val="FFC000"/>
                </a:solidFill>
                <a:latin typeface="Times New Roman" pitchFamily="18" charset="0"/>
              </a:rPr>
              <a:t> „v akci“</a:t>
            </a:r>
            <a:endParaRPr lang="cs-CZ" sz="2400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733800"/>
            <a:ext cx="31242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5715000" y="609600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rgbClr val="FFC000"/>
                </a:solidFill>
                <a:latin typeface="Times New Roman" pitchFamily="18" charset="0"/>
              </a:rPr>
              <a:t>Sutura menisku</a:t>
            </a:r>
            <a:endParaRPr lang="cs-CZ" sz="2400" dirty="0">
              <a:solidFill>
                <a:srgbClr val="FFC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04900" y="739775"/>
            <a:ext cx="6932613" cy="944563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Parciální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menisektomie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5059" name="Picture 3" descr="S240009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500" r="4167" b="11111"/>
          <a:stretch>
            <a:fillRect/>
          </a:stretch>
        </p:blipFill>
        <p:spPr>
          <a:xfrm>
            <a:off x="968375" y="2008188"/>
            <a:ext cx="3673475" cy="2284412"/>
          </a:xfrm>
        </p:spPr>
      </p:pic>
      <p:pic>
        <p:nvPicPr>
          <p:cNvPr id="45060" name="Picture 4" descr="S6R0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3429000"/>
            <a:ext cx="49625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71550" y="260350"/>
            <a:ext cx="7340600" cy="862013"/>
          </a:xfrm>
        </p:spPr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Subtotální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menisektomie</a:t>
            </a:r>
            <a:endParaRPr lang="cs-CZ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484313"/>
            <a:ext cx="3381375" cy="2016125"/>
          </a:xfrm>
          <a:noFill/>
        </p:spPr>
      </p:pic>
      <p:pic>
        <p:nvPicPr>
          <p:cNvPr id="4608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40200" y="1484313"/>
            <a:ext cx="2066925" cy="1981200"/>
          </a:xfrm>
          <a:noFill/>
        </p:spPr>
      </p:pic>
      <p:pic>
        <p:nvPicPr>
          <p:cNvPr id="46085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516688" y="1484313"/>
            <a:ext cx="1895475" cy="1981200"/>
          </a:xfrm>
          <a:noFill/>
        </p:spPr>
      </p:pic>
      <p:pic>
        <p:nvPicPr>
          <p:cNvPr id="46086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95288" y="3949700"/>
            <a:ext cx="3384550" cy="2252663"/>
          </a:xfrm>
          <a:noFill/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4005263"/>
            <a:ext cx="4097338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457172" y="404663"/>
            <a:ext cx="8228763" cy="62315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97967" algn="ctr">
              <a:buClr>
                <a:srgbClr val="FFFFFF"/>
              </a:buClr>
              <a:buSzPct val="45000"/>
            </a:pPr>
            <a:r>
              <a:rPr lang="cs-CZ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Techniky</a:t>
            </a:r>
            <a:r>
              <a:rPr lang="en-US" sz="2900" b="1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sutury</a:t>
            </a:r>
            <a:endParaRPr lang="en-US" sz="2900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 algn="ctr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Outside – in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</a:t>
            </a: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Inside – out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</a:t>
            </a: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            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– inside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pic>
        <p:nvPicPr>
          <p:cNvPr id="62" name="Obrázek 61"/>
          <p:cNvPicPr/>
          <p:nvPr/>
        </p:nvPicPr>
        <p:blipFill>
          <a:blip r:embed="rId2"/>
          <a:stretch/>
        </p:blipFill>
        <p:spPr>
          <a:xfrm>
            <a:off x="5474304" y="2737440"/>
            <a:ext cx="1907712" cy="1907912"/>
          </a:xfrm>
          <a:prstGeom prst="rect">
            <a:avLst/>
          </a:prstGeom>
          <a:ln>
            <a:noFill/>
          </a:ln>
        </p:spPr>
      </p:pic>
      <p:pic>
        <p:nvPicPr>
          <p:cNvPr id="63" name="Obrázek 62"/>
          <p:cNvPicPr/>
          <p:nvPr/>
        </p:nvPicPr>
        <p:blipFill>
          <a:blip r:embed="rId3"/>
          <a:stretch/>
        </p:blipFill>
        <p:spPr>
          <a:xfrm>
            <a:off x="3815424" y="1327243"/>
            <a:ext cx="2044210" cy="1881459"/>
          </a:xfrm>
          <a:prstGeom prst="rect">
            <a:avLst/>
          </a:prstGeom>
          <a:ln>
            <a:noFill/>
          </a:ln>
        </p:spPr>
      </p:pic>
      <p:pic>
        <p:nvPicPr>
          <p:cNvPr id="64" name="Obrázek 63"/>
          <p:cNvPicPr/>
          <p:nvPr/>
        </p:nvPicPr>
        <p:blipFill>
          <a:blip r:embed="rId4"/>
          <a:stretch/>
        </p:blipFill>
        <p:spPr>
          <a:xfrm>
            <a:off x="6801408" y="4396494"/>
            <a:ext cx="2262020" cy="19049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1839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27055FB0-879C-4507-A0B9-8BC37EF00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260350"/>
            <a:ext cx="33393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highlight>
                  <a:srgbClr val="FFFF00"/>
                </a:highlight>
                <a:latin typeface="Arial" panose="020B0604020202020204" pitchFamily="34" charset="0"/>
              </a:rPr>
              <a:t>Mediální strana</a:t>
            </a:r>
            <a:endParaRPr lang="cs-CZ" altLang="cs-CZ" sz="3600" dirty="0">
              <a:solidFill>
                <a:srgbClr val="FFFF0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pic>
        <p:nvPicPr>
          <p:cNvPr id="7171" name="Picture 3" descr="Koleno medial">
            <a:extLst>
              <a:ext uri="{FF2B5EF4-FFF2-40B4-BE49-F238E27FC236}">
                <a16:creationId xmlns:a16="http://schemas.microsoft.com/office/drawing/2014/main" id="{B028CE04-6B73-4EDE-A9E8-CD20C29F0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5" t="3075" r="21950" b="337"/>
          <a:stretch>
            <a:fillRect/>
          </a:stretch>
        </p:blipFill>
        <p:spPr bwMode="auto">
          <a:xfrm>
            <a:off x="2771775" y="1052513"/>
            <a:ext cx="2520305" cy="352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">
            <a:extLst>
              <a:ext uri="{FF2B5EF4-FFF2-40B4-BE49-F238E27FC236}">
                <a16:creationId xmlns:a16="http://schemas.microsoft.com/office/drawing/2014/main" id="{408F58F0-0F12-41BF-ADD4-BBA858E1E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079" y="4727730"/>
            <a:ext cx="641072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Mediální kolaterální vaz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Mediální kloubní pouzdro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Mediální patelární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</a:rPr>
              <a:t>retinakulum</a:t>
            </a:r>
            <a:endParaRPr lang="cs-CZ" altLang="cs-CZ" sz="2000" dirty="0"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Zadní šikmý vaz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Šlachy m.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</a:rPr>
              <a:t>semitendinosus</a:t>
            </a: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,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</a:rPr>
              <a:t>semimembranosus</a:t>
            </a: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,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</a:rPr>
              <a:t>gracilis</a:t>
            </a:r>
            <a:endParaRPr lang="cs-CZ" altLang="cs-CZ" sz="2000" dirty="0"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- tvoří pes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</a:rPr>
              <a:t>anserinus</a:t>
            </a:r>
            <a:endParaRPr lang="cs-CZ" altLang="cs-CZ" sz="2000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Shape 1"/>
          <p:cNvSpPr txBox="1"/>
          <p:nvPr/>
        </p:nvSpPr>
        <p:spPr>
          <a:xfrm>
            <a:off x="231525" y="165907"/>
            <a:ext cx="8726427" cy="592739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8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H</a:t>
            </a:r>
            <a:r>
              <a:rPr lang="en-US" sz="28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ojení</a:t>
            </a:r>
            <a:r>
              <a:rPr lang="en-US" sz="28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menisku</a:t>
            </a:r>
            <a:r>
              <a:rPr lang="en-US" sz="28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8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 limitováno</a:t>
            </a:r>
          </a:p>
          <a:p>
            <a:pPr marL="97967">
              <a:buClr>
                <a:srgbClr val="FFFFFF"/>
              </a:buClr>
              <a:buSzPct val="45000"/>
            </a:pPr>
            <a:r>
              <a:rPr lang="en-US" sz="28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Nejlepší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výsledky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cs-CZ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Red-red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zóně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Sutura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mladých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pac.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lepší výsledky</a:t>
            </a:r>
            <a:endParaRPr lang="en-US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Trhliny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rozsahu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0-2mm od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pouzdra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nejlepší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potenciál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zhojení</a:t>
            </a:r>
            <a:endParaRPr lang="en-US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97967">
              <a:buClr>
                <a:srgbClr val="FFFFFF"/>
              </a:buClr>
              <a:buSzPct val="45000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sutura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avaskulární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zóně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poop.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75%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pac.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asympt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/ follow-up 51m /</a:t>
            </a: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Vertikální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horizontální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rpt. -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potenciál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k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zhojení</a:t>
            </a:r>
            <a:endParaRPr lang="en-US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2693" lvl="1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Traumatická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vs.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degenerativní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ruptura</a:t>
            </a:r>
            <a:endParaRPr lang="en-US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0242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ASK sutura menisku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3933056"/>
            <a:ext cx="3244411" cy="2743646"/>
          </a:xfrm>
          <a:noFill/>
        </p:spPr>
      </p:pic>
      <p:pic>
        <p:nvPicPr>
          <p:cNvPr id="4710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536" y="1340768"/>
            <a:ext cx="3246438" cy="2633663"/>
          </a:xfrm>
          <a:noFill/>
        </p:spPr>
      </p:pic>
      <p:pic>
        <p:nvPicPr>
          <p:cNvPr id="5" name="Picture 3" descr="S6R00002"/>
          <p:cNvPicPr>
            <a:picLocks noChangeAspect="1" noChangeArrowheads="1"/>
          </p:cNvPicPr>
          <p:nvPr/>
        </p:nvPicPr>
        <p:blipFill>
          <a:blip r:embed="rId4" cstate="print"/>
          <a:srcRect l="16521" r="8837"/>
          <a:stretch>
            <a:fillRect/>
          </a:stretch>
        </p:blipFill>
        <p:spPr>
          <a:xfrm>
            <a:off x="3851920" y="1412776"/>
            <a:ext cx="4680520" cy="41148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95936" y="558924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PDS vlákno </a:t>
            </a:r>
            <a:endParaRPr lang="cs-CZ" sz="2400" dirty="0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457172" y="331811"/>
            <a:ext cx="8228763" cy="61385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– inside –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kompresní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cirkumferentní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steh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obvodu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léze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" name="Obrázek 70"/>
          <p:cNvPicPr/>
          <p:nvPr/>
        </p:nvPicPr>
        <p:blipFill>
          <a:blip r:embed="rId2"/>
          <a:stretch/>
        </p:blipFill>
        <p:spPr>
          <a:xfrm>
            <a:off x="1187624" y="2636912"/>
            <a:ext cx="6545392" cy="23004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4038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6932612" cy="944562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Vazy 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124744"/>
            <a:ext cx="4680520" cy="3633192"/>
          </a:xfrm>
        </p:spPr>
        <p:txBody>
          <a:bodyPr>
            <a:normAutofit fontScale="62500" lnSpcReduction="20000"/>
          </a:bodyPr>
          <a:lstStyle/>
          <a:p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LCM  lig.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collaterale</a:t>
            </a:r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mediale</a:t>
            </a:r>
            <a:endParaRPr lang="cs-CZ" sz="3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LCL   lig.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collaterale</a:t>
            </a:r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laterale</a:t>
            </a:r>
            <a:endParaRPr lang="cs-CZ" sz="3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ACL 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cruciate</a:t>
            </a:r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ligament</a:t>
            </a:r>
            <a:endParaRPr lang="cs-CZ" sz="3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PCL 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cruciate</a:t>
            </a:r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ligament</a:t>
            </a:r>
            <a:endParaRPr lang="cs-CZ" sz="3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3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Mechanismu úrazu </a:t>
            </a:r>
          </a:p>
          <a:p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Klinické vyšetření</a:t>
            </a:r>
          </a:p>
          <a:p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Stupeň poranění:</a:t>
            </a:r>
          </a:p>
          <a:p>
            <a:pPr lvl="1"/>
            <a:r>
              <a:rPr lang="cs-CZ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distenze</a:t>
            </a:r>
          </a:p>
          <a:p>
            <a:pPr lvl="1"/>
            <a:r>
              <a:rPr lang="cs-CZ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parciální ruptura</a:t>
            </a:r>
          </a:p>
          <a:p>
            <a:pPr lvl="1"/>
            <a:r>
              <a:rPr lang="cs-CZ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totální ruptura</a:t>
            </a:r>
            <a:endParaRPr lang="cs-CZ" sz="3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3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3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/>
          </a:p>
        </p:txBody>
      </p:sp>
      <p:pic>
        <p:nvPicPr>
          <p:cNvPr id="8" name="Picture 4" descr="Koleno ACL">
            <a:extLst>
              <a:ext uri="{FF2B5EF4-FFF2-40B4-BE49-F238E27FC236}">
                <a16:creationId xmlns:a16="http://schemas.microsoft.com/office/drawing/2014/main" id="{71952F60-A67A-4395-86D1-3E21E395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t="1704" r="14171" b="378"/>
          <a:stretch>
            <a:fillRect/>
          </a:stretch>
        </p:blipFill>
        <p:spPr bwMode="auto">
          <a:xfrm>
            <a:off x="5456337" y="1268760"/>
            <a:ext cx="2519883" cy="410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56648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6932612" cy="9445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Stress testy</a:t>
            </a:r>
            <a:b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8372" name="Picture 4" descr="S240009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250" t="11111" b="29166"/>
          <a:stretch>
            <a:fillRect/>
          </a:stretch>
        </p:blipFill>
        <p:spPr>
          <a:xfrm>
            <a:off x="1403648" y="1597769"/>
            <a:ext cx="5940425" cy="3127375"/>
          </a:xfrm>
          <a:noFill/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979712" y="5031631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err="1">
                <a:solidFill>
                  <a:srgbClr val="FFC000"/>
                </a:solidFill>
                <a:latin typeface="Times New Roman" pitchFamily="18" charset="0"/>
              </a:rPr>
              <a:t>valgus</a:t>
            </a:r>
            <a:r>
              <a:rPr lang="cs-CZ" sz="2400" dirty="0">
                <a:solidFill>
                  <a:srgbClr val="FFC000"/>
                </a:solidFill>
                <a:latin typeface="Times New Roman" pitchFamily="18" charset="0"/>
              </a:rPr>
              <a:t> stress test    +    přední zásuvka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6932612" cy="944562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Distenze 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124744"/>
            <a:ext cx="4680520" cy="3633192"/>
          </a:xfrm>
        </p:spPr>
        <p:txBody>
          <a:bodyPr>
            <a:normAutofit fontScale="47500" lnSpcReduction="20000"/>
          </a:bodyPr>
          <a:lstStyle/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Stabilita zachována</a:t>
            </a:r>
          </a:p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Palpační bolest</a:t>
            </a:r>
          </a:p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Stres  test je negativní</a:t>
            </a:r>
          </a:p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Otok </a:t>
            </a:r>
          </a:p>
          <a:p>
            <a:pPr marL="457200" lvl="1" indent="0">
              <a:buNone/>
            </a:pPr>
            <a:endParaRPr lang="cs-CZ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Léčba:</a:t>
            </a:r>
          </a:p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Obvykle 2-3 týdny</a:t>
            </a:r>
          </a:p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Chůze je možná s omezením, bez sportu</a:t>
            </a:r>
          </a:p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bandáž, měkká ortéza</a:t>
            </a:r>
          </a:p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NSA gely a masti</a:t>
            </a:r>
          </a:p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Analgetika</a:t>
            </a:r>
          </a:p>
          <a:p>
            <a:pPr marL="457200" lvl="1" indent="0">
              <a:buNone/>
            </a:pPr>
            <a:endParaRPr lang="cs-CZ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/>
            <a:endParaRPr lang="cs-CZ" sz="2400" dirty="0">
              <a:solidFill>
                <a:schemeClr val="bg1"/>
              </a:solidFill>
            </a:endParaRPr>
          </a:p>
          <a:p>
            <a:pPr lvl="1"/>
            <a:endParaRPr lang="cs-CZ" sz="2400" dirty="0">
              <a:solidFill>
                <a:schemeClr val="bg1"/>
              </a:solidFill>
            </a:endParaRPr>
          </a:p>
          <a:p>
            <a:endParaRPr lang="cs-CZ" sz="2800" dirty="0"/>
          </a:p>
        </p:txBody>
      </p:sp>
      <p:pic>
        <p:nvPicPr>
          <p:cNvPr id="8" name="Picture 4" descr="Koleno ACL">
            <a:extLst>
              <a:ext uri="{FF2B5EF4-FFF2-40B4-BE49-F238E27FC236}">
                <a16:creationId xmlns:a16="http://schemas.microsoft.com/office/drawing/2014/main" id="{71952F60-A67A-4395-86D1-3E21E395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t="1704" r="14171" b="378"/>
          <a:stretch>
            <a:fillRect/>
          </a:stretch>
        </p:blipFill>
        <p:spPr bwMode="auto">
          <a:xfrm>
            <a:off x="5456337" y="1268760"/>
            <a:ext cx="2519883" cy="410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41896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6932612" cy="944562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Parciální ruptura 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124744"/>
            <a:ext cx="4680520" cy="3633192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Stabilita porušena</a:t>
            </a: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Stress test pozitivní částečně</a:t>
            </a: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Silná bolest</a:t>
            </a: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Palpační bolest</a:t>
            </a: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Otok</a:t>
            </a:r>
          </a:p>
          <a:p>
            <a:pPr marL="457200" lvl="1" indent="0">
              <a:buNone/>
            </a:pPr>
            <a:endParaRPr lang="cs-CZ" sz="7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Léčba:</a:t>
            </a: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Obvykle 4-5 týdnů</a:t>
            </a: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Ortéza</a:t>
            </a: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Chůze o berlích v ortéze</a:t>
            </a: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NSA gely a masti</a:t>
            </a: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Analgetika</a:t>
            </a:r>
          </a:p>
          <a:p>
            <a:pPr marL="457200" lvl="1" indent="0">
              <a:buNone/>
            </a:pPr>
            <a:endParaRPr lang="cs-CZ" sz="7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7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7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/>
          </a:p>
        </p:txBody>
      </p:sp>
      <p:pic>
        <p:nvPicPr>
          <p:cNvPr id="8" name="Picture 4" descr="Koleno ACL">
            <a:extLst>
              <a:ext uri="{FF2B5EF4-FFF2-40B4-BE49-F238E27FC236}">
                <a16:creationId xmlns:a16="http://schemas.microsoft.com/office/drawing/2014/main" id="{71952F60-A67A-4395-86D1-3E21E395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t="1704" r="14171" b="378"/>
          <a:stretch>
            <a:fillRect/>
          </a:stretch>
        </p:blipFill>
        <p:spPr bwMode="auto">
          <a:xfrm>
            <a:off x="6268686" y="998114"/>
            <a:ext cx="1570045" cy="255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laymakeracl">
            <a:extLst>
              <a:ext uri="{FF2B5EF4-FFF2-40B4-BE49-F238E27FC236}">
                <a16:creationId xmlns:a16="http://schemas.microsoft.com/office/drawing/2014/main" id="{6E7635C2-10C3-470F-9F8A-1F20CA0BB1B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68686" y="3767335"/>
            <a:ext cx="1570045" cy="2486569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AF26FF5-17F8-4FC9-861B-C76C726A2B7C}"/>
              </a:ext>
            </a:extLst>
          </p:cNvPr>
          <p:cNvSpPr txBox="1"/>
          <p:nvPr/>
        </p:nvSpPr>
        <p:spPr>
          <a:xfrm>
            <a:off x="2483768" y="6093296"/>
            <a:ext cx="3530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Ortéza s postranními dlahami</a:t>
            </a:r>
          </a:p>
        </p:txBody>
      </p:sp>
    </p:spTree>
    <p:extLst>
      <p:ext uri="{BB962C8B-B14F-4D97-AF65-F5344CB8AC3E}">
        <p14:creationId xmlns:p14="http://schemas.microsoft.com/office/powerpoint/2010/main" val="190166904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6932612" cy="944562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Totální ruptura 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124744"/>
            <a:ext cx="4680520" cy="5472608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r>
              <a:rPr lang="cs-CZ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Stabilita zcela porušena</a:t>
            </a:r>
          </a:p>
          <a:p>
            <a:pPr marL="457200" lvl="1" indent="0">
              <a:buNone/>
            </a:pPr>
            <a:r>
              <a:rPr lang="cs-CZ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Stress test pozitivní úplně</a:t>
            </a:r>
          </a:p>
          <a:p>
            <a:pPr marL="457200" lvl="1" indent="0">
              <a:buNone/>
            </a:pPr>
            <a:r>
              <a:rPr lang="cs-CZ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Silná bolest, omezený pohyb</a:t>
            </a:r>
          </a:p>
          <a:p>
            <a:pPr marL="457200" lvl="1" indent="0">
              <a:buNone/>
            </a:pPr>
            <a:r>
              <a:rPr lang="cs-CZ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Palpační bolest</a:t>
            </a:r>
          </a:p>
          <a:p>
            <a:pPr marL="457200" lvl="1" indent="0">
              <a:buNone/>
            </a:pPr>
            <a:r>
              <a:rPr lang="cs-CZ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Otok</a:t>
            </a:r>
          </a:p>
          <a:p>
            <a:pPr marL="457200" lvl="1" indent="0">
              <a:buNone/>
            </a:pPr>
            <a:endParaRPr lang="cs-CZ" sz="8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Léčba:</a:t>
            </a:r>
          </a:p>
          <a:p>
            <a:pPr>
              <a:defRPr/>
            </a:pPr>
            <a:r>
              <a:rPr lang="cs-CZ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Sutura vazu, pak ortéza 6 týdnů</a:t>
            </a:r>
          </a:p>
          <a:p>
            <a:pPr>
              <a:defRPr/>
            </a:pPr>
            <a:r>
              <a:rPr lang="cs-CZ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Ev. </a:t>
            </a:r>
            <a:r>
              <a:rPr lang="cs-CZ" sz="8000" dirty="0">
                <a:solidFill>
                  <a:srgbClr val="FFFF00"/>
                </a:solidFill>
              </a:rPr>
              <a:t>dlouhá ortéza 3 týdny bez pohybu</a:t>
            </a:r>
          </a:p>
          <a:p>
            <a:pPr>
              <a:defRPr/>
            </a:pPr>
            <a:r>
              <a:rPr lang="cs-CZ" sz="8000" dirty="0">
                <a:solidFill>
                  <a:srgbClr val="FFFF00"/>
                </a:solidFill>
              </a:rPr>
              <a:t>Po té ortéza 3 týdny s limitovaným pohybem</a:t>
            </a:r>
          </a:p>
          <a:p>
            <a:pPr>
              <a:defRPr/>
            </a:pPr>
            <a:r>
              <a:rPr lang="cs-CZ" sz="8000" dirty="0">
                <a:solidFill>
                  <a:srgbClr val="FFFF00"/>
                </a:solidFill>
              </a:rPr>
              <a:t>dobrý funkční výsledek i u totálních ruptur</a:t>
            </a:r>
          </a:p>
          <a:p>
            <a:pPr>
              <a:defRPr/>
            </a:pPr>
            <a:r>
              <a:rPr lang="cs-CZ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Hojení - obvykle 6 týdnů</a:t>
            </a:r>
          </a:p>
          <a:p>
            <a:pPr marL="457200" lvl="1" indent="0">
              <a:buNone/>
            </a:pPr>
            <a:endParaRPr lang="cs-CZ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8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9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/>
          </a:p>
        </p:txBody>
      </p:sp>
      <p:pic>
        <p:nvPicPr>
          <p:cNvPr id="8" name="Picture 4" descr="Koleno ACL">
            <a:extLst>
              <a:ext uri="{FF2B5EF4-FFF2-40B4-BE49-F238E27FC236}">
                <a16:creationId xmlns:a16="http://schemas.microsoft.com/office/drawing/2014/main" id="{71952F60-A67A-4395-86D1-3E21E395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t="1704" r="14171" b="378"/>
          <a:stretch>
            <a:fillRect/>
          </a:stretch>
        </p:blipFill>
        <p:spPr bwMode="auto">
          <a:xfrm>
            <a:off x="5174923" y="1052736"/>
            <a:ext cx="1570045" cy="255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efiancetiger6_99">
            <a:extLst>
              <a:ext uri="{FF2B5EF4-FFF2-40B4-BE49-F238E27FC236}">
                <a16:creationId xmlns:a16="http://schemas.microsoft.com/office/drawing/2014/main" id="{8C548261-12B1-4C25-9117-6B4DC6944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-1" r="4959" b="26614"/>
          <a:stretch/>
        </p:blipFill>
        <p:spPr bwMode="auto">
          <a:xfrm>
            <a:off x="7177282" y="4011009"/>
            <a:ext cx="1597876" cy="262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Prot">
            <a:extLst>
              <a:ext uri="{FF2B5EF4-FFF2-40B4-BE49-F238E27FC236}">
                <a16:creationId xmlns:a16="http://schemas.microsoft.com/office/drawing/2014/main" id="{136FB242-4202-4D8D-A55E-D626E30A3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9" t="19806" r="3572" b="66086"/>
          <a:stretch/>
        </p:blipFill>
        <p:spPr bwMode="auto">
          <a:xfrm>
            <a:off x="7163879" y="1052736"/>
            <a:ext cx="162468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99510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6932612" cy="944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Kombinace poškození vazů 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4" descr="S240007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7999" r="12000" b="4666"/>
          <a:stretch>
            <a:fillRect/>
          </a:stretch>
        </p:blipFill>
        <p:spPr>
          <a:xfrm>
            <a:off x="2843808" y="1340768"/>
            <a:ext cx="3620128" cy="3744416"/>
          </a:xfr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37748" y="5298922"/>
            <a:ext cx="22322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>
                <a:solidFill>
                  <a:srgbClr val="FFC000"/>
                </a:solidFill>
                <a:latin typeface="Times New Roman" pitchFamily="18" charset="0"/>
              </a:rPr>
              <a:t>„</a:t>
            </a:r>
            <a:r>
              <a:rPr lang="cs-CZ" sz="2400" dirty="0" err="1">
                <a:solidFill>
                  <a:srgbClr val="FFC000"/>
                </a:solidFill>
                <a:latin typeface="Times New Roman" pitchFamily="18" charset="0"/>
              </a:rPr>
              <a:t>Unhappy</a:t>
            </a:r>
            <a:r>
              <a:rPr lang="cs-CZ" sz="2400" dirty="0">
                <a:solidFill>
                  <a:srgbClr val="FFC000"/>
                </a:solidFill>
                <a:latin typeface="Times New Roman" pitchFamily="18" charset="0"/>
              </a:rPr>
              <a:t> trias“</a:t>
            </a:r>
          </a:p>
          <a:p>
            <a:pPr>
              <a:spcBef>
                <a:spcPct val="50000"/>
              </a:spcBef>
            </a:pPr>
            <a:r>
              <a:rPr lang="cs-CZ" sz="2400" dirty="0">
                <a:solidFill>
                  <a:srgbClr val="FFC000"/>
                </a:solidFill>
                <a:latin typeface="Times New Roman" pitchFamily="18" charset="0"/>
              </a:rPr>
              <a:t>ASK ošetření </a:t>
            </a:r>
          </a:p>
        </p:txBody>
      </p:sp>
    </p:spTree>
    <p:extLst>
      <p:ext uri="{BB962C8B-B14F-4D97-AF65-F5344CB8AC3E}">
        <p14:creationId xmlns:p14="http://schemas.microsoft.com/office/powerpoint/2010/main" val="337878089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340600" cy="939800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Ruptura ACL (PZV)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00213"/>
            <a:ext cx="5472608" cy="3960812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5000"/>
              </a:lnSpc>
              <a:buClr>
                <a:schemeClr val="tx1"/>
              </a:buClr>
              <a:buNone/>
              <a:defRPr/>
            </a:pPr>
            <a:r>
              <a:rPr lang="cs-CZ" sz="2000" dirty="0">
                <a:solidFill>
                  <a:srgbClr val="FFFF00"/>
                </a:solidFill>
              </a:rPr>
              <a:t>Časté sportovní poranění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sz="2000" dirty="0">
                <a:solidFill>
                  <a:srgbClr val="FFFF00"/>
                </a:solidFill>
              </a:rPr>
              <a:t>Klinické vyšetření (přední zásuvka, </a:t>
            </a:r>
            <a:r>
              <a:rPr lang="cs-CZ" sz="2000" dirty="0" err="1">
                <a:solidFill>
                  <a:srgbClr val="FFFF00"/>
                </a:solidFill>
              </a:rPr>
              <a:t>Lachmann</a:t>
            </a:r>
            <a:r>
              <a:rPr lang="cs-CZ" sz="2000" dirty="0">
                <a:solidFill>
                  <a:srgbClr val="FFFF00"/>
                </a:solidFill>
              </a:rPr>
              <a:t>)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sz="2000" dirty="0">
                <a:solidFill>
                  <a:srgbClr val="FFFF00"/>
                </a:solidFill>
              </a:rPr>
              <a:t>Obvykle </a:t>
            </a:r>
            <a:r>
              <a:rPr lang="cs-CZ" sz="2000" dirty="0" err="1">
                <a:solidFill>
                  <a:srgbClr val="FFFF00"/>
                </a:solidFill>
              </a:rPr>
              <a:t>haemarthros</a:t>
            </a:r>
            <a:endParaRPr lang="cs-CZ" sz="2000" dirty="0">
              <a:solidFill>
                <a:srgbClr val="FFFF00"/>
              </a:solidFill>
            </a:endParaRP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sz="2000" dirty="0">
                <a:solidFill>
                  <a:srgbClr val="FFFF00"/>
                </a:solidFill>
              </a:rPr>
              <a:t>Léčba: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sz="2000" dirty="0">
                <a:solidFill>
                  <a:srgbClr val="FFFF00"/>
                </a:solidFill>
              </a:rPr>
              <a:t>Punkce kloubu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sz="2000" dirty="0">
                <a:solidFill>
                  <a:srgbClr val="FFFF00"/>
                </a:solidFill>
              </a:rPr>
              <a:t>Ortéza cca na 4 týdny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sz="2000" dirty="0">
                <a:solidFill>
                  <a:srgbClr val="FFFF00"/>
                </a:solidFill>
              </a:rPr>
              <a:t>Pak intenzivní LTV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sz="2000" dirty="0">
                <a:solidFill>
                  <a:srgbClr val="FFFF00"/>
                </a:solidFill>
              </a:rPr>
              <a:t>Ev. ASK - odstranění zbytků vazu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sz="2000" dirty="0">
                <a:solidFill>
                  <a:srgbClr val="FFFF00"/>
                </a:solidFill>
              </a:rPr>
              <a:t>Ortéza, intenzivní cvičení 4 měsíce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sz="2000" dirty="0">
                <a:solidFill>
                  <a:srgbClr val="FFFF00"/>
                </a:solidFill>
              </a:rPr>
              <a:t>Při klinicky významné nestabilitě- zvážit plastiku</a:t>
            </a:r>
          </a:p>
        </p:txBody>
      </p:sp>
      <p:pic>
        <p:nvPicPr>
          <p:cNvPr id="57348" name="Picture 4" descr="ACL zdrav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9601" y="1544637"/>
            <a:ext cx="2744649" cy="180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9601" y="4354962"/>
            <a:ext cx="2887524" cy="189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54EC6454-A4A5-4FE4-AD16-7CD700F57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260350"/>
            <a:ext cx="35189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rgbClr val="FFFF00"/>
                </a:solidFill>
                <a:latin typeface="Arial" panose="020B0604020202020204" pitchFamily="34" charset="0"/>
              </a:rPr>
              <a:t>Laterální strana </a:t>
            </a:r>
          </a:p>
        </p:txBody>
      </p:sp>
      <p:pic>
        <p:nvPicPr>
          <p:cNvPr id="8195" name="Picture 3" descr="KOleno lateral">
            <a:extLst>
              <a:ext uri="{FF2B5EF4-FFF2-40B4-BE49-F238E27FC236}">
                <a16:creationId xmlns:a16="http://schemas.microsoft.com/office/drawing/2014/main" id="{D890D82D-B6E8-4124-880E-EB8C65C3D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t="3088" r="17708" b="-1595"/>
          <a:stretch>
            <a:fillRect/>
          </a:stretch>
        </p:blipFill>
        <p:spPr bwMode="auto">
          <a:xfrm>
            <a:off x="3059832" y="980728"/>
            <a:ext cx="2520305" cy="366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>
            <a:extLst>
              <a:ext uri="{FF2B5EF4-FFF2-40B4-BE49-F238E27FC236}">
                <a16:creationId xmlns:a16="http://schemas.microsoft.com/office/drawing/2014/main" id="{131C4A13-C72A-46B9-8044-1DC8858BA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609" y="4752011"/>
            <a:ext cx="412164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Laterální kloubní pouzdro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Laterální </a:t>
            </a:r>
            <a:r>
              <a:rPr lang="cs-CZ" altLang="cs-CZ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retinakulum</a:t>
            </a: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 pately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Tractus</a:t>
            </a: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iliotibialis</a:t>
            </a:r>
            <a:endParaRPr lang="cs-CZ" altLang="cs-CZ" sz="24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Šlacha m. biceps </a:t>
            </a:r>
            <a:r>
              <a:rPr lang="cs-CZ" altLang="cs-CZ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femoris</a:t>
            </a:r>
            <a:endParaRPr lang="cs-CZ" altLang="cs-CZ" sz="24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476250"/>
            <a:ext cx="6545262" cy="1081088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Indikace k rekonstrukci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16113"/>
            <a:ext cx="4932363" cy="324167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sz="2800" dirty="0">
                <a:solidFill>
                  <a:schemeClr val="bg1"/>
                </a:solidFill>
              </a:rPr>
              <a:t>1/3 kompenzovaná i na sport</a:t>
            </a:r>
          </a:p>
          <a:p>
            <a:pPr>
              <a:lnSpc>
                <a:spcPct val="120000"/>
              </a:lnSpc>
            </a:pPr>
            <a:r>
              <a:rPr lang="cs-CZ" sz="2800" dirty="0">
                <a:solidFill>
                  <a:schemeClr val="bg1"/>
                </a:solidFill>
              </a:rPr>
              <a:t>1/3 kompenzovaná jen po modifikaci sport. aktivit</a:t>
            </a:r>
          </a:p>
          <a:p>
            <a:pPr>
              <a:lnSpc>
                <a:spcPct val="120000"/>
              </a:lnSpc>
            </a:pPr>
            <a:r>
              <a:rPr lang="cs-CZ" sz="2800" dirty="0">
                <a:solidFill>
                  <a:schemeClr val="bg1"/>
                </a:solidFill>
              </a:rPr>
              <a:t>1/3 nutnost rekonstrukce PZV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844824"/>
            <a:ext cx="3600450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84213" y="5229225"/>
            <a:ext cx="7429500" cy="695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Symbol" pitchFamily="18" charset="2"/>
              <a:buChar char="Þ"/>
              <a:defRPr/>
            </a:pPr>
            <a:r>
              <a:rPr lang="cs-CZ" sz="4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cs-CZ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individuální přístup k pacientovi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954087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Akutní ruptura PZV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052513"/>
            <a:ext cx="5072509" cy="53292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endParaRPr lang="cs-CZ" sz="2800" dirty="0"/>
          </a:p>
          <a:p>
            <a:pPr>
              <a:lnSpc>
                <a:spcPct val="90000"/>
              </a:lnSpc>
              <a:defRPr/>
            </a:pP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Artroskopie</a:t>
            </a:r>
            <a:endParaRPr lang="cs-CZ" sz="28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err="1">
                <a:solidFill>
                  <a:schemeClr val="bg1"/>
                </a:solidFill>
              </a:rPr>
              <a:t>debridement</a:t>
            </a:r>
            <a:r>
              <a:rPr lang="cs-CZ" sz="2400" dirty="0">
                <a:solidFill>
                  <a:schemeClr val="bg1"/>
                </a:solidFill>
              </a:rPr>
              <a:t> PZV</a:t>
            </a:r>
          </a:p>
          <a:p>
            <a:pPr lvl="1">
              <a:buClr>
                <a:schemeClr val="tx1"/>
              </a:buClr>
              <a:defRPr/>
            </a:pPr>
            <a:r>
              <a:rPr lang="cs-CZ" sz="2400" dirty="0">
                <a:solidFill>
                  <a:schemeClr val="bg1"/>
                </a:solidFill>
              </a:rPr>
              <a:t>ošetření přidružených poranění  (menisků, chrupavek)</a:t>
            </a: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Pooperační režim</a:t>
            </a:r>
            <a:endParaRPr lang="cs-CZ" sz="2800" dirty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>
                <a:solidFill>
                  <a:schemeClr val="bg1"/>
                </a:solidFill>
              </a:rPr>
              <a:t>RHB program - </a:t>
            </a:r>
            <a:r>
              <a:rPr lang="cs-CZ" sz="2400" dirty="0" err="1">
                <a:solidFill>
                  <a:schemeClr val="bg1"/>
                </a:solidFill>
              </a:rPr>
              <a:t>hamstringy</a:t>
            </a:r>
            <a:endParaRPr lang="cs-CZ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r>
              <a:rPr lang="cs-CZ" sz="2800" dirty="0">
                <a:solidFill>
                  <a:schemeClr val="bg1"/>
                </a:solidFill>
              </a:rPr>
              <a:t>                              </a:t>
            </a:r>
            <a:r>
              <a:rPr lang="cs-CZ" sz="2400" dirty="0">
                <a:solidFill>
                  <a:schemeClr val="bg1"/>
                </a:solidFill>
              </a:rPr>
              <a:t>- </a:t>
            </a:r>
            <a:r>
              <a:rPr lang="cs-CZ" sz="2400" dirty="0" err="1">
                <a:solidFill>
                  <a:schemeClr val="bg1"/>
                </a:solidFill>
              </a:rPr>
              <a:t>propriocepce</a:t>
            </a:r>
            <a:endParaRPr lang="cs-CZ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r>
              <a:rPr lang="cs-CZ" sz="2400" dirty="0">
                <a:solidFill>
                  <a:schemeClr val="bg1"/>
                </a:solidFill>
              </a:rPr>
              <a:t>                                   - ortéza</a:t>
            </a: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Modifikace sport. aktivit</a:t>
            </a:r>
            <a:endParaRPr lang="cs-CZ" sz="2800" dirty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>
                <a:solidFill>
                  <a:schemeClr val="bg1"/>
                </a:solidFill>
              </a:rPr>
              <a:t>omezení rizikových sportů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>
                <a:solidFill>
                  <a:schemeClr val="bg1"/>
                </a:solidFill>
              </a:rPr>
              <a:t>ortéza</a:t>
            </a: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3716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9624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2636912"/>
            <a:ext cx="7994848" cy="1249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Kolenní ortézy</a:t>
            </a: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postranní výztuhy	        skořepinové	             individuální</a:t>
            </a:r>
            <a:br>
              <a:rPr lang="cs-CZ" sz="2400" dirty="0">
                <a:solidFill>
                  <a:schemeClr val="tx1"/>
                </a:solidFill>
              </a:rPr>
            </a:br>
            <a:br>
              <a:rPr lang="cs-CZ" sz="2400" dirty="0">
                <a:solidFill>
                  <a:schemeClr val="tx1"/>
                </a:solidFill>
              </a:rPr>
            </a:br>
            <a:br>
              <a:rPr lang="cs-CZ" sz="2400" dirty="0">
                <a:solidFill>
                  <a:srgbClr val="FF0000"/>
                </a:solidFill>
              </a:rPr>
            </a:br>
            <a:r>
              <a:rPr lang="cs-CZ" sz="2400" dirty="0">
                <a:solidFill>
                  <a:srgbClr val="800000"/>
                </a:solidFill>
              </a:rPr>
              <a:t> </a:t>
            </a:r>
            <a: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</a:t>
            </a:r>
            <a:r>
              <a:rPr lang="cs-CZ" sz="2400" dirty="0">
                <a:solidFill>
                  <a:schemeClr val="tx1"/>
                </a:solidFill>
              </a:rPr>
              <a:t>   </a:t>
            </a:r>
            <a:r>
              <a:rPr lang="cs-CZ" sz="2400" dirty="0">
                <a:solidFill>
                  <a:schemeClr val="bg1"/>
                </a:solidFill>
              </a:rPr>
              <a:t>proprioceptivní mechanismy</a:t>
            </a:r>
            <a:br>
              <a:rPr lang="cs-CZ" sz="2400" dirty="0">
                <a:solidFill>
                  <a:schemeClr val="tx1"/>
                </a:solidFill>
              </a:rPr>
            </a:br>
            <a:r>
              <a:rPr lang="cs-CZ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</a:t>
            </a:r>
            <a:r>
              <a:rPr lang="cs-CZ" sz="2400" dirty="0">
                <a:solidFill>
                  <a:schemeClr val="tx1"/>
                </a:solidFill>
              </a:rPr>
              <a:t>   </a:t>
            </a:r>
            <a:r>
              <a:rPr lang="cs-CZ" sz="2400" dirty="0">
                <a:solidFill>
                  <a:schemeClr val="bg1"/>
                </a:solidFill>
              </a:rPr>
              <a:t>psychologický efekt</a:t>
            </a:r>
          </a:p>
        </p:txBody>
      </p:sp>
      <p:pic>
        <p:nvPicPr>
          <p:cNvPr id="62467" name="Picture 3" descr="4titud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63888" y="1916832"/>
            <a:ext cx="1136650" cy="1981200"/>
          </a:xfrm>
        </p:spPr>
      </p:pic>
      <p:pic>
        <p:nvPicPr>
          <p:cNvPr id="62468" name="Picture 4" descr="playmakerac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576" y="1844824"/>
            <a:ext cx="1250950" cy="1981200"/>
          </a:xfrm>
        </p:spPr>
      </p:pic>
      <p:pic>
        <p:nvPicPr>
          <p:cNvPr id="62469" name="Picture 5" descr="defiancetiger6_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052736"/>
            <a:ext cx="13589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Rekonstrukce PZV ve II. době</a:t>
            </a:r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844675"/>
            <a:ext cx="7123112" cy="4392613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chemeClr val="bg1"/>
                </a:solidFill>
              </a:rPr>
              <a:t>selhání konzervativního postupu</a:t>
            </a:r>
          </a:p>
          <a:p>
            <a:pPr>
              <a:defRPr/>
            </a:pPr>
            <a:endParaRPr lang="cs-CZ" dirty="0"/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dirty="0"/>
              <a:t>		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výhody: </a:t>
            </a:r>
          </a:p>
          <a:p>
            <a:pPr lvl="1">
              <a:defRPr/>
            </a:pPr>
            <a:r>
              <a:rPr lang="cs-CZ" dirty="0">
                <a:solidFill>
                  <a:schemeClr val="bg1"/>
                </a:solidFill>
              </a:rPr>
              <a:t>motivovaný, spolupracující pacient, který má realistické představy o operaci, čas na RHB</a:t>
            </a:r>
          </a:p>
          <a:p>
            <a:pPr lvl="1">
              <a:defRPr/>
            </a:pPr>
            <a:r>
              <a:rPr lang="cs-CZ" dirty="0">
                <a:solidFill>
                  <a:schemeClr val="bg1"/>
                </a:solidFill>
              </a:rPr>
              <a:t>koleno s plným pohybem bez hypotrofie stehenního svalstva =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předoperační RHB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06487"/>
          </a:xfrm>
        </p:spPr>
        <p:txBody>
          <a:bodyPr/>
          <a:lstStyle/>
          <a:p>
            <a:pPr>
              <a:defRPr/>
            </a:pPr>
            <a:r>
              <a:rPr lang="cs-CZ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Typy štěpů a fixace</a:t>
            </a:r>
            <a:r>
              <a:rPr lang="cs-CZ" sz="4800" b="1" dirty="0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5513" y="1773238"/>
            <a:ext cx="5113337" cy="4465637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buClr>
                <a:schemeClr val="tx1"/>
              </a:buClr>
              <a:buNone/>
              <a:defRPr/>
            </a:pPr>
            <a:endParaRPr lang="cs-CZ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err="1">
                <a:solidFill>
                  <a:srgbClr val="FFFF00"/>
                </a:solidFill>
              </a:rPr>
              <a:t>autoštěp</a:t>
            </a:r>
            <a:r>
              <a:rPr lang="cs-CZ" dirty="0">
                <a:solidFill>
                  <a:srgbClr val="FFFF00"/>
                </a:solidFill>
              </a:rPr>
              <a:t> – vlastní tkáň</a:t>
            </a: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endParaRPr lang="cs-CZ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>
                <a:solidFill>
                  <a:srgbClr val="FFFF00"/>
                </a:solidFill>
              </a:rPr>
              <a:t>štěp z lig. </a:t>
            </a:r>
            <a:r>
              <a:rPr lang="cs-CZ" dirty="0" err="1">
                <a:solidFill>
                  <a:srgbClr val="FFFF00"/>
                </a:solidFill>
              </a:rPr>
              <a:t>patellae</a:t>
            </a:r>
            <a:r>
              <a:rPr lang="cs-CZ" dirty="0">
                <a:solidFill>
                  <a:srgbClr val="FFFF00"/>
                </a:solidFill>
              </a:rPr>
              <a:t> 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>
                <a:solidFill>
                  <a:srgbClr val="FFFF00"/>
                </a:solidFill>
              </a:rPr>
              <a:t>štěp ze šlachy m. </a:t>
            </a:r>
            <a:r>
              <a:rPr lang="cs-CZ" dirty="0" err="1">
                <a:solidFill>
                  <a:srgbClr val="FFFF00"/>
                </a:solidFill>
              </a:rPr>
              <a:t>quadriceps</a:t>
            </a:r>
            <a:endParaRPr lang="cs-CZ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>
                <a:solidFill>
                  <a:srgbClr val="FFFF00"/>
                </a:solidFill>
              </a:rPr>
              <a:t>štěp ze šlachy </a:t>
            </a:r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hamstringů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rgbClr val="FFFF00"/>
                </a:solidFill>
              </a:rPr>
              <a:t> </a:t>
            </a: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>
                <a:solidFill>
                  <a:srgbClr val="FFFF00"/>
                </a:solidFill>
              </a:rPr>
              <a:t>štěp z </a:t>
            </a:r>
            <a:r>
              <a:rPr lang="cs-CZ" dirty="0" err="1">
                <a:solidFill>
                  <a:srgbClr val="FFFF00"/>
                </a:solidFill>
              </a:rPr>
              <a:t>kadaveru</a:t>
            </a:r>
            <a:endParaRPr lang="cs-CZ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endParaRPr lang="cs-CZ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39813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BTB</a:t>
            </a: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štěp = zlatý standard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557338"/>
            <a:ext cx="4968875" cy="2592387"/>
          </a:xfrm>
        </p:spPr>
        <p:txBody>
          <a:bodyPr>
            <a:normAutofit fontScale="92500" lnSpcReduction="10000"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B</a:t>
            </a:r>
            <a:r>
              <a:rPr lang="cs-CZ" sz="2800" dirty="0">
                <a:solidFill>
                  <a:srgbClr val="FFFF00"/>
                </a:solidFill>
              </a:rPr>
              <a:t>one-</a:t>
            </a:r>
            <a:r>
              <a:rPr lang="cs-CZ" sz="2800" b="1" dirty="0" err="1">
                <a:solidFill>
                  <a:srgbClr val="FF0000"/>
                </a:solidFill>
              </a:rPr>
              <a:t>T</a:t>
            </a:r>
            <a:r>
              <a:rPr lang="cs-CZ" sz="2800" dirty="0" err="1">
                <a:solidFill>
                  <a:srgbClr val="FFFF00"/>
                </a:solidFill>
              </a:rPr>
              <a:t>endon</a:t>
            </a:r>
            <a:r>
              <a:rPr lang="cs-CZ" sz="2800" dirty="0">
                <a:solidFill>
                  <a:srgbClr val="FFFF00"/>
                </a:solidFill>
              </a:rPr>
              <a:t>-</a:t>
            </a:r>
            <a:r>
              <a:rPr lang="cs-CZ" sz="2800" b="1" dirty="0">
                <a:solidFill>
                  <a:srgbClr val="FF0000"/>
                </a:solidFill>
              </a:rPr>
              <a:t>B</a:t>
            </a:r>
            <a:r>
              <a:rPr lang="cs-CZ" sz="2800" dirty="0">
                <a:solidFill>
                  <a:srgbClr val="FFFF00"/>
                </a:solidFill>
              </a:rPr>
              <a:t>one</a:t>
            </a:r>
          </a:p>
          <a:p>
            <a:pPr>
              <a:buClr>
                <a:schemeClr val="tx1"/>
              </a:buClr>
            </a:pPr>
            <a:r>
              <a:rPr lang="cs-CZ" sz="2800" dirty="0" err="1">
                <a:solidFill>
                  <a:schemeClr val="bg1"/>
                </a:solidFill>
              </a:rPr>
              <a:t>autoštěp</a:t>
            </a:r>
            <a:r>
              <a:rPr lang="cs-CZ" sz="2800" dirty="0">
                <a:solidFill>
                  <a:schemeClr val="bg1"/>
                </a:solidFill>
              </a:rPr>
              <a:t> ze střední třetiny </a:t>
            </a:r>
            <a:r>
              <a:rPr lang="cs-CZ" sz="2800" dirty="0" err="1">
                <a:solidFill>
                  <a:schemeClr val="bg1"/>
                </a:solidFill>
              </a:rPr>
              <a:t>ligamentum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patelae</a:t>
            </a:r>
            <a:endParaRPr lang="cs-CZ" sz="28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cs-CZ" sz="2800" dirty="0" err="1">
                <a:solidFill>
                  <a:schemeClr val="bg1"/>
                </a:solidFill>
              </a:rPr>
              <a:t>vhojení</a:t>
            </a:r>
            <a:r>
              <a:rPr lang="cs-CZ" sz="2800" dirty="0">
                <a:solidFill>
                  <a:schemeClr val="bg1"/>
                </a:solidFill>
              </a:rPr>
              <a:t> kostních bločků</a:t>
            </a:r>
          </a:p>
          <a:p>
            <a:pPr>
              <a:buClr>
                <a:schemeClr val="tx2"/>
              </a:buClr>
            </a:pPr>
            <a:r>
              <a:rPr lang="cs-CZ" sz="2800" dirty="0">
                <a:solidFill>
                  <a:schemeClr val="bg1"/>
                </a:solidFill>
              </a:rPr>
              <a:t>Minimální potíže z odběrového místa</a:t>
            </a:r>
          </a:p>
        </p:txBody>
      </p:sp>
      <p:pic>
        <p:nvPicPr>
          <p:cNvPr id="65540" name="Picture 4" descr="S2400101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 cstate="print"/>
          <a:srcRect l="16000" r="10001" b="10001"/>
          <a:stretch>
            <a:fillRect/>
          </a:stretch>
        </p:blipFill>
        <p:spPr>
          <a:xfrm>
            <a:off x="5508625" y="1484313"/>
            <a:ext cx="3352800" cy="3017837"/>
          </a:xfrm>
          <a:noFill/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652963"/>
            <a:ext cx="1692275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6" name="Text Box 6"/>
          <p:cNvSpPr txBox="1">
            <a:spLocks noChangeArrowheads="1"/>
          </p:cNvSpPr>
          <p:nvPr/>
        </p:nvSpPr>
        <p:spPr bwMode="auto">
          <a:xfrm>
            <a:off x="2916238" y="5516563"/>
            <a:ext cx="6011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>
                <a:latin typeface="Times New Roman" pitchFamily="18" charset="0"/>
              </a:rPr>
              <a:t> 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</a:t>
            </a: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miniincize</a:t>
            </a:r>
            <a:r>
              <a:rPr lang="cs-CZ" sz="2400" dirty="0">
                <a:latin typeface="Times New Roman" pitchFamily="18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</a:rPr>
              <a:t>- šetří r.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</a:rPr>
              <a:t>infrapatelaris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</a:rPr>
              <a:t> n.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</a:rPr>
              <a:t>sapheni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Hamstringy</a:t>
            </a:r>
            <a:br>
              <a:rPr lang="cs-C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(m. </a:t>
            </a:r>
            <a:r>
              <a:rPr lang="cs-CZ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semitendinosus</a:t>
            </a:r>
            <a:r>
              <a:rPr lang="cs-CZ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+ m. </a:t>
            </a:r>
            <a:r>
              <a:rPr lang="cs-CZ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gracilis</a:t>
            </a:r>
            <a:r>
              <a:rPr lang="cs-CZ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988840"/>
            <a:ext cx="5616575" cy="2736850"/>
          </a:xfrm>
        </p:spPr>
        <p:txBody>
          <a:bodyPr/>
          <a:lstStyle/>
          <a:p>
            <a:pPr>
              <a:defRPr/>
            </a:pPr>
            <a:r>
              <a:rPr lang="cs-CZ" sz="2800" dirty="0">
                <a:solidFill>
                  <a:schemeClr val="bg1"/>
                </a:solidFill>
              </a:rPr>
              <a:t>nejsou potíže z odběrového místa </a:t>
            </a:r>
          </a:p>
          <a:p>
            <a:pPr>
              <a:defRPr/>
            </a:pPr>
            <a:r>
              <a:rPr lang="cs-CZ" sz="2800" dirty="0">
                <a:solidFill>
                  <a:schemeClr val="bg1"/>
                </a:solidFill>
              </a:rPr>
              <a:t>oslabení flexorů</a:t>
            </a:r>
          </a:p>
          <a:p>
            <a:pPr>
              <a:defRPr/>
            </a:pPr>
            <a:r>
              <a:rPr lang="cs-CZ" sz="2800" dirty="0">
                <a:solidFill>
                  <a:schemeClr val="bg1"/>
                </a:solidFill>
              </a:rPr>
              <a:t>častější selhání</a:t>
            </a:r>
          </a:p>
          <a:p>
            <a:pPr lvl="1">
              <a:defRPr/>
            </a:pPr>
            <a:r>
              <a:rPr lang="cs-CZ" sz="2400" dirty="0">
                <a:solidFill>
                  <a:srgbClr val="FFFF00"/>
                </a:solidFill>
              </a:rPr>
              <a:t>B-T-B</a:t>
            </a:r>
            <a:r>
              <a:rPr lang="cs-CZ" sz="2400" dirty="0"/>
              <a:t>		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1,9 %</a:t>
            </a:r>
          </a:p>
          <a:p>
            <a:pPr lvl="1">
              <a:defRPr/>
            </a:pPr>
            <a:r>
              <a:rPr lang="cs-CZ" sz="2400" dirty="0" err="1">
                <a:solidFill>
                  <a:srgbClr val="FFFF00"/>
                </a:solidFill>
              </a:rPr>
              <a:t>hamstringy</a:t>
            </a:r>
            <a:r>
              <a:rPr lang="cs-CZ" sz="2400" dirty="0"/>
              <a:t>	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4,9%</a:t>
            </a:r>
          </a:p>
        </p:txBody>
      </p:sp>
      <p:pic>
        <p:nvPicPr>
          <p:cNvPr id="66564" name="Picture 4" descr="Hamstr sch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2708275"/>
            <a:ext cx="280828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Hamst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941888"/>
            <a:ext cx="5256212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Fixace štěpu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11268" name="Picture 3" descr="S2400100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 cstate="print"/>
          <a:srcRect l="11111" r="12500"/>
          <a:stretch>
            <a:fillRect/>
          </a:stretch>
        </p:blipFill>
        <p:spPr>
          <a:xfrm>
            <a:off x="395288" y="1989138"/>
            <a:ext cx="2716212" cy="3043237"/>
          </a:xfrm>
          <a:noFill/>
        </p:spPr>
      </p:pic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708400" y="1989138"/>
          <a:ext cx="2281238" cy="302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Rastrový obraz" r:id="rId4" imgW="11428571" imgH="15238095" progId="PBrush">
                  <p:embed/>
                </p:oleObj>
              </mc:Choice>
              <mc:Fallback>
                <p:oleObj name="Rastrový obraz" r:id="rId4" imgW="11428571" imgH="15238095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1989138"/>
                        <a:ext cx="2281238" cy="302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50825" y="5373688"/>
            <a:ext cx="302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interferenční šroubky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635375" y="5373688"/>
            <a:ext cx="280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vstřebatelné klínky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1989138"/>
            <a:ext cx="210661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659563" y="5373688"/>
            <a:ext cx="22320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press</a:t>
            </a: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-fit</a:t>
            </a: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125538"/>
            <a:ext cx="1368425" cy="1158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Technika operace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16013" y="1211163"/>
            <a:ext cx="6911975" cy="1020763"/>
          </a:xfrm>
        </p:spPr>
        <p:txBody>
          <a:bodyPr/>
          <a:lstStyle/>
          <a:p>
            <a:r>
              <a:rPr lang="cs-CZ" sz="2800" b="1" dirty="0">
                <a:solidFill>
                  <a:srgbClr val="FFFF00"/>
                </a:solidFill>
              </a:rPr>
              <a:t>štěp se protahuje přes F kanál do T kanálu</a:t>
            </a:r>
            <a:endParaRPr lang="cs-CZ" sz="2800" dirty="0">
              <a:solidFill>
                <a:srgbClr val="FFFF00"/>
              </a:solidFill>
            </a:endParaRPr>
          </a:p>
        </p:txBody>
      </p:sp>
      <p:pic>
        <p:nvPicPr>
          <p:cNvPr id="68612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2420888"/>
            <a:ext cx="2971800" cy="2744788"/>
          </a:xfrm>
          <a:noFill/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6588" y="2421697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Line 6"/>
          <p:cNvSpPr>
            <a:spLocks noChangeShapeType="1"/>
          </p:cNvSpPr>
          <p:nvPr/>
        </p:nvSpPr>
        <p:spPr bwMode="auto">
          <a:xfrm>
            <a:off x="1258888" y="3141663"/>
            <a:ext cx="649287" cy="5032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cs-CZ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8F88114-ACB9-46E5-A0A5-861E4E22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5297518"/>
            <a:ext cx="2624857" cy="143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EA8C706-6165-4E24-886C-09269AB4421E}"/>
              </a:ext>
            </a:extLst>
          </p:cNvPr>
          <p:cNvSpPr txBox="1"/>
          <p:nvPr/>
        </p:nvSpPr>
        <p:spPr>
          <a:xfrm>
            <a:off x="762000" y="5700698"/>
            <a:ext cx="4014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Štěp  ze střední části lig. </a:t>
            </a:r>
            <a:r>
              <a:rPr lang="cs-CZ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patellae</a:t>
            </a:r>
            <a:r>
              <a:rPr lang="cs-CZ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kostními </a:t>
            </a:r>
            <a:r>
              <a:rPr lang="cs-CZ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bložky</a:t>
            </a:r>
            <a:endParaRPr lang="cs-CZ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Femorální kanál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5638800"/>
            <a:ext cx="7696200" cy="12192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800" dirty="0">
                <a:solidFill>
                  <a:schemeClr val="bg1"/>
                </a:solidFill>
              </a:rPr>
              <a:t>	femorální </a:t>
            </a:r>
            <a:r>
              <a:rPr lang="cs-CZ" sz="2800" dirty="0" err="1">
                <a:solidFill>
                  <a:schemeClr val="bg1"/>
                </a:solidFill>
              </a:rPr>
              <a:t>cílič</a:t>
            </a:r>
            <a:r>
              <a:rPr lang="cs-CZ" sz="2800" dirty="0">
                <a:solidFill>
                  <a:schemeClr val="bg1"/>
                </a:solidFill>
              </a:rPr>
              <a:t> + vrtání femorálního kanálu pod ASK kontrolou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066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1066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429000"/>
            <a:ext cx="28956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429000"/>
            <a:ext cx="28956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3429000"/>
            <a:ext cx="274320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DCB86437-C43A-460F-A841-151DDB1CC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6996" y="188640"/>
            <a:ext cx="20056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rgbClr val="FFFF00"/>
                </a:solidFill>
                <a:latin typeface="Arial" panose="020B0604020202020204" pitchFamily="34" charset="0"/>
              </a:rPr>
              <a:t>Menisky </a:t>
            </a: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6679B5FE-3B23-4A12-9E7F-EF118D12D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144" y="5157192"/>
            <a:ext cx="27366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Meniskus mediální</a:t>
            </a:r>
          </a:p>
        </p:txBody>
      </p:sp>
      <p:pic>
        <p:nvPicPr>
          <p:cNvPr id="10244" name="Picture 4" descr="Koleno menisky">
            <a:extLst>
              <a:ext uri="{FF2B5EF4-FFF2-40B4-BE49-F238E27FC236}">
                <a16:creationId xmlns:a16="http://schemas.microsoft.com/office/drawing/2014/main" id="{D6101739-00AE-4EFE-958C-4DF018875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7" t="12946" r="17906" b="6038"/>
          <a:stretch>
            <a:fillRect/>
          </a:stretch>
        </p:blipFill>
        <p:spPr bwMode="auto">
          <a:xfrm>
            <a:off x="1979712" y="1124744"/>
            <a:ext cx="4680247" cy="363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4187654-7D0C-4503-81F4-1EE44D653CB5}"/>
              </a:ext>
            </a:extLst>
          </p:cNvPr>
          <p:cNvSpPr txBox="1"/>
          <p:nvPr/>
        </p:nvSpPr>
        <p:spPr>
          <a:xfrm>
            <a:off x="510592" y="5157192"/>
            <a:ext cx="266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Meniskus laterální</a:t>
            </a:r>
            <a:endParaRPr lang="cs-CZ" sz="24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Tibiální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kanál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410200"/>
            <a:ext cx="7543800" cy="12192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800" dirty="0"/>
              <a:t>	</a:t>
            </a:r>
            <a:r>
              <a:rPr lang="cs-CZ" sz="2800" dirty="0" err="1">
                <a:solidFill>
                  <a:schemeClr val="bg1"/>
                </a:solidFill>
              </a:rPr>
              <a:t>tibiální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cílič</a:t>
            </a:r>
            <a:r>
              <a:rPr lang="cs-CZ" sz="2800" dirty="0">
                <a:solidFill>
                  <a:schemeClr val="bg1"/>
                </a:solidFill>
              </a:rPr>
              <a:t> + vrtání </a:t>
            </a:r>
            <a:r>
              <a:rPr lang="cs-CZ" sz="2800" dirty="0" err="1">
                <a:solidFill>
                  <a:schemeClr val="bg1"/>
                </a:solidFill>
              </a:rPr>
              <a:t>tibiálního</a:t>
            </a:r>
            <a:r>
              <a:rPr lang="cs-CZ" sz="2800" dirty="0">
                <a:solidFill>
                  <a:schemeClr val="bg1"/>
                </a:solidFill>
              </a:rPr>
              <a:t> kanálu pod ASK kontrolou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20015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2192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200400"/>
            <a:ext cx="29718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200400"/>
            <a:ext cx="29718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Protažení štěpu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381000" y="4343400"/>
            <a:ext cx="4648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6238" indent="-376238">
              <a:spcBef>
                <a:spcPct val="50000"/>
              </a:spcBef>
              <a:buFontTx/>
              <a:buChar char="•"/>
            </a:pPr>
            <a:r>
              <a:rPr lang="cs-CZ" sz="2800" dirty="0">
                <a:solidFill>
                  <a:schemeClr val="bg1"/>
                </a:solidFill>
                <a:latin typeface="Times New Roman" pitchFamily="18" charset="0"/>
              </a:rPr>
              <a:t>protažení vláken nejprve přes femorální kanál a poté přes </a:t>
            </a:r>
            <a:r>
              <a:rPr lang="cs-CZ" sz="2800" dirty="0" err="1">
                <a:solidFill>
                  <a:schemeClr val="bg1"/>
                </a:solidFill>
                <a:latin typeface="Times New Roman" pitchFamily="18" charset="0"/>
              </a:rPr>
              <a:t>tibiální</a:t>
            </a:r>
            <a:r>
              <a:rPr lang="cs-CZ" sz="2800" dirty="0">
                <a:solidFill>
                  <a:schemeClr val="bg1"/>
                </a:solidFill>
                <a:latin typeface="Times New Roman" pitchFamily="18" charset="0"/>
              </a:rPr>
              <a:t> kanál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5943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5763" lvl="1" indent="384175">
              <a:spcBef>
                <a:spcPct val="50000"/>
              </a:spcBef>
              <a:buFontTx/>
              <a:buChar char="•"/>
            </a:pPr>
            <a:r>
              <a:rPr lang="cs-CZ" sz="2800" dirty="0">
                <a:solidFill>
                  <a:schemeClr val="bg1"/>
                </a:solidFill>
                <a:latin typeface="Times New Roman" pitchFamily="18" charset="0"/>
              </a:rPr>
              <a:t>protažení štěpu tahem za vlákna pod ASK kontrolou</a:t>
            </a:r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430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128713"/>
            <a:ext cx="3505200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733800"/>
            <a:ext cx="342900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6932612" cy="942975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REHABILITACE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628775"/>
            <a:ext cx="7489825" cy="48244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sz="2400" dirty="0">
                <a:solidFill>
                  <a:schemeClr val="bg1"/>
                </a:solidFill>
              </a:rPr>
              <a:t>předoperační RHB</a:t>
            </a:r>
          </a:p>
          <a:p>
            <a:pPr>
              <a:lnSpc>
                <a:spcPct val="90000"/>
              </a:lnSpc>
              <a:defRPr/>
            </a:pPr>
            <a:r>
              <a:rPr lang="cs-CZ" sz="2400" dirty="0">
                <a:solidFill>
                  <a:schemeClr val="bg1"/>
                </a:solidFill>
              </a:rPr>
              <a:t>pooperační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RHB protokol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>
                <a:solidFill>
                  <a:schemeClr val="bg1"/>
                </a:solidFill>
              </a:rPr>
              <a:t>ortéza 0-30 st.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>
                <a:solidFill>
                  <a:schemeClr val="bg1"/>
                </a:solidFill>
              </a:rPr>
              <a:t>pohyb ihned po operaci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>
                <a:solidFill>
                  <a:schemeClr val="bg1"/>
                </a:solidFill>
              </a:rPr>
              <a:t>polohování do plné extenze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>
                <a:solidFill>
                  <a:schemeClr val="bg1"/>
                </a:solidFill>
              </a:rPr>
              <a:t>RHB protokol respektující jednotlivé fáze </a:t>
            </a:r>
            <a:r>
              <a:rPr lang="cs-CZ" sz="2400" dirty="0" err="1">
                <a:solidFill>
                  <a:schemeClr val="bg1"/>
                </a:solidFill>
              </a:rPr>
              <a:t>vhojování</a:t>
            </a:r>
            <a:r>
              <a:rPr lang="cs-CZ" sz="2400" dirty="0">
                <a:solidFill>
                  <a:schemeClr val="bg1"/>
                </a:solidFill>
              </a:rPr>
              <a:t> štěpu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>
                <a:solidFill>
                  <a:schemeClr val="bg1"/>
                </a:solidFill>
              </a:rPr>
              <a:t>hojení kostních štěpů – 6 týdnů dlouhá ortéza s kloubem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>
                <a:solidFill>
                  <a:schemeClr val="bg1"/>
                </a:solidFill>
              </a:rPr>
              <a:t>reedukace reflexních ochranných mechanismů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err="1">
                <a:solidFill>
                  <a:schemeClr val="bg1"/>
                </a:solidFill>
              </a:rPr>
              <a:t>revaskularizace</a:t>
            </a:r>
            <a:r>
              <a:rPr lang="cs-CZ" sz="2400" dirty="0">
                <a:solidFill>
                  <a:schemeClr val="bg1"/>
                </a:solidFill>
              </a:rPr>
              <a:t> štěpu = přestavba - </a:t>
            </a:r>
            <a: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rizikové sporty až za 8 - 10 měsíců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cs-CZ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1341438"/>
            <a:ext cx="2217738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Ruptura PCL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5040312" cy="4114800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solidFill>
                  <a:schemeClr val="bg1"/>
                </a:solidFill>
              </a:rPr>
              <a:t>relativně vzácně izolované sportovní poranění</a:t>
            </a:r>
          </a:p>
          <a:p>
            <a:pPr>
              <a:defRPr/>
            </a:pPr>
            <a:r>
              <a:rPr lang="cs-CZ" sz="2400" dirty="0">
                <a:solidFill>
                  <a:schemeClr val="bg1"/>
                </a:solidFill>
              </a:rPr>
              <a:t>součást komplexu </a:t>
            </a: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dashboard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endParaRPr lang="cs-CZ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2400" dirty="0">
                <a:solidFill>
                  <a:schemeClr val="bg1"/>
                </a:solidFill>
              </a:rPr>
              <a:t>kombinované postižení kolenních vazů při </a:t>
            </a:r>
            <a:r>
              <a:rPr lang="cs-CZ" sz="2400" dirty="0" err="1">
                <a:solidFill>
                  <a:schemeClr val="bg1"/>
                </a:solidFill>
              </a:rPr>
              <a:t>posterolaterální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instabilitě</a:t>
            </a:r>
            <a:r>
              <a:rPr lang="cs-CZ" sz="2400" dirty="0">
                <a:solidFill>
                  <a:schemeClr val="bg1"/>
                </a:solidFill>
              </a:rPr>
              <a:t> nebo po luxaci kolene</a:t>
            </a:r>
          </a:p>
          <a:p>
            <a:pPr>
              <a:defRPr/>
            </a:pPr>
            <a:r>
              <a:rPr lang="cs-CZ" sz="2400" dirty="0">
                <a:solidFill>
                  <a:schemeClr val="bg1"/>
                </a:solidFill>
              </a:rPr>
              <a:t>CAVE zadní zásuvkový příznak</a:t>
            </a:r>
          </a:p>
          <a:p>
            <a:pPr>
              <a:defRPr/>
            </a:pPr>
            <a:r>
              <a:rPr lang="cs-CZ" sz="2400" dirty="0">
                <a:solidFill>
                  <a:schemeClr val="bg1"/>
                </a:solidFill>
              </a:rPr>
              <a:t>rekonstrukce při chronické </a:t>
            </a:r>
            <a:r>
              <a:rPr lang="cs-CZ" sz="2400" dirty="0" err="1">
                <a:solidFill>
                  <a:schemeClr val="bg1"/>
                </a:solidFill>
              </a:rPr>
              <a:t>instabilitě</a:t>
            </a: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1916113"/>
            <a:ext cx="2076450" cy="266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4797425"/>
            <a:ext cx="3429000" cy="174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89334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FFC140F-1132-43C3-BB74-4785F41213A0}"/>
              </a:ext>
            </a:extLst>
          </p:cNvPr>
          <p:cNvSpPr txBox="1"/>
          <p:nvPr/>
        </p:nvSpPr>
        <p:spPr>
          <a:xfrm>
            <a:off x="1907704" y="404664"/>
            <a:ext cx="50025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srgbClr val="FFFF00"/>
                </a:solidFill>
              </a:rPr>
              <a:t>Distorze kolena</a:t>
            </a:r>
          </a:p>
          <a:p>
            <a:r>
              <a:rPr lang="cs-CZ" sz="3600" dirty="0">
                <a:solidFill>
                  <a:srgbClr val="FFFF00"/>
                </a:solidFill>
              </a:rPr>
              <a:t>- poranění měkkých tkání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F5A4FCE-DB15-41EF-9077-E8B71F293498}"/>
              </a:ext>
            </a:extLst>
          </p:cNvPr>
          <p:cNvSpPr txBox="1"/>
          <p:nvPr/>
        </p:nvSpPr>
        <p:spPr>
          <a:xfrm>
            <a:off x="107504" y="2060848"/>
            <a:ext cx="56714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Poranění kloubního pouzdra</a:t>
            </a:r>
          </a:p>
          <a:p>
            <a:r>
              <a:rPr lang="cs-CZ" sz="2400" dirty="0">
                <a:solidFill>
                  <a:srgbClr val="FFFF00"/>
                </a:solidFill>
              </a:rPr>
              <a:t>Poranění menisků</a:t>
            </a:r>
          </a:p>
          <a:p>
            <a:r>
              <a:rPr lang="cs-CZ" sz="2400" dirty="0">
                <a:solidFill>
                  <a:srgbClr val="FFFF00"/>
                </a:solidFill>
              </a:rPr>
              <a:t>Poranění kolaterálních nebo zkřížených vazů</a:t>
            </a:r>
          </a:p>
          <a:p>
            <a:r>
              <a:rPr lang="cs-CZ" sz="2400" dirty="0">
                <a:solidFill>
                  <a:srgbClr val="FFFF00"/>
                </a:solidFill>
              </a:rPr>
              <a:t>Poranění </a:t>
            </a:r>
            <a:r>
              <a:rPr lang="cs-CZ" sz="2400" dirty="0" err="1">
                <a:solidFill>
                  <a:srgbClr val="FFFF00"/>
                </a:solidFill>
              </a:rPr>
              <a:t>retinakul</a:t>
            </a:r>
            <a:r>
              <a:rPr lang="cs-CZ" sz="2400" dirty="0">
                <a:solidFill>
                  <a:srgbClr val="FFFF00"/>
                </a:solidFill>
              </a:rPr>
              <a:t> pately</a:t>
            </a:r>
          </a:p>
          <a:p>
            <a:r>
              <a:rPr lang="cs-CZ" sz="2400" dirty="0">
                <a:solidFill>
                  <a:srgbClr val="FFFF00"/>
                </a:solidFill>
              </a:rPr>
              <a:t>Poranění šlach nebo svalů kolem kloubu</a:t>
            </a:r>
          </a:p>
          <a:p>
            <a:r>
              <a:rPr lang="cs-CZ" sz="2400" dirty="0">
                <a:solidFill>
                  <a:srgbClr val="FFFF00"/>
                </a:solidFill>
              </a:rPr>
              <a:t>Poranění  burz kolem kloubu</a:t>
            </a:r>
          </a:p>
        </p:txBody>
      </p:sp>
      <p:pic>
        <p:nvPicPr>
          <p:cNvPr id="4" name="Picture 2" descr="H:\Výuka\kloub\3014[1].jpg">
            <a:extLst>
              <a:ext uri="{FF2B5EF4-FFF2-40B4-BE49-F238E27FC236}">
                <a16:creationId xmlns:a16="http://schemas.microsoft.com/office/drawing/2014/main" id="{B49E5D77-E04A-4191-ACBF-E58992534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2" b="273"/>
          <a:stretch/>
        </p:blipFill>
        <p:spPr bwMode="auto">
          <a:xfrm>
            <a:off x="6449756" y="1772816"/>
            <a:ext cx="1858491" cy="456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1237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Chrupavka a její postižení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Difuzní změny</a:t>
            </a:r>
          </a:p>
          <a:p>
            <a:pPr lvl="1"/>
            <a:r>
              <a:rPr lang="cs-CZ" dirty="0" err="1">
                <a:solidFill>
                  <a:srgbClr val="FFC000"/>
                </a:solidFill>
              </a:rPr>
              <a:t>Chondropatie</a:t>
            </a:r>
            <a:endParaRPr lang="cs-CZ" dirty="0">
              <a:solidFill>
                <a:srgbClr val="FFC000"/>
              </a:solidFill>
            </a:endParaRPr>
          </a:p>
          <a:p>
            <a:pPr lvl="1"/>
            <a:r>
              <a:rPr lang="cs-CZ" dirty="0">
                <a:solidFill>
                  <a:srgbClr val="FFC000"/>
                </a:solidFill>
              </a:rPr>
              <a:t>Artróza</a:t>
            </a:r>
          </a:p>
          <a:p>
            <a:r>
              <a:rPr lang="cs-CZ" dirty="0">
                <a:solidFill>
                  <a:schemeClr val="bg1"/>
                </a:solidFill>
              </a:rPr>
              <a:t>Ložiskové defekty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v rámci celkových artrotických změn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traumata chrupavky</a:t>
            </a:r>
          </a:p>
          <a:p>
            <a:pPr lvl="2"/>
            <a:r>
              <a:rPr lang="cs-CZ" dirty="0" err="1">
                <a:solidFill>
                  <a:srgbClr val="FFFF00"/>
                </a:solidFill>
              </a:rPr>
              <a:t>transchondrální</a:t>
            </a:r>
            <a:r>
              <a:rPr lang="cs-CZ" dirty="0">
                <a:solidFill>
                  <a:srgbClr val="FFFF00"/>
                </a:solidFill>
              </a:rPr>
              <a:t> fraktury</a:t>
            </a:r>
          </a:p>
          <a:p>
            <a:pPr lvl="2"/>
            <a:r>
              <a:rPr lang="cs-CZ" dirty="0" err="1">
                <a:solidFill>
                  <a:srgbClr val="FFFF00"/>
                </a:solidFill>
              </a:rPr>
              <a:t>osteochondrální</a:t>
            </a:r>
            <a:r>
              <a:rPr lang="cs-CZ" dirty="0">
                <a:solidFill>
                  <a:srgbClr val="FFFF00"/>
                </a:solidFill>
              </a:rPr>
              <a:t> fraktury</a:t>
            </a:r>
          </a:p>
          <a:p>
            <a:pPr lvl="1"/>
            <a:r>
              <a:rPr lang="cs-CZ" dirty="0" err="1">
                <a:solidFill>
                  <a:srgbClr val="FFC000"/>
                </a:solidFill>
              </a:rPr>
              <a:t>dissekující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osteochondróza</a:t>
            </a:r>
            <a:endParaRPr lang="cs-CZ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I. st.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6" name="Picture 1029" descr="S6R00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19250" y="1628775"/>
            <a:ext cx="5976938" cy="3922713"/>
          </a:xfrm>
        </p:spPr>
      </p:pic>
      <p:sp>
        <p:nvSpPr>
          <p:cNvPr id="3077" name="Text Box 1030"/>
          <p:cNvSpPr txBox="1">
            <a:spLocks noChangeArrowheads="1"/>
          </p:cNvSpPr>
          <p:nvPr/>
        </p:nvSpPr>
        <p:spPr bwMode="auto">
          <a:xfrm>
            <a:off x="1752600" y="57150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Chondromalacie - změknutí chrupavky</a:t>
            </a:r>
          </a:p>
        </p:txBody>
      </p:sp>
      <p:graphicFrame>
        <p:nvGraphicFramePr>
          <p:cNvPr id="3074" name="Object 1039"/>
          <p:cNvGraphicFramePr>
            <a:graphicFrameLocks noGrp="1" noChangeAspect="1"/>
          </p:cNvGraphicFramePr>
          <p:nvPr>
            <p:ph sz="half" idx="2"/>
          </p:nvPr>
        </p:nvGraphicFramePr>
        <p:xfrm>
          <a:off x="6732588" y="4005263"/>
          <a:ext cx="2066925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Rastrový obrázek" r:id="rId4" imgW="2066667" imgH="1647619" progId="PBrush">
                  <p:embed/>
                </p:oleObj>
              </mc:Choice>
              <mc:Fallback>
                <p:oleObj name="Rastrový obrázek" r:id="rId4" imgW="2066667" imgH="1647619" progId="PBrush">
                  <p:embed/>
                  <p:pic>
                    <p:nvPicPr>
                      <p:cNvPr id="0" name="Object 10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4005263"/>
                        <a:ext cx="2066925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7340600" cy="944563"/>
          </a:xfrm>
        </p:spPr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II. st.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00" name="Picture 5" descr="S6R00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447800"/>
            <a:ext cx="6267450" cy="4114800"/>
          </a:xfrm>
        </p:spPr>
      </p:pic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276600" y="57150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Fisury  chrupavky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4098" name="Object 9"/>
          <p:cNvGraphicFramePr>
            <a:graphicFrameLocks noChangeAspect="1"/>
          </p:cNvGraphicFramePr>
          <p:nvPr/>
        </p:nvGraphicFramePr>
        <p:xfrm>
          <a:off x="6659563" y="4797425"/>
          <a:ext cx="2085975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Rastrový obrázek" r:id="rId4" imgW="2085714" imgH="1647619" progId="PBrush">
                  <p:embed/>
                </p:oleObj>
              </mc:Choice>
              <mc:Fallback>
                <p:oleObj name="Rastrový obrázek" r:id="rId4" imgW="2085714" imgH="1647619" progId="PBrush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4797425"/>
                        <a:ext cx="2085975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III. st.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5867400"/>
            <a:ext cx="4953000" cy="5334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400" b="1" dirty="0">
                <a:solidFill>
                  <a:schemeClr val="bg1"/>
                </a:solidFill>
              </a:rPr>
              <a:t>Fibrilace chrupavky  - „krabí maso“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5125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447800"/>
            <a:ext cx="6324600" cy="4114800"/>
          </a:xfrm>
        </p:spPr>
      </p:pic>
      <p:graphicFrame>
        <p:nvGraphicFramePr>
          <p:cNvPr id="5122" name="Object 7"/>
          <p:cNvGraphicFramePr>
            <a:graphicFrameLocks noChangeAspect="1"/>
          </p:cNvGraphicFramePr>
          <p:nvPr/>
        </p:nvGraphicFramePr>
        <p:xfrm>
          <a:off x="6659563" y="4076700"/>
          <a:ext cx="200977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Rastrový obrázek" r:id="rId4" imgW="2010056" imgH="1676634" progId="PBrush">
                  <p:embed/>
                </p:oleObj>
              </mc:Choice>
              <mc:Fallback>
                <p:oleObj name="Rastrový obrázek" r:id="rId4" imgW="2010056" imgH="1676634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4076700"/>
                        <a:ext cx="2009775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340600" cy="917575"/>
          </a:xfrm>
        </p:spPr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IV. st.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6148" name="Picture 5" descr="S6R00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813" y="1484313"/>
            <a:ext cx="5884862" cy="3862387"/>
          </a:xfrm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1219200" y="5486400"/>
            <a:ext cx="6705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Degenerativní nález ve vnitřním </a:t>
            </a: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kompartmentu</a:t>
            </a:r>
            <a:endParaRPr lang="cs-CZ" sz="2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 -  plošně obnažená </a:t>
            </a: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subchondrální</a:t>
            </a: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kost</a:t>
            </a:r>
          </a:p>
        </p:txBody>
      </p:sp>
      <p:graphicFrame>
        <p:nvGraphicFramePr>
          <p:cNvPr id="6146" name="Object 10"/>
          <p:cNvGraphicFramePr>
            <a:graphicFrameLocks noChangeAspect="1"/>
          </p:cNvGraphicFramePr>
          <p:nvPr/>
        </p:nvGraphicFramePr>
        <p:xfrm>
          <a:off x="6877050" y="4076700"/>
          <a:ext cx="1819275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Rastrový obrázek" r:id="rId4" imgW="1819529" imgH="1419048" progId="PBrush">
                  <p:embed/>
                </p:oleObj>
              </mc:Choice>
              <mc:Fallback>
                <p:oleObj name="Rastrový obrázek" r:id="rId4" imgW="1819529" imgH="1419048" progId="PBrush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4076700"/>
                        <a:ext cx="1819275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b="1" dirty="0">
                <a:solidFill>
                  <a:schemeClr val="bg2"/>
                </a:solidFill>
              </a:rPr>
              <a:t>Mediální a laterální meniskus</a:t>
            </a:r>
          </a:p>
        </p:txBody>
      </p:sp>
      <p:pic>
        <p:nvPicPr>
          <p:cNvPr id="4098" name="Picture 2" descr="http://www.arthroscopy.com/nucleus/Knee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9367"/>
          <a:stretch>
            <a:fillRect/>
          </a:stretch>
        </p:blipFill>
        <p:spPr bwMode="auto">
          <a:xfrm>
            <a:off x="251520" y="1064413"/>
            <a:ext cx="8640960" cy="56049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Gonartróza</a:t>
            </a:r>
            <a:endParaRPr lang="cs-C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 descr="FOTO 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8000"/>
          </a:blip>
          <a:srcRect l="12790" t="13255"/>
          <a:stretch>
            <a:fillRect/>
          </a:stretch>
        </p:blipFill>
        <p:spPr bwMode="auto">
          <a:xfrm>
            <a:off x="395536" y="1916832"/>
            <a:ext cx="5147166" cy="384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D:\artróza\koleno\image4.jpg"/>
          <p:cNvPicPr>
            <a:picLocks noChangeAspect="1" noChangeArrowheads="1"/>
          </p:cNvPicPr>
          <p:nvPr/>
        </p:nvPicPr>
        <p:blipFill>
          <a:blip r:embed="rId3" cstate="print"/>
          <a:srcRect l="51737" t="22433" r="3599" b="14007"/>
          <a:stretch>
            <a:fillRect/>
          </a:stretch>
        </p:blipFill>
        <p:spPr bwMode="auto">
          <a:xfrm>
            <a:off x="5796136" y="1916832"/>
            <a:ext cx="2732411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534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Ložiskový defekt chrupavky IV. st. při artrotických změnách</a:t>
            </a:r>
            <a:endParaRPr lang="cs-CZ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7213" y="5559425"/>
            <a:ext cx="1144587" cy="536575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400" b="1" dirty="0">
                <a:solidFill>
                  <a:schemeClr val="bg1"/>
                </a:solidFill>
              </a:rPr>
              <a:t>Patela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35844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2209800"/>
            <a:ext cx="4038600" cy="2717800"/>
          </a:xfrm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227263"/>
            <a:ext cx="41275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5029200" y="55626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Mediální kondyl femuru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Osteochondrální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fraktury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205038"/>
            <a:ext cx="4391025" cy="4114800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solidFill>
                  <a:schemeClr val="bg1"/>
                </a:solidFill>
              </a:rPr>
              <a:t>Menší fragmenty - extrakce</a:t>
            </a:r>
          </a:p>
          <a:p>
            <a:pPr>
              <a:defRPr/>
            </a:pPr>
            <a:r>
              <a:rPr lang="cs-CZ" sz="2400" dirty="0" err="1">
                <a:solidFill>
                  <a:schemeClr val="bg1"/>
                </a:solidFill>
              </a:rPr>
              <a:t>Refixace</a:t>
            </a:r>
            <a:r>
              <a:rPr lang="cs-CZ" sz="2400" dirty="0">
                <a:solidFill>
                  <a:schemeClr val="bg1"/>
                </a:solidFill>
              </a:rPr>
              <a:t> pokud lze</a:t>
            </a:r>
          </a:p>
          <a:p>
            <a:pPr lvl="1">
              <a:defRPr/>
            </a:pPr>
            <a:r>
              <a:rPr lang="cs-CZ" sz="2400" dirty="0">
                <a:solidFill>
                  <a:schemeClr val="bg1"/>
                </a:solidFill>
              </a:rPr>
              <a:t>vstřebatelné šroubky, hřebíčky</a:t>
            </a:r>
          </a:p>
          <a:p>
            <a:pPr lvl="1"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kongruence</a:t>
            </a: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kloubu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>
                <a:solidFill>
                  <a:schemeClr val="bg1"/>
                </a:solidFill>
              </a:rPr>
              <a:t>Neošetřené - volné tělísko = kloubní myš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7173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59450" y="1989138"/>
            <a:ext cx="3205163" cy="2222500"/>
          </a:xfrm>
          <a:noFill/>
        </p:spPr>
      </p:pic>
      <p:pic>
        <p:nvPicPr>
          <p:cNvPr id="7174" name="Picture 4" descr="S6R00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4508500"/>
            <a:ext cx="2667000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4284663" y="2852738"/>
          <a:ext cx="13176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Rastrový obraz" r:id="rId5" imgW="2381582" imgH="1971950" progId="PBrush">
                  <p:embed/>
                </p:oleObj>
              </mc:Choice>
              <mc:Fallback>
                <p:oleObj name="Rastrový obraz" r:id="rId5" imgW="2381582" imgH="1971950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2852738"/>
                        <a:ext cx="1317625" cy="131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Možnosti řešení ložiskových </a:t>
            </a:r>
            <a:r>
              <a:rPr lang="cs-CZ" b="1" dirty="0" err="1">
                <a:solidFill>
                  <a:srgbClr val="FFFF00"/>
                </a:solidFill>
              </a:rPr>
              <a:t>chondrálních</a:t>
            </a:r>
            <a:r>
              <a:rPr lang="cs-CZ" b="1" dirty="0">
                <a:solidFill>
                  <a:srgbClr val="FFFF00"/>
                </a:solidFill>
              </a:rPr>
              <a:t> defektů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817813"/>
            <a:ext cx="7391400" cy="3278187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Subchondrální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mikrofraktury</a:t>
            </a:r>
            <a:r>
              <a:rPr lang="cs-CZ" dirty="0">
                <a:solidFill>
                  <a:schemeClr val="bg1"/>
                </a:solidFill>
              </a:rPr>
              <a:t>  /návrty/ - </a:t>
            </a:r>
            <a:r>
              <a:rPr lang="cs-CZ" dirty="0" err="1">
                <a:solidFill>
                  <a:schemeClr val="bg1"/>
                </a:solidFill>
              </a:rPr>
              <a:t>přehojení</a:t>
            </a:r>
            <a:r>
              <a:rPr lang="cs-CZ" dirty="0">
                <a:solidFill>
                  <a:schemeClr val="bg1"/>
                </a:solidFill>
              </a:rPr>
              <a:t> vazivovou chrupavkou</a:t>
            </a:r>
          </a:p>
          <a:p>
            <a:r>
              <a:rPr lang="cs-CZ" dirty="0">
                <a:solidFill>
                  <a:schemeClr val="bg1"/>
                </a:solidFill>
              </a:rPr>
              <a:t>Mozaiková plastika</a:t>
            </a:r>
          </a:p>
          <a:p>
            <a:r>
              <a:rPr lang="cs-CZ" dirty="0" err="1">
                <a:solidFill>
                  <a:schemeClr val="bg1"/>
                </a:solidFill>
              </a:rPr>
              <a:t>chondrografty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Návrty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78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844675"/>
            <a:ext cx="41767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08275"/>
            <a:ext cx="4176713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16"/>
          <p:cNvSpPr txBox="1">
            <a:spLocks noChangeArrowheads="1"/>
          </p:cNvSpPr>
          <p:nvPr/>
        </p:nvSpPr>
        <p:spPr bwMode="auto">
          <a:xfrm>
            <a:off x="5219700" y="5661025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- konečný stav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7894" name="Text Box 17"/>
          <p:cNvSpPr txBox="1">
            <a:spLocks noChangeArrowheads="1"/>
          </p:cNvSpPr>
          <p:nvPr/>
        </p:nvSpPr>
        <p:spPr bwMode="auto">
          <a:xfrm>
            <a:off x="1258888" y="50133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 návrty šídlem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081088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Návrty 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63713" y="5157788"/>
            <a:ext cx="5638800" cy="1296987"/>
          </a:xfrm>
        </p:spPr>
        <p:txBody>
          <a:bodyPr/>
          <a:lstStyle/>
          <a:p>
            <a:pPr algn="l"/>
            <a:r>
              <a:rPr lang="cs-CZ" dirty="0">
                <a:solidFill>
                  <a:schemeClr val="bg1"/>
                </a:solidFill>
              </a:rPr>
              <a:t>- návrty spodiny K - drátem</a:t>
            </a:r>
          </a:p>
          <a:p>
            <a:pPr algn="l"/>
            <a:r>
              <a:rPr lang="cs-CZ" dirty="0">
                <a:solidFill>
                  <a:schemeClr val="bg1"/>
                </a:solidFill>
              </a:rPr>
              <a:t>- </a:t>
            </a:r>
            <a:r>
              <a:rPr lang="cs-CZ" dirty="0" err="1">
                <a:solidFill>
                  <a:schemeClr val="bg1"/>
                </a:solidFill>
              </a:rPr>
              <a:t>subchondrální</a:t>
            </a:r>
            <a:r>
              <a:rPr lang="cs-CZ" dirty="0">
                <a:solidFill>
                  <a:schemeClr val="bg1"/>
                </a:solidFill>
              </a:rPr>
              <a:t> abraze </a:t>
            </a:r>
            <a:r>
              <a:rPr lang="cs-CZ" dirty="0" err="1">
                <a:solidFill>
                  <a:schemeClr val="bg1"/>
                </a:solidFill>
              </a:rPr>
              <a:t>shaverem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341438"/>
            <a:ext cx="3276600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2708275"/>
            <a:ext cx="3248025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1341438"/>
            <a:ext cx="31829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Mozaiková plastika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9939" name="Picture 3" descr="S240009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2976"/>
          <a:stretch>
            <a:fillRect/>
          </a:stretch>
        </p:blipFill>
        <p:spPr>
          <a:xfrm>
            <a:off x="277043" y="1124744"/>
            <a:ext cx="4799013" cy="3578225"/>
          </a:xfrm>
        </p:spPr>
      </p:pic>
      <p:pic>
        <p:nvPicPr>
          <p:cNvPr id="39940" name="Picture 4" descr="S2400102"/>
          <p:cNvPicPr>
            <a:picLocks noChangeAspect="1" noChangeArrowheads="1"/>
          </p:cNvPicPr>
          <p:nvPr/>
        </p:nvPicPr>
        <p:blipFill>
          <a:blip r:embed="rId3" cstate="print"/>
          <a:srcRect l="2788" r="5551" b="3717"/>
          <a:stretch>
            <a:fillRect/>
          </a:stretch>
        </p:blipFill>
        <p:spPr bwMode="auto">
          <a:xfrm>
            <a:off x="2051720" y="4293096"/>
            <a:ext cx="302433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S6R00005"/>
          <p:cNvPicPr>
            <a:picLocks noChangeAspect="1" noChangeArrowheads="1"/>
          </p:cNvPicPr>
          <p:nvPr/>
        </p:nvPicPr>
        <p:blipFill>
          <a:blip r:embed="rId4" cstate="print"/>
          <a:srcRect l="29060"/>
          <a:stretch>
            <a:fillRect/>
          </a:stretch>
        </p:blipFill>
        <p:spPr>
          <a:xfrm>
            <a:off x="5220072" y="1124744"/>
            <a:ext cx="3743995" cy="346672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921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Patela a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femoropatelární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kloub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268760"/>
            <a:ext cx="4391719" cy="554461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Patela - největší sezamská kost</a:t>
            </a: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Mediální + laterální </a:t>
            </a:r>
            <a:r>
              <a:rPr lang="cs-CZ" sz="2000" dirty="0" err="1">
                <a:solidFill>
                  <a:srgbClr val="FFFF00"/>
                </a:solidFill>
              </a:rPr>
              <a:t>retinakula</a:t>
            </a: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sz="2000" dirty="0" err="1">
                <a:solidFill>
                  <a:srgbClr val="FFFF00"/>
                </a:solidFill>
              </a:rPr>
              <a:t>Chondropatie</a:t>
            </a: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Syndrom laterální </a:t>
            </a:r>
            <a:r>
              <a:rPr lang="cs-CZ" sz="2000" dirty="0" err="1">
                <a:solidFill>
                  <a:srgbClr val="FFFF00"/>
                </a:solidFill>
              </a:rPr>
              <a:t>hyperprese</a:t>
            </a: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Artróza </a:t>
            </a:r>
            <a:r>
              <a:rPr lang="cs-CZ" sz="2000" dirty="0" err="1">
                <a:solidFill>
                  <a:srgbClr val="FFFF00"/>
                </a:solidFill>
              </a:rPr>
              <a:t>femoropatelární</a:t>
            </a: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Poranění </a:t>
            </a:r>
            <a:r>
              <a:rPr lang="cs-CZ" sz="2000" dirty="0" err="1">
                <a:solidFill>
                  <a:srgbClr val="FFFF00"/>
                </a:solidFill>
              </a:rPr>
              <a:t>retinakul</a:t>
            </a:r>
            <a:r>
              <a:rPr lang="cs-CZ" sz="2000" dirty="0">
                <a:solidFill>
                  <a:srgbClr val="FFFF00"/>
                </a:solidFill>
              </a:rPr>
              <a:t> pately</a:t>
            </a: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(distenze, </a:t>
            </a:r>
            <a:r>
              <a:rPr lang="cs-CZ" sz="2000" dirty="0" err="1">
                <a:solidFill>
                  <a:srgbClr val="FFFF00"/>
                </a:solidFill>
              </a:rPr>
              <a:t>parc</a:t>
            </a:r>
            <a:r>
              <a:rPr lang="cs-CZ" sz="2000" dirty="0">
                <a:solidFill>
                  <a:srgbClr val="FFFF00"/>
                </a:solidFill>
              </a:rPr>
              <a:t>. ruptura, totální </a:t>
            </a:r>
            <a:r>
              <a:rPr lang="cs-CZ" sz="2000" dirty="0" err="1">
                <a:solidFill>
                  <a:srgbClr val="FFFF00"/>
                </a:solidFill>
              </a:rPr>
              <a:t>rpt</a:t>
            </a:r>
            <a:r>
              <a:rPr lang="cs-CZ" sz="2000" dirty="0">
                <a:solidFill>
                  <a:srgbClr val="FFFF00"/>
                </a:solidFill>
              </a:rPr>
              <a:t>.)</a:t>
            </a:r>
          </a:p>
          <a:p>
            <a:pPr>
              <a:defRPr/>
            </a:pP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Subluxace nebo luxace pately</a:t>
            </a:r>
          </a:p>
          <a:p>
            <a:pPr>
              <a:defRPr/>
            </a:pP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Zlomeniny</a:t>
            </a:r>
          </a:p>
          <a:p>
            <a:pPr>
              <a:defRPr/>
            </a:pPr>
            <a:r>
              <a:rPr lang="cs-CZ" sz="2000" dirty="0" err="1">
                <a:solidFill>
                  <a:srgbClr val="FFFF00"/>
                </a:solidFill>
              </a:rPr>
              <a:t>Osteochondrální</a:t>
            </a:r>
            <a:r>
              <a:rPr lang="cs-CZ" sz="2000" dirty="0">
                <a:solidFill>
                  <a:srgbClr val="FFFF00"/>
                </a:solidFill>
              </a:rPr>
              <a:t>  zlomeniny</a:t>
            </a:r>
          </a:p>
          <a:p>
            <a:pPr>
              <a:defRPr/>
            </a:pPr>
            <a:endParaRPr lang="cs-CZ" sz="1800" dirty="0"/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1800" dirty="0"/>
              <a:t>	</a:t>
            </a:r>
            <a:endParaRPr lang="cs-CZ" sz="1800" dirty="0">
              <a:solidFill>
                <a:schemeClr val="bg1"/>
              </a:solidFill>
            </a:endParaRPr>
          </a:p>
        </p:txBody>
      </p:sp>
      <p:pic>
        <p:nvPicPr>
          <p:cNvPr id="6" name="Picture 3" descr="KOleno zepředu">
            <a:extLst>
              <a:ext uri="{FF2B5EF4-FFF2-40B4-BE49-F238E27FC236}">
                <a16:creationId xmlns:a16="http://schemas.microsoft.com/office/drawing/2014/main" id="{6605394C-AB1B-4ABF-AC49-4DBBBA710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r="33302" b="2388"/>
          <a:stretch>
            <a:fillRect/>
          </a:stretch>
        </p:blipFill>
        <p:spPr bwMode="auto">
          <a:xfrm>
            <a:off x="5364088" y="1557337"/>
            <a:ext cx="2664891" cy="426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921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pately 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041" y="1631623"/>
            <a:ext cx="4391719" cy="49672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Bolest při maximální flexi</a:t>
            </a: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Při kleku a dřepu, chůzi po schodech</a:t>
            </a: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Krepitace, </a:t>
            </a:r>
            <a:r>
              <a:rPr lang="cs-CZ" sz="2000" dirty="0" err="1">
                <a:solidFill>
                  <a:srgbClr val="FFFF00"/>
                </a:solidFill>
              </a:rPr>
              <a:t>drásoty</a:t>
            </a:r>
            <a:r>
              <a:rPr lang="cs-CZ" sz="2000" dirty="0">
                <a:solidFill>
                  <a:srgbClr val="FFFF00"/>
                </a:solidFill>
              </a:rPr>
              <a:t> pod patelou</a:t>
            </a:r>
          </a:p>
          <a:p>
            <a:pPr>
              <a:defRPr/>
            </a:pPr>
            <a:r>
              <a:rPr lang="cs-CZ" sz="2000" dirty="0" err="1">
                <a:solidFill>
                  <a:srgbClr val="FFFF00"/>
                </a:solidFill>
              </a:rPr>
              <a:t>Bronitzki</a:t>
            </a:r>
            <a:r>
              <a:rPr lang="cs-CZ" sz="2000" dirty="0">
                <a:solidFill>
                  <a:srgbClr val="FFFF00"/>
                </a:solidFill>
              </a:rPr>
              <a:t> test, </a:t>
            </a:r>
            <a:r>
              <a:rPr lang="cs-CZ" sz="2000" dirty="0" err="1">
                <a:solidFill>
                  <a:srgbClr val="FFFF00"/>
                </a:solidFill>
              </a:rPr>
              <a:t>griding</a:t>
            </a:r>
            <a:r>
              <a:rPr lang="cs-CZ" sz="2000" dirty="0">
                <a:solidFill>
                  <a:srgbClr val="FFFF00"/>
                </a:solidFill>
              </a:rPr>
              <a:t> test</a:t>
            </a:r>
          </a:p>
          <a:p>
            <a:pPr>
              <a:defRPr/>
            </a:pP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Léčba:</a:t>
            </a: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NSA, </a:t>
            </a:r>
            <a:r>
              <a:rPr lang="cs-CZ" sz="2000" dirty="0" err="1">
                <a:solidFill>
                  <a:srgbClr val="FFFF00"/>
                </a:solidFill>
              </a:rPr>
              <a:t>chondroprotektiva</a:t>
            </a: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Ortézy</a:t>
            </a: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ASK </a:t>
            </a:r>
          </a:p>
          <a:p>
            <a:pPr>
              <a:defRPr/>
            </a:pPr>
            <a:r>
              <a:rPr lang="cs-CZ" sz="2400" dirty="0">
                <a:solidFill>
                  <a:srgbClr val="FFFF00"/>
                </a:solidFill>
              </a:rPr>
              <a:t>Režimová opatření</a:t>
            </a:r>
          </a:p>
          <a:p>
            <a:pPr>
              <a:defRPr/>
            </a:pPr>
            <a:r>
              <a:rPr lang="cs-CZ" sz="2400" dirty="0">
                <a:solidFill>
                  <a:srgbClr val="FFFF00"/>
                </a:solidFill>
              </a:rPr>
              <a:t>RHB (posílení MQF)</a:t>
            </a:r>
          </a:p>
          <a:p>
            <a:pPr>
              <a:defRPr/>
            </a:pPr>
            <a:r>
              <a:rPr lang="cs-CZ" sz="2400" dirty="0" err="1">
                <a:solidFill>
                  <a:srgbClr val="FFFF00"/>
                </a:solidFill>
              </a:rPr>
              <a:t>Viskosuplementace</a:t>
            </a:r>
            <a:endParaRPr lang="cs-CZ" sz="2400" dirty="0">
              <a:solidFill>
                <a:srgbClr val="FFFF00"/>
              </a:solidFill>
            </a:endParaRPr>
          </a:p>
          <a:p>
            <a:pPr>
              <a:defRPr/>
            </a:pPr>
            <a:endParaRPr lang="cs-CZ" sz="1800" dirty="0">
              <a:solidFill>
                <a:srgbClr val="FFFF00"/>
              </a:solidFill>
            </a:endParaRPr>
          </a:p>
          <a:p>
            <a:pPr>
              <a:defRPr/>
            </a:pPr>
            <a:endParaRPr lang="cs-CZ" sz="1800" dirty="0">
              <a:solidFill>
                <a:srgbClr val="FFFF00"/>
              </a:solidFill>
            </a:endParaRPr>
          </a:p>
          <a:p>
            <a:pPr>
              <a:defRPr/>
            </a:pPr>
            <a:endParaRPr lang="cs-CZ" sz="1800" dirty="0">
              <a:solidFill>
                <a:schemeClr val="bg1"/>
              </a:solidFill>
            </a:endParaRPr>
          </a:p>
        </p:txBody>
      </p:sp>
      <p:pic>
        <p:nvPicPr>
          <p:cNvPr id="2765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92242" y="1588063"/>
            <a:ext cx="2056664" cy="1480478"/>
          </a:xfrm>
          <a:noFill/>
        </p:spPr>
      </p:pic>
      <p:pic>
        <p:nvPicPr>
          <p:cNvPr id="7" name="Picture 8" descr="abraze subch">
            <a:extLst>
              <a:ext uri="{FF2B5EF4-FFF2-40B4-BE49-F238E27FC236}">
                <a16:creationId xmlns:a16="http://schemas.microsoft.com/office/drawing/2014/main" id="{5C890376-6D63-4D24-9DAB-1F571E9F4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553200" y="4324026"/>
            <a:ext cx="2474551" cy="1678882"/>
          </a:xfrm>
          <a:prstGeom prst="rect">
            <a:avLst/>
          </a:prstGeom>
          <a:noFill/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1B9126D5-E55A-4A1D-B8DF-1E83FC1BC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284591"/>
            <a:ext cx="2211407" cy="167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S2400114">
            <a:extLst>
              <a:ext uri="{FF2B5EF4-FFF2-40B4-BE49-F238E27FC236}">
                <a16:creationId xmlns:a16="http://schemas.microsoft.com/office/drawing/2014/main" id="{3ACE2C4B-B9A5-4CC0-9A4D-AAC100C8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7999" r="16000" b="10001"/>
          <a:stretch>
            <a:fillRect/>
          </a:stretch>
        </p:blipFill>
        <p:spPr>
          <a:xfrm>
            <a:off x="6971087" y="1571882"/>
            <a:ext cx="2056664" cy="151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12947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600" y="464750"/>
            <a:ext cx="6629400" cy="228758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    </a:t>
            </a:r>
            <a:r>
              <a:rPr lang="cs-CZ" dirty="0" err="1">
                <a:solidFill>
                  <a:schemeClr val="bg1"/>
                </a:solidFill>
              </a:rPr>
              <a:t>Hyperprese</a:t>
            </a:r>
            <a:r>
              <a:rPr lang="cs-CZ" dirty="0">
                <a:solidFill>
                  <a:schemeClr val="bg1"/>
                </a:solidFill>
              </a:rPr>
              <a:t> pately:</a:t>
            </a:r>
          </a:p>
          <a:p>
            <a:pPr>
              <a:defRPr/>
            </a:pPr>
            <a:r>
              <a:rPr lang="cs-CZ" dirty="0">
                <a:solidFill>
                  <a:schemeClr val="bg1"/>
                </a:solidFill>
              </a:rPr>
              <a:t>ASK - laterální </a:t>
            </a:r>
            <a:r>
              <a:rPr lang="cs-CZ" dirty="0" err="1">
                <a:solidFill>
                  <a:schemeClr val="bg1"/>
                </a:solidFill>
              </a:rPr>
              <a:t>release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3988"/>
            <a:ext cx="4897437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4863" y="3933056"/>
            <a:ext cx="4949138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B0E3E0EC-364D-49BC-904A-035083A7A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896" y="186366"/>
            <a:ext cx="16209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rgbClr val="FFFF00"/>
                </a:solidFill>
                <a:latin typeface="Arial" panose="020B0604020202020204" pitchFamily="34" charset="0"/>
              </a:rPr>
              <a:t>Patela </a:t>
            </a:r>
          </a:p>
        </p:txBody>
      </p:sp>
      <p:pic>
        <p:nvPicPr>
          <p:cNvPr id="11267" name="Picture 3" descr="KOleno zepředu">
            <a:extLst>
              <a:ext uri="{FF2B5EF4-FFF2-40B4-BE49-F238E27FC236}">
                <a16:creationId xmlns:a16="http://schemas.microsoft.com/office/drawing/2014/main" id="{7D30EB97-07FB-449F-895F-4DFC418F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r="33302" b="2388"/>
          <a:stretch>
            <a:fillRect/>
          </a:stretch>
        </p:blipFill>
        <p:spPr bwMode="auto">
          <a:xfrm>
            <a:off x="2915816" y="850703"/>
            <a:ext cx="2664891" cy="426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>
            <a:extLst>
              <a:ext uri="{FF2B5EF4-FFF2-40B4-BE49-F238E27FC236}">
                <a16:creationId xmlns:a16="http://schemas.microsoft.com/office/drawing/2014/main" id="{ADC5C9D2-5D2F-403E-84F2-8BA3F69EA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5373216"/>
            <a:ext cx="363112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Šlacha m.  </a:t>
            </a:r>
            <a:r>
              <a:rPr lang="cs-CZ" altLang="cs-CZ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quadriceps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femoris</a:t>
            </a:r>
            <a:endParaRPr lang="cs-CZ" altLang="cs-CZ" sz="20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Lig. </a:t>
            </a:r>
            <a:r>
              <a:rPr lang="cs-CZ" altLang="cs-CZ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patellae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Retinakula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 pately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Traumatická luxace pately</a:t>
            </a:r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1200"/>
            <a:ext cx="8424862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dirty="0">
                <a:solidFill>
                  <a:schemeClr val="bg1"/>
                </a:solidFill>
              </a:rPr>
              <a:t>luxace</a:t>
            </a:r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vždy laterálně</a:t>
            </a:r>
            <a:r>
              <a:rPr lang="cs-CZ" dirty="0">
                <a:solidFill>
                  <a:schemeClr val="bg1"/>
                </a:solidFill>
              </a:rPr>
              <a:t>, často spontánní repozice</a:t>
            </a:r>
          </a:p>
          <a:p>
            <a:pPr>
              <a:lnSpc>
                <a:spcPct val="90000"/>
              </a:lnSpc>
              <a:defRPr/>
            </a:pPr>
            <a:r>
              <a:rPr lang="cs-CZ" dirty="0">
                <a:solidFill>
                  <a:schemeClr val="bg1"/>
                </a:solidFill>
              </a:rPr>
              <a:t>léčení konzervativní – repozice, punkce, ortéza, RHB</a:t>
            </a:r>
          </a:p>
          <a:p>
            <a:pPr>
              <a:lnSpc>
                <a:spcPct val="90000"/>
              </a:lnSpc>
              <a:defRPr/>
            </a:pPr>
            <a:r>
              <a:rPr lang="cs-CZ" dirty="0">
                <a:solidFill>
                  <a:schemeClr val="bg1"/>
                </a:solidFill>
              </a:rPr>
              <a:t>léčení operační – ASK,</a:t>
            </a:r>
          </a:p>
          <a:p>
            <a:pPr>
              <a:defRPr/>
            </a:pPr>
            <a:r>
              <a:rPr lang="cs-CZ" dirty="0">
                <a:solidFill>
                  <a:schemeClr val="bg1"/>
                </a:solidFill>
              </a:rPr>
              <a:t>mediální </a:t>
            </a:r>
            <a:r>
              <a:rPr lang="cs-CZ" dirty="0" err="1">
                <a:solidFill>
                  <a:schemeClr val="bg1"/>
                </a:solidFill>
              </a:rPr>
              <a:t>kapsulorafie</a:t>
            </a:r>
            <a:r>
              <a:rPr lang="cs-CZ" dirty="0">
                <a:solidFill>
                  <a:schemeClr val="bg1"/>
                </a:solidFill>
              </a:rPr>
              <a:t>, cílem je medializace pately, + ošetření </a:t>
            </a:r>
            <a:r>
              <a:rPr lang="cs-CZ" dirty="0" err="1">
                <a:solidFill>
                  <a:schemeClr val="bg1"/>
                </a:solidFill>
              </a:rPr>
              <a:t>osteochondrální</a:t>
            </a:r>
            <a:r>
              <a:rPr lang="cs-CZ" dirty="0">
                <a:solidFill>
                  <a:schemeClr val="bg1"/>
                </a:solidFill>
              </a:rPr>
              <a:t> léze</a:t>
            </a:r>
          </a:p>
          <a:p>
            <a:pPr>
              <a:lnSpc>
                <a:spcPct val="90000"/>
              </a:lnSpc>
              <a:defRPr/>
            </a:pPr>
            <a:r>
              <a:rPr lang="cs-CZ" dirty="0">
                <a:solidFill>
                  <a:schemeClr val="bg1"/>
                </a:solidFill>
              </a:rPr>
              <a:t>riziko recidiv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Recidivující luxace pately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2209800"/>
            <a:ext cx="3810000" cy="4114800"/>
          </a:xfrm>
        </p:spPr>
        <p:txBody>
          <a:bodyPr/>
          <a:lstStyle/>
          <a:p>
            <a:pPr>
              <a:defRPr/>
            </a:pP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posttraumatické</a:t>
            </a:r>
          </a:p>
          <a:p>
            <a:pPr>
              <a:defRPr/>
            </a:pP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vrozené</a:t>
            </a: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dirty="0">
                <a:solidFill>
                  <a:schemeClr val="bg1"/>
                </a:solidFill>
              </a:rPr>
              <a:t>- hypoplazie čéšky a </a:t>
            </a:r>
            <a:r>
              <a:rPr lang="cs-CZ" sz="2800" dirty="0" err="1">
                <a:solidFill>
                  <a:schemeClr val="bg1"/>
                </a:solidFill>
              </a:rPr>
              <a:t>lateralizace</a:t>
            </a:r>
            <a:r>
              <a:rPr lang="cs-CZ" sz="2800" dirty="0">
                <a:solidFill>
                  <a:schemeClr val="bg1"/>
                </a:solidFill>
              </a:rPr>
              <a:t> MQF</a:t>
            </a:r>
          </a:p>
          <a:p>
            <a:pPr>
              <a:defRPr/>
            </a:pP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habituální</a:t>
            </a:r>
            <a:r>
              <a:rPr lang="cs-CZ" sz="2800" b="1" dirty="0"/>
              <a:t> </a:t>
            </a:r>
            <a:r>
              <a:rPr lang="cs-CZ" sz="2800" dirty="0">
                <a:solidFill>
                  <a:schemeClr val="bg1"/>
                </a:solidFill>
              </a:rPr>
              <a:t>- změny FP poměrů během růstu</a:t>
            </a:r>
          </a:p>
          <a:p>
            <a:pPr>
              <a:defRPr/>
            </a:pPr>
            <a:endParaRPr lang="cs-CZ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700" name="Picture 6" descr="S24001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000" t="3999" r="12000" b="12666"/>
          <a:stretch>
            <a:fillRect/>
          </a:stretch>
        </p:blipFill>
        <p:spPr>
          <a:xfrm>
            <a:off x="4572000" y="2606675"/>
            <a:ext cx="3886200" cy="2846388"/>
          </a:xfrm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>
            <a:extLst>
              <a:ext uri="{FF2B5EF4-FFF2-40B4-BE49-F238E27FC236}">
                <a16:creationId xmlns:a16="http://schemas.microsoft.com/office/drawing/2014/main" id="{8800393D-8F86-4179-B179-9BCE7A33D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263215"/>
            <a:ext cx="26853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dirty="0" err="1">
                <a:solidFill>
                  <a:srgbClr val="FFFF00"/>
                </a:solidFill>
              </a:rPr>
              <a:t>Gonarthrosis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32772" name="Picture 5">
            <a:extLst>
              <a:ext uri="{FF2B5EF4-FFF2-40B4-BE49-F238E27FC236}">
                <a16:creationId xmlns:a16="http://schemas.microsoft.com/office/drawing/2014/main" id="{0C66F9F1-9F63-4692-AB1E-77D42E6E9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6" r="3083"/>
          <a:stretch/>
        </p:blipFill>
        <p:spPr bwMode="auto">
          <a:xfrm>
            <a:off x="107504" y="1052736"/>
            <a:ext cx="8475981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OTO 22">
            <a:extLst>
              <a:ext uri="{FF2B5EF4-FFF2-40B4-BE49-F238E27FC236}">
                <a16:creationId xmlns:a16="http://schemas.microsoft.com/office/drawing/2014/main" id="{DF188E9F-B353-40BC-888F-BE19D568D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 l="12790" t="13255"/>
          <a:stretch>
            <a:fillRect/>
          </a:stretch>
        </p:blipFill>
        <p:spPr bwMode="auto">
          <a:xfrm>
            <a:off x="2843808" y="4380926"/>
            <a:ext cx="3240360" cy="241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5" descr="Osgood Schlatter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230930"/>
            <a:ext cx="2880320" cy="362707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7772400" cy="1143000"/>
          </a:xfrm>
        </p:spPr>
        <p:txBody>
          <a:bodyPr/>
          <a:lstStyle/>
          <a:p>
            <a:pPr algn="l"/>
            <a:r>
              <a:rPr lang="cs-CZ" b="1" dirty="0">
                <a:solidFill>
                  <a:srgbClr val="FFFF00"/>
                </a:solidFill>
              </a:rPr>
              <a:t>Další: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0" y="980728"/>
            <a:ext cx="4283968" cy="4114800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M. </a:t>
            </a:r>
            <a:r>
              <a:rPr lang="cs-CZ" sz="2800" dirty="0" err="1">
                <a:solidFill>
                  <a:schemeClr val="bg1"/>
                </a:solidFill>
              </a:rPr>
              <a:t>Osgood</a:t>
            </a:r>
            <a:r>
              <a:rPr lang="cs-CZ" sz="2800" dirty="0">
                <a:solidFill>
                  <a:schemeClr val="bg1"/>
                </a:solidFill>
              </a:rPr>
              <a:t> – </a:t>
            </a:r>
            <a:r>
              <a:rPr lang="cs-CZ" sz="2800" dirty="0" err="1">
                <a:solidFill>
                  <a:schemeClr val="bg1"/>
                </a:solidFill>
              </a:rPr>
              <a:t>Schlatter</a:t>
            </a:r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dirty="0" err="1">
                <a:solidFill>
                  <a:schemeClr val="bg1"/>
                </a:solidFill>
              </a:rPr>
              <a:t>Jumperś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knee</a:t>
            </a:r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dirty="0" err="1">
                <a:solidFill>
                  <a:schemeClr val="bg1"/>
                </a:solidFill>
              </a:rPr>
              <a:t>Bakerská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pseudocysta</a:t>
            </a:r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Další burzy </a:t>
            </a:r>
            <a:r>
              <a:rPr lang="cs-CZ" sz="2800" dirty="0">
                <a:solidFill>
                  <a:srgbClr val="FFC000"/>
                </a:solidFill>
              </a:rPr>
              <a:t>(prepatelární, </a:t>
            </a:r>
            <a:r>
              <a:rPr lang="cs-CZ" sz="2800" dirty="0" err="1">
                <a:solidFill>
                  <a:srgbClr val="FFC000"/>
                </a:solidFill>
              </a:rPr>
              <a:t>infrapatelární</a:t>
            </a:r>
            <a:r>
              <a:rPr lang="cs-CZ" sz="2800" dirty="0">
                <a:solidFill>
                  <a:srgbClr val="FFC000"/>
                </a:solidFill>
              </a:rPr>
              <a:t>, </a:t>
            </a:r>
            <a:r>
              <a:rPr lang="cs-CZ" sz="2800" dirty="0" err="1">
                <a:solidFill>
                  <a:srgbClr val="FFC000"/>
                </a:solidFill>
              </a:rPr>
              <a:t>pedes</a:t>
            </a:r>
            <a:r>
              <a:rPr lang="cs-CZ" sz="2800" dirty="0">
                <a:solidFill>
                  <a:srgbClr val="FFC000"/>
                </a:solidFill>
              </a:rPr>
              <a:t> </a:t>
            </a:r>
            <a:r>
              <a:rPr lang="cs-CZ" sz="2800" dirty="0" err="1">
                <a:solidFill>
                  <a:srgbClr val="FFC000"/>
                </a:solidFill>
              </a:rPr>
              <a:t>anseriny</a:t>
            </a:r>
            <a:r>
              <a:rPr lang="cs-CZ" sz="2800" dirty="0">
                <a:solidFill>
                  <a:srgbClr val="FFC000"/>
                </a:solidFill>
              </a:rPr>
              <a:t>)</a:t>
            </a:r>
          </a:p>
          <a:p>
            <a:r>
              <a:rPr lang="cs-CZ" sz="2800" dirty="0">
                <a:solidFill>
                  <a:schemeClr val="bg1"/>
                </a:solidFill>
              </a:rPr>
              <a:t>Ganglia menisků</a:t>
            </a:r>
          </a:p>
        </p:txBody>
      </p:sp>
      <p:pic>
        <p:nvPicPr>
          <p:cNvPr id="5" name="Picture 7" descr="Entezo- Baker cysta1"/>
          <p:cNvPicPr>
            <a:picLocks noChangeAspect="1" noChangeArrowheads="1"/>
          </p:cNvPicPr>
          <p:nvPr/>
        </p:nvPicPr>
        <p:blipFill>
          <a:blip r:embed="rId3" cstate="print"/>
          <a:srcRect l="2051" t="3674" b="6061"/>
          <a:stretch>
            <a:fillRect/>
          </a:stretch>
        </p:blipFill>
        <p:spPr bwMode="auto">
          <a:xfrm>
            <a:off x="4139952" y="0"/>
            <a:ext cx="3067629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AutoShape 2" descr="data:image/jpeg;base64,/9j/4AAQSkZJRgABAQAAAQABAAD/2wCEAAkGBxASERUQEhIUFRQUFRAQFRUUFRUUFBAUFRQXFhUVFRQYHSggGBwlHBQUITEhJSkrLi4uFx8zODMsNygtLiwBCgoKDg0OGxAQGy0kICYsLCwsLC0sLCwsLCwsLCwsLCwsLCwsLCwsLCwsLCwsLCwsLCwsLCwsLCwsLCwsLCwsLP/AABEIAQgAsAMBIgACEQEDEQH/xAAcAAEAAgMBAQEAAAAAAAAAAAAABQYCAwQHAQj/xABDEAABAwIEAwUFBAcGBwEAAAABAAIDBBEFEiExBkFRE2FxgZEiMlKhsSNCYpIHFHKCssHCNENjg6LRJDNzk9Lw8RX/xAAaAQEAAwEBAQAAAAAAAAAAAAAAAgMEAQUG/8QAKhEAAgIBBAEDAwQDAAAAAAAAAAECAxEEITFBEhMiMlFhcQUUgbHB0fD/2gAMAwEAAhEDEQA/APcUREAREQBERAEREAREQBERAEREAREQBERAERfLoD6i+XS6ZAREQBERAEREAREQBERAEREARF8JQH1FofVsHO/hquWqxENaXEhjRu55AA89lB2RRJQbJBzgNzZcz61vLVVKv4sp2uALifxHQW/C33j6BTGEV8FQ3NG8Hu+8PFu6pdrbwi/9u4x8pJ4JH9ZcVk2QrNkAW0RqSjLsrco9GLSVsC+hq+q1IrbCIikcCIiAIiIAiIgCLS+oHLX6eqga/iWnboZg4/DF7R9QbfNQc11uSUfqWF8rRubLndXDkCfkqeeJZC60dO1u9jLKQ4/5bWn6rH/9ard/eRs7mRa/me4/RRzN/Yl7EW11RIdrDwXLWTMjGaaQNH4jqfAbnyULBJK8XkneRtZpEfzZYr5iWCuey0Za2+t7OeXeI2PiSoyrljL3LKnGUsZx9yMxfjtjARBGTv8AaSiwH7Me58yPNee4pxBLK/PI9z3DVpcdGfsNGjfIXUtxLgLmaudKepeGsb+60OVUng10WKc5ccH1Og0mnUfJbv6s+PrXE3679/jzK6MOxSSJwfG5zXDm05fmuQQHc6Dv0A812YdhjprdnG6TvAsz8509FBG+6yquPvaSPU+HP0lQujDarSQG2ZgLmuHVx0AKutDjFPMA6OVjgdrHU+AXkWHcHSusZC1g09mMZnecjh9APFXbA8EZD7osTa53c7xcdSrVrVHbk+R1cNO5Zqz/AI/hcl2CLXB7o8FsXop5WTzQiIugIiIAiKMxfGYqcAvJu4lrGtGZ8jhuGMGp7zsFxtLk6lkkXPA/2VSxLi1r3GKlySOBLC8n7JjhoQLf81w5gEAdVz17qurBD4+xgI1iEl56i/KR7dI2/haTfryUcWugc1jYQZD9nDEwActhbRo+QGpVULYWPCaOtOJz4u10mtRO5zA27gbMjv1sPZA8QT3rKkwF0je0ZHkisPbleYY8vU6Z3Dx0XayTLIRGyOpq2mzpDcUlE74Wbl7xrt7XUt0C6jg4kIkq3mpeLEdoAImHqyD3W+Jue9VXauunbl/QlGEpEBFQURd7FRJPyyUUB7MHvlJLD5ldopRyp6/prJStt35QVZWH5fJbg0Lz5/qlmfaki1ULsqbpZW6NGIN8WUsjR+R7StlPjkrBlf2jz+KlqYrjpZrZWnyKtHZhOzCL9Vs7SHoR6KRX1RkNo6QEn8FQz5mBlvVQsPCNfO7M8Q0rDrYZppLdNSAD5leo9mF9DQqbNc5cRSNNdtsFhTZUcM4HpYrOcDK8fels6x6hvut8grJFRNHJdaLJKyUuWRbbeXyYNiAW+IarWt0O6t0yzNEJ8EpENAskCL6ZcGIIiLoCLB0gBAPNfJ32F1zJ3BHY7i7KeMuOpJyMYDZ0ryNGN9NTyAJUDhVE8uNROQ6Z4AJAs1jdxHGDs0fPcqPw+T9cqDVHWNt46cHYR31f4vIB8A0KzbBeHrtS5PwRprglua6idrG3KptNPNWVMxjdkgLWQmZpIlIbftIYnD3ATlLnjXS3K4w4ur3yPbTRuIL3ZLjdo3e4eDb+dlaMGoGRRtjY0Na0BrQNgBsFRCToj5Ll/wBEmlJ4N1HSMiY2ONoaxoDWtaLBoHIBfaiSwXQ9R2IPWdbvcmdFO7RdLCuSn2C6mLkjpsRF8JUTh9RYF61l67g6bS9fC9aDKtTp13xOHVnW+lddwUQ+pXZh02oWrTLE0QnwWVERfRmMIiIDnr6cvYWg2db2T0PJUTE+J+2pXQH2J+0FJI06OGa+Zw8WscPFehryPjDCuzxOKo7TNmJkcHAAtAcGWBG/nrpzWXU5j7omzS+nKMozeO0/v9P5Ljg9MGRgDoFnitT2cZPcs4apmUG49VTuM8YDx2LDuHXI5C3/AKPNeDXXKyzBJvCNHCcXbzyVJ1FzCzwB+0cD3uAH7ner/E2wVe4Tw9sMDI27Ma1vjbcqxhcvlmewisIweonE3WspV6iMYactxyUa+TrOundoF1tKiMOqAWqSZIkluEdBctTnrXJMFwz1YXFEHU+ZaH1CiqjEmjmoyoxjoro1NkXInpasDmo+oxUBRFFHU1esEb5G/G3SP/uGzT5XVioOAZnazzhg+CEZnecrxb0b5rZXo5S6K3YkQNVi9hmcQ1u13EAX6aqwcONqpCC2B+XT25LxNt3AjM70t3qz4Vw1SU5Do47vGgkeTJIPBzr28rKWJW2GjhH5Fbsb4PjAQAN0JWJctbpFpbwQUcnStEtXG33nALetb4GndoPiFN56OLGdyBxTjSihY53ate9uojabOd3C/NVl1TT4i+Xs3XtDAG30LH5pnG7fC3qrniHD1JKxzXQsGYalrWh3XR1rhVGqpG0847FjWMEbQWgWub735m11nfn5ryxg2N6f0vYpeWe8YKdFTVT5xSQyNdJdjSHEgMzEXJtfYEm3ctmK4I+jkdHLM2WRwpTdjCxseeYktuXEvJbFvpvss8CwWR2KZznEbnOcSw2dYgegud1JfpEYRVPOwElHa3wiNwA9XFRjFeMnjD3OamuEJRUJZyk3+S04Q8ZApRhVZwWq9kKwRPXgWRwyaNrwuSqiuCF27rU9qhFnSoySGF+uxUgzEBa4K6MVoQ8KnV0UkW2oWuKUyt7E9VYoBzVfxLHQ0ElwAFySTYAd5UDiGMFoJIOnTUnuA5lencFcBsiayprAJKggPDCLx0x3AA+88fEfIBbadJnkqlYVvBOGa2sAkt2MR1EkoJLh1ZFcE+Zb5q74TwLRxWc9pneLHNNZzQeojHsj0VoS69GFUIcIpcmz4BZCV8Llrc5TbCRkXLBz1rfKuaSZUyngsjA3PlWh0q0PmWLCSVS55LlHBPIiLaZDF+x8147Lj09RWlgyCJpLbsu5rwwHZx8QvUMcifKwwMOXMCHu6N5hU+soo4T2UbQ1rWx+LiRqT3rNZmU0lwjbRKFdUnJZb2X2+/8AomOBYwTNJzDmw+gzn+Jvoq7+lCAh8rv8KCcf5Tzn+Vla+BIctO93OSaZx8jkHyYFz8f0YcyKUi4Y50L++OYBp/1Bi0NbGPspmC1GgVvopbheZ4PI6ImFxu6I9mSfvZdneYsfNXbDKwLwNRW0zVBlmYVk4LkhmBW8SLC0Wmuduiq2NsCs1RJoqti8l1fTyRkVBlOw1lKHDQ1VLfv+1aR87L34lfnjG6oROZMf7qSGbTc5JGu079F+ghICA4G4IDgeoOoXv6Z+wyT5Nl1i560SSrjmq7K1yOKOTtfKueSoUXNXLlfWXVE7DRGslJKlcz51H9uSbDU9BqV202HTP+7lH4tPkqd5cFntjyGuuVJ0kK2UuFBvvG/gu9kYGyvrqa3ZTO1cIzREWkzmDxofA/RUXHR9s79iI/xD+Svcmx8CqPxE20oPWJn+l7//ACVU/kiyPDJ/g5tqVv7cp9ZHFSWJUTZonwv917S09RfYjvB18lD8ETXgc34JZG+oD/6lYVaVnh/EOGyMeZSPtIx2dQ0D3w3VsrfIk94d1avmGYja2uhsR0IPML0/i3CWPb24eyORgtme4NZI3fI9x252PK/eV5RUUIdeWms5mZzXxgi7Hg6lnLe927cweuW+jz3ROMsFvo8S71INxALzykxA8jtoeRaejgdQe4qSixLvXlzo3NCmWiqr9FX8RnutbqvvUVieINA01OwtqSTsAOZXa6sM45HGG9pMTa4jY+UjkSBlYD4uI9F7nTN7OGNnwRxs8crQP5LzbgrASZAxw1zR1FQfhDb9jDfxzH8y9Dr5rL1orwjgpx5M5qyrsoWprje3VdMVO+eTI3TmTyaOqtGH4XFCPZb7XNx1cfPkoKMrPwWtqH5KpBhVVJszKOrzl+W6maDhpo1ldnPwt0aPPc/JT6K2NMUVu2TNUFOxgsxob4Cy2oitKgiIgCIiA+P2VI4oFpYHdY6hp/ddER9XK8Km8XR2ELukkkf5oyfqwKufKJx4ZnwG6z6hn/QkHm1zD/APkpLiHiEU7mxRs7SZ4zBtyGxsvbPI4A2G9gNXWNtiRX+FZgyqLnGzewmzE7AMdG4HyBf6rVw+11QX1koIdOe0DTuxh9xvk23ndU6m/wBGvPZ2EPKRx8P0kVfGytq2NkneM4fdwMF/uRa+wBt1ve6wxnhh7HGaEuvzcxt32HKRm0re8WcPmpaLDuxkc+MWzEucB7rj1Ldr96k4arqvI/d2Rm5xeU+mX+mmsHm9QwP9uaHNyE9MS42HxN94eBzLnipGu0jqIn/heOzkHjY/0hej1+DwzEv1jkO747Nc79oWs7zCg6zhqY7iCottmHZPHkQ4ehC3w1lFi9+z/wC7KnXKPBVZ8MltrLBGOpc53y9n6qZ4d4WdIc0PtPA0qJWns2E6XY373gD3XCyFA+A5hTTR/iiGb07Mk/JdFHxRJmyNrHZ/gltm/JIA5a6/Se8Mf2Qeey/YZhcdLCIo7ndznO96V53e49Tby0CjcScuzB8SNRAHuADwXRvA2D27kdxFj5rgxBRuZbUju4UAyPPPOB5ZdPqVOqtcJzWfJH1DXjyuD9QrKraX7EV2/JhERWFYREQBERAEREAVW4wb9jf4ZoT6uy/1K0qscYD/AIeXufCfSVirn0Th2V6uo5OzaGAEPL4ZL6ERSM9ojvuGjwJVkoog1oA5BckrSHtbyIBPcRopGMaLxf1GzM1H6GipYWT6WhYGELYi84sNXZLTIxw2XYtUhXUzpE1da9o1CpnEWOxuBbLGSOj2Z2/QhXTEpRZeb8TTZyIWZs8nsjIMzmt0DngfhBut2mim+Cub2L7+i5rzRPlIIjllc+G97mMMa0nXXLdpt3KXrgpLCainkp4zTEGJrRG0AWLMgtlc06tcLag6rhrWr1blhEKTiwd+WoYet2+o/wDiuSo7DlkY7o5p+YV4U9O9miN63QREWgoCIiAIiIAiIgCrvE8d4Zh3NPo5pViVb40fkpp3f4Y/iAVdnCJw7IqimL6iX8DnMB6gE/7qdaq1wxrnd8TnO8iTZWUL5zVPNjZrjwERFnOglcFdVtY0lxAG6+4xiDIInSvNmsa5xPQAXJUFRYC+otPV3u6zmwn3YRuA4bOftcnY6DvshFY8pcHG+kRFZislU7JStzcjIbiNvfm+94D5KVwbh5lM1z3HPI73nkam3LuGuysTYWRiwsFHY9U5YnOHQq71HL2x2Rzx7ZxcB/22syA5OzgL9TlMhc8N02zZWu16W7lZKwKF/RbCP1J833pp5nO/ctGB6N+anKxexKPjWkV18kNOFd2m4B62Kpk43Vyj2HgPop6bsajoyREWozBERAEREAREQBVX9I39jeBzMbfLtGq1Kt8eMvSv/CA/8r2kqu34kockHwvowBWQKscNu0srMzZfNX/NmxcH1EQqk6U/jyoyxXOrWvie8cixsjS6/kCpCj4nieNTYrm4vpw6Mg7ODmnwIsVS+GohK1uY+032H97mnKT6hbYVxnVv0QbakXGprXzvAZ7oWjiqcR05zGwAJJ8ApuCFkUdwOShsBoTX1pkd/Z6ZzXHpLNuxng3Rx8W9VLT1+pNJcI5N+KLNwRhb6Wgiik0ec8rh8BkcX5fK9luqjqpepdooWpcvVufRGlHI1mZwb1IHqVb1WsLizSt7ru9FZVPTLZsje98BERaCgIiIAiIgCIiAKJ4kpu1hfF8ccrB4lunzspZcmIHRp71Cz4snD5HnPCVTnY13xNa7wuNVc49lTsLg7KeWLk2WQDuaXFzR6EK4Q7L5zVRxNmqPBmsXrNapFnwSIPiLWMqgcNOtVyR8nFknrdp/g+au/EMnslUrheO+IOPSNn8b16FKxXIrl8kW3ivEOzisN7K08A0vZ4fBpYyN7d3W8ntfQheZ8dSl5MbTq60Y8XkNHzK9ojiaxjY2izWNaxo6BosB8lu0MPGDZVa8s5qx6h53KQrHqKmKWvLL61sSvD8XvP62aPLU/wAlMLlwuLLE0dRf11XUttccRSMtjzJsIiKZAIiIAiIgCIiALlxFvsX6ELqWuobdpCjNZiyUXhoplRQH9Ze+3vFrv9IH8lO08JsuyGEX1C62sHRYv2sZvMi2VmCO/VytclOVL2SyktDWQ9VlOxXCHvabA+irWA4G6KaWVw3DWjwbmP1cfRerrnlo2Ovcbqb0scYQ9Q8oo8KNRXwh3uiVsp/yjnHzaF6xM5clLhEUcnaNGtiPVb6hShDwhgZzIi6py5Y4c7w3qbeXNdz4SV14dTWObyH81TGtykXuajEkAiItxkCIiAIiIAiIgCIiAL4V9RAamhbAgavtlFI62ERFI4EREB8K1PbdbiFjlUWsnU8Gjs1vY2wsgaskisHW8hERSIhERAEREAREQH1ERAEREAREQBERAEREAREQBERAEREAREQBERAEREB/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4995" name="Picture 3" descr="C:\Users\Lukas\Pictures\J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0"/>
            <a:ext cx="2195736" cy="3293604"/>
          </a:xfrm>
          <a:prstGeom prst="rect">
            <a:avLst/>
          </a:prstGeom>
          <a:noFill/>
        </p:spPr>
      </p:pic>
      <p:pic>
        <p:nvPicPr>
          <p:cNvPr id="84999" name="Picture 7" descr="https://encrypted-tbn1.gstatic.com/images?q=tbn:ANd9GcSR9l3x2y9DRK7uOL_QveRXtV-VY7sJnSBmM3SI7ZxYp0eI-JH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8565"/>
          <a:stretch>
            <a:fillRect/>
          </a:stretch>
        </p:blipFill>
        <p:spPr bwMode="auto">
          <a:xfrm>
            <a:off x="5724128" y="3284984"/>
            <a:ext cx="3419872" cy="3573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6588224" cy="1143000"/>
          </a:xfrm>
        </p:spPr>
        <p:txBody>
          <a:bodyPr>
            <a:noAutofit/>
          </a:bodyPr>
          <a:lstStyle/>
          <a:p>
            <a:r>
              <a:rPr lang="cs-CZ" sz="3200" b="1" dirty="0" err="1">
                <a:solidFill>
                  <a:srgbClr val="FFFF00"/>
                </a:solidFill>
              </a:rPr>
              <a:t>Dissekující</a:t>
            </a:r>
            <a:r>
              <a:rPr lang="cs-CZ" sz="3200" b="1" dirty="0">
                <a:solidFill>
                  <a:srgbClr val="FFFF00"/>
                </a:solidFill>
              </a:rPr>
              <a:t> </a:t>
            </a:r>
            <a:r>
              <a:rPr lang="cs-CZ" sz="3200" b="1" dirty="0" err="1">
                <a:solidFill>
                  <a:srgbClr val="FFFF00"/>
                </a:solidFill>
              </a:rPr>
              <a:t>osteochondróza</a:t>
            </a:r>
            <a:br>
              <a:rPr lang="cs-CZ" sz="3200" b="1" dirty="0">
                <a:solidFill>
                  <a:srgbClr val="FFFF00"/>
                </a:solidFill>
              </a:rPr>
            </a:br>
            <a:r>
              <a:rPr lang="cs-CZ" sz="3200" b="1" dirty="0" err="1">
                <a:solidFill>
                  <a:srgbClr val="FFFF00"/>
                </a:solidFill>
              </a:rPr>
              <a:t>Osteochondrosis</a:t>
            </a:r>
            <a:r>
              <a:rPr lang="cs-CZ" sz="3200" b="1" dirty="0">
                <a:solidFill>
                  <a:srgbClr val="FFFF00"/>
                </a:solidFill>
              </a:rPr>
              <a:t> </a:t>
            </a:r>
            <a:r>
              <a:rPr lang="cs-CZ" sz="3200" b="1" dirty="0" err="1">
                <a:solidFill>
                  <a:srgbClr val="FFFF00"/>
                </a:solidFill>
              </a:rPr>
              <a:t>dissecans</a:t>
            </a:r>
            <a:endParaRPr lang="cs-CZ" sz="3200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568952" cy="936104"/>
          </a:xfrm>
        </p:spPr>
        <p:txBody>
          <a:bodyPr>
            <a:normAutofit/>
          </a:bodyPr>
          <a:lstStyle/>
          <a:p>
            <a:r>
              <a:rPr lang="cs-CZ" sz="2200" dirty="0">
                <a:solidFill>
                  <a:srgbClr val="FFC000"/>
                </a:solidFill>
              </a:rPr>
              <a:t>Lokální aseptická kostní nekróza vznikající v </a:t>
            </a:r>
            <a:r>
              <a:rPr lang="cs-CZ" sz="2200" dirty="0" err="1">
                <a:solidFill>
                  <a:srgbClr val="FFC000"/>
                </a:solidFill>
              </a:rPr>
              <a:t>subchondrální</a:t>
            </a:r>
            <a:r>
              <a:rPr lang="cs-CZ" sz="2200" dirty="0">
                <a:solidFill>
                  <a:srgbClr val="FFC000"/>
                </a:solidFill>
              </a:rPr>
              <a:t> kosti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C000"/>
                </a:solidFill>
              </a:rPr>
              <a:t>     kloubních ploch 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0484" name="Picture 4" descr="http://lgsmash.files.wordpress.com/2011/05/osteochondritis_dessican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52137" b="6898"/>
          <a:stretch>
            <a:fillRect/>
          </a:stretch>
        </p:blipFill>
        <p:spPr bwMode="auto">
          <a:xfrm>
            <a:off x="1331640" y="3309893"/>
            <a:ext cx="5715000" cy="1152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eorthopod.com/images/ContentImages/knee/knee_osteochondritis_dessicans/knee_OCD_symptoms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3818"/>
          <a:stretch>
            <a:fillRect/>
          </a:stretch>
        </p:blipFill>
        <p:spPr bwMode="auto">
          <a:xfrm>
            <a:off x="5220072" y="0"/>
            <a:ext cx="3927473" cy="377751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51520" y="548680"/>
            <a:ext cx="46805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cs-CZ" sz="3200" b="1" dirty="0">
                <a:solidFill>
                  <a:srgbClr val="FFFF00"/>
                </a:solidFill>
              </a:rPr>
              <a:t>ASK klasifikace</a:t>
            </a:r>
          </a:p>
          <a:p>
            <a:pPr marL="514350" indent="-514350"/>
            <a:endParaRPr lang="cs-CZ" sz="3200" b="1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400" b="1" dirty="0">
                <a:solidFill>
                  <a:srgbClr val="FFC000"/>
                </a:solidFill>
              </a:rPr>
              <a:t>Intaktní chrupavka</a:t>
            </a:r>
          </a:p>
          <a:p>
            <a:pPr marL="514350" indent="-514350">
              <a:buFont typeface="+mj-lt"/>
              <a:buAutoNum type="arabicPeriod"/>
            </a:pPr>
            <a:endParaRPr lang="cs-CZ" sz="2400" b="1" dirty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400" b="1" dirty="0">
                <a:solidFill>
                  <a:srgbClr val="FFC000"/>
                </a:solidFill>
              </a:rPr>
              <a:t>Stabilní </a:t>
            </a:r>
            <a:r>
              <a:rPr lang="cs-CZ" sz="2400" b="1" dirty="0" err="1">
                <a:solidFill>
                  <a:srgbClr val="FFC000"/>
                </a:solidFill>
              </a:rPr>
              <a:t>dissekát</a:t>
            </a:r>
            <a:r>
              <a:rPr lang="cs-CZ" sz="2400" b="1" dirty="0">
                <a:solidFill>
                  <a:srgbClr val="FFC000"/>
                </a:solidFill>
              </a:rPr>
              <a:t> (</a:t>
            </a:r>
            <a:r>
              <a:rPr lang="cs-CZ" sz="2400" b="1" dirty="0" err="1">
                <a:solidFill>
                  <a:srgbClr val="FFC000"/>
                </a:solidFill>
              </a:rPr>
              <a:t>chondropatie</a:t>
            </a:r>
            <a:r>
              <a:rPr lang="cs-CZ" sz="2400" b="1" dirty="0">
                <a:solidFill>
                  <a:srgbClr val="FFC000"/>
                </a:solidFill>
              </a:rPr>
              <a:t> I-II)</a:t>
            </a:r>
          </a:p>
          <a:p>
            <a:pPr marL="514350" indent="-514350">
              <a:buFont typeface="+mj-lt"/>
              <a:buAutoNum type="arabicPeriod"/>
            </a:pPr>
            <a:endParaRPr lang="cs-CZ" sz="2400" b="1" dirty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400" b="1" dirty="0">
                <a:solidFill>
                  <a:srgbClr val="FFC000"/>
                </a:solidFill>
              </a:rPr>
              <a:t>Částečně uvolněný </a:t>
            </a:r>
            <a:r>
              <a:rPr lang="cs-CZ" sz="2400" b="1" dirty="0" err="1">
                <a:solidFill>
                  <a:srgbClr val="FFC000"/>
                </a:solidFill>
              </a:rPr>
              <a:t>dissekát</a:t>
            </a:r>
            <a:endParaRPr lang="cs-CZ" sz="2400" b="1" dirty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cs-CZ" sz="2400" b="1" dirty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400" b="1" dirty="0">
                <a:solidFill>
                  <a:srgbClr val="FFC000"/>
                </a:solidFill>
              </a:rPr>
              <a:t>Kompletně uvolněný </a:t>
            </a:r>
            <a:r>
              <a:rPr lang="cs-CZ" sz="2400" b="1" dirty="0" err="1">
                <a:solidFill>
                  <a:srgbClr val="FFC000"/>
                </a:solidFill>
              </a:rPr>
              <a:t>dissekát</a:t>
            </a:r>
            <a:r>
              <a:rPr lang="cs-CZ" sz="2400" b="1" dirty="0">
                <a:solidFill>
                  <a:srgbClr val="FFC000"/>
                </a:solidFill>
              </a:rPr>
              <a:t> – kloubní myška</a:t>
            </a:r>
          </a:p>
        </p:txBody>
      </p:sp>
      <p:pic>
        <p:nvPicPr>
          <p:cNvPr id="8" name="Picture 4" descr="http://lgsmash.files.wordpress.com/2011/05/osteochondritis_dessicans.jpg">
            <a:hlinkClick r:id="rId4"/>
            <a:extLst>
              <a:ext uri="{FF2B5EF4-FFF2-40B4-BE49-F238E27FC236}">
                <a16:creationId xmlns:a16="http://schemas.microsoft.com/office/drawing/2014/main" id="{BBC0986C-C020-45D5-A527-53D70AFC0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52137" b="6898"/>
          <a:stretch>
            <a:fillRect/>
          </a:stretch>
        </p:blipFill>
        <p:spPr bwMode="auto">
          <a:xfrm>
            <a:off x="1468808" y="4949885"/>
            <a:ext cx="5715000" cy="1152128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806E566-5052-4F58-8F4A-613843A42BA1}"/>
              </a:ext>
            </a:extLst>
          </p:cNvPr>
          <p:cNvSpPr txBox="1"/>
          <p:nvPr/>
        </p:nvSpPr>
        <p:spPr>
          <a:xfrm>
            <a:off x="2165299" y="6130401"/>
            <a:ext cx="442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1.                    2.                        3.                       4.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1368152"/>
          </a:xfrm>
        </p:spPr>
        <p:txBody>
          <a:bodyPr>
            <a:normAutofit fontScale="92500"/>
          </a:bodyPr>
          <a:lstStyle/>
          <a:p>
            <a:r>
              <a:rPr lang="cs-CZ" sz="4000" b="1" dirty="0">
                <a:solidFill>
                  <a:srgbClr val="FFFF00"/>
                </a:solidFill>
              </a:rPr>
              <a:t>Diagnostika: </a:t>
            </a:r>
            <a:r>
              <a:rPr lang="cs-CZ" sz="4000" dirty="0">
                <a:solidFill>
                  <a:srgbClr val="FFC000"/>
                </a:solidFill>
              </a:rPr>
              <a:t>klinika (</a:t>
            </a:r>
            <a:r>
              <a:rPr lang="cs-CZ" sz="4000" dirty="0" err="1">
                <a:solidFill>
                  <a:srgbClr val="FFC000"/>
                </a:solidFill>
              </a:rPr>
              <a:t>nespec</a:t>
            </a:r>
            <a:r>
              <a:rPr lang="cs-CZ" sz="4000" dirty="0">
                <a:solidFill>
                  <a:srgbClr val="FFC000"/>
                </a:solidFill>
              </a:rPr>
              <a:t>.) + zobrazovací metody (RTG,CT, MRI) + ASK </a:t>
            </a:r>
          </a:p>
          <a:p>
            <a:pPr>
              <a:buNone/>
            </a:pPr>
            <a:endParaRPr lang="cs-CZ" sz="4000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http://images.radiopaedia.org/images/219533/d2fbda723d9371baeb5e044715eb1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664" y="1556792"/>
            <a:ext cx="3024336" cy="3096343"/>
          </a:xfrm>
          <a:prstGeom prst="rect">
            <a:avLst/>
          </a:prstGeom>
          <a:noFill/>
        </p:spPr>
      </p:pic>
      <p:pic>
        <p:nvPicPr>
          <p:cNvPr id="1030" name="Picture 6" descr="http://t3.gstatic.com/images?q=tbn:ANd9GcTgB0JqnPmk9bzscCs8P3xUw8QR2eDSzgvKIag55-oS_L0m747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4074135" cy="3096344"/>
          </a:xfrm>
          <a:prstGeom prst="rect">
            <a:avLst/>
          </a:prstGeom>
          <a:noFill/>
        </p:spPr>
      </p:pic>
      <p:pic>
        <p:nvPicPr>
          <p:cNvPr id="1032" name="Picture 8" descr="http://www.gvle.de/kompendium/knie/0136/2_089_078_Osteochondrosis_dissecan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t="15238" b="11454"/>
          <a:stretch>
            <a:fillRect/>
          </a:stretch>
        </p:blipFill>
        <p:spPr bwMode="auto">
          <a:xfrm>
            <a:off x="0" y="4643530"/>
            <a:ext cx="3203848" cy="2214469"/>
          </a:xfrm>
          <a:prstGeom prst="rect">
            <a:avLst/>
          </a:prstGeom>
          <a:noFill/>
        </p:spPr>
      </p:pic>
      <p:pic>
        <p:nvPicPr>
          <p:cNvPr id="1034" name="Picture 10" descr="http://www.drdavidgeier.com/wp-content/uploads/2010/08/IMG007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0072" y="4651842"/>
            <a:ext cx="3923928" cy="2206157"/>
          </a:xfrm>
          <a:prstGeom prst="rect">
            <a:avLst/>
          </a:prstGeom>
          <a:noFill/>
        </p:spPr>
      </p:pic>
      <p:pic>
        <p:nvPicPr>
          <p:cNvPr id="1036" name="Picture 12" descr="http://www.dr-angermueller.de/images/oesteochondrosis_1.gif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31840" y="4625751"/>
            <a:ext cx="2232248" cy="2232249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1331640" y="3933056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RTG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660232" y="1484784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MRI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388424" y="4725144"/>
            <a:ext cx="9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ASK</a:t>
            </a:r>
          </a:p>
        </p:txBody>
      </p:sp>
      <p:pic>
        <p:nvPicPr>
          <p:cNvPr id="1038" name="Picture 14" descr="http://ajs.sagepub.com/content/34/7/1181/F3/graphic-5.large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3928" y="1556792"/>
            <a:ext cx="2323409" cy="30952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Klasifikace dle věku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Juvenilní forma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solidFill>
                  <a:srgbClr val="FFC000"/>
                </a:solidFill>
              </a:rPr>
              <a:t>5 – 15 let</a:t>
            </a:r>
          </a:p>
          <a:p>
            <a:r>
              <a:rPr lang="cs-CZ" sz="2800" dirty="0">
                <a:solidFill>
                  <a:srgbClr val="FFC000"/>
                </a:solidFill>
              </a:rPr>
              <a:t>oboustranně 30%</a:t>
            </a:r>
          </a:p>
          <a:p>
            <a:r>
              <a:rPr lang="cs-CZ" sz="2800" dirty="0">
                <a:solidFill>
                  <a:srgbClr val="FFC000"/>
                </a:solidFill>
              </a:rPr>
              <a:t>začátek pozvolný</a:t>
            </a:r>
          </a:p>
          <a:p>
            <a:r>
              <a:rPr lang="cs-CZ" sz="2800" dirty="0">
                <a:solidFill>
                  <a:srgbClr val="FFC000"/>
                </a:solidFill>
              </a:rPr>
              <a:t>léčba hl. konzervativní</a:t>
            </a:r>
          </a:p>
          <a:p>
            <a:r>
              <a:rPr lang="cs-CZ" sz="2800" dirty="0">
                <a:solidFill>
                  <a:srgbClr val="FFC000"/>
                </a:solidFill>
              </a:rPr>
              <a:t>prognóza dobrá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err="1">
                <a:solidFill>
                  <a:schemeClr val="bg1"/>
                </a:solidFill>
              </a:rPr>
              <a:t>Adultní</a:t>
            </a:r>
            <a:r>
              <a:rPr lang="cs-CZ" sz="3200" dirty="0">
                <a:solidFill>
                  <a:schemeClr val="bg1"/>
                </a:solidFill>
              </a:rPr>
              <a:t> forma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solidFill>
                  <a:srgbClr val="FFC000"/>
                </a:solidFill>
              </a:rPr>
              <a:t>nad 15 let</a:t>
            </a:r>
          </a:p>
          <a:p>
            <a:r>
              <a:rPr lang="cs-CZ" sz="2800" dirty="0">
                <a:solidFill>
                  <a:srgbClr val="FFC000"/>
                </a:solidFill>
              </a:rPr>
              <a:t>většinou trauma</a:t>
            </a:r>
          </a:p>
          <a:p>
            <a:r>
              <a:rPr lang="cs-CZ" sz="2800" dirty="0">
                <a:solidFill>
                  <a:srgbClr val="FFC000"/>
                </a:solidFill>
              </a:rPr>
              <a:t>léčba operační</a:t>
            </a:r>
          </a:p>
          <a:p>
            <a:r>
              <a:rPr lang="cs-CZ" sz="2800" dirty="0">
                <a:solidFill>
                  <a:srgbClr val="FFC000"/>
                </a:solidFill>
              </a:rPr>
              <a:t>prognóza horší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Terapie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836712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Juvenilní forma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51520" y="1556792"/>
            <a:ext cx="4245868" cy="438333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FFC000"/>
                </a:solidFill>
              </a:rPr>
              <a:t>většinou konzervativně</a:t>
            </a:r>
          </a:p>
          <a:p>
            <a:pPr lvl="1"/>
            <a:r>
              <a:rPr lang="cs-CZ" sz="2400" dirty="0">
                <a:solidFill>
                  <a:srgbClr val="FFC000"/>
                </a:solidFill>
              </a:rPr>
              <a:t>omezení aktivity</a:t>
            </a:r>
          </a:p>
          <a:p>
            <a:pPr lvl="1"/>
            <a:r>
              <a:rPr lang="cs-CZ" sz="2400" dirty="0">
                <a:solidFill>
                  <a:srgbClr val="FFC000"/>
                </a:solidFill>
              </a:rPr>
              <a:t>odlehčení o berlích</a:t>
            </a:r>
          </a:p>
          <a:p>
            <a:pPr lvl="1"/>
            <a:r>
              <a:rPr lang="cs-CZ" sz="2400" dirty="0">
                <a:solidFill>
                  <a:srgbClr val="FFC000"/>
                </a:solidFill>
              </a:rPr>
              <a:t>dočasně fixace</a:t>
            </a:r>
          </a:p>
          <a:p>
            <a:r>
              <a:rPr lang="cs-CZ" sz="2800" dirty="0" err="1">
                <a:solidFill>
                  <a:srgbClr val="FFC000"/>
                </a:solidFill>
              </a:rPr>
              <a:t>event</a:t>
            </a:r>
            <a:r>
              <a:rPr lang="cs-CZ" sz="2800" dirty="0">
                <a:solidFill>
                  <a:srgbClr val="FFC000"/>
                </a:solidFill>
              </a:rPr>
              <a:t>. ASK s návrty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08720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cs-CZ" sz="3200" dirty="0" err="1">
                <a:solidFill>
                  <a:schemeClr val="bg1"/>
                </a:solidFill>
              </a:rPr>
              <a:t>Adultní</a:t>
            </a:r>
            <a:r>
              <a:rPr lang="cs-CZ" sz="3200" dirty="0">
                <a:solidFill>
                  <a:schemeClr val="bg1"/>
                </a:solidFill>
              </a:rPr>
              <a:t> forma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628800"/>
            <a:ext cx="4319463" cy="522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800" dirty="0">
                <a:solidFill>
                  <a:srgbClr val="FFFF00"/>
                </a:solidFill>
              </a:rPr>
              <a:t>1. Intaktní chrupavka</a:t>
            </a:r>
          </a:p>
          <a:p>
            <a:pPr lvl="1"/>
            <a:r>
              <a:rPr lang="cs-CZ" sz="2400" dirty="0" err="1">
                <a:solidFill>
                  <a:srgbClr val="FFC000"/>
                </a:solidFill>
              </a:rPr>
              <a:t>transchondrální</a:t>
            </a:r>
            <a:r>
              <a:rPr lang="cs-CZ" sz="2400" dirty="0">
                <a:solidFill>
                  <a:srgbClr val="FFC000"/>
                </a:solidFill>
              </a:rPr>
              <a:t> návrty</a:t>
            </a:r>
          </a:p>
          <a:p>
            <a:pPr lvl="1"/>
            <a:r>
              <a:rPr lang="cs-CZ" sz="2400" dirty="0">
                <a:solidFill>
                  <a:srgbClr val="FFC000"/>
                </a:solidFill>
              </a:rPr>
              <a:t>retrográdní návrty</a:t>
            </a:r>
          </a:p>
          <a:p>
            <a:pPr lvl="1"/>
            <a:endParaRPr lang="cs-CZ" sz="2400" dirty="0">
              <a:solidFill>
                <a:srgbClr val="FFC000"/>
              </a:solidFill>
            </a:endParaRPr>
          </a:p>
          <a:p>
            <a:pPr>
              <a:buNone/>
            </a:pPr>
            <a:r>
              <a:rPr lang="cs-CZ" sz="2800" dirty="0">
                <a:solidFill>
                  <a:srgbClr val="FFFF00"/>
                </a:solidFill>
              </a:rPr>
              <a:t>2. Uvolněný </a:t>
            </a:r>
            <a:r>
              <a:rPr lang="cs-CZ" sz="2800" dirty="0" err="1">
                <a:solidFill>
                  <a:srgbClr val="FFFF00"/>
                </a:solidFill>
              </a:rPr>
              <a:t>dissekát</a:t>
            </a:r>
            <a:endParaRPr lang="cs-CZ" sz="2800" dirty="0">
              <a:solidFill>
                <a:srgbClr val="FFFF00"/>
              </a:solidFill>
            </a:endParaRPr>
          </a:p>
          <a:p>
            <a:pPr lvl="1">
              <a:buFontTx/>
              <a:buChar char="-"/>
            </a:pPr>
            <a:r>
              <a:rPr lang="cs-CZ" sz="2400" dirty="0" err="1">
                <a:solidFill>
                  <a:srgbClr val="FFC000"/>
                </a:solidFill>
              </a:rPr>
              <a:t>debridement</a:t>
            </a:r>
            <a:r>
              <a:rPr lang="cs-CZ" sz="2400" dirty="0">
                <a:solidFill>
                  <a:srgbClr val="FFC000"/>
                </a:solidFill>
              </a:rPr>
              <a:t>, návrty,        ev. refixace fragmentu</a:t>
            </a:r>
          </a:p>
          <a:p>
            <a:pPr lvl="1">
              <a:buFontTx/>
              <a:buChar char="-"/>
            </a:pPr>
            <a:r>
              <a:rPr lang="cs-CZ" sz="2400" dirty="0">
                <a:solidFill>
                  <a:srgbClr val="FFC000"/>
                </a:solidFill>
              </a:rPr>
              <a:t>odstranění fragmentu + </a:t>
            </a:r>
            <a:r>
              <a:rPr lang="cs-CZ" sz="2400" dirty="0" err="1">
                <a:solidFill>
                  <a:srgbClr val="FFC000"/>
                </a:solidFill>
              </a:rPr>
              <a:t>debridement</a:t>
            </a:r>
            <a:endParaRPr lang="cs-CZ" sz="2400" dirty="0">
              <a:solidFill>
                <a:srgbClr val="FFC000"/>
              </a:solidFill>
            </a:endParaRPr>
          </a:p>
          <a:p>
            <a:pPr lvl="1">
              <a:buFontTx/>
              <a:buChar char="-"/>
            </a:pPr>
            <a:r>
              <a:rPr lang="cs-CZ" sz="2400" dirty="0" err="1">
                <a:solidFill>
                  <a:srgbClr val="FFC000"/>
                </a:solidFill>
              </a:rPr>
              <a:t>mozaikoplastika</a:t>
            </a:r>
            <a:r>
              <a:rPr lang="cs-CZ" sz="2400" dirty="0">
                <a:solidFill>
                  <a:srgbClr val="FFC000"/>
                </a:solidFill>
              </a:rPr>
              <a:t>  </a:t>
            </a:r>
          </a:p>
        </p:txBody>
      </p:sp>
      <p:pic>
        <p:nvPicPr>
          <p:cNvPr id="40962" name="Picture 2" descr="http://www.eorif.com/KneeLeg/Images/OCDknee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446240"/>
            <a:ext cx="2411759" cy="2411759"/>
          </a:xfrm>
          <a:prstGeom prst="rect">
            <a:avLst/>
          </a:prstGeom>
          <a:noFill/>
        </p:spPr>
      </p:pic>
      <p:pic>
        <p:nvPicPr>
          <p:cNvPr id="40964" name="Picture 4" descr="http://www.arthros.de/Behandlung/Knorpeltransplantation/knie28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36808" r="6563"/>
          <a:stretch>
            <a:fillRect/>
          </a:stretch>
        </p:blipFill>
        <p:spPr bwMode="auto">
          <a:xfrm>
            <a:off x="2411760" y="4437112"/>
            <a:ext cx="1877093" cy="242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cs-CZ" b="1" dirty="0" err="1">
                <a:solidFill>
                  <a:srgbClr val="FFFF00"/>
                </a:solidFill>
              </a:rPr>
              <a:t>Gonitis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95536" y="1196752"/>
            <a:ext cx="8280920" cy="540060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Punkce</a:t>
            </a:r>
            <a:r>
              <a:rPr lang="cs-CZ" dirty="0"/>
              <a:t> </a:t>
            </a:r>
            <a:r>
              <a:rPr lang="cs-CZ" dirty="0">
                <a:solidFill>
                  <a:srgbClr val="FFFF00"/>
                </a:solidFill>
              </a:rPr>
              <a:t>– ad </a:t>
            </a:r>
            <a:r>
              <a:rPr lang="cs-CZ" dirty="0" err="1">
                <a:solidFill>
                  <a:srgbClr val="FFFF00"/>
                </a:solidFill>
              </a:rPr>
              <a:t>bakter</a:t>
            </a:r>
            <a:r>
              <a:rPr lang="cs-CZ" dirty="0">
                <a:solidFill>
                  <a:srgbClr val="FFFF00"/>
                </a:solidFill>
              </a:rPr>
              <a:t> /</a:t>
            </a:r>
            <a:r>
              <a:rPr lang="cs-CZ" dirty="0" err="1">
                <a:solidFill>
                  <a:srgbClr val="FFFF00"/>
                </a:solidFill>
              </a:rPr>
              <a:t>ev</a:t>
            </a:r>
            <a:r>
              <a:rPr lang="cs-CZ" dirty="0">
                <a:solidFill>
                  <a:srgbClr val="FFFF00"/>
                </a:solidFill>
              </a:rPr>
              <a:t>. I PCR), NSA..</a:t>
            </a:r>
          </a:p>
          <a:p>
            <a:r>
              <a:rPr lang="cs-CZ" dirty="0" err="1">
                <a:solidFill>
                  <a:schemeClr val="bg1"/>
                </a:solidFill>
              </a:rPr>
              <a:t>Lab</a:t>
            </a:r>
            <a:r>
              <a:rPr lang="cs-CZ" dirty="0">
                <a:solidFill>
                  <a:schemeClr val="bg1"/>
                </a:solidFill>
              </a:rPr>
              <a:t>. - </a:t>
            </a:r>
            <a:r>
              <a:rPr lang="cs-CZ" dirty="0">
                <a:solidFill>
                  <a:srgbClr val="FFFF00"/>
                </a:solidFill>
              </a:rPr>
              <a:t>elevace FW, CRP, KO</a:t>
            </a:r>
          </a:p>
          <a:p>
            <a:r>
              <a:rPr lang="cs-CZ" dirty="0">
                <a:solidFill>
                  <a:schemeClr val="bg1"/>
                </a:solidFill>
              </a:rPr>
              <a:t>RTG a </a:t>
            </a:r>
            <a:r>
              <a:rPr lang="cs-CZ" dirty="0" err="1">
                <a:solidFill>
                  <a:schemeClr val="bg1"/>
                </a:solidFill>
              </a:rPr>
              <a:t>sono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rgbClr val="FFFF00"/>
                </a:solidFill>
              </a:rPr>
              <a:t>- v normě</a:t>
            </a:r>
          </a:p>
          <a:p>
            <a:r>
              <a:rPr lang="cs-CZ" b="1" dirty="0">
                <a:solidFill>
                  <a:schemeClr val="bg1"/>
                </a:solidFill>
              </a:rPr>
              <a:t>Terapie:</a:t>
            </a:r>
          </a:p>
          <a:p>
            <a:pPr lvl="1"/>
            <a:r>
              <a:rPr lang="cs-CZ" b="1" dirty="0">
                <a:solidFill>
                  <a:srgbClr val="FFFF00"/>
                </a:solidFill>
              </a:rPr>
              <a:t>dlouhodobě ATB</a:t>
            </a:r>
          </a:p>
          <a:p>
            <a:pPr lvl="1"/>
            <a:r>
              <a:rPr lang="cs-CZ" b="1" dirty="0">
                <a:solidFill>
                  <a:srgbClr val="FFFF00"/>
                </a:solidFill>
              </a:rPr>
              <a:t>klid, </a:t>
            </a:r>
            <a:r>
              <a:rPr lang="cs-CZ" b="1" dirty="0" err="1">
                <a:solidFill>
                  <a:srgbClr val="FFFF00"/>
                </a:solidFill>
              </a:rPr>
              <a:t>analgetizace</a:t>
            </a:r>
            <a:r>
              <a:rPr lang="cs-CZ" b="1" dirty="0">
                <a:solidFill>
                  <a:srgbClr val="FFFF00"/>
                </a:solidFill>
              </a:rPr>
              <a:t>, ortéza</a:t>
            </a:r>
          </a:p>
          <a:p>
            <a:pPr lvl="1"/>
            <a:r>
              <a:rPr lang="cs-CZ" b="1" dirty="0" err="1">
                <a:solidFill>
                  <a:srgbClr val="FFFF00"/>
                </a:solidFill>
              </a:rPr>
              <a:t>lavage</a:t>
            </a:r>
            <a:endParaRPr lang="cs-CZ" b="1" dirty="0">
              <a:solidFill>
                <a:srgbClr val="FFFF00"/>
              </a:solidFill>
            </a:endParaRPr>
          </a:p>
          <a:p>
            <a:pPr lvl="1"/>
            <a:r>
              <a:rPr lang="cs-CZ" b="1" dirty="0" err="1">
                <a:solidFill>
                  <a:srgbClr val="FFFF00"/>
                </a:solidFill>
              </a:rPr>
              <a:t>ev</a:t>
            </a:r>
            <a:r>
              <a:rPr lang="cs-CZ" b="1" dirty="0">
                <a:solidFill>
                  <a:srgbClr val="FFFF00"/>
                </a:solidFill>
              </a:rPr>
              <a:t>. otevřená </a:t>
            </a:r>
            <a:r>
              <a:rPr lang="cs-CZ" b="1" dirty="0" err="1">
                <a:solidFill>
                  <a:srgbClr val="FFFF00"/>
                </a:solidFill>
              </a:rPr>
              <a:t>synovectmie</a:t>
            </a:r>
            <a:r>
              <a:rPr lang="cs-CZ" b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5" name="Picture 2" descr="H:\Výuka\kloub\301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3747" y="1052736"/>
            <a:ext cx="2280253" cy="2736304"/>
          </a:xfrm>
          <a:prstGeom prst="rect">
            <a:avLst/>
          </a:prstGeom>
          <a:noFill/>
        </p:spPr>
      </p:pic>
      <p:pic>
        <p:nvPicPr>
          <p:cNvPr id="6" name="Picture 7" descr="H:\Výuka\kloub\md_09-03-0027[1].jpg"/>
          <p:cNvPicPr>
            <a:picLocks noChangeAspect="1" noChangeArrowheads="1"/>
          </p:cNvPicPr>
          <p:nvPr/>
        </p:nvPicPr>
        <p:blipFill>
          <a:blip r:embed="rId3" cstate="print"/>
          <a:srcRect l="10768"/>
          <a:stretch>
            <a:fillRect/>
          </a:stretch>
        </p:blipFill>
        <p:spPr bwMode="auto">
          <a:xfrm>
            <a:off x="6876256" y="3861048"/>
            <a:ext cx="2299429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9388" y="260350"/>
            <a:ext cx="8785225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b="1" dirty="0" err="1">
                <a:solidFill>
                  <a:srgbClr val="FFFF00"/>
                </a:solidFill>
              </a:rPr>
              <a:t>Kolemkloubní</a:t>
            </a:r>
            <a:r>
              <a:rPr lang="cs-CZ" sz="3200" b="1" dirty="0">
                <a:solidFill>
                  <a:srgbClr val="FFFF00"/>
                </a:solidFill>
              </a:rPr>
              <a:t> svaly</a:t>
            </a:r>
          </a:p>
          <a:p>
            <a:pPr>
              <a:defRPr/>
            </a:pPr>
            <a:r>
              <a:rPr lang="cs-CZ" sz="36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3074" name="Picture 2" descr="http://www.aafp.org/afp/1999/1201/afp19991201p2599-f2.jpg"/>
          <p:cNvPicPr>
            <a:picLocks noChangeAspect="1" noChangeArrowheads="1"/>
          </p:cNvPicPr>
          <p:nvPr/>
        </p:nvPicPr>
        <p:blipFill>
          <a:blip r:embed="rId2" cstate="print"/>
          <a:srcRect r="2887"/>
          <a:stretch>
            <a:fillRect/>
          </a:stretch>
        </p:blipFill>
        <p:spPr bwMode="auto">
          <a:xfrm>
            <a:off x="1187624" y="1140142"/>
            <a:ext cx="6408712" cy="45777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DoleželDavid75boč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5976" y="0"/>
            <a:ext cx="2493500" cy="4079106"/>
          </a:xfrm>
          <a:noFill/>
          <a:ln w="76200">
            <a:solidFill>
              <a:srgbClr val="000000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396044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Tumory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51520" y="1412776"/>
            <a:ext cx="3810000" cy="411480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Osteosarkom, </a:t>
            </a:r>
            <a:r>
              <a:rPr lang="cs-CZ" dirty="0" err="1">
                <a:solidFill>
                  <a:schemeClr val="bg1"/>
                </a:solidFill>
              </a:rPr>
              <a:t>Ewingův</a:t>
            </a:r>
            <a:r>
              <a:rPr lang="cs-CZ" dirty="0">
                <a:solidFill>
                  <a:schemeClr val="bg1"/>
                </a:solidFill>
              </a:rPr>
              <a:t> sarkom</a:t>
            </a:r>
          </a:p>
          <a:p>
            <a:r>
              <a:rPr lang="cs-CZ" dirty="0">
                <a:solidFill>
                  <a:schemeClr val="bg1"/>
                </a:solidFill>
              </a:rPr>
              <a:t>OBN</a:t>
            </a:r>
          </a:p>
          <a:p>
            <a:r>
              <a:rPr lang="cs-CZ" dirty="0" err="1">
                <a:solidFill>
                  <a:schemeClr val="bg1"/>
                </a:solidFill>
              </a:rPr>
              <a:t>Chondrosarkom</a:t>
            </a:r>
            <a:r>
              <a:rPr lang="cs-CZ" dirty="0">
                <a:solidFill>
                  <a:schemeClr val="bg1"/>
                </a:solidFill>
              </a:rPr>
              <a:t>, kostní metastázy,.. </a:t>
            </a:r>
          </a:p>
        </p:txBody>
      </p:sp>
      <p:cxnSp>
        <p:nvCxnSpPr>
          <p:cNvPr id="6" name="Přímá spojovací šipka 5"/>
          <p:cNvCxnSpPr/>
          <p:nvPr/>
        </p:nvCxnSpPr>
        <p:spPr>
          <a:xfrm>
            <a:off x="3923928" y="1484784"/>
            <a:ext cx="0" cy="25922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3203848" y="2420888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C000"/>
                </a:solidFill>
              </a:rPr>
              <a:t>věk</a:t>
            </a:r>
          </a:p>
        </p:txBody>
      </p:sp>
      <p:pic>
        <p:nvPicPr>
          <p:cNvPr id="9" name="Picture 10" descr="DoleželDavid75boč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706481" y="0"/>
            <a:ext cx="2492257" cy="4077072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</p:pic>
      <p:pic>
        <p:nvPicPr>
          <p:cNvPr id="10" name="Picture 9" descr="DistFe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5030" y="4293096"/>
            <a:ext cx="1082634" cy="2492896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1" name="Picture 10" descr="DistFem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91680" y="4293096"/>
            <a:ext cx="1467809" cy="2492896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2" name="Picture 7" descr="TU-TKAfem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851920" y="4221088"/>
            <a:ext cx="1231169" cy="2636912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3" name="Picture 8" descr="TU-TKAfem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932363" y="4163508"/>
            <a:ext cx="1367829" cy="2694492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4" name="Picture 9" descr="WasserbauerAleš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876256" y="4155000"/>
            <a:ext cx="1862733" cy="2703000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Děkuji Vám za pozornost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2069</Words>
  <Application>Microsoft Office PowerPoint</Application>
  <PresentationFormat>Předvádění na obrazovce (4:3)</PresentationFormat>
  <Paragraphs>576</Paragraphs>
  <Slides>91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91</vt:i4>
      </vt:variant>
    </vt:vector>
  </HeadingPairs>
  <TitlesOfParts>
    <vt:vector size="99" baseType="lpstr">
      <vt:lpstr>Arial</vt:lpstr>
      <vt:lpstr>Calibri</vt:lpstr>
      <vt:lpstr>Symbol</vt:lpstr>
      <vt:lpstr>Times New Roman</vt:lpstr>
      <vt:lpstr>Wingdings</vt:lpstr>
      <vt:lpstr>Motiv sady Office</vt:lpstr>
      <vt:lpstr>Rastrový obrázek</vt:lpstr>
      <vt:lpstr>Rastrový obraz</vt:lpstr>
      <vt:lpstr>Kolenní kloub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Burzy</vt:lpstr>
      <vt:lpstr>Cévy </vt:lpstr>
      <vt:lpstr>Nervy </vt:lpstr>
      <vt:lpstr>Osa DKK</vt:lpstr>
      <vt:lpstr>Osové deformity kolena</vt:lpstr>
      <vt:lpstr>Osové deformity kolena</vt:lpstr>
      <vt:lpstr>Prezentace aplikace PowerPoint</vt:lpstr>
      <vt:lpstr>Pohyb v kolenním kloubu</vt:lpstr>
      <vt:lpstr>Klinické vyšetření  - aspekce, palpace a funkční vyšetření </vt:lpstr>
      <vt:lpstr>Postavení kolena</vt:lpstr>
      <vt:lpstr>Flekční kontraktura kolena  u spastické DMO</vt:lpstr>
      <vt:lpstr>Otok v oblasti kolenního kloubu</vt:lpstr>
      <vt:lpstr>Testy na nestabilitu – postranní vazy</vt:lpstr>
      <vt:lpstr>Testy na nestabilitu – zkřížené vazy</vt:lpstr>
      <vt:lpstr>Manévry na menisky</vt:lpstr>
      <vt:lpstr>Manévry  na menisky</vt:lpstr>
      <vt:lpstr>Vyšetření pately a FP manévry</vt:lpstr>
      <vt:lpstr>Zobrazovací metody</vt:lpstr>
      <vt:lpstr>Nejčastější patologie </vt:lpstr>
      <vt:lpstr>Prezentace aplikace PowerPoint</vt:lpstr>
      <vt:lpstr>Menisky</vt:lpstr>
      <vt:lpstr>Funkce menisků</vt:lpstr>
      <vt:lpstr>Prezentace aplikace PowerPoint</vt:lpstr>
      <vt:lpstr>Prezentace aplikace PowerPoint</vt:lpstr>
      <vt:lpstr>Prezentace aplikace PowerPoint</vt:lpstr>
      <vt:lpstr>Prezentace aplikace PowerPoint</vt:lpstr>
      <vt:lpstr>Ošetření menisků</vt:lpstr>
      <vt:lpstr>Parciální menisektomie</vt:lpstr>
      <vt:lpstr>Subtotální menisektomie</vt:lpstr>
      <vt:lpstr>Prezentace aplikace PowerPoint</vt:lpstr>
      <vt:lpstr>Prezentace aplikace PowerPoint</vt:lpstr>
      <vt:lpstr>ASK sutura menisku</vt:lpstr>
      <vt:lpstr>Prezentace aplikace PowerPoint</vt:lpstr>
      <vt:lpstr>Vazy </vt:lpstr>
      <vt:lpstr>Stress testy </vt:lpstr>
      <vt:lpstr>Distenze </vt:lpstr>
      <vt:lpstr>Parciální ruptura </vt:lpstr>
      <vt:lpstr>Totální ruptura </vt:lpstr>
      <vt:lpstr>Kombinace poškození vazů </vt:lpstr>
      <vt:lpstr>Ruptura ACL (PZV)</vt:lpstr>
      <vt:lpstr>Indikace k rekonstrukci</vt:lpstr>
      <vt:lpstr>Akutní ruptura PZV</vt:lpstr>
      <vt:lpstr> Kolenní ortézy         postranní výztuhy         skořepinové              individuální       proprioceptivní mechanismy     psychologický efekt</vt:lpstr>
      <vt:lpstr>Rekonstrukce PZV ve II. době</vt:lpstr>
      <vt:lpstr>Typy štěpů a fixace  </vt:lpstr>
      <vt:lpstr>BTB štěp = zlatý standard</vt:lpstr>
      <vt:lpstr>Hamstringy (m. semitendinosus + m. gracilis)</vt:lpstr>
      <vt:lpstr>Fixace štěpu</vt:lpstr>
      <vt:lpstr>Technika operace</vt:lpstr>
      <vt:lpstr>Femorální kanál</vt:lpstr>
      <vt:lpstr>Tibiální kanál</vt:lpstr>
      <vt:lpstr>Protažení štěpu</vt:lpstr>
      <vt:lpstr>REHABILITACE</vt:lpstr>
      <vt:lpstr>Ruptura PCL</vt:lpstr>
      <vt:lpstr>Prezentace aplikace PowerPoint</vt:lpstr>
      <vt:lpstr>Chrupavka a její postižení</vt:lpstr>
      <vt:lpstr>Chondropatie I. st.</vt:lpstr>
      <vt:lpstr>Chondropatie II. st.</vt:lpstr>
      <vt:lpstr>Chondropatie III. st.</vt:lpstr>
      <vt:lpstr>Chondropatie IV. st. </vt:lpstr>
      <vt:lpstr>Gonartróza</vt:lpstr>
      <vt:lpstr>Ložiskový defekt chrupavky IV. st. při artrotických změnách</vt:lpstr>
      <vt:lpstr>Osteochondrální fraktury</vt:lpstr>
      <vt:lpstr>Možnosti řešení ložiskových chondrálních defektů</vt:lpstr>
      <vt:lpstr>Návrty</vt:lpstr>
      <vt:lpstr>Návrty </vt:lpstr>
      <vt:lpstr>Mozaiková plastika</vt:lpstr>
      <vt:lpstr>Patela a femoropatelární kloub</vt:lpstr>
      <vt:lpstr>Chondropatie pately </vt:lpstr>
      <vt:lpstr>Prezentace aplikace PowerPoint</vt:lpstr>
      <vt:lpstr>Traumatická luxace pately</vt:lpstr>
      <vt:lpstr>Recidivující luxace pately</vt:lpstr>
      <vt:lpstr>Prezentace aplikace PowerPoint</vt:lpstr>
      <vt:lpstr>Další:</vt:lpstr>
      <vt:lpstr>Dissekující osteochondróza Osteochondrosis dissecans</vt:lpstr>
      <vt:lpstr>Prezentace aplikace PowerPoint</vt:lpstr>
      <vt:lpstr>Prezentace aplikace PowerPoint</vt:lpstr>
      <vt:lpstr>Klasifikace dle věku</vt:lpstr>
      <vt:lpstr>Terapie</vt:lpstr>
      <vt:lpstr>Gonitis</vt:lpstr>
      <vt:lpstr>Tumory</vt:lpstr>
      <vt:lpstr>Děkuji Vám za pozornost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Kolenní kloub</dc:title>
  <dc:creator>Lukas</dc:creator>
  <cp:lastModifiedBy>Zbyněk Rozkydal</cp:lastModifiedBy>
  <cp:revision>87</cp:revision>
  <dcterms:created xsi:type="dcterms:W3CDTF">2013-05-13T15:02:29Z</dcterms:created>
  <dcterms:modified xsi:type="dcterms:W3CDTF">2024-04-24T09:03:08Z</dcterms:modified>
</cp:coreProperties>
</file>