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9" r:id="rId3"/>
    <p:sldId id="335" r:id="rId4"/>
    <p:sldId id="334" r:id="rId5"/>
    <p:sldId id="350" r:id="rId6"/>
    <p:sldId id="332" r:id="rId7"/>
    <p:sldId id="331" r:id="rId8"/>
    <p:sldId id="330" r:id="rId9"/>
    <p:sldId id="329" r:id="rId10"/>
    <p:sldId id="327" r:id="rId11"/>
    <p:sldId id="328" r:id="rId12"/>
    <p:sldId id="326" r:id="rId13"/>
    <p:sldId id="322" r:id="rId14"/>
    <p:sldId id="324" r:id="rId15"/>
    <p:sldId id="323" r:id="rId16"/>
    <p:sldId id="321" r:id="rId17"/>
    <p:sldId id="320" r:id="rId18"/>
    <p:sldId id="318" r:id="rId19"/>
    <p:sldId id="316" r:id="rId20"/>
    <p:sldId id="319" r:id="rId21"/>
    <p:sldId id="336" r:id="rId22"/>
    <p:sldId id="317" r:id="rId23"/>
    <p:sldId id="340" r:id="rId24"/>
    <p:sldId id="339" r:id="rId25"/>
    <p:sldId id="338" r:id="rId26"/>
    <p:sldId id="337" r:id="rId27"/>
    <p:sldId id="315" r:id="rId28"/>
    <p:sldId id="314" r:id="rId29"/>
    <p:sldId id="344" r:id="rId30"/>
    <p:sldId id="345" r:id="rId31"/>
    <p:sldId id="343" r:id="rId32"/>
    <p:sldId id="351" r:id="rId33"/>
    <p:sldId id="348" r:id="rId34"/>
    <p:sldId id="347" r:id="rId35"/>
    <p:sldId id="342" r:id="rId36"/>
    <p:sldId id="341" r:id="rId37"/>
    <p:sldId id="313" r:id="rId3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AB"/>
    <a:srgbClr val="F019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9138F-0FEB-6BB8-06FD-10F0A6BDA250}" v="1" dt="2022-11-03T07:32:52.344"/>
    <p1510:client id="{2FD98ECB-E018-C631-E824-ACE50DE6CB49}" v="35" dt="2022-11-03T07:32:31.694"/>
    <p1510:client id="{477F5028-E717-A443-B347-CEF27E049870}" v="113" dt="2022-11-30T07:41:55.931"/>
    <p1510:client id="{757D985D-60A9-4C00-1DFA-CB81838F1924}" v="80" dt="2022-11-02T12:54:57.110"/>
    <p1510:client id="{FA0D82E7-B4A1-6280-B34B-6EE5CCC320B8}" v="315" dt="2022-10-25T08:13:05.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49" d="100"/>
          <a:sy n="49" d="100"/>
        </p:scale>
        <p:origin x="864" y="58"/>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168"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4540E-DE5B-4D89-BD10-B41D05F6F0B3}" type="datetimeFigureOut">
              <a:rPr lang="cs-CZ" smtClean="0"/>
              <a:pPr/>
              <a:t>23.04.2024</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F20C6-4393-472D-8C2A-B12335E163C0}"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69888" y="685800"/>
            <a:ext cx="6096000" cy="3429000"/>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2BF20C6-4393-472D-8C2A-B12335E163C0}" type="slidenum">
              <a:rPr lang="cs-CZ" smtClean="0"/>
              <a:pPr/>
              <a:t>3</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cs-CZ"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142686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26287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92218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213830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2792341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145494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95034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14262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14797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29356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8F2AC-D404-4FB9-8C62-188A0EAEACA9}" type="datetimeFigureOut">
              <a:rPr lang="cs-CZ" smtClean="0"/>
              <a:pPr/>
              <a:t>23.04.2024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224443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cs-CZ"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8F2AC-D404-4FB9-8C62-188A0EAEACA9}" type="datetimeFigureOut">
              <a:rPr lang="cs-CZ" smtClean="0"/>
              <a:pPr/>
              <a:t>23.04.2024</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18A8C-7DC7-4753-9B4A-3E82D4975666}" type="slidenum">
              <a:rPr lang="cs-CZ" smtClean="0"/>
              <a:pPr/>
              <a:t>‹#›</a:t>
            </a:fld>
            <a:endParaRPr lang="cs-CZ"/>
          </a:p>
        </p:txBody>
      </p:sp>
    </p:spTree>
    <p:extLst>
      <p:ext uri="{BB962C8B-B14F-4D97-AF65-F5344CB8AC3E}">
        <p14:creationId xmlns:p14="http://schemas.microsoft.com/office/powerpoint/2010/main" val="4064448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47A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image" Target="../media/image51.jpeg"/><Relationship Id="rId9"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192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75070"/>
            <a:ext cx="9144000" cy="2387600"/>
          </a:xfrm>
        </p:spPr>
        <p:txBody>
          <a:bodyPr>
            <a:normAutofit/>
          </a:bodyPr>
          <a:lstStyle/>
          <a:p>
            <a:r>
              <a:rPr lang="cs-CZ" sz="4800" b="1" dirty="0">
                <a:solidFill>
                  <a:schemeClr val="bg1"/>
                </a:solidFill>
                <a:latin typeface="Calibri"/>
                <a:cs typeface="Calibri Light"/>
              </a:rPr>
              <a:t>Poranění svalů, šlach kloubů, principy terapi</a:t>
            </a:r>
            <a:r>
              <a:rPr lang="cs-CZ" sz="4800" dirty="0">
                <a:solidFill>
                  <a:schemeClr val="bg1"/>
                </a:solidFill>
                <a:latin typeface="Calibri"/>
                <a:cs typeface="Calibri Light"/>
              </a:rPr>
              <a:t>e. Nauka o ranách</a:t>
            </a:r>
            <a:endParaRPr lang="cs-CZ" sz="4800" b="1" dirty="0">
              <a:solidFill>
                <a:schemeClr val="bg1"/>
              </a:solidFill>
              <a:latin typeface="Calibri"/>
              <a:cs typeface="Calibri Light"/>
            </a:endParaRPr>
          </a:p>
        </p:txBody>
      </p:sp>
      <p:sp>
        <p:nvSpPr>
          <p:cNvPr id="3" name="Subtitle 2"/>
          <p:cNvSpPr>
            <a:spLocks noGrp="1"/>
          </p:cNvSpPr>
          <p:nvPr>
            <p:ph type="subTitle" idx="1"/>
          </p:nvPr>
        </p:nvSpPr>
        <p:spPr>
          <a:xfrm>
            <a:off x="1524000" y="4935935"/>
            <a:ext cx="9144000" cy="935182"/>
          </a:xfrm>
        </p:spPr>
        <p:txBody>
          <a:bodyPr vert="horz" lIns="91440" tIns="45720" rIns="91440" bIns="45720" rtlCol="0" anchor="t">
            <a:normAutofit/>
          </a:bodyPr>
          <a:lstStyle/>
          <a:p>
            <a:r>
              <a:rPr lang="cs-CZ" dirty="0">
                <a:solidFill>
                  <a:schemeClr val="bg1"/>
                </a:solidFill>
              </a:rPr>
              <a:t>Klinika úrazové chirurgie FN Brno</a:t>
            </a:r>
            <a:endParaRPr lang="cs-CZ">
              <a:solidFill>
                <a:schemeClr val="bg1"/>
              </a:solidFill>
              <a:ea typeface="+mn-lt"/>
              <a:cs typeface="+mn-lt"/>
            </a:endParaRPr>
          </a:p>
          <a:p>
            <a:r>
              <a:rPr lang="cs-CZ" dirty="0">
                <a:solidFill>
                  <a:schemeClr val="bg1"/>
                </a:solidFill>
              </a:rPr>
              <a:t>VLLP0532c</a:t>
            </a:r>
            <a:endParaRPr lang="cs-CZ" dirty="0">
              <a:solidFill>
                <a:schemeClr val="bg1"/>
              </a:solidFill>
              <a:cs typeface="Calibri"/>
            </a:endParaRPr>
          </a:p>
        </p:txBody>
      </p:sp>
      <p:pic>
        <p:nvPicPr>
          <p:cNvPr id="4" name="Obrázek 4" descr="Obsah obrázku text&#10;&#10;Popis se vygeneroval automaticky.">
            <a:extLst>
              <a:ext uri="{FF2B5EF4-FFF2-40B4-BE49-F238E27FC236}">
                <a16:creationId xmlns:a16="http://schemas.microsoft.com/office/drawing/2014/main" id="{5E0D3A8D-0062-3DBD-054A-9EA1AF820E6E}"/>
              </a:ext>
            </a:extLst>
          </p:cNvPr>
          <p:cNvPicPr>
            <a:picLocks noChangeAspect="1"/>
          </p:cNvPicPr>
          <p:nvPr/>
        </p:nvPicPr>
        <p:blipFill>
          <a:blip r:embed="rId2"/>
          <a:stretch>
            <a:fillRect/>
          </a:stretch>
        </p:blipFill>
        <p:spPr>
          <a:xfrm>
            <a:off x="-1859" y="349"/>
            <a:ext cx="2438400" cy="1876425"/>
          </a:xfrm>
          <a:prstGeom prst="rect">
            <a:avLst/>
          </a:prstGeom>
        </p:spPr>
      </p:pic>
    </p:spTree>
    <p:extLst>
      <p:ext uri="{BB962C8B-B14F-4D97-AF65-F5344CB8AC3E}">
        <p14:creationId xmlns:p14="http://schemas.microsoft.com/office/powerpoint/2010/main" val="1672495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121434"/>
            <a:ext cx="10515600" cy="5055529"/>
          </a:xfrm>
        </p:spPr>
        <p:txBody>
          <a:bodyPr/>
          <a:lstStyle/>
          <a:p>
            <a:pPr>
              <a:buNone/>
            </a:pPr>
            <a:r>
              <a:rPr lang="cs-CZ" dirty="0"/>
              <a:t>   </a:t>
            </a:r>
            <a:r>
              <a:rPr lang="cs-CZ" b="1" dirty="0"/>
              <a:t>Konzervativní terapie</a:t>
            </a:r>
          </a:p>
          <a:p>
            <a:r>
              <a:rPr lang="cs-CZ" dirty="0"/>
              <a:t>Parciální poranění</a:t>
            </a:r>
          </a:p>
          <a:p>
            <a:r>
              <a:rPr lang="cs-CZ" dirty="0"/>
              <a:t>Poranění bez distrakce šlachy</a:t>
            </a:r>
          </a:p>
          <a:p>
            <a:r>
              <a:rPr lang="cs-CZ" dirty="0"/>
              <a:t>Malé funkční nároky/ neschopnost operačního výkonu </a:t>
            </a:r>
          </a:p>
          <a:p>
            <a:endParaRPr lang="cs-CZ" dirty="0"/>
          </a:p>
          <a:p>
            <a:r>
              <a:rPr lang="cs-CZ" dirty="0"/>
              <a:t>imobilizace s minimalizací tahu za šlachu</a:t>
            </a:r>
          </a:p>
          <a:p>
            <a:r>
              <a:rPr lang="cs-CZ" dirty="0"/>
              <a:t>Symptomatická léčba, RICE</a:t>
            </a:r>
          </a:p>
        </p:txBody>
      </p:sp>
      <p:pic>
        <p:nvPicPr>
          <p:cNvPr id="4" name="Picture 6" descr="C:\Users\Martin\Desktop\obr. orthobull\mall.jfif"/>
          <p:cNvPicPr>
            <a:picLocks noChangeAspect="1" noChangeArrowheads="1"/>
          </p:cNvPicPr>
          <p:nvPr/>
        </p:nvPicPr>
        <p:blipFill>
          <a:blip r:embed="rId2"/>
          <a:srcRect l="9448" t="8437" r="7874" b="5624"/>
          <a:stretch>
            <a:fillRect/>
          </a:stretch>
        </p:blipFill>
        <p:spPr bwMode="auto">
          <a:xfrm>
            <a:off x="362293" y="4796286"/>
            <a:ext cx="2920598" cy="1871932"/>
          </a:xfrm>
          <a:prstGeom prst="rect">
            <a:avLst/>
          </a:prstGeom>
          <a:noFill/>
          <a:ln w="9525">
            <a:noFill/>
            <a:miter lim="800000"/>
            <a:headEnd/>
            <a:tailEnd/>
          </a:ln>
        </p:spPr>
      </p:pic>
      <p:pic>
        <p:nvPicPr>
          <p:cNvPr id="5" name="Picture 7" descr="C:\Users\Martin\Desktop\obr. orthobull\mallet.jfif"/>
          <p:cNvPicPr>
            <a:picLocks noChangeAspect="1" noChangeArrowheads="1"/>
          </p:cNvPicPr>
          <p:nvPr/>
        </p:nvPicPr>
        <p:blipFill>
          <a:blip r:embed="rId3"/>
          <a:srcRect l="27432" t="26086" r="25908" b="34781"/>
          <a:stretch>
            <a:fillRect/>
          </a:stretch>
        </p:blipFill>
        <p:spPr bwMode="auto">
          <a:xfrm>
            <a:off x="3544708" y="4817104"/>
            <a:ext cx="2944812" cy="1384300"/>
          </a:xfrm>
          <a:prstGeom prst="rect">
            <a:avLst/>
          </a:prstGeom>
          <a:noFill/>
          <a:ln w="9525">
            <a:noFill/>
            <a:miter lim="800000"/>
            <a:headEnd/>
            <a:tailEnd/>
          </a:ln>
        </p:spPr>
      </p:pic>
      <p:pic>
        <p:nvPicPr>
          <p:cNvPr id="6" name="Picture 3" descr="C:\Users\Martin\Desktop\obr. orthobull\bout spl.jfif"/>
          <p:cNvPicPr>
            <a:picLocks noChangeAspect="1" noChangeArrowheads="1"/>
          </p:cNvPicPr>
          <p:nvPr/>
        </p:nvPicPr>
        <p:blipFill>
          <a:blip r:embed="rId4"/>
          <a:srcRect l="8398" t="20998" r="4199" b="23097"/>
          <a:stretch>
            <a:fillRect/>
          </a:stretch>
        </p:blipFill>
        <p:spPr bwMode="auto">
          <a:xfrm>
            <a:off x="6803637" y="4826272"/>
            <a:ext cx="2825750" cy="1808162"/>
          </a:xfrm>
          <a:prstGeom prst="rect">
            <a:avLst/>
          </a:prstGeom>
          <a:noFill/>
          <a:ln w="9525">
            <a:noFill/>
            <a:miter lim="800000"/>
            <a:headEnd/>
            <a:tailEnd/>
          </a:ln>
        </p:spPr>
      </p:pic>
      <p:pic>
        <p:nvPicPr>
          <p:cNvPr id="7" name="Picture 3" descr="C:\Users\Martin\Desktop\obr. orthobull\DK\figure42_knee.jpg"/>
          <p:cNvPicPr>
            <a:picLocks noChangeAspect="1" noChangeArrowheads="1"/>
          </p:cNvPicPr>
          <p:nvPr/>
        </p:nvPicPr>
        <p:blipFill>
          <a:blip r:embed="rId5"/>
          <a:srcRect/>
          <a:stretch>
            <a:fillRect/>
          </a:stretch>
        </p:blipFill>
        <p:spPr bwMode="auto">
          <a:xfrm>
            <a:off x="8661460" y="658304"/>
            <a:ext cx="3081338" cy="1785938"/>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šlach – operační </a:t>
            </a:r>
            <a:r>
              <a:rPr lang="cs-CZ" sz="3600" dirty="0" err="1">
                <a:solidFill>
                  <a:srgbClr val="FF0000"/>
                </a:solidFill>
                <a:latin typeface="Arial" pitchFamily="34" charset="0"/>
                <a:cs typeface="Arial" pitchFamily="34" charset="0"/>
              </a:rPr>
              <a:t>oš</a:t>
            </a:r>
            <a:r>
              <a:rPr lang="cs-CZ" sz="3600" dirty="0">
                <a:solidFill>
                  <a:srgbClr val="FF0000"/>
                </a:solidFill>
                <a:latin typeface="Arial" pitchFamily="34" charset="0"/>
                <a:cs typeface="Arial" pitchFamily="34" charset="0"/>
              </a:rPr>
              <a:t>.</a:t>
            </a:r>
            <a:endParaRPr lang="cs-CZ" sz="3600" dirty="0">
              <a:solidFill>
                <a:srgbClr val="FF0000"/>
              </a:solidFill>
            </a:endParaRPr>
          </a:p>
        </p:txBody>
      </p:sp>
      <p:sp>
        <p:nvSpPr>
          <p:cNvPr id="3" name="Content Placeholder 2"/>
          <p:cNvSpPr>
            <a:spLocks noGrp="1"/>
          </p:cNvSpPr>
          <p:nvPr>
            <p:ph idx="1"/>
          </p:nvPr>
        </p:nvSpPr>
        <p:spPr>
          <a:xfrm>
            <a:off x="838200" y="1293962"/>
            <a:ext cx="10515600" cy="5218981"/>
          </a:xfrm>
        </p:spPr>
        <p:txBody>
          <a:bodyPr>
            <a:normAutofit/>
          </a:bodyPr>
          <a:lstStyle/>
          <a:p>
            <a:r>
              <a:rPr lang="cs-CZ" dirty="0"/>
              <a:t> vybavení a úprava šlach. pahýlu, (nalezení z pomocné incize)</a:t>
            </a:r>
          </a:p>
          <a:p>
            <a:r>
              <a:rPr lang="cs-CZ" dirty="0"/>
              <a:t>Technika sutury – </a:t>
            </a:r>
            <a:r>
              <a:rPr lang="cs-CZ" dirty="0" err="1"/>
              <a:t>Kessler</a:t>
            </a:r>
            <a:r>
              <a:rPr lang="cs-CZ" dirty="0"/>
              <a:t>, </a:t>
            </a:r>
            <a:r>
              <a:rPr lang="cs-CZ" dirty="0" err="1"/>
              <a:t>Bunnell</a:t>
            </a:r>
            <a:r>
              <a:rPr lang="cs-CZ" dirty="0"/>
              <a:t>, </a:t>
            </a:r>
            <a:r>
              <a:rPr lang="cs-CZ" dirty="0" err="1"/>
              <a:t>Krackow</a:t>
            </a:r>
            <a:endParaRPr lang="cs-CZ" dirty="0"/>
          </a:p>
          <a:p>
            <a:r>
              <a:rPr lang="cs-CZ" dirty="0" err="1"/>
              <a:t>Reinzerce</a:t>
            </a:r>
            <a:r>
              <a:rPr lang="cs-CZ" dirty="0"/>
              <a:t> do kosti</a:t>
            </a:r>
          </a:p>
          <a:p>
            <a:endParaRPr lang="cs-CZ" dirty="0"/>
          </a:p>
          <a:p>
            <a:r>
              <a:rPr lang="cs-CZ" dirty="0"/>
              <a:t>sutura – primární do 2 dnů,</a:t>
            </a:r>
          </a:p>
          <a:p>
            <a:pPr>
              <a:buNone/>
            </a:pPr>
            <a:r>
              <a:rPr lang="cs-CZ" dirty="0"/>
              <a:t>                - odložená do 2 týdnů </a:t>
            </a:r>
          </a:p>
          <a:p>
            <a:pPr>
              <a:buNone/>
            </a:pPr>
            <a:r>
              <a:rPr lang="cs-CZ" dirty="0"/>
              <a:t>                - časná sekund. 2-5t</a:t>
            </a:r>
          </a:p>
          <a:p>
            <a:pPr>
              <a:buNone/>
            </a:pPr>
            <a:endParaRPr lang="cs-CZ" dirty="0"/>
          </a:p>
          <a:p>
            <a:r>
              <a:rPr lang="cs-CZ" dirty="0" err="1"/>
              <a:t>poop</a:t>
            </a:r>
            <a:r>
              <a:rPr lang="cs-CZ" dirty="0"/>
              <a:t>. imobilizace 6T- odložená RHB</a:t>
            </a:r>
          </a:p>
          <a:p>
            <a:r>
              <a:rPr lang="cs-CZ" dirty="0"/>
              <a:t>Časná </a:t>
            </a:r>
            <a:r>
              <a:rPr lang="cs-CZ" dirty="0" err="1"/>
              <a:t>semiaktivní</a:t>
            </a:r>
            <a:r>
              <a:rPr lang="cs-CZ" dirty="0"/>
              <a:t> RHB dle </a:t>
            </a:r>
            <a:r>
              <a:rPr lang="cs-CZ" dirty="0" err="1"/>
              <a:t>Kleinerta</a:t>
            </a:r>
            <a:endParaRPr lang="cs-CZ" dirty="0"/>
          </a:p>
          <a:p>
            <a:endParaRPr lang="cs-CZ" dirty="0"/>
          </a:p>
        </p:txBody>
      </p:sp>
      <p:pic>
        <p:nvPicPr>
          <p:cNvPr id="4" name="Picture 8" descr="C:\Users\Martin\Desktop\obr. orthobull\fig17.webp"/>
          <p:cNvPicPr>
            <a:picLocks noChangeAspect="1" noChangeArrowheads="1"/>
          </p:cNvPicPr>
          <p:nvPr/>
        </p:nvPicPr>
        <p:blipFill>
          <a:blip r:embed="rId2"/>
          <a:srcRect l="23351" t="5589" r="22264"/>
          <a:stretch>
            <a:fillRect/>
          </a:stretch>
        </p:blipFill>
        <p:spPr bwMode="auto">
          <a:xfrm>
            <a:off x="8026539" y="2303251"/>
            <a:ext cx="2035705" cy="2403447"/>
          </a:xfrm>
          <a:prstGeom prst="rect">
            <a:avLst/>
          </a:prstGeom>
          <a:noFill/>
          <a:ln w="9525">
            <a:noFill/>
            <a:miter lim="800000"/>
            <a:headEnd/>
            <a:tailEnd/>
          </a:ln>
        </p:spPr>
      </p:pic>
      <p:sp>
        <p:nvSpPr>
          <p:cNvPr id="10242" name="AutoShape 2" descr="The Krackow Suture: How, When, and Wh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244" name="Picture 4" descr="Learning curve of the Krackow suture technique for the repair of Achilles  tendon rupture | SpringerLink"/>
          <p:cNvPicPr>
            <a:picLocks noChangeAspect="1" noChangeArrowheads="1"/>
          </p:cNvPicPr>
          <p:nvPr/>
        </p:nvPicPr>
        <p:blipFill>
          <a:blip r:embed="rId3" cstate="print"/>
          <a:srcRect/>
          <a:stretch>
            <a:fillRect/>
          </a:stretch>
        </p:blipFill>
        <p:spPr bwMode="auto">
          <a:xfrm>
            <a:off x="10252395" y="2199737"/>
            <a:ext cx="1568985" cy="2398143"/>
          </a:xfrm>
          <a:prstGeom prst="rect">
            <a:avLst/>
          </a:prstGeom>
          <a:noFill/>
        </p:spPr>
      </p:pic>
      <p:pic>
        <p:nvPicPr>
          <p:cNvPr id="7" name="Picture 3" descr="C:\Users\Martin\Desktop\obr. orthobull\klein II.jfif"/>
          <p:cNvPicPr>
            <a:picLocks noChangeAspect="1" noChangeArrowheads="1"/>
          </p:cNvPicPr>
          <p:nvPr/>
        </p:nvPicPr>
        <p:blipFill>
          <a:blip r:embed="rId4"/>
          <a:srcRect t="8858"/>
          <a:stretch>
            <a:fillRect/>
          </a:stretch>
        </p:blipFill>
        <p:spPr bwMode="auto">
          <a:xfrm>
            <a:off x="8068131" y="5063705"/>
            <a:ext cx="3490306" cy="1615267"/>
          </a:xfrm>
          <a:prstGeom prst="rect">
            <a:avLst/>
          </a:prstGeom>
          <a:noFill/>
          <a:ln w="9525">
            <a:noFill/>
            <a:miter lim="800000"/>
            <a:headEnd/>
            <a:tailEnd/>
          </a:ln>
        </p:spPr>
      </p:pic>
      <p:pic>
        <p:nvPicPr>
          <p:cNvPr id="8" name="Picture 10" descr="C:\Users\Martin\Desktop\obr. orthobull\ortobullet obr\091_128588_Repair-of-Flexor-Tendon-and-Digital-Nerve_Tahseen-Chaudhry_03.10.2019-e1579552536114-1160x765.jpg"/>
          <p:cNvPicPr>
            <a:picLocks noChangeAspect="1" noChangeArrowheads="1"/>
          </p:cNvPicPr>
          <p:nvPr/>
        </p:nvPicPr>
        <p:blipFill>
          <a:blip r:embed="rId5" cstate="print"/>
          <a:srcRect l="1146" t="12150" r="2291" b="3472"/>
          <a:stretch>
            <a:fillRect/>
          </a:stretch>
        </p:blipFill>
        <p:spPr bwMode="auto">
          <a:xfrm rot="16200000">
            <a:off x="5743351" y="2858651"/>
            <a:ext cx="2620674" cy="1509877"/>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kloubů, vazů</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dirty="0"/>
              <a:t>Kloub spojení kostí, kloubní pouzdro, vazivový aparát</a:t>
            </a:r>
          </a:p>
          <a:p>
            <a:endParaRPr lang="cs-CZ" dirty="0"/>
          </a:p>
          <a:p>
            <a:r>
              <a:rPr lang="cs-CZ" dirty="0"/>
              <a:t>Poranění kloubního pouzdra </a:t>
            </a:r>
          </a:p>
          <a:p>
            <a:r>
              <a:rPr lang="cs-CZ" dirty="0"/>
              <a:t>Ruptura zesilujících vazů</a:t>
            </a:r>
          </a:p>
          <a:p>
            <a:r>
              <a:rPr lang="cs-CZ" dirty="0"/>
              <a:t>Subluxace, luxace</a:t>
            </a:r>
          </a:p>
          <a:p>
            <a:r>
              <a:rPr lang="cs-CZ" dirty="0"/>
              <a:t>Luxační zlomenina</a:t>
            </a:r>
          </a:p>
          <a:p>
            <a:r>
              <a:rPr lang="cs-CZ" dirty="0"/>
              <a:t>Poranění chrupavek (kloubní chrupavka, meniskus, labrum)</a:t>
            </a:r>
          </a:p>
          <a:p>
            <a:r>
              <a:rPr lang="cs-CZ" dirty="0" err="1"/>
              <a:t>Osteochondrální</a:t>
            </a:r>
            <a:r>
              <a:rPr lang="cs-CZ" dirty="0"/>
              <a:t> zlomeniny</a:t>
            </a:r>
          </a:p>
          <a:p>
            <a:r>
              <a:rPr lang="cs-CZ" dirty="0"/>
              <a:t>Doprovodné poranění NC svazku</a:t>
            </a:r>
          </a:p>
        </p:txBody>
      </p:sp>
    </p:spTree>
    <p:extLst>
      <p:ext uri="{BB962C8B-B14F-4D97-AF65-F5344CB8AC3E}">
        <p14:creationId xmlns:p14="http://schemas.microsoft.com/office/powerpoint/2010/main" val="1838706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1006475"/>
          </a:xfrm>
        </p:spPr>
        <p:txBody>
          <a:bodyPr>
            <a:normAutofit/>
          </a:bodyPr>
          <a:lstStyle/>
          <a:p>
            <a:r>
              <a:rPr lang="cs-CZ" sz="3600" dirty="0">
                <a:solidFill>
                  <a:srgbClr val="FF0000"/>
                </a:solidFill>
                <a:latin typeface="Arial" pitchFamily="34" charset="0"/>
                <a:cs typeface="Arial" pitchFamily="34" charset="0"/>
              </a:rPr>
              <a:t>Poranění vazů</a:t>
            </a:r>
          </a:p>
        </p:txBody>
      </p:sp>
      <p:sp>
        <p:nvSpPr>
          <p:cNvPr id="5" name="Zástupný symbol pro obsah 4"/>
          <p:cNvSpPr>
            <a:spLocks noGrp="1"/>
          </p:cNvSpPr>
          <p:nvPr>
            <p:ph sz="half" idx="1"/>
          </p:nvPr>
        </p:nvSpPr>
        <p:spPr>
          <a:xfrm>
            <a:off x="838200" y="1544128"/>
            <a:ext cx="5181600" cy="4632835"/>
          </a:xfrm>
        </p:spPr>
        <p:txBody>
          <a:bodyPr/>
          <a:lstStyle/>
          <a:p>
            <a:r>
              <a:rPr lang="cs-CZ" dirty="0"/>
              <a:t>Distenze kl. pouzdra </a:t>
            </a:r>
          </a:p>
          <a:p>
            <a:r>
              <a:rPr lang="cs-CZ" dirty="0"/>
              <a:t>Distenze vazu</a:t>
            </a:r>
          </a:p>
          <a:p>
            <a:r>
              <a:rPr lang="cs-CZ" dirty="0"/>
              <a:t>Parciální ruptura vazu</a:t>
            </a:r>
          </a:p>
          <a:p>
            <a:r>
              <a:rPr lang="cs-CZ" dirty="0"/>
              <a:t>Kompletní ruptura vazu</a:t>
            </a:r>
          </a:p>
          <a:p>
            <a:endParaRPr lang="cs-CZ" dirty="0"/>
          </a:p>
          <a:p>
            <a:r>
              <a:rPr lang="cs-CZ" dirty="0"/>
              <a:t>Akutní x chronická nestabilita</a:t>
            </a:r>
          </a:p>
        </p:txBody>
      </p:sp>
      <p:sp>
        <p:nvSpPr>
          <p:cNvPr id="6" name="Zástupný symbol pro obsah 5"/>
          <p:cNvSpPr>
            <a:spLocks noGrp="1"/>
          </p:cNvSpPr>
          <p:nvPr>
            <p:ph sz="half" idx="2"/>
          </p:nvPr>
        </p:nvSpPr>
        <p:spPr>
          <a:xfrm>
            <a:off x="6172200" y="1544128"/>
            <a:ext cx="5181600" cy="4632835"/>
          </a:xfrm>
        </p:spPr>
        <p:txBody>
          <a:bodyPr/>
          <a:lstStyle/>
          <a:p>
            <a:r>
              <a:rPr lang="cs-CZ" dirty="0"/>
              <a:t>Bolest, otok, hematom</a:t>
            </a:r>
          </a:p>
          <a:p>
            <a:r>
              <a:rPr lang="cs-CZ" dirty="0"/>
              <a:t>Omezená funkce, výpotek</a:t>
            </a:r>
          </a:p>
          <a:p>
            <a:r>
              <a:rPr lang="cs-CZ" dirty="0"/>
              <a:t>Míra </a:t>
            </a:r>
            <a:r>
              <a:rPr lang="cs-CZ" dirty="0" err="1"/>
              <a:t>instability</a:t>
            </a:r>
            <a:endParaRPr lang="cs-CZ" dirty="0"/>
          </a:p>
          <a:p>
            <a:endParaRPr lang="cs-CZ" dirty="0"/>
          </a:p>
          <a:p>
            <a:r>
              <a:rPr lang="cs-CZ" dirty="0"/>
              <a:t>RTG negativní</a:t>
            </a:r>
          </a:p>
          <a:p>
            <a:r>
              <a:rPr lang="cs-CZ" dirty="0"/>
              <a:t>UZ, MRI</a:t>
            </a:r>
          </a:p>
          <a:p>
            <a:r>
              <a:rPr lang="cs-CZ" dirty="0"/>
              <a:t>ASK</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84" y="4710021"/>
            <a:ext cx="2825146" cy="1992703"/>
          </a:xfrm>
          <a:prstGeom prst="rect">
            <a:avLst/>
          </a:prstGeom>
        </p:spPr>
      </p:pic>
      <p:pic>
        <p:nvPicPr>
          <p:cNvPr id="16386" name="Picture 2" descr="Medial Collateral Ligament Stability Test - YouTube"/>
          <p:cNvPicPr>
            <a:picLocks noChangeAspect="1" noChangeArrowheads="1"/>
          </p:cNvPicPr>
          <p:nvPr/>
        </p:nvPicPr>
        <p:blipFill>
          <a:blip r:embed="rId3"/>
          <a:srcRect/>
          <a:stretch>
            <a:fillRect/>
          </a:stretch>
        </p:blipFill>
        <p:spPr bwMode="auto">
          <a:xfrm>
            <a:off x="3218951" y="4684143"/>
            <a:ext cx="2656934" cy="1992701"/>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vazů</a:t>
            </a: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dirty="0"/>
              <a:t>Terapie</a:t>
            </a:r>
          </a:p>
          <a:p>
            <a:r>
              <a:rPr lang="cs-CZ" dirty="0"/>
              <a:t>PRICE</a:t>
            </a:r>
          </a:p>
          <a:p>
            <a:r>
              <a:rPr lang="cs-CZ" dirty="0"/>
              <a:t>Imobilizace, punkce výpotku, NSAID</a:t>
            </a:r>
          </a:p>
          <a:p>
            <a:endParaRPr lang="cs-CZ" dirty="0"/>
          </a:p>
          <a:p>
            <a:r>
              <a:rPr lang="cs-CZ" dirty="0"/>
              <a:t>Operační revize - evakuace hematomu</a:t>
            </a:r>
          </a:p>
          <a:p>
            <a:endParaRPr lang="cs-CZ" dirty="0"/>
          </a:p>
          <a:p>
            <a:r>
              <a:rPr lang="cs-CZ" dirty="0"/>
              <a:t>Sešití vazu</a:t>
            </a:r>
          </a:p>
          <a:p>
            <a:r>
              <a:rPr lang="cs-CZ" dirty="0" err="1"/>
              <a:t>Reinzerce</a:t>
            </a:r>
            <a:r>
              <a:rPr lang="cs-CZ" dirty="0"/>
              <a:t> kotvou </a:t>
            </a:r>
          </a:p>
          <a:p>
            <a:r>
              <a:rPr lang="cs-CZ" dirty="0"/>
              <a:t>Náhrada vazu </a:t>
            </a:r>
          </a:p>
        </p:txBody>
      </p:sp>
      <p:pic>
        <p:nvPicPr>
          <p:cNvPr id="14338" name="Picture 2" descr="PEEK Suture Anchor System | Acumed"/>
          <p:cNvPicPr>
            <a:picLocks noChangeAspect="1" noChangeArrowheads="1"/>
          </p:cNvPicPr>
          <p:nvPr/>
        </p:nvPicPr>
        <p:blipFill>
          <a:blip r:embed="rId2"/>
          <a:srcRect l="28358" t="10394" r="22119" b="3780"/>
          <a:stretch>
            <a:fillRect/>
          </a:stretch>
        </p:blipFill>
        <p:spPr bwMode="auto">
          <a:xfrm>
            <a:off x="7042302" y="3993658"/>
            <a:ext cx="2256596" cy="2347633"/>
          </a:xfrm>
          <a:prstGeom prst="rect">
            <a:avLst/>
          </a:prstGeom>
          <a:noFill/>
        </p:spPr>
      </p:pic>
      <p:pic>
        <p:nvPicPr>
          <p:cNvPr id="14340" name="Picture 4" descr="Modified Broström procedure. Drawing shows extensor retinaculum used to...  | Download Scientific Diagram"/>
          <p:cNvPicPr>
            <a:picLocks noChangeAspect="1" noChangeArrowheads="1"/>
          </p:cNvPicPr>
          <p:nvPr/>
        </p:nvPicPr>
        <p:blipFill>
          <a:blip r:embed="rId3"/>
          <a:srcRect/>
          <a:stretch>
            <a:fillRect/>
          </a:stretch>
        </p:blipFill>
        <p:spPr bwMode="auto">
          <a:xfrm>
            <a:off x="4485736" y="3974415"/>
            <a:ext cx="2386222" cy="2359561"/>
          </a:xfrm>
          <a:prstGeom prst="rect">
            <a:avLst/>
          </a:prstGeom>
          <a:noFill/>
        </p:spPr>
      </p:pic>
      <p:pic>
        <p:nvPicPr>
          <p:cNvPr id="14342" name="Picture 6" descr="Orion - Anterior Cruciate Ligament (ACL) reconstruction"/>
          <p:cNvPicPr>
            <a:picLocks noChangeAspect="1" noChangeArrowheads="1"/>
          </p:cNvPicPr>
          <p:nvPr/>
        </p:nvPicPr>
        <p:blipFill>
          <a:blip r:embed="rId4"/>
          <a:srcRect/>
          <a:stretch>
            <a:fillRect/>
          </a:stretch>
        </p:blipFill>
        <p:spPr bwMode="auto">
          <a:xfrm>
            <a:off x="9756775" y="3575678"/>
            <a:ext cx="1800225" cy="2924176"/>
          </a:xfrm>
          <a:prstGeom prst="rect">
            <a:avLst/>
          </a:prstGeom>
          <a:noFill/>
        </p:spPr>
      </p:pic>
      <p:pic>
        <p:nvPicPr>
          <p:cNvPr id="7" name="Picture 4" descr="F:\ob\imagesPI9S0FK0.jpg"/>
          <p:cNvPicPr>
            <a:picLocks noChangeAspect="1" noChangeArrowheads="1"/>
          </p:cNvPicPr>
          <p:nvPr/>
        </p:nvPicPr>
        <p:blipFill>
          <a:blip r:embed="rId5"/>
          <a:srcRect l="20998" t="4199" r="18898" b="4199"/>
          <a:stretch>
            <a:fillRect/>
          </a:stretch>
        </p:blipFill>
        <p:spPr bwMode="auto">
          <a:xfrm>
            <a:off x="9889647" y="908910"/>
            <a:ext cx="1540354" cy="2349300"/>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01366"/>
          </a:xfrm>
        </p:spPr>
        <p:txBody>
          <a:bodyPr>
            <a:normAutofit/>
          </a:bodyPr>
          <a:lstStyle/>
          <a:p>
            <a:r>
              <a:rPr lang="cs-CZ" sz="3600" dirty="0">
                <a:solidFill>
                  <a:srgbClr val="FF0000"/>
                </a:solidFill>
                <a:latin typeface="Arial" pitchFamily="34" charset="0"/>
                <a:cs typeface="Arial" pitchFamily="34" charset="0"/>
              </a:rPr>
              <a:t>Subluxace, luxace</a:t>
            </a:r>
          </a:p>
        </p:txBody>
      </p:sp>
      <p:sp>
        <p:nvSpPr>
          <p:cNvPr id="5" name="Zástupný symbol pro obsah 4"/>
          <p:cNvSpPr>
            <a:spLocks noGrp="1"/>
          </p:cNvSpPr>
          <p:nvPr>
            <p:ph sz="half" idx="1"/>
          </p:nvPr>
        </p:nvSpPr>
        <p:spPr>
          <a:xfrm>
            <a:off x="838200" y="1431986"/>
            <a:ext cx="5181600" cy="4744978"/>
          </a:xfrm>
        </p:spPr>
        <p:txBody>
          <a:bodyPr/>
          <a:lstStyle/>
          <a:p>
            <a:r>
              <a:rPr lang="cs-CZ" dirty="0"/>
              <a:t>Deformita kloubu</a:t>
            </a:r>
          </a:p>
          <a:p>
            <a:endParaRPr lang="cs-CZ" dirty="0"/>
          </a:p>
          <a:p>
            <a:r>
              <a:rPr lang="cs-CZ" dirty="0"/>
              <a:t>Částečná / úplná separace kloubních ploch</a:t>
            </a:r>
          </a:p>
          <a:p>
            <a:r>
              <a:rPr lang="cs-CZ" dirty="0"/>
              <a:t>Dle míry poranění vazivového aparátu, vícečetné postižení</a:t>
            </a:r>
          </a:p>
          <a:p>
            <a:r>
              <a:rPr lang="cs-CZ" dirty="0"/>
              <a:t>Míra ztráty funkce kloubu</a:t>
            </a:r>
          </a:p>
        </p:txBody>
      </p:sp>
      <p:sp>
        <p:nvSpPr>
          <p:cNvPr id="6" name="Zástupný symbol pro obsah 5"/>
          <p:cNvSpPr>
            <a:spLocks noGrp="1"/>
          </p:cNvSpPr>
          <p:nvPr>
            <p:ph sz="half" idx="2"/>
          </p:nvPr>
        </p:nvSpPr>
        <p:spPr>
          <a:xfrm>
            <a:off x="6172200" y="1483743"/>
            <a:ext cx="5181600" cy="4693220"/>
          </a:xfrm>
        </p:spPr>
        <p:txBody>
          <a:bodyPr/>
          <a:lstStyle/>
          <a:p>
            <a:pPr>
              <a:buNone/>
            </a:pPr>
            <a:r>
              <a:rPr lang="cs-CZ" dirty="0"/>
              <a:t>   Etiologie deformity</a:t>
            </a:r>
          </a:p>
          <a:p>
            <a:r>
              <a:rPr lang="cs-CZ" dirty="0"/>
              <a:t>Traumatické</a:t>
            </a:r>
          </a:p>
          <a:p>
            <a:r>
              <a:rPr lang="cs-CZ" dirty="0"/>
              <a:t>Habituální</a:t>
            </a:r>
          </a:p>
          <a:p>
            <a:r>
              <a:rPr lang="cs-CZ" dirty="0"/>
              <a:t>Patologické</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45" y="4839419"/>
            <a:ext cx="9506711" cy="1757134"/>
          </a:xfrm>
          <a:prstGeom prst="rect">
            <a:avLst/>
          </a:prstGeom>
        </p:spPr>
      </p:pic>
    </p:spTree>
    <p:extLst>
      <p:ext uri="{BB962C8B-B14F-4D97-AF65-F5344CB8AC3E}">
        <p14:creationId xmlns:p14="http://schemas.microsoft.com/office/powerpoint/2010/main" val="1838706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1179003"/>
          </a:xfrm>
        </p:spPr>
        <p:txBody>
          <a:bodyPr>
            <a:normAutofit/>
          </a:bodyPr>
          <a:lstStyle/>
          <a:p>
            <a:r>
              <a:rPr lang="cs-CZ" sz="3600" dirty="0" err="1">
                <a:solidFill>
                  <a:srgbClr val="FF0000"/>
                </a:solidFill>
                <a:latin typeface="Arial" pitchFamily="34" charset="0"/>
                <a:cs typeface="Arial" pitchFamily="34" charset="0"/>
              </a:rPr>
              <a:t>Subuxace</a:t>
            </a:r>
            <a:r>
              <a:rPr lang="cs-CZ" sz="3600" dirty="0">
                <a:solidFill>
                  <a:srgbClr val="FF0000"/>
                </a:solidFill>
                <a:latin typeface="Arial" pitchFamily="34" charset="0"/>
                <a:cs typeface="Arial" pitchFamily="34" charset="0"/>
              </a:rPr>
              <a:t>, luxace</a:t>
            </a:r>
          </a:p>
        </p:txBody>
      </p:sp>
      <p:sp>
        <p:nvSpPr>
          <p:cNvPr id="5" name="Zástupný symbol pro obsah 4"/>
          <p:cNvSpPr>
            <a:spLocks noGrp="1"/>
          </p:cNvSpPr>
          <p:nvPr>
            <p:ph sz="half" idx="1"/>
          </p:nvPr>
        </p:nvSpPr>
        <p:spPr>
          <a:xfrm>
            <a:off x="838200" y="1371600"/>
            <a:ext cx="5181600" cy="4805363"/>
          </a:xfrm>
        </p:spPr>
        <p:txBody>
          <a:bodyPr>
            <a:normAutofit/>
          </a:bodyPr>
          <a:lstStyle/>
          <a:p>
            <a:r>
              <a:rPr lang="cs-CZ" dirty="0" err="1"/>
              <a:t>Luxaca</a:t>
            </a:r>
            <a:r>
              <a:rPr lang="cs-CZ" dirty="0"/>
              <a:t> ramena  85%</a:t>
            </a:r>
          </a:p>
          <a:p>
            <a:r>
              <a:rPr lang="cs-CZ" dirty="0"/>
              <a:t>Luxace prstů</a:t>
            </a:r>
          </a:p>
          <a:p>
            <a:r>
              <a:rPr lang="cs-CZ" dirty="0"/>
              <a:t>Luxace lokte</a:t>
            </a:r>
          </a:p>
          <a:p>
            <a:r>
              <a:rPr lang="cs-CZ" dirty="0"/>
              <a:t>Luxace pately</a:t>
            </a:r>
          </a:p>
          <a:p>
            <a:r>
              <a:rPr lang="cs-CZ" dirty="0"/>
              <a:t>Luxace kyčle</a:t>
            </a:r>
          </a:p>
          <a:p>
            <a:r>
              <a:rPr lang="cs-CZ" dirty="0"/>
              <a:t>Luxace </a:t>
            </a:r>
            <a:r>
              <a:rPr lang="cs-CZ" dirty="0" err="1"/>
              <a:t>subtalo</a:t>
            </a:r>
            <a:r>
              <a:rPr lang="cs-CZ" dirty="0"/>
              <a:t>, </a:t>
            </a:r>
            <a:r>
              <a:rPr lang="cs-CZ" dirty="0" err="1"/>
              <a:t>talu</a:t>
            </a:r>
            <a:endParaRPr lang="cs-CZ" dirty="0"/>
          </a:p>
          <a:p>
            <a:r>
              <a:rPr lang="cs-CZ" dirty="0"/>
              <a:t>Luxace </a:t>
            </a:r>
            <a:r>
              <a:rPr lang="cs-CZ" dirty="0" err="1"/>
              <a:t>karpu</a:t>
            </a:r>
            <a:r>
              <a:rPr lang="cs-CZ" dirty="0"/>
              <a:t> - </a:t>
            </a:r>
            <a:r>
              <a:rPr lang="cs-CZ" dirty="0" err="1"/>
              <a:t>perilunátní</a:t>
            </a:r>
            <a:endParaRPr lang="cs-CZ" dirty="0"/>
          </a:p>
        </p:txBody>
      </p:sp>
      <p:sp>
        <p:nvSpPr>
          <p:cNvPr id="6" name="Zástupný symbol pro obsah 5"/>
          <p:cNvSpPr>
            <a:spLocks noGrp="1"/>
          </p:cNvSpPr>
          <p:nvPr>
            <p:ph sz="half" idx="2"/>
          </p:nvPr>
        </p:nvSpPr>
        <p:spPr>
          <a:xfrm>
            <a:off x="6172200" y="1414732"/>
            <a:ext cx="5181600" cy="4762231"/>
          </a:xfrm>
        </p:spPr>
        <p:txBody>
          <a:bodyPr>
            <a:normAutofit/>
          </a:bodyPr>
          <a:lstStyle/>
          <a:p>
            <a:r>
              <a:rPr lang="cs-CZ" dirty="0"/>
              <a:t>Klinické vyšetření</a:t>
            </a:r>
          </a:p>
          <a:p>
            <a:r>
              <a:rPr lang="cs-CZ" dirty="0"/>
              <a:t>„pérovitý“ odpor při pokusu o pohyb</a:t>
            </a:r>
          </a:p>
          <a:p>
            <a:r>
              <a:rPr lang="cs-CZ" dirty="0"/>
              <a:t>Kontrola NC poměrů periferie</a:t>
            </a:r>
          </a:p>
          <a:p>
            <a:r>
              <a:rPr lang="cs-CZ" dirty="0"/>
              <a:t>RTG vyšetření</a:t>
            </a:r>
          </a:p>
          <a:p>
            <a:pPr>
              <a:lnSpc>
                <a:spcPct val="80000"/>
              </a:lnSpc>
            </a:pPr>
            <a:r>
              <a:rPr lang="cs-CZ" dirty="0"/>
              <a:t>pokusit o repozici na místě pokud hrozí nebezpečí z prodlení </a:t>
            </a:r>
          </a:p>
          <a:p>
            <a:pPr>
              <a:lnSpc>
                <a:spcPct val="80000"/>
              </a:lnSpc>
              <a:buNone/>
            </a:pPr>
            <a:r>
              <a:rPr lang="cs-CZ" dirty="0"/>
              <a:t> </a:t>
            </a:r>
          </a:p>
        </p:txBody>
      </p:sp>
      <p:pic>
        <p:nvPicPr>
          <p:cNvPr id="17410" name="Picture 2" descr="Shoulder Dislocation – Core EM"/>
          <p:cNvPicPr>
            <a:picLocks noChangeAspect="1" noChangeArrowheads="1"/>
          </p:cNvPicPr>
          <p:nvPr/>
        </p:nvPicPr>
        <p:blipFill>
          <a:blip r:embed="rId2" cstate="print"/>
          <a:srcRect l="8766" r="5536"/>
          <a:stretch>
            <a:fillRect/>
          </a:stretch>
        </p:blipFill>
        <p:spPr bwMode="auto">
          <a:xfrm>
            <a:off x="8755812" y="4580787"/>
            <a:ext cx="2473813" cy="2165069"/>
          </a:xfrm>
          <a:prstGeom prst="rect">
            <a:avLst/>
          </a:prstGeom>
          <a:noFill/>
        </p:spPr>
      </p:pic>
      <p:pic>
        <p:nvPicPr>
          <p:cNvPr id="8" name="Picture 4"/>
          <p:cNvPicPr>
            <a:picLocks noChangeAspect="1" noChangeArrowheads="1"/>
          </p:cNvPicPr>
          <p:nvPr/>
        </p:nvPicPr>
        <p:blipFill>
          <a:blip r:embed="rId3" cstate="print"/>
          <a:srcRect l="19519" t="7884" r="31071" b="15768"/>
          <a:stretch>
            <a:fillRect/>
          </a:stretch>
        </p:blipFill>
        <p:spPr>
          <a:xfrm flipH="1">
            <a:off x="5745193" y="4589254"/>
            <a:ext cx="2381431" cy="2144652"/>
          </a:xfrm>
          <a:prstGeom prst="rect">
            <a:avLst/>
          </a:prstGeom>
          <a:noFill/>
          <a:ln/>
        </p:spPr>
      </p:pic>
    </p:spTree>
    <p:extLst>
      <p:ext uri="{BB962C8B-B14F-4D97-AF65-F5344CB8AC3E}">
        <p14:creationId xmlns:p14="http://schemas.microsoft.com/office/powerpoint/2010/main" val="1838706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Subluxace, luxace</a:t>
            </a:r>
          </a:p>
        </p:txBody>
      </p:sp>
      <p:sp>
        <p:nvSpPr>
          <p:cNvPr id="3" name="Content Placeholder 2"/>
          <p:cNvSpPr>
            <a:spLocks noGrp="1"/>
          </p:cNvSpPr>
          <p:nvPr>
            <p:ph idx="1"/>
          </p:nvPr>
        </p:nvSpPr>
        <p:spPr>
          <a:xfrm>
            <a:off x="690113" y="1647645"/>
            <a:ext cx="10791645" cy="4529318"/>
          </a:xfrm>
        </p:spPr>
        <p:txBody>
          <a:bodyPr/>
          <a:lstStyle/>
          <a:p>
            <a:pPr>
              <a:buNone/>
            </a:pPr>
            <a:r>
              <a:rPr lang="cs-CZ" b="1" dirty="0"/>
              <a:t>   Terapie</a:t>
            </a:r>
          </a:p>
          <a:p>
            <a:r>
              <a:rPr lang="cs-CZ" dirty="0"/>
              <a:t>Zavřená repozice – LA, CA</a:t>
            </a:r>
          </a:p>
          <a:p>
            <a:r>
              <a:rPr lang="cs-CZ" dirty="0"/>
              <a:t>Otevřená repozice – neúspěch zavřené repozice + ZF/ rekonstrukce vazů</a:t>
            </a:r>
          </a:p>
          <a:p>
            <a:r>
              <a:rPr lang="cs-CZ" dirty="0"/>
              <a:t>RTG kontrola po repozici</a:t>
            </a:r>
          </a:p>
          <a:p>
            <a:endParaRPr lang="cs-CZ" dirty="0"/>
          </a:p>
          <a:p>
            <a:pPr>
              <a:buNone/>
            </a:pPr>
            <a:r>
              <a:rPr lang="cs-CZ" b="1" dirty="0"/>
              <a:t>    Doléčení</a:t>
            </a:r>
          </a:p>
          <a:p>
            <a:r>
              <a:rPr lang="cs-CZ" dirty="0"/>
              <a:t>Přídatná fixace – sádra, ortéza, ZF</a:t>
            </a:r>
          </a:p>
          <a:p>
            <a:r>
              <a:rPr lang="cs-CZ" dirty="0"/>
              <a:t>Řízená rehabilitace – </a:t>
            </a:r>
            <a:r>
              <a:rPr lang="cs-CZ" dirty="0" err="1"/>
              <a:t>postfixační</a:t>
            </a:r>
            <a:r>
              <a:rPr lang="cs-CZ" dirty="0"/>
              <a:t> ztuhlost</a:t>
            </a:r>
          </a:p>
        </p:txBody>
      </p:sp>
      <p:pic>
        <p:nvPicPr>
          <p:cNvPr id="4" name="Picture 5" descr="C:\Users\Martin\Desktop\obr. orthobull\ebow brace.jpg"/>
          <p:cNvPicPr>
            <a:picLocks noChangeAspect="1" noChangeArrowheads="1"/>
          </p:cNvPicPr>
          <p:nvPr/>
        </p:nvPicPr>
        <p:blipFill>
          <a:blip r:embed="rId2"/>
          <a:srcRect l="15871" t="8530" r="23991" b="7874"/>
          <a:stretch>
            <a:fillRect/>
          </a:stretch>
        </p:blipFill>
        <p:spPr bwMode="auto">
          <a:xfrm>
            <a:off x="9547016" y="4394350"/>
            <a:ext cx="2138362" cy="1671637"/>
          </a:xfrm>
          <a:prstGeom prst="rect">
            <a:avLst/>
          </a:prstGeom>
          <a:noFill/>
          <a:ln w="9525">
            <a:noFill/>
            <a:miter lim="800000"/>
            <a:headEnd/>
            <a:tailEnd/>
          </a:ln>
        </p:spPr>
      </p:pic>
      <p:pic>
        <p:nvPicPr>
          <p:cNvPr id="18434" name="Picture 2" descr="A systematic and technical guide on how to reduce a shoulder dislocation -  ScienceDirect"/>
          <p:cNvPicPr>
            <a:picLocks noChangeAspect="1" noChangeArrowheads="1"/>
          </p:cNvPicPr>
          <p:nvPr/>
        </p:nvPicPr>
        <p:blipFill>
          <a:blip r:embed="rId3"/>
          <a:srcRect l="2656" t="5948" b="2379"/>
          <a:stretch>
            <a:fillRect/>
          </a:stretch>
        </p:blipFill>
        <p:spPr bwMode="auto">
          <a:xfrm>
            <a:off x="6084199" y="467217"/>
            <a:ext cx="1998751" cy="2101480"/>
          </a:xfrm>
          <a:prstGeom prst="rect">
            <a:avLst/>
          </a:prstGeom>
          <a:noFill/>
        </p:spPr>
      </p:pic>
      <p:pic>
        <p:nvPicPr>
          <p:cNvPr id="18436" name="Picture 4" descr="Hippocratic maneuver. The Hippocratic method is performed with the... |  Download Scientific Diagram"/>
          <p:cNvPicPr>
            <a:picLocks noChangeAspect="1" noChangeArrowheads="1"/>
          </p:cNvPicPr>
          <p:nvPr/>
        </p:nvPicPr>
        <p:blipFill>
          <a:blip r:embed="rId4"/>
          <a:srcRect l="4422" t="23994"/>
          <a:stretch>
            <a:fillRect/>
          </a:stretch>
        </p:blipFill>
        <p:spPr bwMode="auto">
          <a:xfrm>
            <a:off x="8712557" y="500333"/>
            <a:ext cx="2855589" cy="2022804"/>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Luxační zlomeniny</a:t>
            </a:r>
            <a:endParaRPr lang="cs-CZ" sz="3600" dirty="0"/>
          </a:p>
        </p:txBody>
      </p:sp>
      <p:sp>
        <p:nvSpPr>
          <p:cNvPr id="3" name="Content Placeholder 2"/>
          <p:cNvSpPr>
            <a:spLocks noGrp="1"/>
          </p:cNvSpPr>
          <p:nvPr>
            <p:ph idx="1"/>
          </p:nvPr>
        </p:nvSpPr>
        <p:spPr>
          <a:xfrm>
            <a:off x="838200" y="1337094"/>
            <a:ext cx="10515600" cy="4839869"/>
          </a:xfrm>
        </p:spPr>
        <p:txBody>
          <a:bodyPr/>
          <a:lstStyle/>
          <a:p>
            <a:r>
              <a:rPr lang="cs-CZ" dirty="0"/>
              <a:t>Nejzávažnější poranění kloubu</a:t>
            </a:r>
          </a:p>
          <a:p>
            <a:r>
              <a:rPr lang="cs-CZ" dirty="0"/>
              <a:t>Kombinace  traumat vazivového a skeletálního  </a:t>
            </a:r>
            <a:r>
              <a:rPr lang="cs-CZ" dirty="0" err="1"/>
              <a:t>intraartikulárního</a:t>
            </a:r>
            <a:r>
              <a:rPr lang="cs-CZ" dirty="0"/>
              <a:t> poranění</a:t>
            </a:r>
          </a:p>
          <a:p>
            <a:endParaRPr lang="cs-CZ" dirty="0"/>
          </a:p>
          <a:p>
            <a:r>
              <a:rPr lang="cs-CZ" dirty="0"/>
              <a:t>Luxační zlomeniny </a:t>
            </a:r>
            <a:r>
              <a:rPr lang="cs-CZ" dirty="0" err="1"/>
              <a:t>hlezna</a:t>
            </a:r>
            <a:r>
              <a:rPr lang="cs-CZ" dirty="0"/>
              <a:t> – kombinace zlomenin a léze </a:t>
            </a:r>
            <a:r>
              <a:rPr lang="cs-CZ" dirty="0" err="1"/>
              <a:t>syndesmozy</a:t>
            </a:r>
            <a:r>
              <a:rPr lang="cs-CZ" dirty="0"/>
              <a:t> a </a:t>
            </a:r>
            <a:r>
              <a:rPr lang="cs-CZ" dirty="0" err="1"/>
              <a:t>coll</a:t>
            </a:r>
            <a:r>
              <a:rPr lang="cs-CZ" dirty="0"/>
              <a:t>. vazů</a:t>
            </a:r>
          </a:p>
          <a:p>
            <a:r>
              <a:rPr lang="cs-CZ" dirty="0"/>
              <a:t>Luxace kyčle s fr. zadní hrany </a:t>
            </a:r>
            <a:r>
              <a:rPr lang="cs-CZ" dirty="0" err="1"/>
              <a:t>acetabula</a:t>
            </a:r>
            <a:endParaRPr lang="cs-CZ" dirty="0"/>
          </a:p>
          <a:p>
            <a:endParaRPr lang="cs-CZ" dirty="0"/>
          </a:p>
          <a:p>
            <a:endParaRPr lang="cs-CZ" dirty="0"/>
          </a:p>
        </p:txBody>
      </p:sp>
      <p:pic>
        <p:nvPicPr>
          <p:cNvPr id="4" name="Obrázek 1"/>
          <p:cNvPicPr/>
          <p:nvPr/>
        </p:nvPicPr>
        <p:blipFill>
          <a:blip r:embed="rId2"/>
          <a:srcRect l="35679" t="32262" r="38140" b="8749"/>
          <a:stretch>
            <a:fillRect/>
          </a:stretch>
        </p:blipFill>
        <p:spPr>
          <a:xfrm>
            <a:off x="1363208" y="4616408"/>
            <a:ext cx="1745348" cy="1993863"/>
          </a:xfrm>
          <a:prstGeom prst="rect">
            <a:avLst/>
          </a:prstGeom>
        </p:spPr>
      </p:pic>
      <p:pic>
        <p:nvPicPr>
          <p:cNvPr id="5" name="Obrázek 4"/>
          <p:cNvPicPr/>
          <p:nvPr/>
        </p:nvPicPr>
        <p:blipFill>
          <a:blip r:embed="rId3"/>
          <a:srcRect l="31065" t="30621" r="34756" b="14764"/>
          <a:stretch>
            <a:fillRect/>
          </a:stretch>
        </p:blipFill>
        <p:spPr>
          <a:xfrm>
            <a:off x="4979503" y="4690327"/>
            <a:ext cx="2214925" cy="1943386"/>
          </a:xfrm>
          <a:prstGeom prst="rect">
            <a:avLst/>
          </a:prstGeom>
        </p:spPr>
      </p:pic>
      <p:pic>
        <p:nvPicPr>
          <p:cNvPr id="6" name="Obrázek 5"/>
          <p:cNvPicPr/>
          <p:nvPr/>
        </p:nvPicPr>
        <p:blipFill>
          <a:blip r:embed="rId4" cstate="print"/>
          <a:srcRect l="31681" t="30621" r="33834" b="11483"/>
          <a:stretch>
            <a:fillRect/>
          </a:stretch>
        </p:blipFill>
        <p:spPr>
          <a:xfrm>
            <a:off x="7413116" y="4690288"/>
            <a:ext cx="2084567" cy="1952052"/>
          </a:xfrm>
          <a:prstGeom prst="rect">
            <a:avLst/>
          </a:prstGeom>
        </p:spPr>
      </p:pic>
    </p:spTree>
    <p:extLst>
      <p:ext uri="{BB962C8B-B14F-4D97-AF65-F5344CB8AC3E}">
        <p14:creationId xmlns:p14="http://schemas.microsoft.com/office/powerpoint/2010/main" val="1838706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chrupavky</a:t>
            </a:r>
          </a:p>
        </p:txBody>
      </p:sp>
      <p:sp>
        <p:nvSpPr>
          <p:cNvPr id="3" name="Content Placeholder 2"/>
          <p:cNvSpPr>
            <a:spLocks noGrp="1"/>
          </p:cNvSpPr>
          <p:nvPr>
            <p:ph idx="1"/>
          </p:nvPr>
        </p:nvSpPr>
        <p:spPr>
          <a:xfrm>
            <a:off x="838200" y="1388853"/>
            <a:ext cx="10515600" cy="4788110"/>
          </a:xfrm>
        </p:spPr>
        <p:txBody>
          <a:bodyPr>
            <a:normAutofit lnSpcReduction="10000"/>
          </a:bodyPr>
          <a:lstStyle/>
          <a:p>
            <a:r>
              <a:rPr lang="cs-CZ" b="1" dirty="0"/>
              <a:t>Meniskus, labrum</a:t>
            </a:r>
          </a:p>
          <a:p>
            <a:r>
              <a:rPr lang="cs-CZ" dirty="0"/>
              <a:t>Vazivová chrupavka – vyrovnání asymetrický kl. povrch,                                                         stabilizační prvek, </a:t>
            </a:r>
          </a:p>
          <a:p>
            <a:endParaRPr lang="cs-CZ" dirty="0"/>
          </a:p>
          <a:p>
            <a:r>
              <a:rPr lang="cs-CZ" dirty="0"/>
              <a:t>Akutní ruptury</a:t>
            </a:r>
          </a:p>
          <a:p>
            <a:r>
              <a:rPr lang="cs-CZ" dirty="0"/>
              <a:t>Degenerativní postižení z přetížení, z vazivové nestability</a:t>
            </a:r>
          </a:p>
          <a:p>
            <a:r>
              <a:rPr lang="cs-CZ" dirty="0"/>
              <a:t>Bolest v kl. štěrbině, „lupání“, přeskakování, blokáda</a:t>
            </a:r>
          </a:p>
          <a:p>
            <a:r>
              <a:rPr lang="cs-CZ" dirty="0"/>
              <a:t>MRI</a:t>
            </a:r>
          </a:p>
          <a:p>
            <a:r>
              <a:rPr lang="cs-CZ" dirty="0"/>
              <a:t>ASK vyšetření</a:t>
            </a:r>
          </a:p>
          <a:p>
            <a:pPr>
              <a:buNone/>
            </a:pPr>
            <a:r>
              <a:rPr lang="cs-CZ" dirty="0"/>
              <a:t> - </a:t>
            </a:r>
            <a:r>
              <a:rPr lang="cs-CZ" dirty="0" err="1"/>
              <a:t>menisektomie</a:t>
            </a:r>
            <a:r>
              <a:rPr lang="cs-CZ" dirty="0"/>
              <a:t> x sutura</a:t>
            </a:r>
          </a:p>
        </p:txBody>
      </p:sp>
      <p:pic>
        <p:nvPicPr>
          <p:cNvPr id="22530" name="Picture 2" descr="Meniscal tear | Radiology Reference Article | Radiopaedia.org"/>
          <p:cNvPicPr>
            <a:picLocks noChangeAspect="1" noChangeArrowheads="1"/>
          </p:cNvPicPr>
          <p:nvPr/>
        </p:nvPicPr>
        <p:blipFill>
          <a:blip r:embed="rId2"/>
          <a:srcRect/>
          <a:stretch>
            <a:fillRect/>
          </a:stretch>
        </p:blipFill>
        <p:spPr bwMode="auto">
          <a:xfrm>
            <a:off x="8771190" y="4408098"/>
            <a:ext cx="3254690" cy="2231157"/>
          </a:xfrm>
          <a:prstGeom prst="rect">
            <a:avLst/>
          </a:prstGeom>
          <a:noFill/>
        </p:spPr>
      </p:pic>
      <p:pic>
        <p:nvPicPr>
          <p:cNvPr id="22532" name="Picture 4" descr="The Knee Meniscus: Torn between Rehab or Surgery? - Newcastle Sports  Medicine"/>
          <p:cNvPicPr>
            <a:picLocks noChangeAspect="1" noChangeArrowheads="1"/>
          </p:cNvPicPr>
          <p:nvPr/>
        </p:nvPicPr>
        <p:blipFill>
          <a:blip r:embed="rId3"/>
          <a:srcRect l="9449" r="6299"/>
          <a:stretch>
            <a:fillRect/>
          </a:stretch>
        </p:blipFill>
        <p:spPr bwMode="auto">
          <a:xfrm>
            <a:off x="9532189" y="1952724"/>
            <a:ext cx="2513895" cy="2098608"/>
          </a:xfrm>
          <a:prstGeom prst="rect">
            <a:avLst/>
          </a:prstGeom>
          <a:noFill/>
        </p:spPr>
      </p:pic>
      <p:pic>
        <p:nvPicPr>
          <p:cNvPr id="22534" name="Picture 6" descr="Repairs of the Medial Meniscus : Wheeless' Textbook of Orthopaedics"/>
          <p:cNvPicPr>
            <a:picLocks noChangeAspect="1" noChangeArrowheads="1"/>
          </p:cNvPicPr>
          <p:nvPr/>
        </p:nvPicPr>
        <p:blipFill>
          <a:blip r:embed="rId4"/>
          <a:srcRect/>
          <a:stretch>
            <a:fillRect/>
          </a:stretch>
        </p:blipFill>
        <p:spPr bwMode="auto">
          <a:xfrm>
            <a:off x="6041187" y="4468483"/>
            <a:ext cx="2432768" cy="2089209"/>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53124"/>
          </a:xfrm>
        </p:spPr>
        <p:txBody>
          <a:bodyPr>
            <a:normAutofit/>
          </a:bodyPr>
          <a:lstStyle/>
          <a:p>
            <a:r>
              <a:rPr lang="cs-CZ" sz="3600" dirty="0" err="1">
                <a:solidFill>
                  <a:srgbClr val="FF0000"/>
                </a:solidFill>
                <a:latin typeface="Arial" pitchFamily="34" charset="0"/>
                <a:cs typeface="Arial" pitchFamily="34" charset="0"/>
              </a:rPr>
              <a:t>Muskuloskeletální</a:t>
            </a:r>
            <a:r>
              <a:rPr lang="cs-CZ" sz="3600" dirty="0">
                <a:solidFill>
                  <a:srgbClr val="FF0000"/>
                </a:solidFill>
                <a:latin typeface="Arial" pitchFamily="34" charset="0"/>
                <a:cs typeface="Arial" pitchFamily="34" charset="0"/>
              </a:rPr>
              <a:t> poranění</a:t>
            </a:r>
          </a:p>
        </p:txBody>
      </p:sp>
      <p:sp>
        <p:nvSpPr>
          <p:cNvPr id="3" name="Content Placeholder 2"/>
          <p:cNvSpPr>
            <a:spLocks noGrp="1"/>
          </p:cNvSpPr>
          <p:nvPr>
            <p:ph idx="1"/>
          </p:nvPr>
        </p:nvSpPr>
        <p:spPr/>
        <p:txBody>
          <a:bodyPr>
            <a:normAutofit/>
          </a:bodyPr>
          <a:lstStyle/>
          <a:p>
            <a:r>
              <a:rPr lang="cs-CZ" dirty="0"/>
              <a:t>Zlomeniny</a:t>
            </a:r>
          </a:p>
          <a:p>
            <a:r>
              <a:rPr lang="cs-CZ" dirty="0"/>
              <a:t>Poranění měkkých tkání     - svaly</a:t>
            </a:r>
          </a:p>
          <a:p>
            <a:pPr>
              <a:buNone/>
            </a:pPr>
            <a:r>
              <a:rPr lang="cs-CZ" dirty="0"/>
              <a:t>                                                  - šlachy </a:t>
            </a:r>
          </a:p>
          <a:p>
            <a:pPr>
              <a:buNone/>
            </a:pPr>
            <a:r>
              <a:rPr lang="cs-CZ" dirty="0"/>
              <a:t>                                                  - klouby,  vazy</a:t>
            </a:r>
          </a:p>
          <a:p>
            <a:endParaRPr lang="cs-CZ" dirty="0"/>
          </a:p>
          <a:p>
            <a:r>
              <a:rPr lang="cs-CZ" dirty="0"/>
              <a:t>Zavřená  x otevřená poranění</a:t>
            </a:r>
          </a:p>
        </p:txBody>
      </p:sp>
    </p:spTree>
    <p:extLst>
      <p:ext uri="{BB962C8B-B14F-4D97-AF65-F5344CB8AC3E}">
        <p14:creationId xmlns:p14="http://schemas.microsoft.com/office/powerpoint/2010/main" val="962263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err="1">
                <a:solidFill>
                  <a:srgbClr val="FF0000"/>
                </a:solidFill>
                <a:latin typeface="Arial" pitchFamily="34" charset="0"/>
                <a:cs typeface="Arial" pitchFamily="34" charset="0"/>
              </a:rPr>
              <a:t>Chondrální</a:t>
            </a:r>
            <a:r>
              <a:rPr lang="cs-CZ" sz="3600" dirty="0">
                <a:solidFill>
                  <a:srgbClr val="FF0000"/>
                </a:solidFill>
                <a:latin typeface="Arial" pitchFamily="34" charset="0"/>
                <a:cs typeface="Arial" pitchFamily="34" charset="0"/>
              </a:rPr>
              <a:t> zlomeniny</a:t>
            </a:r>
          </a:p>
        </p:txBody>
      </p:sp>
      <p:sp>
        <p:nvSpPr>
          <p:cNvPr id="3" name="Content Placeholder 2"/>
          <p:cNvSpPr>
            <a:spLocks noGrp="1"/>
          </p:cNvSpPr>
          <p:nvPr>
            <p:ph idx="1"/>
          </p:nvPr>
        </p:nvSpPr>
        <p:spPr>
          <a:xfrm>
            <a:off x="838200" y="1647645"/>
            <a:ext cx="10515600" cy="4529318"/>
          </a:xfrm>
        </p:spPr>
        <p:txBody>
          <a:bodyPr/>
          <a:lstStyle/>
          <a:p>
            <a:r>
              <a:rPr lang="cs-CZ" dirty="0"/>
              <a:t>Odlomení fragmentu chrupavky při luxaci, subluxaci</a:t>
            </a:r>
          </a:p>
          <a:p>
            <a:r>
              <a:rPr lang="cs-CZ" dirty="0"/>
              <a:t>Otok, bolest, blokády – kloubní myška</a:t>
            </a:r>
          </a:p>
          <a:p>
            <a:r>
              <a:rPr lang="cs-CZ" dirty="0"/>
              <a:t>RTG negativní</a:t>
            </a:r>
          </a:p>
          <a:p>
            <a:r>
              <a:rPr lang="cs-CZ" dirty="0"/>
              <a:t>MRI, ASK</a:t>
            </a:r>
          </a:p>
          <a:p>
            <a:endParaRPr lang="cs-CZ" dirty="0"/>
          </a:p>
          <a:p>
            <a:r>
              <a:rPr lang="cs-CZ" dirty="0"/>
              <a:t>ASK </a:t>
            </a:r>
            <a:r>
              <a:rPr lang="cs-CZ" dirty="0" err="1"/>
              <a:t>debridement</a:t>
            </a:r>
            <a:r>
              <a:rPr lang="cs-CZ" dirty="0"/>
              <a:t>, </a:t>
            </a:r>
            <a:r>
              <a:rPr lang="cs-CZ" dirty="0" err="1"/>
              <a:t>refixace</a:t>
            </a:r>
            <a:endParaRPr lang="cs-CZ" dirty="0"/>
          </a:p>
          <a:p>
            <a:endParaRPr lang="cs-CZ" dirty="0"/>
          </a:p>
          <a:p>
            <a:r>
              <a:rPr lang="cs-CZ" dirty="0" err="1"/>
              <a:t>Chondrální</a:t>
            </a:r>
            <a:r>
              <a:rPr lang="cs-CZ" dirty="0"/>
              <a:t> defekt - </a:t>
            </a:r>
            <a:r>
              <a:rPr lang="cs-CZ" dirty="0" err="1"/>
              <a:t>artroza</a:t>
            </a:r>
            <a:endParaRPr lang="cs-CZ" dirty="0"/>
          </a:p>
          <a:p>
            <a:endParaRPr lang="cs-CZ" dirty="0"/>
          </a:p>
        </p:txBody>
      </p:sp>
      <p:pic>
        <p:nvPicPr>
          <p:cNvPr id="19458" name="Picture 2" descr="https://prod-images-static.radiopaedia.org/images/53349790/19_big_gallery.jpeg"/>
          <p:cNvPicPr>
            <a:picLocks noChangeAspect="1" noChangeArrowheads="1"/>
          </p:cNvPicPr>
          <p:nvPr/>
        </p:nvPicPr>
        <p:blipFill>
          <a:blip r:embed="rId2"/>
          <a:srcRect l="11249" t="9749" r="14998" b="16498"/>
          <a:stretch>
            <a:fillRect/>
          </a:stretch>
        </p:blipFill>
        <p:spPr bwMode="auto">
          <a:xfrm>
            <a:off x="9035868" y="1259455"/>
            <a:ext cx="2675058" cy="2675002"/>
          </a:xfrm>
          <a:prstGeom prst="rect">
            <a:avLst/>
          </a:prstGeom>
          <a:noFill/>
        </p:spPr>
      </p:pic>
      <p:pic>
        <p:nvPicPr>
          <p:cNvPr id="5" name="Picture 4" descr="Chondral fragment fixation and sealing. (A) The fragment is fixed with chondral darts, evenly spaced, supporting the edges to avoid tilting. (B) Fibrin glue (Tisseel) is applied to the edges to seal the fragment in place and provide additional fixation. "/>
          <p:cNvPicPr>
            <a:picLocks noChangeAspect="1" noChangeArrowheads="1"/>
          </p:cNvPicPr>
          <p:nvPr/>
        </p:nvPicPr>
        <p:blipFill>
          <a:blip r:embed="rId3"/>
          <a:srcRect l="3891" t="4602" r="52802" b="4602"/>
          <a:stretch>
            <a:fillRect/>
          </a:stretch>
        </p:blipFill>
        <p:spPr bwMode="auto">
          <a:xfrm>
            <a:off x="8974275" y="4295956"/>
            <a:ext cx="2826424" cy="2147445"/>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err="1">
                <a:solidFill>
                  <a:srgbClr val="FF0000"/>
                </a:solidFill>
                <a:latin typeface="Arial" pitchFamily="34" charset="0"/>
                <a:cs typeface="Arial" pitchFamily="34" charset="0"/>
              </a:rPr>
              <a:t>Osteochondrální</a:t>
            </a:r>
            <a:r>
              <a:rPr lang="cs-CZ" sz="3600" dirty="0">
                <a:solidFill>
                  <a:srgbClr val="FF0000"/>
                </a:solidFill>
                <a:latin typeface="Arial" pitchFamily="34" charset="0"/>
                <a:cs typeface="Arial" pitchFamily="34" charset="0"/>
              </a:rPr>
              <a:t> zlomeniny</a:t>
            </a:r>
          </a:p>
        </p:txBody>
      </p:sp>
      <p:sp>
        <p:nvSpPr>
          <p:cNvPr id="3" name="Content Placeholder 2"/>
          <p:cNvSpPr>
            <a:spLocks noGrp="1"/>
          </p:cNvSpPr>
          <p:nvPr>
            <p:ph idx="1"/>
          </p:nvPr>
        </p:nvSpPr>
        <p:spPr>
          <a:xfrm>
            <a:off x="838200" y="1647645"/>
            <a:ext cx="10515600" cy="4529318"/>
          </a:xfrm>
        </p:spPr>
        <p:txBody>
          <a:bodyPr/>
          <a:lstStyle/>
          <a:p>
            <a:r>
              <a:rPr lang="cs-CZ" dirty="0"/>
              <a:t>Odlomení fragmentu chrupavky s kostí                                                         při luxaci, subluxaci</a:t>
            </a:r>
          </a:p>
          <a:p>
            <a:r>
              <a:rPr lang="cs-CZ" dirty="0"/>
              <a:t>Otok, bolest, </a:t>
            </a:r>
            <a:r>
              <a:rPr lang="cs-CZ" dirty="0" err="1"/>
              <a:t>heartros</a:t>
            </a:r>
            <a:r>
              <a:rPr lang="cs-CZ" dirty="0"/>
              <a:t>,  blokády – kloubní myška</a:t>
            </a:r>
          </a:p>
          <a:p>
            <a:r>
              <a:rPr lang="cs-CZ" dirty="0"/>
              <a:t>RTG patrné, CT</a:t>
            </a:r>
          </a:p>
          <a:p>
            <a:r>
              <a:rPr lang="cs-CZ" dirty="0"/>
              <a:t>MRI, ASK</a:t>
            </a:r>
          </a:p>
          <a:p>
            <a:endParaRPr lang="cs-CZ" dirty="0"/>
          </a:p>
          <a:p>
            <a:r>
              <a:rPr lang="cs-CZ" dirty="0"/>
              <a:t>ASK </a:t>
            </a:r>
            <a:r>
              <a:rPr lang="cs-CZ" dirty="0" err="1"/>
              <a:t>debridement</a:t>
            </a:r>
            <a:r>
              <a:rPr lang="cs-CZ" dirty="0"/>
              <a:t>, </a:t>
            </a:r>
            <a:r>
              <a:rPr lang="cs-CZ" dirty="0" err="1"/>
              <a:t>refixace</a:t>
            </a:r>
            <a:r>
              <a:rPr lang="cs-CZ" dirty="0"/>
              <a:t>, </a:t>
            </a:r>
            <a:r>
              <a:rPr lang="cs-CZ" dirty="0" err="1"/>
              <a:t>Priediho</a:t>
            </a:r>
            <a:r>
              <a:rPr lang="cs-CZ" dirty="0"/>
              <a:t> návrty</a:t>
            </a:r>
          </a:p>
          <a:p>
            <a:endParaRPr lang="cs-CZ" dirty="0"/>
          </a:p>
          <a:p>
            <a:r>
              <a:rPr lang="cs-CZ" dirty="0" err="1"/>
              <a:t>Osteochondrální</a:t>
            </a:r>
            <a:r>
              <a:rPr lang="cs-CZ" dirty="0"/>
              <a:t> defekt - </a:t>
            </a:r>
            <a:r>
              <a:rPr lang="cs-CZ" dirty="0" err="1"/>
              <a:t>artroza</a:t>
            </a:r>
            <a:endParaRPr lang="cs-CZ" dirty="0"/>
          </a:p>
          <a:p>
            <a:endParaRPr lang="cs-CZ" dirty="0"/>
          </a:p>
        </p:txBody>
      </p:sp>
      <p:pic>
        <p:nvPicPr>
          <p:cNvPr id="40962" name="Picture 2" descr="Arthroscopic Microfracture Of Lateral Femoral Condyle • Video • MEDtube.net"/>
          <p:cNvPicPr>
            <a:picLocks noChangeAspect="1" noChangeArrowheads="1"/>
          </p:cNvPicPr>
          <p:nvPr/>
        </p:nvPicPr>
        <p:blipFill>
          <a:blip r:embed="rId2"/>
          <a:srcRect l="10335" r="9596"/>
          <a:stretch>
            <a:fillRect/>
          </a:stretch>
        </p:blipFill>
        <p:spPr bwMode="auto">
          <a:xfrm>
            <a:off x="9225674" y="4701396"/>
            <a:ext cx="2774954" cy="1949570"/>
          </a:xfrm>
          <a:prstGeom prst="rect">
            <a:avLst/>
          </a:prstGeom>
          <a:noFill/>
        </p:spPr>
      </p:pic>
      <p:pic>
        <p:nvPicPr>
          <p:cNvPr id="45058" name="Picture 2" descr="Acute Osteochondral Fractures in the Lower Extremities - Approach to  Identification and Treatment"/>
          <p:cNvPicPr>
            <a:picLocks noChangeAspect="1" noChangeArrowheads="1"/>
          </p:cNvPicPr>
          <p:nvPr/>
        </p:nvPicPr>
        <p:blipFill>
          <a:blip r:embed="rId3"/>
          <a:srcRect/>
          <a:stretch>
            <a:fillRect/>
          </a:stretch>
        </p:blipFill>
        <p:spPr bwMode="auto">
          <a:xfrm>
            <a:off x="7358630" y="258791"/>
            <a:ext cx="4559062" cy="2279531"/>
          </a:xfrm>
          <a:prstGeom prst="rect">
            <a:avLst/>
          </a:prstGeom>
          <a:noFill/>
        </p:spPr>
      </p:pic>
      <p:pic>
        <p:nvPicPr>
          <p:cNvPr id="45060" name="Picture 4" descr="Osteochondral fracture | Radiology Case | Radiopaedia.org"/>
          <p:cNvPicPr>
            <a:picLocks noChangeAspect="1" noChangeArrowheads="1"/>
          </p:cNvPicPr>
          <p:nvPr/>
        </p:nvPicPr>
        <p:blipFill>
          <a:blip r:embed="rId4" cstate="print"/>
          <a:srcRect l="11350" t="23253" r="14948" b="15225"/>
          <a:stretch>
            <a:fillRect/>
          </a:stretch>
        </p:blipFill>
        <p:spPr bwMode="auto">
          <a:xfrm>
            <a:off x="9418007" y="2547630"/>
            <a:ext cx="2523993" cy="2106732"/>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rPr>
              <a:t>Komplexní poranění s postižením NC svazku</a:t>
            </a: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b="1" dirty="0"/>
              <a:t>Luxace </a:t>
            </a:r>
            <a:r>
              <a:rPr lang="cs-CZ" b="1" dirty="0" err="1"/>
              <a:t>koleního</a:t>
            </a:r>
            <a:r>
              <a:rPr lang="cs-CZ" b="1" dirty="0"/>
              <a:t> kloubu</a:t>
            </a:r>
          </a:p>
          <a:p>
            <a:pPr>
              <a:buNone/>
            </a:pPr>
            <a:r>
              <a:rPr lang="cs-CZ" dirty="0"/>
              <a:t>   - komplexní poranění vazivových struktur LCL, LCM, LCA, LCP, (LP)</a:t>
            </a:r>
          </a:p>
          <a:p>
            <a:r>
              <a:rPr lang="cs-CZ" dirty="0"/>
              <a:t>Riziko přetažení AP – </a:t>
            </a:r>
            <a:r>
              <a:rPr lang="cs-CZ" dirty="0" err="1"/>
              <a:t>intimální</a:t>
            </a:r>
            <a:r>
              <a:rPr lang="cs-CZ" dirty="0"/>
              <a:t> léze s trombózou/ </a:t>
            </a:r>
            <a:r>
              <a:rPr lang="cs-CZ" dirty="0" err="1"/>
              <a:t>rpt</a:t>
            </a:r>
            <a:endParaRPr lang="cs-CZ" dirty="0"/>
          </a:p>
          <a:p>
            <a:endParaRPr lang="cs-CZ" dirty="0"/>
          </a:p>
          <a:p>
            <a:r>
              <a:rPr lang="cs-CZ" dirty="0"/>
              <a:t>Repozice na ZF, cévní rekonstrukce</a:t>
            </a:r>
          </a:p>
          <a:p>
            <a:r>
              <a:rPr lang="cs-CZ" dirty="0"/>
              <a:t>Rekonstrukce </a:t>
            </a:r>
            <a:r>
              <a:rPr lang="cs-CZ" dirty="0" err="1"/>
              <a:t>koll</a:t>
            </a:r>
            <a:r>
              <a:rPr lang="cs-CZ" dirty="0"/>
              <a:t>. vazů</a:t>
            </a:r>
          </a:p>
          <a:p>
            <a:r>
              <a:rPr lang="cs-CZ" dirty="0"/>
              <a:t>Rekonstrukce </a:t>
            </a:r>
            <a:r>
              <a:rPr lang="cs-CZ" dirty="0" err="1"/>
              <a:t>zkříženách</a:t>
            </a:r>
            <a:r>
              <a:rPr lang="cs-CZ" dirty="0"/>
              <a:t> vazů</a:t>
            </a:r>
          </a:p>
          <a:p>
            <a:endParaRPr lang="cs-CZ" dirty="0"/>
          </a:p>
          <a:p>
            <a:r>
              <a:rPr lang="cs-CZ" b="1" dirty="0"/>
              <a:t>Luxace loketního kloubu</a:t>
            </a:r>
          </a:p>
          <a:p>
            <a:endParaRPr lang="cs-CZ" dirty="0"/>
          </a:p>
        </p:txBody>
      </p:sp>
      <p:sp>
        <p:nvSpPr>
          <p:cNvPr id="21506" name="AutoShape 2" descr="Vascular Problems of the Knee | Musculoskeletal Key"/>
          <p:cNvSpPr>
            <a:spLocks noChangeAspect="1" noChangeArrowheads="1"/>
          </p:cNvSpPr>
          <p:nvPr/>
        </p:nvSpPr>
        <p:spPr bwMode="auto">
          <a:xfrm>
            <a:off x="155575" y="-822325"/>
            <a:ext cx="2419350" cy="17145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1508" name="Picture 4" descr="Vascular Problems of the Knee | Musculoskeletal Key"/>
          <p:cNvPicPr>
            <a:picLocks noChangeAspect="1" noChangeArrowheads="1"/>
          </p:cNvPicPr>
          <p:nvPr/>
        </p:nvPicPr>
        <p:blipFill>
          <a:blip r:embed="rId2"/>
          <a:srcRect/>
          <a:stretch>
            <a:fillRect/>
          </a:stretch>
        </p:blipFill>
        <p:spPr bwMode="auto">
          <a:xfrm>
            <a:off x="6288658" y="3157267"/>
            <a:ext cx="2960056" cy="2098949"/>
          </a:xfrm>
          <a:prstGeom prst="rect">
            <a:avLst/>
          </a:prstGeom>
          <a:noFill/>
        </p:spPr>
      </p:pic>
      <p:pic>
        <p:nvPicPr>
          <p:cNvPr id="6" name="Picture 4" descr="17_7_2006-prijem-5"/>
          <p:cNvPicPr>
            <a:picLocks noChangeAspect="1" noChangeArrowheads="1"/>
          </p:cNvPicPr>
          <p:nvPr/>
        </p:nvPicPr>
        <p:blipFill>
          <a:blip r:embed="rId3" cstate="print"/>
          <a:srcRect/>
          <a:stretch>
            <a:fillRect/>
          </a:stretch>
        </p:blipFill>
        <p:spPr bwMode="auto">
          <a:xfrm>
            <a:off x="9363821" y="2648309"/>
            <a:ext cx="2572081" cy="3437626"/>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Rány</a:t>
            </a:r>
          </a:p>
        </p:txBody>
      </p:sp>
      <p:sp>
        <p:nvSpPr>
          <p:cNvPr id="3" name="Content Placeholder 2"/>
          <p:cNvSpPr>
            <a:spLocks noGrp="1"/>
          </p:cNvSpPr>
          <p:nvPr>
            <p:ph idx="1"/>
          </p:nvPr>
        </p:nvSpPr>
        <p:spPr>
          <a:xfrm>
            <a:off x="838200" y="1647645"/>
            <a:ext cx="10515600" cy="4529318"/>
          </a:xfrm>
        </p:spPr>
        <p:txBody>
          <a:bodyPr/>
          <a:lstStyle/>
          <a:p>
            <a:r>
              <a:rPr lang="cs-CZ" dirty="0"/>
              <a:t>Rána  - </a:t>
            </a:r>
            <a:r>
              <a:rPr lang="cs-CZ" dirty="0" err="1"/>
              <a:t>vulnus</a:t>
            </a:r>
            <a:r>
              <a:rPr lang="cs-CZ" dirty="0"/>
              <a:t> - porušení celistvosti  kůže a tkání </a:t>
            </a:r>
          </a:p>
          <a:p>
            <a:r>
              <a:rPr lang="cs-CZ" dirty="0"/>
              <a:t>Rána zavřená – kontuze, hematom, </a:t>
            </a:r>
            <a:r>
              <a:rPr lang="cs-CZ" dirty="0" err="1"/>
              <a:t>decollement</a:t>
            </a:r>
            <a:endParaRPr lang="cs-CZ" dirty="0"/>
          </a:p>
          <a:p>
            <a:r>
              <a:rPr lang="cs-CZ" dirty="0"/>
              <a:t>Rána otevřená – povrchová x hluboká x penetrující</a:t>
            </a:r>
          </a:p>
          <a:p>
            <a:endParaRPr lang="cs-CZ" dirty="0"/>
          </a:p>
          <a:p>
            <a:r>
              <a:rPr lang="cs-CZ" dirty="0"/>
              <a:t>Hodnotíme -  lokalizaci, velikost, tvar, směr, okraje a hloubku poškození</a:t>
            </a:r>
          </a:p>
          <a:p>
            <a:endParaRPr lang="cs-CZ" dirty="0"/>
          </a:p>
          <a:p>
            <a:endParaRPr lang="cs-CZ" dirty="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925" y="4209691"/>
            <a:ext cx="2677098" cy="2368522"/>
          </a:xfrm>
          <a:prstGeom prst="rect">
            <a:avLst/>
          </a:prstGeom>
        </p:spPr>
      </p:pic>
    </p:spTree>
    <p:extLst>
      <p:ext uri="{BB962C8B-B14F-4D97-AF65-F5344CB8AC3E}">
        <p14:creationId xmlns:p14="http://schemas.microsoft.com/office/powerpoint/2010/main" val="1838706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Rány</a:t>
            </a:r>
          </a:p>
        </p:txBody>
      </p:sp>
      <p:sp>
        <p:nvSpPr>
          <p:cNvPr id="3" name="Content Placeholder 2"/>
          <p:cNvSpPr>
            <a:spLocks noGrp="1"/>
          </p:cNvSpPr>
          <p:nvPr>
            <p:ph idx="1"/>
          </p:nvPr>
        </p:nvSpPr>
        <p:spPr>
          <a:xfrm>
            <a:off x="838200" y="1647645"/>
            <a:ext cx="10515600" cy="4529318"/>
          </a:xfrm>
        </p:spPr>
        <p:txBody>
          <a:bodyPr/>
          <a:lstStyle/>
          <a:p>
            <a:pPr>
              <a:buNone/>
            </a:pPr>
            <a:r>
              <a:rPr lang="cs-CZ" dirty="0"/>
              <a:t>   </a:t>
            </a:r>
            <a:r>
              <a:rPr lang="cs-CZ" b="1" dirty="0"/>
              <a:t>Etiologie ran </a:t>
            </a:r>
          </a:p>
          <a:p>
            <a:r>
              <a:rPr lang="cs-CZ" dirty="0"/>
              <a:t>Rána diabetická -  při DM neuropatii, </a:t>
            </a:r>
            <a:r>
              <a:rPr lang="cs-CZ" dirty="0" err="1"/>
              <a:t>angiopatii</a:t>
            </a:r>
            <a:endParaRPr lang="cs-CZ" dirty="0"/>
          </a:p>
          <a:p>
            <a:r>
              <a:rPr lang="cs-CZ" dirty="0"/>
              <a:t>Rána venózní -  ze zvýšeného žilního tlaku – bércový vřed</a:t>
            </a:r>
          </a:p>
          <a:p>
            <a:r>
              <a:rPr lang="cs-CZ" dirty="0"/>
              <a:t>Rána arteriální –  ischemické defekty</a:t>
            </a:r>
          </a:p>
          <a:p>
            <a:r>
              <a:rPr lang="cs-CZ" dirty="0"/>
              <a:t>Rána tlaková -  z imobility - </a:t>
            </a:r>
            <a:r>
              <a:rPr lang="cs-CZ" dirty="0" err="1"/>
              <a:t>decubitus</a:t>
            </a:r>
            <a:endParaRPr lang="cs-CZ" dirty="0"/>
          </a:p>
          <a:p>
            <a:r>
              <a:rPr lang="cs-CZ" dirty="0"/>
              <a:t>Rána chirurgická -  operační</a:t>
            </a:r>
          </a:p>
          <a:p>
            <a:r>
              <a:rPr lang="cs-CZ" dirty="0"/>
              <a:t>Rána traumatická -  způsobená vnějšími silami</a:t>
            </a:r>
          </a:p>
        </p:txBody>
      </p:sp>
      <p:pic>
        <p:nvPicPr>
          <p:cNvPr id="4" name="Picture 8" descr="bércák"/>
          <p:cNvPicPr>
            <a:picLocks noChangeAspect="1" noChangeArrowheads="1"/>
          </p:cNvPicPr>
          <p:nvPr/>
        </p:nvPicPr>
        <p:blipFill>
          <a:blip r:embed="rId3"/>
          <a:srcRect/>
          <a:stretch>
            <a:fillRect/>
          </a:stretch>
        </p:blipFill>
        <p:spPr bwMode="auto">
          <a:xfrm>
            <a:off x="10108481" y="1544128"/>
            <a:ext cx="1723995" cy="2248739"/>
          </a:xfrm>
          <a:prstGeom prst="rect">
            <a:avLst/>
          </a:prstGeom>
          <a:noFill/>
          <a:ln w="9525">
            <a:noFill/>
            <a:miter lim="800000"/>
            <a:headEnd/>
            <a:tailEnd/>
          </a:ln>
        </p:spPr>
      </p:pic>
      <p:pic>
        <p:nvPicPr>
          <p:cNvPr id="5" name="Picture 8" descr="arterialvred"/>
          <p:cNvPicPr>
            <a:picLocks noChangeAspect="1" noChangeArrowheads="1"/>
          </p:cNvPicPr>
          <p:nvPr/>
        </p:nvPicPr>
        <p:blipFill>
          <a:blip r:embed="rId4"/>
          <a:srcRect/>
          <a:stretch>
            <a:fillRect/>
          </a:stretch>
        </p:blipFill>
        <p:spPr bwMode="auto">
          <a:xfrm>
            <a:off x="7984707" y="3088256"/>
            <a:ext cx="1618889" cy="2092984"/>
          </a:xfrm>
          <a:prstGeom prst="rect">
            <a:avLst/>
          </a:prstGeom>
          <a:noFill/>
          <a:ln w="9525">
            <a:noFill/>
            <a:miter lim="800000"/>
            <a:headEnd/>
            <a:tailEnd/>
          </a:ln>
        </p:spPr>
      </p:pic>
      <p:graphicFrame>
        <p:nvGraphicFramePr>
          <p:cNvPr id="41986" name="Object 2"/>
          <p:cNvGraphicFramePr>
            <a:graphicFrameLocks noChangeAspect="1"/>
          </p:cNvGraphicFramePr>
          <p:nvPr/>
        </p:nvGraphicFramePr>
        <p:xfrm>
          <a:off x="9653987" y="4114801"/>
          <a:ext cx="2374110" cy="1912908"/>
        </p:xfrm>
        <a:graphic>
          <a:graphicData uri="http://schemas.openxmlformats.org/presentationml/2006/ole">
            <mc:AlternateContent xmlns:mc="http://schemas.openxmlformats.org/markup-compatibility/2006">
              <mc:Choice xmlns:v="urn:schemas-microsoft-com:vml" Requires="v">
                <p:oleObj spid="_x0000_s1026" name="Photo Editor Photo" r:id="rId5" imgW="4761905" imgH="3839111" progId="">
                  <p:embed/>
                </p:oleObj>
              </mc:Choice>
              <mc:Fallback>
                <p:oleObj name="Photo Editor Photo" r:id="rId5" imgW="4761905" imgH="3839111" progId="">
                  <p:embed/>
                  <p:pic>
                    <p:nvPicPr>
                      <p:cNvPr id="419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3987" y="4114801"/>
                        <a:ext cx="2374110" cy="191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2" descr="The Principles of Wound Management - TeachMeSurgery"/>
          <p:cNvPicPr>
            <a:picLocks noChangeAspect="1" noChangeArrowheads="1"/>
          </p:cNvPicPr>
          <p:nvPr/>
        </p:nvPicPr>
        <p:blipFill>
          <a:blip r:embed="rId7"/>
          <a:srcRect l="1853" t="9593" r="1853" b="7195"/>
          <a:stretch>
            <a:fillRect/>
          </a:stretch>
        </p:blipFill>
        <p:spPr bwMode="auto">
          <a:xfrm>
            <a:off x="1233577" y="5254023"/>
            <a:ext cx="2234113" cy="1491598"/>
          </a:xfrm>
          <a:prstGeom prst="rect">
            <a:avLst/>
          </a:prstGeom>
          <a:noFill/>
          <a:ln w="9525">
            <a:noFill/>
            <a:miter lim="800000"/>
            <a:headEnd/>
            <a:tailEnd/>
          </a:ln>
        </p:spPr>
      </p:pic>
      <p:pic>
        <p:nvPicPr>
          <p:cNvPr id="8" name="Obrázek 3" descr="C:\Users\Martin\Desktop\výuka\fot kuch\P1050585.JPG"/>
          <p:cNvPicPr>
            <a:picLocks noChangeAspect="1" noChangeArrowheads="1"/>
          </p:cNvPicPr>
          <p:nvPr/>
        </p:nvPicPr>
        <p:blipFill>
          <a:blip r:embed="rId8" cstate="print"/>
          <a:srcRect t="4430"/>
          <a:stretch>
            <a:fillRect/>
          </a:stretch>
        </p:blipFill>
        <p:spPr bwMode="auto">
          <a:xfrm>
            <a:off x="4095509" y="5275323"/>
            <a:ext cx="2154865" cy="1453281"/>
          </a:xfrm>
          <a:prstGeom prst="rect">
            <a:avLst/>
          </a:prstGeom>
          <a:noFill/>
          <a:ln w="9525">
            <a:noFill/>
            <a:miter lim="800000"/>
            <a:headEnd/>
            <a:tailEnd/>
          </a:ln>
        </p:spPr>
      </p:pic>
      <p:sp>
        <p:nvSpPr>
          <p:cNvPr id="41988" name="AutoShape 4" descr="Diabetic foot ulcers | DermNet"/>
          <p:cNvSpPr>
            <a:spLocks noChangeAspect="1" noChangeArrowheads="1"/>
          </p:cNvSpPr>
          <p:nvPr/>
        </p:nvSpPr>
        <p:spPr bwMode="auto">
          <a:xfrm>
            <a:off x="155575" y="-822325"/>
            <a:ext cx="2276475" cy="1724025"/>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1990" name="AutoShape 6" descr="Diabetic foot ulcers | Derm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1992" name="AutoShape 8" descr="Diabetic foot ulcers | Derm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1994" name="Picture 10" descr="Diabetic foot ulcer"/>
          <p:cNvPicPr>
            <a:picLocks noChangeAspect="1" noChangeArrowheads="1"/>
          </p:cNvPicPr>
          <p:nvPr/>
        </p:nvPicPr>
        <p:blipFill>
          <a:blip r:embed="rId9"/>
          <a:srcRect/>
          <a:stretch>
            <a:fillRect/>
          </a:stretch>
        </p:blipFill>
        <p:spPr bwMode="auto">
          <a:xfrm>
            <a:off x="7944929" y="565887"/>
            <a:ext cx="1874927" cy="1417471"/>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Rány dle kontaminace</a:t>
            </a:r>
          </a:p>
        </p:txBody>
      </p:sp>
      <p:sp>
        <p:nvSpPr>
          <p:cNvPr id="3" name="Content Placeholder 2"/>
          <p:cNvSpPr>
            <a:spLocks noGrp="1"/>
          </p:cNvSpPr>
          <p:nvPr>
            <p:ph idx="1"/>
          </p:nvPr>
        </p:nvSpPr>
        <p:spPr>
          <a:xfrm>
            <a:off x="838200" y="1647645"/>
            <a:ext cx="10515600" cy="4529318"/>
          </a:xfrm>
        </p:spPr>
        <p:txBody>
          <a:bodyPr/>
          <a:lstStyle/>
          <a:p>
            <a:r>
              <a:rPr lang="cs-CZ" dirty="0"/>
              <a:t>Čisté</a:t>
            </a:r>
          </a:p>
          <a:p>
            <a:r>
              <a:rPr lang="cs-CZ" dirty="0"/>
              <a:t>Kontaminované, čisté</a:t>
            </a:r>
          </a:p>
          <a:p>
            <a:r>
              <a:rPr lang="cs-CZ" dirty="0"/>
              <a:t>Kontaminované, znečištěné</a:t>
            </a:r>
          </a:p>
          <a:p>
            <a:r>
              <a:rPr lang="cs-CZ" dirty="0"/>
              <a:t>Znečištěná, infikovaná</a:t>
            </a:r>
          </a:p>
          <a:p>
            <a:endParaRPr lang="cs-CZ" dirty="0"/>
          </a:p>
        </p:txBody>
      </p:sp>
      <p:pic>
        <p:nvPicPr>
          <p:cNvPr id="4" name="Picture 2" descr="C:\Users\Martin\Desktop\obr. orthobull\GSN0818_001a_33056_600.jpg"/>
          <p:cNvPicPr>
            <a:picLocks noChangeAspect="1" noChangeArrowheads="1"/>
          </p:cNvPicPr>
          <p:nvPr/>
        </p:nvPicPr>
        <p:blipFill>
          <a:blip r:embed="rId2"/>
          <a:srcRect/>
          <a:stretch>
            <a:fillRect/>
          </a:stretch>
        </p:blipFill>
        <p:spPr bwMode="auto">
          <a:xfrm>
            <a:off x="8607908" y="447176"/>
            <a:ext cx="2678139" cy="1714009"/>
          </a:xfrm>
          <a:prstGeom prst="rect">
            <a:avLst/>
          </a:prstGeom>
          <a:noFill/>
          <a:ln w="9525">
            <a:noFill/>
            <a:miter lim="800000"/>
            <a:headEnd/>
            <a:tailEnd/>
          </a:ln>
        </p:spPr>
      </p:pic>
      <p:pic>
        <p:nvPicPr>
          <p:cNvPr id="5" name="Picture 2" descr="C:\Users\Martin\Desktop\fot kuch\P1050924.JPG"/>
          <p:cNvPicPr>
            <a:picLocks noChangeAspect="1" noChangeArrowheads="1"/>
          </p:cNvPicPr>
          <p:nvPr/>
        </p:nvPicPr>
        <p:blipFill>
          <a:blip r:embed="rId3" cstate="print"/>
          <a:srcRect l="11092" t="8057" b="17458"/>
          <a:stretch>
            <a:fillRect/>
          </a:stretch>
        </p:blipFill>
        <p:spPr bwMode="auto">
          <a:xfrm>
            <a:off x="937904" y="4494362"/>
            <a:ext cx="2999516" cy="1885410"/>
          </a:xfrm>
          <a:prstGeom prst="rect">
            <a:avLst/>
          </a:prstGeom>
          <a:noFill/>
          <a:ln w="9525">
            <a:noFill/>
            <a:miter lim="800000"/>
            <a:headEnd/>
            <a:tailEnd/>
          </a:ln>
        </p:spPr>
      </p:pic>
      <p:pic>
        <p:nvPicPr>
          <p:cNvPr id="6" name="Obrázek 7" descr="C:\Users\Martin\Desktop\výuka\foto tel\IMG_20201112_191707.jpg"/>
          <p:cNvPicPr>
            <a:picLocks noChangeAspect="1" noChangeArrowheads="1"/>
          </p:cNvPicPr>
          <p:nvPr/>
        </p:nvPicPr>
        <p:blipFill>
          <a:blip r:embed="rId4" cstate="print"/>
          <a:srcRect l="12538" t="16232" r="14264" b="25197"/>
          <a:stretch>
            <a:fillRect/>
          </a:stretch>
        </p:blipFill>
        <p:spPr bwMode="auto">
          <a:xfrm>
            <a:off x="8607781" y="2480086"/>
            <a:ext cx="2968569" cy="2088949"/>
          </a:xfrm>
          <a:prstGeom prst="rect">
            <a:avLst/>
          </a:prstGeom>
          <a:noFill/>
          <a:ln w="9525">
            <a:noFill/>
            <a:miter lim="800000"/>
            <a:headEnd/>
            <a:tailEnd/>
          </a:ln>
        </p:spPr>
      </p:pic>
      <p:pic>
        <p:nvPicPr>
          <p:cNvPr id="7" name="Obrázek 8" descr="C:\Users\Martin\Desktop\výuka\foto tel\IMG_20200309_204851.jpg"/>
          <p:cNvPicPr>
            <a:picLocks noChangeAspect="1" noChangeArrowheads="1"/>
          </p:cNvPicPr>
          <p:nvPr/>
        </p:nvPicPr>
        <p:blipFill>
          <a:blip r:embed="rId5" cstate="print"/>
          <a:srcRect l="9691" t="18443" r="9691" b="28709"/>
          <a:stretch>
            <a:fillRect/>
          </a:stretch>
        </p:blipFill>
        <p:spPr bwMode="auto">
          <a:xfrm>
            <a:off x="4512460" y="4281208"/>
            <a:ext cx="2687662" cy="2321054"/>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normAutofit/>
          </a:bodyPr>
          <a:lstStyle/>
          <a:p>
            <a:r>
              <a:rPr lang="cs-CZ" sz="3600" dirty="0">
                <a:solidFill>
                  <a:srgbClr val="FF0000"/>
                </a:solidFill>
                <a:latin typeface="Arial" pitchFamily="34" charset="0"/>
                <a:cs typeface="Arial" pitchFamily="34" charset="0"/>
              </a:rPr>
              <a:t>Rány</a:t>
            </a:r>
          </a:p>
        </p:txBody>
      </p:sp>
      <p:sp>
        <p:nvSpPr>
          <p:cNvPr id="3" name="Content Placeholder 2"/>
          <p:cNvSpPr>
            <a:spLocks noGrp="1"/>
          </p:cNvSpPr>
          <p:nvPr>
            <p:ph idx="1"/>
          </p:nvPr>
        </p:nvSpPr>
        <p:spPr>
          <a:xfrm>
            <a:off x="838200" y="1466491"/>
            <a:ext cx="10515600" cy="4908430"/>
          </a:xfrm>
        </p:spPr>
        <p:txBody>
          <a:bodyPr>
            <a:normAutofit lnSpcReduction="10000"/>
          </a:bodyPr>
          <a:lstStyle/>
          <a:p>
            <a:r>
              <a:rPr lang="cs-CZ" dirty="0"/>
              <a:t>Bodná rána - </a:t>
            </a:r>
            <a:r>
              <a:rPr lang="cs-CZ" sz="2700" i="1" dirty="0" err="1"/>
              <a:t>vulnus</a:t>
            </a:r>
            <a:r>
              <a:rPr lang="cs-CZ" sz="2700" i="1" dirty="0"/>
              <a:t> punctum</a:t>
            </a:r>
          </a:p>
          <a:p>
            <a:pPr lvl="1"/>
            <a:r>
              <a:rPr lang="cs-CZ" sz="1700" dirty="0"/>
              <a:t>Průnik ostrého/tupého předmětu do hlouby </a:t>
            </a:r>
          </a:p>
          <a:p>
            <a:pPr lvl="1"/>
            <a:r>
              <a:rPr lang="cs-CZ" sz="1700" dirty="0"/>
              <a:t>Penetrující x nepenetrující</a:t>
            </a:r>
          </a:p>
          <a:p>
            <a:pPr lvl="1"/>
            <a:r>
              <a:rPr lang="cs-CZ" sz="1700" dirty="0" err="1"/>
              <a:t>Vbod</a:t>
            </a:r>
            <a:r>
              <a:rPr lang="cs-CZ" sz="1700" dirty="0"/>
              <a:t>, bodný kanál, </a:t>
            </a:r>
            <a:r>
              <a:rPr lang="cs-CZ" sz="1700" dirty="0" err="1"/>
              <a:t>výbod</a:t>
            </a:r>
            <a:endParaRPr lang="cs-CZ" sz="1700" dirty="0"/>
          </a:p>
          <a:p>
            <a:r>
              <a:rPr lang="cs-CZ" dirty="0"/>
              <a:t>Sečná rána - </a:t>
            </a:r>
            <a:r>
              <a:rPr lang="cs-CZ" sz="2700" i="1" dirty="0" err="1"/>
              <a:t>vulnus</a:t>
            </a:r>
            <a:r>
              <a:rPr lang="cs-CZ" sz="2700" i="1" dirty="0"/>
              <a:t> </a:t>
            </a:r>
            <a:r>
              <a:rPr lang="cs-CZ" sz="2700" i="1" dirty="0" err="1"/>
              <a:t>sectum</a:t>
            </a:r>
            <a:endParaRPr lang="cs-CZ" sz="2700" i="1" dirty="0"/>
          </a:p>
          <a:p>
            <a:pPr lvl="1"/>
            <a:r>
              <a:rPr lang="cs-CZ" sz="1700" dirty="0"/>
              <a:t>Kolmým/ šikmým dopadem ostrého předmětu</a:t>
            </a:r>
          </a:p>
          <a:p>
            <a:pPr lvl="1"/>
            <a:r>
              <a:rPr lang="cs-CZ" sz="1700" dirty="0"/>
              <a:t>Úzké, většinou v celé délce stejná hloubka</a:t>
            </a:r>
            <a:endParaRPr lang="cs-CZ" dirty="0"/>
          </a:p>
          <a:p>
            <a:r>
              <a:rPr lang="cs-CZ" dirty="0"/>
              <a:t>Řezná rána - </a:t>
            </a:r>
            <a:r>
              <a:rPr lang="cs-CZ" sz="2700" i="1" dirty="0" err="1"/>
              <a:t>vulnus</a:t>
            </a:r>
            <a:r>
              <a:rPr lang="cs-CZ" sz="2700" i="1" dirty="0"/>
              <a:t> </a:t>
            </a:r>
            <a:r>
              <a:rPr lang="cs-CZ" sz="2700" i="1" dirty="0" err="1"/>
              <a:t>scissum</a:t>
            </a:r>
            <a:endParaRPr lang="cs-CZ" sz="2700" i="1" dirty="0"/>
          </a:p>
          <a:p>
            <a:pPr lvl="1"/>
            <a:r>
              <a:rPr lang="cs-CZ" sz="1800" dirty="0"/>
              <a:t>Vzniká tlakem a tahem ostrého předmětu na kůži</a:t>
            </a:r>
          </a:p>
          <a:p>
            <a:pPr lvl="1"/>
            <a:r>
              <a:rPr lang="cs-CZ" sz="1800" dirty="0"/>
              <a:t>Ostré okraje, střed rány hlubší</a:t>
            </a:r>
          </a:p>
          <a:p>
            <a:r>
              <a:rPr lang="cs-CZ" dirty="0" err="1"/>
              <a:t>Zhmoždělá</a:t>
            </a:r>
            <a:r>
              <a:rPr lang="cs-CZ" dirty="0"/>
              <a:t> rána - </a:t>
            </a:r>
            <a:r>
              <a:rPr lang="cs-CZ" sz="2700" i="1" dirty="0" err="1"/>
              <a:t>vulnus</a:t>
            </a:r>
            <a:r>
              <a:rPr lang="cs-CZ" sz="2700" i="1" dirty="0"/>
              <a:t> </a:t>
            </a:r>
            <a:r>
              <a:rPr lang="cs-CZ" sz="2700" i="1" dirty="0" err="1"/>
              <a:t>contusum</a:t>
            </a:r>
            <a:endParaRPr lang="cs-CZ" sz="2700" i="1" dirty="0"/>
          </a:p>
          <a:p>
            <a:pPr lvl="1"/>
            <a:r>
              <a:rPr lang="cs-CZ" sz="2000" dirty="0"/>
              <a:t>Vzniká stlačením měkkých tkání mezi pevný podklad</a:t>
            </a:r>
          </a:p>
          <a:p>
            <a:pPr lvl="1">
              <a:buNone/>
            </a:pPr>
            <a:r>
              <a:rPr lang="cs-CZ" sz="2000" dirty="0"/>
              <a:t>      a vlastní skelet</a:t>
            </a:r>
          </a:p>
          <a:p>
            <a:pPr lvl="1"/>
            <a:r>
              <a:rPr lang="cs-CZ" sz="2000" dirty="0"/>
              <a:t>Často spojena s lacerací</a:t>
            </a:r>
            <a:endParaRPr lang="cs-CZ" dirty="0"/>
          </a:p>
        </p:txBody>
      </p:sp>
      <p:pic>
        <p:nvPicPr>
          <p:cNvPr id="4" name="Picture 2" descr="D:\rány\bodná rána.jpg"/>
          <p:cNvPicPr>
            <a:picLocks noChangeAspect="1" noChangeArrowheads="1"/>
          </p:cNvPicPr>
          <p:nvPr/>
        </p:nvPicPr>
        <p:blipFill>
          <a:blip r:embed="rId2" cstate="print"/>
          <a:srcRect/>
          <a:stretch>
            <a:fillRect/>
          </a:stretch>
        </p:blipFill>
        <p:spPr bwMode="auto">
          <a:xfrm>
            <a:off x="8977013" y="390044"/>
            <a:ext cx="2571750" cy="1781175"/>
          </a:xfrm>
          <a:prstGeom prst="rect">
            <a:avLst/>
          </a:prstGeom>
          <a:noFill/>
        </p:spPr>
      </p:pic>
      <p:pic>
        <p:nvPicPr>
          <p:cNvPr id="5" name="Picture 3" descr="D:\rány\řezná rána.jpg"/>
          <p:cNvPicPr>
            <a:picLocks noChangeAspect="1" noChangeArrowheads="1"/>
          </p:cNvPicPr>
          <p:nvPr/>
        </p:nvPicPr>
        <p:blipFill>
          <a:blip r:embed="rId3" cstate="print"/>
          <a:srcRect/>
          <a:stretch>
            <a:fillRect/>
          </a:stretch>
        </p:blipFill>
        <p:spPr bwMode="auto">
          <a:xfrm>
            <a:off x="6409702" y="3069238"/>
            <a:ext cx="2532208" cy="1685727"/>
          </a:xfrm>
          <a:prstGeom prst="rect">
            <a:avLst/>
          </a:prstGeom>
          <a:noFill/>
        </p:spPr>
      </p:pic>
      <p:pic>
        <p:nvPicPr>
          <p:cNvPr id="6" name="Picture 4" descr="D:\rány\sečná rána.jpg"/>
          <p:cNvPicPr>
            <a:picLocks noChangeAspect="1" noChangeArrowheads="1"/>
          </p:cNvPicPr>
          <p:nvPr/>
        </p:nvPicPr>
        <p:blipFill>
          <a:blip r:embed="rId4" cstate="print"/>
          <a:srcRect/>
          <a:stretch>
            <a:fillRect/>
          </a:stretch>
        </p:blipFill>
        <p:spPr bwMode="auto">
          <a:xfrm>
            <a:off x="9316805" y="2634279"/>
            <a:ext cx="2466975" cy="1857375"/>
          </a:xfrm>
          <a:prstGeom prst="rect">
            <a:avLst/>
          </a:prstGeom>
          <a:noFill/>
        </p:spPr>
      </p:pic>
      <p:pic>
        <p:nvPicPr>
          <p:cNvPr id="7" name="Picture 5"/>
          <p:cNvPicPr>
            <a:picLocks noChangeAspect="1" noChangeArrowheads="1"/>
          </p:cNvPicPr>
          <p:nvPr/>
        </p:nvPicPr>
        <p:blipFill>
          <a:blip r:embed="rId5" cstate="print"/>
          <a:srcRect/>
          <a:stretch>
            <a:fillRect/>
          </a:stretch>
        </p:blipFill>
        <p:spPr bwMode="auto">
          <a:xfrm>
            <a:off x="8981641" y="5150739"/>
            <a:ext cx="2651770" cy="1370830"/>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2958"/>
          </a:xfrm>
        </p:spPr>
        <p:txBody>
          <a:bodyPr>
            <a:normAutofit/>
          </a:bodyPr>
          <a:lstStyle/>
          <a:p>
            <a:r>
              <a:rPr lang="cs-CZ" sz="3600" dirty="0">
                <a:solidFill>
                  <a:srgbClr val="FF0000"/>
                </a:solidFill>
                <a:latin typeface="Arial" pitchFamily="34" charset="0"/>
                <a:cs typeface="Arial" pitchFamily="34" charset="0"/>
              </a:rPr>
              <a:t>Rány</a:t>
            </a:r>
          </a:p>
        </p:txBody>
      </p:sp>
      <p:sp>
        <p:nvSpPr>
          <p:cNvPr id="3" name="Content Placeholder 2"/>
          <p:cNvSpPr>
            <a:spLocks noGrp="1"/>
          </p:cNvSpPr>
          <p:nvPr>
            <p:ph idx="1"/>
          </p:nvPr>
        </p:nvSpPr>
        <p:spPr>
          <a:xfrm>
            <a:off x="838200" y="1466491"/>
            <a:ext cx="10515600" cy="4710472"/>
          </a:xfrm>
        </p:spPr>
        <p:txBody>
          <a:bodyPr/>
          <a:lstStyle/>
          <a:p>
            <a:r>
              <a:rPr lang="cs-CZ" dirty="0"/>
              <a:t>Tržná rána - </a:t>
            </a:r>
            <a:r>
              <a:rPr lang="cs-CZ" sz="2700" i="1" dirty="0" err="1"/>
              <a:t>vulnus</a:t>
            </a:r>
            <a:r>
              <a:rPr lang="cs-CZ" sz="2700" i="1" dirty="0"/>
              <a:t> </a:t>
            </a:r>
            <a:r>
              <a:rPr lang="cs-CZ" sz="2700" i="1" dirty="0" err="1"/>
              <a:t>lacerum</a:t>
            </a:r>
            <a:endParaRPr lang="cs-CZ" sz="2700" i="1" dirty="0"/>
          </a:p>
          <a:p>
            <a:pPr lvl="1"/>
            <a:r>
              <a:rPr lang="cs-CZ" sz="1800" dirty="0"/>
              <a:t>Prasknutím kůže vlivem tahu</a:t>
            </a:r>
          </a:p>
          <a:p>
            <a:pPr lvl="1"/>
            <a:r>
              <a:rPr lang="cs-CZ" sz="1800" dirty="0"/>
              <a:t>Nepravidelné okraje</a:t>
            </a:r>
          </a:p>
          <a:p>
            <a:pPr lvl="1"/>
            <a:r>
              <a:rPr lang="cs-CZ" sz="1800" dirty="0"/>
              <a:t>Často spojený se zhmožděninami</a:t>
            </a:r>
          </a:p>
          <a:p>
            <a:r>
              <a:rPr lang="cs-CZ" dirty="0"/>
              <a:t>Střelná rána - </a:t>
            </a:r>
            <a:r>
              <a:rPr lang="cs-CZ" sz="2700" i="1" dirty="0" err="1"/>
              <a:t>vulnus</a:t>
            </a:r>
            <a:r>
              <a:rPr lang="cs-CZ" sz="2700" i="1" dirty="0"/>
              <a:t> </a:t>
            </a:r>
            <a:r>
              <a:rPr lang="cs-CZ" sz="2700" i="1" dirty="0" err="1"/>
              <a:t>sclopetarium</a:t>
            </a:r>
            <a:endParaRPr lang="cs-CZ" sz="2700" i="1" dirty="0"/>
          </a:p>
          <a:p>
            <a:pPr lvl="1"/>
            <a:r>
              <a:rPr lang="cs-CZ" sz="1800" i="1" dirty="0"/>
              <a:t>Projektilové x střepinové</a:t>
            </a:r>
          </a:p>
          <a:p>
            <a:pPr lvl="1"/>
            <a:r>
              <a:rPr lang="cs-CZ" sz="1800" i="1" dirty="0"/>
              <a:t>Vstřel, střelný kanál, zástřel, postřel,výstřel</a:t>
            </a:r>
          </a:p>
          <a:p>
            <a:pPr lvl="1"/>
            <a:r>
              <a:rPr lang="cs-CZ" sz="1800" i="1" dirty="0"/>
              <a:t>Většinou infikované</a:t>
            </a:r>
            <a:endParaRPr lang="cs-CZ" sz="1800" dirty="0"/>
          </a:p>
          <a:p>
            <a:r>
              <a:rPr lang="cs-CZ" dirty="0" err="1"/>
              <a:t>Kusná</a:t>
            </a:r>
            <a:r>
              <a:rPr lang="cs-CZ" dirty="0"/>
              <a:t> rána </a:t>
            </a:r>
            <a:r>
              <a:rPr lang="cs-CZ" sz="2500" dirty="0"/>
              <a:t>- </a:t>
            </a:r>
            <a:r>
              <a:rPr lang="cs-CZ" sz="2700" i="1" dirty="0" err="1"/>
              <a:t>vulnus</a:t>
            </a:r>
            <a:r>
              <a:rPr lang="cs-CZ" sz="2700" i="1" dirty="0"/>
              <a:t> </a:t>
            </a:r>
            <a:r>
              <a:rPr lang="cs-CZ" sz="2700" i="1" dirty="0" err="1"/>
              <a:t>morsum</a:t>
            </a:r>
            <a:endParaRPr lang="cs-CZ" sz="2700" i="1" dirty="0"/>
          </a:p>
          <a:p>
            <a:pPr lvl="1"/>
            <a:r>
              <a:rPr lang="cs-CZ" sz="1800" i="1" dirty="0"/>
              <a:t>Zvířetem x člověkem</a:t>
            </a:r>
          </a:p>
          <a:p>
            <a:pPr lvl="1"/>
            <a:r>
              <a:rPr lang="cs-CZ" sz="1800" i="1" dirty="0"/>
              <a:t>Charakter kontuze nebo bodné rány</a:t>
            </a:r>
          </a:p>
          <a:p>
            <a:pPr lvl="1"/>
            <a:r>
              <a:rPr lang="cs-CZ" sz="1800" i="1" dirty="0"/>
              <a:t>Rány kopírují tvar čelisti</a:t>
            </a:r>
          </a:p>
          <a:p>
            <a:pPr lvl="1"/>
            <a:r>
              <a:rPr lang="cs-CZ" sz="1800" i="1" dirty="0"/>
              <a:t>Většinou infikované </a:t>
            </a:r>
            <a:endParaRPr lang="cs-CZ" sz="1800" dirty="0"/>
          </a:p>
          <a:p>
            <a:endParaRPr lang="cs-CZ" dirty="0"/>
          </a:p>
        </p:txBody>
      </p:sp>
      <p:pic>
        <p:nvPicPr>
          <p:cNvPr id="4" name="Picture 4" descr="D:\rány\pokousání II.jpg"/>
          <p:cNvPicPr>
            <a:picLocks noChangeAspect="1" noChangeArrowheads="1"/>
          </p:cNvPicPr>
          <p:nvPr/>
        </p:nvPicPr>
        <p:blipFill>
          <a:blip r:embed="rId2" cstate="print"/>
          <a:srcRect/>
          <a:stretch>
            <a:fillRect/>
          </a:stretch>
        </p:blipFill>
        <p:spPr bwMode="auto">
          <a:xfrm>
            <a:off x="5927074" y="4679015"/>
            <a:ext cx="2696590" cy="2024336"/>
          </a:xfrm>
          <a:prstGeom prst="rect">
            <a:avLst/>
          </a:prstGeom>
          <a:noFill/>
        </p:spPr>
      </p:pic>
      <p:pic>
        <p:nvPicPr>
          <p:cNvPr id="5" name="Picture 6" descr="D:\rány\tržněnina.jpg"/>
          <p:cNvPicPr>
            <a:picLocks noChangeAspect="1" noChangeArrowheads="1"/>
          </p:cNvPicPr>
          <p:nvPr/>
        </p:nvPicPr>
        <p:blipFill>
          <a:blip r:embed="rId3" cstate="print"/>
          <a:srcRect/>
          <a:stretch>
            <a:fillRect/>
          </a:stretch>
        </p:blipFill>
        <p:spPr bwMode="auto">
          <a:xfrm>
            <a:off x="9098511" y="205894"/>
            <a:ext cx="2208539" cy="2576438"/>
          </a:xfrm>
          <a:prstGeom prst="rect">
            <a:avLst/>
          </a:prstGeom>
          <a:noFill/>
        </p:spPr>
      </p:pic>
      <p:pic>
        <p:nvPicPr>
          <p:cNvPr id="6" name="Picture 5"/>
          <p:cNvPicPr>
            <a:picLocks noChangeAspect="1" noChangeArrowheads="1"/>
          </p:cNvPicPr>
          <p:nvPr/>
        </p:nvPicPr>
        <p:blipFill>
          <a:blip r:embed="rId4" cstate="print"/>
          <a:srcRect/>
          <a:stretch>
            <a:fillRect/>
          </a:stretch>
        </p:blipFill>
        <p:spPr bwMode="auto">
          <a:xfrm>
            <a:off x="8798144" y="3001719"/>
            <a:ext cx="2880320" cy="1919520"/>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2739"/>
          </a:xfrm>
        </p:spPr>
        <p:txBody>
          <a:bodyPr>
            <a:normAutofit/>
          </a:bodyPr>
          <a:lstStyle/>
          <a:p>
            <a:r>
              <a:rPr lang="cs-CZ" sz="3600" dirty="0">
                <a:solidFill>
                  <a:srgbClr val="FF0000"/>
                </a:solidFill>
                <a:latin typeface="Arial" pitchFamily="34" charset="0"/>
                <a:cs typeface="Arial" pitchFamily="34" charset="0"/>
              </a:rPr>
              <a:t>Termické rány</a:t>
            </a:r>
            <a:endParaRPr lang="cs-CZ" sz="3600" dirty="0">
              <a:latin typeface="Arial" pitchFamily="34" charset="0"/>
              <a:cs typeface="Arial" pitchFamily="34" charset="0"/>
            </a:endParaRPr>
          </a:p>
        </p:txBody>
      </p:sp>
      <p:sp>
        <p:nvSpPr>
          <p:cNvPr id="3" name="Content Placeholder 2"/>
          <p:cNvSpPr>
            <a:spLocks noGrp="1"/>
          </p:cNvSpPr>
          <p:nvPr>
            <p:ph sz="half" idx="1"/>
          </p:nvPr>
        </p:nvSpPr>
        <p:spPr>
          <a:xfrm>
            <a:off x="707366" y="1431985"/>
            <a:ext cx="5312434" cy="4744978"/>
          </a:xfrm>
        </p:spPr>
        <p:txBody>
          <a:bodyPr/>
          <a:lstStyle/>
          <a:p>
            <a:r>
              <a:rPr lang="cs-CZ" b="1" dirty="0"/>
              <a:t>Popáleniny</a:t>
            </a:r>
          </a:p>
          <a:p>
            <a:endParaRPr lang="cs-CZ" b="1" dirty="0"/>
          </a:p>
          <a:p>
            <a:r>
              <a:rPr lang="cs-CZ" sz="2400" dirty="0"/>
              <a:t>I. - erytém</a:t>
            </a:r>
          </a:p>
          <a:p>
            <a:r>
              <a:rPr lang="cs-CZ" sz="2400" dirty="0" err="1"/>
              <a:t>IIa</a:t>
            </a:r>
            <a:r>
              <a:rPr lang="cs-CZ" sz="2400" dirty="0"/>
              <a:t>. - puchýř</a:t>
            </a:r>
          </a:p>
          <a:p>
            <a:r>
              <a:rPr lang="cs-CZ" sz="2400" dirty="0" err="1"/>
              <a:t>IIb</a:t>
            </a:r>
            <a:r>
              <a:rPr lang="cs-CZ" sz="2400" dirty="0"/>
              <a:t>. - příškvar</a:t>
            </a:r>
          </a:p>
          <a:p>
            <a:r>
              <a:rPr lang="cs-CZ" sz="2400" dirty="0"/>
              <a:t>III – nekróza</a:t>
            </a:r>
          </a:p>
          <a:p>
            <a:r>
              <a:rPr lang="cs-CZ" sz="2400" dirty="0"/>
              <a:t>IV. zuhelnatění</a:t>
            </a:r>
          </a:p>
        </p:txBody>
      </p:sp>
      <p:sp>
        <p:nvSpPr>
          <p:cNvPr id="4" name="Zástupný symbol pro obsah 3"/>
          <p:cNvSpPr>
            <a:spLocks noGrp="1"/>
          </p:cNvSpPr>
          <p:nvPr>
            <p:ph sz="half" idx="2"/>
          </p:nvPr>
        </p:nvSpPr>
        <p:spPr>
          <a:xfrm>
            <a:off x="6314536" y="1371600"/>
            <a:ext cx="5039264" cy="4805363"/>
          </a:xfrm>
        </p:spPr>
        <p:txBody>
          <a:bodyPr/>
          <a:lstStyle/>
          <a:p>
            <a:r>
              <a:rPr lang="cs-CZ" b="1" dirty="0"/>
              <a:t>Omrzliny</a:t>
            </a:r>
          </a:p>
          <a:p>
            <a:pPr>
              <a:buNone/>
            </a:pPr>
            <a:r>
              <a:rPr lang="cs-CZ" dirty="0"/>
              <a:t>- </a:t>
            </a:r>
            <a:r>
              <a:rPr lang="cs-CZ" sz="2400" dirty="0"/>
              <a:t>bledost, mramorování, anestezie</a:t>
            </a:r>
          </a:p>
          <a:p>
            <a:pPr>
              <a:buFontTx/>
              <a:buChar char="-"/>
            </a:pPr>
            <a:r>
              <a:rPr lang="cs-CZ" sz="2400" dirty="0"/>
              <a:t>vyvíjí se po zahřátí, </a:t>
            </a:r>
          </a:p>
          <a:p>
            <a:pPr>
              <a:buFontTx/>
              <a:buChar char="-"/>
            </a:pPr>
            <a:endParaRPr lang="cs-CZ" sz="2400" dirty="0"/>
          </a:p>
          <a:p>
            <a:r>
              <a:rPr lang="cs-CZ" sz="2400" dirty="0"/>
              <a:t>I. – zarudnutí</a:t>
            </a:r>
          </a:p>
          <a:p>
            <a:r>
              <a:rPr lang="cs-CZ" sz="2400" dirty="0"/>
              <a:t>II. – </a:t>
            </a:r>
            <a:r>
              <a:rPr lang="cs-CZ" sz="2400" dirty="0" err="1"/>
              <a:t>serozní</a:t>
            </a:r>
            <a:r>
              <a:rPr lang="cs-CZ" sz="2400" dirty="0"/>
              <a:t> puchýř</a:t>
            </a:r>
          </a:p>
          <a:p>
            <a:r>
              <a:rPr lang="cs-CZ" sz="2400" dirty="0"/>
              <a:t>III. hemoragický puchýř</a:t>
            </a:r>
          </a:p>
          <a:p>
            <a:r>
              <a:rPr lang="cs-CZ" sz="2400" dirty="0"/>
              <a:t>IV. Mumifikace</a:t>
            </a:r>
          </a:p>
        </p:txBody>
      </p:sp>
      <p:pic>
        <p:nvPicPr>
          <p:cNvPr id="5" name="Picture 3" descr="C:\Users\Martin\Desktop\obr. orthobull\heat-clipart-burn-injury-3.jpg"/>
          <p:cNvPicPr>
            <a:picLocks noChangeAspect="1" noChangeArrowheads="1"/>
          </p:cNvPicPr>
          <p:nvPr/>
        </p:nvPicPr>
        <p:blipFill>
          <a:blip r:embed="rId2"/>
          <a:srcRect l="6299" t="3307" r="5774" b="4253"/>
          <a:stretch>
            <a:fillRect/>
          </a:stretch>
        </p:blipFill>
        <p:spPr bwMode="auto">
          <a:xfrm>
            <a:off x="3312543" y="1166245"/>
            <a:ext cx="2879335" cy="3181079"/>
          </a:xfrm>
          <a:prstGeom prst="rect">
            <a:avLst/>
          </a:prstGeom>
          <a:noFill/>
          <a:ln w="9525">
            <a:noFill/>
            <a:miter lim="800000"/>
            <a:headEnd/>
            <a:tailEnd/>
          </a:ln>
        </p:spPr>
      </p:pic>
      <p:pic>
        <p:nvPicPr>
          <p:cNvPr id="6" name="Picture 2" descr="C:\Users\Martin\Desktop\obr. orthobull\ran\image-22.jpg"/>
          <p:cNvPicPr>
            <a:picLocks noChangeAspect="1" noChangeArrowheads="1"/>
          </p:cNvPicPr>
          <p:nvPr/>
        </p:nvPicPr>
        <p:blipFill>
          <a:blip r:embed="rId3"/>
          <a:srcRect l="16404" t="25372" r="15749" b="13123"/>
          <a:stretch>
            <a:fillRect/>
          </a:stretch>
        </p:blipFill>
        <p:spPr bwMode="auto">
          <a:xfrm>
            <a:off x="3064112" y="4487364"/>
            <a:ext cx="3236735" cy="2176763"/>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Fáze hojení rány</a:t>
            </a:r>
          </a:p>
        </p:txBody>
      </p:sp>
      <p:sp>
        <p:nvSpPr>
          <p:cNvPr id="3" name="Content Placeholder 2"/>
          <p:cNvSpPr>
            <a:spLocks noGrp="1"/>
          </p:cNvSpPr>
          <p:nvPr>
            <p:ph idx="1"/>
          </p:nvPr>
        </p:nvSpPr>
        <p:spPr>
          <a:xfrm>
            <a:off x="838200" y="1647645"/>
            <a:ext cx="10515600" cy="4529318"/>
          </a:xfrm>
        </p:spPr>
        <p:txBody>
          <a:bodyPr/>
          <a:lstStyle/>
          <a:p>
            <a:r>
              <a:rPr lang="cs-CZ" dirty="0"/>
              <a:t>. Fáze = </a:t>
            </a:r>
            <a:r>
              <a:rPr lang="cs-CZ" dirty="0" err="1"/>
              <a:t>hemostáza</a:t>
            </a:r>
            <a:endParaRPr lang="cs-CZ" dirty="0"/>
          </a:p>
          <a:p>
            <a:pPr lvl="2"/>
            <a:r>
              <a:rPr lang="cs-CZ" dirty="0"/>
              <a:t>Kontrakce cév, agregace trombocytů, rána</a:t>
            </a:r>
          </a:p>
          <a:p>
            <a:pPr marL="914400" lvl="2" indent="0">
              <a:buNone/>
            </a:pPr>
            <a:r>
              <a:rPr lang="cs-CZ" dirty="0"/>
              <a:t>     se vyplňuje </a:t>
            </a:r>
            <a:r>
              <a:rPr lang="cs-CZ" dirty="0" err="1"/>
              <a:t>koagulem</a:t>
            </a:r>
            <a:endParaRPr lang="cs-CZ" dirty="0"/>
          </a:p>
          <a:p>
            <a:r>
              <a:rPr lang="cs-CZ" dirty="0"/>
              <a:t>II. Fáze = zánětlivá (1.-3.d)</a:t>
            </a:r>
          </a:p>
          <a:p>
            <a:pPr lvl="2"/>
            <a:r>
              <a:rPr lang="cs-CZ" dirty="0"/>
              <a:t>aktivace granulocytů a leukocytů, fagocytóza a likvidace tkáňového detritu – reaktivní zánět</a:t>
            </a:r>
          </a:p>
          <a:p>
            <a:r>
              <a:rPr lang="cs-CZ" dirty="0"/>
              <a:t>II. Fáze = proliferační (4.-7.d)</a:t>
            </a:r>
          </a:p>
          <a:p>
            <a:pPr lvl="2"/>
            <a:r>
              <a:rPr lang="cs-CZ" dirty="0"/>
              <a:t>Proliferace a migrace fibroblastů, </a:t>
            </a:r>
            <a:r>
              <a:rPr lang="cs-CZ" dirty="0" err="1"/>
              <a:t>angiogeneze</a:t>
            </a:r>
            <a:r>
              <a:rPr lang="cs-CZ" dirty="0"/>
              <a:t> produkce kolagenu</a:t>
            </a:r>
          </a:p>
          <a:p>
            <a:r>
              <a:rPr lang="cs-CZ" dirty="0"/>
              <a:t>IV. Fáze = epitelizační (7.-10.d)</a:t>
            </a:r>
          </a:p>
          <a:p>
            <a:pPr lvl="2"/>
            <a:r>
              <a:rPr lang="cs-CZ" dirty="0"/>
              <a:t>Přeměna granulační tkáně, tvorba jizvy, překrytí rány novotvořenou kůží</a:t>
            </a:r>
          </a:p>
          <a:p>
            <a:endParaRPr lang="cs-CZ" dirty="0"/>
          </a:p>
        </p:txBody>
      </p:sp>
      <p:pic>
        <p:nvPicPr>
          <p:cNvPr id="4" name="Picture 5" descr="C:\Users\Martin\Desktop\obr. orthobull\index.jpg"/>
          <p:cNvPicPr>
            <a:picLocks noChangeAspect="1" noChangeArrowheads="1"/>
          </p:cNvPicPr>
          <p:nvPr/>
        </p:nvPicPr>
        <p:blipFill>
          <a:blip r:embed="rId2"/>
          <a:srcRect/>
          <a:stretch>
            <a:fillRect/>
          </a:stretch>
        </p:blipFill>
        <p:spPr bwMode="auto">
          <a:xfrm>
            <a:off x="6567582" y="704036"/>
            <a:ext cx="5417384" cy="2194439"/>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svalu</a:t>
            </a:r>
          </a:p>
        </p:txBody>
      </p:sp>
      <p:sp>
        <p:nvSpPr>
          <p:cNvPr id="3" name="Content Placeholder 2"/>
          <p:cNvSpPr>
            <a:spLocks noGrp="1"/>
          </p:cNvSpPr>
          <p:nvPr>
            <p:ph idx="1"/>
          </p:nvPr>
        </p:nvSpPr>
        <p:spPr>
          <a:xfrm>
            <a:off x="838200" y="1647645"/>
            <a:ext cx="10755702" cy="4529318"/>
          </a:xfrm>
        </p:spPr>
        <p:txBody>
          <a:bodyPr/>
          <a:lstStyle/>
          <a:p>
            <a:r>
              <a:rPr lang="cs-CZ" b="1" dirty="0"/>
              <a:t>Kontuze</a:t>
            </a:r>
            <a:r>
              <a:rPr lang="cs-CZ" dirty="0"/>
              <a:t> – přímé tupé násilí, bolest, svalový </a:t>
            </a:r>
            <a:r>
              <a:rPr lang="cs-CZ" dirty="0" err="1"/>
              <a:t>stupor</a:t>
            </a:r>
            <a:endParaRPr lang="cs-CZ" dirty="0"/>
          </a:p>
          <a:p>
            <a:r>
              <a:rPr lang="cs-CZ" b="1" dirty="0"/>
              <a:t>Intramuskulární hematom</a:t>
            </a:r>
          </a:p>
          <a:p>
            <a:endParaRPr lang="cs-CZ" dirty="0"/>
          </a:p>
          <a:p>
            <a:r>
              <a:rPr lang="cs-CZ" b="1" dirty="0"/>
              <a:t>Distenze</a:t>
            </a:r>
            <a:r>
              <a:rPr lang="cs-CZ" dirty="0"/>
              <a:t> – natažení vláken na hranici možnosti, bez poručení kontinuity</a:t>
            </a:r>
          </a:p>
          <a:p>
            <a:r>
              <a:rPr lang="cs-CZ" b="1" dirty="0"/>
              <a:t>Ruptura</a:t>
            </a:r>
            <a:r>
              <a:rPr lang="cs-CZ" dirty="0"/>
              <a:t> – parciální x totální (defekt, ztráta funkce)</a:t>
            </a:r>
          </a:p>
          <a:p>
            <a:endParaRPr lang="cs-CZ" dirty="0"/>
          </a:p>
          <a:p>
            <a:r>
              <a:rPr lang="cs-CZ" b="1" dirty="0" err="1"/>
              <a:t>Transscize</a:t>
            </a:r>
            <a:r>
              <a:rPr lang="cs-CZ" dirty="0"/>
              <a:t> – otevřené poranění , parciální x totální </a:t>
            </a:r>
          </a:p>
          <a:p>
            <a:pPr>
              <a:buNone/>
            </a:pPr>
            <a:r>
              <a:rPr lang="cs-CZ" dirty="0"/>
              <a:t>   - adaptace okrajů, rekonstrukce fascie</a:t>
            </a:r>
          </a:p>
          <a:p>
            <a:endParaRPr lang="cs-CZ" dirty="0"/>
          </a:p>
        </p:txBody>
      </p:sp>
      <p:pic>
        <p:nvPicPr>
          <p:cNvPr id="5" name="Picture 3" descr="C:\Users\João Féria\Desktop\1342053567.jpg"/>
          <p:cNvPicPr>
            <a:picLocks noChangeAspect="1" noChangeArrowheads="1"/>
          </p:cNvPicPr>
          <p:nvPr/>
        </p:nvPicPr>
        <p:blipFill>
          <a:blip r:embed="rId3" cstate="print"/>
          <a:srcRect/>
          <a:stretch>
            <a:fillRect/>
          </a:stretch>
        </p:blipFill>
        <p:spPr bwMode="auto">
          <a:xfrm>
            <a:off x="9125560" y="750498"/>
            <a:ext cx="2310501" cy="2212181"/>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09992"/>
          </a:xfrm>
        </p:spPr>
        <p:txBody>
          <a:bodyPr>
            <a:normAutofit/>
          </a:bodyPr>
          <a:lstStyle/>
          <a:p>
            <a:r>
              <a:rPr lang="cs-CZ" sz="3600" dirty="0">
                <a:solidFill>
                  <a:srgbClr val="FF0000"/>
                </a:solidFill>
                <a:latin typeface="Arial" pitchFamily="34" charset="0"/>
                <a:cs typeface="Arial" pitchFamily="34" charset="0"/>
              </a:rPr>
              <a:t>Hojení rány</a:t>
            </a:r>
          </a:p>
        </p:txBody>
      </p:sp>
      <p:sp>
        <p:nvSpPr>
          <p:cNvPr id="5" name="Zástupný symbol pro obsah 4"/>
          <p:cNvSpPr>
            <a:spLocks noGrp="1"/>
          </p:cNvSpPr>
          <p:nvPr>
            <p:ph sz="half" idx="1"/>
          </p:nvPr>
        </p:nvSpPr>
        <p:spPr>
          <a:xfrm>
            <a:off x="838200" y="1595887"/>
            <a:ext cx="5181600" cy="4701395"/>
          </a:xfrm>
        </p:spPr>
        <p:txBody>
          <a:bodyPr/>
          <a:lstStyle/>
          <a:p>
            <a:r>
              <a:rPr lang="cs-CZ" b="1" dirty="0"/>
              <a:t>Per </a:t>
            </a:r>
            <a:r>
              <a:rPr lang="cs-CZ" b="1" dirty="0" err="1"/>
              <a:t>primam</a:t>
            </a:r>
            <a:r>
              <a:rPr lang="cs-CZ" b="1" dirty="0"/>
              <a:t> </a:t>
            </a:r>
            <a:r>
              <a:rPr lang="cs-CZ" dirty="0"/>
              <a:t>– sterilní rány s okraji v dotyku, bez větší zánětlivé reakce</a:t>
            </a:r>
          </a:p>
          <a:p>
            <a:pPr lvl="1"/>
            <a:r>
              <a:rPr lang="cs-CZ" sz="2800" dirty="0"/>
              <a:t>Nejlepší způsob hojení</a:t>
            </a:r>
          </a:p>
          <a:p>
            <a:pPr lvl="1"/>
            <a:r>
              <a:rPr lang="cs-CZ" sz="2800" dirty="0"/>
              <a:t>Dostatečná vaskularizace tkání</a:t>
            </a:r>
          </a:p>
          <a:p>
            <a:pPr lvl="1"/>
            <a:r>
              <a:rPr lang="cs-CZ" sz="2800" dirty="0"/>
              <a:t>Rána zbavená devitalizovaných tkání a nečistot</a:t>
            </a:r>
          </a:p>
          <a:p>
            <a:pPr lvl="1"/>
            <a:r>
              <a:rPr lang="cs-CZ" sz="2800" dirty="0"/>
              <a:t>Absence zánětu</a:t>
            </a:r>
          </a:p>
        </p:txBody>
      </p:sp>
      <p:sp>
        <p:nvSpPr>
          <p:cNvPr id="6" name="Zástupný symbol pro obsah 5"/>
          <p:cNvSpPr>
            <a:spLocks noGrp="1"/>
          </p:cNvSpPr>
          <p:nvPr>
            <p:ph sz="half" idx="2"/>
          </p:nvPr>
        </p:nvSpPr>
        <p:spPr>
          <a:xfrm>
            <a:off x="6172200" y="1604512"/>
            <a:ext cx="5181600" cy="4675517"/>
          </a:xfrm>
        </p:spPr>
        <p:txBody>
          <a:bodyPr/>
          <a:lstStyle/>
          <a:p>
            <a:r>
              <a:rPr lang="cs-CZ" b="1" dirty="0"/>
              <a:t>Per </a:t>
            </a:r>
            <a:r>
              <a:rPr lang="cs-CZ" b="1" dirty="0" err="1"/>
              <a:t>secundam</a:t>
            </a:r>
            <a:r>
              <a:rPr lang="cs-CZ" b="1" dirty="0"/>
              <a:t> </a:t>
            </a:r>
            <a:r>
              <a:rPr lang="cs-CZ" dirty="0"/>
              <a:t>– rána se hojí od spodiny granulační tkání a ze stran epitelizací</a:t>
            </a:r>
          </a:p>
          <a:p>
            <a:pPr lvl="1"/>
            <a:r>
              <a:rPr lang="cs-CZ" sz="2800" dirty="0"/>
              <a:t>rány se ztrátou většího množství tkáně, okraje nelze sblížit</a:t>
            </a:r>
          </a:p>
          <a:p>
            <a:pPr lvl="1"/>
            <a:r>
              <a:rPr lang="cs-CZ" sz="2800" dirty="0"/>
              <a:t>primárně znečištěné rány</a:t>
            </a:r>
          </a:p>
          <a:p>
            <a:pPr lvl="1"/>
            <a:r>
              <a:rPr lang="cs-CZ" sz="2800" dirty="0"/>
              <a:t>infikované rány</a:t>
            </a:r>
          </a:p>
        </p:txBody>
      </p:sp>
      <p:pic>
        <p:nvPicPr>
          <p:cNvPr id="7" name="Picture 2"/>
          <p:cNvPicPr>
            <a:picLocks noChangeAspect="1" noChangeArrowheads="1"/>
          </p:cNvPicPr>
          <p:nvPr/>
        </p:nvPicPr>
        <p:blipFill>
          <a:blip r:embed="rId2" cstate="print"/>
          <a:srcRect/>
          <a:stretch>
            <a:fillRect/>
          </a:stretch>
        </p:blipFill>
        <p:spPr bwMode="auto">
          <a:xfrm>
            <a:off x="9401869" y="4604223"/>
            <a:ext cx="2266046" cy="2044262"/>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209691" y="4957560"/>
            <a:ext cx="1958292" cy="1682749"/>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44498"/>
          </a:xfrm>
        </p:spPr>
        <p:txBody>
          <a:bodyPr>
            <a:normAutofit/>
          </a:bodyPr>
          <a:lstStyle/>
          <a:p>
            <a:r>
              <a:rPr lang="cs-CZ" sz="3600" dirty="0">
                <a:solidFill>
                  <a:srgbClr val="FF0000"/>
                </a:solidFill>
                <a:latin typeface="Arial" pitchFamily="34" charset="0"/>
                <a:cs typeface="Arial" pitchFamily="34" charset="0"/>
              </a:rPr>
              <a:t>Ošetření akutních ran</a:t>
            </a:r>
          </a:p>
        </p:txBody>
      </p:sp>
      <p:sp>
        <p:nvSpPr>
          <p:cNvPr id="3" name="Content Placeholder 2"/>
          <p:cNvSpPr>
            <a:spLocks noGrp="1"/>
          </p:cNvSpPr>
          <p:nvPr>
            <p:ph sz="half" idx="1"/>
          </p:nvPr>
        </p:nvSpPr>
        <p:spPr/>
        <p:txBody>
          <a:bodyPr/>
          <a:lstStyle/>
          <a:p>
            <a:r>
              <a:rPr lang="cs-CZ" dirty="0"/>
              <a:t>Dočasné krytí, zastavení krvácení</a:t>
            </a:r>
          </a:p>
          <a:p>
            <a:r>
              <a:rPr lang="cs-CZ" dirty="0"/>
              <a:t>Toaleta okolí rány</a:t>
            </a:r>
          </a:p>
          <a:p>
            <a:r>
              <a:rPr lang="cs-CZ" dirty="0"/>
              <a:t>Antisepse okolí rány</a:t>
            </a:r>
          </a:p>
          <a:p>
            <a:r>
              <a:rPr lang="cs-CZ" dirty="0"/>
              <a:t>Anestezie</a:t>
            </a:r>
          </a:p>
          <a:p>
            <a:r>
              <a:rPr lang="cs-CZ" dirty="0"/>
              <a:t>Revize a toaleta ran, </a:t>
            </a:r>
            <a:r>
              <a:rPr lang="cs-CZ" dirty="0" err="1"/>
              <a:t>excize</a:t>
            </a:r>
            <a:endParaRPr lang="cs-CZ" dirty="0"/>
          </a:p>
          <a:p>
            <a:r>
              <a:rPr lang="cs-CZ" dirty="0"/>
              <a:t>Drenáž, sutura</a:t>
            </a:r>
          </a:p>
          <a:p>
            <a:r>
              <a:rPr lang="cs-CZ" dirty="0"/>
              <a:t>Očkování proti tetanu</a:t>
            </a:r>
          </a:p>
          <a:p>
            <a:endParaRPr lang="cs-CZ" dirty="0"/>
          </a:p>
        </p:txBody>
      </p:sp>
      <p:sp>
        <p:nvSpPr>
          <p:cNvPr id="5" name="Zástupný symbol pro obsah 4"/>
          <p:cNvSpPr>
            <a:spLocks noGrp="1"/>
          </p:cNvSpPr>
          <p:nvPr>
            <p:ph sz="half" idx="2"/>
          </p:nvPr>
        </p:nvSpPr>
        <p:spPr/>
        <p:txBody>
          <a:bodyPr/>
          <a:lstStyle/>
          <a:p>
            <a:r>
              <a:rPr lang="cs-CZ" dirty="0"/>
              <a:t>Primární sutura - do 8hod.</a:t>
            </a:r>
          </a:p>
          <a:p>
            <a:r>
              <a:rPr lang="cs-CZ" dirty="0"/>
              <a:t>Primární odložená sutura- 5-7dní od vzniku</a:t>
            </a:r>
          </a:p>
          <a:p>
            <a:r>
              <a:rPr lang="cs-CZ" dirty="0"/>
              <a:t>Sekundární časná sutura- infikované rány, víc jak 14 dní</a:t>
            </a:r>
          </a:p>
          <a:p>
            <a:r>
              <a:rPr lang="cs-CZ" dirty="0"/>
              <a:t>Sekundární odložená sutura- infikované rány, nutnost mobilizace okrajů rány, víc jak 21 dní</a:t>
            </a:r>
          </a:p>
          <a:p>
            <a:endParaRPr lang="cs-CZ" dirty="0"/>
          </a:p>
        </p:txBody>
      </p:sp>
    </p:spTree>
    <p:extLst>
      <p:ext uri="{BB962C8B-B14F-4D97-AF65-F5344CB8AC3E}">
        <p14:creationId xmlns:p14="http://schemas.microsoft.com/office/powerpoint/2010/main" val="1838706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Ošetření ran </a:t>
            </a:r>
          </a:p>
        </p:txBody>
      </p:sp>
      <p:sp>
        <p:nvSpPr>
          <p:cNvPr id="3" name="Content Placeholder 2"/>
          <p:cNvSpPr>
            <a:spLocks noGrp="1"/>
          </p:cNvSpPr>
          <p:nvPr>
            <p:ph idx="1"/>
          </p:nvPr>
        </p:nvSpPr>
        <p:spPr>
          <a:xfrm>
            <a:off x="838200" y="1647645"/>
            <a:ext cx="10515600" cy="4529318"/>
          </a:xfrm>
        </p:spPr>
        <p:txBody>
          <a:bodyPr/>
          <a:lstStyle/>
          <a:p>
            <a:pPr>
              <a:buNone/>
            </a:pPr>
            <a:r>
              <a:rPr lang="cs-CZ" dirty="0"/>
              <a:t> </a:t>
            </a:r>
          </a:p>
        </p:txBody>
      </p:sp>
      <p:pic>
        <p:nvPicPr>
          <p:cNvPr id="4" name="Picture 1" descr="C:\Users\Martin\Desktop\obr. orthobull\ran\B9781455706068000355_f035-pb016-9781455706068.jpg"/>
          <p:cNvPicPr>
            <a:picLocks noChangeAspect="1" noChangeArrowheads="1"/>
          </p:cNvPicPr>
          <p:nvPr/>
        </p:nvPicPr>
        <p:blipFill>
          <a:blip r:embed="rId2"/>
          <a:srcRect l="2280" t="1732" r="2280" b="6352"/>
          <a:stretch>
            <a:fillRect/>
          </a:stretch>
        </p:blipFill>
        <p:spPr bwMode="auto">
          <a:xfrm>
            <a:off x="4546120" y="139853"/>
            <a:ext cx="5124089" cy="6491228"/>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8837"/>
          </a:xfrm>
        </p:spPr>
        <p:txBody>
          <a:bodyPr>
            <a:normAutofit/>
          </a:bodyPr>
          <a:lstStyle/>
          <a:p>
            <a:r>
              <a:rPr lang="cs-CZ" sz="3600" dirty="0">
                <a:solidFill>
                  <a:srgbClr val="FF0000"/>
                </a:solidFill>
                <a:latin typeface="Arial" pitchFamily="34" charset="0"/>
                <a:cs typeface="Arial" pitchFamily="34" charset="0"/>
              </a:rPr>
              <a:t>Chronické rány</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509622"/>
            <a:ext cx="10515600" cy="4856671"/>
          </a:xfrm>
        </p:spPr>
        <p:txBody>
          <a:bodyPr>
            <a:normAutofit fontScale="92500" lnSpcReduction="10000"/>
          </a:bodyPr>
          <a:lstStyle/>
          <a:p>
            <a:pPr>
              <a:buNone/>
            </a:pPr>
            <a:r>
              <a:rPr lang="cs-CZ" i="1" dirty="0"/>
              <a:t>sekundárně se hojící rána s dobou hojení delší než 6-8 týdnů i přes adekvátní terapii</a:t>
            </a:r>
          </a:p>
          <a:p>
            <a:r>
              <a:rPr lang="cs-CZ" sz="2400" dirty="0"/>
              <a:t>Příčinnou vzniku je přechod akutní rány do chronicity, zhoršení podmínek hojení, </a:t>
            </a:r>
            <a:r>
              <a:rPr lang="cs-CZ" sz="2400" dirty="0" err="1"/>
              <a:t>mikrotraumatizace</a:t>
            </a:r>
            <a:r>
              <a:rPr lang="cs-CZ" sz="2400" dirty="0"/>
              <a:t> okolí rány</a:t>
            </a:r>
          </a:p>
          <a:p>
            <a:r>
              <a:rPr lang="cs-CZ" dirty="0"/>
              <a:t>Vředy na podkladě cévní etiologie</a:t>
            </a:r>
          </a:p>
          <a:p>
            <a:r>
              <a:rPr lang="cs-CZ" dirty="0"/>
              <a:t>Dekubitus</a:t>
            </a:r>
          </a:p>
          <a:p>
            <a:pPr lvl="1"/>
            <a:r>
              <a:rPr lang="cs-CZ" dirty="0"/>
              <a:t>Porucha </a:t>
            </a:r>
            <a:r>
              <a:rPr lang="cs-CZ" dirty="0" err="1"/>
              <a:t>mikrocirkulace</a:t>
            </a:r>
            <a:r>
              <a:rPr lang="cs-CZ" dirty="0"/>
              <a:t>,</a:t>
            </a:r>
          </a:p>
          <a:p>
            <a:pPr lvl="1"/>
            <a:r>
              <a:rPr lang="cs-CZ" dirty="0"/>
              <a:t>Predilekční místa odpovídající poloze</a:t>
            </a:r>
          </a:p>
          <a:p>
            <a:r>
              <a:rPr lang="cs-CZ" dirty="0"/>
              <a:t>Granulační tkáň </a:t>
            </a:r>
          </a:p>
          <a:p>
            <a:pPr lvl="1"/>
            <a:r>
              <a:rPr lang="cs-CZ" dirty="0"/>
              <a:t>Křehká tkáň s nově vytvořenými cévami a</a:t>
            </a:r>
          </a:p>
          <a:p>
            <a:pPr marL="457200" lvl="1" indent="0">
              <a:buNone/>
            </a:pPr>
            <a:r>
              <a:rPr lang="cs-CZ" dirty="0"/>
              <a:t>     kolagenem</a:t>
            </a:r>
          </a:p>
          <a:p>
            <a:r>
              <a:rPr lang="cs-CZ" dirty="0"/>
              <a:t>Nekróza -  </a:t>
            </a:r>
            <a:r>
              <a:rPr lang="cs-CZ" dirty="0" err="1"/>
              <a:t>Avitální</a:t>
            </a:r>
            <a:r>
              <a:rPr lang="cs-CZ" dirty="0"/>
              <a:t> tkáň</a:t>
            </a:r>
          </a:p>
          <a:p>
            <a:pPr lvl="1"/>
            <a:r>
              <a:rPr lang="cs-CZ" dirty="0"/>
              <a:t>Suchá x vlhká</a:t>
            </a:r>
          </a:p>
          <a:p>
            <a:endParaRPr lang="cs-CZ" dirty="0"/>
          </a:p>
        </p:txBody>
      </p:sp>
      <p:pic>
        <p:nvPicPr>
          <p:cNvPr id="4" name="Picture 2"/>
          <p:cNvPicPr>
            <a:picLocks noChangeAspect="1" noChangeArrowheads="1"/>
          </p:cNvPicPr>
          <p:nvPr/>
        </p:nvPicPr>
        <p:blipFill>
          <a:blip r:embed="rId2" cstate="print"/>
          <a:srcRect/>
          <a:stretch>
            <a:fillRect/>
          </a:stretch>
        </p:blipFill>
        <p:spPr bwMode="auto">
          <a:xfrm>
            <a:off x="8913632" y="4745394"/>
            <a:ext cx="2672291" cy="191027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8913633" y="2582521"/>
            <a:ext cx="2744740" cy="1992114"/>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266777" y="3252158"/>
            <a:ext cx="2016224" cy="1512168"/>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Terapie chronických ran</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pPr marL="228600" lvl="1">
              <a:spcBef>
                <a:spcPts val="1000"/>
              </a:spcBef>
            </a:pPr>
            <a:r>
              <a:rPr lang="cs-CZ" dirty="0"/>
              <a:t> </a:t>
            </a:r>
            <a:r>
              <a:rPr lang="cs-CZ" sz="2800" dirty="0"/>
              <a:t>Vyčistit ránu od povlaků, nekróz, detritu </a:t>
            </a:r>
          </a:p>
          <a:p>
            <a:pPr marL="228600" lvl="1">
              <a:spcBef>
                <a:spcPts val="1000"/>
              </a:spcBef>
              <a:buNone/>
            </a:pPr>
            <a:r>
              <a:rPr lang="cs-CZ" sz="2800" dirty="0"/>
              <a:t>    -  </a:t>
            </a:r>
            <a:r>
              <a:rPr lang="cs-CZ" sz="2800" dirty="0" err="1"/>
              <a:t>Debridement</a:t>
            </a:r>
            <a:r>
              <a:rPr lang="cs-CZ" sz="2800" dirty="0"/>
              <a:t> –                                                                                                      </a:t>
            </a:r>
          </a:p>
          <a:p>
            <a:pPr marL="228600" lvl="1">
              <a:spcBef>
                <a:spcPts val="1000"/>
              </a:spcBef>
              <a:buNone/>
            </a:pPr>
            <a:r>
              <a:rPr lang="cs-CZ" sz="2800" dirty="0"/>
              <a:t>       mechanický x enzymatický x larvální </a:t>
            </a:r>
            <a:r>
              <a:rPr lang="cs-CZ" sz="2800" dirty="0" err="1"/>
              <a:t>Th</a:t>
            </a:r>
            <a:endParaRPr lang="cs-CZ" sz="2800" dirty="0"/>
          </a:p>
          <a:p>
            <a:pPr marL="228600" lvl="1">
              <a:spcBef>
                <a:spcPts val="1000"/>
              </a:spcBef>
            </a:pPr>
            <a:r>
              <a:rPr lang="cs-CZ" sz="2800" dirty="0"/>
              <a:t>Podpořit granulaci</a:t>
            </a:r>
          </a:p>
          <a:p>
            <a:pPr marL="228600" lvl="1">
              <a:spcBef>
                <a:spcPts val="1000"/>
              </a:spcBef>
              <a:buNone/>
            </a:pPr>
            <a:r>
              <a:rPr lang="cs-CZ" sz="2800" dirty="0"/>
              <a:t>    - Zásady vlhké terapie ran, Podtlakové terapie</a:t>
            </a:r>
          </a:p>
          <a:p>
            <a:pPr marL="228600" lvl="1">
              <a:spcBef>
                <a:spcPts val="1000"/>
              </a:spcBef>
            </a:pPr>
            <a:r>
              <a:rPr lang="cs-CZ" sz="2800" dirty="0"/>
              <a:t>Zamezit vstupu sekundární infekce</a:t>
            </a:r>
          </a:p>
          <a:p>
            <a:pPr marL="228600" lvl="1">
              <a:spcBef>
                <a:spcPts val="1000"/>
              </a:spcBef>
              <a:buNone/>
            </a:pPr>
            <a:r>
              <a:rPr lang="cs-CZ" sz="2800" dirty="0"/>
              <a:t>    -   Lokální antimikrobiální </a:t>
            </a:r>
            <a:r>
              <a:rPr lang="cs-CZ" sz="2800" dirty="0" err="1"/>
              <a:t>Th</a:t>
            </a:r>
            <a:endParaRPr lang="cs-CZ" sz="2800" dirty="0"/>
          </a:p>
          <a:p>
            <a:pPr marL="228600" lvl="1">
              <a:spcBef>
                <a:spcPts val="1000"/>
              </a:spcBef>
              <a:buNone/>
            </a:pPr>
            <a:r>
              <a:rPr lang="cs-CZ" sz="2800" dirty="0"/>
              <a:t>    -   ATB profylaxe x cílená ATB terapie</a:t>
            </a:r>
          </a:p>
          <a:p>
            <a:pPr marL="228600" lvl="1">
              <a:spcBef>
                <a:spcPts val="1000"/>
              </a:spcBef>
            </a:pPr>
            <a:r>
              <a:rPr lang="cs-CZ" sz="2800" dirty="0" err="1"/>
              <a:t>Absorbce</a:t>
            </a:r>
            <a:r>
              <a:rPr lang="cs-CZ" sz="2800" dirty="0"/>
              <a:t> nadměrného </a:t>
            </a:r>
            <a:r>
              <a:rPr lang="cs-CZ" sz="2800" dirty="0" err="1"/>
              <a:t>exsudátu</a:t>
            </a:r>
            <a:endParaRPr lang="cs-CZ" sz="2800" dirty="0"/>
          </a:p>
          <a:p>
            <a:pPr marL="228600" lvl="1">
              <a:spcBef>
                <a:spcPts val="1000"/>
              </a:spcBef>
            </a:pPr>
            <a:endParaRPr lang="cs-CZ" dirty="0"/>
          </a:p>
          <a:p>
            <a:endParaRPr lang="cs-CZ" dirty="0"/>
          </a:p>
          <a:p>
            <a:endParaRPr lang="cs-CZ" dirty="0"/>
          </a:p>
        </p:txBody>
      </p:sp>
      <p:pic>
        <p:nvPicPr>
          <p:cNvPr id="4" name="Picture 2" descr="D:\rány\VAC.jpg"/>
          <p:cNvPicPr>
            <a:picLocks noChangeAspect="1" noChangeArrowheads="1"/>
          </p:cNvPicPr>
          <p:nvPr/>
        </p:nvPicPr>
        <p:blipFill>
          <a:blip r:embed="rId2" cstate="print"/>
          <a:srcRect r="10408" b="7598"/>
          <a:stretch>
            <a:fillRect/>
          </a:stretch>
        </p:blipFill>
        <p:spPr bwMode="auto">
          <a:xfrm>
            <a:off x="8837747" y="4159954"/>
            <a:ext cx="3111353" cy="2415815"/>
          </a:xfrm>
          <a:prstGeom prst="rect">
            <a:avLst/>
          </a:prstGeom>
          <a:noFill/>
        </p:spPr>
      </p:pic>
      <p:pic>
        <p:nvPicPr>
          <p:cNvPr id="5" name="Picture 3" descr="D:\rány\červy.jpg"/>
          <p:cNvPicPr>
            <a:picLocks noChangeAspect="1" noChangeArrowheads="1"/>
          </p:cNvPicPr>
          <p:nvPr/>
        </p:nvPicPr>
        <p:blipFill>
          <a:blip r:embed="rId3" cstate="print"/>
          <a:srcRect/>
          <a:stretch>
            <a:fillRect/>
          </a:stretch>
        </p:blipFill>
        <p:spPr bwMode="auto">
          <a:xfrm rot="16200000">
            <a:off x="9816199" y="1550778"/>
            <a:ext cx="2880320" cy="1618465"/>
          </a:xfrm>
          <a:prstGeom prst="rect">
            <a:avLst/>
          </a:prstGeom>
          <a:noFill/>
        </p:spPr>
      </p:pic>
      <p:pic>
        <p:nvPicPr>
          <p:cNvPr id="6" name="Picture 9" descr="Biofilm delays wound healing: A review of the evidence | Burns &amp;amp; Trauma |  Full Text"/>
          <p:cNvPicPr>
            <a:picLocks noChangeAspect="1" noChangeArrowheads="1"/>
          </p:cNvPicPr>
          <p:nvPr/>
        </p:nvPicPr>
        <p:blipFill>
          <a:blip r:embed="rId4"/>
          <a:srcRect/>
          <a:stretch>
            <a:fillRect/>
          </a:stretch>
        </p:blipFill>
        <p:spPr bwMode="auto">
          <a:xfrm>
            <a:off x="8379079" y="957533"/>
            <a:ext cx="1967525" cy="2028286"/>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997849"/>
          </a:xfrm>
        </p:spPr>
        <p:txBody>
          <a:bodyPr>
            <a:normAutofit/>
          </a:bodyPr>
          <a:lstStyle/>
          <a:p>
            <a:r>
              <a:rPr lang="cs-CZ" sz="3600" dirty="0">
                <a:solidFill>
                  <a:srgbClr val="FF0000"/>
                </a:solidFill>
                <a:latin typeface="Arial" pitchFamily="34" charset="0"/>
                <a:cs typeface="Arial" pitchFamily="34" charset="0"/>
              </a:rPr>
              <a:t>Faktory ovlivňující hojení rány</a:t>
            </a:r>
            <a:endParaRPr lang="cs-CZ" sz="3600" dirty="0">
              <a:latin typeface="Arial" pitchFamily="34" charset="0"/>
              <a:cs typeface="Arial" pitchFamily="34" charset="0"/>
            </a:endParaRPr>
          </a:p>
        </p:txBody>
      </p:sp>
      <p:sp>
        <p:nvSpPr>
          <p:cNvPr id="5" name="Zástupný symbol pro obsah 4"/>
          <p:cNvSpPr>
            <a:spLocks noGrp="1"/>
          </p:cNvSpPr>
          <p:nvPr>
            <p:ph sz="half" idx="1"/>
          </p:nvPr>
        </p:nvSpPr>
        <p:spPr>
          <a:xfrm>
            <a:off x="838200" y="1587260"/>
            <a:ext cx="5181600" cy="4856672"/>
          </a:xfrm>
        </p:spPr>
        <p:txBody>
          <a:bodyPr/>
          <a:lstStyle/>
          <a:p>
            <a:pPr>
              <a:buNone/>
            </a:pPr>
            <a:r>
              <a:rPr lang="cs-CZ" dirty="0"/>
              <a:t>   </a:t>
            </a:r>
            <a:r>
              <a:rPr lang="cs-CZ" b="1" dirty="0"/>
              <a:t>Lokální  </a:t>
            </a:r>
            <a:r>
              <a:rPr lang="cs-CZ" b="1" dirty="0" err="1"/>
              <a:t>f</a:t>
            </a:r>
            <a:r>
              <a:rPr lang="cs-CZ" b="1" dirty="0"/>
              <a:t>.</a:t>
            </a:r>
          </a:p>
          <a:p>
            <a:r>
              <a:rPr lang="cs-CZ" dirty="0"/>
              <a:t>Prokrvení tkáně</a:t>
            </a:r>
          </a:p>
          <a:p>
            <a:r>
              <a:rPr lang="cs-CZ" dirty="0"/>
              <a:t>Charakter rány- sečné vs. kontuzní</a:t>
            </a:r>
          </a:p>
          <a:p>
            <a:r>
              <a:rPr lang="cs-CZ" dirty="0"/>
              <a:t>Lokalizace rány</a:t>
            </a:r>
          </a:p>
          <a:p>
            <a:r>
              <a:rPr lang="cs-CZ" dirty="0"/>
              <a:t>Infekce</a:t>
            </a:r>
          </a:p>
          <a:p>
            <a:r>
              <a:rPr lang="cs-CZ" dirty="0"/>
              <a:t>Nedostatek klidu </a:t>
            </a:r>
          </a:p>
          <a:p>
            <a:r>
              <a:rPr lang="cs-CZ" dirty="0"/>
              <a:t>Cizí tělesa v ráně</a:t>
            </a:r>
          </a:p>
          <a:p>
            <a:r>
              <a:rPr lang="cs-CZ" dirty="0"/>
              <a:t>Nevhodný způsob chirurgického ošetření</a:t>
            </a:r>
          </a:p>
        </p:txBody>
      </p:sp>
      <p:sp>
        <p:nvSpPr>
          <p:cNvPr id="6" name="Zástupný symbol pro obsah 5"/>
          <p:cNvSpPr>
            <a:spLocks noGrp="1"/>
          </p:cNvSpPr>
          <p:nvPr>
            <p:ph sz="half" idx="2"/>
          </p:nvPr>
        </p:nvSpPr>
        <p:spPr>
          <a:xfrm>
            <a:off x="6172200" y="1587260"/>
            <a:ext cx="5181600" cy="4882551"/>
          </a:xfrm>
        </p:spPr>
        <p:txBody>
          <a:bodyPr/>
          <a:lstStyle/>
          <a:p>
            <a:pPr>
              <a:buNone/>
            </a:pPr>
            <a:r>
              <a:rPr lang="cs-CZ" dirty="0"/>
              <a:t>   </a:t>
            </a:r>
            <a:r>
              <a:rPr lang="cs-CZ" b="1" dirty="0"/>
              <a:t>Celkové </a:t>
            </a:r>
            <a:r>
              <a:rPr lang="cs-CZ" b="1" dirty="0" err="1"/>
              <a:t>f</a:t>
            </a:r>
            <a:r>
              <a:rPr lang="cs-CZ" b="1" dirty="0"/>
              <a:t>.</a:t>
            </a:r>
          </a:p>
          <a:p>
            <a:r>
              <a:rPr lang="cs-CZ" dirty="0"/>
              <a:t>Anemie</a:t>
            </a:r>
          </a:p>
          <a:p>
            <a:r>
              <a:rPr lang="cs-CZ" dirty="0"/>
              <a:t>Věk</a:t>
            </a:r>
          </a:p>
          <a:p>
            <a:r>
              <a:rPr lang="cs-CZ" dirty="0"/>
              <a:t>Kortikoidy, chemoterapie</a:t>
            </a:r>
          </a:p>
          <a:p>
            <a:r>
              <a:rPr lang="cs-CZ" dirty="0"/>
              <a:t>Imunosuprese</a:t>
            </a:r>
          </a:p>
          <a:p>
            <a:r>
              <a:rPr lang="cs-CZ" dirty="0"/>
              <a:t>Diabetes </a:t>
            </a:r>
            <a:r>
              <a:rPr lang="cs-CZ" dirty="0" err="1"/>
              <a:t>mellitus</a:t>
            </a:r>
            <a:endParaRPr lang="cs-CZ" dirty="0"/>
          </a:p>
          <a:p>
            <a:r>
              <a:rPr lang="cs-CZ" dirty="0"/>
              <a:t>Obezita</a:t>
            </a:r>
          </a:p>
          <a:p>
            <a:r>
              <a:rPr lang="cs-CZ" dirty="0"/>
              <a:t>Radioterapie</a:t>
            </a:r>
          </a:p>
          <a:p>
            <a:r>
              <a:rPr lang="cs-CZ" dirty="0"/>
              <a:t>Nedostatečná </a:t>
            </a:r>
            <a:r>
              <a:rPr lang="cs-CZ" dirty="0" err="1"/>
              <a:t>nutrice</a:t>
            </a:r>
            <a:endParaRPr lang="cs-CZ" dirty="0"/>
          </a:p>
          <a:p>
            <a:endParaRPr lang="cs-CZ" dirty="0"/>
          </a:p>
        </p:txBody>
      </p:sp>
    </p:spTree>
    <p:extLst>
      <p:ext uri="{BB962C8B-B14F-4D97-AF65-F5344CB8AC3E}">
        <p14:creationId xmlns:p14="http://schemas.microsoft.com/office/powerpoint/2010/main" val="1838706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Komplikace a poruchy hojení</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err="1"/>
              <a:t>Ranná</a:t>
            </a:r>
            <a:r>
              <a:rPr lang="cs-CZ" dirty="0"/>
              <a:t> infekce – nejčastější</a:t>
            </a:r>
          </a:p>
          <a:p>
            <a:r>
              <a:rPr lang="cs-CZ" dirty="0"/>
              <a:t>Krvácení</a:t>
            </a:r>
          </a:p>
          <a:p>
            <a:r>
              <a:rPr lang="cs-CZ" dirty="0"/>
              <a:t>Dehiscence rány</a:t>
            </a:r>
          </a:p>
          <a:p>
            <a:r>
              <a:rPr lang="cs-CZ" dirty="0"/>
              <a:t>Nekróza tkání</a:t>
            </a:r>
          </a:p>
          <a:p>
            <a:r>
              <a:rPr lang="cs-CZ" dirty="0"/>
              <a:t>Vznik </a:t>
            </a:r>
            <a:r>
              <a:rPr lang="cs-CZ" dirty="0" err="1"/>
              <a:t>seromu</a:t>
            </a:r>
            <a:endParaRPr lang="cs-CZ" dirty="0"/>
          </a:p>
          <a:p>
            <a:pPr marL="457200" lvl="1" indent="0">
              <a:buNone/>
            </a:pPr>
            <a:r>
              <a:rPr lang="cs-CZ" sz="2200" dirty="0"/>
              <a:t>= nahromadění tekutiny ve tkáni/orgánu</a:t>
            </a:r>
          </a:p>
          <a:p>
            <a:endParaRPr lang="cs-CZ" dirty="0"/>
          </a:p>
        </p:txBody>
      </p:sp>
      <p:pic>
        <p:nvPicPr>
          <p:cNvPr id="4" name="Picture 3"/>
          <p:cNvPicPr>
            <a:picLocks noChangeAspect="1" noChangeArrowheads="1"/>
          </p:cNvPicPr>
          <p:nvPr/>
        </p:nvPicPr>
        <p:blipFill>
          <a:blip r:embed="rId2" cstate="print"/>
          <a:srcRect/>
          <a:stretch>
            <a:fillRect/>
          </a:stretch>
        </p:blipFill>
        <p:spPr bwMode="auto">
          <a:xfrm>
            <a:off x="9412422" y="883931"/>
            <a:ext cx="2064968" cy="2754139"/>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6135927" y="1507127"/>
            <a:ext cx="2869125" cy="2188126"/>
          </a:xfrm>
          <a:prstGeom prst="rect">
            <a:avLst/>
          </a:prstGeom>
          <a:noFill/>
          <a:ln w="9525">
            <a:noFill/>
            <a:miter lim="800000"/>
            <a:headEnd/>
            <a:tailEnd/>
          </a:ln>
        </p:spPr>
      </p:pic>
      <p:pic>
        <p:nvPicPr>
          <p:cNvPr id="6" name="Obrázek 5">
            <a:extLst>
              <a:ext uri="{FF2B5EF4-FFF2-40B4-BE49-F238E27FC236}">
                <a16:creationId xmlns:a16="http://schemas.microsoft.com/office/drawing/2014/main" id="{3013A6AB-DE1B-38B7-5E55-B26FF38BD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626" y="4609963"/>
            <a:ext cx="3316957" cy="1857375"/>
          </a:xfrm>
          <a:prstGeom prst="rect">
            <a:avLst/>
          </a:prstGeom>
        </p:spPr>
      </p:pic>
    </p:spTree>
    <p:extLst>
      <p:ext uri="{BB962C8B-B14F-4D97-AF65-F5344CB8AC3E}">
        <p14:creationId xmlns:p14="http://schemas.microsoft.com/office/powerpoint/2010/main" val="1838706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endParaRPr lang="cs-CZ" sz="3600" dirty="0"/>
          </a:p>
        </p:txBody>
      </p:sp>
      <p:sp>
        <p:nvSpPr>
          <p:cNvPr id="3" name="Content Placeholder 2"/>
          <p:cNvSpPr>
            <a:spLocks noGrp="1"/>
          </p:cNvSpPr>
          <p:nvPr>
            <p:ph idx="1"/>
          </p:nvPr>
        </p:nvSpPr>
        <p:spPr>
          <a:xfrm>
            <a:off x="838200" y="1647645"/>
            <a:ext cx="10515600" cy="4529318"/>
          </a:xfrm>
        </p:spPr>
        <p:txBody>
          <a:bodyPr/>
          <a:lstStyle/>
          <a:p>
            <a:endParaRPr lang="cs-CZ" dirty="0"/>
          </a:p>
        </p:txBody>
      </p:sp>
    </p:spTree>
    <p:extLst>
      <p:ext uri="{BB962C8B-B14F-4D97-AF65-F5344CB8AC3E}">
        <p14:creationId xmlns:p14="http://schemas.microsoft.com/office/powerpoint/2010/main" val="1838706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svalu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a:t>   </a:t>
            </a:r>
            <a:r>
              <a:rPr lang="cs-CZ" b="1" dirty="0"/>
              <a:t>Klinický nález</a:t>
            </a:r>
          </a:p>
          <a:p>
            <a:r>
              <a:rPr lang="cs-CZ" dirty="0"/>
              <a:t>otok, hematom, porucha funkce svalů </a:t>
            </a:r>
          </a:p>
          <a:p>
            <a:r>
              <a:rPr lang="cs-CZ" dirty="0"/>
              <a:t>možná </a:t>
            </a:r>
            <a:r>
              <a:rPr lang="cs-CZ" dirty="0" err="1"/>
              <a:t>defigurace</a:t>
            </a:r>
            <a:r>
              <a:rPr lang="cs-CZ" dirty="0"/>
              <a:t> svalů, defekt u ruptury</a:t>
            </a:r>
          </a:p>
          <a:p>
            <a:endParaRPr lang="cs-CZ" dirty="0"/>
          </a:p>
          <a:p>
            <a:pPr>
              <a:buNone/>
            </a:pPr>
            <a:r>
              <a:rPr lang="cs-CZ" dirty="0"/>
              <a:t>   </a:t>
            </a:r>
            <a:r>
              <a:rPr lang="cs-CZ" b="1" dirty="0"/>
              <a:t>Zobrazovací metody</a:t>
            </a:r>
          </a:p>
          <a:p>
            <a:r>
              <a:rPr lang="cs-CZ" dirty="0"/>
              <a:t>UZ</a:t>
            </a:r>
          </a:p>
          <a:p>
            <a:r>
              <a:rPr lang="cs-CZ" dirty="0"/>
              <a:t>MRI</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457" y="367147"/>
            <a:ext cx="1848206" cy="2777359"/>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006" y="4326175"/>
            <a:ext cx="2085975" cy="2190750"/>
          </a:xfrm>
          <a:prstGeom prst="rect">
            <a:avLst/>
          </a:prstGeom>
        </p:spPr>
      </p:pic>
    </p:spTree>
    <p:extLst>
      <p:ext uri="{BB962C8B-B14F-4D97-AF65-F5344CB8AC3E}">
        <p14:creationId xmlns:p14="http://schemas.microsoft.com/office/powerpoint/2010/main" val="1838706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5100"/>
          </a:xfrm>
        </p:spPr>
        <p:txBody>
          <a:bodyPr>
            <a:normAutofit/>
          </a:bodyPr>
          <a:lstStyle/>
          <a:p>
            <a:r>
              <a:rPr lang="cs-CZ" sz="3600" dirty="0">
                <a:solidFill>
                  <a:srgbClr val="FF0000"/>
                </a:solidFill>
                <a:latin typeface="Arial" pitchFamily="34" charset="0"/>
                <a:cs typeface="Arial" pitchFamily="34" charset="0"/>
              </a:rPr>
              <a:t>Poranění svalu</a:t>
            </a:r>
            <a:endParaRPr lang="cs-CZ" sz="3600" dirty="0"/>
          </a:p>
        </p:txBody>
      </p:sp>
      <p:sp>
        <p:nvSpPr>
          <p:cNvPr id="4" name="Zástupný symbol pro obsah 3"/>
          <p:cNvSpPr>
            <a:spLocks noGrp="1"/>
          </p:cNvSpPr>
          <p:nvPr>
            <p:ph sz="half" idx="1"/>
          </p:nvPr>
        </p:nvSpPr>
        <p:spPr>
          <a:xfrm>
            <a:off x="838200" y="1509623"/>
            <a:ext cx="5181600" cy="4779034"/>
          </a:xfrm>
        </p:spPr>
        <p:txBody>
          <a:bodyPr>
            <a:normAutofit lnSpcReduction="10000"/>
          </a:bodyPr>
          <a:lstStyle/>
          <a:p>
            <a:r>
              <a:rPr lang="cs-CZ" dirty="0"/>
              <a:t>většina svalových úrazů se léčí konzervativně</a:t>
            </a:r>
          </a:p>
          <a:p>
            <a:endParaRPr lang="cs-CZ" dirty="0"/>
          </a:p>
          <a:p>
            <a:r>
              <a:rPr lang="cs-CZ" b="1" dirty="0" err="1"/>
              <a:t>P</a:t>
            </a:r>
            <a:r>
              <a:rPr lang="cs-CZ" dirty="0" err="1"/>
              <a:t>rotection</a:t>
            </a:r>
            <a:r>
              <a:rPr lang="cs-CZ" dirty="0"/>
              <a:t> – berle, ortéza</a:t>
            </a:r>
          </a:p>
          <a:p>
            <a:r>
              <a:rPr lang="cs-CZ" b="1" dirty="0"/>
              <a:t>R</a:t>
            </a:r>
            <a:r>
              <a:rPr lang="cs-CZ" dirty="0"/>
              <a:t>est</a:t>
            </a:r>
          </a:p>
          <a:p>
            <a:r>
              <a:rPr lang="cs-CZ" b="1" dirty="0" err="1"/>
              <a:t>I</a:t>
            </a:r>
            <a:r>
              <a:rPr lang="cs-CZ" dirty="0" err="1"/>
              <a:t>ce</a:t>
            </a:r>
            <a:endParaRPr lang="cs-CZ" dirty="0"/>
          </a:p>
          <a:p>
            <a:r>
              <a:rPr lang="cs-CZ" b="1" dirty="0" err="1"/>
              <a:t>C</a:t>
            </a:r>
            <a:r>
              <a:rPr lang="cs-CZ" dirty="0" err="1"/>
              <a:t>ompression</a:t>
            </a:r>
            <a:endParaRPr lang="cs-CZ" dirty="0"/>
          </a:p>
          <a:p>
            <a:r>
              <a:rPr lang="cs-CZ" b="1" dirty="0" err="1"/>
              <a:t>E</a:t>
            </a:r>
            <a:r>
              <a:rPr lang="cs-CZ" dirty="0" err="1"/>
              <a:t>levation</a:t>
            </a:r>
            <a:endParaRPr lang="cs-CZ" dirty="0"/>
          </a:p>
          <a:p>
            <a:endParaRPr lang="cs-CZ" dirty="0"/>
          </a:p>
          <a:p>
            <a:r>
              <a:rPr lang="cs-CZ" dirty="0"/>
              <a:t>Analgetika</a:t>
            </a:r>
          </a:p>
        </p:txBody>
      </p:sp>
      <p:sp>
        <p:nvSpPr>
          <p:cNvPr id="5" name="Zástupný symbol pro obsah 4"/>
          <p:cNvSpPr>
            <a:spLocks noGrp="1"/>
          </p:cNvSpPr>
          <p:nvPr>
            <p:ph sz="half" idx="2"/>
          </p:nvPr>
        </p:nvSpPr>
        <p:spPr>
          <a:xfrm>
            <a:off x="6172200" y="1500996"/>
            <a:ext cx="5181600" cy="4787661"/>
          </a:xfrm>
        </p:spPr>
        <p:txBody>
          <a:bodyPr>
            <a:normAutofit lnSpcReduction="10000"/>
          </a:bodyPr>
          <a:lstStyle/>
          <a:p>
            <a:r>
              <a:rPr lang="cs-CZ" dirty="0"/>
              <a:t>lehké poranění – distenze (hojení do 2 týdnů)</a:t>
            </a:r>
          </a:p>
          <a:p>
            <a:endParaRPr lang="cs-CZ" dirty="0"/>
          </a:p>
          <a:p>
            <a:r>
              <a:rPr lang="cs-CZ" dirty="0"/>
              <a:t>těžší poranění (hojení 2-6 týdnů)</a:t>
            </a:r>
          </a:p>
          <a:p>
            <a:pPr>
              <a:buFontTx/>
              <a:buChar char="-"/>
            </a:pPr>
            <a:r>
              <a:rPr lang="cs-CZ" dirty="0"/>
              <a:t>imobilizace (zabránit převaze antagonistů)</a:t>
            </a:r>
          </a:p>
          <a:p>
            <a:pPr>
              <a:buFontTx/>
              <a:buChar char="-"/>
            </a:pPr>
            <a:r>
              <a:rPr lang="cs-CZ" dirty="0"/>
              <a:t>RHB (laser, elektroléčba)</a:t>
            </a:r>
          </a:p>
          <a:p>
            <a:pPr>
              <a:buFontTx/>
              <a:buChar char="-"/>
            </a:pPr>
            <a:endParaRPr lang="cs-CZ" dirty="0"/>
          </a:p>
          <a:p>
            <a:r>
              <a:rPr lang="cs-CZ" dirty="0"/>
              <a:t>ruptury s porušením fascie (hojení 6-12 týdnů)</a:t>
            </a:r>
          </a:p>
          <a:p>
            <a:pPr>
              <a:buNone/>
            </a:pPr>
            <a:r>
              <a:rPr lang="cs-CZ" dirty="0"/>
              <a:t>- operační revize a sutura fascie</a:t>
            </a:r>
          </a:p>
          <a:p>
            <a:endParaRPr lang="cs-CZ" dirty="0"/>
          </a:p>
          <a:p>
            <a:endParaRPr lang="cs-CZ" dirty="0"/>
          </a:p>
        </p:txBody>
      </p:sp>
    </p:spTree>
    <p:extLst>
      <p:ext uri="{BB962C8B-B14F-4D97-AF65-F5344CB8AC3E}">
        <p14:creationId xmlns:p14="http://schemas.microsoft.com/office/powerpoint/2010/main" val="183870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svalu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dirty="0" err="1"/>
              <a:t>Trombembolické</a:t>
            </a:r>
            <a:r>
              <a:rPr lang="cs-CZ" dirty="0"/>
              <a:t> příhody</a:t>
            </a:r>
          </a:p>
          <a:p>
            <a:r>
              <a:rPr lang="cs-CZ" dirty="0"/>
              <a:t>Hypotrofie svalů</a:t>
            </a:r>
          </a:p>
          <a:p>
            <a:r>
              <a:rPr lang="cs-CZ" dirty="0"/>
              <a:t>Hematom, infikovaný hematom</a:t>
            </a:r>
          </a:p>
          <a:p>
            <a:endParaRPr lang="cs-CZ" dirty="0"/>
          </a:p>
          <a:p>
            <a:r>
              <a:rPr lang="cs-CZ" dirty="0" err="1"/>
              <a:t>Myositis</a:t>
            </a:r>
            <a:r>
              <a:rPr lang="cs-CZ" dirty="0"/>
              <a:t> </a:t>
            </a:r>
            <a:r>
              <a:rPr lang="cs-CZ" dirty="0" err="1"/>
              <a:t>ossificans</a:t>
            </a:r>
            <a:endParaRPr lang="cs-CZ" dirty="0"/>
          </a:p>
          <a:p>
            <a:endParaRPr lang="cs-CZ" dirty="0"/>
          </a:p>
          <a:p>
            <a:r>
              <a:rPr lang="cs-CZ" dirty="0" err="1"/>
              <a:t>Crush</a:t>
            </a:r>
            <a:r>
              <a:rPr lang="cs-CZ" dirty="0"/>
              <a:t> syndrom/ </a:t>
            </a:r>
            <a:r>
              <a:rPr lang="cs-CZ" dirty="0" err="1"/>
              <a:t>Compartment</a:t>
            </a:r>
            <a:r>
              <a:rPr lang="cs-CZ" dirty="0"/>
              <a:t> syndrom</a:t>
            </a:r>
          </a:p>
        </p:txBody>
      </p:sp>
      <p:pic>
        <p:nvPicPr>
          <p:cNvPr id="6146" name="Picture 2" descr="https://upload.orthobullets.com/topic/8042/images/13_moved.JPG"/>
          <p:cNvPicPr>
            <a:picLocks noChangeAspect="1" noChangeArrowheads="1"/>
          </p:cNvPicPr>
          <p:nvPr/>
        </p:nvPicPr>
        <p:blipFill>
          <a:blip r:embed="rId2"/>
          <a:srcRect/>
          <a:stretch>
            <a:fillRect/>
          </a:stretch>
        </p:blipFill>
        <p:spPr bwMode="auto">
          <a:xfrm rot="10800000">
            <a:off x="7547593" y="2605176"/>
            <a:ext cx="3586173" cy="1527445"/>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dirty="0"/>
              <a:t>Šlacha – úpon svalu na kost </a:t>
            </a:r>
          </a:p>
          <a:p>
            <a:endParaRPr lang="cs-CZ" dirty="0"/>
          </a:p>
          <a:p>
            <a:r>
              <a:rPr lang="cs-CZ" b="1" dirty="0"/>
              <a:t>Otevřená poranění </a:t>
            </a:r>
            <a:r>
              <a:rPr lang="cs-CZ" dirty="0"/>
              <a:t>– šlachy prstů, ruky</a:t>
            </a:r>
          </a:p>
          <a:p>
            <a:pPr>
              <a:buNone/>
            </a:pPr>
            <a:r>
              <a:rPr lang="cs-CZ" dirty="0"/>
              <a:t>   - často </a:t>
            </a:r>
            <a:r>
              <a:rPr lang="cs-CZ" dirty="0" err="1"/>
              <a:t>retrakce</a:t>
            </a:r>
            <a:r>
              <a:rPr lang="cs-CZ" dirty="0"/>
              <a:t> proximálně od poranění</a:t>
            </a:r>
          </a:p>
          <a:p>
            <a:endParaRPr lang="cs-CZ" dirty="0"/>
          </a:p>
          <a:p>
            <a:r>
              <a:rPr lang="cs-CZ" b="1" dirty="0"/>
              <a:t>Zavřená poranění </a:t>
            </a:r>
          </a:p>
          <a:p>
            <a:pPr>
              <a:buNone/>
            </a:pPr>
            <a:r>
              <a:rPr lang="cs-CZ" dirty="0"/>
              <a:t>  – degenerativní postižení z </a:t>
            </a:r>
            <a:r>
              <a:rPr lang="cs-CZ" dirty="0" err="1"/>
              <a:t>chon</a:t>
            </a:r>
            <a:r>
              <a:rPr lang="cs-CZ" dirty="0"/>
              <a:t>. přetížení ( Achillova šlacha,  </a:t>
            </a:r>
            <a:r>
              <a:rPr lang="cs-CZ" dirty="0" err="1"/>
              <a:t>šl</a:t>
            </a:r>
            <a:r>
              <a:rPr lang="cs-CZ" dirty="0"/>
              <a:t>. dlouhé hlavy bicepsu, lig. </a:t>
            </a:r>
            <a:r>
              <a:rPr lang="cs-CZ" dirty="0" err="1"/>
              <a:t>patellae</a:t>
            </a:r>
            <a:r>
              <a:rPr lang="cs-CZ" dirty="0"/>
              <a:t>)</a:t>
            </a:r>
          </a:p>
          <a:p>
            <a:pPr>
              <a:buNone/>
            </a:pPr>
            <a:r>
              <a:rPr lang="cs-CZ" dirty="0"/>
              <a:t> -  nadměrná kontrakce, následek kontuze (</a:t>
            </a:r>
            <a:r>
              <a:rPr lang="cs-CZ" dirty="0" err="1"/>
              <a:t>dist</a:t>
            </a:r>
            <a:r>
              <a:rPr lang="cs-CZ" dirty="0"/>
              <a:t>. úpon bicepsu, EPL) </a:t>
            </a:r>
          </a:p>
        </p:txBody>
      </p:sp>
    </p:spTree>
    <p:extLst>
      <p:ext uri="{BB962C8B-B14F-4D97-AF65-F5344CB8AC3E}">
        <p14:creationId xmlns:p14="http://schemas.microsoft.com/office/powerpoint/2010/main" val="183870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b="1" dirty="0"/>
              <a:t>Distenze</a:t>
            </a:r>
            <a:r>
              <a:rPr lang="cs-CZ" dirty="0"/>
              <a:t> – natažení vláken bez porušení kontinuity</a:t>
            </a:r>
          </a:p>
          <a:p>
            <a:r>
              <a:rPr lang="cs-CZ" b="1" dirty="0"/>
              <a:t>Ruptura</a:t>
            </a:r>
            <a:r>
              <a:rPr lang="cs-CZ" dirty="0"/>
              <a:t> -  parciální x totální, </a:t>
            </a:r>
          </a:p>
          <a:p>
            <a:endParaRPr lang="cs-CZ" dirty="0"/>
          </a:p>
          <a:p>
            <a:r>
              <a:rPr lang="cs-CZ" b="1" dirty="0" err="1"/>
              <a:t>Tenosynovitis</a:t>
            </a:r>
            <a:r>
              <a:rPr lang="cs-CZ" dirty="0"/>
              <a:t> – zánět </a:t>
            </a:r>
            <a:r>
              <a:rPr lang="cs-CZ" dirty="0" err="1"/>
              <a:t>peritendinozní</a:t>
            </a:r>
            <a:r>
              <a:rPr lang="cs-CZ" dirty="0"/>
              <a:t>                                                                        tkáně z  chronického přetížení</a:t>
            </a:r>
          </a:p>
          <a:p>
            <a:endParaRPr lang="cs-CZ" dirty="0"/>
          </a:p>
          <a:p>
            <a:endParaRPr lang="cs-CZ" dirty="0"/>
          </a:p>
          <a:p>
            <a:r>
              <a:rPr lang="cs-CZ" b="1" dirty="0" err="1"/>
              <a:t>Transscize</a:t>
            </a:r>
            <a:r>
              <a:rPr lang="cs-CZ" dirty="0"/>
              <a:t> – ztráta funkce, chirurgická revize sutura</a:t>
            </a:r>
          </a:p>
        </p:txBody>
      </p:sp>
      <p:pic>
        <p:nvPicPr>
          <p:cNvPr id="8194" name="Picture 2" descr="Acute Achilles tendon rupture | The BMJ"/>
          <p:cNvPicPr>
            <a:picLocks noChangeAspect="1" noChangeArrowheads="1"/>
          </p:cNvPicPr>
          <p:nvPr/>
        </p:nvPicPr>
        <p:blipFill>
          <a:blip r:embed="rId2"/>
          <a:srcRect l="10704" r="14764"/>
          <a:stretch>
            <a:fillRect/>
          </a:stretch>
        </p:blipFill>
        <p:spPr bwMode="auto">
          <a:xfrm>
            <a:off x="8857485" y="737843"/>
            <a:ext cx="2820454" cy="2128722"/>
          </a:xfrm>
          <a:prstGeom prst="rect">
            <a:avLst/>
          </a:prstGeom>
          <a:noFill/>
        </p:spPr>
      </p:pic>
      <p:pic>
        <p:nvPicPr>
          <p:cNvPr id="8196" name="Picture 4" descr="Tendon Lacerations Flexor Extensor Tendons Surgery Hand Surgeon Houston TX"/>
          <p:cNvPicPr>
            <a:picLocks noChangeAspect="1" noChangeArrowheads="1"/>
          </p:cNvPicPr>
          <p:nvPr/>
        </p:nvPicPr>
        <p:blipFill>
          <a:blip r:embed="rId3"/>
          <a:srcRect/>
          <a:stretch>
            <a:fillRect/>
          </a:stretch>
        </p:blipFill>
        <p:spPr bwMode="auto">
          <a:xfrm>
            <a:off x="9860291" y="3481648"/>
            <a:ext cx="1888886" cy="3148144"/>
          </a:xfrm>
          <a:prstGeom prst="rect">
            <a:avLst/>
          </a:prstGeom>
          <a:noFill/>
        </p:spPr>
      </p:pic>
      <p:pic>
        <p:nvPicPr>
          <p:cNvPr id="58370" name="Picture 2" descr="De Quervain's Tenosynovitis Symptoms and Treatment - OrthoInfo - AAOS"/>
          <p:cNvPicPr>
            <a:picLocks noChangeAspect="1" noChangeArrowheads="1"/>
          </p:cNvPicPr>
          <p:nvPr/>
        </p:nvPicPr>
        <p:blipFill>
          <a:blip r:embed="rId4"/>
          <a:srcRect/>
          <a:stretch>
            <a:fillRect/>
          </a:stretch>
        </p:blipFill>
        <p:spPr bwMode="auto">
          <a:xfrm>
            <a:off x="6754628" y="2890518"/>
            <a:ext cx="2918298" cy="2205263"/>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a:bodyPr>
          <a:lstStyle/>
          <a:p>
            <a:pPr>
              <a:buNone/>
            </a:pPr>
            <a:r>
              <a:rPr lang="cs-CZ" b="1" dirty="0"/>
              <a:t>   Klinický nález</a:t>
            </a:r>
          </a:p>
          <a:p>
            <a:r>
              <a:rPr lang="cs-CZ" dirty="0"/>
              <a:t>Bolest, otok,  výpadek postiženého svalu</a:t>
            </a:r>
          </a:p>
          <a:p>
            <a:r>
              <a:rPr lang="cs-CZ" dirty="0"/>
              <a:t>Hmatný defekt šlachy/ deformita svalu</a:t>
            </a:r>
          </a:p>
          <a:p>
            <a:r>
              <a:rPr lang="cs-CZ" dirty="0"/>
              <a:t>Vyšetření funkce, </a:t>
            </a:r>
            <a:r>
              <a:rPr lang="cs-CZ" dirty="0" err="1"/>
              <a:t>Thompson</a:t>
            </a:r>
            <a:r>
              <a:rPr lang="cs-CZ" dirty="0"/>
              <a:t> test, </a:t>
            </a:r>
            <a:r>
              <a:rPr lang="cs-CZ" dirty="0" err="1"/>
              <a:t>Hook</a:t>
            </a:r>
            <a:r>
              <a:rPr lang="cs-CZ" dirty="0"/>
              <a:t> test</a:t>
            </a:r>
          </a:p>
          <a:p>
            <a:endParaRPr lang="cs-CZ" dirty="0"/>
          </a:p>
          <a:p>
            <a:pPr>
              <a:buNone/>
            </a:pPr>
            <a:r>
              <a:rPr lang="cs-CZ" dirty="0"/>
              <a:t>   </a:t>
            </a:r>
            <a:r>
              <a:rPr lang="cs-CZ" b="1" dirty="0"/>
              <a:t>Vyšetření</a:t>
            </a:r>
          </a:p>
          <a:p>
            <a:r>
              <a:rPr lang="cs-CZ" dirty="0"/>
              <a:t>UZ vyšetření</a:t>
            </a:r>
          </a:p>
          <a:p>
            <a:r>
              <a:rPr lang="cs-CZ" dirty="0"/>
              <a:t>MRI</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4550" y="208920"/>
            <a:ext cx="2268747" cy="1833147"/>
          </a:xfrm>
          <a:prstGeom prst="rect">
            <a:avLst/>
          </a:prstGeom>
        </p:spPr>
      </p:pic>
      <p:pic>
        <p:nvPicPr>
          <p:cNvPr id="5" name="Picture 2" descr="C:\Users\Martin\Desktop\obr. orthobull\DK\achill tend def.jfif"/>
          <p:cNvPicPr>
            <a:picLocks noChangeAspect="1" noChangeArrowheads="1"/>
          </p:cNvPicPr>
          <p:nvPr/>
        </p:nvPicPr>
        <p:blipFill>
          <a:blip r:embed="rId3"/>
          <a:srcRect/>
          <a:stretch>
            <a:fillRect/>
          </a:stretch>
        </p:blipFill>
        <p:spPr bwMode="auto">
          <a:xfrm>
            <a:off x="6908406" y="258792"/>
            <a:ext cx="2330483" cy="1777041"/>
          </a:xfrm>
          <a:prstGeom prst="rect">
            <a:avLst/>
          </a:prstGeom>
          <a:noFill/>
          <a:ln w="9525">
            <a:noFill/>
            <a:miter lim="800000"/>
            <a:headEnd/>
            <a:tailEnd/>
          </a:ln>
        </p:spPr>
      </p:pic>
      <p:pic>
        <p:nvPicPr>
          <p:cNvPr id="6" name="Picture 5" descr="C:\Users\Martin\Desktop\obr. orthobull\lllllllll.jfif"/>
          <p:cNvPicPr>
            <a:picLocks noChangeAspect="1" noChangeArrowheads="1"/>
          </p:cNvPicPr>
          <p:nvPr/>
        </p:nvPicPr>
        <p:blipFill>
          <a:blip r:embed="rId4"/>
          <a:srcRect/>
          <a:stretch>
            <a:fillRect/>
          </a:stretch>
        </p:blipFill>
        <p:spPr bwMode="auto">
          <a:xfrm>
            <a:off x="9618451" y="4001674"/>
            <a:ext cx="2138663" cy="1821396"/>
          </a:xfrm>
          <a:prstGeom prst="rect">
            <a:avLst/>
          </a:prstGeom>
          <a:noFill/>
          <a:ln w="9525">
            <a:noFill/>
            <a:miter lim="800000"/>
            <a:headEnd/>
            <a:tailEnd/>
          </a:ln>
        </p:spPr>
      </p:pic>
      <p:pic>
        <p:nvPicPr>
          <p:cNvPr id="7" name="Picture 2" descr="C:\Users\Martin\Desktop\obr. orthobull\kkkkkk.jfif"/>
          <p:cNvPicPr>
            <a:picLocks noChangeAspect="1" noChangeArrowheads="1"/>
          </p:cNvPicPr>
          <p:nvPr/>
        </p:nvPicPr>
        <p:blipFill>
          <a:blip r:embed="rId5"/>
          <a:srcRect/>
          <a:stretch>
            <a:fillRect/>
          </a:stretch>
        </p:blipFill>
        <p:spPr bwMode="auto">
          <a:xfrm>
            <a:off x="9601199" y="2208563"/>
            <a:ext cx="2181735" cy="1699444"/>
          </a:xfrm>
          <a:prstGeom prst="rect">
            <a:avLst/>
          </a:prstGeom>
          <a:noFill/>
          <a:ln w="9525">
            <a:noFill/>
            <a:miter lim="800000"/>
            <a:headEnd/>
            <a:tailEnd/>
          </a:ln>
        </p:spPr>
      </p:pic>
      <p:pic>
        <p:nvPicPr>
          <p:cNvPr id="9218" name="Picture 2" descr="Ultrasonographic Findings of Acute Achilles Tendon Rupture - JETem"/>
          <p:cNvPicPr>
            <a:picLocks noChangeAspect="1" noChangeArrowheads="1"/>
          </p:cNvPicPr>
          <p:nvPr/>
        </p:nvPicPr>
        <p:blipFill>
          <a:blip r:embed="rId6" cstate="print"/>
          <a:srcRect l="7802" t="9183" r="7802" b="24354"/>
          <a:stretch>
            <a:fillRect/>
          </a:stretch>
        </p:blipFill>
        <p:spPr bwMode="auto">
          <a:xfrm>
            <a:off x="3268238" y="4688996"/>
            <a:ext cx="2862787" cy="1631576"/>
          </a:xfrm>
          <a:prstGeom prst="rect">
            <a:avLst/>
          </a:prstGeom>
          <a:noFill/>
        </p:spPr>
      </p:pic>
      <p:pic>
        <p:nvPicPr>
          <p:cNvPr id="9220" name="Picture 4" descr="Quadriceps Tendon Rupture-MRI - Sumer's Radiology Blog"/>
          <p:cNvPicPr>
            <a:picLocks noChangeAspect="1" noChangeArrowheads="1"/>
          </p:cNvPicPr>
          <p:nvPr/>
        </p:nvPicPr>
        <p:blipFill>
          <a:blip r:embed="rId7"/>
          <a:srcRect l="8305" t="3691" r="11996" b="10150"/>
          <a:stretch>
            <a:fillRect/>
          </a:stretch>
        </p:blipFill>
        <p:spPr bwMode="auto">
          <a:xfrm>
            <a:off x="6306987" y="4249072"/>
            <a:ext cx="2153702" cy="2328228"/>
          </a:xfrm>
          <a:prstGeom prst="rect">
            <a:avLst/>
          </a:prstGeom>
          <a:noFill/>
        </p:spPr>
      </p:pic>
    </p:spTree>
    <p:extLst>
      <p:ext uri="{BB962C8B-B14F-4D97-AF65-F5344CB8AC3E}">
        <p14:creationId xmlns:p14="http://schemas.microsoft.com/office/powerpoint/2010/main" val="1838706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2630</TotalTime>
  <Words>1488</Words>
  <Application>Microsoft Office PowerPoint</Application>
  <PresentationFormat>Širokoúhlá obrazovka</PresentationFormat>
  <Paragraphs>357</Paragraphs>
  <Slides>37</Slides>
  <Notes>1</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37</vt:i4>
      </vt:variant>
    </vt:vector>
  </HeadingPairs>
  <TitlesOfParts>
    <vt:vector size="42" baseType="lpstr">
      <vt:lpstr>Arial</vt:lpstr>
      <vt:lpstr>Calibri</vt:lpstr>
      <vt:lpstr>Calibri Light</vt:lpstr>
      <vt:lpstr>Office Theme</vt:lpstr>
      <vt:lpstr>Photo Editor Photo</vt:lpstr>
      <vt:lpstr>Poranění svalů, šlach kloubů, principy terapie. Nauka o ranách</vt:lpstr>
      <vt:lpstr>Muskuloskeletální poranění</vt:lpstr>
      <vt:lpstr>Poranění svalu</vt:lpstr>
      <vt:lpstr>Poranění svalu</vt:lpstr>
      <vt:lpstr>Poranění svalu</vt:lpstr>
      <vt:lpstr>Poranění svalu</vt:lpstr>
      <vt:lpstr>Poranění šlach</vt:lpstr>
      <vt:lpstr>Poranění šlach</vt:lpstr>
      <vt:lpstr>Poranění šlach</vt:lpstr>
      <vt:lpstr>Poranění šlach</vt:lpstr>
      <vt:lpstr>Poranění šlach – operační oš.</vt:lpstr>
      <vt:lpstr>Poranění kloubů, vazů</vt:lpstr>
      <vt:lpstr>Poranění vazů</vt:lpstr>
      <vt:lpstr>Poranění vazů</vt:lpstr>
      <vt:lpstr>Subluxace, luxace</vt:lpstr>
      <vt:lpstr>Subuxace, luxace</vt:lpstr>
      <vt:lpstr>Subluxace, luxace</vt:lpstr>
      <vt:lpstr>Luxační zlomeniny</vt:lpstr>
      <vt:lpstr>Poranění chrupavky</vt:lpstr>
      <vt:lpstr>Chondrální zlomeniny</vt:lpstr>
      <vt:lpstr>Osteochondrální zlomeniny</vt:lpstr>
      <vt:lpstr>Komplexní poranění s postižením NC svazku</vt:lpstr>
      <vt:lpstr>Rány</vt:lpstr>
      <vt:lpstr>Rány</vt:lpstr>
      <vt:lpstr>Rány dle kontaminace</vt:lpstr>
      <vt:lpstr>Rány</vt:lpstr>
      <vt:lpstr>Rány</vt:lpstr>
      <vt:lpstr>Termické rány</vt:lpstr>
      <vt:lpstr>Fáze hojení rány</vt:lpstr>
      <vt:lpstr>Hojení rány</vt:lpstr>
      <vt:lpstr>Ošetření akutních ran</vt:lpstr>
      <vt:lpstr>Ošetření ran </vt:lpstr>
      <vt:lpstr>Chronické rány</vt:lpstr>
      <vt:lpstr>Terapie chronických ran</vt:lpstr>
      <vt:lpstr>Faktory ovlivňující hojení rány</vt:lpstr>
      <vt:lpstr>Komplikace a poruchy hojení</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Staňa</dc:creator>
  <cp:lastModifiedBy>Pikula Radek</cp:lastModifiedBy>
  <cp:revision>388</cp:revision>
  <dcterms:created xsi:type="dcterms:W3CDTF">2022-10-19T07:42:57Z</dcterms:created>
  <dcterms:modified xsi:type="dcterms:W3CDTF">2024-04-23T06:49:47Z</dcterms:modified>
</cp:coreProperties>
</file>