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5" r:id="rId44"/>
    <p:sldId id="364" r:id="rId45"/>
    <p:sldId id="366" r:id="rId46"/>
    <p:sldId id="368" r:id="rId47"/>
    <p:sldId id="375" r:id="rId48"/>
    <p:sldId id="369" r:id="rId49"/>
    <p:sldId id="367" r:id="rId50"/>
    <p:sldId id="370" r:id="rId51"/>
    <p:sldId id="371" r:id="rId52"/>
    <p:sldId id="372" r:id="rId53"/>
    <p:sldId id="373" r:id="rId54"/>
    <p:sldId id="374" r:id="rId55"/>
    <p:sldId id="336" r:id="rId56"/>
    <p:sldId id="34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346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5"/>
            <p14:sldId id="364"/>
            <p14:sldId id="366"/>
            <p14:sldId id="368"/>
            <p14:sldId id="375"/>
            <p14:sldId id="369"/>
            <p14:sldId id="367"/>
            <p14:sldId id="370"/>
            <p14:sldId id="371"/>
            <p14:sldId id="372"/>
            <p14:sldId id="373"/>
            <p14:sldId id="374"/>
            <p14:sldId id="33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B4F3D-CB8B-F56F-5CCC-E93C58BF9C53}" v="4" dt="2021-09-24T07:50:54.994"/>
    <p1510:client id="{8D81E7B6-20BF-8E17-47CA-7B9225076F5D}" v="705" dt="2023-03-14T09:57:30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931" autoAdjust="0"/>
  </p:normalViewPr>
  <p:slideViewPr>
    <p:cSldViewPr>
      <p:cViewPr varScale="1">
        <p:scale>
          <a:sx n="49" d="100"/>
          <a:sy n="49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24.04.2023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Polytrauma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traumaplán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triage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</a:t>
            </a:r>
            <a:br>
              <a:rPr lang="cs-CZ" b="1" dirty="0">
                <a:latin typeface="Arial" pitchFamily="34" charset="0"/>
                <a:cs typeface="Arial" pitchFamily="34" charset="0"/>
              </a:rPr>
            </a:br>
            <a:r>
              <a:rPr lang="cs-CZ" b="1" dirty="0" err="1">
                <a:latin typeface="Arial" pitchFamily="34" charset="0"/>
                <a:cs typeface="Arial" pitchFamily="34" charset="0"/>
              </a:rPr>
              <a:t>blast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crush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lang="cs-CZ" sz="1500" i="1" dirty="0">
                <a:cs typeface="Arial" pitchFamily="34" charset="0"/>
              </a:rPr>
              <a:t>Klinika úrazové chirurgie TC FN Brno</a:t>
            </a:r>
          </a:p>
        </p:txBody>
      </p:sp>
    </p:spTree>
    <p:extLst>
      <p:ext uri="{BB962C8B-B14F-4D97-AF65-F5344CB8AC3E}">
        <p14:creationId xmlns:p14="http://schemas.microsoft.com/office/powerpoint/2010/main" val="3169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cs-CZ" i="1" dirty="0" err="1"/>
              <a:t>Koagulopatie</a:t>
            </a:r>
            <a:endParaRPr lang="cs-CZ" i="1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dirty="0"/>
              <a:t>„Traumatem indukovaná </a:t>
            </a:r>
            <a:r>
              <a:rPr lang="cs-CZ" sz="2000" dirty="0" err="1"/>
              <a:t>koagulopatie</a:t>
            </a:r>
            <a:r>
              <a:rPr lang="cs-CZ" sz="2000" dirty="0"/>
              <a:t>“ (TIC): následek </a:t>
            </a:r>
            <a:r>
              <a:rPr lang="cs-CZ" sz="2000" dirty="0" err="1"/>
              <a:t>hemodiluce</a:t>
            </a:r>
            <a:r>
              <a:rPr lang="cs-CZ" sz="2000" dirty="0"/>
              <a:t> - </a:t>
            </a:r>
          </a:p>
          <a:p>
            <a:pPr marL="0" indent="0">
              <a:buNone/>
            </a:pPr>
            <a:r>
              <a:rPr lang="cs-CZ" sz="2000" dirty="0"/>
              <a:t> krystaloidy, uvolnění tkáňových faktorů z poškozených endoteliálních,  </a:t>
            </a:r>
          </a:p>
          <a:p>
            <a:pPr marL="0" indent="0">
              <a:buNone/>
            </a:pPr>
            <a:r>
              <a:rPr lang="cs-CZ" sz="2000" dirty="0"/>
              <a:t> buněk, dysfunkce trombocytů, konzumpce koagulačních faktorů, aktivace </a:t>
            </a:r>
          </a:p>
          <a:p>
            <a:pPr marL="0" indent="0">
              <a:buNone/>
            </a:pPr>
            <a:r>
              <a:rPr lang="cs-CZ" sz="2000" dirty="0"/>
              <a:t> fibrinolytického systému, hypotermie</a:t>
            </a:r>
          </a:p>
          <a:p>
            <a:pPr>
              <a:buFontTx/>
              <a:buChar char="-"/>
            </a:pPr>
            <a:r>
              <a:rPr lang="cs-CZ" sz="2000" dirty="0"/>
              <a:t>cíl terapie: substituce ztracených a zředěných faktorů koagulační kaskády</a:t>
            </a:r>
          </a:p>
          <a:p>
            <a:pPr>
              <a:buFontTx/>
              <a:buChar char="-"/>
            </a:pPr>
            <a:r>
              <a:rPr lang="cs-CZ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Koagulopatie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součást „letální triády“!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1984" y="6241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err="1"/>
              <a:t>Polytraumatizovaný</a:t>
            </a:r>
            <a:r>
              <a:rPr lang="cs-CZ" sz="2800" dirty="0"/>
              <a:t> pacient potřebuje v první fázi dopravit do tkání kyslík, potřebuje koagulační faktory a krevní destičky. </a:t>
            </a:r>
          </a:p>
          <a:p>
            <a:r>
              <a:rPr lang="cs-CZ" sz="2200" dirty="0" err="1"/>
              <a:t>Erymasa</a:t>
            </a:r>
            <a:r>
              <a:rPr lang="cs-CZ" sz="2200" dirty="0"/>
              <a:t> (EM) v kombinaci s čerstvou mraženou plazmou (FFP)</a:t>
            </a:r>
          </a:p>
          <a:p>
            <a:pPr marL="0" indent="0">
              <a:buNone/>
            </a:pPr>
            <a:r>
              <a:rPr lang="cs-CZ" sz="2200" dirty="0"/>
              <a:t>     </a:t>
            </a:r>
          </a:p>
          <a:p>
            <a:pPr marL="0" indent="0">
              <a:buNone/>
            </a:pPr>
            <a:r>
              <a:rPr lang="cs-CZ" sz="2200" dirty="0"/>
              <a:t>při podání ˂ 10 EM - poměr: 2 EM / FFP</a:t>
            </a:r>
          </a:p>
          <a:p>
            <a:pPr marL="0" indent="0">
              <a:buNone/>
            </a:pPr>
            <a:r>
              <a:rPr lang="cs-CZ" sz="2200" dirty="0"/>
              <a:t>při podání ˃ 10 EM - poměr: 1 EM / 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>
                <a:solidFill>
                  <a:srgbClr val="FF0000"/>
                </a:solidFill>
              </a:rPr>
              <a:t>EM 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1:1:1 + 4g fibrinogenu + 1g TXA (</a:t>
            </a:r>
            <a:r>
              <a:rPr lang="cs-CZ" sz="3500" dirty="0" err="1">
                <a:solidFill>
                  <a:srgbClr val="FF0000"/>
                </a:solidFill>
              </a:rPr>
              <a:t>tranexamová</a:t>
            </a:r>
            <a:r>
              <a:rPr lang="cs-CZ" sz="3500" dirty="0">
                <a:solidFill>
                  <a:srgbClr val="FF0000"/>
                </a:solidFill>
              </a:rPr>
              <a:t> kyselina - </a:t>
            </a:r>
            <a:r>
              <a:rPr lang="cs-CZ" sz="3500" dirty="0" err="1">
                <a:solidFill>
                  <a:srgbClr val="FF0000"/>
                </a:solidFill>
              </a:rPr>
              <a:t>Exacyl</a:t>
            </a:r>
            <a:r>
              <a:rPr lang="cs-CZ" sz="35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300" dirty="0">
                <a:solidFill>
                  <a:srgbClr val="FF0000"/>
                </a:solidFill>
              </a:rPr>
              <a:t>= „Masivní transfuzní protokol“ </a:t>
            </a:r>
            <a:r>
              <a:rPr lang="cs-CZ" sz="2300" dirty="0">
                <a:solidFill>
                  <a:srgbClr val="FF0000"/>
                </a:solidFill>
              </a:rPr>
              <a:t>(</a:t>
            </a:r>
            <a:r>
              <a:rPr lang="cs-CZ" sz="2300" dirty="0" err="1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MTP)</a:t>
            </a:r>
          </a:p>
          <a:p>
            <a:pPr marL="0" indent="0">
              <a:buNone/>
            </a:pPr>
            <a:endParaRPr lang="cs-CZ" sz="2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/>
              <a:t>aplikací MTP se v důsledku můžeme vyhnout masivnímu podávání transfuzí</a:t>
            </a:r>
          </a:p>
          <a:p>
            <a:pPr>
              <a:buFontTx/>
              <a:buChar char="-"/>
            </a:pPr>
            <a:r>
              <a:rPr lang="cs-CZ" sz="3100" b="1" dirty="0"/>
              <a:t>všechny transfuzní přípravky je nutno před podáním zahřát!!!</a:t>
            </a:r>
          </a:p>
          <a:p>
            <a:pPr marL="0" indent="0">
              <a:buNone/>
            </a:pPr>
            <a:endParaRPr lang="cs-CZ" sz="1600" dirty="0">
              <a:cs typeface="Arial" pitchFamily="34" charset="0"/>
            </a:endParaRPr>
          </a:p>
          <a:p>
            <a:pPr>
              <a:buNone/>
            </a:pPr>
            <a:r>
              <a:rPr lang="cs-CZ" sz="16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214423"/>
            <a:ext cx="9289032" cy="49117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3500" i="1" dirty="0"/>
              <a:t>Hypotermie</a:t>
            </a:r>
          </a:p>
          <a:p>
            <a:pPr marL="0" indent="0" fontAlgn="base">
              <a:buNone/>
            </a:pPr>
            <a:r>
              <a:rPr lang="cs-CZ" sz="3000" dirty="0">
                <a:solidFill>
                  <a:srgbClr val="FF0000"/>
                </a:solidFill>
              </a:rPr>
              <a:t>součástí „letální triády“!</a:t>
            </a:r>
          </a:p>
          <a:p>
            <a:pPr marL="0" indent="0" fontAlgn="base">
              <a:buNone/>
            </a:pPr>
            <a:r>
              <a:rPr lang="cs-CZ" sz="3000" dirty="0"/>
              <a:t>podílí se na rozvoji dalších patologických stavů</a:t>
            </a:r>
          </a:p>
          <a:p>
            <a:pPr marL="0" indent="0" fontAlgn="base">
              <a:buNone/>
            </a:pPr>
            <a:r>
              <a:rPr lang="cs-CZ" sz="3000" dirty="0"/>
              <a:t>-  hypotermická </a:t>
            </a:r>
            <a:r>
              <a:rPr lang="cs-CZ" sz="3000" dirty="0" err="1"/>
              <a:t>koagulopatie</a:t>
            </a:r>
            <a:r>
              <a:rPr lang="cs-CZ" sz="3000" dirty="0"/>
              <a:t> - těl. teplota pod 34°C</a:t>
            </a:r>
          </a:p>
          <a:p>
            <a:pPr fontAlgn="base">
              <a:buFontTx/>
              <a:buChar char="-"/>
            </a:pPr>
            <a:r>
              <a:rPr lang="cs-CZ" sz="3000" dirty="0"/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3000" dirty="0" err="1"/>
              <a:t>suprese</a:t>
            </a:r>
            <a:r>
              <a:rPr lang="cs-CZ" sz="3000" dirty="0"/>
              <a:t> imunitní reakce</a:t>
            </a:r>
          </a:p>
          <a:p>
            <a:pPr fontAlgn="base">
              <a:buFontTx/>
              <a:buChar char="-"/>
            </a:pPr>
            <a:r>
              <a:rPr lang="cs-CZ" sz="3000" dirty="0"/>
              <a:t>příčina maligní arytmie</a:t>
            </a:r>
          </a:p>
          <a:p>
            <a:pPr marL="0" indent="0" fontAlgn="base">
              <a:buNone/>
            </a:pPr>
            <a:r>
              <a:rPr lang="cs-CZ" dirty="0">
                <a:solidFill>
                  <a:srgbClr val="FF0000"/>
                </a:solidFill>
              </a:rPr>
              <a:t>Zajistit tepelný komfort a zabránit ztrátám tepla!!! Infuzní roztoky ohřáté!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4" y="3573017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9601200" cy="4768865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systémové zánětlivé odpovědi (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Response Syndrome - SIRS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000" dirty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200" dirty="0"/>
              <a:t>dle klinických </a:t>
            </a:r>
            <a:r>
              <a:rPr lang="cs-CZ" sz="1200" dirty="0" err="1"/>
              <a:t>markerů</a:t>
            </a:r>
            <a:r>
              <a:rPr lang="cs-CZ" sz="1200" dirty="0"/>
              <a:t>: teplota &gt; 38 °C nebo &lt; 36 °C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tepová frekvence &gt; 90/min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tachypnoe &gt;  20/min nebo nutnost UPV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leukocytóza &gt; 12 nebo &lt; 4 x 10</a:t>
            </a:r>
            <a:r>
              <a:rPr lang="cs-CZ" sz="1200" baseline="30000" dirty="0"/>
              <a:t>9</a:t>
            </a:r>
            <a:r>
              <a:rPr lang="cs-CZ" sz="1200" dirty="0"/>
              <a:t>/l</a:t>
            </a:r>
          </a:p>
          <a:p>
            <a:pPr marL="0" indent="0">
              <a:buNone/>
            </a:pPr>
            <a:r>
              <a:rPr lang="cs-CZ" sz="1200" dirty="0"/>
              <a:t>      arteriální hypotenze + tkáňová hypoxie + metabolická acidóza</a:t>
            </a:r>
          </a:p>
          <a:p>
            <a:pPr marL="0" indent="0">
              <a:buNone/>
            </a:pPr>
            <a:endParaRPr lang="cs-CZ" sz="1200" dirty="0">
              <a:cs typeface="Arial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kompenzační protizánětlivé odpovědi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Antiinflammatory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multiorgánové selhání </a:t>
            </a:r>
          </a:p>
          <a:p>
            <a:pPr marL="0" indent="0">
              <a:buNone/>
            </a:pPr>
            <a:r>
              <a:rPr lang="cs-CZ" sz="1300" dirty="0"/>
              <a:t>          (ARDS,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obrana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7928" y="59414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2" y="2924945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solidFill>
                  <a:srgbClr val="FF0000"/>
                </a:solidFill>
              </a:rPr>
              <a:t>„Letální triáda“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357299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9600" y="1468448"/>
            <a:ext cx="10670976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 dirty="0">
                <a:latin typeface="Arial" panose="020B0604020202020204" pitchFamily="34" charset="0"/>
              </a:rPr>
              <a:t>bludný kruhu dramaticky zvyšuje mortalitu! </a:t>
            </a:r>
          </a:p>
          <a:p>
            <a:pPr marL="0" indent="0" fontAlgn="base">
              <a:buNone/>
            </a:pP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 Hypotermie + </a:t>
            </a:r>
            <a:r>
              <a:rPr lang="cs-CZ" sz="2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Koagulopatie</a:t>
            </a: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+ Metabolická acidóza!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5" y="2348880"/>
            <a:ext cx="3553535" cy="447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618" y="61261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19744" y="25002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Principy </a:t>
            </a:r>
            <a:r>
              <a:rPr lang="cs-CZ" i="1" dirty="0">
                <a:solidFill>
                  <a:srgbClr val="FF0000"/>
                </a:solidFill>
              </a:rPr>
              <a:t>ATLS (</a:t>
            </a:r>
            <a:r>
              <a:rPr lang="cs-CZ" i="1" dirty="0" err="1">
                <a:solidFill>
                  <a:srgbClr val="FF0000"/>
                </a:solidFill>
              </a:rPr>
              <a:t>Advanced</a:t>
            </a:r>
            <a:r>
              <a:rPr lang="cs-CZ" i="1" dirty="0">
                <a:solidFill>
                  <a:srgbClr val="FF0000"/>
                </a:solidFill>
              </a:rPr>
              <a:t> Trauma 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</a:rPr>
              <a:t>Suppor</a:t>
            </a:r>
            <a:r>
              <a:rPr lang="cs-CZ" i="1" dirty="0">
                <a:solidFill>
                  <a:srgbClr val="FF0000"/>
                </a:solidFill>
              </a:rPr>
              <a:t>)</a:t>
            </a:r>
          </a:p>
          <a:p>
            <a:r>
              <a:rPr lang="cs-CZ" sz="2800" dirty="0">
                <a:cs typeface="Arial" pitchFamily="34" charset="0"/>
              </a:rPr>
              <a:t>Primární + sekundární zhodnocení</a:t>
            </a:r>
          </a:p>
          <a:p>
            <a:r>
              <a:rPr lang="cs-CZ" sz="2800" dirty="0">
                <a:cs typeface="Arial" pitchFamily="34" charset="0"/>
              </a:rPr>
              <a:t>Primární zhodnocení - ABCDE: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- identifikace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emergentních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 život ohrožujících stavů (masivní krvácení, tenzní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pneumothorax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,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A</a:t>
            </a:r>
            <a:r>
              <a:rPr lang="en-US" sz="2000" i="1" dirty="0" err="1"/>
              <a:t>irway</a:t>
            </a:r>
            <a:r>
              <a:rPr lang="en-US" sz="2000" i="1" dirty="0"/>
              <a:t> control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cs-CZ" sz="2000" dirty="0"/>
              <a:t>k</a:t>
            </a:r>
            <a:r>
              <a:rPr lang="en-US" sz="2000" dirty="0" err="1"/>
              <a:t>ontrola</a:t>
            </a:r>
            <a:r>
              <a:rPr lang="en-US" sz="2000" dirty="0"/>
              <a:t> a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průchodnosti</a:t>
            </a:r>
            <a:r>
              <a:rPr lang="en-US" sz="2000" dirty="0"/>
              <a:t> </a:t>
            </a:r>
            <a:r>
              <a:rPr lang="en-US" sz="2000" dirty="0" err="1"/>
              <a:t>dýchacích</a:t>
            </a:r>
            <a:r>
              <a:rPr lang="en-US" sz="2000" dirty="0"/>
              <a:t> </a:t>
            </a:r>
            <a:r>
              <a:rPr lang="en-US" sz="2000" dirty="0" err="1"/>
              <a:t>cest</a:t>
            </a:r>
            <a:r>
              <a:rPr lang="en-US" sz="2000" dirty="0"/>
              <a:t> + </a:t>
            </a:r>
            <a:r>
              <a:rPr lang="en-US" sz="2000" dirty="0" err="1"/>
              <a:t>zajištění</a:t>
            </a:r>
            <a:r>
              <a:rPr lang="en-US" sz="2000" dirty="0"/>
              <a:t>, resp. </a:t>
            </a:r>
            <a:r>
              <a:rPr lang="en-US" sz="2000" dirty="0" err="1"/>
              <a:t>ochrana</a:t>
            </a:r>
            <a:r>
              <a:rPr lang="en-US" sz="2000" dirty="0"/>
              <a:t> </a:t>
            </a:r>
            <a:r>
              <a:rPr lang="en-US" sz="2000" dirty="0" err="1"/>
              <a:t>krční</a:t>
            </a:r>
            <a:r>
              <a:rPr lang="en-US" sz="2000" dirty="0"/>
              <a:t> </a:t>
            </a:r>
            <a:r>
              <a:rPr lang="en-US" sz="2000" dirty="0" err="1"/>
              <a:t>páteře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B</a:t>
            </a:r>
            <a:r>
              <a:rPr lang="en-US" sz="2000" i="1" dirty="0" err="1"/>
              <a:t>reathing</a:t>
            </a:r>
            <a:r>
              <a:rPr lang="cs-CZ" sz="2000" i="1" dirty="0"/>
              <a:t> + </a:t>
            </a:r>
            <a:r>
              <a:rPr lang="cs-CZ" sz="2000" i="1" dirty="0" err="1"/>
              <a:t>ventilation</a:t>
            </a:r>
            <a:r>
              <a:rPr lang="en-US" sz="2000" dirty="0"/>
              <a:t> -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přiměřené</a:t>
            </a:r>
            <a:r>
              <a:rPr lang="en-US" sz="2000" dirty="0"/>
              <a:t> </a:t>
            </a:r>
            <a:r>
              <a:rPr lang="en-US" sz="2000" dirty="0" err="1"/>
              <a:t>ventilace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C</a:t>
            </a:r>
            <a:r>
              <a:rPr lang="en-US" sz="2000" i="1" dirty="0" err="1"/>
              <a:t>irculation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hemorhage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en-US" sz="2000" dirty="0"/>
              <a:t> - </a:t>
            </a:r>
            <a:r>
              <a:rPr lang="en-US" sz="2000" dirty="0" err="1"/>
              <a:t>zhodnocení</a:t>
            </a:r>
            <a:r>
              <a:rPr lang="en-US" sz="2000" dirty="0"/>
              <a:t> </a:t>
            </a:r>
            <a:r>
              <a:rPr lang="en-US" sz="2000" dirty="0" err="1"/>
              <a:t>oběhu</a:t>
            </a:r>
            <a:r>
              <a:rPr lang="en-US" sz="2000" dirty="0"/>
              <a:t> a </a:t>
            </a:r>
            <a:r>
              <a:rPr lang="en-US" sz="2000" dirty="0" err="1"/>
              <a:t>stavění</a:t>
            </a:r>
            <a:r>
              <a:rPr lang="en-US" sz="2000" dirty="0"/>
              <a:t> </a:t>
            </a:r>
            <a:r>
              <a:rPr lang="en-US" sz="2000" dirty="0" err="1"/>
              <a:t>krvácení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D</a:t>
            </a:r>
            <a:r>
              <a:rPr lang="en-US" sz="2000" i="1" dirty="0" err="1"/>
              <a:t>isability</a:t>
            </a:r>
            <a:r>
              <a:rPr lang="cs-CZ" sz="2000" i="1" dirty="0"/>
              <a:t>: </a:t>
            </a:r>
            <a:r>
              <a:rPr lang="cs-CZ" sz="2000" i="1" dirty="0" err="1"/>
              <a:t>neurological</a:t>
            </a:r>
            <a:r>
              <a:rPr lang="cs-CZ" sz="2000" i="1" dirty="0"/>
              <a:t> status</a:t>
            </a:r>
            <a:r>
              <a:rPr lang="cs-CZ" sz="2000" dirty="0"/>
              <a:t> - z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neurologického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/>
              <a:t>E</a:t>
            </a:r>
            <a:r>
              <a:rPr lang="en-US" sz="2000" i="1" dirty="0"/>
              <a:t>xpos</a:t>
            </a:r>
            <a:r>
              <a:rPr lang="cs-CZ" sz="2000" i="1" dirty="0" err="1"/>
              <a:t>ure</a:t>
            </a:r>
            <a:r>
              <a:rPr lang="cs-CZ" sz="2000" i="1" dirty="0"/>
              <a:t>/</a:t>
            </a:r>
            <a:r>
              <a:rPr lang="cs-CZ" sz="2000" i="1" dirty="0" err="1"/>
              <a:t>Environmental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dirty="0"/>
              <a:t> - ú</a:t>
            </a:r>
            <a:r>
              <a:rPr lang="en-US" sz="2000" dirty="0" err="1"/>
              <a:t>plné</a:t>
            </a:r>
            <a:r>
              <a:rPr lang="en-US" sz="2000" dirty="0"/>
              <a:t> </a:t>
            </a:r>
            <a:r>
              <a:rPr lang="en-US" sz="2000" dirty="0" err="1"/>
              <a:t>obnažení</a:t>
            </a:r>
            <a:r>
              <a:rPr lang="en-US" sz="2000" dirty="0"/>
              <a:t> </a:t>
            </a:r>
            <a:r>
              <a:rPr lang="en-US" sz="2000" dirty="0" err="1"/>
              <a:t>nemocného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95870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A</a:t>
            </a:r>
            <a:r>
              <a:rPr lang="en-US" sz="2800" i="1" dirty="0" err="1"/>
              <a:t>irway</a:t>
            </a:r>
            <a:r>
              <a:rPr lang="en-US" sz="2800" i="1" dirty="0"/>
              <a:t> control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cs-CZ" sz="2800" dirty="0"/>
              <a:t>k</a:t>
            </a:r>
            <a:r>
              <a:rPr lang="en-US" sz="2800" dirty="0" err="1"/>
              <a:t>ontrola</a:t>
            </a:r>
            <a:r>
              <a:rPr lang="en-US" sz="2800" dirty="0"/>
              <a:t> a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průchodnosti</a:t>
            </a:r>
            <a:r>
              <a:rPr lang="en-US" sz="2800" dirty="0"/>
              <a:t> </a:t>
            </a:r>
            <a:r>
              <a:rPr lang="en-US" sz="2800" dirty="0" err="1"/>
              <a:t>dýchacích</a:t>
            </a:r>
            <a:r>
              <a:rPr lang="en-US" sz="2800" dirty="0"/>
              <a:t> </a:t>
            </a:r>
            <a:r>
              <a:rPr lang="en-US" sz="2800" dirty="0" err="1"/>
              <a:t>cest</a:t>
            </a:r>
            <a:r>
              <a:rPr lang="en-US" sz="2800" dirty="0"/>
              <a:t> + </a:t>
            </a:r>
            <a:r>
              <a:rPr lang="en-US" sz="2800" dirty="0" err="1"/>
              <a:t>zajištění</a:t>
            </a:r>
            <a:r>
              <a:rPr lang="en-US" sz="2800" dirty="0"/>
              <a:t>, resp. </a:t>
            </a:r>
            <a:r>
              <a:rPr lang="en-US" sz="2800" dirty="0" err="1"/>
              <a:t>ochrana</a:t>
            </a:r>
            <a:r>
              <a:rPr lang="en-US" sz="2800" dirty="0"/>
              <a:t> </a:t>
            </a:r>
            <a:r>
              <a:rPr lang="en-US" sz="2800" dirty="0" err="1"/>
              <a:t>krční</a:t>
            </a:r>
            <a:r>
              <a:rPr lang="en-US" sz="2800" dirty="0"/>
              <a:t> </a:t>
            </a:r>
            <a:r>
              <a:rPr lang="en-US" sz="2800" dirty="0" err="1"/>
              <a:t>páteře</a:t>
            </a:r>
            <a:endParaRPr lang="cs-CZ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porucha vědomí → jsou dýchací cesty průchodné a 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uvolnění dýchacích cest, průchodnost → předsunutí dolní čelisti, </a:t>
            </a:r>
            <a:r>
              <a:rPr lang="en-US" sz="1600" dirty="0"/>
              <a:t>airway</a:t>
            </a:r>
            <a:r>
              <a:rPr lang="cs-CZ" sz="1600" dirty="0"/>
              <a:t>, </a:t>
            </a:r>
            <a:r>
              <a:rPr lang="cs-CZ" sz="1600" dirty="0" err="1"/>
              <a:t>CombiTube</a:t>
            </a:r>
            <a:r>
              <a:rPr lang="cs-CZ" sz="1600" dirty="0"/>
              <a:t>, </a:t>
            </a:r>
            <a:r>
              <a:rPr lang="cs-CZ" sz="1600" dirty="0" err="1"/>
              <a:t>orotracheální</a:t>
            </a:r>
            <a:r>
              <a:rPr lang="cs-CZ" sz="1600" dirty="0"/>
              <a:t> intubace, </a:t>
            </a:r>
            <a:r>
              <a:rPr lang="cs-CZ" sz="1600" dirty="0" err="1"/>
              <a:t>koniotomie</a:t>
            </a:r>
            <a:endParaRPr lang="cs-CZ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- </a:t>
            </a:r>
            <a:r>
              <a:rPr lang="cs-CZ" sz="1600" dirty="0" err="1"/>
              <a:t>Stiff</a:t>
            </a:r>
            <a:r>
              <a:rPr lang="cs-CZ" sz="1600" dirty="0"/>
              <a:t> </a:t>
            </a:r>
            <a:r>
              <a:rPr lang="cs-CZ" sz="1600" dirty="0" err="1"/>
              <a:t>Neck</a:t>
            </a:r>
            <a:r>
              <a:rPr lang="cs-CZ" sz="1600" dirty="0"/>
              <a:t>, manipulace s poraněným → </a:t>
            </a:r>
            <a:r>
              <a:rPr lang="cs-CZ" sz="1600" dirty="0" err="1"/>
              <a:t>logroll</a:t>
            </a:r>
            <a:r>
              <a:rPr lang="cs-CZ" sz="1600" dirty="0"/>
              <a:t> manévr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645024"/>
            <a:ext cx="4232649" cy="2787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07568" y="54718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36268"/>
            <a:ext cx="5020881" cy="32217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B</a:t>
            </a:r>
            <a:r>
              <a:rPr lang="en-US" sz="2800" i="1" dirty="0" err="1"/>
              <a:t>reathing</a:t>
            </a:r>
            <a:r>
              <a:rPr lang="cs-CZ" sz="2800" i="1" dirty="0"/>
              <a:t> + </a:t>
            </a:r>
            <a:r>
              <a:rPr lang="cs-CZ" sz="2800" i="1" dirty="0" err="1"/>
              <a:t>ventilation</a:t>
            </a:r>
            <a:r>
              <a:rPr lang="en-US" sz="2800" dirty="0"/>
              <a:t> -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přiměřené</a:t>
            </a:r>
            <a:r>
              <a:rPr lang="en-US" sz="2800" dirty="0"/>
              <a:t> </a:t>
            </a:r>
            <a:r>
              <a:rPr lang="en-US" sz="2800" dirty="0" err="1"/>
              <a:t>ventilace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kritické stavy → </a:t>
            </a:r>
            <a:r>
              <a:rPr lang="en-US" sz="1600" dirty="0"/>
              <a:t>ten</a:t>
            </a:r>
            <a:r>
              <a:rPr lang="cs-CZ" sz="1600" dirty="0"/>
              <a:t>zní</a:t>
            </a:r>
            <a:r>
              <a:rPr lang="en-US" sz="1600" dirty="0"/>
              <a:t> pneumothorax, </a:t>
            </a:r>
            <a:r>
              <a:rPr lang="en-US" sz="1600" dirty="0" err="1"/>
              <a:t>masivní</a:t>
            </a:r>
            <a:r>
              <a:rPr lang="en-US" sz="1600" dirty="0"/>
              <a:t> </a:t>
            </a:r>
            <a:r>
              <a:rPr lang="en-US" sz="1600" dirty="0" err="1"/>
              <a:t>hemothorax</a:t>
            </a:r>
            <a:r>
              <a:rPr lang="en-US" sz="1600" dirty="0"/>
              <a:t>, p</a:t>
            </a:r>
            <a:r>
              <a:rPr lang="cs-CZ" sz="1600" dirty="0" err="1"/>
              <a:t>enetrující</a:t>
            </a:r>
            <a:r>
              <a:rPr lang="cs-CZ" sz="1600" dirty="0"/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69347"/>
            <a:ext cx="2571750" cy="25717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47528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315822" y="57679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870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C</a:t>
            </a:r>
            <a:r>
              <a:rPr lang="en-US" sz="2800" i="1" dirty="0" err="1"/>
              <a:t>irculation</a:t>
            </a:r>
            <a:r>
              <a:rPr lang="cs-CZ" sz="2800" i="1" dirty="0"/>
              <a:t> </a:t>
            </a:r>
            <a:r>
              <a:rPr lang="cs-CZ" sz="2800" i="1" dirty="0" err="1"/>
              <a:t>with</a:t>
            </a:r>
            <a:r>
              <a:rPr lang="cs-CZ" sz="2800" i="1" dirty="0"/>
              <a:t> </a:t>
            </a:r>
            <a:r>
              <a:rPr lang="cs-CZ" sz="2800" i="1" dirty="0" err="1"/>
              <a:t>hemorhage</a:t>
            </a:r>
            <a:r>
              <a:rPr lang="cs-CZ" sz="2800" i="1" dirty="0"/>
              <a:t> </a:t>
            </a:r>
            <a:r>
              <a:rPr lang="cs-CZ" sz="2800" i="1" dirty="0" err="1"/>
              <a:t>control</a:t>
            </a:r>
            <a:r>
              <a:rPr lang="en-US" sz="2800" dirty="0"/>
              <a:t> - </a:t>
            </a:r>
            <a:r>
              <a:rPr lang="en-US" sz="2800" dirty="0" err="1"/>
              <a:t>zhodnocení</a:t>
            </a:r>
            <a:r>
              <a:rPr lang="en-US" sz="2800" dirty="0"/>
              <a:t> </a:t>
            </a:r>
            <a:r>
              <a:rPr lang="en-US" sz="2800" dirty="0" err="1"/>
              <a:t>oběhu</a:t>
            </a:r>
            <a:r>
              <a:rPr lang="en-US" sz="2800" dirty="0"/>
              <a:t> a </a:t>
            </a:r>
            <a:r>
              <a:rPr lang="en-US" sz="2800" dirty="0" err="1"/>
              <a:t>stavění</a:t>
            </a:r>
            <a:r>
              <a:rPr lang="en-US" sz="2800" dirty="0"/>
              <a:t> </a:t>
            </a:r>
            <a:r>
              <a:rPr lang="en-US" sz="2800" dirty="0" err="1"/>
              <a:t>krvácení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</a:t>
            </a:r>
            <a:r>
              <a:rPr lang="en-US" sz="1600" dirty="0" err="1"/>
              <a:t>ástava</a:t>
            </a:r>
            <a:r>
              <a:rPr lang="en-US" sz="1600" dirty="0"/>
              <a:t> </a:t>
            </a:r>
            <a:r>
              <a:rPr lang="en-US" sz="1600" dirty="0" err="1"/>
              <a:t>krvácení</a:t>
            </a:r>
            <a:r>
              <a:rPr lang="cs-CZ" sz="1600" dirty="0"/>
              <a:t> turniket na končetinách, </a:t>
            </a:r>
            <a:r>
              <a:rPr lang="en-US" sz="1600" dirty="0" err="1"/>
              <a:t>poranění</a:t>
            </a:r>
            <a:r>
              <a:rPr lang="en-US" sz="1600" dirty="0"/>
              <a:t> </a:t>
            </a:r>
            <a:r>
              <a:rPr lang="en-US" sz="1600" dirty="0" err="1"/>
              <a:t>pánve</a:t>
            </a:r>
            <a:r>
              <a:rPr lang="en-US" sz="1600" dirty="0"/>
              <a:t> </a:t>
            </a:r>
            <a:r>
              <a:rPr lang="cs-CZ" sz="1600" dirty="0"/>
              <a:t>→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svork</a:t>
            </a:r>
            <a:r>
              <a:rPr lang="cs-CZ" sz="1600" dirty="0"/>
              <a:t>a,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pás</a:t>
            </a:r>
            <a:r>
              <a:rPr lang="cs-CZ" sz="1600" dirty="0"/>
              <a:t>, </a:t>
            </a:r>
            <a:r>
              <a:rPr lang="en-US" sz="1600" dirty="0" err="1"/>
              <a:t>dlouh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kost</a:t>
            </a:r>
            <a:r>
              <a:rPr lang="cs-CZ" sz="1600" dirty="0"/>
              <a:t>i</a:t>
            </a:r>
            <a:r>
              <a:rPr lang="en-US" sz="1600" dirty="0"/>
              <a:t> </a:t>
            </a:r>
            <a:r>
              <a:rPr lang="cs-CZ" sz="1600" dirty="0"/>
              <a:t>- </a:t>
            </a:r>
            <a:r>
              <a:rPr lang="en-US" sz="1600" dirty="0" err="1"/>
              <a:t>trakční</a:t>
            </a:r>
            <a:r>
              <a:rPr lang="en-US" sz="1600" dirty="0"/>
              <a:t> </a:t>
            </a:r>
            <a:r>
              <a:rPr lang="en-US" sz="1600" dirty="0" err="1"/>
              <a:t>dlah</a:t>
            </a:r>
            <a:r>
              <a:rPr lang="cs-CZ" sz="1600" dirty="0"/>
              <a:t>y, dutinová poranění → u</a:t>
            </a:r>
            <a:r>
              <a:rPr lang="en-US" sz="1600" dirty="0"/>
              <a:t> </a:t>
            </a:r>
            <a:r>
              <a:rPr lang="cs-CZ" sz="1600" dirty="0"/>
              <a:t>indikovaných, </a:t>
            </a:r>
            <a:r>
              <a:rPr lang="en-US" sz="1600" dirty="0" err="1"/>
              <a:t>oběhov</a:t>
            </a:r>
            <a:r>
              <a:rPr lang="cs-CZ" sz="1600" dirty="0"/>
              <a:t>ě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cs-CZ" sz="1600" dirty="0" err="1"/>
              <a:t>ních</a:t>
            </a:r>
            <a:r>
              <a:rPr lang="cs-CZ" sz="1600" dirty="0"/>
              <a:t> </a:t>
            </a:r>
            <a:r>
              <a:rPr lang="en-US" sz="1600" dirty="0" err="1"/>
              <a:t>pacient</a:t>
            </a:r>
            <a:r>
              <a:rPr lang="cs-CZ" sz="1600" dirty="0"/>
              <a:t>ů</a:t>
            </a:r>
            <a:r>
              <a:rPr lang="en-US" sz="1600" dirty="0"/>
              <a:t> (</a:t>
            </a:r>
            <a:r>
              <a:rPr lang="en-US" sz="1600" dirty="0" err="1"/>
              <a:t>embolizace</a:t>
            </a:r>
            <a:r>
              <a:rPr lang="en-US" sz="1600" dirty="0"/>
              <a:t> </a:t>
            </a:r>
            <a:r>
              <a:rPr lang="en-US" sz="1600" dirty="0" err="1"/>
              <a:t>pánevních</a:t>
            </a:r>
            <a:r>
              <a:rPr lang="en-US" sz="1600" dirty="0"/>
              <a:t> </a:t>
            </a:r>
            <a:r>
              <a:rPr lang="en-US" sz="1600" dirty="0" err="1"/>
              <a:t>tepen</a:t>
            </a:r>
            <a:r>
              <a:rPr lang="en-US" sz="1600" dirty="0"/>
              <a:t>, </a:t>
            </a:r>
            <a:r>
              <a:rPr lang="en-US" sz="1600" dirty="0" err="1"/>
              <a:t>sleziny</a:t>
            </a:r>
            <a:r>
              <a:rPr lang="en-US" sz="1600" dirty="0"/>
              <a:t>…)</a:t>
            </a:r>
            <a:endParaRPr lang="cs-CZ" sz="16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68" y="4851604"/>
            <a:ext cx="2491717" cy="1835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35902"/>
            <a:ext cx="3059832" cy="2039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401028"/>
            <a:ext cx="3004730" cy="22552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03512" y="44822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67808" y="42976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03329" y="405857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D</a:t>
            </a:r>
            <a:r>
              <a:rPr lang="en-US" sz="2800" i="1" dirty="0" err="1"/>
              <a:t>isability</a:t>
            </a:r>
            <a:r>
              <a:rPr lang="cs-CZ" sz="2800" i="1" dirty="0"/>
              <a:t>: </a:t>
            </a:r>
            <a:r>
              <a:rPr lang="cs-CZ" sz="2800" i="1" dirty="0" err="1"/>
              <a:t>neurological</a:t>
            </a:r>
            <a:r>
              <a:rPr lang="cs-CZ" sz="2800" i="1" dirty="0"/>
              <a:t> status</a:t>
            </a:r>
            <a:r>
              <a:rPr lang="cs-CZ" sz="2800" dirty="0"/>
              <a:t> - z</a:t>
            </a:r>
            <a:r>
              <a:rPr lang="en-US" sz="2800" dirty="0" err="1"/>
              <a:t>hodnocení</a:t>
            </a:r>
            <a:r>
              <a:rPr lang="en-US" sz="2800" dirty="0"/>
              <a:t> </a:t>
            </a:r>
            <a:r>
              <a:rPr lang="en-US" sz="2800" dirty="0" err="1"/>
              <a:t>neurologického</a:t>
            </a:r>
            <a:r>
              <a:rPr lang="en-US" sz="2800" dirty="0"/>
              <a:t> </a:t>
            </a:r>
            <a:r>
              <a:rPr lang="en-US" sz="2800" dirty="0" err="1"/>
              <a:t>stavu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/>
              <a:t>vyšetřujeme</a:t>
            </a:r>
            <a:r>
              <a:rPr lang="en-US" sz="1700" dirty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/>
              <a:t>vědomí</a:t>
            </a:r>
            <a:endParaRPr lang="cs-CZ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/>
              <a:t>anizokorie</a:t>
            </a:r>
            <a:r>
              <a:rPr lang="cs-CZ" sz="1700" dirty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volní motoriku končetin, symetrii kožní cítivosti, </a:t>
            </a:r>
            <a:r>
              <a:rPr lang="cs-CZ" sz="1700" dirty="0" err="1"/>
              <a:t>lateralizaci</a:t>
            </a:r>
            <a:r>
              <a:rPr lang="cs-CZ" sz="1700" dirty="0"/>
              <a:t>, senzorické a sfinkterové 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porucha vědomí vždy značí poranění CNS a to až do jejího 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CAVE: mimo trauma i mozková hypoxie, intoxikace, rozvrat vnitřního 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/>
              <a:t>E</a:t>
            </a:r>
            <a:r>
              <a:rPr lang="en-US" sz="3000" i="1" dirty="0"/>
              <a:t>xpos</a:t>
            </a:r>
            <a:r>
              <a:rPr lang="cs-CZ" sz="3000" i="1" dirty="0" err="1"/>
              <a:t>ure</a:t>
            </a:r>
            <a:r>
              <a:rPr lang="cs-CZ" sz="3000" i="1" dirty="0"/>
              <a:t>/</a:t>
            </a:r>
            <a:r>
              <a:rPr lang="cs-CZ" sz="3000" i="1" dirty="0" err="1"/>
              <a:t>Environmental</a:t>
            </a:r>
            <a:r>
              <a:rPr lang="cs-CZ" sz="3000" i="1" dirty="0"/>
              <a:t> </a:t>
            </a:r>
            <a:r>
              <a:rPr lang="cs-CZ" sz="3000" i="1" dirty="0" err="1"/>
              <a:t>control</a:t>
            </a:r>
            <a:r>
              <a:rPr lang="cs-CZ" sz="3000" dirty="0"/>
              <a:t> - ú</a:t>
            </a:r>
            <a:r>
              <a:rPr lang="en-US" sz="3000" dirty="0" err="1"/>
              <a:t>plné</a:t>
            </a:r>
            <a:r>
              <a:rPr lang="en-US" sz="3000" dirty="0"/>
              <a:t> </a:t>
            </a:r>
            <a:r>
              <a:rPr lang="en-US" sz="3000" dirty="0" err="1"/>
              <a:t>obnažení</a:t>
            </a:r>
            <a:r>
              <a:rPr lang="en-US" sz="3000" dirty="0"/>
              <a:t> </a:t>
            </a:r>
            <a:r>
              <a:rPr lang="en-US" sz="3000" dirty="0" err="1"/>
              <a:t>nemocného</a:t>
            </a:r>
            <a:endParaRPr lang="cs-CZ" sz="3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důkladně prohlédnout i na 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využít „</a:t>
            </a:r>
            <a:r>
              <a:rPr lang="cs-CZ" sz="1700" dirty="0" err="1"/>
              <a:t>logroll</a:t>
            </a:r>
            <a:r>
              <a:rPr lang="cs-CZ" sz="1700" dirty="0"/>
              <a:t>“ manévr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itchFamily="34" charset="0"/>
              </a:rPr>
              <a:t>Úvod:	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85861"/>
            <a:ext cx="10022904" cy="48403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Trauma je stále jednou z nejvýznamnějších příčin morbidity a mortality jedinců mladších 45 let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V ČR cca 500 000 úrazů za rok, 10 000 těžkých úrazů, cca 2000 polytraumat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dopravní nehody</a:t>
            </a:r>
          </a:p>
          <a:p>
            <a:pPr>
              <a:buNone/>
            </a:pPr>
            <a:r>
              <a:rPr lang="cs-CZ" dirty="0"/>
              <a:t>různé pády z výše</a:t>
            </a:r>
          </a:p>
          <a:p>
            <a:pPr>
              <a:buNone/>
            </a:pPr>
            <a:r>
              <a:rPr lang="cs-CZ" dirty="0"/>
              <a:t>pády těles na lidské tělo</a:t>
            </a:r>
          </a:p>
          <a:p>
            <a:pPr>
              <a:buNone/>
            </a:pPr>
            <a:r>
              <a:rPr lang="cs-CZ" dirty="0"/>
              <a:t>násilné trestné činy</a:t>
            </a:r>
          </a:p>
          <a:p>
            <a:pPr>
              <a:buNone/>
            </a:pPr>
            <a:r>
              <a:rPr lang="cs-CZ" dirty="0"/>
              <a:t>současně může být komplikováno popálením + poraněním elektrickým proudem + intoxikací</a:t>
            </a:r>
          </a:p>
          <a:p>
            <a:pPr>
              <a:buNone/>
            </a:pPr>
            <a:r>
              <a:rPr lang="cs-CZ" dirty="0"/>
              <a:t>nejčastěji k poranění končetin a pánve  &gt; 80%, hlavy 30-70%, hrudníku 20-35%, břicha 10-15%, páteře 10-20%</a:t>
            </a:r>
            <a:endParaRPr lang="cs-CZ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4423"/>
            <a:ext cx="10814992" cy="4911741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Sekundární zhodnocení</a:t>
            </a:r>
          </a:p>
          <a:p>
            <a:pPr marL="0" indent="0">
              <a:buNone/>
            </a:pPr>
            <a:r>
              <a:rPr lang="cs-CZ" sz="1800" dirty="0"/>
              <a:t>Až po kompletním dokončení primárního zhodnocení a po celkové stabilizaci základních životních funkcí pacienta</a:t>
            </a:r>
            <a:endParaRPr lang="cs-CZ" sz="1800" dirty="0">
              <a:cs typeface="Arial" pitchFamily="34" charset="0"/>
            </a:endParaRPr>
          </a:p>
          <a:p>
            <a:r>
              <a:rPr lang="cs-CZ" dirty="0"/>
              <a:t>Detailní vyšetření „od hlavy k patě“ + odběr anamnézy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anamnéza: </a:t>
            </a:r>
            <a:r>
              <a:rPr lang="cs-CZ" sz="3000" dirty="0"/>
              <a:t>AMPLE -</a:t>
            </a:r>
            <a:r>
              <a:rPr lang="cs-CZ" dirty="0"/>
              <a:t> </a:t>
            </a:r>
            <a:r>
              <a:rPr lang="cs-CZ" sz="1900" dirty="0"/>
              <a:t>(Alergie) </a:t>
            </a:r>
            <a:r>
              <a:rPr lang="cs-CZ" sz="1900" dirty="0" err="1"/>
              <a:t>Allergies</a:t>
            </a:r>
            <a:r>
              <a:rPr lang="cs-CZ" sz="1900" dirty="0"/>
              <a:t>, (užívaná medikace) </a:t>
            </a:r>
            <a:r>
              <a:rPr lang="cs-CZ" sz="1900" dirty="0" err="1"/>
              <a:t>Medications</a:t>
            </a:r>
            <a:r>
              <a:rPr lang="cs-CZ" sz="1900" dirty="0"/>
              <a:t> </a:t>
            </a:r>
            <a:r>
              <a:rPr lang="cs-CZ" sz="1900" dirty="0" err="1"/>
              <a:t>currently</a:t>
            </a:r>
            <a:r>
              <a:rPr lang="cs-CZ" sz="1900" dirty="0"/>
              <a:t> </a:t>
            </a:r>
            <a:r>
              <a:rPr lang="cs-CZ" sz="1900" dirty="0" err="1"/>
              <a:t>used</a:t>
            </a:r>
            <a:r>
              <a:rPr lang="cs-CZ" sz="1900" dirty="0"/>
              <a:t>, (sledované choroby, těhotenství) Past </a:t>
            </a:r>
            <a:r>
              <a:rPr lang="cs-CZ" sz="1900" dirty="0" err="1"/>
              <a:t>illnesses</a:t>
            </a:r>
            <a:r>
              <a:rPr lang="cs-CZ" sz="1900" dirty="0"/>
              <a:t> / </a:t>
            </a:r>
            <a:r>
              <a:rPr lang="cs-CZ" sz="1900" dirty="0" err="1"/>
              <a:t>Pregnancy</a:t>
            </a:r>
            <a:r>
              <a:rPr lang="cs-CZ" sz="1900" dirty="0"/>
              <a:t>, (poslední jídlo) Last </a:t>
            </a:r>
            <a:r>
              <a:rPr lang="cs-CZ" sz="1900" dirty="0" err="1"/>
              <a:t>meal</a:t>
            </a:r>
            <a:r>
              <a:rPr lang="cs-CZ" sz="1900" dirty="0"/>
              <a:t>, (události, okolnosti, </a:t>
            </a:r>
            <a:r>
              <a:rPr lang="cs-CZ" sz="1900" dirty="0" err="1"/>
              <a:t>prostředi</a:t>
            </a:r>
            <a:r>
              <a:rPr lang="cs-CZ" sz="1900" dirty="0"/>
              <a:t> před úrazem) - </a:t>
            </a:r>
            <a:r>
              <a:rPr lang="cs-CZ" sz="1900" dirty="0" err="1"/>
              <a:t>Events</a:t>
            </a:r>
            <a:r>
              <a:rPr lang="cs-CZ" sz="1900" dirty="0"/>
              <a:t> / </a:t>
            </a:r>
            <a:r>
              <a:rPr lang="cs-CZ" sz="1900" dirty="0" err="1"/>
              <a:t>Environment</a:t>
            </a:r>
            <a:r>
              <a:rPr lang="cs-CZ" sz="1900" dirty="0"/>
              <a:t> </a:t>
            </a:r>
            <a:r>
              <a:rPr lang="cs-CZ" sz="1900" dirty="0" err="1"/>
              <a:t>related</a:t>
            </a:r>
            <a:r>
              <a:rPr lang="cs-CZ" sz="1900" dirty="0"/>
              <a:t> to </a:t>
            </a:r>
            <a:r>
              <a:rPr lang="cs-CZ" sz="1900" dirty="0" err="1"/>
              <a:t>injury</a:t>
            </a:r>
            <a:r>
              <a:rPr lang="cs-CZ" sz="1900" dirty="0"/>
              <a:t>)</a:t>
            </a:r>
          </a:p>
          <a:p>
            <a:pPr>
              <a:buFontTx/>
              <a:buChar char="-"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3000" dirty="0"/>
              <a:t>yzikální vyšetření </a:t>
            </a:r>
            <a:r>
              <a:rPr lang="cs-CZ" sz="3000" dirty="0" err="1"/>
              <a:t>vyšetření</a:t>
            </a:r>
            <a:r>
              <a:rPr lang="cs-CZ" sz="3000" dirty="0"/>
              <a:t> </a:t>
            </a:r>
            <a:r>
              <a:rPr lang="cs-CZ" sz="3000" dirty="0" err="1"/>
              <a:t>kraniokaudálním</a:t>
            </a:r>
            <a:r>
              <a:rPr lang="cs-CZ" sz="3000" dirty="0"/>
              <a:t> směrem - hlava, </a:t>
            </a:r>
            <a:r>
              <a:rPr lang="cs-CZ" sz="3000" dirty="0" err="1"/>
              <a:t>maxilofaciální</a:t>
            </a:r>
            <a:r>
              <a:rPr lang="cs-CZ" sz="3000" dirty="0"/>
              <a:t> struktury, krční páteř, hrudník, břicho, perineum / </a:t>
            </a:r>
            <a:r>
              <a:rPr lang="cs-CZ" sz="3000" dirty="0" err="1"/>
              <a:t>rectum</a:t>
            </a:r>
            <a:r>
              <a:rPr lang="cs-CZ" sz="3000" dirty="0"/>
              <a:t> / vagina, </a:t>
            </a:r>
            <a:r>
              <a:rPr lang="cs-CZ" sz="3000" dirty="0" err="1"/>
              <a:t>muskuloskeletální</a:t>
            </a:r>
            <a:r>
              <a:rPr lang="cs-CZ" sz="3000" dirty="0"/>
              <a:t> systém</a:t>
            </a:r>
          </a:p>
          <a:p>
            <a:pPr>
              <a:buFontTx/>
              <a:buChar char="-"/>
            </a:pPr>
            <a:r>
              <a:rPr lang="cs-CZ" sz="3000" dirty="0"/>
              <a:t>závěrem orientační neurologické vyšetření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en-US" i="1" dirty="0" err="1"/>
              <a:t>Radiolo</a:t>
            </a:r>
            <a:r>
              <a:rPr lang="cs-CZ" i="1" dirty="0" err="1"/>
              <a:t>gická</a:t>
            </a:r>
            <a:r>
              <a:rPr lang="cs-CZ" i="1" dirty="0"/>
              <a:t> vyšetření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sz="2800" i="1" dirty="0"/>
              <a:t>následují po klinickém vyšetření</a:t>
            </a:r>
          </a:p>
          <a:p>
            <a:pPr>
              <a:buFontTx/>
              <a:buChar char="-"/>
            </a:pPr>
            <a:r>
              <a:rPr lang="cs-CZ" sz="2400" dirty="0"/>
              <a:t>vyšetření pro </a:t>
            </a:r>
            <a:r>
              <a:rPr lang="cs-CZ" sz="2400" dirty="0" err="1"/>
              <a:t>traumaprotokol</a:t>
            </a:r>
            <a:r>
              <a:rPr lang="cs-CZ" sz="2400" dirty="0"/>
              <a:t> patří FAST, celotělové CT vyšetření a tzv. „celotělové“ RTG vyšetření</a:t>
            </a:r>
          </a:p>
          <a:p>
            <a:pPr>
              <a:buFontTx/>
              <a:buChar char="-"/>
            </a:pPr>
            <a:r>
              <a:rPr lang="cs-CZ" sz="1800" dirty="0"/>
              <a:t>FAST (</a:t>
            </a:r>
            <a:r>
              <a:rPr lang="cs-CZ" sz="1800" dirty="0" err="1"/>
              <a:t>Focused</a:t>
            </a:r>
            <a:r>
              <a:rPr lang="cs-CZ" sz="1800" dirty="0"/>
              <a:t> </a:t>
            </a:r>
            <a:r>
              <a:rPr lang="cs-CZ" sz="1800" dirty="0" err="1"/>
              <a:t>Assessment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Sonography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Trauma) - přítomnost volné tekutiny </a:t>
            </a:r>
            <a:r>
              <a:rPr lang="cs-CZ" sz="1800" dirty="0" err="1"/>
              <a:t>perihepaticky</a:t>
            </a:r>
            <a:r>
              <a:rPr lang="cs-CZ" sz="1800" dirty="0"/>
              <a:t> + </a:t>
            </a:r>
            <a:r>
              <a:rPr lang="cs-CZ" sz="1800" dirty="0" err="1"/>
              <a:t>perirenálně</a:t>
            </a:r>
            <a:r>
              <a:rPr lang="cs-CZ" sz="1800" dirty="0"/>
              <a:t>, </a:t>
            </a:r>
            <a:r>
              <a:rPr lang="cs-CZ" sz="1800" dirty="0" err="1"/>
              <a:t>perisplenicky</a:t>
            </a:r>
            <a:r>
              <a:rPr lang="cs-CZ" sz="1800" dirty="0"/>
              <a:t>, v malé pánvi, perikardu + plicních </a:t>
            </a:r>
            <a:r>
              <a:rPr lang="cs-CZ" sz="1800" dirty="0" err="1"/>
              <a:t>bazí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    celotělové CT (trauma protokol) - nativně mozek a krční páteř, s </a:t>
            </a:r>
            <a:r>
              <a:rPr lang="cs-CZ" sz="1800" dirty="0" err="1"/>
              <a:t>i.v</a:t>
            </a:r>
            <a:r>
              <a:rPr lang="cs-CZ" sz="1800" dirty="0"/>
              <a:t>. kontrastní   </a:t>
            </a:r>
          </a:p>
          <a:p>
            <a:pPr marL="0" indent="0">
              <a:buNone/>
            </a:pPr>
            <a:r>
              <a:rPr lang="cs-CZ" sz="1800" dirty="0"/>
              <a:t>       látkou (v tzv. </a:t>
            </a:r>
            <a:r>
              <a:rPr lang="cs-CZ" sz="1800" dirty="0" err="1"/>
              <a:t>trifázickém</a:t>
            </a:r>
            <a:r>
              <a:rPr lang="cs-CZ" sz="1800" dirty="0"/>
              <a:t> protokolu) zobrazí hrudník, břicho a pánev</a:t>
            </a:r>
            <a:endParaRPr lang="cs-CZ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1900" dirty="0"/>
              <a:t>-     „Celotělové“ RTG vyšetření - u oběhově stabilního pacienta, anamnéza  </a:t>
            </a:r>
          </a:p>
          <a:p>
            <a:pPr marL="0" indent="0">
              <a:buNone/>
            </a:pPr>
            <a:r>
              <a:rPr lang="cs-CZ" sz="1900" dirty="0"/>
              <a:t>       vysokoenergetického úrazu, negativní FAST, klinicky bez </a:t>
            </a:r>
            <a:r>
              <a:rPr lang="cs-CZ" sz="1900" dirty="0" err="1"/>
              <a:t>suspekce</a:t>
            </a:r>
            <a:r>
              <a:rPr lang="cs-CZ" sz="1900" dirty="0"/>
              <a:t> na</a:t>
            </a:r>
          </a:p>
          <a:p>
            <a:pPr marL="0" indent="0">
              <a:buNone/>
            </a:pPr>
            <a:r>
              <a:rPr lang="cs-CZ" sz="1900" dirty="0"/>
              <a:t>       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564904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cs-CZ" sz="3200" b="1" dirty="0">
              <a:solidFill>
                <a:srgbClr val="000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00174"/>
            <a:ext cx="8229600" cy="4857784"/>
          </a:xfrm>
        </p:spPr>
        <p:txBody>
          <a:bodyPr>
            <a:normAutofit/>
          </a:bodyPr>
          <a:lstStyle/>
          <a:p>
            <a:r>
              <a:rPr lang="cs-CZ" dirty="0"/>
              <a:t>Filozofie a princip prvního a druhého „úderu“ (</a:t>
            </a:r>
            <a:r>
              <a:rPr lang="cs-CZ" dirty="0" err="1"/>
              <a:t>first</a:t>
            </a:r>
            <a:r>
              <a:rPr lang="cs-CZ" dirty="0"/>
              <a:t> hit, second hit)</a:t>
            </a: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11816" y="63464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996953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9"/>
            <a:ext cx="1080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 dirty="0">
                <a:cs typeface="Arial" pitchFamily="34" charset="0"/>
              </a:rPr>
              <a:t>K minimalizaci následků „second hit“ protokoly managementu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Resuscitation</a:t>
            </a:r>
            <a:r>
              <a:rPr lang="cs-CZ" sz="1800" dirty="0">
                <a:solidFill>
                  <a:srgbClr val="FF0000"/>
                </a:solidFill>
              </a:rPr>
              <a:t> (DCR) +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surgery</a:t>
            </a:r>
            <a:r>
              <a:rPr lang="cs-CZ" sz="1800" dirty="0">
                <a:solidFill>
                  <a:srgbClr val="FF0000"/>
                </a:solidFill>
              </a:rPr>
              <a:t> (DCS) +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                                     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Orthopaedics</a:t>
            </a:r>
            <a:r>
              <a:rPr lang="cs-CZ" sz="1800" dirty="0">
                <a:solidFill>
                  <a:srgbClr val="FF0000"/>
                </a:solidFill>
              </a:rPr>
              <a:t> (DCO)</a:t>
            </a:r>
            <a:endParaRPr lang="cs-CZ" sz="18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Resuscitation</a:t>
            </a:r>
            <a:r>
              <a:rPr lang="cs-CZ" sz="2400" dirty="0"/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řídí anesteziolog, cílem je léčba a prevence rozvoje komplikací </a:t>
            </a:r>
            <a:r>
              <a:rPr lang="cs-CZ" sz="1600" dirty="0" err="1"/>
              <a:t>polytraumatu</a:t>
            </a:r>
            <a:r>
              <a:rPr lang="cs-CZ" sz="1600" dirty="0"/>
              <a:t> →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       „letální triáda“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38603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0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64705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surgery</a:t>
            </a:r>
            <a:r>
              <a:rPr lang="cs-CZ" sz="2400" dirty="0"/>
              <a:t> (DCS)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dočasné život zachraňující operace u </a:t>
            </a:r>
            <a:r>
              <a:rPr lang="cs-CZ" sz="1600" dirty="0" err="1"/>
              <a:t>hemodynamicky</a:t>
            </a:r>
            <a:r>
              <a:rPr lang="cs-CZ" sz="1600" dirty="0"/>
              <a:t> nestabilních pacientů, s cílem kontroly    </a:t>
            </a:r>
          </a:p>
          <a:p>
            <a:pPr marL="0" indent="0">
              <a:buNone/>
            </a:pPr>
            <a:r>
              <a:rPr lang="cs-CZ" sz="1600" dirty="0"/>
              <a:t>       krvácení a dekontaminaci dutiny břišní, 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 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RYCHLOST! - ideálně do 60-90 minut, případný „second </a:t>
            </a:r>
            <a:r>
              <a:rPr lang="cs-CZ" sz="1600" b="1" dirty="0" err="1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“ za 24-48 hodin</a:t>
            </a:r>
          </a:p>
          <a:p>
            <a:pPr marL="0" indent="0">
              <a:buNone/>
            </a:pPr>
            <a:r>
              <a:rPr lang="cs-CZ" sz="2000" dirty="0"/>
              <a:t>- „DCS“ laparotomie → splenektomie, </a:t>
            </a:r>
            <a:r>
              <a:rPr lang="cs-CZ" sz="2000" dirty="0" err="1"/>
              <a:t>perihepatický</a:t>
            </a:r>
            <a:r>
              <a:rPr lang="cs-CZ" sz="2000" dirty="0"/>
              <a:t> </a:t>
            </a:r>
            <a:r>
              <a:rPr lang="cs-CZ" sz="2000" dirty="0" err="1"/>
              <a:t>packing</a:t>
            </a:r>
            <a:r>
              <a:rPr lang="cs-CZ" sz="2000" dirty="0"/>
              <a:t>, </a:t>
            </a:r>
            <a:r>
              <a:rPr lang="cs-CZ" sz="2000" dirty="0" err="1"/>
              <a:t>staplerová</a:t>
            </a:r>
            <a:r>
              <a:rPr lang="cs-CZ" sz="2000" dirty="0"/>
              <a:t> resekce střev, </a:t>
            </a:r>
            <a:r>
              <a:rPr lang="cs-CZ" sz="2000" dirty="0" err="1"/>
              <a:t>Pringleho</a:t>
            </a:r>
            <a:r>
              <a:rPr lang="cs-CZ" sz="2000" dirty="0"/>
              <a:t> manévr, nefrektomie…   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5" y="3284985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6" y="3413761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5400" y="3284985"/>
            <a:ext cx="22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Perihepatický</a:t>
            </a: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packing</a:t>
            </a:r>
            <a:endParaRPr lang="cs-CZ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26310" y="5664929"/>
            <a:ext cx="264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Pringleho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manévr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95038" y="2934615"/>
            <a:ext cx="431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</a:rPr>
              <a:t>Staplerová</a:t>
            </a:r>
            <a:r>
              <a:rPr lang="cs-CZ" sz="2400" b="1" dirty="0">
                <a:latin typeface="Arial" panose="020B0604020202020204" pitchFamily="34" charset="0"/>
              </a:rPr>
              <a:t> resekce střeva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6682" y="4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6682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46789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400256" y="56474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Orthopaedics</a:t>
            </a:r>
            <a:r>
              <a:rPr lang="cs-CZ" sz="2400" dirty="0"/>
              <a:t> (DCO)</a:t>
            </a:r>
            <a:endParaRPr lang="cs-CZ" sz="24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3 fáze, cílem je ošetřit skeletární i </a:t>
            </a:r>
            <a:r>
              <a:rPr lang="cs-CZ" sz="1800" dirty="0" err="1"/>
              <a:t>měkotkáňové</a:t>
            </a:r>
            <a:r>
              <a:rPr lang="cs-CZ" sz="1800" dirty="0"/>
              <a:t> poranění končetin, dokončení traumatické amputace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1. </a:t>
            </a:r>
            <a:r>
              <a:rPr lang="cs-CZ" sz="1600" dirty="0" err="1">
                <a:solidFill>
                  <a:srgbClr val="FF0000"/>
                </a:solidFill>
              </a:rPr>
              <a:t>emergentní</a:t>
            </a:r>
            <a:r>
              <a:rPr lang="cs-CZ" sz="1600" dirty="0">
                <a:solidFill>
                  <a:srgbClr val="FF0000"/>
                </a:solidFill>
              </a:rPr>
              <a:t> / resuscitační fáze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kontrola krvácení, chirurgická stabilizace </a:t>
            </a:r>
            <a:r>
              <a:rPr lang="cs-CZ" sz="1600" dirty="0" err="1">
                <a:solidFill>
                  <a:srgbClr val="FF0000"/>
                </a:solidFill>
              </a:rPr>
              <a:t>exsanguinace</a:t>
            </a:r>
            <a:r>
              <a:rPr lang="cs-CZ" sz="1600" dirty="0">
                <a:solidFill>
                  <a:srgbClr val="FF0000"/>
                </a:solidFill>
              </a:rPr>
              <a:t> oblasti </a:t>
            </a:r>
            <a:r>
              <a:rPr lang="cs-CZ" sz="1600" dirty="0" err="1">
                <a:solidFill>
                  <a:srgbClr val="FF0000"/>
                </a:solidFill>
              </a:rPr>
              <a:t>páneve</a:t>
            </a:r>
            <a:r>
              <a:rPr lang="cs-CZ" sz="1600" dirty="0">
                <a:solidFill>
                  <a:srgbClr val="FF0000"/>
                </a:solidFill>
              </a:rPr>
              <a:t>, dokončení amputací</a:t>
            </a:r>
          </a:p>
          <a:p>
            <a:pPr marL="0" indent="0">
              <a:buNone/>
            </a:pPr>
            <a:r>
              <a:rPr lang="cs-CZ" sz="1600" dirty="0"/>
              <a:t>2. urgentní fáze (do 12 hodin po poranění) </a:t>
            </a:r>
          </a:p>
          <a:p>
            <a:pPr marL="0" indent="0">
              <a:buNone/>
            </a:pPr>
            <a:r>
              <a:rPr lang="cs-CZ" sz="1600" dirty="0"/>
              <a:t>stabilizace fraktur zejména dlouhých kostí, </a:t>
            </a:r>
            <a:r>
              <a:rPr lang="cs-CZ" sz="1600" dirty="0" err="1"/>
              <a:t>debridement</a:t>
            </a:r>
            <a:r>
              <a:rPr lang="cs-CZ" sz="1600" dirty="0"/>
              <a:t> ran, </a:t>
            </a:r>
            <a:r>
              <a:rPr lang="cs-CZ" sz="1600" dirty="0" err="1"/>
              <a:t>kompartment</a:t>
            </a:r>
            <a:r>
              <a:rPr lang="cs-CZ" sz="1600" dirty="0"/>
              <a:t> syndrom → </a:t>
            </a:r>
            <a:r>
              <a:rPr lang="cs-CZ" sz="1600" dirty="0" err="1"/>
              <a:t>fasciotomie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3. elektivní fáze (nad 24 hodin po poranění) </a:t>
            </a:r>
          </a:p>
          <a:p>
            <a:pPr marL="0" indent="0">
              <a:buNone/>
            </a:pPr>
            <a:r>
              <a:rPr lang="cs-CZ" sz="1600" dirty="0"/>
              <a:t>operační stabilizace fraktur horních končetin, konverze zevních fixátorů na vnitřní fixaci, definitivní ošetření nitrokloubních a </a:t>
            </a:r>
            <a:r>
              <a:rPr lang="cs-CZ" sz="1600" dirty="0" err="1"/>
              <a:t>měkkotkáňových</a:t>
            </a:r>
            <a:r>
              <a:rPr lang="cs-CZ" sz="1600" dirty="0"/>
              <a:t> poranění </a:t>
            </a:r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B12D7-2931-E825-7202-88B6665A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D47D3-934E-F215-BEB4-649EA771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Triage</a:t>
            </a:r>
            <a:r>
              <a:rPr lang="cs-CZ" dirty="0">
                <a:latin typeface="Arial"/>
                <a:cs typeface="Arial"/>
              </a:rPr>
              <a:t> –  z </a:t>
            </a:r>
            <a:r>
              <a:rPr lang="cs-CZ" dirty="0" err="1">
                <a:latin typeface="Arial"/>
                <a:cs typeface="Arial"/>
              </a:rPr>
              <a:t>francoužštiny</a:t>
            </a:r>
            <a:r>
              <a:rPr lang="cs-CZ" dirty="0">
                <a:latin typeface="Arial"/>
                <a:cs typeface="Arial"/>
              </a:rPr>
              <a:t> – třídit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Napoleonské války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Triage</a:t>
            </a:r>
            <a:r>
              <a:rPr lang="cs-CZ" dirty="0">
                <a:latin typeface="Arial"/>
                <a:cs typeface="Arial"/>
              </a:rPr>
              <a:t> – systém určující  priority a pořadí  ošetření a odsunu zraněných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 situacích kdy systém zdravotní péče je okolnostmi limitovaný ve svých zdrojích a je přečíslen počtem obětí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Poskytnutí adekvátní péče na adekvátním místě a čase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„Do 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 most </a:t>
            </a:r>
            <a:r>
              <a:rPr lang="cs-CZ" dirty="0" err="1">
                <a:latin typeface="Arial"/>
                <a:cs typeface="Arial"/>
              </a:rPr>
              <a:t>for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 most“</a:t>
            </a:r>
            <a:endParaRPr lang="cs-CZ" dirty="0">
              <a:latin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55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C3C57-B34F-548F-AABC-DC662816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33" y="-123422"/>
            <a:ext cx="10972800" cy="1143000"/>
          </a:xfrm>
        </p:spPr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0B93C-906F-2BC9-6B3F-52F57695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792708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b="1" dirty="0">
                <a:latin typeface="Arial"/>
                <a:cs typeface="Arial"/>
              </a:rPr>
              <a:t>Lékařská </a:t>
            </a:r>
            <a:r>
              <a:rPr lang="cs-CZ" b="1" dirty="0" err="1">
                <a:latin typeface="Arial"/>
                <a:cs typeface="Arial"/>
              </a:rPr>
              <a:t>triáž</a:t>
            </a:r>
            <a:r>
              <a:rPr lang="cs-CZ" b="1" dirty="0">
                <a:latin typeface="Arial"/>
                <a:cs typeface="Arial"/>
              </a:rPr>
              <a:t> </a:t>
            </a:r>
            <a:r>
              <a:rPr lang="cs-CZ" dirty="0">
                <a:latin typeface="Arial"/>
                <a:cs typeface="Arial"/>
              </a:rPr>
              <a:t>– první lékař na místě/ nejzkušenější,  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lékař + záchranář  -  vyšetření + LSI, označení, třídící kartou,  transportní tým /HZS/ – přesun na obvaziště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b="1" dirty="0">
                <a:latin typeface="Arial"/>
                <a:cs typeface="Arial"/>
              </a:rPr>
              <a:t>Nelékařská </a:t>
            </a:r>
            <a:r>
              <a:rPr lang="cs-CZ" b="1" dirty="0" err="1">
                <a:latin typeface="Arial"/>
                <a:cs typeface="Arial"/>
              </a:rPr>
              <a:t>triáž</a:t>
            </a:r>
            <a:r>
              <a:rPr lang="cs-CZ" dirty="0">
                <a:latin typeface="Arial"/>
                <a:cs typeface="Arial"/>
              </a:rPr>
              <a:t> -  před třídění   START/SALT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 Nebezpečí pro posádky ZZS, </a:t>
            </a:r>
            <a:r>
              <a:rPr lang="cs-CZ" dirty="0" err="1">
                <a:latin typeface="Arial"/>
                <a:cs typeface="Arial"/>
              </a:rPr>
              <a:t>spec</a:t>
            </a:r>
            <a:r>
              <a:rPr lang="cs-CZ" dirty="0">
                <a:latin typeface="Arial"/>
                <a:cs typeface="Arial"/>
              </a:rPr>
              <a:t>. technické vybavení, dekontaminace   -   transport k třídícímu stanovišti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tráva, venku, osoba, dítě&#10;&#10;Popis se vygeneroval automaticky.">
            <a:extLst>
              <a:ext uri="{FF2B5EF4-FFF2-40B4-BE49-F238E27FC236}">
                <a16:creationId xmlns:a16="http://schemas.microsoft.com/office/drawing/2014/main" id="{99B86D25-C48C-396D-D2F8-5BEBC6F5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42" y="4705130"/>
            <a:ext cx="2743200" cy="1883263"/>
          </a:xfrm>
          <a:prstGeom prst="rect">
            <a:avLst/>
          </a:prstGeom>
        </p:spPr>
      </p:pic>
      <p:pic>
        <p:nvPicPr>
          <p:cNvPr id="5" name="Obrázek 5" descr="Obsah obrázku obloha, venku, osoba&#10;&#10;Popis se vygeneroval automaticky.">
            <a:extLst>
              <a:ext uri="{FF2B5EF4-FFF2-40B4-BE49-F238E27FC236}">
                <a16:creationId xmlns:a16="http://schemas.microsoft.com/office/drawing/2014/main" id="{0B05F951-E339-606F-D7A6-734841E5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02" y="5037999"/>
            <a:ext cx="22098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61C57-3CF0-03DC-90A4-7038468F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FF338-B076-89E1-1F5A-B6A52A896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P1    IMMEDIATE  - přednostní terapie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P2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   PRIO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RITY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   - předn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ostní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  tran</a:t>
            </a: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sport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P2b  DELAYED  - transport k odloženému ošetření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P3    MINIMAL  - lehce zranění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P4    DEATH/ EXPECTANT</a:t>
            </a:r>
            <a:r>
              <a:rPr lang="cs-CZ" dirty="0">
                <a:solidFill>
                  <a:schemeClr val="bg2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07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76B60-05D0-431E-4869-32D3C49C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P1    IMMEDIATE  - přednostní terapie</a:t>
            </a:r>
            <a:endParaRPr lang="en-US" b="0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22C58-140D-5401-347A-8B527495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Okamžité zajištění životních funkcí při hrozícím selhání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Těžké zevní krvácení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Tenzní PNO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Porucha dechu -  úrazem, polohou…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Těžké kraniocerebrální poranění s poruchou vědomí, šokový stav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Provedení LSI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Adekvátní ošetření do 90min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lidé, skupina, dav&#10;&#10;Popis se vygeneroval automaticky.">
            <a:extLst>
              <a:ext uri="{FF2B5EF4-FFF2-40B4-BE49-F238E27FC236}">
                <a16:creationId xmlns:a16="http://schemas.microsoft.com/office/drawing/2014/main" id="{3B8402B0-551F-445B-2BF1-CA87C549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06" y="4232652"/>
            <a:ext cx="2119394" cy="25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Mechanismus úrazu: distribuce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417639"/>
            <a:ext cx="5634885" cy="49760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043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240F7-4073-0E2A-C352-34E15DAC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P2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   PRIO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RITY</a:t>
            </a: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   - předn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ostní</a:t>
            </a:r>
            <a:r>
              <a:rPr lang="cs-CZ" b="0" dirty="0">
                <a:solidFill>
                  <a:srgbClr val="FF0000"/>
                </a:solidFill>
                <a:latin typeface="Arial"/>
                <a:cs typeface="Arial"/>
              </a:rPr>
              <a:t>  tran</a:t>
            </a: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sport</a:t>
            </a:r>
            <a:endParaRPr lang="en-US" b="0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60512-EBDD-5077-A1A0-D26740A9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Časné primární ošetření (po jednoduchém zajištění), nelze v terénu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Úrazy hrudníku a břicha  s vs vnitřním krvácením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Cévní poranění, ztrátová poranění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Otevřené zlomeniny a otevřená poranění kloubů -  velkých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Poranění páteře s neurologickým deficitem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venku&#10;&#10;Popis se vygeneroval automaticky.">
            <a:extLst>
              <a:ext uri="{FF2B5EF4-FFF2-40B4-BE49-F238E27FC236}">
                <a16:creationId xmlns:a16="http://schemas.microsoft.com/office/drawing/2014/main" id="{217AA8F9-EFE7-5AC9-5E75-FF9A3A1AC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08" y="4527966"/>
            <a:ext cx="2743200" cy="2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5C3F2-6AB3-1ADF-DF31-014EEE57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cs-CZ" b="0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cs-CZ" b="0" dirty="0">
                <a:solidFill>
                  <a:srgbClr val="FFFF00"/>
                </a:solidFill>
                <a:latin typeface="Arial"/>
                <a:cs typeface="Arial"/>
              </a:rPr>
              <a:t>P2b  DELAYED  - transport k odloženému ošetření</a:t>
            </a:r>
            <a:endParaRPr lang="en-US" b="0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1906F-E88B-0EB6-E3AB-ACBC31C2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Stabilizace jednoduchými výkony, transport po předchozích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Zavřené zlomeniny a poranění kloubů – velkých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Rozsáhlá poranění měkkých tkání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Popáleniny menšího rozsahu 15-30%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Poranění oka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Tupá poranění hrudník, břicho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Léčba do 4 hod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lidé, oblečení, několik&#10;&#10;Popis se vygeneroval automaticky.">
            <a:extLst>
              <a:ext uri="{FF2B5EF4-FFF2-40B4-BE49-F238E27FC236}">
                <a16:creationId xmlns:a16="http://schemas.microsoft.com/office/drawing/2014/main" id="{3D878F78-724A-99E6-A1EE-0E23D07C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69" y="4165678"/>
            <a:ext cx="2743200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4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E1DE8-3E66-45CE-9681-DA78836E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  <a:spcAft>
                <a:spcPct val="0"/>
              </a:spcAft>
            </a:pPr>
            <a:r>
              <a:rPr lang="cs-CZ" b="0" dirty="0">
                <a:solidFill>
                  <a:srgbClr val="00B050"/>
                </a:solidFill>
                <a:cs typeface="Arial"/>
              </a:rPr>
              <a:t>P3    MINIMAL  - lehce zranění</a:t>
            </a:r>
            <a:endParaRPr lang="en-US" b="0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B1D99-ED2E-0910-E448-C210EF512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Ošetření a transport po předchozích  skupinách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Chodící, psychiatričtí pac.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Nekomplikované menší zlomeniny,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Poranění měkkých tkání menšího rozsahu, rány, zhmožděniny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Popáleniny do 15%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Nekomplikované úrazy hlavy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Ošetření do 24 hod  </a:t>
            </a:r>
            <a:endParaRPr lang="cs-CZ" dirty="0">
              <a:latin typeface="Arial"/>
            </a:endParaRPr>
          </a:p>
        </p:txBody>
      </p:sp>
      <p:pic>
        <p:nvPicPr>
          <p:cNvPr id="4" name="Obrázek 4" descr="Obsah obrázku skupina, lidé, dav, několik&#10;&#10;Popis se vygeneroval automaticky.">
            <a:extLst>
              <a:ext uri="{FF2B5EF4-FFF2-40B4-BE49-F238E27FC236}">
                <a16:creationId xmlns:a16="http://schemas.microsoft.com/office/drawing/2014/main" id="{A108AC6F-F3E1-EE80-9B32-5367CB72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49" y="3777147"/>
            <a:ext cx="23717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0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21BE5-FC5A-1BF2-E3AF-59A9B8E1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Arial"/>
                <a:cs typeface="Arial"/>
              </a:rPr>
              <a:t>P4    DEATH/ EXPECTANT</a:t>
            </a:r>
            <a:endParaRPr lang="cs-CZ" dirty="0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1C91A-61A0-E7FE-B121-8130D054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mrtví -  identifikace, evidence, ukládání mimo obvaziště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Expectant</a:t>
            </a:r>
            <a:r>
              <a:rPr lang="cs-CZ" dirty="0">
                <a:latin typeface="Arial"/>
                <a:cs typeface="Arial"/>
              </a:rPr>
              <a:t> – bezvědomí, bez pulsu + závažná poranění hrudníku, hlavy, břicha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511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8AF85-7D64-FA8F-C504-F3CA858D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Třídící karta</a:t>
            </a:r>
            <a:endParaRPr lang="cs-CZ" dirty="0"/>
          </a:p>
        </p:txBody>
      </p:sp>
      <p:pic>
        <p:nvPicPr>
          <p:cNvPr id="4" name="Obrázek 4" descr="Obsah obrázku diagram, schématické&#10;&#10;Popis se vygeneroval automaticky.">
            <a:extLst>
              <a:ext uri="{FF2B5EF4-FFF2-40B4-BE49-F238E27FC236}">
                <a16:creationId xmlns:a16="http://schemas.microsoft.com/office/drawing/2014/main" id="{D1C27F88-4F56-9732-3DE3-4BA53EBF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33" y="1600201"/>
            <a:ext cx="3913962" cy="4525963"/>
          </a:xfrm>
        </p:spPr>
      </p:pic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19CA033E-10B3-5DB2-F8F4-C86A272E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78" y="1603753"/>
            <a:ext cx="3290805" cy="4515818"/>
          </a:xfrm>
          <a:prstGeom prst="rect">
            <a:avLst/>
          </a:prstGeom>
        </p:spPr>
      </p:pic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C506ABD7-AD01-0B91-84EE-883FEF59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598" y="1596164"/>
            <a:ext cx="3176668" cy="45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C721C-E9C2-2F0A-B447-549ADCE8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Třídící místo/ obvaziště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10C30-FA83-C5E3-A0BC-4D86A0D5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Vzdálenost, bezpečí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Rozdělení na sektory dle priority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Vstup/výstup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Odsunová trasa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Shromáždění volného materiálu /obvazy, dlahy, infuze, ventilátory/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Volné týmy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motor, robot, fréza&#10;&#10;Popis se vygeneroval automaticky.">
            <a:extLst>
              <a:ext uri="{FF2B5EF4-FFF2-40B4-BE49-F238E27FC236}">
                <a16:creationId xmlns:a16="http://schemas.microsoft.com/office/drawing/2014/main" id="{7A71433A-E8C9-F999-842C-23316211F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671" y="1425302"/>
            <a:ext cx="2743200" cy="1760142"/>
          </a:xfrm>
          <a:prstGeom prst="rect">
            <a:avLst/>
          </a:prstGeom>
        </p:spPr>
      </p:pic>
      <p:pic>
        <p:nvPicPr>
          <p:cNvPr id="5" name="Obrázek 5" descr="Obsah obrázku diagram&#10;&#10;Popis se vygeneroval automaticky.">
            <a:extLst>
              <a:ext uri="{FF2B5EF4-FFF2-40B4-BE49-F238E27FC236}">
                <a16:creationId xmlns:a16="http://schemas.microsoft.com/office/drawing/2014/main" id="{D4054047-5CE6-0604-6534-98CA0FBA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942" y="3574506"/>
            <a:ext cx="2420319" cy="3144446"/>
          </a:xfrm>
          <a:prstGeom prst="rect">
            <a:avLst/>
          </a:prstGeom>
        </p:spPr>
      </p:pic>
      <p:pic>
        <p:nvPicPr>
          <p:cNvPr id="6" name="Obrázek 6" descr="Obsah obrázku diagram&#10;&#10;Popis se vygeneroval automaticky.">
            <a:extLst>
              <a:ext uri="{FF2B5EF4-FFF2-40B4-BE49-F238E27FC236}">
                <a16:creationId xmlns:a16="http://schemas.microsoft.com/office/drawing/2014/main" id="{F4528628-FA1E-1C5F-5AC4-8BF341B72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620" y="4583665"/>
            <a:ext cx="3208148" cy="21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7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0EB6E-28BE-C4D9-0F9B-EFA6C443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Třídící místo/ obvaziště</a:t>
            </a:r>
            <a:endParaRPr lang="cs-CZ" b="0" dirty="0">
              <a:latin typeface="Arial"/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8FF48-6629-8FE8-4F44-B5A6779E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Vstup – přetřídění , pokyny z visačky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I. etapa </a:t>
            </a:r>
            <a:r>
              <a:rPr lang="cs-CZ" dirty="0" err="1">
                <a:latin typeface="Arial"/>
                <a:cs typeface="Arial"/>
              </a:rPr>
              <a:t>oš</a:t>
            </a:r>
            <a:r>
              <a:rPr lang="cs-CZ" dirty="0">
                <a:latin typeface="Arial"/>
                <a:cs typeface="Arial"/>
              </a:rPr>
              <a:t>. – zajištění vitálních funkcí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 zajištění </a:t>
            </a:r>
            <a:r>
              <a:rPr lang="cs-CZ" dirty="0" err="1">
                <a:latin typeface="Arial"/>
                <a:cs typeface="Arial"/>
              </a:rPr>
              <a:t>airway</a:t>
            </a:r>
            <a:r>
              <a:rPr lang="cs-CZ" dirty="0">
                <a:latin typeface="Arial"/>
                <a:cs typeface="Arial"/>
              </a:rPr>
              <a:t>  –  intubace, UPV, ošetření PNO, zástava         krvácení, protišoková opatření</a:t>
            </a:r>
            <a:endParaRPr lang="en-US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II. etapa </a:t>
            </a:r>
            <a:r>
              <a:rPr lang="cs-CZ" dirty="0" err="1">
                <a:latin typeface="Arial"/>
                <a:cs typeface="Arial"/>
              </a:rPr>
              <a:t>oš</a:t>
            </a:r>
            <a:r>
              <a:rPr lang="cs-CZ" dirty="0">
                <a:latin typeface="Arial"/>
                <a:cs typeface="Arial"/>
              </a:rPr>
              <a:t>.  –  zajištění pac. </a:t>
            </a:r>
            <a:r>
              <a:rPr lang="cs-CZ" dirty="0" err="1">
                <a:latin typeface="Arial"/>
                <a:cs typeface="Arial"/>
              </a:rPr>
              <a:t>odloženě</a:t>
            </a:r>
            <a:r>
              <a:rPr lang="cs-CZ" dirty="0">
                <a:latin typeface="Arial"/>
                <a:cs typeface="Arial"/>
              </a:rPr>
              <a:t>  – fixace zlomenin, krytí ran, medikace, monitoring VF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III. etapa </a:t>
            </a:r>
            <a:r>
              <a:rPr lang="cs-CZ" dirty="0" err="1">
                <a:latin typeface="Arial"/>
                <a:cs typeface="Arial"/>
              </a:rPr>
              <a:t>oš</a:t>
            </a:r>
            <a:r>
              <a:rPr lang="cs-CZ" dirty="0">
                <a:latin typeface="Arial"/>
                <a:cs typeface="Arial"/>
              </a:rPr>
              <a:t>. -   zajištění, stabilní pacienti – opakovaná kontrola, při změně přesun priority, vyčkání na odsun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text, strop, interiér, podlaha&#10;&#10;Popis se vygeneroval automaticky.">
            <a:extLst>
              <a:ext uri="{FF2B5EF4-FFF2-40B4-BE49-F238E27FC236}">
                <a16:creationId xmlns:a16="http://schemas.microsoft.com/office/drawing/2014/main" id="{93295B3A-6118-A9DB-D30B-0209AE85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91" y="1367240"/>
            <a:ext cx="2799865" cy="21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3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0BAF-C950-5F1F-6038-E4C1D7F6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Nelékařská </a:t>
            </a:r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BC0ED-F454-3A34-0C5F-C94AD74C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Pacienti v nebezpečné zóně, nedosažitelní bez speciálního vybavení/ výcviku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Plocha MU velký, nepostižitelná prostředky ZZS,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   velký nepoměr zdravotníků/ postižených (&gt;100)</a:t>
            </a:r>
          </a:p>
          <a:p>
            <a:pPr>
              <a:spcAft>
                <a:spcPct val="0"/>
              </a:spcAft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Před-třídění proškolenými „laiky“ IZS – prioritní odsun pac. se selhávajícími životními funkcemi k lékařském třídění a ošetření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START - </a:t>
            </a:r>
            <a:r>
              <a:rPr lang="cs-CZ" dirty="0" err="1">
                <a:latin typeface="Arial"/>
                <a:cs typeface="Arial"/>
              </a:rPr>
              <a:t>simple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 dirty="0" err="1">
                <a:latin typeface="Arial"/>
                <a:cs typeface="Arial"/>
              </a:rPr>
              <a:t>triage</a:t>
            </a:r>
            <a:r>
              <a:rPr lang="cs-CZ" dirty="0">
                <a:latin typeface="Arial"/>
                <a:cs typeface="Arial"/>
              </a:rPr>
              <a:t> and rapid </a:t>
            </a:r>
            <a:r>
              <a:rPr lang="cs-CZ" dirty="0" err="1">
                <a:latin typeface="Arial"/>
                <a:cs typeface="Arial"/>
              </a:rPr>
              <a:t>treatment</a:t>
            </a:r>
            <a:endParaRPr lang="cs-CZ" dirty="0">
              <a:latin typeface="Arial"/>
              <a:cs typeface="Arial"/>
            </a:endParaRPr>
          </a:p>
          <a:p>
            <a:pPr>
              <a:spcAft>
                <a:spcPct val="0"/>
              </a:spcAft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SALT / MASS - sort, </a:t>
            </a:r>
            <a:r>
              <a:rPr lang="cs-CZ" dirty="0" err="1">
                <a:latin typeface="Arial"/>
                <a:cs typeface="Arial"/>
              </a:rPr>
              <a:t>assess</a:t>
            </a:r>
            <a:r>
              <a:rPr lang="cs-CZ" dirty="0">
                <a:latin typeface="Arial"/>
                <a:cs typeface="Arial"/>
              </a:rPr>
              <a:t>, </a:t>
            </a:r>
            <a:r>
              <a:rPr lang="cs-CZ" dirty="0" err="1">
                <a:latin typeface="Arial"/>
                <a:cs typeface="Arial"/>
              </a:rPr>
              <a:t>lifesaving</a:t>
            </a:r>
            <a:r>
              <a:rPr lang="cs-CZ" dirty="0">
                <a:latin typeface="Arial"/>
                <a:cs typeface="Arial"/>
              </a:rPr>
              <a:t>, transport  </a:t>
            </a:r>
            <a:r>
              <a:rPr lang="cs-CZ" dirty="0" err="1">
                <a:latin typeface="Arial"/>
                <a:cs typeface="Arial"/>
              </a:rPr>
              <a:t>move</a:t>
            </a:r>
            <a:r>
              <a:rPr lang="cs-CZ" dirty="0">
                <a:latin typeface="Arial"/>
                <a:cs typeface="Arial"/>
              </a:rPr>
              <a:t>, </a:t>
            </a:r>
            <a:r>
              <a:rPr lang="cs-CZ" dirty="0" err="1">
                <a:latin typeface="Arial"/>
                <a:cs typeface="Arial"/>
              </a:rPr>
              <a:t>assess</a:t>
            </a:r>
            <a:r>
              <a:rPr lang="cs-CZ" dirty="0">
                <a:latin typeface="Arial"/>
                <a:cs typeface="Arial"/>
              </a:rPr>
              <a:t>, sort, </a:t>
            </a:r>
            <a:r>
              <a:rPr lang="cs-CZ" dirty="0" err="1">
                <a:latin typeface="Arial"/>
                <a:cs typeface="Arial"/>
              </a:rPr>
              <a:t>send</a:t>
            </a:r>
            <a:endParaRPr lang="cs-CZ">
              <a:latin typeface="Arial"/>
              <a:cs typeface="Arial"/>
            </a:endParaRPr>
          </a:p>
          <a:p>
            <a:pPr>
              <a:spcAft>
                <a:spcPct val="0"/>
              </a:spcAft>
              <a:buFont typeface="Arial"/>
              <a:buChar char="•"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304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CB212-C728-89B5-6D50-82A69706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START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2D71D-2DD7-B044-5D24-BBD7A9F1E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Snadné Třídění a Rychlý Transport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Červená</a:t>
            </a:r>
            <a:r>
              <a:rPr lang="cs-CZ" dirty="0">
                <a:latin typeface="Arial"/>
                <a:cs typeface="Arial"/>
              </a:rPr>
              <a:t> -  jsou přítomny selhávající životní funkce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FFFF00"/>
                </a:solidFill>
                <a:latin typeface="Arial"/>
                <a:cs typeface="Arial"/>
              </a:rPr>
              <a:t>Žlutá</a:t>
            </a:r>
            <a:r>
              <a:rPr lang="cs-CZ" dirty="0">
                <a:latin typeface="Arial"/>
                <a:cs typeface="Arial"/>
              </a:rPr>
              <a:t>   - vitální funkce ano, neschopný pohybu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solidFill>
                  <a:srgbClr val="92D050"/>
                </a:solidFill>
                <a:latin typeface="Arial"/>
                <a:cs typeface="Arial"/>
              </a:rPr>
              <a:t>Zelená</a:t>
            </a:r>
            <a:r>
              <a:rPr lang="cs-CZ" dirty="0">
                <a:latin typeface="Arial"/>
                <a:cs typeface="Arial"/>
              </a:rPr>
              <a:t>  - mobilní, soběstační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b="1" dirty="0">
                <a:latin typeface="Arial"/>
                <a:cs typeface="Arial"/>
              </a:rPr>
              <a:t>Černá </a:t>
            </a:r>
            <a:r>
              <a:rPr lang="cs-CZ" dirty="0">
                <a:latin typeface="Arial"/>
                <a:cs typeface="Arial"/>
              </a:rPr>
              <a:t>– bez vitálních funkcí -  mrtví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LSI -  život </a:t>
            </a:r>
            <a:r>
              <a:rPr lang="cs-CZ" dirty="0" err="1">
                <a:latin typeface="Arial"/>
                <a:cs typeface="Arial"/>
              </a:rPr>
              <a:t>zachraňujcí</a:t>
            </a:r>
            <a:r>
              <a:rPr lang="cs-CZ" dirty="0">
                <a:latin typeface="Arial"/>
                <a:cs typeface="Arial"/>
              </a:rPr>
              <a:t> výkony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Dýchací cesty - záklon hlavy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Zástava krvácení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osoba, venku&#10;&#10;Popis se vygeneroval automaticky.">
            <a:extLst>
              <a:ext uri="{FF2B5EF4-FFF2-40B4-BE49-F238E27FC236}">
                <a16:creationId xmlns:a16="http://schemas.microsoft.com/office/drawing/2014/main" id="{4FFC66A1-9D43-09CE-BC03-29C88E54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678" y="3217513"/>
            <a:ext cx="2286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296DB-7FC4-C702-1B0D-2BE3B77F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START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2B03-A5BE-9322-7C40-AFCE5F81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Výzva / nasměrování </a:t>
            </a:r>
            <a:r>
              <a:rPr lang="cs-CZ" dirty="0">
                <a:solidFill>
                  <a:srgbClr val="92D050"/>
                </a:solidFill>
                <a:latin typeface="Arial"/>
                <a:cs typeface="Arial"/>
              </a:rPr>
              <a:t>zelených</a:t>
            </a:r>
            <a:r>
              <a:rPr lang="cs-CZ" dirty="0">
                <a:latin typeface="Arial"/>
                <a:cs typeface="Arial"/>
              </a:rPr>
              <a:t> na jedno místo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Zbylí přetříděni třídícím týmem a dle priority transportováni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Nereaguje, nedýchá – úprava </a:t>
            </a:r>
            <a:r>
              <a:rPr lang="cs-CZ" dirty="0" err="1">
                <a:latin typeface="Arial"/>
                <a:cs typeface="Arial"/>
              </a:rPr>
              <a:t>airway</a:t>
            </a:r>
            <a:endParaRPr lang="cs-CZ" dirty="0" err="1">
              <a:latin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Reaguje, kontrola cirkulace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Pulzace a. </a:t>
            </a:r>
            <a:r>
              <a:rPr lang="cs-CZ" dirty="0" err="1">
                <a:latin typeface="Arial"/>
                <a:cs typeface="Arial"/>
              </a:rPr>
              <a:t>radialis</a:t>
            </a:r>
          </a:p>
          <a:p>
            <a:pPr>
              <a:spcAft>
                <a:spcPct val="0"/>
              </a:spcAft>
            </a:pPr>
            <a:r>
              <a:rPr lang="cs-CZ" dirty="0" err="1">
                <a:latin typeface="Arial"/>
                <a:cs typeface="Arial"/>
              </a:rPr>
              <a:t>Kapil</a:t>
            </a:r>
            <a:r>
              <a:rPr lang="cs-CZ" dirty="0">
                <a:latin typeface="Arial"/>
                <a:cs typeface="Arial"/>
              </a:rPr>
              <a:t> návrat &gt;2s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Dechový frekvence  &lt;10 -  &gt;30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41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Definice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Polytrauma</a:t>
            </a:r>
            <a:r>
              <a:rPr lang="cs-CZ" i="1" dirty="0"/>
              <a:t> - </a:t>
            </a:r>
            <a:r>
              <a:rPr lang="cs-CZ" sz="2000" dirty="0"/>
              <a:t>současné poranění nejméně dvou tělesných systémů, z nichž postižení alespoň jednoho z nich nebo jejich kombinace ohrožují základní životní funkce</a:t>
            </a:r>
            <a:endParaRPr lang="cs-CZ" sz="2000" i="1" dirty="0"/>
          </a:p>
          <a:p>
            <a:pPr marL="0" indent="0">
              <a:buNone/>
            </a:pPr>
            <a:r>
              <a:rPr lang="cs-CZ" i="1" dirty="0"/>
              <a:t>Sdružené poranění</a:t>
            </a:r>
            <a:r>
              <a:rPr lang="cs-CZ" b="1" dirty="0"/>
              <a:t> - </a:t>
            </a:r>
            <a:r>
              <a:rPr lang="cs-CZ" sz="2000" dirty="0"/>
              <a:t>poranění dvou a více orgánových systémů, které přímo neohrožuje život těžce poraněného</a:t>
            </a:r>
            <a:endParaRPr lang="cs-CZ" sz="2000" b="1" dirty="0"/>
          </a:p>
          <a:p>
            <a:pPr marL="0" indent="0">
              <a:buNone/>
            </a:pPr>
            <a:r>
              <a:rPr lang="cs-CZ" i="1" dirty="0"/>
              <a:t>Mnohočetné poranění - </a:t>
            </a:r>
            <a:r>
              <a:rPr lang="cs-CZ" sz="2000" dirty="0"/>
              <a:t>vícero poranění jednoho systému, které není přímo život ohrožující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i="1" dirty="0"/>
              <a:t>tělesné systémy: hrudník, břicho + orgány malé pánve, pánevní kruh + končetiny, všechny měkké tkáně, hlava + krk, obličej</a:t>
            </a:r>
            <a:endParaRPr lang="cs-CZ" sz="2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476E-E0C8-CF80-3D0D-0FA06E65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C7858BD-2DDE-3E3F-F8C5-6C0FE3CE3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89" y="507638"/>
            <a:ext cx="5292186" cy="4450919"/>
          </a:xfrm>
        </p:spPr>
      </p:pic>
      <p:pic>
        <p:nvPicPr>
          <p:cNvPr id="5" name="Obrázek 5" descr="Obsah obrázku diagram&#10;&#10;Popis se vygeneroval automaticky.">
            <a:extLst>
              <a:ext uri="{FF2B5EF4-FFF2-40B4-BE49-F238E27FC236}">
                <a16:creationId xmlns:a16="http://schemas.microsoft.com/office/drawing/2014/main" id="{977A8C0A-14AF-4AD3-054D-7ED9B451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94" y="187587"/>
            <a:ext cx="6708181" cy="49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A6B6E-CBE3-97B1-7401-256DF9D3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Traumaplán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3604B-E827-CCEC-660A-291679BF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latin typeface="Arial"/>
                <a:cs typeface="Arial"/>
              </a:rPr>
              <a:t>Plán likvidace MU -  hromadného neštěstí ve ZZ hromadný příjem zraněných a nemocných</a:t>
            </a:r>
            <a:endParaRPr lang="cs-CZ" dirty="0"/>
          </a:p>
          <a:p>
            <a:r>
              <a:rPr lang="cs-CZ" dirty="0">
                <a:latin typeface="Arial"/>
                <a:cs typeface="Arial"/>
              </a:rPr>
              <a:t>Avízo na OUP od ZOS ZZS</a:t>
            </a: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Ověření  události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Charakter postižení: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Mechanické trauma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Termické trauma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Interní trauma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CRBN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730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F652B-D72C-B130-FDFD-879F2006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Traumaplán</a:t>
            </a:r>
            <a:endParaRPr lang="cs-CZ" dirty="0" err="1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64BB8-2955-B9AC-82E3-77D94E20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cs-CZ" dirty="0">
                <a:latin typeface="Arial"/>
                <a:cs typeface="Arial"/>
              </a:rPr>
              <a:t>Aktivace </a:t>
            </a:r>
            <a:r>
              <a:rPr lang="cs-CZ" dirty="0" err="1">
                <a:latin typeface="Arial"/>
                <a:cs typeface="Arial"/>
              </a:rPr>
              <a:t>traumaplánu</a:t>
            </a: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I. st. &lt; 20 celkem / NACA 4-6 &lt;4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II. st. &lt; 50 celkem / NACA 4-6 &lt;10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III. st. &gt; 50 celkem / NACA 4-6 &gt; 10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Krizový štáb FN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Svolání  patřičných odborností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Pacienty z jedné hromadné událost přijímat cca na 2 oddělení -ARO,  odd. patřičné specializace</a:t>
            </a: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60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BFFFF-C192-8599-5748-CE4B5237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Příjem pacienta- </a:t>
            </a:r>
            <a:r>
              <a:rPr lang="cs-CZ" dirty="0" err="1">
                <a:latin typeface="Arial"/>
                <a:cs typeface="Arial"/>
              </a:rPr>
              <a:t>triage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8A1FC-ED51-0E50-730B-8F7A47E59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Červenožlutý příjem</a:t>
            </a:r>
          </a:p>
          <a:p>
            <a:r>
              <a:rPr lang="cs-CZ" dirty="0">
                <a:latin typeface="Arial"/>
                <a:cs typeface="Arial"/>
              </a:rPr>
              <a:t>Zelený příjem-  trasy nekřížit</a:t>
            </a:r>
          </a:p>
          <a:p>
            <a:endParaRPr lang="cs-CZ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Vstupní vyšetření  - </a:t>
            </a:r>
            <a:r>
              <a:rPr lang="cs-CZ" dirty="0" err="1">
                <a:cs typeface="Arial"/>
              </a:rPr>
              <a:t>triage</a:t>
            </a:r>
            <a:r>
              <a:rPr lang="cs-CZ" dirty="0">
                <a:cs typeface="Arial"/>
              </a:rPr>
              <a:t>  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Evidenční tým – zadokumentování -  zákl. papírová, el.  evidence</a:t>
            </a:r>
          </a:p>
          <a:p>
            <a:pPr>
              <a:spcAft>
                <a:spcPct val="0"/>
              </a:spcAft>
            </a:pPr>
            <a:r>
              <a:rPr lang="cs-CZ" dirty="0">
                <a:cs typeface="Arial"/>
              </a:rPr>
              <a:t>Malé trauma týmy</a:t>
            </a:r>
            <a:endParaRPr lang="en-US" dirty="0">
              <a:cs typeface="Arial"/>
            </a:endParaRPr>
          </a:p>
          <a:p>
            <a:pPr>
              <a:spcAft>
                <a:spcPct val="0"/>
              </a:spcAft>
            </a:pPr>
            <a:endParaRPr lang="cs-CZ" dirty="0">
              <a:cs typeface="Arial"/>
            </a:endParaRPr>
          </a:p>
        </p:txBody>
      </p:sp>
      <p:pic>
        <p:nvPicPr>
          <p:cNvPr id="4" name="Obrázek 4" descr="Obsah obrázku venku, hora, město, dálnice&#10;&#10;Popis se vygeneroval automaticky.">
            <a:extLst>
              <a:ext uri="{FF2B5EF4-FFF2-40B4-BE49-F238E27FC236}">
                <a16:creationId xmlns:a16="http://schemas.microsoft.com/office/drawing/2014/main" id="{31A80D8A-38C6-4349-0D7A-63D15C63E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53" y="1245198"/>
            <a:ext cx="3802250" cy="2649878"/>
          </a:xfrm>
          <a:prstGeom prst="rect">
            <a:avLst/>
          </a:prstGeom>
        </p:spPr>
      </p:pic>
      <p:sp>
        <p:nvSpPr>
          <p:cNvPr id="5" name="Šipka dolů 5">
            <a:extLst>
              <a:ext uri="{FF2B5EF4-FFF2-40B4-BE49-F238E27FC236}">
                <a16:creationId xmlns:a16="http://schemas.microsoft.com/office/drawing/2014/main" id="{DA7C73B9-C5F6-C778-1596-D78F940AEEDE}"/>
              </a:ext>
            </a:extLst>
          </p:cNvPr>
          <p:cNvSpPr/>
          <p:nvPr/>
        </p:nvSpPr>
        <p:spPr>
          <a:xfrm rot="7421799">
            <a:off x="9870820" y="2897524"/>
            <a:ext cx="354013" cy="100012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6" name="Šipka dolů 4">
            <a:extLst>
              <a:ext uri="{FF2B5EF4-FFF2-40B4-BE49-F238E27FC236}">
                <a16:creationId xmlns:a16="http://schemas.microsoft.com/office/drawing/2014/main" id="{1E897324-EDC5-F518-71A8-CD8FA0F5BF61}"/>
              </a:ext>
            </a:extLst>
          </p:cNvPr>
          <p:cNvSpPr/>
          <p:nvPr/>
        </p:nvSpPr>
        <p:spPr>
          <a:xfrm rot="9950975">
            <a:off x="8406943" y="3116694"/>
            <a:ext cx="266700" cy="85725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96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055C5-32EA-1E85-4325-58C8991E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iagram&#10;&#10;Popis se vygeneroval automaticky.">
            <a:extLst>
              <a:ext uri="{FF2B5EF4-FFF2-40B4-BE49-F238E27FC236}">
                <a16:creationId xmlns:a16="http://schemas.microsoft.com/office/drawing/2014/main" id="{3169BD03-7057-EA69-8C51-B0C108B66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80" y="210345"/>
            <a:ext cx="5293801" cy="4257675"/>
          </a:xfrm>
        </p:spPr>
      </p:pic>
      <p:pic>
        <p:nvPicPr>
          <p:cNvPr id="5" name="Obrázek 5" descr="Obsah obrázku text, interiér, strop, osoba&#10;&#10;Popis se vygeneroval automaticky.">
            <a:extLst>
              <a:ext uri="{FF2B5EF4-FFF2-40B4-BE49-F238E27FC236}">
                <a16:creationId xmlns:a16="http://schemas.microsoft.com/office/drawing/2014/main" id="{1AD1DD3F-1965-39C7-02B2-72324134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464" y="343465"/>
            <a:ext cx="2739003" cy="1960697"/>
          </a:xfrm>
          <a:prstGeom prst="rect">
            <a:avLst/>
          </a:prstGeom>
        </p:spPr>
      </p:pic>
      <p:pic>
        <p:nvPicPr>
          <p:cNvPr id="6" name="Obrázek 6" descr="Obsah obrázku text, osoba, interiér, skupina&#10;&#10;Popis se vygeneroval automaticky.">
            <a:extLst>
              <a:ext uri="{FF2B5EF4-FFF2-40B4-BE49-F238E27FC236}">
                <a16:creationId xmlns:a16="http://schemas.microsoft.com/office/drawing/2014/main" id="{C8BADA29-BBB2-DE9E-E268-9D216926B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03" y="2533650"/>
            <a:ext cx="2676525" cy="1790700"/>
          </a:xfrm>
          <a:prstGeom prst="rect">
            <a:avLst/>
          </a:prstGeom>
        </p:spPr>
      </p:pic>
      <p:pic>
        <p:nvPicPr>
          <p:cNvPr id="7" name="Obrázek 7" descr="Obsah obrázku interiér, podlaha, strop&#10;&#10;Popis se vygeneroval automaticky.">
            <a:extLst>
              <a:ext uri="{FF2B5EF4-FFF2-40B4-BE49-F238E27FC236}">
                <a16:creationId xmlns:a16="http://schemas.microsoft.com/office/drawing/2014/main" id="{84BBD526-6F05-BE8D-B05C-4DDD35115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281" y="4647177"/>
            <a:ext cx="2743200" cy="1825679"/>
          </a:xfrm>
          <a:prstGeom prst="rect">
            <a:avLst/>
          </a:prstGeom>
        </p:spPr>
      </p:pic>
      <p:pic>
        <p:nvPicPr>
          <p:cNvPr id="8" name="Obrázek 8" descr="Obsah obrázku interiér, podlaha, nemocniční pokoj, místnost&#10;&#10;Popis se vygeneroval automaticky.">
            <a:extLst>
              <a:ext uri="{FF2B5EF4-FFF2-40B4-BE49-F238E27FC236}">
                <a16:creationId xmlns:a16="http://schemas.microsoft.com/office/drawing/2014/main" id="{2B434D9A-50CC-5579-8977-040B8F733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265" y="346397"/>
            <a:ext cx="2743200" cy="19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4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972A4-CB8C-E887-4C37-422625F2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CC250-2D8E-719D-85CF-B33B2BBB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Zelený vstup 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Ambulantní provoz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Shromáždění pacientů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ct val="0"/>
              </a:spcAft>
            </a:pPr>
            <a:r>
              <a:rPr lang="cs-CZ" dirty="0">
                <a:latin typeface="Arial"/>
                <a:cs typeface="Arial"/>
              </a:rPr>
              <a:t>Postupné ošetření</a:t>
            </a:r>
            <a:endParaRPr lang="en-US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4" name="Obrázek 4" descr="Obsah obrázku text, venku, cedule, modrá&#10;&#10;Popis se vygeneroval automaticky.">
            <a:extLst>
              <a:ext uri="{FF2B5EF4-FFF2-40B4-BE49-F238E27FC236}">
                <a16:creationId xmlns:a16="http://schemas.microsoft.com/office/drawing/2014/main" id="{D19BBEA6-AF8C-10BC-22F1-355F013D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83" y="1393556"/>
            <a:ext cx="4318861" cy="35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A6472-453F-4350-E860-85304A32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Blast</a:t>
            </a:r>
            <a:r>
              <a:rPr lang="cs-CZ" dirty="0">
                <a:latin typeface="Arial"/>
                <a:cs typeface="Arial"/>
              </a:rPr>
              <a:t> syndrom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9BD56-B020-F928-3C8C-5795E263D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poranění vznikající působením tlakové/rázové vlny na lidský organismus</a:t>
            </a:r>
          </a:p>
          <a:p>
            <a:r>
              <a:rPr lang="cs-CZ" i="1" dirty="0">
                <a:latin typeface="Arial"/>
                <a:cs typeface="Arial"/>
              </a:rPr>
              <a:t>prudká přeměna energie</a:t>
            </a:r>
            <a:r>
              <a:rPr lang="cs-CZ" dirty="0">
                <a:latin typeface="Arial"/>
                <a:cs typeface="Arial"/>
              </a:rPr>
              <a:t> (chemické, jaderné, apod.), která vede k prudkému růstu teploty a tlaku plynu v místě exploze a k expanzi zplodin výbuchu do okolí</a:t>
            </a:r>
          </a:p>
          <a:p>
            <a:r>
              <a:rPr lang="cs-CZ">
                <a:latin typeface="Arial"/>
                <a:cs typeface="Arial"/>
              </a:rPr>
              <a:t>primární, sekundární, terciální a nepřímá poranění</a:t>
            </a:r>
            <a:endParaRPr lang="cs-CZ" dirty="0">
              <a:cs typeface="Arial"/>
            </a:endParaRPr>
          </a:p>
        </p:txBody>
      </p:sp>
      <p:pic>
        <p:nvPicPr>
          <p:cNvPr id="4" name="Obrázek 4" descr="Obsah obrázku bílé&#10;&#10;Popis se vygeneroval automaticky.">
            <a:extLst>
              <a:ext uri="{FF2B5EF4-FFF2-40B4-BE49-F238E27FC236}">
                <a16:creationId xmlns:a16="http://schemas.microsoft.com/office/drawing/2014/main" id="{3F7384D6-E952-2CA7-84E2-B2252F1B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699508"/>
            <a:ext cx="27432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1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52420-0700-9993-1FAF-1D26E4A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Poranění jednotlivých orgánů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02487-CA9A-583D-BDD9-E2A55EBD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>
                <a:latin typeface="Arial"/>
                <a:cs typeface="Arial"/>
              </a:rPr>
              <a:t>ucho</a:t>
            </a:r>
            <a:r>
              <a:rPr lang="cs-CZ" sz="2400">
                <a:latin typeface="Arial"/>
                <a:cs typeface="Arial"/>
              </a:rPr>
              <a:t> – perforace bubínku s eventuelním poraněním sluchu</a:t>
            </a:r>
          </a:p>
          <a:p>
            <a:r>
              <a:rPr lang="cs-CZ" sz="2400" b="1">
                <a:latin typeface="Arial"/>
                <a:cs typeface="Arial"/>
              </a:rPr>
              <a:t>plíce</a:t>
            </a:r>
            <a:r>
              <a:rPr lang="cs-CZ" sz="2400">
                <a:latin typeface="Arial"/>
                <a:cs typeface="Arial"/>
              </a:rPr>
              <a:t> – ruptura alveolokapilární membrány provázená krvácením a vzduchovou embolizací do tepen mozku a srdce; výjimečným nálezem není ani emfyzém či pneumotorax</a:t>
            </a:r>
          </a:p>
          <a:p>
            <a:r>
              <a:rPr lang="cs-CZ" sz="2400" b="1">
                <a:latin typeface="Arial"/>
                <a:cs typeface="Arial"/>
              </a:rPr>
              <a:t>srdce</a:t>
            </a:r>
            <a:r>
              <a:rPr lang="cs-CZ" sz="2400">
                <a:latin typeface="Arial"/>
                <a:cs typeface="Arial"/>
              </a:rPr>
              <a:t> – zranění může být následně provázeno poruchami srdečního rytmu</a:t>
            </a:r>
          </a:p>
          <a:p>
            <a:r>
              <a:rPr lang="cs-CZ" sz="2400" b="1">
                <a:latin typeface="Arial"/>
                <a:cs typeface="Arial"/>
              </a:rPr>
              <a:t>GIT</a:t>
            </a:r>
            <a:r>
              <a:rPr lang="cs-CZ" sz="2400">
                <a:latin typeface="Arial"/>
                <a:cs typeface="Arial"/>
              </a:rPr>
              <a:t> – kontuze až perforace stěny střevní</a:t>
            </a:r>
          </a:p>
          <a:p>
            <a:r>
              <a:rPr lang="cs-CZ" sz="2400" b="1">
                <a:latin typeface="Arial"/>
                <a:cs typeface="Arial"/>
              </a:rPr>
              <a:t>končetiny</a:t>
            </a:r>
            <a:r>
              <a:rPr lang="cs-CZ" sz="2400">
                <a:latin typeface="Arial"/>
                <a:cs typeface="Arial"/>
              </a:rPr>
              <a:t> – amputace periferních částí končetin</a:t>
            </a:r>
          </a:p>
          <a:p>
            <a:r>
              <a:rPr lang="cs-CZ" sz="2400" b="1">
                <a:latin typeface="Arial"/>
                <a:cs typeface="Arial"/>
              </a:rPr>
              <a:t>svalstvo</a:t>
            </a:r>
            <a:r>
              <a:rPr lang="cs-CZ" sz="2400">
                <a:latin typeface="Arial"/>
                <a:cs typeface="Arial"/>
              </a:rPr>
              <a:t> - rozdrcením se rozvíjí crush syndrom a následná rhabdomyolýza</a:t>
            </a:r>
            <a:endParaRPr lang="cs-CZ" sz="240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7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AC9D2-474A-A164-60A0-B9B99EAF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Primární poranění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BBE0F-D8A1-265F-8B64-F910CA5B4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latin typeface="Arial"/>
                <a:cs typeface="Arial"/>
              </a:rPr>
              <a:t>vznikají nejčastěji, je-li osoba blízko zdroje exploze (nášlapná mina)</a:t>
            </a:r>
          </a:p>
          <a:p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dochází především k poranění orgánů, jež obsahují vzduch (nejprve se projeví poraněné střední ucho, pak plíce (kontuze, krvácení, poškození alveolů), střevo (zde se mohlo poranění projevit až po několika hodinách)</a:t>
            </a:r>
            <a:endParaRPr lang="cs-CZ"/>
          </a:p>
          <a:p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absence zevních poranění, tudíž jsou často nerozpoznána nebo podceněna závažnost a rozsah zranění</a:t>
            </a:r>
            <a:endParaRPr lang="cs-CZ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822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4D840-C8F9-A792-2848-1EB0F262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Sekundární poranění</a:t>
            </a:r>
            <a:endParaRPr lang="cs-CZ" b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477FC-CEEE-37C0-BB8C-B374BE92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zbytky předmětů, jež jsou výbuchem odmrštěny do okolí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penetrující a perforující traumata s viditelným krvácením nebo s krvácením do vnitřních orgánů</a:t>
            </a:r>
            <a:endParaRPr lang="cs-CZ"/>
          </a:p>
          <a:p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prezence šrapnelů výrazně komplikuje ošetření</a:t>
            </a:r>
            <a:endParaRPr lang="cs-CZ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25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97465"/>
          </a:xfrm>
        </p:spPr>
        <p:txBody>
          <a:bodyPr>
            <a:normAutofit/>
          </a:bodyPr>
          <a:lstStyle/>
          <a:p>
            <a:r>
              <a:rPr lang="cs-CZ" i="1" dirty="0" err="1"/>
              <a:t>Trimodální</a:t>
            </a:r>
            <a:r>
              <a:rPr lang="cs-CZ" i="1" dirty="0"/>
              <a:t> distribuce úmrtí u </a:t>
            </a:r>
            <a:r>
              <a:rPr lang="cs-CZ" i="1" dirty="0" err="1"/>
              <a:t>polytraumatu</a:t>
            </a:r>
            <a:endParaRPr lang="cs-CZ" i="1" dirty="0"/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12"/>
            <a:ext cx="4248472" cy="3401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178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D5D0A-4C68-7923-5EAF-9260F0EF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Terciální poranění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964DA-9193-9367-2C53-3F78E273D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poranění až do rozsahu amputací, vznikající prudkým nárazem vzduchu či nárazem lidského těla proti překážce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často doprovázena penetrujícími poraněními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057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7A81B-9FBB-9F88-EB80-92F0C6E3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Nepřímá poranění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41716-9B8A-3814-6FD9-14E7709A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zřícení staveb, ušlapání davem, popáleniny, crush syndrom</a:t>
            </a:r>
          </a:p>
        </p:txBody>
      </p:sp>
    </p:spTree>
    <p:extLst>
      <p:ext uri="{BB962C8B-B14F-4D97-AF65-F5344CB8AC3E}">
        <p14:creationId xmlns:p14="http://schemas.microsoft.com/office/powerpoint/2010/main" val="3037141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CFB7E-8959-987F-2365-61828D9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Crush syndrom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78C46-5189-F4C4-57AB-208E03EB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latin typeface="Arial"/>
                <a:cs typeface="Arial"/>
              </a:rPr>
              <a:t>dlouhodobým stlačením nebo masivním zhmožděním měkkých tkání, především svalů → dochází k jejich ischemii a poškození</a:t>
            </a:r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po odstranění tlaku se uvolňuje myoglobin, kyselé metabolity a kalium,vznik edému končetiny</a:t>
            </a:r>
            <a:endParaRPr lang="cs-CZ" sz="2400" dirty="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úbytek plazmy intravaskulárně vede k rozvoji hypovolemického šoku, šokové ledviny a akutní renální insuficience</a:t>
            </a:r>
            <a:endParaRPr lang="cs-CZ" sz="2400" dirty="0">
              <a:latin typeface="Arial"/>
              <a:cs typeface="Arial"/>
            </a:endParaRPr>
          </a:p>
          <a:p>
            <a:endParaRPr lang="cs-CZ" sz="2400" dirty="0">
              <a:latin typeface="Arial"/>
              <a:cs typeface="Arial"/>
            </a:endParaRPr>
          </a:p>
        </p:txBody>
      </p:sp>
      <p:pic>
        <p:nvPicPr>
          <p:cNvPr id="4" name="Obrázek 4" descr="Obsah obrázku text, osoba, zásah&#10;&#10;Popis se vygeneroval automaticky.">
            <a:extLst>
              <a:ext uri="{FF2B5EF4-FFF2-40B4-BE49-F238E27FC236}">
                <a16:creationId xmlns:a16="http://schemas.microsoft.com/office/drawing/2014/main" id="{CD0D262F-1A4E-DBF8-B794-660EB7EB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4167841"/>
            <a:ext cx="7975600" cy="25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2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22523-1D8C-00E7-67AB-58732D7E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Fáze crush syndromu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207A6-3412-F84D-252E-2019A3EE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akutní 1–2 dny – hypovolemický šok, hyperkalémie, edém končetin (útlak cév a nervů), poškození kůže</a:t>
            </a:r>
            <a:endParaRPr lang="cs-CZ">
              <a:latin typeface="Arial"/>
              <a:cs typeface="Arial" panose="020B0604020202020204" pitchFamily="34" charset="0"/>
            </a:endParaRPr>
          </a:p>
          <a:p>
            <a:r>
              <a:rPr lang="cs-CZ">
                <a:latin typeface="Arial"/>
                <a:cs typeface="Arial"/>
              </a:rPr>
              <a:t>subakutní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>
                <a:latin typeface="Arial"/>
                <a:cs typeface="Arial"/>
              </a:rPr>
              <a:t>(2 týdny) – akutní renální selhání (oligurie až anurie, hyperazotémie, hyperkalémie), demarkace nekróz</a:t>
            </a:r>
          </a:p>
          <a:p>
            <a:r>
              <a:rPr lang="cs-CZ">
                <a:latin typeface="Arial"/>
                <a:cs typeface="Arial"/>
              </a:rPr>
              <a:t>pozdní –obnovování funkcí ledvin (polyurie, hypostenurie)</a:t>
            </a: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2257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D9EDE-0D93-75D4-82BA-528556F5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Léčba crush syndromu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9CEA5-9181-6CA8-E4D4-A2CB1010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tlumení bolesti</a:t>
            </a:r>
          </a:p>
          <a:p>
            <a:r>
              <a:rPr lang="cs-CZ">
                <a:latin typeface="Arial"/>
                <a:cs typeface="Arial"/>
              </a:rPr>
              <a:t>infúze alkalizujících krystaloidů, diuretika</a:t>
            </a:r>
          </a:p>
          <a:p>
            <a:r>
              <a:rPr lang="cs-CZ">
                <a:latin typeface="Arial"/>
                <a:cs typeface="Arial"/>
              </a:rPr>
              <a:t>léčba hyperkalémie (CaCl</a:t>
            </a:r>
            <a:r>
              <a:rPr lang="cs-CZ" baseline="-25000">
                <a:latin typeface="Arial"/>
                <a:cs typeface="Arial"/>
              </a:rPr>
              <a:t>2</a:t>
            </a:r>
            <a:r>
              <a:rPr lang="cs-CZ">
                <a:latin typeface="Arial"/>
                <a:cs typeface="Arial"/>
              </a:rPr>
              <a:t>, NaCl, glukóza s inzulinem, hemodialýza)</a:t>
            </a:r>
            <a:endParaRPr lang="cs-CZ" dirty="0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při těžkém poranění končetiny – amputace</a:t>
            </a:r>
          </a:p>
          <a:p>
            <a:r>
              <a:rPr lang="cs-CZ">
                <a:latin typeface="Arial"/>
                <a:cs typeface="Arial"/>
              </a:rPr>
              <a:t>při rozvoji compartment syndromu</a:t>
            </a:r>
            <a:r>
              <a:rPr lang="cs-CZ" dirty="0">
                <a:latin typeface="Arial"/>
                <a:cs typeface="Arial"/>
              </a:rPr>
              <a:t> </a:t>
            </a:r>
            <a:r>
              <a:rPr lang="cs-CZ">
                <a:latin typeface="Arial"/>
                <a:cs typeface="Arial"/>
              </a:rPr>
              <a:t>– dekompresivní fasciotomie</a:t>
            </a:r>
            <a:endParaRPr lang="cs-CZ" dirty="0">
              <a:latin typeface="Arial"/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15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err="1">
                <a:solidFill>
                  <a:srgbClr val="0000DC"/>
                </a:solidFill>
              </a:rPr>
              <a:t>Take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home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message</a:t>
            </a:r>
            <a:r>
              <a:rPr lang="cs-CZ" sz="3600" b="1" i="1" dirty="0">
                <a:solidFill>
                  <a:srgbClr val="0000DC"/>
                </a:solidFill>
              </a:rPr>
              <a:t>:</a:t>
            </a: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44927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je nejvýznamnější příčina morbidity a mortality jedinců mladších 45 let</a:t>
            </a:r>
          </a:p>
          <a:p>
            <a:r>
              <a:rPr lang="cs-CZ" i="1" dirty="0"/>
              <a:t>„</a:t>
            </a:r>
            <a:r>
              <a:rPr lang="cs-CZ" i="1" dirty="0" err="1"/>
              <a:t>Trimodální</a:t>
            </a:r>
            <a:r>
              <a:rPr lang="cs-CZ" i="1" dirty="0"/>
              <a:t> distribuci úmrtí“</a:t>
            </a:r>
          </a:p>
          <a:p>
            <a:r>
              <a:rPr lang="cs-CZ" dirty="0"/>
              <a:t>Jako prediktory morbidity a mortality a některých terapeutických postupů slouží skórovací systémy</a:t>
            </a:r>
          </a:p>
          <a:p>
            <a:r>
              <a:rPr lang="cs-CZ" dirty="0" err="1"/>
              <a:t>Polytrauma</a:t>
            </a:r>
            <a:r>
              <a:rPr lang="cs-CZ" dirty="0"/>
              <a:t> - 4 patologické cykly, které bez adekvátní léčby rezultují v tzv. „letální triádu“ </a:t>
            </a:r>
          </a:p>
          <a:p>
            <a:r>
              <a:rPr lang="cs-CZ" dirty="0"/>
              <a:t>Vyšetření a ošetření v první fází využívá ATSL postupu s rychlou identifikací život ohrožujících stavů</a:t>
            </a:r>
          </a:p>
          <a:p>
            <a:r>
              <a:rPr lang="cs-CZ" dirty="0"/>
              <a:t>Princip ošetření nestabilního pacienta spočívá v užití postupů „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“</a:t>
            </a:r>
          </a:p>
          <a:p>
            <a:r>
              <a:rPr lang="cs-CZ" dirty="0"/>
              <a:t>Cílem veškerého snažení je především zastavit krvácení, nahradit objem ztracené krve včetně koagulačních faktorů, zajistit maximální možnou </a:t>
            </a:r>
            <a:r>
              <a:rPr lang="cs-CZ" dirty="0" err="1"/>
              <a:t>perfůzi</a:t>
            </a:r>
            <a:r>
              <a:rPr lang="cs-CZ" dirty="0"/>
              <a:t> orgánů okysličenou krví</a:t>
            </a:r>
          </a:p>
          <a:p>
            <a:pPr marL="72000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Seznam obrázků: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1 - Světová distribuce mortality dle příčiny poranění: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Polytrauma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Krtička, Ira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Trimodální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distribuce úmrtí: https://aneskey.com/wp-content/uploads/2016/07/B9780323044189500059_gr1.jpg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3 - AIS + ISS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https://www.researchgate.net/profile/Luis-Da-Luz-Md-Msc/publication/304039518/figure/tbl2/AS:668787321884672@1536462731054/The-Injury-Severity-Score.png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4 - GCS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https://www.researchgate.net/profile/Alexander-Olsen-2/publication/272176279/figure/tbl1/AS:614212829188110@1523451158818/Glasgow-coma-scale-GCS.png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5 - MESS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https://www.researchgate.net/publication/334845740/figure/tbl1/AS:789570488647683@1565259682581/Mangled-Extremity-Severity-Score-MESS.png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6 -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“:  https://image.slidesharecdn.com/finaldco-copy-140918173200-phpapp01/95/damage-control-orthopaedics-dco-19-638.jpg?cb=1411061695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7 - SIRS + CARS v čase: https://lh3.googleusercontent.com/proxy/lg4_S3YdOWVZW7-R41fCQ6i7gUqVtIhdwQ-u3Dyy_UNNNxmkMUVA36292_y_bj2BimHccRAxnGEVwHdLGuvzim7e7vxQOwxlDCaj1XKSDUvTlOm8rgOrcqZGFg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8 - Vliv SIRS/CARS: https://www.researchgate.net/publication/290453949/figure/fig2/AS:342352532131844@1458634612469/SIRS-CARS-model-of-the-inflammatory-response-in-sepsis-adapted-from-40-This-biphasic.png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+ second „hit“: https://1.bp.blogspot.com/-1gi2NRUGt_0/WLvNU0-5IuI/AAAAAAAAC7Q/-CCTOgXmgM45mNy6UC40H2ebYK1CLSiagCLcB/s1600/Screen%2BShot%2B2017-03-05%2Bat%2B2.02.45%2BPM.png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10 - SIRS +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 https://slideplayer.com/slide/2803779/10/images/8/Two+Hit+Model+MOF+MOF+Infection+Severe+SISI+Moderate+SIRS+Moderate.jpg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11 - Předsunutí dolní čelisti: https://lh3.googleusercontent.com/proxy/49HnskXl7BNJAonkqVyGjVrr4TOZ7a8IMmtzjiXTzv8g4FWijRhKFS6Xqqg9S9TgfPZujOyl12fVo21Es3Al5lI5E1oh3mOkgwKi-nlMhgrL9xoxxaPErUEVrv1N2oozfHO6j1Yo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12 - Užití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CombiTube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						                https://i0.wp.com/aneskey.com/wp-content/uploads/2017/04/B9781437727647000270_f027-011af-9781437727647.jpg?fit=650%2C428&amp;ssl=1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13 - Tenzní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https://cdn.lecturio.com/assets/Tension-pneumothorax-1200x770.png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Thorakostomie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					             https://www.researchgate.net/profile/Mahmut-Tokur-2/publication/291138260/figure/fig2/AS:320579505803265@1453443518936/Schematic-presentation-of-tube-thoracostomy-A-While-the-patient-is-in-straight_Q320.jpg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15 - Pánevní pás: https://europepmc.org/articles/PMC6434492/bin/gr3.jpg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16 - Turniket: https://www.promednor.no/wp-content/uploads/2019/04/Amputation-Tourniquet-8-1-of-1-no-tourniquet.jpg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17 - Trakční dlaha: https://docplayer.cz/docs-images/92/109378119/images/27-3.jpg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packikng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https://basicmedicalkey.com/wp-content/uploads/2017/03/B9780702044816000170_f17-01-9780702044816-1.jpg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https://abdominalkey.com/wp-content/uploads/2016/10/A304811_1_En_16_Fig11_HTML.jpg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20 - Uzávěr střeva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staplerem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https://files.brief.vet/migration/article/46432/gi-anastomosis_step-4-46432-article.png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Pringleho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manévr: https://upload.wikimedia.org/wikipedia/commons/thumb/c/c7/Pringle_manoeuvre_EN.svg/1200px-Pringle_manoeuvre_EN.svg.png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22 - https://www.myamericannurse.com/wp-content/uploads/2019/07/transfusion-featured.jpg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23 - Stabilizace devastačního poranění dolní končetiny zevní fixací: my archive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24 - Krytí kožního defektu při devastačním poranění dočasným kožním krytem: my archive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96422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Skórovací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cs typeface="Arial" pitchFamily="34" charset="0"/>
              </a:rPr>
              <a:t>      </a:t>
            </a:r>
            <a:endParaRPr lang="cs-CZ" sz="1800" dirty="0">
              <a:cs typeface="Arial" pitchFamily="34" charset="0"/>
            </a:endParaRPr>
          </a:p>
          <a:p>
            <a:r>
              <a:rPr lang="cs-CZ" sz="1400" i="1" dirty="0"/>
              <a:t>Glasgow </a:t>
            </a:r>
            <a:r>
              <a:rPr lang="cs-CZ" sz="1400" i="1" dirty="0" err="1"/>
              <a:t>Coma</a:t>
            </a:r>
            <a:r>
              <a:rPr lang="cs-CZ" sz="1400" i="1" dirty="0"/>
              <a:t> </a:t>
            </a:r>
            <a:r>
              <a:rPr lang="cs-CZ" sz="1400" i="1" dirty="0" err="1"/>
              <a:t>Scale</a:t>
            </a:r>
            <a:r>
              <a:rPr lang="cs-CZ" sz="1400" i="1" dirty="0"/>
              <a:t> - 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400" i="1" dirty="0" err="1"/>
              <a:t>Mangled</a:t>
            </a:r>
            <a:r>
              <a:rPr lang="cs-CZ" sz="1400" i="1" dirty="0"/>
              <a:t> extremity </a:t>
            </a:r>
            <a:r>
              <a:rPr lang="cs-CZ" sz="1400" i="1" dirty="0" err="1"/>
              <a:t>severity</a:t>
            </a:r>
            <a:r>
              <a:rPr lang="cs-CZ" sz="1400" i="1" dirty="0"/>
              <a:t> </a:t>
            </a:r>
            <a:r>
              <a:rPr lang="cs-CZ" sz="1400" i="1" dirty="0" err="1"/>
              <a:t>score</a:t>
            </a:r>
            <a:r>
              <a:rPr lang="cs-CZ" sz="1400" i="1" dirty="0"/>
              <a:t> - MESS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0" y="1769047"/>
            <a:ext cx="3556091" cy="3945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91" y="3356992"/>
            <a:ext cx="4399618" cy="27691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19536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96330" y="12329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endParaRPr lang="cs-CZ" i="1" dirty="0"/>
          </a:p>
          <a:p>
            <a:r>
              <a:rPr lang="cs-CZ" i="1" dirty="0" err="1"/>
              <a:t>Koagulopatie</a:t>
            </a:r>
            <a:endParaRPr lang="cs-CZ" i="1" dirty="0"/>
          </a:p>
          <a:p>
            <a:endParaRPr lang="cs-CZ" i="1" dirty="0"/>
          </a:p>
          <a:p>
            <a:r>
              <a:rPr lang="cs-CZ" i="1" dirty="0"/>
              <a:t>Hypotermie</a:t>
            </a:r>
          </a:p>
          <a:p>
            <a:endParaRPr lang="cs-CZ" i="1" dirty="0"/>
          </a:p>
          <a:p>
            <a:r>
              <a:rPr lang="cs-CZ" i="1" dirty="0"/>
              <a:t>Zánětlivá reakce organismu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23"/>
            <a:ext cx="8229600" cy="4911741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400" dirty="0"/>
              <a:t>akutní ztráta 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</a:p>
          <a:p>
            <a:pPr marL="0" indent="0">
              <a:buNone/>
            </a:pPr>
            <a:r>
              <a:rPr lang="cs-CZ" sz="2400" dirty="0"/>
              <a:t>- centralizace krevního oběhu</a:t>
            </a:r>
          </a:p>
          <a:p>
            <a:pPr marL="0" indent="0">
              <a:buNone/>
            </a:pPr>
            <a:r>
              <a:rPr lang="cs-CZ" sz="2400" dirty="0"/>
              <a:t>- hypotenze (STK &lt; 90 mm </a:t>
            </a:r>
            <a:r>
              <a:rPr lang="cs-CZ" sz="2400" dirty="0" err="1"/>
              <a:t>Hg</a:t>
            </a:r>
            <a:r>
              <a:rPr lang="cs-CZ" sz="2400" dirty="0"/>
              <a:t>), tachykardie,</a:t>
            </a:r>
          </a:p>
          <a:p>
            <a:pPr marL="0" indent="0">
              <a:buNone/>
            </a:pPr>
            <a:r>
              <a:rPr lang="cs-CZ" sz="2400" dirty="0"/>
              <a:t>- porucha prokrvení periferie, t</a:t>
            </a:r>
            <a:r>
              <a:rPr lang="en-US" sz="2400" dirty="0" err="1"/>
              <a:t>achypn</a:t>
            </a:r>
            <a:r>
              <a:rPr lang="cs-CZ" sz="2400" dirty="0" err="1"/>
              <a:t>oe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o</a:t>
            </a:r>
            <a:r>
              <a:rPr lang="en-US" sz="2400" dirty="0" err="1"/>
              <a:t>liguri</a:t>
            </a:r>
            <a:r>
              <a:rPr lang="cs-CZ" sz="2400" dirty="0"/>
              <a:t>e (diuréza ˂ 25 ml ½ hod.)</a:t>
            </a:r>
          </a:p>
          <a:p>
            <a:pPr marL="0" indent="0">
              <a:buNone/>
            </a:pPr>
            <a:r>
              <a:rPr lang="cs-CZ" sz="2400" dirty="0" err="1"/>
              <a:t>Algowerův</a:t>
            </a:r>
            <a:r>
              <a:rPr lang="cs-CZ" sz="2400" dirty="0"/>
              <a:t> šokový index (ASI)  - ASI </a:t>
            </a:r>
            <a:r>
              <a:rPr lang="en-US" sz="2400" dirty="0"/>
              <a:t>&lt; 1 </a:t>
            </a:r>
            <a:r>
              <a:rPr lang="cs-CZ" sz="2400" dirty="0"/>
              <a:t>- normální stav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1.0 </a:t>
            </a:r>
            <a:r>
              <a:rPr lang="cs-CZ" sz="2400" dirty="0"/>
              <a:t>- hrozící šok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1.2 </a:t>
            </a:r>
            <a:r>
              <a:rPr lang="cs-CZ" sz="2400" dirty="0"/>
              <a:t>- lehký šok</a:t>
            </a:r>
          </a:p>
          <a:p>
            <a:pPr marL="0" indent="0">
              <a:buNone/>
            </a:pPr>
            <a:r>
              <a:rPr lang="cs-CZ" sz="2400" dirty="0"/>
              <a:t>	 			    ASI = </a:t>
            </a:r>
            <a:r>
              <a:rPr lang="en-US" sz="2400" dirty="0"/>
              <a:t>1.5 </a:t>
            </a:r>
            <a:r>
              <a:rPr lang="cs-CZ" sz="2400" dirty="0"/>
              <a:t>- středně těžký šok</a:t>
            </a:r>
          </a:p>
          <a:p>
            <a:pPr marL="0" indent="0">
              <a:buNone/>
            </a:pPr>
            <a:r>
              <a:rPr lang="cs-CZ" sz="2400" dirty="0"/>
              <a:t>				    ASI </a:t>
            </a:r>
            <a:r>
              <a:rPr lang="en-US" sz="2400" dirty="0"/>
              <a:t>&gt; 2 </a:t>
            </a:r>
            <a:r>
              <a:rPr lang="cs-CZ" sz="2400" dirty="0"/>
              <a:t>- těžký šok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600" dirty="0"/>
              <a:t>3 stupně šoku</a:t>
            </a:r>
          </a:p>
          <a:p>
            <a:pPr>
              <a:buFontTx/>
              <a:buChar char="-"/>
            </a:pPr>
            <a:r>
              <a:rPr lang="cs-CZ" sz="2200" i="1" dirty="0"/>
              <a:t>mírný: </a:t>
            </a:r>
            <a:r>
              <a:rPr lang="cs-CZ" sz="2200" dirty="0"/>
              <a:t>ztráta cca 10- 20 % cirkulujícího objemu</a:t>
            </a:r>
          </a:p>
          <a:p>
            <a:pPr>
              <a:buFontTx/>
              <a:buChar char="-"/>
            </a:pPr>
            <a:r>
              <a:rPr lang="cs-CZ" sz="2200" i="1" dirty="0"/>
              <a:t>střední: </a:t>
            </a:r>
            <a:r>
              <a:rPr lang="cs-CZ" sz="2200" dirty="0"/>
              <a:t>ztráta cca 20- 40 % cirkulujícího objemu </a:t>
            </a:r>
          </a:p>
          <a:p>
            <a:pPr>
              <a:buFontTx/>
              <a:buChar char="-"/>
            </a:pPr>
            <a:r>
              <a:rPr lang="cs-CZ" sz="2200" i="1" dirty="0"/>
              <a:t>těžký: </a:t>
            </a:r>
            <a:r>
              <a:rPr lang="cs-CZ" sz="2200" dirty="0"/>
              <a:t>ztráta </a:t>
            </a:r>
            <a:r>
              <a:rPr lang="en-US" sz="2200" dirty="0"/>
              <a:t>&gt; </a:t>
            </a:r>
            <a:r>
              <a:rPr lang="cs-CZ" sz="2200" dirty="0"/>
              <a:t>40 % cirkulujícího objemu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Cílem terapie je zastavit krvácení, zajistit </a:t>
            </a:r>
            <a:r>
              <a:rPr lang="cs-CZ" sz="2600" dirty="0" err="1">
                <a:solidFill>
                  <a:srgbClr val="FF0000"/>
                </a:solidFill>
              </a:rPr>
              <a:t>perfůzi</a:t>
            </a:r>
            <a:r>
              <a:rPr lang="cs-CZ" sz="2600" dirty="0">
                <a:solidFill>
                  <a:srgbClr val="FF0000"/>
                </a:solidFill>
              </a:rPr>
              <a:t> orgánů, nahradit objem ztracené krve 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„</a:t>
            </a:r>
            <a:r>
              <a:rPr lang="cs-CZ" sz="2600" dirty="0" err="1">
                <a:solidFill>
                  <a:srgbClr val="FF0000"/>
                </a:solidFill>
              </a:rPr>
              <a:t>Trigger</a:t>
            </a:r>
            <a:r>
              <a:rPr lang="cs-CZ" sz="2600" dirty="0">
                <a:solidFill>
                  <a:srgbClr val="FF0000"/>
                </a:solidFill>
              </a:rPr>
              <a:t>“ pro podání transfuze krve je hodnota HGB 70-90 g/l (</a:t>
            </a:r>
            <a:r>
              <a:rPr lang="cs-CZ" sz="2600" dirty="0" err="1">
                <a:solidFill>
                  <a:srgbClr val="FF0000"/>
                </a:solidFill>
              </a:rPr>
              <a:t>kraniotraumata</a:t>
            </a:r>
            <a:r>
              <a:rPr lang="cs-CZ" sz="2600" dirty="0">
                <a:solidFill>
                  <a:srgbClr val="FF0000"/>
                </a:solidFill>
              </a:rPr>
              <a:t> - HGB 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2564</TotalTime>
  <Words>3427</Words>
  <Application>Microsoft Office PowerPoint</Application>
  <PresentationFormat>Širokoúhlá obrazovka</PresentationFormat>
  <Paragraphs>451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Wingdings</vt:lpstr>
      <vt:lpstr>Motiv sady Office</vt:lpstr>
      <vt:lpstr>Polytrauma, traumaplán, triage,  blast sy, crush sy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Triage </vt:lpstr>
      <vt:lpstr>Triage</vt:lpstr>
      <vt:lpstr>Prezentace aplikace PowerPoint</vt:lpstr>
      <vt:lpstr>P1    IMMEDIATE  - přednostní terapie </vt:lpstr>
      <vt:lpstr>P2a   PRIORITY   - přednostní  transport </vt:lpstr>
      <vt:lpstr> P2b  DELAYED  - transport k odloženému ošetření </vt:lpstr>
      <vt:lpstr>P3    MINIMAL  - lehce zranění </vt:lpstr>
      <vt:lpstr>P4    DEATH/ EXPECTANT</vt:lpstr>
      <vt:lpstr>Třídící karta</vt:lpstr>
      <vt:lpstr>Třídící místo/ obvaziště</vt:lpstr>
      <vt:lpstr>Třídící místo/ obvaziště</vt:lpstr>
      <vt:lpstr>Nelékařská triage</vt:lpstr>
      <vt:lpstr>START</vt:lpstr>
      <vt:lpstr>START</vt:lpstr>
      <vt:lpstr>Prezentace aplikace PowerPoint</vt:lpstr>
      <vt:lpstr>Traumaplán</vt:lpstr>
      <vt:lpstr>Traumaplán</vt:lpstr>
      <vt:lpstr>Příjem pacienta- triage</vt:lpstr>
      <vt:lpstr>Prezentace aplikace PowerPoint</vt:lpstr>
      <vt:lpstr>Prezentace aplikace PowerPoint</vt:lpstr>
      <vt:lpstr>Blast syndrom</vt:lpstr>
      <vt:lpstr>Poranění jednotlivých orgánů</vt:lpstr>
      <vt:lpstr>Primární poranění</vt:lpstr>
      <vt:lpstr>Sekundární poranění </vt:lpstr>
      <vt:lpstr>Terciální poranění</vt:lpstr>
      <vt:lpstr>Nepřímá poranění</vt:lpstr>
      <vt:lpstr>Crush syndrom</vt:lpstr>
      <vt:lpstr>Fáze crush syndromu</vt:lpstr>
      <vt:lpstr>Léčba crush syndromu</vt:lpstr>
      <vt:lpstr>Take home message: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Pikula Radek</cp:lastModifiedBy>
  <cp:revision>554</cp:revision>
  <dcterms:created xsi:type="dcterms:W3CDTF">2021-06-04T19:14:50Z</dcterms:created>
  <dcterms:modified xsi:type="dcterms:W3CDTF">2023-04-24T09:56:47Z</dcterms:modified>
</cp:coreProperties>
</file>