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0" r:id="rId2"/>
    <p:sldId id="256" r:id="rId3"/>
    <p:sldId id="863" r:id="rId4"/>
    <p:sldId id="864" r:id="rId5"/>
    <p:sldId id="870" r:id="rId6"/>
    <p:sldId id="259" r:id="rId7"/>
    <p:sldId id="868" r:id="rId8"/>
    <p:sldId id="865" r:id="rId9"/>
    <p:sldId id="866" r:id="rId10"/>
    <p:sldId id="867" r:id="rId11"/>
    <p:sldId id="257" r:id="rId12"/>
    <p:sldId id="869" r:id="rId13"/>
    <p:sldId id="877" r:id="rId14"/>
    <p:sldId id="728" r:id="rId15"/>
    <p:sldId id="896" r:id="rId16"/>
    <p:sldId id="901" r:id="rId17"/>
    <p:sldId id="897" r:id="rId18"/>
    <p:sldId id="890" r:id="rId19"/>
    <p:sldId id="894" r:id="rId20"/>
    <p:sldId id="895" r:id="rId21"/>
    <p:sldId id="729" r:id="rId22"/>
    <p:sldId id="817" r:id="rId23"/>
    <p:sldId id="733" r:id="rId24"/>
    <p:sldId id="854" r:id="rId25"/>
    <p:sldId id="734" r:id="rId26"/>
    <p:sldId id="735" r:id="rId27"/>
    <p:sldId id="818" r:id="rId28"/>
    <p:sldId id="881" r:id="rId29"/>
    <p:sldId id="842" r:id="rId30"/>
    <p:sldId id="882" r:id="rId31"/>
    <p:sldId id="844" r:id="rId32"/>
    <p:sldId id="826" r:id="rId33"/>
    <p:sldId id="847" r:id="rId34"/>
    <p:sldId id="846" r:id="rId35"/>
    <p:sldId id="819" r:id="rId36"/>
    <p:sldId id="848" r:id="rId37"/>
    <p:sldId id="827" r:id="rId38"/>
    <p:sldId id="883" r:id="rId39"/>
    <p:sldId id="852" r:id="rId40"/>
    <p:sldId id="884" r:id="rId41"/>
    <p:sldId id="857" r:id="rId42"/>
    <p:sldId id="858" r:id="rId43"/>
    <p:sldId id="859" r:id="rId44"/>
    <p:sldId id="860" r:id="rId45"/>
    <p:sldId id="862" r:id="rId46"/>
    <p:sldId id="885" r:id="rId47"/>
    <p:sldId id="886" r:id="rId48"/>
    <p:sldId id="887" r:id="rId49"/>
    <p:sldId id="888" r:id="rId50"/>
    <p:sldId id="889" r:id="rId51"/>
    <p:sldId id="90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660" autoAdjust="0"/>
  </p:normalViewPr>
  <p:slideViewPr>
    <p:cSldViewPr snapToGrid="0">
      <p:cViewPr varScale="1">
        <p:scale>
          <a:sx n="152" d="100"/>
          <a:sy n="152" d="100"/>
        </p:scale>
        <p:origin x="2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8B21-8A6A-47C0-A1D3-1B539A87A5B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B55F-972D-42CE-8474-909878B2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5CA0-001E-D17B-5D78-8968E17CF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B701C-2320-00A1-3BDA-687EBB2B0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3105CE-CE55-CFD4-2B2F-7F5DAF87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771423-1B58-3680-C085-DED5A9A0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3F443-97FF-FB82-C75F-5CE52F5F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95480-E069-938D-EE44-499CCECA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F8F0FC-077C-A220-4604-BC34690AB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9BF56C-AD19-0832-584B-1416CC1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3DFDE-6FA7-AACD-74B0-351DC85B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EC818-E2E7-B2CE-081D-BE51A009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9F6C43-6E7D-A9C2-1BF4-A05797471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1349F4-8479-3B97-4A20-563B38379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977DE4-CB4F-CCD7-1C09-2DADFAD7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BCDA1-8691-211A-600D-A1127B61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CBE4F-F453-4D5A-E04D-764B43D4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B2475-A81F-51B4-C09E-E657F94C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60AFA-CF66-132B-A9AC-FB0953B8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C0DBD1-47CC-52BD-F2DD-4BA0AF51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70AA0-FFF8-0531-88A3-3D48E022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066332-1A84-DB00-509F-0F3DA838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37E00-2859-D0CC-0601-5859D35F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0DFAEE-456F-E373-3465-2F276F145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8F42D-AE41-7421-31C5-9B92F89D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EF50CF-EDE3-04A7-8DCF-AAB6EE81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1442E1-A8B5-F853-553C-1274C8F1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C896E-C4FE-3362-8076-D965B916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9C962-5AFD-A7BA-A855-34D9F0087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0155DD-D3F8-F561-2A9E-A0B1E1704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9A44BB-E44B-9728-7628-E29DB3CC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DB386D-9026-8148-997C-FB7AE254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DAF5A0-7B8D-19FD-9B26-66E1A566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B4CD0-741B-899D-604D-D02BAA92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BACE80-6B2C-0BA1-EE20-9FDD33B5A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2599B0-7403-387E-BD2A-8659EE350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F4B8C4-3F85-92CA-5A2E-1D619C573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41FB1BF-15DB-29F0-A029-46AF757FE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8B32A5-089C-8FB8-8633-0A3FF8D0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8D79ED-D2D9-7D54-2F56-B87B946A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03DF25-565C-5D62-721B-6992093E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8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A6593-E6D6-51F1-B428-4792FBC7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13FF1D-5CAA-7835-15B3-A267E662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564558-93E9-643E-EC14-8840AAC2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BD011-AE4F-6D1E-FCE9-89532D1F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B9E563-485F-7592-4C6A-E3F63D7B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A07739-C831-05F9-5C30-590A6041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4B576-39C9-F9F3-B48C-5016DEA9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2052-0A0E-3A89-4F35-F9C3063D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3533A-0627-3909-F4DA-ED12B247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8FDF98-3763-729D-1F7C-17298115E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94B90B-2560-7BD0-A4A1-E3D700C1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42C8D-A431-1695-8A4A-EE5FB4D0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E7E867-B6A0-E7A1-51B0-E07D5BD8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34456-AF3C-DAEC-3E5A-70456DC6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1CD25E-00BE-151C-F68A-8094D2376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AD281C-6901-639D-4DE4-4D9B2CF1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B0CE74-222B-E09E-9169-F320F446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8898B4-DE34-70B6-D395-325F86F1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F02674-D452-C301-07C6-76CCEF75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3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330A03-E54D-0538-6629-BAAE55A0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4843C-DE72-B2B7-D731-BD4DD7644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FDA7F8-E28F-44C2-BE07-C633ECC27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9F99-F88A-40EC-B5EA-6054F715756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FF6365-D8A0-5C02-CBBA-1BE95C285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D94332-A871-8D9A-5859-A658414BD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AF7B-8FEE-4C5F-A7BE-5585171B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0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5C76-E137-D3C5-1BC8-C88601CB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 je </a:t>
            </a:r>
            <a:r>
              <a:rPr lang="en-US" b="1" dirty="0" err="1">
                <a:latin typeface="+mn-lt"/>
              </a:rPr>
              <a:t>normální</a:t>
            </a:r>
            <a:r>
              <a:rPr lang="en-US" b="1" dirty="0">
                <a:latin typeface="+mn-lt"/>
              </a:rPr>
              <a:t> z </a:t>
            </a:r>
            <a:r>
              <a:rPr lang="en-US" b="1" dirty="0" err="1">
                <a:latin typeface="+mn-lt"/>
              </a:rPr>
              <a:t>medicínského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pohledu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68752-6381-40CF-6F77-D0793A3C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Obvyklý</a:t>
            </a:r>
            <a:r>
              <a:rPr lang="en-US" dirty="0"/>
              <a:t> – NE </a:t>
            </a:r>
          </a:p>
          <a:p>
            <a:r>
              <a:rPr lang="en-US" dirty="0" err="1"/>
              <a:t>Eufunkční</a:t>
            </a:r>
            <a:r>
              <a:rPr lang="en-US" dirty="0"/>
              <a:t> – ANO</a:t>
            </a:r>
          </a:p>
          <a:p>
            <a:endParaRPr lang="en-US" dirty="0"/>
          </a:p>
          <a:p>
            <a:r>
              <a:rPr lang="en-US" dirty="0"/>
              <a:t>Z </a:t>
            </a:r>
            <a:r>
              <a:rPr lang="en-US" dirty="0" err="1"/>
              <a:t>medicínského</a:t>
            </a:r>
            <a:r>
              <a:rPr lang="en-US" dirty="0"/>
              <a:t> </a:t>
            </a:r>
            <a:r>
              <a:rPr lang="en-US" dirty="0" err="1"/>
              <a:t>pohledu</a:t>
            </a:r>
            <a:r>
              <a:rPr lang="en-US" dirty="0"/>
              <a:t> </a:t>
            </a:r>
            <a:r>
              <a:rPr lang="en-US" dirty="0" err="1"/>
              <a:t>odpovídá</a:t>
            </a:r>
            <a:r>
              <a:rPr lang="en-US" dirty="0"/>
              <a:t> </a:t>
            </a:r>
            <a:r>
              <a:rPr lang="en-US" dirty="0" err="1"/>
              <a:t>normalita</a:t>
            </a:r>
            <a:r>
              <a:rPr lang="en-US" dirty="0"/>
              <a:t> </a:t>
            </a:r>
            <a:r>
              <a:rPr lang="en-US" dirty="0" err="1"/>
              <a:t>zdraví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snaze</a:t>
            </a:r>
            <a:r>
              <a:rPr lang="en-US" dirty="0"/>
              <a:t> o </a:t>
            </a:r>
            <a:r>
              <a:rPr lang="en-US" dirty="0" err="1"/>
              <a:t>kvantifikaci</a:t>
            </a:r>
            <a:r>
              <a:rPr lang="en-US" dirty="0"/>
              <a:t> </a:t>
            </a:r>
            <a:r>
              <a:rPr lang="en-US" dirty="0" err="1"/>
              <a:t>narážíme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problem variability </a:t>
            </a:r>
            <a:r>
              <a:rPr lang="en-US" dirty="0" err="1"/>
              <a:t>dat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DAA0D8-A890-6E51-A817-899CEA34CE44}"/>
              </a:ext>
            </a:extLst>
          </p:cNvPr>
          <p:cNvSpPr txBox="1"/>
          <p:nvPr/>
        </p:nvSpPr>
        <p:spPr>
          <a:xfrm rot="19636513">
            <a:off x="7563772" y="3945837"/>
            <a:ext cx="12251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Kvalitativní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C540C5-7270-28C7-459D-2BF8658FC592}"/>
              </a:ext>
            </a:extLst>
          </p:cNvPr>
          <p:cNvSpPr txBox="1"/>
          <p:nvPr/>
        </p:nvSpPr>
        <p:spPr>
          <a:xfrm rot="19629641">
            <a:off x="6002788" y="4057085"/>
            <a:ext cx="13834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Kvantitativní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81C28-D423-6197-1B3F-8A98DD8E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Intra a </a:t>
            </a:r>
            <a:r>
              <a:rPr lang="en-US" sz="4000" b="1" dirty="0" err="1">
                <a:latin typeface="+mn-lt"/>
              </a:rPr>
              <a:t>interindividuální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variabilita</a:t>
            </a:r>
            <a:endParaRPr lang="en-US" sz="4000" b="1" dirty="0">
              <a:latin typeface="+mn-lt"/>
            </a:endParaRPr>
          </a:p>
        </p:txBody>
      </p:sp>
      <p:grpSp>
        <p:nvGrpSpPr>
          <p:cNvPr id="6" name="Group 59">
            <a:extLst>
              <a:ext uri="{FF2B5EF4-FFF2-40B4-BE49-F238E27FC236}">
                <a16:creationId xmlns:a16="http://schemas.microsoft.com/office/drawing/2014/main" id="{F54F2C19-FAE4-63A0-AE19-9D32BAF6E458}"/>
              </a:ext>
            </a:extLst>
          </p:cNvPr>
          <p:cNvGrpSpPr>
            <a:grpSpLocks/>
          </p:cNvGrpSpPr>
          <p:nvPr/>
        </p:nvGrpSpPr>
        <p:grpSpPr bwMode="auto">
          <a:xfrm>
            <a:off x="384546" y="1478019"/>
            <a:ext cx="3715601" cy="1951440"/>
            <a:chOff x="1055" y="1335"/>
            <a:chExt cx="2040" cy="1156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9613783-FF44-5193-8C1E-AF45CF451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" y="1335"/>
              <a:ext cx="2040" cy="115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repeated measurements 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of temperature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18.2°C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18.5°C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19.1°C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18.7°C</a:t>
              </a:r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4D3727E5-3136-CE27-9246-BA73B4D29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584"/>
              <a:ext cx="528" cy="768"/>
              <a:chOff x="1152" y="1152"/>
              <a:chExt cx="528" cy="768"/>
            </a:xfrm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4160439B-E939-2227-EB7E-03F4440E7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432" cy="529"/>
              </a:xfrm>
              <a:prstGeom prst="can">
                <a:avLst>
                  <a:gd name="adj" fmla="val 30556"/>
                </a:avLst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4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5A2C2221-9EB1-78B4-7950-01F94E424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BAAC1AF9-9FAC-CC32-22FD-6A461377C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152"/>
                <a:ext cx="288" cy="192"/>
              </a:xfrm>
              <a:custGeom>
                <a:avLst/>
                <a:gdLst>
                  <a:gd name="T0" fmla="*/ 0 w 480"/>
                  <a:gd name="T1" fmla="*/ 37 h 368"/>
                  <a:gd name="T2" fmla="*/ 21 w 480"/>
                  <a:gd name="T3" fmla="*/ 50 h 368"/>
                  <a:gd name="T4" fmla="*/ 31 w 480"/>
                  <a:gd name="T5" fmla="*/ 22 h 368"/>
                  <a:gd name="T6" fmla="*/ 41 w 480"/>
                  <a:gd name="T7" fmla="*/ 43 h 368"/>
                  <a:gd name="T8" fmla="*/ 52 w 480"/>
                  <a:gd name="T9" fmla="*/ 16 h 368"/>
                  <a:gd name="T10" fmla="*/ 83 w 480"/>
                  <a:gd name="T11" fmla="*/ 22 h 368"/>
                  <a:gd name="T12" fmla="*/ 83 w 480"/>
                  <a:gd name="T13" fmla="*/ 2 h 368"/>
                  <a:gd name="T14" fmla="*/ 104 w 480"/>
                  <a:gd name="T15" fmla="*/ 9 h 3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368"/>
                  <a:gd name="T26" fmla="*/ 480 w 480"/>
                  <a:gd name="T27" fmla="*/ 368 h 3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368">
                    <a:moveTo>
                      <a:pt x="0" y="256"/>
                    </a:moveTo>
                    <a:cubicBezTo>
                      <a:pt x="36" y="312"/>
                      <a:pt x="72" y="368"/>
                      <a:pt x="96" y="352"/>
                    </a:cubicBezTo>
                    <a:cubicBezTo>
                      <a:pt x="120" y="336"/>
                      <a:pt x="128" y="168"/>
                      <a:pt x="144" y="160"/>
                    </a:cubicBezTo>
                    <a:cubicBezTo>
                      <a:pt x="160" y="152"/>
                      <a:pt x="176" y="312"/>
                      <a:pt x="192" y="304"/>
                    </a:cubicBezTo>
                    <a:cubicBezTo>
                      <a:pt x="208" y="296"/>
                      <a:pt x="208" y="136"/>
                      <a:pt x="240" y="112"/>
                    </a:cubicBezTo>
                    <a:cubicBezTo>
                      <a:pt x="272" y="88"/>
                      <a:pt x="360" y="176"/>
                      <a:pt x="384" y="160"/>
                    </a:cubicBezTo>
                    <a:cubicBezTo>
                      <a:pt x="408" y="144"/>
                      <a:pt x="368" y="32"/>
                      <a:pt x="384" y="16"/>
                    </a:cubicBezTo>
                    <a:cubicBezTo>
                      <a:pt x="400" y="0"/>
                      <a:pt x="440" y="32"/>
                      <a:pt x="480" y="64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12" name="Group 61">
            <a:extLst>
              <a:ext uri="{FF2B5EF4-FFF2-40B4-BE49-F238E27FC236}">
                <a16:creationId xmlns:a16="http://schemas.microsoft.com/office/drawing/2014/main" id="{4A506F7A-E245-70D6-F535-9D86604D8323}"/>
              </a:ext>
            </a:extLst>
          </p:cNvPr>
          <p:cNvGrpSpPr>
            <a:grpSpLocks/>
          </p:cNvGrpSpPr>
          <p:nvPr/>
        </p:nvGrpSpPr>
        <p:grpSpPr bwMode="auto">
          <a:xfrm>
            <a:off x="7535327" y="4377110"/>
            <a:ext cx="3714750" cy="1951169"/>
            <a:chOff x="3029" y="2215"/>
            <a:chExt cx="2340" cy="1104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45BC305D-03F9-F1AA-A4DB-D85980EC5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215"/>
              <a:ext cx="2340" cy="110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variability of height 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in population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180 cm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175 cm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165 cm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157 cm</a:t>
              </a:r>
            </a:p>
          </p:txBody>
        </p:sp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id="{17958EAB-1C0D-EA63-267F-3319C4781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9" y="2544"/>
              <a:ext cx="1113" cy="624"/>
              <a:chOff x="3792" y="1440"/>
              <a:chExt cx="1104" cy="624"/>
            </a:xfrm>
          </p:grpSpPr>
          <p:grpSp>
            <p:nvGrpSpPr>
              <p:cNvPr id="15" name="Group 48">
                <a:extLst>
                  <a:ext uri="{FF2B5EF4-FFF2-40B4-BE49-F238E27FC236}">
                    <a16:creationId xmlns:a16="http://schemas.microsoft.com/office/drawing/2014/main" id="{2A94E880-0F8D-9F4D-6F02-5C956F59E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1440"/>
                <a:ext cx="816" cy="624"/>
                <a:chOff x="1056" y="2928"/>
                <a:chExt cx="816" cy="624"/>
              </a:xfrm>
            </p:grpSpPr>
            <p:grpSp>
              <p:nvGrpSpPr>
                <p:cNvPr id="23" name="Group 25">
                  <a:extLst>
                    <a:ext uri="{FF2B5EF4-FFF2-40B4-BE49-F238E27FC236}">
                      <a16:creationId xmlns:a16="http://schemas.microsoft.com/office/drawing/2014/main" id="{881F36D1-74EB-924E-AE50-86547D3C47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6" y="3072"/>
                  <a:ext cx="240" cy="480"/>
                  <a:chOff x="4272" y="2064"/>
                  <a:chExt cx="624" cy="1968"/>
                </a:xfrm>
              </p:grpSpPr>
              <p:sp>
                <p:nvSpPr>
                  <p:cNvPr id="38" name="AutoShape 19">
                    <a:extLst>
                      <a:ext uri="{FF2B5EF4-FFF2-40B4-BE49-F238E27FC236}">
                        <a16:creationId xmlns:a16="http://schemas.microsoft.com/office/drawing/2014/main" id="{695B7AC4-D5A6-CEDA-34DE-478315E61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065"/>
                    <a:ext cx="480" cy="528"/>
                  </a:xfrm>
                  <a:prstGeom prst="smileyFace">
                    <a:avLst>
                      <a:gd name="adj" fmla="val 4653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1400" dirty="0">
                      <a:latin typeface="+mn-lt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Line 20">
                    <a:extLst>
                      <a:ext uri="{FF2B5EF4-FFF2-40B4-BE49-F238E27FC236}">
                        <a16:creationId xmlns:a16="http://schemas.microsoft.com/office/drawing/2014/main" id="{6B116BBA-3246-FAB3-2C0D-9379EE0439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1" y="2593"/>
                    <a:ext cx="0" cy="71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0" name="Line 21">
                    <a:extLst>
                      <a:ext uri="{FF2B5EF4-FFF2-40B4-BE49-F238E27FC236}">
                        <a16:creationId xmlns:a16="http://schemas.microsoft.com/office/drawing/2014/main" id="{ABD4E2C3-32AF-EABF-E8FA-FF15743C48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1" y="3310"/>
                    <a:ext cx="335" cy="72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1" name="Line 22">
                    <a:extLst>
                      <a:ext uri="{FF2B5EF4-FFF2-40B4-BE49-F238E27FC236}">
                        <a16:creationId xmlns:a16="http://schemas.microsoft.com/office/drawing/2014/main" id="{7229691E-FBE1-982E-1B54-4EF8CDB198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3310"/>
                    <a:ext cx="289" cy="72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2" name="Line 23">
                    <a:extLst>
                      <a:ext uri="{FF2B5EF4-FFF2-40B4-BE49-F238E27FC236}">
                        <a16:creationId xmlns:a16="http://schemas.microsoft.com/office/drawing/2014/main" id="{7BDF0421-941A-C268-2DC6-9B2F5A93FA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1" y="2737"/>
                    <a:ext cx="240" cy="47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43" name="Line 24">
                    <a:extLst>
                      <a:ext uri="{FF2B5EF4-FFF2-40B4-BE49-F238E27FC236}">
                        <a16:creationId xmlns:a16="http://schemas.microsoft.com/office/drawing/2014/main" id="{89AB2FED-8379-A53C-ED38-F22FCA7246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1" y="2737"/>
                    <a:ext cx="286" cy="47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26">
                  <a:extLst>
                    <a:ext uri="{FF2B5EF4-FFF2-40B4-BE49-F238E27FC236}">
                      <a16:creationId xmlns:a16="http://schemas.microsoft.com/office/drawing/2014/main" id="{1477A5E3-409E-8D7B-350F-B389028DA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" y="2928"/>
                  <a:ext cx="240" cy="624"/>
                  <a:chOff x="4272" y="2064"/>
                  <a:chExt cx="624" cy="1968"/>
                </a:xfrm>
              </p:grpSpPr>
              <p:sp>
                <p:nvSpPr>
                  <p:cNvPr id="32" name="AutoShape 27">
                    <a:extLst>
                      <a:ext uri="{FF2B5EF4-FFF2-40B4-BE49-F238E27FC236}">
                        <a16:creationId xmlns:a16="http://schemas.microsoft.com/office/drawing/2014/main" id="{ED098288-ADD3-D2FD-8161-F1593E102F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064"/>
                    <a:ext cx="482" cy="529"/>
                  </a:xfrm>
                  <a:prstGeom prst="smileyFace">
                    <a:avLst>
                      <a:gd name="adj" fmla="val 4653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1400" dirty="0">
                      <a:latin typeface="+mn-lt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Line 28">
                    <a:extLst>
                      <a:ext uri="{FF2B5EF4-FFF2-40B4-BE49-F238E27FC236}">
                        <a16:creationId xmlns:a16="http://schemas.microsoft.com/office/drawing/2014/main" id="{1112B8A8-C214-D63C-9A49-E6B133EEE7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593"/>
                    <a:ext cx="0" cy="7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" name="Line 29">
                    <a:extLst>
                      <a:ext uri="{FF2B5EF4-FFF2-40B4-BE49-F238E27FC236}">
                        <a16:creationId xmlns:a16="http://schemas.microsoft.com/office/drawing/2014/main" id="{AEBAE383-92AA-FF29-3AD1-7968B155DA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3312"/>
                    <a:ext cx="366" cy="7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" name="Line 30">
                    <a:extLst>
                      <a:ext uri="{FF2B5EF4-FFF2-40B4-BE49-F238E27FC236}">
                        <a16:creationId xmlns:a16="http://schemas.microsoft.com/office/drawing/2014/main" id="{F43D0918-D227-AFF7-CB90-C34FCF6AC7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1" y="3312"/>
                    <a:ext cx="289" cy="7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" name="Line 31">
                    <a:extLst>
                      <a:ext uri="{FF2B5EF4-FFF2-40B4-BE49-F238E27FC236}">
                        <a16:creationId xmlns:a16="http://schemas.microsoft.com/office/drawing/2014/main" id="{AD25DE52-9307-E550-BB56-8F60B6394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2735"/>
                    <a:ext cx="24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7" name="Line 32">
                    <a:extLst>
                      <a:ext uri="{FF2B5EF4-FFF2-40B4-BE49-F238E27FC236}">
                        <a16:creationId xmlns:a16="http://schemas.microsoft.com/office/drawing/2014/main" id="{1DFD0598-D68A-D939-CC4E-7331F52CF4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5"/>
                    <a:ext cx="291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33">
                  <a:extLst>
                    <a:ext uri="{FF2B5EF4-FFF2-40B4-BE49-F238E27FC236}">
                      <a16:creationId xmlns:a16="http://schemas.microsoft.com/office/drawing/2014/main" id="{505BFF6C-2416-8DFB-09D4-390C993A14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3168"/>
                  <a:ext cx="240" cy="384"/>
                  <a:chOff x="4272" y="2064"/>
                  <a:chExt cx="624" cy="1968"/>
                </a:xfrm>
              </p:grpSpPr>
              <p:sp>
                <p:nvSpPr>
                  <p:cNvPr id="26" name="AutoShape 34">
                    <a:extLst>
                      <a:ext uri="{FF2B5EF4-FFF2-40B4-BE49-F238E27FC236}">
                        <a16:creationId xmlns:a16="http://schemas.microsoft.com/office/drawing/2014/main" id="{827DDD2D-F663-0A7D-6282-1E8DB49363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2" y="2062"/>
                    <a:ext cx="482" cy="527"/>
                  </a:xfrm>
                  <a:prstGeom prst="smileyFace">
                    <a:avLst>
                      <a:gd name="adj" fmla="val 4653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1400" dirty="0">
                      <a:latin typeface="+mn-lt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Line 35">
                    <a:extLst>
                      <a:ext uri="{FF2B5EF4-FFF2-40B4-BE49-F238E27FC236}">
                        <a16:creationId xmlns:a16="http://schemas.microsoft.com/office/drawing/2014/main" id="{D4070ADF-EF1B-DEE6-51F3-AA6AB6B995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2" y="2589"/>
                    <a:ext cx="0" cy="72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8" name="Line 36">
                    <a:extLst>
                      <a:ext uri="{FF2B5EF4-FFF2-40B4-BE49-F238E27FC236}">
                        <a16:creationId xmlns:a16="http://schemas.microsoft.com/office/drawing/2014/main" id="{32D7308D-E572-C4BA-1E26-F96B5E2A4A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2" y="3305"/>
                    <a:ext cx="335" cy="72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" name="Line 37">
                    <a:extLst>
                      <a:ext uri="{FF2B5EF4-FFF2-40B4-BE49-F238E27FC236}">
                        <a16:creationId xmlns:a16="http://schemas.microsoft.com/office/drawing/2014/main" id="{F4E8BF93-23BF-13C8-4A18-68EF5C799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3" y="3305"/>
                    <a:ext cx="289" cy="72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" name="Line 38">
                    <a:extLst>
                      <a:ext uri="{FF2B5EF4-FFF2-40B4-BE49-F238E27FC236}">
                        <a16:creationId xmlns:a16="http://schemas.microsoft.com/office/drawing/2014/main" id="{D8AA7C0D-549F-CD7C-D4AD-62E1718853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2" y="2732"/>
                    <a:ext cx="24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1" name="Line 39">
                    <a:extLst>
                      <a:ext uri="{FF2B5EF4-FFF2-40B4-BE49-F238E27FC236}">
                        <a16:creationId xmlns:a16="http://schemas.microsoft.com/office/drawing/2014/main" id="{53950106-1DC7-93BD-3969-3C9AB7F9A1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2" y="2732"/>
                    <a:ext cx="286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6" name="Group 41">
                <a:extLst>
                  <a:ext uri="{FF2B5EF4-FFF2-40B4-BE49-F238E27FC236}">
                    <a16:creationId xmlns:a16="http://schemas.microsoft.com/office/drawing/2014/main" id="{FE76CFA2-2134-BAA4-A4E7-FFD767C29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536"/>
                <a:ext cx="240" cy="528"/>
                <a:chOff x="4272" y="2064"/>
                <a:chExt cx="624" cy="1968"/>
              </a:xfrm>
            </p:grpSpPr>
            <p:sp>
              <p:nvSpPr>
                <p:cNvPr id="17" name="AutoShape 42">
                  <a:extLst>
                    <a:ext uri="{FF2B5EF4-FFF2-40B4-BE49-F238E27FC236}">
                      <a16:creationId xmlns:a16="http://schemas.microsoft.com/office/drawing/2014/main" id="{BAF32AD8-243D-8849-33F8-78CE43EDE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1" y="2059"/>
                  <a:ext cx="480" cy="524"/>
                </a:xfrm>
                <a:prstGeom prst="smileyFace">
                  <a:avLst>
                    <a:gd name="adj" fmla="val 4653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400" dirty="0"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Line 43">
                  <a:extLst>
                    <a:ext uri="{FF2B5EF4-FFF2-40B4-BE49-F238E27FC236}">
                      <a16:creationId xmlns:a16="http://schemas.microsoft.com/office/drawing/2014/main" id="{FD22F8C5-6621-20D0-345D-3C60F84A3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2583"/>
                  <a:ext cx="0" cy="7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" name="Line 44">
                  <a:extLst>
                    <a:ext uri="{FF2B5EF4-FFF2-40B4-BE49-F238E27FC236}">
                      <a16:creationId xmlns:a16="http://schemas.microsoft.com/office/drawing/2014/main" id="{E36362D2-F459-50B6-13A1-37015BDFA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3312"/>
                  <a:ext cx="335" cy="7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" name="Line 45">
                  <a:extLst>
                    <a:ext uri="{FF2B5EF4-FFF2-40B4-BE49-F238E27FC236}">
                      <a16:creationId xmlns:a16="http://schemas.microsoft.com/office/drawing/2014/main" id="{CB8C198D-E0F4-8C1E-274C-B5F14C225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72" y="3312"/>
                  <a:ext cx="289" cy="7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1" name="Line 46">
                  <a:extLst>
                    <a:ext uri="{FF2B5EF4-FFF2-40B4-BE49-F238E27FC236}">
                      <a16:creationId xmlns:a16="http://schemas.microsoft.com/office/drawing/2014/main" id="{5DC09613-47BD-0474-9B5E-B55A92DB8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1" y="2734"/>
                  <a:ext cx="240" cy="47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2" name="Line 47">
                  <a:extLst>
                    <a:ext uri="{FF2B5EF4-FFF2-40B4-BE49-F238E27FC236}">
                      <a16:creationId xmlns:a16="http://schemas.microsoft.com/office/drawing/2014/main" id="{9743BF6D-47F0-4A54-A3A2-AFD2FDD8C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2734"/>
                  <a:ext cx="286" cy="47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</p:grpSp>
      <p:sp>
        <p:nvSpPr>
          <p:cNvPr id="44" name="Rectangle 51">
            <a:extLst>
              <a:ext uri="{FF2B5EF4-FFF2-40B4-BE49-F238E27FC236}">
                <a16:creationId xmlns:a16="http://schemas.microsoft.com/office/drawing/2014/main" id="{DBC723D3-6B14-9FA8-0A2F-BF0865EE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327" y="1477830"/>
            <a:ext cx="3714750" cy="195117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diversity in biological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populations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inter-population or ethnical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differences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latin typeface="+mn-lt"/>
                <a:cs typeface="Arial" panose="020B0604020202020204" pitchFamily="34" charset="0"/>
              </a:rPr>
              <a:t>= BIODIVERZITY</a:t>
            </a:r>
          </a:p>
        </p:txBody>
      </p:sp>
      <p:grpSp>
        <p:nvGrpSpPr>
          <p:cNvPr id="45" name="Group 58">
            <a:extLst>
              <a:ext uri="{FF2B5EF4-FFF2-40B4-BE49-F238E27FC236}">
                <a16:creationId xmlns:a16="http://schemas.microsoft.com/office/drawing/2014/main" id="{10249479-4EC3-EA8E-BE01-A15D98A9FC58}"/>
              </a:ext>
            </a:extLst>
          </p:cNvPr>
          <p:cNvGrpSpPr>
            <a:grpSpLocks/>
          </p:cNvGrpSpPr>
          <p:nvPr/>
        </p:nvGrpSpPr>
        <p:grpSpPr bwMode="auto">
          <a:xfrm>
            <a:off x="386000" y="4398749"/>
            <a:ext cx="3714750" cy="1951169"/>
            <a:chOff x="3360" y="1680"/>
            <a:chExt cx="2126" cy="1200"/>
          </a:xfrm>
        </p:grpSpPr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BDB80F32-87C6-4413-40D5-A4F92E645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80"/>
              <a:ext cx="2126" cy="1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temporal changes/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fluctuations</a:t>
              </a: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47" name="Group 57">
              <a:extLst>
                <a:ext uri="{FF2B5EF4-FFF2-40B4-BE49-F238E27FC236}">
                  <a16:creationId xmlns:a16="http://schemas.microsoft.com/office/drawing/2014/main" id="{98F3C7D0-70C1-09C1-4DFE-A88D461BD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920"/>
              <a:ext cx="1584" cy="912"/>
              <a:chOff x="3696" y="3168"/>
              <a:chExt cx="1584" cy="912"/>
            </a:xfrm>
          </p:grpSpPr>
          <p:sp>
            <p:nvSpPr>
              <p:cNvPr id="48" name="Line 53">
                <a:extLst>
                  <a:ext uri="{FF2B5EF4-FFF2-40B4-BE49-F238E27FC236}">
                    <a16:creationId xmlns:a16="http://schemas.microsoft.com/office/drawing/2014/main" id="{1DBB5090-5F81-3004-3EC0-237E54FB4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316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92DF8E07-96C1-CCC3-A37D-A6D3C1877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3936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0" name="Freeform 55">
                <a:extLst>
                  <a:ext uri="{FF2B5EF4-FFF2-40B4-BE49-F238E27FC236}">
                    <a16:creationId xmlns:a16="http://schemas.microsoft.com/office/drawing/2014/main" id="{E2C00262-C98C-BE39-C2DE-38022A1C7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400"/>
                <a:ext cx="1392" cy="480"/>
              </a:xfrm>
              <a:custGeom>
                <a:avLst/>
                <a:gdLst>
                  <a:gd name="T0" fmla="*/ 0 w 1392"/>
                  <a:gd name="T1" fmla="*/ 344 h 480"/>
                  <a:gd name="T2" fmla="*/ 96 w 1392"/>
                  <a:gd name="T3" fmla="*/ 56 h 480"/>
                  <a:gd name="T4" fmla="*/ 240 w 1392"/>
                  <a:gd name="T5" fmla="*/ 440 h 480"/>
                  <a:gd name="T6" fmla="*/ 384 w 1392"/>
                  <a:gd name="T7" fmla="*/ 200 h 480"/>
                  <a:gd name="T8" fmla="*/ 480 w 1392"/>
                  <a:gd name="T9" fmla="*/ 440 h 480"/>
                  <a:gd name="T10" fmla="*/ 576 w 1392"/>
                  <a:gd name="T11" fmla="*/ 104 h 480"/>
                  <a:gd name="T12" fmla="*/ 720 w 1392"/>
                  <a:gd name="T13" fmla="*/ 440 h 480"/>
                  <a:gd name="T14" fmla="*/ 816 w 1392"/>
                  <a:gd name="T15" fmla="*/ 248 h 480"/>
                  <a:gd name="T16" fmla="*/ 912 w 1392"/>
                  <a:gd name="T17" fmla="*/ 392 h 480"/>
                  <a:gd name="T18" fmla="*/ 960 w 1392"/>
                  <a:gd name="T19" fmla="*/ 248 h 480"/>
                  <a:gd name="T20" fmla="*/ 1008 w 1392"/>
                  <a:gd name="T21" fmla="*/ 440 h 480"/>
                  <a:gd name="T22" fmla="*/ 1104 w 1392"/>
                  <a:gd name="T23" fmla="*/ 8 h 480"/>
                  <a:gd name="T24" fmla="*/ 1248 w 1392"/>
                  <a:gd name="T25" fmla="*/ 392 h 480"/>
                  <a:gd name="T26" fmla="*/ 1392 w 1392"/>
                  <a:gd name="T27" fmla="*/ 440 h 4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2"/>
                  <a:gd name="T43" fmla="*/ 0 h 480"/>
                  <a:gd name="T44" fmla="*/ 1392 w 1392"/>
                  <a:gd name="T45" fmla="*/ 480 h 4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2" h="480">
                    <a:moveTo>
                      <a:pt x="0" y="344"/>
                    </a:moveTo>
                    <a:cubicBezTo>
                      <a:pt x="28" y="192"/>
                      <a:pt x="56" y="40"/>
                      <a:pt x="96" y="56"/>
                    </a:cubicBezTo>
                    <a:cubicBezTo>
                      <a:pt x="136" y="72"/>
                      <a:pt x="192" y="416"/>
                      <a:pt x="240" y="440"/>
                    </a:cubicBezTo>
                    <a:cubicBezTo>
                      <a:pt x="288" y="464"/>
                      <a:pt x="344" y="200"/>
                      <a:pt x="384" y="200"/>
                    </a:cubicBezTo>
                    <a:cubicBezTo>
                      <a:pt x="424" y="200"/>
                      <a:pt x="448" y="456"/>
                      <a:pt x="480" y="440"/>
                    </a:cubicBezTo>
                    <a:cubicBezTo>
                      <a:pt x="512" y="424"/>
                      <a:pt x="536" y="104"/>
                      <a:pt x="576" y="104"/>
                    </a:cubicBezTo>
                    <a:cubicBezTo>
                      <a:pt x="616" y="104"/>
                      <a:pt x="680" y="416"/>
                      <a:pt x="720" y="440"/>
                    </a:cubicBezTo>
                    <a:cubicBezTo>
                      <a:pt x="760" y="464"/>
                      <a:pt x="784" y="256"/>
                      <a:pt x="816" y="248"/>
                    </a:cubicBezTo>
                    <a:cubicBezTo>
                      <a:pt x="848" y="240"/>
                      <a:pt x="888" y="392"/>
                      <a:pt x="912" y="392"/>
                    </a:cubicBezTo>
                    <a:cubicBezTo>
                      <a:pt x="936" y="392"/>
                      <a:pt x="944" y="240"/>
                      <a:pt x="960" y="248"/>
                    </a:cubicBezTo>
                    <a:cubicBezTo>
                      <a:pt x="976" y="256"/>
                      <a:pt x="984" y="480"/>
                      <a:pt x="1008" y="440"/>
                    </a:cubicBezTo>
                    <a:cubicBezTo>
                      <a:pt x="1032" y="400"/>
                      <a:pt x="1064" y="16"/>
                      <a:pt x="1104" y="8"/>
                    </a:cubicBezTo>
                    <a:cubicBezTo>
                      <a:pt x="1144" y="0"/>
                      <a:pt x="1200" y="320"/>
                      <a:pt x="1248" y="392"/>
                    </a:cubicBezTo>
                    <a:cubicBezTo>
                      <a:pt x="1296" y="464"/>
                      <a:pt x="1344" y="452"/>
                      <a:pt x="1392" y="44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1" name="Rectangle 56">
                <a:extLst>
                  <a:ext uri="{FF2B5EF4-FFF2-40B4-BE49-F238E27FC236}">
                    <a16:creationId xmlns:a16="http://schemas.microsoft.com/office/drawing/2014/main" id="{87644B59-4066-EB0F-688E-AB8F55C81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936"/>
                <a:ext cx="2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600" b="1" dirty="0">
                    <a:latin typeface="+mn-lt"/>
                    <a:cs typeface="Arial" panose="020B0604020202020204" pitchFamily="34" charset="0"/>
                  </a:rPr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21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F5E2347-DFA5-C903-ADC5-158421A03685}"/>
              </a:ext>
            </a:extLst>
          </p:cNvPr>
          <p:cNvSpPr txBox="1"/>
          <p:nvPr/>
        </p:nvSpPr>
        <p:spPr>
          <a:xfrm>
            <a:off x="1059018" y="5456869"/>
            <a:ext cx="1160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How Much Should We Weigh for a Long and Healthy Life Span? The Need to Reconcile Caloric Restriction versus Longevity with Body Mass Index versus Mortality Data - Scientific Figure on ResearchGate. Available from: https://www.researchgate.net/figure/U-shaped-curve-showing-the-relationship-between-all-cause-mortality-and-body-mass-index_fig1_264794803 [accessed 1 Oct, 2022]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A0155B-2E47-2C5F-6015-70B44E0E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00"/>
          <a:stretch/>
        </p:blipFill>
        <p:spPr>
          <a:xfrm>
            <a:off x="3704773" y="406400"/>
            <a:ext cx="545301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9D56DE-0854-96D4-8B5A-23BE15DD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643"/>
            <a:ext cx="10515600" cy="51915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Alternativní</a:t>
            </a:r>
            <a:r>
              <a:rPr lang="en-US" b="1" dirty="0"/>
              <a:t> model</a:t>
            </a:r>
          </a:p>
          <a:p>
            <a:pPr lvl="1"/>
            <a:r>
              <a:rPr lang="en-US" dirty="0"/>
              <a:t>Princip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nic</a:t>
            </a:r>
            <a:endParaRPr lang="en-US" dirty="0"/>
          </a:p>
          <a:p>
            <a:pPr lvl="1"/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velkého</a:t>
            </a:r>
            <a:r>
              <a:rPr lang="en-US" dirty="0"/>
              <a:t> </a:t>
            </a:r>
            <a:r>
              <a:rPr lang="en-US" dirty="0" err="1"/>
              <a:t>faktoru</a:t>
            </a:r>
            <a:r>
              <a:rPr lang="en-US" dirty="0"/>
              <a:t> / </a:t>
            </a:r>
            <a:r>
              <a:rPr lang="en-US" dirty="0" err="1"/>
              <a:t>heterogenní</a:t>
            </a:r>
            <a:r>
              <a:rPr lang="en-US" dirty="0"/>
              <a:t> </a:t>
            </a:r>
            <a:r>
              <a:rPr lang="en-US" dirty="0" err="1"/>
              <a:t>soubor</a:t>
            </a:r>
            <a:r>
              <a:rPr lang="en-US" dirty="0"/>
              <a:t> </a:t>
            </a:r>
            <a:r>
              <a:rPr lang="en-US" dirty="0" err="1"/>
              <a:t>příčin</a:t>
            </a:r>
            <a:endParaRPr lang="en-US" dirty="0"/>
          </a:p>
          <a:p>
            <a:pPr lvl="1"/>
            <a:r>
              <a:rPr lang="en-US" dirty="0" err="1"/>
              <a:t>Předmět</a:t>
            </a:r>
            <a:r>
              <a:rPr lang="en-US" dirty="0"/>
              <a:t> </a:t>
            </a:r>
            <a:r>
              <a:rPr lang="en-US" dirty="0" err="1"/>
              <a:t>kurativní</a:t>
            </a:r>
            <a:r>
              <a:rPr lang="en-US" dirty="0"/>
              <a:t> </a:t>
            </a:r>
            <a:r>
              <a:rPr lang="en-US" dirty="0" err="1"/>
              <a:t>medicíny</a:t>
            </a:r>
            <a:endParaRPr lang="en-US" dirty="0"/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Kontinuální</a:t>
            </a:r>
            <a:r>
              <a:rPr lang="en-US" b="1" dirty="0"/>
              <a:t> model</a:t>
            </a:r>
          </a:p>
          <a:p>
            <a:pPr lvl="1"/>
            <a:r>
              <a:rPr lang="en-US" dirty="0" err="1"/>
              <a:t>Plynulý</a:t>
            </a:r>
            <a:r>
              <a:rPr lang="en-US" dirty="0"/>
              <a:t> </a:t>
            </a:r>
            <a:r>
              <a:rPr lang="en-US" dirty="0" err="1"/>
              <a:t>přechod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zdravím</a:t>
            </a:r>
            <a:r>
              <a:rPr lang="en-US" dirty="0"/>
              <a:t> a </a:t>
            </a:r>
            <a:r>
              <a:rPr lang="en-US" dirty="0" err="1"/>
              <a:t>nemocí</a:t>
            </a:r>
            <a:endParaRPr lang="en-US" dirty="0"/>
          </a:p>
          <a:p>
            <a:pPr lvl="1"/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malých</a:t>
            </a:r>
            <a:r>
              <a:rPr lang="en-US" dirty="0"/>
              <a:t> </a:t>
            </a:r>
            <a:r>
              <a:rPr lang="en-US" dirty="0" err="1"/>
              <a:t>fakorů</a:t>
            </a:r>
            <a:r>
              <a:rPr lang="en-US" dirty="0"/>
              <a:t> / </a:t>
            </a:r>
            <a:r>
              <a:rPr lang="en-US" dirty="0" err="1"/>
              <a:t>homogení</a:t>
            </a:r>
            <a:r>
              <a:rPr lang="en-US" dirty="0"/>
              <a:t> </a:t>
            </a:r>
            <a:r>
              <a:rPr lang="en-US" dirty="0" err="1"/>
              <a:t>soubor</a:t>
            </a:r>
            <a:r>
              <a:rPr lang="en-US" dirty="0"/>
              <a:t> </a:t>
            </a:r>
            <a:r>
              <a:rPr lang="en-US" dirty="0" err="1"/>
              <a:t>příčin</a:t>
            </a:r>
            <a:endParaRPr lang="en-US" dirty="0"/>
          </a:p>
          <a:p>
            <a:pPr lvl="1"/>
            <a:r>
              <a:rPr lang="en-US" dirty="0" err="1"/>
              <a:t>Předmětem</a:t>
            </a:r>
            <a:r>
              <a:rPr lang="en-US" dirty="0"/>
              <a:t> </a:t>
            </a:r>
            <a:r>
              <a:rPr lang="en-US" dirty="0" err="1"/>
              <a:t>preventivní</a:t>
            </a:r>
            <a:r>
              <a:rPr lang="en-US" dirty="0"/>
              <a:t> </a:t>
            </a:r>
            <a:r>
              <a:rPr lang="en-US" dirty="0" err="1"/>
              <a:t>medicíny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BF6141-9214-A018-2C99-DF06C0CE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31" y="71024"/>
            <a:ext cx="10545943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Modely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zdraví</a:t>
            </a:r>
            <a:r>
              <a:rPr lang="en-US" sz="4000" b="1" dirty="0">
                <a:latin typeface="+mn-lt"/>
              </a:rPr>
              <a:t> a </a:t>
            </a:r>
            <a:r>
              <a:rPr lang="en-US" sz="4000" b="1" dirty="0" err="1">
                <a:latin typeface="+mn-lt"/>
              </a:rPr>
              <a:t>nemoci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6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B1BA6-E158-12E2-E8D7-30D29B10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Faktory zdravého životního stylu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2B355-9DBD-7A13-5E39-8317D440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Obecně</a:t>
            </a:r>
            <a:r>
              <a:rPr lang="en-US" dirty="0"/>
              <a:t> </a:t>
            </a:r>
            <a:r>
              <a:rPr lang="en-US" dirty="0" err="1"/>
              <a:t>platí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uměřenosti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</a:t>
            </a:r>
            <a:r>
              <a:rPr lang="cs-CZ" dirty="0" err="1"/>
              <a:t>iverzeifikace</a:t>
            </a:r>
            <a:r>
              <a:rPr lang="cs-CZ" dirty="0"/>
              <a:t> rizik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cs-CZ" dirty="0" err="1"/>
              <a:t>emáme</a:t>
            </a:r>
            <a:r>
              <a:rPr lang="cs-CZ" dirty="0"/>
              <a:t> všechny informace a to co se dnes jeví zdravé</a:t>
            </a:r>
            <a:r>
              <a:rPr lang="en-US" dirty="0"/>
              <a:t>,</a:t>
            </a:r>
            <a:r>
              <a:rPr lang="cs-CZ" dirty="0"/>
              <a:t> může být ve světle nových </a:t>
            </a:r>
            <a:r>
              <a:rPr lang="en-US" dirty="0" err="1"/>
              <a:t>znalostí</a:t>
            </a:r>
            <a:r>
              <a:rPr lang="cs-CZ" dirty="0"/>
              <a:t> v budoucnu nahlíženo jinak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dirty="0"/>
              <a:t>Výživa </a:t>
            </a:r>
          </a:p>
          <a:p>
            <a:r>
              <a:rPr lang="cs-CZ" dirty="0"/>
              <a:t>Fyzická aktivita</a:t>
            </a:r>
          </a:p>
          <a:p>
            <a:r>
              <a:rPr lang="en-US" dirty="0" err="1"/>
              <a:t>Spánek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6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28EEC-E9CD-B2BA-0FEA-4CF80888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4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Spánek</a:t>
            </a:r>
            <a:endParaRPr lang="en-US" sz="4000" b="1" dirty="0">
              <a:latin typeface="+mn-lt"/>
            </a:endParaRPr>
          </a:p>
        </p:txBody>
      </p:sp>
      <p:pic>
        <p:nvPicPr>
          <p:cNvPr id="1028" name="Picture 4" descr="SleepHygiene_4_%20758x590">
            <a:extLst>
              <a:ext uri="{FF2B5EF4-FFF2-40B4-BE49-F238E27FC236}">
                <a16:creationId xmlns:a16="http://schemas.microsoft.com/office/drawing/2014/main" id="{3F4376DB-129F-9E25-7C89-D6FC5CD3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1" y="638175"/>
            <a:ext cx="72199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9F818F-75CE-75B6-7228-0B40453CB761}"/>
              </a:ext>
            </a:extLst>
          </p:cNvPr>
          <p:cNvSpPr txBox="1"/>
          <p:nvPr/>
        </p:nvSpPr>
        <p:spPr>
          <a:xfrm>
            <a:off x="1655501" y="6263159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https://neuropathycommons.org/neuropathy/neuropathy-sleep/sleep-hygiene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DB093-041C-47F2-6439-A451355B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50" y="638175"/>
            <a:ext cx="3036157" cy="50690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cs-CZ" sz="2000" dirty="0"/>
              <a:t>Spánková hygiena je nejvíce podceňovaným faktorem zdravého životního stylu (možná proto, že má omezený marketingový potenciál)</a:t>
            </a:r>
          </a:p>
          <a:p>
            <a:endParaRPr lang="cs-CZ" sz="2000" dirty="0"/>
          </a:p>
          <a:p>
            <a:r>
              <a:rPr lang="cs-CZ" sz="2000" dirty="0"/>
              <a:t>Potřeba spánku je individuální, avšak obecně můžeme říci, že spíme méně, než bychom měli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4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457CD86-1208-0B4B-4936-33E9B6228455}"/>
              </a:ext>
            </a:extLst>
          </p:cNvPr>
          <p:cNvSpPr txBox="1"/>
          <p:nvPr/>
        </p:nvSpPr>
        <p:spPr>
          <a:xfrm>
            <a:off x="7113233" y="6543713"/>
            <a:ext cx="4951521" cy="2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https://www.hprc-online.org/mental-fitness/sleep-stress/learn-how-sleep-impacts-your-performance</a:t>
            </a:r>
          </a:p>
        </p:txBody>
      </p:sp>
      <p:pic>
        <p:nvPicPr>
          <p:cNvPr id="2050" name="Picture 2" descr="See caption for alt text">
            <a:extLst>
              <a:ext uri="{FF2B5EF4-FFF2-40B4-BE49-F238E27FC236}">
                <a16:creationId xmlns:a16="http://schemas.microsoft.com/office/drawing/2014/main" id="{673C1F31-9D32-6634-73C1-990370CEA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0"/>
          <a:stretch/>
        </p:blipFill>
        <p:spPr bwMode="auto">
          <a:xfrm>
            <a:off x="7113233" y="427329"/>
            <a:ext cx="4937602" cy="60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DE71BB2-02FA-E10C-23FC-1443BEF7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48297"/>
            <a:ext cx="611139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Rizika spojená s chronickou spánkovou deprivací</a:t>
            </a:r>
            <a:endParaRPr lang="en-US" sz="4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42227D-4A8A-8472-1C72-5B8A9963B10A}"/>
              </a:ext>
            </a:extLst>
          </p:cNvPr>
          <p:cNvSpPr txBox="1"/>
          <p:nvPr/>
        </p:nvSpPr>
        <p:spPr>
          <a:xfrm rot="21156034">
            <a:off x="3833485" y="1612121"/>
            <a:ext cx="3215846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Spánková deprivace je jedním z nejsilnějších stresorů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Rizika v zásadě odpovídají rizikům spojených s chronickým stresem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C9DBA3A-694C-154B-C8A3-EC151E56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788978"/>
            <a:ext cx="6111398" cy="4820725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Kardiovaskulární systém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Zejména hypertenze</a:t>
            </a:r>
          </a:p>
          <a:p>
            <a:endParaRPr lang="cs-CZ" sz="1000" dirty="0"/>
          </a:p>
          <a:p>
            <a:r>
              <a:rPr lang="cs-CZ" sz="2000" dirty="0"/>
              <a:t>Imunita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Zvýšená náchylnost k infekcím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000" dirty="0"/>
              <a:t>Metabolismus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Vyšší riziko obezity, metabolického syndromu a DM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/>
              <a:t>Zpomalení metabolismu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/>
              <a:t>↓</a:t>
            </a:r>
            <a:r>
              <a:rPr lang="cs-CZ" sz="1400" dirty="0" err="1"/>
              <a:t>Leptin</a:t>
            </a:r>
            <a:r>
              <a:rPr lang="cs-CZ" sz="1400" dirty="0"/>
              <a:t> ↑</a:t>
            </a:r>
            <a:r>
              <a:rPr lang="cs-CZ" sz="1400" dirty="0" err="1"/>
              <a:t>Gherilin</a:t>
            </a:r>
            <a:endParaRPr lang="cs-CZ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400" dirty="0"/>
              <a:t>↓ inzulinové senzitivity a glukózové tolerance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000" dirty="0"/>
              <a:t>Mozek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Snížení kognitivního výkonu a koncentrace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Snížená spontaneita – snížená fyzická aktivita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Zvýšená chuť na kaloricky </a:t>
            </a:r>
            <a:r>
              <a:rPr lang="cs-CZ" sz="1600" dirty="0" err="1"/>
              <a:t>denzní</a:t>
            </a:r>
            <a:r>
              <a:rPr lang="cs-CZ" sz="1600" dirty="0"/>
              <a:t>, sladké a tučné jídlo (dle jedné z teorií si mozek únavu vykládá jako nedostatek energie)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sz="1600" dirty="0"/>
          </a:p>
          <a:p>
            <a:endParaRPr lang="cs-CZ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1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457CD86-1208-0B4B-4936-33E9B6228455}"/>
              </a:ext>
            </a:extLst>
          </p:cNvPr>
          <p:cNvSpPr txBox="1"/>
          <p:nvPr/>
        </p:nvSpPr>
        <p:spPr>
          <a:xfrm>
            <a:off x="7113233" y="6543713"/>
            <a:ext cx="4951521" cy="2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https://www.hprc-online.org/mental-fitness/sleep-stress/learn-how-sleep-impacts-your-performance</a:t>
            </a:r>
          </a:p>
        </p:txBody>
      </p:sp>
      <p:pic>
        <p:nvPicPr>
          <p:cNvPr id="2050" name="Picture 2" descr="See caption for alt text">
            <a:extLst>
              <a:ext uri="{FF2B5EF4-FFF2-40B4-BE49-F238E27FC236}">
                <a16:creationId xmlns:a16="http://schemas.microsoft.com/office/drawing/2014/main" id="{673C1F31-9D32-6634-73C1-990370CEA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0"/>
          <a:stretch/>
        </p:blipFill>
        <p:spPr bwMode="auto">
          <a:xfrm>
            <a:off x="7113233" y="427329"/>
            <a:ext cx="4937602" cy="60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DE71BB2-02FA-E10C-23FC-1443BEF7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48297"/>
            <a:ext cx="611139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Chronický únavový syndrom</a:t>
            </a:r>
            <a:endParaRPr lang="en-US" sz="4000" b="1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24A086C-C1A0-1FD0-74F8-724C82C4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73860"/>
            <a:ext cx="6546550" cy="503584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Spánková deprivace NENÍ chronický únavový syndrom</a:t>
            </a:r>
          </a:p>
          <a:p>
            <a:r>
              <a:rPr lang="cs-CZ" sz="2000" dirty="0"/>
              <a:t>„Ze spánkové deprivace se člověk vyspí, z CHUS se nevyspí“ </a:t>
            </a:r>
          </a:p>
          <a:p>
            <a:r>
              <a:rPr lang="cs-CZ" sz="2000" dirty="0"/>
              <a:t>CHUS je komplexní onemocnění nejasné etiologie, které se projevuje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Poklesem výkonosti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Intolerancí zátěže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Poruchami spánku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Kognitivními poruchami při zachovaném intelektu</a:t>
            </a:r>
          </a:p>
          <a:p>
            <a:r>
              <a:rPr lang="cs-CZ" sz="2000" dirty="0"/>
              <a:t>Etiologie nejasná, pravděpodobně multifaktoriální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Prodělaná infekce (nejčastěji uváděný spouštěč)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Poruchy imunitního systému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Endokrinní poruchy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Neurologické/psychologické poruchy (zejména emocionální stres)</a:t>
            </a:r>
          </a:p>
          <a:p>
            <a:r>
              <a:rPr lang="cs-CZ" sz="2000" dirty="0"/>
              <a:t>Spánková deprivace zapříčiňuje/zhoršuje průběh výše uvedených etiologických faktorů </a:t>
            </a:r>
          </a:p>
          <a:p>
            <a:r>
              <a:rPr lang="cs-CZ" sz="2000" dirty="0"/>
              <a:t>Spánková deprivace je tedy nepřímým rizikových faktorem CHUS</a:t>
            </a:r>
          </a:p>
          <a:p>
            <a:endParaRPr lang="cs-CZ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 descr="See caption for alt text">
            <a:extLst>
              <a:ext uri="{FF2B5EF4-FFF2-40B4-BE49-F238E27FC236}">
                <a16:creationId xmlns:a16="http://schemas.microsoft.com/office/drawing/2014/main" id="{DAD6EBE1-4209-EC4F-F875-8E1E60449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9"/>
          <a:stretch/>
        </p:blipFill>
        <p:spPr bwMode="auto">
          <a:xfrm>
            <a:off x="7113233" y="427329"/>
            <a:ext cx="4937602" cy="60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0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Fyzická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aktivita</a:t>
            </a:r>
            <a:endParaRPr lang="en-US" sz="4000" b="1" dirty="0">
              <a:latin typeface="+mn-lt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970965C3-21B8-E534-A62A-54057D96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76" y="937546"/>
            <a:ext cx="10782782" cy="3067291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i="0" dirty="0" err="1">
                <a:solidFill>
                  <a:srgbClr val="3C4245"/>
                </a:solidFill>
                <a:effectLst/>
              </a:rPr>
              <a:t>Snižuje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ri</a:t>
            </a:r>
            <a:r>
              <a:rPr lang="en-US" sz="2000" dirty="0" err="1">
                <a:solidFill>
                  <a:srgbClr val="3C4245"/>
                </a:solidFill>
              </a:rPr>
              <a:t>ziko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vzniku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civilizačních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onemocnění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zejména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kardiovaskulárních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onemocnění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tumorů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, DM</a:t>
            </a: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Zlepšuje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psychický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stav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zejména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má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příznivý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vliv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na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deprese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úzkost</a:t>
            </a:r>
            <a:r>
              <a:rPr lang="en-US" sz="2000" dirty="0">
                <a:solidFill>
                  <a:srgbClr val="3C4245"/>
                </a:solidFill>
              </a:rPr>
              <a:t> a </a:t>
            </a:r>
            <a:r>
              <a:rPr lang="en-US" sz="2000" dirty="0" err="1">
                <a:solidFill>
                  <a:srgbClr val="3C4245"/>
                </a:solidFill>
              </a:rPr>
              <a:t>celkový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pocit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pohody</a:t>
            </a:r>
            <a:endParaRPr lang="en-US" sz="2000" dirty="0">
              <a:solidFill>
                <a:srgbClr val="3C4245"/>
              </a:solidFill>
            </a:endParaRP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Zlepšuje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kognitivní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funkce</a:t>
            </a:r>
            <a:r>
              <a:rPr lang="en-US" sz="2000" dirty="0">
                <a:solidFill>
                  <a:srgbClr val="3C4245"/>
                </a:solidFill>
              </a:rPr>
              <a:t>: </a:t>
            </a:r>
            <a:r>
              <a:rPr lang="en-US" sz="2000" dirty="0" err="1">
                <a:solidFill>
                  <a:srgbClr val="3C4245"/>
                </a:solidFill>
              </a:rPr>
              <a:t>myšlení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učení</a:t>
            </a:r>
            <a:r>
              <a:rPr lang="en-US" sz="2000" dirty="0">
                <a:solidFill>
                  <a:srgbClr val="3C4245"/>
                </a:solidFill>
              </a:rPr>
              <a:t>, </a:t>
            </a:r>
            <a:r>
              <a:rPr lang="en-US" sz="2000" dirty="0" err="1">
                <a:solidFill>
                  <a:srgbClr val="3C4245"/>
                </a:solidFill>
              </a:rPr>
              <a:t>úsudek</a:t>
            </a:r>
            <a:endParaRPr lang="en-US" sz="2000" dirty="0">
              <a:solidFill>
                <a:srgbClr val="3C4245"/>
              </a:solidFill>
            </a:endParaRP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Zajišťuje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zdravý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vývoj</a:t>
            </a:r>
            <a:r>
              <a:rPr lang="en-US" sz="2000" dirty="0">
                <a:solidFill>
                  <a:srgbClr val="3C4245"/>
                </a:solidFill>
              </a:rPr>
              <a:t> v </a:t>
            </a:r>
            <a:r>
              <a:rPr lang="en-US" sz="2000" dirty="0" err="1">
                <a:solidFill>
                  <a:srgbClr val="3C4245"/>
                </a:solidFill>
              </a:rPr>
              <a:t>dětství</a:t>
            </a:r>
            <a:r>
              <a:rPr lang="en-US" sz="2000" dirty="0">
                <a:solidFill>
                  <a:srgbClr val="3C4245"/>
                </a:solidFill>
              </a:rPr>
              <a:t> a </a:t>
            </a:r>
            <a:r>
              <a:rPr lang="en-US" sz="2000" dirty="0" err="1">
                <a:solidFill>
                  <a:srgbClr val="3C4245"/>
                </a:solidFill>
              </a:rPr>
              <a:t>mládí</a:t>
            </a:r>
            <a:endParaRPr lang="en-US" sz="2000" dirty="0">
              <a:solidFill>
                <a:srgbClr val="3C4245"/>
              </a:solidFill>
            </a:endParaRP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Celosvětově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nevykonává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minimální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doporučenou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fyzickou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aktivitu</a:t>
            </a:r>
            <a:r>
              <a:rPr lang="en-US" sz="2000" dirty="0">
                <a:solidFill>
                  <a:srgbClr val="3C4245"/>
                </a:solidFill>
              </a:rPr>
              <a:t> 25% </a:t>
            </a:r>
            <a:r>
              <a:rPr lang="en-US" sz="2000" dirty="0" err="1">
                <a:solidFill>
                  <a:srgbClr val="3C4245"/>
                </a:solidFill>
              </a:rPr>
              <a:t>dospělé</a:t>
            </a:r>
            <a:r>
              <a:rPr lang="en-US" sz="2000" dirty="0">
                <a:solidFill>
                  <a:srgbClr val="3C4245"/>
                </a:solidFill>
              </a:rPr>
              <a:t> populace </a:t>
            </a:r>
          </a:p>
          <a:p>
            <a:pPr algn="l"/>
            <a:r>
              <a:rPr lang="en-US" sz="2000" dirty="0" err="1">
                <a:solidFill>
                  <a:srgbClr val="3C4245"/>
                </a:solidFill>
              </a:rPr>
              <a:t>Až</a:t>
            </a:r>
            <a:r>
              <a:rPr lang="en-US" sz="2000" dirty="0">
                <a:solidFill>
                  <a:srgbClr val="3C4245"/>
                </a:solidFill>
              </a:rPr>
              <a:t> 5 </a:t>
            </a:r>
            <a:r>
              <a:rPr lang="en-US" sz="2000" dirty="0" err="1">
                <a:solidFill>
                  <a:srgbClr val="3C4245"/>
                </a:solidFill>
              </a:rPr>
              <a:t>miliónů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úmrtí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ročně</a:t>
            </a:r>
            <a:r>
              <a:rPr lang="en-US" sz="2000" dirty="0">
                <a:solidFill>
                  <a:srgbClr val="3C4245"/>
                </a:solidFill>
              </a:rPr>
              <a:t> by </a:t>
            </a:r>
            <a:r>
              <a:rPr lang="en-US" sz="2000" dirty="0" err="1">
                <a:solidFill>
                  <a:srgbClr val="3C4245"/>
                </a:solidFill>
              </a:rPr>
              <a:t>mohlo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být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celosvětově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oddáleno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vyšší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fyzickou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aktivitou</a:t>
            </a:r>
            <a:endParaRPr lang="en-US" sz="2000" dirty="0">
              <a:solidFill>
                <a:srgbClr val="3C4245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3C4245"/>
                </a:solidFill>
                <a:effectLst/>
              </a:rPr>
              <a:t>Nedostatečně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aktivní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jedinci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mají</a:t>
            </a:r>
            <a:r>
              <a:rPr lang="en-US" sz="2000" dirty="0">
                <a:solidFill>
                  <a:srgbClr val="3C4245"/>
                </a:solidFill>
              </a:rPr>
              <a:t> op</a:t>
            </a:r>
            <a:r>
              <a:rPr lang="cs-CZ" sz="2000" dirty="0">
                <a:solidFill>
                  <a:srgbClr val="3C4245"/>
                </a:solidFill>
              </a:rPr>
              <a:t>ro</a:t>
            </a:r>
            <a:r>
              <a:rPr lang="en-US" sz="2000" dirty="0" err="1">
                <a:solidFill>
                  <a:srgbClr val="3C4245"/>
                </a:solidFill>
              </a:rPr>
              <a:t>ti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aktivním</a:t>
            </a:r>
            <a:r>
              <a:rPr lang="en-US" sz="2000" dirty="0">
                <a:solidFill>
                  <a:srgbClr val="3C4245"/>
                </a:solidFill>
              </a:rPr>
              <a:t> o 20-30% </a:t>
            </a:r>
            <a:r>
              <a:rPr lang="en-US" sz="2000" dirty="0" err="1">
                <a:solidFill>
                  <a:srgbClr val="3C4245"/>
                </a:solidFill>
              </a:rPr>
              <a:t>vyšší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riziko</a:t>
            </a:r>
            <a:r>
              <a:rPr lang="en-US" sz="2000" dirty="0">
                <a:solidFill>
                  <a:srgbClr val="3C4245"/>
                </a:solidFill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úmrtí</a:t>
            </a:r>
            <a:endParaRPr lang="en-US" sz="2000" i="0" dirty="0">
              <a:solidFill>
                <a:srgbClr val="3C4245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3C4245"/>
                </a:solidFill>
                <a:effectLst/>
              </a:rPr>
              <a:t>Celosvětově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má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nedostatečnou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fyzickou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aktivitu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3C4245"/>
                </a:solidFill>
              </a:rPr>
              <a:t>v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íce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než</a:t>
            </a:r>
            <a:r>
              <a:rPr lang="en-US" sz="2000" i="0" dirty="0">
                <a:solidFill>
                  <a:srgbClr val="3C4245"/>
                </a:solidFill>
                <a:effectLst/>
              </a:rPr>
              <a:t> 80% </a:t>
            </a:r>
            <a:r>
              <a:rPr lang="en-US" sz="2000" i="0" dirty="0" err="1">
                <a:solidFill>
                  <a:srgbClr val="3C4245"/>
                </a:solidFill>
                <a:effectLst/>
              </a:rPr>
              <a:t>mládeže</a:t>
            </a:r>
            <a:endParaRPr lang="en-US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37613C-3853-A29C-2D48-DE9FC7323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9919" r="22152" b="31308"/>
          <a:stretch/>
        </p:blipFill>
        <p:spPr>
          <a:xfrm>
            <a:off x="2548359" y="4074529"/>
            <a:ext cx="7095282" cy="274269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FA6947-EFCB-44DE-7DCB-10098DB595AD}"/>
              </a:ext>
            </a:extLst>
          </p:cNvPr>
          <p:cNvSpPr txBox="1"/>
          <p:nvPr/>
        </p:nvSpPr>
        <p:spPr>
          <a:xfrm rot="16200000">
            <a:off x="8526209" y="5301985"/>
            <a:ext cx="2742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baseline="0" dirty="0">
                <a:latin typeface="ArialMT"/>
              </a:rPr>
              <a:t>https://www.gov.uk/government/publications/physical-activity-guidelines-infographics</a:t>
            </a:r>
            <a:endParaRPr lang="en-US" sz="9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980C0-EB6F-BE71-0DB4-7AF2B16C6F44}"/>
              </a:ext>
            </a:extLst>
          </p:cNvPr>
          <p:cNvSpPr txBox="1"/>
          <p:nvPr/>
        </p:nvSpPr>
        <p:spPr>
          <a:xfrm rot="16200000">
            <a:off x="-2821333" y="729735"/>
            <a:ext cx="6302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+mn-lt"/>
              </a:rPr>
              <a:t>Benefity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fyzické</a:t>
            </a:r>
            <a:r>
              <a:rPr lang="en-US" sz="1800" b="1" dirty="0">
                <a:latin typeface="+mn-lt"/>
              </a:rPr>
              <a:t> activity </a:t>
            </a:r>
            <a:r>
              <a:rPr lang="en-US" sz="1800" b="1" dirty="0" err="1">
                <a:latin typeface="+mn-lt"/>
              </a:rPr>
              <a:t>dle</a:t>
            </a:r>
            <a:r>
              <a:rPr lang="en-US" sz="1800" b="1" dirty="0">
                <a:latin typeface="+mn-lt"/>
              </a:rPr>
              <a:t> WHO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4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Fyzická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aktivita</a:t>
            </a:r>
            <a:endParaRPr lang="en-US" sz="4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EC4D318-DDAC-EC1E-B89C-6CA2E0ECA744}"/>
              </a:ext>
            </a:extLst>
          </p:cNvPr>
          <p:cNvSpPr txBox="1"/>
          <p:nvPr/>
        </p:nvSpPr>
        <p:spPr>
          <a:xfrm>
            <a:off x="3875722" y="6339192"/>
            <a:ext cx="80448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0" dirty="0">
                <a:solidFill>
                  <a:srgbClr val="333333"/>
                </a:solidFill>
                <a:effectLst/>
                <a:latin typeface="Raleway" pitchFamily="2" charset="-18"/>
              </a:rPr>
              <a:t>https://adamvirgile.com/2021/01/19/world-health-organization-2020-guidelines-n-physical-activity-and-sedentary-behaviour</a:t>
            </a:r>
            <a:endParaRPr lang="en-US" sz="900" dirty="0"/>
          </a:p>
        </p:txBody>
      </p:sp>
      <p:pic>
        <p:nvPicPr>
          <p:cNvPr id="8" name="Picture 2" descr="You are currently viewing World Health Organization 2020 Guidelines on Physical Activity and Sedentary Behaviour">
            <a:extLst>
              <a:ext uri="{FF2B5EF4-FFF2-40B4-BE49-F238E27FC236}">
                <a16:creationId xmlns:a16="http://schemas.microsoft.com/office/drawing/2014/main" id="{B15FD7D3-AA35-808D-69FD-BF3784A0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33" y="1084793"/>
            <a:ext cx="8934691" cy="50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CC02A-F928-A184-F2AE-FAF40A4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6" y="1200201"/>
            <a:ext cx="3036157" cy="506902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err="1"/>
              <a:t>Doporučené</a:t>
            </a:r>
            <a:r>
              <a:rPr lang="en-US" sz="2600" b="1" dirty="0"/>
              <a:t> </a:t>
            </a:r>
            <a:r>
              <a:rPr lang="en-US" sz="2600" b="1" dirty="0" err="1"/>
              <a:t>aktivity</a:t>
            </a: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Aerobní</a:t>
            </a:r>
            <a:r>
              <a:rPr lang="en-US" sz="2000" dirty="0"/>
              <a:t> </a:t>
            </a:r>
            <a:r>
              <a:rPr lang="en-US" sz="2000" dirty="0" err="1"/>
              <a:t>aktivita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Silový</a:t>
            </a:r>
            <a:r>
              <a:rPr lang="en-US" sz="2000" dirty="0"/>
              <a:t> </a:t>
            </a:r>
            <a:r>
              <a:rPr lang="en-US" sz="2000" dirty="0" err="1"/>
              <a:t>trénink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(</a:t>
            </a:r>
            <a:r>
              <a:rPr lang="en-US" sz="2000" dirty="0" err="1"/>
              <a:t>Balanční</a:t>
            </a:r>
            <a:r>
              <a:rPr lang="en-US" sz="2000" dirty="0"/>
              <a:t> </a:t>
            </a:r>
            <a:r>
              <a:rPr lang="en-US" sz="2000" dirty="0" err="1"/>
              <a:t>cviky</a:t>
            </a:r>
            <a:r>
              <a:rPr lang="en-US" sz="2000" dirty="0"/>
              <a:t> 65+)</a:t>
            </a:r>
          </a:p>
          <a:p>
            <a:endParaRPr lang="en-US" sz="1400" dirty="0"/>
          </a:p>
          <a:p>
            <a:r>
              <a:rPr lang="en-US" sz="2600" b="1" dirty="0" err="1"/>
              <a:t>Příznivý</a:t>
            </a:r>
            <a:r>
              <a:rPr lang="en-US" sz="2600" b="1" dirty="0"/>
              <a:t> </a:t>
            </a:r>
            <a:r>
              <a:rPr lang="en-US" sz="2600" b="1" dirty="0" err="1"/>
              <a:t>efekt</a:t>
            </a: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Tělesná</a:t>
            </a:r>
            <a:r>
              <a:rPr lang="en-US" sz="2000" dirty="0"/>
              <a:t> </a:t>
            </a:r>
            <a:r>
              <a:rPr lang="en-US" sz="2000" dirty="0" err="1"/>
              <a:t>hmotnost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Kardiovaskulární</a:t>
            </a:r>
            <a:r>
              <a:rPr lang="en-US" sz="2000" dirty="0"/>
              <a:t>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Svaly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Kosti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/>
              <a:t>Klouby</a:t>
            </a:r>
            <a:endParaRPr lang="en-US" sz="2000" dirty="0"/>
          </a:p>
          <a:p>
            <a:endParaRPr lang="en-US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 </a:t>
            </a:r>
            <a:r>
              <a:rPr lang="en-US" sz="2100" dirty="0" err="1"/>
              <a:t>Preferované</a:t>
            </a:r>
            <a:r>
              <a:rPr lang="en-US" sz="2100" dirty="0"/>
              <a:t> </a:t>
            </a:r>
            <a:r>
              <a:rPr lang="en-US" sz="2100" dirty="0" err="1"/>
              <a:t>jsou</a:t>
            </a:r>
            <a:r>
              <a:rPr lang="en-US" sz="2100" dirty="0"/>
              <a:t> </a:t>
            </a:r>
            <a:r>
              <a:rPr lang="en-US" sz="2100" dirty="0" err="1"/>
              <a:t>aktivity</a:t>
            </a:r>
            <a:r>
              <a:rPr lang="en-US" sz="2100" dirty="0"/>
              <a:t> s </a:t>
            </a:r>
            <a:r>
              <a:rPr lang="en-US" sz="2100" dirty="0" err="1"/>
              <a:t>vlastní</a:t>
            </a:r>
            <a:r>
              <a:rPr lang="en-US" sz="2100" dirty="0"/>
              <a:t> </a:t>
            </a:r>
            <a:r>
              <a:rPr lang="en-US" sz="2100" dirty="0" err="1"/>
              <a:t>vahou</a:t>
            </a:r>
            <a:endParaRPr lang="en-US" sz="2100" dirty="0"/>
          </a:p>
          <a:p>
            <a:pPr lvl="1"/>
            <a:r>
              <a:rPr lang="en-US" sz="1700" dirty="0" err="1"/>
              <a:t>Komplexní</a:t>
            </a:r>
            <a:r>
              <a:rPr lang="en-US" sz="1700" dirty="0"/>
              <a:t> (</a:t>
            </a:r>
            <a:r>
              <a:rPr lang="en-US" sz="1700" dirty="0" err="1"/>
              <a:t>zapojení</a:t>
            </a:r>
            <a:r>
              <a:rPr lang="en-US" sz="1700" dirty="0"/>
              <a:t> vice </a:t>
            </a:r>
            <a:r>
              <a:rPr lang="en-US" sz="1700" dirty="0" err="1"/>
              <a:t>svalových</a:t>
            </a:r>
            <a:r>
              <a:rPr lang="en-US" sz="1700" dirty="0"/>
              <a:t> </a:t>
            </a:r>
            <a:r>
              <a:rPr lang="en-US" sz="1700" dirty="0" err="1"/>
              <a:t>skupin</a:t>
            </a:r>
            <a:r>
              <a:rPr lang="en-US" sz="1700" dirty="0"/>
              <a:t>)</a:t>
            </a:r>
          </a:p>
          <a:p>
            <a:pPr lvl="1"/>
            <a:r>
              <a:rPr lang="en-US" sz="1700" dirty="0" err="1"/>
              <a:t>Prevence</a:t>
            </a:r>
            <a:r>
              <a:rPr lang="en-US" sz="1700" dirty="0"/>
              <a:t> </a:t>
            </a:r>
            <a:r>
              <a:rPr lang="en-US" sz="1700" dirty="0" err="1"/>
              <a:t>osteoporózy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3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C946F-F162-7053-1ED9-37595EFEE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+mn-lt"/>
              </a:rPr>
              <a:t>Zdraví</a:t>
            </a:r>
            <a:r>
              <a:rPr lang="en-US" sz="4800" b="1" dirty="0">
                <a:latin typeface="+mn-lt"/>
              </a:rPr>
              <a:t> a </a:t>
            </a:r>
            <a:r>
              <a:rPr lang="cs-CZ" sz="4800" b="1" dirty="0">
                <a:latin typeface="+mn-lt"/>
              </a:rPr>
              <a:t>nemoc</a:t>
            </a:r>
            <a:r>
              <a:rPr lang="en-US" sz="4800" b="1" dirty="0">
                <a:latin typeface="+mn-lt"/>
              </a:rPr>
              <a:t>, </a:t>
            </a:r>
            <a:r>
              <a:rPr lang="cs-CZ" sz="4800" b="1" dirty="0">
                <a:latin typeface="+mn-lt"/>
              </a:rPr>
              <a:t>teorie</a:t>
            </a:r>
            <a:r>
              <a:rPr lang="en-US" sz="4800" b="1" dirty="0">
                <a:latin typeface="+mn-lt"/>
              </a:rPr>
              <a:t> normality, </a:t>
            </a:r>
            <a:r>
              <a:rPr lang="cs-CZ" sz="4800" b="1" dirty="0">
                <a:latin typeface="+mn-lt"/>
              </a:rPr>
              <a:t>faktory zdravého životního stylu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92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106617CD-E26B-3BC2-DA2F-F9F73CA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1" t="14346" r="13038"/>
          <a:stretch/>
        </p:blipFill>
        <p:spPr>
          <a:xfrm>
            <a:off x="272985" y="1413464"/>
            <a:ext cx="6327746" cy="5496054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6C12AB53-5493-E5D9-8366-75540E14DC7C}"/>
              </a:ext>
            </a:extLst>
          </p:cNvPr>
          <p:cNvGrpSpPr/>
          <p:nvPr/>
        </p:nvGrpSpPr>
        <p:grpSpPr>
          <a:xfrm>
            <a:off x="6480930" y="474250"/>
            <a:ext cx="5504932" cy="3523802"/>
            <a:chOff x="80126" y="96775"/>
            <a:chExt cx="5504932" cy="3523802"/>
          </a:xfrm>
        </p:grpSpPr>
        <p:pic>
          <p:nvPicPr>
            <p:cNvPr id="18" name="Picture 10" descr="heart-rate-chart-logo">
              <a:extLst>
                <a:ext uri="{FF2B5EF4-FFF2-40B4-BE49-F238E27FC236}">
                  <a16:creationId xmlns:a16="http://schemas.microsoft.com/office/drawing/2014/main" id="{1CA98376-3D24-6ADC-3A10-DF51696846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93" b="25654"/>
            <a:stretch/>
          </p:blipFill>
          <p:spPr bwMode="auto">
            <a:xfrm>
              <a:off x="85650" y="2639026"/>
              <a:ext cx="5496054" cy="8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eart-rate-chart-logo">
              <a:extLst>
                <a:ext uri="{FF2B5EF4-FFF2-40B4-BE49-F238E27FC236}">
                  <a16:creationId xmlns:a16="http://schemas.microsoft.com/office/drawing/2014/main" id="{BC8BFD94-F6BF-853B-0E51-64D32F328F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094"/>
            <a:stretch/>
          </p:blipFill>
          <p:spPr bwMode="auto">
            <a:xfrm>
              <a:off x="80126" y="3460849"/>
              <a:ext cx="5496054" cy="1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eart-rate-chart-logo">
              <a:extLst>
                <a:ext uri="{FF2B5EF4-FFF2-40B4-BE49-F238E27FC236}">
                  <a16:creationId xmlns:a16="http://schemas.microsoft.com/office/drawing/2014/main" id="{BBFCFD39-8834-092F-258A-8CA478FD1B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59"/>
            <a:stretch/>
          </p:blipFill>
          <p:spPr bwMode="auto">
            <a:xfrm>
              <a:off x="89004" y="96775"/>
              <a:ext cx="5496054" cy="263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Ei saa mina sest pulsist ja pulsikellast aru! :(, Fat burn zone">
            <a:extLst>
              <a:ext uri="{FF2B5EF4-FFF2-40B4-BE49-F238E27FC236}">
                <a16:creationId xmlns:a16="http://schemas.microsoft.com/office/drawing/2014/main" id="{BC696C8E-1082-7B33-FF52-9FAAB640F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 bwMode="auto">
          <a:xfrm>
            <a:off x="6657379" y="3925086"/>
            <a:ext cx="5496054" cy="28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F7ADBB1-11AB-27A9-1677-800E7D05925A}"/>
              </a:ext>
            </a:extLst>
          </p:cNvPr>
          <p:cNvSpPr txBox="1"/>
          <p:nvPr/>
        </p:nvSpPr>
        <p:spPr>
          <a:xfrm rot="16200000">
            <a:off x="-777814" y="5712945"/>
            <a:ext cx="18577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Roboto" panose="02000000000000000000" pitchFamily="2" charset="0"/>
              </a:rPr>
              <a:t>doi:10.1016/j.jsams.2009.09.008</a:t>
            </a:r>
            <a:endParaRPr lang="en-US" sz="9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3AB311-9A81-611A-E3FF-8A3D30AEF9C9}"/>
              </a:ext>
            </a:extLst>
          </p:cNvPr>
          <p:cNvSpPr txBox="1"/>
          <p:nvPr/>
        </p:nvSpPr>
        <p:spPr>
          <a:xfrm rot="16200000">
            <a:off x="11056733" y="5233013"/>
            <a:ext cx="19995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https://neikid.ee/images/617981.png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DBC3075-D9CC-9890-65FC-762CD19FC3C6}"/>
              </a:ext>
            </a:extLst>
          </p:cNvPr>
          <p:cNvSpPr txBox="1"/>
          <p:nvPr/>
        </p:nvSpPr>
        <p:spPr>
          <a:xfrm rot="16200000">
            <a:off x="8991339" y="773565"/>
            <a:ext cx="60940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https://amazonleisure.wordpress.com/2016/09/30/featured-content-3/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0661C4-ABA9-C2F2-3F59-CCF5BD54BCB4}"/>
              </a:ext>
            </a:extLst>
          </p:cNvPr>
          <p:cNvSpPr txBox="1"/>
          <p:nvPr/>
        </p:nvSpPr>
        <p:spPr>
          <a:xfrm>
            <a:off x="-267276" y="465327"/>
            <a:ext cx="713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b="1" dirty="0"/>
              <a:t>HR</a:t>
            </a:r>
            <a:r>
              <a:rPr lang="en-US" sz="1600" b="1" baseline="-25000" dirty="0"/>
              <a:t>max</a:t>
            </a:r>
            <a:r>
              <a:rPr lang="en-US" sz="1600" b="1" dirty="0"/>
              <a:t>= 220 – </a:t>
            </a:r>
            <a:r>
              <a:rPr lang="en-US" sz="1600" b="1" dirty="0" err="1"/>
              <a:t>věk</a:t>
            </a:r>
            <a:r>
              <a:rPr lang="en-US" sz="1600" b="1" dirty="0"/>
              <a:t>    </a:t>
            </a:r>
            <a:r>
              <a:rPr lang="en-US" sz="1600" dirty="0" err="1"/>
              <a:t>nebo</a:t>
            </a:r>
            <a:r>
              <a:rPr lang="en-US" sz="1600" b="1" dirty="0"/>
              <a:t>    HR</a:t>
            </a:r>
            <a:r>
              <a:rPr lang="en-US" sz="1600" b="1" baseline="-25000" dirty="0"/>
              <a:t>max</a:t>
            </a:r>
            <a:r>
              <a:rPr lang="en-US" sz="1600" b="1" dirty="0"/>
              <a:t>=  207 - (0,7 x </a:t>
            </a:r>
            <a:r>
              <a:rPr lang="en-US" sz="1600" b="1" dirty="0" err="1"/>
              <a:t>věk</a:t>
            </a:r>
            <a:r>
              <a:rPr lang="en-US" sz="1600" b="1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b="1" dirty="0"/>
              <a:t>HRR = HR</a:t>
            </a:r>
            <a:r>
              <a:rPr lang="en-US" sz="1600" b="1" baseline="-25000" dirty="0"/>
              <a:t>max</a:t>
            </a:r>
            <a:r>
              <a:rPr lang="en-US" sz="1600" b="1" dirty="0"/>
              <a:t>- </a:t>
            </a:r>
            <a:r>
              <a:rPr lang="en-US" sz="1600" b="1" dirty="0" err="1"/>
              <a:t>klidová</a:t>
            </a:r>
            <a:r>
              <a:rPr lang="en-US" sz="1600" b="1" dirty="0"/>
              <a:t> HR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b="1" dirty="0"/>
              <a:t>1 MET: </a:t>
            </a:r>
            <a:r>
              <a:rPr lang="en-US" sz="1600" dirty="0" err="1"/>
              <a:t>energetická</a:t>
            </a:r>
            <a:r>
              <a:rPr lang="en-US" sz="1600" dirty="0"/>
              <a:t> </a:t>
            </a:r>
            <a:r>
              <a:rPr lang="en-US" sz="1600" dirty="0" err="1"/>
              <a:t>náročnost</a:t>
            </a:r>
            <a:r>
              <a:rPr lang="en-US" sz="1600" dirty="0"/>
              <a:t> </a:t>
            </a:r>
            <a:r>
              <a:rPr lang="en-US" sz="1600" dirty="0" err="1"/>
              <a:t>jedné</a:t>
            </a:r>
            <a:r>
              <a:rPr lang="en-US" sz="1600" dirty="0"/>
              <a:t> </a:t>
            </a:r>
            <a:r>
              <a:rPr lang="en-US" sz="1600" dirty="0" err="1"/>
              <a:t>hodiny</a:t>
            </a:r>
            <a:r>
              <a:rPr lang="en-US" sz="1600" dirty="0"/>
              <a:t> </a:t>
            </a:r>
            <a:r>
              <a:rPr lang="en-US" sz="1600" dirty="0" err="1"/>
              <a:t>ležení</a:t>
            </a:r>
            <a:r>
              <a:rPr lang="en-US" sz="1600" dirty="0"/>
              <a:t> v </a:t>
            </a:r>
            <a:r>
              <a:rPr lang="en-US" sz="1600" dirty="0" err="1"/>
              <a:t>klidu</a:t>
            </a:r>
            <a:r>
              <a:rPr lang="en-US" sz="1600" dirty="0"/>
              <a:t> (</a:t>
            </a:r>
            <a:r>
              <a:rPr lang="en-US" sz="1600" dirty="0" err="1"/>
              <a:t>cca</a:t>
            </a:r>
            <a:r>
              <a:rPr lang="en-US" sz="1600" dirty="0"/>
              <a:t>. 1 kcal/kg)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b="1" dirty="0"/>
              <a:t>VO</a:t>
            </a:r>
            <a:r>
              <a:rPr lang="en-US" sz="1600" b="1" baseline="-25000" dirty="0"/>
              <a:t>2</a:t>
            </a:r>
            <a:r>
              <a:rPr lang="en-US" sz="1600" b="1" dirty="0"/>
              <a:t> max: </a:t>
            </a:r>
            <a:r>
              <a:rPr lang="en-US" sz="1600" dirty="0" err="1"/>
              <a:t>maximální</a:t>
            </a:r>
            <a:r>
              <a:rPr lang="en-US" sz="1600" dirty="0"/>
              <a:t> </a:t>
            </a:r>
            <a:r>
              <a:rPr lang="en-US" sz="1600" dirty="0" err="1"/>
              <a:t>množství</a:t>
            </a:r>
            <a:r>
              <a:rPr lang="en-US" sz="1600" dirty="0"/>
              <a:t> </a:t>
            </a:r>
            <a:r>
              <a:rPr lang="en-US" sz="1600" dirty="0" err="1"/>
              <a:t>kyslíku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organismus</a:t>
            </a:r>
            <a:r>
              <a:rPr lang="en-US" sz="1600" dirty="0"/>
              <a:t> </a:t>
            </a:r>
            <a:r>
              <a:rPr lang="en-US" sz="1600" dirty="0" err="1"/>
              <a:t>může</a:t>
            </a:r>
            <a:r>
              <a:rPr lang="en-US" sz="1600" dirty="0"/>
              <a:t> </a:t>
            </a:r>
            <a:r>
              <a:rPr lang="en-US" sz="1600" dirty="0" err="1"/>
              <a:t>využít</a:t>
            </a:r>
            <a:endParaRPr lang="en-US" sz="16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9A8BC0C-75BA-CD2A-F7A5-423CA258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125"/>
            <a:ext cx="12171912" cy="73636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+mn-lt"/>
              </a:rPr>
              <a:t>Intenzitu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fyzické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aktivity</a:t>
            </a:r>
            <a:r>
              <a:rPr lang="en-US" sz="2400" b="1" dirty="0">
                <a:latin typeface="+mn-lt"/>
              </a:rPr>
              <a:t> se </a:t>
            </a:r>
            <a:r>
              <a:rPr lang="en-US" sz="2400" b="1" dirty="0" err="1">
                <a:latin typeface="+mn-lt"/>
              </a:rPr>
              <a:t>dá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snado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určit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podle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tepové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frekvence</a:t>
            </a:r>
            <a:r>
              <a:rPr lang="en-US" sz="2400" b="1" dirty="0">
                <a:latin typeface="+mn-lt"/>
              </a:rPr>
              <a:t>, event. </a:t>
            </a:r>
            <a:r>
              <a:rPr lang="en-US" sz="2400" b="1" dirty="0" err="1">
                <a:latin typeface="+mn-lt"/>
              </a:rPr>
              <a:t>podle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dalších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parametrů</a:t>
            </a:r>
            <a:r>
              <a:rPr lang="en-US" sz="24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12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B8072-E8CC-4A23-07E3-36159C12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Výživa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F4A7B-9B2E-F9AE-8C3F-573D79EF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Makronutrienty</a:t>
            </a:r>
          </a:p>
          <a:p>
            <a:pPr lvl="1"/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cs-CZ" dirty="0"/>
              <a:t> k životu </a:t>
            </a:r>
            <a:r>
              <a:rPr lang="cs-CZ" dirty="0" err="1"/>
              <a:t>přijím</a:t>
            </a:r>
            <a:r>
              <a:rPr lang="en-US" dirty="0" err="1"/>
              <a:t>ané</a:t>
            </a:r>
            <a:r>
              <a:rPr lang="cs-CZ" dirty="0"/>
              <a:t> potravou v relativně velkém množství </a:t>
            </a:r>
            <a:r>
              <a:rPr lang="en-US" dirty="0" err="1"/>
              <a:t>jako</a:t>
            </a:r>
            <a:r>
              <a:rPr lang="en-US" dirty="0"/>
              <a:t> z</a:t>
            </a:r>
            <a:r>
              <a:rPr lang="cs-CZ" dirty="0" err="1"/>
              <a:t>droj</a:t>
            </a:r>
            <a:r>
              <a:rPr lang="cs-CZ" dirty="0"/>
              <a:t> energie, strukturální element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 </a:t>
            </a:r>
            <a:r>
              <a:rPr lang="cs-CZ" dirty="0"/>
              <a:t>(alkohol je také zdroj energie, ale makronutrient to není)</a:t>
            </a:r>
          </a:p>
          <a:p>
            <a:pPr lvl="1"/>
            <a:r>
              <a:rPr lang="cs-CZ" dirty="0"/>
              <a:t>Nadměrný přívod – tvorba tukových zásob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Sacharidy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Tuky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Bílkoviny</a:t>
            </a:r>
          </a:p>
          <a:p>
            <a:r>
              <a:rPr lang="cs-CZ" dirty="0" err="1"/>
              <a:t>Mikronutirienty</a:t>
            </a:r>
            <a:endParaRPr lang="cs-CZ" dirty="0"/>
          </a:p>
          <a:p>
            <a:pPr lvl="1"/>
            <a:r>
              <a:rPr lang="cs-CZ" dirty="0"/>
              <a:t>Látky nezbytné pro </a:t>
            </a:r>
            <a:r>
              <a:rPr lang="cs-CZ" dirty="0" err="1"/>
              <a:t>spávné</a:t>
            </a:r>
            <a:r>
              <a:rPr lang="cs-CZ" dirty="0"/>
              <a:t> fungování organismu přijímané </a:t>
            </a:r>
            <a:r>
              <a:rPr lang="en-US" dirty="0" err="1"/>
              <a:t>potravou</a:t>
            </a:r>
            <a:r>
              <a:rPr lang="en-US" dirty="0"/>
              <a:t> </a:t>
            </a:r>
            <a:r>
              <a:rPr lang="cs-CZ" dirty="0"/>
              <a:t>v malém množství</a:t>
            </a:r>
            <a:r>
              <a:rPr lang="en-US" dirty="0"/>
              <a:t>,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vazbě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makronutirenty</a:t>
            </a:r>
            <a:r>
              <a:rPr lang="cs-CZ" dirty="0"/>
              <a:t> (</a:t>
            </a:r>
            <a:r>
              <a:rPr lang="en-US" dirty="0"/>
              <a:t>o</a:t>
            </a:r>
            <a:r>
              <a:rPr lang="cs-CZ" dirty="0" err="1"/>
              <a:t>rganismus</a:t>
            </a:r>
            <a:r>
              <a:rPr lang="cs-CZ" dirty="0"/>
              <a:t> není schopen mikronutrienty </a:t>
            </a:r>
            <a:r>
              <a:rPr lang="cs-CZ" dirty="0" err="1"/>
              <a:t>nasyntetizovat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Nadměrný přívod – potenciální toxicita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</a:t>
            </a:r>
            <a:r>
              <a:rPr lang="cs-CZ" dirty="0" err="1"/>
              <a:t>itamíny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cs-CZ" dirty="0" err="1"/>
              <a:t>inerály</a:t>
            </a:r>
            <a:endParaRPr lang="en-US" dirty="0"/>
          </a:p>
          <a:p>
            <a:r>
              <a:rPr lang="en-US" dirty="0" err="1"/>
              <a:t>Hydratace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69245-B764-D89F-0F13-68381CA4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Vhodné </a:t>
            </a:r>
            <a:r>
              <a:rPr lang="cs-CZ" sz="4000" b="1" dirty="0" err="1">
                <a:latin typeface="+mn-lt"/>
              </a:rPr>
              <a:t>zdro</a:t>
            </a:r>
            <a:r>
              <a:rPr lang="en-US" sz="4000" b="1" dirty="0">
                <a:latin typeface="+mn-lt"/>
              </a:rPr>
              <a:t>je </a:t>
            </a:r>
            <a:r>
              <a:rPr lang="cs-CZ" sz="4000" b="1" dirty="0" err="1">
                <a:latin typeface="+mn-lt"/>
              </a:rPr>
              <a:t>nutirentů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70780581-06DE-1D29-7EB4-22AA97E91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601346"/>
              </p:ext>
            </p:extLst>
          </p:nvPr>
        </p:nvGraphicFramePr>
        <p:xfrm>
          <a:off x="1756484" y="2420429"/>
          <a:ext cx="8679031" cy="229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319">
                  <a:extLst>
                    <a:ext uri="{9D8B030D-6E8A-4147-A177-3AD203B41FA5}">
                      <a16:colId xmlns:a16="http://schemas.microsoft.com/office/drawing/2014/main" val="1112227821"/>
                    </a:ext>
                  </a:extLst>
                </a:gridCol>
                <a:gridCol w="2478904">
                  <a:extLst>
                    <a:ext uri="{9D8B030D-6E8A-4147-A177-3AD203B41FA5}">
                      <a16:colId xmlns:a16="http://schemas.microsoft.com/office/drawing/2014/main" val="2796404675"/>
                    </a:ext>
                  </a:extLst>
                </a:gridCol>
                <a:gridCol w="2478904">
                  <a:extLst>
                    <a:ext uri="{9D8B030D-6E8A-4147-A177-3AD203B41FA5}">
                      <a16:colId xmlns:a16="http://schemas.microsoft.com/office/drawing/2014/main" val="2268129487"/>
                    </a:ext>
                  </a:extLst>
                </a:gridCol>
                <a:gridCol w="2478904">
                  <a:extLst>
                    <a:ext uri="{9D8B030D-6E8A-4147-A177-3AD203B41FA5}">
                      <a16:colId xmlns:a16="http://schemas.microsoft.com/office/drawing/2014/main" val="2168327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Sacharidy + (10-30%)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Tuky + (20-100%)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Proteiny + (10-30%)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8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Sacharidy 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Ořechy, semena, olivový olej, sýry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Vejce, maso, ryby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29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Tuky 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Cereálie, těstoviny, rýže, ovoce, zelenina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Nízkotučný řecký jogurt, krůtí/kuřecí prsa, libové hovězí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Proteiny 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Ovoce, zelenina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Avokádo, olivový olej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43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6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50BE1-4371-650C-33C2-3071B232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Kalorická potřeba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4AE65D-7ECD-6769-7162-FFF31D60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970" y="1475185"/>
            <a:ext cx="628963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Energetická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gram</a:t>
            </a:r>
          </a:p>
          <a:p>
            <a:pPr lvl="1"/>
            <a:r>
              <a:rPr lang="en-US" dirty="0" err="1"/>
              <a:t>Tuky</a:t>
            </a:r>
            <a:r>
              <a:rPr lang="en-US" dirty="0"/>
              <a:t> – 38 kJ (9 kcal)</a:t>
            </a:r>
          </a:p>
          <a:p>
            <a:pPr lvl="1"/>
            <a:r>
              <a:rPr lang="en-US" dirty="0" err="1"/>
              <a:t>Proteiny</a:t>
            </a:r>
            <a:r>
              <a:rPr lang="en-US" dirty="0"/>
              <a:t> – 17 kJ (4 kcal)</a:t>
            </a:r>
          </a:p>
          <a:p>
            <a:pPr lvl="1"/>
            <a:r>
              <a:rPr lang="en-US" dirty="0" err="1"/>
              <a:t>Sacharidy</a:t>
            </a:r>
            <a:r>
              <a:rPr lang="en-US" dirty="0"/>
              <a:t> – 17 kJ (4 kcal)</a:t>
            </a:r>
          </a:p>
          <a:p>
            <a:pPr lvl="1"/>
            <a:r>
              <a:rPr lang="en-US" dirty="0" err="1"/>
              <a:t>Alkohol</a:t>
            </a:r>
            <a:r>
              <a:rPr lang="en-US" dirty="0"/>
              <a:t> – 30 kJ (7 kcal)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cs-CZ" dirty="0"/>
              <a:t>Ideální </a:t>
            </a:r>
            <a:r>
              <a:rPr lang="en-US" dirty="0" err="1"/>
              <a:t>krytí</a:t>
            </a:r>
            <a:r>
              <a:rPr lang="en-US" dirty="0"/>
              <a:t> </a:t>
            </a:r>
            <a:r>
              <a:rPr lang="en-US" dirty="0" err="1"/>
              <a:t>kalorické</a:t>
            </a:r>
            <a:r>
              <a:rPr lang="en-US" dirty="0"/>
              <a:t> </a:t>
            </a:r>
            <a:r>
              <a:rPr lang="en-US" dirty="0" err="1"/>
              <a:t>potřeby</a:t>
            </a:r>
            <a:endParaRPr lang="cs-CZ" dirty="0"/>
          </a:p>
          <a:p>
            <a:pPr lvl="1"/>
            <a:r>
              <a:rPr lang="cs-CZ" dirty="0"/>
              <a:t>Sacharidy – 50%</a:t>
            </a:r>
          </a:p>
          <a:p>
            <a:pPr lvl="1"/>
            <a:r>
              <a:rPr lang="cs-CZ" dirty="0"/>
              <a:t>Tuky – 30 %</a:t>
            </a:r>
          </a:p>
          <a:p>
            <a:pPr lvl="1"/>
            <a:r>
              <a:rPr lang="cs-CZ" dirty="0"/>
              <a:t>Proteiny – 20 %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6BCBFE-2172-F56E-BB40-C82E23F4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7" y="1848463"/>
            <a:ext cx="4760050" cy="35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E40D3E-CB65-8567-C5F7-0A8887763127}"/>
              </a:ext>
            </a:extLst>
          </p:cNvPr>
          <p:cNvSpPr txBox="1"/>
          <p:nvPr/>
        </p:nvSpPr>
        <p:spPr>
          <a:xfrm>
            <a:off x="993969" y="5423477"/>
            <a:ext cx="45023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https://readywise.com/blogs/readywise-blog/how-many-daily-calories-will-i-need</a:t>
            </a:r>
          </a:p>
        </p:txBody>
      </p:sp>
    </p:spTree>
    <p:extLst>
      <p:ext uri="{BB962C8B-B14F-4D97-AF65-F5344CB8AC3E}">
        <p14:creationId xmlns:p14="http://schemas.microsoft.com/office/powerpoint/2010/main" val="34006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50F6DA9-06AB-7C84-DEAB-248926D3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38" y="718819"/>
            <a:ext cx="6421724" cy="56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5AF7AF-8B2A-D565-4A08-90F282478876}"/>
              </a:ext>
            </a:extLst>
          </p:cNvPr>
          <p:cNvSpPr txBox="1"/>
          <p:nvPr/>
        </p:nvSpPr>
        <p:spPr>
          <a:xfrm>
            <a:off x="3049250" y="6533329"/>
            <a:ext cx="6093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https://www.quora.com/Whats-carbohydrate-metabolism</a:t>
            </a:r>
          </a:p>
        </p:txBody>
      </p:sp>
    </p:spTree>
    <p:extLst>
      <p:ext uri="{BB962C8B-B14F-4D97-AF65-F5344CB8AC3E}">
        <p14:creationId xmlns:p14="http://schemas.microsoft.com/office/powerpoint/2010/main" val="3110235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B4A53-F824-F90A-431B-B17A0A43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Sacharidy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D4E82-0ED2-9750-9549-5D60A888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3217" cy="4351338"/>
          </a:xfrm>
        </p:spPr>
        <p:txBody>
          <a:bodyPr>
            <a:normAutofit/>
          </a:bodyPr>
          <a:lstStyle/>
          <a:p>
            <a:r>
              <a:rPr lang="cs-CZ" dirty="0"/>
              <a:t>Stavební kameny – glukóza, fruktóza, galaktóza</a:t>
            </a:r>
          </a:p>
          <a:p>
            <a:r>
              <a:rPr lang="cs-CZ" dirty="0"/>
              <a:t>Jednoduché</a:t>
            </a:r>
          </a:p>
          <a:p>
            <a:pPr lvl="1"/>
            <a:r>
              <a:rPr lang="cs-CZ" dirty="0"/>
              <a:t>Mono/oligosacharidy</a:t>
            </a:r>
          </a:p>
          <a:p>
            <a:pPr lvl="1"/>
            <a:r>
              <a:rPr lang="cs-CZ" dirty="0"/>
              <a:t>Sladká chuť, snadná odbouratelnost, rychle vstřebání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Cukr, sladkosti, bílá mouka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Zralé ovoce (obsahuje také vitamíny, minerály, vlákninu, a proto považováno za vhodné) 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4DF218-E2D5-4B83-F051-22848F38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1" y="1825625"/>
            <a:ext cx="4961072" cy="35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9D8237-B6FA-1D4E-BC97-F43BF248A71D}"/>
              </a:ext>
            </a:extLst>
          </p:cNvPr>
          <p:cNvSpPr txBox="1"/>
          <p:nvPr/>
        </p:nvSpPr>
        <p:spPr>
          <a:xfrm>
            <a:off x="8650156" y="5505803"/>
            <a:ext cx="1504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</a:t>
            </a:r>
          </a:p>
        </p:txBody>
      </p:sp>
    </p:spTree>
    <p:extLst>
      <p:ext uri="{BB962C8B-B14F-4D97-AF65-F5344CB8AC3E}">
        <p14:creationId xmlns:p14="http://schemas.microsoft.com/office/powerpoint/2010/main" val="422422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CDA5B-0AA3-4775-D0A8-1A3D291C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298A7-6456-E20A-0A55-DA05358C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6483" cy="435133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Komplexní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Polysacharidy</a:t>
            </a:r>
          </a:p>
          <a:p>
            <a:pPr lvl="2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Škrob, vláknin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</a:t>
            </a:r>
          </a:p>
          <a:p>
            <a:pPr lvl="2"/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Škrob</a:t>
            </a:r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lvl="3"/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Delší doba odbourávání, vstřebávání pomalé až nulové </a:t>
            </a:r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lvl="3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Nízký glykemický index (příznivější inzulinová odpověď)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Chléb, cereálie, rýže, těstoviny, luštěniny, zelenina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BD988E-1ED0-2A6D-0408-20C52BA4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1" y="1825625"/>
            <a:ext cx="4961072" cy="35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CC8BE5-7F84-67F8-BFCC-999935C4EFA2}"/>
              </a:ext>
            </a:extLst>
          </p:cNvPr>
          <p:cNvSpPr txBox="1"/>
          <p:nvPr/>
        </p:nvSpPr>
        <p:spPr>
          <a:xfrm>
            <a:off x="8650156" y="5505803"/>
            <a:ext cx="1504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</a:t>
            </a:r>
          </a:p>
        </p:txBody>
      </p:sp>
    </p:spTree>
    <p:extLst>
      <p:ext uri="{BB962C8B-B14F-4D97-AF65-F5344CB8AC3E}">
        <p14:creationId xmlns:p14="http://schemas.microsoft.com/office/powerpoint/2010/main" val="169892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40F62-064D-E775-F307-64ABDDC8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41336"/>
            <a:ext cx="10515600" cy="21431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/>
              <a:t>https://www.mysportscience.com/post/glycemic-index-useful-or-useless</a:t>
            </a:r>
          </a:p>
        </p:txBody>
      </p:sp>
      <p:pic>
        <p:nvPicPr>
          <p:cNvPr id="1026" name="Picture 2" descr="untitled image">
            <a:extLst>
              <a:ext uri="{FF2B5EF4-FFF2-40B4-BE49-F238E27FC236}">
                <a16:creationId xmlns:a16="http://schemas.microsoft.com/office/drawing/2014/main" id="{69F8BEA2-2A42-0AED-F10B-59E394AC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66" y="964674"/>
            <a:ext cx="9251230" cy="52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34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40F62-064D-E775-F307-64ABDDC8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41336"/>
            <a:ext cx="10515600" cy="21431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/>
              <a:t>https://www.mysportscience.com/post/glycemic-index-useful-or-useless</a:t>
            </a:r>
          </a:p>
        </p:txBody>
      </p:sp>
      <p:pic>
        <p:nvPicPr>
          <p:cNvPr id="1026" name="Picture 2" descr="untitled image">
            <a:extLst>
              <a:ext uri="{FF2B5EF4-FFF2-40B4-BE49-F238E27FC236}">
                <a16:creationId xmlns:a16="http://schemas.microsoft.com/office/drawing/2014/main" id="{69F8BEA2-2A42-0AED-F10B-59E394AC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66" y="964674"/>
            <a:ext cx="9251230" cy="52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FC61B5-701F-2D44-AE26-5F2F8128F0C7}"/>
              </a:ext>
            </a:extLst>
          </p:cNvPr>
          <p:cNvSpPr txBox="1"/>
          <p:nvPr/>
        </p:nvSpPr>
        <p:spPr>
          <a:xfrm rot="21156034">
            <a:off x="4420543" y="522982"/>
            <a:ext cx="39416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Glykemická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nálož</a:t>
            </a:r>
            <a:r>
              <a:rPr lang="en-US" b="1" dirty="0">
                <a:solidFill>
                  <a:srgbClr val="FF0000"/>
                </a:solidFill>
              </a:rPr>
              <a:t> – Glycemic Load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Zohledňuje velikost porce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GL (na porci) = GI/100 x obsah sacharidu v porci (g)</a:t>
            </a:r>
          </a:p>
        </p:txBody>
      </p:sp>
    </p:spTree>
    <p:extLst>
      <p:ext uri="{BB962C8B-B14F-4D97-AF65-F5344CB8AC3E}">
        <p14:creationId xmlns:p14="http://schemas.microsoft.com/office/powerpoint/2010/main" val="896824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7B844-7A23-0DB9-133E-81BE2AD1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Přirozený vs. přidaný cukr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CFF39-C75C-767B-3439-EB067907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3532" cy="4351338"/>
          </a:xfrm>
        </p:spPr>
        <p:txBody>
          <a:bodyPr>
            <a:normAutofit/>
          </a:bodyPr>
          <a:lstStyle/>
          <a:p>
            <a:r>
              <a:rPr lang="cs-CZ" dirty="0"/>
              <a:t>Přirozený cukr</a:t>
            </a:r>
          </a:p>
          <a:p>
            <a:pPr lvl="1"/>
            <a:r>
              <a:rPr lang="cs-CZ" dirty="0"/>
              <a:t>Ovoce, zelenina, mléčné produkty</a:t>
            </a:r>
          </a:p>
          <a:p>
            <a:pPr lvl="1"/>
            <a:r>
              <a:rPr lang="cs-CZ" dirty="0"/>
              <a:t>Přirozeně vázán na další nutrient – vitamíny, minerály, makronutrienty, voda</a:t>
            </a:r>
          </a:p>
          <a:p>
            <a:r>
              <a:rPr lang="cs-CZ" dirty="0"/>
              <a:t>Přidaný cukr</a:t>
            </a:r>
          </a:p>
          <a:p>
            <a:pPr lvl="1"/>
            <a:r>
              <a:rPr lang="cs-CZ" dirty="0"/>
              <a:t>Přidáván při zpracování potravin nad rámec přírodního cukru</a:t>
            </a:r>
          </a:p>
          <a:p>
            <a:pPr lvl="1"/>
            <a:r>
              <a:rPr lang="cs-CZ" dirty="0"/>
              <a:t>Hodně kalorií, minimum dalších nutrientů</a:t>
            </a:r>
          </a:p>
          <a:p>
            <a:pPr lvl="1"/>
            <a:r>
              <a:rPr lang="cs-CZ" dirty="0"/>
              <a:t>Zvyšuje kardiovaskulární riziko (zvýšení triglyceridů)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81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68738-019A-1555-D323-4D58BBCC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35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b="1" dirty="0"/>
              <a:t>Zdraví</a:t>
            </a:r>
          </a:p>
          <a:p>
            <a:pPr marL="0" indent="0" algn="ctr">
              <a:buNone/>
            </a:pPr>
            <a:r>
              <a:rPr lang="cs-CZ" sz="3600" b="1" dirty="0"/>
              <a:t> </a:t>
            </a:r>
          </a:p>
          <a:p>
            <a:pPr marL="0" indent="0" algn="ctr">
              <a:buNone/>
            </a:pPr>
            <a:r>
              <a:rPr lang="cs-CZ" sz="3600" b="1" dirty="0"/>
              <a:t>X</a:t>
            </a:r>
          </a:p>
          <a:p>
            <a:pPr marL="0" indent="0" algn="ctr">
              <a:buNone/>
            </a:pPr>
            <a:r>
              <a:rPr lang="cs-CZ" sz="7200" b="1" dirty="0"/>
              <a:t>Nemoc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2760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7B844-7A23-0DB9-133E-81BE2AD1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Přirozený vs. přidaný cukr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CFF39-C75C-767B-3439-EB067907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3532" cy="4351338"/>
          </a:xfrm>
        </p:spPr>
        <p:txBody>
          <a:bodyPr>
            <a:normAutofit/>
          </a:bodyPr>
          <a:lstStyle/>
          <a:p>
            <a:r>
              <a:rPr lang="cs-CZ" dirty="0"/>
              <a:t>Přirozený cukr</a:t>
            </a:r>
          </a:p>
          <a:p>
            <a:pPr lvl="1"/>
            <a:r>
              <a:rPr lang="cs-CZ" dirty="0"/>
              <a:t>Ovoce, zelenina, mléčné produkty</a:t>
            </a:r>
          </a:p>
          <a:p>
            <a:pPr lvl="1"/>
            <a:r>
              <a:rPr lang="cs-CZ" dirty="0"/>
              <a:t>Přirozeně vázán na další nutrient – vitamíny, minerály, makronutrienty, voda</a:t>
            </a:r>
          </a:p>
          <a:p>
            <a:r>
              <a:rPr lang="cs-CZ" dirty="0"/>
              <a:t>Přidaný cukr</a:t>
            </a:r>
          </a:p>
          <a:p>
            <a:pPr lvl="1"/>
            <a:r>
              <a:rPr lang="cs-CZ" dirty="0"/>
              <a:t>Přidáván při zpracování potravin nad rámec přírodního cukru</a:t>
            </a:r>
          </a:p>
          <a:p>
            <a:pPr lvl="1"/>
            <a:r>
              <a:rPr lang="cs-CZ" dirty="0"/>
              <a:t>Hodně kalorií, minimum dalších nutrientů</a:t>
            </a:r>
          </a:p>
          <a:p>
            <a:pPr lvl="1"/>
            <a:r>
              <a:rPr lang="cs-CZ" dirty="0"/>
              <a:t>Zvyšuje kardiovaskulární riziko (zvýšení triglyceridů)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3252FA-A51F-93C1-2362-77DCF71A18F2}"/>
              </a:ext>
            </a:extLst>
          </p:cNvPr>
          <p:cNvSpPr txBox="1"/>
          <p:nvPr/>
        </p:nvSpPr>
        <p:spPr>
          <a:xfrm rot="21156034">
            <a:off x="7859927" y="3314448"/>
            <a:ext cx="3215846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Zdroje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přidanéh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ocukru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Cukrovinky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Slazené nápoje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Dochucované jogurty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Kandované ovoce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Kečupy, dresingy, omáčky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Uzeniny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Pečivo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F42B9B-3E66-382A-B31E-42A98839AF65}"/>
              </a:ext>
            </a:extLst>
          </p:cNvPr>
          <p:cNvSpPr txBox="1"/>
          <p:nvPr/>
        </p:nvSpPr>
        <p:spPr>
          <a:xfrm rot="21156034">
            <a:off x="7859927" y="1551367"/>
            <a:ext cx="321584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Doporučený příjem přidaného cukru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Maximum – </a:t>
            </a:r>
            <a:r>
              <a:rPr lang="en-US" b="1" dirty="0" err="1">
                <a:solidFill>
                  <a:srgbClr val="FF0000"/>
                </a:solidFill>
              </a:rPr>
              <a:t>cca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cs-CZ" b="1" dirty="0">
                <a:solidFill>
                  <a:srgbClr val="FF0000"/>
                </a:solidFill>
              </a:rPr>
              <a:t>30g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cs-CZ" b="1" dirty="0" err="1">
                <a:solidFill>
                  <a:srgbClr val="FF0000"/>
                </a:solidFill>
              </a:rPr>
              <a:t>ealita</a:t>
            </a:r>
            <a:r>
              <a:rPr lang="cs-CZ" b="1" dirty="0">
                <a:solidFill>
                  <a:srgbClr val="FF0000"/>
                </a:solidFill>
              </a:rPr>
              <a:t> – cca. 80g</a:t>
            </a:r>
          </a:p>
        </p:txBody>
      </p:sp>
    </p:spTree>
    <p:extLst>
      <p:ext uri="{BB962C8B-B14F-4D97-AF65-F5344CB8AC3E}">
        <p14:creationId xmlns:p14="http://schemas.microsoft.com/office/powerpoint/2010/main" val="3220657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9753F-772C-7E25-7599-832EF0DA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Fruktóza vs</a:t>
            </a:r>
            <a:r>
              <a:rPr lang="en-US" sz="4000" b="1" dirty="0">
                <a:latin typeface="+mn-lt"/>
              </a:rPr>
              <a:t>.</a:t>
            </a:r>
            <a:r>
              <a:rPr lang="cs-CZ" sz="4000" b="1" dirty="0">
                <a:latin typeface="+mn-lt"/>
              </a:rPr>
              <a:t> fruktózový sirup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40AAC-CB31-419D-8C70-5BBA2A4A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75307" cy="4351338"/>
          </a:xfrm>
        </p:spPr>
        <p:txBody>
          <a:bodyPr>
            <a:normAutofit/>
          </a:bodyPr>
          <a:lstStyle/>
          <a:p>
            <a:r>
              <a:rPr lang="cs-CZ" dirty="0"/>
              <a:t>Fruktóza</a:t>
            </a:r>
          </a:p>
          <a:p>
            <a:pPr lvl="1"/>
            <a:r>
              <a:rPr lang="cs-CZ" dirty="0"/>
              <a:t>Přirozeně v ovoci ve vazbě na vlákninu, vitamíny, enzymy</a:t>
            </a:r>
          </a:p>
          <a:p>
            <a:r>
              <a:rPr lang="cs-CZ" dirty="0"/>
              <a:t>Glukózo-fruktózový sirup</a:t>
            </a:r>
          </a:p>
          <a:p>
            <a:pPr lvl="1"/>
            <a:r>
              <a:rPr lang="cs-CZ" dirty="0"/>
              <a:t>Levné sladidlo vyrobené ze škrobu (kukuřičný, pšeničný)</a:t>
            </a:r>
          </a:p>
          <a:p>
            <a:pPr lvl="1"/>
            <a:r>
              <a:rPr lang="cs-CZ" dirty="0" err="1"/>
              <a:t>Hydrolizace</a:t>
            </a:r>
            <a:r>
              <a:rPr lang="cs-CZ" dirty="0"/>
              <a:t> škrobu na </a:t>
            </a:r>
            <a:r>
              <a:rPr lang="en-US" dirty="0"/>
              <a:t>g</a:t>
            </a:r>
            <a:r>
              <a:rPr lang="cs-CZ" dirty="0" err="1"/>
              <a:t>lukózu</a:t>
            </a:r>
            <a:r>
              <a:rPr lang="cs-CZ" dirty="0"/>
              <a:t>, izomerizace glukózy na fruktózu, filtrace a odstranění vody</a:t>
            </a:r>
          </a:p>
          <a:p>
            <a:pPr lvl="1"/>
            <a:r>
              <a:rPr lang="cs-CZ" dirty="0"/>
              <a:t>Senzoricky sladší než bílý cukr</a:t>
            </a:r>
          </a:p>
          <a:p>
            <a:pPr lvl="1"/>
            <a:r>
              <a:rPr lang="cs-CZ" dirty="0"/>
              <a:t>Kaloricky </a:t>
            </a:r>
            <a:r>
              <a:rPr lang="cs-CZ" dirty="0" err="1"/>
              <a:t>denzní</a:t>
            </a:r>
            <a:r>
              <a:rPr lang="cs-CZ" dirty="0"/>
              <a:t>, žádné další nutrienty</a:t>
            </a:r>
          </a:p>
          <a:p>
            <a:pPr lvl="1"/>
            <a:r>
              <a:rPr lang="cs-CZ" dirty="0"/>
              <a:t>Zvyšuje kardiovaskulární riziko (zvýšení triglyceridů)</a:t>
            </a:r>
          </a:p>
          <a:p>
            <a:pPr lvl="1"/>
            <a:r>
              <a:rPr lang="cs-CZ" dirty="0"/>
              <a:t>Vysoká míra návykovosti (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PMID: 1875782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,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PMID: 20800122</a:t>
            </a:r>
            <a:r>
              <a:rPr lang="cs-CZ" dirty="0">
                <a:solidFill>
                  <a:srgbClr val="212121"/>
                </a:solidFill>
                <a:latin typeface="BlinkMacSystemFont"/>
              </a:rPr>
              <a:t>)</a:t>
            </a: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1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9E370-1596-AEAF-733A-E2664E88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Umělá sladidla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F36095-10F8-D8DD-151C-A42B77C2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typů</a:t>
            </a:r>
            <a:r>
              <a:rPr lang="cs-CZ" dirty="0"/>
              <a:t>, neboť je obtížné </a:t>
            </a:r>
            <a:r>
              <a:rPr lang="cs-CZ" dirty="0" err="1"/>
              <a:t>mimikovat</a:t>
            </a:r>
            <a:r>
              <a:rPr lang="cs-CZ" dirty="0"/>
              <a:t> sladkou chuť – individuální – každý si musí najít, co mu chutná</a:t>
            </a:r>
          </a:p>
          <a:p>
            <a:r>
              <a:rPr lang="cs-CZ" dirty="0" err="1"/>
              <a:t>Stevia</a:t>
            </a:r>
            <a:r>
              <a:rPr lang="cs-CZ" dirty="0"/>
              <a:t>, aspartam, </a:t>
            </a:r>
            <a:r>
              <a:rPr lang="cs-CZ" dirty="0" err="1"/>
              <a:t>sucralosa</a:t>
            </a:r>
            <a:endParaRPr lang="cs-CZ" dirty="0"/>
          </a:p>
          <a:p>
            <a:pPr lvl="1"/>
            <a:r>
              <a:rPr lang="cs-CZ" dirty="0"/>
              <a:t>Nezvyšují kalorický příjem, senzoricky sladší než bílý cukr</a:t>
            </a:r>
          </a:p>
          <a:p>
            <a:pPr lvl="1"/>
            <a:r>
              <a:rPr lang="cs-CZ" dirty="0"/>
              <a:t>Mohou narušit </a:t>
            </a:r>
            <a:r>
              <a:rPr lang="cs-CZ" dirty="0" err="1"/>
              <a:t>mikrobiom</a:t>
            </a:r>
            <a:endParaRPr lang="cs-CZ" dirty="0"/>
          </a:p>
          <a:p>
            <a:pPr lvl="1"/>
            <a:r>
              <a:rPr lang="cs-CZ" dirty="0"/>
              <a:t>Návykovost</a:t>
            </a:r>
          </a:p>
          <a:p>
            <a:pPr lvl="1"/>
            <a:r>
              <a:rPr lang="cs-CZ" dirty="0"/>
              <a:t>Potenciálně narušení metabolismu</a:t>
            </a:r>
          </a:p>
          <a:p>
            <a:r>
              <a:rPr lang="cs-CZ" dirty="0" err="1"/>
              <a:t>Polyoly</a:t>
            </a:r>
            <a:r>
              <a:rPr lang="cs-CZ" dirty="0"/>
              <a:t> – xylitol, sorbitol, </a:t>
            </a:r>
            <a:r>
              <a:rPr lang="cs-CZ" dirty="0" err="1"/>
              <a:t>erythrytol</a:t>
            </a:r>
            <a:endParaRPr lang="cs-CZ" dirty="0"/>
          </a:p>
          <a:p>
            <a:pPr lvl="1"/>
            <a:r>
              <a:rPr lang="cs-CZ" dirty="0"/>
              <a:t>Méně kalorií a méně/stejně sladké jako bílý cukr</a:t>
            </a:r>
          </a:p>
          <a:p>
            <a:pPr lvl="1"/>
            <a:r>
              <a:rPr lang="cs-CZ" dirty="0"/>
              <a:t>Mohou způsobovat GIT potíže (FODMAP)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55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20B6E-C35B-645A-7B64-C11718E3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333333"/>
                </a:solidFill>
                <a:effectLst/>
                <a:latin typeface="+mn-lt"/>
              </a:rPr>
              <a:t>FODMAP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A25FA-E457-4685-1DE7-F5FD85F9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Potenciální dráždila </a:t>
            </a:r>
          </a:p>
          <a:p>
            <a:pPr algn="l"/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Vyvolávají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obtíže od střevního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dyskomfortu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až po průjm</a:t>
            </a:r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y</a:t>
            </a:r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 </a:t>
            </a:r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Fermentable and refers to the following groups of short-chain carbohydrates or sugars: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oligosaccharides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disaccharides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monosaccharides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cs-CZ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polyols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37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25F5-48EF-8293-4C48-4282726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Doporučení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stran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příjmu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sacharidů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4D49C-233A-61F8-68E5-C2911D6A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nejvíce komplexních sacharidů z přirozených zdrojů</a:t>
            </a:r>
          </a:p>
          <a:p>
            <a:pPr lvl="1"/>
            <a:r>
              <a:rPr lang="cs-CZ" dirty="0"/>
              <a:t>Ovoce, zelenina, ořechy semena, celozrnné potraviny, </a:t>
            </a:r>
            <a:r>
              <a:rPr lang="cs-CZ" dirty="0" err="1"/>
              <a:t>hn</a:t>
            </a:r>
            <a:r>
              <a:rPr lang="en-US" dirty="0"/>
              <a:t>ě</a:t>
            </a:r>
            <a:r>
              <a:rPr lang="cs-CZ" dirty="0"/>
              <a:t>dá rýže</a:t>
            </a:r>
          </a:p>
          <a:p>
            <a:pPr lvl="1"/>
            <a:r>
              <a:rPr lang="cs-CZ" dirty="0"/>
              <a:t>Sacharidy ve vazbě na vitamíny, minerály, vlákninu, proteiny…</a:t>
            </a:r>
          </a:p>
          <a:p>
            <a:r>
              <a:rPr lang="cs-CZ" dirty="0"/>
              <a:t>Méně komplexních rafinovaných sacharidů </a:t>
            </a:r>
          </a:p>
          <a:p>
            <a:pPr lvl="1"/>
            <a:r>
              <a:rPr lang="cs-CZ" dirty="0"/>
              <a:t>Bílá rýže, bílé pečivo, klasické těstoviny</a:t>
            </a:r>
          </a:p>
          <a:p>
            <a:pPr lvl="1"/>
            <a:r>
              <a:rPr lang="cs-CZ" dirty="0"/>
              <a:t>Průmyslové zpracování potravin ničí hlavně vlákninu </a:t>
            </a:r>
          </a:p>
          <a:p>
            <a:r>
              <a:rPr lang="cs-CZ" dirty="0"/>
              <a:t>Co nejméně přidaných cukrů</a:t>
            </a:r>
          </a:p>
          <a:p>
            <a:pPr lvl="1"/>
            <a:r>
              <a:rPr lang="cs-CZ" dirty="0"/>
              <a:t>Prázdné kalorie – pouze energie, minimum dalších nutrientů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7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85C7B-E444-8826-CFEF-3847B952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Vláknina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14350-209D-EE33-51E3-0FCC58B4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Doporučený příjem cca. 30g /den</a:t>
            </a:r>
            <a:r>
              <a:rPr lang="en-US" dirty="0"/>
              <a:t> (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vyvolávat</a:t>
            </a:r>
            <a:r>
              <a:rPr lang="en-US" dirty="0"/>
              <a:t> </a:t>
            </a:r>
            <a:r>
              <a:rPr lang="en-US" dirty="0" err="1"/>
              <a:t>průjem</a:t>
            </a:r>
            <a:r>
              <a:rPr lang="en-US" dirty="0"/>
              <a:t>)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cs-CZ" dirty="0"/>
              <a:t>Rozpustná</a:t>
            </a:r>
          </a:p>
          <a:p>
            <a:pPr lvl="1"/>
            <a:r>
              <a:rPr lang="cs-CZ" dirty="0"/>
              <a:t>váže vodu a tvoří gel (bobtná) – objem </a:t>
            </a:r>
          </a:p>
          <a:p>
            <a:pPr lvl="1"/>
            <a:r>
              <a:rPr lang="cs-CZ" dirty="0"/>
              <a:t>fermentace ve střevě </a:t>
            </a:r>
          </a:p>
          <a:p>
            <a:pPr lvl="2"/>
            <a:r>
              <a:rPr lang="cs-CZ" dirty="0" err="1"/>
              <a:t>Prebiotikum</a:t>
            </a:r>
            <a:r>
              <a:rPr lang="cs-CZ" dirty="0"/>
              <a:t> – živina pro </a:t>
            </a:r>
            <a:r>
              <a:rPr lang="cs-CZ" dirty="0" err="1"/>
              <a:t>mikrobiom</a:t>
            </a:r>
            <a:endParaRPr lang="cs-CZ" dirty="0"/>
          </a:p>
          <a:p>
            <a:pPr lvl="2"/>
            <a:r>
              <a:rPr lang="cs-CZ" dirty="0"/>
              <a:t>částečné vstřebávání – zdroj energie</a:t>
            </a:r>
          </a:p>
          <a:p>
            <a:pPr lvl="1"/>
            <a:r>
              <a:rPr lang="cs-CZ" dirty="0"/>
              <a:t>Regulace trávení tuků a sacharidů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Ovesné vločky, jablka, broskve, batáty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cs-CZ" dirty="0"/>
              <a:t>Nerozpustná</a:t>
            </a:r>
          </a:p>
          <a:p>
            <a:pPr lvl="1"/>
            <a:r>
              <a:rPr lang="cs-CZ" dirty="0"/>
              <a:t>Nefermentuje</a:t>
            </a:r>
          </a:p>
          <a:p>
            <a:pPr lvl="1"/>
            <a:r>
              <a:rPr lang="cs-CZ" dirty="0"/>
              <a:t>zvětšuje objem stolice (zkracuje dobu pasáže)</a:t>
            </a:r>
          </a:p>
          <a:p>
            <a:pPr lvl="1"/>
            <a:r>
              <a:rPr lang="cs-CZ" dirty="0"/>
              <a:t>ředí/váže odpadní látky, které jsou potenciálně toxické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Slupka ovoce a zeleniny, celozrnné pečivo, ořechy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36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85C7B-E444-8826-CFEF-3847B952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Benefity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vlákniny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14350-209D-EE33-51E3-0FCC58B4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Pocit sytosti</a:t>
            </a:r>
          </a:p>
          <a:p>
            <a:r>
              <a:rPr lang="cs-CZ" dirty="0"/>
              <a:t>Příznivě ovlivňuje hladinu cholesterolu a cukru v krvi (zpomalení vstřebávání)</a:t>
            </a:r>
          </a:p>
          <a:p>
            <a:r>
              <a:rPr lang="cs-CZ" dirty="0"/>
              <a:t>Příznivě ovlivňuje </a:t>
            </a:r>
            <a:r>
              <a:rPr lang="cs-CZ" dirty="0" err="1"/>
              <a:t>mikrobiom</a:t>
            </a:r>
            <a:r>
              <a:rPr lang="cs-CZ" dirty="0"/>
              <a:t> (</a:t>
            </a:r>
            <a:r>
              <a:rPr lang="cs-CZ" dirty="0" err="1"/>
              <a:t>prebiotikum</a:t>
            </a:r>
            <a:r>
              <a:rPr lang="cs-CZ" dirty="0"/>
              <a:t>)</a:t>
            </a:r>
          </a:p>
          <a:p>
            <a:r>
              <a:rPr lang="cs-CZ" dirty="0"/>
              <a:t>Příznivě ovlivňuje </a:t>
            </a:r>
            <a:r>
              <a:rPr lang="cs-CZ" dirty="0" err="1"/>
              <a:t>laxaci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Rozpustná vláknina změkčuje stolici</a:t>
            </a:r>
          </a:p>
          <a:p>
            <a:pPr lvl="1"/>
            <a:r>
              <a:rPr lang="cs-CZ" dirty="0"/>
              <a:t>Nerozpustná vláknina zahušťuje stolici</a:t>
            </a:r>
          </a:p>
          <a:p>
            <a:r>
              <a:rPr lang="cs-CZ" dirty="0"/>
              <a:t>Snižuje riziko vzniku kolorektálního karcinomu (vazba potenciálně škodlivých látek)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697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024BA-EA1F-B48D-31DC-D1D75A60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Tuk</a:t>
            </a:r>
            <a:r>
              <a:rPr lang="en-US" sz="4000" b="1" dirty="0">
                <a:latin typeface="+mn-lt"/>
              </a:rPr>
              <a:t>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90B43-E25F-E4E2-2E0A-ED2E2C4C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10720"/>
            <a:ext cx="5180860" cy="435133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Strukturální funkce – membrány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Mozek – 60% tuku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Zásoba energie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Preferované palivo pro každodenní aktivity a fyzickou aktivitu o nízké intenzitě - snaha šetřit glukózu pro mozek a erytrocyty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Největší využití v případě kalorického deficitu</a:t>
            </a:r>
          </a:p>
          <a:p>
            <a:r>
              <a:rPr lang="cs-CZ" dirty="0">
                <a:solidFill>
                  <a:srgbClr val="333333"/>
                </a:solidFill>
              </a:rPr>
              <a:t>Beta oxidace vyžaduje glukózu jako zdroj </a:t>
            </a:r>
            <a:r>
              <a:rPr lang="cs-CZ" dirty="0" err="1">
                <a:solidFill>
                  <a:srgbClr val="333333"/>
                </a:solidFill>
              </a:rPr>
              <a:t>oxalacetátu</a:t>
            </a:r>
            <a:r>
              <a:rPr lang="cs-CZ" dirty="0">
                <a:solidFill>
                  <a:srgbClr val="333333"/>
                </a:solidFill>
              </a:rPr>
              <a:t> pro citrátový cyklus, při nedostatku se acetyl </a:t>
            </a:r>
            <a:r>
              <a:rPr lang="cs-CZ" dirty="0" err="1">
                <a:solidFill>
                  <a:srgbClr val="333333"/>
                </a:solidFill>
              </a:rPr>
              <a:t>CoA</a:t>
            </a:r>
            <a:r>
              <a:rPr lang="cs-CZ" dirty="0">
                <a:solidFill>
                  <a:srgbClr val="333333"/>
                </a:solidFill>
              </a:rPr>
              <a:t> metabolizuje na ketolátky („tuky hoří v ohni sacharidů“)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7538BEB1-6D46-3E01-63EF-E43D3E73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1" y="1219691"/>
            <a:ext cx="5790945" cy="42388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3D1265-A8B4-B3DD-A3B5-086185E6A6AB}"/>
              </a:ext>
            </a:extLst>
          </p:cNvPr>
          <p:cNvSpPr txBox="1"/>
          <p:nvPr/>
        </p:nvSpPr>
        <p:spPr>
          <a:xfrm>
            <a:off x="6359884" y="5735756"/>
            <a:ext cx="5417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https://www.researchgate.net/figure/3-The-lipid-metabolism-can-be-divided-into-two-basic-pathways-the-exogenous-pathway-and_fig3_304525065/download</a:t>
            </a:r>
          </a:p>
        </p:txBody>
      </p:sp>
    </p:spTree>
    <p:extLst>
      <p:ext uri="{BB962C8B-B14F-4D97-AF65-F5344CB8AC3E}">
        <p14:creationId xmlns:p14="http://schemas.microsoft.com/office/powerpoint/2010/main" val="2519156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024BA-EA1F-B48D-31DC-D1D75A60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Tuk</a:t>
            </a:r>
            <a:r>
              <a:rPr lang="en-US" sz="4000" b="1" dirty="0">
                <a:latin typeface="+mn-lt"/>
              </a:rPr>
              <a:t>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90B43-E25F-E4E2-2E0A-ED2E2C4C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10720"/>
            <a:ext cx="5180860" cy="435133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Strukturální funkce – membrány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Mozek – 60% tuku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</a:rPr>
              <a:t>Zásoba energie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Preferované palivo pro každodenní aktivity a fyzickou aktivitu o nízké intenzitě - snaha šetřit glukózu pro mozek a erytrocyty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Největší využití v případě kalorického deficitu</a:t>
            </a:r>
          </a:p>
          <a:p>
            <a:r>
              <a:rPr lang="cs-CZ" dirty="0">
                <a:solidFill>
                  <a:srgbClr val="333333"/>
                </a:solidFill>
              </a:rPr>
              <a:t>Beta oxidace vyžaduje glukózu jako zdroj </a:t>
            </a:r>
            <a:r>
              <a:rPr lang="cs-CZ" dirty="0" err="1">
                <a:solidFill>
                  <a:srgbClr val="333333"/>
                </a:solidFill>
              </a:rPr>
              <a:t>oxalacetátu</a:t>
            </a:r>
            <a:r>
              <a:rPr lang="cs-CZ" dirty="0">
                <a:solidFill>
                  <a:srgbClr val="333333"/>
                </a:solidFill>
              </a:rPr>
              <a:t> pro citrátový cyklus, při nedostatku se acetyl </a:t>
            </a:r>
            <a:r>
              <a:rPr lang="cs-CZ" dirty="0" err="1">
                <a:solidFill>
                  <a:srgbClr val="333333"/>
                </a:solidFill>
              </a:rPr>
              <a:t>CoA</a:t>
            </a:r>
            <a:r>
              <a:rPr lang="cs-CZ" dirty="0">
                <a:solidFill>
                  <a:srgbClr val="333333"/>
                </a:solidFill>
              </a:rPr>
              <a:t> metabolizuje na ketolátky („tuky hoří v ohni sacharidů“)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7538BEB1-6D46-3E01-63EF-E43D3E73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1" y="1219691"/>
            <a:ext cx="5790945" cy="42388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3D1265-A8B4-B3DD-A3B5-086185E6A6AB}"/>
              </a:ext>
            </a:extLst>
          </p:cNvPr>
          <p:cNvSpPr txBox="1"/>
          <p:nvPr/>
        </p:nvSpPr>
        <p:spPr>
          <a:xfrm>
            <a:off x="6359884" y="5735756"/>
            <a:ext cx="5417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https://www.researchgate.net/figure/3-The-lipid-metabolism-can-be-divided-into-two-basic-pathways-the-exogenous-pathway-and_fig3_304525065/download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63EC24-12D4-8011-A44B-A9F88B0FA054}"/>
              </a:ext>
            </a:extLst>
          </p:cNvPr>
          <p:cNvSpPr txBox="1"/>
          <p:nvPr/>
        </p:nvSpPr>
        <p:spPr>
          <a:xfrm rot="21156034">
            <a:off x="2335882" y="5121867"/>
            <a:ext cx="4114681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Zdroje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tuků</a:t>
            </a:r>
            <a:r>
              <a:rPr lang="en-US" b="1" dirty="0">
                <a:solidFill>
                  <a:srgbClr val="FF0000"/>
                </a:solidFill>
              </a:rPr>
              <a:t> v </a:t>
            </a:r>
            <a:r>
              <a:rPr lang="en-US" b="1" dirty="0" err="1">
                <a:solidFill>
                  <a:srgbClr val="FF0000"/>
                </a:solidFill>
              </a:rPr>
              <a:t>potravě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Přirozené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Mléčné produkty, maso, ryby, ořechy a semena, olej, olivy, avokádo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Průmyslově zpracované potraviny</a:t>
            </a:r>
          </a:p>
        </p:txBody>
      </p:sp>
    </p:spTree>
    <p:extLst>
      <p:ext uri="{BB962C8B-B14F-4D97-AF65-F5344CB8AC3E}">
        <p14:creationId xmlns:p14="http://schemas.microsoft.com/office/powerpoint/2010/main" val="3134148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934B2-AAF0-667C-6227-9096A375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1"/>
            <a:ext cx="10515600" cy="4351338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333333"/>
                </a:solidFill>
              </a:rPr>
              <a:t> </a:t>
            </a:r>
            <a:r>
              <a:rPr lang="cs-CZ" b="1" dirty="0">
                <a:solidFill>
                  <a:srgbClr val="333333"/>
                </a:solidFill>
              </a:rPr>
              <a:t>Nasycené mastné kyseliny</a:t>
            </a:r>
            <a:endParaRPr lang="en-US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</a:rPr>
              <a:t>Pevné při pokojové teplotě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cs-CZ" dirty="0">
                <a:solidFill>
                  <a:srgbClr val="333333"/>
                </a:solidFill>
              </a:rPr>
              <a:t>Významný </a:t>
            </a:r>
            <a:r>
              <a:rPr lang="cs-CZ">
                <a:solidFill>
                  <a:srgbClr val="333333"/>
                </a:solidFill>
              </a:rPr>
              <a:t>rizikový faktor </a:t>
            </a:r>
            <a:r>
              <a:rPr lang="cs-CZ" dirty="0">
                <a:solidFill>
                  <a:srgbClr val="333333"/>
                </a:solidFill>
              </a:rPr>
              <a:t>zvýšení LDL</a:t>
            </a:r>
          </a:p>
          <a:p>
            <a:pPr lvl="1"/>
            <a:r>
              <a:rPr lang="cs-CZ" dirty="0">
                <a:solidFill>
                  <a:srgbClr val="333333"/>
                </a:solidFill>
              </a:rPr>
              <a:t>Měly by tvořit max. 10% kalorického příjmu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333333"/>
                </a:solidFill>
              </a:rPr>
              <a:t>Maso, mléčné výrobky, kokosový a palmový olej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cs-CZ" b="1" dirty="0"/>
              <a:t>Trans mastné kyseliny</a:t>
            </a:r>
            <a:endParaRPr lang="en-US" dirty="0">
              <a:solidFill>
                <a:srgbClr val="333333"/>
              </a:solidFill>
            </a:endParaRPr>
          </a:p>
          <a:p>
            <a:pPr lvl="1"/>
            <a:r>
              <a:rPr lang="cs-CZ" dirty="0"/>
              <a:t>Vznikají průmyslově při ztužování tuků (hydrogenace nenasycených mastných kyselin)</a:t>
            </a:r>
          </a:p>
          <a:p>
            <a:pPr lvl="1"/>
            <a:r>
              <a:rPr lang="cs-CZ" dirty="0"/>
              <a:t>Ztužování tuků - prodloužení trvanlivosti</a:t>
            </a:r>
          </a:p>
          <a:p>
            <a:pPr lvl="1"/>
            <a:r>
              <a:rPr lang="cs-CZ" dirty="0"/>
              <a:t>Zvyšují LDL a snižují HDL</a:t>
            </a:r>
          </a:p>
          <a:p>
            <a:pPr lvl="1"/>
            <a:r>
              <a:rPr lang="cs-CZ" dirty="0"/>
              <a:t>Doporučený příjem: 0 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FE8320-75B9-4FB2-9B0D-6BC2CC17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Nevhodné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tuky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8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68738-019A-1555-D323-4D58BBCC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35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b="1" dirty="0"/>
              <a:t>Zdraví</a:t>
            </a:r>
          </a:p>
          <a:p>
            <a:pPr marL="0" indent="0" algn="ctr">
              <a:buNone/>
            </a:pPr>
            <a:r>
              <a:rPr lang="cs-CZ" sz="3600" b="1" dirty="0"/>
              <a:t>Ne - nemoc</a:t>
            </a:r>
          </a:p>
          <a:p>
            <a:pPr marL="0" indent="0" algn="ctr">
              <a:buNone/>
            </a:pPr>
            <a:r>
              <a:rPr lang="cs-CZ" sz="3600" b="1" dirty="0"/>
              <a:t>X</a:t>
            </a:r>
          </a:p>
          <a:p>
            <a:pPr marL="0" indent="0" algn="ctr">
              <a:buNone/>
            </a:pPr>
            <a:r>
              <a:rPr lang="cs-CZ" sz="7200" b="1" dirty="0"/>
              <a:t>Nemoc</a:t>
            </a:r>
          </a:p>
          <a:p>
            <a:pPr marL="0" indent="0" algn="ctr">
              <a:buNone/>
            </a:pPr>
            <a:r>
              <a:rPr lang="cs-CZ" sz="3600" b="1" dirty="0"/>
              <a:t>Ne - zdraví</a:t>
            </a:r>
          </a:p>
        </p:txBody>
      </p:sp>
    </p:spTree>
    <p:extLst>
      <p:ext uri="{BB962C8B-B14F-4D97-AF65-F5344CB8AC3E}">
        <p14:creationId xmlns:p14="http://schemas.microsoft.com/office/powerpoint/2010/main" val="3769991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934B2-AAF0-667C-6227-9096A375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1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333333"/>
                </a:solidFill>
              </a:rPr>
              <a:t> </a:t>
            </a:r>
            <a:r>
              <a:rPr lang="cs-CZ" sz="2800" b="1" dirty="0" err="1"/>
              <a:t>Mononenasycené</a:t>
            </a:r>
            <a:r>
              <a:rPr lang="cs-CZ" sz="2800" b="1" dirty="0"/>
              <a:t> (MUFA), polynenasycené (PUFA)</a:t>
            </a:r>
            <a:r>
              <a:rPr lang="cs-CZ" b="1" dirty="0">
                <a:solidFill>
                  <a:srgbClr val="333333"/>
                </a:solidFill>
              </a:rPr>
              <a:t> mastné kyseliny</a:t>
            </a:r>
            <a:endParaRPr lang="en-US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cs-CZ" dirty="0"/>
              <a:t>Avokádo, ořechy, semena, losos, tuňák, makrela</a:t>
            </a:r>
            <a:endParaRPr lang="en-US" dirty="0"/>
          </a:p>
          <a:p>
            <a:pPr lvl="1"/>
            <a:r>
              <a:rPr lang="cs-CZ" b="1" dirty="0"/>
              <a:t>Omega-3 a Omega</a:t>
            </a:r>
            <a:r>
              <a:rPr lang="en-US" b="1" dirty="0"/>
              <a:t>-</a:t>
            </a:r>
            <a:r>
              <a:rPr lang="cs-CZ" b="1" dirty="0"/>
              <a:t>6 </a:t>
            </a:r>
            <a:r>
              <a:rPr lang="en-US" b="1" dirty="0" err="1"/>
              <a:t>mastné</a:t>
            </a:r>
            <a:r>
              <a:rPr lang="en-US" b="1" dirty="0"/>
              <a:t> </a:t>
            </a:r>
            <a:r>
              <a:rPr lang="cs-CZ" b="1" dirty="0"/>
              <a:t>kyseliny</a:t>
            </a:r>
            <a:endParaRPr lang="en-US" b="1" dirty="0"/>
          </a:p>
          <a:p>
            <a:pPr lvl="2"/>
            <a:r>
              <a:rPr lang="cs-CZ" dirty="0"/>
              <a:t>Esenciální PUFA</a:t>
            </a:r>
          </a:p>
          <a:p>
            <a:pPr lvl="2"/>
            <a:r>
              <a:rPr lang="cs-CZ" dirty="0"/>
              <a:t>Vedle pozitivního vlivu na HDL/LDL</a:t>
            </a:r>
            <a:r>
              <a:rPr lang="en-US" dirty="0"/>
              <a:t>,</a:t>
            </a:r>
            <a:r>
              <a:rPr lang="cs-CZ" dirty="0"/>
              <a:t> důležité pro imunitu a embryonální vývoj (zejména omega-3)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Omega-6 </a:t>
            </a:r>
            <a:r>
              <a:rPr lang="en-US" dirty="0"/>
              <a:t>(</a:t>
            </a:r>
            <a:r>
              <a:rPr lang="en-US" dirty="0" err="1"/>
              <a:t>kyselina</a:t>
            </a:r>
            <a:r>
              <a:rPr lang="en-US" dirty="0"/>
              <a:t> </a:t>
            </a:r>
            <a:r>
              <a:rPr lang="en-US" dirty="0" err="1"/>
              <a:t>linolenová</a:t>
            </a:r>
            <a:r>
              <a:rPr lang="en-US" dirty="0"/>
              <a:t>) </a:t>
            </a:r>
          </a:p>
          <a:p>
            <a:pPr lvl="3"/>
            <a:r>
              <a:rPr lang="en-US" dirty="0" err="1"/>
              <a:t>Doporučený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. 15 g/den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/>
              <a:t>R</a:t>
            </a:r>
            <a:r>
              <a:rPr lang="cs-CZ" dirty="0" err="1"/>
              <a:t>ostlinné</a:t>
            </a:r>
            <a:r>
              <a:rPr lang="cs-CZ" dirty="0"/>
              <a:t> oleje, sójové boby</a:t>
            </a:r>
          </a:p>
          <a:p>
            <a:pPr lvl="2"/>
            <a:r>
              <a:rPr lang="cs-CZ" dirty="0"/>
              <a:t>Omega-3 </a:t>
            </a:r>
            <a:r>
              <a:rPr lang="en-US" dirty="0"/>
              <a:t>(</a:t>
            </a:r>
            <a:r>
              <a:rPr lang="en-US" dirty="0" err="1"/>
              <a:t>kyselina</a:t>
            </a:r>
            <a:r>
              <a:rPr lang="en-US" dirty="0"/>
              <a:t> alfa-</a:t>
            </a:r>
            <a:r>
              <a:rPr lang="en-US" dirty="0" err="1"/>
              <a:t>linolenová</a:t>
            </a:r>
            <a:r>
              <a:rPr lang="en-US" dirty="0"/>
              <a:t>) </a:t>
            </a:r>
            <a:r>
              <a:rPr lang="cs-CZ" dirty="0"/>
              <a:t>–</a:t>
            </a:r>
            <a:endParaRPr lang="en-US" dirty="0"/>
          </a:p>
          <a:p>
            <a:pPr lvl="3"/>
            <a:r>
              <a:rPr lang="en-US" dirty="0" err="1"/>
              <a:t>Doporučený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. 1,5 g/den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/>
              <a:t>„tučné ryby“</a:t>
            </a:r>
            <a:r>
              <a:rPr lang="en-US" dirty="0"/>
              <a:t>, </a:t>
            </a:r>
            <a:r>
              <a:rPr lang="en-US" dirty="0" err="1"/>
              <a:t>lněné</a:t>
            </a:r>
            <a:r>
              <a:rPr lang="en-US" dirty="0"/>
              <a:t> </a:t>
            </a:r>
            <a:r>
              <a:rPr lang="en-US" dirty="0" err="1"/>
              <a:t>semeno</a:t>
            </a:r>
            <a:r>
              <a:rPr lang="en-US" dirty="0"/>
              <a:t>/</a:t>
            </a:r>
            <a:r>
              <a:rPr lang="en-US" dirty="0" err="1"/>
              <a:t>olej</a:t>
            </a:r>
            <a:endParaRPr lang="cs-CZ" dirty="0"/>
          </a:p>
          <a:p>
            <a:endParaRPr lang="en-US" sz="2800" b="1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FE8320-75B9-4FB2-9B0D-6BC2CC17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Vhodné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tuky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998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5CFD2-447A-44A8-0B96-6672C75C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Tuky</a:t>
            </a:r>
            <a:r>
              <a:rPr lang="en-US" sz="4000" b="1" dirty="0">
                <a:latin typeface="+mn-lt"/>
              </a:rPr>
              <a:t> – </a:t>
            </a:r>
            <a:r>
              <a:rPr lang="en-US" sz="4000" b="1" dirty="0" err="1">
                <a:latin typeface="+mn-lt"/>
              </a:rPr>
              <a:t>závěrečné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poznámky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DEBBE-E4F1-BAFB-A8F4-2C909D01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Tuk se preferenčně používá jako palivo v klidu nebo při aktivitě o nízké intenzitě (cca. do 70% HRMAX)</a:t>
            </a:r>
          </a:p>
          <a:p>
            <a:r>
              <a:rPr lang="cs-CZ" dirty="0"/>
              <a:t>Konzumace tuku nevede automaticky k tvorbě tukových zásob</a:t>
            </a:r>
          </a:p>
          <a:p>
            <a:r>
              <a:rPr lang="cs-CZ" dirty="0"/>
              <a:t>Vše záleží na kalorickém příjmu (i nadbytek kalorií z protein</a:t>
            </a:r>
            <a:r>
              <a:rPr lang="en-US" dirty="0"/>
              <a:t> /</a:t>
            </a:r>
            <a:r>
              <a:rPr lang="cs-CZ" dirty="0"/>
              <a:t> sacharidů se přemění na tukové zásoby)</a:t>
            </a:r>
          </a:p>
          <a:p>
            <a:r>
              <a:rPr lang="cs-CZ" dirty="0"/>
              <a:t>Tuk je však kaloricky </a:t>
            </a:r>
            <a:r>
              <a:rPr lang="cs-CZ" dirty="0" err="1"/>
              <a:t>denznější</a:t>
            </a:r>
            <a:r>
              <a:rPr lang="cs-CZ" dirty="0"/>
              <a:t>, takže při kalorickém nadbytku reprezentuje tuk 2x více </a:t>
            </a:r>
            <a:r>
              <a:rPr lang="cs-CZ" dirty="0" err="1"/>
              <a:t>enenrgie</a:t>
            </a:r>
            <a:endParaRPr lang="cs-CZ" dirty="0"/>
          </a:p>
          <a:p>
            <a:r>
              <a:rPr lang="cs-CZ" dirty="0"/>
              <a:t>Potraviny s nízkým/nulovým obsahem tuku nemusí být méně kalorické, protože mohou </a:t>
            </a:r>
            <a:r>
              <a:rPr lang="en-US" dirty="0" err="1"/>
              <a:t>obsahovat</a:t>
            </a:r>
            <a:r>
              <a:rPr lang="cs-CZ" dirty="0"/>
              <a:t> větší obsah cukru za účelem vylepšení chuti (marketing)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62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FCCC9-BEC3-B455-8C11-B0F3721E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Proteiny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897CE-B6B5-E3EA-7618-A6C8057F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Potravou přijaté proteiny metabolizovány na aminokyseliny, které se v tenkém střevě vstřebávají do oběhu, kde jsou k </a:t>
            </a:r>
            <a:r>
              <a:rPr lang="cs-CZ" dirty="0" err="1"/>
              <a:t>dipozici</a:t>
            </a:r>
            <a:r>
              <a:rPr lang="cs-CZ" dirty="0"/>
              <a:t> pro potřeby buněk</a:t>
            </a:r>
          </a:p>
          <a:p>
            <a:r>
              <a:rPr lang="cs-CZ" dirty="0"/>
              <a:t>Aminokyseliny se </a:t>
            </a:r>
            <a:r>
              <a:rPr lang="cs-CZ" dirty="0" err="1"/>
              <a:t>neskaldují</a:t>
            </a:r>
            <a:r>
              <a:rPr lang="cs-CZ" dirty="0"/>
              <a:t>, nadbytek aminokyselin se přemění na glukózu-glykogen nebo na mastné kyseliny</a:t>
            </a:r>
          </a:p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přiměřeného</a:t>
            </a:r>
            <a:r>
              <a:rPr lang="en-US" dirty="0"/>
              <a:t> </a:t>
            </a:r>
            <a:r>
              <a:rPr lang="en-US" dirty="0" err="1"/>
              <a:t>kalorického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se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šetří</a:t>
            </a:r>
            <a:r>
              <a:rPr lang="en-US" dirty="0"/>
              <a:t> a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preferovaný</a:t>
            </a:r>
            <a:r>
              <a:rPr lang="en-US" dirty="0"/>
              <a:t>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se </a:t>
            </a:r>
            <a:r>
              <a:rPr lang="en-US" dirty="0" err="1"/>
              <a:t>využívá</a:t>
            </a:r>
            <a:r>
              <a:rPr lang="en-US" dirty="0"/>
              <a:t> </a:t>
            </a:r>
            <a:r>
              <a:rPr lang="en-US" dirty="0" err="1"/>
              <a:t>tuk</a:t>
            </a:r>
            <a:r>
              <a:rPr lang="en-US" dirty="0"/>
              <a:t>/</a:t>
            </a:r>
            <a:r>
              <a:rPr lang="en-US" dirty="0" err="1"/>
              <a:t>sacharidy</a:t>
            </a:r>
            <a:r>
              <a:rPr lang="en-US" dirty="0"/>
              <a:t>  </a:t>
            </a:r>
          </a:p>
          <a:p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chronického</a:t>
            </a:r>
            <a:r>
              <a:rPr lang="en-US" dirty="0"/>
              <a:t> </a:t>
            </a:r>
            <a:r>
              <a:rPr lang="en-US" dirty="0" err="1"/>
              <a:t>kalorického</a:t>
            </a:r>
            <a:r>
              <a:rPr lang="en-US" dirty="0"/>
              <a:t> </a:t>
            </a:r>
            <a:r>
              <a:rPr lang="en-US" dirty="0" err="1"/>
              <a:t>deficitu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nedostatečná</a:t>
            </a:r>
            <a:r>
              <a:rPr lang="en-US" dirty="0"/>
              <a:t> </a:t>
            </a:r>
            <a:r>
              <a:rPr lang="en-US" dirty="0" err="1"/>
              <a:t>tvorba</a:t>
            </a:r>
            <a:r>
              <a:rPr lang="en-US" dirty="0"/>
              <a:t>/</a:t>
            </a:r>
            <a:r>
              <a:rPr lang="en-US" dirty="0" err="1"/>
              <a:t>katabolismus</a:t>
            </a:r>
            <a:r>
              <a:rPr lang="en-US" dirty="0"/>
              <a:t> </a:t>
            </a:r>
            <a:r>
              <a:rPr lang="en-US" dirty="0" err="1"/>
              <a:t>imunoglobulinů</a:t>
            </a:r>
            <a:endParaRPr lang="en-US" dirty="0"/>
          </a:p>
          <a:p>
            <a:pPr lvl="1"/>
            <a:r>
              <a:rPr lang="en-US" dirty="0" err="1"/>
              <a:t>katabolismus</a:t>
            </a:r>
            <a:r>
              <a:rPr lang="en-US" dirty="0"/>
              <a:t> </a:t>
            </a:r>
            <a:r>
              <a:rPr lang="en-US" dirty="0" err="1"/>
              <a:t>svalů</a:t>
            </a:r>
            <a:r>
              <a:rPr lang="en-US" dirty="0"/>
              <a:t> (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inaktivitě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7648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295E-09ED-B017-8F2E-33E7BB3F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Aminokyseliny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2216-9F17-1EC6-2884-AF938023B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Esenciální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Valin, leucin, </a:t>
            </a:r>
            <a:r>
              <a:rPr lang="en-US" dirty="0" err="1"/>
              <a:t>isoleucin</a:t>
            </a:r>
            <a:r>
              <a:rPr lang="en-US" dirty="0"/>
              <a:t>, </a:t>
            </a:r>
            <a:r>
              <a:rPr lang="en-US" dirty="0" err="1"/>
              <a:t>fenylalanin</a:t>
            </a:r>
            <a:r>
              <a:rPr lang="en-US" dirty="0"/>
              <a:t>, </a:t>
            </a:r>
            <a:r>
              <a:rPr lang="en-US" dirty="0" err="1"/>
              <a:t>tryptofan</a:t>
            </a:r>
            <a:r>
              <a:rPr lang="en-US" dirty="0"/>
              <a:t>, </a:t>
            </a:r>
            <a:r>
              <a:rPr lang="en-US" dirty="0" err="1"/>
              <a:t>treonin</a:t>
            </a:r>
            <a:r>
              <a:rPr lang="en-US" dirty="0"/>
              <a:t>, </a:t>
            </a:r>
            <a:r>
              <a:rPr lang="en-US" dirty="0" err="1"/>
              <a:t>methionin</a:t>
            </a:r>
            <a:r>
              <a:rPr lang="en-US" dirty="0"/>
              <a:t>, lysin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Semisenciální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Esenciální</a:t>
            </a:r>
            <a:r>
              <a:rPr lang="en-US" dirty="0"/>
              <a:t> v </a:t>
            </a:r>
            <a:r>
              <a:rPr lang="en-US" dirty="0" err="1"/>
              <a:t>dětství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Histidin</a:t>
            </a:r>
            <a:r>
              <a:rPr lang="en-US" dirty="0"/>
              <a:t>, </a:t>
            </a:r>
            <a:r>
              <a:rPr lang="en-US" dirty="0" err="1"/>
              <a:t>arginin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Podmíněně</a:t>
            </a:r>
            <a:r>
              <a:rPr lang="en-US" dirty="0"/>
              <a:t> </a:t>
            </a:r>
            <a:r>
              <a:rPr lang="en-US" dirty="0" err="1"/>
              <a:t>esenciální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syntetizovány</a:t>
            </a:r>
            <a:r>
              <a:rPr lang="en-US" dirty="0"/>
              <a:t> z </a:t>
            </a:r>
            <a:r>
              <a:rPr lang="en-US" dirty="0" err="1"/>
              <a:t>esenciálních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Tyrosin</a:t>
            </a:r>
            <a:r>
              <a:rPr lang="en-US" dirty="0"/>
              <a:t> (z </a:t>
            </a:r>
            <a:r>
              <a:rPr lang="en-US" dirty="0" err="1"/>
              <a:t>fenylalaninu</a:t>
            </a:r>
            <a:r>
              <a:rPr lang="en-US" dirty="0"/>
              <a:t>), </a:t>
            </a:r>
            <a:r>
              <a:rPr lang="en-US" dirty="0" err="1"/>
              <a:t>cystein</a:t>
            </a:r>
            <a:r>
              <a:rPr lang="en-US" dirty="0"/>
              <a:t> (z </a:t>
            </a:r>
            <a:r>
              <a:rPr lang="en-US" dirty="0" err="1"/>
              <a:t>methioninu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Neesenciální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Glycicn</a:t>
            </a:r>
            <a:r>
              <a:rPr lang="en-US" dirty="0"/>
              <a:t>, </a:t>
            </a:r>
            <a:r>
              <a:rPr lang="en-US" dirty="0" err="1"/>
              <a:t>alanin</a:t>
            </a:r>
            <a:r>
              <a:rPr lang="en-US" dirty="0"/>
              <a:t>, serin, </a:t>
            </a:r>
            <a:r>
              <a:rPr lang="en-US" dirty="0" err="1"/>
              <a:t>aspartát</a:t>
            </a:r>
            <a:r>
              <a:rPr lang="en-US" dirty="0"/>
              <a:t>, </a:t>
            </a:r>
            <a:r>
              <a:rPr lang="en-US" dirty="0" err="1"/>
              <a:t>glutamaát</a:t>
            </a:r>
            <a:r>
              <a:rPr lang="en-US" dirty="0"/>
              <a:t>, </a:t>
            </a:r>
            <a:r>
              <a:rPr lang="en-US" dirty="0" err="1"/>
              <a:t>asparagin</a:t>
            </a:r>
            <a:r>
              <a:rPr lang="en-US" dirty="0"/>
              <a:t>, </a:t>
            </a:r>
            <a:r>
              <a:rPr lang="en-US" dirty="0" err="1"/>
              <a:t>glutamin</a:t>
            </a:r>
            <a:r>
              <a:rPr lang="en-US" dirty="0"/>
              <a:t>, </a:t>
            </a:r>
            <a:r>
              <a:rPr lang="en-US" dirty="0" err="1"/>
              <a:t>prolin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1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5876-6C1D-031F-C173-8F476DFC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52"/>
            <a:ext cx="692088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Kompletní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bílkovin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Obsahují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esenciální</a:t>
            </a:r>
            <a:r>
              <a:rPr lang="en-US" dirty="0"/>
              <a:t> </a:t>
            </a:r>
            <a:r>
              <a:rPr lang="en-US" dirty="0" err="1"/>
              <a:t>aminokyseliny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Maso</a:t>
            </a:r>
            <a:r>
              <a:rPr lang="en-US" dirty="0"/>
              <a:t>, </a:t>
            </a:r>
            <a:r>
              <a:rPr lang="en-US" dirty="0" err="1"/>
              <a:t>ryby</a:t>
            </a:r>
            <a:r>
              <a:rPr lang="en-US" dirty="0"/>
              <a:t>, </a:t>
            </a:r>
            <a:r>
              <a:rPr lang="en-US" dirty="0" err="1"/>
              <a:t>vejce</a:t>
            </a:r>
            <a:r>
              <a:rPr lang="en-US" dirty="0"/>
              <a:t>, </a:t>
            </a:r>
            <a:r>
              <a:rPr lang="en-US" dirty="0" err="1"/>
              <a:t>mléčné</a:t>
            </a:r>
            <a:r>
              <a:rPr lang="en-US" dirty="0"/>
              <a:t> </a:t>
            </a:r>
            <a:r>
              <a:rPr lang="en-US" dirty="0" err="1"/>
              <a:t>výrobky</a:t>
            </a:r>
            <a:r>
              <a:rPr lang="en-US" dirty="0"/>
              <a:t>, </a:t>
            </a:r>
            <a:r>
              <a:rPr lang="en-US" dirty="0" err="1"/>
              <a:t>sója</a:t>
            </a:r>
            <a:r>
              <a:rPr lang="en-US" dirty="0"/>
              <a:t>, </a:t>
            </a:r>
            <a:r>
              <a:rPr lang="en-US" dirty="0" err="1"/>
              <a:t>pohanka</a:t>
            </a:r>
            <a:r>
              <a:rPr lang="en-US" dirty="0"/>
              <a:t>, quinoa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Nekompletní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bílkovin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Postrádají</a:t>
            </a:r>
            <a:r>
              <a:rPr lang="en-US" dirty="0"/>
              <a:t> </a:t>
            </a:r>
            <a:r>
              <a:rPr lang="en-US" dirty="0" err="1"/>
              <a:t>minimálně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esenciální</a:t>
            </a:r>
            <a:r>
              <a:rPr lang="en-US" dirty="0"/>
              <a:t> </a:t>
            </a:r>
            <a:r>
              <a:rPr lang="en-US" dirty="0" err="1"/>
              <a:t>aminokyselinu</a:t>
            </a:r>
            <a:endParaRPr lang="en-US" dirty="0"/>
          </a:p>
          <a:p>
            <a:pPr lvl="1"/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kombinovat</a:t>
            </a:r>
            <a:r>
              <a:rPr lang="en-US" dirty="0"/>
              <a:t> vice </a:t>
            </a:r>
            <a:r>
              <a:rPr lang="en-US" dirty="0" err="1"/>
              <a:t>zdrojů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Fazole</a:t>
            </a:r>
            <a:r>
              <a:rPr lang="en-US" dirty="0"/>
              <a:t>, </a:t>
            </a:r>
            <a:r>
              <a:rPr lang="en-US" dirty="0" err="1"/>
              <a:t>ořechy</a:t>
            </a:r>
            <a:r>
              <a:rPr lang="en-US" dirty="0"/>
              <a:t>, </a:t>
            </a:r>
            <a:r>
              <a:rPr lang="en-US" dirty="0" err="1"/>
              <a:t>semena</a:t>
            </a:r>
            <a:r>
              <a:rPr lang="en-US" dirty="0"/>
              <a:t>, </a:t>
            </a:r>
            <a:r>
              <a:rPr lang="en-US" dirty="0" err="1"/>
              <a:t>celozrnné</a:t>
            </a:r>
            <a:r>
              <a:rPr lang="en-US" dirty="0"/>
              <a:t> </a:t>
            </a:r>
            <a:r>
              <a:rPr lang="en-US" dirty="0" err="1"/>
              <a:t>výrobky</a:t>
            </a:r>
            <a:r>
              <a:rPr lang="en-US" dirty="0"/>
              <a:t>, </a:t>
            </a:r>
            <a:r>
              <a:rPr lang="en-US" dirty="0" err="1"/>
              <a:t>zelenina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6E06F8D-C964-8BB9-5AAB-854AFD02B86A}"/>
              </a:ext>
            </a:extLst>
          </p:cNvPr>
          <p:cNvSpPr txBox="1"/>
          <p:nvPr/>
        </p:nvSpPr>
        <p:spPr>
          <a:xfrm rot="21156034">
            <a:off x="7591869" y="1330161"/>
            <a:ext cx="411468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Doporučený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příjem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Minimum: 0,8 g/kg</a:t>
            </a:r>
            <a:r>
              <a:rPr lang="en-US" b="1" dirty="0">
                <a:solidFill>
                  <a:srgbClr val="FF0000"/>
                </a:solidFill>
              </a:rPr>
              <a:t>/den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F0000"/>
                </a:solidFill>
              </a:rPr>
              <a:t>Při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pravidelné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fyzické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aktivitě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více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AD61DF-19A8-8379-9B8A-E04F356C4079}"/>
              </a:ext>
            </a:extLst>
          </p:cNvPr>
          <p:cNvSpPr txBox="1"/>
          <p:nvPr/>
        </p:nvSpPr>
        <p:spPr>
          <a:xfrm rot="21156034">
            <a:off x="7644727" y="2829515"/>
            <a:ext cx="411468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Vytrvalostní trénink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běh, kolo, plavání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1,2-1,4 g/kg</a:t>
            </a:r>
            <a:r>
              <a:rPr lang="en-US" b="1" dirty="0">
                <a:solidFill>
                  <a:srgbClr val="FF0000"/>
                </a:solidFill>
              </a:rPr>
              <a:t>/den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Silový trénink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1,4-2 g/kg</a:t>
            </a:r>
            <a:r>
              <a:rPr lang="en-US" b="1" dirty="0">
                <a:solidFill>
                  <a:srgbClr val="FF0000"/>
                </a:solidFill>
              </a:rPr>
              <a:t>/den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cs-CZ" b="1" dirty="0" err="1">
                <a:solidFill>
                  <a:srgbClr val="FF0000"/>
                </a:solidFill>
              </a:rPr>
              <a:t>onzum</a:t>
            </a:r>
            <a:r>
              <a:rPr lang="en-US" b="1" dirty="0" err="1">
                <a:solidFill>
                  <a:srgbClr val="FF0000"/>
                </a:solidFill>
              </a:rPr>
              <a:t>ovat</a:t>
            </a:r>
            <a:r>
              <a:rPr lang="cs-CZ" b="1" dirty="0">
                <a:solidFill>
                  <a:srgbClr val="FF0000"/>
                </a:solidFill>
              </a:rPr>
              <a:t> protein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cs-CZ" b="1" dirty="0">
                <a:solidFill>
                  <a:srgbClr val="FF0000"/>
                </a:solidFill>
              </a:rPr>
              <a:t> spol</a:t>
            </a:r>
            <a:r>
              <a:rPr lang="en-US" b="1" dirty="0" err="1">
                <a:solidFill>
                  <a:srgbClr val="FF0000"/>
                </a:solidFill>
              </a:rPr>
              <a:t>ečně</a:t>
            </a:r>
            <a:r>
              <a:rPr lang="cs-CZ" b="1" dirty="0">
                <a:solidFill>
                  <a:srgbClr val="FF0000"/>
                </a:solidFill>
              </a:rPr>
              <a:t> s polysacharidy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po tréningu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F0000"/>
                </a:solidFill>
              </a:rPr>
              <a:t>Lepší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svalová regenerace </a:t>
            </a:r>
          </a:p>
        </p:txBody>
      </p:sp>
    </p:spTree>
    <p:extLst>
      <p:ext uri="{BB962C8B-B14F-4D97-AF65-F5344CB8AC3E}">
        <p14:creationId xmlns:p14="http://schemas.microsoft.com/office/powerpoint/2010/main" val="1253275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Proteinové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doplňky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222D9-E64D-4873-2834-4C83A8B9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Nejčastěji</a:t>
            </a:r>
            <a:r>
              <a:rPr lang="en-US" dirty="0"/>
              <a:t> </a:t>
            </a:r>
            <a:r>
              <a:rPr lang="en-US" dirty="0" err="1"/>
              <a:t>syrovátkový</a:t>
            </a:r>
            <a:r>
              <a:rPr lang="en-US" dirty="0"/>
              <a:t> protein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kasein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Kasein</a:t>
            </a:r>
            <a:r>
              <a:rPr lang="en-US" dirty="0"/>
              <a:t> – </a:t>
            </a:r>
            <a:r>
              <a:rPr lang="en-US" dirty="0" err="1"/>
              <a:t>hlavní</a:t>
            </a:r>
            <a:r>
              <a:rPr lang="en-US" dirty="0"/>
              <a:t> protein v </a:t>
            </a:r>
            <a:r>
              <a:rPr lang="en-US" dirty="0" err="1"/>
              <a:t>savčím</a:t>
            </a:r>
            <a:r>
              <a:rPr lang="en-US" dirty="0"/>
              <a:t> </a:t>
            </a:r>
            <a:r>
              <a:rPr lang="en-US" dirty="0" err="1"/>
              <a:t>mléce</a:t>
            </a:r>
            <a:endParaRPr lang="en-US" dirty="0"/>
          </a:p>
          <a:p>
            <a:pPr lvl="1"/>
            <a:r>
              <a:rPr lang="en-US" dirty="0" err="1"/>
              <a:t>Tvoří</a:t>
            </a:r>
            <a:r>
              <a:rPr lang="en-US" dirty="0"/>
              <a:t> 80% </a:t>
            </a:r>
            <a:r>
              <a:rPr lang="en-US" dirty="0" err="1"/>
              <a:t>proteinů</a:t>
            </a:r>
            <a:r>
              <a:rPr lang="en-US" dirty="0"/>
              <a:t> </a:t>
            </a:r>
            <a:r>
              <a:rPr lang="en-US" dirty="0" err="1"/>
              <a:t>kravského</a:t>
            </a:r>
            <a:r>
              <a:rPr lang="en-US" dirty="0"/>
              <a:t> </a:t>
            </a:r>
            <a:r>
              <a:rPr lang="en-US" dirty="0" err="1"/>
              <a:t>mléka</a:t>
            </a:r>
            <a:endParaRPr lang="en-US" dirty="0"/>
          </a:p>
          <a:p>
            <a:pPr lvl="1"/>
            <a:r>
              <a:rPr lang="en-US" dirty="0" err="1"/>
              <a:t>Srážení</a:t>
            </a:r>
            <a:r>
              <a:rPr lang="en-US" dirty="0"/>
              <a:t> </a:t>
            </a:r>
            <a:r>
              <a:rPr lang="en-US" dirty="0" err="1"/>
              <a:t>mléka</a:t>
            </a:r>
            <a:r>
              <a:rPr lang="en-US" dirty="0"/>
              <a:t> – </a:t>
            </a:r>
            <a:r>
              <a:rPr lang="en-US" dirty="0" err="1"/>
              <a:t>vysrážený</a:t>
            </a:r>
            <a:r>
              <a:rPr lang="en-US" dirty="0"/>
              <a:t> </a:t>
            </a:r>
            <a:r>
              <a:rPr lang="en-US" dirty="0" err="1"/>
              <a:t>kaseinu</a:t>
            </a:r>
            <a:r>
              <a:rPr lang="en-US" dirty="0"/>
              <a:t> + </a:t>
            </a:r>
            <a:r>
              <a:rPr lang="en-US" dirty="0" err="1"/>
              <a:t>syrovátka</a:t>
            </a:r>
            <a:endParaRPr lang="en-US" dirty="0"/>
          </a:p>
          <a:p>
            <a:pPr lvl="2"/>
            <a:r>
              <a:rPr lang="en-US" dirty="0" err="1"/>
              <a:t>Kyselé</a:t>
            </a:r>
            <a:r>
              <a:rPr lang="en-US" dirty="0"/>
              <a:t> </a:t>
            </a:r>
            <a:r>
              <a:rPr lang="en-US" dirty="0" err="1"/>
              <a:t>srážení</a:t>
            </a:r>
            <a:r>
              <a:rPr lang="en-US" dirty="0"/>
              <a:t> –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kyselin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produkují</a:t>
            </a:r>
            <a:r>
              <a:rPr lang="en-US" dirty="0"/>
              <a:t> </a:t>
            </a:r>
            <a:r>
              <a:rPr lang="en-US" dirty="0" err="1"/>
              <a:t>bakterie</a:t>
            </a:r>
            <a:r>
              <a:rPr lang="en-US" dirty="0"/>
              <a:t> </a:t>
            </a:r>
            <a:r>
              <a:rPr lang="en-US" dirty="0" err="1"/>
              <a:t>mléčného</a:t>
            </a:r>
            <a:r>
              <a:rPr lang="en-US" dirty="0"/>
              <a:t> </a:t>
            </a:r>
            <a:r>
              <a:rPr lang="en-US" dirty="0" err="1"/>
              <a:t>kvašení</a:t>
            </a:r>
            <a:r>
              <a:rPr lang="en-US" dirty="0"/>
              <a:t> (</a:t>
            </a:r>
            <a:r>
              <a:rPr lang="en-US" dirty="0" err="1"/>
              <a:t>hlavně</a:t>
            </a:r>
            <a:r>
              <a:rPr lang="en-US" dirty="0"/>
              <a:t> </a:t>
            </a:r>
            <a:r>
              <a:rPr lang="en-US" dirty="0" err="1"/>
              <a:t>kyselina</a:t>
            </a:r>
            <a:r>
              <a:rPr lang="en-US" dirty="0"/>
              <a:t> </a:t>
            </a:r>
            <a:r>
              <a:rPr lang="en-US" dirty="0" err="1"/>
              <a:t>mléčná</a:t>
            </a:r>
            <a:r>
              <a:rPr lang="en-US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Jogurty</a:t>
            </a:r>
            <a:r>
              <a:rPr lang="en-US" dirty="0"/>
              <a:t>, </a:t>
            </a:r>
            <a:r>
              <a:rPr lang="en-US" dirty="0" err="1"/>
              <a:t>tvaroh</a:t>
            </a:r>
            <a:r>
              <a:rPr lang="en-US" dirty="0"/>
              <a:t>,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sýrů</a:t>
            </a:r>
            <a:endParaRPr lang="en-US" dirty="0"/>
          </a:p>
          <a:p>
            <a:pPr lvl="2"/>
            <a:r>
              <a:rPr lang="en-US" dirty="0" err="1"/>
              <a:t>Sladké</a:t>
            </a:r>
            <a:r>
              <a:rPr lang="en-US" dirty="0"/>
              <a:t> </a:t>
            </a:r>
            <a:r>
              <a:rPr lang="en-US" dirty="0" err="1"/>
              <a:t>srážení</a:t>
            </a:r>
            <a:r>
              <a:rPr lang="en-US" dirty="0"/>
              <a:t> –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sýřidel</a:t>
            </a:r>
            <a:r>
              <a:rPr lang="en-US" dirty="0"/>
              <a:t> (</a:t>
            </a:r>
            <a:r>
              <a:rPr lang="en-US" dirty="0" err="1"/>
              <a:t>chymozynů</a:t>
            </a:r>
            <a:r>
              <a:rPr lang="en-US" dirty="0"/>
              <a:t> - </a:t>
            </a:r>
            <a:r>
              <a:rPr lang="en-US" dirty="0" err="1"/>
              <a:t>enyzmy</a:t>
            </a:r>
            <a:r>
              <a:rPr lang="en-US" dirty="0"/>
              <a:t> </a:t>
            </a:r>
            <a:r>
              <a:rPr lang="en-US" dirty="0" err="1"/>
              <a:t>štěpící</a:t>
            </a:r>
            <a:r>
              <a:rPr lang="en-US" dirty="0"/>
              <a:t> </a:t>
            </a:r>
            <a:r>
              <a:rPr lang="en-US" dirty="0" err="1"/>
              <a:t>kasein</a:t>
            </a:r>
            <a:r>
              <a:rPr lang="en-US" dirty="0"/>
              <a:t>, </a:t>
            </a:r>
            <a:r>
              <a:rPr lang="en-US" dirty="0" err="1"/>
              <a:t>štěpné</a:t>
            </a:r>
            <a:r>
              <a:rPr lang="en-US" dirty="0"/>
              <a:t> </a:t>
            </a:r>
            <a:r>
              <a:rPr lang="en-US" dirty="0" err="1"/>
              <a:t>produktykterý</a:t>
            </a:r>
            <a:r>
              <a:rPr lang="en-US" dirty="0"/>
              <a:t> se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vysráží</a:t>
            </a:r>
            <a:r>
              <a:rPr lang="en-US" dirty="0"/>
              <a:t> I bez </a:t>
            </a:r>
            <a:r>
              <a:rPr lang="en-US" dirty="0" err="1"/>
              <a:t>okyselení</a:t>
            </a:r>
            <a:r>
              <a:rPr lang="en-US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sýrů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Syrovátka</a:t>
            </a:r>
            <a:r>
              <a:rPr lang="en-US" dirty="0"/>
              <a:t> – </a:t>
            </a:r>
            <a:r>
              <a:rPr lang="en-US" dirty="0" err="1"/>
              <a:t>vedlejší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mléčné</a:t>
            </a:r>
            <a:r>
              <a:rPr lang="en-US" dirty="0"/>
              <a:t> </a:t>
            </a:r>
            <a:r>
              <a:rPr lang="en-US" dirty="0" err="1"/>
              <a:t>produkce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Bohatá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vitamíny</a:t>
            </a:r>
            <a:r>
              <a:rPr lang="en-US" dirty="0"/>
              <a:t>, </a:t>
            </a:r>
            <a:r>
              <a:rPr lang="en-US" dirty="0" err="1"/>
              <a:t>minerály</a:t>
            </a:r>
            <a:r>
              <a:rPr lang="en-US" dirty="0"/>
              <a:t>, </a:t>
            </a:r>
            <a:r>
              <a:rPr lang="en-US" dirty="0" err="1"/>
              <a:t>proteiny</a:t>
            </a:r>
            <a:r>
              <a:rPr lang="en-US" dirty="0"/>
              <a:t>, </a:t>
            </a:r>
            <a:r>
              <a:rPr lang="en-US" dirty="0" err="1"/>
              <a:t>laktózu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Žinčica</a:t>
            </a:r>
            <a:r>
              <a:rPr lang="en-US" dirty="0"/>
              <a:t>, </a:t>
            </a:r>
            <a:r>
              <a:rPr lang="en-US" dirty="0" err="1"/>
              <a:t>proteinové</a:t>
            </a:r>
            <a:r>
              <a:rPr lang="en-US" dirty="0"/>
              <a:t> </a:t>
            </a:r>
            <a:r>
              <a:rPr lang="en-US" dirty="0" err="1"/>
              <a:t>prášky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46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20CA6F-B712-1E28-2E35-EA99365C6035}"/>
              </a:ext>
            </a:extLst>
          </p:cNvPr>
          <p:cNvSpPr txBox="1"/>
          <p:nvPr/>
        </p:nvSpPr>
        <p:spPr>
          <a:xfrm rot="21156034">
            <a:off x="9017424" y="914772"/>
            <a:ext cx="2859317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MACROMINERALS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Sodium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Potassium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Chloride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Calcium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Phosphorus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Magnesium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CD0530-9B0D-0442-6C80-9D4C4AC7DB5A}"/>
              </a:ext>
            </a:extLst>
          </p:cNvPr>
          <p:cNvSpPr txBox="1"/>
          <p:nvPr/>
        </p:nvSpPr>
        <p:spPr>
          <a:xfrm rot="865190">
            <a:off x="816084" y="4919061"/>
            <a:ext cx="288558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FAT-SOLUBLE VITAMINS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rgbClr val="FF0000"/>
                </a:solidFill>
              </a:rPr>
              <a:t>Vitamin 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62468F8-66E7-BEC3-2D6E-C78BAFF981B4}"/>
              </a:ext>
            </a:extLst>
          </p:cNvPr>
          <p:cNvSpPr txBox="1"/>
          <p:nvPr/>
        </p:nvSpPr>
        <p:spPr>
          <a:xfrm rot="21156034">
            <a:off x="519306" y="1373253"/>
            <a:ext cx="2889276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WATER-SOLUBLE VITAMINS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Thiamin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Riboflavin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Niacin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Vitamin B6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Vitamin B12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Folate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Pantothenic</a:t>
            </a:r>
            <a:r>
              <a:rPr lang="cs-CZ" b="1" dirty="0">
                <a:solidFill>
                  <a:srgbClr val="FF0000"/>
                </a:solidFill>
              </a:rPr>
              <a:t> acid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Choline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Vitamin C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Biotin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262D0A-A729-4C51-3211-F2F6069CC95A}"/>
              </a:ext>
            </a:extLst>
          </p:cNvPr>
          <p:cNvSpPr txBox="1"/>
          <p:nvPr/>
        </p:nvSpPr>
        <p:spPr>
          <a:xfrm rot="599257">
            <a:off x="8606790" y="3254391"/>
            <a:ext cx="2889276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TRACE ELEMENTS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Chromium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Copper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Fluoride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Iodine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Iron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Manganese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Molybdenum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Selenium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b="1" dirty="0" err="1">
                <a:solidFill>
                  <a:srgbClr val="FF0000"/>
                </a:solidFill>
              </a:rPr>
              <a:t>Zinc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76A6DA1-4576-736F-9071-15790AF6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1"/>
          <a:stretch/>
        </p:blipFill>
        <p:spPr bwMode="auto">
          <a:xfrm>
            <a:off x="3748831" y="2047128"/>
            <a:ext cx="4844469" cy="22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5F8CCA2-3A9A-62FC-1832-B78439027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582685" y="4688940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97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F60E94-D0C0-7FB5-565C-20D43A17B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11629" r="151" b="67232"/>
          <a:stretch/>
        </p:blipFill>
        <p:spPr bwMode="auto">
          <a:xfrm>
            <a:off x="1390540" y="1222765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35BE893-603D-A54D-D31E-B95A5F50EA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32321" r="-88" b="46540"/>
          <a:stretch/>
        </p:blipFill>
        <p:spPr bwMode="auto">
          <a:xfrm>
            <a:off x="6258156" y="1188040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A2BA51F-F0E7-7914-E20A-77A9BA51F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669776" y="6142006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24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AD15675-8C50-08F4-338A-13B507B7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" t="55947" r="390" b="22914"/>
          <a:stretch/>
        </p:blipFill>
        <p:spPr bwMode="auto">
          <a:xfrm>
            <a:off x="1384289" y="1122745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C06BF89-9507-A536-9D24-599A52D73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77036" r="151" b="1825"/>
          <a:stretch/>
        </p:blipFill>
        <p:spPr bwMode="auto">
          <a:xfrm>
            <a:off x="6228758" y="1145891"/>
            <a:ext cx="4844469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1894911-3C42-8562-FB48-901161685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669776" y="6142006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65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Mikronutrienty</a:t>
            </a:r>
            <a:endParaRPr lang="en-US" sz="4000" b="1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894911-3C42-8562-FB48-901161685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97728" r="38620" b="432"/>
          <a:stretch/>
        </p:blipFill>
        <p:spPr bwMode="auto">
          <a:xfrm>
            <a:off x="5669776" y="6142006"/>
            <a:ext cx="1176759" cy="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A8AD0C9-F64C-4821-F90C-85F20564A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73" y="1385787"/>
            <a:ext cx="72877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0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47194-84A4-6CAA-ED80-B5C5F97F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Nemoc</a:t>
            </a:r>
            <a:r>
              <a:rPr lang="en-US" sz="4000" b="1" dirty="0">
                <a:latin typeface="+mn-lt"/>
              </a:rPr>
              <a:t> – symptom - </a:t>
            </a:r>
            <a:r>
              <a:rPr lang="en-US" sz="4000" b="1" dirty="0" err="1">
                <a:latin typeface="+mn-lt"/>
              </a:rPr>
              <a:t>syndrom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0AC1C-1E91-532D-FE4F-D53E6568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</a:t>
            </a:r>
          </a:p>
          <a:p>
            <a:pPr lvl="1"/>
            <a:r>
              <a:rPr lang="cs-CZ" dirty="0"/>
              <a:t>Asymptomatická</a:t>
            </a:r>
          </a:p>
          <a:p>
            <a:pPr lvl="1"/>
            <a:r>
              <a:rPr lang="cs-CZ" dirty="0"/>
              <a:t>Symptomatická</a:t>
            </a:r>
          </a:p>
          <a:p>
            <a:pPr lvl="2"/>
            <a:r>
              <a:rPr lang="cs-CZ" dirty="0"/>
              <a:t>Symptom – příznak</a:t>
            </a:r>
          </a:p>
          <a:p>
            <a:pPr lvl="2"/>
            <a:r>
              <a:rPr lang="cs-CZ" dirty="0"/>
              <a:t>Syndrom – soubor příznaků</a:t>
            </a:r>
          </a:p>
        </p:txBody>
      </p:sp>
    </p:spTree>
    <p:extLst>
      <p:ext uri="{BB962C8B-B14F-4D97-AF65-F5344CB8AC3E}">
        <p14:creationId xmlns:p14="http://schemas.microsoft.com/office/powerpoint/2010/main" val="2316312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69C80-48CF-A8C7-395F-81152251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Hydratace</a:t>
            </a:r>
            <a:endParaRPr lang="en-US" sz="4000" b="1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04F302C-4DA9-F489-9B27-77AC60FE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47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Doporučený</a:t>
            </a:r>
            <a:r>
              <a:rPr lang="en-US" dirty="0"/>
              <a:t> </a:t>
            </a:r>
            <a:r>
              <a:rPr lang="en-US" dirty="0" err="1"/>
              <a:t>denní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cs-CZ" dirty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Muži</a:t>
            </a:r>
            <a:r>
              <a:rPr lang="en-US" dirty="0"/>
              <a:t>: 3,7 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Ženy</a:t>
            </a:r>
            <a:r>
              <a:rPr lang="en-US" dirty="0"/>
              <a:t>: 2,7 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fyzické</a:t>
            </a:r>
            <a:r>
              <a:rPr lang="en-US" dirty="0"/>
              <a:t> </a:t>
            </a:r>
            <a:r>
              <a:rPr lang="en-US" dirty="0" err="1"/>
              <a:t>aktivitě</a:t>
            </a:r>
            <a:r>
              <a:rPr lang="en-US" dirty="0"/>
              <a:t>/v </a:t>
            </a:r>
            <a:r>
              <a:rPr lang="en-US" dirty="0" err="1"/>
              <a:t>horkých</a:t>
            </a:r>
            <a:r>
              <a:rPr lang="en-US" dirty="0"/>
              <a:t> </a:t>
            </a:r>
            <a:r>
              <a:rPr lang="en-US" dirty="0" err="1"/>
              <a:t>dnech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 err="1"/>
              <a:t>Cca</a:t>
            </a:r>
            <a:r>
              <a:rPr lang="en-US" dirty="0"/>
              <a:t> 20% </a:t>
            </a:r>
            <a:r>
              <a:rPr lang="en-US" dirty="0" err="1"/>
              <a:t>doporučeného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je z </a:t>
            </a:r>
            <a:r>
              <a:rPr lang="en-US" dirty="0" err="1"/>
              <a:t>potravy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Alkohol</a:t>
            </a:r>
            <a:r>
              <a:rPr lang="en-US" dirty="0"/>
              <a:t> – </a:t>
            </a:r>
            <a:r>
              <a:rPr lang="en-US" dirty="0" err="1"/>
              <a:t>inhibice</a:t>
            </a:r>
            <a:r>
              <a:rPr lang="en-US" dirty="0"/>
              <a:t> </a:t>
            </a:r>
            <a:r>
              <a:rPr lang="en-US" dirty="0" err="1"/>
              <a:t>vylučování</a:t>
            </a:r>
            <a:r>
              <a:rPr lang="en-US" dirty="0"/>
              <a:t> </a:t>
            </a:r>
            <a:r>
              <a:rPr lang="en-US" dirty="0" err="1"/>
              <a:t>antidiuretického</a:t>
            </a:r>
            <a:r>
              <a:rPr lang="en-US" dirty="0"/>
              <a:t> </a:t>
            </a:r>
            <a:r>
              <a:rPr lang="en-US" dirty="0" err="1"/>
              <a:t>hormonu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61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68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CAA3D-7C4C-C3D0-5503-E01D0C48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5EACF-E0E8-41C8-A56C-6F06C023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0" i="0" dirty="0">
                <a:solidFill>
                  <a:srgbClr val="202124"/>
                </a:solidFill>
                <a:effectLst/>
              </a:rPr>
              <a:t>Zdraví je </a:t>
            </a:r>
            <a:r>
              <a:rPr lang="cs-CZ" b="1" i="0" dirty="0">
                <a:solidFill>
                  <a:srgbClr val="202124"/>
                </a:solidFill>
                <a:effectLst/>
              </a:rPr>
              <a:t>stav úplné tělesné, duševní a sociální pohody a nejen nepřítomnost nemoci nebo vady</a:t>
            </a:r>
            <a:r>
              <a:rPr lang="cs-CZ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Health is a state of complete physical, mental and social well-being and not merely the absence of disease or infirmity.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(WHO, 1946).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1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CAA3D-7C4C-C3D0-5503-E01D0C48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+mn-lt"/>
              </a:rPr>
              <a:t>Zdraví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5EACF-E0E8-41C8-A56C-6F06C023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i="0" dirty="0" err="1">
                <a:solidFill>
                  <a:srgbClr val="202124"/>
                </a:solidFill>
                <a:effectLst/>
              </a:rPr>
              <a:t>Zdraví</a:t>
            </a:r>
            <a:r>
              <a:rPr lang="en-US" b="0" i="0" dirty="0">
                <a:solidFill>
                  <a:srgbClr val="202124"/>
                </a:solidFill>
                <a:effectLst/>
              </a:rPr>
              <a:t> je 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stav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úplné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tělesné</a:t>
            </a:r>
            <a:r>
              <a:rPr lang="en-US" b="1" i="0" dirty="0">
                <a:solidFill>
                  <a:srgbClr val="202124"/>
                </a:solidFill>
                <a:effectLst/>
              </a:rPr>
              <a:t>,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duševní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a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sociální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pohody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a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nejen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nepřítomnost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nemoci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nebo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vady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Health is a state of complete physical, mental and social well-being and not merely the absence of disease or infirmity. </a:t>
            </a:r>
          </a:p>
          <a:p>
            <a:pPr algn="ctr"/>
            <a:endParaRPr lang="en-US" b="0" i="0" dirty="0">
              <a:solidFill>
                <a:srgbClr val="202124"/>
              </a:solidFill>
              <a:effectLst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</a:rPr>
              <a:t>(WHO, 1946).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3D07C9-BE05-E33B-33F9-128F321B6CF5}"/>
              </a:ext>
            </a:extLst>
          </p:cNvPr>
          <p:cNvSpPr txBox="1"/>
          <p:nvPr/>
        </p:nvSpPr>
        <p:spPr>
          <a:xfrm rot="691026">
            <a:off x="873015" y="5010044"/>
            <a:ext cx="56976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Fyziologická komponenta – objektivní hodnocení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Psychologická komponenta – subjektivní hodnocení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Syntéza funkcionalistického a normativního přístupu</a:t>
            </a:r>
          </a:p>
        </p:txBody>
      </p:sp>
    </p:spTree>
    <p:extLst>
      <p:ext uri="{BB962C8B-B14F-4D97-AF65-F5344CB8AC3E}">
        <p14:creationId xmlns:p14="http://schemas.microsoft.com/office/powerpoint/2010/main" val="97937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F8142-784A-725D-2FC9-DB6C22FB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Funkcionalistické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pojetí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zdraví</a:t>
            </a:r>
            <a:r>
              <a:rPr lang="en-US" sz="4000" b="1" dirty="0">
                <a:latin typeface="+mn-lt"/>
              </a:rPr>
              <a:t> a </a:t>
            </a:r>
            <a:r>
              <a:rPr lang="en-US" sz="4000" b="1" dirty="0" err="1">
                <a:latin typeface="+mn-lt"/>
              </a:rPr>
              <a:t>nemoci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640A91-4E95-BB75-6A97-2FFF9C41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Objektivní charakter</a:t>
            </a:r>
          </a:p>
          <a:p>
            <a:endParaRPr lang="cs-CZ" dirty="0"/>
          </a:p>
          <a:p>
            <a:r>
              <a:rPr lang="cs-CZ" dirty="0"/>
              <a:t>Zdraví – normální fungování organismu</a:t>
            </a:r>
          </a:p>
          <a:p>
            <a:r>
              <a:rPr lang="cs-CZ" dirty="0"/>
              <a:t>Nemoc – stav zabraňující normálnímu fungování</a:t>
            </a:r>
          </a:p>
          <a:p>
            <a:endParaRPr lang="cs-CZ" dirty="0"/>
          </a:p>
          <a:p>
            <a:r>
              <a:rPr lang="cs-CZ" dirty="0" err="1"/>
              <a:t>Disease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20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FEB62-C620-233B-995E-001F9854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Normativní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pojetí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zdraví</a:t>
            </a:r>
            <a:r>
              <a:rPr lang="en-US" sz="4000" b="1" dirty="0">
                <a:latin typeface="+mn-lt"/>
              </a:rPr>
              <a:t> a </a:t>
            </a:r>
            <a:r>
              <a:rPr lang="en-US" sz="4000" b="1" dirty="0" err="1">
                <a:latin typeface="+mn-lt"/>
              </a:rPr>
              <a:t>nemoci</a:t>
            </a:r>
            <a:endParaRPr lang="en-US" sz="40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AD51DD-F632-5EEB-DB67-28030B1A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Subjektivní</a:t>
            </a:r>
            <a:r>
              <a:rPr lang="en-US" dirty="0"/>
              <a:t> character</a:t>
            </a:r>
          </a:p>
          <a:p>
            <a:endParaRPr lang="en-US" dirty="0"/>
          </a:p>
          <a:p>
            <a:r>
              <a:rPr lang="en-US" dirty="0" err="1"/>
              <a:t>Zdraví</a:t>
            </a:r>
            <a:r>
              <a:rPr lang="en-US" dirty="0"/>
              <a:t> – </a:t>
            </a:r>
            <a:r>
              <a:rPr lang="en-US" dirty="0" err="1"/>
              <a:t>stav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schopnosti</a:t>
            </a:r>
            <a:r>
              <a:rPr lang="en-US" dirty="0"/>
              <a:t> organism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adekvátní</a:t>
            </a:r>
            <a:r>
              <a:rPr lang="en-US" dirty="0"/>
              <a:t> </a:t>
            </a:r>
            <a:r>
              <a:rPr lang="en-US" dirty="0" err="1"/>
              <a:t>cílům</a:t>
            </a:r>
            <a:endParaRPr lang="en-US" dirty="0"/>
          </a:p>
          <a:p>
            <a:r>
              <a:rPr lang="en-US" dirty="0" err="1"/>
              <a:t>Nemoc</a:t>
            </a:r>
            <a:r>
              <a:rPr lang="en-US" dirty="0"/>
              <a:t> – </a:t>
            </a:r>
            <a:r>
              <a:rPr lang="en-US" dirty="0" err="1"/>
              <a:t>narušení</a:t>
            </a:r>
            <a:r>
              <a:rPr lang="en-US" dirty="0"/>
              <a:t> </a:t>
            </a:r>
            <a:r>
              <a:rPr lang="en-US" dirty="0" err="1"/>
              <a:t>rovnováhy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schopnostmi</a:t>
            </a:r>
            <a:r>
              <a:rPr lang="en-US" dirty="0"/>
              <a:t>, </a:t>
            </a:r>
            <a:r>
              <a:rPr lang="en-US" dirty="0" err="1"/>
              <a:t>možnostmi</a:t>
            </a:r>
            <a:r>
              <a:rPr lang="en-US" dirty="0"/>
              <a:t> a </a:t>
            </a:r>
            <a:r>
              <a:rPr lang="en-US" dirty="0" err="1"/>
              <a:t>cíli</a:t>
            </a:r>
            <a:endParaRPr lang="en-US" dirty="0"/>
          </a:p>
          <a:p>
            <a:endParaRPr lang="en-US" dirty="0"/>
          </a:p>
          <a:p>
            <a:r>
              <a:rPr lang="cs-CZ" dirty="0"/>
              <a:t>I</a:t>
            </a:r>
            <a:r>
              <a:rPr lang="en-US" dirty="0" err="1"/>
              <a:t>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285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2610</Words>
  <Application>Microsoft Office PowerPoint</Application>
  <PresentationFormat>Širokoúhlá obrazovka</PresentationFormat>
  <Paragraphs>499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Arial</vt:lpstr>
      <vt:lpstr>ArialMT</vt:lpstr>
      <vt:lpstr>BlinkMacSystemFont</vt:lpstr>
      <vt:lpstr>Calibri</vt:lpstr>
      <vt:lpstr>Calibri Light</vt:lpstr>
      <vt:lpstr>Raleway</vt:lpstr>
      <vt:lpstr>Roboto</vt:lpstr>
      <vt:lpstr>Wingdings</vt:lpstr>
      <vt:lpstr>Motiv Office</vt:lpstr>
      <vt:lpstr>Prezentace aplikace PowerPoint</vt:lpstr>
      <vt:lpstr>Zdraví a nemoc, teorie normality, faktory zdravého životního stylu</vt:lpstr>
      <vt:lpstr>Prezentace aplikace PowerPoint</vt:lpstr>
      <vt:lpstr>Prezentace aplikace PowerPoint</vt:lpstr>
      <vt:lpstr>Nemoc – symptom - syndrom</vt:lpstr>
      <vt:lpstr>Zdraví</vt:lpstr>
      <vt:lpstr>Zdraví</vt:lpstr>
      <vt:lpstr>Funkcionalistické pojetí zdraví a nemoci</vt:lpstr>
      <vt:lpstr>Normativní pojetí zdraví a nemoci</vt:lpstr>
      <vt:lpstr>Co je normální z medicínského pohledu?</vt:lpstr>
      <vt:lpstr>Intra a interindividuální variabilita</vt:lpstr>
      <vt:lpstr>Prezentace aplikace PowerPoint</vt:lpstr>
      <vt:lpstr>Modely zdraví a nemoci</vt:lpstr>
      <vt:lpstr>Faktory zdravého životního stylu</vt:lpstr>
      <vt:lpstr>Spánek</vt:lpstr>
      <vt:lpstr>Rizika spojená s chronickou spánkovou deprivací</vt:lpstr>
      <vt:lpstr>Chronický únavový syndrom</vt:lpstr>
      <vt:lpstr>Fyzická aktivita</vt:lpstr>
      <vt:lpstr>Fyzická aktivita</vt:lpstr>
      <vt:lpstr>Intenzitu fyzické aktivity se dá snado určit podle tepové frekvence, event. podle dalších parametrů </vt:lpstr>
      <vt:lpstr>Výživa</vt:lpstr>
      <vt:lpstr>Vhodné zdroje nutirentů</vt:lpstr>
      <vt:lpstr>Kalorická potřeba</vt:lpstr>
      <vt:lpstr>Prezentace aplikace PowerPoint</vt:lpstr>
      <vt:lpstr>Sacharidy</vt:lpstr>
      <vt:lpstr>Sacharidy</vt:lpstr>
      <vt:lpstr>Prezentace aplikace PowerPoint</vt:lpstr>
      <vt:lpstr>Prezentace aplikace PowerPoint</vt:lpstr>
      <vt:lpstr>Přirozený vs. přidaný cukr</vt:lpstr>
      <vt:lpstr>Přirozený vs. přidaný cukr</vt:lpstr>
      <vt:lpstr>Fruktóza vs. fruktózový sirup</vt:lpstr>
      <vt:lpstr>Umělá sladidla</vt:lpstr>
      <vt:lpstr>FODMAP</vt:lpstr>
      <vt:lpstr>Doporučení stran příjmu sacharidů</vt:lpstr>
      <vt:lpstr>Vláknina</vt:lpstr>
      <vt:lpstr>Benefity vlákniny</vt:lpstr>
      <vt:lpstr>Tuky</vt:lpstr>
      <vt:lpstr>Tuky</vt:lpstr>
      <vt:lpstr>Nevhodné tuky</vt:lpstr>
      <vt:lpstr>Vhodné tuky</vt:lpstr>
      <vt:lpstr>Tuky – závěrečné poznámky</vt:lpstr>
      <vt:lpstr>Proteiny</vt:lpstr>
      <vt:lpstr>Aminokyseliny</vt:lpstr>
      <vt:lpstr>Prezentace aplikace PowerPoint</vt:lpstr>
      <vt:lpstr>Proteinové doplňky</vt:lpstr>
      <vt:lpstr>Mikronutrienty</vt:lpstr>
      <vt:lpstr>Mikronutrienty</vt:lpstr>
      <vt:lpstr>Mikronutrienty</vt:lpstr>
      <vt:lpstr>Mikronutrienty</vt:lpstr>
      <vt:lpstr>Hydratace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Ďuriš</dc:creator>
  <cp:lastModifiedBy>Jan Balvan</cp:lastModifiedBy>
  <cp:revision>83</cp:revision>
  <dcterms:created xsi:type="dcterms:W3CDTF">2022-09-09T08:27:00Z</dcterms:created>
  <dcterms:modified xsi:type="dcterms:W3CDTF">2024-02-22T07:36:38Z</dcterms:modified>
</cp:coreProperties>
</file>